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26" r:id="rId2"/>
  </p:sldMasterIdLst>
  <p:notesMasterIdLst>
    <p:notesMasterId r:id="rId28"/>
  </p:notesMasterIdLst>
  <p:handoutMasterIdLst>
    <p:handoutMasterId r:id="rId29"/>
  </p:handoutMasterIdLst>
  <p:sldIdLst>
    <p:sldId id="256" r:id="rId3"/>
    <p:sldId id="257" r:id="rId4"/>
    <p:sldId id="261"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79" r:id="rId22"/>
    <p:sldId id="280" r:id="rId23"/>
    <p:sldId id="281" r:id="rId24"/>
    <p:sldId id="284" r:id="rId25"/>
    <p:sldId id="283" r:id="rId26"/>
    <p:sldId id="273"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Osaka" pitchFamily="-64" charset="-128"/>
        <a:cs typeface="+mn-cs"/>
      </a:defRPr>
    </a:lvl5pPr>
    <a:lvl6pPr marL="2286000" algn="l" defTabSz="914400" rtl="0" eaLnBrk="1" latinLnBrk="0" hangingPunct="1">
      <a:defRPr sz="2400" kern="1200">
        <a:solidFill>
          <a:schemeClr val="tx1"/>
        </a:solidFill>
        <a:latin typeface="Arial" panose="020B0604020202020204" pitchFamily="34" charset="0"/>
        <a:ea typeface="Osaka" pitchFamily="-64" charset="-128"/>
        <a:cs typeface="+mn-cs"/>
      </a:defRPr>
    </a:lvl6pPr>
    <a:lvl7pPr marL="2743200" algn="l" defTabSz="914400" rtl="0" eaLnBrk="1" latinLnBrk="0" hangingPunct="1">
      <a:defRPr sz="2400" kern="1200">
        <a:solidFill>
          <a:schemeClr val="tx1"/>
        </a:solidFill>
        <a:latin typeface="Arial" panose="020B0604020202020204" pitchFamily="34" charset="0"/>
        <a:ea typeface="Osaka" pitchFamily="-64" charset="-128"/>
        <a:cs typeface="+mn-cs"/>
      </a:defRPr>
    </a:lvl7pPr>
    <a:lvl8pPr marL="3200400" algn="l" defTabSz="914400" rtl="0" eaLnBrk="1" latinLnBrk="0" hangingPunct="1">
      <a:defRPr sz="2400" kern="1200">
        <a:solidFill>
          <a:schemeClr val="tx1"/>
        </a:solidFill>
        <a:latin typeface="Arial" panose="020B0604020202020204" pitchFamily="34" charset="0"/>
        <a:ea typeface="Osaka" pitchFamily="-64" charset="-128"/>
        <a:cs typeface="+mn-cs"/>
      </a:defRPr>
    </a:lvl8pPr>
    <a:lvl9pPr marL="3657600" algn="l" defTabSz="914400" rtl="0" eaLnBrk="1" latinLnBrk="0" hangingPunct="1">
      <a:defRPr sz="2400" kern="1200">
        <a:solidFill>
          <a:schemeClr val="tx1"/>
        </a:solidFill>
        <a:latin typeface="Arial" panose="020B0604020202020204" pitchFamily="34" charset="0"/>
        <a:ea typeface="Osaka" pitchFamily="-6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ghman, Allyson L" initials="BAL"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4D4D4D"/>
    <a:srgbClr val="333333"/>
    <a:srgbClr val="2675B4"/>
    <a:srgbClr val="CC0000"/>
    <a:srgbClr val="D9D9D9"/>
    <a:srgbClr val="F2F2F2"/>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68" autoAdjust="0"/>
    <p:restoredTop sz="87671" autoAdjust="0"/>
  </p:normalViewPr>
  <p:slideViewPr>
    <p:cSldViewPr>
      <p:cViewPr>
        <p:scale>
          <a:sx n="81" d="100"/>
          <a:sy n="81" d="100"/>
        </p:scale>
        <p:origin x="-8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4" d="100"/>
          <a:sy n="144" d="100"/>
        </p:scale>
        <p:origin x="-232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8195"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8196" name="Rectangle 4"/>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8197"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99E34945-ACAF-4517-9798-646E67A96659}" type="slidenum">
              <a:rPr lang="en-US" altLang="en-US"/>
              <a:pPr>
                <a:defRPr/>
              </a:pPr>
              <a:t>‹#›</a:t>
            </a:fld>
            <a:endParaRPr lang="en-US" altLang="en-US" dirty="0"/>
          </a:p>
        </p:txBody>
      </p:sp>
    </p:spTree>
    <p:extLst>
      <p:ext uri="{BB962C8B-B14F-4D97-AF65-F5344CB8AC3E}">
        <p14:creationId xmlns:p14="http://schemas.microsoft.com/office/powerpoint/2010/main" val="354841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6147"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6151"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3177" tIns="46589" rIns="93177" bIns="46589" numCol="1" anchor="b" anchorCtr="0" compatLnSpc="1">
            <a:prstTxWarp prst="textNoShape">
              <a:avLst/>
            </a:prstTxWarp>
          </a:bodyPr>
          <a:lstStyle>
            <a:lvl1pPr algn="r">
              <a:defRPr sz="1200" smtClean="0"/>
            </a:lvl1pPr>
          </a:lstStyle>
          <a:p>
            <a:pPr>
              <a:defRPr/>
            </a:pPr>
            <a:fld id="{1C576E75-3D6A-469B-AB84-4FC2EFA3D6F0}" type="slidenum">
              <a:rPr lang="en-US" altLang="en-US"/>
              <a:pPr>
                <a:defRPr/>
              </a:pPr>
              <a:t>‹#›</a:t>
            </a:fld>
            <a:endParaRPr lang="en-US" altLang="en-US" dirty="0"/>
          </a:p>
        </p:txBody>
      </p:sp>
    </p:spTree>
    <p:extLst>
      <p:ext uri="{BB962C8B-B14F-4D97-AF65-F5344CB8AC3E}">
        <p14:creationId xmlns:p14="http://schemas.microsoft.com/office/powerpoint/2010/main" val="965752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Osaka" charset="0"/>
        <a:cs typeface="+mn-cs"/>
      </a:defRPr>
    </a:lvl1pPr>
    <a:lvl2pPr marL="457200" algn="l" rtl="0" eaLnBrk="0" fontAlgn="base" hangingPunct="0">
      <a:spcBef>
        <a:spcPct val="30000"/>
      </a:spcBef>
      <a:spcAft>
        <a:spcPct val="0"/>
      </a:spcAft>
      <a:defRPr sz="1200" kern="1200">
        <a:solidFill>
          <a:schemeClr val="tx1"/>
        </a:solidFill>
        <a:latin typeface="Arial" charset="0"/>
        <a:ea typeface="Osaka" charset="0"/>
        <a:cs typeface="+mn-cs"/>
      </a:defRPr>
    </a:lvl2pPr>
    <a:lvl3pPr marL="914400" algn="l" rtl="0" eaLnBrk="0" fontAlgn="base" hangingPunct="0">
      <a:spcBef>
        <a:spcPct val="30000"/>
      </a:spcBef>
      <a:spcAft>
        <a:spcPct val="0"/>
      </a:spcAft>
      <a:defRPr sz="1200" kern="1200">
        <a:solidFill>
          <a:schemeClr val="tx1"/>
        </a:solidFill>
        <a:latin typeface="Arial" charset="0"/>
        <a:ea typeface="Osaka"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Osaka"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Osak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57066" indent="-291179">
              <a:defRPr sz="2400">
                <a:solidFill>
                  <a:schemeClr val="tx1"/>
                </a:solidFill>
                <a:latin typeface="Arial" panose="020B0604020202020204" pitchFamily="34" charset="0"/>
                <a:ea typeface="Osaka" pitchFamily="-64" charset="-128"/>
              </a:defRPr>
            </a:lvl2pPr>
            <a:lvl3pPr marL="1164717" indent="-232943">
              <a:defRPr sz="2400">
                <a:solidFill>
                  <a:schemeClr val="tx1"/>
                </a:solidFill>
                <a:latin typeface="Arial" panose="020B0604020202020204" pitchFamily="34" charset="0"/>
                <a:ea typeface="Osaka" pitchFamily="-64" charset="-128"/>
              </a:defRPr>
            </a:lvl3pPr>
            <a:lvl4pPr marL="1630604" indent="-232943">
              <a:defRPr sz="2400">
                <a:solidFill>
                  <a:schemeClr val="tx1"/>
                </a:solidFill>
                <a:latin typeface="Arial" panose="020B0604020202020204" pitchFamily="34" charset="0"/>
                <a:ea typeface="Osaka" pitchFamily="-64" charset="-128"/>
              </a:defRPr>
            </a:lvl4pPr>
            <a:lvl5pPr marL="2096491" indent="-232943">
              <a:defRPr sz="2400">
                <a:solidFill>
                  <a:schemeClr val="tx1"/>
                </a:solidFill>
                <a:latin typeface="Arial" panose="020B0604020202020204" pitchFamily="34" charset="0"/>
                <a:ea typeface="Osaka" pitchFamily="-6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D48DB2D9-5832-4D1F-95D9-C0868D99F5B3}" type="slidenum">
              <a:rPr lang="en-US" altLang="en-US" sz="1200"/>
              <a:pPr>
                <a:defRPr/>
              </a:pPr>
              <a:t>1</a:t>
            </a:fld>
            <a:endParaRPr lang="en-US" altLang="en-US" sz="1200" dirty="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pPr eaLnBrk="1" hangingPunct="1">
              <a:defRPr/>
            </a:pPr>
            <a:r>
              <a:rPr lang="en-US" altLang="en-US" dirty="0" smtClean="0">
                <a:ea typeface="Osaka" pitchFamily="-64" charset="-128"/>
              </a:rPr>
              <a:t>These slides were authored by:</a:t>
            </a:r>
          </a:p>
          <a:p>
            <a:pPr lvl="0"/>
            <a:endParaRPr lang="en-US" dirty="0" smtClean="0"/>
          </a:p>
          <a:p>
            <a:pPr lvl="0"/>
            <a:r>
              <a:rPr lang="en-US" sz="800" kern="1200" dirty="0" err="1" smtClean="0">
                <a:solidFill>
                  <a:schemeClr val="tx1"/>
                </a:solidFill>
                <a:latin typeface="Arial" charset="0"/>
                <a:ea typeface="Osaka" charset="0"/>
                <a:cs typeface="+mn-cs"/>
              </a:rPr>
              <a:t>Alexxis</a:t>
            </a:r>
            <a:r>
              <a:rPr lang="en-US" sz="800" kern="1200" dirty="0" smtClean="0">
                <a:solidFill>
                  <a:schemeClr val="tx1"/>
                </a:solidFill>
                <a:latin typeface="Arial" charset="0"/>
                <a:ea typeface="Osaka" charset="0"/>
                <a:cs typeface="+mn-cs"/>
              </a:rPr>
              <a:t> Woods, Healthier Relationships Advocate</a:t>
            </a:r>
          </a:p>
          <a:p>
            <a:pPr lvl="0"/>
            <a:r>
              <a:rPr lang="en-US" sz="800" kern="1200" dirty="0" smtClean="0">
                <a:solidFill>
                  <a:schemeClr val="tx1"/>
                </a:solidFill>
                <a:latin typeface="Arial" charset="0"/>
                <a:ea typeface="Osaka" charset="0"/>
                <a:cs typeface="+mn-cs"/>
              </a:rPr>
              <a:t>Kiera Hansen, MSW, Community Based Services Manager</a:t>
            </a:r>
          </a:p>
          <a:p>
            <a:pPr lvl="0"/>
            <a:r>
              <a:rPr lang="en-US" sz="800" kern="1200" dirty="0" smtClean="0">
                <a:solidFill>
                  <a:schemeClr val="tx1"/>
                </a:solidFill>
                <a:latin typeface="Arial" charset="0"/>
                <a:ea typeface="Osaka" charset="0"/>
                <a:cs typeface="+mn-cs"/>
              </a:rPr>
              <a:t>Bradley Angle, Portland, OR </a:t>
            </a:r>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18590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slide and answer participant questions, if any.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10</a:t>
            </a:fld>
            <a:endParaRPr lang="en-US" altLang="en-US"/>
          </a:p>
        </p:txBody>
      </p:sp>
    </p:spTree>
    <p:extLst>
      <p:ext uri="{BB962C8B-B14F-4D97-AF65-F5344CB8AC3E}">
        <p14:creationId xmlns:p14="http://schemas.microsoft.com/office/powerpoint/2010/main" val="4193905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11</a:t>
            </a:fld>
            <a:endParaRPr lang="en-US" altLang="en-US"/>
          </a:p>
        </p:txBody>
      </p:sp>
    </p:spTree>
    <p:extLst>
      <p:ext uri="{BB962C8B-B14F-4D97-AF65-F5344CB8AC3E}">
        <p14:creationId xmlns:p14="http://schemas.microsoft.com/office/powerpoint/2010/main" val="33594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questions and facilitate a discussion. </a:t>
            </a:r>
            <a:endParaRPr lang="en-US" dirty="0" smtClean="0"/>
          </a:p>
          <a:p>
            <a:endParaRPr lang="en-US" dirty="0" smtClean="0"/>
          </a:p>
          <a:p>
            <a:r>
              <a:rPr lang="en-US" dirty="0" smtClean="0"/>
              <a:t>Remind</a:t>
            </a:r>
            <a:r>
              <a:rPr lang="en-US" baseline="0" dirty="0" smtClean="0"/>
              <a:t> people to not disclose client’s names and to keep confidentiality in mind so private information is not shared inadvertently with the group.</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12</a:t>
            </a:fld>
            <a:endParaRPr lang="en-US" altLang="en-US"/>
          </a:p>
        </p:txBody>
      </p:sp>
    </p:spTree>
    <p:extLst>
      <p:ext uri="{BB962C8B-B14F-4D97-AF65-F5344CB8AC3E}">
        <p14:creationId xmlns:p14="http://schemas.microsoft.com/office/powerpoint/2010/main" val="406893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a:t>
            </a:r>
            <a:r>
              <a:rPr lang="en-US" dirty="0"/>
              <a:t>, or ask volunteers to each read aloud a </a:t>
            </a:r>
            <a:r>
              <a:rPr lang="en-US" dirty="0" smtClean="0"/>
              <a:t>section of the figure (e.g., Isolation). </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13</a:t>
            </a:fld>
            <a:endParaRPr lang="en-US" altLang="en-US"/>
          </a:p>
        </p:txBody>
      </p:sp>
    </p:spTree>
    <p:extLst>
      <p:ext uri="{BB962C8B-B14F-4D97-AF65-F5344CB8AC3E}">
        <p14:creationId xmlns:p14="http://schemas.microsoft.com/office/powerpoint/2010/main" val="3644560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Share the hand</a:t>
            </a:r>
            <a:r>
              <a:rPr lang="en-US" baseline="0" dirty="0"/>
              <a:t> out on domestic violence and sexual assault.  </a:t>
            </a:r>
            <a:r>
              <a:rPr lang="en-US" dirty="0"/>
              <a:t>Ask the attendees who is left out of these stats? How does this intersect to make risk different?</a:t>
            </a:r>
          </a:p>
          <a:p>
            <a:endParaRPr lang="en-US" dirty="0"/>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14</a:t>
            </a:fld>
            <a:endParaRPr lang="en-US" altLang="en-US"/>
          </a:p>
        </p:txBody>
      </p:sp>
    </p:spTree>
    <p:extLst>
      <p:ext uri="{BB962C8B-B14F-4D97-AF65-F5344CB8AC3E}">
        <p14:creationId xmlns:p14="http://schemas.microsoft.com/office/powerpoint/2010/main" val="859490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Review the </a:t>
            </a:r>
            <a:r>
              <a:rPr lang="en-US" dirty="0"/>
              <a:t>slide. </a:t>
            </a:r>
            <a:endParaRPr lang="en-US" dirty="0" smtClean="0"/>
          </a:p>
          <a:p>
            <a:pPr defTabSz="931774">
              <a:defRPr/>
            </a:pPr>
            <a:endParaRPr lang="en-US" dirty="0" smtClean="0"/>
          </a:p>
          <a:p>
            <a:pPr defTabSz="931774">
              <a:defRPr/>
            </a:pPr>
            <a:r>
              <a:rPr lang="en-US" dirty="0" smtClean="0"/>
              <a:t>Distribute the HIV Power and Control</a:t>
            </a:r>
            <a:r>
              <a:rPr lang="en-US" baseline="0" dirty="0" smtClean="0"/>
              <a:t> Wheel </a:t>
            </a:r>
            <a:r>
              <a:rPr lang="en-US" dirty="0" smtClean="0"/>
              <a:t>handout</a:t>
            </a: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15</a:t>
            </a:fld>
            <a:endParaRPr lang="en-US" altLang="en-US"/>
          </a:p>
        </p:txBody>
      </p:sp>
    </p:spTree>
    <p:extLst>
      <p:ext uri="{BB962C8B-B14F-4D97-AF65-F5344CB8AC3E}">
        <p14:creationId xmlns:p14="http://schemas.microsoft.com/office/powerpoint/2010/main" val="308036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Review the slide and answer participant questions, if any.</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16</a:t>
            </a:fld>
            <a:endParaRPr lang="en-US" altLang="en-US"/>
          </a:p>
        </p:txBody>
      </p:sp>
    </p:spTree>
    <p:extLst>
      <p:ext uri="{BB962C8B-B14F-4D97-AF65-F5344CB8AC3E}">
        <p14:creationId xmlns:p14="http://schemas.microsoft.com/office/powerpoint/2010/main" val="269768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 volunteer</a:t>
            </a:r>
            <a:r>
              <a:rPr lang="en-US" baseline="0" dirty="0" smtClean="0"/>
              <a:t> to read the slide. </a:t>
            </a:r>
          </a:p>
          <a:p>
            <a:endParaRPr lang="en-US" baseline="0" dirty="0" smtClean="0"/>
          </a:p>
          <a:p>
            <a:r>
              <a:rPr lang="en-US" baseline="0" dirty="0" smtClean="0"/>
              <a:t>Facilitate a g</a:t>
            </a:r>
            <a:r>
              <a:rPr lang="en-US" dirty="0" smtClean="0"/>
              <a:t>roup discussion around the</a:t>
            </a:r>
            <a:r>
              <a:rPr lang="en-US" baseline="0" dirty="0" smtClean="0"/>
              <a:t> question on the slide and the questions on the next slide</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17</a:t>
            </a:fld>
            <a:endParaRPr lang="en-US" altLang="en-US"/>
          </a:p>
        </p:txBody>
      </p:sp>
    </p:spTree>
    <p:extLst>
      <p:ext uri="{BB962C8B-B14F-4D97-AF65-F5344CB8AC3E}">
        <p14:creationId xmlns:p14="http://schemas.microsoft.com/office/powerpoint/2010/main" val="93086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volunteer to read each question. </a:t>
            </a:r>
          </a:p>
          <a:p>
            <a:endParaRPr lang="en-US" dirty="0" smtClean="0"/>
          </a:p>
          <a:p>
            <a:r>
              <a:rPr lang="en-US" dirty="0" smtClean="0"/>
              <a:t>Facilitate a group </a:t>
            </a:r>
            <a:r>
              <a:rPr lang="en-US" dirty="0"/>
              <a:t>discussion.</a:t>
            </a:r>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18</a:t>
            </a:fld>
            <a:endParaRPr lang="en-US" altLang="en-US" dirty="0"/>
          </a:p>
        </p:txBody>
      </p:sp>
    </p:spTree>
    <p:extLst>
      <p:ext uri="{BB962C8B-B14F-4D97-AF65-F5344CB8AC3E}">
        <p14:creationId xmlns:p14="http://schemas.microsoft.com/office/powerpoint/2010/main" val="115759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 volunteer</a:t>
            </a:r>
            <a:r>
              <a:rPr lang="en-US" baseline="0" dirty="0" smtClean="0"/>
              <a:t> to read the slide. </a:t>
            </a:r>
          </a:p>
          <a:p>
            <a:endParaRPr lang="en-US" baseline="0" dirty="0" smtClean="0"/>
          </a:p>
          <a:p>
            <a:r>
              <a:rPr lang="en-US" baseline="0" dirty="0" smtClean="0"/>
              <a:t>Facilitate a g</a:t>
            </a:r>
            <a:r>
              <a:rPr lang="en-US" dirty="0" smtClean="0"/>
              <a:t>roup discussion around the</a:t>
            </a:r>
            <a:r>
              <a:rPr lang="en-US" baseline="0" dirty="0" smtClean="0"/>
              <a:t> question on the slide and the questions on the next slide</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19</a:t>
            </a:fld>
            <a:endParaRPr lang="en-US" altLang="en-US" dirty="0"/>
          </a:p>
        </p:txBody>
      </p:sp>
    </p:spTree>
    <p:extLst>
      <p:ext uri="{BB962C8B-B14F-4D97-AF65-F5344CB8AC3E}">
        <p14:creationId xmlns:p14="http://schemas.microsoft.com/office/powerpoint/2010/main" val="757204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Osaka" pitchFamily="-64" charset="-128"/>
              </a:defRPr>
            </a:lvl1pPr>
            <a:lvl2pPr marL="757066" indent="-291179">
              <a:defRPr sz="2400">
                <a:solidFill>
                  <a:schemeClr val="tx1"/>
                </a:solidFill>
                <a:latin typeface="Arial" panose="020B0604020202020204" pitchFamily="34" charset="0"/>
                <a:ea typeface="Osaka" pitchFamily="-64" charset="-128"/>
              </a:defRPr>
            </a:lvl2pPr>
            <a:lvl3pPr marL="1164717" indent="-232943">
              <a:defRPr sz="2400">
                <a:solidFill>
                  <a:schemeClr val="tx1"/>
                </a:solidFill>
                <a:latin typeface="Arial" panose="020B0604020202020204" pitchFamily="34" charset="0"/>
                <a:ea typeface="Osaka" pitchFamily="-64" charset="-128"/>
              </a:defRPr>
            </a:lvl3pPr>
            <a:lvl4pPr marL="1630604" indent="-232943">
              <a:defRPr sz="2400">
                <a:solidFill>
                  <a:schemeClr val="tx1"/>
                </a:solidFill>
                <a:latin typeface="Arial" panose="020B0604020202020204" pitchFamily="34" charset="0"/>
                <a:ea typeface="Osaka" pitchFamily="-64" charset="-128"/>
              </a:defRPr>
            </a:lvl4pPr>
            <a:lvl5pPr marL="2096491" indent="-232943">
              <a:defRPr sz="2400">
                <a:solidFill>
                  <a:schemeClr val="tx1"/>
                </a:solidFill>
                <a:latin typeface="Arial" panose="020B0604020202020204" pitchFamily="34" charset="0"/>
                <a:ea typeface="Osaka" pitchFamily="-6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Osaka" pitchFamily="-64" charset="-128"/>
              </a:defRPr>
            </a:lvl9pPr>
          </a:lstStyle>
          <a:p>
            <a:pPr>
              <a:defRPr/>
            </a:pPr>
            <a:fld id="{DE0F4D4A-665D-4A63-ABF0-E03796825FCC}" type="slidenum">
              <a:rPr lang="en-US" altLang="en-US" sz="1200"/>
              <a:pPr>
                <a:defRPr/>
              </a:pPr>
              <a:t>2</a:t>
            </a:fld>
            <a:endParaRPr lang="en-US" alt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dirty="0"/>
              <a:t>Read </a:t>
            </a:r>
            <a:r>
              <a:rPr lang="en-US" dirty="0" smtClean="0"/>
              <a:t>the slide </a:t>
            </a:r>
            <a:r>
              <a:rPr lang="en-US" dirty="0"/>
              <a:t>and answer </a:t>
            </a:r>
            <a:r>
              <a:rPr lang="en-US" dirty="0" smtClean="0"/>
              <a:t>participant questions, if any.</a:t>
            </a:r>
            <a:endParaRPr lang="en-US" dirty="0"/>
          </a:p>
          <a:p>
            <a:endParaRPr lang="en-US" dirty="0"/>
          </a:p>
          <a:p>
            <a:pPr eaLnBrk="1" hangingPunct="1">
              <a:defRPr/>
            </a:pPr>
            <a:endParaRPr lang="en-US" altLang="en-US" dirty="0">
              <a:ea typeface="Osaka" pitchFamily="-64" charset="-128"/>
            </a:endParaRPr>
          </a:p>
        </p:txBody>
      </p:sp>
    </p:spTree>
    <p:extLst>
      <p:ext uri="{BB962C8B-B14F-4D97-AF65-F5344CB8AC3E}">
        <p14:creationId xmlns:p14="http://schemas.microsoft.com/office/powerpoint/2010/main" val="2420670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volunteer to read each question. </a:t>
            </a:r>
          </a:p>
          <a:p>
            <a:endParaRPr lang="en-US" dirty="0" smtClean="0"/>
          </a:p>
          <a:p>
            <a:r>
              <a:rPr lang="en-US" dirty="0" smtClean="0"/>
              <a:t>Facilitate a group discussion.</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20</a:t>
            </a:fld>
            <a:endParaRPr lang="en-US" altLang="en-US" dirty="0"/>
          </a:p>
        </p:txBody>
      </p:sp>
    </p:spTree>
    <p:extLst>
      <p:ext uri="{BB962C8B-B14F-4D97-AF65-F5344CB8AC3E}">
        <p14:creationId xmlns:p14="http://schemas.microsoft.com/office/powerpoint/2010/main" val="55956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a volunteer</a:t>
            </a:r>
            <a:r>
              <a:rPr lang="en-US" baseline="0" dirty="0" smtClean="0"/>
              <a:t> to read the slide. </a:t>
            </a:r>
          </a:p>
          <a:p>
            <a:endParaRPr lang="en-US" baseline="0" dirty="0" smtClean="0"/>
          </a:p>
          <a:p>
            <a:r>
              <a:rPr lang="en-US" baseline="0" dirty="0" smtClean="0"/>
              <a:t>Facilitate a g</a:t>
            </a:r>
            <a:r>
              <a:rPr lang="en-US" dirty="0" smtClean="0"/>
              <a:t>roup discussion around the</a:t>
            </a:r>
            <a:r>
              <a:rPr lang="en-US" baseline="0" dirty="0" smtClean="0"/>
              <a:t> question on the slide and the questions on the next slide</a:t>
            </a:r>
            <a:r>
              <a:rPr lang="en-US" dirty="0" smtClean="0"/>
              <a:t>.</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21</a:t>
            </a:fld>
            <a:endParaRPr lang="en-US" altLang="en-US" dirty="0"/>
          </a:p>
        </p:txBody>
      </p:sp>
    </p:spTree>
    <p:extLst>
      <p:ext uri="{BB962C8B-B14F-4D97-AF65-F5344CB8AC3E}">
        <p14:creationId xmlns:p14="http://schemas.microsoft.com/office/powerpoint/2010/main" val="3002616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a volunteer to read each question. </a:t>
            </a:r>
          </a:p>
          <a:p>
            <a:endParaRPr lang="en-US" dirty="0" smtClean="0"/>
          </a:p>
          <a:p>
            <a:r>
              <a:rPr lang="en-US" dirty="0" smtClean="0"/>
              <a:t>Facilitate a group discussion.</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22</a:t>
            </a:fld>
            <a:endParaRPr lang="en-US" altLang="en-US" dirty="0"/>
          </a:p>
        </p:txBody>
      </p:sp>
    </p:spTree>
    <p:extLst>
      <p:ext uri="{BB962C8B-B14F-4D97-AF65-F5344CB8AC3E}">
        <p14:creationId xmlns:p14="http://schemas.microsoft.com/office/powerpoint/2010/main" val="3395866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each question and allow</a:t>
            </a:r>
            <a:r>
              <a:rPr lang="en-US" baseline="0" dirty="0" smtClean="0"/>
              <a:t> participants to respond. </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23</a:t>
            </a:fld>
            <a:endParaRPr lang="en-US" altLang="en-US" dirty="0"/>
          </a:p>
        </p:txBody>
      </p:sp>
    </p:spTree>
    <p:extLst>
      <p:ext uri="{BB962C8B-B14F-4D97-AF65-F5344CB8AC3E}">
        <p14:creationId xmlns:p14="http://schemas.microsoft.com/office/powerpoint/2010/main" val="131867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 </a:t>
            </a:r>
            <a:r>
              <a:rPr lang="en-US" dirty="0"/>
              <a:t>and allow time for participants to jot down some answers for themselves. </a:t>
            </a:r>
          </a:p>
          <a:p>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24</a:t>
            </a:fld>
            <a:endParaRPr lang="en-US" altLang="en-US" dirty="0"/>
          </a:p>
        </p:txBody>
      </p:sp>
    </p:spTree>
    <p:extLst>
      <p:ext uri="{BB962C8B-B14F-4D97-AF65-F5344CB8AC3E}">
        <p14:creationId xmlns:p14="http://schemas.microsoft.com/office/powerpoint/2010/main" val="838312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Share the resources on the </a:t>
            </a:r>
            <a:r>
              <a:rPr lang="en-US" smtClean="0"/>
              <a:t>slide with participants.  </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25</a:t>
            </a:fld>
            <a:endParaRPr lang="en-US" altLang="en-US" dirty="0"/>
          </a:p>
        </p:txBody>
      </p:sp>
    </p:spTree>
    <p:extLst>
      <p:ext uri="{BB962C8B-B14F-4D97-AF65-F5344CB8AC3E}">
        <p14:creationId xmlns:p14="http://schemas.microsoft.com/office/powerpoint/2010/main" val="111052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a:t>
            </a:r>
            <a:r>
              <a:rPr lang="en-US" baseline="0" dirty="0" smtClean="0"/>
              <a:t> </a:t>
            </a:r>
            <a:r>
              <a:rPr lang="en-US" dirty="0" smtClean="0"/>
              <a:t>slide </a:t>
            </a:r>
            <a:r>
              <a:rPr lang="en-US" dirty="0"/>
              <a:t>and answer </a:t>
            </a:r>
            <a:r>
              <a:rPr lang="en-US" dirty="0" smtClean="0"/>
              <a:t>participant</a:t>
            </a:r>
            <a:r>
              <a:rPr lang="en-US" baseline="0" dirty="0" smtClean="0"/>
              <a:t> </a:t>
            </a:r>
            <a:r>
              <a:rPr lang="en-US" dirty="0" smtClean="0"/>
              <a:t>questions, if any.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3</a:t>
            </a:fld>
            <a:endParaRPr lang="en-US" altLang="en-US"/>
          </a:p>
        </p:txBody>
      </p:sp>
    </p:spTree>
    <p:extLst>
      <p:ext uri="{BB962C8B-B14F-4D97-AF65-F5344CB8AC3E}">
        <p14:creationId xmlns:p14="http://schemas.microsoft.com/office/powerpoint/2010/main" val="225300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 </a:t>
            </a:r>
            <a:r>
              <a:rPr lang="en-US" dirty="0"/>
              <a:t>and answer </a:t>
            </a:r>
            <a:r>
              <a:rPr lang="en-US" dirty="0" smtClean="0"/>
              <a:t>participant</a:t>
            </a:r>
            <a:r>
              <a:rPr lang="en-US" baseline="0" dirty="0" smtClean="0"/>
              <a:t> </a:t>
            </a:r>
            <a:r>
              <a:rPr lang="en-US" dirty="0" smtClean="0"/>
              <a:t>questions, if any. </a:t>
            </a:r>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4</a:t>
            </a:fld>
            <a:endParaRPr lang="en-US" altLang="en-US"/>
          </a:p>
        </p:txBody>
      </p:sp>
    </p:spTree>
    <p:extLst>
      <p:ext uri="{BB962C8B-B14F-4D97-AF65-F5344CB8AC3E}">
        <p14:creationId xmlns:p14="http://schemas.microsoft.com/office/powerpoint/2010/main" val="333169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 </a:t>
            </a:r>
            <a:r>
              <a:rPr lang="en-US" dirty="0"/>
              <a:t>and answer </a:t>
            </a:r>
            <a:r>
              <a:rPr lang="en-US" dirty="0" smtClean="0"/>
              <a:t>participant questions, if</a:t>
            </a:r>
            <a:r>
              <a:rPr lang="en-US" baseline="0" dirty="0" smtClean="0"/>
              <a:t> any</a:t>
            </a:r>
            <a:r>
              <a:rPr lang="en-US" dirty="0" smtClean="0"/>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5</a:t>
            </a:fld>
            <a:endParaRPr lang="en-US" altLang="en-US"/>
          </a:p>
        </p:txBody>
      </p:sp>
    </p:spTree>
    <p:extLst>
      <p:ext uri="{BB962C8B-B14F-4D97-AF65-F5344CB8AC3E}">
        <p14:creationId xmlns:p14="http://schemas.microsoft.com/office/powerpoint/2010/main" val="759510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Review </a:t>
            </a:r>
            <a:r>
              <a:rPr lang="en-US" dirty="0" smtClean="0"/>
              <a:t>the slide </a:t>
            </a:r>
            <a:r>
              <a:rPr lang="en-US" dirty="0"/>
              <a:t>and answer </a:t>
            </a:r>
            <a:r>
              <a:rPr lang="en-US" dirty="0" smtClean="0"/>
              <a:t>participant questions, if any.</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C576E75-3D6A-469B-AB84-4FC2EFA3D6F0}" type="slidenum">
              <a:rPr lang="en-US" altLang="en-US" smtClean="0"/>
              <a:pPr>
                <a:defRPr/>
              </a:pPr>
              <a:t>6</a:t>
            </a:fld>
            <a:endParaRPr lang="en-US" altLang="en-US"/>
          </a:p>
        </p:txBody>
      </p:sp>
    </p:spTree>
    <p:extLst>
      <p:ext uri="{BB962C8B-B14F-4D97-AF65-F5344CB8AC3E}">
        <p14:creationId xmlns:p14="http://schemas.microsoft.com/office/powerpoint/2010/main" val="350673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Review the slide and answer participant questions, if any.</a:t>
            </a:r>
            <a:endParaRPr lang="en-US" dirty="0"/>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7</a:t>
            </a:fld>
            <a:endParaRPr lang="en-US" altLang="en-US"/>
          </a:p>
        </p:txBody>
      </p:sp>
    </p:spTree>
    <p:extLst>
      <p:ext uri="{BB962C8B-B14F-4D97-AF65-F5344CB8AC3E}">
        <p14:creationId xmlns:p14="http://schemas.microsoft.com/office/powerpoint/2010/main" val="290425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questions and take a few minutes to get feedback from participants.</a:t>
            </a:r>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8</a:t>
            </a:fld>
            <a:endParaRPr lang="en-US" altLang="en-US"/>
          </a:p>
        </p:txBody>
      </p:sp>
    </p:spTree>
    <p:extLst>
      <p:ext uri="{BB962C8B-B14F-4D97-AF65-F5344CB8AC3E}">
        <p14:creationId xmlns:p14="http://schemas.microsoft.com/office/powerpoint/2010/main" val="2792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t>
            </a:r>
            <a:r>
              <a:rPr lang="en-US" dirty="0" smtClean="0"/>
              <a:t>the</a:t>
            </a:r>
            <a:r>
              <a:rPr lang="en-US" baseline="0" dirty="0" smtClean="0"/>
              <a:t> </a:t>
            </a:r>
            <a:r>
              <a:rPr lang="en-US" dirty="0" smtClean="0"/>
              <a:t>slide</a:t>
            </a:r>
            <a:r>
              <a:rPr lang="en-US" dirty="0"/>
              <a:t>.  </a:t>
            </a:r>
            <a:endParaRPr lang="en-US" dirty="0" smtClean="0"/>
          </a:p>
          <a:p>
            <a:endParaRPr lang="en-US" dirty="0" smtClean="0"/>
          </a:p>
          <a:p>
            <a:r>
              <a:rPr lang="en-US" dirty="0" smtClean="0"/>
              <a:t>Ask</a:t>
            </a:r>
            <a:r>
              <a:rPr lang="en-US" baseline="0" dirty="0" smtClean="0"/>
              <a:t> </a:t>
            </a:r>
            <a:r>
              <a:rPr lang="en-US" baseline="0" dirty="0"/>
              <a:t>the question and take a few minutes to g</a:t>
            </a:r>
            <a:r>
              <a:rPr lang="en-US" dirty="0"/>
              <a:t>et feedback from participants.</a:t>
            </a:r>
          </a:p>
        </p:txBody>
      </p:sp>
      <p:sp>
        <p:nvSpPr>
          <p:cNvPr id="4" name="Slide Number Placeholder 3"/>
          <p:cNvSpPr>
            <a:spLocks noGrp="1"/>
          </p:cNvSpPr>
          <p:nvPr>
            <p:ph type="sldNum" sz="quarter" idx="10"/>
          </p:nvPr>
        </p:nvSpPr>
        <p:spPr/>
        <p:txBody>
          <a:bodyPr/>
          <a:lstStyle/>
          <a:p>
            <a:pPr>
              <a:defRPr/>
            </a:pPr>
            <a:fld id="{1C576E75-3D6A-469B-AB84-4FC2EFA3D6F0}" type="slidenum">
              <a:rPr lang="en-US" altLang="en-US" smtClean="0"/>
              <a:pPr>
                <a:defRPr/>
              </a:pPr>
              <a:t>9</a:t>
            </a:fld>
            <a:endParaRPr lang="en-US" altLang="en-US"/>
          </a:p>
        </p:txBody>
      </p:sp>
    </p:spTree>
    <p:extLst>
      <p:ext uri="{BB962C8B-B14F-4D97-AF65-F5344CB8AC3E}">
        <p14:creationId xmlns:p14="http://schemas.microsoft.com/office/powerpoint/2010/main" val="303337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peningfooter_size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userDrawn="1"/>
        </p:nvPicPr>
        <p:blipFill>
          <a:blip r:embed="rId3"/>
          <a:srcRect/>
          <a:stretch>
            <a:fillRect/>
          </a:stretch>
        </p:blipFill>
        <p:spPr bwMode="auto">
          <a:xfrm>
            <a:off x="7543800" y="6118225"/>
            <a:ext cx="9683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9"/>
          <p:cNvSpPr>
            <a:spLocks noChangeArrowheads="1"/>
          </p:cNvSpPr>
          <p:nvPr userDrawn="1"/>
        </p:nvSpPr>
        <p:spPr bwMode="auto">
          <a:xfrm>
            <a:off x="609600" y="6096000"/>
            <a:ext cx="4664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en-US" sz="1200" dirty="0">
                <a:latin typeface="Arial Bold" charset="0"/>
                <a:ea typeface="Osaka" charset="0"/>
              </a:rPr>
              <a:t>Boston University</a:t>
            </a:r>
            <a:r>
              <a:rPr lang="en-US" altLang="en-US" sz="1200" dirty="0">
                <a:latin typeface="Arial" charset="0"/>
                <a:ea typeface="Osaka" charset="0"/>
              </a:rPr>
              <a:t> School of Social Work</a:t>
            </a:r>
          </a:p>
          <a:p>
            <a:pPr>
              <a:defRPr/>
            </a:pPr>
            <a:r>
              <a:rPr lang="en-US" altLang="en-US" sz="1200" dirty="0">
                <a:latin typeface="Arial" charset="0"/>
                <a:ea typeface="Osaka" charset="0"/>
              </a:rPr>
              <a:t>Center for Innovation in Social Work &amp; Health</a:t>
            </a:r>
          </a:p>
        </p:txBody>
      </p:sp>
      <p:sp>
        <p:nvSpPr>
          <p:cNvPr id="7" name="Rectangle 6"/>
          <p:cNvSpPr/>
          <p:nvPr userDrawn="1"/>
        </p:nvSpPr>
        <p:spPr>
          <a:xfrm>
            <a:off x="14288" y="0"/>
            <a:ext cx="9144000" cy="44958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8" name="Straight Connector 7"/>
          <p:cNvCxnSpPr/>
          <p:nvPr userDrawn="1"/>
        </p:nvCxnSpPr>
        <p:spPr>
          <a:xfrm>
            <a:off x="0" y="5867400"/>
            <a:ext cx="9144000" cy="0"/>
          </a:xfrm>
          <a:prstGeom prst="line">
            <a:avLst/>
          </a:prstGeom>
          <a:ln w="1524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074" name="Rectangle 2"/>
          <p:cNvSpPr>
            <a:spLocks noGrp="1" noChangeArrowheads="1"/>
          </p:cNvSpPr>
          <p:nvPr>
            <p:ph type="ctrTitle" hasCustomPrompt="1"/>
          </p:nvPr>
        </p:nvSpPr>
        <p:spPr>
          <a:xfrm>
            <a:off x="626076" y="774357"/>
            <a:ext cx="7772400" cy="1143000"/>
          </a:xfrm>
        </p:spPr>
        <p:txBody>
          <a:bodyPr anchor="ctr"/>
          <a:lstStyle>
            <a:lvl1pPr>
              <a:defRPr sz="4000" baseline="0">
                <a:solidFill>
                  <a:schemeClr val="bg1"/>
                </a:solidFill>
                <a:latin typeface="Josephine Sans Semi"/>
              </a:defRPr>
            </a:lvl1pPr>
          </a:lstStyle>
          <a:p>
            <a:pPr lvl="0"/>
            <a:r>
              <a:rPr lang="en" dirty="0"/>
              <a:t>Supporting HIV Positive Survivors of Intimate Partner Violence</a:t>
            </a:r>
            <a:endParaRPr lang="en-US" altLang="en-US" noProof="0" dirty="0"/>
          </a:p>
        </p:txBody>
      </p:sp>
      <p:sp>
        <p:nvSpPr>
          <p:cNvPr id="3075" name="Rectangle 3"/>
          <p:cNvSpPr>
            <a:spLocks noGrp="1" noChangeArrowheads="1"/>
          </p:cNvSpPr>
          <p:nvPr>
            <p:ph type="subTitle" idx="1" hasCustomPrompt="1"/>
          </p:nvPr>
        </p:nvSpPr>
        <p:spPr>
          <a:xfrm>
            <a:off x="685800" y="2450757"/>
            <a:ext cx="7772400" cy="1752600"/>
          </a:xfrm>
        </p:spPr>
        <p:txBody>
          <a:bodyPr/>
          <a:lstStyle>
            <a:lvl1pPr marL="0" indent="0">
              <a:spcBef>
                <a:spcPts val="0"/>
              </a:spcBef>
              <a:spcAft>
                <a:spcPts val="0"/>
              </a:spcAft>
              <a:buFont typeface="Wingdings" charset="2"/>
              <a:buNone/>
              <a:defRPr sz="2400">
                <a:solidFill>
                  <a:srgbClr val="CCCCCC"/>
                </a:solidFill>
                <a:latin typeface="Josephine Sans Semi"/>
              </a:defRPr>
            </a:lvl1pPr>
          </a:lstStyle>
          <a:p>
            <a:pPr marL="0" lvl="0" indent="0">
              <a:spcBef>
                <a:spcPts val="0"/>
              </a:spcBef>
              <a:spcAft>
                <a:spcPts val="0"/>
              </a:spcAft>
              <a:buNone/>
            </a:pPr>
            <a:r>
              <a:rPr lang="en-US" dirty="0"/>
              <a:t>Bradley Angle</a:t>
            </a:r>
          </a:p>
          <a:p>
            <a:pPr marL="0" lvl="0" indent="0">
              <a:spcBef>
                <a:spcPts val="0"/>
              </a:spcBef>
              <a:spcAft>
                <a:spcPts val="0"/>
              </a:spcAft>
              <a:buNone/>
            </a:pPr>
            <a:endParaRPr lang="en-US" dirty="0"/>
          </a:p>
          <a:p>
            <a:pPr marL="0" lvl="0" indent="0">
              <a:spcBef>
                <a:spcPts val="0"/>
              </a:spcBef>
              <a:spcAft>
                <a:spcPts val="0"/>
              </a:spcAft>
              <a:buNone/>
            </a:pPr>
            <a:r>
              <a:rPr lang="en-US" dirty="0" err="1"/>
              <a:t>Alexxis</a:t>
            </a:r>
            <a:r>
              <a:rPr lang="en-US" dirty="0"/>
              <a:t> Woods, Healthier Relationships Advocate</a:t>
            </a:r>
          </a:p>
          <a:p>
            <a:pPr marL="0" lvl="0" indent="0">
              <a:spcBef>
                <a:spcPts val="0"/>
              </a:spcBef>
              <a:spcAft>
                <a:spcPts val="0"/>
              </a:spcAft>
              <a:buNone/>
            </a:pPr>
            <a:r>
              <a:rPr lang="en-US" dirty="0"/>
              <a:t>Kiera Hansen, MSW, Community Based Services Manager</a:t>
            </a:r>
          </a:p>
          <a:p>
            <a:pPr marL="0" lvl="0" indent="0">
              <a:spcBef>
                <a:spcPts val="0"/>
              </a:spcBef>
              <a:spcAft>
                <a:spcPts val="0"/>
              </a:spcAft>
              <a:buNone/>
            </a:pPr>
            <a:endParaRPr lang="en-US" dirty="0"/>
          </a:p>
        </p:txBody>
      </p:sp>
    </p:spTree>
    <p:extLst>
      <p:ext uri="{BB962C8B-B14F-4D97-AF65-F5344CB8AC3E}">
        <p14:creationId xmlns:p14="http://schemas.microsoft.com/office/powerpoint/2010/main" val="7647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dirty="0"/>
              <a:t>Name of Presentation</a:t>
            </a:r>
          </a:p>
        </p:txBody>
      </p:sp>
      <p:sp>
        <p:nvSpPr>
          <p:cNvPr id="3" name="Rectangle 18"/>
          <p:cNvSpPr>
            <a:spLocks noGrp="1" noChangeArrowheads="1"/>
          </p:cNvSpPr>
          <p:nvPr>
            <p:ph type="dt" sz="half" idx="11"/>
          </p:nvPr>
        </p:nvSpPr>
        <p:spPr>
          <a:ln/>
        </p:spPr>
        <p:txBody>
          <a:bodyPr/>
          <a:lstStyle>
            <a:lvl1pPr>
              <a:defRPr/>
            </a:lvl1pPr>
          </a:lstStyle>
          <a:p>
            <a:pPr>
              <a:defRPr/>
            </a:pPr>
            <a:r>
              <a:rPr lang="en-US" altLang="en-US" dirty="0"/>
              <a:t>2/3/08  </a:t>
            </a:r>
            <a:fld id="{E5456CEA-BC71-4534-95AD-93BA9C796071}" type="slidenum">
              <a:rPr lang="en-US" altLang="en-US"/>
              <a:pPr>
                <a:defRPr/>
              </a:pPr>
              <a:t>‹#›</a:t>
            </a:fld>
            <a:endParaRPr lang="en-US" altLang="en-US" baseline="0" dirty="0"/>
          </a:p>
        </p:txBody>
      </p:sp>
    </p:spTree>
    <p:extLst>
      <p:ext uri="{BB962C8B-B14F-4D97-AF65-F5344CB8AC3E}">
        <p14:creationId xmlns:p14="http://schemas.microsoft.com/office/powerpoint/2010/main" val="252418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Name of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dirty="0"/>
              <a:t>2/3/08  </a:t>
            </a:r>
            <a:fld id="{648852FF-8337-4B10-8C53-BC0861647136}" type="slidenum">
              <a:rPr lang="en-US" altLang="en-US"/>
              <a:pPr>
                <a:defRPr/>
              </a:pPr>
              <a:t>‹#›</a:t>
            </a:fld>
            <a:endParaRPr lang="en-US" altLang="en-US" baseline="0" dirty="0"/>
          </a:p>
        </p:txBody>
      </p:sp>
    </p:spTree>
    <p:extLst>
      <p:ext uri="{BB962C8B-B14F-4D97-AF65-F5344CB8AC3E}">
        <p14:creationId xmlns:p14="http://schemas.microsoft.com/office/powerpoint/2010/main" val="15383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dirty="0"/>
              <a:t>Name of Presentation</a:t>
            </a:r>
          </a:p>
        </p:txBody>
      </p:sp>
      <p:sp>
        <p:nvSpPr>
          <p:cNvPr id="6" name="Rectangle 18"/>
          <p:cNvSpPr>
            <a:spLocks noGrp="1" noChangeArrowheads="1"/>
          </p:cNvSpPr>
          <p:nvPr>
            <p:ph type="dt" sz="half" idx="11"/>
          </p:nvPr>
        </p:nvSpPr>
        <p:spPr>
          <a:ln/>
        </p:spPr>
        <p:txBody>
          <a:bodyPr/>
          <a:lstStyle>
            <a:lvl1pPr>
              <a:defRPr/>
            </a:lvl1pPr>
          </a:lstStyle>
          <a:p>
            <a:pPr>
              <a:defRPr/>
            </a:pPr>
            <a:r>
              <a:rPr lang="en-US" altLang="en-US" dirty="0"/>
              <a:t>2/3/08  </a:t>
            </a:r>
            <a:fld id="{BD6AD6D7-BE16-46AE-AE6A-AB0C02C08576}" type="slidenum">
              <a:rPr lang="en-US" altLang="en-US"/>
              <a:pPr>
                <a:defRPr/>
              </a:pPr>
              <a:t>‹#›</a:t>
            </a:fld>
            <a:endParaRPr lang="en-US" altLang="en-US" baseline="0" dirty="0"/>
          </a:p>
        </p:txBody>
      </p:sp>
    </p:spTree>
    <p:extLst>
      <p:ext uri="{BB962C8B-B14F-4D97-AF65-F5344CB8AC3E}">
        <p14:creationId xmlns:p14="http://schemas.microsoft.com/office/powerpoint/2010/main" val="137675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A92333-6817-4C41-83C0-0F4DC0A8F0D8}" type="datetimeFigureOut">
              <a:rPr lang="en-US"/>
              <a:pPr>
                <a:defRPr/>
              </a:pPr>
              <a:t>1/26/2020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08C8F7-1DF8-4AFF-B748-7949748EAAB0}" type="slidenum">
              <a:rPr lang="en-US"/>
              <a:pPr>
                <a:defRPr/>
              </a:pPr>
              <a:t>‹#›</a:t>
            </a:fld>
            <a:endParaRPr lang="en-US" dirty="0"/>
          </a:p>
        </p:txBody>
      </p:sp>
    </p:spTree>
    <p:extLst>
      <p:ext uri="{BB962C8B-B14F-4D97-AF65-F5344CB8AC3E}">
        <p14:creationId xmlns:p14="http://schemas.microsoft.com/office/powerpoint/2010/main" val="467064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B2B4F5-8B83-42C2-BEBE-C0B7D9612834}" type="datetimeFigureOut">
              <a:rPr lang="en-US"/>
              <a:pPr>
                <a:defRPr/>
              </a:pPr>
              <a:t>1/26/2020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4EEA30-DA23-4E04-A918-7E58C9227774}" type="slidenum">
              <a:rPr lang="en-US"/>
              <a:pPr>
                <a:defRPr/>
              </a:pPr>
              <a:t>‹#›</a:t>
            </a:fld>
            <a:endParaRPr lang="en-US" dirty="0"/>
          </a:p>
        </p:txBody>
      </p:sp>
    </p:spTree>
    <p:extLst>
      <p:ext uri="{BB962C8B-B14F-4D97-AF65-F5344CB8AC3E}">
        <p14:creationId xmlns:p14="http://schemas.microsoft.com/office/powerpoint/2010/main" val="1244965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94E51589-3AF3-4A5B-8788-66B75F7CCADE}" type="datetimeFigureOut">
              <a:rPr lang="en-US"/>
              <a:pPr>
                <a:defRPr/>
              </a:pPr>
              <a:t>1/26/2020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FFC6FD4-1D96-4635-A90A-4DDAA17C6DD0}" type="slidenum">
              <a:rPr lang="en-US"/>
              <a:pPr>
                <a:defRPr/>
              </a:pPr>
              <a:t>‹#›</a:t>
            </a:fld>
            <a:endParaRPr lang="en-US" dirty="0"/>
          </a:p>
        </p:txBody>
      </p:sp>
    </p:spTree>
    <p:extLst>
      <p:ext uri="{BB962C8B-B14F-4D97-AF65-F5344CB8AC3E}">
        <p14:creationId xmlns:p14="http://schemas.microsoft.com/office/powerpoint/2010/main" val="3105953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A3E15C7-F012-4FA7-AC0E-2B868D0764C2}" type="datetimeFigureOut">
              <a:rPr lang="en-US"/>
              <a:pPr>
                <a:defRPr/>
              </a:pPr>
              <a:t>1/26/2020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2CF8E73-2619-4264-A5E3-BFD1FE724D0F}" type="slidenum">
              <a:rPr lang="en-US"/>
              <a:pPr>
                <a:defRPr/>
              </a:pPr>
              <a:t>‹#›</a:t>
            </a:fld>
            <a:endParaRPr lang="en-US" dirty="0"/>
          </a:p>
        </p:txBody>
      </p:sp>
    </p:spTree>
    <p:extLst>
      <p:ext uri="{BB962C8B-B14F-4D97-AF65-F5344CB8AC3E}">
        <p14:creationId xmlns:p14="http://schemas.microsoft.com/office/powerpoint/2010/main" val="98528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748BC53-CF78-4E9F-B688-DC117EFA565A}" type="datetimeFigureOut">
              <a:rPr lang="en-US"/>
              <a:pPr>
                <a:defRPr/>
              </a:pPr>
              <a:t>1/26/2020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D76AC6D-7E4C-4E31-8740-81625F7FCC20}" type="slidenum">
              <a:rPr lang="en-US"/>
              <a:pPr>
                <a:defRPr/>
              </a:pPr>
              <a:t>‹#›</a:t>
            </a:fld>
            <a:endParaRPr lang="en-US" dirty="0"/>
          </a:p>
        </p:txBody>
      </p:sp>
    </p:spTree>
    <p:extLst>
      <p:ext uri="{BB962C8B-B14F-4D97-AF65-F5344CB8AC3E}">
        <p14:creationId xmlns:p14="http://schemas.microsoft.com/office/powerpoint/2010/main" val="3643850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695B017-29F4-4396-A10B-1AD7E613CF4D}" type="datetimeFigureOut">
              <a:rPr lang="en-US"/>
              <a:pPr>
                <a:defRPr/>
              </a:pPr>
              <a:t>1/26/2020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6A5765C-018F-4B54-8513-BF77B117F22F}" type="slidenum">
              <a:rPr lang="en-US"/>
              <a:pPr>
                <a:defRPr/>
              </a:pPr>
              <a:t>‹#›</a:t>
            </a:fld>
            <a:endParaRPr lang="en-US" dirty="0"/>
          </a:p>
        </p:txBody>
      </p:sp>
    </p:spTree>
    <p:extLst>
      <p:ext uri="{BB962C8B-B14F-4D97-AF65-F5344CB8AC3E}">
        <p14:creationId xmlns:p14="http://schemas.microsoft.com/office/powerpoint/2010/main" val="3494404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3651EB-9B9C-4165-9F51-FFAEBB20ACA5}" type="datetimeFigureOut">
              <a:rPr lang="en-US"/>
              <a:pPr>
                <a:defRPr/>
              </a:pPr>
              <a:t>1/26/2020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8EABD33-43DB-4816-B0C6-345025B6532F}" type="slidenum">
              <a:rPr lang="en-US"/>
              <a:pPr>
                <a:defRPr/>
              </a:pPr>
              <a:t>‹#›</a:t>
            </a:fld>
            <a:endParaRPr lang="en-US" dirty="0"/>
          </a:p>
        </p:txBody>
      </p:sp>
    </p:spTree>
    <p:extLst>
      <p:ext uri="{BB962C8B-B14F-4D97-AF65-F5344CB8AC3E}">
        <p14:creationId xmlns:p14="http://schemas.microsoft.com/office/powerpoint/2010/main" val="1279501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marL="0" marR="0" indent="0" algn="ctr" defTabSz="914400" rtl="0" eaLnBrk="0" fontAlgn="base" latinLnBrk="0" hangingPunct="0">
              <a:lnSpc>
                <a:spcPct val="100000"/>
              </a:lnSpc>
              <a:spcBef>
                <a:spcPct val="0"/>
              </a:spcBef>
              <a:spcAft>
                <a:spcPct val="0"/>
              </a:spcAft>
              <a:buClrTx/>
              <a:buSzTx/>
              <a:buFontTx/>
              <a:buNone/>
              <a:tabLst/>
              <a:defRPr sz="2800" baseline="0">
                <a:latin typeface="Josephine Sans Semi"/>
              </a:defRPr>
            </a:lvl1pPr>
          </a:lstStyle>
          <a:p>
            <a:pPr lvl="0"/>
            <a:r>
              <a:rPr lang="en" dirty="0">
                <a:solidFill>
                  <a:schemeClr val="tx1"/>
                </a:solidFill>
              </a:rPr>
              <a:t>Training Objectives</a:t>
            </a:r>
            <a:r>
              <a:rPr lang="en" dirty="0"/>
              <a:t>	</a:t>
            </a:r>
            <a:endParaRPr lang="en-US" dirty="0"/>
          </a:p>
        </p:txBody>
      </p:sp>
      <p:sp>
        <p:nvSpPr>
          <p:cNvPr id="3" name="Content Placeholder 2"/>
          <p:cNvSpPr>
            <a:spLocks noGrp="1"/>
          </p:cNvSpPr>
          <p:nvPr>
            <p:ph idx="1"/>
          </p:nvPr>
        </p:nvSpPr>
        <p:spPr>
          <a:xfrm>
            <a:off x="1219200" y="1735095"/>
            <a:ext cx="5638800" cy="2967295"/>
          </a:xfrm>
        </p:spPr>
        <p:txBody>
          <a:bodyPr/>
          <a:lstStyle>
            <a:lvl1pPr marL="228600" marR="0" indent="0" algn="l" defTabSz="914400" rtl="0" eaLnBrk="0" fontAlgn="base" latinLnBrk="0" hangingPunct="0">
              <a:lnSpc>
                <a:spcPct val="100000"/>
              </a:lnSpc>
              <a:spcBef>
                <a:spcPts val="600"/>
              </a:spcBef>
              <a:spcAft>
                <a:spcPts val="0"/>
              </a:spcAft>
              <a:buClr>
                <a:schemeClr val="dk2"/>
              </a:buClr>
              <a:buSzPts val="1800"/>
              <a:buFont typeface="Wingdings" panose="05000000000000000000" pitchFamily="2" charset="2"/>
              <a:buNone/>
              <a:tabLst/>
              <a:defRPr baseline="0">
                <a:latin typeface="Josefin Sans" pitchFamily="2" charset="0"/>
              </a:defRPr>
            </a:lvl1pPr>
          </a:lstStyle>
          <a:p>
            <a:pPr marL="0" lvl="0" indent="0" rtl="0">
              <a:lnSpc>
                <a:spcPct val="100000"/>
              </a:lnSpc>
              <a:spcBef>
                <a:spcPts val="600"/>
              </a:spcBef>
              <a:spcAft>
                <a:spcPts val="0"/>
              </a:spcAft>
              <a:buNone/>
            </a:pPr>
            <a:endParaRPr lang="en-US" dirty="0">
              <a:latin typeface="Comfortaa"/>
              <a:ea typeface="Comfortaa"/>
              <a:cs typeface="Comfortaa"/>
              <a:sym typeface="Comfortaa"/>
            </a:endParaRPr>
          </a:p>
        </p:txBody>
      </p:sp>
      <p:sp>
        <p:nvSpPr>
          <p:cNvPr id="4" name="Rectangle 5"/>
          <p:cNvSpPr>
            <a:spLocks noGrp="1" noChangeArrowheads="1"/>
          </p:cNvSpPr>
          <p:nvPr>
            <p:ph type="ftr" sz="quarter" idx="10"/>
          </p:nvPr>
        </p:nvSpPr>
        <p:spPr/>
        <p:txBody>
          <a:bodyPr/>
          <a:lstStyle>
            <a:lvl1pPr>
              <a:defRPr dirty="0">
                <a:latin typeface="Josephine Sans"/>
              </a:defRPr>
            </a:lvl1pPr>
          </a:lstStyle>
          <a:p>
            <a:pPr>
              <a:defRPr/>
            </a:pPr>
            <a:endParaRPr lang="en-US" altLang="en-US" dirty="0"/>
          </a:p>
        </p:txBody>
      </p:sp>
    </p:spTree>
    <p:extLst>
      <p:ext uri="{BB962C8B-B14F-4D97-AF65-F5344CB8AC3E}">
        <p14:creationId xmlns:p14="http://schemas.microsoft.com/office/powerpoint/2010/main" val="2588817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6674107-7768-47BC-82BC-B4194461FDFF}" type="datetimeFigureOut">
              <a:rPr lang="en-US"/>
              <a:pPr>
                <a:defRPr/>
              </a:pPr>
              <a:t>1/26/2020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BEC4995-D1B3-4A01-9173-48101F3923C9}" type="slidenum">
              <a:rPr lang="en-US"/>
              <a:pPr>
                <a:defRPr/>
              </a:pPr>
              <a:t>‹#›</a:t>
            </a:fld>
            <a:endParaRPr lang="en-US" dirty="0"/>
          </a:p>
        </p:txBody>
      </p:sp>
    </p:spTree>
    <p:extLst>
      <p:ext uri="{BB962C8B-B14F-4D97-AF65-F5344CB8AC3E}">
        <p14:creationId xmlns:p14="http://schemas.microsoft.com/office/powerpoint/2010/main" val="4088454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6F1A5FB3-EA09-43E7-9AA1-A428A5CA956E}" type="datetimeFigureOut">
              <a:rPr lang="en-US"/>
              <a:pPr>
                <a:defRPr/>
              </a:pPr>
              <a:t>1/26/2020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724F0B-0F0A-4EE2-89DC-640095E23882}" type="slidenum">
              <a:rPr lang="en-US"/>
              <a:pPr>
                <a:defRPr/>
              </a:pPr>
              <a:t>‹#›</a:t>
            </a:fld>
            <a:endParaRPr lang="en-US" dirty="0"/>
          </a:p>
        </p:txBody>
      </p:sp>
    </p:spTree>
    <p:extLst>
      <p:ext uri="{BB962C8B-B14F-4D97-AF65-F5344CB8AC3E}">
        <p14:creationId xmlns:p14="http://schemas.microsoft.com/office/powerpoint/2010/main" val="59348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CB6F43E-476A-4097-ABF7-3114BA785FCF}" type="datetimeFigureOut">
              <a:rPr lang="en-US"/>
              <a:pPr>
                <a:defRPr/>
              </a:pPr>
              <a:t>1/26/2020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0F04E-7BB4-4520-BBD1-209859C49FED}" type="slidenum">
              <a:rPr lang="en-US"/>
              <a:pPr>
                <a:defRPr/>
              </a:pPr>
              <a:t>‹#›</a:t>
            </a:fld>
            <a:endParaRPr lang="en-US" dirty="0"/>
          </a:p>
        </p:txBody>
      </p:sp>
    </p:spTree>
    <p:extLst>
      <p:ext uri="{BB962C8B-B14F-4D97-AF65-F5344CB8AC3E}">
        <p14:creationId xmlns:p14="http://schemas.microsoft.com/office/powerpoint/2010/main" val="355255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D087A4-3D0F-4D26-861C-E4D4B008C672}" type="datetimeFigureOut">
              <a:rPr lang="en-US"/>
              <a:pPr>
                <a:defRPr/>
              </a:pPr>
              <a:t>1/26/2020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674909-DE92-49F6-9BE5-77D829E8F127}" type="slidenum">
              <a:rPr lang="en-US"/>
              <a:pPr>
                <a:defRPr/>
              </a:pPr>
              <a:t>‹#›</a:t>
            </a:fld>
            <a:endParaRPr lang="en-US" dirty="0"/>
          </a:p>
        </p:txBody>
      </p:sp>
    </p:spTree>
    <p:extLst>
      <p:ext uri="{BB962C8B-B14F-4D97-AF65-F5344CB8AC3E}">
        <p14:creationId xmlns:p14="http://schemas.microsoft.com/office/powerpoint/2010/main" val="2469965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08" y="304801"/>
            <a:ext cx="6393592" cy="914400"/>
          </a:xfrm>
        </p:spPr>
        <p:txBody>
          <a:bodyPr anchor="b"/>
          <a:lstStyle>
            <a:lvl1pPr algn="l">
              <a:defRPr sz="2800">
                <a:latin typeface="Josefin Sans" pitchFamily="2" charset="0"/>
              </a:defRPr>
            </a:lvl1pPr>
          </a:lstStyle>
          <a:p>
            <a:r>
              <a:rPr lang="en" dirty="0">
                <a:solidFill>
                  <a:schemeClr val="tx1"/>
                </a:solidFill>
              </a:rPr>
              <a:t>Agenda</a:t>
            </a:r>
            <a:endParaRPr lang="en-US" dirty="0"/>
          </a:p>
        </p:txBody>
      </p:sp>
      <p:sp>
        <p:nvSpPr>
          <p:cNvPr id="3" name="Text Placeholder 2"/>
          <p:cNvSpPr>
            <a:spLocks noGrp="1"/>
          </p:cNvSpPr>
          <p:nvPr>
            <p:ph type="body" idx="1"/>
          </p:nvPr>
        </p:nvSpPr>
        <p:spPr>
          <a:xfrm>
            <a:off x="578708" y="1295400"/>
            <a:ext cx="7886700" cy="4337050"/>
          </a:xfrm>
        </p:spPr>
        <p:txBody>
          <a:bodyPr/>
          <a:lstStyle>
            <a:lvl1pPr marL="228600" indent="0" rtl="0">
              <a:lnSpc>
                <a:spcPct val="114000"/>
              </a:lnSpc>
              <a:spcBef>
                <a:spcPts val="0"/>
              </a:spcBef>
              <a:spcAft>
                <a:spcPts val="0"/>
              </a:spcAft>
              <a:buClr>
                <a:schemeClr val="dk2"/>
              </a:buClr>
              <a:buSzPts val="1800"/>
              <a:buFont typeface="Comfortaa"/>
              <a:buNone/>
              <a:defRPr sz="2400" b="0">
                <a:latin typeface="Josefin Sans" pitchFamily="2" charset="0"/>
              </a:defRPr>
            </a:lvl1pPr>
            <a:lvl2pPr marL="1371600" indent="-342900">
              <a:buClr>
                <a:srgbClr val="2675B4"/>
              </a:buClr>
              <a:buFont typeface="Wingdings" panose="05000000000000000000" pitchFamily="2" charset="2"/>
              <a:buChar char="Ø"/>
              <a:defRPr sz="2000" b="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514350" indent="-285750">
              <a:lnSpc>
                <a:spcPct val="114000"/>
              </a:lnSpc>
              <a:buClr>
                <a:schemeClr val="dk2"/>
              </a:buClr>
            </a:pPr>
            <a:endParaRPr lang="en-US" dirty="0">
              <a:latin typeface="Comfortaa"/>
              <a:ea typeface="Comfortaa"/>
              <a:cs typeface="Comfortaa"/>
              <a:sym typeface="Comfortaa"/>
            </a:endParaRPr>
          </a:p>
        </p:txBody>
      </p:sp>
      <p:sp>
        <p:nvSpPr>
          <p:cNvPr id="4" name="Rectangle 5"/>
          <p:cNvSpPr>
            <a:spLocks noGrp="1" noChangeArrowheads="1"/>
          </p:cNvSpPr>
          <p:nvPr>
            <p:ph type="ftr" sz="quarter" idx="10"/>
          </p:nvPr>
        </p:nvSpPr>
        <p:spPr/>
        <p:txBody>
          <a:bodyPr/>
          <a:lstStyle>
            <a:lvl1pPr>
              <a:defRPr/>
            </a:lvl1pPr>
          </a:lstStyle>
          <a:p>
            <a:pPr>
              <a:defRPr/>
            </a:pPr>
            <a:r>
              <a:rPr lang="en-US" altLang="en-US" dirty="0"/>
              <a:t>Name of  Presentation</a:t>
            </a:r>
          </a:p>
        </p:txBody>
      </p:sp>
      <p:sp>
        <p:nvSpPr>
          <p:cNvPr id="5" name="Rectangle 18"/>
          <p:cNvSpPr>
            <a:spLocks noGrp="1" noChangeArrowheads="1"/>
          </p:cNvSpPr>
          <p:nvPr>
            <p:ph type="dt" sz="half" idx="11"/>
          </p:nvPr>
        </p:nvSpPr>
        <p:spPr/>
        <p:txBody>
          <a:bodyPr/>
          <a:lstStyle>
            <a:lvl1pPr>
              <a:defRPr smtClean="0"/>
            </a:lvl1pPr>
          </a:lstStyle>
          <a:p>
            <a:pPr>
              <a:defRPr/>
            </a:pPr>
            <a:r>
              <a:rPr lang="en-US" altLang="en-US" dirty="0"/>
              <a:t>2/3/08  </a:t>
            </a:r>
            <a:fld id="{3E2DD27C-C39F-41F3-93D0-AF828EC2C5D0}" type="slidenum">
              <a:rPr lang="en-US" altLang="en-US"/>
              <a:pPr>
                <a:defRPr/>
              </a:pPr>
              <a:t>‹#›</a:t>
            </a:fld>
            <a:endParaRPr lang="en-US" altLang="en-US" baseline="0" dirty="0"/>
          </a:p>
        </p:txBody>
      </p:sp>
    </p:spTree>
    <p:extLst>
      <p:ext uri="{BB962C8B-B14F-4D97-AF65-F5344CB8AC3E}">
        <p14:creationId xmlns:p14="http://schemas.microsoft.com/office/powerpoint/2010/main" val="647874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smtClean="0"/>
            </a:lvl1pPr>
          </a:lstStyle>
          <a:p>
            <a:pPr>
              <a:defRPr/>
            </a:pPr>
            <a:r>
              <a:rPr lang="en-US" altLang="en-US" dirty="0"/>
              <a:t>Name of Presentation</a:t>
            </a:r>
          </a:p>
        </p:txBody>
      </p:sp>
      <p:sp>
        <p:nvSpPr>
          <p:cNvPr id="4" name="Date Placeholder 3"/>
          <p:cNvSpPr>
            <a:spLocks noGrp="1"/>
          </p:cNvSpPr>
          <p:nvPr>
            <p:ph type="dt" sz="half" idx="11"/>
          </p:nvPr>
        </p:nvSpPr>
        <p:spPr/>
        <p:txBody>
          <a:bodyPr/>
          <a:lstStyle>
            <a:lvl1pPr>
              <a:defRPr/>
            </a:lvl1pPr>
          </a:lstStyle>
          <a:p>
            <a:pPr>
              <a:defRPr/>
            </a:pPr>
            <a:r>
              <a:rPr lang="en-US" altLang="en-US" dirty="0"/>
              <a:t>2/3/08  </a:t>
            </a:r>
            <a:fld id="{0CBF0F47-7DA2-4BFA-B8B8-A2924CE915BE}" type="slidenum">
              <a:rPr lang="en-US" altLang="en-US"/>
              <a:pPr>
                <a:defRPr/>
              </a:pPr>
              <a:t>‹#›</a:t>
            </a:fld>
            <a:endParaRPr lang="en-US" altLang="en-US" baseline="0" dirty="0"/>
          </a:p>
        </p:txBody>
      </p:sp>
    </p:spTree>
    <p:extLst>
      <p:ext uri="{BB962C8B-B14F-4D97-AF65-F5344CB8AC3E}">
        <p14:creationId xmlns:p14="http://schemas.microsoft.com/office/powerpoint/2010/main" val="1827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atin typeface="Josephine Sans Semi"/>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r>
              <a:rPr lang="en-US" altLang="en-US" dirty="0"/>
              <a:t>Name of  Presentation</a:t>
            </a:r>
          </a:p>
        </p:txBody>
      </p:sp>
      <p:sp>
        <p:nvSpPr>
          <p:cNvPr id="5" name="Rectangle 18"/>
          <p:cNvSpPr>
            <a:spLocks noGrp="1" noChangeArrowheads="1"/>
          </p:cNvSpPr>
          <p:nvPr>
            <p:ph type="dt" sz="half" idx="11"/>
          </p:nvPr>
        </p:nvSpPr>
        <p:spPr/>
        <p:txBody>
          <a:bodyPr/>
          <a:lstStyle>
            <a:lvl1pPr>
              <a:defRPr smtClean="0"/>
            </a:lvl1pPr>
          </a:lstStyle>
          <a:p>
            <a:pPr>
              <a:defRPr/>
            </a:pPr>
            <a:r>
              <a:rPr lang="en-US" altLang="en-US" dirty="0"/>
              <a:t>2/3/08  </a:t>
            </a:r>
            <a:fld id="{3BB1CF34-3619-44E2-85FD-56CD6CDE335F}" type="slidenum">
              <a:rPr lang="en-US" altLang="en-US"/>
              <a:pPr>
                <a:defRPr/>
              </a:pPr>
              <a:t>‹#›</a:t>
            </a:fld>
            <a:endParaRPr lang="en-US" altLang="en-US" baseline="0" dirty="0"/>
          </a:p>
        </p:txBody>
      </p:sp>
    </p:spTree>
    <p:extLst>
      <p:ext uri="{BB962C8B-B14F-4D97-AF65-F5344CB8AC3E}">
        <p14:creationId xmlns:p14="http://schemas.microsoft.com/office/powerpoint/2010/main" val="181388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11" descr="restingslid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2235200"/>
            <a:ext cx="9144000" cy="2413000"/>
          </a:xfrm>
          <a:prstGeom prst="rect">
            <a:avLst/>
          </a:prstGeom>
          <a:solidFill>
            <a:srgbClr val="CF0A2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Rectangle 2"/>
          <p:cNvSpPr txBox="1">
            <a:spLocks noChangeArrowheads="1"/>
          </p:cNvSpPr>
          <p:nvPr userDrawn="1"/>
        </p:nvSpPr>
        <p:spPr bwMode="auto">
          <a:xfrm>
            <a:off x="685800" y="2819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ctr"/>
          <a:lstStyle>
            <a:lvl1pPr algn="l" rtl="0" eaLnBrk="0" fontAlgn="base" hangingPunct="0">
              <a:spcBef>
                <a:spcPct val="0"/>
              </a:spcBef>
              <a:spcAft>
                <a:spcPct val="0"/>
              </a:spcAft>
              <a:defRPr sz="4000" kern="1200">
                <a:solidFill>
                  <a:schemeClr val="bg1"/>
                </a:solidFill>
                <a:latin typeface="Josephine Sans"/>
                <a:ea typeface="+mj-ea"/>
                <a:cs typeface="+mj-cs"/>
              </a:defRPr>
            </a:lvl1pPr>
            <a:lvl2pPr algn="l" rtl="0" eaLnBrk="0" fontAlgn="base" hangingPunct="0">
              <a:spcBef>
                <a:spcPct val="0"/>
              </a:spcBef>
              <a:spcAft>
                <a:spcPct val="0"/>
              </a:spcAft>
              <a:defRPr sz="2400">
                <a:solidFill>
                  <a:schemeClr val="tx1"/>
                </a:solidFill>
                <a:latin typeface="Arial" charset="0"/>
                <a:ea typeface="Osaka" charset="0"/>
              </a:defRPr>
            </a:lvl2pPr>
            <a:lvl3pPr algn="l" rtl="0" eaLnBrk="0" fontAlgn="base" hangingPunct="0">
              <a:spcBef>
                <a:spcPct val="0"/>
              </a:spcBef>
              <a:spcAft>
                <a:spcPct val="0"/>
              </a:spcAft>
              <a:defRPr sz="2400">
                <a:solidFill>
                  <a:schemeClr val="tx1"/>
                </a:solidFill>
                <a:latin typeface="Arial" charset="0"/>
                <a:ea typeface="Osaka" charset="0"/>
              </a:defRPr>
            </a:lvl3pPr>
            <a:lvl4pPr algn="l" rtl="0" eaLnBrk="0" fontAlgn="base" hangingPunct="0">
              <a:spcBef>
                <a:spcPct val="0"/>
              </a:spcBef>
              <a:spcAft>
                <a:spcPct val="0"/>
              </a:spcAft>
              <a:defRPr sz="2400">
                <a:solidFill>
                  <a:schemeClr val="tx1"/>
                </a:solidFill>
                <a:latin typeface="Arial" charset="0"/>
                <a:ea typeface="Osaka" charset="0"/>
              </a:defRPr>
            </a:lvl4pPr>
            <a:lvl5pPr algn="l" rtl="0" eaLnBrk="0" fontAlgn="base" hangingPunct="0">
              <a:spcBef>
                <a:spcPct val="0"/>
              </a:spcBef>
              <a:spcAft>
                <a:spcPct val="0"/>
              </a:spcAft>
              <a:defRPr sz="2400">
                <a:solidFill>
                  <a:schemeClr val="tx1"/>
                </a:solidFill>
                <a:latin typeface="Arial" charset="0"/>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a:lstStyle>
          <a:p>
            <a:pPr>
              <a:defRPr/>
            </a:pPr>
            <a:r>
              <a:rPr lang="en-US" altLang="en-US" sz="2800" dirty="0"/>
              <a:t>Resting or transition slide</a:t>
            </a:r>
          </a:p>
        </p:txBody>
      </p:sp>
      <p:sp>
        <p:nvSpPr>
          <p:cNvPr id="2" name="Title 1"/>
          <p:cNvSpPr>
            <a:spLocks noGrp="1"/>
          </p:cNvSpPr>
          <p:nvPr>
            <p:ph type="title"/>
          </p:nvPr>
        </p:nvSpPr>
        <p:spPr/>
        <p:txBody>
          <a:bodyPr/>
          <a:lstStyle/>
          <a:p>
            <a:r>
              <a:rPr lang="en-US"/>
              <a:t>Click to edit Master title style</a:t>
            </a:r>
          </a:p>
        </p:txBody>
      </p:sp>
      <p:sp>
        <p:nvSpPr>
          <p:cNvPr id="6" name="Footer Placeholder 2"/>
          <p:cNvSpPr>
            <a:spLocks noGrp="1"/>
          </p:cNvSpPr>
          <p:nvPr>
            <p:ph type="ftr" sz="quarter" idx="10"/>
          </p:nvPr>
        </p:nvSpPr>
        <p:spPr/>
        <p:txBody>
          <a:bodyPr/>
          <a:lstStyle>
            <a:lvl1pPr>
              <a:defRPr/>
            </a:lvl1pPr>
          </a:lstStyle>
          <a:p>
            <a:pPr>
              <a:defRPr/>
            </a:pPr>
            <a:r>
              <a:rPr lang="en-US" altLang="en-US" dirty="0"/>
              <a:t>Name of Presentation</a:t>
            </a:r>
          </a:p>
        </p:txBody>
      </p:sp>
      <p:sp>
        <p:nvSpPr>
          <p:cNvPr id="7" name="Date Placeholder 3"/>
          <p:cNvSpPr>
            <a:spLocks noGrp="1"/>
          </p:cNvSpPr>
          <p:nvPr>
            <p:ph type="dt" sz="half" idx="11"/>
          </p:nvPr>
        </p:nvSpPr>
        <p:spPr/>
        <p:txBody>
          <a:bodyPr/>
          <a:lstStyle>
            <a:lvl1pPr>
              <a:defRPr smtClean="0"/>
            </a:lvl1pPr>
          </a:lstStyle>
          <a:p>
            <a:pPr>
              <a:defRPr/>
            </a:pPr>
            <a:r>
              <a:rPr lang="en-US" altLang="en-US" dirty="0"/>
              <a:t>2/3/08  </a:t>
            </a:r>
            <a:fld id="{91B5CD64-4413-415B-830C-AF2909EB9AAA}" type="slidenum">
              <a:rPr lang="en-US" altLang="en-US"/>
              <a:pPr>
                <a:defRPr/>
              </a:pPr>
              <a:t>‹#›</a:t>
            </a:fld>
            <a:endParaRPr lang="en-US" altLang="en-US" baseline="0" dirty="0"/>
          </a:p>
        </p:txBody>
      </p:sp>
    </p:spTree>
    <p:extLst>
      <p:ext uri="{BB962C8B-B14F-4D97-AF65-F5344CB8AC3E}">
        <p14:creationId xmlns:p14="http://schemas.microsoft.com/office/powerpoint/2010/main" val="1994462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862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
          <p:cNvSpPr>
            <a:spLocks noGrp="1" noChangeArrowheads="1"/>
          </p:cNvSpPr>
          <p:nvPr>
            <p:ph type="ftr" sz="quarter" idx="10"/>
          </p:nvPr>
        </p:nvSpPr>
        <p:spPr/>
        <p:txBody>
          <a:bodyPr/>
          <a:lstStyle>
            <a:lvl1pPr>
              <a:defRPr>
                <a:latin typeface="Josephine Sans"/>
              </a:defRPr>
            </a:lvl1pPr>
          </a:lstStyle>
          <a:p>
            <a:pPr>
              <a:defRPr/>
            </a:pPr>
            <a:r>
              <a:rPr lang="en-US" altLang="en-US" dirty="0"/>
              <a:t>Name of  Presentation</a:t>
            </a:r>
          </a:p>
        </p:txBody>
      </p:sp>
      <p:sp>
        <p:nvSpPr>
          <p:cNvPr id="6" name="Rectangle 18"/>
          <p:cNvSpPr>
            <a:spLocks noGrp="1" noChangeArrowheads="1"/>
          </p:cNvSpPr>
          <p:nvPr>
            <p:ph type="dt" sz="half" idx="11"/>
          </p:nvPr>
        </p:nvSpPr>
        <p:spPr/>
        <p:txBody>
          <a:bodyPr/>
          <a:lstStyle>
            <a:lvl1pPr>
              <a:defRPr smtClean="0"/>
            </a:lvl1pPr>
          </a:lstStyle>
          <a:p>
            <a:pPr>
              <a:defRPr/>
            </a:pPr>
            <a:r>
              <a:rPr lang="en-US" altLang="en-US" dirty="0"/>
              <a:t>2/3/08  </a:t>
            </a:r>
            <a:fld id="{3222B27B-482D-40F5-8824-13444C9C326F}" type="slidenum">
              <a:rPr lang="en-US" altLang="en-US"/>
              <a:pPr>
                <a:defRPr/>
              </a:pPr>
              <a:t>‹#›</a:t>
            </a:fld>
            <a:endParaRPr lang="en-US" altLang="en-US" baseline="0" dirty="0"/>
          </a:p>
        </p:txBody>
      </p:sp>
    </p:spTree>
    <p:extLst>
      <p:ext uri="{BB962C8B-B14F-4D97-AF65-F5344CB8AC3E}">
        <p14:creationId xmlns:p14="http://schemas.microsoft.com/office/powerpoint/2010/main" val="116382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731837"/>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p:txBody>
          <a:bodyPr/>
          <a:lstStyle>
            <a:lvl1pPr>
              <a:defRPr>
                <a:latin typeface="Josephine Sans"/>
              </a:defRPr>
            </a:lvl1pPr>
          </a:lstStyle>
          <a:p>
            <a:pPr>
              <a:defRPr/>
            </a:pPr>
            <a:r>
              <a:rPr lang="en-US" altLang="en-US" dirty="0"/>
              <a:t>Name of  Presentation</a:t>
            </a:r>
          </a:p>
        </p:txBody>
      </p:sp>
      <p:sp>
        <p:nvSpPr>
          <p:cNvPr id="8" name="Rectangle 18"/>
          <p:cNvSpPr>
            <a:spLocks noGrp="1" noChangeArrowheads="1"/>
          </p:cNvSpPr>
          <p:nvPr>
            <p:ph type="dt" sz="half" idx="11"/>
          </p:nvPr>
        </p:nvSpPr>
        <p:spPr>
          <a:xfrm>
            <a:off x="8001000" y="381000"/>
            <a:ext cx="1066800" cy="228600"/>
          </a:xfrm>
        </p:spPr>
        <p:txBody>
          <a:bodyPr/>
          <a:lstStyle>
            <a:lvl1pPr>
              <a:defRPr smtClean="0"/>
            </a:lvl1pPr>
          </a:lstStyle>
          <a:p>
            <a:pPr>
              <a:defRPr/>
            </a:pPr>
            <a:r>
              <a:rPr lang="en-US" altLang="en-US" dirty="0"/>
              <a:t>2/3/08  </a:t>
            </a:r>
            <a:fld id="{09E918E9-0482-460D-A04C-751ECED72D53}" type="slidenum">
              <a:rPr lang="en-US" altLang="en-US"/>
              <a:pPr>
                <a:defRPr/>
              </a:pPr>
              <a:t>‹#›</a:t>
            </a:fld>
            <a:endParaRPr lang="en-US" altLang="en-US" baseline="0" dirty="0"/>
          </a:p>
        </p:txBody>
      </p:sp>
    </p:spTree>
    <p:extLst>
      <p:ext uri="{BB962C8B-B14F-4D97-AF65-F5344CB8AC3E}">
        <p14:creationId xmlns:p14="http://schemas.microsoft.com/office/powerpoint/2010/main" val="35753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5"/>
          <p:cNvSpPr>
            <a:spLocks noGrp="1" noChangeArrowheads="1"/>
          </p:cNvSpPr>
          <p:nvPr>
            <p:ph type="ftr" sz="quarter" idx="10"/>
          </p:nvPr>
        </p:nvSpPr>
        <p:spPr/>
        <p:txBody>
          <a:bodyPr/>
          <a:lstStyle>
            <a:lvl1pPr>
              <a:defRPr/>
            </a:lvl1pPr>
          </a:lstStyle>
          <a:p>
            <a:pPr>
              <a:defRPr/>
            </a:pPr>
            <a:r>
              <a:rPr lang="en-US" altLang="en-US" dirty="0"/>
              <a:t>Name of  Presentation</a:t>
            </a:r>
          </a:p>
        </p:txBody>
      </p:sp>
      <p:sp>
        <p:nvSpPr>
          <p:cNvPr id="4" name="Rectangle 18"/>
          <p:cNvSpPr>
            <a:spLocks noGrp="1" noChangeArrowheads="1"/>
          </p:cNvSpPr>
          <p:nvPr>
            <p:ph type="dt" sz="half" idx="11"/>
          </p:nvPr>
        </p:nvSpPr>
        <p:spPr/>
        <p:txBody>
          <a:bodyPr/>
          <a:lstStyle>
            <a:lvl1pPr>
              <a:defRPr smtClean="0"/>
            </a:lvl1pPr>
          </a:lstStyle>
          <a:p>
            <a:pPr>
              <a:defRPr/>
            </a:pPr>
            <a:r>
              <a:rPr lang="en-US" altLang="en-US" dirty="0"/>
              <a:t>2/3/08  </a:t>
            </a:r>
            <a:fld id="{510C4363-F68D-4169-B262-C864D64C2B02}" type="slidenum">
              <a:rPr lang="en-US" altLang="en-US"/>
              <a:pPr>
                <a:defRPr/>
              </a:pPr>
              <a:t>‹#›</a:t>
            </a:fld>
            <a:endParaRPr lang="en-US" altLang="en-US" baseline="0" dirty="0"/>
          </a:p>
        </p:txBody>
      </p:sp>
    </p:spTree>
    <p:extLst>
      <p:ext uri="{BB962C8B-B14F-4D97-AF65-F5344CB8AC3E}">
        <p14:creationId xmlns:p14="http://schemas.microsoft.com/office/powerpoint/2010/main" val="149291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userDrawn="1"/>
        </p:nvSpPr>
        <p:spPr bwMode="auto">
          <a:xfrm>
            <a:off x="0" y="338138"/>
            <a:ext cx="9144000" cy="347662"/>
          </a:xfrm>
          <a:prstGeom prst="rect">
            <a:avLst/>
          </a:prstGeom>
          <a:gradFill rotWithShape="0">
            <a:gsLst>
              <a:gs pos="0">
                <a:srgbClr val="333333"/>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dirty="0"/>
          </a:p>
        </p:txBody>
      </p:sp>
      <p:sp>
        <p:nvSpPr>
          <p:cNvPr id="1026" name="Rectangle 2"/>
          <p:cNvSpPr>
            <a:spLocks noGrp="1" noChangeArrowheads="1"/>
          </p:cNvSpPr>
          <p:nvPr>
            <p:ph type="title"/>
          </p:nvPr>
        </p:nvSpPr>
        <p:spPr bwMode="auto">
          <a:xfrm>
            <a:off x="609600" y="762000"/>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752600"/>
            <a:ext cx="7924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ftr" sz="quarter" idx="3"/>
          </p:nvPr>
        </p:nvSpPr>
        <p:spPr bwMode="auto">
          <a:xfrm>
            <a:off x="609600" y="381000"/>
            <a:ext cx="510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solidFill>
                  <a:schemeClr val="bg1"/>
                </a:solidFill>
                <a:latin typeface="Arial" charset="0"/>
                <a:ea typeface="Osaka" charset="0"/>
              </a:defRPr>
            </a:lvl1pPr>
          </a:lstStyle>
          <a:p>
            <a:pPr>
              <a:defRPr/>
            </a:pPr>
            <a:r>
              <a:rPr lang="en-US" altLang="en-US" dirty="0"/>
              <a:t>Name of Presentation</a:t>
            </a:r>
          </a:p>
        </p:txBody>
      </p:sp>
      <p:sp>
        <p:nvSpPr>
          <p:cNvPr id="1036" name="Text Box 12"/>
          <p:cNvSpPr txBox="1">
            <a:spLocks noChangeArrowheads="1"/>
          </p:cNvSpPr>
          <p:nvPr userDrawn="1"/>
        </p:nvSpPr>
        <p:spPr bwMode="auto">
          <a:xfrm>
            <a:off x="609600" y="1524000"/>
            <a:ext cx="7924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en-US" sz="1200" b="1" dirty="0">
                <a:solidFill>
                  <a:schemeClr val="bg1"/>
                </a:solidFill>
                <a:latin typeface="Arial" charset="0"/>
                <a:ea typeface="Osaka" charset="0"/>
              </a:rPr>
              <a:t>Boston University</a:t>
            </a:r>
            <a:r>
              <a:rPr lang="en-US" altLang="en-US" sz="1200" dirty="0">
                <a:solidFill>
                  <a:schemeClr val="bg1"/>
                </a:solidFill>
                <a:latin typeface="Arial" charset="0"/>
                <a:ea typeface="Osaka" charset="0"/>
              </a:rPr>
              <a:t> Slideshow Title Goes Here</a:t>
            </a:r>
          </a:p>
        </p:txBody>
      </p:sp>
      <p:sp>
        <p:nvSpPr>
          <p:cNvPr id="1042" name="Rectangle 18"/>
          <p:cNvSpPr>
            <a:spLocks noGrp="1" noChangeArrowheads="1"/>
          </p:cNvSpPr>
          <p:nvPr>
            <p:ph type="dt" sz="half" idx="2"/>
          </p:nvPr>
        </p:nvSpPr>
        <p:spPr bwMode="auto">
          <a:xfrm>
            <a:off x="7467600" y="6443663"/>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baseline="30000" smtClean="0">
                <a:latin typeface="Josephine Sans"/>
              </a:defRPr>
            </a:lvl1pPr>
          </a:lstStyle>
          <a:p>
            <a:pPr>
              <a:defRPr/>
            </a:pPr>
            <a:r>
              <a:rPr lang="en-US" altLang="en-US" dirty="0"/>
              <a:t>2/3/08  </a:t>
            </a:r>
            <a:fld id="{12998A72-9EDA-4B0B-977F-21951F5D9B85}" type="slidenum">
              <a:rPr lang="en-US" altLang="en-US"/>
              <a:pPr>
                <a:defRPr/>
              </a:pPr>
              <a:t>‹#›</a:t>
            </a:fld>
            <a:endParaRPr lang="en-US" altLang="en-US" baseline="0" dirty="0"/>
          </a:p>
        </p:txBody>
      </p:sp>
      <p:pic>
        <p:nvPicPr>
          <p:cNvPr id="1032" name="Picture 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5867400"/>
            <a:ext cx="24384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0" y="5715000"/>
            <a:ext cx="9144000" cy="0"/>
          </a:xfrm>
          <a:prstGeom prst="line">
            <a:avLst/>
          </a:prstGeom>
          <a:ln w="38100">
            <a:solidFill>
              <a:srgbClr val="CF0A2C"/>
            </a:solidFill>
          </a:ln>
          <a:effectLst/>
        </p:spPr>
        <p:style>
          <a:lnRef idx="2">
            <a:schemeClr val="accent1"/>
          </a:lnRef>
          <a:fillRef idx="0">
            <a:schemeClr val="accent1"/>
          </a:fillRef>
          <a:effectRef idx="1">
            <a:schemeClr val="accent1"/>
          </a:effectRef>
          <a:fontRef idx="minor">
            <a:schemeClr val="tx1"/>
          </a:fontRef>
        </p:style>
      </p:cxnSp>
      <p:pic>
        <p:nvPicPr>
          <p:cNvPr id="2" name="Picture 12" descr="standardfooter_sized.jpg"/>
          <p:cNvPicPr>
            <a:picLocks noChangeAspect="1"/>
          </p:cNvPicPr>
          <p:nvPr userDrawn="1"/>
        </p:nvPicPr>
        <p:blipFill>
          <a:blip r:embed="rId15">
            <a:extLst>
              <a:ext uri="{28A0092B-C50C-407E-A947-70E740481C1C}">
                <a14:useLocalDpi xmlns:a14="http://schemas.microsoft.com/office/drawing/2010/main" val="0"/>
              </a:ext>
            </a:extLst>
          </a:blip>
          <a:srcRect t="93661"/>
          <a:stretch>
            <a:fillRect/>
          </a:stretch>
        </p:blipFill>
        <p:spPr bwMode="auto">
          <a:xfrm>
            <a:off x="0" y="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49" r:id="rId10"/>
    <p:sldLayoutId id="2147483750" r:id="rId11"/>
    <p:sldLayoutId id="2147483751" r:id="rId12"/>
  </p:sldLayoutIdLst>
  <p:hf sldNum="0" hdr="0"/>
  <p:txStyles>
    <p:titleStyle>
      <a:lvl1pPr algn="l" rtl="0" eaLnBrk="0" fontAlgn="base" hangingPunct="0">
        <a:spcBef>
          <a:spcPct val="0"/>
        </a:spcBef>
        <a:spcAft>
          <a:spcPct val="0"/>
        </a:spcAft>
        <a:defRPr sz="2800" kern="1200">
          <a:solidFill>
            <a:schemeClr val="tx1"/>
          </a:solidFill>
          <a:latin typeface="Josephine Sans"/>
          <a:ea typeface="+mj-ea"/>
          <a:cs typeface="+mj-cs"/>
        </a:defRPr>
      </a:lvl1pPr>
      <a:lvl2pPr algn="l" rtl="0" eaLnBrk="0" fontAlgn="base" hangingPunct="0">
        <a:spcBef>
          <a:spcPct val="0"/>
        </a:spcBef>
        <a:spcAft>
          <a:spcPct val="0"/>
        </a:spcAft>
        <a:defRPr sz="2800">
          <a:solidFill>
            <a:schemeClr val="tx1"/>
          </a:solidFill>
          <a:latin typeface="Josephine Sans"/>
          <a:ea typeface="Osaka" charset="0"/>
        </a:defRPr>
      </a:lvl2pPr>
      <a:lvl3pPr algn="l" rtl="0" eaLnBrk="0" fontAlgn="base" hangingPunct="0">
        <a:spcBef>
          <a:spcPct val="0"/>
        </a:spcBef>
        <a:spcAft>
          <a:spcPct val="0"/>
        </a:spcAft>
        <a:defRPr sz="2800">
          <a:solidFill>
            <a:schemeClr val="tx1"/>
          </a:solidFill>
          <a:latin typeface="Josephine Sans"/>
          <a:ea typeface="Osaka" charset="0"/>
        </a:defRPr>
      </a:lvl3pPr>
      <a:lvl4pPr algn="l" rtl="0" eaLnBrk="0" fontAlgn="base" hangingPunct="0">
        <a:spcBef>
          <a:spcPct val="0"/>
        </a:spcBef>
        <a:spcAft>
          <a:spcPct val="0"/>
        </a:spcAft>
        <a:defRPr sz="2800">
          <a:solidFill>
            <a:schemeClr val="tx1"/>
          </a:solidFill>
          <a:latin typeface="Josephine Sans"/>
          <a:ea typeface="Osaka" charset="0"/>
        </a:defRPr>
      </a:lvl4pPr>
      <a:lvl5pPr algn="l" rtl="0" eaLnBrk="0" fontAlgn="base" hangingPunct="0">
        <a:spcBef>
          <a:spcPct val="0"/>
        </a:spcBef>
        <a:spcAft>
          <a:spcPct val="0"/>
        </a:spcAft>
        <a:defRPr sz="2800">
          <a:solidFill>
            <a:schemeClr val="tx1"/>
          </a:solidFill>
          <a:latin typeface="Josephine Sans"/>
          <a:ea typeface="Osaka" charset="0"/>
        </a:defRPr>
      </a:lvl5pPr>
      <a:lvl6pPr marL="457200" algn="l" rtl="0" fontAlgn="base">
        <a:spcBef>
          <a:spcPct val="0"/>
        </a:spcBef>
        <a:spcAft>
          <a:spcPct val="0"/>
        </a:spcAft>
        <a:defRPr sz="2400">
          <a:solidFill>
            <a:schemeClr val="tx1"/>
          </a:solidFill>
          <a:latin typeface="Arial" charset="0"/>
          <a:ea typeface="Osaka" charset="0"/>
        </a:defRPr>
      </a:lvl6pPr>
      <a:lvl7pPr marL="914400" algn="l" rtl="0" fontAlgn="base">
        <a:spcBef>
          <a:spcPct val="0"/>
        </a:spcBef>
        <a:spcAft>
          <a:spcPct val="0"/>
        </a:spcAft>
        <a:defRPr sz="2400">
          <a:solidFill>
            <a:schemeClr val="tx1"/>
          </a:solidFill>
          <a:latin typeface="Arial" charset="0"/>
          <a:ea typeface="Osaka" charset="0"/>
        </a:defRPr>
      </a:lvl7pPr>
      <a:lvl8pPr marL="1371600" algn="l" rtl="0" fontAlgn="base">
        <a:spcBef>
          <a:spcPct val="0"/>
        </a:spcBef>
        <a:spcAft>
          <a:spcPct val="0"/>
        </a:spcAft>
        <a:defRPr sz="2400">
          <a:solidFill>
            <a:schemeClr val="tx1"/>
          </a:solidFill>
          <a:latin typeface="Arial" charset="0"/>
          <a:ea typeface="Osaka" charset="0"/>
        </a:defRPr>
      </a:lvl8pPr>
      <a:lvl9pPr marL="1828800" algn="l" rtl="0" fontAlgn="base">
        <a:spcBef>
          <a:spcPct val="0"/>
        </a:spcBef>
        <a:spcAft>
          <a:spcPct val="0"/>
        </a:spcAft>
        <a:defRPr sz="2400">
          <a:solidFill>
            <a:schemeClr val="tx1"/>
          </a:solidFill>
          <a:latin typeface="Arial" charset="0"/>
          <a:ea typeface="Osaka" charset="0"/>
        </a:defRPr>
      </a:lvl9pPr>
    </p:titleStyle>
    <p:bodyStyle>
      <a:lvl1pPr marL="342900" indent="-342900" algn="l" rtl="0" eaLnBrk="0" fontAlgn="base" hangingPunct="0">
        <a:spcBef>
          <a:spcPct val="20000"/>
        </a:spcBef>
        <a:spcAft>
          <a:spcPct val="0"/>
        </a:spcAft>
        <a:buClr>
          <a:srgbClr val="2675B4"/>
        </a:buClr>
        <a:buFont typeface="Wingdings" panose="05000000000000000000" pitchFamily="2" charset="2"/>
        <a:buChar char="§"/>
        <a:defRPr sz="2400" kern="1200">
          <a:solidFill>
            <a:schemeClr val="tx1"/>
          </a:solidFill>
          <a:latin typeface="Josephine Sans"/>
          <a:ea typeface="+mn-ea"/>
          <a:cs typeface="+mn-cs"/>
        </a:defRPr>
      </a:lvl1pPr>
      <a:lvl2pPr marL="742950" indent="-28575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2pPr>
      <a:lvl3pPr marL="11430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3pPr>
      <a:lvl4pPr marL="16002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4pPr>
      <a:lvl5pPr marL="2057400" indent="-228600" algn="l" rtl="0" eaLnBrk="0" fontAlgn="base" hangingPunct="0">
        <a:spcBef>
          <a:spcPct val="20000"/>
        </a:spcBef>
        <a:spcAft>
          <a:spcPct val="0"/>
        </a:spcAft>
        <a:buClr>
          <a:srgbClr val="2675B4"/>
        </a:buClr>
        <a:buFont typeface="Wingdings" panose="05000000000000000000" pitchFamily="2" charset="2"/>
        <a:buChar char="§"/>
        <a:defRPr kern="1200">
          <a:solidFill>
            <a:schemeClr val="tx1"/>
          </a:solidFill>
          <a:latin typeface="Josephine Sans"/>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DB808A7-5655-4858-B9A3-BD324274DDEF}" type="datetimeFigureOut">
              <a:rPr lang="en-US"/>
              <a:pPr>
                <a:defRPr/>
              </a:pPr>
              <a:t>1/26/2020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1214F070-292D-4124-B765-F69F4BA3D3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nnedv.org/dv-hivaids-toolk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afehousingpartnerships.org/sites/default/files/2017-01/safety-planning-tool.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nedv.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nwnetwork.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9600" y="1676400"/>
            <a:ext cx="7772400" cy="1143000"/>
          </a:xfrm>
        </p:spPr>
        <p:txBody>
          <a:bodyPr/>
          <a:lstStyle/>
          <a:p>
            <a:pPr eaLnBrk="1" hangingPunct="1">
              <a:defRPr/>
            </a:pPr>
            <a:r>
              <a:rPr lang="en" dirty="0" smtClean="0">
                <a:latin typeface="+mj-lt"/>
              </a:rPr>
              <a:t>Intimate </a:t>
            </a:r>
            <a:r>
              <a:rPr lang="en" dirty="0">
                <a:latin typeface="+mj-lt"/>
              </a:rPr>
              <a:t>Partner Violence (IPV) </a:t>
            </a:r>
            <a:r>
              <a:rPr lang="en" dirty="0" smtClean="0">
                <a:latin typeface="+mj-lt"/>
              </a:rPr>
              <a:t>and HIV</a:t>
            </a:r>
            <a:endParaRPr lang="en-US" altLang="en-US"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08" y="304800"/>
            <a:ext cx="7422292" cy="1066799"/>
          </a:xfrm>
        </p:spPr>
        <p:txBody>
          <a:bodyPr/>
          <a:lstStyle/>
          <a:p>
            <a:r>
              <a:rPr lang="en" dirty="0">
                <a:latin typeface="+mn-lt"/>
              </a:rPr>
              <a:t>Complicating the Survivor/Abuser Narrative</a:t>
            </a:r>
            <a:endParaRPr lang="en-US" dirty="0">
              <a:latin typeface="+mn-lt"/>
            </a:endParaRPr>
          </a:p>
        </p:txBody>
      </p:sp>
      <p:sp>
        <p:nvSpPr>
          <p:cNvPr id="3" name="Text Placeholder 2"/>
          <p:cNvSpPr>
            <a:spLocks noGrp="1"/>
          </p:cNvSpPr>
          <p:nvPr>
            <p:ph type="body" idx="1"/>
          </p:nvPr>
        </p:nvSpPr>
        <p:spPr>
          <a:xfrm>
            <a:off x="578708" y="1295400"/>
            <a:ext cx="8565292" cy="4337050"/>
          </a:xfrm>
        </p:spPr>
        <p:txBody>
          <a:bodyPr/>
          <a:lstStyle/>
          <a:p>
            <a:pPr>
              <a:buClr>
                <a:srgbClr val="C00000"/>
              </a:buClr>
            </a:pPr>
            <a:r>
              <a:rPr lang="en" sz="2100" dirty="0">
                <a:solidFill>
                  <a:srgbClr val="000000"/>
                </a:solidFill>
                <a:latin typeface="+mn-lt"/>
              </a:rPr>
              <a:t>								</a:t>
            </a:r>
          </a:p>
          <a:p>
            <a:pPr marL="342900" lvl="0" indent="-342900">
              <a:buClr>
                <a:srgbClr val="C00000"/>
              </a:buClr>
              <a:buFont typeface="Wingdings" panose="05000000000000000000" pitchFamily="2" charset="2"/>
              <a:buChar char="§"/>
            </a:pPr>
            <a:r>
              <a:rPr lang="en" sz="2100" dirty="0">
                <a:solidFill>
                  <a:srgbClr val="000000"/>
                </a:solidFill>
                <a:latin typeface="+mn-lt"/>
              </a:rPr>
              <a:t>Violence is cyclical. For many of us who perpetrate violence, we may also come from varying experiences of violence ourselves.</a:t>
            </a:r>
          </a:p>
          <a:p>
            <a:pPr marL="0" lvl="0">
              <a:buClr>
                <a:srgbClr val="C00000"/>
              </a:buClr>
            </a:pPr>
            <a:endParaRPr lang="en" sz="2100" dirty="0">
              <a:solidFill>
                <a:srgbClr val="000000"/>
              </a:solidFill>
              <a:latin typeface="+mn-lt"/>
            </a:endParaRPr>
          </a:p>
          <a:p>
            <a:pPr marL="342900" lvl="0" indent="-342900">
              <a:buClr>
                <a:srgbClr val="C00000"/>
              </a:buClr>
              <a:buFont typeface="Wingdings" panose="05000000000000000000" pitchFamily="2" charset="2"/>
              <a:buChar char="§"/>
            </a:pPr>
            <a:r>
              <a:rPr lang="en" sz="2100" dirty="0">
                <a:solidFill>
                  <a:srgbClr val="000000"/>
                </a:solidFill>
                <a:latin typeface="+mn-lt"/>
              </a:rPr>
              <a:t>Most survivors love their partners and want them to stop perpetrating violence but may not view their relationship in such simplistic terms. This lived reality disrupts the heavy focus of “fleeing” that we often think of as the solution to the violence. </a:t>
            </a:r>
          </a:p>
          <a:p>
            <a:pPr marL="0" lvl="0">
              <a:buClr>
                <a:srgbClr val="C00000"/>
              </a:buClr>
            </a:pPr>
            <a:endParaRPr lang="en" sz="2100" dirty="0">
              <a:solidFill>
                <a:srgbClr val="000000"/>
              </a:solidFill>
              <a:latin typeface="+mn-lt"/>
            </a:endParaRPr>
          </a:p>
          <a:p>
            <a:pPr marL="342900" lvl="0" indent="-342900">
              <a:buClr>
                <a:srgbClr val="C00000"/>
              </a:buClr>
              <a:buFont typeface="Wingdings" panose="05000000000000000000" pitchFamily="2" charset="2"/>
              <a:buChar char="§"/>
            </a:pPr>
            <a:r>
              <a:rPr lang="en" sz="2100" dirty="0">
                <a:solidFill>
                  <a:srgbClr val="000000"/>
                </a:solidFill>
                <a:latin typeface="+mn-lt"/>
              </a:rPr>
              <a:t>How do we talk about survivors who use violence as part of their survival?</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4198240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pic>
        <p:nvPicPr>
          <p:cNvPr id="6" name="Shape 174"/>
          <p:cNvPicPr preferRelativeResize="0"/>
          <p:nvPr/>
        </p:nvPicPr>
        <p:blipFill>
          <a:blip r:embed="rId3">
            <a:alphaModFix/>
          </a:blip>
          <a:stretch>
            <a:fillRect/>
          </a:stretch>
        </p:blipFill>
        <p:spPr>
          <a:xfrm>
            <a:off x="990600" y="685800"/>
            <a:ext cx="6791660" cy="4972438"/>
          </a:xfrm>
          <a:prstGeom prst="rect">
            <a:avLst/>
          </a:prstGeom>
          <a:noFill/>
          <a:ln>
            <a:noFill/>
          </a:ln>
        </p:spPr>
      </p:pic>
    </p:spTree>
    <p:extLst>
      <p:ext uri="{BB962C8B-B14F-4D97-AF65-F5344CB8AC3E}">
        <p14:creationId xmlns:p14="http://schemas.microsoft.com/office/powerpoint/2010/main" val="405339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066800"/>
            <a:ext cx="8305800" cy="4337050"/>
          </a:xfrm>
        </p:spPr>
        <p:txBody>
          <a:bodyPr/>
          <a:lstStyle/>
          <a:p>
            <a:pPr>
              <a:buClr>
                <a:srgbClr val="C00000"/>
              </a:buClr>
            </a:pPr>
            <a:endParaRPr lang="en-US" dirty="0">
              <a:solidFill>
                <a:srgbClr val="C00000"/>
              </a:solidFill>
              <a:latin typeface="Comfortaa"/>
            </a:endParaRPr>
          </a:p>
          <a:p>
            <a:pPr marL="571500" indent="-342900">
              <a:buClr>
                <a:srgbClr val="C00000"/>
              </a:buClr>
              <a:buFont typeface="Wingdings" panose="05000000000000000000" pitchFamily="2" charset="2"/>
              <a:buChar char="§"/>
            </a:pPr>
            <a:r>
              <a:rPr lang="en-US" sz="2800" dirty="0">
                <a:latin typeface="+mn-lt"/>
              </a:rPr>
              <a:t>When you think of IPV, what are some examples in your work with clients that come to mind?</a:t>
            </a:r>
          </a:p>
          <a:p>
            <a:pPr>
              <a:buClr>
                <a:srgbClr val="C00000"/>
              </a:buClr>
            </a:pPr>
            <a:endParaRPr lang="en-US" sz="2800" dirty="0">
              <a:latin typeface="+mn-lt"/>
            </a:endParaRPr>
          </a:p>
          <a:p>
            <a:pPr marL="571500" indent="-342900">
              <a:buClr>
                <a:srgbClr val="C00000"/>
              </a:buClr>
              <a:buFont typeface="Wingdings" panose="05000000000000000000" pitchFamily="2" charset="2"/>
              <a:buChar char="§"/>
            </a:pPr>
            <a:r>
              <a:rPr lang="en-US" sz="2800" dirty="0">
                <a:latin typeface="+mn-lt"/>
                <a:ea typeface="Open Sans"/>
                <a:cs typeface="Open Sans"/>
                <a:sym typeface="Open Sans"/>
              </a:rPr>
              <a:t>Discuss how the violence has impacted their health, well-being, and feelings of control over their lives. </a:t>
            </a:r>
          </a:p>
          <a:p>
            <a:endParaRPr lang="en-US" sz="2800" dirty="0">
              <a:solidFill>
                <a:srgbClr val="FF0000"/>
              </a:solidFill>
              <a:latin typeface="Comfortaa"/>
            </a:endParaRP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361545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pic>
        <p:nvPicPr>
          <p:cNvPr id="6" name="Shape 198"/>
          <p:cNvPicPr preferRelativeResize="0"/>
          <p:nvPr/>
        </p:nvPicPr>
        <p:blipFill>
          <a:blip r:embed="rId3">
            <a:alphaModFix/>
          </a:blip>
          <a:stretch>
            <a:fillRect/>
          </a:stretch>
        </p:blipFill>
        <p:spPr>
          <a:xfrm>
            <a:off x="1066800" y="685801"/>
            <a:ext cx="6248400" cy="4800599"/>
          </a:xfrm>
          <a:prstGeom prst="rect">
            <a:avLst/>
          </a:prstGeom>
          <a:noFill/>
          <a:ln>
            <a:noFill/>
          </a:ln>
        </p:spPr>
      </p:pic>
    </p:spTree>
    <p:extLst>
      <p:ext uri="{BB962C8B-B14F-4D97-AF65-F5344CB8AC3E}">
        <p14:creationId xmlns:p14="http://schemas.microsoft.com/office/powerpoint/2010/main" val="167099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mn-lt"/>
              </a:rPr>
              <a:t>Intersections of IPV and HIV</a:t>
            </a:r>
            <a:endParaRPr lang="en-US" dirty="0">
              <a:latin typeface="+mn-lt"/>
            </a:endParaRPr>
          </a:p>
        </p:txBody>
      </p:sp>
      <p:sp>
        <p:nvSpPr>
          <p:cNvPr id="3" name="Text Placeholder 2"/>
          <p:cNvSpPr>
            <a:spLocks noGrp="1"/>
          </p:cNvSpPr>
          <p:nvPr>
            <p:ph type="body" idx="1"/>
          </p:nvPr>
        </p:nvSpPr>
        <p:spPr>
          <a:xfrm>
            <a:off x="609600" y="1905000"/>
            <a:ext cx="7886700" cy="2667000"/>
          </a:xfrm>
        </p:spPr>
        <p:txBody>
          <a:bodyPr/>
          <a:lstStyle/>
          <a:p>
            <a:pPr marL="0" lvl="0">
              <a:spcBef>
                <a:spcPts val="1600"/>
              </a:spcBef>
              <a:buSzPts val="1100"/>
            </a:pPr>
            <a:r>
              <a:rPr lang="en-US" dirty="0">
                <a:latin typeface="+mn-lt"/>
              </a:rPr>
              <a:t>Facts: </a:t>
            </a:r>
          </a:p>
          <a:p>
            <a:pPr marL="457200" lvl="0" indent="-342900">
              <a:spcBef>
                <a:spcPts val="1600"/>
              </a:spcBef>
              <a:buChar char="●"/>
            </a:pPr>
            <a:r>
              <a:rPr lang="en-US" dirty="0">
                <a:latin typeface="+mn-lt"/>
              </a:rPr>
              <a:t>People </a:t>
            </a:r>
            <a:r>
              <a:rPr lang="en-US" dirty="0" smtClean="0">
                <a:latin typeface="+mn-lt"/>
              </a:rPr>
              <a:t>with </a:t>
            </a:r>
            <a:r>
              <a:rPr lang="en-US" dirty="0">
                <a:latin typeface="+mn-lt"/>
              </a:rPr>
              <a:t>HIV are more likely to experience IPV.</a:t>
            </a:r>
          </a:p>
          <a:p>
            <a:pPr marL="457200" lvl="0" indent="-342900">
              <a:buChar char="●"/>
            </a:pPr>
            <a:r>
              <a:rPr lang="en-US" dirty="0">
                <a:latin typeface="+mn-lt"/>
              </a:rPr>
              <a:t>Survivors experiencing IPV are more likely to contract HIV.</a:t>
            </a:r>
          </a:p>
          <a:p>
            <a:pPr marL="114300" lvl="0"/>
            <a:endParaRPr lang="en-US" dirty="0">
              <a:solidFill>
                <a:schemeClr val="bg2"/>
              </a:solidFill>
            </a:endParaRP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1456131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33" y="874911"/>
            <a:ext cx="3306476" cy="1524000"/>
          </a:xfrm>
        </p:spPr>
        <p:txBody>
          <a:bodyPr/>
          <a:lstStyle/>
          <a:p>
            <a:r>
              <a:rPr lang="en-US" dirty="0">
                <a:latin typeface="+mn-lt"/>
              </a:rPr>
              <a:t>What Can IPV Look Like for </a:t>
            </a:r>
            <a:r>
              <a:rPr lang="en-US" dirty="0" smtClean="0">
                <a:latin typeface="+mn-lt"/>
              </a:rPr>
              <a:t>People With HIV?</a:t>
            </a:r>
            <a:endParaRPr lang="en-US" dirty="0">
              <a:latin typeface="+mn-lt"/>
            </a:endParaRPr>
          </a:p>
        </p:txBody>
      </p:sp>
      <p:sp>
        <p:nvSpPr>
          <p:cNvPr id="4" name="Footer Placeholder 3"/>
          <p:cNvSpPr>
            <a:spLocks noGrp="1"/>
          </p:cNvSpPr>
          <p:nvPr>
            <p:ph type="ftr" sz="quarter" idx="10"/>
          </p:nvPr>
        </p:nvSpPr>
        <p:spPr/>
        <p:txBody>
          <a:bodyPr/>
          <a:lstStyle/>
          <a:p>
            <a:pPr>
              <a:defRPr/>
            </a:pPr>
            <a:r>
              <a:rPr lang="en" dirty="0"/>
              <a:t>Supporting </a:t>
            </a:r>
            <a:r>
              <a:rPr lang="en" dirty="0" smtClean="0"/>
              <a:t>SurNvivors </a:t>
            </a:r>
            <a:r>
              <a:rPr lang="en" dirty="0"/>
              <a:t>of Intimate Partner Violence (IPV) with HIV</a:t>
            </a:r>
            <a:endParaRPr lang="en-US" altLang="en-US" dirty="0"/>
          </a:p>
        </p:txBody>
      </p:sp>
      <p:pic>
        <p:nvPicPr>
          <p:cNvPr id="6" name="Shape 208"/>
          <p:cNvPicPr preferRelativeResize="0"/>
          <p:nvPr/>
        </p:nvPicPr>
        <p:blipFill>
          <a:blip r:embed="rId3">
            <a:alphaModFix/>
          </a:blip>
          <a:stretch>
            <a:fillRect/>
          </a:stretch>
        </p:blipFill>
        <p:spPr>
          <a:xfrm>
            <a:off x="3162300" y="685800"/>
            <a:ext cx="5687868" cy="4950222"/>
          </a:xfrm>
          <a:prstGeom prst="rect">
            <a:avLst/>
          </a:prstGeom>
          <a:noFill/>
          <a:ln>
            <a:noFill/>
          </a:ln>
        </p:spPr>
      </p:pic>
    </p:spTree>
    <p:extLst>
      <p:ext uri="{BB962C8B-B14F-4D97-AF65-F5344CB8AC3E}">
        <p14:creationId xmlns:p14="http://schemas.microsoft.com/office/powerpoint/2010/main" val="193278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Safety Planning</a:t>
            </a:r>
          </a:p>
        </p:txBody>
      </p:sp>
      <p:sp>
        <p:nvSpPr>
          <p:cNvPr id="3" name="Content Placeholder 2"/>
          <p:cNvSpPr>
            <a:spLocks noGrp="1"/>
          </p:cNvSpPr>
          <p:nvPr>
            <p:ph idx="1"/>
          </p:nvPr>
        </p:nvSpPr>
        <p:spPr>
          <a:xfrm>
            <a:off x="381000" y="1295400"/>
            <a:ext cx="8153400" cy="4267200"/>
          </a:xfrm>
        </p:spPr>
        <p:txBody>
          <a:bodyPr/>
          <a:lstStyle/>
          <a:p>
            <a:pPr marL="514350" indent="-285750">
              <a:buClr>
                <a:srgbClr val="C00000"/>
              </a:buClr>
              <a:buFont typeface="Wingdings" panose="05000000000000000000" pitchFamily="2" charset="2"/>
              <a:buChar char="§"/>
            </a:pPr>
            <a:r>
              <a:rPr lang="en-US" sz="1600" dirty="0">
                <a:latin typeface="+mn-lt"/>
              </a:rPr>
              <a:t>Review/reference the safety planning resource.</a:t>
            </a:r>
          </a:p>
          <a:p>
            <a:pPr marL="514350" indent="-285750">
              <a:buClr>
                <a:srgbClr val="C00000"/>
              </a:buClr>
              <a:buFont typeface="Wingdings" panose="05000000000000000000" pitchFamily="2" charset="2"/>
              <a:buChar char="§"/>
            </a:pPr>
            <a:r>
              <a:rPr lang="en-US" sz="1600" dirty="0">
                <a:latin typeface="+mn-lt"/>
              </a:rPr>
              <a:t>Basics of safety planning</a:t>
            </a:r>
          </a:p>
          <a:p>
            <a:pPr lvl="1">
              <a:lnSpc>
                <a:spcPct val="100000"/>
              </a:lnSpc>
              <a:spcBef>
                <a:spcPts val="0"/>
              </a:spcBef>
              <a:buClr>
                <a:srgbClr val="C00000"/>
              </a:buClr>
              <a:buFont typeface="Courier New" panose="02070309020205020404" pitchFamily="49" charset="0"/>
              <a:buChar char="o"/>
            </a:pPr>
            <a:r>
              <a:rPr lang="en-US" sz="1600" dirty="0">
                <a:latin typeface="+mn-lt"/>
              </a:rPr>
              <a:t>A safety plan is an IPV survivor-driven process. IPV survivors know the most about their own situation, about the behavior of their abuser, and about what they are prepared to do.</a:t>
            </a:r>
          </a:p>
          <a:p>
            <a:pPr lvl="1">
              <a:lnSpc>
                <a:spcPct val="100000"/>
              </a:lnSpc>
              <a:spcBef>
                <a:spcPts val="0"/>
              </a:spcBef>
              <a:buClr>
                <a:srgbClr val="C00000"/>
              </a:buClr>
              <a:buFont typeface="Courier New" panose="02070309020205020404" pitchFamily="49" charset="0"/>
              <a:buChar char="o"/>
            </a:pPr>
            <a:r>
              <a:rPr lang="en-US" sz="1600" dirty="0">
                <a:latin typeface="+mn-lt"/>
              </a:rPr>
              <a:t>Safety planning is a process of supporting an IPV survivors’ process as they stay with an abuser, think about leaving, decide to leave, leave, and after they have left.  Safety planning is often necessary after the relationship has ended as well. Survivors know their situation best, so encourage them think through what is best for them and make whatever changes or additions feel right for their situation. </a:t>
            </a:r>
          </a:p>
          <a:p>
            <a:pPr lvl="1">
              <a:lnSpc>
                <a:spcPct val="100000"/>
              </a:lnSpc>
              <a:spcBef>
                <a:spcPts val="0"/>
              </a:spcBef>
              <a:buClr>
                <a:srgbClr val="C00000"/>
              </a:buClr>
              <a:buFont typeface="Courier New" panose="02070309020205020404" pitchFamily="49" charset="0"/>
              <a:buChar char="o"/>
            </a:pPr>
            <a:r>
              <a:rPr lang="en-US" sz="1600" dirty="0">
                <a:latin typeface="+mn-lt"/>
              </a:rPr>
              <a:t>A safety plan can change multiple times during the process.</a:t>
            </a:r>
          </a:p>
          <a:p>
            <a:pPr lvl="1">
              <a:lnSpc>
                <a:spcPct val="100000"/>
              </a:lnSpc>
              <a:spcBef>
                <a:spcPts val="0"/>
              </a:spcBef>
              <a:buClr>
                <a:srgbClr val="C00000"/>
              </a:buClr>
              <a:buFont typeface="Courier New" panose="02070309020205020404" pitchFamily="49" charset="0"/>
              <a:buChar char="o"/>
            </a:pPr>
            <a:r>
              <a:rPr lang="en-US" sz="1600" dirty="0">
                <a:latin typeface="+mn-lt"/>
              </a:rPr>
              <a:t>For an IPV survivor with HIV, the following areas may be of interest when safety planning: emotional, psychological, financial, physical, medical, and spiritual. </a:t>
            </a:r>
          </a:p>
          <a:p>
            <a:pPr marL="882650" lvl="1">
              <a:lnSpc>
                <a:spcPct val="100000"/>
              </a:lnSpc>
              <a:spcBef>
                <a:spcPts val="0"/>
              </a:spcBef>
              <a:buClr>
                <a:srgbClr val="C00000"/>
              </a:buClr>
              <a:buFont typeface="Courier New" panose="02070309020205020404" pitchFamily="49" charset="0"/>
              <a:buChar char="o"/>
            </a:pPr>
            <a:endParaRPr lang="en-US" sz="1600" dirty="0">
              <a:latin typeface="+mn-lt"/>
            </a:endParaRPr>
          </a:p>
          <a:p>
            <a:pPr marL="514350" indent="-285750">
              <a:buClr>
                <a:srgbClr val="C00000"/>
              </a:buClr>
              <a:buFont typeface="Wingdings" panose="05000000000000000000" pitchFamily="2" charset="2"/>
              <a:buChar char="§"/>
            </a:pPr>
            <a:r>
              <a:rPr lang="en-US" sz="1600" dirty="0">
                <a:latin typeface="+mn-lt"/>
              </a:rPr>
              <a:t>We will discuss three scenarios to practice thinking about safety planning. </a:t>
            </a:r>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63083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 dirty="0">
                <a:latin typeface="+mn-lt"/>
              </a:rPr>
              <a:t>Scenario 1</a:t>
            </a:r>
            <a:endParaRPr lang="en-US" dirty="0">
              <a:latin typeface="+mn-lt"/>
            </a:endParaRPr>
          </a:p>
        </p:txBody>
      </p:sp>
      <p:sp>
        <p:nvSpPr>
          <p:cNvPr id="3" name="Content Placeholder 2"/>
          <p:cNvSpPr>
            <a:spLocks noGrp="1"/>
          </p:cNvSpPr>
          <p:nvPr>
            <p:ph idx="1"/>
          </p:nvPr>
        </p:nvSpPr>
        <p:spPr>
          <a:xfrm>
            <a:off x="609600" y="1447801"/>
            <a:ext cx="7620000" cy="3254590"/>
          </a:xfrm>
        </p:spPr>
        <p:txBody>
          <a:bodyPr/>
          <a:lstStyle/>
          <a:p>
            <a:r>
              <a:rPr lang="en-US" sz="2300" dirty="0">
                <a:latin typeface="+mn-lt"/>
              </a:rPr>
              <a:t>Survivor states that they received a message from their partner that he had been living with HIV for the duration of their relationship. This is the first the IPV survivor has heard of this and is not sure if it’s the truth or another control tactic. The IPV survivor lives with their partner and had recently threatened to leave. The IPV survivor seems inclined to believe it’s a lie and doesn’t feel it’s necessary to get tested. How could a conversation be started about the survivor’s safety? </a:t>
            </a:r>
          </a:p>
          <a:p>
            <a:r>
              <a:rPr lang="en" sz="2300" dirty="0">
                <a:solidFill>
                  <a:srgbClr val="C00000"/>
                </a:solidFill>
                <a:latin typeface="+mn-lt"/>
              </a:rPr>
              <a:t>How could a conversation be started about the survivor’s safety?</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03609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Discussion</a:t>
            </a:r>
          </a:p>
        </p:txBody>
      </p:sp>
      <p:sp>
        <p:nvSpPr>
          <p:cNvPr id="3" name="Content Placeholder 2"/>
          <p:cNvSpPr>
            <a:spLocks noGrp="1"/>
          </p:cNvSpPr>
          <p:nvPr>
            <p:ph idx="1"/>
          </p:nvPr>
        </p:nvSpPr>
        <p:spPr>
          <a:xfrm>
            <a:off x="1219200" y="1735095"/>
            <a:ext cx="6172200" cy="3217905"/>
          </a:xfrm>
        </p:spPr>
        <p:txBody>
          <a:bodyPr/>
          <a:lstStyle/>
          <a:p>
            <a:pPr marL="685800" indent="-457200">
              <a:buFont typeface="+mj-lt"/>
              <a:buAutoNum type="arabicPeriod"/>
            </a:pPr>
            <a:r>
              <a:rPr lang="en-US" dirty="0">
                <a:latin typeface="+mn-lt"/>
              </a:rPr>
              <a:t>List a safety concern that stands out for you?</a:t>
            </a:r>
          </a:p>
          <a:p>
            <a:pPr marL="685800" indent="-457200">
              <a:buFont typeface="+mj-lt"/>
              <a:buAutoNum type="arabicPeriod"/>
            </a:pPr>
            <a:r>
              <a:rPr lang="en-US" dirty="0">
                <a:latin typeface="+mn-lt"/>
              </a:rPr>
              <a:t>What is one question you have for the IPV survivor?</a:t>
            </a:r>
          </a:p>
          <a:p>
            <a:pPr marL="685800" indent="-457200">
              <a:buFont typeface="+mj-lt"/>
              <a:buAutoNum type="arabicPeriod"/>
            </a:pPr>
            <a:r>
              <a:rPr lang="en-US" dirty="0">
                <a:latin typeface="+mn-lt"/>
              </a:rPr>
              <a:t>What is one resource in your community that you can think of?</a:t>
            </a:r>
          </a:p>
          <a:p>
            <a:pPr marL="685800" indent="-457200">
              <a:buFont typeface="+mj-lt"/>
              <a:buAutoNum type="arabicPeriod"/>
            </a:pPr>
            <a:r>
              <a:rPr lang="en-US" dirty="0">
                <a:latin typeface="+mn-lt"/>
              </a:rPr>
              <a:t>What is one barrier the IPV survivor may experience when accessing this resource?</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682758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61" y="762000"/>
            <a:ext cx="7924800" cy="685800"/>
          </a:xfrm>
        </p:spPr>
        <p:txBody>
          <a:bodyPr/>
          <a:lstStyle/>
          <a:p>
            <a:pPr algn="l"/>
            <a:r>
              <a:rPr lang="en" dirty="0">
                <a:latin typeface="+mn-lt"/>
              </a:rPr>
              <a:t>Scenario 2</a:t>
            </a:r>
            <a:endParaRPr lang="en-US" dirty="0">
              <a:latin typeface="+mn-lt"/>
            </a:endParaRPr>
          </a:p>
        </p:txBody>
      </p:sp>
      <p:sp>
        <p:nvSpPr>
          <p:cNvPr id="3" name="Content Placeholder 2"/>
          <p:cNvSpPr>
            <a:spLocks noGrp="1"/>
          </p:cNvSpPr>
          <p:nvPr>
            <p:ph idx="1"/>
          </p:nvPr>
        </p:nvSpPr>
        <p:spPr>
          <a:xfrm>
            <a:off x="304800" y="1295400"/>
            <a:ext cx="8039100" cy="2967295"/>
          </a:xfrm>
        </p:spPr>
        <p:txBody>
          <a:bodyPr/>
          <a:lstStyle/>
          <a:p>
            <a:r>
              <a:rPr lang="en-US" sz="2000" dirty="0">
                <a:latin typeface="+mn-lt"/>
              </a:rPr>
              <a:t>You are working with a sex worker and IPV survivor, who hasn't been in your city for long. They disclose that while having sex with a client, the condom broke. The survivor states that they are aware that they are at risk for getting HIV but that they don't feel sick so they are probably fine. The IPV survivor states that they don't know where to get tested here, but stated that knowing for sure won’t make things any better. They say that actually, their relationship with their partner has improved recently and they have been way more calm and kind, and the IPV survivor is afraid that if they tell their partner about the condom breaking or if they test positive, that their partner will get violent again. Their partner collects and accounts for all of their money and without that money, the IPV survivor could be homeless. </a:t>
            </a:r>
          </a:p>
          <a:p>
            <a:r>
              <a:rPr lang="en-US" sz="2000" dirty="0">
                <a:solidFill>
                  <a:srgbClr val="C00000"/>
                </a:solidFill>
                <a:latin typeface="+mn-lt"/>
              </a:rPr>
              <a:t>How could this conversation go? </a:t>
            </a:r>
            <a:endParaRPr lang="en-US" dirty="0">
              <a:solidFill>
                <a:srgbClr val="C00000"/>
              </a:solidFill>
              <a:latin typeface="+mn-lt"/>
            </a:endParaRPr>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70826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 dirty="0">
                <a:latin typeface="+mn-lt"/>
              </a:rPr>
              <a:t>Supporting Survivors of Intimate Partner Violence (IPV) with HIV</a:t>
            </a:r>
            <a:endParaRPr lang="en-US" altLang="en-US" dirty="0">
              <a:latin typeface="+mn-lt"/>
            </a:endParaRPr>
          </a:p>
        </p:txBody>
      </p:sp>
      <p:sp>
        <p:nvSpPr>
          <p:cNvPr id="5122" name="Rectangle 2"/>
          <p:cNvSpPr>
            <a:spLocks noGrp="1" noChangeArrowheads="1"/>
          </p:cNvSpPr>
          <p:nvPr>
            <p:ph type="title"/>
          </p:nvPr>
        </p:nvSpPr>
        <p:spPr/>
        <p:txBody>
          <a:bodyPr/>
          <a:lstStyle/>
          <a:p>
            <a:pPr algn="l" eaLnBrk="1" hangingPunct="1">
              <a:defRPr/>
            </a:pPr>
            <a:r>
              <a:rPr lang="en" dirty="0">
                <a:latin typeface="+mj-lt"/>
              </a:rPr>
              <a:t>Objectives</a:t>
            </a:r>
            <a:r>
              <a:rPr lang="en" dirty="0"/>
              <a:t>	</a:t>
            </a:r>
            <a:endParaRPr lang="en-US" altLang="en-US" dirty="0"/>
          </a:p>
        </p:txBody>
      </p:sp>
      <p:sp>
        <p:nvSpPr>
          <p:cNvPr id="5123" name="Rectangle 3"/>
          <p:cNvSpPr>
            <a:spLocks noGrp="1" noChangeArrowheads="1"/>
          </p:cNvSpPr>
          <p:nvPr>
            <p:ph type="body" idx="1"/>
          </p:nvPr>
        </p:nvSpPr>
        <p:spPr>
          <a:xfrm>
            <a:off x="762000" y="1524000"/>
            <a:ext cx="7924800" cy="3352799"/>
          </a:xfrm>
        </p:spPr>
        <p:txBody>
          <a:bodyPr/>
          <a:lstStyle/>
          <a:p>
            <a:pPr marL="0" lvl="0"/>
            <a:r>
              <a:rPr lang="en-US" sz="2000" dirty="0">
                <a:latin typeface="+mn-lt"/>
                <a:ea typeface="Comfortaa"/>
                <a:cs typeface="Comfortaa"/>
                <a:sym typeface="Comfortaa"/>
              </a:rPr>
              <a:t>At the end of this unit, participants will be able to:</a:t>
            </a:r>
          </a:p>
          <a:p>
            <a:pPr marL="457200" lvl="0" indent="-342900">
              <a:buClr>
                <a:srgbClr val="C00000"/>
              </a:buClr>
              <a:buFont typeface="Wingdings" panose="05000000000000000000" pitchFamily="2" charset="2"/>
              <a:buChar char="§"/>
            </a:pPr>
            <a:r>
              <a:rPr lang="en-US" sz="2000" dirty="0">
                <a:solidFill>
                  <a:schemeClr val="dk2"/>
                </a:solidFill>
                <a:latin typeface="+mn-lt"/>
                <a:ea typeface="Comfortaa"/>
                <a:cs typeface="Comfortaa"/>
                <a:sym typeface="Comfortaa"/>
              </a:rPr>
              <a:t>Understand cultural context and intersectionality</a:t>
            </a:r>
          </a:p>
          <a:p>
            <a:pPr marL="457200" lvl="0" indent="-342900">
              <a:buClr>
                <a:srgbClr val="C00000"/>
              </a:buClr>
              <a:buFont typeface="Wingdings" panose="05000000000000000000" pitchFamily="2" charset="2"/>
              <a:buChar char="§"/>
            </a:pPr>
            <a:r>
              <a:rPr lang="en-US" sz="2000" dirty="0">
                <a:solidFill>
                  <a:schemeClr val="dk2"/>
                </a:solidFill>
                <a:latin typeface="+mn-lt"/>
                <a:ea typeface="Comfortaa"/>
                <a:cs typeface="Comfortaa"/>
                <a:sym typeface="Comfortaa"/>
              </a:rPr>
              <a:t>Understand the basics of intimate partner violence (IPV)</a:t>
            </a:r>
          </a:p>
          <a:p>
            <a:pPr marL="457200" lvl="0" indent="-342900">
              <a:buClr>
                <a:srgbClr val="C00000"/>
              </a:buClr>
              <a:buFont typeface="Wingdings" panose="05000000000000000000" pitchFamily="2" charset="2"/>
              <a:buChar char="§"/>
            </a:pPr>
            <a:r>
              <a:rPr lang="en-US" sz="2000" dirty="0">
                <a:solidFill>
                  <a:schemeClr val="dk2"/>
                </a:solidFill>
                <a:latin typeface="+mn-lt"/>
                <a:ea typeface="Comfortaa"/>
                <a:cs typeface="Comfortaa"/>
                <a:sym typeface="Comfortaa"/>
              </a:rPr>
              <a:t>Understand the intersection of IPV and HIV</a:t>
            </a:r>
          </a:p>
          <a:p>
            <a:pPr marL="457200" lvl="0" indent="-342900">
              <a:buClr>
                <a:srgbClr val="C00000"/>
              </a:buClr>
              <a:buFont typeface="Wingdings" panose="05000000000000000000" pitchFamily="2" charset="2"/>
              <a:buChar char="§"/>
            </a:pPr>
            <a:r>
              <a:rPr lang="en-US" sz="2000" dirty="0">
                <a:solidFill>
                  <a:schemeClr val="dk2"/>
                </a:solidFill>
                <a:latin typeface="+mn-lt"/>
                <a:ea typeface="Comfortaa"/>
                <a:cs typeface="Comfortaa"/>
                <a:sym typeface="Comfortaa"/>
              </a:rPr>
              <a:t>Build on community knowledge about the different forms of power/control and IPV as it pertains to survivors with HIV</a:t>
            </a:r>
          </a:p>
          <a:p>
            <a:pPr marL="457200" lvl="0" indent="-342900">
              <a:buClr>
                <a:srgbClr val="C00000"/>
              </a:buClr>
              <a:buFont typeface="Wingdings" panose="05000000000000000000" pitchFamily="2" charset="2"/>
              <a:buChar char="§"/>
            </a:pPr>
            <a:r>
              <a:rPr lang="en-US" sz="2000" dirty="0">
                <a:solidFill>
                  <a:schemeClr val="dk2"/>
                </a:solidFill>
                <a:latin typeface="+mn-lt"/>
                <a:ea typeface="Comfortaa"/>
                <a:cs typeface="Comfortaa"/>
                <a:sym typeface="Comfortaa"/>
              </a:rPr>
              <a:t>Use tools and skills to support survivors </a:t>
            </a:r>
            <a:endParaRPr lang="en-US" altLang="en-US" dirty="0">
              <a:latin typeface="+mn-lt"/>
            </a:endParaRPr>
          </a:p>
        </p:txBody>
      </p:sp>
      <p:sp>
        <p:nvSpPr>
          <p:cNvPr id="5127" name="Rectangle 7"/>
          <p:cNvSpPr>
            <a:spLocks noChangeArrowheads="1"/>
          </p:cNvSpPr>
          <p:nvPr/>
        </p:nvSpPr>
        <p:spPr bwMode="auto">
          <a:xfrm>
            <a:off x="-2060575" y="-67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Osaka" pitchFamily="-64" charset="-128"/>
              </a:defRPr>
            </a:lvl1pPr>
            <a:lvl2pPr marL="742950" indent="-285750">
              <a:defRPr sz="2400">
                <a:solidFill>
                  <a:schemeClr val="tx1"/>
                </a:solidFill>
                <a:latin typeface="Arial" charset="0"/>
                <a:ea typeface="Osaka" pitchFamily="-64" charset="-128"/>
              </a:defRPr>
            </a:lvl2pPr>
            <a:lvl3pPr marL="1143000" indent="-228600">
              <a:defRPr sz="2400">
                <a:solidFill>
                  <a:schemeClr val="tx1"/>
                </a:solidFill>
                <a:latin typeface="Arial" charset="0"/>
                <a:ea typeface="Osaka" pitchFamily="-64" charset="-128"/>
              </a:defRPr>
            </a:lvl3pPr>
            <a:lvl4pPr marL="1600200" indent="-228600">
              <a:defRPr sz="2400">
                <a:solidFill>
                  <a:schemeClr val="tx1"/>
                </a:solidFill>
                <a:latin typeface="Arial" charset="0"/>
                <a:ea typeface="Osaka" pitchFamily="-64" charset="-128"/>
              </a:defRPr>
            </a:lvl4pPr>
            <a:lvl5pPr marL="2057400" indent="-228600">
              <a:defRPr sz="2400">
                <a:solidFill>
                  <a:schemeClr val="tx1"/>
                </a:solidFill>
                <a:latin typeface="Arial" charset="0"/>
                <a:ea typeface="Osaka" pitchFamily="-64" charset="-128"/>
              </a:defRPr>
            </a:lvl5pPr>
            <a:lvl6pPr marL="2514600" indent="-228600" eaLnBrk="0" fontAlgn="base" hangingPunct="0">
              <a:spcBef>
                <a:spcPct val="0"/>
              </a:spcBef>
              <a:spcAft>
                <a:spcPct val="0"/>
              </a:spcAft>
              <a:defRPr sz="2400">
                <a:solidFill>
                  <a:schemeClr val="tx1"/>
                </a:solidFill>
                <a:latin typeface="Arial" charset="0"/>
                <a:ea typeface="Osaka" pitchFamily="-64" charset="-128"/>
              </a:defRPr>
            </a:lvl6pPr>
            <a:lvl7pPr marL="2971800" indent="-228600" eaLnBrk="0" fontAlgn="base" hangingPunct="0">
              <a:spcBef>
                <a:spcPct val="0"/>
              </a:spcBef>
              <a:spcAft>
                <a:spcPct val="0"/>
              </a:spcAft>
              <a:defRPr sz="2400">
                <a:solidFill>
                  <a:schemeClr val="tx1"/>
                </a:solidFill>
                <a:latin typeface="Arial" charset="0"/>
                <a:ea typeface="Osaka" pitchFamily="-64" charset="-128"/>
              </a:defRPr>
            </a:lvl7pPr>
            <a:lvl8pPr marL="3429000" indent="-228600" eaLnBrk="0" fontAlgn="base" hangingPunct="0">
              <a:spcBef>
                <a:spcPct val="0"/>
              </a:spcBef>
              <a:spcAft>
                <a:spcPct val="0"/>
              </a:spcAft>
              <a:defRPr sz="2400">
                <a:solidFill>
                  <a:schemeClr val="tx1"/>
                </a:solidFill>
                <a:latin typeface="Arial" charset="0"/>
                <a:ea typeface="Osaka" pitchFamily="-64" charset="-128"/>
              </a:defRPr>
            </a:lvl8pPr>
            <a:lvl9pPr marL="3886200" indent="-228600" eaLnBrk="0" fontAlgn="base" hangingPunct="0">
              <a:spcBef>
                <a:spcPct val="0"/>
              </a:spcBef>
              <a:spcAft>
                <a:spcPct val="0"/>
              </a:spcAft>
              <a:defRPr sz="2400">
                <a:solidFill>
                  <a:schemeClr val="tx1"/>
                </a:solidFill>
                <a:latin typeface="Arial" charset="0"/>
                <a:ea typeface="Osaka" pitchFamily="-64" charset="-128"/>
              </a:defRPr>
            </a:lvl9pPr>
          </a:lstStyle>
          <a:p>
            <a:pPr>
              <a:defRPr/>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Discussion</a:t>
            </a:r>
          </a:p>
        </p:txBody>
      </p:sp>
      <p:sp>
        <p:nvSpPr>
          <p:cNvPr id="3" name="Content Placeholder 2"/>
          <p:cNvSpPr>
            <a:spLocks noGrp="1"/>
          </p:cNvSpPr>
          <p:nvPr>
            <p:ph idx="1"/>
          </p:nvPr>
        </p:nvSpPr>
        <p:spPr>
          <a:xfrm>
            <a:off x="762000" y="1533331"/>
            <a:ext cx="7467600" cy="3200399"/>
          </a:xfrm>
        </p:spPr>
        <p:txBody>
          <a:bodyPr/>
          <a:lstStyle/>
          <a:p>
            <a:pPr marL="571500" indent="-342900">
              <a:buClr>
                <a:srgbClr val="C00000"/>
              </a:buClr>
              <a:buFont typeface="Wingdings" panose="05000000000000000000" pitchFamily="2" charset="2"/>
              <a:buChar char="§"/>
            </a:pPr>
            <a:r>
              <a:rPr lang="en-US" dirty="0">
                <a:latin typeface="+mn-lt"/>
              </a:rPr>
              <a:t>What is one HIV or IPV myth that stands out to you?</a:t>
            </a:r>
          </a:p>
          <a:p>
            <a:pPr marL="571500" indent="-342900">
              <a:buClr>
                <a:srgbClr val="C00000"/>
              </a:buClr>
              <a:buFont typeface="Wingdings" panose="05000000000000000000" pitchFamily="2" charset="2"/>
              <a:buChar char="§"/>
            </a:pPr>
            <a:r>
              <a:rPr lang="en-US" dirty="0">
                <a:latin typeface="+mn-lt"/>
              </a:rPr>
              <a:t>List one form of power or control that is being used by the abuser?</a:t>
            </a:r>
          </a:p>
          <a:p>
            <a:pPr marL="571500" indent="-342900">
              <a:buClr>
                <a:srgbClr val="C00000"/>
              </a:buClr>
              <a:buFont typeface="Wingdings" panose="05000000000000000000" pitchFamily="2" charset="2"/>
              <a:buChar char="§"/>
            </a:pPr>
            <a:r>
              <a:rPr lang="en-US" dirty="0">
                <a:latin typeface="+mn-lt"/>
              </a:rPr>
              <a:t>What is one question you have for the IPV survivor?</a:t>
            </a:r>
          </a:p>
          <a:p>
            <a:pPr marL="571500" indent="-342900">
              <a:buClr>
                <a:srgbClr val="C00000"/>
              </a:buClr>
              <a:buFont typeface="Wingdings" panose="05000000000000000000" pitchFamily="2" charset="2"/>
              <a:buChar char="§"/>
            </a:pPr>
            <a:r>
              <a:rPr lang="en-US" dirty="0">
                <a:latin typeface="+mn-lt"/>
              </a:rPr>
              <a:t>What is one area of safety you would like to discuss</a:t>
            </a:r>
            <a:r>
              <a:rPr lang="en-US" dirty="0"/>
              <a:t>?</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51780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 dirty="0">
                <a:latin typeface="+mn-lt"/>
              </a:rPr>
              <a:t>Scenario 3</a:t>
            </a:r>
            <a:endParaRPr lang="en-US" dirty="0">
              <a:latin typeface="+mn-lt"/>
            </a:endParaRPr>
          </a:p>
        </p:txBody>
      </p:sp>
      <p:sp>
        <p:nvSpPr>
          <p:cNvPr id="3" name="Content Placeholder 2"/>
          <p:cNvSpPr>
            <a:spLocks noGrp="1"/>
          </p:cNvSpPr>
          <p:nvPr>
            <p:ph idx="1"/>
          </p:nvPr>
        </p:nvSpPr>
        <p:spPr>
          <a:xfrm>
            <a:off x="685800" y="1295400"/>
            <a:ext cx="7429500" cy="3200399"/>
          </a:xfrm>
        </p:spPr>
        <p:txBody>
          <a:bodyPr/>
          <a:lstStyle/>
          <a:p>
            <a:r>
              <a:rPr lang="en-US" sz="2200" dirty="0">
                <a:latin typeface="+mn-lt"/>
              </a:rPr>
              <a:t>You're working with J, a client who is new to your city, accessing services in your clinic, and living with their partner. J shared with you that their partner has gotten increasingly jealous and doesn't want them to go out to dance parties. J comes in for a regular meeting with you and mentions that their last argument ended with their partner belittling and hitting them. J stated that the violence is escalated when they are using drugs. J has a couple of friends who are concerned about their safety, aren’t connected to their partner, and do not know about J’s HIV status.</a:t>
            </a:r>
          </a:p>
          <a:p>
            <a:r>
              <a:rPr lang="en-US" sz="2200" dirty="0">
                <a:solidFill>
                  <a:srgbClr val="C00000"/>
                </a:solidFill>
                <a:latin typeface="+mn-lt"/>
              </a:rPr>
              <a:t>How would your conversation with J go? </a:t>
            </a:r>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3666579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Discussion</a:t>
            </a:r>
          </a:p>
        </p:txBody>
      </p:sp>
      <p:sp>
        <p:nvSpPr>
          <p:cNvPr id="3" name="Content Placeholder 2"/>
          <p:cNvSpPr>
            <a:spLocks noGrp="1"/>
          </p:cNvSpPr>
          <p:nvPr>
            <p:ph idx="1"/>
          </p:nvPr>
        </p:nvSpPr>
        <p:spPr>
          <a:xfrm>
            <a:off x="304800" y="1524000"/>
            <a:ext cx="8458200" cy="3428999"/>
          </a:xfrm>
        </p:spPr>
        <p:txBody>
          <a:bodyPr/>
          <a:lstStyle/>
          <a:p>
            <a:pPr marL="241300" lvl="0" indent="-342900">
              <a:buClr>
                <a:srgbClr val="C00000"/>
              </a:buClr>
              <a:buSzPts val="1600"/>
              <a:buFont typeface="Wingdings" panose="05000000000000000000" pitchFamily="2" charset="2"/>
              <a:buChar char="§"/>
            </a:pPr>
            <a:r>
              <a:rPr lang="en-US" dirty="0">
                <a:latin typeface="+mn-lt"/>
              </a:rPr>
              <a:t>What is one emotional safety concern?</a:t>
            </a:r>
          </a:p>
          <a:p>
            <a:pPr marL="241300" lvl="0" indent="-342900">
              <a:buClr>
                <a:srgbClr val="C00000"/>
              </a:buClr>
              <a:buSzPts val="1600"/>
              <a:buFont typeface="Wingdings" panose="05000000000000000000" pitchFamily="2" charset="2"/>
              <a:buChar char="§"/>
            </a:pPr>
            <a:r>
              <a:rPr lang="en-US" dirty="0">
                <a:latin typeface="+mn-lt"/>
              </a:rPr>
              <a:t>What is one physical safety concern?</a:t>
            </a:r>
          </a:p>
          <a:p>
            <a:pPr marL="241300" lvl="0" indent="-342900">
              <a:buClr>
                <a:srgbClr val="C00000"/>
              </a:buClr>
              <a:buSzPts val="1600"/>
              <a:buFont typeface="Wingdings" panose="05000000000000000000" pitchFamily="2" charset="2"/>
              <a:buChar char="§"/>
            </a:pPr>
            <a:r>
              <a:rPr lang="en-US" dirty="0">
                <a:latin typeface="+mn-lt"/>
              </a:rPr>
              <a:t>What is one medical safety concern?</a:t>
            </a:r>
          </a:p>
          <a:p>
            <a:pPr marL="241300" lvl="0" indent="-342900">
              <a:buClr>
                <a:srgbClr val="C00000"/>
              </a:buClr>
              <a:buSzPts val="1600"/>
              <a:buFont typeface="Wingdings" panose="05000000000000000000" pitchFamily="2" charset="2"/>
              <a:buChar char="§"/>
            </a:pPr>
            <a:r>
              <a:rPr lang="en-US" dirty="0">
                <a:latin typeface="+mn-lt"/>
              </a:rPr>
              <a:t>What is one challenge you think may impact your ability to effectively safety plan with this participant?</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390691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Wrap-Up</a:t>
            </a:r>
          </a:p>
        </p:txBody>
      </p:sp>
      <p:sp>
        <p:nvSpPr>
          <p:cNvPr id="3" name="Text Placeholder 2"/>
          <p:cNvSpPr>
            <a:spLocks noGrp="1"/>
          </p:cNvSpPr>
          <p:nvPr>
            <p:ph type="body" idx="1"/>
          </p:nvPr>
        </p:nvSpPr>
        <p:spPr/>
        <p:txBody>
          <a:bodyPr/>
          <a:lstStyle/>
          <a:p>
            <a:endParaRPr lang="en-US" dirty="0"/>
          </a:p>
          <a:p>
            <a:r>
              <a:rPr lang="en-US" dirty="0">
                <a:latin typeface="+mn-lt"/>
              </a:rPr>
              <a:t>What can supervisors do to support CHWs in working with clients with HIV who have experienced IPV?</a:t>
            </a:r>
          </a:p>
          <a:p>
            <a:endParaRPr lang="en-US" dirty="0">
              <a:latin typeface="+mn-lt"/>
            </a:endParaRPr>
          </a:p>
          <a:p>
            <a:r>
              <a:rPr lang="en-US" dirty="0">
                <a:latin typeface="+mn-lt"/>
              </a:rPr>
              <a:t>Name one important thing to keep in mind that you learned today about the intersection of HIV and IPV?</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95707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mn-lt"/>
              </a:rPr>
              <a:t>Relevant Resources in Your Area</a:t>
            </a:r>
          </a:p>
        </p:txBody>
      </p:sp>
      <p:sp>
        <p:nvSpPr>
          <p:cNvPr id="3" name="Content Placeholder 2"/>
          <p:cNvSpPr>
            <a:spLocks noGrp="1"/>
          </p:cNvSpPr>
          <p:nvPr>
            <p:ph idx="1"/>
          </p:nvPr>
        </p:nvSpPr>
        <p:spPr>
          <a:xfrm>
            <a:off x="609600" y="1371600"/>
            <a:ext cx="7924800" cy="3352800"/>
          </a:xfrm>
        </p:spPr>
        <p:txBody>
          <a:bodyPr/>
          <a:lstStyle/>
          <a:p>
            <a:pPr marL="0" lvl="0">
              <a:spcBef>
                <a:spcPts val="0"/>
              </a:spcBef>
              <a:spcAft>
                <a:spcPts val="1600"/>
              </a:spcAft>
            </a:pPr>
            <a:r>
              <a:rPr lang="en-US" dirty="0">
                <a:latin typeface="+mn-lt"/>
              </a:rPr>
              <a:t>Take a moment to brainstorm for yourself one resource in each of these areas in your community:</a:t>
            </a:r>
          </a:p>
          <a:p>
            <a:pPr marL="342900" indent="-342900">
              <a:spcAft>
                <a:spcPts val="1600"/>
              </a:spcAft>
              <a:buClr>
                <a:srgbClr val="C00000"/>
              </a:buClr>
              <a:buFont typeface="Wingdings" panose="05000000000000000000" pitchFamily="2" charset="2"/>
              <a:buChar char="§"/>
            </a:pPr>
            <a:r>
              <a:rPr lang="en-US" dirty="0">
                <a:latin typeface="+mn-lt"/>
              </a:rPr>
              <a:t>A DV/IPV service provider</a:t>
            </a:r>
          </a:p>
          <a:p>
            <a:pPr marL="342900" indent="-342900">
              <a:spcAft>
                <a:spcPts val="1600"/>
              </a:spcAft>
              <a:buClr>
                <a:srgbClr val="C00000"/>
              </a:buClr>
              <a:buFont typeface="Wingdings" panose="05000000000000000000" pitchFamily="2" charset="2"/>
              <a:buChar char="§"/>
            </a:pPr>
            <a:r>
              <a:rPr lang="en-US" dirty="0">
                <a:latin typeface="+mn-lt"/>
              </a:rPr>
              <a:t>An HIV/AIDS service provider</a:t>
            </a:r>
          </a:p>
          <a:p>
            <a:pPr marL="342900" indent="-342900">
              <a:spcAft>
                <a:spcPts val="1600"/>
              </a:spcAft>
              <a:buClr>
                <a:srgbClr val="C00000"/>
              </a:buClr>
              <a:buFont typeface="Wingdings" panose="05000000000000000000" pitchFamily="2" charset="2"/>
              <a:buChar char="§"/>
            </a:pPr>
            <a:r>
              <a:rPr lang="en-US" dirty="0">
                <a:latin typeface="+mn-lt"/>
              </a:rPr>
              <a:t>A mental health provider that would be competent in working with IPV </a:t>
            </a:r>
            <a:r>
              <a:rPr lang="en-US" dirty="0" smtClean="0">
                <a:latin typeface="+mn-lt"/>
              </a:rPr>
              <a:t>survivors </a:t>
            </a:r>
            <a:r>
              <a:rPr lang="en-US" dirty="0">
                <a:latin typeface="+mn-lt"/>
              </a:rPr>
              <a:t>with HIV</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40956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14400"/>
            <a:ext cx="8305800" cy="4495800"/>
          </a:xfrm>
        </p:spPr>
        <p:txBody>
          <a:bodyPr/>
          <a:lstStyle/>
          <a:p>
            <a:pPr marL="0" lvl="0">
              <a:spcBef>
                <a:spcPts val="0"/>
              </a:spcBef>
              <a:buSzPts val="1100"/>
            </a:pPr>
            <a:r>
              <a:rPr lang="en-US" sz="2800" dirty="0">
                <a:latin typeface="+mn-lt"/>
              </a:rPr>
              <a:t>Resources</a:t>
            </a:r>
          </a:p>
          <a:p>
            <a:pPr marL="0" lvl="0">
              <a:spcBef>
                <a:spcPts val="0"/>
              </a:spcBef>
              <a:buSzPts val="1100"/>
            </a:pPr>
            <a:r>
              <a:rPr lang="en-US" dirty="0">
                <a:latin typeface="+mn-lt"/>
              </a:rPr>
              <a:t>The National Network to End Domestic Violence (NNEDV) Toolkit: </a:t>
            </a:r>
          </a:p>
          <a:p>
            <a:pPr marL="0" lvl="0">
              <a:spcBef>
                <a:spcPts val="1600"/>
              </a:spcBef>
              <a:buSzPts val="1100"/>
            </a:pPr>
            <a:r>
              <a:rPr lang="en-US" dirty="0">
                <a:latin typeface="+mn-lt"/>
                <a:hlinkClick r:id="rId3"/>
              </a:rPr>
              <a:t>https://nnedv.org/dv-hivaids-toolkit/</a:t>
            </a:r>
            <a:endParaRPr lang="en-US" dirty="0">
              <a:latin typeface="+mn-lt"/>
            </a:endParaRPr>
          </a:p>
          <a:p>
            <a:pPr marL="0" lvl="0">
              <a:spcBef>
                <a:spcPts val="1600"/>
              </a:spcBef>
              <a:buSzPts val="1100"/>
            </a:pPr>
            <a:r>
              <a:rPr lang="en-US" dirty="0">
                <a:latin typeface="+mn-lt"/>
              </a:rPr>
              <a:t>Safety Planning:  A Guide for Transgender and Gender Non-Conforming Individuals Who Are Experiencing Intimate Partner Violence: </a:t>
            </a:r>
            <a:r>
              <a:rPr lang="en-US" u="sng" dirty="0">
                <a:latin typeface="+mn-lt"/>
                <a:hlinkClick r:id="rId4"/>
              </a:rPr>
              <a:t>https://safehousingpartnerships.org/sites/default/files/2017-01/safety-planning-tool.pdf</a:t>
            </a:r>
            <a:r>
              <a:rPr lang="en-US" dirty="0">
                <a:latin typeface="+mn-lt"/>
              </a:rPr>
              <a:t> </a:t>
            </a:r>
          </a:p>
          <a:p>
            <a:pPr marL="0" lvl="0">
              <a:spcBef>
                <a:spcPts val="1600"/>
              </a:spcBef>
              <a:buSzPts val="1100"/>
            </a:pPr>
            <a:endParaRPr lang="en-US" dirty="0"/>
          </a:p>
          <a:p>
            <a:endParaRPr lang="en-US" dirty="0"/>
          </a:p>
        </p:txBody>
      </p:sp>
      <p:sp>
        <p:nvSpPr>
          <p:cNvPr id="2" name="Footer Placeholder 1"/>
          <p:cNvSpPr>
            <a:spLocks noGrp="1"/>
          </p:cNvSpPr>
          <p:nvPr>
            <p:ph type="ftr" sz="quarter" idx="10"/>
          </p:nvPr>
        </p:nvSpPr>
        <p:spPr/>
        <p:txBody>
          <a:bodyPr/>
          <a:lstStyle/>
          <a:p>
            <a:pPr>
              <a:defRPr/>
            </a:pPr>
            <a:r>
              <a:rPr lang="en-US" altLang="en-US" dirty="0"/>
              <a:t>Supporting HIV Positive Survivors of Intimate Partner Violence</a:t>
            </a:r>
          </a:p>
        </p:txBody>
      </p:sp>
    </p:spTree>
    <p:extLst>
      <p:ext uri="{BB962C8B-B14F-4D97-AF65-F5344CB8AC3E}">
        <p14:creationId xmlns:p14="http://schemas.microsoft.com/office/powerpoint/2010/main" val="381194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381000"/>
            <a:ext cx="6866826" cy="914400"/>
          </a:xfrm>
        </p:spPr>
        <p:txBody>
          <a:bodyPr/>
          <a:lstStyle/>
          <a:p>
            <a:pPr>
              <a:defRPr/>
            </a:pPr>
            <a:r>
              <a:rPr lang="en-US" dirty="0">
                <a:latin typeface="+mn-lt"/>
              </a:rPr>
              <a:t>Code of Care</a:t>
            </a:r>
          </a:p>
        </p:txBody>
      </p:sp>
      <p:sp>
        <p:nvSpPr>
          <p:cNvPr id="3" name="Text Placeholder 2"/>
          <p:cNvSpPr>
            <a:spLocks noGrp="1"/>
          </p:cNvSpPr>
          <p:nvPr>
            <p:ph type="body" idx="1"/>
          </p:nvPr>
        </p:nvSpPr>
        <p:spPr>
          <a:xfrm>
            <a:off x="579438" y="1295400"/>
            <a:ext cx="7802562" cy="3505200"/>
          </a:xfrm>
        </p:spPr>
        <p:txBody>
          <a:bodyPr/>
          <a:lstStyle/>
          <a:p>
            <a:pPr marL="571500" indent="-342900">
              <a:buClr>
                <a:srgbClr val="C00000"/>
              </a:buClr>
              <a:buFont typeface="Wingdings" panose="05000000000000000000" pitchFamily="2" charset="2"/>
              <a:buChar char="§"/>
            </a:pPr>
            <a:r>
              <a:rPr lang="en-US" dirty="0">
                <a:latin typeface="+mn-lt"/>
              </a:rPr>
              <a:t>We are speaking about triggering content</a:t>
            </a:r>
          </a:p>
          <a:p>
            <a:pPr marL="571500" indent="-342900">
              <a:buClr>
                <a:srgbClr val="C00000"/>
              </a:buClr>
              <a:buFont typeface="Wingdings" panose="05000000000000000000" pitchFamily="2" charset="2"/>
              <a:buChar char="§"/>
            </a:pPr>
            <a:r>
              <a:rPr lang="en-US" dirty="0">
                <a:latin typeface="+mn-lt"/>
              </a:rPr>
              <a:t>There may be survivors participating in this training as well as individuals from all of the communities we will be speaking of. </a:t>
            </a:r>
          </a:p>
          <a:p>
            <a:pPr marL="571500" indent="-342900">
              <a:buClr>
                <a:srgbClr val="C00000"/>
              </a:buClr>
              <a:buFont typeface="Wingdings" panose="05000000000000000000" pitchFamily="2" charset="2"/>
              <a:buChar char="§"/>
            </a:pPr>
            <a:r>
              <a:rPr lang="en-US" dirty="0">
                <a:latin typeface="+mn-lt"/>
              </a:rPr>
              <a:t>Speak from your own experience.</a:t>
            </a:r>
          </a:p>
          <a:p>
            <a:pPr marL="571500" indent="-342900">
              <a:buClr>
                <a:srgbClr val="C00000"/>
              </a:buClr>
              <a:buFont typeface="Wingdings" panose="05000000000000000000" pitchFamily="2" charset="2"/>
              <a:buChar char="§"/>
            </a:pPr>
            <a:r>
              <a:rPr lang="en-US" dirty="0">
                <a:latin typeface="+mn-lt"/>
              </a:rPr>
              <a:t>Be careful not to mine other people’s trauma.</a:t>
            </a:r>
          </a:p>
          <a:p>
            <a:pPr marL="571500" indent="-342900">
              <a:buClr>
                <a:srgbClr val="C00000"/>
              </a:buClr>
              <a:buFont typeface="Wingdings" panose="05000000000000000000" pitchFamily="2" charset="2"/>
              <a:buChar char="§"/>
            </a:pPr>
            <a:r>
              <a:rPr lang="en-US" dirty="0">
                <a:latin typeface="+mn-lt"/>
              </a:rPr>
              <a:t>Attend to impact.</a:t>
            </a:r>
          </a:p>
          <a:p>
            <a:pPr>
              <a:buFont typeface="Wingdings" pitchFamily="-64" charset="2"/>
              <a:buNone/>
              <a:defRPr/>
            </a:pPr>
            <a:endParaRPr lang="en-US" dirty="0"/>
          </a:p>
        </p:txBody>
      </p:sp>
      <p:sp>
        <p:nvSpPr>
          <p:cNvPr id="4" name="Footer Placeholder 3"/>
          <p:cNvSpPr>
            <a:spLocks noGrp="1"/>
          </p:cNvSpPr>
          <p:nvPr>
            <p:ph type="ftr" sz="quarter" idx="10"/>
          </p:nvPr>
        </p:nvSpPr>
        <p:spPr/>
        <p:txBody>
          <a:bodyPr/>
          <a:lstStyle/>
          <a:p>
            <a:pPr>
              <a:defRPr/>
            </a:pPr>
            <a:r>
              <a:rPr lang="en" dirty="0">
                <a:latin typeface="+mj-lt"/>
              </a:rPr>
              <a:t>Supporting Survivors of Intimate Partner Violence (IPV) with HIV</a:t>
            </a:r>
            <a:endParaRPr lang="en-US" altLang="en-US" dirty="0">
              <a:latin typeface="+mj-lt"/>
            </a:endParaRPr>
          </a:p>
        </p:txBody>
      </p:sp>
    </p:spTree>
    <p:extLst>
      <p:ext uri="{BB962C8B-B14F-4D97-AF65-F5344CB8AC3E}">
        <p14:creationId xmlns:p14="http://schemas.microsoft.com/office/powerpoint/2010/main" val="323768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54862" cy="914400"/>
          </a:xfrm>
        </p:spPr>
        <p:txBody>
          <a:bodyPr/>
          <a:lstStyle/>
          <a:p>
            <a:pPr>
              <a:defRPr/>
            </a:pPr>
            <a:r>
              <a:rPr lang="en-US" dirty="0">
                <a:latin typeface="+mn-lt"/>
              </a:rPr>
              <a:t>Acknowledging Limitations</a:t>
            </a:r>
          </a:p>
        </p:txBody>
      </p:sp>
      <p:sp>
        <p:nvSpPr>
          <p:cNvPr id="3" name="Text Placeholder 2"/>
          <p:cNvSpPr>
            <a:spLocks noGrp="1"/>
          </p:cNvSpPr>
          <p:nvPr>
            <p:ph type="body" idx="1"/>
          </p:nvPr>
        </p:nvSpPr>
        <p:spPr>
          <a:xfrm>
            <a:off x="579438" y="1295400"/>
            <a:ext cx="7886700" cy="4337050"/>
          </a:xfrm>
        </p:spPr>
        <p:txBody>
          <a:bodyPr/>
          <a:lstStyle/>
          <a:p>
            <a:pPr marL="571500" indent="-342900">
              <a:buClr>
                <a:srgbClr val="C00000"/>
              </a:buClr>
              <a:buFont typeface="Wingdings" panose="05000000000000000000" pitchFamily="2" charset="2"/>
              <a:buChar char="§"/>
            </a:pPr>
            <a:r>
              <a:rPr lang="en-US" sz="2100" dirty="0">
                <a:latin typeface="+mn-lt"/>
              </a:rPr>
              <a:t>Discussing the lived reality of survivors with HIV is complex.  At the completion of this training, you may have more questions than answers. And that’s a good thing!</a:t>
            </a:r>
          </a:p>
          <a:p>
            <a:pPr marL="571500" indent="-342900">
              <a:buClr>
                <a:srgbClr val="C00000"/>
              </a:buClr>
              <a:buFont typeface="Wingdings" panose="05000000000000000000" pitchFamily="2" charset="2"/>
              <a:buChar char="§"/>
            </a:pPr>
            <a:r>
              <a:rPr lang="en-US" sz="2100" dirty="0">
                <a:latin typeface="+mn-lt"/>
              </a:rPr>
              <a:t>We do not claim to know everything or be experts on the content we will cover, including: HIV, marginalized communities, intimate partner violence or intersectionality.</a:t>
            </a:r>
          </a:p>
          <a:p>
            <a:pPr marL="571500" indent="-342900">
              <a:buClr>
                <a:srgbClr val="C00000"/>
              </a:buClr>
              <a:buFont typeface="Wingdings" panose="05000000000000000000" pitchFamily="2" charset="2"/>
              <a:buChar char="§"/>
            </a:pPr>
            <a:r>
              <a:rPr lang="en-US" sz="2100" dirty="0">
                <a:latin typeface="+mn-lt"/>
              </a:rPr>
              <a:t>We come to this conversation via the lens of our own identities and experiences. We are “professionals” in the fields of HIV, sexual health and DV/IPV.</a:t>
            </a:r>
          </a:p>
          <a:p>
            <a:pPr marL="571500" indent="-342900">
              <a:buClr>
                <a:srgbClr val="C00000"/>
              </a:buClr>
              <a:buFont typeface="Wingdings" panose="05000000000000000000" pitchFamily="2" charset="2"/>
              <a:buChar char="§"/>
            </a:pPr>
            <a:r>
              <a:rPr lang="en-US" sz="2100" dirty="0">
                <a:latin typeface="+mn-lt"/>
              </a:rPr>
              <a:t>There is always new information. Continue to learn and grow!</a:t>
            </a:r>
          </a:p>
          <a:p>
            <a:pPr>
              <a:buFont typeface="Wingdings" pitchFamily="-64" charset="2"/>
              <a:buNone/>
              <a:defRPr/>
            </a:pPr>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304800"/>
            <a:ext cx="7573962" cy="914400"/>
          </a:xfrm>
        </p:spPr>
        <p:txBody>
          <a:bodyPr/>
          <a:lstStyle/>
          <a:p>
            <a:pPr>
              <a:defRPr/>
            </a:pPr>
            <a:r>
              <a:rPr lang="en-US" dirty="0">
                <a:latin typeface="+mn-lt"/>
              </a:rPr>
              <a:t>Intersectionality</a:t>
            </a:r>
          </a:p>
        </p:txBody>
      </p:sp>
      <p:sp>
        <p:nvSpPr>
          <p:cNvPr id="3" name="Text Placeholder 2"/>
          <p:cNvSpPr>
            <a:spLocks noGrp="1"/>
          </p:cNvSpPr>
          <p:nvPr>
            <p:ph type="body" idx="1"/>
          </p:nvPr>
        </p:nvSpPr>
        <p:spPr>
          <a:xfrm>
            <a:off x="579438" y="1447800"/>
            <a:ext cx="7878762" cy="4114800"/>
          </a:xfrm>
        </p:spPr>
        <p:txBody>
          <a:bodyPr/>
          <a:lstStyle/>
          <a:p>
            <a:pPr marL="0" lvl="0">
              <a:buSzPct val="25000"/>
            </a:pPr>
            <a:r>
              <a:rPr lang="en" sz="2000" dirty="0">
                <a:solidFill>
                  <a:srgbClr val="000000"/>
                </a:solidFill>
                <a:latin typeface="+mn-lt"/>
                <a:ea typeface="Open Sans"/>
                <a:cs typeface="Open Sans"/>
                <a:sym typeface="Open Sans"/>
              </a:rPr>
              <a:t>K</a:t>
            </a:r>
            <a:r>
              <a:rPr lang="en-US" sz="2000" dirty="0" err="1">
                <a:latin typeface="+mn-lt"/>
              </a:rPr>
              <a:t>imberlé</a:t>
            </a:r>
            <a:r>
              <a:rPr lang="en" sz="2000" dirty="0">
                <a:solidFill>
                  <a:srgbClr val="000000"/>
                </a:solidFill>
                <a:latin typeface="+mn-lt"/>
                <a:ea typeface="Open Sans"/>
                <a:cs typeface="Open Sans"/>
                <a:sym typeface="Open Sans"/>
              </a:rPr>
              <a:t> Crenshaw (1989) - people have multiple, intersecting, and overlapping identities that complicate their social location when looking at systems of oppression. </a:t>
            </a:r>
          </a:p>
          <a:p>
            <a:pPr marL="0">
              <a:spcBef>
                <a:spcPts val="1600"/>
              </a:spcBef>
              <a:buSzPct val="25000"/>
            </a:pPr>
            <a:r>
              <a:rPr lang="en" sz="2000" dirty="0">
                <a:solidFill>
                  <a:srgbClr val="000000"/>
                </a:solidFill>
                <a:latin typeface="+mn-lt"/>
                <a:ea typeface="Open Sans"/>
                <a:cs typeface="Open Sans"/>
                <a:sym typeface="Open Sans"/>
              </a:rPr>
              <a:t>We are all coming to this work with our own intersecting identities and we are all supporting people who have their unique experiences living at their own intersecting identities. </a:t>
            </a:r>
          </a:p>
          <a:p>
            <a:pPr marL="0">
              <a:spcBef>
                <a:spcPts val="1600"/>
              </a:spcBef>
              <a:buSzPct val="25000"/>
            </a:pPr>
            <a:r>
              <a:rPr lang="en" sz="2000" dirty="0">
                <a:solidFill>
                  <a:srgbClr val="000000"/>
                </a:solidFill>
                <a:latin typeface="+mn-lt"/>
                <a:ea typeface="Open Sans"/>
                <a:cs typeface="Open Sans"/>
                <a:sym typeface="Open Sans"/>
              </a:rPr>
              <a:t>Acknowledge, </a:t>
            </a:r>
            <a:r>
              <a:rPr lang="en" sz="2000" dirty="0" smtClean="0">
                <a:solidFill>
                  <a:srgbClr val="000000"/>
                </a:solidFill>
                <a:latin typeface="+mn-lt"/>
                <a:ea typeface="Open Sans"/>
                <a:cs typeface="Open Sans"/>
                <a:sym typeface="Open Sans"/>
              </a:rPr>
              <a:t>value</a:t>
            </a:r>
            <a:r>
              <a:rPr lang="en" sz="2000" dirty="0">
                <a:solidFill>
                  <a:srgbClr val="000000"/>
                </a:solidFill>
                <a:latin typeface="+mn-lt"/>
                <a:ea typeface="Open Sans"/>
                <a:cs typeface="Open Sans"/>
                <a:sym typeface="Open Sans"/>
              </a:rPr>
              <a:t>, and consider the many different ways folks walk through and experience this world</a:t>
            </a:r>
            <a:r>
              <a:rPr lang="en" sz="2000" dirty="0" smtClean="0">
                <a:solidFill>
                  <a:srgbClr val="000000"/>
                </a:solidFill>
                <a:latin typeface="+mn-lt"/>
                <a:ea typeface="Open Sans"/>
                <a:cs typeface="Open Sans"/>
                <a:sym typeface="Open Sans"/>
              </a:rPr>
              <a:t>.</a:t>
            </a:r>
            <a:endParaRPr lang="en-US" sz="1400" dirty="0" smtClean="0">
              <a:latin typeface="+mn-lt"/>
            </a:endParaRPr>
          </a:p>
          <a:p>
            <a:pPr marL="0" lvl="0">
              <a:spcBef>
                <a:spcPts val="1600"/>
              </a:spcBef>
              <a:buSzPct val="25000"/>
            </a:pPr>
            <a:r>
              <a:rPr lang="en-US" sz="1400" dirty="0" smtClean="0">
                <a:latin typeface="+mn-lt"/>
              </a:rPr>
              <a:t>Crenshaw</a:t>
            </a:r>
            <a:r>
              <a:rPr lang="en-US" sz="1400" dirty="0">
                <a:latin typeface="+mn-lt"/>
              </a:rPr>
              <a:t>, K. (1990). Mapping the margins: Intersectionality, identity politics, and violence against women of color. </a:t>
            </a:r>
            <a:r>
              <a:rPr lang="en-US" sz="1400" i="1" dirty="0" smtClean="0">
                <a:latin typeface="+mn-lt"/>
              </a:rPr>
              <a:t>Stanford Law Review</a:t>
            </a:r>
            <a:r>
              <a:rPr lang="en-US" sz="1400" dirty="0" smtClean="0">
                <a:latin typeface="+mn-lt"/>
              </a:rPr>
              <a:t>,</a:t>
            </a:r>
            <a:r>
              <a:rPr lang="en-US" sz="1400" dirty="0">
                <a:latin typeface="+mn-lt"/>
              </a:rPr>
              <a:t> </a:t>
            </a:r>
            <a:r>
              <a:rPr lang="en-US" sz="1400" i="1" dirty="0">
                <a:latin typeface="+mn-lt"/>
              </a:rPr>
              <a:t>43</a:t>
            </a:r>
            <a:r>
              <a:rPr lang="en-US" sz="1400" dirty="0">
                <a:latin typeface="+mn-lt"/>
              </a:rPr>
              <a:t>, 1241.</a:t>
            </a:r>
            <a:endParaRPr lang="en" sz="1400" b="1" dirty="0">
              <a:solidFill>
                <a:srgbClr val="000000"/>
              </a:solidFill>
              <a:latin typeface="+mn-lt"/>
              <a:ea typeface="Open Sans"/>
              <a:cs typeface="Open Sans"/>
              <a:sym typeface="Open Sans"/>
            </a:endParaRPr>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73918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304800"/>
            <a:ext cx="7650162" cy="914400"/>
          </a:xfrm>
        </p:spPr>
        <p:txBody>
          <a:bodyPr/>
          <a:lstStyle/>
          <a:p>
            <a:pPr>
              <a:defRPr/>
            </a:pPr>
            <a:r>
              <a:rPr lang="en-US" sz="2600" dirty="0">
                <a:latin typeface="+mn-lt"/>
              </a:rPr>
              <a:t>Social Frameworks that Impact the Conversation </a:t>
            </a:r>
          </a:p>
        </p:txBody>
      </p:sp>
      <p:sp>
        <p:nvSpPr>
          <p:cNvPr id="3" name="Text Placeholder 2"/>
          <p:cNvSpPr>
            <a:spLocks noGrp="1"/>
          </p:cNvSpPr>
          <p:nvPr>
            <p:ph type="body" idx="1"/>
          </p:nvPr>
        </p:nvSpPr>
        <p:spPr>
          <a:xfrm>
            <a:off x="327819" y="1447800"/>
            <a:ext cx="8488362" cy="4337050"/>
          </a:xfrm>
        </p:spPr>
        <p:txBody>
          <a:bodyPr/>
          <a:lstStyle/>
          <a:p>
            <a:pPr marL="571500" indent="-342900">
              <a:buClr>
                <a:srgbClr val="C00000"/>
              </a:buClr>
              <a:buFont typeface="Wingdings" panose="05000000000000000000" pitchFamily="2" charset="2"/>
              <a:buChar char="§"/>
            </a:pPr>
            <a:r>
              <a:rPr lang="en-US" dirty="0">
                <a:latin typeface="+mn-lt"/>
              </a:rPr>
              <a:t>Morality and dualism: good/bad; right/wrong</a:t>
            </a:r>
          </a:p>
          <a:p>
            <a:pPr marL="571500" indent="-342900">
              <a:buClr>
                <a:srgbClr val="C00000"/>
              </a:buClr>
              <a:buFont typeface="Wingdings" panose="05000000000000000000" pitchFamily="2" charset="2"/>
              <a:buChar char="§"/>
            </a:pPr>
            <a:r>
              <a:rPr lang="en-US" dirty="0">
                <a:latin typeface="+mn-lt"/>
              </a:rPr>
              <a:t>Rape culture</a:t>
            </a:r>
          </a:p>
          <a:p>
            <a:pPr marL="571500" indent="-342900">
              <a:buClr>
                <a:srgbClr val="C00000"/>
              </a:buClr>
              <a:buFont typeface="Wingdings" panose="05000000000000000000" pitchFamily="2" charset="2"/>
              <a:buChar char="§"/>
            </a:pPr>
            <a:r>
              <a:rPr lang="en-US" dirty="0">
                <a:latin typeface="+mn-lt"/>
              </a:rPr>
              <a:t>Toxic masculinity</a:t>
            </a:r>
          </a:p>
          <a:p>
            <a:pPr marL="571500" indent="-342900">
              <a:buClr>
                <a:srgbClr val="C00000"/>
              </a:buClr>
              <a:buFont typeface="Wingdings" panose="05000000000000000000" pitchFamily="2" charset="2"/>
              <a:buChar char="§"/>
            </a:pPr>
            <a:r>
              <a:rPr lang="en-US" dirty="0" err="1">
                <a:latin typeface="+mn-lt"/>
              </a:rPr>
              <a:t>Hypersexualization</a:t>
            </a:r>
            <a:endParaRPr lang="en-US" dirty="0">
              <a:latin typeface="+mn-lt"/>
            </a:endParaRPr>
          </a:p>
          <a:p>
            <a:pPr marL="571500" indent="-342900">
              <a:buClr>
                <a:srgbClr val="C00000"/>
              </a:buClr>
              <a:buFont typeface="Wingdings" panose="05000000000000000000" pitchFamily="2" charset="2"/>
              <a:buChar char="§"/>
            </a:pPr>
            <a:r>
              <a:rPr lang="en-US" dirty="0">
                <a:latin typeface="+mn-lt"/>
              </a:rPr>
              <a:t>Romanticized dominance</a:t>
            </a:r>
          </a:p>
          <a:p>
            <a:pPr marL="571500" indent="-342900">
              <a:buClr>
                <a:srgbClr val="C00000"/>
              </a:buClr>
              <a:buFont typeface="Wingdings" panose="05000000000000000000" pitchFamily="2" charset="2"/>
              <a:buChar char="§"/>
            </a:pPr>
            <a:r>
              <a:rPr lang="en-US" dirty="0">
                <a:latin typeface="+mn-lt"/>
              </a:rPr>
              <a:t>Abstinence-only</a:t>
            </a:r>
          </a:p>
          <a:p>
            <a:pPr marL="571500" indent="-342900">
              <a:buClr>
                <a:srgbClr val="C00000"/>
              </a:buClr>
              <a:buFont typeface="Wingdings" panose="05000000000000000000" pitchFamily="2" charset="2"/>
              <a:buChar char="§"/>
            </a:pPr>
            <a:r>
              <a:rPr lang="en-US" dirty="0">
                <a:latin typeface="+mn-lt"/>
              </a:rPr>
              <a:t>HIV criminalization</a:t>
            </a:r>
          </a:p>
          <a:p>
            <a:pPr marL="571500" indent="-342900">
              <a:buClr>
                <a:srgbClr val="C00000"/>
              </a:buClr>
              <a:buFont typeface="Wingdings" panose="05000000000000000000" pitchFamily="2" charset="2"/>
              <a:buChar char="§"/>
            </a:pPr>
            <a:r>
              <a:rPr lang="en-US" dirty="0">
                <a:latin typeface="+mn-lt"/>
              </a:rPr>
              <a:t>Exclusionary U.S. history/laws/practices</a:t>
            </a:r>
          </a:p>
          <a:p>
            <a:pPr>
              <a:buFont typeface="Wingdings" pitchFamily="-64" charset="2"/>
              <a:buNone/>
              <a:defRPr/>
            </a:pPr>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46917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08" y="304801"/>
            <a:ext cx="7574692" cy="914400"/>
          </a:xfrm>
        </p:spPr>
        <p:txBody>
          <a:bodyPr/>
          <a:lstStyle/>
          <a:p>
            <a:r>
              <a:rPr lang="en" dirty="0">
                <a:latin typeface="+mn-lt"/>
              </a:rPr>
              <a:t>What is Intimate Partner Violence (IPV)?</a:t>
            </a:r>
            <a:endParaRPr lang="en-US" dirty="0">
              <a:latin typeface="+mn-lt"/>
            </a:endParaRPr>
          </a:p>
        </p:txBody>
      </p:sp>
      <p:sp>
        <p:nvSpPr>
          <p:cNvPr id="3" name="Text Placeholder 2"/>
          <p:cNvSpPr>
            <a:spLocks noGrp="1"/>
          </p:cNvSpPr>
          <p:nvPr>
            <p:ph type="body" idx="1"/>
          </p:nvPr>
        </p:nvSpPr>
        <p:spPr>
          <a:xfrm>
            <a:off x="582105" y="1471309"/>
            <a:ext cx="7886700" cy="3956050"/>
          </a:xfrm>
        </p:spPr>
        <p:txBody>
          <a:bodyPr/>
          <a:lstStyle/>
          <a:p>
            <a:pPr marL="0" lvl="0" algn="ctr">
              <a:lnSpc>
                <a:spcPct val="100000"/>
              </a:lnSpc>
              <a:buSzPct val="25000"/>
            </a:pPr>
            <a:r>
              <a:rPr lang="en-US" i="1" dirty="0">
                <a:solidFill>
                  <a:srgbClr val="000000"/>
                </a:solidFill>
                <a:latin typeface="+mn-lt"/>
              </a:rPr>
              <a:t>The National Network to End Domestic Violence defines IPV/DV as a pattern of acts involving the use or attempted use of physical, sexual, verbal, emotional, economic or other forms of abusive behavior in order to threaten, harm, intimidate, harass, coerce, control, isolate, restrain, or monitor another.</a:t>
            </a:r>
          </a:p>
          <a:p>
            <a:pPr marL="0" lvl="0" algn="ctr">
              <a:lnSpc>
                <a:spcPct val="100000"/>
              </a:lnSpc>
              <a:buSzPct val="25000"/>
            </a:pPr>
            <a:endParaRPr lang="en-US" i="1" dirty="0">
              <a:solidFill>
                <a:srgbClr val="000000"/>
              </a:solidFill>
              <a:latin typeface="+mn-lt"/>
            </a:endParaRPr>
          </a:p>
          <a:p>
            <a:pPr marL="0" lvl="0" algn="ctr">
              <a:lnSpc>
                <a:spcPct val="100000"/>
              </a:lnSpc>
              <a:buSzPct val="25000"/>
            </a:pPr>
            <a:r>
              <a:rPr lang="en-US" i="1" dirty="0">
                <a:solidFill>
                  <a:srgbClr val="000000"/>
                </a:solidFill>
                <a:latin typeface="+mn-lt"/>
              </a:rPr>
              <a:t>The Northwest (NW) Network reinforces the idea that intimate partner abuse relies on a pattern of power, control, and exploitation established by one person over another. </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
        <p:nvSpPr>
          <p:cNvPr id="6" name="TextBox 5"/>
          <p:cNvSpPr txBox="1"/>
          <p:nvPr/>
        </p:nvSpPr>
        <p:spPr>
          <a:xfrm>
            <a:off x="457200" y="5427359"/>
            <a:ext cx="4499180" cy="307777"/>
          </a:xfrm>
          <a:prstGeom prst="rect">
            <a:avLst/>
          </a:prstGeom>
          <a:noFill/>
        </p:spPr>
        <p:txBody>
          <a:bodyPr wrap="none" rtlCol="0">
            <a:spAutoFit/>
          </a:bodyPr>
          <a:lstStyle/>
          <a:p>
            <a:r>
              <a:rPr lang="en-US" sz="1400" dirty="0">
                <a:latin typeface="+mn-lt"/>
              </a:rPr>
              <a:t>Source: </a:t>
            </a:r>
            <a:r>
              <a:rPr lang="en-US" sz="1400" dirty="0">
                <a:latin typeface="+mn-lt"/>
                <a:hlinkClick r:id="rId3"/>
              </a:rPr>
              <a:t>https://nnedv.org/</a:t>
            </a:r>
            <a:r>
              <a:rPr lang="en-US" sz="1400" dirty="0">
                <a:latin typeface="+mn-lt"/>
              </a:rPr>
              <a:t>; </a:t>
            </a:r>
            <a:r>
              <a:rPr lang="en-US" sz="1400" dirty="0">
                <a:latin typeface="+mn-lt"/>
                <a:hlinkClick r:id="rId4"/>
              </a:rPr>
              <a:t>https://www.nwnetwork.org/</a:t>
            </a:r>
            <a:endParaRPr lang="en-US" sz="1400" dirty="0">
              <a:latin typeface="+mn-lt"/>
            </a:endParaRPr>
          </a:p>
        </p:txBody>
      </p:sp>
    </p:spTree>
    <p:extLst>
      <p:ext uri="{BB962C8B-B14F-4D97-AF65-F5344CB8AC3E}">
        <p14:creationId xmlns:p14="http://schemas.microsoft.com/office/powerpoint/2010/main" val="3453644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08" y="463551"/>
            <a:ext cx="7041292" cy="914400"/>
          </a:xfrm>
        </p:spPr>
        <p:txBody>
          <a:bodyPr/>
          <a:lstStyle/>
          <a:p>
            <a:r>
              <a:rPr lang="en" dirty="0">
                <a:latin typeface="+mn-lt"/>
              </a:rPr>
              <a:t>Why Intimate Partner Violence (IPV)?</a:t>
            </a:r>
            <a:r>
              <a:rPr lang="en" dirty="0">
                <a:latin typeface="Josephine Sans"/>
              </a:rPr>
              <a:t>	</a:t>
            </a:r>
            <a:endParaRPr lang="en-US" dirty="0">
              <a:latin typeface="Josephine Sans"/>
            </a:endParaRPr>
          </a:p>
        </p:txBody>
      </p:sp>
      <p:sp>
        <p:nvSpPr>
          <p:cNvPr id="3" name="Text Placeholder 2"/>
          <p:cNvSpPr>
            <a:spLocks noGrp="1"/>
          </p:cNvSpPr>
          <p:nvPr>
            <p:ph type="body" idx="1"/>
          </p:nvPr>
        </p:nvSpPr>
        <p:spPr>
          <a:xfrm>
            <a:off x="578708" y="2133600"/>
            <a:ext cx="7886700" cy="3657600"/>
          </a:xfrm>
        </p:spPr>
        <p:txBody>
          <a:bodyPr/>
          <a:lstStyle/>
          <a:p>
            <a:pPr marL="342900" indent="-342900">
              <a:buClr>
                <a:srgbClr val="C00000"/>
              </a:buClr>
              <a:buFont typeface="Wingdings" panose="05000000000000000000" pitchFamily="2" charset="2"/>
              <a:buChar char="§"/>
            </a:pPr>
            <a:r>
              <a:rPr lang="en-US" sz="2800" dirty="0">
                <a:latin typeface="+mn-lt"/>
              </a:rPr>
              <a:t>What are some other terms you have heard of that are used instead of IPV?</a:t>
            </a:r>
          </a:p>
          <a:p>
            <a:pPr marL="342900" indent="-342900">
              <a:buClr>
                <a:srgbClr val="C00000"/>
              </a:buClr>
              <a:buFont typeface="Wingdings" panose="05000000000000000000" pitchFamily="2" charset="2"/>
              <a:buChar char="§"/>
            </a:pPr>
            <a:r>
              <a:rPr lang="en-US" sz="2800" dirty="0">
                <a:latin typeface="+mn-lt"/>
              </a:rPr>
              <a:t>Why might IPV as a term be challenging? </a:t>
            </a:r>
          </a:p>
          <a:p>
            <a:pPr marL="342900" indent="-342900">
              <a:buClr>
                <a:srgbClr val="C00000"/>
              </a:buClr>
              <a:buFont typeface="Wingdings" panose="05000000000000000000" pitchFamily="2" charset="2"/>
              <a:buChar char="§"/>
            </a:pPr>
            <a:r>
              <a:rPr lang="en-US" sz="2800" dirty="0">
                <a:latin typeface="+mn-lt"/>
              </a:rPr>
              <a:t>Why might it be helpful?</a:t>
            </a: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3956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054" y="318743"/>
            <a:ext cx="8412892" cy="1295399"/>
          </a:xfrm>
        </p:spPr>
        <p:txBody>
          <a:bodyPr/>
          <a:lstStyle/>
          <a:p>
            <a:r>
              <a:rPr lang="en" dirty="0">
                <a:latin typeface="+mn-lt"/>
              </a:rPr>
              <a:t>Reasons Why Folks May Not Identify Experiences as IPV</a:t>
            </a:r>
            <a:endParaRPr lang="en-US" dirty="0">
              <a:latin typeface="+mn-lt"/>
            </a:endParaRPr>
          </a:p>
        </p:txBody>
      </p:sp>
      <p:sp>
        <p:nvSpPr>
          <p:cNvPr id="3" name="Text Placeholder 2"/>
          <p:cNvSpPr>
            <a:spLocks noGrp="1"/>
          </p:cNvSpPr>
          <p:nvPr>
            <p:ph type="body" idx="1"/>
          </p:nvPr>
        </p:nvSpPr>
        <p:spPr>
          <a:xfrm>
            <a:off x="560047" y="1665513"/>
            <a:ext cx="7886700" cy="4337050"/>
          </a:xfrm>
        </p:spPr>
        <p:txBody>
          <a:bodyPr/>
          <a:lstStyle/>
          <a:p>
            <a:pPr marL="571500" lvl="0" indent="-342900">
              <a:buClr>
                <a:srgbClr val="C00000"/>
              </a:buClr>
              <a:buSzPct val="100000"/>
              <a:buFont typeface="Wingdings" panose="05000000000000000000" pitchFamily="2" charset="2"/>
              <a:buChar char="§"/>
            </a:pPr>
            <a:r>
              <a:rPr lang="en-US" sz="2000" dirty="0">
                <a:solidFill>
                  <a:srgbClr val="000000"/>
                </a:solidFill>
                <a:latin typeface="+mn-lt"/>
                <a:ea typeface="Open Sans"/>
                <a:cs typeface="Open Sans"/>
                <a:sym typeface="Open Sans"/>
              </a:rPr>
              <a:t>Their experience of IPV doesn’t fit with the one often portrayed: cis male as abuser, cis woman as the abused.</a:t>
            </a:r>
          </a:p>
          <a:p>
            <a:pPr marL="571500" lvl="0" indent="-342900">
              <a:buClr>
                <a:srgbClr val="C00000"/>
              </a:buClr>
              <a:buSzPct val="100000"/>
              <a:buFont typeface="Wingdings" panose="05000000000000000000" pitchFamily="2" charset="2"/>
              <a:buChar char="§"/>
            </a:pPr>
            <a:r>
              <a:rPr lang="en-US" sz="2000" dirty="0">
                <a:solidFill>
                  <a:srgbClr val="000000"/>
                </a:solidFill>
                <a:latin typeface="+mn-lt"/>
                <a:ea typeface="Open Sans"/>
                <a:cs typeface="Open Sans"/>
                <a:sym typeface="Open Sans"/>
              </a:rPr>
              <a:t>Sometimes violence is minimized: violence experienced societally/institutionally can make it harder to demonize romantic relationships/partners. </a:t>
            </a:r>
          </a:p>
          <a:p>
            <a:pPr marL="571500" lvl="0" indent="-342900">
              <a:buClr>
                <a:srgbClr val="C00000"/>
              </a:buClr>
              <a:buSzPct val="100000"/>
              <a:buFont typeface="Wingdings" panose="05000000000000000000" pitchFamily="2" charset="2"/>
              <a:buChar char="§"/>
            </a:pPr>
            <a:r>
              <a:rPr lang="en-US" sz="2000" dirty="0">
                <a:solidFill>
                  <a:srgbClr val="000000"/>
                </a:solidFill>
                <a:latin typeface="+mn-lt"/>
                <a:ea typeface="Open Sans"/>
                <a:cs typeface="Open Sans"/>
                <a:sym typeface="Open Sans"/>
              </a:rPr>
              <a:t>Consent and conversations about power and control are not normalized.</a:t>
            </a:r>
          </a:p>
          <a:p>
            <a:pPr marL="114300" lvl="0">
              <a:buSzPct val="100000"/>
            </a:pPr>
            <a:r>
              <a:rPr lang="en-US" sz="2000" dirty="0">
                <a:solidFill>
                  <a:srgbClr val="C00000"/>
                </a:solidFill>
                <a:latin typeface="+mn-lt"/>
                <a:cs typeface="Open Sans"/>
                <a:sym typeface="Open Sans"/>
              </a:rPr>
              <a:t>What are some reasons multiple marginalized communities may not identify experiences as IPV?</a:t>
            </a:r>
            <a:endParaRPr lang="en-US" sz="2000" dirty="0">
              <a:solidFill>
                <a:srgbClr val="C00000"/>
              </a:solidFill>
              <a:latin typeface="+mn-lt"/>
            </a:endParaRPr>
          </a:p>
          <a:p>
            <a:endParaRPr lang="en-US" dirty="0"/>
          </a:p>
        </p:txBody>
      </p:sp>
      <p:sp>
        <p:nvSpPr>
          <p:cNvPr id="4" name="Footer Placeholder 3"/>
          <p:cNvSpPr>
            <a:spLocks noGrp="1"/>
          </p:cNvSpPr>
          <p:nvPr>
            <p:ph type="ftr" sz="quarter" idx="10"/>
          </p:nvPr>
        </p:nvSpPr>
        <p:spPr/>
        <p:txBody>
          <a:bodyPr/>
          <a:lstStyle/>
          <a:p>
            <a:pPr>
              <a:defRPr/>
            </a:pPr>
            <a:r>
              <a:rPr lang="en" dirty="0"/>
              <a:t>Supporting Survivors of Intimate Partner Violence (IPV) with HIV</a:t>
            </a:r>
            <a:endParaRPr lang="en-US" altLang="en-US" dirty="0"/>
          </a:p>
        </p:txBody>
      </p:sp>
    </p:spTree>
    <p:extLst>
      <p:ext uri="{BB962C8B-B14F-4D97-AF65-F5344CB8AC3E}">
        <p14:creationId xmlns:p14="http://schemas.microsoft.com/office/powerpoint/2010/main" val="218331491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Arial" charset="0"/>
            <a:ea typeface="Osak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1147</TotalTime>
  <Words>2181</Words>
  <Application>Microsoft Office PowerPoint</Application>
  <PresentationFormat>On-screen Show (4:3)</PresentationFormat>
  <Paragraphs>207</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Blank Presentation</vt:lpstr>
      <vt:lpstr>Custom Design</vt:lpstr>
      <vt:lpstr>Intimate Partner Violence (IPV) and HIV</vt:lpstr>
      <vt:lpstr>Objectives </vt:lpstr>
      <vt:lpstr>Code of Care</vt:lpstr>
      <vt:lpstr>Acknowledging Limitations</vt:lpstr>
      <vt:lpstr>Intersectionality</vt:lpstr>
      <vt:lpstr>Social Frameworks that Impact the Conversation </vt:lpstr>
      <vt:lpstr>What is Intimate Partner Violence (IPV)?</vt:lpstr>
      <vt:lpstr>Why Intimate Partner Violence (IPV)? </vt:lpstr>
      <vt:lpstr>Reasons Why Folks May Not Identify Experiences as IPV</vt:lpstr>
      <vt:lpstr>Complicating the Survivor/Abuser Narrative</vt:lpstr>
      <vt:lpstr>PowerPoint Presentation</vt:lpstr>
      <vt:lpstr>PowerPoint Presentation</vt:lpstr>
      <vt:lpstr>PowerPoint Presentation</vt:lpstr>
      <vt:lpstr>Intersections of IPV and HIV</vt:lpstr>
      <vt:lpstr>What Can IPV Look Like for People With HIV?</vt:lpstr>
      <vt:lpstr>Safety Planning</vt:lpstr>
      <vt:lpstr>Scenario 1</vt:lpstr>
      <vt:lpstr>Discussion</vt:lpstr>
      <vt:lpstr>Scenario 2</vt:lpstr>
      <vt:lpstr>Discussion</vt:lpstr>
      <vt:lpstr>Scenario 3</vt:lpstr>
      <vt:lpstr>Discussion</vt:lpstr>
      <vt:lpstr>Wrap-Up</vt:lpstr>
      <vt:lpstr>Relevant Resources in Your Area</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Allyson Baughman</cp:lastModifiedBy>
  <cp:revision>127</cp:revision>
  <cp:lastPrinted>2018-09-07T13:41:38Z</cp:lastPrinted>
  <dcterms:created xsi:type="dcterms:W3CDTF">2008-01-28T19:49:47Z</dcterms:created>
  <dcterms:modified xsi:type="dcterms:W3CDTF">2020-01-26T23:12:54Z</dcterms:modified>
</cp:coreProperties>
</file>