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 id="2147483651"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0"/>
    <p:restoredTop sz="95032" autoAdjust="0"/>
  </p:normalViewPr>
  <p:slideViewPr>
    <p:cSldViewPr snapToGrid="0">
      <p:cViewPr varScale="1">
        <p:scale>
          <a:sx n="56" d="100"/>
          <a:sy n="56" d="100"/>
        </p:scale>
        <p:origin x="72" y="678"/>
      </p:cViewPr>
      <p:guideLst>
        <p:guide orient="horz" pos="2160"/>
        <p:guide pos="2880"/>
      </p:guideLst>
    </p:cSldViewPr>
  </p:slideViewPr>
  <p:notesTextViewPr>
    <p:cViewPr>
      <p:scale>
        <a:sx n="1" d="1"/>
        <a:sy n="1" d="1"/>
      </p:scale>
      <p:origin x="0" y="0"/>
    </p:cViewPr>
  </p:notesTextViewPr>
  <p:notesViewPr>
    <p:cSldViewPr snapToGrid="0">
      <p:cViewPr varScale="1">
        <p:scale>
          <a:sx n="86" d="100"/>
          <a:sy n="86" d="100"/>
        </p:scale>
        <p:origin x="3928"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‹Nº›</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190334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1905" lvl="0" indent="0" algn="l" rtl="0">
              <a:lnSpc>
                <a:spcPct val="106250"/>
              </a:lnSpc>
              <a:spcBef>
                <a:spcPts val="0"/>
              </a:spcBef>
              <a:spcAft>
                <a:spcPts val="165"/>
              </a:spcAft>
              <a:buClr>
                <a:schemeClr val="dk1"/>
              </a:buClr>
              <a:buSzPts val="1100"/>
              <a:buNone/>
            </a:pPr>
            <a:endParaRPr dirty="0"/>
          </a:p>
        </p:txBody>
      </p:sp>
      <p:sp>
        <p:nvSpPr>
          <p:cNvPr id="37" name="Google Shape;3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805932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i="0" dirty="0"/>
              <a:t>Review the slide.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i="0" dirty="0"/>
              <a:t>Explain that for this session, we will be focusing on how we can create more trust with our team members and appreciation for their roles.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i="1" dirty="0"/>
          </a:p>
        </p:txBody>
      </p:sp>
      <p:sp>
        <p:nvSpPr>
          <p:cNvPr id="43" name="Google Shape;4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136786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Review the slide. </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Invite participants to share other examples of how to build trust among colleagues and clients.</a:t>
            </a:r>
            <a:endParaRPr dirty="0"/>
          </a:p>
        </p:txBody>
      </p:sp>
      <p:sp>
        <p:nvSpPr>
          <p:cNvPr id="49" name="Google Shape;4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53278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5" name="Google Shape;55;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1905" lvl="0" indent="0">
              <a:lnSpc>
                <a:spcPct val="106250"/>
              </a:lnSpc>
              <a:buClr>
                <a:schemeClr val="dk1"/>
              </a:buClr>
              <a:buSzPts val="1100"/>
              <a:buNone/>
            </a:pPr>
            <a:r>
              <a:rPr lang="en-US" dirty="0">
                <a:solidFill>
                  <a:schemeClr val="dk1"/>
                </a:solidFill>
                <a:latin typeface="Calibri"/>
                <a:ea typeface="Calibri"/>
                <a:cs typeface="Calibri"/>
                <a:sym typeface="Calibri"/>
              </a:rPr>
              <a:t>We will now do an activity where you will have a chance to think on your own about how you build and earn trust, and then you will learn from your teammates how they build and earn trust. </a:t>
            </a:r>
          </a:p>
          <a:p>
            <a:pPr marL="1905" lvl="0" indent="0">
              <a:lnSpc>
                <a:spcPct val="106250"/>
              </a:lnSpc>
              <a:buClr>
                <a:schemeClr val="dk1"/>
              </a:buClr>
              <a:buSzPts val="1100"/>
              <a:buNone/>
            </a:pPr>
            <a:endParaRPr lang="en-US" dirty="0">
              <a:solidFill>
                <a:schemeClr val="dk1"/>
              </a:solidFill>
              <a:latin typeface="Calibri"/>
              <a:ea typeface="Calibri"/>
              <a:cs typeface="Calibri"/>
              <a:sym typeface="Calibri"/>
            </a:endParaRPr>
          </a:p>
          <a:p>
            <a:pPr marL="1905" lvl="0" indent="0">
              <a:lnSpc>
                <a:spcPct val="106250"/>
              </a:lnSpc>
              <a:spcBef>
                <a:spcPts val="165"/>
              </a:spcBef>
              <a:buClr>
                <a:schemeClr val="dk1"/>
              </a:buClr>
              <a:buSzPts val="1100"/>
              <a:buNone/>
            </a:pPr>
            <a:r>
              <a:rPr lang="en-US" b="0" i="0" dirty="0">
                <a:solidFill>
                  <a:schemeClr val="dk1"/>
                </a:solidFill>
                <a:latin typeface="Calibri"/>
                <a:ea typeface="Calibri"/>
                <a:cs typeface="Calibri"/>
                <a:sym typeface="Calibri"/>
              </a:rPr>
              <a:t>Distribute Building and Earning Trust handout. </a:t>
            </a:r>
          </a:p>
          <a:p>
            <a:pPr marL="1905" lvl="0" indent="0">
              <a:lnSpc>
                <a:spcPct val="106250"/>
              </a:lnSpc>
              <a:spcBef>
                <a:spcPts val="165"/>
              </a:spcBef>
              <a:buClr>
                <a:schemeClr val="dk1"/>
              </a:buClr>
              <a:buSzPts val="1100"/>
              <a:buNone/>
            </a:pPr>
            <a:r>
              <a:rPr lang="en-US" b="0" i="0" dirty="0">
                <a:solidFill>
                  <a:schemeClr val="dk1"/>
                </a:solidFill>
                <a:latin typeface="Calibri"/>
                <a:ea typeface="Calibri"/>
                <a:cs typeface="Calibri"/>
                <a:sym typeface="Calibri"/>
              </a:rPr>
              <a:t> </a:t>
            </a:r>
          </a:p>
          <a:p>
            <a:pPr marL="1905" lvl="0" indent="0">
              <a:lnSpc>
                <a:spcPct val="106250"/>
              </a:lnSpc>
              <a:spcBef>
                <a:spcPts val="165"/>
              </a:spcBef>
              <a:buClr>
                <a:schemeClr val="dk1"/>
              </a:buClr>
              <a:buSzPts val="1100"/>
              <a:buNone/>
            </a:pPr>
            <a:r>
              <a:rPr lang="en-US" b="0" i="0" dirty="0">
                <a:solidFill>
                  <a:schemeClr val="dk1"/>
                </a:solidFill>
                <a:latin typeface="Calibri"/>
                <a:ea typeface="Calibri"/>
                <a:cs typeface="Calibri"/>
                <a:sym typeface="Calibri"/>
              </a:rPr>
              <a:t>Ask each participant to take 10 minutes to fill out the handout on their own.  </a:t>
            </a:r>
          </a:p>
          <a:p>
            <a:pPr marL="1905" lvl="0" indent="0">
              <a:lnSpc>
                <a:spcPct val="106250"/>
              </a:lnSpc>
              <a:spcBef>
                <a:spcPts val="165"/>
              </a:spcBef>
              <a:buClr>
                <a:schemeClr val="dk1"/>
              </a:buClr>
              <a:buSzPts val="1100"/>
              <a:buNone/>
            </a:pPr>
            <a:endParaRPr lang="en-US" b="0" i="0" dirty="0">
              <a:solidFill>
                <a:schemeClr val="dk1"/>
              </a:solidFill>
              <a:latin typeface="Calibri"/>
              <a:ea typeface="Calibri"/>
              <a:cs typeface="Calibri"/>
              <a:sym typeface="Calibri"/>
            </a:endParaRPr>
          </a:p>
          <a:p>
            <a:pPr marL="1905" marR="0" lvl="0" indent="0" algn="l" defTabSz="914400" rtl="0" eaLnBrk="1" fontAlgn="auto" latinLnBrk="0" hangingPunct="1">
              <a:lnSpc>
                <a:spcPct val="106250"/>
              </a:lnSpc>
              <a:spcBef>
                <a:spcPts val="165"/>
              </a:spcBef>
              <a:spcAft>
                <a:spcPts val="0"/>
              </a:spcAft>
              <a:buClr>
                <a:schemeClr val="dk1"/>
              </a:buClr>
              <a:buSzPts val="1100"/>
              <a:buFont typeface="Arial"/>
              <a:buNone/>
              <a:tabLst/>
              <a:defRPr/>
            </a:pPr>
            <a:r>
              <a:rPr lang="en-US" b="0" i="0" dirty="0">
                <a:solidFill>
                  <a:schemeClr val="dk1"/>
                </a:solidFill>
                <a:latin typeface="Calibri"/>
                <a:ea typeface="Calibri"/>
                <a:cs typeface="Calibri"/>
                <a:sym typeface="Calibri"/>
              </a:rPr>
              <a:t>Then, ask participants to form small groups with their team members and share with each other what they wrote. Participants should write down their team member’s responses on their own handout (10 minutes). </a:t>
            </a:r>
          </a:p>
          <a:p>
            <a:pPr marL="1905" marR="0" lvl="0" indent="0" algn="l" defTabSz="914400" rtl="0" eaLnBrk="1" fontAlgn="auto" latinLnBrk="0" hangingPunct="1">
              <a:lnSpc>
                <a:spcPct val="106250"/>
              </a:lnSpc>
              <a:spcBef>
                <a:spcPts val="165"/>
              </a:spcBef>
              <a:spcAft>
                <a:spcPts val="0"/>
              </a:spcAft>
              <a:buClr>
                <a:schemeClr val="dk1"/>
              </a:buClr>
              <a:buSzPts val="1100"/>
              <a:buFont typeface="Arial"/>
              <a:buNone/>
              <a:tabLst/>
              <a:defRPr/>
            </a:pPr>
            <a:endParaRPr lang="en-US" b="0" i="0" dirty="0">
              <a:solidFill>
                <a:schemeClr val="dk1"/>
              </a:solidFill>
              <a:latin typeface="Calibri"/>
              <a:ea typeface="Calibri"/>
              <a:cs typeface="Calibri"/>
              <a:sym typeface="Calibri"/>
            </a:endParaRPr>
          </a:p>
          <a:p>
            <a:pPr marL="1905" marR="0" lvl="0" indent="0" algn="l" defTabSz="914400" rtl="0" eaLnBrk="1" fontAlgn="auto" latinLnBrk="0" hangingPunct="1">
              <a:lnSpc>
                <a:spcPct val="100000"/>
              </a:lnSpc>
              <a:spcBef>
                <a:spcPts val="165"/>
              </a:spcBef>
              <a:spcAft>
                <a:spcPts val="0"/>
              </a:spcAft>
              <a:buClr>
                <a:schemeClr val="dk1"/>
              </a:buClr>
              <a:buSzPts val="1100"/>
              <a:buFont typeface="Arial"/>
              <a:buNone/>
              <a:tabLst/>
              <a:defRPr/>
            </a:pPr>
            <a:r>
              <a:rPr lang="en-US" b="0" i="0" dirty="0">
                <a:solidFill>
                  <a:schemeClr val="dk1"/>
                </a:solidFill>
                <a:latin typeface="Calibri"/>
                <a:ea typeface="Calibri"/>
                <a:cs typeface="Calibri"/>
                <a:sym typeface="Calibri"/>
              </a:rPr>
              <a:t>To close, </a:t>
            </a:r>
            <a:r>
              <a:rPr lang="en-US" b="0" i="0">
                <a:solidFill>
                  <a:schemeClr val="dk1"/>
                </a:solidFill>
                <a:latin typeface="Calibri"/>
                <a:ea typeface="Calibri"/>
                <a:cs typeface="Calibri"/>
                <a:sym typeface="Calibri"/>
              </a:rPr>
              <a:t>bring the group </a:t>
            </a:r>
            <a:r>
              <a:rPr lang="en-US" b="0" i="0" dirty="0">
                <a:solidFill>
                  <a:schemeClr val="dk1"/>
                </a:solidFill>
                <a:latin typeface="Calibri"/>
                <a:ea typeface="Calibri"/>
                <a:cs typeface="Calibri"/>
                <a:sym typeface="Calibri"/>
              </a:rPr>
              <a:t>back together. Ask, “</a:t>
            </a:r>
            <a:r>
              <a:rPr lang="en-US" b="0" i="0" dirty="0"/>
              <a:t>What have you learned that will be helpful as you work together as a team?”</a:t>
            </a:r>
            <a:endParaRPr b="0" i="0" dirty="0"/>
          </a:p>
        </p:txBody>
      </p:sp>
      <p:sp>
        <p:nvSpPr>
          <p:cNvPr id="56" name="Google Shape;56;p5: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sz="1400"/>
          </a:p>
        </p:txBody>
      </p:sp>
    </p:spTree>
    <p:extLst>
      <p:ext uri="{BB962C8B-B14F-4D97-AF65-F5344CB8AC3E}">
        <p14:creationId xmlns:p14="http://schemas.microsoft.com/office/powerpoint/2010/main" val="96724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lstStyle>
            <a:lvl1pPr lvl="0" algn="l">
              <a:lnSpc>
                <a:spcPct val="100000"/>
              </a:lnSpc>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lnSpc>
                <a:spcPct val="100000"/>
              </a:lnSpc>
              <a:spcBef>
                <a:spcPts val="360"/>
              </a:spcBef>
              <a:spcAft>
                <a:spcPts val="0"/>
              </a:spcAft>
              <a:buSzPts val="1800"/>
              <a:buChar char="▪"/>
              <a:defRPr/>
            </a:lvl2pPr>
            <a:lvl3pPr lvl="2" algn="l">
              <a:lnSpc>
                <a:spcPct val="100000"/>
              </a:lnSpc>
              <a:spcBef>
                <a:spcPts val="360"/>
              </a:spcBef>
              <a:spcAft>
                <a:spcPts val="0"/>
              </a:spcAft>
              <a:buSzPts val="1800"/>
              <a:buChar char="▪"/>
              <a:defRPr/>
            </a:lvl3pPr>
            <a:lvl4pPr lvl="3" algn="l">
              <a:lnSpc>
                <a:spcPct val="100000"/>
              </a:lnSpc>
              <a:spcBef>
                <a:spcPts val="360"/>
              </a:spcBef>
              <a:spcAft>
                <a:spcPts val="0"/>
              </a:spcAft>
              <a:buSzPts val="1800"/>
              <a:buChar char="▪"/>
              <a:defRPr/>
            </a:lvl4pPr>
            <a:lvl5pPr lvl="4" algn="l">
              <a:lnSpc>
                <a:spcPct val="100000"/>
              </a:lnSpc>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openingfooter_sized.jpg"/>
          <p:cNvPicPr preferRelativeResize="0"/>
          <p:nvPr/>
        </p:nvPicPr>
        <p:blipFill rotWithShape="1">
          <a:blip r:embed="rId3">
            <a:alphaModFix/>
          </a:blip>
          <a:srcRect/>
          <a:stretch/>
        </p:blipFill>
        <p:spPr>
          <a:xfrm>
            <a:off x="0" y="533400"/>
            <a:ext cx="9144000" cy="5334000"/>
          </a:xfrm>
          <a:prstGeom prst="rect">
            <a:avLst/>
          </a:prstGeom>
          <a:noFill/>
          <a:ln>
            <a:noFill/>
          </a:ln>
        </p:spPr>
      </p:pic>
      <p:pic>
        <p:nvPicPr>
          <p:cNvPr id="11" name="Google Shape;11;p1"/>
          <p:cNvPicPr preferRelativeResize="0"/>
          <p:nvPr/>
        </p:nvPicPr>
        <p:blipFill rotWithShape="1">
          <a:blip r:embed="rId4">
            <a:alphaModFix/>
          </a:blip>
          <a:srcRect/>
          <a:stretch/>
        </p:blipFill>
        <p:spPr>
          <a:xfrm>
            <a:off x="7543800" y="6118225"/>
            <a:ext cx="968375" cy="434975"/>
          </a:xfrm>
          <a:prstGeom prst="rect">
            <a:avLst/>
          </a:prstGeom>
          <a:noFill/>
          <a:ln>
            <a:noFill/>
          </a:ln>
        </p:spPr>
      </p:pic>
      <p:sp>
        <p:nvSpPr>
          <p:cNvPr id="12" name="Google Shape;12;p1"/>
          <p:cNvSpPr txBox="1"/>
          <p:nvPr/>
        </p:nvSpPr>
        <p:spPr>
          <a:xfrm>
            <a:off x="609600" y="6096000"/>
            <a:ext cx="4664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Boston University School of Social Work</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Center for Innovation in Social Work &amp; Health</a:t>
            </a:r>
            <a:endParaRPr sz="1400" b="0" i="0" u="none" strike="noStrike" cap="none">
              <a:solidFill>
                <a:srgbClr val="000000"/>
              </a:solidFill>
              <a:latin typeface="Arial"/>
              <a:ea typeface="Arial"/>
              <a:cs typeface="Arial"/>
              <a:sym typeface="Arial"/>
            </a:endParaRPr>
          </a:p>
        </p:txBody>
      </p:sp>
      <p:sp>
        <p:nvSpPr>
          <p:cNvPr id="13" name="Google Shape;13;p1"/>
          <p:cNvSpPr txBox="1"/>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cxnSp>
        <p:nvCxnSpPr>
          <p:cNvPr id="14" name="Google Shape;14;p1"/>
          <p:cNvCxnSpPr/>
          <p:nvPr/>
        </p:nvCxnSpPr>
        <p:spPr>
          <a:xfrm>
            <a:off x="0" y="5867400"/>
            <a:ext cx="9144000" cy="0"/>
          </a:xfrm>
          <a:prstGeom prst="straightConnector1">
            <a:avLst/>
          </a:prstGeom>
          <a:noFill/>
          <a:ln w="152400" cap="flat" cmpd="sng">
            <a:solidFill>
              <a:srgbClr val="A6A6A6"/>
            </a:solidFill>
            <a:prstDash val="solid"/>
            <a:miter lim="800000"/>
            <a:headEnd type="none" w="sm" len="sm"/>
            <a:tailEnd type="none" w="sm" len="sm"/>
          </a:ln>
        </p:spPr>
      </p:cxnSp>
      <p:sp>
        <p:nvSpPr>
          <p:cNvPr id="15" name="Google Shape;15;p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2" name="Google Shape;22;p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23" name="Google Shape;23;p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24" name="Google Shape;24;p3"/>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25" name="Google Shape;25;p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26" name="Google Shape;26;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5"/>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4000"/>
              <a:buFont typeface="Arial"/>
              <a:buNone/>
            </a:pPr>
            <a:r>
              <a:rPr lang="es-US" dirty="0"/>
              <a:t>Habilidades de formación </a:t>
            </a:r>
            <a:br>
              <a:rPr lang="es-US" dirty="0"/>
            </a:br>
            <a:r>
              <a:rPr lang="es-US" dirty="0"/>
              <a:t>de equipos para apoyar </a:t>
            </a:r>
            <a:br>
              <a:rPr lang="es-US" dirty="0"/>
            </a:br>
            <a:r>
              <a:rPr lang="es-US" dirty="0"/>
              <a:t>la integración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0" i="0" u="none">
                <a:solidFill>
                  <a:schemeClr val="dk1"/>
                </a:solidFill>
                <a:latin typeface="Arial"/>
                <a:ea typeface="Arial"/>
                <a:cs typeface="Arial"/>
                <a:sym typeface="Arial"/>
              </a:rPr>
              <a:t>Objetivos	</a:t>
            </a:r>
          </a:p>
        </p:txBody>
      </p:sp>
      <p:sp>
        <p:nvSpPr>
          <p:cNvPr id="7" name="Google Shape;52;p7">
            <a:extLst>
              <a:ext uri="{FF2B5EF4-FFF2-40B4-BE49-F238E27FC236}">
                <a16:creationId xmlns:a16="http://schemas.microsoft.com/office/drawing/2014/main" id="{352A3D85-4A12-1D47-BD3C-269049E58B04}"/>
              </a:ext>
            </a:extLst>
          </p:cNvPr>
          <p:cNvSpPr txBox="1">
            <a:spLocks noGrp="1"/>
          </p:cNvSpPr>
          <p:nvPr>
            <p:ph type="body" idx="1"/>
          </p:nvPr>
        </p:nvSpPr>
        <p:spPr>
          <a:xfrm>
            <a:off x="460310" y="1621972"/>
            <a:ext cx="8074090" cy="3886200"/>
          </a:xfrm>
          <a:prstGeom prst="rect">
            <a:avLst/>
          </a:prstGeom>
          <a:noFill/>
          <a:ln>
            <a:noFill/>
          </a:ln>
        </p:spPr>
        <p:txBody>
          <a:bodyPr spcFirstLastPara="1" wrap="square" lIns="91425" tIns="45700" rIns="91425" bIns="45700" anchor="t" anchorCtr="0">
            <a:noAutofit/>
          </a:bodyPr>
          <a:lstStyle/>
          <a:p>
            <a:pPr marL="114300" lvl="0" indent="0" algn="l" rtl="0">
              <a:lnSpc>
                <a:spcPct val="115000"/>
              </a:lnSpc>
              <a:spcBef>
                <a:spcPts val="0"/>
              </a:spcBef>
              <a:spcAft>
                <a:spcPts val="0"/>
              </a:spcAft>
              <a:buClr>
                <a:srgbClr val="C00000"/>
              </a:buClr>
              <a:buSzPts val="1800"/>
              <a:buNone/>
            </a:pPr>
            <a:r>
              <a:rPr lang="es-US" dirty="0">
                <a:solidFill>
                  <a:schemeClr val="dk1"/>
                </a:solidFill>
              </a:rPr>
              <a:t>Al final de esta unidad, las participantes podrán hacer </a:t>
            </a:r>
            <a:br>
              <a:rPr lang="es-US" dirty="0">
                <a:solidFill>
                  <a:schemeClr val="dk1"/>
                </a:solidFill>
              </a:rPr>
            </a:br>
            <a:r>
              <a:rPr lang="es-US" dirty="0">
                <a:solidFill>
                  <a:schemeClr val="dk1"/>
                </a:solidFill>
              </a:rPr>
              <a:t>lo siguiente:</a:t>
            </a:r>
          </a:p>
          <a:p>
            <a:pPr lvl="0">
              <a:lnSpc>
                <a:spcPct val="115000"/>
              </a:lnSpc>
              <a:spcBef>
                <a:spcPts val="0"/>
              </a:spcBef>
              <a:buClr>
                <a:srgbClr val="C00000"/>
              </a:buClr>
            </a:pPr>
            <a:r>
              <a:rPr lang="es-US" dirty="0"/>
              <a:t>Identificar cómo ellas y las integrantes de su equipo pueden generar confianza. </a:t>
            </a:r>
          </a:p>
          <a:p>
            <a:pPr>
              <a:lnSpc>
                <a:spcPct val="115000"/>
              </a:lnSpc>
              <a:spcBef>
                <a:spcPts val="0"/>
              </a:spcBef>
              <a:buClr>
                <a:srgbClr val="C00000"/>
              </a:buClr>
            </a:pPr>
            <a:r>
              <a:rPr lang="es-US" dirty="0"/>
              <a:t>Nombrar las habilidades y la experiencia de las integrantes de su equipo. </a:t>
            </a:r>
          </a:p>
          <a:p>
            <a:pPr>
              <a:lnSpc>
                <a:spcPct val="115000"/>
              </a:lnSpc>
              <a:spcBef>
                <a:spcPts val="0"/>
              </a:spcBef>
              <a:buClr>
                <a:srgbClr val="C00000"/>
              </a:buClr>
            </a:pPr>
            <a:r>
              <a:rPr lang="es-US" dirty="0"/>
              <a:t>Comprender las diferentes contribuciones de las integrantes del equipo.</a:t>
            </a:r>
          </a:p>
          <a:p>
            <a:pPr marL="0" marR="0" lvl="0" indent="0" algn="l" rtl="0">
              <a:lnSpc>
                <a:spcPct val="80000"/>
              </a:lnSpc>
              <a:spcBef>
                <a:spcPts val="160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200"/>
              </a:spcBef>
              <a:spcAft>
                <a:spcPts val="0"/>
              </a:spcAft>
              <a:buClr>
                <a:srgbClr val="2675B4"/>
              </a:buClr>
              <a:buSzPts val="1000"/>
              <a:buFont typeface="Noto Sans Symbols"/>
              <a:buNone/>
            </a:pPr>
            <a:endParaRPr dirty="0"/>
          </a:p>
          <a:p>
            <a:pPr marL="0" marR="0" lvl="0" indent="0" algn="l" rtl="0">
              <a:lnSpc>
                <a:spcPct val="80000"/>
              </a:lnSpc>
              <a:spcBef>
                <a:spcPts val="200"/>
              </a:spcBef>
              <a:spcAft>
                <a:spcPts val="0"/>
              </a:spcAft>
              <a:buClr>
                <a:srgbClr val="2675B4"/>
              </a:buClr>
              <a:buSzPts val="1000"/>
              <a:buFont typeface="Noto Sans Symbols"/>
              <a:buNone/>
            </a:pPr>
            <a:endParaRPr b="0" i="0" u="none" dirty="0">
              <a:solidFill>
                <a:schemeClr val="dk1"/>
              </a:solidFill>
              <a:latin typeface="Arial"/>
              <a:ea typeface="Arial"/>
              <a:cs typeface="Arial"/>
              <a:sym typeface="Arial"/>
            </a:endParaRPr>
          </a:p>
          <a:p>
            <a:pPr marL="342900" marR="0" lvl="0" indent="-279400" algn="l" rtl="0">
              <a:lnSpc>
                <a:spcPct val="100000"/>
              </a:lnSpc>
              <a:spcBef>
                <a:spcPts val="200"/>
              </a:spcBef>
              <a:spcAft>
                <a:spcPts val="0"/>
              </a:spcAft>
              <a:buClr>
                <a:srgbClr val="2675B4"/>
              </a:buClr>
              <a:buSzPts val="1000"/>
              <a:buFont typeface="Noto Sans Symbols"/>
              <a:buNone/>
            </a:pPr>
            <a:endParaRPr b="0" i="0" u="none" dirty="0">
              <a:solidFill>
                <a:schemeClr val="dk1"/>
              </a:solidFill>
              <a:latin typeface="Arial"/>
              <a:ea typeface="Arial"/>
              <a:cs typeface="Arial"/>
              <a:sym typeface="Arial"/>
            </a:endParaRPr>
          </a:p>
        </p:txBody>
      </p:sp>
      <p:sp>
        <p:nvSpPr>
          <p:cNvPr id="8" name="Footer Placeholder 3">
            <a:extLst>
              <a:ext uri="{FF2B5EF4-FFF2-40B4-BE49-F238E27FC236}">
                <a16:creationId xmlns:a16="http://schemas.microsoft.com/office/drawing/2014/main" id="{3CE4B745-9441-764B-B654-7A8EAF51BB62}"/>
              </a:ext>
            </a:extLst>
          </p:cNvPr>
          <p:cNvSpPr txBox="1">
            <a:spLocks/>
          </p:cNvSpPr>
          <p:nvPr/>
        </p:nvSpPr>
        <p:spPr>
          <a:xfrm>
            <a:off x="609600" y="381000"/>
            <a:ext cx="5105400" cy="30480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pPr algn="l" eaLnBrk="0" fontAlgn="base" hangingPunct="0">
              <a:spcBef>
                <a:spcPct val="0"/>
              </a:spcBef>
              <a:spcAft>
                <a:spcPct val="0"/>
              </a:spcAft>
              <a:buClrTx/>
              <a:buSzTx/>
              <a:buFontTx/>
              <a:buNone/>
              <a:defRPr/>
            </a:pPr>
            <a:r>
              <a:rPr lang="es-US" baseline="0" dirty="0">
                <a:solidFill>
                  <a:srgbClr val="FFFFFF"/>
                </a:solidFill>
                <a:ea typeface="Osaka" charset="0"/>
                <a:cs typeface="+mn-cs"/>
              </a:rPr>
              <a:t>Habilidades de formación de equipos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381000" y="762000"/>
            <a:ext cx="7886700" cy="8080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a:t>Cómo desarrollar y ganar confianza: Ejemplos</a:t>
            </a:r>
          </a:p>
        </p:txBody>
      </p:sp>
      <p:sp>
        <p:nvSpPr>
          <p:cNvPr id="52" name="Google Shape;52;p7"/>
          <p:cNvSpPr txBox="1">
            <a:spLocks noGrp="1"/>
          </p:cNvSpPr>
          <p:nvPr>
            <p:ph type="body" idx="1"/>
          </p:nvPr>
        </p:nvSpPr>
        <p:spPr>
          <a:xfrm>
            <a:off x="381000" y="1259486"/>
            <a:ext cx="8420100" cy="4041775"/>
          </a:xfrm>
          <a:prstGeom prst="rect">
            <a:avLst/>
          </a:prstGeom>
          <a:noFill/>
          <a:ln>
            <a:noFill/>
          </a:ln>
        </p:spPr>
        <p:txBody>
          <a:bodyPr spcFirstLastPara="1" wrap="square" lIns="91425" tIns="45700" rIns="91425" bIns="45700" anchor="t" anchorCtr="0">
            <a:noAutofit/>
          </a:bodyPr>
          <a:lstStyle/>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Establecer y respetar los límites.</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Establecer maneras para manejar conflictos.</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Establecer maneras para generar una conexión personal.</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Usar un estilo de comunicación apropiado: directo, indirecto, lineal, circular, entre otros.</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Considerar la vulnerabilidad, el perdón, la responsabilidad y el reconocimiento de daños.</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Escuchar, hablar y “compartir el aire”.</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Cumplir los compromisos.</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Conocer el sistema de valores.</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Interactuar de forma individual y de forma grupal.</a:t>
            </a:r>
          </a:p>
          <a:p>
            <a:pPr marL="457200" lvl="0" indent="-342900" algn="l" rtl="0">
              <a:lnSpc>
                <a:spcPct val="115000"/>
              </a:lnSpc>
              <a:spcBef>
                <a:spcPts val="0"/>
              </a:spcBef>
              <a:spcAft>
                <a:spcPts val="0"/>
              </a:spcAft>
              <a:buClr>
                <a:srgbClr val="C00000"/>
              </a:buClr>
              <a:buSzPts val="1800"/>
              <a:buFont typeface="Noto Sans Symbols"/>
              <a:buChar char="▪"/>
            </a:pPr>
            <a:r>
              <a:rPr lang="es-US" sz="2000" dirty="0">
                <a:solidFill>
                  <a:schemeClr val="dk1"/>
                </a:solidFill>
              </a:rPr>
              <a:t>Permitirse el espacio para ser chistosas, divertirse.</a:t>
            </a:r>
          </a:p>
          <a:p>
            <a:pPr marL="0" marR="0" lvl="0" indent="0" algn="l" rtl="0">
              <a:lnSpc>
                <a:spcPct val="80000"/>
              </a:lnSpc>
              <a:spcBef>
                <a:spcPts val="160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200"/>
              </a:spcBef>
              <a:spcAft>
                <a:spcPts val="0"/>
              </a:spcAft>
              <a:buClr>
                <a:srgbClr val="2675B4"/>
              </a:buClr>
              <a:buSzPts val="1000"/>
              <a:buFont typeface="Noto Sans Symbols"/>
              <a:buNone/>
            </a:pPr>
            <a:endParaRPr dirty="0"/>
          </a:p>
          <a:p>
            <a:pPr marL="0" marR="0" lvl="0" indent="0" algn="l" rtl="0">
              <a:lnSpc>
                <a:spcPct val="80000"/>
              </a:lnSpc>
              <a:spcBef>
                <a:spcPts val="200"/>
              </a:spcBef>
              <a:spcAft>
                <a:spcPts val="0"/>
              </a:spcAft>
              <a:buClr>
                <a:srgbClr val="2675B4"/>
              </a:buClr>
              <a:buSzPts val="1000"/>
              <a:buFont typeface="Noto Sans Symbols"/>
              <a:buNone/>
            </a:pPr>
            <a:endParaRPr b="0" i="0" u="none" dirty="0">
              <a:solidFill>
                <a:schemeClr val="dk1"/>
              </a:solidFill>
              <a:latin typeface="Arial"/>
              <a:ea typeface="Arial"/>
              <a:cs typeface="Arial"/>
              <a:sym typeface="Arial"/>
            </a:endParaRPr>
          </a:p>
          <a:p>
            <a:pPr marL="342900" marR="0" lvl="0" indent="-279400" algn="l" rtl="0">
              <a:lnSpc>
                <a:spcPct val="100000"/>
              </a:lnSpc>
              <a:spcBef>
                <a:spcPts val="200"/>
              </a:spcBef>
              <a:spcAft>
                <a:spcPts val="0"/>
              </a:spcAft>
              <a:buClr>
                <a:srgbClr val="2675B4"/>
              </a:buClr>
              <a:buSzPts val="1000"/>
              <a:buFont typeface="Noto Sans Symbols"/>
              <a:buNone/>
            </a:pPr>
            <a:endParaRPr b="0" i="0" u="none" dirty="0">
              <a:solidFill>
                <a:schemeClr val="dk1"/>
              </a:solidFill>
              <a:latin typeface="Arial"/>
              <a:ea typeface="Arial"/>
              <a:cs typeface="Arial"/>
              <a:sym typeface="Arial"/>
            </a:endParaRPr>
          </a:p>
        </p:txBody>
      </p:sp>
      <p:sp>
        <p:nvSpPr>
          <p:cNvPr id="4" name="Footer Placeholder 3">
            <a:extLst>
              <a:ext uri="{FF2B5EF4-FFF2-40B4-BE49-F238E27FC236}">
                <a16:creationId xmlns:a16="http://schemas.microsoft.com/office/drawing/2014/main" id="{7235C43E-BD61-454F-87C1-792D2F961F0C}"/>
              </a:ext>
            </a:extLst>
          </p:cNvPr>
          <p:cNvSpPr txBox="1">
            <a:spLocks/>
          </p:cNvSpPr>
          <p:nvPr/>
        </p:nvSpPr>
        <p:spPr>
          <a:xfrm>
            <a:off x="609600" y="381000"/>
            <a:ext cx="5105400" cy="30480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pPr algn="l" eaLnBrk="0" fontAlgn="base" hangingPunct="0">
              <a:spcBef>
                <a:spcPct val="0"/>
              </a:spcBef>
              <a:spcAft>
                <a:spcPct val="0"/>
              </a:spcAft>
              <a:buClrTx/>
              <a:buSzTx/>
              <a:buFontTx/>
              <a:buNone/>
              <a:defRPr/>
            </a:pPr>
            <a:r>
              <a:rPr lang="es-US" baseline="0">
                <a:solidFill>
                  <a:srgbClr val="FFFFFF"/>
                </a:solidFill>
                <a:ea typeface="Osaka" charset="0"/>
                <a:cs typeface="+mn-cs"/>
              </a:rPr>
              <a:t>Habilidades de formación de equipos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7916"/>
              </a:lnSpc>
              <a:spcBef>
                <a:spcPts val="0"/>
              </a:spcBef>
              <a:spcAft>
                <a:spcPts val="800"/>
              </a:spcAft>
              <a:buClr>
                <a:schemeClr val="dk1"/>
              </a:buClr>
              <a:buSzPts val="1100"/>
              <a:buFont typeface="Arial"/>
              <a:buNone/>
            </a:pPr>
            <a:r>
              <a:rPr lang="es-US" b="1" dirty="0">
                <a:latin typeface="+mj-lt"/>
                <a:ea typeface="Calibri"/>
                <a:cs typeface="Calibri"/>
                <a:sym typeface="Calibri"/>
              </a:rPr>
              <a:t>Actividad: cómo generar confianza en </a:t>
            </a:r>
            <a:br>
              <a:rPr lang="es-US" b="1" dirty="0">
                <a:latin typeface="+mj-lt"/>
                <a:ea typeface="Calibri"/>
                <a:cs typeface="Calibri"/>
                <a:sym typeface="Calibri"/>
              </a:rPr>
            </a:br>
            <a:r>
              <a:rPr lang="es-US" b="1" dirty="0">
                <a:latin typeface="+mj-lt"/>
                <a:ea typeface="Calibri"/>
                <a:cs typeface="Calibri"/>
                <a:sym typeface="Calibri"/>
              </a:rPr>
              <a:t>el equipo</a:t>
            </a:r>
          </a:p>
        </p:txBody>
      </p:sp>
      <p:sp>
        <p:nvSpPr>
          <p:cNvPr id="59" name="Google Shape;59;p8"/>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p>
            <a:pPr lvl="0" indent="-457200" algn="l" rtl="0">
              <a:lnSpc>
                <a:spcPct val="100000"/>
              </a:lnSpc>
              <a:spcBef>
                <a:spcPts val="360"/>
              </a:spcBef>
              <a:spcAft>
                <a:spcPts val="0"/>
              </a:spcAft>
              <a:buClr>
                <a:srgbClr val="C00000"/>
              </a:buClr>
              <a:buSzPct val="100000"/>
              <a:buAutoNum type="arabicPeriod"/>
            </a:pPr>
            <a:r>
              <a:rPr lang="es-US" dirty="0">
                <a:latin typeface="+mn-lt"/>
              </a:rPr>
              <a:t>Completen el folleto de forma individual.</a:t>
            </a:r>
          </a:p>
          <a:p>
            <a:pPr lvl="0" indent="-457200" algn="l" rtl="0">
              <a:lnSpc>
                <a:spcPct val="100000"/>
              </a:lnSpc>
              <a:spcBef>
                <a:spcPts val="360"/>
              </a:spcBef>
              <a:spcAft>
                <a:spcPts val="0"/>
              </a:spcAft>
              <a:buClr>
                <a:srgbClr val="C00000"/>
              </a:buClr>
              <a:buSzPct val="100000"/>
              <a:buFont typeface="+mj-lt"/>
              <a:buAutoNum type="arabicPeriod"/>
            </a:pPr>
            <a:r>
              <a:rPr lang="es-US" dirty="0">
                <a:latin typeface="+mn-lt"/>
              </a:rPr>
              <a:t>Compartan sus respuestas con el resto de las miembros del equipo. </a:t>
            </a:r>
          </a:p>
          <a:p>
            <a:pPr lvl="0" indent="-457200" algn="l" rtl="0">
              <a:lnSpc>
                <a:spcPct val="100000"/>
              </a:lnSpc>
              <a:spcBef>
                <a:spcPts val="360"/>
              </a:spcBef>
              <a:spcAft>
                <a:spcPts val="0"/>
              </a:spcAft>
              <a:buClr>
                <a:srgbClr val="C00000"/>
              </a:buClr>
              <a:buSzPct val="100000"/>
              <a:buFont typeface="+mj-lt"/>
              <a:buAutoNum type="arabicPeriod"/>
            </a:pPr>
            <a:r>
              <a:rPr lang="es-US" dirty="0">
                <a:latin typeface="+mn-lt"/>
              </a:rPr>
              <a:t>Escriban las respuestas de las miembros del equipo en el folleto. </a:t>
            </a:r>
          </a:p>
          <a:p>
            <a:pPr lvl="0" indent="-457200" algn="l" rtl="0">
              <a:lnSpc>
                <a:spcPct val="100000"/>
              </a:lnSpc>
              <a:spcBef>
                <a:spcPts val="360"/>
              </a:spcBef>
              <a:spcAft>
                <a:spcPts val="0"/>
              </a:spcAft>
              <a:buClr>
                <a:srgbClr val="C00000"/>
              </a:buClr>
              <a:buSzPct val="100000"/>
              <a:buFont typeface="+mj-lt"/>
              <a:buAutoNum type="arabicPeriod"/>
            </a:pPr>
            <a:r>
              <a:rPr lang="es-US" dirty="0">
                <a:latin typeface="+mn-lt"/>
              </a:rPr>
              <a:t>Analicen la actividad con el resto de las participantes: ¿Qué aprendieron que les será útil cuando trabajen en equipo?</a:t>
            </a:r>
          </a:p>
        </p:txBody>
      </p:sp>
      <p:sp>
        <p:nvSpPr>
          <p:cNvPr id="4" name="Footer Placeholder 3">
            <a:extLst>
              <a:ext uri="{FF2B5EF4-FFF2-40B4-BE49-F238E27FC236}">
                <a16:creationId xmlns:a16="http://schemas.microsoft.com/office/drawing/2014/main" id="{A15253CA-101D-9B4C-B9D4-A5581CD77E78}"/>
              </a:ext>
            </a:extLst>
          </p:cNvPr>
          <p:cNvSpPr txBox="1">
            <a:spLocks/>
          </p:cNvSpPr>
          <p:nvPr/>
        </p:nvSpPr>
        <p:spPr>
          <a:xfrm>
            <a:off x="609600" y="381000"/>
            <a:ext cx="5105400" cy="30480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pPr algn="l" eaLnBrk="0" fontAlgn="base" hangingPunct="0">
              <a:spcBef>
                <a:spcPct val="0"/>
              </a:spcBef>
              <a:spcAft>
                <a:spcPct val="0"/>
              </a:spcAft>
              <a:buClrTx/>
              <a:buSzTx/>
              <a:buFontTx/>
              <a:buNone/>
              <a:defRPr/>
            </a:pPr>
            <a:r>
              <a:rPr lang="es-US" baseline="0">
                <a:solidFill>
                  <a:srgbClr val="FFFFFF"/>
                </a:solidFill>
                <a:ea typeface="Osaka" charset="0"/>
                <a:cs typeface="+mn-cs"/>
              </a:rPr>
              <a:t>Habilidades de formación de equipos </a:t>
            </a:r>
          </a:p>
        </p:txBody>
      </p:sp>
    </p:spTree>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418</Words>
  <Application>Microsoft Office PowerPoint</Application>
  <PresentationFormat>Presentación en pantalla (4:3)</PresentationFormat>
  <Paragraphs>71</Paragraphs>
  <Slides>4</Slides>
  <Notes>4</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4</vt:i4>
      </vt:variant>
    </vt:vector>
  </HeadingPairs>
  <TitlesOfParts>
    <vt:vector size="9" baseType="lpstr">
      <vt:lpstr>Arial</vt:lpstr>
      <vt:lpstr>Calibri</vt:lpstr>
      <vt:lpstr>Noto Sans Symbols</vt:lpstr>
      <vt:lpstr>1_Blank Presentation</vt:lpstr>
      <vt:lpstr>2_Blank Presentation</vt:lpstr>
      <vt:lpstr>Habilidades de formación  de equipos para apoyar  la integración</vt:lpstr>
      <vt:lpstr>Objetivos </vt:lpstr>
      <vt:lpstr>Cómo desarrollar y ganar confianza: Ejemplos</vt:lpstr>
      <vt:lpstr>Actividad: cómo generar confianza en  el equipo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Building Skills</dc:title>
  <dc:creator>kathe</dc:creator>
  <cp:lastModifiedBy>DS1</cp:lastModifiedBy>
  <cp:revision>16</cp:revision>
  <dcterms:modified xsi:type="dcterms:W3CDTF">2020-07-27T16:21:56Z</dcterms:modified>
</cp:coreProperties>
</file>