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26"/>
  </p:notesMasterIdLst>
  <p:sldIdLst>
    <p:sldId id="287" r:id="rId3"/>
    <p:sldId id="288" r:id="rId4"/>
    <p:sldId id="289" r:id="rId5"/>
    <p:sldId id="290" r:id="rId6"/>
    <p:sldId id="291" r:id="rId7"/>
    <p:sldId id="292" r:id="rId8"/>
    <p:sldId id="293" r:id="rId9"/>
    <p:sldId id="258"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04"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2372" autoAdjust="0"/>
  </p:normalViewPr>
  <p:slideViewPr>
    <p:cSldViewPr snapToGrid="0">
      <p:cViewPr varScale="1">
        <p:scale>
          <a:sx n="56" d="100"/>
          <a:sy n="56" d="100"/>
        </p:scale>
        <p:origin x="72" y="348"/>
      </p:cViewPr>
      <p:guideLst/>
    </p:cSldViewPr>
  </p:slideViewPr>
  <p:notesTextViewPr>
    <p:cViewPr>
      <p:scale>
        <a:sx n="1" d="1"/>
        <a:sy n="1" d="1"/>
      </p:scale>
      <p:origin x="0" y="0"/>
    </p:cViewPr>
  </p:notesTextViewPr>
  <p:notesViewPr>
    <p:cSldViewPr snapToGrid="0" showGuides="1">
      <p:cViewPr varScale="1">
        <p:scale>
          <a:sx n="84" d="100"/>
          <a:sy n="84" d="100"/>
        </p:scale>
        <p:origin x="3920" y="208"/>
      </p:cViewPr>
      <p:guideLst>
        <p:guide orient="horz" pos="2904"/>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87AF44B-2597-42DF-86A8-F4926673DE27}" type="datetimeFigureOut">
              <a:rPr lang="en-US" smtClean="0"/>
              <a:t>7/22/2020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A90C93-C3A6-4D27-9AA1-822D6F77DAD3}" type="slidenum">
              <a:rPr lang="en-US" smtClean="0"/>
              <a:t>‹Nº›</a:t>
            </a:fld>
            <a:endParaRPr lang="en-US"/>
          </a:p>
        </p:txBody>
      </p:sp>
    </p:spTree>
    <p:extLst>
      <p:ext uri="{BB962C8B-B14F-4D97-AF65-F5344CB8AC3E}">
        <p14:creationId xmlns:p14="http://schemas.microsoft.com/office/powerpoint/2010/main" val="214170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defTabSz="931774" eaLnBrk="0" fontAlgn="base" hangingPunct="0">
              <a:spcBef>
                <a:spcPct val="0"/>
              </a:spcBef>
              <a:spcAft>
                <a:spcPct val="0"/>
              </a:spcAft>
              <a:defRPr/>
            </a:pPr>
            <a:fld id="{6F4F8DFC-8F44-4126-858C-061AC3B05E8A}" type="slidenum">
              <a:rPr lang="en-US" altLang="en-US" sz="1200">
                <a:solidFill>
                  <a:srgbClr val="000000"/>
                </a:solidFill>
              </a:rPr>
              <a:pPr defTabSz="931774" eaLnBrk="0" fontAlgn="base" hangingPunct="0">
                <a:spcBef>
                  <a:spcPct val="0"/>
                </a:spcBef>
                <a:spcAft>
                  <a:spcPct val="0"/>
                </a:spcAft>
                <a:defRPr/>
              </a:pPr>
              <a:t>1</a:t>
            </a:fld>
            <a:endParaRPr lang="en-US" altLang="en-US" sz="1200">
              <a:solidFill>
                <a:srgbClr val="000000"/>
              </a:solidFill>
            </a:endParaRPr>
          </a:p>
        </p:txBody>
      </p:sp>
      <p:sp>
        <p:nvSpPr>
          <p:cNvPr id="10242" name="Rectangle 2">
            <a:extLst>
              <a:ext uri="{FF2B5EF4-FFF2-40B4-BE49-F238E27FC236}">
                <a16:creationId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14620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10</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Review the slide. </a:t>
            </a:r>
          </a:p>
        </p:txBody>
      </p:sp>
    </p:spTree>
    <p:extLst>
      <p:ext uri="{BB962C8B-B14F-4D97-AF65-F5344CB8AC3E}">
        <p14:creationId xmlns:p14="http://schemas.microsoft.com/office/powerpoint/2010/main" val="1576927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11</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b="0" dirty="0"/>
              <a:t> Ask for a volunteer to read the scenario.</a:t>
            </a:r>
          </a:p>
          <a:p>
            <a:pPr defTabSz="931774">
              <a:defRPr/>
            </a:pPr>
            <a:endParaRPr lang="en-US" b="0" dirty="0"/>
          </a:p>
          <a:p>
            <a:pPr defTabSz="931774">
              <a:defRPr/>
            </a:pPr>
            <a:r>
              <a:rPr lang="en-US" b="0" dirty="0"/>
              <a:t>Ask, “</a:t>
            </a:r>
            <a:r>
              <a:rPr lang="en-US" dirty="0"/>
              <a:t>How do you address the physical boundary to ensure that you can continue with the task at hand?”</a:t>
            </a:r>
          </a:p>
          <a:p>
            <a:endParaRPr lang="en-US" dirty="0"/>
          </a:p>
          <a:p>
            <a:r>
              <a:rPr lang="en-US" dirty="0"/>
              <a:t>Possible answers:</a:t>
            </a:r>
          </a:p>
          <a:p>
            <a:pPr marL="174708" indent="-174708">
              <a:buFont typeface="Arial" panose="020B0604020202020204" pitchFamily="34" charset="0"/>
              <a:buChar char="•"/>
            </a:pPr>
            <a:r>
              <a:rPr lang="en-US" dirty="0"/>
              <a:t>Shift your chair away and share that it is important to have some personal space between each other</a:t>
            </a:r>
          </a:p>
          <a:p>
            <a:pPr marL="174708" indent="-174708">
              <a:buFont typeface="Arial" panose="020B0604020202020204" pitchFamily="34" charset="0"/>
              <a:buChar char="•"/>
            </a:pPr>
            <a:r>
              <a:rPr lang="en-US" dirty="0"/>
              <a:t>Explain to your client that you are most comfortable working when there is space between you both, that way you will not bump into each other as you complete forms.</a:t>
            </a:r>
          </a:p>
          <a:p>
            <a:pPr marL="174708" indent="-174708">
              <a:buFont typeface="Arial" panose="020B0604020202020204" pitchFamily="34" charset="0"/>
              <a:buChar char="•"/>
            </a:pPr>
            <a:r>
              <a:rPr lang="en-US" dirty="0"/>
              <a:t>If you are using a computer to complete the form online, share the screen so that your client can see it and it will allow for some personal space in between. In addition, chairs will not have to be moved closer together to see the screen.</a:t>
            </a:r>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2153866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12</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The next type of boundary we want to review is time boundaries which refer to markers of time. </a:t>
            </a:r>
          </a:p>
          <a:p>
            <a:endParaRPr lang="en-US" dirty="0"/>
          </a:p>
          <a:p>
            <a:r>
              <a:rPr lang="en-US" dirty="0"/>
              <a:t>Review the examples on the slide. </a:t>
            </a:r>
          </a:p>
          <a:p>
            <a:endParaRPr lang="en-US" dirty="0"/>
          </a:p>
          <a:p>
            <a:r>
              <a:rPr lang="en-US" dirty="0"/>
              <a:t>CHWs modeling appropriate</a:t>
            </a:r>
            <a:r>
              <a:rPr lang="en-US" baseline="0" dirty="0"/>
              <a:t> </a:t>
            </a:r>
            <a:r>
              <a:rPr lang="en-US" dirty="0"/>
              <a:t>time boundaries can help clients set boundaries with others in their lives. It can also build a sense of trust between the CHW and the client. </a:t>
            </a:r>
          </a:p>
          <a:p>
            <a:pPr marL="465887" indent="-232943">
              <a:spcBef>
                <a:spcPts val="1223"/>
              </a:spcBef>
              <a:spcAft>
                <a:spcPts val="1223"/>
              </a:spcAft>
              <a:buFont typeface="Arial"/>
              <a:buChar char="•"/>
              <a:defRPr/>
            </a:pPr>
            <a:endParaRPr lang="en-US" dirty="0"/>
          </a:p>
          <a:p>
            <a:endParaRPr lang="en-US" dirty="0"/>
          </a:p>
        </p:txBody>
      </p:sp>
    </p:spTree>
    <p:extLst>
      <p:ext uri="{BB962C8B-B14F-4D97-AF65-F5344CB8AC3E}">
        <p14:creationId xmlns:p14="http://schemas.microsoft.com/office/powerpoint/2010/main" val="4233169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13</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a volunteer to read the slide.</a:t>
            </a:r>
          </a:p>
          <a:p>
            <a:endParaRPr lang="en-US" dirty="0"/>
          </a:p>
          <a:p>
            <a:r>
              <a:rPr lang="en-US" dirty="0"/>
              <a:t>Ask, “What recommendations do you have for Jill?”</a:t>
            </a:r>
          </a:p>
          <a:p>
            <a:endParaRPr lang="en-US" dirty="0"/>
          </a:p>
          <a:p>
            <a:r>
              <a:rPr lang="en-US" dirty="0"/>
              <a:t>Possible answers:</a:t>
            </a:r>
          </a:p>
          <a:p>
            <a:pPr marL="174708" indent="-174708">
              <a:buFont typeface="Arial" panose="020B0604020202020204" pitchFamily="34" charset="0"/>
              <a:buChar char="•"/>
            </a:pPr>
            <a:r>
              <a:rPr lang="en-US" dirty="0"/>
              <a:t>Provide times that the client could check in with her, like 30-minute sessions on particular days.</a:t>
            </a:r>
          </a:p>
          <a:p>
            <a:pPr marL="174708" indent="-174708">
              <a:buFont typeface="Arial" panose="020B0604020202020204" pitchFamily="34" charset="0"/>
              <a:buChar char="•"/>
            </a:pPr>
            <a:r>
              <a:rPr lang="en-US" dirty="0"/>
              <a:t>Jill can provide positive feedback about the client re-engaging with the clinic, then explain that she has other clients to work with and must be available to other clients as well.</a:t>
            </a:r>
          </a:p>
          <a:p>
            <a:pPr marL="174708" indent="-174708">
              <a:buFont typeface="Arial" panose="020B0604020202020204" pitchFamily="34" charset="0"/>
              <a:buChar char="•"/>
            </a:pPr>
            <a:r>
              <a:rPr lang="en-US" dirty="0"/>
              <a:t>Jill can connect her client with other people on the team who can help them with getting their needs met.</a:t>
            </a:r>
          </a:p>
          <a:p>
            <a:pPr marL="174708" indent="-174708">
              <a:buFont typeface="Arial" panose="020B0604020202020204" pitchFamily="34" charset="0"/>
              <a:buChar char="•"/>
            </a:pPr>
            <a:r>
              <a:rPr lang="en-US" dirty="0"/>
              <a:t>Jill can not respond to the client when they show up to be seen unexpectedly. </a:t>
            </a:r>
          </a:p>
        </p:txBody>
      </p:sp>
    </p:spTree>
    <p:extLst>
      <p:ext uri="{BB962C8B-B14F-4D97-AF65-F5344CB8AC3E}">
        <p14:creationId xmlns:p14="http://schemas.microsoft.com/office/powerpoint/2010/main" val="3878595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14</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a:xfrm>
            <a:off x="675409" y="4473891"/>
            <a:ext cx="5633951" cy="4356075"/>
          </a:xfrm>
        </p:spPr>
        <p:txBody>
          <a:bodyPr/>
          <a:lstStyle/>
          <a:p>
            <a:r>
              <a:rPr lang="en-US" dirty="0"/>
              <a:t>Review the slide.</a:t>
            </a:r>
          </a:p>
          <a:p>
            <a:endParaRPr lang="en-US" dirty="0"/>
          </a:p>
          <a:p>
            <a:pPr marL="0" indent="0">
              <a:lnSpc>
                <a:spcPct val="120000"/>
              </a:lnSpc>
              <a:spcBef>
                <a:spcPts val="1223"/>
              </a:spcBef>
              <a:spcAft>
                <a:spcPts val="1223"/>
              </a:spcAft>
              <a:buFont typeface="Arial" panose="020B0604020202020204" pitchFamily="34" charset="0"/>
              <a:buNone/>
              <a:defRPr/>
            </a:pPr>
            <a:r>
              <a:rPr lang="en-US" dirty="0"/>
              <a:t>CHWs are familiar with the community so they know where safe places may be for their patients. It is important for CHWs to inform coworkers about when and where they are meeting with their patients as part of the safety protocol at the agency.</a:t>
            </a:r>
          </a:p>
          <a:p>
            <a:endParaRPr lang="en-US" dirty="0"/>
          </a:p>
        </p:txBody>
      </p:sp>
    </p:spTree>
    <p:extLst>
      <p:ext uri="{BB962C8B-B14F-4D97-AF65-F5344CB8AC3E}">
        <p14:creationId xmlns:p14="http://schemas.microsoft.com/office/powerpoint/2010/main" val="2067629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15</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for a volunteer to read the scenario. </a:t>
            </a:r>
          </a:p>
          <a:p>
            <a:pPr defTabSz="931774">
              <a:defRPr/>
            </a:pPr>
            <a:endParaRPr lang="en-US" dirty="0"/>
          </a:p>
          <a:p>
            <a:r>
              <a:rPr lang="en-US" dirty="0"/>
              <a:t>Ask, “What should the CHW do?”</a:t>
            </a:r>
          </a:p>
          <a:p>
            <a:endParaRPr lang="en-US" dirty="0"/>
          </a:p>
          <a:p>
            <a:r>
              <a:rPr lang="en-US" dirty="0"/>
              <a:t>Possible answers: </a:t>
            </a:r>
          </a:p>
          <a:p>
            <a:pPr marL="174708" indent="-174708">
              <a:buFont typeface="Arial" panose="020B0604020202020204" pitchFamily="34" charset="0"/>
              <a:buChar char="•"/>
            </a:pPr>
            <a:r>
              <a:rPr lang="en-US" dirty="0"/>
              <a:t>The CHW can explain to the client that they used to live in the neighborhood and are concerned that may run into old friends who may inquire about why they are in the neighborhood.</a:t>
            </a:r>
          </a:p>
          <a:p>
            <a:pPr marL="174708" indent="-174708">
              <a:buFont typeface="Arial" panose="020B0604020202020204" pitchFamily="34" charset="0"/>
              <a:buChar char="•"/>
            </a:pPr>
            <a:r>
              <a:rPr lang="en-US" dirty="0"/>
              <a:t>The CHW can acknowledge that the client does not like coming to the clinic and suggest some other places in the community where they can meet that will maintain confidentiality.</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469376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16</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Review the slide. </a:t>
            </a:r>
          </a:p>
          <a:p>
            <a:endParaRPr lang="en-US" dirty="0"/>
          </a:p>
          <a:p>
            <a:r>
              <a:rPr lang="en-US" dirty="0"/>
              <a:t>Another type of boundary is emotional boundaries. </a:t>
            </a:r>
          </a:p>
        </p:txBody>
      </p:sp>
    </p:spTree>
    <p:extLst>
      <p:ext uri="{BB962C8B-B14F-4D97-AF65-F5344CB8AC3E}">
        <p14:creationId xmlns:p14="http://schemas.microsoft.com/office/powerpoint/2010/main" val="2983019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17</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for a volunteer to read the scenario.</a:t>
            </a:r>
          </a:p>
          <a:p>
            <a:endParaRPr lang="en-US" dirty="0"/>
          </a:p>
          <a:p>
            <a:r>
              <a:rPr lang="en-US" dirty="0"/>
              <a:t>Ask, “What recommendations do you have for the CHW?”</a:t>
            </a:r>
          </a:p>
          <a:p>
            <a:endParaRPr lang="en-US" dirty="0"/>
          </a:p>
          <a:p>
            <a:r>
              <a:rPr lang="en-US" dirty="0"/>
              <a:t>Possible answers:</a:t>
            </a:r>
          </a:p>
          <a:p>
            <a:pPr marL="174708" indent="-174708">
              <a:buFont typeface="Arial" panose="020B0604020202020204" pitchFamily="34" charset="0"/>
              <a:buChar char="•"/>
            </a:pPr>
            <a:r>
              <a:rPr lang="en-US" dirty="0"/>
              <a:t>The CHW can remind the client that she cannot loan money to her because it goes against the agency policy. </a:t>
            </a:r>
          </a:p>
          <a:p>
            <a:pPr marL="174708" indent="-174708">
              <a:buFont typeface="Arial" panose="020B0604020202020204" pitchFamily="34" charset="0"/>
              <a:buChar char="•"/>
            </a:pPr>
            <a:r>
              <a:rPr lang="en-US" dirty="0"/>
              <a:t>The CHW can suggest community resources where the client can get formula for her baby and help her in getting the resource. </a:t>
            </a:r>
          </a:p>
        </p:txBody>
      </p:sp>
    </p:spTree>
    <p:extLst>
      <p:ext uri="{BB962C8B-B14F-4D97-AF65-F5344CB8AC3E}">
        <p14:creationId xmlns:p14="http://schemas.microsoft.com/office/powerpoint/2010/main" val="279550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18</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Review the slide.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Personal beliefs include one’s religious beliefs, political beliefs, etc. We all have a right to our beliefs, but sometimes our actions must be controlled in order to respect the rights of others.</a:t>
            </a:r>
          </a:p>
          <a:p>
            <a:endParaRPr lang="en-US" dirty="0"/>
          </a:p>
        </p:txBody>
      </p:sp>
    </p:spTree>
    <p:extLst>
      <p:ext uri="{BB962C8B-B14F-4D97-AF65-F5344CB8AC3E}">
        <p14:creationId xmlns:p14="http://schemas.microsoft.com/office/powerpoint/2010/main" val="2347857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19</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for a volunteer to read the scenario.</a:t>
            </a:r>
          </a:p>
          <a:p>
            <a:endParaRPr lang="en-US" dirty="0"/>
          </a:p>
          <a:p>
            <a:r>
              <a:rPr lang="en-US" dirty="0"/>
              <a:t>Ask: “A colleague has confronted you, the CHW, about your response to the client. How do you respond to the situation?”</a:t>
            </a:r>
          </a:p>
          <a:p>
            <a:endParaRPr lang="en-US" dirty="0"/>
          </a:p>
          <a:p>
            <a:r>
              <a:rPr lang="en-US" dirty="0"/>
              <a:t>Possible answers:</a:t>
            </a:r>
          </a:p>
          <a:p>
            <a:pPr marL="174708" indent="-174708">
              <a:buFont typeface="Arial" panose="020B0604020202020204" pitchFamily="34" charset="0"/>
              <a:buChar char="•"/>
            </a:pPr>
            <a:r>
              <a:rPr lang="en-US" dirty="0"/>
              <a:t>You thank your colleague for bringing this to your attention as you did not realize your statement could have negative results with your client’s religious beliefs.</a:t>
            </a:r>
          </a:p>
          <a:p>
            <a:pPr marL="174708" indent="-174708">
              <a:buFont typeface="Arial" panose="020B0604020202020204" pitchFamily="34" charset="0"/>
              <a:buChar char="•"/>
            </a:pPr>
            <a:r>
              <a:rPr lang="en-US" dirty="0"/>
              <a:t>You ask for help on how to apologize to your client because you recognize you were disrespecting their belief boundary.</a:t>
            </a:r>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227422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Review the objectives.</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259596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20</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Review the slide.</a:t>
            </a:r>
          </a:p>
        </p:txBody>
      </p:sp>
    </p:spTree>
    <p:extLst>
      <p:ext uri="{BB962C8B-B14F-4D97-AF65-F5344CB8AC3E}">
        <p14:creationId xmlns:p14="http://schemas.microsoft.com/office/powerpoint/2010/main" val="951176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21</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Here are some tips from SAMHSA about healthy boundaries. </a:t>
            </a:r>
          </a:p>
          <a:p>
            <a:endParaRPr lang="en-US" dirty="0"/>
          </a:p>
          <a:p>
            <a:r>
              <a:rPr lang="en-US" b="0" dirty="0"/>
              <a:t>Ask participants:</a:t>
            </a:r>
          </a:p>
          <a:p>
            <a:pPr marL="174708" indent="-174708">
              <a:buFont typeface="Arial" panose="020B0604020202020204" pitchFamily="34" charset="0"/>
              <a:buChar char="•"/>
            </a:pPr>
            <a:r>
              <a:rPr lang="en-US" dirty="0"/>
              <a:t>What else would you add to the list?</a:t>
            </a:r>
          </a:p>
          <a:p>
            <a:pPr marL="174708" indent="-174708">
              <a:buFont typeface="Arial" panose="020B0604020202020204" pitchFamily="34" charset="0"/>
              <a:buChar char="•"/>
            </a:pPr>
            <a:r>
              <a:rPr lang="en-US" dirty="0"/>
              <a:t>What strategies can you implement to meet these guidelines? </a:t>
            </a:r>
          </a:p>
          <a:p>
            <a:endParaRPr lang="en-US" dirty="0"/>
          </a:p>
          <a:p>
            <a:r>
              <a:rPr lang="en-US" b="0" dirty="0"/>
              <a:t>Distribute the handout </a:t>
            </a:r>
            <a:r>
              <a:rPr lang="en-US" dirty="0"/>
              <a:t>Establishing and Maintaining Boundaries. Ask for volunteers to read it aloud. </a:t>
            </a:r>
          </a:p>
        </p:txBody>
      </p:sp>
    </p:spTree>
    <p:extLst>
      <p:ext uri="{BB962C8B-B14F-4D97-AF65-F5344CB8AC3E}">
        <p14:creationId xmlns:p14="http://schemas.microsoft.com/office/powerpoint/2010/main" val="2085332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22</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altLang="en-US" dirty="0">
                <a:latin typeface="Arial" panose="020B0604020202020204" pitchFamily="34" charset="0"/>
                <a:ea typeface="ヒラギノ角ゴ Pro W3"/>
              </a:rPr>
              <a:t>We are now going to do an individual exercise that will help you test/assess your own boundaries</a:t>
            </a:r>
          </a:p>
          <a:p>
            <a:endParaRPr lang="en-US" altLang="en-US" dirty="0">
              <a:latin typeface="Arial" panose="020B0604020202020204" pitchFamily="34" charset="0"/>
              <a:ea typeface="ヒラギノ角ゴ Pro W3"/>
            </a:endParaRPr>
          </a:p>
          <a:p>
            <a:r>
              <a:rPr lang="en-US" altLang="en-US" b="0" dirty="0">
                <a:latin typeface="Arial" panose="020B0604020202020204" pitchFamily="34" charset="0"/>
                <a:ea typeface="ヒラギノ角ゴ Pro W3"/>
              </a:rPr>
              <a:t>Distribute the handout Boundaries in Professional Relationships and </a:t>
            </a:r>
            <a:r>
              <a:rPr lang="en-US" altLang="en-US" dirty="0">
                <a:latin typeface="Arial" panose="020B0604020202020204" pitchFamily="34" charset="0"/>
                <a:ea typeface="ヒラギノ角ゴ Pro W3"/>
              </a:rPr>
              <a:t>spend a few minutes answering the questions.</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Debrief/discussion:</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Ask for volunteers to share how they answered the questions.</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Were there any gray areas?  </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Are there boundaries they felt strongly about or boundaries they just couldn’t answer at all?</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Key Point: It is important for members of the team to understand their own boundaries.</a:t>
            </a:r>
          </a:p>
          <a:p>
            <a:endParaRPr lang="en-US" dirty="0"/>
          </a:p>
        </p:txBody>
      </p:sp>
    </p:spTree>
    <p:extLst>
      <p:ext uri="{BB962C8B-B14F-4D97-AF65-F5344CB8AC3E}">
        <p14:creationId xmlns:p14="http://schemas.microsoft.com/office/powerpoint/2010/main" val="2557159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23</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As we wrap up this module, here are some key things to consider when you are working with clients.</a:t>
            </a:r>
          </a:p>
          <a:p>
            <a:endParaRPr lang="en-US" dirty="0"/>
          </a:p>
          <a:p>
            <a:r>
              <a:rPr lang="en-US" dirty="0"/>
              <a:t>If you answer no to any of these considerations, then seek support from your administrative or clinical supervisor. The relationship between the client and CHW is one of privilege as clients invite us to be part of their lives and CHWs in return want to support them in the best possible way to keep them engaged in care </a:t>
            </a:r>
            <a:r>
              <a:rPr lang="en-US"/>
              <a:t>and services. </a:t>
            </a:r>
            <a:endParaRPr lang="en-US" dirty="0"/>
          </a:p>
        </p:txBody>
      </p:sp>
    </p:spTree>
    <p:extLst>
      <p:ext uri="{BB962C8B-B14F-4D97-AF65-F5344CB8AC3E}">
        <p14:creationId xmlns:p14="http://schemas.microsoft.com/office/powerpoint/2010/main" val="117143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3</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a:defRPr/>
            </a:pPr>
            <a:r>
              <a:rPr lang="en-US" b="0" dirty="0">
                <a:cs typeface="+mn-cs"/>
              </a:rPr>
              <a:t>Ask, “What is confidentiality?”</a:t>
            </a:r>
          </a:p>
          <a:p>
            <a:pPr>
              <a:defRPr/>
            </a:pPr>
            <a:endParaRPr lang="en-US" b="0" dirty="0">
              <a:cs typeface="+mn-cs"/>
            </a:endParaRPr>
          </a:p>
          <a:p>
            <a:pPr>
              <a:defRPr/>
            </a:pPr>
            <a:r>
              <a:rPr lang="en-US" b="0" dirty="0">
                <a:cs typeface="+mn-cs"/>
              </a:rPr>
              <a:t>Offer the definition of confidentiality on the slide. </a:t>
            </a:r>
          </a:p>
          <a:p>
            <a:pPr marL="0" marR="0" lvl="0" indent="0" algn="l" defTabSz="465887" rtl="0" eaLnBrk="1" fontAlgn="auto" latinLnBrk="0" hangingPunct="1">
              <a:lnSpc>
                <a:spcPct val="100000"/>
              </a:lnSpc>
              <a:spcBef>
                <a:spcPct val="0"/>
              </a:spcBef>
              <a:spcAft>
                <a:spcPts val="0"/>
              </a:spcAft>
              <a:buClrTx/>
              <a:buSzTx/>
              <a:buFont typeface="Arial" panose="020B0604020202020204" pitchFamily="34" charset="0"/>
              <a:buNone/>
              <a:tabLst/>
              <a:defRPr/>
            </a:pPr>
            <a:endParaRPr lang="en-US" altLang="en-US" b="0" dirty="0">
              <a:solidFill>
                <a:prstClr val="black">
                  <a:lumMod val="65000"/>
                  <a:lumOff val="35000"/>
                </a:prstClr>
              </a:solidFill>
              <a:latin typeface="Josefin Sans"/>
              <a:cs typeface="Josefin Sans"/>
            </a:endParaRPr>
          </a:p>
          <a:p>
            <a:pPr marL="0" marR="0" lvl="0" indent="0" algn="l" defTabSz="465887" rtl="0" eaLnBrk="1" fontAlgn="auto" latinLnBrk="0" hangingPunct="1">
              <a:lnSpc>
                <a:spcPct val="100000"/>
              </a:lnSpc>
              <a:spcBef>
                <a:spcPct val="0"/>
              </a:spcBef>
              <a:spcAft>
                <a:spcPts val="0"/>
              </a:spcAft>
              <a:buClrTx/>
              <a:buSzTx/>
              <a:buFont typeface="Arial" panose="020B0604020202020204" pitchFamily="34" charset="0"/>
              <a:buNone/>
              <a:tabLst/>
              <a:defRPr/>
            </a:pPr>
            <a:r>
              <a:rPr lang="en-US" altLang="en-US" b="0" dirty="0">
                <a:solidFill>
                  <a:prstClr val="black">
                    <a:lumMod val="65000"/>
                    <a:lumOff val="35000"/>
                  </a:prstClr>
                </a:solidFill>
                <a:latin typeface="Josefin Sans"/>
                <a:cs typeface="Josefin Sans"/>
              </a:rPr>
              <a:t>Defin</a:t>
            </a:r>
            <a:r>
              <a:rPr lang="en-US" altLang="en-US" b="0" baseline="0" dirty="0">
                <a:solidFill>
                  <a:prstClr val="black">
                    <a:lumMod val="65000"/>
                    <a:lumOff val="35000"/>
                  </a:prstClr>
                </a:solidFill>
                <a:latin typeface="Josefin Sans"/>
                <a:cs typeface="Josefin Sans"/>
              </a:rPr>
              <a:t>e for participants who is an authorized/unauthorized user: </a:t>
            </a:r>
            <a:r>
              <a:rPr lang="en-US" sz="1200" i="0" kern="1200" dirty="0">
                <a:solidFill>
                  <a:schemeClr val="tx1"/>
                </a:solidFill>
                <a:effectLst/>
                <a:latin typeface="+mn-lt"/>
                <a:ea typeface="+mn-ea"/>
                <a:cs typeface="+mn-cs"/>
              </a:rPr>
              <a:t>Unauthorized users can vary from one organization to the other, but, generally, unauthorized users are people who are not employees of the organization. In many cases, even among employees, only those working directly with a patient and their supervisors have access to patient files.</a:t>
            </a:r>
          </a:p>
          <a:p>
            <a:pPr marL="0" indent="0" defTabSz="465887">
              <a:spcBef>
                <a:spcPct val="0"/>
              </a:spcBef>
              <a:buFont typeface="Arial" panose="020B0604020202020204" pitchFamily="34" charset="0"/>
              <a:buNone/>
            </a:pPr>
            <a:endParaRPr lang="en-US" altLang="en-US" dirty="0">
              <a:solidFill>
                <a:prstClr val="black">
                  <a:lumMod val="65000"/>
                  <a:lumOff val="35000"/>
                </a:prstClr>
              </a:solidFill>
              <a:latin typeface="Josefin Sans"/>
              <a:cs typeface="Josefin Sans"/>
            </a:endParaRPr>
          </a:p>
          <a:p>
            <a:pPr>
              <a:defRPr/>
            </a:pPr>
            <a:endParaRPr lang="en-US" b="1" dirty="0">
              <a:cs typeface="+mn-cs"/>
            </a:endParaRPr>
          </a:p>
          <a:p>
            <a:pPr>
              <a:defRPr/>
            </a:pPr>
            <a:endParaRPr lang="en-US" dirty="0">
              <a:cs typeface="+mn-cs"/>
            </a:endParaRPr>
          </a:p>
          <a:p>
            <a:pPr>
              <a:defRPr/>
            </a:pPr>
            <a:endParaRPr lang="en-US" dirty="0">
              <a:cs typeface="+mn-cs"/>
            </a:endParaRPr>
          </a:p>
        </p:txBody>
      </p:sp>
    </p:spTree>
    <p:extLst>
      <p:ext uri="{BB962C8B-B14F-4D97-AF65-F5344CB8AC3E}">
        <p14:creationId xmlns:p14="http://schemas.microsoft.com/office/powerpoint/2010/main" val="375215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4</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a:xfrm>
            <a:off x="581891" y="4298950"/>
            <a:ext cx="5727469" cy="4997450"/>
          </a:xfrm>
        </p:spPr>
        <p:txBody>
          <a:bodyPr/>
          <a:lstStyle/>
          <a:p>
            <a:pPr>
              <a:buFont typeface="Arial" pitchFamily="34" charset="0"/>
              <a:buNone/>
              <a:defRPr/>
            </a:pPr>
            <a:r>
              <a:rPr lang="en-US" b="0" dirty="0">
                <a:cs typeface="+mn-cs"/>
              </a:rPr>
              <a:t>Ask participants: Why is confidentiality so important? Write responses on a flip chart. Share possible answers: </a:t>
            </a:r>
          </a:p>
          <a:p>
            <a:pPr marL="652765" lvl="1" indent="-178027">
              <a:buFont typeface="Arial" pitchFamily="34" charset="0"/>
              <a:buChar char="•"/>
              <a:defRPr/>
            </a:pPr>
            <a:r>
              <a:rPr lang="en-US" b="0" dirty="0">
                <a:cs typeface="+mn-cs"/>
              </a:rPr>
              <a:t>People need to be able to trust their CHW</a:t>
            </a:r>
          </a:p>
          <a:p>
            <a:pPr marL="652765" lvl="1" indent="-178027">
              <a:buFont typeface="Arial" pitchFamily="34" charset="0"/>
              <a:buChar char="•"/>
              <a:defRPr/>
            </a:pPr>
            <a:r>
              <a:rPr lang="en-US" b="0" dirty="0">
                <a:cs typeface="+mn-cs"/>
              </a:rPr>
              <a:t>People need to feel safe</a:t>
            </a:r>
          </a:p>
          <a:p>
            <a:pPr marL="652765" lvl="1" indent="-178027">
              <a:buFont typeface="Arial" pitchFamily="34" charset="0"/>
              <a:buChar char="•"/>
              <a:defRPr/>
            </a:pPr>
            <a:r>
              <a:rPr lang="en-US" b="0" dirty="0">
                <a:cs typeface="+mn-cs"/>
              </a:rPr>
              <a:t>We must respect the dignity of individuals </a:t>
            </a:r>
          </a:p>
          <a:p>
            <a:pPr marL="652765" lvl="1" indent="-178027">
              <a:buFont typeface="Arial" pitchFamily="34" charset="0"/>
              <a:buChar char="•"/>
              <a:defRPr/>
            </a:pPr>
            <a:r>
              <a:rPr lang="en-US" b="0" dirty="0">
                <a:cs typeface="+mn-cs"/>
              </a:rPr>
              <a:t>If patients don’t trust us we may lose them </a:t>
            </a:r>
          </a:p>
          <a:p>
            <a:pPr marL="652765" lvl="1" indent="-178027">
              <a:buFont typeface="Arial" pitchFamily="34" charset="0"/>
              <a:buChar char="•"/>
              <a:defRPr/>
            </a:pPr>
            <a:r>
              <a:rPr lang="en-US" b="0" dirty="0">
                <a:cs typeface="+mn-cs"/>
              </a:rPr>
              <a:t>It’s agency policy </a:t>
            </a:r>
          </a:p>
          <a:p>
            <a:pPr marL="652765" lvl="1" indent="-178027">
              <a:buFont typeface="Arial" pitchFamily="34" charset="0"/>
              <a:buChar char="•"/>
              <a:defRPr/>
            </a:pPr>
            <a:r>
              <a:rPr lang="en-US" b="0" dirty="0">
                <a:cs typeface="+mn-cs"/>
              </a:rPr>
              <a:t>There are liability issues for the agency</a:t>
            </a:r>
          </a:p>
          <a:p>
            <a:pPr marL="652765" lvl="1" indent="-178027">
              <a:buFont typeface="Arial" pitchFamily="34" charset="0"/>
              <a:buChar char="•"/>
              <a:defRPr/>
            </a:pPr>
            <a:endParaRPr lang="en-US" b="0" dirty="0">
              <a:cs typeface="+mn-cs"/>
            </a:endParaRPr>
          </a:p>
          <a:p>
            <a:pPr marL="0" indent="0">
              <a:buFont typeface="Arial" pitchFamily="34" charset="0"/>
              <a:buNone/>
              <a:defRPr/>
            </a:pPr>
            <a:r>
              <a:rPr lang="en-US" b="0" dirty="0">
                <a:cs typeface="+mn-cs"/>
              </a:rPr>
              <a:t>Tell participants that beyond access to records and files, CHWs hold a lot of personal information about patients and have an ethical responsibility to guard that information from unauthorized users. This can be tricky because as people with HIV, CHWs may travel in some of the same circles as their patients, and when patients see them in those circles, they may wonder if the CHWs will guard their information.  Any “leaks” will get back to patients and before you know it other patients will know that the CHW can’t be trusted. This could render the</a:t>
            </a:r>
            <a:r>
              <a:rPr lang="en-US" b="0" baseline="0" dirty="0">
                <a:cs typeface="+mn-cs"/>
              </a:rPr>
              <a:t> CHW </a:t>
            </a:r>
            <a:r>
              <a:rPr lang="en-US" b="0" dirty="0">
                <a:cs typeface="+mn-cs"/>
              </a:rPr>
              <a:t>ineffective and can lead to negative consequences. </a:t>
            </a:r>
          </a:p>
          <a:p>
            <a:pPr marL="0" indent="0">
              <a:buFont typeface="Arial" pitchFamily="34" charset="0"/>
              <a:buNone/>
              <a:defRPr/>
            </a:pPr>
            <a:endParaRPr lang="en-US" b="0" dirty="0">
              <a:cs typeface="+mn-cs"/>
            </a:endParaRPr>
          </a:p>
          <a:p>
            <a:pPr marL="0" indent="0">
              <a:buFont typeface="Arial" pitchFamily="34" charset="0"/>
              <a:buNone/>
              <a:defRPr/>
            </a:pPr>
            <a:r>
              <a:rPr lang="en-US" b="0" dirty="0">
                <a:cs typeface="+mn-cs"/>
              </a:rPr>
              <a:t>Question 2: Quickly brainstorm with group specific things that should be kept confidential. Summarize by stating that everything about the patient is confidential.</a:t>
            </a:r>
          </a:p>
          <a:p>
            <a:pPr marL="0" indent="0">
              <a:buFont typeface="Arial" pitchFamily="34" charset="0"/>
              <a:buNone/>
              <a:defRPr/>
            </a:pPr>
            <a:endParaRPr lang="en-US" b="0" dirty="0">
              <a:cs typeface="+mn-cs"/>
            </a:endParaRPr>
          </a:p>
          <a:p>
            <a:pPr marL="0" indent="0">
              <a:buFont typeface="Arial" pitchFamily="34" charset="0"/>
              <a:buNone/>
              <a:defRPr/>
            </a:pPr>
            <a:r>
              <a:rPr lang="en-US" b="0" dirty="0">
                <a:cs typeface="+mn-cs"/>
              </a:rPr>
              <a:t>Question 3: Conduct another quick brainstorm on inappropriate places to discuss patient information and document on a</a:t>
            </a:r>
            <a:r>
              <a:rPr lang="en-US" b="0" baseline="0" dirty="0">
                <a:cs typeface="+mn-cs"/>
              </a:rPr>
              <a:t> flip chart. Some suggested areas to share (if not mentioned):</a:t>
            </a:r>
          </a:p>
          <a:p>
            <a:pPr marL="628650" lvl="1" indent="-171450">
              <a:buFont typeface="Arial" pitchFamily="34" charset="0"/>
              <a:buChar char="•"/>
              <a:defRPr/>
            </a:pPr>
            <a:r>
              <a:rPr lang="en-US" sz="1200" kern="1200" dirty="0">
                <a:solidFill>
                  <a:schemeClr val="tx1"/>
                </a:solidFill>
                <a:effectLst/>
                <a:latin typeface="+mn-lt"/>
                <a:ea typeface="+mn-ea"/>
                <a:cs typeface="+mn-cs"/>
              </a:rPr>
              <a:t>Clinic and office hallway. </a:t>
            </a:r>
          </a:p>
          <a:p>
            <a:pPr lvl="1"/>
            <a:r>
              <a:rPr lang="en-US" sz="1200" kern="1200" dirty="0">
                <a:solidFill>
                  <a:schemeClr val="tx1"/>
                </a:solidFill>
                <a:effectLst/>
                <a:latin typeface="+mn-lt"/>
                <a:ea typeface="+mn-ea"/>
                <a:cs typeface="+mn-cs"/>
              </a:rPr>
              <a:t>• Email communication with patient’s full name. </a:t>
            </a:r>
          </a:p>
          <a:p>
            <a:pPr lvl="1"/>
            <a:r>
              <a:rPr lang="en-US" sz="1200" kern="1200" dirty="0">
                <a:solidFill>
                  <a:schemeClr val="tx1"/>
                </a:solidFill>
                <a:effectLst/>
                <a:latin typeface="+mn-lt"/>
                <a:ea typeface="+mn-ea"/>
                <a:cs typeface="+mn-cs"/>
              </a:rPr>
              <a:t>• Outside of the clinic/agency; for example grocery store, community meeting places </a:t>
            </a:r>
          </a:p>
          <a:p>
            <a:pPr lvl="1"/>
            <a:r>
              <a:rPr lang="en-US" sz="1200" kern="1200" dirty="0">
                <a:solidFill>
                  <a:schemeClr val="tx1"/>
                </a:solidFill>
                <a:effectLst/>
                <a:latin typeface="+mn-lt"/>
                <a:ea typeface="+mn-ea"/>
                <a:cs typeface="+mn-cs"/>
              </a:rPr>
              <a:t>• In places where others can hear what we are talking about.</a:t>
            </a:r>
          </a:p>
          <a:p>
            <a:pPr marL="635227" lvl="1" indent="-178027">
              <a:buFont typeface="Arial" pitchFamily="34" charset="0"/>
              <a:buChar char="•"/>
              <a:defRPr/>
            </a:pPr>
            <a:endParaRPr lang="en-US" dirty="0">
              <a:cs typeface="+mn-cs"/>
            </a:endParaRPr>
          </a:p>
        </p:txBody>
      </p:sp>
    </p:spTree>
    <p:extLst>
      <p:ext uri="{BB962C8B-B14F-4D97-AF65-F5344CB8AC3E}">
        <p14:creationId xmlns:p14="http://schemas.microsoft.com/office/powerpoint/2010/main" val="4031072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5</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b="0" dirty="0">
                <a:latin typeface="Arial" panose="020B0604020202020204" pitchFamily="34" charset="0"/>
                <a:cs typeface="Arial" panose="020B0604020202020204" pitchFamily="34" charset="0"/>
              </a:rPr>
              <a:t>Ask, “How many of you have heard the term HIPAA?” </a:t>
            </a:r>
          </a:p>
          <a:p>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Ask for a volunteer to read the slide.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Health Insurance Portability and Accountability Act (HIPAA) of 1996 was enacted by the United States Congress and signed by President Bill Clinton.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purpose of this act is </a:t>
            </a:r>
            <a:r>
              <a:rPr lang="en-US" dirty="0">
                <a:solidFill>
                  <a:prstClr val="black">
                    <a:lumMod val="65000"/>
                    <a:lumOff val="35000"/>
                  </a:prstClr>
                </a:solidFill>
                <a:latin typeface="Arial" panose="020B0604020202020204" pitchFamily="34" charset="0"/>
                <a:cs typeface="Arial" panose="020B0604020202020204" pitchFamily="34" charset="0"/>
              </a:rPr>
              <a:t>to maintain and protect the rights and interest of the patient. HIPAA defines the standard for electronic data exchange, protects confidentiality and security of health care records.</a:t>
            </a:r>
          </a:p>
          <a:p>
            <a:pPr marL="171450" indent="-171450" defTabSz="465887">
              <a:spcBef>
                <a:spcPts val="1223"/>
              </a:spcBef>
              <a:buSzPct val="100000"/>
              <a:buFont typeface="Arial" panose="020B0604020202020204" pitchFamily="34" charset="0"/>
              <a:buChar char="•"/>
              <a:defRPr/>
            </a:pPr>
            <a:r>
              <a:rPr lang="en-US" dirty="0">
                <a:solidFill>
                  <a:prstClr val="black">
                    <a:lumMod val="65000"/>
                    <a:lumOff val="35000"/>
                  </a:prstClr>
                </a:solidFill>
                <a:latin typeface="Arial" panose="020B0604020202020204" pitchFamily="34" charset="0"/>
                <a:cs typeface="Arial" panose="020B0604020202020204" pitchFamily="34" charset="0"/>
              </a:rPr>
              <a:t>The privacy or confidential rules regulate how information is shared. Upon engagement of health services: pharmacy, medical visits, social services etc., the patient is informed of their rights to confidentiality and the policy and procedures regarding the release of his personal health information.</a:t>
            </a:r>
          </a:p>
          <a:p>
            <a:pPr marL="171450" indent="-171450" defTabSz="465887">
              <a:spcBef>
                <a:spcPts val="1223"/>
              </a:spcBef>
              <a:spcAft>
                <a:spcPts val="1223"/>
              </a:spcAft>
              <a:buSzPct val="100000"/>
              <a:buFont typeface="Arial" panose="020B0604020202020204" pitchFamily="34" charset="0"/>
              <a:buChar char="•"/>
              <a:defRPr/>
            </a:pPr>
            <a:r>
              <a:rPr lang="en-US" dirty="0">
                <a:solidFill>
                  <a:prstClr val="black">
                    <a:lumMod val="65000"/>
                    <a:lumOff val="35000"/>
                  </a:prstClr>
                </a:solidFill>
                <a:latin typeface="Arial" panose="020B0604020202020204" pitchFamily="34" charset="0"/>
                <a:cs typeface="Arial" panose="020B0604020202020204" pitchFamily="34" charset="0"/>
              </a:rPr>
              <a:t>The patient signs a form stating that they received and reviewed HIPAA policy.</a:t>
            </a:r>
          </a:p>
          <a:p>
            <a:pPr defTabSz="465887">
              <a:spcBef>
                <a:spcPts val="1223"/>
              </a:spcBef>
              <a:spcAft>
                <a:spcPts val="1223"/>
              </a:spcAft>
              <a:buSzPct val="100000"/>
              <a:buFont typeface="Arial"/>
              <a:buChar char="•"/>
              <a:defRPr/>
            </a:pPr>
            <a:endParaRPr lang="en-US" dirty="0">
              <a:solidFill>
                <a:prstClr val="black">
                  <a:lumMod val="65000"/>
                  <a:lumOff val="35000"/>
                </a:prstClr>
              </a:solidFill>
              <a:latin typeface="Arial" panose="020B0604020202020204" pitchFamily="34" charset="0"/>
              <a:cs typeface="Arial" panose="020B0604020202020204" pitchFamily="34" charset="0"/>
            </a:endParaRPr>
          </a:p>
          <a:p>
            <a:pPr defTabSz="465887">
              <a:spcBef>
                <a:spcPts val="1223"/>
              </a:spcBef>
              <a:spcAft>
                <a:spcPts val="1223"/>
              </a:spcAft>
              <a:buSzPct val="100000"/>
              <a:buFont typeface="Arial"/>
              <a:buChar char="•"/>
              <a:defRPr/>
            </a:pPr>
            <a:endParaRPr lang="en-US" dirty="0">
              <a:solidFill>
                <a:prstClr val="black">
                  <a:lumMod val="65000"/>
                  <a:lumOff val="35000"/>
                </a:prst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60618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6</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b="0" dirty="0"/>
              <a:t>Ask for a volunteer to read the slide.</a:t>
            </a:r>
          </a:p>
          <a:p>
            <a:r>
              <a:rPr lang="en-US" b="0" dirty="0"/>
              <a:t> </a:t>
            </a:r>
          </a:p>
          <a:p>
            <a:r>
              <a:rPr lang="en-US" b="0" dirty="0"/>
              <a:t>Ask participants to brainstorm about this question: What are examples </a:t>
            </a:r>
            <a:r>
              <a:rPr lang="en-US" dirty="0"/>
              <a:t>of situations when data can be released without the patient’s permission or consent?  </a:t>
            </a:r>
          </a:p>
          <a:p>
            <a:endParaRPr lang="en-US" dirty="0"/>
          </a:p>
          <a:p>
            <a:r>
              <a:rPr lang="en-US" dirty="0"/>
              <a:t>Possible answers to situations when data can be released without the patient’s permission or consent: </a:t>
            </a:r>
          </a:p>
          <a:p>
            <a:pPr marL="171450" lvl="0" indent="-171450">
              <a:buFont typeface="Arial" panose="020B0604020202020204" pitchFamily="34" charset="0"/>
              <a:buChar char="•"/>
            </a:pPr>
            <a:r>
              <a:rPr lang="en-US" dirty="0"/>
              <a:t>For the purpose of reporting abuse, neglect, or domestic violence to the proper social service or protective services agency. </a:t>
            </a:r>
          </a:p>
          <a:p>
            <a:pPr marL="171450" lvl="0" indent="-171450">
              <a:buFont typeface="Arial" panose="020B0604020202020204" pitchFamily="34" charset="0"/>
              <a:buChar char="•"/>
            </a:pPr>
            <a:r>
              <a:rPr lang="en-US" dirty="0"/>
              <a:t>To prevent serious threat to health and public safety. </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dirty="0"/>
              <a:t>Other answers include: </a:t>
            </a:r>
          </a:p>
          <a:p>
            <a:pPr marL="171450" lvl="0" indent="-171450">
              <a:buFont typeface="Arial" panose="020B0604020202020204" pitchFamily="34" charset="0"/>
              <a:buChar char="•"/>
            </a:pPr>
            <a:r>
              <a:rPr lang="en-US" dirty="0"/>
              <a:t>To the department of public health for health reporting purposes.</a:t>
            </a:r>
          </a:p>
          <a:p>
            <a:pPr marL="171450" lvl="0" indent="-171450">
              <a:buFont typeface="Arial" panose="020B0604020202020204" pitchFamily="34" charset="0"/>
              <a:buChar char="•"/>
            </a:pPr>
            <a:r>
              <a:rPr lang="en-US" dirty="0"/>
              <a:t> Informing appropriate bureaus during disaster relief.</a:t>
            </a:r>
          </a:p>
          <a:p>
            <a:pPr marL="171450" lvl="0" indent="-171450">
              <a:buFont typeface="Arial" panose="020B0604020202020204" pitchFamily="34" charset="0"/>
              <a:buChar char="•"/>
            </a:pPr>
            <a:r>
              <a:rPr lang="en-US" dirty="0"/>
              <a:t>Workers' compensation.</a:t>
            </a:r>
          </a:p>
          <a:p>
            <a:pPr marL="171450" lvl="0" indent="-171450">
              <a:buFont typeface="Arial" panose="020B0604020202020204" pitchFamily="34" charset="0"/>
              <a:buChar char="•"/>
            </a:pPr>
            <a:r>
              <a:rPr lang="en-US" dirty="0"/>
              <a:t>Food and drug administration for expected side effect to drugs of food product defects to enable product recall.</a:t>
            </a:r>
          </a:p>
          <a:p>
            <a:pPr marL="171450" lvl="0" indent="-171450">
              <a:buFont typeface="Arial" panose="020B0604020202020204" pitchFamily="34" charset="0"/>
              <a:buChar char="•"/>
            </a:pPr>
            <a:r>
              <a:rPr lang="en-US" dirty="0"/>
              <a:t>Correctional institutions.</a:t>
            </a:r>
          </a:p>
          <a:p>
            <a:pPr marL="171450" lvl="0" indent="-171450">
              <a:buFont typeface="Arial" panose="020B0604020202020204" pitchFamily="34" charset="0"/>
              <a:buChar char="•"/>
            </a:pPr>
            <a:r>
              <a:rPr lang="en-US" dirty="0"/>
              <a:t>To medical examiners, coroners for procurement of organs for certain research purposes.</a:t>
            </a:r>
          </a:p>
          <a:p>
            <a:pPr marL="171450" lvl="0" indent="-171450">
              <a:buFont typeface="Arial" panose="020B0604020202020204" pitchFamily="34" charset="0"/>
              <a:buChar char="•"/>
            </a:pPr>
            <a:r>
              <a:rPr lang="en-US" dirty="0"/>
              <a:t>Notifying family members or legal guardian involved in the patient’s care if a person is missing (example Amber or Silver alerts on television/radio).</a:t>
            </a:r>
          </a:p>
          <a:p>
            <a:endParaRPr lang="en-US" dirty="0"/>
          </a:p>
        </p:txBody>
      </p:sp>
    </p:spTree>
    <p:extLst>
      <p:ext uri="{BB962C8B-B14F-4D97-AF65-F5344CB8AC3E}">
        <p14:creationId xmlns:p14="http://schemas.microsoft.com/office/powerpoint/2010/main" val="113863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7</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Ask, “What happens when confidentiality is not respected or is breached?”</a:t>
            </a:r>
          </a:p>
          <a:p>
            <a:endParaRPr lang="en-US" dirty="0"/>
          </a:p>
          <a:p>
            <a:r>
              <a:rPr lang="en-US" dirty="0"/>
              <a:t>It is important for us to follow these HIPAA laws. If for some reason we do not follow this law and confidentiality is breached certain situations arise. </a:t>
            </a:r>
          </a:p>
          <a:p>
            <a:endParaRPr lang="en-US" dirty="0"/>
          </a:p>
          <a:p>
            <a:r>
              <a:rPr lang="en-US" dirty="0"/>
              <a:t>Review the slide.</a:t>
            </a:r>
          </a:p>
          <a:p>
            <a:endParaRPr lang="en-US" dirty="0"/>
          </a:p>
          <a:p>
            <a:r>
              <a:rPr lang="en-US" dirty="0"/>
              <a:t>Say, “Let’s now transition to talking about</a:t>
            </a:r>
            <a:r>
              <a:rPr lang="en-US" baseline="0" dirty="0"/>
              <a:t> professional b</a:t>
            </a:r>
            <a:r>
              <a:rPr lang="en-US" dirty="0"/>
              <a:t>oundaries.” </a:t>
            </a:r>
          </a:p>
        </p:txBody>
      </p:sp>
    </p:spTree>
    <p:extLst>
      <p:ext uri="{BB962C8B-B14F-4D97-AF65-F5344CB8AC3E}">
        <p14:creationId xmlns:p14="http://schemas.microsoft.com/office/powerpoint/2010/main" val="3894769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0" dirty="0">
                <a:latin typeface="Arial" panose="020B0604020202020204" pitchFamily="34" charset="0"/>
                <a:ea typeface="ヒラギノ角ゴ Pro W3"/>
              </a:rPr>
              <a:t>Ask, “What are boundaries and why are they important?” Brainstorm and note responses flip chart. </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Each type of boundary (physical, time, place, emotional and personal) could be on its own sheet or you can just list them all together. Encourage participants to think in terms of all types of boundaries.</a:t>
            </a:r>
          </a:p>
          <a:p>
            <a:pPr marL="171450" indent="-171450">
              <a:buFont typeface="Arial" panose="020B0604020202020204" pitchFamily="34" charset="0"/>
              <a:buChar char="•"/>
            </a:pPr>
            <a:endParaRPr lang="en-US" altLang="en-US" b="0" dirty="0">
              <a:latin typeface="Arial" panose="020B0604020202020204" pitchFamily="34" charset="0"/>
              <a:ea typeface="ヒラギノ角ゴ Pro W3"/>
            </a:endParaRPr>
          </a:p>
          <a:p>
            <a:pPr marL="0" indent="0">
              <a:buFont typeface="Arial" panose="020B0604020202020204" pitchFamily="34" charset="0"/>
              <a:buNone/>
            </a:pPr>
            <a:r>
              <a:rPr lang="en-US" altLang="en-US" b="0" dirty="0">
                <a:latin typeface="Arial" panose="020B0604020202020204" pitchFamily="34" charset="0"/>
                <a:ea typeface="ヒラギノ角ゴ Pro W3"/>
              </a:rPr>
              <a:t>Possible responses: for patients to feel safe, for staff to feel safe, for supervisors to feel safe, to prevent CHW burnout, to prevent misinformation, to prevent liability, to keep patients engaged with the organization.</a:t>
            </a:r>
          </a:p>
          <a:p>
            <a:endParaRPr lang="en-US" altLang="en-US" b="0" dirty="0">
              <a:latin typeface="Arial" panose="020B0604020202020204" pitchFamily="34" charset="0"/>
              <a:ea typeface="ヒラギノ角ゴ Pro W3"/>
            </a:endParaRPr>
          </a:p>
          <a:p>
            <a:r>
              <a:rPr lang="en-US" altLang="en-US" b="0" dirty="0">
                <a:latin typeface="Arial" panose="020B0604020202020204" pitchFamily="34" charset="0"/>
                <a:ea typeface="ヒラギノ角ゴ Pro W3"/>
              </a:rPr>
              <a:t>Share with participants </a:t>
            </a:r>
            <a:r>
              <a:rPr lang="en-US" altLang="en-US" dirty="0">
                <a:latin typeface="Arial" panose="020B0604020202020204" pitchFamily="34" charset="0"/>
                <a:ea typeface="ヒラギノ角ゴ Pro W3"/>
              </a:rPr>
              <a:t>that some boundaries are non-negotiable, as established by professional codes and agency policy, while others are more personal, and may be different from person to person or situation to situation.</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CHW related boundaries have always been a concern for service providers.</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We tend to be more concerned about CHW boundaries than with other employees. </a:t>
            </a:r>
          </a:p>
          <a:p>
            <a:endParaRPr lang="en-US" altLang="en-US" b="1" dirty="0">
              <a:latin typeface="Arial" panose="020B0604020202020204" pitchFamily="34" charset="0"/>
              <a:ea typeface="ヒラギノ角ゴ Pro W3"/>
            </a:endParaRPr>
          </a:p>
          <a:p>
            <a:r>
              <a:rPr lang="en-US" altLang="en-US" b="0" dirty="0">
                <a:latin typeface="Arial" panose="020B0604020202020204" pitchFamily="34" charset="0"/>
                <a:ea typeface="ヒラギノ角ゴ Pro W3"/>
              </a:rPr>
              <a:t>Ask, “Why do you think this is so?” </a:t>
            </a:r>
            <a:r>
              <a:rPr lang="en-US" altLang="en-US" dirty="0">
                <a:latin typeface="Arial" panose="020B0604020202020204" pitchFamily="34" charset="0"/>
                <a:ea typeface="ヒラギノ角ゴ Pro W3"/>
              </a:rPr>
              <a:t>Take a few responses.  </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Possible responses: Higher level of intimacy, lack of experience in the workplace, wanting to be all things to patients, not knowing the limits of their roles.</a:t>
            </a:r>
          </a:p>
          <a:p>
            <a:endParaRPr lang="en-US" altLang="en-US" dirty="0">
              <a:latin typeface="Arial" panose="020B0604020202020204" pitchFamily="34" charset="0"/>
              <a:ea typeface="ヒラギノ角ゴ Pro W3"/>
            </a:endParaRPr>
          </a:p>
          <a:p>
            <a:endParaRPr lang="en-US" dirty="0"/>
          </a:p>
          <a:p>
            <a:endParaRPr lang="en-US" dirty="0"/>
          </a:p>
        </p:txBody>
      </p:sp>
      <p:sp>
        <p:nvSpPr>
          <p:cNvPr id="4" name="Slide Number Placeholder 3"/>
          <p:cNvSpPr>
            <a:spLocks noGrp="1"/>
          </p:cNvSpPr>
          <p:nvPr>
            <p:ph type="sldNum" sz="quarter" idx="5"/>
          </p:nvPr>
        </p:nvSpPr>
        <p:spPr/>
        <p:txBody>
          <a:bodyPr/>
          <a:lstStyle/>
          <a:p>
            <a:fld id="{F8A90C93-C3A6-4D27-9AA1-822D6F77DAD3}" type="slidenum">
              <a:rPr lang="en-US" smtClean="0"/>
              <a:t>8</a:t>
            </a:fld>
            <a:endParaRPr lang="en-US"/>
          </a:p>
        </p:txBody>
      </p:sp>
    </p:spTree>
    <p:extLst>
      <p:ext uri="{BB962C8B-B14F-4D97-AF65-F5344CB8AC3E}">
        <p14:creationId xmlns:p14="http://schemas.microsoft.com/office/powerpoint/2010/main" val="1041085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9</a:t>
            </a:fld>
            <a:endParaRPr lang="en-US" altLang="en-US" sz="1200"/>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Review the slide. </a:t>
            </a:r>
          </a:p>
          <a:p>
            <a:endParaRPr lang="en-US" dirty="0"/>
          </a:p>
          <a:p>
            <a:r>
              <a:rPr lang="en-US" dirty="0"/>
              <a:t>As we just defined, boundaries are standards and limits developed to create an environment of safety and well-being. </a:t>
            </a:r>
          </a:p>
          <a:p>
            <a:endParaRPr lang="en-US" dirty="0"/>
          </a:p>
        </p:txBody>
      </p:sp>
    </p:spTree>
    <p:extLst>
      <p:ext uri="{BB962C8B-B14F-4D97-AF65-F5344CB8AC3E}">
        <p14:creationId xmlns:p14="http://schemas.microsoft.com/office/powerpoint/2010/main" val="284908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BF647C-912A-4307-9C37-6D0EDEED0526}"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199909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24659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986604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id="{DC20278E-C847-44C5-B01C-D0A36F4F6E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3AE422BF-44E9-475A-980C-EDDC4578604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id="{8B070EF8-6610-407E-A665-D6059B6C2D7E}"/>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id="{477251EB-85B0-4625-929E-D0CA00642CAC}"/>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id="{5B523BB1-B56E-4E70-8CB1-58A8AE8E41DD}"/>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3399626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id="{48D2948E-37BE-481B-A5E4-FD2F25A1FC14}"/>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30917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id="{6094CFB6-32FA-411A-93E2-16DB0368B34A}"/>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68432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44257B4-C9ED-4076-8715-58507D3E3735}"/>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id="{FE30587A-01EA-4CA8-9209-67DC4F622061}"/>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id="{7D4C93F9-AB9F-4691-AA7B-7E972AE6D6A1}"/>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938118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id="{40054DC5-57AA-4A2E-BE47-B593769F4BF8}"/>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984741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id="{06530BF8-069D-4535-B605-9A13E146B251}"/>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490609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id="{D681D8BB-AE7E-453F-9C4E-18BB9C3D3A35}"/>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20242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7E5788E7-9261-483B-8F9D-DEAB0B57A2DA}"/>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3902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390786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F24B3A52-59FB-4AC1-A8F6-C3EFAC5945BE}"/>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75475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A06A7B92-8CD0-4B97-A013-F671FBF7AC71}"/>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2452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BF647C-912A-4307-9C37-6D0EDEED0526}"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32259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BF647C-912A-4307-9C37-6D0EDEED0526}"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414354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BF647C-912A-4307-9C37-6D0EDEED0526}"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25344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BF647C-912A-4307-9C37-6D0EDEED0526}"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336105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F647C-912A-4307-9C37-6D0EDEED0526}" type="datetimeFigureOut">
              <a:rPr lang="en-US" smtClean="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414514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BF647C-912A-4307-9C37-6D0EDEED0526}"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242360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BF647C-912A-4307-9C37-6D0EDEED0526}"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‹Nº›</a:t>
            </a:fld>
            <a:endParaRPr lang="en-US"/>
          </a:p>
        </p:txBody>
      </p:sp>
    </p:spTree>
    <p:extLst>
      <p:ext uri="{BB962C8B-B14F-4D97-AF65-F5344CB8AC3E}">
        <p14:creationId xmlns:p14="http://schemas.microsoft.com/office/powerpoint/2010/main" val="266186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F647C-912A-4307-9C37-6D0EDEED0526}" type="datetimeFigureOut">
              <a:rPr lang="en-US" smtClean="0"/>
              <a:t>7/22/2020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1F823-47BA-4634-B093-BB965F4FAF9B}" type="slidenum">
              <a:rPr lang="en-US" smtClean="0"/>
              <a:t>‹Nº›</a:t>
            </a:fld>
            <a:endParaRPr lang="en-US"/>
          </a:p>
        </p:txBody>
      </p:sp>
    </p:spTree>
    <p:extLst>
      <p:ext uri="{BB962C8B-B14F-4D97-AF65-F5344CB8AC3E}">
        <p14:creationId xmlns:p14="http://schemas.microsoft.com/office/powerpoint/2010/main" val="2384754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id="{82C03B82-5B3F-4102-9C86-BE1FCA2FCF97}"/>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id="{0D924F2C-652F-4000-A716-8238C34928CF}"/>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3553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s-US" dirty="0"/>
              <a:t>Cómo establecer y respaldar </a:t>
            </a:r>
            <a:br>
              <a:rPr lang="es-US" dirty="0"/>
            </a:br>
            <a:r>
              <a:rPr lang="es-US" dirty="0"/>
              <a:t>los límites profesionales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Límites físicos: ejemplos de casos en los que no se respetan los límites físicos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2127380"/>
            <a:ext cx="7924800" cy="3511420"/>
          </a:xfrm>
        </p:spPr>
        <p:txBody>
          <a:bodyPr/>
          <a:lstStyle/>
          <a:p>
            <a:pPr eaLnBrk="1" hangingPunct="1">
              <a:buClr>
                <a:srgbClr val="CC0000"/>
              </a:buClr>
              <a:buFont typeface="Wingdings" pitchFamily="-64" charset="2"/>
              <a:buChar char="§"/>
              <a:defRPr/>
            </a:pPr>
            <a:r>
              <a:rPr lang="es-US" sz="2800"/>
              <a:t>Cuando alguien se acerca para hablar sobre un problema y se acerca demasiado.</a:t>
            </a:r>
          </a:p>
          <a:p>
            <a:pPr eaLnBrk="1" hangingPunct="1">
              <a:buClr>
                <a:srgbClr val="CC0000"/>
              </a:buClr>
              <a:buFont typeface="Wingdings" pitchFamily="-64" charset="2"/>
              <a:buChar char="§"/>
              <a:defRPr/>
            </a:pPr>
            <a:r>
              <a:rPr lang="es-US" sz="2800"/>
              <a:t>Revisar la historia clínica del paciente sin consentimiento ni pertinencia para trabajar.</a:t>
            </a:r>
          </a:p>
          <a:p>
            <a:pPr eaLnBrk="1" hangingPunct="1">
              <a:buClr>
                <a:srgbClr val="CC0000"/>
              </a:buClr>
              <a:buFont typeface="Wingdings" pitchFamily="-64" charset="2"/>
              <a:buChar char="§"/>
              <a:defRPr/>
            </a:pPr>
            <a:r>
              <a:rPr lang="es-US" sz="2800"/>
              <a:t>Contacto físico inapropiado como avances sexuales no deseados.</a:t>
            </a:r>
          </a:p>
          <a:p>
            <a:pPr eaLnBrk="1" hangingPunct="1">
              <a:buClr>
                <a:srgbClr val="CC0000"/>
              </a:buClr>
              <a:buFont typeface="Wingdings" pitchFamily="-64" charset="2"/>
              <a:buChar char="§"/>
              <a:defRPr/>
            </a:pPr>
            <a:endParaRPr lang="en-US" altLang="en-US" sz="2800"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42635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609600" y="876300"/>
            <a:ext cx="7924800" cy="685800"/>
          </a:xfrm>
        </p:spPr>
        <p:txBody>
          <a:bodyPr/>
          <a:lstStyle/>
          <a:p>
            <a:pPr eaLnBrk="1" hangingPunct="1">
              <a:defRPr/>
            </a:pPr>
            <a:r>
              <a:rPr lang="es-US" sz="3200"/>
              <a:t>Límite de creencias físicas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s-US" dirty="0"/>
              <a:t>Están ayudando al cliente a completar su solicitud de Medicaid en la oficina. Mientras ambos se sientan para completar los formularios, el cliente empuja su silla justo al lado de la suya en su escritorio. Está sorprendida </a:t>
            </a:r>
            <a:br>
              <a:rPr lang="es-US" dirty="0"/>
            </a:br>
            <a:r>
              <a:rPr lang="es-US" dirty="0"/>
              <a:t>e incómoda. </a:t>
            </a:r>
          </a:p>
          <a:p>
            <a:endParaRPr lang="en-US" dirty="0"/>
          </a:p>
          <a:p>
            <a:pPr marL="0" indent="0">
              <a:buNone/>
            </a:pPr>
            <a:r>
              <a:rPr lang="es-US" dirty="0"/>
              <a:t>¿Cómo aborda el límite físico para asegurarse de que pueda continuar con la tarea en cuestión?</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061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471576" y="762000"/>
            <a:ext cx="7924800" cy="685800"/>
          </a:xfrm>
        </p:spPr>
        <p:txBody>
          <a:bodyPr/>
          <a:lstStyle/>
          <a:p>
            <a:pPr eaLnBrk="1" hangingPunct="1">
              <a:defRPr/>
            </a:pPr>
            <a:r>
              <a:rPr lang="es-US" sz="3200" dirty="0"/>
              <a:t>¿Qué son los límites de tiempo?</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506082" y="1752600"/>
            <a:ext cx="8327366" cy="3886200"/>
          </a:xfrm>
        </p:spPr>
        <p:txBody>
          <a:bodyPr/>
          <a:lstStyle/>
          <a:p>
            <a:pPr marL="0" indent="0">
              <a:buNone/>
            </a:pPr>
            <a:r>
              <a:rPr lang="es-US" dirty="0"/>
              <a:t>Los límites de tiempo se refieren a marcadores de tiempo.</a:t>
            </a:r>
          </a:p>
          <a:p>
            <a:pPr marL="0" indent="0">
              <a:buNone/>
            </a:pPr>
            <a:r>
              <a:rPr lang="es-US" dirty="0"/>
              <a:t>Ejemplos:  </a:t>
            </a:r>
          </a:p>
          <a:p>
            <a:r>
              <a:rPr lang="es-US" dirty="0"/>
              <a:t>Establecer un horario de inicio y finalización del trabajo.</a:t>
            </a:r>
          </a:p>
          <a:p>
            <a:r>
              <a:rPr lang="es-US" dirty="0"/>
              <a:t>Dedicar tiempo para reunirse con un paciente y que se suficiente para alcanzar los objetivos.</a:t>
            </a:r>
          </a:p>
          <a:p>
            <a:r>
              <a:rPr lang="es-US" dirty="0"/>
              <a:t>Finalizar una reunión con un paciente después de un período de tiempo apropiado, incluso si el paciente desea continuar.</a:t>
            </a:r>
          </a:p>
          <a:p>
            <a:endParaRPr lang="en-US"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170404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Límite de tiempo</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752600"/>
            <a:ext cx="7464725" cy="3886200"/>
          </a:xfrm>
        </p:spPr>
        <p:txBody>
          <a:bodyPr/>
          <a:lstStyle/>
          <a:p>
            <a:pPr marL="0" indent="0">
              <a:buNone/>
            </a:pPr>
            <a:r>
              <a:rPr lang="es-US" dirty="0"/>
              <a:t>Jill, la CHW, dice que está avanzando bastante con su cliente que hace poco tiempo comenzó a regresar a la clínica. El desafío que tiene es que este cliente en particular la visita a diario y le cuesta encontrar tiempo para buscar otros clientes en la “lista de clientes sin atención”.    </a:t>
            </a:r>
          </a:p>
          <a:p>
            <a:pPr marL="0" indent="0">
              <a:buNone/>
            </a:pPr>
            <a:endParaRPr lang="en-US" dirty="0"/>
          </a:p>
          <a:p>
            <a:pPr marL="0" indent="0">
              <a:buNone/>
            </a:pPr>
            <a:r>
              <a:rPr lang="es-US" dirty="0"/>
              <a:t>¿Qué recomendaciones tienen para Jill? </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46230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402564" y="762000"/>
            <a:ext cx="7924800" cy="685800"/>
          </a:xfrm>
        </p:spPr>
        <p:txBody>
          <a:bodyPr/>
          <a:lstStyle/>
          <a:p>
            <a:pPr eaLnBrk="1" hangingPunct="1">
              <a:defRPr/>
            </a:pPr>
            <a:r>
              <a:rPr lang="es-US" sz="3200" dirty="0"/>
              <a:t>¿Qué son los límites de lugar?</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350808" y="1485900"/>
            <a:ext cx="8361871" cy="3886200"/>
          </a:xfrm>
        </p:spPr>
        <p:txBody>
          <a:bodyPr/>
          <a:lstStyle/>
          <a:p>
            <a:pPr>
              <a:spcBef>
                <a:spcPts val="0"/>
              </a:spcBef>
            </a:pPr>
            <a:r>
              <a:rPr lang="es-US" sz="2300" dirty="0"/>
              <a:t>Los límites de lugar ayudan a que desde los programas se definan las mejores prácticas en cuanto al lugar donde las CHW se reúnen con los pacientes.</a:t>
            </a:r>
          </a:p>
          <a:p>
            <a:pPr>
              <a:spcBef>
                <a:spcPts val="0"/>
              </a:spcBef>
            </a:pPr>
            <a:r>
              <a:rPr lang="es-US" sz="2300" dirty="0"/>
              <a:t>Los gerentes y supervisores del programa querrán considerar la comunidad local, la red médica local, los problemas de seguridad y el rol del trabajo de la CHW.  </a:t>
            </a:r>
          </a:p>
          <a:p>
            <a:pPr>
              <a:spcBef>
                <a:spcPts val="0"/>
              </a:spcBef>
            </a:pPr>
            <a:r>
              <a:rPr lang="es-US" sz="2300" dirty="0"/>
              <a:t>Se debe decidir dónde pueden reunirse las CHW con los pacientes y comunicarse con claridad con el equipo </a:t>
            </a:r>
            <a:br>
              <a:rPr lang="es-US" sz="2300" dirty="0"/>
            </a:br>
            <a:r>
              <a:rPr lang="es-US" sz="2300" dirty="0"/>
              <a:t>de CHW.</a:t>
            </a:r>
          </a:p>
          <a:p>
            <a:pPr>
              <a:spcBef>
                <a:spcPts val="0"/>
              </a:spcBef>
            </a:pPr>
            <a:r>
              <a:rPr lang="es-US" sz="2300" dirty="0"/>
              <a:t>Se debe considerar la posibilidad de ser flexibles en función de las necesidades del paciente y la experiencia de la CHW.</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128224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Ejemplo de límites de lugar</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s-US" dirty="0"/>
              <a:t>La CHW informa que su cliente vive en su antiguo vecindario y que se siente incómoda al reunirse con </a:t>
            </a:r>
            <a:br>
              <a:rPr lang="es-US" dirty="0"/>
            </a:br>
            <a:r>
              <a:rPr lang="es-US" dirty="0"/>
              <a:t>el cliente en su casa porque no quiere encontrarse con amigos del pasado. La CHW quiere garantizar que se mantenga la confidencialidad del cliente. Al cliente no le gusta venir a la clínica para recibir servicios más allá de la consulta médica.</a:t>
            </a:r>
          </a:p>
          <a:p>
            <a:endParaRPr lang="en-US" dirty="0"/>
          </a:p>
          <a:p>
            <a:pPr marL="0" indent="0">
              <a:buNone/>
            </a:pPr>
            <a:r>
              <a:rPr lang="es-US" dirty="0"/>
              <a:t>¿Qué debe hacer la CHW?</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710265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609600" y="865518"/>
            <a:ext cx="8241102" cy="685800"/>
          </a:xfrm>
        </p:spPr>
        <p:txBody>
          <a:bodyPr/>
          <a:lstStyle/>
          <a:p>
            <a:pPr eaLnBrk="1" hangingPunct="1">
              <a:defRPr/>
            </a:pPr>
            <a:r>
              <a:rPr lang="es-US" sz="3200" dirty="0"/>
              <a:t>Límites emocionales: ejemplos de casos en los que se cruzan los límites emocionales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2224909"/>
            <a:ext cx="7516483" cy="3362131"/>
          </a:xfrm>
        </p:spPr>
        <p:txBody>
          <a:bodyPr/>
          <a:lstStyle/>
          <a:p>
            <a:r>
              <a:rPr lang="es-US" dirty="0"/>
              <a:t>Culpar a otros, no asumir la responsabilidad personal de las acciones.</a:t>
            </a:r>
          </a:p>
          <a:p>
            <a:r>
              <a:rPr lang="es-US" dirty="0"/>
              <a:t>Imponer los propios sentimientos o ideas sobre otra persona.</a:t>
            </a:r>
          </a:p>
          <a:p>
            <a:r>
              <a:rPr lang="es-US" dirty="0"/>
              <a:t>Permitir que las declaraciones de los pacientes tengan un efecto negativo en los servicios que brinda la CHW; por ejemplo, un paciente puede insistir en que no recibe ayuda.</a:t>
            </a:r>
          </a:p>
          <a:p>
            <a:endParaRPr lang="en-US"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41552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Ejemplo de límites emocionales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s-US" dirty="0"/>
              <a:t>La clienta sabe que ustedes son madres solteras, al igual que ella, y les pide prestados $20 para comprar fórmula para su bebé. Afirma que les devolverá el dinero cuando reciba su cheque del ingreso del Seguro Social </a:t>
            </a:r>
            <a:br>
              <a:rPr lang="es-US" dirty="0"/>
            </a:br>
            <a:r>
              <a:rPr lang="es-US" dirty="0"/>
              <a:t>y dice “¿Quiere que mi bebé pase hambre?”</a:t>
            </a:r>
          </a:p>
          <a:p>
            <a:pPr marL="0" indent="0">
              <a:buNone/>
            </a:pPr>
            <a:endParaRPr lang="en-US" dirty="0"/>
          </a:p>
          <a:p>
            <a:pPr marL="0" indent="0">
              <a:buNone/>
            </a:pPr>
            <a:r>
              <a:rPr lang="es-US" dirty="0"/>
              <a:t>¿Qué recomendaciones tienen para la CHW?</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837247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Definición de las creencias personales para las CHW</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2287437"/>
            <a:ext cx="7924800" cy="3285227"/>
          </a:xfrm>
        </p:spPr>
        <p:txBody>
          <a:bodyPr/>
          <a:lstStyle/>
          <a:p>
            <a:r>
              <a:rPr lang="es-US" dirty="0"/>
              <a:t>Una creencia personal incluye la visión del mundo, </a:t>
            </a:r>
            <a:br>
              <a:rPr lang="es-US" dirty="0"/>
            </a:br>
            <a:r>
              <a:rPr lang="es-US" dirty="0"/>
              <a:t>los valores y las filosofías de vida.</a:t>
            </a:r>
          </a:p>
          <a:p>
            <a:r>
              <a:rPr lang="es-US" dirty="0"/>
              <a:t>Las creencias personales incluyen las creencias religiosas y las creencias políticas, entre otras.</a:t>
            </a:r>
          </a:p>
          <a:p>
            <a:r>
              <a:rPr lang="es-US" dirty="0"/>
              <a:t>Todos tenemos derecho a nuestras creencias, pero </a:t>
            </a:r>
            <a:br>
              <a:rPr lang="es-US" dirty="0"/>
            </a:br>
            <a:r>
              <a:rPr lang="es-US" dirty="0"/>
              <a:t>a veces debemos controlar nuestras acciones para respetar los derechos de los demás.  </a:t>
            </a:r>
          </a:p>
          <a:p>
            <a:endParaRPr lang="en-US"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197930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Límite de creencias personales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s-US" dirty="0"/>
              <a:t>La clienta practica la fe musulmana y les ha dicho que debe obtener el permiso de su esposo para reunirse con ustedes de forma periódica. Le dicen a la clienta que ella vive en los Estados Unidos y es la “tierra de los libres” donde todos tienen los mismos derechos.</a:t>
            </a:r>
          </a:p>
          <a:p>
            <a:pPr marL="0" indent="0">
              <a:buNone/>
            </a:pPr>
            <a:endParaRPr lang="en-US" dirty="0"/>
          </a:p>
          <a:p>
            <a:pPr marL="0" indent="0">
              <a:buNone/>
            </a:pPr>
            <a:r>
              <a:rPr lang="es-US" dirty="0"/>
              <a:t>Un colega las ha enfrentado por la respuesta que le dieron a la clienta. ¿Cómo responden a la situación?</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200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540588" y="762000"/>
            <a:ext cx="7924800" cy="685800"/>
          </a:xfrm>
        </p:spPr>
        <p:txBody>
          <a:bodyPr/>
          <a:lstStyle/>
          <a:p>
            <a:pPr eaLnBrk="1" hangingPunct="1">
              <a:defRPr/>
            </a:pPr>
            <a:r>
              <a:rPr lang="es-US"/>
              <a:t>Objetivos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523335" y="1447800"/>
            <a:ext cx="8275608" cy="4191000"/>
          </a:xfrm>
        </p:spPr>
        <p:txBody>
          <a:bodyPr/>
          <a:lstStyle/>
          <a:p>
            <a:pPr marL="0" indent="0" eaLnBrk="1" hangingPunct="1">
              <a:buClr>
                <a:srgbClr val="CC0000"/>
              </a:buClr>
              <a:buNone/>
              <a:defRPr/>
            </a:pPr>
            <a:r>
              <a:rPr lang="es-US" sz="2000" dirty="0"/>
              <a:t>Al final de esta unidad, las participantes podrán hacer lo siguiente:</a:t>
            </a:r>
          </a:p>
          <a:p>
            <a:pPr eaLnBrk="1" hangingPunct="1">
              <a:buClr>
                <a:srgbClr val="CC0000"/>
              </a:buClr>
              <a:buFont typeface="Wingdings" pitchFamily="-64" charset="2"/>
              <a:buChar char="§"/>
              <a:defRPr/>
            </a:pPr>
            <a:r>
              <a:rPr lang="es-US" sz="2000" dirty="0"/>
              <a:t>Definir confidencialidad.</a:t>
            </a:r>
          </a:p>
          <a:p>
            <a:pPr eaLnBrk="1" hangingPunct="1">
              <a:buClr>
                <a:srgbClr val="CC0000"/>
              </a:buClr>
              <a:buFont typeface="Wingdings" pitchFamily="-64" charset="2"/>
              <a:buChar char="§"/>
              <a:defRPr/>
            </a:pPr>
            <a:r>
              <a:rPr lang="es-US" sz="2000" dirty="0"/>
              <a:t>Definir la Ley de Portabilidad y Responsabilidad de Seguros </a:t>
            </a:r>
            <a:br>
              <a:rPr lang="es-US" sz="2000" dirty="0"/>
            </a:br>
            <a:r>
              <a:rPr lang="es-US" sz="2000" dirty="0"/>
              <a:t>de Salud (HIPAA).</a:t>
            </a:r>
          </a:p>
          <a:p>
            <a:pPr eaLnBrk="1" hangingPunct="1">
              <a:buClr>
                <a:srgbClr val="CC0000"/>
              </a:buClr>
              <a:buFont typeface="Wingdings" pitchFamily="-64" charset="2"/>
              <a:buChar char="§"/>
              <a:defRPr/>
            </a:pPr>
            <a:r>
              <a:rPr lang="es-US" sz="2000" dirty="0"/>
              <a:t>Indicar la conexión entre la confidencialidad y las regulaciones </a:t>
            </a:r>
            <a:br>
              <a:rPr lang="es-US" sz="2000" dirty="0"/>
            </a:br>
            <a:r>
              <a:rPr lang="es-US" sz="2000" dirty="0"/>
              <a:t>de la HIPAA.</a:t>
            </a:r>
          </a:p>
          <a:p>
            <a:pPr eaLnBrk="1" hangingPunct="1">
              <a:buClr>
                <a:srgbClr val="CC0000"/>
              </a:buClr>
              <a:buFont typeface="Wingdings" pitchFamily="-64" charset="2"/>
              <a:buChar char="§"/>
              <a:defRPr/>
            </a:pPr>
            <a:r>
              <a:rPr lang="es-US" sz="2000" dirty="0"/>
              <a:t>Definir límites.</a:t>
            </a:r>
          </a:p>
          <a:p>
            <a:pPr eaLnBrk="1" hangingPunct="1">
              <a:buClr>
                <a:srgbClr val="CC0000"/>
              </a:buClr>
              <a:buFont typeface="Wingdings" pitchFamily="-64" charset="2"/>
              <a:buChar char="§"/>
              <a:defRPr/>
            </a:pPr>
            <a:r>
              <a:rPr lang="es-US" sz="2000" dirty="0"/>
              <a:t>Nombrar y diferenciar los cuatro tipos de límites (emocionales,</a:t>
            </a:r>
            <a:br>
              <a:rPr lang="es-US" sz="2000" dirty="0"/>
            </a:br>
            <a:r>
              <a:rPr lang="es-US" sz="2000" dirty="0"/>
              <a:t> de lugar o tiempo, físicos y personales).</a:t>
            </a:r>
          </a:p>
          <a:p>
            <a:pPr eaLnBrk="1" hangingPunct="1">
              <a:buClr>
                <a:srgbClr val="CC0000"/>
              </a:buClr>
              <a:buFont typeface="Wingdings" pitchFamily="-64" charset="2"/>
              <a:buChar char="§"/>
              <a:defRPr/>
            </a:pPr>
            <a:r>
              <a:rPr lang="es-US" sz="2000" dirty="0"/>
              <a:t>Identificar las estrategias para gestionar dilemas de límites.</a:t>
            </a:r>
          </a:p>
          <a:p>
            <a:pPr eaLnBrk="1" hangingPunct="1">
              <a:buClr>
                <a:srgbClr val="CC0000"/>
              </a:buClr>
              <a:buFont typeface="Wingdings" pitchFamily="-64" charset="2"/>
              <a:buChar char="§"/>
              <a:defRPr/>
            </a:pPr>
            <a:r>
              <a:rPr lang="es-US" sz="2000" dirty="0"/>
              <a:t>Analizar la importancia de los límites en las relaciones profesionales.</a:t>
            </a:r>
          </a:p>
          <a:p>
            <a:pPr eaLnBrk="1" hangingPunct="1">
              <a:buClr>
                <a:srgbClr val="CC0000"/>
              </a:buClr>
              <a:buFont typeface="Wingdings" pitchFamily="-64" charset="2"/>
              <a:buChar char="§"/>
              <a:defRPr/>
            </a:pPr>
            <a:endParaRPr lang="en-US" altLang="en-US" sz="1800"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dirty="0"/>
              <a:t>Resumen de consejos para </a:t>
            </a:r>
            <a:br>
              <a:rPr lang="es-US" sz="3200" dirty="0"/>
            </a:br>
            <a:r>
              <a:rPr lang="es-US" sz="3200" dirty="0"/>
              <a:t>establecer límites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817299"/>
            <a:ext cx="7924800" cy="3886200"/>
          </a:xfrm>
        </p:spPr>
        <p:txBody>
          <a:bodyPr/>
          <a:lstStyle/>
          <a:p>
            <a:pPr>
              <a:lnSpc>
                <a:spcPct val="95000"/>
              </a:lnSpc>
              <a:spcBef>
                <a:spcPts val="0"/>
              </a:spcBef>
            </a:pPr>
            <a:r>
              <a:rPr lang="es-US" sz="2300" dirty="0"/>
              <a:t>Definir claramente los roles y la relación entre la CHW </a:t>
            </a:r>
            <a:br>
              <a:rPr lang="es-US" sz="2300" dirty="0"/>
            </a:br>
            <a:r>
              <a:rPr lang="es-US" sz="2300" dirty="0"/>
              <a:t>y el paciente.</a:t>
            </a:r>
          </a:p>
          <a:p>
            <a:pPr>
              <a:lnSpc>
                <a:spcPct val="95000"/>
              </a:lnSpc>
              <a:spcBef>
                <a:spcPts val="0"/>
              </a:spcBef>
            </a:pPr>
            <a:r>
              <a:rPr lang="es-US" sz="2300" dirty="0"/>
              <a:t>Establecer pautas para que los pacientes sepan qué esperar en las sesiones.</a:t>
            </a:r>
          </a:p>
          <a:p>
            <a:pPr>
              <a:lnSpc>
                <a:spcPct val="95000"/>
              </a:lnSpc>
              <a:spcBef>
                <a:spcPts val="0"/>
              </a:spcBef>
            </a:pPr>
            <a:r>
              <a:rPr lang="es-US" sz="2300" dirty="0"/>
              <a:t>Es importante respetar los límites una vez establecidos.</a:t>
            </a:r>
          </a:p>
          <a:p>
            <a:pPr>
              <a:lnSpc>
                <a:spcPct val="95000"/>
              </a:lnSpc>
              <a:spcBef>
                <a:spcPts val="0"/>
              </a:spcBef>
            </a:pPr>
            <a:r>
              <a:rPr lang="es-US" sz="2300" dirty="0"/>
              <a:t>Informar de inmediato a los demás cuando se crucen </a:t>
            </a:r>
            <a:br>
              <a:rPr lang="es-US" sz="2300" dirty="0"/>
            </a:br>
            <a:r>
              <a:rPr lang="es-US" sz="2300" dirty="0"/>
              <a:t>los límites. </a:t>
            </a:r>
          </a:p>
          <a:p>
            <a:pPr>
              <a:lnSpc>
                <a:spcPct val="95000"/>
              </a:lnSpc>
              <a:spcBef>
                <a:spcPts val="0"/>
              </a:spcBef>
            </a:pPr>
            <a:r>
              <a:rPr lang="es-US" sz="2300" dirty="0"/>
              <a:t>Respetar lo que dijeron que harían si se cruzan </a:t>
            </a:r>
            <a:br>
              <a:rPr lang="es-US" sz="2300" dirty="0"/>
            </a:br>
            <a:r>
              <a:rPr lang="es-US" sz="2300" dirty="0"/>
              <a:t>los límites.</a:t>
            </a:r>
          </a:p>
          <a:p>
            <a:pPr>
              <a:lnSpc>
                <a:spcPct val="95000"/>
              </a:lnSpc>
              <a:spcBef>
                <a:spcPts val="0"/>
              </a:spcBef>
            </a:pPr>
            <a:r>
              <a:rPr lang="es-US" sz="2300" dirty="0"/>
              <a:t>Establecer límites separados y ser empáticas con la necesidad del cliente de compartir sus sentimientos.</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189443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a:t>Pautas para establecer límites saludables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465053"/>
            <a:ext cx="8142514" cy="4191000"/>
          </a:xfrm>
        </p:spPr>
        <p:txBody>
          <a:bodyPr/>
          <a:lstStyle/>
          <a:p>
            <a:pPr marL="0" indent="0">
              <a:lnSpc>
                <a:spcPct val="95000"/>
              </a:lnSpc>
              <a:spcBef>
                <a:spcPts val="0"/>
              </a:spcBef>
              <a:buNone/>
            </a:pPr>
            <a:r>
              <a:rPr lang="es-US" sz="1600" dirty="0"/>
              <a:t>Las siguientes pautas pueden ser útiles para las CHW para establecer </a:t>
            </a:r>
            <a:br>
              <a:rPr lang="es-US" sz="1600" dirty="0"/>
            </a:br>
            <a:r>
              <a:rPr lang="es-US" sz="1600" dirty="0"/>
              <a:t>límites saludables:</a:t>
            </a:r>
          </a:p>
          <a:p>
            <a:pPr>
              <a:lnSpc>
                <a:spcPct val="95000"/>
              </a:lnSpc>
              <a:spcBef>
                <a:spcPts val="0"/>
              </a:spcBef>
            </a:pPr>
            <a:r>
              <a:rPr lang="es-US" sz="1600" dirty="0"/>
              <a:t>Manténganse dentro de las limitaciones de comportamiento de las políticas </a:t>
            </a:r>
            <a:br>
              <a:rPr lang="es-US" sz="1600" dirty="0"/>
            </a:br>
            <a:r>
              <a:rPr lang="es-US" sz="1600" dirty="0"/>
              <a:t>y los procedimientos de la organización.</a:t>
            </a:r>
          </a:p>
          <a:p>
            <a:pPr>
              <a:lnSpc>
                <a:spcPct val="95000"/>
              </a:lnSpc>
              <a:spcBef>
                <a:spcPts val="0"/>
              </a:spcBef>
            </a:pPr>
            <a:r>
              <a:rPr lang="es-US" sz="1600" dirty="0"/>
              <a:t>Sean capaces de expresar lo que constituye asumir demasiada responsabilidad </a:t>
            </a:r>
            <a:br>
              <a:rPr lang="es-US" sz="1600" dirty="0"/>
            </a:br>
            <a:r>
              <a:rPr lang="es-US" sz="1600" dirty="0"/>
              <a:t>por la salud de otra persona.</a:t>
            </a:r>
          </a:p>
          <a:p>
            <a:pPr>
              <a:lnSpc>
                <a:spcPct val="95000"/>
              </a:lnSpc>
              <a:spcBef>
                <a:spcPts val="0"/>
              </a:spcBef>
            </a:pPr>
            <a:r>
              <a:rPr lang="es-US" sz="1600" dirty="0"/>
              <a:t>Traten abiertamente las interacciones y reacciones al proporcionar servicios </a:t>
            </a:r>
            <a:br>
              <a:rPr lang="es-US" sz="1600" dirty="0"/>
            </a:br>
            <a:r>
              <a:rPr lang="es-US" sz="1600" dirty="0"/>
              <a:t>de apoyo de las CHW con los supervisores.</a:t>
            </a:r>
          </a:p>
          <a:p>
            <a:pPr>
              <a:lnSpc>
                <a:spcPct val="95000"/>
              </a:lnSpc>
              <a:spcBef>
                <a:spcPts val="0"/>
              </a:spcBef>
            </a:pPr>
            <a:r>
              <a:rPr lang="es-US" sz="1600" dirty="0"/>
              <a:t>Dediquen una cantidad similar de tiempo y esfuerzo a cada persona atendida y al mismo tiempo sean conscientes de la posibilidad de otorgar excepciones cuando sea necesario (p. ej., una persona en crisis).</a:t>
            </a:r>
          </a:p>
          <a:p>
            <a:pPr>
              <a:lnSpc>
                <a:spcPct val="95000"/>
              </a:lnSpc>
              <a:spcBef>
                <a:spcPts val="0"/>
              </a:spcBef>
            </a:pPr>
            <a:r>
              <a:rPr lang="es-US" sz="1600" dirty="0"/>
              <a:t>Respeten sus propios límites y tengan como prioridad el cuidado personal.</a:t>
            </a:r>
          </a:p>
          <a:p>
            <a:pPr>
              <a:lnSpc>
                <a:spcPct val="95000"/>
              </a:lnSpc>
              <a:spcBef>
                <a:spcPts val="0"/>
              </a:spcBef>
            </a:pPr>
            <a:endParaRPr lang="en-US" sz="1600" dirty="0"/>
          </a:p>
          <a:p>
            <a:pPr marL="0" indent="0">
              <a:lnSpc>
                <a:spcPct val="95000"/>
              </a:lnSpc>
              <a:spcBef>
                <a:spcPts val="0"/>
              </a:spcBef>
              <a:buNone/>
            </a:pPr>
            <a:r>
              <a:rPr lang="es-US" sz="1600" dirty="0"/>
              <a:t>¿Qué más agregarían a la lista?</a:t>
            </a:r>
          </a:p>
          <a:p>
            <a:pPr marL="0" indent="0">
              <a:lnSpc>
                <a:spcPct val="95000"/>
              </a:lnSpc>
              <a:spcBef>
                <a:spcPts val="0"/>
              </a:spcBef>
              <a:buNone/>
            </a:pPr>
            <a:r>
              <a:rPr lang="es-US" sz="1600" dirty="0"/>
              <a:t>¿Qué estrategias pueden implementar para cumplir con estas pautas? </a:t>
            </a:r>
          </a:p>
          <a:p>
            <a:pPr marL="0" indent="0">
              <a:lnSpc>
                <a:spcPct val="95000"/>
              </a:lnSpc>
              <a:spcBef>
                <a:spcPts val="0"/>
              </a:spcBef>
              <a:buNone/>
            </a:pPr>
            <a:endParaRPr lang="en-US" sz="1600" dirty="0"/>
          </a:p>
          <a:p>
            <a:pPr marL="0" indent="0">
              <a:lnSpc>
                <a:spcPct val="95000"/>
              </a:lnSpc>
              <a:spcBef>
                <a:spcPts val="0"/>
              </a:spcBef>
              <a:buNone/>
            </a:pPr>
            <a:r>
              <a:rPr lang="es-US" sz="1600" i="1" dirty="0"/>
              <a:t>Adaptado de SAMHSA Access </a:t>
            </a:r>
            <a:r>
              <a:rPr lang="es-US" sz="1600" i="1" dirty="0" err="1"/>
              <a:t>to</a:t>
            </a:r>
            <a:r>
              <a:rPr lang="es-US" sz="1600" i="1" dirty="0"/>
              <a:t> </a:t>
            </a:r>
            <a:r>
              <a:rPr lang="es-US" sz="1600" i="1" dirty="0" err="1"/>
              <a:t>Recovery</a:t>
            </a:r>
            <a:endParaRPr lang="es-US" sz="1600" i="1" dirty="0"/>
          </a:p>
          <a:p>
            <a:endParaRPr lang="en-US" sz="1600"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011304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Actividad: las relaciones y los límites</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pic>
        <p:nvPicPr>
          <p:cNvPr id="4" name="Imagen 3">
            <a:extLst>
              <a:ext uri="{FF2B5EF4-FFF2-40B4-BE49-F238E27FC236}">
                <a16:creationId xmlns:a16="http://schemas.microsoft.com/office/drawing/2014/main" id="{84CB03E1-E662-462A-B36B-93CFD481AF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321" y="1747345"/>
            <a:ext cx="8171530" cy="3221469"/>
          </a:xfrm>
          <a:prstGeom prst="rect">
            <a:avLst/>
          </a:prstGeom>
        </p:spPr>
      </p:pic>
    </p:spTree>
    <p:extLst>
      <p:ext uri="{BB962C8B-B14F-4D97-AF65-F5344CB8AC3E}">
        <p14:creationId xmlns:p14="http://schemas.microsoft.com/office/powerpoint/2010/main" val="165784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Cuestiones a tener en cuenta al trabajar con clientes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922106"/>
            <a:ext cx="7924800" cy="3716694"/>
          </a:xfrm>
        </p:spPr>
        <p:txBody>
          <a:bodyPr/>
          <a:lstStyle/>
          <a:p>
            <a:pPr marL="0" indent="0">
              <a:buNone/>
            </a:pPr>
            <a:r>
              <a:rPr lang="es-US" sz="2800" dirty="0"/>
              <a:t>Mis interacciones:</a:t>
            </a:r>
          </a:p>
          <a:p>
            <a:r>
              <a:rPr lang="es-US" sz="2800" dirty="0"/>
              <a:t>Son útiles.</a:t>
            </a:r>
          </a:p>
          <a:p>
            <a:r>
              <a:rPr lang="es-US" sz="2800" dirty="0"/>
              <a:t>No son un riesgo para los demás.</a:t>
            </a:r>
          </a:p>
          <a:p>
            <a:r>
              <a:rPr lang="es-US" sz="2800" dirty="0"/>
              <a:t>No son un riesgo para mí.</a:t>
            </a:r>
          </a:p>
          <a:p>
            <a:r>
              <a:rPr lang="es-US" sz="2800" dirty="0"/>
              <a:t>No son sobre mí.</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05645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a:t>¿Qué es la confidencialidad?</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s-US" sz="2800"/>
              <a:t>Confiar en otra persona y contarle información que no será divulgada. </a:t>
            </a:r>
          </a:p>
          <a:p>
            <a:pPr eaLnBrk="1" hangingPunct="1">
              <a:buClr>
                <a:srgbClr val="CC0000"/>
              </a:buClr>
              <a:buFont typeface="Wingdings" pitchFamily="-64" charset="2"/>
              <a:buChar char="§"/>
              <a:defRPr/>
            </a:pPr>
            <a:r>
              <a:rPr lang="es-US" sz="2800"/>
              <a:t>Mantener la información confidencial protegida de usuarios no autorizados.</a:t>
            </a:r>
          </a:p>
          <a:p>
            <a:pPr eaLnBrk="1" hangingPunct="1">
              <a:buClr>
                <a:srgbClr val="CC0000"/>
              </a:buClr>
              <a:buFont typeface="Wingdings" pitchFamily="-64" charset="2"/>
              <a:buChar char="§"/>
              <a:defRPr/>
            </a:pPr>
            <a:r>
              <a:rPr lang="es-US" sz="2800"/>
              <a:t>Asegurarse de que solo las personas autorizadas accedan a la información. </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1202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dirty="0"/>
              <a:t>La confidencialidad: preguntas a tener </a:t>
            </a:r>
            <a:br>
              <a:rPr lang="es-US" sz="3200" dirty="0"/>
            </a:br>
            <a:r>
              <a:rPr lang="es-US" sz="3200" dirty="0"/>
              <a:t>en cuenta</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599" y="1752600"/>
            <a:ext cx="8123853" cy="3886200"/>
          </a:xfrm>
        </p:spPr>
        <p:txBody>
          <a:bodyPr/>
          <a:lstStyle/>
          <a:p>
            <a:pPr eaLnBrk="1" hangingPunct="1">
              <a:buClr>
                <a:srgbClr val="CC0000"/>
              </a:buClr>
              <a:buFont typeface="Wingdings" pitchFamily="-64" charset="2"/>
              <a:buChar char="§"/>
              <a:defRPr/>
            </a:pPr>
            <a:r>
              <a:rPr lang="es-US" sz="2800"/>
              <a:t>¿Por qué es tan importante la confidencialidad?</a:t>
            </a:r>
          </a:p>
          <a:p>
            <a:pPr eaLnBrk="1" hangingPunct="1">
              <a:buClr>
                <a:srgbClr val="CC0000"/>
              </a:buClr>
              <a:buFont typeface="Wingdings" pitchFamily="-64" charset="2"/>
              <a:buChar char="§"/>
              <a:defRPr/>
            </a:pPr>
            <a:r>
              <a:rPr lang="es-US" sz="2800"/>
              <a:t>¿Qué información debe ser confidencial?</a:t>
            </a:r>
          </a:p>
          <a:p>
            <a:pPr eaLnBrk="1" hangingPunct="1">
              <a:buClr>
                <a:srgbClr val="CC0000"/>
              </a:buClr>
              <a:buFont typeface="Wingdings" pitchFamily="-64" charset="2"/>
              <a:buChar char="§"/>
              <a:defRPr/>
            </a:pPr>
            <a:r>
              <a:rPr lang="es-US" sz="2800"/>
              <a:t>¿Cuáles son algunos lugares inapropiados para conversar sobre la información del paciente?</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68091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471576" y="744747"/>
            <a:ext cx="7924800" cy="685800"/>
          </a:xfrm>
        </p:spPr>
        <p:txBody>
          <a:bodyPr/>
          <a:lstStyle/>
          <a:p>
            <a:pPr eaLnBrk="1" hangingPunct="1">
              <a:defRPr/>
            </a:pPr>
            <a:r>
              <a:rPr lang="es-US" dirty="0"/>
              <a:t>Ley de Portabilidad y Responsabilidad de Seguros de Salud (HIPAA) de 1998</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414068" y="1700841"/>
            <a:ext cx="8522898" cy="3886200"/>
          </a:xfrm>
        </p:spPr>
        <p:txBody>
          <a:bodyPr/>
          <a:lstStyle/>
          <a:p>
            <a:pPr eaLnBrk="1" hangingPunct="1">
              <a:spcBef>
                <a:spcPts val="0"/>
              </a:spcBef>
              <a:buClr>
                <a:srgbClr val="CC0000"/>
              </a:buClr>
              <a:buFont typeface="Wingdings" pitchFamily="-64" charset="2"/>
              <a:buChar char="§"/>
              <a:defRPr/>
            </a:pPr>
            <a:r>
              <a:rPr lang="es-US" sz="2100" dirty="0"/>
              <a:t>El gobierno federal estableció esta ley para mantener y proteger </a:t>
            </a:r>
            <a:br>
              <a:rPr lang="es-US" sz="2100" dirty="0"/>
            </a:br>
            <a:r>
              <a:rPr lang="es-US" sz="2100" dirty="0"/>
              <a:t>los derechos e intereses del paciente. La HIPAA define el estándar para el intercambio electrónico de datos, protege la confidencialidad y la seguridad de los registros de atención médica.</a:t>
            </a:r>
          </a:p>
          <a:p>
            <a:pPr eaLnBrk="1" hangingPunct="1">
              <a:spcBef>
                <a:spcPts val="0"/>
              </a:spcBef>
              <a:buClr>
                <a:srgbClr val="CC0000"/>
              </a:buClr>
              <a:buFont typeface="Wingdings" pitchFamily="-64" charset="2"/>
              <a:buChar char="§"/>
              <a:defRPr/>
            </a:pPr>
            <a:r>
              <a:rPr lang="es-US" sz="2100" dirty="0"/>
              <a:t>Las reglas de privacidad o confidencialidad regulan cómo se comparte la información. Al contratar los servicios de salud (farmacia, visitas médicas, servicios sociales, entre otros), se informa al paciente sobre sus derechos de confidencialidad </a:t>
            </a:r>
            <a:br>
              <a:rPr lang="es-US" sz="2100" dirty="0"/>
            </a:br>
            <a:r>
              <a:rPr lang="es-US" sz="2100" dirty="0"/>
              <a:t>y sobre la política y los procedimientos con respecto a la divulgación de su información de salud personal.</a:t>
            </a:r>
          </a:p>
          <a:p>
            <a:pPr eaLnBrk="1" hangingPunct="1">
              <a:spcBef>
                <a:spcPts val="0"/>
              </a:spcBef>
              <a:buClr>
                <a:srgbClr val="CC0000"/>
              </a:buClr>
              <a:buFont typeface="Wingdings" pitchFamily="-64" charset="2"/>
              <a:buChar char="§"/>
              <a:defRPr/>
            </a:pPr>
            <a:r>
              <a:rPr lang="es-US" sz="2100" dirty="0"/>
              <a:t>El paciente firma el formulario donde indica que recibió y revisó </a:t>
            </a:r>
            <a:br>
              <a:rPr lang="es-US" sz="2100" dirty="0"/>
            </a:br>
            <a:r>
              <a:rPr lang="es-US" sz="2100" dirty="0"/>
              <a:t>la política de la HIPAA.</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12080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dirty="0"/>
              <a:t>Situaciones en las que se pueden divulgar datos sin el permiso o consentimiento </a:t>
            </a:r>
            <a:br>
              <a:rPr lang="es-US" sz="3200" dirty="0"/>
            </a:br>
            <a:r>
              <a:rPr lang="es-US" sz="3200" dirty="0"/>
              <a:t>del paciente</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2444620"/>
            <a:ext cx="7924800" cy="3194180"/>
          </a:xfrm>
        </p:spPr>
        <p:txBody>
          <a:bodyPr/>
          <a:lstStyle/>
          <a:p>
            <a:pPr eaLnBrk="1" hangingPunct="1">
              <a:buClr>
                <a:srgbClr val="CC0000"/>
              </a:buClr>
              <a:buFont typeface="Wingdings" pitchFamily="-64" charset="2"/>
              <a:buChar char="§"/>
              <a:defRPr/>
            </a:pPr>
            <a:r>
              <a:rPr lang="es-US" sz="2800" dirty="0"/>
              <a:t>Con el propósito de denunciar abuso </a:t>
            </a:r>
            <a:br>
              <a:rPr lang="es-US" sz="2800" dirty="0"/>
            </a:br>
            <a:r>
              <a:rPr lang="es-US" sz="2800" dirty="0"/>
              <a:t>o negligencia de un niño, anciano o persona con discapacidad a la agencia de servicios sociales correspondiente.</a:t>
            </a:r>
          </a:p>
          <a:p>
            <a:pPr eaLnBrk="1" hangingPunct="1">
              <a:buClr>
                <a:srgbClr val="CC0000"/>
              </a:buClr>
              <a:buFont typeface="Wingdings" pitchFamily="-64" charset="2"/>
              <a:buChar char="§"/>
              <a:defRPr/>
            </a:pPr>
            <a:r>
              <a:rPr lang="es-US" sz="2800" dirty="0"/>
              <a:t>Si un paciente presenta tendencias </a:t>
            </a:r>
            <a:r>
              <a:rPr lang="es-US" sz="2800"/>
              <a:t>suicidas </a:t>
            </a:r>
            <a:br>
              <a:rPr lang="es-US" sz="2800"/>
            </a:br>
            <a:r>
              <a:rPr lang="es-US" sz="2800"/>
              <a:t>u </a:t>
            </a:r>
            <a:r>
              <a:rPr lang="es-US" sz="2800" dirty="0"/>
              <a:t>homicidas, o se comete un homicidio real.</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404694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s-US" sz="3200" dirty="0"/>
              <a:t>¿Qué sucede cuando no se respeta </a:t>
            </a:r>
            <a:br>
              <a:rPr lang="es-US" sz="3200" dirty="0"/>
            </a:br>
            <a:r>
              <a:rPr lang="es-US" sz="3200" dirty="0"/>
              <a:t>o se viola la confidencialidad?</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946400"/>
            <a:ext cx="7924800" cy="3623388"/>
          </a:xfrm>
        </p:spPr>
        <p:txBody>
          <a:bodyPr/>
          <a:lstStyle/>
          <a:p>
            <a:pPr eaLnBrk="1" hangingPunct="1">
              <a:spcBef>
                <a:spcPts val="0"/>
              </a:spcBef>
              <a:buClr>
                <a:srgbClr val="CC0000"/>
              </a:buClr>
              <a:buFont typeface="Wingdings" pitchFamily="-64" charset="2"/>
              <a:buChar char="§"/>
              <a:defRPr/>
            </a:pPr>
            <a:r>
              <a:rPr lang="es-US" dirty="0"/>
              <a:t>El paciente puede sentirse avergonzado.</a:t>
            </a:r>
          </a:p>
          <a:p>
            <a:pPr eaLnBrk="1" hangingPunct="1">
              <a:spcBef>
                <a:spcPts val="0"/>
              </a:spcBef>
              <a:buClr>
                <a:srgbClr val="CC0000"/>
              </a:buClr>
              <a:buFont typeface="Wingdings" pitchFamily="-64" charset="2"/>
              <a:buChar char="§"/>
              <a:defRPr/>
            </a:pPr>
            <a:r>
              <a:rPr lang="es-US" dirty="0"/>
              <a:t>El paciente puede perder la confianza en la promotora de salud (</a:t>
            </a:r>
            <a:r>
              <a:rPr lang="es-US" dirty="0" err="1"/>
              <a:t>Community</a:t>
            </a:r>
            <a:r>
              <a:rPr lang="es-US" dirty="0"/>
              <a:t> </a:t>
            </a:r>
            <a:r>
              <a:rPr lang="es-US" dirty="0" err="1"/>
              <a:t>Health</a:t>
            </a:r>
            <a:r>
              <a:rPr lang="es-US" dirty="0"/>
              <a:t> </a:t>
            </a:r>
            <a:r>
              <a:rPr lang="es-US" dirty="0" err="1"/>
              <a:t>Worker</a:t>
            </a:r>
            <a:r>
              <a:rPr lang="es-US" dirty="0"/>
              <a:t>, CHW) </a:t>
            </a:r>
            <a:br>
              <a:rPr lang="es-US" dirty="0"/>
            </a:br>
            <a:r>
              <a:rPr lang="es-US" dirty="0"/>
              <a:t>y la agencia.</a:t>
            </a:r>
          </a:p>
          <a:p>
            <a:pPr eaLnBrk="1" hangingPunct="1">
              <a:spcBef>
                <a:spcPts val="0"/>
              </a:spcBef>
              <a:buClr>
                <a:srgbClr val="CC0000"/>
              </a:buClr>
              <a:buFont typeface="Wingdings" pitchFamily="-64" charset="2"/>
              <a:buChar char="§"/>
              <a:defRPr/>
            </a:pPr>
            <a:r>
              <a:rPr lang="es-US" dirty="0"/>
              <a:t>El paciente puede presentar cargos contra la CHW </a:t>
            </a:r>
            <a:br>
              <a:rPr lang="es-US" dirty="0"/>
            </a:br>
            <a:r>
              <a:rPr lang="es-US" dirty="0"/>
              <a:t>y la agencia.</a:t>
            </a:r>
          </a:p>
          <a:p>
            <a:pPr eaLnBrk="1" hangingPunct="1">
              <a:spcBef>
                <a:spcPts val="0"/>
              </a:spcBef>
              <a:buClr>
                <a:srgbClr val="CC0000"/>
              </a:buClr>
              <a:buFont typeface="Wingdings" pitchFamily="-64" charset="2"/>
              <a:buChar char="§"/>
              <a:defRPr/>
            </a:pPr>
            <a:r>
              <a:rPr lang="es-US" dirty="0"/>
              <a:t>La empleada puede recibir una amonestación o una advertencia o ser despedida de la agencia.</a:t>
            </a:r>
          </a:p>
          <a:p>
            <a:pPr eaLnBrk="1" hangingPunct="1">
              <a:spcBef>
                <a:spcPts val="0"/>
              </a:spcBef>
              <a:buClr>
                <a:srgbClr val="CC0000"/>
              </a:buClr>
              <a:buFont typeface="Wingdings" pitchFamily="-64" charset="2"/>
              <a:buChar char="§"/>
              <a:defRPr/>
            </a:pPr>
            <a:r>
              <a:rPr lang="es-US" dirty="0"/>
              <a:t>La agencia podría recibir una multa por ignorar las leyes HIPAA.</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5878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1CDD-24F1-4195-9C9B-09BD76E9A29B}"/>
              </a:ext>
            </a:extLst>
          </p:cNvPr>
          <p:cNvSpPr>
            <a:spLocks noGrp="1"/>
          </p:cNvSpPr>
          <p:nvPr>
            <p:ph type="title"/>
          </p:nvPr>
        </p:nvSpPr>
        <p:spPr>
          <a:xfrm>
            <a:off x="623888" y="1036877"/>
            <a:ext cx="7886700" cy="2852737"/>
          </a:xfrm>
        </p:spPr>
        <p:txBody>
          <a:bodyPr/>
          <a:lstStyle/>
          <a:p>
            <a:pPr>
              <a:defRPr/>
            </a:pPr>
            <a:r>
              <a:rPr lang="es-US" dirty="0"/>
              <a:t>Límites</a:t>
            </a:r>
          </a:p>
        </p:txBody>
      </p:sp>
      <p:sp>
        <p:nvSpPr>
          <p:cNvPr id="4" name="Footer Placeholder 3">
            <a:extLst>
              <a:ext uri="{FF2B5EF4-FFF2-40B4-BE49-F238E27FC236}">
                <a16:creationId xmlns:a16="http://schemas.microsoft.com/office/drawing/2014/main" id="{05D169C4-7F8D-459D-811C-01F7AC09BD15}"/>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S" sz="1200" b="0" i="0" u="none" strike="noStrike" cap="none" normalizeH="0" baseline="0" noProof="0">
                <a:ln>
                  <a:noFill/>
                </a:ln>
                <a:solidFill>
                  <a:srgbClr val="FFFFFF"/>
                </a:solidFill>
                <a:uLnTx/>
                <a:uFillTx/>
                <a:latin typeface="Arial" charset="0"/>
                <a:ea typeface="Osaka" charset="0"/>
                <a:cs typeface="+mn-cs"/>
              </a:rPr>
              <a:t>Los límites y la confidencialidad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a:defRPr/>
            </a:pPr>
            <a:r>
              <a:rPr lang="es-US"/>
              <a:t>Los límites y la confidencialidad</a:t>
            </a: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523335" y="762000"/>
            <a:ext cx="7924800" cy="685800"/>
          </a:xfrm>
        </p:spPr>
        <p:txBody>
          <a:bodyPr/>
          <a:lstStyle/>
          <a:p>
            <a:pPr eaLnBrk="1" hangingPunct="1">
              <a:defRPr/>
            </a:pPr>
            <a:r>
              <a:rPr lang="es-US" sz="3200" dirty="0"/>
              <a:t>Tipos de límites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506082" y="1447800"/>
            <a:ext cx="8206596" cy="3886200"/>
          </a:xfrm>
        </p:spPr>
        <p:txBody>
          <a:bodyPr/>
          <a:lstStyle/>
          <a:p>
            <a:pPr eaLnBrk="1" hangingPunct="1">
              <a:buClr>
                <a:srgbClr val="CC0000"/>
              </a:buClr>
              <a:buFont typeface="Wingdings" pitchFamily="-64" charset="2"/>
              <a:buChar char="§"/>
              <a:defRPr/>
            </a:pPr>
            <a:r>
              <a:rPr lang="es-US" dirty="0"/>
              <a:t>Los límites son estándares y restricciones desarrollados para crear un entorno de seguridad y bienestar.</a:t>
            </a:r>
          </a:p>
          <a:p>
            <a:pPr eaLnBrk="1" hangingPunct="1">
              <a:buClr>
                <a:srgbClr val="CC0000"/>
              </a:buClr>
              <a:buFont typeface="Wingdings" pitchFamily="-64" charset="2"/>
              <a:buChar char="§"/>
              <a:defRPr/>
            </a:pPr>
            <a:r>
              <a:rPr lang="es-US" dirty="0"/>
              <a:t>Entre los límites comunes se incluyen los siguientes:</a:t>
            </a:r>
          </a:p>
          <a:p>
            <a:pPr lvl="1" eaLnBrk="1" hangingPunct="1">
              <a:buClr>
                <a:srgbClr val="CC0000"/>
              </a:buClr>
              <a:buFont typeface="Wingdings" pitchFamily="-64" charset="2"/>
              <a:buChar char="§"/>
              <a:defRPr/>
            </a:pPr>
            <a:r>
              <a:rPr lang="es-US" sz="2400" dirty="0"/>
              <a:t>Límites físicos: el sentido del espacio personal</a:t>
            </a:r>
          </a:p>
          <a:p>
            <a:pPr lvl="1" eaLnBrk="1" hangingPunct="1">
              <a:buClr>
                <a:srgbClr val="CC0000"/>
              </a:buClr>
              <a:buFont typeface="Wingdings" pitchFamily="-64" charset="2"/>
              <a:buChar char="§"/>
              <a:defRPr/>
            </a:pPr>
            <a:r>
              <a:rPr lang="es-US" sz="2400" dirty="0"/>
              <a:t>Límites de tiempo y lugar: cuándo y dónde reunirse</a:t>
            </a:r>
          </a:p>
          <a:p>
            <a:pPr lvl="1" eaLnBrk="1" hangingPunct="1">
              <a:buClr>
                <a:srgbClr val="CC0000"/>
              </a:buClr>
              <a:buFont typeface="Wingdings" pitchFamily="-64" charset="2"/>
              <a:buChar char="§"/>
              <a:defRPr/>
            </a:pPr>
            <a:r>
              <a:rPr lang="es-US" sz="2400" dirty="0"/>
              <a:t>Límites emocionales: sentimientos que separan a un individuo de los demás</a:t>
            </a:r>
          </a:p>
          <a:p>
            <a:pPr lvl="1" eaLnBrk="1" hangingPunct="1">
              <a:buClr>
                <a:srgbClr val="CC0000"/>
              </a:buClr>
              <a:buFont typeface="Wingdings" pitchFamily="-64" charset="2"/>
              <a:buChar char="§"/>
              <a:defRPr/>
            </a:pPr>
            <a:r>
              <a:rPr lang="es-US" sz="2400" dirty="0"/>
              <a:t>Límites de creencias personales: la visión del mundo, los valores y la filosofía de vida de una persona</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738735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1489</TotalTime>
  <Words>3507</Words>
  <Application>Microsoft Office PowerPoint</Application>
  <PresentationFormat>Presentación en pantalla (4:3)</PresentationFormat>
  <Paragraphs>302</Paragraphs>
  <Slides>23</Slides>
  <Notes>23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23</vt:i4>
      </vt:variant>
    </vt:vector>
  </HeadingPairs>
  <TitlesOfParts>
    <vt:vector size="31" baseType="lpstr">
      <vt:lpstr>Arial</vt:lpstr>
      <vt:lpstr>Arial Bold</vt:lpstr>
      <vt:lpstr>Calibri</vt:lpstr>
      <vt:lpstr>Calibri Light</vt:lpstr>
      <vt:lpstr>Josefin Sans</vt:lpstr>
      <vt:lpstr>Wingdings</vt:lpstr>
      <vt:lpstr>Office Theme</vt:lpstr>
      <vt:lpstr>Blank Presentation</vt:lpstr>
      <vt:lpstr>Cómo establecer y respaldar  los límites profesionales</vt:lpstr>
      <vt:lpstr>Objetivos</vt:lpstr>
      <vt:lpstr>¿Qué es la confidencialidad?</vt:lpstr>
      <vt:lpstr>La confidencialidad: preguntas a tener  en cuenta</vt:lpstr>
      <vt:lpstr>Ley de Portabilidad y Responsabilidad de Seguros de Salud (HIPAA) de 1998</vt:lpstr>
      <vt:lpstr>Situaciones en las que se pueden divulgar datos sin el permiso o consentimiento  del paciente</vt:lpstr>
      <vt:lpstr>¿Qué sucede cuando no se respeta  o se viola la confidencialidad?</vt:lpstr>
      <vt:lpstr>Límites</vt:lpstr>
      <vt:lpstr>Tipos de límites</vt:lpstr>
      <vt:lpstr>Límites físicos: ejemplos de casos en los que no se respetan los límites físicos</vt:lpstr>
      <vt:lpstr>Límite de creencias físicas</vt:lpstr>
      <vt:lpstr>¿Qué son los límites de tiempo?</vt:lpstr>
      <vt:lpstr>Límite de tiempo</vt:lpstr>
      <vt:lpstr>¿Qué son los límites de lugar?</vt:lpstr>
      <vt:lpstr>Ejemplo de límites de lugar</vt:lpstr>
      <vt:lpstr>Límites emocionales: ejemplos de casos en los que se cruzan los límites emocionales</vt:lpstr>
      <vt:lpstr>Ejemplo de límites emocionales</vt:lpstr>
      <vt:lpstr>Definición de las creencias personales para las CHW</vt:lpstr>
      <vt:lpstr>Límite de creencias personales</vt:lpstr>
      <vt:lpstr>Resumen de consejos para  establecer límites</vt:lpstr>
      <vt:lpstr>Pautas para establecer límites saludables</vt:lpstr>
      <vt:lpstr>Actividad: las relaciones y los límites</vt:lpstr>
      <vt:lpstr>Cuestiones a tener en cuenta al trabajar con clientes</vt:lpstr>
    </vt:vector>
  </TitlesOfParts>
  <Company>Boston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Boundaries and Confidentiality</dc:title>
  <dc:creator>Rojo, Maria Campos</dc:creator>
  <cp:lastModifiedBy>DS1</cp:lastModifiedBy>
  <cp:revision>50</cp:revision>
  <cp:lastPrinted>2019-07-15T15:20:43Z</cp:lastPrinted>
  <dcterms:created xsi:type="dcterms:W3CDTF">2018-09-24T14:58:00Z</dcterms:created>
  <dcterms:modified xsi:type="dcterms:W3CDTF">2020-07-22T21:13:05Z</dcterms:modified>
</cp:coreProperties>
</file>