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 id="2147483656" r:id="rId4"/>
    <p:sldMasterId id="2147483658" r:id="rId5"/>
    <p:sldMasterId id="2147483660" r:id="rId6"/>
    <p:sldMasterId id="2147483662" r:id="rId7"/>
    <p:sldMasterId id="2147483664" r:id="rId8"/>
  </p:sldMasterIdLst>
  <p:notesMasterIdLst>
    <p:notesMasterId r:id="rId2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im8Y8Pul1/ixddy5SvkOjGF8ca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C6517-D985-473F-9317-388789456748}">
  <a:tblStyle styleId="{0D4C6517-D985-473F-9317-38878945674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73" autoAdjust="0"/>
  </p:normalViewPr>
  <p:slideViewPr>
    <p:cSldViewPr snapToGrid="0">
      <p:cViewPr varScale="1">
        <p:scale>
          <a:sx n="56" d="100"/>
          <a:sy n="56" d="100"/>
        </p:scale>
        <p:origin x="402"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14770848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411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17475" lvl="2">
              <a:spcBef>
                <a:spcPts val="0"/>
              </a:spcBef>
              <a:spcAft>
                <a:spcPts val="0"/>
              </a:spcAft>
              <a:buFont typeface="Arial" panose="020B0604020202020204" pitchFamily="34" charset="0"/>
              <a:buNone/>
              <a:defRPr/>
            </a:pPr>
            <a:r>
              <a:rPr lang="en-US" sz="1100" dirty="0"/>
              <a:t>Review the slide making sure to emphasize the following points:  </a:t>
            </a:r>
          </a:p>
          <a:p>
            <a:pPr marL="288925" lvl="2" indent="-171450">
              <a:spcBef>
                <a:spcPts val="0"/>
              </a:spcBef>
              <a:spcAft>
                <a:spcPts val="0"/>
              </a:spcAft>
              <a:buFont typeface="Arial" panose="020B0604020202020204" pitchFamily="34" charset="0"/>
              <a:buChar char="•"/>
              <a:defRPr/>
            </a:pPr>
            <a:r>
              <a:rPr lang="en-US" sz="1100" dirty="0"/>
              <a:t>People need human connection in order to survive. As people grow older, a chipping away of connections and social life can lead to isolation from family and community.</a:t>
            </a:r>
          </a:p>
          <a:p>
            <a:pPr marL="288925" lvl="2" indent="-171450">
              <a:spcBef>
                <a:spcPts val="0"/>
              </a:spcBef>
              <a:spcAft>
                <a:spcPts val="0"/>
              </a:spcAft>
              <a:buFont typeface="Arial" panose="020B0604020202020204" pitchFamily="34" charset="0"/>
              <a:buChar char="•"/>
              <a:defRPr/>
            </a:pPr>
            <a:r>
              <a:rPr lang="en-US" sz="1100" dirty="0">
                <a:solidFill>
                  <a:schemeClr val="dk1"/>
                </a:solidFill>
                <a:latin typeface="Calibri"/>
                <a:ea typeface="Calibri"/>
                <a:cs typeface="Calibri"/>
                <a:sym typeface="Calibri"/>
              </a:rPr>
              <a:t>An increased burden of symptoms, such as fatigue, pain, and depression, are perhaps worse in women with HIV. This can negatively influence everything from daily functioning, to employment, to quality of life.</a:t>
            </a:r>
          </a:p>
          <a:p>
            <a:pPr marL="288925" lvl="2" indent="-171450">
              <a:spcBef>
                <a:spcPts val="0"/>
              </a:spcBef>
              <a:spcAft>
                <a:spcPts val="0"/>
              </a:spcAft>
              <a:buFont typeface="Arial" panose="020B0604020202020204" pitchFamily="34" charset="0"/>
              <a:buChar char="•"/>
              <a:defRPr/>
            </a:pPr>
            <a:r>
              <a:rPr lang="en-US" sz="1100" dirty="0">
                <a:solidFill>
                  <a:schemeClr val="dk1"/>
                </a:solidFill>
                <a:latin typeface="Calibri"/>
                <a:ea typeface="Calibri"/>
                <a:cs typeface="Calibri"/>
                <a:sym typeface="Calibri"/>
              </a:rPr>
              <a:t>HIV and dementia can be particularly challenging. </a:t>
            </a:r>
          </a:p>
          <a:p>
            <a:pPr marL="117475" lvl="2">
              <a:spcBef>
                <a:spcPts val="0"/>
              </a:spcBef>
              <a:spcAft>
                <a:spcPts val="0"/>
              </a:spcAft>
              <a:defRPr/>
            </a:pPr>
            <a:r>
              <a:rPr lang="en-US" sz="1100" dirty="0">
                <a:solidFill>
                  <a:schemeClr val="dk1"/>
                </a:solidFill>
                <a:latin typeface="Calibri"/>
                <a:ea typeface="Calibri"/>
                <a:cs typeface="Calibri"/>
                <a:sym typeface="Calibri"/>
              </a:rPr>
              <a:t> </a:t>
            </a:r>
          </a:p>
          <a:p>
            <a:pPr marL="0" lvl="0" indent="0" algn="l" rtl="0">
              <a:spcBef>
                <a:spcPts val="0"/>
              </a:spcBef>
              <a:spcAft>
                <a:spcPts val="0"/>
              </a:spcAft>
              <a:buNone/>
            </a:pPr>
            <a:endParaRPr dirty="0"/>
          </a:p>
        </p:txBody>
      </p:sp>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04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17475" lvl="2">
              <a:spcBef>
                <a:spcPts val="0"/>
              </a:spcBef>
              <a:spcAft>
                <a:spcPts val="0"/>
              </a:spcAft>
              <a:defRPr/>
            </a:pPr>
            <a:r>
              <a:rPr lang="en-US" dirty="0">
                <a:solidFill>
                  <a:schemeClr val="dk1"/>
                </a:solidFill>
                <a:latin typeface="Calibri"/>
                <a:ea typeface="Calibri"/>
                <a:cs typeface="Calibri"/>
                <a:sym typeface="Calibri"/>
              </a:rPr>
              <a:t>Review the slide. </a:t>
            </a:r>
          </a:p>
          <a:p>
            <a:pPr marL="117475" lvl="2">
              <a:spcBef>
                <a:spcPts val="0"/>
              </a:spcBef>
              <a:spcAft>
                <a:spcPts val="0"/>
              </a:spcAft>
              <a:defRPr/>
            </a:pPr>
            <a:r>
              <a:rPr lang="en-US" dirty="0">
                <a:solidFill>
                  <a:schemeClr val="dk1"/>
                </a:solidFill>
                <a:latin typeface="Calibri"/>
                <a:ea typeface="Calibri"/>
                <a:cs typeface="Calibri"/>
                <a:sym typeface="Calibri"/>
              </a:rPr>
              <a:t>Note that veterans are particularly at risk. Homelessness and substance use are huge challenges for the veteran population. This group</a:t>
            </a:r>
          </a:p>
          <a:p>
            <a:pPr marL="117475" lvl="2">
              <a:spcBef>
                <a:spcPts val="0"/>
              </a:spcBef>
              <a:spcAft>
                <a:spcPts val="0"/>
              </a:spcAft>
              <a:defRPr/>
            </a:pPr>
            <a:r>
              <a:rPr lang="en-US" dirty="0">
                <a:solidFill>
                  <a:schemeClr val="dk1"/>
                </a:solidFill>
                <a:latin typeface="Calibri"/>
                <a:ea typeface="Calibri"/>
                <a:cs typeface="Calibri"/>
                <a:sym typeface="Calibri"/>
              </a:rPr>
              <a:t>of people may not be seen as at risk because of stereotypes associated with being older. </a:t>
            </a:r>
          </a:p>
          <a:p>
            <a:pPr marL="0" lvl="0" indent="0" algn="l" rtl="0">
              <a:spcBef>
                <a:spcPts val="0"/>
              </a:spcBef>
              <a:spcAft>
                <a:spcPts val="0"/>
              </a:spcAft>
              <a:buSzPts val="1800"/>
              <a:buNone/>
            </a:pPr>
            <a:endParaRPr b="1" dirty="0">
              <a:solidFill>
                <a:srgbClr val="000000"/>
              </a:solidFill>
            </a:endParaRPr>
          </a:p>
          <a:p>
            <a:pPr marL="0" lvl="0" indent="0" algn="l" rtl="0">
              <a:spcBef>
                <a:spcPts val="0"/>
              </a:spcBef>
              <a:spcAft>
                <a:spcPts val="0"/>
              </a:spcAft>
              <a:buNone/>
            </a:pPr>
            <a:endParaRPr b="1" dirty="0">
              <a:solidFill>
                <a:srgbClr val="000000"/>
              </a:solidFill>
            </a:endParaRPr>
          </a:p>
        </p:txBody>
      </p:sp>
      <p:sp>
        <p:nvSpPr>
          <p:cNvPr id="236" name="Google Shape;236;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Tree>
    <p:extLst>
      <p:ext uri="{BB962C8B-B14F-4D97-AF65-F5344CB8AC3E}">
        <p14:creationId xmlns:p14="http://schemas.microsoft.com/office/powerpoint/2010/main" val="246812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nSpc>
                <a:spcPct val="170454"/>
              </a:lnSpc>
              <a:spcBef>
                <a:spcPts val="0"/>
              </a:spcBef>
              <a:spcAft>
                <a:spcPts val="0"/>
              </a:spcAft>
              <a:buClr>
                <a:schemeClr val="dk1"/>
              </a:buClr>
              <a:buSzPts val="1100"/>
              <a:buFont typeface="Arial"/>
              <a:buNone/>
              <a:defRPr/>
            </a:pPr>
            <a:r>
              <a:rPr lang="en-US" sz="1800" dirty="0">
                <a:latin typeface="Times New Roman" panose="02020603050405020304" pitchFamily="18" charset="0"/>
                <a:ea typeface="Arial"/>
                <a:cs typeface="Times New Roman" panose="02020603050405020304" pitchFamily="18" charset="0"/>
                <a:sym typeface="Arial"/>
              </a:rPr>
              <a:t>Review the slide. </a:t>
            </a:r>
          </a:p>
          <a:p>
            <a:pPr>
              <a:lnSpc>
                <a:spcPct val="170454"/>
              </a:lnSpc>
              <a:spcBef>
                <a:spcPts val="0"/>
              </a:spcBef>
              <a:spcAft>
                <a:spcPts val="0"/>
              </a:spcAft>
              <a:buClr>
                <a:schemeClr val="dk1"/>
              </a:buClr>
              <a:buSzPts val="1100"/>
              <a:buFont typeface="Arial"/>
              <a:buNone/>
              <a:defRPr/>
            </a:pPr>
            <a:endParaRPr lang="en-US" sz="1800" dirty="0">
              <a:latin typeface="Times New Roman" panose="02020603050405020304" pitchFamily="18" charset="0"/>
              <a:ea typeface="Arial"/>
              <a:cs typeface="Times New Roman" panose="02020603050405020304" pitchFamily="18" charset="0"/>
              <a:sym typeface="Arial"/>
            </a:endParaRPr>
          </a:p>
          <a:p>
            <a:pPr>
              <a:lnSpc>
                <a:spcPct val="170454"/>
              </a:lnSpc>
              <a:spcBef>
                <a:spcPts val="0"/>
              </a:spcBef>
              <a:spcAft>
                <a:spcPts val="0"/>
              </a:spcAft>
              <a:buClr>
                <a:schemeClr val="dk1"/>
              </a:buClr>
              <a:buSzPts val="1100"/>
              <a:buFont typeface="Arial"/>
              <a:buNone/>
              <a:defRPr/>
            </a:pPr>
            <a:r>
              <a:rPr lang="en-US" sz="1800" dirty="0">
                <a:latin typeface="Times New Roman" panose="02020603050405020304" pitchFamily="18" charset="0"/>
                <a:ea typeface="Arial"/>
                <a:cs typeface="Times New Roman" panose="02020603050405020304" pitchFamily="18" charset="0"/>
                <a:sym typeface="Arial"/>
              </a:rPr>
              <a:t>Older Americans are more likely than younger Americans to be diagnosed with HIV infection late in the course of their disease,</a:t>
            </a:r>
          </a:p>
          <a:p>
            <a:pPr>
              <a:lnSpc>
                <a:spcPct val="170454"/>
              </a:lnSpc>
              <a:spcBef>
                <a:spcPts val="0"/>
              </a:spcBef>
              <a:spcAft>
                <a:spcPts val="0"/>
              </a:spcAft>
              <a:buClr>
                <a:schemeClr val="dk1"/>
              </a:buClr>
              <a:buSzPts val="1100"/>
              <a:buFont typeface="Arial"/>
              <a:buNone/>
              <a:defRPr/>
            </a:pPr>
            <a:r>
              <a:rPr lang="en-US" sz="1800" dirty="0">
                <a:latin typeface="Times New Roman" panose="02020603050405020304" pitchFamily="18" charset="0"/>
                <a:ea typeface="Arial"/>
                <a:cs typeface="Times New Roman" panose="02020603050405020304" pitchFamily="18" charset="0"/>
                <a:sym typeface="Arial"/>
              </a:rPr>
              <a:t>meaning they start treatment late, and have more damage to their immune systems.</a:t>
            </a:r>
          </a:p>
          <a:p>
            <a:pPr>
              <a:lnSpc>
                <a:spcPct val="170454"/>
              </a:lnSpc>
              <a:spcBef>
                <a:spcPts val="0"/>
              </a:spcBef>
              <a:spcAft>
                <a:spcPts val="0"/>
              </a:spcAft>
              <a:buClr>
                <a:schemeClr val="dk1"/>
              </a:buClr>
              <a:buSzPts val="1100"/>
              <a:buFont typeface="Arial"/>
              <a:buNone/>
              <a:defRPr/>
            </a:pPr>
            <a:endParaRPr lang="en-US" sz="1800" dirty="0">
              <a:latin typeface="Times New Roman" panose="02020603050405020304" pitchFamily="18" charset="0"/>
              <a:ea typeface="Arial"/>
              <a:cs typeface="Times New Roman" panose="02020603050405020304" pitchFamily="18" charset="0"/>
              <a:sym typeface="Arial"/>
            </a:endParaRPr>
          </a:p>
          <a:p>
            <a:pPr>
              <a:lnSpc>
                <a:spcPct val="170454"/>
              </a:lnSpc>
              <a:spcBef>
                <a:spcPts val="0"/>
              </a:spcBef>
              <a:spcAft>
                <a:spcPts val="0"/>
              </a:spcAft>
              <a:buClr>
                <a:schemeClr val="dk1"/>
              </a:buClr>
              <a:buSzPts val="1100"/>
              <a:buFont typeface="Arial"/>
              <a:buNone/>
              <a:defRPr/>
            </a:pPr>
            <a:r>
              <a:rPr lang="en-US" sz="1800" dirty="0">
                <a:latin typeface="Times New Roman" panose="02020603050405020304" pitchFamily="18" charset="0"/>
                <a:ea typeface="Arial"/>
                <a:cs typeface="Times New Roman" panose="02020603050405020304" pitchFamily="18" charset="0"/>
                <a:sym typeface="Arial"/>
              </a:rPr>
              <a:t>Older people are sexually active, including those with HIV, and may have the same HIV risk factors as younger people, including a</a:t>
            </a:r>
          </a:p>
          <a:p>
            <a:pPr>
              <a:lnSpc>
                <a:spcPct val="170454"/>
              </a:lnSpc>
              <a:spcBef>
                <a:spcPts val="0"/>
              </a:spcBef>
              <a:spcAft>
                <a:spcPts val="0"/>
              </a:spcAft>
              <a:buClr>
                <a:schemeClr val="dk1"/>
              </a:buClr>
              <a:buSzPts val="1100"/>
              <a:buFont typeface="Arial"/>
              <a:buNone/>
              <a:defRPr/>
            </a:pPr>
            <a:r>
              <a:rPr lang="en-US" sz="1800" dirty="0">
                <a:latin typeface="Times New Roman" panose="02020603050405020304" pitchFamily="18" charset="0"/>
                <a:ea typeface="Arial"/>
                <a:cs typeface="Times New Roman" panose="02020603050405020304" pitchFamily="18" charset="0"/>
                <a:sym typeface="Arial"/>
              </a:rPr>
              <a:t>lack of knowledge about HIV prevention, as well as having multiple sex partners. </a:t>
            </a:r>
          </a:p>
          <a:p>
            <a:pPr>
              <a:lnSpc>
                <a:spcPct val="170454"/>
              </a:lnSpc>
              <a:spcBef>
                <a:spcPts val="0"/>
              </a:spcBef>
              <a:spcAft>
                <a:spcPts val="0"/>
              </a:spcAft>
              <a:buClr>
                <a:schemeClr val="dk1"/>
              </a:buClr>
              <a:buSzPts val="1100"/>
              <a:buFont typeface="Arial"/>
              <a:buNone/>
              <a:defRPr/>
            </a:pPr>
            <a:endParaRPr lang="en-US" sz="1800" dirty="0">
              <a:latin typeface="Times New Roman" panose="02020603050405020304" pitchFamily="18" charset="0"/>
              <a:ea typeface="Arial"/>
              <a:cs typeface="Times New Roman" panose="02020603050405020304" pitchFamily="18" charset="0"/>
              <a:sym typeface="Arial"/>
            </a:endParaRPr>
          </a:p>
          <a:p>
            <a:pPr>
              <a:lnSpc>
                <a:spcPct val="170454"/>
              </a:lnSpc>
              <a:spcBef>
                <a:spcPts val="0"/>
              </a:spcBef>
              <a:spcAft>
                <a:spcPts val="0"/>
              </a:spcAft>
              <a:buClr>
                <a:schemeClr val="dk1"/>
              </a:buClr>
              <a:buSzPts val="1100"/>
              <a:buFont typeface="Arial"/>
              <a:buNone/>
              <a:defRPr/>
            </a:pPr>
            <a:r>
              <a:rPr lang="en-US" sz="1800" dirty="0">
                <a:latin typeface="Times New Roman" panose="02020603050405020304" pitchFamily="18" charset="0"/>
                <a:ea typeface="Arial"/>
                <a:cs typeface="Times New Roman" panose="02020603050405020304" pitchFamily="18" charset="0"/>
                <a:sym typeface="Arial"/>
              </a:rPr>
              <a:t>Older people also face some unique issues:</a:t>
            </a:r>
          </a:p>
          <a:p>
            <a:pPr marL="698500" indent="-295275">
              <a:lnSpc>
                <a:spcPct val="178571"/>
              </a:lnSpc>
              <a:spcBef>
                <a:spcPts val="800"/>
              </a:spcBef>
              <a:spcAft>
                <a:spcPts val="0"/>
              </a:spcAft>
              <a:buClr>
                <a:schemeClr val="dk1"/>
              </a:buClr>
              <a:buSzPts val="1050"/>
              <a:buFontTx/>
              <a:buChar char="●"/>
              <a:defRPr/>
            </a:pPr>
            <a:r>
              <a:rPr lang="en-US" sz="1800" dirty="0">
                <a:latin typeface="Times New Roman" panose="02020603050405020304" pitchFamily="18" charset="0"/>
                <a:ea typeface="Arial"/>
                <a:cs typeface="Times New Roman" panose="02020603050405020304" pitchFamily="18" charset="0"/>
                <a:sym typeface="Arial"/>
              </a:rPr>
              <a:t>Many widowed and divorced people are dating again. They may be less aware of their risks for HIV than younger people, believing HIV is not an issue for older people. Thus, they may be less likely to protect themselves.</a:t>
            </a:r>
          </a:p>
          <a:p>
            <a:pPr marL="698500" indent="-295275">
              <a:lnSpc>
                <a:spcPct val="178571"/>
              </a:lnSpc>
              <a:spcBef>
                <a:spcPts val="0"/>
              </a:spcBef>
              <a:spcAft>
                <a:spcPts val="0"/>
              </a:spcAft>
              <a:buClr>
                <a:schemeClr val="dk1"/>
              </a:buClr>
              <a:buSzPts val="1050"/>
              <a:buFontTx/>
              <a:buChar char="●"/>
              <a:defRPr/>
            </a:pPr>
            <a:r>
              <a:rPr lang="en-US" sz="1800" dirty="0">
                <a:latin typeface="Times New Roman" panose="02020603050405020304" pitchFamily="18" charset="0"/>
                <a:ea typeface="Arial"/>
                <a:cs typeface="Times New Roman" panose="02020603050405020304" pitchFamily="18" charset="0"/>
                <a:sym typeface="Arial"/>
              </a:rPr>
              <a:t>Women who no longer worry about becoming pregnant may be less likely to use a condom and to practice safer sex. Age-related thinning and dryness of vaginal tissue may raise older women’s risk for HIV infection.</a:t>
            </a:r>
          </a:p>
          <a:p>
            <a:pPr marL="698500" indent="-295275">
              <a:lnSpc>
                <a:spcPct val="178571"/>
              </a:lnSpc>
              <a:spcBef>
                <a:spcPts val="0"/>
              </a:spcBef>
              <a:spcAft>
                <a:spcPts val="0"/>
              </a:spcAft>
              <a:buClr>
                <a:schemeClr val="dk1"/>
              </a:buClr>
              <a:buSzPts val="1050"/>
              <a:buFontTx/>
              <a:buChar char="●"/>
              <a:defRPr/>
            </a:pPr>
            <a:r>
              <a:rPr lang="en-US" sz="1800" dirty="0">
                <a:latin typeface="Times New Roman" panose="02020603050405020304" pitchFamily="18" charset="0"/>
                <a:ea typeface="Arial"/>
                <a:cs typeface="Times New Roman" panose="02020603050405020304" pitchFamily="18" charset="0"/>
                <a:sym typeface="Arial"/>
              </a:rPr>
              <a:t>Although they visit their doctors more frequently, older people are less likely than younger people to discuss their sexual habits or drug use with their doctors. And doctors are less likely to ask their older patients about these issues.</a:t>
            </a:r>
          </a:p>
          <a:p>
            <a:pPr marL="403225">
              <a:lnSpc>
                <a:spcPct val="178571"/>
              </a:lnSpc>
              <a:spcBef>
                <a:spcPts val="0"/>
              </a:spcBef>
              <a:spcAft>
                <a:spcPts val="0"/>
              </a:spcAft>
              <a:buClr>
                <a:schemeClr val="dk1"/>
              </a:buClr>
              <a:buSzPts val="1050"/>
              <a:defRPr/>
            </a:pPr>
            <a:endParaRPr lang="en-US" sz="1800" dirty="0">
              <a:latin typeface="Times New Roman" panose="02020603050405020304" pitchFamily="18" charset="0"/>
              <a:ea typeface="Arial"/>
              <a:cs typeface="Times New Roman" panose="02020603050405020304" pitchFamily="18" charset="0"/>
              <a:sym typeface="Arial"/>
            </a:endParaRPr>
          </a:p>
        </p:txBody>
      </p:sp>
      <p:sp>
        <p:nvSpPr>
          <p:cNvPr id="244" name="Google Shape;244;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extLst>
      <p:ext uri="{BB962C8B-B14F-4D97-AF65-F5344CB8AC3E}">
        <p14:creationId xmlns:p14="http://schemas.microsoft.com/office/powerpoint/2010/main" val="266845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nSpc>
                <a:spcPct val="115000"/>
              </a:lnSpc>
              <a:spcBef>
                <a:spcPts val="0"/>
              </a:spcBef>
              <a:spcAft>
                <a:spcPts val="0"/>
              </a:spcAft>
              <a:buClr>
                <a:schemeClr val="dk1"/>
              </a:buClr>
              <a:buSzPts val="1100"/>
              <a:buFont typeface="Arial"/>
              <a:buNone/>
              <a:defRPr/>
            </a:pPr>
            <a:r>
              <a:rPr lang="en-US" sz="1100" dirty="0">
                <a:latin typeface="Arial"/>
                <a:ea typeface="Arial"/>
                <a:cs typeface="Arial"/>
                <a:sym typeface="Arial"/>
              </a:rPr>
              <a:t>Review the slide. </a:t>
            </a:r>
          </a:p>
          <a:p>
            <a:pPr>
              <a:lnSpc>
                <a:spcPct val="115000"/>
              </a:lnSpc>
              <a:spcBef>
                <a:spcPts val="0"/>
              </a:spcBef>
              <a:spcAft>
                <a:spcPts val="0"/>
              </a:spcAft>
              <a:buClr>
                <a:schemeClr val="dk1"/>
              </a:buClr>
              <a:buSzPts val="1100"/>
              <a:buFont typeface="Arial"/>
              <a:buNone/>
              <a:defRPr/>
            </a:pPr>
            <a:endParaRPr lang="en-US" sz="1100" dirty="0">
              <a:latin typeface="Arial"/>
              <a:ea typeface="Arial"/>
              <a:cs typeface="Arial"/>
              <a:sym typeface="Arial"/>
            </a:endParaRPr>
          </a:p>
          <a:p>
            <a:pPr>
              <a:lnSpc>
                <a:spcPct val="115000"/>
              </a:lnSpc>
              <a:spcBef>
                <a:spcPts val="0"/>
              </a:spcBef>
              <a:spcAft>
                <a:spcPts val="0"/>
              </a:spcAft>
              <a:buClr>
                <a:schemeClr val="dk1"/>
              </a:buClr>
              <a:buSzPts val="1100"/>
              <a:buFont typeface="Arial"/>
              <a:buNone/>
              <a:defRPr/>
            </a:pPr>
            <a:r>
              <a:rPr lang="en-US" sz="1100" dirty="0">
                <a:latin typeface="Arial"/>
                <a:ea typeface="Arial"/>
                <a:cs typeface="Arial"/>
                <a:sym typeface="Arial"/>
              </a:rPr>
              <a:t>Although older adults often have sexual relations more with age-matched peers, several studies have shown that there is a</a:t>
            </a:r>
          </a:p>
          <a:p>
            <a:pPr>
              <a:lnSpc>
                <a:spcPct val="115000"/>
              </a:lnSpc>
              <a:spcBef>
                <a:spcPts val="0"/>
              </a:spcBef>
              <a:spcAft>
                <a:spcPts val="0"/>
              </a:spcAft>
              <a:buClr>
                <a:schemeClr val="dk1"/>
              </a:buClr>
              <a:buSzPts val="1100"/>
              <a:buFont typeface="Arial"/>
              <a:buNone/>
              <a:defRPr/>
            </a:pPr>
            <a:r>
              <a:rPr lang="en-US" sz="1100" dirty="0">
                <a:latin typeface="Arial"/>
                <a:ea typeface="Arial"/>
                <a:cs typeface="Arial"/>
                <a:sym typeface="Arial"/>
              </a:rPr>
              <a:t>significant amount of high-risk behavior occurring between younger and older individuals. For the older adult with HIV who is</a:t>
            </a:r>
          </a:p>
          <a:p>
            <a:pPr>
              <a:lnSpc>
                <a:spcPct val="115000"/>
              </a:lnSpc>
              <a:spcBef>
                <a:spcPts val="0"/>
              </a:spcBef>
              <a:spcAft>
                <a:spcPts val="0"/>
              </a:spcAft>
              <a:buClr>
                <a:schemeClr val="dk1"/>
              </a:buClr>
              <a:buSzPts val="1100"/>
              <a:buFont typeface="Arial"/>
              <a:buNone/>
              <a:defRPr/>
            </a:pPr>
            <a:r>
              <a:rPr lang="en-US" sz="1100" dirty="0">
                <a:latin typeface="Arial"/>
                <a:ea typeface="Arial"/>
                <a:cs typeface="Arial"/>
                <a:sym typeface="Arial"/>
              </a:rPr>
              <a:t>having sex with a younger person, the opportunity to encourage the use of </a:t>
            </a:r>
            <a:r>
              <a:rPr lang="en-US" sz="1100" dirty="0" err="1">
                <a:latin typeface="Arial"/>
                <a:ea typeface="Arial"/>
                <a:cs typeface="Arial"/>
                <a:sym typeface="Arial"/>
              </a:rPr>
              <a:t>PrEP</a:t>
            </a:r>
            <a:r>
              <a:rPr lang="en-US" sz="1100" dirty="0">
                <a:latin typeface="Arial"/>
                <a:ea typeface="Arial"/>
                <a:cs typeface="Arial"/>
                <a:sym typeface="Arial"/>
              </a:rPr>
              <a:t> is evident.</a:t>
            </a:r>
          </a:p>
          <a:p>
            <a:pPr>
              <a:lnSpc>
                <a:spcPct val="115000"/>
              </a:lnSpc>
              <a:spcBef>
                <a:spcPts val="1100"/>
              </a:spcBef>
              <a:spcAft>
                <a:spcPts val="0"/>
              </a:spcAft>
              <a:buClr>
                <a:schemeClr val="dk1"/>
              </a:buClr>
              <a:buSzPts val="1100"/>
              <a:buFont typeface="Arial"/>
              <a:buNone/>
              <a:defRPr/>
            </a:pPr>
            <a:endParaRPr lang="en-US" sz="1100" dirty="0">
              <a:latin typeface="Arial"/>
              <a:ea typeface="Arial"/>
              <a:cs typeface="Arial"/>
              <a:sym typeface="Arial"/>
            </a:endParaRPr>
          </a:p>
          <a:p>
            <a:pPr>
              <a:lnSpc>
                <a:spcPct val="115000"/>
              </a:lnSpc>
              <a:spcBef>
                <a:spcPts val="1100"/>
              </a:spcBef>
              <a:spcAft>
                <a:spcPts val="0"/>
              </a:spcAft>
              <a:buClr>
                <a:schemeClr val="dk1"/>
              </a:buClr>
              <a:buSzPts val="1100"/>
              <a:buFont typeface="Arial"/>
              <a:buNone/>
              <a:defRPr/>
            </a:pPr>
            <a:r>
              <a:rPr lang="en-US" sz="1100" dirty="0">
                <a:latin typeface="Arial"/>
                <a:ea typeface="Arial"/>
                <a:cs typeface="Arial"/>
                <a:sym typeface="Arial"/>
              </a:rPr>
              <a:t>Older adults with HIV, with the support of providers, can be effective advocates for the use of </a:t>
            </a:r>
            <a:r>
              <a:rPr lang="en-US" sz="1100" dirty="0" err="1">
                <a:latin typeface="Arial"/>
                <a:ea typeface="Arial"/>
                <a:cs typeface="Arial"/>
                <a:sym typeface="Arial"/>
              </a:rPr>
              <a:t>PrEP</a:t>
            </a:r>
            <a:r>
              <a:rPr lang="en-US" sz="1100" dirty="0">
                <a:latin typeface="Arial"/>
                <a:ea typeface="Arial"/>
                <a:cs typeface="Arial"/>
                <a:sym typeface="Arial"/>
              </a:rPr>
              <a:t> among their seronegative, at</a:t>
            </a:r>
          </a:p>
          <a:p>
            <a:pPr>
              <a:lnSpc>
                <a:spcPct val="115000"/>
              </a:lnSpc>
              <a:spcBef>
                <a:spcPts val="1100"/>
              </a:spcBef>
              <a:spcAft>
                <a:spcPts val="0"/>
              </a:spcAft>
              <a:buClr>
                <a:schemeClr val="dk1"/>
              </a:buClr>
              <a:buSzPts val="1100"/>
              <a:buFont typeface="Arial"/>
              <a:buNone/>
              <a:defRPr/>
            </a:pPr>
            <a:r>
              <a:rPr lang="en-US" sz="1100" dirty="0">
                <a:latin typeface="Arial"/>
                <a:ea typeface="Arial"/>
                <a:cs typeface="Arial"/>
                <a:sym typeface="Arial"/>
              </a:rPr>
              <a:t>risk sexual partners, be they casual, short-term, or long-term. Many of these at-risk partners are also among those least likely to be </a:t>
            </a:r>
          </a:p>
          <a:p>
            <a:pPr>
              <a:lnSpc>
                <a:spcPct val="115000"/>
              </a:lnSpc>
              <a:spcBef>
                <a:spcPts val="1100"/>
              </a:spcBef>
              <a:spcAft>
                <a:spcPts val="0"/>
              </a:spcAft>
              <a:buClr>
                <a:schemeClr val="dk1"/>
              </a:buClr>
              <a:buSzPts val="1100"/>
              <a:buFont typeface="Arial"/>
              <a:buNone/>
              <a:defRPr/>
            </a:pPr>
            <a:r>
              <a:rPr lang="en-US" sz="1100" dirty="0">
                <a:latin typeface="Arial"/>
                <a:ea typeface="Arial"/>
                <a:cs typeface="Arial"/>
                <a:sym typeface="Arial"/>
              </a:rPr>
              <a:t>routinely tested for HIV. The use of </a:t>
            </a:r>
            <a:r>
              <a:rPr lang="en-US" sz="1100" dirty="0" err="1">
                <a:latin typeface="Arial"/>
                <a:ea typeface="Arial"/>
                <a:cs typeface="Arial"/>
                <a:sym typeface="Arial"/>
              </a:rPr>
              <a:t>PrEP</a:t>
            </a:r>
            <a:r>
              <a:rPr lang="en-US" sz="1100" dirty="0">
                <a:latin typeface="Arial"/>
                <a:ea typeface="Arial"/>
                <a:cs typeface="Arial"/>
                <a:sym typeface="Arial"/>
              </a:rPr>
              <a:t> together with “treatment as prevention” and other prevention interventions (condoms and</a:t>
            </a:r>
          </a:p>
          <a:p>
            <a:pPr>
              <a:lnSpc>
                <a:spcPct val="115000"/>
              </a:lnSpc>
              <a:spcBef>
                <a:spcPts val="1100"/>
              </a:spcBef>
              <a:spcAft>
                <a:spcPts val="0"/>
              </a:spcAft>
              <a:buClr>
                <a:schemeClr val="dk1"/>
              </a:buClr>
              <a:buSzPts val="1100"/>
              <a:buFont typeface="Arial"/>
              <a:buNone/>
              <a:defRPr/>
            </a:pPr>
            <a:r>
              <a:rPr lang="en-US" sz="1100" dirty="0">
                <a:latin typeface="Arial"/>
                <a:ea typeface="Arial"/>
                <a:cs typeface="Arial"/>
                <a:sym typeface="Arial"/>
              </a:rPr>
              <a:t>behavioral interventions) is considered to be an important path toward ending the AIDS epidemic.</a:t>
            </a:r>
          </a:p>
          <a:p>
            <a:pPr>
              <a:lnSpc>
                <a:spcPct val="115000"/>
              </a:lnSpc>
              <a:spcBef>
                <a:spcPts val="1100"/>
              </a:spcBef>
              <a:spcAft>
                <a:spcPts val="0"/>
              </a:spcAft>
              <a:buClr>
                <a:schemeClr val="dk1"/>
              </a:buClr>
              <a:buSzPts val="1100"/>
              <a:buFont typeface="Arial"/>
              <a:buNone/>
              <a:defRPr/>
            </a:pPr>
            <a:endParaRPr lang="en-US" sz="1100" dirty="0">
              <a:latin typeface="Arial"/>
              <a:ea typeface="Arial"/>
              <a:cs typeface="Arial"/>
              <a:sym typeface="Arial"/>
            </a:endParaRPr>
          </a:p>
          <a:p>
            <a:pPr>
              <a:lnSpc>
                <a:spcPct val="115000"/>
              </a:lnSpc>
              <a:spcBef>
                <a:spcPts val="1100"/>
              </a:spcBef>
              <a:spcAft>
                <a:spcPts val="0"/>
              </a:spcAft>
              <a:buClr>
                <a:schemeClr val="dk1"/>
              </a:buClr>
              <a:buSzPts val="1100"/>
              <a:buFont typeface="Arial"/>
              <a:buNone/>
              <a:defRPr/>
            </a:pPr>
            <a:endParaRPr lang="en-US" sz="1100" dirty="0">
              <a:latin typeface="Arial"/>
              <a:ea typeface="Arial"/>
              <a:cs typeface="Arial"/>
              <a:sym typeface="Arial"/>
            </a:endParaRPr>
          </a:p>
        </p:txBody>
      </p:sp>
      <p:sp>
        <p:nvSpPr>
          <p:cNvPr id="252" name="Google Shape;252;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Tree>
    <p:extLst>
      <p:ext uri="{BB962C8B-B14F-4D97-AF65-F5344CB8AC3E}">
        <p14:creationId xmlns:p14="http://schemas.microsoft.com/office/powerpoint/2010/main" val="250383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4:notes"/>
          <p:cNvSpPr txBox="1">
            <a:spLocks noGrp="1"/>
          </p:cNvSpPr>
          <p:nvPr>
            <p:ph type="body" idx="1"/>
          </p:nvPr>
        </p:nvSpPr>
        <p:spPr>
          <a:xfrm>
            <a:off x="914400" y="4191000"/>
            <a:ext cx="5029200" cy="46482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sz="1100" dirty="0">
                <a:latin typeface="Calibri" panose="020F0502020204030204" pitchFamily="34" charset="0"/>
                <a:ea typeface="Calibri" panose="020F0502020204030204" pitchFamily="34" charset="0"/>
              </a:rPr>
              <a:t>Activity: Case scenario</a:t>
            </a:r>
          </a:p>
          <a:p>
            <a:pPr>
              <a:spcBef>
                <a:spcPts val="0"/>
              </a:spcBef>
              <a:spcAft>
                <a:spcPts val="0"/>
              </a:spcAft>
              <a:defRPr/>
            </a:pPr>
            <a:r>
              <a:rPr lang="en-US" sz="1100" dirty="0">
                <a:latin typeface="Calibri" panose="020F0502020204030204" pitchFamily="34" charset="0"/>
                <a:ea typeface="Calibri" panose="020F0502020204030204" pitchFamily="34" charset="0"/>
              </a:rPr>
              <a:t>Ask a participant to read the scenario. Ask participants to reflect and then answer the following questions:</a:t>
            </a:r>
          </a:p>
          <a:p>
            <a:pPr>
              <a:spcBef>
                <a:spcPts val="0"/>
              </a:spcBef>
              <a:spcAft>
                <a:spcPts val="0"/>
              </a:spcAft>
              <a:buFont typeface="+mj-lt"/>
              <a:buNone/>
              <a:defRPr/>
            </a:pPr>
            <a:endParaRPr lang="en-US" sz="1100" dirty="0"/>
          </a:p>
          <a:p>
            <a:pPr>
              <a:spcBef>
                <a:spcPts val="0"/>
              </a:spcBef>
              <a:spcAft>
                <a:spcPts val="0"/>
              </a:spcAft>
              <a:buFont typeface="+mj-lt"/>
              <a:buNone/>
              <a:defRPr/>
            </a:pPr>
            <a:r>
              <a:rPr lang="en-US" sz="1100" dirty="0"/>
              <a:t>Ask, “</a:t>
            </a:r>
            <a:r>
              <a:rPr lang="en-US" sz="1100" dirty="0">
                <a:solidFill>
                  <a:srgbClr val="000000"/>
                </a:solidFill>
                <a:latin typeface="Calibri" panose="020F0502020204030204" pitchFamily="34" charset="0"/>
                <a:ea typeface="Calibri" panose="020F0502020204030204" pitchFamily="34" charset="0"/>
              </a:rPr>
              <a:t>What are the challenges that Mavis must face to improve her health?”</a:t>
            </a:r>
          </a:p>
          <a:p>
            <a:pPr marL="171450" indent="-171450">
              <a:spcBef>
                <a:spcPts val="0"/>
              </a:spcBef>
              <a:spcAft>
                <a:spcPts val="0"/>
              </a:spcAft>
              <a:buFont typeface="Arial" panose="020B0604020202020204" pitchFamily="34" charset="0"/>
              <a:buChar char="•"/>
              <a:defRPr/>
            </a:pPr>
            <a:r>
              <a:rPr lang="en-US" sz="1100" dirty="0"/>
              <a:t>Preventing diabetes</a:t>
            </a:r>
          </a:p>
          <a:p>
            <a:pPr marL="171450" indent="-171450">
              <a:spcBef>
                <a:spcPts val="0"/>
              </a:spcBef>
              <a:spcAft>
                <a:spcPts val="0"/>
              </a:spcAft>
              <a:buFont typeface="Arial" panose="020B0604020202020204" pitchFamily="34" charset="0"/>
              <a:buChar char="•"/>
              <a:defRPr/>
            </a:pPr>
            <a:r>
              <a:rPr lang="en-US" sz="1100" dirty="0"/>
              <a:t>High blood pressure</a:t>
            </a:r>
          </a:p>
          <a:p>
            <a:pPr marL="171450" indent="-171450">
              <a:spcBef>
                <a:spcPts val="0"/>
              </a:spcBef>
              <a:spcAft>
                <a:spcPts val="0"/>
              </a:spcAft>
              <a:buFont typeface="Arial" panose="020B0604020202020204" pitchFamily="34" charset="0"/>
              <a:buChar char="•"/>
              <a:defRPr/>
            </a:pPr>
            <a:r>
              <a:rPr lang="en-US" sz="1100" dirty="0"/>
              <a:t>Smoking</a:t>
            </a:r>
          </a:p>
          <a:p>
            <a:pPr marL="171450" indent="-171450">
              <a:spcBef>
                <a:spcPts val="0"/>
              </a:spcBef>
              <a:spcAft>
                <a:spcPts val="0"/>
              </a:spcAft>
              <a:buFont typeface="Arial" panose="020B0604020202020204" pitchFamily="34" charset="0"/>
              <a:buChar char="•"/>
              <a:defRPr/>
            </a:pPr>
            <a:r>
              <a:rPr lang="en-US" sz="1100" dirty="0"/>
              <a:t>Feels stigmatized</a:t>
            </a:r>
          </a:p>
          <a:p>
            <a:pPr marL="342900" indent="-342900">
              <a:spcBef>
                <a:spcPts val="0"/>
              </a:spcBef>
              <a:spcAft>
                <a:spcPts val="0"/>
              </a:spcAft>
              <a:buFont typeface="+mj-lt"/>
              <a:buAutoNum type="arabicPeriod"/>
              <a:defRPr/>
            </a:pPr>
            <a:endParaRPr lang="en-US" sz="1100" dirty="0"/>
          </a:p>
          <a:p>
            <a:pPr>
              <a:spcBef>
                <a:spcPts val="0"/>
              </a:spcBef>
              <a:spcAft>
                <a:spcPts val="0"/>
              </a:spcAft>
              <a:buFont typeface="+mj-lt"/>
              <a:buNone/>
              <a:defRPr/>
            </a:pPr>
            <a:r>
              <a:rPr lang="en-US" sz="1100" dirty="0"/>
              <a:t>Ask, “</a:t>
            </a:r>
            <a:r>
              <a:rPr lang="en-US" sz="1100" dirty="0">
                <a:solidFill>
                  <a:srgbClr val="000000"/>
                </a:solidFill>
                <a:latin typeface="Calibri" panose="020F0502020204030204" pitchFamily="34" charset="0"/>
                <a:ea typeface="Calibri" panose="020F0502020204030204" pitchFamily="34" charset="0"/>
              </a:rPr>
              <a:t>What are some options, education, and screenings you could possibly discuss with her to address these challenges and</a:t>
            </a:r>
          </a:p>
          <a:p>
            <a:pPr>
              <a:spcBef>
                <a:spcPts val="0"/>
              </a:spcBef>
              <a:spcAft>
                <a:spcPts val="0"/>
              </a:spcAft>
              <a:buFont typeface="+mj-lt"/>
              <a:buNone/>
              <a:defRPr/>
            </a:pPr>
            <a:r>
              <a:rPr lang="en-US" sz="1100" dirty="0">
                <a:solidFill>
                  <a:srgbClr val="000000"/>
                </a:solidFill>
                <a:latin typeface="Calibri" panose="020F0502020204030204" pitchFamily="34" charset="0"/>
                <a:ea typeface="Calibri" panose="020F0502020204030204" pitchFamily="34" charset="0"/>
              </a:rPr>
              <a:t>improve her quality of life?”</a:t>
            </a:r>
          </a:p>
          <a:p>
            <a:pPr marL="171450" indent="-171450">
              <a:spcBef>
                <a:spcPts val="0"/>
              </a:spcBef>
              <a:spcAft>
                <a:spcPts val="0"/>
              </a:spcAft>
              <a:buFont typeface="Arial" panose="020B0604020202020204" pitchFamily="34" charset="0"/>
              <a:buChar char="•"/>
              <a:defRPr/>
            </a:pPr>
            <a:r>
              <a:rPr lang="en-US" sz="1100" dirty="0"/>
              <a:t>Diabetes class – diet and high blood pressure</a:t>
            </a:r>
          </a:p>
          <a:p>
            <a:pPr marL="171450" indent="-171450">
              <a:spcBef>
                <a:spcPts val="0"/>
              </a:spcBef>
              <a:spcAft>
                <a:spcPts val="0"/>
              </a:spcAft>
              <a:buFont typeface="Arial" panose="020B0604020202020204" pitchFamily="34" charset="0"/>
              <a:buChar char="•"/>
              <a:defRPr/>
            </a:pPr>
            <a:r>
              <a:rPr lang="en-US" sz="1100" dirty="0"/>
              <a:t>Exercise – weigh bearing</a:t>
            </a:r>
          </a:p>
          <a:p>
            <a:pPr marL="171450" indent="-171450">
              <a:spcBef>
                <a:spcPts val="0"/>
              </a:spcBef>
              <a:spcAft>
                <a:spcPts val="0"/>
              </a:spcAft>
              <a:buFont typeface="Arial" panose="020B0604020202020204" pitchFamily="34" charset="0"/>
              <a:buChar char="•"/>
              <a:defRPr/>
            </a:pPr>
            <a:r>
              <a:rPr lang="en-US" sz="1100" dirty="0"/>
              <a:t>Smoking cessation</a:t>
            </a:r>
          </a:p>
          <a:p>
            <a:pPr>
              <a:spcBef>
                <a:spcPts val="0"/>
              </a:spcBef>
              <a:spcAft>
                <a:spcPts val="0"/>
              </a:spcAft>
              <a:defRPr/>
            </a:pPr>
            <a:endParaRPr lang="en-US" sz="1100" dirty="0"/>
          </a:p>
          <a:p>
            <a:pPr>
              <a:defRPr/>
            </a:pPr>
            <a:r>
              <a:rPr lang="en-US" dirty="0"/>
              <a:t>Ask, “</a:t>
            </a:r>
            <a:r>
              <a:rPr lang="en-US" dirty="0">
                <a:solidFill>
                  <a:srgbClr val="000000"/>
                </a:solidFill>
                <a:latin typeface="Calibri" panose="020F0502020204030204" pitchFamily="34" charset="0"/>
                <a:ea typeface="Calibri" panose="020F0502020204030204" pitchFamily="34" charset="0"/>
              </a:rPr>
              <a:t>What are things Mavis is doing that are affirming that you could point out?”</a:t>
            </a:r>
            <a:endParaRPr lang="en-US" dirty="0"/>
          </a:p>
          <a:p>
            <a:pPr marL="171450" indent="-171450">
              <a:spcBef>
                <a:spcPts val="0"/>
              </a:spcBef>
              <a:spcAft>
                <a:spcPts val="0"/>
              </a:spcAft>
              <a:buFont typeface="Arial" panose="020B0604020202020204" pitchFamily="34" charset="0"/>
              <a:buChar char="•"/>
              <a:defRPr/>
            </a:pPr>
            <a:r>
              <a:rPr lang="en-US" sz="1100" dirty="0"/>
              <a:t>Dance group – aerobic exercise</a:t>
            </a:r>
          </a:p>
          <a:p>
            <a:pPr marL="171450" indent="-171450">
              <a:spcBef>
                <a:spcPts val="0"/>
              </a:spcBef>
              <a:spcAft>
                <a:spcPts val="0"/>
              </a:spcAft>
              <a:buFont typeface="Arial" panose="020B0604020202020204" pitchFamily="34" charset="0"/>
              <a:buChar char="•"/>
              <a:defRPr/>
            </a:pPr>
            <a:r>
              <a:rPr lang="en-US" sz="1100" dirty="0"/>
              <a:t>Social support outreach</a:t>
            </a:r>
            <a:br>
              <a:rPr lang="en-US" sz="1100" dirty="0"/>
            </a:br>
            <a:endParaRPr lang="en-US" sz="1100" dirty="0"/>
          </a:p>
          <a:p>
            <a:pPr>
              <a:spcBef>
                <a:spcPts val="0"/>
              </a:spcBef>
              <a:spcAft>
                <a:spcPts val="0"/>
              </a:spcAft>
              <a:buFont typeface="Arial" panose="020B0604020202020204" pitchFamily="34" charset="0"/>
              <a:buNone/>
              <a:defRPr/>
            </a:pPr>
            <a:r>
              <a:rPr lang="en-US" sz="1100" dirty="0"/>
              <a:t>Ask, “Do you have other concerns or questions you would want to discuss with Mavis?”</a:t>
            </a:r>
          </a:p>
          <a:p>
            <a:pPr>
              <a:spcBef>
                <a:spcPts val="0"/>
              </a:spcBef>
              <a:spcAft>
                <a:spcPts val="0"/>
              </a:spcAft>
              <a:buFont typeface="Arial" panose="020B0604020202020204" pitchFamily="34" charset="0"/>
              <a:buNone/>
              <a:defRPr/>
            </a:pPr>
            <a:endParaRPr lang="en-US" sz="1100" dirty="0"/>
          </a:p>
          <a:p>
            <a:pPr>
              <a:spcBef>
                <a:spcPts val="0"/>
              </a:spcBef>
              <a:spcAft>
                <a:spcPts val="0"/>
              </a:spcAft>
              <a:buFont typeface="Arial" panose="020B0604020202020204" pitchFamily="34" charset="0"/>
              <a:buNone/>
              <a:defRPr/>
            </a:pPr>
            <a:r>
              <a:rPr lang="en-US" sz="1100" dirty="0"/>
              <a:t>Ask: “How can you as a CHW help Mavis stay healthy?”</a:t>
            </a:r>
          </a:p>
          <a:p>
            <a:pPr marL="171450" indent="-171450">
              <a:spcBef>
                <a:spcPts val="0"/>
              </a:spcBef>
              <a:spcAft>
                <a:spcPts val="0"/>
              </a:spcAft>
              <a:buFont typeface="Arial" panose="020B0604020202020204" pitchFamily="34" charset="0"/>
              <a:buChar char="•"/>
              <a:defRPr/>
            </a:pPr>
            <a:r>
              <a:rPr lang="en-US" sz="1100" dirty="0"/>
              <a:t>Check in with her by phone or visits to see if she is seeing her doctors about managing not only HIV but diabetes and high blood pressure. She may be seeing more than one doctor so it is important for her to keep all her medical appointments. If you agency allows you to accompany her to appointments ask her if there is any thing you can do to help her with appointments and if she would like go to appointments with her.</a:t>
            </a:r>
          </a:p>
          <a:p>
            <a:pPr marL="171450" indent="-171450">
              <a:spcBef>
                <a:spcPts val="0"/>
              </a:spcBef>
              <a:spcAft>
                <a:spcPts val="0"/>
              </a:spcAft>
              <a:buFont typeface="Arial" panose="020B0604020202020204" pitchFamily="34" charset="0"/>
              <a:buChar char="•"/>
              <a:defRPr/>
            </a:pPr>
            <a:r>
              <a:rPr lang="en-US" sz="1100" dirty="0"/>
              <a:t>Discuss options about cutting back the number of cigarettes she smokes. </a:t>
            </a:r>
          </a:p>
          <a:p>
            <a:pPr marL="171450" indent="-171450">
              <a:spcBef>
                <a:spcPts val="0"/>
              </a:spcBef>
              <a:spcAft>
                <a:spcPts val="0"/>
              </a:spcAft>
              <a:buFont typeface="Arial" panose="020B0604020202020204" pitchFamily="34" charset="0"/>
              <a:buChar char="•"/>
              <a:defRPr/>
            </a:pPr>
            <a:r>
              <a:rPr lang="en-US" sz="1100" dirty="0"/>
              <a:t>Talk with her about who she might feel comfortable disclosing her status and if you can help her manage the process. Since she describes herself as social, ask her if she would like to connect with other people who are HIV positive.</a:t>
            </a:r>
          </a:p>
          <a:p>
            <a:pPr marL="171450" indent="-171450">
              <a:spcBef>
                <a:spcPts val="0"/>
              </a:spcBef>
              <a:spcAft>
                <a:spcPts val="0"/>
              </a:spcAft>
              <a:buFont typeface="Arial" panose="020B0604020202020204" pitchFamily="34" charset="0"/>
              <a:buChar char="•"/>
              <a:defRPr/>
            </a:pPr>
            <a:endParaRPr lang="en-US" sz="1100" dirty="0"/>
          </a:p>
          <a:p>
            <a:pPr>
              <a:spcBef>
                <a:spcPts val="0"/>
              </a:spcBef>
              <a:spcAft>
                <a:spcPts val="0"/>
              </a:spcAft>
              <a:defRPr/>
            </a:pPr>
            <a:endParaRPr lang="en-US" sz="1100" dirty="0"/>
          </a:p>
        </p:txBody>
      </p:sp>
      <p:sp>
        <p:nvSpPr>
          <p:cNvPr id="260" name="Google Shape;260;p1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Tree>
    <p:extLst>
      <p:ext uri="{BB962C8B-B14F-4D97-AF65-F5344CB8AC3E}">
        <p14:creationId xmlns:p14="http://schemas.microsoft.com/office/powerpoint/2010/main" val="78664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Close by summarizing:  Growing older with HIV is unchartered territory. This generation is the first to live longer and healthier lives.</a:t>
            </a:r>
          </a:p>
          <a:p>
            <a:pPr>
              <a:defRPr/>
            </a:pPr>
            <a:r>
              <a:rPr lang="en-US" dirty="0"/>
              <a:t>People with HIV are now living long-enough, healthy-enough lives to experience the same conditions related to aging as the</a:t>
            </a:r>
          </a:p>
          <a:p>
            <a:pPr>
              <a:defRPr/>
            </a:pPr>
            <a:r>
              <a:rPr lang="en-US" dirty="0"/>
              <a:t>general population. </a:t>
            </a:r>
            <a:r>
              <a:rPr lang="en-US" dirty="0">
                <a:latin typeface="Arial"/>
                <a:ea typeface="Arial"/>
                <a:cs typeface="Arial"/>
                <a:sym typeface="Arial"/>
              </a:rPr>
              <a:t>Living well with HIV is very similar to living with other chronic illnesses, or just “living well.”</a:t>
            </a:r>
          </a:p>
          <a:p>
            <a:pPr>
              <a:defRPr/>
            </a:pPr>
            <a:endParaRPr lang="en-US" dirty="0"/>
          </a:p>
          <a:p>
            <a:pPr>
              <a:defRPr/>
            </a:pPr>
            <a:r>
              <a:rPr lang="en-US" dirty="0"/>
              <a:t>There is no magic bullet for aging well, no matter your health status, however exercise can improve lean body mass, decrease fat,</a:t>
            </a:r>
          </a:p>
          <a:p>
            <a:pPr>
              <a:defRPr/>
            </a:pPr>
            <a:r>
              <a:rPr lang="en-US" dirty="0"/>
              <a:t>stress, fatigue, and depression, and improve strength, endurance, and cardiovascular fitness. It may also help the immune system</a:t>
            </a:r>
          </a:p>
          <a:p>
            <a:pPr>
              <a:defRPr/>
            </a:pPr>
            <a:r>
              <a:rPr lang="en-US" dirty="0"/>
              <a:t>work better. </a:t>
            </a:r>
            <a:r>
              <a:rPr lang="en-US" sz="1100" dirty="0">
                <a:latin typeface="Arial"/>
                <a:ea typeface="Arial"/>
                <a:cs typeface="Arial"/>
                <a:sym typeface="Arial"/>
              </a:rPr>
              <a:t>Accessible exercises can include walking, water aerobics, etc. </a:t>
            </a:r>
          </a:p>
          <a:p>
            <a:pPr>
              <a:spcBef>
                <a:spcPts val="0"/>
              </a:spcBef>
              <a:spcAft>
                <a:spcPts val="0"/>
              </a:spcAft>
              <a:defRPr/>
            </a:pPr>
            <a:endParaRPr lang="en-US" sz="1100" dirty="0">
              <a:latin typeface="Arial"/>
              <a:ea typeface="Arial"/>
              <a:cs typeface="Arial"/>
              <a:sym typeface="Arial"/>
            </a:endParaRPr>
          </a:p>
          <a:p>
            <a:pPr>
              <a:spcBef>
                <a:spcPts val="0"/>
              </a:spcBef>
              <a:spcAft>
                <a:spcPts val="0"/>
              </a:spcAft>
              <a:defRPr/>
            </a:pPr>
            <a:r>
              <a:rPr lang="en-US" sz="1100" dirty="0">
                <a:latin typeface="Arial"/>
                <a:ea typeface="Arial"/>
                <a:cs typeface="Arial"/>
                <a:sym typeface="Arial"/>
              </a:rPr>
              <a:t> </a:t>
            </a:r>
          </a:p>
        </p:txBody>
      </p:sp>
      <p:sp>
        <p:nvSpPr>
          <p:cNvPr id="268" name="Google Shape;268;p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extLst>
      <p:ext uri="{BB962C8B-B14F-4D97-AF65-F5344CB8AC3E}">
        <p14:creationId xmlns:p14="http://schemas.microsoft.com/office/powerpoint/2010/main" val="78919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17475" lvl="2">
              <a:spcBef>
                <a:spcPts val="0"/>
              </a:spcBef>
              <a:spcAft>
                <a:spcPts val="0"/>
              </a:spcAft>
              <a:buClr>
                <a:schemeClr val="dk1"/>
              </a:buClr>
              <a:buSzPts val="1200"/>
              <a:buFont typeface="Arial"/>
              <a:buNone/>
              <a:defRPr/>
            </a:pPr>
            <a:r>
              <a:rPr lang="en-US" dirty="0">
                <a:solidFill>
                  <a:schemeClr val="dk1"/>
                </a:solidFill>
                <a:latin typeface="Calibri"/>
                <a:cs typeface="Calibri"/>
                <a:sym typeface="Calibri"/>
              </a:rPr>
              <a:t>Review the slide. </a:t>
            </a:r>
          </a:p>
          <a:p>
            <a:pPr marL="117475" lvl="2">
              <a:spcBef>
                <a:spcPts val="0"/>
              </a:spcBef>
              <a:spcAft>
                <a:spcPts val="0"/>
              </a:spcAft>
              <a:buClr>
                <a:schemeClr val="dk1"/>
              </a:buClr>
              <a:buSzPts val="1200"/>
              <a:buFont typeface="Arial"/>
              <a:buNone/>
              <a:defRPr/>
            </a:pPr>
            <a:endParaRPr lang="en-US" dirty="0">
              <a:solidFill>
                <a:schemeClr val="dk1"/>
              </a:solidFill>
              <a:latin typeface="Calibri"/>
              <a:sym typeface="Calibri"/>
            </a:endParaRPr>
          </a:p>
          <a:p>
            <a:pPr marL="117475" lvl="2">
              <a:spcBef>
                <a:spcPts val="0"/>
              </a:spcBef>
              <a:spcAft>
                <a:spcPts val="0"/>
              </a:spcAft>
              <a:buClr>
                <a:schemeClr val="dk1"/>
              </a:buClr>
              <a:buSzPts val="1200"/>
              <a:buFont typeface="Arial"/>
              <a:buNone/>
              <a:defRPr/>
            </a:pPr>
            <a:r>
              <a:rPr lang="en-US" dirty="0"/>
              <a:t>Other health strategies that can help are eating nutritious meals, having positive social interaction, a positive attitude, and employment</a:t>
            </a:r>
          </a:p>
          <a:p>
            <a:pPr marL="117475" lvl="2">
              <a:spcBef>
                <a:spcPts val="0"/>
              </a:spcBef>
              <a:spcAft>
                <a:spcPts val="0"/>
              </a:spcAft>
              <a:buClr>
                <a:schemeClr val="dk1"/>
              </a:buClr>
              <a:buSzPts val="1200"/>
              <a:buFont typeface="Arial"/>
              <a:buNone/>
              <a:defRPr/>
            </a:pPr>
            <a:r>
              <a:rPr lang="en-US" dirty="0"/>
              <a:t>or volunteer work. Being involved in one’s community can be a source of good health. Artistic expression can be beneficial as well.</a:t>
            </a:r>
          </a:p>
        </p:txBody>
      </p:sp>
      <p:sp>
        <p:nvSpPr>
          <p:cNvPr id="276" name="Google Shape;276;p1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extLst>
      <p:ext uri="{BB962C8B-B14F-4D97-AF65-F5344CB8AC3E}">
        <p14:creationId xmlns:p14="http://schemas.microsoft.com/office/powerpoint/2010/main" val="105223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sz="1100" dirty="0">
                <a:solidFill>
                  <a:schemeClr val="dk1"/>
                </a:solidFill>
                <a:latin typeface="Calibri"/>
                <a:ea typeface="Calibri"/>
                <a:cs typeface="Calibri"/>
                <a:sym typeface="Calibri"/>
              </a:rPr>
              <a:t>Share resources and references for helping people with HIV who are over 50. </a:t>
            </a:r>
          </a:p>
        </p:txBody>
      </p:sp>
      <p:sp>
        <p:nvSpPr>
          <p:cNvPr id="284" name="Google Shape;284;p1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extLst>
      <p:ext uri="{BB962C8B-B14F-4D97-AF65-F5344CB8AC3E}">
        <p14:creationId xmlns:p14="http://schemas.microsoft.com/office/powerpoint/2010/main" val="407612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ts val="0"/>
              </a:spcBef>
              <a:spcAft>
                <a:spcPts val="0"/>
              </a:spcAft>
              <a:defRPr/>
            </a:pPr>
            <a:r>
              <a:rPr lang="en-US" dirty="0">
                <a:solidFill>
                  <a:schemeClr val="dk1"/>
                </a:solidFill>
                <a:latin typeface="Calibri"/>
                <a:ea typeface="Calibri"/>
                <a:cs typeface="Calibri"/>
                <a:sym typeface="Calibri"/>
              </a:rPr>
              <a:t>Review the objectives. </a:t>
            </a:r>
          </a:p>
          <a:p>
            <a:pPr>
              <a:spcBef>
                <a:spcPts val="0"/>
              </a:spcBef>
              <a:spcAft>
                <a:spcPts val="0"/>
              </a:spcAft>
              <a:defRPr/>
            </a:pPr>
            <a:endParaRPr lang="en-US" dirty="0">
              <a:solidFill>
                <a:schemeClr val="dk1"/>
              </a:solidFill>
              <a:latin typeface="Calibri"/>
              <a:ea typeface="Calibri"/>
              <a:cs typeface="Calibri"/>
              <a:sym typeface="Calibri"/>
            </a:endParaRPr>
          </a:p>
          <a:p>
            <a:pPr>
              <a:spcBef>
                <a:spcPts val="0"/>
              </a:spcBef>
              <a:spcAft>
                <a:spcPts val="0"/>
              </a:spcAft>
              <a:buFont typeface="Arial" panose="020B0604020202020204" pitchFamily="34" charset="0"/>
              <a:buNone/>
              <a:defRPr/>
            </a:pPr>
            <a:r>
              <a:rPr lang="en-US" dirty="0">
                <a:solidFill>
                  <a:srgbClr val="000000"/>
                </a:solidFill>
                <a:latin typeface="Noto Sans Symbols"/>
                <a:ea typeface="Noto Sans Symbols"/>
                <a:cs typeface="Noto Sans Symbols"/>
              </a:rPr>
              <a:t>Introduce HIV and aging topic by acknowledging:</a:t>
            </a:r>
            <a:endParaRPr lang="en-US" dirty="0">
              <a:latin typeface="Noto Sans Symbols"/>
              <a:ea typeface="Noto Sans Symbols"/>
              <a:cs typeface="Noto Sans Symbols"/>
            </a:endParaRPr>
          </a:p>
          <a:p>
            <a:pPr marL="628650" lvl="1" indent="-171450">
              <a:spcBef>
                <a:spcPts val="0"/>
              </a:spcBef>
              <a:spcAft>
                <a:spcPts val="0"/>
              </a:spcAft>
              <a:buFont typeface="Arial" panose="020B0604020202020204" pitchFamily="34" charset="0"/>
              <a:buChar char="•"/>
              <a:defRPr/>
            </a:pPr>
            <a:r>
              <a:rPr lang="en-US" dirty="0">
                <a:solidFill>
                  <a:srgbClr val="000000"/>
                </a:solidFill>
                <a:latin typeface="Courier New" panose="02070309020205020404" pitchFamily="49" charset="0"/>
                <a:ea typeface="Courier New" panose="02070309020205020404" pitchFamily="49" charset="0"/>
                <a:cs typeface="Courier New" panose="02070309020205020404" pitchFamily="49" charset="0"/>
              </a:rPr>
              <a:t>Work remains to control the spread of HIV by identifying people with HIV who are undiagnosed.</a:t>
            </a:r>
            <a:endParaRPr lang="en-US" dirty="0">
              <a:latin typeface="Courier New" panose="02070309020205020404" pitchFamily="49" charset="0"/>
              <a:ea typeface="Courier New" panose="02070309020205020404" pitchFamily="49" charset="0"/>
              <a:cs typeface="Courier New" panose="02070309020205020404" pitchFamily="49" charset="0"/>
            </a:endParaRPr>
          </a:p>
          <a:p>
            <a:pPr marL="628650" lvl="1" indent="-171450">
              <a:spcBef>
                <a:spcPts val="0"/>
              </a:spcBef>
              <a:spcAft>
                <a:spcPts val="0"/>
              </a:spcAft>
              <a:buFont typeface="Arial" panose="020B0604020202020204" pitchFamily="34" charset="0"/>
              <a:buChar char="•"/>
              <a:defRPr/>
            </a:pPr>
            <a:r>
              <a:rPr lang="en-US" dirty="0">
                <a:solidFill>
                  <a:srgbClr val="000000"/>
                </a:solidFill>
                <a:latin typeface="Courier New" panose="02070309020205020404" pitchFamily="49" charset="0"/>
                <a:ea typeface="Courier New" panose="02070309020205020404" pitchFamily="49" charset="0"/>
                <a:cs typeface="Courier New" panose="02070309020205020404" pitchFamily="49" charset="0"/>
              </a:rPr>
              <a:t>Development of HAART (i.e. cocktails using multiple drugs) has increased life expectancy of people with HIV.</a:t>
            </a:r>
            <a:endParaRPr lang="en-US" dirty="0">
              <a:latin typeface="Courier New" panose="02070309020205020404" pitchFamily="49" charset="0"/>
              <a:ea typeface="Courier New" panose="02070309020205020404" pitchFamily="49" charset="0"/>
              <a:cs typeface="Courier New" panose="02070309020205020404" pitchFamily="49" charset="0"/>
            </a:endParaRPr>
          </a:p>
          <a:p>
            <a:pPr marL="628650" lvl="1" indent="-171450">
              <a:buFont typeface="Arial" panose="020B0604020202020204" pitchFamily="34" charset="0"/>
              <a:buChar char="•"/>
              <a:defRPr/>
            </a:pPr>
            <a:r>
              <a:rPr lang="en-US" dirty="0">
                <a:solidFill>
                  <a:srgbClr val="000000"/>
                </a:solidFill>
                <a:latin typeface="Calibri" panose="020F0502020204030204" pitchFamily="34" charset="0"/>
                <a:ea typeface="Calibri" panose="020F0502020204030204" pitchFamily="34" charset="0"/>
              </a:rPr>
              <a:t>Annual numbers of HIV diagnosis declined by 5% between 2011 and 2015.</a:t>
            </a:r>
            <a:endParaRPr lang="en-US" dirty="0">
              <a:solidFill>
                <a:schemeClr val="dk1"/>
              </a:solidFill>
              <a:latin typeface="Calibri"/>
              <a:ea typeface="Calibri"/>
              <a:cs typeface="Calibri"/>
              <a:sym typeface="Calibri"/>
            </a:endParaRPr>
          </a:p>
        </p:txBody>
      </p:sp>
      <p:sp>
        <p:nvSpPr>
          <p:cNvPr id="149" name="Google Shape;14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71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sz="800" dirty="0">
                <a:solidFill>
                  <a:srgbClr val="363636"/>
                </a:solidFill>
                <a:highlight>
                  <a:srgbClr val="FFFFFF"/>
                </a:highlight>
                <a:latin typeface="Arial"/>
                <a:ea typeface="Arial"/>
                <a:cs typeface="Arial"/>
                <a:sym typeface="Arial"/>
              </a:rPr>
              <a:t>The next slides will focus on the numbers—the scope and impact of people over 50 with HIV. </a:t>
            </a:r>
          </a:p>
          <a:p>
            <a:pPr>
              <a:defRPr/>
            </a:pPr>
            <a:endParaRPr lang="en-US" sz="800" dirty="0">
              <a:solidFill>
                <a:srgbClr val="363636"/>
              </a:solidFill>
              <a:highlight>
                <a:srgbClr val="FFFFFF"/>
              </a:highlight>
              <a:latin typeface="Arial"/>
              <a:ea typeface="Arial"/>
              <a:cs typeface="Arial"/>
              <a:sym typeface="Arial"/>
            </a:endParaRPr>
          </a:p>
          <a:p>
            <a:pPr>
              <a:defRPr/>
            </a:pPr>
            <a:r>
              <a:rPr lang="en-US" sz="800" dirty="0">
                <a:solidFill>
                  <a:srgbClr val="363636"/>
                </a:solidFill>
                <a:highlight>
                  <a:srgbClr val="FFFFFF"/>
                </a:highlight>
                <a:latin typeface="Arial"/>
                <a:ea typeface="Arial"/>
                <a:cs typeface="Arial"/>
                <a:sym typeface="Arial"/>
              </a:rPr>
              <a:t>Aging is a part of the natural course of life. However, HIV seems to accelerate the aging process. We’re not sure if it is the virus</a:t>
            </a:r>
          </a:p>
          <a:p>
            <a:pPr>
              <a:defRPr/>
            </a:pPr>
            <a:r>
              <a:rPr lang="en-US" sz="800" dirty="0">
                <a:solidFill>
                  <a:srgbClr val="363636"/>
                </a:solidFill>
                <a:highlight>
                  <a:srgbClr val="FFFFFF"/>
                </a:highlight>
                <a:latin typeface="Arial"/>
                <a:ea typeface="Arial"/>
                <a:cs typeface="Arial"/>
                <a:sym typeface="Arial"/>
              </a:rPr>
              <a:t>itself or HIV treatment that influences the aging process, but we will discuss some of these special challenges.</a:t>
            </a:r>
          </a:p>
          <a:p>
            <a:pPr>
              <a:defRPr/>
            </a:pPr>
            <a:endParaRPr lang="en-US" sz="800" dirty="0">
              <a:solidFill>
                <a:srgbClr val="363636"/>
              </a:solidFill>
              <a:highlight>
                <a:srgbClr val="FFFFFF"/>
              </a:highlight>
              <a:latin typeface="Arial"/>
              <a:ea typeface="Arial"/>
              <a:cs typeface="Arial"/>
              <a:sym typeface="Arial"/>
            </a:endParaRPr>
          </a:p>
          <a:p>
            <a:pPr>
              <a:spcBef>
                <a:spcPts val="0"/>
              </a:spcBef>
              <a:spcAft>
                <a:spcPts val="0"/>
              </a:spcAft>
              <a:buClr>
                <a:schemeClr val="dk1"/>
              </a:buClr>
              <a:buSzPts val="1200"/>
              <a:buFont typeface="Calibri"/>
              <a:buNone/>
              <a:defRPr/>
            </a:pPr>
            <a:r>
              <a:rPr lang="en-US" sz="800" dirty="0"/>
              <a:t>People aged 50 and older accounted for approximately:</a:t>
            </a:r>
          </a:p>
          <a:p>
            <a:pPr lvl="1">
              <a:defRPr/>
            </a:pPr>
            <a:endParaRPr lang="en-US" sz="800" dirty="0"/>
          </a:p>
          <a:p>
            <a:pPr marL="171450" indent="-171450">
              <a:buFont typeface="Arial" panose="020B0604020202020204" pitchFamily="34" charset="0"/>
              <a:buChar char="•"/>
              <a:defRPr/>
            </a:pPr>
            <a:r>
              <a:rPr lang="en-US" sz="800" dirty="0"/>
              <a:t>17% (6,812) of the 39,782 new HIV diagnoses in 2016 in the United States. </a:t>
            </a:r>
            <a:r>
              <a:rPr lang="en-US" dirty="0"/>
              <a:t>Though new HIV diagnoses are declining among people aged 50 and older, around 1 in 6 HIV diagnoses in 2016 were in this group.</a:t>
            </a:r>
          </a:p>
          <a:p>
            <a:pPr marL="171450" indent="-171450">
              <a:spcBef>
                <a:spcPts val="0"/>
              </a:spcBef>
              <a:spcAft>
                <a:spcPts val="0"/>
              </a:spcAft>
              <a:buClr>
                <a:schemeClr val="dk1"/>
              </a:buClr>
              <a:buSzPts val="1200"/>
              <a:buFont typeface="Arial" panose="020B0604020202020204" pitchFamily="34" charset="0"/>
              <a:buChar char="•"/>
              <a:defRPr/>
            </a:pPr>
            <a:endParaRPr lang="en-US" sz="800" dirty="0"/>
          </a:p>
          <a:p>
            <a:pPr marL="171450" indent="-171450">
              <a:spcBef>
                <a:spcPts val="0"/>
              </a:spcBef>
              <a:spcAft>
                <a:spcPts val="0"/>
              </a:spcAft>
              <a:buClr>
                <a:schemeClr val="dk1"/>
              </a:buClr>
              <a:buSzPts val="1200"/>
              <a:buFont typeface="Arial" panose="020B0604020202020204" pitchFamily="34" charset="0"/>
              <a:buChar char="•"/>
              <a:defRPr/>
            </a:pPr>
            <a:r>
              <a:rPr lang="en-US" sz="800" dirty="0"/>
              <a:t>35% of people aged 50 and older already had late stage infection (AIDS) when they received an HIV diagnosis 2016</a:t>
            </a:r>
          </a:p>
          <a:p>
            <a:pPr marL="171450" indent="-171450">
              <a:spcBef>
                <a:spcPts val="0"/>
              </a:spcBef>
              <a:spcAft>
                <a:spcPts val="0"/>
              </a:spcAft>
              <a:buClr>
                <a:schemeClr val="dk1"/>
              </a:buClr>
              <a:buSzPts val="1200"/>
              <a:buFont typeface="Arial" panose="020B0604020202020204" pitchFamily="34" charset="0"/>
              <a:buChar char="•"/>
              <a:defRPr/>
            </a:pPr>
            <a:endParaRPr lang="en-US" sz="800" dirty="0">
              <a:solidFill>
                <a:schemeClr val="dk1"/>
              </a:solidFill>
              <a:latin typeface="Calibri"/>
              <a:ea typeface="Calibri"/>
              <a:cs typeface="Calibri"/>
              <a:sym typeface="Calibri"/>
            </a:endParaRPr>
          </a:p>
          <a:p>
            <a:pPr>
              <a:spcBef>
                <a:spcPts val="0"/>
              </a:spcBef>
              <a:spcAft>
                <a:spcPts val="0"/>
              </a:spcAft>
              <a:buClr>
                <a:schemeClr val="dk1"/>
              </a:buClr>
              <a:buSzPts val="1200"/>
              <a:buFont typeface="Calibri"/>
              <a:buNone/>
              <a:defRPr/>
            </a:pPr>
            <a:r>
              <a:rPr lang="en-US" sz="800" dirty="0">
                <a:solidFill>
                  <a:schemeClr val="dk1"/>
                </a:solidFill>
                <a:latin typeface="Calibri"/>
                <a:sym typeface="Calibri"/>
              </a:rPr>
              <a:t>The good news is that a</a:t>
            </a:r>
            <a:r>
              <a:rPr lang="en-US" sz="800" dirty="0">
                <a:solidFill>
                  <a:schemeClr val="dk1"/>
                </a:solidFill>
                <a:latin typeface="Calibri"/>
                <a:ea typeface="Calibri"/>
                <a:cs typeface="Calibri"/>
                <a:sym typeface="Calibri"/>
              </a:rPr>
              <a:t>s a result of the development of highly active antiretroviral therapy starting in the 1990s and today, life</a:t>
            </a:r>
          </a:p>
          <a:p>
            <a:pPr>
              <a:spcBef>
                <a:spcPts val="0"/>
              </a:spcBef>
              <a:spcAft>
                <a:spcPts val="0"/>
              </a:spcAft>
              <a:buClr>
                <a:schemeClr val="dk1"/>
              </a:buClr>
              <a:buSzPts val="1200"/>
              <a:buFont typeface="Calibri"/>
              <a:buNone/>
              <a:defRPr/>
            </a:pPr>
            <a:r>
              <a:rPr lang="en-US" sz="800" dirty="0">
                <a:solidFill>
                  <a:schemeClr val="dk1"/>
                </a:solidFill>
                <a:latin typeface="Calibri"/>
                <a:ea typeface="Calibri"/>
                <a:cs typeface="Calibri"/>
                <a:sym typeface="Calibri"/>
              </a:rPr>
              <a:t>expectancy for many people with HIV nears that of a person without HIV. </a:t>
            </a:r>
            <a:r>
              <a:rPr lang="en-US" sz="800" dirty="0">
                <a:solidFill>
                  <a:srgbClr val="363636"/>
                </a:solidFill>
                <a:highlight>
                  <a:srgbClr val="FFFFFF"/>
                </a:highlight>
                <a:latin typeface="Arial"/>
                <a:ea typeface="Arial"/>
                <a:cs typeface="Arial"/>
                <a:sym typeface="Arial"/>
              </a:rPr>
              <a:t>The bad news is research increasingly shows that diseases</a:t>
            </a:r>
          </a:p>
          <a:p>
            <a:pPr>
              <a:spcBef>
                <a:spcPts val="0"/>
              </a:spcBef>
              <a:spcAft>
                <a:spcPts val="0"/>
              </a:spcAft>
              <a:buClr>
                <a:schemeClr val="dk1"/>
              </a:buClr>
              <a:buSzPts val="1200"/>
              <a:buFont typeface="Calibri"/>
              <a:buNone/>
              <a:defRPr/>
            </a:pPr>
            <a:r>
              <a:rPr lang="en-US" sz="800" dirty="0">
                <a:solidFill>
                  <a:srgbClr val="363636"/>
                </a:solidFill>
                <a:highlight>
                  <a:srgbClr val="FFFFFF"/>
                </a:highlight>
                <a:latin typeface="Arial"/>
                <a:ea typeface="Arial"/>
                <a:cs typeface="Arial"/>
                <a:sym typeface="Arial"/>
              </a:rPr>
              <a:t>that typically strike HIV negative people in their 60s and 70s are occurring in people with HIV in their 40s and 50s. </a:t>
            </a:r>
          </a:p>
          <a:p>
            <a:pPr>
              <a:spcBef>
                <a:spcPts val="0"/>
              </a:spcBef>
              <a:spcAft>
                <a:spcPts val="0"/>
              </a:spcAft>
              <a:buClr>
                <a:schemeClr val="dk1"/>
              </a:buClr>
              <a:buSzPts val="1200"/>
              <a:buFont typeface="Calibri"/>
              <a:buNone/>
              <a:defRPr/>
            </a:pPr>
            <a:endParaRPr lang="en-US" sz="800" dirty="0">
              <a:solidFill>
                <a:schemeClr val="dk1"/>
              </a:solidFill>
              <a:latin typeface="Calibri"/>
              <a:sym typeface="Calibri"/>
            </a:endParaRPr>
          </a:p>
          <a:p>
            <a:pPr>
              <a:spcBef>
                <a:spcPts val="0"/>
              </a:spcBef>
              <a:spcAft>
                <a:spcPts val="0"/>
              </a:spcAft>
              <a:buClr>
                <a:schemeClr val="dk1"/>
              </a:buClr>
              <a:buSzPts val="1200"/>
              <a:buFont typeface="Calibri"/>
              <a:buNone/>
              <a:defRPr/>
            </a:pPr>
            <a:r>
              <a:rPr lang="en-US" sz="800" dirty="0">
                <a:solidFill>
                  <a:schemeClr val="dk1"/>
                </a:solidFill>
                <a:latin typeface="Calibri"/>
                <a:sym typeface="Calibri"/>
              </a:rPr>
              <a:t>We have seen a de</a:t>
            </a:r>
            <a:r>
              <a:rPr lang="en-US" sz="800" dirty="0">
                <a:solidFill>
                  <a:schemeClr val="dk1"/>
                </a:solidFill>
                <a:latin typeface="Calibri"/>
                <a:ea typeface="Calibri"/>
                <a:cs typeface="Calibri"/>
                <a:sym typeface="Calibri"/>
              </a:rPr>
              <a:t>cline of 5% in HIV diagnosis nationwide, but we still have special populations where we see increases in the</a:t>
            </a:r>
          </a:p>
          <a:p>
            <a:pPr>
              <a:spcBef>
                <a:spcPts val="0"/>
              </a:spcBef>
              <a:spcAft>
                <a:spcPts val="0"/>
              </a:spcAft>
              <a:buClr>
                <a:schemeClr val="dk1"/>
              </a:buClr>
              <a:buSzPts val="1200"/>
              <a:buFont typeface="Calibri"/>
              <a:buNone/>
              <a:defRPr/>
            </a:pPr>
            <a:r>
              <a:rPr lang="en-US" sz="800" dirty="0">
                <a:solidFill>
                  <a:schemeClr val="dk1"/>
                </a:solidFill>
                <a:latin typeface="Calibri"/>
                <a:ea typeface="Calibri"/>
                <a:cs typeface="Calibri"/>
                <a:sym typeface="Calibri"/>
              </a:rPr>
              <a:t>number of infections.</a:t>
            </a:r>
          </a:p>
          <a:p>
            <a:pPr>
              <a:spcBef>
                <a:spcPts val="0"/>
              </a:spcBef>
              <a:spcAft>
                <a:spcPts val="0"/>
              </a:spcAft>
              <a:buClr>
                <a:schemeClr val="dk1"/>
              </a:buClr>
              <a:buSzPts val="1200"/>
              <a:buFont typeface="Calibri"/>
              <a:buNone/>
              <a:defRPr/>
            </a:pPr>
            <a:endParaRPr lang="en-US" sz="800" dirty="0">
              <a:solidFill>
                <a:schemeClr val="dk1"/>
              </a:solidFill>
              <a:latin typeface="Calibri"/>
              <a:ea typeface="Calibri"/>
              <a:cs typeface="Calibri"/>
              <a:sym typeface="Calibri"/>
            </a:endParaRPr>
          </a:p>
          <a:p>
            <a:pPr>
              <a:spcBef>
                <a:spcPts val="0"/>
              </a:spcBef>
              <a:spcAft>
                <a:spcPts val="0"/>
              </a:spcAft>
              <a:buClr>
                <a:schemeClr val="dk1"/>
              </a:buClr>
              <a:buSzPts val="1200"/>
              <a:buFont typeface="Calibri"/>
              <a:buNone/>
              <a:defRPr/>
            </a:pPr>
            <a:r>
              <a:rPr lang="en-US" sz="800" dirty="0">
                <a:solidFill>
                  <a:schemeClr val="dk1"/>
                </a:solidFill>
                <a:latin typeface="Calibri"/>
                <a:ea typeface="Calibri"/>
                <a:cs typeface="Calibri"/>
                <a:sym typeface="Calibri"/>
              </a:rPr>
              <a:t>Growing older with HIV is uncharted territory. This is the first generation of people with HIV who are over 50. </a:t>
            </a:r>
          </a:p>
          <a:p>
            <a:pPr>
              <a:spcBef>
                <a:spcPts val="0"/>
              </a:spcBef>
              <a:spcAft>
                <a:spcPts val="0"/>
              </a:spcAft>
              <a:buClr>
                <a:schemeClr val="dk1"/>
              </a:buClr>
              <a:buSzPts val="1200"/>
              <a:buFont typeface="Calibri"/>
              <a:buNone/>
              <a:defRPr/>
            </a:pPr>
            <a:endParaRPr lang="en-US" sz="800" dirty="0">
              <a:solidFill>
                <a:srgbClr val="363636"/>
              </a:solidFill>
              <a:highlight>
                <a:srgbClr val="FFFFFF"/>
              </a:highlight>
              <a:latin typeface="Arial"/>
              <a:ea typeface="Arial"/>
              <a:cs typeface="Arial"/>
              <a:sym typeface="Arial"/>
            </a:endParaRPr>
          </a:p>
          <a:p>
            <a:pPr>
              <a:defRPr/>
            </a:pPr>
            <a:r>
              <a:rPr lang="en-US" sz="800" dirty="0"/>
              <a:t>The American Academy of HIV Medicine (AAHIVM), the American Geriatrics Society (AGS) and the AIDS Community Research</a:t>
            </a:r>
          </a:p>
          <a:p>
            <a:pPr>
              <a:defRPr/>
            </a:pPr>
            <a:r>
              <a:rPr lang="en-US" sz="800" dirty="0"/>
              <a:t>Initiative of America (ACRIA) released the first clinical treatment strategies for managing older HIV patients: </a:t>
            </a:r>
            <a:r>
              <a:rPr lang="en-US" sz="800" i="1" dirty="0"/>
              <a:t>The HIV and Aging</a:t>
            </a:r>
          </a:p>
          <a:p>
            <a:pPr>
              <a:defRPr/>
            </a:pPr>
            <a:r>
              <a:rPr lang="en-US" sz="800" i="1" dirty="0"/>
              <a:t>Consensus Project: Recommended Treatment Strategies for Clinicians Managing Older Patients with HIV </a:t>
            </a:r>
            <a:r>
              <a:rPr lang="en-US" sz="800" dirty="0"/>
              <a:t>in the fall of 2011</a:t>
            </a:r>
            <a:r>
              <a:rPr lang="en-US" sz="800" i="1" dirty="0"/>
              <a:t>. </a:t>
            </a:r>
          </a:p>
          <a:p>
            <a:pPr>
              <a:defRPr/>
            </a:pPr>
            <a:endParaRPr lang="en-US" sz="800" i="1" dirty="0"/>
          </a:p>
          <a:p>
            <a:pPr marL="0" lvl="0" indent="0" algn="l" rtl="0">
              <a:spcBef>
                <a:spcPts val="0"/>
              </a:spcBef>
              <a:spcAft>
                <a:spcPts val="0"/>
              </a:spcAft>
              <a:buNone/>
            </a:pPr>
            <a:endParaRPr dirty="0"/>
          </a:p>
        </p:txBody>
      </p:sp>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94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ts val="0"/>
              </a:spcBef>
              <a:spcAft>
                <a:spcPts val="0"/>
              </a:spcAft>
              <a:defRPr/>
            </a:pPr>
            <a:r>
              <a:rPr lang="en-US" dirty="0">
                <a:solidFill>
                  <a:srgbClr val="363636"/>
                </a:solidFill>
                <a:highlight>
                  <a:srgbClr val="FFFFFF"/>
                </a:highlight>
                <a:latin typeface="Arial"/>
                <a:ea typeface="Arial"/>
                <a:cs typeface="Arial"/>
                <a:sym typeface="Arial"/>
              </a:rPr>
              <a:t>Review the chart.  </a:t>
            </a:r>
            <a:endParaRPr lang="en-US" dirty="0"/>
          </a:p>
          <a:p>
            <a:pPr>
              <a:defRPr/>
            </a:pPr>
            <a:endParaRPr lang="en-US" sz="800" dirty="0">
              <a:solidFill>
                <a:srgbClr val="363636"/>
              </a:solidFill>
              <a:highlight>
                <a:srgbClr val="FFFFFF"/>
              </a:highlight>
              <a:latin typeface="Arial"/>
              <a:ea typeface="Arial"/>
              <a:cs typeface="Arial"/>
              <a:sym typeface="Arial"/>
            </a:endParaRPr>
          </a:p>
          <a:p>
            <a:pPr>
              <a:defRPr/>
            </a:pPr>
            <a:r>
              <a:rPr lang="en-US" dirty="0">
                <a:highlight>
                  <a:srgbClr val="FFFFFF"/>
                </a:highlight>
              </a:rPr>
              <a:t>People with HIV who are over 50 are a growing population. According to CDC surveillance data:</a:t>
            </a:r>
          </a:p>
          <a:p>
            <a:pPr marL="514350" indent="-285750">
              <a:buFont typeface="Arial" panose="020B0604020202020204" pitchFamily="34" charset="0"/>
              <a:buChar char="•"/>
              <a:defRPr/>
            </a:pPr>
            <a:r>
              <a:rPr lang="en-US" dirty="0">
                <a:highlight>
                  <a:srgbClr val="FFFFFF"/>
                </a:highlight>
              </a:rPr>
              <a:t>Number of people with HIV is 1.25 million</a:t>
            </a:r>
          </a:p>
          <a:p>
            <a:pPr marL="514350" indent="-285750">
              <a:buFont typeface="Arial" panose="020B0604020202020204" pitchFamily="34" charset="0"/>
              <a:buChar char="•"/>
              <a:defRPr/>
            </a:pPr>
            <a:r>
              <a:rPr lang="en-US" dirty="0">
                <a:highlight>
                  <a:srgbClr val="FFFFFF"/>
                </a:highlight>
              </a:rPr>
              <a:t>In 2011 – 37% were age 50 and older </a:t>
            </a:r>
          </a:p>
          <a:p>
            <a:pPr marL="514350" indent="-285750">
              <a:buFont typeface="Arial" panose="020B0604020202020204" pitchFamily="34" charset="0"/>
              <a:buChar char="•"/>
              <a:defRPr/>
            </a:pPr>
            <a:r>
              <a:rPr lang="en-US" dirty="0">
                <a:highlight>
                  <a:srgbClr val="FFFFFF"/>
                </a:highlight>
              </a:rPr>
              <a:t>In 2015 – 50% were age 50 and older </a:t>
            </a:r>
          </a:p>
          <a:p>
            <a:pPr marL="514350" indent="-285750">
              <a:buFont typeface="Arial" panose="020B0604020202020204" pitchFamily="34" charset="0"/>
              <a:buChar char="•"/>
              <a:defRPr/>
            </a:pPr>
            <a:r>
              <a:rPr lang="en-US" dirty="0">
                <a:highlight>
                  <a:srgbClr val="FFFFFF"/>
                </a:highlight>
              </a:rPr>
              <a:t>In 2020 –70% are projected to be 50 and older</a:t>
            </a:r>
          </a:p>
          <a:p>
            <a:pPr>
              <a:defRPr/>
            </a:pPr>
            <a:endParaRPr lang="en-US" dirty="0"/>
          </a:p>
          <a:p>
            <a:pPr marL="0" lvl="0" indent="0" algn="l" rtl="0">
              <a:spcBef>
                <a:spcPts val="0"/>
              </a:spcBef>
              <a:spcAft>
                <a:spcPts val="0"/>
              </a:spcAft>
              <a:buNone/>
            </a:pPr>
            <a:endParaRPr dirty="0"/>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11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sz="1800" dirty="0">
                <a:solidFill>
                  <a:srgbClr val="000000"/>
                </a:solidFill>
                <a:latin typeface="Calibri" panose="020F0502020204030204" pitchFamily="34" charset="0"/>
                <a:ea typeface="Calibri" panose="020F0502020204030204" pitchFamily="34" charset="0"/>
              </a:rPr>
              <a:t>Point out the following on the chart:</a:t>
            </a:r>
            <a:endParaRPr lang="en-US" sz="1800" dirty="0">
              <a:latin typeface="Calibri" panose="020F0502020204030204" pitchFamily="34" charset="0"/>
              <a:ea typeface="Calibri" panose="020F0502020204030204" pitchFamily="34" charset="0"/>
            </a:endParaRPr>
          </a:p>
          <a:p>
            <a:pPr>
              <a:spcBef>
                <a:spcPts val="0"/>
              </a:spcBef>
              <a:spcAft>
                <a:spcPts val="0"/>
              </a:spcAft>
              <a:defRPr/>
            </a:pPr>
            <a:endParaRPr lang="en-US" sz="1800" dirty="0">
              <a:solidFill>
                <a:schemeClr val="dk1"/>
              </a:solidFill>
              <a:latin typeface="Calibri"/>
              <a:ea typeface="Calibri"/>
              <a:cs typeface="Calibri"/>
              <a:sym typeface="Calibri"/>
            </a:endParaRPr>
          </a:p>
          <a:p>
            <a:pPr>
              <a:spcBef>
                <a:spcPts val="0"/>
              </a:spcBef>
              <a:spcAft>
                <a:spcPts val="0"/>
              </a:spcAft>
              <a:defRPr/>
            </a:pPr>
            <a:r>
              <a:rPr lang="en-US" sz="1800" dirty="0">
                <a:solidFill>
                  <a:schemeClr val="dk1"/>
                </a:solidFill>
                <a:latin typeface="Calibri"/>
                <a:ea typeface="Calibri"/>
                <a:cs typeface="Calibri"/>
                <a:sym typeface="Calibri"/>
              </a:rPr>
              <a:t>Disparities: The most impacted sub-populations are:</a:t>
            </a:r>
          </a:p>
          <a:p>
            <a:pPr>
              <a:spcBef>
                <a:spcPts val="0"/>
              </a:spcBef>
              <a:spcAft>
                <a:spcPts val="0"/>
              </a:spcAft>
              <a:defRPr/>
            </a:pPr>
            <a:endParaRPr lang="en-US" sz="1800" dirty="0">
              <a:solidFill>
                <a:schemeClr val="dk1"/>
              </a:solidFill>
              <a:latin typeface="Calibri"/>
              <a:ea typeface="Calibri"/>
              <a:cs typeface="Calibri"/>
              <a:sym typeface="Calibri"/>
            </a:endParaRPr>
          </a:p>
          <a:p>
            <a:pPr marL="171450" indent="-171450">
              <a:spcBef>
                <a:spcPts val="0"/>
              </a:spcBef>
              <a:spcAft>
                <a:spcPts val="0"/>
              </a:spcAft>
              <a:buFont typeface="Arial" panose="020B0604020202020204" pitchFamily="34" charset="0"/>
              <a:buChar char="•"/>
              <a:defRPr/>
            </a:pPr>
            <a:r>
              <a:rPr lang="en-US" sz="1800" dirty="0">
                <a:solidFill>
                  <a:schemeClr val="dk1"/>
                </a:solidFill>
                <a:latin typeface="Calibri"/>
                <a:ea typeface="Calibri"/>
                <a:cs typeface="Calibri"/>
                <a:sym typeface="Calibri"/>
              </a:rPr>
              <a:t>Black men who have sex with men (MSM); </a:t>
            </a:r>
          </a:p>
          <a:p>
            <a:pPr marL="171450" indent="-171450">
              <a:spcBef>
                <a:spcPts val="0"/>
              </a:spcBef>
              <a:spcAft>
                <a:spcPts val="0"/>
              </a:spcAft>
              <a:buFont typeface="Arial" panose="020B0604020202020204" pitchFamily="34" charset="0"/>
              <a:buChar char="•"/>
              <a:defRPr/>
            </a:pPr>
            <a:r>
              <a:rPr lang="en-US" sz="1800" dirty="0">
                <a:solidFill>
                  <a:schemeClr val="dk1"/>
                </a:solidFill>
                <a:latin typeface="Calibri"/>
                <a:ea typeface="Calibri"/>
                <a:cs typeface="Calibri"/>
                <a:sym typeface="Calibri"/>
              </a:rPr>
              <a:t>White MSM; and </a:t>
            </a:r>
          </a:p>
          <a:p>
            <a:pPr marL="171450" indent="-171450">
              <a:spcBef>
                <a:spcPts val="0"/>
              </a:spcBef>
              <a:spcAft>
                <a:spcPts val="0"/>
              </a:spcAft>
              <a:buFont typeface="Arial" panose="020B0604020202020204" pitchFamily="34" charset="0"/>
              <a:buChar char="•"/>
              <a:defRPr/>
            </a:pPr>
            <a:r>
              <a:rPr lang="en-US" sz="1800" dirty="0">
                <a:solidFill>
                  <a:schemeClr val="dk1"/>
                </a:solidFill>
                <a:latin typeface="Calibri"/>
                <a:ea typeface="Calibri"/>
                <a:cs typeface="Calibri"/>
                <a:sym typeface="Calibri"/>
              </a:rPr>
              <a:t>Latino MSM; followed by </a:t>
            </a:r>
          </a:p>
          <a:p>
            <a:pPr marL="171450" indent="-171450">
              <a:spcBef>
                <a:spcPts val="0"/>
              </a:spcBef>
              <a:spcAft>
                <a:spcPts val="0"/>
              </a:spcAft>
              <a:buFont typeface="Arial" panose="020B0604020202020204" pitchFamily="34" charset="0"/>
              <a:buChar char="•"/>
              <a:defRPr/>
            </a:pPr>
            <a:r>
              <a:rPr lang="en-US" sz="1800" dirty="0">
                <a:solidFill>
                  <a:schemeClr val="dk1"/>
                </a:solidFill>
                <a:latin typeface="Calibri"/>
                <a:ea typeface="Calibri"/>
                <a:cs typeface="Calibri"/>
                <a:sym typeface="Calibri"/>
              </a:rPr>
              <a:t>Black, Latina, and white heterosexual cisgender women. </a:t>
            </a:r>
          </a:p>
          <a:p>
            <a:pPr>
              <a:spcBef>
                <a:spcPts val="0"/>
              </a:spcBef>
              <a:spcAft>
                <a:spcPts val="0"/>
              </a:spcAft>
              <a:defRPr/>
            </a:pPr>
            <a:endParaRPr lang="en-US" sz="1800" dirty="0"/>
          </a:p>
          <a:p>
            <a:pPr indent="-76200">
              <a:spcBef>
                <a:spcPts val="0"/>
              </a:spcBef>
              <a:spcAft>
                <a:spcPts val="0"/>
              </a:spcAft>
              <a:buClr>
                <a:schemeClr val="dk1"/>
              </a:buClr>
              <a:buSzPts val="1200"/>
              <a:buFont typeface="Arial"/>
              <a:buChar char="•"/>
              <a:defRPr/>
            </a:pPr>
            <a:r>
              <a:rPr lang="en-US" sz="1800" dirty="0">
                <a:solidFill>
                  <a:schemeClr val="dk1"/>
                </a:solidFill>
                <a:latin typeface="Calibri"/>
                <a:ea typeface="Calibri"/>
                <a:cs typeface="Calibri"/>
                <a:sym typeface="Calibri"/>
              </a:rPr>
              <a:t>Among people aged 50 and over, Blacks/African Americans accounted for 43% of all new HIV diagnosis in 2015. Whites accounted for 36%, and Hispanics/Latinos accounted for 17%.</a:t>
            </a:r>
            <a:endParaRPr lang="en-US" sz="1800" dirty="0"/>
          </a:p>
          <a:p>
            <a:pPr indent="-76200">
              <a:spcBef>
                <a:spcPts val="0"/>
              </a:spcBef>
              <a:spcAft>
                <a:spcPts val="0"/>
              </a:spcAft>
              <a:buClr>
                <a:schemeClr val="dk1"/>
              </a:buClr>
              <a:buSzPts val="1200"/>
              <a:buFont typeface="Arial"/>
              <a:buChar char="•"/>
              <a:defRPr/>
            </a:pPr>
            <a:r>
              <a:rPr lang="en-US" sz="1800" dirty="0">
                <a:solidFill>
                  <a:schemeClr val="dk1"/>
                </a:solidFill>
                <a:latin typeface="Calibri"/>
                <a:ea typeface="Calibri"/>
                <a:cs typeface="Calibri"/>
                <a:sym typeface="Calibri"/>
              </a:rPr>
              <a:t>Among people aged 50 and older, 49% of new HIV diagnosis in 2015 were among gay and bisexual men, 15% were among heterosexual men, 23% were among heterosexual women, and 12% were among people who inject drugs. </a:t>
            </a:r>
            <a:endParaRPr lang="en-US" sz="1800" dirty="0"/>
          </a:p>
          <a:p>
            <a:pPr>
              <a:spcBef>
                <a:spcPts val="0"/>
              </a:spcBef>
              <a:spcAft>
                <a:spcPts val="0"/>
              </a:spcAft>
              <a:defRPr/>
            </a:pPr>
            <a:endParaRPr lang="en-US" sz="1800" dirty="0">
              <a:solidFill>
                <a:schemeClr val="dk1"/>
              </a:solidFill>
              <a:latin typeface="Calibri"/>
              <a:ea typeface="Calibri"/>
              <a:cs typeface="Calibri"/>
              <a:sym typeface="Calibri"/>
            </a:endParaRPr>
          </a:p>
          <a:p>
            <a:pPr>
              <a:spcBef>
                <a:spcPts val="0"/>
              </a:spcBef>
              <a:spcAft>
                <a:spcPts val="0"/>
              </a:spcAft>
              <a:defRPr/>
            </a:pPr>
            <a:r>
              <a:rPr lang="en-US" sz="1800" dirty="0">
                <a:solidFill>
                  <a:schemeClr val="dk1"/>
                </a:solidFill>
                <a:latin typeface="Calibri"/>
                <a:ea typeface="Calibri"/>
                <a:cs typeface="Calibri"/>
                <a:sym typeface="Calibri"/>
              </a:rPr>
              <a:t>It’s important to note that this slide only shows subpopulations that represent more than 2% of all HIV diagnoses, so smaller, but</a:t>
            </a:r>
          </a:p>
          <a:p>
            <a:pPr>
              <a:spcBef>
                <a:spcPts val="0"/>
              </a:spcBef>
              <a:spcAft>
                <a:spcPts val="0"/>
              </a:spcAft>
              <a:defRPr/>
            </a:pPr>
            <a:r>
              <a:rPr lang="en-US" sz="1800" dirty="0">
                <a:solidFill>
                  <a:schemeClr val="dk1"/>
                </a:solidFill>
                <a:latin typeface="Calibri"/>
                <a:ea typeface="Calibri"/>
                <a:cs typeface="Calibri"/>
                <a:sym typeface="Calibri"/>
              </a:rPr>
              <a:t>still heavily impacted communities are not reflected.</a:t>
            </a:r>
            <a:endParaRPr lang="en-US" sz="1800" dirty="0"/>
          </a:p>
          <a:p>
            <a:pPr>
              <a:spcBef>
                <a:spcPts val="0"/>
              </a:spcBef>
              <a:spcAft>
                <a:spcPts val="0"/>
              </a:spcAft>
              <a:defRPr/>
            </a:pPr>
            <a:r>
              <a:rPr lang="en-US" sz="1800" dirty="0">
                <a:solidFill>
                  <a:schemeClr val="dk1"/>
                </a:solidFill>
                <a:latin typeface="Calibri"/>
                <a:ea typeface="Calibri"/>
                <a:cs typeface="Calibri"/>
                <a:sym typeface="Calibri"/>
              </a:rPr>
              <a:t> </a:t>
            </a:r>
            <a:endParaRPr lang="en-US" sz="1800" dirty="0"/>
          </a:p>
          <a:p>
            <a:pPr>
              <a:spcBef>
                <a:spcPts val="0"/>
              </a:spcBef>
              <a:spcAft>
                <a:spcPts val="0"/>
              </a:spcAft>
              <a:defRPr/>
            </a:pPr>
            <a:r>
              <a:rPr lang="en-US" sz="1800" dirty="0">
                <a:solidFill>
                  <a:schemeClr val="dk1"/>
                </a:solidFill>
                <a:latin typeface="Calibri"/>
                <a:ea typeface="Calibri"/>
                <a:cs typeface="Calibri"/>
                <a:sym typeface="Calibri"/>
              </a:rPr>
              <a:t>Let’s take a closer look at some of these disparities. In 2016:</a:t>
            </a:r>
            <a:endParaRPr lang="en-US" sz="1800" dirty="0"/>
          </a:p>
          <a:p>
            <a:pPr marL="171450" indent="-171450">
              <a:spcBef>
                <a:spcPts val="0"/>
              </a:spcBef>
              <a:spcAft>
                <a:spcPts val="0"/>
              </a:spcAft>
              <a:buFont typeface="Arial" panose="020B0604020202020204" pitchFamily="34" charset="0"/>
              <a:buChar char="•"/>
              <a:defRPr/>
            </a:pPr>
            <a:r>
              <a:rPr lang="en-US" sz="1800" dirty="0">
                <a:solidFill>
                  <a:schemeClr val="dk1"/>
                </a:solidFill>
                <a:latin typeface="Calibri"/>
                <a:ea typeface="Calibri"/>
                <a:cs typeface="Calibri"/>
                <a:sym typeface="Calibri"/>
              </a:rPr>
              <a:t>African Americans represented 12% of the population, but accounted for 44% (17,528) of HIV diagnoses. African Americans have the highest rate of HIV diagnoses compared to other races and ethnicities.</a:t>
            </a:r>
            <a:endParaRPr lang="en-US" sz="1800" dirty="0"/>
          </a:p>
          <a:p>
            <a:pPr marL="171450" indent="-171450">
              <a:spcBef>
                <a:spcPts val="0"/>
              </a:spcBef>
              <a:spcAft>
                <a:spcPts val="0"/>
              </a:spcAft>
              <a:buFont typeface="Arial" panose="020B0604020202020204" pitchFamily="34" charset="0"/>
              <a:buChar char="•"/>
              <a:defRPr/>
            </a:pPr>
            <a:r>
              <a:rPr lang="en-US" sz="1800" dirty="0">
                <a:solidFill>
                  <a:schemeClr val="dk1"/>
                </a:solidFill>
                <a:latin typeface="Calibri"/>
                <a:ea typeface="Calibri"/>
                <a:cs typeface="Calibri"/>
                <a:sym typeface="Calibri"/>
              </a:rPr>
              <a:t>Hispanics/Latinos represented 18% of the population, but accounted for 25% (9,766) of HIV diagnoses.</a:t>
            </a:r>
            <a:endParaRPr lang="en-US" sz="1800" dirty="0"/>
          </a:p>
          <a:p>
            <a:pPr>
              <a:spcBef>
                <a:spcPts val="0"/>
              </a:spcBef>
              <a:spcAft>
                <a:spcPts val="0"/>
              </a:spcAft>
              <a:defRPr/>
            </a:pPr>
            <a:endParaRPr lang="en-US" b="1" dirty="0">
              <a:solidFill>
                <a:schemeClr val="dk1"/>
              </a:solidFill>
              <a:latin typeface="Calibri"/>
              <a:ea typeface="Calibri"/>
              <a:cs typeface="Calibri"/>
              <a:sym typeface="Calibri"/>
            </a:endParaRPr>
          </a:p>
          <a:p>
            <a:pPr>
              <a:spcBef>
                <a:spcPts val="0"/>
              </a:spcBef>
              <a:spcAft>
                <a:spcPts val="0"/>
              </a:spcAft>
              <a:defRPr/>
            </a:pPr>
            <a:endParaRPr lang="en-US" b="1" dirty="0">
              <a:solidFill>
                <a:schemeClr val="dk1"/>
              </a:solidFill>
              <a:latin typeface="Calibri"/>
              <a:ea typeface="Calibri"/>
              <a:cs typeface="Calibri"/>
              <a:sym typeface="Calibri"/>
            </a:endParaRPr>
          </a:p>
          <a:p>
            <a:pPr>
              <a:spcBef>
                <a:spcPts val="0"/>
              </a:spcBef>
              <a:spcAft>
                <a:spcPts val="0"/>
              </a:spcAft>
              <a:defRPr/>
            </a:pPr>
            <a:endParaRPr lang="en-US" b="1" dirty="0">
              <a:solidFill>
                <a:schemeClr val="dk1"/>
              </a:solidFill>
              <a:latin typeface="Calibri"/>
              <a:ea typeface="Calibri"/>
              <a:cs typeface="Calibri"/>
              <a:sym typeface="Calibri"/>
            </a:endParaRPr>
          </a:p>
          <a:p>
            <a:pPr>
              <a:spcBef>
                <a:spcPts val="0"/>
              </a:spcBef>
              <a:spcAft>
                <a:spcPts val="0"/>
              </a:spcAft>
              <a:defRPr/>
            </a:pPr>
            <a:endParaRPr lang="en-US" b="1" dirty="0">
              <a:solidFill>
                <a:schemeClr val="dk1"/>
              </a:solidFill>
              <a:latin typeface="Calibri"/>
              <a:ea typeface="Calibri"/>
              <a:cs typeface="Calibri"/>
              <a:sym typeface="Calibri"/>
            </a:endParaRPr>
          </a:p>
          <a:p>
            <a:pPr>
              <a:spcBef>
                <a:spcPts val="0"/>
              </a:spcBef>
              <a:spcAft>
                <a:spcPts val="0"/>
              </a:spcAft>
              <a:defRPr/>
            </a:pPr>
            <a:endParaRPr lang="en-US" b="1" dirty="0">
              <a:solidFill>
                <a:schemeClr val="dk1"/>
              </a:solidFill>
              <a:latin typeface="Calibri"/>
              <a:ea typeface="Calibri"/>
              <a:cs typeface="Calibri"/>
              <a:sym typeface="Calibri"/>
            </a:endParaRPr>
          </a:p>
          <a:p>
            <a:pPr>
              <a:defRPr/>
            </a:pPr>
            <a:endParaRPr lang="en-US" dirty="0"/>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p>
          <a:p>
            <a:pPr marL="0" lvl="0" indent="0" algn="l" rtl="0">
              <a:spcBef>
                <a:spcPts val="0"/>
              </a:spcBef>
              <a:spcAft>
                <a:spcPts val="0"/>
              </a:spcAft>
              <a:buNone/>
            </a:pPr>
            <a:endParaRPr dirty="0"/>
          </a:p>
        </p:txBody>
      </p:sp>
      <p:sp>
        <p:nvSpPr>
          <p:cNvPr id="171" name="Google Shape;171;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extLst>
      <p:ext uri="{BB962C8B-B14F-4D97-AF65-F5344CB8AC3E}">
        <p14:creationId xmlns:p14="http://schemas.microsoft.com/office/powerpoint/2010/main" val="413853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sz="800" dirty="0"/>
              <a:t>Older people with HIV have to grapple with aging, HIV, and the effects of anti-retroviral therapy (ART), all within the context of</a:t>
            </a:r>
          </a:p>
          <a:p>
            <a:pPr>
              <a:defRPr/>
            </a:pPr>
            <a:r>
              <a:rPr lang="en-US" sz="800" dirty="0"/>
              <a:t>stigma and societal oppression which may include racism, homophobia, transphobia, sexism, and ageism. </a:t>
            </a:r>
          </a:p>
          <a:p>
            <a:pPr marL="0" lvl="0" indent="0" algn="l" rtl="0">
              <a:spcBef>
                <a:spcPts val="0"/>
              </a:spcBef>
              <a:spcAft>
                <a:spcPts val="0"/>
              </a:spcAft>
              <a:buNone/>
            </a:pPr>
            <a:endParaRPr sz="800" i="1" dirty="0"/>
          </a:p>
        </p:txBody>
      </p:sp>
      <p:sp>
        <p:nvSpPr>
          <p:cNvPr id="180" name="Google Shape;180;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extLst>
      <p:ext uri="{BB962C8B-B14F-4D97-AF65-F5344CB8AC3E}">
        <p14:creationId xmlns:p14="http://schemas.microsoft.com/office/powerpoint/2010/main" val="22184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dirty="0">
                <a:latin typeface="Calibri" panose="020F0502020204030204" pitchFamily="34" charset="0"/>
                <a:ea typeface="Calibri" panose="020F0502020204030204" pitchFamily="34" charset="0"/>
              </a:rPr>
              <a:t>Group activity: special challenges </a:t>
            </a:r>
          </a:p>
          <a:p>
            <a:pPr>
              <a:spcBef>
                <a:spcPts val="0"/>
              </a:spcBef>
              <a:spcAft>
                <a:spcPts val="0"/>
              </a:spcAft>
              <a:defRPr/>
            </a:pPr>
            <a:r>
              <a:rPr lang="en-US" dirty="0">
                <a:latin typeface="Calibri" panose="020F0502020204030204" pitchFamily="34" charset="0"/>
                <a:ea typeface="Calibri" panose="020F0502020204030204" pitchFamily="34" charset="0"/>
              </a:rPr>
              <a:t>Break participants into 3 groups and assign each group one of the 3 topics listed below. If there are fewer than 10 participants then</a:t>
            </a:r>
          </a:p>
          <a:p>
            <a:pPr>
              <a:spcBef>
                <a:spcPts val="0"/>
              </a:spcBef>
              <a:spcAft>
                <a:spcPts val="0"/>
              </a:spcAft>
              <a:defRPr/>
            </a:pPr>
            <a:r>
              <a:rPr lang="en-US" dirty="0">
                <a:latin typeface="Calibri" panose="020F0502020204030204" pitchFamily="34" charset="0"/>
                <a:ea typeface="Calibri" panose="020F0502020204030204" pitchFamily="34" charset="0"/>
              </a:rPr>
              <a:t>conduct activity as a large group. Have the group(s) discuss what challenges people with HIV who are 50 or older may encounter</a:t>
            </a:r>
          </a:p>
          <a:p>
            <a:pPr>
              <a:spcBef>
                <a:spcPts val="0"/>
              </a:spcBef>
              <a:spcAft>
                <a:spcPts val="0"/>
              </a:spcAft>
              <a:defRPr/>
            </a:pPr>
            <a:r>
              <a:rPr lang="en-US" dirty="0">
                <a:latin typeface="Calibri" panose="020F0502020204030204" pitchFamily="34" charset="0"/>
                <a:ea typeface="Calibri" panose="020F0502020204030204" pitchFamily="34" charset="0"/>
              </a:rPr>
              <a:t>with respect to the topic. Assign a recorder to write on the flip chart and a recorder to share with the larger group. </a:t>
            </a:r>
            <a:r>
              <a:rPr lang="en-US" dirty="0">
                <a:solidFill>
                  <a:srgbClr val="000000"/>
                </a:solidFill>
                <a:latin typeface="Calibri" panose="020F0502020204030204" pitchFamily="34" charset="0"/>
                <a:ea typeface="Calibri" panose="020F0502020204030204" pitchFamily="34" charset="0"/>
              </a:rPr>
              <a:t>Allow the</a:t>
            </a:r>
          </a:p>
          <a:p>
            <a:pPr>
              <a:spcBef>
                <a:spcPts val="0"/>
              </a:spcBef>
              <a:spcAft>
                <a:spcPts val="0"/>
              </a:spcAft>
              <a:defRPr/>
            </a:pPr>
            <a:r>
              <a:rPr lang="en-US" dirty="0">
                <a:solidFill>
                  <a:srgbClr val="000000"/>
                </a:solidFill>
                <a:latin typeface="Calibri" panose="020F0502020204030204" pitchFamily="34" charset="0"/>
                <a:ea typeface="Calibri" panose="020F0502020204030204" pitchFamily="34" charset="0"/>
              </a:rPr>
              <a:t>groups 5 minutes to discuss before reporting back to the larger group. </a:t>
            </a:r>
            <a:endParaRPr lang="en-US" dirty="0">
              <a:latin typeface="Calibri" panose="020F0502020204030204" pitchFamily="34" charset="0"/>
              <a:ea typeface="Calibri" panose="020F0502020204030204" pitchFamily="34" charset="0"/>
            </a:endParaRPr>
          </a:p>
          <a:p>
            <a:pPr marL="342900" indent="-342900">
              <a:spcBef>
                <a:spcPts val="0"/>
              </a:spcBef>
              <a:spcAft>
                <a:spcPts val="0"/>
              </a:spcAft>
              <a:buFont typeface="+mj-lt"/>
              <a:buAutoNum type="arabicPeriod"/>
              <a:defRPr/>
            </a:pPr>
            <a:r>
              <a:rPr lang="en-US" dirty="0">
                <a:solidFill>
                  <a:srgbClr val="000000"/>
                </a:solidFill>
                <a:latin typeface="Calibri" panose="020F0502020204030204" pitchFamily="34" charset="0"/>
                <a:ea typeface="Calibri" panose="020F0502020204030204" pitchFamily="34" charset="0"/>
              </a:rPr>
              <a:t>Clinical and physical health</a:t>
            </a:r>
          </a:p>
          <a:p>
            <a:pPr marL="342900" indent="-342900">
              <a:spcBef>
                <a:spcPts val="0"/>
              </a:spcBef>
              <a:spcAft>
                <a:spcPts val="0"/>
              </a:spcAft>
              <a:buFont typeface="+mj-lt"/>
              <a:buAutoNum type="arabicPeriod"/>
              <a:defRPr/>
            </a:pPr>
            <a:r>
              <a:rPr lang="en-US" dirty="0">
                <a:solidFill>
                  <a:srgbClr val="000000"/>
                </a:solidFill>
                <a:latin typeface="Calibri" panose="020F0502020204030204" pitchFamily="34" charset="0"/>
                <a:ea typeface="Calibri" panose="020F0502020204030204" pitchFamily="34" charset="0"/>
              </a:rPr>
              <a:t>Mental and emotional health</a:t>
            </a:r>
          </a:p>
          <a:p>
            <a:pPr marL="342900" indent="-342900">
              <a:spcBef>
                <a:spcPts val="0"/>
              </a:spcBef>
              <a:spcAft>
                <a:spcPts val="0"/>
              </a:spcAft>
              <a:buFont typeface="+mj-lt"/>
              <a:buAutoNum type="arabicPeriod"/>
              <a:defRPr/>
            </a:pPr>
            <a:r>
              <a:rPr lang="en-US" dirty="0">
                <a:solidFill>
                  <a:srgbClr val="000000"/>
                </a:solidFill>
                <a:latin typeface="Calibri" panose="020F0502020204030204" pitchFamily="34" charset="0"/>
                <a:ea typeface="Calibri" panose="020F0502020204030204" pitchFamily="34" charset="0"/>
              </a:rPr>
              <a:t>Sexuality and sexual health</a:t>
            </a:r>
          </a:p>
          <a:p>
            <a:pPr>
              <a:spcBef>
                <a:spcPts val="0"/>
              </a:spcBef>
              <a:spcAft>
                <a:spcPts val="0"/>
              </a:spcAft>
              <a:defRPr/>
            </a:pPr>
            <a:r>
              <a:rPr lang="en-US" dirty="0">
                <a:latin typeface="Calibri" panose="020F0502020204030204" pitchFamily="34" charset="0"/>
                <a:ea typeface="Calibri" panose="020F0502020204030204" pitchFamily="34" charset="0"/>
              </a:rPr>
              <a:t> </a:t>
            </a:r>
          </a:p>
          <a:p>
            <a:pPr>
              <a:spcBef>
                <a:spcPts val="0"/>
              </a:spcBef>
              <a:spcAft>
                <a:spcPts val="0"/>
              </a:spcAft>
              <a:defRPr/>
            </a:pPr>
            <a:r>
              <a:rPr lang="en-US" dirty="0">
                <a:solidFill>
                  <a:srgbClr val="000000"/>
                </a:solidFill>
                <a:latin typeface="Calibri" panose="020F0502020204030204" pitchFamily="34" charset="0"/>
                <a:ea typeface="Calibri" panose="020F0502020204030204" pitchFamily="34" charset="0"/>
              </a:rPr>
              <a:t>After the group discussion, the facilitator will close out the activity by reviewing any issues not covered by participants by reviewing</a:t>
            </a:r>
          </a:p>
          <a:p>
            <a:pPr>
              <a:spcBef>
                <a:spcPts val="0"/>
              </a:spcBef>
              <a:spcAft>
                <a:spcPts val="0"/>
              </a:spcAft>
              <a:defRPr/>
            </a:pPr>
            <a:r>
              <a:rPr lang="en-US" dirty="0">
                <a:solidFill>
                  <a:srgbClr val="000000"/>
                </a:solidFill>
                <a:latin typeface="Calibri" panose="020F0502020204030204" pitchFamily="34" charset="0"/>
                <a:ea typeface="Calibri" panose="020F0502020204030204" pitchFamily="34" charset="0"/>
              </a:rPr>
              <a:t>the next slide.  </a:t>
            </a:r>
            <a:endParaRPr lang="en-US" dirty="0">
              <a:latin typeface="Calibri" panose="020F0502020204030204" pitchFamily="34" charset="0"/>
              <a:ea typeface="Calibri" panose="020F0502020204030204" pitchFamily="34" charset="0"/>
            </a:endParaRPr>
          </a:p>
          <a:p>
            <a:pPr>
              <a:spcBef>
                <a:spcPts val="0"/>
              </a:spcBef>
              <a:spcAft>
                <a:spcPts val="0"/>
              </a:spcAft>
              <a:defRPr/>
            </a:pPr>
            <a:r>
              <a:rPr lang="en-US" dirty="0">
                <a:solidFill>
                  <a:srgbClr val="000000"/>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
        <p:nvSpPr>
          <p:cNvPr id="203" name="Google Shape;203;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extLst>
      <p:ext uri="{BB962C8B-B14F-4D97-AF65-F5344CB8AC3E}">
        <p14:creationId xmlns:p14="http://schemas.microsoft.com/office/powerpoint/2010/main" val="267886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8:notes"/>
          <p:cNvSpPr txBox="1">
            <a:spLocks noGrp="1"/>
          </p:cNvSpPr>
          <p:nvPr>
            <p:ph type="body" idx="1"/>
          </p:nvPr>
        </p:nvSpPr>
        <p:spPr>
          <a:xfrm>
            <a:off x="914400" y="4343400"/>
            <a:ext cx="5029200" cy="4495800"/>
          </a:xfrm>
          <a:prstGeom prst="rect">
            <a:avLst/>
          </a:prstGeom>
          <a:noFill/>
          <a:ln>
            <a:noFill/>
          </a:ln>
        </p:spPr>
        <p:txBody>
          <a:bodyPr spcFirstLastPara="1" wrap="square" lIns="91425" tIns="45700" rIns="91425" bIns="45700" anchor="t" anchorCtr="0">
            <a:noAutofit/>
          </a:bodyPr>
          <a:lstStyle/>
          <a:p>
            <a:pPr>
              <a:lnSpc>
                <a:spcPct val="115000"/>
              </a:lnSpc>
              <a:spcBef>
                <a:spcPts val="0"/>
              </a:spcBef>
              <a:spcAft>
                <a:spcPts val="0"/>
              </a:spcAft>
              <a:buClr>
                <a:schemeClr val="dk1"/>
              </a:buClr>
              <a:buSzPts val="1100"/>
              <a:buFont typeface="Arial" panose="020B0604020202020204" pitchFamily="34" charset="0"/>
              <a:buNone/>
              <a:defRPr/>
            </a:pPr>
            <a:r>
              <a:rPr lang="en-US" sz="1000" dirty="0">
                <a:solidFill>
                  <a:srgbClr val="2C2C2C"/>
                </a:solidFill>
                <a:latin typeface="Arial"/>
                <a:ea typeface="Arial"/>
                <a:cs typeface="Arial"/>
                <a:sym typeface="Arial"/>
              </a:rPr>
              <a:t>Make sure to cover the following points, or emphasize them during the group discussion: </a:t>
            </a:r>
          </a:p>
          <a:p>
            <a:pPr marL="171450" indent="-171450">
              <a:lnSpc>
                <a:spcPct val="115000"/>
              </a:lnSpc>
              <a:spcBef>
                <a:spcPts val="0"/>
              </a:spcBef>
              <a:spcAft>
                <a:spcPts val="0"/>
              </a:spcAft>
              <a:buClr>
                <a:schemeClr val="dk1"/>
              </a:buClr>
              <a:buSzPts val="1100"/>
              <a:buFont typeface="Arial" panose="020B0604020202020204" pitchFamily="34" charset="0"/>
              <a:buChar char="•"/>
              <a:defRPr/>
            </a:pPr>
            <a:r>
              <a:rPr lang="en-US" sz="1000" dirty="0">
                <a:solidFill>
                  <a:srgbClr val="2C2C2C"/>
                </a:solidFill>
                <a:latin typeface="Arial"/>
                <a:ea typeface="Arial"/>
                <a:cs typeface="Arial"/>
                <a:sym typeface="Arial"/>
              </a:rPr>
              <a:t>HIV treatments have decreased the likelihood of AIDS-defining illnesses among people aging with HIV.</a:t>
            </a:r>
          </a:p>
          <a:p>
            <a:pPr marL="171450" indent="-171450">
              <a:lnSpc>
                <a:spcPct val="115000"/>
              </a:lnSpc>
              <a:spcBef>
                <a:spcPts val="0"/>
              </a:spcBef>
              <a:spcAft>
                <a:spcPts val="0"/>
              </a:spcAft>
              <a:buClr>
                <a:schemeClr val="dk1"/>
              </a:buClr>
              <a:buSzPts val="1100"/>
              <a:buFont typeface="Arial" panose="020B0604020202020204" pitchFamily="34" charset="0"/>
              <a:buChar char="•"/>
              <a:defRPr/>
            </a:pPr>
            <a:r>
              <a:rPr lang="en-US" sz="1000" dirty="0">
                <a:solidFill>
                  <a:srgbClr val="2C2C2C"/>
                </a:solidFill>
                <a:latin typeface="Arial"/>
                <a:ea typeface="Arial"/>
                <a:cs typeface="Arial"/>
                <a:sym typeface="Arial"/>
              </a:rPr>
              <a:t>HIV-associated non-AIDS conditions are more common in individuals with long-standing HIV infection. These conditions include cardiovascular disease, lung disease, certain cancers, HIV-Associated Neurocognitive Disorders (HAND), and liver disease (including hepatitis B and hepatitis C), among others.</a:t>
            </a:r>
          </a:p>
          <a:p>
            <a:pPr marL="171450" indent="-171450">
              <a:lnSpc>
                <a:spcPct val="115000"/>
              </a:lnSpc>
              <a:spcBef>
                <a:spcPts val="1500"/>
              </a:spcBef>
              <a:spcAft>
                <a:spcPts val="0"/>
              </a:spcAft>
              <a:buClr>
                <a:schemeClr val="dk1"/>
              </a:buClr>
              <a:buSzPts val="1100"/>
              <a:buFont typeface="Arial" panose="020B0604020202020204" pitchFamily="34" charset="0"/>
              <a:buChar char="•"/>
              <a:defRPr/>
            </a:pPr>
            <a:r>
              <a:rPr lang="en-US" sz="1000" dirty="0">
                <a:solidFill>
                  <a:srgbClr val="2C2C2C"/>
                </a:solidFill>
                <a:latin typeface="Arial"/>
                <a:ea typeface="Arial"/>
                <a:cs typeface="Arial"/>
                <a:sym typeface="Arial"/>
              </a:rPr>
              <a:t>In addition, HIV appears to increase the risk for several age-associated diseases, as well as to cause chronic inflammation throughout the body. Chronic inflammation is associated with a number of health conditions, including cardiovascular disease, lymphoma, and type 2 diabetes.</a:t>
            </a:r>
          </a:p>
          <a:p>
            <a:pPr>
              <a:lnSpc>
                <a:spcPct val="115000"/>
              </a:lnSpc>
              <a:spcBef>
                <a:spcPts val="1500"/>
              </a:spcBef>
              <a:spcAft>
                <a:spcPts val="0"/>
              </a:spcAft>
              <a:buClr>
                <a:schemeClr val="dk1"/>
              </a:buClr>
              <a:buSzPts val="1100"/>
              <a:buFont typeface="Arial"/>
              <a:buNone/>
              <a:defRPr/>
            </a:pPr>
            <a:endParaRPr lang="en-US" sz="1000" dirty="0">
              <a:solidFill>
                <a:srgbClr val="2C2C2C"/>
              </a:solidFill>
              <a:latin typeface="Arial"/>
              <a:ea typeface="Arial"/>
              <a:cs typeface="Arial"/>
              <a:sym typeface="Arial"/>
            </a:endParaRPr>
          </a:p>
          <a:p>
            <a:pPr marL="0" lvl="0" indent="0" algn="l" rtl="0">
              <a:spcBef>
                <a:spcPts val="0"/>
              </a:spcBef>
              <a:spcAft>
                <a:spcPts val="0"/>
              </a:spcAft>
              <a:buSzPts val="1800"/>
              <a:buNone/>
            </a:pPr>
            <a:endParaRPr b="1"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p:txBody>
      </p:sp>
      <p:sp>
        <p:nvSpPr>
          <p:cNvPr id="211" name="Google Shape;211;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extLst>
      <p:ext uri="{BB962C8B-B14F-4D97-AF65-F5344CB8AC3E}">
        <p14:creationId xmlns:p14="http://schemas.microsoft.com/office/powerpoint/2010/main" val="338938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17475" lvl="2">
              <a:spcBef>
                <a:spcPts val="0"/>
              </a:spcBef>
              <a:spcAft>
                <a:spcPts val="0"/>
              </a:spcAft>
              <a:buClr>
                <a:schemeClr val="dk1"/>
              </a:buClr>
              <a:buSzPts val="1200"/>
              <a:buFont typeface="Arial"/>
              <a:buNone/>
              <a:defRPr/>
            </a:pPr>
            <a:r>
              <a:rPr lang="en-US" dirty="0">
                <a:latin typeface="Arial" panose="020B0604020202020204" pitchFamily="34" charset="0"/>
                <a:ea typeface="Calibri"/>
                <a:cs typeface="Arial" panose="020B0604020202020204" pitchFamily="34" charset="0"/>
                <a:sym typeface="Calibri"/>
              </a:rPr>
              <a:t>Polypharmacy – the use of multiple medications – is common. We talked about polypharmacy when we discussed drug to drug</a:t>
            </a:r>
          </a:p>
          <a:p>
            <a:pPr marL="117475" lvl="2">
              <a:spcBef>
                <a:spcPts val="0"/>
              </a:spcBef>
              <a:spcAft>
                <a:spcPts val="0"/>
              </a:spcAft>
              <a:buClr>
                <a:schemeClr val="dk1"/>
              </a:buClr>
              <a:buSzPts val="1200"/>
              <a:buFont typeface="Arial"/>
              <a:buNone/>
              <a:defRPr/>
            </a:pPr>
            <a:r>
              <a:rPr lang="en-US" dirty="0">
                <a:latin typeface="Arial" panose="020B0604020202020204" pitchFamily="34" charset="0"/>
                <a:ea typeface="Calibri"/>
                <a:cs typeface="Arial" panose="020B0604020202020204" pitchFamily="34" charset="0"/>
                <a:sym typeface="Calibri"/>
              </a:rPr>
              <a:t>interactions and drug to condition interactions</a:t>
            </a:r>
          </a:p>
          <a:p>
            <a:pPr marL="117475" lvl="2">
              <a:spcBef>
                <a:spcPts val="0"/>
              </a:spcBef>
              <a:spcAft>
                <a:spcPts val="0"/>
              </a:spcAft>
              <a:buClr>
                <a:schemeClr val="dk1"/>
              </a:buClr>
              <a:buSzPts val="1200"/>
              <a:buFont typeface="Arial"/>
              <a:buNone/>
              <a:defRPr/>
            </a:pPr>
            <a:endParaRPr lang="en-US" dirty="0">
              <a:latin typeface="Arial" panose="020B0604020202020204" pitchFamily="34" charset="0"/>
              <a:ea typeface="Calibri"/>
              <a:cs typeface="Arial" panose="020B0604020202020204" pitchFamily="34" charset="0"/>
              <a:sym typeface="Calibri"/>
            </a:endParaRPr>
          </a:p>
          <a:p>
            <a:pPr marL="117475" lvl="2">
              <a:spcBef>
                <a:spcPts val="0"/>
              </a:spcBef>
              <a:spcAft>
                <a:spcPts val="0"/>
              </a:spcAft>
              <a:buClr>
                <a:schemeClr val="dk1"/>
              </a:buClr>
              <a:buSzPts val="1200"/>
              <a:buFont typeface="Arial"/>
              <a:buNone/>
              <a:defRPr/>
            </a:pPr>
            <a:r>
              <a:rPr lang="en-US" dirty="0">
                <a:latin typeface="Arial" panose="020B0604020202020204" pitchFamily="34" charset="0"/>
                <a:cs typeface="Arial" panose="020B0604020202020204" pitchFamily="34" charset="0"/>
              </a:rPr>
              <a:t>The number of medications prescribed for conditions such as heart disease, high cholesterol, and diabetes predicts the number of</a:t>
            </a:r>
          </a:p>
          <a:p>
            <a:pPr marL="117475" lvl="2">
              <a:spcBef>
                <a:spcPts val="0"/>
              </a:spcBef>
              <a:spcAft>
                <a:spcPts val="0"/>
              </a:spcAft>
              <a:buClr>
                <a:schemeClr val="dk1"/>
              </a:buClr>
              <a:buSzPts val="1200"/>
              <a:buFont typeface="Arial"/>
              <a:buNone/>
              <a:defRPr/>
            </a:pPr>
            <a:r>
              <a:rPr lang="en-US" dirty="0">
                <a:latin typeface="Arial" panose="020B0604020202020204" pitchFamily="34" charset="0"/>
                <a:cs typeface="Arial" panose="020B0604020202020204" pitchFamily="34" charset="0"/>
              </a:rPr>
              <a:t>drug interactions.</a:t>
            </a:r>
          </a:p>
          <a:p>
            <a:pPr marL="117475" lvl="2">
              <a:spcBef>
                <a:spcPts val="0"/>
              </a:spcBef>
              <a:spcAft>
                <a:spcPts val="0"/>
              </a:spcAft>
              <a:buClr>
                <a:schemeClr val="dk1"/>
              </a:buClr>
              <a:buSzPts val="1200"/>
              <a:buFont typeface="Arial"/>
              <a:buNone/>
              <a:defRPr/>
            </a:pPr>
            <a:endParaRPr lang="en-US" b="1" u="sng" dirty="0">
              <a:latin typeface="Arial" panose="020B0604020202020204" pitchFamily="34" charset="0"/>
              <a:cs typeface="Arial" panose="020B0604020202020204" pitchFamily="34" charset="0"/>
            </a:endParaRPr>
          </a:p>
          <a:p>
            <a:pPr marL="285734" indent="-285734">
              <a:buFont typeface="Arial" panose="020B0604020202020204" pitchFamily="34" charset="0"/>
              <a:buChar char="•"/>
              <a:defRPr/>
            </a:pPr>
            <a:r>
              <a:rPr lang="en-US" dirty="0">
                <a:latin typeface="Arial" panose="020B0604020202020204" pitchFamily="34" charset="0"/>
                <a:cs typeface="Arial" panose="020B0604020202020204" pitchFamily="34" charset="0"/>
              </a:rPr>
              <a:t>Drug-drug interaction – a reaction between two (or more) drugs.</a:t>
            </a:r>
          </a:p>
          <a:p>
            <a:pPr marL="285734" indent="-285734">
              <a:buFont typeface="Arial" panose="020B0604020202020204" pitchFamily="34" charset="0"/>
              <a:buChar char="•"/>
              <a:defRPr/>
            </a:pPr>
            <a:r>
              <a:rPr lang="en-US" dirty="0">
                <a:latin typeface="Arial" panose="020B0604020202020204" pitchFamily="34" charset="0"/>
                <a:cs typeface="Arial" panose="020B0604020202020204" pitchFamily="34" charset="0"/>
              </a:rPr>
              <a:t>Drug-condition interaction – a reaction that occurs when taking a drug while having an existing medical condition.</a:t>
            </a:r>
          </a:p>
          <a:p>
            <a:pPr marL="117475" lvl="2">
              <a:spcBef>
                <a:spcPts val="0"/>
              </a:spcBef>
              <a:spcAft>
                <a:spcPts val="0"/>
              </a:spcAft>
              <a:buClr>
                <a:schemeClr val="dk1"/>
              </a:buClr>
              <a:buSzPts val="1200"/>
              <a:buFont typeface="Arial"/>
              <a:buNone/>
              <a:defRPr/>
            </a:pPr>
            <a:endParaRPr lang="en-US" b="1" u="sng" dirty="0">
              <a:latin typeface="Arial" panose="020B0604020202020204" pitchFamily="34" charset="0"/>
              <a:cs typeface="Arial" panose="020B0604020202020204" pitchFamily="34" charset="0"/>
            </a:endParaRPr>
          </a:p>
          <a:p>
            <a:pPr marL="117475" lvl="2">
              <a:spcBef>
                <a:spcPts val="0"/>
              </a:spcBef>
              <a:spcAft>
                <a:spcPts val="0"/>
              </a:spcAft>
              <a:buClr>
                <a:schemeClr val="dk1"/>
              </a:buClr>
              <a:buSzPts val="1200"/>
              <a:buFont typeface="Arial"/>
              <a:buNone/>
              <a:defRPr/>
            </a:pPr>
            <a:r>
              <a:rPr lang="en-US" dirty="0">
                <a:latin typeface="Arial" panose="020B0604020202020204" pitchFamily="34" charset="0"/>
                <a:ea typeface="Calibri"/>
                <a:cs typeface="Arial" panose="020B0604020202020204" pitchFamily="34" charset="0"/>
                <a:sym typeface="Calibri"/>
              </a:rPr>
              <a:t>People with HIV are living longer than ever before with improved antiretroviral therapies, so as patients age, other health conditions</a:t>
            </a:r>
          </a:p>
          <a:p>
            <a:pPr marL="117475" lvl="2">
              <a:spcBef>
                <a:spcPts val="0"/>
              </a:spcBef>
              <a:spcAft>
                <a:spcPts val="0"/>
              </a:spcAft>
              <a:buClr>
                <a:schemeClr val="dk1"/>
              </a:buClr>
              <a:buSzPts val="1200"/>
              <a:buFont typeface="Arial"/>
              <a:buNone/>
              <a:defRPr/>
            </a:pPr>
            <a:r>
              <a:rPr lang="en-US" dirty="0">
                <a:latin typeface="Arial" panose="020B0604020202020204" pitchFamily="34" charset="0"/>
                <a:ea typeface="Calibri"/>
                <a:cs typeface="Arial" panose="020B0604020202020204" pitchFamily="34" charset="0"/>
                <a:sym typeface="Calibri"/>
              </a:rPr>
              <a:t>become more common.   </a:t>
            </a:r>
          </a:p>
        </p:txBody>
      </p:sp>
      <p:sp>
        <p:nvSpPr>
          <p:cNvPr id="220" name="Google Shape;220;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163788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9"/>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Google Shape;48;p23"/>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2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3" name="Google Shape;73;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
        <p:nvSpPr>
          <p:cNvPr id="89" name="Google Shape;89;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33"/>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3"/>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33"/>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8"/>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8"/>
          <p:cNvSpPr txBox="1"/>
          <p:nvPr/>
        </p:nvSpPr>
        <p:spPr>
          <a:xfrm>
            <a:off x="609600" y="6096000"/>
            <a:ext cx="46640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18"/>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18"/>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1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2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20"/>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2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2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2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2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2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2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8" name="Google Shape;38;p2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2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22"/>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41" name="Google Shape;41;p2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42" name="Google Shape;42;p22"/>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43" name="Google Shape;43;p2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4" name="Google Shape;44;p22"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26"/>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2" name="Google Shape;62;p26"/>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63" name="Google Shape;63;p26"/>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64" name="Google Shape;64;p26"/>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65" name="Google Shape;65;p26"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66" name="Google Shape;66;p2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2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9" name="Google Shape;69;p2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2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77" name="Google Shape;77;p28"/>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78" name="Google Shape;78;p2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79" name="Google Shape;79;p2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80" name="Google Shape;80;p2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81" name="Google Shape;81;p28"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82" name="Google Shape;82;p28"/>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28"/>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84" name="Google Shape;84;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5" name="Google Shape;85;p2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30"/>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5" name="Google Shape;95;p3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6" name="Google Shape;96;p3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7" name="Google Shape;97;p3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98" name="Google Shape;98;p3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3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3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3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0" name="Google Shape;110;p32"/>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1" name="Google Shape;111;p32"/>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2" name="Google Shape;112;p3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3" name="Google Shape;113;p32"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4" name="Google Shape;114;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3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32"/>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34"/>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34"/>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34"/>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34"/>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34"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3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3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3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3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s-US" sz="4000" b="0" i="0" u="none">
                <a:solidFill>
                  <a:schemeClr val="lt1"/>
                </a:solidFill>
                <a:latin typeface="Arial"/>
                <a:ea typeface="Arial"/>
                <a:cs typeface="Arial"/>
                <a:sym typeface="Arial"/>
              </a:rPr>
              <a:t>El VIH y el envejecimiento</a:t>
            </a:r>
          </a:p>
        </p:txBody>
      </p:sp>
      <p:sp>
        <p:nvSpPr>
          <p:cNvPr id="146" name="Google Shape;146;p1"/>
          <p:cNvSpPr txBox="1">
            <a:spLocks noGrp="1"/>
          </p:cNvSpPr>
          <p:nvPr>
            <p:ph type="subTitle" idx="1"/>
          </p:nvPr>
        </p:nvSpPr>
        <p:spPr>
          <a:xfrm>
            <a:off x="684212" y="2514600"/>
            <a:ext cx="7772400" cy="17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US" sz="2400" b="0" i="0" u="none" dirty="0">
                <a:solidFill>
                  <a:srgbClr val="CCCCCC"/>
                </a:solidFill>
                <a:latin typeface="Arial"/>
                <a:ea typeface="Arial"/>
                <a:cs typeface="Arial"/>
                <a:sym typeface="Arial"/>
              </a:rPr>
              <a:t>Cómo trabajar con y apoyar a las personas mayores </a:t>
            </a:r>
            <a:br>
              <a:rPr lang="es-US" sz="2400" b="0" i="0" u="none" dirty="0">
                <a:solidFill>
                  <a:srgbClr val="CCCCCC"/>
                </a:solidFill>
                <a:latin typeface="Arial"/>
                <a:ea typeface="Arial"/>
                <a:cs typeface="Arial"/>
                <a:sym typeface="Arial"/>
              </a:rPr>
            </a:br>
            <a:r>
              <a:rPr lang="es-US" sz="2400" b="0" i="0" u="none" dirty="0">
                <a:solidFill>
                  <a:srgbClr val="CCCCCC"/>
                </a:solidFill>
                <a:latin typeface="Arial"/>
                <a:ea typeface="Arial"/>
                <a:cs typeface="Arial"/>
                <a:sym typeface="Arial"/>
              </a:rPr>
              <a:t>de 50 años con VIH/SIDA</a:t>
            </a:r>
          </a:p>
          <a:p>
            <a:pPr marL="0" lvl="0" indent="0" algn="l" rtl="0">
              <a:spcBef>
                <a:spcPts val="480"/>
              </a:spcBef>
              <a:spcAft>
                <a:spcPts val="0"/>
              </a:spcAft>
              <a:buSzPts val="2400"/>
              <a:buFont typeface="Noto Sans Symbols"/>
              <a:buNone/>
            </a:pPr>
            <a:endParaRPr sz="2400" b="0" i="0" u="none" dirty="0">
              <a:solidFill>
                <a:srgbClr val="CCCCC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Salud mental y emocional</a:t>
            </a:r>
          </a:p>
        </p:txBody>
      </p:sp>
      <p:sp>
        <p:nvSpPr>
          <p:cNvPr id="231" name="Google Shape;231;p10"/>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32" name="Google Shape;232;p10"/>
          <p:cNvSpPr txBox="1"/>
          <p:nvPr/>
        </p:nvSpPr>
        <p:spPr>
          <a:xfrm>
            <a:off x="502444" y="1293019"/>
            <a:ext cx="8139112"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Los estudios han determinado tasas altas de depresión entre </a:t>
            </a:r>
            <a:br>
              <a:rPr lang="es-US" sz="2000" b="0" i="0" u="none" dirty="0">
                <a:solidFill>
                  <a:schemeClr val="dk1"/>
                </a:solidFill>
                <a:latin typeface="Arial"/>
                <a:ea typeface="Arial"/>
                <a:cs typeface="Arial"/>
                <a:sym typeface="Arial"/>
              </a:rPr>
            </a:br>
            <a:r>
              <a:rPr lang="es-US" sz="2000" b="0" i="0" u="none" dirty="0">
                <a:solidFill>
                  <a:schemeClr val="dk1"/>
                </a:solidFill>
                <a:latin typeface="Arial"/>
                <a:ea typeface="Arial"/>
                <a:cs typeface="Arial"/>
                <a:sym typeface="Arial"/>
              </a:rPr>
              <a:t>las personas mayores con VIH</a:t>
            </a:r>
          </a:p>
          <a:p>
            <a:pPr marL="342900" marR="0" lvl="0" indent="-3429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El aislamiento social es un problema importante:</a:t>
            </a:r>
          </a:p>
          <a:p>
            <a:pPr marL="800100" marR="0" lvl="1"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Las personas mayores pueden enfrentar aislamiento debido </a:t>
            </a:r>
            <a:br>
              <a:rPr lang="es-US" sz="2000" b="0" i="0" u="none" strike="noStrike" cap="none" dirty="0">
                <a:solidFill>
                  <a:schemeClr val="dk1"/>
                </a:solidFill>
                <a:latin typeface="Arial"/>
                <a:ea typeface="Arial"/>
                <a:cs typeface="Arial"/>
                <a:sym typeface="Arial"/>
              </a:rPr>
            </a:br>
            <a:r>
              <a:rPr lang="es-US" sz="2000" b="0" i="0" u="none" strike="noStrike" cap="none" dirty="0">
                <a:solidFill>
                  <a:schemeClr val="dk1"/>
                </a:solidFill>
                <a:latin typeface="Arial"/>
                <a:ea typeface="Arial"/>
                <a:cs typeface="Arial"/>
                <a:sym typeface="Arial"/>
              </a:rPr>
              <a:t>a una enfermedad o la pérdida de familiares y amigos.</a:t>
            </a:r>
          </a:p>
          <a:p>
            <a:pPr marL="800100" marR="0" lvl="1"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Estigma debido a la infección por VIH y el envejecimiento. </a:t>
            </a:r>
          </a:p>
          <a:p>
            <a:pPr marL="800100" marR="0" lvl="1"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Estereotipos negativos del envejecimiento, incluida la visión </a:t>
            </a:r>
            <a:br>
              <a:rPr lang="es-US" sz="2000" b="0" i="0" u="none" strike="noStrike" cap="none" dirty="0">
                <a:solidFill>
                  <a:schemeClr val="dk1"/>
                </a:solidFill>
                <a:latin typeface="Arial"/>
                <a:ea typeface="Arial"/>
                <a:cs typeface="Arial"/>
                <a:sym typeface="Arial"/>
              </a:rPr>
            </a:br>
            <a:r>
              <a:rPr lang="es-US" sz="2000" b="0" i="0" u="none" strike="noStrike" cap="none" dirty="0">
                <a:solidFill>
                  <a:schemeClr val="dk1"/>
                </a:solidFill>
                <a:latin typeface="Arial"/>
                <a:ea typeface="Arial"/>
                <a:cs typeface="Arial"/>
                <a:sym typeface="Arial"/>
              </a:rPr>
              <a:t>de las personas mayores como:</a:t>
            </a:r>
          </a:p>
          <a:p>
            <a:pPr marL="1714500" marR="0" lvl="3"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Necesitadas</a:t>
            </a:r>
          </a:p>
          <a:p>
            <a:pPr marL="1714500" marR="0" lvl="3"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Seniles y menos útiles que las personas más jóvenes</a:t>
            </a:r>
          </a:p>
          <a:p>
            <a:pPr marL="800100" marR="0" lvl="1"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El estigma puede provocar un aumento de los síntomas y una disminución de la calidad de vida</a:t>
            </a:r>
          </a:p>
          <a:p>
            <a:pPr marL="800100" marR="0" lvl="1" indent="-342900" algn="l" rtl="0">
              <a:lnSpc>
                <a:spcPct val="100000"/>
              </a:lnSpc>
              <a:spcBef>
                <a:spcPts val="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El aislamiento social se ha relacionado con una disminución </a:t>
            </a:r>
            <a:br>
              <a:rPr lang="es-US" sz="2000" b="0" i="0" u="none" strike="noStrike" cap="none" dirty="0">
                <a:solidFill>
                  <a:schemeClr val="dk1"/>
                </a:solidFill>
                <a:latin typeface="Arial"/>
                <a:ea typeface="Arial"/>
                <a:cs typeface="Arial"/>
                <a:sym typeface="Arial"/>
              </a:rPr>
            </a:br>
            <a:r>
              <a:rPr lang="es-US" sz="2000" b="0" i="0" u="none" strike="noStrike" cap="none" dirty="0">
                <a:solidFill>
                  <a:schemeClr val="dk1"/>
                </a:solidFill>
                <a:latin typeface="Arial"/>
                <a:ea typeface="Arial"/>
                <a:cs typeface="Arial"/>
                <a:sym typeface="Arial"/>
              </a:rPr>
              <a:t>de la salud y la calidad de vida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Consumo de sustancias</a:t>
            </a:r>
          </a:p>
        </p:txBody>
      </p:sp>
      <p:sp>
        <p:nvSpPr>
          <p:cNvPr id="239" name="Google Shape;239;p11"/>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40" name="Google Shape;240;p11"/>
          <p:cNvSpPr txBox="1"/>
          <p:nvPr/>
        </p:nvSpPr>
        <p:spPr>
          <a:xfrm>
            <a:off x="248728" y="1154997"/>
            <a:ext cx="7924800"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Las tasas de consumo de sustancias son más altas en las personas mayores con VIH que entre los pares de la misma edad que son VIH negativos.</a:t>
            </a:r>
          </a:p>
          <a:p>
            <a:pPr marL="342900" marR="0" lvl="0" indent="-203200" algn="l" rtl="0">
              <a:lnSpc>
                <a:spcPct val="100000"/>
              </a:lnSpc>
              <a:spcBef>
                <a:spcPts val="0"/>
              </a:spcBef>
              <a:spcAft>
                <a:spcPts val="0"/>
              </a:spcAft>
              <a:buClr>
                <a:srgbClr val="C00000"/>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Los aumentos en la depresión se han relacionado con un mayor consumo de sustancias, como alcohol, marihuana, cocaína, opioides y benzodiacepinas.</a:t>
            </a:r>
          </a:p>
          <a:p>
            <a:pPr marL="342900" marR="0" lvl="0" indent="-203200" algn="l" rtl="0">
              <a:lnSpc>
                <a:spcPct val="100000"/>
              </a:lnSpc>
              <a:spcBef>
                <a:spcPts val="0"/>
              </a:spcBef>
              <a:spcAft>
                <a:spcPts val="0"/>
              </a:spcAft>
              <a:buClr>
                <a:srgbClr val="C00000"/>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Pueden ocurrir interacciones entre los medicamentos recetados y las sustancias ilícitas. Estas interacciones pueden dificultar que las personas cumplan con los medicamentos recetados y podrían reducir en gran medida la calidad de vida.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Sexualidad y salud reproductiva</a:t>
            </a:r>
          </a:p>
        </p:txBody>
      </p:sp>
      <p:sp>
        <p:nvSpPr>
          <p:cNvPr id="247" name="Google Shape;247;p1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48" name="Google Shape;248;p12"/>
          <p:cNvSpPr txBox="1"/>
          <p:nvPr/>
        </p:nvSpPr>
        <p:spPr>
          <a:xfrm>
            <a:off x="117894" y="1360487"/>
            <a:ext cx="8839200"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1200"/>
              </a:spcAft>
              <a:buClr>
                <a:srgbClr val="C00000"/>
              </a:buClr>
              <a:buSzPts val="2200"/>
              <a:buFont typeface="Noto Sans Symbols"/>
              <a:buChar char="▪"/>
            </a:pPr>
            <a:r>
              <a:rPr lang="es-US" sz="2200" b="0" i="0" u="none" dirty="0">
                <a:solidFill>
                  <a:schemeClr val="dk1"/>
                </a:solidFill>
                <a:latin typeface="Arial"/>
                <a:ea typeface="Arial"/>
                <a:cs typeface="Arial"/>
                <a:sym typeface="Arial"/>
              </a:rPr>
              <a:t>Las personas mayores son sexualmente activas, pero hay tasas más bajas de pruebas de VIH entre los adultos de 50 años o más. </a:t>
            </a: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1200"/>
              </a:spcAft>
              <a:buClr>
                <a:srgbClr val="C00000"/>
              </a:buClr>
              <a:buSzPts val="2200"/>
              <a:buFont typeface="Noto Sans Symbols"/>
              <a:buChar char="▪"/>
            </a:pPr>
            <a:r>
              <a:rPr lang="es-US" sz="2200" b="0" i="0" u="none" dirty="0">
                <a:solidFill>
                  <a:schemeClr val="dk1"/>
                </a:solidFill>
                <a:latin typeface="Arial"/>
                <a:ea typeface="Arial"/>
                <a:cs typeface="Arial"/>
                <a:sym typeface="Arial"/>
              </a:rPr>
              <a:t>Las mujeres posmenopáusicas corren el riesgo de infección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por VIH e ITS debido al mayor riesgo de desgarro vaginal durante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las relaciones sexuales.</a:t>
            </a:r>
          </a:p>
          <a:p>
            <a:pPr marL="342900" marR="0" lvl="0" indent="-342900" algn="l" rtl="0">
              <a:lnSpc>
                <a:spcPct val="100000"/>
              </a:lnSpc>
              <a:spcBef>
                <a:spcPts val="0"/>
              </a:spcBef>
              <a:spcAft>
                <a:spcPts val="1200"/>
              </a:spcAft>
              <a:buClr>
                <a:srgbClr val="C00000"/>
              </a:buClr>
              <a:buSzPts val="2200"/>
              <a:buFont typeface="Noto Sans Symbols"/>
              <a:buChar char="▪"/>
            </a:pPr>
            <a:r>
              <a:rPr lang="es-US" sz="2200" b="0" i="0" u="none" dirty="0">
                <a:solidFill>
                  <a:schemeClr val="dk1"/>
                </a:solidFill>
                <a:latin typeface="Arial"/>
                <a:ea typeface="Arial"/>
                <a:cs typeface="Arial"/>
                <a:sym typeface="Arial"/>
              </a:rPr>
              <a:t>Los adultos mayores en general tienen tasas más bajas de uso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de condones. Es posible que las mujeres que no están preocupadas por el embarazo no usen condones.</a:t>
            </a: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Los adultos mayores que están divorciados o que han perdido una pareja debido a la muerte pueden desconocer los riesgos del VIH.</a:t>
            </a:r>
          </a:p>
          <a:p>
            <a:pPr marL="0" marR="0" lvl="0" indent="0" algn="l" rtl="0">
              <a:lnSpc>
                <a:spcPct val="100000"/>
              </a:lnSpc>
              <a:spcBef>
                <a:spcPts val="0"/>
              </a:spcBef>
              <a:spcAft>
                <a:spcPts val="0"/>
              </a:spcAft>
              <a:buNone/>
            </a:pPr>
            <a:endParaRPr sz="2200" b="0" i="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PrEP para adultos mayores</a:t>
            </a:r>
          </a:p>
        </p:txBody>
      </p:sp>
      <p:sp>
        <p:nvSpPr>
          <p:cNvPr id="255" name="Google Shape;255;p1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56" name="Google Shape;256;p13"/>
          <p:cNvSpPr txBox="1"/>
          <p:nvPr/>
        </p:nvSpPr>
        <p:spPr>
          <a:xfrm>
            <a:off x="76200" y="1360487"/>
            <a:ext cx="8839200"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a:solidFill>
                  <a:schemeClr val="dk1"/>
                </a:solidFill>
                <a:latin typeface="Arial"/>
                <a:ea typeface="Arial"/>
                <a:cs typeface="Arial"/>
                <a:sym typeface="Arial"/>
              </a:rPr>
              <a:t>El uso del condón disminuye con la edad; su uso es menor que el 10 % en las personas mayores de 50 años.</a:t>
            </a:r>
          </a:p>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a:solidFill>
                  <a:schemeClr val="dk1"/>
                </a:solidFill>
                <a:latin typeface="Arial"/>
                <a:ea typeface="Arial"/>
                <a:cs typeface="Arial"/>
                <a:sym typeface="Arial"/>
              </a:rPr>
              <a:t>Del 15 % al 20 % de los adultos mayores con VIH tienen relaciones sexuales de alto riesgo (sin protección).</a:t>
            </a:r>
          </a:p>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a:solidFill>
                  <a:schemeClr val="dk1"/>
                </a:solidFill>
                <a:latin typeface="Arial"/>
                <a:ea typeface="Arial"/>
                <a:cs typeface="Arial"/>
                <a:sym typeface="Arial"/>
              </a:rPr>
              <a:t>En varios estudios, los adultos mayores con VIH informan que sus parejas a menudo no son capaces de usar un condón, debido a la incapacidad de mantener una erección.</a:t>
            </a:r>
          </a:p>
          <a:p>
            <a:pPr marL="342900" marR="0" lvl="0" indent="-342900" algn="l" rtl="0">
              <a:lnSpc>
                <a:spcPct val="100000"/>
              </a:lnSpc>
              <a:spcBef>
                <a:spcPts val="0"/>
              </a:spcBef>
              <a:spcAft>
                <a:spcPts val="0"/>
              </a:spcAft>
              <a:buClr>
                <a:srgbClr val="C00000"/>
              </a:buClr>
              <a:buSzPts val="2200"/>
              <a:buFont typeface="Noto Sans Symbols"/>
              <a:buChar char="▪"/>
            </a:pPr>
            <a:r>
              <a:rPr lang="es-US" sz="2200" b="0" i="0" u="none">
                <a:solidFill>
                  <a:schemeClr val="dk1"/>
                </a:solidFill>
                <a:latin typeface="Arial"/>
                <a:ea typeface="Arial"/>
                <a:cs typeface="Arial"/>
                <a:sym typeface="Arial"/>
              </a:rPr>
              <a:t>Muchas mujeres mayores con VIH informan que ellas y sus parejas masculinas no perciben la necesidad de usar un condón porque son posmenopáusicas.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Escenario posible: Mavis Jones</a:t>
            </a:r>
          </a:p>
        </p:txBody>
      </p:sp>
      <p:sp>
        <p:nvSpPr>
          <p:cNvPr id="263" name="Google Shape;263;p1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64" name="Google Shape;264;p14"/>
          <p:cNvSpPr txBox="1"/>
          <p:nvPr/>
        </p:nvSpPr>
        <p:spPr>
          <a:xfrm>
            <a:off x="342900" y="1166862"/>
            <a:ext cx="84582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s-US" sz="2400" b="0" i="0" u="none" spc="-30" dirty="0" err="1">
                <a:solidFill>
                  <a:schemeClr val="dk1"/>
                </a:solidFill>
                <a:latin typeface="Arial"/>
                <a:ea typeface="Arial"/>
                <a:cs typeface="Arial"/>
                <a:sym typeface="Arial"/>
              </a:rPr>
              <a:t>Mavis</a:t>
            </a:r>
            <a:r>
              <a:rPr lang="es-US" sz="2400" b="0" i="0" u="none" spc="-30" dirty="0">
                <a:solidFill>
                  <a:schemeClr val="dk1"/>
                </a:solidFill>
                <a:latin typeface="Arial"/>
                <a:ea typeface="Arial"/>
                <a:cs typeface="Arial"/>
                <a:sym typeface="Arial"/>
              </a:rPr>
              <a:t> es una mujer afroamericana de 63 años. Es prediabética, posmenopáusica y tiene presión arterial alta. </a:t>
            </a:r>
            <a:br>
              <a:rPr lang="es-US" sz="2400" b="0" i="0" u="none" spc="-30" dirty="0">
                <a:solidFill>
                  <a:schemeClr val="dk1"/>
                </a:solidFill>
                <a:latin typeface="Arial"/>
                <a:ea typeface="Arial"/>
                <a:cs typeface="Arial"/>
                <a:sym typeface="Arial"/>
              </a:rPr>
            </a:br>
            <a:r>
              <a:rPr lang="es-US" sz="2400" b="0" i="0" u="none" spc="-30" dirty="0">
                <a:solidFill>
                  <a:schemeClr val="dk1"/>
                </a:solidFill>
                <a:latin typeface="Arial"/>
                <a:ea typeface="Arial"/>
                <a:cs typeface="Arial"/>
                <a:sym typeface="Arial"/>
              </a:rPr>
              <a:t>Es miembro del grupo </a:t>
            </a:r>
            <a:r>
              <a:rPr lang="es-US" sz="2400" b="0" i="0" u="none" spc="-30" dirty="0" err="1">
                <a:solidFill>
                  <a:schemeClr val="dk1"/>
                </a:solidFill>
                <a:latin typeface="Arial"/>
                <a:ea typeface="Arial"/>
                <a:cs typeface="Arial"/>
                <a:sym typeface="Arial"/>
              </a:rPr>
              <a:t>Lively</a:t>
            </a:r>
            <a:r>
              <a:rPr lang="es-US" sz="2400" b="0" i="0" u="none" spc="-30" dirty="0">
                <a:solidFill>
                  <a:schemeClr val="dk1"/>
                </a:solidFill>
                <a:latin typeface="Arial"/>
                <a:ea typeface="Arial"/>
                <a:cs typeface="Arial"/>
                <a:sym typeface="Arial"/>
              </a:rPr>
              <a:t> </a:t>
            </a:r>
            <a:r>
              <a:rPr lang="es-US" sz="2400" b="0" i="0" u="none" spc="-30" dirty="0" err="1">
                <a:solidFill>
                  <a:schemeClr val="dk1"/>
                </a:solidFill>
                <a:latin typeface="Arial"/>
                <a:ea typeface="Arial"/>
                <a:cs typeface="Arial"/>
                <a:sym typeface="Arial"/>
              </a:rPr>
              <a:t>Steppers</a:t>
            </a:r>
            <a:r>
              <a:rPr lang="es-US" sz="2400" b="0" i="0" u="none" spc="-30" dirty="0">
                <a:solidFill>
                  <a:schemeClr val="dk1"/>
                </a:solidFill>
                <a:latin typeface="Arial"/>
                <a:ea typeface="Arial"/>
                <a:cs typeface="Arial"/>
                <a:sym typeface="Arial"/>
              </a:rPr>
              <a:t> Dance que se reúne </a:t>
            </a:r>
            <a:br>
              <a:rPr lang="es-US" sz="2400" b="0" i="0" u="none" spc="-30" dirty="0">
                <a:solidFill>
                  <a:schemeClr val="dk1"/>
                </a:solidFill>
                <a:latin typeface="Arial"/>
                <a:ea typeface="Arial"/>
                <a:cs typeface="Arial"/>
                <a:sym typeface="Arial"/>
              </a:rPr>
            </a:br>
            <a:r>
              <a:rPr lang="es-US" sz="2400" b="0" i="0" u="none" spc="-30" dirty="0">
                <a:solidFill>
                  <a:schemeClr val="dk1"/>
                </a:solidFill>
                <a:latin typeface="Arial"/>
                <a:ea typeface="Arial"/>
                <a:cs typeface="Arial"/>
                <a:sym typeface="Arial"/>
              </a:rPr>
              <a:t>en </a:t>
            </a:r>
            <a:r>
              <a:rPr lang="es-US" sz="2400" b="0" i="0" u="none" spc="-30" dirty="0" err="1">
                <a:solidFill>
                  <a:schemeClr val="dk1"/>
                </a:solidFill>
                <a:latin typeface="Arial"/>
                <a:ea typeface="Arial"/>
                <a:cs typeface="Arial"/>
                <a:sym typeface="Arial"/>
              </a:rPr>
              <a:t>Elks</a:t>
            </a:r>
            <a:r>
              <a:rPr lang="es-US" sz="2400" b="0" i="0" u="none" spc="-30" dirty="0">
                <a:solidFill>
                  <a:schemeClr val="dk1"/>
                </a:solidFill>
                <a:latin typeface="Arial"/>
                <a:ea typeface="Arial"/>
                <a:cs typeface="Arial"/>
                <a:sym typeface="Arial"/>
              </a:rPr>
              <a:t> Club tres días a la semana y participa en bailes los fines de semana. Es muy sociable, fuma un paquete de cigarrillos al día y toma entre tres y cinco cócteles por semana. Le diagnosticaron SIDA cuando su pareja de larga data, Stan, murió de linfoma hace tres años. </a:t>
            </a:r>
            <a:r>
              <a:rPr lang="es-US" sz="2400" b="0" i="0" u="none" spc="-30" dirty="0" err="1">
                <a:solidFill>
                  <a:schemeClr val="dk1"/>
                </a:solidFill>
                <a:latin typeface="Arial"/>
                <a:ea typeface="Arial"/>
                <a:cs typeface="Arial"/>
                <a:sym typeface="Arial"/>
              </a:rPr>
              <a:t>Mavis</a:t>
            </a:r>
            <a:r>
              <a:rPr lang="es-US" sz="2400" b="0" i="0" u="none" spc="-30" dirty="0">
                <a:solidFill>
                  <a:schemeClr val="dk1"/>
                </a:solidFill>
                <a:latin typeface="Arial"/>
                <a:ea typeface="Arial"/>
                <a:cs typeface="Arial"/>
                <a:sym typeface="Arial"/>
              </a:rPr>
              <a:t> comenzó el tratamiento y ha cumplido con el ART. No les ha revelado </a:t>
            </a:r>
            <a:br>
              <a:rPr lang="es-US" sz="2400" b="0" i="0" u="none" spc="-30" dirty="0">
                <a:solidFill>
                  <a:schemeClr val="dk1"/>
                </a:solidFill>
                <a:latin typeface="Arial"/>
                <a:ea typeface="Arial"/>
                <a:cs typeface="Arial"/>
                <a:sym typeface="Arial"/>
              </a:rPr>
            </a:br>
            <a:r>
              <a:rPr lang="es-US" sz="2400" b="0" i="0" u="none" spc="-30" dirty="0">
                <a:solidFill>
                  <a:schemeClr val="dk1"/>
                </a:solidFill>
                <a:latin typeface="Arial"/>
                <a:ea typeface="Arial"/>
                <a:cs typeface="Arial"/>
                <a:sym typeface="Arial"/>
              </a:rPr>
              <a:t>su estado a sus familiares o amigos debido al lenguaje </a:t>
            </a:r>
            <a:r>
              <a:rPr lang="es-US" sz="2400" b="0" i="0" u="none" spc="-30" dirty="0" err="1">
                <a:solidFill>
                  <a:schemeClr val="dk1"/>
                </a:solidFill>
                <a:latin typeface="Arial"/>
                <a:ea typeface="Arial"/>
                <a:cs typeface="Arial"/>
                <a:sym typeface="Arial"/>
              </a:rPr>
              <a:t>estigmatizante</a:t>
            </a:r>
            <a:r>
              <a:rPr lang="es-US" sz="2400" b="0" i="0" u="none" spc="-30" dirty="0">
                <a:solidFill>
                  <a:schemeClr val="dk1"/>
                </a:solidFill>
                <a:latin typeface="Arial"/>
                <a:ea typeface="Arial"/>
                <a:cs typeface="Arial"/>
                <a:sym typeface="Arial"/>
              </a:rPr>
              <a:t> que han expresado sobre las personas </a:t>
            </a:r>
            <a:br>
              <a:rPr lang="es-US" sz="2400" b="0" i="0" u="none" spc="-30" dirty="0">
                <a:solidFill>
                  <a:schemeClr val="dk1"/>
                </a:solidFill>
                <a:latin typeface="Arial"/>
                <a:ea typeface="Arial"/>
                <a:cs typeface="Arial"/>
                <a:sym typeface="Arial"/>
              </a:rPr>
            </a:br>
            <a:r>
              <a:rPr lang="es-US" sz="2400" b="0" i="0" u="none" spc="-30" dirty="0">
                <a:solidFill>
                  <a:schemeClr val="dk1"/>
                </a:solidFill>
                <a:latin typeface="Arial"/>
                <a:ea typeface="Arial"/>
                <a:cs typeface="Arial"/>
                <a:sym typeface="Arial"/>
              </a:rPr>
              <a:t>con SIDA.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Cómo vivir bien: adultos mayores con VIH</a:t>
            </a:r>
          </a:p>
        </p:txBody>
      </p:sp>
      <p:sp>
        <p:nvSpPr>
          <p:cNvPr id="271" name="Google Shape;271;p1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72" name="Google Shape;272;p15"/>
          <p:cNvSpPr txBox="1"/>
          <p:nvPr/>
        </p:nvSpPr>
        <p:spPr>
          <a:xfrm>
            <a:off x="314325" y="1163267"/>
            <a:ext cx="8458200" cy="45550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1200"/>
              </a:spcAft>
              <a:buClr>
                <a:schemeClr val="dk1"/>
              </a:buClr>
              <a:buSzPts val="2000"/>
              <a:buFont typeface="Arial"/>
              <a:buNone/>
            </a:pPr>
            <a:r>
              <a:rPr lang="es-US" sz="2000" b="0" i="0" u="none" spc="-30" dirty="0">
                <a:solidFill>
                  <a:schemeClr val="dk1"/>
                </a:solidFill>
                <a:latin typeface="Arial"/>
                <a:ea typeface="Arial"/>
                <a:cs typeface="Arial"/>
                <a:sym typeface="Arial"/>
              </a:rPr>
              <a:t>Si bien estos desafíos de salud mencionados pueden parecer desalentadores, las personas con VIH ahora tienen vidas lo suficientemente largas y saludables como para experimentar los mismos tipos de afecciones que la población en general.</a:t>
            </a:r>
            <a:endParaRPr sz="2000" b="0" i="0" u="none" spc="-30" dirty="0">
              <a:solidFill>
                <a:schemeClr val="dk1"/>
              </a:solidFill>
              <a:latin typeface="Arial"/>
              <a:ea typeface="Arial"/>
              <a:cs typeface="Arial"/>
              <a:sym typeface="Arial"/>
            </a:endParaRPr>
          </a:p>
          <a:p>
            <a:pPr marL="144000" marR="0" lvl="0" indent="-127000" algn="l" rtl="0">
              <a:lnSpc>
                <a:spcPct val="100000"/>
              </a:lnSpc>
              <a:spcBef>
                <a:spcPts val="0"/>
              </a:spcBef>
              <a:spcAft>
                <a:spcPts val="0"/>
              </a:spcAft>
              <a:buClr>
                <a:srgbClr val="C00000"/>
              </a:buClr>
              <a:buSzPts val="2000"/>
              <a:buFont typeface="Noto Sans Symbols"/>
              <a:buChar char="▪"/>
            </a:pPr>
            <a:r>
              <a:rPr lang="es-US" sz="2000" b="0" i="0" u="none" spc="-30" dirty="0">
                <a:solidFill>
                  <a:schemeClr val="dk1"/>
                </a:solidFill>
                <a:latin typeface="Arial"/>
                <a:ea typeface="Arial"/>
                <a:cs typeface="Arial"/>
                <a:sym typeface="Arial"/>
              </a:rPr>
              <a:t>No existe una solución mágica para envejecer bien, independientemente     del estado de salud. </a:t>
            </a:r>
          </a:p>
          <a:p>
            <a:pPr marL="144000" marR="0" lvl="0" indent="-127000" algn="l" rtl="0">
              <a:lnSpc>
                <a:spcPct val="100000"/>
              </a:lnSpc>
              <a:spcBef>
                <a:spcPts val="0"/>
              </a:spcBef>
              <a:spcAft>
                <a:spcPts val="0"/>
              </a:spcAft>
              <a:buClr>
                <a:srgbClr val="C00000"/>
              </a:buClr>
              <a:buSzPts val="2000"/>
              <a:buFont typeface="Noto Sans Symbols"/>
              <a:buChar char="▪"/>
            </a:pPr>
            <a:r>
              <a:rPr lang="es-US" sz="2000" b="0" i="0" u="none" spc="-30" dirty="0">
                <a:solidFill>
                  <a:schemeClr val="dk1"/>
                </a:solidFill>
                <a:latin typeface="Arial"/>
                <a:ea typeface="Arial"/>
                <a:cs typeface="Arial"/>
                <a:sym typeface="Arial"/>
              </a:rPr>
              <a:t>La evidencia muestra algunas estrategias prometedoras y no farmacológicas que pueden ayudar a los adultos.</a:t>
            </a:r>
          </a:p>
          <a:p>
            <a:pPr marL="800100" marR="0" lvl="1" indent="-342900" algn="l" rtl="0">
              <a:lnSpc>
                <a:spcPct val="100000"/>
              </a:lnSpc>
              <a:spcBef>
                <a:spcPts val="0"/>
              </a:spcBef>
              <a:spcAft>
                <a:spcPts val="0"/>
              </a:spcAft>
              <a:buClr>
                <a:srgbClr val="C00000"/>
              </a:buClr>
              <a:buSzPts val="2000"/>
              <a:buFont typeface="Noto Sans Symbols"/>
              <a:buChar char="▪"/>
            </a:pPr>
            <a:r>
              <a:rPr lang="es-US" sz="2000" b="0" i="0" u="none" strike="noStrike" cap="none" spc="-30" dirty="0">
                <a:solidFill>
                  <a:schemeClr val="dk1"/>
                </a:solidFill>
                <a:latin typeface="Arial"/>
                <a:ea typeface="Arial"/>
                <a:cs typeface="Arial"/>
                <a:sym typeface="Arial"/>
              </a:rPr>
              <a:t>Actividad física: aumento de la cantidad, intensidad y frecuencia</a:t>
            </a:r>
          </a:p>
          <a:p>
            <a:pPr marL="1257300" marR="0" lvl="2" indent="-342900" algn="l" rtl="0">
              <a:lnSpc>
                <a:spcPct val="100000"/>
              </a:lnSpc>
              <a:spcBef>
                <a:spcPts val="0"/>
              </a:spcBef>
              <a:spcAft>
                <a:spcPts val="0"/>
              </a:spcAft>
              <a:buClr>
                <a:srgbClr val="C00000"/>
              </a:buClr>
              <a:buSzPts val="2000"/>
              <a:buFont typeface="Noto Sans Symbols"/>
              <a:buChar char="▪"/>
            </a:pPr>
            <a:r>
              <a:rPr lang="es-US" sz="2000" b="0" i="0" u="none" strike="noStrike" cap="none" spc="-30" dirty="0">
                <a:solidFill>
                  <a:schemeClr val="dk1"/>
                </a:solidFill>
                <a:latin typeface="Arial"/>
                <a:ea typeface="Arial"/>
                <a:cs typeface="Arial"/>
                <a:sym typeface="Arial"/>
              </a:rPr>
              <a:t>Mejora la salud cardiovascular</a:t>
            </a:r>
          </a:p>
          <a:p>
            <a:pPr marL="1257300" marR="0" lvl="2" indent="-342900" algn="l" rtl="0">
              <a:lnSpc>
                <a:spcPct val="100000"/>
              </a:lnSpc>
              <a:spcBef>
                <a:spcPts val="0"/>
              </a:spcBef>
              <a:spcAft>
                <a:spcPts val="0"/>
              </a:spcAft>
              <a:buClr>
                <a:srgbClr val="C00000"/>
              </a:buClr>
              <a:buSzPts val="2000"/>
              <a:buFont typeface="Noto Sans Symbols"/>
              <a:buChar char="▪"/>
            </a:pPr>
            <a:r>
              <a:rPr lang="es-US" sz="2000" b="0" i="0" u="none" strike="noStrike" cap="none" spc="-30" dirty="0">
                <a:solidFill>
                  <a:schemeClr val="dk1"/>
                </a:solidFill>
                <a:latin typeface="Arial"/>
                <a:ea typeface="Arial"/>
                <a:cs typeface="Arial"/>
                <a:sym typeface="Arial"/>
              </a:rPr>
              <a:t>Reduce los síntomas de fatiga</a:t>
            </a:r>
          </a:p>
          <a:p>
            <a:pPr marL="1257300" marR="0" lvl="2" indent="-342900" algn="l" rtl="0">
              <a:lnSpc>
                <a:spcPct val="100000"/>
              </a:lnSpc>
              <a:spcBef>
                <a:spcPts val="0"/>
              </a:spcBef>
              <a:spcAft>
                <a:spcPts val="0"/>
              </a:spcAft>
              <a:buClr>
                <a:srgbClr val="C00000"/>
              </a:buClr>
              <a:buSzPts val="2000"/>
              <a:buFont typeface="Noto Sans Symbols"/>
              <a:buChar char="▪"/>
            </a:pPr>
            <a:r>
              <a:rPr lang="es-US" sz="2000" b="0" i="0" u="none" strike="noStrike" cap="none" spc="-30" dirty="0">
                <a:solidFill>
                  <a:schemeClr val="dk1"/>
                </a:solidFill>
                <a:latin typeface="Arial"/>
                <a:ea typeface="Arial"/>
                <a:cs typeface="Arial"/>
                <a:sym typeface="Arial"/>
              </a:rPr>
              <a:t>Mejora el funcionamiento cognitivo</a:t>
            </a:r>
          </a:p>
          <a:p>
            <a:pPr marL="1257300" marR="0" lvl="2" indent="-342900" algn="l" rtl="0">
              <a:lnSpc>
                <a:spcPct val="100000"/>
              </a:lnSpc>
              <a:spcBef>
                <a:spcPts val="0"/>
              </a:spcBef>
              <a:spcAft>
                <a:spcPts val="0"/>
              </a:spcAft>
              <a:buClr>
                <a:srgbClr val="C00000"/>
              </a:buClr>
              <a:buSzPts val="2000"/>
              <a:buFont typeface="Noto Sans Symbols"/>
              <a:buChar char="▪"/>
            </a:pPr>
            <a:r>
              <a:rPr lang="es-US" sz="2000" b="0" i="0" u="none" strike="noStrike" cap="none" spc="-30" dirty="0">
                <a:solidFill>
                  <a:schemeClr val="dk1"/>
                </a:solidFill>
                <a:latin typeface="Arial"/>
                <a:ea typeface="Arial"/>
                <a:cs typeface="Arial"/>
                <a:sym typeface="Arial"/>
              </a:rPr>
              <a:t>Mejora las condiciones de salud crónicas, como hipertensión, diabetes y depresión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Cómo vivir bien: adultos mayores con VIH</a:t>
            </a:r>
          </a:p>
        </p:txBody>
      </p:sp>
      <p:sp>
        <p:nvSpPr>
          <p:cNvPr id="279" name="Google Shape;279;p1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80" name="Google Shape;280;p16"/>
          <p:cNvSpPr txBox="1"/>
          <p:nvPr/>
        </p:nvSpPr>
        <p:spPr>
          <a:xfrm>
            <a:off x="228600" y="891994"/>
            <a:ext cx="8650287"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144000" marR="0" lvl="0" indent="-1270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Comer una dieta nutritiva y equilibrada puede mejorar las afecciones médicas crónicas.</a:t>
            </a:r>
            <a:br>
              <a:rPr lang="es-US" sz="2000" b="0" i="0" u="none" dirty="0">
                <a:solidFill>
                  <a:schemeClr val="dk1"/>
                </a:solidFill>
                <a:latin typeface="Arial"/>
                <a:ea typeface="Arial"/>
                <a:cs typeface="Arial"/>
                <a:sym typeface="Arial"/>
              </a:rPr>
            </a:br>
            <a:endParaRPr lang="es-US" sz="2000" b="0" i="0" u="none" dirty="0">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Limitar el consumo de alcohol es importante para envejecer bien.</a:t>
            </a:r>
          </a:p>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144000" marR="0" lvl="0" indent="-127000" algn="l" rtl="0">
              <a:lnSpc>
                <a:spcPct val="100000"/>
              </a:lnSpc>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Las interacciones sociales positivas pueden mejorar el cumplimiento </a:t>
            </a:r>
            <a:br>
              <a:rPr lang="es-US" sz="2000" b="0" i="0" u="none" dirty="0">
                <a:solidFill>
                  <a:schemeClr val="dk1"/>
                </a:solidFill>
                <a:latin typeface="Arial"/>
                <a:ea typeface="Arial"/>
                <a:cs typeface="Arial"/>
                <a:sym typeface="Arial"/>
              </a:rPr>
            </a:br>
            <a:r>
              <a:rPr lang="es-US" sz="2000" b="0" i="0" u="none" dirty="0">
                <a:solidFill>
                  <a:schemeClr val="dk1"/>
                </a:solidFill>
                <a:latin typeface="Arial"/>
                <a:ea typeface="Arial"/>
                <a:cs typeface="Arial"/>
                <a:sym typeface="Arial"/>
              </a:rPr>
              <a:t>del tratamiento contra el VIH.</a:t>
            </a:r>
          </a:p>
          <a:p>
            <a:pPr marL="0" marR="0" lvl="0" indent="0" algn="l" rtl="0">
              <a:lnSpc>
                <a:spcPct val="100000"/>
              </a:lnSpc>
              <a:spcBef>
                <a:spcPts val="0"/>
              </a:spcBef>
              <a:spcAft>
                <a:spcPts val="0"/>
              </a:spcAft>
              <a:buClr>
                <a:srgbClr val="C00000"/>
              </a:buClr>
              <a:buSzPts val="2000"/>
              <a:buFont typeface="Noto Sans Symbols"/>
              <a:buNone/>
            </a:pPr>
            <a:endParaRPr sz="2000" b="0" i="0" u="none" dirty="0">
              <a:solidFill>
                <a:schemeClr val="dk1"/>
              </a:solidFill>
              <a:latin typeface="Arial"/>
              <a:ea typeface="Arial"/>
              <a:cs typeface="Arial"/>
              <a:sym typeface="Arial"/>
            </a:endParaRPr>
          </a:p>
          <a:p>
            <a:pPr marL="144000" marR="0" lvl="0" indent="-1270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El empleo remunerado puede ser beneficioso. La investigación también </a:t>
            </a:r>
            <a:r>
              <a:rPr lang="es-US" sz="2000" dirty="0">
                <a:solidFill>
                  <a:schemeClr val="dk1"/>
                </a:solidFill>
              </a:rPr>
              <a:t>  </a:t>
            </a:r>
            <a:r>
              <a:rPr lang="es-US" sz="2000" b="0" i="0" u="none" dirty="0">
                <a:solidFill>
                  <a:schemeClr val="dk1"/>
                </a:solidFill>
                <a:latin typeface="Arial"/>
                <a:ea typeface="Arial"/>
                <a:cs typeface="Arial"/>
                <a:sym typeface="Arial"/>
              </a:rPr>
              <a:t>ha demostrado que el voluntariado, el activismo y la participación en una comunidad espiritual pueden ser una fuente de interacciones útiles.  </a:t>
            </a:r>
          </a:p>
          <a:p>
            <a:pPr marL="0" marR="0" lvl="0" indent="0" algn="l" rtl="0">
              <a:lnSpc>
                <a:spcPct val="100000"/>
              </a:lnSpc>
              <a:spcBef>
                <a:spcPts val="0"/>
              </a:spcBef>
              <a:spcAft>
                <a:spcPts val="0"/>
              </a:spcAft>
              <a:buClr>
                <a:srgbClr val="C00000"/>
              </a:buClr>
              <a:buSzPts val="2000"/>
              <a:buFont typeface="Noto Sans Symbols"/>
              <a:buNone/>
            </a:pPr>
            <a:endParaRPr sz="2000" b="0" i="0" u="none" dirty="0">
              <a:solidFill>
                <a:schemeClr val="dk1"/>
              </a:solidFill>
              <a:latin typeface="Arial"/>
              <a:ea typeface="Arial"/>
              <a:cs typeface="Arial"/>
              <a:sym typeface="Arial"/>
            </a:endParaRPr>
          </a:p>
          <a:p>
            <a:pPr marL="144000" marR="0" lvl="0" indent="-1270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“Eres tan joven como te sientes”: una actitud positiva hacia la edad puede  tener un efecto positivo en la salud.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Recursos y referencias</a:t>
            </a:r>
          </a:p>
        </p:txBody>
      </p:sp>
      <p:sp>
        <p:nvSpPr>
          <p:cNvPr id="287" name="Google Shape;287;p1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pic>
        <p:nvPicPr>
          <p:cNvPr id="13" name="Imagen 12">
            <a:extLst>
              <a:ext uri="{FF2B5EF4-FFF2-40B4-BE49-F238E27FC236}">
                <a16:creationId xmlns:a16="http://schemas.microsoft.com/office/drawing/2014/main" id="{96C9E1DB-2A47-4E30-A9F2-F2E05682DB3D}"/>
              </a:ext>
            </a:extLst>
          </p:cNvPr>
          <p:cNvPicPr>
            <a:picLocks noChangeAspect="1"/>
          </p:cNvPicPr>
          <p:nvPr/>
        </p:nvPicPr>
        <p:blipFill>
          <a:blip r:embed="rId3"/>
          <a:stretch>
            <a:fillRect/>
          </a:stretch>
        </p:blipFill>
        <p:spPr>
          <a:xfrm>
            <a:off x="464950" y="1277781"/>
            <a:ext cx="7594169" cy="41539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Imagen 2">
            <a:extLst>
              <a:ext uri="{FF2B5EF4-FFF2-40B4-BE49-F238E27FC236}">
                <a16:creationId xmlns:a16="http://schemas.microsoft.com/office/drawing/2014/main" id="{582C7844-B3EB-4965-9A68-29DD7F00E43E}"/>
              </a:ext>
            </a:extLst>
          </p:cNvPr>
          <p:cNvPicPr>
            <a:picLocks noChangeAspect="1"/>
          </p:cNvPicPr>
          <p:nvPr/>
        </p:nvPicPr>
        <p:blipFill>
          <a:blip r:embed="rId3"/>
          <a:stretch>
            <a:fillRect/>
          </a:stretch>
        </p:blipFill>
        <p:spPr>
          <a:xfrm>
            <a:off x="4735698" y="4012282"/>
            <a:ext cx="4079296" cy="1581768"/>
          </a:xfrm>
          <a:prstGeom prst="rect">
            <a:avLst/>
          </a:prstGeom>
        </p:spPr>
      </p:pic>
      <p:sp>
        <p:nvSpPr>
          <p:cNvPr id="152" name="Google Shape;15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Objetivos</a:t>
            </a:r>
            <a:r>
              <a:rPr lang="es-US" sz="2800" b="0" i="0" u="none">
                <a:solidFill>
                  <a:schemeClr val="dk1"/>
                </a:solidFill>
                <a:latin typeface="Arial"/>
                <a:ea typeface="Arial"/>
                <a:cs typeface="Arial"/>
                <a:sym typeface="Arial"/>
              </a:rPr>
              <a:t>	</a:t>
            </a:r>
          </a:p>
        </p:txBody>
      </p:sp>
      <p:sp>
        <p:nvSpPr>
          <p:cNvPr id="153" name="Google Shape;153;p2"/>
          <p:cNvSpPr txBox="1">
            <a:spLocks noGrp="1"/>
          </p:cNvSpPr>
          <p:nvPr>
            <p:ph type="body" idx="1"/>
          </p:nvPr>
        </p:nvSpPr>
        <p:spPr>
          <a:xfrm>
            <a:off x="474662" y="1524000"/>
            <a:ext cx="8077200" cy="3990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000"/>
              <a:buFont typeface="Noto Sans Symbols"/>
              <a:buNone/>
            </a:pPr>
            <a:r>
              <a:rPr lang="es-US" sz="2000" b="0" i="0" u="none" strike="noStrike" cap="none" dirty="0">
                <a:solidFill>
                  <a:schemeClr val="dk1"/>
                </a:solidFill>
                <a:latin typeface="Arial"/>
                <a:ea typeface="Arial"/>
                <a:cs typeface="Arial"/>
                <a:sym typeface="Arial"/>
              </a:rPr>
              <a:t>Al final de esta unidad las participantes podrán hacer lo siguiente: </a:t>
            </a:r>
          </a:p>
          <a:p>
            <a:pPr marL="0" marR="0" lvl="0" indent="-12700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Identificar y analizar los desafíos especiales entre las personas </a:t>
            </a:r>
            <a:br>
              <a:rPr lang="es-US" sz="2000" b="0" i="0" u="none" strike="noStrike" cap="none" dirty="0">
                <a:solidFill>
                  <a:schemeClr val="dk1"/>
                </a:solidFill>
                <a:latin typeface="Arial"/>
                <a:ea typeface="Arial"/>
                <a:cs typeface="Arial"/>
                <a:sym typeface="Arial"/>
              </a:rPr>
            </a:br>
            <a:r>
              <a:rPr lang="es-US" sz="2000" b="0" i="0" u="none" strike="noStrike" cap="none" dirty="0">
                <a:solidFill>
                  <a:schemeClr val="dk1"/>
                </a:solidFill>
                <a:latin typeface="Arial"/>
                <a:ea typeface="Arial"/>
                <a:cs typeface="Arial"/>
                <a:sym typeface="Arial"/>
              </a:rPr>
              <a:t>de 50 años o más con VIH con respecto a: </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Salud clínica y física</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Salud mental y emocional</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Consumo de sustancias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Salud reproductiva</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Abordaje de los desafíos con clientes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err="1">
                <a:solidFill>
                  <a:schemeClr val="dk1"/>
                </a:solidFill>
                <a:latin typeface="Arial"/>
                <a:ea typeface="Arial"/>
                <a:cs typeface="Arial"/>
                <a:sym typeface="Arial"/>
              </a:rPr>
              <a:t>PrEP</a:t>
            </a:r>
            <a:endParaRPr lang="es-US" sz="20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Vida buena con el VIH</a:t>
            </a:r>
          </a:p>
        </p:txBody>
      </p:sp>
      <p:sp>
        <p:nvSpPr>
          <p:cNvPr id="154" name="Google Shape;154;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Los números</a:t>
            </a:r>
          </a:p>
        </p:txBody>
      </p:sp>
      <p:sp>
        <p:nvSpPr>
          <p:cNvPr id="160" name="Google Shape;160;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pic>
        <p:nvPicPr>
          <p:cNvPr id="161" name="Google Shape;161;p3"/>
          <p:cNvPicPr preferRelativeResize="0"/>
          <p:nvPr/>
        </p:nvPicPr>
        <p:blipFill rotWithShape="1">
          <a:blip r:embed="rId3">
            <a:alphaModFix/>
          </a:blip>
          <a:srcRect/>
          <a:stretch/>
        </p:blipFill>
        <p:spPr>
          <a:xfrm>
            <a:off x="1049337" y="1447800"/>
            <a:ext cx="7045325" cy="396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pic>
        <p:nvPicPr>
          <p:cNvPr id="4" name="Imagen 3">
            <a:extLst>
              <a:ext uri="{FF2B5EF4-FFF2-40B4-BE49-F238E27FC236}">
                <a16:creationId xmlns:a16="http://schemas.microsoft.com/office/drawing/2014/main" id="{1EB06D76-A431-4156-84D8-2E0ECA379CA1}"/>
              </a:ext>
            </a:extLst>
          </p:cNvPr>
          <p:cNvPicPr>
            <a:picLocks noChangeAspect="1"/>
          </p:cNvPicPr>
          <p:nvPr/>
        </p:nvPicPr>
        <p:blipFill>
          <a:blip r:embed="rId3"/>
          <a:stretch>
            <a:fillRect/>
          </a:stretch>
        </p:blipFill>
        <p:spPr>
          <a:xfrm>
            <a:off x="541149" y="831233"/>
            <a:ext cx="8061702" cy="47694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400" b="0" i="0" u="none" dirty="0">
                <a:solidFill>
                  <a:schemeClr val="dk1"/>
                </a:solidFill>
                <a:latin typeface="Arial"/>
                <a:ea typeface="Arial"/>
                <a:cs typeface="Arial"/>
                <a:sym typeface="Arial"/>
              </a:rPr>
              <a:t>Estimación de diagnósticos nuevos de VIH en los EE. UU. para las subpoblaciones más afectadas, 2016</a:t>
            </a:r>
          </a:p>
        </p:txBody>
      </p:sp>
      <p:sp>
        <p:nvSpPr>
          <p:cNvPr id="174" name="Google Shape;174;p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176" name="Google Shape;176;p5"/>
          <p:cNvSpPr txBox="1"/>
          <p:nvPr/>
        </p:nvSpPr>
        <p:spPr>
          <a:xfrm>
            <a:off x="609600" y="1600200"/>
            <a:ext cx="7924800" cy="1557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US" sz="1800" b="0" i="0" u="none" dirty="0">
                <a:solidFill>
                  <a:schemeClr val="dk1"/>
                </a:solidFill>
                <a:latin typeface="Arial"/>
                <a:ea typeface="Arial"/>
                <a:cs typeface="Arial"/>
                <a:sym typeface="Arial"/>
              </a:rPr>
              <a:t>En 2016, 39 782 personas recibieron un diagnóstico de VIH. El número anual de diagnósticos de VIH disminuyó un 5 % entre 2011 y 2015</a:t>
            </a:r>
          </a:p>
        </p:txBody>
      </p:sp>
      <p:pic>
        <p:nvPicPr>
          <p:cNvPr id="4" name="Imagen 3">
            <a:extLst>
              <a:ext uri="{FF2B5EF4-FFF2-40B4-BE49-F238E27FC236}">
                <a16:creationId xmlns:a16="http://schemas.microsoft.com/office/drawing/2014/main" id="{F0E2BB23-9E4E-44BE-8109-167A78C3A716}"/>
              </a:ext>
            </a:extLst>
          </p:cNvPr>
          <p:cNvPicPr>
            <a:picLocks noChangeAspect="1"/>
          </p:cNvPicPr>
          <p:nvPr/>
        </p:nvPicPr>
        <p:blipFill>
          <a:blip r:embed="rId3"/>
          <a:stretch>
            <a:fillRect/>
          </a:stretch>
        </p:blipFill>
        <p:spPr>
          <a:xfrm>
            <a:off x="229819" y="2363639"/>
            <a:ext cx="8595094" cy="31275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433895" y="661987"/>
            <a:ext cx="8382300" cy="107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400" b="1" i="0" u="none" dirty="0">
                <a:solidFill>
                  <a:schemeClr val="dk1"/>
                </a:solidFill>
                <a:latin typeface="Arial"/>
                <a:ea typeface="Arial"/>
                <a:cs typeface="Arial"/>
                <a:sym typeface="Arial"/>
              </a:rPr>
              <a:t>Interacción de problemas para las personas </a:t>
            </a:r>
            <a:br>
              <a:rPr lang="es-US" sz="2400" b="1" i="0" u="none" dirty="0">
                <a:solidFill>
                  <a:schemeClr val="dk1"/>
                </a:solidFill>
                <a:latin typeface="Arial"/>
                <a:ea typeface="Arial"/>
                <a:cs typeface="Arial"/>
                <a:sym typeface="Arial"/>
              </a:rPr>
            </a:br>
            <a:r>
              <a:rPr lang="es-US" sz="2400" b="1" i="0" u="none" dirty="0">
                <a:solidFill>
                  <a:schemeClr val="dk1"/>
                </a:solidFill>
                <a:latin typeface="Arial"/>
                <a:ea typeface="Arial"/>
                <a:cs typeface="Arial"/>
                <a:sym typeface="Arial"/>
              </a:rPr>
              <a:t>de 50 años o más</a:t>
            </a:r>
          </a:p>
        </p:txBody>
      </p:sp>
      <p:sp>
        <p:nvSpPr>
          <p:cNvPr id="183" name="Google Shape;183;p6"/>
          <p:cNvSpPr txBox="1"/>
          <p:nvPr/>
        </p:nvSpPr>
        <p:spPr>
          <a:xfrm>
            <a:off x="633412" y="369887"/>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grpSp>
        <p:nvGrpSpPr>
          <p:cNvPr id="184" name="Google Shape;184;p6"/>
          <p:cNvGrpSpPr/>
          <p:nvPr/>
        </p:nvGrpSpPr>
        <p:grpSpPr>
          <a:xfrm>
            <a:off x="2514600" y="1701800"/>
            <a:ext cx="2286000" cy="2120900"/>
            <a:chOff x="1584" y="1072"/>
            <a:chExt cx="1440" cy="1336"/>
          </a:xfrm>
        </p:grpSpPr>
        <p:pic>
          <p:nvPicPr>
            <p:cNvPr id="185" name="Google Shape;185;p6"/>
            <p:cNvPicPr preferRelativeResize="0"/>
            <p:nvPr/>
          </p:nvPicPr>
          <p:blipFill rotWithShape="1">
            <a:blip r:embed="rId3">
              <a:alphaModFix/>
            </a:blip>
            <a:srcRect/>
            <a:stretch/>
          </p:blipFill>
          <p:spPr>
            <a:xfrm>
              <a:off x="1584" y="1072"/>
              <a:ext cx="1440" cy="1336"/>
            </a:xfrm>
            <a:prstGeom prst="rect">
              <a:avLst/>
            </a:prstGeom>
            <a:noFill/>
            <a:ln>
              <a:noFill/>
            </a:ln>
          </p:spPr>
        </p:pic>
        <p:sp>
          <p:nvSpPr>
            <p:cNvPr id="186" name="Google Shape;186;p6"/>
            <p:cNvSpPr txBox="1"/>
            <p:nvPr/>
          </p:nvSpPr>
          <p:spPr>
            <a:xfrm>
              <a:off x="1704" y="1193"/>
              <a:ext cx="1034" cy="9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Calibri"/>
                <a:buNone/>
              </a:pPr>
              <a:r>
                <a:rPr lang="es-US" sz="3000" b="0" i="0" u="none" dirty="0" err="1">
                  <a:solidFill>
                    <a:srgbClr val="000000"/>
                  </a:solidFill>
                  <a:latin typeface="Calibri"/>
                  <a:ea typeface="Calibri"/>
                  <a:cs typeface="Calibri"/>
                  <a:sym typeface="Calibri"/>
                </a:rPr>
                <a:t>Envejeci</a:t>
              </a:r>
              <a:r>
                <a:rPr lang="es-US" sz="3000" b="0" i="0" u="none" dirty="0">
                  <a:solidFill>
                    <a:srgbClr val="000000"/>
                  </a:solidFill>
                  <a:latin typeface="Calibri"/>
                  <a:ea typeface="Calibri"/>
                  <a:cs typeface="Calibri"/>
                  <a:sym typeface="Calibri"/>
                </a:rPr>
                <a:t>-miento</a:t>
              </a:r>
            </a:p>
          </p:txBody>
        </p:sp>
      </p:grpSp>
      <p:grpSp>
        <p:nvGrpSpPr>
          <p:cNvPr id="187" name="Google Shape;187;p6"/>
          <p:cNvGrpSpPr/>
          <p:nvPr/>
        </p:nvGrpSpPr>
        <p:grpSpPr>
          <a:xfrm>
            <a:off x="4305300" y="1701800"/>
            <a:ext cx="2184400" cy="2133600"/>
            <a:chOff x="2712" y="1072"/>
            <a:chExt cx="1376" cy="1344"/>
          </a:xfrm>
        </p:grpSpPr>
        <p:pic>
          <p:nvPicPr>
            <p:cNvPr id="188" name="Google Shape;188;p6"/>
            <p:cNvPicPr preferRelativeResize="0"/>
            <p:nvPr/>
          </p:nvPicPr>
          <p:blipFill rotWithShape="1">
            <a:blip r:embed="rId4">
              <a:alphaModFix/>
            </a:blip>
            <a:srcRect/>
            <a:stretch/>
          </p:blipFill>
          <p:spPr>
            <a:xfrm>
              <a:off x="2712" y="1072"/>
              <a:ext cx="1376" cy="1344"/>
            </a:xfrm>
            <a:prstGeom prst="rect">
              <a:avLst/>
            </a:prstGeom>
            <a:noFill/>
            <a:ln>
              <a:noFill/>
            </a:ln>
          </p:spPr>
        </p:pic>
        <p:sp>
          <p:nvSpPr>
            <p:cNvPr id="189" name="Google Shape;189;p6"/>
            <p:cNvSpPr txBox="1"/>
            <p:nvPr/>
          </p:nvSpPr>
          <p:spPr>
            <a:xfrm>
              <a:off x="2924" y="1280"/>
              <a:ext cx="958" cy="93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Calibri"/>
                <a:buNone/>
              </a:pPr>
              <a:r>
                <a:rPr lang="es-US" sz="3000" b="0" i="0" u="none">
                  <a:solidFill>
                    <a:srgbClr val="000000"/>
                  </a:solidFill>
                  <a:latin typeface="Calibri"/>
                  <a:ea typeface="Calibri"/>
                  <a:cs typeface="Calibri"/>
                  <a:sym typeface="Calibri"/>
                </a:rPr>
                <a:t>VIH</a:t>
              </a:r>
            </a:p>
          </p:txBody>
        </p:sp>
      </p:grpSp>
      <p:grpSp>
        <p:nvGrpSpPr>
          <p:cNvPr id="190" name="Google Shape;190;p6"/>
          <p:cNvGrpSpPr/>
          <p:nvPr/>
        </p:nvGrpSpPr>
        <p:grpSpPr>
          <a:xfrm>
            <a:off x="3365500" y="2895600"/>
            <a:ext cx="2286000" cy="2070100"/>
            <a:chOff x="2120" y="1824"/>
            <a:chExt cx="1440" cy="1304"/>
          </a:xfrm>
        </p:grpSpPr>
        <p:pic>
          <p:nvPicPr>
            <p:cNvPr id="191" name="Google Shape;191;p6"/>
            <p:cNvPicPr preferRelativeResize="0"/>
            <p:nvPr/>
          </p:nvPicPr>
          <p:blipFill rotWithShape="1">
            <a:blip r:embed="rId5">
              <a:alphaModFix/>
            </a:blip>
            <a:srcRect/>
            <a:stretch/>
          </p:blipFill>
          <p:spPr>
            <a:xfrm>
              <a:off x="2120" y="1824"/>
              <a:ext cx="1440" cy="1304"/>
            </a:xfrm>
            <a:prstGeom prst="rect">
              <a:avLst/>
            </a:prstGeom>
            <a:noFill/>
            <a:ln>
              <a:noFill/>
            </a:ln>
          </p:spPr>
        </p:pic>
        <p:sp>
          <p:nvSpPr>
            <p:cNvPr id="192" name="Google Shape;192;p6"/>
            <p:cNvSpPr txBox="1"/>
            <p:nvPr/>
          </p:nvSpPr>
          <p:spPr>
            <a:xfrm>
              <a:off x="2340" y="2019"/>
              <a:ext cx="1004" cy="9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Calibri"/>
                <a:buNone/>
              </a:pPr>
              <a:r>
                <a:rPr lang="es-US" sz="3000" b="0" i="0" u="none">
                  <a:solidFill>
                    <a:srgbClr val="000000"/>
                  </a:solidFill>
                  <a:latin typeface="Calibri"/>
                  <a:ea typeface="Calibri"/>
                  <a:cs typeface="Calibri"/>
                  <a:sym typeface="Calibri"/>
                </a:rPr>
                <a:t>ART</a:t>
              </a:r>
            </a:p>
          </p:txBody>
        </p:sp>
      </p:grpSp>
      <p:sp>
        <p:nvSpPr>
          <p:cNvPr id="193" name="Google Shape;193;p6"/>
          <p:cNvSpPr/>
          <p:nvPr/>
        </p:nvSpPr>
        <p:spPr>
          <a:xfrm>
            <a:off x="796446" y="1214438"/>
            <a:ext cx="7561262" cy="4405312"/>
          </a:xfrm>
          <a:prstGeom prst="ellipse">
            <a:avLst/>
          </a:prstGeom>
          <a:solidFill>
            <a:schemeClr val="accent1">
              <a:alpha val="0"/>
            </a:schemeClr>
          </a:solidFill>
          <a:ln w="254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194" name="Google Shape;194;p6"/>
          <p:cNvSpPr txBox="1"/>
          <p:nvPr/>
        </p:nvSpPr>
        <p:spPr>
          <a:xfrm>
            <a:off x="1300702" y="4084637"/>
            <a:ext cx="1641475" cy="414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s-US" sz="2100" b="0" i="0" u="none">
                <a:solidFill>
                  <a:srgbClr val="000000"/>
                </a:solidFill>
                <a:latin typeface="Calibri"/>
                <a:ea typeface="Calibri"/>
                <a:cs typeface="Calibri"/>
                <a:sym typeface="Calibri"/>
              </a:rPr>
              <a:t>Homofobia</a:t>
            </a:r>
          </a:p>
        </p:txBody>
      </p:sp>
      <p:sp>
        <p:nvSpPr>
          <p:cNvPr id="195" name="Google Shape;195;p6"/>
          <p:cNvSpPr txBox="1"/>
          <p:nvPr/>
        </p:nvSpPr>
        <p:spPr>
          <a:xfrm>
            <a:off x="6439440" y="4084637"/>
            <a:ext cx="1641475" cy="414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s-US" sz="2100" b="0" i="0" u="none">
                <a:solidFill>
                  <a:srgbClr val="000000"/>
                </a:solidFill>
                <a:latin typeface="Calibri"/>
                <a:ea typeface="Calibri"/>
                <a:cs typeface="Calibri"/>
                <a:sym typeface="Calibri"/>
              </a:rPr>
              <a:t>Transfobia</a:t>
            </a:r>
          </a:p>
        </p:txBody>
      </p:sp>
      <p:sp>
        <p:nvSpPr>
          <p:cNvPr id="196" name="Google Shape;196;p6"/>
          <p:cNvSpPr txBox="1"/>
          <p:nvPr/>
        </p:nvSpPr>
        <p:spPr>
          <a:xfrm>
            <a:off x="4044531" y="1464724"/>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s-US" sz="2100" b="0" i="0" u="none" dirty="0">
                <a:solidFill>
                  <a:srgbClr val="000000"/>
                </a:solidFill>
                <a:latin typeface="Calibri"/>
                <a:ea typeface="Calibri"/>
                <a:cs typeface="Calibri"/>
                <a:sym typeface="Calibri"/>
              </a:rPr>
              <a:t>Sexismo</a:t>
            </a:r>
          </a:p>
        </p:txBody>
      </p:sp>
      <p:sp>
        <p:nvSpPr>
          <p:cNvPr id="197" name="Google Shape;197;p6"/>
          <p:cNvSpPr txBox="1"/>
          <p:nvPr/>
        </p:nvSpPr>
        <p:spPr>
          <a:xfrm>
            <a:off x="4212177" y="5227637"/>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s-US" sz="2100" b="0" i="0" u="none" dirty="0">
                <a:solidFill>
                  <a:srgbClr val="000000"/>
                </a:solidFill>
                <a:latin typeface="Calibri"/>
                <a:ea typeface="Calibri"/>
                <a:cs typeface="Calibri"/>
                <a:sym typeface="Calibri"/>
              </a:rPr>
              <a:t>Racismo</a:t>
            </a:r>
          </a:p>
        </p:txBody>
      </p:sp>
      <p:sp>
        <p:nvSpPr>
          <p:cNvPr id="198" name="Google Shape;198;p6"/>
          <p:cNvSpPr txBox="1"/>
          <p:nvPr/>
        </p:nvSpPr>
        <p:spPr>
          <a:xfrm>
            <a:off x="6761702" y="2689225"/>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s-US" sz="2100" b="0" i="0" u="none">
                <a:solidFill>
                  <a:srgbClr val="000000"/>
                </a:solidFill>
                <a:latin typeface="Calibri"/>
                <a:ea typeface="Calibri"/>
                <a:cs typeface="Calibri"/>
                <a:sym typeface="Calibri"/>
              </a:rPr>
              <a:t>Estigma</a:t>
            </a:r>
          </a:p>
        </p:txBody>
      </p:sp>
      <p:sp>
        <p:nvSpPr>
          <p:cNvPr id="199" name="Google Shape;199;p6"/>
          <p:cNvSpPr txBox="1"/>
          <p:nvPr/>
        </p:nvSpPr>
        <p:spPr>
          <a:xfrm>
            <a:off x="1400715" y="2897187"/>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s-US" sz="2100" b="0" i="0" u="none">
                <a:solidFill>
                  <a:srgbClr val="000000"/>
                </a:solidFill>
                <a:latin typeface="Calibri"/>
                <a:ea typeface="Calibri"/>
                <a:cs typeface="Calibri"/>
                <a:sym typeface="Calibri"/>
              </a:rPr>
              <a:t>Edadismo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581025" y="8382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Actividad: desafíos especiales</a:t>
            </a:r>
          </a:p>
        </p:txBody>
      </p:sp>
      <p:sp>
        <p:nvSpPr>
          <p:cNvPr id="206" name="Google Shape;206;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07" name="Google Shape;207;p7"/>
          <p:cNvSpPr txBox="1"/>
          <p:nvPr/>
        </p:nvSpPr>
        <p:spPr>
          <a:xfrm>
            <a:off x="581025" y="1600200"/>
            <a:ext cx="7924800" cy="34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VIH entre personas de 50 años o más:</a:t>
            </a: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C00000"/>
              </a:buClr>
              <a:buSzPts val="2800"/>
              <a:buFont typeface="Arial"/>
              <a:buAutoNum type="arabicPeriod"/>
            </a:pPr>
            <a:r>
              <a:rPr lang="es-US" sz="2800" b="0" i="0" u="none">
                <a:solidFill>
                  <a:schemeClr val="dk1"/>
                </a:solidFill>
                <a:latin typeface="Arial"/>
                <a:ea typeface="Arial"/>
                <a:cs typeface="Arial"/>
                <a:sym typeface="Arial"/>
              </a:rPr>
              <a:t>Salud clínica y física</a:t>
            </a:r>
          </a:p>
          <a:p>
            <a:pPr marL="514350" marR="0" lvl="0" indent="-514350" algn="l" rtl="0">
              <a:lnSpc>
                <a:spcPct val="100000"/>
              </a:lnSpc>
              <a:spcBef>
                <a:spcPts val="0"/>
              </a:spcBef>
              <a:spcAft>
                <a:spcPts val="0"/>
              </a:spcAft>
              <a:buClr>
                <a:schemeClr val="dk1"/>
              </a:buClr>
              <a:buSzPts val="2800"/>
              <a:buFont typeface="+mj-lt"/>
              <a:buAutoNum type="arabicPeriod"/>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C00000"/>
              </a:buClr>
              <a:buSzPts val="2800"/>
              <a:buFont typeface="Arial"/>
              <a:buAutoNum type="arabicPeriod"/>
            </a:pPr>
            <a:r>
              <a:rPr lang="es-US" sz="2800" b="0" i="0" u="none">
                <a:solidFill>
                  <a:schemeClr val="dk1"/>
                </a:solidFill>
                <a:latin typeface="Arial"/>
                <a:ea typeface="Arial"/>
                <a:cs typeface="Arial"/>
                <a:sym typeface="Arial"/>
              </a:rPr>
              <a:t>Salud mental y emocional</a:t>
            </a:r>
          </a:p>
          <a:p>
            <a:pPr marL="514350" marR="0" lvl="0" indent="-514350" algn="l" rtl="0">
              <a:lnSpc>
                <a:spcPct val="100000"/>
              </a:lnSpc>
              <a:spcBef>
                <a:spcPts val="0"/>
              </a:spcBef>
              <a:spcAft>
                <a:spcPts val="0"/>
              </a:spcAft>
              <a:buClr>
                <a:srgbClr val="C00000"/>
              </a:buClr>
              <a:buSzPts val="2800"/>
              <a:buFont typeface="+mj-lt"/>
              <a:buAutoNum type="arabicPeriod"/>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C00000"/>
              </a:buClr>
              <a:buSzPts val="2800"/>
              <a:buFont typeface="Arial"/>
              <a:buAutoNum type="arabicPeriod"/>
            </a:pPr>
            <a:r>
              <a:rPr lang="es-US" sz="2800" b="0" i="0" u="none">
                <a:solidFill>
                  <a:schemeClr val="dk1"/>
                </a:solidFill>
                <a:latin typeface="Arial"/>
                <a:ea typeface="Arial"/>
                <a:cs typeface="Arial"/>
                <a:sym typeface="Arial"/>
              </a:rPr>
              <a:t>Salud reproductiva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title"/>
          </p:nvPr>
        </p:nvSpPr>
        <p:spPr>
          <a:xfrm>
            <a:off x="581025" y="7874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Salud clínica y física</a:t>
            </a:r>
          </a:p>
        </p:txBody>
      </p:sp>
      <p:sp>
        <p:nvSpPr>
          <p:cNvPr id="214" name="Google Shape;214;p8"/>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15" name="Google Shape;215;p8"/>
          <p:cNvSpPr txBox="1"/>
          <p:nvPr/>
        </p:nvSpPr>
        <p:spPr>
          <a:xfrm>
            <a:off x="581025" y="1676400"/>
            <a:ext cx="7724775" cy="37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800"/>
              <a:buFont typeface="Noto Sans Symbols"/>
              <a:buChar char="▪"/>
            </a:pPr>
            <a:r>
              <a:rPr lang="es-US" sz="2800" b="0" i="0" u="none">
                <a:solidFill>
                  <a:schemeClr val="dk1"/>
                </a:solidFill>
                <a:latin typeface="Arial"/>
                <a:ea typeface="Arial"/>
                <a:cs typeface="Arial"/>
                <a:sym typeface="Arial"/>
              </a:rPr>
              <a:t>Inflamación por VIH</a:t>
            </a:r>
          </a:p>
          <a:p>
            <a:pPr marL="342900" marR="0" lvl="0" indent="-342900" algn="l" rtl="0">
              <a:lnSpc>
                <a:spcPct val="100000"/>
              </a:lnSpc>
              <a:spcBef>
                <a:spcPts val="0"/>
              </a:spcBef>
              <a:spcAft>
                <a:spcPts val="0"/>
              </a:spcAft>
              <a:buClr>
                <a:srgbClr val="C00000"/>
              </a:buClr>
              <a:buSzPts val="2800"/>
              <a:buFont typeface="Noto Sans Symbols"/>
              <a:buChar char="▪"/>
            </a:pPr>
            <a:r>
              <a:rPr lang="es-US" sz="2800" b="0" i="0" u="none">
                <a:solidFill>
                  <a:schemeClr val="dk1"/>
                </a:solidFill>
                <a:latin typeface="Arial"/>
                <a:ea typeface="Arial"/>
                <a:cs typeface="Arial"/>
                <a:sym typeface="Arial"/>
              </a:rPr>
              <a:t>Efectos a largo plazo de los medicamentos antirretrovirales</a:t>
            </a:r>
          </a:p>
          <a:p>
            <a:pPr marL="342900" marR="0" lvl="0" indent="-342900" algn="l" rtl="0">
              <a:lnSpc>
                <a:spcPct val="100000"/>
              </a:lnSpc>
              <a:spcBef>
                <a:spcPts val="0"/>
              </a:spcBef>
              <a:spcAft>
                <a:spcPts val="0"/>
              </a:spcAft>
              <a:buClr>
                <a:srgbClr val="C00000"/>
              </a:buClr>
              <a:buSzPts val="2800"/>
              <a:buFont typeface="Noto Sans Symbols"/>
              <a:buChar char="▪"/>
            </a:pPr>
            <a:r>
              <a:rPr lang="es-US" sz="2800" b="0" i="0" u="none">
                <a:solidFill>
                  <a:schemeClr val="dk1"/>
                </a:solidFill>
                <a:latin typeface="Arial"/>
                <a:ea typeface="Arial"/>
                <a:cs typeface="Arial"/>
                <a:sym typeface="Arial"/>
              </a:rPr>
              <a:t>Polifarmacia</a:t>
            </a:r>
          </a:p>
          <a:p>
            <a:pPr marL="342900" marR="0" lvl="0" indent="-342900" algn="l" rtl="0">
              <a:lnSpc>
                <a:spcPct val="100000"/>
              </a:lnSpc>
              <a:spcBef>
                <a:spcPts val="0"/>
              </a:spcBef>
              <a:spcAft>
                <a:spcPts val="0"/>
              </a:spcAft>
              <a:buClr>
                <a:srgbClr val="C00000"/>
              </a:buClr>
              <a:buSzPts val="2800"/>
              <a:buFont typeface="Noto Sans Symbols"/>
              <a:buChar char="▪"/>
            </a:pPr>
            <a:r>
              <a:rPr lang="es-US" sz="2800" b="0" i="0" u="none">
                <a:solidFill>
                  <a:schemeClr val="dk1"/>
                </a:solidFill>
                <a:latin typeface="Arial"/>
                <a:ea typeface="Arial"/>
                <a:cs typeface="Arial"/>
                <a:sym typeface="Arial"/>
              </a:rPr>
              <a:t>Comorbilidades</a:t>
            </a:r>
          </a:p>
        </p:txBody>
      </p:sp>
      <p:pic>
        <p:nvPicPr>
          <p:cNvPr id="216" name="Google Shape;216;p8"/>
          <p:cNvPicPr preferRelativeResize="0"/>
          <p:nvPr/>
        </p:nvPicPr>
        <p:blipFill rotWithShape="1">
          <a:blip r:embed="rId3">
            <a:alphaModFix/>
          </a:blip>
          <a:srcRect/>
          <a:stretch/>
        </p:blipFill>
        <p:spPr>
          <a:xfrm>
            <a:off x="4343400" y="2895600"/>
            <a:ext cx="3629025" cy="2419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Polifarmacia</a:t>
            </a:r>
          </a:p>
        </p:txBody>
      </p:sp>
      <p:sp>
        <p:nvSpPr>
          <p:cNvPr id="223" name="Google Shape;223;p9"/>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s-US" sz="1200" b="0" i="0" u="none">
                <a:solidFill>
                  <a:schemeClr val="lt1"/>
                </a:solidFill>
                <a:latin typeface="Arial"/>
                <a:ea typeface="Arial"/>
                <a:cs typeface="Arial"/>
                <a:sym typeface="Arial"/>
              </a:rPr>
              <a:t>El VIH y el envejecimiento</a:t>
            </a:r>
          </a:p>
        </p:txBody>
      </p:sp>
      <p:sp>
        <p:nvSpPr>
          <p:cNvPr id="224" name="Google Shape;224;p9"/>
          <p:cNvSpPr txBox="1"/>
          <p:nvPr/>
        </p:nvSpPr>
        <p:spPr>
          <a:xfrm>
            <a:off x="581025" y="1246066"/>
            <a:ext cx="7924800" cy="1557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s-US" sz="1700" b="0" i="0" u="none" dirty="0">
                <a:solidFill>
                  <a:schemeClr val="dk1"/>
                </a:solidFill>
                <a:latin typeface="Arial"/>
                <a:ea typeface="Arial"/>
                <a:cs typeface="Arial"/>
                <a:sym typeface="Arial"/>
              </a:rPr>
              <a:t>La polifarmacia, el consumo de varios medicamentos, es común.</a:t>
            </a:r>
          </a:p>
          <a:p>
            <a:pPr marL="0" marR="0" lvl="0" indent="0" algn="l" rtl="0">
              <a:lnSpc>
                <a:spcPct val="100000"/>
              </a:lnSpc>
              <a:spcBef>
                <a:spcPts val="0"/>
              </a:spcBef>
              <a:spcAft>
                <a:spcPts val="0"/>
              </a:spcAft>
              <a:buClr>
                <a:schemeClr val="dk1"/>
              </a:buClr>
              <a:buSzPts val="2000"/>
              <a:buFont typeface="Arial"/>
              <a:buNone/>
            </a:pPr>
            <a:endParaRPr lang="es-US" sz="1700" dirty="0">
              <a:solidFill>
                <a:schemeClr val="dk1"/>
              </a:solidFill>
            </a:endParaRPr>
          </a:p>
          <a:p>
            <a:pPr marL="0" marR="0" lvl="0" indent="0" algn="l" rtl="0">
              <a:lnSpc>
                <a:spcPct val="100000"/>
              </a:lnSpc>
              <a:spcBef>
                <a:spcPts val="0"/>
              </a:spcBef>
              <a:spcAft>
                <a:spcPts val="0"/>
              </a:spcAft>
              <a:buClr>
                <a:schemeClr val="dk1"/>
              </a:buClr>
              <a:buSzPts val="2000"/>
              <a:buFont typeface="Arial"/>
              <a:buNone/>
            </a:pPr>
            <a:r>
              <a:rPr lang="es-US" sz="1700" b="0" i="0" u="none" dirty="0">
                <a:solidFill>
                  <a:schemeClr val="dk1"/>
                </a:solidFill>
                <a:latin typeface="Arial"/>
                <a:ea typeface="Arial"/>
                <a:cs typeface="Arial"/>
                <a:sym typeface="Arial"/>
              </a:rPr>
              <a:t>Las personas con VIH viven más tiempo gracias a la mejora de los tratamientos antirretrovirales.  </a:t>
            </a:r>
          </a:p>
          <a:p>
            <a:pPr marL="0" marR="0" lvl="0" indent="0" algn="l" rtl="0">
              <a:lnSpc>
                <a:spcPct val="100000"/>
              </a:lnSpc>
              <a:spcBef>
                <a:spcPts val="0"/>
              </a:spcBef>
              <a:spcAft>
                <a:spcPts val="0"/>
              </a:spcAft>
              <a:buClr>
                <a:schemeClr val="dk1"/>
              </a:buClr>
              <a:buSzPts val="2000"/>
              <a:buFont typeface="Arial"/>
              <a:buNone/>
            </a:pPr>
            <a:r>
              <a:rPr lang="es-US" sz="1700" b="0" i="0" u="none" dirty="0">
                <a:solidFill>
                  <a:schemeClr val="dk1"/>
                </a:solidFill>
                <a:latin typeface="Arial"/>
                <a:ea typeface="Arial"/>
                <a:cs typeface="Arial"/>
                <a:sym typeface="Arial"/>
              </a:rPr>
              <a:t>A medida que los pacientes envejecen, otras afecciones médicas se vuelven más comunes:</a:t>
            </a:r>
          </a:p>
          <a:p>
            <a:pPr marL="457200" marR="0" lvl="1" indent="0" algn="l" rtl="0">
              <a:lnSpc>
                <a:spcPct val="100000"/>
              </a:lnSpc>
              <a:spcBef>
                <a:spcPts val="0"/>
              </a:spcBef>
              <a:spcAft>
                <a:spcPts val="0"/>
              </a:spcAft>
              <a:buClr>
                <a:schemeClr val="dk1"/>
              </a:buClr>
              <a:buSzPts val="1800"/>
              <a:buFont typeface="Arial"/>
              <a:buNone/>
            </a:pPr>
            <a:endParaRPr sz="17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7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lang="es-MX" sz="17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lang="es-MX" sz="1700" dirty="0">
              <a:solidFill>
                <a:schemeClr val="dk1"/>
              </a:solidFill>
            </a:endParaRPr>
          </a:p>
          <a:p>
            <a:pPr marL="457200" marR="0" lvl="1" indent="0" algn="l" rtl="0">
              <a:lnSpc>
                <a:spcPct val="100000"/>
              </a:lnSpc>
              <a:spcBef>
                <a:spcPts val="0"/>
              </a:spcBef>
              <a:spcAft>
                <a:spcPts val="0"/>
              </a:spcAft>
              <a:buClr>
                <a:schemeClr val="dk1"/>
              </a:buClr>
              <a:buSzPts val="1800"/>
              <a:buFont typeface="Arial"/>
              <a:buNone/>
            </a:pPr>
            <a:endParaRPr lang="es-MX" sz="17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lang="es-MX" sz="1700" dirty="0">
              <a:solidFill>
                <a:schemeClr val="dk1"/>
              </a:solidFill>
            </a:endParaRPr>
          </a:p>
          <a:p>
            <a:pPr marL="457200" marR="0" lvl="1" indent="0" algn="l" rtl="0">
              <a:lnSpc>
                <a:spcPct val="100000"/>
              </a:lnSpc>
              <a:spcBef>
                <a:spcPts val="0"/>
              </a:spcBef>
              <a:spcAft>
                <a:spcPts val="0"/>
              </a:spcAft>
              <a:buClr>
                <a:schemeClr val="dk1"/>
              </a:buClr>
              <a:buSzPts val="1800"/>
              <a:buFont typeface="Arial"/>
              <a:buNone/>
            </a:pPr>
            <a:endParaRPr sz="17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US" sz="1700" b="0" i="0" u="none" spc="-30" dirty="0">
                <a:solidFill>
                  <a:schemeClr val="dk1"/>
                </a:solidFill>
                <a:latin typeface="Arial"/>
                <a:ea typeface="Arial"/>
                <a:cs typeface="Arial"/>
                <a:sym typeface="Arial"/>
              </a:rPr>
              <a:t>Los efectos de las interacciones farmacológicas pueden disminuir la efectividad de los medicamentos contra el VIH o aumentar la toxicidad de los medicamentos.</a:t>
            </a:r>
          </a:p>
        </p:txBody>
      </p:sp>
      <p:graphicFrame>
        <p:nvGraphicFramePr>
          <p:cNvPr id="225" name="Google Shape;225;p9"/>
          <p:cNvGraphicFramePr/>
          <p:nvPr>
            <p:extLst>
              <p:ext uri="{D42A27DB-BD31-4B8C-83A1-F6EECF244321}">
                <p14:modId xmlns:p14="http://schemas.microsoft.com/office/powerpoint/2010/main" val="2932085121"/>
              </p:ext>
            </p:extLst>
          </p:nvPr>
        </p:nvGraphicFramePr>
        <p:xfrm>
          <a:off x="1495426" y="3001712"/>
          <a:ext cx="5819774" cy="1710896"/>
        </p:xfrm>
        <a:graphic>
          <a:graphicData uri="http://schemas.openxmlformats.org/drawingml/2006/table">
            <a:tbl>
              <a:tblPr>
                <a:noFill/>
                <a:tableStyleId>{0D4C6517-D985-473F-9317-388789456748}</a:tableStyleId>
              </a:tblPr>
              <a:tblGrid>
                <a:gridCol w="2701636">
                  <a:extLst>
                    <a:ext uri="{9D8B030D-6E8A-4147-A177-3AD203B41FA5}">
                      <a16:colId xmlns:a16="http://schemas.microsoft.com/office/drawing/2014/main" val="20000"/>
                    </a:ext>
                  </a:extLst>
                </a:gridCol>
                <a:gridCol w="3118138">
                  <a:extLst>
                    <a:ext uri="{9D8B030D-6E8A-4147-A177-3AD203B41FA5}">
                      <a16:colId xmlns:a16="http://schemas.microsoft.com/office/drawing/2014/main" val="20001"/>
                    </a:ext>
                  </a:extLst>
                </a:gridCol>
              </a:tblGrid>
              <a:tr h="298104">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s-US" sz="1700" b="0" i="0" u="none" strike="noStrike" cap="none" dirty="0">
                          <a:solidFill>
                            <a:schemeClr val="dk1"/>
                          </a:solidFill>
                          <a:latin typeface="Arial"/>
                          <a:ea typeface="Arial"/>
                          <a:cs typeface="Arial"/>
                          <a:sym typeface="Arial"/>
                        </a:rPr>
                        <a:t>Enfermedad cardíaca </a:t>
                      </a:r>
                    </a:p>
                  </a:txBody>
                  <a:tcPr marL="81036" marR="81036" marT="40507" marB="40507">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s-US" sz="1700" b="0" i="0" u="none" strike="noStrike" cap="none">
                          <a:solidFill>
                            <a:schemeClr val="dk1"/>
                          </a:solidFill>
                          <a:latin typeface="Arial"/>
                          <a:ea typeface="Arial"/>
                          <a:cs typeface="Arial"/>
                          <a:sym typeface="Arial"/>
                        </a:rPr>
                        <a:t>Osteoporosis</a:t>
                      </a:r>
                    </a:p>
                  </a:txBody>
                  <a:tcPr marL="81036" marR="81036" marT="40507" marB="40507">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97597">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s-US" sz="1700" b="0" i="0" u="none" strike="noStrike" cap="none" dirty="0">
                          <a:solidFill>
                            <a:srgbClr val="000000"/>
                          </a:solidFill>
                          <a:latin typeface="Arial"/>
                          <a:ea typeface="Arial"/>
                          <a:cs typeface="Arial"/>
                          <a:sym typeface="Arial"/>
                        </a:rPr>
                        <a:t>Colesterol alto </a:t>
                      </a:r>
                    </a:p>
                  </a:txBody>
                  <a:tcPr marL="81036" marR="81036" marT="40507" marB="40507">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s-US" sz="1700" b="0" i="0" u="none" strike="noStrike" cap="none" dirty="0">
                          <a:solidFill>
                            <a:srgbClr val="000000"/>
                          </a:solidFill>
                          <a:latin typeface="Arial"/>
                          <a:ea typeface="Arial"/>
                          <a:cs typeface="Arial"/>
                          <a:sym typeface="Arial"/>
                        </a:rPr>
                        <a:t>Enfermedad renal</a:t>
                      </a:r>
                    </a:p>
                  </a:txBody>
                  <a:tcPr marL="81036" marR="81036" marT="40507" marB="40507">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26541">
                <a:tc>
                  <a:txBody>
                    <a:bodyPr/>
                    <a:lstStyle/>
                    <a:p>
                      <a:pPr marL="285750" marR="0" lvl="0" indent="-285750" algn="l" rtl="0">
                        <a:lnSpc>
                          <a:spcPct val="100000"/>
                        </a:lnSpc>
                        <a:spcBef>
                          <a:spcPts val="0"/>
                        </a:spcBef>
                        <a:spcAft>
                          <a:spcPts val="600"/>
                        </a:spcAft>
                        <a:buClr>
                          <a:srgbClr val="C00000"/>
                        </a:buClr>
                        <a:buSzPts val="2000"/>
                        <a:buFont typeface="Noto Sans Symbols"/>
                        <a:buChar char="▪"/>
                      </a:pPr>
                      <a:r>
                        <a:rPr lang="es-US" sz="1700" b="0" i="0" u="none" strike="noStrike" cap="none" dirty="0">
                          <a:solidFill>
                            <a:srgbClr val="000000"/>
                          </a:solidFill>
                          <a:latin typeface="Arial"/>
                          <a:ea typeface="Arial"/>
                          <a:cs typeface="Arial"/>
                          <a:sym typeface="Arial"/>
                        </a:rPr>
                        <a:t>Presión arterial alta</a:t>
                      </a:r>
                    </a:p>
                    <a:p>
                      <a:pPr marL="285750" marR="0" lvl="0" indent="-285750" algn="l" rtl="0">
                        <a:lnSpc>
                          <a:spcPct val="100000"/>
                        </a:lnSpc>
                        <a:spcBef>
                          <a:spcPts val="0"/>
                        </a:spcBef>
                        <a:spcAft>
                          <a:spcPts val="600"/>
                        </a:spcAft>
                        <a:buClr>
                          <a:srgbClr val="C00000"/>
                        </a:buClr>
                        <a:buSzPts val="2000"/>
                        <a:buFont typeface="Noto Sans Symbols"/>
                        <a:buChar char="▪"/>
                      </a:pPr>
                      <a:r>
                        <a:rPr lang="es-US" sz="1700" b="0" i="0" u="none" strike="noStrike" cap="none" dirty="0">
                          <a:solidFill>
                            <a:srgbClr val="000000"/>
                          </a:solidFill>
                          <a:latin typeface="Arial"/>
                          <a:ea typeface="Arial"/>
                          <a:cs typeface="Arial"/>
                          <a:sym typeface="Arial"/>
                        </a:rPr>
                        <a:t>Diabetes</a:t>
                      </a:r>
                    </a:p>
                  </a:txBody>
                  <a:tcPr marL="81036" marR="81036" marT="40507" marB="40507">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s-US" sz="1700" b="0" i="0" u="none" strike="noStrike" cap="none" dirty="0">
                          <a:solidFill>
                            <a:srgbClr val="000000"/>
                          </a:solidFill>
                          <a:latin typeface="Arial"/>
                          <a:ea typeface="Arial"/>
                          <a:cs typeface="Arial"/>
                          <a:sym typeface="Arial"/>
                        </a:rPr>
                        <a:t>Cáncer no relacionado </a:t>
                      </a:r>
                      <a:br>
                        <a:rPr lang="es-US" sz="1700" b="0" i="0" u="none" strike="noStrike" cap="none" dirty="0">
                          <a:solidFill>
                            <a:srgbClr val="000000"/>
                          </a:solidFill>
                          <a:latin typeface="Arial"/>
                          <a:ea typeface="Arial"/>
                          <a:cs typeface="Arial"/>
                          <a:sym typeface="Arial"/>
                        </a:rPr>
                      </a:br>
                      <a:r>
                        <a:rPr lang="es-US" sz="1700" b="0" i="0" u="none" strike="noStrike" cap="none" dirty="0">
                          <a:solidFill>
                            <a:srgbClr val="000000"/>
                          </a:solidFill>
                          <a:latin typeface="Arial"/>
                          <a:ea typeface="Arial"/>
                          <a:cs typeface="Arial"/>
                          <a:sym typeface="Arial"/>
                        </a:rPr>
                        <a:t>con el SIDA</a:t>
                      </a:r>
                    </a:p>
                  </a:txBody>
                  <a:tcPr marL="81036" marR="81036" marT="40507" marB="40507">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1119">
                <a:tc>
                  <a:txBody>
                    <a:bodyPr/>
                    <a:lstStyle/>
                    <a:p>
                      <a:pPr marL="0" marR="0" lvl="0" indent="0" algn="l" rtl="0">
                        <a:lnSpc>
                          <a:spcPct val="100000"/>
                        </a:lnSpc>
                        <a:spcBef>
                          <a:spcPts val="0"/>
                        </a:spcBef>
                        <a:spcAft>
                          <a:spcPts val="0"/>
                        </a:spcAft>
                        <a:buClr>
                          <a:srgbClr val="C00000"/>
                        </a:buClr>
                        <a:buSzPts val="2000"/>
                        <a:buFont typeface="Noto Sans Symbols"/>
                        <a:buNone/>
                      </a:pPr>
                      <a:endParaRPr lang="es-US" sz="1800" b="0" i="0" u="none" strike="noStrike" cap="none" dirty="0">
                        <a:solidFill>
                          <a:srgbClr val="000000"/>
                        </a:solidFill>
                        <a:latin typeface="Arial"/>
                        <a:ea typeface="Arial"/>
                        <a:cs typeface="Arial"/>
                        <a:sym typeface="Arial"/>
                      </a:endParaRPr>
                    </a:p>
                  </a:txBody>
                  <a:tcPr marL="81036" marR="81036" marT="40507" marB="40507">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600" dirty="0">
                        <a:solidFill>
                          <a:schemeClr val="dk1"/>
                        </a:solidFill>
                        <a:latin typeface="Arial"/>
                        <a:ea typeface="Arial"/>
                        <a:cs typeface="Arial"/>
                        <a:sym typeface="Arial"/>
                      </a:endParaRPr>
                    </a:p>
                  </a:txBody>
                  <a:tcPr marL="81036" marR="81036" marT="40507" marB="40507">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3232</Words>
  <Application>Microsoft Office PowerPoint</Application>
  <PresentationFormat>Presentación en pantalla (4:3)</PresentationFormat>
  <Paragraphs>297</Paragraphs>
  <Slides>17</Slides>
  <Notes>17</Notes>
  <HiddenSlides>0</HiddenSlides>
  <MMClips>0</MMClips>
  <ScaleCrop>false</ScaleCrop>
  <HeadingPairs>
    <vt:vector size="6" baseType="variant">
      <vt:variant>
        <vt:lpstr>Fuentes usadas</vt:lpstr>
      </vt:variant>
      <vt:variant>
        <vt:i4>5</vt:i4>
      </vt:variant>
      <vt:variant>
        <vt:lpstr>Tema</vt:lpstr>
      </vt:variant>
      <vt:variant>
        <vt:i4>8</vt:i4>
      </vt:variant>
      <vt:variant>
        <vt:lpstr>Títulos de diapositiva</vt:lpstr>
      </vt:variant>
      <vt:variant>
        <vt:i4>17</vt:i4>
      </vt:variant>
    </vt:vector>
  </HeadingPairs>
  <TitlesOfParts>
    <vt:vector size="30" baseType="lpstr">
      <vt:lpstr>Arial</vt:lpstr>
      <vt:lpstr>Calibri</vt:lpstr>
      <vt:lpstr>Courier New</vt:lpstr>
      <vt:lpstr>Noto Sans Symbols</vt:lpstr>
      <vt:lpstr>Times New Roman</vt:lpstr>
      <vt:lpstr>1_Blank Presentation</vt:lpstr>
      <vt:lpstr>2_Blank Presentation</vt:lpstr>
      <vt:lpstr>Blank Presentation</vt:lpstr>
      <vt:lpstr>3_Blank Presentation</vt:lpstr>
      <vt:lpstr>4_Blank Presentation</vt:lpstr>
      <vt:lpstr>5_Blank Presentation</vt:lpstr>
      <vt:lpstr>6_Blank Presentation</vt:lpstr>
      <vt:lpstr>7_Blank Presentation</vt:lpstr>
      <vt:lpstr>El VIH y el envejecimiento</vt:lpstr>
      <vt:lpstr>Objetivos </vt:lpstr>
      <vt:lpstr>Los números</vt:lpstr>
      <vt:lpstr>Presentación de PowerPoint</vt:lpstr>
      <vt:lpstr>Estimación de diagnósticos nuevos de VIH en los EE. UU. para las subpoblaciones más afectadas, 2016</vt:lpstr>
      <vt:lpstr>Interacción de problemas para las personas  de 50 años o más</vt:lpstr>
      <vt:lpstr>Actividad: desafíos especiales</vt:lpstr>
      <vt:lpstr>Salud clínica y física</vt:lpstr>
      <vt:lpstr>Polifarmacia</vt:lpstr>
      <vt:lpstr>Salud mental y emocional</vt:lpstr>
      <vt:lpstr>Consumo de sustancias</vt:lpstr>
      <vt:lpstr>Sexualidad y salud reproductiva</vt:lpstr>
      <vt:lpstr>PrEP para adultos mayores</vt:lpstr>
      <vt:lpstr>Escenario posible: Mavis Jones</vt:lpstr>
      <vt:lpstr>Cómo vivir bien: adultos mayores con VIH</vt:lpstr>
      <vt:lpstr>Cómo vivir bien: adultos mayores con VIH</vt:lpstr>
      <vt:lpstr>Recursos y 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Aging</dc:title>
  <dc:creator>user</dc:creator>
  <cp:lastModifiedBy>DS1</cp:lastModifiedBy>
  <cp:revision>16</cp:revision>
  <dcterms:created xsi:type="dcterms:W3CDTF">2008-01-28T19:49:47Z</dcterms:created>
  <dcterms:modified xsi:type="dcterms:W3CDTF">2020-05-05T21:40:42Z</dcterms:modified>
</cp:coreProperties>
</file>