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2"/>
  </p:notesMasterIdLst>
  <p:handoutMasterIdLst>
    <p:handoutMasterId r:id="rId93"/>
  </p:handoutMasterIdLst>
  <p:sldIdLst>
    <p:sldId id="257" r:id="rId2"/>
    <p:sldId id="450" r:id="rId3"/>
    <p:sldId id="520" r:id="rId4"/>
    <p:sldId id="452" r:id="rId5"/>
    <p:sldId id="453" r:id="rId6"/>
    <p:sldId id="425" r:id="rId7"/>
    <p:sldId id="545" r:id="rId8"/>
    <p:sldId id="546" r:id="rId9"/>
    <p:sldId id="547" r:id="rId10"/>
    <p:sldId id="430" r:id="rId11"/>
    <p:sldId id="565" r:id="rId12"/>
    <p:sldId id="567" r:id="rId13"/>
    <p:sldId id="495" r:id="rId14"/>
    <p:sldId id="480" r:id="rId15"/>
    <p:sldId id="516" r:id="rId16"/>
    <p:sldId id="517" r:id="rId17"/>
    <p:sldId id="518" r:id="rId18"/>
    <p:sldId id="568" r:id="rId19"/>
    <p:sldId id="524" r:id="rId20"/>
    <p:sldId id="519" r:id="rId21"/>
    <p:sldId id="482" r:id="rId22"/>
    <p:sldId id="560" r:id="rId23"/>
    <p:sldId id="485" r:id="rId24"/>
    <p:sldId id="486" r:id="rId25"/>
    <p:sldId id="488" r:id="rId26"/>
    <p:sldId id="525" r:id="rId27"/>
    <p:sldId id="489" r:id="rId28"/>
    <p:sldId id="527" r:id="rId29"/>
    <p:sldId id="528" r:id="rId30"/>
    <p:sldId id="542" r:id="rId31"/>
    <p:sldId id="561" r:id="rId32"/>
    <p:sldId id="494" r:id="rId33"/>
    <p:sldId id="529" r:id="rId34"/>
    <p:sldId id="400" r:id="rId35"/>
    <p:sldId id="548" r:id="rId36"/>
    <p:sldId id="456" r:id="rId37"/>
    <p:sldId id="530" r:id="rId38"/>
    <p:sldId id="458" r:id="rId39"/>
    <p:sldId id="507" r:id="rId40"/>
    <p:sldId id="531" r:id="rId41"/>
    <p:sldId id="532" r:id="rId42"/>
    <p:sldId id="533" r:id="rId43"/>
    <p:sldId id="459" r:id="rId44"/>
    <p:sldId id="534" r:id="rId45"/>
    <p:sldId id="509" r:id="rId46"/>
    <p:sldId id="535" r:id="rId47"/>
    <p:sldId id="536" r:id="rId48"/>
    <p:sldId id="505" r:id="rId49"/>
    <p:sldId id="461" r:id="rId50"/>
    <p:sldId id="508" r:id="rId51"/>
    <p:sldId id="462" r:id="rId52"/>
    <p:sldId id="506" r:id="rId53"/>
    <p:sldId id="510" r:id="rId54"/>
    <p:sldId id="463" r:id="rId55"/>
    <p:sldId id="465" r:id="rId56"/>
    <p:sldId id="466" r:id="rId57"/>
    <p:sldId id="467" r:id="rId58"/>
    <p:sldId id="468" r:id="rId59"/>
    <p:sldId id="469" r:id="rId60"/>
    <p:sldId id="470" r:id="rId61"/>
    <p:sldId id="512" r:id="rId62"/>
    <p:sldId id="471" r:id="rId63"/>
    <p:sldId id="511" r:id="rId64"/>
    <p:sldId id="472" r:id="rId65"/>
    <p:sldId id="473" r:id="rId66"/>
    <p:sldId id="474" r:id="rId67"/>
    <p:sldId id="504" r:id="rId68"/>
    <p:sldId id="555" r:id="rId69"/>
    <p:sldId id="538" r:id="rId70"/>
    <p:sldId id="537" r:id="rId71"/>
    <p:sldId id="476" r:id="rId72"/>
    <p:sldId id="552" r:id="rId73"/>
    <p:sldId id="551" r:id="rId74"/>
    <p:sldId id="549" r:id="rId75"/>
    <p:sldId id="539" r:id="rId76"/>
    <p:sldId id="540" r:id="rId77"/>
    <p:sldId id="541" r:id="rId78"/>
    <p:sldId id="550" r:id="rId79"/>
    <p:sldId id="498" r:id="rId80"/>
    <p:sldId id="563" r:id="rId81"/>
    <p:sldId id="478" r:id="rId82"/>
    <p:sldId id="544" r:id="rId83"/>
    <p:sldId id="556" r:id="rId84"/>
    <p:sldId id="385" r:id="rId85"/>
    <p:sldId id="515" r:id="rId86"/>
    <p:sldId id="522" r:id="rId87"/>
    <p:sldId id="557" r:id="rId88"/>
    <p:sldId id="559" r:id="rId89"/>
    <p:sldId id="314" r:id="rId90"/>
    <p:sldId id="558" r:id="rId91"/>
  </p:sldIdLst>
  <p:sldSz cx="9144000" cy="6858000" type="screen4x3"/>
  <p:notesSz cx="7053263"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7" autoAdjust="0"/>
    <p:restoredTop sz="90920" autoAdjust="0"/>
  </p:normalViewPr>
  <p:slideViewPr>
    <p:cSldViewPr>
      <p:cViewPr>
        <p:scale>
          <a:sx n="60" d="100"/>
          <a:sy n="60" d="100"/>
        </p:scale>
        <p:origin x="-111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00" y="-701"/>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mily\Dropbox\2016%20and%20previous\TAC%206\PCPB%20Follow%20up%20TA003111\PSC%20Compendium\Reference%20Materials-Statistics\RWHAP%20Appropriations%20Chart%20-%20Emily.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r>
              <a:rPr lang="en-US" sz="2400" b="1" dirty="0">
                <a:latin typeface="Tahoma" panose="020B0604030504040204" pitchFamily="34" charset="0"/>
                <a:ea typeface="Tahoma" panose="020B0604030504040204" pitchFamily="34" charset="0"/>
                <a:cs typeface="Tahoma" panose="020B0604030504040204" pitchFamily="34" charset="0"/>
              </a:rPr>
              <a:t>Total Ryan White and </a:t>
            </a:r>
            <a:r>
              <a:rPr lang="en-US" sz="2400" b="1" dirty="0" smtClean="0">
                <a:latin typeface="Tahoma" panose="020B0604030504040204" pitchFamily="34" charset="0"/>
                <a:ea typeface="Tahoma" panose="020B0604030504040204" pitchFamily="34" charset="0"/>
                <a:cs typeface="Tahoma" panose="020B0604030504040204" pitchFamily="34" charset="0"/>
              </a:rPr>
              <a:t>RWHAP</a:t>
            </a:r>
            <a:r>
              <a:rPr lang="en-US" sz="2400" b="1" baseline="0" dirty="0" smtClean="0">
                <a:latin typeface="Tahoma" panose="020B0604030504040204" pitchFamily="34" charset="0"/>
                <a:ea typeface="Tahoma" panose="020B0604030504040204" pitchFamily="34" charset="0"/>
                <a:cs typeface="Tahoma" panose="020B0604030504040204" pitchFamily="34" charset="0"/>
              </a:rPr>
              <a:t> </a:t>
            </a:r>
            <a:r>
              <a:rPr lang="en-US" sz="2400" b="1" dirty="0" smtClean="0">
                <a:latin typeface="Tahoma" panose="020B0604030504040204" pitchFamily="34" charset="0"/>
                <a:ea typeface="Tahoma" panose="020B0604030504040204" pitchFamily="34" charset="0"/>
                <a:cs typeface="Tahoma" panose="020B0604030504040204" pitchFamily="34" charset="0"/>
              </a:rPr>
              <a:t>Part </a:t>
            </a:r>
            <a:r>
              <a:rPr lang="en-US" sz="2400" b="1" dirty="0">
                <a:latin typeface="Tahoma" panose="020B0604030504040204" pitchFamily="34" charset="0"/>
                <a:ea typeface="Tahoma" panose="020B0604030504040204" pitchFamily="34" charset="0"/>
                <a:cs typeface="Tahoma" panose="020B0604030504040204" pitchFamily="34" charset="0"/>
              </a:rPr>
              <a:t>A Appropriations,   </a:t>
            </a:r>
          </a:p>
          <a:p>
            <a:pPr>
              <a:defRPr sz="2400" b="1" i="0" u="none" strike="noStrike" kern="1200" spc="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r>
              <a:rPr lang="en-US" sz="2400" b="1" dirty="0">
                <a:latin typeface="Tahoma" panose="020B0604030504040204" pitchFamily="34" charset="0"/>
                <a:ea typeface="Tahoma" panose="020B0604030504040204" pitchFamily="34" charset="0"/>
                <a:cs typeface="Tahoma" panose="020B0604030504040204" pitchFamily="34" charset="0"/>
              </a:rPr>
              <a:t>FY 2010 - FY 2016</a:t>
            </a:r>
            <a:r>
              <a:rPr lang="en-US" sz="2400" b="1" baseline="0" dirty="0">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c:rich>
      </c:tx>
      <c:layout/>
      <c:overlay val="0"/>
      <c:spPr>
        <a:noFill/>
        <a:ln>
          <a:noFill/>
        </a:ln>
        <a:effectLst/>
      </c:spPr>
    </c:title>
    <c:autoTitleDeleted val="0"/>
    <c:plotArea>
      <c:layout/>
      <c:lineChart>
        <c:grouping val="standard"/>
        <c:varyColors val="0"/>
        <c:ser>
          <c:idx val="0"/>
          <c:order val="0"/>
          <c:tx>
            <c:strRef>
              <c:f>Sheet1!$B$2</c:f>
              <c:strCache>
                <c:ptCount val="1"/>
                <c:pt idx="0">
                  <c:v>Total</c:v>
                </c:pt>
              </c:strCache>
            </c:strRef>
          </c:tx>
          <c:spPr>
            <a:ln w="38100" cap="rnd">
              <a:solidFill>
                <a:schemeClr val="accent1"/>
              </a:solidFill>
              <a:round/>
            </a:ln>
            <a:effectLst/>
          </c:spPr>
          <c:marker>
            <c:symbol val="circle"/>
            <c:size val="5"/>
            <c:spPr>
              <a:solidFill>
                <a:srgbClr val="002060"/>
              </a:solidFill>
              <a:ln w="9525">
                <a:solidFill>
                  <a:schemeClr val="accent1"/>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Sheet1!$B$3:$B$9</c:f>
              <c:numCache>
                <c:formatCode>"$"#,##0</c:formatCode>
                <c:ptCount val="7"/>
                <c:pt idx="0">
                  <c:v>2312179</c:v>
                </c:pt>
                <c:pt idx="1">
                  <c:v>2336665</c:v>
                </c:pt>
                <c:pt idx="2">
                  <c:v>2392178</c:v>
                </c:pt>
                <c:pt idx="3">
                  <c:v>2248638</c:v>
                </c:pt>
                <c:pt idx="4">
                  <c:v>2313024</c:v>
                </c:pt>
                <c:pt idx="5">
                  <c:v>2318781</c:v>
                </c:pt>
                <c:pt idx="6">
                  <c:v>2319781</c:v>
                </c:pt>
              </c:numCache>
            </c:numRef>
          </c:val>
          <c:smooth val="0"/>
        </c:ser>
        <c:ser>
          <c:idx val="1"/>
          <c:order val="1"/>
          <c:tx>
            <c:strRef>
              <c:f>Sheet1!$C$2</c:f>
              <c:strCache>
                <c:ptCount val="1"/>
                <c:pt idx="0">
                  <c:v>Part A</c:v>
                </c:pt>
              </c:strCache>
            </c:strRef>
          </c:tx>
          <c:spPr>
            <a:ln w="38100" cap="rnd">
              <a:solidFill>
                <a:schemeClr val="accent2"/>
              </a:solidFill>
              <a:round/>
            </a:ln>
            <a:effectLst/>
          </c:spPr>
          <c:marker>
            <c:symbol val="circle"/>
            <c:size val="5"/>
            <c:spPr>
              <a:solidFill>
                <a:schemeClr val="accent2"/>
              </a:solidFill>
              <a:ln w="9525">
                <a:solidFill>
                  <a:schemeClr val="accent2"/>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Sheet1!$C$3:$C$9</c:f>
              <c:numCache>
                <c:formatCode>"$"#,##0</c:formatCode>
                <c:ptCount val="7"/>
                <c:pt idx="0">
                  <c:v>685662</c:v>
                </c:pt>
                <c:pt idx="1">
                  <c:v>680117</c:v>
                </c:pt>
                <c:pt idx="2">
                  <c:v>673659</c:v>
                </c:pt>
                <c:pt idx="3">
                  <c:v>631850</c:v>
                </c:pt>
                <c:pt idx="4">
                  <c:v>656961</c:v>
                </c:pt>
                <c:pt idx="5">
                  <c:v>655220</c:v>
                </c:pt>
                <c:pt idx="6">
                  <c:v>655083</c:v>
                </c:pt>
              </c:numCache>
            </c:numRef>
          </c:val>
          <c:smooth val="0"/>
        </c:ser>
        <c:ser>
          <c:idx val="2"/>
          <c:order val="2"/>
          <c:tx>
            <c:strRef>
              <c:f>Sheet1!$D$2</c:f>
              <c:strCache>
                <c:ptCount val="1"/>
                <c:pt idx="0">
                  <c:v>Part B Total</c:v>
                </c:pt>
              </c:strCache>
            </c:strRef>
          </c:tx>
          <c:spPr>
            <a:ln w="38100" cap="rnd">
              <a:solidFill>
                <a:schemeClr val="accent3"/>
              </a:solidFill>
              <a:round/>
            </a:ln>
            <a:effectLst/>
          </c:spPr>
          <c:marker>
            <c:symbol val="circle"/>
            <c:size val="5"/>
            <c:spPr>
              <a:solidFill>
                <a:schemeClr val="accent3"/>
              </a:solidFill>
              <a:ln w="9525">
                <a:solidFill>
                  <a:schemeClr val="accent3"/>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Sheet1!$D$3:$D$9</c:f>
              <c:numCache>
                <c:formatCode>"$"#,##0</c:formatCode>
                <c:ptCount val="7"/>
                <c:pt idx="0">
                  <c:v>1290868</c:v>
                </c:pt>
                <c:pt idx="1">
                  <c:v>1322218</c:v>
                </c:pt>
                <c:pt idx="2">
                  <c:v>1374904</c:v>
                </c:pt>
                <c:pt idx="3">
                  <c:v>1301612</c:v>
                </c:pt>
                <c:pt idx="4">
                  <c:v>1328523</c:v>
                </c:pt>
                <c:pt idx="5">
                  <c:v>1315005</c:v>
                </c:pt>
                <c:pt idx="6">
                  <c:v>1313416</c:v>
                </c:pt>
              </c:numCache>
            </c:numRef>
          </c:val>
          <c:smooth val="0"/>
        </c:ser>
        <c:ser>
          <c:idx val="3"/>
          <c:order val="3"/>
          <c:tx>
            <c:strRef>
              <c:f>Sheet1!$E$2</c:f>
              <c:strCache>
                <c:ptCount val="1"/>
                <c:pt idx="0">
                  <c:v>ADAP Only</c:v>
                </c:pt>
              </c:strCache>
            </c:strRef>
          </c:tx>
          <c:spPr>
            <a:ln w="38100" cap="rnd">
              <a:solidFill>
                <a:schemeClr val="accent4"/>
              </a:solidFill>
              <a:round/>
            </a:ln>
            <a:effectLst/>
          </c:spPr>
          <c:marker>
            <c:symbol val="circle"/>
            <c:size val="5"/>
            <c:spPr>
              <a:solidFill>
                <a:schemeClr val="accent4"/>
              </a:solidFill>
              <a:ln w="9525">
                <a:solidFill>
                  <a:schemeClr val="accent4"/>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Sheet1!$E$3:$E$9</c:f>
              <c:numCache>
                <c:formatCode>"$"#,##0</c:formatCode>
                <c:ptCount val="7"/>
                <c:pt idx="0">
                  <c:v>858000</c:v>
                </c:pt>
                <c:pt idx="1">
                  <c:v>885000</c:v>
                </c:pt>
                <c:pt idx="2">
                  <c:v>933299</c:v>
                </c:pt>
                <c:pt idx="3">
                  <c:v>886313</c:v>
                </c:pt>
                <c:pt idx="4">
                  <c:v>900313</c:v>
                </c:pt>
                <c:pt idx="5">
                  <c:v>900313</c:v>
                </c:pt>
                <c:pt idx="6">
                  <c:v>900313</c:v>
                </c:pt>
              </c:numCache>
            </c:numRef>
          </c:val>
          <c:smooth val="0"/>
        </c:ser>
        <c:ser>
          <c:idx val="4"/>
          <c:order val="4"/>
          <c:tx>
            <c:strRef>
              <c:f>Sheet1!$F$2</c:f>
              <c:strCache>
                <c:ptCount val="1"/>
                <c:pt idx="0">
                  <c:v>Part C</c:v>
                </c:pt>
              </c:strCache>
            </c:strRef>
          </c:tx>
          <c:spPr>
            <a:ln w="38100" cap="rnd">
              <a:solidFill>
                <a:schemeClr val="accent5"/>
              </a:solidFill>
              <a:round/>
            </a:ln>
            <a:effectLst/>
          </c:spPr>
          <c:marker>
            <c:symbol val="circle"/>
            <c:size val="5"/>
            <c:spPr>
              <a:solidFill>
                <a:schemeClr val="accent5"/>
              </a:solidFill>
              <a:ln w="9525">
                <a:solidFill>
                  <a:schemeClr val="accent5"/>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Sheet1!$F$3:$F$9</c:f>
              <c:numCache>
                <c:formatCode>"$"#,##0</c:formatCode>
                <c:ptCount val="7"/>
                <c:pt idx="0">
                  <c:v>208816</c:v>
                </c:pt>
                <c:pt idx="1">
                  <c:v>207997</c:v>
                </c:pt>
                <c:pt idx="2">
                  <c:v>217519</c:v>
                </c:pt>
                <c:pt idx="3">
                  <c:v>196877</c:v>
                </c:pt>
                <c:pt idx="4">
                  <c:v>207977</c:v>
                </c:pt>
                <c:pt idx="5">
                  <c:v>204179</c:v>
                </c:pt>
                <c:pt idx="6">
                  <c:v>204831</c:v>
                </c:pt>
              </c:numCache>
            </c:numRef>
          </c:val>
          <c:smooth val="0"/>
        </c:ser>
        <c:ser>
          <c:idx val="5"/>
          <c:order val="5"/>
          <c:tx>
            <c:strRef>
              <c:f>Sheet1!$G$2</c:f>
              <c:strCache>
                <c:ptCount val="1"/>
                <c:pt idx="0">
                  <c:v>Part D</c:v>
                </c:pt>
              </c:strCache>
            </c:strRef>
          </c:tx>
          <c:spPr>
            <a:ln w="38100" cap="rnd">
              <a:solidFill>
                <a:schemeClr val="accent6"/>
              </a:solidFill>
              <a:round/>
            </a:ln>
            <a:effectLst/>
          </c:spPr>
          <c:marker>
            <c:symbol val="circle"/>
            <c:size val="5"/>
            <c:spPr>
              <a:solidFill>
                <a:schemeClr val="accent6"/>
              </a:solidFill>
              <a:ln w="9525">
                <a:solidFill>
                  <a:schemeClr val="accent6"/>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Sheet1!$G$3:$G$9</c:f>
              <c:numCache>
                <c:formatCode>"$"#,##0</c:formatCode>
                <c:ptCount val="7"/>
                <c:pt idx="0">
                  <c:v>78523</c:v>
                </c:pt>
                <c:pt idx="1">
                  <c:v>78215</c:v>
                </c:pt>
                <c:pt idx="2">
                  <c:v>78069</c:v>
                </c:pt>
                <c:pt idx="3">
                  <c:v>73263</c:v>
                </c:pt>
                <c:pt idx="4">
                  <c:v>73297</c:v>
                </c:pt>
                <c:pt idx="5">
                  <c:v>73008</c:v>
                </c:pt>
                <c:pt idx="6">
                  <c:v>74997</c:v>
                </c:pt>
              </c:numCache>
            </c:numRef>
          </c:val>
          <c:smooth val="0"/>
        </c:ser>
        <c:ser>
          <c:idx val="6"/>
          <c:order val="6"/>
          <c:tx>
            <c:strRef>
              <c:f>Sheet1!$H$2</c:f>
              <c:strCache>
                <c:ptCount val="1"/>
                <c:pt idx="0">
                  <c:v>Part F</c:v>
                </c:pt>
              </c:strCache>
            </c:strRef>
          </c:tx>
          <c:spPr>
            <a:ln w="38100"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Sheet1!$A$3:$A$9</c:f>
              <c:strCache>
                <c:ptCount val="7"/>
                <c:pt idx="0">
                  <c:v>FY 2010</c:v>
                </c:pt>
                <c:pt idx="1">
                  <c:v>FY 2011</c:v>
                </c:pt>
                <c:pt idx="2">
                  <c:v>FY 2012</c:v>
                </c:pt>
                <c:pt idx="3">
                  <c:v>FY 2013</c:v>
                </c:pt>
                <c:pt idx="4">
                  <c:v>FY 2014</c:v>
                </c:pt>
                <c:pt idx="5">
                  <c:v>FY 2015</c:v>
                </c:pt>
                <c:pt idx="6">
                  <c:v>FY 2016</c:v>
                </c:pt>
              </c:strCache>
            </c:strRef>
          </c:cat>
          <c:val>
            <c:numRef>
              <c:f>Sheet1!$H$3:$H$9</c:f>
              <c:numCache>
                <c:formatCode>"$"#,##0</c:formatCode>
                <c:ptCount val="7"/>
                <c:pt idx="0">
                  <c:v>48310</c:v>
                </c:pt>
                <c:pt idx="1">
                  <c:v>48118</c:v>
                </c:pt>
                <c:pt idx="2">
                  <c:v>48027</c:v>
                </c:pt>
                <c:pt idx="3">
                  <c:v>45036</c:v>
                </c:pt>
                <c:pt idx="4">
                  <c:v>46266</c:v>
                </c:pt>
                <c:pt idx="5">
                  <c:v>71369</c:v>
                </c:pt>
                <c:pt idx="6">
                  <c:v>71647</c:v>
                </c:pt>
              </c:numCache>
            </c:numRef>
          </c:val>
          <c:smooth val="0"/>
        </c:ser>
        <c:dLbls>
          <c:showLegendKey val="0"/>
          <c:showVal val="0"/>
          <c:showCatName val="0"/>
          <c:showSerName val="0"/>
          <c:showPercent val="0"/>
          <c:showBubbleSize val="0"/>
        </c:dLbls>
        <c:marker val="1"/>
        <c:smooth val="0"/>
        <c:axId val="93064576"/>
        <c:axId val="93066752"/>
      </c:lineChart>
      <c:catAx>
        <c:axId val="9306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3066752"/>
        <c:crosses val="autoZero"/>
        <c:auto val="1"/>
        <c:lblAlgn val="ctr"/>
        <c:lblOffset val="100"/>
        <c:noMultiLvlLbl val="0"/>
      </c:catAx>
      <c:valAx>
        <c:axId val="93066752"/>
        <c:scaling>
          <c:orientation val="minMax"/>
          <c:max val="25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b="1" dirty="0">
                    <a:solidFill>
                      <a:schemeClr val="tx1"/>
                    </a:solidFill>
                  </a:rPr>
                  <a:t>$</a:t>
                </a:r>
                <a:r>
                  <a:rPr lang="en-US" sz="1600" b="1" baseline="0" dirty="0">
                    <a:solidFill>
                      <a:schemeClr val="tx1"/>
                    </a:solidFill>
                  </a:rPr>
                  <a:t> Thousands</a:t>
                </a:r>
                <a:endParaRPr lang="en-US" sz="1600" b="1" dirty="0">
                  <a:solidFill>
                    <a:schemeClr val="tx1"/>
                  </a:solidFill>
                </a:endParaRPr>
              </a:p>
            </c:rich>
          </c:tx>
          <c:layout>
            <c:manualLayout>
              <c:xMode val="edge"/>
              <c:yMode val="edge"/>
              <c:x val="1.4367816091954023E-2"/>
              <c:y val="0.39757801253864244"/>
            </c:manualLayout>
          </c:layout>
          <c:overlay val="0"/>
          <c:spPr>
            <a:noFill/>
            <a:ln>
              <a:noFill/>
            </a:ln>
            <a:effectLst/>
          </c:sp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3064576"/>
        <c:crosses val="autoZero"/>
        <c:crossBetween val="between"/>
      </c:valAx>
      <c:spPr>
        <a:noFill/>
        <a:ln>
          <a:noFill/>
        </a:ln>
        <a:effectLst/>
      </c:spPr>
    </c:plotArea>
    <c:legend>
      <c:legendPos val="r"/>
      <c:layout>
        <c:manualLayout>
          <c:xMode val="edge"/>
          <c:yMode val="edge"/>
          <c:x val="0.81006459860620883"/>
          <c:y val="0.28485876328396015"/>
          <c:w val="0.16551011403746946"/>
          <c:h val="0.3881845713341776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31750" cap="flat" cmpd="sng" algn="ctr">
      <a:solidFill>
        <a:srgbClr val="002060"/>
      </a:solid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E988F-50AF-4FCA-AF1D-38EF6725966A}"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11472160-8E65-4988-BFCD-4D823AA04C08}">
      <dgm:prSet phldrT="[Text]" custT="1"/>
      <dgm:spPr>
        <a:solidFill>
          <a:srgbClr val="00B0F0"/>
        </a:solidFill>
      </dgm:spPr>
      <dgm:t>
        <a:bodyPr/>
        <a:lstStyle/>
        <a:p>
          <a:r>
            <a:rPr lang="en-US" sz="2000" b="1" dirty="0" smtClean="0">
              <a:solidFill>
                <a:schemeClr val="tx1"/>
              </a:solidFill>
            </a:rPr>
            <a:t> Information Sharing*</a:t>
          </a:r>
          <a:endParaRPr lang="en-US" sz="2000" b="1" dirty="0">
            <a:solidFill>
              <a:schemeClr val="tx1"/>
            </a:solidFill>
          </a:endParaRPr>
        </a:p>
      </dgm:t>
    </dgm:pt>
    <dgm:pt modelId="{65DEDDEB-6E0A-4179-BC32-FB95BBD39B27}" type="parTrans" cxnId="{4B7485D9-1EF4-4B16-B5A1-79C3BE5861B7}">
      <dgm:prSet/>
      <dgm:spPr/>
      <dgm:t>
        <a:bodyPr/>
        <a:lstStyle/>
        <a:p>
          <a:endParaRPr lang="en-US"/>
        </a:p>
      </dgm:t>
    </dgm:pt>
    <dgm:pt modelId="{00486671-F041-4F0E-82A5-FAE9773DD7DD}" type="sibTrans" cxnId="{4B7485D9-1EF4-4B16-B5A1-79C3BE5861B7}">
      <dgm:prSet/>
      <dgm:spPr/>
      <dgm:t>
        <a:bodyPr/>
        <a:lstStyle/>
        <a:p>
          <a:endParaRPr lang="en-US"/>
        </a:p>
      </dgm:t>
    </dgm:pt>
    <dgm:pt modelId="{6E8047AE-8892-4992-A6BD-68F04776C0E2}">
      <dgm:prSet phldrT="[Text]"/>
      <dgm:spPr>
        <a:solidFill>
          <a:schemeClr val="accent5">
            <a:lumMod val="75000"/>
          </a:schemeClr>
        </a:solidFill>
      </dgm:spPr>
      <dgm:t>
        <a:bodyPr/>
        <a:lstStyle/>
        <a:p>
          <a:endParaRPr lang="en-US" dirty="0"/>
        </a:p>
      </dgm:t>
    </dgm:pt>
    <dgm:pt modelId="{71B1E52E-420A-4B14-8EBA-CA65C33467DF}" type="parTrans" cxnId="{B6D7985E-F8E4-4F84-8357-A51A2BA59C65}">
      <dgm:prSet/>
      <dgm:spPr/>
      <dgm:t>
        <a:bodyPr/>
        <a:lstStyle/>
        <a:p>
          <a:endParaRPr lang="en-US"/>
        </a:p>
      </dgm:t>
    </dgm:pt>
    <dgm:pt modelId="{DD58DA2C-10B9-4913-9EDE-E133E78E21CC}" type="sibTrans" cxnId="{B6D7985E-F8E4-4F84-8357-A51A2BA59C65}">
      <dgm:prSet/>
      <dgm:spPr/>
      <dgm:t>
        <a:bodyPr/>
        <a:lstStyle/>
        <a:p>
          <a:endParaRPr lang="en-US"/>
        </a:p>
      </dgm:t>
    </dgm:pt>
    <dgm:pt modelId="{1FB4D210-8EA3-48D1-9093-290706683438}">
      <dgm:prSet phldrT="[Text]"/>
      <dgm:spPr>
        <a:solidFill>
          <a:schemeClr val="accent5">
            <a:lumMod val="75000"/>
          </a:schemeClr>
        </a:solidFill>
      </dgm:spPr>
      <dgm:t>
        <a:bodyPr/>
        <a:lstStyle/>
        <a:p>
          <a:endParaRPr lang="en-US" dirty="0"/>
        </a:p>
      </dgm:t>
    </dgm:pt>
    <dgm:pt modelId="{2E0A7879-F7FA-45B3-BFB7-82E88ED04E49}" type="parTrans" cxnId="{E3EDE293-15FE-41FD-BBBD-B89B37906C51}">
      <dgm:prSet/>
      <dgm:spPr/>
      <dgm:t>
        <a:bodyPr/>
        <a:lstStyle/>
        <a:p>
          <a:endParaRPr lang="en-US"/>
        </a:p>
      </dgm:t>
    </dgm:pt>
    <dgm:pt modelId="{0E3E3A51-1DC3-4FAE-BEE6-0BAF9D2FA406}" type="sibTrans" cxnId="{E3EDE293-15FE-41FD-BBBD-B89B37906C51}">
      <dgm:prSet/>
      <dgm:spPr/>
      <dgm:t>
        <a:bodyPr/>
        <a:lstStyle/>
        <a:p>
          <a:endParaRPr lang="en-US"/>
        </a:p>
      </dgm:t>
    </dgm:pt>
    <dgm:pt modelId="{202B9500-4D8F-4410-BB0A-A0BE8BD0AA11}">
      <dgm:prSet phldrT="[Text]" custT="1"/>
      <dgm:spPr>
        <a:solidFill>
          <a:schemeClr val="accent2">
            <a:lumMod val="75000"/>
          </a:schemeClr>
        </a:solidFill>
      </dgm:spPr>
      <dgm:t>
        <a:bodyPr/>
        <a:lstStyle/>
        <a:p>
          <a:r>
            <a:rPr lang="en-US" sz="1800" dirty="0" smtClean="0"/>
            <a:t> </a:t>
          </a:r>
          <a:r>
            <a:rPr lang="en-US" sz="2000" b="1" dirty="0" smtClean="0"/>
            <a:t>Unified Prevention-Care Planning Body</a:t>
          </a:r>
          <a:endParaRPr lang="en-US" sz="2000" b="1" dirty="0"/>
        </a:p>
      </dgm:t>
    </dgm:pt>
    <dgm:pt modelId="{3A90A2C5-3678-4D8A-A49D-934D668071A1}" type="parTrans" cxnId="{4E510BF8-ED07-4027-B749-0FB7F1DF3D9F}">
      <dgm:prSet/>
      <dgm:spPr/>
      <dgm:t>
        <a:bodyPr/>
        <a:lstStyle/>
        <a:p>
          <a:endParaRPr lang="en-US"/>
        </a:p>
      </dgm:t>
    </dgm:pt>
    <dgm:pt modelId="{175196F2-F18D-486B-900D-B942CDFE78EE}" type="sibTrans" cxnId="{4E510BF8-ED07-4027-B749-0FB7F1DF3D9F}">
      <dgm:prSet/>
      <dgm:spPr/>
      <dgm:t>
        <a:bodyPr/>
        <a:lstStyle/>
        <a:p>
          <a:endParaRPr lang="en-US"/>
        </a:p>
      </dgm:t>
    </dgm:pt>
    <dgm:pt modelId="{EACEF0B5-7290-477F-964B-9489F23D44B7}">
      <dgm:prSet custT="1"/>
      <dgm:spPr>
        <a:solidFill>
          <a:schemeClr val="accent5">
            <a:lumMod val="75000"/>
          </a:schemeClr>
        </a:solidFill>
      </dgm:spPr>
      <dgm:t>
        <a:bodyPr/>
        <a:lstStyle/>
        <a:p>
          <a:r>
            <a:rPr lang="en-US" sz="2000" dirty="0" smtClean="0"/>
            <a:t>  </a:t>
          </a:r>
          <a:r>
            <a:rPr lang="en-US" sz="2000" b="1" dirty="0" smtClean="0"/>
            <a:t>Cross Representation*</a:t>
          </a:r>
          <a:endParaRPr lang="en-US" sz="2000" b="1" dirty="0"/>
        </a:p>
      </dgm:t>
    </dgm:pt>
    <dgm:pt modelId="{F35B3C5A-824B-4CFD-B682-337B75F1F063}" type="parTrans" cxnId="{1EB0DB08-6787-423A-98F0-53805B3DC3F8}">
      <dgm:prSet/>
      <dgm:spPr/>
      <dgm:t>
        <a:bodyPr/>
        <a:lstStyle/>
        <a:p>
          <a:endParaRPr lang="en-US"/>
        </a:p>
      </dgm:t>
    </dgm:pt>
    <dgm:pt modelId="{0AAC01C0-DCA0-4D56-A728-DE16A11B1002}" type="sibTrans" cxnId="{1EB0DB08-6787-423A-98F0-53805B3DC3F8}">
      <dgm:prSet/>
      <dgm:spPr/>
      <dgm:t>
        <a:bodyPr/>
        <a:lstStyle/>
        <a:p>
          <a:endParaRPr lang="en-US"/>
        </a:p>
      </dgm:t>
    </dgm:pt>
    <dgm:pt modelId="{FB7EF3BE-88AC-4BD4-9B9E-49FF18CC69CA}">
      <dgm:prSet custT="1"/>
      <dgm:spPr>
        <a:solidFill>
          <a:srgbClr val="FFC000"/>
        </a:solidFill>
      </dgm:spPr>
      <dgm:t>
        <a:bodyPr/>
        <a:lstStyle/>
        <a:p>
          <a:r>
            <a:rPr lang="en-US" sz="2000" b="1" dirty="0" smtClean="0">
              <a:solidFill>
                <a:schemeClr val="tx1"/>
              </a:solidFill>
            </a:rPr>
            <a:t>Joint</a:t>
          </a:r>
          <a:r>
            <a:rPr lang="en-US" sz="2000" b="1" dirty="0" smtClean="0"/>
            <a:t> </a:t>
          </a:r>
          <a:r>
            <a:rPr lang="en-US" sz="2000" b="1" dirty="0" smtClean="0">
              <a:solidFill>
                <a:schemeClr val="tx1"/>
              </a:solidFill>
            </a:rPr>
            <a:t>Projects or Activities (e.g., Information Gathering, Data Analysis)*</a:t>
          </a:r>
          <a:endParaRPr lang="en-US" sz="2000" b="1" dirty="0">
            <a:solidFill>
              <a:schemeClr val="tx1"/>
            </a:solidFill>
          </a:endParaRPr>
        </a:p>
      </dgm:t>
    </dgm:pt>
    <dgm:pt modelId="{74166756-9184-4C38-B406-C3F86501DC21}" type="parTrans" cxnId="{5C29145C-2053-4DC6-9939-FC05199056F6}">
      <dgm:prSet/>
      <dgm:spPr/>
      <dgm:t>
        <a:bodyPr/>
        <a:lstStyle/>
        <a:p>
          <a:endParaRPr lang="en-US"/>
        </a:p>
      </dgm:t>
    </dgm:pt>
    <dgm:pt modelId="{F9FF6A47-448E-41CA-9931-599D167B498B}" type="sibTrans" cxnId="{5C29145C-2053-4DC6-9939-FC05199056F6}">
      <dgm:prSet/>
      <dgm:spPr/>
      <dgm:t>
        <a:bodyPr/>
        <a:lstStyle/>
        <a:p>
          <a:endParaRPr lang="en-US"/>
        </a:p>
      </dgm:t>
    </dgm:pt>
    <dgm:pt modelId="{2B346D49-951F-4208-B92D-8350E8808039}">
      <dgm:prSet custT="1"/>
      <dgm:spPr/>
      <dgm:t>
        <a:bodyPr/>
        <a:lstStyle/>
        <a:p>
          <a:r>
            <a:rPr lang="en-US" sz="2000" b="1" dirty="0" smtClean="0">
              <a:solidFill>
                <a:schemeClr val="bg1"/>
              </a:solidFill>
            </a:rPr>
            <a:t>Integrated Prevention and Care Plan [often Parts A-B]*</a:t>
          </a:r>
          <a:endParaRPr lang="en-US" sz="2000" b="1" dirty="0">
            <a:solidFill>
              <a:schemeClr val="bg1"/>
            </a:solidFill>
          </a:endParaRPr>
        </a:p>
      </dgm:t>
    </dgm:pt>
    <dgm:pt modelId="{9DC03474-A09F-4F75-95A0-0E4EFE39363F}" type="parTrans" cxnId="{A7211943-3344-4257-ABD9-3226726A3565}">
      <dgm:prSet/>
      <dgm:spPr/>
      <dgm:t>
        <a:bodyPr/>
        <a:lstStyle/>
        <a:p>
          <a:endParaRPr lang="en-US"/>
        </a:p>
      </dgm:t>
    </dgm:pt>
    <dgm:pt modelId="{BB12781A-FB56-48FA-B971-C2BEDCAF9919}" type="sibTrans" cxnId="{A7211943-3344-4257-ABD9-3226726A3565}">
      <dgm:prSet/>
      <dgm:spPr/>
      <dgm:t>
        <a:bodyPr/>
        <a:lstStyle/>
        <a:p>
          <a:endParaRPr lang="en-US"/>
        </a:p>
      </dgm:t>
    </dgm:pt>
    <dgm:pt modelId="{04B1C0BD-397C-474F-9CDB-CBBB92E0ED07}">
      <dgm:prSet custT="1"/>
      <dgm:spPr>
        <a:solidFill>
          <a:srgbClr val="7030A0"/>
        </a:solidFill>
      </dgm:spPr>
      <dgm:t>
        <a:bodyPr/>
        <a:lstStyle/>
        <a:p>
          <a:r>
            <a:rPr lang="en-US" sz="2000" b="1" dirty="0" smtClean="0"/>
            <a:t>Integrated Committee of a Larger Planning Body [or Linked to Prev &amp; Care Bodies]*</a:t>
          </a:r>
          <a:endParaRPr lang="en-US" sz="2000" b="1" dirty="0"/>
        </a:p>
      </dgm:t>
    </dgm:pt>
    <dgm:pt modelId="{BD24A7DF-1C67-4841-97D8-12E94E9046A3}" type="sibTrans" cxnId="{BE0A16AF-5B2A-42C4-9BC8-63FC7511131C}">
      <dgm:prSet/>
      <dgm:spPr/>
      <dgm:t>
        <a:bodyPr/>
        <a:lstStyle/>
        <a:p>
          <a:endParaRPr lang="en-US"/>
        </a:p>
      </dgm:t>
    </dgm:pt>
    <dgm:pt modelId="{07566A2A-505E-48E6-9DEB-32AB399F137D}" type="parTrans" cxnId="{BE0A16AF-5B2A-42C4-9BC8-63FC7511131C}">
      <dgm:prSet/>
      <dgm:spPr/>
      <dgm:t>
        <a:bodyPr/>
        <a:lstStyle/>
        <a:p>
          <a:endParaRPr lang="en-US"/>
        </a:p>
      </dgm:t>
    </dgm:pt>
    <dgm:pt modelId="{D7136C79-26E2-49B9-A36F-A5D727C96DDC}">
      <dgm:prSet phldrT="[Text]" custT="1"/>
      <dgm:spPr>
        <a:solidFill>
          <a:srgbClr val="FF0000"/>
        </a:solidFill>
      </dgm:spPr>
      <dgm:t>
        <a:bodyPr/>
        <a:lstStyle/>
        <a:p>
          <a:r>
            <a:rPr lang="en-US" sz="2000" b="1" dirty="0" smtClean="0"/>
            <a:t>Unified Planning Body  for HIV Prevention, Care,  Other Programs    (HOPWA, STDs)</a:t>
          </a:r>
          <a:endParaRPr lang="en-US" sz="2000" b="1" dirty="0">
            <a:solidFill>
              <a:schemeClr val="bg1"/>
            </a:solidFill>
          </a:endParaRPr>
        </a:p>
      </dgm:t>
    </dgm:pt>
    <dgm:pt modelId="{C717C045-49F4-4FE8-BE99-E2863FD43B3D}" type="sibTrans" cxnId="{D6053D58-030B-4B12-A0B1-6E2F3DB3CAF6}">
      <dgm:prSet/>
      <dgm:spPr/>
      <dgm:t>
        <a:bodyPr/>
        <a:lstStyle/>
        <a:p>
          <a:endParaRPr lang="en-US"/>
        </a:p>
      </dgm:t>
    </dgm:pt>
    <dgm:pt modelId="{84A8CDD9-A257-486F-B910-15DFD75E30AB}" type="parTrans" cxnId="{D6053D58-030B-4B12-A0B1-6E2F3DB3CAF6}">
      <dgm:prSet/>
      <dgm:spPr/>
      <dgm:t>
        <a:bodyPr/>
        <a:lstStyle/>
        <a:p>
          <a:endParaRPr lang="en-US"/>
        </a:p>
      </dgm:t>
    </dgm:pt>
    <dgm:pt modelId="{F4E8B194-C21D-4AD0-BC82-CECEBF9C7EB6}" type="pres">
      <dgm:prSet presAssocID="{F1FE988F-50AF-4FCA-AF1D-38EF6725966A}" presName="Name0" presStyleCnt="0">
        <dgm:presLayoutVars>
          <dgm:chMax val="7"/>
          <dgm:chPref val="7"/>
          <dgm:dir/>
        </dgm:presLayoutVars>
      </dgm:prSet>
      <dgm:spPr/>
      <dgm:t>
        <a:bodyPr/>
        <a:lstStyle/>
        <a:p>
          <a:endParaRPr lang="en-US"/>
        </a:p>
      </dgm:t>
    </dgm:pt>
    <dgm:pt modelId="{678ABD04-55E2-475C-A12A-C3E42308780E}" type="pres">
      <dgm:prSet presAssocID="{F1FE988F-50AF-4FCA-AF1D-38EF6725966A}" presName="Name1" presStyleCnt="0"/>
      <dgm:spPr/>
      <dgm:t>
        <a:bodyPr/>
        <a:lstStyle/>
        <a:p>
          <a:endParaRPr lang="en-US"/>
        </a:p>
      </dgm:t>
    </dgm:pt>
    <dgm:pt modelId="{D26C318E-1A14-4E41-AD4C-A858B98CEE0A}" type="pres">
      <dgm:prSet presAssocID="{F1FE988F-50AF-4FCA-AF1D-38EF6725966A}" presName="cycle" presStyleCnt="0"/>
      <dgm:spPr/>
      <dgm:t>
        <a:bodyPr/>
        <a:lstStyle/>
        <a:p>
          <a:endParaRPr lang="en-US"/>
        </a:p>
      </dgm:t>
    </dgm:pt>
    <dgm:pt modelId="{B5877683-96A7-4AD9-AE14-E19A6B46A729}" type="pres">
      <dgm:prSet presAssocID="{F1FE988F-50AF-4FCA-AF1D-38EF6725966A}" presName="srcNode" presStyleLbl="node1" presStyleIdx="0" presStyleCnt="7"/>
      <dgm:spPr/>
      <dgm:t>
        <a:bodyPr/>
        <a:lstStyle/>
        <a:p>
          <a:endParaRPr lang="en-US"/>
        </a:p>
      </dgm:t>
    </dgm:pt>
    <dgm:pt modelId="{3D38157A-C553-4B7D-AD38-E43A0FB97978}" type="pres">
      <dgm:prSet presAssocID="{F1FE988F-50AF-4FCA-AF1D-38EF6725966A}" presName="conn" presStyleLbl="parChTrans1D2" presStyleIdx="0" presStyleCnt="1" custLinFactNeighborX="-21388" custLinFactNeighborY="411"/>
      <dgm:spPr/>
      <dgm:t>
        <a:bodyPr/>
        <a:lstStyle/>
        <a:p>
          <a:endParaRPr lang="en-US"/>
        </a:p>
      </dgm:t>
    </dgm:pt>
    <dgm:pt modelId="{77A1C8C7-8A44-44B8-83E9-5230B8965B15}" type="pres">
      <dgm:prSet presAssocID="{F1FE988F-50AF-4FCA-AF1D-38EF6725966A}" presName="extraNode" presStyleLbl="node1" presStyleIdx="0" presStyleCnt="7"/>
      <dgm:spPr/>
      <dgm:t>
        <a:bodyPr/>
        <a:lstStyle/>
        <a:p>
          <a:endParaRPr lang="en-US"/>
        </a:p>
      </dgm:t>
    </dgm:pt>
    <dgm:pt modelId="{12D87C22-DC8B-4141-8BED-80E9995B09F4}" type="pres">
      <dgm:prSet presAssocID="{F1FE988F-50AF-4FCA-AF1D-38EF6725966A}" presName="dstNode" presStyleLbl="node1" presStyleIdx="0" presStyleCnt="7"/>
      <dgm:spPr/>
      <dgm:t>
        <a:bodyPr/>
        <a:lstStyle/>
        <a:p>
          <a:endParaRPr lang="en-US"/>
        </a:p>
      </dgm:t>
    </dgm:pt>
    <dgm:pt modelId="{B0D96C70-3955-4741-8275-3083EF38C391}" type="pres">
      <dgm:prSet presAssocID="{D7136C79-26E2-49B9-A36F-A5D727C96DDC}" presName="text_1" presStyleLbl="node1" presStyleIdx="0" presStyleCnt="7" custScaleX="98250" custScaleY="172370" custLinFactNeighborX="874" custLinFactNeighborY="-36363">
        <dgm:presLayoutVars>
          <dgm:bulletEnabled val="1"/>
        </dgm:presLayoutVars>
      </dgm:prSet>
      <dgm:spPr/>
      <dgm:t>
        <a:bodyPr/>
        <a:lstStyle/>
        <a:p>
          <a:endParaRPr lang="en-US"/>
        </a:p>
      </dgm:t>
    </dgm:pt>
    <dgm:pt modelId="{9345A716-7D05-44A2-8C7E-F20FF98018D6}" type="pres">
      <dgm:prSet presAssocID="{D7136C79-26E2-49B9-A36F-A5D727C96DDC}" presName="accent_1" presStyleCnt="0"/>
      <dgm:spPr/>
      <dgm:t>
        <a:bodyPr/>
        <a:lstStyle/>
        <a:p>
          <a:endParaRPr lang="en-US"/>
        </a:p>
      </dgm:t>
    </dgm:pt>
    <dgm:pt modelId="{7EB8A90D-23D6-4368-BBEB-DFDD9DD5E096}" type="pres">
      <dgm:prSet presAssocID="{D7136C79-26E2-49B9-A36F-A5D727C96DDC}" presName="accentRepeatNode" presStyleLbl="solidFgAcc1" presStyleIdx="0" presStyleCnt="7" custLinFactNeighborX="-8291" custLinFactNeighborY="-22653"/>
      <dgm:spPr/>
      <dgm:t>
        <a:bodyPr/>
        <a:lstStyle/>
        <a:p>
          <a:endParaRPr lang="en-US"/>
        </a:p>
      </dgm:t>
    </dgm:pt>
    <dgm:pt modelId="{353366B9-44A7-420F-A701-8E8796FFFD6D}" type="pres">
      <dgm:prSet presAssocID="{202B9500-4D8F-4410-BB0A-A0BE8BD0AA11}" presName="text_2" presStyleLbl="node1" presStyleIdx="1" presStyleCnt="7" custLinFactNeighborX="-32" custLinFactNeighborY="-14158">
        <dgm:presLayoutVars>
          <dgm:bulletEnabled val="1"/>
        </dgm:presLayoutVars>
      </dgm:prSet>
      <dgm:spPr/>
      <dgm:t>
        <a:bodyPr/>
        <a:lstStyle/>
        <a:p>
          <a:endParaRPr lang="en-US"/>
        </a:p>
      </dgm:t>
    </dgm:pt>
    <dgm:pt modelId="{9B0771E6-04A2-44A7-AA05-D10756C9BE13}" type="pres">
      <dgm:prSet presAssocID="{202B9500-4D8F-4410-BB0A-A0BE8BD0AA11}" presName="accent_2" presStyleCnt="0"/>
      <dgm:spPr/>
    </dgm:pt>
    <dgm:pt modelId="{F5DEDA6C-E8E0-495D-BAA1-8F8533657FFC}" type="pres">
      <dgm:prSet presAssocID="{202B9500-4D8F-4410-BB0A-A0BE8BD0AA11}" presName="accentRepeatNode" presStyleLbl="solidFgAcc1" presStyleIdx="1" presStyleCnt="7" custLinFactNeighborX="2103" custLinFactNeighborY="-12005"/>
      <dgm:spPr/>
    </dgm:pt>
    <dgm:pt modelId="{0110BBA4-27B2-48C6-86DE-44F00813BEAA}" type="pres">
      <dgm:prSet presAssocID="{04B1C0BD-397C-474F-9CDB-CBBB92E0ED07}" presName="text_3" presStyleLbl="node1" presStyleIdx="2" presStyleCnt="7" custScaleY="155309" custLinFactNeighborX="127" custLinFactNeighborY="-9493">
        <dgm:presLayoutVars>
          <dgm:bulletEnabled val="1"/>
        </dgm:presLayoutVars>
      </dgm:prSet>
      <dgm:spPr/>
      <dgm:t>
        <a:bodyPr/>
        <a:lstStyle/>
        <a:p>
          <a:endParaRPr lang="en-US"/>
        </a:p>
      </dgm:t>
    </dgm:pt>
    <dgm:pt modelId="{A1CD6261-AD4D-42DA-97ED-EBF7A7570C38}" type="pres">
      <dgm:prSet presAssocID="{04B1C0BD-397C-474F-9CDB-CBBB92E0ED07}" presName="accent_3" presStyleCnt="0"/>
      <dgm:spPr/>
    </dgm:pt>
    <dgm:pt modelId="{9C2427E9-5C1A-495F-912E-793EAFB15E7B}" type="pres">
      <dgm:prSet presAssocID="{04B1C0BD-397C-474F-9CDB-CBBB92E0ED07}" presName="accentRepeatNode" presStyleLbl="solidFgAcc1" presStyleIdx="2" presStyleCnt="7" custLinFactNeighborX="-1654" custLinFactNeighborY="-4098"/>
      <dgm:spPr/>
    </dgm:pt>
    <dgm:pt modelId="{4D1555A0-99C9-42AB-82B8-719D53CAAC61}" type="pres">
      <dgm:prSet presAssocID="{2B346D49-951F-4208-B92D-8350E8808039}" presName="text_4" presStyleLbl="node1" presStyleIdx="3" presStyleCnt="7" custScaleY="112475" custLinFactNeighborX="710" custLinFactNeighborY="603">
        <dgm:presLayoutVars>
          <dgm:bulletEnabled val="1"/>
        </dgm:presLayoutVars>
      </dgm:prSet>
      <dgm:spPr/>
      <dgm:t>
        <a:bodyPr/>
        <a:lstStyle/>
        <a:p>
          <a:endParaRPr lang="en-US"/>
        </a:p>
      </dgm:t>
    </dgm:pt>
    <dgm:pt modelId="{F426B5EA-D22F-4447-98BB-0568467C3B20}" type="pres">
      <dgm:prSet presAssocID="{2B346D49-951F-4208-B92D-8350E8808039}" presName="accent_4" presStyleCnt="0"/>
      <dgm:spPr/>
    </dgm:pt>
    <dgm:pt modelId="{FFEE40E0-BDDE-4927-A150-D9BC02F0C4B7}" type="pres">
      <dgm:prSet presAssocID="{2B346D49-951F-4208-B92D-8350E8808039}" presName="accentRepeatNode" presStyleLbl="solidFgAcc1" presStyleIdx="3" presStyleCnt="7"/>
      <dgm:spPr/>
    </dgm:pt>
    <dgm:pt modelId="{62298C79-7B0C-4DC4-9002-7C23D0246C33}" type="pres">
      <dgm:prSet presAssocID="{FB7EF3BE-88AC-4BD4-9B9E-49FF18CC69CA}" presName="text_5" presStyleLbl="node1" presStyleIdx="4" presStyleCnt="7" custScaleY="121407" custLinFactNeighborX="780" custLinFactNeighborY="9084">
        <dgm:presLayoutVars>
          <dgm:bulletEnabled val="1"/>
        </dgm:presLayoutVars>
      </dgm:prSet>
      <dgm:spPr/>
      <dgm:t>
        <a:bodyPr/>
        <a:lstStyle/>
        <a:p>
          <a:endParaRPr lang="en-US"/>
        </a:p>
      </dgm:t>
    </dgm:pt>
    <dgm:pt modelId="{D5BD25EC-8364-413D-B574-7860C354C777}" type="pres">
      <dgm:prSet presAssocID="{FB7EF3BE-88AC-4BD4-9B9E-49FF18CC69CA}" presName="accent_5" presStyleCnt="0"/>
      <dgm:spPr/>
    </dgm:pt>
    <dgm:pt modelId="{B522B5FA-E5A2-4FA7-A7AC-341627E762BE}" type="pres">
      <dgm:prSet presAssocID="{FB7EF3BE-88AC-4BD4-9B9E-49FF18CC69CA}" presName="accentRepeatNode" presStyleLbl="solidFgAcc1" presStyleIdx="4" presStyleCnt="7" custLinFactNeighborX="-16140" custLinFactNeighborY="9254"/>
      <dgm:spPr/>
    </dgm:pt>
    <dgm:pt modelId="{5CEFF1FD-4B1C-47A3-83B2-EA9036D79FE6}" type="pres">
      <dgm:prSet presAssocID="{EACEF0B5-7290-477F-964B-9489F23D44B7}" presName="text_6" presStyleLbl="node1" presStyleIdx="5" presStyleCnt="7" custLinFactNeighborX="-243" custLinFactNeighborY="18254">
        <dgm:presLayoutVars>
          <dgm:bulletEnabled val="1"/>
        </dgm:presLayoutVars>
      </dgm:prSet>
      <dgm:spPr/>
      <dgm:t>
        <a:bodyPr/>
        <a:lstStyle/>
        <a:p>
          <a:endParaRPr lang="en-US"/>
        </a:p>
      </dgm:t>
    </dgm:pt>
    <dgm:pt modelId="{46A4BD65-433F-4234-9747-0ABA684268B4}" type="pres">
      <dgm:prSet presAssocID="{EACEF0B5-7290-477F-964B-9489F23D44B7}" presName="accent_6" presStyleCnt="0"/>
      <dgm:spPr/>
    </dgm:pt>
    <dgm:pt modelId="{FEE645A0-7CCF-4A5A-A570-1F8A84998A12}" type="pres">
      <dgm:prSet presAssocID="{EACEF0B5-7290-477F-964B-9489F23D44B7}" presName="accentRepeatNode" presStyleLbl="solidFgAcc1" presStyleIdx="5" presStyleCnt="7"/>
      <dgm:spPr/>
    </dgm:pt>
    <dgm:pt modelId="{9DA5B2D0-530C-4EC3-8EEC-60D10B807700}" type="pres">
      <dgm:prSet presAssocID="{11472160-8E65-4988-BFCD-4D823AA04C08}" presName="text_7" presStyleLbl="node1" presStyleIdx="6" presStyleCnt="7">
        <dgm:presLayoutVars>
          <dgm:bulletEnabled val="1"/>
        </dgm:presLayoutVars>
      </dgm:prSet>
      <dgm:spPr/>
      <dgm:t>
        <a:bodyPr/>
        <a:lstStyle/>
        <a:p>
          <a:endParaRPr lang="en-US"/>
        </a:p>
      </dgm:t>
    </dgm:pt>
    <dgm:pt modelId="{B8E808AB-75F4-44FC-B130-34A507BC0EBD}" type="pres">
      <dgm:prSet presAssocID="{11472160-8E65-4988-BFCD-4D823AA04C08}" presName="accent_7" presStyleCnt="0"/>
      <dgm:spPr/>
    </dgm:pt>
    <dgm:pt modelId="{6BCC6D5F-D37C-46B6-A0B2-A055153362D2}" type="pres">
      <dgm:prSet presAssocID="{11472160-8E65-4988-BFCD-4D823AA04C08}" presName="accentRepeatNode" presStyleLbl="solidFgAcc1" presStyleIdx="6" presStyleCnt="7" custLinFactNeighborX="-24973" custLinFactNeighborY="-1279"/>
      <dgm:spPr/>
    </dgm:pt>
  </dgm:ptLst>
  <dgm:cxnLst>
    <dgm:cxn modelId="{FFDAA9A3-32A9-458F-B13D-15A3B4924F96}" type="presOf" srcId="{C717C045-49F4-4FE8-BE99-E2863FD43B3D}" destId="{3D38157A-C553-4B7D-AD38-E43A0FB97978}" srcOrd="0" destOrd="0" presId="urn:microsoft.com/office/officeart/2008/layout/VerticalCurvedList"/>
    <dgm:cxn modelId="{4B7485D9-1EF4-4B16-B5A1-79C3BE5861B7}" srcId="{F1FE988F-50AF-4FCA-AF1D-38EF6725966A}" destId="{11472160-8E65-4988-BFCD-4D823AA04C08}" srcOrd="6" destOrd="0" parTransId="{65DEDDEB-6E0A-4179-BC32-FB95BBD39B27}" sibTransId="{00486671-F041-4F0E-82A5-FAE9773DD7DD}"/>
    <dgm:cxn modelId="{B6D7985E-F8E4-4F84-8357-A51A2BA59C65}" srcId="{F1FE988F-50AF-4FCA-AF1D-38EF6725966A}" destId="{6E8047AE-8892-4992-A6BD-68F04776C0E2}" srcOrd="7" destOrd="0" parTransId="{71B1E52E-420A-4B14-8EBA-CA65C33467DF}" sibTransId="{DD58DA2C-10B9-4913-9EDE-E133E78E21CC}"/>
    <dgm:cxn modelId="{49ED8101-4C41-4D10-885F-291619BB1815}" type="presOf" srcId="{11472160-8E65-4988-BFCD-4D823AA04C08}" destId="{9DA5B2D0-530C-4EC3-8EEC-60D10B807700}" srcOrd="0" destOrd="0" presId="urn:microsoft.com/office/officeart/2008/layout/VerticalCurvedList"/>
    <dgm:cxn modelId="{D418E7FD-D907-47B2-BEB6-275F2DB78A5C}" type="presOf" srcId="{04B1C0BD-397C-474F-9CDB-CBBB92E0ED07}" destId="{0110BBA4-27B2-48C6-86DE-44F00813BEAA}" srcOrd="0" destOrd="0" presId="urn:microsoft.com/office/officeart/2008/layout/VerticalCurvedList"/>
    <dgm:cxn modelId="{E3EDE293-15FE-41FD-BBBD-B89B37906C51}" srcId="{F1FE988F-50AF-4FCA-AF1D-38EF6725966A}" destId="{1FB4D210-8EA3-48D1-9093-290706683438}" srcOrd="8" destOrd="0" parTransId="{2E0A7879-F7FA-45B3-BFB7-82E88ED04E49}" sibTransId="{0E3E3A51-1DC3-4FAE-BEE6-0BAF9D2FA406}"/>
    <dgm:cxn modelId="{1EB0DB08-6787-423A-98F0-53805B3DC3F8}" srcId="{F1FE988F-50AF-4FCA-AF1D-38EF6725966A}" destId="{EACEF0B5-7290-477F-964B-9489F23D44B7}" srcOrd="5" destOrd="0" parTransId="{F35B3C5A-824B-4CFD-B682-337B75F1F063}" sibTransId="{0AAC01C0-DCA0-4D56-A728-DE16A11B1002}"/>
    <dgm:cxn modelId="{A7211943-3344-4257-ABD9-3226726A3565}" srcId="{F1FE988F-50AF-4FCA-AF1D-38EF6725966A}" destId="{2B346D49-951F-4208-B92D-8350E8808039}" srcOrd="3" destOrd="0" parTransId="{9DC03474-A09F-4F75-95A0-0E4EFE39363F}" sibTransId="{BB12781A-FB56-48FA-B971-C2BEDCAF9919}"/>
    <dgm:cxn modelId="{D6053D58-030B-4B12-A0B1-6E2F3DB3CAF6}" srcId="{F1FE988F-50AF-4FCA-AF1D-38EF6725966A}" destId="{D7136C79-26E2-49B9-A36F-A5D727C96DDC}" srcOrd="0" destOrd="0" parTransId="{84A8CDD9-A257-486F-B910-15DFD75E30AB}" sibTransId="{C717C045-49F4-4FE8-BE99-E2863FD43B3D}"/>
    <dgm:cxn modelId="{BE0A16AF-5B2A-42C4-9BC8-63FC7511131C}" srcId="{F1FE988F-50AF-4FCA-AF1D-38EF6725966A}" destId="{04B1C0BD-397C-474F-9CDB-CBBB92E0ED07}" srcOrd="2" destOrd="0" parTransId="{07566A2A-505E-48E6-9DEB-32AB399F137D}" sibTransId="{BD24A7DF-1C67-4841-97D8-12E94E9046A3}"/>
    <dgm:cxn modelId="{5C29145C-2053-4DC6-9939-FC05199056F6}" srcId="{F1FE988F-50AF-4FCA-AF1D-38EF6725966A}" destId="{FB7EF3BE-88AC-4BD4-9B9E-49FF18CC69CA}" srcOrd="4" destOrd="0" parTransId="{74166756-9184-4C38-B406-C3F86501DC21}" sibTransId="{F9FF6A47-448E-41CA-9931-599D167B498B}"/>
    <dgm:cxn modelId="{FE23D819-BAE5-4CD2-8988-32B23A291469}" type="presOf" srcId="{D7136C79-26E2-49B9-A36F-A5D727C96DDC}" destId="{B0D96C70-3955-4741-8275-3083EF38C391}" srcOrd="0" destOrd="0" presId="urn:microsoft.com/office/officeart/2008/layout/VerticalCurvedList"/>
    <dgm:cxn modelId="{2737E004-FF0C-4FED-890D-DA97B6AEEBCB}" type="presOf" srcId="{FB7EF3BE-88AC-4BD4-9B9E-49FF18CC69CA}" destId="{62298C79-7B0C-4DC4-9002-7C23D0246C33}" srcOrd="0" destOrd="0" presId="urn:microsoft.com/office/officeart/2008/layout/VerticalCurvedList"/>
    <dgm:cxn modelId="{83AC49A3-735E-4B85-BC2A-F9285C32B8C8}" type="presOf" srcId="{202B9500-4D8F-4410-BB0A-A0BE8BD0AA11}" destId="{353366B9-44A7-420F-A701-8E8796FFFD6D}" srcOrd="0" destOrd="0" presId="urn:microsoft.com/office/officeart/2008/layout/VerticalCurvedList"/>
    <dgm:cxn modelId="{2EC687C5-DE41-4A02-B86A-753C7485238A}" type="presOf" srcId="{EACEF0B5-7290-477F-964B-9489F23D44B7}" destId="{5CEFF1FD-4B1C-47A3-83B2-EA9036D79FE6}" srcOrd="0" destOrd="0" presId="urn:microsoft.com/office/officeart/2008/layout/VerticalCurvedList"/>
    <dgm:cxn modelId="{4E510BF8-ED07-4027-B749-0FB7F1DF3D9F}" srcId="{F1FE988F-50AF-4FCA-AF1D-38EF6725966A}" destId="{202B9500-4D8F-4410-BB0A-A0BE8BD0AA11}" srcOrd="1" destOrd="0" parTransId="{3A90A2C5-3678-4D8A-A49D-934D668071A1}" sibTransId="{175196F2-F18D-486B-900D-B942CDFE78EE}"/>
    <dgm:cxn modelId="{7CA1FC73-5CD0-42FB-A680-40B8D15C39C2}" type="presOf" srcId="{F1FE988F-50AF-4FCA-AF1D-38EF6725966A}" destId="{F4E8B194-C21D-4AD0-BC82-CECEBF9C7EB6}" srcOrd="0" destOrd="0" presId="urn:microsoft.com/office/officeart/2008/layout/VerticalCurvedList"/>
    <dgm:cxn modelId="{20741F6B-CBD3-4AEF-8E67-C4956CA1629D}" type="presOf" srcId="{2B346D49-951F-4208-B92D-8350E8808039}" destId="{4D1555A0-99C9-42AB-82B8-719D53CAAC61}" srcOrd="0" destOrd="0" presId="urn:microsoft.com/office/officeart/2008/layout/VerticalCurvedList"/>
    <dgm:cxn modelId="{4A9CCF44-B952-477F-BF37-786D12E4861F}" type="presParOf" srcId="{F4E8B194-C21D-4AD0-BC82-CECEBF9C7EB6}" destId="{678ABD04-55E2-475C-A12A-C3E42308780E}" srcOrd="0" destOrd="0" presId="urn:microsoft.com/office/officeart/2008/layout/VerticalCurvedList"/>
    <dgm:cxn modelId="{7A54766B-0818-4DAF-AE3C-356D0F6EFA2F}" type="presParOf" srcId="{678ABD04-55E2-475C-A12A-C3E42308780E}" destId="{D26C318E-1A14-4E41-AD4C-A858B98CEE0A}" srcOrd="0" destOrd="0" presId="urn:microsoft.com/office/officeart/2008/layout/VerticalCurvedList"/>
    <dgm:cxn modelId="{3A55554D-CF77-4911-85DB-4873E511633B}" type="presParOf" srcId="{D26C318E-1A14-4E41-AD4C-A858B98CEE0A}" destId="{B5877683-96A7-4AD9-AE14-E19A6B46A729}" srcOrd="0" destOrd="0" presId="urn:microsoft.com/office/officeart/2008/layout/VerticalCurvedList"/>
    <dgm:cxn modelId="{9739C7C2-86F9-4B52-A504-8C274A1894AD}" type="presParOf" srcId="{D26C318E-1A14-4E41-AD4C-A858B98CEE0A}" destId="{3D38157A-C553-4B7D-AD38-E43A0FB97978}" srcOrd="1" destOrd="0" presId="urn:microsoft.com/office/officeart/2008/layout/VerticalCurvedList"/>
    <dgm:cxn modelId="{6875902C-7229-4A71-84AF-8E8925EE4850}" type="presParOf" srcId="{D26C318E-1A14-4E41-AD4C-A858B98CEE0A}" destId="{77A1C8C7-8A44-44B8-83E9-5230B8965B15}" srcOrd="2" destOrd="0" presId="urn:microsoft.com/office/officeart/2008/layout/VerticalCurvedList"/>
    <dgm:cxn modelId="{3E2410D7-A7AC-4FE8-B2A3-6289BF4F6BC0}" type="presParOf" srcId="{D26C318E-1A14-4E41-AD4C-A858B98CEE0A}" destId="{12D87C22-DC8B-4141-8BED-80E9995B09F4}" srcOrd="3" destOrd="0" presId="urn:microsoft.com/office/officeart/2008/layout/VerticalCurvedList"/>
    <dgm:cxn modelId="{2972F348-297F-4690-A86C-77EF7DE7496D}" type="presParOf" srcId="{678ABD04-55E2-475C-A12A-C3E42308780E}" destId="{B0D96C70-3955-4741-8275-3083EF38C391}" srcOrd="1" destOrd="0" presId="urn:microsoft.com/office/officeart/2008/layout/VerticalCurvedList"/>
    <dgm:cxn modelId="{245E5AF7-CCE3-42EC-A046-648EBA80CCE0}" type="presParOf" srcId="{678ABD04-55E2-475C-A12A-C3E42308780E}" destId="{9345A716-7D05-44A2-8C7E-F20FF98018D6}" srcOrd="2" destOrd="0" presId="urn:microsoft.com/office/officeart/2008/layout/VerticalCurvedList"/>
    <dgm:cxn modelId="{2FE8786F-ED5B-469A-9EB8-2CBF16CCE9D8}" type="presParOf" srcId="{9345A716-7D05-44A2-8C7E-F20FF98018D6}" destId="{7EB8A90D-23D6-4368-BBEB-DFDD9DD5E096}" srcOrd="0" destOrd="0" presId="urn:microsoft.com/office/officeart/2008/layout/VerticalCurvedList"/>
    <dgm:cxn modelId="{4AB21F8C-7ACF-4BC5-B89A-680442B1961B}" type="presParOf" srcId="{678ABD04-55E2-475C-A12A-C3E42308780E}" destId="{353366B9-44A7-420F-A701-8E8796FFFD6D}" srcOrd="3" destOrd="0" presId="urn:microsoft.com/office/officeart/2008/layout/VerticalCurvedList"/>
    <dgm:cxn modelId="{EF2F54BF-DED1-4CA6-AB97-46C18FFA8704}" type="presParOf" srcId="{678ABD04-55E2-475C-A12A-C3E42308780E}" destId="{9B0771E6-04A2-44A7-AA05-D10756C9BE13}" srcOrd="4" destOrd="0" presId="urn:microsoft.com/office/officeart/2008/layout/VerticalCurvedList"/>
    <dgm:cxn modelId="{8509D5E2-9512-49FA-BA13-06D8E4DD6AF5}" type="presParOf" srcId="{9B0771E6-04A2-44A7-AA05-D10756C9BE13}" destId="{F5DEDA6C-E8E0-495D-BAA1-8F8533657FFC}" srcOrd="0" destOrd="0" presId="urn:microsoft.com/office/officeart/2008/layout/VerticalCurvedList"/>
    <dgm:cxn modelId="{662904B1-8157-4212-B081-E4A524154313}" type="presParOf" srcId="{678ABD04-55E2-475C-A12A-C3E42308780E}" destId="{0110BBA4-27B2-48C6-86DE-44F00813BEAA}" srcOrd="5" destOrd="0" presId="urn:microsoft.com/office/officeart/2008/layout/VerticalCurvedList"/>
    <dgm:cxn modelId="{7E0C5561-6939-4859-BA66-34A64CC845DA}" type="presParOf" srcId="{678ABD04-55E2-475C-A12A-C3E42308780E}" destId="{A1CD6261-AD4D-42DA-97ED-EBF7A7570C38}" srcOrd="6" destOrd="0" presId="urn:microsoft.com/office/officeart/2008/layout/VerticalCurvedList"/>
    <dgm:cxn modelId="{382FD47C-FD11-4B94-BF41-948AE75CDE4D}" type="presParOf" srcId="{A1CD6261-AD4D-42DA-97ED-EBF7A7570C38}" destId="{9C2427E9-5C1A-495F-912E-793EAFB15E7B}" srcOrd="0" destOrd="0" presId="urn:microsoft.com/office/officeart/2008/layout/VerticalCurvedList"/>
    <dgm:cxn modelId="{B6C50BC1-3657-4BB6-B748-A114719CF412}" type="presParOf" srcId="{678ABD04-55E2-475C-A12A-C3E42308780E}" destId="{4D1555A0-99C9-42AB-82B8-719D53CAAC61}" srcOrd="7" destOrd="0" presId="urn:microsoft.com/office/officeart/2008/layout/VerticalCurvedList"/>
    <dgm:cxn modelId="{891E14E8-53F6-46D6-B865-B53CB28E1B11}" type="presParOf" srcId="{678ABD04-55E2-475C-A12A-C3E42308780E}" destId="{F426B5EA-D22F-4447-98BB-0568467C3B20}" srcOrd="8" destOrd="0" presId="urn:microsoft.com/office/officeart/2008/layout/VerticalCurvedList"/>
    <dgm:cxn modelId="{907D3F50-B7B3-421A-81DB-6F07DF335835}" type="presParOf" srcId="{F426B5EA-D22F-4447-98BB-0568467C3B20}" destId="{FFEE40E0-BDDE-4927-A150-D9BC02F0C4B7}" srcOrd="0" destOrd="0" presId="urn:microsoft.com/office/officeart/2008/layout/VerticalCurvedList"/>
    <dgm:cxn modelId="{AE19BD5C-494F-45D0-A268-7FBFFF36970D}" type="presParOf" srcId="{678ABD04-55E2-475C-A12A-C3E42308780E}" destId="{62298C79-7B0C-4DC4-9002-7C23D0246C33}" srcOrd="9" destOrd="0" presId="urn:microsoft.com/office/officeart/2008/layout/VerticalCurvedList"/>
    <dgm:cxn modelId="{9116B2FE-C3CF-4ED2-9699-661E71ABF5B8}" type="presParOf" srcId="{678ABD04-55E2-475C-A12A-C3E42308780E}" destId="{D5BD25EC-8364-413D-B574-7860C354C777}" srcOrd="10" destOrd="0" presId="urn:microsoft.com/office/officeart/2008/layout/VerticalCurvedList"/>
    <dgm:cxn modelId="{351CD48D-4A09-48DE-9840-32319BCDA092}" type="presParOf" srcId="{D5BD25EC-8364-413D-B574-7860C354C777}" destId="{B522B5FA-E5A2-4FA7-A7AC-341627E762BE}" srcOrd="0" destOrd="0" presId="urn:microsoft.com/office/officeart/2008/layout/VerticalCurvedList"/>
    <dgm:cxn modelId="{62DD38D6-3EED-4180-87B2-4A2958C03AD3}" type="presParOf" srcId="{678ABD04-55E2-475C-A12A-C3E42308780E}" destId="{5CEFF1FD-4B1C-47A3-83B2-EA9036D79FE6}" srcOrd="11" destOrd="0" presId="urn:microsoft.com/office/officeart/2008/layout/VerticalCurvedList"/>
    <dgm:cxn modelId="{00A11A30-A680-4503-BD13-8B10202942A9}" type="presParOf" srcId="{678ABD04-55E2-475C-A12A-C3E42308780E}" destId="{46A4BD65-433F-4234-9747-0ABA684268B4}" srcOrd="12" destOrd="0" presId="urn:microsoft.com/office/officeart/2008/layout/VerticalCurvedList"/>
    <dgm:cxn modelId="{390BB7CA-067C-4370-8AE4-E59F311D6B9B}" type="presParOf" srcId="{46A4BD65-433F-4234-9747-0ABA684268B4}" destId="{FEE645A0-7CCF-4A5A-A570-1F8A84998A12}" srcOrd="0" destOrd="0" presId="urn:microsoft.com/office/officeart/2008/layout/VerticalCurvedList"/>
    <dgm:cxn modelId="{81D81791-9F3C-4A64-B3E3-6A41B2CD03CF}" type="presParOf" srcId="{678ABD04-55E2-475C-A12A-C3E42308780E}" destId="{9DA5B2D0-530C-4EC3-8EEC-60D10B807700}" srcOrd="13" destOrd="0" presId="urn:microsoft.com/office/officeart/2008/layout/VerticalCurvedList"/>
    <dgm:cxn modelId="{346F42EA-3906-47D6-9185-3D8E19FBE65E}" type="presParOf" srcId="{678ABD04-55E2-475C-A12A-C3E42308780E}" destId="{B8E808AB-75F4-44FC-B130-34A507BC0EBD}" srcOrd="14" destOrd="0" presId="urn:microsoft.com/office/officeart/2008/layout/VerticalCurvedList"/>
    <dgm:cxn modelId="{A322C129-BEB9-4DE4-A0CD-F8ACB06B55F3}" type="presParOf" srcId="{B8E808AB-75F4-44FC-B130-34A507BC0EBD}" destId="{6BCC6D5F-D37C-46B6-A0B2-A055153362D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2100" b="1" dirty="0" smtClean="0">
              <a:solidFill>
                <a:schemeClr val="tx1"/>
              </a:solidFill>
            </a:rPr>
            <a:t>Comp Plan Review/Updates</a:t>
          </a:r>
          <a:endParaRPr lang="en-US" sz="21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a:solidFill>
          <a:schemeClr val="accent6">
            <a:lumMod val="75000"/>
          </a:schemeClr>
        </a:solidFill>
      </dgm:spPr>
      <dgm:t>
        <a:bodyPr/>
        <a:lstStyle/>
        <a:p>
          <a:pPr>
            <a:lnSpc>
              <a:spcPct val="100000"/>
            </a:lnSpc>
            <a:spcAft>
              <a:spcPts val="0"/>
            </a:spcAft>
          </a:pPr>
          <a:r>
            <a:rPr lang="en-US" sz="2100" b="1" dirty="0" smtClean="0">
              <a:solidFill>
                <a:schemeClr val="tx1"/>
              </a:solidFill>
            </a:rPr>
            <a:t>Epi Profile &amp; Needs</a:t>
          </a:r>
        </a:p>
        <a:p>
          <a:pPr>
            <a:lnSpc>
              <a:spcPct val="90000"/>
            </a:lnSpc>
            <a:spcAft>
              <a:spcPct val="35000"/>
            </a:spcAft>
          </a:pPr>
          <a:r>
            <a:rPr lang="en-US" sz="2100" b="1" dirty="0" smtClean="0">
              <a:solidFill>
                <a:schemeClr val="tx1"/>
              </a:solidFill>
            </a:rPr>
            <a:t>Assessment</a:t>
          </a:r>
          <a:endParaRPr lang="en-US" sz="21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a:solidFill>
          <a:srgbClr val="00B0F0"/>
        </a:solidFill>
      </dgm:spPr>
      <dgm:t>
        <a:bodyPr/>
        <a:lstStyle/>
        <a:p>
          <a:pPr>
            <a:spcAft>
              <a:spcPts val="0"/>
            </a:spcAft>
          </a:pPr>
          <a:r>
            <a:rPr lang="en-US" sz="2100" b="1" dirty="0" smtClean="0">
              <a:solidFill>
                <a:schemeClr val="tx1"/>
              </a:solidFill>
            </a:rPr>
            <a:t>Review of </a:t>
          </a:r>
        </a:p>
        <a:p>
          <a:pPr>
            <a:spcAft>
              <a:spcPts val="0"/>
            </a:spcAft>
          </a:pPr>
          <a:r>
            <a:rPr lang="en-US" sz="2100" b="1" dirty="0" smtClean="0">
              <a:solidFill>
                <a:schemeClr val="tx1"/>
              </a:solidFill>
            </a:rPr>
            <a:t>All Data </a:t>
          </a:r>
          <a:endParaRPr lang="en-US" sz="21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2100" b="1" dirty="0" smtClean="0">
              <a:solidFill>
                <a:schemeClr val="tx1"/>
              </a:solidFill>
            </a:rPr>
            <a:t>Priority Setting &amp; Resource Allocation</a:t>
          </a:r>
          <a:endParaRPr lang="en-US" sz="21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a:solidFill>
          <a:srgbClr val="00B050"/>
        </a:solidFill>
      </dgm:spPr>
      <dgm:t>
        <a:bodyPr/>
        <a:lstStyle/>
        <a:p>
          <a:r>
            <a:rPr lang="en-US" sz="2100" b="1" dirty="0" smtClean="0">
              <a:solidFill>
                <a:schemeClr val="tx1"/>
              </a:solidFill>
            </a:rPr>
            <a:t>Data Review &amp; Reallocation</a:t>
          </a:r>
          <a:endParaRPr lang="en-US" sz="21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r>
            <a:rPr lang="en-US" sz="2100" b="1" dirty="0" smtClean="0">
              <a:solidFill>
                <a:schemeClr val="tx1"/>
              </a:solidFill>
            </a:rPr>
            <a:t>Evaluation &amp; Planning Outcomes</a:t>
          </a:r>
          <a:endParaRPr lang="en-US" sz="21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r>
            <a:rPr lang="en-US" sz="2100" b="1" dirty="0" smtClean="0">
              <a:solidFill>
                <a:schemeClr val="tx1"/>
              </a:solidFill>
            </a:rPr>
            <a:t>Annual Plan to Plan</a:t>
          </a:r>
          <a:endParaRPr lang="en-US" sz="21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48766">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11020" custScaleY="105509" custRadScaleRad="105444" custRadScaleInc="19468">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Y="131407" custRadScaleRad="104139" custRadScaleInc="-16211">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104820" custScaleY="103867" custRadScaleRad="105943" custRadScaleInc="-38702">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26726" custScaleY="122041" custRadScaleRad="111984" custRadScaleInc="45902">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22037" custRadScaleRad="97933" custRadScaleInc="13702">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Y="138570" custRadScaleRad="112490" custRadScaleInc="-22693">
        <dgm:presLayoutVars>
          <dgm:bulletEnabled val="1"/>
        </dgm:presLayoutVars>
      </dgm:prSet>
      <dgm:spPr/>
      <dgm:t>
        <a:bodyPr/>
        <a:lstStyle/>
        <a:p>
          <a:endParaRPr lang="en-US"/>
        </a:p>
      </dgm:t>
    </dgm:pt>
  </dgm:ptLst>
  <dgm:cxnLst>
    <dgm:cxn modelId="{A0A760CC-769E-44BD-9741-7702BC7BBB37}" type="presOf" srcId="{A6EECACA-38A2-4BE3-9806-B6F12CBC8422}" destId="{6F31FDF2-503E-4794-99A5-0901CBF0F416}" srcOrd="0" destOrd="0" presId="urn:microsoft.com/office/officeart/2005/8/layout/cycle3"/>
    <dgm:cxn modelId="{995FC3F8-96D0-41BA-9C39-82F6725273B2}" type="presOf" srcId="{5C5F6822-8E6D-42DD-B000-95E1635B29A8}" destId="{D4E05824-6A39-426B-A13D-2C71BE2A30BA}" srcOrd="0" destOrd="0" presId="urn:microsoft.com/office/officeart/2005/8/layout/cycle3"/>
    <dgm:cxn modelId="{FD450121-C05E-499C-8F2B-496BCC894951}" type="presOf" srcId="{B420C9B6-D9D7-4D2E-8A43-8D6823CFB49B}" destId="{C0D7B7EB-7161-443A-A062-800947E078A2}"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CFA37B0B-A98E-417A-9BC5-55E0251B9F5C}" srcId="{4FF78EC0-CA62-41E4-B268-574523F356E4}" destId="{A6EECACA-38A2-4BE3-9806-B6F12CBC8422}" srcOrd="0" destOrd="0" parTransId="{2F9789C2-4FE9-404C-90E5-EE29376D6329}" sibTransId="{8E7EFC9C-EDE6-443B-AB94-7FA153ADC8E3}"/>
    <dgm:cxn modelId="{2DF77A68-3459-4894-B62D-53304FF7EA31}" type="presOf" srcId="{1E9F7CFB-BBB7-4E97-8F7C-48BB859375C9}" destId="{FD5A1064-A70E-4259-BAC0-2D913F904F47}"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49E097B8-50F8-4CB9-A9BE-DBEDA4018BF3}" type="presOf" srcId="{4C2F15DE-B0A4-4E29-AAF1-55693CEF292C}" destId="{DAACC609-068A-4CB1-9FFF-FAD625819D21}" srcOrd="0" destOrd="0" presId="urn:microsoft.com/office/officeart/2005/8/layout/cycle3"/>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825D761D-9FD4-4829-92C8-AE5581FA0A64}" type="presOf" srcId="{3D72F69B-1727-40F0-9333-BE782983DEBC}" destId="{D4643BF0-E4A2-4660-B5E4-3621D6D18DFA}" srcOrd="0" destOrd="0" presId="urn:microsoft.com/office/officeart/2005/8/layout/cycle3"/>
    <dgm:cxn modelId="{62A10D9A-C22A-4563-BE42-87AEC83DF92B}" type="presOf" srcId="{8E7EFC9C-EDE6-443B-AB94-7FA153ADC8E3}" destId="{E6464FBE-8F5A-4B86-BBB1-BAF249E84E12}" srcOrd="0" destOrd="0" presId="urn:microsoft.com/office/officeart/2005/8/layout/cycle3"/>
    <dgm:cxn modelId="{C23032F4-8B49-4F5E-B652-41B58B63A399}" type="presOf" srcId="{4FF78EC0-CA62-41E4-B268-574523F356E4}" destId="{4501CD75-68DA-48B7-AB7F-7CA81BD822AE}" srcOrd="0" destOrd="0" presId="urn:microsoft.com/office/officeart/2005/8/layout/cycle3"/>
    <dgm:cxn modelId="{7FCC4245-7BAD-4B2E-BF3B-9D774A9C2C67}" type="presOf" srcId="{A22770D6-ECFD-4838-9829-D2DC65E95F0F}" destId="{AC0E42F9-3687-41F1-A775-0AAC8CB59CF0}"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AD5787F0-41A7-4B8C-B910-5388342736FD}" type="presParOf" srcId="{4501CD75-68DA-48B7-AB7F-7CA81BD822AE}" destId="{1198E3BF-EE35-4643-8420-A9244EF50DBA}" srcOrd="0" destOrd="0" presId="urn:microsoft.com/office/officeart/2005/8/layout/cycle3"/>
    <dgm:cxn modelId="{063C7387-8659-402D-B9A2-DB959FF8DC77}" type="presParOf" srcId="{1198E3BF-EE35-4643-8420-A9244EF50DBA}" destId="{6F31FDF2-503E-4794-99A5-0901CBF0F416}" srcOrd="0" destOrd="0" presId="urn:microsoft.com/office/officeart/2005/8/layout/cycle3"/>
    <dgm:cxn modelId="{BE901138-1FD1-4A99-964A-5D0C6E61E299}" type="presParOf" srcId="{1198E3BF-EE35-4643-8420-A9244EF50DBA}" destId="{E6464FBE-8F5A-4B86-BBB1-BAF249E84E12}" srcOrd="1" destOrd="0" presId="urn:microsoft.com/office/officeart/2005/8/layout/cycle3"/>
    <dgm:cxn modelId="{6318B063-799B-4FD1-B945-08F6F4503FB6}" type="presParOf" srcId="{1198E3BF-EE35-4643-8420-A9244EF50DBA}" destId="{AC0E42F9-3687-41F1-A775-0AAC8CB59CF0}" srcOrd="2" destOrd="0" presId="urn:microsoft.com/office/officeart/2005/8/layout/cycle3"/>
    <dgm:cxn modelId="{1F055B26-CD55-4194-966C-F847658E896A}" type="presParOf" srcId="{1198E3BF-EE35-4643-8420-A9244EF50DBA}" destId="{D4643BF0-E4A2-4660-B5E4-3621D6D18DFA}" srcOrd="3" destOrd="0" presId="urn:microsoft.com/office/officeart/2005/8/layout/cycle3"/>
    <dgm:cxn modelId="{53606AE1-1663-431B-B732-E94E1A88B499}" type="presParOf" srcId="{1198E3BF-EE35-4643-8420-A9244EF50DBA}" destId="{DAACC609-068A-4CB1-9FFF-FAD625819D21}" srcOrd="4" destOrd="0" presId="urn:microsoft.com/office/officeart/2005/8/layout/cycle3"/>
    <dgm:cxn modelId="{5AA5CF72-F6AA-47D6-8A14-F1310500CC39}" type="presParOf" srcId="{1198E3BF-EE35-4643-8420-A9244EF50DBA}" destId="{FD5A1064-A70E-4259-BAC0-2D913F904F47}" srcOrd="5" destOrd="0" presId="urn:microsoft.com/office/officeart/2005/8/layout/cycle3"/>
    <dgm:cxn modelId="{CF7FF7D3-9DAB-40DC-A5DD-0BFABE9B35F3}" type="presParOf" srcId="{1198E3BF-EE35-4643-8420-A9244EF50DBA}" destId="{C0D7B7EB-7161-443A-A062-800947E078A2}" srcOrd="6" destOrd="0" presId="urn:microsoft.com/office/officeart/2005/8/layout/cycle3"/>
    <dgm:cxn modelId="{13980DBD-147D-4D5A-8AB7-F0AC59D4C069}"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11AB80-ECAE-49DB-B687-797A2F4D9DB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E2C23BD9-15D1-4588-8C07-4E3AEED53F2A}">
      <dgm:prSet phldrT="[Text]" custT="1"/>
      <dgm:spPr/>
      <dgm:t>
        <a:bodyPr/>
        <a:lstStyle/>
        <a:p>
          <a:r>
            <a:rPr lang="en-US" sz="2000" b="1" dirty="0" smtClean="0"/>
            <a:t>Input</a:t>
          </a:r>
          <a:endParaRPr lang="en-US" sz="2000" b="1" dirty="0"/>
        </a:p>
      </dgm:t>
    </dgm:pt>
    <dgm:pt modelId="{A67A7180-D95B-480E-9FDB-79BA0D0A6EAD}" type="parTrans" cxnId="{1F891C6F-7EE2-4151-BE3F-38D6366D0CF2}">
      <dgm:prSet/>
      <dgm:spPr/>
      <dgm:t>
        <a:bodyPr/>
        <a:lstStyle/>
        <a:p>
          <a:endParaRPr lang="en-US"/>
        </a:p>
      </dgm:t>
    </dgm:pt>
    <dgm:pt modelId="{3B8C68E7-D6D7-4D45-B164-403C74152DDC}" type="sibTrans" cxnId="{1F891C6F-7EE2-4151-BE3F-38D6366D0CF2}">
      <dgm:prSet/>
      <dgm:spPr/>
      <dgm:t>
        <a:bodyPr/>
        <a:lstStyle/>
        <a:p>
          <a:endParaRPr lang="en-US"/>
        </a:p>
      </dgm:t>
    </dgm:pt>
    <dgm:pt modelId="{5D8DD7A0-DAAE-4727-9361-9F96BF450A34}">
      <dgm:prSet phldrT="[Text]" custT="1"/>
      <dgm:spPr/>
      <dgm:t>
        <a:bodyPr/>
        <a:lstStyle/>
        <a:p>
          <a:r>
            <a:rPr lang="en-US" sz="2000" b="1" dirty="0" smtClean="0"/>
            <a:t>Analysis</a:t>
          </a:r>
          <a:endParaRPr lang="en-US" sz="2000" b="1" dirty="0"/>
        </a:p>
      </dgm:t>
    </dgm:pt>
    <dgm:pt modelId="{9041C5BC-4071-4D22-AC47-1B13CA8331FC}" type="parTrans" cxnId="{21DC1968-E216-430B-BA55-D84FD444EBE4}">
      <dgm:prSet/>
      <dgm:spPr/>
      <dgm:t>
        <a:bodyPr/>
        <a:lstStyle/>
        <a:p>
          <a:endParaRPr lang="en-US"/>
        </a:p>
      </dgm:t>
    </dgm:pt>
    <dgm:pt modelId="{4F9C4A58-69D9-4D8E-84F9-FD46EE440415}" type="sibTrans" cxnId="{21DC1968-E216-430B-BA55-D84FD444EBE4}">
      <dgm:prSet/>
      <dgm:spPr/>
      <dgm:t>
        <a:bodyPr/>
        <a:lstStyle/>
        <a:p>
          <a:endParaRPr lang="en-US"/>
        </a:p>
      </dgm:t>
    </dgm:pt>
    <dgm:pt modelId="{D26C54F6-FEBA-4198-B240-A67E4EE6165E}">
      <dgm:prSet phldrT="[Text]" custT="1"/>
      <dgm:spPr/>
      <dgm:t>
        <a:bodyPr/>
        <a:lstStyle/>
        <a:p>
          <a:r>
            <a:rPr lang="en-US" sz="2000" b="1" dirty="0" smtClean="0"/>
            <a:t>Decision Making</a:t>
          </a:r>
          <a:endParaRPr lang="en-US" sz="2000" b="1" dirty="0"/>
        </a:p>
      </dgm:t>
    </dgm:pt>
    <dgm:pt modelId="{EBA67605-3490-4820-B657-44A12F0499EC}" type="parTrans" cxnId="{69EE395E-C299-4E28-AFBE-93432357B454}">
      <dgm:prSet/>
      <dgm:spPr/>
      <dgm:t>
        <a:bodyPr/>
        <a:lstStyle/>
        <a:p>
          <a:endParaRPr lang="en-US"/>
        </a:p>
      </dgm:t>
    </dgm:pt>
    <dgm:pt modelId="{659A1680-51E1-4AFC-98E2-9753C1BB2944}" type="sibTrans" cxnId="{69EE395E-C299-4E28-AFBE-93432357B454}">
      <dgm:prSet/>
      <dgm:spPr/>
      <dgm:t>
        <a:bodyPr/>
        <a:lstStyle/>
        <a:p>
          <a:endParaRPr lang="en-US"/>
        </a:p>
      </dgm:t>
    </dgm:pt>
    <dgm:pt modelId="{8B79AF28-A89C-45A4-8364-913B28A9FBEE}">
      <dgm:prSet phldrT="[Text]" custT="1"/>
      <dgm:spPr/>
      <dgm:t>
        <a:bodyPr/>
        <a:lstStyle/>
        <a:p>
          <a:r>
            <a:rPr lang="en-US" sz="2000" b="1" dirty="0" smtClean="0"/>
            <a:t>Report Back</a:t>
          </a:r>
          <a:endParaRPr lang="en-US" sz="2000" b="1" dirty="0"/>
        </a:p>
      </dgm:t>
    </dgm:pt>
    <dgm:pt modelId="{149C3E7C-6CD5-44C1-9A36-D7009172353F}" type="parTrans" cxnId="{C4BEBF00-027B-44AD-B570-43C6B580A2DF}">
      <dgm:prSet/>
      <dgm:spPr/>
      <dgm:t>
        <a:bodyPr/>
        <a:lstStyle/>
        <a:p>
          <a:endParaRPr lang="en-US"/>
        </a:p>
      </dgm:t>
    </dgm:pt>
    <dgm:pt modelId="{BDB4D18D-45E9-45BC-A67C-14680DF953D3}" type="sibTrans" cxnId="{C4BEBF00-027B-44AD-B570-43C6B580A2DF}">
      <dgm:prSet/>
      <dgm:spPr/>
      <dgm:t>
        <a:bodyPr/>
        <a:lstStyle/>
        <a:p>
          <a:endParaRPr lang="en-US"/>
        </a:p>
      </dgm:t>
    </dgm:pt>
    <dgm:pt modelId="{2122E6E8-56C6-4B44-B421-713B12B0E5E8}" type="pres">
      <dgm:prSet presAssocID="{9311AB80-ECAE-49DB-B687-797A2F4D9DB0}" presName="Name0" presStyleCnt="0">
        <dgm:presLayoutVars>
          <dgm:chMax val="7"/>
          <dgm:chPref val="7"/>
          <dgm:dir/>
          <dgm:animLvl val="lvl"/>
        </dgm:presLayoutVars>
      </dgm:prSet>
      <dgm:spPr/>
      <dgm:t>
        <a:bodyPr/>
        <a:lstStyle/>
        <a:p>
          <a:endParaRPr lang="en-US"/>
        </a:p>
      </dgm:t>
    </dgm:pt>
    <dgm:pt modelId="{2C34A71A-A5B6-4E84-845E-8512277CA586}" type="pres">
      <dgm:prSet presAssocID="{E2C23BD9-15D1-4588-8C07-4E3AEED53F2A}" presName="Accent1" presStyleCnt="0"/>
      <dgm:spPr/>
    </dgm:pt>
    <dgm:pt modelId="{C41E213F-BA1C-4255-BDA6-21B9C03AADB9}" type="pres">
      <dgm:prSet presAssocID="{E2C23BD9-15D1-4588-8C07-4E3AEED53F2A}" presName="Accent" presStyleLbl="node1" presStyleIdx="0" presStyleCnt="4" custLinFactNeighborX="-1489" custLinFactNeighborY="-1056"/>
      <dgm:spPr/>
    </dgm:pt>
    <dgm:pt modelId="{3389B960-2D48-4438-9F3B-B18CA651D3A7}" type="pres">
      <dgm:prSet presAssocID="{E2C23BD9-15D1-4588-8C07-4E3AEED53F2A}" presName="Parent1" presStyleLbl="revTx" presStyleIdx="0" presStyleCnt="4">
        <dgm:presLayoutVars>
          <dgm:chMax val="1"/>
          <dgm:chPref val="1"/>
          <dgm:bulletEnabled val="1"/>
        </dgm:presLayoutVars>
      </dgm:prSet>
      <dgm:spPr/>
      <dgm:t>
        <a:bodyPr/>
        <a:lstStyle/>
        <a:p>
          <a:endParaRPr lang="en-US"/>
        </a:p>
      </dgm:t>
    </dgm:pt>
    <dgm:pt modelId="{B84C593F-6C00-4C98-A2DB-4B3DB00A9C87}" type="pres">
      <dgm:prSet presAssocID="{5D8DD7A0-DAAE-4727-9361-9F96BF450A34}" presName="Accent2" presStyleCnt="0"/>
      <dgm:spPr/>
    </dgm:pt>
    <dgm:pt modelId="{B35CBD01-2141-4A44-9640-4B70D989486C}" type="pres">
      <dgm:prSet presAssocID="{5D8DD7A0-DAAE-4727-9361-9F96BF450A34}" presName="Accent" presStyleLbl="node1" presStyleIdx="1" presStyleCnt="4" custLinFactNeighborX="-390" custLinFactNeighborY="3980"/>
      <dgm:spPr/>
    </dgm:pt>
    <dgm:pt modelId="{078A54C6-6614-47FD-9FF8-E0A296D7351B}" type="pres">
      <dgm:prSet presAssocID="{5D8DD7A0-DAAE-4727-9361-9F96BF450A34}" presName="Parent2" presStyleLbl="revTx" presStyleIdx="1" presStyleCnt="4">
        <dgm:presLayoutVars>
          <dgm:chMax val="1"/>
          <dgm:chPref val="1"/>
          <dgm:bulletEnabled val="1"/>
        </dgm:presLayoutVars>
      </dgm:prSet>
      <dgm:spPr/>
      <dgm:t>
        <a:bodyPr/>
        <a:lstStyle/>
        <a:p>
          <a:endParaRPr lang="en-US"/>
        </a:p>
      </dgm:t>
    </dgm:pt>
    <dgm:pt modelId="{06E396B6-FEA8-40F8-83C6-108E6DF8A8D8}" type="pres">
      <dgm:prSet presAssocID="{D26C54F6-FEBA-4198-B240-A67E4EE6165E}" presName="Accent3" presStyleCnt="0"/>
      <dgm:spPr/>
    </dgm:pt>
    <dgm:pt modelId="{8523F584-BD4A-4929-A352-EF98E8A789A5}" type="pres">
      <dgm:prSet presAssocID="{D26C54F6-FEBA-4198-B240-A67E4EE6165E}" presName="Accent" presStyleLbl="node1" presStyleIdx="2" presStyleCnt="4"/>
      <dgm:spPr/>
    </dgm:pt>
    <dgm:pt modelId="{8975FA9B-DB30-4AF6-9B30-DACF2358C6E3}" type="pres">
      <dgm:prSet presAssocID="{D26C54F6-FEBA-4198-B240-A67E4EE6165E}" presName="Parent3" presStyleLbl="revTx" presStyleIdx="2" presStyleCnt="4">
        <dgm:presLayoutVars>
          <dgm:chMax val="1"/>
          <dgm:chPref val="1"/>
          <dgm:bulletEnabled val="1"/>
        </dgm:presLayoutVars>
      </dgm:prSet>
      <dgm:spPr/>
      <dgm:t>
        <a:bodyPr/>
        <a:lstStyle/>
        <a:p>
          <a:endParaRPr lang="en-US"/>
        </a:p>
      </dgm:t>
    </dgm:pt>
    <dgm:pt modelId="{ACA8322C-1B51-4B2B-802E-199BF57D8D39}" type="pres">
      <dgm:prSet presAssocID="{8B79AF28-A89C-45A4-8364-913B28A9FBEE}" presName="Accent4" presStyleCnt="0"/>
      <dgm:spPr/>
    </dgm:pt>
    <dgm:pt modelId="{7481B3E1-B0C4-4412-911F-309B67B4A9E3}" type="pres">
      <dgm:prSet presAssocID="{8B79AF28-A89C-45A4-8364-913B28A9FBEE}" presName="Accent" presStyleLbl="node1" presStyleIdx="3" presStyleCnt="4"/>
      <dgm:spPr/>
    </dgm:pt>
    <dgm:pt modelId="{2FFB5F0F-F70D-4A99-B302-39F84DBDCDF7}" type="pres">
      <dgm:prSet presAssocID="{8B79AF28-A89C-45A4-8364-913B28A9FBEE}" presName="Parent4" presStyleLbl="revTx" presStyleIdx="3" presStyleCnt="4">
        <dgm:presLayoutVars>
          <dgm:chMax val="1"/>
          <dgm:chPref val="1"/>
          <dgm:bulletEnabled val="1"/>
        </dgm:presLayoutVars>
      </dgm:prSet>
      <dgm:spPr/>
      <dgm:t>
        <a:bodyPr/>
        <a:lstStyle/>
        <a:p>
          <a:endParaRPr lang="en-US"/>
        </a:p>
      </dgm:t>
    </dgm:pt>
  </dgm:ptLst>
  <dgm:cxnLst>
    <dgm:cxn modelId="{69EE395E-C299-4E28-AFBE-93432357B454}" srcId="{9311AB80-ECAE-49DB-B687-797A2F4D9DB0}" destId="{D26C54F6-FEBA-4198-B240-A67E4EE6165E}" srcOrd="2" destOrd="0" parTransId="{EBA67605-3490-4820-B657-44A12F0499EC}" sibTransId="{659A1680-51E1-4AFC-98E2-9753C1BB2944}"/>
    <dgm:cxn modelId="{1F891C6F-7EE2-4151-BE3F-38D6366D0CF2}" srcId="{9311AB80-ECAE-49DB-B687-797A2F4D9DB0}" destId="{E2C23BD9-15D1-4588-8C07-4E3AEED53F2A}" srcOrd="0" destOrd="0" parTransId="{A67A7180-D95B-480E-9FDB-79BA0D0A6EAD}" sibTransId="{3B8C68E7-D6D7-4D45-B164-403C74152DDC}"/>
    <dgm:cxn modelId="{C4BEBF00-027B-44AD-B570-43C6B580A2DF}" srcId="{9311AB80-ECAE-49DB-B687-797A2F4D9DB0}" destId="{8B79AF28-A89C-45A4-8364-913B28A9FBEE}" srcOrd="3" destOrd="0" parTransId="{149C3E7C-6CD5-44C1-9A36-D7009172353F}" sibTransId="{BDB4D18D-45E9-45BC-A67C-14680DF953D3}"/>
    <dgm:cxn modelId="{1959D87E-9DEC-4024-81E7-7DCEC3788D85}" type="presOf" srcId="{D26C54F6-FEBA-4198-B240-A67E4EE6165E}" destId="{8975FA9B-DB30-4AF6-9B30-DACF2358C6E3}" srcOrd="0" destOrd="0" presId="urn:microsoft.com/office/officeart/2009/layout/CircleArrowProcess"/>
    <dgm:cxn modelId="{12D8E391-2C85-4116-9548-75D2A9F0CCCB}" type="presOf" srcId="{9311AB80-ECAE-49DB-B687-797A2F4D9DB0}" destId="{2122E6E8-56C6-4B44-B421-713B12B0E5E8}" srcOrd="0" destOrd="0" presId="urn:microsoft.com/office/officeart/2009/layout/CircleArrowProcess"/>
    <dgm:cxn modelId="{21DC1968-E216-430B-BA55-D84FD444EBE4}" srcId="{9311AB80-ECAE-49DB-B687-797A2F4D9DB0}" destId="{5D8DD7A0-DAAE-4727-9361-9F96BF450A34}" srcOrd="1" destOrd="0" parTransId="{9041C5BC-4071-4D22-AC47-1B13CA8331FC}" sibTransId="{4F9C4A58-69D9-4D8E-84F9-FD46EE440415}"/>
    <dgm:cxn modelId="{7A305E61-3E0B-4100-B94C-68A52A3DFBE5}" type="presOf" srcId="{5D8DD7A0-DAAE-4727-9361-9F96BF450A34}" destId="{078A54C6-6614-47FD-9FF8-E0A296D7351B}" srcOrd="0" destOrd="0" presId="urn:microsoft.com/office/officeart/2009/layout/CircleArrowProcess"/>
    <dgm:cxn modelId="{ABF8DDA0-24AD-4E0F-98AA-7623D509208D}" type="presOf" srcId="{E2C23BD9-15D1-4588-8C07-4E3AEED53F2A}" destId="{3389B960-2D48-4438-9F3B-B18CA651D3A7}" srcOrd="0" destOrd="0" presId="urn:microsoft.com/office/officeart/2009/layout/CircleArrowProcess"/>
    <dgm:cxn modelId="{B1D807FD-D04B-42D9-9FE7-79AD845B5FB5}" type="presOf" srcId="{8B79AF28-A89C-45A4-8364-913B28A9FBEE}" destId="{2FFB5F0F-F70D-4A99-B302-39F84DBDCDF7}" srcOrd="0" destOrd="0" presId="urn:microsoft.com/office/officeart/2009/layout/CircleArrowProcess"/>
    <dgm:cxn modelId="{A17A20F9-9E94-41D3-8D5B-8AFC315D941B}" type="presParOf" srcId="{2122E6E8-56C6-4B44-B421-713B12B0E5E8}" destId="{2C34A71A-A5B6-4E84-845E-8512277CA586}" srcOrd="0" destOrd="0" presId="urn:microsoft.com/office/officeart/2009/layout/CircleArrowProcess"/>
    <dgm:cxn modelId="{C57F686A-60F6-4914-9F17-16E4C3A69BDB}" type="presParOf" srcId="{2C34A71A-A5B6-4E84-845E-8512277CA586}" destId="{C41E213F-BA1C-4255-BDA6-21B9C03AADB9}" srcOrd="0" destOrd="0" presId="urn:microsoft.com/office/officeart/2009/layout/CircleArrowProcess"/>
    <dgm:cxn modelId="{87CE7059-EEB0-4E06-8A07-48FE5A2FA9E4}" type="presParOf" srcId="{2122E6E8-56C6-4B44-B421-713B12B0E5E8}" destId="{3389B960-2D48-4438-9F3B-B18CA651D3A7}" srcOrd="1" destOrd="0" presId="urn:microsoft.com/office/officeart/2009/layout/CircleArrowProcess"/>
    <dgm:cxn modelId="{2A834CCC-25C8-4F29-BCB5-A0AA8BF7C99B}" type="presParOf" srcId="{2122E6E8-56C6-4B44-B421-713B12B0E5E8}" destId="{B84C593F-6C00-4C98-A2DB-4B3DB00A9C87}" srcOrd="2" destOrd="0" presId="urn:microsoft.com/office/officeart/2009/layout/CircleArrowProcess"/>
    <dgm:cxn modelId="{499A10DE-4BE6-470D-A9FB-6F4F33F66419}" type="presParOf" srcId="{B84C593F-6C00-4C98-A2DB-4B3DB00A9C87}" destId="{B35CBD01-2141-4A44-9640-4B70D989486C}" srcOrd="0" destOrd="0" presId="urn:microsoft.com/office/officeart/2009/layout/CircleArrowProcess"/>
    <dgm:cxn modelId="{AD583E7A-ED94-4250-ABEF-D934E808D51F}" type="presParOf" srcId="{2122E6E8-56C6-4B44-B421-713B12B0E5E8}" destId="{078A54C6-6614-47FD-9FF8-E0A296D7351B}" srcOrd="3" destOrd="0" presId="urn:microsoft.com/office/officeart/2009/layout/CircleArrowProcess"/>
    <dgm:cxn modelId="{7AC8125E-985C-488B-847C-35E93F90A156}" type="presParOf" srcId="{2122E6E8-56C6-4B44-B421-713B12B0E5E8}" destId="{06E396B6-FEA8-40F8-83C6-108E6DF8A8D8}" srcOrd="4" destOrd="0" presId="urn:microsoft.com/office/officeart/2009/layout/CircleArrowProcess"/>
    <dgm:cxn modelId="{53DF2CE5-D83E-4768-816D-13C53EC34CD7}" type="presParOf" srcId="{06E396B6-FEA8-40F8-83C6-108E6DF8A8D8}" destId="{8523F584-BD4A-4929-A352-EF98E8A789A5}" srcOrd="0" destOrd="0" presId="urn:microsoft.com/office/officeart/2009/layout/CircleArrowProcess"/>
    <dgm:cxn modelId="{730AF426-3ED0-47AE-AE9B-14865E4C9E53}" type="presParOf" srcId="{2122E6E8-56C6-4B44-B421-713B12B0E5E8}" destId="{8975FA9B-DB30-4AF6-9B30-DACF2358C6E3}" srcOrd="5" destOrd="0" presId="urn:microsoft.com/office/officeart/2009/layout/CircleArrowProcess"/>
    <dgm:cxn modelId="{AF5C4D17-E4B5-4D5F-83BD-C5A3FA7F0D01}" type="presParOf" srcId="{2122E6E8-56C6-4B44-B421-713B12B0E5E8}" destId="{ACA8322C-1B51-4B2B-802E-199BF57D8D39}" srcOrd="6" destOrd="0" presId="urn:microsoft.com/office/officeart/2009/layout/CircleArrowProcess"/>
    <dgm:cxn modelId="{CF5025A6-E5D5-42F8-AE6B-1EB19A3F9E8E}" type="presParOf" srcId="{ACA8322C-1B51-4B2B-802E-199BF57D8D39}" destId="{7481B3E1-B0C4-4412-911F-309B67B4A9E3}" srcOrd="0" destOrd="0" presId="urn:microsoft.com/office/officeart/2009/layout/CircleArrowProcess"/>
    <dgm:cxn modelId="{91625C01-51B2-4A88-B935-FEE41BD32432}" type="presParOf" srcId="{2122E6E8-56C6-4B44-B421-713B12B0E5E8}" destId="{2FFB5F0F-F70D-4A99-B302-39F84DBDCDF7}"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458280" y="-286700"/>
          <a:ext cx="5424587" cy="5424587"/>
        </a:xfrm>
        <a:prstGeom prst="circularArrow">
          <a:avLst>
            <a:gd name="adj1" fmla="val 5544"/>
            <a:gd name="adj2" fmla="val 330680"/>
            <a:gd name="adj3" fmla="val 13780726"/>
            <a:gd name="adj4" fmla="val 17383043"/>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903137" y="-45241"/>
          <a:ext cx="2534873" cy="851966"/>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Comp Plan Review/Updates</a:t>
          </a:r>
          <a:endParaRPr lang="en-US" sz="2100" b="1" kern="1200" dirty="0">
            <a:solidFill>
              <a:schemeClr val="tx1"/>
            </a:solidFill>
          </a:endParaRPr>
        </a:p>
      </dsp:txBody>
      <dsp:txXfrm>
        <a:off x="2944727" y="-3651"/>
        <a:ext cx="2451693" cy="768786"/>
      </dsp:txXfrm>
    </dsp:sp>
    <dsp:sp modelId="{AC0E42F9-3687-41F1-A775-0AAC8CB59CF0}">
      <dsp:nvSpPr>
        <dsp:cNvPr id="0" name=""/>
        <dsp:cNvSpPr/>
      </dsp:nvSpPr>
      <dsp:spPr>
        <a:xfrm>
          <a:off x="5341136" y="1031933"/>
          <a:ext cx="1891706" cy="898901"/>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Annual Plan to Plan</a:t>
          </a:r>
          <a:endParaRPr lang="en-US" sz="2100" b="1" kern="1200" dirty="0">
            <a:solidFill>
              <a:schemeClr val="tx1"/>
            </a:solidFill>
          </a:endParaRPr>
        </a:p>
      </dsp:txBody>
      <dsp:txXfrm>
        <a:off x="5385017" y="1075814"/>
        <a:ext cx="1803944" cy="811139"/>
      </dsp:txXfrm>
    </dsp:sp>
    <dsp:sp modelId="{D4643BF0-E4A2-4660-B5E4-3621D6D18DFA}">
      <dsp:nvSpPr>
        <dsp:cNvPr id="0" name=""/>
        <dsp:cNvSpPr/>
      </dsp:nvSpPr>
      <dsp:spPr>
        <a:xfrm>
          <a:off x="5716267" y="2367722"/>
          <a:ext cx="1703933" cy="1119543"/>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100000"/>
            </a:lnSpc>
            <a:spcBef>
              <a:spcPct val="0"/>
            </a:spcBef>
            <a:spcAft>
              <a:spcPts val="0"/>
            </a:spcAft>
          </a:pPr>
          <a:r>
            <a:rPr lang="en-US" sz="2100" b="1" kern="1200" dirty="0" smtClean="0">
              <a:solidFill>
                <a:schemeClr val="tx1"/>
              </a:solidFill>
            </a:rPr>
            <a:t>Epi Profile &amp; Needs</a:t>
          </a:r>
        </a:p>
        <a:p>
          <a:pPr lvl="0" algn="ctr" defTabSz="933450">
            <a:lnSpc>
              <a:spcPct val="90000"/>
            </a:lnSpc>
            <a:spcBef>
              <a:spcPct val="0"/>
            </a:spcBef>
            <a:spcAft>
              <a:spcPct val="35000"/>
            </a:spcAft>
          </a:pPr>
          <a:r>
            <a:rPr lang="en-US" sz="2100" b="1" kern="1200" dirty="0" smtClean="0">
              <a:solidFill>
                <a:schemeClr val="tx1"/>
              </a:solidFill>
            </a:rPr>
            <a:t>Assessment</a:t>
          </a:r>
          <a:endParaRPr lang="en-US" sz="2100" b="1" kern="1200" dirty="0">
            <a:solidFill>
              <a:schemeClr val="tx1"/>
            </a:solidFill>
          </a:endParaRPr>
        </a:p>
      </dsp:txBody>
      <dsp:txXfrm>
        <a:off x="5770919" y="2422374"/>
        <a:ext cx="1594629" cy="1010239"/>
      </dsp:txXfrm>
    </dsp:sp>
    <dsp:sp modelId="{DAACC609-068A-4CB1-9FFF-FAD625819D21}">
      <dsp:nvSpPr>
        <dsp:cNvPr id="0" name=""/>
        <dsp:cNvSpPr/>
      </dsp:nvSpPr>
      <dsp:spPr>
        <a:xfrm>
          <a:off x="4953007" y="4040093"/>
          <a:ext cx="1786062" cy="884912"/>
        </a:xfrm>
        <a:prstGeom prst="roundRect">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ts val="0"/>
            </a:spcAft>
          </a:pPr>
          <a:r>
            <a:rPr lang="en-US" sz="2100" b="1" kern="1200" dirty="0" smtClean="0">
              <a:solidFill>
                <a:schemeClr val="tx1"/>
              </a:solidFill>
            </a:rPr>
            <a:t>Review of </a:t>
          </a:r>
        </a:p>
        <a:p>
          <a:pPr lvl="0" algn="ctr" defTabSz="933450">
            <a:lnSpc>
              <a:spcPct val="90000"/>
            </a:lnSpc>
            <a:spcBef>
              <a:spcPct val="0"/>
            </a:spcBef>
            <a:spcAft>
              <a:spcPts val="0"/>
            </a:spcAft>
          </a:pPr>
          <a:r>
            <a:rPr lang="en-US" sz="2100" b="1" kern="1200" dirty="0" smtClean="0">
              <a:solidFill>
                <a:schemeClr val="tx1"/>
              </a:solidFill>
            </a:rPr>
            <a:t>All Data </a:t>
          </a:r>
          <a:endParaRPr lang="en-US" sz="2100" b="1" kern="1200" dirty="0">
            <a:solidFill>
              <a:schemeClr val="tx1"/>
            </a:solidFill>
          </a:endParaRPr>
        </a:p>
      </dsp:txBody>
      <dsp:txXfrm>
        <a:off x="4996205" y="4083291"/>
        <a:ext cx="1699666" cy="798516"/>
      </dsp:txXfrm>
    </dsp:sp>
    <dsp:sp modelId="{FD5A1064-A70E-4259-BAC0-2D913F904F47}">
      <dsp:nvSpPr>
        <dsp:cNvPr id="0" name=""/>
        <dsp:cNvSpPr/>
      </dsp:nvSpPr>
      <dsp:spPr>
        <a:xfrm>
          <a:off x="1215889" y="3961544"/>
          <a:ext cx="2159326" cy="1039748"/>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Priority Setting &amp; Resource Allocation</a:t>
          </a:r>
          <a:endParaRPr lang="en-US" sz="2100" b="1" kern="1200" dirty="0">
            <a:solidFill>
              <a:schemeClr val="tx1"/>
            </a:solidFill>
          </a:endParaRPr>
        </a:p>
      </dsp:txBody>
      <dsp:txXfrm>
        <a:off x="1266645" y="4012300"/>
        <a:ext cx="2057814" cy="938236"/>
      </dsp:txXfrm>
    </dsp:sp>
    <dsp:sp modelId="{C0D7B7EB-7161-443A-A062-800947E078A2}">
      <dsp:nvSpPr>
        <dsp:cNvPr id="0" name=""/>
        <dsp:cNvSpPr/>
      </dsp:nvSpPr>
      <dsp:spPr>
        <a:xfrm>
          <a:off x="880848" y="2531982"/>
          <a:ext cx="2079428" cy="851966"/>
        </a:xfrm>
        <a:prstGeom prst="roundRect">
          <a:avLst/>
        </a:prstGeom>
        <a:solidFill>
          <a:srgbClr val="00B05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Data Review &amp; Reallocation</a:t>
          </a:r>
          <a:endParaRPr lang="en-US" sz="2100" b="1" kern="1200" dirty="0">
            <a:solidFill>
              <a:schemeClr val="tx1"/>
            </a:solidFill>
          </a:endParaRPr>
        </a:p>
      </dsp:txBody>
      <dsp:txXfrm>
        <a:off x="922438" y="2573572"/>
        <a:ext cx="1996248" cy="768786"/>
      </dsp:txXfrm>
    </dsp:sp>
    <dsp:sp modelId="{D4E05824-6A39-426B-A13D-2C71BE2A30BA}">
      <dsp:nvSpPr>
        <dsp:cNvPr id="0" name=""/>
        <dsp:cNvSpPr/>
      </dsp:nvSpPr>
      <dsp:spPr>
        <a:xfrm>
          <a:off x="1028728" y="867667"/>
          <a:ext cx="1703933" cy="1180570"/>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Evaluation &amp; Planning Outcomes</a:t>
          </a:r>
          <a:endParaRPr lang="en-US" sz="2100" b="1" kern="1200" dirty="0">
            <a:solidFill>
              <a:schemeClr val="tx1"/>
            </a:solidFill>
          </a:endParaRPr>
        </a:p>
      </dsp:txBody>
      <dsp:txXfrm>
        <a:off x="1086359" y="925298"/>
        <a:ext cx="1588671" cy="1065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E213F-BA1C-4255-BDA6-21B9C03AADB9}">
      <dsp:nvSpPr>
        <dsp:cNvPr id="0" name=""/>
        <dsp:cNvSpPr/>
      </dsp:nvSpPr>
      <dsp:spPr>
        <a:xfrm>
          <a:off x="1390641" y="-24882"/>
          <a:ext cx="2356032" cy="2356272"/>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89B960-2D48-4438-9F3B-B18CA651D3A7}">
      <dsp:nvSpPr>
        <dsp:cNvPr id="0" name=""/>
        <dsp:cNvSpPr/>
      </dsp:nvSpPr>
      <dsp:spPr>
        <a:xfrm>
          <a:off x="1945896" y="852906"/>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Input</a:t>
          </a:r>
          <a:endParaRPr lang="en-US" sz="2000" b="1" kern="1200" dirty="0"/>
        </a:p>
      </dsp:txBody>
      <dsp:txXfrm>
        <a:off x="1945896" y="852906"/>
        <a:ext cx="1314799" cy="657331"/>
      </dsp:txXfrm>
    </dsp:sp>
    <dsp:sp modelId="{B35CBD01-2141-4A44-9640-4B70D989486C}">
      <dsp:nvSpPr>
        <dsp:cNvPr id="0" name=""/>
        <dsp:cNvSpPr/>
      </dsp:nvSpPr>
      <dsp:spPr>
        <a:xfrm>
          <a:off x="762006" y="1447808"/>
          <a:ext cx="2356032" cy="2356272"/>
        </a:xfrm>
        <a:prstGeom prst="leftCircularArrow">
          <a:avLst>
            <a:gd name="adj1" fmla="val 10980"/>
            <a:gd name="adj2" fmla="val 1142322"/>
            <a:gd name="adj3" fmla="val 6300000"/>
            <a:gd name="adj4" fmla="val 18900000"/>
            <a:gd name="adj5" fmla="val 12500"/>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A54C6-6614-47FD-9FF8-E0A296D7351B}">
      <dsp:nvSpPr>
        <dsp:cNvPr id="0" name=""/>
        <dsp:cNvSpPr/>
      </dsp:nvSpPr>
      <dsp:spPr>
        <a:xfrm>
          <a:off x="1288718" y="2209434"/>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Analysis</a:t>
          </a:r>
          <a:endParaRPr lang="en-US" sz="2000" b="1" kern="1200" dirty="0"/>
        </a:p>
      </dsp:txBody>
      <dsp:txXfrm>
        <a:off x="1288718" y="2209434"/>
        <a:ext cx="1314799" cy="657331"/>
      </dsp:txXfrm>
    </dsp:sp>
    <dsp:sp modelId="{8523F584-BD4A-4929-A352-EF98E8A789A5}">
      <dsp:nvSpPr>
        <dsp:cNvPr id="0" name=""/>
        <dsp:cNvSpPr/>
      </dsp:nvSpPr>
      <dsp:spPr>
        <a:xfrm>
          <a:off x="1425722" y="2713055"/>
          <a:ext cx="2356032" cy="2356272"/>
        </a:xfrm>
        <a:prstGeom prst="circularArrow">
          <a:avLst>
            <a:gd name="adj1" fmla="val 10980"/>
            <a:gd name="adj2" fmla="val 1142322"/>
            <a:gd name="adj3" fmla="val 4500000"/>
            <a:gd name="adj4" fmla="val 13500000"/>
            <a:gd name="adj5" fmla="val 12500"/>
          </a:avLst>
        </a:prstGeom>
        <a:solidFill>
          <a:schemeClr val="accent4">
            <a:hueOff val="6930462"/>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75FA9B-DB30-4AF6-9B30-DACF2358C6E3}">
      <dsp:nvSpPr>
        <dsp:cNvPr id="0" name=""/>
        <dsp:cNvSpPr/>
      </dsp:nvSpPr>
      <dsp:spPr>
        <a:xfrm>
          <a:off x="1945896" y="3565962"/>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Decision Making</a:t>
          </a:r>
          <a:endParaRPr lang="en-US" sz="2000" b="1" kern="1200" dirty="0"/>
        </a:p>
      </dsp:txBody>
      <dsp:txXfrm>
        <a:off x="1945896" y="3565962"/>
        <a:ext cx="1314799" cy="657331"/>
      </dsp:txXfrm>
    </dsp:sp>
    <dsp:sp modelId="{7481B3E1-B0C4-4412-911F-309B67B4A9E3}">
      <dsp:nvSpPr>
        <dsp:cNvPr id="0" name=""/>
        <dsp:cNvSpPr/>
      </dsp:nvSpPr>
      <dsp:spPr>
        <a:xfrm>
          <a:off x="939136" y="4223294"/>
          <a:ext cx="2024128" cy="2025106"/>
        </a:xfrm>
        <a:prstGeom prst="blockArc">
          <a:avLst>
            <a:gd name="adj1" fmla="val 0"/>
            <a:gd name="adj2" fmla="val 18900000"/>
            <a:gd name="adj3" fmla="val 12740"/>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B5F0F-F70D-4A99-B302-39F84DBDCDF7}">
      <dsp:nvSpPr>
        <dsp:cNvPr id="0" name=""/>
        <dsp:cNvSpPr/>
      </dsp:nvSpPr>
      <dsp:spPr>
        <a:xfrm>
          <a:off x="1288718" y="4922490"/>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Report Back</a:t>
          </a:r>
          <a:endParaRPr lang="en-US" sz="2000" b="1" kern="1200" dirty="0"/>
        </a:p>
      </dsp:txBody>
      <dsp:txXfrm>
        <a:off x="1288718" y="4922490"/>
        <a:ext cx="1314799" cy="65733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100">
                <a:latin typeface="+mn-lt"/>
              </a:defRPr>
            </a:lvl1pPr>
          </a:lstStyle>
          <a:p>
            <a:pPr>
              <a:defRPr/>
            </a:pPr>
            <a:r>
              <a:rPr lang="en-US" altLang="en-US"/>
              <a:t>Model Planning Council Orientation</a:t>
            </a:r>
          </a:p>
        </p:txBody>
      </p:sp>
      <p:sp>
        <p:nvSpPr>
          <p:cNvPr id="60419" name="Rectangle 3"/>
          <p:cNvSpPr>
            <a:spLocks noGrp="1" noChangeArrowheads="1"/>
          </p:cNvSpPr>
          <p:nvPr>
            <p:ph type="dt" sz="quarter"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100">
                <a:latin typeface="Arial" panose="020B0604020202020204" pitchFamily="34" charset="0"/>
              </a:defRPr>
            </a:lvl1pPr>
          </a:lstStyle>
          <a:p>
            <a:pPr>
              <a:defRPr/>
            </a:pPr>
            <a:r>
              <a:rPr lang="en-US" altLang="en-US"/>
              <a:t>	</a:t>
            </a:r>
          </a:p>
        </p:txBody>
      </p:sp>
      <p:sp>
        <p:nvSpPr>
          <p:cNvPr id="60420" name="Rectangle 4"/>
          <p:cNvSpPr>
            <a:spLocks noGrp="1" noChangeArrowheads="1"/>
          </p:cNvSpPr>
          <p:nvPr>
            <p:ph type="ftr" sz="quarter" idx="2"/>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100">
                <a:latin typeface="+mn-lt"/>
              </a:defRPr>
            </a:lvl1pPr>
          </a:lstStyle>
          <a:p>
            <a:pPr>
              <a:defRPr/>
            </a:pPr>
            <a:r>
              <a:rPr lang="en-US" altLang="en-US"/>
              <a:t>EGM Consulting, LLC  for </a:t>
            </a:r>
            <a:r>
              <a:rPr lang="en-US" altLang="en-US" smtClean="0"/>
              <a:t>MSCG/ Ryan White TAC</a:t>
            </a:r>
            <a:endParaRPr lang="en-US" altLang="en-US"/>
          </a:p>
        </p:txBody>
      </p:sp>
      <p:sp>
        <p:nvSpPr>
          <p:cNvPr id="60421" name="Rectangle 5"/>
          <p:cNvSpPr>
            <a:spLocks noGrp="1" noChangeArrowheads="1"/>
          </p:cNvSpPr>
          <p:nvPr>
            <p:ph type="sldNum" sz="quarter" idx="3"/>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smtClean="0"/>
            </a:lvl1pPr>
          </a:lstStyle>
          <a:p>
            <a:pPr>
              <a:defRPr/>
            </a:pPr>
            <a:fld id="{4915E9CE-C72F-43F6-A7F3-DF20FAD3AB13}" type="slidenum">
              <a:rPr lang="en-US" altLang="en-US"/>
              <a:pPr>
                <a:defRPr/>
              </a:pPr>
              <a:t>‹#›</a:t>
            </a:fld>
            <a:endParaRPr lang="en-US" altLang="en-US"/>
          </a:p>
        </p:txBody>
      </p:sp>
    </p:spTree>
    <p:extLst>
      <p:ext uri="{BB962C8B-B14F-4D97-AF65-F5344CB8AC3E}">
        <p14:creationId xmlns:p14="http://schemas.microsoft.com/office/powerpoint/2010/main" val="30093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200"/>
            </a:lvl1pPr>
          </a:lstStyle>
          <a:p>
            <a:pPr>
              <a:defRPr/>
            </a:pPr>
            <a:endParaRPr lang="en-US" altLang="en-US"/>
          </a:p>
        </p:txBody>
      </p:sp>
      <p:sp>
        <p:nvSpPr>
          <p:cNvPr id="94212"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9800" y="4421188"/>
            <a:ext cx="5173663"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smtClean="0"/>
            </a:lvl1pPr>
          </a:lstStyle>
          <a:p>
            <a:pPr>
              <a:defRPr/>
            </a:pPr>
            <a:fld id="{60CDF7A0-8281-483B-8DA1-DCE83F0D7C28}" type="slidenum">
              <a:rPr lang="en-US" altLang="en-US"/>
              <a:pPr>
                <a:defRPr/>
              </a:pPr>
              <a:t>‹#›</a:t>
            </a:fld>
            <a:endParaRPr lang="en-US" altLang="en-US"/>
          </a:p>
        </p:txBody>
      </p:sp>
    </p:spTree>
    <p:extLst>
      <p:ext uri="{BB962C8B-B14F-4D97-AF65-F5344CB8AC3E}">
        <p14:creationId xmlns:p14="http://schemas.microsoft.com/office/powerpoint/2010/main" val="1470506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4699B9C-1B5A-4736-8F38-5A5C79A40889}" type="slidenum">
              <a:rPr lang="en-US" altLang="en-US" sz="1200"/>
              <a:pPr/>
              <a:t>1</a:t>
            </a:fld>
            <a:endParaRPr lang="en-US" altLang="en-US" sz="1200"/>
          </a:p>
        </p:txBody>
      </p:sp>
      <p:sp>
        <p:nvSpPr>
          <p:cNvPr id="95235" name="Rectangle 2"/>
          <p:cNvSpPr>
            <a:spLocks noGrp="1" noRot="1" noChangeAspect="1" noChangeArrowheads="1" noTextEdit="1"/>
          </p:cNvSpPr>
          <p:nvPr>
            <p:ph type="sldImg"/>
          </p:nvPr>
        </p:nvSpPr>
        <p:spPr>
          <a:solidFill>
            <a:srgbClr val="FFFFFF"/>
          </a:solidFill>
          <a:ln/>
        </p:spPr>
      </p:sp>
      <p:sp>
        <p:nvSpPr>
          <p:cNvPr id="952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BCE75053-A8C2-4A5E-8E6F-D657A4D73BD1}" type="slidenum">
              <a:rPr lang="en-US" altLang="en-US" sz="1200"/>
              <a:pPr/>
              <a:t>16</a:t>
            </a:fld>
            <a:endParaRPr lang="en-US" altLang="en-US" sz="120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67A7EE86-66FC-4B94-A3F6-6C21B01ACBF0}" type="slidenum">
              <a:rPr lang="en-US" altLang="en-US" sz="1200"/>
              <a:pPr/>
              <a:t>17</a:t>
            </a:fld>
            <a:endParaRPr lang="en-US" altLang="en-US" sz="120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9CF20A4-D377-40E3-BC2E-EFAC8EDA0869}" type="slidenum">
              <a:rPr lang="en-US" altLang="en-US" sz="1200"/>
              <a:pPr/>
              <a:t>20</a:t>
            </a:fld>
            <a:endParaRPr lang="en-US" altLang="en-US"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DD193C2C-6815-4003-87CA-1CD43E7C6B4F}" type="slidenum">
              <a:rPr lang="en-US" altLang="en-US" sz="1200"/>
              <a:pPr/>
              <a:t>21</a:t>
            </a:fld>
            <a:endParaRPr lang="en-US" altLang="en-US" sz="120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C6F8961D-1095-47F9-90CC-6E02CA509744}" type="slidenum">
              <a:rPr lang="en-US" altLang="en-US" sz="1200"/>
              <a:pPr/>
              <a:t>22</a:t>
            </a:fld>
            <a:endParaRPr lang="en-US" altLang="en-US"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0D5994B-5A3F-4E25-819A-A74BFC43B9AE}" type="slidenum">
              <a:rPr lang="en-US" altLang="en-US" sz="1200"/>
              <a:pPr/>
              <a:t>23</a:t>
            </a:fld>
            <a:endParaRPr lang="en-US" altLang="en-US" sz="120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3BDF4FD4-A8CD-4FF2-AF42-1D7BE49EA5F9}" type="slidenum">
              <a:rPr lang="en-US" altLang="en-US" sz="1200"/>
              <a:pPr/>
              <a:t>24</a:t>
            </a:fld>
            <a:endParaRPr lang="en-US" altLang="en-US"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704850" y="4421188"/>
            <a:ext cx="5643563" cy="4189412"/>
          </a:xfrm>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02A5679F-B430-4606-930C-5EAEEAE981E9}" type="slidenum">
              <a:rPr lang="en-US" altLang="en-US" sz="1200"/>
              <a:pPr/>
              <a:t>25</a:t>
            </a:fld>
            <a:endParaRPr lang="en-US" altLang="en-US" sz="120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704850" y="4421188"/>
            <a:ext cx="5643563" cy="4189412"/>
          </a:xfrm>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C9F23C56-DD13-47AF-8573-A7E06FC58FA6}" type="slidenum">
              <a:rPr lang="en-US" altLang="en-US" sz="1200"/>
              <a:pPr/>
              <a:t>27</a:t>
            </a:fld>
            <a:endParaRPr lang="en-US" altLang="en-US"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p:spPr>
        <p:txBody>
          <a:bodyPr/>
          <a:lstStyle/>
          <a:p>
            <a:endParaRPr lang="en-US" altLang="en-US" smtClean="0"/>
          </a:p>
        </p:txBody>
      </p:sp>
      <p:sp>
        <p:nvSpPr>
          <p:cNvPr id="11366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32D636B3-8C96-40D5-9DB6-6FB07D75FF68}" type="slidenum">
              <a:rPr lang="en-US" altLang="en-US" sz="1200"/>
              <a:pPr/>
              <a:t>31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FF2C5A0-5C17-41EC-83D9-3EE3185BCC28}" type="slidenum">
              <a:rPr lang="en-US" altLang="en-US" sz="1200"/>
              <a:pPr/>
              <a:t>2</a:t>
            </a:fld>
            <a:endParaRPr lang="en-US" altLang="en-US" sz="12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842E058E-C430-45E8-9781-B864A426B11F}" type="slidenum">
              <a:rPr lang="en-US" altLang="en-US" sz="1200"/>
              <a:pPr/>
              <a:t>32</a:t>
            </a:fld>
            <a:endParaRPr lang="en-US" altLang="en-US" sz="120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p:spPr>
        <p:txBody>
          <a:bodyPr/>
          <a:lstStyle/>
          <a:p>
            <a:endParaRPr lang="en-US" altLang="en-US" smtClean="0"/>
          </a:p>
        </p:txBody>
      </p:sp>
      <p:sp>
        <p:nvSpPr>
          <p:cNvPr id="11571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8B435CCC-D26A-4979-BB07-577919759200}" type="slidenum">
              <a:rPr lang="en-US" altLang="en-US" sz="1200"/>
              <a:pPr/>
              <a:t>33</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4FEC300C-8084-476F-BAE3-EEA56E13EEC0}" type="slidenum">
              <a:rPr lang="en-US" altLang="en-US" sz="1200"/>
              <a:pPr/>
              <a:t>34</a:t>
            </a:fld>
            <a:endParaRPr lang="en-US" altLang="en-US" sz="120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6BD7359-AF4C-4869-8614-FBAF7EB86A21}" type="slidenum">
              <a:rPr lang="en-US" altLang="en-US" sz="1200"/>
              <a:pPr/>
              <a:t>36</a:t>
            </a:fld>
            <a:endParaRPr lang="en-US" altLang="en-US" sz="120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p:spPr>
        <p:txBody>
          <a:bodyPr/>
          <a:lstStyle/>
          <a:p>
            <a:endParaRPr lang="en-US" altLang="en-US" smtClean="0"/>
          </a:p>
        </p:txBody>
      </p:sp>
      <p:sp>
        <p:nvSpPr>
          <p:cNvPr id="11878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65E01D2-F23C-47F9-987C-BF2CEA78585D}" type="slidenum">
              <a:rPr lang="en-US" altLang="en-US" sz="1200"/>
              <a:pPr/>
              <a:t>37</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9C362E0D-D425-4EA6-A1B6-40C99E0C10BC}" type="slidenum">
              <a:rPr lang="en-US" altLang="en-US" sz="1200"/>
              <a:pPr/>
              <a:t>38</a:t>
            </a:fld>
            <a:endParaRPr lang="en-US" altLang="en-US" sz="120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C78E3E8-F02B-49A4-ADFD-88BF8ED4F990}" type="slidenum">
              <a:rPr lang="en-US" altLang="en-US" sz="1200"/>
              <a:pPr/>
              <a:t>39</a:t>
            </a:fld>
            <a:endParaRPr lang="en-US" altLang="en-US" sz="120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en-US" altLang="en-US"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p:spPr>
        <p:txBody>
          <a:bodyPr/>
          <a:lstStyle/>
          <a:p>
            <a:endParaRPr lang="en-US" altLang="en-US" smtClean="0"/>
          </a:p>
        </p:txBody>
      </p:sp>
      <p:sp>
        <p:nvSpPr>
          <p:cNvPr id="12288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32EF830F-838D-4A0A-8DC6-D8C86946823A}" type="slidenum">
              <a:rPr lang="en-US" altLang="en-US" sz="1200"/>
              <a:pPr/>
              <a:t>41</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p:spPr>
        <p:txBody>
          <a:bodyPr/>
          <a:lstStyle/>
          <a:p>
            <a:endParaRPr lang="en-US" altLang="en-US" smtClean="0"/>
          </a:p>
        </p:txBody>
      </p:sp>
      <p:sp>
        <p:nvSpPr>
          <p:cNvPr id="12390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C017A878-0971-43F0-ABDD-92812905AB91}" type="slidenum">
              <a:rPr lang="en-US" altLang="en-US" sz="1200"/>
              <a:pPr/>
              <a:t>42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BFCE3E27-DCED-4D94-BBCE-1B47E0997604}" type="slidenum">
              <a:rPr lang="en-US" altLang="en-US" sz="1200"/>
              <a:pPr/>
              <a:t>4</a:t>
            </a:fld>
            <a:endParaRPr lang="en-US" altLang="en-US" sz="120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69097C73-D911-4DB2-A6AF-9784E022C16A}" type="slidenum">
              <a:rPr lang="en-US" altLang="en-US" sz="1200"/>
              <a:pPr/>
              <a:t>43</a:t>
            </a:fld>
            <a:endParaRPr lang="en-US" altLang="en-US" sz="120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4538" indent="-284163">
              <a:spcBef>
                <a:spcPct val="30000"/>
              </a:spcBef>
              <a:defRPr sz="1200">
                <a:solidFill>
                  <a:schemeClr val="tx1"/>
                </a:solidFill>
                <a:latin typeface="Times New Roman" pitchFamily="18" charset="0"/>
              </a:defRPr>
            </a:lvl2pPr>
            <a:lvl3pPr marL="1144588" indent="-228600">
              <a:spcBef>
                <a:spcPct val="30000"/>
              </a:spcBef>
              <a:defRPr sz="1200">
                <a:solidFill>
                  <a:schemeClr val="tx1"/>
                </a:solidFill>
                <a:latin typeface="Times New Roman" pitchFamily="18" charset="0"/>
              </a:defRPr>
            </a:lvl3pPr>
            <a:lvl4pPr marL="1604963" indent="-228600">
              <a:spcBef>
                <a:spcPct val="30000"/>
              </a:spcBef>
              <a:defRPr sz="1200">
                <a:solidFill>
                  <a:schemeClr val="tx1"/>
                </a:solidFill>
                <a:latin typeface="Times New Roman" pitchFamily="18" charset="0"/>
              </a:defRPr>
            </a:lvl4pPr>
            <a:lvl5pPr marL="2062163" indent="-228600">
              <a:spcBef>
                <a:spcPct val="30000"/>
              </a:spcBef>
              <a:defRPr sz="1200">
                <a:solidFill>
                  <a:schemeClr val="tx1"/>
                </a:solidFill>
                <a:latin typeface="Times New Roman" pitchFamily="18" charset="0"/>
              </a:defRPr>
            </a:lvl5pPr>
            <a:lvl6pPr marL="2519363" indent="-228600" eaLnBrk="0" fontAlgn="base" hangingPunct="0">
              <a:spcBef>
                <a:spcPct val="30000"/>
              </a:spcBef>
              <a:spcAft>
                <a:spcPct val="0"/>
              </a:spcAft>
              <a:defRPr sz="1200">
                <a:solidFill>
                  <a:schemeClr val="tx1"/>
                </a:solidFill>
                <a:latin typeface="Times New Roman" pitchFamily="18" charset="0"/>
              </a:defRPr>
            </a:lvl6pPr>
            <a:lvl7pPr marL="2976563" indent="-228600" eaLnBrk="0" fontAlgn="base" hangingPunct="0">
              <a:spcBef>
                <a:spcPct val="30000"/>
              </a:spcBef>
              <a:spcAft>
                <a:spcPct val="0"/>
              </a:spcAft>
              <a:defRPr sz="1200">
                <a:solidFill>
                  <a:schemeClr val="tx1"/>
                </a:solidFill>
                <a:latin typeface="Times New Roman" pitchFamily="18" charset="0"/>
              </a:defRPr>
            </a:lvl7pPr>
            <a:lvl8pPr marL="3433763" indent="-228600" eaLnBrk="0" fontAlgn="base" hangingPunct="0">
              <a:spcBef>
                <a:spcPct val="30000"/>
              </a:spcBef>
              <a:spcAft>
                <a:spcPct val="0"/>
              </a:spcAft>
              <a:defRPr sz="1200">
                <a:solidFill>
                  <a:schemeClr val="tx1"/>
                </a:solidFill>
                <a:latin typeface="Times New Roman" pitchFamily="18" charset="0"/>
              </a:defRPr>
            </a:lvl8pPr>
            <a:lvl9pPr marL="3890963"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3F09BEF-3B09-4E69-8FB7-4D693695BD0C}" type="slidenum">
              <a:rPr lang="en-US" altLang="en-US">
                <a:latin typeface="CopprplGoth Bd BT"/>
              </a:rPr>
              <a:pPr>
                <a:spcBef>
                  <a:spcPct val="0"/>
                </a:spcBef>
              </a:pPr>
              <a:t>44</a:t>
            </a:fld>
            <a:endParaRPr lang="en-US" altLang="en-US">
              <a:latin typeface="CopprplGoth Bd BT"/>
            </a:endParaRPr>
          </a:p>
        </p:txBody>
      </p:sp>
      <p:sp>
        <p:nvSpPr>
          <p:cNvPr id="125955" name="Rectangle 2"/>
          <p:cNvSpPr>
            <a:spLocks noGrp="1" noRot="1" noChangeAspect="1" noChangeArrowheads="1" noTextEdit="1"/>
          </p:cNvSpPr>
          <p:nvPr>
            <p:ph type="sldImg"/>
          </p:nvPr>
        </p:nvSpPr>
        <p:spPr>
          <a:xfrm>
            <a:off x="1201738" y="698500"/>
            <a:ext cx="4654550" cy="3490913"/>
          </a:xfrm>
          <a:ln/>
        </p:spPr>
      </p:sp>
      <p:sp>
        <p:nvSpPr>
          <p:cNvPr id="1259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80A89C3C-B61A-4661-98B7-52EA8A6F229E}" type="slidenum">
              <a:rPr lang="en-US" altLang="en-US" sz="1200"/>
              <a:pPr/>
              <a:t>45</a:t>
            </a:fld>
            <a:endParaRPr lang="en-US" altLang="en-US" sz="120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p:spPr>
        <p:txBody>
          <a:bodyPr/>
          <a:lstStyle/>
          <a:p>
            <a:endParaRPr lang="en-US" altLang="en-US" smtClean="0"/>
          </a:p>
        </p:txBody>
      </p:sp>
      <p:sp>
        <p:nvSpPr>
          <p:cNvPr id="1280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6931D04-6CA5-48A3-B20E-02E05325EF4E}" type="slidenum">
              <a:rPr lang="en-US" altLang="en-US" sz="1200"/>
              <a:pPr/>
              <a:t>46</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p:spPr>
        <p:txBody>
          <a:bodyPr/>
          <a:lstStyle/>
          <a:p>
            <a:endParaRPr lang="en-US" altLang="en-US" smtClean="0"/>
          </a:p>
        </p:txBody>
      </p:sp>
      <p:sp>
        <p:nvSpPr>
          <p:cNvPr id="12902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ADFF0465-0773-4686-9CC0-501F280220EE}" type="slidenum">
              <a:rPr lang="en-US" altLang="en-US" sz="1200"/>
              <a:pPr/>
              <a:t>47</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39222512-CFA7-4820-8363-DE7A7B71E8C1}" type="slidenum">
              <a:rPr lang="en-US" altLang="en-US" sz="1200"/>
              <a:pPr/>
              <a:t>48</a:t>
            </a:fld>
            <a:endParaRPr lang="en-US" altLang="en-US" sz="120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422376F-684C-4881-90B4-11C340216ADF}" type="slidenum">
              <a:rPr lang="en-US" altLang="en-US" sz="1200"/>
              <a:pPr/>
              <a:t>49</a:t>
            </a:fld>
            <a:endParaRPr lang="en-US" altLang="en-US" sz="120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AB102D2-62F1-4FCE-914D-4FF12202EB98}" type="slidenum">
              <a:rPr lang="en-US" altLang="en-US" sz="1200"/>
              <a:pPr/>
              <a:t>50</a:t>
            </a:fld>
            <a:endParaRPr lang="en-US" altLang="en-US" sz="120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D0A08E8B-C1E0-465D-B3D7-9F034E351461}" type="slidenum">
              <a:rPr lang="en-US" altLang="en-US" sz="1200"/>
              <a:pPr/>
              <a:t>51</a:t>
            </a:fld>
            <a:endParaRPr lang="en-US" altLang="en-US" sz="120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DCAB837-86E4-4564-9AA4-97E333F83DC5}" type="slidenum">
              <a:rPr lang="en-US" altLang="en-US" sz="1200"/>
              <a:pPr/>
              <a:t>52</a:t>
            </a:fld>
            <a:endParaRPr lang="en-US" altLang="en-US" sz="12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BB2EAC7-4EF3-4EBB-9AF3-B485BD80C707}" type="slidenum">
              <a:rPr lang="en-US" altLang="en-US" sz="1200"/>
              <a:pPr/>
              <a:t>5</a:t>
            </a:fld>
            <a:endParaRPr lang="en-US" altLang="en-US"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7038C725-627F-4A4B-8FAE-5D9EC2C19E84}" type="slidenum">
              <a:rPr lang="en-US" altLang="en-US" sz="1200"/>
              <a:pPr/>
              <a:t>53</a:t>
            </a:fld>
            <a:endParaRPr lang="en-US" altLang="en-US" sz="12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76996FB3-3B01-49F1-87F6-73B4EDEDB987}" type="slidenum">
              <a:rPr lang="en-US" altLang="en-US" sz="1200"/>
              <a:pPr/>
              <a:t>54</a:t>
            </a:fld>
            <a:endParaRPr lang="en-US" altLang="en-US" sz="120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989E44B-AC92-4255-AA80-49CF15CE838A}" type="slidenum">
              <a:rPr lang="en-US" altLang="en-US" sz="1200"/>
              <a:pPr/>
              <a:t>55</a:t>
            </a:fld>
            <a:endParaRPr lang="en-US" altLang="en-US" sz="120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AB42BF14-DB38-4AA9-A60B-D6F3CE5327CA}" type="slidenum">
              <a:rPr lang="en-US" altLang="en-US" sz="1200"/>
              <a:pPr/>
              <a:t>56</a:t>
            </a:fld>
            <a:endParaRPr lang="en-US" altLang="en-US" sz="120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BF970563-B0E8-4B0E-9429-D500D54E66BF}" type="slidenum">
              <a:rPr lang="en-US" altLang="en-US" sz="1200"/>
              <a:pPr/>
              <a:t>57</a:t>
            </a:fld>
            <a:endParaRPr lang="en-US" altLang="en-US" sz="120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1113457-2F37-4594-8950-447E73772775}" type="slidenum">
              <a:rPr lang="en-US" altLang="en-US" sz="1200"/>
              <a:pPr/>
              <a:t>58</a:t>
            </a:fld>
            <a:endParaRPr lang="en-US" altLang="en-US" sz="120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AF8FD2F5-BE39-45E3-8F56-B2591255F49B}" type="slidenum">
              <a:rPr lang="en-US" altLang="en-US" sz="1200"/>
              <a:pPr/>
              <a:t>59</a:t>
            </a:fld>
            <a:endParaRPr lang="en-US" altLang="en-US" sz="120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957647FA-9F39-443C-9C49-8F57FD666D2A}" type="slidenum">
              <a:rPr lang="en-US" altLang="en-US" sz="1200"/>
              <a:pPr/>
              <a:t>60</a:t>
            </a:fld>
            <a:endParaRPr lang="en-US" altLang="en-US"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6C709DB-4780-44D1-8338-C62BF3E98147}" type="slidenum">
              <a:rPr lang="en-US" altLang="en-US" sz="1200"/>
              <a:pPr/>
              <a:t>61</a:t>
            </a:fld>
            <a:endParaRPr lang="en-US" altLang="en-US" sz="120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DE1D8233-720B-4E90-918B-41246EE05E48}" type="slidenum">
              <a:rPr lang="en-US" altLang="en-US" sz="1200"/>
              <a:pPr/>
              <a:t>62</a:t>
            </a:fld>
            <a:endParaRPr lang="en-US" altLang="en-US" sz="120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B7DA3D8D-49B8-4E46-9146-736EB5B71DF2}" type="slidenum">
              <a:rPr lang="en-US" altLang="en-US" sz="1200"/>
              <a:pPr/>
              <a:t>6</a:t>
            </a:fld>
            <a:endParaRPr lang="en-US" alt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80673FD5-8405-49F7-90F0-39DECF986843}" type="slidenum">
              <a:rPr lang="en-US" altLang="en-US" sz="1200"/>
              <a:pPr/>
              <a:t>63</a:t>
            </a:fld>
            <a:endParaRPr lang="en-US" altLang="en-US" sz="120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E53CD81-8961-447D-9A53-834D9AFFAF82}" type="slidenum">
              <a:rPr lang="en-US" altLang="en-US" sz="1200"/>
              <a:pPr/>
              <a:t>64</a:t>
            </a:fld>
            <a:endParaRPr lang="en-US" altLang="en-US" sz="120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4FCDF63A-4FB9-4317-BBD0-FA9B7C57114F}" type="slidenum">
              <a:rPr lang="en-US" altLang="en-US" sz="1200"/>
              <a:pPr/>
              <a:t>65</a:t>
            </a:fld>
            <a:endParaRPr lang="en-US" altLang="en-US" sz="120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5588A427-E800-4F6E-8035-6DEF3EB4BCF3}" type="slidenum">
              <a:rPr lang="en-US" altLang="en-US" sz="1200"/>
              <a:pPr/>
              <a:t>66</a:t>
            </a:fld>
            <a:endParaRPr lang="en-US" altLang="en-US" sz="120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94ECBE7B-1A2E-4A48-991F-16D473E9D14B}" type="slidenum">
              <a:rPr lang="en-US" altLang="en-US" sz="1200"/>
              <a:pPr/>
              <a:t>67</a:t>
            </a:fld>
            <a:endParaRPr lang="en-US" altLang="en-US" sz="1200"/>
          </a:p>
        </p:txBody>
      </p:sp>
      <p:sp>
        <p:nvSpPr>
          <p:cNvPr id="149507" name="Rectangle 2"/>
          <p:cNvSpPr>
            <a:spLocks noChangeArrowheads="1"/>
          </p:cNvSpPr>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00" tIns="45438" rIns="92500" bIns="45438"/>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200">
                <a:latin typeface="Abadi MT Condensed" pitchFamily="34" charset="0"/>
              </a:rPr>
              <a:t>03/13/102</a:t>
            </a:r>
          </a:p>
        </p:txBody>
      </p:sp>
      <p:sp>
        <p:nvSpPr>
          <p:cNvPr id="149508" name="Rectangle 3"/>
          <p:cNvSpPr>
            <a:spLocks noChangeArrowheads="1"/>
          </p:cNvSpPr>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00" tIns="45438" rIns="92500" bIns="45438"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200">
                <a:latin typeface="Abadi MT Condensed" pitchFamily="34" charset="0"/>
              </a:rPr>
              <a:t>4</a:t>
            </a:r>
          </a:p>
        </p:txBody>
      </p:sp>
      <p:sp>
        <p:nvSpPr>
          <p:cNvPr id="149509" name="Rectangle 4"/>
          <p:cNvSpPr>
            <a:spLocks noChangeArrowheads="1"/>
          </p:cNvSpPr>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00" tIns="45438" rIns="92500" bIns="45438"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200">
                <a:latin typeface="Abadi MT Condensed" pitchFamily="34" charset="0"/>
              </a:rPr>
              <a:t>Mosaica for NHCC</a:t>
            </a:r>
          </a:p>
        </p:txBody>
      </p:sp>
      <p:sp>
        <p:nvSpPr>
          <p:cNvPr id="149510" name="Rectangle 5"/>
          <p:cNvSpPr>
            <a:spLocks noChangeArrowheads="1"/>
          </p:cNvSpP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9511" name="Rectangle 6"/>
          <p:cNvSpPr>
            <a:spLocks noGrp="1" noRot="1" noChangeAspect="1" noChangeArrowheads="1" noTextEdit="1"/>
          </p:cNvSpPr>
          <p:nvPr>
            <p:ph type="sldImg"/>
          </p:nvPr>
        </p:nvSpPr>
        <p:spPr>
          <a:xfrm>
            <a:off x="1208088" y="704850"/>
            <a:ext cx="4638675" cy="3478213"/>
          </a:xfrm>
          <a:ln w="12700" cap="flat"/>
        </p:spPr>
      </p:sp>
      <p:sp>
        <p:nvSpPr>
          <p:cNvPr id="149512"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2500" tIns="45438" rIns="92500" bIns="45438"/>
          <a:lstStyle/>
          <a:p>
            <a:pPr eaLnBrk="1" hangingPunct="1"/>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0C379D7-828E-40EB-AF16-DEA8E6EE82C2}" type="slidenum">
              <a:rPr lang="en-US" altLang="en-US" sz="1200"/>
              <a:pPr/>
              <a:t>69</a:t>
            </a:fld>
            <a:endParaRPr lang="en-US" altLang="en-US" sz="120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000FC58F-5096-4AC5-9AE3-CD57FFAAB456}" type="slidenum">
              <a:rPr lang="en-US" altLang="en-US" sz="1200">
                <a:latin typeface="Arial" pitchFamily="34" charset="0"/>
              </a:rPr>
              <a:pPr/>
              <a:t>70</a:t>
            </a:fld>
            <a:endParaRPr lang="en-US" altLang="en-US" sz="1200">
              <a:latin typeface="Arial" pitchFamily="34"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6C95DF95-4847-40CA-A3F2-E9DC536CBF91}" type="slidenum">
              <a:rPr lang="en-US" altLang="en-US" sz="1200"/>
              <a:pPr/>
              <a:t>71</a:t>
            </a:fld>
            <a:endParaRPr lang="en-US" altLang="en-US" sz="120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p:spPr>
        <p:txBody>
          <a:bodyPr/>
          <a:lstStyle/>
          <a:p>
            <a:endParaRPr lang="en-US" altLang="en-US" smtClean="0"/>
          </a:p>
        </p:txBody>
      </p:sp>
      <p:sp>
        <p:nvSpPr>
          <p:cNvPr id="1536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E1BBDDF-7F0A-44DF-8BF4-712B4D066F75}" type="slidenum">
              <a:rPr lang="en-US" altLang="en-US" sz="1200"/>
              <a:pPr/>
              <a:t>72</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8371D699-9A7B-4A55-A089-1C5CC1C39111}" type="slidenum">
              <a:rPr lang="en-US" altLang="en-US" sz="1200"/>
              <a:pPr/>
              <a:t>73</a:t>
            </a:fld>
            <a:endParaRPr lang="en-US" altLang="en-US" sz="120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A62FD99F-25EB-42A3-B5FB-2D86A299BE58}" type="slidenum">
              <a:rPr lang="en-US" altLang="en-US" sz="1200"/>
              <a:pPr/>
              <a:t>10</a:t>
            </a:fld>
            <a:endParaRPr lang="en-US" altLang="en-US" sz="120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a:p>
            <a:endParaRPr lang="en-US" altLang="en-US" smtClean="0"/>
          </a:p>
        </p:txBody>
      </p:sp>
      <p:sp>
        <p:nvSpPr>
          <p:cNvPr id="155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4538" indent="-284163">
              <a:spcBef>
                <a:spcPct val="30000"/>
              </a:spcBef>
              <a:defRPr sz="1200">
                <a:solidFill>
                  <a:schemeClr val="tx1"/>
                </a:solidFill>
                <a:latin typeface="Times New Roman" pitchFamily="18" charset="0"/>
              </a:defRPr>
            </a:lvl2pPr>
            <a:lvl3pPr marL="1144588" indent="-228600">
              <a:spcBef>
                <a:spcPct val="30000"/>
              </a:spcBef>
              <a:defRPr sz="1200">
                <a:solidFill>
                  <a:schemeClr val="tx1"/>
                </a:solidFill>
                <a:latin typeface="Times New Roman" pitchFamily="18" charset="0"/>
              </a:defRPr>
            </a:lvl3pPr>
            <a:lvl4pPr marL="1604963" indent="-228600">
              <a:spcBef>
                <a:spcPct val="30000"/>
              </a:spcBef>
              <a:defRPr sz="1200">
                <a:solidFill>
                  <a:schemeClr val="tx1"/>
                </a:solidFill>
                <a:latin typeface="Times New Roman" pitchFamily="18" charset="0"/>
              </a:defRPr>
            </a:lvl4pPr>
            <a:lvl5pPr marL="2062163" indent="-228600">
              <a:spcBef>
                <a:spcPct val="30000"/>
              </a:spcBef>
              <a:defRPr sz="1200">
                <a:solidFill>
                  <a:schemeClr val="tx1"/>
                </a:solidFill>
                <a:latin typeface="Times New Roman" pitchFamily="18" charset="0"/>
              </a:defRPr>
            </a:lvl5pPr>
            <a:lvl6pPr marL="2519363" indent="-228600" eaLnBrk="0" fontAlgn="base" hangingPunct="0">
              <a:spcBef>
                <a:spcPct val="30000"/>
              </a:spcBef>
              <a:spcAft>
                <a:spcPct val="0"/>
              </a:spcAft>
              <a:defRPr sz="1200">
                <a:solidFill>
                  <a:schemeClr val="tx1"/>
                </a:solidFill>
                <a:latin typeface="Times New Roman" pitchFamily="18" charset="0"/>
              </a:defRPr>
            </a:lvl6pPr>
            <a:lvl7pPr marL="2976563" indent="-228600" eaLnBrk="0" fontAlgn="base" hangingPunct="0">
              <a:spcBef>
                <a:spcPct val="30000"/>
              </a:spcBef>
              <a:spcAft>
                <a:spcPct val="0"/>
              </a:spcAft>
              <a:defRPr sz="1200">
                <a:solidFill>
                  <a:schemeClr val="tx1"/>
                </a:solidFill>
                <a:latin typeface="Times New Roman" pitchFamily="18" charset="0"/>
              </a:defRPr>
            </a:lvl7pPr>
            <a:lvl8pPr marL="3433763" indent="-228600" eaLnBrk="0" fontAlgn="base" hangingPunct="0">
              <a:spcBef>
                <a:spcPct val="30000"/>
              </a:spcBef>
              <a:spcAft>
                <a:spcPct val="0"/>
              </a:spcAft>
              <a:defRPr sz="1200">
                <a:solidFill>
                  <a:schemeClr val="tx1"/>
                </a:solidFill>
                <a:latin typeface="Times New Roman" pitchFamily="18" charset="0"/>
              </a:defRPr>
            </a:lvl8pPr>
            <a:lvl9pPr marL="3890963"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D1FA4E0-2157-4BBE-B2F8-55499D4D1BF1}" type="slidenum">
              <a:rPr lang="en-US" altLang="en-US">
                <a:latin typeface="CopprplGoth Bd BT"/>
              </a:rPr>
              <a:pPr>
                <a:spcBef>
                  <a:spcPct val="0"/>
                </a:spcBef>
              </a:pPr>
              <a:t>76</a:t>
            </a:fld>
            <a:endParaRPr lang="en-US" altLang="en-US">
              <a:latin typeface="CopprplGoth Bd BT"/>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p:spPr>
        <p:txBody>
          <a:bodyPr/>
          <a:lstStyle/>
          <a:p>
            <a:endParaRPr lang="en-US" altLang="en-US" smtClean="0"/>
          </a:p>
        </p:txBody>
      </p:sp>
      <p:sp>
        <p:nvSpPr>
          <p:cNvPr id="15667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A322F37E-8AAB-4856-877B-54F8C616D412}" type="slidenum">
              <a:rPr lang="en-US" altLang="en-US" sz="1200"/>
              <a:pPr/>
              <a:t>77</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067402A-9935-476D-A7A0-849226E67F0C}" type="slidenum">
              <a:rPr lang="en-US" altLang="en-US" sz="1200"/>
              <a:pPr/>
              <a:t>79</a:t>
            </a:fld>
            <a:endParaRPr lang="en-US" altLang="en-US" sz="120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9BC521AE-195C-4C79-87C2-0BB252618085}" type="slidenum">
              <a:rPr lang="en-US" altLang="en-US" sz="1200">
                <a:latin typeface="Arial" pitchFamily="34" charset="0"/>
              </a:rPr>
              <a:pPr/>
              <a:t>80</a:t>
            </a:fld>
            <a:endParaRPr lang="en-US" altLang="en-US" sz="1200">
              <a:latin typeface="Arial" pitchFamily="34"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FB0BF1F6-CFD4-48C2-8D24-9E92DBB6B1FA}" type="slidenum">
              <a:rPr lang="en-US" altLang="en-US" sz="1200"/>
              <a:pPr/>
              <a:t>81</a:t>
            </a:fld>
            <a:endParaRPr lang="en-US" altLang="en-US" sz="120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9B11A07E-E334-4778-9C2B-4720BF230190}" type="slidenum">
              <a:rPr lang="en-US" altLang="en-US" sz="1200"/>
              <a:pPr/>
              <a:t>84</a:t>
            </a:fld>
            <a:endParaRPr lang="en-US" altLang="en-US" sz="120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CD53D328-436B-4A1E-BA11-D2C9B3D57267}" type="slidenum">
              <a:rPr lang="en-US" altLang="en-US" sz="1200"/>
              <a:pPr/>
              <a:t>89</a:t>
            </a:fld>
            <a:endParaRPr lang="en-US" altLang="en-US" sz="120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1667B785-9CEF-4DAA-85C8-4A6F12BB6D99}" type="slidenum">
              <a:rPr lang="en-US" altLang="en-US" sz="1200"/>
              <a:pPr/>
              <a:t>13</a:t>
            </a:fld>
            <a:endParaRPr lang="en-US" alt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50ED0120-A595-4EE1-8514-8E44321E9064}" type="slidenum">
              <a:rPr lang="en-US" altLang="en-US" sz="1200"/>
              <a:pPr/>
              <a:t>14</a:t>
            </a:fld>
            <a:endParaRPr lang="en-US" altLang="en-US" sz="120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58825" indent="-292100">
              <a:defRPr sz="2400">
                <a:solidFill>
                  <a:schemeClr val="tx1"/>
                </a:solidFill>
                <a:latin typeface="Times New Roman" pitchFamily="18" charset="0"/>
              </a:defRPr>
            </a:lvl2pPr>
            <a:lvl3pPr marL="1168400" indent="-233363">
              <a:defRPr sz="2400">
                <a:solidFill>
                  <a:schemeClr val="tx1"/>
                </a:solidFill>
                <a:latin typeface="Times New Roman" pitchFamily="18" charset="0"/>
              </a:defRPr>
            </a:lvl3pPr>
            <a:lvl4pPr marL="1635125" indent="-233363">
              <a:defRPr sz="2400">
                <a:solidFill>
                  <a:schemeClr val="tx1"/>
                </a:solidFill>
                <a:latin typeface="Times New Roman" pitchFamily="18" charset="0"/>
              </a:defRPr>
            </a:lvl4pPr>
            <a:lvl5pPr marL="2103438" indent="-233363">
              <a:defRPr sz="2400">
                <a:solidFill>
                  <a:schemeClr val="tx1"/>
                </a:solidFill>
                <a:latin typeface="Times New Roman" pitchFamily="18" charset="0"/>
              </a:defRPr>
            </a:lvl5pPr>
            <a:lvl6pPr marL="2560638" indent="-233363" eaLnBrk="0" fontAlgn="base" hangingPunct="0">
              <a:spcBef>
                <a:spcPct val="0"/>
              </a:spcBef>
              <a:spcAft>
                <a:spcPct val="0"/>
              </a:spcAft>
              <a:defRPr sz="2400">
                <a:solidFill>
                  <a:schemeClr val="tx1"/>
                </a:solidFill>
                <a:latin typeface="Times New Roman" pitchFamily="18" charset="0"/>
              </a:defRPr>
            </a:lvl6pPr>
            <a:lvl7pPr marL="3017838" indent="-233363" eaLnBrk="0" fontAlgn="base" hangingPunct="0">
              <a:spcBef>
                <a:spcPct val="0"/>
              </a:spcBef>
              <a:spcAft>
                <a:spcPct val="0"/>
              </a:spcAft>
              <a:defRPr sz="2400">
                <a:solidFill>
                  <a:schemeClr val="tx1"/>
                </a:solidFill>
                <a:latin typeface="Times New Roman" pitchFamily="18" charset="0"/>
              </a:defRPr>
            </a:lvl7pPr>
            <a:lvl8pPr marL="3475038" indent="-233363" eaLnBrk="0" fontAlgn="base" hangingPunct="0">
              <a:spcBef>
                <a:spcPct val="0"/>
              </a:spcBef>
              <a:spcAft>
                <a:spcPct val="0"/>
              </a:spcAft>
              <a:defRPr sz="2400">
                <a:solidFill>
                  <a:schemeClr val="tx1"/>
                </a:solidFill>
                <a:latin typeface="Times New Roman" pitchFamily="18" charset="0"/>
              </a:defRPr>
            </a:lvl8pPr>
            <a:lvl9pPr marL="3932238" indent="-233363" eaLnBrk="0" fontAlgn="base" hangingPunct="0">
              <a:spcBef>
                <a:spcPct val="0"/>
              </a:spcBef>
              <a:spcAft>
                <a:spcPct val="0"/>
              </a:spcAft>
              <a:defRPr sz="2400">
                <a:solidFill>
                  <a:schemeClr val="tx1"/>
                </a:solidFill>
                <a:latin typeface="Times New Roman" pitchFamily="18" charset="0"/>
              </a:defRPr>
            </a:lvl9pPr>
          </a:lstStyle>
          <a:p>
            <a:fld id="{2BC2C1F3-18F2-4FD5-9FAA-A62E9888DFAF}" type="slidenum">
              <a:rPr lang="en-US" altLang="en-US" sz="1200"/>
              <a:pPr/>
              <a:t>15</a:t>
            </a:fld>
            <a:endParaRPr lang="en-US" altLang="en-US" sz="120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CF53D56-2A13-4727-B30C-BF581B82EC32}" type="slidenum">
              <a:rPr lang="en-US" altLang="en-US"/>
              <a:pPr>
                <a:defRPr/>
              </a:pPr>
              <a:t>‹#›</a:t>
            </a:fld>
            <a:endParaRPr lang="en-US" altLang="en-US"/>
          </a:p>
        </p:txBody>
      </p:sp>
    </p:spTree>
    <p:extLst>
      <p:ext uri="{BB962C8B-B14F-4D97-AF65-F5344CB8AC3E}">
        <p14:creationId xmlns:p14="http://schemas.microsoft.com/office/powerpoint/2010/main" val="311589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D580566-B276-4861-85A6-340F07717938}" type="slidenum">
              <a:rPr lang="en-US" altLang="en-US"/>
              <a:pPr>
                <a:defRPr/>
              </a:pPr>
              <a:t>‹#›</a:t>
            </a:fld>
            <a:endParaRPr lang="en-US" altLang="en-US"/>
          </a:p>
        </p:txBody>
      </p:sp>
    </p:spTree>
    <p:extLst>
      <p:ext uri="{BB962C8B-B14F-4D97-AF65-F5344CB8AC3E}">
        <p14:creationId xmlns:p14="http://schemas.microsoft.com/office/powerpoint/2010/main" val="287730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7207B60-1B78-41F6-A50B-1FD939ECF126}" type="slidenum">
              <a:rPr lang="en-US" altLang="en-US"/>
              <a:pPr>
                <a:defRPr/>
              </a:pPr>
              <a:t>‹#›</a:t>
            </a:fld>
            <a:endParaRPr lang="en-US" altLang="en-US"/>
          </a:p>
        </p:txBody>
      </p:sp>
    </p:spTree>
    <p:extLst>
      <p:ext uri="{BB962C8B-B14F-4D97-AF65-F5344CB8AC3E}">
        <p14:creationId xmlns:p14="http://schemas.microsoft.com/office/powerpoint/2010/main" val="379374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b="1">
                <a:solidFill>
                  <a:srgbClr val="7030A0"/>
                </a:solidFill>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171450" indent="-171450">
              <a:buClr>
                <a:srgbClr val="7030A0"/>
              </a:buClr>
              <a:buFont typeface="Wingdings" panose="05000000000000000000" pitchFamily="2" charset="2"/>
              <a:buChar char=""/>
              <a:defRPr sz="3000"/>
            </a:lvl1pPr>
            <a:lvl2pPr marL="514350" indent="-171450">
              <a:buFont typeface="Calibri" panose="020F0502020204030204" pitchFamily="34" charset="0"/>
              <a:buChar char="–"/>
              <a:defRPr sz="2800"/>
            </a:lvl2pPr>
            <a:lvl3pPr>
              <a:defRPr sz="2400"/>
            </a:lvl3pPr>
            <a:lvl4pPr>
              <a:defRPr sz="22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8D1FC83-7089-4669-AF39-B88459934211}" type="slidenum">
              <a:rPr lang="en-US" altLang="en-US"/>
              <a:pPr>
                <a:defRPr/>
              </a:pPr>
              <a:t>‹#›</a:t>
            </a:fld>
            <a:endParaRPr lang="en-US" altLang="en-US"/>
          </a:p>
        </p:txBody>
      </p:sp>
    </p:spTree>
    <p:extLst>
      <p:ext uri="{BB962C8B-B14F-4D97-AF65-F5344CB8AC3E}">
        <p14:creationId xmlns:p14="http://schemas.microsoft.com/office/powerpoint/2010/main" val="414059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1553B92-D7CC-4010-BA6D-57ED062842E1}" type="slidenum">
              <a:rPr lang="en-US" altLang="en-US"/>
              <a:pPr>
                <a:defRPr/>
              </a:pPr>
              <a:t>‹#›</a:t>
            </a:fld>
            <a:endParaRPr lang="en-US" altLang="en-US"/>
          </a:p>
        </p:txBody>
      </p:sp>
    </p:spTree>
    <p:extLst>
      <p:ext uri="{BB962C8B-B14F-4D97-AF65-F5344CB8AC3E}">
        <p14:creationId xmlns:p14="http://schemas.microsoft.com/office/powerpoint/2010/main" val="213451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5CA4C48-C51E-4676-946A-D124CFF4E3E2}" type="slidenum">
              <a:rPr lang="en-US" altLang="en-US"/>
              <a:pPr>
                <a:defRPr/>
              </a:pPr>
              <a:t>‹#›</a:t>
            </a:fld>
            <a:endParaRPr lang="en-US" altLang="en-US"/>
          </a:p>
        </p:txBody>
      </p:sp>
    </p:spTree>
    <p:extLst>
      <p:ext uri="{BB962C8B-B14F-4D97-AF65-F5344CB8AC3E}">
        <p14:creationId xmlns:p14="http://schemas.microsoft.com/office/powerpoint/2010/main" val="24549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361BB868-7D37-4145-BA26-6FA2CAC8065E}" type="slidenum">
              <a:rPr lang="en-US" altLang="en-US"/>
              <a:pPr>
                <a:defRPr/>
              </a:pPr>
              <a:t>‹#›</a:t>
            </a:fld>
            <a:endParaRPr lang="en-US" altLang="en-US"/>
          </a:p>
        </p:txBody>
      </p:sp>
    </p:spTree>
    <p:extLst>
      <p:ext uri="{BB962C8B-B14F-4D97-AF65-F5344CB8AC3E}">
        <p14:creationId xmlns:p14="http://schemas.microsoft.com/office/powerpoint/2010/main" val="299137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90C77F23-DA7B-4FE0-962C-AF452984723D}" type="slidenum">
              <a:rPr lang="en-US" altLang="en-US"/>
              <a:pPr>
                <a:defRPr/>
              </a:pPr>
              <a:t>‹#›</a:t>
            </a:fld>
            <a:endParaRPr lang="en-US" altLang="en-US"/>
          </a:p>
        </p:txBody>
      </p:sp>
    </p:spTree>
    <p:extLst>
      <p:ext uri="{BB962C8B-B14F-4D97-AF65-F5344CB8AC3E}">
        <p14:creationId xmlns:p14="http://schemas.microsoft.com/office/powerpoint/2010/main" val="60557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F41F570A-1C91-4504-8DC9-9889926DE396}" type="slidenum">
              <a:rPr lang="en-US" altLang="en-US"/>
              <a:pPr>
                <a:defRPr/>
              </a:pPr>
              <a:t>‹#›</a:t>
            </a:fld>
            <a:endParaRPr lang="en-US" altLang="en-US"/>
          </a:p>
        </p:txBody>
      </p:sp>
    </p:spTree>
    <p:extLst>
      <p:ext uri="{BB962C8B-B14F-4D97-AF65-F5344CB8AC3E}">
        <p14:creationId xmlns:p14="http://schemas.microsoft.com/office/powerpoint/2010/main" val="69819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978D02B-4CED-4CB3-B116-64BAB0117FC2}" type="slidenum">
              <a:rPr lang="en-US" altLang="en-US"/>
              <a:pPr>
                <a:defRPr/>
              </a:pPr>
              <a:t>‹#›</a:t>
            </a:fld>
            <a:endParaRPr lang="en-US" altLang="en-US"/>
          </a:p>
        </p:txBody>
      </p:sp>
    </p:spTree>
    <p:extLst>
      <p:ext uri="{BB962C8B-B14F-4D97-AF65-F5344CB8AC3E}">
        <p14:creationId xmlns:p14="http://schemas.microsoft.com/office/powerpoint/2010/main" val="108048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5E435AB3-3731-4ED3-A9A0-2D4156DF7CD5}" type="slidenum">
              <a:rPr lang="en-US" altLang="en-US"/>
              <a:pPr>
                <a:defRPr/>
              </a:pPr>
              <a:t>‹#›</a:t>
            </a:fld>
            <a:endParaRPr lang="en-US" altLang="en-US"/>
          </a:p>
        </p:txBody>
      </p:sp>
    </p:spTree>
    <p:extLst>
      <p:ext uri="{BB962C8B-B14F-4D97-AF65-F5344CB8AC3E}">
        <p14:creationId xmlns:p14="http://schemas.microsoft.com/office/powerpoint/2010/main" val="363097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 Click to edit Master text styles</a:t>
            </a:r>
          </a:p>
          <a:p>
            <a:pPr lvl="1"/>
            <a:r>
              <a:rPr lang="en-US" altLang="en-US" smtClean="0"/>
              <a:t> Second level</a:t>
            </a:r>
          </a:p>
          <a:p>
            <a:pPr lvl="2"/>
            <a:r>
              <a:rPr lang="en-US" altLang="en-US" smtClean="0"/>
              <a:t> 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7B5F6392-CF1F-4BD9-A4BC-BDFF045A91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685800" rtl="0" eaLnBrk="0" fontAlgn="base" hangingPunct="0">
        <a:lnSpc>
          <a:spcPct val="90000"/>
        </a:lnSpc>
        <a:spcBef>
          <a:spcPct val="0"/>
        </a:spcBef>
        <a:spcAft>
          <a:spcPct val="0"/>
        </a:spcAft>
        <a:defRPr sz="3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a:lvl2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2pPr>
      <a:lvl3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3pPr>
      <a:lvl4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4pPr>
      <a:lvl5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Clr>
          <a:srgbClr val="002060"/>
        </a:buClr>
        <a:buFont typeface="Wingdings" pitchFamily="2" charset="2"/>
        <a:buChar char="§"/>
        <a:defRPr sz="30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Clr>
          <a:srgbClr val="002060"/>
        </a:buClr>
        <a:buFont typeface="Symbol" pitchFamily="18" charset="2"/>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Clr>
          <a:srgbClr val="002060"/>
        </a:buClr>
        <a:buFont typeface="Arial" pitchFamily="34" charset="0"/>
        <a:buChar char="•"/>
        <a:defRPr sz="24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20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3DD1278-1426-41BB-BCAA-AB9C8DD86181}" type="slidenum">
              <a:rPr lang="en-US" altLang="en-US" sz="900">
                <a:solidFill>
                  <a:srgbClr val="898989"/>
                </a:solidFill>
              </a:rPr>
              <a:pPr/>
              <a:t>1</a:t>
            </a:fld>
            <a:endParaRPr lang="en-US" altLang="en-US" sz="900">
              <a:solidFill>
                <a:srgbClr val="898989"/>
              </a:solidFill>
            </a:endParaRPr>
          </a:p>
        </p:txBody>
      </p:sp>
      <p:sp>
        <p:nvSpPr>
          <p:cNvPr id="2051" name="Text Box 2"/>
          <p:cNvSpPr txBox="1">
            <a:spLocks noChangeArrowheads="1"/>
          </p:cNvSpPr>
          <p:nvPr/>
        </p:nvSpPr>
        <p:spPr bwMode="auto">
          <a:xfrm>
            <a:off x="625475" y="2257425"/>
            <a:ext cx="8058150"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solidFill>
                  <a:srgbClr val="010000"/>
                </a:solidFill>
                <a:latin typeface="Tahoma" pitchFamily="34" charset="0"/>
                <a:cs typeface="Times New Roman" pitchFamily="18" charset="0"/>
              </a:rPr>
              <a:t>Updated April 2017</a:t>
            </a:r>
          </a:p>
          <a:p>
            <a:pPr algn="ctr" eaLnBrk="1" hangingPunct="1"/>
            <a:r>
              <a:rPr lang="en-US" altLang="en-US" b="1">
                <a:solidFill>
                  <a:srgbClr val="010000"/>
                </a:solidFill>
                <a:latin typeface="Tahoma" pitchFamily="34" charset="0"/>
                <a:cs typeface="Times New Roman" pitchFamily="18" charset="0"/>
              </a:rPr>
              <a:t>Emily Gantz McKay</a:t>
            </a:r>
          </a:p>
          <a:p>
            <a:pPr algn="ctr" eaLnBrk="1" hangingPunct="1"/>
            <a:r>
              <a:rPr lang="en-US" altLang="en-US" b="1">
                <a:solidFill>
                  <a:srgbClr val="010000"/>
                </a:solidFill>
                <a:latin typeface="Tahoma" pitchFamily="34" charset="0"/>
                <a:cs typeface="Times New Roman" pitchFamily="18" charset="0"/>
              </a:rPr>
              <a:t>and Hila Berl</a:t>
            </a:r>
          </a:p>
          <a:p>
            <a:pPr eaLnBrk="1" hangingPunct="1">
              <a:spcBef>
                <a:spcPct val="50000"/>
              </a:spcBef>
            </a:pPr>
            <a:endParaRPr lang="en-US" altLang="en-US" sz="2800" b="1">
              <a:solidFill>
                <a:srgbClr val="010000"/>
              </a:solidFill>
              <a:latin typeface="Tahoma" pitchFamily="34" charset="0"/>
              <a:cs typeface="Times New Roman" pitchFamily="18" charset="0"/>
            </a:endParaRPr>
          </a:p>
          <a:p>
            <a:pPr eaLnBrk="1" hangingPunct="1">
              <a:spcBef>
                <a:spcPct val="50000"/>
              </a:spcBef>
            </a:pPr>
            <a:r>
              <a:rPr lang="en-US" altLang="en-US" sz="2200" i="1">
                <a:latin typeface="Arial" pitchFamily="34" charset="0"/>
                <a:cs typeface="Arial" pitchFamily="34" charset="0"/>
              </a:rPr>
              <a:t>This model training session was prepared and updated over many years by Emily Gantz McKay and Hila Berl. It was designed for planning councils, based on their legislative responsibilities, but can be adjusted for use with a planning body. The 2017 update was supported under Task Order TA00311, through MSCG/Ryan White Technical Assistance Contract. </a:t>
            </a:r>
            <a:endParaRPr lang="en-US" altLang="en-US" sz="2800" b="1">
              <a:solidFill>
                <a:srgbClr val="010000"/>
              </a:solidFill>
              <a:latin typeface="Tahoma" pitchFamily="34" charset="0"/>
              <a:cs typeface="Times New Roman" pitchFamily="18" charset="0"/>
            </a:endParaRPr>
          </a:p>
        </p:txBody>
      </p:sp>
      <p:sp>
        <p:nvSpPr>
          <p:cNvPr id="2052" name="Rectangle 3"/>
          <p:cNvSpPr>
            <a:spLocks noChangeArrowheads="1"/>
          </p:cNvSpPr>
          <p:nvPr/>
        </p:nvSpPr>
        <p:spPr bwMode="auto">
          <a:xfrm>
            <a:off x="938213" y="234950"/>
            <a:ext cx="7648575" cy="182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dirty="0">
                <a:solidFill>
                  <a:srgbClr val="7030A0"/>
                </a:solidFill>
                <a:latin typeface="Tahoma" pitchFamily="34" charset="0"/>
                <a:cs typeface="Times New Roman" pitchFamily="18" charset="0"/>
              </a:rPr>
              <a:t>Model Ryan White HIV/AIDS Program (RWHAP)Part A </a:t>
            </a:r>
          </a:p>
          <a:p>
            <a:pPr algn="ctr" eaLnBrk="1" hangingPunct="1"/>
            <a:r>
              <a:rPr lang="en-US" altLang="en-US" sz="2800" b="1" dirty="0">
                <a:solidFill>
                  <a:srgbClr val="7030A0"/>
                </a:solidFill>
                <a:latin typeface="Tahoma" pitchFamily="34" charset="0"/>
                <a:cs typeface="Times New Roman" pitchFamily="18" charset="0"/>
              </a:rPr>
              <a:t>Planning Council Orientation</a:t>
            </a:r>
          </a:p>
          <a:p>
            <a:pPr algn="ctr" eaLnBrk="1" hangingPunct="1"/>
            <a:r>
              <a:rPr lang="en-US" altLang="en-US" sz="1800" b="1" i="1" dirty="0">
                <a:solidFill>
                  <a:srgbClr val="7030A0"/>
                </a:solidFill>
                <a:latin typeface="Tahoma" pitchFamily="34" charset="0"/>
                <a:cs typeface="Times New Roman" pitchFamily="18" charset="0"/>
              </a:rPr>
              <a:t>[Designed for 1½-2 Days; Choose Slides for a Shorter Session]</a:t>
            </a:r>
          </a:p>
        </p:txBody>
      </p:sp>
      <p:pic>
        <p:nvPicPr>
          <p:cNvPr id="2053" name="Picture 9" descr="EGM Consulting" title="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850" y="3475038"/>
            <a:ext cx="28194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4" descr="line" title="line"/>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19812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365125"/>
            <a:ext cx="8610600" cy="1325563"/>
          </a:xfrm>
        </p:spPr>
        <p:txBody>
          <a:bodyPr/>
          <a:lstStyle/>
          <a:p>
            <a:pPr eaLnBrk="1" hangingPunct="1"/>
            <a:r>
              <a:rPr lang="en-US" altLang="en-US" smtClean="0"/>
              <a:t>Ryan White Treatment </a:t>
            </a:r>
            <a:br>
              <a:rPr lang="en-US" altLang="en-US" smtClean="0"/>
            </a:br>
            <a:r>
              <a:rPr lang="en-US" altLang="en-US" smtClean="0"/>
              <a:t>Extension Act</a:t>
            </a:r>
          </a:p>
        </p:txBody>
      </p:sp>
      <p:sp>
        <p:nvSpPr>
          <p:cNvPr id="11267" name="Rectangle 3"/>
          <p:cNvSpPr>
            <a:spLocks noGrp="1" noChangeArrowheads="1"/>
          </p:cNvSpPr>
          <p:nvPr>
            <p:ph idx="1"/>
          </p:nvPr>
        </p:nvSpPr>
        <p:spPr>
          <a:xfrm>
            <a:off x="609600" y="1828800"/>
            <a:ext cx="7905750" cy="4724400"/>
          </a:xfrm>
        </p:spPr>
        <p:txBody>
          <a:bodyPr/>
          <a:lstStyle/>
          <a:p>
            <a:pPr eaLnBrk="1" hangingPunct="1"/>
            <a:r>
              <a:rPr lang="en-US" altLang="en-US" sz="2700" smtClean="0"/>
              <a:t> Largest Federal government program </a:t>
            </a:r>
            <a:r>
              <a:rPr lang="en-US" altLang="en-US" sz="2700" i="1" smtClean="0"/>
              <a:t>specifically designed</a:t>
            </a:r>
            <a:r>
              <a:rPr lang="en-US" altLang="en-US" sz="2700" smtClean="0"/>
              <a:t> to provide services for people living with HIV/AIDS – $2.32 billion in funding in FY 2016</a:t>
            </a:r>
          </a:p>
          <a:p>
            <a:pPr eaLnBrk="1" hangingPunct="1"/>
            <a:r>
              <a:rPr lang="en-US" altLang="en-US" sz="2700" smtClean="0"/>
              <a:t>Third largest Federal program serving people living with HIV/AIDS – after Medicaid and Medicare</a:t>
            </a:r>
          </a:p>
          <a:p>
            <a:pPr eaLnBrk="1" hangingPunct="1"/>
            <a:r>
              <a:rPr lang="en-US" altLang="en-US" sz="2700" smtClean="0"/>
              <a:t>Enacted as the Ryan White Comprehensive AIDS Resources Emergency Act in 1990</a:t>
            </a:r>
          </a:p>
          <a:p>
            <a:pPr eaLnBrk="1" hangingPunct="1"/>
            <a:r>
              <a:rPr lang="en-US" altLang="en-US" sz="2700" smtClean="0"/>
              <a:t>Amended in 1996, 2000, 2006, 2009 – no longer an “emergency” act</a:t>
            </a: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D610D7-9DFF-450D-A578-05FBB524DE85}" type="slidenum">
              <a:rPr lang="en-US" altLang="en-US" sz="900">
                <a:solidFill>
                  <a:srgbClr val="898989"/>
                </a:solidFill>
              </a:rPr>
              <a:pPr/>
              <a:t>10</a:t>
            </a:fld>
            <a:endParaRPr lang="en-US" altLang="en-US" sz="900">
              <a:solidFill>
                <a:srgbClr val="898989"/>
              </a:solidFill>
            </a:endParaRPr>
          </a:p>
        </p:txBody>
      </p:sp>
      <p:cxnSp>
        <p:nvCxnSpPr>
          <p:cNvPr id="5" name="Straight Connector 4" descr="line" title="line"/>
          <p:cNvCxnSpPr/>
          <p:nvPr/>
        </p:nvCxnSpPr>
        <p:spPr>
          <a:xfrm flipV="1">
            <a:off x="836613" y="16002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pie chart showing medicare, medicaid, ryan white, and other" title="federal funding for HIV/AIDS care in the US, by program, FY 20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38" y="214313"/>
            <a:ext cx="8991600" cy="650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    </a:t>
            </a:r>
            <a:endParaRPr lang="en-US" dirty="0"/>
          </a:p>
        </p:txBody>
      </p:sp>
      <p:sp>
        <p:nvSpPr>
          <p:cNvPr id="1229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D099063-D692-44F2-BB25-AF1D8D88CF93}" type="slidenum">
              <a:rPr lang="en-US" altLang="en-US" sz="900">
                <a:solidFill>
                  <a:srgbClr val="898989"/>
                </a:solidFill>
              </a:rPr>
              <a:pPr/>
              <a:t>11</a:t>
            </a:fld>
            <a:endParaRPr lang="en-US" altLang="en-US" sz="9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descr="Total Ryan White and RWHAP Part A Appropriations,   &#10;FY 2010 - FY 2016 " title="Total Ryan White and RWHAP Part A Appropriations,   "/>
          <p:cNvGraphicFramePr>
            <a:graphicFrameLocks/>
          </p:cNvGraphicFramePr>
          <p:nvPr>
            <p:extLst>
              <p:ext uri="{D42A27DB-BD31-4B8C-83A1-F6EECF244321}">
                <p14:modId xmlns:p14="http://schemas.microsoft.com/office/powerpoint/2010/main" val="4246410478"/>
              </p:ext>
            </p:extLst>
          </p:nvPr>
        </p:nvGraphicFramePr>
        <p:xfrm>
          <a:off x="152400" y="28135"/>
          <a:ext cx="8839200" cy="635635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   </a:t>
            </a:r>
            <a:endParaRPr lang="en-US" dirty="0"/>
          </a:p>
        </p:txBody>
      </p:sp>
      <p:sp>
        <p:nvSpPr>
          <p:cNvPr id="133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357CCAF-F98C-4842-9388-172177451299}" type="slidenum">
              <a:rPr lang="en-US" altLang="en-US" sz="900">
                <a:solidFill>
                  <a:srgbClr val="898989"/>
                </a:solidFill>
              </a:rPr>
              <a:pPr/>
              <a:t>12</a:t>
            </a:fld>
            <a:endParaRPr lang="en-US" altLang="en-US" sz="9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Importance of Ryan White HIV/AIDS Program (RWHAP)</a:t>
            </a:r>
          </a:p>
        </p:txBody>
      </p:sp>
      <p:sp>
        <p:nvSpPr>
          <p:cNvPr id="23555" name="Rectangle 3"/>
          <p:cNvSpPr>
            <a:spLocks noGrp="1" noChangeArrowheads="1"/>
          </p:cNvSpPr>
          <p:nvPr>
            <p:ph idx="1"/>
          </p:nvPr>
        </p:nvSpPr>
        <p:spPr>
          <a:xfrm>
            <a:off x="628650" y="1825625"/>
            <a:ext cx="7886700" cy="4727575"/>
          </a:xfrm>
        </p:spPr>
        <p:txBody>
          <a:bodyPr rtlCol="0">
            <a:normAutofit fontScale="92500" lnSpcReduction="10000"/>
          </a:bodyPr>
          <a:lstStyle/>
          <a:p>
            <a:pPr eaLnBrk="1" hangingPunct="1">
              <a:defRPr/>
            </a:pPr>
            <a:r>
              <a:rPr lang="en-US" altLang="en-US" sz="2900" dirty="0" smtClean="0"/>
              <a:t>About 1.2 million people in the U.S. are living with HIV or AIDS </a:t>
            </a:r>
          </a:p>
          <a:p>
            <a:pPr eaLnBrk="1" hangingPunct="1">
              <a:defRPr/>
            </a:pPr>
            <a:r>
              <a:rPr lang="en-US" altLang="en-US" sz="2900" dirty="0" smtClean="0"/>
              <a:t>About 13% (1 in 8) do not know their status</a:t>
            </a:r>
          </a:p>
          <a:p>
            <a:pPr eaLnBrk="1" hangingPunct="1">
              <a:defRPr/>
            </a:pPr>
            <a:r>
              <a:rPr lang="en-US" altLang="en-US" sz="2900" dirty="0" smtClean="0"/>
              <a:t>About half of PLWH who know their status receive at least one medical, health, or related support service from a Ryan White HIV/AIDS Program provider – 533,036 in 2015</a:t>
            </a:r>
          </a:p>
          <a:p>
            <a:pPr eaLnBrk="1" hangingPunct="1">
              <a:defRPr/>
            </a:pPr>
            <a:r>
              <a:rPr lang="en-US" altLang="en-US" sz="2900" dirty="0" smtClean="0"/>
              <a:t>RWHAP is the provider/payer of last resort for low-income, uninsured, and underinsured people living with HIV/AIDS</a:t>
            </a:r>
          </a:p>
          <a:p>
            <a:pPr eaLnBrk="1" hangingPunct="1">
              <a:defRPr/>
            </a:pPr>
            <a:r>
              <a:rPr lang="en-US" altLang="en-US" sz="2900" dirty="0" smtClean="0"/>
              <a:t>Continues to play a critical role under health care reform</a:t>
            </a:r>
          </a:p>
          <a:p>
            <a:pPr eaLnBrk="1" hangingPunct="1">
              <a:defRPr/>
            </a:pPr>
            <a:endParaRPr lang="en-US" altLang="en-US" sz="2900" dirty="0" smtClean="0"/>
          </a:p>
          <a:p>
            <a:pPr eaLnBrk="1" hangingPunct="1">
              <a:lnSpc>
                <a:spcPct val="80000"/>
              </a:lnSpc>
              <a:buFont typeface="Wingdings" panose="05000000000000000000" pitchFamily="2" charset="2"/>
              <a:buNone/>
              <a:defRPr/>
            </a:pPr>
            <a:endParaRPr lang="en-US" altLang="en-US" sz="1700" dirty="0" smtClean="0"/>
          </a:p>
          <a:p>
            <a:pPr eaLnBrk="1" hangingPunct="1">
              <a:lnSpc>
                <a:spcPct val="80000"/>
              </a:lnSpc>
              <a:buFont typeface="Wingdings" panose="05000000000000000000" pitchFamily="2" charset="2"/>
              <a:buNone/>
              <a:defRPr/>
            </a:pPr>
            <a:endParaRPr lang="en-US" altLang="en-US" sz="3100" dirty="0" smtClean="0"/>
          </a:p>
          <a:p>
            <a:pPr eaLnBrk="1" hangingPunct="1">
              <a:lnSpc>
                <a:spcPct val="80000"/>
              </a:lnSpc>
              <a:defRPr/>
            </a:pPr>
            <a:endParaRPr lang="en-US" altLang="en-US" sz="2300" b="1" dirty="0" smtClean="0"/>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76C8FF-C987-40F0-93B5-F7EDC0CF2116}" type="slidenum">
              <a:rPr lang="en-US" altLang="en-US" sz="900">
                <a:solidFill>
                  <a:srgbClr val="898989"/>
                </a:solidFill>
              </a:rPr>
              <a:pPr/>
              <a:t>13</a:t>
            </a:fld>
            <a:endParaRPr lang="en-US" altLang="en-US" sz="900">
              <a:solidFill>
                <a:srgbClr val="898989"/>
              </a:solidFill>
            </a:endParaRPr>
          </a:p>
        </p:txBody>
      </p:sp>
      <p:cxnSp>
        <p:nvCxnSpPr>
          <p:cNvPr id="5" name="Straight Connector 4" descr="line" title="line"/>
          <p:cNvCxnSpPr/>
          <p:nvPr/>
        </p:nvCxnSpPr>
        <p:spPr>
          <a:xfrm flipV="1">
            <a:off x="657225" y="1655763"/>
            <a:ext cx="7678738" cy="1587"/>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31838" y="466725"/>
            <a:ext cx="7772400" cy="1143000"/>
          </a:xfrm>
        </p:spPr>
        <p:txBody>
          <a:bodyPr/>
          <a:lstStyle/>
          <a:p>
            <a:pPr eaLnBrk="1" hangingPunct="1"/>
            <a:r>
              <a:rPr lang="en-US" altLang="en-US" smtClean="0"/>
              <a:t>Revised Purpose of Ryan White Legislation</a:t>
            </a:r>
          </a:p>
        </p:txBody>
      </p:sp>
      <p:sp>
        <p:nvSpPr>
          <p:cNvPr id="15363" name="Rectangle 3"/>
          <p:cNvSpPr>
            <a:spLocks noGrp="1" noChangeArrowheads="1"/>
          </p:cNvSpPr>
          <p:nvPr>
            <p:ph idx="1"/>
          </p:nvPr>
        </p:nvSpPr>
        <p:spPr>
          <a:xfrm>
            <a:off x="533400" y="1925638"/>
            <a:ext cx="7772400" cy="4114800"/>
          </a:xfrm>
        </p:spPr>
        <p:txBody>
          <a:bodyPr/>
          <a:lstStyle/>
          <a:p>
            <a:pPr eaLnBrk="1" hangingPunct="1"/>
            <a:r>
              <a:rPr lang="en-US" altLang="en-US" smtClean="0"/>
              <a:t>No longer “emergency relief” for overburdened health care systems</a:t>
            </a:r>
          </a:p>
          <a:p>
            <a:pPr eaLnBrk="1" hangingPunct="1"/>
            <a:r>
              <a:rPr lang="en-US" altLang="en-US" smtClean="0"/>
              <a:t>Now “Revise and extend the program for providing life-saving care for those with HIV/AIDS” </a:t>
            </a:r>
          </a:p>
          <a:p>
            <a:pPr eaLnBrk="1" hangingPunct="1"/>
            <a:r>
              <a:rPr lang="en-US" altLang="en-US" smtClean="0"/>
              <a:t>“Address the unmet care and treatment needs of persons living with HIV/AIDS by funding primary health care and support services that enhance access to and retention in care” </a:t>
            </a:r>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D6BCB40-EFCE-4ACB-A65D-569CE81C9B56}" type="slidenum">
              <a:rPr lang="en-US" altLang="en-US" sz="900">
                <a:solidFill>
                  <a:srgbClr val="898989"/>
                </a:solidFill>
              </a:rPr>
              <a:pPr/>
              <a:t>14</a:t>
            </a:fld>
            <a:endParaRPr lang="en-US" altLang="en-US" sz="900">
              <a:solidFill>
                <a:srgbClr val="898989"/>
              </a:solidFill>
            </a:endParaRPr>
          </a:p>
        </p:txBody>
      </p:sp>
      <p:cxnSp>
        <p:nvCxnSpPr>
          <p:cNvPr id="5" name="Straight Connector 4" descr="line" title="line"/>
          <p:cNvCxnSpPr/>
          <p:nvPr/>
        </p:nvCxnSpPr>
        <p:spPr>
          <a:xfrm flipV="1">
            <a:off x="627063" y="1603375"/>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Ryan White Programs: </a:t>
            </a:r>
            <a:br>
              <a:rPr lang="en-US" altLang="en-US" dirty="0" smtClean="0"/>
            </a:br>
            <a:r>
              <a:rPr lang="en-US" altLang="en-US" dirty="0" smtClean="0"/>
              <a:t>RWHAP Part A</a:t>
            </a:r>
          </a:p>
        </p:txBody>
      </p:sp>
      <p:sp>
        <p:nvSpPr>
          <p:cNvPr id="16387" name="Rectangle 3"/>
          <p:cNvSpPr>
            <a:spLocks noGrp="1" noChangeArrowheads="1"/>
          </p:cNvSpPr>
          <p:nvPr>
            <p:ph idx="1"/>
          </p:nvPr>
        </p:nvSpPr>
        <p:spPr>
          <a:xfrm>
            <a:off x="628650" y="1600200"/>
            <a:ext cx="7886700" cy="4495800"/>
          </a:xfrm>
        </p:spPr>
        <p:txBody>
          <a:bodyPr/>
          <a:lstStyle/>
          <a:p>
            <a:pPr eaLnBrk="1" hangingPunct="1"/>
            <a:r>
              <a:rPr lang="en-US" altLang="en-US" smtClean="0"/>
              <a:t>Funding for 52 eligible metropolitan areas (EMAs) and Transitional Grant Areas (TGAs) that are severely &amp; disproportionately affected by the HIV epidemic</a:t>
            </a:r>
          </a:p>
          <a:p>
            <a:pPr lvl="1" eaLnBrk="1" hangingPunct="1"/>
            <a:r>
              <a:rPr lang="en-US" altLang="en-US" sz="2700" b="1" smtClean="0"/>
              <a:t>24 EMAs</a:t>
            </a:r>
            <a:r>
              <a:rPr lang="en-US" altLang="en-US" sz="2700" smtClean="0"/>
              <a:t> (</a:t>
            </a:r>
            <a:r>
              <a:rPr lang="en-US" altLang="en-US" sz="2700" smtClean="0">
                <a:cs typeface="Arial" pitchFamily="34" charset="0"/>
              </a:rPr>
              <a:t>≥</a:t>
            </a:r>
            <a:r>
              <a:rPr lang="en-US" altLang="en-US" sz="2700" smtClean="0"/>
              <a:t>2,000 cases of AIDS reported in past 5 years and </a:t>
            </a:r>
            <a:r>
              <a:rPr lang="en-US" altLang="en-US" sz="2700" smtClean="0">
                <a:cs typeface="Arial" pitchFamily="34" charset="0"/>
              </a:rPr>
              <a:t>≥</a:t>
            </a:r>
            <a:r>
              <a:rPr lang="en-US" altLang="en-US" sz="2700" smtClean="0"/>
              <a:t>3,000 living cases)</a:t>
            </a:r>
          </a:p>
          <a:p>
            <a:pPr lvl="1" eaLnBrk="1" hangingPunct="1"/>
            <a:r>
              <a:rPr lang="en-US" altLang="en-US" sz="2700" b="1" smtClean="0"/>
              <a:t>28 TGAs</a:t>
            </a:r>
            <a:r>
              <a:rPr lang="en-US" altLang="en-US" sz="2700" smtClean="0"/>
              <a:t> – (1,000-1,999 cases reported in past 5 years and </a:t>
            </a:r>
            <a:r>
              <a:rPr lang="en-US" altLang="en-US" sz="2700" smtClean="0">
                <a:cs typeface="Arial" pitchFamily="34" charset="0"/>
              </a:rPr>
              <a:t>≥1,500 living cases</a:t>
            </a:r>
            <a:r>
              <a:rPr lang="en-US" altLang="en-US" sz="2700" smtClean="0"/>
              <a:t>)</a:t>
            </a:r>
          </a:p>
          <a:p>
            <a:pPr eaLnBrk="1" hangingPunct="1"/>
            <a:r>
              <a:rPr lang="en-US" altLang="en-US" sz="2900" smtClean="0"/>
              <a:t>Administered by the Division of Metropolitan HIV/AIDS Programs (DMHAP)</a:t>
            </a: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DD167F2-5ED9-4D89-AED7-6F7C5388B485}" type="slidenum">
              <a:rPr lang="en-US" altLang="en-US" sz="900">
                <a:solidFill>
                  <a:srgbClr val="898989"/>
                </a:solidFill>
              </a:rPr>
              <a:pPr/>
              <a:t>15</a:t>
            </a:fld>
            <a:endParaRPr lang="en-US" altLang="en-US" sz="900">
              <a:solidFill>
                <a:srgbClr val="898989"/>
              </a:solidFill>
            </a:endParaRPr>
          </a:p>
        </p:txBody>
      </p:sp>
      <p:cxnSp>
        <p:nvCxnSpPr>
          <p:cNvPr id="5" name="Straight Connector 4" descr="line" title="line"/>
          <p:cNvCxnSpPr/>
          <p:nvPr/>
        </p:nvCxnSpPr>
        <p:spPr>
          <a:xfrm flipV="1">
            <a:off x="630238" y="15240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Ryan White Programs: Part B</a:t>
            </a:r>
          </a:p>
        </p:txBody>
      </p:sp>
      <p:sp>
        <p:nvSpPr>
          <p:cNvPr id="29699" name="Rectangle 3"/>
          <p:cNvSpPr>
            <a:spLocks noGrp="1" noChangeArrowheads="1"/>
          </p:cNvSpPr>
          <p:nvPr>
            <p:ph idx="1"/>
          </p:nvPr>
        </p:nvSpPr>
        <p:spPr>
          <a:xfrm>
            <a:off x="628650" y="1600200"/>
            <a:ext cx="7886700" cy="4114800"/>
          </a:xfrm>
        </p:spPr>
        <p:txBody>
          <a:bodyPr rtlCol="0">
            <a:normAutofit lnSpcReduction="10000"/>
          </a:bodyPr>
          <a:lstStyle/>
          <a:p>
            <a:pPr eaLnBrk="1" hangingPunct="1">
              <a:defRPr/>
            </a:pPr>
            <a:r>
              <a:rPr lang="en-US" altLang="en-US" sz="3100" dirty="0" smtClean="0"/>
              <a:t>Grants to all 50 States, DC, Puerto Rico, territories and jurisdictions:</a:t>
            </a:r>
          </a:p>
          <a:p>
            <a:pPr lvl="1" eaLnBrk="1" hangingPunct="1">
              <a:defRPr/>
            </a:pPr>
            <a:r>
              <a:rPr lang="en-US" altLang="en-US" sz="2700" dirty="0" smtClean="0"/>
              <a:t>Base Award</a:t>
            </a:r>
          </a:p>
          <a:p>
            <a:pPr lvl="1" eaLnBrk="1" hangingPunct="1">
              <a:defRPr/>
            </a:pPr>
            <a:r>
              <a:rPr lang="en-US" altLang="en-US" sz="2700" dirty="0" smtClean="0"/>
              <a:t>Supplemental (competitive) Award</a:t>
            </a:r>
          </a:p>
          <a:p>
            <a:pPr lvl="1" eaLnBrk="1" hangingPunct="1">
              <a:defRPr/>
            </a:pPr>
            <a:r>
              <a:rPr lang="en-US" altLang="en-US" sz="2700" dirty="0" smtClean="0"/>
              <a:t>AIDS Drug Assistance Program (ADAP) </a:t>
            </a:r>
          </a:p>
          <a:p>
            <a:pPr lvl="1" eaLnBrk="1" hangingPunct="1">
              <a:defRPr/>
            </a:pPr>
            <a:r>
              <a:rPr lang="en-US" altLang="en-US" sz="2700" dirty="0" smtClean="0"/>
              <a:t>Supplemental ADAP Award</a:t>
            </a:r>
          </a:p>
          <a:p>
            <a:pPr lvl="1" eaLnBrk="1" hangingPunct="1">
              <a:defRPr/>
            </a:pPr>
            <a:r>
              <a:rPr lang="en-US" altLang="en-US" sz="2700" dirty="0" smtClean="0"/>
              <a:t>Grants to Emerging Communities (500-999 new cases in past 5 years)</a:t>
            </a:r>
          </a:p>
          <a:p>
            <a:pPr eaLnBrk="1" hangingPunct="1">
              <a:defRPr/>
            </a:pPr>
            <a:r>
              <a:rPr lang="en-US" altLang="en-US" sz="3100" dirty="0" smtClean="0"/>
              <a:t>Administered by the Division of State HIV/AIDS Programs (DSHAP)</a:t>
            </a:r>
          </a:p>
          <a:p>
            <a:pPr eaLnBrk="1" hangingPunct="1">
              <a:defRPr/>
            </a:pPr>
            <a:endParaRPr lang="en-US" altLang="en-US" sz="3100" dirty="0" smtClean="0"/>
          </a:p>
        </p:txBody>
      </p:sp>
      <p:sp>
        <p:nvSpPr>
          <p:cNvPr id="174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F49B958-F582-492A-876E-4724297E8630}" type="slidenum">
              <a:rPr lang="en-US" altLang="en-US" sz="900">
                <a:solidFill>
                  <a:srgbClr val="898989"/>
                </a:solidFill>
              </a:rPr>
              <a:pPr/>
              <a:t>16</a:t>
            </a:fld>
            <a:endParaRPr lang="en-US" altLang="en-US" sz="900">
              <a:solidFill>
                <a:srgbClr val="898989"/>
              </a:solidFill>
            </a:endParaRPr>
          </a:p>
        </p:txBody>
      </p:sp>
      <p:cxnSp>
        <p:nvCxnSpPr>
          <p:cNvPr id="5" name="Straight Connector 4" descr="line" title="line"/>
          <p:cNvCxnSpPr/>
          <p:nvPr/>
        </p:nvCxnSpPr>
        <p:spPr>
          <a:xfrm flipV="1">
            <a:off x="733425" y="14478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95313" y="30163"/>
            <a:ext cx="7886700" cy="1325562"/>
          </a:xfrm>
        </p:spPr>
        <p:txBody>
          <a:bodyPr/>
          <a:lstStyle/>
          <a:p>
            <a:pPr eaLnBrk="1" hangingPunct="1"/>
            <a:r>
              <a:rPr lang="en-US" altLang="en-US" smtClean="0"/>
              <a:t>Parts C &amp; D and Part F Dental Services</a:t>
            </a:r>
          </a:p>
        </p:txBody>
      </p:sp>
      <p:sp>
        <p:nvSpPr>
          <p:cNvPr id="525315" name="Rectangle 3"/>
          <p:cNvSpPr>
            <a:spLocks noGrp="1" noChangeArrowheads="1"/>
          </p:cNvSpPr>
          <p:nvPr>
            <p:ph idx="1"/>
          </p:nvPr>
        </p:nvSpPr>
        <p:spPr>
          <a:xfrm>
            <a:off x="385763" y="1295400"/>
            <a:ext cx="8305800" cy="5410200"/>
          </a:xfrm>
        </p:spPr>
        <p:txBody>
          <a:bodyPr rtlCol="0">
            <a:normAutofit fontScale="85000" lnSpcReduction="20000"/>
          </a:bodyPr>
          <a:lstStyle/>
          <a:p>
            <a:pPr eaLnBrk="1" fontAlgn="auto" hangingPunct="1">
              <a:spcAft>
                <a:spcPts val="0"/>
              </a:spcAft>
              <a:defRPr/>
            </a:pPr>
            <a:r>
              <a:rPr lang="en-US" altLang="en-US" b="1" dirty="0">
                <a:solidFill>
                  <a:srgbClr val="990000"/>
                </a:solidFill>
              </a:rPr>
              <a:t> </a:t>
            </a:r>
            <a:r>
              <a:rPr lang="en-US" altLang="en-US" b="1" dirty="0" smtClean="0">
                <a:solidFill>
                  <a:srgbClr val="990000"/>
                </a:solidFill>
              </a:rPr>
              <a:t>Part C:</a:t>
            </a:r>
            <a:endParaRPr lang="en-US" altLang="en-US" dirty="0" smtClean="0"/>
          </a:p>
          <a:p>
            <a:pPr lvl="1" eaLnBrk="1" fontAlgn="auto" hangingPunct="1">
              <a:lnSpc>
                <a:spcPct val="110000"/>
              </a:lnSpc>
              <a:spcAft>
                <a:spcPts val="0"/>
              </a:spcAft>
              <a:defRPr/>
            </a:pPr>
            <a:r>
              <a:rPr lang="en-US" dirty="0" smtClean="0"/>
              <a:t>Funding </a:t>
            </a:r>
            <a:r>
              <a:rPr lang="en-US" dirty="0"/>
              <a:t>to local community-based organizations, community health centers, health departments, and hospitals </a:t>
            </a:r>
            <a:r>
              <a:rPr lang="en-US" dirty="0" smtClean="0"/>
              <a:t>to </a:t>
            </a:r>
            <a:r>
              <a:rPr lang="en-US" dirty="0"/>
              <a:t>support comprehensive primary health care and support services in an outpatient setting </a:t>
            </a:r>
            <a:endParaRPr lang="en-US" dirty="0" smtClean="0"/>
          </a:p>
          <a:p>
            <a:pPr lvl="1" eaLnBrk="1" fontAlgn="auto" hangingPunct="1">
              <a:lnSpc>
                <a:spcPct val="110000"/>
              </a:lnSpc>
              <a:spcAft>
                <a:spcPts val="0"/>
              </a:spcAft>
              <a:defRPr/>
            </a:pPr>
            <a:r>
              <a:rPr lang="en-US" dirty="0" smtClean="0"/>
              <a:t>Planning </a:t>
            </a:r>
            <a:r>
              <a:rPr lang="en-US" dirty="0"/>
              <a:t>grants and capacity development grants to more effectively deliver HIV care and </a:t>
            </a:r>
            <a:r>
              <a:rPr lang="en-US" dirty="0" smtClean="0"/>
              <a:t>services </a:t>
            </a:r>
            <a:endParaRPr lang="en-US" altLang="en-US" dirty="0" smtClean="0"/>
          </a:p>
          <a:p>
            <a:pPr eaLnBrk="1" fontAlgn="auto" hangingPunct="1">
              <a:lnSpc>
                <a:spcPct val="110000"/>
              </a:lnSpc>
              <a:spcAft>
                <a:spcPts val="0"/>
              </a:spcAft>
              <a:defRPr/>
            </a:pPr>
            <a:r>
              <a:rPr lang="en-US" altLang="en-US" sz="3100" b="1" dirty="0">
                <a:solidFill>
                  <a:srgbClr val="990000"/>
                </a:solidFill>
              </a:rPr>
              <a:t>Part D:</a:t>
            </a:r>
            <a:r>
              <a:rPr lang="en-US" altLang="en-US" sz="3100" dirty="0"/>
              <a:t> </a:t>
            </a:r>
            <a:r>
              <a:rPr lang="en-US" sz="3100" dirty="0" smtClean="0"/>
              <a:t>family-centered </a:t>
            </a:r>
            <a:r>
              <a:rPr lang="en-US" sz="3100" dirty="0"/>
              <a:t>HIV primary medical and support services for women, infants, children, and youth living with HIV and their affected family </a:t>
            </a:r>
            <a:r>
              <a:rPr lang="en-US" sz="3100" dirty="0" smtClean="0"/>
              <a:t>members</a:t>
            </a:r>
          </a:p>
          <a:p>
            <a:pPr eaLnBrk="1" fontAlgn="auto" hangingPunct="1">
              <a:lnSpc>
                <a:spcPct val="110000"/>
              </a:lnSpc>
              <a:spcAft>
                <a:spcPts val="0"/>
              </a:spcAft>
              <a:defRPr/>
            </a:pPr>
            <a:r>
              <a:rPr lang="en-US" sz="3100" b="1" dirty="0" smtClean="0">
                <a:solidFill>
                  <a:srgbClr val="FF0000"/>
                </a:solidFill>
              </a:rPr>
              <a:t>Part F: </a:t>
            </a:r>
            <a:r>
              <a:rPr lang="en-US" altLang="en-US" sz="3100" dirty="0"/>
              <a:t>Dental Reimbursement Programs </a:t>
            </a:r>
            <a:r>
              <a:rPr lang="en-US" altLang="en-US" sz="3100" dirty="0" smtClean="0"/>
              <a:t>and </a:t>
            </a:r>
            <a:r>
              <a:rPr lang="en-US" altLang="en-US" sz="3100" dirty="0"/>
              <a:t/>
            </a:r>
            <a:br>
              <a:rPr lang="en-US" altLang="en-US" sz="3100" dirty="0"/>
            </a:br>
            <a:r>
              <a:rPr lang="en-US" altLang="en-US" sz="3100" dirty="0"/>
              <a:t>Community Based Dental </a:t>
            </a:r>
            <a:r>
              <a:rPr lang="en-US" altLang="en-US" sz="3100" dirty="0" smtClean="0"/>
              <a:t>Partnership</a:t>
            </a:r>
            <a:endParaRPr lang="en-US" sz="3100" dirty="0" smtClean="0"/>
          </a:p>
          <a:p>
            <a:pPr eaLnBrk="1" fontAlgn="auto" hangingPunct="1">
              <a:lnSpc>
                <a:spcPct val="110000"/>
              </a:lnSpc>
              <a:spcAft>
                <a:spcPts val="0"/>
              </a:spcAft>
              <a:defRPr/>
            </a:pPr>
            <a:r>
              <a:rPr lang="en-US" altLang="en-US" sz="3100" dirty="0" smtClean="0"/>
              <a:t>Administered by the Division of Community HIV/AIDS Programs (DCHAP)</a:t>
            </a:r>
          </a:p>
          <a:p>
            <a:pPr eaLnBrk="1" fontAlgn="auto" hangingPunct="1">
              <a:spcAft>
                <a:spcPts val="0"/>
              </a:spcAft>
              <a:defRPr/>
            </a:pPr>
            <a:endParaRPr lang="en-US" altLang="en-US" sz="2800" dirty="0" smtClean="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6082645-C25D-461B-B371-F919F6F0479B}" type="slidenum">
              <a:rPr lang="en-US" altLang="en-US" sz="900">
                <a:solidFill>
                  <a:srgbClr val="898989"/>
                </a:solidFill>
              </a:rPr>
              <a:pPr/>
              <a:t>17</a:t>
            </a:fld>
            <a:endParaRPr lang="en-US" altLang="en-US" sz="900">
              <a:solidFill>
                <a:srgbClr val="898989"/>
              </a:solidFill>
            </a:endParaRPr>
          </a:p>
        </p:txBody>
      </p:sp>
      <p:cxnSp>
        <p:nvCxnSpPr>
          <p:cNvPr id="5" name="Straight Connector 4" descr="line" title="line"/>
          <p:cNvCxnSpPr/>
          <p:nvPr/>
        </p:nvCxnSpPr>
        <p:spPr>
          <a:xfrm flipV="1">
            <a:off x="700088" y="127635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Part F Minority AIDS Initiative (MAI) </a:t>
            </a:r>
          </a:p>
        </p:txBody>
      </p:sp>
      <p:sp>
        <p:nvSpPr>
          <p:cNvPr id="19459" name="Content Placeholder 2"/>
          <p:cNvSpPr>
            <a:spLocks noGrp="1"/>
          </p:cNvSpPr>
          <p:nvPr>
            <p:ph idx="1"/>
          </p:nvPr>
        </p:nvSpPr>
        <p:spPr>
          <a:xfrm>
            <a:off x="628650" y="1825625"/>
            <a:ext cx="7886700" cy="4895850"/>
          </a:xfrm>
        </p:spPr>
        <p:txBody>
          <a:bodyPr/>
          <a:lstStyle/>
          <a:p>
            <a:r>
              <a:rPr lang="en-US" altLang="en-US" sz="2800" smtClean="0"/>
              <a:t>Congress authorized MAI in 1999 to improve access to HIV care and health outcomes for disproportionately affected minority populations</a:t>
            </a:r>
          </a:p>
          <a:p>
            <a:r>
              <a:rPr lang="en-US" altLang="en-US" sz="2800" smtClean="0"/>
              <a:t>Allowable uses of MAI funds vary by Part</a:t>
            </a:r>
          </a:p>
          <a:p>
            <a:r>
              <a:rPr lang="en-US" altLang="en-US" sz="2800" smtClean="0"/>
              <a:t>RWHAP Part A programs receive MAI formula grants to use for core medical and related support services designed to improve access and reduce disparities in health outcomes</a:t>
            </a:r>
          </a:p>
          <a:p>
            <a:r>
              <a:rPr lang="en-US" altLang="en-US" sz="2800" smtClean="0"/>
              <a:t>Formula is based on the number of racial and ethnic minority individuals with HIV/AIDS in the jurisdiction</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2333EA-0664-4626-AE49-74F161E5D1A8}" type="slidenum">
              <a:rPr lang="en-US" altLang="en-US" sz="900">
                <a:solidFill>
                  <a:srgbClr val="898989"/>
                </a:solidFill>
              </a:rPr>
              <a:pPr/>
              <a:t>18</a:t>
            </a:fld>
            <a:endParaRPr lang="en-US" altLang="en-US" sz="9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Other Part F Programs</a:t>
            </a:r>
          </a:p>
        </p:txBody>
      </p:sp>
      <p:sp>
        <p:nvSpPr>
          <p:cNvPr id="20483" name="Content Placeholder 2"/>
          <p:cNvSpPr>
            <a:spLocks noGrp="1"/>
          </p:cNvSpPr>
          <p:nvPr>
            <p:ph idx="1"/>
          </p:nvPr>
        </p:nvSpPr>
        <p:spPr/>
        <p:txBody>
          <a:bodyPr/>
          <a:lstStyle/>
          <a:p>
            <a:pPr eaLnBrk="1" hangingPunct="1"/>
            <a:r>
              <a:rPr lang="en-US" altLang="en-US" sz="2700" b="1" smtClean="0">
                <a:solidFill>
                  <a:srgbClr val="FF0000"/>
                </a:solidFill>
              </a:rPr>
              <a:t>Special Projects of National Significance (SPNS):</a:t>
            </a:r>
            <a:r>
              <a:rPr lang="en-US" altLang="en-US" sz="2700" b="1" smtClean="0"/>
              <a:t> </a:t>
            </a:r>
            <a:r>
              <a:rPr lang="en-US" altLang="en-US" sz="2800" smtClean="0"/>
              <a:t>supports the development of innovative models of care and effective delivery systems for HIV care, and the dissemination of successful models</a:t>
            </a:r>
            <a:endParaRPr lang="en-US" altLang="en-US" sz="2700" smtClean="0"/>
          </a:p>
          <a:p>
            <a:pPr eaLnBrk="1" hangingPunct="1"/>
            <a:r>
              <a:rPr lang="en-US" altLang="en-US" sz="2700" b="1" smtClean="0">
                <a:solidFill>
                  <a:srgbClr val="FF0000"/>
                </a:solidFill>
              </a:rPr>
              <a:t>HIV/AIDS Education and Training Centers (AETCs): </a:t>
            </a:r>
            <a:r>
              <a:rPr lang="en-US" altLang="en-US" sz="2800" smtClean="0"/>
              <a:t>supports a network of regional centers that conduct targeted, multidisciplinary education and training programs for health care providers serving PLWH</a:t>
            </a:r>
            <a:endParaRPr lang="en-US" altLang="en-US" sz="2700" b="1" smtClean="0"/>
          </a:p>
          <a:p>
            <a:pPr eaLnBrk="1" hangingPunct="1"/>
            <a:r>
              <a:rPr lang="en-US" altLang="en-US" sz="2700" smtClean="0"/>
              <a:t>Administered by the Office of HIV/AIDS Training and Capacity Development (OHATCD)</a:t>
            </a:r>
          </a:p>
          <a:p>
            <a:pPr eaLnBrk="1" hangingPunct="1"/>
            <a:endParaRPr lang="en-US" altLang="en-US" sz="2700" smtClean="0"/>
          </a:p>
          <a:p>
            <a:pPr eaLnBrk="1" hangingPunct="1"/>
            <a:endParaRPr lang="en-US" altLang="en-US" smtClean="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5B6E811-3959-4804-A486-F203FB02F314}" type="slidenum">
              <a:rPr lang="en-US" altLang="en-US" sz="900">
                <a:solidFill>
                  <a:srgbClr val="898989"/>
                </a:solidFill>
              </a:rPr>
              <a:pPr/>
              <a:t>19</a:t>
            </a:fld>
            <a:endParaRPr lang="en-US" altLang="en-US" sz="900">
              <a:solidFill>
                <a:srgbClr val="898989"/>
              </a:solidFill>
            </a:endParaRPr>
          </a:p>
        </p:txBody>
      </p:sp>
      <p:cxnSp>
        <p:nvCxnSpPr>
          <p:cNvPr id="5" name="Straight Connector 4" descr="line" title="line"/>
          <p:cNvCxnSpPr/>
          <p:nvPr/>
        </p:nvCxnSpPr>
        <p:spPr>
          <a:xfrm flipV="1">
            <a:off x="641350" y="13716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49300" y="114300"/>
            <a:ext cx="7772400" cy="1143000"/>
          </a:xfrm>
        </p:spPr>
        <p:txBody>
          <a:bodyPr/>
          <a:lstStyle/>
          <a:p>
            <a:pPr eaLnBrk="1" hangingPunct="1"/>
            <a:r>
              <a:rPr lang="en-US" altLang="en-US" smtClean="0"/>
              <a:t>Get-Acquainted Activity: Expectations and Concerns:</a:t>
            </a:r>
          </a:p>
        </p:txBody>
      </p:sp>
      <p:sp>
        <p:nvSpPr>
          <p:cNvPr id="10243" name="Rectangle 3"/>
          <p:cNvSpPr>
            <a:spLocks noGrp="1" noChangeArrowheads="1"/>
          </p:cNvSpPr>
          <p:nvPr>
            <p:ph idx="1"/>
          </p:nvPr>
        </p:nvSpPr>
        <p:spPr>
          <a:xfrm>
            <a:off x="717550" y="1535113"/>
            <a:ext cx="7772400" cy="5045075"/>
          </a:xfrm>
          <a:ln w="28575">
            <a:solidFill>
              <a:srgbClr val="002060"/>
            </a:solidFill>
          </a:ln>
        </p:spPr>
        <p:txBody>
          <a:bodyPr/>
          <a:lstStyle/>
          <a:p>
            <a:pPr marL="609600" indent="-609600" eaLnBrk="1" hangingPunct="1">
              <a:buFont typeface="Wingdings" panose="05000000000000000000" pitchFamily="2" charset="2"/>
              <a:buAutoNum type="arabicPeriod"/>
              <a:defRPr/>
            </a:pPr>
            <a:r>
              <a:rPr lang="en-US" altLang="en-US" sz="2800" dirty="0"/>
              <a:t>At your </a:t>
            </a:r>
            <a:r>
              <a:rPr lang="en-US" altLang="en-US" sz="2800" dirty="0" smtClean="0"/>
              <a:t>table, choose:</a:t>
            </a:r>
            <a:endParaRPr lang="en-US" altLang="en-US" sz="2800" dirty="0"/>
          </a:p>
          <a:p>
            <a:pPr lvl="1" eaLnBrk="1" hangingPunct="1">
              <a:buFont typeface="Wingdings" panose="05000000000000000000" pitchFamily="2" charset="2"/>
              <a:buChar char="§"/>
              <a:defRPr/>
            </a:pPr>
            <a:r>
              <a:rPr lang="en-US" altLang="en-US" sz="2300" dirty="0" smtClean="0"/>
              <a:t>A </a:t>
            </a:r>
            <a:r>
              <a:rPr lang="en-US" altLang="en-US" sz="2300" b="1" dirty="0"/>
              <a:t>facilitator</a:t>
            </a:r>
            <a:r>
              <a:rPr lang="en-US" altLang="en-US" sz="2300" dirty="0"/>
              <a:t>, to coordinate the work of your group and participate</a:t>
            </a:r>
          </a:p>
          <a:p>
            <a:pPr lvl="1" eaLnBrk="1" hangingPunct="1">
              <a:buFont typeface="Wingdings" panose="05000000000000000000" pitchFamily="2" charset="2"/>
              <a:buChar char="§"/>
              <a:defRPr/>
            </a:pPr>
            <a:r>
              <a:rPr lang="en-US" altLang="en-US" sz="2300" dirty="0"/>
              <a:t>A </a:t>
            </a:r>
            <a:r>
              <a:rPr lang="en-US" altLang="en-US" sz="2300" b="1" dirty="0"/>
              <a:t>recorder/reporter</a:t>
            </a:r>
            <a:r>
              <a:rPr lang="en-US" altLang="en-US" sz="2300" dirty="0"/>
              <a:t>, to take notes summarizing the discussion in your small group and present your group and its expectations to the full group</a:t>
            </a:r>
          </a:p>
          <a:p>
            <a:pPr marL="514350" indent="-514350" eaLnBrk="1" hangingPunct="1">
              <a:buFont typeface="+mj-lt"/>
              <a:buAutoNum type="arabicPeriod" startAt="2"/>
              <a:defRPr/>
            </a:pPr>
            <a:r>
              <a:rPr lang="en-US" altLang="en-US" sz="2800" dirty="0" smtClean="0"/>
              <a:t>Share:</a:t>
            </a:r>
          </a:p>
          <a:p>
            <a:pPr lvl="1" eaLnBrk="1" hangingPunct="1">
              <a:buFont typeface="Wingdings" panose="05000000000000000000" pitchFamily="2" charset="2"/>
              <a:buChar char="§"/>
              <a:defRPr/>
            </a:pPr>
            <a:r>
              <a:rPr lang="en-US" altLang="en-US" sz="2300" dirty="0" smtClean="0"/>
              <a:t>Your name and up to 2 major “affiliations” or activities</a:t>
            </a:r>
          </a:p>
          <a:p>
            <a:pPr lvl="1" eaLnBrk="1" hangingPunct="1">
              <a:buFont typeface="Wingdings" panose="05000000000000000000" pitchFamily="2" charset="2"/>
              <a:buChar char="§"/>
              <a:defRPr/>
            </a:pPr>
            <a:r>
              <a:rPr lang="en-US" altLang="en-US" sz="2300" dirty="0" smtClean="0"/>
              <a:t>Length of time involved with the Planning Council/Body</a:t>
            </a:r>
          </a:p>
          <a:p>
            <a:pPr lvl="1" eaLnBrk="1" hangingPunct="1">
              <a:buFont typeface="Wingdings" panose="05000000000000000000" pitchFamily="2" charset="2"/>
              <a:buChar char="§"/>
              <a:defRPr/>
            </a:pPr>
            <a:r>
              <a:rPr lang="en-US" altLang="en-US" sz="2300" dirty="0" smtClean="0"/>
              <a:t>Most important expectation for the training</a:t>
            </a:r>
          </a:p>
          <a:p>
            <a:pPr lvl="1" eaLnBrk="1" hangingPunct="1">
              <a:buFont typeface="Wingdings" panose="05000000000000000000" pitchFamily="2" charset="2"/>
              <a:buChar char="§"/>
              <a:defRPr/>
            </a:pPr>
            <a:r>
              <a:rPr lang="en-US" altLang="en-US" sz="2300" dirty="0" smtClean="0"/>
              <a:t>Most important concern about the training</a:t>
            </a:r>
          </a:p>
          <a:p>
            <a:pPr marL="609600" indent="-609600" eaLnBrk="1" hangingPunct="1">
              <a:buFont typeface="+mj-lt"/>
              <a:buAutoNum type="arabicPeriod" startAt="3"/>
              <a:defRPr/>
            </a:pPr>
            <a:r>
              <a:rPr lang="en-US" altLang="en-US" sz="2800" dirty="0" smtClean="0"/>
              <a:t>Be prepared to introduce your small                group to the full group</a:t>
            </a:r>
          </a:p>
          <a:p>
            <a:pPr marL="609600" indent="-609600" eaLnBrk="1" hangingPunct="1">
              <a:buFont typeface="Wingdings" panose="05000000000000000000" pitchFamily="2" charset="2"/>
              <a:buNone/>
              <a:defRPr/>
            </a:pPr>
            <a:endParaRPr lang="en-US" altLang="en-US" sz="2800" dirty="0" smtClean="0"/>
          </a:p>
        </p:txBody>
      </p:sp>
      <p:sp>
        <p:nvSpPr>
          <p:cNvPr id="3076" name="Slide Number Placeholder 5"/>
          <p:cNvSpPr>
            <a:spLocks noGrp="1"/>
          </p:cNvSpPr>
          <p:nvPr>
            <p:ph type="sldNum" sz="quarter" idx="12"/>
          </p:nvPr>
        </p:nvSpPr>
        <p:spPr bwMode="auto">
          <a:xfrm>
            <a:off x="8499475" y="6356350"/>
            <a:ext cx="3889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CDB796-ECD0-4545-BA5E-22E8A4AA67DE}" type="slidenum">
              <a:rPr lang="en-US" altLang="en-US" sz="900">
                <a:solidFill>
                  <a:srgbClr val="898989"/>
                </a:solidFill>
              </a:rPr>
              <a:pPr/>
              <a:t>2</a:t>
            </a:fld>
            <a:endParaRPr lang="en-US" altLang="en-US" sz="900">
              <a:solidFill>
                <a:srgbClr val="898989"/>
              </a:solidFill>
            </a:endParaRPr>
          </a:p>
        </p:txBody>
      </p:sp>
      <p:cxnSp>
        <p:nvCxnSpPr>
          <p:cNvPr id="5" name="Straight Connector 4" descr="line" title="line"/>
          <p:cNvCxnSpPr/>
          <p:nvPr/>
        </p:nvCxnSpPr>
        <p:spPr>
          <a:xfrm flipV="1">
            <a:off x="717550" y="12573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3078" name="Picture 5" descr="people at table" title="image"/>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429250"/>
            <a:ext cx="1497013"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98438"/>
            <a:ext cx="8229600" cy="1325562"/>
          </a:xfrm>
        </p:spPr>
        <p:txBody>
          <a:bodyPr/>
          <a:lstStyle/>
          <a:p>
            <a:pPr eaLnBrk="1" hangingPunct="1"/>
            <a:r>
              <a:rPr lang="en-US" altLang="en-US" smtClean="0"/>
              <a:t>Quiz: What’s My “Part”?</a:t>
            </a:r>
          </a:p>
        </p:txBody>
      </p:sp>
      <p:sp>
        <p:nvSpPr>
          <p:cNvPr id="527363" name="Rectangle 3"/>
          <p:cNvSpPr>
            <a:spLocks noGrp="1" noChangeArrowheads="1"/>
          </p:cNvSpPr>
          <p:nvPr>
            <p:ph idx="1"/>
          </p:nvPr>
        </p:nvSpPr>
        <p:spPr>
          <a:xfrm>
            <a:off x="990600" y="1524000"/>
            <a:ext cx="7086600" cy="5105400"/>
          </a:xfrm>
          <a:ln w="28575">
            <a:solidFill>
              <a:srgbClr val="002060"/>
            </a:solidFill>
          </a:ln>
        </p:spPr>
        <p:txBody>
          <a:bodyPr rtlCol="0">
            <a:normAutofit/>
          </a:bodyPr>
          <a:lstStyle/>
          <a:p>
            <a:pPr marL="0" indent="0" eaLnBrk="1" fontAlgn="auto" hangingPunct="1">
              <a:lnSpc>
                <a:spcPct val="80000"/>
              </a:lnSpc>
              <a:spcAft>
                <a:spcPts val="0"/>
              </a:spcAft>
              <a:buFont typeface="Wingdings" panose="05000000000000000000" pitchFamily="2" charset="2"/>
              <a:buNone/>
              <a:defRPr/>
            </a:pPr>
            <a:r>
              <a:rPr lang="en-US" altLang="en-US" sz="2700" dirty="0" smtClean="0"/>
              <a:t>Individually answer the 10 questions provided in the Quizzes Handout, using the following lettered responses (some may be used more than once, some not at all) – then share at your table.</a:t>
            </a:r>
          </a:p>
          <a:p>
            <a:pPr eaLnBrk="1" fontAlgn="auto" hangingPunct="1">
              <a:lnSpc>
                <a:spcPct val="80000"/>
              </a:lnSpc>
              <a:spcAft>
                <a:spcPts val="0"/>
              </a:spcAft>
              <a:buFont typeface="Wingdings" panose="05000000000000000000" pitchFamily="2" charset="2"/>
              <a:buNone/>
              <a:defRPr/>
            </a:pPr>
            <a:endParaRPr lang="en-US" altLang="en-US" sz="1200" dirty="0" smtClean="0"/>
          </a:p>
          <a:p>
            <a:pPr lvl="1" eaLnBrk="1" fontAlgn="auto" hangingPunct="1">
              <a:lnSpc>
                <a:spcPct val="80000"/>
              </a:lnSpc>
              <a:spcAft>
                <a:spcPts val="0"/>
              </a:spcAft>
              <a:buFont typeface="Wingdings" panose="05000000000000000000" pitchFamily="2" charset="2"/>
              <a:buNone/>
              <a:defRPr/>
            </a:pPr>
            <a:r>
              <a:rPr lang="en-US" altLang="en-US" sz="2400" dirty="0" smtClean="0"/>
              <a:t>A = Part A</a:t>
            </a:r>
          </a:p>
          <a:p>
            <a:pPr lvl="1" eaLnBrk="1" fontAlgn="auto" hangingPunct="1">
              <a:lnSpc>
                <a:spcPct val="80000"/>
              </a:lnSpc>
              <a:spcAft>
                <a:spcPts val="0"/>
              </a:spcAft>
              <a:buFont typeface="Wingdings" panose="05000000000000000000" pitchFamily="2" charset="2"/>
              <a:buNone/>
              <a:defRPr/>
            </a:pPr>
            <a:r>
              <a:rPr lang="en-US" altLang="en-US" sz="2400" dirty="0" smtClean="0"/>
              <a:t>B = Part B</a:t>
            </a:r>
          </a:p>
          <a:p>
            <a:pPr lvl="1" eaLnBrk="1" fontAlgn="auto" hangingPunct="1">
              <a:lnSpc>
                <a:spcPct val="80000"/>
              </a:lnSpc>
              <a:spcAft>
                <a:spcPts val="0"/>
              </a:spcAft>
              <a:buFont typeface="Wingdings" panose="05000000000000000000" pitchFamily="2" charset="2"/>
              <a:buNone/>
              <a:defRPr/>
            </a:pPr>
            <a:r>
              <a:rPr lang="en-US" altLang="en-US" sz="2400" dirty="0" smtClean="0"/>
              <a:t>C = Part C</a:t>
            </a:r>
          </a:p>
          <a:p>
            <a:pPr lvl="1" eaLnBrk="1" fontAlgn="auto" hangingPunct="1">
              <a:lnSpc>
                <a:spcPct val="80000"/>
              </a:lnSpc>
              <a:spcAft>
                <a:spcPts val="0"/>
              </a:spcAft>
              <a:buFont typeface="Wingdings" panose="05000000000000000000" pitchFamily="2" charset="2"/>
              <a:buNone/>
              <a:defRPr/>
            </a:pPr>
            <a:r>
              <a:rPr lang="en-US" altLang="en-US" sz="2400" dirty="0" smtClean="0"/>
              <a:t>D = Part D</a:t>
            </a:r>
          </a:p>
          <a:p>
            <a:pPr lvl="1" eaLnBrk="1" fontAlgn="auto" hangingPunct="1">
              <a:lnSpc>
                <a:spcPct val="80000"/>
              </a:lnSpc>
              <a:spcAft>
                <a:spcPts val="0"/>
              </a:spcAft>
              <a:buFont typeface="Wingdings" panose="05000000000000000000" pitchFamily="2" charset="2"/>
              <a:buNone/>
              <a:defRPr/>
            </a:pPr>
            <a:r>
              <a:rPr lang="en-US" altLang="en-US" sz="2400" dirty="0" smtClean="0"/>
              <a:t>E = All Parts</a:t>
            </a:r>
          </a:p>
          <a:p>
            <a:pPr lvl="1" eaLnBrk="1" fontAlgn="auto" hangingPunct="1">
              <a:lnSpc>
                <a:spcPct val="80000"/>
              </a:lnSpc>
              <a:spcAft>
                <a:spcPts val="0"/>
              </a:spcAft>
              <a:buFont typeface="Wingdings" panose="05000000000000000000" pitchFamily="2" charset="2"/>
              <a:buNone/>
              <a:defRPr/>
            </a:pPr>
            <a:r>
              <a:rPr lang="en-US" altLang="en-US" sz="2400" dirty="0" smtClean="0"/>
              <a:t>F = Part F</a:t>
            </a:r>
          </a:p>
          <a:p>
            <a:pPr lvl="1" eaLnBrk="1" fontAlgn="auto" hangingPunct="1">
              <a:lnSpc>
                <a:spcPct val="80000"/>
              </a:lnSpc>
              <a:spcAft>
                <a:spcPts val="0"/>
              </a:spcAft>
              <a:buFont typeface="Wingdings" panose="05000000000000000000" pitchFamily="2" charset="2"/>
              <a:buNone/>
              <a:defRPr/>
            </a:pPr>
            <a:r>
              <a:rPr lang="en-US" altLang="en-US" sz="2400" dirty="0" smtClean="0"/>
              <a:t>G = Parts A and B</a:t>
            </a:r>
          </a:p>
          <a:p>
            <a:pPr lvl="1" eaLnBrk="1" fontAlgn="auto" hangingPunct="1">
              <a:lnSpc>
                <a:spcPct val="80000"/>
              </a:lnSpc>
              <a:spcAft>
                <a:spcPts val="0"/>
              </a:spcAft>
              <a:buFont typeface="Wingdings" panose="05000000000000000000" pitchFamily="2" charset="2"/>
              <a:buNone/>
              <a:defRPr/>
            </a:pPr>
            <a:r>
              <a:rPr lang="en-US" altLang="en-US" sz="2400" dirty="0" smtClean="0"/>
              <a:t>H = Parts C and D</a:t>
            </a:r>
          </a:p>
          <a:p>
            <a:pPr lvl="1" eaLnBrk="1" fontAlgn="auto" hangingPunct="1">
              <a:lnSpc>
                <a:spcPct val="80000"/>
              </a:lnSpc>
              <a:spcAft>
                <a:spcPts val="0"/>
              </a:spcAft>
              <a:buFont typeface="Wingdings" panose="05000000000000000000" pitchFamily="2" charset="2"/>
              <a:buNone/>
              <a:defRPr/>
            </a:pPr>
            <a:r>
              <a:rPr lang="en-US" altLang="en-US" sz="2400" dirty="0" smtClean="0"/>
              <a:t>I = None of the Parts</a:t>
            </a:r>
          </a:p>
          <a:p>
            <a:pPr eaLnBrk="1" fontAlgn="auto" hangingPunct="1">
              <a:lnSpc>
                <a:spcPct val="80000"/>
              </a:lnSpc>
              <a:spcAft>
                <a:spcPts val="0"/>
              </a:spcAft>
              <a:defRPr/>
            </a:pPr>
            <a:endParaRPr lang="en-US" altLang="en-US" sz="2400" dirty="0" smtClean="0"/>
          </a:p>
        </p:txBody>
      </p:sp>
      <p:sp>
        <p:nvSpPr>
          <p:cNvPr id="215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F2BF0E1-F700-4744-A1FD-CA50D00EE6B7}" type="slidenum">
              <a:rPr lang="en-US" altLang="en-US" sz="900">
                <a:solidFill>
                  <a:srgbClr val="898989"/>
                </a:solidFill>
              </a:rPr>
              <a:pPr/>
              <a:t>20</a:t>
            </a:fld>
            <a:endParaRPr lang="en-US" altLang="en-US" sz="900">
              <a:solidFill>
                <a:srgbClr val="898989"/>
              </a:solidFill>
            </a:endParaRPr>
          </a:p>
        </p:txBody>
      </p:sp>
      <p:cxnSp>
        <p:nvCxnSpPr>
          <p:cNvPr id="5" name="Straight Connector 4" descr="line" title="line"/>
          <p:cNvCxnSpPr/>
          <p:nvPr/>
        </p:nvCxnSpPr>
        <p:spPr>
          <a:xfrm>
            <a:off x="457200" y="1295400"/>
            <a:ext cx="8229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21510" name="Picture 7" descr="people at table" title="image"/>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8688" y="3581400"/>
            <a:ext cx="26035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8650" y="990600"/>
            <a:ext cx="7886700" cy="2852738"/>
          </a:xfrm>
        </p:spPr>
        <p:txBody>
          <a:bodyPr/>
          <a:lstStyle/>
          <a:p>
            <a:pPr algn="ctr" eaLnBrk="1" hangingPunct="1">
              <a:lnSpc>
                <a:spcPct val="100000"/>
              </a:lnSpc>
            </a:pPr>
            <a:r>
              <a:rPr lang="en-US" altLang="en-US" smtClean="0"/>
              <a:t>Legislative Context: Facts and Factors Important to Planning Councils/Bodies</a:t>
            </a:r>
          </a:p>
        </p:txBody>
      </p:sp>
      <p:sp>
        <p:nvSpPr>
          <p:cNvPr id="2253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DCF4271-4EE0-42C5-8521-2ED707BDFBBC}" type="slidenum">
              <a:rPr lang="en-US" altLang="en-US" sz="900">
                <a:solidFill>
                  <a:srgbClr val="898989"/>
                </a:solidFill>
              </a:rPr>
              <a:pPr/>
              <a:t>21</a:t>
            </a:fld>
            <a:endParaRPr lang="en-US" altLang="en-US" sz="900">
              <a:solidFill>
                <a:srgbClr val="898989"/>
              </a:solidFill>
            </a:endParaRPr>
          </a:p>
        </p:txBody>
      </p:sp>
      <p:pic>
        <p:nvPicPr>
          <p:cNvPr id="22532" name="Picture 6" descr="line" title="lin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200" y="3843338"/>
            <a:ext cx="82423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1038" y="381000"/>
            <a:ext cx="7772400" cy="1143000"/>
          </a:xfrm>
        </p:spPr>
        <p:txBody>
          <a:bodyPr/>
          <a:lstStyle/>
          <a:p>
            <a:pPr eaLnBrk="1" hangingPunct="1"/>
            <a:r>
              <a:rPr lang="en-US" altLang="en-US" smtClean="0"/>
              <a:t>Factors Affecting HIV/AIDS Services Nationally</a:t>
            </a:r>
          </a:p>
        </p:txBody>
      </p:sp>
      <p:sp>
        <p:nvSpPr>
          <p:cNvPr id="429059" name="Rectangle 3"/>
          <p:cNvSpPr>
            <a:spLocks noGrp="1" noChangeArrowheads="1"/>
          </p:cNvSpPr>
          <p:nvPr>
            <p:ph idx="1"/>
          </p:nvPr>
        </p:nvSpPr>
        <p:spPr>
          <a:xfrm>
            <a:off x="720725" y="1676400"/>
            <a:ext cx="7829550" cy="5045075"/>
          </a:xfrm>
        </p:spPr>
        <p:txBody>
          <a:bodyPr rtlCol="0">
            <a:normAutofit fontScale="85000" lnSpcReduction="10000"/>
          </a:bodyPr>
          <a:lstStyle/>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smtClean="0"/>
              <a:t>Epidemic continues, especially among traditionally underserved and hard-to-reach populations – but important progress in prevention</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smtClean="0"/>
              <a:t>Because of available and emerging therapies, people with HIV/AIDS can live long and productive lives</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smtClean="0"/>
              <a:t>Treatment IS prevention – virally suppressed PLWH rarely infect other people – which means an increased focus on coordination and collaboration between prevention and care</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smtClean="0"/>
              <a:t>Changes in the larger health care system and financing affect HIV services </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smtClean="0"/>
              <a:t>Policy and funding increasingly are determined by clinical outcomes</a:t>
            </a:r>
            <a:r>
              <a:rPr lang="en-US" altLang="en-US" dirty="0" smtClean="0"/>
              <a:t>	</a:t>
            </a:r>
            <a:r>
              <a:rPr lang="en-US" altLang="en-US" sz="3100" dirty="0" smtClean="0"/>
              <a:t>	</a:t>
            </a:r>
          </a:p>
          <a:p>
            <a:pPr marL="609600" indent="-609600" eaLnBrk="1" fontAlgn="auto" hangingPunct="1">
              <a:spcAft>
                <a:spcPts val="0"/>
              </a:spcAft>
              <a:defRPr/>
            </a:pPr>
            <a:endParaRPr lang="en-US" altLang="en-US" sz="3100" dirty="0" smtClean="0"/>
          </a:p>
          <a:p>
            <a:pPr marL="609600" indent="-609600" eaLnBrk="1" fontAlgn="auto" hangingPunct="1">
              <a:spcAft>
                <a:spcPts val="0"/>
              </a:spcAft>
              <a:defRPr/>
            </a:pPr>
            <a:endParaRPr lang="en-US" altLang="en-US" sz="3100" dirty="0" smtClean="0"/>
          </a:p>
          <a:p>
            <a:pPr marL="609600" indent="-609600" eaLnBrk="1" fontAlgn="auto" hangingPunct="1">
              <a:spcAft>
                <a:spcPts val="0"/>
              </a:spcAft>
              <a:buFont typeface="Wingdings" panose="05000000000000000000" pitchFamily="2" charset="2"/>
              <a:buNone/>
              <a:defRPr/>
            </a:pPr>
            <a:endParaRPr lang="en-US" altLang="en-US" sz="3100" dirty="0" smtClean="0"/>
          </a:p>
        </p:txBody>
      </p:sp>
      <p:sp>
        <p:nvSpPr>
          <p:cNvPr id="235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C44C9E-9E10-40FB-99DD-1C137FD25034}" type="slidenum">
              <a:rPr lang="en-US" altLang="en-US" sz="900">
                <a:solidFill>
                  <a:srgbClr val="898989"/>
                </a:solidFill>
              </a:rPr>
              <a:pPr/>
              <a:t>22</a:t>
            </a:fld>
            <a:endParaRPr lang="en-US" altLang="en-US" sz="900">
              <a:solidFill>
                <a:srgbClr val="898989"/>
              </a:solidFill>
            </a:endParaRPr>
          </a:p>
        </p:txBody>
      </p:sp>
      <p:cxnSp>
        <p:nvCxnSpPr>
          <p:cNvPr id="5" name="Straight Connector 4" descr="line" title="line"/>
          <p:cNvCxnSpPr/>
          <p:nvPr/>
        </p:nvCxnSpPr>
        <p:spPr>
          <a:xfrm flipV="1">
            <a:off x="681038" y="15240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08025" y="228600"/>
            <a:ext cx="7772400" cy="1143000"/>
          </a:xfrm>
        </p:spPr>
        <p:txBody>
          <a:bodyPr/>
          <a:lstStyle/>
          <a:p>
            <a:pPr eaLnBrk="1" hangingPunct="1"/>
            <a:r>
              <a:rPr lang="en-US" altLang="en-US" smtClean="0"/>
              <a:t>Medical Model</a:t>
            </a:r>
          </a:p>
        </p:txBody>
      </p:sp>
      <p:sp>
        <p:nvSpPr>
          <p:cNvPr id="39939" name="Rectangle 3"/>
          <p:cNvSpPr>
            <a:spLocks noGrp="1" noChangeArrowheads="1"/>
          </p:cNvSpPr>
          <p:nvPr>
            <p:ph idx="1"/>
          </p:nvPr>
        </p:nvSpPr>
        <p:spPr>
          <a:xfrm>
            <a:off x="709613" y="1524000"/>
            <a:ext cx="7772400" cy="4114800"/>
          </a:xfrm>
        </p:spPr>
        <p:txBody>
          <a:bodyPr/>
          <a:lstStyle/>
          <a:p>
            <a:pPr marL="0" indent="0" eaLnBrk="1" hangingPunct="1">
              <a:buFont typeface="Wingdings" panose="05000000000000000000" pitchFamily="2" charset="2"/>
              <a:buNone/>
              <a:defRPr/>
            </a:pPr>
            <a:r>
              <a:rPr lang="en-US" altLang="en-US" b="1" dirty="0" smtClean="0"/>
              <a:t>Major focus on core medical services (medical model)</a:t>
            </a:r>
            <a:r>
              <a:rPr lang="en-US" altLang="en-US" dirty="0" smtClean="0"/>
              <a:t> </a:t>
            </a:r>
          </a:p>
          <a:p>
            <a:pPr marL="647700" indent="-533400" eaLnBrk="1" hangingPunct="1">
              <a:defRPr/>
            </a:pPr>
            <a:r>
              <a:rPr lang="en-US" altLang="en-US" dirty="0" smtClean="0"/>
              <a:t>75% of funds must be spent on core medical  services (waiver available)</a:t>
            </a:r>
          </a:p>
          <a:p>
            <a:pPr marL="647700" indent="-533400" eaLnBrk="1" hangingPunct="1">
              <a:defRPr/>
            </a:pPr>
            <a:r>
              <a:rPr lang="en-US" altLang="en-US" dirty="0" smtClean="0"/>
              <a:t>Support services must contribute to positive clinical outcomes</a:t>
            </a:r>
          </a:p>
          <a:p>
            <a:pPr marL="647700" indent="-533400" eaLnBrk="1" hangingPunct="1">
              <a:defRPr/>
            </a:pPr>
            <a:r>
              <a:rPr lang="en-US" altLang="en-US" dirty="0" smtClean="0"/>
              <a:t>Refinements to service categories and definitions in 2016 (PCN #16-02)</a:t>
            </a:r>
          </a:p>
          <a:p>
            <a:pPr marL="990600" lvl="1" indent="-533400" eaLnBrk="1" hangingPunct="1">
              <a:buFont typeface="Wingdings" panose="05000000000000000000" pitchFamily="2" charset="2"/>
              <a:buNone/>
              <a:defRPr/>
            </a:pPr>
            <a:endParaRPr lang="en-US" altLang="en-US" dirty="0" smtClean="0"/>
          </a:p>
        </p:txBody>
      </p:sp>
      <p:sp>
        <p:nvSpPr>
          <p:cNvPr id="245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15BBA3-FAC3-4DE8-B147-EFAF752F34E5}" type="slidenum">
              <a:rPr lang="en-US" altLang="en-US" sz="900">
                <a:solidFill>
                  <a:srgbClr val="898989"/>
                </a:solidFill>
              </a:rPr>
              <a:pPr/>
              <a:t>23</a:t>
            </a:fld>
            <a:endParaRPr lang="en-US" altLang="en-US" sz="900">
              <a:solidFill>
                <a:srgbClr val="898989"/>
              </a:solidFill>
            </a:endParaRPr>
          </a:p>
        </p:txBody>
      </p:sp>
      <p:cxnSp>
        <p:nvCxnSpPr>
          <p:cNvPr id="5" name="Straight Connector 4" descr="line" title="line"/>
          <p:cNvCxnSpPr/>
          <p:nvPr/>
        </p:nvCxnSpPr>
        <p:spPr>
          <a:xfrm flipV="1">
            <a:off x="703263" y="10668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0"/>
            <a:ext cx="8229600" cy="1143000"/>
          </a:xfrm>
        </p:spPr>
        <p:txBody>
          <a:bodyPr/>
          <a:lstStyle/>
          <a:p>
            <a:pPr eaLnBrk="1" hangingPunct="1"/>
            <a:r>
              <a:rPr lang="en-US" altLang="en-US" smtClean="0"/>
              <a:t>Core Medical Services: Parts A &amp; B</a:t>
            </a:r>
          </a:p>
        </p:txBody>
      </p:sp>
      <p:sp>
        <p:nvSpPr>
          <p:cNvPr id="25603" name="Rectangle 3"/>
          <p:cNvSpPr>
            <a:spLocks noGrp="1" noChangeArrowheads="1"/>
          </p:cNvSpPr>
          <p:nvPr>
            <p:ph idx="1"/>
          </p:nvPr>
        </p:nvSpPr>
        <p:spPr>
          <a:xfrm>
            <a:off x="609600" y="990600"/>
            <a:ext cx="7905750" cy="5562600"/>
          </a:xfrm>
        </p:spPr>
        <p:txBody>
          <a:bodyPr/>
          <a:lstStyle/>
          <a:p>
            <a:pPr marL="457200" indent="-457200" eaLnBrk="1" hangingPunct="1">
              <a:spcBef>
                <a:spcPct val="0"/>
              </a:spcBef>
              <a:spcAft>
                <a:spcPts val="200"/>
              </a:spcAft>
              <a:buFont typeface="Calibri Light" pitchFamily="34" charset="0"/>
              <a:buAutoNum type="arabicPeriod"/>
            </a:pPr>
            <a:r>
              <a:rPr lang="en-US" altLang="en-US" sz="2400" smtClean="0"/>
              <a:t>AIDS Drug Assistance Program (ADAP) Treatments </a:t>
            </a:r>
          </a:p>
          <a:p>
            <a:pPr marL="457200" indent="-457200" eaLnBrk="1" hangingPunct="1">
              <a:spcBef>
                <a:spcPct val="0"/>
              </a:spcBef>
              <a:spcAft>
                <a:spcPts val="200"/>
              </a:spcAft>
              <a:buFont typeface="Calibri Light" pitchFamily="34" charset="0"/>
              <a:buAutoNum type="arabicPeriod"/>
            </a:pPr>
            <a:r>
              <a:rPr lang="en-US" altLang="en-US" sz="2400" smtClean="0"/>
              <a:t>Local AIDS Pharmaceutical Assistance Program (LPAP)</a:t>
            </a:r>
          </a:p>
          <a:p>
            <a:pPr marL="457200" indent="-457200" eaLnBrk="1" hangingPunct="1">
              <a:spcBef>
                <a:spcPct val="0"/>
              </a:spcBef>
              <a:spcAft>
                <a:spcPts val="200"/>
              </a:spcAft>
              <a:buFont typeface="Calibri Light" pitchFamily="34" charset="0"/>
              <a:buAutoNum type="arabicPeriod"/>
            </a:pPr>
            <a:r>
              <a:rPr lang="en-US" altLang="en-US" sz="2400" smtClean="0"/>
              <a:t>Early Intervention Services (EIS) </a:t>
            </a:r>
          </a:p>
          <a:p>
            <a:pPr marL="457200" indent="-457200" eaLnBrk="1" hangingPunct="1">
              <a:spcBef>
                <a:spcPct val="0"/>
              </a:spcBef>
              <a:spcAft>
                <a:spcPts val="200"/>
              </a:spcAft>
              <a:buFont typeface="Calibri Light" pitchFamily="34" charset="0"/>
              <a:buAutoNum type="arabicPeriod"/>
            </a:pPr>
            <a:r>
              <a:rPr lang="en-US" altLang="en-US" sz="2400" smtClean="0"/>
              <a:t>Health Insurance Premium and Cost Sharing Assistance for Low-Income Individuals </a:t>
            </a:r>
          </a:p>
          <a:p>
            <a:pPr marL="457200" indent="-457200" eaLnBrk="1" hangingPunct="1">
              <a:spcBef>
                <a:spcPct val="0"/>
              </a:spcBef>
              <a:spcAft>
                <a:spcPts val="200"/>
              </a:spcAft>
              <a:buFont typeface="Calibri Light" pitchFamily="34" charset="0"/>
              <a:buAutoNum type="arabicPeriod"/>
            </a:pPr>
            <a:r>
              <a:rPr lang="en-US" altLang="en-US" sz="2400" smtClean="0"/>
              <a:t>Home and Community-Based Health Services </a:t>
            </a:r>
          </a:p>
          <a:p>
            <a:pPr marL="457200" indent="-457200" eaLnBrk="1" hangingPunct="1">
              <a:spcBef>
                <a:spcPct val="0"/>
              </a:spcBef>
              <a:spcAft>
                <a:spcPts val="200"/>
              </a:spcAft>
              <a:buFont typeface="Calibri Light" pitchFamily="34" charset="0"/>
              <a:buAutoNum type="arabicPeriod"/>
            </a:pPr>
            <a:r>
              <a:rPr lang="en-US" altLang="en-US" sz="2400" smtClean="0"/>
              <a:t>Home Health Care </a:t>
            </a:r>
          </a:p>
          <a:p>
            <a:pPr marL="457200" indent="-457200" eaLnBrk="1" hangingPunct="1">
              <a:spcBef>
                <a:spcPct val="0"/>
              </a:spcBef>
              <a:spcAft>
                <a:spcPts val="200"/>
              </a:spcAft>
              <a:buFont typeface="Calibri Light" pitchFamily="34" charset="0"/>
              <a:buAutoNum type="arabicPeriod"/>
            </a:pPr>
            <a:r>
              <a:rPr lang="en-US" altLang="en-US" sz="2400" smtClean="0"/>
              <a:t>Hospice Services</a:t>
            </a:r>
          </a:p>
          <a:p>
            <a:pPr marL="457200" indent="-457200" eaLnBrk="1" hangingPunct="1">
              <a:spcBef>
                <a:spcPct val="0"/>
              </a:spcBef>
              <a:spcAft>
                <a:spcPts val="200"/>
              </a:spcAft>
              <a:buFont typeface="Calibri Light" pitchFamily="34" charset="0"/>
              <a:buAutoNum type="arabicPeriod"/>
            </a:pPr>
            <a:r>
              <a:rPr lang="en-US" altLang="en-US" sz="2400" smtClean="0"/>
              <a:t>Medical Case Management, including Treatment Adherence Services </a:t>
            </a:r>
          </a:p>
          <a:p>
            <a:pPr marL="457200" indent="-457200" eaLnBrk="1" hangingPunct="1">
              <a:spcBef>
                <a:spcPct val="0"/>
              </a:spcBef>
              <a:spcAft>
                <a:spcPts val="200"/>
              </a:spcAft>
              <a:buFont typeface="Calibri Light" pitchFamily="34" charset="0"/>
              <a:buAutoNum type="arabicPeriod"/>
            </a:pPr>
            <a:r>
              <a:rPr lang="en-US" altLang="en-US" sz="2400" smtClean="0"/>
              <a:t>Medical Nutrition Therapy </a:t>
            </a:r>
          </a:p>
          <a:p>
            <a:pPr marL="457200" indent="-457200" eaLnBrk="1" hangingPunct="1">
              <a:spcBef>
                <a:spcPct val="0"/>
              </a:spcBef>
              <a:spcAft>
                <a:spcPts val="200"/>
              </a:spcAft>
              <a:buFont typeface="Calibri Light" pitchFamily="34" charset="0"/>
              <a:buAutoNum type="arabicPeriod"/>
            </a:pPr>
            <a:r>
              <a:rPr lang="en-US" altLang="en-US" sz="2400" smtClean="0"/>
              <a:t>Mental Health Services </a:t>
            </a:r>
          </a:p>
          <a:p>
            <a:pPr marL="457200" indent="-457200" eaLnBrk="1" hangingPunct="1">
              <a:spcBef>
                <a:spcPct val="0"/>
              </a:spcBef>
              <a:spcAft>
                <a:spcPts val="200"/>
              </a:spcAft>
              <a:buFont typeface="Calibri Light" pitchFamily="34" charset="0"/>
              <a:buAutoNum type="arabicPeriod"/>
            </a:pPr>
            <a:r>
              <a:rPr lang="en-US" altLang="en-US" sz="2400" smtClean="0"/>
              <a:t>Oral Health Care </a:t>
            </a:r>
          </a:p>
          <a:p>
            <a:pPr marL="457200" indent="-457200" eaLnBrk="1" hangingPunct="1">
              <a:spcBef>
                <a:spcPct val="0"/>
              </a:spcBef>
              <a:spcAft>
                <a:spcPts val="200"/>
              </a:spcAft>
              <a:buFont typeface="Calibri Light" pitchFamily="34" charset="0"/>
              <a:buAutoNum type="arabicPeriod"/>
            </a:pPr>
            <a:r>
              <a:rPr lang="en-US" altLang="en-US" sz="2400" smtClean="0"/>
              <a:t>Outpatient/Ambulatory Health Services </a:t>
            </a:r>
          </a:p>
          <a:p>
            <a:pPr marL="457200" indent="-457200" eaLnBrk="1" hangingPunct="1">
              <a:spcBef>
                <a:spcPct val="0"/>
              </a:spcBef>
              <a:spcAft>
                <a:spcPts val="200"/>
              </a:spcAft>
              <a:buFont typeface="Calibri Light" pitchFamily="34" charset="0"/>
              <a:buAutoNum type="arabicPeriod"/>
            </a:pPr>
            <a:r>
              <a:rPr lang="en-US" altLang="en-US" sz="2400" smtClean="0"/>
              <a:t>Substance Abuse Outpatient Care</a:t>
            </a:r>
          </a:p>
        </p:txBody>
      </p:sp>
      <p:sp>
        <p:nvSpPr>
          <p:cNvPr id="256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D9DF6EC-6389-4E7B-83E7-0FC8D95BF3B9}" type="slidenum">
              <a:rPr lang="en-US" altLang="en-US" sz="900">
                <a:solidFill>
                  <a:srgbClr val="898989"/>
                </a:solidFill>
              </a:rPr>
              <a:pPr/>
              <a:t>24</a:t>
            </a:fld>
            <a:endParaRPr lang="en-US" altLang="en-US" sz="900">
              <a:solidFill>
                <a:srgbClr val="898989"/>
              </a:solidFill>
            </a:endParaRPr>
          </a:p>
        </p:txBody>
      </p:sp>
      <p:cxnSp>
        <p:nvCxnSpPr>
          <p:cNvPr id="5" name="Straight Connector 4" descr="line" title="line"/>
          <p:cNvCxnSpPr/>
          <p:nvPr/>
        </p:nvCxnSpPr>
        <p:spPr>
          <a:xfrm>
            <a:off x="381000" y="822325"/>
            <a:ext cx="8229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30238" y="152400"/>
            <a:ext cx="7772400" cy="1143000"/>
          </a:xfrm>
        </p:spPr>
        <p:txBody>
          <a:bodyPr/>
          <a:lstStyle/>
          <a:p>
            <a:pPr eaLnBrk="1" hangingPunct="1"/>
            <a:r>
              <a:rPr lang="en-US" altLang="en-US" smtClean="0"/>
              <a:t>Support Services</a:t>
            </a:r>
          </a:p>
        </p:txBody>
      </p:sp>
      <p:sp>
        <p:nvSpPr>
          <p:cNvPr id="422915" name="Rectangle 3"/>
          <p:cNvSpPr>
            <a:spLocks noGrp="1" noChangeArrowheads="1"/>
          </p:cNvSpPr>
          <p:nvPr>
            <p:ph idx="1"/>
          </p:nvPr>
        </p:nvSpPr>
        <p:spPr>
          <a:xfrm>
            <a:off x="615950" y="1295400"/>
            <a:ext cx="7772400" cy="4495800"/>
          </a:xfrm>
        </p:spPr>
        <p:txBody>
          <a:bodyPr rtlCol="0">
            <a:normAutofit fontScale="92500"/>
          </a:bodyPr>
          <a:lstStyle/>
          <a:p>
            <a:pPr eaLnBrk="1" fontAlgn="auto" hangingPunct="1">
              <a:spcAft>
                <a:spcPts val="0"/>
              </a:spcAft>
              <a:defRPr/>
            </a:pPr>
            <a:r>
              <a:rPr lang="en-US" altLang="en-US" sz="2800" b="1" dirty="0" smtClean="0"/>
              <a:t>Must be:</a:t>
            </a:r>
          </a:p>
          <a:p>
            <a:pPr lvl="1" eaLnBrk="1" fontAlgn="auto" hangingPunct="1">
              <a:spcAft>
                <a:spcPts val="0"/>
              </a:spcAft>
              <a:defRPr/>
            </a:pPr>
            <a:r>
              <a:rPr lang="en-US" altLang="en-US" sz="2600" dirty="0" smtClean="0">
                <a:cs typeface="Arial" panose="020B0604020202020204" pitchFamily="34" charset="0"/>
              </a:rPr>
              <a:t>≤25% of total service expenditures</a:t>
            </a:r>
          </a:p>
          <a:p>
            <a:pPr lvl="1" eaLnBrk="1" fontAlgn="auto" hangingPunct="1">
              <a:spcAft>
                <a:spcPts val="0"/>
              </a:spcAft>
              <a:defRPr/>
            </a:pPr>
            <a:r>
              <a:rPr lang="en-US" altLang="en-US" sz="2600" dirty="0" smtClean="0"/>
              <a:t>Approved by the Secretary of HHS </a:t>
            </a:r>
          </a:p>
          <a:p>
            <a:pPr lvl="1" eaLnBrk="1" fontAlgn="auto" hangingPunct="1">
              <a:spcAft>
                <a:spcPts val="0"/>
              </a:spcAft>
              <a:defRPr/>
            </a:pPr>
            <a:r>
              <a:rPr lang="en-US" altLang="en-US" sz="2600" dirty="0" smtClean="0"/>
              <a:t>Needed to achieve medical outcomes </a:t>
            </a:r>
          </a:p>
          <a:p>
            <a:pPr eaLnBrk="1" fontAlgn="auto" hangingPunct="1">
              <a:spcAft>
                <a:spcPts val="0"/>
              </a:spcAft>
              <a:defRPr/>
            </a:pPr>
            <a:r>
              <a:rPr lang="en-US" altLang="en-US" sz="2800" b="1" dirty="0" smtClean="0"/>
              <a:t>Medical outcomes</a:t>
            </a:r>
            <a:r>
              <a:rPr lang="en-US" altLang="en-US" sz="2800" dirty="0" smtClean="0"/>
              <a:t> = outcomes affecting the </a:t>
            </a:r>
            <a:r>
              <a:rPr lang="en-US" altLang="en-US" sz="2800" i="1" dirty="0" smtClean="0"/>
              <a:t>HIV-related clinical status</a:t>
            </a:r>
            <a:r>
              <a:rPr lang="en-US" altLang="en-US" sz="2800" dirty="0" smtClean="0"/>
              <a:t> of an individual with HIV/AIDS </a:t>
            </a:r>
          </a:p>
          <a:p>
            <a:pPr eaLnBrk="1" fontAlgn="auto" hangingPunct="1">
              <a:spcAft>
                <a:spcPts val="0"/>
              </a:spcAft>
              <a:defRPr/>
            </a:pPr>
            <a:r>
              <a:rPr lang="en-US" altLang="en-US" sz="2800" dirty="0" smtClean="0"/>
              <a:t>Planning Councils need to know allowable service categories and service definitions</a:t>
            </a:r>
          </a:p>
          <a:p>
            <a:pPr eaLnBrk="1" fontAlgn="auto" hangingPunct="1">
              <a:spcAft>
                <a:spcPts val="0"/>
              </a:spcAft>
              <a:defRPr/>
            </a:pPr>
            <a:r>
              <a:rPr lang="en-US" altLang="en-US" sz="2800" dirty="0" smtClean="0"/>
              <a:t>Recipient and Planning Council need to be able to link funded support services to positive medical outcomes</a:t>
            </a:r>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503EE4-2F2C-497F-8499-FFA0D92650E1}" type="slidenum">
              <a:rPr lang="en-US" altLang="en-US" sz="900">
                <a:solidFill>
                  <a:srgbClr val="898989"/>
                </a:solidFill>
              </a:rPr>
              <a:pPr/>
              <a:t>25</a:t>
            </a:fld>
            <a:endParaRPr lang="en-US" altLang="en-US" sz="900">
              <a:solidFill>
                <a:srgbClr val="898989"/>
              </a:solidFill>
            </a:endParaRPr>
          </a:p>
        </p:txBody>
      </p:sp>
      <p:cxnSp>
        <p:nvCxnSpPr>
          <p:cNvPr id="5" name="Straight Connector 4" descr="line" title="line"/>
          <p:cNvCxnSpPr/>
          <p:nvPr/>
        </p:nvCxnSpPr>
        <p:spPr>
          <a:xfrm flipV="1">
            <a:off x="703263" y="10668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2138" y="-28575"/>
            <a:ext cx="7886700" cy="1325563"/>
          </a:xfrm>
        </p:spPr>
        <p:txBody>
          <a:bodyPr/>
          <a:lstStyle/>
          <a:p>
            <a:pPr eaLnBrk="1" hangingPunct="1"/>
            <a:r>
              <a:rPr lang="en-US" altLang="en-US" smtClean="0"/>
              <a:t>Support Services: Parts A &amp; B</a:t>
            </a:r>
          </a:p>
        </p:txBody>
      </p:sp>
      <p:sp>
        <p:nvSpPr>
          <p:cNvPr id="3" name="Content Placeholder 2"/>
          <p:cNvSpPr>
            <a:spLocks noGrp="1"/>
          </p:cNvSpPr>
          <p:nvPr>
            <p:ph idx="1"/>
          </p:nvPr>
        </p:nvSpPr>
        <p:spPr>
          <a:xfrm>
            <a:off x="628650" y="1066800"/>
            <a:ext cx="7886700" cy="5654675"/>
          </a:xfrm>
        </p:spPr>
        <p:txBody>
          <a:bodyPr rtlCol="0">
            <a:normAutofit fontScale="55000" lnSpcReduction="20000"/>
          </a:bodyPr>
          <a:lstStyle/>
          <a:p>
            <a:pPr marL="742950" indent="-742950" eaLnBrk="1" hangingPunct="1">
              <a:lnSpc>
                <a:spcPct val="110000"/>
              </a:lnSpc>
              <a:spcBef>
                <a:spcPts val="0"/>
              </a:spcBef>
              <a:spcAft>
                <a:spcPts val="100"/>
              </a:spcAft>
              <a:buFont typeface="+mj-lt"/>
              <a:buAutoNum type="arabicPeriod"/>
              <a:defRPr/>
            </a:pPr>
            <a:r>
              <a:rPr lang="en-US" sz="4200" dirty="0"/>
              <a:t>Child Care Services </a:t>
            </a:r>
          </a:p>
          <a:p>
            <a:pPr marL="742950" indent="-742950" eaLnBrk="1" hangingPunct="1">
              <a:lnSpc>
                <a:spcPct val="110000"/>
              </a:lnSpc>
              <a:spcBef>
                <a:spcPts val="0"/>
              </a:spcBef>
              <a:spcAft>
                <a:spcPts val="100"/>
              </a:spcAft>
              <a:buFont typeface="+mj-lt"/>
              <a:buAutoNum type="arabicPeriod"/>
              <a:defRPr/>
            </a:pPr>
            <a:r>
              <a:rPr lang="en-US" sz="4200" dirty="0"/>
              <a:t>Emergency Financial Assistance </a:t>
            </a:r>
            <a:endParaRPr lang="en-US" sz="4200" dirty="0" smtClean="0"/>
          </a:p>
          <a:p>
            <a:pPr marL="742950" indent="-742950" eaLnBrk="1" hangingPunct="1">
              <a:lnSpc>
                <a:spcPct val="110000"/>
              </a:lnSpc>
              <a:spcBef>
                <a:spcPts val="0"/>
              </a:spcBef>
              <a:spcAft>
                <a:spcPts val="100"/>
              </a:spcAft>
              <a:buFont typeface="+mj-lt"/>
              <a:buAutoNum type="arabicPeriod"/>
              <a:defRPr/>
            </a:pPr>
            <a:r>
              <a:rPr lang="en-US" sz="4200" dirty="0" smtClean="0"/>
              <a:t>Food </a:t>
            </a:r>
            <a:r>
              <a:rPr lang="en-US" sz="4200" dirty="0"/>
              <a:t>Bank/Home Delivered Meals </a:t>
            </a:r>
          </a:p>
          <a:p>
            <a:pPr marL="742950" indent="-742950" eaLnBrk="1" hangingPunct="1">
              <a:lnSpc>
                <a:spcPct val="110000"/>
              </a:lnSpc>
              <a:spcBef>
                <a:spcPts val="0"/>
              </a:spcBef>
              <a:spcAft>
                <a:spcPts val="100"/>
              </a:spcAft>
              <a:buFont typeface="+mj-lt"/>
              <a:buAutoNum type="arabicPeriod"/>
              <a:defRPr/>
            </a:pPr>
            <a:r>
              <a:rPr lang="en-US" sz="4200" dirty="0"/>
              <a:t>Health Education/Risk Reduction </a:t>
            </a:r>
          </a:p>
          <a:p>
            <a:pPr marL="742950" indent="-742950" eaLnBrk="1" hangingPunct="1">
              <a:lnSpc>
                <a:spcPct val="110000"/>
              </a:lnSpc>
              <a:spcBef>
                <a:spcPts val="0"/>
              </a:spcBef>
              <a:spcAft>
                <a:spcPts val="100"/>
              </a:spcAft>
              <a:buFont typeface="+mj-lt"/>
              <a:buAutoNum type="arabicPeriod"/>
              <a:defRPr/>
            </a:pPr>
            <a:r>
              <a:rPr lang="en-US" sz="4200" dirty="0"/>
              <a:t>Housing </a:t>
            </a:r>
          </a:p>
          <a:p>
            <a:pPr marL="742950" indent="-742950" eaLnBrk="1" hangingPunct="1">
              <a:lnSpc>
                <a:spcPct val="110000"/>
              </a:lnSpc>
              <a:spcBef>
                <a:spcPts val="0"/>
              </a:spcBef>
              <a:spcAft>
                <a:spcPts val="100"/>
              </a:spcAft>
              <a:buFont typeface="+mj-lt"/>
              <a:buAutoNum type="arabicPeriod"/>
              <a:defRPr/>
            </a:pPr>
            <a:r>
              <a:rPr lang="en-US" sz="4200" dirty="0" smtClean="0"/>
              <a:t>Linguistic </a:t>
            </a:r>
            <a:r>
              <a:rPr lang="en-US" sz="4200" dirty="0"/>
              <a:t>Services </a:t>
            </a:r>
          </a:p>
          <a:p>
            <a:pPr marL="742950" indent="-742950" eaLnBrk="1" hangingPunct="1">
              <a:lnSpc>
                <a:spcPct val="110000"/>
              </a:lnSpc>
              <a:spcBef>
                <a:spcPts val="0"/>
              </a:spcBef>
              <a:spcAft>
                <a:spcPts val="100"/>
              </a:spcAft>
              <a:buFont typeface="+mj-lt"/>
              <a:buAutoNum type="arabicPeriod"/>
              <a:defRPr/>
            </a:pPr>
            <a:r>
              <a:rPr lang="en-US" sz="4200" dirty="0"/>
              <a:t>Medical Transportation </a:t>
            </a:r>
          </a:p>
          <a:p>
            <a:pPr marL="742950" indent="-742950" eaLnBrk="1" hangingPunct="1">
              <a:lnSpc>
                <a:spcPct val="110000"/>
              </a:lnSpc>
              <a:spcBef>
                <a:spcPts val="0"/>
              </a:spcBef>
              <a:spcAft>
                <a:spcPts val="100"/>
              </a:spcAft>
              <a:buFont typeface="+mj-lt"/>
              <a:buAutoNum type="arabicPeriod"/>
              <a:defRPr/>
            </a:pPr>
            <a:r>
              <a:rPr lang="en-US" sz="4200" dirty="0"/>
              <a:t>Non-Medical Case Management Services </a:t>
            </a:r>
          </a:p>
          <a:p>
            <a:pPr marL="742950" indent="-742950" eaLnBrk="1" hangingPunct="1">
              <a:lnSpc>
                <a:spcPct val="110000"/>
              </a:lnSpc>
              <a:spcBef>
                <a:spcPts val="0"/>
              </a:spcBef>
              <a:spcAft>
                <a:spcPts val="100"/>
              </a:spcAft>
              <a:buFont typeface="+mj-lt"/>
              <a:buAutoNum type="arabicPeriod"/>
              <a:defRPr/>
            </a:pPr>
            <a:r>
              <a:rPr lang="en-US" sz="4200" dirty="0"/>
              <a:t>Other Professional </a:t>
            </a:r>
            <a:r>
              <a:rPr lang="en-US" sz="4200" dirty="0" smtClean="0"/>
              <a:t>Services [e.g., Legal Services and Permanency Planning]</a:t>
            </a:r>
            <a:endParaRPr lang="en-US" sz="4200" dirty="0"/>
          </a:p>
          <a:p>
            <a:pPr marL="742950" indent="-742950" eaLnBrk="1" hangingPunct="1">
              <a:lnSpc>
                <a:spcPct val="110000"/>
              </a:lnSpc>
              <a:spcBef>
                <a:spcPts val="0"/>
              </a:spcBef>
              <a:spcAft>
                <a:spcPts val="100"/>
              </a:spcAft>
              <a:buFont typeface="+mj-lt"/>
              <a:buAutoNum type="arabicPeriod"/>
              <a:defRPr/>
            </a:pPr>
            <a:r>
              <a:rPr lang="en-US" sz="4200" dirty="0" smtClean="0"/>
              <a:t>Outreach Services</a:t>
            </a:r>
            <a:endParaRPr lang="en-US" sz="4200" dirty="0"/>
          </a:p>
          <a:p>
            <a:pPr marL="742950" indent="-742950" eaLnBrk="1" hangingPunct="1">
              <a:lnSpc>
                <a:spcPct val="110000"/>
              </a:lnSpc>
              <a:spcBef>
                <a:spcPts val="0"/>
              </a:spcBef>
              <a:spcAft>
                <a:spcPts val="100"/>
              </a:spcAft>
              <a:buFont typeface="+mj-lt"/>
              <a:buAutoNum type="arabicPeriod"/>
              <a:defRPr/>
            </a:pPr>
            <a:r>
              <a:rPr lang="en-US" sz="4200" dirty="0" smtClean="0"/>
              <a:t>Psychosocial </a:t>
            </a:r>
            <a:r>
              <a:rPr lang="en-US" sz="4200" dirty="0"/>
              <a:t>Support Services </a:t>
            </a:r>
          </a:p>
          <a:p>
            <a:pPr marL="742950" indent="-742950" eaLnBrk="1" hangingPunct="1">
              <a:lnSpc>
                <a:spcPct val="110000"/>
              </a:lnSpc>
              <a:spcBef>
                <a:spcPts val="0"/>
              </a:spcBef>
              <a:spcAft>
                <a:spcPts val="100"/>
              </a:spcAft>
              <a:buFont typeface="+mj-lt"/>
              <a:buAutoNum type="arabicPeriod"/>
              <a:defRPr/>
            </a:pPr>
            <a:r>
              <a:rPr lang="en-US" sz="4200" dirty="0"/>
              <a:t>Referral for Health Care and Support Services </a:t>
            </a:r>
          </a:p>
          <a:p>
            <a:pPr marL="742950" indent="-742950" eaLnBrk="1" hangingPunct="1">
              <a:lnSpc>
                <a:spcPct val="110000"/>
              </a:lnSpc>
              <a:spcBef>
                <a:spcPts val="0"/>
              </a:spcBef>
              <a:spcAft>
                <a:spcPts val="100"/>
              </a:spcAft>
              <a:buFont typeface="+mj-lt"/>
              <a:buAutoNum type="arabicPeriod"/>
              <a:defRPr/>
            </a:pPr>
            <a:r>
              <a:rPr lang="en-US" sz="4200" dirty="0"/>
              <a:t>Rehabilitation Services </a:t>
            </a:r>
          </a:p>
          <a:p>
            <a:pPr marL="742950" indent="-742950" eaLnBrk="1" hangingPunct="1">
              <a:lnSpc>
                <a:spcPct val="110000"/>
              </a:lnSpc>
              <a:spcBef>
                <a:spcPts val="0"/>
              </a:spcBef>
              <a:spcAft>
                <a:spcPts val="100"/>
              </a:spcAft>
              <a:buFont typeface="+mj-lt"/>
              <a:buAutoNum type="arabicPeriod"/>
              <a:defRPr/>
            </a:pPr>
            <a:r>
              <a:rPr lang="en-US" sz="4200" dirty="0"/>
              <a:t>Respite Care </a:t>
            </a:r>
          </a:p>
          <a:p>
            <a:pPr marL="742950" indent="-742950" eaLnBrk="1" hangingPunct="1">
              <a:lnSpc>
                <a:spcPct val="110000"/>
              </a:lnSpc>
              <a:spcBef>
                <a:spcPts val="0"/>
              </a:spcBef>
              <a:spcAft>
                <a:spcPts val="100"/>
              </a:spcAft>
              <a:buFont typeface="+mj-lt"/>
              <a:buAutoNum type="arabicPeriod"/>
              <a:defRPr/>
            </a:pPr>
            <a:r>
              <a:rPr lang="en-US" sz="4200" dirty="0"/>
              <a:t>Substance Abuse Services (residential)</a:t>
            </a:r>
          </a:p>
          <a:p>
            <a:pPr eaLnBrk="1" hangingPunct="1">
              <a:defRPr/>
            </a:pPr>
            <a:endParaRPr lang="en-US" dirty="0"/>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55AE34C-57D2-4C08-A208-8355A3ED5EE9}" type="slidenum">
              <a:rPr lang="en-US" altLang="en-US" sz="900">
                <a:solidFill>
                  <a:srgbClr val="898989"/>
                </a:solidFill>
              </a:rPr>
              <a:pPr/>
              <a:t>26</a:t>
            </a:fld>
            <a:endParaRPr lang="en-US" altLang="en-US" sz="900">
              <a:solidFill>
                <a:srgbClr val="898989"/>
              </a:solidFill>
            </a:endParaRPr>
          </a:p>
        </p:txBody>
      </p:sp>
      <p:cxnSp>
        <p:nvCxnSpPr>
          <p:cNvPr id="5" name="Straight Connector 4" descr="line" title="line"/>
          <p:cNvCxnSpPr/>
          <p:nvPr/>
        </p:nvCxnSpPr>
        <p:spPr>
          <a:xfrm flipV="1">
            <a:off x="733425" y="9144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a:xfrm>
            <a:off x="700088" y="730250"/>
            <a:ext cx="7772400" cy="1143000"/>
          </a:xfrm>
        </p:spPr>
        <p:txBody>
          <a:bodyPr rtlCol="0">
            <a:normAutofit fontScale="90000"/>
          </a:bodyPr>
          <a:lstStyle/>
          <a:p>
            <a:pPr eaLnBrk="1" fontAlgn="auto" hangingPunct="1">
              <a:spcAft>
                <a:spcPts val="0"/>
              </a:spcAft>
              <a:defRPr/>
            </a:pPr>
            <a:r>
              <a:rPr lang="en-US" altLang="en-US" dirty="0" smtClean="0"/>
              <a:t>Focus on National HIV/AIDS Strategy (NHAS) Goals and </a:t>
            </a:r>
            <a:br>
              <a:rPr lang="en-US" altLang="en-US" dirty="0" smtClean="0"/>
            </a:br>
            <a:r>
              <a:rPr lang="en-US" altLang="en-US" dirty="0" smtClean="0"/>
              <a:t>HIV Care Continuum</a:t>
            </a:r>
            <a:br>
              <a:rPr lang="en-US" altLang="en-US" dirty="0" smtClean="0"/>
            </a:br>
            <a:endParaRPr lang="en-US" altLang="en-US" dirty="0" smtClean="0"/>
          </a:p>
        </p:txBody>
      </p:sp>
      <p:sp>
        <p:nvSpPr>
          <p:cNvPr id="424963" name="Rectangle 3"/>
          <p:cNvSpPr>
            <a:spLocks noGrp="1" noChangeArrowheads="1"/>
          </p:cNvSpPr>
          <p:nvPr>
            <p:ph idx="1"/>
          </p:nvPr>
        </p:nvSpPr>
        <p:spPr>
          <a:xfrm>
            <a:off x="700088" y="2232025"/>
            <a:ext cx="7772400" cy="4114800"/>
          </a:xfrm>
        </p:spPr>
        <p:txBody>
          <a:bodyPr rtlCol="0">
            <a:normAutofit/>
          </a:bodyPr>
          <a:lstStyle/>
          <a:p>
            <a:pPr marL="0" indent="0" eaLnBrk="1" fontAlgn="auto" hangingPunct="1">
              <a:spcAft>
                <a:spcPts val="0"/>
              </a:spcAft>
              <a:buFont typeface="Wingdings" panose="05000000000000000000" pitchFamily="2" charset="2"/>
              <a:buNone/>
              <a:defRPr/>
            </a:pPr>
            <a:r>
              <a:rPr lang="en-US" altLang="en-US" sz="2800" b="1" dirty="0" smtClean="0"/>
              <a:t>NHAS 2020 Goals:</a:t>
            </a:r>
          </a:p>
          <a:p>
            <a:pPr marL="609600" indent="-609600" eaLnBrk="1" fontAlgn="auto" hangingPunct="1">
              <a:spcAft>
                <a:spcPts val="0"/>
              </a:spcAft>
              <a:buFont typeface="+mj-lt"/>
              <a:buAutoNum type="arabicPeriod"/>
              <a:defRPr/>
            </a:pPr>
            <a:r>
              <a:rPr lang="en-US" altLang="en-US" sz="2800" dirty="0" smtClean="0"/>
              <a:t>Reducing new HIV infections</a:t>
            </a:r>
          </a:p>
          <a:p>
            <a:pPr marL="609600" indent="-609600" eaLnBrk="1" fontAlgn="auto" hangingPunct="1">
              <a:spcAft>
                <a:spcPts val="0"/>
              </a:spcAft>
              <a:buFont typeface="+mj-lt"/>
              <a:buAutoNum type="arabicPeriod"/>
              <a:defRPr/>
            </a:pPr>
            <a:r>
              <a:rPr lang="en-US" sz="2800" dirty="0" smtClean="0"/>
              <a:t>Increasing access to care and improving health outcomes for people living with HIV (PLWH)</a:t>
            </a:r>
          </a:p>
          <a:p>
            <a:pPr marL="609600" indent="-609600" eaLnBrk="1" fontAlgn="auto" hangingPunct="1">
              <a:spcAft>
                <a:spcPts val="0"/>
              </a:spcAft>
              <a:buFont typeface="+mj-lt"/>
              <a:buAutoNum type="arabicPeriod"/>
              <a:defRPr/>
            </a:pPr>
            <a:r>
              <a:rPr lang="en-US" altLang="en-US" sz="2800" dirty="0" smtClean="0"/>
              <a:t>R</a:t>
            </a:r>
            <a:r>
              <a:rPr lang="en-US" sz="2800" dirty="0" smtClean="0"/>
              <a:t>educing HIV-related disparities and health inequities</a:t>
            </a:r>
          </a:p>
          <a:p>
            <a:pPr marL="609600" indent="-609600" eaLnBrk="1" fontAlgn="auto" hangingPunct="1">
              <a:spcAft>
                <a:spcPts val="0"/>
              </a:spcAft>
              <a:buFont typeface="+mj-lt"/>
              <a:buAutoNum type="arabicPeriod"/>
              <a:defRPr/>
            </a:pPr>
            <a:r>
              <a:rPr lang="en-US" sz="2800" dirty="0" smtClean="0"/>
              <a:t>Achieving a more coordinated national response to the HIV epidemic </a:t>
            </a:r>
            <a:endParaRPr lang="en-US" altLang="en-US" sz="2800" dirty="0" smtClean="0"/>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E16988B-8EBC-44BD-8A9F-32CEFB573256}" type="slidenum">
              <a:rPr lang="en-US" altLang="en-US" sz="900">
                <a:solidFill>
                  <a:srgbClr val="898989"/>
                </a:solidFill>
              </a:rPr>
              <a:pPr/>
              <a:t>27</a:t>
            </a:fld>
            <a:endParaRPr lang="en-US" altLang="en-US" sz="900">
              <a:solidFill>
                <a:srgbClr val="898989"/>
              </a:solidFill>
            </a:endParaRPr>
          </a:p>
        </p:txBody>
      </p:sp>
      <p:cxnSp>
        <p:nvCxnSpPr>
          <p:cNvPr id="5" name="Straight Connector 4" descr="line" title="line"/>
          <p:cNvCxnSpPr/>
          <p:nvPr/>
        </p:nvCxnSpPr>
        <p:spPr>
          <a:xfrm flipV="1">
            <a:off x="717550" y="1871663"/>
            <a:ext cx="7678738" cy="1587"/>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50875" y="198438"/>
            <a:ext cx="7886700" cy="1325562"/>
          </a:xfrm>
        </p:spPr>
        <p:txBody>
          <a:bodyPr/>
          <a:lstStyle/>
          <a:p>
            <a:pPr eaLnBrk="1" hangingPunct="1"/>
            <a:r>
              <a:rPr lang="en-US" altLang="en-US" smtClean="0"/>
              <a:t>National HIV Care Continuum</a:t>
            </a:r>
          </a:p>
        </p:txBody>
      </p:sp>
      <p:sp>
        <p:nvSpPr>
          <p:cNvPr id="296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D85493-5179-45B6-BFFF-98E73E157D17}" type="slidenum">
              <a:rPr lang="en-US" altLang="en-US" sz="900">
                <a:solidFill>
                  <a:srgbClr val="898989"/>
                </a:solidFill>
              </a:rPr>
              <a:pPr/>
              <a:t>28</a:t>
            </a:fld>
            <a:endParaRPr lang="en-US" altLang="en-US" sz="900">
              <a:solidFill>
                <a:srgbClr val="898989"/>
              </a:solidFill>
            </a:endParaRPr>
          </a:p>
        </p:txBody>
      </p:sp>
      <p:pic>
        <p:nvPicPr>
          <p:cNvPr id="29700" name="Picture 2" descr="HIV Care Continuum Shows Where Improvements are Need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5125" y="1752600"/>
            <a:ext cx="8458200" cy="3886200"/>
          </a:xfrm>
          <a:noFill/>
        </p:spPr>
      </p:pic>
      <p:cxnSp>
        <p:nvCxnSpPr>
          <p:cNvPr id="5" name="Straight Connector 4" descr="line" title="line"/>
          <p:cNvCxnSpPr/>
          <p:nvPr/>
        </p:nvCxnSpPr>
        <p:spPr>
          <a:xfrm flipV="1">
            <a:off x="755650" y="12192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Ryan White HIV Care Continuum</a:t>
            </a:r>
          </a:p>
        </p:txBody>
      </p:sp>
      <p:sp>
        <p:nvSpPr>
          <p:cNvPr id="3" name="Content Placeholder 2"/>
          <p:cNvSpPr>
            <a:spLocks noGrp="1"/>
          </p:cNvSpPr>
          <p:nvPr>
            <p:ph idx="1"/>
          </p:nvPr>
        </p:nvSpPr>
        <p:spPr/>
        <p:txBody>
          <a:bodyPr rtlCol="0">
            <a:normAutofit/>
          </a:bodyPr>
          <a:lstStyle/>
          <a:p>
            <a:pPr marL="0" indent="0" eaLnBrk="1" hangingPunct="1">
              <a:buFont typeface="Wingdings" panose="05000000000000000000" pitchFamily="2" charset="2"/>
              <a:buNone/>
              <a:defRPr/>
            </a:pPr>
            <a:r>
              <a:rPr lang="en-US" b="1" dirty="0" smtClean="0"/>
              <a:t>In 2015:</a:t>
            </a:r>
          </a:p>
          <a:p>
            <a:pPr eaLnBrk="1" hangingPunct="1">
              <a:defRPr/>
            </a:pPr>
            <a:r>
              <a:rPr lang="en-US" dirty="0"/>
              <a:t> </a:t>
            </a:r>
            <a:r>
              <a:rPr lang="en-US" dirty="0" smtClean="0"/>
              <a:t>533,036 people received at least 1 service paid  for by the RWHAP</a:t>
            </a:r>
          </a:p>
          <a:p>
            <a:pPr eaLnBrk="1" hangingPunct="1">
              <a:defRPr/>
            </a:pPr>
            <a:r>
              <a:rPr lang="en-US" dirty="0" smtClean="0"/>
              <a:t> 81% of clients were retained in care (at least 2 medical visits 90 days apart)</a:t>
            </a:r>
          </a:p>
          <a:p>
            <a:pPr eaLnBrk="1" hangingPunct="1">
              <a:defRPr/>
            </a:pPr>
            <a:r>
              <a:rPr lang="en-US" dirty="0" smtClean="0"/>
              <a:t> 83% of clients were virally suppressed</a:t>
            </a:r>
          </a:p>
          <a:p>
            <a:pPr eaLnBrk="1" hangingPunct="1">
              <a:defRPr/>
            </a:pPr>
            <a:endParaRPr lang="en-US" dirty="0" smtClean="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AE79CB-6AB4-413E-B4FB-1DF477E9025A}" type="slidenum">
              <a:rPr lang="en-US" altLang="en-US" sz="900">
                <a:solidFill>
                  <a:srgbClr val="898989"/>
                </a:solidFill>
              </a:rPr>
              <a:pPr/>
              <a:t>29</a:t>
            </a:fld>
            <a:endParaRPr lang="en-US" altLang="en-US" sz="900">
              <a:solidFill>
                <a:srgbClr val="898989"/>
              </a:solidFill>
            </a:endParaRPr>
          </a:p>
        </p:txBody>
      </p:sp>
      <p:cxnSp>
        <p:nvCxnSpPr>
          <p:cNvPr id="5" name="Straight Connector 4" descr="line" title="line"/>
          <p:cNvCxnSpPr/>
          <p:nvPr/>
        </p:nvCxnSpPr>
        <p:spPr>
          <a:xfrm flipV="1">
            <a:off x="733425" y="14478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Training Issues and Challenges</a:t>
            </a:r>
          </a:p>
        </p:txBody>
      </p:sp>
      <p:sp>
        <p:nvSpPr>
          <p:cNvPr id="4099" name="Rectangle 3"/>
          <p:cNvSpPr>
            <a:spLocks noGrp="1" noChangeArrowheads="1"/>
          </p:cNvSpPr>
          <p:nvPr>
            <p:ph idx="1"/>
          </p:nvPr>
        </p:nvSpPr>
        <p:spPr>
          <a:xfrm>
            <a:off x="1066800" y="1752600"/>
            <a:ext cx="7772400" cy="4114800"/>
          </a:xfrm>
        </p:spPr>
        <p:txBody>
          <a:bodyPr/>
          <a:lstStyle/>
          <a:p>
            <a:pPr eaLnBrk="1" hangingPunct="1">
              <a:buFont typeface="Wingdings" panose="05000000000000000000" pitchFamily="2" charset="2"/>
              <a:buChar char="§"/>
            </a:pPr>
            <a:r>
              <a:rPr lang="en-US" altLang="en-US" smtClean="0"/>
              <a:t>Diversity of Ryan White experience: new and veteran members</a:t>
            </a:r>
          </a:p>
          <a:p>
            <a:pPr eaLnBrk="1" hangingPunct="1">
              <a:buFont typeface="Wingdings" panose="05000000000000000000" pitchFamily="2" charset="2"/>
              <a:buChar char="§"/>
            </a:pPr>
            <a:r>
              <a:rPr lang="en-US" altLang="en-US" smtClean="0"/>
              <a:t>New members: learn the Ryan White program as it now exists</a:t>
            </a:r>
          </a:p>
          <a:p>
            <a:pPr eaLnBrk="1" hangingPunct="1">
              <a:buFont typeface="Wingdings" panose="05000000000000000000" pitchFamily="2" charset="2"/>
              <a:buChar char="§"/>
            </a:pPr>
            <a:r>
              <a:rPr lang="en-US" altLang="en-US" smtClean="0"/>
              <a:t>Veteran members and staff: learn the </a:t>
            </a:r>
            <a:r>
              <a:rPr lang="en-US" altLang="en-US" i="1" smtClean="0"/>
              <a:t>new</a:t>
            </a:r>
            <a:r>
              <a:rPr lang="en-US" altLang="en-US" smtClean="0"/>
              <a:t> legislation and make good space for the new members</a:t>
            </a:r>
          </a:p>
          <a:p>
            <a:pPr eaLnBrk="1" hangingPunct="1">
              <a:buFont typeface="Wingdings" panose="05000000000000000000" pitchFamily="2" charset="2"/>
              <a:buChar char="§"/>
            </a:pPr>
            <a:r>
              <a:rPr lang="en-US" altLang="en-US" smtClean="0"/>
              <a:t>Everyone: learn, become a team, and commit to using sound practices</a:t>
            </a: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9F29CB-8EA7-4724-A261-90C835567850}" type="slidenum">
              <a:rPr lang="en-US" altLang="en-US" sz="900">
                <a:solidFill>
                  <a:srgbClr val="898989"/>
                </a:solidFill>
              </a:rPr>
              <a:pPr/>
              <a:t>3</a:t>
            </a:fld>
            <a:endParaRPr lang="en-US" altLang="en-US" sz="900">
              <a:solidFill>
                <a:srgbClr val="898989"/>
              </a:solidFill>
            </a:endParaRPr>
          </a:p>
        </p:txBody>
      </p:sp>
      <p:cxnSp>
        <p:nvCxnSpPr>
          <p:cNvPr id="5" name="Straight Connector 4" descr="line" title="line"/>
          <p:cNvCxnSpPr/>
          <p:nvPr/>
        </p:nvCxnSpPr>
        <p:spPr>
          <a:xfrm flipV="1">
            <a:off x="733425" y="126365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EMA/TGA HIV Care Continuum</a:t>
            </a:r>
          </a:p>
        </p:txBody>
      </p:sp>
      <p:sp>
        <p:nvSpPr>
          <p:cNvPr id="31747" name="Content Placeholder 2"/>
          <p:cNvSpPr>
            <a:spLocks noGrp="1"/>
          </p:cNvSpPr>
          <p:nvPr>
            <p:ph idx="1"/>
          </p:nvPr>
        </p:nvSpPr>
        <p:spPr/>
        <p:txBody>
          <a:bodyPr/>
          <a:lstStyle/>
          <a:p>
            <a:pPr marL="0" indent="0">
              <a:buFont typeface="Wingdings" panose="05000000000000000000" pitchFamily="2" charset="2"/>
              <a:buNone/>
            </a:pPr>
            <a:r>
              <a:rPr lang="en-US" altLang="en-US" i="1" smtClean="0"/>
              <a:t>[Insert your latest HIV Care Continuum, or perhaps both the overall continuum and the continuum for Ryan White clients if you have both – and include definitions]</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170B918-E9C8-44F9-99DF-9F693534683A}" type="slidenum">
              <a:rPr lang="en-US" altLang="en-US" sz="900">
                <a:solidFill>
                  <a:srgbClr val="898989"/>
                </a:solidFill>
              </a:rPr>
              <a:pPr/>
              <a:t>30</a:t>
            </a:fld>
            <a:endParaRPr lang="en-US" altLang="en-US" sz="900">
              <a:solidFill>
                <a:srgbClr val="898989"/>
              </a:solidFill>
            </a:endParaRPr>
          </a:p>
        </p:txBody>
      </p:sp>
      <p:cxnSp>
        <p:nvCxnSpPr>
          <p:cNvPr id="5" name="Straight Connector 4" descr="line" title="line"/>
          <p:cNvCxnSpPr/>
          <p:nvPr/>
        </p:nvCxnSpPr>
        <p:spPr>
          <a:xfrm flipV="1">
            <a:off x="733425" y="14478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33363" y="93663"/>
            <a:ext cx="8613775" cy="612775"/>
          </a:xfrm>
        </p:spPr>
        <p:txBody>
          <a:bodyPr/>
          <a:lstStyle/>
          <a:p>
            <a:pPr algn="ctr">
              <a:lnSpc>
                <a:spcPct val="100000"/>
              </a:lnSpc>
            </a:pPr>
            <a:r>
              <a:rPr lang="en-US" altLang="en-US" sz="3400" smtClean="0"/>
              <a:t>Prevention-Care Cooperation</a:t>
            </a:r>
            <a:endParaRPr lang="en-US" altLang="en-US" sz="2400" smtClean="0"/>
          </a:p>
        </p:txBody>
      </p:sp>
      <p:graphicFrame>
        <p:nvGraphicFramePr>
          <p:cNvPr id="4" name="Diagram 3" descr="information sharing&#10;cross representation&#10;joint projects or activities&#10;integrated prevention and care plan&#10;integrated committee of a larger planning body&#10;unified prevention care planning body&#10;unified planning body for HIV prevention, care, other programs" title="prevention care cooperation"/>
          <p:cNvGraphicFramePr/>
          <p:nvPr>
            <p:extLst>
              <p:ext uri="{D42A27DB-BD31-4B8C-83A1-F6EECF244321}">
                <p14:modId xmlns:p14="http://schemas.microsoft.com/office/powerpoint/2010/main" val="1308544431"/>
              </p:ext>
            </p:extLst>
          </p:nvPr>
        </p:nvGraphicFramePr>
        <p:xfrm>
          <a:off x="98423" y="871620"/>
          <a:ext cx="8891081" cy="4432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2" name="Rectangle 4"/>
          <p:cNvSpPr>
            <a:spLocks noChangeArrowheads="1"/>
          </p:cNvSpPr>
          <p:nvPr/>
        </p:nvSpPr>
        <p:spPr bwMode="auto">
          <a:xfrm>
            <a:off x="8483600" y="6313488"/>
            <a:ext cx="3413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C5FB96C-9EB7-4415-B32F-A71D6D7CA107}" type="slidenum">
              <a:rPr lang="en-US" altLang="en-US" sz="1200"/>
              <a:pPr/>
              <a:t>31</a:t>
            </a:fld>
            <a:endParaRPr lang="en-US" altLang="en-US" sz="1200"/>
          </a:p>
        </p:txBody>
      </p:sp>
      <p:sp>
        <p:nvSpPr>
          <p:cNvPr id="32773" name="TextBox 5"/>
          <p:cNvSpPr txBox="1">
            <a:spLocks noChangeArrowheads="1"/>
          </p:cNvSpPr>
          <p:nvPr/>
        </p:nvSpPr>
        <p:spPr bwMode="auto">
          <a:xfrm>
            <a:off x="206375" y="996950"/>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7</a:t>
            </a:r>
          </a:p>
        </p:txBody>
      </p:sp>
      <p:sp>
        <p:nvSpPr>
          <p:cNvPr id="32774" name="TextBox 6"/>
          <p:cNvSpPr txBox="1">
            <a:spLocks noChangeArrowheads="1"/>
          </p:cNvSpPr>
          <p:nvPr/>
        </p:nvSpPr>
        <p:spPr bwMode="auto">
          <a:xfrm>
            <a:off x="635000" y="1641475"/>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6</a:t>
            </a:r>
          </a:p>
        </p:txBody>
      </p:sp>
      <p:sp>
        <p:nvSpPr>
          <p:cNvPr id="32775" name="TextBox 7"/>
          <p:cNvSpPr txBox="1">
            <a:spLocks noChangeArrowheads="1"/>
          </p:cNvSpPr>
          <p:nvPr/>
        </p:nvSpPr>
        <p:spPr bwMode="auto">
          <a:xfrm>
            <a:off x="758825" y="2262188"/>
            <a:ext cx="354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 5</a:t>
            </a:r>
          </a:p>
        </p:txBody>
      </p:sp>
      <p:sp>
        <p:nvSpPr>
          <p:cNvPr id="32776" name="TextBox 8"/>
          <p:cNvSpPr txBox="1">
            <a:spLocks noChangeArrowheads="1"/>
          </p:cNvSpPr>
          <p:nvPr/>
        </p:nvSpPr>
        <p:spPr bwMode="auto">
          <a:xfrm>
            <a:off x="785813" y="2870200"/>
            <a:ext cx="3540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 4</a:t>
            </a:r>
          </a:p>
        </p:txBody>
      </p:sp>
      <p:sp>
        <p:nvSpPr>
          <p:cNvPr id="32777" name="TextBox 9"/>
          <p:cNvSpPr txBox="1">
            <a:spLocks noChangeArrowheads="1"/>
          </p:cNvSpPr>
          <p:nvPr/>
        </p:nvSpPr>
        <p:spPr bwMode="auto">
          <a:xfrm>
            <a:off x="641350" y="3565525"/>
            <a:ext cx="354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 3</a:t>
            </a:r>
          </a:p>
        </p:txBody>
      </p:sp>
      <p:sp>
        <p:nvSpPr>
          <p:cNvPr id="32778" name="TextBox 10"/>
          <p:cNvSpPr txBox="1">
            <a:spLocks noChangeArrowheads="1"/>
          </p:cNvSpPr>
          <p:nvPr/>
        </p:nvSpPr>
        <p:spPr bwMode="auto">
          <a:xfrm>
            <a:off x="635000" y="414178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2</a:t>
            </a:r>
          </a:p>
        </p:txBody>
      </p:sp>
      <p:sp>
        <p:nvSpPr>
          <p:cNvPr id="12" name="TextBox 11"/>
          <p:cNvSpPr txBox="1"/>
          <p:nvPr/>
        </p:nvSpPr>
        <p:spPr>
          <a:xfrm>
            <a:off x="233363" y="5295900"/>
            <a:ext cx="3290887" cy="400050"/>
          </a:xfrm>
          <a:prstGeom prst="rect">
            <a:avLst/>
          </a:prstGeom>
          <a:noFill/>
        </p:spPr>
        <p:txBody>
          <a:bodyPr wrap="none">
            <a:spAutoFit/>
          </a:bodyPr>
          <a:lstStyle/>
          <a:p>
            <a:pPr>
              <a:defRPr/>
            </a:pPr>
            <a:r>
              <a:rPr lang="en-US" sz="2000" dirty="0">
                <a:solidFill>
                  <a:srgbClr val="002060"/>
                </a:solidFill>
              </a:rPr>
              <a:t>* </a:t>
            </a:r>
            <a:r>
              <a:rPr lang="en-US" sz="2000" dirty="0">
                <a:solidFill>
                  <a:srgbClr val="002060"/>
                </a:solidFill>
                <a:latin typeface="+mn-lt"/>
              </a:rPr>
              <a:t>Also Cross-part Cooperation</a:t>
            </a:r>
            <a:endParaRPr lang="en-US" sz="2000" dirty="0">
              <a:latin typeface="+mn-lt"/>
            </a:endParaRPr>
          </a:p>
        </p:txBody>
      </p:sp>
      <p:sp>
        <p:nvSpPr>
          <p:cNvPr id="32780" name="TextBox 2"/>
          <p:cNvSpPr txBox="1">
            <a:spLocks noChangeArrowheads="1"/>
          </p:cNvSpPr>
          <p:nvPr/>
        </p:nvSpPr>
        <p:spPr bwMode="auto">
          <a:xfrm>
            <a:off x="534988" y="5727700"/>
            <a:ext cx="8231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400"/>
              </a:spcBef>
            </a:pPr>
            <a:r>
              <a:rPr lang="en-US" altLang="en-US" sz="2100" i="1">
                <a:latin typeface="Arial Narrow" pitchFamily="34" charset="0"/>
              </a:rPr>
              <a:t>Source: </a:t>
            </a:r>
            <a:r>
              <a:rPr lang="en-US" altLang="en-US" sz="2100">
                <a:latin typeface="Arial Narrow" pitchFamily="34" charset="0"/>
              </a:rPr>
              <a:t>Integrated HIV Prevention-Care Planning Activities, EGM Consulting for HRSA/HAB through the Ryan White Technical Assistance Contract, 2014.</a:t>
            </a:r>
          </a:p>
        </p:txBody>
      </p:sp>
      <p:sp>
        <p:nvSpPr>
          <p:cNvPr id="32781" name="TextBox 12"/>
          <p:cNvSpPr txBox="1">
            <a:spLocks noChangeArrowheads="1"/>
          </p:cNvSpPr>
          <p:nvPr/>
        </p:nvSpPr>
        <p:spPr bwMode="auto">
          <a:xfrm>
            <a:off x="233363" y="4724400"/>
            <a:ext cx="274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Limits on Non-Service Funding</a:t>
            </a:r>
          </a:p>
        </p:txBody>
      </p:sp>
      <p:sp>
        <p:nvSpPr>
          <p:cNvPr id="33795" name="Rectangle 3"/>
          <p:cNvSpPr>
            <a:spLocks noGrp="1" noChangeArrowheads="1"/>
          </p:cNvSpPr>
          <p:nvPr>
            <p:ph idx="1"/>
          </p:nvPr>
        </p:nvSpPr>
        <p:spPr>
          <a:xfrm>
            <a:off x="1143000" y="1981200"/>
            <a:ext cx="7772400" cy="4114800"/>
          </a:xfrm>
        </p:spPr>
        <p:txBody>
          <a:bodyPr/>
          <a:lstStyle/>
          <a:p>
            <a:pPr marL="609600" indent="-609600" eaLnBrk="1" hangingPunct="1"/>
            <a:r>
              <a:rPr lang="en-US" altLang="en-US" b="1" smtClean="0"/>
              <a:t>Focus:</a:t>
            </a:r>
            <a:r>
              <a:rPr lang="en-US" altLang="en-US" smtClean="0"/>
              <a:t> maximize funding for direct services</a:t>
            </a:r>
          </a:p>
          <a:p>
            <a:pPr marL="609600" indent="-609600" eaLnBrk="1" hangingPunct="1"/>
            <a:r>
              <a:rPr lang="en-US" altLang="en-US" b="1" smtClean="0"/>
              <a:t>10% administrative cap</a:t>
            </a:r>
            <a:r>
              <a:rPr lang="en-US" altLang="en-US" smtClean="0"/>
              <a:t> for administrative costs, including Planning Council support costs </a:t>
            </a:r>
            <a:endParaRPr lang="en-US" altLang="en-US" i="1" smtClean="0"/>
          </a:p>
          <a:p>
            <a:pPr marL="609600" indent="-609600" eaLnBrk="1" hangingPunct="1"/>
            <a:endParaRPr lang="en-US" altLang="en-US" smtClean="0"/>
          </a:p>
          <a:p>
            <a:pPr marL="609600" indent="-609600" eaLnBrk="1" hangingPunct="1"/>
            <a:endParaRPr lang="en-US" altLang="en-US" smtClean="0"/>
          </a:p>
          <a:p>
            <a:pPr marL="609600" indent="-609600" eaLnBrk="1" hangingPunct="1"/>
            <a:endParaRPr lang="en-US" altLang="en-US" smtClean="0"/>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46DA21-66FC-4513-ABED-8181FD1DC222}" type="slidenum">
              <a:rPr lang="en-US" altLang="en-US" sz="900">
                <a:solidFill>
                  <a:srgbClr val="898989"/>
                </a:solidFill>
              </a:rPr>
              <a:pPr/>
              <a:t>32</a:t>
            </a:fld>
            <a:endParaRPr lang="en-US" altLang="en-US" sz="900">
              <a:solidFill>
                <a:srgbClr val="898989"/>
              </a:solidFill>
            </a:endParaRPr>
          </a:p>
        </p:txBody>
      </p:sp>
      <p:cxnSp>
        <p:nvCxnSpPr>
          <p:cNvPr id="5" name="Straight Connector 4" descr="line" title="line"/>
          <p:cNvCxnSpPr/>
          <p:nvPr/>
        </p:nvCxnSpPr>
        <p:spPr>
          <a:xfrm flipV="1">
            <a:off x="755650" y="13716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42900" y="25400"/>
            <a:ext cx="8458200" cy="1143000"/>
          </a:xfrm>
        </p:spPr>
        <p:txBody>
          <a:bodyPr/>
          <a:lstStyle/>
          <a:p>
            <a:pPr algn="ctr"/>
            <a:r>
              <a:rPr lang="en-US" altLang="en-US" smtClean="0"/>
              <a:t>Flow of RWHAP Part A </a:t>
            </a:r>
            <a:br>
              <a:rPr lang="en-US" altLang="en-US" smtClean="0"/>
            </a:br>
            <a:r>
              <a:rPr lang="en-US" altLang="en-US" smtClean="0"/>
              <a:t>Decision Making &amp; Funds</a:t>
            </a:r>
          </a:p>
        </p:txBody>
      </p:sp>
      <p:pic>
        <p:nvPicPr>
          <p:cNvPr id="34819" name="Picture 5" descr="HRSA/HAB&#10;CEO of EMA/TGA&#10;recipient or administrative agent, planning council&#10;subrecipients&#10;services to PLWH" title="diagram"/>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38238"/>
            <a:ext cx="79248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Box 6"/>
          <p:cNvSpPr txBox="1">
            <a:spLocks noChangeArrowheads="1"/>
          </p:cNvSpPr>
          <p:nvPr/>
        </p:nvSpPr>
        <p:spPr bwMode="auto">
          <a:xfrm>
            <a:off x="4725988" y="4191000"/>
            <a:ext cx="3808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latin typeface="Arial Narrow" pitchFamily="34" charset="0"/>
              </a:rPr>
              <a:t>Planning Council sets priorities, allocates resources, and gives directives to recipient on how best to meet these priorities</a:t>
            </a:r>
          </a:p>
        </p:txBody>
      </p:sp>
      <p:sp>
        <p:nvSpPr>
          <p:cNvPr id="34821" name="Footer Placeholder 6"/>
          <p:cNvSpPr txBox="1">
            <a:spLocks/>
          </p:cNvSpPr>
          <p:nvPr/>
        </p:nvSpPr>
        <p:spPr bwMode="auto">
          <a:xfrm>
            <a:off x="8305800" y="6335713"/>
            <a:ext cx="53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514350" indent="-1714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857250" indent="-17145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200150" indent="-171450">
              <a:lnSpc>
                <a:spcPct val="90000"/>
              </a:lnSpc>
              <a:spcBef>
                <a:spcPts val="375"/>
              </a:spcBef>
              <a:buFont typeface="Arial" pitchFamily="34" charset="0"/>
              <a:buChar char="•"/>
              <a:defRPr sz="1300">
                <a:solidFill>
                  <a:schemeClr val="tx1"/>
                </a:solidFill>
                <a:latin typeface="Calibri" pitchFamily="34" charset="0"/>
              </a:defRPr>
            </a:lvl4pPr>
            <a:lvl5pPr marL="1543050" indent="-171450">
              <a:lnSpc>
                <a:spcPct val="90000"/>
              </a:lnSpc>
              <a:spcBef>
                <a:spcPts val="375"/>
              </a:spcBef>
              <a:buFont typeface="Arial" pitchFamily="34" charset="0"/>
              <a:buChar char="•"/>
              <a:defRPr sz="1300">
                <a:solidFill>
                  <a:schemeClr val="tx1"/>
                </a:solidFill>
                <a:latin typeface="Calibri" pitchFamily="34" charset="0"/>
              </a:defRPr>
            </a:lvl5pPr>
            <a:lvl6pPr marL="20002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4574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29146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3718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eaLnBrk="1" hangingPunct="1">
              <a:lnSpc>
                <a:spcPct val="100000"/>
              </a:lnSpc>
              <a:spcBef>
                <a:spcPct val="0"/>
              </a:spcBef>
              <a:buClrTx/>
              <a:buFontTx/>
              <a:buNone/>
            </a:pPr>
            <a:fld id="{671944D4-1E9B-401F-806C-54A37424898C}" type="slidenum">
              <a:rPr lang="en-US" altLang="en-US" sz="1200"/>
              <a:pPr eaLnBrk="1" hangingPunct="1">
                <a:lnSpc>
                  <a:spcPct val="100000"/>
                </a:lnSpc>
                <a:spcBef>
                  <a:spcPct val="0"/>
                </a:spcBef>
                <a:buClrTx/>
                <a:buFontTx/>
                <a:buNone/>
              </a:pPr>
              <a:t>33</a:t>
            </a:fld>
            <a:endParaRPr lang="en-US" altLang="en-US" sz="1200"/>
          </a:p>
        </p:txBody>
      </p:sp>
      <p:cxnSp>
        <p:nvCxnSpPr>
          <p:cNvPr id="8" name="Straight Connector 7" descr="line" title="line"/>
          <p:cNvCxnSpPr/>
          <p:nvPr/>
        </p:nvCxnSpPr>
        <p:spPr>
          <a:xfrm flipV="1">
            <a:off x="733425" y="1116013"/>
            <a:ext cx="7677150" cy="1587"/>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lnSpc>
                <a:spcPct val="100000"/>
              </a:lnSpc>
            </a:pPr>
            <a:r>
              <a:rPr lang="en-US" altLang="en-US" sz="3400" smtClean="0"/>
              <a:t>Sum Up: Key Facts about RWHAP Part A</a:t>
            </a:r>
          </a:p>
        </p:txBody>
      </p:sp>
      <p:sp>
        <p:nvSpPr>
          <p:cNvPr id="35843" name="Rectangle 3"/>
          <p:cNvSpPr>
            <a:spLocks noGrp="1" noChangeArrowheads="1"/>
          </p:cNvSpPr>
          <p:nvPr>
            <p:ph idx="1"/>
          </p:nvPr>
        </p:nvSpPr>
        <p:spPr>
          <a:xfrm>
            <a:off x="763588" y="2241550"/>
            <a:ext cx="7772400" cy="4114800"/>
          </a:xfrm>
        </p:spPr>
        <p:txBody>
          <a:bodyPr/>
          <a:lstStyle/>
          <a:p>
            <a:pPr eaLnBrk="1" hangingPunct="1"/>
            <a:r>
              <a:rPr lang="en-US" altLang="en-US" smtClean="0"/>
              <a:t>Planning Council is not advisory</a:t>
            </a:r>
          </a:p>
          <a:p>
            <a:pPr eaLnBrk="1" hangingPunct="1"/>
            <a:r>
              <a:rPr lang="en-US" altLang="en-US" smtClean="0"/>
              <a:t>Ryan White services are not an entitlement</a:t>
            </a:r>
          </a:p>
          <a:p>
            <a:pPr eaLnBrk="1" hangingPunct="1"/>
            <a:r>
              <a:rPr lang="en-US" altLang="en-US" smtClean="0"/>
              <a:t>Ryan White is the payer of last resort</a:t>
            </a:r>
          </a:p>
          <a:p>
            <a:pPr eaLnBrk="1" hangingPunct="1"/>
            <a:r>
              <a:rPr lang="en-US" altLang="en-US" smtClean="0"/>
              <a:t>Key role for consumers of RWHAP Part A services</a:t>
            </a:r>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A12910-C8A1-4F0F-85B5-8782E2FF0906}" type="slidenum">
              <a:rPr lang="en-US" altLang="en-US" sz="900">
                <a:solidFill>
                  <a:srgbClr val="898989"/>
                </a:solidFill>
              </a:rPr>
              <a:pPr/>
              <a:t>34</a:t>
            </a:fld>
            <a:endParaRPr lang="en-US" altLang="en-US" sz="900">
              <a:solidFill>
                <a:srgbClr val="898989"/>
              </a:solidFill>
            </a:endParaRPr>
          </a:p>
        </p:txBody>
      </p:sp>
      <p:cxnSp>
        <p:nvCxnSpPr>
          <p:cNvPr id="5" name="Straight Connector 4" descr="line" title="line"/>
          <p:cNvCxnSpPr/>
          <p:nvPr/>
        </p:nvCxnSpPr>
        <p:spPr>
          <a:xfrm flipV="1">
            <a:off x="733425" y="1679575"/>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23888" y="1709738"/>
            <a:ext cx="7886700" cy="2852737"/>
          </a:xfrm>
        </p:spPr>
        <p:txBody>
          <a:bodyPr/>
          <a:lstStyle/>
          <a:p>
            <a:pPr algn="ctr" eaLnBrk="1" hangingPunct="1">
              <a:spcBef>
                <a:spcPct val="15000"/>
              </a:spcBef>
            </a:pPr>
            <a:r>
              <a:rPr lang="en-US" altLang="en-US" sz="4800" smtClean="0"/>
              <a:t>Roles and Responsibilities of Planning Councils: An Overview </a:t>
            </a:r>
          </a:p>
        </p:txBody>
      </p:sp>
      <p:sp>
        <p:nvSpPr>
          <p:cNvPr id="368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8C9CA1-55AE-4EEE-B3A0-EA0356A42C7C}" type="slidenum">
              <a:rPr lang="en-US" altLang="en-US" sz="900">
                <a:solidFill>
                  <a:srgbClr val="898989"/>
                </a:solidFill>
              </a:rPr>
              <a:pPr/>
              <a:t>35</a:t>
            </a:fld>
            <a:endParaRPr lang="en-US" altLang="en-US" sz="900">
              <a:solidFill>
                <a:srgbClr val="898989"/>
              </a:solidFill>
            </a:endParaRPr>
          </a:p>
        </p:txBody>
      </p:sp>
      <p:pic>
        <p:nvPicPr>
          <p:cNvPr id="36868"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4562475"/>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Recipient and Planning Council Roles and Responsibilities</a:t>
            </a:r>
          </a:p>
        </p:txBody>
      </p:sp>
      <p:sp>
        <p:nvSpPr>
          <p:cNvPr id="37891" name="Rectangle 3"/>
          <p:cNvSpPr>
            <a:spLocks noGrp="1" noChangeArrowheads="1"/>
          </p:cNvSpPr>
          <p:nvPr>
            <p:ph idx="1"/>
          </p:nvPr>
        </p:nvSpPr>
        <p:spPr>
          <a:xfrm>
            <a:off x="628650" y="1828800"/>
            <a:ext cx="7981950" cy="4527550"/>
          </a:xfrm>
        </p:spPr>
        <p:txBody>
          <a:bodyPr/>
          <a:lstStyle/>
          <a:p>
            <a:pPr eaLnBrk="1" hangingPunct="1"/>
            <a:r>
              <a:rPr lang="en-US" altLang="en-US" sz="2800" smtClean="0"/>
              <a:t>Recipient and Planning Council = two independent entities, both with legislative authority and roles</a:t>
            </a:r>
          </a:p>
          <a:p>
            <a:pPr eaLnBrk="1" hangingPunct="1"/>
            <a:r>
              <a:rPr lang="en-US" altLang="en-US" sz="2800" smtClean="0"/>
              <a:t>Some roles belong to one entity and some are shared</a:t>
            </a:r>
          </a:p>
          <a:p>
            <a:pPr eaLnBrk="1" hangingPunct="1"/>
            <a:r>
              <a:rPr lang="en-US" altLang="en-US" sz="2800" smtClean="0"/>
              <a:t>Effectiveness requires clear understanding of the roles and responsibilities of each entity, </a:t>
            </a:r>
            <a:r>
              <a:rPr lang="en-US" altLang="en-US" sz="2800" i="1" smtClean="0"/>
              <a:t>plus:</a:t>
            </a:r>
          </a:p>
          <a:p>
            <a:pPr lvl="1" eaLnBrk="1" hangingPunct="1"/>
            <a:r>
              <a:rPr lang="en-US" altLang="en-US" sz="2600" i="1" smtClean="0"/>
              <a:t> </a:t>
            </a:r>
            <a:r>
              <a:rPr lang="en-US" altLang="en-US" sz="2600" smtClean="0"/>
              <a:t>Communications, information sharing, and collaboration between the recipient, Planning Council, and Planning Council support (PCS) staff</a:t>
            </a:r>
          </a:p>
          <a:p>
            <a:pPr lvl="1" eaLnBrk="1" hangingPunct="1"/>
            <a:r>
              <a:rPr lang="en-US" altLang="en-US" sz="2600" smtClean="0"/>
              <a:t> Ongoing consumer and community involvement</a:t>
            </a:r>
          </a:p>
          <a:p>
            <a:pPr eaLnBrk="1" hangingPunct="1"/>
            <a:endParaRPr lang="en-US" altLang="en-US" sz="2600" smtClean="0"/>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46028A-13F2-48C9-A32F-478DAC875930}" type="slidenum">
              <a:rPr lang="en-US" altLang="en-US" sz="900">
                <a:solidFill>
                  <a:srgbClr val="898989"/>
                </a:solidFill>
              </a:rPr>
              <a:pPr/>
              <a:t>36</a:t>
            </a:fld>
            <a:endParaRPr lang="en-US" altLang="en-US" sz="900">
              <a:solidFill>
                <a:srgbClr val="898989"/>
              </a:solidFill>
            </a:endParaRPr>
          </a:p>
        </p:txBody>
      </p:sp>
      <p:cxnSp>
        <p:nvCxnSpPr>
          <p:cNvPr id="5" name="Straight Connector 4" descr="line" title="line"/>
          <p:cNvCxnSpPr/>
          <p:nvPr/>
        </p:nvCxnSpPr>
        <p:spPr>
          <a:xfrm flipV="1">
            <a:off x="779463" y="1620838"/>
            <a:ext cx="7678737" cy="1587"/>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planning council, recipient, and CEO roles and responsibilities" title="table"/>
          <p:cNvGraphicFramePr>
            <a:graphicFrameLocks noGrp="1"/>
          </p:cNvGraphicFramePr>
          <p:nvPr>
            <p:extLst>
              <p:ext uri="{D42A27DB-BD31-4B8C-83A1-F6EECF244321}">
                <p14:modId xmlns:p14="http://schemas.microsoft.com/office/powerpoint/2010/main" val="3517753703"/>
              </p:ext>
            </p:extLst>
          </p:nvPr>
        </p:nvGraphicFramePr>
        <p:xfrm>
          <a:off x="119063" y="792591"/>
          <a:ext cx="8686800" cy="5565347"/>
        </p:xfrm>
        <a:graphic>
          <a:graphicData uri="http://schemas.openxmlformats.org/drawingml/2006/table">
            <a:tbl>
              <a:tblPr firstRow="1"/>
              <a:tblGrid>
                <a:gridCol w="3276600"/>
                <a:gridCol w="990600"/>
                <a:gridCol w="2133600"/>
                <a:gridCol w="2286000"/>
              </a:tblGrid>
              <a:tr h="335294">
                <a:tc>
                  <a:txBody>
                    <a:body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Task</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CEO</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Recipient</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Planning Council</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52439">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Determine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43658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Establish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36564">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Carry Out Needs Assessment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2984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Comprehensive Planning</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2545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Set Priorities*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300050">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Allocate Resources*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 </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Manage Procurement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rgbClr val="000000"/>
                        </a:solidFill>
                        <a:effectLst/>
                        <a:latin typeface="Calibri" panose="020F0502020204030204" pitchFamily="34"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Monitor Contracts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601687">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Planning Activities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6048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Care Strategies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503258">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Quality Management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anose="020F0502020204030204" pitchFamily="34" charset="0"/>
                        </a:rPr>
                        <a:t> </a:t>
                      </a: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Calibri" panose="020F0502020204030204" pitchFamily="34" charset="0"/>
                        </a:rPr>
                        <a:t> </a:t>
                      </a:r>
                      <a:r>
                        <a:rPr kumimoji="0" lang="en-US" altLang="en-US" sz="1600" b="1" i="0" u="none" strike="noStrike" cap="none" normalizeH="0" baseline="0" dirty="0" smtClean="0">
                          <a:ln>
                            <a:noFill/>
                          </a:ln>
                          <a:solidFill>
                            <a:schemeClr val="tx1"/>
                          </a:solidFill>
                          <a:effectLst/>
                          <a:latin typeface="Calibri" panose="020F0502020204030204" pitchFamily="34" charset="0"/>
                        </a:rPr>
                        <a:t>[Care Standards &amp;  Committee Involvement]</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579143">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 the Efficiency of the Administrative Mechanism*</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bl>
          </a:graphicData>
        </a:graphic>
      </p:graphicFrame>
      <p:sp>
        <p:nvSpPr>
          <p:cNvPr id="38992" name="TextBox 3"/>
          <p:cNvSpPr txBox="1">
            <a:spLocks noChangeArrowheads="1"/>
          </p:cNvSpPr>
          <p:nvPr/>
        </p:nvSpPr>
        <p:spPr bwMode="auto">
          <a:xfrm>
            <a:off x="119063" y="6357938"/>
            <a:ext cx="5503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t>* </a:t>
            </a:r>
            <a:r>
              <a:rPr lang="en-US" altLang="en-US" sz="2000">
                <a:latin typeface="Arial Narrow" pitchFamily="34" charset="0"/>
              </a:rPr>
              <a:t>Sole responsibility of RWHAP Part A Planning Councils</a:t>
            </a:r>
          </a:p>
        </p:txBody>
      </p:sp>
      <p:sp>
        <p:nvSpPr>
          <p:cNvPr id="3" name="Title 2"/>
          <p:cNvSpPr>
            <a:spLocks noGrp="1"/>
          </p:cNvSpPr>
          <p:nvPr>
            <p:ph type="title"/>
          </p:nvPr>
        </p:nvSpPr>
        <p:spPr>
          <a:xfrm>
            <a:off x="119063" y="365125"/>
            <a:ext cx="8643937" cy="396875"/>
          </a:xfrm>
        </p:spPr>
        <p:txBody>
          <a:bodyPr/>
          <a:lstStyle/>
          <a:p>
            <a:pPr lvl="0" algn="ctr" eaLnBrk="1" hangingPunct="1">
              <a:lnSpc>
                <a:spcPct val="115000"/>
              </a:lnSpc>
            </a:pPr>
            <a:r>
              <a:rPr lang="en-US" altLang="en-US" sz="2400" dirty="0">
                <a:latin typeface="Calibri" panose="020F0502020204030204" pitchFamily="34" charset="0"/>
              </a:rPr>
              <a:t>Planning Council, Recipient, and CEO Roles &amp; Responsibilities </a:t>
            </a:r>
          </a:p>
        </p:txBody>
      </p:sp>
      <p:sp>
        <p:nvSpPr>
          <p:cNvPr id="3899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1F059BC-76F3-4A5C-BBC9-11415CBA5D51}" type="slidenum">
              <a:rPr lang="en-US" altLang="en-US" sz="1200">
                <a:solidFill>
                  <a:srgbClr val="898989"/>
                </a:solidFill>
              </a:rPr>
              <a:pPr/>
              <a:t>37</a:t>
            </a:fld>
            <a:endParaRPr lang="en-US" altLang="en-US" sz="1200">
              <a:solidFill>
                <a:srgbClr val="89898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371600" y="304800"/>
            <a:ext cx="7772400" cy="1143000"/>
          </a:xfrm>
        </p:spPr>
        <p:txBody>
          <a:bodyPr/>
          <a:lstStyle/>
          <a:p>
            <a:pPr eaLnBrk="1" hangingPunct="1"/>
            <a:r>
              <a:rPr lang="en-US" altLang="en-US" sz="3800" smtClean="0"/>
              <a:t>Planning Council Formation and Membership</a:t>
            </a:r>
          </a:p>
        </p:txBody>
      </p:sp>
      <p:sp>
        <p:nvSpPr>
          <p:cNvPr id="39939" name="Rectangle 3"/>
          <p:cNvSpPr>
            <a:spLocks noGrp="1" noChangeArrowheads="1"/>
          </p:cNvSpPr>
          <p:nvPr>
            <p:ph idx="1"/>
          </p:nvPr>
        </p:nvSpPr>
        <p:spPr>
          <a:xfrm>
            <a:off x="836613" y="1600200"/>
            <a:ext cx="8154987" cy="4756150"/>
          </a:xfrm>
        </p:spPr>
        <p:txBody>
          <a:bodyPr/>
          <a:lstStyle/>
          <a:p>
            <a:pPr eaLnBrk="1" hangingPunct="1"/>
            <a:r>
              <a:rPr lang="en-US" altLang="en-US" sz="2500" smtClean="0"/>
              <a:t>Council established by Chief Elected Official (CEO) – Mayor appoints all members</a:t>
            </a:r>
          </a:p>
          <a:p>
            <a:pPr eaLnBrk="1" hangingPunct="1"/>
            <a:r>
              <a:rPr lang="en-US" altLang="en-US" sz="2500" smtClean="0"/>
              <a:t>Membership must meet legislated requirements:</a:t>
            </a:r>
          </a:p>
          <a:p>
            <a:pPr lvl="1" eaLnBrk="1" hangingPunct="1"/>
            <a:r>
              <a:rPr lang="en-US" altLang="en-US" sz="2400" smtClean="0"/>
              <a:t>Representation (legislatively required categories)</a:t>
            </a:r>
          </a:p>
          <a:p>
            <a:pPr lvl="1" eaLnBrk="1" hangingPunct="1"/>
            <a:r>
              <a:rPr lang="en-US" altLang="en-US" sz="2400" smtClean="0"/>
              <a:t>33% unaffiliated consumers of RWHAP Part A services</a:t>
            </a:r>
          </a:p>
          <a:p>
            <a:pPr lvl="1" eaLnBrk="1" hangingPunct="1"/>
            <a:r>
              <a:rPr lang="en-US" altLang="en-US" sz="2400" smtClean="0"/>
              <a:t>Reflectiveness (of the epidemic in the EMA/TGA)</a:t>
            </a:r>
          </a:p>
          <a:p>
            <a:pPr eaLnBrk="1" hangingPunct="1"/>
            <a:r>
              <a:rPr lang="en-US" altLang="en-US" sz="2500" smtClean="0"/>
              <a:t>Must use an open nominations process</a:t>
            </a:r>
          </a:p>
          <a:p>
            <a:pPr eaLnBrk="1" hangingPunct="1"/>
            <a:r>
              <a:rPr lang="en-US" altLang="en-US" sz="2500" smtClean="0"/>
              <a:t>Recipient has no role in membership selection</a:t>
            </a:r>
          </a:p>
          <a:p>
            <a:pPr eaLnBrk="1" hangingPunct="1"/>
            <a:r>
              <a:rPr lang="en-US" altLang="en-US" sz="2500" smtClean="0"/>
              <a:t>Bylaws may call for a recipient representative on the Council</a:t>
            </a:r>
          </a:p>
          <a:p>
            <a:pPr eaLnBrk="1" hangingPunct="1"/>
            <a:r>
              <a:rPr lang="en-US" altLang="en-US" sz="2500" smtClean="0"/>
              <a:t>The Planning Council may not be chaired solely by an employee of the recipient</a:t>
            </a:r>
          </a:p>
          <a:p>
            <a:pPr eaLnBrk="1" hangingPunct="1"/>
            <a:endParaRPr lang="en-US" altLang="en-US" sz="2400" smtClean="0"/>
          </a:p>
        </p:txBody>
      </p:sp>
      <p:sp>
        <p:nvSpPr>
          <p:cNvPr id="399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3ED856E-9101-4D96-A361-4135D66E969E}" type="slidenum">
              <a:rPr lang="en-US" altLang="en-US" sz="900">
                <a:solidFill>
                  <a:srgbClr val="898989"/>
                </a:solidFill>
              </a:rPr>
              <a:pPr/>
              <a:t>38</a:t>
            </a:fld>
            <a:endParaRPr lang="en-US" altLang="en-US" sz="900">
              <a:solidFill>
                <a:srgbClr val="898989"/>
              </a:solidFill>
            </a:endParaRPr>
          </a:p>
        </p:txBody>
      </p:sp>
      <p:cxnSp>
        <p:nvCxnSpPr>
          <p:cNvPr id="5" name="Straight Connector 4" descr="line" title="line"/>
          <p:cNvCxnSpPr/>
          <p:nvPr/>
        </p:nvCxnSpPr>
        <p:spPr>
          <a:xfrm flipV="1">
            <a:off x="836613" y="145415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Applying Knowledge</a:t>
            </a:r>
          </a:p>
        </p:txBody>
      </p:sp>
      <p:sp>
        <p:nvSpPr>
          <p:cNvPr id="40963" name="Rectangle 3"/>
          <p:cNvSpPr>
            <a:spLocks noGrp="1" noChangeArrowheads="1"/>
          </p:cNvSpPr>
          <p:nvPr>
            <p:ph idx="1"/>
          </p:nvPr>
        </p:nvSpPr>
        <p:spPr>
          <a:xfrm>
            <a:off x="638175" y="1665288"/>
            <a:ext cx="7772400" cy="3414712"/>
          </a:xfrm>
          <a:ln w="28575">
            <a:solidFill>
              <a:srgbClr val="002060"/>
            </a:solidFill>
            <a:miter lim="800000"/>
            <a:headEnd/>
            <a:tailEnd/>
          </a:ln>
        </p:spPr>
        <p:txBody>
          <a:bodyPr/>
          <a:lstStyle/>
          <a:p>
            <a:pPr eaLnBrk="1" hangingPunct="1">
              <a:buClr>
                <a:schemeClr val="tx2"/>
              </a:buClr>
              <a:buFont typeface="Wingdings" panose="05000000000000000000" pitchFamily="2" charset="2"/>
              <a:buNone/>
            </a:pPr>
            <a:r>
              <a:rPr lang="en-US" altLang="en-US" smtClean="0"/>
              <a:t>	The Planning Council has had a lot of trouble finding someone from a health planning agency to serve as a member. So when someone in that category sends an application to Planning Council support staff,  the Council votes to recommend her to the Mayor without the usual review by the Membership Committee. </a:t>
            </a:r>
            <a:r>
              <a:rPr lang="en-US" altLang="en-US" i="1" smtClean="0"/>
              <a:t>Is this OK? Why or why not?</a:t>
            </a:r>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32358D-49A4-4640-97B5-90CB880FCC49}" type="slidenum">
              <a:rPr lang="en-US" altLang="en-US" sz="900">
                <a:solidFill>
                  <a:srgbClr val="898989"/>
                </a:solidFill>
              </a:rPr>
              <a:pPr/>
              <a:t>39</a:t>
            </a:fld>
            <a:endParaRPr lang="en-US" altLang="en-US" sz="900">
              <a:solidFill>
                <a:srgbClr val="898989"/>
              </a:solidFill>
            </a:endParaRPr>
          </a:p>
        </p:txBody>
      </p:sp>
      <p:cxnSp>
        <p:nvCxnSpPr>
          <p:cNvPr id="5" name="Straight Connector 4" descr="line" title="line"/>
          <p:cNvCxnSpPr/>
          <p:nvPr/>
        </p:nvCxnSpPr>
        <p:spPr>
          <a:xfrm flipV="1">
            <a:off x="692150" y="13716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40966" name="Content Placeholder 7" descr="people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718050"/>
            <a:ext cx="1968500" cy="1968500"/>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304800"/>
            <a:ext cx="7772400" cy="1143000"/>
          </a:xfrm>
        </p:spPr>
        <p:txBody>
          <a:bodyPr/>
          <a:lstStyle/>
          <a:p>
            <a:pPr eaLnBrk="1" hangingPunct="1"/>
            <a:r>
              <a:rPr lang="en-US" altLang="en-US" sz="4400" smtClean="0"/>
              <a:t>Objectives</a:t>
            </a:r>
          </a:p>
        </p:txBody>
      </p:sp>
      <p:sp>
        <p:nvSpPr>
          <p:cNvPr id="246787" name="Rectangle 3"/>
          <p:cNvSpPr>
            <a:spLocks noGrp="1" noChangeArrowheads="1"/>
          </p:cNvSpPr>
          <p:nvPr>
            <p:ph idx="1"/>
          </p:nvPr>
        </p:nvSpPr>
        <p:spPr>
          <a:xfrm>
            <a:off x="742950" y="1509713"/>
            <a:ext cx="7772400" cy="5029200"/>
          </a:xfrm>
        </p:spPr>
        <p:txBody>
          <a:bodyPr rtlCol="0">
            <a:normAutofit fontScale="92500" lnSpcReduction="10000"/>
          </a:bodyPr>
          <a:lstStyle/>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understand the size, scope, &amp; key trends in the local HIV/AIDS epidemic</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become familiar with the Ryan White Treatment Extension Act of 2009</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describe the roles and responsibilities of a RWHAP Part A Planning Councils (PCs)</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differentiate Planning Council and recipient/ administrative agency roles</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describe the challenges and key priorities for this Planning Council and EMA/TGA </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understand the structure and operations of this Planning Council</a:t>
            </a:r>
          </a:p>
          <a:p>
            <a:pPr marL="609600" indent="-609600" eaLnBrk="1" fontAlgn="auto" hangingPunct="1">
              <a:spcAft>
                <a:spcPts val="0"/>
              </a:spcAft>
              <a:buClr>
                <a:schemeClr val="tx2"/>
              </a:buClr>
              <a:buFont typeface="Wingdings" panose="05000000000000000000" pitchFamily="2" charset="2"/>
              <a:buAutoNum type="arabicPeriod"/>
              <a:defRPr/>
            </a:pPr>
            <a:r>
              <a:rPr lang="en-US" altLang="en-US" sz="2800" dirty="0" smtClean="0"/>
              <a:t>To be ready to serve as an active PC member</a:t>
            </a:r>
          </a:p>
        </p:txBody>
      </p:sp>
      <p:sp>
        <p:nvSpPr>
          <p:cNvPr id="51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F258819-5FA9-4E17-A372-84ACA95779CD}" type="slidenum">
              <a:rPr lang="en-US" altLang="en-US" sz="900">
                <a:solidFill>
                  <a:srgbClr val="898989"/>
                </a:solidFill>
              </a:rPr>
              <a:pPr/>
              <a:t>4</a:t>
            </a:fld>
            <a:endParaRPr lang="en-US" altLang="en-US" sz="900">
              <a:solidFill>
                <a:srgbClr val="898989"/>
              </a:solidFill>
            </a:endParaRPr>
          </a:p>
        </p:txBody>
      </p:sp>
      <p:cxnSp>
        <p:nvCxnSpPr>
          <p:cNvPr id="5" name="Straight Connector 4" descr="line" title="line"/>
          <p:cNvCxnSpPr/>
          <p:nvPr/>
        </p:nvCxnSpPr>
        <p:spPr>
          <a:xfrm flipV="1">
            <a:off x="685800" y="1274763"/>
            <a:ext cx="7678738" cy="1587"/>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1"/>
          <p:cNvSpPr>
            <a:spLocks noGrp="1" noChangeArrowheads="1"/>
          </p:cNvSpPr>
          <p:nvPr>
            <p:ph type="title"/>
          </p:nvPr>
        </p:nvSpPr>
        <p:spPr>
          <a:xfrm>
            <a:off x="381000" y="30163"/>
            <a:ext cx="8416925" cy="1325562"/>
          </a:xfrm>
        </p:spPr>
        <p:txBody>
          <a:bodyPr/>
          <a:lstStyle/>
          <a:p>
            <a:pPr algn="ctr"/>
            <a:r>
              <a:rPr lang="en-US" altLang="en-US" smtClean="0">
                <a:cs typeface="Aharoni" pitchFamily="2" charset="-79"/>
              </a:rPr>
              <a:t>Data Needs for Ryan White Planning</a:t>
            </a:r>
          </a:p>
        </p:txBody>
      </p:sp>
      <p:sp>
        <p:nvSpPr>
          <p:cNvPr id="41987" name="Oval 2" descr="oval" title="oval"/>
          <p:cNvSpPr>
            <a:spLocks noChangeArrowheads="1"/>
          </p:cNvSpPr>
          <p:nvPr/>
        </p:nvSpPr>
        <p:spPr bwMode="auto">
          <a:xfrm>
            <a:off x="3838575" y="1458913"/>
            <a:ext cx="1803400" cy="1028700"/>
          </a:xfrm>
          <a:prstGeom prst="ellipse">
            <a:avLst/>
          </a:prstGeom>
          <a:solidFill>
            <a:srgbClr val="FFCC99"/>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eaLnBrk="1" hangingPunct="1">
              <a:lnSpc>
                <a:spcPct val="100000"/>
              </a:lnSpc>
              <a:spcBef>
                <a:spcPct val="0"/>
              </a:spcBef>
              <a:buClrTx/>
              <a:buFontTx/>
              <a:buNone/>
            </a:pPr>
            <a:endParaRPr lang="en-US" altLang="en-US" sz="2400">
              <a:latin typeface="Arial" pitchFamily="34" charset="0"/>
              <a:cs typeface="Arial" pitchFamily="34" charset="0"/>
            </a:endParaRPr>
          </a:p>
        </p:txBody>
      </p:sp>
      <p:sp>
        <p:nvSpPr>
          <p:cNvPr id="41988" name="Oval 5"/>
          <p:cNvSpPr>
            <a:spLocks noChangeArrowheads="1"/>
          </p:cNvSpPr>
          <p:nvPr/>
        </p:nvSpPr>
        <p:spPr bwMode="auto">
          <a:xfrm>
            <a:off x="5822950" y="1657350"/>
            <a:ext cx="1966913" cy="1266825"/>
          </a:xfrm>
          <a:prstGeom prst="ellipse">
            <a:avLst/>
          </a:prstGeom>
          <a:solidFill>
            <a:srgbClr val="99CCFF"/>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eaLnBrk="1" hangingPunct="1">
              <a:lnSpc>
                <a:spcPct val="100000"/>
              </a:lnSpc>
              <a:spcBef>
                <a:spcPct val="0"/>
              </a:spcBef>
              <a:buClrTx/>
              <a:buFontTx/>
              <a:buNone/>
            </a:pPr>
            <a:r>
              <a:rPr lang="en-US" altLang="en-US" sz="2200" b="1">
                <a:latin typeface="Arial" pitchFamily="34" charset="0"/>
                <a:cs typeface="Arial" pitchFamily="34" charset="0"/>
              </a:rPr>
              <a:t>HIV Care </a:t>
            </a:r>
          </a:p>
          <a:p>
            <a:pPr algn="ctr" eaLnBrk="1" hangingPunct="1">
              <a:lnSpc>
                <a:spcPct val="100000"/>
              </a:lnSpc>
              <a:spcBef>
                <a:spcPct val="0"/>
              </a:spcBef>
              <a:buClrTx/>
              <a:buFontTx/>
              <a:buNone/>
            </a:pPr>
            <a:r>
              <a:rPr lang="en-US" altLang="en-US" sz="2200" b="1">
                <a:latin typeface="Arial" pitchFamily="34" charset="0"/>
                <a:cs typeface="Arial" pitchFamily="34" charset="0"/>
              </a:rPr>
              <a:t>Continuum</a:t>
            </a:r>
          </a:p>
          <a:p>
            <a:pPr algn="ctr" eaLnBrk="1" hangingPunct="1">
              <a:lnSpc>
                <a:spcPct val="100000"/>
              </a:lnSpc>
              <a:spcBef>
                <a:spcPct val="0"/>
              </a:spcBef>
              <a:buClrTx/>
              <a:buFontTx/>
              <a:buNone/>
            </a:pPr>
            <a:r>
              <a:rPr lang="en-US" altLang="en-US" sz="2200" b="1">
                <a:latin typeface="Arial" pitchFamily="34" charset="0"/>
                <a:cs typeface="Arial" pitchFamily="34" charset="0"/>
              </a:rPr>
              <a:t>Data</a:t>
            </a:r>
          </a:p>
        </p:txBody>
      </p:sp>
      <p:sp>
        <p:nvSpPr>
          <p:cNvPr id="41989" name="Oval 6"/>
          <p:cNvSpPr>
            <a:spLocks noChangeArrowheads="1"/>
          </p:cNvSpPr>
          <p:nvPr/>
        </p:nvSpPr>
        <p:spPr bwMode="auto">
          <a:xfrm>
            <a:off x="6559550" y="3017838"/>
            <a:ext cx="2238375" cy="1339850"/>
          </a:xfrm>
          <a:prstGeom prst="ellipse">
            <a:avLst/>
          </a:prstGeom>
          <a:solidFill>
            <a:srgbClr val="CCFFCC"/>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ts val="700"/>
              </a:spcBef>
              <a:buClrTx/>
              <a:buFontTx/>
              <a:buNone/>
            </a:pPr>
            <a:r>
              <a:rPr lang="en-US" altLang="en-US" sz="2200" b="1">
                <a:latin typeface="Arial" pitchFamily="34" charset="0"/>
                <a:cs typeface="Arial" pitchFamily="34" charset="0"/>
              </a:rPr>
              <a:t>Testing and </a:t>
            </a:r>
          </a:p>
          <a:p>
            <a:pPr algn="ctr">
              <a:lnSpc>
                <a:spcPct val="100000"/>
              </a:lnSpc>
              <a:spcBef>
                <a:spcPct val="0"/>
              </a:spcBef>
              <a:buClrTx/>
              <a:buFontTx/>
              <a:buNone/>
            </a:pPr>
            <a:r>
              <a:rPr lang="en-US" altLang="en-US" sz="2200" b="1">
                <a:latin typeface="Arial" pitchFamily="34" charset="0"/>
                <a:cs typeface="Arial" pitchFamily="34" charset="0"/>
              </a:rPr>
              <a:t>Unmet Need </a:t>
            </a:r>
          </a:p>
          <a:p>
            <a:pPr algn="ctr">
              <a:lnSpc>
                <a:spcPct val="100000"/>
              </a:lnSpc>
              <a:spcBef>
                <a:spcPct val="0"/>
              </a:spcBef>
              <a:buClrTx/>
              <a:buFontTx/>
              <a:buNone/>
            </a:pPr>
            <a:r>
              <a:rPr lang="en-US" altLang="en-US" sz="2200" b="1">
                <a:latin typeface="Arial" pitchFamily="34" charset="0"/>
                <a:cs typeface="Arial" pitchFamily="34" charset="0"/>
              </a:rPr>
              <a:t>Data</a:t>
            </a:r>
          </a:p>
        </p:txBody>
      </p:sp>
      <p:sp>
        <p:nvSpPr>
          <p:cNvPr id="41990" name="Oval 7"/>
          <p:cNvSpPr>
            <a:spLocks noChangeArrowheads="1"/>
          </p:cNvSpPr>
          <p:nvPr/>
        </p:nvSpPr>
        <p:spPr bwMode="auto">
          <a:xfrm>
            <a:off x="3841750" y="3078163"/>
            <a:ext cx="1803400" cy="1266825"/>
          </a:xfrm>
          <a:prstGeom prst="ellipse">
            <a:avLst/>
          </a:prstGeom>
          <a:solidFill>
            <a:srgbClr val="FFFF99"/>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r>
              <a:rPr lang="en-US" altLang="en-US" b="1">
                <a:latin typeface="Arial" pitchFamily="34" charset="0"/>
                <a:cs typeface="Arial" pitchFamily="34" charset="0"/>
              </a:rPr>
              <a:t>Data</a:t>
            </a:r>
          </a:p>
        </p:txBody>
      </p:sp>
      <p:sp>
        <p:nvSpPr>
          <p:cNvPr id="41991" name="Oval 8"/>
          <p:cNvSpPr>
            <a:spLocks noChangeArrowheads="1"/>
          </p:cNvSpPr>
          <p:nvPr/>
        </p:nvSpPr>
        <p:spPr bwMode="auto">
          <a:xfrm>
            <a:off x="6002338" y="4456113"/>
            <a:ext cx="2481262" cy="1349375"/>
          </a:xfrm>
          <a:prstGeom prst="ellipse">
            <a:avLst/>
          </a:prstGeom>
          <a:solidFill>
            <a:srgbClr val="FF7C80"/>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endParaRPr lang="en-US" altLang="en-US" sz="2400" b="1">
              <a:latin typeface="Arial" pitchFamily="34" charset="0"/>
              <a:cs typeface="Arial" pitchFamily="34" charset="0"/>
            </a:endParaRPr>
          </a:p>
          <a:p>
            <a:pPr algn="ctr">
              <a:lnSpc>
                <a:spcPct val="100000"/>
              </a:lnSpc>
              <a:spcBef>
                <a:spcPct val="0"/>
              </a:spcBef>
              <a:buClrTx/>
              <a:buFontTx/>
              <a:buNone/>
            </a:pPr>
            <a:endParaRPr lang="en-US" altLang="en-US" sz="1200" b="1">
              <a:latin typeface="Arial" pitchFamily="34" charset="0"/>
              <a:cs typeface="Arial" pitchFamily="34" charset="0"/>
            </a:endParaRPr>
          </a:p>
          <a:p>
            <a:pPr algn="ctr">
              <a:lnSpc>
                <a:spcPct val="100000"/>
              </a:lnSpc>
              <a:spcBef>
                <a:spcPct val="0"/>
              </a:spcBef>
              <a:buClrTx/>
              <a:buFontTx/>
              <a:buNone/>
            </a:pPr>
            <a:r>
              <a:rPr lang="en-US" altLang="en-US" sz="2200" b="1">
                <a:latin typeface="Arial" pitchFamily="34" charset="0"/>
                <a:cs typeface="Arial" pitchFamily="34" charset="0"/>
              </a:rPr>
              <a:t>Clinical Quality</a:t>
            </a:r>
          </a:p>
          <a:p>
            <a:pPr algn="ctr">
              <a:lnSpc>
                <a:spcPct val="100000"/>
              </a:lnSpc>
              <a:spcBef>
                <a:spcPct val="0"/>
              </a:spcBef>
              <a:buClrTx/>
              <a:buFontTx/>
              <a:buNone/>
            </a:pPr>
            <a:r>
              <a:rPr lang="en-US" altLang="en-US" sz="2200" b="1">
                <a:latin typeface="Arial" pitchFamily="34" charset="0"/>
                <a:cs typeface="Arial" pitchFamily="34" charset="0"/>
              </a:rPr>
              <a:t>Management</a:t>
            </a:r>
          </a:p>
          <a:p>
            <a:pPr algn="ctr">
              <a:lnSpc>
                <a:spcPct val="100000"/>
              </a:lnSpc>
              <a:spcBef>
                <a:spcPct val="0"/>
              </a:spcBef>
              <a:buClrTx/>
              <a:buFontTx/>
              <a:buNone/>
            </a:pPr>
            <a:r>
              <a:rPr lang="en-US" altLang="en-US" sz="2200" b="1">
                <a:latin typeface="Arial" pitchFamily="34" charset="0"/>
                <a:cs typeface="Arial" pitchFamily="34" charset="0"/>
              </a:rPr>
              <a:t>Data</a:t>
            </a:r>
          </a:p>
          <a:p>
            <a:pPr algn="ctr" eaLnBrk="1" hangingPunct="1">
              <a:lnSpc>
                <a:spcPct val="100000"/>
              </a:lnSpc>
              <a:spcBef>
                <a:spcPct val="0"/>
              </a:spcBef>
              <a:buClrTx/>
              <a:buFontTx/>
              <a:buNone/>
            </a:pPr>
            <a:endParaRPr lang="en-US" altLang="en-US" sz="2400" b="1">
              <a:latin typeface="Arial" pitchFamily="34" charset="0"/>
              <a:cs typeface="Arial" pitchFamily="34" charset="0"/>
            </a:endParaRPr>
          </a:p>
        </p:txBody>
      </p:sp>
      <p:sp>
        <p:nvSpPr>
          <p:cNvPr id="41992" name="Oval 9"/>
          <p:cNvSpPr>
            <a:spLocks noChangeArrowheads="1"/>
          </p:cNvSpPr>
          <p:nvPr/>
        </p:nvSpPr>
        <p:spPr bwMode="auto">
          <a:xfrm>
            <a:off x="3444875" y="4864100"/>
            <a:ext cx="2589213" cy="1689100"/>
          </a:xfrm>
          <a:prstGeom prst="ellipse">
            <a:avLst/>
          </a:prstGeom>
          <a:solidFill>
            <a:srgbClr val="FFCCFF"/>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eaLnBrk="1" hangingPunct="1">
              <a:lnSpc>
                <a:spcPct val="100000"/>
              </a:lnSpc>
              <a:spcBef>
                <a:spcPct val="0"/>
              </a:spcBef>
              <a:buClrTx/>
              <a:buFontTx/>
              <a:buNone/>
            </a:pPr>
            <a:endParaRPr lang="en-US" altLang="en-US" sz="2400" b="1">
              <a:latin typeface="Arial" pitchFamily="34" charset="0"/>
              <a:cs typeface="Arial" pitchFamily="34" charset="0"/>
            </a:endParaRPr>
          </a:p>
          <a:p>
            <a:pPr algn="ctr" eaLnBrk="1" hangingPunct="1">
              <a:lnSpc>
                <a:spcPct val="100000"/>
              </a:lnSpc>
              <a:spcBef>
                <a:spcPts val="400"/>
              </a:spcBef>
              <a:buClrTx/>
              <a:buFontTx/>
              <a:buNone/>
            </a:pPr>
            <a:r>
              <a:rPr lang="en-US" altLang="en-US" sz="2200" b="1">
                <a:latin typeface="Arial" pitchFamily="34" charset="0"/>
                <a:cs typeface="Arial" pitchFamily="34" charset="0"/>
              </a:rPr>
              <a:t>Performance </a:t>
            </a:r>
          </a:p>
          <a:p>
            <a:pPr algn="ctr" eaLnBrk="1" hangingPunct="1">
              <a:lnSpc>
                <a:spcPct val="100000"/>
              </a:lnSpc>
              <a:spcBef>
                <a:spcPct val="0"/>
              </a:spcBef>
              <a:buClrTx/>
              <a:buFontTx/>
              <a:buNone/>
            </a:pPr>
            <a:r>
              <a:rPr lang="en-US" altLang="en-US" sz="2200" b="1">
                <a:latin typeface="Arial" pitchFamily="34" charset="0"/>
                <a:cs typeface="Arial" pitchFamily="34" charset="0"/>
              </a:rPr>
              <a:t>&amp; Clinical</a:t>
            </a:r>
          </a:p>
          <a:p>
            <a:pPr algn="ctr" eaLnBrk="1" hangingPunct="1">
              <a:lnSpc>
                <a:spcPct val="100000"/>
              </a:lnSpc>
              <a:spcBef>
                <a:spcPct val="0"/>
              </a:spcBef>
              <a:buClrTx/>
              <a:buFontTx/>
              <a:buNone/>
            </a:pPr>
            <a:r>
              <a:rPr lang="en-US" altLang="en-US" sz="2200" b="1">
                <a:latin typeface="Arial" pitchFamily="34" charset="0"/>
                <a:cs typeface="Arial" pitchFamily="34" charset="0"/>
              </a:rPr>
              <a:t>Outcomes </a:t>
            </a:r>
          </a:p>
          <a:p>
            <a:pPr algn="ctr" eaLnBrk="1" hangingPunct="1">
              <a:lnSpc>
                <a:spcPct val="100000"/>
              </a:lnSpc>
              <a:spcBef>
                <a:spcPct val="0"/>
              </a:spcBef>
              <a:buClrTx/>
              <a:buFontTx/>
              <a:buNone/>
            </a:pPr>
            <a:r>
              <a:rPr lang="en-US" altLang="en-US" sz="2200" b="1">
                <a:latin typeface="Arial" pitchFamily="34" charset="0"/>
                <a:cs typeface="Arial" pitchFamily="34" charset="0"/>
              </a:rPr>
              <a:t>Data</a:t>
            </a:r>
          </a:p>
          <a:p>
            <a:pPr algn="ctr">
              <a:lnSpc>
                <a:spcPct val="100000"/>
              </a:lnSpc>
              <a:spcBef>
                <a:spcPct val="0"/>
              </a:spcBef>
              <a:buClrTx/>
              <a:buFontTx/>
              <a:buNone/>
            </a:pPr>
            <a:endParaRPr lang="en-US" altLang="en-US" sz="2400" b="1">
              <a:latin typeface="Arial" pitchFamily="34" charset="0"/>
              <a:cs typeface="Arial" pitchFamily="34" charset="0"/>
            </a:endParaRPr>
          </a:p>
        </p:txBody>
      </p:sp>
      <p:sp>
        <p:nvSpPr>
          <p:cNvPr id="41993" name="Oval 10"/>
          <p:cNvSpPr>
            <a:spLocks noChangeArrowheads="1"/>
          </p:cNvSpPr>
          <p:nvPr/>
        </p:nvSpPr>
        <p:spPr bwMode="auto">
          <a:xfrm>
            <a:off x="787400" y="4391025"/>
            <a:ext cx="2657475" cy="1724025"/>
          </a:xfrm>
          <a:prstGeom prst="ellipse">
            <a:avLst/>
          </a:prstGeom>
          <a:solidFill>
            <a:srgbClr val="00B0F0"/>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r>
              <a:rPr lang="en-US" altLang="en-US" sz="2200" b="1">
                <a:latin typeface="Arial" pitchFamily="34" charset="0"/>
                <a:cs typeface="Arial" pitchFamily="34" charset="0"/>
              </a:rPr>
              <a:t>Client </a:t>
            </a:r>
          </a:p>
          <a:p>
            <a:pPr algn="ctr">
              <a:lnSpc>
                <a:spcPct val="100000"/>
              </a:lnSpc>
              <a:spcBef>
                <a:spcPct val="0"/>
              </a:spcBef>
              <a:buClrTx/>
              <a:buFontTx/>
              <a:buNone/>
            </a:pPr>
            <a:r>
              <a:rPr lang="en-US" altLang="en-US" sz="2200" b="1">
                <a:latin typeface="Arial" pitchFamily="34" charset="0"/>
                <a:cs typeface="Arial" pitchFamily="34" charset="0"/>
              </a:rPr>
              <a:t>Characteristics &amp; </a:t>
            </a:r>
          </a:p>
          <a:p>
            <a:pPr algn="ctr">
              <a:lnSpc>
                <a:spcPct val="100000"/>
              </a:lnSpc>
              <a:spcBef>
                <a:spcPct val="0"/>
              </a:spcBef>
              <a:buClrTx/>
              <a:buFontTx/>
              <a:buNone/>
            </a:pPr>
            <a:r>
              <a:rPr lang="en-US" altLang="en-US" sz="2200" b="1">
                <a:latin typeface="Arial" pitchFamily="34" charset="0"/>
                <a:cs typeface="Arial" pitchFamily="34" charset="0"/>
              </a:rPr>
              <a:t>Utilization </a:t>
            </a:r>
          </a:p>
          <a:p>
            <a:pPr algn="ctr">
              <a:lnSpc>
                <a:spcPct val="100000"/>
              </a:lnSpc>
              <a:spcBef>
                <a:spcPct val="0"/>
              </a:spcBef>
              <a:buClrTx/>
              <a:buFontTx/>
              <a:buNone/>
            </a:pPr>
            <a:r>
              <a:rPr lang="en-US" altLang="en-US" sz="2200" b="1">
                <a:latin typeface="Arial" pitchFamily="34" charset="0"/>
                <a:cs typeface="Arial" pitchFamily="34" charset="0"/>
              </a:rPr>
              <a:t>(RSR) Data </a:t>
            </a:r>
          </a:p>
        </p:txBody>
      </p:sp>
      <p:sp>
        <p:nvSpPr>
          <p:cNvPr id="41994" name="Oval 11"/>
          <p:cNvSpPr>
            <a:spLocks noChangeArrowheads="1"/>
          </p:cNvSpPr>
          <p:nvPr/>
        </p:nvSpPr>
        <p:spPr bwMode="auto">
          <a:xfrm>
            <a:off x="752475" y="3138488"/>
            <a:ext cx="2095500" cy="1171575"/>
          </a:xfrm>
          <a:prstGeom prst="ellipse">
            <a:avLst/>
          </a:prstGeom>
          <a:solidFill>
            <a:srgbClr val="66FFFF"/>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r>
              <a:rPr lang="en-US" altLang="en-US" sz="2200" b="1">
                <a:latin typeface="Arial" pitchFamily="34" charset="0"/>
                <a:cs typeface="Arial" pitchFamily="34" charset="0"/>
              </a:rPr>
              <a:t>Service </a:t>
            </a:r>
          </a:p>
          <a:p>
            <a:pPr algn="ctr">
              <a:lnSpc>
                <a:spcPct val="100000"/>
              </a:lnSpc>
              <a:spcBef>
                <a:spcPct val="0"/>
              </a:spcBef>
              <a:buClrTx/>
              <a:buFontTx/>
              <a:buNone/>
            </a:pPr>
            <a:r>
              <a:rPr lang="en-US" altLang="en-US" sz="2200" b="1">
                <a:latin typeface="Arial" pitchFamily="34" charset="0"/>
                <a:cs typeface="Arial" pitchFamily="34" charset="0"/>
              </a:rPr>
              <a:t>Expenditure </a:t>
            </a:r>
          </a:p>
          <a:p>
            <a:pPr algn="ctr">
              <a:lnSpc>
                <a:spcPct val="100000"/>
              </a:lnSpc>
              <a:spcBef>
                <a:spcPct val="0"/>
              </a:spcBef>
              <a:buClrTx/>
              <a:buFontTx/>
              <a:buNone/>
            </a:pPr>
            <a:r>
              <a:rPr lang="en-US" altLang="en-US" sz="2200" b="1">
                <a:latin typeface="Arial" pitchFamily="34" charset="0"/>
                <a:cs typeface="Arial" pitchFamily="34" charset="0"/>
              </a:rPr>
              <a:t>Data</a:t>
            </a:r>
          </a:p>
        </p:txBody>
      </p:sp>
      <p:sp>
        <p:nvSpPr>
          <p:cNvPr id="41995" name="Oval 12"/>
          <p:cNvSpPr>
            <a:spLocks noChangeArrowheads="1"/>
          </p:cNvSpPr>
          <p:nvPr/>
        </p:nvSpPr>
        <p:spPr bwMode="auto">
          <a:xfrm>
            <a:off x="1662113" y="1624013"/>
            <a:ext cx="1957387" cy="1266825"/>
          </a:xfrm>
          <a:prstGeom prst="ellipse">
            <a:avLst/>
          </a:prstGeom>
          <a:solidFill>
            <a:srgbClr val="99FF99"/>
          </a:solidFill>
          <a:ln w="9525">
            <a:solidFill>
              <a:schemeClr val="tx1"/>
            </a:solidFill>
            <a:round/>
            <a:headEnd/>
            <a:tailEnd/>
          </a:ln>
        </p:spPr>
        <p:txBody>
          <a:bodyPr wrap="none" anchor="ct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r>
              <a:rPr lang="en-US" altLang="en-US" sz="2200" b="1">
                <a:latin typeface="Arial" pitchFamily="34" charset="0"/>
                <a:cs typeface="Arial" pitchFamily="34" charset="0"/>
              </a:rPr>
              <a:t>Needs</a:t>
            </a:r>
          </a:p>
          <a:p>
            <a:pPr algn="ctr">
              <a:lnSpc>
                <a:spcPct val="100000"/>
              </a:lnSpc>
              <a:spcBef>
                <a:spcPct val="0"/>
              </a:spcBef>
              <a:buClrTx/>
              <a:buFontTx/>
              <a:buNone/>
            </a:pPr>
            <a:r>
              <a:rPr lang="en-US" altLang="en-US" sz="2200" b="1">
                <a:latin typeface="Arial" pitchFamily="34" charset="0"/>
                <a:cs typeface="Arial" pitchFamily="34" charset="0"/>
              </a:rPr>
              <a:t>Assessment </a:t>
            </a:r>
          </a:p>
          <a:p>
            <a:pPr algn="ctr">
              <a:lnSpc>
                <a:spcPct val="100000"/>
              </a:lnSpc>
              <a:spcBef>
                <a:spcPct val="0"/>
              </a:spcBef>
              <a:buClrTx/>
              <a:buFontTx/>
              <a:buNone/>
            </a:pPr>
            <a:r>
              <a:rPr lang="en-US" altLang="en-US" sz="2200" b="1">
                <a:latin typeface="Arial" pitchFamily="34" charset="0"/>
                <a:cs typeface="Arial" pitchFamily="34" charset="0"/>
              </a:rPr>
              <a:t>Data</a:t>
            </a:r>
          </a:p>
        </p:txBody>
      </p:sp>
      <p:sp>
        <p:nvSpPr>
          <p:cNvPr id="41996" name="Text Box 22"/>
          <p:cNvSpPr txBox="1">
            <a:spLocks noChangeArrowheads="1"/>
          </p:cNvSpPr>
          <p:nvPr/>
        </p:nvSpPr>
        <p:spPr bwMode="auto">
          <a:xfrm>
            <a:off x="3948113" y="1731963"/>
            <a:ext cx="1584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742950" indent="-285750">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1143000" indent="-22860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a:lnSpc>
                <a:spcPct val="100000"/>
              </a:lnSpc>
              <a:spcBef>
                <a:spcPct val="0"/>
              </a:spcBef>
              <a:buClrTx/>
              <a:buFontTx/>
              <a:buNone/>
            </a:pPr>
            <a:r>
              <a:rPr lang="en-US" altLang="en-US" sz="2200" b="1">
                <a:latin typeface="Arial" pitchFamily="34" charset="0"/>
                <a:cs typeface="Arial" pitchFamily="34" charset="0"/>
              </a:rPr>
              <a:t>Epi Profile</a:t>
            </a:r>
          </a:p>
        </p:txBody>
      </p:sp>
      <p:sp>
        <p:nvSpPr>
          <p:cNvPr id="12" name="Down Arrow 11" descr="arrow" title="arrow"/>
          <p:cNvSpPr/>
          <p:nvPr/>
        </p:nvSpPr>
        <p:spPr>
          <a:xfrm rot="16200000">
            <a:off x="3297238" y="3214688"/>
            <a:ext cx="184150" cy="10795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Down Arrow 39" descr="arrow" title="arrow"/>
          <p:cNvSpPr/>
          <p:nvPr/>
        </p:nvSpPr>
        <p:spPr>
          <a:xfrm rot="21600000">
            <a:off x="4630738" y="2463800"/>
            <a:ext cx="217487" cy="700088"/>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Down Arrow 41" descr="arrow" title="arrow"/>
          <p:cNvSpPr/>
          <p:nvPr/>
        </p:nvSpPr>
        <p:spPr>
          <a:xfrm rot="-2700000">
            <a:off x="3544888" y="2613025"/>
            <a:ext cx="230187" cy="9445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Down Arrow 45" descr="arrow" title="arrow"/>
          <p:cNvSpPr/>
          <p:nvPr/>
        </p:nvSpPr>
        <p:spPr>
          <a:xfrm rot="14129003">
            <a:off x="3431381" y="3785394"/>
            <a:ext cx="174625" cy="108108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Down Arrow 46" descr="arrow" title="arrow"/>
          <p:cNvSpPr/>
          <p:nvPr/>
        </p:nvSpPr>
        <p:spPr>
          <a:xfrm rot="10920000">
            <a:off x="4643438" y="4287838"/>
            <a:ext cx="193675" cy="58896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Down Arrow 22" descr="arrow" title="arrow"/>
          <p:cNvSpPr/>
          <p:nvPr/>
        </p:nvSpPr>
        <p:spPr>
          <a:xfrm rot="3201419">
            <a:off x="5566097" y="2575291"/>
            <a:ext cx="277267" cy="867746"/>
          </a:xfrm>
          <a:prstGeom prst="downArrow">
            <a:avLst/>
          </a:prstGeom>
          <a:solidFill>
            <a:srgbClr val="C00000"/>
          </a:solidFill>
          <a:ln>
            <a:solidFill>
              <a:srgbClr val="FF0000"/>
            </a:solidFill>
          </a:ln>
          <a:scene3d>
            <a:camera prst="orthographicFront">
              <a:rot lat="600000" lon="24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Down Arrow 23" descr="arrow" title="arrow"/>
          <p:cNvSpPr/>
          <p:nvPr/>
        </p:nvSpPr>
        <p:spPr>
          <a:xfrm rot="-2700000" flipV="1">
            <a:off x="5699919" y="3902869"/>
            <a:ext cx="209550" cy="103346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Down Arrow 1" descr="arrow" title="arrow"/>
          <p:cNvSpPr/>
          <p:nvPr/>
        </p:nvSpPr>
        <p:spPr>
          <a:xfrm rot="5200880">
            <a:off x="6004719" y="3244056"/>
            <a:ext cx="219075" cy="10144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0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119F4B0-2404-4B56-84B9-1AC0549CAA49}" type="slidenum">
              <a:rPr lang="en-US" altLang="en-US" sz="1200">
                <a:solidFill>
                  <a:srgbClr val="898989"/>
                </a:solidFill>
              </a:rPr>
              <a:pPr/>
              <a:t>40</a:t>
            </a:fld>
            <a:endParaRPr lang="en-US" altLang="en-US" sz="1200">
              <a:solidFill>
                <a:srgbClr val="898989"/>
              </a:solidFill>
            </a:endParaRPr>
          </a:p>
        </p:txBody>
      </p:sp>
      <p:sp>
        <p:nvSpPr>
          <p:cNvPr id="42006" name="TextBox 2"/>
          <p:cNvSpPr txBox="1">
            <a:spLocks noChangeArrowheads="1"/>
          </p:cNvSpPr>
          <p:nvPr/>
        </p:nvSpPr>
        <p:spPr bwMode="auto">
          <a:xfrm>
            <a:off x="146050" y="6324600"/>
            <a:ext cx="36925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100" i="1"/>
              <a:t>Note: </a:t>
            </a:r>
            <a:r>
              <a:rPr lang="en-US" altLang="en-US" sz="2100"/>
              <a:t>Some data types overlap</a:t>
            </a:r>
            <a:endParaRPr lang="en-US" altLang="en-US" sz="2100" i="1"/>
          </a:p>
        </p:txBody>
      </p:sp>
      <p:cxnSp>
        <p:nvCxnSpPr>
          <p:cNvPr id="25" name="Straight Connector 24" descr="line" title="line"/>
          <p:cNvCxnSpPr/>
          <p:nvPr/>
        </p:nvCxnSpPr>
        <p:spPr>
          <a:xfrm flipV="1">
            <a:off x="538163" y="1054100"/>
            <a:ext cx="8186737" cy="17463"/>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1300"/>
            <a:ext cx="7138988" cy="742950"/>
          </a:xfrm>
        </p:spPr>
        <p:txBody>
          <a:bodyPr>
            <a:normAutofit fontScale="90000"/>
          </a:bodyPr>
          <a:lstStyle/>
          <a:p>
            <a:pPr>
              <a:defRPr/>
            </a:pPr>
            <a:r>
              <a:rPr lang="en-US" dirty="0"/>
              <a:t>Expectations: Needs Assessment</a:t>
            </a:r>
          </a:p>
        </p:txBody>
      </p:sp>
      <p:sp>
        <p:nvSpPr>
          <p:cNvPr id="43011" name="Content Placeholder 2"/>
          <p:cNvSpPr>
            <a:spLocks noGrp="1"/>
          </p:cNvSpPr>
          <p:nvPr>
            <p:ph idx="1"/>
          </p:nvPr>
        </p:nvSpPr>
        <p:spPr>
          <a:xfrm>
            <a:off x="914400" y="1905000"/>
            <a:ext cx="7361238" cy="4124325"/>
          </a:xfrm>
        </p:spPr>
        <p:txBody>
          <a:bodyPr/>
          <a:lstStyle/>
          <a:p>
            <a:pPr marL="0" indent="0">
              <a:lnSpc>
                <a:spcPct val="110000"/>
              </a:lnSpc>
              <a:buFont typeface="Wingdings" panose="05000000000000000000" pitchFamily="2" charset="2"/>
              <a:buNone/>
            </a:pPr>
            <a:r>
              <a:rPr lang="en-US" altLang="en-US" smtClean="0"/>
              <a:t>Determine what services are needed, what services are being provided, and what service gaps exist, overall &amp; for particular populations, in &amp; out of care – includes obtaining PLWH input on service needs and gaps</a:t>
            </a:r>
          </a:p>
        </p:txBody>
      </p:sp>
      <p:sp>
        <p:nvSpPr>
          <p:cNvPr id="43012" name="Slide Number Placeholder 3"/>
          <p:cNvSpPr>
            <a:spLocks noGrp="1"/>
          </p:cNvSpPr>
          <p:nvPr>
            <p:ph type="sldNum" sz="quarter" idx="12"/>
          </p:nvPr>
        </p:nvSpPr>
        <p:spPr bwMode="auto">
          <a:xfrm>
            <a:off x="8275638" y="5589588"/>
            <a:ext cx="617537" cy="261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09222CD-48F7-44B8-AAE3-28606D427713}" type="slidenum">
              <a:rPr lang="en-US" altLang="en-US" sz="900">
                <a:solidFill>
                  <a:srgbClr val="898989"/>
                </a:solidFill>
              </a:rPr>
              <a:pPr/>
              <a:t>41</a:t>
            </a:fld>
            <a:endParaRPr lang="en-US" altLang="en-US" sz="900">
              <a:solidFill>
                <a:srgbClr val="898989"/>
              </a:solidFill>
            </a:endParaRPr>
          </a:p>
        </p:txBody>
      </p:sp>
      <p:cxnSp>
        <p:nvCxnSpPr>
          <p:cNvPr id="5" name="Straight Connector 4" descr="line" title="line"/>
          <p:cNvCxnSpPr/>
          <p:nvPr/>
        </p:nvCxnSpPr>
        <p:spPr>
          <a:xfrm>
            <a:off x="596900" y="981075"/>
            <a:ext cx="7986713"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1300"/>
            <a:ext cx="7138988" cy="742950"/>
          </a:xfrm>
        </p:spPr>
        <p:txBody>
          <a:bodyPr>
            <a:normAutofit fontScale="90000"/>
          </a:bodyPr>
          <a:lstStyle/>
          <a:p>
            <a:pPr>
              <a:defRPr/>
            </a:pPr>
            <a:r>
              <a:rPr lang="en-US" dirty="0" smtClean="0"/>
              <a:t>Components of </a:t>
            </a:r>
            <a:br>
              <a:rPr lang="en-US" dirty="0" smtClean="0"/>
            </a:br>
            <a:r>
              <a:rPr lang="en-US" dirty="0" smtClean="0"/>
              <a:t>Needs </a:t>
            </a:r>
            <a:r>
              <a:rPr lang="en-US" dirty="0"/>
              <a:t>Assessment</a:t>
            </a:r>
          </a:p>
        </p:txBody>
      </p:sp>
      <p:sp>
        <p:nvSpPr>
          <p:cNvPr id="44035" name="Content Placeholder 2"/>
          <p:cNvSpPr>
            <a:spLocks noGrp="1"/>
          </p:cNvSpPr>
          <p:nvPr>
            <p:ph idx="1"/>
          </p:nvPr>
        </p:nvSpPr>
        <p:spPr>
          <a:xfrm>
            <a:off x="517525" y="1290638"/>
            <a:ext cx="8226425" cy="5414962"/>
          </a:xfrm>
        </p:spPr>
        <p:txBody>
          <a:bodyPr/>
          <a:lstStyle/>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Epi profile </a:t>
            </a:r>
            <a:r>
              <a:rPr lang="en-US" altLang="en-US" sz="2500" smtClean="0">
                <a:cs typeface="Arial" pitchFamily="34" charset="0"/>
              </a:rPr>
              <a:t>of HIV &amp; AIDS cases and trends </a:t>
            </a: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Estimate &amp; assessment of unmet need and undiagnosed </a:t>
            </a:r>
            <a:r>
              <a:rPr lang="en-US" altLang="en-US" sz="2500" smtClean="0">
                <a:cs typeface="Arial" pitchFamily="34" charset="0"/>
              </a:rPr>
              <a:t>– PLWH who know their status but are not in care and PLWH who do not know their status</a:t>
            </a: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Service needs </a:t>
            </a:r>
            <a:r>
              <a:rPr lang="en-US" altLang="en-US" sz="2500" smtClean="0">
                <a:cs typeface="Arial" pitchFamily="34" charset="0"/>
              </a:rPr>
              <a:t>of PLWH in &amp; out of care</a:t>
            </a: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Existing services</a:t>
            </a:r>
            <a:r>
              <a:rPr lang="en-US" altLang="en-US" sz="2500" smtClean="0">
                <a:cs typeface="Arial" pitchFamily="34" charset="0"/>
              </a:rPr>
              <a:t>, including a resource inventory &amp; provider capacity/capability (availability, accessibility &amp; appropriateness overall and for specific populations)</a:t>
            </a: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Barriers</a:t>
            </a:r>
            <a:r>
              <a:rPr lang="en-US" altLang="en-US" sz="2500" smtClean="0">
                <a:cs typeface="Arial" pitchFamily="34" charset="0"/>
              </a:rPr>
              <a:t> to testing and care</a:t>
            </a:r>
            <a:endParaRPr lang="en-US" altLang="en-US" sz="2500" i="1" smtClean="0">
              <a:cs typeface="Arial" pitchFamily="34" charset="0"/>
            </a:endParaRP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Service gaps </a:t>
            </a:r>
            <a:r>
              <a:rPr lang="en-US" altLang="en-US" sz="2500" smtClean="0">
                <a:cs typeface="Arial" pitchFamily="34" charset="0"/>
              </a:rPr>
              <a:t>for those in and out of care</a:t>
            </a:r>
          </a:p>
          <a:p>
            <a:pPr marL="685800" lvl="1" indent="-342900">
              <a:lnSpc>
                <a:spcPct val="110000"/>
              </a:lnSpc>
              <a:spcBef>
                <a:spcPts val="225"/>
              </a:spcBef>
              <a:buFont typeface="Calibri Light" pitchFamily="34" charset="0"/>
              <a:buAutoNum type="arabicPeriod"/>
            </a:pPr>
            <a:r>
              <a:rPr lang="en-US" altLang="en-US" sz="2500" b="1" smtClean="0">
                <a:cs typeface="Arial" pitchFamily="34" charset="0"/>
              </a:rPr>
              <a:t>Disparities in access </a:t>
            </a:r>
            <a:r>
              <a:rPr lang="en-US" altLang="en-US" sz="2500" smtClean="0">
                <a:cs typeface="Arial" pitchFamily="34" charset="0"/>
              </a:rPr>
              <a:t>to services for subpopulations</a:t>
            </a:r>
          </a:p>
        </p:txBody>
      </p:sp>
      <p:sp>
        <p:nvSpPr>
          <p:cNvPr id="44036" name="Slide Number Placeholder 3"/>
          <p:cNvSpPr>
            <a:spLocks noGrp="1"/>
          </p:cNvSpPr>
          <p:nvPr>
            <p:ph type="sldNum" sz="quarter" idx="12"/>
          </p:nvPr>
        </p:nvSpPr>
        <p:spPr bwMode="auto">
          <a:xfrm>
            <a:off x="8275638" y="5589588"/>
            <a:ext cx="617537" cy="261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3E19A9-3B4A-4E13-BF8D-0258E8D59BDD}" type="slidenum">
              <a:rPr lang="en-US" altLang="en-US" sz="900">
                <a:solidFill>
                  <a:srgbClr val="898989"/>
                </a:solidFill>
              </a:rPr>
              <a:pPr/>
              <a:t>42</a:t>
            </a:fld>
            <a:endParaRPr lang="en-US" altLang="en-US" sz="900">
              <a:solidFill>
                <a:srgbClr val="898989"/>
              </a:solidFill>
            </a:endParaRPr>
          </a:p>
        </p:txBody>
      </p:sp>
      <p:cxnSp>
        <p:nvCxnSpPr>
          <p:cNvPr id="5" name="Straight Connector 4" descr="line" title="line"/>
          <p:cNvCxnSpPr/>
          <p:nvPr/>
        </p:nvCxnSpPr>
        <p:spPr>
          <a:xfrm>
            <a:off x="476250" y="113665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228600"/>
            <a:ext cx="7772400" cy="1143000"/>
          </a:xfrm>
        </p:spPr>
        <p:txBody>
          <a:bodyPr/>
          <a:lstStyle/>
          <a:p>
            <a:pPr eaLnBrk="1" hangingPunct="1"/>
            <a:r>
              <a:rPr lang="en-US" altLang="en-US" smtClean="0"/>
              <a:t>Needs Assessment</a:t>
            </a:r>
          </a:p>
        </p:txBody>
      </p:sp>
      <p:sp>
        <p:nvSpPr>
          <p:cNvPr id="260099" name="Rectangle 3"/>
          <p:cNvSpPr>
            <a:spLocks noGrp="1" noChangeArrowheads="1"/>
          </p:cNvSpPr>
          <p:nvPr>
            <p:ph idx="1"/>
          </p:nvPr>
        </p:nvSpPr>
        <p:spPr>
          <a:xfrm>
            <a:off x="852488" y="1600200"/>
            <a:ext cx="7696200" cy="4648200"/>
          </a:xfrm>
        </p:spPr>
        <p:txBody>
          <a:bodyPr rtlCol="0">
            <a:normAutofit fontScale="85000" lnSpcReduction="10000"/>
          </a:bodyPr>
          <a:lstStyle/>
          <a:p>
            <a:pPr eaLnBrk="1" fontAlgn="auto" hangingPunct="1">
              <a:lnSpc>
                <a:spcPct val="110000"/>
              </a:lnSpc>
              <a:spcAft>
                <a:spcPts val="0"/>
              </a:spcAft>
              <a:defRPr/>
            </a:pPr>
            <a:r>
              <a:rPr lang="en-US" altLang="en-US" sz="2800" b="1" dirty="0" smtClean="0"/>
              <a:t>Planning Council has primary responsibility  and “ownership”</a:t>
            </a:r>
            <a:r>
              <a:rPr lang="en-US" altLang="en-US" sz="2800" dirty="0" smtClean="0"/>
              <a:t> – design, direct work or oversight of consultants or volunteers</a:t>
            </a:r>
          </a:p>
          <a:p>
            <a:pPr eaLnBrk="1" fontAlgn="auto" hangingPunct="1">
              <a:lnSpc>
                <a:spcPct val="110000"/>
              </a:lnSpc>
              <a:spcAft>
                <a:spcPts val="0"/>
              </a:spcAft>
              <a:defRPr/>
            </a:pPr>
            <a:r>
              <a:rPr lang="en-US" altLang="en-US" sz="2800" dirty="0" smtClean="0"/>
              <a:t>Recipient provides support – data, procurement  if a consultant is needed, staff assistance</a:t>
            </a:r>
          </a:p>
          <a:p>
            <a:pPr eaLnBrk="1" fontAlgn="auto" hangingPunct="1">
              <a:lnSpc>
                <a:spcPct val="110000"/>
              </a:lnSpc>
              <a:spcAft>
                <a:spcPts val="0"/>
              </a:spcAft>
              <a:defRPr/>
            </a:pPr>
            <a:r>
              <a:rPr lang="en-US" altLang="en-US" sz="2800" dirty="0" smtClean="0"/>
              <a:t>Need active community involvement – especially consumers and providers</a:t>
            </a:r>
          </a:p>
          <a:p>
            <a:pPr eaLnBrk="1" fontAlgn="auto" hangingPunct="1">
              <a:lnSpc>
                <a:spcPct val="110000"/>
              </a:lnSpc>
              <a:spcAft>
                <a:spcPts val="0"/>
              </a:spcAft>
              <a:defRPr/>
            </a:pPr>
            <a:r>
              <a:rPr lang="en-US" altLang="en-US" sz="2800" dirty="0" smtClean="0"/>
              <a:t>Need multi-year plan for assessing needs of PLWH in and out of care</a:t>
            </a:r>
          </a:p>
          <a:p>
            <a:pPr eaLnBrk="1" fontAlgn="auto" hangingPunct="1">
              <a:lnSpc>
                <a:spcPct val="110000"/>
              </a:lnSpc>
              <a:spcAft>
                <a:spcPts val="0"/>
              </a:spcAft>
              <a:defRPr/>
            </a:pPr>
            <a:r>
              <a:rPr lang="en-US" altLang="en-US" sz="2800" dirty="0" smtClean="0"/>
              <a:t>Findings go in user-friendly formats as input to decision making, especially priority setting and resource allocation</a:t>
            </a:r>
          </a:p>
        </p:txBody>
      </p:sp>
      <p:sp>
        <p:nvSpPr>
          <p:cNvPr id="450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DDA4C15-BF33-4E77-9F6D-CB9C5E1A6567}" type="slidenum">
              <a:rPr lang="en-US" altLang="en-US" sz="900">
                <a:solidFill>
                  <a:srgbClr val="898989"/>
                </a:solidFill>
              </a:rPr>
              <a:pPr/>
              <a:t>43</a:t>
            </a:fld>
            <a:endParaRPr lang="en-US" altLang="en-US" sz="900">
              <a:solidFill>
                <a:srgbClr val="898989"/>
              </a:solidFill>
            </a:endParaRPr>
          </a:p>
        </p:txBody>
      </p:sp>
      <p:cxnSp>
        <p:nvCxnSpPr>
          <p:cNvPr id="5" name="Straight Connector 4" descr="line" title="line"/>
          <p:cNvCxnSpPr/>
          <p:nvPr/>
        </p:nvCxnSpPr>
        <p:spPr>
          <a:xfrm flipV="1">
            <a:off x="839788" y="11430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608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C8EB57-EA79-4B23-91DC-4FAB338CBAE0}" type="slidenum">
              <a:rPr lang="en-US" altLang="en-US" sz="900">
                <a:solidFill>
                  <a:srgbClr val="898989"/>
                </a:solidFill>
              </a:rPr>
              <a:pPr/>
              <a:t>44</a:t>
            </a:fld>
            <a:endParaRPr lang="en-US" altLang="en-US" sz="900">
              <a:solidFill>
                <a:srgbClr val="898989"/>
              </a:solidFill>
            </a:endParaRPr>
          </a:p>
        </p:txBody>
      </p:sp>
      <p:grpSp>
        <p:nvGrpSpPr>
          <p:cNvPr id="46083" name="Group 7" descr="houses and people" title="Image"/>
          <p:cNvGrpSpPr>
            <a:grpSpLocks/>
          </p:cNvGrpSpPr>
          <p:nvPr/>
        </p:nvGrpSpPr>
        <p:grpSpPr bwMode="auto">
          <a:xfrm>
            <a:off x="393700" y="3967163"/>
            <a:ext cx="8188325" cy="2570162"/>
            <a:chOff x="1767558" y="1922322"/>
            <a:chExt cx="8214642" cy="3967354"/>
          </a:xfrm>
        </p:grpSpPr>
        <p:pic>
          <p:nvPicPr>
            <p:cNvPr id="46091"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6795305" y="4435177"/>
              <a:ext cx="644450" cy="76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2"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4287705" y="4622685"/>
              <a:ext cx="597834" cy="705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093" name="Group 6"/>
            <p:cNvGrpSpPr>
              <a:grpSpLocks/>
            </p:cNvGrpSpPr>
            <p:nvPr/>
          </p:nvGrpSpPr>
          <p:grpSpPr bwMode="auto">
            <a:xfrm>
              <a:off x="1767558" y="1922322"/>
              <a:ext cx="8214642" cy="3967354"/>
              <a:chOff x="315881" y="634275"/>
              <a:chExt cx="11349883" cy="6005617"/>
            </a:xfrm>
          </p:grpSpPr>
          <p:pic>
            <p:nvPicPr>
              <p:cNvPr id="46094"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849347" y="810468"/>
                <a:ext cx="1893072" cy="219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5"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3187940" y="2653434"/>
                <a:ext cx="1828674" cy="211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6"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843423" y="3994050"/>
                <a:ext cx="1636415" cy="1894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7"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5985881" y="1820290"/>
                <a:ext cx="1918698" cy="222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8" name="Picture 3" descr="houses" title="houses"/>
              <p:cNvPicPr>
                <a:picLocks noChangeAspect="1" noChangeArrowheads="1"/>
              </p:cNvPicPr>
              <p:nvPr/>
            </p:nvPicPr>
            <p:blipFill>
              <a:blip r:embed="rId3" cstate="print">
                <a:extLst>
                  <a:ext uri="{28A0092B-C50C-407E-A947-70E740481C1C}">
                    <a14:useLocalDpi xmlns:a14="http://schemas.microsoft.com/office/drawing/2010/main" val="0"/>
                  </a:ext>
                </a:extLst>
              </a:blip>
              <a:srcRect l="36234" t="5348" r="38121" b="38930"/>
              <a:stretch>
                <a:fillRect/>
              </a:stretch>
            </p:blipFill>
            <p:spPr bwMode="auto">
              <a:xfrm>
                <a:off x="6657260" y="3648690"/>
                <a:ext cx="763791" cy="884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9"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8273591" y="1914703"/>
                <a:ext cx="1877721" cy="217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0" name="Picture 3" descr="houses" title="houses"/>
              <p:cNvPicPr>
                <a:picLocks noChangeAspect="1" noChangeArrowheads="1"/>
              </p:cNvPicPr>
              <p:nvPr/>
            </p:nvPicPr>
            <p:blipFill>
              <a:blip r:embed="rId3">
                <a:extLst>
                  <a:ext uri="{28A0092B-C50C-407E-A947-70E740481C1C}">
                    <a14:useLocalDpi xmlns:a14="http://schemas.microsoft.com/office/drawing/2010/main" val="0"/>
                  </a:ext>
                </a:extLst>
              </a:blip>
              <a:srcRect l="36234" t="5348" r="38121" b="38930"/>
              <a:stretch>
                <a:fillRect/>
              </a:stretch>
            </p:blipFill>
            <p:spPr bwMode="auto">
              <a:xfrm>
                <a:off x="10138182" y="2988395"/>
                <a:ext cx="1527582" cy="1768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1" name="Picture 3" descr="plus" title="plus"/>
              <p:cNvPicPr>
                <a:picLocks noChangeAspect="1" noChangeArrowheads="1"/>
              </p:cNvPicPr>
              <p:nvPr/>
            </p:nvPicPr>
            <p:blipFill>
              <a:blip r:embed="rId3" cstate="print">
                <a:extLst>
                  <a:ext uri="{28A0092B-C50C-407E-A947-70E740481C1C}">
                    <a14:useLocalDpi xmlns:a14="http://schemas.microsoft.com/office/drawing/2010/main" val="0"/>
                  </a:ext>
                </a:extLst>
              </a:blip>
              <a:srcRect l="27454" t="12070" r="63651" b="55841"/>
              <a:stretch>
                <a:fillRect/>
              </a:stretch>
            </p:blipFill>
            <p:spPr bwMode="auto">
              <a:xfrm flipV="1">
                <a:off x="7958183" y="3226222"/>
                <a:ext cx="239630" cy="4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2" name="Picture 3" descr="plus" title="plus"/>
              <p:cNvPicPr>
                <a:picLocks noChangeAspect="1" noChangeArrowheads="1"/>
              </p:cNvPicPr>
              <p:nvPr/>
            </p:nvPicPr>
            <p:blipFill>
              <a:blip r:embed="rId3" cstate="print">
                <a:extLst>
                  <a:ext uri="{28A0092B-C50C-407E-A947-70E740481C1C}">
                    <a14:useLocalDpi xmlns:a14="http://schemas.microsoft.com/office/drawing/2010/main" val="0"/>
                  </a:ext>
                </a:extLst>
              </a:blip>
              <a:srcRect l="27454" t="12070" r="63651" b="55841"/>
              <a:stretch>
                <a:fillRect/>
              </a:stretch>
            </p:blipFill>
            <p:spPr bwMode="auto">
              <a:xfrm flipV="1">
                <a:off x="10070156" y="3336607"/>
                <a:ext cx="239630" cy="4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3" name="Picture 3" descr="plus sign" title="plus sign"/>
              <p:cNvPicPr>
                <a:picLocks noChangeAspect="1" noChangeArrowheads="1"/>
              </p:cNvPicPr>
              <p:nvPr/>
            </p:nvPicPr>
            <p:blipFill>
              <a:blip r:embed="rId3" cstate="print">
                <a:extLst>
                  <a:ext uri="{28A0092B-C50C-407E-A947-70E740481C1C}">
                    <a14:useLocalDpi xmlns:a14="http://schemas.microsoft.com/office/drawing/2010/main" val="0"/>
                  </a:ext>
                </a:extLst>
              </a:blip>
              <a:srcRect l="27454" t="12070" r="63651" b="55841"/>
              <a:stretch>
                <a:fillRect/>
              </a:stretch>
            </p:blipFill>
            <p:spPr bwMode="auto">
              <a:xfrm flipV="1">
                <a:off x="2047351" y="2765635"/>
                <a:ext cx="239630" cy="4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4" name="Picture 3" descr="plus" title="plus"/>
              <p:cNvPicPr>
                <a:picLocks noChangeAspect="1" noChangeArrowheads="1"/>
              </p:cNvPicPr>
              <p:nvPr/>
            </p:nvPicPr>
            <p:blipFill>
              <a:blip r:embed="rId3" cstate="print">
                <a:extLst>
                  <a:ext uri="{28A0092B-C50C-407E-A947-70E740481C1C}">
                    <a14:useLocalDpi xmlns:a14="http://schemas.microsoft.com/office/drawing/2010/main" val="0"/>
                  </a:ext>
                </a:extLst>
              </a:blip>
              <a:srcRect l="27454" t="12070" r="63651" b="55841"/>
              <a:stretch>
                <a:fillRect/>
              </a:stretch>
            </p:blipFill>
            <p:spPr bwMode="auto">
              <a:xfrm flipV="1">
                <a:off x="2742421" y="4702401"/>
                <a:ext cx="239630" cy="4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5" name="Picture 3" descr="plus" title="plus"/>
              <p:cNvPicPr>
                <a:picLocks noChangeAspect="1" noChangeArrowheads="1"/>
              </p:cNvPicPr>
              <p:nvPr/>
            </p:nvPicPr>
            <p:blipFill>
              <a:blip r:embed="rId3" cstate="print">
                <a:extLst>
                  <a:ext uri="{28A0092B-C50C-407E-A947-70E740481C1C}">
                    <a14:useLocalDpi xmlns:a14="http://schemas.microsoft.com/office/drawing/2010/main" val="0"/>
                  </a:ext>
                </a:extLst>
              </a:blip>
              <a:srcRect l="27454" t="12070" r="63651" b="55841"/>
              <a:stretch>
                <a:fillRect/>
              </a:stretch>
            </p:blipFill>
            <p:spPr bwMode="auto">
              <a:xfrm flipV="1">
                <a:off x="5445367" y="3921952"/>
                <a:ext cx="239630" cy="4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6"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9961883" y="860101"/>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7"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6395698" y="4461549"/>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8"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315881" y="860101"/>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9"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372694" y="5667599"/>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0"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1214168" y="5506980"/>
                <a:ext cx="959359" cy="113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1"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2436110" y="5506981"/>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2"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381858" y="3453568"/>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3"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1304989" y="3122719"/>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4"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2074611" y="3286585"/>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5"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4781926" y="4564688"/>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6"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10728784" y="634275"/>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7"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10439108" y="1711140"/>
                <a:ext cx="797942" cy="94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8" name="Picture 3" descr="people" title="people"/>
              <p:cNvPicPr>
                <a:picLocks noChangeAspect="1" noChangeArrowheads="1"/>
              </p:cNvPicPr>
              <p:nvPr/>
            </p:nvPicPr>
            <p:blipFill>
              <a:blip r:embed="rId3">
                <a:extLst>
                  <a:ext uri="{28A0092B-C50C-407E-A947-70E740481C1C}">
                    <a14:useLocalDpi xmlns:a14="http://schemas.microsoft.com/office/drawing/2010/main" val="0"/>
                  </a:ext>
                </a:extLst>
              </a:blip>
              <a:srcRect l="4120" t="4048" r="72891" b="45000"/>
              <a:stretch>
                <a:fillRect/>
              </a:stretch>
            </p:blipFill>
            <p:spPr bwMode="auto">
              <a:xfrm>
                <a:off x="10439107" y="4888209"/>
                <a:ext cx="918941" cy="1085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9" name="Picture 3" descr="houses" title="houses"/>
              <p:cNvPicPr>
                <a:picLocks noChangeAspect="1" noChangeArrowheads="1"/>
              </p:cNvPicPr>
              <p:nvPr/>
            </p:nvPicPr>
            <p:blipFill>
              <a:blip r:embed="rId3" cstate="print">
                <a:extLst>
                  <a:ext uri="{28A0092B-C50C-407E-A947-70E740481C1C}">
                    <a14:useLocalDpi xmlns:a14="http://schemas.microsoft.com/office/drawing/2010/main" val="0"/>
                  </a:ext>
                </a:extLst>
              </a:blip>
              <a:srcRect l="36234" t="5348" r="38121" b="38930"/>
              <a:stretch>
                <a:fillRect/>
              </a:stretch>
            </p:blipFill>
            <p:spPr bwMode="auto">
              <a:xfrm>
                <a:off x="9675317" y="4151624"/>
                <a:ext cx="763791" cy="884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6084" name="Rectangle 2"/>
          <p:cNvSpPr>
            <a:spLocks noChangeArrowheads="1"/>
          </p:cNvSpPr>
          <p:nvPr/>
        </p:nvSpPr>
        <p:spPr bwMode="auto">
          <a:xfrm>
            <a:off x="657225" y="231775"/>
            <a:ext cx="79883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200" b="1">
                <a:solidFill>
                  <a:srgbClr val="002060"/>
                </a:solidFill>
                <a:latin typeface="Tahoma" pitchFamily="34" charset="0"/>
                <a:cs typeface="Tahoma" pitchFamily="34" charset="0"/>
              </a:rPr>
              <a:t>Purpose of the Planning Cycle: Putting the Pieces Together</a:t>
            </a:r>
          </a:p>
        </p:txBody>
      </p:sp>
      <p:sp>
        <p:nvSpPr>
          <p:cNvPr id="6" name="Rounded Rectangle 5"/>
          <p:cNvSpPr/>
          <p:nvPr/>
        </p:nvSpPr>
        <p:spPr>
          <a:xfrm>
            <a:off x="366713" y="1752600"/>
            <a:ext cx="2384425" cy="1909763"/>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Knowing who needs the services and how to reach them</a:t>
            </a:r>
          </a:p>
        </p:txBody>
      </p:sp>
      <p:sp>
        <p:nvSpPr>
          <p:cNvPr id="52" name="Rounded Rectangle 51"/>
          <p:cNvSpPr/>
          <p:nvPr/>
        </p:nvSpPr>
        <p:spPr>
          <a:xfrm>
            <a:off x="3332163" y="1590675"/>
            <a:ext cx="2262187" cy="2206625"/>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Knowing who, where, what and to whom services are  now provided</a:t>
            </a:r>
          </a:p>
        </p:txBody>
      </p:sp>
      <p:sp>
        <p:nvSpPr>
          <p:cNvPr id="53" name="Rounded Rectangle 52"/>
          <p:cNvSpPr/>
          <p:nvPr/>
        </p:nvSpPr>
        <p:spPr>
          <a:xfrm>
            <a:off x="6107113" y="1563688"/>
            <a:ext cx="2614612" cy="2287587"/>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Making data driven decisions about which services are most needed and for whom</a:t>
            </a:r>
          </a:p>
        </p:txBody>
      </p:sp>
      <p:sp>
        <p:nvSpPr>
          <p:cNvPr id="17" name="Plus 16" descr="plus sign" title="plus sign"/>
          <p:cNvSpPr/>
          <p:nvPr/>
        </p:nvSpPr>
        <p:spPr>
          <a:xfrm>
            <a:off x="2805113" y="2341563"/>
            <a:ext cx="527050" cy="51435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p>
        </p:txBody>
      </p:sp>
      <p:sp>
        <p:nvSpPr>
          <p:cNvPr id="18" name="Equal 17" descr="equals sign" title="equals sign"/>
          <p:cNvSpPr/>
          <p:nvPr/>
        </p:nvSpPr>
        <p:spPr>
          <a:xfrm>
            <a:off x="5610225" y="2409825"/>
            <a:ext cx="482600" cy="365125"/>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1" name="Straight Connector 40" descr="line" title="line"/>
          <p:cNvCxnSpPr/>
          <p:nvPr/>
        </p:nvCxnSpPr>
        <p:spPr>
          <a:xfrm>
            <a:off x="568325" y="1309688"/>
            <a:ext cx="7986713"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52463" y="-68263"/>
            <a:ext cx="7886700" cy="1325563"/>
          </a:xfrm>
        </p:spPr>
        <p:txBody>
          <a:bodyPr/>
          <a:lstStyle/>
          <a:p>
            <a:pPr eaLnBrk="1" hangingPunct="1"/>
            <a:r>
              <a:rPr lang="en-US" altLang="en-US" dirty="0" smtClean="0"/>
              <a:t>Applying Knowledge      </a:t>
            </a:r>
          </a:p>
        </p:txBody>
      </p:sp>
      <p:sp>
        <p:nvSpPr>
          <p:cNvPr id="47107" name="Rectangle 3"/>
          <p:cNvSpPr>
            <a:spLocks noGrp="1" noChangeArrowheads="1"/>
          </p:cNvSpPr>
          <p:nvPr>
            <p:ph idx="1"/>
          </p:nvPr>
        </p:nvSpPr>
        <p:spPr>
          <a:xfrm>
            <a:off x="1143000" y="1600200"/>
            <a:ext cx="7372350" cy="4114800"/>
          </a:xfrm>
          <a:ln w="28575">
            <a:solidFill>
              <a:srgbClr val="002060"/>
            </a:solidFill>
            <a:miter lim="800000"/>
            <a:headEnd/>
            <a:tailEnd/>
          </a:ln>
        </p:spPr>
        <p:txBody>
          <a:bodyPr/>
          <a:lstStyle/>
          <a:p>
            <a:pPr eaLnBrk="1" hangingPunct="1">
              <a:buFont typeface="Wingdings" panose="05000000000000000000" pitchFamily="2" charset="2"/>
              <a:buNone/>
            </a:pPr>
            <a:r>
              <a:rPr lang="en-US" altLang="en-US" smtClean="0"/>
              <a:t> 	The EMA has done a lot of needs assessment activities, but not a comprehensive needs assessment, including all components. Several members of the Committee want to do a comprehensive needs assessment next program year. Others say no, it is best to do it in a three-year cycle. </a:t>
            </a:r>
          </a:p>
          <a:p>
            <a:pPr eaLnBrk="1" hangingPunct="1">
              <a:buFont typeface="Wingdings" panose="05000000000000000000" pitchFamily="2" charset="2"/>
              <a:buNone/>
            </a:pPr>
            <a:r>
              <a:rPr lang="en-US" altLang="en-US" i="1" smtClean="0"/>
              <a:t>                                Which is the better idea? </a:t>
            </a:r>
          </a:p>
          <a:p>
            <a:pPr eaLnBrk="1" hangingPunct="1">
              <a:buFont typeface="Wingdings" panose="05000000000000000000" pitchFamily="2" charset="2"/>
              <a:buNone/>
            </a:pPr>
            <a:r>
              <a:rPr lang="en-US" altLang="en-US" i="1" smtClean="0"/>
              <a:t>                                Why?</a:t>
            </a:r>
          </a:p>
          <a:p>
            <a:pPr eaLnBrk="1" hangingPunct="1">
              <a:buFont typeface="Wingdings" panose="05000000000000000000" pitchFamily="2" charset="2"/>
              <a:buNone/>
            </a:pPr>
            <a:endParaRPr lang="en-US" altLang="en-US" i="1" smtClean="0"/>
          </a:p>
        </p:txBody>
      </p:sp>
      <p:sp>
        <p:nvSpPr>
          <p:cNvPr id="471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831264E-0DAB-4E3B-92CE-724138AA1783}" type="slidenum">
              <a:rPr lang="en-US" altLang="en-US" sz="900">
                <a:solidFill>
                  <a:srgbClr val="898989"/>
                </a:solidFill>
              </a:rPr>
              <a:pPr/>
              <a:t>45</a:t>
            </a:fld>
            <a:endParaRPr lang="en-US" altLang="en-US" sz="900">
              <a:solidFill>
                <a:srgbClr val="898989"/>
              </a:solidFill>
            </a:endParaRPr>
          </a:p>
        </p:txBody>
      </p:sp>
      <p:cxnSp>
        <p:nvCxnSpPr>
          <p:cNvPr id="5" name="Straight Connector 4" descr="line" title="line"/>
          <p:cNvCxnSpPr/>
          <p:nvPr/>
        </p:nvCxnSpPr>
        <p:spPr>
          <a:xfrm flipV="1">
            <a:off x="755650" y="95885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47110"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730750"/>
            <a:ext cx="1968500" cy="1968500"/>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93700" y="152400"/>
            <a:ext cx="8131175" cy="993775"/>
          </a:xfrm>
        </p:spPr>
        <p:txBody>
          <a:bodyPr/>
          <a:lstStyle/>
          <a:p>
            <a:r>
              <a:rPr lang="en-US" altLang="en-US" smtClean="0"/>
              <a:t>Comprehensive Planning</a:t>
            </a:r>
          </a:p>
        </p:txBody>
      </p:sp>
      <p:sp>
        <p:nvSpPr>
          <p:cNvPr id="48131" name="Content Placeholder 2"/>
          <p:cNvSpPr>
            <a:spLocks noGrp="1"/>
          </p:cNvSpPr>
          <p:nvPr>
            <p:ph idx="1"/>
          </p:nvPr>
        </p:nvSpPr>
        <p:spPr>
          <a:xfrm>
            <a:off x="384175" y="1295400"/>
            <a:ext cx="8059738" cy="3371850"/>
          </a:xfrm>
        </p:spPr>
        <p:txBody>
          <a:bodyPr/>
          <a:lstStyle/>
          <a:p>
            <a:pPr>
              <a:lnSpc>
                <a:spcPct val="100000"/>
              </a:lnSpc>
              <a:spcBef>
                <a:spcPts val="450"/>
              </a:spcBef>
            </a:pPr>
            <a:r>
              <a:rPr lang="en-US" altLang="en-US" sz="2600" smtClean="0"/>
              <a:t>Legislation requires RWHAP Part A and Part B programs to prepare comprehensive plans that set goals and objectives and guide the work of the program</a:t>
            </a:r>
          </a:p>
          <a:p>
            <a:pPr>
              <a:lnSpc>
                <a:spcPct val="100000"/>
              </a:lnSpc>
              <a:spcBef>
                <a:spcPts val="450"/>
              </a:spcBef>
            </a:pPr>
            <a:r>
              <a:rPr lang="en-US" altLang="en-US" sz="2600" smtClean="0"/>
              <a:t>All Parts expected to participate in the Statewide Coordinated Statement of Need (SCSN) process</a:t>
            </a:r>
          </a:p>
          <a:p>
            <a:pPr>
              <a:lnSpc>
                <a:spcPct val="100000"/>
              </a:lnSpc>
              <a:spcBef>
                <a:spcPts val="450"/>
              </a:spcBef>
            </a:pPr>
            <a:r>
              <a:rPr lang="en-US" altLang="en-US" sz="2600" smtClean="0"/>
              <a:t>In 2016, RWHAP Part A and Part B recipients prepared </a:t>
            </a:r>
            <a:r>
              <a:rPr lang="en-US" altLang="en-US" sz="2600" b="1" i="1" smtClean="0"/>
              <a:t>integrated plans </a:t>
            </a:r>
            <a:r>
              <a:rPr lang="en-US" altLang="en-US" sz="2600" smtClean="0"/>
              <a:t>based on a combined guidance from CDC and HRSA to submit 5-year Integrated HIV Prevention and Care Plans, including the SCSN</a:t>
            </a:r>
          </a:p>
          <a:p>
            <a:pPr lvl="1">
              <a:lnSpc>
                <a:spcPct val="100000"/>
              </a:lnSpc>
              <a:spcBef>
                <a:spcPts val="450"/>
              </a:spcBef>
            </a:pPr>
            <a:r>
              <a:rPr lang="en-US" altLang="en-US" sz="2400" smtClean="0"/>
              <a:t>Plans for 2017-2022 were submitted in September 2016 and are now being implemented</a:t>
            </a:r>
          </a:p>
          <a:p>
            <a:pPr lvl="1">
              <a:lnSpc>
                <a:spcPct val="100000"/>
              </a:lnSpc>
              <a:spcBef>
                <a:spcPts val="450"/>
              </a:spcBef>
            </a:pPr>
            <a:endParaRPr lang="en-US" altLang="en-US" smtClean="0"/>
          </a:p>
        </p:txBody>
      </p:sp>
      <p:sp>
        <p:nvSpPr>
          <p:cNvPr id="48132" name="Slide Number Placeholder 3"/>
          <p:cNvSpPr>
            <a:spLocks noGrp="1"/>
          </p:cNvSpPr>
          <p:nvPr>
            <p:ph type="sldNum" sz="quarter" idx="12"/>
          </p:nvPr>
        </p:nvSpPr>
        <p:spPr bwMode="auto">
          <a:xfrm>
            <a:off x="8443913" y="6248400"/>
            <a:ext cx="3429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1D37513-12E2-4B80-8CFC-B0AAD51ECBB4}" type="slidenum">
              <a:rPr lang="en-US" altLang="en-US" sz="900">
                <a:solidFill>
                  <a:srgbClr val="898989"/>
                </a:solidFill>
              </a:rPr>
              <a:pPr/>
              <a:t>46</a:t>
            </a:fld>
            <a:endParaRPr lang="en-US" altLang="en-US" sz="900">
              <a:solidFill>
                <a:srgbClr val="898989"/>
              </a:solidFill>
            </a:endParaRPr>
          </a:p>
        </p:txBody>
      </p:sp>
      <p:cxnSp>
        <p:nvCxnSpPr>
          <p:cNvPr id="5" name="Straight Connector 4" descr="line" title="line"/>
          <p:cNvCxnSpPr/>
          <p:nvPr/>
        </p:nvCxnSpPr>
        <p:spPr>
          <a:xfrm>
            <a:off x="455613" y="113823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84175" y="271463"/>
            <a:ext cx="8131175" cy="993775"/>
          </a:xfrm>
        </p:spPr>
        <p:txBody>
          <a:bodyPr/>
          <a:lstStyle/>
          <a:p>
            <a:pPr>
              <a:lnSpc>
                <a:spcPct val="100000"/>
              </a:lnSpc>
            </a:pPr>
            <a:r>
              <a:rPr lang="en-US" altLang="en-US" smtClean="0"/>
              <a:t>Comprehensive Plan, Cont.</a:t>
            </a:r>
            <a:br>
              <a:rPr lang="en-US" altLang="en-US" smtClean="0"/>
            </a:br>
            <a:endParaRPr lang="en-US" altLang="en-US" sz="2100" smtClean="0"/>
          </a:p>
        </p:txBody>
      </p:sp>
      <p:sp>
        <p:nvSpPr>
          <p:cNvPr id="49155" name="Content Placeholder 2"/>
          <p:cNvSpPr>
            <a:spLocks noGrp="1"/>
          </p:cNvSpPr>
          <p:nvPr>
            <p:ph idx="1"/>
          </p:nvPr>
        </p:nvSpPr>
        <p:spPr>
          <a:xfrm>
            <a:off x="384175" y="1141413"/>
            <a:ext cx="8234363" cy="5211762"/>
          </a:xfrm>
        </p:spPr>
        <p:txBody>
          <a:bodyPr/>
          <a:lstStyle/>
          <a:p>
            <a:pPr>
              <a:lnSpc>
                <a:spcPct val="100000"/>
              </a:lnSpc>
              <a:spcBef>
                <a:spcPts val="300"/>
              </a:spcBef>
              <a:spcAft>
                <a:spcPts val="900"/>
              </a:spcAft>
            </a:pPr>
            <a:r>
              <a:rPr lang="en-US" altLang="en-US" sz="2800" smtClean="0"/>
              <a:t>Combined guidance designed to help reach the goals of the National HIV/AIDS Strategy (NHAS) and improve performance along the HIV Care Continuum (HCC)/Treatment Cascade</a:t>
            </a:r>
          </a:p>
          <a:p>
            <a:pPr>
              <a:lnSpc>
                <a:spcPct val="100000"/>
              </a:lnSpc>
              <a:spcBef>
                <a:spcPts val="300"/>
              </a:spcBef>
            </a:pPr>
            <a:r>
              <a:rPr lang="en-US" altLang="en-US" sz="2800" smtClean="0"/>
              <a:t>Programs expected to regularly review Plan progress and refine objectives and strategies as needed – plan should be a living document that guides the annual planning cycle</a:t>
            </a:r>
          </a:p>
          <a:p>
            <a:pPr>
              <a:lnSpc>
                <a:spcPct val="100000"/>
              </a:lnSpc>
              <a:spcBef>
                <a:spcPts val="300"/>
              </a:spcBef>
            </a:pPr>
            <a:r>
              <a:rPr lang="en-US" altLang="en-US" sz="2800" smtClean="0"/>
              <a:t>Collaborative implementation and monitoring of the plan between prevention and care (and between RWHAP Part A and Part B) encouraged</a:t>
            </a:r>
          </a:p>
        </p:txBody>
      </p:sp>
      <p:sp>
        <p:nvSpPr>
          <p:cNvPr id="49156" name="Slide Number Placeholder 3"/>
          <p:cNvSpPr>
            <a:spLocks noGrp="1"/>
          </p:cNvSpPr>
          <p:nvPr>
            <p:ph type="sldNum" sz="quarter" idx="12"/>
          </p:nvPr>
        </p:nvSpPr>
        <p:spPr bwMode="auto">
          <a:xfrm>
            <a:off x="8497888" y="6340475"/>
            <a:ext cx="342900"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83410B4-09F3-458C-ADB5-C3429D445FFB}" type="slidenum">
              <a:rPr lang="en-US" altLang="en-US" sz="900">
                <a:solidFill>
                  <a:srgbClr val="898989"/>
                </a:solidFill>
              </a:rPr>
              <a:pPr/>
              <a:t>47</a:t>
            </a:fld>
            <a:endParaRPr lang="en-US" altLang="en-US" sz="900">
              <a:solidFill>
                <a:srgbClr val="898989"/>
              </a:solidFill>
            </a:endParaRPr>
          </a:p>
        </p:txBody>
      </p:sp>
      <p:cxnSp>
        <p:nvCxnSpPr>
          <p:cNvPr id="5" name="Straight Connector 4" descr="line" title="line"/>
          <p:cNvCxnSpPr/>
          <p:nvPr/>
        </p:nvCxnSpPr>
        <p:spPr>
          <a:xfrm>
            <a:off x="538163" y="990600"/>
            <a:ext cx="8131175" cy="11113"/>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76275" y="363538"/>
            <a:ext cx="7772400" cy="1143000"/>
          </a:xfrm>
        </p:spPr>
        <p:txBody>
          <a:bodyPr/>
          <a:lstStyle/>
          <a:p>
            <a:pPr eaLnBrk="1" hangingPunct="1"/>
            <a:r>
              <a:rPr lang="en-US" altLang="en-US" smtClean="0"/>
              <a:t>Priority Setting and Resource Allocations</a:t>
            </a:r>
          </a:p>
        </p:txBody>
      </p:sp>
      <p:sp>
        <p:nvSpPr>
          <p:cNvPr id="79875" name="Rectangle 3"/>
          <p:cNvSpPr>
            <a:spLocks noGrp="1" noChangeArrowheads="1"/>
          </p:cNvSpPr>
          <p:nvPr>
            <p:ph idx="1"/>
          </p:nvPr>
        </p:nvSpPr>
        <p:spPr>
          <a:xfrm>
            <a:off x="495300" y="1638300"/>
            <a:ext cx="8234363" cy="4603750"/>
          </a:xfrm>
        </p:spPr>
        <p:txBody>
          <a:bodyPr/>
          <a:lstStyle/>
          <a:p>
            <a:pPr marL="0" indent="0" eaLnBrk="1" hangingPunct="1">
              <a:buClr>
                <a:schemeClr val="tx1"/>
              </a:buClr>
              <a:buFont typeface="Wingdings" panose="05000000000000000000" pitchFamily="2" charset="2"/>
              <a:buNone/>
              <a:defRPr/>
            </a:pPr>
            <a:r>
              <a:rPr lang="en-US" altLang="en-US" sz="2800" b="1" dirty="0" smtClean="0">
                <a:solidFill>
                  <a:srgbClr val="002060"/>
                </a:solidFill>
              </a:rPr>
              <a:t>The most important legislative responsibility of Planning Councils – should involve all members</a:t>
            </a:r>
          </a:p>
          <a:p>
            <a:pPr eaLnBrk="1" hangingPunct="1">
              <a:spcBef>
                <a:spcPts val="600"/>
              </a:spcBef>
              <a:buClr>
                <a:schemeClr val="tx1"/>
              </a:buClr>
              <a:defRPr/>
            </a:pPr>
            <a:r>
              <a:rPr lang="en-US" altLang="en-US" sz="2600" b="1" dirty="0" smtClean="0"/>
              <a:t>Priority setting:</a:t>
            </a:r>
            <a:r>
              <a:rPr lang="en-US" altLang="en-US" sz="2600" dirty="0" smtClean="0"/>
              <a:t> deciding what service categories are most important for PLWH in the EMA or TGA</a:t>
            </a:r>
          </a:p>
          <a:p>
            <a:pPr eaLnBrk="1" hangingPunct="1">
              <a:spcBef>
                <a:spcPts val="600"/>
              </a:spcBef>
              <a:buClr>
                <a:schemeClr val="tx1"/>
              </a:buClr>
              <a:defRPr/>
            </a:pPr>
            <a:r>
              <a:rPr lang="en-US" altLang="en-US" sz="2600" b="1" dirty="0" smtClean="0"/>
              <a:t>Resource allocations: </a:t>
            </a:r>
            <a:r>
              <a:rPr lang="en-US" altLang="en-US" sz="2600" dirty="0" smtClean="0"/>
              <a:t>deciding how much RWHAP Part A funding to provide for each service priority (best done in both dollars and percent) – including separate allocation of RWHAP Part A and RWHAP Part A MAI funds </a:t>
            </a:r>
            <a:endParaRPr lang="en-US" altLang="en-US" sz="2600" b="1" dirty="0" smtClean="0"/>
          </a:p>
          <a:p>
            <a:pPr eaLnBrk="1" hangingPunct="1">
              <a:spcBef>
                <a:spcPts val="600"/>
              </a:spcBef>
              <a:buClr>
                <a:schemeClr val="tx1"/>
              </a:buClr>
              <a:defRPr/>
            </a:pPr>
            <a:r>
              <a:rPr lang="en-US" altLang="en-US" sz="2600" b="1" dirty="0" smtClean="0"/>
              <a:t>Directives to the recipient</a:t>
            </a:r>
            <a:r>
              <a:rPr lang="en-US" altLang="en-US" sz="2600" dirty="0" smtClean="0"/>
              <a:t> on how best to meet these priorities – e.g., what service models for what populations in what geographic areas</a:t>
            </a:r>
          </a:p>
          <a:p>
            <a:pPr eaLnBrk="1" hangingPunct="1">
              <a:spcBef>
                <a:spcPts val="600"/>
              </a:spcBef>
              <a:buClr>
                <a:schemeClr val="tx1"/>
              </a:buClr>
              <a:defRPr/>
            </a:pPr>
            <a:r>
              <a:rPr lang="en-US" altLang="en-US" sz="2600" b="1" dirty="0" smtClean="0"/>
              <a:t>Reallocation of funds</a:t>
            </a:r>
            <a:r>
              <a:rPr lang="en-US" altLang="en-US" sz="2600" dirty="0" smtClean="0"/>
              <a:t> during the program year so all funds are expended on needed services</a:t>
            </a:r>
          </a:p>
          <a:p>
            <a:pPr eaLnBrk="1" hangingPunct="1">
              <a:defRPr/>
            </a:pPr>
            <a:endParaRPr lang="en-US" altLang="en-US" sz="2800" dirty="0" smtClean="0"/>
          </a:p>
          <a:p>
            <a:pPr eaLnBrk="1" hangingPunct="1">
              <a:buFont typeface="Wingdings" panose="05000000000000000000" pitchFamily="2" charset="2"/>
              <a:buNone/>
              <a:defRPr/>
            </a:pPr>
            <a:endParaRPr lang="en-US" altLang="en-US" sz="2800" dirty="0" smtClean="0"/>
          </a:p>
        </p:txBody>
      </p:sp>
      <p:sp>
        <p:nvSpPr>
          <p:cNvPr id="501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7ED683F-B351-46C1-8037-28A93262A735}" type="slidenum">
              <a:rPr lang="en-US" altLang="en-US" sz="900">
                <a:solidFill>
                  <a:srgbClr val="898989"/>
                </a:solidFill>
              </a:rPr>
              <a:pPr/>
              <a:t>48</a:t>
            </a:fld>
            <a:endParaRPr lang="en-US" altLang="en-US" sz="900">
              <a:solidFill>
                <a:srgbClr val="898989"/>
              </a:solidFill>
            </a:endParaRPr>
          </a:p>
        </p:txBody>
      </p:sp>
      <p:cxnSp>
        <p:nvCxnSpPr>
          <p:cNvPr id="5" name="Straight Connector 4" descr="line" title="line"/>
          <p:cNvCxnSpPr/>
          <p:nvPr/>
        </p:nvCxnSpPr>
        <p:spPr>
          <a:xfrm>
            <a:off x="527050" y="1524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17550" y="76200"/>
            <a:ext cx="7772400" cy="1143000"/>
          </a:xfrm>
        </p:spPr>
        <p:txBody>
          <a:bodyPr/>
          <a:lstStyle/>
          <a:p>
            <a:pPr eaLnBrk="1" hangingPunct="1"/>
            <a:r>
              <a:rPr lang="en-US" altLang="en-US" smtClean="0"/>
              <a:t>Priority Setting</a:t>
            </a:r>
          </a:p>
        </p:txBody>
      </p:sp>
      <p:sp>
        <p:nvSpPr>
          <p:cNvPr id="51203" name="Rectangle 3"/>
          <p:cNvSpPr>
            <a:spLocks noGrp="1" noChangeArrowheads="1"/>
          </p:cNvSpPr>
          <p:nvPr>
            <p:ph idx="1"/>
          </p:nvPr>
        </p:nvSpPr>
        <p:spPr>
          <a:xfrm>
            <a:off x="527050" y="1219200"/>
            <a:ext cx="8159750" cy="4114800"/>
          </a:xfrm>
        </p:spPr>
        <p:txBody>
          <a:bodyPr/>
          <a:lstStyle/>
          <a:p>
            <a:pPr eaLnBrk="1" hangingPunct="1"/>
            <a:r>
              <a:rPr lang="en-US" altLang="en-US" sz="2700" b="1" smtClean="0"/>
              <a:t>Planning Council responsibility</a:t>
            </a:r>
          </a:p>
          <a:p>
            <a:pPr eaLnBrk="1" hangingPunct="1"/>
            <a:r>
              <a:rPr lang="en-US" altLang="en-US" sz="2700" smtClean="0"/>
              <a:t>Means determining what service categories are most important for PLWH in the EMA or TGA – unrelated to who provides the funding for these services</a:t>
            </a:r>
          </a:p>
          <a:p>
            <a:pPr eaLnBrk="1" hangingPunct="1"/>
            <a:r>
              <a:rPr lang="en-US" altLang="en-US" sz="2700" smtClean="0"/>
              <a:t>Recipient provides information – especially service utilization data – and advice, but has no decision-making role</a:t>
            </a:r>
          </a:p>
          <a:p>
            <a:pPr eaLnBrk="1" hangingPunct="1"/>
            <a:r>
              <a:rPr lang="en-US" altLang="en-US" sz="2700" smtClean="0"/>
              <a:t>Council must establish a sound, fair process for priority setting and ensure that decisions are data based </a:t>
            </a:r>
          </a:p>
          <a:p>
            <a:pPr eaLnBrk="1" hangingPunct="1"/>
            <a:r>
              <a:rPr lang="en-US" altLang="en-US" sz="2700" smtClean="0"/>
              <a:t>Important to prioritize needed service categories even if there may not be enough money to fund them all, in case the PC is able to reallocate some funds into a previously unfunded category during the program year</a:t>
            </a:r>
          </a:p>
        </p:txBody>
      </p:sp>
      <p:sp>
        <p:nvSpPr>
          <p:cNvPr id="512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FCF8D46-DC61-4CD1-9ABC-FB8E65BA031C}" type="slidenum">
              <a:rPr lang="en-US" altLang="en-US" sz="900">
                <a:solidFill>
                  <a:srgbClr val="898989"/>
                </a:solidFill>
              </a:rPr>
              <a:pPr/>
              <a:t>49</a:t>
            </a:fld>
            <a:endParaRPr lang="en-US" altLang="en-US" sz="900">
              <a:solidFill>
                <a:srgbClr val="898989"/>
              </a:solidFill>
            </a:endParaRPr>
          </a:p>
        </p:txBody>
      </p:sp>
      <p:cxnSp>
        <p:nvCxnSpPr>
          <p:cNvPr id="5" name="Straight Connector 4" descr="line" title="line"/>
          <p:cNvCxnSpPr/>
          <p:nvPr/>
        </p:nvCxnSpPr>
        <p:spPr>
          <a:xfrm>
            <a:off x="527050" y="990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0"/>
            <a:ext cx="7772400" cy="1143000"/>
          </a:xfrm>
        </p:spPr>
        <p:txBody>
          <a:bodyPr/>
          <a:lstStyle/>
          <a:p>
            <a:pPr eaLnBrk="1" hangingPunct="1"/>
            <a:r>
              <a:rPr lang="en-US" altLang="en-US" smtClean="0"/>
              <a:t>Suggested Groundrules</a:t>
            </a:r>
            <a:r>
              <a:rPr lang="en-US" altLang="en-US" b="0" smtClean="0"/>
              <a:t> </a:t>
            </a:r>
          </a:p>
        </p:txBody>
      </p:sp>
      <p:sp>
        <p:nvSpPr>
          <p:cNvPr id="247811" name="Rectangle 3"/>
          <p:cNvSpPr>
            <a:spLocks noGrp="1" noChangeArrowheads="1"/>
          </p:cNvSpPr>
          <p:nvPr>
            <p:ph idx="1"/>
          </p:nvPr>
        </p:nvSpPr>
        <p:spPr>
          <a:xfrm>
            <a:off x="1219200" y="1104900"/>
            <a:ext cx="7162800" cy="5524500"/>
          </a:xfrm>
        </p:spPr>
        <p:txBody>
          <a:bodyPr rtlCol="0">
            <a:normAutofit fontScale="85000" lnSpcReduction="10000"/>
          </a:bodyPr>
          <a:lstStyle/>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Focus on our shared purpose: the best possible care for people living with HIV (PLWH) in the metro area </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Ask questions that help clarify the information presented</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View this as an opportunity to get updated information on federal and local expectations for Ryan White HIV/AIDS Program (RWHAP) planning councils and members</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Wait to speak until recognized</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Treat everyone with respect</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Try to identify practical solutions as well as problems</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Recognize that the facilitator may have to limit discussion to move the agenda</a:t>
            </a:r>
          </a:p>
          <a:p>
            <a:pPr marL="533400" indent="-533400" eaLnBrk="1" fontAlgn="auto" hangingPunct="1">
              <a:lnSpc>
                <a:spcPct val="110000"/>
              </a:lnSpc>
              <a:spcBef>
                <a:spcPts val="400"/>
              </a:spcBef>
              <a:spcAft>
                <a:spcPts val="0"/>
              </a:spcAft>
              <a:buClr>
                <a:schemeClr val="tx2"/>
              </a:buClr>
              <a:buFont typeface="Wingdings" panose="05000000000000000000" pitchFamily="2" charset="2"/>
              <a:buAutoNum type="arabicPeriod"/>
              <a:defRPr/>
            </a:pPr>
            <a:r>
              <a:rPr lang="en-US" altLang="en-US" sz="2700" dirty="0" smtClean="0">
                <a:cs typeface="Times New Roman" panose="02020603050405020304" pitchFamily="18" charset="0"/>
              </a:rPr>
              <a:t>Both follow and help enforce these groundrules</a:t>
            </a:r>
          </a:p>
          <a:p>
            <a:pPr marL="533400" indent="-533400" eaLnBrk="1" fontAlgn="auto" hangingPunct="1">
              <a:spcAft>
                <a:spcPts val="0"/>
              </a:spcAft>
              <a:buFont typeface="Wingdings" panose="05000000000000000000" pitchFamily="2" charset="2"/>
              <a:buNone/>
              <a:defRPr/>
            </a:pPr>
            <a:endParaRPr lang="en-US" altLang="en-US" sz="2500" dirty="0" smtClean="0"/>
          </a:p>
        </p:txBody>
      </p:sp>
      <p:sp>
        <p:nvSpPr>
          <p:cNvPr id="61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9E97F9E-EE3E-4848-8FFB-F2B51F571582}" type="slidenum">
              <a:rPr lang="en-US" altLang="en-US" sz="900">
                <a:solidFill>
                  <a:srgbClr val="898989"/>
                </a:solidFill>
              </a:rPr>
              <a:pPr/>
              <a:t>5</a:t>
            </a:fld>
            <a:endParaRPr lang="en-US" altLang="en-US" sz="900">
              <a:solidFill>
                <a:srgbClr val="898989"/>
              </a:solidFill>
            </a:endParaRPr>
          </a:p>
        </p:txBody>
      </p:sp>
      <p:cxnSp>
        <p:nvCxnSpPr>
          <p:cNvPr id="5" name="Straight Connector 4" descr="line" title="line"/>
          <p:cNvCxnSpPr/>
          <p:nvPr/>
        </p:nvCxnSpPr>
        <p:spPr>
          <a:xfrm flipV="1">
            <a:off x="836613" y="9144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93750" y="234950"/>
            <a:ext cx="7772400" cy="1143000"/>
          </a:xfrm>
        </p:spPr>
        <p:txBody>
          <a:bodyPr/>
          <a:lstStyle/>
          <a:p>
            <a:pPr eaLnBrk="1" hangingPunct="1"/>
            <a:r>
              <a:rPr lang="en-US" altLang="en-US" dirty="0" smtClean="0"/>
              <a:t>Applying Knowledge     </a:t>
            </a:r>
          </a:p>
        </p:txBody>
      </p:sp>
      <p:sp>
        <p:nvSpPr>
          <p:cNvPr id="52227" name="Rectangle 3"/>
          <p:cNvSpPr>
            <a:spLocks noGrp="1" noChangeArrowheads="1"/>
          </p:cNvSpPr>
          <p:nvPr>
            <p:ph idx="1"/>
          </p:nvPr>
        </p:nvSpPr>
        <p:spPr>
          <a:xfrm>
            <a:off x="793750" y="1447800"/>
            <a:ext cx="7610475" cy="4114800"/>
          </a:xfrm>
          <a:ln w="28575">
            <a:solidFill>
              <a:srgbClr val="002060"/>
            </a:solidFill>
            <a:miter lim="800000"/>
            <a:headEnd/>
            <a:tailEnd/>
          </a:ln>
        </p:spPr>
        <p:txBody>
          <a:bodyPr/>
          <a:lstStyle/>
          <a:p>
            <a:pPr eaLnBrk="1" hangingPunct="1">
              <a:buClr>
                <a:schemeClr val="tx2"/>
              </a:buClr>
              <a:buFont typeface="Wingdings" panose="05000000000000000000" pitchFamily="2" charset="2"/>
              <a:buNone/>
            </a:pPr>
            <a:r>
              <a:rPr lang="en-US" altLang="en-US" sz="2800" smtClean="0">
                <a:cs typeface="Times New Roman" pitchFamily="18" charset="0"/>
              </a:rPr>
              <a:t>	The Planning Council is setting priorities. Members have agreed to make decisions based on hard data indicating what services are most needed by PLWH in the EMA/TGA. Two members want to add another factor: how much funding is available from other sources. They say that it doesn’t make sense to give a service category high priority under RWHAP Part A if it has enough funding through other sources. </a:t>
            </a:r>
            <a:r>
              <a:rPr lang="en-US" altLang="en-US" sz="2800" i="1" smtClean="0">
                <a:cs typeface="Times New Roman" pitchFamily="18" charset="0"/>
              </a:rPr>
              <a:t>Are they right or wrong? Why?</a:t>
            </a:r>
          </a:p>
          <a:p>
            <a:pPr eaLnBrk="1" hangingPunct="1">
              <a:buClr>
                <a:schemeClr val="tx2"/>
              </a:buClr>
              <a:buFont typeface="Wingdings" panose="05000000000000000000" pitchFamily="2" charset="2"/>
              <a:buChar char="§"/>
            </a:pPr>
            <a:endParaRPr lang="en-US" altLang="en-US" sz="2800" smtClean="0"/>
          </a:p>
        </p:txBody>
      </p:sp>
      <p:sp>
        <p:nvSpPr>
          <p:cNvPr id="522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862AB82-6653-4DD2-A27A-8D39868B2C3C}" type="slidenum">
              <a:rPr lang="en-US" altLang="en-US" sz="900">
                <a:solidFill>
                  <a:srgbClr val="898989"/>
                </a:solidFill>
              </a:rPr>
              <a:pPr/>
              <a:t>50</a:t>
            </a:fld>
            <a:endParaRPr lang="en-US" altLang="en-US" sz="900">
              <a:solidFill>
                <a:srgbClr val="898989"/>
              </a:solidFill>
            </a:endParaRPr>
          </a:p>
        </p:txBody>
      </p:sp>
      <p:cxnSp>
        <p:nvCxnSpPr>
          <p:cNvPr id="5" name="Straight Connector 4" descr="line" title="line"/>
          <p:cNvCxnSpPr/>
          <p:nvPr/>
        </p:nvCxnSpPr>
        <p:spPr>
          <a:xfrm>
            <a:off x="685800" y="1219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52230"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065713"/>
            <a:ext cx="1636713" cy="1635125"/>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17550" y="0"/>
            <a:ext cx="7772400" cy="1143000"/>
          </a:xfrm>
        </p:spPr>
        <p:txBody>
          <a:bodyPr/>
          <a:lstStyle/>
          <a:p>
            <a:pPr eaLnBrk="1" hangingPunct="1"/>
            <a:r>
              <a:rPr lang="en-US" altLang="en-US" smtClean="0"/>
              <a:t>Directives</a:t>
            </a:r>
          </a:p>
        </p:txBody>
      </p:sp>
      <p:sp>
        <p:nvSpPr>
          <p:cNvPr id="53251" name="Rectangle 3"/>
          <p:cNvSpPr>
            <a:spLocks noGrp="1" noChangeArrowheads="1"/>
          </p:cNvSpPr>
          <p:nvPr>
            <p:ph idx="1"/>
          </p:nvPr>
        </p:nvSpPr>
        <p:spPr>
          <a:xfrm>
            <a:off x="609600" y="1143000"/>
            <a:ext cx="7905750" cy="4114800"/>
          </a:xfrm>
        </p:spPr>
        <p:txBody>
          <a:bodyPr/>
          <a:lstStyle/>
          <a:p>
            <a:pPr eaLnBrk="1" hangingPunct="1"/>
            <a:r>
              <a:rPr lang="en-US" altLang="en-US" sz="2600" b="1" smtClean="0"/>
              <a:t>Planning Council role</a:t>
            </a:r>
          </a:p>
          <a:p>
            <a:pPr eaLnBrk="1" hangingPunct="1"/>
            <a:r>
              <a:rPr lang="en-US" altLang="en-US" sz="2600" smtClean="0"/>
              <a:t>Providing guidance to recipient on how best to meet the priorities and other factors to consider in procurement </a:t>
            </a:r>
          </a:p>
          <a:p>
            <a:pPr eaLnBrk="1" hangingPunct="1"/>
            <a:r>
              <a:rPr lang="en-US" altLang="en-US" sz="2600" smtClean="0"/>
              <a:t>Often specify use or non-use of a particular service model, or address geographic access to services, language issues, or specific target populations</a:t>
            </a:r>
          </a:p>
          <a:p>
            <a:pPr eaLnBrk="1" hangingPunct="1"/>
            <a:r>
              <a:rPr lang="en-US" altLang="en-US" sz="2600" smtClean="0"/>
              <a:t>Must not have the effect of limiting open procurement by making only 1-2 providers eligible</a:t>
            </a:r>
          </a:p>
          <a:p>
            <a:pPr eaLnBrk="1" hangingPunct="1"/>
            <a:r>
              <a:rPr lang="en-US" altLang="en-US" sz="2600" smtClean="0"/>
              <a:t>Planning Council needs to be aware of cost implications </a:t>
            </a:r>
          </a:p>
          <a:p>
            <a:pPr eaLnBrk="1" hangingPunct="1"/>
            <a:r>
              <a:rPr lang="en-US" altLang="en-US" sz="2600" smtClean="0"/>
              <a:t>Recipient must follow Council directives in procurement and contracting (but cannot always guarantee full success)</a:t>
            </a:r>
          </a:p>
        </p:txBody>
      </p:sp>
      <p:sp>
        <p:nvSpPr>
          <p:cNvPr id="532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9566A10-B4D9-44DD-B289-0F70FC07651D}" type="slidenum">
              <a:rPr lang="en-US" altLang="en-US" sz="900">
                <a:solidFill>
                  <a:srgbClr val="898989"/>
                </a:solidFill>
              </a:rPr>
              <a:pPr/>
              <a:t>51</a:t>
            </a:fld>
            <a:endParaRPr lang="en-US" altLang="en-US" sz="900">
              <a:solidFill>
                <a:srgbClr val="898989"/>
              </a:solidFill>
            </a:endParaRPr>
          </a:p>
        </p:txBody>
      </p:sp>
      <p:cxnSp>
        <p:nvCxnSpPr>
          <p:cNvPr id="5" name="Straight Connector 4" descr="line" title="line"/>
          <p:cNvCxnSpPr/>
          <p:nvPr/>
        </p:nvCxnSpPr>
        <p:spPr>
          <a:xfrm>
            <a:off x="60960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35000" y="266700"/>
            <a:ext cx="7772400" cy="1143000"/>
          </a:xfrm>
        </p:spPr>
        <p:txBody>
          <a:bodyPr/>
          <a:lstStyle/>
          <a:p>
            <a:pPr eaLnBrk="1" hangingPunct="1"/>
            <a:r>
              <a:rPr lang="en-US" altLang="en-US" smtClean="0"/>
              <a:t>Examples of Directives</a:t>
            </a:r>
          </a:p>
        </p:txBody>
      </p:sp>
      <p:sp>
        <p:nvSpPr>
          <p:cNvPr id="54275" name="Rectangle 3"/>
          <p:cNvSpPr>
            <a:spLocks noGrp="1" noChangeArrowheads="1"/>
          </p:cNvSpPr>
          <p:nvPr>
            <p:ph idx="1"/>
          </p:nvPr>
        </p:nvSpPr>
        <p:spPr>
          <a:xfrm>
            <a:off x="990600" y="1600200"/>
            <a:ext cx="7416800" cy="4565650"/>
          </a:xfrm>
        </p:spPr>
        <p:txBody>
          <a:bodyPr/>
          <a:lstStyle/>
          <a:p>
            <a:pPr eaLnBrk="1" hangingPunct="1"/>
            <a:r>
              <a:rPr lang="en-US" altLang="en-US" smtClean="0"/>
              <a:t>Funded primary care services must be available in each of the major jurisdictions</a:t>
            </a:r>
          </a:p>
          <a:p>
            <a:pPr eaLnBrk="1" hangingPunct="1"/>
            <a:r>
              <a:rPr lang="en-US" altLang="en-US" smtClean="0"/>
              <a:t>Providers must have bilingual staff in positions with direct client contact, including clinical staff</a:t>
            </a:r>
          </a:p>
          <a:p>
            <a:pPr eaLnBrk="1" hangingPunct="1"/>
            <a:r>
              <a:rPr lang="en-US" altLang="en-US" smtClean="0"/>
              <a:t>At least one substance abuse treatment provider must offer services appropriate for women with young children and pregnant women</a:t>
            </a:r>
          </a:p>
          <a:p>
            <a:pPr eaLnBrk="1" hangingPunct="1">
              <a:buFont typeface="Wingdings" panose="05000000000000000000" pitchFamily="2" charset="2"/>
              <a:buNone/>
            </a:pPr>
            <a:endParaRPr lang="en-US" altLang="en-US" smtClean="0"/>
          </a:p>
          <a:p>
            <a:pPr eaLnBrk="1" hangingPunct="1"/>
            <a:endParaRPr lang="en-US" altLang="en-US" smtClean="0"/>
          </a:p>
          <a:p>
            <a:pPr eaLnBrk="1" hangingPunct="1"/>
            <a:endParaRPr lang="en-US" altLang="en-US" smtClean="0"/>
          </a:p>
        </p:txBody>
      </p:sp>
      <p:sp>
        <p:nvSpPr>
          <p:cNvPr id="542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2F24764-F3E3-4932-8DFC-C1D502EC9256}" type="slidenum">
              <a:rPr lang="en-US" altLang="en-US" sz="900">
                <a:solidFill>
                  <a:srgbClr val="898989"/>
                </a:solidFill>
              </a:rPr>
              <a:pPr/>
              <a:t>52</a:t>
            </a:fld>
            <a:endParaRPr lang="en-US" altLang="en-US" sz="900">
              <a:solidFill>
                <a:srgbClr val="898989"/>
              </a:solidFill>
            </a:endParaRPr>
          </a:p>
        </p:txBody>
      </p:sp>
      <p:cxnSp>
        <p:nvCxnSpPr>
          <p:cNvPr id="5" name="Straight Connector 4" descr="line" title="line"/>
          <p:cNvCxnSpPr/>
          <p:nvPr/>
        </p:nvCxnSpPr>
        <p:spPr>
          <a:xfrm>
            <a:off x="527050" y="1219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42950" y="250825"/>
            <a:ext cx="7772400" cy="1143000"/>
          </a:xfrm>
        </p:spPr>
        <p:txBody>
          <a:bodyPr/>
          <a:lstStyle/>
          <a:p>
            <a:pPr eaLnBrk="1" hangingPunct="1"/>
            <a:r>
              <a:rPr lang="en-US" altLang="en-US" dirty="0" smtClean="0"/>
              <a:t>Applying Knowledge    </a:t>
            </a:r>
          </a:p>
        </p:txBody>
      </p:sp>
      <p:sp>
        <p:nvSpPr>
          <p:cNvPr id="55299" name="Rectangle 3"/>
          <p:cNvSpPr>
            <a:spLocks noGrp="1" noChangeArrowheads="1"/>
          </p:cNvSpPr>
          <p:nvPr>
            <p:ph idx="1"/>
          </p:nvPr>
        </p:nvSpPr>
        <p:spPr>
          <a:xfrm>
            <a:off x="674688" y="1666875"/>
            <a:ext cx="7772400" cy="3133725"/>
          </a:xfrm>
          <a:ln w="28575">
            <a:solidFill>
              <a:srgbClr val="002060"/>
            </a:solidFill>
            <a:miter lim="800000"/>
            <a:headEnd/>
            <a:tailEnd/>
          </a:ln>
        </p:spPr>
        <p:txBody>
          <a:bodyPr/>
          <a:lstStyle/>
          <a:p>
            <a:pPr eaLnBrk="1" hangingPunct="1">
              <a:buFont typeface="Wingdings" panose="05000000000000000000" pitchFamily="2" charset="2"/>
              <a:buNone/>
            </a:pPr>
            <a:r>
              <a:rPr lang="en-US" altLang="en-US" smtClean="0"/>
              <a:t>	The Planning Council is concerned about the lack of access to Ryan White-funded primary care in the evening and on weekends. So it develops a directive that says that primary care providers must be open at least six hours a month for evening or weekend care. </a:t>
            </a:r>
            <a:r>
              <a:rPr lang="en-US" altLang="en-US" i="1" smtClean="0"/>
              <a:t>Is this an appropriate directive? Why or why not?</a:t>
            </a:r>
            <a:r>
              <a:rPr lang="en-US" altLang="en-US" smtClean="0"/>
              <a:t> </a:t>
            </a:r>
          </a:p>
        </p:txBody>
      </p:sp>
      <p:sp>
        <p:nvSpPr>
          <p:cNvPr id="553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113D44-6F72-4950-919D-C21170C3D910}" type="slidenum">
              <a:rPr lang="en-US" altLang="en-US" sz="900">
                <a:solidFill>
                  <a:srgbClr val="898989"/>
                </a:solidFill>
              </a:rPr>
              <a:pPr/>
              <a:t>53</a:t>
            </a:fld>
            <a:endParaRPr lang="en-US" altLang="en-US" sz="900">
              <a:solidFill>
                <a:srgbClr val="898989"/>
              </a:solidFill>
            </a:endParaRPr>
          </a:p>
        </p:txBody>
      </p:sp>
      <p:cxnSp>
        <p:nvCxnSpPr>
          <p:cNvPr id="5" name="Straight Connector 4" descr="line" title="line"/>
          <p:cNvCxnSpPr/>
          <p:nvPr/>
        </p:nvCxnSpPr>
        <p:spPr>
          <a:xfrm>
            <a:off x="68580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55302"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572000"/>
            <a:ext cx="1449388" cy="1449388"/>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06438" y="0"/>
            <a:ext cx="7772400" cy="1143000"/>
          </a:xfrm>
        </p:spPr>
        <p:txBody>
          <a:bodyPr/>
          <a:lstStyle/>
          <a:p>
            <a:pPr eaLnBrk="1" hangingPunct="1"/>
            <a:r>
              <a:rPr lang="en-US" altLang="en-US" smtClean="0"/>
              <a:t>Resource Allocation</a:t>
            </a:r>
          </a:p>
        </p:txBody>
      </p:sp>
      <p:sp>
        <p:nvSpPr>
          <p:cNvPr id="268291" name="Rectangle 3"/>
          <p:cNvSpPr>
            <a:spLocks noGrp="1" noChangeArrowheads="1"/>
          </p:cNvSpPr>
          <p:nvPr>
            <p:ph idx="1"/>
          </p:nvPr>
        </p:nvSpPr>
        <p:spPr>
          <a:xfrm>
            <a:off x="706438" y="990600"/>
            <a:ext cx="8056562" cy="5670550"/>
          </a:xfrm>
        </p:spPr>
        <p:txBody>
          <a:bodyPr rtlCol="0">
            <a:normAutofit fontScale="92500" lnSpcReduction="20000"/>
          </a:bodyPr>
          <a:lstStyle/>
          <a:p>
            <a:pPr eaLnBrk="1" fontAlgn="auto" hangingPunct="1">
              <a:lnSpc>
                <a:spcPct val="100000"/>
              </a:lnSpc>
              <a:spcBef>
                <a:spcPts val="400"/>
              </a:spcBef>
              <a:spcAft>
                <a:spcPts val="0"/>
              </a:spcAft>
              <a:defRPr/>
            </a:pPr>
            <a:r>
              <a:rPr lang="en-US" altLang="en-US" sz="2800" b="1" dirty="0" smtClean="0"/>
              <a:t>Planning Council responsibility </a:t>
            </a:r>
          </a:p>
          <a:p>
            <a:pPr eaLnBrk="1" fontAlgn="auto" hangingPunct="1">
              <a:lnSpc>
                <a:spcPct val="100000"/>
              </a:lnSpc>
              <a:spcBef>
                <a:spcPts val="400"/>
              </a:spcBef>
              <a:spcAft>
                <a:spcPts val="0"/>
              </a:spcAft>
              <a:defRPr/>
            </a:pPr>
            <a:r>
              <a:rPr lang="en-US" altLang="en-US" sz="2700" dirty="0" smtClean="0"/>
              <a:t>Process of deciding how much funding to allocate to each priority service category or sub-category</a:t>
            </a:r>
          </a:p>
          <a:p>
            <a:pPr eaLnBrk="1" fontAlgn="auto" hangingPunct="1">
              <a:lnSpc>
                <a:spcPct val="100000"/>
              </a:lnSpc>
              <a:spcBef>
                <a:spcPts val="400"/>
              </a:spcBef>
              <a:spcAft>
                <a:spcPts val="0"/>
              </a:spcAft>
              <a:defRPr/>
            </a:pPr>
            <a:r>
              <a:rPr lang="en-US" altLang="en-US" sz="2700" dirty="0" smtClean="0"/>
              <a:t>≥75% of service dollars must go to core services (unless program has a waiver)</a:t>
            </a:r>
          </a:p>
          <a:p>
            <a:pPr eaLnBrk="1" fontAlgn="auto" hangingPunct="1">
              <a:lnSpc>
                <a:spcPct val="100000"/>
              </a:lnSpc>
              <a:spcBef>
                <a:spcPts val="400"/>
              </a:spcBef>
              <a:spcAft>
                <a:spcPts val="0"/>
              </a:spcAft>
              <a:defRPr/>
            </a:pPr>
            <a:r>
              <a:rPr lang="en-US" altLang="en-US" sz="2700" dirty="0" smtClean="0">
                <a:cs typeface="Arial" panose="020B0604020202020204" pitchFamily="34" charset="0"/>
              </a:rPr>
              <a:t>≤ </a:t>
            </a:r>
            <a:r>
              <a:rPr lang="en-US" altLang="en-US" sz="2700" dirty="0" smtClean="0"/>
              <a:t>25% to support services </a:t>
            </a:r>
            <a:r>
              <a:rPr lang="en-US" altLang="en-US" sz="2700" dirty="0" smtClean="0">
                <a:cs typeface="Times New Roman" panose="02020603050405020304" pitchFamily="18" charset="0"/>
              </a:rPr>
              <a:t>needed for achieving medical outcomes </a:t>
            </a:r>
            <a:endParaRPr lang="en-US" altLang="en-US" sz="2700" dirty="0" smtClean="0"/>
          </a:p>
          <a:p>
            <a:pPr eaLnBrk="1" fontAlgn="auto" hangingPunct="1">
              <a:lnSpc>
                <a:spcPct val="100000"/>
              </a:lnSpc>
              <a:spcBef>
                <a:spcPts val="400"/>
              </a:spcBef>
              <a:spcAft>
                <a:spcPts val="0"/>
              </a:spcAft>
              <a:defRPr/>
            </a:pPr>
            <a:r>
              <a:rPr lang="en-US" altLang="en-US" sz="2700" dirty="0" smtClean="0"/>
              <a:t>Recipient provides data and advice, but has no decision-making role</a:t>
            </a:r>
          </a:p>
          <a:p>
            <a:pPr eaLnBrk="1" fontAlgn="auto" hangingPunct="1">
              <a:lnSpc>
                <a:spcPct val="100000"/>
              </a:lnSpc>
              <a:spcBef>
                <a:spcPts val="400"/>
              </a:spcBef>
              <a:spcAft>
                <a:spcPts val="0"/>
              </a:spcAft>
              <a:defRPr/>
            </a:pPr>
            <a:r>
              <a:rPr lang="en-US" altLang="en-US" sz="2700" dirty="0" smtClean="0"/>
              <a:t>Need a fair, data-based process that controls conflict of interest</a:t>
            </a:r>
          </a:p>
          <a:p>
            <a:pPr eaLnBrk="1" fontAlgn="auto" hangingPunct="1">
              <a:lnSpc>
                <a:spcPct val="100000"/>
              </a:lnSpc>
              <a:spcBef>
                <a:spcPts val="400"/>
              </a:spcBef>
              <a:spcAft>
                <a:spcPts val="0"/>
              </a:spcAft>
              <a:defRPr/>
            </a:pPr>
            <a:r>
              <a:rPr lang="en-US" altLang="en-US" sz="2700" dirty="0" smtClean="0"/>
              <a:t>Consider other funding streams, cost per client, plans for bringing people into care – </a:t>
            </a:r>
            <a:r>
              <a:rPr lang="en-US" altLang="en-US" sz="2700" i="1" dirty="0" smtClean="0"/>
              <a:t>so some highly ranked service categories may receive little or no funding</a:t>
            </a:r>
          </a:p>
          <a:p>
            <a:pPr eaLnBrk="1" fontAlgn="auto" hangingPunct="1">
              <a:lnSpc>
                <a:spcPct val="100000"/>
              </a:lnSpc>
              <a:spcBef>
                <a:spcPts val="400"/>
              </a:spcBef>
              <a:spcAft>
                <a:spcPts val="0"/>
              </a:spcAft>
              <a:defRPr/>
            </a:pPr>
            <a:r>
              <a:rPr lang="en-US" altLang="en-US" sz="2700" dirty="0" smtClean="0"/>
              <a:t>Often use three funding scenarios in order to adjust when funding is received – flat, increase, decrease</a:t>
            </a:r>
          </a:p>
          <a:p>
            <a:pPr eaLnBrk="1" fontAlgn="auto" hangingPunct="1">
              <a:spcAft>
                <a:spcPts val="0"/>
              </a:spcAft>
              <a:defRPr/>
            </a:pPr>
            <a:endParaRPr lang="en-US" altLang="en-US" sz="2300" dirty="0" smtClean="0"/>
          </a:p>
        </p:txBody>
      </p:sp>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CD3A2C-BC7D-43B9-9195-2DDD9A30B1FD}" type="slidenum">
              <a:rPr lang="en-US" altLang="en-US" sz="900">
                <a:solidFill>
                  <a:srgbClr val="898989"/>
                </a:solidFill>
              </a:rPr>
              <a:pPr/>
              <a:t>54</a:t>
            </a:fld>
            <a:endParaRPr lang="en-US" altLang="en-US" sz="900">
              <a:solidFill>
                <a:srgbClr val="898989"/>
              </a:solidFill>
            </a:endParaRPr>
          </a:p>
        </p:txBody>
      </p:sp>
      <p:cxnSp>
        <p:nvCxnSpPr>
          <p:cNvPr id="5" name="Straight Connector 4" descr="line" title="line"/>
          <p:cNvCxnSpPr/>
          <p:nvPr/>
        </p:nvCxnSpPr>
        <p:spPr>
          <a:xfrm>
            <a:off x="52705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42950" y="0"/>
            <a:ext cx="7772400" cy="1143000"/>
          </a:xfrm>
        </p:spPr>
        <p:txBody>
          <a:bodyPr/>
          <a:lstStyle/>
          <a:p>
            <a:pPr eaLnBrk="1" hangingPunct="1"/>
            <a:r>
              <a:rPr lang="en-US" altLang="en-US" smtClean="0"/>
              <a:t>Non-Service Funds</a:t>
            </a:r>
          </a:p>
        </p:txBody>
      </p:sp>
      <p:sp>
        <p:nvSpPr>
          <p:cNvPr id="57347" name="Rectangle 3"/>
          <p:cNvSpPr>
            <a:spLocks noGrp="1" noChangeArrowheads="1"/>
          </p:cNvSpPr>
          <p:nvPr>
            <p:ph idx="1"/>
          </p:nvPr>
        </p:nvSpPr>
        <p:spPr>
          <a:xfrm>
            <a:off x="742950" y="1219200"/>
            <a:ext cx="7880350" cy="5257800"/>
          </a:xfrm>
        </p:spPr>
        <p:txBody>
          <a:bodyPr/>
          <a:lstStyle/>
          <a:p>
            <a:pPr eaLnBrk="1" hangingPunct="1"/>
            <a:r>
              <a:rPr lang="en-US" altLang="en-US" sz="2800" smtClean="0"/>
              <a:t>Recipient may take 10% for administrative costs and up to 5% for clinical quality management (QM) activities</a:t>
            </a:r>
          </a:p>
          <a:p>
            <a:pPr eaLnBrk="1" hangingPunct="1"/>
            <a:r>
              <a:rPr lang="en-US" altLang="en-US" sz="2800" smtClean="0"/>
              <a:t>Planning Council support (PCS) budget comes out of 10% administrative costs</a:t>
            </a:r>
          </a:p>
          <a:p>
            <a:pPr lvl="1" eaLnBrk="1" hangingPunct="1"/>
            <a:r>
              <a:rPr lang="en-US" altLang="en-US" sz="2500" smtClean="0"/>
              <a:t> Amount for Planning Council must be negotiated with the recipient</a:t>
            </a:r>
          </a:p>
          <a:p>
            <a:pPr lvl="1" eaLnBrk="1" hangingPunct="1"/>
            <a:r>
              <a:rPr lang="en-US" altLang="en-US" sz="2500" smtClean="0"/>
              <a:t>Then Council budgets those funds to meet legislative requirements </a:t>
            </a:r>
            <a:endParaRPr lang="en-US" altLang="en-US" sz="2500" i="1" smtClean="0"/>
          </a:p>
          <a:p>
            <a:pPr eaLnBrk="1" hangingPunct="1"/>
            <a:r>
              <a:rPr lang="en-US" altLang="en-US" sz="2800" smtClean="0"/>
              <a:t>Planning Council has no say in the amount or use of other administrative or QM funds  </a:t>
            </a:r>
          </a:p>
          <a:p>
            <a:pPr eaLnBrk="1" hangingPunct="1">
              <a:buFont typeface="Wingdings" panose="05000000000000000000" pitchFamily="2" charset="2"/>
              <a:buNone/>
            </a:pPr>
            <a:endParaRPr lang="en-US" altLang="en-US" sz="2700" smtClean="0"/>
          </a:p>
        </p:txBody>
      </p:sp>
      <p:sp>
        <p:nvSpPr>
          <p:cNvPr id="573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E19AABA-9854-45CB-A80D-3854F0ABD56A}" type="slidenum">
              <a:rPr lang="en-US" altLang="en-US" sz="900">
                <a:solidFill>
                  <a:srgbClr val="898989"/>
                </a:solidFill>
              </a:rPr>
              <a:pPr/>
              <a:t>55</a:t>
            </a:fld>
            <a:endParaRPr lang="en-US" altLang="en-US" sz="900">
              <a:solidFill>
                <a:srgbClr val="898989"/>
              </a:solidFill>
            </a:endParaRPr>
          </a:p>
        </p:txBody>
      </p:sp>
      <p:cxnSp>
        <p:nvCxnSpPr>
          <p:cNvPr id="5" name="Straight Connector 4" descr="line" title="line"/>
          <p:cNvCxnSpPr/>
          <p:nvPr/>
        </p:nvCxnSpPr>
        <p:spPr>
          <a:xfrm>
            <a:off x="63500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42950" y="82550"/>
            <a:ext cx="7772400" cy="1143000"/>
          </a:xfrm>
        </p:spPr>
        <p:txBody>
          <a:bodyPr/>
          <a:lstStyle/>
          <a:p>
            <a:pPr eaLnBrk="1" hangingPunct="1"/>
            <a:r>
              <a:rPr lang="en-US" altLang="en-US" smtClean="0"/>
              <a:t>Unobligated Funds</a:t>
            </a:r>
          </a:p>
        </p:txBody>
      </p:sp>
      <p:sp>
        <p:nvSpPr>
          <p:cNvPr id="58371" name="Rectangle 3"/>
          <p:cNvSpPr>
            <a:spLocks noGrp="1" noChangeArrowheads="1"/>
          </p:cNvSpPr>
          <p:nvPr>
            <p:ph idx="1"/>
          </p:nvPr>
        </p:nvSpPr>
        <p:spPr>
          <a:xfrm>
            <a:off x="712788" y="1447800"/>
            <a:ext cx="7772400" cy="4908550"/>
          </a:xfrm>
        </p:spPr>
        <p:txBody>
          <a:bodyPr/>
          <a:lstStyle/>
          <a:p>
            <a:pPr eaLnBrk="1" hangingPunct="1"/>
            <a:r>
              <a:rPr lang="en-US" altLang="en-US" sz="2800" smtClean="0"/>
              <a:t>If an EMA or TGA has more than 5% of its formula grant unspent at the end of the program year (as determined when Financial Status Report is submitted):</a:t>
            </a:r>
          </a:p>
          <a:p>
            <a:pPr lvl="1" eaLnBrk="1" hangingPunct="1"/>
            <a:r>
              <a:rPr lang="en-US" altLang="en-US" sz="2400" smtClean="0"/>
              <a:t>Amount over 5% is deducted from the grant awarded the following fiscal year </a:t>
            </a:r>
          </a:p>
          <a:p>
            <a:pPr lvl="1" eaLnBrk="1" hangingPunct="1"/>
            <a:r>
              <a:rPr lang="en-US" altLang="en-US" sz="2400" smtClean="0"/>
              <a:t>EMA/TGA cannot compete for supplemental funds in the next application cycle</a:t>
            </a:r>
          </a:p>
          <a:p>
            <a:pPr lvl="1" eaLnBrk="1" hangingPunct="1"/>
            <a:r>
              <a:rPr lang="en-US" altLang="en-US" sz="2400" smtClean="0"/>
              <a:t>Recipient can apply for carryover, and funds must be used the next year</a:t>
            </a:r>
          </a:p>
          <a:p>
            <a:pPr lvl="1" eaLnBrk="1" hangingPunct="1"/>
            <a:r>
              <a:rPr lang="en-US" altLang="en-US" sz="2400" smtClean="0"/>
              <a:t>Means if funds left in FY 2018, no supplemental funding and a deduction from formula funds in </a:t>
            </a:r>
            <a:r>
              <a:rPr lang="en-US" altLang="en-US" sz="2400" smtClean="0">
                <a:solidFill>
                  <a:srgbClr val="FF0000"/>
                </a:solidFill>
              </a:rPr>
              <a:t>FY 2020</a:t>
            </a:r>
          </a:p>
        </p:txBody>
      </p:sp>
      <p:sp>
        <p:nvSpPr>
          <p:cNvPr id="583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7A821A9-C1E0-4A75-9D64-0A4745D0EC37}" type="slidenum">
              <a:rPr lang="en-US" altLang="en-US" sz="900">
                <a:solidFill>
                  <a:srgbClr val="898989"/>
                </a:solidFill>
              </a:rPr>
              <a:pPr/>
              <a:t>56</a:t>
            </a:fld>
            <a:endParaRPr lang="en-US" altLang="en-US" sz="900">
              <a:solidFill>
                <a:srgbClr val="898989"/>
              </a:solidFill>
            </a:endParaRPr>
          </a:p>
        </p:txBody>
      </p:sp>
      <p:cxnSp>
        <p:nvCxnSpPr>
          <p:cNvPr id="5" name="Straight Connector 4" descr="line" title="line"/>
          <p:cNvCxnSpPr/>
          <p:nvPr/>
        </p:nvCxnSpPr>
        <p:spPr>
          <a:xfrm>
            <a:off x="527050" y="990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73100" y="0"/>
            <a:ext cx="7772400" cy="1143000"/>
          </a:xfrm>
        </p:spPr>
        <p:txBody>
          <a:bodyPr/>
          <a:lstStyle/>
          <a:p>
            <a:pPr eaLnBrk="1" hangingPunct="1"/>
            <a:r>
              <a:rPr lang="en-US" altLang="en-US" smtClean="0"/>
              <a:t>Reallocation</a:t>
            </a:r>
          </a:p>
        </p:txBody>
      </p:sp>
      <p:sp>
        <p:nvSpPr>
          <p:cNvPr id="276483" name="Rectangle 3"/>
          <p:cNvSpPr>
            <a:spLocks noGrp="1" noChangeArrowheads="1"/>
          </p:cNvSpPr>
          <p:nvPr>
            <p:ph idx="1"/>
          </p:nvPr>
        </p:nvSpPr>
        <p:spPr>
          <a:xfrm>
            <a:off x="685800" y="1143000"/>
            <a:ext cx="7829550" cy="5486400"/>
          </a:xfrm>
        </p:spPr>
        <p:txBody>
          <a:bodyPr rtlCol="0">
            <a:normAutofit fontScale="92500" lnSpcReduction="20000"/>
          </a:bodyPr>
          <a:lstStyle/>
          <a:p>
            <a:pPr eaLnBrk="1" fontAlgn="auto" hangingPunct="1">
              <a:lnSpc>
                <a:spcPct val="110000"/>
              </a:lnSpc>
              <a:spcAft>
                <a:spcPts val="0"/>
              </a:spcAft>
              <a:defRPr/>
            </a:pPr>
            <a:r>
              <a:rPr lang="en-US" altLang="en-US" sz="2600" b="1" dirty="0" smtClean="0"/>
              <a:t>Planning Council role:</a:t>
            </a:r>
            <a:r>
              <a:rPr lang="en-US" altLang="en-US" sz="2600" dirty="0" smtClean="0"/>
              <a:t> must approve any reallocation of funds among service categories</a:t>
            </a:r>
          </a:p>
          <a:p>
            <a:pPr eaLnBrk="1" fontAlgn="auto" hangingPunct="1">
              <a:lnSpc>
                <a:spcPct val="110000"/>
              </a:lnSpc>
              <a:spcAft>
                <a:spcPts val="0"/>
              </a:spcAft>
              <a:defRPr/>
            </a:pPr>
            <a:r>
              <a:rPr lang="en-US" altLang="en-US" sz="2600" dirty="0" smtClean="0"/>
              <a:t>Reallocation usually means moving funds:</a:t>
            </a:r>
          </a:p>
          <a:p>
            <a:pPr lvl="1" eaLnBrk="1" fontAlgn="auto" hangingPunct="1">
              <a:lnSpc>
                <a:spcPct val="110000"/>
              </a:lnSpc>
              <a:spcAft>
                <a:spcPts val="0"/>
              </a:spcAft>
              <a:defRPr/>
            </a:pPr>
            <a:r>
              <a:rPr lang="en-US" altLang="en-US" sz="2500" dirty="0" smtClean="0"/>
              <a:t>From underspent providers to those </a:t>
            </a:r>
            <a:r>
              <a:rPr lang="en-US" altLang="en-US" sz="2500" i="1" dirty="0" smtClean="0"/>
              <a:t>in the same service category</a:t>
            </a:r>
            <a:r>
              <a:rPr lang="en-US" altLang="en-US" sz="2500" dirty="0" smtClean="0"/>
              <a:t> spending at a higher level [recipient decision], or</a:t>
            </a:r>
          </a:p>
          <a:p>
            <a:pPr lvl="1" eaLnBrk="1" fontAlgn="auto" hangingPunct="1">
              <a:lnSpc>
                <a:spcPct val="110000"/>
              </a:lnSpc>
              <a:spcAft>
                <a:spcPts val="0"/>
              </a:spcAft>
              <a:defRPr/>
            </a:pPr>
            <a:r>
              <a:rPr lang="en-US" altLang="en-US" sz="2500" dirty="0" smtClean="0"/>
              <a:t>From underspent service categories to </a:t>
            </a:r>
            <a:r>
              <a:rPr lang="en-US" altLang="en-US" sz="2500" i="1" dirty="0" smtClean="0"/>
              <a:t>different service categories </a:t>
            </a:r>
            <a:r>
              <a:rPr lang="en-US" altLang="en-US" sz="2500" dirty="0" smtClean="0"/>
              <a:t>spending at a higher level or with additional need [PC must approve]</a:t>
            </a:r>
          </a:p>
          <a:p>
            <a:pPr eaLnBrk="1" fontAlgn="auto" hangingPunct="1">
              <a:lnSpc>
                <a:spcPct val="110000"/>
              </a:lnSpc>
              <a:spcAft>
                <a:spcPts val="0"/>
              </a:spcAft>
              <a:defRPr/>
            </a:pPr>
            <a:r>
              <a:rPr lang="en-US" altLang="en-US" sz="2600" dirty="0" smtClean="0"/>
              <a:t>Recipient provides expenditure data by service category to PC, usually monthly, and requests permission for reallocations as needed </a:t>
            </a:r>
          </a:p>
          <a:p>
            <a:pPr eaLnBrk="1" fontAlgn="auto" hangingPunct="1">
              <a:lnSpc>
                <a:spcPct val="110000"/>
              </a:lnSpc>
              <a:spcAft>
                <a:spcPts val="0"/>
              </a:spcAft>
              <a:defRPr/>
            </a:pPr>
            <a:r>
              <a:rPr lang="en-US" altLang="en-US" sz="2600" dirty="0" smtClean="0"/>
              <a:t>Some recipients do regular “sweeps” or request reallocation permission at set times each year – </a:t>
            </a:r>
            <a:r>
              <a:rPr lang="en-US" altLang="en-US" sz="2600" i="1" dirty="0" smtClean="0"/>
              <a:t>rapid reallocations process very important to avoid unobligated funds and ensure funds are used to address priority service needs</a:t>
            </a:r>
          </a:p>
        </p:txBody>
      </p:sp>
      <p:sp>
        <p:nvSpPr>
          <p:cNvPr id="593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478700F-F8FC-4642-B941-0E5755EF1E1E}" type="slidenum">
              <a:rPr lang="en-US" altLang="en-US" sz="900">
                <a:solidFill>
                  <a:srgbClr val="898989"/>
                </a:solidFill>
              </a:rPr>
              <a:pPr/>
              <a:t>57</a:t>
            </a:fld>
            <a:endParaRPr lang="en-US" altLang="en-US" sz="900">
              <a:solidFill>
                <a:srgbClr val="898989"/>
              </a:solidFill>
            </a:endParaRPr>
          </a:p>
        </p:txBody>
      </p:sp>
      <p:cxnSp>
        <p:nvCxnSpPr>
          <p:cNvPr id="5" name="Straight Connector 4" descr="line" title="line"/>
          <p:cNvCxnSpPr/>
          <p:nvPr/>
        </p:nvCxnSpPr>
        <p:spPr>
          <a:xfrm>
            <a:off x="56515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42950" y="141288"/>
            <a:ext cx="7772400" cy="1143000"/>
          </a:xfrm>
        </p:spPr>
        <p:txBody>
          <a:bodyPr/>
          <a:lstStyle/>
          <a:p>
            <a:pPr eaLnBrk="1" hangingPunct="1"/>
            <a:r>
              <a:rPr lang="en-US" altLang="en-US" smtClean="0"/>
              <a:t>Coordination of Services</a:t>
            </a:r>
          </a:p>
        </p:txBody>
      </p:sp>
      <p:sp>
        <p:nvSpPr>
          <p:cNvPr id="278531" name="Rectangle 3"/>
          <p:cNvSpPr>
            <a:spLocks noGrp="1" noChangeArrowheads="1"/>
          </p:cNvSpPr>
          <p:nvPr>
            <p:ph idx="1"/>
          </p:nvPr>
        </p:nvSpPr>
        <p:spPr>
          <a:xfrm>
            <a:off x="742950" y="1295400"/>
            <a:ext cx="8096250" cy="5257800"/>
          </a:xfrm>
        </p:spPr>
        <p:txBody>
          <a:bodyPr rtlCol="0">
            <a:normAutofit fontScale="92500"/>
          </a:bodyPr>
          <a:lstStyle/>
          <a:p>
            <a:pPr eaLnBrk="1" fontAlgn="auto" hangingPunct="1">
              <a:lnSpc>
                <a:spcPct val="100000"/>
              </a:lnSpc>
              <a:spcAft>
                <a:spcPts val="0"/>
              </a:spcAft>
              <a:defRPr/>
            </a:pPr>
            <a:r>
              <a:rPr lang="en-US" altLang="en-US" sz="2700" b="1" dirty="0" smtClean="0"/>
              <a:t>Shared responsibility of recipient and Planning Council</a:t>
            </a:r>
          </a:p>
          <a:p>
            <a:pPr eaLnBrk="1" fontAlgn="auto" hangingPunct="1">
              <a:lnSpc>
                <a:spcPct val="100000"/>
              </a:lnSpc>
              <a:spcAft>
                <a:spcPts val="0"/>
              </a:spcAft>
              <a:defRPr/>
            </a:pPr>
            <a:r>
              <a:rPr lang="en-US" altLang="en-US" sz="2700" dirty="0" smtClean="0"/>
              <a:t>Focus on ensuring that RWHAP Part A funds fill gaps, do not duplicate other services, and make Ryan White the payer of last resort</a:t>
            </a:r>
          </a:p>
          <a:p>
            <a:pPr eaLnBrk="1" fontAlgn="auto" hangingPunct="1">
              <a:lnSpc>
                <a:spcPct val="100000"/>
              </a:lnSpc>
              <a:spcAft>
                <a:spcPts val="0"/>
              </a:spcAft>
              <a:defRPr/>
            </a:pPr>
            <a:r>
              <a:rPr lang="en-US" altLang="en-US" sz="2700" dirty="0" smtClean="0"/>
              <a:t>Involves coordination in planning, funding, and service delivery</a:t>
            </a:r>
          </a:p>
          <a:p>
            <a:pPr eaLnBrk="1" fontAlgn="auto" hangingPunct="1">
              <a:lnSpc>
                <a:spcPct val="100000"/>
              </a:lnSpc>
              <a:spcAft>
                <a:spcPts val="0"/>
              </a:spcAft>
              <a:defRPr/>
            </a:pPr>
            <a:r>
              <a:rPr lang="en-US" altLang="en-US" sz="2700" dirty="0" smtClean="0"/>
              <a:t>Council reviews other funding streams as input to resource allocation</a:t>
            </a:r>
          </a:p>
          <a:p>
            <a:pPr eaLnBrk="1" fontAlgn="auto" hangingPunct="1">
              <a:lnSpc>
                <a:spcPct val="100000"/>
              </a:lnSpc>
              <a:spcAft>
                <a:spcPts val="0"/>
              </a:spcAft>
              <a:defRPr/>
            </a:pPr>
            <a:r>
              <a:rPr lang="en-US" altLang="en-US" sz="2700" dirty="0" smtClean="0"/>
              <a:t>Recipient ensures that providers have linkage agreements and use other funding where possible – for example, help clients apply for entitlements like Medicaid</a:t>
            </a:r>
            <a:r>
              <a:rPr lang="en-US" altLang="en-US" sz="2800" dirty="0" smtClean="0"/>
              <a:t>  </a:t>
            </a:r>
          </a:p>
        </p:txBody>
      </p:sp>
      <p:sp>
        <p:nvSpPr>
          <p:cNvPr id="604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B423D1-35C9-4F3D-AF8E-41471F7071F5}" type="slidenum">
              <a:rPr lang="en-US" altLang="en-US" sz="900">
                <a:solidFill>
                  <a:srgbClr val="898989"/>
                </a:solidFill>
              </a:rPr>
              <a:pPr/>
              <a:t>58</a:t>
            </a:fld>
            <a:endParaRPr lang="en-US" altLang="en-US" sz="900">
              <a:solidFill>
                <a:srgbClr val="898989"/>
              </a:solidFill>
            </a:endParaRPr>
          </a:p>
        </p:txBody>
      </p:sp>
      <p:cxnSp>
        <p:nvCxnSpPr>
          <p:cNvPr id="5" name="Straight Connector 4" descr="line" title="line"/>
          <p:cNvCxnSpPr/>
          <p:nvPr/>
        </p:nvCxnSpPr>
        <p:spPr>
          <a:xfrm>
            <a:off x="527050" y="990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43000" y="0"/>
            <a:ext cx="7772400" cy="1143000"/>
          </a:xfrm>
        </p:spPr>
        <p:txBody>
          <a:bodyPr/>
          <a:lstStyle/>
          <a:p>
            <a:pPr eaLnBrk="1" hangingPunct="1"/>
            <a:r>
              <a:rPr lang="en-US" altLang="en-US" smtClean="0"/>
              <a:t>Procurement</a:t>
            </a:r>
          </a:p>
        </p:txBody>
      </p:sp>
      <p:sp>
        <p:nvSpPr>
          <p:cNvPr id="61443" name="Rectangle 3"/>
          <p:cNvSpPr>
            <a:spLocks noGrp="1" noChangeArrowheads="1"/>
          </p:cNvSpPr>
          <p:nvPr>
            <p:ph idx="1"/>
          </p:nvPr>
        </p:nvSpPr>
        <p:spPr>
          <a:xfrm>
            <a:off x="762000" y="990600"/>
            <a:ext cx="8001000" cy="5365750"/>
          </a:xfrm>
        </p:spPr>
        <p:txBody>
          <a:bodyPr/>
          <a:lstStyle/>
          <a:p>
            <a:pPr eaLnBrk="1" hangingPunct="1"/>
            <a:r>
              <a:rPr lang="en-US" altLang="en-US" sz="2700" b="1" smtClean="0"/>
              <a:t>Recipient role</a:t>
            </a:r>
          </a:p>
          <a:p>
            <a:pPr eaLnBrk="1" hangingPunct="1"/>
            <a:r>
              <a:rPr lang="en-US" altLang="en-US" sz="2700" smtClean="0"/>
              <a:t>No Planning Council involvement </a:t>
            </a:r>
          </a:p>
          <a:p>
            <a:pPr eaLnBrk="1" hangingPunct="1"/>
            <a:r>
              <a:rPr lang="en-US" altLang="en-US" sz="2700" smtClean="0"/>
              <a:t>Involves:</a:t>
            </a:r>
          </a:p>
          <a:p>
            <a:pPr lvl="1" eaLnBrk="1" hangingPunct="1"/>
            <a:r>
              <a:rPr lang="en-US" altLang="en-US" sz="2400" smtClean="0"/>
              <a:t>Publicizing the availability of funds</a:t>
            </a:r>
          </a:p>
          <a:p>
            <a:pPr lvl="1" eaLnBrk="1" hangingPunct="1"/>
            <a:r>
              <a:rPr lang="en-US" altLang="en-US" sz="2400" smtClean="0"/>
              <a:t>Writing Requests for Proposals (RFPs) </a:t>
            </a:r>
          </a:p>
          <a:p>
            <a:pPr lvl="1" eaLnBrk="1" hangingPunct="1"/>
            <a:r>
              <a:rPr lang="en-US" altLang="en-US" sz="2400" smtClean="0"/>
              <a:t>Using a fair and impartial review process to choose providers</a:t>
            </a:r>
          </a:p>
          <a:p>
            <a:pPr lvl="1" eaLnBrk="1" hangingPunct="1"/>
            <a:r>
              <a:rPr lang="en-US" altLang="en-US" sz="2400" smtClean="0"/>
              <a:t>Contracting with providers – and requiring that they follow standards of care (SOC) and meet reporting and quality management (QM) requirements</a:t>
            </a:r>
          </a:p>
          <a:p>
            <a:pPr eaLnBrk="1" hangingPunct="1"/>
            <a:r>
              <a:rPr lang="en-US" altLang="en-US" sz="2700" smtClean="0"/>
              <a:t>Contract amounts by service category or sub-category must be consistent with Planning Council allocations and directives</a:t>
            </a:r>
          </a:p>
        </p:txBody>
      </p:sp>
      <p:sp>
        <p:nvSpPr>
          <p:cNvPr id="614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A2A0A9E-4CA7-4FCC-A5A3-4AE019C0F294}" type="slidenum">
              <a:rPr lang="en-US" altLang="en-US" sz="900">
                <a:solidFill>
                  <a:srgbClr val="898989"/>
                </a:solidFill>
              </a:rPr>
              <a:pPr/>
              <a:t>59</a:t>
            </a:fld>
            <a:endParaRPr lang="en-US" altLang="en-US" sz="900">
              <a:solidFill>
                <a:srgbClr val="898989"/>
              </a:solidFill>
            </a:endParaRPr>
          </a:p>
        </p:txBody>
      </p:sp>
      <p:cxnSp>
        <p:nvCxnSpPr>
          <p:cNvPr id="5" name="Straight Connector 4" descr="line" title="line"/>
          <p:cNvCxnSpPr/>
          <p:nvPr/>
        </p:nvCxnSpPr>
        <p:spPr>
          <a:xfrm>
            <a:off x="56515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77875" y="168275"/>
            <a:ext cx="7772400" cy="1143000"/>
          </a:xfrm>
        </p:spPr>
        <p:txBody>
          <a:bodyPr/>
          <a:lstStyle/>
          <a:p>
            <a:pPr eaLnBrk="1" hangingPunct="1"/>
            <a:r>
              <a:rPr lang="en-US" altLang="en-US" smtClean="0"/>
              <a:t>Agenda</a:t>
            </a:r>
          </a:p>
        </p:txBody>
      </p:sp>
      <p:sp>
        <p:nvSpPr>
          <p:cNvPr id="7171" name="Rectangle 3"/>
          <p:cNvSpPr>
            <a:spLocks noGrp="1" noChangeArrowheads="1"/>
          </p:cNvSpPr>
          <p:nvPr>
            <p:ph idx="1"/>
          </p:nvPr>
        </p:nvSpPr>
        <p:spPr>
          <a:xfrm>
            <a:off x="457200" y="1295400"/>
            <a:ext cx="8093075" cy="5426075"/>
          </a:xfrm>
        </p:spPr>
        <p:txBody>
          <a:bodyPr/>
          <a:lstStyle/>
          <a:p>
            <a:pPr eaLnBrk="1" hangingPunct="1">
              <a:spcBef>
                <a:spcPct val="15000"/>
              </a:spcBef>
            </a:pPr>
            <a:r>
              <a:rPr lang="en-US" altLang="en-US" sz="2800" smtClean="0">
                <a:solidFill>
                  <a:srgbClr val="000000"/>
                </a:solidFill>
              </a:rPr>
              <a:t>Why We are Here: The Local HIV/AIDS Epidemic </a:t>
            </a:r>
          </a:p>
          <a:p>
            <a:pPr eaLnBrk="1" hangingPunct="1">
              <a:spcBef>
                <a:spcPct val="15000"/>
              </a:spcBef>
            </a:pPr>
            <a:r>
              <a:rPr lang="en-US" altLang="en-US" sz="2800" smtClean="0">
                <a:solidFill>
                  <a:srgbClr val="000000"/>
                </a:solidFill>
              </a:rPr>
              <a:t>Ryan White Legislation: What Every Planning Council Member should Know</a:t>
            </a:r>
            <a:endParaRPr lang="en-US" altLang="en-US" sz="2800" smtClean="0">
              <a:cs typeface="Times New Roman" pitchFamily="18" charset="0"/>
            </a:endParaRPr>
          </a:p>
          <a:p>
            <a:pPr eaLnBrk="1" hangingPunct="1">
              <a:spcBef>
                <a:spcPct val="15000"/>
              </a:spcBef>
            </a:pPr>
            <a:r>
              <a:rPr lang="en-US" altLang="en-US" sz="2800" smtClean="0"/>
              <a:t>Legislative Context: Facts and Factors Important to Planning Councils</a:t>
            </a:r>
          </a:p>
          <a:p>
            <a:pPr eaLnBrk="1" hangingPunct="1">
              <a:spcBef>
                <a:spcPct val="15000"/>
              </a:spcBef>
            </a:pPr>
            <a:r>
              <a:rPr lang="en-US" altLang="en-US" sz="2800" smtClean="0">
                <a:solidFill>
                  <a:srgbClr val="000000"/>
                </a:solidFill>
              </a:rPr>
              <a:t>Roles and Responsibilities of Planning Councils: An Overview </a:t>
            </a:r>
          </a:p>
          <a:p>
            <a:pPr eaLnBrk="1" hangingPunct="1">
              <a:spcBef>
                <a:spcPct val="15000"/>
              </a:spcBef>
            </a:pPr>
            <a:r>
              <a:rPr lang="en-US" altLang="en-US" sz="2800" smtClean="0">
                <a:solidFill>
                  <a:srgbClr val="000000"/>
                </a:solidFill>
              </a:rPr>
              <a:t>The Annual Planning Cycle</a:t>
            </a:r>
          </a:p>
          <a:p>
            <a:pPr eaLnBrk="1" hangingPunct="1">
              <a:spcBef>
                <a:spcPct val="15000"/>
              </a:spcBef>
            </a:pPr>
            <a:r>
              <a:rPr lang="en-US" altLang="en-US" sz="2800" smtClean="0">
                <a:solidFill>
                  <a:srgbClr val="000000"/>
                </a:solidFill>
                <a:cs typeface="Times New Roman" pitchFamily="18" charset="0"/>
              </a:rPr>
              <a:t>Planning Council Operations</a:t>
            </a:r>
          </a:p>
          <a:p>
            <a:pPr eaLnBrk="1" hangingPunct="1">
              <a:spcBef>
                <a:spcPct val="15000"/>
              </a:spcBef>
            </a:pPr>
            <a:r>
              <a:rPr lang="en-US" altLang="en-US" sz="2800" smtClean="0">
                <a:solidFill>
                  <a:srgbClr val="000000"/>
                </a:solidFill>
                <a:cs typeface="Times New Roman" pitchFamily="18" charset="0"/>
              </a:rPr>
              <a:t>How This Planning Council Operates</a:t>
            </a:r>
            <a:endParaRPr lang="en-US" altLang="en-US" sz="2800" smtClean="0">
              <a:cs typeface="Times New Roman" pitchFamily="18" charset="0"/>
            </a:endParaRPr>
          </a:p>
          <a:p>
            <a:pPr eaLnBrk="1" hangingPunct="1">
              <a:spcBef>
                <a:spcPct val="15000"/>
              </a:spcBef>
            </a:pPr>
            <a:r>
              <a:rPr lang="en-US" altLang="en-US" sz="2800" smtClean="0">
                <a:solidFill>
                  <a:srgbClr val="000000"/>
                </a:solidFill>
              </a:rPr>
              <a:t>Looking Ahead</a:t>
            </a:r>
          </a:p>
          <a:p>
            <a:pPr eaLnBrk="1" hangingPunct="1">
              <a:spcBef>
                <a:spcPct val="15000"/>
              </a:spcBef>
            </a:pPr>
            <a:r>
              <a:rPr lang="en-US" altLang="en-US" sz="2800" smtClean="0">
                <a:solidFill>
                  <a:srgbClr val="000000"/>
                </a:solidFill>
              </a:rPr>
              <a:t>Sum Up and Assessment</a:t>
            </a:r>
            <a:endParaRPr lang="en-US" altLang="en-US" sz="2800" smtClean="0"/>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5B7F79F-D31B-4405-A2E2-A549A58ED7A4}" type="slidenum">
              <a:rPr lang="en-US" altLang="en-US" sz="900">
                <a:solidFill>
                  <a:srgbClr val="898989"/>
                </a:solidFill>
              </a:rPr>
              <a:pPr/>
              <a:t>6</a:t>
            </a:fld>
            <a:endParaRPr lang="en-US" altLang="en-US" sz="900">
              <a:solidFill>
                <a:srgbClr val="898989"/>
              </a:solidFill>
            </a:endParaRPr>
          </a:p>
        </p:txBody>
      </p:sp>
      <p:cxnSp>
        <p:nvCxnSpPr>
          <p:cNvPr id="5" name="Straight Connector 4" descr="line" title="line"/>
          <p:cNvCxnSpPr/>
          <p:nvPr/>
        </p:nvCxnSpPr>
        <p:spPr>
          <a:xfrm flipV="1">
            <a:off x="703263" y="10668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90600" y="0"/>
            <a:ext cx="7772400" cy="1143000"/>
          </a:xfrm>
        </p:spPr>
        <p:txBody>
          <a:bodyPr/>
          <a:lstStyle/>
          <a:p>
            <a:pPr eaLnBrk="1" hangingPunct="1"/>
            <a:r>
              <a:rPr lang="en-US" altLang="en-US" smtClean="0"/>
              <a:t>Contract Monitoring</a:t>
            </a:r>
          </a:p>
        </p:txBody>
      </p:sp>
      <p:sp>
        <p:nvSpPr>
          <p:cNvPr id="62467" name="Rectangle 3"/>
          <p:cNvSpPr>
            <a:spLocks noGrp="1" noChangeArrowheads="1"/>
          </p:cNvSpPr>
          <p:nvPr>
            <p:ph idx="1"/>
          </p:nvPr>
        </p:nvSpPr>
        <p:spPr>
          <a:xfrm>
            <a:off x="665163" y="1065213"/>
            <a:ext cx="7772400" cy="5411787"/>
          </a:xfrm>
        </p:spPr>
        <p:txBody>
          <a:bodyPr/>
          <a:lstStyle/>
          <a:p>
            <a:pPr eaLnBrk="1" hangingPunct="1">
              <a:lnSpc>
                <a:spcPct val="95000"/>
              </a:lnSpc>
            </a:pPr>
            <a:r>
              <a:rPr lang="en-US" altLang="en-US" sz="2500" b="1" smtClean="0"/>
              <a:t>Recipient role</a:t>
            </a:r>
          </a:p>
          <a:p>
            <a:pPr eaLnBrk="1" hangingPunct="1">
              <a:lnSpc>
                <a:spcPct val="95000"/>
              </a:lnSpc>
            </a:pPr>
            <a:r>
              <a:rPr lang="en-US" altLang="en-US" sz="2500" smtClean="0"/>
              <a:t>No Planning Council involvement, except that standards of care [approved by Planning Council] are typically included in contracts and therefore a basis for monitoring </a:t>
            </a:r>
          </a:p>
          <a:p>
            <a:pPr eaLnBrk="1" hangingPunct="1">
              <a:lnSpc>
                <a:spcPct val="95000"/>
              </a:lnSpc>
            </a:pPr>
            <a:r>
              <a:rPr lang="en-US" altLang="en-US" sz="2500" smtClean="0"/>
              <a:t>Involves site visits and document review for monitoring of</a:t>
            </a:r>
          </a:p>
          <a:p>
            <a:pPr lvl="1" eaLnBrk="1" hangingPunct="1">
              <a:lnSpc>
                <a:spcPct val="95000"/>
              </a:lnSpc>
            </a:pPr>
            <a:r>
              <a:rPr lang="en-US" altLang="en-US" sz="2500" b="1" smtClean="0"/>
              <a:t>Program </a:t>
            </a:r>
            <a:r>
              <a:rPr lang="en-US" altLang="en-US" sz="2500" smtClean="0"/>
              <a:t>quality and quantity of services</a:t>
            </a:r>
          </a:p>
          <a:p>
            <a:pPr lvl="1" eaLnBrk="1" hangingPunct="1">
              <a:lnSpc>
                <a:spcPct val="95000"/>
              </a:lnSpc>
            </a:pPr>
            <a:r>
              <a:rPr lang="en-US" altLang="en-US" sz="2500" b="1" smtClean="0"/>
              <a:t>Finances/fiscal management, </a:t>
            </a:r>
            <a:r>
              <a:rPr lang="en-US" altLang="en-US" sz="2500" smtClean="0"/>
              <a:t>including expenditure patterns and adherence to HRSA/HAB and municipal regulations in use of funds</a:t>
            </a:r>
          </a:p>
          <a:p>
            <a:pPr eaLnBrk="1" hangingPunct="1">
              <a:lnSpc>
                <a:spcPct val="95000"/>
              </a:lnSpc>
            </a:pPr>
            <a:r>
              <a:rPr lang="en-US" altLang="en-US" sz="2500" smtClean="0"/>
              <a:t>Aggregate findings (by service category or across categories) shared with the Planning Council as input to decision making</a:t>
            </a:r>
          </a:p>
        </p:txBody>
      </p:sp>
      <p:sp>
        <p:nvSpPr>
          <p:cNvPr id="624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6C884C-ED1F-4671-B80F-280F99509CA8}" type="slidenum">
              <a:rPr lang="en-US" altLang="en-US" sz="900">
                <a:solidFill>
                  <a:srgbClr val="898989"/>
                </a:solidFill>
              </a:rPr>
              <a:pPr/>
              <a:t>60</a:t>
            </a:fld>
            <a:endParaRPr lang="en-US" altLang="en-US" sz="900">
              <a:solidFill>
                <a:srgbClr val="898989"/>
              </a:solidFill>
            </a:endParaRPr>
          </a:p>
        </p:txBody>
      </p:sp>
      <p:cxnSp>
        <p:nvCxnSpPr>
          <p:cNvPr id="5" name="Straight Connector 4" descr="line" title="line"/>
          <p:cNvCxnSpPr/>
          <p:nvPr/>
        </p:nvCxnSpPr>
        <p:spPr>
          <a:xfrm>
            <a:off x="565150" y="838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66800" y="304800"/>
            <a:ext cx="7772400" cy="1143000"/>
          </a:xfrm>
        </p:spPr>
        <p:txBody>
          <a:bodyPr/>
          <a:lstStyle/>
          <a:p>
            <a:pPr eaLnBrk="1" hangingPunct="1"/>
            <a:r>
              <a:rPr lang="en-US" altLang="en-US" dirty="0" smtClean="0"/>
              <a:t>Applying Knowledge   </a:t>
            </a:r>
          </a:p>
        </p:txBody>
      </p:sp>
      <p:sp>
        <p:nvSpPr>
          <p:cNvPr id="513027" name="Rectangle 3"/>
          <p:cNvSpPr>
            <a:spLocks noGrp="1" noChangeArrowheads="1"/>
          </p:cNvSpPr>
          <p:nvPr>
            <p:ph idx="1"/>
          </p:nvPr>
        </p:nvSpPr>
        <p:spPr>
          <a:xfrm>
            <a:off x="1066800" y="1600200"/>
            <a:ext cx="7086600" cy="4114800"/>
          </a:xfrm>
          <a:ln w="28575">
            <a:solidFill>
              <a:srgbClr val="002060"/>
            </a:solidFill>
          </a:ln>
        </p:spPr>
        <p:txBody>
          <a:bodyPr rtlCol="0">
            <a:normAutofit fontScale="92500"/>
          </a:bodyPr>
          <a:lstStyle/>
          <a:p>
            <a:pPr eaLnBrk="1" fontAlgn="auto" hangingPunct="1">
              <a:spcAft>
                <a:spcPts val="0"/>
              </a:spcAft>
              <a:buClr>
                <a:schemeClr val="tx2"/>
              </a:buClr>
              <a:buFont typeface="Wingdings" panose="05000000000000000000" pitchFamily="2" charset="2"/>
              <a:buNone/>
              <a:defRPr/>
            </a:pPr>
            <a:r>
              <a:rPr lang="en-US" altLang="en-US" sz="2800" dirty="0" smtClean="0"/>
              <a:t>	A recipient staff member is participating in a Planning Committee meeting on needs assessment. The committee is reviewing information on the continuum of care and provider capacity within the EMA, and one member says she would like to know more about the Ryan White providers. She asks the recipient representative to provide “copies of information from provider proposals so we can better understand their capabilities.” </a:t>
            </a:r>
            <a:r>
              <a:rPr lang="en-US" altLang="en-US" sz="2800" i="1" dirty="0" smtClean="0"/>
              <a:t>How should the recipient staff member respond? Why?</a:t>
            </a:r>
          </a:p>
        </p:txBody>
      </p:sp>
      <p:sp>
        <p:nvSpPr>
          <p:cNvPr id="634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7EF0F8D-89B6-4CBE-8D8E-B5ED0100ECA9}" type="slidenum">
              <a:rPr lang="en-US" altLang="en-US" sz="900">
                <a:solidFill>
                  <a:srgbClr val="898989"/>
                </a:solidFill>
              </a:rPr>
              <a:pPr/>
              <a:t>61</a:t>
            </a:fld>
            <a:endParaRPr lang="en-US" altLang="en-US" sz="900">
              <a:solidFill>
                <a:srgbClr val="898989"/>
              </a:solidFill>
            </a:endParaRPr>
          </a:p>
        </p:txBody>
      </p:sp>
      <p:cxnSp>
        <p:nvCxnSpPr>
          <p:cNvPr id="5" name="Straight Connector 4" descr="line" title="line"/>
          <p:cNvCxnSpPr/>
          <p:nvPr/>
        </p:nvCxnSpPr>
        <p:spPr>
          <a:xfrm>
            <a:off x="527050" y="12192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3494"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241925"/>
            <a:ext cx="1433513" cy="14795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93750" y="34925"/>
            <a:ext cx="7772400" cy="1143000"/>
          </a:xfrm>
        </p:spPr>
        <p:txBody>
          <a:bodyPr/>
          <a:lstStyle/>
          <a:p>
            <a:pPr eaLnBrk="1" hangingPunct="1"/>
            <a:r>
              <a:rPr lang="en-US" altLang="en-US" sz="3800" smtClean="0"/>
              <a:t>Clinical Quality Management</a:t>
            </a:r>
            <a:r>
              <a:rPr lang="en-US" altLang="en-US" b="0" smtClean="0"/>
              <a:t> </a:t>
            </a:r>
          </a:p>
        </p:txBody>
      </p:sp>
      <p:sp>
        <p:nvSpPr>
          <p:cNvPr id="64515" name="Rectangle 3"/>
          <p:cNvSpPr>
            <a:spLocks noGrp="1" noChangeArrowheads="1"/>
          </p:cNvSpPr>
          <p:nvPr>
            <p:ph idx="1"/>
          </p:nvPr>
        </p:nvSpPr>
        <p:spPr>
          <a:xfrm>
            <a:off x="1066800" y="1371600"/>
            <a:ext cx="7772400" cy="5349875"/>
          </a:xfrm>
        </p:spPr>
        <p:txBody>
          <a:bodyPr/>
          <a:lstStyle/>
          <a:p>
            <a:pPr eaLnBrk="1" hangingPunct="1"/>
            <a:r>
              <a:rPr lang="en-US" altLang="en-US" sz="2400" b="1" smtClean="0"/>
              <a:t>Recipient plays primary role</a:t>
            </a:r>
          </a:p>
          <a:p>
            <a:pPr eaLnBrk="1" hangingPunct="1"/>
            <a:r>
              <a:rPr lang="en-US" altLang="en-US" sz="2400" b="1" smtClean="0"/>
              <a:t>Involves ensuring that:</a:t>
            </a:r>
          </a:p>
          <a:p>
            <a:pPr lvl="1" eaLnBrk="1" hangingPunct="1"/>
            <a:r>
              <a:rPr lang="en-US" altLang="en-US" sz="2300" smtClean="0"/>
              <a:t>Services meet clinical guidelines and local standards of care</a:t>
            </a:r>
          </a:p>
          <a:p>
            <a:pPr lvl="1" eaLnBrk="1" hangingPunct="1"/>
            <a:r>
              <a:rPr lang="en-US" altLang="en-US" sz="2300" smtClean="0"/>
              <a:t>Supportive services are linked to positive medical outcomes</a:t>
            </a:r>
          </a:p>
          <a:p>
            <a:pPr lvl="1" eaLnBrk="1" hangingPunct="1"/>
            <a:r>
              <a:rPr lang="en-US" altLang="en-US" sz="2300" smtClean="0"/>
              <a:t>Demographic, clinical, and utilization data are used to understand and address the local epidemic</a:t>
            </a:r>
          </a:p>
          <a:p>
            <a:pPr eaLnBrk="1" hangingPunct="1"/>
            <a:r>
              <a:rPr lang="en-US" altLang="en-US" sz="2400" smtClean="0"/>
              <a:t>Recipient requires providers to develop QM plans, monitors providers based on quality standards, and recommends improvements</a:t>
            </a:r>
          </a:p>
          <a:p>
            <a:pPr eaLnBrk="1" hangingPunct="1"/>
            <a:r>
              <a:rPr lang="en-US" altLang="en-US" sz="2400" smtClean="0"/>
              <a:t>Council establishes standards of care for use in QM</a:t>
            </a:r>
          </a:p>
          <a:p>
            <a:pPr eaLnBrk="1" hangingPunct="1"/>
            <a:r>
              <a:rPr lang="en-US" altLang="en-US" sz="2400" smtClean="0"/>
              <a:t>Recipient reports to Council on QM findings by service category or across categories for use in decision making</a:t>
            </a:r>
          </a:p>
          <a:p>
            <a:pPr eaLnBrk="1" hangingPunct="1"/>
            <a:endParaRPr lang="en-US" altLang="en-US" sz="2400" b="1" smtClean="0"/>
          </a:p>
        </p:txBody>
      </p:sp>
      <p:sp>
        <p:nvSpPr>
          <p:cNvPr id="645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5627BD-C698-4702-8195-77E45EEB3E1E}" type="slidenum">
              <a:rPr lang="en-US" altLang="en-US" sz="900">
                <a:solidFill>
                  <a:srgbClr val="898989"/>
                </a:solidFill>
              </a:rPr>
              <a:pPr/>
              <a:t>62</a:t>
            </a:fld>
            <a:endParaRPr lang="en-US" altLang="en-US" sz="900">
              <a:solidFill>
                <a:srgbClr val="898989"/>
              </a:solidFill>
            </a:endParaRPr>
          </a:p>
        </p:txBody>
      </p:sp>
      <p:cxnSp>
        <p:nvCxnSpPr>
          <p:cNvPr id="5" name="Straight Connector 4" descr="line" title="line"/>
          <p:cNvCxnSpPr/>
          <p:nvPr/>
        </p:nvCxnSpPr>
        <p:spPr>
          <a:xfrm>
            <a:off x="685800" y="9144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43000" y="304800"/>
            <a:ext cx="7772400" cy="1143000"/>
          </a:xfrm>
        </p:spPr>
        <p:txBody>
          <a:bodyPr/>
          <a:lstStyle/>
          <a:p>
            <a:pPr eaLnBrk="1" hangingPunct="1"/>
            <a:r>
              <a:rPr lang="en-US" altLang="en-US" dirty="0" smtClean="0"/>
              <a:t>Applying Knowledge  </a:t>
            </a:r>
          </a:p>
        </p:txBody>
      </p:sp>
      <p:sp>
        <p:nvSpPr>
          <p:cNvPr id="65539" name="Rectangle 3"/>
          <p:cNvSpPr>
            <a:spLocks noGrp="1" noChangeArrowheads="1"/>
          </p:cNvSpPr>
          <p:nvPr>
            <p:ph idx="1"/>
          </p:nvPr>
        </p:nvSpPr>
        <p:spPr>
          <a:xfrm>
            <a:off x="990600" y="1752600"/>
            <a:ext cx="7391400" cy="4114800"/>
          </a:xfrm>
          <a:ln w="28575">
            <a:solidFill>
              <a:srgbClr val="002060"/>
            </a:solidFill>
            <a:miter lim="800000"/>
            <a:headEnd/>
            <a:tailEnd/>
          </a:ln>
        </p:spPr>
        <p:txBody>
          <a:bodyPr/>
          <a:lstStyle/>
          <a:p>
            <a:pPr eaLnBrk="1" hangingPunct="1">
              <a:buClr>
                <a:schemeClr val="tx2"/>
              </a:buClr>
              <a:buFont typeface="Wingdings" panose="05000000000000000000" pitchFamily="2" charset="2"/>
              <a:buNone/>
            </a:pPr>
            <a:r>
              <a:rPr lang="en-US" altLang="en-US" sz="2800" smtClean="0"/>
              <a:t>	At its most recent Town Hall meeting to hear about PLWH service needs, the Planning Council received a lot of complaints about long waiting times for primary care appointments. Two specific providers are mentioned. At the next Planning Council meeting, one member asks the recipient to “check this out when you do your QM and contract monitoring visits, and tell us what you find.” </a:t>
            </a:r>
            <a:r>
              <a:rPr lang="en-US" altLang="en-US" sz="2800" i="1" smtClean="0"/>
              <a:t>Is this appropriate? Why or why not?</a:t>
            </a:r>
          </a:p>
        </p:txBody>
      </p:sp>
      <p:sp>
        <p:nvSpPr>
          <p:cNvPr id="655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DA8F7A-F1F0-4A26-BB6A-146B82A9E9C8}" type="slidenum">
              <a:rPr lang="en-US" altLang="en-US" sz="900">
                <a:solidFill>
                  <a:srgbClr val="898989"/>
                </a:solidFill>
              </a:rPr>
              <a:pPr/>
              <a:t>63</a:t>
            </a:fld>
            <a:endParaRPr lang="en-US" altLang="en-US" sz="900">
              <a:solidFill>
                <a:srgbClr val="898989"/>
              </a:solidFill>
            </a:endParaRPr>
          </a:p>
        </p:txBody>
      </p:sp>
      <p:cxnSp>
        <p:nvCxnSpPr>
          <p:cNvPr id="5" name="Straight Connector 4" descr="line" title="line"/>
          <p:cNvCxnSpPr/>
          <p:nvPr/>
        </p:nvCxnSpPr>
        <p:spPr>
          <a:xfrm>
            <a:off x="527050" y="12954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5542"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387975"/>
            <a:ext cx="1295400" cy="1295400"/>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t>Cost-Effectiveness and Outcomes Evaluation</a:t>
            </a:r>
          </a:p>
        </p:txBody>
      </p:sp>
      <p:sp>
        <p:nvSpPr>
          <p:cNvPr id="66563" name="Rectangle 3"/>
          <p:cNvSpPr>
            <a:spLocks noGrp="1" noChangeArrowheads="1"/>
          </p:cNvSpPr>
          <p:nvPr>
            <p:ph idx="1"/>
          </p:nvPr>
        </p:nvSpPr>
        <p:spPr>
          <a:xfrm>
            <a:off x="628650" y="1828800"/>
            <a:ext cx="7988300" cy="4724400"/>
          </a:xfrm>
        </p:spPr>
        <p:txBody>
          <a:bodyPr/>
          <a:lstStyle/>
          <a:p>
            <a:pPr eaLnBrk="1" hangingPunct="1"/>
            <a:r>
              <a:rPr lang="en-US" altLang="en-US" sz="2800" smtClean="0"/>
              <a:t>Planning Council has the option of assessing the effectiveness of services offered – usually best done in coordination with QM</a:t>
            </a:r>
          </a:p>
          <a:p>
            <a:pPr eaLnBrk="1" hangingPunct="1"/>
            <a:r>
              <a:rPr lang="en-US" altLang="en-US" sz="2800" smtClean="0"/>
              <a:t>Recipient monitors performance, clinical outcomes, and cost effectiveness of services as part of QM</a:t>
            </a:r>
          </a:p>
          <a:p>
            <a:pPr eaLnBrk="1" hangingPunct="1"/>
            <a:r>
              <a:rPr lang="en-US" altLang="en-US" sz="2800" smtClean="0"/>
              <a:t>Major focus on HIV Care Continuum </a:t>
            </a:r>
          </a:p>
          <a:p>
            <a:pPr eaLnBrk="1" hangingPunct="1"/>
            <a:r>
              <a:rPr lang="en-US" altLang="en-US" sz="2800" smtClean="0"/>
              <a:t>Findings used by recipient in selecting and monitoring providers</a:t>
            </a:r>
          </a:p>
          <a:p>
            <a:pPr eaLnBrk="1" hangingPunct="1"/>
            <a:r>
              <a:rPr lang="en-US" altLang="en-US" sz="2800" smtClean="0"/>
              <a:t>Findings used by Planning Council in priority setting, resource allocation, and development of directives on service models</a:t>
            </a:r>
          </a:p>
        </p:txBody>
      </p:sp>
      <p:sp>
        <p:nvSpPr>
          <p:cNvPr id="665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B91AAAC-B40D-456A-A0DD-AC97A1FE1124}" type="slidenum">
              <a:rPr lang="en-US" altLang="en-US" sz="900">
                <a:solidFill>
                  <a:srgbClr val="898989"/>
                </a:solidFill>
              </a:rPr>
              <a:pPr/>
              <a:t>64</a:t>
            </a:fld>
            <a:endParaRPr lang="en-US" altLang="en-US" sz="900">
              <a:solidFill>
                <a:srgbClr val="898989"/>
              </a:solidFill>
            </a:endParaRPr>
          </a:p>
        </p:txBody>
      </p:sp>
      <p:cxnSp>
        <p:nvCxnSpPr>
          <p:cNvPr id="5" name="Straight Connector 4" descr="line" title="line"/>
          <p:cNvCxnSpPr/>
          <p:nvPr/>
        </p:nvCxnSpPr>
        <p:spPr>
          <a:xfrm>
            <a:off x="628650" y="1524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12788" y="138113"/>
            <a:ext cx="7772400" cy="1143000"/>
          </a:xfrm>
        </p:spPr>
        <p:txBody>
          <a:bodyPr/>
          <a:lstStyle/>
          <a:p>
            <a:pPr eaLnBrk="1" hangingPunct="1"/>
            <a:r>
              <a:rPr lang="en-US" altLang="en-US" smtClean="0"/>
              <a:t>Assessment of the Efficiency of the Administrative Mechanism</a:t>
            </a:r>
          </a:p>
        </p:txBody>
      </p:sp>
      <p:sp>
        <p:nvSpPr>
          <p:cNvPr id="67587" name="Rectangle 3"/>
          <p:cNvSpPr>
            <a:spLocks noGrp="1" noChangeArrowheads="1"/>
          </p:cNvSpPr>
          <p:nvPr>
            <p:ph idx="1"/>
          </p:nvPr>
        </p:nvSpPr>
        <p:spPr>
          <a:xfrm>
            <a:off x="712788" y="1520825"/>
            <a:ext cx="7772400" cy="4595813"/>
          </a:xfrm>
        </p:spPr>
        <p:txBody>
          <a:bodyPr/>
          <a:lstStyle/>
          <a:p>
            <a:pPr eaLnBrk="1" hangingPunct="1">
              <a:spcBef>
                <a:spcPct val="15000"/>
              </a:spcBef>
            </a:pPr>
            <a:r>
              <a:rPr lang="en-US" altLang="en-US" sz="2600" b="1" smtClean="0"/>
              <a:t>Planning Council responsibility</a:t>
            </a:r>
          </a:p>
          <a:p>
            <a:pPr eaLnBrk="1" hangingPunct="1">
              <a:spcBef>
                <a:spcPct val="15000"/>
              </a:spcBef>
            </a:pPr>
            <a:r>
              <a:rPr lang="en-US" altLang="en-US" sz="2600" b="1" smtClean="0"/>
              <a:t>Legislation requires PC to </a:t>
            </a:r>
            <a:r>
              <a:rPr lang="en-US" altLang="en-US" sz="2600" smtClean="0"/>
              <a:t>“assess the efficiency of the administrative mechanism in rapidly allocating funds to the areas of greatest need within the eligible area” </a:t>
            </a:r>
            <a:endParaRPr lang="en-US" altLang="en-US" sz="2600" b="1" smtClean="0"/>
          </a:p>
          <a:p>
            <a:pPr eaLnBrk="1" hangingPunct="1">
              <a:spcBef>
                <a:spcPct val="15000"/>
              </a:spcBef>
            </a:pPr>
            <a:r>
              <a:rPr lang="en-US" altLang="en-US" sz="2600" smtClean="0"/>
              <a:t>Should be done annually – directly or through a consultant</a:t>
            </a:r>
          </a:p>
          <a:p>
            <a:pPr eaLnBrk="1" hangingPunct="1">
              <a:spcBef>
                <a:spcPct val="15000"/>
              </a:spcBef>
            </a:pPr>
            <a:r>
              <a:rPr lang="en-US" altLang="en-US" sz="2600" smtClean="0"/>
              <a:t>Involves assessing how efficiently the recipient does procurement, disburses funds, supports the Council’s planning process, and adheres to Council priorities and allocations</a:t>
            </a:r>
          </a:p>
          <a:p>
            <a:pPr eaLnBrk="1" hangingPunct="1">
              <a:spcBef>
                <a:spcPct val="15000"/>
              </a:spcBef>
            </a:pPr>
            <a:r>
              <a:rPr lang="en-US" altLang="en-US" sz="2600" smtClean="0"/>
              <a:t>Written report goes to recipient, which indicates what action it will take to address any identified problem areas</a:t>
            </a:r>
          </a:p>
          <a:p>
            <a:pPr eaLnBrk="1" hangingPunct="1">
              <a:spcBef>
                <a:spcPct val="15000"/>
              </a:spcBef>
              <a:buFont typeface="Wingdings" panose="05000000000000000000" pitchFamily="2" charset="2"/>
              <a:buNone/>
            </a:pPr>
            <a:endParaRPr lang="en-US" altLang="en-US" sz="2800" smtClean="0"/>
          </a:p>
          <a:p>
            <a:pPr eaLnBrk="1" hangingPunct="1"/>
            <a:endParaRPr lang="en-US" altLang="en-US" sz="2800" b="1" smtClean="0"/>
          </a:p>
        </p:txBody>
      </p:sp>
      <p:sp>
        <p:nvSpPr>
          <p:cNvPr id="675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F76FA5-B45F-42A8-A731-B979A3B4039F}" type="slidenum">
              <a:rPr lang="en-US" altLang="en-US" sz="900">
                <a:solidFill>
                  <a:srgbClr val="898989"/>
                </a:solidFill>
              </a:rPr>
              <a:pPr/>
              <a:t>65</a:t>
            </a:fld>
            <a:endParaRPr lang="en-US" altLang="en-US" sz="900">
              <a:solidFill>
                <a:srgbClr val="898989"/>
              </a:solidFill>
            </a:endParaRPr>
          </a:p>
        </p:txBody>
      </p:sp>
      <p:cxnSp>
        <p:nvCxnSpPr>
          <p:cNvPr id="5" name="Straight Connector 4" descr="line" title="line"/>
          <p:cNvCxnSpPr/>
          <p:nvPr/>
        </p:nvCxnSpPr>
        <p:spPr>
          <a:xfrm>
            <a:off x="527050" y="1281113"/>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28650" y="74613"/>
            <a:ext cx="7886700" cy="1325562"/>
          </a:xfrm>
        </p:spPr>
        <p:txBody>
          <a:bodyPr/>
          <a:lstStyle/>
          <a:p>
            <a:pPr eaLnBrk="1" hangingPunct="1"/>
            <a:r>
              <a:rPr lang="en-US" altLang="en-US" smtClean="0"/>
              <a:t>Managing Conflict of Interest</a:t>
            </a:r>
          </a:p>
        </p:txBody>
      </p:sp>
      <p:sp>
        <p:nvSpPr>
          <p:cNvPr id="290819" name="Rectangle 3"/>
          <p:cNvSpPr>
            <a:spLocks noGrp="1" noChangeArrowheads="1"/>
          </p:cNvSpPr>
          <p:nvPr>
            <p:ph idx="1"/>
          </p:nvPr>
        </p:nvSpPr>
        <p:spPr>
          <a:xfrm>
            <a:off x="742950" y="1400175"/>
            <a:ext cx="7772400" cy="4938713"/>
          </a:xfrm>
        </p:spPr>
        <p:txBody>
          <a:bodyPr rtlCol="0">
            <a:normAutofit lnSpcReduction="10000"/>
          </a:bodyPr>
          <a:lstStyle/>
          <a:p>
            <a:pPr eaLnBrk="1" fontAlgn="auto" hangingPunct="1">
              <a:spcAft>
                <a:spcPts val="0"/>
              </a:spcAft>
              <a:defRPr/>
            </a:pPr>
            <a:r>
              <a:rPr lang="en-US" altLang="en-US" sz="2800" dirty="0" smtClean="0"/>
              <a:t>Planning Council must have and enforce conflict of interest policies including disclosure</a:t>
            </a:r>
          </a:p>
          <a:p>
            <a:pPr eaLnBrk="1" fontAlgn="auto" hangingPunct="1">
              <a:spcAft>
                <a:spcPts val="0"/>
              </a:spcAft>
              <a:defRPr/>
            </a:pPr>
            <a:r>
              <a:rPr lang="en-US" altLang="en-US" sz="2800" dirty="0" smtClean="0"/>
              <a:t>Conflict of interest occurs when a Planning  Council member has a monetary, personal, or professional interest in a decision or vote – through being an employee, consultant, or officer/director of a RWHAP Part A service provider</a:t>
            </a:r>
          </a:p>
          <a:p>
            <a:pPr eaLnBrk="1" fontAlgn="auto" hangingPunct="1">
              <a:spcAft>
                <a:spcPts val="0"/>
              </a:spcAft>
              <a:defRPr/>
            </a:pPr>
            <a:r>
              <a:rPr lang="en-US" altLang="en-US" sz="2800" dirty="0" smtClean="0"/>
              <a:t>Being a consumer of a specific provider is not considered a conflict of interest </a:t>
            </a:r>
          </a:p>
          <a:p>
            <a:pPr eaLnBrk="1" fontAlgn="auto" hangingPunct="1">
              <a:spcAft>
                <a:spcPts val="0"/>
              </a:spcAft>
              <a:defRPr/>
            </a:pPr>
            <a:r>
              <a:rPr lang="en-US" altLang="en-US" sz="2800" dirty="0" smtClean="0"/>
              <a:t>Planning Council should not </a:t>
            </a:r>
            <a:r>
              <a:rPr lang="en-US" altLang="en-US" sz="2800" i="1" dirty="0" smtClean="0"/>
              <a:t>discuss </a:t>
            </a:r>
            <a:r>
              <a:rPr lang="en-US" altLang="en-US" sz="2800" dirty="0" smtClean="0"/>
              <a:t>particular providers and members should not </a:t>
            </a:r>
            <a:r>
              <a:rPr lang="en-US" altLang="en-US" sz="2800" i="1" dirty="0" smtClean="0"/>
              <a:t>advocate</a:t>
            </a:r>
            <a:r>
              <a:rPr lang="en-US" altLang="en-US" sz="2800" dirty="0" smtClean="0"/>
              <a:t> for providers – discussion should focus on service categories</a:t>
            </a:r>
          </a:p>
        </p:txBody>
      </p:sp>
      <p:sp>
        <p:nvSpPr>
          <p:cNvPr id="686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55C5A9-55E9-46FB-88F2-3977D22E05C1}" type="slidenum">
              <a:rPr lang="en-US" altLang="en-US" sz="900">
                <a:solidFill>
                  <a:srgbClr val="898989"/>
                </a:solidFill>
              </a:rPr>
              <a:pPr/>
              <a:t>66</a:t>
            </a:fld>
            <a:endParaRPr lang="en-US" altLang="en-US" sz="900">
              <a:solidFill>
                <a:srgbClr val="898989"/>
              </a:solidFill>
            </a:endParaRPr>
          </a:p>
        </p:txBody>
      </p:sp>
      <p:cxnSp>
        <p:nvCxnSpPr>
          <p:cNvPr id="5" name="Straight Connector 4" descr="line" title="line"/>
          <p:cNvCxnSpPr/>
          <p:nvPr/>
        </p:nvCxnSpPr>
        <p:spPr>
          <a:xfrm>
            <a:off x="52705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a:xfrm>
            <a:off x="1066800" y="-228600"/>
            <a:ext cx="7772400" cy="1524000"/>
          </a:xfrm>
          <a:noFill/>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chor="b"/>
          <a:lstStyle/>
          <a:p>
            <a:pPr eaLnBrk="1" hangingPunct="1"/>
            <a:r>
              <a:rPr lang="en-US" altLang="en-US" smtClean="0"/>
              <a:t>How Planning Councils Manage Conflict of Interest (COI)</a:t>
            </a:r>
          </a:p>
        </p:txBody>
      </p:sp>
      <p:sp>
        <p:nvSpPr>
          <p:cNvPr id="476163" name="Rectangle 3"/>
          <p:cNvSpPr>
            <a:spLocks noGrp="1" noChangeArrowheads="1"/>
          </p:cNvSpPr>
          <p:nvPr>
            <p:ph idx="1"/>
          </p:nvPr>
        </p:nvSpPr>
        <p:spPr>
          <a:xfrm>
            <a:off x="534988" y="1625600"/>
            <a:ext cx="8178800" cy="4645025"/>
          </a:xfrm>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spcBef>
                <a:spcPct val="10000"/>
              </a:spcBef>
              <a:spcAft>
                <a:spcPct val="10000"/>
              </a:spcAft>
              <a:buFontTx/>
              <a:buNone/>
            </a:pPr>
            <a:r>
              <a:rPr lang="en-US" altLang="en-US" sz="2800" b="1" smtClean="0"/>
              <a:t>Each member must:</a:t>
            </a:r>
          </a:p>
          <a:p>
            <a:pPr eaLnBrk="1" hangingPunct="1">
              <a:spcBef>
                <a:spcPct val="10000"/>
              </a:spcBef>
              <a:spcAft>
                <a:spcPct val="10000"/>
              </a:spcAft>
              <a:buFont typeface="Wingdings" panose="05000000000000000000" pitchFamily="2" charset="2"/>
              <a:buChar char="§"/>
            </a:pPr>
            <a:r>
              <a:rPr lang="en-US" altLang="en-US" sz="2600" smtClean="0"/>
              <a:t>Sign a Disclosure Form every year</a:t>
            </a:r>
          </a:p>
          <a:p>
            <a:pPr eaLnBrk="1" hangingPunct="1">
              <a:spcBef>
                <a:spcPct val="10000"/>
              </a:spcBef>
              <a:spcAft>
                <a:spcPct val="10000"/>
              </a:spcAft>
              <a:buFont typeface="Wingdings" panose="05000000000000000000" pitchFamily="2" charset="2"/>
              <a:buChar char="§"/>
            </a:pPr>
            <a:r>
              <a:rPr lang="en-US" altLang="en-US" sz="2600" smtClean="0"/>
              <a:t>Update the form if affiliations change</a:t>
            </a:r>
          </a:p>
          <a:p>
            <a:pPr eaLnBrk="1" hangingPunct="1">
              <a:spcBef>
                <a:spcPct val="10000"/>
              </a:spcBef>
              <a:spcAft>
                <a:spcPct val="10000"/>
              </a:spcAft>
              <a:buFont typeface="Wingdings" panose="05000000000000000000" pitchFamily="2" charset="2"/>
              <a:buChar char="§"/>
            </a:pPr>
            <a:r>
              <a:rPr lang="en-US" altLang="en-US" sz="2600" smtClean="0"/>
              <a:t>Declare any COI before discussion begins</a:t>
            </a:r>
          </a:p>
          <a:p>
            <a:pPr eaLnBrk="1" hangingPunct="1">
              <a:spcBef>
                <a:spcPct val="10000"/>
              </a:spcBef>
              <a:spcAft>
                <a:spcPct val="10000"/>
              </a:spcAft>
              <a:buFont typeface="Wingdings" panose="05000000000000000000" pitchFamily="2" charset="2"/>
              <a:buChar char="§"/>
            </a:pPr>
            <a:r>
              <a:rPr lang="en-US" altLang="en-US" sz="2600" smtClean="0"/>
              <a:t>In decision making about priorities and allocations: answer questions but not </a:t>
            </a:r>
            <a:r>
              <a:rPr lang="en-US" altLang="en-US" sz="2600" i="1" smtClean="0"/>
              <a:t>initiate </a:t>
            </a:r>
            <a:r>
              <a:rPr lang="en-US" altLang="en-US" sz="2600" smtClean="0"/>
              <a:t>discussion about  service categories for which they have a COI</a:t>
            </a:r>
          </a:p>
          <a:p>
            <a:pPr eaLnBrk="1" hangingPunct="1">
              <a:spcBef>
                <a:spcPct val="10000"/>
              </a:spcBef>
              <a:spcAft>
                <a:spcPct val="10000"/>
              </a:spcAft>
              <a:buFont typeface="Wingdings" panose="05000000000000000000" pitchFamily="2" charset="2"/>
              <a:buChar char="§"/>
            </a:pPr>
            <a:r>
              <a:rPr lang="en-US" altLang="en-US" sz="2600" smtClean="0"/>
              <a:t>Not vote on priorities or allocations for categories  where there is a real or perceived conflict of interest </a:t>
            </a:r>
          </a:p>
          <a:p>
            <a:pPr eaLnBrk="1" hangingPunct="1">
              <a:spcBef>
                <a:spcPct val="10000"/>
              </a:spcBef>
              <a:spcAft>
                <a:spcPct val="10000"/>
              </a:spcAft>
              <a:buFont typeface="Wingdings" panose="05000000000000000000" pitchFamily="2" charset="2"/>
              <a:buChar char="§"/>
            </a:pPr>
            <a:r>
              <a:rPr lang="en-US" altLang="en-US" sz="2600" smtClean="0"/>
              <a:t>Not vote on other matters where there is a conflict (e.g., hiring of consultants)</a:t>
            </a:r>
          </a:p>
          <a:p>
            <a:pPr eaLnBrk="1" hangingPunct="1">
              <a:spcBef>
                <a:spcPct val="10000"/>
              </a:spcBef>
              <a:spcAft>
                <a:spcPct val="10000"/>
              </a:spcAft>
              <a:buFontTx/>
              <a:buChar char="•"/>
            </a:pPr>
            <a:endParaRPr lang="en-US" altLang="en-US" sz="2600" smtClean="0"/>
          </a:p>
          <a:p>
            <a:pPr eaLnBrk="1" hangingPunct="1">
              <a:spcBef>
                <a:spcPct val="10000"/>
              </a:spcBef>
              <a:spcAft>
                <a:spcPct val="10000"/>
              </a:spcAft>
              <a:buFontTx/>
              <a:buChar char="•"/>
            </a:pPr>
            <a:endParaRPr lang="en-US" altLang="en-US" sz="2800" smtClean="0"/>
          </a:p>
        </p:txBody>
      </p:sp>
      <p:sp>
        <p:nvSpPr>
          <p:cNvPr id="696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472BE0C-66A3-4E89-9FD0-F61339041E26}" type="slidenum">
              <a:rPr lang="en-US" altLang="en-US" sz="900">
                <a:solidFill>
                  <a:srgbClr val="898989"/>
                </a:solidFill>
              </a:rPr>
              <a:pPr/>
              <a:t>67</a:t>
            </a:fld>
            <a:endParaRPr lang="en-US" altLang="en-US" sz="900">
              <a:solidFill>
                <a:srgbClr val="898989"/>
              </a:solidFill>
            </a:endParaRPr>
          </a:p>
        </p:txBody>
      </p:sp>
      <p:cxnSp>
        <p:nvCxnSpPr>
          <p:cNvPr id="6" name="Straight Connector 5" descr="line" title="line"/>
          <p:cNvCxnSpPr/>
          <p:nvPr/>
        </p:nvCxnSpPr>
        <p:spPr>
          <a:xfrm>
            <a:off x="527050" y="1355725"/>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anim calcmode="lin" valueType="num">
                                      <p:cBhvr additive="base">
                                        <p:cTn id="7" dur="500" fill="hold"/>
                                        <p:tgtEl>
                                          <p:spTgt spid="476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6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6163">
                                            <p:txEl>
                                              <p:pRg st="1" end="1"/>
                                            </p:txEl>
                                          </p:spTgt>
                                        </p:tgtEl>
                                        <p:attrNameLst>
                                          <p:attrName>style.visibility</p:attrName>
                                        </p:attrNameLst>
                                      </p:cBhvr>
                                      <p:to>
                                        <p:strVal val="visible"/>
                                      </p:to>
                                    </p:set>
                                    <p:anim calcmode="lin" valueType="num">
                                      <p:cBhvr additive="base">
                                        <p:cTn id="13" dur="500" fill="hold"/>
                                        <p:tgtEl>
                                          <p:spTgt spid="476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6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6163">
                                            <p:txEl>
                                              <p:pRg st="2" end="2"/>
                                            </p:txEl>
                                          </p:spTgt>
                                        </p:tgtEl>
                                        <p:attrNameLst>
                                          <p:attrName>style.visibility</p:attrName>
                                        </p:attrNameLst>
                                      </p:cBhvr>
                                      <p:to>
                                        <p:strVal val="visible"/>
                                      </p:to>
                                    </p:set>
                                    <p:anim calcmode="lin" valueType="num">
                                      <p:cBhvr additive="base">
                                        <p:cTn id="19" dur="500" fill="hold"/>
                                        <p:tgtEl>
                                          <p:spTgt spid="476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6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6163">
                                            <p:txEl>
                                              <p:pRg st="3" end="3"/>
                                            </p:txEl>
                                          </p:spTgt>
                                        </p:tgtEl>
                                        <p:attrNameLst>
                                          <p:attrName>style.visibility</p:attrName>
                                        </p:attrNameLst>
                                      </p:cBhvr>
                                      <p:to>
                                        <p:strVal val="visible"/>
                                      </p:to>
                                    </p:set>
                                    <p:anim calcmode="lin" valueType="num">
                                      <p:cBhvr additive="base">
                                        <p:cTn id="25" dur="500" fill="hold"/>
                                        <p:tgtEl>
                                          <p:spTgt spid="4761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6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6163">
                                            <p:txEl>
                                              <p:pRg st="4" end="4"/>
                                            </p:txEl>
                                          </p:spTgt>
                                        </p:tgtEl>
                                        <p:attrNameLst>
                                          <p:attrName>style.visibility</p:attrName>
                                        </p:attrNameLst>
                                      </p:cBhvr>
                                      <p:to>
                                        <p:strVal val="visible"/>
                                      </p:to>
                                    </p:set>
                                    <p:anim calcmode="lin" valueType="num">
                                      <p:cBhvr additive="base">
                                        <p:cTn id="31" dur="500" fill="hold"/>
                                        <p:tgtEl>
                                          <p:spTgt spid="4761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6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6163">
                                            <p:txEl>
                                              <p:pRg st="5" end="5"/>
                                            </p:txEl>
                                          </p:spTgt>
                                        </p:tgtEl>
                                        <p:attrNameLst>
                                          <p:attrName>style.visibility</p:attrName>
                                        </p:attrNameLst>
                                      </p:cBhvr>
                                      <p:to>
                                        <p:strVal val="visible"/>
                                      </p:to>
                                    </p:set>
                                    <p:anim calcmode="lin" valueType="num">
                                      <p:cBhvr additive="base">
                                        <p:cTn id="37" dur="500" fill="hold"/>
                                        <p:tgtEl>
                                          <p:spTgt spid="4761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6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76163">
                                            <p:txEl>
                                              <p:pRg st="6" end="6"/>
                                            </p:txEl>
                                          </p:spTgt>
                                        </p:tgtEl>
                                        <p:attrNameLst>
                                          <p:attrName>style.visibility</p:attrName>
                                        </p:attrNameLst>
                                      </p:cBhvr>
                                      <p:to>
                                        <p:strVal val="visible"/>
                                      </p:to>
                                    </p:set>
                                    <p:anim calcmode="lin" valueType="num">
                                      <p:cBhvr additive="base">
                                        <p:cTn id="43" dur="500" fill="hold"/>
                                        <p:tgtEl>
                                          <p:spTgt spid="4761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761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COI Policies and Disclosure</a:t>
            </a:r>
          </a:p>
        </p:txBody>
      </p:sp>
      <p:sp>
        <p:nvSpPr>
          <p:cNvPr id="70659" name="Content Placeholder 2"/>
          <p:cNvSpPr>
            <a:spLocks noGrp="1"/>
          </p:cNvSpPr>
          <p:nvPr>
            <p:ph idx="1"/>
          </p:nvPr>
        </p:nvSpPr>
        <p:spPr/>
        <p:txBody>
          <a:bodyPr/>
          <a:lstStyle/>
          <a:p>
            <a:pPr marL="0" indent="0">
              <a:buFont typeface="Wingdings" panose="05000000000000000000" pitchFamily="2" charset="2"/>
              <a:buNone/>
            </a:pPr>
            <a:r>
              <a:rPr lang="en-US" altLang="en-US" smtClean="0"/>
              <a:t>[Explain your COI policies, pass out COI Disclosure Forms, and get them completed and signed by new members and by veteran members for the new year]</a:t>
            </a:r>
          </a:p>
        </p:txBody>
      </p:sp>
      <p:sp>
        <p:nvSpPr>
          <p:cNvPr id="706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9B3724-9888-4DBD-A57B-A3AB8FEBCB72}" type="slidenum">
              <a:rPr lang="en-US" altLang="en-US" sz="900">
                <a:solidFill>
                  <a:srgbClr val="898989"/>
                </a:solidFill>
              </a:rPr>
              <a:pPr/>
              <a:t>68</a:t>
            </a:fld>
            <a:endParaRPr lang="en-US" altLang="en-US" sz="900">
              <a:solidFill>
                <a:srgbClr val="898989"/>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42950" y="250825"/>
            <a:ext cx="7772400" cy="1143000"/>
          </a:xfrm>
        </p:spPr>
        <p:txBody>
          <a:bodyPr/>
          <a:lstStyle/>
          <a:p>
            <a:pPr eaLnBrk="1" hangingPunct="1"/>
            <a:r>
              <a:rPr lang="en-US" altLang="en-US" dirty="0" smtClean="0"/>
              <a:t>Applying Knowledge </a:t>
            </a:r>
          </a:p>
        </p:txBody>
      </p:sp>
      <p:sp>
        <p:nvSpPr>
          <p:cNvPr id="71683" name="Rectangle 3"/>
          <p:cNvSpPr>
            <a:spLocks noGrp="1" noChangeArrowheads="1"/>
          </p:cNvSpPr>
          <p:nvPr>
            <p:ph idx="1"/>
          </p:nvPr>
        </p:nvSpPr>
        <p:spPr>
          <a:xfrm>
            <a:off x="904875" y="1495425"/>
            <a:ext cx="7448550" cy="4295775"/>
          </a:xfrm>
          <a:ln w="28575">
            <a:solidFill>
              <a:srgbClr val="002060"/>
            </a:solidFill>
            <a:miter lim="800000"/>
            <a:headEnd/>
            <a:tailEnd/>
          </a:ln>
        </p:spPr>
        <p:txBody>
          <a:bodyPr/>
          <a:lstStyle/>
          <a:p>
            <a:pPr eaLnBrk="1" hangingPunct="1">
              <a:buClr>
                <a:schemeClr val="tx2"/>
              </a:buClr>
              <a:buFont typeface="Wingdings" panose="05000000000000000000" pitchFamily="2" charset="2"/>
              <a:buNone/>
            </a:pPr>
            <a:r>
              <a:rPr lang="en-US" altLang="en-US" sz="2800" smtClean="0">
                <a:cs typeface="Times New Roman" pitchFamily="18" charset="0"/>
              </a:rPr>
              <a:t>  The Planning Council is doing allocations. As the allocation for outpatient substance abuse treatment is being discussed, a funded substance abuse treatment provider makes a passionate plea for more funding for this service category. Members ask him questions. He answers the questions and asks several clients who are in the room to support his statements. But he doesn’t vote on the allocation because of his conflict of interest. </a:t>
            </a:r>
            <a:r>
              <a:rPr lang="en-US" altLang="en-US" sz="2800" i="1" smtClean="0">
                <a:cs typeface="Times New Roman" pitchFamily="18" charset="0"/>
              </a:rPr>
              <a:t>Is this process appropriate? Why or why not?</a:t>
            </a:r>
          </a:p>
          <a:p>
            <a:pPr eaLnBrk="1" hangingPunct="1">
              <a:buClr>
                <a:schemeClr val="tx2"/>
              </a:buClr>
              <a:buFont typeface="Wingdings" panose="05000000000000000000" pitchFamily="2" charset="2"/>
              <a:buNone/>
            </a:pPr>
            <a:endParaRPr lang="en-US" altLang="en-US" sz="2800" i="1" smtClean="0">
              <a:cs typeface="Times New Roman" pitchFamily="18" charset="0"/>
            </a:endParaRPr>
          </a:p>
          <a:p>
            <a:pPr eaLnBrk="1" hangingPunct="1">
              <a:buClr>
                <a:schemeClr val="tx2"/>
              </a:buClr>
              <a:buFont typeface="Wingdings" panose="05000000000000000000" pitchFamily="2" charset="2"/>
              <a:buChar char="§"/>
            </a:pPr>
            <a:endParaRPr lang="en-US" altLang="en-US" sz="2800" smtClean="0"/>
          </a:p>
        </p:txBody>
      </p:sp>
      <p:sp>
        <p:nvSpPr>
          <p:cNvPr id="716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886E50B-8C25-444E-90CE-9B56BD354742}" type="slidenum">
              <a:rPr lang="en-US" altLang="en-US" sz="900">
                <a:solidFill>
                  <a:srgbClr val="898989"/>
                </a:solidFill>
              </a:rPr>
              <a:pPr/>
              <a:t>69</a:t>
            </a:fld>
            <a:endParaRPr lang="en-US" altLang="en-US" sz="900">
              <a:solidFill>
                <a:srgbClr val="898989"/>
              </a:solidFill>
            </a:endParaRPr>
          </a:p>
        </p:txBody>
      </p:sp>
      <p:cxnSp>
        <p:nvCxnSpPr>
          <p:cNvPr id="5" name="Straight Connector 4" descr="line" title="line"/>
          <p:cNvCxnSpPr/>
          <p:nvPr/>
        </p:nvCxnSpPr>
        <p:spPr>
          <a:xfrm>
            <a:off x="63500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71686"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105400"/>
            <a:ext cx="1352550" cy="1352550"/>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23888" y="762000"/>
            <a:ext cx="7886700" cy="2852738"/>
          </a:xfrm>
        </p:spPr>
        <p:txBody>
          <a:bodyPr/>
          <a:lstStyle/>
          <a:p>
            <a:pPr algn="ctr"/>
            <a:r>
              <a:rPr lang="en-US" altLang="en-US" smtClean="0"/>
              <a:t>Why We are Here: The Local HIV Epidemic</a:t>
            </a:r>
          </a:p>
        </p:txBody>
      </p:sp>
      <p:sp>
        <p:nvSpPr>
          <p:cNvPr id="81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B412CA-22A3-4360-B7D8-3F65070331C3}" type="slidenum">
              <a:rPr lang="en-US" altLang="en-US" sz="900">
                <a:solidFill>
                  <a:srgbClr val="898989"/>
                </a:solidFill>
              </a:rPr>
              <a:pPr/>
              <a:t>7</a:t>
            </a:fld>
            <a:endParaRPr lang="en-US" altLang="en-US" sz="900">
              <a:solidFill>
                <a:srgbClr val="898989"/>
              </a:solidFill>
            </a:endParaRPr>
          </a:p>
        </p:txBody>
      </p:sp>
      <p:pic>
        <p:nvPicPr>
          <p:cNvPr id="8196"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36195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427038" y="227013"/>
            <a:ext cx="8104187" cy="857250"/>
          </a:xfrm>
        </p:spPr>
        <p:txBody>
          <a:bodyPr>
            <a:normAutofit fontScale="90000"/>
          </a:bodyPr>
          <a:lstStyle/>
          <a:p>
            <a:pPr eaLnBrk="1" hangingPunct="1">
              <a:defRPr/>
            </a:pPr>
            <a:r>
              <a:rPr lang="en-US" altLang="en-US" dirty="0"/>
              <a:t>Members as Advocates and Planners</a:t>
            </a:r>
          </a:p>
        </p:txBody>
      </p:sp>
      <p:sp>
        <p:nvSpPr>
          <p:cNvPr id="72707" name="Rectangle 3"/>
          <p:cNvSpPr>
            <a:spLocks noGrp="1" noChangeArrowheads="1"/>
          </p:cNvSpPr>
          <p:nvPr>
            <p:ph type="body" idx="1"/>
          </p:nvPr>
        </p:nvSpPr>
        <p:spPr>
          <a:xfrm>
            <a:off x="533400" y="1295400"/>
            <a:ext cx="8104188" cy="5105400"/>
          </a:xfrm>
        </p:spPr>
        <p:txBody>
          <a:bodyPr/>
          <a:lstStyle/>
          <a:p>
            <a:pPr eaLnBrk="1" hangingPunct="1"/>
            <a:r>
              <a:rPr lang="en-US" altLang="en-US" sz="2700" b="1" smtClean="0"/>
              <a:t>Members often come as Advocates:</a:t>
            </a:r>
          </a:p>
          <a:p>
            <a:pPr lvl="1" eaLnBrk="1" hangingPunct="1"/>
            <a:r>
              <a:rPr lang="en-US" altLang="en-US" sz="2300" smtClean="0">
                <a:latin typeface="Arial" pitchFamily="34" charset="0"/>
                <a:cs typeface="Arial" pitchFamily="34" charset="0"/>
              </a:rPr>
              <a:t>Bring passion</a:t>
            </a:r>
          </a:p>
          <a:p>
            <a:pPr lvl="1" eaLnBrk="1" hangingPunct="1"/>
            <a:r>
              <a:rPr lang="en-US" altLang="en-US" sz="2300" smtClean="0">
                <a:latin typeface="Arial" pitchFamily="34" charset="0"/>
                <a:cs typeface="Arial" pitchFamily="34" charset="0"/>
              </a:rPr>
              <a:t>Provide a voice for their communities or for populations their organization serves</a:t>
            </a:r>
          </a:p>
          <a:p>
            <a:pPr lvl="1" eaLnBrk="1" hangingPunct="1"/>
            <a:r>
              <a:rPr lang="en-US" altLang="en-US" sz="2300" smtClean="0">
                <a:latin typeface="Arial" pitchFamily="34" charset="0"/>
                <a:cs typeface="Arial" pitchFamily="34" charset="0"/>
              </a:rPr>
              <a:t>Also learn to advocate on behalf of other subpopulations that may be underrepresented in PC deliberations </a:t>
            </a:r>
          </a:p>
          <a:p>
            <a:pPr lvl="1" eaLnBrk="1" hangingPunct="1">
              <a:buFontTx/>
              <a:buNone/>
            </a:pPr>
            <a:endParaRPr lang="en-US" altLang="en-US" sz="600" smtClean="0">
              <a:latin typeface="Arial" pitchFamily="34" charset="0"/>
              <a:cs typeface="Arial" pitchFamily="34" charset="0"/>
            </a:endParaRPr>
          </a:p>
          <a:p>
            <a:pPr eaLnBrk="1" hangingPunct="1"/>
            <a:r>
              <a:rPr lang="en-US" altLang="en-US" sz="2700" b="1" smtClean="0"/>
              <a:t>Need to know when/how to be Planners:</a:t>
            </a:r>
          </a:p>
          <a:p>
            <a:pPr lvl="1" eaLnBrk="1" hangingPunct="1"/>
            <a:r>
              <a:rPr lang="en-US" altLang="en-US" sz="2300" smtClean="0">
                <a:latin typeface="Arial" pitchFamily="34" charset="0"/>
                <a:cs typeface="Arial" pitchFamily="34" charset="0"/>
              </a:rPr>
              <a:t>Consider the entire community </a:t>
            </a:r>
          </a:p>
          <a:p>
            <a:pPr lvl="1" eaLnBrk="1" hangingPunct="1"/>
            <a:r>
              <a:rPr lang="en-US" altLang="en-US" sz="2300" smtClean="0">
                <a:latin typeface="Arial" pitchFamily="34" charset="0"/>
                <a:cs typeface="Arial" pitchFamily="34" charset="0"/>
              </a:rPr>
              <a:t>Seek Win-Win versus Win-Lose</a:t>
            </a:r>
          </a:p>
          <a:p>
            <a:pPr lvl="1" eaLnBrk="1" hangingPunct="1"/>
            <a:r>
              <a:rPr lang="en-US" altLang="en-US" sz="2300" smtClean="0">
                <a:latin typeface="Arial" pitchFamily="34" charset="0"/>
                <a:cs typeface="Arial" pitchFamily="34" charset="0"/>
              </a:rPr>
              <a:t>Listen to others/ask questions</a:t>
            </a:r>
          </a:p>
          <a:p>
            <a:pPr lvl="1" eaLnBrk="1" hangingPunct="1"/>
            <a:r>
              <a:rPr lang="en-US" altLang="en-US" sz="2300" smtClean="0">
                <a:latin typeface="Arial" pitchFamily="34" charset="0"/>
                <a:cs typeface="Arial" pitchFamily="34" charset="0"/>
              </a:rPr>
              <a:t>Come prepared – review data and reports; ask questions</a:t>
            </a:r>
          </a:p>
          <a:p>
            <a:pPr lvl="1" eaLnBrk="1" hangingPunct="1"/>
            <a:r>
              <a:rPr lang="en-US" altLang="en-US" sz="2300" smtClean="0">
                <a:latin typeface="Arial" pitchFamily="34" charset="0"/>
                <a:cs typeface="Arial" pitchFamily="34" charset="0"/>
              </a:rPr>
              <a:t>Use data to make decisions – not “impassioned pleas”</a:t>
            </a:r>
          </a:p>
          <a:p>
            <a:pPr lvl="1" eaLnBrk="1" hangingPunct="1"/>
            <a:r>
              <a:rPr lang="en-US" altLang="en-US" sz="2300" smtClean="0">
                <a:latin typeface="Arial" pitchFamily="34" charset="0"/>
                <a:cs typeface="Arial" pitchFamily="34" charset="0"/>
              </a:rPr>
              <a:t>Understand boundaries </a:t>
            </a:r>
          </a:p>
          <a:p>
            <a:pPr lvl="1" eaLnBrk="1" hangingPunct="1"/>
            <a:endParaRPr lang="en-US" altLang="en-US" sz="1800" smtClean="0"/>
          </a:p>
        </p:txBody>
      </p:sp>
      <p:sp>
        <p:nvSpPr>
          <p:cNvPr id="727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87F4B6B-5D78-48BE-9291-78C527E5DC87}" type="slidenum">
              <a:rPr lang="en-US" altLang="en-US" sz="900">
                <a:solidFill>
                  <a:srgbClr val="898989"/>
                </a:solidFill>
              </a:rPr>
              <a:pPr/>
              <a:t>70</a:t>
            </a:fld>
            <a:endParaRPr lang="en-US" altLang="en-US" sz="900">
              <a:solidFill>
                <a:srgbClr val="898989"/>
              </a:solidFill>
            </a:endParaRPr>
          </a:p>
        </p:txBody>
      </p:sp>
      <p:cxnSp>
        <p:nvCxnSpPr>
          <p:cNvPr id="5" name="Straight Connector 4" descr="line" title="line"/>
          <p:cNvCxnSpPr/>
          <p:nvPr/>
        </p:nvCxnSpPr>
        <p:spPr>
          <a:xfrm>
            <a:off x="427038" y="1095375"/>
            <a:ext cx="7986712"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35000" y="250825"/>
            <a:ext cx="7772400" cy="1143000"/>
          </a:xfrm>
        </p:spPr>
        <p:txBody>
          <a:bodyPr/>
          <a:lstStyle/>
          <a:p>
            <a:pPr eaLnBrk="1" hangingPunct="1"/>
            <a:r>
              <a:rPr lang="en-US" altLang="en-US" smtClean="0"/>
              <a:t>Grievance Procedures</a:t>
            </a:r>
          </a:p>
        </p:txBody>
      </p:sp>
      <p:sp>
        <p:nvSpPr>
          <p:cNvPr id="73731" name="Rectangle 3"/>
          <p:cNvSpPr>
            <a:spLocks noGrp="1" noChangeArrowheads="1"/>
          </p:cNvSpPr>
          <p:nvPr>
            <p:ph idx="1"/>
          </p:nvPr>
        </p:nvSpPr>
        <p:spPr>
          <a:xfrm>
            <a:off x="688975" y="1393825"/>
            <a:ext cx="7772400" cy="4962525"/>
          </a:xfrm>
        </p:spPr>
        <p:txBody>
          <a:bodyPr/>
          <a:lstStyle/>
          <a:p>
            <a:pPr eaLnBrk="1" hangingPunct="1"/>
            <a:r>
              <a:rPr lang="en-US" altLang="en-US" sz="2600" smtClean="0"/>
              <a:t>Both Planning Council and recipient must have HRSA/HAB-approved grievance procedures [should be attached to PC Bylaws]</a:t>
            </a:r>
          </a:p>
          <a:p>
            <a:pPr eaLnBrk="1" hangingPunct="1"/>
            <a:r>
              <a:rPr lang="en-US" altLang="en-US" sz="2600" smtClean="0"/>
              <a:t>Council must have procedures to handle grievances related to funding – usually involving deviations from its priority-setting and resource-allocation procedures; may also cover other policies and processes</a:t>
            </a:r>
          </a:p>
          <a:p>
            <a:pPr eaLnBrk="1" hangingPunct="1"/>
            <a:r>
              <a:rPr lang="en-US" altLang="en-US" sz="2600" smtClean="0"/>
              <a:t>Recipient must have procedures to handle grievances related to:</a:t>
            </a:r>
          </a:p>
          <a:p>
            <a:pPr lvl="1" eaLnBrk="1" hangingPunct="1"/>
            <a:r>
              <a:rPr lang="en-US" altLang="en-US" sz="2400" smtClean="0"/>
              <a:t>The procurement and contract award process</a:t>
            </a:r>
          </a:p>
          <a:p>
            <a:pPr lvl="1" eaLnBrk="1" hangingPunct="1"/>
            <a:r>
              <a:rPr lang="en-US" altLang="en-US" sz="2400" smtClean="0"/>
              <a:t>Deviations from Planning Council priorities and allocations in contracts and awards or changes in them</a:t>
            </a:r>
          </a:p>
        </p:txBody>
      </p:sp>
      <p:sp>
        <p:nvSpPr>
          <p:cNvPr id="737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DB2701E-AB2A-4CFB-B0E8-07BA3BE19FC3}" type="slidenum">
              <a:rPr lang="en-US" altLang="en-US" sz="900">
                <a:solidFill>
                  <a:srgbClr val="898989"/>
                </a:solidFill>
              </a:rPr>
              <a:pPr/>
              <a:t>71</a:t>
            </a:fld>
            <a:endParaRPr lang="en-US" altLang="en-US" sz="900">
              <a:solidFill>
                <a:srgbClr val="898989"/>
              </a:solidFill>
            </a:endParaRPr>
          </a:p>
        </p:txBody>
      </p:sp>
      <p:cxnSp>
        <p:nvCxnSpPr>
          <p:cNvPr id="5" name="Straight Connector 4" descr="line" title="line"/>
          <p:cNvCxnSpPr/>
          <p:nvPr/>
        </p:nvCxnSpPr>
        <p:spPr>
          <a:xfrm>
            <a:off x="52705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review: PC, recipient, and CEO roles and responsibilities" title="table"/>
          <p:cNvGraphicFramePr>
            <a:graphicFrameLocks noGrp="1"/>
          </p:cNvGraphicFramePr>
          <p:nvPr>
            <p:extLst>
              <p:ext uri="{D42A27DB-BD31-4B8C-83A1-F6EECF244321}">
                <p14:modId xmlns:p14="http://schemas.microsoft.com/office/powerpoint/2010/main" val="3912848570"/>
              </p:ext>
            </p:extLst>
          </p:nvPr>
        </p:nvGraphicFramePr>
        <p:xfrm>
          <a:off x="152400" y="838200"/>
          <a:ext cx="8686799" cy="5536918"/>
        </p:xfrm>
        <a:graphic>
          <a:graphicData uri="http://schemas.openxmlformats.org/drawingml/2006/table">
            <a:tbl>
              <a:tblPr firstRow="1" firstCol="1" bandRow="1">
                <a:tableStyleId>{00A15C55-8517-42AA-B614-E9B94910E393}</a:tableStyleId>
              </a:tblPr>
              <a:tblGrid>
                <a:gridCol w="3276600">
                  <a:extLst>
                    <a:ext uri="{9D8B030D-6E8A-4147-A177-3AD203B41FA5}"/>
                  </a:extLst>
                </a:gridCol>
                <a:gridCol w="990600">
                  <a:extLst>
                    <a:ext uri="{9D8B030D-6E8A-4147-A177-3AD203B41FA5}"/>
                  </a:extLst>
                </a:gridCol>
                <a:gridCol w="2133600">
                  <a:extLst>
                    <a:ext uri="{9D8B030D-6E8A-4147-A177-3AD203B41FA5}"/>
                  </a:extLst>
                </a:gridCol>
                <a:gridCol w="2285999">
                  <a:extLst>
                    <a:ext uri="{9D8B030D-6E8A-4147-A177-3AD203B41FA5}"/>
                  </a:extLst>
                </a:gridCol>
              </a:tblGrid>
              <a:tr h="335306">
                <a:tc>
                  <a:txBody>
                    <a:bodyPr/>
                    <a:lstStyle/>
                    <a:p>
                      <a:pPr marL="0" marR="0" algn="ctr">
                        <a:lnSpc>
                          <a:spcPct val="150000"/>
                        </a:lnSpc>
                        <a:spcBef>
                          <a:spcPts val="0"/>
                        </a:spcBef>
                        <a:spcAft>
                          <a:spcPts val="0"/>
                        </a:spcAft>
                      </a:pPr>
                      <a:r>
                        <a:rPr lang="en-US" sz="2200" dirty="0" smtClean="0">
                          <a:solidFill>
                            <a:schemeClr val="tx1"/>
                          </a:solidFill>
                          <a:effectLst/>
                        </a:rPr>
                        <a:t>Task</a:t>
                      </a:r>
                      <a:r>
                        <a:rPr lang="en-US" sz="2200" dirty="0">
                          <a:solidFill>
                            <a:schemeClr val="tx1"/>
                          </a:solidFill>
                          <a:effectLst/>
                        </a:rPr>
                        <a:t> </a:t>
                      </a:r>
                      <a:endParaRPr lang="en-US" sz="22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50000"/>
                        </a:lnSpc>
                        <a:spcBef>
                          <a:spcPts val="0"/>
                        </a:spcBef>
                        <a:spcAft>
                          <a:spcPts val="0"/>
                        </a:spcAft>
                      </a:pPr>
                      <a:r>
                        <a:rPr lang="en-US" sz="2200" b="1" dirty="0">
                          <a:solidFill>
                            <a:schemeClr val="tx1"/>
                          </a:solidFill>
                          <a:effectLst/>
                        </a:rPr>
                        <a:t>CEO</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Recipient</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Planning</a:t>
                      </a:r>
                      <a:r>
                        <a:rPr lang="en-US" sz="2200" b="1" baseline="0" dirty="0" smtClean="0">
                          <a:solidFill>
                            <a:schemeClr val="tx1"/>
                          </a:solidFill>
                          <a:effectLst/>
                        </a:rPr>
                        <a:t> </a:t>
                      </a:r>
                      <a:r>
                        <a:rPr lang="en-US" sz="2200" b="1" dirty="0" smtClean="0">
                          <a:solidFill>
                            <a:schemeClr val="tx1"/>
                          </a:solidFill>
                          <a:effectLst/>
                        </a:rPr>
                        <a:t>Council</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extLst>
              </a:tr>
              <a:tr h="353231">
                <a:tc>
                  <a:txBody>
                    <a:bodyPr/>
                    <a:lstStyle/>
                    <a:p>
                      <a:pPr marL="0" marR="0" algn="l">
                        <a:lnSpc>
                          <a:spcPct val="100000"/>
                        </a:lnSpc>
                        <a:spcBef>
                          <a:spcPts val="0"/>
                        </a:spcBef>
                        <a:spcAft>
                          <a:spcPts val="0"/>
                        </a:spcAft>
                      </a:pPr>
                      <a:r>
                        <a:rPr lang="en-US" sz="1900" dirty="0">
                          <a:solidFill>
                            <a:schemeClr val="tx1"/>
                          </a:solidFill>
                          <a:effectLst/>
                        </a:rPr>
                        <a:t>Determine </a:t>
                      </a:r>
                      <a:r>
                        <a:rPr lang="en-US" sz="1900" dirty="0" smtClean="0">
                          <a:solidFill>
                            <a:schemeClr val="tx1"/>
                          </a:solidFill>
                          <a:effectLst/>
                        </a:rPr>
                        <a:t>Planning </a:t>
                      </a:r>
                      <a:r>
                        <a:rPr lang="en-US" sz="1900" dirty="0">
                          <a:solidFill>
                            <a:schemeClr val="tx1"/>
                          </a:solidFill>
                          <a:effectLst/>
                        </a:rPr>
                        <a:t>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36368">
                <a:tc>
                  <a:txBody>
                    <a:bodyPr/>
                    <a:lstStyle/>
                    <a:p>
                      <a:pPr marL="0" marR="0" algn="l">
                        <a:lnSpc>
                          <a:spcPct val="100000"/>
                        </a:lnSpc>
                        <a:spcBef>
                          <a:spcPts val="0"/>
                        </a:spcBef>
                        <a:spcAft>
                          <a:spcPts val="0"/>
                        </a:spcAft>
                      </a:pPr>
                      <a:r>
                        <a:rPr lang="en-US" sz="1900" dirty="0">
                          <a:solidFill>
                            <a:schemeClr val="tx1"/>
                          </a:solidFill>
                          <a:effectLst/>
                        </a:rPr>
                        <a:t>Establish </a:t>
                      </a:r>
                      <a:r>
                        <a:rPr lang="en-US" sz="1900" dirty="0" smtClean="0">
                          <a:solidFill>
                            <a:schemeClr val="tx1"/>
                          </a:solidFill>
                          <a:effectLst/>
                        </a:rPr>
                        <a:t>Planning 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37151">
                <a:tc>
                  <a:txBody>
                    <a:bodyPr/>
                    <a:lstStyle/>
                    <a:p>
                      <a:pPr marL="0" marR="0" algn="l">
                        <a:lnSpc>
                          <a:spcPct val="100000"/>
                        </a:lnSpc>
                        <a:spcBef>
                          <a:spcPts val="0"/>
                        </a:spcBef>
                        <a:spcAft>
                          <a:spcPts val="0"/>
                        </a:spcAft>
                      </a:pPr>
                      <a:r>
                        <a:rPr lang="en-US" sz="1900" dirty="0" smtClean="0">
                          <a:solidFill>
                            <a:schemeClr val="tx1"/>
                          </a:solidFill>
                          <a:effectLst/>
                        </a:rPr>
                        <a:t>Carry Out Needs </a:t>
                      </a:r>
                      <a:r>
                        <a:rPr lang="en-US" sz="1900" dirty="0">
                          <a:solidFill>
                            <a:schemeClr val="tx1"/>
                          </a:solidFill>
                          <a:effectLst/>
                        </a:rPr>
                        <a:t>Assessment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8863">
                <a:tc>
                  <a:txBody>
                    <a:bodyPr/>
                    <a:lstStyle/>
                    <a:p>
                      <a:pPr marL="0" marR="0" algn="l">
                        <a:lnSpc>
                          <a:spcPct val="100000"/>
                        </a:lnSpc>
                        <a:spcBef>
                          <a:spcPts val="0"/>
                        </a:spcBef>
                        <a:spcAft>
                          <a:spcPts val="0"/>
                        </a:spcAft>
                      </a:pPr>
                      <a:r>
                        <a:rPr lang="en-US" sz="1900" dirty="0" smtClean="0">
                          <a:solidFill>
                            <a:schemeClr val="tx1"/>
                          </a:solidFill>
                          <a:effectLst/>
                        </a:rPr>
                        <a:t>Do Comprehensive </a:t>
                      </a:r>
                      <a:r>
                        <a:rPr lang="en-US" sz="1900" dirty="0">
                          <a:solidFill>
                            <a:schemeClr val="tx1"/>
                          </a:solidFill>
                          <a:effectLst/>
                        </a:rPr>
                        <a:t>Planning</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25710">
                <a:tc>
                  <a:txBody>
                    <a:bodyPr/>
                    <a:lstStyle/>
                    <a:p>
                      <a:pPr marL="0" marR="0" algn="l">
                        <a:lnSpc>
                          <a:spcPct val="100000"/>
                        </a:lnSpc>
                        <a:spcBef>
                          <a:spcPts val="0"/>
                        </a:spcBef>
                        <a:spcAft>
                          <a:spcPts val="0"/>
                        </a:spcAft>
                      </a:pPr>
                      <a:r>
                        <a:rPr lang="en-US" sz="1900" dirty="0" smtClean="0">
                          <a:solidFill>
                            <a:schemeClr val="tx1"/>
                          </a:solidFill>
                          <a:effectLst/>
                        </a:rPr>
                        <a:t>Set Priorities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9367">
                <a:tc>
                  <a:txBody>
                    <a:bodyPr/>
                    <a:lstStyle/>
                    <a:p>
                      <a:pPr marL="0" marR="0" algn="l">
                        <a:lnSpc>
                          <a:spcPct val="100000"/>
                        </a:lnSpc>
                        <a:spcBef>
                          <a:spcPts val="0"/>
                        </a:spcBef>
                        <a:spcAft>
                          <a:spcPts val="0"/>
                        </a:spcAft>
                      </a:pPr>
                      <a:r>
                        <a:rPr lang="en-US" sz="1900" dirty="0" smtClean="0">
                          <a:solidFill>
                            <a:schemeClr val="tx1"/>
                          </a:solidFill>
                          <a:effectLst/>
                        </a:rPr>
                        <a:t>Allocate Resources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61555">
                <a:tc>
                  <a:txBody>
                    <a:bodyPr/>
                    <a:lstStyle/>
                    <a:p>
                      <a:pPr marL="0" marR="0" algn="l">
                        <a:lnSpc>
                          <a:spcPct val="100000"/>
                        </a:lnSpc>
                        <a:spcBef>
                          <a:spcPts val="0"/>
                        </a:spcBef>
                        <a:spcAft>
                          <a:spcPts val="0"/>
                        </a:spcAft>
                      </a:pPr>
                      <a:r>
                        <a:rPr lang="en-US" sz="1900" dirty="0">
                          <a:solidFill>
                            <a:schemeClr val="tx1"/>
                          </a:solidFill>
                          <a:effectLst/>
                        </a:rPr>
                        <a:t>Manage Procurement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400" dirty="0"/>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85350">
                <a:tc>
                  <a:txBody>
                    <a:bodyPr/>
                    <a:lstStyle/>
                    <a:p>
                      <a:pPr marL="0" marR="0" algn="l">
                        <a:lnSpc>
                          <a:spcPct val="100000"/>
                        </a:lnSpc>
                        <a:spcBef>
                          <a:spcPts val="0"/>
                        </a:spcBef>
                        <a:spcAft>
                          <a:spcPts val="0"/>
                        </a:spcAft>
                      </a:pPr>
                      <a:r>
                        <a:rPr lang="en-US" sz="1900" dirty="0">
                          <a:solidFill>
                            <a:schemeClr val="tx1"/>
                          </a:solidFill>
                          <a:effectLst/>
                        </a:rPr>
                        <a:t>Monitor Contracts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2115">
                <a:tc>
                  <a:txBody>
                    <a:bodyPr/>
                    <a:lstStyle/>
                    <a:p>
                      <a:pPr marL="0" marR="0" algn="l">
                        <a:lnSpc>
                          <a:spcPct val="100000"/>
                        </a:lnSpc>
                        <a:spcBef>
                          <a:spcPts val="0"/>
                        </a:spcBef>
                        <a:spcAft>
                          <a:spcPts val="0"/>
                        </a:spcAft>
                      </a:pPr>
                      <a:r>
                        <a:rPr lang="en-US" sz="1900" dirty="0">
                          <a:solidFill>
                            <a:schemeClr val="tx1"/>
                          </a:solidFill>
                          <a:effectLst/>
                        </a:rPr>
                        <a:t>Evaluate Effectiveness of Planning Activities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4552">
                <a:tc>
                  <a:txBody>
                    <a:bodyPr/>
                    <a:lstStyle/>
                    <a:p>
                      <a:pPr marL="0" marR="0" algn="l">
                        <a:lnSpc>
                          <a:spcPct val="100000"/>
                        </a:lnSpc>
                        <a:spcBef>
                          <a:spcPts val="0"/>
                        </a:spcBef>
                        <a:spcAft>
                          <a:spcPts val="0"/>
                        </a:spcAft>
                      </a:pPr>
                      <a:r>
                        <a:rPr lang="en-US" sz="1900" dirty="0">
                          <a:solidFill>
                            <a:schemeClr val="tx1"/>
                          </a:solidFill>
                          <a:effectLst/>
                        </a:rPr>
                        <a:t>Evaluate Effectiveness of Care Strategies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02515">
                <a:tc>
                  <a:txBody>
                    <a:bodyPr/>
                    <a:lstStyle/>
                    <a:p>
                      <a:pPr marL="0" marR="0" algn="l">
                        <a:lnSpc>
                          <a:spcPct val="100000"/>
                        </a:lnSpc>
                        <a:spcBef>
                          <a:spcPts val="0"/>
                        </a:spcBef>
                        <a:spcAft>
                          <a:spcPts val="0"/>
                        </a:spcAft>
                      </a:pPr>
                      <a:r>
                        <a:rPr lang="en-US" sz="1900" dirty="0" smtClean="0">
                          <a:solidFill>
                            <a:schemeClr val="tx1"/>
                          </a:solidFill>
                          <a:effectLst/>
                        </a:rPr>
                        <a:t>Do</a:t>
                      </a:r>
                      <a:r>
                        <a:rPr lang="en-US" sz="1900" baseline="0" dirty="0" smtClean="0">
                          <a:solidFill>
                            <a:schemeClr val="tx1"/>
                          </a:solidFill>
                          <a:effectLst/>
                        </a:rPr>
                        <a:t> </a:t>
                      </a:r>
                      <a:r>
                        <a:rPr lang="en-US" sz="1900" dirty="0" smtClean="0">
                          <a:solidFill>
                            <a:schemeClr val="tx1"/>
                          </a:solidFill>
                          <a:effectLst/>
                        </a:rPr>
                        <a:t>Quality </a:t>
                      </a:r>
                      <a:r>
                        <a:rPr lang="en-US" sz="1900" dirty="0">
                          <a:solidFill>
                            <a:schemeClr val="tx1"/>
                          </a:solidFill>
                          <a:effectLst/>
                        </a:rPr>
                        <a:t>Management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79164">
                <a:tc>
                  <a:txBody>
                    <a:bodyPr/>
                    <a:lstStyle/>
                    <a:p>
                      <a:pPr marL="0" marR="0" algn="l">
                        <a:lnSpc>
                          <a:spcPct val="100000"/>
                        </a:lnSpc>
                        <a:spcBef>
                          <a:spcPts val="0"/>
                        </a:spcBef>
                        <a:spcAft>
                          <a:spcPts val="0"/>
                        </a:spcAft>
                      </a:pPr>
                      <a:r>
                        <a:rPr lang="en-US" sz="1900" dirty="0" smtClean="0">
                          <a:solidFill>
                            <a:schemeClr val="tx1"/>
                          </a:solidFill>
                          <a:effectLst/>
                          <a:latin typeface="Calibri"/>
                          <a:ea typeface="Calibri"/>
                          <a:cs typeface="Times New Roman"/>
                        </a:rPr>
                        <a:t>Assess the Efficiency</a:t>
                      </a:r>
                      <a:r>
                        <a:rPr lang="en-US" sz="1900" baseline="0" dirty="0" smtClean="0">
                          <a:solidFill>
                            <a:schemeClr val="tx1"/>
                          </a:solidFill>
                          <a:effectLst/>
                          <a:latin typeface="Calibri"/>
                          <a:ea typeface="Calibri"/>
                          <a:cs typeface="Times New Roman"/>
                        </a:rPr>
                        <a:t> of the Administrative Mechanism</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3" name="Title 2"/>
          <p:cNvSpPr>
            <a:spLocks noGrp="1"/>
          </p:cNvSpPr>
          <p:nvPr>
            <p:ph type="title"/>
          </p:nvPr>
        </p:nvSpPr>
        <p:spPr>
          <a:xfrm>
            <a:off x="304800" y="365125"/>
            <a:ext cx="8210550" cy="320675"/>
          </a:xfrm>
        </p:spPr>
        <p:txBody>
          <a:bodyPr/>
          <a:lstStyle/>
          <a:p>
            <a:pPr marL="0" marR="0" algn="ctr">
              <a:lnSpc>
                <a:spcPct val="115000"/>
              </a:lnSpc>
              <a:spcBef>
                <a:spcPts val="0"/>
              </a:spcBef>
              <a:spcAft>
                <a:spcPts val="0"/>
              </a:spcAft>
            </a:pPr>
            <a:r>
              <a:rPr lang="en-US" sz="2000" dirty="0"/>
              <a:t>Review: PC, Recipient, and CEO Roles &amp; Responsibilities </a:t>
            </a:r>
            <a:endParaRPr lang="en-US" sz="2000" dirty="0">
              <a:latin typeface="Calibri"/>
              <a:ea typeface="Calibri"/>
              <a:cs typeface="Times New Roman"/>
            </a:endParaRPr>
          </a:p>
        </p:txBody>
      </p:sp>
      <p:sp>
        <p:nvSpPr>
          <p:cNvPr id="7483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D85DD5-E637-4A2B-A84E-06142391AAF0}" type="slidenum">
              <a:rPr lang="en-US" altLang="en-US" sz="1200">
                <a:solidFill>
                  <a:srgbClr val="898989"/>
                </a:solidFill>
              </a:rPr>
              <a:pPr/>
              <a:t>72</a:t>
            </a:fld>
            <a:endParaRPr lang="en-US" altLang="en-US" sz="1200">
              <a:solidFill>
                <a:srgbClr val="898989"/>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Summary</a:t>
            </a:r>
          </a:p>
        </p:txBody>
      </p:sp>
      <p:sp>
        <p:nvSpPr>
          <p:cNvPr id="75779" name="Rectangle 3"/>
          <p:cNvSpPr>
            <a:spLocks noGrp="1" noChangeArrowheads="1"/>
          </p:cNvSpPr>
          <p:nvPr>
            <p:ph idx="1"/>
          </p:nvPr>
        </p:nvSpPr>
        <p:spPr>
          <a:xfrm>
            <a:off x="793750" y="1557338"/>
            <a:ext cx="7772400" cy="4679950"/>
          </a:xfrm>
        </p:spPr>
        <p:txBody>
          <a:bodyPr/>
          <a:lstStyle/>
          <a:p>
            <a:pPr eaLnBrk="1" hangingPunct="1"/>
            <a:r>
              <a:rPr lang="en-US" altLang="en-US" sz="2800" smtClean="0"/>
              <a:t>Planning Council has clearly defined legislative responsibilities </a:t>
            </a:r>
          </a:p>
          <a:p>
            <a:pPr eaLnBrk="1" hangingPunct="1"/>
            <a:r>
              <a:rPr lang="en-US" altLang="en-US" sz="2800" smtClean="0"/>
              <a:t>Planning Council decisions must be data-based, using the best available data</a:t>
            </a:r>
          </a:p>
          <a:p>
            <a:pPr eaLnBrk="1" hangingPunct="1"/>
            <a:r>
              <a:rPr lang="en-US" altLang="en-US" sz="2800" smtClean="0"/>
              <a:t>Responsibilities are interrelated – emphasizing the importance of committee work</a:t>
            </a:r>
          </a:p>
          <a:p>
            <a:pPr eaLnBrk="1" hangingPunct="1"/>
            <a:r>
              <a:rPr lang="en-US" altLang="en-US" sz="2800" smtClean="0"/>
              <a:t>Many functions best in collaboration with the Recipient</a:t>
            </a:r>
          </a:p>
        </p:txBody>
      </p:sp>
      <p:sp>
        <p:nvSpPr>
          <p:cNvPr id="757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B263395-7530-4481-B532-092D01004E81}" type="slidenum">
              <a:rPr lang="en-US" altLang="en-US" sz="900">
                <a:solidFill>
                  <a:srgbClr val="898989"/>
                </a:solidFill>
              </a:rPr>
              <a:pPr/>
              <a:t>73</a:t>
            </a:fld>
            <a:endParaRPr lang="en-US" altLang="en-US" sz="900">
              <a:solidFill>
                <a:srgbClr val="898989"/>
              </a:solidFill>
            </a:endParaRPr>
          </a:p>
        </p:txBody>
      </p:sp>
      <p:cxnSp>
        <p:nvCxnSpPr>
          <p:cNvPr id="5" name="Straight Connector 4" descr="line" title="line"/>
          <p:cNvCxnSpPr/>
          <p:nvPr/>
        </p:nvCxnSpPr>
        <p:spPr>
          <a:xfrm>
            <a:off x="628650" y="1371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623888" y="457200"/>
            <a:ext cx="7886700" cy="2852738"/>
          </a:xfrm>
        </p:spPr>
        <p:txBody>
          <a:bodyPr/>
          <a:lstStyle/>
          <a:p>
            <a:r>
              <a:rPr lang="en-US" altLang="en-US" smtClean="0"/>
              <a:t>The Annual Planning Cycle</a:t>
            </a:r>
          </a:p>
        </p:txBody>
      </p:sp>
      <p:sp>
        <p:nvSpPr>
          <p:cNvPr id="768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5AF5722-9C7B-49E7-B335-90C2E6608D67}" type="slidenum">
              <a:rPr lang="en-US" altLang="en-US" sz="900">
                <a:solidFill>
                  <a:srgbClr val="898989"/>
                </a:solidFill>
              </a:rPr>
              <a:pPr/>
              <a:t>74</a:t>
            </a:fld>
            <a:endParaRPr lang="en-US" altLang="en-US" sz="900">
              <a:solidFill>
                <a:srgbClr val="898989"/>
              </a:solidFill>
            </a:endParaRPr>
          </a:p>
        </p:txBody>
      </p:sp>
      <p:pic>
        <p:nvPicPr>
          <p:cNvPr id="7680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339725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342900" y="0"/>
            <a:ext cx="8229600" cy="1325563"/>
          </a:xfrm>
        </p:spPr>
        <p:txBody>
          <a:bodyPr/>
          <a:lstStyle/>
          <a:p>
            <a:r>
              <a:rPr lang="en-US" altLang="en-US" sz="3400" smtClean="0"/>
              <a:t>Updated Annual Planning Cycle</a:t>
            </a:r>
          </a:p>
        </p:txBody>
      </p:sp>
      <p:sp>
        <p:nvSpPr>
          <p:cNvPr id="77827" name="Content Placeholder 2"/>
          <p:cNvSpPr>
            <a:spLocks noGrp="1"/>
          </p:cNvSpPr>
          <p:nvPr>
            <p:ph idx="1"/>
          </p:nvPr>
        </p:nvSpPr>
        <p:spPr>
          <a:xfrm>
            <a:off x="631825" y="1292225"/>
            <a:ext cx="7942263" cy="5248275"/>
          </a:xfrm>
        </p:spPr>
        <p:txBody>
          <a:bodyPr/>
          <a:lstStyle/>
          <a:p>
            <a:r>
              <a:rPr lang="en-US" altLang="en-US" smtClean="0"/>
              <a:t>Core responsibility of a Planning Council: carry out community planning to establish and maintain the best possible system of care for PLWH in the jurisdiction – through a well-defined and fully-implemented planning cycle</a:t>
            </a:r>
          </a:p>
          <a:p>
            <a:r>
              <a:rPr lang="en-US" altLang="en-US" smtClean="0"/>
              <a:t>Centrality of the comprehensive/integrated plan </a:t>
            </a:r>
          </a:p>
          <a:p>
            <a:r>
              <a:rPr lang="en-US" altLang="en-US" smtClean="0"/>
              <a:t>Importance of needs assessment – identified as a weakness in the 2016 PC/B assessment </a:t>
            </a:r>
          </a:p>
          <a:p>
            <a:r>
              <a:rPr lang="en-US" altLang="en-US" smtClean="0"/>
              <a:t>Critical need for access to many types of data for decision making</a:t>
            </a:r>
          </a:p>
          <a:p>
            <a:endParaRPr lang="en-US" altLang="en-US" smtClean="0"/>
          </a:p>
        </p:txBody>
      </p:sp>
      <p:sp>
        <p:nvSpPr>
          <p:cNvPr id="7782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5DDDFD0-DADA-41CD-8185-A3398E3839C8}" type="slidenum">
              <a:rPr lang="en-US" altLang="en-US" sz="900" smtClean="0">
                <a:solidFill>
                  <a:srgbClr val="898989"/>
                </a:solidFill>
              </a:rPr>
              <a:pPr/>
              <a:t>75</a:t>
            </a:fld>
            <a:endParaRPr lang="en-US" altLang="en-US" sz="900" smtClean="0">
              <a:solidFill>
                <a:srgbClr val="898989"/>
              </a:solidFill>
            </a:endParaRPr>
          </a:p>
        </p:txBody>
      </p:sp>
      <p:cxnSp>
        <p:nvCxnSpPr>
          <p:cNvPr id="5" name="Straight Connector 4" descr="line" title="line"/>
          <p:cNvCxnSpPr/>
          <p:nvPr/>
        </p:nvCxnSpPr>
        <p:spPr>
          <a:xfrm>
            <a:off x="52705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876300" y="228600"/>
            <a:ext cx="7315200" cy="838200"/>
          </a:xfrm>
        </p:spPr>
        <p:txBody>
          <a:bodyPr/>
          <a:lstStyle/>
          <a:p>
            <a:r>
              <a:rPr lang="en-US" altLang="en-US" sz="3400" dirty="0" smtClean="0"/>
              <a:t>Updated Annual Planning Cycle </a:t>
            </a:r>
          </a:p>
        </p:txBody>
      </p:sp>
      <p:graphicFrame>
        <p:nvGraphicFramePr>
          <p:cNvPr id="4" name="Content Placeholder 3" descr="cycle:&#10;comp plan review/updates&#10;annual plan to plan&#10;epi profile and needs assessment&#10;review of all data&#10;priority setting and resource allocation&#10;data review and allocation&#10;evaluation and planning outcomes" title="diagram"/>
          <p:cNvGraphicFramePr>
            <a:graphicFrameLocks noGrp="1"/>
          </p:cNvGraphicFramePr>
          <p:nvPr>
            <p:ph idx="1"/>
            <p:extLst>
              <p:ext uri="{D42A27DB-BD31-4B8C-83A1-F6EECF244321}">
                <p14:modId xmlns:p14="http://schemas.microsoft.com/office/powerpoint/2010/main" val="3285764910"/>
              </p:ext>
            </p:extLst>
          </p:nvPr>
        </p:nvGraphicFramePr>
        <p:xfrm>
          <a:off x="457200" y="1447801"/>
          <a:ext cx="8153400" cy="5252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8852"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46D7287-3455-4894-BBC2-14DE28EE977C}" type="slidenum">
              <a:rPr lang="en-US" altLang="en-US" sz="900" smtClean="0">
                <a:solidFill>
                  <a:srgbClr val="898989"/>
                </a:solidFill>
              </a:rPr>
              <a:pPr/>
              <a:t>76</a:t>
            </a:fld>
            <a:endParaRPr lang="en-US" altLang="en-US" sz="900" smtClean="0">
              <a:solidFill>
                <a:srgbClr val="898989"/>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a:xfrm>
            <a:off x="506413" y="141288"/>
            <a:ext cx="7407275" cy="1325562"/>
          </a:xfrm>
        </p:spPr>
        <p:txBody>
          <a:bodyPr/>
          <a:lstStyle/>
          <a:p>
            <a:r>
              <a:rPr lang="en-US" altLang="en-US" smtClean="0"/>
              <a:t>Feedback Loop</a:t>
            </a:r>
          </a:p>
        </p:txBody>
      </p:sp>
      <p:graphicFrame>
        <p:nvGraphicFramePr>
          <p:cNvPr id="5" name="Content Placeholder 4" descr="Input leads to analysis leads to decision making leads to report back" title="Diagram"/>
          <p:cNvGraphicFramePr>
            <a:graphicFrameLocks noGrp="1"/>
          </p:cNvGraphicFramePr>
          <p:nvPr>
            <p:ph idx="4294967295"/>
            <p:extLst>
              <p:ext uri="{D42A27DB-BD31-4B8C-83A1-F6EECF244321}">
                <p14:modId xmlns:p14="http://schemas.microsoft.com/office/powerpoint/2010/main" val="2323717646"/>
              </p:ext>
            </p:extLst>
          </p:nvPr>
        </p:nvGraphicFramePr>
        <p:xfrm>
          <a:off x="4438650" y="241041"/>
          <a:ext cx="4552950" cy="6248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9876" name="TextBox 5"/>
          <p:cNvSpPr txBox="1">
            <a:spLocks noChangeArrowheads="1"/>
          </p:cNvSpPr>
          <p:nvPr/>
        </p:nvSpPr>
        <p:spPr bwMode="auto">
          <a:xfrm>
            <a:off x="1162050" y="1466850"/>
            <a:ext cx="3048000"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a:latin typeface="Arial" pitchFamily="34" charset="0"/>
                <a:cs typeface="Arial" pitchFamily="34" charset="0"/>
              </a:rPr>
              <a:t>Includes obtaining input from stakeholders, analyzing that information, using it for decision making, and reporting back to the community</a:t>
            </a:r>
          </a:p>
          <a:p>
            <a:endParaRPr lang="en-US" altLang="en-US"/>
          </a:p>
        </p:txBody>
      </p:sp>
      <p:sp>
        <p:nvSpPr>
          <p:cNvPr id="79877"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C4EB1ED-C6B2-45F3-A61E-4FECCA17653A}" type="slidenum">
              <a:rPr lang="en-US" altLang="en-US" sz="1200">
                <a:solidFill>
                  <a:srgbClr val="898989"/>
                </a:solidFill>
              </a:rPr>
              <a:pPr/>
              <a:t>77</a:t>
            </a:fld>
            <a:endParaRPr lang="en-US" altLang="en-US" sz="1200">
              <a:solidFill>
                <a:srgbClr val="898989"/>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27063" y="530225"/>
            <a:ext cx="7886700" cy="2852738"/>
          </a:xfrm>
        </p:spPr>
        <p:txBody>
          <a:bodyPr/>
          <a:lstStyle/>
          <a:p>
            <a:pPr algn="ctr"/>
            <a:r>
              <a:rPr lang="en-US" altLang="en-US" smtClean="0"/>
              <a:t>Planning Council Operations</a:t>
            </a:r>
          </a:p>
        </p:txBody>
      </p:sp>
      <p:sp>
        <p:nvSpPr>
          <p:cNvPr id="808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E4C8634-F3FD-4C50-B34D-E04018940A64}" type="slidenum">
              <a:rPr lang="en-US" altLang="en-US" sz="900">
                <a:solidFill>
                  <a:srgbClr val="898989"/>
                </a:solidFill>
              </a:rPr>
              <a:pPr/>
              <a:t>78</a:t>
            </a:fld>
            <a:endParaRPr lang="en-US" altLang="en-US" sz="900">
              <a:solidFill>
                <a:srgbClr val="898989"/>
              </a:solidFill>
            </a:endParaRPr>
          </a:p>
        </p:txBody>
      </p:sp>
      <p:pic>
        <p:nvPicPr>
          <p:cNvPr id="80900"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3502025"/>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28650" y="68263"/>
            <a:ext cx="7886700" cy="1325562"/>
          </a:xfrm>
        </p:spPr>
        <p:txBody>
          <a:bodyPr/>
          <a:lstStyle/>
          <a:p>
            <a:pPr eaLnBrk="1" hangingPunct="1"/>
            <a:r>
              <a:rPr lang="en-US" altLang="en-US" dirty="0" smtClean="0"/>
              <a:t>Planning Council Operations </a:t>
            </a:r>
          </a:p>
        </p:txBody>
      </p:sp>
      <p:sp>
        <p:nvSpPr>
          <p:cNvPr id="81923" name="Rectangle 3"/>
          <p:cNvSpPr>
            <a:spLocks noGrp="1" noChangeArrowheads="1"/>
          </p:cNvSpPr>
          <p:nvPr>
            <p:ph idx="1"/>
          </p:nvPr>
        </p:nvSpPr>
        <p:spPr>
          <a:xfrm>
            <a:off x="628650" y="1524000"/>
            <a:ext cx="7937500" cy="5029200"/>
          </a:xfrm>
        </p:spPr>
        <p:txBody>
          <a:bodyPr/>
          <a:lstStyle/>
          <a:p>
            <a:pPr eaLnBrk="1" hangingPunct="1"/>
            <a:r>
              <a:rPr lang="en-US" altLang="en-US" sz="2800" smtClean="0"/>
              <a:t>Must develop Bylaws, policies and procedures to ensure fair, efficient operations</a:t>
            </a:r>
          </a:p>
          <a:p>
            <a:pPr eaLnBrk="1" hangingPunct="1"/>
            <a:r>
              <a:rPr lang="en-US" altLang="en-US" sz="2800" smtClean="0"/>
              <a:t>Must have grievance procedures</a:t>
            </a:r>
          </a:p>
          <a:p>
            <a:pPr eaLnBrk="1" hangingPunct="1"/>
            <a:r>
              <a:rPr lang="en-US" altLang="en-US" sz="2800" smtClean="0"/>
              <a:t>Must manage conflict of interest (COI)</a:t>
            </a:r>
          </a:p>
          <a:p>
            <a:pPr eaLnBrk="1" hangingPunct="1"/>
            <a:r>
              <a:rPr lang="en-US" altLang="en-US" sz="2800" smtClean="0"/>
              <a:t>Major attention to new member recruitment including an open nominations process, orientation, and training</a:t>
            </a:r>
          </a:p>
          <a:p>
            <a:pPr eaLnBrk="1" hangingPunct="1"/>
            <a:r>
              <a:rPr lang="en-US" altLang="en-US" sz="2800" smtClean="0"/>
              <a:t>PCs expected to provide training for members at least annually</a:t>
            </a:r>
          </a:p>
          <a:p>
            <a:pPr eaLnBrk="1" hangingPunct="1"/>
            <a:r>
              <a:rPr lang="en-US" altLang="en-US" sz="2800" smtClean="0"/>
              <a:t>Much of work done by committees</a:t>
            </a:r>
          </a:p>
          <a:p>
            <a:pPr eaLnBrk="1" hangingPunct="1"/>
            <a:r>
              <a:rPr lang="en-US" altLang="en-US" sz="2800" smtClean="0"/>
              <a:t>Assisted by Planning Council support staff</a:t>
            </a:r>
          </a:p>
          <a:p>
            <a:pPr eaLnBrk="1" hangingPunct="1">
              <a:buFont typeface="Wingdings" panose="05000000000000000000" pitchFamily="2" charset="2"/>
              <a:buNone/>
            </a:pPr>
            <a:endParaRPr lang="en-US" altLang="en-US" sz="2800" smtClean="0"/>
          </a:p>
        </p:txBody>
      </p:sp>
      <p:sp>
        <p:nvSpPr>
          <p:cNvPr id="819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DD82C3F-2E4D-4442-8EB6-1165D6A5AD03}" type="slidenum">
              <a:rPr lang="en-US" altLang="en-US" sz="900">
                <a:solidFill>
                  <a:srgbClr val="898989"/>
                </a:solidFill>
              </a:rPr>
              <a:pPr/>
              <a:t>79</a:t>
            </a:fld>
            <a:endParaRPr lang="en-US" altLang="en-US" sz="900">
              <a:solidFill>
                <a:srgbClr val="898989"/>
              </a:solidFill>
            </a:endParaRPr>
          </a:p>
        </p:txBody>
      </p:sp>
      <p:cxnSp>
        <p:nvCxnSpPr>
          <p:cNvPr id="5" name="Straight Connector 4" descr="line" title="line"/>
          <p:cNvCxnSpPr/>
          <p:nvPr/>
        </p:nvCxnSpPr>
        <p:spPr>
          <a:xfrm>
            <a:off x="577850" y="11430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Epidemiologic Overview</a:t>
            </a:r>
          </a:p>
        </p:txBody>
      </p:sp>
      <p:sp>
        <p:nvSpPr>
          <p:cNvPr id="9219" name="Content Placeholder 2"/>
          <p:cNvSpPr>
            <a:spLocks noGrp="1"/>
          </p:cNvSpPr>
          <p:nvPr>
            <p:ph idx="1"/>
          </p:nvPr>
        </p:nvSpPr>
        <p:spPr/>
        <p:txBody>
          <a:bodyPr/>
          <a:lstStyle/>
          <a:p>
            <a:pPr marL="0" indent="0">
              <a:buFont typeface="Wingdings" panose="05000000000000000000" pitchFamily="2" charset="2"/>
              <a:buNone/>
            </a:pPr>
            <a:endParaRPr lang="en-US" altLang="en-US" smtClean="0"/>
          </a:p>
          <a:p>
            <a:pPr marL="0" indent="0">
              <a:buFont typeface="Wingdings" panose="05000000000000000000" pitchFamily="2" charset="2"/>
              <a:buNone/>
            </a:pPr>
            <a:r>
              <a:rPr lang="en-US" altLang="en-US" i="1" smtClean="0"/>
              <a:t>[Provide an overview – brief and focused – of the epidemic in this EMA/TGA – 3-4 key slides – to remind people why there is a Ryan White Program and why the Planning Council is important]</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87F5229-C1D4-4D7C-8DF0-9B9AC16949EA}" type="slidenum">
              <a:rPr lang="en-US" altLang="en-US" sz="900">
                <a:solidFill>
                  <a:srgbClr val="898989"/>
                </a:solidFill>
              </a:rPr>
              <a:pPr/>
              <a:t>8</a:t>
            </a:fld>
            <a:endParaRPr lang="en-US" altLang="en-US" sz="900">
              <a:solidFill>
                <a:srgbClr val="898989"/>
              </a:solidFill>
            </a:endParaRPr>
          </a:p>
        </p:txBody>
      </p:sp>
      <p:cxnSp>
        <p:nvCxnSpPr>
          <p:cNvPr id="5" name="Straight Connector 4" descr="line" title="line"/>
          <p:cNvCxnSpPr/>
          <p:nvPr/>
        </p:nvCxnSpPr>
        <p:spPr>
          <a:xfrm flipV="1">
            <a:off x="733425" y="13716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Clr>
                <a:srgbClr val="002060"/>
              </a:buClr>
              <a:buFont typeface="Wingdings" pitchFamily="2" charset="2"/>
              <a:buChar char="§"/>
              <a:defRPr sz="3000">
                <a:solidFill>
                  <a:schemeClr val="tx1"/>
                </a:solidFill>
                <a:latin typeface="Calibri" pitchFamily="34" charset="0"/>
              </a:defRPr>
            </a:lvl1pPr>
            <a:lvl2pPr marL="557213" indent="-214313">
              <a:lnSpc>
                <a:spcPct val="90000"/>
              </a:lnSpc>
              <a:spcBef>
                <a:spcPts val="375"/>
              </a:spcBef>
              <a:buClr>
                <a:srgbClr val="002060"/>
              </a:buClr>
              <a:buFont typeface="Symbol" pitchFamily="18" charset="2"/>
              <a:buChar char="-"/>
              <a:defRPr sz="2800">
                <a:solidFill>
                  <a:schemeClr val="tx1"/>
                </a:solidFill>
                <a:latin typeface="Calibri" pitchFamily="34" charset="0"/>
              </a:defRPr>
            </a:lvl2pPr>
            <a:lvl3pPr marL="857250" indent="-171450">
              <a:lnSpc>
                <a:spcPct val="90000"/>
              </a:lnSpc>
              <a:spcBef>
                <a:spcPts val="375"/>
              </a:spcBef>
              <a:buClr>
                <a:srgbClr val="002060"/>
              </a:buClr>
              <a:buFont typeface="Arial" pitchFamily="34" charset="0"/>
              <a:buChar char="•"/>
              <a:defRPr sz="2400">
                <a:solidFill>
                  <a:schemeClr val="tx1"/>
                </a:solidFill>
                <a:latin typeface="Calibri" pitchFamily="34" charset="0"/>
              </a:defRPr>
            </a:lvl3pPr>
            <a:lvl4pPr marL="1200150" indent="-171450">
              <a:lnSpc>
                <a:spcPct val="90000"/>
              </a:lnSpc>
              <a:spcBef>
                <a:spcPts val="375"/>
              </a:spcBef>
              <a:buFont typeface="Arial" pitchFamily="34" charset="0"/>
              <a:buChar char="•"/>
              <a:defRPr sz="1300">
                <a:solidFill>
                  <a:schemeClr val="tx1"/>
                </a:solidFill>
                <a:latin typeface="Calibri" pitchFamily="34" charset="0"/>
              </a:defRPr>
            </a:lvl4pPr>
            <a:lvl5pPr marL="1543050" indent="-171450">
              <a:lnSpc>
                <a:spcPct val="90000"/>
              </a:lnSpc>
              <a:spcBef>
                <a:spcPts val="375"/>
              </a:spcBef>
              <a:buFont typeface="Arial" pitchFamily="34" charset="0"/>
              <a:buChar char="•"/>
              <a:defRPr sz="1300">
                <a:solidFill>
                  <a:schemeClr val="tx1"/>
                </a:solidFill>
                <a:latin typeface="Calibri" pitchFamily="34" charset="0"/>
              </a:defRPr>
            </a:lvl5pPr>
            <a:lvl6pPr marL="20002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4574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29146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371850" indent="-17145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nSpc>
                <a:spcPct val="100000"/>
              </a:lnSpc>
              <a:spcBef>
                <a:spcPct val="0"/>
              </a:spcBef>
              <a:buClrTx/>
              <a:buFontTx/>
              <a:buNone/>
            </a:pPr>
            <a:fld id="{15DB5D2E-B971-4FF8-9E4C-76B9999A2B67}" type="slidenum">
              <a:rPr lang="en-US" altLang="en-US" sz="900">
                <a:latin typeface="Arial" pitchFamily="34" charset="0"/>
              </a:rPr>
              <a:pPr>
                <a:lnSpc>
                  <a:spcPct val="100000"/>
                </a:lnSpc>
                <a:spcBef>
                  <a:spcPct val="0"/>
                </a:spcBef>
                <a:buClrTx/>
                <a:buFontTx/>
                <a:buNone/>
              </a:pPr>
              <a:t>80</a:t>
            </a:fld>
            <a:endParaRPr lang="en-US" altLang="en-US" sz="900">
              <a:latin typeface="Arial" pitchFamily="34" charset="0"/>
            </a:endParaRPr>
          </a:p>
        </p:txBody>
      </p:sp>
      <p:sp>
        <p:nvSpPr>
          <p:cNvPr id="124931" name="Rectangle 2"/>
          <p:cNvSpPr>
            <a:spLocks noGrp="1" noChangeArrowheads="1"/>
          </p:cNvSpPr>
          <p:nvPr>
            <p:ph type="title"/>
          </p:nvPr>
        </p:nvSpPr>
        <p:spPr>
          <a:xfrm>
            <a:off x="762000" y="292100"/>
            <a:ext cx="7924800" cy="857250"/>
          </a:xfrm>
        </p:spPr>
        <p:txBody>
          <a:bodyPr>
            <a:normAutofit fontScale="90000"/>
          </a:bodyPr>
          <a:lstStyle/>
          <a:p>
            <a:pPr eaLnBrk="1" hangingPunct="1">
              <a:defRPr/>
            </a:pPr>
            <a:r>
              <a:rPr lang="en-US" altLang="en-US" dirty="0" smtClean="0"/>
              <a:t>Role of Planning Council Support (PCS) Staff</a:t>
            </a:r>
          </a:p>
        </p:txBody>
      </p:sp>
      <p:sp>
        <p:nvSpPr>
          <p:cNvPr id="82948" name="Rectangle 3"/>
          <p:cNvSpPr>
            <a:spLocks noGrp="1" noChangeArrowheads="1"/>
          </p:cNvSpPr>
          <p:nvPr>
            <p:ph type="body" idx="1"/>
          </p:nvPr>
        </p:nvSpPr>
        <p:spPr>
          <a:xfrm>
            <a:off x="622300" y="1746250"/>
            <a:ext cx="7924800" cy="4610100"/>
          </a:xfrm>
        </p:spPr>
        <p:txBody>
          <a:bodyPr/>
          <a:lstStyle/>
          <a:p>
            <a:pPr eaLnBrk="1" hangingPunct="1">
              <a:spcBef>
                <a:spcPct val="10000"/>
              </a:spcBef>
            </a:pPr>
            <a:r>
              <a:rPr lang="en-US" altLang="en-US" sz="2500" b="1" smtClean="0"/>
              <a:t>Assist the Planning Council to carry out its legislative responsibilities and to operate effectively as an independent planning body</a:t>
            </a:r>
          </a:p>
          <a:p>
            <a:pPr eaLnBrk="1" hangingPunct="1">
              <a:spcBef>
                <a:spcPct val="10000"/>
              </a:spcBef>
            </a:pPr>
            <a:r>
              <a:rPr lang="en-US" altLang="en-US" sz="2500" smtClean="0"/>
              <a:t>Staff committees and Planning Council meetings</a:t>
            </a:r>
          </a:p>
          <a:p>
            <a:pPr eaLnBrk="1" hangingPunct="1">
              <a:spcBef>
                <a:spcPct val="10000"/>
              </a:spcBef>
            </a:pPr>
            <a:r>
              <a:rPr lang="en-US" altLang="en-US" sz="2500" smtClean="0"/>
              <a:t>Provide expert advice on Ryan White legislative requirements and HRSA/HAB regulations and expectations</a:t>
            </a:r>
          </a:p>
          <a:p>
            <a:pPr eaLnBrk="1" hangingPunct="1">
              <a:spcBef>
                <a:spcPct val="10000"/>
              </a:spcBef>
            </a:pPr>
            <a:r>
              <a:rPr lang="en-US" altLang="en-US" sz="2500" smtClean="0"/>
              <a:t>Oversee a training program for members</a:t>
            </a:r>
          </a:p>
          <a:p>
            <a:pPr eaLnBrk="1" hangingPunct="1">
              <a:spcBef>
                <a:spcPct val="10000"/>
              </a:spcBef>
            </a:pPr>
            <a:r>
              <a:rPr lang="en-US" altLang="en-US" sz="2500" smtClean="0"/>
              <a:t>Encourage member involvement and retention, with special focus on consumers</a:t>
            </a:r>
          </a:p>
          <a:p>
            <a:pPr eaLnBrk="1" hangingPunct="1">
              <a:spcBef>
                <a:spcPct val="10000"/>
              </a:spcBef>
            </a:pPr>
            <a:r>
              <a:rPr lang="en-US" altLang="en-US" sz="2500" smtClean="0"/>
              <a:t>Serve as liaison with the recipient</a:t>
            </a:r>
          </a:p>
          <a:p>
            <a:pPr eaLnBrk="1" hangingPunct="1">
              <a:spcBef>
                <a:spcPct val="10000"/>
              </a:spcBef>
            </a:pPr>
            <a:r>
              <a:rPr lang="en-US" altLang="en-US" sz="2500" smtClean="0"/>
              <a:t>Help the PC manage its budget</a:t>
            </a:r>
          </a:p>
          <a:p>
            <a:pPr eaLnBrk="1" hangingPunct="1">
              <a:spcBef>
                <a:spcPct val="10000"/>
              </a:spcBef>
            </a:pPr>
            <a:r>
              <a:rPr lang="en-US" altLang="en-US" sz="2500" smtClean="0"/>
              <a:t>Be involved </a:t>
            </a:r>
            <a:r>
              <a:rPr lang="en-US" altLang="en-US" sz="2500" i="1" smtClean="0"/>
              <a:t>only</a:t>
            </a:r>
            <a:r>
              <a:rPr lang="en-US" altLang="en-US" sz="2500" smtClean="0"/>
              <a:t> with supporting RWHAP Part A-related activities</a:t>
            </a:r>
          </a:p>
        </p:txBody>
      </p:sp>
      <p:cxnSp>
        <p:nvCxnSpPr>
          <p:cNvPr id="5" name="Straight Connector 4" descr="line" title="line"/>
          <p:cNvCxnSpPr/>
          <p:nvPr/>
        </p:nvCxnSpPr>
        <p:spPr>
          <a:xfrm>
            <a:off x="590550" y="14478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mtClean="0"/>
              <a:t>Recipient Staff Roles with Planning Council</a:t>
            </a:r>
          </a:p>
        </p:txBody>
      </p:sp>
      <p:sp>
        <p:nvSpPr>
          <p:cNvPr id="83971" name="Rectangle 3"/>
          <p:cNvSpPr>
            <a:spLocks noGrp="1" noChangeArrowheads="1"/>
          </p:cNvSpPr>
          <p:nvPr>
            <p:ph idx="1"/>
          </p:nvPr>
        </p:nvSpPr>
        <p:spPr>
          <a:xfrm>
            <a:off x="628650" y="1825625"/>
            <a:ext cx="7886700" cy="4530725"/>
          </a:xfrm>
        </p:spPr>
        <p:txBody>
          <a:bodyPr/>
          <a:lstStyle/>
          <a:p>
            <a:pPr eaLnBrk="1" hangingPunct="1"/>
            <a:r>
              <a:rPr lang="en-US" altLang="en-US" sz="2700" smtClean="0"/>
              <a:t>Attend and make a recipient report at Planning Council meetings</a:t>
            </a:r>
          </a:p>
          <a:p>
            <a:pPr eaLnBrk="1" hangingPunct="1"/>
            <a:r>
              <a:rPr lang="en-US" altLang="en-US" sz="2700" smtClean="0"/>
              <a:t>Regularly provide agreed-upon reports and data (e.g., costs and service utilization) </a:t>
            </a:r>
          </a:p>
          <a:p>
            <a:pPr eaLnBrk="1" hangingPunct="1"/>
            <a:r>
              <a:rPr lang="en-US" altLang="en-US" sz="2700" smtClean="0"/>
              <a:t>Provide advice on areas of expertise without unduly influencing discussions or decisions</a:t>
            </a:r>
          </a:p>
          <a:p>
            <a:pPr eaLnBrk="1" hangingPunct="1"/>
            <a:r>
              <a:rPr lang="en-US" altLang="en-US" sz="2700" smtClean="0"/>
              <a:t>Assign staff to attend most committees regularly</a:t>
            </a:r>
          </a:p>
          <a:p>
            <a:pPr eaLnBrk="1" hangingPunct="1"/>
            <a:r>
              <a:rPr lang="en-US" altLang="en-US" sz="2700" smtClean="0"/>
              <a:t>Collaborate on shared roles</a:t>
            </a:r>
          </a:p>
          <a:p>
            <a:pPr eaLnBrk="1" hangingPunct="1"/>
            <a:r>
              <a:rPr lang="en-US" altLang="en-US" sz="2700" smtClean="0"/>
              <a:t>Carry out joint efforts such as task forces and special analyses consistent with roles and resources</a:t>
            </a:r>
          </a:p>
          <a:p>
            <a:pPr eaLnBrk="1" hangingPunct="1"/>
            <a:endParaRPr lang="en-US" altLang="en-US" sz="2700" smtClean="0"/>
          </a:p>
        </p:txBody>
      </p:sp>
      <p:sp>
        <p:nvSpPr>
          <p:cNvPr id="839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259848C-2B7D-404E-90EF-BB3C15C18C2C}" type="slidenum">
              <a:rPr lang="en-US" altLang="en-US" sz="900">
                <a:solidFill>
                  <a:srgbClr val="898989"/>
                </a:solidFill>
              </a:rPr>
              <a:pPr/>
              <a:t>81</a:t>
            </a:fld>
            <a:endParaRPr lang="en-US" altLang="en-US" sz="900">
              <a:solidFill>
                <a:srgbClr val="898989"/>
              </a:solidFill>
            </a:endParaRPr>
          </a:p>
        </p:txBody>
      </p:sp>
      <p:cxnSp>
        <p:nvCxnSpPr>
          <p:cNvPr id="5" name="Straight Connector 4" descr="line" title="line"/>
          <p:cNvCxnSpPr/>
          <p:nvPr/>
        </p:nvCxnSpPr>
        <p:spPr>
          <a:xfrm>
            <a:off x="628650" y="166528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801688" y="-25400"/>
            <a:ext cx="7886700" cy="1862138"/>
          </a:xfrm>
        </p:spPr>
        <p:txBody>
          <a:bodyPr/>
          <a:lstStyle/>
          <a:p>
            <a:pPr algn="ctr"/>
            <a:r>
              <a:rPr lang="en-US" altLang="en-US" smtClean="0"/>
              <a:t>How This Planning Council Operates</a:t>
            </a:r>
          </a:p>
        </p:txBody>
      </p:sp>
      <p:sp>
        <p:nvSpPr>
          <p:cNvPr id="6" name="Text Placeholder 5"/>
          <p:cNvSpPr>
            <a:spLocks noGrp="1"/>
          </p:cNvSpPr>
          <p:nvPr>
            <p:ph type="body" idx="1"/>
          </p:nvPr>
        </p:nvSpPr>
        <p:spPr>
          <a:xfrm>
            <a:off x="598488" y="2286000"/>
            <a:ext cx="7886700" cy="3602038"/>
          </a:xfrm>
        </p:spPr>
        <p:txBody>
          <a:bodyPr/>
          <a:lstStyle/>
          <a:p>
            <a:pPr>
              <a:defRPr/>
            </a:pPr>
            <a:r>
              <a:rPr lang="en-US" sz="2600" i="1" dirty="0" smtClean="0">
                <a:solidFill>
                  <a:schemeClr val="tx1"/>
                </a:solidFill>
              </a:rPr>
              <a:t>Add local slides that describe how your PC operates. For example:</a:t>
            </a:r>
          </a:p>
          <a:p>
            <a:pPr marL="342900" indent="-342900">
              <a:buFont typeface="Wingdings" pitchFamily="2" charset="2"/>
              <a:buAutoNum type="arabicPeriod"/>
              <a:defRPr/>
            </a:pPr>
            <a:r>
              <a:rPr lang="en-US" sz="2300" i="1" dirty="0" smtClean="0">
                <a:solidFill>
                  <a:schemeClr val="tx1"/>
                </a:solidFill>
              </a:rPr>
              <a:t>Committee structure</a:t>
            </a:r>
          </a:p>
          <a:p>
            <a:pPr marL="342900" indent="-342900">
              <a:buFont typeface="Wingdings" pitchFamily="2" charset="2"/>
              <a:buAutoNum type="arabicPeriod"/>
              <a:defRPr/>
            </a:pPr>
            <a:r>
              <a:rPr lang="en-US" sz="2300" i="1" dirty="0" smtClean="0">
                <a:solidFill>
                  <a:schemeClr val="tx1"/>
                </a:solidFill>
              </a:rPr>
              <a:t>Slide on expectations for committee membership/engagement</a:t>
            </a:r>
          </a:p>
          <a:p>
            <a:pPr marL="342900" indent="-342900">
              <a:buFont typeface="Wingdings" pitchFamily="2" charset="2"/>
              <a:buAutoNum type="arabicPeriod"/>
              <a:defRPr/>
            </a:pPr>
            <a:r>
              <a:rPr lang="en-US" sz="2300" i="1" dirty="0" smtClean="0">
                <a:solidFill>
                  <a:schemeClr val="tx1"/>
                </a:solidFill>
              </a:rPr>
              <a:t>Process for signing up for a committee (maybe have presentations from Committee Chairs and a form for sign-up?</a:t>
            </a:r>
          </a:p>
          <a:p>
            <a:pPr marL="342900" indent="-342900">
              <a:buFont typeface="Wingdings" pitchFamily="2" charset="2"/>
              <a:buAutoNum type="arabicPeriod"/>
              <a:defRPr/>
            </a:pPr>
            <a:r>
              <a:rPr lang="en-US" sz="2300" i="1" dirty="0" smtClean="0">
                <a:solidFill>
                  <a:schemeClr val="tx1"/>
                </a:solidFill>
              </a:rPr>
              <a:t>Policies and procedures around attendance</a:t>
            </a:r>
          </a:p>
          <a:p>
            <a:pPr marL="342900" indent="-342900">
              <a:buFont typeface="Wingdings" pitchFamily="2" charset="2"/>
              <a:buAutoNum type="arabicPeriod"/>
              <a:defRPr/>
            </a:pPr>
            <a:r>
              <a:rPr lang="en-US" sz="2300" i="1" dirty="0" smtClean="0">
                <a:solidFill>
                  <a:schemeClr val="tx1"/>
                </a:solidFill>
              </a:rPr>
              <a:t>Expense reimbursement</a:t>
            </a:r>
          </a:p>
          <a:p>
            <a:pPr marL="342900" indent="-342900">
              <a:buFont typeface="Wingdings" pitchFamily="2" charset="2"/>
              <a:buAutoNum type="arabicPeriod"/>
              <a:defRPr/>
            </a:pPr>
            <a:r>
              <a:rPr lang="en-US" sz="2300" i="1" dirty="0" smtClean="0">
                <a:solidFill>
                  <a:schemeClr val="tx1"/>
                </a:solidFill>
              </a:rPr>
              <a:t>Asking for help</a:t>
            </a:r>
          </a:p>
          <a:p>
            <a:pPr marL="342900" indent="-342900">
              <a:buFont typeface="Wingdings" pitchFamily="2" charset="2"/>
              <a:buAutoNum type="arabicPeriod"/>
              <a:defRPr/>
            </a:pPr>
            <a:r>
              <a:rPr lang="en-US" sz="2300" i="1" dirty="0" smtClean="0">
                <a:solidFill>
                  <a:schemeClr val="tx1"/>
                </a:solidFill>
              </a:rPr>
              <a:t>Mentoring or other help to new members</a:t>
            </a:r>
            <a:endParaRPr lang="en-US" sz="2300" i="1" dirty="0">
              <a:solidFill>
                <a:schemeClr val="tx1"/>
              </a:solidFill>
            </a:endParaRPr>
          </a:p>
        </p:txBody>
      </p:sp>
      <p:sp>
        <p:nvSpPr>
          <p:cNvPr id="849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AC1483-1DE8-4F63-9B86-47516DB96FA1}" type="slidenum">
              <a:rPr lang="en-US" altLang="en-US" sz="900">
                <a:solidFill>
                  <a:srgbClr val="898989"/>
                </a:solidFill>
              </a:rPr>
              <a:pPr/>
              <a:t>82</a:t>
            </a:fld>
            <a:endParaRPr lang="en-US" altLang="en-US" sz="900">
              <a:solidFill>
                <a:srgbClr val="898989"/>
              </a:solidFill>
            </a:endParaRPr>
          </a:p>
        </p:txBody>
      </p:sp>
      <p:pic>
        <p:nvPicPr>
          <p:cNvPr id="84997"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488" y="180975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630238" y="304800"/>
            <a:ext cx="7886700" cy="2852738"/>
          </a:xfrm>
        </p:spPr>
        <p:txBody>
          <a:bodyPr/>
          <a:lstStyle/>
          <a:p>
            <a:pPr algn="ctr"/>
            <a:r>
              <a:rPr lang="en-US" altLang="en-US" smtClean="0"/>
              <a:t>Looking Ahead</a:t>
            </a:r>
          </a:p>
        </p:txBody>
      </p:sp>
      <p:sp>
        <p:nvSpPr>
          <p:cNvPr id="860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996BC2-B4EA-4F53-96B9-75394C3EA9C7}" type="slidenum">
              <a:rPr lang="en-US" altLang="en-US" sz="900">
                <a:solidFill>
                  <a:srgbClr val="898989"/>
                </a:solidFill>
              </a:rPr>
              <a:pPr/>
              <a:t>83</a:t>
            </a:fld>
            <a:endParaRPr lang="en-US" altLang="en-US" sz="900">
              <a:solidFill>
                <a:srgbClr val="898989"/>
              </a:solidFill>
            </a:endParaRPr>
          </a:p>
        </p:txBody>
      </p:sp>
      <p:pic>
        <p:nvPicPr>
          <p:cNvPr id="86020"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3357563"/>
            <a:ext cx="82423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612775" y="157163"/>
            <a:ext cx="7886700" cy="1325562"/>
          </a:xfrm>
        </p:spPr>
        <p:txBody>
          <a:bodyPr>
            <a:normAutofit fontScale="90000"/>
          </a:bodyPr>
          <a:lstStyle/>
          <a:p>
            <a:pPr eaLnBrk="1" hangingPunct="1">
              <a:defRPr/>
            </a:pPr>
            <a:r>
              <a:rPr lang="en-US" altLang="en-US" dirty="0" smtClean="0"/>
              <a:t>Discussion –</a:t>
            </a:r>
            <a:br>
              <a:rPr lang="en-US" altLang="en-US" dirty="0" smtClean="0"/>
            </a:br>
            <a:r>
              <a:rPr lang="en-US" altLang="en-US" dirty="0" smtClean="0"/>
              <a:t>What We are Working Towards: Envisioning a System of Care</a:t>
            </a:r>
          </a:p>
        </p:txBody>
      </p:sp>
      <p:sp>
        <p:nvSpPr>
          <p:cNvPr id="87043" name="Rectangle 3"/>
          <p:cNvSpPr>
            <a:spLocks noGrp="1" noChangeArrowheads="1"/>
          </p:cNvSpPr>
          <p:nvPr>
            <p:ph idx="1"/>
          </p:nvPr>
        </p:nvSpPr>
        <p:spPr>
          <a:xfrm>
            <a:off x="628650" y="1981200"/>
            <a:ext cx="7886700" cy="3405188"/>
          </a:xfrm>
          <a:ln w="28575">
            <a:solidFill>
              <a:srgbClr val="002060"/>
            </a:solidFill>
            <a:miter lim="800000"/>
            <a:headEnd/>
            <a:tailEnd/>
          </a:ln>
        </p:spPr>
        <p:txBody>
          <a:bodyPr/>
          <a:lstStyle/>
          <a:p>
            <a:pPr eaLnBrk="1" hangingPunct="1"/>
            <a:r>
              <a:rPr lang="en-US" altLang="en-US" smtClean="0"/>
              <a:t>Why did you join the Planning Council?</a:t>
            </a:r>
          </a:p>
          <a:p>
            <a:pPr eaLnBrk="1" hangingPunct="1"/>
            <a:r>
              <a:rPr lang="en-US" altLang="en-US" smtClean="0"/>
              <a:t>What is your vision for HIV/AIDS care in the EMA/TGA?</a:t>
            </a:r>
          </a:p>
          <a:p>
            <a:pPr eaLnBrk="1" hangingPunct="1"/>
            <a:r>
              <a:rPr lang="en-US" altLang="en-US" smtClean="0"/>
              <a:t>What will make you feel your work on the Planning Council has been worthwhile – what do you most want to help accomplish?</a:t>
            </a:r>
          </a:p>
        </p:txBody>
      </p:sp>
      <p:sp>
        <p:nvSpPr>
          <p:cNvPr id="870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B336147-8719-4146-B7EA-5D11FF0A7869}" type="slidenum">
              <a:rPr lang="en-US" altLang="en-US" sz="900">
                <a:solidFill>
                  <a:srgbClr val="898989"/>
                </a:solidFill>
              </a:rPr>
              <a:pPr/>
              <a:t>84</a:t>
            </a:fld>
            <a:endParaRPr lang="en-US" altLang="en-US" sz="900">
              <a:solidFill>
                <a:srgbClr val="898989"/>
              </a:solidFill>
            </a:endParaRPr>
          </a:p>
        </p:txBody>
      </p:sp>
      <p:cxnSp>
        <p:nvCxnSpPr>
          <p:cNvPr id="5" name="Straight Connector 4" descr="line" title="line"/>
          <p:cNvCxnSpPr/>
          <p:nvPr/>
        </p:nvCxnSpPr>
        <p:spPr>
          <a:xfrm>
            <a:off x="628650" y="166528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87046" name="Content Placeholder 7" descr="people sitting at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52975"/>
            <a:ext cx="1968500" cy="1968500"/>
          </a:xfrm>
          <a:prstGeom prst="rect">
            <a:avLst/>
          </a:prstGeom>
          <a:noFill/>
          <a:ln w="9525">
            <a:solidFill>
              <a:srgbClr val="003399"/>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Challenges for the EMA/TGA and Planning Council</a:t>
            </a:r>
          </a:p>
        </p:txBody>
      </p:sp>
      <p:sp>
        <p:nvSpPr>
          <p:cNvPr id="88067" name="Rectangle 3"/>
          <p:cNvSpPr>
            <a:spLocks noGrp="1" noChangeArrowheads="1"/>
          </p:cNvSpPr>
          <p:nvPr>
            <p:ph idx="1"/>
          </p:nvPr>
        </p:nvSpPr>
        <p:spPr>
          <a:xfrm>
            <a:off x="598488" y="2159000"/>
            <a:ext cx="7886700" cy="4351338"/>
          </a:xfrm>
        </p:spPr>
        <p:txBody>
          <a:bodyPr/>
          <a:lstStyle/>
          <a:p>
            <a:pPr marL="0" indent="0" eaLnBrk="1" hangingPunct="1">
              <a:buFont typeface="Wingdings" panose="05000000000000000000" pitchFamily="2" charset="2"/>
              <a:buNone/>
            </a:pPr>
            <a:r>
              <a:rPr lang="en-US" altLang="en-US" i="1" smtClean="0"/>
              <a:t>[List key challenges for this EMA/TGA and Planning Council for the coming year and discuss – ideally, have leadership lead the discussion – break into small groups if you have time, using the following slide]</a:t>
            </a:r>
          </a:p>
        </p:txBody>
      </p:sp>
      <p:sp>
        <p:nvSpPr>
          <p:cNvPr id="880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9C2165-0C24-4BDB-A23D-11766A6CB23D}" type="slidenum">
              <a:rPr lang="en-US" altLang="en-US" sz="900">
                <a:solidFill>
                  <a:srgbClr val="898989"/>
                </a:solidFill>
              </a:rPr>
              <a:pPr/>
              <a:t>85</a:t>
            </a:fld>
            <a:endParaRPr lang="en-US" altLang="en-US" sz="900">
              <a:solidFill>
                <a:srgbClr val="898989"/>
              </a:solidFill>
            </a:endParaRPr>
          </a:p>
        </p:txBody>
      </p:sp>
      <p:cxnSp>
        <p:nvCxnSpPr>
          <p:cNvPr id="5" name="Straight Connector 4" descr="line" title="line"/>
          <p:cNvCxnSpPr/>
          <p:nvPr/>
        </p:nvCxnSpPr>
        <p:spPr>
          <a:xfrm>
            <a:off x="628650" y="166528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mtClean="0"/>
              <a:t>Describing and Addressing Challenges</a:t>
            </a:r>
          </a:p>
        </p:txBody>
      </p:sp>
      <p:sp>
        <p:nvSpPr>
          <p:cNvPr id="89091" name="Rectangle 3"/>
          <p:cNvSpPr>
            <a:spLocks noGrp="1" noChangeArrowheads="1"/>
          </p:cNvSpPr>
          <p:nvPr>
            <p:ph idx="1"/>
          </p:nvPr>
        </p:nvSpPr>
        <p:spPr>
          <a:xfrm>
            <a:off x="730250" y="1905000"/>
            <a:ext cx="7886700" cy="3460750"/>
          </a:xfrm>
          <a:ln w="28575">
            <a:solidFill>
              <a:srgbClr val="002060"/>
            </a:solidFill>
            <a:miter lim="800000"/>
            <a:headEnd/>
            <a:tailEnd/>
          </a:ln>
        </p:spPr>
        <p:txBody>
          <a:bodyPr/>
          <a:lstStyle/>
          <a:p>
            <a:pPr eaLnBrk="1" hangingPunct="1"/>
            <a:r>
              <a:rPr lang="en-US" altLang="en-US" sz="2800" smtClean="0"/>
              <a:t>Work with the small group at your table.</a:t>
            </a:r>
          </a:p>
          <a:p>
            <a:pPr eaLnBrk="1" hangingPunct="1"/>
            <a:r>
              <a:rPr lang="en-US" altLang="en-US" sz="2800" smtClean="0"/>
              <a:t>Choose a facilitator and a recorder/reporter.</a:t>
            </a:r>
          </a:p>
          <a:p>
            <a:pPr eaLnBrk="1" hangingPunct="1"/>
            <a:r>
              <a:rPr lang="en-US" altLang="en-US" sz="2800" smtClean="0"/>
              <a:t>Consider one key challenge from the list generated, and be prepared to share with the full group:</a:t>
            </a:r>
          </a:p>
          <a:p>
            <a:pPr lvl="1" eaLnBrk="1" hangingPunct="1"/>
            <a:r>
              <a:rPr lang="en-US" altLang="en-US" sz="2600" smtClean="0"/>
              <a:t>What are the key issues?</a:t>
            </a:r>
          </a:p>
          <a:p>
            <a:pPr lvl="1" eaLnBrk="1" hangingPunct="1"/>
            <a:r>
              <a:rPr lang="en-US" altLang="en-US" sz="2600" smtClean="0"/>
              <a:t>What can the Planning Council do to help address them?</a:t>
            </a:r>
          </a:p>
        </p:txBody>
      </p:sp>
      <p:sp>
        <p:nvSpPr>
          <p:cNvPr id="890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1D489D2-9CF7-4CD2-A836-94BEFCC5AE6C}" type="slidenum">
              <a:rPr lang="en-US" altLang="en-US" sz="900">
                <a:solidFill>
                  <a:srgbClr val="898989"/>
                </a:solidFill>
              </a:rPr>
              <a:pPr/>
              <a:t>86</a:t>
            </a:fld>
            <a:endParaRPr lang="en-US" altLang="en-US" sz="900">
              <a:solidFill>
                <a:srgbClr val="898989"/>
              </a:solidFill>
            </a:endParaRPr>
          </a:p>
        </p:txBody>
      </p:sp>
      <p:cxnSp>
        <p:nvCxnSpPr>
          <p:cNvPr id="5" name="Straight Connector 4" descr="line" title="line"/>
          <p:cNvCxnSpPr/>
          <p:nvPr/>
        </p:nvCxnSpPr>
        <p:spPr>
          <a:xfrm>
            <a:off x="628650" y="1665288"/>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89094" name="Picture 5" descr="people sitting at table" title="imag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6125" y="4638675"/>
            <a:ext cx="2605088"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623888" y="533400"/>
            <a:ext cx="7886700" cy="2852738"/>
          </a:xfrm>
        </p:spPr>
        <p:txBody>
          <a:bodyPr/>
          <a:lstStyle/>
          <a:p>
            <a:pPr algn="ctr"/>
            <a:r>
              <a:rPr lang="en-US" altLang="en-US" smtClean="0"/>
              <a:t>Sum Up and </a:t>
            </a:r>
            <a:br>
              <a:rPr lang="en-US" altLang="en-US" smtClean="0"/>
            </a:br>
            <a:r>
              <a:rPr lang="en-US" altLang="en-US" smtClean="0"/>
              <a:t>Assessment</a:t>
            </a:r>
          </a:p>
        </p:txBody>
      </p:sp>
      <p:sp>
        <p:nvSpPr>
          <p:cNvPr id="901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8C7202D-8B72-4368-9A57-DEA64478E59C}" type="slidenum">
              <a:rPr lang="en-US" altLang="en-US" sz="900">
                <a:solidFill>
                  <a:srgbClr val="898989"/>
                </a:solidFill>
              </a:rPr>
              <a:pPr/>
              <a:t>87</a:t>
            </a:fld>
            <a:endParaRPr lang="en-US" altLang="en-US" sz="900">
              <a:solidFill>
                <a:srgbClr val="898989"/>
              </a:solidFill>
            </a:endParaRPr>
          </a:p>
        </p:txBody>
      </p:sp>
      <p:pic>
        <p:nvPicPr>
          <p:cNvPr id="90116"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3402013"/>
            <a:ext cx="82423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smtClean="0"/>
              <a:t>Sum Up</a:t>
            </a:r>
          </a:p>
        </p:txBody>
      </p:sp>
      <p:sp>
        <p:nvSpPr>
          <p:cNvPr id="91139" name="Content Placeholder 2"/>
          <p:cNvSpPr>
            <a:spLocks noGrp="1"/>
          </p:cNvSpPr>
          <p:nvPr>
            <p:ph idx="1"/>
          </p:nvPr>
        </p:nvSpPr>
        <p:spPr/>
        <p:txBody>
          <a:bodyPr/>
          <a:lstStyle/>
          <a:p>
            <a:pPr marL="0" indent="0">
              <a:buFont typeface="Wingdings" panose="05000000000000000000" pitchFamily="2" charset="2"/>
              <a:buNone/>
            </a:pPr>
            <a:r>
              <a:rPr lang="en-US" altLang="en-US" smtClean="0"/>
              <a:t>[Have a PC leader go around the room, asking each participant to identify one important thing learned today, then have leader add any key points]</a:t>
            </a:r>
          </a:p>
        </p:txBody>
      </p:sp>
      <p:sp>
        <p:nvSpPr>
          <p:cNvPr id="911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AA0579F-AD24-46A1-9208-C975C5A452B1}" type="slidenum">
              <a:rPr lang="en-US" altLang="en-US" sz="900">
                <a:solidFill>
                  <a:srgbClr val="898989"/>
                </a:solidFill>
              </a:rPr>
              <a:pPr/>
              <a:t>88</a:t>
            </a:fld>
            <a:endParaRPr lang="en-US" altLang="en-US" sz="900">
              <a:solidFill>
                <a:srgbClr val="898989"/>
              </a:solidFill>
            </a:endParaRPr>
          </a:p>
        </p:txBody>
      </p:sp>
      <p:cxnSp>
        <p:nvCxnSpPr>
          <p:cNvPr id="5" name="Straight Connector 4" descr="line" title="line"/>
          <p:cNvCxnSpPr/>
          <p:nvPr/>
        </p:nvCxnSpPr>
        <p:spPr>
          <a:xfrm>
            <a:off x="527050" y="1371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z="4400" smtClean="0"/>
              <a:t>Session Assessment</a:t>
            </a:r>
          </a:p>
        </p:txBody>
      </p:sp>
      <p:sp>
        <p:nvSpPr>
          <p:cNvPr id="147459" name="Rectangle 3"/>
          <p:cNvSpPr>
            <a:spLocks noGrp="1" noChangeArrowheads="1"/>
          </p:cNvSpPr>
          <p:nvPr>
            <p:ph idx="1"/>
          </p:nvPr>
        </p:nvSpPr>
        <p:spPr>
          <a:xfrm>
            <a:off x="749300" y="1666875"/>
            <a:ext cx="7772400" cy="4581525"/>
          </a:xfrm>
        </p:spPr>
        <p:txBody>
          <a:bodyPr/>
          <a:lstStyle/>
          <a:p>
            <a:pPr marL="0" indent="0" eaLnBrk="1" hangingPunct="1">
              <a:buFont typeface="Wingdings" panose="05000000000000000000" pitchFamily="2" charset="2"/>
              <a:buNone/>
              <a:defRPr/>
            </a:pPr>
            <a:r>
              <a:rPr lang="en-US" altLang="en-US" i="1" dirty="0" smtClean="0"/>
              <a:t>[Ask Chair or Co-Chair to lead oral assessment. One approach: Plus/Delta, writing on an easel pad – see next slide. Or ask one of the following:</a:t>
            </a:r>
          </a:p>
          <a:p>
            <a:pPr eaLnBrk="1" hangingPunct="1">
              <a:defRPr/>
            </a:pPr>
            <a:r>
              <a:rPr lang="en-US" altLang="en-US" i="1" dirty="0" smtClean="0"/>
              <a:t>One word or phrase that describes how you feel about the training</a:t>
            </a:r>
          </a:p>
          <a:p>
            <a:pPr eaLnBrk="1" hangingPunct="1">
              <a:defRPr/>
            </a:pPr>
            <a:r>
              <a:rPr lang="en-US" altLang="en-US" i="1" dirty="0" smtClean="0"/>
              <a:t> The most surprising thing you learned</a:t>
            </a:r>
            <a:endParaRPr lang="en-US" altLang="en-US" dirty="0" smtClean="0"/>
          </a:p>
          <a:p>
            <a:pPr marL="0" indent="0" eaLnBrk="1" hangingPunct="1">
              <a:buFont typeface="Wingdings" panose="05000000000000000000" pitchFamily="2" charset="2"/>
              <a:buNone/>
              <a:defRPr/>
            </a:pPr>
            <a:r>
              <a:rPr lang="en-US" altLang="en-US" i="1" dirty="0" smtClean="0"/>
              <a:t>AND </a:t>
            </a:r>
          </a:p>
          <a:p>
            <a:pPr marL="0" indent="0" eaLnBrk="1" hangingPunct="1">
              <a:buFont typeface="Wingdings" panose="05000000000000000000" pitchFamily="2" charset="2"/>
              <a:buNone/>
              <a:defRPr/>
            </a:pPr>
            <a:r>
              <a:rPr lang="en-US" altLang="en-US" i="1" dirty="0" smtClean="0"/>
              <a:t>Ask participants to complete the “Testing Your Knowledge” Quiz, provided in the Quizzes handout.]</a:t>
            </a:r>
          </a:p>
          <a:p>
            <a:pPr eaLnBrk="1" hangingPunct="1">
              <a:buFont typeface="Wingdings" panose="05000000000000000000" pitchFamily="2" charset="2"/>
              <a:buNone/>
              <a:defRPr/>
            </a:pPr>
            <a:endParaRPr lang="en-US" altLang="en-US" sz="2800" dirty="0" smtClean="0"/>
          </a:p>
          <a:p>
            <a:pPr eaLnBrk="1" hangingPunct="1">
              <a:defRPr/>
            </a:pPr>
            <a:endParaRPr lang="en-US" altLang="en-US" dirty="0" smtClean="0"/>
          </a:p>
        </p:txBody>
      </p:sp>
      <p:sp>
        <p:nvSpPr>
          <p:cNvPr id="921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C71C45-891D-44BE-81F4-7A29C9BE6EB8}" type="slidenum">
              <a:rPr lang="en-US" altLang="en-US" sz="900">
                <a:solidFill>
                  <a:srgbClr val="898989"/>
                </a:solidFill>
              </a:rPr>
              <a:pPr/>
              <a:t>89</a:t>
            </a:fld>
            <a:endParaRPr lang="en-US" altLang="en-US" sz="900">
              <a:solidFill>
                <a:srgbClr val="898989"/>
              </a:solidFill>
            </a:endParaRPr>
          </a:p>
        </p:txBody>
      </p:sp>
      <p:cxnSp>
        <p:nvCxnSpPr>
          <p:cNvPr id="5" name="Straight Connector 4" descr="line" title="line"/>
          <p:cNvCxnSpPr/>
          <p:nvPr/>
        </p:nvCxnSpPr>
        <p:spPr>
          <a:xfrm>
            <a:off x="527050" y="1371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23888" y="1709738"/>
            <a:ext cx="7886700" cy="2852737"/>
          </a:xfrm>
        </p:spPr>
        <p:txBody>
          <a:bodyPr/>
          <a:lstStyle/>
          <a:p>
            <a:pPr algn="ctr"/>
            <a:r>
              <a:rPr lang="en-US" altLang="en-US" smtClean="0"/>
              <a:t>Ryan White Legislation: </a:t>
            </a:r>
            <a:r>
              <a:rPr lang="en-US" altLang="en-US" sz="4000" smtClean="0"/>
              <a:t>What Every Planning Council Member should Know</a:t>
            </a:r>
            <a:r>
              <a:rPr lang="en-US" altLang="en-US" sz="4800" smtClean="0">
                <a:cs typeface="Times New Roman" pitchFamily="18" charset="0"/>
              </a:rPr>
              <a:t/>
            </a:r>
            <a:br>
              <a:rPr lang="en-US" altLang="en-US" sz="4800" smtClean="0">
                <a:cs typeface="Times New Roman" pitchFamily="18" charset="0"/>
              </a:rPr>
            </a:br>
            <a:endParaRPr lang="en-US" altLang="en-US"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61A690-2883-4683-A05E-7AD895310A72}" type="slidenum">
              <a:rPr lang="en-US" altLang="en-US" sz="900">
                <a:solidFill>
                  <a:srgbClr val="898989"/>
                </a:solidFill>
              </a:rPr>
              <a:pPr/>
              <a:t>9</a:t>
            </a:fld>
            <a:endParaRPr lang="en-US" altLang="en-US" sz="900">
              <a:solidFill>
                <a:srgbClr val="898989"/>
              </a:solidFill>
            </a:endParaRPr>
          </a:p>
        </p:txBody>
      </p:sp>
      <p:pic>
        <p:nvPicPr>
          <p:cNvPr id="1024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88" y="4000500"/>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dirty="0" smtClean="0"/>
              <a:t>Session Assessment </a:t>
            </a:r>
          </a:p>
        </p:txBody>
      </p:sp>
      <p:sp>
        <p:nvSpPr>
          <p:cNvPr id="3" name="Content Placeholder 2"/>
          <p:cNvSpPr>
            <a:spLocks noGrp="1"/>
          </p:cNvSpPr>
          <p:nvPr>
            <p:ph idx="1"/>
          </p:nvPr>
        </p:nvSpPr>
        <p:spPr>
          <a:ln w="28575">
            <a:solidFill>
              <a:srgbClr val="002060"/>
            </a:solidFill>
          </a:ln>
          <a:extLst/>
        </p:spPr>
        <p:txBody>
          <a:bodyPr numCol="2"/>
          <a:lstStyle/>
          <a:p>
            <a:pPr marL="0" indent="0">
              <a:buFont typeface="Wingdings" panose="05000000000000000000" pitchFamily="2" charset="2"/>
              <a:buNone/>
              <a:defRPr/>
            </a:pPr>
            <a:r>
              <a:rPr lang="en-US" sz="3800" b="1" dirty="0" smtClean="0"/>
              <a:t>+</a:t>
            </a:r>
            <a:r>
              <a:rPr lang="en-US" b="1" dirty="0" smtClean="0"/>
              <a:t> - What You Liked					</a:t>
            </a:r>
          </a:p>
          <a:p>
            <a:pPr marL="0" indent="0">
              <a:buFont typeface="Wingdings" panose="05000000000000000000" pitchFamily="2" charset="2"/>
              <a:buNone/>
              <a:defRPr/>
            </a:pPr>
            <a:endParaRPr lang="en-US" b="1" dirty="0"/>
          </a:p>
          <a:p>
            <a:pPr marL="0" indent="0">
              <a:buFont typeface="Wingdings" panose="05000000000000000000" pitchFamily="2" charset="2"/>
              <a:buNone/>
              <a:defRPr/>
            </a:pPr>
            <a:endParaRPr lang="en-US" b="1" dirty="0" smtClean="0"/>
          </a:p>
          <a:p>
            <a:pPr marL="0" indent="0">
              <a:buFont typeface="Wingdings" panose="05000000000000000000" pitchFamily="2" charset="2"/>
              <a:buNone/>
              <a:defRPr/>
            </a:pPr>
            <a:endParaRPr lang="en-US" b="1" dirty="0"/>
          </a:p>
          <a:p>
            <a:pPr marL="0" indent="0">
              <a:buFont typeface="Wingdings" panose="05000000000000000000" pitchFamily="2" charset="2"/>
              <a:buNone/>
              <a:defRPr/>
            </a:pPr>
            <a:endParaRPr lang="en-US" b="1" dirty="0" smtClean="0"/>
          </a:p>
          <a:p>
            <a:pPr marL="0" indent="0">
              <a:buFont typeface="Wingdings" panose="05000000000000000000" pitchFamily="2" charset="2"/>
              <a:buNone/>
              <a:defRPr/>
            </a:pPr>
            <a:endParaRPr lang="en-US" b="1" dirty="0"/>
          </a:p>
          <a:p>
            <a:pPr marL="0" indent="0">
              <a:buFont typeface="Wingdings" panose="05000000000000000000" pitchFamily="2" charset="2"/>
              <a:buNone/>
              <a:defRPr/>
            </a:pPr>
            <a:endParaRPr lang="en-US" b="1" dirty="0" smtClean="0"/>
          </a:p>
          <a:p>
            <a:pPr>
              <a:buFont typeface="Symbol" panose="05050102010706020507" pitchFamily="18" charset="2"/>
              <a:buChar char="D"/>
              <a:defRPr/>
            </a:pPr>
            <a:r>
              <a:rPr lang="en-US" b="1" dirty="0" smtClean="0">
                <a:sym typeface="Symbol" panose="05050102010706020507" pitchFamily="18" charset="2"/>
              </a:rPr>
              <a:t> – What you would like to change</a:t>
            </a:r>
            <a:r>
              <a:rPr lang="en-US" b="1" dirty="0" smtClean="0"/>
              <a:t> </a:t>
            </a:r>
            <a:endParaRPr lang="en-US" b="1" dirty="0"/>
          </a:p>
          <a:p>
            <a:pPr marL="0" indent="0">
              <a:buFont typeface="Wingdings" panose="05000000000000000000" pitchFamily="2" charset="2"/>
              <a:buNone/>
              <a:defRPr/>
            </a:pPr>
            <a:endParaRPr lang="en-US" dirty="0"/>
          </a:p>
        </p:txBody>
      </p:sp>
      <p:sp>
        <p:nvSpPr>
          <p:cNvPr id="931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BAD4EEB-6ADB-4AB8-B838-1F1DA2E378F6}" type="slidenum">
              <a:rPr lang="en-US" altLang="en-US" sz="900">
                <a:solidFill>
                  <a:srgbClr val="898989"/>
                </a:solidFill>
              </a:rPr>
              <a:pPr/>
              <a:t>90</a:t>
            </a:fld>
            <a:endParaRPr lang="en-US" altLang="en-US" sz="900">
              <a:solidFill>
                <a:srgbClr val="898989"/>
              </a:solidFill>
            </a:endParaRPr>
          </a:p>
        </p:txBody>
      </p:sp>
      <p:cxnSp>
        <p:nvCxnSpPr>
          <p:cNvPr id="5" name="Straight Connector 4" descr="line" title="line"/>
          <p:cNvCxnSpPr/>
          <p:nvPr/>
        </p:nvCxnSpPr>
        <p:spPr>
          <a:xfrm>
            <a:off x="527050" y="1371600"/>
            <a:ext cx="79883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11095</TotalTime>
  <Words>5330</Words>
  <Application>Microsoft Office PowerPoint</Application>
  <PresentationFormat>On-screen Show (4:3)</PresentationFormat>
  <Paragraphs>751</Paragraphs>
  <Slides>90</Slides>
  <Notes>66</Notes>
  <HiddenSlides>1</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Office Theme</vt:lpstr>
      <vt:lpstr> </vt:lpstr>
      <vt:lpstr>Get-Acquainted Activity: Expectations and Concerns:</vt:lpstr>
      <vt:lpstr>Training Issues and Challenges</vt:lpstr>
      <vt:lpstr>Objectives</vt:lpstr>
      <vt:lpstr>Suggested Groundrules </vt:lpstr>
      <vt:lpstr>Agenda</vt:lpstr>
      <vt:lpstr>Why We are Here: The Local HIV Epidemic</vt:lpstr>
      <vt:lpstr>Epidemiologic Overview</vt:lpstr>
      <vt:lpstr>Ryan White Legislation: What Every Planning Council Member should Know </vt:lpstr>
      <vt:lpstr>Ryan White Treatment  Extension Act</vt:lpstr>
      <vt:lpstr>    </vt:lpstr>
      <vt:lpstr>   </vt:lpstr>
      <vt:lpstr>Importance of Ryan White HIV/AIDS Program (RWHAP)</vt:lpstr>
      <vt:lpstr>Revised Purpose of Ryan White Legislation</vt:lpstr>
      <vt:lpstr>Ryan White Programs:  RWHAP Part A</vt:lpstr>
      <vt:lpstr>Ryan White Programs: Part B</vt:lpstr>
      <vt:lpstr>Parts C &amp; D and Part F Dental Services</vt:lpstr>
      <vt:lpstr>Part F Minority AIDS Initiative (MAI) </vt:lpstr>
      <vt:lpstr>Other Part F Programs</vt:lpstr>
      <vt:lpstr>Quiz: What’s My “Part”?</vt:lpstr>
      <vt:lpstr>Legislative Context: Facts and Factors Important to Planning Councils/Bodies</vt:lpstr>
      <vt:lpstr>Factors Affecting HIV/AIDS Services Nationally</vt:lpstr>
      <vt:lpstr>Medical Model</vt:lpstr>
      <vt:lpstr>Core Medical Services: Parts A &amp; B</vt:lpstr>
      <vt:lpstr>Support Services</vt:lpstr>
      <vt:lpstr>Support Services: Parts A &amp; B</vt:lpstr>
      <vt:lpstr>Focus on National HIV/AIDS Strategy (NHAS) Goals and  HIV Care Continuum </vt:lpstr>
      <vt:lpstr>National HIV Care Continuum</vt:lpstr>
      <vt:lpstr>Ryan White HIV Care Continuum</vt:lpstr>
      <vt:lpstr>EMA/TGA HIV Care Continuum</vt:lpstr>
      <vt:lpstr>Prevention-Care Cooperation</vt:lpstr>
      <vt:lpstr>Limits on Non-Service Funding</vt:lpstr>
      <vt:lpstr>Flow of RWHAP Part A  Decision Making &amp; Funds</vt:lpstr>
      <vt:lpstr>Sum Up: Key Facts about RWHAP Part A</vt:lpstr>
      <vt:lpstr>Roles and Responsibilities of Planning Councils: An Overview </vt:lpstr>
      <vt:lpstr>Recipient and Planning Council Roles and Responsibilities</vt:lpstr>
      <vt:lpstr>Planning Council, Recipient, and CEO Roles &amp; Responsibilities </vt:lpstr>
      <vt:lpstr>Planning Council Formation and Membership</vt:lpstr>
      <vt:lpstr>Applying Knowledge</vt:lpstr>
      <vt:lpstr>Data Needs for Ryan White Planning</vt:lpstr>
      <vt:lpstr>Expectations: Needs Assessment</vt:lpstr>
      <vt:lpstr>Components of  Needs Assessment</vt:lpstr>
      <vt:lpstr>Needs Assessment</vt:lpstr>
      <vt:lpstr>     </vt:lpstr>
      <vt:lpstr>Applying Knowledge      </vt:lpstr>
      <vt:lpstr>Comprehensive Planning</vt:lpstr>
      <vt:lpstr>Comprehensive Plan, Cont. </vt:lpstr>
      <vt:lpstr>Priority Setting and Resource Allocations</vt:lpstr>
      <vt:lpstr>Priority Setting</vt:lpstr>
      <vt:lpstr>Applying Knowledge     </vt:lpstr>
      <vt:lpstr>Directives</vt:lpstr>
      <vt:lpstr>Examples of Directives</vt:lpstr>
      <vt:lpstr>Applying Knowledge    </vt:lpstr>
      <vt:lpstr>Resource Allocation</vt:lpstr>
      <vt:lpstr>Non-Service Funds</vt:lpstr>
      <vt:lpstr>Unobligated Funds</vt:lpstr>
      <vt:lpstr>Reallocation</vt:lpstr>
      <vt:lpstr>Coordination of Services</vt:lpstr>
      <vt:lpstr>Procurement</vt:lpstr>
      <vt:lpstr>Contract Monitoring</vt:lpstr>
      <vt:lpstr>Applying Knowledge   </vt:lpstr>
      <vt:lpstr>Clinical Quality Management </vt:lpstr>
      <vt:lpstr>Applying Knowledge  </vt:lpstr>
      <vt:lpstr>Cost-Effectiveness and Outcomes Evaluation</vt:lpstr>
      <vt:lpstr>Assessment of the Efficiency of the Administrative Mechanism</vt:lpstr>
      <vt:lpstr>Managing Conflict of Interest</vt:lpstr>
      <vt:lpstr>How Planning Councils Manage Conflict of Interest (COI)</vt:lpstr>
      <vt:lpstr>COI Policies and Disclosure</vt:lpstr>
      <vt:lpstr>Applying Knowledge </vt:lpstr>
      <vt:lpstr>Members as Advocates and Planners</vt:lpstr>
      <vt:lpstr>Grievance Procedures</vt:lpstr>
      <vt:lpstr>Review: PC, Recipient, and CEO Roles &amp; Responsibilities </vt:lpstr>
      <vt:lpstr>Summary</vt:lpstr>
      <vt:lpstr>The Annual Planning Cycle</vt:lpstr>
      <vt:lpstr>Updated Annual Planning Cycle</vt:lpstr>
      <vt:lpstr>Updated Annual Planning Cycle </vt:lpstr>
      <vt:lpstr>Feedback Loop</vt:lpstr>
      <vt:lpstr>Planning Council Operations</vt:lpstr>
      <vt:lpstr>Planning Council Operations </vt:lpstr>
      <vt:lpstr>Role of Planning Council Support (PCS) Staff</vt:lpstr>
      <vt:lpstr>Recipient Staff Roles with Planning Council</vt:lpstr>
      <vt:lpstr>How This Planning Council Operates</vt:lpstr>
      <vt:lpstr>Looking Ahead</vt:lpstr>
      <vt:lpstr>Discussion – What We are Working Towards: Envisioning a System of Care</vt:lpstr>
      <vt:lpstr>Challenges for the EMA/TGA and Planning Council</vt:lpstr>
      <vt:lpstr>Describing and Addressing Challenges</vt:lpstr>
      <vt:lpstr>Sum Up and  Assessment</vt:lpstr>
      <vt:lpstr>Sum Up</vt:lpstr>
      <vt:lpstr>Session Assessment</vt:lpstr>
      <vt:lpstr>Session Assessment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297</cp:revision>
  <cp:lastPrinted>2017-04-19T17:29:55Z</cp:lastPrinted>
  <dcterms:created xsi:type="dcterms:W3CDTF">2006-11-15T16:17:10Z</dcterms:created>
  <dcterms:modified xsi:type="dcterms:W3CDTF">2018-02-21T05:30:18Z</dcterms:modified>
</cp:coreProperties>
</file>