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6.xml" ContentType="application/vnd.openxmlformats-officedocument.presentationml.tags+xml"/>
  <Override PartName="/ppt/notesSlides/notesSlide17.xml" ContentType="application/vnd.openxmlformats-officedocument.presentationml.notesSlide+xml"/>
  <Override PartName="/ppt/tags/tag47.xml" ContentType="application/vnd.openxmlformats-officedocument.presentationml.tags+xml"/>
  <Override PartName="/ppt/notesSlides/notesSlide18.xml" ContentType="application/vnd.openxmlformats-officedocument.presentationml.notesSlide+xml"/>
  <Override PartName="/ppt/tags/tag48.xml" ContentType="application/vnd.openxmlformats-officedocument.presentationml.tags+xml"/>
  <Override PartName="/ppt/notesSlides/notesSlide19.xml" ContentType="application/vnd.openxmlformats-officedocument.presentationml.notesSlide+xml"/>
  <Override PartName="/ppt/tags/tag4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50.xml" ContentType="application/vnd.openxmlformats-officedocument.presentationml.tags+xml"/>
  <Override PartName="/ppt/tags/tag51.xml" ContentType="application/vnd.openxmlformats-officedocument.presentationml.tags+xml"/>
  <Override PartName="/ppt/notesSlides/notesSlide28.xml" ContentType="application/vnd.openxmlformats-officedocument.presentationml.notesSlide+xml"/>
  <Override PartName="/ppt/tags/tag52.xml" ContentType="application/vnd.openxmlformats-officedocument.presentationml.tags+xml"/>
  <Override PartName="/ppt/notesSlides/notesSlide29.xml" ContentType="application/vnd.openxmlformats-officedocument.presentationml.notesSlide+xml"/>
  <Override PartName="/ppt/charts/chart8.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2.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3.xml" ContentType="application/vnd.openxmlformats-officedocument.drawingml.chartshapes+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34.xml" ContentType="application/vnd.openxmlformats-officedocument.presentationml.notesSlide+xml"/>
  <Override PartName="/ppt/tags/tag55.xml" ContentType="application/vnd.openxmlformats-officedocument.presentationml.tags+xml"/>
  <Override PartName="/ppt/notesSlides/notesSlide35.xml" ContentType="application/vnd.openxmlformats-officedocument.presentationml.notesSlide+xml"/>
  <Override PartName="/ppt/tags/tag56.xml" ContentType="application/vnd.openxmlformats-officedocument.presentationml.tags+xml"/>
  <Override PartName="/ppt/notesSlides/notesSlide36.xml" ContentType="application/vnd.openxmlformats-officedocument.presentationml.notesSlide+xml"/>
  <Override PartName="/ppt/tags/tag57.xml" ContentType="application/vnd.openxmlformats-officedocument.presentationml.tags+xml"/>
  <Override PartName="/ppt/notesSlides/notesSlide37.xml" ContentType="application/vnd.openxmlformats-officedocument.presentationml.notesSlide+xml"/>
  <Override PartName="/ppt/tags/tag58.xml" ContentType="application/vnd.openxmlformats-officedocument.presentationml.tags+xml"/>
  <Override PartName="/ppt/notesSlides/notesSlide38.xml" ContentType="application/vnd.openxmlformats-officedocument.presentationml.notesSlide+xml"/>
  <Override PartName="/ppt/tags/tag59.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4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45.xml" ContentType="application/vnd.openxmlformats-officedocument.presentationml.notesSlide+xml"/>
  <Override PartName="/ppt/tags/tag85.xml" ContentType="application/vnd.openxmlformats-officedocument.presentationml.tags+xml"/>
  <Override PartName="/ppt/notesSlides/notesSlide46.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4"/>
    <p:sldMasterId id="2147483935" r:id="rId5"/>
    <p:sldMasterId id="2147483962" r:id="rId6"/>
  </p:sldMasterIdLst>
  <p:notesMasterIdLst>
    <p:notesMasterId r:id="rId123"/>
  </p:notesMasterIdLst>
  <p:handoutMasterIdLst>
    <p:handoutMasterId r:id="rId124"/>
  </p:handoutMasterIdLst>
  <p:sldIdLst>
    <p:sldId id="684" r:id="rId7"/>
    <p:sldId id="685" r:id="rId8"/>
    <p:sldId id="686" r:id="rId9"/>
    <p:sldId id="687" r:id="rId10"/>
    <p:sldId id="4295" r:id="rId11"/>
    <p:sldId id="4233" r:id="rId12"/>
    <p:sldId id="776" r:id="rId13"/>
    <p:sldId id="721" r:id="rId14"/>
    <p:sldId id="2041" r:id="rId15"/>
    <p:sldId id="264" r:id="rId16"/>
    <p:sldId id="2117" r:id="rId17"/>
    <p:sldId id="3926" r:id="rId18"/>
    <p:sldId id="3927" r:id="rId19"/>
    <p:sldId id="691" r:id="rId20"/>
    <p:sldId id="692" r:id="rId21"/>
    <p:sldId id="563" r:id="rId22"/>
    <p:sldId id="695" r:id="rId23"/>
    <p:sldId id="696" r:id="rId24"/>
    <p:sldId id="697" r:id="rId25"/>
    <p:sldId id="698" r:id="rId26"/>
    <p:sldId id="699" r:id="rId27"/>
    <p:sldId id="700" r:id="rId28"/>
    <p:sldId id="701" r:id="rId29"/>
    <p:sldId id="702" r:id="rId30"/>
    <p:sldId id="703" r:id="rId31"/>
    <p:sldId id="704" r:id="rId32"/>
    <p:sldId id="705" r:id="rId33"/>
    <p:sldId id="706" r:id="rId34"/>
    <p:sldId id="4286" r:id="rId35"/>
    <p:sldId id="4234" r:id="rId36"/>
    <p:sldId id="709" r:id="rId37"/>
    <p:sldId id="710" r:id="rId38"/>
    <p:sldId id="4235" r:id="rId39"/>
    <p:sldId id="712" r:id="rId40"/>
    <p:sldId id="4236" r:id="rId41"/>
    <p:sldId id="4237" r:id="rId42"/>
    <p:sldId id="4238" r:id="rId43"/>
    <p:sldId id="715" r:id="rId44"/>
    <p:sldId id="4239" r:id="rId45"/>
    <p:sldId id="4240" r:id="rId46"/>
    <p:sldId id="4241" r:id="rId47"/>
    <p:sldId id="720" r:id="rId48"/>
    <p:sldId id="4294" r:id="rId49"/>
    <p:sldId id="4293" r:id="rId50"/>
    <p:sldId id="4292" r:id="rId51"/>
    <p:sldId id="4291" r:id="rId52"/>
    <p:sldId id="4289" r:id="rId53"/>
    <p:sldId id="4243" r:id="rId54"/>
    <p:sldId id="4244" r:id="rId55"/>
    <p:sldId id="4281" r:id="rId56"/>
    <p:sldId id="617" r:id="rId57"/>
    <p:sldId id="3912" r:id="rId58"/>
    <p:sldId id="4282" r:id="rId59"/>
    <p:sldId id="3913" r:id="rId60"/>
    <p:sldId id="3915" r:id="rId61"/>
    <p:sldId id="274" r:id="rId62"/>
    <p:sldId id="4283" r:id="rId63"/>
    <p:sldId id="4245" r:id="rId64"/>
    <p:sldId id="724" r:id="rId65"/>
    <p:sldId id="4246" r:id="rId66"/>
    <p:sldId id="275" r:id="rId67"/>
    <p:sldId id="4248" r:id="rId68"/>
    <p:sldId id="3902" r:id="rId69"/>
    <p:sldId id="3916" r:id="rId70"/>
    <p:sldId id="279" r:id="rId71"/>
    <p:sldId id="4277" r:id="rId72"/>
    <p:sldId id="4278" r:id="rId73"/>
    <p:sldId id="4279" r:id="rId74"/>
    <p:sldId id="4280" r:id="rId75"/>
    <p:sldId id="4252" r:id="rId76"/>
    <p:sldId id="4253" r:id="rId77"/>
    <p:sldId id="4254" r:id="rId78"/>
    <p:sldId id="732" r:id="rId79"/>
    <p:sldId id="733" r:id="rId80"/>
    <p:sldId id="734" r:id="rId81"/>
    <p:sldId id="735" r:id="rId82"/>
    <p:sldId id="736" r:id="rId83"/>
    <p:sldId id="737" r:id="rId84"/>
    <p:sldId id="4287" r:id="rId85"/>
    <p:sldId id="4261" r:id="rId86"/>
    <p:sldId id="4262" r:id="rId87"/>
    <p:sldId id="4263" r:id="rId88"/>
    <p:sldId id="4284" r:id="rId89"/>
    <p:sldId id="4285" r:id="rId90"/>
    <p:sldId id="4266" r:id="rId91"/>
    <p:sldId id="648" r:id="rId92"/>
    <p:sldId id="650" r:id="rId93"/>
    <p:sldId id="651" r:id="rId94"/>
    <p:sldId id="652" r:id="rId95"/>
    <p:sldId id="653" r:id="rId96"/>
    <p:sldId id="654" r:id="rId97"/>
    <p:sldId id="655" r:id="rId98"/>
    <p:sldId id="656" r:id="rId99"/>
    <p:sldId id="657" r:id="rId100"/>
    <p:sldId id="658" r:id="rId101"/>
    <p:sldId id="659" r:id="rId102"/>
    <p:sldId id="660" r:id="rId103"/>
    <p:sldId id="661" r:id="rId104"/>
    <p:sldId id="662" r:id="rId105"/>
    <p:sldId id="4288" r:id="rId106"/>
    <p:sldId id="4267" r:id="rId107"/>
    <p:sldId id="4268" r:id="rId108"/>
    <p:sldId id="4269" r:id="rId109"/>
    <p:sldId id="4270" r:id="rId110"/>
    <p:sldId id="4271" r:id="rId111"/>
    <p:sldId id="4272" r:id="rId112"/>
    <p:sldId id="4273" r:id="rId113"/>
    <p:sldId id="793" r:id="rId114"/>
    <p:sldId id="794" r:id="rId115"/>
    <p:sldId id="795" r:id="rId116"/>
    <p:sldId id="797" r:id="rId117"/>
    <p:sldId id="798" r:id="rId118"/>
    <p:sldId id="799" r:id="rId119"/>
    <p:sldId id="804" r:id="rId120"/>
    <p:sldId id="4274" r:id="rId121"/>
    <p:sldId id="2133" r:id="rId122"/>
  </p:sldIdLst>
  <p:sldSz cx="12192000" cy="6858000"/>
  <p:notesSz cx="6858000" cy="9313863"/>
  <p:custDataLst>
    <p:tags r:id="rId125"/>
  </p:custData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Module 10" id="{E8D1293D-EEA0-4E0E-918D-7E8024152FC5}">
          <p14:sldIdLst>
            <p14:sldId id="684"/>
            <p14:sldId id="685"/>
            <p14:sldId id="686"/>
            <p14:sldId id="687"/>
            <p14:sldId id="4295"/>
            <p14:sldId id="4233"/>
            <p14:sldId id="776"/>
          </p14:sldIdLst>
        </p14:section>
        <p14:section name="Module 11" id="{3CD1EBE3-CAF2-4CBE-BB18-2184203D0104}">
          <p14:sldIdLst>
            <p14:sldId id="721"/>
            <p14:sldId id="2041"/>
            <p14:sldId id="264"/>
            <p14:sldId id="2117"/>
            <p14:sldId id="3926"/>
            <p14:sldId id="3927"/>
            <p14:sldId id="691"/>
            <p14:sldId id="692"/>
          </p14:sldIdLst>
        </p14:section>
        <p14:section name="Module 12" id="{7A1C3B17-A821-4A2A-9159-0A21E09284A9}">
          <p14:sldIdLst>
            <p14:sldId id="563"/>
            <p14:sldId id="695"/>
            <p14:sldId id="696"/>
            <p14:sldId id="697"/>
            <p14:sldId id="698"/>
            <p14:sldId id="699"/>
            <p14:sldId id="700"/>
            <p14:sldId id="701"/>
            <p14:sldId id="702"/>
            <p14:sldId id="703"/>
            <p14:sldId id="704"/>
            <p14:sldId id="705"/>
            <p14:sldId id="706"/>
          </p14:sldIdLst>
        </p14:section>
        <p14:section name="Module 13" id="{4FA8680C-6307-41B5-ABDA-15A8360451A9}">
          <p14:sldIdLst>
            <p14:sldId id="4286"/>
            <p14:sldId id="4234"/>
            <p14:sldId id="709"/>
            <p14:sldId id="710"/>
            <p14:sldId id="4235"/>
            <p14:sldId id="712"/>
            <p14:sldId id="4236"/>
            <p14:sldId id="4237"/>
            <p14:sldId id="4238"/>
            <p14:sldId id="715"/>
            <p14:sldId id="4239"/>
            <p14:sldId id="4240"/>
            <p14:sldId id="4241"/>
            <p14:sldId id="720"/>
            <p14:sldId id="4294"/>
            <p14:sldId id="4293"/>
            <p14:sldId id="4292"/>
            <p14:sldId id="4291"/>
            <p14:sldId id="4289"/>
            <p14:sldId id="4243"/>
            <p14:sldId id="4244"/>
            <p14:sldId id="4281"/>
            <p14:sldId id="617"/>
            <p14:sldId id="3912"/>
            <p14:sldId id="4282"/>
            <p14:sldId id="3913"/>
            <p14:sldId id="3915"/>
            <p14:sldId id="274"/>
            <p14:sldId id="4283"/>
            <p14:sldId id="4245"/>
            <p14:sldId id="724"/>
            <p14:sldId id="4246"/>
            <p14:sldId id="275"/>
            <p14:sldId id="4248"/>
            <p14:sldId id="3902"/>
            <p14:sldId id="3916"/>
            <p14:sldId id="279"/>
            <p14:sldId id="4277"/>
            <p14:sldId id="4278"/>
            <p14:sldId id="4279"/>
            <p14:sldId id="4280"/>
            <p14:sldId id="4252"/>
            <p14:sldId id="4253"/>
            <p14:sldId id="4254"/>
            <p14:sldId id="732"/>
            <p14:sldId id="733"/>
            <p14:sldId id="734"/>
            <p14:sldId id="735"/>
            <p14:sldId id="736"/>
            <p14:sldId id="737"/>
          </p14:sldIdLst>
        </p14:section>
        <p14:section name="Module 14" id="{806839A3-9EDB-448F-90F7-BE921AF678A8}">
          <p14:sldIdLst>
            <p14:sldId id="4287"/>
            <p14:sldId id="4261"/>
            <p14:sldId id="4262"/>
            <p14:sldId id="4263"/>
            <p14:sldId id="4284"/>
            <p14:sldId id="4285"/>
            <p14:sldId id="4266"/>
          </p14:sldIdLst>
        </p14:section>
        <p14:section name="Module 15" id="{2280E1A3-569C-49A6-98D6-88C2B897AD84}">
          <p14:sldIdLst>
            <p14:sldId id="648"/>
            <p14:sldId id="650"/>
            <p14:sldId id="651"/>
            <p14:sldId id="652"/>
            <p14:sldId id="653"/>
            <p14:sldId id="654"/>
            <p14:sldId id="655"/>
            <p14:sldId id="656"/>
            <p14:sldId id="657"/>
            <p14:sldId id="658"/>
            <p14:sldId id="659"/>
            <p14:sldId id="660"/>
            <p14:sldId id="661"/>
            <p14:sldId id="662"/>
          </p14:sldIdLst>
        </p14:section>
        <p14:section name="Module 16" id="{BA934F91-360A-4006-9DE8-1EC5892067CD}">
          <p14:sldIdLst>
            <p14:sldId id="4288"/>
            <p14:sldId id="4267"/>
            <p14:sldId id="4268"/>
            <p14:sldId id="4269"/>
            <p14:sldId id="4270"/>
            <p14:sldId id="4271"/>
            <p14:sldId id="4272"/>
            <p14:sldId id="4273"/>
            <p14:sldId id="793"/>
            <p14:sldId id="794"/>
            <p14:sldId id="795"/>
            <p14:sldId id="797"/>
            <p14:sldId id="798"/>
            <p14:sldId id="799"/>
            <p14:sldId id="804"/>
            <p14:sldId id="4274"/>
            <p14:sldId id="21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5"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E9C401-662B-D1EC-2C8A-5735844FB4EA}" name="Khalil Hassam" initials="KH" userId="S::khassam@umass.edu::dff67831-d768-406f-b55d-eaf6a5e8c93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Nanette" initials="" lastIdx="17" clrIdx="6"/>
  <p:cmAuthor id="1" name="Hassan, Aniqa (HEALTH)" initials="HA(" lastIdx="18" clrIdx="0"/>
  <p:cmAuthor id="8" name="Susan Weigl" initials="sw" lastIdx="1" clrIdx="7"/>
  <p:cmAuthor id="2" name="Osborne, Zoe L (HEALTH)" initials="OZL(" lastIdx="10" clrIdx="1">
    <p:extLst>
      <p:ext uri="{19B8F6BF-5375-455C-9EA6-DF929625EA0E}">
        <p15:presenceInfo xmlns:p15="http://schemas.microsoft.com/office/powerpoint/2012/main" userId="S-1-5-21-218105429-2715934002-73406468-116002" providerId="AD"/>
      </p:ext>
    </p:extLst>
  </p:cmAuthor>
  <p:cmAuthor id="9" name="Justin Britanik" initials="JB" lastIdx="1" clrIdx="8">
    <p:extLst>
      <p:ext uri="{19B8F6BF-5375-455C-9EA6-DF929625EA0E}">
        <p15:presenceInfo xmlns:p15="http://schemas.microsoft.com/office/powerpoint/2012/main" userId="5LqubC7CDM0fnFiMus2NlPp/odoJ3EUgDBdBhPVI9jI=" providerId="None"/>
      </p:ext>
    </p:extLst>
  </p:cmAuthor>
  <p:cmAuthor id="3" name="Aniqa Hassan" initials="" lastIdx="1" clrIdx="2"/>
  <p:cmAuthor id="10" name="Hassam, Khalil (DOH)" initials="HK(" lastIdx="6" clrIdx="9">
    <p:extLst>
      <p:ext uri="{19B8F6BF-5375-455C-9EA6-DF929625EA0E}">
        <p15:presenceInfo xmlns:p15="http://schemas.microsoft.com/office/powerpoint/2012/main" userId="S::khalil.hassam@doh.dc.gov::915258f8-53e6-4b3c-9319-874e3c65b3d6" providerId="AD"/>
      </p:ext>
    </p:extLst>
  </p:cmAuthor>
  <p:cmAuthor id="4" name="Lee, Jennifer E (HEALTH)" initials="LJE(" lastIdx="11" clrIdx="3">
    <p:extLst>
      <p:ext uri="{19B8F6BF-5375-455C-9EA6-DF929625EA0E}">
        <p15:presenceInfo xmlns:p15="http://schemas.microsoft.com/office/powerpoint/2012/main" userId="S::Jennifer.Lee@health.ny.gov::9da30c76-2644-469e-8b79-36323e2d7656" providerId="AD"/>
      </p:ext>
    </p:extLst>
  </p:cmAuthor>
  <p:cmAuthor id="5" name="Clemens Steinbock" initials="CS" lastIdx="43" clrIdx="4">
    <p:extLst>
      <p:ext uri="{19B8F6BF-5375-455C-9EA6-DF929625EA0E}">
        <p15:presenceInfo xmlns:p15="http://schemas.microsoft.com/office/powerpoint/2012/main" userId="ddbf4e62fc8ebcf9" providerId="Windows Live"/>
      </p:ext>
    </p:extLst>
  </p:cmAuthor>
  <p:cmAuthor id="6" name="Britanik, Justin (DOH)" initials="BJ(" lastIdx="1" clrIdx="5">
    <p:extLst>
      <p:ext uri="{19B8F6BF-5375-455C-9EA6-DF929625EA0E}">
        <p15:presenceInfo xmlns:p15="http://schemas.microsoft.com/office/powerpoint/2012/main" userId="Britanik, Justin (DO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1821"/>
    <a:srgbClr val="E5E5E5"/>
    <a:srgbClr val="BDBDBD"/>
    <a:srgbClr val="EFEFEF"/>
    <a:srgbClr val="FD6801"/>
    <a:srgbClr val="00CC99"/>
    <a:srgbClr val="92D050"/>
    <a:srgbClr val="D2574E"/>
    <a:srgbClr val="FF9933"/>
    <a:srgbClr val="2D2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F7D0A-0BBA-8A6F-ACB3-327F9BA3211C}" v="2" dt="2022-08-19T04:51:35.796"/>
    <p1510:client id="{2AD5CED6-EA38-DE47-05DB-8ACCD67404CA}" v="81" dt="2022-08-19T04:33:26.414"/>
    <p1510:client id="{3ADC558D-2834-5942-7BD9-A0B4D9F820CC}" v="150" dt="2022-08-18T19:12:38.3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5"/>
    <p:restoredTop sz="94694"/>
  </p:normalViewPr>
  <p:slideViewPr>
    <p:cSldViewPr snapToGrid="0">
      <p:cViewPr varScale="1">
        <p:scale>
          <a:sx n="108" d="100"/>
          <a:sy n="108" d="100"/>
        </p:scale>
        <p:origin x="726"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35"/>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notesMaster" Target="notesMasters/notesMaster1.xml"/><Relationship Id="rId128"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handoutMaster" Target="handoutMasters/handoutMaster1.xml"/><Relationship Id="rId129" Type="http://schemas.openxmlformats.org/officeDocument/2006/relationships/theme" Target="theme/theme1.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tableStyles" Target="tableStyle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tags" Target="tags/tag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microsoft.com/office/2015/10/relationships/revisionInfo" Target="revisionInfo.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microsoft.com/office/2018/10/relationships/authors" Target="author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3" Type="http://schemas.openxmlformats.org/officeDocument/2006/relationships/oleObject" Target="file:///C:\Users\justi\Desktop\WIP\Learning%20Labs\CQII-LL_Int\Old\Chart%20in%20Microsoft%20PowerPoint.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E5-4A5D-B997-B2B1ADCF0CD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AE5-4A5D-B997-B2B1ADCF0CD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AE5-4A5D-B997-B2B1ADCF0CD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AE5-4A5D-B997-B2B1ADCF0CD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AE5-4A5D-B997-B2B1ADCF0CD7}"/>
              </c:ext>
            </c:extLst>
          </c:dPt>
          <c:cat>
            <c:strRef>
              <c:f>Sheet1!$A$2:$A$6</c:f>
              <c:strCache>
                <c:ptCount val="5"/>
                <c:pt idx="0">
                  <c:v>Quality Manager</c:v>
                </c:pt>
                <c:pt idx="1">
                  <c:v>Program administrator</c:v>
                </c:pt>
                <c:pt idx="2">
                  <c:v>Case Manager/Social Worker </c:v>
                </c:pt>
                <c:pt idx="3">
                  <c:v>Data Manager </c:v>
                </c:pt>
                <c:pt idx="4">
                  <c:v>Other</c:v>
                </c:pt>
              </c:strCache>
            </c:strRef>
          </c:cat>
          <c:val>
            <c:numRef>
              <c:f>Sheet1!$B$2:$B$6</c:f>
              <c:numCache>
                <c:formatCode>General</c:formatCode>
                <c:ptCount val="5"/>
                <c:pt idx="0">
                  <c:v>21</c:v>
                </c:pt>
                <c:pt idx="1">
                  <c:v>8</c:v>
                </c:pt>
                <c:pt idx="2">
                  <c:v>1</c:v>
                </c:pt>
                <c:pt idx="3">
                  <c:v>3</c:v>
                </c:pt>
                <c:pt idx="4">
                  <c:v>8</c:v>
                </c:pt>
              </c:numCache>
            </c:numRef>
          </c:val>
          <c:extLst>
            <c:ext xmlns:c16="http://schemas.microsoft.com/office/drawing/2014/chart" uri="{C3380CC4-5D6E-409C-BE32-E72D297353CC}">
              <c16:uniqueId val="{0000000A-9AE5-4A5D-B997-B2B1ADCF0CD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9510726920004589E-2"/>
          <c:y val="0.70080771265309916"/>
          <c:w val="0.93537458632888282"/>
          <c:h val="0.2961393863825285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Too</a:t>
            </a:r>
            <a:r>
              <a:rPr lang="en-US" baseline="0" dirty="0"/>
              <a:t> Many Runs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 in Microsoft PowerPoint]Sheet1'!$B$1</c:f>
              <c:strCache>
                <c:ptCount val="1"/>
                <c:pt idx="0">
                  <c:v>Average Days to ART</c:v>
                </c:pt>
              </c:strCache>
            </c:strRef>
          </c:tx>
          <c:spPr>
            <a:ln w="28575" cap="rnd">
              <a:solidFill>
                <a:schemeClr val="accent1"/>
              </a:solidFill>
              <a:round/>
            </a:ln>
            <a:effectLst/>
          </c:spPr>
          <c:marker>
            <c:symbol val="none"/>
          </c:marker>
          <c:cat>
            <c:numRef>
              <c:f>'[Chart in Microsoft PowerPoint]Sheet1'!$A$2:$A$26</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'[Chart in Microsoft PowerPoint]Sheet1'!$B$2:$B$26</c:f>
              <c:numCache>
                <c:formatCode>General</c:formatCode>
                <c:ptCount val="25"/>
                <c:pt idx="0">
                  <c:v>8</c:v>
                </c:pt>
                <c:pt idx="1">
                  <c:v>3</c:v>
                </c:pt>
                <c:pt idx="2">
                  <c:v>7</c:v>
                </c:pt>
                <c:pt idx="3">
                  <c:v>4</c:v>
                </c:pt>
                <c:pt idx="4">
                  <c:v>8</c:v>
                </c:pt>
                <c:pt idx="5">
                  <c:v>6</c:v>
                </c:pt>
                <c:pt idx="6">
                  <c:v>4</c:v>
                </c:pt>
                <c:pt idx="7">
                  <c:v>5</c:v>
                </c:pt>
                <c:pt idx="8">
                  <c:v>6</c:v>
                </c:pt>
                <c:pt idx="9">
                  <c:v>4</c:v>
                </c:pt>
                <c:pt idx="10">
                  <c:v>6</c:v>
                </c:pt>
                <c:pt idx="11">
                  <c:v>1</c:v>
                </c:pt>
                <c:pt idx="12">
                  <c:v>7</c:v>
                </c:pt>
                <c:pt idx="13">
                  <c:v>1</c:v>
                </c:pt>
                <c:pt idx="14">
                  <c:v>3</c:v>
                </c:pt>
                <c:pt idx="15">
                  <c:v>15</c:v>
                </c:pt>
                <c:pt idx="16">
                  <c:v>1</c:v>
                </c:pt>
                <c:pt idx="17">
                  <c:v>6</c:v>
                </c:pt>
                <c:pt idx="18">
                  <c:v>5</c:v>
                </c:pt>
                <c:pt idx="19">
                  <c:v>7</c:v>
                </c:pt>
                <c:pt idx="20">
                  <c:v>4</c:v>
                </c:pt>
                <c:pt idx="21">
                  <c:v>7</c:v>
                </c:pt>
                <c:pt idx="22">
                  <c:v>5</c:v>
                </c:pt>
                <c:pt idx="23">
                  <c:v>6</c:v>
                </c:pt>
                <c:pt idx="24">
                  <c:v>4</c:v>
                </c:pt>
              </c:numCache>
            </c:numRef>
          </c:val>
          <c:smooth val="0"/>
          <c:extLst>
            <c:ext xmlns:c16="http://schemas.microsoft.com/office/drawing/2014/chart" uri="{C3380CC4-5D6E-409C-BE32-E72D297353CC}">
              <c16:uniqueId val="{00000000-71E0-466B-BF6C-7696D753E728}"/>
            </c:ext>
          </c:extLst>
        </c:ser>
        <c:ser>
          <c:idx val="1"/>
          <c:order val="1"/>
          <c:tx>
            <c:strRef>
              <c:f>'[Chart in Microsoft PowerPoint]Sheet1'!$C$1</c:f>
              <c:strCache>
                <c:ptCount val="1"/>
                <c:pt idx="0">
                  <c:v>Median</c:v>
                </c:pt>
              </c:strCache>
            </c:strRef>
          </c:tx>
          <c:spPr>
            <a:ln w="28575" cap="rnd">
              <a:solidFill>
                <a:schemeClr val="accent2"/>
              </a:solidFill>
              <a:round/>
            </a:ln>
            <a:effectLst/>
          </c:spPr>
          <c:marker>
            <c:symbol val="none"/>
          </c:marker>
          <c:cat>
            <c:numRef>
              <c:f>'[Chart in Microsoft PowerPoint]Sheet1'!$A$2:$A$26</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'[Chart in Microsoft PowerPoint]Sheet1'!$C$2:$C$26</c:f>
              <c:numCache>
                <c:formatCode>General</c:formatCode>
                <c:ptCount val="25"/>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numCache>
            </c:numRef>
          </c:val>
          <c:smooth val="0"/>
          <c:extLst>
            <c:ext xmlns:c16="http://schemas.microsoft.com/office/drawing/2014/chart" uri="{C3380CC4-5D6E-409C-BE32-E72D297353CC}">
              <c16:uniqueId val="{00000001-71E0-466B-BF6C-7696D753E728}"/>
            </c:ext>
          </c:extLst>
        </c:ser>
        <c:dLbls>
          <c:showLegendKey val="0"/>
          <c:showVal val="0"/>
          <c:showCatName val="0"/>
          <c:showSerName val="0"/>
          <c:showPercent val="0"/>
          <c:showBubbleSize val="0"/>
        </c:dLbls>
        <c:smooth val="0"/>
        <c:axId val="1662859936"/>
        <c:axId val="1662871584"/>
      </c:lineChart>
      <c:catAx>
        <c:axId val="166285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2871584"/>
        <c:crosses val="autoZero"/>
        <c:auto val="1"/>
        <c:lblAlgn val="ctr"/>
        <c:lblOffset val="100"/>
        <c:noMultiLvlLbl val="0"/>
      </c:catAx>
      <c:valAx>
        <c:axId val="1662871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2859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Too</a:t>
            </a:r>
            <a:r>
              <a:rPr lang="en-US" baseline="0" dirty="0"/>
              <a:t> Few Runs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40583989501302E-2"/>
          <c:y val="0.2133193352398651"/>
          <c:w val="0.93002608267716536"/>
          <c:h val="0.53813513035457927"/>
        </c:manualLayout>
      </c:layout>
      <c:lineChart>
        <c:grouping val="standard"/>
        <c:varyColors val="0"/>
        <c:ser>
          <c:idx val="0"/>
          <c:order val="0"/>
          <c:tx>
            <c:strRef>
              <c:f>'[Chart in Microsoft PowerPoint]Sheet1'!$B$30</c:f>
              <c:strCache>
                <c:ptCount val="1"/>
                <c:pt idx="0">
                  <c:v>Average Days to ART</c:v>
                </c:pt>
              </c:strCache>
            </c:strRef>
          </c:tx>
          <c:spPr>
            <a:ln w="28575" cap="rnd">
              <a:solidFill>
                <a:schemeClr val="accent1"/>
              </a:solidFill>
              <a:round/>
            </a:ln>
            <a:effectLst/>
          </c:spPr>
          <c:marker>
            <c:symbol val="none"/>
          </c:marker>
          <c:cat>
            <c:numRef>
              <c:f>'[Chart in Microsoft PowerPoint]Sheet1'!$A$31:$A$55</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'[Chart in Microsoft PowerPoint]Sheet1'!$B$31:$B$55</c:f>
              <c:numCache>
                <c:formatCode>General</c:formatCode>
                <c:ptCount val="25"/>
                <c:pt idx="0">
                  <c:v>15</c:v>
                </c:pt>
                <c:pt idx="1">
                  <c:v>7</c:v>
                </c:pt>
                <c:pt idx="2">
                  <c:v>7</c:v>
                </c:pt>
                <c:pt idx="3">
                  <c:v>9</c:v>
                </c:pt>
                <c:pt idx="4">
                  <c:v>8</c:v>
                </c:pt>
                <c:pt idx="5">
                  <c:v>5</c:v>
                </c:pt>
                <c:pt idx="6">
                  <c:v>5</c:v>
                </c:pt>
                <c:pt idx="7">
                  <c:v>5</c:v>
                </c:pt>
                <c:pt idx="8">
                  <c:v>5</c:v>
                </c:pt>
                <c:pt idx="9">
                  <c:v>4</c:v>
                </c:pt>
                <c:pt idx="10">
                  <c:v>5</c:v>
                </c:pt>
                <c:pt idx="11">
                  <c:v>1</c:v>
                </c:pt>
                <c:pt idx="12">
                  <c:v>2</c:v>
                </c:pt>
                <c:pt idx="13">
                  <c:v>1</c:v>
                </c:pt>
                <c:pt idx="14">
                  <c:v>3</c:v>
                </c:pt>
                <c:pt idx="15">
                  <c:v>6</c:v>
                </c:pt>
                <c:pt idx="16">
                  <c:v>1</c:v>
                </c:pt>
                <c:pt idx="17">
                  <c:v>5</c:v>
                </c:pt>
                <c:pt idx="18">
                  <c:v>5</c:v>
                </c:pt>
                <c:pt idx="19">
                  <c:v>4</c:v>
                </c:pt>
                <c:pt idx="20">
                  <c:v>4</c:v>
                </c:pt>
                <c:pt idx="21">
                  <c:v>1</c:v>
                </c:pt>
                <c:pt idx="22">
                  <c:v>1</c:v>
                </c:pt>
                <c:pt idx="23">
                  <c:v>1</c:v>
                </c:pt>
                <c:pt idx="24">
                  <c:v>1</c:v>
                </c:pt>
              </c:numCache>
            </c:numRef>
          </c:val>
          <c:smooth val="0"/>
          <c:extLst>
            <c:ext xmlns:c16="http://schemas.microsoft.com/office/drawing/2014/chart" uri="{C3380CC4-5D6E-409C-BE32-E72D297353CC}">
              <c16:uniqueId val="{00000000-4DD3-41BC-8FBD-38946D49B9BE}"/>
            </c:ext>
          </c:extLst>
        </c:ser>
        <c:ser>
          <c:idx val="1"/>
          <c:order val="1"/>
          <c:tx>
            <c:strRef>
              <c:f>'[Chart in Microsoft PowerPoint]Sheet1'!$C$30</c:f>
              <c:strCache>
                <c:ptCount val="1"/>
                <c:pt idx="0">
                  <c:v>Median</c:v>
                </c:pt>
              </c:strCache>
            </c:strRef>
          </c:tx>
          <c:spPr>
            <a:ln w="28575" cap="rnd">
              <a:solidFill>
                <a:schemeClr val="accent2"/>
              </a:solidFill>
              <a:round/>
            </a:ln>
            <a:effectLst/>
          </c:spPr>
          <c:marker>
            <c:symbol val="none"/>
          </c:marker>
          <c:cat>
            <c:numRef>
              <c:f>'[Chart in Microsoft PowerPoint]Sheet1'!$A$31:$A$55</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'[Chart in Microsoft PowerPoint]Sheet1'!$C$31:$C$55</c:f>
              <c:numCache>
                <c:formatCode>General</c:formatCode>
                <c:ptCount val="25"/>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numCache>
            </c:numRef>
          </c:val>
          <c:smooth val="0"/>
          <c:extLst>
            <c:ext xmlns:c16="http://schemas.microsoft.com/office/drawing/2014/chart" uri="{C3380CC4-5D6E-409C-BE32-E72D297353CC}">
              <c16:uniqueId val="{00000001-4DD3-41BC-8FBD-38946D49B9BE}"/>
            </c:ext>
          </c:extLst>
        </c:ser>
        <c:dLbls>
          <c:showLegendKey val="0"/>
          <c:showVal val="0"/>
          <c:showCatName val="0"/>
          <c:showSerName val="0"/>
          <c:showPercent val="0"/>
          <c:showBubbleSize val="0"/>
        </c:dLbls>
        <c:smooth val="0"/>
        <c:axId val="1449289600"/>
        <c:axId val="1449290016"/>
      </c:lineChart>
      <c:catAx>
        <c:axId val="144928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9290016"/>
        <c:crosses val="autoZero"/>
        <c:auto val="1"/>
        <c:lblAlgn val="ctr"/>
        <c:lblOffset val="100"/>
        <c:noMultiLvlLbl val="0"/>
      </c:catAx>
      <c:valAx>
        <c:axId val="1449290016"/>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9289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Mixture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Sheet1!$B$115</c:f>
              <c:strCache>
                <c:ptCount val="1"/>
                <c:pt idx="0">
                  <c:v>Average Days to ART</c:v>
                </c:pt>
              </c:strCache>
            </c:strRef>
          </c:tx>
          <c:spPr>
            <a:ln w="28575" cap="rnd">
              <a:solidFill>
                <a:schemeClr val="accent1"/>
              </a:solidFill>
              <a:round/>
            </a:ln>
            <a:effectLst/>
          </c:spPr>
          <c:marker>
            <c:symbol val="none"/>
          </c:marker>
          <c:cat>
            <c:numRef>
              <c:f>Sheet1!$A$116:$A$140</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Sheet1!$B$116:$B$140</c:f>
              <c:numCache>
                <c:formatCode>General</c:formatCode>
                <c:ptCount val="25"/>
                <c:pt idx="0">
                  <c:v>4</c:v>
                </c:pt>
                <c:pt idx="1">
                  <c:v>7</c:v>
                </c:pt>
                <c:pt idx="2">
                  <c:v>2</c:v>
                </c:pt>
                <c:pt idx="3">
                  <c:v>9</c:v>
                </c:pt>
                <c:pt idx="4">
                  <c:v>1</c:v>
                </c:pt>
                <c:pt idx="5">
                  <c:v>7</c:v>
                </c:pt>
                <c:pt idx="6">
                  <c:v>1</c:v>
                </c:pt>
                <c:pt idx="7">
                  <c:v>8</c:v>
                </c:pt>
                <c:pt idx="8">
                  <c:v>2</c:v>
                </c:pt>
                <c:pt idx="9">
                  <c:v>10</c:v>
                </c:pt>
                <c:pt idx="10">
                  <c:v>1</c:v>
                </c:pt>
                <c:pt idx="11">
                  <c:v>13</c:v>
                </c:pt>
                <c:pt idx="12">
                  <c:v>2</c:v>
                </c:pt>
                <c:pt idx="13">
                  <c:v>7</c:v>
                </c:pt>
                <c:pt idx="14">
                  <c:v>1</c:v>
                </c:pt>
                <c:pt idx="15">
                  <c:v>8</c:v>
                </c:pt>
                <c:pt idx="16">
                  <c:v>1</c:v>
                </c:pt>
                <c:pt idx="17">
                  <c:v>13</c:v>
                </c:pt>
                <c:pt idx="18">
                  <c:v>2</c:v>
                </c:pt>
                <c:pt idx="19">
                  <c:v>7</c:v>
                </c:pt>
                <c:pt idx="20">
                  <c:v>1</c:v>
                </c:pt>
                <c:pt idx="21">
                  <c:v>9</c:v>
                </c:pt>
                <c:pt idx="22">
                  <c:v>1</c:v>
                </c:pt>
                <c:pt idx="23">
                  <c:v>8</c:v>
                </c:pt>
                <c:pt idx="24">
                  <c:v>1</c:v>
                </c:pt>
              </c:numCache>
            </c:numRef>
          </c:val>
          <c:smooth val="0"/>
          <c:extLst>
            <c:ext xmlns:c16="http://schemas.microsoft.com/office/drawing/2014/chart" uri="{C3380CC4-5D6E-409C-BE32-E72D297353CC}">
              <c16:uniqueId val="{00000000-E8B5-47C2-A4DE-379AF9BA9717}"/>
            </c:ext>
          </c:extLst>
        </c:ser>
        <c:ser>
          <c:idx val="1"/>
          <c:order val="1"/>
          <c:tx>
            <c:strRef>
              <c:f>Sheet1!$C$115</c:f>
              <c:strCache>
                <c:ptCount val="1"/>
                <c:pt idx="0">
                  <c:v>Median</c:v>
                </c:pt>
              </c:strCache>
            </c:strRef>
          </c:tx>
          <c:spPr>
            <a:ln w="28575" cap="rnd">
              <a:solidFill>
                <a:schemeClr val="accent2"/>
              </a:solidFill>
              <a:round/>
            </a:ln>
            <a:effectLst/>
          </c:spPr>
          <c:marker>
            <c:symbol val="none"/>
          </c:marker>
          <c:cat>
            <c:numRef>
              <c:f>Sheet1!$A$116:$A$140</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Sheet1!$C$116:$C$140</c:f>
              <c:numCache>
                <c:formatCode>General</c:formatCode>
                <c:ptCount val="25"/>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numCache>
            </c:numRef>
          </c:val>
          <c:smooth val="0"/>
          <c:extLst>
            <c:ext xmlns:c16="http://schemas.microsoft.com/office/drawing/2014/chart" uri="{C3380CC4-5D6E-409C-BE32-E72D297353CC}">
              <c16:uniqueId val="{00000001-E8B5-47C2-A4DE-379AF9BA9717}"/>
            </c:ext>
          </c:extLst>
        </c:ser>
        <c:dLbls>
          <c:showLegendKey val="0"/>
          <c:showVal val="0"/>
          <c:showCatName val="0"/>
          <c:showSerName val="0"/>
          <c:showPercent val="0"/>
          <c:showBubbleSize val="0"/>
        </c:dLbls>
        <c:smooth val="0"/>
        <c:axId val="469184224"/>
        <c:axId val="469180064"/>
      </c:lineChart>
      <c:catAx>
        <c:axId val="46918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180064"/>
        <c:crosses val="autoZero"/>
        <c:auto val="1"/>
        <c:lblAlgn val="ctr"/>
        <c:lblOffset val="100"/>
        <c:noMultiLvlLbl val="0"/>
      </c:catAx>
      <c:valAx>
        <c:axId val="469180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184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Clustering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Sheet1!$B$143</c:f>
              <c:strCache>
                <c:ptCount val="1"/>
                <c:pt idx="0">
                  <c:v>Average Days to ART</c:v>
                </c:pt>
              </c:strCache>
            </c:strRef>
          </c:tx>
          <c:spPr>
            <a:ln w="28575" cap="rnd">
              <a:solidFill>
                <a:schemeClr val="accent1"/>
              </a:solidFill>
              <a:round/>
            </a:ln>
            <a:effectLst/>
          </c:spPr>
          <c:marker>
            <c:symbol val="none"/>
          </c:marker>
          <c:cat>
            <c:numRef>
              <c:f>Sheet1!$A$144:$A$206</c:f>
              <c:numCache>
                <c:formatCode>General</c:formatCode>
                <c:ptCount val="6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numCache>
            </c:numRef>
          </c:cat>
          <c:val>
            <c:numRef>
              <c:f>Sheet1!$B$144:$B$206</c:f>
              <c:numCache>
                <c:formatCode>General</c:formatCode>
                <c:ptCount val="63"/>
                <c:pt idx="0">
                  <c:v>2</c:v>
                </c:pt>
                <c:pt idx="1">
                  <c:v>4</c:v>
                </c:pt>
                <c:pt idx="2">
                  <c:v>7</c:v>
                </c:pt>
                <c:pt idx="3">
                  <c:v>6</c:v>
                </c:pt>
                <c:pt idx="4">
                  <c:v>7</c:v>
                </c:pt>
                <c:pt idx="5">
                  <c:v>7</c:v>
                </c:pt>
                <c:pt idx="6">
                  <c:v>6</c:v>
                </c:pt>
                <c:pt idx="7">
                  <c:v>8</c:v>
                </c:pt>
                <c:pt idx="8">
                  <c:v>7</c:v>
                </c:pt>
                <c:pt idx="9">
                  <c:v>10</c:v>
                </c:pt>
                <c:pt idx="10">
                  <c:v>7</c:v>
                </c:pt>
                <c:pt idx="11">
                  <c:v>4</c:v>
                </c:pt>
                <c:pt idx="12">
                  <c:v>2</c:v>
                </c:pt>
                <c:pt idx="13">
                  <c:v>5</c:v>
                </c:pt>
                <c:pt idx="14">
                  <c:v>3</c:v>
                </c:pt>
                <c:pt idx="15">
                  <c:v>3</c:v>
                </c:pt>
                <c:pt idx="16">
                  <c:v>1</c:v>
                </c:pt>
                <c:pt idx="17">
                  <c:v>2</c:v>
                </c:pt>
                <c:pt idx="18">
                  <c:v>7</c:v>
                </c:pt>
                <c:pt idx="19">
                  <c:v>3</c:v>
                </c:pt>
                <c:pt idx="20">
                  <c:v>2</c:v>
                </c:pt>
                <c:pt idx="21">
                  <c:v>4</c:v>
                </c:pt>
                <c:pt idx="22">
                  <c:v>7</c:v>
                </c:pt>
                <c:pt idx="23">
                  <c:v>3</c:v>
                </c:pt>
                <c:pt idx="24">
                  <c:v>7</c:v>
                </c:pt>
                <c:pt idx="25">
                  <c:v>4</c:v>
                </c:pt>
                <c:pt idx="26">
                  <c:v>7</c:v>
                </c:pt>
                <c:pt idx="27">
                  <c:v>2</c:v>
                </c:pt>
                <c:pt idx="28">
                  <c:v>1</c:v>
                </c:pt>
                <c:pt idx="29">
                  <c:v>3</c:v>
                </c:pt>
                <c:pt idx="30">
                  <c:v>5</c:v>
                </c:pt>
                <c:pt idx="31">
                  <c:v>3</c:v>
                </c:pt>
                <c:pt idx="32">
                  <c:v>3</c:v>
                </c:pt>
                <c:pt idx="33">
                  <c:v>5</c:v>
                </c:pt>
                <c:pt idx="34">
                  <c:v>2</c:v>
                </c:pt>
                <c:pt idx="35">
                  <c:v>6</c:v>
                </c:pt>
                <c:pt idx="36">
                  <c:v>7</c:v>
                </c:pt>
                <c:pt idx="37">
                  <c:v>4</c:v>
                </c:pt>
                <c:pt idx="38">
                  <c:v>2</c:v>
                </c:pt>
                <c:pt idx="39">
                  <c:v>5</c:v>
                </c:pt>
                <c:pt idx="40">
                  <c:v>7</c:v>
                </c:pt>
                <c:pt idx="41">
                  <c:v>3</c:v>
                </c:pt>
                <c:pt idx="42">
                  <c:v>2</c:v>
                </c:pt>
                <c:pt idx="43">
                  <c:v>3</c:v>
                </c:pt>
                <c:pt idx="44">
                  <c:v>2</c:v>
                </c:pt>
                <c:pt idx="45">
                  <c:v>1</c:v>
                </c:pt>
                <c:pt idx="46">
                  <c:v>3</c:v>
                </c:pt>
                <c:pt idx="47">
                  <c:v>2</c:v>
                </c:pt>
                <c:pt idx="48">
                  <c:v>1</c:v>
                </c:pt>
                <c:pt idx="49">
                  <c:v>2</c:v>
                </c:pt>
                <c:pt idx="50">
                  <c:v>1</c:v>
                </c:pt>
                <c:pt idx="51">
                  <c:v>3</c:v>
                </c:pt>
                <c:pt idx="52">
                  <c:v>2</c:v>
                </c:pt>
                <c:pt idx="53">
                  <c:v>3</c:v>
                </c:pt>
                <c:pt idx="54">
                  <c:v>5</c:v>
                </c:pt>
                <c:pt idx="55">
                  <c:v>6</c:v>
                </c:pt>
                <c:pt idx="56">
                  <c:v>1</c:v>
                </c:pt>
                <c:pt idx="57">
                  <c:v>1</c:v>
                </c:pt>
                <c:pt idx="58">
                  <c:v>2</c:v>
                </c:pt>
                <c:pt idx="59">
                  <c:v>1</c:v>
                </c:pt>
                <c:pt idx="60">
                  <c:v>1</c:v>
                </c:pt>
                <c:pt idx="61">
                  <c:v>1</c:v>
                </c:pt>
                <c:pt idx="62">
                  <c:v>6</c:v>
                </c:pt>
              </c:numCache>
            </c:numRef>
          </c:val>
          <c:smooth val="0"/>
          <c:extLst>
            <c:ext xmlns:c16="http://schemas.microsoft.com/office/drawing/2014/chart" uri="{C3380CC4-5D6E-409C-BE32-E72D297353CC}">
              <c16:uniqueId val="{00000000-9C3A-422A-918B-4705AFD393FE}"/>
            </c:ext>
          </c:extLst>
        </c:ser>
        <c:ser>
          <c:idx val="1"/>
          <c:order val="1"/>
          <c:tx>
            <c:strRef>
              <c:f>Sheet1!$C$143</c:f>
              <c:strCache>
                <c:ptCount val="1"/>
                <c:pt idx="0">
                  <c:v>Median</c:v>
                </c:pt>
              </c:strCache>
            </c:strRef>
          </c:tx>
          <c:spPr>
            <a:ln w="28575" cap="rnd">
              <a:solidFill>
                <a:schemeClr val="accent2"/>
              </a:solidFill>
              <a:round/>
            </a:ln>
            <a:effectLst/>
          </c:spPr>
          <c:marker>
            <c:symbol val="none"/>
          </c:marker>
          <c:cat>
            <c:numRef>
              <c:f>Sheet1!$A$144:$A$206</c:f>
              <c:numCache>
                <c:formatCode>General</c:formatCode>
                <c:ptCount val="6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numCache>
            </c:numRef>
          </c:cat>
          <c:val>
            <c:numRef>
              <c:f>Sheet1!$C$144:$C$206</c:f>
              <c:numCache>
                <c:formatCode>General</c:formatCode>
                <c:ptCount val="6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numCache>
            </c:numRef>
          </c:val>
          <c:smooth val="0"/>
          <c:extLst>
            <c:ext xmlns:c16="http://schemas.microsoft.com/office/drawing/2014/chart" uri="{C3380CC4-5D6E-409C-BE32-E72D297353CC}">
              <c16:uniqueId val="{00000001-9C3A-422A-918B-4705AFD393FE}"/>
            </c:ext>
          </c:extLst>
        </c:ser>
        <c:dLbls>
          <c:showLegendKey val="0"/>
          <c:showVal val="0"/>
          <c:showCatName val="0"/>
          <c:showSerName val="0"/>
          <c:showPercent val="0"/>
          <c:showBubbleSize val="0"/>
        </c:dLbls>
        <c:smooth val="0"/>
        <c:axId val="1942097072"/>
        <c:axId val="1942092496"/>
      </c:lineChart>
      <c:catAx>
        <c:axId val="1942097072"/>
        <c:scaling>
          <c:orientation val="minMax"/>
        </c:scaling>
        <c:delete val="1"/>
        <c:axPos val="b"/>
        <c:numFmt formatCode="General" sourceLinked="1"/>
        <c:majorTickMark val="none"/>
        <c:minorTickMark val="none"/>
        <c:tickLblPos val="nextTo"/>
        <c:crossAx val="1942092496"/>
        <c:crosses val="autoZero"/>
        <c:auto val="1"/>
        <c:lblAlgn val="ctr"/>
        <c:lblOffset val="100"/>
        <c:noMultiLvlLbl val="0"/>
      </c:catAx>
      <c:valAx>
        <c:axId val="1942092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2097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Trends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 in Microsoft PowerPoint]Sheet1'!$B$117</c:f>
              <c:strCache>
                <c:ptCount val="1"/>
                <c:pt idx="0">
                  <c:v>Average Days to ART</c:v>
                </c:pt>
              </c:strCache>
            </c:strRef>
          </c:tx>
          <c:spPr>
            <a:ln w="28575" cap="rnd">
              <a:solidFill>
                <a:schemeClr val="accent1"/>
              </a:solidFill>
              <a:round/>
            </a:ln>
            <a:effectLst/>
          </c:spPr>
          <c:marker>
            <c:symbol val="circle"/>
            <c:size val="5"/>
            <c:spPr>
              <a:solidFill>
                <a:schemeClr val="tx1"/>
              </a:solidFill>
              <a:ln w="28575">
                <a:solidFill>
                  <a:schemeClr val="tx1"/>
                </a:solidFill>
              </a:ln>
              <a:effectLst/>
            </c:spPr>
          </c:marker>
          <c:cat>
            <c:numRef>
              <c:f>'[Chart in Microsoft PowerPoint]Sheet1'!$A$118:$A$142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'[Chart in Microsoft PowerPoint]Sheet1'!$B$118:$B$142</c:f>
              <c:numCache>
                <c:formatCode>General</c:formatCode>
                <c:ptCount val="25"/>
                <c:pt idx="0">
                  <c:v>8</c:v>
                </c:pt>
                <c:pt idx="1">
                  <c:v>7</c:v>
                </c:pt>
                <c:pt idx="2">
                  <c:v>5</c:v>
                </c:pt>
                <c:pt idx="3">
                  <c:v>5</c:v>
                </c:pt>
                <c:pt idx="4">
                  <c:v>4</c:v>
                </c:pt>
                <c:pt idx="5">
                  <c:v>3</c:v>
                </c:pt>
                <c:pt idx="6">
                  <c:v>2</c:v>
                </c:pt>
                <c:pt idx="7">
                  <c:v>1</c:v>
                </c:pt>
                <c:pt idx="8">
                  <c:v>3</c:v>
                </c:pt>
                <c:pt idx="9">
                  <c:v>4</c:v>
                </c:pt>
                <c:pt idx="10">
                  <c:v>5</c:v>
                </c:pt>
                <c:pt idx="11">
                  <c:v>6</c:v>
                </c:pt>
                <c:pt idx="12">
                  <c:v>4</c:v>
                </c:pt>
                <c:pt idx="13">
                  <c:v>1</c:v>
                </c:pt>
                <c:pt idx="14">
                  <c:v>3</c:v>
                </c:pt>
                <c:pt idx="15">
                  <c:v>7</c:v>
                </c:pt>
                <c:pt idx="16">
                  <c:v>5</c:v>
                </c:pt>
                <c:pt idx="17">
                  <c:v>4</c:v>
                </c:pt>
                <c:pt idx="18">
                  <c:v>3</c:v>
                </c:pt>
                <c:pt idx="19">
                  <c:v>2</c:v>
                </c:pt>
                <c:pt idx="20">
                  <c:v>1</c:v>
                </c:pt>
                <c:pt idx="21">
                  <c:v>1</c:v>
                </c:pt>
                <c:pt idx="22">
                  <c:v>1</c:v>
                </c:pt>
                <c:pt idx="23">
                  <c:v>1</c:v>
                </c:pt>
                <c:pt idx="24">
                  <c:v>1</c:v>
                </c:pt>
              </c:numCache>
            </c:numRef>
          </c:val>
          <c:smooth val="0"/>
          <c:extLst>
            <c:ext xmlns:c16="http://schemas.microsoft.com/office/drawing/2014/chart" uri="{C3380CC4-5D6E-409C-BE32-E72D297353CC}">
              <c16:uniqueId val="{00000000-CF64-4C7F-A738-1CD450260B4E}"/>
            </c:ext>
          </c:extLst>
        </c:ser>
        <c:ser>
          <c:idx val="1"/>
          <c:order val="1"/>
          <c:tx>
            <c:strRef>
              <c:f>'[Chart in Microsoft PowerPoint]Sheet1'!$C$117</c:f>
              <c:strCache>
                <c:ptCount val="1"/>
                <c:pt idx="0">
                  <c:v>Median</c:v>
                </c:pt>
              </c:strCache>
            </c:strRef>
          </c:tx>
          <c:spPr>
            <a:ln w="28575" cap="rnd">
              <a:solidFill>
                <a:schemeClr val="accent2"/>
              </a:solidFill>
              <a:round/>
            </a:ln>
            <a:effectLst/>
          </c:spPr>
          <c:marker>
            <c:symbol val="none"/>
          </c:marker>
          <c:cat>
            <c:numRef>
              <c:f>'[Chart in Microsoft PowerPoint]Sheet1'!$A$118:$A$142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'[Chart in Microsoft PowerPoint]Sheet1'!$C$118:$C$142</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1-CF64-4C7F-A738-1CD450260B4E}"/>
            </c:ext>
          </c:extLst>
        </c:ser>
        <c:dLbls>
          <c:showLegendKey val="0"/>
          <c:showVal val="0"/>
          <c:showCatName val="0"/>
          <c:showSerName val="0"/>
          <c:showPercent val="0"/>
          <c:showBubbleSize val="0"/>
        </c:dLbls>
        <c:marker val="1"/>
        <c:smooth val="0"/>
        <c:axId val="1449399200"/>
        <c:axId val="1924771680"/>
      </c:lineChart>
      <c:catAx>
        <c:axId val="1449399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4771680"/>
        <c:crosses val="autoZero"/>
        <c:auto val="1"/>
        <c:lblAlgn val="ctr"/>
        <c:lblOffset val="100"/>
        <c:noMultiLvlLbl val="0"/>
      </c:catAx>
      <c:valAx>
        <c:axId val="1924771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9399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Astronomical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 in Microsoft PowerPoint]Sheet1'!$B$87</c:f>
              <c:strCache>
                <c:ptCount val="1"/>
                <c:pt idx="0">
                  <c:v>Average Days to ART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'[Chart in Microsoft PowerPoint]Sheet1'!$A$88:$A$112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'[Chart in Microsoft PowerPoint]Sheet1'!$B$88:$B$112</c:f>
              <c:numCache>
                <c:formatCode>General</c:formatCode>
                <c:ptCount val="25"/>
                <c:pt idx="0">
                  <c:v>8</c:v>
                </c:pt>
                <c:pt idx="1">
                  <c:v>5</c:v>
                </c:pt>
                <c:pt idx="2">
                  <c:v>5</c:v>
                </c:pt>
                <c:pt idx="3">
                  <c:v>5</c:v>
                </c:pt>
                <c:pt idx="4">
                  <c:v>6</c:v>
                </c:pt>
                <c:pt idx="5">
                  <c:v>6</c:v>
                </c:pt>
                <c:pt idx="6">
                  <c:v>4</c:v>
                </c:pt>
                <c:pt idx="7">
                  <c:v>5</c:v>
                </c:pt>
                <c:pt idx="8">
                  <c:v>6</c:v>
                </c:pt>
                <c:pt idx="9">
                  <c:v>4</c:v>
                </c:pt>
                <c:pt idx="10">
                  <c:v>6</c:v>
                </c:pt>
                <c:pt idx="11">
                  <c:v>1</c:v>
                </c:pt>
                <c:pt idx="12">
                  <c:v>4</c:v>
                </c:pt>
                <c:pt idx="13">
                  <c:v>1</c:v>
                </c:pt>
                <c:pt idx="14">
                  <c:v>3</c:v>
                </c:pt>
                <c:pt idx="15">
                  <c:v>25</c:v>
                </c:pt>
                <c:pt idx="16">
                  <c:v>5</c:v>
                </c:pt>
                <c:pt idx="17">
                  <c:v>4</c:v>
                </c:pt>
                <c:pt idx="18">
                  <c:v>5</c:v>
                </c:pt>
                <c:pt idx="19">
                  <c:v>2</c:v>
                </c:pt>
                <c:pt idx="20">
                  <c:v>1</c:v>
                </c:pt>
                <c:pt idx="21">
                  <c:v>2</c:v>
                </c:pt>
                <c:pt idx="22">
                  <c:v>1</c:v>
                </c:pt>
                <c:pt idx="23">
                  <c:v>1</c:v>
                </c:pt>
                <c:pt idx="24">
                  <c:v>1</c:v>
                </c:pt>
              </c:numCache>
            </c:numRef>
          </c:val>
          <c:smooth val="0"/>
          <c:extLst>
            <c:ext xmlns:c16="http://schemas.microsoft.com/office/drawing/2014/chart" uri="{C3380CC4-5D6E-409C-BE32-E72D297353CC}">
              <c16:uniqueId val="{00000000-7B95-4009-8AEC-D11135F3284F}"/>
            </c:ext>
          </c:extLst>
        </c:ser>
        <c:ser>
          <c:idx val="1"/>
          <c:order val="1"/>
          <c:tx>
            <c:strRef>
              <c:f>'[Chart in Microsoft PowerPoint]Sheet1'!$C$87</c:f>
              <c:strCache>
                <c:ptCount val="1"/>
                <c:pt idx="0">
                  <c:v>Median</c:v>
                </c:pt>
              </c:strCache>
            </c:strRef>
          </c:tx>
          <c:spPr>
            <a:ln w="28575" cap="rnd">
              <a:solidFill>
                <a:schemeClr val="accent2"/>
              </a:solidFill>
              <a:round/>
            </a:ln>
            <a:effectLst/>
          </c:spPr>
          <c:marker>
            <c:symbol val="none"/>
          </c:marker>
          <c:cat>
            <c:numRef>
              <c:f>'[Chart in Microsoft PowerPoint]Sheet1'!$A$88:$A$112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'[Chart in Microsoft PowerPoint]Sheet1'!$C$88:$C$112</c:f>
              <c:numCache>
                <c:formatCode>General</c:formatCode>
                <c:ptCount val="25"/>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numCache>
            </c:numRef>
          </c:val>
          <c:smooth val="0"/>
          <c:extLst>
            <c:ext xmlns:c16="http://schemas.microsoft.com/office/drawing/2014/chart" uri="{C3380CC4-5D6E-409C-BE32-E72D297353CC}">
              <c16:uniqueId val="{00000001-7B95-4009-8AEC-D11135F3284F}"/>
            </c:ext>
          </c:extLst>
        </c:ser>
        <c:dLbls>
          <c:showLegendKey val="0"/>
          <c:showVal val="0"/>
          <c:showCatName val="0"/>
          <c:showSerName val="0"/>
          <c:showPercent val="0"/>
          <c:showBubbleSize val="0"/>
        </c:dLbls>
        <c:marker val="1"/>
        <c:smooth val="0"/>
        <c:axId val="1664331152"/>
        <c:axId val="1664317840"/>
      </c:lineChart>
      <c:catAx>
        <c:axId val="166433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4317840"/>
        <c:crosses val="autoZero"/>
        <c:auto val="1"/>
        <c:lblAlgn val="ctr"/>
        <c:lblOffset val="100"/>
        <c:noMultiLvlLbl val="0"/>
      </c:catAx>
      <c:valAx>
        <c:axId val="1664317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4331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4"/>
          <c:dPt>
            <c:idx val="0"/>
            <c:bubble3D val="0"/>
            <c:explosion val="1"/>
            <c:spPr>
              <a:solidFill>
                <a:schemeClr val="accent1"/>
              </a:solidFill>
              <a:ln w="19050">
                <a:solidFill>
                  <a:schemeClr val="lt1"/>
                </a:solidFill>
              </a:ln>
              <a:effectLst/>
            </c:spPr>
            <c:extLst>
              <c:ext xmlns:c16="http://schemas.microsoft.com/office/drawing/2014/chart" uri="{C3380CC4-5D6E-409C-BE32-E72D297353CC}">
                <c16:uniqueId val="{00000001-9135-4BB2-A599-EDD92525D255}"/>
              </c:ext>
            </c:extLst>
          </c:dPt>
          <c:dPt>
            <c:idx val="1"/>
            <c:bubble3D val="0"/>
            <c:explosion val="0"/>
            <c:spPr>
              <a:solidFill>
                <a:schemeClr val="accent2"/>
              </a:solidFill>
              <a:ln w="19050">
                <a:solidFill>
                  <a:schemeClr val="lt1"/>
                </a:solidFill>
              </a:ln>
              <a:effectLst/>
            </c:spPr>
            <c:extLst>
              <c:ext xmlns:c16="http://schemas.microsoft.com/office/drawing/2014/chart" uri="{C3380CC4-5D6E-409C-BE32-E72D297353CC}">
                <c16:uniqueId val="{00000003-9135-4BB2-A599-EDD92525D255}"/>
              </c:ext>
            </c:extLst>
          </c:dPt>
          <c:dPt>
            <c:idx val="2"/>
            <c:bubble3D val="0"/>
            <c:explosion val="0"/>
            <c:spPr>
              <a:solidFill>
                <a:schemeClr val="accent3"/>
              </a:solidFill>
              <a:ln w="19050">
                <a:solidFill>
                  <a:schemeClr val="lt1"/>
                </a:solidFill>
              </a:ln>
              <a:effectLst/>
            </c:spPr>
            <c:extLst>
              <c:ext xmlns:c16="http://schemas.microsoft.com/office/drawing/2014/chart" uri="{C3380CC4-5D6E-409C-BE32-E72D297353CC}">
                <c16:uniqueId val="{00000005-9135-4BB2-A599-EDD92525D255}"/>
              </c:ext>
            </c:extLst>
          </c:dPt>
          <c:dPt>
            <c:idx val="3"/>
            <c:bubble3D val="0"/>
            <c:explosion val="1"/>
            <c:spPr>
              <a:solidFill>
                <a:schemeClr val="accent4"/>
              </a:solidFill>
              <a:ln w="19050">
                <a:solidFill>
                  <a:schemeClr val="lt1"/>
                </a:solidFill>
              </a:ln>
              <a:effectLst/>
            </c:spPr>
            <c:extLst>
              <c:ext xmlns:c16="http://schemas.microsoft.com/office/drawing/2014/chart" uri="{C3380CC4-5D6E-409C-BE32-E72D297353CC}">
                <c16:uniqueId val="{00000007-9135-4BB2-A599-EDD92525D255}"/>
              </c:ext>
            </c:extLst>
          </c:dPt>
          <c:dPt>
            <c:idx val="4"/>
            <c:bubble3D val="0"/>
            <c:explosion val="0"/>
            <c:spPr>
              <a:solidFill>
                <a:schemeClr val="accent5"/>
              </a:solidFill>
              <a:ln w="19050">
                <a:solidFill>
                  <a:schemeClr val="lt1"/>
                </a:solidFill>
              </a:ln>
              <a:effectLst/>
            </c:spPr>
            <c:extLst>
              <c:ext xmlns:c16="http://schemas.microsoft.com/office/drawing/2014/chart" uri="{C3380CC4-5D6E-409C-BE32-E72D297353CC}">
                <c16:uniqueId val="{00000009-9135-4BB2-A599-EDD92525D255}"/>
              </c:ext>
            </c:extLst>
          </c:dPt>
          <c:cat>
            <c:strRef>
              <c:f>Sheet1!$A$12:$A$16</c:f>
              <c:strCache>
                <c:ptCount val="5"/>
                <c:pt idx="0">
                  <c:v>Part A</c:v>
                </c:pt>
                <c:pt idx="1">
                  <c:v>Part B</c:v>
                </c:pt>
                <c:pt idx="2">
                  <c:v>Part C</c:v>
                </c:pt>
                <c:pt idx="3">
                  <c:v>Part D</c:v>
                </c:pt>
                <c:pt idx="4">
                  <c:v>Part F Dental</c:v>
                </c:pt>
              </c:strCache>
            </c:strRef>
          </c:cat>
          <c:val>
            <c:numRef>
              <c:f>Sheet1!$B$12:$B$16</c:f>
              <c:numCache>
                <c:formatCode>General</c:formatCode>
                <c:ptCount val="5"/>
                <c:pt idx="0">
                  <c:v>14</c:v>
                </c:pt>
                <c:pt idx="1">
                  <c:v>6</c:v>
                </c:pt>
                <c:pt idx="2">
                  <c:v>18</c:v>
                </c:pt>
                <c:pt idx="3">
                  <c:v>3</c:v>
                </c:pt>
                <c:pt idx="4">
                  <c:v>1</c:v>
                </c:pt>
              </c:numCache>
            </c:numRef>
          </c:val>
          <c:extLst>
            <c:ext xmlns:c16="http://schemas.microsoft.com/office/drawing/2014/chart" uri="{C3380CC4-5D6E-409C-BE32-E72D297353CC}">
              <c16:uniqueId val="{0000000A-9135-4BB2-A599-EDD92525D25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02A-4691-9E31-AC9F5879556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02A-4691-9E31-AC9F5879556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02A-4691-9E31-AC9F58795562}"/>
              </c:ext>
            </c:extLst>
          </c:dPt>
          <c:cat>
            <c:strRef>
              <c:f>Sheet1!$A$20:$A$22</c:f>
              <c:strCache>
                <c:ptCount val="3"/>
                <c:pt idx="0">
                  <c:v>Proficient</c:v>
                </c:pt>
                <c:pt idx="1">
                  <c:v>Intermediate</c:v>
                </c:pt>
                <c:pt idx="2">
                  <c:v>Beginner</c:v>
                </c:pt>
              </c:strCache>
            </c:strRef>
          </c:cat>
          <c:val>
            <c:numRef>
              <c:f>Sheet1!$B$20:$B$22</c:f>
              <c:numCache>
                <c:formatCode>General</c:formatCode>
                <c:ptCount val="3"/>
                <c:pt idx="0">
                  <c:v>9</c:v>
                </c:pt>
                <c:pt idx="1">
                  <c:v>21</c:v>
                </c:pt>
                <c:pt idx="2">
                  <c:v>4</c:v>
                </c:pt>
              </c:numCache>
            </c:numRef>
          </c:val>
          <c:extLst>
            <c:ext xmlns:c16="http://schemas.microsoft.com/office/drawing/2014/chart" uri="{C3380CC4-5D6E-409C-BE32-E72D297353CC}">
              <c16:uniqueId val="{00000006-602A-4691-9E31-AC9F5879556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Average</a:t>
            </a:r>
            <a:r>
              <a:rPr lang="en-US" baseline="0" dirty="0"/>
              <a:t> Patient Wait Time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Sheet1!$A$2:$A$14</c:f>
              <c:strCache>
                <c:ptCount val="13"/>
                <c:pt idx="0">
                  <c:v>Monday</c:v>
                </c:pt>
                <c:pt idx="1">
                  <c:v>Tuesday</c:v>
                </c:pt>
                <c:pt idx="2">
                  <c:v>Wednesday</c:v>
                </c:pt>
                <c:pt idx="3">
                  <c:v>Thursday</c:v>
                </c:pt>
                <c:pt idx="4">
                  <c:v>Friday</c:v>
                </c:pt>
                <c:pt idx="5">
                  <c:v>Saturday</c:v>
                </c:pt>
                <c:pt idx="6">
                  <c:v>Monday</c:v>
                </c:pt>
                <c:pt idx="7">
                  <c:v>Tuesday</c:v>
                </c:pt>
                <c:pt idx="8">
                  <c:v>Wednesday</c:v>
                </c:pt>
                <c:pt idx="9">
                  <c:v>Thursday</c:v>
                </c:pt>
                <c:pt idx="10">
                  <c:v>Friday</c:v>
                </c:pt>
                <c:pt idx="11">
                  <c:v>Saturday</c:v>
                </c:pt>
                <c:pt idx="12">
                  <c:v>Monday</c:v>
                </c:pt>
              </c:strCache>
            </c:strRef>
          </c:cat>
          <c:val>
            <c:numRef>
              <c:f>Sheet1!$B$2:$B$14</c:f>
              <c:numCache>
                <c:formatCode>General</c:formatCode>
                <c:ptCount val="13"/>
                <c:pt idx="0">
                  <c:v>34.299999999999997</c:v>
                </c:pt>
                <c:pt idx="1">
                  <c:v>32.5</c:v>
                </c:pt>
                <c:pt idx="2">
                  <c:v>33.5</c:v>
                </c:pt>
                <c:pt idx="3">
                  <c:v>34.5</c:v>
                </c:pt>
                <c:pt idx="4">
                  <c:v>31.75</c:v>
                </c:pt>
                <c:pt idx="5">
                  <c:v>34.24</c:v>
                </c:pt>
                <c:pt idx="6">
                  <c:v>35.1</c:v>
                </c:pt>
                <c:pt idx="7">
                  <c:v>32.25</c:v>
                </c:pt>
                <c:pt idx="8">
                  <c:v>94.7</c:v>
                </c:pt>
                <c:pt idx="9">
                  <c:v>88.5</c:v>
                </c:pt>
                <c:pt idx="10">
                  <c:v>41.5</c:v>
                </c:pt>
                <c:pt idx="11">
                  <c:v>47.3</c:v>
                </c:pt>
                <c:pt idx="12">
                  <c:v>36.5</c:v>
                </c:pt>
              </c:numCache>
            </c:numRef>
          </c:val>
          <c:smooth val="0"/>
          <c:extLst>
            <c:ext xmlns:c16="http://schemas.microsoft.com/office/drawing/2014/chart" uri="{C3380CC4-5D6E-409C-BE32-E72D297353CC}">
              <c16:uniqueId val="{00000000-BCE4-42B6-8322-360392825C97}"/>
            </c:ext>
          </c:extLst>
        </c:ser>
        <c:ser>
          <c:idx val="1"/>
          <c:order val="1"/>
          <c:tx>
            <c:strRef>
              <c:f>Sheet1!$C$1</c:f>
              <c:strCache>
                <c:ptCount val="1"/>
                <c:pt idx="0">
                  <c:v>Column1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Sheet1!$A$2:$A$14</c:f>
              <c:strCache>
                <c:ptCount val="13"/>
                <c:pt idx="0">
                  <c:v>Monday</c:v>
                </c:pt>
                <c:pt idx="1">
                  <c:v>Tuesday</c:v>
                </c:pt>
                <c:pt idx="2">
                  <c:v>Wednesday</c:v>
                </c:pt>
                <c:pt idx="3">
                  <c:v>Thursday</c:v>
                </c:pt>
                <c:pt idx="4">
                  <c:v>Friday</c:v>
                </c:pt>
                <c:pt idx="5">
                  <c:v>Saturday</c:v>
                </c:pt>
                <c:pt idx="6">
                  <c:v>Monday</c:v>
                </c:pt>
                <c:pt idx="7">
                  <c:v>Tuesday</c:v>
                </c:pt>
                <c:pt idx="8">
                  <c:v>Wednesday</c:v>
                </c:pt>
                <c:pt idx="9">
                  <c:v>Thursday</c:v>
                </c:pt>
                <c:pt idx="10">
                  <c:v>Friday</c:v>
                </c:pt>
                <c:pt idx="11">
                  <c:v>Saturday</c:v>
                </c:pt>
                <c:pt idx="12">
                  <c:v>Monday</c:v>
                </c:pt>
              </c:strCache>
            </c:strRef>
          </c:cat>
          <c:val>
            <c:numRef>
              <c:f>Sheet1!$C$2:$C$14</c:f>
              <c:numCache>
                <c:formatCode>General</c:formatCode>
                <c:ptCount val="13"/>
              </c:numCache>
            </c:numRef>
          </c:val>
          <c:smooth val="0"/>
          <c:extLst>
            <c:ext xmlns:c16="http://schemas.microsoft.com/office/drawing/2014/chart" uri="{C3380CC4-5D6E-409C-BE32-E72D297353CC}">
              <c16:uniqueId val="{00000001-BCE4-42B6-8322-360392825C97}"/>
            </c:ext>
          </c:extLst>
        </c:ser>
        <c:ser>
          <c:idx val="2"/>
          <c:order val="2"/>
          <c:tx>
            <c:strRef>
              <c:f>Sheet1!$D$1</c:f>
              <c:strCache>
                <c:ptCount val="1"/>
                <c:pt idx="0">
                  <c:v>Column2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Sheet1!$A$2:$A$14</c:f>
              <c:strCache>
                <c:ptCount val="13"/>
                <c:pt idx="0">
                  <c:v>Monday</c:v>
                </c:pt>
                <c:pt idx="1">
                  <c:v>Tuesday</c:v>
                </c:pt>
                <c:pt idx="2">
                  <c:v>Wednesday</c:v>
                </c:pt>
                <c:pt idx="3">
                  <c:v>Thursday</c:v>
                </c:pt>
                <c:pt idx="4">
                  <c:v>Friday</c:v>
                </c:pt>
                <c:pt idx="5">
                  <c:v>Saturday</c:v>
                </c:pt>
                <c:pt idx="6">
                  <c:v>Monday</c:v>
                </c:pt>
                <c:pt idx="7">
                  <c:v>Tuesday</c:v>
                </c:pt>
                <c:pt idx="8">
                  <c:v>Wednesday</c:v>
                </c:pt>
                <c:pt idx="9">
                  <c:v>Thursday</c:v>
                </c:pt>
                <c:pt idx="10">
                  <c:v>Friday</c:v>
                </c:pt>
                <c:pt idx="11">
                  <c:v>Saturday</c:v>
                </c:pt>
                <c:pt idx="12">
                  <c:v>Monday</c:v>
                </c:pt>
              </c:strCache>
            </c:strRef>
          </c:cat>
          <c:val>
            <c:numRef>
              <c:f>Sheet1!$D$2:$D$14</c:f>
              <c:numCache>
                <c:formatCode>General</c:formatCode>
                <c:ptCount val="13"/>
              </c:numCache>
            </c:numRef>
          </c:val>
          <c:smooth val="0"/>
          <c:extLst>
            <c:ext xmlns:c16="http://schemas.microsoft.com/office/drawing/2014/chart" uri="{C3380CC4-5D6E-409C-BE32-E72D297353CC}">
              <c16:uniqueId val="{00000002-BCE4-42B6-8322-360392825C97}"/>
            </c:ext>
          </c:extLst>
        </c:ser>
        <c:dLbls>
          <c:showLegendKey val="0"/>
          <c:showVal val="0"/>
          <c:showCatName val="0"/>
          <c:showSerName val="0"/>
          <c:showPercent val="0"/>
          <c:showBubbleSize val="0"/>
        </c:dLbls>
        <c:marker val="1"/>
        <c:smooth val="0"/>
        <c:axId val="981841888"/>
        <c:axId val="981834816"/>
      </c:lineChart>
      <c:catAx>
        <c:axId val="98184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1834816"/>
        <c:crosses val="autoZero"/>
        <c:auto val="1"/>
        <c:lblAlgn val="ctr"/>
        <c:lblOffset val="100"/>
        <c:noMultiLvlLbl val="0"/>
      </c:catAx>
      <c:valAx>
        <c:axId val="981834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184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Sheet1!$A$2:$A$9</c:f>
              <c:strCache>
                <c:ptCount val="8"/>
                <c:pt idx="0">
                  <c:v>Monday</c:v>
                </c:pt>
                <c:pt idx="1">
                  <c:v>Tuesday</c:v>
                </c:pt>
                <c:pt idx="2">
                  <c:v>Wednesday</c:v>
                </c:pt>
                <c:pt idx="3">
                  <c:v>Thursday</c:v>
                </c:pt>
                <c:pt idx="4">
                  <c:v>Friday</c:v>
                </c:pt>
                <c:pt idx="5">
                  <c:v>Saturday</c:v>
                </c:pt>
                <c:pt idx="6">
                  <c:v>Monday</c:v>
                </c:pt>
                <c:pt idx="7">
                  <c:v>Tuesday</c:v>
                </c:pt>
              </c:strCache>
            </c:strRef>
          </c:cat>
          <c:val>
            <c:numRef>
              <c:f>Sheet1!$B$2:$B$9</c:f>
              <c:numCache>
                <c:formatCode>General</c:formatCode>
                <c:ptCount val="8"/>
                <c:pt idx="0">
                  <c:v>34.299999999999997</c:v>
                </c:pt>
                <c:pt idx="1">
                  <c:v>32.5</c:v>
                </c:pt>
                <c:pt idx="2">
                  <c:v>33.5</c:v>
                </c:pt>
                <c:pt idx="3">
                  <c:v>34.5</c:v>
                </c:pt>
                <c:pt idx="4">
                  <c:v>31.75</c:v>
                </c:pt>
                <c:pt idx="5">
                  <c:v>34.24</c:v>
                </c:pt>
                <c:pt idx="6">
                  <c:v>35.1</c:v>
                </c:pt>
                <c:pt idx="7">
                  <c:v>32.25</c:v>
                </c:pt>
              </c:numCache>
            </c:numRef>
          </c:val>
          <c:smooth val="0"/>
          <c:extLst>
            <c:ext xmlns:c16="http://schemas.microsoft.com/office/drawing/2014/chart" uri="{C3380CC4-5D6E-409C-BE32-E72D297353CC}">
              <c16:uniqueId val="{00000000-BCE4-42B6-8322-360392825C97}"/>
            </c:ext>
          </c:extLst>
        </c:ser>
        <c:dLbls>
          <c:showLegendKey val="0"/>
          <c:showVal val="0"/>
          <c:showCatName val="0"/>
          <c:showSerName val="0"/>
          <c:showPercent val="0"/>
          <c:showBubbleSize val="0"/>
        </c:dLbls>
        <c:marker val="1"/>
        <c:smooth val="0"/>
        <c:axId val="981841888"/>
        <c:axId val="981834816"/>
      </c:lineChart>
      <c:catAx>
        <c:axId val="98184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1834816"/>
        <c:crosses val="autoZero"/>
        <c:auto val="1"/>
        <c:lblAlgn val="ctr"/>
        <c:lblOffset val="100"/>
        <c:noMultiLvlLbl val="0"/>
      </c:catAx>
      <c:valAx>
        <c:axId val="981834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184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Average</a:t>
            </a:r>
            <a:r>
              <a:rPr lang="en-US" baseline="0" dirty="0"/>
              <a:t> Patient Wait Time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Sheet1!$A$2:$A$19</c:f>
              <c:strCache>
                <c:ptCount val="18"/>
                <c:pt idx="0">
                  <c:v>Monday</c:v>
                </c:pt>
                <c:pt idx="1">
                  <c:v>Tuesday</c:v>
                </c:pt>
                <c:pt idx="2">
                  <c:v>Wednesday</c:v>
                </c:pt>
                <c:pt idx="3">
                  <c:v>Thursday</c:v>
                </c:pt>
                <c:pt idx="4">
                  <c:v>Friday</c:v>
                </c:pt>
                <c:pt idx="5">
                  <c:v>Saturday</c:v>
                </c:pt>
                <c:pt idx="6">
                  <c:v>Monday</c:v>
                </c:pt>
                <c:pt idx="7">
                  <c:v>Tuesday</c:v>
                </c:pt>
                <c:pt idx="8">
                  <c:v>Wednesday</c:v>
                </c:pt>
                <c:pt idx="9">
                  <c:v>Thursday</c:v>
                </c:pt>
                <c:pt idx="10">
                  <c:v>Friday</c:v>
                </c:pt>
                <c:pt idx="11">
                  <c:v>Saturday</c:v>
                </c:pt>
                <c:pt idx="12">
                  <c:v>Monday</c:v>
                </c:pt>
                <c:pt idx="13">
                  <c:v>Tuesday</c:v>
                </c:pt>
                <c:pt idx="14">
                  <c:v>Wednesday</c:v>
                </c:pt>
                <c:pt idx="15">
                  <c:v>Thursday</c:v>
                </c:pt>
                <c:pt idx="16">
                  <c:v>Friday</c:v>
                </c:pt>
                <c:pt idx="17">
                  <c:v>Saturday</c:v>
                </c:pt>
              </c:strCache>
            </c:strRef>
          </c:cat>
          <c:val>
            <c:numRef>
              <c:f>Sheet1!$B$2:$B$19</c:f>
              <c:numCache>
                <c:formatCode>General</c:formatCode>
                <c:ptCount val="18"/>
                <c:pt idx="0">
                  <c:v>67.5</c:v>
                </c:pt>
                <c:pt idx="1">
                  <c:v>22.5</c:v>
                </c:pt>
                <c:pt idx="2">
                  <c:v>55.3</c:v>
                </c:pt>
                <c:pt idx="3">
                  <c:v>34.5</c:v>
                </c:pt>
                <c:pt idx="4">
                  <c:v>62.25</c:v>
                </c:pt>
                <c:pt idx="5">
                  <c:v>19.75</c:v>
                </c:pt>
                <c:pt idx="6">
                  <c:v>55.1</c:v>
                </c:pt>
                <c:pt idx="7">
                  <c:v>32.25</c:v>
                </c:pt>
                <c:pt idx="8">
                  <c:v>84.7</c:v>
                </c:pt>
                <c:pt idx="9">
                  <c:v>64.25</c:v>
                </c:pt>
                <c:pt idx="10">
                  <c:v>61.5</c:v>
                </c:pt>
                <c:pt idx="11">
                  <c:v>22.75</c:v>
                </c:pt>
                <c:pt idx="12">
                  <c:v>56.5</c:v>
                </c:pt>
                <c:pt idx="13">
                  <c:v>18.5</c:v>
                </c:pt>
                <c:pt idx="14">
                  <c:v>40.75</c:v>
                </c:pt>
                <c:pt idx="15">
                  <c:v>60.1</c:v>
                </c:pt>
                <c:pt idx="16">
                  <c:v>89</c:v>
                </c:pt>
                <c:pt idx="17">
                  <c:v>51.5</c:v>
                </c:pt>
              </c:numCache>
            </c:numRef>
          </c:val>
          <c:smooth val="0"/>
          <c:extLst>
            <c:ext xmlns:c16="http://schemas.microsoft.com/office/drawing/2014/chart" uri="{C3380CC4-5D6E-409C-BE32-E72D297353CC}">
              <c16:uniqueId val="{00000000-BCE4-42B6-8322-360392825C97}"/>
            </c:ext>
          </c:extLst>
        </c:ser>
        <c:dLbls>
          <c:showLegendKey val="0"/>
          <c:showVal val="0"/>
          <c:showCatName val="0"/>
          <c:showSerName val="0"/>
          <c:showPercent val="0"/>
          <c:showBubbleSize val="0"/>
        </c:dLbls>
        <c:marker val="1"/>
        <c:smooth val="0"/>
        <c:axId val="981841888"/>
        <c:axId val="981834816"/>
      </c:lineChart>
      <c:catAx>
        <c:axId val="98184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1834816"/>
        <c:crosses val="autoZero"/>
        <c:auto val="1"/>
        <c:lblAlgn val="ctr"/>
        <c:lblOffset val="100"/>
        <c:noMultiLvlLbl val="0"/>
      </c:catAx>
      <c:valAx>
        <c:axId val="981834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184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QI</a:t>
            </a:r>
            <a:r>
              <a:rPr lang="en-US" baseline="0" dirty="0"/>
              <a:t> Project Data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Sheet1!$A$2:$A$14</c:f>
              <c:strCache>
                <c:ptCount val="13"/>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strCache>
            </c:strRef>
          </c:cat>
          <c:val>
            <c:numRef>
              <c:f>Sheet1!$B$2:$B$14</c:f>
              <c:numCache>
                <c:formatCode>General</c:formatCode>
                <c:ptCount val="13"/>
                <c:pt idx="0">
                  <c:v>0.87</c:v>
                </c:pt>
                <c:pt idx="1">
                  <c:v>0.86</c:v>
                </c:pt>
                <c:pt idx="2">
                  <c:v>0.85</c:v>
                </c:pt>
                <c:pt idx="3">
                  <c:v>0.84</c:v>
                </c:pt>
                <c:pt idx="4">
                  <c:v>0.82</c:v>
                </c:pt>
                <c:pt idx="5">
                  <c:v>0.8</c:v>
                </c:pt>
                <c:pt idx="6">
                  <c:v>0.76</c:v>
                </c:pt>
                <c:pt idx="7">
                  <c:v>0.72</c:v>
                </c:pt>
                <c:pt idx="8">
                  <c:v>0.72</c:v>
                </c:pt>
                <c:pt idx="9">
                  <c:v>0.72</c:v>
                </c:pt>
                <c:pt idx="10">
                  <c:v>0.72</c:v>
                </c:pt>
                <c:pt idx="11">
                  <c:v>0.72</c:v>
                </c:pt>
                <c:pt idx="12">
                  <c:v>0.91</c:v>
                </c:pt>
              </c:numCache>
            </c:numRef>
          </c:val>
          <c:smooth val="0"/>
          <c:extLst>
            <c:ext xmlns:c16="http://schemas.microsoft.com/office/drawing/2014/chart" uri="{C3380CC4-5D6E-409C-BE32-E72D297353CC}">
              <c16:uniqueId val="{00000000-235F-4313-BFB5-3D92DAC3A9CB}"/>
            </c:ext>
          </c:extLst>
        </c:ser>
        <c:dLbls>
          <c:showLegendKey val="0"/>
          <c:showVal val="0"/>
          <c:showCatName val="0"/>
          <c:showSerName val="0"/>
          <c:showPercent val="0"/>
          <c:showBubbleSize val="0"/>
        </c:dLbls>
        <c:marker val="1"/>
        <c:smooth val="0"/>
        <c:axId val="1093509616"/>
        <c:axId val="1093498800"/>
      </c:lineChart>
      <c:catAx>
        <c:axId val="109350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3498800"/>
        <c:crosses val="autoZero"/>
        <c:auto val="1"/>
        <c:lblAlgn val="ctr"/>
        <c:lblOffset val="100"/>
        <c:noMultiLvlLbl val="0"/>
      </c:catAx>
      <c:valAx>
        <c:axId val="1093498800"/>
        <c:scaling>
          <c:orientation val="minMax"/>
          <c:max val="1"/>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350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33333333333334"/>
          <c:y val="7.9136690647482008E-2"/>
          <c:w val="0.6428571428571429"/>
          <c:h val="0.73621103117505993"/>
        </c:manualLayout>
      </c:layout>
      <c:barChart>
        <c:barDir val="col"/>
        <c:grouping val="clustered"/>
        <c:varyColors val="0"/>
        <c:ser>
          <c:idx val="0"/>
          <c:order val="0"/>
          <c:tx>
            <c:strRef>
              <c:f>Sheet1!$A$2</c:f>
              <c:strCache>
                <c:ptCount val="1"/>
                <c:pt idx="0">
                  <c:v>East</c:v>
                </c:pt>
              </c:strCache>
            </c:strRef>
          </c:tx>
          <c:spPr>
            <a:solidFill>
              <a:srgbClr val="0000FF"/>
            </a:solidFill>
            <a:ln w="11747">
              <a:solidFill>
                <a:srgbClr val="FFFF00"/>
              </a:solidFill>
              <a:prstDash val="solid"/>
            </a:ln>
          </c:spPr>
          <c:invertIfNegative val="0"/>
          <c:dLbls>
            <c:spPr>
              <a:noFill/>
              <a:ln w="23492">
                <a:noFill/>
              </a:ln>
            </c:spPr>
            <c:txPr>
              <a:bodyPr wrap="square" lIns="38100" tIns="19050" rIns="38100" bIns="19050" anchor="ctr">
                <a:spAutoFit/>
              </a:bodyPr>
              <a:lstStyle/>
              <a:p>
                <a:pPr>
                  <a:defRPr sz="1663" b="1" i="0" u="none" strike="noStrike"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2"/>
                <c:pt idx="0">
                  <c:v>Avg Before Change</c:v>
                </c:pt>
                <c:pt idx="1">
                  <c:v>Avg After Change</c:v>
                </c:pt>
              </c:strCache>
            </c:strRef>
          </c:cat>
          <c:val>
            <c:numRef>
              <c:f>Sheet1!$B$2:$D$2</c:f>
              <c:numCache>
                <c:formatCode>General</c:formatCode>
                <c:ptCount val="3"/>
                <c:pt idx="0">
                  <c:v>70</c:v>
                </c:pt>
                <c:pt idx="1">
                  <c:v>35</c:v>
                </c:pt>
              </c:numCache>
            </c:numRef>
          </c:val>
          <c:extLst>
            <c:ext xmlns:c16="http://schemas.microsoft.com/office/drawing/2014/chart" uri="{C3380CC4-5D6E-409C-BE32-E72D297353CC}">
              <c16:uniqueId val="{00000000-482A-43A9-A889-1926FB231216}"/>
            </c:ext>
          </c:extLst>
        </c:ser>
        <c:dLbls>
          <c:showLegendKey val="0"/>
          <c:showVal val="0"/>
          <c:showCatName val="0"/>
          <c:showSerName val="0"/>
          <c:showPercent val="0"/>
          <c:showBubbleSize val="0"/>
        </c:dLbls>
        <c:gapWidth val="150"/>
        <c:axId val="217101472"/>
        <c:axId val="1"/>
      </c:barChart>
      <c:catAx>
        <c:axId val="217101472"/>
        <c:scaling>
          <c:orientation val="minMax"/>
        </c:scaling>
        <c:delete val="0"/>
        <c:axPos val="b"/>
        <c:numFmt formatCode="General" sourceLinked="1"/>
        <c:majorTickMark val="out"/>
        <c:minorTickMark val="none"/>
        <c:tickLblPos val="nextTo"/>
        <c:spPr>
          <a:ln w="2937">
            <a:solidFill>
              <a:schemeClr val="tx1"/>
            </a:solidFill>
            <a:prstDash val="solid"/>
          </a:ln>
        </c:spPr>
        <c:txPr>
          <a:bodyPr rot="0" vert="horz"/>
          <a:lstStyle/>
          <a:p>
            <a:pPr>
              <a:defRPr sz="1800" b="0" i="0" u="none" strike="noStrike" baseline="0">
                <a:solidFill>
                  <a:schemeClr val="tx1"/>
                </a:solidFill>
                <a:latin typeface="Garamond" panose="02020404030301010803" pitchFamily="18" charset="0"/>
                <a:ea typeface="Times New Roman"/>
                <a:cs typeface="Times New Roman"/>
              </a:defRPr>
            </a:pPr>
            <a:endParaRPr lang="en-US"/>
          </a:p>
        </c:txPr>
        <c:crossAx val="1"/>
        <c:crosses val="autoZero"/>
        <c:auto val="0"/>
        <c:lblAlgn val="ctr"/>
        <c:lblOffset val="100"/>
        <c:tickLblSkip val="1"/>
        <c:tickMarkSkip val="1"/>
        <c:noMultiLvlLbl val="0"/>
      </c:catAx>
      <c:valAx>
        <c:axId val="1"/>
        <c:scaling>
          <c:orientation val="minMax"/>
          <c:max val="80"/>
        </c:scaling>
        <c:delete val="0"/>
        <c:axPos val="l"/>
        <c:title>
          <c:tx>
            <c:rich>
              <a:bodyPr/>
              <a:lstStyle/>
              <a:p>
                <a:pPr>
                  <a:defRPr sz="1800" b="0" i="0" u="none" strike="noStrike" baseline="0">
                    <a:solidFill>
                      <a:srgbClr val="000000"/>
                    </a:solidFill>
                    <a:latin typeface="Garamond" panose="02020404030301010803" pitchFamily="18" charset="0"/>
                    <a:ea typeface="Times New Roman"/>
                    <a:cs typeface="Times New Roman"/>
                  </a:defRPr>
                </a:pPr>
                <a:r>
                  <a:rPr lang="en-US" sz="1800" b="0" dirty="0">
                    <a:latin typeface="Garamond" panose="02020404030301010803" pitchFamily="18" charset="0"/>
                  </a:rPr>
                  <a:t>Cycle Time (min.)</a:t>
                </a:r>
              </a:p>
            </c:rich>
          </c:tx>
          <c:layout>
            <c:manualLayout>
              <c:xMode val="edge"/>
              <c:yMode val="edge"/>
              <c:x val="6.6666666666666666E-2"/>
              <c:y val="0.22541962742462071"/>
            </c:manualLayout>
          </c:layout>
          <c:overlay val="0"/>
          <c:spPr>
            <a:noFill/>
            <a:ln w="23492">
              <a:noFill/>
            </a:ln>
          </c:spPr>
        </c:title>
        <c:numFmt formatCode="General" sourceLinked="1"/>
        <c:majorTickMark val="out"/>
        <c:minorTickMark val="none"/>
        <c:tickLblPos val="nextTo"/>
        <c:spPr>
          <a:ln w="5873">
            <a:noFill/>
          </a:ln>
        </c:spPr>
        <c:txPr>
          <a:bodyPr rot="0" vert="horz"/>
          <a:lstStyle/>
          <a:p>
            <a:pPr>
              <a:defRPr sz="1800" b="0" i="0" u="none" strike="noStrike" baseline="0">
                <a:solidFill>
                  <a:schemeClr val="tx1"/>
                </a:solidFill>
                <a:latin typeface="Garamond" panose="02020404030301010803" pitchFamily="18" charset="0"/>
                <a:ea typeface="Times New Roman"/>
                <a:cs typeface="Times New Roman"/>
              </a:defRPr>
            </a:pPr>
            <a:endParaRPr lang="en-US"/>
          </a:p>
        </c:txPr>
        <c:crossAx val="217101472"/>
        <c:crosses val="autoZero"/>
        <c:crossBetween val="between"/>
      </c:valAx>
      <c:spPr>
        <a:noFill/>
        <a:ln w="26479">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Shift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Sheet1!$B$59</c:f>
              <c:strCache>
                <c:ptCount val="1"/>
                <c:pt idx="0">
                  <c:v>Average Days to ART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Sheet1!$A$60:$A$84</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Sheet1!$B$60:$B$84</c:f>
              <c:numCache>
                <c:formatCode>General</c:formatCode>
                <c:ptCount val="25"/>
                <c:pt idx="0">
                  <c:v>15</c:v>
                </c:pt>
                <c:pt idx="1">
                  <c:v>7</c:v>
                </c:pt>
                <c:pt idx="2">
                  <c:v>6</c:v>
                </c:pt>
                <c:pt idx="3">
                  <c:v>9</c:v>
                </c:pt>
                <c:pt idx="4">
                  <c:v>8</c:v>
                </c:pt>
                <c:pt idx="5">
                  <c:v>12</c:v>
                </c:pt>
                <c:pt idx="6">
                  <c:v>6</c:v>
                </c:pt>
                <c:pt idx="7">
                  <c:v>6</c:v>
                </c:pt>
                <c:pt idx="8">
                  <c:v>3</c:v>
                </c:pt>
                <c:pt idx="9">
                  <c:v>5</c:v>
                </c:pt>
                <c:pt idx="10">
                  <c:v>4</c:v>
                </c:pt>
                <c:pt idx="11">
                  <c:v>3</c:v>
                </c:pt>
                <c:pt idx="12">
                  <c:v>2</c:v>
                </c:pt>
                <c:pt idx="13">
                  <c:v>1</c:v>
                </c:pt>
                <c:pt idx="14">
                  <c:v>7</c:v>
                </c:pt>
                <c:pt idx="15">
                  <c:v>6</c:v>
                </c:pt>
                <c:pt idx="16">
                  <c:v>4</c:v>
                </c:pt>
                <c:pt idx="17">
                  <c:v>3</c:v>
                </c:pt>
                <c:pt idx="18">
                  <c:v>2</c:v>
                </c:pt>
                <c:pt idx="19">
                  <c:v>4</c:v>
                </c:pt>
                <c:pt idx="20">
                  <c:v>1</c:v>
                </c:pt>
                <c:pt idx="21">
                  <c:v>1</c:v>
                </c:pt>
                <c:pt idx="22">
                  <c:v>1</c:v>
                </c:pt>
                <c:pt idx="23">
                  <c:v>1</c:v>
                </c:pt>
                <c:pt idx="24">
                  <c:v>1</c:v>
                </c:pt>
              </c:numCache>
            </c:numRef>
          </c:val>
          <c:smooth val="0"/>
          <c:extLst>
            <c:ext xmlns:c16="http://schemas.microsoft.com/office/drawing/2014/chart" uri="{C3380CC4-5D6E-409C-BE32-E72D297353CC}">
              <c16:uniqueId val="{00000000-6A4A-4490-9A46-82F7D2568FCB}"/>
            </c:ext>
          </c:extLst>
        </c:ser>
        <c:ser>
          <c:idx val="1"/>
          <c:order val="1"/>
          <c:tx>
            <c:strRef>
              <c:f>Sheet1!$C$59</c:f>
              <c:strCache>
                <c:ptCount val="1"/>
                <c:pt idx="0">
                  <c:v>Median</c:v>
                </c:pt>
              </c:strCache>
            </c:strRef>
          </c:tx>
          <c:spPr>
            <a:ln w="28575" cap="rnd">
              <a:solidFill>
                <a:schemeClr val="accent2"/>
              </a:solidFill>
              <a:round/>
            </a:ln>
            <a:effectLst/>
          </c:spPr>
          <c:marker>
            <c:symbol val="none"/>
          </c:marker>
          <c:cat>
            <c:numRef>
              <c:f>Sheet1!$A$60:$A$84</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Sheet1!$C$60:$C$84</c:f>
              <c:numCache>
                <c:formatCode>General</c:formatCode>
                <c:ptCount val="25"/>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numCache>
            </c:numRef>
          </c:val>
          <c:smooth val="0"/>
          <c:extLst>
            <c:ext xmlns:c16="http://schemas.microsoft.com/office/drawing/2014/chart" uri="{C3380CC4-5D6E-409C-BE32-E72D297353CC}">
              <c16:uniqueId val="{00000001-6A4A-4490-9A46-82F7D2568FCB}"/>
            </c:ext>
          </c:extLst>
        </c:ser>
        <c:dLbls>
          <c:showLegendKey val="0"/>
          <c:showVal val="0"/>
          <c:showCatName val="0"/>
          <c:showSerName val="0"/>
          <c:showPercent val="0"/>
          <c:showBubbleSize val="0"/>
        </c:dLbls>
        <c:marker val="1"/>
        <c:smooth val="0"/>
        <c:axId val="1450549376"/>
        <c:axId val="1450553952"/>
      </c:lineChart>
      <c:catAx>
        <c:axId val="145054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0553952"/>
        <c:crosses val="autoZero"/>
        <c:auto val="1"/>
        <c:lblAlgn val="ctr"/>
        <c:lblOffset val="100"/>
        <c:noMultiLvlLbl val="0"/>
      </c:catAx>
      <c:valAx>
        <c:axId val="1450553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0549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26303A-949A-47AD-AA20-CA183788406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CF977E6-7D77-4B28-8A67-503FC1788D33}">
      <dgm:prSet phldrT="[Text]"/>
      <dgm:spPr>
        <a:noFill/>
      </dgm:spPr>
      <dgm:t>
        <a:bodyPr/>
        <a:lstStyle/>
        <a:p>
          <a:r>
            <a:rPr lang="en-US" altLang="en-US" dirty="0">
              <a:solidFill>
                <a:schemeClr val="tx1"/>
              </a:solidFill>
            </a:rPr>
            <a:t>“What is going on?”</a:t>
          </a:r>
          <a:endParaRPr lang="en-US" dirty="0">
            <a:solidFill>
              <a:schemeClr val="tx1"/>
            </a:solidFill>
          </a:endParaRPr>
        </a:p>
      </dgm:t>
    </dgm:pt>
    <dgm:pt modelId="{BD829A38-905B-4E77-B278-97C1D2469FA2}" type="parTrans" cxnId="{57CFBDD3-AFD6-4B13-9A0B-9FD9C5E0912D}">
      <dgm:prSet/>
      <dgm:spPr/>
      <dgm:t>
        <a:bodyPr/>
        <a:lstStyle/>
        <a:p>
          <a:endParaRPr lang="en-US"/>
        </a:p>
      </dgm:t>
    </dgm:pt>
    <dgm:pt modelId="{0AC29680-2D84-48E4-B987-D7FF3E34A118}" type="sibTrans" cxnId="{57CFBDD3-AFD6-4B13-9A0B-9FD9C5E0912D}">
      <dgm:prSet/>
      <dgm:spPr/>
      <dgm:t>
        <a:bodyPr/>
        <a:lstStyle/>
        <a:p>
          <a:endParaRPr lang="en-US"/>
        </a:p>
      </dgm:t>
    </dgm:pt>
    <dgm:pt modelId="{3B1F22C4-3078-420E-9B31-C9296C0782A3}">
      <dgm:prSet/>
      <dgm:spPr>
        <a:noFill/>
      </dgm:spPr>
      <dgm:t>
        <a:bodyPr/>
        <a:lstStyle/>
        <a:p>
          <a:r>
            <a:rPr lang="en-US" altLang="en-US" dirty="0">
              <a:solidFill>
                <a:schemeClr val="tx1"/>
              </a:solidFill>
            </a:rPr>
            <a:t>“Do we even all agree on the current process”?</a:t>
          </a:r>
        </a:p>
      </dgm:t>
    </dgm:pt>
    <dgm:pt modelId="{CDCE0F07-13B7-4181-AAC5-2AD60A988140}" type="parTrans" cxnId="{0BA71BBA-2A34-405F-9243-8E33D6DD8B18}">
      <dgm:prSet/>
      <dgm:spPr/>
      <dgm:t>
        <a:bodyPr/>
        <a:lstStyle/>
        <a:p>
          <a:endParaRPr lang="en-US"/>
        </a:p>
      </dgm:t>
    </dgm:pt>
    <dgm:pt modelId="{2642A2D3-F6E2-4F4F-A897-E3915E9A7818}" type="sibTrans" cxnId="{0BA71BBA-2A34-405F-9243-8E33D6DD8B18}">
      <dgm:prSet/>
      <dgm:spPr/>
      <dgm:t>
        <a:bodyPr/>
        <a:lstStyle/>
        <a:p>
          <a:endParaRPr lang="en-US"/>
        </a:p>
      </dgm:t>
    </dgm:pt>
    <dgm:pt modelId="{131D2BB8-DC57-47FF-BF1B-37061A1C777B}">
      <dgm:prSet/>
      <dgm:spPr>
        <a:noFill/>
      </dgm:spPr>
      <dgm:t>
        <a:bodyPr/>
        <a:lstStyle/>
        <a:p>
          <a:r>
            <a:rPr lang="en-US" altLang="en-US" dirty="0">
              <a:solidFill>
                <a:schemeClr val="tx1"/>
              </a:solidFill>
            </a:rPr>
            <a:t>“Where are there delays?”</a:t>
          </a:r>
        </a:p>
      </dgm:t>
    </dgm:pt>
    <dgm:pt modelId="{6975EBA2-3C9F-40D3-A66C-716A01E16F61}" type="parTrans" cxnId="{0EC68613-BCD4-4E45-81AD-9D0F9F10BA11}">
      <dgm:prSet/>
      <dgm:spPr/>
      <dgm:t>
        <a:bodyPr/>
        <a:lstStyle/>
        <a:p>
          <a:endParaRPr lang="en-US"/>
        </a:p>
      </dgm:t>
    </dgm:pt>
    <dgm:pt modelId="{4B525057-1912-4692-81AD-5CE29383500B}" type="sibTrans" cxnId="{0EC68613-BCD4-4E45-81AD-9D0F9F10BA11}">
      <dgm:prSet/>
      <dgm:spPr/>
      <dgm:t>
        <a:bodyPr/>
        <a:lstStyle/>
        <a:p>
          <a:endParaRPr lang="en-US"/>
        </a:p>
      </dgm:t>
    </dgm:pt>
    <dgm:pt modelId="{179B0B07-B64C-4EF7-BABF-6D3990CF1E63}">
      <dgm:prSet/>
      <dgm:spPr>
        <a:noFill/>
      </dgm:spPr>
      <dgm:t>
        <a:bodyPr/>
        <a:lstStyle/>
        <a:p>
          <a:r>
            <a:rPr lang="en-US" altLang="en-US" dirty="0">
              <a:solidFill>
                <a:schemeClr val="tx1"/>
              </a:solidFill>
            </a:rPr>
            <a:t>“What are the next steps?”</a:t>
          </a:r>
        </a:p>
      </dgm:t>
    </dgm:pt>
    <dgm:pt modelId="{3338384B-1285-4F37-94D7-435CAF338E7B}" type="parTrans" cxnId="{590EEC40-FEA9-4F6B-BE72-5786439269B8}">
      <dgm:prSet/>
      <dgm:spPr/>
      <dgm:t>
        <a:bodyPr/>
        <a:lstStyle/>
        <a:p>
          <a:endParaRPr lang="en-US"/>
        </a:p>
      </dgm:t>
    </dgm:pt>
    <dgm:pt modelId="{E4AACCC7-57C6-427D-9CBC-78C6B67211B8}" type="sibTrans" cxnId="{590EEC40-FEA9-4F6B-BE72-5786439269B8}">
      <dgm:prSet/>
      <dgm:spPr/>
      <dgm:t>
        <a:bodyPr/>
        <a:lstStyle/>
        <a:p>
          <a:endParaRPr lang="en-US"/>
        </a:p>
      </dgm:t>
    </dgm:pt>
    <dgm:pt modelId="{362C78C1-4B54-4C5D-B9BA-3E7F1BC20BF6}">
      <dgm:prSet/>
      <dgm:spPr>
        <a:noFill/>
      </dgm:spPr>
      <dgm:t>
        <a:bodyPr/>
        <a:lstStyle/>
        <a:p>
          <a:r>
            <a:rPr lang="en-US" altLang="en-US" dirty="0">
              <a:solidFill>
                <a:schemeClr val="tx1"/>
              </a:solidFill>
            </a:rPr>
            <a:t>“How can we improve this process?”</a:t>
          </a:r>
        </a:p>
      </dgm:t>
    </dgm:pt>
    <dgm:pt modelId="{EDEC0D4F-5DF7-41EC-A172-5AA7BD53A7C0}" type="parTrans" cxnId="{404FB136-9980-4CEE-8077-A1645DE9F07A}">
      <dgm:prSet/>
      <dgm:spPr/>
      <dgm:t>
        <a:bodyPr/>
        <a:lstStyle/>
        <a:p>
          <a:endParaRPr lang="en-US"/>
        </a:p>
      </dgm:t>
    </dgm:pt>
    <dgm:pt modelId="{4EA29E02-2A18-46D3-8586-4BD0BAF042AE}" type="sibTrans" cxnId="{404FB136-9980-4CEE-8077-A1645DE9F07A}">
      <dgm:prSet/>
      <dgm:spPr/>
      <dgm:t>
        <a:bodyPr/>
        <a:lstStyle/>
        <a:p>
          <a:endParaRPr lang="en-US"/>
        </a:p>
      </dgm:t>
    </dgm:pt>
    <dgm:pt modelId="{349A7EAD-9C13-4491-BB40-ABF6C17E6136}" type="pres">
      <dgm:prSet presAssocID="{DF26303A-949A-47AD-AA20-CA183788406A}" presName="Name0" presStyleCnt="0">
        <dgm:presLayoutVars>
          <dgm:chMax val="7"/>
          <dgm:chPref val="7"/>
          <dgm:dir/>
        </dgm:presLayoutVars>
      </dgm:prSet>
      <dgm:spPr/>
    </dgm:pt>
    <dgm:pt modelId="{444CB7E6-0651-484E-8D1F-2DA10801D072}" type="pres">
      <dgm:prSet presAssocID="{DF26303A-949A-47AD-AA20-CA183788406A}" presName="Name1" presStyleCnt="0"/>
      <dgm:spPr/>
    </dgm:pt>
    <dgm:pt modelId="{5A83F375-DDEE-41CC-83B5-ADFE7613E305}" type="pres">
      <dgm:prSet presAssocID="{DF26303A-949A-47AD-AA20-CA183788406A}" presName="cycle" presStyleCnt="0"/>
      <dgm:spPr/>
    </dgm:pt>
    <dgm:pt modelId="{E3150219-92A3-4E0F-9147-6EF562FB0B96}" type="pres">
      <dgm:prSet presAssocID="{DF26303A-949A-47AD-AA20-CA183788406A}" presName="srcNode" presStyleLbl="node1" presStyleIdx="0" presStyleCnt="5"/>
      <dgm:spPr/>
    </dgm:pt>
    <dgm:pt modelId="{A1560D2A-A20A-4A82-B227-E1E5146BE38C}" type="pres">
      <dgm:prSet presAssocID="{DF26303A-949A-47AD-AA20-CA183788406A}" presName="conn" presStyleLbl="parChTrans1D2" presStyleIdx="0" presStyleCnt="1"/>
      <dgm:spPr/>
    </dgm:pt>
    <dgm:pt modelId="{D461A6DA-098C-48B6-832F-C1901BD59B4D}" type="pres">
      <dgm:prSet presAssocID="{DF26303A-949A-47AD-AA20-CA183788406A}" presName="extraNode" presStyleLbl="node1" presStyleIdx="0" presStyleCnt="5"/>
      <dgm:spPr/>
    </dgm:pt>
    <dgm:pt modelId="{776018FA-F1B6-49C9-BF4C-439898D6F5A5}" type="pres">
      <dgm:prSet presAssocID="{DF26303A-949A-47AD-AA20-CA183788406A}" presName="dstNode" presStyleLbl="node1" presStyleIdx="0" presStyleCnt="5"/>
      <dgm:spPr/>
    </dgm:pt>
    <dgm:pt modelId="{15CE93E7-46DA-432B-ADA8-262C0F994268}" type="pres">
      <dgm:prSet presAssocID="{9CF977E6-7D77-4B28-8A67-503FC1788D33}" presName="text_1" presStyleLbl="node1" presStyleIdx="0" presStyleCnt="5">
        <dgm:presLayoutVars>
          <dgm:bulletEnabled val="1"/>
        </dgm:presLayoutVars>
      </dgm:prSet>
      <dgm:spPr/>
    </dgm:pt>
    <dgm:pt modelId="{BEE9A232-1965-40CA-AB07-B6F50D686BA7}" type="pres">
      <dgm:prSet presAssocID="{9CF977E6-7D77-4B28-8A67-503FC1788D33}" presName="accent_1" presStyleCnt="0"/>
      <dgm:spPr/>
    </dgm:pt>
    <dgm:pt modelId="{DBE6096C-A72F-43BE-9AAF-1BEAD02C3C40}" type="pres">
      <dgm:prSet presAssocID="{9CF977E6-7D77-4B28-8A67-503FC1788D33}" presName="accentRepeatNode" presStyleLbl="solidFgAcc1" presStyleIdx="0" presStyleCnt="5"/>
      <dgm:spPr>
        <a:ln>
          <a:solidFill>
            <a:srgbClr val="DD1821"/>
          </a:solidFill>
        </a:ln>
      </dgm:spPr>
    </dgm:pt>
    <dgm:pt modelId="{E39AA3CF-6391-4540-B8DA-A54283B95682}" type="pres">
      <dgm:prSet presAssocID="{3B1F22C4-3078-420E-9B31-C9296C0782A3}" presName="text_2" presStyleLbl="node1" presStyleIdx="1" presStyleCnt="5">
        <dgm:presLayoutVars>
          <dgm:bulletEnabled val="1"/>
        </dgm:presLayoutVars>
      </dgm:prSet>
      <dgm:spPr/>
    </dgm:pt>
    <dgm:pt modelId="{5D2F1DD7-75F2-41BD-960F-240BFAE173DF}" type="pres">
      <dgm:prSet presAssocID="{3B1F22C4-3078-420E-9B31-C9296C0782A3}" presName="accent_2" presStyleCnt="0"/>
      <dgm:spPr/>
    </dgm:pt>
    <dgm:pt modelId="{FFD399C3-7235-4F29-B9B3-5504FDDD6F58}" type="pres">
      <dgm:prSet presAssocID="{3B1F22C4-3078-420E-9B31-C9296C0782A3}" presName="accentRepeatNode" presStyleLbl="solidFgAcc1" presStyleIdx="1" presStyleCnt="5"/>
      <dgm:spPr>
        <a:ln>
          <a:solidFill>
            <a:srgbClr val="DD1821"/>
          </a:solidFill>
        </a:ln>
      </dgm:spPr>
    </dgm:pt>
    <dgm:pt modelId="{36D0B3F0-197A-4F7F-804C-A59865FA7A5B}" type="pres">
      <dgm:prSet presAssocID="{131D2BB8-DC57-47FF-BF1B-37061A1C777B}" presName="text_3" presStyleLbl="node1" presStyleIdx="2" presStyleCnt="5">
        <dgm:presLayoutVars>
          <dgm:bulletEnabled val="1"/>
        </dgm:presLayoutVars>
      </dgm:prSet>
      <dgm:spPr/>
    </dgm:pt>
    <dgm:pt modelId="{CE6AFED6-F29A-457E-82FB-FCD6C2870BE7}" type="pres">
      <dgm:prSet presAssocID="{131D2BB8-DC57-47FF-BF1B-37061A1C777B}" presName="accent_3" presStyleCnt="0"/>
      <dgm:spPr/>
    </dgm:pt>
    <dgm:pt modelId="{012F3562-C94B-4C6F-96D0-DEC1DA43B09D}" type="pres">
      <dgm:prSet presAssocID="{131D2BB8-DC57-47FF-BF1B-37061A1C777B}" presName="accentRepeatNode" presStyleLbl="solidFgAcc1" presStyleIdx="2" presStyleCnt="5"/>
      <dgm:spPr>
        <a:ln>
          <a:solidFill>
            <a:srgbClr val="DD1821"/>
          </a:solidFill>
        </a:ln>
      </dgm:spPr>
    </dgm:pt>
    <dgm:pt modelId="{A35E3C1D-ECDF-4198-B835-7F6EBF198B63}" type="pres">
      <dgm:prSet presAssocID="{179B0B07-B64C-4EF7-BABF-6D3990CF1E63}" presName="text_4" presStyleLbl="node1" presStyleIdx="3" presStyleCnt="5">
        <dgm:presLayoutVars>
          <dgm:bulletEnabled val="1"/>
        </dgm:presLayoutVars>
      </dgm:prSet>
      <dgm:spPr/>
    </dgm:pt>
    <dgm:pt modelId="{B12698CF-A2B8-46DF-99D1-C0F1861113C6}" type="pres">
      <dgm:prSet presAssocID="{179B0B07-B64C-4EF7-BABF-6D3990CF1E63}" presName="accent_4" presStyleCnt="0"/>
      <dgm:spPr/>
    </dgm:pt>
    <dgm:pt modelId="{03D74BA7-D74E-44B2-A31F-1EE2A11EC242}" type="pres">
      <dgm:prSet presAssocID="{179B0B07-B64C-4EF7-BABF-6D3990CF1E63}" presName="accentRepeatNode" presStyleLbl="solidFgAcc1" presStyleIdx="3" presStyleCnt="5"/>
      <dgm:spPr>
        <a:ln>
          <a:solidFill>
            <a:srgbClr val="DD1821"/>
          </a:solidFill>
        </a:ln>
      </dgm:spPr>
    </dgm:pt>
    <dgm:pt modelId="{132A65A2-BBA2-4079-B098-FCE239ED84CF}" type="pres">
      <dgm:prSet presAssocID="{362C78C1-4B54-4C5D-B9BA-3E7F1BC20BF6}" presName="text_5" presStyleLbl="node1" presStyleIdx="4" presStyleCnt="5">
        <dgm:presLayoutVars>
          <dgm:bulletEnabled val="1"/>
        </dgm:presLayoutVars>
      </dgm:prSet>
      <dgm:spPr/>
    </dgm:pt>
    <dgm:pt modelId="{094DA82F-7D52-473C-A4E6-9108F0D0630B}" type="pres">
      <dgm:prSet presAssocID="{362C78C1-4B54-4C5D-B9BA-3E7F1BC20BF6}" presName="accent_5" presStyleCnt="0"/>
      <dgm:spPr/>
    </dgm:pt>
    <dgm:pt modelId="{7CEA43A0-1E58-4F1C-A7CB-0A5358E084AD}" type="pres">
      <dgm:prSet presAssocID="{362C78C1-4B54-4C5D-B9BA-3E7F1BC20BF6}" presName="accentRepeatNode" presStyleLbl="solidFgAcc1" presStyleIdx="4" presStyleCnt="5"/>
      <dgm:spPr>
        <a:ln>
          <a:solidFill>
            <a:srgbClr val="DD1821"/>
          </a:solidFill>
        </a:ln>
      </dgm:spPr>
    </dgm:pt>
  </dgm:ptLst>
  <dgm:cxnLst>
    <dgm:cxn modelId="{0EC68613-BCD4-4E45-81AD-9D0F9F10BA11}" srcId="{DF26303A-949A-47AD-AA20-CA183788406A}" destId="{131D2BB8-DC57-47FF-BF1B-37061A1C777B}" srcOrd="2" destOrd="0" parTransId="{6975EBA2-3C9F-40D3-A66C-716A01E16F61}" sibTransId="{4B525057-1912-4692-81AD-5CE29383500B}"/>
    <dgm:cxn modelId="{5FBD911D-2636-436D-8B75-3E8827FD9FD6}" type="presOf" srcId="{9CF977E6-7D77-4B28-8A67-503FC1788D33}" destId="{15CE93E7-46DA-432B-ADA8-262C0F994268}" srcOrd="0" destOrd="0" presId="urn:microsoft.com/office/officeart/2008/layout/VerticalCurvedList"/>
    <dgm:cxn modelId="{68FBF022-01D0-4993-9564-80FC08777F87}" type="presOf" srcId="{DF26303A-949A-47AD-AA20-CA183788406A}" destId="{349A7EAD-9C13-4491-BB40-ABF6C17E6136}" srcOrd="0" destOrd="0" presId="urn:microsoft.com/office/officeart/2008/layout/VerticalCurvedList"/>
    <dgm:cxn modelId="{404FB136-9980-4CEE-8077-A1645DE9F07A}" srcId="{DF26303A-949A-47AD-AA20-CA183788406A}" destId="{362C78C1-4B54-4C5D-B9BA-3E7F1BC20BF6}" srcOrd="4" destOrd="0" parTransId="{EDEC0D4F-5DF7-41EC-A172-5AA7BD53A7C0}" sibTransId="{4EA29E02-2A18-46D3-8586-4BD0BAF042AE}"/>
    <dgm:cxn modelId="{9662FD3F-BC4C-417E-A383-B3C096B7CE22}" type="presOf" srcId="{362C78C1-4B54-4C5D-B9BA-3E7F1BC20BF6}" destId="{132A65A2-BBA2-4079-B098-FCE239ED84CF}" srcOrd="0" destOrd="0" presId="urn:microsoft.com/office/officeart/2008/layout/VerticalCurvedList"/>
    <dgm:cxn modelId="{590EEC40-FEA9-4F6B-BE72-5786439269B8}" srcId="{DF26303A-949A-47AD-AA20-CA183788406A}" destId="{179B0B07-B64C-4EF7-BABF-6D3990CF1E63}" srcOrd="3" destOrd="0" parTransId="{3338384B-1285-4F37-94D7-435CAF338E7B}" sibTransId="{E4AACCC7-57C6-427D-9CBC-78C6B67211B8}"/>
    <dgm:cxn modelId="{48C5A268-B8C7-4E61-AEC6-39F4E5362CBE}" type="presOf" srcId="{179B0B07-B64C-4EF7-BABF-6D3990CF1E63}" destId="{A35E3C1D-ECDF-4198-B835-7F6EBF198B63}" srcOrd="0" destOrd="0" presId="urn:microsoft.com/office/officeart/2008/layout/VerticalCurvedList"/>
    <dgm:cxn modelId="{4FA8E258-F5B7-416D-9ED6-15BD960F5875}" type="presOf" srcId="{131D2BB8-DC57-47FF-BF1B-37061A1C777B}" destId="{36D0B3F0-197A-4F7F-804C-A59865FA7A5B}" srcOrd="0" destOrd="0" presId="urn:microsoft.com/office/officeart/2008/layout/VerticalCurvedList"/>
    <dgm:cxn modelId="{0BA71BBA-2A34-405F-9243-8E33D6DD8B18}" srcId="{DF26303A-949A-47AD-AA20-CA183788406A}" destId="{3B1F22C4-3078-420E-9B31-C9296C0782A3}" srcOrd="1" destOrd="0" parTransId="{CDCE0F07-13B7-4181-AAC5-2AD60A988140}" sibTransId="{2642A2D3-F6E2-4F4F-A897-E3915E9A7818}"/>
    <dgm:cxn modelId="{57CFBDD3-AFD6-4B13-9A0B-9FD9C5E0912D}" srcId="{DF26303A-949A-47AD-AA20-CA183788406A}" destId="{9CF977E6-7D77-4B28-8A67-503FC1788D33}" srcOrd="0" destOrd="0" parTransId="{BD829A38-905B-4E77-B278-97C1D2469FA2}" sibTransId="{0AC29680-2D84-48E4-B987-D7FF3E34A118}"/>
    <dgm:cxn modelId="{9AECB6D5-BE02-46A4-953B-519E88600A3A}" type="presOf" srcId="{0AC29680-2D84-48E4-B987-D7FF3E34A118}" destId="{A1560D2A-A20A-4A82-B227-E1E5146BE38C}" srcOrd="0" destOrd="0" presId="urn:microsoft.com/office/officeart/2008/layout/VerticalCurvedList"/>
    <dgm:cxn modelId="{405E9CF0-C7C9-424F-B672-6B494E513271}" type="presOf" srcId="{3B1F22C4-3078-420E-9B31-C9296C0782A3}" destId="{E39AA3CF-6391-4540-B8DA-A54283B95682}" srcOrd="0" destOrd="0" presId="urn:microsoft.com/office/officeart/2008/layout/VerticalCurvedList"/>
    <dgm:cxn modelId="{2A6FD930-2E70-4E58-831F-CA59690FE354}" type="presParOf" srcId="{349A7EAD-9C13-4491-BB40-ABF6C17E6136}" destId="{444CB7E6-0651-484E-8D1F-2DA10801D072}" srcOrd="0" destOrd="0" presId="urn:microsoft.com/office/officeart/2008/layout/VerticalCurvedList"/>
    <dgm:cxn modelId="{98F0CD33-F1E2-419C-B3BA-CFA90DD7E83D}" type="presParOf" srcId="{444CB7E6-0651-484E-8D1F-2DA10801D072}" destId="{5A83F375-DDEE-41CC-83B5-ADFE7613E305}" srcOrd="0" destOrd="0" presId="urn:microsoft.com/office/officeart/2008/layout/VerticalCurvedList"/>
    <dgm:cxn modelId="{4F967CD6-8DEB-4245-937F-1D7549464D1B}" type="presParOf" srcId="{5A83F375-DDEE-41CC-83B5-ADFE7613E305}" destId="{E3150219-92A3-4E0F-9147-6EF562FB0B96}" srcOrd="0" destOrd="0" presId="urn:microsoft.com/office/officeart/2008/layout/VerticalCurvedList"/>
    <dgm:cxn modelId="{33BB8B1C-CCD8-4970-BEC9-1B43F6F4369C}" type="presParOf" srcId="{5A83F375-DDEE-41CC-83B5-ADFE7613E305}" destId="{A1560D2A-A20A-4A82-B227-E1E5146BE38C}" srcOrd="1" destOrd="0" presId="urn:microsoft.com/office/officeart/2008/layout/VerticalCurvedList"/>
    <dgm:cxn modelId="{09D8988F-C855-4D21-A830-43B0DCDF9BD7}" type="presParOf" srcId="{5A83F375-DDEE-41CC-83B5-ADFE7613E305}" destId="{D461A6DA-098C-48B6-832F-C1901BD59B4D}" srcOrd="2" destOrd="0" presId="urn:microsoft.com/office/officeart/2008/layout/VerticalCurvedList"/>
    <dgm:cxn modelId="{37589ECD-2B2F-4251-A2E8-2B81AD0F3FA4}" type="presParOf" srcId="{5A83F375-DDEE-41CC-83B5-ADFE7613E305}" destId="{776018FA-F1B6-49C9-BF4C-439898D6F5A5}" srcOrd="3" destOrd="0" presId="urn:microsoft.com/office/officeart/2008/layout/VerticalCurvedList"/>
    <dgm:cxn modelId="{C7210DAC-A702-4CA2-9827-6D574F6F4098}" type="presParOf" srcId="{444CB7E6-0651-484E-8D1F-2DA10801D072}" destId="{15CE93E7-46DA-432B-ADA8-262C0F994268}" srcOrd="1" destOrd="0" presId="urn:microsoft.com/office/officeart/2008/layout/VerticalCurvedList"/>
    <dgm:cxn modelId="{6BD5BE4A-5377-42B3-AB2E-0707AA5266DE}" type="presParOf" srcId="{444CB7E6-0651-484E-8D1F-2DA10801D072}" destId="{BEE9A232-1965-40CA-AB07-B6F50D686BA7}" srcOrd="2" destOrd="0" presId="urn:microsoft.com/office/officeart/2008/layout/VerticalCurvedList"/>
    <dgm:cxn modelId="{BB61326A-7094-423E-9ABD-DEA1328F3938}" type="presParOf" srcId="{BEE9A232-1965-40CA-AB07-B6F50D686BA7}" destId="{DBE6096C-A72F-43BE-9AAF-1BEAD02C3C40}" srcOrd="0" destOrd="0" presId="urn:microsoft.com/office/officeart/2008/layout/VerticalCurvedList"/>
    <dgm:cxn modelId="{63066B9A-0FFE-4FF6-AB58-345EBC9B7937}" type="presParOf" srcId="{444CB7E6-0651-484E-8D1F-2DA10801D072}" destId="{E39AA3CF-6391-4540-B8DA-A54283B95682}" srcOrd="3" destOrd="0" presId="urn:microsoft.com/office/officeart/2008/layout/VerticalCurvedList"/>
    <dgm:cxn modelId="{85BA2C42-EEDB-4ED2-882D-00A2B57221D9}" type="presParOf" srcId="{444CB7E6-0651-484E-8D1F-2DA10801D072}" destId="{5D2F1DD7-75F2-41BD-960F-240BFAE173DF}" srcOrd="4" destOrd="0" presId="urn:microsoft.com/office/officeart/2008/layout/VerticalCurvedList"/>
    <dgm:cxn modelId="{1B80743E-F9C1-4EE9-AA0E-8948CC963220}" type="presParOf" srcId="{5D2F1DD7-75F2-41BD-960F-240BFAE173DF}" destId="{FFD399C3-7235-4F29-B9B3-5504FDDD6F58}" srcOrd="0" destOrd="0" presId="urn:microsoft.com/office/officeart/2008/layout/VerticalCurvedList"/>
    <dgm:cxn modelId="{380F74E4-B7D4-4AFC-B215-8FCAA41147DB}" type="presParOf" srcId="{444CB7E6-0651-484E-8D1F-2DA10801D072}" destId="{36D0B3F0-197A-4F7F-804C-A59865FA7A5B}" srcOrd="5" destOrd="0" presId="urn:microsoft.com/office/officeart/2008/layout/VerticalCurvedList"/>
    <dgm:cxn modelId="{908194E3-F838-447B-BA03-A025FA530889}" type="presParOf" srcId="{444CB7E6-0651-484E-8D1F-2DA10801D072}" destId="{CE6AFED6-F29A-457E-82FB-FCD6C2870BE7}" srcOrd="6" destOrd="0" presId="urn:microsoft.com/office/officeart/2008/layout/VerticalCurvedList"/>
    <dgm:cxn modelId="{7DE21124-C842-4E05-9BDB-913937686E02}" type="presParOf" srcId="{CE6AFED6-F29A-457E-82FB-FCD6C2870BE7}" destId="{012F3562-C94B-4C6F-96D0-DEC1DA43B09D}" srcOrd="0" destOrd="0" presId="urn:microsoft.com/office/officeart/2008/layout/VerticalCurvedList"/>
    <dgm:cxn modelId="{6F912F0A-239B-4245-AA18-031B762793FC}" type="presParOf" srcId="{444CB7E6-0651-484E-8D1F-2DA10801D072}" destId="{A35E3C1D-ECDF-4198-B835-7F6EBF198B63}" srcOrd="7" destOrd="0" presId="urn:microsoft.com/office/officeart/2008/layout/VerticalCurvedList"/>
    <dgm:cxn modelId="{82EDAF67-30C2-4816-ABE9-87253241B1C5}" type="presParOf" srcId="{444CB7E6-0651-484E-8D1F-2DA10801D072}" destId="{B12698CF-A2B8-46DF-99D1-C0F1861113C6}" srcOrd="8" destOrd="0" presId="urn:microsoft.com/office/officeart/2008/layout/VerticalCurvedList"/>
    <dgm:cxn modelId="{DBA94315-A361-40F1-8AE8-E439130BE61A}" type="presParOf" srcId="{B12698CF-A2B8-46DF-99D1-C0F1861113C6}" destId="{03D74BA7-D74E-44B2-A31F-1EE2A11EC242}" srcOrd="0" destOrd="0" presId="urn:microsoft.com/office/officeart/2008/layout/VerticalCurvedList"/>
    <dgm:cxn modelId="{B0991420-292B-4F70-85DB-B82E4B987C72}" type="presParOf" srcId="{444CB7E6-0651-484E-8D1F-2DA10801D072}" destId="{132A65A2-BBA2-4079-B098-FCE239ED84CF}" srcOrd="9" destOrd="0" presId="urn:microsoft.com/office/officeart/2008/layout/VerticalCurvedList"/>
    <dgm:cxn modelId="{2A58B740-49C9-45F1-BBE9-D2C10C361C65}" type="presParOf" srcId="{444CB7E6-0651-484E-8D1F-2DA10801D072}" destId="{094DA82F-7D52-473C-A4E6-9108F0D0630B}" srcOrd="10" destOrd="0" presId="urn:microsoft.com/office/officeart/2008/layout/VerticalCurvedList"/>
    <dgm:cxn modelId="{91A8CEEA-67B2-49CD-BE95-7EEAA43EFD7D}" type="presParOf" srcId="{094DA82F-7D52-473C-A4E6-9108F0D0630B}" destId="{7CEA43A0-1E58-4F1C-A7CB-0A5358E084A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60D2A-A20A-4A82-B227-E1E5146BE38C}">
      <dsp:nvSpPr>
        <dsp:cNvPr id="0" name=""/>
        <dsp:cNvSpPr/>
      </dsp:nvSpPr>
      <dsp:spPr>
        <a:xfrm>
          <a:off x="-4415441" y="-677211"/>
          <a:ext cx="5260302" cy="5260302"/>
        </a:xfrm>
        <a:prstGeom prst="blockArc">
          <a:avLst>
            <a:gd name="adj1" fmla="val 18900000"/>
            <a:gd name="adj2" fmla="val 2700000"/>
            <a:gd name="adj3" fmla="val 41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CE93E7-46DA-432B-ADA8-262C0F994268}">
      <dsp:nvSpPr>
        <dsp:cNvPr id="0" name=""/>
        <dsp:cNvSpPr/>
      </dsp:nvSpPr>
      <dsp:spPr>
        <a:xfrm>
          <a:off x="369926" y="244039"/>
          <a:ext cx="9333001" cy="488391"/>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661" tIns="68580" rIns="68580" bIns="68580" numCol="1" spcCol="1270" anchor="ctr" anchorCtr="0">
          <a:noAutofit/>
        </a:bodyPr>
        <a:lstStyle/>
        <a:p>
          <a:pPr marL="0" lvl="0" indent="0" algn="l" defTabSz="1200150">
            <a:lnSpc>
              <a:spcPct val="90000"/>
            </a:lnSpc>
            <a:spcBef>
              <a:spcPct val="0"/>
            </a:spcBef>
            <a:spcAft>
              <a:spcPct val="35000"/>
            </a:spcAft>
            <a:buNone/>
          </a:pPr>
          <a:r>
            <a:rPr lang="en-US" altLang="en-US" sz="2700" kern="1200" dirty="0">
              <a:solidFill>
                <a:schemeClr val="tx1"/>
              </a:solidFill>
            </a:rPr>
            <a:t>“What is going on?”</a:t>
          </a:r>
          <a:endParaRPr lang="en-US" sz="2700" kern="1200" dirty="0">
            <a:solidFill>
              <a:schemeClr val="tx1"/>
            </a:solidFill>
          </a:endParaRPr>
        </a:p>
      </dsp:txBody>
      <dsp:txXfrm>
        <a:off x="369926" y="244039"/>
        <a:ext cx="9333001" cy="488391"/>
      </dsp:txXfrm>
    </dsp:sp>
    <dsp:sp modelId="{DBE6096C-A72F-43BE-9AAF-1BEAD02C3C40}">
      <dsp:nvSpPr>
        <dsp:cNvPr id="0" name=""/>
        <dsp:cNvSpPr/>
      </dsp:nvSpPr>
      <dsp:spPr>
        <a:xfrm>
          <a:off x="64682" y="182990"/>
          <a:ext cx="610489" cy="610489"/>
        </a:xfrm>
        <a:prstGeom prst="ellipse">
          <a:avLst/>
        </a:prstGeom>
        <a:solidFill>
          <a:schemeClr val="lt1">
            <a:hueOff val="0"/>
            <a:satOff val="0"/>
            <a:lumOff val="0"/>
            <a:alphaOff val="0"/>
          </a:schemeClr>
        </a:solidFill>
        <a:ln w="25400" cap="flat" cmpd="sng" algn="ctr">
          <a:solidFill>
            <a:srgbClr val="DD1821"/>
          </a:solidFill>
          <a:prstDash val="solid"/>
        </a:ln>
        <a:effectLst/>
      </dsp:spPr>
      <dsp:style>
        <a:lnRef idx="2">
          <a:scrgbClr r="0" g="0" b="0"/>
        </a:lnRef>
        <a:fillRef idx="1">
          <a:scrgbClr r="0" g="0" b="0"/>
        </a:fillRef>
        <a:effectRef idx="0">
          <a:scrgbClr r="0" g="0" b="0"/>
        </a:effectRef>
        <a:fontRef idx="minor"/>
      </dsp:style>
    </dsp:sp>
    <dsp:sp modelId="{E39AA3CF-6391-4540-B8DA-A54283B95682}">
      <dsp:nvSpPr>
        <dsp:cNvPr id="0" name=""/>
        <dsp:cNvSpPr/>
      </dsp:nvSpPr>
      <dsp:spPr>
        <a:xfrm>
          <a:off x="719893" y="976391"/>
          <a:ext cx="8983034" cy="488391"/>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661" tIns="68580" rIns="68580" bIns="68580" numCol="1" spcCol="1270" anchor="ctr" anchorCtr="0">
          <a:noAutofit/>
        </a:bodyPr>
        <a:lstStyle/>
        <a:p>
          <a:pPr marL="0" lvl="0" indent="0" algn="l" defTabSz="1200150">
            <a:lnSpc>
              <a:spcPct val="90000"/>
            </a:lnSpc>
            <a:spcBef>
              <a:spcPct val="0"/>
            </a:spcBef>
            <a:spcAft>
              <a:spcPct val="35000"/>
            </a:spcAft>
            <a:buNone/>
          </a:pPr>
          <a:r>
            <a:rPr lang="en-US" altLang="en-US" sz="2700" kern="1200" dirty="0">
              <a:solidFill>
                <a:schemeClr val="tx1"/>
              </a:solidFill>
            </a:rPr>
            <a:t>“Do we even all agree on the current process”?</a:t>
          </a:r>
        </a:p>
      </dsp:txBody>
      <dsp:txXfrm>
        <a:off x="719893" y="976391"/>
        <a:ext cx="8983034" cy="488391"/>
      </dsp:txXfrm>
    </dsp:sp>
    <dsp:sp modelId="{FFD399C3-7235-4F29-B9B3-5504FDDD6F58}">
      <dsp:nvSpPr>
        <dsp:cNvPr id="0" name=""/>
        <dsp:cNvSpPr/>
      </dsp:nvSpPr>
      <dsp:spPr>
        <a:xfrm>
          <a:off x="414649" y="915342"/>
          <a:ext cx="610489" cy="610489"/>
        </a:xfrm>
        <a:prstGeom prst="ellipse">
          <a:avLst/>
        </a:prstGeom>
        <a:solidFill>
          <a:schemeClr val="lt1">
            <a:hueOff val="0"/>
            <a:satOff val="0"/>
            <a:lumOff val="0"/>
            <a:alphaOff val="0"/>
          </a:schemeClr>
        </a:solidFill>
        <a:ln w="25400" cap="flat" cmpd="sng" algn="ctr">
          <a:solidFill>
            <a:srgbClr val="DD1821"/>
          </a:solidFill>
          <a:prstDash val="solid"/>
        </a:ln>
        <a:effectLst/>
      </dsp:spPr>
      <dsp:style>
        <a:lnRef idx="2">
          <a:scrgbClr r="0" g="0" b="0"/>
        </a:lnRef>
        <a:fillRef idx="1">
          <a:scrgbClr r="0" g="0" b="0"/>
        </a:fillRef>
        <a:effectRef idx="0">
          <a:scrgbClr r="0" g="0" b="0"/>
        </a:effectRef>
        <a:fontRef idx="minor"/>
      </dsp:style>
    </dsp:sp>
    <dsp:sp modelId="{36D0B3F0-197A-4F7F-804C-A59865FA7A5B}">
      <dsp:nvSpPr>
        <dsp:cNvPr id="0" name=""/>
        <dsp:cNvSpPr/>
      </dsp:nvSpPr>
      <dsp:spPr>
        <a:xfrm>
          <a:off x="827305" y="1708744"/>
          <a:ext cx="8875623" cy="488391"/>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661" tIns="68580" rIns="68580" bIns="68580" numCol="1" spcCol="1270" anchor="ctr" anchorCtr="0">
          <a:noAutofit/>
        </a:bodyPr>
        <a:lstStyle/>
        <a:p>
          <a:pPr marL="0" lvl="0" indent="0" algn="l" defTabSz="1200150">
            <a:lnSpc>
              <a:spcPct val="90000"/>
            </a:lnSpc>
            <a:spcBef>
              <a:spcPct val="0"/>
            </a:spcBef>
            <a:spcAft>
              <a:spcPct val="35000"/>
            </a:spcAft>
            <a:buNone/>
          </a:pPr>
          <a:r>
            <a:rPr lang="en-US" altLang="en-US" sz="2700" kern="1200" dirty="0">
              <a:solidFill>
                <a:schemeClr val="tx1"/>
              </a:solidFill>
            </a:rPr>
            <a:t>“Where are there delays?”</a:t>
          </a:r>
        </a:p>
      </dsp:txBody>
      <dsp:txXfrm>
        <a:off x="827305" y="1708744"/>
        <a:ext cx="8875623" cy="488391"/>
      </dsp:txXfrm>
    </dsp:sp>
    <dsp:sp modelId="{012F3562-C94B-4C6F-96D0-DEC1DA43B09D}">
      <dsp:nvSpPr>
        <dsp:cNvPr id="0" name=""/>
        <dsp:cNvSpPr/>
      </dsp:nvSpPr>
      <dsp:spPr>
        <a:xfrm>
          <a:off x="522061" y="1647695"/>
          <a:ext cx="610489" cy="610489"/>
        </a:xfrm>
        <a:prstGeom prst="ellipse">
          <a:avLst/>
        </a:prstGeom>
        <a:solidFill>
          <a:schemeClr val="lt1">
            <a:hueOff val="0"/>
            <a:satOff val="0"/>
            <a:lumOff val="0"/>
            <a:alphaOff val="0"/>
          </a:schemeClr>
        </a:solidFill>
        <a:ln w="25400" cap="flat" cmpd="sng" algn="ctr">
          <a:solidFill>
            <a:srgbClr val="DD1821"/>
          </a:solidFill>
          <a:prstDash val="solid"/>
        </a:ln>
        <a:effectLst/>
      </dsp:spPr>
      <dsp:style>
        <a:lnRef idx="2">
          <a:scrgbClr r="0" g="0" b="0"/>
        </a:lnRef>
        <a:fillRef idx="1">
          <a:scrgbClr r="0" g="0" b="0"/>
        </a:fillRef>
        <a:effectRef idx="0">
          <a:scrgbClr r="0" g="0" b="0"/>
        </a:effectRef>
        <a:fontRef idx="minor"/>
      </dsp:style>
    </dsp:sp>
    <dsp:sp modelId="{A35E3C1D-ECDF-4198-B835-7F6EBF198B63}">
      <dsp:nvSpPr>
        <dsp:cNvPr id="0" name=""/>
        <dsp:cNvSpPr/>
      </dsp:nvSpPr>
      <dsp:spPr>
        <a:xfrm>
          <a:off x="719893" y="2441096"/>
          <a:ext cx="8983034" cy="488391"/>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661" tIns="68580" rIns="68580" bIns="68580" numCol="1" spcCol="1270" anchor="ctr" anchorCtr="0">
          <a:noAutofit/>
        </a:bodyPr>
        <a:lstStyle/>
        <a:p>
          <a:pPr marL="0" lvl="0" indent="0" algn="l" defTabSz="1200150">
            <a:lnSpc>
              <a:spcPct val="90000"/>
            </a:lnSpc>
            <a:spcBef>
              <a:spcPct val="0"/>
            </a:spcBef>
            <a:spcAft>
              <a:spcPct val="35000"/>
            </a:spcAft>
            <a:buNone/>
          </a:pPr>
          <a:r>
            <a:rPr lang="en-US" altLang="en-US" sz="2700" kern="1200" dirty="0">
              <a:solidFill>
                <a:schemeClr val="tx1"/>
              </a:solidFill>
            </a:rPr>
            <a:t>“What are the next steps?”</a:t>
          </a:r>
        </a:p>
      </dsp:txBody>
      <dsp:txXfrm>
        <a:off x="719893" y="2441096"/>
        <a:ext cx="8983034" cy="488391"/>
      </dsp:txXfrm>
    </dsp:sp>
    <dsp:sp modelId="{03D74BA7-D74E-44B2-A31F-1EE2A11EC242}">
      <dsp:nvSpPr>
        <dsp:cNvPr id="0" name=""/>
        <dsp:cNvSpPr/>
      </dsp:nvSpPr>
      <dsp:spPr>
        <a:xfrm>
          <a:off x="414649" y="2380047"/>
          <a:ext cx="610489" cy="610489"/>
        </a:xfrm>
        <a:prstGeom prst="ellipse">
          <a:avLst/>
        </a:prstGeom>
        <a:solidFill>
          <a:schemeClr val="lt1">
            <a:hueOff val="0"/>
            <a:satOff val="0"/>
            <a:lumOff val="0"/>
            <a:alphaOff val="0"/>
          </a:schemeClr>
        </a:solidFill>
        <a:ln w="25400" cap="flat" cmpd="sng" algn="ctr">
          <a:solidFill>
            <a:srgbClr val="DD1821"/>
          </a:solidFill>
          <a:prstDash val="solid"/>
        </a:ln>
        <a:effectLst/>
      </dsp:spPr>
      <dsp:style>
        <a:lnRef idx="2">
          <a:scrgbClr r="0" g="0" b="0"/>
        </a:lnRef>
        <a:fillRef idx="1">
          <a:scrgbClr r="0" g="0" b="0"/>
        </a:fillRef>
        <a:effectRef idx="0">
          <a:scrgbClr r="0" g="0" b="0"/>
        </a:effectRef>
        <a:fontRef idx="minor"/>
      </dsp:style>
    </dsp:sp>
    <dsp:sp modelId="{132A65A2-BBA2-4079-B098-FCE239ED84CF}">
      <dsp:nvSpPr>
        <dsp:cNvPr id="0" name=""/>
        <dsp:cNvSpPr/>
      </dsp:nvSpPr>
      <dsp:spPr>
        <a:xfrm>
          <a:off x="369926" y="3173449"/>
          <a:ext cx="9333001" cy="488391"/>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661" tIns="68580" rIns="68580" bIns="68580" numCol="1" spcCol="1270" anchor="ctr" anchorCtr="0">
          <a:noAutofit/>
        </a:bodyPr>
        <a:lstStyle/>
        <a:p>
          <a:pPr marL="0" lvl="0" indent="0" algn="l" defTabSz="1200150">
            <a:lnSpc>
              <a:spcPct val="90000"/>
            </a:lnSpc>
            <a:spcBef>
              <a:spcPct val="0"/>
            </a:spcBef>
            <a:spcAft>
              <a:spcPct val="35000"/>
            </a:spcAft>
            <a:buNone/>
          </a:pPr>
          <a:r>
            <a:rPr lang="en-US" altLang="en-US" sz="2700" kern="1200" dirty="0">
              <a:solidFill>
                <a:schemeClr val="tx1"/>
              </a:solidFill>
            </a:rPr>
            <a:t>“How can we improve this process?”</a:t>
          </a:r>
        </a:p>
      </dsp:txBody>
      <dsp:txXfrm>
        <a:off x="369926" y="3173449"/>
        <a:ext cx="9333001" cy="488391"/>
      </dsp:txXfrm>
    </dsp:sp>
    <dsp:sp modelId="{7CEA43A0-1E58-4F1C-A7CB-0A5358E084AD}">
      <dsp:nvSpPr>
        <dsp:cNvPr id="0" name=""/>
        <dsp:cNvSpPr/>
      </dsp:nvSpPr>
      <dsp:spPr>
        <a:xfrm>
          <a:off x="64682" y="3112400"/>
          <a:ext cx="610489" cy="610489"/>
        </a:xfrm>
        <a:prstGeom prst="ellipse">
          <a:avLst/>
        </a:prstGeom>
        <a:solidFill>
          <a:schemeClr val="lt1">
            <a:hueOff val="0"/>
            <a:satOff val="0"/>
            <a:lumOff val="0"/>
            <a:alphaOff val="0"/>
          </a:schemeClr>
        </a:solidFill>
        <a:ln w="25400" cap="flat" cmpd="sng" algn="ctr">
          <a:solidFill>
            <a:srgbClr val="DD182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0.71429</cdr:x>
      <cdr:y>0.02569</cdr:y>
    </cdr:from>
    <cdr:to>
      <cdr:x>0.88889</cdr:x>
      <cdr:y>0.22385</cdr:y>
    </cdr:to>
    <cdr:sp macro="" textlink="">
      <cdr:nvSpPr>
        <cdr:cNvPr id="2" name="Arrow: Down 1">
          <a:extLst xmlns:a="http://schemas.openxmlformats.org/drawingml/2006/main">
            <a:ext uri="{FF2B5EF4-FFF2-40B4-BE49-F238E27FC236}">
              <a16:creationId xmlns:a16="http://schemas.microsoft.com/office/drawing/2014/main" id="{DEBCEE70-73E1-431A-AB64-182465D8E080}"/>
            </a:ext>
          </a:extLst>
        </cdr:cNvPr>
        <cdr:cNvSpPr/>
      </cdr:nvSpPr>
      <cdr:spPr bwMode="auto">
        <a:xfrm xmlns:a="http://schemas.openxmlformats.org/drawingml/2006/main" rot="5400000">
          <a:off x="7239000" y="-262467"/>
          <a:ext cx="914400" cy="1676400"/>
        </a:xfrm>
        <a:prstGeom xmlns:a="http://schemas.openxmlformats.org/drawingml/2006/main" prst="downArrow">
          <a:avLst>
            <a:gd name="adj1" fmla="val 50000"/>
            <a:gd name="adj2" fmla="val 54132"/>
          </a:avLst>
        </a:prstGeom>
        <a:solidFill xmlns:a="http://schemas.openxmlformats.org/drawingml/2006/main">
          <a:srgbClr val="FD6801"/>
        </a:solidFill>
        <a:ln xmlns:a="http://schemas.openxmlformats.org/drawingml/2006/main" w="1270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vert270" wrap="square" lIns="91440" tIns="45720" rIns="91440" bIns="45720" numCol="1" anchor="t" anchorCtr="0" compatLnSpc="1">
          <a:prstTxWarp prst="textNoShape">
            <a:avLst/>
          </a:prstTxWarp>
        </a:bodyPr>
        <a:lstStyle xmlns:a="http://schemas.openxmlformats.org/drawingml/2006/main"/>
        <a:p xmlns:a="http://schemas.openxmlformats.org/drawingml/2006/main">
          <a:pPr algn="ctr"/>
          <a:r>
            <a:rPr lang="en-US" sz="2000" b="1" dirty="0">
              <a:solidFill>
                <a:schemeClr val="bg1"/>
              </a:solidFill>
            </a:rPr>
            <a:t>SIGNAL</a:t>
          </a:r>
        </a:p>
      </cdr:txBody>
    </cdr:sp>
  </cdr:relSizeAnchor>
  <cdr:relSizeAnchor xmlns:cdr="http://schemas.openxmlformats.org/drawingml/2006/chartDrawing">
    <cdr:from>
      <cdr:x>0.20635</cdr:x>
      <cdr:y>0.22385</cdr:y>
    </cdr:from>
    <cdr:to>
      <cdr:x>0.30159</cdr:x>
      <cdr:y>0.60367</cdr:y>
    </cdr:to>
    <cdr:sp macro="" textlink="">
      <cdr:nvSpPr>
        <cdr:cNvPr id="3" name="Arrow: Down 2">
          <a:extLst xmlns:a="http://schemas.openxmlformats.org/drawingml/2006/main">
            <a:ext uri="{FF2B5EF4-FFF2-40B4-BE49-F238E27FC236}">
              <a16:creationId xmlns:a16="http://schemas.microsoft.com/office/drawing/2014/main" id="{C2824B7F-3E58-4C7D-872C-BEB7FF6F91A0}"/>
            </a:ext>
          </a:extLst>
        </cdr:cNvPr>
        <cdr:cNvSpPr/>
      </cdr:nvSpPr>
      <cdr:spPr bwMode="auto">
        <a:xfrm xmlns:a="http://schemas.openxmlformats.org/drawingml/2006/main">
          <a:off x="1981200" y="1032933"/>
          <a:ext cx="914400" cy="1752600"/>
        </a:xfrm>
        <a:prstGeom xmlns:a="http://schemas.openxmlformats.org/drawingml/2006/main" prst="downArrow">
          <a:avLst/>
        </a:prstGeom>
        <a:solidFill xmlns:a="http://schemas.openxmlformats.org/drawingml/2006/main">
          <a:srgbClr val="FD6801"/>
        </a:solidFill>
        <a:ln xmlns:a="http://schemas.openxmlformats.org/drawingml/2006/main" w="1270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vert270" wrap="square" lIns="91440" tIns="45720" rIns="91440" bIns="45720" numCol="1" anchor="ctr"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chemeClr val="bg1"/>
              </a:solidFill>
            </a:rPr>
            <a:t>NOISE</a:t>
          </a:r>
        </a:p>
      </cdr:txBody>
    </cdr:sp>
  </cdr:relSizeAnchor>
</c:userShapes>
</file>

<file path=ppt/drawings/drawing2.xml><?xml version="1.0" encoding="utf-8"?>
<c:userShapes xmlns:c="http://schemas.openxmlformats.org/drawingml/2006/chart">
  <cdr:relSizeAnchor xmlns:cdr="http://schemas.openxmlformats.org/drawingml/2006/chartDrawing">
    <cdr:from>
      <cdr:x>0.79911</cdr:x>
      <cdr:y>0.0422</cdr:y>
    </cdr:from>
    <cdr:to>
      <cdr:x>0.99752</cdr:x>
      <cdr:y>0.20734</cdr:y>
    </cdr:to>
    <cdr:sp macro="" textlink="">
      <cdr:nvSpPr>
        <cdr:cNvPr id="4" name="Rectangle 3">
          <a:extLst xmlns:a="http://schemas.openxmlformats.org/drawingml/2006/main">
            <a:ext uri="{FF2B5EF4-FFF2-40B4-BE49-F238E27FC236}">
              <a16:creationId xmlns:a16="http://schemas.microsoft.com/office/drawing/2014/main" id="{672DF201-7BAF-4A35-9FA2-4AF23198DA32}"/>
            </a:ext>
          </a:extLst>
        </cdr:cNvPr>
        <cdr:cNvSpPr/>
      </cdr:nvSpPr>
      <cdr:spPr bwMode="auto">
        <a:xfrm xmlns:a="http://schemas.openxmlformats.org/drawingml/2006/main">
          <a:off x="7672372" y="194733"/>
          <a:ext cx="1904974" cy="762011"/>
        </a:xfrm>
        <a:prstGeom xmlns:a="http://schemas.openxmlformats.org/drawingml/2006/main" prst="rect">
          <a:avLst/>
        </a:prstGeom>
        <a:solidFill xmlns:a="http://schemas.openxmlformats.org/drawingml/2006/main">
          <a:srgbClr val="FD6801"/>
        </a:solidFill>
        <a:ln xmlns:a="http://schemas.openxmlformats.org/drawingml/2006/main" w="1270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ctr" anchorCtr="0" compatLnSpc="1">
          <a:prstTxWarp prst="textNoShape">
            <a:avLst/>
          </a:prstTxWarp>
        </a:bodyPr>
        <a:lstStyle xmlns:a="http://schemas.openxmlformats.org/drawingml/2006/main"/>
        <a:p xmlns:a="http://schemas.openxmlformats.org/drawingml/2006/main">
          <a:pPr algn="ctr"/>
          <a:r>
            <a:rPr lang="en-US" sz="2000" b="1" dirty="0">
              <a:solidFill>
                <a:schemeClr val="bg1"/>
              </a:solidFill>
            </a:rPr>
            <a:t>STILL NOISE!</a:t>
          </a:r>
        </a:p>
      </cdr:txBody>
    </cdr:sp>
  </cdr:relSizeAnchor>
</c:userShapes>
</file>

<file path=ppt/drawings/drawing3.xml><?xml version="1.0" encoding="utf-8"?>
<c:userShapes xmlns:c="http://schemas.openxmlformats.org/drawingml/2006/chart">
  <cdr:relSizeAnchor xmlns:cdr="http://schemas.openxmlformats.org/drawingml/2006/chartDrawing">
    <cdr:from>
      <cdr:x>0.05208</cdr:x>
      <cdr:y>0.32692</cdr:y>
    </cdr:from>
    <cdr:to>
      <cdr:x>0.17708</cdr:x>
      <cdr:y>0.5</cdr:y>
    </cdr:to>
    <cdr:sp macro="" textlink="">
      <cdr:nvSpPr>
        <cdr:cNvPr id="2" name="Oval 1">
          <a:extLst xmlns:a="http://schemas.openxmlformats.org/drawingml/2006/main">
            <a:ext uri="{FF2B5EF4-FFF2-40B4-BE49-F238E27FC236}">
              <a16:creationId xmlns:a16="http://schemas.microsoft.com/office/drawing/2014/main" id="{36DECF40-C276-412B-9492-5E549136339A}"/>
            </a:ext>
          </a:extLst>
        </cdr:cNvPr>
        <cdr:cNvSpPr/>
      </cdr:nvSpPr>
      <cdr:spPr bwMode="auto">
        <a:xfrm xmlns:a="http://schemas.openxmlformats.org/drawingml/2006/main">
          <a:off x="381000" y="1295400"/>
          <a:ext cx="914400" cy="685800"/>
        </a:xfrm>
        <a:prstGeom xmlns:a="http://schemas.openxmlformats.org/drawingml/2006/main" prst="ellipse">
          <a:avLst/>
        </a:prstGeom>
        <a:noFill xmlns:a="http://schemas.openxmlformats.org/drawingml/2006/main"/>
        <a:ln xmlns:a="http://schemas.openxmlformats.org/drawingml/2006/main" w="1270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2"/>
          <p:cNvSpPr>
            <a:spLocks noGrp="1"/>
          </p:cNvSpPr>
          <p:nvPr>
            <p:ph type="hdr" sz="quarter"/>
          </p:nvPr>
        </p:nvSpPr>
        <p:spPr>
          <a:xfrm>
            <a:off x="149087" y="144735"/>
            <a:ext cx="4696239" cy="466011"/>
          </a:xfrm>
          <a:prstGeom prst="rect">
            <a:avLst/>
          </a:prstGeom>
        </p:spPr>
        <p:txBody>
          <a:bodyPr vert="horz" lIns="91440" tIns="45720" rIns="91440" bIns="45720" rtlCol="0"/>
          <a:lstStyle>
            <a:lvl1pPr algn="l" eaLnBrk="1" hangingPunct="1">
              <a:defRPr sz="1400" b="1">
                <a:latin typeface="Times New Roman"/>
                <a:ea typeface="+mn-ea"/>
                <a:cs typeface="Times New Roman"/>
              </a:defRPr>
            </a:lvl1pPr>
          </a:lstStyle>
          <a:p>
            <a:pPr>
              <a:defRPr/>
            </a:pPr>
            <a:r>
              <a:rPr lang="en-US" dirty="0"/>
              <a:t>NQC Training on Coaching Basics (TQC) Program</a:t>
            </a:r>
          </a:p>
        </p:txBody>
      </p:sp>
      <p:sp>
        <p:nvSpPr>
          <p:cNvPr id="3" name="Footer Placeholder 3"/>
          <p:cNvSpPr>
            <a:spLocks noGrp="1"/>
          </p:cNvSpPr>
          <p:nvPr>
            <p:ph type="ftr" sz="quarter" idx="2"/>
          </p:nvPr>
        </p:nvSpPr>
        <p:spPr>
          <a:xfrm>
            <a:off x="158405" y="8703118"/>
            <a:ext cx="2972421" cy="466012"/>
          </a:xfrm>
          <a:prstGeom prst="rect">
            <a:avLst/>
          </a:prstGeom>
        </p:spPr>
        <p:txBody>
          <a:bodyPr vert="horz" wrap="square" lIns="91440" tIns="45720" rIns="91440" bIns="45720" numCol="1" anchor="b" anchorCtr="0" compatLnSpc="1">
            <a:prstTxWarp prst="textNoShape">
              <a:avLst/>
            </a:prstTxWarp>
          </a:bodyPr>
          <a:lstStyle>
            <a:lvl1pPr eaLnBrk="1" hangingPunct="1">
              <a:defRPr sz="1400" b="1">
                <a:latin typeface="Times New Roman" charset="0"/>
                <a:ea typeface="Times New Roman" charset="0"/>
                <a:cs typeface="Times New Roman" charset="0"/>
              </a:defRPr>
            </a:lvl1pPr>
          </a:lstStyle>
          <a:p>
            <a:pPr>
              <a:defRPr/>
            </a:pPr>
            <a:r>
              <a:rPr lang="en-US" dirty="0"/>
              <a:t>Module 10</a:t>
            </a:r>
          </a:p>
        </p:txBody>
      </p:sp>
      <p:sp>
        <p:nvSpPr>
          <p:cNvPr id="5" name="Slide Number Placeholder 4"/>
          <p:cNvSpPr>
            <a:spLocks noGrp="1"/>
          </p:cNvSpPr>
          <p:nvPr>
            <p:ph type="sldNum" sz="quarter" idx="3"/>
          </p:nvPr>
        </p:nvSpPr>
        <p:spPr>
          <a:xfrm>
            <a:off x="3727175" y="8703118"/>
            <a:ext cx="2972421" cy="4660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400" b="1">
                <a:latin typeface="Times New Roman" panose="02020603050405020304" pitchFamily="18" charset="0"/>
                <a:cs typeface="Times New Roman" panose="02020603050405020304" pitchFamily="18" charset="0"/>
              </a:defRPr>
            </a:lvl1pPr>
          </a:lstStyle>
          <a:p>
            <a:fld id="{53A3882A-AB2B-416A-984B-E74E967A9AFB}" type="slidenum">
              <a:rPr lang="en-US" altLang="en-US"/>
              <a:pPr/>
              <a:t>‹#›</a:t>
            </a:fld>
            <a:endParaRPr lang="en-US" altLang="en-US" dirty="0"/>
          </a:p>
        </p:txBody>
      </p:sp>
    </p:spTree>
    <p:extLst>
      <p:ext uri="{BB962C8B-B14F-4D97-AF65-F5344CB8AC3E}">
        <p14:creationId xmlns:p14="http://schemas.microsoft.com/office/powerpoint/2010/main" val="3780413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236804" y="8987815"/>
            <a:ext cx="403777" cy="30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2841" tIns="45606" rIns="92841" bIns="45606">
            <a:spAutoFit/>
          </a:bodyPr>
          <a:lstStyle>
            <a:lvl1pPr defTabSz="938213">
              <a:defRPr sz="2400">
                <a:solidFill>
                  <a:schemeClr val="tx1"/>
                </a:solidFill>
                <a:latin typeface="Arial" panose="020B0604020202020204" pitchFamily="34" charset="0"/>
                <a:ea typeface="MS PGothic" panose="020B0600070205080204" pitchFamily="34" charset="-128"/>
              </a:defRPr>
            </a:lvl1pPr>
            <a:lvl2pPr marL="742950" indent="-285750" defTabSz="938213">
              <a:defRPr sz="2400">
                <a:solidFill>
                  <a:schemeClr val="tx1"/>
                </a:solidFill>
                <a:latin typeface="Arial" panose="020B0604020202020204" pitchFamily="34" charset="0"/>
                <a:ea typeface="MS PGothic" panose="020B0600070205080204" pitchFamily="34" charset="-128"/>
              </a:defRPr>
            </a:lvl2pPr>
            <a:lvl3pPr marL="1143000" indent="-228600" defTabSz="938213">
              <a:defRPr sz="2400">
                <a:solidFill>
                  <a:schemeClr val="tx1"/>
                </a:solidFill>
                <a:latin typeface="Arial" panose="020B0604020202020204" pitchFamily="34" charset="0"/>
                <a:ea typeface="MS PGothic" panose="020B0600070205080204" pitchFamily="34" charset="-128"/>
              </a:defRPr>
            </a:lvl3pPr>
            <a:lvl4pPr marL="1600200" indent="-228600" defTabSz="938213">
              <a:defRPr sz="2400">
                <a:solidFill>
                  <a:schemeClr val="tx1"/>
                </a:solidFill>
                <a:latin typeface="Arial" panose="020B0604020202020204" pitchFamily="34" charset="0"/>
                <a:ea typeface="MS PGothic" panose="020B0600070205080204" pitchFamily="34" charset="-128"/>
              </a:defRPr>
            </a:lvl4pPr>
            <a:lvl5pPr marL="2057400" indent="-228600" defTabSz="938213">
              <a:defRPr sz="24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E3B15D7-6186-4706-A651-76353038B0E8}" type="slidenum">
              <a:rPr lang="en-US" altLang="en-US" sz="1400" b="1">
                <a:latin typeface="Times New Roman" panose="02020603050405020304" pitchFamily="18" charset="0"/>
                <a:cs typeface="Times New Roman" panose="02020603050405020304" pitchFamily="18" charset="0"/>
              </a:rPr>
              <a:pPr/>
              <a:t>‹#›</a:t>
            </a:fld>
            <a:endParaRPr lang="en-US" alt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9091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619F1B8-1F9C-4BC0-A4D9-89C500BF1D4E}"/>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2E599C9A-C833-4F5B-A02E-B7C7A30DE0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68305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E57417C5-1142-4548-A946-2CA5C8EB21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defRPr>
                <a:solidFill>
                  <a:schemeClr val="tx1"/>
                </a:solidFill>
                <a:latin typeface="Arial" panose="020B0604020202020204" pitchFamily="34" charset="0"/>
              </a:defRPr>
            </a:lvl1pPr>
            <a:lvl2pPr marL="760261" indent="-292408" defTabSz="930833">
              <a:defRPr>
                <a:solidFill>
                  <a:schemeClr val="tx1"/>
                </a:solidFill>
                <a:latin typeface="Arial" panose="020B0604020202020204" pitchFamily="34" charset="0"/>
              </a:defRPr>
            </a:lvl2pPr>
            <a:lvl3pPr marL="1169632" indent="-233926" defTabSz="930833">
              <a:defRPr>
                <a:solidFill>
                  <a:schemeClr val="tx1"/>
                </a:solidFill>
                <a:latin typeface="Arial" panose="020B0604020202020204" pitchFamily="34" charset="0"/>
              </a:defRPr>
            </a:lvl3pPr>
            <a:lvl4pPr marL="1637485" indent="-233926" defTabSz="930833">
              <a:defRPr>
                <a:solidFill>
                  <a:schemeClr val="tx1"/>
                </a:solidFill>
                <a:latin typeface="Arial" panose="020B0604020202020204" pitchFamily="34" charset="0"/>
              </a:defRPr>
            </a:lvl4pPr>
            <a:lvl5pPr marL="2105337" indent="-233926" defTabSz="930833">
              <a:defRPr>
                <a:solidFill>
                  <a:schemeClr val="tx1"/>
                </a:solidFill>
                <a:latin typeface="Arial" panose="020B0604020202020204" pitchFamily="34" charset="0"/>
              </a:defRPr>
            </a:lvl5pPr>
            <a:lvl6pPr marL="2573190" indent="-233926" defTabSz="930833" eaLnBrk="0" fontAlgn="base" hangingPunct="0">
              <a:spcBef>
                <a:spcPct val="0"/>
              </a:spcBef>
              <a:spcAft>
                <a:spcPct val="0"/>
              </a:spcAft>
              <a:defRPr>
                <a:solidFill>
                  <a:schemeClr val="tx1"/>
                </a:solidFill>
                <a:latin typeface="Arial" panose="020B0604020202020204" pitchFamily="34" charset="0"/>
              </a:defRPr>
            </a:lvl6pPr>
            <a:lvl7pPr marL="3041043" indent="-233926" defTabSz="930833" eaLnBrk="0" fontAlgn="base" hangingPunct="0">
              <a:spcBef>
                <a:spcPct val="0"/>
              </a:spcBef>
              <a:spcAft>
                <a:spcPct val="0"/>
              </a:spcAft>
              <a:defRPr>
                <a:solidFill>
                  <a:schemeClr val="tx1"/>
                </a:solidFill>
                <a:latin typeface="Arial" panose="020B0604020202020204" pitchFamily="34" charset="0"/>
              </a:defRPr>
            </a:lvl7pPr>
            <a:lvl8pPr marL="3508896" indent="-233926" defTabSz="930833" eaLnBrk="0" fontAlgn="base" hangingPunct="0">
              <a:spcBef>
                <a:spcPct val="0"/>
              </a:spcBef>
              <a:spcAft>
                <a:spcPct val="0"/>
              </a:spcAft>
              <a:defRPr>
                <a:solidFill>
                  <a:schemeClr val="tx1"/>
                </a:solidFill>
                <a:latin typeface="Arial" panose="020B0604020202020204" pitchFamily="34" charset="0"/>
              </a:defRPr>
            </a:lvl8pPr>
            <a:lvl9pPr marL="3976748" indent="-233926" defTabSz="930833" eaLnBrk="0" fontAlgn="base" hangingPunct="0">
              <a:spcBef>
                <a:spcPct val="0"/>
              </a:spcBef>
              <a:spcAft>
                <a:spcPct val="0"/>
              </a:spcAft>
              <a:defRPr>
                <a:solidFill>
                  <a:schemeClr val="tx1"/>
                </a:solidFill>
                <a:latin typeface="Arial" panose="020B0604020202020204" pitchFamily="34" charset="0"/>
              </a:defRPr>
            </a:lvl9pPr>
          </a:lstStyle>
          <a:p>
            <a:fld id="{824429DF-9A5A-4C7B-866A-7CC6839F9BF9}" type="slidenum">
              <a:rPr lang="en-US" altLang="en-US" smtClean="0"/>
              <a:pPr/>
              <a:t>27</a:t>
            </a:fld>
            <a:endParaRPr lang="en-US" altLang="en-US" dirty="0"/>
          </a:p>
        </p:txBody>
      </p:sp>
      <p:sp>
        <p:nvSpPr>
          <p:cNvPr id="63491" name="Rectangle 2">
            <a:extLst>
              <a:ext uri="{FF2B5EF4-FFF2-40B4-BE49-F238E27FC236}">
                <a16:creationId xmlns:a16="http://schemas.microsoft.com/office/drawing/2014/main" id="{57032BA8-6F64-41D5-B48F-F245AF77F3BC}"/>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4762631C-455A-46B9-A5C3-0DC395C1D3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Talk about advantages and disadvantages of each level and difficulties </a:t>
            </a:r>
          </a:p>
        </p:txBody>
      </p:sp>
    </p:spTree>
    <p:extLst>
      <p:ext uri="{BB962C8B-B14F-4D97-AF65-F5344CB8AC3E}">
        <p14:creationId xmlns:p14="http://schemas.microsoft.com/office/powerpoint/2010/main" val="4205252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29669E8A-A9B9-4762-B415-E6AC5AB9F1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14822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43CA434D-DD1C-4DE7-8B45-C224BBCC6679}"/>
              </a:ext>
            </a:extLst>
          </p:cNvPr>
          <p:cNvSpPr txBox="1">
            <a:spLocks noGrp="1" noChangeArrowheads="1"/>
          </p:cNvSpPr>
          <p:nvPr/>
        </p:nvSpPr>
        <p:spPr bwMode="auto">
          <a:xfrm>
            <a:off x="3970938" y="9042773"/>
            <a:ext cx="3037840" cy="47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24" tIns="47562" rIns="95124" bIns="47562" anchor="b"/>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algn="r"/>
            <a:fld id="{BE8587FB-7055-4565-A6B4-D44A3E1269B7}" type="slidenum">
              <a:rPr lang="en-US" altLang="en-US" sz="1200"/>
              <a:pPr algn="r"/>
              <a:t>30</a:t>
            </a:fld>
            <a:endParaRPr lang="en-US" altLang="en-US" sz="1200" dirty="0"/>
          </a:p>
        </p:txBody>
      </p:sp>
      <p:sp>
        <p:nvSpPr>
          <p:cNvPr id="68611" name="Rectangle 2">
            <a:extLst>
              <a:ext uri="{FF2B5EF4-FFF2-40B4-BE49-F238E27FC236}">
                <a16:creationId xmlns:a16="http://schemas.microsoft.com/office/drawing/2014/main" id="{58665B5E-BEE3-43BD-8F9A-4B7BD46AC1C6}"/>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554CC45C-CBF0-41AF-9EC2-4CB4974CF5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24" tIns="47562" rIns="95124" bIns="47562"/>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918094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3063C4AB-6948-4719-B3FC-8AF89E20D2F7}"/>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119B7CCF-7BD7-462D-9060-1091E3192E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0660" name="Slide Number Placeholder 3">
            <a:extLst>
              <a:ext uri="{FF2B5EF4-FFF2-40B4-BE49-F238E27FC236}">
                <a16:creationId xmlns:a16="http://schemas.microsoft.com/office/drawing/2014/main" id="{16B5FD3D-2E2D-4CB8-9477-032205DAE6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defRPr>
                <a:solidFill>
                  <a:schemeClr val="tx1"/>
                </a:solidFill>
                <a:latin typeface="Arial" panose="020B0604020202020204" pitchFamily="34" charset="0"/>
              </a:defRPr>
            </a:lvl1pPr>
            <a:lvl2pPr marL="760261" indent="-292408" defTabSz="930833">
              <a:defRPr>
                <a:solidFill>
                  <a:schemeClr val="tx1"/>
                </a:solidFill>
                <a:latin typeface="Arial" panose="020B0604020202020204" pitchFamily="34" charset="0"/>
              </a:defRPr>
            </a:lvl2pPr>
            <a:lvl3pPr marL="1169632" indent="-233926" defTabSz="930833">
              <a:defRPr>
                <a:solidFill>
                  <a:schemeClr val="tx1"/>
                </a:solidFill>
                <a:latin typeface="Arial" panose="020B0604020202020204" pitchFamily="34" charset="0"/>
              </a:defRPr>
            </a:lvl3pPr>
            <a:lvl4pPr marL="1637485" indent="-233926" defTabSz="930833">
              <a:defRPr>
                <a:solidFill>
                  <a:schemeClr val="tx1"/>
                </a:solidFill>
                <a:latin typeface="Arial" panose="020B0604020202020204" pitchFamily="34" charset="0"/>
              </a:defRPr>
            </a:lvl4pPr>
            <a:lvl5pPr marL="2105337" indent="-233926" defTabSz="930833">
              <a:defRPr>
                <a:solidFill>
                  <a:schemeClr val="tx1"/>
                </a:solidFill>
                <a:latin typeface="Arial" panose="020B0604020202020204" pitchFamily="34" charset="0"/>
              </a:defRPr>
            </a:lvl5pPr>
            <a:lvl6pPr marL="2573190" indent="-233926" defTabSz="930833" eaLnBrk="0" fontAlgn="base" hangingPunct="0">
              <a:spcBef>
                <a:spcPct val="0"/>
              </a:spcBef>
              <a:spcAft>
                <a:spcPct val="0"/>
              </a:spcAft>
              <a:defRPr>
                <a:solidFill>
                  <a:schemeClr val="tx1"/>
                </a:solidFill>
                <a:latin typeface="Arial" panose="020B0604020202020204" pitchFamily="34" charset="0"/>
              </a:defRPr>
            </a:lvl6pPr>
            <a:lvl7pPr marL="3041043" indent="-233926" defTabSz="930833" eaLnBrk="0" fontAlgn="base" hangingPunct="0">
              <a:spcBef>
                <a:spcPct val="0"/>
              </a:spcBef>
              <a:spcAft>
                <a:spcPct val="0"/>
              </a:spcAft>
              <a:defRPr>
                <a:solidFill>
                  <a:schemeClr val="tx1"/>
                </a:solidFill>
                <a:latin typeface="Arial" panose="020B0604020202020204" pitchFamily="34" charset="0"/>
              </a:defRPr>
            </a:lvl7pPr>
            <a:lvl8pPr marL="3508896" indent="-233926" defTabSz="930833" eaLnBrk="0" fontAlgn="base" hangingPunct="0">
              <a:spcBef>
                <a:spcPct val="0"/>
              </a:spcBef>
              <a:spcAft>
                <a:spcPct val="0"/>
              </a:spcAft>
              <a:defRPr>
                <a:solidFill>
                  <a:schemeClr val="tx1"/>
                </a:solidFill>
                <a:latin typeface="Arial" panose="020B0604020202020204" pitchFamily="34" charset="0"/>
              </a:defRPr>
            </a:lvl8pPr>
            <a:lvl9pPr marL="3976748" indent="-233926" defTabSz="930833" eaLnBrk="0" fontAlgn="base" hangingPunct="0">
              <a:spcBef>
                <a:spcPct val="0"/>
              </a:spcBef>
              <a:spcAft>
                <a:spcPct val="0"/>
              </a:spcAft>
              <a:defRPr>
                <a:solidFill>
                  <a:schemeClr val="tx1"/>
                </a:solidFill>
                <a:latin typeface="Arial" panose="020B0604020202020204" pitchFamily="34" charset="0"/>
              </a:defRPr>
            </a:lvl9pPr>
          </a:lstStyle>
          <a:p>
            <a:fld id="{ACFA9F9A-DB86-41D5-8894-DDAF18E30D92}" type="slidenum">
              <a:rPr lang="en-US" altLang="en-US" smtClean="0">
                <a:ea typeface="MS PGothic" panose="020B0600070205080204" pitchFamily="34" charset="-128"/>
              </a:rPr>
              <a:pPr/>
              <a:t>32</a:t>
            </a:fld>
            <a:endParaRPr lang="en-US" altLang="en-US" dirty="0">
              <a:ea typeface="MS PGothic" panose="020B0600070205080204" pitchFamily="34" charset="-128"/>
            </a:endParaRPr>
          </a:p>
        </p:txBody>
      </p:sp>
    </p:spTree>
    <p:extLst>
      <p:ext uri="{BB962C8B-B14F-4D97-AF65-F5344CB8AC3E}">
        <p14:creationId xmlns:p14="http://schemas.microsoft.com/office/powerpoint/2010/main" val="3836753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E90B61CE-53A8-437C-8300-4DE47BC504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sz="4100">
                <a:solidFill>
                  <a:schemeClr val="tx1"/>
                </a:solidFill>
                <a:latin typeface="Arial" panose="020B0604020202020204" pitchFamily="34" charset="0"/>
              </a:defRPr>
            </a:lvl1pPr>
            <a:lvl2pPr marL="760261" indent="-292408" defTabSz="950326">
              <a:defRPr sz="4100">
                <a:solidFill>
                  <a:schemeClr val="tx1"/>
                </a:solidFill>
                <a:latin typeface="Arial" panose="020B0604020202020204" pitchFamily="34" charset="0"/>
              </a:defRPr>
            </a:lvl2pPr>
            <a:lvl3pPr marL="1169632" indent="-233926" defTabSz="950326">
              <a:defRPr sz="4100">
                <a:solidFill>
                  <a:schemeClr val="tx1"/>
                </a:solidFill>
                <a:latin typeface="Arial" panose="020B0604020202020204" pitchFamily="34" charset="0"/>
              </a:defRPr>
            </a:lvl3pPr>
            <a:lvl4pPr marL="1637485" indent="-233926" defTabSz="950326">
              <a:defRPr sz="4100">
                <a:solidFill>
                  <a:schemeClr val="tx1"/>
                </a:solidFill>
                <a:latin typeface="Arial" panose="020B0604020202020204" pitchFamily="34" charset="0"/>
              </a:defRPr>
            </a:lvl4pPr>
            <a:lvl5pPr marL="2105337" indent="-233926" defTabSz="950326">
              <a:defRPr sz="4100">
                <a:solidFill>
                  <a:schemeClr val="tx1"/>
                </a:solidFill>
                <a:latin typeface="Arial" panose="020B0604020202020204" pitchFamily="34" charset="0"/>
              </a:defRPr>
            </a:lvl5pPr>
            <a:lvl6pPr marL="2573190" indent="-233926" defTabSz="950326" eaLnBrk="0" fontAlgn="base" hangingPunct="0">
              <a:spcBef>
                <a:spcPct val="0"/>
              </a:spcBef>
              <a:spcAft>
                <a:spcPct val="0"/>
              </a:spcAft>
              <a:defRPr sz="4100">
                <a:solidFill>
                  <a:schemeClr val="tx1"/>
                </a:solidFill>
                <a:latin typeface="Arial" panose="020B0604020202020204" pitchFamily="34" charset="0"/>
              </a:defRPr>
            </a:lvl6pPr>
            <a:lvl7pPr marL="3041043" indent="-233926" defTabSz="950326" eaLnBrk="0" fontAlgn="base" hangingPunct="0">
              <a:spcBef>
                <a:spcPct val="0"/>
              </a:spcBef>
              <a:spcAft>
                <a:spcPct val="0"/>
              </a:spcAft>
              <a:defRPr sz="4100">
                <a:solidFill>
                  <a:schemeClr val="tx1"/>
                </a:solidFill>
                <a:latin typeface="Arial" panose="020B0604020202020204" pitchFamily="34" charset="0"/>
              </a:defRPr>
            </a:lvl7pPr>
            <a:lvl8pPr marL="3508896" indent="-233926" defTabSz="950326" eaLnBrk="0" fontAlgn="base" hangingPunct="0">
              <a:spcBef>
                <a:spcPct val="0"/>
              </a:spcBef>
              <a:spcAft>
                <a:spcPct val="0"/>
              </a:spcAft>
              <a:defRPr sz="4100">
                <a:solidFill>
                  <a:schemeClr val="tx1"/>
                </a:solidFill>
                <a:latin typeface="Arial" panose="020B0604020202020204" pitchFamily="34" charset="0"/>
              </a:defRPr>
            </a:lvl8pPr>
            <a:lvl9pPr marL="3976748" indent="-233926" defTabSz="950326" eaLnBrk="0" fontAlgn="base" hangingPunct="0">
              <a:spcBef>
                <a:spcPct val="0"/>
              </a:spcBef>
              <a:spcAft>
                <a:spcPct val="0"/>
              </a:spcAft>
              <a:defRPr sz="4100">
                <a:solidFill>
                  <a:schemeClr val="tx1"/>
                </a:solidFill>
                <a:latin typeface="Arial" panose="020B0604020202020204" pitchFamily="34" charset="0"/>
              </a:defRPr>
            </a:lvl9pPr>
          </a:lstStyle>
          <a:p>
            <a:fld id="{8FE4859F-AC0A-41D6-A5E7-C4863AA5557E}" type="slidenum">
              <a:rPr lang="en-US" altLang="en-US" sz="1200"/>
              <a:pPr/>
              <a:t>35</a:t>
            </a:fld>
            <a:endParaRPr lang="en-US" altLang="en-US" sz="1200" dirty="0"/>
          </a:p>
        </p:txBody>
      </p:sp>
      <p:sp>
        <p:nvSpPr>
          <p:cNvPr id="131075" name="Rectangle 2">
            <a:extLst>
              <a:ext uri="{FF2B5EF4-FFF2-40B4-BE49-F238E27FC236}">
                <a16:creationId xmlns:a16="http://schemas.microsoft.com/office/drawing/2014/main" id="{665A398C-EAF5-45C2-8AE3-14D319042D1F}"/>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7FC17525-8B43-4C15-8844-EA581AABD1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sz="1400" dirty="0">
                <a:latin typeface="Arial" panose="020B0604020202020204" pitchFamily="34" charset="0"/>
              </a:rPr>
              <a:t>Although we focused in this tutorial on how to select effective measures, the ultimate goal is to use performance data results to improve HIV care, balancing performance measurement and quality improvement. Be reminded that measuring the quality of HIV care alone is not quality improvement. </a:t>
            </a:r>
          </a:p>
          <a:p>
            <a:pPr lvl="1" eaLnBrk="1" hangingPunct="1"/>
            <a:endParaRPr lang="en-US" altLang="en-US" sz="1400" dirty="0">
              <a:latin typeface="Arial" panose="020B0604020202020204" pitchFamily="34" charset="0"/>
            </a:endParaRPr>
          </a:p>
          <a:p>
            <a:pPr lvl="1"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554360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EC9D3657-9AD5-45B9-AA1E-F27630DC3E89}"/>
              </a:ext>
            </a:extLst>
          </p:cNvPr>
          <p:cNvSpPr txBox="1">
            <a:spLocks noGrp="1" noChangeArrowheads="1"/>
          </p:cNvSpPr>
          <p:nvPr/>
        </p:nvSpPr>
        <p:spPr bwMode="auto">
          <a:xfrm>
            <a:off x="4097514" y="9107806"/>
            <a:ext cx="3135207" cy="47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8" tIns="48399" rIns="96798" bIns="48399" anchor="b"/>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BF273F6-74AC-482A-AB41-366C348A101A}" type="slidenum">
              <a:rPr lang="en-US" altLang="en-US" sz="1200">
                <a:solidFill>
                  <a:srgbClr val="000000"/>
                </a:solidFill>
                <a:ea typeface="MS PGothic" panose="020B0600070205080204" pitchFamily="34" charset="-128"/>
              </a:rPr>
              <a:pPr algn="r" eaLnBrk="1" hangingPunct="1"/>
              <a:t>36</a:t>
            </a:fld>
            <a:endParaRPr lang="en-US" altLang="en-US" sz="1200" dirty="0">
              <a:solidFill>
                <a:srgbClr val="000000"/>
              </a:solidFill>
              <a:ea typeface="MS PGothic" panose="020B0600070205080204" pitchFamily="34" charset="-128"/>
            </a:endParaRPr>
          </a:p>
        </p:txBody>
      </p:sp>
      <p:sp>
        <p:nvSpPr>
          <p:cNvPr id="74755" name="Rectangle 2">
            <a:extLst>
              <a:ext uri="{FF2B5EF4-FFF2-40B4-BE49-F238E27FC236}">
                <a16:creationId xmlns:a16="http://schemas.microsoft.com/office/drawing/2014/main" id="{4CA9420B-F2AB-4B63-A7E8-6C71A1F29797}"/>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EF174B65-27AC-4E5B-ABA3-87FB0C79D3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8" tIns="48399" rIns="96798" bIns="48399"/>
          <a:lstStyle/>
          <a:p>
            <a:pPr eaLnBrk="1" hangingPunct="1"/>
            <a:r>
              <a:rPr lang="en-US" altLang="en-US" dirty="0">
                <a:latin typeface="Arial" panose="020B0604020202020204" pitchFamily="34" charset="0"/>
              </a:rPr>
              <a:t>In Tutorial 2in the Quality Academy, we defined quality as “the degree to which health services for individuals and populations increase the likelihood of desired health outcomes and are consistent with current professional knowledge.”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An measure is a way of measuring whether care and services you provide as well as the activities you perform are linked to improved health outcomes for clients.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An measure takes one aspect of HIV care, and provides a way of assessing how often this specific aspect of care is properly provided.</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By defining what “properly provided” means (this is where the “current professional knowledge” comes in), measures enable you to learn about the level of quality in the care your HIV program provides.</a:t>
            </a:r>
          </a:p>
        </p:txBody>
      </p:sp>
    </p:spTree>
    <p:extLst>
      <p:ext uri="{BB962C8B-B14F-4D97-AF65-F5344CB8AC3E}">
        <p14:creationId xmlns:p14="http://schemas.microsoft.com/office/powerpoint/2010/main" val="693242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17B19D92-2868-4E4A-9FB1-95F768BDC1C3}"/>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E0EF6D7F-3DB9-474B-8C98-9D449A6BFE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6804" name="Slide Number Placeholder 3">
            <a:extLst>
              <a:ext uri="{FF2B5EF4-FFF2-40B4-BE49-F238E27FC236}">
                <a16:creationId xmlns:a16="http://schemas.microsoft.com/office/drawing/2014/main" id="{07E83C34-2615-4CCC-B69D-A7D7044B08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195">
              <a:defRPr>
                <a:solidFill>
                  <a:schemeClr val="tx1"/>
                </a:solidFill>
                <a:latin typeface="Arial" panose="020B0604020202020204" pitchFamily="34" charset="0"/>
              </a:defRPr>
            </a:lvl1pPr>
            <a:lvl2pPr marL="760261" indent="-292408" defTabSz="968195">
              <a:defRPr>
                <a:solidFill>
                  <a:schemeClr val="tx1"/>
                </a:solidFill>
                <a:latin typeface="Arial" panose="020B0604020202020204" pitchFamily="34" charset="0"/>
              </a:defRPr>
            </a:lvl2pPr>
            <a:lvl3pPr marL="1169632" indent="-233926" defTabSz="968195">
              <a:defRPr>
                <a:solidFill>
                  <a:schemeClr val="tx1"/>
                </a:solidFill>
                <a:latin typeface="Arial" panose="020B0604020202020204" pitchFamily="34" charset="0"/>
              </a:defRPr>
            </a:lvl3pPr>
            <a:lvl4pPr marL="1637485" indent="-233926" defTabSz="968195">
              <a:defRPr>
                <a:solidFill>
                  <a:schemeClr val="tx1"/>
                </a:solidFill>
                <a:latin typeface="Arial" panose="020B0604020202020204" pitchFamily="34" charset="0"/>
              </a:defRPr>
            </a:lvl4pPr>
            <a:lvl5pPr marL="2105337" indent="-233926" defTabSz="968195">
              <a:defRPr>
                <a:solidFill>
                  <a:schemeClr val="tx1"/>
                </a:solidFill>
                <a:latin typeface="Arial" panose="020B0604020202020204" pitchFamily="34" charset="0"/>
              </a:defRPr>
            </a:lvl5pPr>
            <a:lvl6pPr marL="2573190" indent="-233926" defTabSz="968195" eaLnBrk="0" fontAlgn="base" hangingPunct="0">
              <a:spcBef>
                <a:spcPct val="0"/>
              </a:spcBef>
              <a:spcAft>
                <a:spcPct val="0"/>
              </a:spcAft>
              <a:defRPr>
                <a:solidFill>
                  <a:schemeClr val="tx1"/>
                </a:solidFill>
                <a:latin typeface="Arial" panose="020B0604020202020204" pitchFamily="34" charset="0"/>
              </a:defRPr>
            </a:lvl6pPr>
            <a:lvl7pPr marL="3041043" indent="-233926" defTabSz="968195" eaLnBrk="0" fontAlgn="base" hangingPunct="0">
              <a:spcBef>
                <a:spcPct val="0"/>
              </a:spcBef>
              <a:spcAft>
                <a:spcPct val="0"/>
              </a:spcAft>
              <a:defRPr>
                <a:solidFill>
                  <a:schemeClr val="tx1"/>
                </a:solidFill>
                <a:latin typeface="Arial" panose="020B0604020202020204" pitchFamily="34" charset="0"/>
              </a:defRPr>
            </a:lvl7pPr>
            <a:lvl8pPr marL="3508896" indent="-233926" defTabSz="968195" eaLnBrk="0" fontAlgn="base" hangingPunct="0">
              <a:spcBef>
                <a:spcPct val="0"/>
              </a:spcBef>
              <a:spcAft>
                <a:spcPct val="0"/>
              </a:spcAft>
              <a:defRPr>
                <a:solidFill>
                  <a:schemeClr val="tx1"/>
                </a:solidFill>
                <a:latin typeface="Arial" panose="020B0604020202020204" pitchFamily="34" charset="0"/>
              </a:defRPr>
            </a:lvl8pPr>
            <a:lvl9pPr marL="3976748" indent="-233926" defTabSz="968195" eaLnBrk="0" fontAlgn="base" hangingPunct="0">
              <a:spcBef>
                <a:spcPct val="0"/>
              </a:spcBef>
              <a:spcAft>
                <a:spcPct val="0"/>
              </a:spcAft>
              <a:defRPr>
                <a:solidFill>
                  <a:schemeClr val="tx1"/>
                </a:solidFill>
                <a:latin typeface="Arial" panose="020B0604020202020204" pitchFamily="34" charset="0"/>
              </a:defRPr>
            </a:lvl9pPr>
          </a:lstStyle>
          <a:p>
            <a:fld id="{A35656B4-83DF-44D7-B3C3-C26D0DB444A8}" type="slidenum">
              <a:rPr lang="en-US" altLang="en-US" smtClean="0">
                <a:solidFill>
                  <a:srgbClr val="000000"/>
                </a:solidFill>
                <a:ea typeface="MS PGothic" panose="020B0600070205080204" pitchFamily="34" charset="-128"/>
              </a:rPr>
              <a:pPr/>
              <a:t>37</a:t>
            </a:fld>
            <a:endParaRPr lang="en-US" altLang="en-US" dirty="0">
              <a:solidFill>
                <a:srgbClr val="000000"/>
              </a:solidFill>
              <a:ea typeface="MS PGothic" panose="020B0600070205080204" pitchFamily="34" charset="-128"/>
            </a:endParaRPr>
          </a:p>
        </p:txBody>
      </p:sp>
    </p:spTree>
    <p:extLst>
      <p:ext uri="{BB962C8B-B14F-4D97-AF65-F5344CB8AC3E}">
        <p14:creationId xmlns:p14="http://schemas.microsoft.com/office/powerpoint/2010/main" val="1892237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8A86AC40-1670-4B06-9AD9-22BDA3C577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sz="4100">
                <a:solidFill>
                  <a:schemeClr val="tx1"/>
                </a:solidFill>
                <a:latin typeface="Arial" panose="020B0604020202020204" pitchFamily="34" charset="0"/>
              </a:defRPr>
            </a:lvl1pPr>
            <a:lvl2pPr marL="760261" indent="-292408" defTabSz="950326">
              <a:defRPr sz="4100">
                <a:solidFill>
                  <a:schemeClr val="tx1"/>
                </a:solidFill>
                <a:latin typeface="Arial" panose="020B0604020202020204" pitchFamily="34" charset="0"/>
              </a:defRPr>
            </a:lvl2pPr>
            <a:lvl3pPr marL="1169632" indent="-233926" defTabSz="950326">
              <a:defRPr sz="4100">
                <a:solidFill>
                  <a:schemeClr val="tx1"/>
                </a:solidFill>
                <a:latin typeface="Arial" panose="020B0604020202020204" pitchFamily="34" charset="0"/>
              </a:defRPr>
            </a:lvl3pPr>
            <a:lvl4pPr marL="1637485" indent="-233926" defTabSz="950326">
              <a:defRPr sz="4100">
                <a:solidFill>
                  <a:schemeClr val="tx1"/>
                </a:solidFill>
                <a:latin typeface="Arial" panose="020B0604020202020204" pitchFamily="34" charset="0"/>
              </a:defRPr>
            </a:lvl4pPr>
            <a:lvl5pPr marL="2105337" indent="-233926" defTabSz="950326">
              <a:defRPr sz="4100">
                <a:solidFill>
                  <a:schemeClr val="tx1"/>
                </a:solidFill>
                <a:latin typeface="Arial" panose="020B0604020202020204" pitchFamily="34" charset="0"/>
              </a:defRPr>
            </a:lvl5pPr>
            <a:lvl6pPr marL="2573190" indent="-233926" defTabSz="950326" eaLnBrk="0" fontAlgn="base" hangingPunct="0">
              <a:spcBef>
                <a:spcPct val="0"/>
              </a:spcBef>
              <a:spcAft>
                <a:spcPct val="0"/>
              </a:spcAft>
              <a:defRPr sz="4100">
                <a:solidFill>
                  <a:schemeClr val="tx1"/>
                </a:solidFill>
                <a:latin typeface="Arial" panose="020B0604020202020204" pitchFamily="34" charset="0"/>
              </a:defRPr>
            </a:lvl6pPr>
            <a:lvl7pPr marL="3041043" indent="-233926" defTabSz="950326" eaLnBrk="0" fontAlgn="base" hangingPunct="0">
              <a:spcBef>
                <a:spcPct val="0"/>
              </a:spcBef>
              <a:spcAft>
                <a:spcPct val="0"/>
              </a:spcAft>
              <a:defRPr sz="4100">
                <a:solidFill>
                  <a:schemeClr val="tx1"/>
                </a:solidFill>
                <a:latin typeface="Arial" panose="020B0604020202020204" pitchFamily="34" charset="0"/>
              </a:defRPr>
            </a:lvl7pPr>
            <a:lvl8pPr marL="3508896" indent="-233926" defTabSz="950326" eaLnBrk="0" fontAlgn="base" hangingPunct="0">
              <a:spcBef>
                <a:spcPct val="0"/>
              </a:spcBef>
              <a:spcAft>
                <a:spcPct val="0"/>
              </a:spcAft>
              <a:defRPr sz="4100">
                <a:solidFill>
                  <a:schemeClr val="tx1"/>
                </a:solidFill>
                <a:latin typeface="Arial" panose="020B0604020202020204" pitchFamily="34" charset="0"/>
              </a:defRPr>
            </a:lvl8pPr>
            <a:lvl9pPr marL="3976748" indent="-233926" defTabSz="950326" eaLnBrk="0" fontAlgn="base" hangingPunct="0">
              <a:spcBef>
                <a:spcPct val="0"/>
              </a:spcBef>
              <a:spcAft>
                <a:spcPct val="0"/>
              </a:spcAft>
              <a:defRPr sz="4100">
                <a:solidFill>
                  <a:schemeClr val="tx1"/>
                </a:solidFill>
                <a:latin typeface="Arial" panose="020B0604020202020204" pitchFamily="34" charset="0"/>
              </a:defRPr>
            </a:lvl9pPr>
          </a:lstStyle>
          <a:p>
            <a:fld id="{51520ED5-35C0-4980-BEF1-6DFD4E167617}" type="slidenum">
              <a:rPr lang="en-US" altLang="en-US" sz="1200"/>
              <a:pPr/>
              <a:t>38</a:t>
            </a:fld>
            <a:endParaRPr lang="en-US" altLang="en-US" sz="1200" dirty="0"/>
          </a:p>
        </p:txBody>
      </p:sp>
      <p:sp>
        <p:nvSpPr>
          <p:cNvPr id="138243" name="Rectangle 2">
            <a:extLst>
              <a:ext uri="{FF2B5EF4-FFF2-40B4-BE49-F238E27FC236}">
                <a16:creationId xmlns:a16="http://schemas.microsoft.com/office/drawing/2014/main" id="{D3C69C85-966A-4636-98EF-4357BC98973D}"/>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534C26FD-7D3E-44DE-9BBC-D098A87C79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next two criteria are:</a:t>
            </a:r>
          </a:p>
          <a:p>
            <a:pPr eaLnBrk="1" hangingPunct="1">
              <a:buFontTx/>
              <a:buChar char="•"/>
            </a:pPr>
            <a:r>
              <a:rPr lang="en-US" altLang="en-US" dirty="0">
                <a:latin typeface="Arial" panose="020B0604020202020204" pitchFamily="34" charset="0"/>
              </a:rPr>
              <a:t>Accuracy.  How valid is this measure?  Does it really reflect “current professional knowledge?”  Does it build on accepted guidelines for HIV care?  If it deals with an aspect of care not yet covered by a guideline, has there been consensus by professionals and peers?</a:t>
            </a:r>
          </a:p>
          <a:p>
            <a:pPr eaLnBrk="1" hangingPunct="1">
              <a:buFontTx/>
              <a:buChar char="•"/>
            </a:pP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Improvability: the ultimate goal is to improve the quality of care.  As you select measures, focus first on those that will help you improve.  </a:t>
            </a:r>
          </a:p>
          <a:p>
            <a:pPr eaLnBrk="1" hangingPunct="1">
              <a:buFontTx/>
              <a:buChar char="•"/>
            </a:pPr>
            <a:endParaRPr lang="en-US" altLang="en-US" dirty="0">
              <a:latin typeface="Arial" panose="020B0604020202020204" pitchFamily="34" charset="0"/>
            </a:endParaRPr>
          </a:p>
          <a:p>
            <a:pPr eaLnBrk="1" hangingPunct="1"/>
            <a:r>
              <a:rPr lang="en-US" altLang="en-US" dirty="0">
                <a:latin typeface="Arial" panose="020B0604020202020204" pitchFamily="34" charset="0"/>
              </a:rPr>
              <a:t>If you answer "no" to any of these questions, the measure—while still relevant to patient care—is probably either too difficult to measure or less than critical to patient care. On the other hand, if you answer "yes" to all of the questions, you have most likely found a viable measure that will give you the most benefit for your measurement resources. </a:t>
            </a:r>
          </a:p>
        </p:txBody>
      </p:sp>
    </p:spTree>
    <p:extLst>
      <p:ext uri="{BB962C8B-B14F-4D97-AF65-F5344CB8AC3E}">
        <p14:creationId xmlns:p14="http://schemas.microsoft.com/office/powerpoint/2010/main" val="2127418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E9577272-B713-44BB-912C-A3CEB637F8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sz="4100">
                <a:solidFill>
                  <a:schemeClr val="tx1"/>
                </a:solidFill>
                <a:latin typeface="Arial" panose="020B0604020202020204" pitchFamily="34" charset="0"/>
              </a:defRPr>
            </a:lvl1pPr>
            <a:lvl2pPr marL="760261" indent="-292408" defTabSz="950326">
              <a:defRPr sz="4100">
                <a:solidFill>
                  <a:schemeClr val="tx1"/>
                </a:solidFill>
                <a:latin typeface="Arial" panose="020B0604020202020204" pitchFamily="34" charset="0"/>
              </a:defRPr>
            </a:lvl2pPr>
            <a:lvl3pPr marL="1169632" indent="-233926" defTabSz="950326">
              <a:defRPr sz="4100">
                <a:solidFill>
                  <a:schemeClr val="tx1"/>
                </a:solidFill>
                <a:latin typeface="Arial" panose="020B0604020202020204" pitchFamily="34" charset="0"/>
              </a:defRPr>
            </a:lvl3pPr>
            <a:lvl4pPr marL="1637485" indent="-233926" defTabSz="950326">
              <a:defRPr sz="4100">
                <a:solidFill>
                  <a:schemeClr val="tx1"/>
                </a:solidFill>
                <a:latin typeface="Arial" panose="020B0604020202020204" pitchFamily="34" charset="0"/>
              </a:defRPr>
            </a:lvl4pPr>
            <a:lvl5pPr marL="2105337" indent="-233926" defTabSz="950326">
              <a:defRPr sz="4100">
                <a:solidFill>
                  <a:schemeClr val="tx1"/>
                </a:solidFill>
                <a:latin typeface="Arial" panose="020B0604020202020204" pitchFamily="34" charset="0"/>
              </a:defRPr>
            </a:lvl5pPr>
            <a:lvl6pPr marL="2573190" indent="-233926" defTabSz="950326" eaLnBrk="0" fontAlgn="base" hangingPunct="0">
              <a:spcBef>
                <a:spcPct val="0"/>
              </a:spcBef>
              <a:spcAft>
                <a:spcPct val="0"/>
              </a:spcAft>
              <a:defRPr sz="4100">
                <a:solidFill>
                  <a:schemeClr val="tx1"/>
                </a:solidFill>
                <a:latin typeface="Arial" panose="020B0604020202020204" pitchFamily="34" charset="0"/>
              </a:defRPr>
            </a:lvl6pPr>
            <a:lvl7pPr marL="3041043" indent="-233926" defTabSz="950326" eaLnBrk="0" fontAlgn="base" hangingPunct="0">
              <a:spcBef>
                <a:spcPct val="0"/>
              </a:spcBef>
              <a:spcAft>
                <a:spcPct val="0"/>
              </a:spcAft>
              <a:defRPr sz="4100">
                <a:solidFill>
                  <a:schemeClr val="tx1"/>
                </a:solidFill>
                <a:latin typeface="Arial" panose="020B0604020202020204" pitchFamily="34" charset="0"/>
              </a:defRPr>
            </a:lvl7pPr>
            <a:lvl8pPr marL="3508896" indent="-233926" defTabSz="950326" eaLnBrk="0" fontAlgn="base" hangingPunct="0">
              <a:spcBef>
                <a:spcPct val="0"/>
              </a:spcBef>
              <a:spcAft>
                <a:spcPct val="0"/>
              </a:spcAft>
              <a:defRPr sz="4100">
                <a:solidFill>
                  <a:schemeClr val="tx1"/>
                </a:solidFill>
                <a:latin typeface="Arial" panose="020B0604020202020204" pitchFamily="34" charset="0"/>
              </a:defRPr>
            </a:lvl8pPr>
            <a:lvl9pPr marL="3976748" indent="-233926" defTabSz="950326" eaLnBrk="0" fontAlgn="base" hangingPunct="0">
              <a:spcBef>
                <a:spcPct val="0"/>
              </a:spcBef>
              <a:spcAft>
                <a:spcPct val="0"/>
              </a:spcAft>
              <a:defRPr sz="4100">
                <a:solidFill>
                  <a:schemeClr val="tx1"/>
                </a:solidFill>
                <a:latin typeface="Arial" panose="020B0604020202020204" pitchFamily="34" charset="0"/>
              </a:defRPr>
            </a:lvl9pPr>
          </a:lstStyle>
          <a:p>
            <a:fld id="{4F6650B0-909E-4271-879C-7588E7639249}" type="slidenum">
              <a:rPr lang="en-US" altLang="en-US" sz="1200"/>
              <a:pPr/>
              <a:t>39</a:t>
            </a:fld>
            <a:endParaRPr lang="en-US" altLang="en-US" sz="1200" dirty="0"/>
          </a:p>
        </p:txBody>
      </p:sp>
      <p:sp>
        <p:nvSpPr>
          <p:cNvPr id="136195" name="Rectangle 2">
            <a:extLst>
              <a:ext uri="{FF2B5EF4-FFF2-40B4-BE49-F238E27FC236}">
                <a16:creationId xmlns:a16="http://schemas.microsoft.com/office/drawing/2014/main" id="{B79D8656-FCA3-4C08-B4D2-7D1BF90437E4}"/>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640EAC0C-1CB3-4FF7-BB57-ADC3389A00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Clearly, the universe of things that can be measured is vast.  How do we begin to select a manageable number of areas to track?</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There are four main criteria to use in selecting sound measures.  The first two are:</a:t>
            </a:r>
          </a:p>
          <a:p>
            <a:pPr eaLnBrk="1" hangingPunct="1">
              <a:buFontTx/>
              <a:buChar char="•"/>
            </a:pPr>
            <a:r>
              <a:rPr lang="en-US" altLang="en-US" dirty="0">
                <a:latin typeface="Arial" panose="020B0604020202020204" pitchFamily="34" charset="0"/>
              </a:rPr>
              <a:t>Relevance.  Are you looking at something that matters to your program?</a:t>
            </a:r>
          </a:p>
          <a:p>
            <a:pPr eaLnBrk="1" hangingPunct="1">
              <a:buFontTx/>
              <a:buChar char="•"/>
            </a:pPr>
            <a:r>
              <a:rPr lang="en-US" altLang="en-US" dirty="0">
                <a:latin typeface="Arial" panose="020B0604020202020204" pitchFamily="34" charset="0"/>
              </a:rPr>
              <a:t>And measurability.  Can you actually measure this aspect of care, given the resources you have?  </a:t>
            </a:r>
          </a:p>
        </p:txBody>
      </p:sp>
    </p:spTree>
    <p:extLst>
      <p:ext uri="{BB962C8B-B14F-4D97-AF65-F5344CB8AC3E}">
        <p14:creationId xmlns:p14="http://schemas.microsoft.com/office/powerpoint/2010/main" val="1816475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6BBDEC78-6EB3-47F4-B791-99A84D9684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defRPr>
                <a:solidFill>
                  <a:schemeClr val="tx1"/>
                </a:solidFill>
                <a:latin typeface="Arial" panose="020B0604020202020204" pitchFamily="34" charset="0"/>
              </a:defRPr>
            </a:lvl1pPr>
            <a:lvl2pPr marL="760261" indent="-292408" defTabSz="930833">
              <a:defRPr>
                <a:solidFill>
                  <a:schemeClr val="tx1"/>
                </a:solidFill>
                <a:latin typeface="Arial" panose="020B0604020202020204" pitchFamily="34" charset="0"/>
              </a:defRPr>
            </a:lvl2pPr>
            <a:lvl3pPr marL="1169632" indent="-233926" defTabSz="930833">
              <a:defRPr>
                <a:solidFill>
                  <a:schemeClr val="tx1"/>
                </a:solidFill>
                <a:latin typeface="Arial" panose="020B0604020202020204" pitchFamily="34" charset="0"/>
              </a:defRPr>
            </a:lvl3pPr>
            <a:lvl4pPr marL="1637485" indent="-233926" defTabSz="930833">
              <a:defRPr>
                <a:solidFill>
                  <a:schemeClr val="tx1"/>
                </a:solidFill>
                <a:latin typeface="Arial" panose="020B0604020202020204" pitchFamily="34" charset="0"/>
              </a:defRPr>
            </a:lvl4pPr>
            <a:lvl5pPr marL="2105337" indent="-233926" defTabSz="930833">
              <a:defRPr>
                <a:solidFill>
                  <a:schemeClr val="tx1"/>
                </a:solidFill>
                <a:latin typeface="Arial" panose="020B0604020202020204" pitchFamily="34" charset="0"/>
              </a:defRPr>
            </a:lvl5pPr>
            <a:lvl6pPr marL="2573190" indent="-233926" defTabSz="930833" eaLnBrk="0" fontAlgn="base" hangingPunct="0">
              <a:spcBef>
                <a:spcPct val="0"/>
              </a:spcBef>
              <a:spcAft>
                <a:spcPct val="0"/>
              </a:spcAft>
              <a:defRPr>
                <a:solidFill>
                  <a:schemeClr val="tx1"/>
                </a:solidFill>
                <a:latin typeface="Arial" panose="020B0604020202020204" pitchFamily="34" charset="0"/>
              </a:defRPr>
            </a:lvl6pPr>
            <a:lvl7pPr marL="3041043" indent="-233926" defTabSz="930833" eaLnBrk="0" fontAlgn="base" hangingPunct="0">
              <a:spcBef>
                <a:spcPct val="0"/>
              </a:spcBef>
              <a:spcAft>
                <a:spcPct val="0"/>
              </a:spcAft>
              <a:defRPr>
                <a:solidFill>
                  <a:schemeClr val="tx1"/>
                </a:solidFill>
                <a:latin typeface="Arial" panose="020B0604020202020204" pitchFamily="34" charset="0"/>
              </a:defRPr>
            </a:lvl7pPr>
            <a:lvl8pPr marL="3508896" indent="-233926" defTabSz="930833" eaLnBrk="0" fontAlgn="base" hangingPunct="0">
              <a:spcBef>
                <a:spcPct val="0"/>
              </a:spcBef>
              <a:spcAft>
                <a:spcPct val="0"/>
              </a:spcAft>
              <a:defRPr>
                <a:solidFill>
                  <a:schemeClr val="tx1"/>
                </a:solidFill>
                <a:latin typeface="Arial" panose="020B0604020202020204" pitchFamily="34" charset="0"/>
              </a:defRPr>
            </a:lvl8pPr>
            <a:lvl9pPr marL="3976748" indent="-233926" defTabSz="930833" eaLnBrk="0" fontAlgn="base" hangingPunct="0">
              <a:spcBef>
                <a:spcPct val="0"/>
              </a:spcBef>
              <a:spcAft>
                <a:spcPct val="0"/>
              </a:spcAft>
              <a:defRPr>
                <a:solidFill>
                  <a:schemeClr val="tx1"/>
                </a:solidFill>
                <a:latin typeface="Arial" panose="020B0604020202020204" pitchFamily="34" charset="0"/>
              </a:defRPr>
            </a:lvl9pPr>
          </a:lstStyle>
          <a:p>
            <a:fld id="{19FAF180-A507-45D2-8955-B58045ACDFEE}" type="slidenum">
              <a:rPr lang="en-US" altLang="en-US" smtClean="0"/>
              <a:pPr/>
              <a:t>40</a:t>
            </a:fld>
            <a:endParaRPr lang="en-US" altLang="en-US" dirty="0"/>
          </a:p>
        </p:txBody>
      </p:sp>
      <p:sp>
        <p:nvSpPr>
          <p:cNvPr id="78851" name="Rectangle 2">
            <a:extLst>
              <a:ext uri="{FF2B5EF4-FFF2-40B4-BE49-F238E27FC236}">
                <a16:creationId xmlns:a16="http://schemas.microsoft.com/office/drawing/2014/main" id="{F37A9E8C-49AE-4EEB-A907-ED15EBD7BB31}"/>
              </a:ext>
            </a:extLst>
          </p:cNvPr>
          <p:cNvSpPr>
            <a:spLocks noGrp="1" noRot="1" noChangeAspect="1" noChangeArrowheads="1" noTextEdit="1"/>
          </p:cNvSpPr>
          <p:nvPr>
            <p:ph type="sldImg"/>
          </p:nvPr>
        </p:nvSpPr>
        <p:spPr>
          <a:xfrm>
            <a:off x="336550" y="717550"/>
            <a:ext cx="6340475" cy="3567113"/>
          </a:xfrm>
          <a:ln/>
        </p:spPr>
      </p:sp>
      <p:sp>
        <p:nvSpPr>
          <p:cNvPr id="78852" name="Rectangle 3">
            <a:extLst>
              <a:ext uri="{FF2B5EF4-FFF2-40B4-BE49-F238E27FC236}">
                <a16:creationId xmlns:a16="http://schemas.microsoft.com/office/drawing/2014/main" id="{22D5665A-08A9-478C-8311-280928D05664}"/>
              </a:ext>
            </a:extLst>
          </p:cNvPr>
          <p:cNvSpPr>
            <a:spLocks noGrp="1" noChangeArrowheads="1"/>
          </p:cNvSpPr>
          <p:nvPr>
            <p:ph type="body" idx="1"/>
          </p:nvPr>
        </p:nvSpPr>
        <p:spPr>
          <a:xfrm>
            <a:off x="934720" y="4523013"/>
            <a:ext cx="5140960" cy="4282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22" tIns="46861" rIns="93722" bIns="46861"/>
          <a:lstStyle/>
          <a:p>
            <a:r>
              <a:rPr lang="en-US" altLang="en-US" sz="1800" dirty="0">
                <a:latin typeface="Arial" panose="020B0604020202020204" pitchFamily="34" charset="0"/>
              </a:rPr>
              <a:t>The challenge-how do we start to use accountability data for</a:t>
            </a:r>
            <a:r>
              <a:rPr lang="en-US" altLang="en-US" dirty="0">
                <a:latin typeface="Arial" panose="020B0604020202020204" pitchFamily="34" charset="0"/>
              </a:rPr>
              <a:t> </a:t>
            </a:r>
            <a:r>
              <a:rPr lang="en-US" altLang="en-US" sz="1800" dirty="0">
                <a:latin typeface="Arial" panose="020B0604020202020204" pitchFamily="34" charset="0"/>
              </a:rPr>
              <a:t>improvement?</a:t>
            </a:r>
          </a:p>
          <a:p>
            <a:endParaRPr lang="en-US" altLang="en-US" sz="1800" dirty="0">
              <a:latin typeface="Arial" panose="020B0604020202020204" pitchFamily="34" charset="0"/>
            </a:endParaRPr>
          </a:p>
          <a:p>
            <a:r>
              <a:rPr lang="en-US" altLang="en-US" sz="1800" dirty="0">
                <a:latin typeface="Arial" panose="020B0604020202020204" pitchFamily="34" charset="0"/>
              </a:rPr>
              <a:t>Data for improvement, accountability and research are different</a:t>
            </a:r>
          </a:p>
          <a:p>
            <a:endParaRPr lang="en-US" altLang="en-US" sz="1800" dirty="0">
              <a:latin typeface="Arial" panose="020B0604020202020204" pitchFamily="34" charset="0"/>
            </a:endParaRPr>
          </a:p>
          <a:p>
            <a:r>
              <a:rPr lang="en-US" altLang="en-US" sz="1800" dirty="0">
                <a:latin typeface="Arial" panose="020B0604020202020204" pitchFamily="34" charset="0"/>
              </a:rPr>
              <a:t>Go thru slide</a:t>
            </a:r>
          </a:p>
          <a:p>
            <a:endParaRPr lang="en-US" altLang="en-US" sz="1800" dirty="0">
              <a:latin typeface="Arial" panose="020B0604020202020204" pitchFamily="34" charset="0"/>
            </a:endParaRPr>
          </a:p>
          <a:p>
            <a:r>
              <a:rPr lang="en-US" altLang="en-US" sz="1800" dirty="0">
                <a:latin typeface="Arial" panose="020B0604020202020204" pitchFamily="34" charset="0"/>
              </a:rPr>
              <a:t>We are focusing on harvesting learning from accountability data to help us with our improvement work </a:t>
            </a:r>
          </a:p>
        </p:txBody>
      </p:sp>
    </p:spTree>
    <p:extLst>
      <p:ext uri="{BB962C8B-B14F-4D97-AF65-F5344CB8AC3E}">
        <p14:creationId xmlns:p14="http://schemas.microsoft.com/office/powerpoint/2010/main" val="209709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xfrm>
            <a:off x="411163" y="715963"/>
            <a:ext cx="6345237" cy="3570287"/>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0834" name="Notes Placeholder 2"/>
          <p:cNvSpPr>
            <a:spLocks noGrp="1"/>
          </p:cNvSpPr>
          <p:nvPr>
            <p:ph type="body" idx="1"/>
          </p:nvPr>
        </p:nvSpPr>
        <p:spPr bwMode="auto">
          <a:xfrm>
            <a:off x="717268" y="4523013"/>
            <a:ext cx="5731651" cy="428239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193" tIns="45097" rIns="90193" bIns="45097"/>
          <a:lstStyle/>
          <a:p>
            <a:endParaRPr lang="en-US" altLang="en-US" dirty="0"/>
          </a:p>
        </p:txBody>
      </p:sp>
      <p:sp>
        <p:nvSpPr>
          <p:cNvPr id="120835" name="Slide Number Placeholder 3"/>
          <p:cNvSpPr>
            <a:spLocks noGrp="1"/>
          </p:cNvSpPr>
          <p:nvPr>
            <p:ph type="sldNum" sz="quarter" idx="4294967295"/>
          </p:nvPr>
        </p:nvSpPr>
        <p:spPr bwMode="auto">
          <a:xfrm>
            <a:off x="4058568" y="9044400"/>
            <a:ext cx="3105997" cy="4747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193" tIns="45097" rIns="90193" bIns="45097"/>
          <a:lstStyle>
            <a:lvl1pPr>
              <a:defRPr sz="2500">
                <a:solidFill>
                  <a:schemeClr val="tx1"/>
                </a:solidFill>
                <a:latin typeface="Arial" panose="020B0604020202020204" pitchFamily="34" charset="0"/>
                <a:ea typeface="MS PGothic" panose="020B0600070205080204" pitchFamily="34" charset="-128"/>
              </a:defRPr>
            </a:lvl1pPr>
            <a:lvl2pPr marL="760261" indent="-292408">
              <a:defRPr sz="2500">
                <a:solidFill>
                  <a:schemeClr val="tx1"/>
                </a:solidFill>
                <a:latin typeface="Arial" panose="020B0604020202020204" pitchFamily="34" charset="0"/>
                <a:ea typeface="MS PGothic" panose="020B0600070205080204" pitchFamily="34" charset="-128"/>
              </a:defRPr>
            </a:lvl2pPr>
            <a:lvl3pPr marL="1169632" indent="-233926">
              <a:defRPr sz="2500">
                <a:solidFill>
                  <a:schemeClr val="tx1"/>
                </a:solidFill>
                <a:latin typeface="Arial" panose="020B0604020202020204" pitchFamily="34" charset="0"/>
                <a:ea typeface="MS PGothic" panose="020B0600070205080204" pitchFamily="34" charset="-128"/>
              </a:defRPr>
            </a:lvl3pPr>
            <a:lvl4pPr marL="1637485" indent="-233926">
              <a:defRPr sz="2500">
                <a:solidFill>
                  <a:schemeClr val="tx1"/>
                </a:solidFill>
                <a:latin typeface="Arial" panose="020B0604020202020204" pitchFamily="34" charset="0"/>
                <a:ea typeface="MS PGothic" panose="020B0600070205080204" pitchFamily="34" charset="-128"/>
              </a:defRPr>
            </a:lvl4pPr>
            <a:lvl5pPr marL="2105337" indent="-233926">
              <a:defRPr sz="2500">
                <a:solidFill>
                  <a:schemeClr val="tx1"/>
                </a:solidFill>
                <a:latin typeface="Arial" panose="020B0604020202020204" pitchFamily="34" charset="0"/>
                <a:ea typeface="MS PGothic" panose="020B0600070205080204" pitchFamily="34" charset="-128"/>
              </a:defRPr>
            </a:lvl5pPr>
            <a:lvl6pPr marL="2573190" indent="-233926"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041043" indent="-233926"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508896" indent="-233926"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3976748" indent="-233926"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pPr defTabSz="953575">
              <a:defRPr/>
            </a:pPr>
            <a:fld id="{E6EA8D53-0CC4-4166-A745-6D532147DA40}" type="slidenum">
              <a:rPr lang="en-US" altLang="en-US" sz="1800">
                <a:solidFill>
                  <a:srgbClr val="000000"/>
                </a:solidFill>
              </a:rPr>
              <a:pPr defTabSz="953575">
                <a:defRPr/>
              </a:pPr>
              <a:t>7</a:t>
            </a:fld>
            <a:endParaRPr lang="en-US" altLang="en-US" sz="1800" dirty="0">
              <a:solidFill>
                <a:srgbClr val="000000"/>
              </a:solidFill>
            </a:endParaRPr>
          </a:p>
        </p:txBody>
      </p:sp>
    </p:spTree>
    <p:extLst>
      <p:ext uri="{BB962C8B-B14F-4D97-AF65-F5344CB8AC3E}">
        <p14:creationId xmlns:p14="http://schemas.microsoft.com/office/powerpoint/2010/main" val="1497842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A3D45F1B-5FE3-4BB2-82B9-3A7FE3B57E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defRPr>
                <a:solidFill>
                  <a:schemeClr val="tx1"/>
                </a:solidFill>
                <a:latin typeface="Arial" panose="020B0604020202020204" pitchFamily="34" charset="0"/>
              </a:defRPr>
            </a:lvl1pPr>
            <a:lvl2pPr marL="760261" indent="-292408" defTabSz="930833">
              <a:defRPr>
                <a:solidFill>
                  <a:schemeClr val="tx1"/>
                </a:solidFill>
                <a:latin typeface="Arial" panose="020B0604020202020204" pitchFamily="34" charset="0"/>
              </a:defRPr>
            </a:lvl2pPr>
            <a:lvl3pPr marL="1169632" indent="-233926" defTabSz="930833">
              <a:defRPr>
                <a:solidFill>
                  <a:schemeClr val="tx1"/>
                </a:solidFill>
                <a:latin typeface="Arial" panose="020B0604020202020204" pitchFamily="34" charset="0"/>
              </a:defRPr>
            </a:lvl3pPr>
            <a:lvl4pPr marL="1637485" indent="-233926" defTabSz="930833">
              <a:defRPr>
                <a:solidFill>
                  <a:schemeClr val="tx1"/>
                </a:solidFill>
                <a:latin typeface="Arial" panose="020B0604020202020204" pitchFamily="34" charset="0"/>
              </a:defRPr>
            </a:lvl4pPr>
            <a:lvl5pPr marL="2105337" indent="-233926" defTabSz="930833">
              <a:defRPr>
                <a:solidFill>
                  <a:schemeClr val="tx1"/>
                </a:solidFill>
                <a:latin typeface="Arial" panose="020B0604020202020204" pitchFamily="34" charset="0"/>
              </a:defRPr>
            </a:lvl5pPr>
            <a:lvl6pPr marL="2573190" indent="-233926" defTabSz="930833" eaLnBrk="0" fontAlgn="base" hangingPunct="0">
              <a:spcBef>
                <a:spcPct val="0"/>
              </a:spcBef>
              <a:spcAft>
                <a:spcPct val="0"/>
              </a:spcAft>
              <a:defRPr>
                <a:solidFill>
                  <a:schemeClr val="tx1"/>
                </a:solidFill>
                <a:latin typeface="Arial" panose="020B0604020202020204" pitchFamily="34" charset="0"/>
              </a:defRPr>
            </a:lvl6pPr>
            <a:lvl7pPr marL="3041043" indent="-233926" defTabSz="930833" eaLnBrk="0" fontAlgn="base" hangingPunct="0">
              <a:spcBef>
                <a:spcPct val="0"/>
              </a:spcBef>
              <a:spcAft>
                <a:spcPct val="0"/>
              </a:spcAft>
              <a:defRPr>
                <a:solidFill>
                  <a:schemeClr val="tx1"/>
                </a:solidFill>
                <a:latin typeface="Arial" panose="020B0604020202020204" pitchFamily="34" charset="0"/>
              </a:defRPr>
            </a:lvl7pPr>
            <a:lvl8pPr marL="3508896" indent="-233926" defTabSz="930833" eaLnBrk="0" fontAlgn="base" hangingPunct="0">
              <a:spcBef>
                <a:spcPct val="0"/>
              </a:spcBef>
              <a:spcAft>
                <a:spcPct val="0"/>
              </a:spcAft>
              <a:defRPr>
                <a:solidFill>
                  <a:schemeClr val="tx1"/>
                </a:solidFill>
                <a:latin typeface="Arial" panose="020B0604020202020204" pitchFamily="34" charset="0"/>
              </a:defRPr>
            </a:lvl8pPr>
            <a:lvl9pPr marL="3976748" indent="-233926" defTabSz="930833" eaLnBrk="0" fontAlgn="base" hangingPunct="0">
              <a:spcBef>
                <a:spcPct val="0"/>
              </a:spcBef>
              <a:spcAft>
                <a:spcPct val="0"/>
              </a:spcAft>
              <a:defRPr>
                <a:solidFill>
                  <a:schemeClr val="tx1"/>
                </a:solidFill>
                <a:latin typeface="Arial" panose="020B0604020202020204" pitchFamily="34" charset="0"/>
              </a:defRPr>
            </a:lvl9pPr>
          </a:lstStyle>
          <a:p>
            <a:fld id="{720635B1-A185-4F65-B33D-92590DE7CBA2}" type="slidenum">
              <a:rPr lang="en-US" altLang="en-US" smtClean="0"/>
              <a:pPr/>
              <a:t>41</a:t>
            </a:fld>
            <a:endParaRPr lang="en-US" altLang="en-US" dirty="0"/>
          </a:p>
        </p:txBody>
      </p:sp>
      <p:sp>
        <p:nvSpPr>
          <p:cNvPr id="80899" name="Rectangle 2">
            <a:extLst>
              <a:ext uri="{FF2B5EF4-FFF2-40B4-BE49-F238E27FC236}">
                <a16:creationId xmlns:a16="http://schemas.microsoft.com/office/drawing/2014/main" id="{C9DAC7E7-5970-42C5-B74D-142624ECCC26}"/>
              </a:ext>
            </a:extLst>
          </p:cNvPr>
          <p:cNvSpPr>
            <a:spLocks noGrp="1" noRot="1" noChangeAspect="1" noChangeArrowheads="1" noTextEdit="1"/>
          </p:cNvSpPr>
          <p:nvPr>
            <p:ph type="sldImg"/>
          </p:nvPr>
        </p:nvSpPr>
        <p:spPr>
          <a:xfrm>
            <a:off x="336550" y="717550"/>
            <a:ext cx="6340475" cy="3567113"/>
          </a:xfrm>
          <a:ln/>
        </p:spPr>
      </p:sp>
      <p:sp>
        <p:nvSpPr>
          <p:cNvPr id="80900" name="Rectangle 3">
            <a:extLst>
              <a:ext uri="{FF2B5EF4-FFF2-40B4-BE49-F238E27FC236}">
                <a16:creationId xmlns:a16="http://schemas.microsoft.com/office/drawing/2014/main" id="{67BF3540-4058-435F-9D50-6FF9786F4B0D}"/>
              </a:ext>
            </a:extLst>
          </p:cNvPr>
          <p:cNvSpPr>
            <a:spLocks noGrp="1" noChangeArrowheads="1"/>
          </p:cNvSpPr>
          <p:nvPr>
            <p:ph type="body" idx="1"/>
          </p:nvPr>
        </p:nvSpPr>
        <p:spPr>
          <a:xfrm>
            <a:off x="934720" y="4523013"/>
            <a:ext cx="5140960" cy="4282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22" tIns="46861" rIns="93722" bIns="46861"/>
          <a:lstStyle/>
          <a:p>
            <a:r>
              <a:rPr lang="en-US" altLang="en-US" sz="1800" dirty="0">
                <a:latin typeface="Arial" panose="020B0604020202020204" pitchFamily="34" charset="0"/>
              </a:rPr>
              <a:t>The challenge-how do we start to use accountability data for</a:t>
            </a:r>
            <a:r>
              <a:rPr lang="en-US" altLang="en-US" dirty="0">
                <a:latin typeface="Arial" panose="020B0604020202020204" pitchFamily="34" charset="0"/>
              </a:rPr>
              <a:t> </a:t>
            </a:r>
            <a:r>
              <a:rPr lang="en-US" altLang="en-US" sz="1800" dirty="0">
                <a:latin typeface="Arial" panose="020B0604020202020204" pitchFamily="34" charset="0"/>
              </a:rPr>
              <a:t>improvement?</a:t>
            </a:r>
          </a:p>
          <a:p>
            <a:endParaRPr lang="en-US" altLang="en-US" sz="1800" dirty="0">
              <a:latin typeface="Arial" panose="020B0604020202020204" pitchFamily="34" charset="0"/>
            </a:endParaRPr>
          </a:p>
          <a:p>
            <a:r>
              <a:rPr lang="en-US" altLang="en-US" sz="1800" dirty="0">
                <a:latin typeface="Arial" panose="020B0604020202020204" pitchFamily="34" charset="0"/>
              </a:rPr>
              <a:t>Data for improvement, accountability and research are different</a:t>
            </a:r>
          </a:p>
          <a:p>
            <a:endParaRPr lang="en-US" altLang="en-US" sz="1800" dirty="0">
              <a:latin typeface="Arial" panose="020B0604020202020204" pitchFamily="34" charset="0"/>
            </a:endParaRPr>
          </a:p>
          <a:p>
            <a:r>
              <a:rPr lang="en-US" altLang="en-US" sz="1800" dirty="0">
                <a:latin typeface="Arial" panose="020B0604020202020204" pitchFamily="34" charset="0"/>
              </a:rPr>
              <a:t>Go thru slide</a:t>
            </a:r>
          </a:p>
          <a:p>
            <a:endParaRPr lang="en-US" altLang="en-US" sz="1800" dirty="0">
              <a:latin typeface="Arial" panose="020B0604020202020204" pitchFamily="34" charset="0"/>
            </a:endParaRPr>
          </a:p>
          <a:p>
            <a:r>
              <a:rPr lang="en-US" altLang="en-US" sz="1800" dirty="0">
                <a:latin typeface="Arial" panose="020B0604020202020204" pitchFamily="34" charset="0"/>
              </a:rPr>
              <a:t>We are focusing on harvesting learning from accountability data to help us with our improvement work </a:t>
            </a:r>
          </a:p>
        </p:txBody>
      </p:sp>
    </p:spTree>
    <p:extLst>
      <p:ext uri="{BB962C8B-B14F-4D97-AF65-F5344CB8AC3E}">
        <p14:creationId xmlns:p14="http://schemas.microsoft.com/office/powerpoint/2010/main" val="3303213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200685B3-664F-413C-8A3B-B403EB81CB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195">
              <a:defRPr>
                <a:solidFill>
                  <a:schemeClr val="tx1"/>
                </a:solidFill>
                <a:latin typeface="Arial" panose="020B0604020202020204" pitchFamily="34" charset="0"/>
              </a:defRPr>
            </a:lvl1pPr>
            <a:lvl2pPr marL="760261" indent="-292408" defTabSz="968195">
              <a:defRPr>
                <a:solidFill>
                  <a:schemeClr val="tx1"/>
                </a:solidFill>
                <a:latin typeface="Arial" panose="020B0604020202020204" pitchFamily="34" charset="0"/>
              </a:defRPr>
            </a:lvl2pPr>
            <a:lvl3pPr marL="1169632" indent="-233926" defTabSz="968195">
              <a:defRPr>
                <a:solidFill>
                  <a:schemeClr val="tx1"/>
                </a:solidFill>
                <a:latin typeface="Arial" panose="020B0604020202020204" pitchFamily="34" charset="0"/>
              </a:defRPr>
            </a:lvl3pPr>
            <a:lvl4pPr marL="1637485" indent="-233926" defTabSz="968195">
              <a:defRPr>
                <a:solidFill>
                  <a:schemeClr val="tx1"/>
                </a:solidFill>
                <a:latin typeface="Arial" panose="020B0604020202020204" pitchFamily="34" charset="0"/>
              </a:defRPr>
            </a:lvl4pPr>
            <a:lvl5pPr marL="2105337" indent="-233926" defTabSz="968195">
              <a:defRPr>
                <a:solidFill>
                  <a:schemeClr val="tx1"/>
                </a:solidFill>
                <a:latin typeface="Arial" panose="020B0604020202020204" pitchFamily="34" charset="0"/>
              </a:defRPr>
            </a:lvl5pPr>
            <a:lvl6pPr marL="2573190" indent="-233926" defTabSz="968195" eaLnBrk="0" fontAlgn="base" hangingPunct="0">
              <a:spcBef>
                <a:spcPct val="0"/>
              </a:spcBef>
              <a:spcAft>
                <a:spcPct val="0"/>
              </a:spcAft>
              <a:defRPr>
                <a:solidFill>
                  <a:schemeClr val="tx1"/>
                </a:solidFill>
                <a:latin typeface="Arial" panose="020B0604020202020204" pitchFamily="34" charset="0"/>
              </a:defRPr>
            </a:lvl6pPr>
            <a:lvl7pPr marL="3041043" indent="-233926" defTabSz="968195" eaLnBrk="0" fontAlgn="base" hangingPunct="0">
              <a:spcBef>
                <a:spcPct val="0"/>
              </a:spcBef>
              <a:spcAft>
                <a:spcPct val="0"/>
              </a:spcAft>
              <a:defRPr>
                <a:solidFill>
                  <a:schemeClr val="tx1"/>
                </a:solidFill>
                <a:latin typeface="Arial" panose="020B0604020202020204" pitchFamily="34" charset="0"/>
              </a:defRPr>
            </a:lvl7pPr>
            <a:lvl8pPr marL="3508896" indent="-233926" defTabSz="968195" eaLnBrk="0" fontAlgn="base" hangingPunct="0">
              <a:spcBef>
                <a:spcPct val="0"/>
              </a:spcBef>
              <a:spcAft>
                <a:spcPct val="0"/>
              </a:spcAft>
              <a:defRPr>
                <a:solidFill>
                  <a:schemeClr val="tx1"/>
                </a:solidFill>
                <a:latin typeface="Arial" panose="020B0604020202020204" pitchFamily="34" charset="0"/>
              </a:defRPr>
            </a:lvl8pPr>
            <a:lvl9pPr marL="3976748" indent="-233926" defTabSz="968195" eaLnBrk="0" fontAlgn="base" hangingPunct="0">
              <a:spcBef>
                <a:spcPct val="0"/>
              </a:spcBef>
              <a:spcAft>
                <a:spcPct val="0"/>
              </a:spcAft>
              <a:defRPr>
                <a:solidFill>
                  <a:schemeClr val="tx1"/>
                </a:solidFill>
                <a:latin typeface="Arial" panose="020B0604020202020204" pitchFamily="34" charset="0"/>
              </a:defRPr>
            </a:lvl9pPr>
          </a:lstStyle>
          <a:p>
            <a:fld id="{AB69B304-B036-4160-B0A4-9E14C7A589B6}" type="slidenum">
              <a:rPr lang="en-US" altLang="en-US" smtClean="0">
                <a:solidFill>
                  <a:srgbClr val="000000"/>
                </a:solidFill>
                <a:ea typeface="MS PGothic" panose="020B0600070205080204" pitchFamily="34" charset="-128"/>
              </a:rPr>
              <a:pPr/>
              <a:t>42</a:t>
            </a:fld>
            <a:endParaRPr lang="en-US" altLang="en-US" dirty="0">
              <a:solidFill>
                <a:srgbClr val="000000"/>
              </a:solidFill>
              <a:ea typeface="MS PGothic" panose="020B0600070205080204" pitchFamily="34" charset="-128"/>
            </a:endParaRPr>
          </a:p>
        </p:txBody>
      </p:sp>
      <p:sp>
        <p:nvSpPr>
          <p:cNvPr id="84995" name="Rectangle 2">
            <a:extLst>
              <a:ext uri="{FF2B5EF4-FFF2-40B4-BE49-F238E27FC236}">
                <a16:creationId xmlns:a16="http://schemas.microsoft.com/office/drawing/2014/main" id="{FBE161D8-D3D2-463F-B012-BB10B7E8F812}"/>
              </a:ext>
            </a:extLst>
          </p:cNvPr>
          <p:cNvSpPr>
            <a:spLocks noGrp="1" noRot="1" noChangeAspect="1" noChangeArrowheads="1" noTextEdit="1"/>
          </p:cNvSpPr>
          <p:nvPr>
            <p:ph type="sldImg"/>
          </p:nvPr>
        </p:nvSpPr>
        <p:spPr>
          <a:xfrm>
            <a:off x="522288" y="720725"/>
            <a:ext cx="6397625" cy="3598863"/>
          </a:xfrm>
          <a:solidFill>
            <a:srgbClr val="FFFFFF"/>
          </a:solidFill>
          <a:ln/>
        </p:spPr>
      </p:sp>
      <p:sp>
        <p:nvSpPr>
          <p:cNvPr id="84996" name="Rectangle 3">
            <a:extLst>
              <a:ext uri="{FF2B5EF4-FFF2-40B4-BE49-F238E27FC236}">
                <a16:creationId xmlns:a16="http://schemas.microsoft.com/office/drawing/2014/main" id="{1AE1787A-55F9-412C-988E-4C53DF92D993}"/>
              </a:ext>
            </a:extLst>
          </p:cNvPr>
          <p:cNvSpPr>
            <a:spLocks noGrp="1" noChangeArrowheads="1"/>
          </p:cNvSpPr>
          <p:nvPr>
            <p:ph type="body" idx="1"/>
          </p:nvPr>
        </p:nvSpPr>
        <p:spPr>
          <a:xfrm>
            <a:off x="991518" y="4560407"/>
            <a:ext cx="5457401" cy="4321412"/>
          </a:xfrm>
          <a:solidFill>
            <a:srgbClr val="FFFFFF"/>
          </a:solidFill>
          <a:ln>
            <a:solidFill>
              <a:srgbClr val="000000"/>
            </a:solidFill>
          </a:ln>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499439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a:prstGeom prst="rect">
            <a:avLst/>
          </a:prstGeom>
          <a:noFill/>
          <a:ln w="12700">
            <a:solidFill>
              <a:prstClr val="black"/>
            </a:solidFill>
          </a:ln>
        </p:spPr>
      </p:sp>
      <p:sp>
        <p:nvSpPr>
          <p:cNvPr id="3" name="Notes Placeholder 2"/>
          <p:cNvSpPr>
            <a:spLocks noGrp="1"/>
          </p:cNvSpPr>
          <p:nvPr>
            <p:ph type="body" idx="1"/>
          </p:nvPr>
        </p:nvSpPr>
        <p:spPr>
          <a:xfrm>
            <a:off x="685800" y="4481513"/>
            <a:ext cx="5486400" cy="3668712"/>
          </a:xfrm>
          <a:prstGeom prst="rect">
            <a:avLst/>
          </a:prstGeom>
        </p:spPr>
        <p:txBody>
          <a:bodyPr/>
          <a:lstStyle/>
          <a:p>
            <a:r>
              <a:rPr lang="en-US" dirty="0">
                <a:latin typeface="Calibri"/>
                <a:ea typeface="MS PGothic"/>
                <a:cs typeface="Calibri"/>
              </a:rPr>
              <a:t>Read instructions – show </a:t>
            </a:r>
            <a:endParaRPr lang="en-US" dirty="0">
              <a:latin typeface="Calibri"/>
              <a:cs typeface="Calibri"/>
            </a:endParaRPr>
          </a:p>
        </p:txBody>
      </p:sp>
    </p:spTree>
    <p:extLst>
      <p:ext uri="{BB962C8B-B14F-4D97-AF65-F5344CB8AC3E}">
        <p14:creationId xmlns:p14="http://schemas.microsoft.com/office/powerpoint/2010/main" val="290567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a:prstGeom prst="rect">
            <a:avLst/>
          </a:prstGeom>
          <a:noFill/>
          <a:ln w="12700">
            <a:solidFill>
              <a:prstClr val="black"/>
            </a:solidFill>
          </a:ln>
        </p:spPr>
      </p:sp>
      <p:sp>
        <p:nvSpPr>
          <p:cNvPr id="3" name="Notes Placeholder 2"/>
          <p:cNvSpPr>
            <a:spLocks noGrp="1"/>
          </p:cNvSpPr>
          <p:nvPr>
            <p:ph type="body" idx="1"/>
          </p:nvPr>
        </p:nvSpPr>
        <p:spPr>
          <a:xfrm>
            <a:off x="685800" y="4481513"/>
            <a:ext cx="5486400" cy="3668712"/>
          </a:xfrm>
          <a:prstGeom prst="rect">
            <a:avLst/>
          </a:prstGeom>
        </p:spPr>
        <p:txBody>
          <a:bodyPr/>
          <a:lstStyle/>
          <a:p>
            <a:r>
              <a:rPr lang="en-US" dirty="0">
                <a:latin typeface="Calibri"/>
                <a:ea typeface="MS PGothic"/>
                <a:cs typeface="Calibri"/>
              </a:rPr>
              <a:t>We need to print these sheets for participants</a:t>
            </a:r>
            <a:endParaRPr lang="en-US" dirty="0"/>
          </a:p>
        </p:txBody>
      </p:sp>
    </p:spTree>
    <p:extLst>
      <p:ext uri="{BB962C8B-B14F-4D97-AF65-F5344CB8AC3E}">
        <p14:creationId xmlns:p14="http://schemas.microsoft.com/office/powerpoint/2010/main" val="4260753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6169BB00-7DAE-46FA-AA1A-64888437BA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195">
              <a:defRPr>
                <a:solidFill>
                  <a:schemeClr val="tx1"/>
                </a:solidFill>
                <a:latin typeface="Arial" panose="020B0604020202020204" pitchFamily="34" charset="0"/>
              </a:defRPr>
            </a:lvl1pPr>
            <a:lvl2pPr marL="760261" indent="-292408" defTabSz="968195">
              <a:defRPr>
                <a:solidFill>
                  <a:schemeClr val="tx1"/>
                </a:solidFill>
                <a:latin typeface="Arial" panose="020B0604020202020204" pitchFamily="34" charset="0"/>
              </a:defRPr>
            </a:lvl2pPr>
            <a:lvl3pPr marL="1169632" indent="-233926" defTabSz="968195">
              <a:defRPr>
                <a:solidFill>
                  <a:schemeClr val="tx1"/>
                </a:solidFill>
                <a:latin typeface="Arial" panose="020B0604020202020204" pitchFamily="34" charset="0"/>
              </a:defRPr>
            </a:lvl3pPr>
            <a:lvl4pPr marL="1637485" indent="-233926" defTabSz="968195">
              <a:defRPr>
                <a:solidFill>
                  <a:schemeClr val="tx1"/>
                </a:solidFill>
                <a:latin typeface="Arial" panose="020B0604020202020204" pitchFamily="34" charset="0"/>
              </a:defRPr>
            </a:lvl4pPr>
            <a:lvl5pPr marL="2105337" indent="-233926" defTabSz="968195">
              <a:defRPr>
                <a:solidFill>
                  <a:schemeClr val="tx1"/>
                </a:solidFill>
                <a:latin typeface="Arial" panose="020B0604020202020204" pitchFamily="34" charset="0"/>
              </a:defRPr>
            </a:lvl5pPr>
            <a:lvl6pPr marL="2573190" indent="-233926" defTabSz="968195" eaLnBrk="0" fontAlgn="base" hangingPunct="0">
              <a:spcBef>
                <a:spcPct val="0"/>
              </a:spcBef>
              <a:spcAft>
                <a:spcPct val="0"/>
              </a:spcAft>
              <a:defRPr>
                <a:solidFill>
                  <a:schemeClr val="tx1"/>
                </a:solidFill>
                <a:latin typeface="Arial" panose="020B0604020202020204" pitchFamily="34" charset="0"/>
              </a:defRPr>
            </a:lvl6pPr>
            <a:lvl7pPr marL="3041043" indent="-233926" defTabSz="968195" eaLnBrk="0" fontAlgn="base" hangingPunct="0">
              <a:spcBef>
                <a:spcPct val="0"/>
              </a:spcBef>
              <a:spcAft>
                <a:spcPct val="0"/>
              </a:spcAft>
              <a:defRPr>
                <a:solidFill>
                  <a:schemeClr val="tx1"/>
                </a:solidFill>
                <a:latin typeface="Arial" panose="020B0604020202020204" pitchFamily="34" charset="0"/>
              </a:defRPr>
            </a:lvl7pPr>
            <a:lvl8pPr marL="3508896" indent="-233926" defTabSz="968195" eaLnBrk="0" fontAlgn="base" hangingPunct="0">
              <a:spcBef>
                <a:spcPct val="0"/>
              </a:spcBef>
              <a:spcAft>
                <a:spcPct val="0"/>
              </a:spcAft>
              <a:defRPr>
                <a:solidFill>
                  <a:schemeClr val="tx1"/>
                </a:solidFill>
                <a:latin typeface="Arial" panose="020B0604020202020204" pitchFamily="34" charset="0"/>
              </a:defRPr>
            </a:lvl8pPr>
            <a:lvl9pPr marL="3976748" indent="-233926" defTabSz="968195" eaLnBrk="0" fontAlgn="base" hangingPunct="0">
              <a:spcBef>
                <a:spcPct val="0"/>
              </a:spcBef>
              <a:spcAft>
                <a:spcPct val="0"/>
              </a:spcAft>
              <a:defRPr>
                <a:solidFill>
                  <a:schemeClr val="tx1"/>
                </a:solidFill>
                <a:latin typeface="Arial" panose="020B0604020202020204" pitchFamily="34" charset="0"/>
              </a:defRPr>
            </a:lvl9pPr>
          </a:lstStyle>
          <a:p>
            <a:fld id="{98547982-8868-4845-8B22-8AD1C6DADD43}" type="slidenum">
              <a:rPr lang="en-US" altLang="en-US" smtClean="0">
                <a:solidFill>
                  <a:srgbClr val="000000"/>
                </a:solidFill>
                <a:ea typeface="MS PGothic" panose="020B0600070205080204" pitchFamily="34" charset="-128"/>
              </a:rPr>
              <a:pPr/>
              <a:t>49</a:t>
            </a:fld>
            <a:endParaRPr lang="en-US" altLang="en-US" dirty="0">
              <a:solidFill>
                <a:srgbClr val="000000"/>
              </a:solidFill>
              <a:ea typeface="MS PGothic" panose="020B0600070205080204" pitchFamily="34" charset="-128"/>
            </a:endParaRPr>
          </a:p>
        </p:txBody>
      </p:sp>
      <p:sp>
        <p:nvSpPr>
          <p:cNvPr id="88067" name="Rectangle 2">
            <a:extLst>
              <a:ext uri="{FF2B5EF4-FFF2-40B4-BE49-F238E27FC236}">
                <a16:creationId xmlns:a16="http://schemas.microsoft.com/office/drawing/2014/main" id="{3AA059E2-EFE6-40D5-AF86-A119377B40C1}"/>
              </a:ext>
            </a:extLst>
          </p:cNvPr>
          <p:cNvSpPr>
            <a:spLocks noGrp="1" noRot="1" noChangeAspect="1" noChangeArrowheads="1" noTextEdit="1"/>
          </p:cNvSpPr>
          <p:nvPr>
            <p:ph type="sldImg"/>
          </p:nvPr>
        </p:nvSpPr>
        <p:spPr>
          <a:xfrm>
            <a:off x="525463" y="720725"/>
            <a:ext cx="6399212" cy="3600450"/>
          </a:xfrm>
          <a:ln/>
        </p:spPr>
      </p:sp>
      <p:sp>
        <p:nvSpPr>
          <p:cNvPr id="88068" name="Rectangle 3">
            <a:extLst>
              <a:ext uri="{FF2B5EF4-FFF2-40B4-BE49-F238E27FC236}">
                <a16:creationId xmlns:a16="http://schemas.microsoft.com/office/drawing/2014/main" id="{497C6DC9-143D-4F2D-9D2C-154BCE711DA1}"/>
              </a:ext>
            </a:extLst>
          </p:cNvPr>
          <p:cNvSpPr>
            <a:spLocks noGrp="1" noChangeArrowheads="1"/>
          </p:cNvSpPr>
          <p:nvPr>
            <p:ph type="body" idx="1"/>
          </p:nvPr>
        </p:nvSpPr>
        <p:spPr>
          <a:xfrm>
            <a:off x="991518" y="4560407"/>
            <a:ext cx="5457401" cy="4321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3730447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4294967295"/>
          </p:nvPr>
        </p:nvSpPr>
        <p:spPr>
          <a:xfrm>
            <a:off x="685800" y="4481513"/>
            <a:ext cx="5486400" cy="3668712"/>
          </a:xfrm>
          <a:prstGeom prst="rect">
            <a:avLst/>
          </a:prstGeom>
        </p:spPr>
        <p:txBody>
          <a:bodyPr/>
          <a:lstStyle/>
          <a:p>
            <a:r>
              <a:rPr lang="en-US" dirty="0"/>
              <a:t>Harder to see signal and noise with highly variable processes</a:t>
            </a:r>
          </a:p>
        </p:txBody>
      </p:sp>
    </p:spTree>
    <p:extLst>
      <p:ext uri="{BB962C8B-B14F-4D97-AF65-F5344CB8AC3E}">
        <p14:creationId xmlns:p14="http://schemas.microsoft.com/office/powerpoint/2010/main" val="2300806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481513"/>
            <a:ext cx="5486400" cy="3668712"/>
          </a:xfrm>
          <a:prstGeom prst="rect">
            <a:avLst/>
          </a:prstGeom>
        </p:spPr>
        <p:txBody>
          <a:bodyPr/>
          <a:lstStyle/>
          <a:p>
            <a:r>
              <a:rPr lang="en-US" dirty="0"/>
              <a:t>Over correction example: bread proofing with residual ovenheat.</a:t>
            </a:r>
          </a:p>
        </p:txBody>
      </p:sp>
    </p:spTree>
    <p:extLst>
      <p:ext uri="{BB962C8B-B14F-4D97-AF65-F5344CB8AC3E}">
        <p14:creationId xmlns:p14="http://schemas.microsoft.com/office/powerpoint/2010/main" val="1584366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a:prstGeom prst="rect">
            <a:avLst/>
          </a:prstGeom>
          <a:noFill/>
          <a:ln w="12700">
            <a:solidFill>
              <a:prstClr val="black"/>
            </a:solidFill>
          </a:ln>
        </p:spPr>
      </p:sp>
      <p:sp>
        <p:nvSpPr>
          <p:cNvPr id="3" name="Notes Placeholder 2"/>
          <p:cNvSpPr>
            <a:spLocks noGrp="1"/>
          </p:cNvSpPr>
          <p:nvPr>
            <p:ph type="body" idx="1"/>
          </p:nvPr>
        </p:nvSpPr>
        <p:spPr>
          <a:xfrm>
            <a:off x="685800" y="4481513"/>
            <a:ext cx="5486400" cy="3668712"/>
          </a:xfrm>
          <a:prstGeom prst="rect">
            <a:avLst/>
          </a:prstGeom>
        </p:spPr>
        <p:txBody>
          <a:bodyPr/>
          <a:lstStyle/>
          <a:p>
            <a:r>
              <a:rPr lang="en-US" dirty="0">
                <a:latin typeface="Calibri"/>
                <a:ea typeface="Calibri"/>
                <a:cs typeface="Calibri"/>
              </a:rPr>
              <a:t>Yes, he was successful.</a:t>
            </a:r>
          </a:p>
          <a:p>
            <a:r>
              <a:rPr lang="en-US" dirty="0">
                <a:latin typeface="Calibri"/>
                <a:ea typeface="Calibri"/>
                <a:cs typeface="Calibri"/>
              </a:rPr>
              <a:t>But shouldn't standardize the process</a:t>
            </a:r>
          </a:p>
        </p:txBody>
      </p:sp>
    </p:spTree>
    <p:extLst>
      <p:ext uri="{BB962C8B-B14F-4D97-AF65-F5344CB8AC3E}">
        <p14:creationId xmlns:p14="http://schemas.microsoft.com/office/powerpoint/2010/main" val="4232446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D58028C1-95E7-4B31-8756-479A2E2C45A9}"/>
              </a:ext>
            </a:extLst>
          </p:cNvPr>
          <p:cNvSpPr txBox="1">
            <a:spLocks noGrp="1" noChangeArrowheads="1"/>
          </p:cNvSpPr>
          <p:nvPr/>
        </p:nvSpPr>
        <p:spPr bwMode="auto">
          <a:xfrm>
            <a:off x="3970938" y="9042773"/>
            <a:ext cx="3037840" cy="47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71" tIns="46785" rIns="93571" bIns="46785"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A359C3A-9680-458D-8F19-2F3BC76F30D9}" type="slidenum">
              <a:rPr lang="en-US" altLang="en-US" sz="1200">
                <a:latin typeface="Calibri" panose="020F0502020204030204" pitchFamily="34" charset="0"/>
              </a:rPr>
              <a:pPr algn="r"/>
              <a:t>59</a:t>
            </a:fld>
            <a:endParaRPr lang="en-US" altLang="en-US" sz="1200" dirty="0">
              <a:latin typeface="Calibri" panose="020F0502020204030204" pitchFamily="34" charset="0"/>
            </a:endParaRPr>
          </a:p>
        </p:txBody>
      </p:sp>
      <p:sp>
        <p:nvSpPr>
          <p:cNvPr id="93187" name="Rectangle 2">
            <a:extLst>
              <a:ext uri="{FF2B5EF4-FFF2-40B4-BE49-F238E27FC236}">
                <a16:creationId xmlns:a16="http://schemas.microsoft.com/office/drawing/2014/main" id="{4F80F6B9-8028-46BC-A81A-CBF580EC8528}"/>
              </a:ext>
            </a:extLst>
          </p:cNvPr>
          <p:cNvSpPr>
            <a:spLocks noGrp="1" noRot="1" noChangeAspect="1" noChangeArrowheads="1" noTextEdit="1"/>
          </p:cNvSpPr>
          <p:nvPr>
            <p:ph type="sldImg"/>
          </p:nvPr>
        </p:nvSpPr>
        <p:spPr>
          <a:xfrm>
            <a:off x="333375" y="714375"/>
            <a:ext cx="6346825" cy="3570288"/>
          </a:xfrm>
          <a:ln/>
        </p:spPr>
      </p:sp>
      <p:sp>
        <p:nvSpPr>
          <p:cNvPr id="93188" name="Rectangle 3">
            <a:extLst>
              <a:ext uri="{FF2B5EF4-FFF2-40B4-BE49-F238E27FC236}">
                <a16:creationId xmlns:a16="http://schemas.microsoft.com/office/drawing/2014/main" id="{F7F7FECA-5EFB-4BD8-8ED4-0AD001E79999}"/>
              </a:ext>
            </a:extLst>
          </p:cNvPr>
          <p:cNvSpPr>
            <a:spLocks noGrp="1" noChangeArrowheads="1"/>
          </p:cNvSpPr>
          <p:nvPr>
            <p:ph type="body" idx="1"/>
          </p:nvPr>
        </p:nvSpPr>
        <p:spPr>
          <a:xfrm>
            <a:off x="934720" y="4523013"/>
            <a:ext cx="5140960" cy="42840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71" tIns="46785" rIns="93571" bIns="46785"/>
          <a:lstStyle/>
          <a:p>
            <a:pPr>
              <a:spcBef>
                <a:spcPct val="0"/>
              </a:spcBef>
            </a:pPr>
            <a:r>
              <a:rPr lang="en-US" altLang="en-US" dirty="0">
                <a:latin typeface="Arial" panose="020B0604020202020204" pitchFamily="34" charset="0"/>
              </a:rPr>
              <a:t>Getting to see the DR - </a:t>
            </a:r>
          </a:p>
        </p:txBody>
      </p:sp>
    </p:spTree>
    <p:extLst>
      <p:ext uri="{BB962C8B-B14F-4D97-AF65-F5344CB8AC3E}">
        <p14:creationId xmlns:p14="http://schemas.microsoft.com/office/powerpoint/2010/main" val="417617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75A403CF-9B6C-4459-9B48-C9F10E5B8902}"/>
              </a:ext>
            </a:extLst>
          </p:cNvPr>
          <p:cNvSpPr txBox="1">
            <a:spLocks noGrp="1" noChangeArrowheads="1"/>
          </p:cNvSpPr>
          <p:nvPr/>
        </p:nvSpPr>
        <p:spPr bwMode="auto">
          <a:xfrm>
            <a:off x="3970938" y="9042773"/>
            <a:ext cx="3037840" cy="47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71" tIns="46785" rIns="93571" bIns="46785"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68983F9E-4E88-42A0-9020-3F2DFCA86A8D}" type="slidenum">
              <a:rPr lang="en-US" altLang="en-US" sz="1200">
                <a:latin typeface="Calibri" panose="020F0502020204030204" pitchFamily="34" charset="0"/>
              </a:rPr>
              <a:pPr algn="r"/>
              <a:t>60</a:t>
            </a:fld>
            <a:endParaRPr lang="en-US" altLang="en-US" sz="1200" dirty="0">
              <a:latin typeface="Calibri" panose="020F0502020204030204" pitchFamily="34" charset="0"/>
            </a:endParaRPr>
          </a:p>
        </p:txBody>
      </p:sp>
      <p:sp>
        <p:nvSpPr>
          <p:cNvPr id="95235" name="Rectangle 2">
            <a:extLst>
              <a:ext uri="{FF2B5EF4-FFF2-40B4-BE49-F238E27FC236}">
                <a16:creationId xmlns:a16="http://schemas.microsoft.com/office/drawing/2014/main" id="{B78152D8-65B1-453E-93EB-2A9689B16215}"/>
              </a:ext>
            </a:extLst>
          </p:cNvPr>
          <p:cNvSpPr>
            <a:spLocks noGrp="1" noRot="1" noChangeAspect="1" noChangeArrowheads="1" noTextEdit="1"/>
          </p:cNvSpPr>
          <p:nvPr>
            <p:ph type="sldImg"/>
          </p:nvPr>
        </p:nvSpPr>
        <p:spPr>
          <a:xfrm>
            <a:off x="333375" y="714375"/>
            <a:ext cx="6346825" cy="3570288"/>
          </a:xfrm>
          <a:ln/>
        </p:spPr>
      </p:sp>
      <p:sp>
        <p:nvSpPr>
          <p:cNvPr id="95236" name="Rectangle 3">
            <a:extLst>
              <a:ext uri="{FF2B5EF4-FFF2-40B4-BE49-F238E27FC236}">
                <a16:creationId xmlns:a16="http://schemas.microsoft.com/office/drawing/2014/main" id="{30BC4ADC-517D-49C7-BCBB-03C7933E3253}"/>
              </a:ext>
            </a:extLst>
          </p:cNvPr>
          <p:cNvSpPr>
            <a:spLocks noGrp="1" noChangeArrowheads="1"/>
          </p:cNvSpPr>
          <p:nvPr>
            <p:ph type="body" idx="1"/>
          </p:nvPr>
        </p:nvSpPr>
        <p:spPr>
          <a:xfrm>
            <a:off x="934720" y="4523013"/>
            <a:ext cx="5140960" cy="42840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71" tIns="46785" rIns="93571" bIns="46785"/>
          <a:lstStyle/>
          <a:p>
            <a:pPr>
              <a:spcBef>
                <a:spcPct val="0"/>
              </a:spcBef>
            </a:pPr>
            <a:r>
              <a:rPr lang="en-US" altLang="en-US" dirty="0">
                <a:latin typeface="Arial" panose="020B0604020202020204" pitchFamily="34" charset="0"/>
              </a:rPr>
              <a:t>Getting to see the DR - </a:t>
            </a:r>
          </a:p>
        </p:txBody>
      </p:sp>
    </p:spTree>
    <p:extLst>
      <p:ext uri="{BB962C8B-B14F-4D97-AF65-F5344CB8AC3E}">
        <p14:creationId xmlns:p14="http://schemas.microsoft.com/office/powerpoint/2010/main" val="3257818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28356" name="Slide Number Placeholder 3"/>
          <p:cNvSpPr>
            <a:spLocks noGrp="1"/>
          </p:cNvSpPr>
          <p:nvPr>
            <p:ph type="sldNum"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defRPr>
            </a:lvl1pPr>
            <a:lvl2pPr marL="729057" indent="-280406" eaLnBrk="0" hangingPunct="0">
              <a:defRPr sz="2700">
                <a:solidFill>
                  <a:schemeClr val="tx1"/>
                </a:solidFill>
                <a:latin typeface="Arial" charset="0"/>
              </a:defRPr>
            </a:lvl2pPr>
            <a:lvl3pPr marL="1121626" indent="-224325" eaLnBrk="0" hangingPunct="0">
              <a:defRPr sz="2700">
                <a:solidFill>
                  <a:schemeClr val="tx1"/>
                </a:solidFill>
                <a:latin typeface="Arial" charset="0"/>
              </a:defRPr>
            </a:lvl3pPr>
            <a:lvl4pPr marL="1570276" indent="-224325" eaLnBrk="0" hangingPunct="0">
              <a:defRPr sz="2700">
                <a:solidFill>
                  <a:schemeClr val="tx1"/>
                </a:solidFill>
                <a:latin typeface="Arial" charset="0"/>
              </a:defRPr>
            </a:lvl4pPr>
            <a:lvl5pPr marL="2018927" indent="-224325" eaLnBrk="0" hangingPunct="0">
              <a:defRPr sz="2700">
                <a:solidFill>
                  <a:schemeClr val="tx1"/>
                </a:solidFill>
                <a:latin typeface="Arial" charset="0"/>
              </a:defRPr>
            </a:lvl5pPr>
            <a:lvl6pPr marL="2467577" indent="-224325" eaLnBrk="0" fontAlgn="base" hangingPunct="0">
              <a:spcBef>
                <a:spcPct val="0"/>
              </a:spcBef>
              <a:spcAft>
                <a:spcPct val="0"/>
              </a:spcAft>
              <a:defRPr sz="2700">
                <a:solidFill>
                  <a:schemeClr val="tx1"/>
                </a:solidFill>
                <a:latin typeface="Arial" charset="0"/>
              </a:defRPr>
            </a:lvl6pPr>
            <a:lvl7pPr marL="2916227" indent="-224325" eaLnBrk="0" fontAlgn="base" hangingPunct="0">
              <a:spcBef>
                <a:spcPct val="0"/>
              </a:spcBef>
              <a:spcAft>
                <a:spcPct val="0"/>
              </a:spcAft>
              <a:defRPr sz="2700">
                <a:solidFill>
                  <a:schemeClr val="tx1"/>
                </a:solidFill>
                <a:latin typeface="Arial" charset="0"/>
              </a:defRPr>
            </a:lvl7pPr>
            <a:lvl8pPr marL="3364878" indent="-224325" eaLnBrk="0" fontAlgn="base" hangingPunct="0">
              <a:spcBef>
                <a:spcPct val="0"/>
              </a:spcBef>
              <a:spcAft>
                <a:spcPct val="0"/>
              </a:spcAft>
              <a:defRPr sz="2700">
                <a:solidFill>
                  <a:schemeClr val="tx1"/>
                </a:solidFill>
                <a:latin typeface="Arial" charset="0"/>
              </a:defRPr>
            </a:lvl8pPr>
            <a:lvl9pPr marL="3813528" indent="-224325" eaLnBrk="0" fontAlgn="base" hangingPunct="0">
              <a:spcBef>
                <a:spcPct val="0"/>
              </a:spcBef>
              <a:spcAft>
                <a:spcPct val="0"/>
              </a:spcAft>
              <a:defRPr sz="27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A0F0C1D-7A55-4907-A8E6-D2F042EE4BFF}" type="slidenum">
              <a:rPr kumimoji="0" lang="en-US" altLang="en-US" sz="12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Arial" charset="0"/>
              <a:ea typeface="MS PGothic" panose="020B0600070205080204" pitchFamily="34" charset="-128"/>
              <a:cs typeface="+mn-cs"/>
            </a:endParaRPr>
          </a:p>
        </p:txBody>
      </p:sp>
    </p:spTree>
    <p:extLst>
      <p:ext uri="{BB962C8B-B14F-4D97-AF65-F5344CB8AC3E}">
        <p14:creationId xmlns:p14="http://schemas.microsoft.com/office/powerpoint/2010/main" val="3069881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4294967295"/>
          </p:nvPr>
        </p:nvSpPr>
        <p:spPr>
          <a:xfrm>
            <a:off x="685800" y="4481513"/>
            <a:ext cx="5486400" cy="3668712"/>
          </a:xfrm>
          <a:prstGeom prst="rect">
            <a:avLst/>
          </a:prstGeom>
        </p:spPr>
        <p:txBody>
          <a:bodyPr/>
          <a:lstStyle/>
          <a:p>
            <a:r>
              <a:rPr lang="en-US" dirty="0"/>
              <a:t>Some common cause variation is to be expected – that shows a process is controlled, and responsive to random stimuli</a:t>
            </a:r>
          </a:p>
        </p:txBody>
      </p:sp>
    </p:spTree>
    <p:extLst>
      <p:ext uri="{BB962C8B-B14F-4D97-AF65-F5344CB8AC3E}">
        <p14:creationId xmlns:p14="http://schemas.microsoft.com/office/powerpoint/2010/main" val="1855308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B67BBB-6B46-43B0-A2A6-C8EEFAFA8D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8635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4294967295"/>
          </p:nvPr>
        </p:nvSpPr>
        <p:spPr>
          <a:xfrm>
            <a:off x="685800" y="4481513"/>
            <a:ext cx="5486400" cy="3668712"/>
          </a:xfrm>
          <a:prstGeom prst="rect">
            <a:avLst/>
          </a:prstGeom>
        </p:spPr>
        <p:txBody>
          <a:bodyPr/>
          <a:lstStyle/>
          <a:p>
            <a:r>
              <a:rPr lang="en-US" dirty="0"/>
              <a:t>This gets technical – there is a chart published by </a:t>
            </a:r>
            <a:r>
              <a:rPr lang="en-US" b="0" i="0" dirty="0">
                <a:solidFill>
                  <a:srgbClr val="444444"/>
                </a:solidFill>
                <a:effectLst/>
                <a:latin typeface="Lato" panose="020F0502020204030203" pitchFamily="34" charset="0"/>
              </a:rPr>
              <a:t>Swed and Eisenhart 1943</a:t>
            </a:r>
            <a:endParaRPr lang="en-US" dirty="0"/>
          </a:p>
        </p:txBody>
      </p:sp>
    </p:spTree>
    <p:extLst>
      <p:ext uri="{BB962C8B-B14F-4D97-AF65-F5344CB8AC3E}">
        <p14:creationId xmlns:p14="http://schemas.microsoft.com/office/powerpoint/2010/main" val="124238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BD5634AF-37E7-4753-A469-5933B0E6FBBB}"/>
              </a:ext>
            </a:extLst>
          </p:cNvPr>
          <p:cNvSpPr>
            <a:spLocks noGrp="1" noRot="1" noChangeAspect="1" noChangeArrowheads="1" noTextEdit="1"/>
          </p:cNvSpPr>
          <p:nvPr>
            <p:ph type="sldImg"/>
          </p:nvPr>
        </p:nvSpPr>
        <p:spPr>
          <a:ln/>
        </p:spPr>
      </p:sp>
      <p:sp>
        <p:nvSpPr>
          <p:cNvPr id="101379" name="Notes Placeholder 2">
            <a:extLst>
              <a:ext uri="{FF2B5EF4-FFF2-40B4-BE49-F238E27FC236}">
                <a16:creationId xmlns:a16="http://schemas.microsoft.com/office/drawing/2014/main" id="{F4CDFE36-9B54-4B1B-94DC-D37F51C606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1380" name="Slide Number Placeholder 3">
            <a:extLst>
              <a:ext uri="{FF2B5EF4-FFF2-40B4-BE49-F238E27FC236}">
                <a16:creationId xmlns:a16="http://schemas.microsoft.com/office/drawing/2014/main" id="{AAB62611-365F-45E7-8993-D61373BF5F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defRPr>
                <a:solidFill>
                  <a:schemeClr val="tx1"/>
                </a:solidFill>
                <a:latin typeface="Arial" panose="020B0604020202020204" pitchFamily="34" charset="0"/>
              </a:defRPr>
            </a:lvl1pPr>
            <a:lvl2pPr marL="760261" indent="-292408" defTabSz="930833">
              <a:defRPr>
                <a:solidFill>
                  <a:schemeClr val="tx1"/>
                </a:solidFill>
                <a:latin typeface="Arial" panose="020B0604020202020204" pitchFamily="34" charset="0"/>
              </a:defRPr>
            </a:lvl2pPr>
            <a:lvl3pPr marL="1169632" indent="-233926" defTabSz="930833">
              <a:defRPr>
                <a:solidFill>
                  <a:schemeClr val="tx1"/>
                </a:solidFill>
                <a:latin typeface="Arial" panose="020B0604020202020204" pitchFamily="34" charset="0"/>
              </a:defRPr>
            </a:lvl3pPr>
            <a:lvl4pPr marL="1637485" indent="-233926" defTabSz="930833">
              <a:defRPr>
                <a:solidFill>
                  <a:schemeClr val="tx1"/>
                </a:solidFill>
                <a:latin typeface="Arial" panose="020B0604020202020204" pitchFamily="34" charset="0"/>
              </a:defRPr>
            </a:lvl4pPr>
            <a:lvl5pPr marL="2105337" indent="-233926" defTabSz="930833">
              <a:defRPr>
                <a:solidFill>
                  <a:schemeClr val="tx1"/>
                </a:solidFill>
                <a:latin typeface="Arial" panose="020B0604020202020204" pitchFamily="34" charset="0"/>
              </a:defRPr>
            </a:lvl5pPr>
            <a:lvl6pPr marL="2573190" indent="-233926" defTabSz="930833" eaLnBrk="0" fontAlgn="base" hangingPunct="0">
              <a:spcBef>
                <a:spcPct val="0"/>
              </a:spcBef>
              <a:spcAft>
                <a:spcPct val="0"/>
              </a:spcAft>
              <a:defRPr>
                <a:solidFill>
                  <a:schemeClr val="tx1"/>
                </a:solidFill>
                <a:latin typeface="Arial" panose="020B0604020202020204" pitchFamily="34" charset="0"/>
              </a:defRPr>
            </a:lvl6pPr>
            <a:lvl7pPr marL="3041043" indent="-233926" defTabSz="930833" eaLnBrk="0" fontAlgn="base" hangingPunct="0">
              <a:spcBef>
                <a:spcPct val="0"/>
              </a:spcBef>
              <a:spcAft>
                <a:spcPct val="0"/>
              </a:spcAft>
              <a:defRPr>
                <a:solidFill>
                  <a:schemeClr val="tx1"/>
                </a:solidFill>
                <a:latin typeface="Arial" panose="020B0604020202020204" pitchFamily="34" charset="0"/>
              </a:defRPr>
            </a:lvl7pPr>
            <a:lvl8pPr marL="3508896" indent="-233926" defTabSz="930833" eaLnBrk="0" fontAlgn="base" hangingPunct="0">
              <a:spcBef>
                <a:spcPct val="0"/>
              </a:spcBef>
              <a:spcAft>
                <a:spcPct val="0"/>
              </a:spcAft>
              <a:defRPr>
                <a:solidFill>
                  <a:schemeClr val="tx1"/>
                </a:solidFill>
                <a:latin typeface="Arial" panose="020B0604020202020204" pitchFamily="34" charset="0"/>
              </a:defRPr>
            </a:lvl8pPr>
            <a:lvl9pPr marL="3976748" indent="-233926" defTabSz="930833" eaLnBrk="0" fontAlgn="base" hangingPunct="0">
              <a:spcBef>
                <a:spcPct val="0"/>
              </a:spcBef>
              <a:spcAft>
                <a:spcPct val="0"/>
              </a:spcAft>
              <a:defRPr>
                <a:solidFill>
                  <a:schemeClr val="tx1"/>
                </a:solidFill>
                <a:latin typeface="Arial" panose="020B0604020202020204" pitchFamily="34" charset="0"/>
              </a:defRPr>
            </a:lvl9pPr>
          </a:lstStyle>
          <a:p>
            <a:fld id="{DF953AB6-3859-4F9C-8D55-7C36CC533659}" type="slidenum">
              <a:rPr lang="en-US" altLang="en-US" smtClean="0"/>
              <a:pPr/>
              <a:t>70</a:t>
            </a:fld>
            <a:endParaRPr lang="en-US" altLang="en-US" dirty="0"/>
          </a:p>
        </p:txBody>
      </p:sp>
    </p:spTree>
    <p:extLst>
      <p:ext uri="{BB962C8B-B14F-4D97-AF65-F5344CB8AC3E}">
        <p14:creationId xmlns:p14="http://schemas.microsoft.com/office/powerpoint/2010/main" val="1647680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AF2866D6-F864-4C3C-B5A2-322BC827430D}"/>
              </a:ext>
            </a:extLst>
          </p:cNvPr>
          <p:cNvSpPr>
            <a:spLocks noGrp="1" noRot="1" noChangeAspect="1" noChangeArrowheads="1" noTextEdit="1"/>
          </p:cNvSpPr>
          <p:nvPr>
            <p:ph type="sldImg"/>
          </p:nvPr>
        </p:nvSpPr>
        <p:spPr>
          <a:ln/>
        </p:spPr>
      </p:sp>
      <p:sp>
        <p:nvSpPr>
          <p:cNvPr id="105475" name="Notes Placeholder 2">
            <a:extLst>
              <a:ext uri="{FF2B5EF4-FFF2-40B4-BE49-F238E27FC236}">
                <a16:creationId xmlns:a16="http://schemas.microsoft.com/office/drawing/2014/main" id="{4C236FD6-7C48-47BD-A2A8-147769869F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5476" name="Slide Number Placeholder 3">
            <a:extLst>
              <a:ext uri="{FF2B5EF4-FFF2-40B4-BE49-F238E27FC236}">
                <a16:creationId xmlns:a16="http://schemas.microsoft.com/office/drawing/2014/main" id="{060491A9-24A0-44F8-B644-30A17FE007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195">
              <a:defRPr>
                <a:solidFill>
                  <a:schemeClr val="tx1"/>
                </a:solidFill>
                <a:latin typeface="Arial" panose="020B0604020202020204" pitchFamily="34" charset="0"/>
              </a:defRPr>
            </a:lvl1pPr>
            <a:lvl2pPr marL="760261" indent="-292408" defTabSz="968195">
              <a:defRPr>
                <a:solidFill>
                  <a:schemeClr val="tx1"/>
                </a:solidFill>
                <a:latin typeface="Arial" panose="020B0604020202020204" pitchFamily="34" charset="0"/>
              </a:defRPr>
            </a:lvl2pPr>
            <a:lvl3pPr marL="1169632" indent="-233926" defTabSz="968195">
              <a:defRPr>
                <a:solidFill>
                  <a:schemeClr val="tx1"/>
                </a:solidFill>
                <a:latin typeface="Arial" panose="020B0604020202020204" pitchFamily="34" charset="0"/>
              </a:defRPr>
            </a:lvl3pPr>
            <a:lvl4pPr marL="1637485" indent="-233926" defTabSz="968195">
              <a:defRPr>
                <a:solidFill>
                  <a:schemeClr val="tx1"/>
                </a:solidFill>
                <a:latin typeface="Arial" panose="020B0604020202020204" pitchFamily="34" charset="0"/>
              </a:defRPr>
            </a:lvl4pPr>
            <a:lvl5pPr marL="2105337" indent="-233926" defTabSz="968195">
              <a:defRPr>
                <a:solidFill>
                  <a:schemeClr val="tx1"/>
                </a:solidFill>
                <a:latin typeface="Arial" panose="020B0604020202020204" pitchFamily="34" charset="0"/>
              </a:defRPr>
            </a:lvl5pPr>
            <a:lvl6pPr marL="2573190" indent="-233926" defTabSz="968195" eaLnBrk="0" fontAlgn="base" hangingPunct="0">
              <a:spcBef>
                <a:spcPct val="0"/>
              </a:spcBef>
              <a:spcAft>
                <a:spcPct val="0"/>
              </a:spcAft>
              <a:defRPr>
                <a:solidFill>
                  <a:schemeClr val="tx1"/>
                </a:solidFill>
                <a:latin typeface="Arial" panose="020B0604020202020204" pitchFamily="34" charset="0"/>
              </a:defRPr>
            </a:lvl6pPr>
            <a:lvl7pPr marL="3041043" indent="-233926" defTabSz="968195" eaLnBrk="0" fontAlgn="base" hangingPunct="0">
              <a:spcBef>
                <a:spcPct val="0"/>
              </a:spcBef>
              <a:spcAft>
                <a:spcPct val="0"/>
              </a:spcAft>
              <a:defRPr>
                <a:solidFill>
                  <a:schemeClr val="tx1"/>
                </a:solidFill>
                <a:latin typeface="Arial" panose="020B0604020202020204" pitchFamily="34" charset="0"/>
              </a:defRPr>
            </a:lvl7pPr>
            <a:lvl8pPr marL="3508896" indent="-233926" defTabSz="968195" eaLnBrk="0" fontAlgn="base" hangingPunct="0">
              <a:spcBef>
                <a:spcPct val="0"/>
              </a:spcBef>
              <a:spcAft>
                <a:spcPct val="0"/>
              </a:spcAft>
              <a:defRPr>
                <a:solidFill>
                  <a:schemeClr val="tx1"/>
                </a:solidFill>
                <a:latin typeface="Arial" panose="020B0604020202020204" pitchFamily="34" charset="0"/>
              </a:defRPr>
            </a:lvl8pPr>
            <a:lvl9pPr marL="3976748" indent="-233926" defTabSz="968195" eaLnBrk="0" fontAlgn="base" hangingPunct="0">
              <a:spcBef>
                <a:spcPct val="0"/>
              </a:spcBef>
              <a:spcAft>
                <a:spcPct val="0"/>
              </a:spcAft>
              <a:defRPr>
                <a:solidFill>
                  <a:schemeClr val="tx1"/>
                </a:solidFill>
                <a:latin typeface="Arial" panose="020B0604020202020204" pitchFamily="34" charset="0"/>
              </a:defRPr>
            </a:lvl9pPr>
          </a:lstStyle>
          <a:p>
            <a:fld id="{A48B4DA2-CF07-4223-A40A-ABCD4A9CA246}" type="slidenum">
              <a:rPr lang="en-US" altLang="en-US" smtClean="0">
                <a:solidFill>
                  <a:srgbClr val="000000"/>
                </a:solidFill>
                <a:ea typeface="MS PGothic" panose="020B0600070205080204" pitchFamily="34" charset="-128"/>
              </a:rPr>
              <a:pPr/>
              <a:t>72</a:t>
            </a:fld>
            <a:endParaRPr lang="en-US" altLang="en-US" dirty="0">
              <a:solidFill>
                <a:srgbClr val="000000"/>
              </a:solidFill>
              <a:ea typeface="MS PGothic" panose="020B0600070205080204" pitchFamily="34" charset="-128"/>
            </a:endParaRPr>
          </a:p>
        </p:txBody>
      </p:sp>
    </p:spTree>
    <p:extLst>
      <p:ext uri="{BB962C8B-B14F-4D97-AF65-F5344CB8AC3E}">
        <p14:creationId xmlns:p14="http://schemas.microsoft.com/office/powerpoint/2010/main" val="3786206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8FBFAAA8-F897-4A8B-8680-94FF688445B9}"/>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107FDE4B-C279-41DA-AD00-6F30C214A3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7524" name="Slide Number Placeholder 3">
            <a:extLst>
              <a:ext uri="{FF2B5EF4-FFF2-40B4-BE49-F238E27FC236}">
                <a16:creationId xmlns:a16="http://schemas.microsoft.com/office/drawing/2014/main" id="{273ADDA1-FDE4-454A-818B-E01F240143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195">
              <a:defRPr>
                <a:solidFill>
                  <a:schemeClr val="tx1"/>
                </a:solidFill>
                <a:latin typeface="Arial" panose="020B0604020202020204" pitchFamily="34" charset="0"/>
              </a:defRPr>
            </a:lvl1pPr>
            <a:lvl2pPr marL="760261" indent="-292408" defTabSz="968195">
              <a:defRPr>
                <a:solidFill>
                  <a:schemeClr val="tx1"/>
                </a:solidFill>
                <a:latin typeface="Arial" panose="020B0604020202020204" pitchFamily="34" charset="0"/>
              </a:defRPr>
            </a:lvl2pPr>
            <a:lvl3pPr marL="1169632" indent="-233926" defTabSz="968195">
              <a:defRPr>
                <a:solidFill>
                  <a:schemeClr val="tx1"/>
                </a:solidFill>
                <a:latin typeface="Arial" panose="020B0604020202020204" pitchFamily="34" charset="0"/>
              </a:defRPr>
            </a:lvl3pPr>
            <a:lvl4pPr marL="1637485" indent="-233926" defTabSz="968195">
              <a:defRPr>
                <a:solidFill>
                  <a:schemeClr val="tx1"/>
                </a:solidFill>
                <a:latin typeface="Arial" panose="020B0604020202020204" pitchFamily="34" charset="0"/>
              </a:defRPr>
            </a:lvl4pPr>
            <a:lvl5pPr marL="2105337" indent="-233926" defTabSz="968195">
              <a:defRPr>
                <a:solidFill>
                  <a:schemeClr val="tx1"/>
                </a:solidFill>
                <a:latin typeface="Arial" panose="020B0604020202020204" pitchFamily="34" charset="0"/>
              </a:defRPr>
            </a:lvl5pPr>
            <a:lvl6pPr marL="2573190" indent="-233926" defTabSz="968195" eaLnBrk="0" fontAlgn="base" hangingPunct="0">
              <a:spcBef>
                <a:spcPct val="0"/>
              </a:spcBef>
              <a:spcAft>
                <a:spcPct val="0"/>
              </a:spcAft>
              <a:defRPr>
                <a:solidFill>
                  <a:schemeClr val="tx1"/>
                </a:solidFill>
                <a:latin typeface="Arial" panose="020B0604020202020204" pitchFamily="34" charset="0"/>
              </a:defRPr>
            </a:lvl6pPr>
            <a:lvl7pPr marL="3041043" indent="-233926" defTabSz="968195" eaLnBrk="0" fontAlgn="base" hangingPunct="0">
              <a:spcBef>
                <a:spcPct val="0"/>
              </a:spcBef>
              <a:spcAft>
                <a:spcPct val="0"/>
              </a:spcAft>
              <a:defRPr>
                <a:solidFill>
                  <a:schemeClr val="tx1"/>
                </a:solidFill>
                <a:latin typeface="Arial" panose="020B0604020202020204" pitchFamily="34" charset="0"/>
              </a:defRPr>
            </a:lvl7pPr>
            <a:lvl8pPr marL="3508896" indent="-233926" defTabSz="968195" eaLnBrk="0" fontAlgn="base" hangingPunct="0">
              <a:spcBef>
                <a:spcPct val="0"/>
              </a:spcBef>
              <a:spcAft>
                <a:spcPct val="0"/>
              </a:spcAft>
              <a:defRPr>
                <a:solidFill>
                  <a:schemeClr val="tx1"/>
                </a:solidFill>
                <a:latin typeface="Arial" panose="020B0604020202020204" pitchFamily="34" charset="0"/>
              </a:defRPr>
            </a:lvl8pPr>
            <a:lvl9pPr marL="3976748" indent="-233926" defTabSz="968195" eaLnBrk="0" fontAlgn="base" hangingPunct="0">
              <a:spcBef>
                <a:spcPct val="0"/>
              </a:spcBef>
              <a:spcAft>
                <a:spcPct val="0"/>
              </a:spcAft>
              <a:defRPr>
                <a:solidFill>
                  <a:schemeClr val="tx1"/>
                </a:solidFill>
                <a:latin typeface="Arial" panose="020B0604020202020204" pitchFamily="34" charset="0"/>
              </a:defRPr>
            </a:lvl9pPr>
          </a:lstStyle>
          <a:p>
            <a:fld id="{A0D02C7D-24E5-464D-81ED-C156EEFA20EB}" type="slidenum">
              <a:rPr lang="en-US" altLang="en-US" smtClean="0">
                <a:solidFill>
                  <a:srgbClr val="000000"/>
                </a:solidFill>
                <a:ea typeface="MS PGothic" panose="020B0600070205080204" pitchFamily="34" charset="-128"/>
              </a:rPr>
              <a:pPr/>
              <a:t>73</a:t>
            </a:fld>
            <a:endParaRPr lang="en-US" altLang="en-US" dirty="0">
              <a:solidFill>
                <a:srgbClr val="000000"/>
              </a:solidFill>
              <a:ea typeface="MS PGothic" panose="020B0600070205080204" pitchFamily="34" charset="-128"/>
            </a:endParaRPr>
          </a:p>
        </p:txBody>
      </p:sp>
    </p:spTree>
    <p:extLst>
      <p:ext uri="{BB962C8B-B14F-4D97-AF65-F5344CB8AC3E}">
        <p14:creationId xmlns:p14="http://schemas.microsoft.com/office/powerpoint/2010/main" val="3545951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FDF718FC-9EC7-4A2D-9FCD-941262C7F1D4}"/>
              </a:ext>
            </a:extLst>
          </p:cNvPr>
          <p:cNvSpPr>
            <a:spLocks noGrp="1" noRot="1" noChangeAspect="1" noChangeArrowheads="1" noTextEdit="1"/>
          </p:cNvSpPr>
          <p:nvPr>
            <p:ph type="sldImg"/>
          </p:nvPr>
        </p:nvSpPr>
        <p:spPr>
          <a:ln/>
        </p:spPr>
      </p:sp>
      <p:sp>
        <p:nvSpPr>
          <p:cNvPr id="109571" name="Notes Placeholder 2">
            <a:extLst>
              <a:ext uri="{FF2B5EF4-FFF2-40B4-BE49-F238E27FC236}">
                <a16:creationId xmlns:a16="http://schemas.microsoft.com/office/drawing/2014/main" id="{546BF27C-C555-4F4C-8772-864D9CB8B1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9572" name="Slide Number Placeholder 3">
            <a:extLst>
              <a:ext uri="{FF2B5EF4-FFF2-40B4-BE49-F238E27FC236}">
                <a16:creationId xmlns:a16="http://schemas.microsoft.com/office/drawing/2014/main" id="{1E6C3AFC-1A9E-4C2C-A6E4-92864E59F1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195">
              <a:defRPr>
                <a:solidFill>
                  <a:schemeClr val="tx1"/>
                </a:solidFill>
                <a:latin typeface="Arial" panose="020B0604020202020204" pitchFamily="34" charset="0"/>
              </a:defRPr>
            </a:lvl1pPr>
            <a:lvl2pPr marL="760261" indent="-292408" defTabSz="968195">
              <a:defRPr>
                <a:solidFill>
                  <a:schemeClr val="tx1"/>
                </a:solidFill>
                <a:latin typeface="Arial" panose="020B0604020202020204" pitchFamily="34" charset="0"/>
              </a:defRPr>
            </a:lvl2pPr>
            <a:lvl3pPr marL="1169632" indent="-233926" defTabSz="968195">
              <a:defRPr>
                <a:solidFill>
                  <a:schemeClr val="tx1"/>
                </a:solidFill>
                <a:latin typeface="Arial" panose="020B0604020202020204" pitchFamily="34" charset="0"/>
              </a:defRPr>
            </a:lvl3pPr>
            <a:lvl4pPr marL="1637485" indent="-233926" defTabSz="968195">
              <a:defRPr>
                <a:solidFill>
                  <a:schemeClr val="tx1"/>
                </a:solidFill>
                <a:latin typeface="Arial" panose="020B0604020202020204" pitchFamily="34" charset="0"/>
              </a:defRPr>
            </a:lvl4pPr>
            <a:lvl5pPr marL="2105337" indent="-233926" defTabSz="968195">
              <a:defRPr>
                <a:solidFill>
                  <a:schemeClr val="tx1"/>
                </a:solidFill>
                <a:latin typeface="Arial" panose="020B0604020202020204" pitchFamily="34" charset="0"/>
              </a:defRPr>
            </a:lvl5pPr>
            <a:lvl6pPr marL="2573190" indent="-233926" defTabSz="968195" eaLnBrk="0" fontAlgn="base" hangingPunct="0">
              <a:spcBef>
                <a:spcPct val="0"/>
              </a:spcBef>
              <a:spcAft>
                <a:spcPct val="0"/>
              </a:spcAft>
              <a:defRPr>
                <a:solidFill>
                  <a:schemeClr val="tx1"/>
                </a:solidFill>
                <a:latin typeface="Arial" panose="020B0604020202020204" pitchFamily="34" charset="0"/>
              </a:defRPr>
            </a:lvl6pPr>
            <a:lvl7pPr marL="3041043" indent="-233926" defTabSz="968195" eaLnBrk="0" fontAlgn="base" hangingPunct="0">
              <a:spcBef>
                <a:spcPct val="0"/>
              </a:spcBef>
              <a:spcAft>
                <a:spcPct val="0"/>
              </a:spcAft>
              <a:defRPr>
                <a:solidFill>
                  <a:schemeClr val="tx1"/>
                </a:solidFill>
                <a:latin typeface="Arial" panose="020B0604020202020204" pitchFamily="34" charset="0"/>
              </a:defRPr>
            </a:lvl7pPr>
            <a:lvl8pPr marL="3508896" indent="-233926" defTabSz="968195" eaLnBrk="0" fontAlgn="base" hangingPunct="0">
              <a:spcBef>
                <a:spcPct val="0"/>
              </a:spcBef>
              <a:spcAft>
                <a:spcPct val="0"/>
              </a:spcAft>
              <a:defRPr>
                <a:solidFill>
                  <a:schemeClr val="tx1"/>
                </a:solidFill>
                <a:latin typeface="Arial" panose="020B0604020202020204" pitchFamily="34" charset="0"/>
              </a:defRPr>
            </a:lvl8pPr>
            <a:lvl9pPr marL="3976748" indent="-233926" defTabSz="968195" eaLnBrk="0" fontAlgn="base" hangingPunct="0">
              <a:spcBef>
                <a:spcPct val="0"/>
              </a:spcBef>
              <a:spcAft>
                <a:spcPct val="0"/>
              </a:spcAft>
              <a:defRPr>
                <a:solidFill>
                  <a:schemeClr val="tx1"/>
                </a:solidFill>
                <a:latin typeface="Arial" panose="020B0604020202020204" pitchFamily="34" charset="0"/>
              </a:defRPr>
            </a:lvl9pPr>
          </a:lstStyle>
          <a:p>
            <a:fld id="{912EFA4D-7580-42C2-B9AB-095DCA07442A}" type="slidenum">
              <a:rPr lang="en-US" altLang="en-US" smtClean="0">
                <a:solidFill>
                  <a:srgbClr val="000000"/>
                </a:solidFill>
                <a:ea typeface="MS PGothic" panose="020B0600070205080204" pitchFamily="34" charset="-128"/>
              </a:rPr>
              <a:pPr/>
              <a:t>74</a:t>
            </a:fld>
            <a:endParaRPr lang="en-US" altLang="en-US" dirty="0">
              <a:solidFill>
                <a:srgbClr val="000000"/>
              </a:solidFill>
              <a:ea typeface="MS PGothic" panose="020B0600070205080204" pitchFamily="34" charset="-128"/>
            </a:endParaRPr>
          </a:p>
        </p:txBody>
      </p:sp>
    </p:spTree>
    <p:extLst>
      <p:ext uri="{BB962C8B-B14F-4D97-AF65-F5344CB8AC3E}">
        <p14:creationId xmlns:p14="http://schemas.microsoft.com/office/powerpoint/2010/main" val="1497318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4FA29EC1-3653-4EB2-86D7-A4BF68D74A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195">
              <a:defRPr>
                <a:solidFill>
                  <a:schemeClr val="tx1"/>
                </a:solidFill>
                <a:latin typeface="Arial" panose="020B0604020202020204" pitchFamily="34" charset="0"/>
              </a:defRPr>
            </a:lvl1pPr>
            <a:lvl2pPr marL="760261" indent="-292408" defTabSz="968195">
              <a:defRPr>
                <a:solidFill>
                  <a:schemeClr val="tx1"/>
                </a:solidFill>
                <a:latin typeface="Arial" panose="020B0604020202020204" pitchFamily="34" charset="0"/>
              </a:defRPr>
            </a:lvl2pPr>
            <a:lvl3pPr marL="1169632" indent="-233926" defTabSz="968195">
              <a:defRPr>
                <a:solidFill>
                  <a:schemeClr val="tx1"/>
                </a:solidFill>
                <a:latin typeface="Arial" panose="020B0604020202020204" pitchFamily="34" charset="0"/>
              </a:defRPr>
            </a:lvl3pPr>
            <a:lvl4pPr marL="1637485" indent="-233926" defTabSz="968195">
              <a:defRPr>
                <a:solidFill>
                  <a:schemeClr val="tx1"/>
                </a:solidFill>
                <a:latin typeface="Arial" panose="020B0604020202020204" pitchFamily="34" charset="0"/>
              </a:defRPr>
            </a:lvl4pPr>
            <a:lvl5pPr marL="2105337" indent="-233926" defTabSz="968195">
              <a:defRPr>
                <a:solidFill>
                  <a:schemeClr val="tx1"/>
                </a:solidFill>
                <a:latin typeface="Arial" panose="020B0604020202020204" pitchFamily="34" charset="0"/>
              </a:defRPr>
            </a:lvl5pPr>
            <a:lvl6pPr marL="2573190" indent="-233926" defTabSz="968195" eaLnBrk="0" fontAlgn="base" hangingPunct="0">
              <a:spcBef>
                <a:spcPct val="0"/>
              </a:spcBef>
              <a:spcAft>
                <a:spcPct val="0"/>
              </a:spcAft>
              <a:defRPr>
                <a:solidFill>
                  <a:schemeClr val="tx1"/>
                </a:solidFill>
                <a:latin typeface="Arial" panose="020B0604020202020204" pitchFamily="34" charset="0"/>
              </a:defRPr>
            </a:lvl6pPr>
            <a:lvl7pPr marL="3041043" indent="-233926" defTabSz="968195" eaLnBrk="0" fontAlgn="base" hangingPunct="0">
              <a:spcBef>
                <a:spcPct val="0"/>
              </a:spcBef>
              <a:spcAft>
                <a:spcPct val="0"/>
              </a:spcAft>
              <a:defRPr>
                <a:solidFill>
                  <a:schemeClr val="tx1"/>
                </a:solidFill>
                <a:latin typeface="Arial" panose="020B0604020202020204" pitchFamily="34" charset="0"/>
              </a:defRPr>
            </a:lvl7pPr>
            <a:lvl8pPr marL="3508896" indent="-233926" defTabSz="968195" eaLnBrk="0" fontAlgn="base" hangingPunct="0">
              <a:spcBef>
                <a:spcPct val="0"/>
              </a:spcBef>
              <a:spcAft>
                <a:spcPct val="0"/>
              </a:spcAft>
              <a:defRPr>
                <a:solidFill>
                  <a:schemeClr val="tx1"/>
                </a:solidFill>
                <a:latin typeface="Arial" panose="020B0604020202020204" pitchFamily="34" charset="0"/>
              </a:defRPr>
            </a:lvl8pPr>
            <a:lvl9pPr marL="3976748" indent="-233926" defTabSz="968195" eaLnBrk="0" fontAlgn="base" hangingPunct="0">
              <a:spcBef>
                <a:spcPct val="0"/>
              </a:spcBef>
              <a:spcAft>
                <a:spcPct val="0"/>
              </a:spcAft>
              <a:defRPr>
                <a:solidFill>
                  <a:schemeClr val="tx1"/>
                </a:solidFill>
                <a:latin typeface="Arial" panose="020B0604020202020204" pitchFamily="34" charset="0"/>
              </a:defRPr>
            </a:lvl9pPr>
          </a:lstStyle>
          <a:p>
            <a:fld id="{B6D15C8B-CAFC-4C96-BF2C-DA8525FFBB84}" type="slidenum">
              <a:rPr lang="en-US" altLang="en-US" smtClean="0">
                <a:solidFill>
                  <a:srgbClr val="000000"/>
                </a:solidFill>
                <a:ea typeface="MS PGothic" panose="020B0600070205080204" pitchFamily="34" charset="-128"/>
              </a:rPr>
              <a:pPr/>
              <a:t>75</a:t>
            </a:fld>
            <a:endParaRPr lang="en-US" altLang="en-US" dirty="0">
              <a:solidFill>
                <a:srgbClr val="000000"/>
              </a:solidFill>
              <a:ea typeface="MS PGothic" panose="020B0600070205080204" pitchFamily="34" charset="-128"/>
            </a:endParaRPr>
          </a:p>
        </p:txBody>
      </p:sp>
      <p:sp>
        <p:nvSpPr>
          <p:cNvPr id="111619" name="Rectangle 2">
            <a:extLst>
              <a:ext uri="{FF2B5EF4-FFF2-40B4-BE49-F238E27FC236}">
                <a16:creationId xmlns:a16="http://schemas.microsoft.com/office/drawing/2014/main" id="{08A38FF0-C9B2-4BE8-8A1A-3C95F57C124B}"/>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CA1CA195-CF11-4BDF-9EB6-0AAC4B13DD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Data are a raw collection of factual information.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We need to look at the data, and see what these data can tell us about the nature of the problem, the extent of the problem, and whether the problem is getting better or worse.</a:t>
            </a:r>
          </a:p>
          <a:p>
            <a:pPr eaLnBrk="1" hangingPunct="1">
              <a:buFontTx/>
              <a:buChar char="•"/>
            </a:pPr>
            <a:endParaRPr lang="en-US" altLang="en-US" dirty="0">
              <a:latin typeface="Arial" panose="020B0604020202020204" pitchFamily="34" charset="0"/>
            </a:endParaRPr>
          </a:p>
          <a:p>
            <a:pPr eaLnBrk="1" hangingPunct="1"/>
            <a:r>
              <a:rPr lang="en-US" altLang="en-US" dirty="0">
                <a:latin typeface="Arial" panose="020B0604020202020204" pitchFamily="34" charset="0"/>
              </a:rPr>
              <a:t>Different types of graphs and charts can help us gather more information from the data.</a:t>
            </a:r>
          </a:p>
        </p:txBody>
      </p:sp>
    </p:spTree>
    <p:extLst>
      <p:ext uri="{BB962C8B-B14F-4D97-AF65-F5344CB8AC3E}">
        <p14:creationId xmlns:p14="http://schemas.microsoft.com/office/powerpoint/2010/main" val="3853559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701906E5-80AC-4102-AF25-839655B72F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195">
              <a:defRPr>
                <a:solidFill>
                  <a:schemeClr val="tx1"/>
                </a:solidFill>
                <a:latin typeface="Arial" panose="020B0604020202020204" pitchFamily="34" charset="0"/>
              </a:defRPr>
            </a:lvl1pPr>
            <a:lvl2pPr marL="760261" indent="-292408" defTabSz="968195">
              <a:defRPr>
                <a:solidFill>
                  <a:schemeClr val="tx1"/>
                </a:solidFill>
                <a:latin typeface="Arial" panose="020B0604020202020204" pitchFamily="34" charset="0"/>
              </a:defRPr>
            </a:lvl2pPr>
            <a:lvl3pPr marL="1169632" indent="-233926" defTabSz="968195">
              <a:defRPr>
                <a:solidFill>
                  <a:schemeClr val="tx1"/>
                </a:solidFill>
                <a:latin typeface="Arial" panose="020B0604020202020204" pitchFamily="34" charset="0"/>
              </a:defRPr>
            </a:lvl3pPr>
            <a:lvl4pPr marL="1637485" indent="-233926" defTabSz="968195">
              <a:defRPr>
                <a:solidFill>
                  <a:schemeClr val="tx1"/>
                </a:solidFill>
                <a:latin typeface="Arial" panose="020B0604020202020204" pitchFamily="34" charset="0"/>
              </a:defRPr>
            </a:lvl4pPr>
            <a:lvl5pPr marL="2105337" indent="-233926" defTabSz="968195">
              <a:defRPr>
                <a:solidFill>
                  <a:schemeClr val="tx1"/>
                </a:solidFill>
                <a:latin typeface="Arial" panose="020B0604020202020204" pitchFamily="34" charset="0"/>
              </a:defRPr>
            </a:lvl5pPr>
            <a:lvl6pPr marL="2573190" indent="-233926" defTabSz="968195" eaLnBrk="0" fontAlgn="base" hangingPunct="0">
              <a:spcBef>
                <a:spcPct val="0"/>
              </a:spcBef>
              <a:spcAft>
                <a:spcPct val="0"/>
              </a:spcAft>
              <a:defRPr>
                <a:solidFill>
                  <a:schemeClr val="tx1"/>
                </a:solidFill>
                <a:latin typeface="Arial" panose="020B0604020202020204" pitchFamily="34" charset="0"/>
              </a:defRPr>
            </a:lvl6pPr>
            <a:lvl7pPr marL="3041043" indent="-233926" defTabSz="968195" eaLnBrk="0" fontAlgn="base" hangingPunct="0">
              <a:spcBef>
                <a:spcPct val="0"/>
              </a:spcBef>
              <a:spcAft>
                <a:spcPct val="0"/>
              </a:spcAft>
              <a:defRPr>
                <a:solidFill>
                  <a:schemeClr val="tx1"/>
                </a:solidFill>
                <a:latin typeface="Arial" panose="020B0604020202020204" pitchFamily="34" charset="0"/>
              </a:defRPr>
            </a:lvl7pPr>
            <a:lvl8pPr marL="3508896" indent="-233926" defTabSz="968195" eaLnBrk="0" fontAlgn="base" hangingPunct="0">
              <a:spcBef>
                <a:spcPct val="0"/>
              </a:spcBef>
              <a:spcAft>
                <a:spcPct val="0"/>
              </a:spcAft>
              <a:defRPr>
                <a:solidFill>
                  <a:schemeClr val="tx1"/>
                </a:solidFill>
                <a:latin typeface="Arial" panose="020B0604020202020204" pitchFamily="34" charset="0"/>
              </a:defRPr>
            </a:lvl8pPr>
            <a:lvl9pPr marL="3976748" indent="-233926" defTabSz="968195" eaLnBrk="0" fontAlgn="base" hangingPunct="0">
              <a:spcBef>
                <a:spcPct val="0"/>
              </a:spcBef>
              <a:spcAft>
                <a:spcPct val="0"/>
              </a:spcAft>
              <a:defRPr>
                <a:solidFill>
                  <a:schemeClr val="tx1"/>
                </a:solidFill>
                <a:latin typeface="Arial" panose="020B0604020202020204" pitchFamily="34" charset="0"/>
              </a:defRPr>
            </a:lvl9pPr>
          </a:lstStyle>
          <a:p>
            <a:fld id="{8B57C8D0-AF2F-41B4-A971-98124FFCE5EE}" type="slidenum">
              <a:rPr lang="en-US" altLang="en-US" smtClean="0">
                <a:solidFill>
                  <a:srgbClr val="000000"/>
                </a:solidFill>
                <a:ea typeface="MS PGothic" panose="020B0600070205080204" pitchFamily="34" charset="-128"/>
              </a:rPr>
              <a:pPr/>
              <a:t>76</a:t>
            </a:fld>
            <a:endParaRPr lang="en-US" altLang="en-US" dirty="0">
              <a:solidFill>
                <a:srgbClr val="000000"/>
              </a:solidFill>
              <a:ea typeface="MS PGothic" panose="020B0600070205080204" pitchFamily="34" charset="-128"/>
            </a:endParaRPr>
          </a:p>
        </p:txBody>
      </p:sp>
      <p:sp>
        <p:nvSpPr>
          <p:cNvPr id="113667" name="Rectangle 2">
            <a:extLst>
              <a:ext uri="{FF2B5EF4-FFF2-40B4-BE49-F238E27FC236}">
                <a16:creationId xmlns:a16="http://schemas.microsoft.com/office/drawing/2014/main" id="{20244BBB-81E1-4067-82FF-BD78F136250D}"/>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415648B1-58B2-4380-A5F1-7B2E1F4437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Its not always easy to create data ownership, so here are some tips that will help you.</a:t>
            </a:r>
          </a:p>
          <a:p>
            <a:pPr eaLnBrk="1" hangingPunct="1">
              <a:buFontTx/>
              <a:buChar char="•"/>
            </a:pPr>
            <a:r>
              <a:rPr lang="en-US" altLang="en-US" sz="1300" dirty="0">
                <a:latin typeface="Arial" panose="020B0604020202020204" pitchFamily="34" charset="0"/>
              </a:rPr>
              <a:t>Involve stakeholders in the process when reports are generated and disseminated.  People will be more inclined to take ownership if they feel as though they helped in the process.</a:t>
            </a:r>
          </a:p>
          <a:p>
            <a:pPr eaLnBrk="1" hangingPunct="1">
              <a:buFontTx/>
              <a:buChar char="•"/>
            </a:pPr>
            <a:r>
              <a:rPr lang="en-US" altLang="en-US" sz="1300" dirty="0">
                <a:latin typeface="Arial" panose="020B0604020202020204" pitchFamily="34" charset="0"/>
              </a:rPr>
              <a:t>Share reports with staff promptly &amp; listen to variance explanations</a:t>
            </a:r>
          </a:p>
          <a:p>
            <a:pPr eaLnBrk="1" hangingPunct="1">
              <a:buFontTx/>
              <a:buChar char="•"/>
            </a:pPr>
            <a:r>
              <a:rPr lang="en-US" altLang="en-US" sz="1300" dirty="0">
                <a:latin typeface="Arial" panose="020B0604020202020204" pitchFamily="34" charset="0"/>
              </a:rPr>
              <a:t>View Performance Improvement as a management tool.  D</a:t>
            </a:r>
            <a:r>
              <a:rPr lang="en-US" altLang="en-US" sz="1500" dirty="0">
                <a:latin typeface="Arial" panose="020B0604020202020204" pitchFamily="34" charset="0"/>
              </a:rPr>
              <a:t>o not use results for punishment and include outcomes achieved when evaluating staff.</a:t>
            </a:r>
            <a:endParaRPr lang="en-US" altLang="en-US" sz="1300" b="1" dirty="0">
              <a:latin typeface="Arial" panose="020B0604020202020204" pitchFamily="34" charset="0"/>
            </a:endParaRPr>
          </a:p>
          <a:p>
            <a:pPr eaLnBrk="1" hangingPunct="1">
              <a:buFontTx/>
              <a:buChar char="•"/>
            </a:pPr>
            <a:r>
              <a:rPr lang="en-US" altLang="en-US" sz="1300" dirty="0">
                <a:latin typeface="Arial" panose="020B0604020202020204" pitchFamily="34" charset="0"/>
              </a:rPr>
              <a:t>People have a tendency to defend their turf, so communicate data results objectively to avoid defensiveness.</a:t>
            </a:r>
          </a:p>
          <a:p>
            <a:pPr eaLnBrk="1" hangingPunct="1">
              <a:buFontTx/>
              <a:buChar char="•"/>
            </a:pPr>
            <a:r>
              <a:rPr lang="en-US" altLang="en-US" sz="1300" dirty="0">
                <a:latin typeface="Arial" panose="020B0604020202020204" pitchFamily="34" charset="0"/>
              </a:rPr>
              <a:t>Remember, our goal is to take action on the data to improve, so keep everyone focused on the required action and don’t over analyze the data.</a:t>
            </a:r>
            <a:endParaRPr lang="en-US" altLang="en-US" dirty="0">
              <a:latin typeface="Arial" panose="020B0604020202020204" pitchFamily="34" charset="0"/>
            </a:endParaRPr>
          </a:p>
        </p:txBody>
      </p:sp>
    </p:spTree>
    <p:extLst>
      <p:ext uri="{BB962C8B-B14F-4D97-AF65-F5344CB8AC3E}">
        <p14:creationId xmlns:p14="http://schemas.microsoft.com/office/powerpoint/2010/main" val="346432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896A4CC2-A8C6-4A37-AAF5-84FE8F3243FB}"/>
              </a:ext>
            </a:extLst>
          </p:cNvPr>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35335C12-E2CC-4DDF-9458-92CB6F0B05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0836" name="Slide Number Placeholder 3">
            <a:extLst>
              <a:ext uri="{FF2B5EF4-FFF2-40B4-BE49-F238E27FC236}">
                <a16:creationId xmlns:a16="http://schemas.microsoft.com/office/drawing/2014/main" id="{CC6F12D3-D126-4670-9A77-88753F2EC2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defRPr>
                <a:solidFill>
                  <a:schemeClr val="tx1"/>
                </a:solidFill>
                <a:latin typeface="Arial" panose="020B0604020202020204" pitchFamily="34" charset="0"/>
              </a:defRPr>
            </a:lvl1pPr>
            <a:lvl2pPr marL="760261" indent="-292408" defTabSz="930833">
              <a:defRPr>
                <a:solidFill>
                  <a:schemeClr val="tx1"/>
                </a:solidFill>
                <a:latin typeface="Arial" panose="020B0604020202020204" pitchFamily="34" charset="0"/>
              </a:defRPr>
            </a:lvl2pPr>
            <a:lvl3pPr marL="1169632" indent="-233926" defTabSz="930833">
              <a:defRPr>
                <a:solidFill>
                  <a:schemeClr val="tx1"/>
                </a:solidFill>
                <a:latin typeface="Arial" panose="020B0604020202020204" pitchFamily="34" charset="0"/>
              </a:defRPr>
            </a:lvl3pPr>
            <a:lvl4pPr marL="1637485" indent="-233926" defTabSz="930833">
              <a:defRPr>
                <a:solidFill>
                  <a:schemeClr val="tx1"/>
                </a:solidFill>
                <a:latin typeface="Arial" panose="020B0604020202020204" pitchFamily="34" charset="0"/>
              </a:defRPr>
            </a:lvl4pPr>
            <a:lvl5pPr marL="2105337" indent="-233926" defTabSz="930833">
              <a:defRPr>
                <a:solidFill>
                  <a:schemeClr val="tx1"/>
                </a:solidFill>
                <a:latin typeface="Arial" panose="020B0604020202020204" pitchFamily="34" charset="0"/>
              </a:defRPr>
            </a:lvl5pPr>
            <a:lvl6pPr marL="2573190" indent="-233926" defTabSz="930833" eaLnBrk="0" fontAlgn="base" hangingPunct="0">
              <a:spcBef>
                <a:spcPct val="0"/>
              </a:spcBef>
              <a:spcAft>
                <a:spcPct val="0"/>
              </a:spcAft>
              <a:defRPr>
                <a:solidFill>
                  <a:schemeClr val="tx1"/>
                </a:solidFill>
                <a:latin typeface="Arial" panose="020B0604020202020204" pitchFamily="34" charset="0"/>
              </a:defRPr>
            </a:lvl6pPr>
            <a:lvl7pPr marL="3041043" indent="-233926" defTabSz="930833" eaLnBrk="0" fontAlgn="base" hangingPunct="0">
              <a:spcBef>
                <a:spcPct val="0"/>
              </a:spcBef>
              <a:spcAft>
                <a:spcPct val="0"/>
              </a:spcAft>
              <a:defRPr>
                <a:solidFill>
                  <a:schemeClr val="tx1"/>
                </a:solidFill>
                <a:latin typeface="Arial" panose="020B0604020202020204" pitchFamily="34" charset="0"/>
              </a:defRPr>
            </a:lvl7pPr>
            <a:lvl8pPr marL="3508896" indent="-233926" defTabSz="930833" eaLnBrk="0" fontAlgn="base" hangingPunct="0">
              <a:spcBef>
                <a:spcPct val="0"/>
              </a:spcBef>
              <a:spcAft>
                <a:spcPct val="0"/>
              </a:spcAft>
              <a:defRPr>
                <a:solidFill>
                  <a:schemeClr val="tx1"/>
                </a:solidFill>
                <a:latin typeface="Arial" panose="020B0604020202020204" pitchFamily="34" charset="0"/>
              </a:defRPr>
            </a:lvl8pPr>
            <a:lvl9pPr marL="3976748" indent="-233926" defTabSz="930833" eaLnBrk="0" fontAlgn="base" hangingPunct="0">
              <a:spcBef>
                <a:spcPct val="0"/>
              </a:spcBef>
              <a:spcAft>
                <a:spcPct val="0"/>
              </a:spcAft>
              <a:defRPr>
                <a:solidFill>
                  <a:schemeClr val="tx1"/>
                </a:solidFill>
                <a:latin typeface="Arial" panose="020B0604020202020204" pitchFamily="34" charset="0"/>
              </a:defRPr>
            </a:lvl9pPr>
          </a:lstStyle>
          <a:p>
            <a:fld id="{3983A44E-4281-4226-A892-0FD565B5F6C7}" type="slidenum">
              <a:rPr lang="en-US" altLang="en-US" smtClean="0">
                <a:ea typeface="MS PGothic" panose="020B0600070205080204" pitchFamily="34" charset="-128"/>
              </a:rPr>
              <a:pPr/>
              <a:t>78</a:t>
            </a:fld>
            <a:endParaRPr lang="en-US" altLang="en-US" dirty="0">
              <a:ea typeface="MS PGothic" panose="020B0600070205080204" pitchFamily="34" charset="-128"/>
            </a:endParaRPr>
          </a:p>
        </p:txBody>
      </p:sp>
    </p:spTree>
    <p:extLst>
      <p:ext uri="{BB962C8B-B14F-4D97-AF65-F5344CB8AC3E}">
        <p14:creationId xmlns:p14="http://schemas.microsoft.com/office/powerpoint/2010/main" val="149633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defRPr>
            </a:lvl1pPr>
            <a:lvl2pPr marL="729057" indent="-280406" eaLnBrk="0" hangingPunct="0">
              <a:defRPr sz="2700">
                <a:solidFill>
                  <a:schemeClr val="tx1"/>
                </a:solidFill>
                <a:latin typeface="Arial" charset="0"/>
              </a:defRPr>
            </a:lvl2pPr>
            <a:lvl3pPr marL="1121626" indent="-224325" eaLnBrk="0" hangingPunct="0">
              <a:defRPr sz="2700">
                <a:solidFill>
                  <a:schemeClr val="tx1"/>
                </a:solidFill>
                <a:latin typeface="Arial" charset="0"/>
              </a:defRPr>
            </a:lvl3pPr>
            <a:lvl4pPr marL="1570276" indent="-224325" eaLnBrk="0" hangingPunct="0">
              <a:defRPr sz="2700">
                <a:solidFill>
                  <a:schemeClr val="tx1"/>
                </a:solidFill>
                <a:latin typeface="Arial" charset="0"/>
              </a:defRPr>
            </a:lvl4pPr>
            <a:lvl5pPr marL="2018927" indent="-224325" eaLnBrk="0" hangingPunct="0">
              <a:defRPr sz="2700">
                <a:solidFill>
                  <a:schemeClr val="tx1"/>
                </a:solidFill>
                <a:latin typeface="Arial" charset="0"/>
              </a:defRPr>
            </a:lvl5pPr>
            <a:lvl6pPr marL="2467577" indent="-224325" eaLnBrk="0" fontAlgn="base" hangingPunct="0">
              <a:spcBef>
                <a:spcPct val="0"/>
              </a:spcBef>
              <a:spcAft>
                <a:spcPct val="0"/>
              </a:spcAft>
              <a:defRPr sz="2700">
                <a:solidFill>
                  <a:schemeClr val="tx1"/>
                </a:solidFill>
                <a:latin typeface="Arial" charset="0"/>
              </a:defRPr>
            </a:lvl6pPr>
            <a:lvl7pPr marL="2916227" indent="-224325" eaLnBrk="0" fontAlgn="base" hangingPunct="0">
              <a:spcBef>
                <a:spcPct val="0"/>
              </a:spcBef>
              <a:spcAft>
                <a:spcPct val="0"/>
              </a:spcAft>
              <a:defRPr sz="2700">
                <a:solidFill>
                  <a:schemeClr val="tx1"/>
                </a:solidFill>
                <a:latin typeface="Arial" charset="0"/>
              </a:defRPr>
            </a:lvl7pPr>
            <a:lvl8pPr marL="3364878" indent="-224325" eaLnBrk="0" fontAlgn="base" hangingPunct="0">
              <a:spcBef>
                <a:spcPct val="0"/>
              </a:spcBef>
              <a:spcAft>
                <a:spcPct val="0"/>
              </a:spcAft>
              <a:defRPr sz="2700">
                <a:solidFill>
                  <a:schemeClr val="tx1"/>
                </a:solidFill>
                <a:latin typeface="Arial" charset="0"/>
              </a:defRPr>
            </a:lvl8pPr>
            <a:lvl9pPr marL="3813528" indent="-224325" eaLnBrk="0" fontAlgn="base" hangingPunct="0">
              <a:spcBef>
                <a:spcPct val="0"/>
              </a:spcBef>
              <a:spcAft>
                <a:spcPct val="0"/>
              </a:spcAft>
              <a:defRPr sz="2700">
                <a:solidFill>
                  <a:schemeClr val="tx1"/>
                </a:solidFill>
                <a:latin typeface="Arial" charset="0"/>
              </a:defRPr>
            </a:lvl9pPr>
          </a:lstStyle>
          <a:p>
            <a:pPr eaLnBrk="1" hangingPunct="1"/>
            <a:fld id="{A46F107B-9D8E-4ACE-B767-B099DD12F579}" type="slidenum">
              <a:rPr lang="en-US" altLang="en-US" sz="1200"/>
              <a:pPr eaLnBrk="1" hangingPunct="1"/>
              <a:t>10</a:t>
            </a:fld>
            <a:endParaRPr lang="en-US" altLang="en-US" sz="1200" dirty="0"/>
          </a:p>
        </p:txBody>
      </p:sp>
      <p:sp>
        <p:nvSpPr>
          <p:cNvPr id="230403"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r" eaLnBrk="1" hangingPunct="1"/>
            <a:fld id="{0E76CBD7-EB89-4903-8667-4ABFF8DC83D4}" type="slidenum">
              <a:rPr lang="en-US" altLang="en-US" sz="1200"/>
              <a:pPr algn="r" eaLnBrk="1" hangingPunct="1"/>
              <a:t>10</a:t>
            </a:fld>
            <a:endParaRPr lang="en-US" altLang="en-US" sz="1200" dirty="0"/>
          </a:p>
        </p:txBody>
      </p:sp>
      <p:sp>
        <p:nvSpPr>
          <p:cNvPr id="23040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These symbols are in Microsoft Power Point</a:t>
            </a:r>
          </a:p>
        </p:txBody>
      </p:sp>
    </p:spTree>
    <p:extLst>
      <p:ext uri="{BB962C8B-B14F-4D97-AF65-F5344CB8AC3E}">
        <p14:creationId xmlns:p14="http://schemas.microsoft.com/office/powerpoint/2010/main" val="4061439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29669E8A-A9B9-4762-B415-E6AC5AB9F1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7256057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BFE50AC9-D576-4661-898B-1CA99B5745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defRPr>
                <a:solidFill>
                  <a:schemeClr val="tx1"/>
                </a:solidFill>
                <a:latin typeface="Arial" panose="020B0604020202020204" pitchFamily="34" charset="0"/>
              </a:defRPr>
            </a:lvl1pPr>
            <a:lvl2pPr marL="760261" indent="-292408" defTabSz="930833">
              <a:defRPr>
                <a:solidFill>
                  <a:schemeClr val="tx1"/>
                </a:solidFill>
                <a:latin typeface="Arial" panose="020B0604020202020204" pitchFamily="34" charset="0"/>
              </a:defRPr>
            </a:lvl2pPr>
            <a:lvl3pPr marL="1169632" indent="-233926" defTabSz="930833">
              <a:defRPr>
                <a:solidFill>
                  <a:schemeClr val="tx1"/>
                </a:solidFill>
                <a:latin typeface="Arial" panose="020B0604020202020204" pitchFamily="34" charset="0"/>
              </a:defRPr>
            </a:lvl3pPr>
            <a:lvl4pPr marL="1637485" indent="-233926" defTabSz="930833">
              <a:defRPr>
                <a:solidFill>
                  <a:schemeClr val="tx1"/>
                </a:solidFill>
                <a:latin typeface="Arial" panose="020B0604020202020204" pitchFamily="34" charset="0"/>
              </a:defRPr>
            </a:lvl4pPr>
            <a:lvl5pPr marL="2105337" indent="-233926" defTabSz="930833">
              <a:defRPr>
                <a:solidFill>
                  <a:schemeClr val="tx1"/>
                </a:solidFill>
                <a:latin typeface="Arial" panose="020B0604020202020204" pitchFamily="34" charset="0"/>
              </a:defRPr>
            </a:lvl5pPr>
            <a:lvl6pPr marL="2573190" indent="-233926" defTabSz="930833" eaLnBrk="0" fontAlgn="base" hangingPunct="0">
              <a:spcBef>
                <a:spcPct val="0"/>
              </a:spcBef>
              <a:spcAft>
                <a:spcPct val="0"/>
              </a:spcAft>
              <a:defRPr>
                <a:solidFill>
                  <a:schemeClr val="tx1"/>
                </a:solidFill>
                <a:latin typeface="Arial" panose="020B0604020202020204" pitchFamily="34" charset="0"/>
              </a:defRPr>
            </a:lvl6pPr>
            <a:lvl7pPr marL="3041043" indent="-233926" defTabSz="930833" eaLnBrk="0" fontAlgn="base" hangingPunct="0">
              <a:spcBef>
                <a:spcPct val="0"/>
              </a:spcBef>
              <a:spcAft>
                <a:spcPct val="0"/>
              </a:spcAft>
              <a:defRPr>
                <a:solidFill>
                  <a:schemeClr val="tx1"/>
                </a:solidFill>
                <a:latin typeface="Arial" panose="020B0604020202020204" pitchFamily="34" charset="0"/>
              </a:defRPr>
            </a:lvl7pPr>
            <a:lvl8pPr marL="3508896" indent="-233926" defTabSz="930833" eaLnBrk="0" fontAlgn="base" hangingPunct="0">
              <a:spcBef>
                <a:spcPct val="0"/>
              </a:spcBef>
              <a:spcAft>
                <a:spcPct val="0"/>
              </a:spcAft>
              <a:defRPr>
                <a:solidFill>
                  <a:schemeClr val="tx1"/>
                </a:solidFill>
                <a:latin typeface="Arial" panose="020B0604020202020204" pitchFamily="34" charset="0"/>
              </a:defRPr>
            </a:lvl8pPr>
            <a:lvl9pPr marL="3976748" indent="-233926" defTabSz="930833" eaLnBrk="0" fontAlgn="base" hangingPunct="0">
              <a:spcBef>
                <a:spcPct val="0"/>
              </a:spcBef>
              <a:spcAft>
                <a:spcPct val="0"/>
              </a:spcAft>
              <a:defRPr>
                <a:solidFill>
                  <a:schemeClr val="tx1"/>
                </a:solidFill>
                <a:latin typeface="Arial" panose="020B0604020202020204" pitchFamily="34" charset="0"/>
              </a:defRPr>
            </a:lvl9pPr>
          </a:lstStyle>
          <a:p>
            <a:fld id="{A2960A1D-B75A-46F2-B2D2-A11D1244BB66}" type="slidenum">
              <a:rPr lang="en-US" altLang="en-US" smtClean="0"/>
              <a:pPr/>
              <a:t>85</a:t>
            </a:fld>
            <a:endParaRPr lang="en-US" altLang="en-US" dirty="0"/>
          </a:p>
        </p:txBody>
      </p:sp>
      <p:sp>
        <p:nvSpPr>
          <p:cNvPr id="167939" name="Rectangle 2">
            <a:extLst>
              <a:ext uri="{FF2B5EF4-FFF2-40B4-BE49-F238E27FC236}">
                <a16:creationId xmlns:a16="http://schemas.microsoft.com/office/drawing/2014/main" id="{A2556702-491F-4FCA-9CF0-32F9D1163B4C}"/>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81838AD5-C19B-483D-A5E5-121B83E192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You have no doubt heard about the Ryan White Comprehensive AIDS Resources Emergency – or CARE – act.  How big do you think it’s impact has been?  Select what you think is the best answer.</a:t>
            </a:r>
          </a:p>
        </p:txBody>
      </p:sp>
    </p:spTree>
    <p:extLst>
      <p:ext uri="{BB962C8B-B14F-4D97-AF65-F5344CB8AC3E}">
        <p14:creationId xmlns:p14="http://schemas.microsoft.com/office/powerpoint/2010/main" val="27745930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57DA0187-844D-42C6-8079-13E206610F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314">
              <a:spcBef>
                <a:spcPct val="30000"/>
              </a:spcBef>
              <a:defRPr sz="1200">
                <a:solidFill>
                  <a:schemeClr val="tx1"/>
                </a:solidFill>
                <a:latin typeface="Arial" panose="020B0604020202020204" pitchFamily="34" charset="0"/>
              </a:defRPr>
            </a:lvl1pPr>
            <a:lvl2pPr marL="760261" indent="-292408" defTabSz="989314">
              <a:spcBef>
                <a:spcPct val="30000"/>
              </a:spcBef>
              <a:defRPr sz="1200">
                <a:solidFill>
                  <a:schemeClr val="tx1"/>
                </a:solidFill>
                <a:latin typeface="Arial" panose="020B0604020202020204" pitchFamily="34" charset="0"/>
              </a:defRPr>
            </a:lvl2pPr>
            <a:lvl3pPr marL="1169632" indent="-233926" defTabSz="989314">
              <a:spcBef>
                <a:spcPct val="30000"/>
              </a:spcBef>
              <a:defRPr sz="1200">
                <a:solidFill>
                  <a:schemeClr val="tx1"/>
                </a:solidFill>
                <a:latin typeface="Arial" panose="020B0604020202020204" pitchFamily="34" charset="0"/>
              </a:defRPr>
            </a:lvl3pPr>
            <a:lvl4pPr marL="1637485" indent="-233926" defTabSz="989314">
              <a:spcBef>
                <a:spcPct val="30000"/>
              </a:spcBef>
              <a:defRPr sz="1200">
                <a:solidFill>
                  <a:schemeClr val="tx1"/>
                </a:solidFill>
                <a:latin typeface="Arial" panose="020B0604020202020204" pitchFamily="34" charset="0"/>
              </a:defRPr>
            </a:lvl4pPr>
            <a:lvl5pPr marL="2105337" indent="-233926" defTabSz="989314">
              <a:spcBef>
                <a:spcPct val="30000"/>
              </a:spcBef>
              <a:defRPr sz="1200">
                <a:solidFill>
                  <a:schemeClr val="tx1"/>
                </a:solidFill>
                <a:latin typeface="Arial" panose="020B0604020202020204" pitchFamily="34" charset="0"/>
              </a:defRPr>
            </a:lvl5pPr>
            <a:lvl6pPr marL="2573190" indent="-233926" defTabSz="989314" eaLnBrk="0" fontAlgn="base" hangingPunct="0">
              <a:spcBef>
                <a:spcPct val="30000"/>
              </a:spcBef>
              <a:spcAft>
                <a:spcPct val="0"/>
              </a:spcAft>
              <a:defRPr sz="1200">
                <a:solidFill>
                  <a:schemeClr val="tx1"/>
                </a:solidFill>
                <a:latin typeface="Arial" panose="020B0604020202020204" pitchFamily="34" charset="0"/>
              </a:defRPr>
            </a:lvl6pPr>
            <a:lvl7pPr marL="3041043" indent="-233926" defTabSz="989314" eaLnBrk="0" fontAlgn="base" hangingPunct="0">
              <a:spcBef>
                <a:spcPct val="30000"/>
              </a:spcBef>
              <a:spcAft>
                <a:spcPct val="0"/>
              </a:spcAft>
              <a:defRPr sz="1200">
                <a:solidFill>
                  <a:schemeClr val="tx1"/>
                </a:solidFill>
                <a:latin typeface="Arial" panose="020B0604020202020204" pitchFamily="34" charset="0"/>
              </a:defRPr>
            </a:lvl7pPr>
            <a:lvl8pPr marL="3508896" indent="-233926" defTabSz="989314" eaLnBrk="0" fontAlgn="base" hangingPunct="0">
              <a:spcBef>
                <a:spcPct val="30000"/>
              </a:spcBef>
              <a:spcAft>
                <a:spcPct val="0"/>
              </a:spcAft>
              <a:defRPr sz="1200">
                <a:solidFill>
                  <a:schemeClr val="tx1"/>
                </a:solidFill>
                <a:latin typeface="Arial" panose="020B0604020202020204" pitchFamily="34" charset="0"/>
              </a:defRPr>
            </a:lvl8pPr>
            <a:lvl9pPr marL="3976748" indent="-233926" defTabSz="98931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6DF5C9-357D-4B7D-A68C-C4E4B5A4F442}" type="slidenum">
              <a:rPr lang="en-US" altLang="en-US" smtClean="0"/>
              <a:pPr>
                <a:spcBef>
                  <a:spcPct val="0"/>
                </a:spcBef>
              </a:pPr>
              <a:t>86</a:t>
            </a:fld>
            <a:endParaRPr lang="en-US" altLang="en-US" dirty="0"/>
          </a:p>
        </p:txBody>
      </p:sp>
      <p:sp>
        <p:nvSpPr>
          <p:cNvPr id="169987" name="Rectangle 2">
            <a:extLst>
              <a:ext uri="{FF2B5EF4-FFF2-40B4-BE49-F238E27FC236}">
                <a16:creationId xmlns:a16="http://schemas.microsoft.com/office/drawing/2014/main" id="{05AC3B61-6818-43E4-B055-E2DAC3DDFDFE}"/>
              </a:ext>
            </a:extLst>
          </p:cNvPr>
          <p:cNvSpPr>
            <a:spLocks noGrp="1" noRot="1" noChangeAspect="1" noChangeArrowheads="1" noTextEdit="1"/>
          </p:cNvSpPr>
          <p:nvPr>
            <p:ph type="sldImg"/>
          </p:nvPr>
        </p:nvSpPr>
        <p:spPr>
          <a:ln/>
        </p:spPr>
      </p:sp>
      <p:sp>
        <p:nvSpPr>
          <p:cNvPr id="169988" name="Rectangle 3">
            <a:extLst>
              <a:ext uri="{FF2B5EF4-FFF2-40B4-BE49-F238E27FC236}">
                <a16:creationId xmlns:a16="http://schemas.microsoft.com/office/drawing/2014/main" id="{CB0B15B5-3034-4C3A-BBEA-AD1080915E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29669E8A-A9B9-4762-B415-E6AC5AB9F1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867194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EA9C039-848C-4FCF-96C8-D4CD9B2E5B0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C3DF854A-4281-4DE5-B138-310E3B6AC6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17325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619F1B8-1F9C-4BC0-A4D9-89C500BF1D4E}"/>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2E599C9A-C833-4F5B-A02E-B7C7A30DE0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8041455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xfrm>
            <a:off x="411163" y="715963"/>
            <a:ext cx="6345237" cy="3570287"/>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18786" name="Notes Placeholder 2"/>
          <p:cNvSpPr>
            <a:spLocks noGrp="1"/>
          </p:cNvSpPr>
          <p:nvPr>
            <p:ph type="body" idx="1"/>
          </p:nvPr>
        </p:nvSpPr>
        <p:spPr bwMode="auto">
          <a:xfrm>
            <a:off x="717268" y="4523013"/>
            <a:ext cx="5731651" cy="428239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193" tIns="45097" rIns="90193" bIns="45097"/>
          <a:lstStyle/>
          <a:p>
            <a:endParaRPr lang="en-US" altLang="en-US" dirty="0"/>
          </a:p>
        </p:txBody>
      </p:sp>
      <p:sp>
        <p:nvSpPr>
          <p:cNvPr id="118787" name="Slide Number Placeholder 3"/>
          <p:cNvSpPr>
            <a:spLocks noGrp="1"/>
          </p:cNvSpPr>
          <p:nvPr>
            <p:ph type="sldNum" sz="quarter" idx="4294967295"/>
          </p:nvPr>
        </p:nvSpPr>
        <p:spPr bwMode="auto">
          <a:xfrm>
            <a:off x="4058568" y="9044400"/>
            <a:ext cx="3105997" cy="4747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193" tIns="45097" rIns="90193" bIns="45097"/>
          <a:lstStyle>
            <a:lvl1pPr>
              <a:defRPr sz="2500">
                <a:solidFill>
                  <a:schemeClr val="tx1"/>
                </a:solidFill>
                <a:latin typeface="Arial" panose="020B0604020202020204" pitchFamily="34" charset="0"/>
                <a:ea typeface="MS PGothic" panose="020B0600070205080204" pitchFamily="34" charset="-128"/>
              </a:defRPr>
            </a:lvl1pPr>
            <a:lvl2pPr marL="760261" indent="-292408">
              <a:defRPr sz="2500">
                <a:solidFill>
                  <a:schemeClr val="tx1"/>
                </a:solidFill>
                <a:latin typeface="Arial" panose="020B0604020202020204" pitchFamily="34" charset="0"/>
                <a:ea typeface="MS PGothic" panose="020B0600070205080204" pitchFamily="34" charset="-128"/>
              </a:defRPr>
            </a:lvl2pPr>
            <a:lvl3pPr marL="1169632" indent="-233926">
              <a:defRPr sz="2500">
                <a:solidFill>
                  <a:schemeClr val="tx1"/>
                </a:solidFill>
                <a:latin typeface="Arial" panose="020B0604020202020204" pitchFamily="34" charset="0"/>
                <a:ea typeface="MS PGothic" panose="020B0600070205080204" pitchFamily="34" charset="-128"/>
              </a:defRPr>
            </a:lvl3pPr>
            <a:lvl4pPr marL="1637485" indent="-233926">
              <a:defRPr sz="2500">
                <a:solidFill>
                  <a:schemeClr val="tx1"/>
                </a:solidFill>
                <a:latin typeface="Arial" panose="020B0604020202020204" pitchFamily="34" charset="0"/>
                <a:ea typeface="MS PGothic" panose="020B0600070205080204" pitchFamily="34" charset="-128"/>
              </a:defRPr>
            </a:lvl4pPr>
            <a:lvl5pPr marL="2105337" indent="-233926">
              <a:defRPr sz="2500">
                <a:solidFill>
                  <a:schemeClr val="tx1"/>
                </a:solidFill>
                <a:latin typeface="Arial" panose="020B0604020202020204" pitchFamily="34" charset="0"/>
                <a:ea typeface="MS PGothic" panose="020B0600070205080204" pitchFamily="34" charset="-128"/>
              </a:defRPr>
            </a:lvl5pPr>
            <a:lvl6pPr marL="2573190" indent="-233926"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041043" indent="-233926"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508896" indent="-233926"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3976748" indent="-233926"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pPr defTabSz="953575">
              <a:defRPr/>
            </a:pPr>
            <a:fld id="{FFA4F34A-71CB-49E9-9FBB-40583A770D62}" type="slidenum">
              <a:rPr lang="en-US" altLang="en-US" sz="1800">
                <a:solidFill>
                  <a:srgbClr val="000000"/>
                </a:solidFill>
              </a:rPr>
              <a:pPr defTabSz="953575">
                <a:defRPr/>
              </a:pPr>
              <a:t>114</a:t>
            </a:fld>
            <a:endParaRPr lang="en-US" altLang="en-US" sz="1800" dirty="0">
              <a:solidFill>
                <a:srgbClr val="000000"/>
              </a:solidFill>
            </a:endParaRPr>
          </a:p>
        </p:txBody>
      </p:sp>
    </p:spTree>
    <p:extLst>
      <p:ext uri="{BB962C8B-B14F-4D97-AF65-F5344CB8AC3E}">
        <p14:creationId xmlns:p14="http://schemas.microsoft.com/office/powerpoint/2010/main" val="4187244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950585-A6CE-4D1B-8281-064B8E01021A}" type="slidenum">
              <a:rPr lang="en-US" altLang="en-US" smtClean="0"/>
              <a:pPr>
                <a:defRPr/>
              </a:pPr>
              <a:t>14</a:t>
            </a:fld>
            <a:endParaRPr lang="en-US" altLang="en-US" dirty="0"/>
          </a:p>
        </p:txBody>
      </p:sp>
    </p:spTree>
    <p:extLst>
      <p:ext uri="{BB962C8B-B14F-4D97-AF65-F5344CB8AC3E}">
        <p14:creationId xmlns:p14="http://schemas.microsoft.com/office/powerpoint/2010/main" val="1712505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29669E8A-A9B9-4762-B415-E6AC5AB9F1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4D6224BE-BDAF-4AF1-8C1C-9B2F1ECA94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defRPr>
                <a:solidFill>
                  <a:schemeClr val="tx1"/>
                </a:solidFill>
                <a:latin typeface="Arial" panose="020B0604020202020204" pitchFamily="34" charset="0"/>
              </a:defRPr>
            </a:lvl1pPr>
            <a:lvl2pPr marL="760261" indent="-292408" defTabSz="930833">
              <a:defRPr>
                <a:solidFill>
                  <a:schemeClr val="tx1"/>
                </a:solidFill>
                <a:latin typeface="Arial" panose="020B0604020202020204" pitchFamily="34" charset="0"/>
              </a:defRPr>
            </a:lvl2pPr>
            <a:lvl3pPr marL="1169632" indent="-233926" defTabSz="930833">
              <a:defRPr>
                <a:solidFill>
                  <a:schemeClr val="tx1"/>
                </a:solidFill>
                <a:latin typeface="Arial" panose="020B0604020202020204" pitchFamily="34" charset="0"/>
              </a:defRPr>
            </a:lvl3pPr>
            <a:lvl4pPr marL="1637485" indent="-233926" defTabSz="930833">
              <a:defRPr>
                <a:solidFill>
                  <a:schemeClr val="tx1"/>
                </a:solidFill>
                <a:latin typeface="Arial" panose="020B0604020202020204" pitchFamily="34" charset="0"/>
              </a:defRPr>
            </a:lvl4pPr>
            <a:lvl5pPr marL="2105337" indent="-233926" defTabSz="930833">
              <a:defRPr>
                <a:solidFill>
                  <a:schemeClr val="tx1"/>
                </a:solidFill>
                <a:latin typeface="Arial" panose="020B0604020202020204" pitchFamily="34" charset="0"/>
              </a:defRPr>
            </a:lvl5pPr>
            <a:lvl6pPr marL="2573190" indent="-233926" defTabSz="930833" eaLnBrk="0" fontAlgn="base" hangingPunct="0">
              <a:spcBef>
                <a:spcPct val="0"/>
              </a:spcBef>
              <a:spcAft>
                <a:spcPct val="0"/>
              </a:spcAft>
              <a:defRPr>
                <a:solidFill>
                  <a:schemeClr val="tx1"/>
                </a:solidFill>
                <a:latin typeface="Arial" panose="020B0604020202020204" pitchFamily="34" charset="0"/>
              </a:defRPr>
            </a:lvl6pPr>
            <a:lvl7pPr marL="3041043" indent="-233926" defTabSz="930833" eaLnBrk="0" fontAlgn="base" hangingPunct="0">
              <a:spcBef>
                <a:spcPct val="0"/>
              </a:spcBef>
              <a:spcAft>
                <a:spcPct val="0"/>
              </a:spcAft>
              <a:defRPr>
                <a:solidFill>
                  <a:schemeClr val="tx1"/>
                </a:solidFill>
                <a:latin typeface="Arial" panose="020B0604020202020204" pitchFamily="34" charset="0"/>
              </a:defRPr>
            </a:lvl7pPr>
            <a:lvl8pPr marL="3508896" indent="-233926" defTabSz="930833" eaLnBrk="0" fontAlgn="base" hangingPunct="0">
              <a:spcBef>
                <a:spcPct val="0"/>
              </a:spcBef>
              <a:spcAft>
                <a:spcPct val="0"/>
              </a:spcAft>
              <a:defRPr>
                <a:solidFill>
                  <a:schemeClr val="tx1"/>
                </a:solidFill>
                <a:latin typeface="Arial" panose="020B0604020202020204" pitchFamily="34" charset="0"/>
              </a:defRPr>
            </a:lvl8pPr>
            <a:lvl9pPr marL="3976748" indent="-233926" defTabSz="930833" eaLnBrk="0" fontAlgn="base" hangingPunct="0">
              <a:spcBef>
                <a:spcPct val="0"/>
              </a:spcBef>
              <a:spcAft>
                <a:spcPct val="0"/>
              </a:spcAft>
              <a:defRPr>
                <a:solidFill>
                  <a:schemeClr val="tx1"/>
                </a:solidFill>
                <a:latin typeface="Arial" panose="020B0604020202020204" pitchFamily="34" charset="0"/>
              </a:defRPr>
            </a:lvl9pPr>
          </a:lstStyle>
          <a:p>
            <a:fld id="{E7E7B600-8081-4024-AAA3-EF88E048B34D}" type="slidenum">
              <a:rPr lang="en-US" altLang="en-US" smtClean="0"/>
              <a:pPr/>
              <a:t>20</a:t>
            </a:fld>
            <a:endParaRPr lang="en-US" altLang="en-US" dirty="0"/>
          </a:p>
        </p:txBody>
      </p:sp>
      <p:sp>
        <p:nvSpPr>
          <p:cNvPr id="53251" name="Rectangle 2">
            <a:extLst>
              <a:ext uri="{FF2B5EF4-FFF2-40B4-BE49-F238E27FC236}">
                <a16:creationId xmlns:a16="http://schemas.microsoft.com/office/drawing/2014/main" id="{A4F4E7D8-F98C-44F1-B3CE-A3D7EAB27693}"/>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D9495B36-0B38-44BC-8D17-86C33233AC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Although those terms are very similar, they are used to describe different concepts. </a:t>
            </a:r>
          </a:p>
          <a:p>
            <a:pPr eaLnBrk="1" hangingPunct="1"/>
            <a:r>
              <a:rPr lang="en-US" altLang="en-US" dirty="0">
                <a:latin typeface="Arial" panose="020B0604020202020204" pitchFamily="34" charset="0"/>
              </a:rPr>
              <a:t>The term ‘</a:t>
            </a:r>
            <a:r>
              <a:rPr lang="en-US" altLang="en-US" b="1" dirty="0">
                <a:latin typeface="Arial" panose="020B0604020202020204" pitchFamily="34" charset="0"/>
              </a:rPr>
              <a:t>quality management program’</a:t>
            </a:r>
            <a:r>
              <a:rPr lang="en-US" altLang="en-US" dirty="0">
                <a:latin typeface="Arial" panose="020B0604020202020204" pitchFamily="34" charset="0"/>
              </a:rPr>
              <a:t> encompasses all grantee-specific quality activities, including the formal organizational quality infrastructure (e.g., committee structures with stakeholders, providers and consumer) and quality improvement related activities (performance measurement, QI project and QI training activities).</a:t>
            </a:r>
          </a:p>
          <a:p>
            <a:pPr eaLnBrk="1" hangingPunct="1"/>
            <a:r>
              <a:rPr lang="en-US" altLang="en-US" dirty="0">
                <a:latin typeface="Arial" panose="020B0604020202020204" pitchFamily="34" charset="0"/>
              </a:rPr>
              <a:t>A </a:t>
            </a:r>
            <a:r>
              <a:rPr lang="en-US" altLang="en-US" b="1" dirty="0">
                <a:latin typeface="Arial" panose="020B0604020202020204" pitchFamily="34" charset="0"/>
              </a:rPr>
              <a:t>quality management plan</a:t>
            </a:r>
            <a:r>
              <a:rPr lang="en-US" altLang="en-US" dirty="0">
                <a:latin typeface="Arial" panose="020B0604020202020204" pitchFamily="34" charset="0"/>
              </a:rPr>
              <a:t> is a written document that outlines the grantee-wide quality management program, including a clear indication of responsibilities and accountability, performance measurement strategies and goals, and elaboration of processes for ongoing evaluation and assessment of the program.</a:t>
            </a:r>
          </a:p>
        </p:txBody>
      </p:sp>
    </p:spTree>
    <p:extLst>
      <p:ext uri="{BB962C8B-B14F-4D97-AF65-F5344CB8AC3E}">
        <p14:creationId xmlns:p14="http://schemas.microsoft.com/office/powerpoint/2010/main" val="1881048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C9CD4F5E-3FE7-4FCF-99E3-D893DA0481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defRPr>
                <a:solidFill>
                  <a:schemeClr val="tx1"/>
                </a:solidFill>
                <a:latin typeface="Arial" panose="020B0604020202020204" pitchFamily="34" charset="0"/>
              </a:defRPr>
            </a:lvl1pPr>
            <a:lvl2pPr marL="760261" indent="-292408" defTabSz="930833">
              <a:defRPr>
                <a:solidFill>
                  <a:schemeClr val="tx1"/>
                </a:solidFill>
                <a:latin typeface="Arial" panose="020B0604020202020204" pitchFamily="34" charset="0"/>
              </a:defRPr>
            </a:lvl2pPr>
            <a:lvl3pPr marL="1169632" indent="-233926" defTabSz="930833">
              <a:defRPr>
                <a:solidFill>
                  <a:schemeClr val="tx1"/>
                </a:solidFill>
                <a:latin typeface="Arial" panose="020B0604020202020204" pitchFamily="34" charset="0"/>
              </a:defRPr>
            </a:lvl3pPr>
            <a:lvl4pPr marL="1637485" indent="-233926" defTabSz="930833">
              <a:defRPr>
                <a:solidFill>
                  <a:schemeClr val="tx1"/>
                </a:solidFill>
                <a:latin typeface="Arial" panose="020B0604020202020204" pitchFamily="34" charset="0"/>
              </a:defRPr>
            </a:lvl4pPr>
            <a:lvl5pPr marL="2105337" indent="-233926" defTabSz="930833">
              <a:defRPr>
                <a:solidFill>
                  <a:schemeClr val="tx1"/>
                </a:solidFill>
                <a:latin typeface="Arial" panose="020B0604020202020204" pitchFamily="34" charset="0"/>
              </a:defRPr>
            </a:lvl5pPr>
            <a:lvl6pPr marL="2573190" indent="-233926" defTabSz="930833" eaLnBrk="0" fontAlgn="base" hangingPunct="0">
              <a:spcBef>
                <a:spcPct val="0"/>
              </a:spcBef>
              <a:spcAft>
                <a:spcPct val="0"/>
              </a:spcAft>
              <a:defRPr>
                <a:solidFill>
                  <a:schemeClr val="tx1"/>
                </a:solidFill>
                <a:latin typeface="Arial" panose="020B0604020202020204" pitchFamily="34" charset="0"/>
              </a:defRPr>
            </a:lvl6pPr>
            <a:lvl7pPr marL="3041043" indent="-233926" defTabSz="930833" eaLnBrk="0" fontAlgn="base" hangingPunct="0">
              <a:spcBef>
                <a:spcPct val="0"/>
              </a:spcBef>
              <a:spcAft>
                <a:spcPct val="0"/>
              </a:spcAft>
              <a:defRPr>
                <a:solidFill>
                  <a:schemeClr val="tx1"/>
                </a:solidFill>
                <a:latin typeface="Arial" panose="020B0604020202020204" pitchFamily="34" charset="0"/>
              </a:defRPr>
            </a:lvl7pPr>
            <a:lvl8pPr marL="3508896" indent="-233926" defTabSz="930833" eaLnBrk="0" fontAlgn="base" hangingPunct="0">
              <a:spcBef>
                <a:spcPct val="0"/>
              </a:spcBef>
              <a:spcAft>
                <a:spcPct val="0"/>
              </a:spcAft>
              <a:defRPr>
                <a:solidFill>
                  <a:schemeClr val="tx1"/>
                </a:solidFill>
                <a:latin typeface="Arial" panose="020B0604020202020204" pitchFamily="34" charset="0"/>
              </a:defRPr>
            </a:lvl8pPr>
            <a:lvl9pPr marL="3976748" indent="-233926" defTabSz="930833" eaLnBrk="0" fontAlgn="base" hangingPunct="0">
              <a:spcBef>
                <a:spcPct val="0"/>
              </a:spcBef>
              <a:spcAft>
                <a:spcPct val="0"/>
              </a:spcAft>
              <a:defRPr>
                <a:solidFill>
                  <a:schemeClr val="tx1"/>
                </a:solidFill>
                <a:latin typeface="Arial" panose="020B0604020202020204" pitchFamily="34" charset="0"/>
              </a:defRPr>
            </a:lvl9pPr>
          </a:lstStyle>
          <a:p>
            <a:fld id="{486B6481-AE41-4534-897C-4E2FFB7EB075}" type="slidenum">
              <a:rPr lang="en-US" altLang="en-US" smtClean="0"/>
              <a:pPr/>
              <a:t>21</a:t>
            </a:fld>
            <a:endParaRPr lang="en-US" altLang="en-US" dirty="0"/>
          </a:p>
        </p:txBody>
      </p:sp>
      <p:sp>
        <p:nvSpPr>
          <p:cNvPr id="55299" name="Rectangle 2">
            <a:extLst>
              <a:ext uri="{FF2B5EF4-FFF2-40B4-BE49-F238E27FC236}">
                <a16:creationId xmlns:a16="http://schemas.microsoft.com/office/drawing/2014/main" id="{3D9DC501-1C00-4680-B0AF-A30929ED2CDE}"/>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4088E2C3-B7BA-40E2-954C-56A8963B0E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story is not a complicated one, but it has many parts.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First, we’ll take a short look at the history of the Ryan White Care Act, as that affects its approach to quality.  Then we’ll see how the Act approaches the issue of quality and how the body that administers the Act, the Health Resources and Services Administration’s HIV/AIDS Bureau, defines quality for Ryan White Care Act grantees, and the components the Bureau wants to see in any quality program.  Finally, we’ll talk about some of the Bureau’s activities around quality, and give you information to follow-up on activities that might interest you. </a:t>
            </a:r>
          </a:p>
        </p:txBody>
      </p:sp>
    </p:spTree>
    <p:extLst>
      <p:ext uri="{BB962C8B-B14F-4D97-AF65-F5344CB8AC3E}">
        <p14:creationId xmlns:p14="http://schemas.microsoft.com/office/powerpoint/2010/main" val="4165966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752BB87C-7F22-4273-9E9E-1FC318A871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defRPr>
                <a:solidFill>
                  <a:schemeClr val="tx1"/>
                </a:solidFill>
                <a:latin typeface="Arial" panose="020B0604020202020204" pitchFamily="34" charset="0"/>
              </a:defRPr>
            </a:lvl1pPr>
            <a:lvl2pPr marL="760261" indent="-292408" defTabSz="930833">
              <a:defRPr>
                <a:solidFill>
                  <a:schemeClr val="tx1"/>
                </a:solidFill>
                <a:latin typeface="Arial" panose="020B0604020202020204" pitchFamily="34" charset="0"/>
              </a:defRPr>
            </a:lvl2pPr>
            <a:lvl3pPr marL="1169632" indent="-233926" defTabSz="930833">
              <a:defRPr>
                <a:solidFill>
                  <a:schemeClr val="tx1"/>
                </a:solidFill>
                <a:latin typeface="Arial" panose="020B0604020202020204" pitchFamily="34" charset="0"/>
              </a:defRPr>
            </a:lvl3pPr>
            <a:lvl4pPr marL="1637485" indent="-233926" defTabSz="930833">
              <a:defRPr>
                <a:solidFill>
                  <a:schemeClr val="tx1"/>
                </a:solidFill>
                <a:latin typeface="Arial" panose="020B0604020202020204" pitchFamily="34" charset="0"/>
              </a:defRPr>
            </a:lvl4pPr>
            <a:lvl5pPr marL="2105337" indent="-233926" defTabSz="930833">
              <a:defRPr>
                <a:solidFill>
                  <a:schemeClr val="tx1"/>
                </a:solidFill>
                <a:latin typeface="Arial" panose="020B0604020202020204" pitchFamily="34" charset="0"/>
              </a:defRPr>
            </a:lvl5pPr>
            <a:lvl6pPr marL="2573190" indent="-233926" defTabSz="930833" eaLnBrk="0" fontAlgn="base" hangingPunct="0">
              <a:spcBef>
                <a:spcPct val="0"/>
              </a:spcBef>
              <a:spcAft>
                <a:spcPct val="0"/>
              </a:spcAft>
              <a:defRPr>
                <a:solidFill>
                  <a:schemeClr val="tx1"/>
                </a:solidFill>
                <a:latin typeface="Arial" panose="020B0604020202020204" pitchFamily="34" charset="0"/>
              </a:defRPr>
            </a:lvl6pPr>
            <a:lvl7pPr marL="3041043" indent="-233926" defTabSz="930833" eaLnBrk="0" fontAlgn="base" hangingPunct="0">
              <a:spcBef>
                <a:spcPct val="0"/>
              </a:spcBef>
              <a:spcAft>
                <a:spcPct val="0"/>
              </a:spcAft>
              <a:defRPr>
                <a:solidFill>
                  <a:schemeClr val="tx1"/>
                </a:solidFill>
                <a:latin typeface="Arial" panose="020B0604020202020204" pitchFamily="34" charset="0"/>
              </a:defRPr>
            </a:lvl7pPr>
            <a:lvl8pPr marL="3508896" indent="-233926" defTabSz="930833" eaLnBrk="0" fontAlgn="base" hangingPunct="0">
              <a:spcBef>
                <a:spcPct val="0"/>
              </a:spcBef>
              <a:spcAft>
                <a:spcPct val="0"/>
              </a:spcAft>
              <a:defRPr>
                <a:solidFill>
                  <a:schemeClr val="tx1"/>
                </a:solidFill>
                <a:latin typeface="Arial" panose="020B0604020202020204" pitchFamily="34" charset="0"/>
              </a:defRPr>
            </a:lvl8pPr>
            <a:lvl9pPr marL="3976748" indent="-233926" defTabSz="930833" eaLnBrk="0" fontAlgn="base" hangingPunct="0">
              <a:spcBef>
                <a:spcPct val="0"/>
              </a:spcBef>
              <a:spcAft>
                <a:spcPct val="0"/>
              </a:spcAft>
              <a:defRPr>
                <a:solidFill>
                  <a:schemeClr val="tx1"/>
                </a:solidFill>
                <a:latin typeface="Arial" panose="020B0604020202020204" pitchFamily="34" charset="0"/>
              </a:defRPr>
            </a:lvl9pPr>
          </a:lstStyle>
          <a:p>
            <a:fld id="{8DEAE35B-3F4F-4282-8196-0CE1DB3D2E16}" type="slidenum">
              <a:rPr lang="en-US" altLang="en-US" smtClean="0"/>
              <a:pPr/>
              <a:t>23</a:t>
            </a:fld>
            <a:endParaRPr lang="en-US" altLang="en-US" dirty="0"/>
          </a:p>
        </p:txBody>
      </p:sp>
      <p:sp>
        <p:nvSpPr>
          <p:cNvPr id="58371" name="Rectangle 2">
            <a:extLst>
              <a:ext uri="{FF2B5EF4-FFF2-40B4-BE49-F238E27FC236}">
                <a16:creationId xmlns:a16="http://schemas.microsoft.com/office/drawing/2014/main" id="{B455D06E-BF3E-42E4-9EFB-A60D7C99ED43}"/>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F4E60D3B-D673-4A99-91EA-9682E43C69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Building on the Institute of Medicine’s work, HRSA/HAB has further clarified five critically important elements of any quality improvement program for health care and services to people with HIV and AIDS, especially those funded by the Ryan White Care Act.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First, organizations need a clearly defined system for managing quality.  The system needs leadership support and dedicated resources, people should be held accountable for its proper operation, and it should focus on monitoring, assessing and improving the quality of the care and services provided.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In order to do this, you need numerical goals and data that allows you to measure your progress towards meeting these goals.  Quality needs to be data-driven</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Keep your focus on the overall aim:  to meet client needs and expectations, and to provide evidence-based care and services.  Learn from others.  Aim to be effective </a:t>
            </a:r>
            <a:r>
              <a:rPr lang="en-US" altLang="en-US" u="sng" dirty="0">
                <a:latin typeface="Arial" panose="020B0604020202020204" pitchFamily="34" charset="0"/>
              </a:rPr>
              <a:t>and</a:t>
            </a:r>
            <a:r>
              <a:rPr lang="en-US" altLang="en-US" dirty="0">
                <a:latin typeface="Arial" panose="020B0604020202020204" pitchFamily="34" charset="0"/>
              </a:rPr>
              <a:t> efficient.</a:t>
            </a:r>
          </a:p>
        </p:txBody>
      </p:sp>
    </p:spTree>
    <p:extLst>
      <p:ext uri="{BB962C8B-B14F-4D97-AF65-F5344CB8AC3E}">
        <p14:creationId xmlns:p14="http://schemas.microsoft.com/office/powerpoint/2010/main" val="251733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78696C-F8A6-F047-93EE-0AA6437AB361}"/>
              </a:ext>
            </a:extLst>
          </p:cNvPr>
          <p:cNvGrpSpPr/>
          <p:nvPr userDrawn="1"/>
        </p:nvGrpSpPr>
        <p:grpSpPr>
          <a:xfrm>
            <a:off x="0" y="-1191"/>
            <a:ext cx="12192000" cy="6859193"/>
            <a:chOff x="0" y="-1191"/>
            <a:chExt cx="12192000" cy="6859193"/>
          </a:xfrm>
        </p:grpSpPr>
        <p:pic>
          <p:nvPicPr>
            <p:cNvPr id="13" name="Picture 12">
              <a:extLst>
                <a:ext uri="{FF2B5EF4-FFF2-40B4-BE49-F238E27FC236}">
                  <a16:creationId xmlns:a16="http://schemas.microsoft.com/office/drawing/2014/main" id="{D384411A-2225-9B43-A48A-5A69D8714B0C}"/>
                </a:ext>
              </a:extLst>
            </p:cNvPr>
            <p:cNvPicPr>
              <a:picLocks noChangeAspect="1"/>
            </p:cNvPicPr>
            <p:nvPr userDrawn="1"/>
          </p:nvPicPr>
          <p:blipFill>
            <a:blip r:embed="rId2"/>
            <a:stretch>
              <a:fillRect/>
            </a:stretch>
          </p:blipFill>
          <p:spPr>
            <a:xfrm>
              <a:off x="0" y="3"/>
              <a:ext cx="12192000" cy="6857999"/>
            </a:xfrm>
            <a:prstGeom prst="rect">
              <a:avLst/>
            </a:prstGeom>
          </p:spPr>
        </p:pic>
        <p:pic>
          <p:nvPicPr>
            <p:cNvPr id="14" name="Picture 8">
              <a:extLst>
                <a:ext uri="{FF2B5EF4-FFF2-40B4-BE49-F238E27FC236}">
                  <a16:creationId xmlns:a16="http://schemas.microsoft.com/office/drawing/2014/main" id="{77A5FF5B-D63C-464E-B543-F503D79EEB0E}"/>
                </a:ext>
              </a:extLst>
            </p:cNvPr>
            <p:cNvPicPr>
              <a:picLocks noChangeAspect="1" noChangeArrowheads="1"/>
            </p:cNvPicPr>
            <p:nvPr userDrawn="1"/>
          </p:nvPicPr>
          <p:blipFill rotWithShape="1">
            <a:blip r:embed="rId3">
              <a:extLst>
                <a:ext uri="{28A0092B-C50C-407E-A947-70E740481C1C}">
                  <a14:useLocalDpi xmlns:a14="http://schemas.microsoft.com/office/drawing/2010/main"/>
                </a:ext>
              </a:extLst>
            </a:blip>
            <a:srcRect l="6730"/>
            <a:stretch/>
          </p:blipFill>
          <p:spPr bwMode="auto">
            <a:xfrm>
              <a:off x="3124200" y="-1191"/>
              <a:ext cx="8530058" cy="685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 name="Rectangle 9">
            <a:extLst>
              <a:ext uri="{FF2B5EF4-FFF2-40B4-BE49-F238E27FC236}">
                <a16:creationId xmlns:a16="http://schemas.microsoft.com/office/drawing/2014/main" id="{C1BD4050-015B-1D46-8882-C5F4ADFA8BA9}"/>
              </a:ext>
            </a:extLst>
          </p:cNvPr>
          <p:cNvSpPr>
            <a:spLocks noChangeArrowheads="1"/>
          </p:cNvSpPr>
          <p:nvPr userDrawn="1"/>
        </p:nvSpPr>
        <p:spPr bwMode="auto">
          <a:xfrm>
            <a:off x="11379200" y="6217443"/>
            <a:ext cx="768349"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A8AF884-707C-427E-AB00-53A70ED500E9}" type="slidenum">
              <a:rPr lang="en-US" altLang="en-US" sz="1800" b="1">
                <a:solidFill>
                  <a:schemeClr val="bg1"/>
                </a:solidFill>
                <a:latin typeface="Garamond" panose="02020404030301010803" pitchFamily="18" charset="0"/>
              </a:rPr>
              <a:pPr algn="ctr"/>
              <a:t>‹#›</a:t>
            </a:fld>
            <a:endParaRPr lang="en-US" altLang="en-US" sz="1800" b="1" dirty="0">
              <a:solidFill>
                <a:schemeClr val="bg1"/>
              </a:solidFill>
              <a:latin typeface="Garamond" panose="02020404030301010803" pitchFamily="18" charset="0"/>
            </a:endParaRPr>
          </a:p>
        </p:txBody>
      </p:sp>
      <p:sp>
        <p:nvSpPr>
          <p:cNvPr id="17" name="Rectangle 16">
            <a:extLst>
              <a:ext uri="{FF2B5EF4-FFF2-40B4-BE49-F238E27FC236}">
                <a16:creationId xmlns:a16="http://schemas.microsoft.com/office/drawing/2014/main" id="{F4753C10-3175-0A42-893E-0C5D8235C5C0}"/>
              </a:ext>
            </a:extLst>
          </p:cNvPr>
          <p:cNvSpPr/>
          <p:nvPr userDrawn="1"/>
        </p:nvSpPr>
        <p:spPr bwMode="auto">
          <a:xfrm>
            <a:off x="10866690" y="324143"/>
            <a:ext cx="1295400" cy="152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pic>
        <p:nvPicPr>
          <p:cNvPr id="18" name="Picture 17">
            <a:extLst>
              <a:ext uri="{FF2B5EF4-FFF2-40B4-BE49-F238E27FC236}">
                <a16:creationId xmlns:a16="http://schemas.microsoft.com/office/drawing/2014/main" id="{62C97067-E1BA-634A-BFD5-4DAB41396D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0" y="6096000"/>
            <a:ext cx="2277320" cy="616809"/>
          </a:xfrm>
          <a:prstGeom prst="rect">
            <a:avLst/>
          </a:prstGeom>
        </p:spPr>
      </p:pic>
      <p:pic>
        <p:nvPicPr>
          <p:cNvPr id="19" name="Picture 18">
            <a:extLst>
              <a:ext uri="{FF2B5EF4-FFF2-40B4-BE49-F238E27FC236}">
                <a16:creationId xmlns:a16="http://schemas.microsoft.com/office/drawing/2014/main" id="{59BFA277-11E9-8F45-A9B7-5D45C726DD3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3650" t="16349" r="20559" b="7354"/>
          <a:stretch/>
        </p:blipFill>
        <p:spPr>
          <a:xfrm>
            <a:off x="381000" y="533400"/>
            <a:ext cx="3657600" cy="1066800"/>
          </a:xfrm>
          <a:prstGeom prst="rect">
            <a:avLst/>
          </a:prstGeom>
        </p:spPr>
      </p:pic>
      <p:sp>
        <p:nvSpPr>
          <p:cNvPr id="1031170" name="Rectangle 2"/>
          <p:cNvSpPr>
            <a:spLocks noGrp="1" noChangeArrowheads="1"/>
          </p:cNvSpPr>
          <p:nvPr>
            <p:ph type="ctrTitle"/>
          </p:nvPr>
        </p:nvSpPr>
        <p:spPr>
          <a:xfrm>
            <a:off x="1428751" y="2339978"/>
            <a:ext cx="9753600" cy="1470025"/>
          </a:xfrm>
        </p:spPr>
        <p:txBody>
          <a:bodyPr/>
          <a:lstStyle>
            <a:lvl1pPr>
              <a:defRPr/>
            </a:lvl1pPr>
          </a:lstStyle>
          <a:p>
            <a:r>
              <a:rPr lang="en-US"/>
              <a:t>Click to edit Master title style</a:t>
            </a:r>
          </a:p>
        </p:txBody>
      </p:sp>
      <p:sp>
        <p:nvSpPr>
          <p:cNvPr id="1031171" name="Rectangle 3"/>
          <p:cNvSpPr>
            <a:spLocks noGrp="1" noChangeArrowheads="1"/>
          </p:cNvSpPr>
          <p:nvPr>
            <p:ph type="subTitle" idx="1"/>
          </p:nvPr>
        </p:nvSpPr>
        <p:spPr>
          <a:xfrm>
            <a:off x="2036233" y="3886200"/>
            <a:ext cx="85344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23762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48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533400"/>
            <a:ext cx="25908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533400"/>
            <a:ext cx="75692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7647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363200" cy="762000"/>
          </a:xfrm>
        </p:spPr>
        <p:txBody>
          <a:bodyPr/>
          <a:lstStyle/>
          <a:p>
            <a:r>
              <a:rPr lang="en-US"/>
              <a:t>Click to edit Master title style</a:t>
            </a:r>
          </a:p>
        </p:txBody>
      </p:sp>
      <p:sp>
        <p:nvSpPr>
          <p:cNvPr id="3" name="Text Placeholder 2"/>
          <p:cNvSpPr>
            <a:spLocks noGrp="1"/>
          </p:cNvSpPr>
          <p:nvPr>
            <p:ph type="body" sz="half" idx="1"/>
          </p:nvPr>
        </p:nvSpPr>
        <p:spPr>
          <a:xfrm>
            <a:off x="1016000" y="16764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6764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703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533400"/>
            <a:ext cx="11379200" cy="762000"/>
          </a:xfrm>
        </p:spPr>
        <p:txBody>
          <a:bodyPr/>
          <a:lstStyle>
            <a:lvl1pPr>
              <a:defRPr>
                <a:solidFill>
                  <a:schemeClr val="tx1"/>
                </a:solidFill>
                <a:latin typeface="Garamond" panose="02020404030301010803" pitchFamily="18" charset="0"/>
              </a:defRPr>
            </a:lvl1pPr>
          </a:lstStyle>
          <a:p>
            <a:r>
              <a:rPr lang="en-US"/>
              <a:t>Click to edit Master title style</a:t>
            </a:r>
          </a:p>
        </p:txBody>
      </p:sp>
      <p:sp>
        <p:nvSpPr>
          <p:cNvPr id="3" name="Table Placeholder 2"/>
          <p:cNvSpPr>
            <a:spLocks noGrp="1"/>
          </p:cNvSpPr>
          <p:nvPr>
            <p:ph type="tbl" idx="1"/>
          </p:nvPr>
        </p:nvSpPr>
        <p:spPr>
          <a:xfrm>
            <a:off x="508000" y="1371600"/>
            <a:ext cx="11379200" cy="4191000"/>
          </a:xfrm>
        </p:spPr>
        <p:txBody>
          <a:bodyPr/>
          <a:lstStyle/>
          <a:p>
            <a:pPr lvl="0"/>
            <a:endParaRPr lang="en-US" noProof="0" dirty="0"/>
          </a:p>
        </p:txBody>
      </p:sp>
    </p:spTree>
    <p:extLst>
      <p:ext uri="{BB962C8B-B14F-4D97-AF65-F5344CB8AC3E}">
        <p14:creationId xmlns:p14="http://schemas.microsoft.com/office/powerpoint/2010/main" val="3695077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363200" cy="762000"/>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1016000" y="1447800"/>
            <a:ext cx="5080000" cy="4191000"/>
          </a:xfrm>
        </p:spPr>
        <p:txBody>
          <a:bodyPr/>
          <a:lstStyle>
            <a:lvl1pPr marL="457200" indent="-457200">
              <a:buClr>
                <a:srgbClr val="DD1821"/>
              </a:buClr>
              <a:buFont typeface="Arial" panose="020B0604020202020204" pitchFamily="34" charset="0"/>
              <a:buChar char="•"/>
              <a:defRPr/>
            </a:lvl1pPr>
            <a:lvl2pPr marL="800100" indent="-342900">
              <a:buClr>
                <a:srgbClr val="DD1821"/>
              </a:buClr>
              <a:buFont typeface="Arial" panose="020B0604020202020204" pitchFamily="34" charset="0"/>
              <a:buChar char="•"/>
              <a:defRPr/>
            </a:lvl2pPr>
            <a:lvl3pPr marL="1257300" indent="-342900">
              <a:buClr>
                <a:srgbClr val="DD1821"/>
              </a:buClr>
              <a:buFont typeface="Arial" panose="020B0604020202020204" pitchFamily="34" charset="0"/>
              <a:buChar char="•"/>
              <a:defRPr/>
            </a:lvl3pPr>
            <a:lvl4pPr marL="1714500" indent="-342900">
              <a:buClr>
                <a:srgbClr val="DD1821"/>
              </a:buClr>
              <a:buFont typeface="Arial" panose="020B0604020202020204" pitchFamily="34" charset="0"/>
              <a:buChar char="•"/>
              <a:defRPr/>
            </a:lvl4pPr>
            <a:lvl5pPr marL="2171700" indent="-342900">
              <a:buClr>
                <a:srgbClr val="DD182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9200" y="1447800"/>
            <a:ext cx="5080000" cy="4191000"/>
          </a:xfrm>
        </p:spPr>
        <p:txBody>
          <a:bodyPr/>
          <a:lstStyle>
            <a:lvl1pPr marL="457200" indent="-457200">
              <a:buClr>
                <a:srgbClr val="DD1821"/>
              </a:buClr>
              <a:buFont typeface="Arial" panose="020B0604020202020204" pitchFamily="34" charset="0"/>
              <a:buChar char="•"/>
              <a:defRPr/>
            </a:lvl1pPr>
            <a:lvl2pPr marL="800100" indent="-342900">
              <a:buClr>
                <a:srgbClr val="DD1821"/>
              </a:buClr>
              <a:buFont typeface="Arial" panose="020B0604020202020204" pitchFamily="34" charset="0"/>
              <a:buChar char="•"/>
              <a:defRPr/>
            </a:lvl2pPr>
            <a:lvl3pPr marL="1257300" indent="-342900">
              <a:buClr>
                <a:srgbClr val="DD1821"/>
              </a:buClr>
              <a:buFont typeface="Arial" panose="020B0604020202020204" pitchFamily="34" charset="0"/>
              <a:buChar char="•"/>
              <a:defRPr/>
            </a:lvl3pPr>
            <a:lvl4pPr marL="1714500" indent="-342900">
              <a:buClr>
                <a:srgbClr val="DD1821"/>
              </a:buClr>
              <a:buFont typeface="Arial" panose="020B0604020202020204" pitchFamily="34" charset="0"/>
              <a:buChar char="•"/>
              <a:defRPr/>
            </a:lvl4pPr>
            <a:lvl5pPr marL="2171700" indent="-342900">
              <a:buClr>
                <a:srgbClr val="DD182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7028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228600"/>
            <a:ext cx="10363200" cy="762000"/>
          </a:xfrm>
        </p:spPr>
        <p:txBody>
          <a:bodyPr/>
          <a:lstStyle/>
          <a:p>
            <a:r>
              <a:rPr lang="en-US"/>
              <a:t>Click to edit Master title style</a:t>
            </a:r>
          </a:p>
        </p:txBody>
      </p:sp>
      <p:sp>
        <p:nvSpPr>
          <p:cNvPr id="3" name="Text Placeholder 2"/>
          <p:cNvSpPr>
            <a:spLocks noGrp="1"/>
          </p:cNvSpPr>
          <p:nvPr>
            <p:ph type="body" sz="half" idx="1"/>
          </p:nvPr>
        </p:nvSpPr>
        <p:spPr>
          <a:xfrm>
            <a:off x="1016000" y="1447800"/>
            <a:ext cx="10363200"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16000" y="3619500"/>
            <a:ext cx="10363200"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2282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228600"/>
            <a:ext cx="10363200" cy="762000"/>
          </a:xfrm>
        </p:spPr>
        <p:txBody>
          <a:bodyPr/>
          <a:lstStyle/>
          <a:p>
            <a:r>
              <a:rPr lang="en-US"/>
              <a:t>Click to edit Master title style</a:t>
            </a:r>
          </a:p>
        </p:txBody>
      </p:sp>
      <p:sp>
        <p:nvSpPr>
          <p:cNvPr id="3" name="Text Placeholder 2"/>
          <p:cNvSpPr>
            <a:spLocks noGrp="1"/>
          </p:cNvSpPr>
          <p:nvPr>
            <p:ph type="body" sz="half" idx="1"/>
          </p:nvPr>
        </p:nvSpPr>
        <p:spPr>
          <a:xfrm>
            <a:off x="1016000" y="14478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99200" y="1447800"/>
            <a:ext cx="5080000"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99200" y="3619500"/>
            <a:ext cx="5080000"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062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a:t>Edit Master text styles</a:t>
            </a:r>
          </a:p>
        </p:txBody>
      </p:sp>
      <p:sp>
        <p:nvSpPr>
          <p:cNvPr id="20" name="Text Placeholder 3"/>
          <p:cNvSpPr>
            <a:spLocks noGrp="1"/>
          </p:cNvSpPr>
          <p:nvPr>
            <p:ph type="body" sz="quarter" idx="20"/>
          </p:nvPr>
        </p:nvSpPr>
        <p:spPr>
          <a:xfrm>
            <a:off x="185110" y="1233377"/>
            <a:ext cx="11821785"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59537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a:t>Edit Master text styles</a:t>
            </a:r>
          </a:p>
        </p:txBody>
      </p:sp>
      <p:sp>
        <p:nvSpPr>
          <p:cNvPr id="20" name="Text Placeholder 3"/>
          <p:cNvSpPr>
            <a:spLocks noGrp="1"/>
          </p:cNvSpPr>
          <p:nvPr>
            <p:ph type="body" sz="quarter" idx="20"/>
          </p:nvPr>
        </p:nvSpPr>
        <p:spPr>
          <a:xfrm>
            <a:off x="171741" y="1233377"/>
            <a:ext cx="5711611"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sz="quarter" idx="21"/>
          </p:nvPr>
        </p:nvSpPr>
        <p:spPr>
          <a:xfrm>
            <a:off x="6039297" y="1233380"/>
            <a:ext cx="5968361" cy="5072173"/>
          </a:xfrm>
          <a:prstGeom prst="rect">
            <a:avLst/>
          </a:prstGeom>
        </p:spPr>
        <p:txBody>
          <a:bodyPr/>
          <a:lstStyle>
            <a:lvl1pPr>
              <a:defRPr>
                <a:ln>
                  <a:noFill/>
                </a:ln>
                <a:solidFill>
                  <a:srgbClr val="50A5AB"/>
                </a:solidFill>
              </a:defRPr>
            </a:lvl1pPr>
          </a:lstStyle>
          <a:p>
            <a:endParaRPr lang="en-US" dirty="0"/>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91407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a:t>Edit Master text styles</a:t>
            </a:r>
          </a:p>
        </p:txBody>
      </p:sp>
      <p:sp>
        <p:nvSpPr>
          <p:cNvPr id="20" name="Text Placeholder 3"/>
          <p:cNvSpPr>
            <a:spLocks noGrp="1"/>
          </p:cNvSpPr>
          <p:nvPr>
            <p:ph type="body" sz="quarter" idx="20"/>
          </p:nvPr>
        </p:nvSpPr>
        <p:spPr>
          <a:xfrm>
            <a:off x="6294475" y="1233377"/>
            <a:ext cx="5713180"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sz="quarter" idx="21"/>
          </p:nvPr>
        </p:nvSpPr>
        <p:spPr>
          <a:xfrm>
            <a:off x="171742" y="1233380"/>
            <a:ext cx="5968361" cy="5072173"/>
          </a:xfrm>
          <a:prstGeom prst="rect">
            <a:avLst/>
          </a:prstGeom>
        </p:spPr>
        <p:txBody>
          <a:bodyPr/>
          <a:lstStyle>
            <a:lvl1pPr>
              <a:defRPr>
                <a:ln>
                  <a:noFill/>
                </a:ln>
                <a:solidFill>
                  <a:srgbClr val="50A5AB"/>
                </a:solidFill>
              </a:defRPr>
            </a:lvl1pPr>
          </a:lstStyle>
          <a:p>
            <a:endParaRPr lang="en-US" dirty="0"/>
          </a:p>
        </p:txBody>
      </p:sp>
      <p:cxnSp>
        <p:nvCxnSpPr>
          <p:cNvPr id="5" name="Straight Connector 4"/>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182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002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1670" y="2"/>
            <a:ext cx="12538364" cy="6464594"/>
          </a:xfrm>
          <a:prstGeom prst="rect">
            <a:avLst/>
          </a:prstGeom>
        </p:spPr>
      </p:pic>
      <p:sp>
        <p:nvSpPr>
          <p:cNvPr id="8" name="Text Placeholder 3"/>
          <p:cNvSpPr>
            <a:spLocks noGrp="1"/>
          </p:cNvSpPr>
          <p:nvPr>
            <p:ph type="body" sz="quarter" idx="10"/>
          </p:nvPr>
        </p:nvSpPr>
        <p:spPr>
          <a:xfrm>
            <a:off x="0" y="6"/>
            <a:ext cx="12192000" cy="1073887"/>
          </a:xfrm>
          <a:prstGeom prst="rect">
            <a:avLst/>
          </a:prstGeom>
        </p:spPr>
        <p:txBody>
          <a:bodyPr anchor="ctr"/>
          <a:lstStyle>
            <a:lvl1pPr marL="0" indent="0" algn="l">
              <a:buNone/>
              <a:defRPr sz="3000" b="1">
                <a:solidFill>
                  <a:srgbClr val="008C99"/>
                </a:solidFill>
                <a:latin typeface="Gill Sans MT" panose="020B0502020104020203" pitchFamily="34" charset="0"/>
              </a:defRPr>
            </a:lvl1pPr>
          </a:lstStyle>
          <a:p>
            <a:pPr lvl="0"/>
            <a:r>
              <a:rPr lang="en-US"/>
              <a:t>Edit Master text styles</a:t>
            </a:r>
          </a:p>
        </p:txBody>
      </p:sp>
      <p:sp>
        <p:nvSpPr>
          <p:cNvPr id="9" name="Text Placeholder 5"/>
          <p:cNvSpPr>
            <a:spLocks noGrp="1"/>
          </p:cNvSpPr>
          <p:nvPr>
            <p:ph type="body" sz="quarter" idx="16"/>
          </p:nvPr>
        </p:nvSpPr>
        <p:spPr>
          <a:xfrm>
            <a:off x="17111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a:t>Edit Master text styles</a:t>
            </a:r>
          </a:p>
        </p:txBody>
      </p:sp>
      <p:sp>
        <p:nvSpPr>
          <p:cNvPr id="10" name="Text Placeholder 5"/>
          <p:cNvSpPr>
            <a:spLocks noGrp="1"/>
          </p:cNvSpPr>
          <p:nvPr>
            <p:ph type="body" sz="quarter" idx="19"/>
          </p:nvPr>
        </p:nvSpPr>
        <p:spPr>
          <a:xfrm>
            <a:off x="740125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a:t>Edit Master text styles</a:t>
            </a:r>
          </a:p>
        </p:txBody>
      </p:sp>
      <p:sp>
        <p:nvSpPr>
          <p:cNvPr id="11" name="Text Placeholder 3"/>
          <p:cNvSpPr>
            <a:spLocks noGrp="1"/>
          </p:cNvSpPr>
          <p:nvPr>
            <p:ph type="body" sz="quarter" idx="20"/>
          </p:nvPr>
        </p:nvSpPr>
        <p:spPr>
          <a:xfrm>
            <a:off x="171741"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p:cNvSpPr>
            <a:spLocks noGrp="1"/>
          </p:cNvSpPr>
          <p:nvPr>
            <p:ph type="body" sz="quarter" idx="21"/>
          </p:nvPr>
        </p:nvSpPr>
        <p:spPr>
          <a:xfrm>
            <a:off x="7401257"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3" y="1073888"/>
            <a:ext cx="6989135"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42877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961628" y="3232499"/>
            <a:ext cx="9583849" cy="2593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 name="Freeform 5"/>
          <p:cNvSpPr>
            <a:spLocks/>
          </p:cNvSpPr>
          <p:nvPr userDrawn="1"/>
        </p:nvSpPr>
        <p:spPr bwMode="auto">
          <a:xfrm>
            <a:off x="3567521" y="3232596"/>
            <a:ext cx="2331072"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2" name="Freeform 6"/>
          <p:cNvSpPr>
            <a:spLocks/>
          </p:cNvSpPr>
          <p:nvPr userDrawn="1"/>
        </p:nvSpPr>
        <p:spPr bwMode="auto">
          <a:xfrm>
            <a:off x="8784699" y="3232596"/>
            <a:ext cx="2331072"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3" name="Freeform 7"/>
          <p:cNvSpPr>
            <a:spLocks/>
          </p:cNvSpPr>
          <p:nvPr userDrawn="1"/>
        </p:nvSpPr>
        <p:spPr bwMode="auto">
          <a:xfrm>
            <a:off x="6177008" y="3232596"/>
            <a:ext cx="2332736"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4" name="Freeform 8"/>
          <p:cNvSpPr>
            <a:spLocks/>
          </p:cNvSpPr>
          <p:nvPr userDrawn="1"/>
        </p:nvSpPr>
        <p:spPr bwMode="auto">
          <a:xfrm>
            <a:off x="961624" y="3232596"/>
            <a:ext cx="2331072"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5"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a:t>Edit Master text styles</a:t>
            </a:r>
          </a:p>
        </p:txBody>
      </p:sp>
      <p:sp>
        <p:nvSpPr>
          <p:cNvPr id="16" name="Text Placeholder 5"/>
          <p:cNvSpPr>
            <a:spLocks noGrp="1"/>
          </p:cNvSpPr>
          <p:nvPr>
            <p:ph type="body" sz="quarter" idx="21"/>
          </p:nvPr>
        </p:nvSpPr>
        <p:spPr>
          <a:xfrm>
            <a:off x="961625"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17" name="Text Placeholder 5"/>
          <p:cNvSpPr>
            <a:spLocks noGrp="1"/>
          </p:cNvSpPr>
          <p:nvPr>
            <p:ph type="body" sz="quarter" idx="22"/>
          </p:nvPr>
        </p:nvSpPr>
        <p:spPr>
          <a:xfrm>
            <a:off x="961625"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a:t>Edit Master text styles</a:t>
            </a:r>
          </a:p>
        </p:txBody>
      </p:sp>
      <p:sp>
        <p:nvSpPr>
          <p:cNvPr id="26" name="Text Placeholder 5"/>
          <p:cNvSpPr>
            <a:spLocks noGrp="1"/>
          </p:cNvSpPr>
          <p:nvPr>
            <p:ph type="body" sz="quarter" idx="23"/>
          </p:nvPr>
        </p:nvSpPr>
        <p:spPr>
          <a:xfrm>
            <a:off x="3602737"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27" name="Text Placeholder 5"/>
          <p:cNvSpPr>
            <a:spLocks noGrp="1"/>
          </p:cNvSpPr>
          <p:nvPr>
            <p:ph type="body" sz="quarter" idx="24"/>
          </p:nvPr>
        </p:nvSpPr>
        <p:spPr>
          <a:xfrm>
            <a:off x="3602733"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a:t>Edit Master text styles</a:t>
            </a:r>
          </a:p>
        </p:txBody>
      </p:sp>
      <p:sp>
        <p:nvSpPr>
          <p:cNvPr id="28" name="Text Placeholder 5"/>
          <p:cNvSpPr>
            <a:spLocks noGrp="1"/>
          </p:cNvSpPr>
          <p:nvPr>
            <p:ph type="body" sz="quarter" idx="25"/>
          </p:nvPr>
        </p:nvSpPr>
        <p:spPr>
          <a:xfrm>
            <a:off x="6178050"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29" name="Text Placeholder 5"/>
          <p:cNvSpPr>
            <a:spLocks noGrp="1"/>
          </p:cNvSpPr>
          <p:nvPr>
            <p:ph type="body" sz="quarter" idx="26"/>
          </p:nvPr>
        </p:nvSpPr>
        <p:spPr>
          <a:xfrm>
            <a:off x="6178049"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a:t>Edit Master text styles</a:t>
            </a:r>
          </a:p>
        </p:txBody>
      </p:sp>
      <p:sp>
        <p:nvSpPr>
          <p:cNvPr id="30" name="Text Placeholder 5"/>
          <p:cNvSpPr>
            <a:spLocks noGrp="1"/>
          </p:cNvSpPr>
          <p:nvPr>
            <p:ph type="body" sz="quarter" idx="27"/>
          </p:nvPr>
        </p:nvSpPr>
        <p:spPr>
          <a:xfrm>
            <a:off x="8748113"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31" name="Text Placeholder 5"/>
          <p:cNvSpPr>
            <a:spLocks noGrp="1"/>
          </p:cNvSpPr>
          <p:nvPr>
            <p:ph type="body" sz="quarter" idx="28"/>
          </p:nvPr>
        </p:nvSpPr>
        <p:spPr>
          <a:xfrm>
            <a:off x="8748113"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a:t>Edit Master text styles</a:t>
            </a:r>
          </a:p>
        </p:txBody>
      </p:sp>
      <p:sp>
        <p:nvSpPr>
          <p:cNvPr id="33" name="Text Placeholder 5"/>
          <p:cNvSpPr>
            <a:spLocks noGrp="1"/>
          </p:cNvSpPr>
          <p:nvPr>
            <p:ph type="body" sz="quarter" idx="30"/>
          </p:nvPr>
        </p:nvSpPr>
        <p:spPr>
          <a:xfrm>
            <a:off x="961623" y="1378040"/>
            <a:ext cx="10154148" cy="1674254"/>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4142077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1240370" y="2137795"/>
            <a:ext cx="10951633"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a:t>Edit Master text styles</a:t>
            </a:r>
          </a:p>
        </p:txBody>
      </p:sp>
      <p:sp>
        <p:nvSpPr>
          <p:cNvPr id="21" name="Text Placeholder 5"/>
          <p:cNvSpPr>
            <a:spLocks noGrp="1"/>
          </p:cNvSpPr>
          <p:nvPr>
            <p:ph type="body" sz="quarter" idx="21"/>
          </p:nvPr>
        </p:nvSpPr>
        <p:spPr>
          <a:xfrm>
            <a:off x="649582"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22" name="Text Placeholder 5"/>
          <p:cNvSpPr>
            <a:spLocks noGrp="1"/>
          </p:cNvSpPr>
          <p:nvPr>
            <p:ph type="body" sz="quarter" idx="22"/>
          </p:nvPr>
        </p:nvSpPr>
        <p:spPr>
          <a:xfrm>
            <a:off x="649582"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23" name="Text Placeholder 5"/>
          <p:cNvSpPr>
            <a:spLocks noGrp="1"/>
          </p:cNvSpPr>
          <p:nvPr>
            <p:ph type="body" sz="quarter" idx="23"/>
          </p:nvPr>
        </p:nvSpPr>
        <p:spPr>
          <a:xfrm>
            <a:off x="339421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24" name="Text Placeholder 5"/>
          <p:cNvSpPr>
            <a:spLocks noGrp="1"/>
          </p:cNvSpPr>
          <p:nvPr>
            <p:ph type="body" sz="quarter" idx="24"/>
          </p:nvPr>
        </p:nvSpPr>
        <p:spPr>
          <a:xfrm>
            <a:off x="339421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25" name="Text Placeholder 5"/>
          <p:cNvSpPr>
            <a:spLocks noGrp="1"/>
          </p:cNvSpPr>
          <p:nvPr>
            <p:ph type="body" sz="quarter" idx="25"/>
          </p:nvPr>
        </p:nvSpPr>
        <p:spPr>
          <a:xfrm>
            <a:off x="613884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26" name="Text Placeholder 5"/>
          <p:cNvSpPr>
            <a:spLocks noGrp="1"/>
          </p:cNvSpPr>
          <p:nvPr>
            <p:ph type="body" sz="quarter" idx="26"/>
          </p:nvPr>
        </p:nvSpPr>
        <p:spPr>
          <a:xfrm>
            <a:off x="613884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27" name="Text Placeholder 5"/>
          <p:cNvSpPr>
            <a:spLocks noGrp="1"/>
          </p:cNvSpPr>
          <p:nvPr>
            <p:ph type="body" sz="quarter" idx="27"/>
          </p:nvPr>
        </p:nvSpPr>
        <p:spPr>
          <a:xfrm>
            <a:off x="8883470"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28" name="Text Placeholder 5"/>
          <p:cNvSpPr>
            <a:spLocks noGrp="1"/>
          </p:cNvSpPr>
          <p:nvPr>
            <p:ph type="body" sz="quarter" idx="28"/>
          </p:nvPr>
        </p:nvSpPr>
        <p:spPr>
          <a:xfrm>
            <a:off x="8883470"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445735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4" y="2137795"/>
            <a:ext cx="10951633"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a:t>Edit Master text styles</a:t>
            </a:r>
          </a:p>
        </p:txBody>
      </p:sp>
      <p:sp>
        <p:nvSpPr>
          <p:cNvPr id="8" name="Text Placeholder 5"/>
          <p:cNvSpPr>
            <a:spLocks noGrp="1"/>
          </p:cNvSpPr>
          <p:nvPr>
            <p:ph type="body" sz="quarter" idx="21"/>
          </p:nvPr>
        </p:nvSpPr>
        <p:spPr>
          <a:xfrm>
            <a:off x="649582"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10" name="Text Placeholder 5"/>
          <p:cNvSpPr>
            <a:spLocks noGrp="1"/>
          </p:cNvSpPr>
          <p:nvPr>
            <p:ph type="body" sz="quarter" idx="22"/>
          </p:nvPr>
        </p:nvSpPr>
        <p:spPr>
          <a:xfrm>
            <a:off x="649582"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11" name="Text Placeholder 5"/>
          <p:cNvSpPr>
            <a:spLocks noGrp="1"/>
          </p:cNvSpPr>
          <p:nvPr>
            <p:ph type="body" sz="quarter" idx="23"/>
          </p:nvPr>
        </p:nvSpPr>
        <p:spPr>
          <a:xfrm>
            <a:off x="339421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12" name="Text Placeholder 5"/>
          <p:cNvSpPr>
            <a:spLocks noGrp="1"/>
          </p:cNvSpPr>
          <p:nvPr>
            <p:ph type="body" sz="quarter" idx="24"/>
          </p:nvPr>
        </p:nvSpPr>
        <p:spPr>
          <a:xfrm>
            <a:off x="339421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13" name="Text Placeholder 5"/>
          <p:cNvSpPr>
            <a:spLocks noGrp="1"/>
          </p:cNvSpPr>
          <p:nvPr>
            <p:ph type="body" sz="quarter" idx="25"/>
          </p:nvPr>
        </p:nvSpPr>
        <p:spPr>
          <a:xfrm>
            <a:off x="613884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14" name="Text Placeholder 5"/>
          <p:cNvSpPr>
            <a:spLocks noGrp="1"/>
          </p:cNvSpPr>
          <p:nvPr>
            <p:ph type="body" sz="quarter" idx="26"/>
          </p:nvPr>
        </p:nvSpPr>
        <p:spPr>
          <a:xfrm>
            <a:off x="613884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18" name="Text Placeholder 5"/>
          <p:cNvSpPr>
            <a:spLocks noGrp="1"/>
          </p:cNvSpPr>
          <p:nvPr>
            <p:ph type="body" sz="quarter" idx="27"/>
          </p:nvPr>
        </p:nvSpPr>
        <p:spPr>
          <a:xfrm>
            <a:off x="8883470"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20" name="Text Placeholder 5"/>
          <p:cNvSpPr>
            <a:spLocks noGrp="1"/>
          </p:cNvSpPr>
          <p:nvPr>
            <p:ph type="body" sz="quarter" idx="28"/>
          </p:nvPr>
        </p:nvSpPr>
        <p:spPr>
          <a:xfrm>
            <a:off x="8883470"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2655614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4900084" y="1616075"/>
            <a:ext cx="2643717"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9" name="Freeform 8"/>
          <p:cNvSpPr>
            <a:spLocks/>
          </p:cNvSpPr>
          <p:nvPr userDrawn="1"/>
        </p:nvSpPr>
        <p:spPr bwMode="auto">
          <a:xfrm>
            <a:off x="5427136" y="3863975"/>
            <a:ext cx="1591733"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 name="Freeform 9"/>
          <p:cNvSpPr>
            <a:spLocks/>
          </p:cNvSpPr>
          <p:nvPr userDrawn="1"/>
        </p:nvSpPr>
        <p:spPr bwMode="auto">
          <a:xfrm>
            <a:off x="1885954" y="1616075"/>
            <a:ext cx="2647951"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1" name="Freeform 10"/>
          <p:cNvSpPr>
            <a:spLocks/>
          </p:cNvSpPr>
          <p:nvPr userDrawn="1"/>
        </p:nvSpPr>
        <p:spPr bwMode="auto">
          <a:xfrm>
            <a:off x="2415121" y="3863975"/>
            <a:ext cx="1589617"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 name="Freeform 11"/>
          <p:cNvSpPr>
            <a:spLocks/>
          </p:cNvSpPr>
          <p:nvPr userDrawn="1"/>
        </p:nvSpPr>
        <p:spPr bwMode="auto">
          <a:xfrm>
            <a:off x="7909987" y="1616075"/>
            <a:ext cx="2647951"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3" name="Freeform 12"/>
          <p:cNvSpPr>
            <a:spLocks/>
          </p:cNvSpPr>
          <p:nvPr userDrawn="1"/>
        </p:nvSpPr>
        <p:spPr bwMode="auto">
          <a:xfrm>
            <a:off x="8441267" y="3863975"/>
            <a:ext cx="1587500"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a:t>Edit Master text styles</a:t>
            </a:r>
          </a:p>
        </p:txBody>
      </p:sp>
      <p:sp>
        <p:nvSpPr>
          <p:cNvPr id="15" name="Text Placeholder 5"/>
          <p:cNvSpPr>
            <a:spLocks noGrp="1"/>
          </p:cNvSpPr>
          <p:nvPr>
            <p:ph type="body" sz="quarter" idx="21"/>
          </p:nvPr>
        </p:nvSpPr>
        <p:spPr>
          <a:xfrm>
            <a:off x="1885954"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16" name="Text Placeholder 5"/>
          <p:cNvSpPr>
            <a:spLocks noGrp="1"/>
          </p:cNvSpPr>
          <p:nvPr>
            <p:ph type="body" sz="quarter" idx="22"/>
          </p:nvPr>
        </p:nvSpPr>
        <p:spPr>
          <a:xfrm>
            <a:off x="1885954" y="2022128"/>
            <a:ext cx="2647951" cy="1548115"/>
          </a:xfrm>
          <a:prstGeom prst="rect">
            <a:avLst/>
          </a:prstGeom>
        </p:spPr>
        <p:txBody>
          <a:bodyPr/>
          <a:lstStyle>
            <a:lvl1pPr marL="0" indent="0" algn="l">
              <a:lnSpc>
                <a:spcPct val="100000"/>
              </a:lnSpc>
              <a:spcBef>
                <a:spcPts val="0"/>
              </a:spcBef>
              <a:buNone/>
              <a:defRPr sz="1500">
                <a:solidFill>
                  <a:srgbClr val="008C99"/>
                </a:solidFill>
                <a:latin typeface="Gill Sans MT" panose="020B0502020104020203" pitchFamily="34" charset="0"/>
              </a:defRPr>
            </a:lvl1pPr>
          </a:lstStyle>
          <a:p>
            <a:pPr lvl="0"/>
            <a:r>
              <a:rPr lang="en-US"/>
              <a:t>Edit Master text styles</a:t>
            </a:r>
          </a:p>
        </p:txBody>
      </p:sp>
      <p:sp>
        <p:nvSpPr>
          <p:cNvPr id="17" name="Text Placeholder 5"/>
          <p:cNvSpPr>
            <a:spLocks noGrp="1"/>
          </p:cNvSpPr>
          <p:nvPr>
            <p:ph type="body" sz="quarter" idx="23"/>
          </p:nvPr>
        </p:nvSpPr>
        <p:spPr>
          <a:xfrm>
            <a:off x="4895852"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18" name="Text Placeholder 5"/>
          <p:cNvSpPr>
            <a:spLocks noGrp="1"/>
          </p:cNvSpPr>
          <p:nvPr>
            <p:ph type="body" sz="quarter" idx="24"/>
          </p:nvPr>
        </p:nvSpPr>
        <p:spPr>
          <a:xfrm>
            <a:off x="4895852" y="2022128"/>
            <a:ext cx="2647951" cy="1548115"/>
          </a:xfrm>
          <a:prstGeom prst="rect">
            <a:avLst/>
          </a:prstGeom>
        </p:spPr>
        <p:txBody>
          <a:bodyPr/>
          <a:lstStyle>
            <a:lvl1pPr marL="0" indent="0" algn="l">
              <a:lnSpc>
                <a:spcPct val="100000"/>
              </a:lnSpc>
              <a:spcBef>
                <a:spcPts val="0"/>
              </a:spcBef>
              <a:buNone/>
              <a:defRPr sz="1500">
                <a:solidFill>
                  <a:srgbClr val="008C99"/>
                </a:solidFill>
                <a:latin typeface="Gill Sans MT" panose="020B0502020104020203" pitchFamily="34" charset="0"/>
              </a:defRPr>
            </a:lvl1pPr>
          </a:lstStyle>
          <a:p>
            <a:pPr lvl="0"/>
            <a:r>
              <a:rPr lang="en-US"/>
              <a:t>Edit Master text styles</a:t>
            </a:r>
          </a:p>
        </p:txBody>
      </p:sp>
      <p:sp>
        <p:nvSpPr>
          <p:cNvPr id="19" name="Text Placeholder 5"/>
          <p:cNvSpPr>
            <a:spLocks noGrp="1"/>
          </p:cNvSpPr>
          <p:nvPr>
            <p:ph type="body" sz="quarter" idx="25"/>
          </p:nvPr>
        </p:nvSpPr>
        <p:spPr>
          <a:xfrm>
            <a:off x="7905754"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20" name="Text Placeholder 5"/>
          <p:cNvSpPr>
            <a:spLocks noGrp="1"/>
          </p:cNvSpPr>
          <p:nvPr>
            <p:ph type="body" sz="quarter" idx="26"/>
          </p:nvPr>
        </p:nvSpPr>
        <p:spPr>
          <a:xfrm>
            <a:off x="7905754" y="2022128"/>
            <a:ext cx="2647951" cy="1548115"/>
          </a:xfrm>
          <a:prstGeom prst="rect">
            <a:avLst/>
          </a:prstGeom>
        </p:spPr>
        <p:txBody>
          <a:bodyPr/>
          <a:lstStyle>
            <a:lvl1pPr marL="0" indent="0" algn="l">
              <a:lnSpc>
                <a:spcPct val="100000"/>
              </a:lnSpc>
              <a:spcBef>
                <a:spcPts val="0"/>
              </a:spcBef>
              <a:buNone/>
              <a:defRPr sz="1500">
                <a:solidFill>
                  <a:srgbClr val="008C99"/>
                </a:solidFill>
                <a:latin typeface="Gill Sans MT" panose="020B0502020104020203"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2523639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448733" y="1673225"/>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 name="Rectangle 8"/>
          <p:cNvSpPr>
            <a:spLocks noChangeArrowheads="1"/>
          </p:cNvSpPr>
          <p:nvPr userDrawn="1"/>
        </p:nvSpPr>
        <p:spPr bwMode="auto">
          <a:xfrm>
            <a:off x="4210052" y="1673225"/>
            <a:ext cx="3649133"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 name="Rectangle 9"/>
          <p:cNvSpPr>
            <a:spLocks noChangeArrowheads="1"/>
          </p:cNvSpPr>
          <p:nvPr userDrawn="1"/>
        </p:nvSpPr>
        <p:spPr bwMode="auto">
          <a:xfrm>
            <a:off x="7969253" y="1673225"/>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 name="Rectangle 10"/>
          <p:cNvSpPr>
            <a:spLocks noChangeArrowheads="1"/>
          </p:cNvSpPr>
          <p:nvPr userDrawn="1"/>
        </p:nvSpPr>
        <p:spPr bwMode="auto">
          <a:xfrm>
            <a:off x="448733" y="3662363"/>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 name="Rectangle 11"/>
          <p:cNvSpPr>
            <a:spLocks noChangeArrowheads="1"/>
          </p:cNvSpPr>
          <p:nvPr userDrawn="1"/>
        </p:nvSpPr>
        <p:spPr bwMode="auto">
          <a:xfrm>
            <a:off x="4210052" y="3662363"/>
            <a:ext cx="3649133"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 name="Rectangle 12"/>
          <p:cNvSpPr>
            <a:spLocks noChangeArrowheads="1"/>
          </p:cNvSpPr>
          <p:nvPr userDrawn="1"/>
        </p:nvSpPr>
        <p:spPr bwMode="auto">
          <a:xfrm>
            <a:off x="7969253" y="3662363"/>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a:t>Edit Master text styles</a:t>
            </a:r>
          </a:p>
        </p:txBody>
      </p:sp>
      <p:sp>
        <p:nvSpPr>
          <p:cNvPr id="15" name="Text Placeholder 5"/>
          <p:cNvSpPr>
            <a:spLocks noGrp="1"/>
          </p:cNvSpPr>
          <p:nvPr>
            <p:ph type="body" sz="quarter" idx="11"/>
          </p:nvPr>
        </p:nvSpPr>
        <p:spPr>
          <a:xfrm>
            <a:off x="470559"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16" name="Text Placeholder 5"/>
          <p:cNvSpPr>
            <a:spLocks noGrp="1"/>
          </p:cNvSpPr>
          <p:nvPr>
            <p:ph type="body" sz="quarter" idx="14"/>
          </p:nvPr>
        </p:nvSpPr>
        <p:spPr>
          <a:xfrm>
            <a:off x="470559" y="207927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a:t>Edit Master text styles</a:t>
            </a:r>
          </a:p>
        </p:txBody>
      </p:sp>
      <p:sp>
        <p:nvSpPr>
          <p:cNvPr id="19" name="Text Placeholder 5"/>
          <p:cNvSpPr>
            <a:spLocks noGrp="1"/>
          </p:cNvSpPr>
          <p:nvPr>
            <p:ph type="body" sz="quarter" idx="15"/>
          </p:nvPr>
        </p:nvSpPr>
        <p:spPr>
          <a:xfrm>
            <a:off x="4210051"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20" name="Text Placeholder 5"/>
          <p:cNvSpPr>
            <a:spLocks noGrp="1"/>
          </p:cNvSpPr>
          <p:nvPr>
            <p:ph type="body" sz="quarter" idx="16"/>
          </p:nvPr>
        </p:nvSpPr>
        <p:spPr>
          <a:xfrm>
            <a:off x="4210051" y="207927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a:t>Edit Master text styles</a:t>
            </a:r>
          </a:p>
        </p:txBody>
      </p:sp>
      <p:sp>
        <p:nvSpPr>
          <p:cNvPr id="21" name="Text Placeholder 5"/>
          <p:cNvSpPr>
            <a:spLocks noGrp="1"/>
          </p:cNvSpPr>
          <p:nvPr>
            <p:ph type="body" sz="quarter" idx="17"/>
          </p:nvPr>
        </p:nvSpPr>
        <p:spPr>
          <a:xfrm>
            <a:off x="7993671"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22" name="Text Placeholder 5"/>
          <p:cNvSpPr>
            <a:spLocks noGrp="1"/>
          </p:cNvSpPr>
          <p:nvPr>
            <p:ph type="body" sz="quarter" idx="18"/>
          </p:nvPr>
        </p:nvSpPr>
        <p:spPr>
          <a:xfrm>
            <a:off x="7993671" y="207927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a:t>Edit Master text styles</a:t>
            </a:r>
          </a:p>
        </p:txBody>
      </p:sp>
      <p:sp>
        <p:nvSpPr>
          <p:cNvPr id="23" name="Text Placeholder 5"/>
          <p:cNvSpPr>
            <a:spLocks noGrp="1"/>
          </p:cNvSpPr>
          <p:nvPr>
            <p:ph type="body" sz="quarter" idx="19"/>
          </p:nvPr>
        </p:nvSpPr>
        <p:spPr>
          <a:xfrm>
            <a:off x="470559" y="364787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24" name="Text Placeholder 5"/>
          <p:cNvSpPr>
            <a:spLocks noGrp="1"/>
          </p:cNvSpPr>
          <p:nvPr>
            <p:ph type="body" sz="quarter" idx="20"/>
          </p:nvPr>
        </p:nvSpPr>
        <p:spPr>
          <a:xfrm>
            <a:off x="470559" y="405392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a:t>Edit Master text styles</a:t>
            </a:r>
          </a:p>
        </p:txBody>
      </p:sp>
      <p:sp>
        <p:nvSpPr>
          <p:cNvPr id="25" name="Text Placeholder 5"/>
          <p:cNvSpPr>
            <a:spLocks noGrp="1"/>
          </p:cNvSpPr>
          <p:nvPr>
            <p:ph type="body" sz="quarter" idx="21"/>
          </p:nvPr>
        </p:nvSpPr>
        <p:spPr>
          <a:xfrm>
            <a:off x="4229759" y="3660754"/>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26" name="Text Placeholder 5"/>
          <p:cNvSpPr>
            <a:spLocks noGrp="1"/>
          </p:cNvSpPr>
          <p:nvPr>
            <p:ph type="body" sz="quarter" idx="22"/>
          </p:nvPr>
        </p:nvSpPr>
        <p:spPr>
          <a:xfrm>
            <a:off x="4229759" y="4066807"/>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a:t>Edit Master text styles</a:t>
            </a:r>
          </a:p>
        </p:txBody>
      </p:sp>
      <p:sp>
        <p:nvSpPr>
          <p:cNvPr id="31" name="Text Placeholder 5"/>
          <p:cNvSpPr>
            <a:spLocks noGrp="1"/>
          </p:cNvSpPr>
          <p:nvPr>
            <p:ph type="body" sz="quarter" idx="23"/>
          </p:nvPr>
        </p:nvSpPr>
        <p:spPr>
          <a:xfrm>
            <a:off x="7988959" y="364787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32" name="Text Placeholder 5"/>
          <p:cNvSpPr>
            <a:spLocks noGrp="1"/>
          </p:cNvSpPr>
          <p:nvPr>
            <p:ph type="body" sz="quarter" idx="24"/>
          </p:nvPr>
        </p:nvSpPr>
        <p:spPr>
          <a:xfrm>
            <a:off x="7988959" y="405392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2111743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1127382" y="5312552"/>
            <a:ext cx="3986489" cy="748271"/>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12" name="Text Placeholder 5"/>
          <p:cNvSpPr>
            <a:spLocks noGrp="1"/>
          </p:cNvSpPr>
          <p:nvPr>
            <p:ph type="body" sz="quarter" idx="15"/>
          </p:nvPr>
        </p:nvSpPr>
        <p:spPr>
          <a:xfrm>
            <a:off x="7078137" y="5339911"/>
            <a:ext cx="3986489" cy="748271"/>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14" name="Text Placeholder 5"/>
          <p:cNvSpPr>
            <a:spLocks noGrp="1"/>
          </p:cNvSpPr>
          <p:nvPr>
            <p:ph type="body" sz="quarter" idx="16"/>
          </p:nvPr>
        </p:nvSpPr>
        <p:spPr>
          <a:xfrm>
            <a:off x="4102758" y="3561709"/>
            <a:ext cx="3986489" cy="1249583"/>
          </a:xfrm>
          <a:prstGeom prst="rect">
            <a:avLst/>
          </a:prstGeom>
        </p:spPr>
        <p:txBody>
          <a:bodyPr/>
          <a:lstStyle>
            <a:lvl1pPr marL="0" indent="0" algn="ctr">
              <a:lnSpc>
                <a:spcPct val="100000"/>
              </a:lnSpc>
              <a:spcBef>
                <a:spcPts val="0"/>
              </a:spcBef>
              <a:buNone/>
              <a:defRPr sz="1500">
                <a:solidFill>
                  <a:schemeClr val="bg1"/>
                </a:solidFill>
                <a:latin typeface="Gill Sans MT" panose="020B0502020104020203" pitchFamily="34" charset="0"/>
              </a:defRPr>
            </a:lvl1pPr>
          </a:lstStyle>
          <a:p>
            <a:pPr lvl="0"/>
            <a:r>
              <a:rPr lang="en-US"/>
              <a:t>Edit Master text styles</a:t>
            </a:r>
          </a:p>
        </p:txBody>
      </p:sp>
      <p:sp>
        <p:nvSpPr>
          <p:cNvPr id="15"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a:t>Edit Master text styles</a:t>
            </a:r>
          </a:p>
        </p:txBody>
      </p:sp>
      <p:sp>
        <p:nvSpPr>
          <p:cNvPr id="18" name="Text Placeholder 5"/>
          <p:cNvSpPr>
            <a:spLocks noGrp="1"/>
          </p:cNvSpPr>
          <p:nvPr>
            <p:ph type="body" sz="quarter" idx="11"/>
          </p:nvPr>
        </p:nvSpPr>
        <p:spPr>
          <a:xfrm>
            <a:off x="4101298" y="3055724"/>
            <a:ext cx="3986489"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624505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a:t>Edit Master text styles</a:t>
            </a:r>
          </a:p>
        </p:txBody>
      </p:sp>
      <p:sp>
        <p:nvSpPr>
          <p:cNvPr id="41" name="Text Placeholder 5"/>
          <p:cNvSpPr>
            <a:spLocks noGrp="1"/>
          </p:cNvSpPr>
          <p:nvPr>
            <p:ph type="body" sz="quarter" idx="11"/>
          </p:nvPr>
        </p:nvSpPr>
        <p:spPr>
          <a:xfrm>
            <a:off x="635361"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42" name="Text Placeholder 5"/>
          <p:cNvSpPr>
            <a:spLocks noGrp="1"/>
          </p:cNvSpPr>
          <p:nvPr>
            <p:ph type="body" sz="quarter" idx="14"/>
          </p:nvPr>
        </p:nvSpPr>
        <p:spPr>
          <a:xfrm>
            <a:off x="635361"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43" name="Text Placeholder 5"/>
          <p:cNvSpPr>
            <a:spLocks noGrp="1"/>
          </p:cNvSpPr>
          <p:nvPr>
            <p:ph type="body" sz="quarter" idx="15"/>
          </p:nvPr>
        </p:nvSpPr>
        <p:spPr>
          <a:xfrm>
            <a:off x="3397163"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44" name="Text Placeholder 5"/>
          <p:cNvSpPr>
            <a:spLocks noGrp="1"/>
          </p:cNvSpPr>
          <p:nvPr>
            <p:ph type="body" sz="quarter" idx="16"/>
          </p:nvPr>
        </p:nvSpPr>
        <p:spPr>
          <a:xfrm>
            <a:off x="3397163"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45" name="Text Placeholder 5"/>
          <p:cNvSpPr>
            <a:spLocks noGrp="1"/>
          </p:cNvSpPr>
          <p:nvPr>
            <p:ph type="body" sz="quarter" idx="17"/>
          </p:nvPr>
        </p:nvSpPr>
        <p:spPr>
          <a:xfrm>
            <a:off x="6158966"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46" name="Text Placeholder 5"/>
          <p:cNvSpPr>
            <a:spLocks noGrp="1"/>
          </p:cNvSpPr>
          <p:nvPr>
            <p:ph type="body" sz="quarter" idx="18"/>
          </p:nvPr>
        </p:nvSpPr>
        <p:spPr>
          <a:xfrm>
            <a:off x="6158966"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47" name="Text Placeholder 5"/>
          <p:cNvSpPr>
            <a:spLocks noGrp="1"/>
          </p:cNvSpPr>
          <p:nvPr>
            <p:ph type="body" sz="quarter" idx="19"/>
          </p:nvPr>
        </p:nvSpPr>
        <p:spPr>
          <a:xfrm>
            <a:off x="8920769"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48" name="Text Placeholder 5"/>
          <p:cNvSpPr>
            <a:spLocks noGrp="1"/>
          </p:cNvSpPr>
          <p:nvPr>
            <p:ph type="body" sz="quarter" idx="20"/>
          </p:nvPr>
        </p:nvSpPr>
        <p:spPr>
          <a:xfrm>
            <a:off x="8920769"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3789052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4576236" y="1795468"/>
            <a:ext cx="3039533"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274" name="Group 273"/>
          <p:cNvGrpSpPr/>
          <p:nvPr userDrawn="1"/>
        </p:nvGrpSpPr>
        <p:grpSpPr>
          <a:xfrm>
            <a:off x="954617" y="1795468"/>
            <a:ext cx="3041651"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272" name="Group 271"/>
          <p:cNvGrpSpPr/>
          <p:nvPr userDrawn="1"/>
        </p:nvGrpSpPr>
        <p:grpSpPr>
          <a:xfrm>
            <a:off x="8195733" y="1795468"/>
            <a:ext cx="3041651"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276" name="Text Placeholder 5"/>
          <p:cNvSpPr>
            <a:spLocks noGrp="1"/>
          </p:cNvSpPr>
          <p:nvPr>
            <p:ph type="body" sz="quarter" idx="11"/>
          </p:nvPr>
        </p:nvSpPr>
        <p:spPr>
          <a:xfrm>
            <a:off x="1110208"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277" name="Text Placeholder 5"/>
          <p:cNvSpPr>
            <a:spLocks noGrp="1"/>
          </p:cNvSpPr>
          <p:nvPr>
            <p:ph type="body" sz="quarter" idx="14"/>
          </p:nvPr>
        </p:nvSpPr>
        <p:spPr>
          <a:xfrm>
            <a:off x="1126652" y="4887547"/>
            <a:ext cx="2770629" cy="1252909"/>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278" name="Text Placeholder 5"/>
          <p:cNvSpPr>
            <a:spLocks noGrp="1"/>
          </p:cNvSpPr>
          <p:nvPr>
            <p:ph type="body" sz="quarter" idx="15"/>
          </p:nvPr>
        </p:nvSpPr>
        <p:spPr>
          <a:xfrm>
            <a:off x="4720660"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279" name="Text Placeholder 5"/>
          <p:cNvSpPr>
            <a:spLocks noGrp="1"/>
          </p:cNvSpPr>
          <p:nvPr>
            <p:ph type="body" sz="quarter" idx="16"/>
          </p:nvPr>
        </p:nvSpPr>
        <p:spPr>
          <a:xfrm>
            <a:off x="4719928" y="4887547"/>
            <a:ext cx="2770629" cy="1252909"/>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280" name="Text Placeholder 5"/>
          <p:cNvSpPr>
            <a:spLocks noGrp="1"/>
          </p:cNvSpPr>
          <p:nvPr>
            <p:ph type="body" sz="quarter" idx="17"/>
          </p:nvPr>
        </p:nvSpPr>
        <p:spPr>
          <a:xfrm>
            <a:off x="8329652"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281" name="Text Placeholder 5"/>
          <p:cNvSpPr>
            <a:spLocks noGrp="1"/>
          </p:cNvSpPr>
          <p:nvPr>
            <p:ph type="body" sz="quarter" idx="18"/>
          </p:nvPr>
        </p:nvSpPr>
        <p:spPr>
          <a:xfrm>
            <a:off x="8328920" y="4887547"/>
            <a:ext cx="2770629" cy="1252909"/>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282" name="Text Placeholder 5"/>
          <p:cNvSpPr>
            <a:spLocks noGrp="1"/>
          </p:cNvSpPr>
          <p:nvPr>
            <p:ph type="body" sz="quarter" idx="19"/>
          </p:nvPr>
        </p:nvSpPr>
        <p:spPr>
          <a:xfrm>
            <a:off x="954621" y="1795464"/>
            <a:ext cx="3041649"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a:t>Edit Master text styles</a:t>
            </a:r>
          </a:p>
        </p:txBody>
      </p:sp>
      <p:sp>
        <p:nvSpPr>
          <p:cNvPr id="284" name="Text Placeholder 283"/>
          <p:cNvSpPr>
            <a:spLocks noGrp="1"/>
          </p:cNvSpPr>
          <p:nvPr>
            <p:ph type="body" sz="quarter" idx="20"/>
          </p:nvPr>
        </p:nvSpPr>
        <p:spPr>
          <a:xfrm>
            <a:off x="4576236" y="1795466"/>
            <a:ext cx="3039533" cy="409575"/>
          </a:xfrm>
          <a:prstGeom prst="rect">
            <a:avLst/>
          </a:prstGeom>
        </p:spPr>
        <p:txBody>
          <a:bodyPr/>
          <a:lstStyle>
            <a:lvl1pPr marL="0" indent="0" algn="ctr">
              <a:buNone/>
              <a:defRPr>
                <a:solidFill>
                  <a:schemeClr val="bg1"/>
                </a:solidFill>
                <a:latin typeface="Gill Sans MT" panose="020B0502020104020203" pitchFamily="34" charset="0"/>
              </a:defRPr>
            </a:lvl1pPr>
            <a:lvl2pPr marL="342900" indent="0">
              <a:buNone/>
              <a:defRPr/>
            </a:lvl2pPr>
          </a:lstStyle>
          <a:p>
            <a:pPr lvl="0"/>
            <a:r>
              <a:rPr lang="en-US"/>
              <a:t>Edit Master text styles</a:t>
            </a:r>
          </a:p>
        </p:txBody>
      </p:sp>
      <p:sp>
        <p:nvSpPr>
          <p:cNvPr id="286" name="Text Placeholder 285"/>
          <p:cNvSpPr>
            <a:spLocks noGrp="1"/>
          </p:cNvSpPr>
          <p:nvPr>
            <p:ph type="body" sz="quarter" idx="21"/>
          </p:nvPr>
        </p:nvSpPr>
        <p:spPr>
          <a:xfrm>
            <a:off x="8195733" y="1795463"/>
            <a:ext cx="3041651" cy="406400"/>
          </a:xfrm>
          <a:prstGeom prst="rect">
            <a:avLst/>
          </a:prstGeom>
        </p:spPr>
        <p:txBody>
          <a:bodyPr/>
          <a:lstStyle>
            <a:lvl1pPr marL="0" indent="0" algn="ctr">
              <a:buNone/>
              <a:defRPr>
                <a:solidFill>
                  <a:schemeClr val="bg1"/>
                </a:solidFill>
              </a:defRPr>
            </a:lvl1pPr>
            <a:lvl2pPr marL="342900" indent="0">
              <a:buNone/>
              <a:defRPr/>
            </a:lvl2pPr>
          </a:lstStyle>
          <a:p>
            <a:pPr lvl="0"/>
            <a:r>
              <a:rPr lang="en-US"/>
              <a:t>Edit Master text styles</a:t>
            </a:r>
          </a:p>
        </p:txBody>
      </p:sp>
      <p:sp>
        <p:nvSpPr>
          <p:cNvPr id="287"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1466353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1127379" y="1624845"/>
            <a:ext cx="2770628"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36" name="Group 35"/>
          <p:cNvGrpSpPr/>
          <p:nvPr userDrawn="1"/>
        </p:nvGrpSpPr>
        <p:grpSpPr>
          <a:xfrm>
            <a:off x="4744467" y="1624845"/>
            <a:ext cx="2770628"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64" name="Group 63"/>
          <p:cNvGrpSpPr/>
          <p:nvPr userDrawn="1"/>
        </p:nvGrpSpPr>
        <p:grpSpPr>
          <a:xfrm>
            <a:off x="8361555" y="1624845"/>
            <a:ext cx="2770628"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94" name="Text Placeholder 5"/>
          <p:cNvSpPr>
            <a:spLocks noGrp="1"/>
          </p:cNvSpPr>
          <p:nvPr>
            <p:ph type="body" sz="quarter" idx="11"/>
          </p:nvPr>
        </p:nvSpPr>
        <p:spPr>
          <a:xfrm>
            <a:off x="1127380" y="3894522"/>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97" name="Text Placeholder 5"/>
          <p:cNvSpPr>
            <a:spLocks noGrp="1"/>
          </p:cNvSpPr>
          <p:nvPr>
            <p:ph type="body" sz="quarter" idx="14"/>
          </p:nvPr>
        </p:nvSpPr>
        <p:spPr>
          <a:xfrm>
            <a:off x="1126652" y="4279847"/>
            <a:ext cx="2770629" cy="1568843"/>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98" name="Text Placeholder 5"/>
          <p:cNvSpPr>
            <a:spLocks noGrp="1"/>
          </p:cNvSpPr>
          <p:nvPr>
            <p:ph type="body" sz="quarter" idx="15"/>
          </p:nvPr>
        </p:nvSpPr>
        <p:spPr>
          <a:xfrm>
            <a:off x="4744467" y="3882656"/>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99" name="Text Placeholder 5"/>
          <p:cNvSpPr>
            <a:spLocks noGrp="1"/>
          </p:cNvSpPr>
          <p:nvPr>
            <p:ph type="body" sz="quarter" idx="16"/>
          </p:nvPr>
        </p:nvSpPr>
        <p:spPr>
          <a:xfrm>
            <a:off x="4743736" y="4267981"/>
            <a:ext cx="2770629" cy="1568843"/>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100" name="Text Placeholder 5"/>
          <p:cNvSpPr>
            <a:spLocks noGrp="1"/>
          </p:cNvSpPr>
          <p:nvPr>
            <p:ph type="body" sz="quarter" idx="17"/>
          </p:nvPr>
        </p:nvSpPr>
        <p:spPr>
          <a:xfrm>
            <a:off x="8364076" y="3855522"/>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101" name="Text Placeholder 5"/>
          <p:cNvSpPr>
            <a:spLocks noGrp="1"/>
          </p:cNvSpPr>
          <p:nvPr>
            <p:ph type="body" sz="quarter" idx="18"/>
          </p:nvPr>
        </p:nvSpPr>
        <p:spPr>
          <a:xfrm>
            <a:off x="8363348" y="4240847"/>
            <a:ext cx="2770629" cy="1568843"/>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102"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288946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57311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835453" y="1706121"/>
            <a:ext cx="4041344"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31" name="Text Placeholder 3"/>
          <p:cNvSpPr>
            <a:spLocks noGrp="1"/>
          </p:cNvSpPr>
          <p:nvPr>
            <p:ph type="body" sz="quarter" idx="10"/>
          </p:nvPr>
        </p:nvSpPr>
        <p:spPr>
          <a:xfrm>
            <a:off x="5033783" y="2629677"/>
            <a:ext cx="6866292" cy="63569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a:t>Edit Master text styles</a:t>
            </a:r>
          </a:p>
        </p:txBody>
      </p:sp>
      <p:sp>
        <p:nvSpPr>
          <p:cNvPr id="32" name="Text Placeholder 5"/>
          <p:cNvSpPr>
            <a:spLocks noGrp="1"/>
          </p:cNvSpPr>
          <p:nvPr>
            <p:ph type="body" sz="quarter" idx="11"/>
          </p:nvPr>
        </p:nvSpPr>
        <p:spPr>
          <a:xfrm>
            <a:off x="5033783" y="3265377"/>
            <a:ext cx="6866292"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3236767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a:t>Edit Master text styles</a:t>
            </a:r>
          </a:p>
        </p:txBody>
      </p:sp>
      <p:sp>
        <p:nvSpPr>
          <p:cNvPr id="20" name="Text Placeholder 3"/>
          <p:cNvSpPr>
            <a:spLocks noGrp="1"/>
          </p:cNvSpPr>
          <p:nvPr>
            <p:ph type="body" sz="quarter" idx="20"/>
          </p:nvPr>
        </p:nvSpPr>
        <p:spPr>
          <a:xfrm>
            <a:off x="185110" y="1233377"/>
            <a:ext cx="11821785"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72605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a:t>Edit Master text styles</a:t>
            </a:r>
          </a:p>
        </p:txBody>
      </p:sp>
      <p:sp>
        <p:nvSpPr>
          <p:cNvPr id="20" name="Text Placeholder 3"/>
          <p:cNvSpPr>
            <a:spLocks noGrp="1"/>
          </p:cNvSpPr>
          <p:nvPr>
            <p:ph type="body" sz="quarter" idx="20"/>
          </p:nvPr>
        </p:nvSpPr>
        <p:spPr>
          <a:xfrm>
            <a:off x="171741" y="1233377"/>
            <a:ext cx="5711611"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sz="quarter" idx="21"/>
          </p:nvPr>
        </p:nvSpPr>
        <p:spPr>
          <a:xfrm>
            <a:off x="6039297" y="1233380"/>
            <a:ext cx="5968361" cy="5072173"/>
          </a:xfrm>
          <a:prstGeom prst="rect">
            <a:avLst/>
          </a:prstGeom>
        </p:spPr>
        <p:txBody>
          <a:bodyPr/>
          <a:lstStyle>
            <a:lvl1pPr>
              <a:defRPr>
                <a:ln>
                  <a:noFill/>
                </a:ln>
                <a:solidFill>
                  <a:srgbClr val="50A5AB"/>
                </a:solidFill>
              </a:defRPr>
            </a:lvl1pPr>
          </a:lstStyle>
          <a:p>
            <a:endParaRPr lang="en-US" dirty="0"/>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41244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a:t>Edit Master text styles</a:t>
            </a:r>
          </a:p>
        </p:txBody>
      </p:sp>
      <p:sp>
        <p:nvSpPr>
          <p:cNvPr id="20" name="Text Placeholder 3"/>
          <p:cNvSpPr>
            <a:spLocks noGrp="1"/>
          </p:cNvSpPr>
          <p:nvPr>
            <p:ph type="body" sz="quarter" idx="20"/>
          </p:nvPr>
        </p:nvSpPr>
        <p:spPr>
          <a:xfrm>
            <a:off x="6294475" y="1233377"/>
            <a:ext cx="5713180"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sz="quarter" idx="21"/>
          </p:nvPr>
        </p:nvSpPr>
        <p:spPr>
          <a:xfrm>
            <a:off x="171742" y="1233380"/>
            <a:ext cx="5968361" cy="5072173"/>
          </a:xfrm>
          <a:prstGeom prst="rect">
            <a:avLst/>
          </a:prstGeom>
        </p:spPr>
        <p:txBody>
          <a:bodyPr/>
          <a:lstStyle>
            <a:lvl1pPr>
              <a:defRPr>
                <a:ln>
                  <a:noFill/>
                </a:ln>
                <a:solidFill>
                  <a:srgbClr val="50A5AB"/>
                </a:solidFill>
              </a:defRPr>
            </a:lvl1pPr>
          </a:lstStyle>
          <a:p>
            <a:endParaRPr lang="en-US" dirty="0"/>
          </a:p>
        </p:txBody>
      </p:sp>
      <p:cxnSp>
        <p:nvCxnSpPr>
          <p:cNvPr id="5" name="Straight Connector 4"/>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6995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8479" y="2"/>
            <a:ext cx="12518069" cy="6464594"/>
          </a:xfrm>
          <a:prstGeom prst="rect">
            <a:avLst/>
          </a:prstGeom>
        </p:spPr>
      </p:pic>
      <p:sp>
        <p:nvSpPr>
          <p:cNvPr id="8" name="Text Placeholder 3"/>
          <p:cNvSpPr>
            <a:spLocks noGrp="1"/>
          </p:cNvSpPr>
          <p:nvPr>
            <p:ph type="body" sz="quarter" idx="10"/>
          </p:nvPr>
        </p:nvSpPr>
        <p:spPr>
          <a:xfrm>
            <a:off x="0" y="6"/>
            <a:ext cx="12192000" cy="1073887"/>
          </a:xfrm>
          <a:prstGeom prst="rect">
            <a:avLst/>
          </a:prstGeom>
        </p:spPr>
        <p:txBody>
          <a:bodyPr anchor="ctr"/>
          <a:lstStyle>
            <a:lvl1pPr marL="0" indent="0" algn="l">
              <a:buNone/>
              <a:defRPr sz="3000" b="1">
                <a:solidFill>
                  <a:srgbClr val="008C99"/>
                </a:solidFill>
                <a:latin typeface="Gill Sans MT" panose="020B0502020104020203" pitchFamily="34" charset="0"/>
              </a:defRPr>
            </a:lvl1pPr>
          </a:lstStyle>
          <a:p>
            <a:pPr lvl="0"/>
            <a:r>
              <a:rPr lang="en-US"/>
              <a:t>Edit Master text styles</a:t>
            </a:r>
          </a:p>
        </p:txBody>
      </p:sp>
      <p:sp>
        <p:nvSpPr>
          <p:cNvPr id="9" name="Text Placeholder 5"/>
          <p:cNvSpPr>
            <a:spLocks noGrp="1"/>
          </p:cNvSpPr>
          <p:nvPr>
            <p:ph type="body" sz="quarter" idx="16"/>
          </p:nvPr>
        </p:nvSpPr>
        <p:spPr>
          <a:xfrm>
            <a:off x="17111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a:t>Edit Master text styles</a:t>
            </a:r>
          </a:p>
        </p:txBody>
      </p:sp>
      <p:sp>
        <p:nvSpPr>
          <p:cNvPr id="10" name="Text Placeholder 5"/>
          <p:cNvSpPr>
            <a:spLocks noGrp="1"/>
          </p:cNvSpPr>
          <p:nvPr>
            <p:ph type="body" sz="quarter" idx="19"/>
          </p:nvPr>
        </p:nvSpPr>
        <p:spPr>
          <a:xfrm>
            <a:off x="740125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a:t>Edit Master text styles</a:t>
            </a:r>
          </a:p>
        </p:txBody>
      </p:sp>
      <p:sp>
        <p:nvSpPr>
          <p:cNvPr id="11" name="Text Placeholder 3"/>
          <p:cNvSpPr>
            <a:spLocks noGrp="1"/>
          </p:cNvSpPr>
          <p:nvPr>
            <p:ph type="body" sz="quarter" idx="20"/>
          </p:nvPr>
        </p:nvSpPr>
        <p:spPr>
          <a:xfrm>
            <a:off x="171741"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p:cNvSpPr>
            <a:spLocks noGrp="1"/>
          </p:cNvSpPr>
          <p:nvPr>
            <p:ph type="body" sz="quarter" idx="21"/>
          </p:nvPr>
        </p:nvSpPr>
        <p:spPr>
          <a:xfrm>
            <a:off x="7401257"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3" y="1073888"/>
            <a:ext cx="6989135"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48289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body slide 0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411439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2606F6-A87A-477D-8DC1-8DC051E4AD86}" type="datetimeFigureOut">
              <a:rPr lang="en-IN" smtClean="0"/>
              <a:t>01-09-2022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E0F340E-D823-4490-A84D-E83C3602DC87}" type="slidenum">
              <a:rPr lang="en-IN" smtClean="0"/>
              <a:t>‹#›</a:t>
            </a:fld>
            <a:endParaRPr lang="en-IN" dirty="0"/>
          </a:p>
        </p:txBody>
      </p:sp>
    </p:spTree>
    <p:extLst>
      <p:ext uri="{BB962C8B-B14F-4D97-AF65-F5344CB8AC3E}">
        <p14:creationId xmlns:p14="http://schemas.microsoft.com/office/powerpoint/2010/main" val="537354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5BAB087-D317-9E41-89CD-8BFD32A398C8}"/>
              </a:ext>
            </a:extLst>
          </p:cNvPr>
          <p:cNvGrpSpPr/>
          <p:nvPr userDrawn="1"/>
        </p:nvGrpSpPr>
        <p:grpSpPr>
          <a:xfrm>
            <a:off x="0" y="-1191"/>
            <a:ext cx="12192000" cy="6859193"/>
            <a:chOff x="0" y="-1191"/>
            <a:chExt cx="12192000" cy="6859193"/>
          </a:xfrm>
        </p:grpSpPr>
        <p:pic>
          <p:nvPicPr>
            <p:cNvPr id="10" name="Picture 9">
              <a:extLst>
                <a:ext uri="{FF2B5EF4-FFF2-40B4-BE49-F238E27FC236}">
                  <a16:creationId xmlns:a16="http://schemas.microsoft.com/office/drawing/2014/main" id="{183A33D5-2099-7749-B7E9-FDBFC7C50520}"/>
                </a:ext>
              </a:extLst>
            </p:cNvPr>
            <p:cNvPicPr>
              <a:picLocks noChangeAspect="1"/>
            </p:cNvPicPr>
            <p:nvPr userDrawn="1"/>
          </p:nvPicPr>
          <p:blipFill>
            <a:blip r:embed="rId2"/>
            <a:stretch>
              <a:fillRect/>
            </a:stretch>
          </p:blipFill>
          <p:spPr>
            <a:xfrm>
              <a:off x="0" y="3"/>
              <a:ext cx="12192000" cy="6857999"/>
            </a:xfrm>
            <a:prstGeom prst="rect">
              <a:avLst/>
            </a:prstGeom>
          </p:spPr>
        </p:pic>
        <p:pic>
          <p:nvPicPr>
            <p:cNvPr id="11" name="Picture 8">
              <a:extLst>
                <a:ext uri="{FF2B5EF4-FFF2-40B4-BE49-F238E27FC236}">
                  <a16:creationId xmlns:a16="http://schemas.microsoft.com/office/drawing/2014/main" id="{EF1E50B5-943B-8D43-B91A-108ACBEEAB2F}"/>
                </a:ext>
              </a:extLst>
            </p:cNvPr>
            <p:cNvPicPr>
              <a:picLocks noChangeAspect="1" noChangeArrowheads="1"/>
            </p:cNvPicPr>
            <p:nvPr userDrawn="1"/>
          </p:nvPicPr>
          <p:blipFill rotWithShape="1">
            <a:blip r:embed="rId3">
              <a:extLst>
                <a:ext uri="{28A0092B-C50C-407E-A947-70E740481C1C}">
                  <a14:useLocalDpi xmlns:a14="http://schemas.microsoft.com/office/drawing/2010/main"/>
                </a:ext>
              </a:extLst>
            </a:blip>
            <a:srcRect l="6730"/>
            <a:stretch/>
          </p:blipFill>
          <p:spPr bwMode="auto">
            <a:xfrm>
              <a:off x="3657600" y="-1191"/>
              <a:ext cx="8530058" cy="685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31170" name="Rectangle 2"/>
          <p:cNvSpPr>
            <a:spLocks noGrp="1" noChangeArrowheads="1"/>
          </p:cNvSpPr>
          <p:nvPr>
            <p:ph type="ctrTitle"/>
          </p:nvPr>
        </p:nvSpPr>
        <p:spPr>
          <a:xfrm>
            <a:off x="1428751" y="2339978"/>
            <a:ext cx="9753600" cy="1470025"/>
          </a:xfrm>
        </p:spPr>
        <p:txBody>
          <a:bodyPr/>
          <a:lstStyle>
            <a:lvl1pPr>
              <a:defRPr/>
            </a:lvl1pPr>
          </a:lstStyle>
          <a:p>
            <a:r>
              <a:rPr lang="en-US"/>
              <a:t>Click to edit Master title style</a:t>
            </a:r>
          </a:p>
        </p:txBody>
      </p:sp>
      <p:sp>
        <p:nvSpPr>
          <p:cNvPr id="1031171" name="Rectangle 3"/>
          <p:cNvSpPr>
            <a:spLocks noGrp="1" noChangeArrowheads="1"/>
          </p:cNvSpPr>
          <p:nvPr>
            <p:ph type="subTitle" idx="1"/>
          </p:nvPr>
        </p:nvSpPr>
        <p:spPr>
          <a:xfrm>
            <a:off x="2036233" y="3886200"/>
            <a:ext cx="8534400" cy="1752600"/>
          </a:xfrm>
        </p:spPr>
        <p:txBody>
          <a:bodyPr/>
          <a:lstStyle>
            <a:lvl1pPr marL="0" indent="0" algn="ctr">
              <a:buFontTx/>
              <a:buNone/>
              <a:defRPr/>
            </a:lvl1pPr>
          </a:lstStyle>
          <a:p>
            <a:r>
              <a:rPr lang="en-US"/>
              <a:t>Click to edit Master subtitle style</a:t>
            </a:r>
          </a:p>
        </p:txBody>
      </p:sp>
      <p:pic>
        <p:nvPicPr>
          <p:cNvPr id="7" name="Picture 6">
            <a:extLst>
              <a:ext uri="{FF2B5EF4-FFF2-40B4-BE49-F238E27FC236}">
                <a16:creationId xmlns:a16="http://schemas.microsoft.com/office/drawing/2014/main" id="{D0BBC9A4-0181-D54D-BA88-D45B6D6EAC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0" y="6096000"/>
            <a:ext cx="2277320" cy="616809"/>
          </a:xfrm>
          <a:prstGeom prst="rect">
            <a:avLst/>
          </a:prstGeom>
        </p:spPr>
      </p:pic>
      <p:pic>
        <p:nvPicPr>
          <p:cNvPr id="8" name="Picture 7">
            <a:extLst>
              <a:ext uri="{FF2B5EF4-FFF2-40B4-BE49-F238E27FC236}">
                <a16:creationId xmlns:a16="http://schemas.microsoft.com/office/drawing/2014/main" id="{25CEC6EB-2D4D-9548-A7DE-8088B77722E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3650" t="16349" r="20559" b="7354"/>
          <a:stretch/>
        </p:blipFill>
        <p:spPr>
          <a:xfrm>
            <a:off x="381000" y="533400"/>
            <a:ext cx="3657600" cy="1066800"/>
          </a:xfrm>
          <a:prstGeom prst="rect">
            <a:avLst/>
          </a:prstGeom>
        </p:spPr>
      </p:pic>
    </p:spTree>
    <p:extLst>
      <p:ext uri="{BB962C8B-B14F-4D97-AF65-F5344CB8AC3E}">
        <p14:creationId xmlns:p14="http://schemas.microsoft.com/office/powerpoint/2010/main" val="3237625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002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5731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6764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6764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2347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6764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6764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234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656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01014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616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08586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45514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4825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533400"/>
            <a:ext cx="25908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533400"/>
            <a:ext cx="75692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76478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363200" cy="762000"/>
          </a:xfrm>
        </p:spPr>
        <p:txBody>
          <a:bodyPr/>
          <a:lstStyle/>
          <a:p>
            <a:r>
              <a:rPr lang="en-US"/>
              <a:t>Click to edit Master title style</a:t>
            </a:r>
          </a:p>
        </p:txBody>
      </p:sp>
      <p:sp>
        <p:nvSpPr>
          <p:cNvPr id="3" name="Text Placeholder 2"/>
          <p:cNvSpPr>
            <a:spLocks noGrp="1"/>
          </p:cNvSpPr>
          <p:nvPr>
            <p:ph type="body" sz="half" idx="1"/>
          </p:nvPr>
        </p:nvSpPr>
        <p:spPr>
          <a:xfrm>
            <a:off x="1016000" y="16764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6764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7036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onten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774523"/>
          </a:xfrm>
          <a:prstGeom prst="rect">
            <a:avLst/>
          </a:prstGeom>
        </p:spPr>
        <p:txBody>
          <a:bodyPr/>
          <a:lstStyle>
            <a:lvl1pPr algn="l">
              <a:defRPr sz="4800" b="1" i="0" u="none" cap="all" baseline="0">
                <a:solidFill>
                  <a:srgbClr val="434445"/>
                </a:solidFill>
                <a:latin typeface="+mj-lt"/>
                <a:cs typeface="Arial"/>
              </a:defRPr>
            </a:lvl1pPr>
          </a:lstStyle>
          <a:p>
            <a:r>
              <a:rPr lang="en-US" dirty="0"/>
              <a:t>SECTION TITLE GOES HERE</a:t>
            </a:r>
          </a:p>
        </p:txBody>
      </p:sp>
      <p:sp>
        <p:nvSpPr>
          <p:cNvPr id="7" name="Content Placeholder 2"/>
          <p:cNvSpPr>
            <a:spLocks noGrp="1"/>
          </p:cNvSpPr>
          <p:nvPr>
            <p:ph idx="13" hasCustomPrompt="1"/>
          </p:nvPr>
        </p:nvSpPr>
        <p:spPr>
          <a:xfrm>
            <a:off x="609600" y="1453991"/>
            <a:ext cx="10972800" cy="426786"/>
          </a:xfrm>
          <a:prstGeom prst="rect">
            <a:avLst/>
          </a:prstGeom>
        </p:spPr>
        <p:txBody>
          <a:bodyPr/>
          <a:lstStyle>
            <a:lvl1pPr marL="0" indent="0">
              <a:buNone/>
              <a:defRPr sz="3200" b="1" i="0" cap="all">
                <a:solidFill>
                  <a:srgbClr val="AC0D1C"/>
                </a:solidFill>
                <a:latin typeface="+mj-lt"/>
                <a:cs typeface="Arial"/>
              </a:defRPr>
            </a:lvl1pPr>
            <a:lvl2pPr marL="457200"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a:t>SECTION HEADER </a:t>
            </a:r>
          </a:p>
        </p:txBody>
      </p:sp>
      <p:sp>
        <p:nvSpPr>
          <p:cNvPr id="8" name="Content Placeholder 2"/>
          <p:cNvSpPr>
            <a:spLocks noGrp="1"/>
          </p:cNvSpPr>
          <p:nvPr>
            <p:ph idx="14" hasCustomPrompt="1"/>
          </p:nvPr>
        </p:nvSpPr>
        <p:spPr>
          <a:xfrm>
            <a:off x="609600" y="2009377"/>
            <a:ext cx="10972800" cy="4153428"/>
          </a:xfrm>
          <a:prstGeom prst="rect">
            <a:avLst/>
          </a:prstGeom>
        </p:spPr>
        <p:txBody>
          <a:bodyPr/>
          <a:lstStyle>
            <a:lvl1pPr marL="0" indent="0">
              <a:buNone/>
              <a:defRPr sz="2400" b="0" i="0" baseline="0">
                <a:solidFill>
                  <a:schemeClr val="tx1"/>
                </a:solidFill>
                <a:latin typeface="+mj-lt"/>
                <a:cs typeface="Arial"/>
              </a:defRPr>
            </a:lvl1pPr>
            <a:lvl2pPr marL="457200"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a:t>Body copy goes here</a:t>
            </a:r>
          </a:p>
        </p:txBody>
      </p:sp>
    </p:spTree>
    <p:extLst>
      <p:ext uri="{BB962C8B-B14F-4D97-AF65-F5344CB8AC3E}">
        <p14:creationId xmlns:p14="http://schemas.microsoft.com/office/powerpoint/2010/main" val="79746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656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nten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774523"/>
          </a:xfrm>
          <a:prstGeom prst="rect">
            <a:avLst/>
          </a:prstGeom>
        </p:spPr>
        <p:txBody>
          <a:bodyPr/>
          <a:lstStyle>
            <a:lvl1pPr algn="l">
              <a:defRPr sz="4000" b="1" i="0" u="none" cap="all" baseline="0">
                <a:solidFill>
                  <a:srgbClr val="434445"/>
                </a:solidFill>
                <a:latin typeface="Arial"/>
                <a:cs typeface="Arial"/>
              </a:defRPr>
            </a:lvl1pPr>
          </a:lstStyle>
          <a:p>
            <a:r>
              <a:rPr lang="en-US" dirty="0"/>
              <a:t>SECTION TITLE GOES HERE</a:t>
            </a:r>
          </a:p>
        </p:txBody>
      </p:sp>
      <p:sp>
        <p:nvSpPr>
          <p:cNvPr id="3" name="Content Placeholder 2"/>
          <p:cNvSpPr>
            <a:spLocks noGrp="1"/>
          </p:cNvSpPr>
          <p:nvPr>
            <p:ph idx="1" hasCustomPrompt="1"/>
          </p:nvPr>
        </p:nvSpPr>
        <p:spPr>
          <a:xfrm>
            <a:off x="609600" y="3220437"/>
            <a:ext cx="10972800" cy="2307628"/>
          </a:xfrm>
          <a:prstGeom prst="rect">
            <a:avLst/>
          </a:prstGeom>
        </p:spPr>
        <p:txBody>
          <a:bodyPr/>
          <a:lstStyle>
            <a:lvl1pPr marL="548640" indent="-182880">
              <a:buClr>
                <a:srgbClr val="AC0D1C"/>
              </a:buClr>
              <a:buSzPct val="75000"/>
              <a:buFont typeface="Arial"/>
              <a:buChar char="•"/>
              <a:defRPr sz="1800" b="0" i="0">
                <a:latin typeface="Arial"/>
                <a:cs typeface="Arial"/>
              </a:defRPr>
            </a:lvl1pPr>
            <a:lvl2pPr marL="914400" indent="-182880">
              <a:buClr>
                <a:srgbClr val="AC0D1C"/>
              </a:buClr>
              <a:defRPr sz="1800" b="0" i="0">
                <a:solidFill>
                  <a:schemeClr val="tx1">
                    <a:lumMod val="50000"/>
                    <a:lumOff val="50000"/>
                  </a:schemeClr>
                </a:solidFill>
                <a:latin typeface="Arial"/>
                <a:cs typeface="Arial"/>
              </a:defRPr>
            </a:lvl2pPr>
            <a:lvl3pPr marL="1188720" indent="-182880">
              <a:buClr>
                <a:srgbClr val="AC0D1C"/>
              </a:buClr>
              <a:buSzPct val="50000"/>
              <a:buFont typeface="Wingdings" charset="2"/>
              <a:buChar char="v"/>
              <a:defRPr sz="1800" b="0" i="0">
                <a:solidFill>
                  <a:schemeClr val="tx1">
                    <a:lumMod val="50000"/>
                    <a:lumOff val="50000"/>
                  </a:schemeClr>
                </a:solidFill>
                <a:latin typeface="Arial"/>
                <a:cs typeface="Arial"/>
              </a:defRPr>
            </a:lvl3pPr>
            <a:lvl4pPr marL="1463040" indent="-182880">
              <a:buClr>
                <a:srgbClr val="AC0D1C"/>
              </a:buClr>
              <a:buSzPct val="75000"/>
              <a:buFont typeface="Wingdings" charset="2"/>
              <a:buChar char="Ø"/>
              <a:defRPr sz="1800" b="0" i="0">
                <a:solidFill>
                  <a:schemeClr val="tx1">
                    <a:lumMod val="50000"/>
                    <a:lumOff val="50000"/>
                  </a:schemeClr>
                </a:solidFill>
                <a:latin typeface="Arial"/>
                <a:cs typeface="Arial"/>
              </a:defRPr>
            </a:lvl4pPr>
            <a:lvl5pPr marL="1737360" indent="-182880">
              <a:buClr>
                <a:srgbClr val="AC0D1C"/>
              </a:buClr>
              <a:buSzPct val="75000"/>
              <a:defRPr sz="1800" b="0" i="0">
                <a:solidFill>
                  <a:schemeClr val="tx1">
                    <a:lumMod val="50000"/>
                    <a:lumOff val="50000"/>
                  </a:schemeClr>
                </a:solidFill>
                <a:latin typeface="Arial"/>
                <a:cs typeface="Arial"/>
              </a:defRPr>
            </a:lvl5pPr>
          </a:lstStyle>
          <a:p>
            <a:pPr lvl="0"/>
            <a:r>
              <a:rPr lang="en-US" dirty="0"/>
              <a:t>Example of bullet treatment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hasCustomPrompt="1"/>
          </p:nvPr>
        </p:nvSpPr>
        <p:spPr>
          <a:xfrm>
            <a:off x="609600" y="1453991"/>
            <a:ext cx="10972800" cy="426786"/>
          </a:xfrm>
          <a:prstGeom prst="rect">
            <a:avLst/>
          </a:prstGeom>
        </p:spPr>
        <p:txBody>
          <a:bodyPr/>
          <a:lstStyle>
            <a:lvl1pPr marL="0" indent="0">
              <a:buNone/>
              <a:defRPr sz="2600" b="1" i="0" cap="all">
                <a:solidFill>
                  <a:srgbClr val="AC0D1C"/>
                </a:solidFill>
                <a:latin typeface="Arial"/>
                <a:cs typeface="Arial"/>
              </a:defRPr>
            </a:lvl1pPr>
            <a:lvl2pPr marL="457200"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a:t>SECTION HEADER </a:t>
            </a:r>
          </a:p>
        </p:txBody>
      </p:sp>
      <p:sp>
        <p:nvSpPr>
          <p:cNvPr id="8" name="Content Placeholder 2"/>
          <p:cNvSpPr>
            <a:spLocks noGrp="1"/>
          </p:cNvSpPr>
          <p:nvPr>
            <p:ph idx="14" hasCustomPrompt="1"/>
          </p:nvPr>
        </p:nvSpPr>
        <p:spPr>
          <a:xfrm>
            <a:off x="609600" y="2009377"/>
            <a:ext cx="10972800" cy="1082886"/>
          </a:xfrm>
          <a:prstGeom prst="rect">
            <a:avLst/>
          </a:prstGeom>
        </p:spPr>
        <p:txBody>
          <a:bodyPr/>
          <a:lstStyle>
            <a:lvl1pPr marL="0" indent="0">
              <a:buNone/>
              <a:defRPr sz="1800" b="0" i="0" baseline="0">
                <a:solidFill>
                  <a:schemeClr val="tx1"/>
                </a:solidFill>
                <a:latin typeface="Arial"/>
                <a:cs typeface="Arial"/>
              </a:defRPr>
            </a:lvl1pPr>
            <a:lvl2pPr marL="457200"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a:t>Body copy goes here</a:t>
            </a:r>
          </a:p>
        </p:txBody>
      </p:sp>
    </p:spTree>
    <p:extLst>
      <p:ext uri="{BB962C8B-B14F-4D97-AF65-F5344CB8AC3E}">
        <p14:creationId xmlns:p14="http://schemas.microsoft.com/office/powerpoint/2010/main" val="303519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0101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61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0858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455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2.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image" Target="../media/image7.png"/><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image" Target="../media/image6.png"/><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5.jpe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2.jpeg"/><Relationship Id="rId2" Type="http://schemas.openxmlformats.org/officeDocument/2006/relationships/slideLayout" Target="../slideLayouts/slideLayout38.xml"/><Relationship Id="rId16" Type="http://schemas.openxmlformats.org/officeDocument/2006/relationships/image" Target="../media/image1.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3.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6134059-B1F4-A94B-83D6-2C1B8442F8AC}"/>
              </a:ext>
            </a:extLst>
          </p:cNvPr>
          <p:cNvGrpSpPr/>
          <p:nvPr userDrawn="1"/>
        </p:nvGrpSpPr>
        <p:grpSpPr>
          <a:xfrm>
            <a:off x="0" y="-1191"/>
            <a:ext cx="12192000" cy="6859193"/>
            <a:chOff x="0" y="-1191"/>
            <a:chExt cx="12192000" cy="6859193"/>
          </a:xfrm>
        </p:grpSpPr>
        <p:pic>
          <p:nvPicPr>
            <p:cNvPr id="9" name="Picture 8">
              <a:extLst>
                <a:ext uri="{FF2B5EF4-FFF2-40B4-BE49-F238E27FC236}">
                  <a16:creationId xmlns:a16="http://schemas.microsoft.com/office/drawing/2014/main" id="{982541F6-63CD-004F-8170-41E9AF5059EB}"/>
                </a:ext>
              </a:extLst>
            </p:cNvPr>
            <p:cNvPicPr>
              <a:picLocks noChangeAspect="1"/>
            </p:cNvPicPr>
            <p:nvPr userDrawn="1"/>
          </p:nvPicPr>
          <p:blipFill>
            <a:blip r:embed="rId18"/>
            <a:stretch>
              <a:fillRect/>
            </a:stretch>
          </p:blipFill>
          <p:spPr>
            <a:xfrm>
              <a:off x="0" y="3"/>
              <a:ext cx="12192000" cy="6857999"/>
            </a:xfrm>
            <a:prstGeom prst="rect">
              <a:avLst/>
            </a:prstGeom>
          </p:spPr>
        </p:pic>
        <p:pic>
          <p:nvPicPr>
            <p:cNvPr id="10" name="Picture 8">
              <a:extLst>
                <a:ext uri="{FF2B5EF4-FFF2-40B4-BE49-F238E27FC236}">
                  <a16:creationId xmlns:a16="http://schemas.microsoft.com/office/drawing/2014/main" id="{F6FE2B0F-4407-634B-BA79-ED52A29C6F50}"/>
                </a:ext>
              </a:extLst>
            </p:cNvPr>
            <p:cNvPicPr>
              <a:picLocks noChangeAspect="1" noChangeArrowheads="1"/>
            </p:cNvPicPr>
            <p:nvPr userDrawn="1"/>
          </p:nvPicPr>
          <p:blipFill rotWithShape="1">
            <a:blip r:embed="rId19">
              <a:extLst>
                <a:ext uri="{28A0092B-C50C-407E-A947-70E740481C1C}">
                  <a14:useLocalDpi xmlns:a14="http://schemas.microsoft.com/office/drawing/2010/main"/>
                </a:ext>
              </a:extLst>
            </a:blip>
            <a:srcRect l="6730"/>
            <a:stretch/>
          </p:blipFill>
          <p:spPr bwMode="auto">
            <a:xfrm>
              <a:off x="3124200" y="-1191"/>
              <a:ext cx="8530058" cy="685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Rectangle 9">
            <a:extLst>
              <a:ext uri="{FF2B5EF4-FFF2-40B4-BE49-F238E27FC236}">
                <a16:creationId xmlns:a16="http://schemas.microsoft.com/office/drawing/2014/main" id="{AFFC8188-F15B-6540-9FCA-CD8562563BD3}"/>
              </a:ext>
            </a:extLst>
          </p:cNvPr>
          <p:cNvSpPr>
            <a:spLocks noChangeArrowheads="1"/>
          </p:cNvSpPr>
          <p:nvPr userDrawn="1"/>
        </p:nvSpPr>
        <p:spPr bwMode="auto">
          <a:xfrm>
            <a:off x="11379200" y="6217443"/>
            <a:ext cx="768349"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A8AF884-707C-427E-AB00-53A70ED500E9}" type="slidenum">
              <a:rPr lang="en-US" altLang="en-US" sz="1800" b="1">
                <a:solidFill>
                  <a:schemeClr val="bg1"/>
                </a:solidFill>
                <a:latin typeface="Garamond" panose="02020404030301010803" pitchFamily="18" charset="0"/>
              </a:rPr>
              <a:pPr algn="ctr"/>
              <a:t>‹#›</a:t>
            </a:fld>
            <a:endParaRPr lang="en-US" altLang="en-US" sz="1800" b="1" dirty="0">
              <a:solidFill>
                <a:schemeClr val="bg1"/>
              </a:solidFill>
              <a:latin typeface="Garamond" panose="02020404030301010803" pitchFamily="18" charset="0"/>
            </a:endParaRPr>
          </a:p>
        </p:txBody>
      </p:sp>
      <p:sp>
        <p:nvSpPr>
          <p:cNvPr id="1028" name="Rectangle 2"/>
          <p:cNvSpPr>
            <a:spLocks noGrp="1" noChangeArrowheads="1"/>
          </p:cNvSpPr>
          <p:nvPr>
            <p:ph type="title"/>
          </p:nvPr>
        </p:nvSpPr>
        <p:spPr bwMode="auto">
          <a:xfrm>
            <a:off x="1016000" y="533400"/>
            <a:ext cx="10363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1016000" y="1676400"/>
            <a:ext cx="103632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33"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75" r:id="rId13"/>
    <p:sldLayoutId id="2147483976" r:id="rId14"/>
    <p:sldLayoutId id="2147483960" r:id="rId15"/>
    <p:sldLayoutId id="2147483961" r:id="rId16"/>
  </p:sldLayoutIdLst>
  <p:txStyles>
    <p:titleStyle>
      <a:lvl1pPr algn="ctr" rtl="0" eaLnBrk="0" fontAlgn="base" hangingPunct="0">
        <a:spcBef>
          <a:spcPct val="0"/>
        </a:spcBef>
        <a:spcAft>
          <a:spcPct val="0"/>
        </a:spcAft>
        <a:defRPr sz="32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5pPr>
      <a:lvl6pPr marL="457200" algn="ctr" rtl="0" fontAlgn="base">
        <a:spcBef>
          <a:spcPct val="0"/>
        </a:spcBef>
        <a:spcAft>
          <a:spcPct val="0"/>
        </a:spcAft>
        <a:defRPr sz="2800">
          <a:solidFill>
            <a:schemeClr val="tx2"/>
          </a:solidFill>
          <a:latin typeface="Garamond" pitchFamily="18" charset="0"/>
        </a:defRPr>
      </a:lvl6pPr>
      <a:lvl7pPr marL="914400" algn="ctr" rtl="0" fontAlgn="base">
        <a:spcBef>
          <a:spcPct val="0"/>
        </a:spcBef>
        <a:spcAft>
          <a:spcPct val="0"/>
        </a:spcAft>
        <a:defRPr sz="2800">
          <a:solidFill>
            <a:schemeClr val="tx2"/>
          </a:solidFill>
          <a:latin typeface="Garamond" pitchFamily="18" charset="0"/>
        </a:defRPr>
      </a:lvl7pPr>
      <a:lvl8pPr marL="1371600" algn="ctr" rtl="0" fontAlgn="base">
        <a:spcBef>
          <a:spcPct val="0"/>
        </a:spcBef>
        <a:spcAft>
          <a:spcPct val="0"/>
        </a:spcAft>
        <a:defRPr sz="2800">
          <a:solidFill>
            <a:schemeClr val="tx2"/>
          </a:solidFill>
          <a:latin typeface="Garamond" pitchFamily="18" charset="0"/>
        </a:defRPr>
      </a:lvl8pPr>
      <a:lvl9pPr marL="1828800" algn="ctr" rtl="0" fontAlgn="base">
        <a:spcBef>
          <a:spcPct val="0"/>
        </a:spcBef>
        <a:spcAft>
          <a:spcPct val="0"/>
        </a:spcAft>
        <a:defRPr sz="28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rgbClr val="FF0000"/>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a:off x="-10331" y="0"/>
            <a:ext cx="12206883" cy="6858000"/>
          </a:xfrm>
          <a:prstGeom prst="rect">
            <a:avLst/>
          </a:prstGeom>
        </p:spPr>
      </p:pic>
      <p:sp>
        <p:nvSpPr>
          <p:cNvPr id="10" name="Rectangle 9"/>
          <p:cNvSpPr/>
          <p:nvPr userDrawn="1"/>
        </p:nvSpPr>
        <p:spPr>
          <a:xfrm>
            <a:off x="-10331" y="6445612"/>
            <a:ext cx="12202331"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8C99"/>
              </a:solidFill>
            </a:endParaRPr>
          </a:p>
        </p:txBody>
      </p:sp>
      <p:grpSp>
        <p:nvGrpSpPr>
          <p:cNvPr id="7" name="Group 6"/>
          <p:cNvGrpSpPr/>
          <p:nvPr userDrawn="1"/>
        </p:nvGrpSpPr>
        <p:grpSpPr>
          <a:xfrm>
            <a:off x="60949" y="6501032"/>
            <a:ext cx="1189231" cy="302918"/>
            <a:chOff x="916083" y="709946"/>
            <a:chExt cx="4711702" cy="1600203"/>
          </a:xfrm>
        </p:grpSpPr>
        <p:pic>
          <p:nvPicPr>
            <p:cNvPr id="8" name="Picture 7"/>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916083" y="709946"/>
              <a:ext cx="2160276" cy="1600203"/>
            </a:xfrm>
            <a:prstGeom prst="rect">
              <a:avLst/>
            </a:prstGeom>
          </p:spPr>
        </p:pic>
        <p:pic>
          <p:nvPicPr>
            <p:cNvPr id="9" name="Picture 8"/>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346126" y="709946"/>
              <a:ext cx="2281659" cy="1600203"/>
            </a:xfrm>
            <a:prstGeom prst="rect">
              <a:avLst/>
            </a:prstGeom>
          </p:spPr>
        </p:pic>
      </p:grpSp>
    </p:spTree>
    <p:custDataLst>
      <p:tags r:id="rId22"/>
    </p:custDataLst>
    <p:extLst>
      <p:ext uri="{BB962C8B-B14F-4D97-AF65-F5344CB8AC3E}">
        <p14:creationId xmlns:p14="http://schemas.microsoft.com/office/powerpoint/2010/main" val="1182191264"/>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 id="2147483953" r:id="rId18"/>
    <p:sldLayoutId id="2147483954" r:id="rId19"/>
    <p:sldLayoutId id="2147483955"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F03382-91F6-9943-A877-3EA4C3E27849}"/>
              </a:ext>
            </a:extLst>
          </p:cNvPr>
          <p:cNvGrpSpPr/>
          <p:nvPr userDrawn="1"/>
        </p:nvGrpSpPr>
        <p:grpSpPr>
          <a:xfrm>
            <a:off x="0" y="-1191"/>
            <a:ext cx="12192000" cy="6859193"/>
            <a:chOff x="0" y="-1191"/>
            <a:chExt cx="12192000" cy="6859193"/>
          </a:xfrm>
        </p:grpSpPr>
        <p:pic>
          <p:nvPicPr>
            <p:cNvPr id="6" name="Picture 5">
              <a:extLst>
                <a:ext uri="{FF2B5EF4-FFF2-40B4-BE49-F238E27FC236}">
                  <a16:creationId xmlns:a16="http://schemas.microsoft.com/office/drawing/2014/main" id="{EE6ACD44-472C-4444-8596-29CD0B38C1D6}"/>
                </a:ext>
              </a:extLst>
            </p:cNvPr>
            <p:cNvPicPr>
              <a:picLocks noChangeAspect="1"/>
            </p:cNvPicPr>
            <p:nvPr userDrawn="1"/>
          </p:nvPicPr>
          <p:blipFill>
            <a:blip r:embed="rId16"/>
            <a:stretch>
              <a:fillRect/>
            </a:stretch>
          </p:blipFill>
          <p:spPr>
            <a:xfrm>
              <a:off x="0" y="3"/>
              <a:ext cx="12192000" cy="6857999"/>
            </a:xfrm>
            <a:prstGeom prst="rect">
              <a:avLst/>
            </a:prstGeom>
          </p:spPr>
        </p:pic>
        <p:pic>
          <p:nvPicPr>
            <p:cNvPr id="7" name="Picture 8">
              <a:extLst>
                <a:ext uri="{FF2B5EF4-FFF2-40B4-BE49-F238E27FC236}">
                  <a16:creationId xmlns:a16="http://schemas.microsoft.com/office/drawing/2014/main" id="{69046BD1-6148-4441-AF60-27D1BA5EE6F9}"/>
                </a:ext>
              </a:extLst>
            </p:cNvPr>
            <p:cNvPicPr>
              <a:picLocks noChangeAspect="1" noChangeArrowheads="1"/>
            </p:cNvPicPr>
            <p:nvPr userDrawn="1"/>
          </p:nvPicPr>
          <p:blipFill rotWithShape="1">
            <a:blip r:embed="rId17">
              <a:extLst>
                <a:ext uri="{28A0092B-C50C-407E-A947-70E740481C1C}">
                  <a14:useLocalDpi xmlns:a14="http://schemas.microsoft.com/office/drawing/2010/main"/>
                </a:ext>
              </a:extLst>
            </a:blip>
            <a:srcRect l="6730"/>
            <a:stretch/>
          </p:blipFill>
          <p:spPr bwMode="auto">
            <a:xfrm>
              <a:off x="3657600" y="-1191"/>
              <a:ext cx="8530058" cy="685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27" name="Rectangle 9"/>
          <p:cNvSpPr>
            <a:spLocks noChangeArrowheads="1"/>
          </p:cNvSpPr>
          <p:nvPr userDrawn="1"/>
        </p:nvSpPr>
        <p:spPr bwMode="auto">
          <a:xfrm>
            <a:off x="201084" y="6248403"/>
            <a:ext cx="768349"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A8AF884-707C-427E-AB00-53A70ED500E9}" type="slidenum">
              <a:rPr lang="en-US" altLang="en-US" sz="1800" b="1">
                <a:solidFill>
                  <a:schemeClr val="bg1"/>
                </a:solidFill>
                <a:latin typeface="Garamond" panose="02020404030301010803" pitchFamily="18" charset="0"/>
              </a:rPr>
              <a:pPr algn="ctr"/>
              <a:t>‹#›</a:t>
            </a:fld>
            <a:endParaRPr lang="en-US" altLang="en-US" sz="1800" b="1" dirty="0">
              <a:solidFill>
                <a:schemeClr val="bg1"/>
              </a:solidFill>
              <a:latin typeface="Garamond" panose="02020404030301010803" pitchFamily="18" charset="0"/>
            </a:endParaRPr>
          </a:p>
        </p:txBody>
      </p:sp>
      <p:sp>
        <p:nvSpPr>
          <p:cNvPr id="1028" name="Rectangle 2"/>
          <p:cNvSpPr>
            <a:spLocks noGrp="1" noChangeArrowheads="1"/>
          </p:cNvSpPr>
          <p:nvPr>
            <p:ph type="title"/>
          </p:nvPr>
        </p:nvSpPr>
        <p:spPr bwMode="auto">
          <a:xfrm>
            <a:off x="1016000" y="533400"/>
            <a:ext cx="10363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1016000" y="1676400"/>
            <a:ext cx="103632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56" r:id="rId13"/>
    <p:sldLayoutId id="2147483957" r:id="rId14"/>
  </p:sldLayoutIdLst>
  <p:txStyles>
    <p:titleStyle>
      <a:lvl1pPr algn="ctr" rtl="0" eaLnBrk="0" fontAlgn="base" hangingPunct="0">
        <a:spcBef>
          <a:spcPct val="0"/>
        </a:spcBef>
        <a:spcAft>
          <a:spcPct val="0"/>
        </a:spcAft>
        <a:defRPr sz="32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5pPr>
      <a:lvl6pPr marL="457200" algn="ctr" rtl="0" fontAlgn="base">
        <a:spcBef>
          <a:spcPct val="0"/>
        </a:spcBef>
        <a:spcAft>
          <a:spcPct val="0"/>
        </a:spcAft>
        <a:defRPr sz="2800">
          <a:solidFill>
            <a:schemeClr val="tx2"/>
          </a:solidFill>
          <a:latin typeface="Garamond" pitchFamily="18" charset="0"/>
        </a:defRPr>
      </a:lvl6pPr>
      <a:lvl7pPr marL="914400" algn="ctr" rtl="0" fontAlgn="base">
        <a:spcBef>
          <a:spcPct val="0"/>
        </a:spcBef>
        <a:spcAft>
          <a:spcPct val="0"/>
        </a:spcAft>
        <a:defRPr sz="2800">
          <a:solidFill>
            <a:schemeClr val="tx2"/>
          </a:solidFill>
          <a:latin typeface="Garamond" pitchFamily="18" charset="0"/>
        </a:defRPr>
      </a:lvl7pPr>
      <a:lvl8pPr marL="1371600" algn="ctr" rtl="0" fontAlgn="base">
        <a:spcBef>
          <a:spcPct val="0"/>
        </a:spcBef>
        <a:spcAft>
          <a:spcPct val="0"/>
        </a:spcAft>
        <a:defRPr sz="2800">
          <a:solidFill>
            <a:schemeClr val="tx2"/>
          </a:solidFill>
          <a:latin typeface="Garamond" pitchFamily="18" charset="0"/>
        </a:defRPr>
      </a:lvl8pPr>
      <a:lvl9pPr marL="1828800" algn="ctr" rtl="0" fontAlgn="base">
        <a:spcBef>
          <a:spcPct val="0"/>
        </a:spcBef>
        <a:spcAft>
          <a:spcPct val="0"/>
        </a:spcAft>
        <a:defRPr sz="28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rgbClr val="FF0000"/>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19.jpe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11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116.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slideLayout" Target="../slideLayouts/slideLayout2.xml"/><Relationship Id="rId1" Type="http://schemas.openxmlformats.org/officeDocument/2006/relationships/tags" Target="../tags/tag87.xml"/><Relationship Id="rId6" Type="http://schemas.openxmlformats.org/officeDocument/2006/relationships/hyperlink" Target="mailto:Khalil@cqii.com" TargetMode="External"/><Relationship Id="rId5" Type="http://schemas.openxmlformats.org/officeDocument/2006/relationships/hyperlink" Target="mailto:justin@cqii.com" TargetMode="External"/><Relationship Id="rId4" Type="http://schemas.openxmlformats.org/officeDocument/2006/relationships/image" Target="../media/image8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3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6.xml"/><Relationship Id="rId1" Type="http://schemas.openxmlformats.org/officeDocument/2006/relationships/tags" Target="../tags/tag3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34.xml"/><Relationship Id="rId5" Type="http://schemas.openxmlformats.org/officeDocument/2006/relationships/image" Target="../media/image18.sv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38.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18.sv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youtube.com/watch?v=2MJ3lGJ4OFo&amp;feature=related"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9.xml"/><Relationship Id="rId4" Type="http://schemas.openxmlformats.org/officeDocument/2006/relationships/image" Target="../media/image18.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5.xml"/><Relationship Id="rId5" Type="http://schemas.openxmlformats.org/officeDocument/2006/relationships/image" Target="../media/image50.svg"/><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image" Target="../media/image490.png"/></Relationships>
</file>

<file path=ppt/slides/_rels/slide5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5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8.xml"/><Relationship Id="rId7" Type="http://schemas.openxmlformats.org/officeDocument/2006/relationships/image" Target="../media/image59.emf"/><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oleObject" Target="../embeddings/oleObject2.bin"/><Relationship Id="rId5" Type="http://schemas.openxmlformats.org/officeDocument/2006/relationships/image" Target="../media/image58.emf"/><Relationship Id="rId4" Type="http://schemas.openxmlformats.org/officeDocument/2006/relationships/oleObject" Target="../embeddings/oleObject1.bin"/><Relationship Id="rId9" Type="http://schemas.openxmlformats.org/officeDocument/2006/relationships/image" Target="../media/image60.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9.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52.xml"/><Relationship Id="rId4" Type="http://schemas.openxmlformats.org/officeDocument/2006/relationships/chart" Target="../charts/char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ihi.org/"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40.png"/><Relationship Id="rId3" Type="http://schemas.openxmlformats.org/officeDocument/2006/relationships/image" Target="../media/image590.png"/><Relationship Id="rId7" Type="http://schemas.openxmlformats.org/officeDocument/2006/relationships/image" Target="../media/image610.png"/><Relationship Id="rId12"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63.png"/><Relationship Id="rId11" Type="http://schemas.openxmlformats.org/officeDocument/2006/relationships/image" Target="../media/image630.png"/><Relationship Id="rId5" Type="http://schemas.openxmlformats.org/officeDocument/2006/relationships/image" Target="../media/image600.png"/><Relationship Id="rId10" Type="http://schemas.openxmlformats.org/officeDocument/2006/relationships/image" Target="../media/image65.png"/><Relationship Id="rId4" Type="http://schemas.openxmlformats.org/officeDocument/2006/relationships/image" Target="../media/image62.png"/><Relationship Id="rId9" Type="http://schemas.openxmlformats.org/officeDocument/2006/relationships/image" Target="../media/image620.png"/></Relationships>
</file>

<file path=ppt/slides/_rels/slide6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6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18.sv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67.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67.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67.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68.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70.jpeg"/></Relationships>
</file>

<file path=ppt/slides/_rels/slide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18.svg"/></Relationships>
</file>

<file path=ppt/slides/_rels/slide8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8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74.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notesSlide" Target="../notesSlides/notesSlide3.xml"/><Relationship Id="rId7" Type="http://schemas.openxmlformats.org/officeDocument/2006/relationships/diagramColors" Target="../diagrams/colors1.xml"/><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slideLayout" Target="../slideLayouts/slideLayout2.xml"/><Relationship Id="rId16" Type="http://schemas.openxmlformats.org/officeDocument/2006/relationships/image" Target="../media/image27.svg"/><Relationship Id="rId1" Type="http://schemas.openxmlformats.org/officeDocument/2006/relationships/tags" Target="../tags/tag27.xml"/><Relationship Id="rId6" Type="http://schemas.openxmlformats.org/officeDocument/2006/relationships/diagramQuickStyle" Target="../diagrams/quickStyle1.xml"/><Relationship Id="rId11" Type="http://schemas.openxmlformats.org/officeDocument/2006/relationships/image" Target="../media/image22.png"/><Relationship Id="rId5" Type="http://schemas.openxmlformats.org/officeDocument/2006/relationships/diagramLayout" Target="../diagrams/layout1.xml"/><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diagramData" Target="../diagrams/data1.xml"/><Relationship Id="rId9" Type="http://schemas.openxmlformats.org/officeDocument/2006/relationships/image" Target="../media/image20.png"/><Relationship Id="rId14" Type="http://schemas.openxmlformats.org/officeDocument/2006/relationships/image" Target="../media/image25.svg"/></Relationships>
</file>

<file path=ppt/slides/_rels/slide90.x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Rectangle 3">
            <a:extLst>
              <a:ext uri="{FF2B5EF4-FFF2-40B4-BE49-F238E27FC236}">
                <a16:creationId xmlns:a16="http://schemas.microsoft.com/office/drawing/2014/main" id="{70508B5C-A952-485A-9223-55F298FA309B}"/>
              </a:ext>
            </a:extLst>
          </p:cNvPr>
          <p:cNvSpPr>
            <a:spLocks noChangeArrowheads="1"/>
          </p:cNvSpPr>
          <p:nvPr/>
        </p:nvSpPr>
        <p:spPr bwMode="auto">
          <a:xfrm>
            <a:off x="1752600" y="1827212"/>
            <a:ext cx="8763000" cy="1068388"/>
          </a:xfrm>
          <a:prstGeom prst="rect">
            <a:avLst/>
          </a:prstGeom>
          <a:noFill/>
          <a:ln w="9525">
            <a:noFill/>
            <a:miter lim="800000"/>
            <a:headEnd/>
            <a:tailEnd/>
          </a:ln>
          <a:effectLst/>
        </p:spPr>
        <p:txBody>
          <a:bodyPr>
            <a:spAutoFit/>
          </a:bodyPr>
          <a:lstStyle/>
          <a:p>
            <a:pPr algn="ctr">
              <a:defRPr/>
            </a:pPr>
            <a:r>
              <a:rPr lang="en-US" sz="3600" b="1" dirty="0">
                <a:solidFill>
                  <a:srgbClr val="DD1821"/>
                </a:solidFill>
                <a:effectLst>
                  <a:outerShdw blurRad="38100" dist="38100" dir="2700000" algn="tl">
                    <a:srgbClr val="C0C0C0"/>
                  </a:outerShdw>
                </a:effectLst>
                <a:latin typeface="Garamond" panose="02020404030301010803" pitchFamily="18" charset="0"/>
              </a:rPr>
              <a:t>Module 10 – Day 2</a:t>
            </a:r>
          </a:p>
          <a:p>
            <a:pPr algn="ctr">
              <a:defRPr/>
            </a:pPr>
            <a:r>
              <a:rPr lang="en-US" sz="2800" b="1" dirty="0">
                <a:solidFill>
                  <a:srgbClr val="DD1821"/>
                </a:solidFill>
                <a:effectLst>
                  <a:outerShdw blurRad="38100" dist="38100" dir="2700000" algn="tl">
                    <a:srgbClr val="C0C0C0"/>
                  </a:outerShdw>
                </a:effectLst>
                <a:latin typeface="Garamond" panose="02020404030301010803" pitchFamily="18" charset="0"/>
              </a:rPr>
              <a:t>8:00am – 8:20am (20 min)</a:t>
            </a:r>
          </a:p>
        </p:txBody>
      </p:sp>
      <p:sp>
        <p:nvSpPr>
          <p:cNvPr id="6" name="Rectangle 2">
            <a:extLst>
              <a:ext uri="{FF2B5EF4-FFF2-40B4-BE49-F238E27FC236}">
                <a16:creationId xmlns:a16="http://schemas.microsoft.com/office/drawing/2014/main" id="{315E4AD9-D707-4B3C-A888-FE0997302F14}"/>
              </a:ext>
            </a:extLst>
          </p:cNvPr>
          <p:cNvSpPr txBox="1">
            <a:spLocks noChangeArrowheads="1"/>
          </p:cNvSpPr>
          <p:nvPr/>
        </p:nvSpPr>
        <p:spPr bwMode="auto">
          <a:xfrm>
            <a:off x="6134100" y="3834939"/>
            <a:ext cx="434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0" i="0" u="none">
                <a:solidFill>
                  <a:schemeClr val="tx2"/>
                </a:solidFill>
                <a:latin typeface="Garamond" panose="02020404030301010803" pitchFamily="18" charset="0"/>
                <a:ea typeface="+mj-ea"/>
                <a:cs typeface="+mj-cs"/>
              </a:defRPr>
            </a:lvl1pPr>
            <a:lvl2pPr algn="ctr" rtl="0" eaLnBrk="0" fontAlgn="base" hangingPunct="0">
              <a:spcBef>
                <a:spcPct val="0"/>
              </a:spcBef>
              <a:spcAft>
                <a:spcPct val="0"/>
              </a:spcAft>
              <a:defRPr sz="3200">
                <a:solidFill>
                  <a:schemeClr val="tx2"/>
                </a:solidFill>
                <a:latin typeface="Garamond" panose="02020404030301010803" pitchFamily="18" charset="0"/>
              </a:defRPr>
            </a:lvl2pPr>
            <a:lvl3pPr algn="ctr" rtl="0" eaLnBrk="0" fontAlgn="base" hangingPunct="0">
              <a:spcBef>
                <a:spcPct val="0"/>
              </a:spcBef>
              <a:spcAft>
                <a:spcPct val="0"/>
              </a:spcAft>
              <a:defRPr sz="3200">
                <a:solidFill>
                  <a:schemeClr val="tx2"/>
                </a:solidFill>
                <a:latin typeface="Garamond" panose="02020404030301010803" pitchFamily="18" charset="0"/>
              </a:defRPr>
            </a:lvl3pPr>
            <a:lvl4pPr algn="ctr" rtl="0" eaLnBrk="0" fontAlgn="base" hangingPunct="0">
              <a:spcBef>
                <a:spcPct val="0"/>
              </a:spcBef>
              <a:spcAft>
                <a:spcPct val="0"/>
              </a:spcAft>
              <a:defRPr sz="3200">
                <a:solidFill>
                  <a:schemeClr val="tx2"/>
                </a:solidFill>
                <a:latin typeface="Garamond" panose="02020404030301010803" pitchFamily="18" charset="0"/>
              </a:defRPr>
            </a:lvl4pPr>
            <a:lvl5pPr algn="ctr" rtl="0" eaLnBrk="0" fontAlgn="base" hangingPunct="0">
              <a:spcBef>
                <a:spcPct val="0"/>
              </a:spcBef>
              <a:spcAft>
                <a:spcPct val="0"/>
              </a:spcAft>
              <a:defRPr sz="3200">
                <a:solidFill>
                  <a:schemeClr val="tx2"/>
                </a:solidFill>
                <a:latin typeface="Garamond" panose="02020404030301010803" pitchFamily="18"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pPr eaLnBrk="1" hangingPunct="1"/>
            <a:r>
              <a:rPr lang="en-US" altLang="en-US" sz="3600" b="1" kern="0" dirty="0"/>
              <a:t>Welcome to the TOT Program</a:t>
            </a:r>
            <a:br>
              <a:rPr lang="en-US" altLang="en-US" sz="3600" b="1" kern="0" dirty="0"/>
            </a:br>
            <a:r>
              <a:rPr lang="en-US" altLang="en-US" sz="3600" b="1" kern="0" dirty="0"/>
              <a:t>Day 2</a:t>
            </a:r>
          </a:p>
        </p:txBody>
      </p:sp>
      <p:pic>
        <p:nvPicPr>
          <p:cNvPr id="7" name="Picture 6" descr="C:\Users\cms18\AppData\Local\Microsoft\Windows\INetCache\Content.Word\Home page.jpg">
            <a:extLst>
              <a:ext uri="{FF2B5EF4-FFF2-40B4-BE49-F238E27FC236}">
                <a16:creationId xmlns:a16="http://schemas.microsoft.com/office/drawing/2014/main" id="{D33DBE1A-7A0F-44A7-96B6-0C93660DC351}"/>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1976583" y="3196936"/>
            <a:ext cx="3357418" cy="2518064"/>
          </a:xfrm>
          <a:prstGeom prst="rect">
            <a:avLst/>
          </a:prstGeom>
          <a:noFill/>
          <a:ln>
            <a:noFill/>
          </a:ln>
        </p:spPr>
      </p:pic>
    </p:spTree>
    <p:custDataLst>
      <p:tags r:id="rId1"/>
    </p:custDataLst>
    <p:extLst>
      <p:ext uri="{BB962C8B-B14F-4D97-AF65-F5344CB8AC3E}">
        <p14:creationId xmlns:p14="http://schemas.microsoft.com/office/powerpoint/2010/main" val="3782558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465013" y="576974"/>
            <a:ext cx="10870510" cy="633429"/>
          </a:xfrm>
        </p:spPr>
        <p:txBody>
          <a:bodyPr>
            <a:noAutofit/>
          </a:bodyPr>
          <a:lstStyle/>
          <a:p>
            <a:pPr eaLnBrk="1" hangingPunct="1"/>
            <a:r>
              <a:rPr lang="en-US" altLang="en-US" dirty="0"/>
              <a:t>Commonly Used Flow Chart Symbols</a:t>
            </a:r>
          </a:p>
        </p:txBody>
      </p:sp>
      <p:pic>
        <p:nvPicPr>
          <p:cNvPr id="4" name="Picture 3">
            <a:extLst>
              <a:ext uri="{FF2B5EF4-FFF2-40B4-BE49-F238E27FC236}">
                <a16:creationId xmlns:a16="http://schemas.microsoft.com/office/drawing/2014/main" id="{D13F6399-907C-473F-BDCE-A5BC0AC8E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611" y="1207825"/>
            <a:ext cx="10996864" cy="4455350"/>
          </a:xfrm>
          <a:prstGeom prst="rect">
            <a:avLst/>
          </a:prstGeom>
        </p:spPr>
      </p:pic>
    </p:spTree>
    <p:extLst>
      <p:ext uri="{BB962C8B-B14F-4D97-AF65-F5344CB8AC3E}">
        <p14:creationId xmlns:p14="http://schemas.microsoft.com/office/powerpoint/2010/main" val="38495261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F6A324F-2DC6-4209-868E-1992F2EFD4B4}"/>
              </a:ext>
            </a:extLst>
          </p:cNvPr>
          <p:cNvSpPr>
            <a:spLocks noGrp="1" noChangeArrowheads="1"/>
          </p:cNvSpPr>
          <p:nvPr>
            <p:ph type="title"/>
          </p:nvPr>
        </p:nvSpPr>
        <p:spPr>
          <a:xfrm>
            <a:off x="1950204" y="762000"/>
            <a:ext cx="8818534" cy="3581400"/>
          </a:xfrm>
        </p:spPr>
        <p:txBody>
          <a:bodyPr/>
          <a:lstStyle/>
          <a:p>
            <a:pPr>
              <a:spcBef>
                <a:spcPts val="600"/>
              </a:spcBef>
              <a:defRPr/>
            </a:pPr>
            <a:br>
              <a:rPr lang="en-US" sz="3600" b="1" dirty="0">
                <a:effectLst>
                  <a:outerShdw blurRad="38100" dist="38100" dir="2700000" algn="tl">
                    <a:srgbClr val="C0C0C0"/>
                  </a:outerShdw>
                </a:effectLst>
              </a:rPr>
            </a:br>
            <a:br>
              <a:rPr lang="en-US" sz="3600" b="1" dirty="0">
                <a:effectLst>
                  <a:outerShdw blurRad="38100" dist="38100" dir="2700000" algn="tl">
                    <a:srgbClr val="C0C0C0"/>
                  </a:outerShdw>
                </a:effectLst>
              </a:rPr>
            </a:br>
            <a:r>
              <a:rPr lang="en-US" sz="3600" b="1" dirty="0">
                <a:solidFill>
                  <a:srgbClr val="DD1821"/>
                </a:solidFill>
                <a:effectLst>
                  <a:outerShdw blurRad="38100" dist="38100" dir="2700000" algn="tl">
                    <a:srgbClr val="C0C0C0"/>
                  </a:outerShdw>
                </a:effectLst>
                <a:ea typeface="MS PGothic"/>
              </a:rPr>
              <a:t>Module 16 – Day 2</a:t>
            </a:r>
            <a:br>
              <a:rPr lang="en-US" sz="3600" b="1" dirty="0">
                <a:effectLst>
                  <a:outerShdw blurRad="38100" dist="38100" dir="2700000" algn="tl">
                    <a:srgbClr val="C0C0C0"/>
                  </a:outerShdw>
                </a:effectLst>
              </a:rPr>
            </a:br>
            <a:r>
              <a:rPr lang="en-US" sz="3600" b="1" dirty="0">
                <a:solidFill>
                  <a:srgbClr val="DD1821"/>
                </a:solidFill>
                <a:effectLst>
                  <a:outerShdw blurRad="38100" dist="38100" dir="2700000" algn="tl">
                    <a:srgbClr val="C0C0C0"/>
                  </a:outerShdw>
                </a:effectLst>
                <a:ea typeface="MS PGothic"/>
              </a:rPr>
              <a:t>5:30pm – 6:00pm (30 min)</a:t>
            </a:r>
            <a:br>
              <a:rPr lang="en-US" sz="3600" b="1" dirty="0">
                <a:effectLst>
                  <a:outerShdw blurRad="38100" dist="38100" dir="2700000" algn="tl">
                    <a:srgbClr val="C0C0C0"/>
                  </a:outerShdw>
                </a:effectLst>
              </a:rPr>
            </a:br>
            <a:r>
              <a:rPr lang="en-US" sz="3600" b="1" i="1" dirty="0">
                <a:solidFill>
                  <a:srgbClr val="DD1821"/>
                </a:solidFill>
                <a:effectLst>
                  <a:outerShdw blurRad="38100" dist="38100" dir="2700000" algn="tl">
                    <a:srgbClr val="C0C0C0"/>
                  </a:outerShdw>
                </a:effectLst>
                <a:ea typeface="MS PGothic"/>
              </a:rPr>
              <a:t> </a:t>
            </a:r>
            <a:r>
              <a:rPr lang="en-US" sz="3600" b="1" i="1" dirty="0">
                <a:solidFill>
                  <a:srgbClr val="DD1821"/>
                </a:solidFill>
                <a:effectLst>
                  <a:outerShdw blurRad="38100" dist="38100" dir="2700000" algn="tl">
                    <a:srgbClr val="C0C0C0"/>
                  </a:outerShdw>
                </a:effectLst>
                <a:latin typeface="Arial"/>
                <a:ea typeface="MS PGothic"/>
                <a:cs typeface="Arial"/>
              </a:rPr>
              <a:t>TOT Handout-of-Handouts: Module 16</a:t>
            </a:r>
            <a:br>
              <a:rPr lang="en-US" sz="3600" b="1" dirty="0">
                <a:effectLst>
                  <a:outerShdw blurRad="38100" dist="38100" dir="2700000" algn="tl">
                    <a:srgbClr val="C0C0C0"/>
                  </a:outerShdw>
                </a:effectLst>
              </a:rPr>
            </a:br>
            <a:br>
              <a:rPr lang="en-US" sz="3600" b="1" dirty="0">
                <a:effectLst>
                  <a:outerShdw blurRad="38100" dist="38100" dir="2700000" algn="tl">
                    <a:srgbClr val="C0C0C0"/>
                  </a:outerShdw>
                </a:effectLst>
              </a:rPr>
            </a:br>
            <a:br>
              <a:rPr lang="en-US" altLang="en-US" sz="3600" dirty="0"/>
            </a:br>
            <a:r>
              <a:rPr lang="en-US" altLang="en-US" sz="3600" b="1" dirty="0">
                <a:ea typeface="MS PGothic"/>
              </a:rPr>
              <a:t>Aha! Moments &amp; Evaluation</a:t>
            </a:r>
            <a:endParaRPr lang="en-US" dirty="0">
              <a:ea typeface="MS PGothic"/>
            </a:endParaRPr>
          </a:p>
        </p:txBody>
      </p:sp>
      <p:pic>
        <p:nvPicPr>
          <p:cNvPr id="2" name="Graphic 2" descr="Open book outline">
            <a:extLst>
              <a:ext uri="{FF2B5EF4-FFF2-40B4-BE49-F238E27FC236}">
                <a16:creationId xmlns:a16="http://schemas.microsoft.com/office/drawing/2014/main" id="{0DE79EF8-0F37-AD5A-DA19-1BE1FBD8C8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2054" y="2308817"/>
            <a:ext cx="914400" cy="914400"/>
          </a:xfrm>
          <a:prstGeom prst="rect">
            <a:avLst/>
          </a:prstGeom>
        </p:spPr>
      </p:pic>
    </p:spTree>
    <p:extLst>
      <p:ext uri="{BB962C8B-B14F-4D97-AF65-F5344CB8AC3E}">
        <p14:creationId xmlns:p14="http://schemas.microsoft.com/office/powerpoint/2010/main" val="1095061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F283119F-93F0-4A8D-9A46-54786328D9DB}"/>
              </a:ext>
            </a:extLst>
          </p:cNvPr>
          <p:cNvSpPr>
            <a:spLocks noGrp="1" noChangeArrowheads="1"/>
          </p:cNvSpPr>
          <p:nvPr>
            <p:ph type="title"/>
          </p:nvPr>
        </p:nvSpPr>
        <p:spPr>
          <a:xfrm>
            <a:off x="2209800" y="457200"/>
            <a:ext cx="7772400" cy="762000"/>
          </a:xfrm>
        </p:spPr>
        <p:txBody>
          <a:bodyPr/>
          <a:lstStyle/>
          <a:p>
            <a:pPr eaLnBrk="1" hangingPunct="1"/>
            <a:r>
              <a:rPr lang="en-US" altLang="en-US" dirty="0"/>
              <a:t>Module Agenda</a:t>
            </a:r>
          </a:p>
        </p:txBody>
      </p:sp>
      <p:sp>
        <p:nvSpPr>
          <p:cNvPr id="119811" name="Rectangle 3">
            <a:extLst>
              <a:ext uri="{FF2B5EF4-FFF2-40B4-BE49-F238E27FC236}">
                <a16:creationId xmlns:a16="http://schemas.microsoft.com/office/drawing/2014/main" id="{FF4B055F-D6D7-454A-9D66-E2E121DA56FE}"/>
              </a:ext>
            </a:extLst>
          </p:cNvPr>
          <p:cNvSpPr>
            <a:spLocks noGrp="1" noChangeArrowheads="1"/>
          </p:cNvSpPr>
          <p:nvPr>
            <p:ph idx="1"/>
          </p:nvPr>
        </p:nvSpPr>
        <p:spPr>
          <a:xfrm>
            <a:off x="2275114" y="1600200"/>
            <a:ext cx="7772400" cy="2438400"/>
          </a:xfrm>
        </p:spPr>
        <p:txBody>
          <a:bodyPr/>
          <a:lstStyle/>
          <a:p>
            <a:pPr eaLnBrk="1" hangingPunct="1"/>
            <a:r>
              <a:rPr lang="en-US" altLang="en-US" sz="2800" dirty="0"/>
              <a:t>Personal Highlights or Aha! Moments</a:t>
            </a:r>
          </a:p>
          <a:p>
            <a:pPr eaLnBrk="1" hangingPunct="1"/>
            <a:r>
              <a:rPr lang="en-US" altLang="en-US" sz="2800" dirty="0"/>
              <a:t>Polling Survey</a:t>
            </a:r>
          </a:p>
          <a:p>
            <a:pPr eaLnBrk="1" hangingPunct="1"/>
            <a:r>
              <a:rPr lang="en-US" altLang="en-US" sz="2800" dirty="0"/>
              <a:t>Went Well / Do Differently</a:t>
            </a:r>
          </a:p>
          <a:p>
            <a:pPr eaLnBrk="1" hangingPunct="1"/>
            <a:endParaRPr lang="en-US" altLang="en-US" sz="2800" dirty="0"/>
          </a:p>
        </p:txBody>
      </p:sp>
    </p:spTree>
    <p:custDataLst>
      <p:tags r:id="rId1"/>
    </p:custDataLst>
    <p:extLst>
      <p:ext uri="{BB962C8B-B14F-4D97-AF65-F5344CB8AC3E}">
        <p14:creationId xmlns:p14="http://schemas.microsoft.com/office/powerpoint/2010/main" val="33500139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a:xfrm>
            <a:off x="2286000" y="457200"/>
            <a:ext cx="7772400" cy="762000"/>
          </a:xfrm>
        </p:spPr>
        <p:txBody>
          <a:bodyPr/>
          <a:lstStyle/>
          <a:p>
            <a:r>
              <a:rPr lang="en-US" altLang="en-US" dirty="0"/>
              <a:t>Highlights &amp; Aha! Moments</a:t>
            </a:r>
          </a:p>
        </p:txBody>
      </p:sp>
      <p:sp>
        <p:nvSpPr>
          <p:cNvPr id="162818" name="Rectangle 3"/>
          <p:cNvSpPr>
            <a:spLocks noGrp="1" noChangeArrowheads="1"/>
          </p:cNvSpPr>
          <p:nvPr>
            <p:ph type="body" idx="1"/>
          </p:nvPr>
        </p:nvSpPr>
        <p:spPr>
          <a:xfrm>
            <a:off x="1537854" y="1676400"/>
            <a:ext cx="9841345" cy="4191000"/>
          </a:xfrm>
        </p:spPr>
        <p:txBody>
          <a:bodyPr/>
          <a:lstStyle/>
          <a:p>
            <a:r>
              <a:rPr lang="en-US" altLang="en-US" sz="2800" dirty="0"/>
              <a:t>What have been some of your personal highlights or Aha! Moments from today’s session?</a:t>
            </a:r>
          </a:p>
          <a:p>
            <a:endParaRPr lang="en-US" altLang="en-US" sz="2800" dirty="0"/>
          </a:p>
          <a:p>
            <a:r>
              <a:rPr lang="en-US" altLang="en-US" sz="2800" dirty="0"/>
              <a:t>Use the next 2 minutes to reflect on today, identify a few ideas</a:t>
            </a:r>
          </a:p>
        </p:txBody>
      </p:sp>
    </p:spTree>
    <p:custDataLst>
      <p:tags r:id="rId1"/>
    </p:custDataLst>
    <p:extLst>
      <p:ext uri="{BB962C8B-B14F-4D97-AF65-F5344CB8AC3E}">
        <p14:creationId xmlns:p14="http://schemas.microsoft.com/office/powerpoint/2010/main" val="39183885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3A3E8EC-F6F8-426C-A648-A69D1BA2CF15}"/>
              </a:ext>
            </a:extLst>
          </p:cNvPr>
          <p:cNvSpPr txBox="1">
            <a:spLocks/>
          </p:cNvSpPr>
          <p:nvPr/>
        </p:nvSpPr>
        <p:spPr bwMode="auto">
          <a:xfrm>
            <a:off x="2816994" y="2667000"/>
            <a:ext cx="7848600"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latin typeface="+mj-lt"/>
              <a:ea typeface="+mj-ea"/>
              <a:cs typeface="+mj-cs"/>
            </a:endParaRPr>
          </a:p>
        </p:txBody>
      </p:sp>
      <p:sp>
        <p:nvSpPr>
          <p:cNvPr id="5" name="Title 1">
            <a:extLst>
              <a:ext uri="{FF2B5EF4-FFF2-40B4-BE49-F238E27FC236}">
                <a16:creationId xmlns:a16="http://schemas.microsoft.com/office/drawing/2014/main" id="{0D38E3A3-1D71-4543-A998-2FBEFF3D67E5}"/>
              </a:ext>
            </a:extLst>
          </p:cNvPr>
          <p:cNvSpPr txBox="1">
            <a:spLocks/>
          </p:cNvSpPr>
          <p:nvPr/>
        </p:nvSpPr>
        <p:spPr bwMode="auto">
          <a:xfrm>
            <a:off x="2054994" y="2514600"/>
            <a:ext cx="8610600" cy="1143000"/>
          </a:xfrm>
          <a:prstGeom prst="rect">
            <a:avLst/>
          </a:prstGeom>
          <a:solidFill>
            <a:srgbClr val="C00000"/>
          </a:solidFill>
          <a:ln>
            <a:noFill/>
          </a:ln>
        </p:spPr>
        <p:txBody>
          <a:bodyPr anchor="ctr" anchorCtr="1"/>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defRPr/>
            </a:pPr>
            <a:r>
              <a:rPr lang="en-US" altLang="en-US" sz="4000" dirty="0">
                <a:solidFill>
                  <a:schemeClr val="bg1"/>
                </a:solidFill>
              </a:rPr>
              <a:t>Poll</a:t>
            </a:r>
          </a:p>
        </p:txBody>
      </p:sp>
    </p:spTree>
    <p:custDataLst>
      <p:tags r:id="rId1"/>
    </p:custDataLst>
    <p:extLst>
      <p:ext uri="{BB962C8B-B14F-4D97-AF65-F5344CB8AC3E}">
        <p14:creationId xmlns:p14="http://schemas.microsoft.com/office/powerpoint/2010/main" val="36786167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PQuestion">
            <a:extLst>
              <a:ext uri="{FF2B5EF4-FFF2-40B4-BE49-F238E27FC236}">
                <a16:creationId xmlns:a16="http://schemas.microsoft.com/office/drawing/2014/main" id="{FFB904B5-4985-4532-AC42-B586F92A485C}"/>
              </a:ext>
            </a:extLst>
          </p:cNvPr>
          <p:cNvSpPr>
            <a:spLocks noGrp="1" noChangeArrowheads="1"/>
          </p:cNvSpPr>
          <p:nvPr>
            <p:ph type="title"/>
          </p:nvPr>
        </p:nvSpPr>
        <p:spPr>
          <a:xfrm>
            <a:off x="2667000" y="533400"/>
            <a:ext cx="7010400" cy="762000"/>
          </a:xfrm>
        </p:spPr>
        <p:txBody>
          <a:bodyPr/>
          <a:lstStyle/>
          <a:p>
            <a:pPr eaLnBrk="1" hangingPunct="1"/>
            <a:r>
              <a:rPr lang="en-US" altLang="en-US" sz="2800" dirty="0"/>
              <a:t>The way the course was delivered today was an effective way for me to learn.</a:t>
            </a:r>
          </a:p>
        </p:txBody>
      </p:sp>
      <p:sp>
        <p:nvSpPr>
          <p:cNvPr id="120835" name="TPAnswers">
            <a:extLst>
              <a:ext uri="{FF2B5EF4-FFF2-40B4-BE49-F238E27FC236}">
                <a16:creationId xmlns:a16="http://schemas.microsoft.com/office/drawing/2014/main" id="{3FDBDFA8-2B29-4C7F-BD15-BC3203E37E4D}"/>
              </a:ext>
            </a:extLst>
          </p:cNvPr>
          <p:cNvSpPr>
            <a:spLocks noGrp="1" noChangeArrowheads="1"/>
          </p:cNvSpPr>
          <p:nvPr>
            <p:ph idx="1"/>
            <p:custDataLst>
              <p:tags r:id="rId2"/>
            </p:custDataLst>
          </p:nvPr>
        </p:nvSpPr>
        <p:spPr>
          <a:xfrm>
            <a:off x="2895600" y="1981200"/>
            <a:ext cx="6324600" cy="3200400"/>
          </a:xfrm>
        </p:spPr>
        <p:txBody>
          <a:bodyPr/>
          <a:lstStyle/>
          <a:p>
            <a:pPr marL="533400" indent="-533400" eaLnBrk="1" hangingPunct="1">
              <a:spcAft>
                <a:spcPts val="13"/>
              </a:spcAft>
              <a:buFontTx/>
              <a:buAutoNum type="arabicPeriod"/>
            </a:pPr>
            <a:r>
              <a:rPr lang="en-US" altLang="en-US" dirty="0"/>
              <a:t>Strongly Disagree</a:t>
            </a:r>
          </a:p>
          <a:p>
            <a:pPr marL="533400" indent="-533400" eaLnBrk="1" hangingPunct="1">
              <a:spcAft>
                <a:spcPts val="13"/>
              </a:spcAft>
              <a:buFontTx/>
              <a:buAutoNum type="arabicPeriod"/>
            </a:pPr>
            <a:r>
              <a:rPr lang="en-US" altLang="en-US" dirty="0"/>
              <a:t>Somewhat Disagree</a:t>
            </a:r>
          </a:p>
          <a:p>
            <a:pPr marL="533400" indent="-533400" eaLnBrk="1" hangingPunct="1">
              <a:spcAft>
                <a:spcPts val="13"/>
              </a:spcAft>
              <a:buFontTx/>
              <a:buAutoNum type="arabicPeriod"/>
            </a:pPr>
            <a:r>
              <a:rPr lang="en-US" altLang="en-US" dirty="0"/>
              <a:t>Agree</a:t>
            </a:r>
          </a:p>
          <a:p>
            <a:pPr marL="533400" indent="-533400" eaLnBrk="1" hangingPunct="1">
              <a:spcAft>
                <a:spcPts val="13"/>
              </a:spcAft>
              <a:buFontTx/>
              <a:buAutoNum type="arabicPeriod"/>
            </a:pPr>
            <a:r>
              <a:rPr lang="en-US" altLang="en-US" dirty="0"/>
              <a:t>Somewhat Agree</a:t>
            </a:r>
          </a:p>
          <a:p>
            <a:pPr marL="533400" indent="-533400" eaLnBrk="1" hangingPunct="1">
              <a:spcAft>
                <a:spcPts val="13"/>
              </a:spcAft>
              <a:buFontTx/>
              <a:buAutoNum type="arabicPeriod"/>
            </a:pPr>
            <a:r>
              <a:rPr lang="en-US" altLang="en-US" dirty="0"/>
              <a:t>Strongly Agree</a:t>
            </a:r>
          </a:p>
        </p:txBody>
      </p:sp>
      <p:sp>
        <p:nvSpPr>
          <p:cNvPr id="2" name="TPPolling">
            <a:extLst>
              <a:ext uri="{FF2B5EF4-FFF2-40B4-BE49-F238E27FC236}">
                <a16:creationId xmlns:a16="http://schemas.microsoft.com/office/drawing/2014/main" id="{20C1E5BE-D8FC-493F-A6B8-CE98093F8ACE}"/>
              </a:ext>
            </a:extLst>
          </p:cNvPr>
          <p:cNvSpPr/>
          <p:nvPr/>
        </p:nvSpPr>
        <p:spPr>
          <a:xfrm>
            <a:off x="152400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6212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PQuestion">
            <a:extLst>
              <a:ext uri="{FF2B5EF4-FFF2-40B4-BE49-F238E27FC236}">
                <a16:creationId xmlns:a16="http://schemas.microsoft.com/office/drawing/2014/main" id="{60FFDD2A-3F51-4C46-B0F1-A2D3814B02BE}"/>
              </a:ext>
            </a:extLst>
          </p:cNvPr>
          <p:cNvSpPr>
            <a:spLocks noGrp="1" noChangeArrowheads="1"/>
          </p:cNvSpPr>
          <p:nvPr>
            <p:ph type="title"/>
          </p:nvPr>
        </p:nvSpPr>
        <p:spPr>
          <a:xfrm>
            <a:off x="1981200" y="457200"/>
            <a:ext cx="8229600" cy="838200"/>
          </a:xfrm>
        </p:spPr>
        <p:txBody>
          <a:bodyPr/>
          <a:lstStyle/>
          <a:p>
            <a:pPr eaLnBrk="1" hangingPunct="1"/>
            <a:r>
              <a:rPr lang="en-US" altLang="en-US" sz="2800" dirty="0"/>
              <a:t>I had sufficient opportunity to participate today.</a:t>
            </a:r>
          </a:p>
        </p:txBody>
      </p:sp>
      <p:sp>
        <p:nvSpPr>
          <p:cNvPr id="6" name="TPAnswers">
            <a:extLst>
              <a:ext uri="{FF2B5EF4-FFF2-40B4-BE49-F238E27FC236}">
                <a16:creationId xmlns:a16="http://schemas.microsoft.com/office/drawing/2014/main" id="{EB5D5949-2143-446C-9BF3-F4BFE577D219}"/>
              </a:ext>
            </a:extLst>
          </p:cNvPr>
          <p:cNvSpPr txBox="1">
            <a:spLocks noChangeArrowheads="1"/>
          </p:cNvSpPr>
          <p:nvPr>
            <p:custDataLst>
              <p:tags r:id="rId2"/>
            </p:custDataLst>
          </p:nvPr>
        </p:nvSpPr>
        <p:spPr bwMode="auto">
          <a:xfrm>
            <a:off x="2895600" y="1981200"/>
            <a:ext cx="6324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Char char="•"/>
              <a:defRPr sz="2800">
                <a:solidFill>
                  <a:schemeClr val="tx1"/>
                </a:solidFill>
                <a:latin typeface="Garamond" panose="02020404030301010803" pitchFamily="18" charset="0"/>
                <a:ea typeface="+mn-ea"/>
                <a:cs typeface="+mn-cs"/>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400" b="0" i="0" u="none">
                <a:solidFill>
                  <a:schemeClr val="tx1"/>
                </a:solidFill>
                <a:latin typeface="Garamond" panose="02020404030301010803" pitchFamily="18" charset="0"/>
              </a:defRPr>
            </a:lvl2pPr>
            <a:lvl3pPr marL="1143000" indent="-228600" algn="l" rtl="0" eaLnBrk="0" fontAlgn="base" hangingPunct="0">
              <a:spcBef>
                <a:spcPct val="20000"/>
              </a:spcBef>
              <a:spcAft>
                <a:spcPct val="0"/>
              </a:spcAft>
              <a:buClr>
                <a:srgbClr val="FF0000"/>
              </a:buClr>
              <a:buChar char="•"/>
              <a:defRPr sz="2000">
                <a:solidFill>
                  <a:schemeClr val="tx1"/>
                </a:solidFill>
                <a:latin typeface="Garamond" panose="02020404030301010803" pitchFamily="18" charset="0"/>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sz="2000">
                <a:solidFill>
                  <a:schemeClr val="tx1"/>
                </a:solidFill>
                <a:latin typeface="Garamond" panose="02020404030301010803" pitchFamily="18" charset="0"/>
              </a:defRPr>
            </a:lvl4pPr>
            <a:lvl5pPr marL="2057400" indent="-228600" algn="l" rtl="0" eaLnBrk="0" fontAlgn="base" hangingPunct="0">
              <a:spcBef>
                <a:spcPct val="20000"/>
              </a:spcBef>
              <a:spcAft>
                <a:spcPct val="0"/>
              </a:spcAft>
              <a:buClr>
                <a:srgbClr val="FF0000"/>
              </a:buClr>
              <a:buSzPct val="50000"/>
              <a:buChar char="•"/>
              <a:defRPr sz="2000">
                <a:solidFill>
                  <a:schemeClr val="tx1"/>
                </a:solidFill>
                <a:latin typeface="Garamond" panose="02020404030301010803" pitchFamily="18" charset="0"/>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a:lstStyle>
          <a:p>
            <a:pPr marL="533400" indent="-533400" eaLnBrk="1" hangingPunct="1">
              <a:spcAft>
                <a:spcPts val="13"/>
              </a:spcAft>
              <a:buFontTx/>
              <a:buAutoNum type="arabicPeriod"/>
            </a:pPr>
            <a:r>
              <a:rPr lang="en-US" altLang="en-US" kern="0" dirty="0"/>
              <a:t>Strongly Disagree</a:t>
            </a:r>
          </a:p>
          <a:p>
            <a:pPr marL="533400" indent="-533400" eaLnBrk="1" hangingPunct="1">
              <a:spcAft>
                <a:spcPts val="13"/>
              </a:spcAft>
              <a:buFontTx/>
              <a:buAutoNum type="arabicPeriod"/>
            </a:pPr>
            <a:r>
              <a:rPr lang="en-US" altLang="en-US" kern="0" dirty="0"/>
              <a:t>Somewhat Disagree</a:t>
            </a:r>
          </a:p>
          <a:p>
            <a:pPr marL="533400" indent="-533400" eaLnBrk="1" hangingPunct="1">
              <a:spcAft>
                <a:spcPts val="13"/>
              </a:spcAft>
              <a:buFontTx/>
              <a:buAutoNum type="arabicPeriod"/>
            </a:pPr>
            <a:r>
              <a:rPr lang="en-US" altLang="en-US" kern="0" dirty="0"/>
              <a:t>Agree</a:t>
            </a:r>
          </a:p>
          <a:p>
            <a:pPr marL="533400" indent="-533400" eaLnBrk="1" hangingPunct="1">
              <a:spcAft>
                <a:spcPts val="13"/>
              </a:spcAft>
              <a:buFontTx/>
              <a:buAutoNum type="arabicPeriod"/>
            </a:pPr>
            <a:r>
              <a:rPr lang="en-US" altLang="en-US" kern="0" dirty="0"/>
              <a:t>Somewhat Agree</a:t>
            </a:r>
          </a:p>
          <a:p>
            <a:pPr marL="533400" indent="-533400" eaLnBrk="1" hangingPunct="1">
              <a:spcAft>
                <a:spcPts val="13"/>
              </a:spcAft>
              <a:buFontTx/>
              <a:buAutoNum type="arabicPeriod"/>
            </a:pPr>
            <a:r>
              <a:rPr lang="en-US" altLang="en-US" kern="0" dirty="0"/>
              <a:t>Strongly Agree</a:t>
            </a:r>
          </a:p>
        </p:txBody>
      </p:sp>
      <p:sp>
        <p:nvSpPr>
          <p:cNvPr id="2" name="TPPolling">
            <a:extLst>
              <a:ext uri="{FF2B5EF4-FFF2-40B4-BE49-F238E27FC236}">
                <a16:creationId xmlns:a16="http://schemas.microsoft.com/office/drawing/2014/main" id="{84FC279D-A088-4EC9-9897-0121FDFC3F54}"/>
              </a:ext>
            </a:extLst>
          </p:cNvPr>
          <p:cNvSpPr/>
          <p:nvPr/>
        </p:nvSpPr>
        <p:spPr>
          <a:xfrm>
            <a:off x="152400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1656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PQuestion">
            <a:extLst>
              <a:ext uri="{FF2B5EF4-FFF2-40B4-BE49-F238E27FC236}">
                <a16:creationId xmlns:a16="http://schemas.microsoft.com/office/drawing/2014/main" id="{A2A61321-534C-4FD9-843A-FDD87A3EBDBF}"/>
              </a:ext>
            </a:extLst>
          </p:cNvPr>
          <p:cNvSpPr>
            <a:spLocks noGrp="1" noChangeArrowheads="1"/>
          </p:cNvSpPr>
          <p:nvPr>
            <p:ph type="title"/>
          </p:nvPr>
        </p:nvSpPr>
        <p:spPr>
          <a:xfrm>
            <a:off x="2209800" y="457200"/>
            <a:ext cx="7772400" cy="762000"/>
          </a:xfrm>
        </p:spPr>
        <p:txBody>
          <a:bodyPr/>
          <a:lstStyle/>
          <a:p>
            <a:pPr eaLnBrk="1" hangingPunct="1"/>
            <a:r>
              <a:rPr lang="en-US" altLang="en-US" sz="2800" dirty="0"/>
              <a:t>Materials were useful during the day.</a:t>
            </a:r>
          </a:p>
        </p:txBody>
      </p:sp>
      <p:sp>
        <p:nvSpPr>
          <p:cNvPr id="6" name="TPAnswers">
            <a:extLst>
              <a:ext uri="{FF2B5EF4-FFF2-40B4-BE49-F238E27FC236}">
                <a16:creationId xmlns:a16="http://schemas.microsoft.com/office/drawing/2014/main" id="{1D78F4A0-FF67-414E-B73A-5BC012E33BDF}"/>
              </a:ext>
            </a:extLst>
          </p:cNvPr>
          <p:cNvSpPr>
            <a:spLocks noGrp="1" noChangeArrowheads="1"/>
          </p:cNvSpPr>
          <p:nvPr>
            <p:ph idx="1"/>
            <p:custDataLst>
              <p:tags r:id="rId2"/>
            </p:custDataLst>
          </p:nvPr>
        </p:nvSpPr>
        <p:spPr>
          <a:xfrm>
            <a:off x="2895600" y="1981200"/>
            <a:ext cx="6324600" cy="3200400"/>
          </a:xfrm>
        </p:spPr>
        <p:txBody>
          <a:bodyPr/>
          <a:lstStyle/>
          <a:p>
            <a:pPr marL="533400" indent="-533400" eaLnBrk="1" hangingPunct="1">
              <a:spcAft>
                <a:spcPts val="13"/>
              </a:spcAft>
              <a:buFontTx/>
              <a:buAutoNum type="arabicPeriod"/>
            </a:pPr>
            <a:r>
              <a:rPr lang="en-US" altLang="en-US" dirty="0"/>
              <a:t>Strongly Disagree</a:t>
            </a:r>
          </a:p>
          <a:p>
            <a:pPr marL="533400" indent="-533400" eaLnBrk="1" hangingPunct="1">
              <a:spcAft>
                <a:spcPts val="13"/>
              </a:spcAft>
              <a:buFontTx/>
              <a:buAutoNum type="arabicPeriod"/>
            </a:pPr>
            <a:r>
              <a:rPr lang="en-US" altLang="en-US" dirty="0"/>
              <a:t>Somewhat Disagree</a:t>
            </a:r>
          </a:p>
          <a:p>
            <a:pPr marL="533400" indent="-533400" eaLnBrk="1" hangingPunct="1">
              <a:spcAft>
                <a:spcPts val="13"/>
              </a:spcAft>
              <a:buFontTx/>
              <a:buAutoNum type="arabicPeriod"/>
            </a:pPr>
            <a:r>
              <a:rPr lang="en-US" altLang="en-US" dirty="0"/>
              <a:t>Agree</a:t>
            </a:r>
          </a:p>
          <a:p>
            <a:pPr marL="533400" indent="-533400" eaLnBrk="1" hangingPunct="1">
              <a:spcAft>
                <a:spcPts val="13"/>
              </a:spcAft>
              <a:buFontTx/>
              <a:buAutoNum type="arabicPeriod"/>
            </a:pPr>
            <a:r>
              <a:rPr lang="en-US" altLang="en-US" dirty="0"/>
              <a:t>Somewhat Agree</a:t>
            </a:r>
          </a:p>
          <a:p>
            <a:pPr marL="533400" indent="-533400" eaLnBrk="1" hangingPunct="1">
              <a:spcAft>
                <a:spcPts val="13"/>
              </a:spcAft>
              <a:buFontTx/>
              <a:buAutoNum type="arabicPeriod"/>
            </a:pPr>
            <a:r>
              <a:rPr lang="en-US" altLang="en-US" dirty="0"/>
              <a:t>Strongly Agree</a:t>
            </a:r>
          </a:p>
        </p:txBody>
      </p:sp>
      <p:sp>
        <p:nvSpPr>
          <p:cNvPr id="2" name="TPPolling">
            <a:extLst>
              <a:ext uri="{FF2B5EF4-FFF2-40B4-BE49-F238E27FC236}">
                <a16:creationId xmlns:a16="http://schemas.microsoft.com/office/drawing/2014/main" id="{49DCB4EF-93B8-4322-BF8A-2C4C21A0C075}"/>
              </a:ext>
            </a:extLst>
          </p:cNvPr>
          <p:cNvSpPr/>
          <p:nvPr/>
        </p:nvSpPr>
        <p:spPr>
          <a:xfrm>
            <a:off x="152400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641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PQuestion">
            <a:extLst>
              <a:ext uri="{FF2B5EF4-FFF2-40B4-BE49-F238E27FC236}">
                <a16:creationId xmlns:a16="http://schemas.microsoft.com/office/drawing/2014/main" id="{7F11A0F4-D49D-458F-92E5-13A8C7D4EF82}"/>
              </a:ext>
            </a:extLst>
          </p:cNvPr>
          <p:cNvSpPr>
            <a:spLocks noGrp="1" noChangeArrowheads="1"/>
          </p:cNvSpPr>
          <p:nvPr>
            <p:ph type="title"/>
          </p:nvPr>
        </p:nvSpPr>
        <p:spPr>
          <a:xfrm>
            <a:off x="1981200" y="533400"/>
            <a:ext cx="8229600" cy="762000"/>
          </a:xfrm>
        </p:spPr>
        <p:txBody>
          <a:bodyPr/>
          <a:lstStyle/>
          <a:p>
            <a:pPr eaLnBrk="1" hangingPunct="1"/>
            <a:r>
              <a:rPr lang="en-US" altLang="en-US" sz="2800" dirty="0"/>
              <a:t>The agenda and content for today was logically organized.</a:t>
            </a:r>
          </a:p>
        </p:txBody>
      </p:sp>
      <p:sp>
        <p:nvSpPr>
          <p:cNvPr id="6" name="TPAnswers">
            <a:extLst>
              <a:ext uri="{FF2B5EF4-FFF2-40B4-BE49-F238E27FC236}">
                <a16:creationId xmlns:a16="http://schemas.microsoft.com/office/drawing/2014/main" id="{31F63AF0-7732-4926-BA7E-35A8BC3D5788}"/>
              </a:ext>
            </a:extLst>
          </p:cNvPr>
          <p:cNvSpPr>
            <a:spLocks noGrp="1" noChangeArrowheads="1"/>
          </p:cNvSpPr>
          <p:nvPr>
            <p:ph idx="1"/>
            <p:custDataLst>
              <p:tags r:id="rId2"/>
            </p:custDataLst>
          </p:nvPr>
        </p:nvSpPr>
        <p:spPr>
          <a:xfrm>
            <a:off x="2895600" y="1981200"/>
            <a:ext cx="6324600" cy="3200400"/>
          </a:xfrm>
        </p:spPr>
        <p:txBody>
          <a:bodyPr/>
          <a:lstStyle/>
          <a:p>
            <a:pPr marL="533400" indent="-533400" eaLnBrk="1" hangingPunct="1">
              <a:spcAft>
                <a:spcPts val="13"/>
              </a:spcAft>
              <a:buFontTx/>
              <a:buAutoNum type="arabicPeriod"/>
            </a:pPr>
            <a:r>
              <a:rPr lang="en-US" altLang="en-US" dirty="0"/>
              <a:t>Strongly Disagree</a:t>
            </a:r>
          </a:p>
          <a:p>
            <a:pPr marL="533400" indent="-533400" eaLnBrk="1" hangingPunct="1">
              <a:spcAft>
                <a:spcPts val="13"/>
              </a:spcAft>
              <a:buFontTx/>
              <a:buAutoNum type="arabicPeriod"/>
            </a:pPr>
            <a:r>
              <a:rPr lang="en-US" altLang="en-US" dirty="0"/>
              <a:t>Somewhat Disagree</a:t>
            </a:r>
          </a:p>
          <a:p>
            <a:pPr marL="533400" indent="-533400" eaLnBrk="1" hangingPunct="1">
              <a:spcAft>
                <a:spcPts val="13"/>
              </a:spcAft>
              <a:buFontTx/>
              <a:buAutoNum type="arabicPeriod"/>
            </a:pPr>
            <a:r>
              <a:rPr lang="en-US" altLang="en-US" dirty="0"/>
              <a:t>Agree</a:t>
            </a:r>
          </a:p>
          <a:p>
            <a:pPr marL="533400" indent="-533400" eaLnBrk="1" hangingPunct="1">
              <a:spcAft>
                <a:spcPts val="13"/>
              </a:spcAft>
              <a:buFontTx/>
              <a:buAutoNum type="arabicPeriod"/>
            </a:pPr>
            <a:r>
              <a:rPr lang="en-US" altLang="en-US" dirty="0"/>
              <a:t>Somewhat Agree</a:t>
            </a:r>
          </a:p>
          <a:p>
            <a:pPr marL="533400" indent="-533400" eaLnBrk="1" hangingPunct="1">
              <a:spcAft>
                <a:spcPts val="13"/>
              </a:spcAft>
              <a:buFontTx/>
              <a:buAutoNum type="arabicPeriod"/>
            </a:pPr>
            <a:r>
              <a:rPr lang="en-US" altLang="en-US" dirty="0"/>
              <a:t>Strongly Agree</a:t>
            </a:r>
          </a:p>
        </p:txBody>
      </p:sp>
      <p:sp>
        <p:nvSpPr>
          <p:cNvPr id="2" name="TPPolling">
            <a:extLst>
              <a:ext uri="{FF2B5EF4-FFF2-40B4-BE49-F238E27FC236}">
                <a16:creationId xmlns:a16="http://schemas.microsoft.com/office/drawing/2014/main" id="{730CA318-02C6-489D-B2CB-51C9D9502FBE}"/>
              </a:ext>
            </a:extLst>
          </p:cNvPr>
          <p:cNvSpPr/>
          <p:nvPr/>
        </p:nvSpPr>
        <p:spPr>
          <a:xfrm>
            <a:off x="152400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586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PQuestion">
            <a:extLst>
              <a:ext uri="{FF2B5EF4-FFF2-40B4-BE49-F238E27FC236}">
                <a16:creationId xmlns:a16="http://schemas.microsoft.com/office/drawing/2014/main" id="{4D364C5C-9065-443B-B95C-4F66533FAA0B}"/>
              </a:ext>
            </a:extLst>
          </p:cNvPr>
          <p:cNvSpPr>
            <a:spLocks noGrp="1" noChangeArrowheads="1"/>
          </p:cNvSpPr>
          <p:nvPr>
            <p:ph type="title"/>
          </p:nvPr>
        </p:nvSpPr>
        <p:spPr>
          <a:xfrm>
            <a:off x="1981200" y="533400"/>
            <a:ext cx="8229600" cy="762000"/>
          </a:xfrm>
        </p:spPr>
        <p:txBody>
          <a:bodyPr/>
          <a:lstStyle/>
          <a:p>
            <a:pPr eaLnBrk="1" hangingPunct="1"/>
            <a:r>
              <a:rPr lang="en-US" altLang="en-US" sz="2800" dirty="0"/>
              <a:t>Overall, I was satisfied with the session facilitator(s).</a:t>
            </a:r>
          </a:p>
        </p:txBody>
      </p:sp>
      <p:sp>
        <p:nvSpPr>
          <p:cNvPr id="6" name="TPAnswers">
            <a:extLst>
              <a:ext uri="{FF2B5EF4-FFF2-40B4-BE49-F238E27FC236}">
                <a16:creationId xmlns:a16="http://schemas.microsoft.com/office/drawing/2014/main" id="{3F3B3797-05CD-414B-BB1A-2E2418A46243}"/>
              </a:ext>
            </a:extLst>
          </p:cNvPr>
          <p:cNvSpPr>
            <a:spLocks noGrp="1" noChangeArrowheads="1"/>
          </p:cNvSpPr>
          <p:nvPr>
            <p:ph idx="1"/>
            <p:custDataLst>
              <p:tags r:id="rId2"/>
            </p:custDataLst>
          </p:nvPr>
        </p:nvSpPr>
        <p:spPr>
          <a:xfrm>
            <a:off x="2895600" y="1981200"/>
            <a:ext cx="6324600" cy="3200400"/>
          </a:xfrm>
        </p:spPr>
        <p:txBody>
          <a:bodyPr/>
          <a:lstStyle/>
          <a:p>
            <a:pPr marL="533400" indent="-533400" eaLnBrk="1" hangingPunct="1">
              <a:spcAft>
                <a:spcPts val="13"/>
              </a:spcAft>
              <a:buFontTx/>
              <a:buAutoNum type="arabicPeriod"/>
            </a:pPr>
            <a:r>
              <a:rPr lang="en-US" altLang="en-US" dirty="0"/>
              <a:t>Strongly Disagree</a:t>
            </a:r>
          </a:p>
          <a:p>
            <a:pPr marL="533400" indent="-533400" eaLnBrk="1" hangingPunct="1">
              <a:spcAft>
                <a:spcPts val="13"/>
              </a:spcAft>
              <a:buFontTx/>
              <a:buAutoNum type="arabicPeriod"/>
            </a:pPr>
            <a:r>
              <a:rPr lang="en-US" altLang="en-US" dirty="0"/>
              <a:t>Somewhat Disagree</a:t>
            </a:r>
          </a:p>
          <a:p>
            <a:pPr marL="533400" indent="-533400" eaLnBrk="1" hangingPunct="1">
              <a:spcAft>
                <a:spcPts val="13"/>
              </a:spcAft>
              <a:buFontTx/>
              <a:buAutoNum type="arabicPeriod"/>
            </a:pPr>
            <a:r>
              <a:rPr lang="en-US" altLang="en-US" dirty="0"/>
              <a:t>Agree</a:t>
            </a:r>
          </a:p>
          <a:p>
            <a:pPr marL="533400" indent="-533400" eaLnBrk="1" hangingPunct="1">
              <a:spcAft>
                <a:spcPts val="13"/>
              </a:spcAft>
              <a:buFontTx/>
              <a:buAutoNum type="arabicPeriod"/>
            </a:pPr>
            <a:r>
              <a:rPr lang="en-US" altLang="en-US" dirty="0"/>
              <a:t>Somewhat Agree</a:t>
            </a:r>
          </a:p>
          <a:p>
            <a:pPr marL="533400" indent="-533400" eaLnBrk="1" hangingPunct="1">
              <a:spcAft>
                <a:spcPts val="13"/>
              </a:spcAft>
              <a:buFontTx/>
              <a:buAutoNum type="arabicPeriod"/>
            </a:pPr>
            <a:r>
              <a:rPr lang="en-US" altLang="en-US" dirty="0"/>
              <a:t>Strongly Agree</a:t>
            </a:r>
          </a:p>
        </p:txBody>
      </p:sp>
      <p:sp>
        <p:nvSpPr>
          <p:cNvPr id="2" name="TPPolling">
            <a:extLst>
              <a:ext uri="{FF2B5EF4-FFF2-40B4-BE49-F238E27FC236}">
                <a16:creationId xmlns:a16="http://schemas.microsoft.com/office/drawing/2014/main" id="{775C2FE5-3988-4778-9188-28508B30C0CB}"/>
              </a:ext>
            </a:extLst>
          </p:cNvPr>
          <p:cNvSpPr/>
          <p:nvPr/>
        </p:nvSpPr>
        <p:spPr>
          <a:xfrm>
            <a:off x="152400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64017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PQuestion">
            <a:extLst>
              <a:ext uri="{FF2B5EF4-FFF2-40B4-BE49-F238E27FC236}">
                <a16:creationId xmlns:a16="http://schemas.microsoft.com/office/drawing/2014/main" id="{AC4725CE-14B9-48AF-BC42-2E746A22F801}"/>
              </a:ext>
            </a:extLst>
          </p:cNvPr>
          <p:cNvSpPr>
            <a:spLocks noGrp="1" noChangeArrowheads="1"/>
          </p:cNvSpPr>
          <p:nvPr>
            <p:ph type="title"/>
          </p:nvPr>
        </p:nvSpPr>
        <p:spPr>
          <a:xfrm>
            <a:off x="1905000" y="533400"/>
            <a:ext cx="8305800" cy="762000"/>
          </a:xfrm>
        </p:spPr>
        <p:txBody>
          <a:bodyPr/>
          <a:lstStyle/>
          <a:p>
            <a:pPr eaLnBrk="1" hangingPunct="1"/>
            <a:r>
              <a:rPr lang="en-US" altLang="en-US" sz="2800" dirty="0"/>
              <a:t>My knowledge and/or skills increased as a result of today.</a:t>
            </a:r>
          </a:p>
        </p:txBody>
      </p:sp>
      <p:sp>
        <p:nvSpPr>
          <p:cNvPr id="6" name="TPAnswers">
            <a:extLst>
              <a:ext uri="{FF2B5EF4-FFF2-40B4-BE49-F238E27FC236}">
                <a16:creationId xmlns:a16="http://schemas.microsoft.com/office/drawing/2014/main" id="{A1C5FAC1-E87A-4BA1-A5D1-EFE50EB59061}"/>
              </a:ext>
            </a:extLst>
          </p:cNvPr>
          <p:cNvSpPr>
            <a:spLocks noGrp="1" noChangeArrowheads="1"/>
          </p:cNvSpPr>
          <p:nvPr>
            <p:ph idx="1"/>
            <p:custDataLst>
              <p:tags r:id="rId2"/>
            </p:custDataLst>
          </p:nvPr>
        </p:nvSpPr>
        <p:spPr>
          <a:xfrm>
            <a:off x="2895600" y="1981200"/>
            <a:ext cx="6324600" cy="3200400"/>
          </a:xfrm>
        </p:spPr>
        <p:txBody>
          <a:bodyPr/>
          <a:lstStyle/>
          <a:p>
            <a:pPr marL="533400" indent="-533400" eaLnBrk="1" hangingPunct="1">
              <a:spcAft>
                <a:spcPts val="13"/>
              </a:spcAft>
              <a:buFontTx/>
              <a:buAutoNum type="arabicPeriod"/>
            </a:pPr>
            <a:r>
              <a:rPr lang="en-US" altLang="en-US" dirty="0"/>
              <a:t>Strongly Disagree</a:t>
            </a:r>
          </a:p>
          <a:p>
            <a:pPr marL="533400" indent="-533400" eaLnBrk="1" hangingPunct="1">
              <a:spcAft>
                <a:spcPts val="13"/>
              </a:spcAft>
              <a:buFontTx/>
              <a:buAutoNum type="arabicPeriod"/>
            </a:pPr>
            <a:r>
              <a:rPr lang="en-US" altLang="en-US" dirty="0"/>
              <a:t>Somewhat Disagree</a:t>
            </a:r>
          </a:p>
          <a:p>
            <a:pPr marL="533400" indent="-533400" eaLnBrk="1" hangingPunct="1">
              <a:spcAft>
                <a:spcPts val="13"/>
              </a:spcAft>
              <a:buFontTx/>
              <a:buAutoNum type="arabicPeriod"/>
            </a:pPr>
            <a:r>
              <a:rPr lang="en-US" altLang="en-US" dirty="0"/>
              <a:t>Agree</a:t>
            </a:r>
          </a:p>
          <a:p>
            <a:pPr marL="533400" indent="-533400" eaLnBrk="1" hangingPunct="1">
              <a:spcAft>
                <a:spcPts val="13"/>
              </a:spcAft>
              <a:buFontTx/>
              <a:buAutoNum type="arabicPeriod"/>
            </a:pPr>
            <a:r>
              <a:rPr lang="en-US" altLang="en-US" dirty="0"/>
              <a:t>Somewhat Agree</a:t>
            </a:r>
          </a:p>
          <a:p>
            <a:pPr marL="533400" indent="-533400" eaLnBrk="1" hangingPunct="1">
              <a:spcAft>
                <a:spcPts val="13"/>
              </a:spcAft>
              <a:buFontTx/>
              <a:buAutoNum type="arabicPeriod"/>
            </a:pPr>
            <a:r>
              <a:rPr lang="en-US" altLang="en-US" dirty="0"/>
              <a:t>Strongly Agree</a:t>
            </a:r>
          </a:p>
        </p:txBody>
      </p:sp>
      <p:sp>
        <p:nvSpPr>
          <p:cNvPr id="2" name="TPPolling">
            <a:extLst>
              <a:ext uri="{FF2B5EF4-FFF2-40B4-BE49-F238E27FC236}">
                <a16:creationId xmlns:a16="http://schemas.microsoft.com/office/drawing/2014/main" id="{39A638C2-5892-457D-92DB-21983D2AA4C2}"/>
              </a:ext>
            </a:extLst>
          </p:cNvPr>
          <p:cNvSpPr/>
          <p:nvPr/>
        </p:nvSpPr>
        <p:spPr>
          <a:xfrm>
            <a:off x="152400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84336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246D9-9B53-486B-A818-C7F0C4015F66}"/>
              </a:ext>
            </a:extLst>
          </p:cNvPr>
          <p:cNvSpPr>
            <a:spLocks noGrp="1"/>
          </p:cNvSpPr>
          <p:nvPr>
            <p:ph type="title"/>
          </p:nvPr>
        </p:nvSpPr>
        <p:spPr>
          <a:xfrm>
            <a:off x="1016000" y="533400"/>
            <a:ext cx="10363200" cy="423389"/>
          </a:xfrm>
        </p:spPr>
        <p:txBody>
          <a:bodyPr/>
          <a:lstStyle/>
          <a:p>
            <a:r>
              <a:rPr lang="en-US" dirty="0">
                <a:ea typeface="MS PGothic"/>
              </a:rPr>
              <a:t>Intake Process for New HIV dx.</a:t>
            </a:r>
          </a:p>
        </p:txBody>
      </p:sp>
      <p:pic>
        <p:nvPicPr>
          <p:cNvPr id="5" name="Picture 4">
            <a:extLst>
              <a:ext uri="{FF2B5EF4-FFF2-40B4-BE49-F238E27FC236}">
                <a16:creationId xmlns:a16="http://schemas.microsoft.com/office/drawing/2014/main" id="{09F47084-38AB-4391-8E18-B58EF1DD74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735"/>
          <a:stretch/>
        </p:blipFill>
        <p:spPr>
          <a:xfrm>
            <a:off x="15638" y="1108057"/>
            <a:ext cx="12176362" cy="4785668"/>
          </a:xfrm>
          <a:prstGeom prst="rect">
            <a:avLst/>
          </a:prstGeom>
        </p:spPr>
      </p:pic>
    </p:spTree>
    <p:extLst>
      <p:ext uri="{BB962C8B-B14F-4D97-AF65-F5344CB8AC3E}">
        <p14:creationId xmlns:p14="http://schemas.microsoft.com/office/powerpoint/2010/main" val="15562944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PQuestion">
            <a:extLst>
              <a:ext uri="{FF2B5EF4-FFF2-40B4-BE49-F238E27FC236}">
                <a16:creationId xmlns:a16="http://schemas.microsoft.com/office/drawing/2014/main" id="{FB52318D-BB8C-476F-86E0-5B090FF18F31}"/>
              </a:ext>
            </a:extLst>
          </p:cNvPr>
          <p:cNvSpPr>
            <a:spLocks noGrp="1" noChangeArrowheads="1"/>
          </p:cNvSpPr>
          <p:nvPr>
            <p:ph type="title"/>
          </p:nvPr>
        </p:nvSpPr>
        <p:spPr>
          <a:xfrm>
            <a:off x="2909455" y="609600"/>
            <a:ext cx="6705600" cy="762000"/>
          </a:xfrm>
        </p:spPr>
        <p:txBody>
          <a:bodyPr/>
          <a:lstStyle/>
          <a:p>
            <a:pPr eaLnBrk="1" hangingPunct="1"/>
            <a:r>
              <a:rPr lang="en-US" altLang="en-US" sz="2800" dirty="0"/>
              <a:t>The workshop had the right balance of lectures and interactive activities.</a:t>
            </a:r>
          </a:p>
        </p:txBody>
      </p:sp>
      <p:sp>
        <p:nvSpPr>
          <p:cNvPr id="6" name="TPAnswers">
            <a:extLst>
              <a:ext uri="{FF2B5EF4-FFF2-40B4-BE49-F238E27FC236}">
                <a16:creationId xmlns:a16="http://schemas.microsoft.com/office/drawing/2014/main" id="{7C12B696-828D-493A-8CA8-5B127841DE4C}"/>
              </a:ext>
            </a:extLst>
          </p:cNvPr>
          <p:cNvSpPr>
            <a:spLocks noGrp="1" noChangeArrowheads="1"/>
          </p:cNvSpPr>
          <p:nvPr>
            <p:ph idx="1"/>
            <p:custDataLst>
              <p:tags r:id="rId2"/>
            </p:custDataLst>
          </p:nvPr>
        </p:nvSpPr>
        <p:spPr>
          <a:xfrm>
            <a:off x="2895600" y="1981200"/>
            <a:ext cx="6324600" cy="3200400"/>
          </a:xfrm>
        </p:spPr>
        <p:txBody>
          <a:bodyPr/>
          <a:lstStyle/>
          <a:p>
            <a:pPr marL="533400" indent="-533400" eaLnBrk="1" hangingPunct="1">
              <a:spcAft>
                <a:spcPts val="13"/>
              </a:spcAft>
              <a:buFontTx/>
              <a:buAutoNum type="arabicPeriod"/>
            </a:pPr>
            <a:r>
              <a:rPr lang="en-US" altLang="en-US" dirty="0"/>
              <a:t>Strongly Disagree</a:t>
            </a:r>
          </a:p>
          <a:p>
            <a:pPr marL="533400" indent="-533400" eaLnBrk="1" hangingPunct="1">
              <a:spcAft>
                <a:spcPts val="13"/>
              </a:spcAft>
              <a:buFontTx/>
              <a:buAutoNum type="arabicPeriod"/>
            </a:pPr>
            <a:r>
              <a:rPr lang="en-US" altLang="en-US" dirty="0"/>
              <a:t>Somewhat Disagree</a:t>
            </a:r>
          </a:p>
          <a:p>
            <a:pPr marL="533400" indent="-533400" eaLnBrk="1" hangingPunct="1">
              <a:spcAft>
                <a:spcPts val="13"/>
              </a:spcAft>
              <a:buFontTx/>
              <a:buAutoNum type="arabicPeriod"/>
            </a:pPr>
            <a:r>
              <a:rPr lang="en-US" altLang="en-US" dirty="0"/>
              <a:t>Agree</a:t>
            </a:r>
          </a:p>
          <a:p>
            <a:pPr marL="533400" indent="-533400" eaLnBrk="1" hangingPunct="1">
              <a:spcAft>
                <a:spcPts val="13"/>
              </a:spcAft>
              <a:buFontTx/>
              <a:buAutoNum type="arabicPeriod"/>
            </a:pPr>
            <a:r>
              <a:rPr lang="en-US" altLang="en-US" dirty="0"/>
              <a:t>Somewhat Agree</a:t>
            </a:r>
          </a:p>
          <a:p>
            <a:pPr marL="533400" indent="-533400" eaLnBrk="1" hangingPunct="1">
              <a:spcAft>
                <a:spcPts val="13"/>
              </a:spcAft>
              <a:buFontTx/>
              <a:buAutoNum type="arabicPeriod"/>
            </a:pPr>
            <a:r>
              <a:rPr lang="en-US" altLang="en-US" dirty="0"/>
              <a:t>Strongly Agree</a:t>
            </a:r>
          </a:p>
        </p:txBody>
      </p:sp>
      <p:sp>
        <p:nvSpPr>
          <p:cNvPr id="2" name="TPPolling">
            <a:extLst>
              <a:ext uri="{FF2B5EF4-FFF2-40B4-BE49-F238E27FC236}">
                <a16:creationId xmlns:a16="http://schemas.microsoft.com/office/drawing/2014/main" id="{3638D7FC-B3AD-4F3C-898B-E1B8F04864B9}"/>
              </a:ext>
            </a:extLst>
          </p:cNvPr>
          <p:cNvSpPr/>
          <p:nvPr/>
        </p:nvSpPr>
        <p:spPr>
          <a:xfrm>
            <a:off x="152400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85366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PQuestion">
            <a:extLst>
              <a:ext uri="{FF2B5EF4-FFF2-40B4-BE49-F238E27FC236}">
                <a16:creationId xmlns:a16="http://schemas.microsoft.com/office/drawing/2014/main" id="{F071AF93-2F6A-4888-8F0D-01601557B857}"/>
              </a:ext>
            </a:extLst>
          </p:cNvPr>
          <p:cNvSpPr>
            <a:spLocks noGrp="1" noChangeArrowheads="1"/>
          </p:cNvSpPr>
          <p:nvPr>
            <p:ph type="title"/>
          </p:nvPr>
        </p:nvSpPr>
        <p:spPr>
          <a:xfrm>
            <a:off x="1981200" y="533400"/>
            <a:ext cx="8229600" cy="762000"/>
          </a:xfrm>
        </p:spPr>
        <p:txBody>
          <a:bodyPr/>
          <a:lstStyle/>
          <a:p>
            <a:pPr eaLnBrk="1" hangingPunct="1"/>
            <a:r>
              <a:rPr lang="en-US" altLang="en-US" sz="2800" dirty="0"/>
              <a:t>How ready are you to plan and facilitate a QI workshop?</a:t>
            </a:r>
          </a:p>
        </p:txBody>
      </p:sp>
      <p:sp>
        <p:nvSpPr>
          <p:cNvPr id="6" name="TPAnswers">
            <a:extLst>
              <a:ext uri="{FF2B5EF4-FFF2-40B4-BE49-F238E27FC236}">
                <a16:creationId xmlns:a16="http://schemas.microsoft.com/office/drawing/2014/main" id="{0047B90A-A472-4AF9-952B-5FEB5399B6EA}"/>
              </a:ext>
            </a:extLst>
          </p:cNvPr>
          <p:cNvSpPr>
            <a:spLocks noGrp="1" noChangeArrowheads="1"/>
          </p:cNvSpPr>
          <p:nvPr>
            <p:ph idx="1"/>
            <p:custDataLst>
              <p:tags r:id="rId2"/>
            </p:custDataLst>
          </p:nvPr>
        </p:nvSpPr>
        <p:spPr>
          <a:xfrm>
            <a:off x="2895600" y="1981200"/>
            <a:ext cx="6324600" cy="3200400"/>
          </a:xfrm>
        </p:spPr>
        <p:txBody>
          <a:bodyPr/>
          <a:lstStyle/>
          <a:p>
            <a:pPr marL="533400" indent="-533400" eaLnBrk="1" hangingPunct="1">
              <a:spcAft>
                <a:spcPts val="13"/>
              </a:spcAft>
              <a:buFontTx/>
              <a:buAutoNum type="arabicPeriod"/>
            </a:pPr>
            <a:r>
              <a:rPr lang="en-US" altLang="en-US" dirty="0"/>
              <a:t>Not Ready</a:t>
            </a:r>
          </a:p>
          <a:p>
            <a:pPr marL="533400" indent="-533400" eaLnBrk="1" hangingPunct="1">
              <a:spcAft>
                <a:spcPts val="13"/>
              </a:spcAft>
              <a:buFontTx/>
              <a:buAutoNum type="arabicPeriod"/>
            </a:pPr>
            <a:r>
              <a:rPr lang="en-US" altLang="en-US" dirty="0"/>
              <a:t>Mostly Not Ready</a:t>
            </a:r>
          </a:p>
          <a:p>
            <a:pPr marL="533400" indent="-533400" eaLnBrk="1" hangingPunct="1">
              <a:spcAft>
                <a:spcPts val="13"/>
              </a:spcAft>
              <a:buFontTx/>
              <a:buAutoNum type="arabicPeriod"/>
            </a:pPr>
            <a:r>
              <a:rPr lang="en-US" altLang="en-US" dirty="0"/>
              <a:t>Ready</a:t>
            </a:r>
          </a:p>
          <a:p>
            <a:pPr marL="533400" indent="-533400" eaLnBrk="1" hangingPunct="1">
              <a:spcAft>
                <a:spcPts val="13"/>
              </a:spcAft>
              <a:buFontTx/>
              <a:buAutoNum type="arabicPeriod"/>
            </a:pPr>
            <a:r>
              <a:rPr lang="en-US" altLang="en-US" dirty="0"/>
              <a:t>Mostly Ready</a:t>
            </a:r>
          </a:p>
          <a:p>
            <a:pPr marL="533400" indent="-533400" eaLnBrk="1" hangingPunct="1">
              <a:spcAft>
                <a:spcPts val="13"/>
              </a:spcAft>
              <a:buFontTx/>
              <a:buAutoNum type="arabicPeriod"/>
            </a:pPr>
            <a:r>
              <a:rPr lang="en-US" altLang="en-US" dirty="0"/>
              <a:t>Very Ready</a:t>
            </a:r>
          </a:p>
        </p:txBody>
      </p:sp>
      <p:sp>
        <p:nvSpPr>
          <p:cNvPr id="2" name="TPPolling">
            <a:extLst>
              <a:ext uri="{FF2B5EF4-FFF2-40B4-BE49-F238E27FC236}">
                <a16:creationId xmlns:a16="http://schemas.microsoft.com/office/drawing/2014/main" id="{1769923C-63CE-4433-BFBF-8AB6EF8648B2}"/>
              </a:ext>
            </a:extLst>
          </p:cNvPr>
          <p:cNvSpPr/>
          <p:nvPr/>
        </p:nvSpPr>
        <p:spPr>
          <a:xfrm>
            <a:off x="152400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68291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a:xfrm>
            <a:off x="2209800" y="457200"/>
            <a:ext cx="7772400" cy="762000"/>
          </a:xfrm>
        </p:spPr>
        <p:txBody>
          <a:bodyPr/>
          <a:lstStyle/>
          <a:p>
            <a:r>
              <a:rPr lang="en-US" altLang="en-US" dirty="0"/>
              <a:t>Additional Comments about Today</a:t>
            </a:r>
          </a:p>
        </p:txBody>
      </p:sp>
      <p:sp>
        <p:nvSpPr>
          <p:cNvPr id="176130" name="Rectangle 3"/>
          <p:cNvSpPr>
            <a:spLocks noGrp="1" noChangeArrowheads="1"/>
          </p:cNvSpPr>
          <p:nvPr>
            <p:ph type="body" idx="1"/>
          </p:nvPr>
        </p:nvSpPr>
        <p:spPr>
          <a:xfrm>
            <a:off x="2286000" y="1828800"/>
            <a:ext cx="7772400" cy="3810000"/>
          </a:xfrm>
        </p:spPr>
        <p:txBody>
          <a:bodyPr/>
          <a:lstStyle/>
          <a:p>
            <a:r>
              <a:rPr lang="en-US" altLang="en-US" sz="3200" dirty="0"/>
              <a:t>What worked well today for you?</a:t>
            </a:r>
          </a:p>
          <a:p>
            <a:endParaRPr lang="en-US" altLang="en-US" sz="3200" dirty="0"/>
          </a:p>
          <a:p>
            <a:r>
              <a:rPr lang="en-US" altLang="en-US" sz="3200" dirty="0"/>
              <a:t>What should we do differently tomorrow?</a:t>
            </a:r>
          </a:p>
        </p:txBody>
      </p:sp>
    </p:spTree>
    <p:custDataLst>
      <p:tags r:id="rId1"/>
    </p:custDataLst>
    <p:extLst>
      <p:ext uri="{BB962C8B-B14F-4D97-AF65-F5344CB8AC3E}">
        <p14:creationId xmlns:p14="http://schemas.microsoft.com/office/powerpoint/2010/main" val="20254981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DA2BFC-93E9-4455-81BB-758ED10D0CF8}"/>
              </a:ext>
            </a:extLst>
          </p:cNvPr>
          <p:cNvSpPr txBox="1">
            <a:spLocks/>
          </p:cNvSpPr>
          <p:nvPr/>
        </p:nvSpPr>
        <p:spPr bwMode="auto">
          <a:xfrm>
            <a:off x="2816994" y="2667000"/>
            <a:ext cx="7848600"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latin typeface="+mj-lt"/>
              <a:ea typeface="+mj-ea"/>
              <a:cs typeface="+mj-cs"/>
            </a:endParaRPr>
          </a:p>
        </p:txBody>
      </p:sp>
      <p:sp>
        <p:nvSpPr>
          <p:cNvPr id="4" name="Title 1">
            <a:extLst>
              <a:ext uri="{FF2B5EF4-FFF2-40B4-BE49-F238E27FC236}">
                <a16:creationId xmlns:a16="http://schemas.microsoft.com/office/drawing/2014/main" id="{2BAC6B8A-2D95-4CC3-96EC-25CE14C8C99F}"/>
              </a:ext>
            </a:extLst>
          </p:cNvPr>
          <p:cNvSpPr txBox="1">
            <a:spLocks/>
          </p:cNvSpPr>
          <p:nvPr/>
        </p:nvSpPr>
        <p:spPr bwMode="auto">
          <a:xfrm>
            <a:off x="2054994" y="2514600"/>
            <a:ext cx="8610600" cy="1143000"/>
          </a:xfrm>
          <a:prstGeom prst="rect">
            <a:avLst/>
          </a:prstGeom>
          <a:solidFill>
            <a:srgbClr val="C00000"/>
          </a:solidFill>
          <a:ln>
            <a:noFill/>
          </a:ln>
        </p:spPr>
        <p:txBody>
          <a:bodyPr anchor="ctr" anchorCtr="1"/>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3028950" algn="ctr" eaLnBrk="1" hangingPunct="1">
              <a:defRPr/>
            </a:pPr>
            <a:r>
              <a:rPr lang="en-US" altLang="en-US" sz="4000" dirty="0">
                <a:solidFill>
                  <a:schemeClr val="bg1"/>
                </a:solidFill>
              </a:rPr>
              <a:t>Study Groups</a:t>
            </a:r>
          </a:p>
        </p:txBody>
      </p:sp>
      <p:pic>
        <p:nvPicPr>
          <p:cNvPr id="6" name="Picture 2" descr="C:\Users\Kath\AppData\Local\Microsoft\Windows\Temporary Internet Files\Content.IE5\SU1N56H1\MP900439467[1].jpg">
            <a:extLst>
              <a:ext uri="{FF2B5EF4-FFF2-40B4-BE49-F238E27FC236}">
                <a16:creationId xmlns:a16="http://schemas.microsoft.com/office/drawing/2014/main" id="{07253B85-E926-49E0-89EC-B08A3A0D863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676401" y="1676400"/>
            <a:ext cx="3736975"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5217215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2286000" y="457200"/>
            <a:ext cx="7772400" cy="762000"/>
          </a:xfrm>
        </p:spPr>
        <p:txBody>
          <a:bodyPr/>
          <a:lstStyle/>
          <a:p>
            <a:r>
              <a:rPr lang="en-US" altLang="en-US" dirty="0"/>
              <a:t>Assignments	</a:t>
            </a:r>
          </a:p>
        </p:txBody>
      </p:sp>
      <p:sp>
        <p:nvSpPr>
          <p:cNvPr id="117762" name="Content Placeholder 2"/>
          <p:cNvSpPr>
            <a:spLocks noGrp="1"/>
          </p:cNvSpPr>
          <p:nvPr>
            <p:ph idx="1"/>
          </p:nvPr>
        </p:nvSpPr>
        <p:spPr/>
        <p:txBody>
          <a:bodyPr/>
          <a:lstStyle/>
          <a:p>
            <a:pPr>
              <a:buFontTx/>
              <a:buNone/>
            </a:pPr>
            <a:r>
              <a:rPr lang="en-US" altLang="en-US" dirty="0"/>
              <a:t>Today</a:t>
            </a:r>
          </a:p>
          <a:p>
            <a:r>
              <a:rPr lang="en-US" altLang="en-US" dirty="0"/>
              <a:t>Ensure that you have identified the two dates you can meet virtually </a:t>
            </a:r>
          </a:p>
          <a:p>
            <a:pPr lvl="1"/>
            <a:r>
              <a:rPr lang="en-US" altLang="en-US" sz="2400" dirty="0"/>
              <a:t>Within 30 days of the TOT session (Study Group Session 1)</a:t>
            </a:r>
          </a:p>
          <a:p>
            <a:pPr lvl="1"/>
            <a:r>
              <a:rPr lang="en-US" altLang="en-US" sz="2400" dirty="0"/>
              <a:t>Between 60-90 days out (Study Group Session 2)</a:t>
            </a:r>
          </a:p>
          <a:p>
            <a:r>
              <a:rPr lang="en-US" altLang="en-US" dirty="0"/>
              <a:t>Identify how you will meet</a:t>
            </a:r>
          </a:p>
          <a:p>
            <a:pPr lvl="1"/>
            <a:r>
              <a:rPr lang="en-US" altLang="en-US" sz="2400" dirty="0"/>
              <a:t>Video – call our office with date/time and we set up a Zoom</a:t>
            </a:r>
          </a:p>
          <a:p>
            <a:pPr lvl="1"/>
            <a:r>
              <a:rPr lang="en-US" altLang="en-US" sz="2400" dirty="0"/>
              <a:t>Conference line – do you need a no-cost reservation less conference calling service: www.freeconferencecall.com</a:t>
            </a:r>
          </a:p>
        </p:txBody>
      </p:sp>
    </p:spTree>
    <p:custDataLst>
      <p:tags r:id="rId1"/>
    </p:custDataLst>
    <p:extLst>
      <p:ext uri="{BB962C8B-B14F-4D97-AF65-F5344CB8AC3E}">
        <p14:creationId xmlns:p14="http://schemas.microsoft.com/office/powerpoint/2010/main" val="20338111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Content Placeholder 1"/>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3581400" y="457201"/>
            <a:ext cx="5029200" cy="4876800"/>
          </a:xfrm>
        </p:spPr>
      </p:pic>
      <p:sp>
        <p:nvSpPr>
          <p:cNvPr id="3" name="Title 1"/>
          <p:cNvSpPr txBox="1">
            <a:spLocks/>
          </p:cNvSpPr>
          <p:nvPr/>
        </p:nvSpPr>
        <p:spPr bwMode="auto">
          <a:xfrm>
            <a:off x="1885950" y="4724400"/>
            <a:ext cx="8458200" cy="1143000"/>
          </a:xfrm>
          <a:prstGeom prst="rect">
            <a:avLst/>
          </a:prstGeom>
          <a:solidFill>
            <a:srgbClr val="DD1821"/>
          </a:solidFill>
          <a:ln>
            <a:noFill/>
          </a:ln>
        </p:spPr>
        <p:txBody>
          <a:bodyPr anchor="ctr" anchorCtr="1"/>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ts val="0"/>
              </a:spcBef>
              <a:defRPr/>
            </a:pPr>
            <a:r>
              <a:rPr lang="en-US" sz="3200" b="1" dirty="0">
                <a:solidFill>
                  <a:schemeClr val="bg1"/>
                </a:solidFill>
                <a:latin typeface="Garamond" panose="02020404030301010803" pitchFamily="18" charset="0"/>
              </a:rPr>
              <a:t>Breakfast 7:00AM and Session Start at 8:00AM</a:t>
            </a:r>
          </a:p>
        </p:txBody>
      </p:sp>
    </p:spTree>
    <p:custDataLst>
      <p:tags r:id="rId1"/>
    </p:custDataLst>
    <p:extLst>
      <p:ext uri="{BB962C8B-B14F-4D97-AF65-F5344CB8AC3E}">
        <p14:creationId xmlns:p14="http://schemas.microsoft.com/office/powerpoint/2010/main" val="36491105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6" name="Group 25" descr="Improve HIV care, Ask Me How">
            <a:extLst>
              <a:ext uri="{FF2B5EF4-FFF2-40B4-BE49-F238E27FC236}">
                <a16:creationId xmlns:a16="http://schemas.microsoft.com/office/drawing/2014/main" id="{23F3CEA8-8AEB-40BE-A8FA-E27755563C00}"/>
              </a:ext>
            </a:extLst>
          </p:cNvPr>
          <p:cNvGrpSpPr/>
          <p:nvPr/>
        </p:nvGrpSpPr>
        <p:grpSpPr>
          <a:xfrm>
            <a:off x="1066800" y="1253626"/>
            <a:ext cx="2111268" cy="2099174"/>
            <a:chOff x="2667001" y="582632"/>
            <a:chExt cx="3322602" cy="3303568"/>
          </a:xfrm>
        </p:grpSpPr>
        <p:pic>
          <p:nvPicPr>
            <p:cNvPr id="27" name="Picture 26">
              <a:extLst>
                <a:ext uri="{FF2B5EF4-FFF2-40B4-BE49-F238E27FC236}">
                  <a16:creationId xmlns:a16="http://schemas.microsoft.com/office/drawing/2014/main" id="{38E44FAC-4694-4460-9CFE-749295B328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7001" y="582632"/>
              <a:ext cx="3322602" cy="3303568"/>
            </a:xfrm>
            <a:prstGeom prst="rect">
              <a:avLst/>
            </a:prstGeom>
          </p:spPr>
        </p:pic>
        <p:grpSp>
          <p:nvGrpSpPr>
            <p:cNvPr id="28" name="Group 27">
              <a:extLst>
                <a:ext uri="{FF2B5EF4-FFF2-40B4-BE49-F238E27FC236}">
                  <a16:creationId xmlns:a16="http://schemas.microsoft.com/office/drawing/2014/main" id="{DC51E7C5-A531-40DC-A380-EA92EBF3A875}"/>
                </a:ext>
              </a:extLst>
            </p:cNvPr>
            <p:cNvGrpSpPr/>
            <p:nvPr/>
          </p:nvGrpSpPr>
          <p:grpSpPr>
            <a:xfrm>
              <a:off x="3679623" y="1399142"/>
              <a:ext cx="1244475" cy="1585740"/>
              <a:chOff x="3679623" y="1399142"/>
              <a:chExt cx="1244475" cy="1585740"/>
            </a:xfrm>
          </p:grpSpPr>
          <p:pic>
            <p:nvPicPr>
              <p:cNvPr id="29" name="Picture 28">
                <a:extLst>
                  <a:ext uri="{FF2B5EF4-FFF2-40B4-BE49-F238E27FC236}">
                    <a16:creationId xmlns:a16="http://schemas.microsoft.com/office/drawing/2014/main" id="{D254A240-39C1-489F-83F4-3AD0D62D1B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79623" y="1530541"/>
                <a:ext cx="1244475" cy="1343025"/>
              </a:xfrm>
              <a:prstGeom prst="rect">
                <a:avLst/>
              </a:prstGeom>
            </p:spPr>
          </p:pic>
          <p:sp>
            <p:nvSpPr>
              <p:cNvPr id="30" name="Rectangle 29">
                <a:extLst>
                  <a:ext uri="{FF2B5EF4-FFF2-40B4-BE49-F238E27FC236}">
                    <a16:creationId xmlns:a16="http://schemas.microsoft.com/office/drawing/2014/main" id="{244778A0-416D-4989-9966-15E33CA693FF}"/>
                  </a:ext>
                </a:extLst>
              </p:cNvPr>
              <p:cNvSpPr/>
              <p:nvPr/>
            </p:nvSpPr>
            <p:spPr bwMode="auto">
              <a:xfrm>
                <a:off x="4285561" y="1399142"/>
                <a:ext cx="438839" cy="163761"/>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dirty="0">
                  <a:latin typeface="Arial" charset="0"/>
                </a:endParaRPr>
              </a:p>
            </p:txBody>
          </p:sp>
          <p:sp>
            <p:nvSpPr>
              <p:cNvPr id="31" name="Rectangle 30">
                <a:extLst>
                  <a:ext uri="{FF2B5EF4-FFF2-40B4-BE49-F238E27FC236}">
                    <a16:creationId xmlns:a16="http://schemas.microsoft.com/office/drawing/2014/main" id="{1F3AD08C-438D-4F1E-8D74-E353B46EFC54}"/>
                  </a:ext>
                </a:extLst>
              </p:cNvPr>
              <p:cNvSpPr/>
              <p:nvPr/>
            </p:nvSpPr>
            <p:spPr bwMode="auto">
              <a:xfrm flipV="1">
                <a:off x="3886200" y="2873566"/>
                <a:ext cx="806986" cy="111316"/>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dirty="0">
                  <a:latin typeface="Arial" charset="0"/>
                </a:endParaRPr>
              </a:p>
            </p:txBody>
          </p:sp>
        </p:grpSp>
      </p:grpSp>
      <p:sp>
        <p:nvSpPr>
          <p:cNvPr id="2" name="Rectangle 1">
            <a:extLst>
              <a:ext uri="{FF2B5EF4-FFF2-40B4-BE49-F238E27FC236}">
                <a16:creationId xmlns:a16="http://schemas.microsoft.com/office/drawing/2014/main" id="{C4B3F234-A207-466B-A3FB-64E18A9D3FEA}"/>
              </a:ext>
            </a:extLst>
          </p:cNvPr>
          <p:cNvSpPr/>
          <p:nvPr/>
        </p:nvSpPr>
        <p:spPr>
          <a:xfrm>
            <a:off x="762000" y="5030813"/>
            <a:ext cx="10972800" cy="830997"/>
          </a:xfrm>
          <a:prstGeom prst="rect">
            <a:avLst/>
          </a:prstGeom>
        </p:spPr>
        <p:txBody>
          <a:bodyPr wrap="square">
            <a:spAutoFit/>
          </a:bodyPr>
          <a:lstStyle/>
          <a:p>
            <a:r>
              <a:rPr lang="en-US" sz="1600" dirty="0">
                <a:latin typeface="Garamond" panose="02020404030301010803" pitchFamily="18" charset="0"/>
              </a:rPr>
              <a:t>This project is supported by the Health Resources and Services Administration (HRSA) of the U.S. Department of Health and Human Services (HHS) as part of an award totaling </a:t>
            </a:r>
            <a:r>
              <a:rPr lang="en-US" sz="1600" dirty="0">
                <a:solidFill>
                  <a:srgbClr val="000000"/>
                </a:solidFill>
                <a:latin typeface="Garamond" panose="02020404030301010803" pitchFamily="18" charset="0"/>
              </a:rPr>
              <a:t>$1.5M</a:t>
            </a:r>
            <a:r>
              <a:rPr lang="en-US" sz="1600" dirty="0">
                <a:latin typeface="Garamond" panose="02020404030301010803" pitchFamily="18" charset="0"/>
              </a:rPr>
              <a:t>. The contents are those of the author(s) and do not necessarily represent the official views of, nor an endorsement, by HRSA, HHS or the U.S. Government.</a:t>
            </a:r>
          </a:p>
        </p:txBody>
      </p:sp>
      <p:sp>
        <p:nvSpPr>
          <p:cNvPr id="14" name="Rectangle 3">
            <a:extLst>
              <a:ext uri="{FF2B5EF4-FFF2-40B4-BE49-F238E27FC236}">
                <a16:creationId xmlns:a16="http://schemas.microsoft.com/office/drawing/2014/main" id="{CE0E0264-8709-DD44-95CF-D499A7F77857}"/>
              </a:ext>
            </a:extLst>
          </p:cNvPr>
          <p:cNvSpPr>
            <a:spLocks noGrp="1" noChangeArrowheads="1"/>
          </p:cNvSpPr>
          <p:nvPr>
            <p:ph idx="1"/>
          </p:nvPr>
        </p:nvSpPr>
        <p:spPr>
          <a:xfrm>
            <a:off x="3700281" y="3429000"/>
            <a:ext cx="3810000" cy="1164103"/>
          </a:xfrm>
        </p:spPr>
        <p:txBody>
          <a:bodyPr>
            <a:noAutofit/>
          </a:bodyPr>
          <a:lstStyle/>
          <a:p>
            <a:pPr marL="0" indent="0">
              <a:buNone/>
            </a:pPr>
            <a:r>
              <a:rPr lang="en-US" altLang="en-US" sz="2000" dirty="0"/>
              <a:t>212-417-4730 (phone)</a:t>
            </a:r>
          </a:p>
          <a:p>
            <a:pPr marL="0" indent="0">
              <a:buNone/>
            </a:pPr>
            <a:r>
              <a:rPr lang="en-US" altLang="en-US" sz="2000" dirty="0"/>
              <a:t>212-417-4684 (fax)</a:t>
            </a:r>
          </a:p>
          <a:p>
            <a:pPr marL="0" indent="0">
              <a:buNone/>
            </a:pPr>
            <a:r>
              <a:rPr lang="en-US" altLang="en-US" sz="2000" dirty="0"/>
              <a:t>Info@CQII.org</a:t>
            </a:r>
          </a:p>
        </p:txBody>
      </p:sp>
      <p:sp>
        <p:nvSpPr>
          <p:cNvPr id="15" name="Rectangle 3">
            <a:extLst>
              <a:ext uri="{FF2B5EF4-FFF2-40B4-BE49-F238E27FC236}">
                <a16:creationId xmlns:a16="http://schemas.microsoft.com/office/drawing/2014/main" id="{69546F34-0226-984C-B7AF-20A861576E53}"/>
              </a:ext>
            </a:extLst>
          </p:cNvPr>
          <p:cNvSpPr txBox="1">
            <a:spLocks noChangeArrowheads="1"/>
          </p:cNvSpPr>
          <p:nvPr/>
        </p:nvSpPr>
        <p:spPr bwMode="auto">
          <a:xfrm>
            <a:off x="3693122" y="3037305"/>
            <a:ext cx="2969588" cy="504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rgbClr val="FF0000"/>
              </a:buClr>
              <a:buFontTx/>
              <a:buNone/>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a:lstStyle>
          <a:p>
            <a:pPr algn="l"/>
            <a:r>
              <a:rPr lang="en-US" altLang="en-US" b="1" kern="0" dirty="0"/>
              <a:t>Learn More</a:t>
            </a:r>
          </a:p>
        </p:txBody>
      </p:sp>
      <p:sp>
        <p:nvSpPr>
          <p:cNvPr id="3" name="TextBox 2">
            <a:extLst>
              <a:ext uri="{FF2B5EF4-FFF2-40B4-BE49-F238E27FC236}">
                <a16:creationId xmlns:a16="http://schemas.microsoft.com/office/drawing/2014/main" id="{49B33998-8734-A645-B333-59A14C80AD1F}"/>
              </a:ext>
            </a:extLst>
          </p:cNvPr>
          <p:cNvSpPr txBox="1"/>
          <p:nvPr/>
        </p:nvSpPr>
        <p:spPr>
          <a:xfrm>
            <a:off x="3724829" y="1922667"/>
            <a:ext cx="8314771" cy="710644"/>
          </a:xfrm>
          <a:prstGeom prst="rect">
            <a:avLst/>
          </a:prstGeom>
          <a:noFill/>
        </p:spPr>
        <p:txBody>
          <a:bodyPr wrap="square" rtlCol="0">
            <a:spAutoFit/>
          </a:bodyPr>
          <a:lstStyle/>
          <a:p>
            <a:pPr>
              <a:lnSpc>
                <a:spcPct val="90000"/>
              </a:lnSpc>
              <a:spcBef>
                <a:spcPct val="20000"/>
              </a:spcBef>
              <a:buClr>
                <a:srgbClr val="FF0000"/>
              </a:buClr>
            </a:pPr>
            <a:r>
              <a:rPr lang="en-US" altLang="en-US" sz="2000" dirty="0">
                <a:latin typeface="+mn-lt"/>
              </a:rPr>
              <a:t>Justin Britanik, CQII Coach, </a:t>
            </a:r>
            <a:r>
              <a:rPr lang="en-US" altLang="en-US" sz="2000" dirty="0">
                <a:latin typeface="+mn-lt"/>
                <a:hlinkClick r:id="rId5"/>
              </a:rPr>
              <a:t>justin@cqii.com</a:t>
            </a:r>
            <a:endParaRPr lang="en-US" altLang="en-US" sz="2000" dirty="0">
              <a:latin typeface="+mn-lt"/>
            </a:endParaRPr>
          </a:p>
          <a:p>
            <a:pPr>
              <a:lnSpc>
                <a:spcPct val="90000"/>
              </a:lnSpc>
              <a:spcBef>
                <a:spcPct val="20000"/>
              </a:spcBef>
              <a:buClr>
                <a:srgbClr val="FF0000"/>
              </a:buClr>
            </a:pPr>
            <a:r>
              <a:rPr lang="en-US" altLang="en-US" sz="2000" dirty="0">
                <a:latin typeface="+mn-lt"/>
              </a:rPr>
              <a:t>Khalil Hassam, CQII Coach, </a:t>
            </a:r>
            <a:r>
              <a:rPr lang="en-US" altLang="en-US" sz="2000" dirty="0" err="1">
                <a:latin typeface="+mn-lt"/>
                <a:hlinkClick r:id="rId6"/>
              </a:rPr>
              <a:t>Khalil@</a:t>
            </a:r>
            <a:r>
              <a:rPr lang="en-US" altLang="en-US" sz="2000" err="1">
                <a:latin typeface="+mn-lt"/>
                <a:hlinkClick r:id="rId6"/>
              </a:rPr>
              <a:t>cqii</a:t>
            </a:r>
            <a:r>
              <a:rPr lang="en-US" altLang="en-US" sz="2000">
                <a:latin typeface="+mn-lt"/>
                <a:hlinkClick r:id="rId6"/>
              </a:rPr>
              <a:t>.com</a:t>
            </a:r>
            <a:endParaRPr lang="en-US" altLang="en-US" sz="2000">
              <a:latin typeface="+mn-lt"/>
            </a:endParaRPr>
          </a:p>
        </p:txBody>
      </p:sp>
      <p:sp>
        <p:nvSpPr>
          <p:cNvPr id="12" name="Rectangle 3">
            <a:extLst>
              <a:ext uri="{FF2B5EF4-FFF2-40B4-BE49-F238E27FC236}">
                <a16:creationId xmlns:a16="http://schemas.microsoft.com/office/drawing/2014/main" id="{67218A73-FBED-7840-B829-4DD7A92806E3}"/>
              </a:ext>
            </a:extLst>
          </p:cNvPr>
          <p:cNvSpPr txBox="1">
            <a:spLocks noChangeArrowheads="1"/>
          </p:cNvSpPr>
          <p:nvPr/>
        </p:nvSpPr>
        <p:spPr bwMode="auto">
          <a:xfrm>
            <a:off x="3724829" y="1398246"/>
            <a:ext cx="2969588" cy="504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rgbClr val="FF0000"/>
              </a:buClr>
              <a:buFontTx/>
              <a:buNone/>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a:lstStyle>
          <a:p>
            <a:pPr algn="l"/>
            <a:r>
              <a:rPr lang="en-US" altLang="en-US" b="1" kern="0" dirty="0">
                <a:latin typeface="Garamond" panose="02020404030301010803" pitchFamily="18" charset="0"/>
              </a:rPr>
              <a:t>Coaches</a:t>
            </a:r>
          </a:p>
        </p:txBody>
      </p:sp>
      <p:sp>
        <p:nvSpPr>
          <p:cNvPr id="4" name="Title 3">
            <a:extLst>
              <a:ext uri="{FF2B5EF4-FFF2-40B4-BE49-F238E27FC236}">
                <a16:creationId xmlns:a16="http://schemas.microsoft.com/office/drawing/2014/main" id="{CA77F6D9-EE42-4831-98D1-E6260FD65285}"/>
              </a:ext>
            </a:extLst>
          </p:cNvPr>
          <p:cNvSpPr>
            <a:spLocks noGrp="1"/>
          </p:cNvSpPr>
          <p:nvPr>
            <p:ph type="title"/>
          </p:nvPr>
        </p:nvSpPr>
        <p:spPr/>
        <p:txBody>
          <a:bodyPr/>
          <a:lstStyle/>
          <a:p>
            <a:r>
              <a:rPr lang="en-US" dirty="0"/>
              <a:t>Contact Information</a:t>
            </a:r>
          </a:p>
        </p:txBody>
      </p:sp>
    </p:spTree>
    <p:custDataLst>
      <p:tags r:id="rId1"/>
    </p:custDataLst>
    <p:extLst>
      <p:ext uri="{BB962C8B-B14F-4D97-AF65-F5344CB8AC3E}">
        <p14:creationId xmlns:p14="http://schemas.microsoft.com/office/powerpoint/2010/main" val="266957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EE70-786E-C5CC-5A7F-7422C52E99D6}"/>
              </a:ext>
            </a:extLst>
          </p:cNvPr>
          <p:cNvSpPr>
            <a:spLocks noGrp="1"/>
          </p:cNvSpPr>
          <p:nvPr>
            <p:ph type="title"/>
          </p:nvPr>
        </p:nvSpPr>
        <p:spPr>
          <a:xfrm>
            <a:off x="914400" y="553545"/>
            <a:ext cx="10363200" cy="533400"/>
          </a:xfrm>
        </p:spPr>
        <p:txBody>
          <a:bodyPr/>
          <a:lstStyle/>
          <a:p>
            <a:r>
              <a:rPr lang="en-US" sz="3600" dirty="0">
                <a:ea typeface="MS PGothic"/>
              </a:rPr>
              <a:t>Check In</a:t>
            </a:r>
            <a:endParaRPr lang="en-US" sz="3600" dirty="0"/>
          </a:p>
        </p:txBody>
      </p:sp>
      <p:sp>
        <p:nvSpPr>
          <p:cNvPr id="3" name="Content Placeholder 2">
            <a:extLst>
              <a:ext uri="{FF2B5EF4-FFF2-40B4-BE49-F238E27FC236}">
                <a16:creationId xmlns:a16="http://schemas.microsoft.com/office/drawing/2014/main" id="{07C24645-3D64-62D4-7AA4-367DBE0BC41E}"/>
              </a:ext>
            </a:extLst>
          </p:cNvPr>
          <p:cNvSpPr>
            <a:spLocks noGrp="1"/>
          </p:cNvSpPr>
          <p:nvPr>
            <p:ph idx="1"/>
          </p:nvPr>
        </p:nvSpPr>
        <p:spPr>
          <a:xfrm>
            <a:off x="1016000" y="1676400"/>
            <a:ext cx="10688320" cy="4191000"/>
          </a:xfrm>
        </p:spPr>
        <p:txBody>
          <a:bodyPr/>
          <a:lstStyle/>
          <a:p>
            <a:r>
              <a:rPr lang="en-US" dirty="0">
                <a:ea typeface="MS PGothic"/>
              </a:rPr>
              <a:t>Scenario: a process starts with a primary care provider reviewing a prescription refill request, determining if the medication is for HIV or PrEP, updating the database, and ends with a prescription being sent. Which of the following is correct?</a:t>
            </a:r>
            <a:endParaRPr lang="en-US" dirty="0"/>
          </a:p>
        </p:txBody>
      </p:sp>
    </p:spTree>
    <p:extLst>
      <p:ext uri="{BB962C8B-B14F-4D97-AF65-F5344CB8AC3E}">
        <p14:creationId xmlns:p14="http://schemas.microsoft.com/office/powerpoint/2010/main" val="1039510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Diagram&#10;&#10;Description automatically generated">
            <a:extLst>
              <a:ext uri="{FF2B5EF4-FFF2-40B4-BE49-F238E27FC236}">
                <a16:creationId xmlns:a16="http://schemas.microsoft.com/office/drawing/2014/main" id="{80CA36AD-AB6B-EF74-25F3-80F5687627AB}"/>
              </a:ext>
            </a:extLst>
          </p:cNvPr>
          <p:cNvPicPr>
            <a:picLocks noChangeAspect="1"/>
          </p:cNvPicPr>
          <p:nvPr/>
        </p:nvPicPr>
        <p:blipFill>
          <a:blip r:embed="rId2"/>
          <a:stretch>
            <a:fillRect/>
          </a:stretch>
        </p:blipFill>
        <p:spPr>
          <a:xfrm>
            <a:off x="821094" y="3381851"/>
            <a:ext cx="5278016" cy="2038175"/>
          </a:xfrm>
          <a:prstGeom prst="rect">
            <a:avLst/>
          </a:prstGeom>
        </p:spPr>
      </p:pic>
      <p:pic>
        <p:nvPicPr>
          <p:cNvPr id="5" name="Picture 5" descr="Diagram&#10;&#10;Description automatically generated">
            <a:extLst>
              <a:ext uri="{FF2B5EF4-FFF2-40B4-BE49-F238E27FC236}">
                <a16:creationId xmlns:a16="http://schemas.microsoft.com/office/drawing/2014/main" id="{B73D01D7-AEC7-B3AD-54F2-09690517AC3A}"/>
              </a:ext>
            </a:extLst>
          </p:cNvPr>
          <p:cNvPicPr>
            <a:picLocks noChangeAspect="1"/>
          </p:cNvPicPr>
          <p:nvPr/>
        </p:nvPicPr>
        <p:blipFill>
          <a:blip r:embed="rId3"/>
          <a:stretch>
            <a:fillRect/>
          </a:stretch>
        </p:blipFill>
        <p:spPr>
          <a:xfrm>
            <a:off x="914399" y="1546433"/>
            <a:ext cx="4990322" cy="1813481"/>
          </a:xfrm>
          <a:prstGeom prst="rect">
            <a:avLst/>
          </a:prstGeom>
        </p:spPr>
      </p:pic>
      <p:sp>
        <p:nvSpPr>
          <p:cNvPr id="3" name="Content Placeholder 2">
            <a:extLst>
              <a:ext uri="{FF2B5EF4-FFF2-40B4-BE49-F238E27FC236}">
                <a16:creationId xmlns:a16="http://schemas.microsoft.com/office/drawing/2014/main" id="{07C24645-3D64-62D4-7AA4-367DBE0BC41E}"/>
              </a:ext>
            </a:extLst>
          </p:cNvPr>
          <p:cNvSpPr>
            <a:spLocks noGrp="1"/>
          </p:cNvSpPr>
          <p:nvPr>
            <p:ph idx="1"/>
          </p:nvPr>
        </p:nvSpPr>
        <p:spPr>
          <a:xfrm>
            <a:off x="914400" y="1604730"/>
            <a:ext cx="5604588" cy="4262670"/>
          </a:xfrm>
        </p:spPr>
        <p:txBody>
          <a:bodyPr/>
          <a:lstStyle/>
          <a:p>
            <a:pPr marL="0" indent="0">
              <a:buNone/>
            </a:pPr>
            <a:r>
              <a:rPr lang="en-US" dirty="0">
                <a:ea typeface="MS PGothic"/>
              </a:rPr>
              <a:t>A) </a:t>
            </a:r>
          </a:p>
          <a:p>
            <a:pPr marL="0" indent="0">
              <a:buNone/>
            </a:pPr>
            <a:endParaRPr lang="en-US" dirty="0">
              <a:ea typeface="MS PGothic"/>
            </a:endParaRPr>
          </a:p>
          <a:p>
            <a:pPr marL="0" indent="0">
              <a:buNone/>
            </a:pPr>
            <a:endParaRPr lang="en-US" dirty="0">
              <a:ea typeface="MS PGothic"/>
            </a:endParaRPr>
          </a:p>
          <a:p>
            <a:pPr marL="0" indent="0">
              <a:buNone/>
            </a:pPr>
            <a:endParaRPr lang="en-US" dirty="0">
              <a:ea typeface="MS PGothic"/>
            </a:endParaRPr>
          </a:p>
          <a:p>
            <a:pPr marL="0" indent="0">
              <a:buNone/>
            </a:pPr>
            <a:endParaRPr lang="en-US" dirty="0">
              <a:ea typeface="MS PGothic"/>
            </a:endParaRPr>
          </a:p>
          <a:p>
            <a:pPr marL="0" indent="0">
              <a:buNone/>
            </a:pPr>
            <a:r>
              <a:rPr lang="en-US" dirty="0">
                <a:ea typeface="MS PGothic"/>
              </a:rPr>
              <a:t>B) </a:t>
            </a:r>
          </a:p>
        </p:txBody>
      </p:sp>
      <p:sp>
        <p:nvSpPr>
          <p:cNvPr id="9" name="Content Placeholder 2">
            <a:extLst>
              <a:ext uri="{FF2B5EF4-FFF2-40B4-BE49-F238E27FC236}">
                <a16:creationId xmlns:a16="http://schemas.microsoft.com/office/drawing/2014/main" id="{CF3FAE21-0052-21A5-DA9A-2E6A1928FEB6}"/>
              </a:ext>
            </a:extLst>
          </p:cNvPr>
          <p:cNvSpPr txBox="1">
            <a:spLocks/>
          </p:cNvSpPr>
          <p:nvPr/>
        </p:nvSpPr>
        <p:spPr bwMode="auto">
          <a:xfrm>
            <a:off x="6307494" y="1601620"/>
            <a:ext cx="5604588" cy="4262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a:lstStyle>
          <a:p>
            <a:pPr marL="0" indent="0">
              <a:buFontTx/>
              <a:buNone/>
            </a:pPr>
            <a:r>
              <a:rPr lang="en-US" kern="0" dirty="0">
                <a:ea typeface="MS PGothic"/>
              </a:rPr>
              <a:t>C) </a:t>
            </a:r>
          </a:p>
          <a:p>
            <a:pPr marL="0" indent="0">
              <a:buFontTx/>
              <a:buNone/>
            </a:pPr>
            <a:endParaRPr lang="en-US" kern="0" dirty="0">
              <a:ea typeface="MS PGothic"/>
            </a:endParaRPr>
          </a:p>
          <a:p>
            <a:pPr marL="0" indent="0">
              <a:buFontTx/>
              <a:buNone/>
            </a:pPr>
            <a:endParaRPr lang="en-US" kern="0" dirty="0">
              <a:ea typeface="MS PGothic"/>
            </a:endParaRPr>
          </a:p>
          <a:p>
            <a:pPr marL="0" indent="0">
              <a:buFontTx/>
              <a:buNone/>
            </a:pPr>
            <a:endParaRPr lang="en-US" kern="0" dirty="0">
              <a:ea typeface="MS PGothic"/>
            </a:endParaRPr>
          </a:p>
          <a:p>
            <a:pPr marL="0" indent="0">
              <a:buFontTx/>
              <a:buNone/>
            </a:pPr>
            <a:endParaRPr lang="en-US" kern="0" dirty="0">
              <a:ea typeface="MS PGothic"/>
            </a:endParaRPr>
          </a:p>
          <a:p>
            <a:pPr marL="0" indent="0">
              <a:buFontTx/>
              <a:buNone/>
            </a:pPr>
            <a:r>
              <a:rPr lang="en-US" kern="0" dirty="0">
                <a:ea typeface="MS PGothic"/>
              </a:rPr>
              <a:t>D) </a:t>
            </a:r>
          </a:p>
        </p:txBody>
      </p:sp>
      <p:pic>
        <p:nvPicPr>
          <p:cNvPr id="10" name="Picture 10" descr="Diagram&#10;&#10;Description automatically generated">
            <a:extLst>
              <a:ext uri="{FF2B5EF4-FFF2-40B4-BE49-F238E27FC236}">
                <a16:creationId xmlns:a16="http://schemas.microsoft.com/office/drawing/2014/main" id="{C8C2955A-C658-ACD1-526E-1F6D9D4EB5E1}"/>
              </a:ext>
            </a:extLst>
          </p:cNvPr>
          <p:cNvPicPr>
            <a:picLocks noChangeAspect="1"/>
          </p:cNvPicPr>
          <p:nvPr/>
        </p:nvPicPr>
        <p:blipFill>
          <a:blip r:embed="rId4"/>
          <a:stretch>
            <a:fillRect/>
          </a:stretch>
        </p:blipFill>
        <p:spPr>
          <a:xfrm>
            <a:off x="6730482" y="1660807"/>
            <a:ext cx="5021424" cy="1887978"/>
          </a:xfrm>
          <a:prstGeom prst="rect">
            <a:avLst/>
          </a:prstGeom>
        </p:spPr>
      </p:pic>
      <p:pic>
        <p:nvPicPr>
          <p:cNvPr id="11" name="Picture 11">
            <a:extLst>
              <a:ext uri="{FF2B5EF4-FFF2-40B4-BE49-F238E27FC236}">
                <a16:creationId xmlns:a16="http://schemas.microsoft.com/office/drawing/2014/main" id="{EF3D2550-340B-798E-FBDF-823856251DC2}"/>
              </a:ext>
            </a:extLst>
          </p:cNvPr>
          <p:cNvPicPr>
            <a:picLocks noChangeAspect="1"/>
          </p:cNvPicPr>
          <p:nvPr/>
        </p:nvPicPr>
        <p:blipFill>
          <a:blip r:embed="rId5"/>
          <a:stretch>
            <a:fillRect/>
          </a:stretch>
        </p:blipFill>
        <p:spPr>
          <a:xfrm>
            <a:off x="6730481" y="3543325"/>
            <a:ext cx="5441302" cy="2041800"/>
          </a:xfrm>
          <a:prstGeom prst="rect">
            <a:avLst/>
          </a:prstGeom>
        </p:spPr>
      </p:pic>
      <p:sp>
        <p:nvSpPr>
          <p:cNvPr id="8" name="Title 1">
            <a:extLst>
              <a:ext uri="{FF2B5EF4-FFF2-40B4-BE49-F238E27FC236}">
                <a16:creationId xmlns:a16="http://schemas.microsoft.com/office/drawing/2014/main" id="{7388C24F-174D-7630-186C-7BC14E6D8F4F}"/>
              </a:ext>
            </a:extLst>
          </p:cNvPr>
          <p:cNvSpPr>
            <a:spLocks noGrp="1"/>
          </p:cNvSpPr>
          <p:nvPr>
            <p:ph type="title"/>
          </p:nvPr>
        </p:nvSpPr>
        <p:spPr>
          <a:xfrm>
            <a:off x="914400" y="553545"/>
            <a:ext cx="10363200" cy="533400"/>
          </a:xfrm>
        </p:spPr>
        <p:txBody>
          <a:bodyPr/>
          <a:lstStyle/>
          <a:p>
            <a:r>
              <a:rPr lang="en-US" sz="3600" dirty="0">
                <a:ea typeface="MS PGothic"/>
              </a:rPr>
              <a:t>Check In</a:t>
            </a:r>
            <a:endParaRPr lang="en-US" sz="3600" dirty="0"/>
          </a:p>
        </p:txBody>
      </p:sp>
    </p:spTree>
    <p:extLst>
      <p:ext uri="{BB962C8B-B14F-4D97-AF65-F5344CB8AC3E}">
        <p14:creationId xmlns:p14="http://schemas.microsoft.com/office/powerpoint/2010/main" val="129157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4DE78-B06A-4207-A0C9-57E13FD95A17}"/>
              </a:ext>
            </a:extLst>
          </p:cNvPr>
          <p:cNvSpPr>
            <a:spLocks noGrp="1"/>
          </p:cNvSpPr>
          <p:nvPr>
            <p:ph type="title"/>
          </p:nvPr>
        </p:nvSpPr>
        <p:spPr>
          <a:xfrm>
            <a:off x="2286000" y="533400"/>
            <a:ext cx="7772400" cy="609600"/>
          </a:xfrm>
        </p:spPr>
        <p:txBody>
          <a:bodyPr/>
          <a:lstStyle/>
          <a:p>
            <a:r>
              <a:rPr lang="en-US" dirty="0"/>
              <a:t>Tips for Flowcharting</a:t>
            </a:r>
          </a:p>
        </p:txBody>
      </p:sp>
      <p:sp>
        <p:nvSpPr>
          <p:cNvPr id="3" name="Content Placeholder 2">
            <a:extLst>
              <a:ext uri="{FF2B5EF4-FFF2-40B4-BE49-F238E27FC236}">
                <a16:creationId xmlns:a16="http://schemas.microsoft.com/office/drawing/2014/main" id="{F8ECACD4-2398-4121-AB6D-47F075389B5F}"/>
              </a:ext>
            </a:extLst>
          </p:cNvPr>
          <p:cNvSpPr>
            <a:spLocks noGrp="1"/>
          </p:cNvSpPr>
          <p:nvPr>
            <p:ph idx="1"/>
          </p:nvPr>
        </p:nvSpPr>
        <p:spPr/>
        <p:txBody>
          <a:bodyPr/>
          <a:lstStyle/>
          <a:p>
            <a:pPr>
              <a:spcBef>
                <a:spcPts val="0"/>
              </a:spcBef>
            </a:pPr>
            <a:r>
              <a:rPr lang="en-US" altLang="en-US" dirty="0"/>
              <a:t>Determine the start and end point first</a:t>
            </a:r>
          </a:p>
          <a:p>
            <a:pPr>
              <a:spcBef>
                <a:spcPts val="0"/>
              </a:spcBef>
            </a:pPr>
            <a:r>
              <a:rPr lang="en-US" altLang="en-US" dirty="0"/>
              <a:t>Use multiple perspectives to gather the full picture</a:t>
            </a:r>
          </a:p>
          <a:p>
            <a:pPr>
              <a:spcBef>
                <a:spcPts val="0"/>
              </a:spcBef>
            </a:pPr>
            <a:r>
              <a:rPr lang="en-US" altLang="en-US" dirty="0"/>
              <a:t>Brainstorm the various steps using a variety of perspectives</a:t>
            </a:r>
          </a:p>
          <a:p>
            <a:pPr>
              <a:spcBef>
                <a:spcPts val="0"/>
              </a:spcBef>
            </a:pPr>
            <a:r>
              <a:rPr lang="en-US" altLang="en-US" dirty="0"/>
              <a:t>Use post-it notes (it is easier to move them around)</a:t>
            </a:r>
          </a:p>
          <a:p>
            <a:pPr>
              <a:spcBef>
                <a:spcPts val="0"/>
              </a:spcBef>
            </a:pPr>
            <a:r>
              <a:rPr lang="en-US" altLang="en-US" dirty="0"/>
              <a:t>Once completed, get further feedback, i.e., frontline staff, patients</a:t>
            </a:r>
          </a:p>
          <a:p>
            <a:pPr>
              <a:spcBef>
                <a:spcPts val="0"/>
              </a:spcBef>
            </a:pPr>
            <a:r>
              <a:rPr lang="en-US" altLang="en-US" dirty="0"/>
              <a:t>Be prepared that the group process can be frustrating task for some</a:t>
            </a:r>
          </a:p>
          <a:p>
            <a:pPr>
              <a:spcBef>
                <a:spcPts val="0"/>
              </a:spcBef>
            </a:pPr>
            <a:r>
              <a:rPr lang="en-US" altLang="en-US" dirty="0"/>
              <a:t>Decide to map out processes you have vs you wish you had</a:t>
            </a:r>
          </a:p>
          <a:p>
            <a:pPr>
              <a:spcBef>
                <a:spcPts val="0"/>
              </a:spcBef>
            </a:pPr>
            <a:r>
              <a:rPr lang="en-US" altLang="en-US" dirty="0"/>
              <a:t>Don’t jump to solutions but document the current process (provide opportunities for learning)</a:t>
            </a:r>
          </a:p>
        </p:txBody>
      </p:sp>
    </p:spTree>
    <p:extLst>
      <p:ext uri="{BB962C8B-B14F-4D97-AF65-F5344CB8AC3E}">
        <p14:creationId xmlns:p14="http://schemas.microsoft.com/office/powerpoint/2010/main" val="3669567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136C5D0-1535-46B0-BD6F-76043DB60C66}"/>
              </a:ext>
            </a:extLst>
          </p:cNvPr>
          <p:cNvSpPr>
            <a:spLocks noGrp="1" noChangeArrowheads="1"/>
          </p:cNvSpPr>
          <p:nvPr>
            <p:ph type="title"/>
          </p:nvPr>
        </p:nvSpPr>
        <p:spPr>
          <a:xfrm>
            <a:off x="2286000" y="533400"/>
            <a:ext cx="7772400" cy="609600"/>
          </a:xfrm>
        </p:spPr>
        <p:txBody>
          <a:bodyPr/>
          <a:lstStyle/>
          <a:p>
            <a:pPr eaLnBrk="1" hangingPunct="1"/>
            <a:r>
              <a:rPr lang="en-US" altLang="en-US" dirty="0">
                <a:solidFill>
                  <a:schemeClr val="tx1"/>
                </a:solidFill>
              </a:rPr>
              <a:t>Exercise: Make the Best Pizza in the World</a:t>
            </a:r>
          </a:p>
        </p:txBody>
      </p:sp>
      <p:sp>
        <p:nvSpPr>
          <p:cNvPr id="44035" name="Rectangle 3">
            <a:extLst>
              <a:ext uri="{FF2B5EF4-FFF2-40B4-BE49-F238E27FC236}">
                <a16:creationId xmlns:a16="http://schemas.microsoft.com/office/drawing/2014/main" id="{EC2A625F-9708-481B-A2E9-3EC7F8619DFD}"/>
              </a:ext>
            </a:extLst>
          </p:cNvPr>
          <p:cNvSpPr>
            <a:spLocks noGrp="1" noChangeArrowheads="1"/>
          </p:cNvSpPr>
          <p:nvPr>
            <p:ph type="body" idx="1"/>
          </p:nvPr>
        </p:nvSpPr>
        <p:spPr/>
        <p:txBody>
          <a:bodyPr/>
          <a:lstStyle/>
          <a:p>
            <a:pPr marL="0" indent="0" eaLnBrk="1" hangingPunct="1">
              <a:buClr>
                <a:srgbClr val="DD1821"/>
              </a:buClr>
              <a:buNone/>
            </a:pPr>
            <a:r>
              <a:rPr lang="en-US" altLang="en-US" dirty="0"/>
              <a:t>Instructions: </a:t>
            </a:r>
          </a:p>
          <a:p>
            <a:pPr eaLnBrk="1" hangingPunct="1">
              <a:buClr>
                <a:srgbClr val="DD1821"/>
              </a:buClr>
            </a:pPr>
            <a:r>
              <a:rPr lang="en-US" altLang="en-US" dirty="0"/>
              <a:t>Decide on start and end point</a:t>
            </a:r>
          </a:p>
          <a:p>
            <a:pPr eaLnBrk="1" hangingPunct="1">
              <a:buClr>
                <a:srgbClr val="DD1821"/>
              </a:buClr>
            </a:pPr>
            <a:r>
              <a:rPr lang="en-US" altLang="en-US" dirty="0"/>
              <a:t>Brainstorm all the steps in the process</a:t>
            </a:r>
          </a:p>
          <a:p>
            <a:pPr eaLnBrk="1" hangingPunct="1">
              <a:buClr>
                <a:srgbClr val="DD1821"/>
              </a:buClr>
            </a:pPr>
            <a:r>
              <a:rPr lang="en-US" altLang="en-US" dirty="0"/>
              <a:t>Write a single step on a single post-it note</a:t>
            </a:r>
          </a:p>
          <a:p>
            <a:pPr eaLnBrk="1" hangingPunct="1">
              <a:buClr>
                <a:srgbClr val="DD1821"/>
              </a:buClr>
            </a:pPr>
            <a:r>
              <a:rPr lang="en-US" altLang="en-US" dirty="0"/>
              <a:t>Arrange the post-it notes in order</a:t>
            </a:r>
          </a:p>
        </p:txBody>
      </p:sp>
    </p:spTree>
    <p:custDataLst>
      <p:tags r:id="rId1"/>
    </p:custDataLst>
    <p:extLst>
      <p:ext uri="{BB962C8B-B14F-4D97-AF65-F5344CB8AC3E}">
        <p14:creationId xmlns:p14="http://schemas.microsoft.com/office/powerpoint/2010/main" val="1373926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F6A324F-2DC6-4209-868E-1992F2EFD4B4}"/>
              </a:ext>
            </a:extLst>
          </p:cNvPr>
          <p:cNvSpPr>
            <a:spLocks noGrp="1" noChangeArrowheads="1"/>
          </p:cNvSpPr>
          <p:nvPr>
            <p:ph type="title"/>
          </p:nvPr>
        </p:nvSpPr>
        <p:spPr>
          <a:xfrm>
            <a:off x="1433594" y="762000"/>
            <a:ext cx="9447077" cy="3581400"/>
          </a:xfrm>
        </p:spPr>
        <p:txBody>
          <a:bodyPr/>
          <a:lstStyle/>
          <a:p>
            <a:pPr>
              <a:spcBef>
                <a:spcPts val="600"/>
              </a:spcBef>
              <a:defRPr/>
            </a:pPr>
            <a:br>
              <a:rPr lang="en-US" sz="3600" b="1" dirty="0">
                <a:effectLst>
                  <a:outerShdw blurRad="38100" dist="38100" dir="2700000" algn="tl">
                    <a:srgbClr val="C0C0C0"/>
                  </a:outerShdw>
                </a:effectLst>
              </a:rPr>
            </a:br>
            <a:br>
              <a:rPr lang="en-US" sz="3600" b="1" dirty="0">
                <a:effectLst>
                  <a:outerShdw blurRad="38100" dist="38100" dir="2700000" algn="tl">
                    <a:srgbClr val="C0C0C0"/>
                  </a:outerShdw>
                </a:effectLst>
              </a:rPr>
            </a:br>
            <a:r>
              <a:rPr lang="en-US" sz="3600" b="1" dirty="0">
                <a:solidFill>
                  <a:srgbClr val="DD1821"/>
                </a:solidFill>
                <a:effectLst>
                  <a:outerShdw blurRad="38100" dist="38100" dir="2700000" algn="tl">
                    <a:srgbClr val="C0C0C0"/>
                  </a:outerShdw>
                </a:effectLst>
                <a:ea typeface="MS PGothic"/>
              </a:rPr>
              <a:t>Module 12 – Day 2</a:t>
            </a:r>
            <a:br>
              <a:rPr lang="en-US" sz="3600" b="1" dirty="0">
                <a:effectLst>
                  <a:outerShdw blurRad="38100" dist="38100" dir="2700000" algn="tl">
                    <a:srgbClr val="C0C0C0"/>
                  </a:outerShdw>
                </a:effectLst>
              </a:rPr>
            </a:br>
            <a:r>
              <a:rPr lang="en-US" sz="3600" b="1" dirty="0">
                <a:solidFill>
                  <a:srgbClr val="DD1821"/>
                </a:solidFill>
                <a:effectLst>
                  <a:outerShdw blurRad="38100" dist="38100" dir="2700000" algn="tl">
                    <a:srgbClr val="C0C0C0"/>
                  </a:outerShdw>
                </a:effectLst>
                <a:ea typeface="MS PGothic"/>
              </a:rPr>
              <a:t>8:45am — 10:30am</a:t>
            </a:r>
            <a:br>
              <a:rPr lang="en-US" sz="3600" b="1" dirty="0">
                <a:effectLst>
                  <a:outerShdw blurRad="38100" dist="38100" dir="2700000" algn="tl">
                    <a:srgbClr val="C0C0C0"/>
                  </a:outerShdw>
                </a:effectLst>
              </a:rPr>
            </a:br>
            <a:r>
              <a:rPr lang="en-US" sz="3600" b="1" i="1" dirty="0">
                <a:solidFill>
                  <a:srgbClr val="DD1821"/>
                </a:solidFill>
                <a:effectLst>
                  <a:outerShdw blurRad="38100" dist="38100" dir="2700000" algn="tl">
                    <a:srgbClr val="C0C0C0"/>
                  </a:outerShdw>
                </a:effectLst>
                <a:ea typeface="MS PGothic"/>
              </a:rPr>
              <a:t>TOT Handout-of-Handouts: Module 12</a:t>
            </a:r>
            <a:br>
              <a:rPr lang="en-US" altLang="en-US" sz="3600" i="1" dirty="0">
                <a:ea typeface="MS PGothic"/>
              </a:rPr>
            </a:br>
            <a:br>
              <a:rPr lang="en-US" altLang="en-US" sz="3600" dirty="0"/>
            </a:br>
            <a:r>
              <a:rPr lang="en-US" sz="3600" b="1" dirty="0">
                <a:latin typeface="Garamond"/>
                <a:ea typeface="ＭＳ Ｐゴシック"/>
              </a:rPr>
              <a:t>Five-Step Training Model</a:t>
            </a:r>
            <a:endParaRPr lang="en-US" altLang="en-US" sz="3600" b="1" dirty="0">
              <a:latin typeface="Garamond"/>
              <a:ea typeface="ＭＳ Ｐゴシック"/>
            </a:endParaRPr>
          </a:p>
        </p:txBody>
      </p:sp>
      <p:pic>
        <p:nvPicPr>
          <p:cNvPr id="2" name="Graphic 2" descr="Open book outline">
            <a:extLst>
              <a:ext uri="{FF2B5EF4-FFF2-40B4-BE49-F238E27FC236}">
                <a16:creationId xmlns:a16="http://schemas.microsoft.com/office/drawing/2014/main" id="{71EE0957-E9EB-3BA8-4011-8A725EDEA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0969" y="2661834"/>
            <a:ext cx="914400" cy="914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51C3F0D-5BB3-4ADA-9BDA-ABF0556F4096}"/>
              </a:ext>
            </a:extLst>
          </p:cNvPr>
          <p:cNvSpPr>
            <a:spLocks noGrp="1" noChangeArrowheads="1"/>
          </p:cNvSpPr>
          <p:nvPr>
            <p:ph type="title"/>
          </p:nvPr>
        </p:nvSpPr>
        <p:spPr>
          <a:xfrm>
            <a:off x="2286000" y="533400"/>
            <a:ext cx="7772400" cy="762000"/>
          </a:xfrm>
        </p:spPr>
        <p:txBody>
          <a:bodyPr/>
          <a:lstStyle/>
          <a:p>
            <a:r>
              <a:rPr lang="en-US" altLang="en-US" dirty="0">
                <a:solidFill>
                  <a:schemeClr val="tx1"/>
                </a:solidFill>
              </a:rPr>
              <a:t>Adult Education </a:t>
            </a:r>
          </a:p>
        </p:txBody>
      </p:sp>
      <p:sp>
        <p:nvSpPr>
          <p:cNvPr id="46083" name="Rectangle 3">
            <a:extLst>
              <a:ext uri="{FF2B5EF4-FFF2-40B4-BE49-F238E27FC236}">
                <a16:creationId xmlns:a16="http://schemas.microsoft.com/office/drawing/2014/main" id="{06353438-0B9D-4B90-8A6B-75056C6B30AA}"/>
              </a:ext>
            </a:extLst>
          </p:cNvPr>
          <p:cNvSpPr>
            <a:spLocks noGrp="1" noChangeArrowheads="1"/>
          </p:cNvSpPr>
          <p:nvPr>
            <p:ph idx="1"/>
          </p:nvPr>
        </p:nvSpPr>
        <p:spPr>
          <a:xfrm>
            <a:off x="2286000" y="1676400"/>
            <a:ext cx="7772400" cy="4191000"/>
          </a:xfrm>
        </p:spPr>
        <p:txBody>
          <a:bodyPr/>
          <a:lstStyle/>
          <a:p>
            <a:r>
              <a:rPr lang="en-US" altLang="en-US" dirty="0"/>
              <a:t>Development</a:t>
            </a:r>
          </a:p>
          <a:p>
            <a:endParaRPr lang="en-US" altLang="en-US" sz="1100" dirty="0"/>
          </a:p>
          <a:p>
            <a:r>
              <a:rPr lang="en-US" altLang="en-US" dirty="0"/>
              <a:t>Design</a:t>
            </a:r>
          </a:p>
          <a:p>
            <a:endParaRPr lang="en-US" altLang="en-US" sz="1100" dirty="0"/>
          </a:p>
          <a:p>
            <a:r>
              <a:rPr lang="en-US" altLang="en-US" dirty="0"/>
              <a:t>Delivery</a:t>
            </a:r>
          </a:p>
        </p:txBody>
      </p:sp>
    </p:spTree>
    <p:custDataLst>
      <p:tags r:id="rId1"/>
    </p:custDataLst>
    <p:extLst>
      <p:ext uri="{BB962C8B-B14F-4D97-AF65-F5344CB8AC3E}">
        <p14:creationId xmlns:p14="http://schemas.microsoft.com/office/powerpoint/2010/main" val="215856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F22C4E4-4C95-4ECA-B204-E5301A8368C0}"/>
              </a:ext>
            </a:extLst>
          </p:cNvPr>
          <p:cNvSpPr txBox="1">
            <a:spLocks/>
          </p:cNvSpPr>
          <p:nvPr/>
        </p:nvSpPr>
        <p:spPr bwMode="auto">
          <a:xfrm>
            <a:off x="2829025" y="2945331"/>
            <a:ext cx="7848600" cy="914400"/>
          </a:xfrm>
          <a:prstGeom prst="rect">
            <a:avLst/>
          </a:prstGeom>
          <a:solidFill>
            <a:schemeClr val="bg1">
              <a:lumMod val="65000"/>
            </a:schemeClr>
          </a:solidFill>
          <a:ln w="9525">
            <a:noFill/>
            <a:miter lim="800000"/>
            <a:headEnd/>
            <a:tailEnd/>
          </a:ln>
        </p:spPr>
        <p:txBody>
          <a:bodyPr anchor="ctr"/>
          <a:lstStyle/>
          <a:p>
            <a:pPr algn="ctr" eaLnBrk="0" fontAlgn="base" hangingPunct="0">
              <a:spcBef>
                <a:spcPct val="0"/>
              </a:spcBef>
              <a:spcAft>
                <a:spcPct val="0"/>
              </a:spcAft>
              <a:defRPr/>
            </a:pPr>
            <a:endParaRPr lang="en-US" sz="4400" dirty="0">
              <a:solidFill>
                <a:srgbClr val="000000"/>
              </a:solidFill>
            </a:endParaRPr>
          </a:p>
        </p:txBody>
      </p:sp>
      <p:sp>
        <p:nvSpPr>
          <p:cNvPr id="7" name="Title 1">
            <a:extLst>
              <a:ext uri="{FF2B5EF4-FFF2-40B4-BE49-F238E27FC236}">
                <a16:creationId xmlns:a16="http://schemas.microsoft.com/office/drawing/2014/main" id="{8EB6BE7E-4E69-4F35-937C-2C398FCFDEA0}"/>
              </a:ext>
            </a:extLst>
          </p:cNvPr>
          <p:cNvSpPr txBox="1">
            <a:spLocks/>
          </p:cNvSpPr>
          <p:nvPr/>
        </p:nvSpPr>
        <p:spPr bwMode="auto">
          <a:xfrm>
            <a:off x="2057400" y="2362200"/>
            <a:ext cx="8610600" cy="1143000"/>
          </a:xfrm>
          <a:prstGeom prst="rect">
            <a:avLst/>
          </a:prstGeom>
          <a:solidFill>
            <a:srgbClr val="C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a:spcBef>
                <a:spcPct val="20000"/>
              </a:spcBef>
              <a:buClr>
                <a:srgbClr val="FF0000"/>
              </a:buClr>
              <a:buChar char="•"/>
              <a:defRPr sz="24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Clr>
                <a:srgbClr val="FF0000"/>
              </a:buClr>
              <a:buSzPct val="85000"/>
              <a:buFont typeface="Wingdings" panose="05000000000000000000" pitchFamily="2" charset="2"/>
              <a:buChar char="§"/>
              <a:defRPr sz="22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Clr>
                <a:srgbClr val="FF0000"/>
              </a:buClr>
              <a:buChar char="•"/>
              <a:defRPr sz="20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9pPr>
          </a:lstStyle>
          <a:p>
            <a:pPr algn="ctr">
              <a:spcBef>
                <a:spcPct val="0"/>
              </a:spcBef>
              <a:buClrTx/>
              <a:buNone/>
            </a:pPr>
            <a:r>
              <a:rPr lang="en-US" altLang="en-US" sz="4000" b="1" dirty="0">
                <a:solidFill>
                  <a:schemeClr val="bg1"/>
                </a:solidFill>
              </a:rPr>
              <a:t>Participant Assessment</a:t>
            </a:r>
            <a:endParaRPr lang="en-US" altLang="en-US" sz="3800" b="1" dirty="0">
              <a:solidFill>
                <a:schemeClr val="bg1"/>
              </a:solidFill>
            </a:endParaRPr>
          </a:p>
        </p:txBody>
      </p:sp>
    </p:spTree>
    <p:custDataLst>
      <p:tags r:id="rId1"/>
    </p:custDataLst>
    <p:extLst>
      <p:ext uri="{BB962C8B-B14F-4D97-AF65-F5344CB8AC3E}">
        <p14:creationId xmlns:p14="http://schemas.microsoft.com/office/powerpoint/2010/main" val="990259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7C8B0311-2CD9-45DC-B890-9BF48841E9F0}"/>
              </a:ext>
            </a:extLst>
          </p:cNvPr>
          <p:cNvSpPr>
            <a:spLocks noGrp="1" noChangeArrowheads="1"/>
          </p:cNvSpPr>
          <p:nvPr>
            <p:ph type="title"/>
          </p:nvPr>
        </p:nvSpPr>
        <p:spPr>
          <a:xfrm>
            <a:off x="2209800" y="457200"/>
            <a:ext cx="7772400" cy="762000"/>
          </a:xfrm>
        </p:spPr>
        <p:txBody>
          <a:bodyPr/>
          <a:lstStyle/>
          <a:p>
            <a:pPr eaLnBrk="1" hangingPunct="1"/>
            <a:r>
              <a:rPr lang="en-US" altLang="en-US" dirty="0">
                <a:solidFill>
                  <a:schemeClr val="tx1"/>
                </a:solidFill>
              </a:rPr>
              <a:t>Who Is in the Room Today? </a:t>
            </a:r>
          </a:p>
        </p:txBody>
      </p:sp>
      <p:sp>
        <p:nvSpPr>
          <p:cNvPr id="14" name="Title 1">
            <a:extLst>
              <a:ext uri="{FF2B5EF4-FFF2-40B4-BE49-F238E27FC236}">
                <a16:creationId xmlns:a16="http://schemas.microsoft.com/office/drawing/2014/main" id="{BFE89B41-6B66-404B-AE59-858CC3D1EBA3}"/>
              </a:ext>
            </a:extLst>
          </p:cNvPr>
          <p:cNvSpPr txBox="1">
            <a:spLocks/>
          </p:cNvSpPr>
          <p:nvPr/>
        </p:nvSpPr>
        <p:spPr>
          <a:xfrm>
            <a:off x="1222060" y="4181554"/>
            <a:ext cx="2830512" cy="369887"/>
          </a:xfrm>
          <a:prstGeom prst="rect">
            <a:avLst/>
          </a:prstGeom>
        </p:spPr>
        <p:txBody>
          <a:bodyPr anchor="ctr">
            <a:normAutofit fontScale="62500" lnSpcReduction="20000"/>
          </a:bodyPr>
          <a:lstStyle>
            <a:lvl1pPr algn="ctr" defTabSz="914400" rtl="0" eaLnBrk="1" latinLnBrk="0" hangingPunct="1">
              <a:spcBef>
                <a:spcPct val="0"/>
              </a:spcBef>
              <a:buNone/>
              <a:defRPr sz="3200" kern="1200">
                <a:solidFill>
                  <a:schemeClr val="tx1"/>
                </a:solidFill>
                <a:latin typeface="Garamond" pitchFamily="18" charset="0"/>
                <a:ea typeface="+mj-ea"/>
                <a:cs typeface="+mj-cs"/>
              </a:defRPr>
            </a:lvl1pPr>
          </a:lstStyle>
          <a:p>
            <a:pPr fontAlgn="auto">
              <a:spcAft>
                <a:spcPts val="0"/>
              </a:spcAft>
              <a:defRPr/>
            </a:pPr>
            <a:r>
              <a:rPr lang="en-US" dirty="0">
                <a:solidFill>
                  <a:prstClr val="black"/>
                </a:solidFill>
              </a:rPr>
              <a:t>By Professional Title</a:t>
            </a:r>
          </a:p>
        </p:txBody>
      </p:sp>
      <p:graphicFrame>
        <p:nvGraphicFramePr>
          <p:cNvPr id="9" name="Chart 8" descr="This chart displays the attendees present divided by their title. It shows that roughly half the people in the room are quality managers, about a quarter are program managers, about 10% are data managers, about 5% are case managers or social workers, and the remaining people have another title" title="Pie chart 1">
            <a:extLst>
              <a:ext uri="{FF2B5EF4-FFF2-40B4-BE49-F238E27FC236}">
                <a16:creationId xmlns:a16="http://schemas.microsoft.com/office/drawing/2014/main" id="{CA3077EB-FDAB-4ED0-80EE-B8249458601F}"/>
              </a:ext>
            </a:extLst>
          </p:cNvPr>
          <p:cNvGraphicFramePr>
            <a:graphicFrameLocks/>
          </p:cNvGraphicFramePr>
          <p:nvPr>
            <p:extLst>
              <p:ext uri="{D42A27DB-BD31-4B8C-83A1-F6EECF244321}">
                <p14:modId xmlns:p14="http://schemas.microsoft.com/office/powerpoint/2010/main" val="3519310356"/>
              </p:ext>
            </p:extLst>
          </p:nvPr>
        </p:nvGraphicFramePr>
        <p:xfrm>
          <a:off x="1047750" y="1442372"/>
          <a:ext cx="3505200" cy="2752464"/>
        </p:xfrm>
        <a:graphic>
          <a:graphicData uri="http://schemas.openxmlformats.org/drawingml/2006/chart">
            <c:chart xmlns:c="http://schemas.openxmlformats.org/drawingml/2006/chart" xmlns:r="http://schemas.openxmlformats.org/officeDocument/2006/relationships" r:id="rId2"/>
          </a:graphicData>
        </a:graphic>
      </p:graphicFrame>
      <p:sp>
        <p:nvSpPr>
          <p:cNvPr id="48131" name="Title 1">
            <a:extLst>
              <a:ext uri="{FF2B5EF4-FFF2-40B4-BE49-F238E27FC236}">
                <a16:creationId xmlns:a16="http://schemas.microsoft.com/office/drawing/2014/main" id="{AE7AB8B5-9A56-40E5-B35F-B3E8CA2CD81B}"/>
              </a:ext>
            </a:extLst>
          </p:cNvPr>
          <p:cNvSpPr txBox="1">
            <a:spLocks/>
          </p:cNvSpPr>
          <p:nvPr/>
        </p:nvSpPr>
        <p:spPr bwMode="auto">
          <a:xfrm>
            <a:off x="8163873" y="3670699"/>
            <a:ext cx="243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Char char="•"/>
              <a:defRPr sz="2800">
                <a:solidFill>
                  <a:schemeClr val="tx1"/>
                </a:solidFill>
                <a:latin typeface="Garamond" panose="02020404030301010803" pitchFamily="18" charset="0"/>
              </a:defRPr>
            </a:lvl1pPr>
            <a:lvl2pPr marL="742950" indent="-285750">
              <a:spcBef>
                <a:spcPct val="20000"/>
              </a:spcBef>
              <a:buClr>
                <a:srgbClr val="FF0000"/>
              </a:buClr>
              <a:buSzPct val="85000"/>
              <a:buFont typeface="Wingdings" panose="05000000000000000000" pitchFamily="2" charset="2"/>
              <a:buChar char="§"/>
              <a:defRPr sz="2400">
                <a:solidFill>
                  <a:schemeClr val="tx1"/>
                </a:solidFill>
                <a:latin typeface="Garamond" panose="02020404030301010803" pitchFamily="18" charset="0"/>
              </a:defRPr>
            </a:lvl2pPr>
            <a:lvl3pPr marL="1143000" indent="-228600">
              <a:spcBef>
                <a:spcPct val="20000"/>
              </a:spcBef>
              <a:buClr>
                <a:srgbClr val="FF0000"/>
              </a:buClr>
              <a:buChar char="•"/>
              <a:defRPr sz="2000">
                <a:solidFill>
                  <a:schemeClr val="tx1"/>
                </a:solidFill>
                <a:latin typeface="Garamond" panose="02020404030301010803" pitchFamily="18" charset="0"/>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defRPr>
            </a:lvl4pPr>
            <a:lvl5pPr marL="2057400" indent="-228600">
              <a:spcBef>
                <a:spcPct val="20000"/>
              </a:spcBef>
              <a:buClr>
                <a:srgbClr val="FF0000"/>
              </a:buClr>
              <a:buSzPct val="5000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9pPr>
          </a:lstStyle>
          <a:p>
            <a:pPr algn="ctr" eaLnBrk="1" hangingPunct="1">
              <a:spcBef>
                <a:spcPct val="0"/>
              </a:spcBef>
              <a:buClrTx/>
              <a:buFontTx/>
              <a:buNone/>
            </a:pPr>
            <a:r>
              <a:rPr lang="en-US" altLang="en-US" sz="2200" dirty="0">
                <a:solidFill>
                  <a:srgbClr val="000000"/>
                </a:solidFill>
              </a:rPr>
              <a:t>By RWHAP Part</a:t>
            </a:r>
          </a:p>
        </p:txBody>
      </p:sp>
      <p:graphicFrame>
        <p:nvGraphicFramePr>
          <p:cNvPr id="12" name="Chart 11" descr="This chart shows the people present divided by Part of the Ryan White HIV/AIDS program. It shows that around 40% of attendees are Part C recipients, around 30% are Part A recipients, roughly 15% are Part B recipients, about 10% are Part D recipients, and less than 5% are Part F Dental recipients." title="Pie chart 2">
            <a:extLst>
              <a:ext uri="{FF2B5EF4-FFF2-40B4-BE49-F238E27FC236}">
                <a16:creationId xmlns:a16="http://schemas.microsoft.com/office/drawing/2014/main" id="{286329A0-5469-461E-937D-24EA36421362}"/>
              </a:ext>
            </a:extLst>
          </p:cNvPr>
          <p:cNvGraphicFramePr>
            <a:graphicFrameLocks/>
          </p:cNvGraphicFramePr>
          <p:nvPr>
            <p:extLst>
              <p:ext uri="{D42A27DB-BD31-4B8C-83A1-F6EECF244321}">
                <p14:modId xmlns:p14="http://schemas.microsoft.com/office/powerpoint/2010/main" val="1581022471"/>
              </p:ext>
            </p:extLst>
          </p:nvPr>
        </p:nvGraphicFramePr>
        <p:xfrm>
          <a:off x="7410450" y="1410565"/>
          <a:ext cx="3733800" cy="2328741"/>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a:extLst>
              <a:ext uri="{FF2B5EF4-FFF2-40B4-BE49-F238E27FC236}">
                <a16:creationId xmlns:a16="http://schemas.microsoft.com/office/drawing/2014/main" id="{3720172B-C97A-4DF2-9286-FF81952860AB}"/>
              </a:ext>
            </a:extLst>
          </p:cNvPr>
          <p:cNvSpPr txBox="1">
            <a:spLocks/>
          </p:cNvSpPr>
          <p:nvPr/>
        </p:nvSpPr>
        <p:spPr>
          <a:xfrm>
            <a:off x="4552950" y="5535614"/>
            <a:ext cx="3086100" cy="407987"/>
          </a:xfrm>
          <a:prstGeom prst="rect">
            <a:avLst/>
          </a:prstGeom>
        </p:spPr>
        <p:txBody>
          <a:bodyPr anchor="ctr">
            <a:normAutofit fontScale="70000" lnSpcReduction="20000"/>
          </a:bodyPr>
          <a:lstStyle>
            <a:lvl1pPr algn="ctr" defTabSz="914400" rtl="0" eaLnBrk="1" latinLnBrk="0" hangingPunct="1">
              <a:spcBef>
                <a:spcPct val="0"/>
              </a:spcBef>
              <a:buNone/>
              <a:defRPr sz="3200" kern="1200">
                <a:solidFill>
                  <a:schemeClr val="tx1"/>
                </a:solidFill>
                <a:latin typeface="Garamond" pitchFamily="18" charset="0"/>
                <a:ea typeface="+mj-ea"/>
                <a:cs typeface="+mj-cs"/>
              </a:defRPr>
            </a:lvl1pPr>
          </a:lstStyle>
          <a:p>
            <a:pPr fontAlgn="auto">
              <a:spcAft>
                <a:spcPts val="0"/>
              </a:spcAft>
              <a:defRPr/>
            </a:pPr>
            <a:r>
              <a:rPr lang="en-US" dirty="0">
                <a:solidFill>
                  <a:prstClr val="black"/>
                </a:solidFill>
              </a:rPr>
              <a:t>By </a:t>
            </a:r>
            <a:r>
              <a:rPr lang="en-US" sz="2800" dirty="0">
                <a:solidFill>
                  <a:prstClr val="black"/>
                </a:solidFill>
              </a:rPr>
              <a:t>Proficiency</a:t>
            </a:r>
          </a:p>
        </p:txBody>
      </p:sp>
      <p:graphicFrame>
        <p:nvGraphicFramePr>
          <p:cNvPr id="13" name="Chart 12" descr="This chart shows the attendees by their proficiency in quality improvement. Roughly 2/3s of attendees are intermediate, 25% are proficient, and 15% are beginners." title="Pie chart 3">
            <a:extLst>
              <a:ext uri="{FF2B5EF4-FFF2-40B4-BE49-F238E27FC236}">
                <a16:creationId xmlns:a16="http://schemas.microsoft.com/office/drawing/2014/main" id="{37DC62C8-BDB6-4E25-B995-67DA05786615}"/>
              </a:ext>
            </a:extLst>
          </p:cNvPr>
          <p:cNvGraphicFramePr>
            <a:graphicFrameLocks/>
          </p:cNvGraphicFramePr>
          <p:nvPr/>
        </p:nvGraphicFramePr>
        <p:xfrm>
          <a:off x="4051933" y="3203836"/>
          <a:ext cx="3962400" cy="24150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4841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52D44-5EA4-4E50-AC44-C3C2A471D5E0}"/>
              </a:ext>
            </a:extLst>
          </p:cNvPr>
          <p:cNvSpPr>
            <a:spLocks noGrp="1"/>
          </p:cNvSpPr>
          <p:nvPr>
            <p:ph type="title"/>
          </p:nvPr>
        </p:nvSpPr>
        <p:spPr>
          <a:xfrm>
            <a:off x="2286000" y="457200"/>
            <a:ext cx="7772400" cy="731520"/>
          </a:xfrm>
        </p:spPr>
        <p:txBody>
          <a:bodyPr/>
          <a:lstStyle/>
          <a:p>
            <a:r>
              <a:rPr lang="en-US" dirty="0"/>
              <a:t>Garden</a:t>
            </a:r>
          </a:p>
        </p:txBody>
      </p:sp>
      <p:pic>
        <p:nvPicPr>
          <p:cNvPr id="4" name="Picture 3" descr="Child watering a plant">
            <a:extLst>
              <a:ext uri="{FF2B5EF4-FFF2-40B4-BE49-F238E27FC236}">
                <a16:creationId xmlns:a16="http://schemas.microsoft.com/office/drawing/2014/main" id="{76EFB0CC-8EE0-2F03-ABC7-99031C625A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2096" y="1260441"/>
            <a:ext cx="7476304" cy="4630267"/>
          </a:xfrm>
          <a:prstGeom prst="rect">
            <a:avLst/>
          </a:prstGeom>
        </p:spPr>
      </p:pic>
    </p:spTree>
    <p:extLst>
      <p:ext uri="{BB962C8B-B14F-4D97-AF65-F5344CB8AC3E}">
        <p14:creationId xmlns:p14="http://schemas.microsoft.com/office/powerpoint/2010/main" val="2291977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F2A1FD0E-5D02-443D-B5E9-EF6996B35E57}"/>
              </a:ext>
            </a:extLst>
          </p:cNvPr>
          <p:cNvSpPr>
            <a:spLocks noGrp="1" noChangeArrowheads="1"/>
          </p:cNvSpPr>
          <p:nvPr>
            <p:ph type="title"/>
          </p:nvPr>
        </p:nvSpPr>
        <p:spPr>
          <a:xfrm>
            <a:off x="1912219" y="533400"/>
            <a:ext cx="8534400" cy="457200"/>
          </a:xfrm>
        </p:spPr>
        <p:txBody>
          <a:bodyPr/>
          <a:lstStyle/>
          <a:p>
            <a:pPr eaLnBrk="1" hangingPunct="1"/>
            <a:r>
              <a:rPr lang="en-US" altLang="en-US" sz="2800" dirty="0"/>
              <a:t>Five-Step Training Model</a:t>
            </a:r>
          </a:p>
        </p:txBody>
      </p:sp>
      <p:sp>
        <p:nvSpPr>
          <p:cNvPr id="52227" name="Text Box 3">
            <a:extLst>
              <a:ext uri="{FF2B5EF4-FFF2-40B4-BE49-F238E27FC236}">
                <a16:creationId xmlns:a16="http://schemas.microsoft.com/office/drawing/2014/main" id="{3DA03F72-3C7F-4840-AA98-2E3ABE4112F6}"/>
              </a:ext>
            </a:extLst>
          </p:cNvPr>
          <p:cNvSpPr txBox="1">
            <a:spLocks noChangeArrowheads="1"/>
          </p:cNvSpPr>
          <p:nvPr/>
        </p:nvSpPr>
        <p:spPr bwMode="auto">
          <a:xfrm>
            <a:off x="565265" y="1172050"/>
            <a:ext cx="11228308"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0000"/>
              </a:buClr>
              <a:buChar char="•"/>
              <a:defRPr sz="2800">
                <a:solidFill>
                  <a:schemeClr val="tx1"/>
                </a:solidFill>
                <a:latin typeface="Garamond" panose="02020404030301010803" pitchFamily="18" charset="0"/>
              </a:defRPr>
            </a:lvl1pPr>
            <a:lvl2pPr marL="742950" indent="-285750">
              <a:spcBef>
                <a:spcPct val="20000"/>
              </a:spcBef>
              <a:buClr>
                <a:srgbClr val="FF0000"/>
              </a:buClr>
              <a:buSzPct val="85000"/>
              <a:buFont typeface="Wingdings" panose="05000000000000000000" pitchFamily="2" charset="2"/>
              <a:buChar char="§"/>
              <a:defRPr sz="2400">
                <a:solidFill>
                  <a:schemeClr val="tx1"/>
                </a:solidFill>
                <a:latin typeface="Garamond" panose="02020404030301010803" pitchFamily="18" charset="0"/>
              </a:defRPr>
            </a:lvl2pPr>
            <a:lvl3pPr marL="1143000" indent="-228600">
              <a:spcBef>
                <a:spcPct val="20000"/>
              </a:spcBef>
              <a:buClr>
                <a:srgbClr val="FF0000"/>
              </a:buClr>
              <a:buChar char="•"/>
              <a:defRPr sz="2000">
                <a:solidFill>
                  <a:schemeClr val="tx1"/>
                </a:solidFill>
                <a:latin typeface="Garamond" panose="02020404030301010803" pitchFamily="18" charset="0"/>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defRPr>
            </a:lvl4pPr>
            <a:lvl5pPr marL="2057400" indent="-228600">
              <a:spcBef>
                <a:spcPct val="20000"/>
              </a:spcBef>
              <a:buClr>
                <a:srgbClr val="FF0000"/>
              </a:buClr>
              <a:buSzPct val="5000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9pPr>
          </a:lstStyle>
          <a:p>
            <a:pPr eaLnBrk="1" hangingPunct="1">
              <a:spcBef>
                <a:spcPct val="0"/>
              </a:spcBef>
              <a:buClrTx/>
              <a:buFontTx/>
              <a:buNone/>
            </a:pPr>
            <a:r>
              <a:rPr lang="en-US" altLang="en-US" sz="1800" dirty="0"/>
              <a:t>Using the Five-Step Model to design your training program will help your learners learn and grow to design and conduct effective trainings</a:t>
            </a:r>
          </a:p>
          <a:p>
            <a:pPr eaLnBrk="1" hangingPunct="1">
              <a:spcBef>
                <a:spcPct val="50000"/>
              </a:spcBef>
              <a:buClrTx/>
              <a:buFontTx/>
              <a:buNone/>
            </a:pPr>
            <a:endParaRPr lang="en-US" altLang="en-US" sz="1800" dirty="0"/>
          </a:p>
        </p:txBody>
      </p:sp>
      <p:pic>
        <p:nvPicPr>
          <p:cNvPr id="3" name="Picture 2" descr="This flowchart goes from top to bottom to illustrate the five-step model. The first oval says &quot;rationale: why?&quot; the next oval says &quot;objectives&quot; what?&quot;. The thrid oval says &quot;activities&quot; How?&quot; The next oval says &quot;evaluation: how well?&quot; This oval points to a box that says &quot;OK?&quot; There are two arrows from the box, one pointing to an oval that says &quot;confriming feedback&quot; and one that points to an oval that says &quot;corrective feedback&quot;" title="Five Step Model Flow Chart">
            <a:extLst>
              <a:ext uri="{FF2B5EF4-FFF2-40B4-BE49-F238E27FC236}">
                <a16:creationId xmlns:a16="http://schemas.microsoft.com/office/drawing/2014/main" id="{A11ACB56-8B42-4D6D-AA3A-985DCBA0BD5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01" y="1828801"/>
            <a:ext cx="4910695" cy="3857149"/>
          </a:xfrm>
          <a:prstGeom prst="rect">
            <a:avLst/>
          </a:prstGeom>
        </p:spPr>
      </p:pic>
      <p:sp>
        <p:nvSpPr>
          <p:cNvPr id="52229" name="Text Box 29">
            <a:extLst>
              <a:ext uri="{FF2B5EF4-FFF2-40B4-BE49-F238E27FC236}">
                <a16:creationId xmlns:a16="http://schemas.microsoft.com/office/drawing/2014/main" id="{DE076CEB-125A-4D1D-BDCC-ACF6C7867841}"/>
              </a:ext>
            </a:extLst>
          </p:cNvPr>
          <p:cNvSpPr txBox="1">
            <a:spLocks noChangeArrowheads="1"/>
          </p:cNvSpPr>
          <p:nvPr/>
        </p:nvSpPr>
        <p:spPr bwMode="auto">
          <a:xfrm>
            <a:off x="7530439" y="5669369"/>
            <a:ext cx="45704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0000"/>
              </a:buClr>
              <a:buChar char="•"/>
              <a:defRPr sz="2800">
                <a:solidFill>
                  <a:schemeClr val="tx1"/>
                </a:solidFill>
                <a:latin typeface="Garamond" panose="02020404030301010803" pitchFamily="18" charset="0"/>
              </a:defRPr>
            </a:lvl1pPr>
            <a:lvl2pPr marL="742950" indent="-285750">
              <a:spcBef>
                <a:spcPct val="20000"/>
              </a:spcBef>
              <a:buClr>
                <a:srgbClr val="FF0000"/>
              </a:buClr>
              <a:buSzPct val="85000"/>
              <a:buFont typeface="Wingdings" panose="05000000000000000000" pitchFamily="2" charset="2"/>
              <a:buChar char="§"/>
              <a:defRPr sz="2400">
                <a:solidFill>
                  <a:schemeClr val="tx1"/>
                </a:solidFill>
                <a:latin typeface="Garamond" panose="02020404030301010803" pitchFamily="18" charset="0"/>
              </a:defRPr>
            </a:lvl2pPr>
            <a:lvl3pPr marL="1143000" indent="-228600">
              <a:spcBef>
                <a:spcPct val="20000"/>
              </a:spcBef>
              <a:buClr>
                <a:srgbClr val="FF0000"/>
              </a:buClr>
              <a:buChar char="•"/>
              <a:defRPr sz="2000">
                <a:solidFill>
                  <a:schemeClr val="tx1"/>
                </a:solidFill>
                <a:latin typeface="Garamond" panose="02020404030301010803" pitchFamily="18" charset="0"/>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defRPr>
            </a:lvl4pPr>
            <a:lvl5pPr marL="2057400" indent="-228600">
              <a:spcBef>
                <a:spcPct val="20000"/>
              </a:spcBef>
              <a:buClr>
                <a:srgbClr val="FF0000"/>
              </a:buClr>
              <a:buSzPct val="5000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9pPr>
          </a:lstStyle>
          <a:p>
            <a:pPr algn="r" eaLnBrk="1" hangingPunct="1">
              <a:spcBef>
                <a:spcPct val="50000"/>
              </a:spcBef>
              <a:buClrTx/>
              <a:buFontTx/>
              <a:buNone/>
            </a:pPr>
            <a:r>
              <a:rPr lang="en-US" altLang="en-US" sz="900" dirty="0"/>
              <a:t>Source: Telling Ain’t Training, ASTD, Harold Stolovitch, Erica Keeps, 2006</a:t>
            </a:r>
          </a:p>
        </p:txBody>
      </p:sp>
      <p:pic>
        <p:nvPicPr>
          <p:cNvPr id="2" name="Graphic 2" descr="Open book outline">
            <a:extLst>
              <a:ext uri="{FF2B5EF4-FFF2-40B4-BE49-F238E27FC236}">
                <a16:creationId xmlns:a16="http://schemas.microsoft.com/office/drawing/2014/main" id="{181618FF-F7E6-CEF8-5F95-4455BA6971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80474" y="366476"/>
            <a:ext cx="914400" cy="914400"/>
          </a:xfrm>
          <a:prstGeom prst="rect">
            <a:avLst/>
          </a:prstGeom>
        </p:spPr>
      </p:pic>
    </p:spTree>
    <p:custDataLst>
      <p:tags r:id="rId1"/>
    </p:custDataLst>
    <p:extLst>
      <p:ext uri="{BB962C8B-B14F-4D97-AF65-F5344CB8AC3E}">
        <p14:creationId xmlns:p14="http://schemas.microsoft.com/office/powerpoint/2010/main" val="500445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E6DA869-D957-4414-9548-E168366C8C4F}"/>
              </a:ext>
            </a:extLst>
          </p:cNvPr>
          <p:cNvSpPr>
            <a:spLocks noGrp="1" noChangeArrowheads="1"/>
          </p:cNvSpPr>
          <p:nvPr>
            <p:ph type="title"/>
          </p:nvPr>
        </p:nvSpPr>
        <p:spPr>
          <a:xfrm>
            <a:off x="2259496" y="609600"/>
            <a:ext cx="7772400" cy="762000"/>
          </a:xfrm>
        </p:spPr>
        <p:txBody>
          <a:bodyPr/>
          <a:lstStyle/>
          <a:p>
            <a:pPr eaLnBrk="1" hangingPunct="1"/>
            <a:r>
              <a:rPr lang="en-US" altLang="en-US" sz="2800" dirty="0"/>
              <a:t>Training Development Model: </a:t>
            </a:r>
            <a:br>
              <a:rPr lang="en-US" altLang="en-US" sz="2800" dirty="0"/>
            </a:br>
            <a:r>
              <a:rPr lang="en-US" altLang="en-US" sz="2800" dirty="0"/>
              <a:t>Read and Discuss</a:t>
            </a:r>
          </a:p>
        </p:txBody>
      </p:sp>
      <p:sp>
        <p:nvSpPr>
          <p:cNvPr id="54275" name="Rectangle 3">
            <a:extLst>
              <a:ext uri="{FF2B5EF4-FFF2-40B4-BE49-F238E27FC236}">
                <a16:creationId xmlns:a16="http://schemas.microsoft.com/office/drawing/2014/main" id="{BE8E7FC0-B13D-46E9-B766-595ABCEAA5DA}"/>
              </a:ext>
            </a:extLst>
          </p:cNvPr>
          <p:cNvSpPr>
            <a:spLocks noGrp="1" noChangeArrowheads="1"/>
          </p:cNvSpPr>
          <p:nvPr>
            <p:ph type="body" sz="half" idx="1"/>
          </p:nvPr>
        </p:nvSpPr>
        <p:spPr>
          <a:xfrm>
            <a:off x="2819400" y="1905000"/>
            <a:ext cx="7244580" cy="2400300"/>
          </a:xfrm>
        </p:spPr>
        <p:txBody>
          <a:bodyPr/>
          <a:lstStyle/>
          <a:p>
            <a:pPr eaLnBrk="1" hangingPunct="1"/>
            <a:r>
              <a:rPr lang="en-US" altLang="en-US" sz="2200" dirty="0"/>
              <a:t>Step 1: Topic &amp; Rationale </a:t>
            </a:r>
          </a:p>
          <a:p>
            <a:pPr eaLnBrk="1" hangingPunct="1"/>
            <a:r>
              <a:rPr lang="en-US" altLang="en-US" sz="2200" dirty="0"/>
              <a:t>Step 2: Performance Objectives </a:t>
            </a:r>
          </a:p>
          <a:p>
            <a:pPr eaLnBrk="1" hangingPunct="1"/>
            <a:r>
              <a:rPr lang="en-US" altLang="en-US" sz="2200" dirty="0"/>
              <a:t>Step 3: Activities </a:t>
            </a:r>
          </a:p>
          <a:p>
            <a:pPr eaLnBrk="1" hangingPunct="1"/>
            <a:r>
              <a:rPr lang="en-US" altLang="en-US" sz="2200" dirty="0"/>
              <a:t>Step 4: Evaluation </a:t>
            </a:r>
          </a:p>
          <a:p>
            <a:pPr eaLnBrk="1" hangingPunct="1"/>
            <a:r>
              <a:rPr lang="en-US" altLang="en-US" sz="2200" dirty="0"/>
              <a:t>Step 5: Feedback </a:t>
            </a:r>
          </a:p>
        </p:txBody>
      </p:sp>
    </p:spTree>
    <p:custDataLst>
      <p:tags r:id="rId1"/>
    </p:custDataLst>
    <p:extLst>
      <p:ext uri="{BB962C8B-B14F-4D97-AF65-F5344CB8AC3E}">
        <p14:creationId xmlns:p14="http://schemas.microsoft.com/office/powerpoint/2010/main" val="3110579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58460DE2-4102-4C29-A438-D3F7D5B701BE}"/>
              </a:ext>
            </a:extLst>
          </p:cNvPr>
          <p:cNvSpPr>
            <a:spLocks noGrp="1" noChangeArrowheads="1"/>
          </p:cNvSpPr>
          <p:nvPr>
            <p:ph type="title"/>
          </p:nvPr>
        </p:nvSpPr>
        <p:spPr>
          <a:xfrm>
            <a:off x="2133600" y="457200"/>
            <a:ext cx="7772400" cy="762000"/>
          </a:xfrm>
        </p:spPr>
        <p:txBody>
          <a:bodyPr/>
          <a:lstStyle/>
          <a:p>
            <a:pPr eaLnBrk="1" hangingPunct="1"/>
            <a:r>
              <a:rPr lang="en-US" altLang="en-US" dirty="0"/>
              <a:t>Case Study Activity</a:t>
            </a:r>
          </a:p>
        </p:txBody>
      </p:sp>
      <p:sp>
        <p:nvSpPr>
          <p:cNvPr id="56323" name="Rectangle 3">
            <a:extLst>
              <a:ext uri="{FF2B5EF4-FFF2-40B4-BE49-F238E27FC236}">
                <a16:creationId xmlns:a16="http://schemas.microsoft.com/office/drawing/2014/main" id="{3433C799-D04B-4ED9-B220-76B3143DC492}"/>
              </a:ext>
            </a:extLst>
          </p:cNvPr>
          <p:cNvSpPr>
            <a:spLocks noGrp="1" noChangeArrowheads="1"/>
          </p:cNvSpPr>
          <p:nvPr>
            <p:ph type="body" sz="half" idx="1"/>
          </p:nvPr>
        </p:nvSpPr>
        <p:spPr>
          <a:xfrm>
            <a:off x="1662545" y="1447800"/>
            <a:ext cx="5119255" cy="4191000"/>
          </a:xfrm>
        </p:spPr>
        <p:txBody>
          <a:bodyPr/>
          <a:lstStyle/>
          <a:p>
            <a:pPr eaLnBrk="1" hangingPunct="1">
              <a:buClr>
                <a:srgbClr val="DD1821"/>
              </a:buClr>
            </a:pPr>
            <a:r>
              <a:rPr lang="en-US" altLang="en-US" b="1" dirty="0"/>
              <a:t>Step 1 - Individual </a:t>
            </a:r>
            <a:r>
              <a:rPr lang="en-US" altLang="en-US" dirty="0"/>
              <a:t>(30 minutes) </a:t>
            </a:r>
          </a:p>
          <a:p>
            <a:pPr lvl="1" eaLnBrk="1" hangingPunct="1">
              <a:buClr>
                <a:srgbClr val="DD1821"/>
              </a:buClr>
              <a:buFont typeface="Arial" panose="020B0604020202020204" pitchFamily="34" charset="0"/>
              <a:buChar char="•"/>
            </a:pPr>
            <a:r>
              <a:rPr lang="en-US" altLang="en-US" sz="2000" dirty="0"/>
              <a:t>Hand Out: Five-Step Model sheets</a:t>
            </a:r>
          </a:p>
          <a:p>
            <a:pPr lvl="1" eaLnBrk="1" hangingPunct="1">
              <a:buClr>
                <a:srgbClr val="DD1821"/>
              </a:buClr>
              <a:buFont typeface="Arial" panose="020B0604020202020204" pitchFamily="34" charset="0"/>
              <a:buChar char="•"/>
            </a:pPr>
            <a:r>
              <a:rPr lang="en-US" altLang="en-US" sz="2000" dirty="0"/>
              <a:t>Option A</a:t>
            </a:r>
          </a:p>
          <a:p>
            <a:pPr lvl="1" eaLnBrk="1" hangingPunct="1">
              <a:buClr>
                <a:srgbClr val="DD1821"/>
              </a:buClr>
              <a:buFont typeface="Arial" panose="020B0604020202020204" pitchFamily="34" charset="0"/>
              <a:buChar char="•"/>
            </a:pPr>
            <a:r>
              <a:rPr lang="en-US" altLang="en-US" sz="2000" dirty="0"/>
              <a:t>Option B </a:t>
            </a:r>
          </a:p>
          <a:p>
            <a:pPr lvl="1" eaLnBrk="1" hangingPunct="1">
              <a:buClr>
                <a:srgbClr val="DD1821"/>
              </a:buClr>
              <a:buFont typeface="Arial" panose="020B0604020202020204" pitchFamily="34" charset="0"/>
              <a:buChar char="•"/>
            </a:pPr>
            <a:endParaRPr lang="en-US" altLang="en-US" sz="2000" dirty="0"/>
          </a:p>
          <a:p>
            <a:pPr eaLnBrk="1" hangingPunct="1">
              <a:buClr>
                <a:srgbClr val="DD1821"/>
              </a:buClr>
            </a:pPr>
            <a:r>
              <a:rPr lang="en-US" altLang="en-US" b="1" dirty="0"/>
              <a:t>Step 2 - Pair Share</a:t>
            </a:r>
            <a:r>
              <a:rPr lang="en-US" altLang="en-US" dirty="0"/>
              <a:t> (20 minutes)</a:t>
            </a:r>
          </a:p>
          <a:p>
            <a:pPr lvl="1" eaLnBrk="1" hangingPunct="1">
              <a:buClr>
                <a:srgbClr val="DD1821"/>
              </a:buClr>
              <a:buFont typeface="Arial" panose="020B0604020202020204" pitchFamily="34" charset="0"/>
              <a:buChar char="•"/>
            </a:pPr>
            <a:r>
              <a:rPr lang="en-US" altLang="en-US" sz="2000" dirty="0"/>
              <a:t>Share completed handouts</a:t>
            </a:r>
          </a:p>
          <a:p>
            <a:pPr lvl="1" eaLnBrk="1" hangingPunct="1">
              <a:buClr>
                <a:srgbClr val="DD1821"/>
              </a:buClr>
              <a:buFont typeface="Arial" panose="020B0604020202020204" pitchFamily="34" charset="0"/>
              <a:buChar char="•"/>
            </a:pPr>
            <a:r>
              <a:rPr lang="en-US" altLang="en-US" sz="2000" dirty="0"/>
              <a:t>Get feedback from peer</a:t>
            </a:r>
          </a:p>
          <a:p>
            <a:pPr lvl="2" eaLnBrk="1" hangingPunct="1">
              <a:buClr>
                <a:srgbClr val="DD1821"/>
              </a:buClr>
            </a:pPr>
            <a:r>
              <a:rPr lang="en-US" altLang="en-US" sz="1800" dirty="0"/>
              <a:t>Makes sense </a:t>
            </a:r>
          </a:p>
          <a:p>
            <a:pPr lvl="2" eaLnBrk="1" hangingPunct="1">
              <a:buClr>
                <a:srgbClr val="DD1821"/>
              </a:buClr>
            </a:pPr>
            <a:r>
              <a:rPr lang="en-US" altLang="en-US" sz="1800" dirty="0"/>
              <a:t>Could improve</a:t>
            </a:r>
          </a:p>
        </p:txBody>
      </p:sp>
      <p:pic>
        <p:nvPicPr>
          <p:cNvPr id="56324" name="Picture 4" descr="Shows a man alone, looking frustrated. Complements the individual activity." title="Man">
            <a:extLst>
              <a:ext uri="{FF2B5EF4-FFF2-40B4-BE49-F238E27FC236}">
                <a16:creationId xmlns:a16="http://schemas.microsoft.com/office/drawing/2014/main" id="{E7B54415-978F-4148-9E79-A35518A59B92}"/>
              </a:ext>
            </a:extLst>
          </p:cNvPr>
          <p:cNvPicPr>
            <a:picLocks noGrp="1" noChangeAspect="1" noChangeArrowheads="1"/>
          </p:cNvPicPr>
          <p:nvPr>
            <p:ph sz="quarter" idx="2"/>
          </p:nvPr>
        </p:nvPicPr>
        <p:blipFill>
          <a:blip r:embed="rId3" cstate="print">
            <a:extLst>
              <a:ext uri="{28A0092B-C50C-407E-A947-70E740481C1C}">
                <a14:useLocalDpi xmlns:a14="http://schemas.microsoft.com/office/drawing/2010/main"/>
              </a:ext>
            </a:extLst>
          </a:blip>
          <a:srcRect/>
          <a:stretch>
            <a:fillRect/>
          </a:stretch>
        </p:blipFill>
        <p:spPr>
          <a:xfrm>
            <a:off x="6985216" y="1444305"/>
            <a:ext cx="2286000" cy="2286000"/>
          </a:xfrm>
        </p:spPr>
      </p:pic>
      <p:pic>
        <p:nvPicPr>
          <p:cNvPr id="56325" name="Picture 5" descr="Shows two children working together." title="Two boys">
            <a:extLst>
              <a:ext uri="{FF2B5EF4-FFF2-40B4-BE49-F238E27FC236}">
                <a16:creationId xmlns:a16="http://schemas.microsoft.com/office/drawing/2014/main" id="{05D483A2-9FAD-48E2-AE89-4F3C73838A44}"/>
              </a:ext>
            </a:extLst>
          </p:cNvPr>
          <p:cNvPicPr>
            <a:picLocks noGrp="1" noChangeAspect="1" noChangeArrowheads="1"/>
          </p:cNvPicPr>
          <p:nvPr>
            <p:ph sz="quarter" idx="3"/>
          </p:nvPr>
        </p:nvPicPr>
        <p:blipFill rotWithShape="1">
          <a:blip r:embed="rId4" cstate="print">
            <a:extLst>
              <a:ext uri="{28A0092B-C50C-407E-A947-70E740481C1C}">
                <a14:useLocalDpi xmlns:a14="http://schemas.microsoft.com/office/drawing/2010/main"/>
              </a:ext>
            </a:extLst>
          </a:blip>
          <a:srcRect/>
          <a:stretch/>
        </p:blipFill>
        <p:spPr>
          <a:xfrm>
            <a:off x="7002693" y="3844954"/>
            <a:ext cx="2301414" cy="1793846"/>
          </a:xfrm>
        </p:spPr>
      </p:pic>
      <p:pic>
        <p:nvPicPr>
          <p:cNvPr id="2" name="Graphic 2" descr="Open book outline">
            <a:extLst>
              <a:ext uri="{FF2B5EF4-FFF2-40B4-BE49-F238E27FC236}">
                <a16:creationId xmlns:a16="http://schemas.microsoft.com/office/drawing/2014/main" id="{18A46C85-2F01-E237-1ABC-AD0C1CFC88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37881" y="419100"/>
            <a:ext cx="914400" cy="914400"/>
          </a:xfrm>
          <a:prstGeom prst="rect">
            <a:avLst/>
          </a:prstGeom>
        </p:spPr>
      </p:pic>
    </p:spTree>
    <p:custDataLst>
      <p:tags r:id="rId1"/>
    </p:custDataLst>
    <p:extLst>
      <p:ext uri="{BB962C8B-B14F-4D97-AF65-F5344CB8AC3E}">
        <p14:creationId xmlns:p14="http://schemas.microsoft.com/office/powerpoint/2010/main" val="3102379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7A2A27-4E09-48BB-AAB5-2F07D702C46C}"/>
              </a:ext>
            </a:extLst>
          </p:cNvPr>
          <p:cNvSpPr>
            <a:spLocks noGrp="1" noChangeArrowheads="1"/>
          </p:cNvSpPr>
          <p:nvPr>
            <p:ph type="title"/>
          </p:nvPr>
        </p:nvSpPr>
        <p:spPr>
          <a:xfrm>
            <a:off x="2247900" y="685800"/>
            <a:ext cx="7772400" cy="762000"/>
          </a:xfrm>
        </p:spPr>
        <p:txBody>
          <a:bodyPr/>
          <a:lstStyle/>
          <a:p>
            <a:pPr eaLnBrk="1" hangingPunct="1"/>
            <a:r>
              <a:rPr lang="en-US" altLang="en-US" dirty="0"/>
              <a:t>Training Development and Design Guide: </a:t>
            </a:r>
            <a:br>
              <a:rPr lang="en-US" altLang="en-US" dirty="0"/>
            </a:br>
            <a:r>
              <a:rPr lang="en-US" altLang="en-US" dirty="0"/>
              <a:t>Session Plan</a:t>
            </a:r>
          </a:p>
        </p:txBody>
      </p:sp>
      <p:graphicFrame>
        <p:nvGraphicFramePr>
          <p:cNvPr id="2" name="Table 1" descr="Describes the different elements that should be addressed as you plan a training." title="Training Guide Design Template">
            <a:extLst>
              <a:ext uri="{FF2B5EF4-FFF2-40B4-BE49-F238E27FC236}">
                <a16:creationId xmlns:a16="http://schemas.microsoft.com/office/drawing/2014/main" id="{BD03212D-7CE9-4616-BEF1-3D6C6B2D5F20}"/>
              </a:ext>
            </a:extLst>
          </p:cNvPr>
          <p:cNvGraphicFramePr>
            <a:graphicFrameLocks noGrp="1"/>
          </p:cNvGraphicFramePr>
          <p:nvPr>
            <p:extLst>
              <p:ext uri="{D42A27DB-BD31-4B8C-83A1-F6EECF244321}">
                <p14:modId xmlns:p14="http://schemas.microsoft.com/office/powerpoint/2010/main" val="3585859122"/>
              </p:ext>
            </p:extLst>
          </p:nvPr>
        </p:nvGraphicFramePr>
        <p:xfrm>
          <a:off x="2514600" y="1802525"/>
          <a:ext cx="7239000" cy="3733800"/>
        </p:xfrm>
        <a:graphic>
          <a:graphicData uri="http://schemas.openxmlformats.org/drawingml/2006/table">
            <a:tbl>
              <a:tblPr firstRow="1" bandRow="1">
                <a:tableStyleId>{5C22544A-7EE6-4342-B048-85BDC9FD1C3A}</a:tableStyleId>
              </a:tblPr>
              <a:tblGrid>
                <a:gridCol w="7239000">
                  <a:extLst>
                    <a:ext uri="{9D8B030D-6E8A-4147-A177-3AD203B41FA5}">
                      <a16:colId xmlns:a16="http://schemas.microsoft.com/office/drawing/2014/main" val="501046901"/>
                    </a:ext>
                  </a:extLst>
                </a:gridCol>
              </a:tblGrid>
              <a:tr h="466725">
                <a:tc>
                  <a:txBody>
                    <a:bodyPr/>
                    <a:lstStyle/>
                    <a:p>
                      <a:r>
                        <a:rPr lang="en-US" dirty="0">
                          <a:solidFill>
                            <a:schemeClr val="tx1"/>
                          </a:solidFill>
                        </a:rPr>
                        <a:t>Session Title:</a:t>
                      </a:r>
                    </a:p>
                  </a:txBody>
                  <a:tcPr/>
                </a:tc>
                <a:extLst>
                  <a:ext uri="{0D108BD9-81ED-4DB2-BD59-A6C34878D82A}">
                    <a16:rowId xmlns:a16="http://schemas.microsoft.com/office/drawing/2014/main" val="2421756602"/>
                  </a:ext>
                </a:extLst>
              </a:tr>
              <a:tr h="466725">
                <a:tc>
                  <a:txBody>
                    <a:bodyPr/>
                    <a:lstStyle/>
                    <a:p>
                      <a:r>
                        <a:rPr lang="en-US" dirty="0"/>
                        <a:t>Target Audience:</a:t>
                      </a:r>
                    </a:p>
                  </a:txBody>
                  <a:tcPr/>
                </a:tc>
                <a:extLst>
                  <a:ext uri="{0D108BD9-81ED-4DB2-BD59-A6C34878D82A}">
                    <a16:rowId xmlns:a16="http://schemas.microsoft.com/office/drawing/2014/main" val="3185932743"/>
                  </a:ext>
                </a:extLst>
              </a:tr>
              <a:tr h="466725">
                <a:tc>
                  <a:txBody>
                    <a:bodyPr/>
                    <a:lstStyle/>
                    <a:p>
                      <a:r>
                        <a:rPr lang="en-US" dirty="0"/>
                        <a:t>Time Allotted:</a:t>
                      </a:r>
                    </a:p>
                  </a:txBody>
                  <a:tcPr/>
                </a:tc>
                <a:extLst>
                  <a:ext uri="{0D108BD9-81ED-4DB2-BD59-A6C34878D82A}">
                    <a16:rowId xmlns:a16="http://schemas.microsoft.com/office/drawing/2014/main" val="494572097"/>
                  </a:ext>
                </a:extLst>
              </a:tr>
              <a:tr h="466725">
                <a:tc>
                  <a:txBody>
                    <a:bodyPr/>
                    <a:lstStyle/>
                    <a:p>
                      <a:r>
                        <a:rPr lang="en-US" dirty="0"/>
                        <a:t>Rationale:</a:t>
                      </a:r>
                    </a:p>
                  </a:txBody>
                  <a:tcPr/>
                </a:tc>
                <a:extLst>
                  <a:ext uri="{0D108BD9-81ED-4DB2-BD59-A6C34878D82A}">
                    <a16:rowId xmlns:a16="http://schemas.microsoft.com/office/drawing/2014/main" val="1384926516"/>
                  </a:ext>
                </a:extLst>
              </a:tr>
              <a:tr h="466725">
                <a:tc>
                  <a:txBody>
                    <a:bodyPr/>
                    <a:lstStyle/>
                    <a:p>
                      <a:r>
                        <a:rPr lang="en-US" dirty="0"/>
                        <a:t>Objectives:</a:t>
                      </a:r>
                    </a:p>
                  </a:txBody>
                  <a:tcPr/>
                </a:tc>
                <a:extLst>
                  <a:ext uri="{0D108BD9-81ED-4DB2-BD59-A6C34878D82A}">
                    <a16:rowId xmlns:a16="http://schemas.microsoft.com/office/drawing/2014/main" val="261784163"/>
                  </a:ext>
                </a:extLst>
              </a:tr>
              <a:tr h="466725">
                <a:tc>
                  <a:txBody>
                    <a:bodyPr/>
                    <a:lstStyle/>
                    <a:p>
                      <a:r>
                        <a:rPr lang="en-US" dirty="0"/>
                        <a:t>Activities:</a:t>
                      </a:r>
                    </a:p>
                  </a:txBody>
                  <a:tcPr/>
                </a:tc>
                <a:extLst>
                  <a:ext uri="{0D108BD9-81ED-4DB2-BD59-A6C34878D82A}">
                    <a16:rowId xmlns:a16="http://schemas.microsoft.com/office/drawing/2014/main" val="3929407914"/>
                  </a:ext>
                </a:extLst>
              </a:tr>
              <a:tr h="466725">
                <a:tc>
                  <a:txBody>
                    <a:bodyPr/>
                    <a:lstStyle/>
                    <a:p>
                      <a:r>
                        <a:rPr lang="en-US" dirty="0"/>
                        <a:t>Evaluation:</a:t>
                      </a:r>
                    </a:p>
                  </a:txBody>
                  <a:tcPr/>
                </a:tc>
                <a:extLst>
                  <a:ext uri="{0D108BD9-81ED-4DB2-BD59-A6C34878D82A}">
                    <a16:rowId xmlns:a16="http://schemas.microsoft.com/office/drawing/2014/main" val="1157786208"/>
                  </a:ext>
                </a:extLst>
              </a:tr>
              <a:tr h="466725">
                <a:tc>
                  <a:txBody>
                    <a:bodyPr/>
                    <a:lstStyle/>
                    <a:p>
                      <a:r>
                        <a:rPr lang="en-US" dirty="0"/>
                        <a:t>Feedback:</a:t>
                      </a:r>
                    </a:p>
                  </a:txBody>
                  <a:tcPr/>
                </a:tc>
                <a:extLst>
                  <a:ext uri="{0D108BD9-81ED-4DB2-BD59-A6C34878D82A}">
                    <a16:rowId xmlns:a16="http://schemas.microsoft.com/office/drawing/2014/main" val="624795542"/>
                  </a:ext>
                </a:extLst>
              </a:tr>
            </a:tbl>
          </a:graphicData>
        </a:graphic>
      </p:graphicFrame>
      <p:sp>
        <p:nvSpPr>
          <p:cNvPr id="57367" name="Text Box 23">
            <a:extLst>
              <a:ext uri="{FF2B5EF4-FFF2-40B4-BE49-F238E27FC236}">
                <a16:creationId xmlns:a16="http://schemas.microsoft.com/office/drawing/2014/main" id="{1612960B-B80C-466C-BE0B-2B4EBB6DDDDB}"/>
              </a:ext>
            </a:extLst>
          </p:cNvPr>
          <p:cNvSpPr txBox="1">
            <a:spLocks noChangeArrowheads="1"/>
          </p:cNvSpPr>
          <p:nvPr/>
        </p:nvSpPr>
        <p:spPr bwMode="auto">
          <a:xfrm>
            <a:off x="6781800" y="5638800"/>
            <a:ext cx="5410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Char char="•"/>
              <a:defRPr sz="2800">
                <a:solidFill>
                  <a:schemeClr val="tx1"/>
                </a:solidFill>
                <a:latin typeface="Garamond" panose="02020404030301010803" pitchFamily="18" charset="0"/>
              </a:defRPr>
            </a:lvl1pPr>
            <a:lvl2pPr marL="742950" indent="-285750">
              <a:spcBef>
                <a:spcPct val="20000"/>
              </a:spcBef>
              <a:buClr>
                <a:srgbClr val="FF0000"/>
              </a:buClr>
              <a:buSzPct val="85000"/>
              <a:buFont typeface="Wingdings" panose="05000000000000000000" pitchFamily="2" charset="2"/>
              <a:buChar char="§"/>
              <a:defRPr sz="2400">
                <a:solidFill>
                  <a:schemeClr val="tx1"/>
                </a:solidFill>
                <a:latin typeface="Garamond" panose="02020404030301010803" pitchFamily="18" charset="0"/>
              </a:defRPr>
            </a:lvl2pPr>
            <a:lvl3pPr marL="1143000" indent="-228600">
              <a:spcBef>
                <a:spcPct val="20000"/>
              </a:spcBef>
              <a:buClr>
                <a:srgbClr val="FF0000"/>
              </a:buClr>
              <a:buChar char="•"/>
              <a:defRPr sz="2000">
                <a:solidFill>
                  <a:schemeClr val="tx1"/>
                </a:solidFill>
                <a:latin typeface="Garamond" panose="02020404030301010803" pitchFamily="18" charset="0"/>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defRPr>
            </a:lvl4pPr>
            <a:lvl5pPr marL="2057400" indent="-228600">
              <a:spcBef>
                <a:spcPct val="20000"/>
              </a:spcBef>
              <a:buClr>
                <a:srgbClr val="FF0000"/>
              </a:buClr>
              <a:buSzPct val="5000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9pPr>
          </a:lstStyle>
          <a:p>
            <a:pPr algn="r" eaLnBrk="1" hangingPunct="1">
              <a:spcBef>
                <a:spcPct val="50000"/>
              </a:spcBef>
              <a:buClrTx/>
              <a:buFontTx/>
              <a:buNone/>
            </a:pPr>
            <a:r>
              <a:rPr lang="en-US" altLang="en-US" sz="1000" dirty="0"/>
              <a:t>Source: Telling Ain’t Training, ASTD, Harold Stolovitch, Erica Keeps, 2006</a:t>
            </a:r>
          </a:p>
        </p:txBody>
      </p:sp>
      <p:pic>
        <p:nvPicPr>
          <p:cNvPr id="3" name="Graphic 2" descr="Open book outline">
            <a:extLst>
              <a:ext uri="{FF2B5EF4-FFF2-40B4-BE49-F238E27FC236}">
                <a16:creationId xmlns:a16="http://schemas.microsoft.com/office/drawing/2014/main" id="{75681C43-219C-951E-F5A5-BC0726D0DE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00200" y="407275"/>
            <a:ext cx="914400" cy="914400"/>
          </a:xfrm>
          <a:prstGeom prst="rect">
            <a:avLst/>
          </a:prstGeom>
        </p:spPr>
      </p:pic>
    </p:spTree>
    <p:custDataLst>
      <p:tags r:id="rId1"/>
    </p:custDataLst>
    <p:extLst>
      <p:ext uri="{BB962C8B-B14F-4D97-AF65-F5344CB8AC3E}">
        <p14:creationId xmlns:p14="http://schemas.microsoft.com/office/powerpoint/2010/main" val="591023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73E4555-AB55-48A5-95D3-E750F464F98A}"/>
              </a:ext>
            </a:extLst>
          </p:cNvPr>
          <p:cNvSpPr>
            <a:spLocks noGrp="1" noChangeArrowheads="1"/>
          </p:cNvSpPr>
          <p:nvPr>
            <p:ph type="title"/>
          </p:nvPr>
        </p:nvSpPr>
        <p:spPr>
          <a:xfrm>
            <a:off x="2286000" y="457200"/>
            <a:ext cx="7772400" cy="762000"/>
          </a:xfrm>
        </p:spPr>
        <p:txBody>
          <a:bodyPr/>
          <a:lstStyle/>
          <a:p>
            <a:pPr eaLnBrk="1" hangingPunct="1"/>
            <a:r>
              <a:rPr lang="en-US" altLang="en-US" dirty="0"/>
              <a:t>Group Debrief</a:t>
            </a:r>
          </a:p>
        </p:txBody>
      </p:sp>
      <p:sp>
        <p:nvSpPr>
          <p:cNvPr id="59395" name="Rectangle 3">
            <a:extLst>
              <a:ext uri="{FF2B5EF4-FFF2-40B4-BE49-F238E27FC236}">
                <a16:creationId xmlns:a16="http://schemas.microsoft.com/office/drawing/2014/main" id="{B4F20552-BB48-4CB9-9DAF-FB8494344B95}"/>
              </a:ext>
            </a:extLst>
          </p:cNvPr>
          <p:cNvSpPr>
            <a:spLocks noGrp="1" noChangeArrowheads="1"/>
          </p:cNvSpPr>
          <p:nvPr>
            <p:ph type="body" sz="half" idx="2"/>
          </p:nvPr>
        </p:nvSpPr>
        <p:spPr>
          <a:xfrm>
            <a:off x="2286000" y="1447800"/>
            <a:ext cx="7772400" cy="4191000"/>
          </a:xfrm>
        </p:spPr>
        <p:txBody>
          <a:bodyPr/>
          <a:lstStyle/>
          <a:p>
            <a:pPr eaLnBrk="1" hangingPunct="1">
              <a:lnSpc>
                <a:spcPct val="90000"/>
              </a:lnSpc>
              <a:spcBef>
                <a:spcPts val="1200"/>
              </a:spcBef>
              <a:spcAft>
                <a:spcPts val="600"/>
              </a:spcAft>
            </a:pPr>
            <a:r>
              <a:rPr lang="en-US" altLang="en-US" dirty="0"/>
              <a:t>If and how did the template help you develop your training?</a:t>
            </a:r>
          </a:p>
          <a:p>
            <a:pPr eaLnBrk="1" hangingPunct="1">
              <a:lnSpc>
                <a:spcPct val="90000"/>
              </a:lnSpc>
              <a:spcBef>
                <a:spcPts val="1200"/>
              </a:spcBef>
              <a:spcAft>
                <a:spcPts val="600"/>
              </a:spcAft>
            </a:pPr>
            <a:r>
              <a:rPr lang="en-US" altLang="en-US" dirty="0"/>
              <a:t>What type of feedback did you give? Receive?</a:t>
            </a:r>
          </a:p>
          <a:p>
            <a:pPr eaLnBrk="1" hangingPunct="1">
              <a:lnSpc>
                <a:spcPct val="90000"/>
              </a:lnSpc>
              <a:spcBef>
                <a:spcPts val="1200"/>
              </a:spcBef>
              <a:spcAft>
                <a:spcPts val="600"/>
              </a:spcAft>
            </a:pPr>
            <a:r>
              <a:rPr lang="en-US" altLang="en-US" dirty="0"/>
              <a:t>What further thoughts do you have on your first “TOT Workshop” and your potential participants?</a:t>
            </a:r>
          </a:p>
          <a:p>
            <a:pPr eaLnBrk="1" hangingPunct="1">
              <a:lnSpc>
                <a:spcPct val="90000"/>
              </a:lnSpc>
              <a:spcBef>
                <a:spcPts val="1200"/>
              </a:spcBef>
              <a:spcAft>
                <a:spcPts val="600"/>
              </a:spcAft>
            </a:pPr>
            <a:r>
              <a:rPr lang="en-US" altLang="en-US" dirty="0"/>
              <a:t>What questions or concerns do you have with this initial structure for developing training? </a:t>
            </a:r>
          </a:p>
        </p:txBody>
      </p:sp>
    </p:spTree>
    <p:custDataLst>
      <p:tags r:id="rId1"/>
    </p:custDataLst>
    <p:extLst>
      <p:ext uri="{BB962C8B-B14F-4D97-AF65-F5344CB8AC3E}">
        <p14:creationId xmlns:p14="http://schemas.microsoft.com/office/powerpoint/2010/main" val="687694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5490E-E65F-4758-86E6-D169CD3609EA}"/>
              </a:ext>
            </a:extLst>
          </p:cNvPr>
          <p:cNvSpPr txBox="1">
            <a:spLocks/>
          </p:cNvSpPr>
          <p:nvPr/>
        </p:nvSpPr>
        <p:spPr bwMode="auto">
          <a:xfrm>
            <a:off x="2829025" y="2945331"/>
            <a:ext cx="8442574" cy="914400"/>
          </a:xfrm>
          <a:prstGeom prst="rect">
            <a:avLst/>
          </a:prstGeom>
          <a:solidFill>
            <a:schemeClr val="bg1">
              <a:lumMod val="65000"/>
            </a:schemeClr>
          </a:solidFill>
          <a:ln w="9525">
            <a:noFill/>
            <a:miter lim="800000"/>
            <a:headEnd/>
            <a:tailEnd/>
          </a:ln>
        </p:spPr>
        <p:txBody>
          <a:bodyPr anchor="ctr"/>
          <a:lstStyle/>
          <a:p>
            <a:pPr algn="ctr" eaLnBrk="0" fontAlgn="base" hangingPunct="0">
              <a:spcBef>
                <a:spcPct val="0"/>
              </a:spcBef>
              <a:spcAft>
                <a:spcPct val="0"/>
              </a:spcAft>
              <a:defRPr/>
            </a:pPr>
            <a:endParaRPr lang="en-US" sz="4400" dirty="0">
              <a:solidFill>
                <a:srgbClr val="000000"/>
              </a:solidFill>
            </a:endParaRPr>
          </a:p>
        </p:txBody>
      </p:sp>
      <p:sp>
        <p:nvSpPr>
          <p:cNvPr id="3" name="Title 1">
            <a:extLst>
              <a:ext uri="{FF2B5EF4-FFF2-40B4-BE49-F238E27FC236}">
                <a16:creationId xmlns:a16="http://schemas.microsoft.com/office/drawing/2014/main" id="{7B1136C1-06F9-4E53-B962-9D5FDBFAD31E}"/>
              </a:ext>
            </a:extLst>
          </p:cNvPr>
          <p:cNvSpPr txBox="1">
            <a:spLocks/>
          </p:cNvSpPr>
          <p:nvPr/>
        </p:nvSpPr>
        <p:spPr bwMode="auto">
          <a:xfrm>
            <a:off x="2057399" y="2362200"/>
            <a:ext cx="9262241" cy="1143000"/>
          </a:xfrm>
          <a:prstGeom prst="rect">
            <a:avLst/>
          </a:prstGeom>
          <a:solidFill>
            <a:srgbClr val="C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a:spcBef>
                <a:spcPct val="20000"/>
              </a:spcBef>
              <a:buClr>
                <a:srgbClr val="FF0000"/>
              </a:buClr>
              <a:buChar char="•"/>
              <a:defRPr sz="24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Clr>
                <a:srgbClr val="FF0000"/>
              </a:buClr>
              <a:buSzPct val="85000"/>
              <a:buFont typeface="Wingdings" panose="05000000000000000000" pitchFamily="2" charset="2"/>
              <a:buChar char="§"/>
              <a:defRPr sz="22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Clr>
                <a:srgbClr val="FF0000"/>
              </a:buClr>
              <a:buChar char="•"/>
              <a:defRPr sz="20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9pPr>
          </a:lstStyle>
          <a:p>
            <a:pPr algn="ctr">
              <a:spcBef>
                <a:spcPct val="0"/>
              </a:spcBef>
              <a:buClrTx/>
              <a:buNone/>
            </a:pPr>
            <a:r>
              <a:rPr lang="en-US" altLang="en-US" sz="4000" b="1" dirty="0">
                <a:solidFill>
                  <a:schemeClr val="bg1"/>
                </a:solidFill>
              </a:rPr>
              <a:t>Evaluating Training Effectiveness</a:t>
            </a:r>
            <a:endParaRPr lang="en-US" altLang="en-US" sz="3800" b="1" dirty="0">
              <a:solidFill>
                <a:schemeClr val="bg1"/>
              </a:solidFill>
            </a:endParaRPr>
          </a:p>
        </p:txBody>
      </p:sp>
    </p:spTree>
    <p:custDataLst>
      <p:tags r:id="rId1"/>
    </p:custDataLst>
    <p:extLst>
      <p:ext uri="{BB962C8B-B14F-4D97-AF65-F5344CB8AC3E}">
        <p14:creationId xmlns:p14="http://schemas.microsoft.com/office/powerpoint/2010/main" val="2132313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2CDCA79-EED2-4DEA-B30A-D752B0ECC6A4}"/>
              </a:ext>
            </a:extLst>
          </p:cNvPr>
          <p:cNvSpPr>
            <a:spLocks noGrp="1" noChangeArrowheads="1"/>
          </p:cNvSpPr>
          <p:nvPr>
            <p:ph type="title"/>
          </p:nvPr>
        </p:nvSpPr>
        <p:spPr>
          <a:xfrm>
            <a:off x="2133600" y="457200"/>
            <a:ext cx="7772400" cy="762000"/>
          </a:xfrm>
        </p:spPr>
        <p:txBody>
          <a:bodyPr/>
          <a:lstStyle/>
          <a:p>
            <a:pPr eaLnBrk="1" hangingPunct="1"/>
            <a:r>
              <a:rPr lang="en-US" altLang="en-US" dirty="0"/>
              <a:t>Framing Question</a:t>
            </a:r>
          </a:p>
        </p:txBody>
      </p:sp>
      <p:sp>
        <p:nvSpPr>
          <p:cNvPr id="61443" name="Rectangle 3">
            <a:extLst>
              <a:ext uri="{FF2B5EF4-FFF2-40B4-BE49-F238E27FC236}">
                <a16:creationId xmlns:a16="http://schemas.microsoft.com/office/drawing/2014/main" id="{1A3D83A8-6B9C-47D4-A4F0-DA9CE3409574}"/>
              </a:ext>
            </a:extLst>
          </p:cNvPr>
          <p:cNvSpPr>
            <a:spLocks noGrp="1" noChangeArrowheads="1"/>
          </p:cNvSpPr>
          <p:nvPr>
            <p:ph type="body" sz="half" idx="1"/>
          </p:nvPr>
        </p:nvSpPr>
        <p:spPr>
          <a:xfrm>
            <a:off x="2362200" y="2743200"/>
            <a:ext cx="7315200" cy="2057400"/>
          </a:xfrm>
        </p:spPr>
        <p:txBody>
          <a:bodyPr/>
          <a:lstStyle/>
          <a:p>
            <a:pPr marL="0" indent="0" algn="ctr" eaLnBrk="1" hangingPunct="1">
              <a:buNone/>
            </a:pPr>
            <a:r>
              <a:rPr lang="en-US" altLang="en-US" sz="3600" i="1" dirty="0"/>
              <a:t>How and what do you measure?</a:t>
            </a:r>
          </a:p>
        </p:txBody>
      </p:sp>
    </p:spTree>
    <p:custDataLst>
      <p:tags r:id="rId1"/>
    </p:custDataLst>
    <p:extLst>
      <p:ext uri="{BB962C8B-B14F-4D97-AF65-F5344CB8AC3E}">
        <p14:creationId xmlns:p14="http://schemas.microsoft.com/office/powerpoint/2010/main" val="1806564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E31A854F-3425-4658-BD81-557315774085}"/>
              </a:ext>
            </a:extLst>
          </p:cNvPr>
          <p:cNvSpPr>
            <a:spLocks noGrp="1" noChangeArrowheads="1"/>
          </p:cNvSpPr>
          <p:nvPr>
            <p:ph type="title"/>
          </p:nvPr>
        </p:nvSpPr>
        <p:spPr>
          <a:xfrm>
            <a:off x="2286000" y="457200"/>
            <a:ext cx="7772400" cy="762000"/>
          </a:xfrm>
        </p:spPr>
        <p:txBody>
          <a:bodyPr/>
          <a:lstStyle/>
          <a:p>
            <a:pPr eaLnBrk="1" hangingPunct="1"/>
            <a:r>
              <a:rPr lang="en-US" altLang="en-US" dirty="0"/>
              <a:t>Kirkpatrick Model </a:t>
            </a:r>
          </a:p>
        </p:txBody>
      </p:sp>
      <p:sp>
        <p:nvSpPr>
          <p:cNvPr id="62467" name="Rectangle 3">
            <a:extLst>
              <a:ext uri="{FF2B5EF4-FFF2-40B4-BE49-F238E27FC236}">
                <a16:creationId xmlns:a16="http://schemas.microsoft.com/office/drawing/2014/main" id="{B80C784E-EECB-46C1-82A8-19985B034B6C}"/>
              </a:ext>
            </a:extLst>
          </p:cNvPr>
          <p:cNvSpPr>
            <a:spLocks noGrp="1" noChangeArrowheads="1"/>
          </p:cNvSpPr>
          <p:nvPr>
            <p:ph type="body" sz="half" idx="1"/>
          </p:nvPr>
        </p:nvSpPr>
        <p:spPr>
          <a:xfrm>
            <a:off x="1783255" y="1573924"/>
            <a:ext cx="5080000" cy="4191000"/>
          </a:xfrm>
        </p:spPr>
        <p:txBody>
          <a:bodyPr/>
          <a:lstStyle/>
          <a:p>
            <a:pPr eaLnBrk="1" hangingPunct="1">
              <a:lnSpc>
                <a:spcPct val="150000"/>
              </a:lnSpc>
              <a:buClr>
                <a:srgbClr val="DD1821"/>
              </a:buClr>
            </a:pPr>
            <a:r>
              <a:rPr lang="en-US" altLang="en-US" sz="3200" dirty="0"/>
              <a:t>Reaction</a:t>
            </a:r>
          </a:p>
          <a:p>
            <a:pPr eaLnBrk="1" hangingPunct="1">
              <a:lnSpc>
                <a:spcPct val="150000"/>
              </a:lnSpc>
              <a:buClr>
                <a:srgbClr val="DD1821"/>
              </a:buClr>
            </a:pPr>
            <a:r>
              <a:rPr lang="en-US" altLang="en-US" sz="3200" dirty="0"/>
              <a:t>Learning</a:t>
            </a:r>
          </a:p>
          <a:p>
            <a:pPr eaLnBrk="1" hangingPunct="1">
              <a:lnSpc>
                <a:spcPct val="150000"/>
              </a:lnSpc>
              <a:buClr>
                <a:srgbClr val="DD1821"/>
              </a:buClr>
            </a:pPr>
            <a:r>
              <a:rPr lang="en-US" altLang="en-US" sz="3200" dirty="0"/>
              <a:t>Behavior</a:t>
            </a:r>
          </a:p>
          <a:p>
            <a:pPr eaLnBrk="1" hangingPunct="1">
              <a:lnSpc>
                <a:spcPct val="150000"/>
              </a:lnSpc>
              <a:buClr>
                <a:srgbClr val="DD1821"/>
              </a:buClr>
            </a:pPr>
            <a:r>
              <a:rPr lang="en-US" altLang="en-US" sz="3200" dirty="0"/>
              <a:t>Results</a:t>
            </a:r>
          </a:p>
        </p:txBody>
      </p:sp>
      <p:pic>
        <p:nvPicPr>
          <p:cNvPr id="4" name="Picture 3">
            <a:extLst>
              <a:ext uri="{FF2B5EF4-FFF2-40B4-BE49-F238E27FC236}">
                <a16:creationId xmlns:a16="http://schemas.microsoft.com/office/drawing/2014/main" id="{AA9A9A53-5376-41A9-9DF7-13D2FD0CFFC2}"/>
              </a:ext>
            </a:extLst>
          </p:cNvPr>
          <p:cNvPicPr>
            <a:picLocks noChangeAspect="1"/>
          </p:cNvPicPr>
          <p:nvPr/>
        </p:nvPicPr>
        <p:blipFill>
          <a:blip r:embed="rId4"/>
          <a:stretch>
            <a:fillRect/>
          </a:stretch>
        </p:blipFill>
        <p:spPr>
          <a:xfrm>
            <a:off x="5302470" y="1573924"/>
            <a:ext cx="5080000" cy="3864470"/>
          </a:xfrm>
          <a:prstGeom prst="rect">
            <a:avLst/>
          </a:prstGeom>
        </p:spPr>
      </p:pic>
    </p:spTree>
    <p:custDataLst>
      <p:tags r:id="rId1"/>
    </p:custDataLst>
    <p:extLst>
      <p:ext uri="{BB962C8B-B14F-4D97-AF65-F5344CB8AC3E}">
        <p14:creationId xmlns:p14="http://schemas.microsoft.com/office/powerpoint/2010/main" val="2543771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DC41C-B3F6-46A7-9A11-E4B7976AA571}"/>
              </a:ext>
            </a:extLst>
          </p:cNvPr>
          <p:cNvSpPr txBox="1">
            <a:spLocks/>
          </p:cNvSpPr>
          <p:nvPr/>
        </p:nvSpPr>
        <p:spPr bwMode="auto">
          <a:xfrm>
            <a:off x="1981200" y="609601"/>
            <a:ext cx="8229600" cy="723899"/>
          </a:xfrm>
          <a:prstGeom prst="rect">
            <a:avLst/>
          </a:prstGeom>
          <a:solidFill>
            <a:srgbClr val="C00000"/>
          </a:solidFill>
          <a:ln>
            <a:noFill/>
          </a:ln>
        </p:spPr>
        <p:txBody>
          <a:bodyPr anchor="ctr" anchorCtr="1"/>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ts val="0"/>
              </a:spcBef>
              <a:defRPr/>
            </a:pPr>
            <a:r>
              <a:rPr lang="en-US" altLang="en-US" sz="4000" b="1" dirty="0">
                <a:solidFill>
                  <a:schemeClr val="bg1"/>
                </a:solidFill>
              </a:rPr>
              <a:t>10:30am to 11:00am</a:t>
            </a:r>
            <a:endParaRPr lang="en-US" sz="4000" b="1" dirty="0">
              <a:solidFill>
                <a:schemeClr val="bg1"/>
              </a:solidFill>
              <a:latin typeface="+mj-lt"/>
            </a:endParaRPr>
          </a:p>
        </p:txBody>
      </p:sp>
      <p:pic>
        <p:nvPicPr>
          <p:cNvPr id="6" name="Picture 3">
            <a:extLst>
              <a:ext uri="{FF2B5EF4-FFF2-40B4-BE49-F238E27FC236}">
                <a16:creationId xmlns:a16="http://schemas.microsoft.com/office/drawing/2014/main" id="{9E3D6036-3EE1-4150-87B3-DD127065C99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352800" y="1954592"/>
            <a:ext cx="5302250" cy="275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80681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F6A324F-2DC6-4209-868E-1992F2EFD4B4}"/>
              </a:ext>
            </a:extLst>
          </p:cNvPr>
          <p:cNvSpPr>
            <a:spLocks noGrp="1" noChangeArrowheads="1"/>
          </p:cNvSpPr>
          <p:nvPr>
            <p:ph type="title"/>
          </p:nvPr>
        </p:nvSpPr>
        <p:spPr>
          <a:xfrm>
            <a:off x="1872712" y="762000"/>
            <a:ext cx="8831450" cy="3581400"/>
          </a:xfrm>
        </p:spPr>
        <p:txBody>
          <a:bodyPr/>
          <a:lstStyle/>
          <a:p>
            <a:pPr>
              <a:spcBef>
                <a:spcPts val="600"/>
              </a:spcBef>
              <a:defRPr/>
            </a:pPr>
            <a:br>
              <a:rPr lang="en-US" sz="3600" b="1" dirty="0">
                <a:effectLst>
                  <a:outerShdw blurRad="38100" dist="38100" dir="2700000" algn="tl">
                    <a:srgbClr val="C0C0C0"/>
                  </a:outerShdw>
                </a:effectLst>
              </a:rPr>
            </a:br>
            <a:br>
              <a:rPr lang="en-US" sz="3600" b="1" dirty="0">
                <a:effectLst>
                  <a:outerShdw blurRad="38100" dist="38100" dir="2700000" algn="tl">
                    <a:srgbClr val="C0C0C0"/>
                  </a:outerShdw>
                </a:effectLst>
              </a:rPr>
            </a:br>
            <a:r>
              <a:rPr lang="en-US" sz="3600" b="1" dirty="0">
                <a:solidFill>
                  <a:srgbClr val="DD1821"/>
                </a:solidFill>
                <a:effectLst>
                  <a:outerShdw blurRad="38100" dist="38100" dir="2700000" algn="tl">
                    <a:srgbClr val="C0C0C0"/>
                  </a:outerShdw>
                </a:effectLst>
                <a:ea typeface="MS PGothic"/>
              </a:rPr>
              <a:t>Module 13 – Day 2</a:t>
            </a:r>
            <a:br>
              <a:rPr lang="en-US" sz="3600" b="1" dirty="0">
                <a:effectLst>
                  <a:outerShdw blurRad="38100" dist="38100" dir="2700000" algn="tl">
                    <a:srgbClr val="C0C0C0"/>
                  </a:outerShdw>
                </a:effectLst>
              </a:rPr>
            </a:br>
            <a:r>
              <a:rPr lang="en-US" sz="3600" b="1" dirty="0">
                <a:solidFill>
                  <a:srgbClr val="DD1821"/>
                </a:solidFill>
                <a:effectLst>
                  <a:outerShdw blurRad="38100" dist="38100" dir="2700000" algn="tl">
                    <a:srgbClr val="C0C0C0"/>
                  </a:outerShdw>
                </a:effectLst>
                <a:ea typeface="MS PGothic"/>
              </a:rPr>
              <a:t>11:00am – 12:30pm (90 min)</a:t>
            </a:r>
            <a:br>
              <a:rPr lang="en-US" sz="3600" b="1" dirty="0">
                <a:effectLst>
                  <a:outerShdw blurRad="38100" dist="38100" dir="2700000" algn="tl">
                    <a:srgbClr val="C0C0C0"/>
                  </a:outerShdw>
                </a:effectLst>
              </a:rPr>
            </a:br>
            <a:r>
              <a:rPr lang="en-US" sz="3600" b="1" i="1" dirty="0">
                <a:solidFill>
                  <a:srgbClr val="DD1821"/>
                </a:solidFill>
                <a:effectLst>
                  <a:outerShdw blurRad="38100" dist="38100" dir="2700000" algn="tl">
                    <a:srgbClr val="C0C0C0"/>
                  </a:outerShdw>
                </a:effectLst>
                <a:ea typeface="MS PGothic"/>
              </a:rPr>
              <a:t>TOT Handout-of-Handouts: Module 13</a:t>
            </a:r>
            <a:br>
              <a:rPr lang="en-US" sz="3600" b="1" i="1" dirty="0">
                <a:effectLst>
                  <a:outerShdw blurRad="38100" dist="38100" dir="2700000" algn="tl">
                    <a:srgbClr val="C0C0C0"/>
                  </a:outerShdw>
                </a:effectLst>
              </a:rPr>
            </a:br>
            <a:br>
              <a:rPr lang="en-US" altLang="en-US" sz="3600" dirty="0"/>
            </a:br>
            <a:r>
              <a:rPr lang="en-US" altLang="en-US" sz="3600" b="1" dirty="0">
                <a:ea typeface="MS PGothic"/>
              </a:rPr>
              <a:t>Performance Measurement: </a:t>
            </a:r>
            <a:br>
              <a:rPr lang="en-US" altLang="en-US" sz="3600" b="1" dirty="0"/>
            </a:br>
            <a:r>
              <a:rPr lang="en-US" altLang="en-US" sz="3600" b="1" dirty="0">
                <a:ea typeface="MS PGothic"/>
              </a:rPr>
              <a:t>Overview &amp; Group Exercises</a:t>
            </a:r>
          </a:p>
        </p:txBody>
      </p:sp>
      <p:pic>
        <p:nvPicPr>
          <p:cNvPr id="2" name="Graphic 2" descr="Open book outline">
            <a:extLst>
              <a:ext uri="{FF2B5EF4-FFF2-40B4-BE49-F238E27FC236}">
                <a16:creationId xmlns:a16="http://schemas.microsoft.com/office/drawing/2014/main" id="{71EE0957-E9EB-3BA8-4011-8A725EDEA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7478" y="2442275"/>
            <a:ext cx="914400" cy="914400"/>
          </a:xfrm>
          <a:prstGeom prst="rect">
            <a:avLst/>
          </a:prstGeom>
        </p:spPr>
      </p:pic>
    </p:spTree>
    <p:extLst>
      <p:ext uri="{BB962C8B-B14F-4D97-AF65-F5344CB8AC3E}">
        <p14:creationId xmlns:p14="http://schemas.microsoft.com/office/powerpoint/2010/main" val="814329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037A62E-8ABD-4AA2-B1D9-16E026F0888B}"/>
              </a:ext>
            </a:extLst>
          </p:cNvPr>
          <p:cNvSpPr>
            <a:spLocks noGrp="1" noChangeArrowheads="1"/>
          </p:cNvSpPr>
          <p:nvPr>
            <p:ph type="title"/>
          </p:nvPr>
        </p:nvSpPr>
        <p:spPr>
          <a:xfrm>
            <a:off x="2286000" y="457200"/>
            <a:ext cx="7772400" cy="731520"/>
          </a:xfrm>
        </p:spPr>
        <p:txBody>
          <a:bodyPr/>
          <a:lstStyle/>
          <a:p>
            <a:pPr eaLnBrk="1" hangingPunct="1"/>
            <a:r>
              <a:rPr lang="en-US" altLang="en-US" dirty="0">
                <a:solidFill>
                  <a:schemeClr val="tx1"/>
                </a:solidFill>
              </a:rPr>
              <a:t>Agenda – Day 2</a:t>
            </a:r>
          </a:p>
        </p:txBody>
      </p:sp>
      <p:sp>
        <p:nvSpPr>
          <p:cNvPr id="36867" name="Rectangle 3">
            <a:extLst>
              <a:ext uri="{FF2B5EF4-FFF2-40B4-BE49-F238E27FC236}">
                <a16:creationId xmlns:a16="http://schemas.microsoft.com/office/drawing/2014/main" id="{B0258790-7228-4BB0-BCC2-3E6A1F18708A}"/>
              </a:ext>
            </a:extLst>
          </p:cNvPr>
          <p:cNvSpPr>
            <a:spLocks noGrp="1" noChangeArrowheads="1"/>
          </p:cNvSpPr>
          <p:nvPr>
            <p:ph type="body" idx="1"/>
          </p:nvPr>
        </p:nvSpPr>
        <p:spPr>
          <a:xfrm>
            <a:off x="3366052" y="1524000"/>
            <a:ext cx="6920948" cy="4191000"/>
          </a:xfrm>
        </p:spPr>
        <p:txBody>
          <a:bodyPr/>
          <a:lstStyle/>
          <a:p>
            <a:pPr marL="461963" indent="-461963" eaLnBrk="1" hangingPunct="1">
              <a:lnSpc>
                <a:spcPct val="80000"/>
              </a:lnSpc>
              <a:buNone/>
            </a:pPr>
            <a:r>
              <a:rPr lang="en-US" altLang="en-US" dirty="0"/>
              <a:t>Welcome &amp; Reflections</a:t>
            </a:r>
          </a:p>
          <a:p>
            <a:pPr marL="461963" indent="-461963" eaLnBrk="1" hangingPunct="1">
              <a:lnSpc>
                <a:spcPct val="80000"/>
              </a:lnSpc>
              <a:buNone/>
              <a:tabLst>
                <a:tab pos="914400" algn="l"/>
              </a:tabLst>
            </a:pPr>
            <a:r>
              <a:rPr lang="en-US" altLang="en-US" dirty="0"/>
              <a:t>Using Flowcharts</a:t>
            </a:r>
          </a:p>
          <a:p>
            <a:pPr marL="461963" indent="-461963" eaLnBrk="1" hangingPunct="1">
              <a:lnSpc>
                <a:spcPct val="80000"/>
              </a:lnSpc>
              <a:buNone/>
              <a:tabLst>
                <a:tab pos="914400" algn="l"/>
              </a:tabLst>
            </a:pPr>
            <a:r>
              <a:rPr lang="en-US" altLang="en-US" dirty="0"/>
              <a:t>Five Step Model for Creating Effective Training</a:t>
            </a:r>
          </a:p>
          <a:p>
            <a:pPr marL="461963" indent="-461963" eaLnBrk="1" hangingPunct="1">
              <a:lnSpc>
                <a:spcPct val="80000"/>
              </a:lnSpc>
              <a:buNone/>
            </a:pPr>
            <a:r>
              <a:rPr lang="en-US" altLang="en-US" dirty="0"/>
              <a:t>Break</a:t>
            </a:r>
          </a:p>
          <a:p>
            <a:pPr marL="461963" indent="-461963" eaLnBrk="1" hangingPunct="1">
              <a:lnSpc>
                <a:spcPct val="80000"/>
              </a:lnSpc>
              <a:buNone/>
            </a:pPr>
            <a:r>
              <a:rPr lang="en-US" altLang="en-US" dirty="0"/>
              <a:t>Performance Measurement</a:t>
            </a:r>
          </a:p>
          <a:p>
            <a:pPr marL="461963" indent="-461963" eaLnBrk="1" hangingPunct="1">
              <a:lnSpc>
                <a:spcPct val="80000"/>
              </a:lnSpc>
              <a:buNone/>
            </a:pPr>
            <a:r>
              <a:rPr lang="en-US" altLang="en-US" dirty="0"/>
              <a:t>Box Lunch</a:t>
            </a:r>
          </a:p>
          <a:p>
            <a:pPr marL="461963" indent="-461963" eaLnBrk="1" hangingPunct="1">
              <a:lnSpc>
                <a:spcPct val="80000"/>
              </a:lnSpc>
              <a:buNone/>
            </a:pPr>
            <a:r>
              <a:rPr lang="en-US" altLang="en-US" dirty="0"/>
              <a:t>Individual Training Design and Rehearsal </a:t>
            </a:r>
          </a:p>
          <a:p>
            <a:pPr marL="461963" indent="-461963" eaLnBrk="1" hangingPunct="1">
              <a:lnSpc>
                <a:spcPct val="80000"/>
              </a:lnSpc>
              <a:buNone/>
            </a:pPr>
            <a:r>
              <a:rPr lang="en-US" altLang="en-US" dirty="0"/>
              <a:t>Experiential Learning: Paper Puppets</a:t>
            </a:r>
          </a:p>
          <a:p>
            <a:pPr marL="461963" indent="-461963" eaLnBrk="1" hangingPunct="1">
              <a:lnSpc>
                <a:spcPct val="80000"/>
              </a:lnSpc>
              <a:buNone/>
            </a:pPr>
            <a:r>
              <a:rPr lang="en-US" altLang="en-US" dirty="0"/>
              <a:t>‘Aha Moments’ &amp; Evaluation</a:t>
            </a:r>
          </a:p>
          <a:p>
            <a:pPr marL="461963" indent="-461963" eaLnBrk="1" hangingPunct="1">
              <a:lnSpc>
                <a:spcPct val="80000"/>
              </a:lnSpc>
              <a:buNone/>
            </a:pPr>
            <a:r>
              <a:rPr lang="en-US" altLang="en-US" dirty="0"/>
              <a:t>Adjourn</a:t>
            </a:r>
          </a:p>
        </p:txBody>
      </p:sp>
      <p:sp>
        <p:nvSpPr>
          <p:cNvPr id="4" name="Rectangle 3">
            <a:extLst>
              <a:ext uri="{FF2B5EF4-FFF2-40B4-BE49-F238E27FC236}">
                <a16:creationId xmlns:a16="http://schemas.microsoft.com/office/drawing/2014/main" id="{6F1EA547-43A7-4BCD-A711-9AB5F4736C82}"/>
              </a:ext>
            </a:extLst>
          </p:cNvPr>
          <p:cNvSpPr txBox="1">
            <a:spLocks noChangeArrowheads="1"/>
          </p:cNvSpPr>
          <p:nvPr/>
        </p:nvSpPr>
        <p:spPr bwMode="auto">
          <a:xfrm>
            <a:off x="2362200" y="1524000"/>
            <a:ext cx="914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Char char="•"/>
              <a:defRPr sz="2800">
                <a:solidFill>
                  <a:schemeClr val="tx1"/>
                </a:solidFill>
                <a:latin typeface="Garamond" panose="02020404030301010803" pitchFamily="18" charset="0"/>
                <a:ea typeface="+mn-ea"/>
                <a:cs typeface="+mn-cs"/>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400">
                <a:solidFill>
                  <a:schemeClr val="tx1"/>
                </a:solidFill>
                <a:latin typeface="Garamond" panose="02020404030301010803" pitchFamily="18" charset="0"/>
              </a:defRPr>
            </a:lvl2pPr>
            <a:lvl3pPr marL="1143000" indent="-228600" algn="l" rtl="0" eaLnBrk="0" fontAlgn="base" hangingPunct="0">
              <a:spcBef>
                <a:spcPct val="20000"/>
              </a:spcBef>
              <a:spcAft>
                <a:spcPct val="0"/>
              </a:spcAft>
              <a:buClr>
                <a:srgbClr val="FF0000"/>
              </a:buClr>
              <a:buChar char="•"/>
              <a:defRPr sz="2000">
                <a:solidFill>
                  <a:schemeClr val="tx1"/>
                </a:solidFill>
                <a:latin typeface="Garamond" panose="02020404030301010803" pitchFamily="18" charset="0"/>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Garamond" panose="02020404030301010803" pitchFamily="18" charset="0"/>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a:lstStyle>
          <a:p>
            <a:pPr marL="461963" indent="-461963" eaLnBrk="1" hangingPunct="1">
              <a:lnSpc>
                <a:spcPct val="80000"/>
              </a:lnSpc>
              <a:buNone/>
            </a:pPr>
            <a:r>
              <a:rPr lang="en-US" altLang="en-US" sz="2400" kern="0" dirty="0"/>
              <a:t>  8:00</a:t>
            </a:r>
          </a:p>
          <a:p>
            <a:pPr marL="461963" indent="-461963" eaLnBrk="1" hangingPunct="1">
              <a:lnSpc>
                <a:spcPct val="80000"/>
              </a:lnSpc>
              <a:buNone/>
            </a:pPr>
            <a:r>
              <a:rPr lang="en-US" altLang="en-US" sz="2400" kern="0" dirty="0"/>
              <a:t>  8:20</a:t>
            </a:r>
          </a:p>
          <a:p>
            <a:pPr marL="461963" indent="-461963" eaLnBrk="1" hangingPunct="1">
              <a:lnSpc>
                <a:spcPct val="80000"/>
              </a:lnSpc>
              <a:buNone/>
              <a:tabLst>
                <a:tab pos="914400" algn="l"/>
              </a:tabLst>
            </a:pPr>
            <a:r>
              <a:rPr lang="en-US" altLang="en-US" sz="2400" kern="0" dirty="0"/>
              <a:t>  8:45 </a:t>
            </a:r>
          </a:p>
          <a:p>
            <a:pPr marL="461963" indent="-461963" eaLnBrk="1" hangingPunct="1">
              <a:lnSpc>
                <a:spcPct val="80000"/>
              </a:lnSpc>
              <a:buNone/>
            </a:pPr>
            <a:r>
              <a:rPr lang="en-US" altLang="en-US" sz="2400" kern="0" dirty="0"/>
              <a:t>10:30</a:t>
            </a:r>
          </a:p>
          <a:p>
            <a:pPr marL="461963" indent="-461963" eaLnBrk="1" hangingPunct="1">
              <a:lnSpc>
                <a:spcPct val="80000"/>
              </a:lnSpc>
              <a:buNone/>
            </a:pPr>
            <a:r>
              <a:rPr lang="en-US" altLang="en-US" sz="2400" kern="0" dirty="0"/>
              <a:t>11:00</a:t>
            </a:r>
          </a:p>
          <a:p>
            <a:pPr marL="461963" indent="-461963" eaLnBrk="1" hangingPunct="1">
              <a:lnSpc>
                <a:spcPct val="80000"/>
              </a:lnSpc>
              <a:buNone/>
            </a:pPr>
            <a:r>
              <a:rPr lang="en-US" altLang="en-US" sz="2400" kern="0" dirty="0"/>
              <a:t>12:30</a:t>
            </a:r>
          </a:p>
          <a:p>
            <a:pPr marL="461963" indent="-461963" eaLnBrk="1" hangingPunct="1">
              <a:lnSpc>
                <a:spcPct val="80000"/>
              </a:lnSpc>
              <a:buNone/>
            </a:pPr>
            <a:r>
              <a:rPr lang="en-US" altLang="en-US" sz="2400" kern="0" dirty="0"/>
              <a:t>  1:30</a:t>
            </a:r>
          </a:p>
          <a:p>
            <a:pPr marL="461963" indent="-461963" eaLnBrk="1" hangingPunct="1">
              <a:lnSpc>
                <a:spcPct val="80000"/>
              </a:lnSpc>
              <a:buNone/>
            </a:pPr>
            <a:r>
              <a:rPr lang="en-US" altLang="en-US" sz="2400" kern="0" dirty="0"/>
              <a:t>  4:30</a:t>
            </a:r>
          </a:p>
          <a:p>
            <a:pPr marL="461963" indent="-461963" eaLnBrk="1" hangingPunct="1">
              <a:lnSpc>
                <a:spcPct val="80000"/>
              </a:lnSpc>
              <a:buNone/>
            </a:pPr>
            <a:r>
              <a:rPr lang="en-US" altLang="en-US" sz="2400" kern="0" dirty="0"/>
              <a:t>  5:15</a:t>
            </a:r>
          </a:p>
          <a:p>
            <a:pPr marL="461963" indent="-461963" eaLnBrk="1" hangingPunct="1">
              <a:lnSpc>
                <a:spcPct val="80000"/>
              </a:lnSpc>
              <a:buNone/>
            </a:pPr>
            <a:r>
              <a:rPr lang="en-US" altLang="en-US" sz="2400" kern="0" dirty="0"/>
              <a:t>  6:00</a:t>
            </a:r>
          </a:p>
        </p:txBody>
      </p:sp>
    </p:spTree>
    <p:custDataLst>
      <p:tags r:id="rId1"/>
    </p:custDataLst>
    <p:extLst>
      <p:ext uri="{BB962C8B-B14F-4D97-AF65-F5344CB8AC3E}">
        <p14:creationId xmlns:p14="http://schemas.microsoft.com/office/powerpoint/2010/main" val="1887736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264B643-89D3-4C73-9FFA-C0DF03F851B8}"/>
              </a:ext>
            </a:extLst>
          </p:cNvPr>
          <p:cNvSpPr>
            <a:spLocks noGrp="1" noChangeArrowheads="1"/>
          </p:cNvSpPr>
          <p:nvPr>
            <p:ph type="title" idx="4294967295"/>
          </p:nvPr>
        </p:nvSpPr>
        <p:spPr>
          <a:xfrm>
            <a:off x="2259496" y="533400"/>
            <a:ext cx="7772400" cy="533400"/>
          </a:xfrm>
        </p:spPr>
        <p:txBody>
          <a:bodyPr/>
          <a:lstStyle/>
          <a:p>
            <a:pPr eaLnBrk="1" hangingPunct="1"/>
            <a:r>
              <a:rPr lang="en-US" altLang="en-US" dirty="0">
                <a:solidFill>
                  <a:schemeClr val="tx1"/>
                </a:solidFill>
              </a:rPr>
              <a:t>Learning Objectives</a:t>
            </a:r>
          </a:p>
        </p:txBody>
      </p:sp>
      <p:sp>
        <p:nvSpPr>
          <p:cNvPr id="67587" name="Rectangle 3">
            <a:extLst>
              <a:ext uri="{FF2B5EF4-FFF2-40B4-BE49-F238E27FC236}">
                <a16:creationId xmlns:a16="http://schemas.microsoft.com/office/drawing/2014/main" id="{239F0FAA-9CD6-42AA-B961-26EF70CE3A7D}"/>
              </a:ext>
            </a:extLst>
          </p:cNvPr>
          <p:cNvSpPr>
            <a:spLocks noGrp="1" noChangeArrowheads="1"/>
          </p:cNvSpPr>
          <p:nvPr>
            <p:ph type="body" idx="4294967295"/>
          </p:nvPr>
        </p:nvSpPr>
        <p:spPr/>
        <p:txBody>
          <a:bodyPr/>
          <a:lstStyle/>
          <a:p>
            <a:pPr eaLnBrk="1" hangingPunct="1">
              <a:buClr>
                <a:srgbClr val="DD1821"/>
              </a:buClr>
            </a:pPr>
            <a:r>
              <a:rPr lang="en-US" altLang="en-US" sz="2800" dirty="0"/>
              <a:t>Discuss common language of improvement</a:t>
            </a:r>
          </a:p>
          <a:p>
            <a:pPr eaLnBrk="1" hangingPunct="1">
              <a:buClr>
                <a:srgbClr val="DD1821"/>
              </a:buClr>
            </a:pPr>
            <a:r>
              <a:rPr lang="en-US" altLang="en-US" sz="2800" dirty="0"/>
              <a:t>Apply HIV/AIDS performance measures to identify areas for improvement in your CQM program</a:t>
            </a:r>
          </a:p>
          <a:p>
            <a:pPr>
              <a:buClr>
                <a:srgbClr val="DD1821"/>
              </a:buClr>
            </a:pPr>
            <a:r>
              <a:rPr lang="en-US" altLang="en-US" sz="2800" dirty="0"/>
              <a:t>Find available resources around performance measurement and benchmarking in HIV care</a:t>
            </a:r>
          </a:p>
          <a:p>
            <a:pPr eaLnBrk="1" hangingPunct="1">
              <a:buClr>
                <a:srgbClr val="DD1821"/>
              </a:buClr>
            </a:pPr>
            <a:r>
              <a:rPr lang="en-US" altLang="en-US" sz="2800" dirty="0"/>
              <a:t>Share with others lessons learned around performance measurement</a:t>
            </a:r>
          </a:p>
        </p:txBody>
      </p:sp>
    </p:spTree>
    <p:custDataLst>
      <p:tags r:id="rId1"/>
    </p:custDataLst>
    <p:extLst>
      <p:ext uri="{BB962C8B-B14F-4D97-AF65-F5344CB8AC3E}">
        <p14:creationId xmlns:p14="http://schemas.microsoft.com/office/powerpoint/2010/main" val="368786830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334E1-9853-4A85-BEBD-D7A15E17AF25}"/>
              </a:ext>
            </a:extLst>
          </p:cNvPr>
          <p:cNvSpPr>
            <a:spLocks noGrp="1"/>
          </p:cNvSpPr>
          <p:nvPr>
            <p:ph type="title"/>
          </p:nvPr>
        </p:nvSpPr>
        <p:spPr>
          <a:xfrm>
            <a:off x="2286000" y="609600"/>
            <a:ext cx="7772400" cy="533400"/>
          </a:xfrm>
        </p:spPr>
        <p:txBody>
          <a:bodyPr/>
          <a:lstStyle/>
          <a:p>
            <a:r>
              <a:rPr lang="en-US" dirty="0"/>
              <a:t>Remember PCN #15-02 Requirements</a:t>
            </a:r>
          </a:p>
        </p:txBody>
      </p:sp>
      <p:sp>
        <p:nvSpPr>
          <p:cNvPr id="3" name="Content Placeholder 2">
            <a:extLst>
              <a:ext uri="{FF2B5EF4-FFF2-40B4-BE49-F238E27FC236}">
                <a16:creationId xmlns:a16="http://schemas.microsoft.com/office/drawing/2014/main" id="{40D45925-2CEC-45CF-98CE-370F6C102426}"/>
              </a:ext>
            </a:extLst>
          </p:cNvPr>
          <p:cNvSpPr>
            <a:spLocks noGrp="1"/>
          </p:cNvSpPr>
          <p:nvPr>
            <p:ph idx="1"/>
          </p:nvPr>
        </p:nvSpPr>
        <p:spPr>
          <a:xfrm>
            <a:off x="2009418" y="1679028"/>
            <a:ext cx="8048982" cy="2895600"/>
          </a:xfrm>
        </p:spPr>
        <p:txBody>
          <a:bodyPr/>
          <a:lstStyle/>
          <a:p>
            <a:r>
              <a:rPr lang="en-US" sz="3200" dirty="0"/>
              <a:t>At least one measure is required for each funded service category with greater than 15% utilization</a:t>
            </a:r>
          </a:p>
          <a:p>
            <a:pPr marL="0" indent="0">
              <a:buNone/>
            </a:pPr>
            <a:endParaRPr lang="en-US" sz="1400" dirty="0"/>
          </a:p>
          <a:p>
            <a:r>
              <a:rPr lang="en-US" sz="3200" dirty="0"/>
              <a:t>Two measures are required for “highly-utilized and highly prioritized” service categories</a:t>
            </a:r>
          </a:p>
        </p:txBody>
      </p:sp>
    </p:spTree>
    <p:extLst>
      <p:ext uri="{BB962C8B-B14F-4D97-AF65-F5344CB8AC3E}">
        <p14:creationId xmlns:p14="http://schemas.microsoft.com/office/powerpoint/2010/main" val="2591191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10A84C5A-A17D-4CC0-B5E5-278C0A5A0757}"/>
              </a:ext>
            </a:extLst>
          </p:cNvPr>
          <p:cNvSpPr>
            <a:spLocks noGrp="1" noChangeArrowheads="1"/>
          </p:cNvSpPr>
          <p:nvPr>
            <p:ph type="title" idx="4294967295"/>
          </p:nvPr>
        </p:nvSpPr>
        <p:spPr>
          <a:xfrm>
            <a:off x="2133600" y="609600"/>
            <a:ext cx="7772400" cy="457200"/>
          </a:xfrm>
        </p:spPr>
        <p:txBody>
          <a:bodyPr/>
          <a:lstStyle/>
          <a:p>
            <a:r>
              <a:rPr lang="en-US" altLang="en-US" sz="3100" dirty="0"/>
              <a:t>Overall Goal</a:t>
            </a:r>
          </a:p>
        </p:txBody>
      </p:sp>
      <p:sp>
        <p:nvSpPr>
          <p:cNvPr id="69635" name="Content Placeholder 2">
            <a:extLst>
              <a:ext uri="{FF2B5EF4-FFF2-40B4-BE49-F238E27FC236}">
                <a16:creationId xmlns:a16="http://schemas.microsoft.com/office/drawing/2014/main" id="{A7C3630A-5CF7-4702-9157-41F57DBCB34B}"/>
              </a:ext>
            </a:extLst>
          </p:cNvPr>
          <p:cNvSpPr>
            <a:spLocks noGrp="1" noChangeArrowheads="1"/>
          </p:cNvSpPr>
          <p:nvPr>
            <p:ph idx="4294967295"/>
          </p:nvPr>
        </p:nvSpPr>
        <p:spPr>
          <a:xfrm>
            <a:off x="2292626" y="1905000"/>
            <a:ext cx="7772400" cy="3200400"/>
          </a:xfrm>
        </p:spPr>
        <p:txBody>
          <a:bodyPr/>
          <a:lstStyle/>
          <a:p>
            <a:pPr algn="ctr">
              <a:buFontTx/>
              <a:buNone/>
            </a:pPr>
            <a:r>
              <a:rPr lang="en-US" altLang="en-US" sz="3600" i="1" dirty="0"/>
              <a:t>The best care we know how to give, </a:t>
            </a:r>
          </a:p>
          <a:p>
            <a:pPr algn="ctr">
              <a:buFontTx/>
              <a:buNone/>
            </a:pPr>
            <a:r>
              <a:rPr lang="en-US" altLang="en-US" sz="3600" i="1" dirty="0"/>
              <a:t>for every patient,</a:t>
            </a:r>
          </a:p>
          <a:p>
            <a:pPr algn="ctr">
              <a:buFontTx/>
              <a:buNone/>
            </a:pPr>
            <a:r>
              <a:rPr lang="en-US" altLang="en-US" sz="3600" i="1" dirty="0"/>
              <a:t>at every site,</a:t>
            </a:r>
          </a:p>
          <a:p>
            <a:pPr algn="ctr">
              <a:buFontTx/>
              <a:buNone/>
            </a:pPr>
            <a:r>
              <a:rPr lang="en-US" altLang="en-US" sz="3600" i="1" dirty="0"/>
              <a:t>every day.</a:t>
            </a:r>
          </a:p>
        </p:txBody>
      </p:sp>
    </p:spTree>
    <p:custDataLst>
      <p:tags r:id="rId1"/>
    </p:custDataLst>
    <p:extLst>
      <p:ext uri="{BB962C8B-B14F-4D97-AF65-F5344CB8AC3E}">
        <p14:creationId xmlns:p14="http://schemas.microsoft.com/office/powerpoint/2010/main" val="148593568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6CCF340-EB49-43CD-BA6D-D39AB60F96C7}"/>
              </a:ext>
            </a:extLst>
          </p:cNvPr>
          <p:cNvSpPr txBox="1">
            <a:spLocks/>
          </p:cNvSpPr>
          <p:nvPr/>
        </p:nvSpPr>
        <p:spPr bwMode="auto">
          <a:xfrm>
            <a:off x="2802194" y="2514600"/>
            <a:ext cx="7848600" cy="1371600"/>
          </a:xfrm>
          <a:prstGeom prst="rect">
            <a:avLst/>
          </a:prstGeom>
          <a:solidFill>
            <a:schemeClr val="bg1">
              <a:lumMod val="65000"/>
            </a:schemeClr>
          </a:solidFill>
          <a:ln w="9525">
            <a:noFill/>
            <a:miter lim="800000"/>
            <a:headEnd/>
            <a:tailEnd/>
          </a:ln>
        </p:spPr>
        <p:txBody>
          <a:bodyPr anchor="ctr"/>
          <a:lstStyle/>
          <a:p>
            <a:pPr algn="ctr">
              <a:defRPr/>
            </a:pPr>
            <a:endParaRPr lang="en-US" sz="4400" dirty="0">
              <a:solidFill>
                <a:srgbClr val="000000"/>
              </a:solidFill>
              <a:ea typeface="+mj-ea"/>
              <a:cs typeface="+mj-cs"/>
            </a:endParaRPr>
          </a:p>
        </p:txBody>
      </p:sp>
      <p:sp>
        <p:nvSpPr>
          <p:cNvPr id="3" name="Title 1">
            <a:extLst>
              <a:ext uri="{FF2B5EF4-FFF2-40B4-BE49-F238E27FC236}">
                <a16:creationId xmlns:a16="http://schemas.microsoft.com/office/drawing/2014/main" id="{C35421F1-00F3-459D-80AA-7D9E42287A13}"/>
              </a:ext>
            </a:extLst>
          </p:cNvPr>
          <p:cNvSpPr txBox="1">
            <a:spLocks/>
          </p:cNvSpPr>
          <p:nvPr/>
        </p:nvSpPr>
        <p:spPr bwMode="auto">
          <a:xfrm>
            <a:off x="2057400" y="2362200"/>
            <a:ext cx="8610600" cy="1143000"/>
          </a:xfrm>
          <a:prstGeom prst="rect">
            <a:avLst/>
          </a:prstGeom>
          <a:solidFill>
            <a:srgbClr val="C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a:spcBef>
                <a:spcPct val="20000"/>
              </a:spcBef>
              <a:buClr>
                <a:srgbClr val="FF0000"/>
              </a:buClr>
              <a:buChar char="•"/>
              <a:defRPr sz="24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Clr>
                <a:srgbClr val="FF0000"/>
              </a:buClr>
              <a:buSzPct val="85000"/>
              <a:buFont typeface="Wingdings" panose="05000000000000000000" pitchFamily="2" charset="2"/>
              <a:buChar char="§"/>
              <a:defRPr sz="22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Clr>
                <a:srgbClr val="FF0000"/>
              </a:buClr>
              <a:buChar char="•"/>
              <a:defRPr sz="20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9pPr>
          </a:lstStyle>
          <a:p>
            <a:pPr algn="ctr">
              <a:spcBef>
                <a:spcPct val="0"/>
              </a:spcBef>
              <a:buClrTx/>
              <a:buFontTx/>
              <a:buNone/>
            </a:pPr>
            <a:r>
              <a:rPr lang="en-US" altLang="en-US" sz="3800" b="1" dirty="0">
                <a:solidFill>
                  <a:srgbClr val="FFFFFF"/>
                </a:solidFill>
              </a:rPr>
              <a:t>Definitions, Paradigms, and Variation</a:t>
            </a:r>
          </a:p>
        </p:txBody>
      </p:sp>
      <p:sp>
        <p:nvSpPr>
          <p:cNvPr id="4" name="Title 1">
            <a:extLst>
              <a:ext uri="{FF2B5EF4-FFF2-40B4-BE49-F238E27FC236}">
                <a16:creationId xmlns:a16="http://schemas.microsoft.com/office/drawing/2014/main" id="{3F720C51-0FD8-45F7-98C7-D252CD367811}"/>
              </a:ext>
            </a:extLst>
          </p:cNvPr>
          <p:cNvSpPr>
            <a:spLocks noGrp="1" noChangeArrowheads="1"/>
          </p:cNvSpPr>
          <p:nvPr>
            <p:ph type="title"/>
          </p:nvPr>
        </p:nvSpPr>
        <p:spPr>
          <a:xfrm>
            <a:off x="2286000" y="457200"/>
            <a:ext cx="7772400" cy="762000"/>
          </a:xfrm>
        </p:spPr>
        <p:txBody>
          <a:bodyPr/>
          <a:lstStyle/>
          <a:p>
            <a:r>
              <a:rPr lang="en-US" altLang="en-US" dirty="0">
                <a:solidFill>
                  <a:schemeClr val="tx1"/>
                </a:solidFill>
              </a:rPr>
              <a:t>Improvement Language </a:t>
            </a:r>
          </a:p>
        </p:txBody>
      </p:sp>
    </p:spTree>
    <p:custDataLst>
      <p:tags r:id="rId1"/>
    </p:custDataLst>
    <p:extLst>
      <p:ext uri="{BB962C8B-B14F-4D97-AF65-F5344CB8AC3E}">
        <p14:creationId xmlns:p14="http://schemas.microsoft.com/office/powerpoint/2010/main" val="324795524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This word cloud highlights important concepts in quality improvement. It includes: Quantitative, performance-measure, outcome,  process, structure, threshold, dashboard, goal, structure, indicator, aggregat5e, benchmark, qualitative, target, and balance.&#10;" title="QI Word Cloud">
            <a:extLst>
              <a:ext uri="{FF2B5EF4-FFF2-40B4-BE49-F238E27FC236}">
                <a16:creationId xmlns:a16="http://schemas.microsoft.com/office/drawing/2014/main" id="{24EFD0BC-00D4-42F1-A538-F08BE6384CED}"/>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1524001" y="685800"/>
            <a:ext cx="9153525" cy="4724400"/>
          </a:xfrm>
        </p:spPr>
      </p:pic>
    </p:spTree>
    <p:custDataLst>
      <p:tags r:id="rId1"/>
    </p:custDataLst>
    <p:extLst>
      <p:ext uri="{BB962C8B-B14F-4D97-AF65-F5344CB8AC3E}">
        <p14:creationId xmlns:p14="http://schemas.microsoft.com/office/powerpoint/2010/main" val="3367507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DDCA2D66-6FD3-40E0-80F9-5E98D574AAA0}"/>
              </a:ext>
            </a:extLst>
          </p:cNvPr>
          <p:cNvSpPr>
            <a:spLocks noGrp="1" noChangeArrowheads="1"/>
          </p:cNvSpPr>
          <p:nvPr>
            <p:ph type="title"/>
          </p:nvPr>
        </p:nvSpPr>
        <p:spPr>
          <a:xfrm>
            <a:off x="1524000" y="685800"/>
            <a:ext cx="9144000" cy="762000"/>
          </a:xfrm>
        </p:spPr>
        <p:txBody>
          <a:bodyPr/>
          <a:lstStyle/>
          <a:p>
            <a:pPr eaLnBrk="1" hangingPunct="1"/>
            <a:r>
              <a:rPr lang="en-US" altLang="en-US" dirty="0">
                <a:ea typeface="MS PGothic"/>
              </a:rPr>
              <a:t>Balance Between Performance Measurement </a:t>
            </a:r>
            <a:br>
              <a:rPr lang="en-US" altLang="en-US" dirty="0"/>
            </a:br>
            <a:r>
              <a:rPr lang="en-US" altLang="en-US" dirty="0">
                <a:ea typeface="MS PGothic"/>
              </a:rPr>
              <a:t>and Quality Improvement Activities</a:t>
            </a:r>
            <a:endParaRPr lang="en-US" altLang="en-US" sz="3600" b="1" dirty="0">
              <a:ea typeface="MS PGothic"/>
            </a:endParaRPr>
          </a:p>
        </p:txBody>
      </p:sp>
      <p:pic>
        <p:nvPicPr>
          <p:cNvPr id="130051" name="Picture 3" descr="This image shows a “ying yang” image of how quality improvement and performance measurement must be balanced. " title="Quality Improvement and Performance Measurement">
            <a:extLst>
              <a:ext uri="{FF2B5EF4-FFF2-40B4-BE49-F238E27FC236}">
                <a16:creationId xmlns:a16="http://schemas.microsoft.com/office/drawing/2014/main" id="{56840A07-9FAF-4957-A4F3-48299258F0B1}"/>
              </a:ext>
            </a:extLst>
          </p:cNvPr>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a:xfrm>
            <a:off x="3619500" y="1676401"/>
            <a:ext cx="4457700" cy="4120143"/>
          </a:xfrm>
          <a:noFill/>
        </p:spPr>
      </p:pic>
    </p:spTree>
    <p:custDataLst>
      <p:tags r:id="rId1"/>
    </p:custDataLst>
    <p:extLst>
      <p:ext uri="{BB962C8B-B14F-4D97-AF65-F5344CB8AC3E}">
        <p14:creationId xmlns:p14="http://schemas.microsoft.com/office/powerpoint/2010/main" val="269393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A3653E32-5A0B-4B16-8CE9-FA8885B66A29}"/>
              </a:ext>
            </a:extLst>
          </p:cNvPr>
          <p:cNvSpPr>
            <a:spLocks noGrp="1" noChangeArrowheads="1"/>
          </p:cNvSpPr>
          <p:nvPr>
            <p:ph type="title"/>
          </p:nvPr>
        </p:nvSpPr>
        <p:spPr>
          <a:xfrm>
            <a:off x="2286000" y="457200"/>
            <a:ext cx="7772400" cy="762000"/>
          </a:xfrm>
        </p:spPr>
        <p:txBody>
          <a:bodyPr/>
          <a:lstStyle/>
          <a:p>
            <a:pPr eaLnBrk="1" hangingPunct="1"/>
            <a:r>
              <a:rPr lang="en-US" altLang="en-US" dirty="0"/>
              <a:t>What Is a Quality Measure?</a:t>
            </a:r>
          </a:p>
        </p:txBody>
      </p:sp>
      <p:sp>
        <p:nvSpPr>
          <p:cNvPr id="73731" name="Rectangle 3">
            <a:extLst>
              <a:ext uri="{FF2B5EF4-FFF2-40B4-BE49-F238E27FC236}">
                <a16:creationId xmlns:a16="http://schemas.microsoft.com/office/drawing/2014/main" id="{9037C4DD-23DD-4382-8917-F2AB00A7B8C1}"/>
              </a:ext>
            </a:extLst>
          </p:cNvPr>
          <p:cNvSpPr>
            <a:spLocks noGrp="1" noChangeArrowheads="1"/>
          </p:cNvSpPr>
          <p:nvPr>
            <p:ph idx="1"/>
          </p:nvPr>
        </p:nvSpPr>
        <p:spPr>
          <a:xfrm>
            <a:off x="1219200" y="1941786"/>
            <a:ext cx="9601200" cy="2209800"/>
          </a:xfrm>
        </p:spPr>
        <p:txBody>
          <a:bodyPr/>
          <a:lstStyle/>
          <a:p>
            <a:pPr marL="0" indent="0" eaLnBrk="1" hangingPunct="1">
              <a:buNone/>
            </a:pPr>
            <a:r>
              <a:rPr lang="en-US" altLang="en-US" sz="3200" dirty="0"/>
              <a:t>A quality measure is a tool to measure specific aspects of care and services that are optimally linked to better health outcomes while being consistent with current professional knowledge and meeting client needs. </a:t>
            </a:r>
          </a:p>
        </p:txBody>
      </p:sp>
    </p:spTree>
    <p:custDataLst>
      <p:tags r:id="rId1"/>
    </p:custDataLst>
    <p:extLst>
      <p:ext uri="{BB962C8B-B14F-4D97-AF65-F5344CB8AC3E}">
        <p14:creationId xmlns:p14="http://schemas.microsoft.com/office/powerpoint/2010/main" val="2518737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a:extLst>
              <a:ext uri="{FF2B5EF4-FFF2-40B4-BE49-F238E27FC236}">
                <a16:creationId xmlns:a16="http://schemas.microsoft.com/office/drawing/2014/main" id="{46BDC354-0BCA-4297-916D-8AEC30C8D770}"/>
              </a:ext>
            </a:extLst>
          </p:cNvPr>
          <p:cNvSpPr>
            <a:spLocks noGrp="1" noChangeArrowheads="1"/>
          </p:cNvSpPr>
          <p:nvPr>
            <p:ph idx="1"/>
          </p:nvPr>
        </p:nvSpPr>
        <p:spPr>
          <a:xfrm>
            <a:off x="2010104" y="1600200"/>
            <a:ext cx="7772400" cy="1828800"/>
          </a:xfrm>
        </p:spPr>
        <p:txBody>
          <a:bodyPr/>
          <a:lstStyle/>
          <a:p>
            <a:pPr algn="ctr">
              <a:buFont typeface="Monotype Sorts"/>
              <a:buNone/>
              <a:defRPr/>
            </a:pPr>
            <a:endParaRPr lang="en-US" altLang="en-US" sz="4000" i="1" dirty="0"/>
          </a:p>
          <a:p>
            <a:pPr algn="ctr">
              <a:buFont typeface="Monotype Sorts"/>
              <a:buNone/>
              <a:defRPr/>
            </a:pPr>
            <a:r>
              <a:rPr lang="en-US" altLang="en-US" sz="4000" i="1" dirty="0"/>
              <a:t>“An operational definition is one that is agreed upon for a given purpose.”</a:t>
            </a:r>
          </a:p>
        </p:txBody>
      </p:sp>
      <p:sp>
        <p:nvSpPr>
          <p:cNvPr id="2" name="TextBox 1">
            <a:extLst>
              <a:ext uri="{FF2B5EF4-FFF2-40B4-BE49-F238E27FC236}">
                <a16:creationId xmlns:a16="http://schemas.microsoft.com/office/drawing/2014/main" id="{E623FB01-130E-43BF-AE63-B483409EF828}"/>
              </a:ext>
            </a:extLst>
          </p:cNvPr>
          <p:cNvSpPr txBox="1"/>
          <p:nvPr/>
        </p:nvSpPr>
        <p:spPr>
          <a:xfrm>
            <a:off x="5651938" y="5531070"/>
            <a:ext cx="6400800" cy="276999"/>
          </a:xfrm>
          <a:prstGeom prst="rect">
            <a:avLst/>
          </a:prstGeom>
          <a:noFill/>
        </p:spPr>
        <p:txBody>
          <a:bodyPr wrap="square" rtlCol="0">
            <a:spAutoFit/>
          </a:bodyPr>
          <a:lstStyle/>
          <a:p>
            <a:pPr algn="r">
              <a:buFont typeface="Monotype Sorts"/>
              <a:buNone/>
              <a:defRPr/>
            </a:pPr>
            <a:r>
              <a:rPr lang="en-US" altLang="en-US" sz="1200" dirty="0">
                <a:latin typeface="Times New Roman" panose="02020603050405020304" pitchFamily="18" charset="0"/>
                <a:cs typeface="Times New Roman" panose="02020603050405020304" pitchFamily="18" charset="0"/>
              </a:rPr>
              <a:t>Percy Bridgeman  (21 April 1882 – 20 August 1961)  American physicist </a:t>
            </a:r>
          </a:p>
        </p:txBody>
      </p:sp>
    </p:spTree>
    <p:extLst>
      <p:ext uri="{BB962C8B-B14F-4D97-AF65-F5344CB8AC3E}">
        <p14:creationId xmlns:p14="http://schemas.microsoft.com/office/powerpoint/2010/main" val="2409039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F952F894-E6E5-4DFA-9AAC-498D5F428655}"/>
              </a:ext>
            </a:extLst>
          </p:cNvPr>
          <p:cNvSpPr>
            <a:spLocks noGrp="1" noChangeArrowheads="1"/>
          </p:cNvSpPr>
          <p:nvPr>
            <p:ph type="title"/>
          </p:nvPr>
        </p:nvSpPr>
        <p:spPr>
          <a:xfrm>
            <a:off x="1905000" y="533400"/>
            <a:ext cx="8382000" cy="533400"/>
          </a:xfrm>
        </p:spPr>
        <p:txBody>
          <a:bodyPr/>
          <a:lstStyle/>
          <a:p>
            <a:pPr eaLnBrk="1" hangingPunct="1"/>
            <a:r>
              <a:rPr lang="en-US" altLang="en-US" dirty="0">
                <a:cs typeface="Times New Roman" panose="02020603050405020304" pitchFamily="18" charset="0"/>
              </a:rPr>
              <a:t>What Makes a Sound Measure?</a:t>
            </a:r>
          </a:p>
        </p:txBody>
      </p:sp>
      <p:sp>
        <p:nvSpPr>
          <p:cNvPr id="137219" name="Rectangle 3">
            <a:extLst>
              <a:ext uri="{FF2B5EF4-FFF2-40B4-BE49-F238E27FC236}">
                <a16:creationId xmlns:a16="http://schemas.microsoft.com/office/drawing/2014/main" id="{99F160A1-1311-4DEE-AF8D-F493BEB6EF48}"/>
              </a:ext>
            </a:extLst>
          </p:cNvPr>
          <p:cNvSpPr>
            <a:spLocks noGrp="1" noChangeArrowheads="1"/>
          </p:cNvSpPr>
          <p:nvPr>
            <p:ph idx="1"/>
          </p:nvPr>
        </p:nvSpPr>
        <p:spPr>
          <a:xfrm>
            <a:off x="2209800" y="1429406"/>
            <a:ext cx="8952186" cy="4514193"/>
          </a:xfrm>
        </p:spPr>
        <p:txBody>
          <a:bodyPr/>
          <a:lstStyle/>
          <a:p>
            <a:pPr eaLnBrk="1" hangingPunct="1">
              <a:spcBef>
                <a:spcPct val="0"/>
              </a:spcBef>
              <a:spcAft>
                <a:spcPct val="25000"/>
              </a:spcAft>
            </a:pPr>
            <a:r>
              <a:rPr lang="en-US" altLang="en-US" sz="2800" dirty="0"/>
              <a:t>Accuracy</a:t>
            </a:r>
          </a:p>
          <a:p>
            <a:pPr lvl="1" eaLnBrk="1" hangingPunct="1">
              <a:spcBef>
                <a:spcPct val="0"/>
              </a:spcBef>
              <a:spcAft>
                <a:spcPct val="25000"/>
              </a:spcAft>
            </a:pPr>
            <a:r>
              <a:rPr lang="en-US" altLang="en-US" sz="2400" dirty="0"/>
              <a:t>Is the measure based on accepted guidelines or developed through formal group-decision making methods?</a:t>
            </a:r>
          </a:p>
          <a:p>
            <a:pPr eaLnBrk="1" hangingPunct="1">
              <a:spcBef>
                <a:spcPct val="0"/>
              </a:spcBef>
              <a:spcAft>
                <a:spcPct val="25000"/>
              </a:spcAft>
            </a:pPr>
            <a:r>
              <a:rPr lang="en-US" altLang="en-US" sz="2800" dirty="0"/>
              <a:t>Improvability</a:t>
            </a:r>
          </a:p>
          <a:p>
            <a:pPr lvl="1" eaLnBrk="1" hangingPunct="1">
              <a:spcBef>
                <a:spcPct val="0"/>
              </a:spcBef>
              <a:spcAft>
                <a:spcPct val="25000"/>
              </a:spcAft>
            </a:pPr>
            <a:r>
              <a:rPr lang="en-US" altLang="en-US" sz="2400" dirty="0"/>
              <a:t>Can the performance rate associated with the measure realistically be improved given the limitations of your services and resources?</a:t>
            </a:r>
          </a:p>
        </p:txBody>
      </p:sp>
      <p:pic>
        <p:nvPicPr>
          <p:cNvPr id="2" name="Graphic 1" descr="Open book outline">
            <a:extLst>
              <a:ext uri="{FF2B5EF4-FFF2-40B4-BE49-F238E27FC236}">
                <a16:creationId xmlns:a16="http://schemas.microsoft.com/office/drawing/2014/main" id="{93911498-059F-415C-C986-3E22F731FD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57332" y="457201"/>
            <a:ext cx="914400" cy="914400"/>
          </a:xfrm>
          <a:prstGeom prst="rect">
            <a:avLst/>
          </a:prstGeom>
        </p:spPr>
      </p:pic>
    </p:spTree>
    <p:custDataLst>
      <p:tags r:id="rId1"/>
    </p:custDataLst>
    <p:extLst>
      <p:ext uri="{BB962C8B-B14F-4D97-AF65-F5344CB8AC3E}">
        <p14:creationId xmlns:p14="http://schemas.microsoft.com/office/powerpoint/2010/main" val="967828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a:extLst>
              <a:ext uri="{FF2B5EF4-FFF2-40B4-BE49-F238E27FC236}">
                <a16:creationId xmlns:a16="http://schemas.microsoft.com/office/drawing/2014/main" id="{FC429407-0497-402F-8177-F5BEDD40E835}"/>
              </a:ext>
            </a:extLst>
          </p:cNvPr>
          <p:cNvSpPr>
            <a:spLocks noGrp="1" noChangeArrowheads="1"/>
          </p:cNvSpPr>
          <p:nvPr>
            <p:ph idx="1"/>
          </p:nvPr>
        </p:nvSpPr>
        <p:spPr>
          <a:xfrm>
            <a:off x="2209800" y="1408386"/>
            <a:ext cx="8001000" cy="4535214"/>
          </a:xfrm>
        </p:spPr>
        <p:txBody>
          <a:bodyPr/>
          <a:lstStyle/>
          <a:p>
            <a:pPr eaLnBrk="1" hangingPunct="1">
              <a:spcBef>
                <a:spcPct val="0"/>
              </a:spcBef>
              <a:spcAft>
                <a:spcPct val="25000"/>
              </a:spcAft>
            </a:pPr>
            <a:r>
              <a:rPr lang="en-US" altLang="en-US" sz="2800" dirty="0"/>
              <a:t>Relevance</a:t>
            </a:r>
          </a:p>
          <a:p>
            <a:pPr lvl="1" eaLnBrk="1" hangingPunct="1">
              <a:spcBef>
                <a:spcPct val="0"/>
              </a:spcBef>
              <a:spcAft>
                <a:spcPct val="25000"/>
              </a:spcAft>
            </a:pPr>
            <a:r>
              <a:rPr lang="en-US" altLang="en-US" sz="2400" dirty="0"/>
              <a:t>Does the measure affect a lot of people or programs?</a:t>
            </a:r>
          </a:p>
          <a:p>
            <a:pPr lvl="1" eaLnBrk="1" hangingPunct="1">
              <a:spcBef>
                <a:spcPct val="0"/>
              </a:spcBef>
              <a:spcAft>
                <a:spcPct val="25000"/>
              </a:spcAft>
            </a:pPr>
            <a:r>
              <a:rPr lang="en-US" altLang="en-US" sz="2400" dirty="0"/>
              <a:t>Does the measure have a great impact on the programs or patients/clients in your EMA, State, network or clinic?</a:t>
            </a:r>
          </a:p>
          <a:p>
            <a:pPr eaLnBrk="1" hangingPunct="1">
              <a:spcBef>
                <a:spcPct val="0"/>
              </a:spcBef>
              <a:spcAft>
                <a:spcPct val="25000"/>
              </a:spcAft>
            </a:pPr>
            <a:r>
              <a:rPr lang="en-US" altLang="en-US" sz="2800" dirty="0"/>
              <a:t>Measurability</a:t>
            </a:r>
          </a:p>
          <a:p>
            <a:pPr lvl="1" eaLnBrk="1" hangingPunct="1">
              <a:spcBef>
                <a:spcPct val="0"/>
              </a:spcBef>
              <a:spcAft>
                <a:spcPct val="25000"/>
              </a:spcAft>
            </a:pPr>
            <a:r>
              <a:rPr lang="en-US" altLang="en-US" sz="2400" dirty="0"/>
              <a:t>Can the  measure realistically and efficiently be measured given finite resources?</a:t>
            </a:r>
          </a:p>
        </p:txBody>
      </p:sp>
      <p:sp>
        <p:nvSpPr>
          <p:cNvPr id="7" name="Rectangle 2">
            <a:extLst>
              <a:ext uri="{FF2B5EF4-FFF2-40B4-BE49-F238E27FC236}">
                <a16:creationId xmlns:a16="http://schemas.microsoft.com/office/drawing/2014/main" id="{4F7BE7B0-8A8F-40F5-87E6-B18295A3E40F}"/>
              </a:ext>
            </a:extLst>
          </p:cNvPr>
          <p:cNvSpPr>
            <a:spLocks noGrp="1" noChangeArrowheads="1"/>
          </p:cNvSpPr>
          <p:nvPr>
            <p:ph type="title"/>
          </p:nvPr>
        </p:nvSpPr>
        <p:spPr>
          <a:xfrm>
            <a:off x="1905000" y="533400"/>
            <a:ext cx="8382000" cy="533400"/>
          </a:xfrm>
        </p:spPr>
        <p:txBody>
          <a:bodyPr/>
          <a:lstStyle/>
          <a:p>
            <a:pPr eaLnBrk="1" hangingPunct="1"/>
            <a:r>
              <a:rPr lang="en-US" altLang="en-US" dirty="0">
                <a:cs typeface="Times New Roman" panose="02020603050405020304" pitchFamily="18" charset="0"/>
              </a:rPr>
              <a:t>What Makes a Sound Measure?</a:t>
            </a:r>
          </a:p>
        </p:txBody>
      </p:sp>
    </p:spTree>
    <p:custDataLst>
      <p:tags r:id="rId1"/>
    </p:custDataLst>
    <p:extLst>
      <p:ext uri="{BB962C8B-B14F-4D97-AF65-F5344CB8AC3E}">
        <p14:creationId xmlns:p14="http://schemas.microsoft.com/office/powerpoint/2010/main" val="3316150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9DCFAA8-9614-4F9D-B96C-DE4A0C1B09AF}"/>
              </a:ext>
            </a:extLst>
          </p:cNvPr>
          <p:cNvSpPr>
            <a:spLocks noGrp="1" noChangeArrowheads="1"/>
          </p:cNvSpPr>
          <p:nvPr>
            <p:ph type="title"/>
          </p:nvPr>
        </p:nvSpPr>
        <p:spPr>
          <a:xfrm>
            <a:off x="2286000" y="2514600"/>
            <a:ext cx="7772400" cy="762000"/>
          </a:xfrm>
        </p:spPr>
        <p:txBody>
          <a:bodyPr/>
          <a:lstStyle/>
          <a:p>
            <a:pPr eaLnBrk="1" hangingPunct="1"/>
            <a:r>
              <a:rPr lang="en-US" altLang="en-US" sz="3600" b="1" dirty="0"/>
              <a:t>Fears and Challenges Discussion</a:t>
            </a:r>
          </a:p>
        </p:txBody>
      </p:sp>
    </p:spTree>
    <p:custDataLst>
      <p:tags r:id="rId1"/>
    </p:custDataLst>
    <p:extLst>
      <p:ext uri="{BB962C8B-B14F-4D97-AF65-F5344CB8AC3E}">
        <p14:creationId xmlns:p14="http://schemas.microsoft.com/office/powerpoint/2010/main" val="486362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4">
            <a:extLst>
              <a:ext uri="{FF2B5EF4-FFF2-40B4-BE49-F238E27FC236}">
                <a16:creationId xmlns:a16="http://schemas.microsoft.com/office/drawing/2014/main" id="{5F68FCB2-4A43-4394-BA4D-2B9084148A7B}"/>
              </a:ext>
            </a:extLst>
          </p:cNvPr>
          <p:cNvSpPr txBox="1">
            <a:spLocks noChangeArrowheads="1"/>
          </p:cNvSpPr>
          <p:nvPr/>
        </p:nvSpPr>
        <p:spPr bwMode="auto">
          <a:xfrm>
            <a:off x="1524000" y="45720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FF0000"/>
              </a:buClr>
              <a:buChar char="•"/>
              <a:defRPr sz="2800">
                <a:solidFill>
                  <a:schemeClr val="tx1"/>
                </a:solidFill>
                <a:latin typeface="Garamond" panose="02020404030301010803" pitchFamily="18" charset="0"/>
              </a:defRPr>
            </a:lvl1pPr>
            <a:lvl2pPr marL="742950" indent="-285750">
              <a:spcBef>
                <a:spcPct val="20000"/>
              </a:spcBef>
              <a:buClr>
                <a:srgbClr val="FF0000"/>
              </a:buClr>
              <a:buSzPct val="85000"/>
              <a:buFont typeface="Wingdings" panose="05000000000000000000" pitchFamily="2" charset="2"/>
              <a:buChar char="§"/>
              <a:defRPr sz="2400">
                <a:solidFill>
                  <a:schemeClr val="tx1"/>
                </a:solidFill>
                <a:latin typeface="Garamond" panose="02020404030301010803" pitchFamily="18" charset="0"/>
              </a:defRPr>
            </a:lvl2pPr>
            <a:lvl3pPr marL="1143000" indent="-228600">
              <a:spcBef>
                <a:spcPct val="20000"/>
              </a:spcBef>
              <a:buClr>
                <a:srgbClr val="FF0000"/>
              </a:buClr>
              <a:buChar char="•"/>
              <a:defRPr sz="2000">
                <a:solidFill>
                  <a:schemeClr val="tx1"/>
                </a:solidFill>
                <a:latin typeface="Garamond" panose="02020404030301010803" pitchFamily="18" charset="0"/>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defRPr>
            </a:lvl4pPr>
            <a:lvl5pPr marL="2057400" indent="-228600">
              <a:spcBef>
                <a:spcPct val="20000"/>
              </a:spcBef>
              <a:buClr>
                <a:srgbClr val="FF0000"/>
              </a:buClr>
              <a:buSzPct val="5000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9pPr>
          </a:lstStyle>
          <a:p>
            <a:pPr algn="ctr">
              <a:spcBef>
                <a:spcPct val="0"/>
              </a:spcBef>
              <a:buClrTx/>
              <a:buFontTx/>
              <a:buNone/>
            </a:pPr>
            <a:r>
              <a:rPr lang="en-US" altLang="en-US" sz="3200" dirty="0"/>
              <a:t>Data in Health Care</a:t>
            </a:r>
          </a:p>
        </p:txBody>
      </p:sp>
      <p:graphicFrame>
        <p:nvGraphicFramePr>
          <p:cNvPr id="878" name="Table 877">
            <a:extLst>
              <a:ext uri="{FF2B5EF4-FFF2-40B4-BE49-F238E27FC236}">
                <a16:creationId xmlns:a16="http://schemas.microsoft.com/office/drawing/2014/main" id="{F5406530-9F76-453E-9D0A-DD2A2580DDC7}"/>
              </a:ext>
            </a:extLst>
          </p:cNvPr>
          <p:cNvGraphicFramePr>
            <a:graphicFrameLocks noGrp="1"/>
          </p:cNvGraphicFramePr>
          <p:nvPr/>
        </p:nvGraphicFramePr>
        <p:xfrm>
          <a:off x="1943100" y="1420710"/>
          <a:ext cx="8305801" cy="3865832"/>
        </p:xfrm>
        <a:graphic>
          <a:graphicData uri="http://schemas.openxmlformats.org/drawingml/2006/table">
            <a:tbl>
              <a:tblPr firstRow="1">
                <a:tableStyleId>{69012ECD-51FC-41F1-AA8D-1B2483CD663E}</a:tableStyleId>
              </a:tblPr>
              <a:tblGrid>
                <a:gridCol w="1811038">
                  <a:extLst>
                    <a:ext uri="{9D8B030D-6E8A-4147-A177-3AD203B41FA5}">
                      <a16:colId xmlns:a16="http://schemas.microsoft.com/office/drawing/2014/main" val="1426355573"/>
                    </a:ext>
                  </a:extLst>
                </a:gridCol>
                <a:gridCol w="2341861">
                  <a:extLst>
                    <a:ext uri="{9D8B030D-6E8A-4147-A177-3AD203B41FA5}">
                      <a16:colId xmlns:a16="http://schemas.microsoft.com/office/drawing/2014/main" val="113895228"/>
                    </a:ext>
                  </a:extLst>
                </a:gridCol>
                <a:gridCol w="2076451">
                  <a:extLst>
                    <a:ext uri="{9D8B030D-6E8A-4147-A177-3AD203B41FA5}">
                      <a16:colId xmlns:a16="http://schemas.microsoft.com/office/drawing/2014/main" val="896729059"/>
                    </a:ext>
                  </a:extLst>
                </a:gridCol>
                <a:gridCol w="2076451">
                  <a:extLst>
                    <a:ext uri="{9D8B030D-6E8A-4147-A177-3AD203B41FA5}">
                      <a16:colId xmlns:a16="http://schemas.microsoft.com/office/drawing/2014/main" val="3705652829"/>
                    </a:ext>
                  </a:extLst>
                </a:gridCol>
              </a:tblGrid>
              <a:tr h="287858">
                <a:tc>
                  <a:txBody>
                    <a:bodyPr/>
                    <a:lstStyle/>
                    <a:p>
                      <a:pPr marL="0" marR="0">
                        <a:spcBef>
                          <a:spcPts val="0"/>
                        </a:spcBef>
                        <a:spcAft>
                          <a:spcPts val="0"/>
                        </a:spcAft>
                      </a:pPr>
                      <a:r>
                        <a:rPr lang="en-US" sz="1400" dirty="0">
                          <a:solidFill>
                            <a:schemeClr val="tx1"/>
                          </a:solidFill>
                          <a:effectLst/>
                          <a:latin typeface="Garamond" panose="02020404030301010803" pitchFamily="18" charset="0"/>
                        </a:rPr>
                        <a:t>Aspect</a:t>
                      </a:r>
                      <a:endParaRPr lang="en-US" sz="1400" b="1" dirty="0">
                        <a:solidFill>
                          <a:schemeClr val="tx1"/>
                        </a:solidFill>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chemeClr val="tx1"/>
                          </a:solidFill>
                          <a:effectLst/>
                          <a:latin typeface="Garamond" panose="02020404030301010803" pitchFamily="18" charset="0"/>
                        </a:rPr>
                        <a:t>Improvement</a:t>
                      </a:r>
                      <a:endParaRPr lang="en-US" sz="1400" dirty="0">
                        <a:solidFill>
                          <a:schemeClr val="tx1"/>
                        </a:solidFill>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solidFill>
                            <a:schemeClr val="tx1"/>
                          </a:solidFill>
                          <a:effectLst/>
                          <a:latin typeface="Garamond" panose="02020404030301010803" pitchFamily="18" charset="0"/>
                        </a:rPr>
                        <a:t>Quality Assurance</a:t>
                      </a:r>
                    </a:p>
                  </a:txBody>
                  <a:tcPr marL="68580" marR="68580" marT="0" marB="0"/>
                </a:tc>
                <a:tc>
                  <a:txBody>
                    <a:bodyPr/>
                    <a:lstStyle/>
                    <a:p>
                      <a:pPr marL="0" marR="0">
                        <a:spcBef>
                          <a:spcPts val="0"/>
                        </a:spcBef>
                        <a:spcAft>
                          <a:spcPts val="0"/>
                        </a:spcAft>
                      </a:pPr>
                      <a:r>
                        <a:rPr lang="en-US" sz="1400" u="none" strike="noStrike" dirty="0">
                          <a:solidFill>
                            <a:schemeClr val="tx1"/>
                          </a:solidFill>
                          <a:effectLst/>
                          <a:latin typeface="Garamond" panose="02020404030301010803" pitchFamily="18" charset="0"/>
                        </a:rPr>
                        <a:t>Clinical Research</a:t>
                      </a:r>
                      <a:endParaRPr lang="en-US" sz="1400" b="1" u="sng" dirty="0">
                        <a:solidFill>
                          <a:schemeClr val="tx1"/>
                        </a:solidFill>
                        <a:effectLst/>
                        <a:latin typeface="Garamond" panose="02020404030301010803" pitchFamily="18" charset="0"/>
                      </a:endParaRPr>
                    </a:p>
                  </a:txBody>
                  <a:tcPr marL="68580" marR="68580" marT="0" marB="0"/>
                </a:tc>
                <a:extLst>
                  <a:ext uri="{0D108BD9-81ED-4DB2-BD59-A6C34878D82A}">
                    <a16:rowId xmlns:a16="http://schemas.microsoft.com/office/drawing/2014/main" val="2826185434"/>
                  </a:ext>
                </a:extLst>
              </a:tr>
              <a:tr h="882232">
                <a:tc>
                  <a:txBody>
                    <a:bodyPr/>
                    <a:lstStyle/>
                    <a:p>
                      <a:pPr marL="0" marR="0">
                        <a:spcBef>
                          <a:spcPts val="0"/>
                        </a:spcBef>
                        <a:spcAft>
                          <a:spcPts val="0"/>
                        </a:spcAft>
                      </a:pPr>
                      <a:r>
                        <a:rPr lang="en-US" sz="1400" dirty="0">
                          <a:effectLst/>
                          <a:latin typeface="Garamond" panose="02020404030301010803" pitchFamily="18" charset="0"/>
                        </a:rPr>
                        <a:t>Aim:</a:t>
                      </a:r>
                    </a:p>
                    <a:p>
                      <a:pPr marL="0" marR="0" algn="ctr">
                        <a:spcBef>
                          <a:spcPts val="0"/>
                        </a:spcBef>
                        <a:spcAft>
                          <a:spcPts val="0"/>
                        </a:spcAft>
                      </a:pPr>
                      <a:r>
                        <a:rPr lang="en-US" sz="1400" dirty="0">
                          <a:effectLst/>
                          <a:latin typeface="Garamond" panose="02020404030301010803" pitchFamily="18" charset="0"/>
                        </a:rPr>
                        <a:t> </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Improvement of care in system where it is delivered</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Comparison, public health, reassurance, spur for change, funding, choice</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New knowledge</a:t>
                      </a:r>
                      <a:endParaRPr lang="en-US" sz="1400" dirty="0">
                        <a:effectLst/>
                        <a:latin typeface="Garamond" panose="02020404030301010803"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24250529"/>
                  </a:ext>
                </a:extLst>
              </a:tr>
              <a:tr h="205056">
                <a:tc gridSpan="4">
                  <a:txBody>
                    <a:bodyPr/>
                    <a:lstStyle/>
                    <a:p>
                      <a:pPr marL="0" marR="0" algn="ctr">
                        <a:spcBef>
                          <a:spcPts val="0"/>
                        </a:spcBef>
                        <a:spcAft>
                          <a:spcPts val="0"/>
                        </a:spcAft>
                      </a:pPr>
                      <a:r>
                        <a:rPr lang="en-US" sz="1600" b="1" dirty="0">
                          <a:effectLst/>
                          <a:latin typeface="Garamond" panose="02020404030301010803" pitchFamily="18" charset="0"/>
                        </a:rPr>
                        <a:t>METHODS</a:t>
                      </a:r>
                      <a:endParaRPr lang="en-US" sz="1600" b="1" dirty="0">
                        <a:effectLst/>
                        <a:latin typeface="Garamond" panose="02020404030301010803"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2601448"/>
                  </a:ext>
                </a:extLst>
              </a:tr>
              <a:tr h="347833">
                <a:tc>
                  <a:txBody>
                    <a:bodyPr/>
                    <a:lstStyle/>
                    <a:p>
                      <a:pPr marL="0" marR="0">
                        <a:spcBef>
                          <a:spcPts val="0"/>
                        </a:spcBef>
                        <a:spcAft>
                          <a:spcPts val="0"/>
                        </a:spcAft>
                      </a:pPr>
                      <a:r>
                        <a:rPr lang="en-US" sz="1400" dirty="0">
                          <a:effectLst/>
                          <a:latin typeface="Garamond" panose="02020404030301010803" pitchFamily="18" charset="0"/>
                        </a:rPr>
                        <a:t>Test observability</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Test observable</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No test, evaluate current performance</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Test blinded</a:t>
                      </a:r>
                      <a:endParaRPr lang="en-US" sz="1400" dirty="0">
                        <a:effectLst/>
                        <a:latin typeface="Garamond" panose="02020404030301010803"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18790784"/>
                  </a:ext>
                </a:extLst>
              </a:tr>
              <a:tr h="415868">
                <a:tc>
                  <a:txBody>
                    <a:bodyPr/>
                    <a:lstStyle/>
                    <a:p>
                      <a:pPr marL="0" marR="0">
                        <a:spcBef>
                          <a:spcPts val="0"/>
                        </a:spcBef>
                        <a:spcAft>
                          <a:spcPts val="0"/>
                        </a:spcAft>
                      </a:pPr>
                      <a:r>
                        <a:rPr lang="en-US" sz="1400" dirty="0">
                          <a:effectLst/>
                          <a:latin typeface="Garamond" panose="02020404030301010803" pitchFamily="18" charset="0"/>
                        </a:rPr>
                        <a:t>Bias</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Accept consistent bias</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Measure and adjust to reduce bias</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Design to eliminate bias</a:t>
                      </a:r>
                      <a:endParaRPr lang="en-US" sz="1400" dirty="0">
                        <a:effectLst/>
                        <a:latin typeface="Garamond" panose="02020404030301010803"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608603"/>
                  </a:ext>
                </a:extLst>
              </a:tr>
              <a:tr h="332593">
                <a:tc>
                  <a:txBody>
                    <a:bodyPr/>
                    <a:lstStyle/>
                    <a:p>
                      <a:pPr marL="0" marR="0">
                        <a:spcBef>
                          <a:spcPts val="0"/>
                        </a:spcBef>
                        <a:spcAft>
                          <a:spcPts val="0"/>
                        </a:spcAft>
                      </a:pPr>
                      <a:r>
                        <a:rPr lang="en-US" sz="1400" dirty="0">
                          <a:effectLst/>
                          <a:latin typeface="Garamond" panose="02020404030301010803" pitchFamily="18" charset="0"/>
                        </a:rPr>
                        <a:t>Sample size</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“Just enough” data, small sequential samples</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100% of available relevant data</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“Just in case” data</a:t>
                      </a:r>
                      <a:endParaRPr lang="en-US" sz="1400" dirty="0">
                        <a:effectLst/>
                        <a:latin typeface="Garamond" panose="02020404030301010803"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56545846"/>
                  </a:ext>
                </a:extLst>
              </a:tr>
              <a:tr h="479191">
                <a:tc>
                  <a:txBody>
                    <a:bodyPr/>
                    <a:lstStyle/>
                    <a:p>
                      <a:pPr marL="0" marR="0">
                        <a:spcBef>
                          <a:spcPts val="0"/>
                        </a:spcBef>
                        <a:spcAft>
                          <a:spcPts val="0"/>
                        </a:spcAft>
                      </a:pPr>
                      <a:r>
                        <a:rPr lang="en-US" sz="1400" dirty="0">
                          <a:effectLst/>
                          <a:latin typeface="Garamond" panose="02020404030301010803" pitchFamily="18" charset="0"/>
                        </a:rPr>
                        <a:t>Flexibility of hypothesis</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Hypothesis is flexible, changes as learning takes places</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No hypothesis</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Fixed hypothesis</a:t>
                      </a:r>
                      <a:endParaRPr lang="en-US" sz="1400" dirty="0">
                        <a:effectLst/>
                        <a:latin typeface="Garamond" panose="02020404030301010803"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75580989"/>
                  </a:ext>
                </a:extLst>
              </a:tr>
              <a:tr h="112482">
                <a:tc>
                  <a:txBody>
                    <a:bodyPr/>
                    <a:lstStyle/>
                    <a:p>
                      <a:pPr marL="0" marR="0">
                        <a:spcBef>
                          <a:spcPts val="0"/>
                        </a:spcBef>
                        <a:spcAft>
                          <a:spcPts val="0"/>
                        </a:spcAft>
                      </a:pPr>
                      <a:r>
                        <a:rPr lang="en-US" sz="1400" dirty="0">
                          <a:effectLst/>
                          <a:latin typeface="Garamond" panose="02020404030301010803" pitchFamily="18" charset="0"/>
                          <a:ea typeface="Times New Roman" panose="02020603050405020304" pitchFamily="18" charset="0"/>
                        </a:rPr>
                        <a:t>Testing Strategy</a:t>
                      </a: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ea typeface="Times New Roman" panose="02020603050405020304" pitchFamily="18" charset="0"/>
                        </a:rPr>
                        <a:t>Sequential tests</a:t>
                      </a: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ea typeface="Times New Roman" panose="02020603050405020304" pitchFamily="18" charset="0"/>
                        </a:rPr>
                        <a:t>No tests </a:t>
                      </a: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ea typeface="Times New Roman" panose="02020603050405020304" pitchFamily="18" charset="0"/>
                        </a:rPr>
                        <a:t>One large test</a:t>
                      </a:r>
                    </a:p>
                  </a:txBody>
                  <a:tcPr marL="68580" marR="68580" marT="0" marB="0"/>
                </a:tc>
                <a:extLst>
                  <a:ext uri="{0D108BD9-81ED-4DB2-BD59-A6C34878D82A}">
                    <a16:rowId xmlns:a16="http://schemas.microsoft.com/office/drawing/2014/main" val="426800398"/>
                  </a:ext>
                </a:extLst>
              </a:tr>
              <a:tr h="479191">
                <a:tc>
                  <a:txBody>
                    <a:bodyPr/>
                    <a:lstStyle/>
                    <a:p>
                      <a:pPr marL="0" marR="0">
                        <a:spcBef>
                          <a:spcPts val="0"/>
                        </a:spcBef>
                        <a:spcAft>
                          <a:spcPts val="0"/>
                        </a:spcAft>
                      </a:pPr>
                      <a:r>
                        <a:rPr lang="en-US" sz="1400" dirty="0">
                          <a:effectLst/>
                          <a:latin typeface="Garamond" panose="02020404030301010803" pitchFamily="18" charset="0"/>
                          <a:ea typeface="Times New Roman" panose="02020603050405020304" pitchFamily="18" charset="0"/>
                        </a:rPr>
                        <a:t>Confidentiality of data</a:t>
                      </a: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ea typeface="Times New Roman" panose="02020603050405020304" pitchFamily="18" charset="0"/>
                        </a:rPr>
                        <a:t>Data used only by those involved in improvement </a:t>
                      </a: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ea typeface="Times New Roman" panose="02020603050405020304" pitchFamily="18" charset="0"/>
                        </a:rPr>
                        <a:t>Data available for public consumption or donors </a:t>
                      </a: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ea typeface="Times New Roman" panose="02020603050405020304" pitchFamily="18" charset="0"/>
                        </a:rPr>
                        <a:t>Research subjects’ identities protected</a:t>
                      </a:r>
                    </a:p>
                  </a:txBody>
                  <a:tcPr marL="68580" marR="68580" marT="0" marB="0"/>
                </a:tc>
                <a:extLst>
                  <a:ext uri="{0D108BD9-81ED-4DB2-BD59-A6C34878D82A}">
                    <a16:rowId xmlns:a16="http://schemas.microsoft.com/office/drawing/2014/main" val="2133799864"/>
                  </a:ext>
                </a:extLst>
              </a:tr>
            </a:tbl>
          </a:graphicData>
        </a:graphic>
      </p:graphicFrame>
      <p:sp>
        <p:nvSpPr>
          <p:cNvPr id="77829" name="Rectangle 7">
            <a:extLst>
              <a:ext uri="{FF2B5EF4-FFF2-40B4-BE49-F238E27FC236}">
                <a16:creationId xmlns:a16="http://schemas.microsoft.com/office/drawing/2014/main" id="{8D9E9BD8-02D9-4DE6-98C1-04D59B272A5B}"/>
              </a:ext>
            </a:extLst>
          </p:cNvPr>
          <p:cNvSpPr>
            <a:spLocks noChangeArrowheads="1"/>
          </p:cNvSpPr>
          <p:nvPr/>
        </p:nvSpPr>
        <p:spPr bwMode="auto">
          <a:xfrm>
            <a:off x="3058756" y="5665276"/>
            <a:ext cx="90582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0000"/>
              </a:buClr>
              <a:buChar char="•"/>
              <a:defRPr sz="2800">
                <a:solidFill>
                  <a:schemeClr val="tx1"/>
                </a:solidFill>
                <a:latin typeface="Garamond" panose="02020404030301010803" pitchFamily="18" charset="0"/>
              </a:defRPr>
            </a:lvl1pPr>
            <a:lvl2pPr marL="742950" indent="-285750">
              <a:spcBef>
                <a:spcPct val="20000"/>
              </a:spcBef>
              <a:buClr>
                <a:srgbClr val="FF0000"/>
              </a:buClr>
              <a:buSzPct val="85000"/>
              <a:buFont typeface="Wingdings" panose="05000000000000000000" pitchFamily="2" charset="2"/>
              <a:buChar char="§"/>
              <a:defRPr sz="2400">
                <a:solidFill>
                  <a:schemeClr val="tx1"/>
                </a:solidFill>
                <a:latin typeface="Garamond" panose="02020404030301010803" pitchFamily="18" charset="0"/>
              </a:defRPr>
            </a:lvl2pPr>
            <a:lvl3pPr marL="1143000" indent="-228600">
              <a:spcBef>
                <a:spcPct val="20000"/>
              </a:spcBef>
              <a:buClr>
                <a:srgbClr val="FF0000"/>
              </a:buClr>
              <a:buChar char="•"/>
              <a:defRPr sz="2000">
                <a:solidFill>
                  <a:schemeClr val="tx1"/>
                </a:solidFill>
                <a:latin typeface="Garamond" panose="02020404030301010803" pitchFamily="18" charset="0"/>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defRPr>
            </a:lvl4pPr>
            <a:lvl5pPr marL="2057400" indent="-228600">
              <a:spcBef>
                <a:spcPct val="20000"/>
              </a:spcBef>
              <a:buClr>
                <a:srgbClr val="FF0000"/>
              </a:buClr>
              <a:buSzPct val="5000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9pPr>
          </a:lstStyle>
          <a:p>
            <a:pPr algn="r">
              <a:spcBef>
                <a:spcPct val="0"/>
              </a:spcBef>
              <a:buClrTx/>
              <a:buFontTx/>
              <a:buNone/>
            </a:pPr>
            <a:r>
              <a:rPr lang="en-US" altLang="en-US" sz="1000" dirty="0"/>
              <a:t>ADAPTED BY NQC: Solberg “The Three Faces of Performance Measurement: Improvement, Accountability and Research.” </a:t>
            </a:r>
            <a:r>
              <a:rPr lang="en-US" altLang="en-US" sz="1000" i="1" dirty="0"/>
              <a:t>Journal on Quality Improvement</a:t>
            </a:r>
            <a:r>
              <a:rPr lang="en-US" altLang="en-US" sz="1000" dirty="0"/>
              <a:t>. V 23 1997. </a:t>
            </a:r>
          </a:p>
        </p:txBody>
      </p:sp>
    </p:spTree>
    <p:custDataLst>
      <p:tags r:id="rId1"/>
    </p:custDataLst>
    <p:extLst>
      <p:ext uri="{BB962C8B-B14F-4D97-AF65-F5344CB8AC3E}">
        <p14:creationId xmlns:p14="http://schemas.microsoft.com/office/powerpoint/2010/main" val="395926013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17AE47D4-7ECA-4BFD-BF8D-A07676F83F82}"/>
              </a:ext>
            </a:extLst>
          </p:cNvPr>
          <p:cNvGraphicFramePr>
            <a:graphicFrameLocks noGrp="1"/>
          </p:cNvGraphicFramePr>
          <p:nvPr/>
        </p:nvGraphicFramePr>
        <p:xfrm>
          <a:off x="1905000" y="1284992"/>
          <a:ext cx="8382001" cy="3151097"/>
        </p:xfrm>
        <a:graphic>
          <a:graphicData uri="http://schemas.openxmlformats.org/drawingml/2006/table">
            <a:tbl>
              <a:tblPr firstRow="1">
                <a:tableStyleId>{69012ECD-51FC-41F1-AA8D-1B2483CD663E}</a:tableStyleId>
              </a:tblPr>
              <a:tblGrid>
                <a:gridCol w="1827653">
                  <a:extLst>
                    <a:ext uri="{9D8B030D-6E8A-4147-A177-3AD203B41FA5}">
                      <a16:colId xmlns:a16="http://schemas.microsoft.com/office/drawing/2014/main" val="1426355573"/>
                    </a:ext>
                  </a:extLst>
                </a:gridCol>
                <a:gridCol w="2363346">
                  <a:extLst>
                    <a:ext uri="{9D8B030D-6E8A-4147-A177-3AD203B41FA5}">
                      <a16:colId xmlns:a16="http://schemas.microsoft.com/office/drawing/2014/main" val="113895228"/>
                    </a:ext>
                  </a:extLst>
                </a:gridCol>
                <a:gridCol w="2095501">
                  <a:extLst>
                    <a:ext uri="{9D8B030D-6E8A-4147-A177-3AD203B41FA5}">
                      <a16:colId xmlns:a16="http://schemas.microsoft.com/office/drawing/2014/main" val="896729059"/>
                    </a:ext>
                  </a:extLst>
                </a:gridCol>
                <a:gridCol w="2095501">
                  <a:extLst>
                    <a:ext uri="{9D8B030D-6E8A-4147-A177-3AD203B41FA5}">
                      <a16:colId xmlns:a16="http://schemas.microsoft.com/office/drawing/2014/main" val="3705652829"/>
                    </a:ext>
                  </a:extLst>
                </a:gridCol>
              </a:tblGrid>
              <a:tr h="342303">
                <a:tc>
                  <a:txBody>
                    <a:bodyPr/>
                    <a:lstStyle/>
                    <a:p>
                      <a:pPr marL="0" marR="0">
                        <a:spcBef>
                          <a:spcPts val="0"/>
                        </a:spcBef>
                        <a:spcAft>
                          <a:spcPts val="0"/>
                        </a:spcAft>
                      </a:pPr>
                      <a:r>
                        <a:rPr lang="en-US" sz="1400" dirty="0">
                          <a:solidFill>
                            <a:schemeClr val="tx1"/>
                          </a:solidFill>
                          <a:effectLst/>
                          <a:latin typeface="Garamond" panose="02020404030301010803" pitchFamily="18" charset="0"/>
                        </a:rPr>
                        <a:t>Aspect</a:t>
                      </a:r>
                      <a:endParaRPr lang="en-US" sz="1400" b="1" dirty="0">
                        <a:solidFill>
                          <a:schemeClr val="tx1"/>
                        </a:solidFill>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chemeClr val="tx1"/>
                          </a:solidFill>
                          <a:effectLst/>
                          <a:latin typeface="Garamond" panose="02020404030301010803" pitchFamily="18" charset="0"/>
                        </a:rPr>
                        <a:t>Improvement</a:t>
                      </a:r>
                      <a:endParaRPr lang="en-US" sz="1400" dirty="0">
                        <a:solidFill>
                          <a:schemeClr val="tx1"/>
                        </a:solidFill>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solidFill>
                            <a:schemeClr val="tx1"/>
                          </a:solidFill>
                          <a:effectLst/>
                          <a:latin typeface="Garamond" panose="02020404030301010803" pitchFamily="18" charset="0"/>
                        </a:rPr>
                        <a:t>Quality Assurance</a:t>
                      </a:r>
                    </a:p>
                  </a:txBody>
                  <a:tcPr marL="68580" marR="68580" marT="0" marB="0"/>
                </a:tc>
                <a:tc>
                  <a:txBody>
                    <a:bodyPr/>
                    <a:lstStyle/>
                    <a:p>
                      <a:pPr marL="0" marR="0">
                        <a:spcBef>
                          <a:spcPts val="0"/>
                        </a:spcBef>
                        <a:spcAft>
                          <a:spcPts val="0"/>
                        </a:spcAft>
                      </a:pPr>
                      <a:r>
                        <a:rPr lang="en-US" sz="1400" u="none" strike="noStrike" dirty="0">
                          <a:solidFill>
                            <a:schemeClr val="tx1"/>
                          </a:solidFill>
                          <a:effectLst/>
                          <a:latin typeface="Garamond" panose="02020404030301010803" pitchFamily="18" charset="0"/>
                        </a:rPr>
                        <a:t>Clinical Research</a:t>
                      </a:r>
                      <a:endParaRPr lang="en-US" sz="1400" b="1" u="sng" dirty="0">
                        <a:solidFill>
                          <a:schemeClr val="tx1"/>
                        </a:solidFill>
                        <a:effectLst/>
                        <a:latin typeface="Garamond" panose="02020404030301010803" pitchFamily="18" charset="0"/>
                      </a:endParaRPr>
                    </a:p>
                  </a:txBody>
                  <a:tcPr marL="68580" marR="68580" marT="0" marB="0"/>
                </a:tc>
                <a:extLst>
                  <a:ext uri="{0D108BD9-81ED-4DB2-BD59-A6C34878D82A}">
                    <a16:rowId xmlns:a16="http://schemas.microsoft.com/office/drawing/2014/main" val="2826185434"/>
                  </a:ext>
                </a:extLst>
              </a:tr>
              <a:tr h="855757">
                <a:tc>
                  <a:txBody>
                    <a:bodyPr/>
                    <a:lstStyle/>
                    <a:p>
                      <a:pPr marL="0" marR="0">
                        <a:spcBef>
                          <a:spcPts val="0"/>
                        </a:spcBef>
                        <a:spcAft>
                          <a:spcPts val="0"/>
                        </a:spcAft>
                      </a:pPr>
                      <a:r>
                        <a:rPr lang="en-US" sz="1400" dirty="0">
                          <a:effectLst/>
                          <a:latin typeface="Garamond" panose="02020404030301010803" pitchFamily="18" charset="0"/>
                        </a:rPr>
                        <a:t>Aim:</a:t>
                      </a:r>
                    </a:p>
                    <a:p>
                      <a:pPr marL="0" marR="0" algn="ctr">
                        <a:spcBef>
                          <a:spcPts val="0"/>
                        </a:spcBef>
                        <a:spcAft>
                          <a:spcPts val="0"/>
                        </a:spcAft>
                      </a:pPr>
                      <a:r>
                        <a:rPr lang="en-US" sz="1400" dirty="0">
                          <a:effectLst/>
                          <a:latin typeface="Garamond" panose="02020404030301010803" pitchFamily="18" charset="0"/>
                        </a:rPr>
                        <a:t> </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Improvement of care in system where it is delivered</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Comparison, public health, reassurance, spur for change, funding, choice</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New knowledge</a:t>
                      </a:r>
                      <a:endParaRPr lang="en-US" sz="1400" dirty="0">
                        <a:effectLst/>
                        <a:latin typeface="Garamond" panose="02020404030301010803"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24250529"/>
                  </a:ext>
                </a:extLst>
              </a:tr>
              <a:tr h="217076">
                <a:tc gridSpan="4">
                  <a:txBody>
                    <a:bodyPr/>
                    <a:lstStyle/>
                    <a:p>
                      <a:pPr marL="0" marR="0" algn="ctr">
                        <a:spcBef>
                          <a:spcPts val="0"/>
                        </a:spcBef>
                        <a:spcAft>
                          <a:spcPts val="0"/>
                        </a:spcAft>
                      </a:pPr>
                      <a:r>
                        <a:rPr lang="en-US" sz="1600" b="1" dirty="0">
                          <a:effectLst/>
                          <a:latin typeface="Garamond" panose="02020404030301010803" pitchFamily="18" charset="0"/>
                        </a:rPr>
                        <a:t>METHODS</a:t>
                      </a:r>
                      <a:endParaRPr lang="en-US" sz="1600" b="1" dirty="0">
                        <a:effectLst/>
                        <a:latin typeface="Garamond" panose="02020404030301010803"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2601448"/>
                  </a:ext>
                </a:extLst>
              </a:tr>
              <a:tr h="855757">
                <a:tc>
                  <a:txBody>
                    <a:bodyPr/>
                    <a:lstStyle/>
                    <a:p>
                      <a:pPr marL="0" marR="0">
                        <a:spcBef>
                          <a:spcPts val="0"/>
                        </a:spcBef>
                        <a:spcAft>
                          <a:spcPts val="0"/>
                        </a:spcAft>
                      </a:pPr>
                      <a:r>
                        <a:rPr lang="en-US" sz="1400" dirty="0">
                          <a:effectLst/>
                          <a:latin typeface="Garamond" panose="02020404030301010803" pitchFamily="18" charset="0"/>
                        </a:rPr>
                        <a:t>Participants</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Teams of staff involved in processes being improved</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Often through external auditor or supervisory visit; training on technical content</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Dedicated research staff</a:t>
                      </a:r>
                      <a:endParaRPr lang="en-US" sz="1400" dirty="0">
                        <a:effectLst/>
                        <a:latin typeface="Garamond" panose="02020404030301010803"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18790784"/>
                  </a:ext>
                </a:extLst>
              </a:tr>
              <a:tr h="379752">
                <a:tc>
                  <a:txBody>
                    <a:bodyPr/>
                    <a:lstStyle/>
                    <a:p>
                      <a:pPr marL="0" marR="0">
                        <a:spcBef>
                          <a:spcPts val="0"/>
                        </a:spcBef>
                        <a:spcAft>
                          <a:spcPts val="0"/>
                        </a:spcAft>
                      </a:pPr>
                      <a:r>
                        <a:rPr lang="en-US" sz="1400" dirty="0">
                          <a:effectLst/>
                          <a:latin typeface="Garamond" panose="02020404030301010803" pitchFamily="18" charset="0"/>
                        </a:rPr>
                        <a:t>Community Involvement</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Ideal</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Unusual</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Under study</a:t>
                      </a:r>
                      <a:endParaRPr lang="en-US" sz="1400" dirty="0">
                        <a:effectLst/>
                        <a:latin typeface="Garamond" panose="02020404030301010803"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608603"/>
                  </a:ext>
                </a:extLst>
              </a:tr>
              <a:tr h="410232">
                <a:tc>
                  <a:txBody>
                    <a:bodyPr/>
                    <a:lstStyle/>
                    <a:p>
                      <a:pPr marL="0" marR="0">
                        <a:spcBef>
                          <a:spcPts val="0"/>
                        </a:spcBef>
                        <a:spcAft>
                          <a:spcPts val="0"/>
                        </a:spcAft>
                      </a:pPr>
                      <a:r>
                        <a:rPr lang="en-US" sz="1400" dirty="0">
                          <a:effectLst/>
                          <a:latin typeface="Garamond" panose="02020404030301010803" pitchFamily="18" charset="0"/>
                        </a:rPr>
                        <a:t>Information Systems</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Whatever works: getting started is key</a:t>
                      </a: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Reporting system designed to send data out</a:t>
                      </a:r>
                      <a:endParaRPr lang="en-US" sz="1400" dirty="0">
                        <a:effectLst/>
                        <a:latin typeface="Garamond" panose="02020404030301010803"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Garamond" panose="02020404030301010803" pitchFamily="18" charset="0"/>
                        </a:rPr>
                        <a:t>Separate detailed processes </a:t>
                      </a:r>
                      <a:endParaRPr lang="en-US" sz="1400" dirty="0">
                        <a:effectLst/>
                        <a:latin typeface="Garamond" panose="02020404030301010803"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56545846"/>
                  </a:ext>
                </a:extLst>
              </a:tr>
            </a:tbl>
          </a:graphicData>
        </a:graphic>
      </p:graphicFrame>
      <p:sp>
        <p:nvSpPr>
          <p:cNvPr id="4" name="Text Box 4">
            <a:extLst>
              <a:ext uri="{FF2B5EF4-FFF2-40B4-BE49-F238E27FC236}">
                <a16:creationId xmlns:a16="http://schemas.microsoft.com/office/drawing/2014/main" id="{193EDBC1-334F-4622-A8F7-6DCA629D86CD}"/>
              </a:ext>
            </a:extLst>
          </p:cNvPr>
          <p:cNvSpPr txBox="1">
            <a:spLocks noChangeArrowheads="1"/>
          </p:cNvSpPr>
          <p:nvPr/>
        </p:nvSpPr>
        <p:spPr bwMode="auto">
          <a:xfrm>
            <a:off x="1524000" y="45720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FF0000"/>
              </a:buClr>
              <a:buChar char="•"/>
              <a:defRPr sz="2800">
                <a:solidFill>
                  <a:schemeClr val="tx1"/>
                </a:solidFill>
                <a:latin typeface="Garamond" panose="02020404030301010803" pitchFamily="18" charset="0"/>
              </a:defRPr>
            </a:lvl1pPr>
            <a:lvl2pPr marL="742950" indent="-285750">
              <a:spcBef>
                <a:spcPct val="20000"/>
              </a:spcBef>
              <a:buClr>
                <a:srgbClr val="FF0000"/>
              </a:buClr>
              <a:buSzPct val="85000"/>
              <a:buFont typeface="Wingdings" panose="05000000000000000000" pitchFamily="2" charset="2"/>
              <a:buChar char="§"/>
              <a:defRPr sz="2400">
                <a:solidFill>
                  <a:schemeClr val="tx1"/>
                </a:solidFill>
                <a:latin typeface="Garamond" panose="02020404030301010803" pitchFamily="18" charset="0"/>
              </a:defRPr>
            </a:lvl2pPr>
            <a:lvl3pPr marL="1143000" indent="-228600">
              <a:spcBef>
                <a:spcPct val="20000"/>
              </a:spcBef>
              <a:buClr>
                <a:srgbClr val="FF0000"/>
              </a:buClr>
              <a:buChar char="•"/>
              <a:defRPr sz="2000">
                <a:solidFill>
                  <a:schemeClr val="tx1"/>
                </a:solidFill>
                <a:latin typeface="Garamond" panose="02020404030301010803" pitchFamily="18" charset="0"/>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defRPr>
            </a:lvl4pPr>
            <a:lvl5pPr marL="2057400" indent="-228600">
              <a:spcBef>
                <a:spcPct val="20000"/>
              </a:spcBef>
              <a:buClr>
                <a:srgbClr val="FF0000"/>
              </a:buClr>
              <a:buSzPct val="5000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9pPr>
          </a:lstStyle>
          <a:p>
            <a:pPr algn="ctr">
              <a:spcBef>
                <a:spcPct val="0"/>
              </a:spcBef>
              <a:buClrTx/>
              <a:buFontTx/>
              <a:buNone/>
            </a:pPr>
            <a:r>
              <a:rPr lang="en-US" altLang="en-US" sz="3200" dirty="0"/>
              <a:t>Data in Health Care</a:t>
            </a:r>
          </a:p>
        </p:txBody>
      </p:sp>
      <p:sp>
        <p:nvSpPr>
          <p:cNvPr id="5" name="Rectangle 7">
            <a:extLst>
              <a:ext uri="{FF2B5EF4-FFF2-40B4-BE49-F238E27FC236}">
                <a16:creationId xmlns:a16="http://schemas.microsoft.com/office/drawing/2014/main" id="{AD8D6F47-B7AE-4847-805A-8D14809E40E9}"/>
              </a:ext>
            </a:extLst>
          </p:cNvPr>
          <p:cNvSpPr>
            <a:spLocks noChangeArrowheads="1"/>
          </p:cNvSpPr>
          <p:nvPr/>
        </p:nvSpPr>
        <p:spPr bwMode="auto">
          <a:xfrm>
            <a:off x="3058755" y="5573008"/>
            <a:ext cx="90582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0000"/>
              </a:buClr>
              <a:buChar char="•"/>
              <a:defRPr sz="2800">
                <a:solidFill>
                  <a:schemeClr val="tx1"/>
                </a:solidFill>
                <a:latin typeface="Garamond" panose="02020404030301010803" pitchFamily="18" charset="0"/>
              </a:defRPr>
            </a:lvl1pPr>
            <a:lvl2pPr marL="742950" indent="-285750">
              <a:spcBef>
                <a:spcPct val="20000"/>
              </a:spcBef>
              <a:buClr>
                <a:srgbClr val="FF0000"/>
              </a:buClr>
              <a:buSzPct val="85000"/>
              <a:buFont typeface="Wingdings" panose="05000000000000000000" pitchFamily="2" charset="2"/>
              <a:buChar char="§"/>
              <a:defRPr sz="2400">
                <a:solidFill>
                  <a:schemeClr val="tx1"/>
                </a:solidFill>
                <a:latin typeface="Garamond" panose="02020404030301010803" pitchFamily="18" charset="0"/>
              </a:defRPr>
            </a:lvl2pPr>
            <a:lvl3pPr marL="1143000" indent="-228600">
              <a:spcBef>
                <a:spcPct val="20000"/>
              </a:spcBef>
              <a:buClr>
                <a:srgbClr val="FF0000"/>
              </a:buClr>
              <a:buChar char="•"/>
              <a:defRPr sz="2000">
                <a:solidFill>
                  <a:schemeClr val="tx1"/>
                </a:solidFill>
                <a:latin typeface="Garamond" panose="02020404030301010803" pitchFamily="18" charset="0"/>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defRPr>
            </a:lvl4pPr>
            <a:lvl5pPr marL="2057400" indent="-228600">
              <a:spcBef>
                <a:spcPct val="20000"/>
              </a:spcBef>
              <a:buClr>
                <a:srgbClr val="FF0000"/>
              </a:buClr>
              <a:buSzPct val="5000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9pPr>
          </a:lstStyle>
          <a:p>
            <a:pPr algn="r">
              <a:spcBef>
                <a:spcPct val="0"/>
              </a:spcBef>
              <a:buClrTx/>
              <a:buFontTx/>
              <a:buNone/>
            </a:pPr>
            <a:r>
              <a:rPr lang="en-US" altLang="en-US" sz="1000" dirty="0"/>
              <a:t>ADAPTED BY NQC: Solberg “The Three Faces of Performance Measurement: Improvement, Accountability and Research.” </a:t>
            </a:r>
            <a:r>
              <a:rPr lang="en-US" altLang="en-US" sz="1000" i="1" dirty="0"/>
              <a:t>Journal on Quality Improvement</a:t>
            </a:r>
            <a:r>
              <a:rPr lang="en-US" altLang="en-US" sz="1000" dirty="0"/>
              <a:t>. V 23 1997. </a:t>
            </a:r>
          </a:p>
        </p:txBody>
      </p:sp>
    </p:spTree>
    <p:custDataLst>
      <p:tags r:id="rId1"/>
    </p:custDataLst>
    <p:extLst>
      <p:ext uri="{BB962C8B-B14F-4D97-AF65-F5344CB8AC3E}">
        <p14:creationId xmlns:p14="http://schemas.microsoft.com/office/powerpoint/2010/main" val="131426026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4ED30740-A07F-48ED-8F8C-740C5A296524}"/>
              </a:ext>
            </a:extLst>
          </p:cNvPr>
          <p:cNvSpPr>
            <a:spLocks noGrp="1" noChangeArrowheads="1"/>
          </p:cNvSpPr>
          <p:nvPr>
            <p:ph type="title"/>
          </p:nvPr>
        </p:nvSpPr>
        <p:spPr>
          <a:xfrm>
            <a:off x="1828800" y="457200"/>
            <a:ext cx="8458200" cy="773872"/>
          </a:xfrm>
        </p:spPr>
        <p:txBody>
          <a:bodyPr vert="horz" wrap="square" lIns="90488" tIns="44450" rIns="90488" bIns="44450" numCol="1" anchor="ctr" anchorCtr="0" compatLnSpc="1">
            <a:prstTxWarp prst="textNoShape">
              <a:avLst/>
            </a:prstTxWarp>
          </a:bodyPr>
          <a:lstStyle/>
          <a:p>
            <a:r>
              <a:rPr lang="en-US" altLang="en-US" dirty="0">
                <a:solidFill>
                  <a:schemeClr val="tx1"/>
                </a:solidFill>
              </a:rPr>
              <a:t>Deming’s View of Production as a System (1994)</a:t>
            </a:r>
          </a:p>
        </p:txBody>
      </p:sp>
      <p:pic>
        <p:nvPicPr>
          <p:cNvPr id="4" name="Picture 3" descr="This visual shows how raw materials and ideas are turned into products. It feature design and redesign of ideas, tests of processes/machines/methods, the incorporation of consumer research, the actual production/assembly/inspection of products, and finally distribution to consumers. " title="Visual outline of Deming’s view of Production as a system">
            <a:extLst>
              <a:ext uri="{FF2B5EF4-FFF2-40B4-BE49-F238E27FC236}">
                <a16:creationId xmlns:a16="http://schemas.microsoft.com/office/drawing/2014/main" id="{BC61DB46-B5E6-4055-8C6B-F53C215E983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15079" y="1567656"/>
            <a:ext cx="7525657" cy="3886200"/>
          </a:xfrm>
          <a:prstGeom prst="rect">
            <a:avLst/>
          </a:prstGeom>
        </p:spPr>
      </p:pic>
      <p:sp>
        <p:nvSpPr>
          <p:cNvPr id="83973" name="TextBox 44">
            <a:extLst>
              <a:ext uri="{FF2B5EF4-FFF2-40B4-BE49-F238E27FC236}">
                <a16:creationId xmlns:a16="http://schemas.microsoft.com/office/drawing/2014/main" id="{311E8226-2080-42FC-ABC2-13834AC78EA4}"/>
              </a:ext>
            </a:extLst>
          </p:cNvPr>
          <p:cNvSpPr txBox="1">
            <a:spLocks noChangeArrowheads="1"/>
          </p:cNvSpPr>
          <p:nvPr/>
        </p:nvSpPr>
        <p:spPr bwMode="auto">
          <a:xfrm>
            <a:off x="4596794" y="5268912"/>
            <a:ext cx="25622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FF0000"/>
              </a:buClr>
              <a:buChar char="•"/>
              <a:defRPr sz="2800">
                <a:solidFill>
                  <a:schemeClr val="tx1"/>
                </a:solidFill>
                <a:latin typeface="Garamond" panose="02020404030301010803" pitchFamily="18" charset="0"/>
              </a:defRPr>
            </a:lvl1pPr>
            <a:lvl2pPr marL="742950" indent="-285750">
              <a:spcBef>
                <a:spcPct val="20000"/>
              </a:spcBef>
              <a:buClr>
                <a:srgbClr val="FF0000"/>
              </a:buClr>
              <a:buSzPct val="85000"/>
              <a:buFont typeface="Wingdings" panose="05000000000000000000" pitchFamily="2" charset="2"/>
              <a:buChar char="§"/>
              <a:defRPr sz="2400">
                <a:solidFill>
                  <a:schemeClr val="tx1"/>
                </a:solidFill>
                <a:latin typeface="Garamond" panose="02020404030301010803" pitchFamily="18" charset="0"/>
              </a:defRPr>
            </a:lvl2pPr>
            <a:lvl3pPr marL="1143000" indent="-228600">
              <a:spcBef>
                <a:spcPct val="20000"/>
              </a:spcBef>
              <a:buClr>
                <a:srgbClr val="FF0000"/>
              </a:buClr>
              <a:buChar char="•"/>
              <a:defRPr sz="2000">
                <a:solidFill>
                  <a:schemeClr val="tx1"/>
                </a:solidFill>
                <a:latin typeface="Garamond" panose="02020404030301010803" pitchFamily="18" charset="0"/>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defRPr>
            </a:lvl4pPr>
            <a:lvl5pPr marL="2057400" indent="-228600">
              <a:spcBef>
                <a:spcPct val="20000"/>
              </a:spcBef>
              <a:buClr>
                <a:srgbClr val="FF0000"/>
              </a:buClr>
              <a:buSzPct val="5000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9pPr>
          </a:lstStyle>
          <a:p>
            <a:pPr eaLnBrk="1" hangingPunct="1">
              <a:spcBef>
                <a:spcPct val="0"/>
              </a:spcBef>
              <a:buClrTx/>
              <a:buFontTx/>
              <a:buNone/>
            </a:pPr>
            <a:r>
              <a:rPr lang="en-US" altLang="en-US" sz="1800" dirty="0">
                <a:solidFill>
                  <a:srgbClr val="DD1821"/>
                </a:solidFill>
                <a:hlinkClick r:id="rId4"/>
              </a:rPr>
              <a:t>Deming and Ackoff</a:t>
            </a:r>
            <a:r>
              <a:rPr lang="en-US" altLang="en-US" sz="1800" dirty="0">
                <a:solidFill>
                  <a:srgbClr val="000000"/>
                </a:solidFill>
              </a:rPr>
              <a:t> (1.46)</a:t>
            </a:r>
          </a:p>
        </p:txBody>
      </p:sp>
    </p:spTree>
    <p:extLst>
      <p:ext uri="{BB962C8B-B14F-4D97-AF65-F5344CB8AC3E}">
        <p14:creationId xmlns:p14="http://schemas.microsoft.com/office/powerpoint/2010/main" val="87085080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0" cap="none" dirty="0"/>
              <a:t>Standard Pig Simulation</a:t>
            </a:r>
          </a:p>
        </p:txBody>
      </p:sp>
      <p:sp>
        <p:nvSpPr>
          <p:cNvPr id="6" name="Text Placeholder 5"/>
          <p:cNvSpPr>
            <a:spLocks noGrp="1"/>
          </p:cNvSpPr>
          <p:nvPr>
            <p:ph type="body" idx="1"/>
          </p:nvPr>
        </p:nvSpPr>
        <p:spPr>
          <a:xfrm>
            <a:off x="570178" y="942181"/>
            <a:ext cx="6707982" cy="654845"/>
          </a:xfrm>
        </p:spPr>
        <p:txBody>
          <a:bodyPr/>
          <a:lstStyle/>
          <a:p>
            <a:r>
              <a:rPr lang="en-US" sz="3200" b="1" dirty="0">
                <a:solidFill>
                  <a:srgbClr val="DD1821"/>
                </a:solidFill>
                <a:ea typeface="MS PGothic"/>
              </a:rPr>
              <a:t>Variation Exists...</a:t>
            </a:r>
            <a:endParaRPr lang="en-US" sz="3200" b="1" dirty="0">
              <a:solidFill>
                <a:srgbClr val="DD1821"/>
              </a:solidFill>
            </a:endParaRPr>
          </a:p>
        </p:txBody>
      </p:sp>
      <p:pic>
        <p:nvPicPr>
          <p:cNvPr id="3074" name="Picture 2" descr="https://i.kym-cdn.com/entries/icons/original/000/021/947/oa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878" y="1600199"/>
            <a:ext cx="4882111" cy="27461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50105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10972800" cy="774523"/>
          </a:xfrm>
        </p:spPr>
        <p:txBody>
          <a:bodyPr/>
          <a:lstStyle/>
          <a:p>
            <a:pPr algn="ctr"/>
            <a:r>
              <a:rPr lang="en-US" sz="3200" b="0" cap="none" dirty="0"/>
              <a:t>Step 1: Get A Writing Instrument And A Piece Of Paper</a:t>
            </a:r>
          </a:p>
        </p:txBody>
      </p:sp>
      <p:sp>
        <p:nvSpPr>
          <p:cNvPr id="5" name="Content Placeholder 4"/>
          <p:cNvSpPr>
            <a:spLocks noGrp="1"/>
          </p:cNvSpPr>
          <p:nvPr>
            <p:ph idx="13"/>
          </p:nvPr>
        </p:nvSpPr>
        <p:spPr/>
        <p:txBody>
          <a:bodyPr/>
          <a:lstStyle/>
          <a:p>
            <a:pPr algn="ctr"/>
            <a:r>
              <a:rPr lang="en-US" b="0" cap="none" dirty="0">
                <a:solidFill>
                  <a:schemeClr val="tx1"/>
                </a:solidFill>
              </a:rPr>
              <a:t>Step 2: Draw A Picture Of A Pig</a:t>
            </a:r>
          </a:p>
        </p:txBody>
      </p:sp>
      <p:sp>
        <p:nvSpPr>
          <p:cNvPr id="6" name="Content Placeholder 5"/>
          <p:cNvSpPr>
            <a:spLocks noGrp="1"/>
          </p:cNvSpPr>
          <p:nvPr>
            <p:ph idx="14"/>
          </p:nvPr>
        </p:nvSpPr>
        <p:spPr>
          <a:xfrm>
            <a:off x="609600" y="2103045"/>
            <a:ext cx="10972800" cy="1953023"/>
          </a:xfrm>
        </p:spPr>
        <p:txBody>
          <a:bodyPr/>
          <a:lstStyle/>
          <a:p>
            <a:endParaRPr lang="en-US" dirty="0"/>
          </a:p>
          <a:p>
            <a:r>
              <a:rPr lang="en-US" dirty="0"/>
              <a:t>SORRY! …That’s not the pig the customers wants/needs</a:t>
            </a:r>
          </a:p>
          <a:p>
            <a:r>
              <a:rPr lang="en-US" dirty="0"/>
              <a:t>Let’s think about this in the “real world” - VOC</a:t>
            </a:r>
          </a:p>
          <a:p>
            <a:endParaRPr lang="en-US" dirty="0"/>
          </a:p>
        </p:txBody>
      </p:sp>
      <p:sp>
        <p:nvSpPr>
          <p:cNvPr id="7" name="Content Placeholder 4"/>
          <p:cNvSpPr txBox="1">
            <a:spLocks/>
          </p:cNvSpPr>
          <p:nvPr/>
        </p:nvSpPr>
        <p:spPr>
          <a:xfrm>
            <a:off x="762000" y="4876800"/>
            <a:ext cx="10972800" cy="426786"/>
          </a:xfrm>
          <a:prstGeom prst="rect">
            <a:avLst/>
          </a:prstGeom>
        </p:spPr>
        <p:txBody>
          <a:bodyPr/>
          <a:lstStyle>
            <a:lvl1pPr marL="0" indent="0" algn="l" defTabSz="457200" rtl="0" eaLnBrk="1" latinLnBrk="0" hangingPunct="1">
              <a:spcBef>
                <a:spcPct val="20000"/>
              </a:spcBef>
              <a:buFont typeface="Arial"/>
              <a:buNone/>
              <a:defRPr sz="3200" b="1" i="0" kern="1200" cap="all">
                <a:solidFill>
                  <a:srgbClr val="AC0D1C"/>
                </a:solidFill>
                <a:latin typeface="+mj-lt"/>
                <a:ea typeface="+mn-ea"/>
                <a:cs typeface="Arial"/>
              </a:defRPr>
            </a:lvl1pPr>
            <a:lvl2pPr marL="457200" indent="0" algn="l" defTabSz="457200" rtl="0" eaLnBrk="1" latinLnBrk="0" hangingPunct="1">
              <a:spcBef>
                <a:spcPct val="20000"/>
              </a:spcBef>
              <a:buFont typeface="Arial"/>
              <a:buNone/>
              <a:defRPr sz="28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cap="none" dirty="0"/>
              <a:t>How Can We Make Sure We Get Right Thing Every Time?</a:t>
            </a:r>
          </a:p>
        </p:txBody>
      </p:sp>
      <p:pic>
        <p:nvPicPr>
          <p:cNvPr id="3" name="Graphic 2" descr="Open book outline">
            <a:extLst>
              <a:ext uri="{FF2B5EF4-FFF2-40B4-BE49-F238E27FC236}">
                <a16:creationId xmlns:a16="http://schemas.microsoft.com/office/drawing/2014/main" id="{B12BE4C3-8664-4A6A-4A83-81C8FDD4A8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 y="457200"/>
            <a:ext cx="914400" cy="914400"/>
          </a:xfrm>
          <a:prstGeom prst="rect">
            <a:avLst/>
          </a:prstGeom>
        </p:spPr>
      </p:pic>
    </p:spTree>
    <p:extLst>
      <p:ext uri="{BB962C8B-B14F-4D97-AF65-F5344CB8AC3E}">
        <p14:creationId xmlns:p14="http://schemas.microsoft.com/office/powerpoint/2010/main" val="59065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TextBox 5"/>
          <p:cNvSpPr txBox="1"/>
          <p:nvPr/>
        </p:nvSpPr>
        <p:spPr>
          <a:xfrm>
            <a:off x="336176" y="3188081"/>
            <a:ext cx="551329" cy="461665"/>
          </a:xfrm>
          <a:prstGeom prst="rect">
            <a:avLst/>
          </a:prstGeom>
          <a:noFill/>
        </p:spPr>
        <p:txBody>
          <a:bodyPr wrap="square" rtlCol="0">
            <a:spAutoFit/>
          </a:bodyPr>
          <a:lstStyle/>
          <a:p>
            <a:pPr algn="ctr"/>
            <a:r>
              <a:rPr lang="en-US" sz="2400" b="1" dirty="0"/>
              <a:t>W</a:t>
            </a:r>
          </a:p>
        </p:txBody>
      </p:sp>
      <p:sp>
        <p:nvSpPr>
          <p:cNvPr id="7" name="TextBox 6"/>
          <p:cNvSpPr txBox="1"/>
          <p:nvPr/>
        </p:nvSpPr>
        <p:spPr>
          <a:xfrm>
            <a:off x="5814736" y="233531"/>
            <a:ext cx="551329" cy="461665"/>
          </a:xfrm>
          <a:prstGeom prst="rect">
            <a:avLst/>
          </a:prstGeom>
          <a:noFill/>
        </p:spPr>
        <p:txBody>
          <a:bodyPr wrap="square" rtlCol="0">
            <a:spAutoFit/>
          </a:bodyPr>
          <a:lstStyle/>
          <a:p>
            <a:pPr algn="ctr"/>
            <a:r>
              <a:rPr lang="en-US" sz="2400" b="1" dirty="0"/>
              <a:t>N</a:t>
            </a:r>
          </a:p>
        </p:txBody>
      </p:sp>
      <p:sp>
        <p:nvSpPr>
          <p:cNvPr id="8" name="TextBox 7"/>
          <p:cNvSpPr txBox="1"/>
          <p:nvPr/>
        </p:nvSpPr>
        <p:spPr>
          <a:xfrm>
            <a:off x="11308976" y="3188081"/>
            <a:ext cx="551329" cy="461665"/>
          </a:xfrm>
          <a:prstGeom prst="rect">
            <a:avLst/>
          </a:prstGeom>
          <a:noFill/>
        </p:spPr>
        <p:txBody>
          <a:bodyPr wrap="square" rtlCol="0">
            <a:spAutoFit/>
          </a:bodyPr>
          <a:lstStyle/>
          <a:p>
            <a:pPr algn="ctr"/>
            <a:r>
              <a:rPr lang="en-US" sz="2400" b="1" dirty="0"/>
              <a:t>E</a:t>
            </a:r>
          </a:p>
        </p:txBody>
      </p:sp>
      <p:sp>
        <p:nvSpPr>
          <p:cNvPr id="9" name="TextBox 8"/>
          <p:cNvSpPr txBox="1"/>
          <p:nvPr/>
        </p:nvSpPr>
        <p:spPr>
          <a:xfrm>
            <a:off x="5825936" y="6043340"/>
            <a:ext cx="551329" cy="461665"/>
          </a:xfrm>
          <a:prstGeom prst="rect">
            <a:avLst/>
          </a:prstGeom>
          <a:noFill/>
        </p:spPr>
        <p:txBody>
          <a:bodyPr wrap="square" rtlCol="0">
            <a:spAutoFit/>
          </a:bodyPr>
          <a:lstStyle/>
          <a:p>
            <a:pPr algn="ctr"/>
            <a:r>
              <a:rPr lang="en-US" sz="2400" b="1" dirty="0"/>
              <a:t>S</a:t>
            </a:r>
          </a:p>
        </p:txBody>
      </p:sp>
      <p:sp>
        <p:nvSpPr>
          <p:cNvPr id="10" name="Line 2"/>
          <p:cNvSpPr>
            <a:spLocks noChangeShapeType="1"/>
          </p:cNvSpPr>
          <p:nvPr/>
        </p:nvSpPr>
        <p:spPr bwMode="auto">
          <a:xfrm>
            <a:off x="4572000" y="304800"/>
            <a:ext cx="0" cy="6324600"/>
          </a:xfrm>
          <a:prstGeom prst="line">
            <a:avLst/>
          </a:prstGeom>
          <a:noFill/>
          <a:ln w="25400">
            <a:solidFill>
              <a:schemeClr val="folHlink"/>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 name="Line 3"/>
          <p:cNvSpPr>
            <a:spLocks noChangeShapeType="1"/>
          </p:cNvSpPr>
          <p:nvPr/>
        </p:nvSpPr>
        <p:spPr bwMode="auto">
          <a:xfrm>
            <a:off x="7620000" y="304800"/>
            <a:ext cx="0" cy="6324600"/>
          </a:xfrm>
          <a:prstGeom prst="line">
            <a:avLst/>
          </a:prstGeom>
          <a:noFill/>
          <a:ln w="25400">
            <a:solidFill>
              <a:schemeClr val="folHlink"/>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 name="Line 4"/>
          <p:cNvSpPr>
            <a:spLocks noChangeShapeType="1"/>
          </p:cNvSpPr>
          <p:nvPr/>
        </p:nvSpPr>
        <p:spPr bwMode="auto">
          <a:xfrm>
            <a:off x="1828800" y="2286000"/>
            <a:ext cx="8458200" cy="0"/>
          </a:xfrm>
          <a:prstGeom prst="line">
            <a:avLst/>
          </a:prstGeom>
          <a:noFill/>
          <a:ln w="25400">
            <a:solidFill>
              <a:schemeClr val="folHlink"/>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Line 5"/>
          <p:cNvSpPr>
            <a:spLocks noChangeShapeType="1"/>
          </p:cNvSpPr>
          <p:nvPr/>
        </p:nvSpPr>
        <p:spPr bwMode="auto">
          <a:xfrm>
            <a:off x="1828800" y="4572000"/>
            <a:ext cx="8458200" cy="0"/>
          </a:xfrm>
          <a:prstGeom prst="line">
            <a:avLst/>
          </a:prstGeom>
          <a:noFill/>
          <a:ln w="25400">
            <a:solidFill>
              <a:schemeClr val="folHlink"/>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4025746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07219" y="336237"/>
            <a:ext cx="10972800" cy="774700"/>
          </a:xfrm>
        </p:spPr>
        <p:txBody>
          <a:bodyPr/>
          <a:lstStyle/>
          <a:p>
            <a:r>
              <a:rPr lang="en-US" dirty="0">
                <a:ea typeface="MS PGothic"/>
              </a:rPr>
              <a:t>This is our goal...How’d We Do?</a:t>
            </a:r>
          </a:p>
        </p:txBody>
      </p:sp>
      <p:sp>
        <p:nvSpPr>
          <p:cNvPr id="3074" name="Slide Number Placeholder 1"/>
          <p:cNvSpPr>
            <a:spLocks noGrp="1"/>
          </p:cNvSpPr>
          <p:nvPr>
            <p:ph type="sldNum" sz="quarter" idx="4294967295"/>
          </p:nvPr>
        </p:nvSpPr>
        <p:spPr>
          <a:xfrm>
            <a:off x="0" y="6356350"/>
            <a:ext cx="2844800"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9pPr>
          </a:lstStyle>
          <a:p>
            <a:pPr eaLnBrk="1" hangingPunct="1"/>
            <a:fld id="{6851F355-2824-434A-9F2A-7AF9317173C2}" type="slidenum">
              <a:rPr lang="en-US" altLang="en-US" sz="1400">
                <a:latin typeface="Arial" panose="020B0604020202020204" pitchFamily="34" charset="0"/>
              </a:rPr>
              <a:pPr eaLnBrk="1" hangingPunct="1"/>
              <a:t>46</a:t>
            </a:fld>
            <a:endParaRPr lang="en-US" altLang="en-US" sz="1400">
              <a:latin typeface="Arial" panose="020B0604020202020204" pitchFamily="34" charset="0"/>
            </a:endParaRPr>
          </a:p>
        </p:txBody>
      </p:sp>
      <p:sp>
        <p:nvSpPr>
          <p:cNvPr id="3075" name="Line 2"/>
          <p:cNvSpPr>
            <a:spLocks noChangeShapeType="1"/>
          </p:cNvSpPr>
          <p:nvPr/>
        </p:nvSpPr>
        <p:spPr bwMode="auto">
          <a:xfrm>
            <a:off x="4572000" y="304800"/>
            <a:ext cx="0" cy="6324600"/>
          </a:xfrm>
          <a:prstGeom prst="line">
            <a:avLst/>
          </a:prstGeom>
          <a:noFill/>
          <a:ln w="19050">
            <a:solidFill>
              <a:schemeClr val="folHlink"/>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6" name="Line 3"/>
          <p:cNvSpPr>
            <a:spLocks noChangeShapeType="1"/>
          </p:cNvSpPr>
          <p:nvPr/>
        </p:nvSpPr>
        <p:spPr bwMode="auto">
          <a:xfrm>
            <a:off x="7620000" y="304800"/>
            <a:ext cx="0" cy="6324600"/>
          </a:xfrm>
          <a:prstGeom prst="line">
            <a:avLst/>
          </a:prstGeom>
          <a:noFill/>
          <a:ln w="19050">
            <a:solidFill>
              <a:schemeClr val="folHlink"/>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7" name="Line 4"/>
          <p:cNvSpPr>
            <a:spLocks noChangeShapeType="1"/>
          </p:cNvSpPr>
          <p:nvPr/>
        </p:nvSpPr>
        <p:spPr bwMode="auto">
          <a:xfrm>
            <a:off x="1828800" y="2286000"/>
            <a:ext cx="8458200" cy="0"/>
          </a:xfrm>
          <a:prstGeom prst="line">
            <a:avLst/>
          </a:prstGeom>
          <a:noFill/>
          <a:ln w="19050">
            <a:solidFill>
              <a:schemeClr val="folHlink"/>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8" name="Line 5"/>
          <p:cNvSpPr>
            <a:spLocks noChangeShapeType="1"/>
          </p:cNvSpPr>
          <p:nvPr/>
        </p:nvSpPr>
        <p:spPr bwMode="auto">
          <a:xfrm>
            <a:off x="1828800" y="4572000"/>
            <a:ext cx="8458200" cy="0"/>
          </a:xfrm>
          <a:prstGeom prst="line">
            <a:avLst/>
          </a:prstGeom>
          <a:noFill/>
          <a:ln w="19050">
            <a:solidFill>
              <a:schemeClr val="folHlink"/>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 name="Freeform 6"/>
          <p:cNvSpPr>
            <a:spLocks/>
          </p:cNvSpPr>
          <p:nvPr/>
        </p:nvSpPr>
        <p:spPr bwMode="auto">
          <a:xfrm>
            <a:off x="3956050" y="1682750"/>
            <a:ext cx="1181100" cy="615950"/>
          </a:xfrm>
          <a:custGeom>
            <a:avLst/>
            <a:gdLst>
              <a:gd name="T0" fmla="*/ 0 w 744"/>
              <a:gd name="T1" fmla="*/ 2147483647 h 388"/>
              <a:gd name="T2" fmla="*/ 2147483647 w 744"/>
              <a:gd name="T3" fmla="*/ 2147483647 h 388"/>
              <a:gd name="T4" fmla="*/ 2147483647 w 744"/>
              <a:gd name="T5" fmla="*/ 2147483647 h 388"/>
              <a:gd name="T6" fmla="*/ 2147483647 w 744"/>
              <a:gd name="T7" fmla="*/ 0 h 388"/>
              <a:gd name="T8" fmla="*/ 2147483647 w 744"/>
              <a:gd name="T9" fmla="*/ 2147483647 h 388"/>
              <a:gd name="T10" fmla="*/ 0 60000 65536"/>
              <a:gd name="T11" fmla="*/ 0 60000 65536"/>
              <a:gd name="T12" fmla="*/ 0 60000 65536"/>
              <a:gd name="T13" fmla="*/ 0 60000 65536"/>
              <a:gd name="T14" fmla="*/ 0 60000 65536"/>
              <a:gd name="T15" fmla="*/ 0 w 744"/>
              <a:gd name="T16" fmla="*/ 0 h 388"/>
              <a:gd name="T17" fmla="*/ 744 w 744"/>
              <a:gd name="T18" fmla="*/ 388 h 388"/>
            </a:gdLst>
            <a:ahLst/>
            <a:cxnLst>
              <a:cxn ang="T10">
                <a:pos x="T0" y="T1"/>
              </a:cxn>
              <a:cxn ang="T11">
                <a:pos x="T2" y="T3"/>
              </a:cxn>
              <a:cxn ang="T12">
                <a:pos x="T4" y="T5"/>
              </a:cxn>
              <a:cxn ang="T13">
                <a:pos x="T6" y="T7"/>
              </a:cxn>
              <a:cxn ang="T14">
                <a:pos x="T8" y="T9"/>
              </a:cxn>
            </a:cxnLst>
            <a:rect l="T15" t="T16" r="T17" b="T18"/>
            <a:pathLst>
              <a:path w="744" h="388">
                <a:moveTo>
                  <a:pt x="0" y="376"/>
                </a:moveTo>
                <a:lnTo>
                  <a:pt x="190" y="8"/>
                </a:lnTo>
                <a:lnTo>
                  <a:pt x="388" y="380"/>
                </a:lnTo>
                <a:lnTo>
                  <a:pt x="580" y="0"/>
                </a:lnTo>
                <a:lnTo>
                  <a:pt x="744" y="388"/>
                </a:ln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79" name="Freeform 7"/>
          <p:cNvSpPr>
            <a:spLocks/>
          </p:cNvSpPr>
          <p:nvPr/>
        </p:nvSpPr>
        <p:spPr bwMode="auto">
          <a:xfrm>
            <a:off x="3917950" y="4572000"/>
            <a:ext cx="1187450" cy="609600"/>
          </a:xfrm>
          <a:custGeom>
            <a:avLst/>
            <a:gdLst>
              <a:gd name="T0" fmla="*/ 0 w 748"/>
              <a:gd name="T1" fmla="*/ 0 h 384"/>
              <a:gd name="T2" fmla="*/ 2147483647 w 748"/>
              <a:gd name="T3" fmla="*/ 2147483647 h 384"/>
              <a:gd name="T4" fmla="*/ 2147483647 w 748"/>
              <a:gd name="T5" fmla="*/ 2147483647 h 384"/>
              <a:gd name="T6" fmla="*/ 2147483647 w 748"/>
              <a:gd name="T7" fmla="*/ 2147483647 h 384"/>
              <a:gd name="T8" fmla="*/ 2147483647 w 748"/>
              <a:gd name="T9" fmla="*/ 2147483647 h 384"/>
              <a:gd name="T10" fmla="*/ 0 60000 65536"/>
              <a:gd name="T11" fmla="*/ 0 60000 65536"/>
              <a:gd name="T12" fmla="*/ 0 60000 65536"/>
              <a:gd name="T13" fmla="*/ 0 60000 65536"/>
              <a:gd name="T14" fmla="*/ 0 60000 65536"/>
              <a:gd name="T15" fmla="*/ 0 w 748"/>
              <a:gd name="T16" fmla="*/ 0 h 384"/>
              <a:gd name="T17" fmla="*/ 748 w 748"/>
              <a:gd name="T18" fmla="*/ 384 h 384"/>
            </a:gdLst>
            <a:ahLst/>
            <a:cxnLst>
              <a:cxn ang="T10">
                <a:pos x="T0" y="T1"/>
              </a:cxn>
              <a:cxn ang="T11">
                <a:pos x="T2" y="T3"/>
              </a:cxn>
              <a:cxn ang="T12">
                <a:pos x="T4" y="T5"/>
              </a:cxn>
              <a:cxn ang="T13">
                <a:pos x="T6" y="T7"/>
              </a:cxn>
              <a:cxn ang="T14">
                <a:pos x="T8" y="T9"/>
              </a:cxn>
            </a:cxnLst>
            <a:rect l="T15" t="T16" r="T17" b="T18"/>
            <a:pathLst>
              <a:path w="748" h="384">
                <a:moveTo>
                  <a:pt x="0" y="0"/>
                </a:moveTo>
                <a:lnTo>
                  <a:pt x="202" y="376"/>
                </a:lnTo>
                <a:lnTo>
                  <a:pt x="400" y="4"/>
                </a:lnTo>
                <a:lnTo>
                  <a:pt x="592" y="384"/>
                </a:lnTo>
                <a:lnTo>
                  <a:pt x="748" y="2"/>
                </a:ln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81" name="Freeform 9"/>
          <p:cNvSpPr>
            <a:spLocks/>
          </p:cNvSpPr>
          <p:nvPr/>
        </p:nvSpPr>
        <p:spPr bwMode="auto">
          <a:xfrm>
            <a:off x="6997700" y="4572001"/>
            <a:ext cx="1231900" cy="619125"/>
          </a:xfrm>
          <a:custGeom>
            <a:avLst/>
            <a:gdLst>
              <a:gd name="T0" fmla="*/ 0 w 776"/>
              <a:gd name="T1" fmla="*/ 0 h 390"/>
              <a:gd name="T2" fmla="*/ 2147483647 w 776"/>
              <a:gd name="T3" fmla="*/ 2147483647 h 390"/>
              <a:gd name="T4" fmla="*/ 2147483647 w 776"/>
              <a:gd name="T5" fmla="*/ 2147483647 h 390"/>
              <a:gd name="T6" fmla="*/ 2147483647 w 776"/>
              <a:gd name="T7" fmla="*/ 2147483647 h 390"/>
              <a:gd name="T8" fmla="*/ 2147483647 w 776"/>
              <a:gd name="T9" fmla="*/ 2147483647 h 390"/>
              <a:gd name="T10" fmla="*/ 0 60000 65536"/>
              <a:gd name="T11" fmla="*/ 0 60000 65536"/>
              <a:gd name="T12" fmla="*/ 0 60000 65536"/>
              <a:gd name="T13" fmla="*/ 0 60000 65536"/>
              <a:gd name="T14" fmla="*/ 0 60000 65536"/>
              <a:gd name="T15" fmla="*/ 0 w 776"/>
              <a:gd name="T16" fmla="*/ 0 h 390"/>
              <a:gd name="T17" fmla="*/ 776 w 776"/>
              <a:gd name="T18" fmla="*/ 390 h 390"/>
            </a:gdLst>
            <a:ahLst/>
            <a:cxnLst>
              <a:cxn ang="T10">
                <a:pos x="T0" y="T1"/>
              </a:cxn>
              <a:cxn ang="T11">
                <a:pos x="T2" y="T3"/>
              </a:cxn>
              <a:cxn ang="T12">
                <a:pos x="T4" y="T5"/>
              </a:cxn>
              <a:cxn ang="T13">
                <a:pos x="T6" y="T7"/>
              </a:cxn>
              <a:cxn ang="T14">
                <a:pos x="T8" y="T9"/>
              </a:cxn>
            </a:cxnLst>
            <a:rect l="T15" t="T16" r="T17" b="T18"/>
            <a:pathLst>
              <a:path w="776" h="390">
                <a:moveTo>
                  <a:pt x="0" y="0"/>
                </a:moveTo>
                <a:lnTo>
                  <a:pt x="202" y="382"/>
                </a:lnTo>
                <a:lnTo>
                  <a:pt x="400" y="10"/>
                </a:lnTo>
                <a:lnTo>
                  <a:pt x="592" y="390"/>
                </a:lnTo>
                <a:lnTo>
                  <a:pt x="776" y="8"/>
                </a:ln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83" name="Arc 11"/>
          <p:cNvSpPr>
            <a:spLocks/>
          </p:cNvSpPr>
          <p:nvPr/>
        </p:nvSpPr>
        <p:spPr bwMode="auto">
          <a:xfrm rot="20211601">
            <a:off x="5180013" y="1827213"/>
            <a:ext cx="2457450" cy="1458912"/>
          </a:xfrm>
          <a:custGeom>
            <a:avLst/>
            <a:gdLst>
              <a:gd name="T0" fmla="*/ 2147483647 w 20270"/>
              <a:gd name="T1" fmla="*/ 0 h 21559"/>
              <a:gd name="T2" fmla="*/ 2147483647 w 20270"/>
              <a:gd name="T3" fmla="*/ 2147483647 h 21559"/>
              <a:gd name="T4" fmla="*/ 0 w 20270"/>
              <a:gd name="T5" fmla="*/ 2147483647 h 21559"/>
              <a:gd name="T6" fmla="*/ 0 60000 65536"/>
              <a:gd name="T7" fmla="*/ 0 60000 65536"/>
              <a:gd name="T8" fmla="*/ 0 60000 65536"/>
              <a:gd name="T9" fmla="*/ 0 w 20270"/>
              <a:gd name="T10" fmla="*/ 0 h 21559"/>
              <a:gd name="T11" fmla="*/ 20270 w 20270"/>
              <a:gd name="T12" fmla="*/ 21559 h 21559"/>
            </a:gdLst>
            <a:ahLst/>
            <a:cxnLst>
              <a:cxn ang="T6">
                <a:pos x="T0" y="T1"/>
              </a:cxn>
              <a:cxn ang="T7">
                <a:pos x="T2" y="T3"/>
              </a:cxn>
              <a:cxn ang="T8">
                <a:pos x="T4" y="T5"/>
              </a:cxn>
            </a:cxnLst>
            <a:rect l="T9" t="T10" r="T11" b="T12"/>
            <a:pathLst>
              <a:path w="20270" h="21559" fill="none" extrusionOk="0">
                <a:moveTo>
                  <a:pt x="1327" y="-1"/>
                </a:moveTo>
                <a:cubicBezTo>
                  <a:pt x="9878" y="526"/>
                  <a:pt x="17309" y="6056"/>
                  <a:pt x="20269" y="14096"/>
                </a:cubicBezTo>
              </a:path>
              <a:path w="20270" h="21559" stroke="0" extrusionOk="0">
                <a:moveTo>
                  <a:pt x="1327" y="-1"/>
                </a:moveTo>
                <a:cubicBezTo>
                  <a:pt x="9878" y="526"/>
                  <a:pt x="17309" y="6056"/>
                  <a:pt x="20269" y="14096"/>
                </a:cubicBezTo>
                <a:lnTo>
                  <a:pt x="0" y="21559"/>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84" name="Arc 12"/>
          <p:cNvSpPr>
            <a:spLocks/>
          </p:cNvSpPr>
          <p:nvPr/>
        </p:nvSpPr>
        <p:spPr bwMode="auto">
          <a:xfrm rot="2057113">
            <a:off x="7013575" y="2640014"/>
            <a:ext cx="1809750" cy="1577975"/>
          </a:xfrm>
          <a:custGeom>
            <a:avLst/>
            <a:gdLst>
              <a:gd name="T0" fmla="*/ 0 w 23509"/>
              <a:gd name="T1" fmla="*/ 2147483647 h 22376"/>
              <a:gd name="T2" fmla="*/ 2147483647 w 23509"/>
              <a:gd name="T3" fmla="*/ 2147483647 h 22376"/>
              <a:gd name="T4" fmla="*/ 2147483647 w 23509"/>
              <a:gd name="T5" fmla="*/ 2147483647 h 22376"/>
              <a:gd name="T6" fmla="*/ 0 60000 65536"/>
              <a:gd name="T7" fmla="*/ 0 60000 65536"/>
              <a:gd name="T8" fmla="*/ 0 60000 65536"/>
              <a:gd name="T9" fmla="*/ 0 w 23509"/>
              <a:gd name="T10" fmla="*/ 0 h 22376"/>
              <a:gd name="T11" fmla="*/ 23509 w 23509"/>
              <a:gd name="T12" fmla="*/ 22376 h 22376"/>
            </a:gdLst>
            <a:ahLst/>
            <a:cxnLst>
              <a:cxn ang="T6">
                <a:pos x="T0" y="T1"/>
              </a:cxn>
              <a:cxn ang="T7">
                <a:pos x="T2" y="T3"/>
              </a:cxn>
              <a:cxn ang="T8">
                <a:pos x="T4" y="T5"/>
              </a:cxn>
            </a:cxnLst>
            <a:rect l="T9" t="T10" r="T11" b="T12"/>
            <a:pathLst>
              <a:path w="23509" h="22376" fill="none" extrusionOk="0">
                <a:moveTo>
                  <a:pt x="0" y="84"/>
                </a:moveTo>
                <a:cubicBezTo>
                  <a:pt x="634" y="28"/>
                  <a:pt x="1271" y="-1"/>
                  <a:pt x="1909" y="0"/>
                </a:cubicBezTo>
                <a:cubicBezTo>
                  <a:pt x="13838" y="0"/>
                  <a:pt x="23509" y="9670"/>
                  <a:pt x="23509" y="21600"/>
                </a:cubicBezTo>
                <a:cubicBezTo>
                  <a:pt x="23509" y="21858"/>
                  <a:pt x="23504" y="22117"/>
                  <a:pt x="23495" y="22376"/>
                </a:cubicBezTo>
              </a:path>
              <a:path w="23509" h="22376" stroke="0" extrusionOk="0">
                <a:moveTo>
                  <a:pt x="0" y="84"/>
                </a:moveTo>
                <a:cubicBezTo>
                  <a:pt x="634" y="28"/>
                  <a:pt x="1271" y="-1"/>
                  <a:pt x="1909" y="0"/>
                </a:cubicBezTo>
                <a:cubicBezTo>
                  <a:pt x="13838" y="0"/>
                  <a:pt x="23509" y="9670"/>
                  <a:pt x="23509" y="21600"/>
                </a:cubicBezTo>
                <a:cubicBezTo>
                  <a:pt x="23509" y="21858"/>
                  <a:pt x="23504" y="22117"/>
                  <a:pt x="23495" y="22376"/>
                </a:cubicBezTo>
                <a:lnTo>
                  <a:pt x="1909"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85" name="Arc 13"/>
          <p:cNvSpPr>
            <a:spLocks/>
          </p:cNvSpPr>
          <p:nvPr/>
        </p:nvSpPr>
        <p:spPr bwMode="auto">
          <a:xfrm rot="6270396">
            <a:off x="5522119" y="3458369"/>
            <a:ext cx="1143000" cy="1839912"/>
          </a:xfrm>
          <a:custGeom>
            <a:avLst/>
            <a:gdLst>
              <a:gd name="T0" fmla="*/ 2147483647 w 21600"/>
              <a:gd name="T1" fmla="*/ 0 h 29077"/>
              <a:gd name="T2" fmla="*/ 2147483647 w 21600"/>
              <a:gd name="T3" fmla="*/ 2147483647 h 29077"/>
              <a:gd name="T4" fmla="*/ 0 w 21600"/>
              <a:gd name="T5" fmla="*/ 2147483647 h 29077"/>
              <a:gd name="T6" fmla="*/ 0 60000 65536"/>
              <a:gd name="T7" fmla="*/ 0 60000 65536"/>
              <a:gd name="T8" fmla="*/ 0 60000 65536"/>
              <a:gd name="T9" fmla="*/ 0 w 21600"/>
              <a:gd name="T10" fmla="*/ 0 h 29077"/>
              <a:gd name="T11" fmla="*/ 21600 w 21600"/>
              <a:gd name="T12" fmla="*/ 29077 h 29077"/>
            </a:gdLst>
            <a:ahLst/>
            <a:cxnLst>
              <a:cxn ang="T6">
                <a:pos x="T0" y="T1"/>
              </a:cxn>
              <a:cxn ang="T7">
                <a:pos x="T2" y="T3"/>
              </a:cxn>
              <a:cxn ang="T8">
                <a:pos x="T4" y="T5"/>
              </a:cxn>
            </a:cxnLst>
            <a:rect l="T9" t="T10" r="T11" b="T12"/>
            <a:pathLst>
              <a:path w="21600" h="29077" fill="none" extrusionOk="0">
                <a:moveTo>
                  <a:pt x="10139" y="0"/>
                </a:moveTo>
                <a:cubicBezTo>
                  <a:pt x="17192" y="3749"/>
                  <a:pt x="21600" y="11084"/>
                  <a:pt x="21600" y="19072"/>
                </a:cubicBezTo>
                <a:cubicBezTo>
                  <a:pt x="21600" y="22556"/>
                  <a:pt x="20757" y="25989"/>
                  <a:pt x="19143" y="29077"/>
                </a:cubicBezTo>
              </a:path>
              <a:path w="21600" h="29077" stroke="0" extrusionOk="0">
                <a:moveTo>
                  <a:pt x="10139" y="0"/>
                </a:moveTo>
                <a:cubicBezTo>
                  <a:pt x="17192" y="3749"/>
                  <a:pt x="21600" y="11084"/>
                  <a:pt x="21600" y="19072"/>
                </a:cubicBezTo>
                <a:cubicBezTo>
                  <a:pt x="21600" y="22556"/>
                  <a:pt x="20757" y="25989"/>
                  <a:pt x="19143" y="29077"/>
                </a:cubicBezTo>
                <a:lnTo>
                  <a:pt x="0" y="19072"/>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86" name="Oval 14"/>
          <p:cNvSpPr>
            <a:spLocks noChangeArrowheads="1"/>
          </p:cNvSpPr>
          <p:nvPr/>
        </p:nvSpPr>
        <p:spPr bwMode="auto">
          <a:xfrm>
            <a:off x="2743200" y="3124200"/>
            <a:ext cx="609600" cy="609600"/>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9pPr>
          </a:lstStyle>
          <a:p>
            <a:pPr algn="ctr">
              <a:spcBef>
                <a:spcPct val="0"/>
              </a:spcBef>
              <a:buClrTx/>
            </a:pPr>
            <a:endParaRPr lang="en-US" altLang="en-US" sz="2400">
              <a:latin typeface="Times New Roman" panose="02020603050405020304" pitchFamily="18" charset="0"/>
            </a:endParaRPr>
          </a:p>
        </p:txBody>
      </p:sp>
      <p:sp>
        <p:nvSpPr>
          <p:cNvPr id="3087" name="Arc 15"/>
          <p:cNvSpPr>
            <a:spLocks/>
          </p:cNvSpPr>
          <p:nvPr/>
        </p:nvSpPr>
        <p:spPr bwMode="auto">
          <a:xfrm flipV="1">
            <a:off x="3048000" y="2286000"/>
            <a:ext cx="914400" cy="838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88" name="Arc 16"/>
          <p:cNvSpPr>
            <a:spLocks/>
          </p:cNvSpPr>
          <p:nvPr/>
        </p:nvSpPr>
        <p:spPr bwMode="auto">
          <a:xfrm>
            <a:off x="3009900" y="3733800"/>
            <a:ext cx="914400" cy="838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89" name="Arc 17"/>
          <p:cNvSpPr>
            <a:spLocks/>
          </p:cNvSpPr>
          <p:nvPr/>
        </p:nvSpPr>
        <p:spPr bwMode="auto">
          <a:xfrm flipV="1">
            <a:off x="3746500" y="2743200"/>
            <a:ext cx="304800" cy="76200"/>
          </a:xfrm>
          <a:custGeom>
            <a:avLst/>
            <a:gdLst>
              <a:gd name="T0" fmla="*/ 0 w 21600"/>
              <a:gd name="T1" fmla="*/ 0 h 21600"/>
              <a:gd name="T2" fmla="*/ 2147483647 w 21600"/>
              <a:gd name="T3" fmla="*/ 11802130 h 21600"/>
              <a:gd name="T4" fmla="*/ 0 w 21600"/>
              <a:gd name="T5" fmla="*/ 1180213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90" name="Arc 18"/>
          <p:cNvSpPr>
            <a:spLocks/>
          </p:cNvSpPr>
          <p:nvPr/>
        </p:nvSpPr>
        <p:spPr bwMode="auto">
          <a:xfrm flipV="1">
            <a:off x="3657600" y="3886200"/>
            <a:ext cx="228600" cy="76200"/>
          </a:xfrm>
          <a:custGeom>
            <a:avLst/>
            <a:gdLst>
              <a:gd name="T0" fmla="*/ 0 w 21600"/>
              <a:gd name="T1" fmla="*/ 0 h 21600"/>
              <a:gd name="T2" fmla="*/ 2147483647 w 21600"/>
              <a:gd name="T3" fmla="*/ 11802130 h 21600"/>
              <a:gd name="T4" fmla="*/ 0 w 21600"/>
              <a:gd name="T5" fmla="*/ 1180213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91" name="Oval 19"/>
          <p:cNvSpPr>
            <a:spLocks noChangeArrowheads="1"/>
          </p:cNvSpPr>
          <p:nvPr/>
        </p:nvSpPr>
        <p:spPr bwMode="auto">
          <a:xfrm>
            <a:off x="2895600" y="34290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9pPr>
          </a:lstStyle>
          <a:p>
            <a:pPr algn="ctr">
              <a:spcBef>
                <a:spcPct val="0"/>
              </a:spcBef>
              <a:buClrTx/>
            </a:pPr>
            <a:endParaRPr lang="en-US" altLang="en-US" sz="2400">
              <a:latin typeface="Times New Roman" panose="02020603050405020304" pitchFamily="18" charset="0"/>
            </a:endParaRPr>
          </a:p>
        </p:txBody>
      </p:sp>
      <p:sp>
        <p:nvSpPr>
          <p:cNvPr id="3092" name="Oval 20"/>
          <p:cNvSpPr>
            <a:spLocks noChangeArrowheads="1"/>
          </p:cNvSpPr>
          <p:nvPr/>
        </p:nvSpPr>
        <p:spPr bwMode="auto">
          <a:xfrm>
            <a:off x="3048000" y="34290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9pPr>
          </a:lstStyle>
          <a:p>
            <a:pPr algn="ctr">
              <a:spcBef>
                <a:spcPct val="0"/>
              </a:spcBef>
              <a:buClrTx/>
            </a:pPr>
            <a:endParaRPr lang="en-US" altLang="en-US" sz="2400">
              <a:latin typeface="Times New Roman" panose="02020603050405020304" pitchFamily="18" charset="0"/>
            </a:endParaRPr>
          </a:p>
        </p:txBody>
      </p:sp>
      <p:sp>
        <p:nvSpPr>
          <p:cNvPr id="3093" name="Freeform 21"/>
          <p:cNvSpPr>
            <a:spLocks/>
          </p:cNvSpPr>
          <p:nvPr/>
        </p:nvSpPr>
        <p:spPr bwMode="auto">
          <a:xfrm>
            <a:off x="8178800" y="2462214"/>
            <a:ext cx="768350" cy="320675"/>
          </a:xfrm>
          <a:custGeom>
            <a:avLst/>
            <a:gdLst>
              <a:gd name="T0" fmla="*/ 0 w 484"/>
              <a:gd name="T1" fmla="*/ 2147483647 h 202"/>
              <a:gd name="T2" fmla="*/ 2147483647 w 484"/>
              <a:gd name="T3" fmla="*/ 2147483647 h 202"/>
              <a:gd name="T4" fmla="*/ 2147483647 w 484"/>
              <a:gd name="T5" fmla="*/ 2147483647 h 202"/>
              <a:gd name="T6" fmla="*/ 2147483647 w 484"/>
              <a:gd name="T7" fmla="*/ 2147483647 h 202"/>
              <a:gd name="T8" fmla="*/ 2147483647 w 484"/>
              <a:gd name="T9" fmla="*/ 2147483647 h 202"/>
              <a:gd name="T10" fmla="*/ 2147483647 w 484"/>
              <a:gd name="T11" fmla="*/ 0 h 202"/>
              <a:gd name="T12" fmla="*/ 2147483647 w 484"/>
              <a:gd name="T13" fmla="*/ 2147483647 h 202"/>
              <a:gd name="T14" fmla="*/ 2147483647 w 484"/>
              <a:gd name="T15" fmla="*/ 2147483647 h 202"/>
              <a:gd name="T16" fmla="*/ 2147483647 w 484"/>
              <a:gd name="T17" fmla="*/ 2147483647 h 202"/>
              <a:gd name="T18" fmla="*/ 2147483647 w 484"/>
              <a:gd name="T19" fmla="*/ 2147483647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4"/>
              <a:gd name="T31" fmla="*/ 0 h 202"/>
              <a:gd name="T32" fmla="*/ 484 w 484"/>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4" h="202">
                <a:moveTo>
                  <a:pt x="0" y="202"/>
                </a:moveTo>
                <a:cubicBezTo>
                  <a:pt x="41" y="195"/>
                  <a:pt x="75" y="187"/>
                  <a:pt x="109" y="163"/>
                </a:cubicBezTo>
                <a:cubicBezTo>
                  <a:pt x="114" y="155"/>
                  <a:pt x="118" y="147"/>
                  <a:pt x="125" y="140"/>
                </a:cubicBezTo>
                <a:cubicBezTo>
                  <a:pt x="132" y="134"/>
                  <a:pt x="142" y="132"/>
                  <a:pt x="148" y="125"/>
                </a:cubicBezTo>
                <a:cubicBezTo>
                  <a:pt x="158" y="113"/>
                  <a:pt x="191" y="73"/>
                  <a:pt x="203" y="54"/>
                </a:cubicBezTo>
                <a:cubicBezTo>
                  <a:pt x="192" y="23"/>
                  <a:pt x="140" y="9"/>
                  <a:pt x="109" y="0"/>
                </a:cubicBezTo>
                <a:cubicBezTo>
                  <a:pt x="56" y="16"/>
                  <a:pt x="110" y="73"/>
                  <a:pt x="117" y="125"/>
                </a:cubicBezTo>
                <a:cubicBezTo>
                  <a:pt x="124" y="178"/>
                  <a:pt x="176" y="185"/>
                  <a:pt x="226" y="202"/>
                </a:cubicBezTo>
                <a:cubicBezTo>
                  <a:pt x="315" y="187"/>
                  <a:pt x="295" y="201"/>
                  <a:pt x="382" y="179"/>
                </a:cubicBezTo>
                <a:cubicBezTo>
                  <a:pt x="445" y="163"/>
                  <a:pt x="463" y="111"/>
                  <a:pt x="484" y="93"/>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94" name="Oval 22"/>
          <p:cNvSpPr>
            <a:spLocks noChangeArrowheads="1"/>
          </p:cNvSpPr>
          <p:nvPr/>
        </p:nvSpPr>
        <p:spPr bwMode="auto">
          <a:xfrm>
            <a:off x="4191000" y="1143000"/>
            <a:ext cx="381000" cy="381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9pPr>
          </a:lstStyle>
          <a:p>
            <a:pPr algn="ctr">
              <a:spcBef>
                <a:spcPct val="0"/>
              </a:spcBef>
              <a:buClrTx/>
            </a:pPr>
            <a:r>
              <a:rPr lang="en-US" altLang="en-US" sz="2400">
                <a:latin typeface="Times New Roman" panose="02020603050405020304" pitchFamily="18" charset="0"/>
              </a:rPr>
              <a:t>1</a:t>
            </a:r>
          </a:p>
        </p:txBody>
      </p:sp>
      <p:sp>
        <p:nvSpPr>
          <p:cNvPr id="3095" name="Oval 23"/>
          <p:cNvSpPr>
            <a:spLocks noChangeArrowheads="1"/>
          </p:cNvSpPr>
          <p:nvPr/>
        </p:nvSpPr>
        <p:spPr bwMode="auto">
          <a:xfrm>
            <a:off x="4648200" y="5486400"/>
            <a:ext cx="381000" cy="381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9pPr>
          </a:lstStyle>
          <a:p>
            <a:pPr algn="ctr">
              <a:spcBef>
                <a:spcPct val="0"/>
              </a:spcBef>
              <a:buClrTx/>
            </a:pPr>
            <a:r>
              <a:rPr lang="en-US" altLang="en-US" sz="2400">
                <a:latin typeface="Times New Roman" panose="02020603050405020304" pitchFamily="18" charset="0"/>
              </a:rPr>
              <a:t>2</a:t>
            </a:r>
          </a:p>
        </p:txBody>
      </p:sp>
      <p:sp>
        <p:nvSpPr>
          <p:cNvPr id="3096" name="Oval 24"/>
          <p:cNvSpPr>
            <a:spLocks noChangeArrowheads="1"/>
          </p:cNvSpPr>
          <p:nvPr/>
        </p:nvSpPr>
        <p:spPr bwMode="auto">
          <a:xfrm>
            <a:off x="7772400" y="5410200"/>
            <a:ext cx="381000" cy="381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9pPr>
          </a:lstStyle>
          <a:p>
            <a:pPr algn="ctr">
              <a:spcBef>
                <a:spcPct val="0"/>
              </a:spcBef>
              <a:buClrTx/>
            </a:pPr>
            <a:r>
              <a:rPr lang="en-US" altLang="en-US" sz="2400">
                <a:latin typeface="Times New Roman" panose="02020603050405020304" pitchFamily="18" charset="0"/>
              </a:rPr>
              <a:t>3</a:t>
            </a:r>
          </a:p>
        </p:txBody>
      </p:sp>
      <p:sp>
        <p:nvSpPr>
          <p:cNvPr id="3097" name="Oval 25"/>
          <p:cNvSpPr>
            <a:spLocks noChangeArrowheads="1"/>
          </p:cNvSpPr>
          <p:nvPr/>
        </p:nvSpPr>
        <p:spPr bwMode="auto">
          <a:xfrm>
            <a:off x="6477000" y="1447800"/>
            <a:ext cx="381000" cy="381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9pPr>
          </a:lstStyle>
          <a:p>
            <a:pPr algn="ctr">
              <a:spcBef>
                <a:spcPct val="0"/>
              </a:spcBef>
              <a:buClrTx/>
            </a:pPr>
            <a:r>
              <a:rPr lang="en-US" altLang="en-US" sz="2400">
                <a:latin typeface="Times New Roman" panose="02020603050405020304" pitchFamily="18" charset="0"/>
              </a:rPr>
              <a:t>4</a:t>
            </a:r>
          </a:p>
        </p:txBody>
      </p:sp>
      <p:sp>
        <p:nvSpPr>
          <p:cNvPr id="3098" name="Oval 26"/>
          <p:cNvSpPr>
            <a:spLocks noChangeArrowheads="1"/>
          </p:cNvSpPr>
          <p:nvPr/>
        </p:nvSpPr>
        <p:spPr bwMode="auto">
          <a:xfrm>
            <a:off x="8610600" y="3352800"/>
            <a:ext cx="381000" cy="381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9pPr>
          </a:lstStyle>
          <a:p>
            <a:pPr algn="ctr">
              <a:spcBef>
                <a:spcPct val="0"/>
              </a:spcBef>
              <a:buClrTx/>
            </a:pPr>
            <a:r>
              <a:rPr lang="en-US" altLang="en-US" sz="2400">
                <a:latin typeface="Times New Roman" panose="02020603050405020304" pitchFamily="18" charset="0"/>
              </a:rPr>
              <a:t>5</a:t>
            </a:r>
          </a:p>
        </p:txBody>
      </p:sp>
      <p:sp>
        <p:nvSpPr>
          <p:cNvPr id="3099" name="Oval 27"/>
          <p:cNvSpPr>
            <a:spLocks noChangeArrowheads="1"/>
          </p:cNvSpPr>
          <p:nvPr/>
        </p:nvSpPr>
        <p:spPr bwMode="auto">
          <a:xfrm>
            <a:off x="5867400" y="5029200"/>
            <a:ext cx="381000" cy="381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9pPr>
          </a:lstStyle>
          <a:p>
            <a:pPr algn="ctr">
              <a:spcBef>
                <a:spcPct val="0"/>
              </a:spcBef>
              <a:buClrTx/>
            </a:pPr>
            <a:r>
              <a:rPr lang="en-US" altLang="en-US" sz="2400">
                <a:latin typeface="Times New Roman" panose="02020603050405020304" pitchFamily="18" charset="0"/>
              </a:rPr>
              <a:t>6</a:t>
            </a:r>
          </a:p>
        </p:txBody>
      </p:sp>
      <p:sp>
        <p:nvSpPr>
          <p:cNvPr id="3100" name="Oval 28"/>
          <p:cNvSpPr>
            <a:spLocks noChangeArrowheads="1"/>
          </p:cNvSpPr>
          <p:nvPr/>
        </p:nvSpPr>
        <p:spPr bwMode="auto">
          <a:xfrm>
            <a:off x="2286000" y="3200400"/>
            <a:ext cx="381000" cy="381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9pPr>
          </a:lstStyle>
          <a:p>
            <a:pPr algn="ctr">
              <a:spcBef>
                <a:spcPct val="0"/>
              </a:spcBef>
              <a:buClrTx/>
            </a:pPr>
            <a:r>
              <a:rPr lang="en-US" altLang="en-US" sz="2400">
                <a:latin typeface="Times New Roman" panose="02020603050405020304" pitchFamily="18" charset="0"/>
              </a:rPr>
              <a:t>7</a:t>
            </a:r>
          </a:p>
        </p:txBody>
      </p:sp>
      <p:sp>
        <p:nvSpPr>
          <p:cNvPr id="3101" name="Oval 29"/>
          <p:cNvSpPr>
            <a:spLocks noChangeArrowheads="1"/>
          </p:cNvSpPr>
          <p:nvPr/>
        </p:nvSpPr>
        <p:spPr bwMode="auto">
          <a:xfrm>
            <a:off x="3200400" y="2438400"/>
            <a:ext cx="381000" cy="381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9pPr>
          </a:lstStyle>
          <a:p>
            <a:pPr algn="ctr">
              <a:spcBef>
                <a:spcPct val="0"/>
              </a:spcBef>
              <a:buClrTx/>
            </a:pPr>
            <a:r>
              <a:rPr lang="en-US" altLang="en-US" sz="2400">
                <a:latin typeface="Times New Roman" panose="02020603050405020304" pitchFamily="18" charset="0"/>
              </a:rPr>
              <a:t>8</a:t>
            </a:r>
          </a:p>
        </p:txBody>
      </p:sp>
      <p:sp>
        <p:nvSpPr>
          <p:cNvPr id="3102" name="Oval 30"/>
          <p:cNvSpPr>
            <a:spLocks noChangeArrowheads="1"/>
          </p:cNvSpPr>
          <p:nvPr/>
        </p:nvSpPr>
        <p:spPr bwMode="auto">
          <a:xfrm>
            <a:off x="3276600" y="4038600"/>
            <a:ext cx="381000" cy="381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9pPr>
          </a:lstStyle>
          <a:p>
            <a:pPr algn="ctr">
              <a:spcBef>
                <a:spcPct val="0"/>
              </a:spcBef>
              <a:buClrTx/>
            </a:pPr>
            <a:r>
              <a:rPr lang="en-US" altLang="en-US" sz="2400">
                <a:latin typeface="Times New Roman" panose="02020603050405020304" pitchFamily="18" charset="0"/>
              </a:rPr>
              <a:t>9</a:t>
            </a:r>
          </a:p>
        </p:txBody>
      </p:sp>
      <p:sp>
        <p:nvSpPr>
          <p:cNvPr id="3103" name="Oval 31"/>
          <p:cNvSpPr>
            <a:spLocks noChangeArrowheads="1"/>
          </p:cNvSpPr>
          <p:nvPr/>
        </p:nvSpPr>
        <p:spPr bwMode="auto">
          <a:xfrm>
            <a:off x="4038600" y="2667000"/>
            <a:ext cx="381000" cy="381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9pPr>
          </a:lstStyle>
          <a:p>
            <a:pPr algn="ctr">
              <a:spcBef>
                <a:spcPct val="0"/>
              </a:spcBef>
              <a:buClrTx/>
            </a:pPr>
            <a:r>
              <a:rPr lang="en-US" altLang="en-US" sz="2400">
                <a:latin typeface="Times New Roman" panose="02020603050405020304" pitchFamily="18" charset="0"/>
              </a:rPr>
              <a:t>10</a:t>
            </a:r>
          </a:p>
        </p:txBody>
      </p:sp>
      <p:sp>
        <p:nvSpPr>
          <p:cNvPr id="3104" name="Oval 32"/>
          <p:cNvSpPr>
            <a:spLocks noChangeArrowheads="1"/>
          </p:cNvSpPr>
          <p:nvPr/>
        </p:nvSpPr>
        <p:spPr bwMode="auto">
          <a:xfrm>
            <a:off x="4038600" y="3733800"/>
            <a:ext cx="381000" cy="381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9pPr>
          </a:lstStyle>
          <a:p>
            <a:pPr algn="ctr">
              <a:spcBef>
                <a:spcPct val="0"/>
              </a:spcBef>
              <a:buClrTx/>
            </a:pPr>
            <a:r>
              <a:rPr lang="en-US" altLang="en-US" sz="2400">
                <a:latin typeface="Times New Roman" panose="02020603050405020304" pitchFamily="18" charset="0"/>
              </a:rPr>
              <a:t>11</a:t>
            </a:r>
          </a:p>
        </p:txBody>
      </p:sp>
      <p:sp>
        <p:nvSpPr>
          <p:cNvPr id="3105" name="Oval 33"/>
          <p:cNvSpPr>
            <a:spLocks noChangeArrowheads="1"/>
          </p:cNvSpPr>
          <p:nvPr/>
        </p:nvSpPr>
        <p:spPr bwMode="auto">
          <a:xfrm>
            <a:off x="9144000" y="2438400"/>
            <a:ext cx="381000" cy="381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9pPr>
          </a:lstStyle>
          <a:p>
            <a:pPr algn="ctr">
              <a:spcBef>
                <a:spcPct val="0"/>
              </a:spcBef>
              <a:buClrTx/>
            </a:pPr>
            <a:r>
              <a:rPr lang="en-US" altLang="en-US" sz="2400">
                <a:latin typeface="Times New Roman" panose="02020603050405020304" pitchFamily="18" charset="0"/>
              </a:rPr>
              <a:t>12</a:t>
            </a:r>
          </a:p>
        </p:txBody>
      </p:sp>
      <p:grpSp>
        <p:nvGrpSpPr>
          <p:cNvPr id="2" name="Group 36"/>
          <p:cNvGrpSpPr>
            <a:grpSpLocks/>
          </p:cNvGrpSpPr>
          <p:nvPr/>
        </p:nvGrpSpPr>
        <p:grpSpPr bwMode="auto">
          <a:xfrm>
            <a:off x="2362200" y="3581400"/>
            <a:ext cx="609600" cy="838200"/>
            <a:chOff x="528" y="2256"/>
            <a:chExt cx="384" cy="528"/>
          </a:xfrm>
        </p:grpSpPr>
        <p:sp>
          <p:nvSpPr>
            <p:cNvPr id="3106" name="Oval 34"/>
            <p:cNvSpPr>
              <a:spLocks noChangeArrowheads="1"/>
            </p:cNvSpPr>
            <p:nvPr/>
          </p:nvSpPr>
          <p:spPr bwMode="auto">
            <a:xfrm>
              <a:off x="528" y="2544"/>
              <a:ext cx="240" cy="24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9966"/>
                </a:buClr>
                <a:defRPr sz="3200">
                  <a:solidFill>
                    <a:schemeClr val="tx1"/>
                  </a:solidFill>
                  <a:latin typeface="Tahoma" panose="020B0604030504040204" pitchFamily="34" charset="0"/>
                </a:defRPr>
              </a:lvl9pPr>
            </a:lstStyle>
            <a:p>
              <a:pPr algn="ctr">
                <a:spcBef>
                  <a:spcPct val="0"/>
                </a:spcBef>
                <a:buClrTx/>
              </a:pPr>
              <a:r>
                <a:rPr lang="en-US" altLang="en-US" sz="2400">
                  <a:latin typeface="Times New Roman" panose="02020603050405020304" pitchFamily="18" charset="0"/>
                </a:rPr>
                <a:t>13</a:t>
              </a:r>
            </a:p>
          </p:txBody>
        </p:sp>
        <p:sp>
          <p:nvSpPr>
            <p:cNvPr id="3107" name="Line 35"/>
            <p:cNvSpPr>
              <a:spLocks noChangeShapeType="1"/>
            </p:cNvSpPr>
            <p:nvPr/>
          </p:nvSpPr>
          <p:spPr bwMode="auto">
            <a:xfrm flipV="1">
              <a:off x="720" y="2256"/>
              <a:ext cx="192"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spTree>
    <p:extLst>
      <p:ext uri="{BB962C8B-B14F-4D97-AF65-F5344CB8AC3E}">
        <p14:creationId xmlns:p14="http://schemas.microsoft.com/office/powerpoint/2010/main" val="3569087873"/>
      </p:ext>
    </p:extLst>
  </p:cSld>
  <p:clrMapOvr>
    <a:masterClrMapping/>
  </p:clrMapOvr>
  <p:transition advClick="0" advTm="4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94"/>
                                        </p:tgtEl>
                                        <p:attrNameLst>
                                          <p:attrName>style.visibility</p:attrName>
                                        </p:attrNameLst>
                                      </p:cBhvr>
                                      <p:to>
                                        <p:strVal val="visible"/>
                                      </p:to>
                                    </p:set>
                                  </p:childTnLst>
                                </p:cTn>
                              </p:par>
                            </p:childTnLst>
                          </p:cTn>
                        </p:par>
                        <p:par>
                          <p:cTn id="7" fill="hold" nodeType="withGroup">
                            <p:stCondLst>
                              <p:cond delay="500"/>
                            </p:stCondLst>
                            <p:childTnLst>
                              <p:par>
                                <p:cTn id="8" presetID="22" presetClass="entr" presetSubtype="8"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nodeType="withGroup">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3095"/>
                                        </p:tgtEl>
                                        <p:attrNameLst>
                                          <p:attrName>style.visibility</p:attrName>
                                        </p:attrNameLst>
                                      </p:cBhvr>
                                      <p:to>
                                        <p:strVal val="visible"/>
                                      </p:to>
                                    </p:set>
                                  </p:childTnLst>
                                </p:cTn>
                              </p:par>
                            </p:childTnLst>
                          </p:cTn>
                        </p:par>
                        <p:par>
                          <p:cTn id="14" fill="hold" nodeType="withGroup">
                            <p:stCondLst>
                              <p:cond delay="1500"/>
                            </p:stCondLst>
                            <p:childTnLst>
                              <p:par>
                                <p:cTn id="15" presetID="22" presetClass="entr" presetSubtype="8" fill="hold" nodeType="afterEffect">
                                  <p:stCondLst>
                                    <p:cond delay="0"/>
                                  </p:stCondLst>
                                  <p:childTnLst>
                                    <p:set>
                                      <p:cBhvr>
                                        <p:cTn id="16" dur="1" fill="hold">
                                          <p:stCondLst>
                                            <p:cond delay="0"/>
                                          </p:stCondLst>
                                        </p:cTn>
                                        <p:tgtEl>
                                          <p:spTgt spid="3079"/>
                                        </p:tgtEl>
                                        <p:attrNameLst>
                                          <p:attrName>style.visibility</p:attrName>
                                        </p:attrNameLst>
                                      </p:cBhvr>
                                      <p:to>
                                        <p:strVal val="visible"/>
                                      </p:to>
                                    </p:set>
                                    <p:animEffect transition="in" filter="wipe(left)">
                                      <p:cBhvr>
                                        <p:cTn id="17" dur="500"/>
                                        <p:tgtEl>
                                          <p:spTgt spid="3079"/>
                                        </p:tgtEl>
                                      </p:cBhvr>
                                    </p:animEffect>
                                  </p:childTnLst>
                                </p:cTn>
                              </p:par>
                            </p:childTnLst>
                          </p:cTn>
                        </p:par>
                        <p:par>
                          <p:cTn id="18" fill="hold" nodeType="withGroup">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3096"/>
                                        </p:tgtEl>
                                        <p:attrNameLst>
                                          <p:attrName>style.visibility</p:attrName>
                                        </p:attrNameLst>
                                      </p:cBhvr>
                                      <p:to>
                                        <p:strVal val="visible"/>
                                      </p:to>
                                    </p:set>
                                  </p:childTnLst>
                                </p:cTn>
                              </p:par>
                            </p:childTnLst>
                          </p:cTn>
                        </p:par>
                        <p:par>
                          <p:cTn id="21" fill="hold" nodeType="withGroup">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81"/>
                                        </p:tgtEl>
                                        <p:attrNameLst>
                                          <p:attrName>style.visibility</p:attrName>
                                        </p:attrNameLst>
                                      </p:cBhvr>
                                      <p:to>
                                        <p:strVal val="visible"/>
                                      </p:to>
                                    </p:set>
                                    <p:animEffect transition="in" filter="wipe(left)">
                                      <p:cBhvr>
                                        <p:cTn id="24" dur="500"/>
                                        <p:tgtEl>
                                          <p:spTgt spid="3081"/>
                                        </p:tgtEl>
                                      </p:cBhvr>
                                    </p:animEffect>
                                  </p:childTnLst>
                                </p:cTn>
                              </p:par>
                            </p:childTnLst>
                          </p:cTn>
                        </p:par>
                        <p:par>
                          <p:cTn id="25" fill="hold" nodeType="withGroup">
                            <p:stCondLst>
                              <p:cond delay="3000"/>
                            </p:stCondLst>
                            <p:childTnLst>
                              <p:par>
                                <p:cTn id="26" presetID="1" presetClass="entr" presetSubtype="0" fill="hold" grpId="0" nodeType="afterEffect">
                                  <p:stCondLst>
                                    <p:cond delay="0"/>
                                  </p:stCondLst>
                                  <p:childTnLst>
                                    <p:set>
                                      <p:cBhvr>
                                        <p:cTn id="27" dur="1" fill="hold">
                                          <p:stCondLst>
                                            <p:cond delay="499"/>
                                          </p:stCondLst>
                                        </p:cTn>
                                        <p:tgtEl>
                                          <p:spTgt spid="3097"/>
                                        </p:tgtEl>
                                        <p:attrNameLst>
                                          <p:attrName>style.visibility</p:attrName>
                                        </p:attrNameLst>
                                      </p:cBhvr>
                                      <p:to>
                                        <p:strVal val="visible"/>
                                      </p:to>
                                    </p:set>
                                  </p:childTnLst>
                                </p:cTn>
                              </p:par>
                            </p:childTnLst>
                          </p:cTn>
                        </p:par>
                        <p:par>
                          <p:cTn id="28" fill="hold" nodeType="withGroup">
                            <p:stCondLst>
                              <p:cond delay="3500"/>
                            </p:stCondLst>
                            <p:childTnLst>
                              <p:par>
                                <p:cTn id="29" presetID="22" presetClass="entr" presetSubtype="8" fill="hold" nodeType="afterEffect">
                                  <p:stCondLst>
                                    <p:cond delay="0"/>
                                  </p:stCondLst>
                                  <p:childTnLst>
                                    <p:set>
                                      <p:cBhvr>
                                        <p:cTn id="30" dur="1" fill="hold">
                                          <p:stCondLst>
                                            <p:cond delay="0"/>
                                          </p:stCondLst>
                                        </p:cTn>
                                        <p:tgtEl>
                                          <p:spTgt spid="3083"/>
                                        </p:tgtEl>
                                        <p:attrNameLst>
                                          <p:attrName>style.visibility</p:attrName>
                                        </p:attrNameLst>
                                      </p:cBhvr>
                                      <p:to>
                                        <p:strVal val="visible"/>
                                      </p:to>
                                    </p:set>
                                    <p:animEffect transition="in" filter="wipe(left)">
                                      <p:cBhvr>
                                        <p:cTn id="31" dur="500"/>
                                        <p:tgtEl>
                                          <p:spTgt spid="3083"/>
                                        </p:tgtEl>
                                      </p:cBhvr>
                                    </p:animEffect>
                                  </p:childTnLst>
                                </p:cTn>
                              </p:par>
                            </p:childTnLst>
                          </p:cTn>
                        </p:par>
                        <p:par>
                          <p:cTn id="32" fill="hold" nodeType="withGroup">
                            <p:stCondLst>
                              <p:cond delay="4000"/>
                            </p:stCondLst>
                            <p:childTnLst>
                              <p:par>
                                <p:cTn id="33" presetID="1" presetClass="entr" presetSubtype="0" fill="hold" grpId="0" nodeType="afterEffect">
                                  <p:stCondLst>
                                    <p:cond delay="0"/>
                                  </p:stCondLst>
                                  <p:childTnLst>
                                    <p:set>
                                      <p:cBhvr>
                                        <p:cTn id="34" dur="1" fill="hold">
                                          <p:stCondLst>
                                            <p:cond delay="499"/>
                                          </p:stCondLst>
                                        </p:cTn>
                                        <p:tgtEl>
                                          <p:spTgt spid="3098"/>
                                        </p:tgtEl>
                                        <p:attrNameLst>
                                          <p:attrName>style.visibility</p:attrName>
                                        </p:attrNameLst>
                                      </p:cBhvr>
                                      <p:to>
                                        <p:strVal val="visible"/>
                                      </p:to>
                                    </p:set>
                                  </p:childTnLst>
                                </p:cTn>
                              </p:par>
                            </p:childTnLst>
                          </p:cTn>
                        </p:par>
                        <p:par>
                          <p:cTn id="35" fill="hold" nodeType="withGroup">
                            <p:stCondLst>
                              <p:cond delay="4500"/>
                            </p:stCondLst>
                            <p:childTnLst>
                              <p:par>
                                <p:cTn id="36" presetID="22" presetClass="entr" presetSubtype="1" fill="hold" nodeType="afterEffect">
                                  <p:stCondLst>
                                    <p:cond delay="0"/>
                                  </p:stCondLst>
                                  <p:childTnLst>
                                    <p:set>
                                      <p:cBhvr>
                                        <p:cTn id="37" dur="1" fill="hold">
                                          <p:stCondLst>
                                            <p:cond delay="0"/>
                                          </p:stCondLst>
                                        </p:cTn>
                                        <p:tgtEl>
                                          <p:spTgt spid="3084"/>
                                        </p:tgtEl>
                                        <p:attrNameLst>
                                          <p:attrName>style.visibility</p:attrName>
                                        </p:attrNameLst>
                                      </p:cBhvr>
                                      <p:to>
                                        <p:strVal val="visible"/>
                                      </p:to>
                                    </p:set>
                                    <p:animEffect transition="in" filter="wipe(up)">
                                      <p:cBhvr>
                                        <p:cTn id="38" dur="500"/>
                                        <p:tgtEl>
                                          <p:spTgt spid="3084"/>
                                        </p:tgtEl>
                                      </p:cBhvr>
                                    </p:animEffect>
                                  </p:childTnLst>
                                </p:cTn>
                              </p:par>
                            </p:childTnLst>
                          </p:cTn>
                        </p:par>
                        <p:par>
                          <p:cTn id="39" fill="hold" nodeType="withGroup">
                            <p:stCondLst>
                              <p:cond delay="5000"/>
                            </p:stCondLst>
                            <p:childTnLst>
                              <p:par>
                                <p:cTn id="40" presetID="1" presetClass="entr" presetSubtype="0" fill="hold" grpId="0" nodeType="afterEffect">
                                  <p:stCondLst>
                                    <p:cond delay="0"/>
                                  </p:stCondLst>
                                  <p:childTnLst>
                                    <p:set>
                                      <p:cBhvr>
                                        <p:cTn id="41" dur="1" fill="hold">
                                          <p:stCondLst>
                                            <p:cond delay="499"/>
                                          </p:stCondLst>
                                        </p:cTn>
                                        <p:tgtEl>
                                          <p:spTgt spid="3099"/>
                                        </p:tgtEl>
                                        <p:attrNameLst>
                                          <p:attrName>style.visibility</p:attrName>
                                        </p:attrNameLst>
                                      </p:cBhvr>
                                      <p:to>
                                        <p:strVal val="visible"/>
                                      </p:to>
                                    </p:set>
                                  </p:childTnLst>
                                </p:cTn>
                              </p:par>
                            </p:childTnLst>
                          </p:cTn>
                        </p:par>
                        <p:par>
                          <p:cTn id="42" fill="hold" nodeType="withGroup">
                            <p:stCondLst>
                              <p:cond delay="5500"/>
                            </p:stCondLst>
                            <p:childTnLst>
                              <p:par>
                                <p:cTn id="43" presetID="22" presetClass="entr" presetSubtype="8" fill="hold" nodeType="afterEffect">
                                  <p:stCondLst>
                                    <p:cond delay="0"/>
                                  </p:stCondLst>
                                  <p:childTnLst>
                                    <p:set>
                                      <p:cBhvr>
                                        <p:cTn id="44" dur="1" fill="hold">
                                          <p:stCondLst>
                                            <p:cond delay="0"/>
                                          </p:stCondLst>
                                        </p:cTn>
                                        <p:tgtEl>
                                          <p:spTgt spid="3085"/>
                                        </p:tgtEl>
                                        <p:attrNameLst>
                                          <p:attrName>style.visibility</p:attrName>
                                        </p:attrNameLst>
                                      </p:cBhvr>
                                      <p:to>
                                        <p:strVal val="visible"/>
                                      </p:to>
                                    </p:set>
                                    <p:animEffect transition="in" filter="wipe(left)">
                                      <p:cBhvr>
                                        <p:cTn id="45" dur="500"/>
                                        <p:tgtEl>
                                          <p:spTgt spid="3085"/>
                                        </p:tgtEl>
                                      </p:cBhvr>
                                    </p:animEffect>
                                  </p:childTnLst>
                                </p:cTn>
                              </p:par>
                            </p:childTnLst>
                          </p:cTn>
                        </p:par>
                        <p:par>
                          <p:cTn id="46" fill="hold" nodeType="withGroup">
                            <p:stCondLst>
                              <p:cond delay="6000"/>
                            </p:stCondLst>
                            <p:childTnLst>
                              <p:par>
                                <p:cTn id="47" presetID="1" presetClass="entr" presetSubtype="0" fill="hold" grpId="0" nodeType="afterEffect">
                                  <p:stCondLst>
                                    <p:cond delay="0"/>
                                  </p:stCondLst>
                                  <p:childTnLst>
                                    <p:set>
                                      <p:cBhvr>
                                        <p:cTn id="48" dur="1" fill="hold">
                                          <p:stCondLst>
                                            <p:cond delay="499"/>
                                          </p:stCondLst>
                                        </p:cTn>
                                        <p:tgtEl>
                                          <p:spTgt spid="3100"/>
                                        </p:tgtEl>
                                        <p:attrNameLst>
                                          <p:attrName>style.visibility</p:attrName>
                                        </p:attrNameLst>
                                      </p:cBhvr>
                                      <p:to>
                                        <p:strVal val="visible"/>
                                      </p:to>
                                    </p:set>
                                  </p:childTnLst>
                                </p:cTn>
                              </p:par>
                            </p:childTnLst>
                          </p:cTn>
                        </p:par>
                        <p:par>
                          <p:cTn id="49" fill="hold" nodeType="withGroup">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3086"/>
                                        </p:tgtEl>
                                        <p:attrNameLst>
                                          <p:attrName>style.visibility</p:attrName>
                                        </p:attrNameLst>
                                      </p:cBhvr>
                                      <p:to>
                                        <p:strVal val="visible"/>
                                      </p:to>
                                    </p:set>
                                    <p:animEffect transition="in" filter="wipe(left)">
                                      <p:cBhvr>
                                        <p:cTn id="52" dur="500"/>
                                        <p:tgtEl>
                                          <p:spTgt spid="3086"/>
                                        </p:tgtEl>
                                      </p:cBhvr>
                                    </p:animEffect>
                                  </p:childTnLst>
                                </p:cTn>
                              </p:par>
                            </p:childTnLst>
                          </p:cTn>
                        </p:par>
                        <p:par>
                          <p:cTn id="53" fill="hold" nodeType="withGroup">
                            <p:stCondLst>
                              <p:cond delay="7000"/>
                            </p:stCondLst>
                            <p:childTnLst>
                              <p:par>
                                <p:cTn id="54" presetID="1" presetClass="entr" presetSubtype="0" fill="hold" grpId="0" nodeType="afterEffect">
                                  <p:stCondLst>
                                    <p:cond delay="0"/>
                                  </p:stCondLst>
                                  <p:childTnLst>
                                    <p:set>
                                      <p:cBhvr>
                                        <p:cTn id="55" dur="1" fill="hold">
                                          <p:stCondLst>
                                            <p:cond delay="499"/>
                                          </p:stCondLst>
                                        </p:cTn>
                                        <p:tgtEl>
                                          <p:spTgt spid="3101"/>
                                        </p:tgtEl>
                                        <p:attrNameLst>
                                          <p:attrName>style.visibility</p:attrName>
                                        </p:attrNameLst>
                                      </p:cBhvr>
                                      <p:to>
                                        <p:strVal val="visible"/>
                                      </p:to>
                                    </p:set>
                                  </p:childTnLst>
                                </p:cTn>
                              </p:par>
                            </p:childTnLst>
                          </p:cTn>
                        </p:par>
                        <p:par>
                          <p:cTn id="56" fill="hold" nodeType="withGroup">
                            <p:stCondLst>
                              <p:cond delay="7500"/>
                            </p:stCondLst>
                            <p:childTnLst>
                              <p:par>
                                <p:cTn id="57" presetID="22" presetClass="entr" presetSubtype="8" fill="hold" nodeType="afterEffect">
                                  <p:stCondLst>
                                    <p:cond delay="0"/>
                                  </p:stCondLst>
                                  <p:childTnLst>
                                    <p:set>
                                      <p:cBhvr>
                                        <p:cTn id="58" dur="1" fill="hold">
                                          <p:stCondLst>
                                            <p:cond delay="0"/>
                                          </p:stCondLst>
                                        </p:cTn>
                                        <p:tgtEl>
                                          <p:spTgt spid="3087"/>
                                        </p:tgtEl>
                                        <p:attrNameLst>
                                          <p:attrName>style.visibility</p:attrName>
                                        </p:attrNameLst>
                                      </p:cBhvr>
                                      <p:to>
                                        <p:strVal val="visible"/>
                                      </p:to>
                                    </p:set>
                                    <p:animEffect transition="in" filter="wipe(left)">
                                      <p:cBhvr>
                                        <p:cTn id="59" dur="500"/>
                                        <p:tgtEl>
                                          <p:spTgt spid="3087"/>
                                        </p:tgtEl>
                                      </p:cBhvr>
                                    </p:animEffect>
                                  </p:childTnLst>
                                </p:cTn>
                              </p:par>
                            </p:childTnLst>
                          </p:cTn>
                        </p:par>
                        <p:par>
                          <p:cTn id="60" fill="hold" nodeType="withGroup">
                            <p:stCondLst>
                              <p:cond delay="8000"/>
                            </p:stCondLst>
                            <p:childTnLst>
                              <p:par>
                                <p:cTn id="61" presetID="1" presetClass="entr" presetSubtype="0" fill="hold" grpId="0" nodeType="afterEffect">
                                  <p:stCondLst>
                                    <p:cond delay="0"/>
                                  </p:stCondLst>
                                  <p:childTnLst>
                                    <p:set>
                                      <p:cBhvr>
                                        <p:cTn id="62" dur="1" fill="hold">
                                          <p:stCondLst>
                                            <p:cond delay="499"/>
                                          </p:stCondLst>
                                        </p:cTn>
                                        <p:tgtEl>
                                          <p:spTgt spid="3102"/>
                                        </p:tgtEl>
                                        <p:attrNameLst>
                                          <p:attrName>style.visibility</p:attrName>
                                        </p:attrNameLst>
                                      </p:cBhvr>
                                      <p:to>
                                        <p:strVal val="visible"/>
                                      </p:to>
                                    </p:set>
                                  </p:childTnLst>
                                </p:cTn>
                              </p:par>
                            </p:childTnLst>
                          </p:cTn>
                        </p:par>
                        <p:par>
                          <p:cTn id="63" fill="hold" nodeType="withGroup">
                            <p:stCondLst>
                              <p:cond delay="8500"/>
                            </p:stCondLst>
                            <p:childTnLst>
                              <p:par>
                                <p:cTn id="64" presetID="22" presetClass="entr" presetSubtype="8" fill="hold" nodeType="afterEffect">
                                  <p:stCondLst>
                                    <p:cond delay="0"/>
                                  </p:stCondLst>
                                  <p:childTnLst>
                                    <p:set>
                                      <p:cBhvr>
                                        <p:cTn id="65" dur="1" fill="hold">
                                          <p:stCondLst>
                                            <p:cond delay="0"/>
                                          </p:stCondLst>
                                        </p:cTn>
                                        <p:tgtEl>
                                          <p:spTgt spid="3088"/>
                                        </p:tgtEl>
                                        <p:attrNameLst>
                                          <p:attrName>style.visibility</p:attrName>
                                        </p:attrNameLst>
                                      </p:cBhvr>
                                      <p:to>
                                        <p:strVal val="visible"/>
                                      </p:to>
                                    </p:set>
                                    <p:animEffect transition="in" filter="wipe(left)">
                                      <p:cBhvr>
                                        <p:cTn id="66" dur="500"/>
                                        <p:tgtEl>
                                          <p:spTgt spid="3088"/>
                                        </p:tgtEl>
                                      </p:cBhvr>
                                    </p:animEffect>
                                  </p:childTnLst>
                                </p:cTn>
                              </p:par>
                            </p:childTnLst>
                          </p:cTn>
                        </p:par>
                        <p:par>
                          <p:cTn id="67" fill="hold" nodeType="withGroup">
                            <p:stCondLst>
                              <p:cond delay="9000"/>
                            </p:stCondLst>
                            <p:childTnLst>
                              <p:par>
                                <p:cTn id="68" presetID="1" presetClass="entr" presetSubtype="0" fill="hold" grpId="0" nodeType="afterEffect">
                                  <p:stCondLst>
                                    <p:cond delay="0"/>
                                  </p:stCondLst>
                                  <p:childTnLst>
                                    <p:set>
                                      <p:cBhvr>
                                        <p:cTn id="69" dur="1" fill="hold">
                                          <p:stCondLst>
                                            <p:cond delay="499"/>
                                          </p:stCondLst>
                                        </p:cTn>
                                        <p:tgtEl>
                                          <p:spTgt spid="3103"/>
                                        </p:tgtEl>
                                        <p:attrNameLst>
                                          <p:attrName>style.visibility</p:attrName>
                                        </p:attrNameLst>
                                      </p:cBhvr>
                                      <p:to>
                                        <p:strVal val="visible"/>
                                      </p:to>
                                    </p:set>
                                  </p:childTnLst>
                                </p:cTn>
                              </p:par>
                            </p:childTnLst>
                          </p:cTn>
                        </p:par>
                        <p:par>
                          <p:cTn id="70" fill="hold" nodeType="withGroup">
                            <p:stCondLst>
                              <p:cond delay="9500"/>
                            </p:stCondLst>
                            <p:childTnLst>
                              <p:par>
                                <p:cTn id="71" presetID="22" presetClass="entr" presetSubtype="8" fill="hold" nodeType="afterEffect">
                                  <p:stCondLst>
                                    <p:cond delay="0"/>
                                  </p:stCondLst>
                                  <p:childTnLst>
                                    <p:set>
                                      <p:cBhvr>
                                        <p:cTn id="72" dur="1" fill="hold">
                                          <p:stCondLst>
                                            <p:cond delay="0"/>
                                          </p:stCondLst>
                                        </p:cTn>
                                        <p:tgtEl>
                                          <p:spTgt spid="3089"/>
                                        </p:tgtEl>
                                        <p:attrNameLst>
                                          <p:attrName>style.visibility</p:attrName>
                                        </p:attrNameLst>
                                      </p:cBhvr>
                                      <p:to>
                                        <p:strVal val="visible"/>
                                      </p:to>
                                    </p:set>
                                    <p:animEffect transition="in" filter="wipe(left)">
                                      <p:cBhvr>
                                        <p:cTn id="73" dur="500"/>
                                        <p:tgtEl>
                                          <p:spTgt spid="3089"/>
                                        </p:tgtEl>
                                      </p:cBhvr>
                                    </p:animEffect>
                                  </p:childTnLst>
                                </p:cTn>
                              </p:par>
                            </p:childTnLst>
                          </p:cTn>
                        </p:par>
                        <p:par>
                          <p:cTn id="74" fill="hold" nodeType="withGroup">
                            <p:stCondLst>
                              <p:cond delay="10000"/>
                            </p:stCondLst>
                            <p:childTnLst>
                              <p:par>
                                <p:cTn id="75" presetID="1" presetClass="entr" presetSubtype="0" fill="hold" grpId="0" nodeType="afterEffect">
                                  <p:stCondLst>
                                    <p:cond delay="0"/>
                                  </p:stCondLst>
                                  <p:childTnLst>
                                    <p:set>
                                      <p:cBhvr>
                                        <p:cTn id="76" dur="1" fill="hold">
                                          <p:stCondLst>
                                            <p:cond delay="499"/>
                                          </p:stCondLst>
                                        </p:cTn>
                                        <p:tgtEl>
                                          <p:spTgt spid="3104"/>
                                        </p:tgtEl>
                                        <p:attrNameLst>
                                          <p:attrName>style.visibility</p:attrName>
                                        </p:attrNameLst>
                                      </p:cBhvr>
                                      <p:to>
                                        <p:strVal val="visible"/>
                                      </p:to>
                                    </p:set>
                                  </p:childTnLst>
                                </p:cTn>
                              </p:par>
                            </p:childTnLst>
                          </p:cTn>
                        </p:par>
                        <p:par>
                          <p:cTn id="77" fill="hold" nodeType="withGroup">
                            <p:stCondLst>
                              <p:cond delay="10500"/>
                            </p:stCondLst>
                            <p:childTnLst>
                              <p:par>
                                <p:cTn id="78" presetID="22" presetClass="entr" presetSubtype="8" fill="hold" nodeType="afterEffect">
                                  <p:stCondLst>
                                    <p:cond delay="0"/>
                                  </p:stCondLst>
                                  <p:childTnLst>
                                    <p:set>
                                      <p:cBhvr>
                                        <p:cTn id="79" dur="1" fill="hold">
                                          <p:stCondLst>
                                            <p:cond delay="0"/>
                                          </p:stCondLst>
                                        </p:cTn>
                                        <p:tgtEl>
                                          <p:spTgt spid="3090"/>
                                        </p:tgtEl>
                                        <p:attrNameLst>
                                          <p:attrName>style.visibility</p:attrName>
                                        </p:attrNameLst>
                                      </p:cBhvr>
                                      <p:to>
                                        <p:strVal val="visible"/>
                                      </p:to>
                                    </p:set>
                                    <p:animEffect transition="in" filter="wipe(left)">
                                      <p:cBhvr>
                                        <p:cTn id="80" dur="500"/>
                                        <p:tgtEl>
                                          <p:spTgt spid="3090"/>
                                        </p:tgtEl>
                                      </p:cBhvr>
                                    </p:animEffect>
                                  </p:childTnLst>
                                </p:cTn>
                              </p:par>
                            </p:childTnLst>
                          </p:cTn>
                        </p:par>
                        <p:par>
                          <p:cTn id="81" fill="hold" nodeType="withGroup">
                            <p:stCondLst>
                              <p:cond delay="11000"/>
                            </p:stCondLst>
                            <p:childTnLst>
                              <p:par>
                                <p:cTn id="82" presetID="1" presetClass="entr" presetSubtype="0" fill="hold" grpId="0" nodeType="afterEffect">
                                  <p:stCondLst>
                                    <p:cond delay="0"/>
                                  </p:stCondLst>
                                  <p:childTnLst>
                                    <p:set>
                                      <p:cBhvr>
                                        <p:cTn id="83" dur="1" fill="hold">
                                          <p:stCondLst>
                                            <p:cond delay="499"/>
                                          </p:stCondLst>
                                        </p:cTn>
                                        <p:tgtEl>
                                          <p:spTgt spid="3105"/>
                                        </p:tgtEl>
                                        <p:attrNameLst>
                                          <p:attrName>style.visibility</p:attrName>
                                        </p:attrNameLst>
                                      </p:cBhvr>
                                      <p:to>
                                        <p:strVal val="visible"/>
                                      </p:to>
                                    </p:set>
                                  </p:childTnLst>
                                </p:cTn>
                              </p:par>
                            </p:childTnLst>
                          </p:cTn>
                        </p:par>
                        <p:par>
                          <p:cTn id="84" fill="hold" nodeType="withGroup">
                            <p:stCondLst>
                              <p:cond delay="11500"/>
                            </p:stCondLst>
                            <p:childTnLst>
                              <p:par>
                                <p:cTn id="85" presetID="22" presetClass="entr" presetSubtype="8" fill="hold" nodeType="afterEffect">
                                  <p:stCondLst>
                                    <p:cond delay="0"/>
                                  </p:stCondLst>
                                  <p:childTnLst>
                                    <p:set>
                                      <p:cBhvr>
                                        <p:cTn id="86" dur="1" fill="hold">
                                          <p:stCondLst>
                                            <p:cond delay="0"/>
                                          </p:stCondLst>
                                        </p:cTn>
                                        <p:tgtEl>
                                          <p:spTgt spid="3093"/>
                                        </p:tgtEl>
                                        <p:attrNameLst>
                                          <p:attrName>style.visibility</p:attrName>
                                        </p:attrNameLst>
                                      </p:cBhvr>
                                      <p:to>
                                        <p:strVal val="visible"/>
                                      </p:to>
                                    </p:set>
                                    <p:animEffect transition="in" filter="wipe(left)">
                                      <p:cBhvr>
                                        <p:cTn id="87" dur="500"/>
                                        <p:tgtEl>
                                          <p:spTgt spid="3093"/>
                                        </p:tgtEl>
                                      </p:cBhvr>
                                    </p:animEffect>
                                  </p:childTnLst>
                                </p:cTn>
                              </p:par>
                            </p:childTnLst>
                          </p:cTn>
                        </p:par>
                        <p:par>
                          <p:cTn id="88" fill="hold" nodeType="withGroup">
                            <p:stCondLst>
                              <p:cond delay="12000"/>
                            </p:stCondLst>
                            <p:childTnLst>
                              <p:par>
                                <p:cTn id="89" presetID="22" presetClass="entr" presetSubtype="8" fill="hold" grpId="0" nodeType="afterEffect">
                                  <p:stCondLst>
                                    <p:cond delay="0"/>
                                  </p:stCondLst>
                                  <p:childTnLst>
                                    <p:set>
                                      <p:cBhvr>
                                        <p:cTn id="90" dur="1" fill="hold">
                                          <p:stCondLst>
                                            <p:cond delay="0"/>
                                          </p:stCondLst>
                                        </p:cTn>
                                        <p:tgtEl>
                                          <p:spTgt spid="3091"/>
                                        </p:tgtEl>
                                        <p:attrNameLst>
                                          <p:attrName>style.visibility</p:attrName>
                                        </p:attrNameLst>
                                      </p:cBhvr>
                                      <p:to>
                                        <p:strVal val="visible"/>
                                      </p:to>
                                    </p:set>
                                    <p:animEffect transition="in" filter="wipe(left)">
                                      <p:cBhvr>
                                        <p:cTn id="91" dur="500"/>
                                        <p:tgtEl>
                                          <p:spTgt spid="3091"/>
                                        </p:tgtEl>
                                      </p:cBhvr>
                                    </p:animEffect>
                                  </p:childTnLst>
                                </p:cTn>
                              </p:par>
                            </p:childTnLst>
                          </p:cTn>
                        </p:par>
                        <p:par>
                          <p:cTn id="92" fill="hold" nodeType="afterGroup">
                            <p:stCondLst>
                              <p:cond delay="12500"/>
                            </p:stCondLst>
                            <p:childTnLst>
                              <p:par>
                                <p:cTn id="93" presetID="22" presetClass="entr" presetSubtype="8" fill="hold" grpId="0" nodeType="afterEffect">
                                  <p:stCondLst>
                                    <p:cond delay="0"/>
                                  </p:stCondLst>
                                  <p:childTnLst>
                                    <p:set>
                                      <p:cBhvr>
                                        <p:cTn id="94" dur="1" fill="hold">
                                          <p:stCondLst>
                                            <p:cond delay="0"/>
                                          </p:stCondLst>
                                        </p:cTn>
                                        <p:tgtEl>
                                          <p:spTgt spid="3092"/>
                                        </p:tgtEl>
                                        <p:attrNameLst>
                                          <p:attrName>style.visibility</p:attrName>
                                        </p:attrNameLst>
                                      </p:cBhvr>
                                      <p:to>
                                        <p:strVal val="visible"/>
                                      </p:to>
                                    </p:set>
                                    <p:animEffect transition="in" filter="wipe(left)">
                                      <p:cBhvr>
                                        <p:cTn id="95" dur="500"/>
                                        <p:tgtEl>
                                          <p:spTgt spid="3092"/>
                                        </p:tgtEl>
                                      </p:cBhvr>
                                    </p:animEffect>
                                  </p:childTnLst>
                                </p:cTn>
                              </p:par>
                            </p:childTnLst>
                          </p:cTn>
                        </p:par>
                        <p:par>
                          <p:cTn id="96" fill="hold" nodeType="withGroup">
                            <p:stCondLst>
                              <p:cond delay="13000"/>
                            </p:stCondLst>
                            <p:childTnLst>
                              <p:par>
                                <p:cTn id="97" presetID="1" presetClass="entr" presetSubtype="0" fill="hold" nodeType="afterEffect">
                                  <p:stCondLst>
                                    <p:cond delay="0"/>
                                  </p:stCondLst>
                                  <p:childTnLst>
                                    <p:set>
                                      <p:cBhvr>
                                        <p:cTn id="9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animBg="1"/>
      <p:bldP spid="3091" grpId="0" animBg="1"/>
      <p:bldP spid="3092" grpId="0" animBg="1"/>
      <p:bldP spid="3094" grpId="0" animBg="1" autoUpdateAnimBg="0"/>
      <p:bldP spid="3095" grpId="0" animBg="1" autoUpdateAnimBg="0"/>
      <p:bldP spid="3096" grpId="0" animBg="1" autoUpdateAnimBg="0"/>
      <p:bldP spid="3097" grpId="0" animBg="1" autoUpdateAnimBg="0"/>
      <p:bldP spid="3098" grpId="0" animBg="1" autoUpdateAnimBg="0"/>
      <p:bldP spid="3099" grpId="0" animBg="1" autoUpdateAnimBg="0"/>
      <p:bldP spid="3100" grpId="0" animBg="1" autoUpdateAnimBg="0"/>
      <p:bldP spid="3101" grpId="0" animBg="1" autoUpdateAnimBg="0"/>
      <p:bldP spid="3102" grpId="0" animBg="1" autoUpdateAnimBg="0"/>
      <p:bldP spid="3103" grpId="0" animBg="1" autoUpdateAnimBg="0"/>
      <p:bldP spid="3104" grpId="0" animBg="1" autoUpdateAnimBg="0"/>
      <p:bldP spid="3105"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0" cap="none" dirty="0"/>
              <a:t>Let’s Try Again!</a:t>
            </a:r>
          </a:p>
        </p:txBody>
      </p:sp>
      <p:sp>
        <p:nvSpPr>
          <p:cNvPr id="4" name="Content Placeholder 3"/>
          <p:cNvSpPr>
            <a:spLocks noGrp="1"/>
          </p:cNvSpPr>
          <p:nvPr>
            <p:ph idx="14"/>
          </p:nvPr>
        </p:nvSpPr>
        <p:spPr>
          <a:xfrm>
            <a:off x="533400" y="1107078"/>
            <a:ext cx="11277600" cy="4153428"/>
          </a:xfrm>
        </p:spPr>
        <p:txBody>
          <a:bodyPr/>
          <a:lstStyle/>
          <a:p>
            <a:pPr marL="342900" indent="-342900">
              <a:buAutoNum type="arabicPeriod"/>
            </a:pPr>
            <a:r>
              <a:rPr lang="en-US" sz="1600" dirty="0">
                <a:ea typeface="MS PGothic"/>
              </a:rPr>
              <a:t>Draw a capital M, so the tip of the middle V of the M touches the intersection of the grid lines in the NW quadrant</a:t>
            </a:r>
            <a:endParaRPr lang="en-US" dirty="0">
              <a:ea typeface="MS PGothic"/>
            </a:endParaRPr>
          </a:p>
          <a:p>
            <a:pPr marL="342900" indent="-342900">
              <a:buAutoNum type="arabicPeriod"/>
            </a:pPr>
            <a:r>
              <a:rPr lang="en-US" sz="1600" dirty="0">
                <a:ea typeface="MS PGothic"/>
              </a:rPr>
              <a:t>Draw a capital W, so the tip of the middle V of the W touches the intersection of the grid lines in the SW quadrant</a:t>
            </a:r>
          </a:p>
          <a:p>
            <a:pPr marL="342900" indent="-342900">
              <a:buAutoNum type="arabicPeriod"/>
            </a:pPr>
            <a:r>
              <a:rPr lang="en-US" sz="1600" dirty="0">
                <a:ea typeface="MS PGothic"/>
              </a:rPr>
              <a:t>Draw a capital W, so the tip of the middle V of the W touches the intersection of the grid lines in the SE quadrant</a:t>
            </a:r>
          </a:p>
          <a:p>
            <a:pPr marL="342900" indent="-342900">
              <a:buAutoNum type="arabicPeriod"/>
            </a:pPr>
            <a:r>
              <a:rPr lang="en-US" sz="1600" dirty="0">
                <a:ea typeface="MS PGothic"/>
              </a:rPr>
              <a:t>Go back to the M you drew in Step 1, and draw a slightly upwardly bowed line that runs from the most eastern point of the M, to the intersection of the grid lines in the NE quadrant.</a:t>
            </a:r>
          </a:p>
          <a:p>
            <a:pPr marL="342900" indent="-342900">
              <a:buAutoNum type="arabicPeriod"/>
            </a:pPr>
            <a:r>
              <a:rPr lang="en-US" sz="1600" dirty="0">
                <a:ea typeface="MS PGothic"/>
              </a:rPr>
              <a:t>Continue that line from the intersection of the grid lines in the NE quadrant to the most easterly point of the W that you constructed in the 3rd step.</a:t>
            </a:r>
          </a:p>
          <a:p>
            <a:pPr marL="342900" indent="-342900">
              <a:buAutoNum type="arabicPeriod"/>
            </a:pPr>
            <a:r>
              <a:rPr lang="en-US" sz="1600" dirty="0">
                <a:ea typeface="MS PGothic"/>
              </a:rPr>
              <a:t>Draw a downwardly bowed line from the most western point of the W in the SE quadrant, to the most easterly point of the W in the SW quadrant.</a:t>
            </a:r>
          </a:p>
          <a:p>
            <a:pPr marL="342900" indent="-342900">
              <a:buAutoNum type="arabicPeriod"/>
            </a:pPr>
            <a:r>
              <a:rPr lang="en-US" sz="1600" dirty="0">
                <a:ea typeface="MS PGothic"/>
              </a:rPr>
              <a:t>In the exact middle of the box between the NW quadrant and the SW quadrant, draw a circle the size of a dime.</a:t>
            </a:r>
          </a:p>
          <a:p>
            <a:pPr marL="342900" indent="-342900">
              <a:buAutoNum type="arabicPeriod"/>
            </a:pPr>
            <a:r>
              <a:rPr lang="en-US" sz="1600" dirty="0">
                <a:ea typeface="MS PGothic"/>
              </a:rPr>
              <a:t>Draw an inwardly bowed line from the most westerly point of the M created in Step 1, to the top of the circle you just drew in Step 7.</a:t>
            </a:r>
          </a:p>
          <a:p>
            <a:pPr marL="342900" indent="-342900">
              <a:buAutoNum type="arabicPeriod"/>
            </a:pPr>
            <a:r>
              <a:rPr lang="en-US" sz="1600" dirty="0">
                <a:ea typeface="MS PGothic"/>
              </a:rPr>
              <a:t>Draw an inwardly bowed line from the most westerly point of the W created in Step 2, to the bottom of the circle you drew in Step 7.</a:t>
            </a:r>
          </a:p>
          <a:p>
            <a:pPr marL="342900" indent="-342900">
              <a:buAutoNum type="arabicPeriod"/>
            </a:pPr>
            <a:r>
              <a:rPr lang="en-US" sz="1600" dirty="0">
                <a:ea typeface="MS PGothic"/>
              </a:rPr>
              <a:t>Draw a horizontal straight line about ½ inch in length starting from the middle of the line you created in Step 8.</a:t>
            </a:r>
          </a:p>
          <a:p>
            <a:pPr marL="342900" indent="-342900">
              <a:buAutoNum type="arabicPeriod"/>
            </a:pPr>
            <a:r>
              <a:rPr lang="en-US" sz="1600" dirty="0">
                <a:ea typeface="MS PGothic"/>
              </a:rPr>
              <a:t>Draw a horizontal straight line about 1/3 inch in length starting from the middle of the line you drew in step 9.</a:t>
            </a:r>
          </a:p>
          <a:p>
            <a:pPr marL="342900" indent="-342900">
              <a:buAutoNum type="arabicPeriod"/>
            </a:pPr>
            <a:r>
              <a:rPr lang="en-US" sz="1600" dirty="0">
                <a:ea typeface="MS PGothic"/>
              </a:rPr>
              <a:t>Draw a curly-cue about 1 inch in length starting at the upper third of the line you created in Step 5, extending in an easterly direction.</a:t>
            </a:r>
          </a:p>
          <a:p>
            <a:pPr marL="342900" indent="-342900">
              <a:buAutoNum type="arabicPeriod"/>
            </a:pPr>
            <a:r>
              <a:rPr lang="en-US" sz="1600" dirty="0">
                <a:ea typeface="MS PGothic"/>
              </a:rPr>
              <a:t>Put two dots in middle of the circle you drew in Step 7, arranged horizontally, and about ¼ of an inch apart.</a:t>
            </a:r>
          </a:p>
        </p:txBody>
      </p:sp>
    </p:spTree>
    <p:extLst>
      <p:ext uri="{BB962C8B-B14F-4D97-AF65-F5344CB8AC3E}">
        <p14:creationId xmlns:p14="http://schemas.microsoft.com/office/powerpoint/2010/main" val="2688717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a:extLst>
              <a:ext uri="{FF2B5EF4-FFF2-40B4-BE49-F238E27FC236}">
                <a16:creationId xmlns:a16="http://schemas.microsoft.com/office/drawing/2014/main" id="{285E6A6F-2053-4784-A420-324A05B2C191}"/>
              </a:ext>
            </a:extLst>
          </p:cNvPr>
          <p:cNvSpPr>
            <a:spLocks noGrp="1"/>
          </p:cNvSpPr>
          <p:nvPr>
            <p:ph type="title"/>
          </p:nvPr>
        </p:nvSpPr>
        <p:spPr>
          <a:xfrm>
            <a:off x="2286000" y="2286000"/>
            <a:ext cx="7772400" cy="1371600"/>
          </a:xfrm>
        </p:spPr>
        <p:txBody>
          <a:bodyPr/>
          <a:lstStyle/>
          <a:p>
            <a:pPr eaLnBrk="1" hangingPunct="1"/>
            <a:r>
              <a:rPr lang="en-US" altLang="en-US" sz="4400" dirty="0">
                <a:solidFill>
                  <a:schemeClr val="tx1"/>
                </a:solidFill>
                <a:latin typeface="Garamond" panose="02020404030301010803" pitchFamily="18" charset="0"/>
                <a:cs typeface="Tahoma" panose="020B0604030504040204" pitchFamily="34" charset="0"/>
              </a:rPr>
              <a:t>An organization is made up of </a:t>
            </a:r>
            <a:br>
              <a:rPr lang="en-US" altLang="en-US" sz="4400" dirty="0">
                <a:solidFill>
                  <a:schemeClr val="tx1"/>
                </a:solidFill>
                <a:latin typeface="Garamond" panose="02020404030301010803" pitchFamily="18" charset="0"/>
                <a:cs typeface="Tahoma" panose="020B0604030504040204" pitchFamily="34" charset="0"/>
              </a:rPr>
            </a:br>
            <a:r>
              <a:rPr lang="en-US" altLang="en-US" sz="4400" dirty="0">
                <a:solidFill>
                  <a:schemeClr val="tx1"/>
                </a:solidFill>
                <a:latin typeface="Garamond" panose="02020404030301010803" pitchFamily="18" charset="0"/>
                <a:cs typeface="Tahoma" panose="020B0604030504040204" pitchFamily="34" charset="0"/>
              </a:rPr>
              <a:t>thousands of processes. </a:t>
            </a:r>
            <a:endParaRPr lang="en-US" altLang="en-US" sz="4400" dirty="0">
              <a:solidFill>
                <a:schemeClr val="tx1"/>
              </a:solidFill>
              <a:latin typeface="Garamond" panose="02020404030301010803" pitchFamily="18" charset="0"/>
            </a:endParaRPr>
          </a:p>
        </p:txBody>
      </p:sp>
    </p:spTree>
    <p:extLst>
      <p:ext uri="{BB962C8B-B14F-4D97-AF65-F5344CB8AC3E}">
        <p14:creationId xmlns:p14="http://schemas.microsoft.com/office/powerpoint/2010/main" val="849854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4" name="Picture 6" descr="Image result for input process output">
            <a:extLst>
              <a:ext uri="{FF2B5EF4-FFF2-40B4-BE49-F238E27FC236}">
                <a16:creationId xmlns:a16="http://schemas.microsoft.com/office/drawing/2014/main" id="{B1A88FA1-C95C-4C50-9EA9-C09D6946F6A4}"/>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209800" y="1524000"/>
            <a:ext cx="7356308" cy="35052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A1E1247-9D61-407A-9E2E-585F7F2665E4}"/>
              </a:ext>
            </a:extLst>
          </p:cNvPr>
          <p:cNvSpPr>
            <a:spLocks noGrp="1"/>
          </p:cNvSpPr>
          <p:nvPr>
            <p:ph type="title"/>
          </p:nvPr>
        </p:nvSpPr>
        <p:spPr>
          <a:xfrm>
            <a:off x="2286000" y="457200"/>
            <a:ext cx="7772400" cy="762000"/>
          </a:xfrm>
        </p:spPr>
        <p:txBody>
          <a:bodyPr/>
          <a:lstStyle/>
          <a:p>
            <a:r>
              <a:rPr lang="en-US" dirty="0"/>
              <a:t>Transformation of the Inputs </a:t>
            </a:r>
          </a:p>
        </p:txBody>
      </p:sp>
    </p:spTree>
    <p:extLst>
      <p:ext uri="{BB962C8B-B14F-4D97-AF65-F5344CB8AC3E}">
        <p14:creationId xmlns:p14="http://schemas.microsoft.com/office/powerpoint/2010/main" val="1360257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40DBBF-FC56-4497-A1E3-E13E39D633D9}"/>
              </a:ext>
            </a:extLst>
          </p:cNvPr>
          <p:cNvSpPr>
            <a:spLocks noGrp="1"/>
          </p:cNvSpPr>
          <p:nvPr>
            <p:ph type="title"/>
          </p:nvPr>
        </p:nvSpPr>
        <p:spPr>
          <a:xfrm>
            <a:off x="1802142" y="2439140"/>
            <a:ext cx="8431077" cy="1524000"/>
          </a:xfrm>
        </p:spPr>
        <p:txBody>
          <a:bodyPr/>
          <a:lstStyle/>
          <a:p>
            <a:pPr>
              <a:defRPr/>
            </a:pPr>
            <a:r>
              <a:rPr lang="en-US" sz="3600" b="1" dirty="0">
                <a:solidFill>
                  <a:srgbClr val="DD1821"/>
                </a:solidFill>
                <a:effectLst>
                  <a:outerShdw blurRad="38100" dist="38100" dir="2700000" algn="tl">
                    <a:srgbClr val="C0C0C0"/>
                  </a:outerShdw>
                </a:effectLst>
                <a:ea typeface="MS PGothic"/>
              </a:rPr>
              <a:t>Module 10 – Day 2</a:t>
            </a:r>
            <a:br>
              <a:rPr lang="en-US" sz="3600" b="1" dirty="0">
                <a:effectLst>
                  <a:outerShdw blurRad="38100" dist="38100" dir="2700000" algn="tl">
                    <a:srgbClr val="C0C0C0"/>
                  </a:outerShdw>
                </a:effectLst>
              </a:rPr>
            </a:br>
            <a:r>
              <a:rPr lang="en-US" sz="3600" b="1" dirty="0">
                <a:solidFill>
                  <a:srgbClr val="DD1821"/>
                </a:solidFill>
                <a:effectLst>
                  <a:outerShdw blurRad="38100" dist="38100" dir="2700000" algn="tl">
                    <a:srgbClr val="C0C0C0"/>
                  </a:outerShdw>
                </a:effectLst>
                <a:ea typeface="MS PGothic"/>
              </a:rPr>
              <a:t>8:10am – 8:20am (10 min)</a:t>
            </a:r>
            <a:br>
              <a:rPr lang="en-US" sz="3600" b="1" dirty="0">
                <a:solidFill>
                  <a:srgbClr val="DD1821"/>
                </a:solidFill>
                <a:effectLst>
                  <a:outerShdw blurRad="38100" dist="38100" dir="2700000" algn="tl">
                    <a:srgbClr val="C0C0C0"/>
                  </a:outerShdw>
                </a:effectLst>
                <a:ea typeface="MS PGothic"/>
              </a:rPr>
            </a:br>
            <a:r>
              <a:rPr lang="en-US" sz="3600" b="1" i="1" dirty="0">
                <a:solidFill>
                  <a:srgbClr val="DD1821"/>
                </a:solidFill>
                <a:effectLst>
                  <a:outerShdw blurRad="38100" dist="38100" dir="2700000" algn="tl">
                    <a:srgbClr val="C0C0C0"/>
                  </a:outerShdw>
                </a:effectLst>
                <a:ea typeface="MS PGothic"/>
              </a:rPr>
              <a:t>TOT Handout-of-Handouts: Module 10</a:t>
            </a:r>
            <a:br>
              <a:rPr lang="en-US" sz="3600" b="1" dirty="0">
                <a:effectLst>
                  <a:outerShdw blurRad="38100" dist="38100" dir="2700000" algn="tl">
                    <a:srgbClr val="C0C0C0"/>
                  </a:outerShdw>
                </a:effectLst>
              </a:rPr>
            </a:br>
            <a:endParaRPr lang="en-US" b="1" dirty="0">
              <a:effectLst>
                <a:outerShdw blurRad="38100" dist="38100" dir="2700000" algn="tl">
                  <a:srgbClr val="C0C0C0"/>
                </a:outerShdw>
              </a:effectLst>
            </a:endParaRPr>
          </a:p>
        </p:txBody>
      </p:sp>
      <p:sp>
        <p:nvSpPr>
          <p:cNvPr id="5" name="Subtitle 4">
            <a:extLst>
              <a:ext uri="{FF2B5EF4-FFF2-40B4-BE49-F238E27FC236}">
                <a16:creationId xmlns:a16="http://schemas.microsoft.com/office/drawing/2014/main" id="{2722EE9E-D705-40F3-B43C-815EC14C0C81}"/>
              </a:ext>
            </a:extLst>
          </p:cNvPr>
          <p:cNvSpPr>
            <a:spLocks noGrp="1"/>
          </p:cNvSpPr>
          <p:nvPr>
            <p:ph idx="1"/>
          </p:nvPr>
        </p:nvSpPr>
        <p:spPr>
          <a:xfrm>
            <a:off x="2209800" y="4191001"/>
            <a:ext cx="7772400" cy="2971800"/>
          </a:xfrm>
        </p:spPr>
        <p:txBody>
          <a:bodyPr/>
          <a:lstStyle/>
          <a:p>
            <a:pPr marL="0" indent="0" algn="ctr">
              <a:buNone/>
            </a:pPr>
            <a:r>
              <a:rPr lang="en-US" sz="3600" b="1" dirty="0"/>
              <a:t>Study Groups</a:t>
            </a:r>
          </a:p>
        </p:txBody>
      </p:sp>
      <p:pic>
        <p:nvPicPr>
          <p:cNvPr id="3" name="Graphic 2" descr="Open book outline">
            <a:extLst>
              <a:ext uri="{FF2B5EF4-FFF2-40B4-BE49-F238E27FC236}">
                <a16:creationId xmlns:a16="http://schemas.microsoft.com/office/drawing/2014/main" id="{79E8915B-8AEE-E109-C135-BDB60899E5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9684" y="3048740"/>
            <a:ext cx="914400" cy="914400"/>
          </a:xfrm>
          <a:prstGeom prst="rect">
            <a:avLst/>
          </a:prstGeom>
        </p:spPr>
      </p:pic>
    </p:spTree>
    <p:extLst>
      <p:ext uri="{BB962C8B-B14F-4D97-AF65-F5344CB8AC3E}">
        <p14:creationId xmlns:p14="http://schemas.microsoft.com/office/powerpoint/2010/main" val="1083975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09600" y="616979"/>
            <a:ext cx="10972800" cy="504625"/>
          </a:xfrm>
          <a:prstGeom prst="rect">
            <a:avLst/>
          </a:prstGeom>
        </p:spPr>
        <p:txBody>
          <a:bodyPr vert="horz" wrap="square" lIns="0" tIns="12065" rIns="0" bIns="0" numCol="1" rtlCol="0" anchor="ctr" anchorCtr="0" compatLnSpc="1">
            <a:prstTxWarp prst="textNoShape">
              <a:avLst/>
            </a:prstTxWarp>
            <a:spAutoFit/>
          </a:bodyPr>
          <a:lstStyle/>
          <a:p>
            <a:pPr marL="12700">
              <a:spcBef>
                <a:spcPts val="95"/>
              </a:spcBef>
            </a:pPr>
            <a:r>
              <a:rPr dirty="0"/>
              <a:t>Understanding</a:t>
            </a:r>
            <a:r>
              <a:rPr spc="-235" dirty="0"/>
              <a:t> </a:t>
            </a:r>
            <a:r>
              <a:rPr spc="-10" dirty="0"/>
              <a:t>Variation</a:t>
            </a:r>
            <a:endParaRPr dirty="0"/>
          </a:p>
        </p:txBody>
      </p:sp>
      <p:sp>
        <p:nvSpPr>
          <p:cNvPr id="4" name="Content Placeholder 3">
            <a:extLst>
              <a:ext uri="{FF2B5EF4-FFF2-40B4-BE49-F238E27FC236}">
                <a16:creationId xmlns:a16="http://schemas.microsoft.com/office/drawing/2014/main" id="{360ED568-3D59-41A6-8D6C-68290B3B2C4C}"/>
              </a:ext>
            </a:extLst>
          </p:cNvPr>
          <p:cNvSpPr>
            <a:spLocks noGrp="1"/>
          </p:cNvSpPr>
          <p:nvPr>
            <p:ph idx="1"/>
          </p:nvPr>
        </p:nvSpPr>
        <p:spPr>
          <a:xfrm>
            <a:off x="1257300" y="1600200"/>
            <a:ext cx="9677400" cy="4191000"/>
          </a:xfrm>
        </p:spPr>
        <p:txBody>
          <a:bodyPr/>
          <a:lstStyle/>
          <a:p>
            <a:r>
              <a:rPr lang="en-US" dirty="0"/>
              <a:t>In quality improvement, we are looking for changes in key measures</a:t>
            </a:r>
            <a:br>
              <a:rPr lang="en-US" dirty="0"/>
            </a:br>
            <a:endParaRPr lang="en-US" dirty="0"/>
          </a:p>
          <a:p>
            <a:r>
              <a:rPr lang="en-US" dirty="0"/>
              <a:t>But all things vary naturally, there is always some element of randomness in complex service delivery systems with some much human interaction</a:t>
            </a:r>
            <a:br>
              <a:rPr lang="en-US" dirty="0"/>
            </a:br>
            <a:endParaRPr lang="en-US" dirty="0"/>
          </a:p>
          <a:p>
            <a:r>
              <a:rPr lang="en-US" dirty="0"/>
              <a:t>We need to identify true change (signal) versus natural variation (noise)</a:t>
            </a:r>
            <a:br>
              <a:rPr lang="en-US" dirty="0"/>
            </a:br>
            <a:endParaRPr lang="en-US" dirty="0"/>
          </a:p>
          <a:p>
            <a:r>
              <a:rPr lang="en-US" dirty="0"/>
              <a:t>We need to identify true change fast</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482351"/>
            <a:ext cx="11029616" cy="740156"/>
          </a:xfrm>
        </p:spPr>
        <p:txBody>
          <a:bodyPr>
            <a:normAutofit/>
          </a:bodyPr>
          <a:lstStyle/>
          <a:p>
            <a:r>
              <a:rPr lang="en-US" sz="3200" b="0" dirty="0">
                <a:effectLst/>
              </a:rPr>
              <a:t>Tools to Measure Variation</a:t>
            </a:r>
          </a:p>
        </p:txBody>
      </p:sp>
      <p:sp>
        <p:nvSpPr>
          <p:cNvPr id="3" name="Content Placeholder 2"/>
          <p:cNvSpPr>
            <a:spLocks noGrp="1"/>
          </p:cNvSpPr>
          <p:nvPr>
            <p:ph idx="1"/>
          </p:nvPr>
        </p:nvSpPr>
        <p:spPr/>
        <p:txBody>
          <a:bodyPr>
            <a:normAutofit/>
          </a:bodyPr>
          <a:lstStyle/>
          <a:p>
            <a:pPr marL="365760" indent="0">
              <a:buNone/>
            </a:pPr>
            <a:r>
              <a:rPr lang="en-US" sz="3200" dirty="0"/>
              <a:t>These are some of the classic, and basic tools for quality improvement</a:t>
            </a:r>
          </a:p>
          <a:p>
            <a:pPr lvl="1">
              <a:buFont typeface="Arial" panose="020B0604020202020204" pitchFamily="34" charset="0"/>
              <a:buChar char="•"/>
            </a:pPr>
            <a:r>
              <a:rPr lang="en-US" sz="2800" b="1" dirty="0"/>
              <a:t>Run Charts</a:t>
            </a:r>
            <a:endParaRPr lang="en-US" sz="2800" b="1" dirty="0">
              <a:solidFill>
                <a:schemeClr val="tx1"/>
              </a:solidFill>
            </a:endParaRPr>
          </a:p>
          <a:p>
            <a:pPr lvl="1">
              <a:buFont typeface="Arial" panose="020B0604020202020204" pitchFamily="34" charset="0"/>
              <a:buChar char="•"/>
            </a:pPr>
            <a:r>
              <a:rPr lang="en-US" sz="2800" dirty="0">
                <a:solidFill>
                  <a:schemeClr val="tx1"/>
                </a:solidFill>
              </a:rPr>
              <a:t>Pareto Diagram – Covered in Beg LL</a:t>
            </a:r>
          </a:p>
          <a:p>
            <a:pPr lvl="1">
              <a:buFont typeface="Arial" panose="020B0604020202020204" pitchFamily="34" charset="0"/>
              <a:buChar char="•"/>
            </a:pPr>
            <a:r>
              <a:rPr lang="en-US" sz="2800" b="1" dirty="0">
                <a:solidFill>
                  <a:schemeClr val="tx1"/>
                </a:solidFill>
              </a:rPr>
              <a:t>Funnel Charts</a:t>
            </a:r>
          </a:p>
          <a:p>
            <a:pPr marL="0" indent="0">
              <a:buNone/>
            </a:pPr>
            <a:endParaRPr lang="en-US" dirty="0"/>
          </a:p>
        </p:txBody>
      </p:sp>
      <p:pic>
        <p:nvPicPr>
          <p:cNvPr id="5" name="Picture 4" descr="Pie Chart Teamwork Chart &lt;strong&gt;Variation Stock&lt;/strong&gt; Photos, Pictur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2355587"/>
            <a:ext cx="3573633" cy="2680225"/>
          </a:xfrm>
          <a:prstGeom prst="rect">
            <a:avLst/>
          </a:prstGeom>
        </p:spPr>
      </p:pic>
      <p:sp>
        <p:nvSpPr>
          <p:cNvPr id="6" name="Rectangle 5"/>
          <p:cNvSpPr/>
          <p:nvPr/>
        </p:nvSpPr>
        <p:spPr>
          <a:xfrm>
            <a:off x="6705600" y="4527980"/>
            <a:ext cx="4319708" cy="1015663"/>
          </a:xfrm>
          <a:prstGeom prst="rect">
            <a:avLst/>
          </a:prstGeom>
          <a:noFill/>
          <a:scene3d>
            <a:camera prst="perspectiveRelaxedModerately" fov="1800000">
              <a:rot lat="20090638" lon="0" rev="0"/>
            </a:camera>
            <a:lightRig rig="soft" dir="t">
              <a:rot lat="0" lon="0" rev="600000"/>
            </a:lightRig>
          </a:scene3d>
        </p:spPr>
        <p:txBody>
          <a:bodyPr wrap="none" lIns="91440" tIns="45720" rIns="91440" bIns="45720">
            <a:spAutoFit/>
            <a:sp3d extrusionH="50800" prstMaterial="metal">
              <a:bevelT w="6350"/>
              <a:bevelB w="6350"/>
            </a:sp3d>
          </a:bodyPr>
          <a:lstStyle/>
          <a:p>
            <a:pPr algn="ctr"/>
            <a:r>
              <a:rPr lang="en-US" sz="6000" b="1" cap="none" spc="-300" dirty="0">
                <a:ln w="0"/>
                <a:solidFill>
                  <a:srgbClr val="2D3A96"/>
                </a:solidFill>
                <a:effectLst>
                  <a:outerShdw blurRad="38100" dist="38100" dir="2700000" algn="tl">
                    <a:srgbClr val="000000">
                      <a:alpha val="43137"/>
                    </a:srgbClr>
                  </a:outerShdw>
                  <a:reflection blurRad="6350" stA="53000" endA="300" endPos="35500" dir="5400000" sy="-90000" algn="bl" rotWithShape="0"/>
                </a:effectLst>
                <a:latin typeface="Arial Black" panose="020B0A04020102020204" pitchFamily="34" charset="0"/>
              </a:rPr>
              <a:t>VARIANCE</a:t>
            </a:r>
          </a:p>
        </p:txBody>
      </p:sp>
    </p:spTree>
    <p:extLst>
      <p:ext uri="{BB962C8B-B14F-4D97-AF65-F5344CB8AC3E}">
        <p14:creationId xmlns:p14="http://schemas.microsoft.com/office/powerpoint/2010/main" val="30586260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54D28E-68B1-4F8C-85F8-6C622E8AF51D}"/>
              </a:ext>
            </a:extLst>
          </p:cNvPr>
          <p:cNvSpPr>
            <a:spLocks noGrp="1"/>
          </p:cNvSpPr>
          <p:nvPr>
            <p:ph type="title"/>
          </p:nvPr>
        </p:nvSpPr>
        <p:spPr>
          <a:xfrm>
            <a:off x="609600" y="347431"/>
            <a:ext cx="10972800" cy="868362"/>
          </a:xfrm>
        </p:spPr>
        <p:txBody>
          <a:bodyPr/>
          <a:lstStyle/>
          <a:p>
            <a:r>
              <a:rPr lang="en-US" dirty="0"/>
              <a:t>Signal and Noise</a:t>
            </a:r>
          </a:p>
        </p:txBody>
      </p:sp>
      <p:sp>
        <p:nvSpPr>
          <p:cNvPr id="5" name="Text Placeholder 4">
            <a:extLst>
              <a:ext uri="{FF2B5EF4-FFF2-40B4-BE49-F238E27FC236}">
                <a16:creationId xmlns:a16="http://schemas.microsoft.com/office/drawing/2014/main" id="{10D64FF5-B700-42F1-BC19-AAEA43098186}"/>
              </a:ext>
            </a:extLst>
          </p:cNvPr>
          <p:cNvSpPr>
            <a:spLocks noGrp="1"/>
          </p:cNvSpPr>
          <p:nvPr>
            <p:ph type="body" idx="1"/>
          </p:nvPr>
        </p:nvSpPr>
        <p:spPr>
          <a:xfrm>
            <a:off x="607484" y="1874838"/>
            <a:ext cx="5487459" cy="639762"/>
          </a:xfrm>
        </p:spPr>
        <p:txBody>
          <a:bodyPr/>
          <a:lstStyle/>
          <a:p>
            <a:pPr algn="ctr"/>
            <a:r>
              <a:rPr lang="en-US" sz="3200" dirty="0"/>
              <a:t>Signal</a:t>
            </a:r>
          </a:p>
        </p:txBody>
      </p:sp>
      <p:sp>
        <p:nvSpPr>
          <p:cNvPr id="6" name="Content Placeholder 5">
            <a:extLst>
              <a:ext uri="{FF2B5EF4-FFF2-40B4-BE49-F238E27FC236}">
                <a16:creationId xmlns:a16="http://schemas.microsoft.com/office/drawing/2014/main" id="{340A228B-A534-4AE6-A1DD-686F1F348A47}"/>
              </a:ext>
            </a:extLst>
          </p:cNvPr>
          <p:cNvSpPr>
            <a:spLocks noGrp="1"/>
          </p:cNvSpPr>
          <p:nvPr>
            <p:ph sz="half" idx="2"/>
          </p:nvPr>
        </p:nvSpPr>
        <p:spPr>
          <a:xfrm>
            <a:off x="1066800" y="2819400"/>
            <a:ext cx="4572000" cy="3086670"/>
          </a:xfrm>
        </p:spPr>
        <p:txBody>
          <a:bodyPr/>
          <a:lstStyle/>
          <a:p>
            <a:r>
              <a:rPr lang="en-US" dirty="0"/>
              <a:t>Statistically significantly different from the dataset</a:t>
            </a:r>
          </a:p>
          <a:p>
            <a:r>
              <a:rPr lang="en-US" dirty="0"/>
              <a:t>Distinct, assignable cause</a:t>
            </a:r>
          </a:p>
          <a:p>
            <a:r>
              <a:rPr lang="en-US" dirty="0"/>
              <a:t>special cause variation</a:t>
            </a:r>
          </a:p>
          <a:p>
            <a:pPr marL="0" indent="0">
              <a:buNone/>
            </a:pPr>
            <a:endParaRPr lang="en-US" dirty="0"/>
          </a:p>
        </p:txBody>
      </p:sp>
      <p:sp>
        <p:nvSpPr>
          <p:cNvPr id="7" name="Text Placeholder 6">
            <a:extLst>
              <a:ext uri="{FF2B5EF4-FFF2-40B4-BE49-F238E27FC236}">
                <a16:creationId xmlns:a16="http://schemas.microsoft.com/office/drawing/2014/main" id="{0A94FDAA-A52E-460A-AFCB-B284F0504A81}"/>
              </a:ext>
            </a:extLst>
          </p:cNvPr>
          <p:cNvSpPr>
            <a:spLocks noGrp="1"/>
          </p:cNvSpPr>
          <p:nvPr>
            <p:ph type="body" sz="quarter" idx="3"/>
          </p:nvPr>
        </p:nvSpPr>
        <p:spPr>
          <a:xfrm>
            <a:off x="6094943" y="1872432"/>
            <a:ext cx="5487458" cy="639762"/>
          </a:xfrm>
        </p:spPr>
        <p:txBody>
          <a:bodyPr/>
          <a:lstStyle/>
          <a:p>
            <a:pPr algn="ctr"/>
            <a:r>
              <a:rPr lang="en-US" sz="3200" dirty="0"/>
              <a:t>Noise</a:t>
            </a:r>
          </a:p>
        </p:txBody>
      </p:sp>
      <p:sp>
        <p:nvSpPr>
          <p:cNvPr id="8" name="Content Placeholder 7">
            <a:extLst>
              <a:ext uri="{FF2B5EF4-FFF2-40B4-BE49-F238E27FC236}">
                <a16:creationId xmlns:a16="http://schemas.microsoft.com/office/drawing/2014/main" id="{279C51C3-FFF9-4380-8320-5C693033AE68}"/>
              </a:ext>
            </a:extLst>
          </p:cNvPr>
          <p:cNvSpPr>
            <a:spLocks noGrp="1"/>
          </p:cNvSpPr>
          <p:nvPr>
            <p:ph sz="quarter" idx="4"/>
          </p:nvPr>
        </p:nvSpPr>
        <p:spPr>
          <a:xfrm>
            <a:off x="6553202" y="2819400"/>
            <a:ext cx="4648199" cy="3124200"/>
          </a:xfrm>
        </p:spPr>
        <p:txBody>
          <a:bodyPr/>
          <a:lstStyle/>
          <a:p>
            <a:r>
              <a:rPr lang="en-US" dirty="0"/>
              <a:t>Statistically similar to the dataset</a:t>
            </a:r>
          </a:p>
          <a:p>
            <a:r>
              <a:rPr lang="en-US" dirty="0"/>
              <a:t>Gives no new information, seemingly random</a:t>
            </a:r>
          </a:p>
          <a:p>
            <a:r>
              <a:rPr lang="en-US" dirty="0"/>
              <a:t>common cause variation</a:t>
            </a:r>
          </a:p>
        </p:txBody>
      </p:sp>
      <p:pic>
        <p:nvPicPr>
          <p:cNvPr id="10" name="Graphic 9" descr="Wi Fi">
            <a:extLst>
              <a:ext uri="{FF2B5EF4-FFF2-40B4-BE49-F238E27FC236}">
                <a16:creationId xmlns:a16="http://schemas.microsoft.com/office/drawing/2014/main" id="{D582F67E-7DE6-4A29-985F-A03A84ED18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94014" y="1166018"/>
            <a:ext cx="914400" cy="914400"/>
          </a:xfrm>
          <a:prstGeom prst="rect">
            <a:avLst/>
          </a:prstGeom>
          <a:effectLst>
            <a:outerShdw blurRad="50800" dist="38100" dir="2700000" algn="tl" rotWithShape="0">
              <a:prstClr val="black">
                <a:alpha val="40000"/>
              </a:prstClr>
            </a:outerShdw>
          </a:effectLst>
        </p:spPr>
      </p:pic>
      <p:pic>
        <p:nvPicPr>
          <p:cNvPr id="12" name="Graphic 11" descr="Volume">
            <a:extLst>
              <a:ext uri="{FF2B5EF4-FFF2-40B4-BE49-F238E27FC236}">
                <a16:creationId xmlns:a16="http://schemas.microsoft.com/office/drawing/2014/main" id="{90065FCE-4A4F-46BD-8EE0-B163F4BD7F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76903" y="1206611"/>
            <a:ext cx="774589" cy="774589"/>
          </a:xfrm>
          <a:prstGeom prst="rect">
            <a:avLst/>
          </a:prstGeom>
          <a:effectLst>
            <a:outerShdw blurRad="50800" dist="38100" dir="2700000" algn="tl" rotWithShape="0">
              <a:prstClr val="black">
                <a:alpha val="40000"/>
              </a:prstClr>
            </a:outerShdw>
          </a:effectLst>
        </p:spPr>
      </p:pic>
      <p:sp>
        <p:nvSpPr>
          <p:cNvPr id="13" name="Diamond 12">
            <a:extLst>
              <a:ext uri="{FF2B5EF4-FFF2-40B4-BE49-F238E27FC236}">
                <a16:creationId xmlns:a16="http://schemas.microsoft.com/office/drawing/2014/main" id="{A0A6F7F3-B4A8-45F0-A154-9EA3BA3189F8}"/>
              </a:ext>
            </a:extLst>
          </p:cNvPr>
          <p:cNvSpPr/>
          <p:nvPr/>
        </p:nvSpPr>
        <p:spPr bwMode="auto">
          <a:xfrm>
            <a:off x="5675842" y="2209800"/>
            <a:ext cx="838202" cy="639762"/>
          </a:xfrm>
          <a:prstGeom prst="diamond">
            <a:avLst/>
          </a:prstGeom>
          <a:solidFill>
            <a:srgbClr val="FD6801"/>
          </a:solidFill>
          <a:ln w="12700" cap="flat" cmpd="sng" algn="ctr">
            <a:noFill/>
            <a:prstDash val="solid"/>
            <a:round/>
            <a:headEnd type="none" w="med" len="med"/>
            <a:tailEnd type="none" w="med" len="med"/>
          </a:ln>
          <a:effectLst/>
        </p:spPr>
        <p:txBody>
          <a:bodyPr vert="horz" wrap="square" lIns="0" tIns="0" rIns="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i="1" dirty="0">
                <a:solidFill>
                  <a:schemeClr val="bg1"/>
                </a:solidFill>
                <a:effectLst>
                  <a:outerShdw blurRad="38100" dist="38100" dir="2700000" algn="tl">
                    <a:srgbClr val="000000">
                      <a:alpha val="43137"/>
                    </a:srgbClr>
                  </a:outerShdw>
                </a:effectLst>
                <a:latin typeface="+mn-lt"/>
              </a:rPr>
              <a:t>v</a:t>
            </a:r>
            <a:r>
              <a:rPr kumimoji="0" lang="en-US" sz="3200" i="1" u="none" strike="noStrike" cap="none" normalizeH="0" baseline="0" dirty="0">
                <a:ln>
                  <a:noFill/>
                </a:ln>
                <a:solidFill>
                  <a:schemeClr val="bg1"/>
                </a:solidFill>
                <a:effectLst>
                  <a:outerShdw blurRad="38100" dist="38100" dir="2700000" algn="tl">
                    <a:srgbClr val="000000">
                      <a:alpha val="43137"/>
                    </a:srgbClr>
                  </a:outerShdw>
                </a:effectLst>
                <a:latin typeface="+mn-lt"/>
              </a:rPr>
              <a:t>s.</a:t>
            </a:r>
          </a:p>
        </p:txBody>
      </p:sp>
      <p:cxnSp>
        <p:nvCxnSpPr>
          <p:cNvPr id="15" name="Straight Arrow Connector 14">
            <a:extLst>
              <a:ext uri="{FF2B5EF4-FFF2-40B4-BE49-F238E27FC236}">
                <a16:creationId xmlns:a16="http://schemas.microsoft.com/office/drawing/2014/main" id="{A4DF20B4-9633-450B-A457-D0D3FF0A86DE}"/>
              </a:ext>
            </a:extLst>
          </p:cNvPr>
          <p:cNvCxnSpPr>
            <a:cxnSpLocks/>
            <a:endCxn id="13" idx="1"/>
          </p:cNvCxnSpPr>
          <p:nvPr/>
        </p:nvCxnSpPr>
        <p:spPr bwMode="auto">
          <a:xfrm>
            <a:off x="607484" y="2529681"/>
            <a:ext cx="5068358"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036CACFA-C2BA-4162-AE02-88370C25B1D6}"/>
              </a:ext>
            </a:extLst>
          </p:cNvPr>
          <p:cNvCxnSpPr>
            <a:cxnSpLocks/>
            <a:endCxn id="13" idx="3"/>
          </p:cNvCxnSpPr>
          <p:nvPr/>
        </p:nvCxnSpPr>
        <p:spPr bwMode="auto">
          <a:xfrm flipH="1">
            <a:off x="6514044" y="2527275"/>
            <a:ext cx="5068356" cy="2406"/>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2" name="Straight Connector 21">
            <a:extLst>
              <a:ext uri="{FF2B5EF4-FFF2-40B4-BE49-F238E27FC236}">
                <a16:creationId xmlns:a16="http://schemas.microsoft.com/office/drawing/2014/main" id="{E608568C-4A7A-4946-9942-D876D9C9E6AA}"/>
              </a:ext>
            </a:extLst>
          </p:cNvPr>
          <p:cNvCxnSpPr/>
          <p:nvPr/>
        </p:nvCxnSpPr>
        <p:spPr bwMode="auto">
          <a:xfrm>
            <a:off x="6094943" y="3048000"/>
            <a:ext cx="0" cy="2209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2509739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F71B47E-3E3F-4503-99D5-AD2FBF307D12}"/>
              </a:ext>
            </a:extLst>
          </p:cNvPr>
          <p:cNvGraphicFramePr/>
          <p:nvPr/>
        </p:nvGraphicFramePr>
        <p:xfrm>
          <a:off x="1295400" y="719667"/>
          <a:ext cx="9601200" cy="4614334"/>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5484149D-FAD5-4ADC-A4B6-B82DBA0205F7}"/>
                  </a:ext>
                </a:extLst>
              </p:cNvPr>
              <p:cNvGraphicFramePr>
                <a:graphicFrameLocks noChangeAspect="1"/>
              </p:cNvGraphicFramePr>
              <p:nvPr/>
            </p:nvGraphicFramePr>
            <p:xfrm>
              <a:off x="3962400" y="3505200"/>
              <a:ext cx="533400" cy="533400"/>
            </p:xfrm>
            <a:graphic>
              <a:graphicData uri="http://schemas.microsoft.com/office/powerpoint/2016/slidezoom">
                <pslz:sldZm>
                  <pslz:sldZmObj sldId="3913" cId="178434745">
                    <pslz:zmPr id="{8E2071C6-119D-4BDD-8A27-B3A53389DD63}" transitionDur="1000">
                      <p166:blipFill xmlns:p166="http://schemas.microsoft.com/office/powerpoint/2016/6/main">
                        <a:blip r:embed="rId3"/>
                        <a:stretch>
                          <a:fillRect/>
                        </a:stretch>
                      </p166:blipFill>
                      <p166:spPr xmlns:p166="http://schemas.microsoft.com/office/powerpoint/2016/6/main">
                        <a:xfrm>
                          <a:off x="0" y="0"/>
                          <a:ext cx="533400" cy="533400"/>
                        </a:xfrm>
                        <a:prstGeom prst="rect">
                          <a:avLst/>
                        </a:prstGeom>
                        <a:ln w="3175">
                          <a:noFill/>
                        </a:ln>
                      </p166:spPr>
                    </pslz:zmPr>
                  </pslz:sldZmObj>
                </pslz:sldZm>
              </a:graphicData>
            </a:graphic>
          </p:graphicFrame>
        </mc:Choice>
        <mc:Fallback xmlns="">
          <p:pic>
            <p:nvPicPr>
              <p:cNvPr id="9" name="Slide Zoom 8">
                <a:extLst>
                  <a:ext uri="{FF2B5EF4-FFF2-40B4-BE49-F238E27FC236}">
                    <a16:creationId xmlns:a16="http://schemas.microsoft.com/office/drawing/2014/main" id="{5484149D-FAD5-4ADC-A4B6-B82DBA0205F7}"/>
                  </a:ext>
                </a:extLst>
              </p:cNvPr>
              <p:cNvPicPr>
                <a:picLocks noGrp="1" noRot="1" noChangeAspect="1" noMove="1" noResize="1" noEditPoints="1" noAdjustHandles="1" noChangeArrowheads="1" noChangeShapeType="1"/>
              </p:cNvPicPr>
              <p:nvPr/>
            </p:nvPicPr>
            <p:blipFill>
              <a:blip r:embed="rId4"/>
              <a:stretch>
                <a:fillRect/>
              </a:stretch>
            </p:blipFill>
            <p:spPr>
              <a:xfrm>
                <a:off x="3962400" y="3505200"/>
                <a:ext cx="533400" cy="533400"/>
              </a:xfrm>
              <a:prstGeom prst="rect">
                <a:avLst/>
              </a:prstGeom>
              <a:ln w="3175">
                <a:noFill/>
              </a:ln>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F71B47E-3E3F-4503-99D5-AD2FBF307D12}"/>
              </a:ext>
            </a:extLst>
          </p:cNvPr>
          <p:cNvGraphicFramePr/>
          <p:nvPr/>
        </p:nvGraphicFramePr>
        <p:xfrm>
          <a:off x="381000" y="304800"/>
          <a:ext cx="11430000" cy="617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434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F71B47E-3E3F-4503-99D5-AD2FBF307D12}"/>
              </a:ext>
            </a:extLst>
          </p:cNvPr>
          <p:cNvGraphicFramePr/>
          <p:nvPr/>
        </p:nvGraphicFramePr>
        <p:xfrm>
          <a:off x="1295400" y="719667"/>
          <a:ext cx="9601200" cy="4614334"/>
        </p:xfrm>
        <a:graphic>
          <a:graphicData uri="http://schemas.openxmlformats.org/drawingml/2006/chart">
            <c:chart xmlns:c="http://schemas.openxmlformats.org/drawingml/2006/chart" xmlns:r="http://schemas.openxmlformats.org/officeDocument/2006/relationships" r:id="rId3"/>
          </a:graphicData>
        </a:graphic>
      </p:graphicFrame>
      <p:pic>
        <p:nvPicPr>
          <p:cNvPr id="3" name="Graphic 2" descr="Help">
            <a:extLst>
              <a:ext uri="{FF2B5EF4-FFF2-40B4-BE49-F238E27FC236}">
                <a16:creationId xmlns:a16="http://schemas.microsoft.com/office/drawing/2014/main" id="{C7178432-8995-4222-8423-D70B3A2367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24800" y="1066799"/>
            <a:ext cx="1447800" cy="1447800"/>
          </a:xfrm>
          <a:prstGeom prst="rect">
            <a:avLst/>
          </a:prstGeom>
        </p:spPr>
      </p:pic>
    </p:spTree>
    <p:extLst>
      <p:ext uri="{BB962C8B-B14F-4D97-AF65-F5344CB8AC3E}">
        <p14:creationId xmlns:p14="http://schemas.microsoft.com/office/powerpoint/2010/main" val="1819021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0" y="1698718"/>
            <a:ext cx="9143999" cy="3460563"/>
          </a:xfrm>
          <a:prstGeom prst="rect">
            <a:avLst/>
          </a:prstGeom>
        </p:spPr>
        <p:txBody>
          <a:bodyPr vert="horz" wrap="square" lIns="0" tIns="13335" rIns="0" bIns="0" rtlCol="0" anchor="t">
            <a:spAutoFit/>
          </a:bodyPr>
          <a:lstStyle/>
          <a:p>
            <a:pPr marL="12700">
              <a:spcBef>
                <a:spcPts val="105"/>
              </a:spcBef>
            </a:pPr>
            <a:r>
              <a:rPr sz="3200" b="1" u="sng" spc="-10" dirty="0">
                <a:uFill>
                  <a:solidFill>
                    <a:srgbClr val="373737"/>
                  </a:solidFill>
                </a:uFill>
                <a:latin typeface="+mn-lt"/>
                <a:cs typeface="Arial"/>
              </a:rPr>
              <a:t>Mistakes!</a:t>
            </a:r>
            <a:endParaRPr sz="3200" dirty="0">
              <a:latin typeface="+mn-lt"/>
              <a:cs typeface="Arial"/>
            </a:endParaRPr>
          </a:p>
          <a:p>
            <a:pPr marL="469900" marR="5080" indent="-457200">
              <a:buBlip>
                <a:blip r:embed="rId3">
                  <a:extLst>
                    <a:ext uri="{96DAC541-7B7A-43D3-8B79-37D633B846F1}">
                      <asvg:svgBlip xmlns:asvg="http://schemas.microsoft.com/office/drawing/2016/SVG/main" r:embed="rId4"/>
                    </a:ext>
                  </a:extLst>
                </a:blip>
              </a:buBlip>
            </a:pPr>
            <a:r>
              <a:rPr sz="2800" dirty="0">
                <a:latin typeface="+mn-lt"/>
                <a:cs typeface="Arial"/>
              </a:rPr>
              <a:t>Responding</a:t>
            </a:r>
            <a:r>
              <a:rPr sz="2800" spc="-60" dirty="0">
                <a:latin typeface="+mn-lt"/>
                <a:cs typeface="Arial"/>
              </a:rPr>
              <a:t> </a:t>
            </a:r>
            <a:r>
              <a:rPr sz="2800" dirty="0">
                <a:latin typeface="+mn-lt"/>
                <a:cs typeface="Arial"/>
              </a:rPr>
              <a:t>to</a:t>
            </a:r>
            <a:r>
              <a:rPr sz="2800" spc="-40" dirty="0">
                <a:latin typeface="+mn-lt"/>
                <a:cs typeface="Arial"/>
              </a:rPr>
              <a:t> </a:t>
            </a:r>
            <a:r>
              <a:rPr sz="2800" dirty="0">
                <a:latin typeface="+mn-lt"/>
                <a:cs typeface="Arial"/>
              </a:rPr>
              <a:t>noise</a:t>
            </a:r>
            <a:r>
              <a:rPr sz="2800" spc="-45" dirty="0">
                <a:latin typeface="+mn-lt"/>
                <a:cs typeface="Arial"/>
              </a:rPr>
              <a:t> </a:t>
            </a:r>
            <a:r>
              <a:rPr sz="2800" dirty="0">
                <a:latin typeface="+mn-lt"/>
                <a:cs typeface="Arial"/>
              </a:rPr>
              <a:t>as</a:t>
            </a:r>
            <a:r>
              <a:rPr sz="2800" spc="-45" dirty="0">
                <a:latin typeface="+mn-lt"/>
                <a:cs typeface="Arial"/>
              </a:rPr>
              <a:t> </a:t>
            </a:r>
            <a:r>
              <a:rPr sz="2800" dirty="0">
                <a:latin typeface="+mn-lt"/>
                <a:cs typeface="Arial"/>
              </a:rPr>
              <a:t>if</a:t>
            </a:r>
            <a:r>
              <a:rPr sz="2800" spc="-25" dirty="0">
                <a:latin typeface="+mn-lt"/>
                <a:cs typeface="Arial"/>
              </a:rPr>
              <a:t> </a:t>
            </a:r>
            <a:r>
              <a:rPr sz="2800" dirty="0">
                <a:latin typeface="+mn-lt"/>
                <a:cs typeface="Arial"/>
              </a:rPr>
              <a:t>it’s</a:t>
            </a:r>
            <a:r>
              <a:rPr sz="2800" spc="-30" dirty="0">
                <a:latin typeface="+mn-lt"/>
                <a:cs typeface="Arial"/>
              </a:rPr>
              <a:t> </a:t>
            </a:r>
            <a:r>
              <a:rPr sz="2800" dirty="0">
                <a:latin typeface="+mn-lt"/>
                <a:cs typeface="Arial"/>
              </a:rPr>
              <a:t>signal</a:t>
            </a:r>
            <a:r>
              <a:rPr sz="2800" spc="-25" dirty="0">
                <a:latin typeface="+mn-lt"/>
                <a:cs typeface="Arial"/>
              </a:rPr>
              <a:t> </a:t>
            </a:r>
            <a:r>
              <a:rPr lang="en-US" sz="2800" spc="-10" dirty="0">
                <a:latin typeface="+mn-lt"/>
                <a:cs typeface="Arial"/>
              </a:rPr>
              <a:t>– overcorrecting or tampering with a process can actually make it worse</a:t>
            </a:r>
          </a:p>
          <a:p>
            <a:pPr marL="927100" marR="5080" lvl="1" indent="-457200">
              <a:buFont typeface="Wingdings" panose="05000000000000000000" pitchFamily="2" charset="2"/>
              <a:buChar char="Ø"/>
            </a:pPr>
            <a:r>
              <a:rPr lang="en-US" sz="2000" spc="-10" dirty="0">
                <a:latin typeface="+mn-lt"/>
                <a:ea typeface="MS PGothic"/>
                <a:cs typeface="Arial"/>
              </a:rPr>
              <a:t>This can happen in highly variable processes with excessive noise</a:t>
            </a:r>
            <a:br>
              <a:rPr lang="en-US" sz="3200" spc="-10" dirty="0">
                <a:latin typeface="+mn-lt"/>
                <a:cs typeface="Arial"/>
              </a:rPr>
            </a:br>
            <a:r>
              <a:rPr lang="en-US" sz="3200" spc="-10" dirty="0">
                <a:latin typeface="+mn-lt"/>
                <a:ea typeface="MS PGothic"/>
                <a:cs typeface="Arial"/>
              </a:rPr>
              <a:t> </a:t>
            </a:r>
            <a:endParaRPr lang="en-US" sz="3200" spc="-10" dirty="0">
              <a:latin typeface="+mn-lt"/>
              <a:cs typeface="Arial"/>
            </a:endParaRPr>
          </a:p>
          <a:p>
            <a:pPr marL="469900" marR="5080" indent="-457200">
              <a:buBlip>
                <a:blip r:embed="rId5">
                  <a:extLst>
                    <a:ext uri="{96DAC541-7B7A-43D3-8B79-37D633B846F1}">
                      <asvg:svgBlip xmlns:asvg="http://schemas.microsoft.com/office/drawing/2016/SVG/main" r:embed="rId6"/>
                    </a:ext>
                  </a:extLst>
                </a:blip>
              </a:buBlip>
            </a:pPr>
            <a:r>
              <a:rPr sz="2800" dirty="0">
                <a:latin typeface="+mn-lt"/>
                <a:cs typeface="Arial"/>
              </a:rPr>
              <a:t>Missing</a:t>
            </a:r>
            <a:r>
              <a:rPr sz="2800" spc="-40" dirty="0">
                <a:latin typeface="+mn-lt"/>
                <a:cs typeface="Arial"/>
              </a:rPr>
              <a:t> </a:t>
            </a:r>
            <a:r>
              <a:rPr sz="2800" dirty="0">
                <a:latin typeface="+mn-lt"/>
                <a:cs typeface="Arial"/>
              </a:rPr>
              <a:t>a</a:t>
            </a:r>
            <a:r>
              <a:rPr sz="2800" spc="-15" dirty="0">
                <a:latin typeface="+mn-lt"/>
                <a:cs typeface="Arial"/>
              </a:rPr>
              <a:t> </a:t>
            </a:r>
            <a:r>
              <a:rPr sz="2800" dirty="0">
                <a:latin typeface="+mn-lt"/>
                <a:cs typeface="Arial"/>
              </a:rPr>
              <a:t>signal</a:t>
            </a:r>
            <a:r>
              <a:rPr lang="en-US" sz="2800" dirty="0">
                <a:latin typeface="+mn-lt"/>
                <a:cs typeface="Arial"/>
              </a:rPr>
              <a:t> – either there is problem that isn’t clear, or the positive impacts of interventions are missed due to variation</a:t>
            </a:r>
          </a:p>
          <a:p>
            <a:pPr marL="927100" marR="5080" lvl="1" indent="-457200">
              <a:buFont typeface="Wingdings" panose="05000000000000000000" pitchFamily="2" charset="2"/>
              <a:buChar char="Ø"/>
            </a:pPr>
            <a:r>
              <a:rPr lang="en-US" sz="2000" dirty="0">
                <a:latin typeface="+mn-lt"/>
                <a:cs typeface="Arial"/>
              </a:rPr>
              <a:t>Here wasteful processes make determining signal from noise tougher as well</a:t>
            </a:r>
          </a:p>
        </p:txBody>
      </p:sp>
      <p:sp>
        <p:nvSpPr>
          <p:cNvPr id="3" name="object 3"/>
          <p:cNvSpPr txBox="1">
            <a:spLocks noGrp="1"/>
          </p:cNvSpPr>
          <p:nvPr>
            <p:ph type="title"/>
          </p:nvPr>
        </p:nvSpPr>
        <p:spPr>
          <a:xfrm>
            <a:off x="1524000" y="620359"/>
            <a:ext cx="9143999" cy="504625"/>
          </a:xfrm>
          <a:prstGeom prst="rect">
            <a:avLst/>
          </a:prstGeom>
        </p:spPr>
        <p:txBody>
          <a:bodyPr vert="horz" wrap="square" lIns="0" tIns="12065" rIns="0" bIns="0" numCol="1" rtlCol="0" anchor="ctr" anchorCtr="0" compatLnSpc="1">
            <a:prstTxWarp prst="textNoShape">
              <a:avLst/>
            </a:prstTxWarp>
            <a:spAutoFit/>
          </a:bodyPr>
          <a:lstStyle/>
          <a:p>
            <a:pPr marL="12700">
              <a:spcBef>
                <a:spcPts val="95"/>
              </a:spcBef>
            </a:pPr>
            <a:r>
              <a:rPr lang="en-US" dirty="0"/>
              <a:t>Acting on Variation Is Important</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595351" y="569193"/>
            <a:ext cx="10972800" cy="504625"/>
          </a:xfrm>
          <a:prstGeom prst="rect">
            <a:avLst/>
          </a:prstGeom>
        </p:spPr>
        <p:txBody>
          <a:bodyPr vert="horz" wrap="square" lIns="0" tIns="12065" rIns="0" bIns="0" numCol="1" rtlCol="0" anchor="ctr" anchorCtr="0" compatLnSpc="1">
            <a:prstTxWarp prst="textNoShape">
              <a:avLst/>
            </a:prstTxWarp>
            <a:spAutoFit/>
          </a:bodyPr>
          <a:lstStyle/>
          <a:p>
            <a:r>
              <a:rPr lang="en-US" dirty="0">
                <a:ea typeface="MS PGothic"/>
              </a:rPr>
              <a:t>Linkage to Care – QI Project</a:t>
            </a:r>
            <a:endParaRPr lang="en-US" dirty="0">
              <a:ea typeface="+mj-lt"/>
              <a:cs typeface="+mj-lt"/>
            </a:endParaRPr>
          </a:p>
        </p:txBody>
      </p:sp>
      <p:sp>
        <p:nvSpPr>
          <p:cNvPr id="8" name="Text Placeholder 7">
            <a:extLst>
              <a:ext uri="{FF2B5EF4-FFF2-40B4-BE49-F238E27FC236}">
                <a16:creationId xmlns:a16="http://schemas.microsoft.com/office/drawing/2014/main" id="{5B9ABCEC-F65F-45DF-B6CD-5D35675307F6}"/>
              </a:ext>
            </a:extLst>
          </p:cNvPr>
          <p:cNvSpPr>
            <a:spLocks noGrp="1"/>
          </p:cNvSpPr>
          <p:nvPr>
            <p:ph type="body" idx="1"/>
          </p:nvPr>
        </p:nvSpPr>
        <p:spPr>
          <a:xfrm>
            <a:off x="705695" y="1351899"/>
            <a:ext cx="5304813" cy="4133810"/>
          </a:xfrm>
        </p:spPr>
        <p:txBody>
          <a:bodyPr vert="horz" wrap="square" lIns="91440" tIns="45720" rIns="91440" bIns="45720" numCol="1" anchor="t" anchorCtr="0" compatLnSpc="1">
            <a:prstTxWarp prst="textNoShape">
              <a:avLst/>
            </a:prstTxWarp>
          </a:bodyPr>
          <a:lstStyle/>
          <a:p>
            <a:r>
              <a:rPr lang="en-US" b="0" dirty="0">
                <a:ea typeface="MS PGothic"/>
              </a:rPr>
              <a:t>Justin's clinic had an AIM to improve linkage to care for newly diagnosed patients from 87% to 90% by January 2022</a:t>
            </a:r>
          </a:p>
          <a:p>
            <a:endParaRPr lang="en-US" dirty="0">
              <a:ea typeface="MS PGothic"/>
            </a:endParaRPr>
          </a:p>
          <a:p>
            <a:r>
              <a:rPr lang="en-US" dirty="0">
                <a:ea typeface="MS PGothic"/>
              </a:rPr>
              <a:t>Was Justin successful in meeting that aim? </a:t>
            </a:r>
            <a:endParaRPr lang="en-US" dirty="0">
              <a:solidFill>
                <a:srgbClr val="FF0000"/>
              </a:solidFill>
            </a:endParaRPr>
          </a:p>
          <a:p>
            <a:endParaRPr lang="en-US" dirty="0">
              <a:ea typeface="MS PGothic"/>
            </a:endParaRPr>
          </a:p>
          <a:p>
            <a:r>
              <a:rPr lang="en-US" dirty="0">
                <a:ea typeface="MS PGothic"/>
              </a:rPr>
              <a:t>How quickly should Justin standardize the intervention? </a:t>
            </a:r>
            <a:endParaRPr lang="en-US" dirty="0">
              <a:solidFill>
                <a:srgbClr val="FF0000"/>
              </a:solidFill>
              <a:ea typeface="MS PGothic"/>
            </a:endParaRPr>
          </a:p>
          <a:p>
            <a:endParaRPr lang="en-US" dirty="0">
              <a:ea typeface="MS PGothic"/>
            </a:endParaRPr>
          </a:p>
        </p:txBody>
      </p:sp>
      <p:graphicFrame>
        <p:nvGraphicFramePr>
          <p:cNvPr id="10" name="Chart 9">
            <a:extLst>
              <a:ext uri="{FF2B5EF4-FFF2-40B4-BE49-F238E27FC236}">
                <a16:creationId xmlns:a16="http://schemas.microsoft.com/office/drawing/2014/main" id="{328F6F6F-612A-756D-8C23-C9A941FDC46D}"/>
              </a:ext>
            </a:extLst>
          </p:cNvPr>
          <p:cNvGraphicFramePr/>
          <p:nvPr/>
        </p:nvGraphicFramePr>
        <p:xfrm>
          <a:off x="6181492" y="1639229"/>
          <a:ext cx="5386659" cy="3903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23430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6CCF340-EB49-43CD-BA6D-D39AB60F96C7}"/>
              </a:ext>
            </a:extLst>
          </p:cNvPr>
          <p:cNvSpPr txBox="1">
            <a:spLocks/>
          </p:cNvSpPr>
          <p:nvPr/>
        </p:nvSpPr>
        <p:spPr bwMode="auto">
          <a:xfrm>
            <a:off x="2802194" y="2514600"/>
            <a:ext cx="7848600" cy="1371600"/>
          </a:xfrm>
          <a:prstGeom prst="rect">
            <a:avLst/>
          </a:prstGeom>
          <a:solidFill>
            <a:schemeClr val="bg1">
              <a:lumMod val="65000"/>
            </a:schemeClr>
          </a:solidFill>
          <a:ln w="9525">
            <a:noFill/>
            <a:miter lim="800000"/>
            <a:headEnd/>
            <a:tailEnd/>
          </a:ln>
        </p:spPr>
        <p:txBody>
          <a:bodyPr anchor="ctr"/>
          <a:lstStyle/>
          <a:p>
            <a:pPr algn="ctr">
              <a:defRPr/>
            </a:pPr>
            <a:endParaRPr lang="en-US" sz="4400" dirty="0">
              <a:solidFill>
                <a:srgbClr val="000000"/>
              </a:solidFill>
              <a:ea typeface="+mj-ea"/>
              <a:cs typeface="+mj-cs"/>
            </a:endParaRPr>
          </a:p>
        </p:txBody>
      </p:sp>
      <p:sp>
        <p:nvSpPr>
          <p:cNvPr id="3" name="Title 1">
            <a:extLst>
              <a:ext uri="{FF2B5EF4-FFF2-40B4-BE49-F238E27FC236}">
                <a16:creationId xmlns:a16="http://schemas.microsoft.com/office/drawing/2014/main" id="{C35421F1-00F3-459D-80AA-7D9E42287A13}"/>
              </a:ext>
            </a:extLst>
          </p:cNvPr>
          <p:cNvSpPr txBox="1">
            <a:spLocks/>
          </p:cNvSpPr>
          <p:nvPr/>
        </p:nvSpPr>
        <p:spPr bwMode="auto">
          <a:xfrm>
            <a:off x="2057400" y="2362200"/>
            <a:ext cx="8610600" cy="1143000"/>
          </a:xfrm>
          <a:prstGeom prst="rect">
            <a:avLst/>
          </a:prstGeom>
          <a:solidFill>
            <a:srgbClr val="C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a:spcBef>
                <a:spcPct val="20000"/>
              </a:spcBef>
              <a:buClr>
                <a:srgbClr val="FF0000"/>
              </a:buClr>
              <a:buChar char="•"/>
              <a:defRPr sz="24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Clr>
                <a:srgbClr val="FF0000"/>
              </a:buClr>
              <a:buSzPct val="85000"/>
              <a:buFont typeface="Wingdings" panose="05000000000000000000" pitchFamily="2" charset="2"/>
              <a:buChar char="§"/>
              <a:defRPr sz="22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Clr>
                <a:srgbClr val="FF0000"/>
              </a:buClr>
              <a:buChar char="•"/>
              <a:defRPr sz="20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9pPr>
          </a:lstStyle>
          <a:p>
            <a:pPr algn="ctr">
              <a:spcBef>
                <a:spcPct val="0"/>
              </a:spcBef>
              <a:buClrTx/>
              <a:buFontTx/>
              <a:buNone/>
            </a:pPr>
            <a:r>
              <a:rPr lang="en-US" altLang="en-US" sz="3800" b="1" dirty="0">
                <a:solidFill>
                  <a:srgbClr val="FFFFFF"/>
                </a:solidFill>
              </a:rPr>
              <a:t>Variation: The Voice of the System</a:t>
            </a:r>
          </a:p>
        </p:txBody>
      </p:sp>
    </p:spTree>
    <p:custDataLst>
      <p:tags r:id="rId1"/>
    </p:custDataLst>
    <p:extLst>
      <p:ext uri="{BB962C8B-B14F-4D97-AF65-F5344CB8AC3E}">
        <p14:creationId xmlns:p14="http://schemas.microsoft.com/office/powerpoint/2010/main" val="215741704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 Box 6">
            <a:extLst>
              <a:ext uri="{FF2B5EF4-FFF2-40B4-BE49-F238E27FC236}">
                <a16:creationId xmlns:a16="http://schemas.microsoft.com/office/drawing/2014/main" id="{6F8A4D6B-BFF1-4AB4-9589-4711189B4406}"/>
              </a:ext>
            </a:extLst>
          </p:cNvPr>
          <p:cNvSpPr txBox="1">
            <a:spLocks noChangeArrowheads="1"/>
          </p:cNvSpPr>
          <p:nvPr/>
        </p:nvSpPr>
        <p:spPr bwMode="auto">
          <a:xfrm>
            <a:off x="976103" y="1393899"/>
            <a:ext cx="5278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FF0000"/>
              </a:buClr>
              <a:buChar char="•"/>
              <a:defRPr sz="2800">
                <a:solidFill>
                  <a:schemeClr val="tx1"/>
                </a:solidFill>
                <a:latin typeface="Garamond" panose="02020404030301010803" pitchFamily="18" charset="0"/>
              </a:defRPr>
            </a:lvl1pPr>
            <a:lvl2pPr marL="742950" indent="-285750">
              <a:spcBef>
                <a:spcPct val="20000"/>
              </a:spcBef>
              <a:buClr>
                <a:srgbClr val="FF0000"/>
              </a:buClr>
              <a:buSzPct val="85000"/>
              <a:buFont typeface="Wingdings" panose="05000000000000000000" pitchFamily="2" charset="2"/>
              <a:buChar char="§"/>
              <a:defRPr sz="2400">
                <a:solidFill>
                  <a:schemeClr val="tx1"/>
                </a:solidFill>
                <a:latin typeface="Garamond" panose="02020404030301010803" pitchFamily="18" charset="0"/>
              </a:defRPr>
            </a:lvl2pPr>
            <a:lvl3pPr marL="1143000" indent="-228600">
              <a:spcBef>
                <a:spcPct val="20000"/>
              </a:spcBef>
              <a:buClr>
                <a:srgbClr val="FF0000"/>
              </a:buClr>
              <a:buChar char="•"/>
              <a:defRPr sz="2000">
                <a:solidFill>
                  <a:schemeClr val="tx1"/>
                </a:solidFill>
                <a:latin typeface="Garamond" panose="02020404030301010803" pitchFamily="18" charset="0"/>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defRPr>
            </a:lvl4pPr>
            <a:lvl5pPr marL="2057400" indent="-228600">
              <a:spcBef>
                <a:spcPct val="20000"/>
              </a:spcBef>
              <a:buClr>
                <a:srgbClr val="FF0000"/>
              </a:buClr>
              <a:buSzPct val="5000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9pPr>
          </a:lstStyle>
          <a:p>
            <a:pPr>
              <a:spcBef>
                <a:spcPct val="50000"/>
              </a:spcBef>
              <a:buClrTx/>
              <a:buFontTx/>
              <a:buNone/>
            </a:pPr>
            <a:r>
              <a:rPr lang="en-US" altLang="en-US" b="1" dirty="0"/>
              <a:t>Cycle Time for Practices 1, 2 &amp; 3: </a:t>
            </a:r>
          </a:p>
        </p:txBody>
      </p:sp>
      <p:sp>
        <p:nvSpPr>
          <p:cNvPr id="13" name="Text Box 7">
            <a:extLst>
              <a:ext uri="{FF2B5EF4-FFF2-40B4-BE49-F238E27FC236}">
                <a16:creationId xmlns:a16="http://schemas.microsoft.com/office/drawing/2014/main" id="{2551013E-ED50-41D1-BE95-7C05B0BB45E9}"/>
              </a:ext>
            </a:extLst>
          </p:cNvPr>
          <p:cNvSpPr txBox="1">
            <a:spLocks noChangeArrowheads="1"/>
          </p:cNvSpPr>
          <p:nvPr/>
        </p:nvSpPr>
        <p:spPr bwMode="auto">
          <a:xfrm>
            <a:off x="9958552" y="852141"/>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FF0000"/>
              </a:buClr>
              <a:buChar char="•"/>
              <a:defRPr sz="2800">
                <a:solidFill>
                  <a:schemeClr val="tx1"/>
                </a:solidFill>
                <a:latin typeface="Garamond" panose="02020404030301010803" pitchFamily="18" charset="0"/>
              </a:defRPr>
            </a:lvl1pPr>
            <a:lvl2pPr marL="742950" indent="-285750">
              <a:spcBef>
                <a:spcPct val="20000"/>
              </a:spcBef>
              <a:buClr>
                <a:srgbClr val="FF0000"/>
              </a:buClr>
              <a:buSzPct val="85000"/>
              <a:buFont typeface="Wingdings" panose="05000000000000000000" pitchFamily="2" charset="2"/>
              <a:buChar char="§"/>
              <a:defRPr sz="2400">
                <a:solidFill>
                  <a:schemeClr val="tx1"/>
                </a:solidFill>
                <a:latin typeface="Garamond" panose="02020404030301010803" pitchFamily="18" charset="0"/>
              </a:defRPr>
            </a:lvl2pPr>
            <a:lvl3pPr marL="1143000" indent="-228600">
              <a:spcBef>
                <a:spcPct val="20000"/>
              </a:spcBef>
              <a:buClr>
                <a:srgbClr val="FF0000"/>
              </a:buClr>
              <a:buChar char="•"/>
              <a:defRPr sz="2000">
                <a:solidFill>
                  <a:schemeClr val="tx1"/>
                </a:solidFill>
                <a:latin typeface="Garamond" panose="02020404030301010803" pitchFamily="18" charset="0"/>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defRPr>
            </a:lvl4pPr>
            <a:lvl5pPr marL="2057400" indent="-228600">
              <a:spcBef>
                <a:spcPct val="20000"/>
              </a:spcBef>
              <a:buClr>
                <a:srgbClr val="FF0000"/>
              </a:buClr>
              <a:buSzPct val="5000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9pPr>
          </a:lstStyle>
          <a:p>
            <a:pPr>
              <a:spcBef>
                <a:spcPct val="50000"/>
              </a:spcBef>
              <a:buClrTx/>
              <a:buFontTx/>
              <a:buNone/>
            </a:pPr>
            <a:r>
              <a:rPr lang="en-US" altLang="en-US" sz="2000" b="1" dirty="0"/>
              <a:t>Practice  1</a:t>
            </a:r>
          </a:p>
        </p:txBody>
      </p:sp>
      <p:graphicFrame>
        <p:nvGraphicFramePr>
          <p:cNvPr id="15" name="Object 4" descr="This graph shows the impact of practice 1. Before the change, the graph cycle time varies but is between 50 and 90 min. After the change is implemented, the average time drops to about 30 min, but still varies largely month to month.&#10;" title="Graph of practice 1, cycle time vs month">
            <a:extLst>
              <a:ext uri="{FF2B5EF4-FFF2-40B4-BE49-F238E27FC236}">
                <a16:creationId xmlns:a16="http://schemas.microsoft.com/office/drawing/2014/main" id="{781577D8-03A2-4F8A-9CF7-7C602EA4189E}"/>
              </a:ext>
            </a:extLst>
          </p:cNvPr>
          <p:cNvGraphicFramePr>
            <a:graphicFrameLocks/>
          </p:cNvGraphicFramePr>
          <p:nvPr>
            <p:extLst>
              <p:ext uri="{D42A27DB-BD31-4B8C-83A1-F6EECF244321}">
                <p14:modId xmlns:p14="http://schemas.microsoft.com/office/powerpoint/2010/main" val="1759299792"/>
              </p:ext>
            </p:extLst>
          </p:nvPr>
        </p:nvGraphicFramePr>
        <p:xfrm>
          <a:off x="6681953" y="656879"/>
          <a:ext cx="4695825" cy="1958975"/>
        </p:xfrm>
        <a:graphic>
          <a:graphicData uri="http://schemas.openxmlformats.org/presentationml/2006/ole">
            <mc:AlternateContent xmlns:mc="http://schemas.openxmlformats.org/markup-compatibility/2006">
              <mc:Choice xmlns:v="urn:schemas-microsoft-com:vml" Requires="v">
                <p:oleObj name="Chart" r:id="rId4" imgW="7667666" imgH="4381327" progId="MSGraph.Chart.8">
                  <p:embed followColorScheme="full"/>
                </p:oleObj>
              </mc:Choice>
              <mc:Fallback>
                <p:oleObj name="Chart" r:id="rId4" imgW="7667666" imgH="4381327" progId="MSGraph.Chart.8">
                  <p:embed followColorScheme="full"/>
                  <p:pic>
                    <p:nvPicPr>
                      <p:cNvPr id="15" name="Object 4" descr="This graph shows the impact of practice 1. Before the change, the graph cycle time varies but is between 50 and 90 min. After the change is implemented, the average time drops to about 30 min, but still varies largely month to month.&#10;" title="Graph of practice 1, cycle time vs month">
                        <a:extLst>
                          <a:ext uri="{FF2B5EF4-FFF2-40B4-BE49-F238E27FC236}">
                            <a16:creationId xmlns:a16="http://schemas.microsoft.com/office/drawing/2014/main" id="{781577D8-03A2-4F8A-9CF7-7C602EA4189E}"/>
                          </a:ext>
                        </a:extLst>
                      </p:cNvPr>
                      <p:cNvPicPr>
                        <a:picLocks noChangeArrowheads="1"/>
                      </p:cNvPicPr>
                      <p:nvPr/>
                    </p:nvPicPr>
                    <p:blipFill>
                      <a:blip r:embed="rId5"/>
                      <a:srcRect/>
                      <a:stretch>
                        <a:fillRect/>
                      </a:stretch>
                    </p:blipFill>
                    <p:spPr bwMode="auto">
                      <a:xfrm>
                        <a:off x="6681953" y="656879"/>
                        <a:ext cx="4695825"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8">
            <a:extLst>
              <a:ext uri="{FF2B5EF4-FFF2-40B4-BE49-F238E27FC236}">
                <a16:creationId xmlns:a16="http://schemas.microsoft.com/office/drawing/2014/main" id="{E99F4647-1564-437C-A806-AFC8B5B2A769}"/>
              </a:ext>
            </a:extLst>
          </p:cNvPr>
          <p:cNvSpPr txBox="1">
            <a:spLocks noChangeArrowheads="1"/>
          </p:cNvSpPr>
          <p:nvPr/>
        </p:nvSpPr>
        <p:spPr bwMode="auto">
          <a:xfrm>
            <a:off x="9996652" y="2761904"/>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FF0000"/>
              </a:buClr>
              <a:buChar char="•"/>
              <a:defRPr sz="2800">
                <a:solidFill>
                  <a:schemeClr val="tx1"/>
                </a:solidFill>
                <a:latin typeface="Garamond" panose="02020404030301010803" pitchFamily="18" charset="0"/>
              </a:defRPr>
            </a:lvl1pPr>
            <a:lvl2pPr marL="742950" indent="-285750">
              <a:spcBef>
                <a:spcPct val="20000"/>
              </a:spcBef>
              <a:buClr>
                <a:srgbClr val="FF0000"/>
              </a:buClr>
              <a:buSzPct val="85000"/>
              <a:buFont typeface="Wingdings" panose="05000000000000000000" pitchFamily="2" charset="2"/>
              <a:buChar char="§"/>
              <a:defRPr sz="2400">
                <a:solidFill>
                  <a:schemeClr val="tx1"/>
                </a:solidFill>
                <a:latin typeface="Garamond" panose="02020404030301010803" pitchFamily="18" charset="0"/>
              </a:defRPr>
            </a:lvl2pPr>
            <a:lvl3pPr marL="1143000" indent="-228600">
              <a:spcBef>
                <a:spcPct val="20000"/>
              </a:spcBef>
              <a:buClr>
                <a:srgbClr val="FF0000"/>
              </a:buClr>
              <a:buChar char="•"/>
              <a:defRPr sz="2000">
                <a:solidFill>
                  <a:schemeClr val="tx1"/>
                </a:solidFill>
                <a:latin typeface="Garamond" panose="02020404030301010803" pitchFamily="18" charset="0"/>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defRPr>
            </a:lvl4pPr>
            <a:lvl5pPr marL="2057400" indent="-228600">
              <a:spcBef>
                <a:spcPct val="20000"/>
              </a:spcBef>
              <a:buClr>
                <a:srgbClr val="FF0000"/>
              </a:buClr>
              <a:buSzPct val="5000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9pPr>
          </a:lstStyle>
          <a:p>
            <a:pPr>
              <a:spcBef>
                <a:spcPct val="50000"/>
              </a:spcBef>
              <a:buClrTx/>
              <a:buFontTx/>
              <a:buNone/>
            </a:pPr>
            <a:r>
              <a:rPr lang="en-US" altLang="en-US" sz="2000" b="1" dirty="0"/>
              <a:t>Practice 2</a:t>
            </a:r>
          </a:p>
        </p:txBody>
      </p:sp>
      <p:graphicFrame>
        <p:nvGraphicFramePr>
          <p:cNvPr id="10" name="Object 9" descr="This graph shows the impact of practice 2. Before the change is implemented, the data was high but steadily decreasing. After the change is implemented the decrease continues." title="Graph of practice 2, cycle time vs month">
            <a:extLst>
              <a:ext uri="{FF2B5EF4-FFF2-40B4-BE49-F238E27FC236}">
                <a16:creationId xmlns:a16="http://schemas.microsoft.com/office/drawing/2014/main" id="{A202FB26-3D90-4079-BB0C-9CEFA33CD4FC}"/>
              </a:ext>
            </a:extLst>
          </p:cNvPr>
          <p:cNvGraphicFramePr>
            <a:graphicFrameLocks/>
          </p:cNvGraphicFramePr>
          <p:nvPr>
            <p:extLst>
              <p:ext uri="{D42A27DB-BD31-4B8C-83A1-F6EECF244321}">
                <p14:modId xmlns:p14="http://schemas.microsoft.com/office/powerpoint/2010/main" val="1005979101"/>
              </p:ext>
            </p:extLst>
          </p:nvPr>
        </p:nvGraphicFramePr>
        <p:xfrm>
          <a:off x="6678777" y="2358679"/>
          <a:ext cx="4630738" cy="1958975"/>
        </p:xfrm>
        <a:graphic>
          <a:graphicData uri="http://schemas.openxmlformats.org/presentationml/2006/ole">
            <mc:AlternateContent xmlns:mc="http://schemas.openxmlformats.org/markup-compatibility/2006">
              <mc:Choice xmlns:v="urn:schemas-microsoft-com:vml" Requires="v">
                <p:oleObj name="Chart" r:id="rId6" imgW="7667666" imgH="4381327" progId="MSGraph.Chart.8">
                  <p:embed followColorScheme="full"/>
                </p:oleObj>
              </mc:Choice>
              <mc:Fallback>
                <p:oleObj name="Chart" r:id="rId6" imgW="7667666" imgH="4381327" progId="MSGraph.Chart.8">
                  <p:embed followColorScheme="full"/>
                  <p:pic>
                    <p:nvPicPr>
                      <p:cNvPr id="10" name="Object 9" descr="This graph shows the impact of practice 2. Before the change is implemented, the data was high but steadily decreasing. After the change is implemented the decrease continues." title="Graph of practice 2, cycle time vs month">
                        <a:extLst>
                          <a:ext uri="{FF2B5EF4-FFF2-40B4-BE49-F238E27FC236}">
                            <a16:creationId xmlns:a16="http://schemas.microsoft.com/office/drawing/2014/main" id="{A202FB26-3D90-4079-BB0C-9CEFA33CD4FC}"/>
                          </a:ext>
                        </a:extLst>
                      </p:cNvPr>
                      <p:cNvPicPr>
                        <a:picLocks noChangeArrowheads="1"/>
                      </p:cNvPicPr>
                      <p:nvPr/>
                    </p:nvPicPr>
                    <p:blipFill>
                      <a:blip r:embed="rId7"/>
                      <a:srcRect/>
                      <a:stretch>
                        <a:fillRect/>
                      </a:stretch>
                    </p:blipFill>
                    <p:spPr bwMode="auto">
                      <a:xfrm>
                        <a:off x="6678777" y="2358679"/>
                        <a:ext cx="4630738"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 Box 9">
            <a:extLst>
              <a:ext uri="{FF2B5EF4-FFF2-40B4-BE49-F238E27FC236}">
                <a16:creationId xmlns:a16="http://schemas.microsoft.com/office/drawing/2014/main" id="{4D87B1D6-E3F2-4234-9C2C-3401476CC1A2}"/>
              </a:ext>
            </a:extLst>
          </p:cNvPr>
          <p:cNvSpPr txBox="1">
            <a:spLocks noChangeArrowheads="1"/>
          </p:cNvSpPr>
          <p:nvPr/>
        </p:nvSpPr>
        <p:spPr bwMode="auto">
          <a:xfrm>
            <a:off x="10060152" y="4257329"/>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FF0000"/>
              </a:buClr>
              <a:buChar char="•"/>
              <a:defRPr sz="2800">
                <a:solidFill>
                  <a:schemeClr val="tx1"/>
                </a:solidFill>
                <a:latin typeface="Garamond" panose="02020404030301010803" pitchFamily="18" charset="0"/>
              </a:defRPr>
            </a:lvl1pPr>
            <a:lvl2pPr marL="742950" indent="-285750">
              <a:spcBef>
                <a:spcPct val="20000"/>
              </a:spcBef>
              <a:buClr>
                <a:srgbClr val="FF0000"/>
              </a:buClr>
              <a:buSzPct val="85000"/>
              <a:buFont typeface="Wingdings" panose="05000000000000000000" pitchFamily="2" charset="2"/>
              <a:buChar char="§"/>
              <a:defRPr sz="2400">
                <a:solidFill>
                  <a:schemeClr val="tx1"/>
                </a:solidFill>
                <a:latin typeface="Garamond" panose="02020404030301010803" pitchFamily="18" charset="0"/>
              </a:defRPr>
            </a:lvl2pPr>
            <a:lvl3pPr marL="1143000" indent="-228600">
              <a:spcBef>
                <a:spcPct val="20000"/>
              </a:spcBef>
              <a:buClr>
                <a:srgbClr val="FF0000"/>
              </a:buClr>
              <a:buChar char="•"/>
              <a:defRPr sz="2000">
                <a:solidFill>
                  <a:schemeClr val="tx1"/>
                </a:solidFill>
                <a:latin typeface="Garamond" panose="02020404030301010803" pitchFamily="18" charset="0"/>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defRPr>
            </a:lvl4pPr>
            <a:lvl5pPr marL="2057400" indent="-228600">
              <a:spcBef>
                <a:spcPct val="20000"/>
              </a:spcBef>
              <a:buClr>
                <a:srgbClr val="FF0000"/>
              </a:buClr>
              <a:buSzPct val="5000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9pPr>
          </a:lstStyle>
          <a:p>
            <a:pPr>
              <a:spcBef>
                <a:spcPct val="50000"/>
              </a:spcBef>
              <a:buClrTx/>
              <a:buFontTx/>
              <a:buNone/>
            </a:pPr>
            <a:r>
              <a:rPr lang="en-US" altLang="en-US" sz="2000" b="1" dirty="0"/>
              <a:t>Practice 3</a:t>
            </a:r>
          </a:p>
        </p:txBody>
      </p:sp>
      <p:graphicFrame>
        <p:nvGraphicFramePr>
          <p:cNvPr id="11" name="Object 5" descr="This graph shows the impact of practice 3. Before the change is made, the cycle time is highly variable but varies from about 60 min to 90 min. After the change, there is an initial decrease to about 10 minutes, but as the months progress the time steadily climbs up to around 50 minutes." title="Graph of practice 3, cycle time vs month">
            <a:extLst>
              <a:ext uri="{FF2B5EF4-FFF2-40B4-BE49-F238E27FC236}">
                <a16:creationId xmlns:a16="http://schemas.microsoft.com/office/drawing/2014/main" id="{05799840-42BC-4229-A47E-08F3D042DD96}"/>
              </a:ext>
            </a:extLst>
          </p:cNvPr>
          <p:cNvGraphicFramePr>
            <a:graphicFrameLocks/>
          </p:cNvGraphicFramePr>
          <p:nvPr>
            <p:extLst>
              <p:ext uri="{D42A27DB-BD31-4B8C-83A1-F6EECF244321}">
                <p14:modId xmlns:p14="http://schemas.microsoft.com/office/powerpoint/2010/main" val="208477608"/>
              </p:ext>
            </p:extLst>
          </p:nvPr>
        </p:nvGraphicFramePr>
        <p:xfrm>
          <a:off x="6721641" y="4050953"/>
          <a:ext cx="4587875" cy="2076450"/>
        </p:xfrm>
        <a:graphic>
          <a:graphicData uri="http://schemas.openxmlformats.org/presentationml/2006/ole">
            <mc:AlternateContent xmlns:mc="http://schemas.openxmlformats.org/markup-compatibility/2006">
              <mc:Choice xmlns:v="urn:schemas-microsoft-com:vml" Requires="v">
                <p:oleObj name="Chart" r:id="rId8" imgW="7667666" imgH="4371975" progId="MSGraph.Chart.8">
                  <p:embed followColorScheme="full"/>
                </p:oleObj>
              </mc:Choice>
              <mc:Fallback>
                <p:oleObj name="Chart" r:id="rId8" imgW="7667666" imgH="4371975" progId="MSGraph.Chart.8">
                  <p:embed followColorScheme="full"/>
                  <p:pic>
                    <p:nvPicPr>
                      <p:cNvPr id="11" name="Object 5" descr="This graph shows the impact of practice 3. Before the change is made, the cycle time is highly variable but varies from about 60 min to 90 min. After the change, there is an initial decrease to about 10 minutes, but as the months progress the time steadily climbs up to around 50 minutes." title="Graph of practice 3, cycle time vs month">
                        <a:extLst>
                          <a:ext uri="{FF2B5EF4-FFF2-40B4-BE49-F238E27FC236}">
                            <a16:creationId xmlns:a16="http://schemas.microsoft.com/office/drawing/2014/main" id="{05799840-42BC-4229-A47E-08F3D042DD96}"/>
                          </a:ext>
                        </a:extLst>
                      </p:cNvPr>
                      <p:cNvPicPr>
                        <a:picLocks noChangeArrowheads="1"/>
                      </p:cNvPicPr>
                      <p:nvPr/>
                    </p:nvPicPr>
                    <p:blipFill>
                      <a:blip r:embed="rId9"/>
                      <a:srcRect/>
                      <a:stretch>
                        <a:fillRect/>
                      </a:stretch>
                    </p:blipFill>
                    <p:spPr bwMode="auto">
                      <a:xfrm>
                        <a:off x="6721641" y="4050953"/>
                        <a:ext cx="45878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6">
            <a:extLst>
              <a:ext uri="{FF2B5EF4-FFF2-40B4-BE49-F238E27FC236}">
                <a16:creationId xmlns:a16="http://schemas.microsoft.com/office/drawing/2014/main" id="{7D3B8504-CC4D-4E52-A558-F6CAB440FB3C}"/>
              </a:ext>
            </a:extLst>
          </p:cNvPr>
          <p:cNvSpPr txBox="1">
            <a:spLocks noChangeArrowheads="1"/>
          </p:cNvSpPr>
          <p:nvPr/>
        </p:nvSpPr>
        <p:spPr bwMode="auto">
          <a:xfrm>
            <a:off x="931426" y="2827648"/>
            <a:ext cx="543937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FF0000"/>
              </a:buClr>
              <a:buChar char="•"/>
              <a:defRPr sz="2800">
                <a:solidFill>
                  <a:schemeClr val="tx1"/>
                </a:solidFill>
                <a:latin typeface="Garamond" panose="02020404030301010803" pitchFamily="18" charset="0"/>
              </a:defRPr>
            </a:lvl1pPr>
            <a:lvl2pPr marL="742950" indent="-285750">
              <a:spcBef>
                <a:spcPct val="20000"/>
              </a:spcBef>
              <a:buClr>
                <a:srgbClr val="FF0000"/>
              </a:buClr>
              <a:buSzPct val="85000"/>
              <a:buFont typeface="Wingdings" panose="05000000000000000000" pitchFamily="2" charset="2"/>
              <a:buChar char="§"/>
              <a:defRPr sz="2400">
                <a:solidFill>
                  <a:schemeClr val="tx1"/>
                </a:solidFill>
                <a:latin typeface="Garamond" panose="02020404030301010803" pitchFamily="18" charset="0"/>
              </a:defRPr>
            </a:lvl2pPr>
            <a:lvl3pPr marL="1143000" indent="-228600">
              <a:spcBef>
                <a:spcPct val="20000"/>
              </a:spcBef>
              <a:buClr>
                <a:srgbClr val="FF0000"/>
              </a:buClr>
              <a:buChar char="•"/>
              <a:defRPr sz="2000">
                <a:solidFill>
                  <a:schemeClr val="tx1"/>
                </a:solidFill>
                <a:latin typeface="Garamond" panose="02020404030301010803" pitchFamily="18" charset="0"/>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defRPr>
            </a:lvl4pPr>
            <a:lvl5pPr marL="2057400" indent="-228600">
              <a:spcBef>
                <a:spcPct val="20000"/>
              </a:spcBef>
              <a:buClr>
                <a:srgbClr val="FF0000"/>
              </a:buClr>
              <a:buSzPct val="5000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9pPr>
          </a:lstStyle>
          <a:p>
            <a:pPr>
              <a:spcBef>
                <a:spcPct val="50000"/>
              </a:spcBef>
              <a:buClrTx/>
              <a:buFontTx/>
              <a:buNone/>
            </a:pPr>
            <a:r>
              <a:rPr lang="en-US" altLang="en-US" dirty="0"/>
              <a:t>Example:</a:t>
            </a:r>
          </a:p>
          <a:p>
            <a:pPr>
              <a:spcBef>
                <a:spcPct val="50000"/>
              </a:spcBef>
              <a:buClrTx/>
              <a:buFontTx/>
              <a:buNone/>
            </a:pPr>
            <a:r>
              <a:rPr lang="en-US" altLang="en-US" sz="2400" dirty="0"/>
              <a:t>The cycle time is the time it takes from the moment you walk into the facility till the time you see your provider</a:t>
            </a:r>
          </a:p>
        </p:txBody>
      </p:sp>
    </p:spTree>
    <p:custDataLst>
      <p:tags r:id="rId1"/>
    </p:custDataLst>
    <p:extLst>
      <p:ext uri="{BB962C8B-B14F-4D97-AF65-F5344CB8AC3E}">
        <p14:creationId xmlns:p14="http://schemas.microsoft.com/office/powerpoint/2010/main" val="29785522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par>
                          <p:cTn id="27" fill="hold" nodeType="afterGroup">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OleChart spid="15" grpId="0" animBg="0"/>
      <p:bldP spid="12" grpId="0" autoUpdateAnimBg="0"/>
      <p:bldOleChart spid="10" grpId="0" animBg="0"/>
      <p:bldP spid="14" grpId="0" autoUpdateAnimBg="0"/>
      <p:bldOleChart spid="11" grpId="0" 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DA2BFC-93E9-4455-81BB-758ED10D0CF8}"/>
              </a:ext>
            </a:extLst>
          </p:cNvPr>
          <p:cNvSpPr txBox="1">
            <a:spLocks/>
          </p:cNvSpPr>
          <p:nvPr/>
        </p:nvSpPr>
        <p:spPr bwMode="auto">
          <a:xfrm>
            <a:off x="2816994" y="2667000"/>
            <a:ext cx="7848600"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latin typeface="+mj-lt"/>
              <a:ea typeface="+mj-ea"/>
              <a:cs typeface="+mj-cs"/>
            </a:endParaRPr>
          </a:p>
        </p:txBody>
      </p:sp>
      <p:sp>
        <p:nvSpPr>
          <p:cNvPr id="4" name="Title 1">
            <a:extLst>
              <a:ext uri="{FF2B5EF4-FFF2-40B4-BE49-F238E27FC236}">
                <a16:creationId xmlns:a16="http://schemas.microsoft.com/office/drawing/2014/main" id="{2BAC6B8A-2D95-4CC3-96EC-25CE14C8C99F}"/>
              </a:ext>
            </a:extLst>
          </p:cNvPr>
          <p:cNvSpPr txBox="1">
            <a:spLocks/>
          </p:cNvSpPr>
          <p:nvPr/>
        </p:nvSpPr>
        <p:spPr bwMode="auto">
          <a:xfrm>
            <a:off x="2054994" y="2514600"/>
            <a:ext cx="8610600" cy="1143000"/>
          </a:xfrm>
          <a:prstGeom prst="rect">
            <a:avLst/>
          </a:prstGeom>
          <a:solidFill>
            <a:srgbClr val="C00000"/>
          </a:solidFill>
          <a:ln>
            <a:noFill/>
          </a:ln>
        </p:spPr>
        <p:txBody>
          <a:bodyPr anchor="ctr" anchorCtr="1"/>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3028950" algn="ctr" eaLnBrk="1" hangingPunct="1">
              <a:defRPr/>
            </a:pPr>
            <a:r>
              <a:rPr lang="en-US" altLang="en-US" sz="4000" dirty="0">
                <a:solidFill>
                  <a:schemeClr val="bg1"/>
                </a:solidFill>
              </a:rPr>
              <a:t>Study Groups</a:t>
            </a:r>
          </a:p>
        </p:txBody>
      </p:sp>
      <p:pic>
        <p:nvPicPr>
          <p:cNvPr id="6" name="Picture 2" descr="C:\Users\Kath\AppData\Local\Microsoft\Windows\Temporary Internet Files\Content.IE5\SU1N56H1\MP900439467[1].jpg">
            <a:extLst>
              <a:ext uri="{FF2B5EF4-FFF2-40B4-BE49-F238E27FC236}">
                <a16:creationId xmlns:a16="http://schemas.microsoft.com/office/drawing/2014/main" id="{07253B85-E926-49E0-89EC-B08A3A0D863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676401" y="1676400"/>
            <a:ext cx="3736975"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411593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 Box 6">
            <a:extLst>
              <a:ext uri="{FF2B5EF4-FFF2-40B4-BE49-F238E27FC236}">
                <a16:creationId xmlns:a16="http://schemas.microsoft.com/office/drawing/2014/main" id="{0ECC9CB1-E2B5-43F4-AAFA-FCB2C17EBCAB}"/>
              </a:ext>
            </a:extLst>
          </p:cNvPr>
          <p:cNvSpPr txBox="1">
            <a:spLocks noChangeArrowheads="1"/>
          </p:cNvSpPr>
          <p:nvPr/>
        </p:nvSpPr>
        <p:spPr bwMode="auto">
          <a:xfrm>
            <a:off x="3038061" y="558226"/>
            <a:ext cx="617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FF0000"/>
              </a:buClr>
              <a:buChar char="•"/>
              <a:defRPr sz="2800">
                <a:solidFill>
                  <a:schemeClr val="tx1"/>
                </a:solidFill>
                <a:latin typeface="Garamond" panose="02020404030301010803" pitchFamily="18" charset="0"/>
              </a:defRPr>
            </a:lvl1pPr>
            <a:lvl2pPr marL="742950" indent="-285750">
              <a:spcBef>
                <a:spcPct val="20000"/>
              </a:spcBef>
              <a:buClr>
                <a:srgbClr val="FF0000"/>
              </a:buClr>
              <a:buSzPct val="85000"/>
              <a:buFont typeface="Wingdings" panose="05000000000000000000" pitchFamily="2" charset="2"/>
              <a:buChar char="§"/>
              <a:defRPr sz="2400">
                <a:solidFill>
                  <a:schemeClr val="tx1"/>
                </a:solidFill>
                <a:latin typeface="Garamond" panose="02020404030301010803" pitchFamily="18" charset="0"/>
              </a:defRPr>
            </a:lvl2pPr>
            <a:lvl3pPr marL="1143000" indent="-228600">
              <a:spcBef>
                <a:spcPct val="20000"/>
              </a:spcBef>
              <a:buClr>
                <a:srgbClr val="FF0000"/>
              </a:buClr>
              <a:buChar char="•"/>
              <a:defRPr sz="2000">
                <a:solidFill>
                  <a:schemeClr val="tx1"/>
                </a:solidFill>
                <a:latin typeface="Garamond" panose="02020404030301010803" pitchFamily="18" charset="0"/>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defRPr>
            </a:lvl4pPr>
            <a:lvl5pPr marL="2057400" indent="-228600">
              <a:spcBef>
                <a:spcPct val="20000"/>
              </a:spcBef>
              <a:buClr>
                <a:srgbClr val="FF0000"/>
              </a:buClr>
              <a:buSzPct val="5000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9pPr>
          </a:lstStyle>
          <a:p>
            <a:pPr algn="ctr">
              <a:spcBef>
                <a:spcPct val="50000"/>
              </a:spcBef>
              <a:buClrTx/>
              <a:buFontTx/>
              <a:buNone/>
            </a:pPr>
            <a:r>
              <a:rPr lang="en-US" altLang="en-US" sz="3200" dirty="0"/>
              <a:t>Cycle Time for Practices 1, 2 &amp; 3: </a:t>
            </a:r>
          </a:p>
        </p:txBody>
      </p:sp>
      <p:graphicFrame>
        <p:nvGraphicFramePr>
          <p:cNvPr id="2" name="Object 3" descr="This chart shows the average cycle time before and after the change for all three practices. Before, the average time was 70 minutes. After the change. The average time was 35 minutes.&#10;" title="Bar chart of average time before and after change">
            <a:extLst>
              <a:ext uri="{FF2B5EF4-FFF2-40B4-BE49-F238E27FC236}">
                <a16:creationId xmlns:a16="http://schemas.microsoft.com/office/drawing/2014/main" id="{76525B6B-C951-4286-962B-D3317821D18A}"/>
              </a:ext>
            </a:extLst>
          </p:cNvPr>
          <p:cNvGraphicFramePr>
            <a:graphicFrameLocks/>
          </p:cNvGraphicFramePr>
          <p:nvPr/>
        </p:nvGraphicFramePr>
        <p:xfrm>
          <a:off x="2489200" y="1492250"/>
          <a:ext cx="7213600" cy="3817938"/>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22772563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AA8BE07E-7BF0-4B86-9E35-4509510B8F0D}"/>
              </a:ext>
            </a:extLst>
          </p:cNvPr>
          <p:cNvSpPr/>
          <p:nvPr/>
        </p:nvSpPr>
        <p:spPr bwMode="auto">
          <a:xfrm>
            <a:off x="8127687" y="1411422"/>
            <a:ext cx="2540311" cy="4339788"/>
          </a:xfrm>
          <a:prstGeom prst="roundRect">
            <a:avLst/>
          </a:prstGeom>
          <a:solidFill>
            <a:srgbClr val="92D050">
              <a:alpha val="2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mn-lt"/>
              </a:rPr>
              <a:t>Change Ideas</a:t>
            </a:r>
          </a:p>
        </p:txBody>
      </p:sp>
      <p:sp>
        <p:nvSpPr>
          <p:cNvPr id="42" name="Rectangle: Rounded Corners 41">
            <a:extLst>
              <a:ext uri="{FF2B5EF4-FFF2-40B4-BE49-F238E27FC236}">
                <a16:creationId xmlns:a16="http://schemas.microsoft.com/office/drawing/2014/main" id="{209BE53E-3585-4194-93C5-4B5EAB53DA95}"/>
              </a:ext>
            </a:extLst>
          </p:cNvPr>
          <p:cNvSpPr/>
          <p:nvPr/>
        </p:nvSpPr>
        <p:spPr bwMode="auto">
          <a:xfrm>
            <a:off x="6185011" y="1447800"/>
            <a:ext cx="1423147" cy="4339788"/>
          </a:xfrm>
          <a:prstGeom prst="roundRect">
            <a:avLst/>
          </a:prstGeom>
          <a:solidFill>
            <a:srgbClr val="C00000">
              <a:alpha val="2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mn-lt"/>
              </a:rPr>
              <a:t>Method of Action</a:t>
            </a:r>
          </a:p>
        </p:txBody>
      </p:sp>
      <p:sp>
        <p:nvSpPr>
          <p:cNvPr id="41" name="Rectangle: Rounded Corners 40">
            <a:extLst>
              <a:ext uri="{FF2B5EF4-FFF2-40B4-BE49-F238E27FC236}">
                <a16:creationId xmlns:a16="http://schemas.microsoft.com/office/drawing/2014/main" id="{748C9B0C-676F-4F01-8CD7-E1FBCCAC96ED}"/>
              </a:ext>
            </a:extLst>
          </p:cNvPr>
          <p:cNvSpPr/>
          <p:nvPr/>
        </p:nvSpPr>
        <p:spPr bwMode="auto">
          <a:xfrm>
            <a:off x="3775008" y="1447800"/>
            <a:ext cx="2091398" cy="4339788"/>
          </a:xfrm>
          <a:prstGeom prst="roundRect">
            <a:avLst/>
          </a:prstGeom>
          <a:solidFill>
            <a:srgbClr val="FFFF00">
              <a:alpha val="2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mn-lt"/>
              </a:rPr>
              <a:t>Course of Action</a:t>
            </a:r>
          </a:p>
        </p:txBody>
      </p:sp>
      <p:sp>
        <p:nvSpPr>
          <p:cNvPr id="40" name="Rectangle: Rounded Corners 39">
            <a:extLst>
              <a:ext uri="{FF2B5EF4-FFF2-40B4-BE49-F238E27FC236}">
                <a16:creationId xmlns:a16="http://schemas.microsoft.com/office/drawing/2014/main" id="{88F68503-5D28-4C2D-90C6-4F7FE06F0167}"/>
              </a:ext>
            </a:extLst>
          </p:cNvPr>
          <p:cNvSpPr/>
          <p:nvPr/>
        </p:nvSpPr>
        <p:spPr bwMode="auto">
          <a:xfrm>
            <a:off x="1524000" y="1447800"/>
            <a:ext cx="2091398" cy="4392996"/>
          </a:xfrm>
          <a:prstGeom prst="roundRect">
            <a:avLst/>
          </a:prstGeom>
          <a:solidFill>
            <a:schemeClr val="bg1">
              <a:lumMod val="65000"/>
              <a:alpha val="2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mn-lt"/>
              </a:rPr>
              <a:t>Type of Variation</a:t>
            </a:r>
          </a:p>
        </p:txBody>
      </p:sp>
      <p:sp>
        <p:nvSpPr>
          <p:cNvPr id="3" name="object 3"/>
          <p:cNvSpPr txBox="1">
            <a:spLocks noGrp="1"/>
          </p:cNvSpPr>
          <p:nvPr>
            <p:ph type="title"/>
          </p:nvPr>
        </p:nvSpPr>
        <p:spPr>
          <a:xfrm>
            <a:off x="3727767" y="569670"/>
            <a:ext cx="4736465" cy="504625"/>
          </a:xfrm>
          <a:prstGeom prst="rect">
            <a:avLst/>
          </a:prstGeom>
        </p:spPr>
        <p:txBody>
          <a:bodyPr vert="horz" wrap="square" lIns="0" tIns="12065" rIns="0" bIns="0" numCol="1" rtlCol="0" anchor="ctr" anchorCtr="0" compatLnSpc="1">
            <a:prstTxWarp prst="textNoShape">
              <a:avLst/>
            </a:prstTxWarp>
            <a:spAutoFit/>
          </a:bodyPr>
          <a:lstStyle/>
          <a:p>
            <a:pPr marL="12700">
              <a:spcBef>
                <a:spcPts val="95"/>
              </a:spcBef>
            </a:pPr>
            <a:r>
              <a:rPr lang="en-US" dirty="0"/>
              <a:t>Addressing Variation</a:t>
            </a:r>
            <a:endParaRPr dirty="0"/>
          </a:p>
        </p:txBody>
      </p:sp>
      <p:grpSp>
        <p:nvGrpSpPr>
          <p:cNvPr id="17" name="Group 16">
            <a:extLst>
              <a:ext uri="{FF2B5EF4-FFF2-40B4-BE49-F238E27FC236}">
                <a16:creationId xmlns:a16="http://schemas.microsoft.com/office/drawing/2014/main" id="{ECC805E4-8BF1-47B9-9614-2E354D8BD9F4}"/>
              </a:ext>
            </a:extLst>
          </p:cNvPr>
          <p:cNvGrpSpPr/>
          <p:nvPr/>
        </p:nvGrpSpPr>
        <p:grpSpPr>
          <a:xfrm>
            <a:off x="1523999" y="1905000"/>
            <a:ext cx="9144000" cy="3633252"/>
            <a:chOff x="2590801" y="2282186"/>
            <a:chExt cx="6527674" cy="3633252"/>
          </a:xfrm>
        </p:grpSpPr>
        <p:sp>
          <p:nvSpPr>
            <p:cNvPr id="18" name="Freeform: Shape 17">
              <a:extLst>
                <a:ext uri="{FF2B5EF4-FFF2-40B4-BE49-F238E27FC236}">
                  <a16:creationId xmlns:a16="http://schemas.microsoft.com/office/drawing/2014/main" id="{D7F00C2F-CC50-4514-8EF0-C76CFBD85657}"/>
                </a:ext>
              </a:extLst>
            </p:cNvPr>
            <p:cNvSpPr/>
            <p:nvPr/>
          </p:nvSpPr>
          <p:spPr>
            <a:xfrm>
              <a:off x="2590801" y="2659290"/>
              <a:ext cx="1498673" cy="715042"/>
            </a:xfrm>
            <a:custGeom>
              <a:avLst/>
              <a:gdLst>
                <a:gd name="connsiteX0" fmla="*/ 0 w 1015949"/>
                <a:gd name="connsiteY0" fmla="*/ 50797 h 507974"/>
                <a:gd name="connsiteX1" fmla="*/ 50797 w 1015949"/>
                <a:gd name="connsiteY1" fmla="*/ 0 h 507974"/>
                <a:gd name="connsiteX2" fmla="*/ 965152 w 1015949"/>
                <a:gd name="connsiteY2" fmla="*/ 0 h 507974"/>
                <a:gd name="connsiteX3" fmla="*/ 1015949 w 1015949"/>
                <a:gd name="connsiteY3" fmla="*/ 50797 h 507974"/>
                <a:gd name="connsiteX4" fmla="*/ 1015949 w 1015949"/>
                <a:gd name="connsiteY4" fmla="*/ 457177 h 507974"/>
                <a:gd name="connsiteX5" fmla="*/ 965152 w 1015949"/>
                <a:gd name="connsiteY5" fmla="*/ 507974 h 507974"/>
                <a:gd name="connsiteX6" fmla="*/ 50797 w 1015949"/>
                <a:gd name="connsiteY6" fmla="*/ 507974 h 507974"/>
                <a:gd name="connsiteX7" fmla="*/ 0 w 1015949"/>
                <a:gd name="connsiteY7" fmla="*/ 457177 h 507974"/>
                <a:gd name="connsiteX8" fmla="*/ 0 w 1015949"/>
                <a:gd name="connsiteY8" fmla="*/ 50797 h 50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949" h="507974">
                  <a:moveTo>
                    <a:pt x="0" y="50797"/>
                  </a:moveTo>
                  <a:cubicBezTo>
                    <a:pt x="0" y="22743"/>
                    <a:pt x="22743" y="0"/>
                    <a:pt x="50797" y="0"/>
                  </a:cubicBezTo>
                  <a:lnTo>
                    <a:pt x="965152" y="0"/>
                  </a:lnTo>
                  <a:cubicBezTo>
                    <a:pt x="993206" y="0"/>
                    <a:pt x="1015949" y="22743"/>
                    <a:pt x="1015949" y="50797"/>
                  </a:cubicBezTo>
                  <a:lnTo>
                    <a:pt x="1015949" y="457177"/>
                  </a:lnTo>
                  <a:cubicBezTo>
                    <a:pt x="1015949" y="485231"/>
                    <a:pt x="993206" y="507974"/>
                    <a:pt x="965152" y="507974"/>
                  </a:cubicBezTo>
                  <a:lnTo>
                    <a:pt x="50797" y="507974"/>
                  </a:lnTo>
                  <a:cubicBezTo>
                    <a:pt x="22743" y="507974"/>
                    <a:pt x="0" y="485231"/>
                    <a:pt x="0" y="457177"/>
                  </a:cubicBezTo>
                  <a:lnTo>
                    <a:pt x="0" y="50797"/>
                  </a:lnTo>
                  <a:close/>
                </a:path>
              </a:pathLst>
            </a:custGeom>
            <a:solidFill>
              <a:srgbClr val="FD680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5038" tIns="25038" rIns="25038" bIns="25038" numCol="1" spcCol="1270" anchor="ctr" anchorCtr="0">
              <a:noAutofit/>
            </a:bodyPr>
            <a:lstStyle/>
            <a:p>
              <a:pPr marL="0" lvl="0" indent="0" algn="ctr" defTabSz="711200">
                <a:lnSpc>
                  <a:spcPct val="90000"/>
                </a:lnSpc>
                <a:spcBef>
                  <a:spcPct val="0"/>
                </a:spcBef>
                <a:spcAft>
                  <a:spcPct val="35000"/>
                </a:spcAft>
                <a:buNone/>
              </a:pPr>
              <a:r>
                <a:rPr lang="en-US" sz="2000" b="1" kern="1200" dirty="0"/>
                <a:t>Special Cause</a:t>
              </a:r>
            </a:p>
          </p:txBody>
        </p:sp>
        <p:sp>
          <p:nvSpPr>
            <p:cNvPr id="19" name="Freeform: Shape 18">
              <a:extLst>
                <a:ext uri="{FF2B5EF4-FFF2-40B4-BE49-F238E27FC236}">
                  <a16:creationId xmlns:a16="http://schemas.microsoft.com/office/drawing/2014/main" id="{5B4B73B5-367D-4B07-B939-63A03AAED41B}"/>
                </a:ext>
              </a:extLst>
            </p:cNvPr>
            <p:cNvSpPr/>
            <p:nvPr/>
          </p:nvSpPr>
          <p:spPr>
            <a:xfrm>
              <a:off x="4089473" y="3107042"/>
              <a:ext cx="406379" cy="26604"/>
            </a:xfrm>
            <a:custGeom>
              <a:avLst/>
              <a:gdLst>
                <a:gd name="connsiteX0" fmla="*/ 0 w 406379"/>
                <a:gd name="connsiteY0" fmla="*/ 13302 h 26604"/>
                <a:gd name="connsiteX1" fmla="*/ 406379 w 406379"/>
                <a:gd name="connsiteY1" fmla="*/ 13302 h 26604"/>
              </a:gdLst>
              <a:ahLst/>
              <a:cxnLst>
                <a:cxn ang="0">
                  <a:pos x="connsiteX0" y="connsiteY0"/>
                </a:cxn>
                <a:cxn ang="0">
                  <a:pos x="connsiteX1" y="connsiteY1"/>
                </a:cxn>
              </a:cxnLst>
              <a:rect l="l" t="t" r="r" b="b"/>
              <a:pathLst>
                <a:path w="406379" h="26604">
                  <a:moveTo>
                    <a:pt x="0" y="13302"/>
                  </a:moveTo>
                  <a:lnTo>
                    <a:pt x="406379" y="13302"/>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5731" tIns="3143" rIns="205730" bIns="3143" numCol="1" spcCol="1270" anchor="ctr" anchorCtr="0">
              <a:noAutofit/>
            </a:bodyPr>
            <a:lstStyle/>
            <a:p>
              <a:pPr marL="0" lvl="0" indent="0" algn="ctr" defTabSz="444500">
                <a:lnSpc>
                  <a:spcPct val="90000"/>
                </a:lnSpc>
                <a:spcBef>
                  <a:spcPct val="0"/>
                </a:spcBef>
                <a:spcAft>
                  <a:spcPct val="35000"/>
                </a:spcAft>
                <a:buNone/>
              </a:pPr>
              <a:endParaRPr lang="en-US" sz="1000" kern="1200" dirty="0"/>
            </a:p>
          </p:txBody>
        </p:sp>
        <p:sp>
          <p:nvSpPr>
            <p:cNvPr id="20" name="Freeform: Shape 19">
              <a:extLst>
                <a:ext uri="{FF2B5EF4-FFF2-40B4-BE49-F238E27FC236}">
                  <a16:creationId xmlns:a16="http://schemas.microsoft.com/office/drawing/2014/main" id="{CE1A51B5-5D23-41D3-AAA7-B0B413C1823A}"/>
                </a:ext>
              </a:extLst>
            </p:cNvPr>
            <p:cNvSpPr/>
            <p:nvPr/>
          </p:nvSpPr>
          <p:spPr>
            <a:xfrm>
              <a:off x="4376675" y="2613046"/>
              <a:ext cx="1142343" cy="1005840"/>
            </a:xfrm>
            <a:custGeom>
              <a:avLst/>
              <a:gdLst>
                <a:gd name="connsiteX0" fmla="*/ 0 w 1015949"/>
                <a:gd name="connsiteY0" fmla="*/ 92211 h 922111"/>
                <a:gd name="connsiteX1" fmla="*/ 92211 w 1015949"/>
                <a:gd name="connsiteY1" fmla="*/ 0 h 922111"/>
                <a:gd name="connsiteX2" fmla="*/ 923738 w 1015949"/>
                <a:gd name="connsiteY2" fmla="*/ 0 h 922111"/>
                <a:gd name="connsiteX3" fmla="*/ 1015949 w 1015949"/>
                <a:gd name="connsiteY3" fmla="*/ 92211 h 922111"/>
                <a:gd name="connsiteX4" fmla="*/ 1015949 w 1015949"/>
                <a:gd name="connsiteY4" fmla="*/ 829900 h 922111"/>
                <a:gd name="connsiteX5" fmla="*/ 923738 w 1015949"/>
                <a:gd name="connsiteY5" fmla="*/ 922111 h 922111"/>
                <a:gd name="connsiteX6" fmla="*/ 92211 w 1015949"/>
                <a:gd name="connsiteY6" fmla="*/ 922111 h 922111"/>
                <a:gd name="connsiteX7" fmla="*/ 0 w 1015949"/>
                <a:gd name="connsiteY7" fmla="*/ 829900 h 922111"/>
                <a:gd name="connsiteX8" fmla="*/ 0 w 1015949"/>
                <a:gd name="connsiteY8" fmla="*/ 92211 h 92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949" h="922111">
                  <a:moveTo>
                    <a:pt x="0" y="92211"/>
                  </a:moveTo>
                  <a:cubicBezTo>
                    <a:pt x="0" y="41284"/>
                    <a:pt x="41284" y="0"/>
                    <a:pt x="92211" y="0"/>
                  </a:cubicBezTo>
                  <a:lnTo>
                    <a:pt x="923738" y="0"/>
                  </a:lnTo>
                  <a:cubicBezTo>
                    <a:pt x="974665" y="0"/>
                    <a:pt x="1015949" y="41284"/>
                    <a:pt x="1015949" y="92211"/>
                  </a:cubicBezTo>
                  <a:lnTo>
                    <a:pt x="1015949" y="829900"/>
                  </a:lnTo>
                  <a:cubicBezTo>
                    <a:pt x="1015949" y="880827"/>
                    <a:pt x="974665" y="922111"/>
                    <a:pt x="923738" y="922111"/>
                  </a:cubicBezTo>
                  <a:lnTo>
                    <a:pt x="92211" y="922111"/>
                  </a:lnTo>
                  <a:cubicBezTo>
                    <a:pt x="41284" y="922111"/>
                    <a:pt x="0" y="880827"/>
                    <a:pt x="0" y="829900"/>
                  </a:cubicBezTo>
                  <a:lnTo>
                    <a:pt x="0" y="92211"/>
                  </a:lnTo>
                  <a:close/>
                </a:path>
              </a:pathLst>
            </a:custGeom>
            <a:solidFill>
              <a:srgbClr val="FD680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7168" tIns="37168" rIns="37168" bIns="37168" numCol="1" spcCol="1270" anchor="ctr" anchorCtr="0">
              <a:noAutofit/>
            </a:bodyPr>
            <a:lstStyle/>
            <a:p>
              <a:pPr marL="0" lvl="0" indent="0" algn="ctr" defTabSz="711200">
                <a:lnSpc>
                  <a:spcPct val="90000"/>
                </a:lnSpc>
                <a:spcBef>
                  <a:spcPct val="0"/>
                </a:spcBef>
                <a:spcAft>
                  <a:spcPct val="35000"/>
                </a:spcAft>
                <a:buNone/>
              </a:pPr>
              <a:r>
                <a:rPr lang="en-US" sz="1600" b="1" kern="1200" dirty="0"/>
                <a:t>Reduce unexpected, assignable, glitches</a:t>
              </a:r>
            </a:p>
          </p:txBody>
        </p:sp>
        <p:sp>
          <p:nvSpPr>
            <p:cNvPr id="21" name="Freeform: Shape 20">
              <a:extLst>
                <a:ext uri="{FF2B5EF4-FFF2-40B4-BE49-F238E27FC236}">
                  <a16:creationId xmlns:a16="http://schemas.microsoft.com/office/drawing/2014/main" id="{7106446E-81F2-4036-A77C-534CC7942887}"/>
                </a:ext>
              </a:extLst>
            </p:cNvPr>
            <p:cNvSpPr/>
            <p:nvPr/>
          </p:nvSpPr>
          <p:spPr>
            <a:xfrm>
              <a:off x="5511803" y="3107042"/>
              <a:ext cx="406379" cy="26604"/>
            </a:xfrm>
            <a:custGeom>
              <a:avLst/>
              <a:gdLst>
                <a:gd name="connsiteX0" fmla="*/ 0 w 406379"/>
                <a:gd name="connsiteY0" fmla="*/ 13302 h 26604"/>
                <a:gd name="connsiteX1" fmla="*/ 406379 w 406379"/>
                <a:gd name="connsiteY1" fmla="*/ 13302 h 26604"/>
              </a:gdLst>
              <a:ahLst/>
              <a:cxnLst>
                <a:cxn ang="0">
                  <a:pos x="connsiteX0" y="connsiteY0"/>
                </a:cxn>
                <a:cxn ang="0">
                  <a:pos x="connsiteX1" y="connsiteY1"/>
                </a:cxn>
              </a:cxnLst>
              <a:rect l="l" t="t" r="r" b="b"/>
              <a:pathLst>
                <a:path w="406379" h="26604">
                  <a:moveTo>
                    <a:pt x="0" y="13302"/>
                  </a:moveTo>
                  <a:lnTo>
                    <a:pt x="406379" y="13302"/>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5730" tIns="3143" rIns="205731" bIns="3143" numCol="1" spcCol="1270" anchor="ctr" anchorCtr="0">
              <a:noAutofit/>
            </a:bodyPr>
            <a:lstStyle/>
            <a:p>
              <a:pPr marL="0" lvl="0" indent="0" algn="ctr" defTabSz="444500">
                <a:lnSpc>
                  <a:spcPct val="90000"/>
                </a:lnSpc>
                <a:spcBef>
                  <a:spcPct val="0"/>
                </a:spcBef>
                <a:spcAft>
                  <a:spcPct val="35000"/>
                </a:spcAft>
                <a:buNone/>
              </a:pPr>
              <a:endParaRPr lang="en-US" sz="1000" kern="1200" dirty="0"/>
            </a:p>
          </p:txBody>
        </p:sp>
        <p:sp>
          <p:nvSpPr>
            <p:cNvPr id="22" name="Freeform: Shape 21">
              <a:extLst>
                <a:ext uri="{FF2B5EF4-FFF2-40B4-BE49-F238E27FC236}">
                  <a16:creationId xmlns:a16="http://schemas.microsoft.com/office/drawing/2014/main" id="{3DD57CC2-CDA4-4D6C-871D-273F711D5521}"/>
                </a:ext>
              </a:extLst>
            </p:cNvPr>
            <p:cNvSpPr/>
            <p:nvPr/>
          </p:nvSpPr>
          <p:spPr>
            <a:xfrm>
              <a:off x="5918183" y="2659289"/>
              <a:ext cx="1015949" cy="922111"/>
            </a:xfrm>
            <a:custGeom>
              <a:avLst/>
              <a:gdLst>
                <a:gd name="connsiteX0" fmla="*/ 0 w 1015949"/>
                <a:gd name="connsiteY0" fmla="*/ 92211 h 922111"/>
                <a:gd name="connsiteX1" fmla="*/ 92211 w 1015949"/>
                <a:gd name="connsiteY1" fmla="*/ 0 h 922111"/>
                <a:gd name="connsiteX2" fmla="*/ 923738 w 1015949"/>
                <a:gd name="connsiteY2" fmla="*/ 0 h 922111"/>
                <a:gd name="connsiteX3" fmla="*/ 1015949 w 1015949"/>
                <a:gd name="connsiteY3" fmla="*/ 92211 h 922111"/>
                <a:gd name="connsiteX4" fmla="*/ 1015949 w 1015949"/>
                <a:gd name="connsiteY4" fmla="*/ 829900 h 922111"/>
                <a:gd name="connsiteX5" fmla="*/ 923738 w 1015949"/>
                <a:gd name="connsiteY5" fmla="*/ 922111 h 922111"/>
                <a:gd name="connsiteX6" fmla="*/ 92211 w 1015949"/>
                <a:gd name="connsiteY6" fmla="*/ 922111 h 922111"/>
                <a:gd name="connsiteX7" fmla="*/ 0 w 1015949"/>
                <a:gd name="connsiteY7" fmla="*/ 829900 h 922111"/>
                <a:gd name="connsiteX8" fmla="*/ 0 w 1015949"/>
                <a:gd name="connsiteY8" fmla="*/ 92211 h 92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949" h="922111">
                  <a:moveTo>
                    <a:pt x="0" y="92211"/>
                  </a:moveTo>
                  <a:cubicBezTo>
                    <a:pt x="0" y="41284"/>
                    <a:pt x="41284" y="0"/>
                    <a:pt x="92211" y="0"/>
                  </a:cubicBezTo>
                  <a:lnTo>
                    <a:pt x="923738" y="0"/>
                  </a:lnTo>
                  <a:cubicBezTo>
                    <a:pt x="974665" y="0"/>
                    <a:pt x="1015949" y="41284"/>
                    <a:pt x="1015949" y="92211"/>
                  </a:cubicBezTo>
                  <a:lnTo>
                    <a:pt x="1015949" y="829900"/>
                  </a:lnTo>
                  <a:cubicBezTo>
                    <a:pt x="1015949" y="880827"/>
                    <a:pt x="974665" y="922111"/>
                    <a:pt x="923738" y="922111"/>
                  </a:cubicBezTo>
                  <a:lnTo>
                    <a:pt x="92211" y="922111"/>
                  </a:lnTo>
                  <a:cubicBezTo>
                    <a:pt x="41284" y="922111"/>
                    <a:pt x="0" y="880827"/>
                    <a:pt x="0" y="829900"/>
                  </a:cubicBezTo>
                  <a:lnTo>
                    <a:pt x="0" y="92211"/>
                  </a:lnTo>
                  <a:close/>
                </a:path>
              </a:pathLst>
            </a:custGeom>
            <a:solidFill>
              <a:srgbClr val="FD680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7168" tIns="37168" rIns="37168" bIns="37168" numCol="1" spcCol="1270" anchor="ctr" anchorCtr="0">
              <a:noAutofit/>
            </a:bodyPr>
            <a:lstStyle/>
            <a:p>
              <a:pPr marL="0" lvl="0" indent="0" algn="ctr" defTabSz="711200">
                <a:lnSpc>
                  <a:spcPct val="90000"/>
                </a:lnSpc>
                <a:spcBef>
                  <a:spcPct val="0"/>
                </a:spcBef>
                <a:spcAft>
                  <a:spcPct val="35000"/>
                </a:spcAft>
                <a:buNone/>
              </a:pPr>
              <a:r>
                <a:rPr lang="en-US" sz="1600" b="1" kern="1200" dirty="0"/>
                <a:t>Implementing improvements to resolve outliers</a:t>
              </a:r>
            </a:p>
          </p:txBody>
        </p:sp>
        <p:sp>
          <p:nvSpPr>
            <p:cNvPr id="24" name="Freeform: Shape 23">
              <a:extLst>
                <a:ext uri="{FF2B5EF4-FFF2-40B4-BE49-F238E27FC236}">
                  <a16:creationId xmlns:a16="http://schemas.microsoft.com/office/drawing/2014/main" id="{AD3B7C89-5992-48B0-AF6C-F54404218B18}"/>
                </a:ext>
              </a:extLst>
            </p:cNvPr>
            <p:cNvSpPr/>
            <p:nvPr/>
          </p:nvSpPr>
          <p:spPr>
            <a:xfrm>
              <a:off x="7340513" y="2282186"/>
              <a:ext cx="1777962" cy="507974"/>
            </a:xfrm>
            <a:custGeom>
              <a:avLst/>
              <a:gdLst>
                <a:gd name="connsiteX0" fmla="*/ 0 w 1777962"/>
                <a:gd name="connsiteY0" fmla="*/ 50797 h 507974"/>
                <a:gd name="connsiteX1" fmla="*/ 50797 w 1777962"/>
                <a:gd name="connsiteY1" fmla="*/ 0 h 507974"/>
                <a:gd name="connsiteX2" fmla="*/ 1727165 w 1777962"/>
                <a:gd name="connsiteY2" fmla="*/ 0 h 507974"/>
                <a:gd name="connsiteX3" fmla="*/ 1777962 w 1777962"/>
                <a:gd name="connsiteY3" fmla="*/ 50797 h 507974"/>
                <a:gd name="connsiteX4" fmla="*/ 1777962 w 1777962"/>
                <a:gd name="connsiteY4" fmla="*/ 457177 h 507974"/>
                <a:gd name="connsiteX5" fmla="*/ 1727165 w 1777962"/>
                <a:gd name="connsiteY5" fmla="*/ 507974 h 507974"/>
                <a:gd name="connsiteX6" fmla="*/ 50797 w 1777962"/>
                <a:gd name="connsiteY6" fmla="*/ 507974 h 507974"/>
                <a:gd name="connsiteX7" fmla="*/ 0 w 1777962"/>
                <a:gd name="connsiteY7" fmla="*/ 457177 h 507974"/>
                <a:gd name="connsiteX8" fmla="*/ 0 w 1777962"/>
                <a:gd name="connsiteY8" fmla="*/ 50797 h 50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7962" h="507974">
                  <a:moveTo>
                    <a:pt x="0" y="50797"/>
                  </a:moveTo>
                  <a:cubicBezTo>
                    <a:pt x="0" y="22743"/>
                    <a:pt x="22743" y="0"/>
                    <a:pt x="50797" y="0"/>
                  </a:cubicBezTo>
                  <a:lnTo>
                    <a:pt x="1727165" y="0"/>
                  </a:lnTo>
                  <a:cubicBezTo>
                    <a:pt x="1755219" y="0"/>
                    <a:pt x="1777962" y="22743"/>
                    <a:pt x="1777962" y="50797"/>
                  </a:cubicBezTo>
                  <a:lnTo>
                    <a:pt x="1777962" y="457177"/>
                  </a:lnTo>
                  <a:cubicBezTo>
                    <a:pt x="1777962" y="485231"/>
                    <a:pt x="1755219" y="507974"/>
                    <a:pt x="1727165" y="507974"/>
                  </a:cubicBezTo>
                  <a:lnTo>
                    <a:pt x="50797" y="507974"/>
                  </a:lnTo>
                  <a:cubicBezTo>
                    <a:pt x="22743" y="507974"/>
                    <a:pt x="0" y="485231"/>
                    <a:pt x="0" y="457177"/>
                  </a:cubicBezTo>
                  <a:lnTo>
                    <a:pt x="0" y="50797"/>
                  </a:lnTo>
                  <a:close/>
                </a:path>
              </a:pathLst>
            </a:custGeom>
            <a:solidFill>
              <a:srgbClr val="FD680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5038" tIns="25038" rIns="25038" bIns="25038" numCol="1" spcCol="1270" anchor="ctr" anchorCtr="0">
              <a:noAutofit/>
            </a:bodyPr>
            <a:lstStyle/>
            <a:p>
              <a:pPr marL="0" lvl="0" indent="0" algn="ctr" defTabSz="711200">
                <a:lnSpc>
                  <a:spcPct val="90000"/>
                </a:lnSpc>
                <a:spcBef>
                  <a:spcPct val="0"/>
                </a:spcBef>
                <a:spcAft>
                  <a:spcPct val="35000"/>
                </a:spcAft>
                <a:buNone/>
              </a:pPr>
              <a:r>
                <a:rPr lang="en-US" sz="1600" b="1" kern="1200" dirty="0"/>
                <a:t>Standardization</a:t>
              </a:r>
            </a:p>
          </p:txBody>
        </p:sp>
        <p:sp>
          <p:nvSpPr>
            <p:cNvPr id="26" name="Freeform: Shape 25">
              <a:extLst>
                <a:ext uri="{FF2B5EF4-FFF2-40B4-BE49-F238E27FC236}">
                  <a16:creationId xmlns:a16="http://schemas.microsoft.com/office/drawing/2014/main" id="{C7CB8A23-1A70-4BA4-9C22-6445048A3A4C}"/>
                </a:ext>
              </a:extLst>
            </p:cNvPr>
            <p:cNvSpPr/>
            <p:nvPr/>
          </p:nvSpPr>
          <p:spPr>
            <a:xfrm>
              <a:off x="7340513" y="2866357"/>
              <a:ext cx="1777962" cy="507974"/>
            </a:xfrm>
            <a:custGeom>
              <a:avLst/>
              <a:gdLst>
                <a:gd name="connsiteX0" fmla="*/ 0 w 1777962"/>
                <a:gd name="connsiteY0" fmla="*/ 50797 h 507974"/>
                <a:gd name="connsiteX1" fmla="*/ 50797 w 1777962"/>
                <a:gd name="connsiteY1" fmla="*/ 0 h 507974"/>
                <a:gd name="connsiteX2" fmla="*/ 1727165 w 1777962"/>
                <a:gd name="connsiteY2" fmla="*/ 0 h 507974"/>
                <a:gd name="connsiteX3" fmla="*/ 1777962 w 1777962"/>
                <a:gd name="connsiteY3" fmla="*/ 50797 h 507974"/>
                <a:gd name="connsiteX4" fmla="*/ 1777962 w 1777962"/>
                <a:gd name="connsiteY4" fmla="*/ 457177 h 507974"/>
                <a:gd name="connsiteX5" fmla="*/ 1727165 w 1777962"/>
                <a:gd name="connsiteY5" fmla="*/ 507974 h 507974"/>
                <a:gd name="connsiteX6" fmla="*/ 50797 w 1777962"/>
                <a:gd name="connsiteY6" fmla="*/ 507974 h 507974"/>
                <a:gd name="connsiteX7" fmla="*/ 0 w 1777962"/>
                <a:gd name="connsiteY7" fmla="*/ 457177 h 507974"/>
                <a:gd name="connsiteX8" fmla="*/ 0 w 1777962"/>
                <a:gd name="connsiteY8" fmla="*/ 50797 h 50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7962" h="507974">
                  <a:moveTo>
                    <a:pt x="0" y="50797"/>
                  </a:moveTo>
                  <a:cubicBezTo>
                    <a:pt x="0" y="22743"/>
                    <a:pt x="22743" y="0"/>
                    <a:pt x="50797" y="0"/>
                  </a:cubicBezTo>
                  <a:lnTo>
                    <a:pt x="1727165" y="0"/>
                  </a:lnTo>
                  <a:cubicBezTo>
                    <a:pt x="1755219" y="0"/>
                    <a:pt x="1777962" y="22743"/>
                    <a:pt x="1777962" y="50797"/>
                  </a:cubicBezTo>
                  <a:lnTo>
                    <a:pt x="1777962" y="457177"/>
                  </a:lnTo>
                  <a:cubicBezTo>
                    <a:pt x="1777962" y="485231"/>
                    <a:pt x="1755219" y="507974"/>
                    <a:pt x="1727165" y="507974"/>
                  </a:cubicBezTo>
                  <a:lnTo>
                    <a:pt x="50797" y="507974"/>
                  </a:lnTo>
                  <a:cubicBezTo>
                    <a:pt x="22743" y="507974"/>
                    <a:pt x="0" y="485231"/>
                    <a:pt x="0" y="457177"/>
                  </a:cubicBezTo>
                  <a:lnTo>
                    <a:pt x="0" y="50797"/>
                  </a:lnTo>
                  <a:close/>
                </a:path>
              </a:pathLst>
            </a:custGeom>
            <a:solidFill>
              <a:srgbClr val="FD680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5038" tIns="25038" rIns="25038" bIns="25038" numCol="1" spcCol="1270" anchor="ctr" anchorCtr="0">
              <a:noAutofit/>
            </a:bodyPr>
            <a:lstStyle/>
            <a:p>
              <a:pPr marL="0" lvl="0" indent="0" algn="ctr" defTabSz="711200">
                <a:lnSpc>
                  <a:spcPct val="90000"/>
                </a:lnSpc>
                <a:spcBef>
                  <a:spcPct val="0"/>
                </a:spcBef>
                <a:spcAft>
                  <a:spcPct val="35000"/>
                </a:spcAft>
                <a:buNone/>
              </a:pPr>
              <a:r>
                <a:rPr lang="en-US" sz="1600" b="1" kern="1200" dirty="0"/>
                <a:t>Training</a:t>
              </a:r>
            </a:p>
          </p:txBody>
        </p:sp>
        <p:sp>
          <p:nvSpPr>
            <p:cNvPr id="28" name="Freeform: Shape 27">
              <a:extLst>
                <a:ext uri="{FF2B5EF4-FFF2-40B4-BE49-F238E27FC236}">
                  <a16:creationId xmlns:a16="http://schemas.microsoft.com/office/drawing/2014/main" id="{64748820-3383-4852-8F21-404C7D8B840A}"/>
                </a:ext>
              </a:extLst>
            </p:cNvPr>
            <p:cNvSpPr/>
            <p:nvPr/>
          </p:nvSpPr>
          <p:spPr>
            <a:xfrm>
              <a:off x="7340513" y="3450528"/>
              <a:ext cx="1777962" cy="507974"/>
            </a:xfrm>
            <a:custGeom>
              <a:avLst/>
              <a:gdLst>
                <a:gd name="connsiteX0" fmla="*/ 0 w 1777962"/>
                <a:gd name="connsiteY0" fmla="*/ 50797 h 507974"/>
                <a:gd name="connsiteX1" fmla="*/ 50797 w 1777962"/>
                <a:gd name="connsiteY1" fmla="*/ 0 h 507974"/>
                <a:gd name="connsiteX2" fmla="*/ 1727165 w 1777962"/>
                <a:gd name="connsiteY2" fmla="*/ 0 h 507974"/>
                <a:gd name="connsiteX3" fmla="*/ 1777962 w 1777962"/>
                <a:gd name="connsiteY3" fmla="*/ 50797 h 507974"/>
                <a:gd name="connsiteX4" fmla="*/ 1777962 w 1777962"/>
                <a:gd name="connsiteY4" fmla="*/ 457177 h 507974"/>
                <a:gd name="connsiteX5" fmla="*/ 1727165 w 1777962"/>
                <a:gd name="connsiteY5" fmla="*/ 507974 h 507974"/>
                <a:gd name="connsiteX6" fmla="*/ 50797 w 1777962"/>
                <a:gd name="connsiteY6" fmla="*/ 507974 h 507974"/>
                <a:gd name="connsiteX7" fmla="*/ 0 w 1777962"/>
                <a:gd name="connsiteY7" fmla="*/ 457177 h 507974"/>
                <a:gd name="connsiteX8" fmla="*/ 0 w 1777962"/>
                <a:gd name="connsiteY8" fmla="*/ 50797 h 50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7962" h="507974">
                  <a:moveTo>
                    <a:pt x="0" y="50797"/>
                  </a:moveTo>
                  <a:cubicBezTo>
                    <a:pt x="0" y="22743"/>
                    <a:pt x="22743" y="0"/>
                    <a:pt x="50797" y="0"/>
                  </a:cubicBezTo>
                  <a:lnTo>
                    <a:pt x="1727165" y="0"/>
                  </a:lnTo>
                  <a:cubicBezTo>
                    <a:pt x="1755219" y="0"/>
                    <a:pt x="1777962" y="22743"/>
                    <a:pt x="1777962" y="50797"/>
                  </a:cubicBezTo>
                  <a:lnTo>
                    <a:pt x="1777962" y="457177"/>
                  </a:lnTo>
                  <a:cubicBezTo>
                    <a:pt x="1777962" y="485231"/>
                    <a:pt x="1755219" y="507974"/>
                    <a:pt x="1727165" y="507974"/>
                  </a:cubicBezTo>
                  <a:lnTo>
                    <a:pt x="50797" y="507974"/>
                  </a:lnTo>
                  <a:cubicBezTo>
                    <a:pt x="22743" y="507974"/>
                    <a:pt x="0" y="485231"/>
                    <a:pt x="0" y="457177"/>
                  </a:cubicBezTo>
                  <a:lnTo>
                    <a:pt x="0" y="50797"/>
                  </a:lnTo>
                  <a:close/>
                </a:path>
              </a:pathLst>
            </a:custGeom>
            <a:solidFill>
              <a:srgbClr val="FD680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5038" tIns="25038" rIns="25038" bIns="25038" numCol="1" spcCol="1270" anchor="ctr" anchorCtr="0">
              <a:noAutofit/>
            </a:bodyPr>
            <a:lstStyle/>
            <a:p>
              <a:pPr marL="0" lvl="0" indent="0" algn="ctr" defTabSz="711200">
                <a:lnSpc>
                  <a:spcPct val="90000"/>
                </a:lnSpc>
                <a:spcBef>
                  <a:spcPct val="0"/>
                </a:spcBef>
                <a:spcAft>
                  <a:spcPct val="35000"/>
                </a:spcAft>
                <a:buNone/>
              </a:pPr>
              <a:r>
                <a:rPr lang="en-US" sz="1600" b="1" kern="1200" dirty="0"/>
                <a:t>New Interventions</a:t>
              </a:r>
            </a:p>
          </p:txBody>
        </p:sp>
        <p:sp>
          <p:nvSpPr>
            <p:cNvPr id="29" name="Freeform: Shape 28">
              <a:extLst>
                <a:ext uri="{FF2B5EF4-FFF2-40B4-BE49-F238E27FC236}">
                  <a16:creationId xmlns:a16="http://schemas.microsoft.com/office/drawing/2014/main" id="{CACD9C81-71F3-49C1-99AA-96EDEA00181A}"/>
                </a:ext>
              </a:extLst>
            </p:cNvPr>
            <p:cNvSpPr/>
            <p:nvPr/>
          </p:nvSpPr>
          <p:spPr>
            <a:xfrm>
              <a:off x="2590801" y="4671947"/>
              <a:ext cx="1498673" cy="715042"/>
            </a:xfrm>
            <a:custGeom>
              <a:avLst/>
              <a:gdLst>
                <a:gd name="connsiteX0" fmla="*/ 0 w 1015949"/>
                <a:gd name="connsiteY0" fmla="*/ 50797 h 507974"/>
                <a:gd name="connsiteX1" fmla="*/ 50797 w 1015949"/>
                <a:gd name="connsiteY1" fmla="*/ 0 h 507974"/>
                <a:gd name="connsiteX2" fmla="*/ 965152 w 1015949"/>
                <a:gd name="connsiteY2" fmla="*/ 0 h 507974"/>
                <a:gd name="connsiteX3" fmla="*/ 1015949 w 1015949"/>
                <a:gd name="connsiteY3" fmla="*/ 50797 h 507974"/>
                <a:gd name="connsiteX4" fmla="*/ 1015949 w 1015949"/>
                <a:gd name="connsiteY4" fmla="*/ 457177 h 507974"/>
                <a:gd name="connsiteX5" fmla="*/ 965152 w 1015949"/>
                <a:gd name="connsiteY5" fmla="*/ 507974 h 507974"/>
                <a:gd name="connsiteX6" fmla="*/ 50797 w 1015949"/>
                <a:gd name="connsiteY6" fmla="*/ 507974 h 507974"/>
                <a:gd name="connsiteX7" fmla="*/ 0 w 1015949"/>
                <a:gd name="connsiteY7" fmla="*/ 457177 h 507974"/>
                <a:gd name="connsiteX8" fmla="*/ 0 w 1015949"/>
                <a:gd name="connsiteY8" fmla="*/ 50797 h 50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949" h="507974">
                  <a:moveTo>
                    <a:pt x="0" y="50797"/>
                  </a:moveTo>
                  <a:cubicBezTo>
                    <a:pt x="0" y="22743"/>
                    <a:pt x="22743" y="0"/>
                    <a:pt x="50797" y="0"/>
                  </a:cubicBezTo>
                  <a:lnTo>
                    <a:pt x="965152" y="0"/>
                  </a:lnTo>
                  <a:cubicBezTo>
                    <a:pt x="993206" y="0"/>
                    <a:pt x="1015949" y="22743"/>
                    <a:pt x="1015949" y="50797"/>
                  </a:cubicBezTo>
                  <a:lnTo>
                    <a:pt x="1015949" y="457177"/>
                  </a:lnTo>
                  <a:cubicBezTo>
                    <a:pt x="1015949" y="485231"/>
                    <a:pt x="993206" y="507974"/>
                    <a:pt x="965152" y="507974"/>
                  </a:cubicBezTo>
                  <a:lnTo>
                    <a:pt x="50797" y="507974"/>
                  </a:lnTo>
                  <a:cubicBezTo>
                    <a:pt x="22743" y="507974"/>
                    <a:pt x="0" y="485231"/>
                    <a:pt x="0" y="457177"/>
                  </a:cubicBezTo>
                  <a:lnTo>
                    <a:pt x="0" y="50797"/>
                  </a:lnTo>
                  <a:close/>
                </a:path>
              </a:pathLst>
            </a:custGeom>
            <a:solidFill>
              <a:srgbClr val="FD680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5038" tIns="25038" rIns="25038" bIns="25038" numCol="1" spcCol="1270" anchor="ctr" anchorCtr="0">
              <a:noAutofit/>
            </a:bodyPr>
            <a:lstStyle/>
            <a:p>
              <a:pPr marL="0" lvl="0" indent="0" algn="ctr" defTabSz="711200">
                <a:lnSpc>
                  <a:spcPct val="90000"/>
                </a:lnSpc>
                <a:spcBef>
                  <a:spcPct val="0"/>
                </a:spcBef>
                <a:spcAft>
                  <a:spcPct val="35000"/>
                </a:spcAft>
                <a:buNone/>
              </a:pPr>
              <a:r>
                <a:rPr lang="en-US" sz="2000" b="1" kern="1200" dirty="0"/>
                <a:t>Common Cause</a:t>
              </a:r>
            </a:p>
          </p:txBody>
        </p:sp>
        <p:sp>
          <p:nvSpPr>
            <p:cNvPr id="30" name="Freeform: Shape 29">
              <a:extLst>
                <a:ext uri="{FF2B5EF4-FFF2-40B4-BE49-F238E27FC236}">
                  <a16:creationId xmlns:a16="http://schemas.microsoft.com/office/drawing/2014/main" id="{1568EC05-966E-4AE6-9859-FFAA4E069705}"/>
                </a:ext>
              </a:extLst>
            </p:cNvPr>
            <p:cNvSpPr/>
            <p:nvPr/>
          </p:nvSpPr>
          <p:spPr>
            <a:xfrm>
              <a:off x="4089473" y="5119699"/>
              <a:ext cx="406379" cy="26604"/>
            </a:xfrm>
            <a:custGeom>
              <a:avLst/>
              <a:gdLst>
                <a:gd name="connsiteX0" fmla="*/ 0 w 406379"/>
                <a:gd name="connsiteY0" fmla="*/ 13302 h 26604"/>
                <a:gd name="connsiteX1" fmla="*/ 406379 w 406379"/>
                <a:gd name="connsiteY1" fmla="*/ 13302 h 26604"/>
              </a:gdLst>
              <a:ahLst/>
              <a:cxnLst>
                <a:cxn ang="0">
                  <a:pos x="connsiteX0" y="connsiteY0"/>
                </a:cxn>
                <a:cxn ang="0">
                  <a:pos x="connsiteX1" y="connsiteY1"/>
                </a:cxn>
              </a:cxnLst>
              <a:rect l="l" t="t" r="r" b="b"/>
              <a:pathLst>
                <a:path w="406379" h="26604">
                  <a:moveTo>
                    <a:pt x="0" y="13302"/>
                  </a:moveTo>
                  <a:lnTo>
                    <a:pt x="406379" y="13302"/>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5731" tIns="3143" rIns="205730" bIns="3143" numCol="1" spcCol="1270" anchor="ctr" anchorCtr="0">
              <a:noAutofit/>
            </a:bodyPr>
            <a:lstStyle/>
            <a:p>
              <a:pPr marL="0" lvl="0" indent="0" algn="ctr" defTabSz="444500">
                <a:lnSpc>
                  <a:spcPct val="90000"/>
                </a:lnSpc>
                <a:spcBef>
                  <a:spcPct val="0"/>
                </a:spcBef>
                <a:spcAft>
                  <a:spcPct val="35000"/>
                </a:spcAft>
                <a:buNone/>
              </a:pPr>
              <a:endParaRPr lang="en-US" sz="1000" kern="1200" dirty="0"/>
            </a:p>
          </p:txBody>
        </p:sp>
        <p:sp>
          <p:nvSpPr>
            <p:cNvPr id="31" name="Freeform: Shape 30">
              <a:extLst>
                <a:ext uri="{FF2B5EF4-FFF2-40B4-BE49-F238E27FC236}">
                  <a16:creationId xmlns:a16="http://schemas.microsoft.com/office/drawing/2014/main" id="{85D901BB-958A-4568-B61E-898E1E2AEAA2}"/>
                </a:ext>
              </a:extLst>
            </p:cNvPr>
            <p:cNvSpPr/>
            <p:nvPr/>
          </p:nvSpPr>
          <p:spPr>
            <a:xfrm>
              <a:off x="4376675" y="4629146"/>
              <a:ext cx="1142343" cy="1005840"/>
            </a:xfrm>
            <a:custGeom>
              <a:avLst/>
              <a:gdLst>
                <a:gd name="connsiteX0" fmla="*/ 0 w 1015949"/>
                <a:gd name="connsiteY0" fmla="*/ 92211 h 922111"/>
                <a:gd name="connsiteX1" fmla="*/ 92211 w 1015949"/>
                <a:gd name="connsiteY1" fmla="*/ 0 h 922111"/>
                <a:gd name="connsiteX2" fmla="*/ 923738 w 1015949"/>
                <a:gd name="connsiteY2" fmla="*/ 0 h 922111"/>
                <a:gd name="connsiteX3" fmla="*/ 1015949 w 1015949"/>
                <a:gd name="connsiteY3" fmla="*/ 92211 h 922111"/>
                <a:gd name="connsiteX4" fmla="*/ 1015949 w 1015949"/>
                <a:gd name="connsiteY4" fmla="*/ 829900 h 922111"/>
                <a:gd name="connsiteX5" fmla="*/ 923738 w 1015949"/>
                <a:gd name="connsiteY5" fmla="*/ 922111 h 922111"/>
                <a:gd name="connsiteX6" fmla="*/ 92211 w 1015949"/>
                <a:gd name="connsiteY6" fmla="*/ 922111 h 922111"/>
                <a:gd name="connsiteX7" fmla="*/ 0 w 1015949"/>
                <a:gd name="connsiteY7" fmla="*/ 829900 h 922111"/>
                <a:gd name="connsiteX8" fmla="*/ 0 w 1015949"/>
                <a:gd name="connsiteY8" fmla="*/ 92211 h 92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949" h="922111">
                  <a:moveTo>
                    <a:pt x="0" y="92211"/>
                  </a:moveTo>
                  <a:cubicBezTo>
                    <a:pt x="0" y="41284"/>
                    <a:pt x="41284" y="0"/>
                    <a:pt x="92211" y="0"/>
                  </a:cubicBezTo>
                  <a:lnTo>
                    <a:pt x="923738" y="0"/>
                  </a:lnTo>
                  <a:cubicBezTo>
                    <a:pt x="974665" y="0"/>
                    <a:pt x="1015949" y="41284"/>
                    <a:pt x="1015949" y="92211"/>
                  </a:cubicBezTo>
                  <a:lnTo>
                    <a:pt x="1015949" y="829900"/>
                  </a:lnTo>
                  <a:cubicBezTo>
                    <a:pt x="1015949" y="880827"/>
                    <a:pt x="974665" y="922111"/>
                    <a:pt x="923738" y="922111"/>
                  </a:cubicBezTo>
                  <a:lnTo>
                    <a:pt x="92211" y="922111"/>
                  </a:lnTo>
                  <a:cubicBezTo>
                    <a:pt x="41284" y="922111"/>
                    <a:pt x="0" y="880827"/>
                    <a:pt x="0" y="829900"/>
                  </a:cubicBezTo>
                  <a:lnTo>
                    <a:pt x="0" y="92211"/>
                  </a:lnTo>
                  <a:close/>
                </a:path>
              </a:pathLst>
            </a:custGeom>
            <a:solidFill>
              <a:srgbClr val="FD680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7168" tIns="37168" rIns="37168" bIns="37168" numCol="1" spcCol="1270" anchor="ctr" anchorCtr="0">
              <a:noAutofit/>
            </a:bodyPr>
            <a:lstStyle/>
            <a:p>
              <a:pPr marL="0" lvl="0" indent="0" algn="ctr" defTabSz="711200">
                <a:lnSpc>
                  <a:spcPct val="90000"/>
                </a:lnSpc>
                <a:spcBef>
                  <a:spcPct val="0"/>
                </a:spcBef>
                <a:spcAft>
                  <a:spcPct val="35000"/>
                </a:spcAft>
                <a:buNone/>
              </a:pPr>
              <a:r>
                <a:rPr lang="en-US" sz="1600" b="1" kern="1200" dirty="0"/>
                <a:t>Reduce natural variance</a:t>
              </a:r>
            </a:p>
          </p:txBody>
        </p:sp>
        <p:sp>
          <p:nvSpPr>
            <p:cNvPr id="32" name="Freeform: Shape 31">
              <a:extLst>
                <a:ext uri="{FF2B5EF4-FFF2-40B4-BE49-F238E27FC236}">
                  <a16:creationId xmlns:a16="http://schemas.microsoft.com/office/drawing/2014/main" id="{33A3A89B-46A3-459E-BB8C-3EB0A5D51BBF}"/>
                </a:ext>
              </a:extLst>
            </p:cNvPr>
            <p:cNvSpPr/>
            <p:nvPr/>
          </p:nvSpPr>
          <p:spPr>
            <a:xfrm>
              <a:off x="5511803" y="5119699"/>
              <a:ext cx="406379" cy="26604"/>
            </a:xfrm>
            <a:custGeom>
              <a:avLst/>
              <a:gdLst>
                <a:gd name="connsiteX0" fmla="*/ 0 w 406379"/>
                <a:gd name="connsiteY0" fmla="*/ 13302 h 26604"/>
                <a:gd name="connsiteX1" fmla="*/ 406379 w 406379"/>
                <a:gd name="connsiteY1" fmla="*/ 13302 h 26604"/>
              </a:gdLst>
              <a:ahLst/>
              <a:cxnLst>
                <a:cxn ang="0">
                  <a:pos x="connsiteX0" y="connsiteY0"/>
                </a:cxn>
                <a:cxn ang="0">
                  <a:pos x="connsiteX1" y="connsiteY1"/>
                </a:cxn>
              </a:cxnLst>
              <a:rect l="l" t="t" r="r" b="b"/>
              <a:pathLst>
                <a:path w="406379" h="26604">
                  <a:moveTo>
                    <a:pt x="0" y="13302"/>
                  </a:moveTo>
                  <a:lnTo>
                    <a:pt x="406379" y="13302"/>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5730" tIns="3143" rIns="205731" bIns="3143" numCol="1" spcCol="1270" anchor="ctr" anchorCtr="0">
              <a:noAutofit/>
            </a:bodyPr>
            <a:lstStyle/>
            <a:p>
              <a:pPr marL="0" lvl="0" indent="0" algn="ctr" defTabSz="444500">
                <a:lnSpc>
                  <a:spcPct val="90000"/>
                </a:lnSpc>
                <a:spcBef>
                  <a:spcPct val="0"/>
                </a:spcBef>
                <a:spcAft>
                  <a:spcPct val="35000"/>
                </a:spcAft>
                <a:buNone/>
              </a:pPr>
              <a:endParaRPr lang="en-US" sz="1000" kern="1200" dirty="0"/>
            </a:p>
          </p:txBody>
        </p:sp>
        <p:sp>
          <p:nvSpPr>
            <p:cNvPr id="33" name="Freeform: Shape 32">
              <a:extLst>
                <a:ext uri="{FF2B5EF4-FFF2-40B4-BE49-F238E27FC236}">
                  <a16:creationId xmlns:a16="http://schemas.microsoft.com/office/drawing/2014/main" id="{232B7C00-D35F-40FC-91FA-1C3C164291AA}"/>
                </a:ext>
              </a:extLst>
            </p:cNvPr>
            <p:cNvSpPr/>
            <p:nvPr/>
          </p:nvSpPr>
          <p:spPr>
            <a:xfrm>
              <a:off x="5909306" y="4671947"/>
              <a:ext cx="1015949" cy="922111"/>
            </a:xfrm>
            <a:custGeom>
              <a:avLst/>
              <a:gdLst>
                <a:gd name="connsiteX0" fmla="*/ 0 w 1015949"/>
                <a:gd name="connsiteY0" fmla="*/ 92211 h 922111"/>
                <a:gd name="connsiteX1" fmla="*/ 92211 w 1015949"/>
                <a:gd name="connsiteY1" fmla="*/ 0 h 922111"/>
                <a:gd name="connsiteX2" fmla="*/ 923738 w 1015949"/>
                <a:gd name="connsiteY2" fmla="*/ 0 h 922111"/>
                <a:gd name="connsiteX3" fmla="*/ 1015949 w 1015949"/>
                <a:gd name="connsiteY3" fmla="*/ 92211 h 922111"/>
                <a:gd name="connsiteX4" fmla="*/ 1015949 w 1015949"/>
                <a:gd name="connsiteY4" fmla="*/ 829900 h 922111"/>
                <a:gd name="connsiteX5" fmla="*/ 923738 w 1015949"/>
                <a:gd name="connsiteY5" fmla="*/ 922111 h 922111"/>
                <a:gd name="connsiteX6" fmla="*/ 92211 w 1015949"/>
                <a:gd name="connsiteY6" fmla="*/ 922111 h 922111"/>
                <a:gd name="connsiteX7" fmla="*/ 0 w 1015949"/>
                <a:gd name="connsiteY7" fmla="*/ 829900 h 922111"/>
                <a:gd name="connsiteX8" fmla="*/ 0 w 1015949"/>
                <a:gd name="connsiteY8" fmla="*/ 92211 h 92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949" h="922111">
                  <a:moveTo>
                    <a:pt x="0" y="92211"/>
                  </a:moveTo>
                  <a:cubicBezTo>
                    <a:pt x="0" y="41284"/>
                    <a:pt x="41284" y="0"/>
                    <a:pt x="92211" y="0"/>
                  </a:cubicBezTo>
                  <a:lnTo>
                    <a:pt x="923738" y="0"/>
                  </a:lnTo>
                  <a:cubicBezTo>
                    <a:pt x="974665" y="0"/>
                    <a:pt x="1015949" y="41284"/>
                    <a:pt x="1015949" y="92211"/>
                  </a:cubicBezTo>
                  <a:lnTo>
                    <a:pt x="1015949" y="829900"/>
                  </a:lnTo>
                  <a:cubicBezTo>
                    <a:pt x="1015949" y="880827"/>
                    <a:pt x="974665" y="922111"/>
                    <a:pt x="923738" y="922111"/>
                  </a:cubicBezTo>
                  <a:lnTo>
                    <a:pt x="92211" y="922111"/>
                  </a:lnTo>
                  <a:cubicBezTo>
                    <a:pt x="41284" y="922111"/>
                    <a:pt x="0" y="880827"/>
                    <a:pt x="0" y="829900"/>
                  </a:cubicBezTo>
                  <a:lnTo>
                    <a:pt x="0" y="92211"/>
                  </a:lnTo>
                  <a:close/>
                </a:path>
              </a:pathLst>
            </a:custGeom>
            <a:solidFill>
              <a:srgbClr val="FD680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7168" tIns="37168" rIns="37168" bIns="37168" numCol="1" spcCol="1270" anchor="ctr" anchorCtr="0">
              <a:noAutofit/>
            </a:bodyPr>
            <a:lstStyle/>
            <a:p>
              <a:pPr marL="0" lvl="0" indent="0" algn="ctr" defTabSz="711200">
                <a:lnSpc>
                  <a:spcPct val="90000"/>
                </a:lnSpc>
                <a:spcBef>
                  <a:spcPct val="0"/>
                </a:spcBef>
                <a:spcAft>
                  <a:spcPct val="35000"/>
                </a:spcAft>
                <a:buNone/>
              </a:pPr>
              <a:r>
                <a:rPr lang="en-US" sz="1600" b="1" dirty="0"/>
                <a:t>Redesigning the system and shifting the mean</a:t>
              </a:r>
              <a:endParaRPr lang="en-US" sz="1600" b="1" kern="1200" dirty="0"/>
            </a:p>
          </p:txBody>
        </p:sp>
        <p:sp>
          <p:nvSpPr>
            <p:cNvPr id="35" name="Freeform: Shape 34">
              <a:extLst>
                <a:ext uri="{FF2B5EF4-FFF2-40B4-BE49-F238E27FC236}">
                  <a16:creationId xmlns:a16="http://schemas.microsoft.com/office/drawing/2014/main" id="{17EE240B-B78F-4FC5-94D4-D269073561E3}"/>
                </a:ext>
              </a:extLst>
            </p:cNvPr>
            <p:cNvSpPr/>
            <p:nvPr/>
          </p:nvSpPr>
          <p:spPr>
            <a:xfrm>
              <a:off x="7340512" y="4263386"/>
              <a:ext cx="1777962" cy="507974"/>
            </a:xfrm>
            <a:custGeom>
              <a:avLst/>
              <a:gdLst>
                <a:gd name="connsiteX0" fmla="*/ 0 w 1777962"/>
                <a:gd name="connsiteY0" fmla="*/ 50797 h 507974"/>
                <a:gd name="connsiteX1" fmla="*/ 50797 w 1777962"/>
                <a:gd name="connsiteY1" fmla="*/ 0 h 507974"/>
                <a:gd name="connsiteX2" fmla="*/ 1727165 w 1777962"/>
                <a:gd name="connsiteY2" fmla="*/ 0 h 507974"/>
                <a:gd name="connsiteX3" fmla="*/ 1777962 w 1777962"/>
                <a:gd name="connsiteY3" fmla="*/ 50797 h 507974"/>
                <a:gd name="connsiteX4" fmla="*/ 1777962 w 1777962"/>
                <a:gd name="connsiteY4" fmla="*/ 457177 h 507974"/>
                <a:gd name="connsiteX5" fmla="*/ 1727165 w 1777962"/>
                <a:gd name="connsiteY5" fmla="*/ 507974 h 507974"/>
                <a:gd name="connsiteX6" fmla="*/ 50797 w 1777962"/>
                <a:gd name="connsiteY6" fmla="*/ 507974 h 507974"/>
                <a:gd name="connsiteX7" fmla="*/ 0 w 1777962"/>
                <a:gd name="connsiteY7" fmla="*/ 457177 h 507974"/>
                <a:gd name="connsiteX8" fmla="*/ 0 w 1777962"/>
                <a:gd name="connsiteY8" fmla="*/ 50797 h 50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7962" h="507974">
                  <a:moveTo>
                    <a:pt x="0" y="50797"/>
                  </a:moveTo>
                  <a:cubicBezTo>
                    <a:pt x="0" y="22743"/>
                    <a:pt x="22743" y="0"/>
                    <a:pt x="50797" y="0"/>
                  </a:cubicBezTo>
                  <a:lnTo>
                    <a:pt x="1727165" y="0"/>
                  </a:lnTo>
                  <a:cubicBezTo>
                    <a:pt x="1755219" y="0"/>
                    <a:pt x="1777962" y="22743"/>
                    <a:pt x="1777962" y="50797"/>
                  </a:cubicBezTo>
                  <a:lnTo>
                    <a:pt x="1777962" y="457177"/>
                  </a:lnTo>
                  <a:cubicBezTo>
                    <a:pt x="1777962" y="485231"/>
                    <a:pt x="1755219" y="507974"/>
                    <a:pt x="1727165" y="507974"/>
                  </a:cubicBezTo>
                  <a:lnTo>
                    <a:pt x="50797" y="507974"/>
                  </a:lnTo>
                  <a:cubicBezTo>
                    <a:pt x="22743" y="507974"/>
                    <a:pt x="0" y="485231"/>
                    <a:pt x="0" y="457177"/>
                  </a:cubicBezTo>
                  <a:lnTo>
                    <a:pt x="0" y="50797"/>
                  </a:lnTo>
                  <a:close/>
                </a:path>
              </a:pathLst>
            </a:custGeom>
            <a:solidFill>
              <a:srgbClr val="FD680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5038" tIns="25038" rIns="25038" bIns="25038" numCol="1" spcCol="1270" anchor="ctr" anchorCtr="0">
              <a:noAutofit/>
            </a:bodyPr>
            <a:lstStyle/>
            <a:p>
              <a:pPr marL="0" lvl="0" indent="0" algn="ctr" defTabSz="711200">
                <a:lnSpc>
                  <a:spcPct val="90000"/>
                </a:lnSpc>
                <a:spcBef>
                  <a:spcPct val="0"/>
                </a:spcBef>
                <a:spcAft>
                  <a:spcPct val="35000"/>
                </a:spcAft>
                <a:buNone/>
              </a:pPr>
              <a:r>
                <a:rPr lang="en-US" sz="1600" b="1" kern="1200" dirty="0"/>
                <a:t>New Resources</a:t>
              </a:r>
            </a:p>
          </p:txBody>
        </p:sp>
        <p:sp>
          <p:nvSpPr>
            <p:cNvPr id="37" name="Freeform: Shape 36">
              <a:extLst>
                <a:ext uri="{FF2B5EF4-FFF2-40B4-BE49-F238E27FC236}">
                  <a16:creationId xmlns:a16="http://schemas.microsoft.com/office/drawing/2014/main" id="{87ABFB5C-6125-42F1-AC5A-F3D83CFA08F7}"/>
                </a:ext>
              </a:extLst>
            </p:cNvPr>
            <p:cNvSpPr/>
            <p:nvPr/>
          </p:nvSpPr>
          <p:spPr>
            <a:xfrm>
              <a:off x="7340512" y="4847557"/>
              <a:ext cx="1777962" cy="507974"/>
            </a:xfrm>
            <a:custGeom>
              <a:avLst/>
              <a:gdLst>
                <a:gd name="connsiteX0" fmla="*/ 0 w 1777962"/>
                <a:gd name="connsiteY0" fmla="*/ 50797 h 507974"/>
                <a:gd name="connsiteX1" fmla="*/ 50797 w 1777962"/>
                <a:gd name="connsiteY1" fmla="*/ 0 h 507974"/>
                <a:gd name="connsiteX2" fmla="*/ 1727165 w 1777962"/>
                <a:gd name="connsiteY2" fmla="*/ 0 h 507974"/>
                <a:gd name="connsiteX3" fmla="*/ 1777962 w 1777962"/>
                <a:gd name="connsiteY3" fmla="*/ 50797 h 507974"/>
                <a:gd name="connsiteX4" fmla="*/ 1777962 w 1777962"/>
                <a:gd name="connsiteY4" fmla="*/ 457177 h 507974"/>
                <a:gd name="connsiteX5" fmla="*/ 1727165 w 1777962"/>
                <a:gd name="connsiteY5" fmla="*/ 507974 h 507974"/>
                <a:gd name="connsiteX6" fmla="*/ 50797 w 1777962"/>
                <a:gd name="connsiteY6" fmla="*/ 507974 h 507974"/>
                <a:gd name="connsiteX7" fmla="*/ 0 w 1777962"/>
                <a:gd name="connsiteY7" fmla="*/ 457177 h 507974"/>
                <a:gd name="connsiteX8" fmla="*/ 0 w 1777962"/>
                <a:gd name="connsiteY8" fmla="*/ 50797 h 50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7962" h="507974">
                  <a:moveTo>
                    <a:pt x="0" y="50797"/>
                  </a:moveTo>
                  <a:cubicBezTo>
                    <a:pt x="0" y="22743"/>
                    <a:pt x="22743" y="0"/>
                    <a:pt x="50797" y="0"/>
                  </a:cubicBezTo>
                  <a:lnTo>
                    <a:pt x="1727165" y="0"/>
                  </a:lnTo>
                  <a:cubicBezTo>
                    <a:pt x="1755219" y="0"/>
                    <a:pt x="1777962" y="22743"/>
                    <a:pt x="1777962" y="50797"/>
                  </a:cubicBezTo>
                  <a:lnTo>
                    <a:pt x="1777962" y="457177"/>
                  </a:lnTo>
                  <a:cubicBezTo>
                    <a:pt x="1777962" y="485231"/>
                    <a:pt x="1755219" y="507974"/>
                    <a:pt x="1727165" y="507974"/>
                  </a:cubicBezTo>
                  <a:lnTo>
                    <a:pt x="50797" y="507974"/>
                  </a:lnTo>
                  <a:cubicBezTo>
                    <a:pt x="22743" y="507974"/>
                    <a:pt x="0" y="485231"/>
                    <a:pt x="0" y="457177"/>
                  </a:cubicBezTo>
                  <a:lnTo>
                    <a:pt x="0" y="50797"/>
                  </a:lnTo>
                  <a:close/>
                </a:path>
              </a:pathLst>
            </a:custGeom>
            <a:solidFill>
              <a:srgbClr val="FD680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5038" tIns="25038" rIns="25038" bIns="25038" numCol="1" spcCol="1270" anchor="ctr" anchorCtr="0">
              <a:noAutofit/>
            </a:bodyPr>
            <a:lstStyle/>
            <a:p>
              <a:pPr marL="0" lvl="0" indent="0" algn="ctr" defTabSz="711200">
                <a:lnSpc>
                  <a:spcPct val="90000"/>
                </a:lnSpc>
                <a:spcBef>
                  <a:spcPct val="0"/>
                </a:spcBef>
                <a:spcAft>
                  <a:spcPct val="35000"/>
                </a:spcAft>
                <a:buNone/>
              </a:pPr>
              <a:r>
                <a:rPr lang="en-US" sz="1600" b="1" dirty="0"/>
                <a:t>Changing Process</a:t>
              </a:r>
              <a:endParaRPr lang="en-US" sz="1600" b="1" kern="1200" dirty="0"/>
            </a:p>
          </p:txBody>
        </p:sp>
        <p:sp>
          <p:nvSpPr>
            <p:cNvPr id="39" name="Freeform: Shape 38">
              <a:extLst>
                <a:ext uri="{FF2B5EF4-FFF2-40B4-BE49-F238E27FC236}">
                  <a16:creationId xmlns:a16="http://schemas.microsoft.com/office/drawing/2014/main" id="{60E194EA-6938-4A68-B9D0-B2AC267734E1}"/>
                </a:ext>
              </a:extLst>
            </p:cNvPr>
            <p:cNvSpPr/>
            <p:nvPr/>
          </p:nvSpPr>
          <p:spPr>
            <a:xfrm>
              <a:off x="7340512" y="5407464"/>
              <a:ext cx="1777962" cy="507974"/>
            </a:xfrm>
            <a:custGeom>
              <a:avLst/>
              <a:gdLst>
                <a:gd name="connsiteX0" fmla="*/ 0 w 1777962"/>
                <a:gd name="connsiteY0" fmla="*/ 50797 h 507974"/>
                <a:gd name="connsiteX1" fmla="*/ 50797 w 1777962"/>
                <a:gd name="connsiteY1" fmla="*/ 0 h 507974"/>
                <a:gd name="connsiteX2" fmla="*/ 1727165 w 1777962"/>
                <a:gd name="connsiteY2" fmla="*/ 0 h 507974"/>
                <a:gd name="connsiteX3" fmla="*/ 1777962 w 1777962"/>
                <a:gd name="connsiteY3" fmla="*/ 50797 h 507974"/>
                <a:gd name="connsiteX4" fmla="*/ 1777962 w 1777962"/>
                <a:gd name="connsiteY4" fmla="*/ 457177 h 507974"/>
                <a:gd name="connsiteX5" fmla="*/ 1727165 w 1777962"/>
                <a:gd name="connsiteY5" fmla="*/ 507974 h 507974"/>
                <a:gd name="connsiteX6" fmla="*/ 50797 w 1777962"/>
                <a:gd name="connsiteY6" fmla="*/ 507974 h 507974"/>
                <a:gd name="connsiteX7" fmla="*/ 0 w 1777962"/>
                <a:gd name="connsiteY7" fmla="*/ 457177 h 507974"/>
                <a:gd name="connsiteX8" fmla="*/ 0 w 1777962"/>
                <a:gd name="connsiteY8" fmla="*/ 50797 h 50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7962" h="507974">
                  <a:moveTo>
                    <a:pt x="0" y="50797"/>
                  </a:moveTo>
                  <a:cubicBezTo>
                    <a:pt x="0" y="22743"/>
                    <a:pt x="22743" y="0"/>
                    <a:pt x="50797" y="0"/>
                  </a:cubicBezTo>
                  <a:lnTo>
                    <a:pt x="1727165" y="0"/>
                  </a:lnTo>
                  <a:cubicBezTo>
                    <a:pt x="1755219" y="0"/>
                    <a:pt x="1777962" y="22743"/>
                    <a:pt x="1777962" y="50797"/>
                  </a:cubicBezTo>
                  <a:lnTo>
                    <a:pt x="1777962" y="457177"/>
                  </a:lnTo>
                  <a:cubicBezTo>
                    <a:pt x="1777962" y="485231"/>
                    <a:pt x="1755219" y="507974"/>
                    <a:pt x="1727165" y="507974"/>
                  </a:cubicBezTo>
                  <a:lnTo>
                    <a:pt x="50797" y="507974"/>
                  </a:lnTo>
                  <a:cubicBezTo>
                    <a:pt x="22743" y="507974"/>
                    <a:pt x="0" y="485231"/>
                    <a:pt x="0" y="457177"/>
                  </a:cubicBezTo>
                  <a:lnTo>
                    <a:pt x="0" y="50797"/>
                  </a:lnTo>
                  <a:close/>
                </a:path>
              </a:pathLst>
            </a:custGeom>
            <a:solidFill>
              <a:srgbClr val="FD680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5038" tIns="25038" rIns="25038" bIns="25038" numCol="1" spcCol="1270" anchor="ctr" anchorCtr="0">
              <a:noAutofit/>
            </a:bodyPr>
            <a:lstStyle/>
            <a:p>
              <a:pPr marL="0" lvl="0" indent="0" algn="ctr" defTabSz="711200">
                <a:lnSpc>
                  <a:spcPct val="90000"/>
                </a:lnSpc>
                <a:spcBef>
                  <a:spcPct val="0"/>
                </a:spcBef>
                <a:spcAft>
                  <a:spcPct val="35000"/>
                </a:spcAft>
                <a:buNone/>
              </a:pPr>
              <a:r>
                <a:rPr lang="en-US" sz="1600" b="1" dirty="0"/>
                <a:t>Culture Change</a:t>
              </a:r>
              <a:endParaRPr lang="en-US" sz="1600" b="1" kern="1200" dirty="0"/>
            </a:p>
          </p:txBody>
        </p:sp>
      </p:grpSp>
      <p:cxnSp>
        <p:nvCxnSpPr>
          <p:cNvPr id="45" name="Straight Connector 44">
            <a:extLst>
              <a:ext uri="{FF2B5EF4-FFF2-40B4-BE49-F238E27FC236}">
                <a16:creationId xmlns:a16="http://schemas.microsoft.com/office/drawing/2014/main" id="{92B51D4F-6C06-489C-986D-CFD0F34AB132}"/>
              </a:ext>
            </a:extLst>
          </p:cNvPr>
          <p:cNvCxnSpPr>
            <a:cxnSpLocks/>
          </p:cNvCxnSpPr>
          <p:nvPr/>
        </p:nvCxnSpPr>
        <p:spPr bwMode="auto">
          <a:xfrm flipH="1">
            <a:off x="7608158" y="2756460"/>
            <a:ext cx="569261"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0D34DD55-BAA1-4A0A-99A0-8A6E77FF2149}"/>
              </a:ext>
            </a:extLst>
          </p:cNvPr>
          <p:cNvCxnSpPr>
            <a:cxnSpLocks/>
            <a:stCxn id="28" idx="7"/>
            <a:endCxn id="22" idx="4"/>
          </p:cNvCxnSpPr>
          <p:nvPr/>
        </p:nvCxnSpPr>
        <p:spPr bwMode="auto">
          <a:xfrm flipH="1" flipV="1">
            <a:off x="7608160" y="3112003"/>
            <a:ext cx="569260" cy="41851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8F399A00-D200-4DC3-86D6-0C3A5CE6B32E}"/>
              </a:ext>
            </a:extLst>
          </p:cNvPr>
          <p:cNvCxnSpPr>
            <a:cxnSpLocks/>
            <a:stCxn id="24" idx="0"/>
            <a:endCxn id="22" idx="3"/>
          </p:cNvCxnSpPr>
          <p:nvPr/>
        </p:nvCxnSpPr>
        <p:spPr bwMode="auto">
          <a:xfrm flipH="1">
            <a:off x="7608160" y="1955797"/>
            <a:ext cx="569260" cy="41851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7A3DAAE6-7BE4-48DD-9B24-B3D33DEBF613}"/>
              </a:ext>
            </a:extLst>
          </p:cNvPr>
          <p:cNvCxnSpPr>
            <a:cxnSpLocks/>
            <a:stCxn id="39" idx="7"/>
            <a:endCxn id="33" idx="4"/>
          </p:cNvCxnSpPr>
          <p:nvPr/>
        </p:nvCxnSpPr>
        <p:spPr bwMode="auto">
          <a:xfrm flipH="1" flipV="1">
            <a:off x="7595725" y="5124661"/>
            <a:ext cx="581694" cy="362794"/>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4CEB870F-9654-4B15-82C6-0B1B3C8213F2}"/>
              </a:ext>
            </a:extLst>
          </p:cNvPr>
          <p:cNvCxnSpPr>
            <a:cxnSpLocks/>
            <a:stCxn id="35" idx="0"/>
            <a:endCxn id="33" idx="3"/>
          </p:cNvCxnSpPr>
          <p:nvPr/>
        </p:nvCxnSpPr>
        <p:spPr bwMode="auto">
          <a:xfrm flipH="1">
            <a:off x="7595725" y="3936997"/>
            <a:ext cx="581694" cy="44997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316DC57E-77B9-4FA2-B624-204A935725FD}"/>
              </a:ext>
            </a:extLst>
          </p:cNvPr>
          <p:cNvCxnSpPr>
            <a:cxnSpLocks/>
          </p:cNvCxnSpPr>
          <p:nvPr/>
        </p:nvCxnSpPr>
        <p:spPr bwMode="auto">
          <a:xfrm flipH="1">
            <a:off x="7583292" y="4737736"/>
            <a:ext cx="594127"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Variation Speaks </a:t>
            </a:r>
          </a:p>
        </p:txBody>
      </p:sp>
      <p:sp>
        <p:nvSpPr>
          <p:cNvPr id="6" name="Text Placeholder 5"/>
          <p:cNvSpPr>
            <a:spLocks noGrp="1"/>
          </p:cNvSpPr>
          <p:nvPr>
            <p:ph type="body" idx="1"/>
          </p:nvPr>
        </p:nvSpPr>
        <p:spPr/>
        <p:txBody>
          <a:bodyPr/>
          <a:lstStyle/>
          <a:p>
            <a:r>
              <a:rPr lang="en-US" dirty="0"/>
              <a:t>Run Charts</a:t>
            </a:r>
          </a:p>
        </p:txBody>
      </p:sp>
      <p:sp>
        <p:nvSpPr>
          <p:cNvPr id="7" name="Content Placeholder 6"/>
          <p:cNvSpPr>
            <a:spLocks noGrp="1"/>
          </p:cNvSpPr>
          <p:nvPr>
            <p:ph sz="half" idx="2"/>
          </p:nvPr>
        </p:nvSpPr>
        <p:spPr/>
        <p:txBody>
          <a:bodyPr>
            <a:normAutofit/>
          </a:bodyPr>
          <a:lstStyle/>
          <a:p>
            <a:r>
              <a:rPr lang="en-US" dirty="0"/>
              <a:t>A </a:t>
            </a:r>
            <a:r>
              <a:rPr lang="en-US" b="1" dirty="0"/>
              <a:t>run chart</a:t>
            </a:r>
            <a:r>
              <a:rPr lang="en-US" dirty="0"/>
              <a:t>, also known as a </a:t>
            </a:r>
            <a:r>
              <a:rPr lang="en-US" b="1" dirty="0"/>
              <a:t>run-sequence plot</a:t>
            </a:r>
            <a:r>
              <a:rPr lang="en-US" dirty="0"/>
              <a:t> is a graph that displays observed data in a time sequence.</a:t>
            </a:r>
          </a:p>
          <a:p>
            <a:r>
              <a:rPr lang="en-US" dirty="0"/>
              <a:t>No calculations required</a:t>
            </a:r>
          </a:p>
          <a:p>
            <a:r>
              <a:rPr lang="en-US" dirty="0"/>
              <a:t>Median</a:t>
            </a:r>
          </a:p>
          <a:p>
            <a:r>
              <a:rPr lang="en-US" dirty="0"/>
              <a:t>Run Chart Rules</a:t>
            </a:r>
          </a:p>
          <a:p>
            <a:pPr lvl="1"/>
            <a:r>
              <a:rPr lang="en-US" dirty="0"/>
              <a:t>Shift </a:t>
            </a:r>
          </a:p>
          <a:p>
            <a:pPr lvl="1"/>
            <a:r>
              <a:rPr lang="en-US" dirty="0"/>
              <a:t>Trend</a:t>
            </a:r>
          </a:p>
          <a:p>
            <a:pPr lvl="1"/>
            <a:r>
              <a:rPr lang="en-US" dirty="0"/>
              <a:t>Astronomical point </a:t>
            </a:r>
          </a:p>
        </p:txBody>
      </p:sp>
      <p:sp>
        <p:nvSpPr>
          <p:cNvPr id="8" name="Text Placeholder 7"/>
          <p:cNvSpPr>
            <a:spLocks noGrp="1"/>
          </p:cNvSpPr>
          <p:nvPr>
            <p:ph type="body" sz="quarter" idx="3"/>
          </p:nvPr>
        </p:nvSpPr>
        <p:spPr/>
        <p:txBody>
          <a:bodyPr/>
          <a:lstStyle/>
          <a:p>
            <a:r>
              <a:rPr lang="en-US" dirty="0"/>
              <a:t>Control Charts</a:t>
            </a:r>
          </a:p>
        </p:txBody>
      </p:sp>
      <p:sp>
        <p:nvSpPr>
          <p:cNvPr id="9" name="Content Placeholder 8"/>
          <p:cNvSpPr>
            <a:spLocks noGrp="1"/>
          </p:cNvSpPr>
          <p:nvPr>
            <p:ph sz="quarter" idx="4"/>
          </p:nvPr>
        </p:nvSpPr>
        <p:spPr>
          <a:xfrm>
            <a:off x="6169026" y="2174876"/>
            <a:ext cx="5613071" cy="3235325"/>
          </a:xfrm>
        </p:spPr>
        <p:txBody>
          <a:bodyPr>
            <a:noAutofit/>
          </a:bodyPr>
          <a:lstStyle/>
          <a:p>
            <a:r>
              <a:rPr lang="en-US" sz="1600" b="1" dirty="0"/>
              <a:t>Control charts</a:t>
            </a:r>
            <a:r>
              <a:rPr lang="en-US" sz="1600" dirty="0"/>
              <a:t>, also known as </a:t>
            </a:r>
            <a:r>
              <a:rPr lang="en-US" sz="1600" b="1" dirty="0"/>
              <a:t>Shewhart charts</a:t>
            </a:r>
            <a:r>
              <a:rPr lang="en-US" sz="1600" dirty="0"/>
              <a:t> or </a:t>
            </a:r>
            <a:r>
              <a:rPr lang="en-US" sz="1600" b="1" dirty="0"/>
              <a:t>process - behavior charts</a:t>
            </a:r>
            <a:r>
              <a:rPr lang="en-US" sz="1600" dirty="0"/>
              <a:t>, in statistical process control are tools used to determine whether or not a manufacturing or business process is in a state of statistical control.</a:t>
            </a:r>
          </a:p>
          <a:p>
            <a:r>
              <a:rPr lang="en-US" sz="1600" dirty="0"/>
              <a:t>In 1935, the British Standards Institution, under the influence of Egon Pearson and against Shewhart's spirit, adopted control charts, replacing </a:t>
            </a:r>
            <a:r>
              <a:rPr lang="en-US" sz="1600" i="1" dirty="0"/>
              <a:t>3-sigma</a:t>
            </a:r>
            <a:r>
              <a:rPr lang="en-US" sz="1600" dirty="0"/>
              <a:t> limits with limits based on percentiles of the normal distribution. This move continues to be represented by John Oakland and others but has been widely deprecated by writers in the Shewhart-Deming tradition.</a:t>
            </a:r>
          </a:p>
          <a:p>
            <a:r>
              <a:rPr lang="en-US" sz="1600" dirty="0"/>
              <a:t>Sophisticated calculations required</a:t>
            </a:r>
          </a:p>
        </p:txBody>
      </p:sp>
      <p:sp>
        <p:nvSpPr>
          <p:cNvPr id="2" name="TextBox 1">
            <a:extLst>
              <a:ext uri="{FF2B5EF4-FFF2-40B4-BE49-F238E27FC236}">
                <a16:creationId xmlns:a16="http://schemas.microsoft.com/office/drawing/2014/main" id="{65AE4298-CAB5-4F8F-B66D-721C3FDD91DF}"/>
              </a:ext>
            </a:extLst>
          </p:cNvPr>
          <p:cNvSpPr txBox="1"/>
          <p:nvPr/>
        </p:nvSpPr>
        <p:spPr>
          <a:xfrm>
            <a:off x="6324600" y="5403632"/>
            <a:ext cx="4343400" cy="461665"/>
          </a:xfrm>
          <a:prstGeom prst="rect">
            <a:avLst/>
          </a:prstGeom>
          <a:noFill/>
        </p:spPr>
        <p:txBody>
          <a:bodyPr wrap="square" rtlCol="0">
            <a:spAutoFit/>
          </a:bodyPr>
          <a:lstStyle/>
          <a:p>
            <a:pPr>
              <a:defRPr/>
            </a:pPr>
            <a:r>
              <a:rPr lang="en-US" sz="1200" dirty="0">
                <a:solidFill>
                  <a:prstClr val="black"/>
                </a:solidFill>
                <a:ea typeface="+mn-ea"/>
              </a:rPr>
              <a:t>The IHI extranet description  </a:t>
            </a:r>
            <a:r>
              <a:rPr lang="en-US" sz="1200" dirty="0">
                <a:solidFill>
                  <a:prstClr val="black"/>
                </a:solidFill>
                <a:ea typeface="+mn-ea"/>
                <a:hlinkClick r:id="rId3"/>
              </a:rPr>
              <a:t>http://www.ihi.org</a:t>
            </a:r>
            <a:endParaRPr lang="en-US" sz="1200" dirty="0">
              <a:solidFill>
                <a:prstClr val="black"/>
              </a:solidFill>
              <a:ea typeface="+mn-ea"/>
            </a:endParaRPr>
          </a:p>
          <a:p>
            <a:pPr>
              <a:defRPr/>
            </a:pPr>
            <a:endParaRPr lang="en-US" sz="1200" dirty="0">
              <a:solidFill>
                <a:srgbClr val="000000"/>
              </a:solidFill>
              <a:ea typeface="+mn-ea"/>
            </a:endParaRPr>
          </a:p>
        </p:txBody>
      </p:sp>
    </p:spTree>
    <p:extLst>
      <p:ext uri="{BB962C8B-B14F-4D97-AF65-F5344CB8AC3E}">
        <p14:creationId xmlns:p14="http://schemas.microsoft.com/office/powerpoint/2010/main" val="3257299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95401" y="522387"/>
            <a:ext cx="9525000" cy="504625"/>
          </a:xfrm>
          <a:prstGeom prst="rect">
            <a:avLst/>
          </a:prstGeom>
        </p:spPr>
        <p:txBody>
          <a:bodyPr vert="horz" wrap="square" lIns="0" tIns="12065" rIns="0" bIns="0" numCol="1" rtlCol="0" anchor="ctr" anchorCtr="0" compatLnSpc="1">
            <a:prstTxWarp prst="textNoShape">
              <a:avLst/>
            </a:prstTxWarp>
            <a:spAutoFit/>
          </a:bodyPr>
          <a:lstStyle/>
          <a:p>
            <a:pPr marL="12700">
              <a:spcBef>
                <a:spcPts val="95"/>
              </a:spcBef>
            </a:pPr>
            <a:r>
              <a:rPr lang="en-US" dirty="0"/>
              <a:t>Determining </a:t>
            </a:r>
            <a:r>
              <a:rPr dirty="0"/>
              <a:t>Signal</a:t>
            </a:r>
            <a:r>
              <a:rPr spc="-110" dirty="0"/>
              <a:t> </a:t>
            </a:r>
            <a:r>
              <a:rPr dirty="0"/>
              <a:t>vs.</a:t>
            </a:r>
            <a:r>
              <a:rPr spc="-105" dirty="0"/>
              <a:t> </a:t>
            </a:r>
            <a:r>
              <a:rPr spc="-10" dirty="0"/>
              <a:t>Noise</a:t>
            </a:r>
            <a:endParaRPr dirty="0"/>
          </a:p>
        </p:txBody>
      </p:sp>
      <p:graphicFrame>
        <p:nvGraphicFramePr>
          <p:cNvPr id="2" name="Table 4">
            <a:extLst>
              <a:ext uri="{FF2B5EF4-FFF2-40B4-BE49-F238E27FC236}">
                <a16:creationId xmlns:a16="http://schemas.microsoft.com/office/drawing/2014/main" id="{A36FB81E-07D1-416C-82B5-AA58E92A7B6C}"/>
              </a:ext>
            </a:extLst>
          </p:cNvPr>
          <p:cNvGraphicFramePr>
            <a:graphicFrameLocks noGrp="1"/>
          </p:cNvGraphicFramePr>
          <p:nvPr/>
        </p:nvGraphicFramePr>
        <p:xfrm>
          <a:off x="609600" y="1562100"/>
          <a:ext cx="10972800" cy="36576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839363302"/>
                    </a:ext>
                  </a:extLst>
                </a:gridCol>
                <a:gridCol w="3657600">
                  <a:extLst>
                    <a:ext uri="{9D8B030D-6E8A-4147-A177-3AD203B41FA5}">
                      <a16:colId xmlns:a16="http://schemas.microsoft.com/office/drawing/2014/main" val="4039952160"/>
                    </a:ext>
                  </a:extLst>
                </a:gridCol>
                <a:gridCol w="3657600">
                  <a:extLst>
                    <a:ext uri="{9D8B030D-6E8A-4147-A177-3AD203B41FA5}">
                      <a16:colId xmlns:a16="http://schemas.microsoft.com/office/drawing/2014/main" val="611764172"/>
                    </a:ext>
                  </a:extLst>
                </a:gridCol>
              </a:tblGrid>
              <a:tr h="1828800">
                <a:tc>
                  <a:txBody>
                    <a:bodyPr/>
                    <a:lstStyle/>
                    <a:p>
                      <a:endParaRPr lang="en-US" dirty="0"/>
                    </a:p>
                  </a:txBody>
                  <a:tcPr>
                    <a:solidFill>
                      <a:srgbClr val="FD6801">
                        <a:alpha val="50000"/>
                      </a:srgbClr>
                    </a:solidFill>
                  </a:tcPr>
                </a:tc>
                <a:tc>
                  <a:txBody>
                    <a:bodyPr/>
                    <a:lstStyle/>
                    <a:p>
                      <a:endParaRPr lang="en-US" dirty="0"/>
                    </a:p>
                  </a:txBody>
                  <a:tcPr>
                    <a:solidFill>
                      <a:srgbClr val="FD6801">
                        <a:alpha val="50000"/>
                      </a:srgbClr>
                    </a:solidFill>
                  </a:tcPr>
                </a:tc>
                <a:tc>
                  <a:txBody>
                    <a:bodyPr/>
                    <a:lstStyle/>
                    <a:p>
                      <a:endParaRPr lang="en-US" dirty="0"/>
                    </a:p>
                  </a:txBody>
                  <a:tcPr>
                    <a:solidFill>
                      <a:srgbClr val="FD6801">
                        <a:alpha val="50000"/>
                      </a:srgbClr>
                    </a:solidFill>
                  </a:tcPr>
                </a:tc>
                <a:extLst>
                  <a:ext uri="{0D108BD9-81ED-4DB2-BD59-A6C34878D82A}">
                    <a16:rowId xmlns:a16="http://schemas.microsoft.com/office/drawing/2014/main" val="521395511"/>
                  </a:ext>
                </a:extLst>
              </a:tr>
              <a:tr h="1828800">
                <a:tc>
                  <a:txBody>
                    <a:bodyPr/>
                    <a:lstStyle/>
                    <a:p>
                      <a:endParaRPr lang="en-US" dirty="0"/>
                    </a:p>
                  </a:txBody>
                  <a:tcPr>
                    <a:solidFill>
                      <a:srgbClr val="FF9933">
                        <a:alpha val="50000"/>
                      </a:srgbClr>
                    </a:solidFill>
                  </a:tcPr>
                </a:tc>
                <a:tc>
                  <a:txBody>
                    <a:bodyPr/>
                    <a:lstStyle/>
                    <a:p>
                      <a:endParaRPr lang="en-US" dirty="0"/>
                    </a:p>
                  </a:txBody>
                  <a:tcPr>
                    <a:solidFill>
                      <a:srgbClr val="FF9933">
                        <a:alpha val="50000"/>
                      </a:srgbClr>
                    </a:solidFill>
                  </a:tcPr>
                </a:tc>
                <a:tc>
                  <a:txBody>
                    <a:bodyPr/>
                    <a:lstStyle/>
                    <a:p>
                      <a:endParaRPr lang="en-US" dirty="0"/>
                    </a:p>
                  </a:txBody>
                  <a:tcPr>
                    <a:solidFill>
                      <a:srgbClr val="FF9933">
                        <a:alpha val="50000"/>
                      </a:srgbClr>
                    </a:solidFill>
                  </a:tcPr>
                </a:tc>
                <a:extLst>
                  <a:ext uri="{0D108BD9-81ED-4DB2-BD59-A6C34878D82A}">
                    <a16:rowId xmlns:a16="http://schemas.microsoft.com/office/drawing/2014/main" val="2795145904"/>
                  </a:ext>
                </a:extLst>
              </a:tr>
            </a:tbl>
          </a:graphicData>
        </a:graphic>
      </p:graphicFrame>
      <p:sp>
        <p:nvSpPr>
          <p:cNvPr id="5" name="Rectangle: Rounded Corners 4">
            <a:extLst>
              <a:ext uri="{FF2B5EF4-FFF2-40B4-BE49-F238E27FC236}">
                <a16:creationId xmlns:a16="http://schemas.microsoft.com/office/drawing/2014/main" id="{2336C44B-3D59-4F2E-8362-8820502AFD0F}"/>
              </a:ext>
            </a:extLst>
          </p:cNvPr>
          <p:cNvSpPr/>
          <p:nvPr/>
        </p:nvSpPr>
        <p:spPr bwMode="auto">
          <a:xfrm>
            <a:off x="609600" y="1597003"/>
            <a:ext cx="3664829" cy="1717698"/>
          </a:xfrm>
          <a:prstGeom prst="roundRect">
            <a:avLst>
              <a:gd name="adj" fmla="val 50000"/>
            </a:avLst>
          </a:prstGeom>
          <a:solidFill>
            <a:schemeClr val="bg1">
              <a:alpha val="9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6" name="Rectangle: Rounded Corners 5">
            <a:extLst>
              <a:ext uri="{FF2B5EF4-FFF2-40B4-BE49-F238E27FC236}">
                <a16:creationId xmlns:a16="http://schemas.microsoft.com/office/drawing/2014/main" id="{A78D7B3E-0B64-4AAA-9BFD-E9CD59A9A6C3}"/>
              </a:ext>
            </a:extLst>
          </p:cNvPr>
          <p:cNvSpPr/>
          <p:nvPr/>
        </p:nvSpPr>
        <p:spPr bwMode="auto">
          <a:xfrm>
            <a:off x="4318731" y="1638300"/>
            <a:ext cx="3598841" cy="1676400"/>
          </a:xfrm>
          <a:prstGeom prst="roundRect">
            <a:avLst>
              <a:gd name="adj" fmla="val 50000"/>
            </a:avLst>
          </a:prstGeom>
          <a:solidFill>
            <a:schemeClr val="bg1">
              <a:alpha val="9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7" name="Rectangle: Rounded Corners 6">
            <a:extLst>
              <a:ext uri="{FF2B5EF4-FFF2-40B4-BE49-F238E27FC236}">
                <a16:creationId xmlns:a16="http://schemas.microsoft.com/office/drawing/2014/main" id="{F37CA137-634A-49C1-9004-DA7FE1440357}"/>
              </a:ext>
            </a:extLst>
          </p:cNvPr>
          <p:cNvSpPr/>
          <p:nvPr/>
        </p:nvSpPr>
        <p:spPr bwMode="auto">
          <a:xfrm>
            <a:off x="605624" y="3453517"/>
            <a:ext cx="3664829" cy="1676400"/>
          </a:xfrm>
          <a:prstGeom prst="roundRect">
            <a:avLst>
              <a:gd name="adj" fmla="val 50000"/>
            </a:avLst>
          </a:prstGeom>
          <a:solidFill>
            <a:schemeClr val="bg1">
              <a:alpha val="9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FE10FD45-F2C5-4A3A-9109-3D755389E580}"/>
                  </a:ext>
                </a:extLst>
              </p:cNvPr>
              <p:cNvGraphicFramePr>
                <a:graphicFrameLocks noChangeAspect="1"/>
              </p:cNvGraphicFramePr>
              <p:nvPr/>
            </p:nvGraphicFramePr>
            <p:xfrm>
              <a:off x="745560" y="1701579"/>
              <a:ext cx="3194235" cy="1808507"/>
            </p:xfrm>
            <a:graphic>
              <a:graphicData uri="http://schemas.microsoft.com/office/powerpoint/2016/slidezoom">
                <pslz:sldZm>
                  <pslz:sldZmObj sldId="3916" cId="3712886221">
                    <pslz:zmPr id="{DB6964BF-A323-452B-9DE2-301DB2116901}" transitionDur="1000" showBg="0">
                      <p166:blipFill xmlns:p166="http://schemas.microsoft.com/office/powerpoint/2016/6/main">
                        <a:blip r:embed="rId2"/>
                        <a:stretch>
                          <a:fillRect/>
                        </a:stretch>
                      </p166:blipFill>
                      <p166:spPr xmlns:p166="http://schemas.microsoft.com/office/powerpoint/2016/6/main">
                        <a:xfrm>
                          <a:off x="0" y="0"/>
                          <a:ext cx="3194235" cy="1808507"/>
                        </a:xfrm>
                        <a:prstGeom prst="rect">
                          <a:avLst/>
                        </a:prstGeom>
                      </p166:spPr>
                    </pslz:zmPr>
                  </pslz:sldZmObj>
                </pslz:sldZm>
              </a:graphicData>
            </a:graphic>
          </p:graphicFrame>
        </mc:Choice>
        <mc:Fallback xmlns="">
          <p:pic>
            <p:nvPicPr>
              <p:cNvPr id="10" name="Slide Zoom 9">
                <a:extLst>
                  <a:ext uri="{FF2B5EF4-FFF2-40B4-BE49-F238E27FC236}">
                    <a16:creationId xmlns:a16="http://schemas.microsoft.com/office/drawing/2014/main" id="{FE10FD45-F2C5-4A3A-9109-3D755389E580}"/>
                  </a:ext>
                </a:extLst>
              </p:cNvPr>
              <p:cNvPicPr>
                <a:picLocks noGrp="1" noRot="1" noChangeAspect="1" noMove="1" noResize="1" noEditPoints="1" noAdjustHandles="1" noChangeArrowheads="1" noChangeShapeType="1"/>
              </p:cNvPicPr>
              <p:nvPr/>
            </p:nvPicPr>
            <p:blipFill>
              <a:blip r:embed="rId3"/>
              <a:stretch>
                <a:fillRect/>
              </a:stretch>
            </p:blipFill>
            <p:spPr>
              <a:xfrm>
                <a:off x="745560" y="1701579"/>
                <a:ext cx="3194235" cy="1808507"/>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12" name="Slide Zoom 11">
                <a:extLst>
                  <a:ext uri="{FF2B5EF4-FFF2-40B4-BE49-F238E27FC236}">
                    <a16:creationId xmlns:a16="http://schemas.microsoft.com/office/drawing/2014/main" id="{E2F753F0-F6F4-47E3-BF56-A7B135D20278}"/>
                  </a:ext>
                </a:extLst>
              </p:cNvPr>
              <p:cNvGraphicFramePr>
                <a:graphicFrameLocks noChangeAspect="1"/>
              </p:cNvGraphicFramePr>
              <p:nvPr/>
            </p:nvGraphicFramePr>
            <p:xfrm>
              <a:off x="733391" y="3464079"/>
              <a:ext cx="2966861" cy="1668859"/>
            </p:xfrm>
            <a:graphic>
              <a:graphicData uri="http://schemas.microsoft.com/office/powerpoint/2016/slidezoom">
                <pslz:sldZm>
                  <pslz:sldZmObj sldId="279" cId="0">
                    <pslz:zmPr id="{9B118E11-F9C9-4ACE-B25D-56796C0DDAD1}" transitionDur="1000" showBg="0">
                      <p166:blipFill xmlns:p166="http://schemas.microsoft.com/office/powerpoint/2016/6/main">
                        <a:blip r:embed="rId4"/>
                        <a:stretch>
                          <a:fillRect/>
                        </a:stretch>
                      </p166:blipFill>
                      <p166:spPr xmlns:p166="http://schemas.microsoft.com/office/powerpoint/2016/6/main">
                        <a:xfrm>
                          <a:off x="0" y="0"/>
                          <a:ext cx="2966861" cy="1668859"/>
                        </a:xfrm>
                        <a:prstGeom prst="rect">
                          <a:avLst/>
                        </a:prstGeom>
                      </p166:spPr>
                    </pslz:zmPr>
                  </pslz:sldZmObj>
                </pslz:sldZm>
              </a:graphicData>
            </a:graphic>
          </p:graphicFrame>
        </mc:Choice>
        <mc:Fallback xmlns="">
          <p:pic>
            <p:nvPicPr>
              <p:cNvPr id="12" name="Slide Zoom 11">
                <a:extLst>
                  <a:ext uri="{FF2B5EF4-FFF2-40B4-BE49-F238E27FC236}">
                    <a16:creationId xmlns:a16="http://schemas.microsoft.com/office/drawing/2014/main" id="{E2F753F0-F6F4-47E3-BF56-A7B135D20278}"/>
                  </a:ext>
                </a:extLst>
              </p:cNvPr>
              <p:cNvPicPr>
                <a:picLocks noGrp="1" noRot="1" noChangeAspect="1" noMove="1" noResize="1" noEditPoints="1" noAdjustHandles="1" noChangeArrowheads="1" noChangeShapeType="1"/>
              </p:cNvPicPr>
              <p:nvPr/>
            </p:nvPicPr>
            <p:blipFill>
              <a:blip r:embed="rId5"/>
              <a:stretch>
                <a:fillRect/>
              </a:stretch>
            </p:blipFill>
            <p:spPr>
              <a:xfrm>
                <a:off x="733391" y="3464079"/>
                <a:ext cx="2966861" cy="1668859"/>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14" name="Slide Zoom 13">
                <a:extLst>
                  <a:ext uri="{FF2B5EF4-FFF2-40B4-BE49-F238E27FC236}">
                    <a16:creationId xmlns:a16="http://schemas.microsoft.com/office/drawing/2014/main" id="{9236C5F7-25C1-4CC7-8464-CCD326D3775B}"/>
                  </a:ext>
                </a:extLst>
              </p:cNvPr>
              <p:cNvGraphicFramePr>
                <a:graphicFrameLocks noChangeAspect="1"/>
              </p:cNvGraphicFramePr>
              <p:nvPr/>
            </p:nvGraphicFramePr>
            <p:xfrm>
              <a:off x="4720793" y="1638300"/>
              <a:ext cx="2866476" cy="1610272"/>
            </p:xfrm>
            <a:graphic>
              <a:graphicData uri="http://schemas.microsoft.com/office/powerpoint/2016/slidezoom">
                <pslz:sldZm>
                  <pslz:sldZmObj sldId="4279" cId="3793371812">
                    <pslz:zmPr id="{FA03ABCD-6FE3-4F2A-BD25-8D238322D84A}" transitionDur="1000" showBg="0">
                      <p166:blipFill xmlns:p166="http://schemas.microsoft.com/office/powerpoint/2016/6/main">
                        <a:blip r:embed="rId6"/>
                        <a:stretch>
                          <a:fillRect/>
                        </a:stretch>
                      </p166:blipFill>
                      <p166:spPr xmlns:p166="http://schemas.microsoft.com/office/powerpoint/2016/6/main">
                        <a:xfrm>
                          <a:off x="0" y="0"/>
                          <a:ext cx="2866476" cy="1610272"/>
                        </a:xfrm>
                        <a:prstGeom prst="rect">
                          <a:avLst/>
                        </a:prstGeom>
                      </p166:spPr>
                    </pslz:zmPr>
                  </pslz:sldZmObj>
                </pslz:sldZm>
              </a:graphicData>
            </a:graphic>
          </p:graphicFrame>
        </mc:Choice>
        <mc:Fallback xmlns="">
          <p:pic>
            <p:nvPicPr>
              <p:cNvPr id="14" name="Slide Zoom 13">
                <a:extLst>
                  <a:ext uri="{FF2B5EF4-FFF2-40B4-BE49-F238E27FC236}">
                    <a16:creationId xmlns:a16="http://schemas.microsoft.com/office/drawing/2014/main" id="{9236C5F7-25C1-4CC7-8464-CCD326D3775B}"/>
                  </a:ext>
                </a:extLst>
              </p:cNvPr>
              <p:cNvPicPr>
                <a:picLocks noGrp="1" noRot="1" noChangeAspect="1" noMove="1" noResize="1" noEditPoints="1" noAdjustHandles="1" noChangeArrowheads="1" noChangeShapeType="1"/>
              </p:cNvPicPr>
              <p:nvPr/>
            </p:nvPicPr>
            <p:blipFill>
              <a:blip r:embed="rId7"/>
              <a:stretch>
                <a:fillRect/>
              </a:stretch>
            </p:blipFill>
            <p:spPr>
              <a:xfrm>
                <a:off x="4720793" y="1638300"/>
                <a:ext cx="2866476" cy="1610272"/>
              </a:xfrm>
              <a:prstGeom prst="rect">
                <a:avLst/>
              </a:prstGeom>
            </p:spPr>
          </p:pic>
        </mc:Fallback>
      </mc:AlternateContent>
      <p:grpSp>
        <p:nvGrpSpPr>
          <p:cNvPr id="4" name="Group 3">
            <a:extLst>
              <a:ext uri="{FF2B5EF4-FFF2-40B4-BE49-F238E27FC236}">
                <a16:creationId xmlns:a16="http://schemas.microsoft.com/office/drawing/2014/main" id="{BA11EEAA-F6FF-4020-918F-2ABD04ECA6B5}"/>
              </a:ext>
            </a:extLst>
          </p:cNvPr>
          <p:cNvGrpSpPr/>
          <p:nvPr/>
        </p:nvGrpSpPr>
        <p:grpSpPr>
          <a:xfrm>
            <a:off x="7961874" y="1562100"/>
            <a:ext cx="3632695" cy="2095500"/>
            <a:chOff x="6154031" y="3429000"/>
            <a:chExt cx="4445001" cy="2052028"/>
          </a:xfrm>
        </p:grpSpPr>
        <p:sp>
          <p:nvSpPr>
            <p:cNvPr id="8" name="Rectangle: Rounded Corners 7">
              <a:extLst>
                <a:ext uri="{FF2B5EF4-FFF2-40B4-BE49-F238E27FC236}">
                  <a16:creationId xmlns:a16="http://schemas.microsoft.com/office/drawing/2014/main" id="{F6920A3B-1E4B-4E42-A367-FA9E5C44B6D4}"/>
                </a:ext>
              </a:extLst>
            </p:cNvPr>
            <p:cNvSpPr/>
            <p:nvPr/>
          </p:nvSpPr>
          <p:spPr bwMode="auto">
            <a:xfrm>
              <a:off x="6154031" y="3467100"/>
              <a:ext cx="4445001" cy="1676400"/>
            </a:xfrm>
            <a:prstGeom prst="roundRect">
              <a:avLst>
                <a:gd name="adj" fmla="val 50000"/>
              </a:avLst>
            </a:prstGeom>
            <a:solidFill>
              <a:schemeClr val="bg1">
                <a:alpha val="9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mc:AlternateContent xmlns:mc="http://schemas.openxmlformats.org/markup-compatibility/2006" xmlns:pslz="http://schemas.microsoft.com/office/powerpoint/2016/slidezoom">
          <mc:Choice Requires="pslz">
            <p:graphicFrame>
              <p:nvGraphicFramePr>
                <p:cNvPr id="16" name="Slide Zoom 15">
                  <a:extLst>
                    <a:ext uri="{FF2B5EF4-FFF2-40B4-BE49-F238E27FC236}">
                      <a16:creationId xmlns:a16="http://schemas.microsoft.com/office/drawing/2014/main" id="{7426AFD9-0455-4C97-8245-1DC1A2E3C60B}"/>
                    </a:ext>
                  </a:extLst>
                </p:cNvPr>
                <p:cNvGraphicFramePr>
                  <a:graphicFrameLocks noChangeAspect="1"/>
                </p:cNvGraphicFramePr>
                <p:nvPr/>
              </p:nvGraphicFramePr>
              <p:xfrm>
                <a:off x="6560135" y="3429000"/>
                <a:ext cx="3648050" cy="2052028"/>
              </p:xfrm>
              <a:graphic>
                <a:graphicData uri="http://schemas.microsoft.com/office/powerpoint/2016/slidezoom">
                  <pslz:sldZm>
                    <pslz:sldZmObj sldId="4280" cId="1874639057">
                      <pslz:zmPr id="{C4D7B096-4CD2-43FD-8C5C-792E9517BC61}" transitionDur="1000" showBg="0">
                        <p166:blipFill xmlns:p166="http://schemas.microsoft.com/office/powerpoint/2016/6/main">
                          <a:blip r:embed="rId8"/>
                          <a:stretch>
                            <a:fillRect/>
                          </a:stretch>
                        </p166:blipFill>
                        <p166:spPr xmlns:p166="http://schemas.microsoft.com/office/powerpoint/2016/6/main">
                          <a:xfrm>
                            <a:off x="0" y="0"/>
                            <a:ext cx="2981384" cy="2095500"/>
                          </a:xfrm>
                          <a:prstGeom prst="rect">
                            <a:avLst/>
                          </a:prstGeom>
                        </p166:spPr>
                      </pslz:zmPr>
                    </pslz:sldZmObj>
                  </pslz:sldZm>
                </a:graphicData>
              </a:graphic>
            </p:graphicFrame>
          </mc:Choice>
          <mc:Fallback xmlns="">
            <p:pic>
              <p:nvPicPr>
                <p:cNvPr id="16" name="Slide Zoom 15">
                  <a:extLst>
                    <a:ext uri="{FF2B5EF4-FFF2-40B4-BE49-F238E27FC236}">
                      <a16:creationId xmlns:a16="http://schemas.microsoft.com/office/drawing/2014/main" id="{7426AFD9-0455-4C97-8245-1DC1A2E3C60B}"/>
                    </a:ext>
                  </a:extLst>
                </p:cNvPr>
                <p:cNvPicPr>
                  <a:picLocks noGrp="1" noRot="1" noChangeAspect="1" noMove="1" noResize="1" noEditPoints="1" noAdjustHandles="1" noChangeArrowheads="1" noChangeShapeType="1"/>
                </p:cNvPicPr>
                <p:nvPr/>
              </p:nvPicPr>
              <p:blipFill>
                <a:blip r:embed="rId9"/>
                <a:stretch>
                  <a:fillRect/>
                </a:stretch>
              </p:blipFill>
              <p:spPr>
                <a:xfrm>
                  <a:off x="8293764" y="1562100"/>
                  <a:ext cx="2981384" cy="2095500"/>
                </a:xfrm>
                <a:prstGeom prst="rect">
                  <a:avLst/>
                </a:prstGeom>
              </p:spPr>
            </p:pic>
          </mc:Fallback>
        </mc:AlternateContent>
      </p:grpSp>
      <p:sp>
        <p:nvSpPr>
          <p:cNvPr id="13" name="Rectangle: Rounded Corners 12">
            <a:extLst>
              <a:ext uri="{FF2B5EF4-FFF2-40B4-BE49-F238E27FC236}">
                <a16:creationId xmlns:a16="http://schemas.microsoft.com/office/drawing/2014/main" id="{266ED1E0-0086-486F-969C-D67E22E56E6D}"/>
              </a:ext>
            </a:extLst>
          </p:cNvPr>
          <p:cNvSpPr/>
          <p:nvPr/>
        </p:nvSpPr>
        <p:spPr bwMode="auto">
          <a:xfrm>
            <a:off x="4296579" y="3464079"/>
            <a:ext cx="3598841" cy="1676400"/>
          </a:xfrm>
          <a:prstGeom prst="roundRect">
            <a:avLst>
              <a:gd name="adj" fmla="val 50000"/>
            </a:avLst>
          </a:prstGeom>
          <a:solidFill>
            <a:schemeClr val="bg1">
              <a:alpha val="9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5" name="Rectangle: Rounded Corners 14">
            <a:extLst>
              <a:ext uri="{FF2B5EF4-FFF2-40B4-BE49-F238E27FC236}">
                <a16:creationId xmlns:a16="http://schemas.microsoft.com/office/drawing/2014/main" id="{E300E418-B39C-4123-AAEC-239779452EA9}"/>
              </a:ext>
            </a:extLst>
          </p:cNvPr>
          <p:cNvSpPr/>
          <p:nvPr/>
        </p:nvSpPr>
        <p:spPr bwMode="auto">
          <a:xfrm>
            <a:off x="7945505" y="3460308"/>
            <a:ext cx="3598841" cy="1676400"/>
          </a:xfrm>
          <a:prstGeom prst="roundRect">
            <a:avLst>
              <a:gd name="adj" fmla="val 50000"/>
            </a:avLst>
          </a:prstGeom>
          <a:solidFill>
            <a:schemeClr val="bg1">
              <a:alpha val="9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758ACEFD-C1DF-486A-A3DA-61C8BAE7E737}"/>
                  </a:ext>
                </a:extLst>
              </p:cNvPr>
              <p:cNvGraphicFramePr>
                <a:graphicFrameLocks noChangeAspect="1"/>
              </p:cNvGraphicFramePr>
              <p:nvPr/>
            </p:nvGraphicFramePr>
            <p:xfrm>
              <a:off x="4572000" y="3482584"/>
              <a:ext cx="3048000" cy="1714500"/>
            </p:xfrm>
            <a:graphic>
              <a:graphicData uri="http://schemas.microsoft.com/office/powerpoint/2016/slidezoom">
                <pslz:sldZm>
                  <pslz:sldZmObj sldId="4277" cId="2045175312">
                    <pslz:zmPr id="{5DE4999B-92FE-4812-8F06-DDEBD98EE163}" returnToParent="0" transitionDur="1000" showBg="0">
                      <p166:blipFill xmlns:p166="http://schemas.microsoft.com/office/powerpoint/2016/6/main">
                        <a:blip r:embed="rId10"/>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xmlns="">
          <p:pic>
            <p:nvPicPr>
              <p:cNvPr id="11" name="Slide Zoom 10">
                <a:extLst>
                  <a:ext uri="{FF2B5EF4-FFF2-40B4-BE49-F238E27FC236}">
                    <a16:creationId xmlns:a16="http://schemas.microsoft.com/office/drawing/2014/main" id="{758ACEFD-C1DF-486A-A3DA-61C8BAE7E737}"/>
                  </a:ext>
                </a:extLst>
              </p:cNvPr>
              <p:cNvPicPr>
                <a:picLocks noGrp="1" noRot="1" noChangeAspect="1" noMove="1" noResize="1" noEditPoints="1" noAdjustHandles="1" noChangeArrowheads="1" noChangeShapeType="1"/>
              </p:cNvPicPr>
              <p:nvPr/>
            </p:nvPicPr>
            <p:blipFill>
              <a:blip r:embed="rId11"/>
              <a:stretch>
                <a:fillRect/>
              </a:stretch>
            </p:blipFill>
            <p:spPr>
              <a:xfrm>
                <a:off x="4572000" y="3482584"/>
                <a:ext cx="3048000" cy="1714500"/>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18" name="Slide Zoom 17">
                <a:extLst>
                  <a:ext uri="{FF2B5EF4-FFF2-40B4-BE49-F238E27FC236}">
                    <a16:creationId xmlns:a16="http://schemas.microsoft.com/office/drawing/2014/main" id="{DE322B34-AAE3-484D-9047-D63136A156AA}"/>
                  </a:ext>
                </a:extLst>
              </p:cNvPr>
              <p:cNvGraphicFramePr>
                <a:graphicFrameLocks noChangeAspect="1"/>
              </p:cNvGraphicFramePr>
              <p:nvPr/>
            </p:nvGraphicFramePr>
            <p:xfrm>
              <a:off x="8293764" y="3460308"/>
              <a:ext cx="3048000" cy="1714500"/>
            </p:xfrm>
            <a:graphic>
              <a:graphicData uri="http://schemas.microsoft.com/office/powerpoint/2016/slidezoom">
                <pslz:sldZm>
                  <pslz:sldZmObj sldId="4278" cId="888431047">
                    <pslz:zmPr id="{D8601405-3A14-4588-B867-512C35C4D20D}" transitionDur="1000" showBg="0">
                      <p166:blipFill xmlns:p166="http://schemas.microsoft.com/office/powerpoint/2016/6/main">
                        <a:blip r:embed="rId12"/>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xmlns="">
          <p:pic>
            <p:nvPicPr>
              <p:cNvPr id="18" name="Slide Zoom 17">
                <a:extLst>
                  <a:ext uri="{FF2B5EF4-FFF2-40B4-BE49-F238E27FC236}">
                    <a16:creationId xmlns:a16="http://schemas.microsoft.com/office/drawing/2014/main" id="{DE322B34-AAE3-484D-9047-D63136A156AA}"/>
                  </a:ext>
                </a:extLst>
              </p:cNvPr>
              <p:cNvPicPr>
                <a:picLocks noGrp="1" noRot="1" noChangeAspect="1" noMove="1" noResize="1" noEditPoints="1" noAdjustHandles="1" noChangeArrowheads="1" noChangeShapeType="1"/>
              </p:cNvPicPr>
              <p:nvPr/>
            </p:nvPicPr>
            <p:blipFill>
              <a:blip r:embed="rId13"/>
              <a:stretch>
                <a:fillRect/>
              </a:stretch>
            </p:blipFill>
            <p:spPr>
              <a:xfrm>
                <a:off x="8293764" y="3460308"/>
                <a:ext cx="3048000" cy="1714500"/>
              </a:xfrm>
              <a:prstGeom prst="rect">
                <a:avLst/>
              </a:prstGeom>
            </p:spPr>
          </p:pic>
        </mc:Fallback>
      </mc:AlternateContent>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AA57038E-1641-4091-9500-A730979189F3}"/>
              </a:ext>
            </a:extLst>
          </p:cNvPr>
          <p:cNvGraphicFramePr>
            <a:graphicFrameLocks/>
          </p:cNvGraphicFramePr>
          <p:nvPr/>
        </p:nvGraphicFramePr>
        <p:xfrm>
          <a:off x="595313" y="1269433"/>
          <a:ext cx="7329487" cy="414076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B5E0AF11-148A-4B55-B361-40ECC57F8465}"/>
              </a:ext>
            </a:extLst>
          </p:cNvPr>
          <p:cNvSpPr>
            <a:spLocks noGrp="1"/>
          </p:cNvSpPr>
          <p:nvPr>
            <p:ph type="title"/>
          </p:nvPr>
        </p:nvSpPr>
        <p:spPr>
          <a:xfrm>
            <a:off x="914400" y="555929"/>
            <a:ext cx="10363200" cy="457200"/>
          </a:xfrm>
        </p:spPr>
        <p:txBody>
          <a:bodyPr/>
          <a:lstStyle/>
          <a:p>
            <a:r>
              <a:rPr lang="en-US" dirty="0"/>
              <a:t>Process Shift</a:t>
            </a:r>
          </a:p>
        </p:txBody>
      </p:sp>
      <p:sp>
        <p:nvSpPr>
          <p:cNvPr id="11" name="Rectangle: Rounded Corners 10">
            <a:extLst>
              <a:ext uri="{FF2B5EF4-FFF2-40B4-BE49-F238E27FC236}">
                <a16:creationId xmlns:a16="http://schemas.microsoft.com/office/drawing/2014/main" id="{4EDE893B-6644-4FCB-A0B9-373B2D602DA7}"/>
              </a:ext>
            </a:extLst>
          </p:cNvPr>
          <p:cNvSpPr/>
          <p:nvPr/>
        </p:nvSpPr>
        <p:spPr bwMode="auto">
          <a:xfrm>
            <a:off x="914400" y="1698929"/>
            <a:ext cx="2220959" cy="2362200"/>
          </a:xfrm>
          <a:prstGeom prst="roundRect">
            <a:avLst>
              <a:gd name="adj" fmla="val 10414"/>
            </a:avLst>
          </a:prstGeom>
          <a:noFill/>
          <a:ln w="44450" cap="flat" cmpd="sng" algn="ctr">
            <a:solidFill>
              <a:srgbClr val="FD680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2" name="Rectangle: Rounded Corners 11">
            <a:extLst>
              <a:ext uri="{FF2B5EF4-FFF2-40B4-BE49-F238E27FC236}">
                <a16:creationId xmlns:a16="http://schemas.microsoft.com/office/drawing/2014/main" id="{E3CCF26F-9EA9-404E-BA32-B4684A4AB3F1}"/>
              </a:ext>
            </a:extLst>
          </p:cNvPr>
          <p:cNvSpPr/>
          <p:nvPr/>
        </p:nvSpPr>
        <p:spPr bwMode="auto">
          <a:xfrm>
            <a:off x="5638801" y="4061129"/>
            <a:ext cx="2057400" cy="762000"/>
          </a:xfrm>
          <a:prstGeom prst="roundRect">
            <a:avLst>
              <a:gd name="adj" fmla="val 10414"/>
            </a:avLst>
          </a:prstGeom>
          <a:noFill/>
          <a:ln w="44450" cap="flat" cmpd="sng" algn="ctr">
            <a:solidFill>
              <a:srgbClr val="FD680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075098E9-76FF-448E-9E6F-054ACDA7BF2F}"/>
              </a:ext>
            </a:extLst>
          </p:cNvPr>
          <p:cNvSpPr txBox="1"/>
          <p:nvPr/>
        </p:nvSpPr>
        <p:spPr>
          <a:xfrm>
            <a:off x="8040413" y="1600200"/>
            <a:ext cx="3878317" cy="2677656"/>
          </a:xfrm>
          <a:prstGeom prst="rect">
            <a:avLst/>
          </a:prstGeom>
          <a:noFill/>
        </p:spPr>
        <p:txBody>
          <a:bodyPr wrap="square" rtlCol="0">
            <a:spAutoFit/>
          </a:bodyPr>
          <a:lstStyle/>
          <a:p>
            <a:r>
              <a:rPr lang="en-US" sz="2800" i="1" dirty="0">
                <a:latin typeface="+mn-lt"/>
              </a:rPr>
              <a:t>A shift is </a:t>
            </a:r>
            <a:r>
              <a:rPr lang="en-US" sz="2800" b="1" i="1" dirty="0">
                <a:latin typeface="+mn-lt"/>
              </a:rPr>
              <a:t>six or more </a:t>
            </a:r>
            <a:r>
              <a:rPr lang="en-US" sz="2800" i="1" dirty="0">
                <a:latin typeface="+mn-lt"/>
              </a:rPr>
              <a:t>consecutive points either all above or all below the median. Values that fall on the </a:t>
            </a:r>
            <a:r>
              <a:rPr lang="en-US" sz="2800" b="1" i="1" dirty="0">
                <a:latin typeface="+mn-lt"/>
              </a:rPr>
              <a:t>median are skipped, but don’t break a shift.</a:t>
            </a:r>
          </a:p>
        </p:txBody>
      </p:sp>
    </p:spTree>
    <p:extLst>
      <p:ext uri="{BB962C8B-B14F-4D97-AF65-F5344CB8AC3E}">
        <p14:creationId xmlns:p14="http://schemas.microsoft.com/office/powerpoint/2010/main" val="37128862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1862" y="598191"/>
            <a:ext cx="5248275" cy="504625"/>
          </a:xfrm>
          <a:prstGeom prst="rect">
            <a:avLst/>
          </a:prstGeom>
        </p:spPr>
        <p:txBody>
          <a:bodyPr vert="horz" wrap="square" lIns="0" tIns="12065" rIns="0" bIns="0" numCol="1" rtlCol="0" anchor="ctr" anchorCtr="0" compatLnSpc="1">
            <a:prstTxWarp prst="textNoShape">
              <a:avLst/>
            </a:prstTxWarp>
            <a:spAutoFit/>
          </a:bodyPr>
          <a:lstStyle/>
          <a:p>
            <a:pPr marL="12700">
              <a:spcBef>
                <a:spcPts val="95"/>
              </a:spcBef>
            </a:pPr>
            <a:r>
              <a:rPr lang="en-US" dirty="0"/>
              <a:t>The Number of Runs</a:t>
            </a:r>
            <a:endParaRPr dirty="0"/>
          </a:p>
        </p:txBody>
      </p:sp>
      <p:sp>
        <p:nvSpPr>
          <p:cNvPr id="5" name="TextBox 4">
            <a:extLst>
              <a:ext uri="{FF2B5EF4-FFF2-40B4-BE49-F238E27FC236}">
                <a16:creationId xmlns:a16="http://schemas.microsoft.com/office/drawing/2014/main" id="{3CFE5546-B849-4F2A-9A46-4BE2504F4B11}"/>
              </a:ext>
            </a:extLst>
          </p:cNvPr>
          <p:cNvSpPr txBox="1"/>
          <p:nvPr/>
        </p:nvSpPr>
        <p:spPr>
          <a:xfrm>
            <a:off x="609600" y="1600200"/>
            <a:ext cx="3733800" cy="4154984"/>
          </a:xfrm>
          <a:prstGeom prst="rect">
            <a:avLst/>
          </a:prstGeom>
          <a:noFill/>
        </p:spPr>
        <p:txBody>
          <a:bodyPr wrap="square">
            <a:spAutoFit/>
          </a:bodyPr>
          <a:lstStyle/>
          <a:p>
            <a:r>
              <a:rPr lang="en-US" sz="2400" i="1" dirty="0">
                <a:latin typeface="+mn-lt"/>
              </a:rPr>
              <a:t>Ideally, they should have a minimum of 15 observations for fidelity to predictions or trends.</a:t>
            </a:r>
          </a:p>
          <a:p>
            <a:endParaRPr lang="en-US" sz="2400" i="1" dirty="0">
              <a:latin typeface="+mn-lt"/>
            </a:endParaRPr>
          </a:p>
          <a:p>
            <a:endParaRPr lang="en-US" sz="2400" i="1" dirty="0">
              <a:latin typeface="+mn-lt"/>
            </a:endParaRPr>
          </a:p>
          <a:p>
            <a:r>
              <a:rPr lang="en-US" sz="2400" i="1" dirty="0">
                <a:latin typeface="+mn-lt"/>
              </a:rPr>
              <a:t>Then count the number of runs.  A run consists of one or more consecutive data points on the same side of the median, excluding data points that fall on the median</a:t>
            </a:r>
          </a:p>
          <a:p>
            <a:endParaRPr lang="en-US" sz="2400" i="1" dirty="0">
              <a:latin typeface="+mn-lt"/>
            </a:endParaRPr>
          </a:p>
        </p:txBody>
      </p:sp>
      <p:graphicFrame>
        <p:nvGraphicFramePr>
          <p:cNvPr id="9" name="Chart 8">
            <a:extLst>
              <a:ext uri="{FF2B5EF4-FFF2-40B4-BE49-F238E27FC236}">
                <a16:creationId xmlns:a16="http://schemas.microsoft.com/office/drawing/2014/main" id="{A6733898-0C1A-48B6-9AF8-4CCCE0006320}"/>
              </a:ext>
            </a:extLst>
          </p:cNvPr>
          <p:cNvGraphicFramePr>
            <a:graphicFrameLocks/>
          </p:cNvGraphicFramePr>
          <p:nvPr/>
        </p:nvGraphicFramePr>
        <p:xfrm>
          <a:off x="4914900" y="3886200"/>
          <a:ext cx="6019800" cy="19925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413E5610-C5FE-4389-8305-F163413AD6EF}"/>
              </a:ext>
            </a:extLst>
          </p:cNvPr>
          <p:cNvGraphicFramePr>
            <a:graphicFrameLocks/>
          </p:cNvGraphicFramePr>
          <p:nvPr/>
        </p:nvGraphicFramePr>
        <p:xfrm>
          <a:off x="4876800" y="1295400"/>
          <a:ext cx="6096000" cy="218791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34003-E28B-4D46-B788-2642D3E24ECD}"/>
              </a:ext>
            </a:extLst>
          </p:cNvPr>
          <p:cNvSpPr>
            <a:spLocks noGrp="1"/>
          </p:cNvSpPr>
          <p:nvPr>
            <p:ph type="title"/>
          </p:nvPr>
        </p:nvSpPr>
        <p:spPr>
          <a:xfrm>
            <a:off x="914400" y="587829"/>
            <a:ext cx="10363200" cy="457200"/>
          </a:xfrm>
        </p:spPr>
        <p:txBody>
          <a:bodyPr/>
          <a:lstStyle/>
          <a:p>
            <a:r>
              <a:rPr lang="en-US" dirty="0"/>
              <a:t>Mixture</a:t>
            </a:r>
          </a:p>
        </p:txBody>
      </p:sp>
      <p:graphicFrame>
        <p:nvGraphicFramePr>
          <p:cNvPr id="3" name="Chart 2">
            <a:extLst>
              <a:ext uri="{FF2B5EF4-FFF2-40B4-BE49-F238E27FC236}">
                <a16:creationId xmlns:a16="http://schemas.microsoft.com/office/drawing/2014/main" id="{B258C357-834A-4F5F-88EF-45D19E49B9C1}"/>
              </a:ext>
            </a:extLst>
          </p:cNvPr>
          <p:cNvGraphicFramePr>
            <a:graphicFrameLocks/>
          </p:cNvGraphicFramePr>
          <p:nvPr/>
        </p:nvGraphicFramePr>
        <p:xfrm>
          <a:off x="762000" y="1143000"/>
          <a:ext cx="69342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FF0B500-9863-49D3-8320-09B2D7716E1B}"/>
              </a:ext>
            </a:extLst>
          </p:cNvPr>
          <p:cNvSpPr txBox="1"/>
          <p:nvPr/>
        </p:nvSpPr>
        <p:spPr>
          <a:xfrm>
            <a:off x="7934077" y="3124200"/>
            <a:ext cx="3657600" cy="1200329"/>
          </a:xfrm>
          <a:prstGeom prst="rect">
            <a:avLst/>
          </a:prstGeom>
          <a:noFill/>
        </p:spPr>
        <p:txBody>
          <a:bodyPr wrap="square" rtlCol="0">
            <a:spAutoFit/>
          </a:bodyPr>
          <a:lstStyle/>
          <a:p>
            <a:pPr algn="r"/>
            <a:r>
              <a:rPr lang="en-US" sz="2400" i="1" dirty="0">
                <a:latin typeface="+mn-lt"/>
              </a:rPr>
              <a:t>An instance with not only too many run, but they are distant from the median</a:t>
            </a:r>
          </a:p>
        </p:txBody>
      </p:sp>
    </p:spTree>
    <p:extLst>
      <p:ext uri="{BB962C8B-B14F-4D97-AF65-F5344CB8AC3E}">
        <p14:creationId xmlns:p14="http://schemas.microsoft.com/office/powerpoint/2010/main" val="20451753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7AFB-5A54-4DC2-8AD1-CF8CF191C62E}"/>
              </a:ext>
            </a:extLst>
          </p:cNvPr>
          <p:cNvSpPr>
            <a:spLocks noGrp="1"/>
          </p:cNvSpPr>
          <p:nvPr>
            <p:ph type="title"/>
          </p:nvPr>
        </p:nvSpPr>
        <p:spPr>
          <a:xfrm>
            <a:off x="914400" y="587829"/>
            <a:ext cx="10363200" cy="457200"/>
          </a:xfrm>
        </p:spPr>
        <p:txBody>
          <a:bodyPr/>
          <a:lstStyle/>
          <a:p>
            <a:r>
              <a:rPr lang="en-US" dirty="0"/>
              <a:t>Clustering</a:t>
            </a:r>
          </a:p>
        </p:txBody>
      </p:sp>
      <p:graphicFrame>
        <p:nvGraphicFramePr>
          <p:cNvPr id="3" name="Chart 2">
            <a:extLst>
              <a:ext uri="{FF2B5EF4-FFF2-40B4-BE49-F238E27FC236}">
                <a16:creationId xmlns:a16="http://schemas.microsoft.com/office/drawing/2014/main" id="{98A3CBE0-0956-444F-96A1-78B20A8BC47F}"/>
              </a:ext>
            </a:extLst>
          </p:cNvPr>
          <p:cNvGraphicFramePr>
            <a:graphicFrameLocks/>
          </p:cNvGraphicFramePr>
          <p:nvPr/>
        </p:nvGraphicFramePr>
        <p:xfrm>
          <a:off x="609600" y="1295400"/>
          <a:ext cx="73152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a:extLst>
              <a:ext uri="{FF2B5EF4-FFF2-40B4-BE49-F238E27FC236}">
                <a16:creationId xmlns:a16="http://schemas.microsoft.com/office/drawing/2014/main" id="{2D472802-9C53-43CE-A5F6-248123EC0869}"/>
              </a:ext>
            </a:extLst>
          </p:cNvPr>
          <p:cNvSpPr/>
          <p:nvPr/>
        </p:nvSpPr>
        <p:spPr bwMode="auto">
          <a:xfrm>
            <a:off x="5334000" y="4038600"/>
            <a:ext cx="1524000" cy="6096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6" name="TextBox 5">
            <a:extLst>
              <a:ext uri="{FF2B5EF4-FFF2-40B4-BE49-F238E27FC236}">
                <a16:creationId xmlns:a16="http://schemas.microsoft.com/office/drawing/2014/main" id="{BE2A094E-777F-42D0-AAD0-B78BD6680C90}"/>
              </a:ext>
            </a:extLst>
          </p:cNvPr>
          <p:cNvSpPr txBox="1"/>
          <p:nvPr/>
        </p:nvSpPr>
        <p:spPr>
          <a:xfrm>
            <a:off x="8383326" y="2222718"/>
            <a:ext cx="3199074" cy="1815882"/>
          </a:xfrm>
          <a:prstGeom prst="rect">
            <a:avLst/>
          </a:prstGeom>
          <a:noFill/>
        </p:spPr>
        <p:txBody>
          <a:bodyPr wrap="square">
            <a:spAutoFit/>
          </a:bodyPr>
          <a:lstStyle/>
          <a:p>
            <a:pPr algn="r"/>
            <a:r>
              <a:rPr lang="en-US" sz="2800" i="1" dirty="0">
                <a:latin typeface="+mn-lt"/>
              </a:rPr>
              <a:t>Too few runs where groups of points are close together in an area of the plot</a:t>
            </a:r>
          </a:p>
        </p:txBody>
      </p:sp>
    </p:spTree>
    <p:extLst>
      <p:ext uri="{BB962C8B-B14F-4D97-AF65-F5344CB8AC3E}">
        <p14:creationId xmlns:p14="http://schemas.microsoft.com/office/powerpoint/2010/main" val="8884310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F99B7-2E0F-4F8B-98A2-3E3445EE0DA1}"/>
              </a:ext>
            </a:extLst>
          </p:cNvPr>
          <p:cNvSpPr>
            <a:spLocks noGrp="1"/>
          </p:cNvSpPr>
          <p:nvPr>
            <p:ph type="title"/>
          </p:nvPr>
        </p:nvSpPr>
        <p:spPr>
          <a:xfrm>
            <a:off x="914400" y="576943"/>
            <a:ext cx="10363200" cy="381000"/>
          </a:xfrm>
        </p:spPr>
        <p:txBody>
          <a:bodyPr/>
          <a:lstStyle/>
          <a:p>
            <a:r>
              <a:rPr lang="en-US" dirty="0"/>
              <a:t>Trends</a:t>
            </a:r>
          </a:p>
        </p:txBody>
      </p:sp>
      <p:graphicFrame>
        <p:nvGraphicFramePr>
          <p:cNvPr id="3" name="Chart 2">
            <a:extLst>
              <a:ext uri="{FF2B5EF4-FFF2-40B4-BE49-F238E27FC236}">
                <a16:creationId xmlns:a16="http://schemas.microsoft.com/office/drawing/2014/main" id="{107AC97F-9C0A-49FE-B670-54FBE5D659DB}"/>
              </a:ext>
            </a:extLst>
          </p:cNvPr>
          <p:cNvGraphicFramePr>
            <a:graphicFrameLocks/>
          </p:cNvGraphicFramePr>
          <p:nvPr/>
        </p:nvGraphicFramePr>
        <p:xfrm>
          <a:off x="609600" y="1066800"/>
          <a:ext cx="82296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580C0FC-20F4-4B55-BAF7-641CC498E4C3}"/>
              </a:ext>
            </a:extLst>
          </p:cNvPr>
          <p:cNvSpPr txBox="1"/>
          <p:nvPr/>
        </p:nvSpPr>
        <p:spPr>
          <a:xfrm>
            <a:off x="9144000" y="1813173"/>
            <a:ext cx="2667000" cy="3231654"/>
          </a:xfrm>
          <a:prstGeom prst="rect">
            <a:avLst/>
          </a:prstGeom>
          <a:noFill/>
        </p:spPr>
        <p:txBody>
          <a:bodyPr wrap="square" rtlCol="0">
            <a:spAutoFit/>
          </a:bodyPr>
          <a:lstStyle/>
          <a:p>
            <a:r>
              <a:rPr lang="en-US" sz="2400" i="1" dirty="0">
                <a:latin typeface="+mn-lt"/>
              </a:rPr>
              <a:t>Trends are six or more data points increasing or decreasing.</a:t>
            </a:r>
          </a:p>
          <a:p>
            <a:endParaRPr lang="en-US" sz="2800" i="1" dirty="0">
              <a:latin typeface="+mn-lt"/>
            </a:endParaRPr>
          </a:p>
          <a:p>
            <a:r>
              <a:rPr lang="en-US" sz="2800" i="1" dirty="0">
                <a:latin typeface="+mn-lt"/>
              </a:rPr>
              <a:t>Can you see the trend(s)?</a:t>
            </a:r>
          </a:p>
          <a:p>
            <a:pPr marL="457200" indent="-457200">
              <a:buClr>
                <a:srgbClr val="DD1821"/>
              </a:buClr>
              <a:buSzPct val="80000"/>
              <a:buFont typeface="Wingdings" panose="05000000000000000000" pitchFamily="2" charset="2"/>
              <a:buChar char="§"/>
            </a:pPr>
            <a:r>
              <a:rPr lang="en-US" sz="2000" i="1" dirty="0">
                <a:latin typeface="+mn-lt"/>
              </a:rPr>
              <a:t>Which direction? </a:t>
            </a:r>
          </a:p>
          <a:p>
            <a:pPr marL="457200" indent="-457200">
              <a:buClr>
                <a:srgbClr val="DD1821"/>
              </a:buClr>
              <a:buSzPct val="80000"/>
              <a:buFont typeface="Wingdings" panose="05000000000000000000" pitchFamily="2" charset="2"/>
              <a:buChar char="§"/>
            </a:pPr>
            <a:r>
              <a:rPr lang="en-US" sz="2000" i="1" dirty="0">
                <a:latin typeface="+mn-lt"/>
              </a:rPr>
              <a:t>How many?</a:t>
            </a:r>
          </a:p>
        </p:txBody>
      </p:sp>
    </p:spTree>
    <p:extLst>
      <p:ext uri="{BB962C8B-B14F-4D97-AF65-F5344CB8AC3E}">
        <p14:creationId xmlns:p14="http://schemas.microsoft.com/office/powerpoint/2010/main" val="37933718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994AA-2D01-40AB-AD55-6765652F6C6C}"/>
              </a:ext>
            </a:extLst>
          </p:cNvPr>
          <p:cNvSpPr>
            <a:spLocks noGrp="1"/>
          </p:cNvSpPr>
          <p:nvPr>
            <p:ph type="title"/>
          </p:nvPr>
        </p:nvSpPr>
        <p:spPr>
          <a:xfrm>
            <a:off x="914400" y="457200"/>
            <a:ext cx="10363200" cy="762000"/>
          </a:xfrm>
        </p:spPr>
        <p:txBody>
          <a:bodyPr/>
          <a:lstStyle/>
          <a:p>
            <a:r>
              <a:rPr lang="en-US" dirty="0"/>
              <a:t>Astronomical Data Point</a:t>
            </a:r>
          </a:p>
        </p:txBody>
      </p:sp>
      <p:graphicFrame>
        <p:nvGraphicFramePr>
          <p:cNvPr id="3" name="Chart 2">
            <a:extLst>
              <a:ext uri="{FF2B5EF4-FFF2-40B4-BE49-F238E27FC236}">
                <a16:creationId xmlns:a16="http://schemas.microsoft.com/office/drawing/2014/main" id="{27E6A640-034F-4095-A7D8-40A5C121B4F7}"/>
              </a:ext>
            </a:extLst>
          </p:cNvPr>
          <p:cNvGraphicFramePr>
            <a:graphicFrameLocks/>
          </p:cNvGraphicFramePr>
          <p:nvPr/>
        </p:nvGraphicFramePr>
        <p:xfrm>
          <a:off x="4044462" y="1600200"/>
          <a:ext cx="72390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3BE8D6F-77F6-4129-9CBB-CB82A07BCA6A}"/>
              </a:ext>
            </a:extLst>
          </p:cNvPr>
          <p:cNvSpPr txBox="1"/>
          <p:nvPr/>
        </p:nvSpPr>
        <p:spPr>
          <a:xfrm>
            <a:off x="509752" y="2635469"/>
            <a:ext cx="2819400" cy="954107"/>
          </a:xfrm>
          <a:prstGeom prst="rect">
            <a:avLst/>
          </a:prstGeom>
          <a:noFill/>
        </p:spPr>
        <p:txBody>
          <a:bodyPr wrap="square" lIns="91440" tIns="45720" rIns="91440" bIns="45720" rtlCol="0" anchor="t">
            <a:spAutoFit/>
          </a:bodyPr>
          <a:lstStyle/>
          <a:p>
            <a:r>
              <a:rPr lang="en-US" sz="2800" i="1" dirty="0">
                <a:latin typeface="+mn-lt"/>
                <a:ea typeface="MS PGothic"/>
              </a:rPr>
              <a:t>There is a clear outlier here – what is it?</a:t>
            </a:r>
            <a:endParaRPr lang="en-US" sz="2800" i="1" dirty="0">
              <a:latin typeface="+mn-lt"/>
            </a:endParaRPr>
          </a:p>
        </p:txBody>
      </p:sp>
    </p:spTree>
    <p:extLst>
      <p:ext uri="{BB962C8B-B14F-4D97-AF65-F5344CB8AC3E}">
        <p14:creationId xmlns:p14="http://schemas.microsoft.com/office/powerpoint/2010/main" val="187463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3"/>
          <p:cNvSpPr>
            <a:spLocks noGrp="1"/>
          </p:cNvSpPr>
          <p:nvPr>
            <p:ph type="title"/>
          </p:nvPr>
        </p:nvSpPr>
        <p:spPr>
          <a:xfrm>
            <a:off x="2286000" y="457200"/>
            <a:ext cx="7772400" cy="762000"/>
          </a:xfrm>
        </p:spPr>
        <p:txBody>
          <a:bodyPr/>
          <a:lstStyle/>
          <a:p>
            <a:r>
              <a:rPr lang="en-US" altLang="en-US" dirty="0"/>
              <a:t>Study Group Exercise</a:t>
            </a:r>
          </a:p>
        </p:txBody>
      </p:sp>
      <p:sp>
        <p:nvSpPr>
          <p:cNvPr id="119810" name="Content Placeholder 4"/>
          <p:cNvSpPr>
            <a:spLocks noGrp="1"/>
          </p:cNvSpPr>
          <p:nvPr>
            <p:ph idx="1"/>
          </p:nvPr>
        </p:nvSpPr>
        <p:spPr>
          <a:xfrm>
            <a:off x="2286000" y="1447800"/>
            <a:ext cx="9010996" cy="4191000"/>
          </a:xfrm>
        </p:spPr>
        <p:txBody>
          <a:bodyPr/>
          <a:lstStyle/>
          <a:p>
            <a:pPr marL="514350" indent="-514350">
              <a:buNone/>
            </a:pPr>
            <a:r>
              <a:rPr lang="en-US" altLang="en-US" dirty="0"/>
              <a:t>Assignments – all within 10 min:</a:t>
            </a:r>
          </a:p>
          <a:p>
            <a:pPr marL="514350" indent="-514350">
              <a:buFont typeface="Garamond" panose="02020404030301010803" pitchFamily="18" charset="0"/>
              <a:buAutoNum type="arabicPeriod"/>
            </a:pPr>
            <a:r>
              <a:rPr lang="en-US" altLang="en-US" dirty="0"/>
              <a:t>Come up with a name for your Study Group</a:t>
            </a:r>
          </a:p>
          <a:p>
            <a:pPr marL="514350" indent="-514350">
              <a:buFont typeface="Garamond" panose="02020404030301010803" pitchFamily="18" charset="0"/>
              <a:buAutoNum type="arabicPeriod"/>
            </a:pPr>
            <a:r>
              <a:rPr lang="en-US" altLang="en-US" dirty="0"/>
              <a:t>Identify one informal leader</a:t>
            </a:r>
          </a:p>
          <a:p>
            <a:pPr marL="514350" indent="-514350">
              <a:buFont typeface="Garamond" panose="02020404030301010803" pitchFamily="18" charset="0"/>
              <a:buAutoNum type="arabicPeriod"/>
            </a:pPr>
            <a:r>
              <a:rPr lang="en-US" altLang="en-US" dirty="0"/>
              <a:t>Take your calendars out and identify two dates you can meet virtually </a:t>
            </a:r>
          </a:p>
          <a:p>
            <a:pPr marL="973138" lvl="1" indent="-403225"/>
            <a:r>
              <a:rPr lang="en-US" altLang="en-US" dirty="0"/>
              <a:t>Within 30 days of the TOT session (Study Group Session 1)</a:t>
            </a:r>
          </a:p>
          <a:p>
            <a:pPr marL="973138" lvl="1" indent="-403225"/>
            <a:r>
              <a:rPr lang="en-US" altLang="en-US" dirty="0"/>
              <a:t>Between 60-90 days out (Study Group Session 1)</a:t>
            </a:r>
          </a:p>
        </p:txBody>
      </p:sp>
      <p:pic>
        <p:nvPicPr>
          <p:cNvPr id="3" name="Graphic 2" descr="Open book outline">
            <a:extLst>
              <a:ext uri="{FF2B5EF4-FFF2-40B4-BE49-F238E27FC236}">
                <a16:creationId xmlns:a16="http://schemas.microsoft.com/office/drawing/2014/main" id="{E21BB382-792F-E7CA-3FAC-6E1E31D629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2800" y="419100"/>
            <a:ext cx="914400" cy="914400"/>
          </a:xfrm>
          <a:prstGeom prst="rect">
            <a:avLst/>
          </a:prstGeom>
        </p:spPr>
      </p:pic>
    </p:spTree>
    <p:custDataLst>
      <p:tags r:id="rId1"/>
    </p:custDataLst>
    <p:extLst>
      <p:ext uri="{BB962C8B-B14F-4D97-AF65-F5344CB8AC3E}">
        <p14:creationId xmlns:p14="http://schemas.microsoft.com/office/powerpoint/2010/main" val="36701286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3">
            <a:extLst>
              <a:ext uri="{FF2B5EF4-FFF2-40B4-BE49-F238E27FC236}">
                <a16:creationId xmlns:a16="http://schemas.microsoft.com/office/drawing/2014/main" id="{8233EA9D-FCAD-4B4D-B6F0-F6352286E0BC}"/>
              </a:ext>
            </a:extLst>
          </p:cNvPr>
          <p:cNvSpPr>
            <a:spLocks noGrp="1" noChangeArrowheads="1"/>
          </p:cNvSpPr>
          <p:nvPr>
            <p:ph type="title"/>
          </p:nvPr>
        </p:nvSpPr>
        <p:spPr>
          <a:xfrm>
            <a:off x="2667000" y="457200"/>
            <a:ext cx="6705600" cy="838200"/>
          </a:xfrm>
        </p:spPr>
        <p:txBody>
          <a:bodyPr/>
          <a:lstStyle/>
          <a:p>
            <a:r>
              <a:rPr lang="en-US" altLang="en-US" dirty="0">
                <a:solidFill>
                  <a:schemeClr val="tx1"/>
                </a:solidFill>
              </a:rPr>
              <a:t>Remember our Model for Improvement?</a:t>
            </a:r>
          </a:p>
        </p:txBody>
      </p:sp>
      <p:sp>
        <p:nvSpPr>
          <p:cNvPr id="101379" name="Subtitle 4">
            <a:extLst>
              <a:ext uri="{FF2B5EF4-FFF2-40B4-BE49-F238E27FC236}">
                <a16:creationId xmlns:a16="http://schemas.microsoft.com/office/drawing/2014/main" id="{939CFCF7-4FBC-439F-9A86-A642E2791881}"/>
              </a:ext>
            </a:extLst>
          </p:cNvPr>
          <p:cNvSpPr>
            <a:spLocks noGrp="1" noChangeArrowheads="1"/>
          </p:cNvSpPr>
          <p:nvPr>
            <p:ph idx="1"/>
          </p:nvPr>
        </p:nvSpPr>
        <p:spPr>
          <a:xfrm>
            <a:off x="2286000" y="1828800"/>
            <a:ext cx="8676290" cy="3733800"/>
          </a:xfrm>
        </p:spPr>
        <p:txBody>
          <a:bodyPr/>
          <a:lstStyle/>
          <a:p>
            <a:pPr>
              <a:defRPr/>
            </a:pPr>
            <a:r>
              <a:rPr lang="en-US" altLang="en-US" sz="2800" dirty="0"/>
              <a:t>Think about the processes that drive the outcome you desire to improve</a:t>
            </a:r>
          </a:p>
          <a:p>
            <a:pPr>
              <a:defRPr/>
            </a:pPr>
            <a:r>
              <a:rPr lang="en-US" altLang="en-US" sz="2800" dirty="0"/>
              <a:t>Have a conversation at your table on how you might measure the processes</a:t>
            </a:r>
          </a:p>
          <a:p>
            <a:pPr>
              <a:defRPr/>
            </a:pPr>
            <a:r>
              <a:rPr lang="en-US" altLang="en-US" sz="2800" dirty="0"/>
              <a:t>How might you hear how those processes are responding to your change efforts?</a:t>
            </a:r>
          </a:p>
          <a:p>
            <a:pPr>
              <a:defRPr/>
            </a:pPr>
            <a:endParaRPr lang="en-US" altLang="en-US" dirty="0"/>
          </a:p>
        </p:txBody>
      </p:sp>
    </p:spTree>
    <p:extLst>
      <p:ext uri="{BB962C8B-B14F-4D97-AF65-F5344CB8AC3E}">
        <p14:creationId xmlns:p14="http://schemas.microsoft.com/office/powerpoint/2010/main" val="6444768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6CCF340-EB49-43CD-BA6D-D39AB60F96C7}"/>
              </a:ext>
            </a:extLst>
          </p:cNvPr>
          <p:cNvSpPr txBox="1">
            <a:spLocks/>
          </p:cNvSpPr>
          <p:nvPr/>
        </p:nvSpPr>
        <p:spPr bwMode="auto">
          <a:xfrm>
            <a:off x="2802194" y="2514600"/>
            <a:ext cx="7848600" cy="1371600"/>
          </a:xfrm>
          <a:prstGeom prst="rect">
            <a:avLst/>
          </a:prstGeom>
          <a:solidFill>
            <a:schemeClr val="bg1">
              <a:lumMod val="65000"/>
            </a:schemeClr>
          </a:solidFill>
          <a:ln w="9525">
            <a:noFill/>
            <a:miter lim="800000"/>
            <a:headEnd/>
            <a:tailEnd/>
          </a:ln>
        </p:spPr>
        <p:txBody>
          <a:bodyPr anchor="ctr"/>
          <a:lstStyle/>
          <a:p>
            <a:pPr algn="ctr">
              <a:defRPr/>
            </a:pPr>
            <a:endParaRPr lang="en-US" sz="4400" dirty="0">
              <a:solidFill>
                <a:srgbClr val="000000"/>
              </a:solidFill>
              <a:ea typeface="+mj-ea"/>
              <a:cs typeface="+mj-cs"/>
            </a:endParaRPr>
          </a:p>
        </p:txBody>
      </p:sp>
      <p:sp>
        <p:nvSpPr>
          <p:cNvPr id="3" name="Title 1">
            <a:extLst>
              <a:ext uri="{FF2B5EF4-FFF2-40B4-BE49-F238E27FC236}">
                <a16:creationId xmlns:a16="http://schemas.microsoft.com/office/drawing/2014/main" id="{C35421F1-00F3-459D-80AA-7D9E42287A13}"/>
              </a:ext>
            </a:extLst>
          </p:cNvPr>
          <p:cNvSpPr txBox="1">
            <a:spLocks/>
          </p:cNvSpPr>
          <p:nvPr/>
        </p:nvSpPr>
        <p:spPr bwMode="auto">
          <a:xfrm>
            <a:off x="2057400" y="2362200"/>
            <a:ext cx="8610600" cy="1143000"/>
          </a:xfrm>
          <a:prstGeom prst="rect">
            <a:avLst/>
          </a:prstGeom>
          <a:solidFill>
            <a:srgbClr val="C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a:spcBef>
                <a:spcPct val="20000"/>
              </a:spcBef>
              <a:buClr>
                <a:srgbClr val="FF0000"/>
              </a:buClr>
              <a:buChar char="•"/>
              <a:defRPr sz="24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Clr>
                <a:srgbClr val="FF0000"/>
              </a:buClr>
              <a:buSzPct val="85000"/>
              <a:buFont typeface="Wingdings" panose="05000000000000000000" pitchFamily="2" charset="2"/>
              <a:buChar char="§"/>
              <a:defRPr sz="22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Clr>
                <a:srgbClr val="FF0000"/>
              </a:buClr>
              <a:buChar char="•"/>
              <a:defRPr sz="20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9pPr>
          </a:lstStyle>
          <a:p>
            <a:pPr algn="ctr">
              <a:spcBef>
                <a:spcPct val="0"/>
              </a:spcBef>
              <a:buClrTx/>
              <a:buFontTx/>
              <a:buNone/>
            </a:pPr>
            <a:r>
              <a:rPr lang="en-US" altLang="en-US" sz="3800" b="1" dirty="0">
                <a:solidFill>
                  <a:srgbClr val="FFFFFF"/>
                </a:solidFill>
              </a:rPr>
              <a:t>Using Data for Quality Improvement </a:t>
            </a:r>
          </a:p>
        </p:txBody>
      </p:sp>
      <p:sp>
        <p:nvSpPr>
          <p:cNvPr id="4" name="Title 1">
            <a:extLst>
              <a:ext uri="{FF2B5EF4-FFF2-40B4-BE49-F238E27FC236}">
                <a16:creationId xmlns:a16="http://schemas.microsoft.com/office/drawing/2014/main" id="{12F157B1-74BC-4E1F-A46D-59CA127ED83B}"/>
              </a:ext>
            </a:extLst>
          </p:cNvPr>
          <p:cNvSpPr>
            <a:spLocks noGrp="1" noChangeArrowheads="1"/>
          </p:cNvSpPr>
          <p:nvPr>
            <p:ph type="title"/>
          </p:nvPr>
        </p:nvSpPr>
        <p:spPr>
          <a:xfrm>
            <a:off x="2209800" y="609600"/>
            <a:ext cx="7772400" cy="533400"/>
          </a:xfrm>
        </p:spPr>
        <p:txBody>
          <a:bodyPr/>
          <a:lstStyle/>
          <a:p>
            <a:pPr eaLnBrk="1" hangingPunct="1"/>
            <a:r>
              <a:rPr lang="en-US" altLang="en-US" dirty="0">
                <a:solidFill>
                  <a:schemeClr val="tx1"/>
                </a:solidFill>
              </a:rPr>
              <a:t>Got Data, Now What? </a:t>
            </a:r>
          </a:p>
        </p:txBody>
      </p:sp>
    </p:spTree>
    <p:custDataLst>
      <p:tags r:id="rId1"/>
    </p:custDataLst>
    <p:extLst>
      <p:ext uri="{BB962C8B-B14F-4D97-AF65-F5344CB8AC3E}">
        <p14:creationId xmlns:p14="http://schemas.microsoft.com/office/powerpoint/2010/main" val="123180012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ext Placeholder 3">
            <a:extLst>
              <a:ext uri="{FF2B5EF4-FFF2-40B4-BE49-F238E27FC236}">
                <a16:creationId xmlns:a16="http://schemas.microsoft.com/office/drawing/2014/main" id="{2C492841-042E-483C-AA31-DAA1DBE0575D}"/>
              </a:ext>
            </a:extLst>
          </p:cNvPr>
          <p:cNvSpPr>
            <a:spLocks noGrp="1" noChangeArrowheads="1"/>
          </p:cNvSpPr>
          <p:nvPr>
            <p:ph type="body" idx="4294967295"/>
          </p:nvPr>
        </p:nvSpPr>
        <p:spPr>
          <a:xfrm>
            <a:off x="2438401" y="1666410"/>
            <a:ext cx="4040187" cy="639763"/>
          </a:xfrm>
        </p:spPr>
        <p:txBody>
          <a:bodyPr/>
          <a:lstStyle/>
          <a:p>
            <a:pPr marL="0" indent="0">
              <a:buNone/>
            </a:pPr>
            <a:r>
              <a:rPr lang="en-US" altLang="en-US" b="1" dirty="0"/>
              <a:t>Next Steps</a:t>
            </a:r>
            <a:r>
              <a:rPr lang="en-US" altLang="en-US" dirty="0"/>
              <a:t>: Linear</a:t>
            </a:r>
          </a:p>
        </p:txBody>
      </p:sp>
      <p:sp>
        <p:nvSpPr>
          <p:cNvPr id="104451" name="Content Placeholder 4">
            <a:extLst>
              <a:ext uri="{FF2B5EF4-FFF2-40B4-BE49-F238E27FC236}">
                <a16:creationId xmlns:a16="http://schemas.microsoft.com/office/drawing/2014/main" id="{B512E481-F714-4419-8A1B-FD363CEF2E05}"/>
              </a:ext>
            </a:extLst>
          </p:cNvPr>
          <p:cNvSpPr>
            <a:spLocks noGrp="1" noChangeArrowheads="1"/>
          </p:cNvSpPr>
          <p:nvPr>
            <p:ph idx="1"/>
          </p:nvPr>
        </p:nvSpPr>
        <p:spPr>
          <a:xfrm>
            <a:off x="2436812" y="2186730"/>
            <a:ext cx="4191000" cy="3275012"/>
          </a:xfrm>
        </p:spPr>
        <p:txBody>
          <a:bodyPr/>
          <a:lstStyle/>
          <a:p>
            <a:pPr eaLnBrk="1" hangingPunct="1">
              <a:buClr>
                <a:srgbClr val="DD1821"/>
              </a:buClr>
            </a:pPr>
            <a:r>
              <a:rPr lang="en-US" altLang="en-US" dirty="0"/>
              <a:t>Analyze </a:t>
            </a:r>
          </a:p>
          <a:p>
            <a:pPr eaLnBrk="1" hangingPunct="1">
              <a:buClr>
                <a:srgbClr val="DD1821"/>
              </a:buClr>
            </a:pPr>
            <a:r>
              <a:rPr lang="en-US" altLang="en-US" dirty="0"/>
              <a:t>Prioritize </a:t>
            </a:r>
          </a:p>
          <a:p>
            <a:pPr eaLnBrk="1" hangingPunct="1">
              <a:buClr>
                <a:srgbClr val="DD1821"/>
              </a:buClr>
            </a:pPr>
            <a:r>
              <a:rPr lang="en-US" altLang="en-US" dirty="0"/>
              <a:t>Communicate </a:t>
            </a:r>
          </a:p>
          <a:p>
            <a:pPr eaLnBrk="1" hangingPunct="1">
              <a:buClr>
                <a:srgbClr val="DD1821"/>
              </a:buClr>
            </a:pPr>
            <a:r>
              <a:rPr lang="en-US" altLang="en-US" dirty="0"/>
              <a:t>Take Action </a:t>
            </a:r>
          </a:p>
          <a:p>
            <a:pPr eaLnBrk="1" hangingPunct="1"/>
            <a:endParaRPr lang="en-US" altLang="en-US" sz="3200" dirty="0"/>
          </a:p>
          <a:p>
            <a:pPr eaLnBrk="1" hangingPunct="1"/>
            <a:endParaRPr lang="en-US" altLang="en-US" sz="3200" dirty="0"/>
          </a:p>
          <a:p>
            <a:endParaRPr lang="en-US" altLang="en-US" dirty="0"/>
          </a:p>
        </p:txBody>
      </p:sp>
      <p:pic>
        <p:nvPicPr>
          <p:cNvPr id="3" name="Picture 2" descr="This diagram shows a non-linear way to think about dealing with your data. It shows the 4 different task overlapping in circles: Analyze, take action, prioritze, and communicate." title="Venn Diagram">
            <a:extLst>
              <a:ext uri="{FF2B5EF4-FFF2-40B4-BE49-F238E27FC236}">
                <a16:creationId xmlns:a16="http://schemas.microsoft.com/office/drawing/2014/main" id="{28C8F551-C4C7-47DF-8C70-4BBD61E8598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24601" y="2299279"/>
            <a:ext cx="3242721" cy="3169356"/>
          </a:xfrm>
          <a:prstGeom prst="rect">
            <a:avLst/>
          </a:prstGeom>
        </p:spPr>
      </p:pic>
      <p:sp>
        <p:nvSpPr>
          <p:cNvPr id="7" name="Text Placeholder 5">
            <a:extLst>
              <a:ext uri="{FF2B5EF4-FFF2-40B4-BE49-F238E27FC236}">
                <a16:creationId xmlns:a16="http://schemas.microsoft.com/office/drawing/2014/main" id="{E11FBE10-B58E-487C-99D4-5991DCD7B0DC}"/>
              </a:ext>
            </a:extLst>
          </p:cNvPr>
          <p:cNvSpPr txBox="1">
            <a:spLocks noChangeArrowheads="1"/>
          </p:cNvSpPr>
          <p:nvPr/>
        </p:nvSpPr>
        <p:spPr bwMode="auto">
          <a:xfrm>
            <a:off x="6218340" y="1666410"/>
            <a:ext cx="40417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FF0000"/>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a:lstStyle>
          <a:p>
            <a:pPr marL="0" indent="0">
              <a:buNone/>
              <a:defRPr/>
            </a:pPr>
            <a:r>
              <a:rPr lang="en-US" altLang="en-US" b="1" dirty="0">
                <a:latin typeface="Garamond" panose="02020404030301010803" pitchFamily="18" charset="0"/>
              </a:rPr>
              <a:t>Iterative</a:t>
            </a:r>
            <a:r>
              <a:rPr lang="en-US" altLang="en-US" kern="0" dirty="0">
                <a:latin typeface="Garamond" panose="02020404030301010803" pitchFamily="18" charset="0"/>
              </a:rPr>
              <a:t>: Non-Linear</a:t>
            </a:r>
          </a:p>
        </p:txBody>
      </p:sp>
      <p:sp>
        <p:nvSpPr>
          <p:cNvPr id="10" name="Title 1">
            <a:extLst>
              <a:ext uri="{FF2B5EF4-FFF2-40B4-BE49-F238E27FC236}">
                <a16:creationId xmlns:a16="http://schemas.microsoft.com/office/drawing/2014/main" id="{2BA7E1C9-DEB0-42E4-BFEB-BDA371EB19C2}"/>
              </a:ext>
            </a:extLst>
          </p:cNvPr>
          <p:cNvSpPr>
            <a:spLocks noGrp="1" noChangeArrowheads="1"/>
          </p:cNvSpPr>
          <p:nvPr>
            <p:ph type="title"/>
          </p:nvPr>
        </p:nvSpPr>
        <p:spPr>
          <a:xfrm>
            <a:off x="2209800" y="609600"/>
            <a:ext cx="7772400" cy="533400"/>
          </a:xfrm>
        </p:spPr>
        <p:txBody>
          <a:bodyPr/>
          <a:lstStyle/>
          <a:p>
            <a:pPr eaLnBrk="1" hangingPunct="1"/>
            <a:r>
              <a:rPr lang="en-US" altLang="en-US" dirty="0">
                <a:solidFill>
                  <a:schemeClr val="tx1"/>
                </a:solidFill>
              </a:rPr>
              <a:t>Got Data, Now What? </a:t>
            </a:r>
          </a:p>
        </p:txBody>
      </p:sp>
    </p:spTree>
    <p:custDataLst>
      <p:tags r:id="rId1"/>
    </p:custDataLst>
    <p:extLst>
      <p:ext uri="{BB962C8B-B14F-4D97-AF65-F5344CB8AC3E}">
        <p14:creationId xmlns:p14="http://schemas.microsoft.com/office/powerpoint/2010/main" val="395661273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 Placeholder 3">
            <a:extLst>
              <a:ext uri="{FF2B5EF4-FFF2-40B4-BE49-F238E27FC236}">
                <a16:creationId xmlns:a16="http://schemas.microsoft.com/office/drawing/2014/main" id="{55C505F2-99DE-48B9-B8B3-ECB6F66CFC4B}"/>
              </a:ext>
            </a:extLst>
          </p:cNvPr>
          <p:cNvSpPr>
            <a:spLocks noGrp="1" noChangeArrowheads="1"/>
          </p:cNvSpPr>
          <p:nvPr>
            <p:ph type="body" idx="4294967295"/>
          </p:nvPr>
        </p:nvSpPr>
        <p:spPr>
          <a:xfrm>
            <a:off x="2208214" y="1292887"/>
            <a:ext cx="4040187" cy="639763"/>
          </a:xfrm>
        </p:spPr>
        <p:txBody>
          <a:bodyPr/>
          <a:lstStyle/>
          <a:p>
            <a:pPr marL="0" indent="0">
              <a:buNone/>
            </a:pPr>
            <a:r>
              <a:rPr lang="en-US" altLang="en-US" dirty="0"/>
              <a:t>Instructions</a:t>
            </a:r>
          </a:p>
        </p:txBody>
      </p:sp>
      <p:sp>
        <p:nvSpPr>
          <p:cNvPr id="106502" name="TextBox 1">
            <a:extLst>
              <a:ext uri="{FF2B5EF4-FFF2-40B4-BE49-F238E27FC236}">
                <a16:creationId xmlns:a16="http://schemas.microsoft.com/office/drawing/2014/main" id="{378AC146-9F92-4E5C-805B-3DE87765DB7E}"/>
              </a:ext>
            </a:extLst>
          </p:cNvPr>
          <p:cNvSpPr txBox="1">
            <a:spLocks noChangeArrowheads="1"/>
          </p:cNvSpPr>
          <p:nvPr/>
        </p:nvSpPr>
        <p:spPr bwMode="auto">
          <a:xfrm>
            <a:off x="924910" y="1910424"/>
            <a:ext cx="532349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FF0000"/>
              </a:buClr>
              <a:buChar char="•"/>
              <a:defRPr sz="2800">
                <a:solidFill>
                  <a:schemeClr val="tx1"/>
                </a:solidFill>
                <a:latin typeface="Garamond" panose="02020404030301010803" pitchFamily="18" charset="0"/>
              </a:defRPr>
            </a:lvl1pPr>
            <a:lvl2pPr marL="800100" indent="-342900">
              <a:spcBef>
                <a:spcPct val="20000"/>
              </a:spcBef>
              <a:buClr>
                <a:srgbClr val="FF0000"/>
              </a:buClr>
              <a:buSzPct val="85000"/>
              <a:buFont typeface="Wingdings" panose="05000000000000000000" pitchFamily="2" charset="2"/>
              <a:buChar char="§"/>
              <a:defRPr sz="2400">
                <a:solidFill>
                  <a:schemeClr val="tx1"/>
                </a:solidFill>
                <a:latin typeface="Garamond" panose="02020404030301010803" pitchFamily="18" charset="0"/>
              </a:defRPr>
            </a:lvl2pPr>
            <a:lvl3pPr marL="1143000" indent="-228600">
              <a:spcBef>
                <a:spcPct val="20000"/>
              </a:spcBef>
              <a:buClr>
                <a:srgbClr val="FF0000"/>
              </a:buClr>
              <a:buChar char="•"/>
              <a:defRPr sz="2000">
                <a:solidFill>
                  <a:schemeClr val="tx1"/>
                </a:solidFill>
                <a:latin typeface="Garamond" panose="02020404030301010803" pitchFamily="18" charset="0"/>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defRPr>
            </a:lvl4pPr>
            <a:lvl5pPr marL="2057400" indent="-228600">
              <a:spcBef>
                <a:spcPct val="20000"/>
              </a:spcBef>
              <a:buClr>
                <a:srgbClr val="FF0000"/>
              </a:buClr>
              <a:buSzPct val="5000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9pPr>
          </a:lstStyle>
          <a:p>
            <a:pPr>
              <a:spcBef>
                <a:spcPct val="0"/>
              </a:spcBef>
              <a:buClr>
                <a:srgbClr val="DD1821"/>
              </a:buClr>
              <a:buFontTx/>
              <a:buAutoNum type="arabicPeriod"/>
            </a:pPr>
            <a:r>
              <a:rPr lang="en-US" altLang="en-US" sz="2400" dirty="0"/>
              <a:t>Small Group Work</a:t>
            </a:r>
          </a:p>
          <a:p>
            <a:pPr>
              <a:spcBef>
                <a:spcPct val="0"/>
              </a:spcBef>
              <a:buClr>
                <a:srgbClr val="DD1821"/>
              </a:buClr>
              <a:buFontTx/>
              <a:buAutoNum type="arabicPeriod"/>
            </a:pPr>
            <a:r>
              <a:rPr lang="en-US" altLang="en-US" sz="2400" dirty="0"/>
              <a:t>At your tables, choose a facilitator—Ground Rule: all voices heard</a:t>
            </a:r>
          </a:p>
          <a:p>
            <a:pPr>
              <a:spcBef>
                <a:spcPct val="0"/>
              </a:spcBef>
              <a:buClr>
                <a:srgbClr val="DD1821"/>
              </a:buClr>
              <a:buFontTx/>
              <a:buAutoNum type="arabicPeriod"/>
            </a:pPr>
            <a:r>
              <a:rPr lang="en-US" altLang="en-US" sz="2400" dirty="0"/>
              <a:t>Obtain date of data from the State of Euphoria (refer to your Handout-of-Handouts page 13)</a:t>
            </a:r>
          </a:p>
          <a:p>
            <a:pPr>
              <a:spcBef>
                <a:spcPct val="0"/>
              </a:spcBef>
              <a:buClr>
                <a:srgbClr val="DD1821"/>
              </a:buClr>
              <a:buFontTx/>
              <a:buAutoNum type="arabicPeriod"/>
            </a:pPr>
            <a:r>
              <a:rPr lang="en-US" altLang="en-US" sz="2400" dirty="0"/>
              <a:t>Do the assignment</a:t>
            </a:r>
          </a:p>
          <a:p>
            <a:pPr>
              <a:spcBef>
                <a:spcPct val="0"/>
              </a:spcBef>
              <a:buClr>
                <a:srgbClr val="DD1821"/>
              </a:buClr>
              <a:buFontTx/>
              <a:buAutoNum type="arabicPeriod"/>
            </a:pPr>
            <a:r>
              <a:rPr lang="en-US" altLang="en-US" sz="2400" dirty="0"/>
              <a:t>Large group debrief</a:t>
            </a:r>
          </a:p>
          <a:p>
            <a:pPr lvl="1">
              <a:spcBef>
                <a:spcPct val="0"/>
              </a:spcBef>
              <a:buClr>
                <a:srgbClr val="DD1821"/>
              </a:buClr>
              <a:buSzTx/>
              <a:buFont typeface="Arial" panose="020B0604020202020204" pitchFamily="34" charset="0"/>
              <a:buChar char="•"/>
            </a:pPr>
            <a:r>
              <a:rPr lang="en-US" altLang="en-US" dirty="0"/>
              <a:t>Tips and lessons</a:t>
            </a:r>
          </a:p>
          <a:p>
            <a:pPr lvl="1">
              <a:spcBef>
                <a:spcPct val="0"/>
              </a:spcBef>
              <a:buClr>
                <a:srgbClr val="DD1821"/>
              </a:buClr>
              <a:buSzTx/>
              <a:buFont typeface="Arial" panose="020B0604020202020204" pitchFamily="34" charset="0"/>
              <a:buChar char="•"/>
            </a:pPr>
            <a:r>
              <a:rPr lang="en-US" altLang="en-US" dirty="0"/>
              <a:t>Discussion on question</a:t>
            </a:r>
          </a:p>
        </p:txBody>
      </p:sp>
      <p:sp>
        <p:nvSpPr>
          <p:cNvPr id="7" name="Text Placeholder 5">
            <a:extLst>
              <a:ext uri="{FF2B5EF4-FFF2-40B4-BE49-F238E27FC236}">
                <a16:creationId xmlns:a16="http://schemas.microsoft.com/office/drawing/2014/main" id="{2741197A-5B19-44FE-841D-B5B67BF8A20C}"/>
              </a:ext>
            </a:extLst>
          </p:cNvPr>
          <p:cNvSpPr txBox="1">
            <a:spLocks noChangeArrowheads="1"/>
          </p:cNvSpPr>
          <p:nvPr/>
        </p:nvSpPr>
        <p:spPr bwMode="auto">
          <a:xfrm>
            <a:off x="7110249" y="1299362"/>
            <a:ext cx="40417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FF0000"/>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a:lstStyle>
          <a:p>
            <a:pPr marL="0" indent="0">
              <a:buNone/>
              <a:defRPr/>
            </a:pPr>
            <a:r>
              <a:rPr lang="en-US" altLang="en-US" b="1" dirty="0">
                <a:latin typeface="Garamond" panose="02020404030301010803" pitchFamily="18" charset="0"/>
              </a:rPr>
              <a:t>Iterative</a:t>
            </a:r>
            <a:r>
              <a:rPr lang="en-US" altLang="en-US" kern="0" dirty="0">
                <a:latin typeface="Garamond" panose="02020404030301010803" pitchFamily="18" charset="0"/>
              </a:rPr>
              <a:t>: Non-Linear</a:t>
            </a:r>
          </a:p>
        </p:txBody>
      </p:sp>
      <p:pic>
        <p:nvPicPr>
          <p:cNvPr id="9" name="Picture 8" descr="This diagram shows a non-linear way to think about dealing with your data. It shows the 4 different task overlapping in circles: Analyze, take action, prioritze, and communicate." title="Venn diagram">
            <a:extLst>
              <a:ext uri="{FF2B5EF4-FFF2-40B4-BE49-F238E27FC236}">
                <a16:creationId xmlns:a16="http://schemas.microsoft.com/office/drawing/2014/main" id="{9A80D500-07BF-44E6-BB26-51FA047A0DA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23896" y="1991821"/>
            <a:ext cx="3790002" cy="3704255"/>
          </a:xfrm>
          <a:prstGeom prst="rect">
            <a:avLst/>
          </a:prstGeom>
        </p:spPr>
      </p:pic>
      <p:sp>
        <p:nvSpPr>
          <p:cNvPr id="11" name="Title 1">
            <a:extLst>
              <a:ext uri="{FF2B5EF4-FFF2-40B4-BE49-F238E27FC236}">
                <a16:creationId xmlns:a16="http://schemas.microsoft.com/office/drawing/2014/main" id="{04018232-DC65-483D-990E-25A349E4B7F0}"/>
              </a:ext>
            </a:extLst>
          </p:cNvPr>
          <p:cNvSpPr>
            <a:spLocks noGrp="1" noChangeArrowheads="1"/>
          </p:cNvSpPr>
          <p:nvPr>
            <p:ph type="title"/>
          </p:nvPr>
        </p:nvSpPr>
        <p:spPr>
          <a:xfrm>
            <a:off x="2209800" y="609600"/>
            <a:ext cx="7772400" cy="533400"/>
          </a:xfrm>
        </p:spPr>
        <p:txBody>
          <a:bodyPr/>
          <a:lstStyle/>
          <a:p>
            <a:pPr eaLnBrk="1" hangingPunct="1"/>
            <a:r>
              <a:rPr lang="en-US" altLang="en-US" dirty="0">
                <a:solidFill>
                  <a:schemeClr val="tx1"/>
                </a:solidFill>
              </a:rPr>
              <a:t>Got Data, Now What? </a:t>
            </a:r>
          </a:p>
        </p:txBody>
      </p:sp>
    </p:spTree>
    <p:custDataLst>
      <p:tags r:id="rId1"/>
    </p:custDataLst>
    <p:extLst>
      <p:ext uri="{BB962C8B-B14F-4D97-AF65-F5344CB8AC3E}">
        <p14:creationId xmlns:p14="http://schemas.microsoft.com/office/powerpoint/2010/main" val="2822257396"/>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3DB429CE-62F5-4FC3-A7E7-D1D8767039BE}"/>
              </a:ext>
            </a:extLst>
          </p:cNvPr>
          <p:cNvSpPr txBox="1">
            <a:spLocks noChangeArrowheads="1"/>
          </p:cNvSpPr>
          <p:nvPr/>
        </p:nvSpPr>
        <p:spPr bwMode="auto">
          <a:xfrm>
            <a:off x="1016327" y="1562027"/>
            <a:ext cx="3733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FF0000"/>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a:lstStyle>
          <a:p>
            <a:pPr marL="0" indent="0">
              <a:buNone/>
              <a:defRPr/>
            </a:pPr>
            <a:r>
              <a:rPr lang="en-US" altLang="en-US" b="1" kern="0" dirty="0">
                <a:latin typeface="Garamond" panose="02020404030301010803" pitchFamily="18" charset="0"/>
              </a:rPr>
              <a:t>Assignment</a:t>
            </a:r>
            <a:r>
              <a:rPr lang="en-US" altLang="en-US" kern="0" dirty="0">
                <a:latin typeface="Garamond" panose="02020404030301010803" pitchFamily="18" charset="0"/>
              </a:rPr>
              <a:t>: Case Study</a:t>
            </a:r>
          </a:p>
        </p:txBody>
      </p:sp>
      <p:sp>
        <p:nvSpPr>
          <p:cNvPr id="108549" name="Content Placeholder 4">
            <a:extLst>
              <a:ext uri="{FF2B5EF4-FFF2-40B4-BE49-F238E27FC236}">
                <a16:creationId xmlns:a16="http://schemas.microsoft.com/office/drawing/2014/main" id="{06571023-A040-454B-964C-4E7C5D3A6713}"/>
              </a:ext>
            </a:extLst>
          </p:cNvPr>
          <p:cNvSpPr>
            <a:spLocks noGrp="1" noChangeArrowheads="1"/>
          </p:cNvSpPr>
          <p:nvPr>
            <p:ph sz="half" idx="4294967295"/>
          </p:nvPr>
        </p:nvSpPr>
        <p:spPr>
          <a:xfrm>
            <a:off x="787726" y="2068514"/>
            <a:ext cx="5402867" cy="3951287"/>
          </a:xfrm>
        </p:spPr>
        <p:txBody>
          <a:bodyPr/>
          <a:lstStyle/>
          <a:p>
            <a:pPr>
              <a:buClr>
                <a:srgbClr val="DD1821"/>
              </a:buClr>
            </a:pPr>
            <a:r>
              <a:rPr lang="en-US" altLang="en-US" sz="2000" dirty="0"/>
              <a:t>First, take a few minutes and individually reflect on the data from the State of Euphoria</a:t>
            </a:r>
          </a:p>
          <a:p>
            <a:pPr>
              <a:buClr>
                <a:srgbClr val="DD1821"/>
              </a:buClr>
            </a:pPr>
            <a:r>
              <a:rPr lang="en-US" altLang="en-US" sz="2000" dirty="0"/>
              <a:t>After a few minutes begin a group discussion on the four steps and how you might apply them to the State of Euphoria data, take a few notes </a:t>
            </a:r>
          </a:p>
          <a:p>
            <a:pPr>
              <a:buClr>
                <a:srgbClr val="DD1821"/>
              </a:buClr>
            </a:pPr>
            <a:r>
              <a:rPr lang="en-US" altLang="en-US" sz="2000" dirty="0"/>
              <a:t>From your discussion and your notes create together: </a:t>
            </a:r>
          </a:p>
          <a:p>
            <a:pPr lvl="1">
              <a:buClr>
                <a:srgbClr val="DD1821"/>
              </a:buClr>
              <a:buFont typeface="Arial" panose="020B0604020202020204" pitchFamily="34" charset="0"/>
              <a:buChar char="•"/>
            </a:pPr>
            <a:r>
              <a:rPr lang="en-US" altLang="en-US" sz="1800" dirty="0"/>
              <a:t>A tip or key learning to share with the larger group regarding each step</a:t>
            </a:r>
          </a:p>
          <a:p>
            <a:pPr lvl="1">
              <a:buClr>
                <a:srgbClr val="DD1821"/>
              </a:buClr>
              <a:buFont typeface="Arial" panose="020B0604020202020204" pitchFamily="34" charset="0"/>
              <a:buChar char="•"/>
            </a:pPr>
            <a:r>
              <a:rPr lang="en-US" altLang="en-US" sz="1600" dirty="0"/>
              <a:t>A</a:t>
            </a:r>
            <a:r>
              <a:rPr lang="en-US" altLang="en-US" sz="1800" dirty="0"/>
              <a:t> question for the larger group  on which you would like to have some input</a:t>
            </a:r>
            <a:endParaRPr lang="en-US" altLang="en-US" sz="2800" dirty="0"/>
          </a:p>
        </p:txBody>
      </p:sp>
      <p:pic>
        <p:nvPicPr>
          <p:cNvPr id="9" name="Picture 8" descr="This diagram shows a non-linear way to think about dealing with your data. It shows the 4 different task overlapping in circles: Analyze, take action, prioritze, and communicate." title="Venn diagram">
            <a:extLst>
              <a:ext uri="{FF2B5EF4-FFF2-40B4-BE49-F238E27FC236}">
                <a16:creationId xmlns:a16="http://schemas.microsoft.com/office/drawing/2014/main" id="{D47038B6-9D35-41FD-997C-20C8066BE9C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88383" y="2079553"/>
            <a:ext cx="3306288" cy="3231485"/>
          </a:xfrm>
          <a:prstGeom prst="rect">
            <a:avLst/>
          </a:prstGeom>
        </p:spPr>
      </p:pic>
      <p:sp>
        <p:nvSpPr>
          <p:cNvPr id="8" name="Text Placeholder 5">
            <a:extLst>
              <a:ext uri="{FF2B5EF4-FFF2-40B4-BE49-F238E27FC236}">
                <a16:creationId xmlns:a16="http://schemas.microsoft.com/office/drawing/2014/main" id="{A2D3FB8B-4908-4528-86D4-4000FEF85202}"/>
              </a:ext>
            </a:extLst>
          </p:cNvPr>
          <p:cNvSpPr txBox="1">
            <a:spLocks noChangeArrowheads="1"/>
          </p:cNvSpPr>
          <p:nvPr/>
        </p:nvSpPr>
        <p:spPr bwMode="auto">
          <a:xfrm>
            <a:off x="7362498" y="1562027"/>
            <a:ext cx="40417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FF0000"/>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a:lstStyle>
          <a:p>
            <a:pPr marL="0" indent="0">
              <a:buNone/>
              <a:defRPr/>
            </a:pPr>
            <a:r>
              <a:rPr lang="en-US" altLang="en-US" b="1" dirty="0">
                <a:latin typeface="Garamond" panose="02020404030301010803" pitchFamily="18" charset="0"/>
              </a:rPr>
              <a:t>Iterative</a:t>
            </a:r>
            <a:r>
              <a:rPr lang="en-US" altLang="en-US" kern="0" dirty="0">
                <a:latin typeface="Garamond" panose="02020404030301010803" pitchFamily="18" charset="0"/>
              </a:rPr>
              <a:t>: Non-Linear</a:t>
            </a:r>
          </a:p>
        </p:txBody>
      </p:sp>
      <p:sp>
        <p:nvSpPr>
          <p:cNvPr id="11" name="Title 1">
            <a:extLst>
              <a:ext uri="{FF2B5EF4-FFF2-40B4-BE49-F238E27FC236}">
                <a16:creationId xmlns:a16="http://schemas.microsoft.com/office/drawing/2014/main" id="{AA2F480B-07F7-4135-B591-0E6BBD2F306D}"/>
              </a:ext>
            </a:extLst>
          </p:cNvPr>
          <p:cNvSpPr>
            <a:spLocks noGrp="1" noChangeArrowheads="1"/>
          </p:cNvSpPr>
          <p:nvPr>
            <p:ph type="title"/>
          </p:nvPr>
        </p:nvSpPr>
        <p:spPr>
          <a:xfrm>
            <a:off x="2209800" y="609600"/>
            <a:ext cx="7772400" cy="533400"/>
          </a:xfrm>
        </p:spPr>
        <p:txBody>
          <a:bodyPr/>
          <a:lstStyle/>
          <a:p>
            <a:pPr eaLnBrk="1" hangingPunct="1"/>
            <a:r>
              <a:rPr lang="en-US" altLang="en-US" dirty="0">
                <a:solidFill>
                  <a:schemeClr val="tx1"/>
                </a:solidFill>
              </a:rPr>
              <a:t>Got Data, Now What? </a:t>
            </a:r>
          </a:p>
        </p:txBody>
      </p:sp>
    </p:spTree>
    <p:custDataLst>
      <p:tags r:id="rId1"/>
    </p:custDataLst>
    <p:extLst>
      <p:ext uri="{BB962C8B-B14F-4D97-AF65-F5344CB8AC3E}">
        <p14:creationId xmlns:p14="http://schemas.microsoft.com/office/powerpoint/2010/main" val="414412239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a:extLst>
              <a:ext uri="{FF2B5EF4-FFF2-40B4-BE49-F238E27FC236}">
                <a16:creationId xmlns:a16="http://schemas.microsoft.com/office/drawing/2014/main" id="{330EEA95-74D9-4369-95CF-A8299D091ABB}"/>
              </a:ext>
            </a:extLst>
          </p:cNvPr>
          <p:cNvSpPr>
            <a:spLocks noGrp="1" noChangeArrowheads="1"/>
          </p:cNvSpPr>
          <p:nvPr>
            <p:ph type="title"/>
          </p:nvPr>
        </p:nvSpPr>
        <p:spPr>
          <a:xfrm>
            <a:off x="2202976" y="533400"/>
            <a:ext cx="7772400" cy="533400"/>
          </a:xfrm>
        </p:spPr>
        <p:txBody>
          <a:bodyPr/>
          <a:lstStyle/>
          <a:p>
            <a:pPr eaLnBrk="1" hangingPunct="1"/>
            <a:r>
              <a:rPr lang="en-US" altLang="en-US" dirty="0">
                <a:solidFill>
                  <a:schemeClr val="tx1"/>
                </a:solidFill>
              </a:rPr>
              <a:t>What Do the Data Tell You?</a:t>
            </a:r>
          </a:p>
        </p:txBody>
      </p:sp>
      <p:sp>
        <p:nvSpPr>
          <p:cNvPr id="229379" name="Rectangle 3">
            <a:extLst>
              <a:ext uri="{FF2B5EF4-FFF2-40B4-BE49-F238E27FC236}">
                <a16:creationId xmlns:a16="http://schemas.microsoft.com/office/drawing/2014/main" id="{B8856714-07B6-4124-91AD-06BFBA3BCDC5}"/>
              </a:ext>
            </a:extLst>
          </p:cNvPr>
          <p:cNvSpPr>
            <a:spLocks noGrp="1" noChangeArrowheads="1"/>
          </p:cNvSpPr>
          <p:nvPr>
            <p:ph idx="1"/>
          </p:nvPr>
        </p:nvSpPr>
        <p:spPr>
          <a:xfrm>
            <a:off x="882869" y="1447800"/>
            <a:ext cx="5001476" cy="4191000"/>
          </a:xfrm>
          <a:solidFill>
            <a:srgbClr val="F5E8EE"/>
          </a:solidFill>
        </p:spPr>
        <p:txBody>
          <a:bodyPr/>
          <a:lstStyle/>
          <a:p>
            <a:pPr eaLnBrk="1" hangingPunct="1">
              <a:buClr>
                <a:srgbClr val="DD1821"/>
              </a:buClr>
            </a:pPr>
            <a:r>
              <a:rPr lang="en-US" altLang="en-US" dirty="0"/>
              <a:t>How bad is the problem?  </a:t>
            </a:r>
          </a:p>
          <a:p>
            <a:pPr lvl="1" eaLnBrk="1" hangingPunct="1">
              <a:buClr>
                <a:srgbClr val="DD1821"/>
              </a:buClr>
              <a:buFont typeface="Arial" panose="020B0604020202020204" pitchFamily="34" charset="0"/>
              <a:buChar char="•"/>
            </a:pPr>
            <a:r>
              <a:rPr lang="en-US" altLang="en-US" sz="1800" dirty="0"/>
              <a:t>How many?</a:t>
            </a:r>
          </a:p>
          <a:p>
            <a:pPr lvl="1" eaLnBrk="1" hangingPunct="1">
              <a:buClr>
                <a:srgbClr val="DD1821"/>
              </a:buClr>
              <a:buFont typeface="Arial" panose="020B0604020202020204" pitchFamily="34" charset="0"/>
              <a:buChar char="•"/>
            </a:pPr>
            <a:r>
              <a:rPr lang="en-US" altLang="en-US" sz="1800" dirty="0"/>
              <a:t>How often?</a:t>
            </a:r>
          </a:p>
          <a:p>
            <a:pPr lvl="1" eaLnBrk="1" hangingPunct="1">
              <a:buClr>
                <a:srgbClr val="DD1821"/>
              </a:buClr>
              <a:buFont typeface="Arial" panose="020B0604020202020204" pitchFamily="34" charset="0"/>
              <a:buChar char="•"/>
            </a:pPr>
            <a:r>
              <a:rPr lang="en-US" altLang="en-US" sz="1800" dirty="0"/>
              <a:t>How severe?</a:t>
            </a:r>
          </a:p>
          <a:p>
            <a:pPr eaLnBrk="1" hangingPunct="1">
              <a:buClr>
                <a:srgbClr val="DD1821"/>
              </a:buClr>
            </a:pPr>
            <a:r>
              <a:rPr lang="en-US" altLang="en-US" dirty="0"/>
              <a:t>Is the performance stable, or is there a trend?</a:t>
            </a:r>
          </a:p>
          <a:p>
            <a:pPr lvl="1" eaLnBrk="1" hangingPunct="1">
              <a:buClr>
                <a:srgbClr val="DD1821"/>
              </a:buClr>
              <a:buFont typeface="Arial" panose="020B0604020202020204" pitchFamily="34" charset="0"/>
              <a:buChar char="•"/>
            </a:pPr>
            <a:r>
              <a:rPr lang="en-US" altLang="en-US" sz="1800" dirty="0"/>
              <a:t>Getting better?</a:t>
            </a:r>
          </a:p>
          <a:p>
            <a:pPr lvl="1" eaLnBrk="1" hangingPunct="1">
              <a:buClr>
                <a:srgbClr val="DD1821"/>
              </a:buClr>
              <a:buFont typeface="Arial" panose="020B0604020202020204" pitchFamily="34" charset="0"/>
              <a:buChar char="•"/>
            </a:pPr>
            <a:r>
              <a:rPr lang="en-US" altLang="en-US" sz="1800" dirty="0"/>
              <a:t>Getting worse?</a:t>
            </a:r>
          </a:p>
          <a:p>
            <a:pPr eaLnBrk="1" hangingPunct="1">
              <a:buClr>
                <a:srgbClr val="DD1821"/>
              </a:buClr>
            </a:pPr>
            <a:r>
              <a:rPr lang="en-US" altLang="en-US" dirty="0"/>
              <a:t>How does our performance compare to others’?</a:t>
            </a:r>
          </a:p>
          <a:p>
            <a:pPr eaLnBrk="1" hangingPunct="1">
              <a:buClr>
                <a:srgbClr val="DD1821"/>
              </a:buClr>
            </a:pPr>
            <a:r>
              <a:rPr lang="en-US" altLang="en-US" dirty="0"/>
              <a:t>What are the data limitations?</a:t>
            </a:r>
            <a:endParaRPr lang="en-US" altLang="en-US" sz="1600" dirty="0"/>
          </a:p>
        </p:txBody>
      </p:sp>
      <p:pic>
        <p:nvPicPr>
          <p:cNvPr id="229382" name="Picture 6" descr="An example of a Pareto chartand how it can assist us in understanding where to allocate time to achieve the best results.&#10;" title="Chart">
            <a:extLst>
              <a:ext uri="{FF2B5EF4-FFF2-40B4-BE49-F238E27FC236}">
                <a16:creationId xmlns:a16="http://schemas.microsoft.com/office/drawing/2014/main" id="{72B3F6AD-4F96-48B0-A3EF-D53CC3129EE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45014" y="1600200"/>
            <a:ext cx="435368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37972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937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937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93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937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937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937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937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9379">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229382"/>
                                        </p:tgtEl>
                                        <p:attrNameLst>
                                          <p:attrName>style.visibility</p:attrName>
                                        </p:attrNameLst>
                                      </p:cBhvr>
                                      <p:to>
                                        <p:strVal val="visible"/>
                                      </p:to>
                                    </p:set>
                                    <p:animEffect transition="in" filter="dissolve">
                                      <p:cBhvr>
                                        <p:cTn id="33" dur="500"/>
                                        <p:tgtEl>
                                          <p:spTgt spid="229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Rectangle 2">
            <a:extLst>
              <a:ext uri="{FF2B5EF4-FFF2-40B4-BE49-F238E27FC236}">
                <a16:creationId xmlns:a16="http://schemas.microsoft.com/office/drawing/2014/main" id="{C52A29E8-9FEE-41F3-A516-B375F559DB8D}"/>
              </a:ext>
            </a:extLst>
          </p:cNvPr>
          <p:cNvSpPr>
            <a:spLocks noGrp="1" noChangeArrowheads="1"/>
          </p:cNvSpPr>
          <p:nvPr>
            <p:ph type="title"/>
          </p:nvPr>
        </p:nvSpPr>
        <p:spPr>
          <a:xfrm>
            <a:off x="2209800" y="609600"/>
            <a:ext cx="7772400" cy="457200"/>
          </a:xfrm>
        </p:spPr>
        <p:txBody>
          <a:bodyPr/>
          <a:lstStyle/>
          <a:p>
            <a:pPr eaLnBrk="1" hangingPunct="1"/>
            <a:r>
              <a:rPr lang="en-US" altLang="en-US" dirty="0">
                <a:solidFill>
                  <a:schemeClr val="tx1"/>
                </a:solidFill>
              </a:rPr>
              <a:t>Sharing Data</a:t>
            </a:r>
          </a:p>
        </p:txBody>
      </p:sp>
      <p:sp>
        <p:nvSpPr>
          <p:cNvPr id="385027" name="Rectangle 3">
            <a:extLst>
              <a:ext uri="{FF2B5EF4-FFF2-40B4-BE49-F238E27FC236}">
                <a16:creationId xmlns:a16="http://schemas.microsoft.com/office/drawing/2014/main" id="{244F2A9E-C1AC-408C-A7A4-602CD2B2A51C}"/>
              </a:ext>
            </a:extLst>
          </p:cNvPr>
          <p:cNvSpPr>
            <a:spLocks noGrp="1" noChangeArrowheads="1"/>
          </p:cNvSpPr>
          <p:nvPr>
            <p:ph idx="1"/>
          </p:nvPr>
        </p:nvSpPr>
        <p:spPr>
          <a:xfrm>
            <a:off x="2209800" y="1447800"/>
            <a:ext cx="7772400" cy="4191000"/>
          </a:xfrm>
          <a:solidFill>
            <a:srgbClr val="F5E8EE"/>
          </a:solidFill>
        </p:spPr>
        <p:txBody>
          <a:bodyPr/>
          <a:lstStyle/>
          <a:p>
            <a:pPr eaLnBrk="1" hangingPunct="1"/>
            <a:r>
              <a:rPr lang="en-US" altLang="en-US" dirty="0"/>
              <a:t>Involve stakeholders when reports are generated and disseminated</a:t>
            </a:r>
          </a:p>
          <a:p>
            <a:pPr eaLnBrk="1" hangingPunct="1"/>
            <a:r>
              <a:rPr lang="en-US" altLang="en-US" dirty="0"/>
              <a:t>Share reports with staff promptly &amp; listen to variance explanations</a:t>
            </a:r>
          </a:p>
          <a:p>
            <a:pPr eaLnBrk="1" hangingPunct="1"/>
            <a:r>
              <a:rPr lang="en-US" altLang="en-US" dirty="0"/>
              <a:t>View performance improvement as a management tool (data are a guide, not a grade…)</a:t>
            </a:r>
          </a:p>
          <a:p>
            <a:pPr eaLnBrk="1" hangingPunct="1"/>
            <a:r>
              <a:rPr lang="en-US" altLang="en-US" dirty="0"/>
              <a:t>Anticipate push-back</a:t>
            </a:r>
          </a:p>
          <a:p>
            <a:pPr eaLnBrk="1" hangingPunct="1"/>
            <a:r>
              <a:rPr lang="en-US" altLang="en-US" dirty="0"/>
              <a:t>Watch out for paralysis by analysis (“we need even better</a:t>
            </a:r>
            <a:r>
              <a:rPr lang="en-US" altLang="en-US" b="1" dirty="0"/>
              <a:t> </a:t>
            </a:r>
            <a:r>
              <a:rPr lang="en-US" altLang="en-US" dirty="0"/>
              <a:t>data before we act”)</a:t>
            </a:r>
          </a:p>
        </p:txBody>
      </p:sp>
    </p:spTree>
    <p:custDataLst>
      <p:tags r:id="rId1"/>
    </p:custDataLst>
    <p:extLst>
      <p:ext uri="{BB962C8B-B14F-4D97-AF65-F5344CB8AC3E}">
        <p14:creationId xmlns:p14="http://schemas.microsoft.com/office/powerpoint/2010/main" val="4129047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5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5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5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5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F2F25-FB65-46B8-96C8-F59E3321A5DD}"/>
              </a:ext>
            </a:extLst>
          </p:cNvPr>
          <p:cNvSpPr>
            <a:spLocks noGrp="1"/>
          </p:cNvSpPr>
          <p:nvPr>
            <p:ph type="title"/>
          </p:nvPr>
        </p:nvSpPr>
        <p:spPr>
          <a:xfrm>
            <a:off x="2256183" y="609600"/>
            <a:ext cx="7772400" cy="533400"/>
          </a:xfrm>
        </p:spPr>
        <p:txBody>
          <a:bodyPr/>
          <a:lstStyle/>
          <a:p>
            <a:r>
              <a:rPr lang="en-US" dirty="0"/>
              <a:t>Change Hats</a:t>
            </a:r>
          </a:p>
        </p:txBody>
      </p:sp>
      <p:sp>
        <p:nvSpPr>
          <p:cNvPr id="118786" name="Subtitle 7">
            <a:extLst>
              <a:ext uri="{FF2B5EF4-FFF2-40B4-BE49-F238E27FC236}">
                <a16:creationId xmlns:a16="http://schemas.microsoft.com/office/drawing/2014/main" id="{7EBA7FB7-AA8E-4233-BA49-D18B6E42B9E6}"/>
              </a:ext>
            </a:extLst>
          </p:cNvPr>
          <p:cNvSpPr>
            <a:spLocks noGrp="1" noChangeArrowheads="1"/>
          </p:cNvSpPr>
          <p:nvPr>
            <p:ph idx="1"/>
          </p:nvPr>
        </p:nvSpPr>
        <p:spPr>
          <a:xfrm>
            <a:off x="1061545" y="4800600"/>
            <a:ext cx="10171546" cy="896030"/>
          </a:xfrm>
        </p:spPr>
        <p:txBody>
          <a:bodyPr/>
          <a:lstStyle/>
          <a:p>
            <a:pPr marL="0" indent="0" algn="ctr">
              <a:buClr>
                <a:srgbClr val="DD1821"/>
              </a:buClr>
              <a:buNone/>
            </a:pPr>
            <a:r>
              <a:rPr lang="en-US" altLang="en-US" dirty="0"/>
              <a:t>Any thoughts on how you might use this session moving forward? </a:t>
            </a:r>
          </a:p>
        </p:txBody>
      </p:sp>
      <p:pic>
        <p:nvPicPr>
          <p:cNvPr id="111618" name="Picture 2">
            <a:extLst>
              <a:ext uri="{FF2B5EF4-FFF2-40B4-BE49-F238E27FC236}">
                <a16:creationId xmlns:a16="http://schemas.microsoft.com/office/drawing/2014/main" id="{46A5DDC7-7198-8AE5-FB9B-3ECBAEF40C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6448" y="1266485"/>
            <a:ext cx="5119103" cy="3410630"/>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Open book outline">
            <a:extLst>
              <a:ext uri="{FF2B5EF4-FFF2-40B4-BE49-F238E27FC236}">
                <a16:creationId xmlns:a16="http://schemas.microsoft.com/office/drawing/2014/main" id="{A8B8580A-A866-DF5E-2089-37CEB801CC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08156" y="419100"/>
            <a:ext cx="914400" cy="914400"/>
          </a:xfrm>
          <a:prstGeom prst="rect">
            <a:avLst/>
          </a:prstGeom>
        </p:spPr>
      </p:pic>
    </p:spTree>
    <p:extLst>
      <p:ext uri="{BB962C8B-B14F-4D97-AF65-F5344CB8AC3E}">
        <p14:creationId xmlns:p14="http://schemas.microsoft.com/office/powerpoint/2010/main" val="34830206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4">
            <a:extLst>
              <a:ext uri="{FF2B5EF4-FFF2-40B4-BE49-F238E27FC236}">
                <a16:creationId xmlns:a16="http://schemas.microsoft.com/office/drawing/2014/main" id="{C3BB19EA-4626-425D-BAE7-873956AA2C3E}"/>
              </a:ext>
            </a:extLst>
          </p:cNvPr>
          <p:cNvSpPr>
            <a:spLocks noGrp="1" noChangeArrowheads="1"/>
          </p:cNvSpPr>
          <p:nvPr>
            <p:ph type="ctrTitle" idx="4294967295"/>
          </p:nvPr>
        </p:nvSpPr>
        <p:spPr>
          <a:xfrm>
            <a:off x="6324600" y="3200400"/>
            <a:ext cx="2514600" cy="533400"/>
          </a:xfrm>
        </p:spPr>
        <p:txBody>
          <a:bodyPr/>
          <a:lstStyle/>
          <a:p>
            <a:pPr algn="l" eaLnBrk="1" hangingPunct="1"/>
            <a:r>
              <a:rPr lang="en-US" altLang="en-US" sz="3600" b="1" dirty="0">
                <a:solidFill>
                  <a:schemeClr val="tx1"/>
                </a:solidFill>
              </a:rPr>
              <a:t>Lunch</a:t>
            </a:r>
          </a:p>
        </p:txBody>
      </p:sp>
      <p:pic>
        <p:nvPicPr>
          <p:cNvPr id="7" name="Picture 6">
            <a:extLst>
              <a:ext uri="{FF2B5EF4-FFF2-40B4-BE49-F238E27FC236}">
                <a16:creationId xmlns:a16="http://schemas.microsoft.com/office/drawing/2014/main" id="{DAB53A26-CC24-44CF-8F77-0ADBA8CAE3D8}"/>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352801" y="1895168"/>
            <a:ext cx="2556581" cy="338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ED85AA64-C43D-4092-B33B-21BC6A7721D6}"/>
              </a:ext>
            </a:extLst>
          </p:cNvPr>
          <p:cNvSpPr txBox="1">
            <a:spLocks/>
          </p:cNvSpPr>
          <p:nvPr/>
        </p:nvSpPr>
        <p:spPr bwMode="auto">
          <a:xfrm>
            <a:off x="1981200" y="594388"/>
            <a:ext cx="8229600" cy="723899"/>
          </a:xfrm>
          <a:prstGeom prst="rect">
            <a:avLst/>
          </a:prstGeom>
          <a:solidFill>
            <a:srgbClr val="C00000"/>
          </a:solidFill>
          <a:ln>
            <a:noFill/>
          </a:ln>
        </p:spPr>
        <p:txBody>
          <a:bodyPr anchor="ctr" anchorCtr="1"/>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ts val="0"/>
              </a:spcBef>
              <a:defRPr/>
            </a:pPr>
            <a:r>
              <a:rPr lang="en-US" altLang="en-US" sz="4000" b="1" dirty="0">
                <a:solidFill>
                  <a:schemeClr val="bg1"/>
                </a:solidFill>
              </a:rPr>
              <a:t>12:30pm – 1:30pm</a:t>
            </a:r>
            <a:endParaRPr lang="en-US" sz="4000" b="1" dirty="0">
              <a:solidFill>
                <a:schemeClr val="bg1"/>
              </a:solidFill>
              <a:latin typeface="+mj-lt"/>
            </a:endParaRPr>
          </a:p>
        </p:txBody>
      </p:sp>
    </p:spTree>
    <p:custDataLst>
      <p:tags r:id="rId1"/>
    </p:custDataLst>
    <p:extLst>
      <p:ext uri="{BB962C8B-B14F-4D97-AF65-F5344CB8AC3E}">
        <p14:creationId xmlns:p14="http://schemas.microsoft.com/office/powerpoint/2010/main" val="21454134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F6A324F-2DC6-4209-868E-1992F2EFD4B4}"/>
              </a:ext>
            </a:extLst>
          </p:cNvPr>
          <p:cNvSpPr>
            <a:spLocks noGrp="1" noChangeArrowheads="1"/>
          </p:cNvSpPr>
          <p:nvPr>
            <p:ph type="title"/>
          </p:nvPr>
        </p:nvSpPr>
        <p:spPr>
          <a:xfrm>
            <a:off x="1950203" y="783525"/>
            <a:ext cx="8388027" cy="3581400"/>
          </a:xfrm>
        </p:spPr>
        <p:txBody>
          <a:bodyPr/>
          <a:lstStyle/>
          <a:p>
            <a:pPr>
              <a:spcBef>
                <a:spcPts val="600"/>
              </a:spcBef>
              <a:defRPr/>
            </a:pPr>
            <a:br>
              <a:rPr lang="en-US" sz="3600" b="1" dirty="0">
                <a:effectLst>
                  <a:outerShdw blurRad="38100" dist="38100" dir="2700000" algn="tl">
                    <a:srgbClr val="C0C0C0"/>
                  </a:outerShdw>
                </a:effectLst>
              </a:rPr>
            </a:br>
            <a:br>
              <a:rPr lang="en-US" sz="3600" b="1" dirty="0">
                <a:effectLst>
                  <a:outerShdw blurRad="38100" dist="38100" dir="2700000" algn="tl">
                    <a:srgbClr val="C0C0C0"/>
                  </a:outerShdw>
                </a:effectLst>
              </a:rPr>
            </a:br>
            <a:r>
              <a:rPr lang="en-US" sz="3600" b="1" dirty="0">
                <a:solidFill>
                  <a:srgbClr val="DD1821"/>
                </a:solidFill>
                <a:effectLst>
                  <a:outerShdw blurRad="38100" dist="38100" dir="2700000" algn="tl">
                    <a:srgbClr val="C0C0C0"/>
                  </a:outerShdw>
                </a:effectLst>
                <a:ea typeface="MS PGothic"/>
              </a:rPr>
              <a:t>Module 14 – Day 2</a:t>
            </a:r>
            <a:br>
              <a:rPr lang="en-US" sz="3600" b="1" dirty="0">
                <a:effectLst>
                  <a:outerShdw blurRad="38100" dist="38100" dir="2700000" algn="tl">
                    <a:srgbClr val="C0C0C0"/>
                  </a:outerShdw>
                </a:effectLst>
              </a:rPr>
            </a:br>
            <a:r>
              <a:rPr lang="en-US" sz="3600" b="1" dirty="0">
                <a:solidFill>
                  <a:srgbClr val="DD1821"/>
                </a:solidFill>
                <a:effectLst>
                  <a:outerShdw blurRad="38100" dist="38100" dir="2700000" algn="tl">
                    <a:srgbClr val="C0C0C0"/>
                  </a:outerShdw>
                </a:effectLst>
                <a:ea typeface="MS PGothic"/>
              </a:rPr>
              <a:t>1:30pm – 4:30pm (180 min)</a:t>
            </a:r>
            <a:br>
              <a:rPr lang="en-US" sz="3600" b="1" dirty="0">
                <a:effectLst>
                  <a:outerShdw blurRad="38100" dist="38100" dir="2700000" algn="tl">
                    <a:srgbClr val="C0C0C0"/>
                  </a:outerShdw>
                </a:effectLst>
              </a:rPr>
            </a:br>
            <a:r>
              <a:rPr lang="en-US" sz="3600" b="1" i="1" dirty="0">
                <a:solidFill>
                  <a:srgbClr val="DD1821"/>
                </a:solidFill>
                <a:effectLst>
                  <a:outerShdw blurRad="38100" dist="38100" dir="2700000" algn="tl">
                    <a:srgbClr val="C0C0C0"/>
                  </a:outerShdw>
                </a:effectLst>
                <a:ea typeface="MS PGothic"/>
              </a:rPr>
              <a:t>TOT Handout-of-Handouts: Module 14</a:t>
            </a:r>
            <a:br>
              <a:rPr lang="en-US" sz="3600" b="1" dirty="0">
                <a:effectLst>
                  <a:outerShdw blurRad="38100" dist="38100" dir="2700000" algn="tl">
                    <a:srgbClr val="C0C0C0"/>
                  </a:outerShdw>
                </a:effectLst>
              </a:rPr>
            </a:br>
            <a:br>
              <a:rPr lang="en-US" sz="3600" b="1" dirty="0">
                <a:effectLst>
                  <a:outerShdw blurRad="38100" dist="38100" dir="2700000" algn="tl">
                    <a:srgbClr val="C0C0C0"/>
                  </a:outerShdw>
                </a:effectLst>
              </a:rPr>
            </a:br>
            <a:br>
              <a:rPr lang="en-US" altLang="en-US" sz="3600" dirty="0"/>
            </a:br>
            <a:r>
              <a:rPr lang="en-US" altLang="en-US" sz="3600" b="1" dirty="0">
                <a:ea typeface="MS PGothic"/>
              </a:rPr>
              <a:t>Individual Training Design and Rehearsal</a:t>
            </a:r>
          </a:p>
        </p:txBody>
      </p:sp>
      <p:pic>
        <p:nvPicPr>
          <p:cNvPr id="3" name="Graphic 2" descr="Open book outline">
            <a:extLst>
              <a:ext uri="{FF2B5EF4-FFF2-40B4-BE49-F238E27FC236}">
                <a16:creationId xmlns:a16="http://schemas.microsoft.com/office/drawing/2014/main" id="{228EF58D-0B73-DAB7-F354-B463175166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4834" y="2356173"/>
            <a:ext cx="914400" cy="914400"/>
          </a:xfrm>
          <a:prstGeom prst="rect">
            <a:avLst/>
          </a:prstGeom>
        </p:spPr>
      </p:pic>
    </p:spTree>
    <p:extLst>
      <p:ext uri="{BB962C8B-B14F-4D97-AF65-F5344CB8AC3E}">
        <p14:creationId xmlns:p14="http://schemas.microsoft.com/office/powerpoint/2010/main" val="3287010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40DBBF-FC56-4497-A1E3-E13E39D633D9}"/>
              </a:ext>
            </a:extLst>
          </p:cNvPr>
          <p:cNvSpPr>
            <a:spLocks noGrp="1"/>
          </p:cNvSpPr>
          <p:nvPr>
            <p:ph type="title"/>
          </p:nvPr>
        </p:nvSpPr>
        <p:spPr>
          <a:xfrm>
            <a:off x="1627323" y="1143000"/>
            <a:ext cx="8431077" cy="1524000"/>
          </a:xfrm>
        </p:spPr>
        <p:txBody>
          <a:bodyPr/>
          <a:lstStyle/>
          <a:p>
            <a:pPr>
              <a:defRPr/>
            </a:pPr>
            <a:r>
              <a:rPr lang="en-US" sz="3600" b="1" dirty="0">
                <a:solidFill>
                  <a:srgbClr val="DD1821"/>
                </a:solidFill>
                <a:effectLst>
                  <a:outerShdw blurRad="38100" dist="38100" dir="2700000" algn="tl">
                    <a:srgbClr val="C0C0C0"/>
                  </a:outerShdw>
                </a:effectLst>
                <a:ea typeface="MS PGothic"/>
              </a:rPr>
              <a:t>Module 11 – Day 2</a:t>
            </a:r>
            <a:br>
              <a:rPr lang="en-US" sz="3600" b="1" dirty="0">
                <a:effectLst>
                  <a:outerShdw blurRad="38100" dist="38100" dir="2700000" algn="tl">
                    <a:srgbClr val="C0C0C0"/>
                  </a:outerShdw>
                </a:effectLst>
              </a:rPr>
            </a:br>
            <a:r>
              <a:rPr lang="en-US" sz="3600" b="1" dirty="0">
                <a:solidFill>
                  <a:srgbClr val="DD1821"/>
                </a:solidFill>
                <a:effectLst>
                  <a:outerShdw blurRad="38100" dist="38100" dir="2700000" algn="tl">
                    <a:srgbClr val="C0C0C0"/>
                  </a:outerShdw>
                </a:effectLst>
                <a:ea typeface="MS PGothic"/>
              </a:rPr>
              <a:t>8:20am – 8:45am (25 min)</a:t>
            </a:r>
            <a:br>
              <a:rPr lang="en-US" sz="3600" b="1" dirty="0">
                <a:effectLst>
                  <a:outerShdw blurRad="38100" dist="38100" dir="2700000" algn="tl">
                    <a:srgbClr val="C0C0C0"/>
                  </a:outerShdw>
                </a:effectLst>
              </a:rPr>
            </a:br>
            <a:endParaRPr lang="en-US" b="1" dirty="0">
              <a:effectLst>
                <a:outerShdw blurRad="38100" dist="38100" dir="2700000" algn="tl">
                  <a:srgbClr val="C0C0C0"/>
                </a:outerShdw>
              </a:effectLst>
            </a:endParaRPr>
          </a:p>
        </p:txBody>
      </p:sp>
      <p:sp>
        <p:nvSpPr>
          <p:cNvPr id="5" name="Subtitle 4">
            <a:extLst>
              <a:ext uri="{FF2B5EF4-FFF2-40B4-BE49-F238E27FC236}">
                <a16:creationId xmlns:a16="http://schemas.microsoft.com/office/drawing/2014/main" id="{2722EE9E-D705-40F3-B43C-815EC14C0C81}"/>
              </a:ext>
            </a:extLst>
          </p:cNvPr>
          <p:cNvSpPr>
            <a:spLocks noGrp="1"/>
          </p:cNvSpPr>
          <p:nvPr>
            <p:ph idx="1"/>
          </p:nvPr>
        </p:nvSpPr>
        <p:spPr>
          <a:xfrm>
            <a:off x="2286000" y="2743200"/>
            <a:ext cx="7772400" cy="2971800"/>
          </a:xfrm>
        </p:spPr>
        <p:txBody>
          <a:bodyPr/>
          <a:lstStyle/>
          <a:p>
            <a:pPr marL="0" indent="0" algn="ctr">
              <a:buNone/>
            </a:pPr>
            <a:r>
              <a:rPr lang="en-US" sz="3600" b="1" dirty="0"/>
              <a:t>Using Flowcharts Effectively</a:t>
            </a:r>
          </a:p>
        </p:txBody>
      </p:sp>
    </p:spTree>
    <p:extLst>
      <p:ext uri="{BB962C8B-B14F-4D97-AF65-F5344CB8AC3E}">
        <p14:creationId xmlns:p14="http://schemas.microsoft.com/office/powerpoint/2010/main" val="6472157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6E522C77-3F75-40D9-A784-D127CDFF4740}"/>
              </a:ext>
            </a:extLst>
          </p:cNvPr>
          <p:cNvSpPr>
            <a:spLocks noGrp="1" noChangeArrowheads="1"/>
          </p:cNvSpPr>
          <p:nvPr>
            <p:ph type="title"/>
          </p:nvPr>
        </p:nvSpPr>
        <p:spPr>
          <a:xfrm>
            <a:off x="2286000" y="533400"/>
            <a:ext cx="7772400" cy="533400"/>
          </a:xfrm>
        </p:spPr>
        <p:txBody>
          <a:bodyPr/>
          <a:lstStyle/>
          <a:p>
            <a:pPr eaLnBrk="1" hangingPunct="1"/>
            <a:r>
              <a:rPr lang="en-US" altLang="en-US" dirty="0">
                <a:solidFill>
                  <a:schemeClr val="tx1"/>
                </a:solidFill>
              </a:rPr>
              <a:t>Learning Objectives</a:t>
            </a:r>
          </a:p>
        </p:txBody>
      </p:sp>
      <p:sp>
        <p:nvSpPr>
          <p:cNvPr id="159747" name="Rectangle 3">
            <a:extLst>
              <a:ext uri="{FF2B5EF4-FFF2-40B4-BE49-F238E27FC236}">
                <a16:creationId xmlns:a16="http://schemas.microsoft.com/office/drawing/2014/main" id="{C8DBFCC4-D6B0-42CE-A6EF-47DEEB477336}"/>
              </a:ext>
            </a:extLst>
          </p:cNvPr>
          <p:cNvSpPr>
            <a:spLocks noGrp="1" noChangeArrowheads="1"/>
          </p:cNvSpPr>
          <p:nvPr>
            <p:ph type="body" idx="1"/>
          </p:nvPr>
        </p:nvSpPr>
        <p:spPr/>
        <p:txBody>
          <a:bodyPr/>
          <a:lstStyle/>
          <a:p>
            <a:pPr marL="533400" indent="-533400" eaLnBrk="1" hangingPunct="1">
              <a:lnSpc>
                <a:spcPct val="90000"/>
              </a:lnSpc>
              <a:buClr>
                <a:srgbClr val="DD1821"/>
              </a:buClr>
            </a:pPr>
            <a:r>
              <a:rPr lang="en-US" altLang="en-US" sz="2800" dirty="0"/>
              <a:t>Create a high-level training outline, following the  Five-Step Training Model</a:t>
            </a:r>
          </a:p>
          <a:p>
            <a:pPr marL="533400" indent="-533400" eaLnBrk="1" hangingPunct="1">
              <a:lnSpc>
                <a:spcPct val="90000"/>
              </a:lnSpc>
              <a:buClr>
                <a:srgbClr val="DD1821"/>
              </a:buClr>
            </a:pPr>
            <a:r>
              <a:rPr lang="en-US" altLang="en-US" sz="2800" dirty="0"/>
              <a:t>Use a detailed Day-At-A-Glance form to structure a QI training workshop </a:t>
            </a:r>
          </a:p>
          <a:p>
            <a:pPr marL="533400" indent="-533400" eaLnBrk="1" hangingPunct="1">
              <a:lnSpc>
                <a:spcPct val="90000"/>
              </a:lnSpc>
              <a:buClr>
                <a:srgbClr val="DD1821"/>
              </a:buClr>
            </a:pPr>
            <a:r>
              <a:rPr lang="en-US" altLang="en-US" sz="2800" dirty="0"/>
              <a:t>Practice using a Faculty Notes Form to structure one or more training modules within a workshop</a:t>
            </a:r>
          </a:p>
          <a:p>
            <a:pPr marL="533400" indent="-533400" eaLnBrk="1" hangingPunct="1">
              <a:lnSpc>
                <a:spcPct val="90000"/>
              </a:lnSpc>
              <a:buClr>
                <a:srgbClr val="DD1821"/>
              </a:buClr>
            </a:pPr>
            <a:r>
              <a:rPr lang="en-US" altLang="en-US" sz="2800" dirty="0"/>
              <a:t>(Tomorrow) Improve the effectiveness of your planned training through practice and feedback</a:t>
            </a:r>
          </a:p>
        </p:txBody>
      </p:sp>
    </p:spTree>
    <p:custDataLst>
      <p:tags r:id="rId1"/>
    </p:custDataLst>
    <p:extLst>
      <p:ext uri="{BB962C8B-B14F-4D97-AF65-F5344CB8AC3E}">
        <p14:creationId xmlns:p14="http://schemas.microsoft.com/office/powerpoint/2010/main" val="31945803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a:extLst>
              <a:ext uri="{FF2B5EF4-FFF2-40B4-BE49-F238E27FC236}">
                <a16:creationId xmlns:a16="http://schemas.microsoft.com/office/drawing/2014/main" id="{84D8D100-B98E-49AF-B83F-48BCBE454EED}"/>
              </a:ext>
            </a:extLst>
          </p:cNvPr>
          <p:cNvSpPr>
            <a:spLocks noGrp="1" noChangeArrowheads="1"/>
          </p:cNvSpPr>
          <p:nvPr>
            <p:ph type="title"/>
          </p:nvPr>
        </p:nvSpPr>
        <p:spPr>
          <a:xfrm>
            <a:off x="2286000" y="609600"/>
            <a:ext cx="7772400" cy="381000"/>
          </a:xfrm>
          <a:noFill/>
        </p:spPr>
        <p:txBody>
          <a:bodyPr/>
          <a:lstStyle/>
          <a:p>
            <a:pPr eaLnBrk="1" hangingPunct="1"/>
            <a:r>
              <a:rPr lang="en-US" altLang="en-US" dirty="0">
                <a:solidFill>
                  <a:schemeClr val="tx1"/>
                </a:solidFill>
              </a:rPr>
              <a:t>Putting It All Together</a:t>
            </a:r>
          </a:p>
        </p:txBody>
      </p:sp>
      <p:sp>
        <p:nvSpPr>
          <p:cNvPr id="160770" name="Rectangle 2">
            <a:extLst>
              <a:ext uri="{FF2B5EF4-FFF2-40B4-BE49-F238E27FC236}">
                <a16:creationId xmlns:a16="http://schemas.microsoft.com/office/drawing/2014/main" id="{9BA4A819-7211-479C-B9AA-E55033B78875}"/>
              </a:ext>
            </a:extLst>
          </p:cNvPr>
          <p:cNvSpPr>
            <a:spLocks noGrp="1" noChangeArrowheads="1"/>
          </p:cNvSpPr>
          <p:nvPr>
            <p:ph type="body" idx="1"/>
          </p:nvPr>
        </p:nvSpPr>
        <p:spPr/>
        <p:txBody>
          <a:bodyPr/>
          <a:lstStyle/>
          <a:p>
            <a:pPr eaLnBrk="1" hangingPunct="1">
              <a:buFontTx/>
              <a:buNone/>
            </a:pPr>
            <a:r>
              <a:rPr lang="en-US" altLang="en-US" dirty="0"/>
              <a:t>This module is designed in six parts over two days:</a:t>
            </a:r>
          </a:p>
          <a:p>
            <a:pPr marL="1082675" indent="-1082675" eaLnBrk="1" hangingPunct="1">
              <a:buNone/>
            </a:pPr>
            <a:r>
              <a:rPr lang="en-US" altLang="en-US" dirty="0"/>
              <a:t>Step 1: Form small groups and assign roles and responsibilities for the mini-trainings</a:t>
            </a:r>
          </a:p>
          <a:p>
            <a:pPr marL="1082675" indent="-1082675" eaLnBrk="1" hangingPunct="1">
              <a:buNone/>
            </a:pPr>
            <a:r>
              <a:rPr lang="en-US" altLang="en-US" dirty="0"/>
              <a:t>Step 2: Break out and individually develop your training outline, day at a glance</a:t>
            </a:r>
          </a:p>
          <a:p>
            <a:pPr marL="1082675" indent="-1082675" eaLnBrk="1" hangingPunct="1">
              <a:buNone/>
            </a:pPr>
            <a:r>
              <a:rPr lang="en-US" altLang="en-US" dirty="0"/>
              <a:t>Step 3: Meet as a small group to either adapt available slides or make your own training slides</a:t>
            </a:r>
          </a:p>
          <a:p>
            <a:pPr marL="1082675" indent="-1082675" eaLnBrk="1" hangingPunct="1">
              <a:buNone/>
            </a:pPr>
            <a:r>
              <a:rPr lang="en-US" altLang="en-US" dirty="0"/>
              <a:t>Step 4: Rehearse within small groups</a:t>
            </a:r>
          </a:p>
          <a:p>
            <a:pPr marL="1082675" indent="-1082675" eaLnBrk="1" hangingPunct="1">
              <a:buNone/>
            </a:pPr>
            <a:r>
              <a:rPr lang="en-US" altLang="en-US" dirty="0"/>
              <a:t>Step 5: Large group debrief</a:t>
            </a:r>
          </a:p>
          <a:p>
            <a:pPr marL="1082675" indent="-1082675" eaLnBrk="1" hangingPunct="1">
              <a:buNone/>
            </a:pPr>
            <a:r>
              <a:rPr lang="en-US" altLang="en-US" dirty="0"/>
              <a:t>Step 6: Each small group delivers mini-trainings </a:t>
            </a:r>
            <a:r>
              <a:rPr lang="en-US" altLang="en-US" i="1" dirty="0"/>
              <a:t>tomorrow</a:t>
            </a:r>
          </a:p>
        </p:txBody>
      </p:sp>
    </p:spTree>
    <p:custDataLst>
      <p:tags r:id="rId1"/>
    </p:custDataLst>
    <p:extLst>
      <p:ext uri="{BB962C8B-B14F-4D97-AF65-F5344CB8AC3E}">
        <p14:creationId xmlns:p14="http://schemas.microsoft.com/office/powerpoint/2010/main" val="35201272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a:extLst>
              <a:ext uri="{FF2B5EF4-FFF2-40B4-BE49-F238E27FC236}">
                <a16:creationId xmlns:a16="http://schemas.microsoft.com/office/drawing/2014/main" id="{A81197B2-4B84-401B-95F1-198E7CC19B5D}"/>
              </a:ext>
            </a:extLst>
          </p:cNvPr>
          <p:cNvSpPr>
            <a:spLocks noGrp="1" noChangeArrowheads="1"/>
          </p:cNvSpPr>
          <p:nvPr>
            <p:ph type="title"/>
          </p:nvPr>
        </p:nvSpPr>
        <p:spPr>
          <a:xfrm>
            <a:off x="2286000" y="533400"/>
            <a:ext cx="7772400" cy="381000"/>
          </a:xfrm>
          <a:noFill/>
        </p:spPr>
        <p:txBody>
          <a:bodyPr/>
          <a:lstStyle/>
          <a:p>
            <a:pPr eaLnBrk="1" hangingPunct="1"/>
            <a:r>
              <a:rPr lang="en-US" altLang="en-US" dirty="0">
                <a:solidFill>
                  <a:schemeClr val="tx1"/>
                </a:solidFill>
              </a:rPr>
              <a:t>Putting It All Together</a:t>
            </a:r>
          </a:p>
        </p:txBody>
      </p:sp>
      <p:sp>
        <p:nvSpPr>
          <p:cNvPr id="161794" name="Rectangle 2">
            <a:extLst>
              <a:ext uri="{FF2B5EF4-FFF2-40B4-BE49-F238E27FC236}">
                <a16:creationId xmlns:a16="http://schemas.microsoft.com/office/drawing/2014/main" id="{E6F4E5B8-57EF-4833-9851-E3843280D8D0}"/>
              </a:ext>
            </a:extLst>
          </p:cNvPr>
          <p:cNvSpPr>
            <a:spLocks noGrp="1" noChangeArrowheads="1"/>
          </p:cNvSpPr>
          <p:nvPr>
            <p:ph type="body" idx="1"/>
          </p:nvPr>
        </p:nvSpPr>
        <p:spPr>
          <a:xfrm>
            <a:off x="865735" y="1447800"/>
            <a:ext cx="10149106" cy="4191000"/>
          </a:xfrm>
        </p:spPr>
        <p:txBody>
          <a:bodyPr/>
          <a:lstStyle/>
          <a:p>
            <a:pPr indent="0" eaLnBrk="1" hangingPunct="1">
              <a:lnSpc>
                <a:spcPct val="90000"/>
              </a:lnSpc>
              <a:spcBef>
                <a:spcPct val="0"/>
              </a:spcBef>
              <a:buClrTx/>
              <a:buNone/>
            </a:pPr>
            <a:r>
              <a:rPr lang="en-US" altLang="en-US" sz="2800" dirty="0"/>
              <a:t>Use the forms provided in the Handout-of-Handouts to develop your module(s): </a:t>
            </a:r>
          </a:p>
          <a:p>
            <a:pPr indent="0" eaLnBrk="1" hangingPunct="1">
              <a:lnSpc>
                <a:spcPct val="90000"/>
              </a:lnSpc>
              <a:spcBef>
                <a:spcPct val="0"/>
              </a:spcBef>
              <a:buClrTx/>
              <a:buNone/>
            </a:pPr>
            <a:r>
              <a:rPr lang="en-US" altLang="en-US" sz="1200" dirty="0"/>
              <a:t> </a:t>
            </a:r>
          </a:p>
          <a:p>
            <a:pPr lvl="1" eaLnBrk="1" hangingPunct="1">
              <a:spcBef>
                <a:spcPct val="0"/>
              </a:spcBef>
              <a:buClrTx/>
            </a:pPr>
            <a:r>
              <a:rPr lang="en-US" altLang="en-US" sz="2400" dirty="0">
                <a:ea typeface="MS PGothic"/>
              </a:rPr>
              <a:t>Use the Five-Step Training Model (Module 12) to get clear on the big picture </a:t>
            </a:r>
            <a:endParaRPr lang="en-US" altLang="en-US" sz="1050" dirty="0"/>
          </a:p>
          <a:p>
            <a:pPr lvl="1" eaLnBrk="1" hangingPunct="1">
              <a:spcBef>
                <a:spcPct val="0"/>
              </a:spcBef>
              <a:buClrTx/>
            </a:pPr>
            <a:r>
              <a:rPr lang="en-US" altLang="en-US" sz="2400" dirty="0"/>
              <a:t>Get more detailed using the Faculty Notes Form </a:t>
            </a:r>
            <a:endParaRPr lang="en-US" altLang="en-US" sz="1050" dirty="0"/>
          </a:p>
          <a:p>
            <a:pPr lvl="1" eaLnBrk="1" hangingPunct="1">
              <a:spcBef>
                <a:spcPct val="0"/>
              </a:spcBef>
              <a:buClrTx/>
            </a:pPr>
            <a:r>
              <a:rPr lang="en-US" altLang="en-US" sz="2400" dirty="0"/>
              <a:t>If you will be planning a multi-module training lasting more than 4 hours, you may explore and practice using  the Day-At-A-Glance form</a:t>
            </a:r>
          </a:p>
          <a:p>
            <a:pPr lvl="1" eaLnBrk="1" hangingPunct="1">
              <a:spcBef>
                <a:spcPct val="0"/>
              </a:spcBef>
              <a:buClrTx/>
            </a:pPr>
            <a:r>
              <a:rPr lang="en-US" altLang="en-US" sz="2400" dirty="0"/>
              <a:t>Have finalized slides for a training on one QI topic to be delivered tomorrow (~15 minutes)</a:t>
            </a:r>
          </a:p>
        </p:txBody>
      </p:sp>
      <p:pic>
        <p:nvPicPr>
          <p:cNvPr id="3" name="Graphic 2" descr="Open book outline">
            <a:extLst>
              <a:ext uri="{FF2B5EF4-FFF2-40B4-BE49-F238E27FC236}">
                <a16:creationId xmlns:a16="http://schemas.microsoft.com/office/drawing/2014/main" id="{20FF226B-660A-774E-EC89-4A93777535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1115" y="331304"/>
            <a:ext cx="914400" cy="914400"/>
          </a:xfrm>
          <a:prstGeom prst="rect">
            <a:avLst/>
          </a:prstGeom>
        </p:spPr>
      </p:pic>
    </p:spTree>
    <p:custDataLst>
      <p:tags r:id="rId1"/>
    </p:custDataLst>
    <p:extLst>
      <p:ext uri="{BB962C8B-B14F-4D97-AF65-F5344CB8AC3E}">
        <p14:creationId xmlns:p14="http://schemas.microsoft.com/office/powerpoint/2010/main" val="42259892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691A-EF63-516F-0B71-4BAB6E1F499F}"/>
              </a:ext>
            </a:extLst>
          </p:cNvPr>
          <p:cNvSpPr>
            <a:spLocks noGrp="1"/>
          </p:cNvSpPr>
          <p:nvPr>
            <p:ph type="title"/>
          </p:nvPr>
        </p:nvSpPr>
        <p:spPr/>
        <p:txBody>
          <a:bodyPr/>
          <a:lstStyle/>
          <a:p>
            <a:r>
              <a:rPr lang="en-US" dirty="0"/>
              <a:t>Ready, Set, Go!</a:t>
            </a:r>
          </a:p>
        </p:txBody>
      </p:sp>
      <p:pic>
        <p:nvPicPr>
          <p:cNvPr id="5" name="Content Placeholder 4" descr="Hands on track">
            <a:extLst>
              <a:ext uri="{FF2B5EF4-FFF2-40B4-BE49-F238E27FC236}">
                <a16:creationId xmlns:a16="http://schemas.microsoft.com/office/drawing/2014/main" id="{DC78931E-A7DC-2E5F-1E30-AFCF6F6CFD2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52750" y="1540933"/>
            <a:ext cx="6286500" cy="4191000"/>
          </a:xfrm>
        </p:spPr>
      </p:pic>
    </p:spTree>
    <p:extLst>
      <p:ext uri="{BB962C8B-B14F-4D97-AF65-F5344CB8AC3E}">
        <p14:creationId xmlns:p14="http://schemas.microsoft.com/office/powerpoint/2010/main" val="14601165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oman in wheelchair holding sign">
            <a:extLst>
              <a:ext uri="{FF2B5EF4-FFF2-40B4-BE49-F238E27FC236}">
                <a16:creationId xmlns:a16="http://schemas.microsoft.com/office/drawing/2014/main" id="{62BA2BCE-2068-34C0-EEEE-EADABFB6D7D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43049" y="745066"/>
            <a:ext cx="2709101" cy="5497161"/>
          </a:xfrm>
        </p:spPr>
      </p:pic>
      <p:sp>
        <p:nvSpPr>
          <p:cNvPr id="6" name="TextBox 5">
            <a:extLst>
              <a:ext uri="{FF2B5EF4-FFF2-40B4-BE49-F238E27FC236}">
                <a16:creationId xmlns:a16="http://schemas.microsoft.com/office/drawing/2014/main" id="{17707006-1904-3B01-F2C0-C7618E0103B8}"/>
              </a:ext>
            </a:extLst>
          </p:cNvPr>
          <p:cNvSpPr txBox="1"/>
          <p:nvPr/>
        </p:nvSpPr>
        <p:spPr>
          <a:xfrm>
            <a:off x="5046482" y="2068319"/>
            <a:ext cx="2302233" cy="1077218"/>
          </a:xfrm>
          <a:prstGeom prst="rect">
            <a:avLst/>
          </a:prstGeom>
          <a:noFill/>
        </p:spPr>
        <p:txBody>
          <a:bodyPr wrap="none" rtlCol="0">
            <a:spAutoFit/>
          </a:bodyPr>
          <a:lstStyle/>
          <a:p>
            <a:pPr algn="ctr"/>
            <a:r>
              <a:rPr lang="en-US" sz="3200" dirty="0">
                <a:solidFill>
                  <a:srgbClr val="FF0000"/>
                </a:solidFill>
              </a:rPr>
              <a:t>20 minutes </a:t>
            </a:r>
          </a:p>
          <a:p>
            <a:pPr algn="ctr"/>
            <a:r>
              <a:rPr lang="en-US" sz="3200" dirty="0">
                <a:solidFill>
                  <a:srgbClr val="FF0000"/>
                </a:solidFill>
              </a:rPr>
              <a:t>left!</a:t>
            </a:r>
          </a:p>
        </p:txBody>
      </p:sp>
    </p:spTree>
    <p:extLst>
      <p:ext uri="{BB962C8B-B14F-4D97-AF65-F5344CB8AC3E}">
        <p14:creationId xmlns:p14="http://schemas.microsoft.com/office/powerpoint/2010/main" val="1781878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B219002D-27E8-4A0F-A227-20A1263B6DDE}"/>
              </a:ext>
            </a:extLst>
          </p:cNvPr>
          <p:cNvSpPr>
            <a:spLocks noGrp="1" noChangeArrowheads="1"/>
          </p:cNvSpPr>
          <p:nvPr>
            <p:ph type="title"/>
          </p:nvPr>
        </p:nvSpPr>
        <p:spPr>
          <a:xfrm>
            <a:off x="2286000" y="533400"/>
            <a:ext cx="7543800" cy="609600"/>
          </a:xfrm>
        </p:spPr>
        <p:txBody>
          <a:bodyPr/>
          <a:lstStyle/>
          <a:p>
            <a:pPr eaLnBrk="1" hangingPunct="1"/>
            <a:r>
              <a:rPr lang="en-US" altLang="en-US" dirty="0">
                <a:solidFill>
                  <a:schemeClr val="tx1"/>
                </a:solidFill>
              </a:rPr>
              <a:t>Large Group Discussion</a:t>
            </a:r>
            <a:r>
              <a:rPr lang="en-US" altLang="en-US" sz="2900" dirty="0">
                <a:solidFill>
                  <a:schemeClr val="tx1"/>
                </a:solidFill>
              </a:rPr>
              <a:t> </a:t>
            </a:r>
          </a:p>
        </p:txBody>
      </p:sp>
      <p:sp>
        <p:nvSpPr>
          <p:cNvPr id="166916" name="Rectangle 4">
            <a:extLst>
              <a:ext uri="{FF2B5EF4-FFF2-40B4-BE49-F238E27FC236}">
                <a16:creationId xmlns:a16="http://schemas.microsoft.com/office/drawing/2014/main" id="{1D4D892D-EB5A-417A-AE39-B49545191317}"/>
              </a:ext>
            </a:extLst>
          </p:cNvPr>
          <p:cNvSpPr>
            <a:spLocks noChangeArrowheads="1"/>
          </p:cNvSpPr>
          <p:nvPr/>
        </p:nvSpPr>
        <p:spPr bwMode="auto">
          <a:xfrm>
            <a:off x="1093076" y="1752600"/>
            <a:ext cx="10675484"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Char char="•"/>
              <a:defRPr sz="2800">
                <a:solidFill>
                  <a:schemeClr val="tx1"/>
                </a:solidFill>
                <a:latin typeface="Garamond" panose="02020404030301010803" pitchFamily="18" charset="0"/>
              </a:defRPr>
            </a:lvl1pPr>
            <a:lvl2pPr marL="742950" indent="-285750">
              <a:spcBef>
                <a:spcPct val="20000"/>
              </a:spcBef>
              <a:buClr>
                <a:srgbClr val="FF0000"/>
              </a:buClr>
              <a:buSzPct val="85000"/>
              <a:buFont typeface="Wingdings" panose="05000000000000000000" pitchFamily="2" charset="2"/>
              <a:buChar char="§"/>
              <a:defRPr sz="2400">
                <a:solidFill>
                  <a:schemeClr val="tx1"/>
                </a:solidFill>
                <a:latin typeface="Garamond" panose="02020404030301010803" pitchFamily="18" charset="0"/>
              </a:defRPr>
            </a:lvl2pPr>
            <a:lvl3pPr marL="1143000" indent="-228600">
              <a:spcBef>
                <a:spcPct val="20000"/>
              </a:spcBef>
              <a:buClr>
                <a:srgbClr val="FF0000"/>
              </a:buClr>
              <a:buChar char="•"/>
              <a:defRPr sz="2000">
                <a:solidFill>
                  <a:schemeClr val="tx1"/>
                </a:solidFill>
                <a:latin typeface="Garamond" panose="02020404030301010803" pitchFamily="18" charset="0"/>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defRPr>
            </a:lvl4pPr>
            <a:lvl5pPr marL="2057400" indent="-228600">
              <a:spcBef>
                <a:spcPct val="20000"/>
              </a:spcBef>
              <a:buClr>
                <a:srgbClr val="FF0000"/>
              </a:buClr>
              <a:buSzPct val="5000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defRPr>
            </a:lvl9pPr>
          </a:lstStyle>
          <a:p>
            <a:pPr marL="342900" indent="-342900" eaLnBrk="1" hangingPunct="1">
              <a:lnSpc>
                <a:spcPct val="150000"/>
              </a:lnSpc>
              <a:spcBef>
                <a:spcPct val="0"/>
              </a:spcBef>
            </a:pPr>
            <a:r>
              <a:rPr lang="en-US" altLang="en-US" dirty="0"/>
              <a:t>What are the challenges in designing your training? </a:t>
            </a:r>
          </a:p>
          <a:p>
            <a:pPr marL="342900" indent="-342900" eaLnBrk="1" hangingPunct="1">
              <a:lnSpc>
                <a:spcPct val="150000"/>
              </a:lnSpc>
              <a:spcBef>
                <a:spcPct val="0"/>
              </a:spcBef>
            </a:pPr>
            <a:r>
              <a:rPr lang="en-US" altLang="en-US" dirty="0"/>
              <a:t>How do the forms support your design work?</a:t>
            </a:r>
          </a:p>
          <a:p>
            <a:pPr marL="342900" indent="-342900" eaLnBrk="1" hangingPunct="1">
              <a:lnSpc>
                <a:spcPct val="150000"/>
              </a:lnSpc>
              <a:spcBef>
                <a:spcPct val="0"/>
              </a:spcBef>
            </a:pPr>
            <a:r>
              <a:rPr lang="en-US" altLang="en-US" dirty="0"/>
              <a:t>What 1-2 things have you learned from this module?</a:t>
            </a:r>
          </a:p>
          <a:p>
            <a:pPr marL="342900" indent="-342900" eaLnBrk="1" hangingPunct="1">
              <a:lnSpc>
                <a:spcPct val="150000"/>
              </a:lnSpc>
              <a:spcBef>
                <a:spcPct val="0"/>
              </a:spcBef>
            </a:pPr>
            <a:r>
              <a:rPr lang="en-US" altLang="en-US" dirty="0"/>
              <a:t>What other challenges do you foresee at this stage?</a:t>
            </a:r>
          </a:p>
          <a:p>
            <a:pPr marL="342900" indent="-342900" eaLnBrk="1" hangingPunct="1">
              <a:lnSpc>
                <a:spcPct val="150000"/>
              </a:lnSpc>
              <a:spcBef>
                <a:spcPct val="0"/>
              </a:spcBef>
            </a:pPr>
            <a:r>
              <a:rPr lang="en-US" altLang="en-US" dirty="0"/>
              <a:t>What additional support or practice do you need after these modules?</a:t>
            </a:r>
          </a:p>
        </p:txBody>
      </p:sp>
    </p:spTree>
    <p:custDataLst>
      <p:tags r:id="rId1"/>
    </p:custDataLst>
    <p:extLst>
      <p:ext uri="{BB962C8B-B14F-4D97-AF65-F5344CB8AC3E}">
        <p14:creationId xmlns:p14="http://schemas.microsoft.com/office/powerpoint/2010/main" val="26942417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CA1EAD19-DDD9-49CF-9596-9EC1DBFF7F46}"/>
              </a:ext>
            </a:extLst>
          </p:cNvPr>
          <p:cNvSpPr>
            <a:spLocks noGrp="1" noChangeArrowheads="1"/>
          </p:cNvSpPr>
          <p:nvPr>
            <p:ph type="title"/>
          </p:nvPr>
        </p:nvSpPr>
        <p:spPr>
          <a:xfrm>
            <a:off x="7271249" y="1406472"/>
            <a:ext cx="4191000" cy="3352800"/>
          </a:xfrm>
        </p:spPr>
        <p:txBody>
          <a:bodyPr anchor="t"/>
          <a:lstStyle/>
          <a:p>
            <a:pPr eaLnBrk="1" hangingPunct="1">
              <a:defRPr/>
            </a:pPr>
            <a:r>
              <a:rPr lang="en-US" sz="3600" b="1" dirty="0">
                <a:solidFill>
                  <a:srgbClr val="DD1821"/>
                </a:solidFill>
                <a:effectLst>
                  <a:outerShdw blurRad="38100" dist="38100" dir="2700000" algn="tl">
                    <a:srgbClr val="C0C0C0"/>
                  </a:outerShdw>
                </a:effectLst>
                <a:ea typeface="MS PGothic"/>
              </a:rPr>
              <a:t>Module 15 - Day 2</a:t>
            </a:r>
            <a:br>
              <a:rPr lang="en-US" sz="3600" b="1" dirty="0">
                <a:effectLst>
                  <a:outerShdw blurRad="38100" dist="38100" dir="2700000" algn="tl">
                    <a:srgbClr val="C0C0C0"/>
                  </a:outerShdw>
                </a:effectLst>
              </a:rPr>
            </a:br>
            <a:r>
              <a:rPr lang="en-US" sz="3600" b="1" dirty="0">
                <a:solidFill>
                  <a:srgbClr val="DD1821"/>
                </a:solidFill>
                <a:effectLst>
                  <a:outerShdw blurRad="38100" dist="38100" dir="2700000" algn="tl">
                    <a:srgbClr val="C0C0C0"/>
                  </a:outerShdw>
                </a:effectLst>
                <a:ea typeface="MS PGothic"/>
              </a:rPr>
              <a:t>4:30 – 5:15 (45 min)</a:t>
            </a:r>
            <a:br>
              <a:rPr lang="en-US" sz="3600" b="1" dirty="0">
                <a:solidFill>
                  <a:srgbClr val="DD1821"/>
                </a:solidFill>
                <a:effectLst>
                  <a:outerShdw blurRad="38100" dist="38100" dir="2700000" algn="tl">
                    <a:srgbClr val="C0C0C0"/>
                  </a:outerShdw>
                </a:effectLst>
                <a:ea typeface="MS PGothic"/>
              </a:rPr>
            </a:br>
            <a:r>
              <a:rPr lang="en-US" sz="3600" b="1" i="1" dirty="0">
                <a:solidFill>
                  <a:srgbClr val="DD1821"/>
                </a:solidFill>
                <a:effectLst>
                  <a:outerShdw blurRad="38100" dist="38100" dir="2700000" algn="tl">
                    <a:srgbClr val="C0C0C0"/>
                  </a:outerShdw>
                </a:effectLst>
                <a:latin typeface="Arial"/>
                <a:ea typeface="MS PGothic"/>
                <a:cs typeface="Arial"/>
              </a:rPr>
              <a:t>TOT Handout-of-Handouts: Module 15</a:t>
            </a:r>
            <a:br>
              <a:rPr lang="en-US" sz="3600" b="1" dirty="0">
                <a:effectLst>
                  <a:outerShdw blurRad="38100" dist="38100" dir="2700000" algn="tl">
                    <a:srgbClr val="C0C0C0"/>
                  </a:outerShdw>
                </a:effectLst>
              </a:rPr>
            </a:br>
            <a:r>
              <a:rPr lang="en-US" sz="3600" b="1" dirty="0">
                <a:solidFill>
                  <a:schemeClr val="tx1"/>
                </a:solidFill>
                <a:ea typeface="MS PGothic"/>
              </a:rPr>
              <a:t>Paper Puppets</a:t>
            </a:r>
            <a:endParaRPr lang="en-US" sz="3600" dirty="0">
              <a:solidFill>
                <a:schemeClr val="tx1"/>
              </a:solidFill>
              <a:effectLst>
                <a:outerShdw blurRad="38100" dist="38100" dir="2700000" algn="tl">
                  <a:srgbClr val="C0C0C0"/>
                </a:outerShdw>
              </a:effectLst>
              <a:ea typeface="MS PGothic"/>
            </a:endParaRPr>
          </a:p>
        </p:txBody>
      </p:sp>
      <p:sp>
        <p:nvSpPr>
          <p:cNvPr id="4" name="TextBox 3">
            <a:extLst>
              <a:ext uri="{FF2B5EF4-FFF2-40B4-BE49-F238E27FC236}">
                <a16:creationId xmlns:a16="http://schemas.microsoft.com/office/drawing/2014/main" id="{0EC00B11-ABDA-4FD3-9BEB-6614723B168C}"/>
              </a:ext>
            </a:extLst>
          </p:cNvPr>
          <p:cNvSpPr txBox="1"/>
          <p:nvPr/>
        </p:nvSpPr>
        <p:spPr>
          <a:xfrm>
            <a:off x="3270739" y="5537622"/>
            <a:ext cx="8765669" cy="276999"/>
          </a:xfrm>
          <a:prstGeom prst="rect">
            <a:avLst/>
          </a:prstGeom>
          <a:noFill/>
        </p:spPr>
        <p:txBody>
          <a:bodyPr wrap="none" rtlCol="0">
            <a:spAutoFit/>
          </a:bodyPr>
          <a:lstStyle/>
          <a:p>
            <a:pPr algn="r"/>
            <a:r>
              <a:rPr lang="en-US" sz="1200" dirty="0">
                <a:latin typeface="Times New Roman" panose="02020603050405020304" pitchFamily="18" charset="0"/>
                <a:cs typeface="Times New Roman" panose="02020603050405020304" pitchFamily="18" charset="0"/>
              </a:rPr>
              <a:t>http://nationalqualitycenter.org/resources/nqc-game-guide-interactive-exercises-for-trainers-to-teach-quality-improvement-in-hiv-care-pdf/</a:t>
            </a:r>
          </a:p>
        </p:txBody>
      </p:sp>
      <p:pic>
        <p:nvPicPr>
          <p:cNvPr id="6" name="Picture 5" descr="white and yellow paper planes">
            <a:extLst>
              <a:ext uri="{FF2B5EF4-FFF2-40B4-BE49-F238E27FC236}">
                <a16:creationId xmlns:a16="http://schemas.microsoft.com/office/drawing/2014/main" id="{D730EF45-3DFD-F5E3-E888-98BB77667E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600200"/>
            <a:ext cx="4838700" cy="3225800"/>
          </a:xfrm>
          <a:prstGeom prst="rect">
            <a:avLst/>
          </a:prstGeom>
        </p:spPr>
      </p:pic>
      <p:pic>
        <p:nvPicPr>
          <p:cNvPr id="3" name="Picture 2" descr="A paper fortune teller">
            <a:extLst>
              <a:ext uri="{FF2B5EF4-FFF2-40B4-BE49-F238E27FC236}">
                <a16:creationId xmlns:a16="http://schemas.microsoft.com/office/drawing/2014/main" id="{61423A16-7F2B-4448-A314-964267A46A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867" y="1320378"/>
            <a:ext cx="5678165" cy="3785443"/>
          </a:xfrm>
          <a:prstGeom prst="rect">
            <a:avLst/>
          </a:prstGeom>
        </p:spPr>
      </p:pic>
      <p:pic>
        <p:nvPicPr>
          <p:cNvPr id="5" name="Graphic 4" descr="Open book outline">
            <a:extLst>
              <a:ext uri="{FF2B5EF4-FFF2-40B4-BE49-F238E27FC236}">
                <a16:creationId xmlns:a16="http://schemas.microsoft.com/office/drawing/2014/main" id="{D8A0523A-EE10-8C4E-D5CE-21AC4E5DB0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02940" y="2514600"/>
            <a:ext cx="914400" cy="914400"/>
          </a:xfrm>
          <a:prstGeom prst="rect">
            <a:avLst/>
          </a:prstGeom>
        </p:spPr>
      </p:pic>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33B4E531-22F4-4CF4-ACFF-D5550F83EE9E}"/>
              </a:ext>
            </a:extLst>
          </p:cNvPr>
          <p:cNvSpPr>
            <a:spLocks noGrp="1" noChangeArrowheads="1"/>
          </p:cNvSpPr>
          <p:nvPr>
            <p:ph type="title"/>
          </p:nvPr>
        </p:nvSpPr>
        <p:spPr>
          <a:xfrm>
            <a:off x="2286000" y="533400"/>
            <a:ext cx="7772400" cy="533400"/>
          </a:xfrm>
        </p:spPr>
        <p:txBody>
          <a:bodyPr/>
          <a:lstStyle/>
          <a:p>
            <a:pPr eaLnBrk="1" hangingPunct="1"/>
            <a:r>
              <a:rPr lang="en-US" altLang="en-US" dirty="0">
                <a:solidFill>
                  <a:schemeClr val="tx1"/>
                </a:solidFill>
              </a:rPr>
              <a:t>Module Overview</a:t>
            </a:r>
          </a:p>
        </p:txBody>
      </p:sp>
      <p:sp>
        <p:nvSpPr>
          <p:cNvPr id="172035" name="Rectangle 3">
            <a:extLst>
              <a:ext uri="{FF2B5EF4-FFF2-40B4-BE49-F238E27FC236}">
                <a16:creationId xmlns:a16="http://schemas.microsoft.com/office/drawing/2014/main" id="{71762E0E-92C7-476B-BA9E-5422BBD9083B}"/>
              </a:ext>
            </a:extLst>
          </p:cNvPr>
          <p:cNvSpPr>
            <a:spLocks noGrp="1" noChangeArrowheads="1"/>
          </p:cNvSpPr>
          <p:nvPr>
            <p:ph type="body" idx="1"/>
          </p:nvPr>
        </p:nvSpPr>
        <p:spPr>
          <a:xfrm>
            <a:off x="1140373" y="1458310"/>
            <a:ext cx="10399986" cy="4191000"/>
          </a:xfrm>
        </p:spPr>
        <p:txBody>
          <a:bodyPr/>
          <a:lstStyle/>
          <a:p>
            <a:pPr eaLnBrk="1" hangingPunct="1">
              <a:lnSpc>
                <a:spcPct val="90000"/>
              </a:lnSpc>
              <a:buClr>
                <a:srgbClr val="DD1821"/>
              </a:buClr>
            </a:pPr>
            <a:r>
              <a:rPr lang="en-US" altLang="en-US" sz="2800" dirty="0"/>
              <a:t>Teams of 6 participants (5 workers and one timekeeper)</a:t>
            </a:r>
          </a:p>
          <a:p>
            <a:pPr eaLnBrk="1" hangingPunct="1">
              <a:lnSpc>
                <a:spcPct val="90000"/>
              </a:lnSpc>
              <a:buClr>
                <a:srgbClr val="DD1821"/>
              </a:buClr>
            </a:pPr>
            <a:r>
              <a:rPr lang="en-US" altLang="en-US" sz="2800" dirty="0"/>
              <a:t>Instructions on how to construct one paper puppet</a:t>
            </a:r>
          </a:p>
          <a:p>
            <a:pPr eaLnBrk="1" hangingPunct="1">
              <a:lnSpc>
                <a:spcPct val="90000"/>
              </a:lnSpc>
              <a:buClr>
                <a:srgbClr val="DD1821"/>
              </a:buClr>
            </a:pPr>
            <a:r>
              <a:rPr lang="en-US" altLang="en-US" sz="2800" dirty="0"/>
              <a:t>First round – each team produces as many paper puppets as possible</a:t>
            </a:r>
          </a:p>
          <a:p>
            <a:pPr eaLnBrk="1" hangingPunct="1">
              <a:lnSpc>
                <a:spcPct val="90000"/>
              </a:lnSpc>
              <a:buClr>
                <a:srgbClr val="DD1821"/>
              </a:buClr>
            </a:pPr>
            <a:r>
              <a:rPr lang="en-US" altLang="en-US" sz="2800" dirty="0"/>
              <a:t>Short group discussion</a:t>
            </a:r>
          </a:p>
          <a:p>
            <a:pPr eaLnBrk="1" hangingPunct="1">
              <a:lnSpc>
                <a:spcPct val="90000"/>
              </a:lnSpc>
              <a:buClr>
                <a:srgbClr val="DD1821"/>
              </a:buClr>
            </a:pPr>
            <a:r>
              <a:rPr lang="en-US" altLang="en-US" sz="2800" dirty="0"/>
              <a:t>Second round – teams produces puppets within specific time period, facilitator performs quality inspection</a:t>
            </a:r>
          </a:p>
          <a:p>
            <a:pPr eaLnBrk="1" hangingPunct="1">
              <a:lnSpc>
                <a:spcPct val="90000"/>
              </a:lnSpc>
              <a:buClr>
                <a:srgbClr val="DD1821"/>
              </a:buClr>
            </a:pPr>
            <a:r>
              <a:rPr lang="en-US" altLang="en-US" sz="2800" dirty="0"/>
              <a:t>Short group discussion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B3FB4560-7B63-473A-A19E-D88027CF5A81}"/>
              </a:ext>
            </a:extLst>
          </p:cNvPr>
          <p:cNvSpPr>
            <a:spLocks noGrp="1" noChangeArrowheads="1"/>
          </p:cNvSpPr>
          <p:nvPr>
            <p:ph type="title"/>
          </p:nvPr>
        </p:nvSpPr>
        <p:spPr>
          <a:xfrm>
            <a:off x="2252663" y="685800"/>
            <a:ext cx="7772400" cy="304800"/>
          </a:xfrm>
        </p:spPr>
        <p:txBody>
          <a:bodyPr/>
          <a:lstStyle/>
          <a:p>
            <a:pPr eaLnBrk="1" hangingPunct="1"/>
            <a:r>
              <a:rPr lang="en-US" altLang="en-US" dirty="0">
                <a:solidFill>
                  <a:schemeClr val="tx1"/>
                </a:solidFill>
              </a:rPr>
              <a:t>How to Construct a Paper Puppet - Step 1</a:t>
            </a:r>
          </a:p>
        </p:txBody>
      </p:sp>
      <p:sp>
        <p:nvSpPr>
          <p:cNvPr id="173059" name="Rectangle 3">
            <a:extLst>
              <a:ext uri="{FF2B5EF4-FFF2-40B4-BE49-F238E27FC236}">
                <a16:creationId xmlns:a16="http://schemas.microsoft.com/office/drawing/2014/main" id="{1D7712C8-EF45-4E17-AA03-A06DB65981BB}"/>
              </a:ext>
            </a:extLst>
          </p:cNvPr>
          <p:cNvSpPr>
            <a:spLocks noGrp="1" noChangeArrowheads="1"/>
          </p:cNvSpPr>
          <p:nvPr>
            <p:ph type="body" sz="half" idx="1"/>
          </p:nvPr>
        </p:nvSpPr>
        <p:spPr>
          <a:xfrm>
            <a:off x="1534510" y="1676400"/>
            <a:ext cx="4485290" cy="4191000"/>
          </a:xfrm>
        </p:spPr>
        <p:txBody>
          <a:bodyPr/>
          <a:lstStyle/>
          <a:p>
            <a:pPr marL="0" indent="0" eaLnBrk="1" hangingPunct="1">
              <a:buNone/>
            </a:pPr>
            <a:r>
              <a:rPr lang="en-US" altLang="en-US" sz="2500" dirty="0"/>
              <a:t>Step 1: Create a perfect square of paper by folding the top left corner of a standard sheet of paper diagonally to the opposite side of the paper. Cut the excess strip off the bottom. </a:t>
            </a:r>
          </a:p>
        </p:txBody>
      </p:sp>
      <p:pic>
        <p:nvPicPr>
          <p:cNvPr id="173060" name="Picture 8" descr="Illustration of instructions" title=" ">
            <a:extLst>
              <a:ext uri="{FF2B5EF4-FFF2-40B4-BE49-F238E27FC236}">
                <a16:creationId xmlns:a16="http://schemas.microsoft.com/office/drawing/2014/main" id="{B98C05F6-A799-4F9C-A1CB-11759935573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77001" y="2133601"/>
            <a:ext cx="1611313"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1" name="Picture 9" descr="Illustration of instructions" title=" ">
            <a:extLst>
              <a:ext uri="{FF2B5EF4-FFF2-40B4-BE49-F238E27FC236}">
                <a16:creationId xmlns:a16="http://schemas.microsoft.com/office/drawing/2014/main" id="{26F8D03A-5EA7-4F8D-BB21-C3A5DB3862D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05801" y="2133600"/>
            <a:ext cx="2016125"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F3DA15C6-B26E-41AD-862D-22557457C360}"/>
              </a:ext>
            </a:extLst>
          </p:cNvPr>
          <p:cNvSpPr>
            <a:spLocks noGrp="1" noChangeArrowheads="1"/>
          </p:cNvSpPr>
          <p:nvPr>
            <p:ph type="title"/>
          </p:nvPr>
        </p:nvSpPr>
        <p:spPr>
          <a:xfrm>
            <a:off x="2286000" y="685800"/>
            <a:ext cx="7772400" cy="304800"/>
          </a:xfrm>
        </p:spPr>
        <p:txBody>
          <a:bodyPr/>
          <a:lstStyle/>
          <a:p>
            <a:pPr eaLnBrk="1" hangingPunct="1"/>
            <a:r>
              <a:rPr lang="en-US" altLang="en-US" dirty="0">
                <a:solidFill>
                  <a:schemeClr val="tx1"/>
                </a:solidFill>
              </a:rPr>
              <a:t>How to Construct a Paper Puppet - Step 2</a:t>
            </a:r>
          </a:p>
        </p:txBody>
      </p:sp>
      <p:sp>
        <p:nvSpPr>
          <p:cNvPr id="174083" name="Rectangle 3">
            <a:extLst>
              <a:ext uri="{FF2B5EF4-FFF2-40B4-BE49-F238E27FC236}">
                <a16:creationId xmlns:a16="http://schemas.microsoft.com/office/drawing/2014/main" id="{05FF8884-3D15-4C80-B176-CCCF7505E378}"/>
              </a:ext>
            </a:extLst>
          </p:cNvPr>
          <p:cNvSpPr>
            <a:spLocks noGrp="1" noChangeArrowheads="1"/>
          </p:cNvSpPr>
          <p:nvPr>
            <p:ph type="body" sz="half" idx="1"/>
          </p:nvPr>
        </p:nvSpPr>
        <p:spPr>
          <a:xfrm>
            <a:off x="1681655" y="1752600"/>
            <a:ext cx="4490545" cy="4191000"/>
          </a:xfrm>
        </p:spPr>
        <p:txBody>
          <a:bodyPr/>
          <a:lstStyle/>
          <a:p>
            <a:pPr marL="0" indent="0" eaLnBrk="1" hangingPunct="1">
              <a:buNone/>
            </a:pPr>
            <a:r>
              <a:rPr lang="en-US" altLang="en-US" sz="2500" dirty="0"/>
              <a:t>Step 2: Open the paper back to its square shape and refold the paper on the other diagonal so that you  have two crease marks running from corner to corner. Open up the paper.</a:t>
            </a:r>
          </a:p>
        </p:txBody>
      </p:sp>
      <p:pic>
        <p:nvPicPr>
          <p:cNvPr id="174084" name="Picture 7" descr="Illustration of instructions" title=" ">
            <a:extLst>
              <a:ext uri="{FF2B5EF4-FFF2-40B4-BE49-F238E27FC236}">
                <a16:creationId xmlns:a16="http://schemas.microsoft.com/office/drawing/2014/main" id="{6829D92A-9573-42AD-8F02-C8FE3A4DB9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86600" y="2133600"/>
            <a:ext cx="23622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152650" y="498234"/>
            <a:ext cx="7886700" cy="655637"/>
          </a:xfrm>
        </p:spPr>
        <p:txBody>
          <a:bodyPr/>
          <a:lstStyle/>
          <a:p>
            <a:pPr eaLnBrk="1" hangingPunct="1"/>
            <a:r>
              <a:rPr lang="en-US" altLang="en-US" dirty="0">
                <a:ea typeface="MS PGothic"/>
              </a:rPr>
              <a:t>What Is the Value of Flowcharting?</a:t>
            </a:r>
          </a:p>
        </p:txBody>
      </p:sp>
      <p:sp>
        <p:nvSpPr>
          <p:cNvPr id="18435" name="Content Placeholder 3"/>
          <p:cNvSpPr>
            <a:spLocks noGrp="1"/>
          </p:cNvSpPr>
          <p:nvPr>
            <p:ph sz="quarter" idx="1"/>
          </p:nvPr>
        </p:nvSpPr>
        <p:spPr>
          <a:xfrm>
            <a:off x="938623" y="1308397"/>
            <a:ext cx="6722225" cy="423895"/>
          </a:xfrm>
        </p:spPr>
        <p:txBody>
          <a:bodyPr>
            <a:noAutofit/>
          </a:bodyPr>
          <a:lstStyle/>
          <a:p>
            <a:pPr marL="0" indent="0">
              <a:buClr>
                <a:schemeClr val="tx1"/>
              </a:buClr>
              <a:buNone/>
            </a:pPr>
            <a:r>
              <a:rPr lang="en-US" altLang="en-US" b="1" dirty="0"/>
              <a:t>Flowcharting can help a team determine…</a:t>
            </a:r>
            <a:endParaRPr lang="en-US" altLang="en-US" b="1" dirty="0">
              <a:solidFill>
                <a:srgbClr val="0070C0"/>
              </a:solidFill>
            </a:endParaRPr>
          </a:p>
          <a:p>
            <a:pPr eaLnBrk="1" hangingPunct="1"/>
            <a:endParaRPr lang="en-US" altLang="en-US" sz="2000" b="1" dirty="0">
              <a:solidFill>
                <a:srgbClr val="0070C0"/>
              </a:solidFill>
            </a:endParaRPr>
          </a:p>
          <a:p>
            <a:pPr eaLnBrk="1" hangingPunct="1"/>
            <a:endParaRPr lang="en-US" altLang="en-US" sz="2000" b="1" dirty="0">
              <a:solidFill>
                <a:srgbClr val="0070C0"/>
              </a:solidFill>
            </a:endParaRPr>
          </a:p>
        </p:txBody>
      </p:sp>
      <p:graphicFrame>
        <p:nvGraphicFramePr>
          <p:cNvPr id="2" name="Diagram 1">
            <a:extLst>
              <a:ext uri="{FF2B5EF4-FFF2-40B4-BE49-F238E27FC236}">
                <a16:creationId xmlns:a16="http://schemas.microsoft.com/office/drawing/2014/main" id="{3C1E9BA4-EB5A-453C-9A5C-17713572A407}"/>
              </a:ext>
            </a:extLst>
          </p:cNvPr>
          <p:cNvGraphicFramePr/>
          <p:nvPr/>
        </p:nvGraphicFramePr>
        <p:xfrm>
          <a:off x="938623" y="1834857"/>
          <a:ext cx="9755618" cy="3905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Graphic 3" descr="Questions">
            <a:extLst>
              <a:ext uri="{FF2B5EF4-FFF2-40B4-BE49-F238E27FC236}">
                <a16:creationId xmlns:a16="http://schemas.microsoft.com/office/drawing/2014/main" id="{6971F3B8-8607-4EB4-8CF9-B6F167A0F2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3679" y="2075060"/>
            <a:ext cx="492525" cy="492525"/>
          </a:xfrm>
          <a:prstGeom prst="rect">
            <a:avLst/>
          </a:prstGeom>
        </p:spPr>
      </p:pic>
      <p:pic>
        <p:nvPicPr>
          <p:cNvPr id="6" name="Graphic 5" descr="Handshake">
            <a:extLst>
              <a:ext uri="{FF2B5EF4-FFF2-40B4-BE49-F238E27FC236}">
                <a16:creationId xmlns:a16="http://schemas.microsoft.com/office/drawing/2014/main" id="{3DE4F4E9-ED97-4D34-B39F-59F4542A89F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6505" y="2807788"/>
            <a:ext cx="489487" cy="489487"/>
          </a:xfrm>
          <a:prstGeom prst="rect">
            <a:avLst/>
          </a:prstGeom>
        </p:spPr>
      </p:pic>
      <p:pic>
        <p:nvPicPr>
          <p:cNvPr id="8" name="Graphic 7" descr="Hourglass">
            <a:extLst>
              <a:ext uri="{FF2B5EF4-FFF2-40B4-BE49-F238E27FC236}">
                <a16:creationId xmlns:a16="http://schemas.microsoft.com/office/drawing/2014/main" id="{D8F59362-07E4-46C3-AAB4-2F14B1AB1E5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09871" y="3531944"/>
            <a:ext cx="507920" cy="507920"/>
          </a:xfrm>
          <a:prstGeom prst="rect">
            <a:avLst/>
          </a:prstGeom>
        </p:spPr>
      </p:pic>
      <p:pic>
        <p:nvPicPr>
          <p:cNvPr id="10" name="Graphic 9" descr="Chess pieces">
            <a:extLst>
              <a:ext uri="{FF2B5EF4-FFF2-40B4-BE49-F238E27FC236}">
                <a16:creationId xmlns:a16="http://schemas.microsoft.com/office/drawing/2014/main" id="{60BC18A4-C2E2-41BA-8D8B-0D285B205B0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398072" y="4244994"/>
            <a:ext cx="507920" cy="507920"/>
          </a:xfrm>
          <a:prstGeom prst="rect">
            <a:avLst/>
          </a:prstGeom>
        </p:spPr>
      </p:pic>
      <p:pic>
        <p:nvPicPr>
          <p:cNvPr id="12" name="Graphic 11" descr="Business Growth">
            <a:extLst>
              <a:ext uri="{FF2B5EF4-FFF2-40B4-BE49-F238E27FC236}">
                <a16:creationId xmlns:a16="http://schemas.microsoft.com/office/drawing/2014/main" id="{1A095577-E281-4266-BA20-507EFAB6553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87334" y="5056449"/>
            <a:ext cx="507920" cy="507920"/>
          </a:xfrm>
          <a:prstGeom prst="rect">
            <a:avLst/>
          </a:prstGeom>
        </p:spPr>
      </p:pic>
    </p:spTree>
    <p:custDataLst>
      <p:tags r:id="rId1"/>
    </p:custDataLst>
    <p:extLst>
      <p:ext uri="{BB962C8B-B14F-4D97-AF65-F5344CB8AC3E}">
        <p14:creationId xmlns:p14="http://schemas.microsoft.com/office/powerpoint/2010/main" val="37045978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9CDCCE68-4FFF-45A6-83A1-669B88AC24C4}"/>
              </a:ext>
            </a:extLst>
          </p:cNvPr>
          <p:cNvSpPr>
            <a:spLocks noGrp="1" noChangeArrowheads="1"/>
          </p:cNvSpPr>
          <p:nvPr>
            <p:ph type="title"/>
          </p:nvPr>
        </p:nvSpPr>
        <p:spPr>
          <a:xfrm>
            <a:off x="2286000" y="685800"/>
            <a:ext cx="7772400" cy="304800"/>
          </a:xfrm>
        </p:spPr>
        <p:txBody>
          <a:bodyPr/>
          <a:lstStyle/>
          <a:p>
            <a:pPr eaLnBrk="1" hangingPunct="1"/>
            <a:r>
              <a:rPr lang="en-US" altLang="en-US" dirty="0">
                <a:solidFill>
                  <a:schemeClr val="tx1"/>
                </a:solidFill>
              </a:rPr>
              <a:t>How to Construct a Paper Puppet - Step 3</a:t>
            </a:r>
          </a:p>
        </p:txBody>
      </p:sp>
      <p:sp>
        <p:nvSpPr>
          <p:cNvPr id="175107" name="Rectangle 3">
            <a:extLst>
              <a:ext uri="{FF2B5EF4-FFF2-40B4-BE49-F238E27FC236}">
                <a16:creationId xmlns:a16="http://schemas.microsoft.com/office/drawing/2014/main" id="{F4CE4AE0-32E0-4A13-AD97-2CCFC634DB23}"/>
              </a:ext>
            </a:extLst>
          </p:cNvPr>
          <p:cNvSpPr>
            <a:spLocks noGrp="1" noChangeArrowheads="1"/>
          </p:cNvSpPr>
          <p:nvPr>
            <p:ph type="body" sz="half" idx="1"/>
          </p:nvPr>
        </p:nvSpPr>
        <p:spPr>
          <a:xfrm>
            <a:off x="1246909" y="2209800"/>
            <a:ext cx="5203767" cy="3276600"/>
          </a:xfrm>
        </p:spPr>
        <p:txBody>
          <a:bodyPr/>
          <a:lstStyle/>
          <a:p>
            <a:pPr marL="0" indent="0" eaLnBrk="1" hangingPunct="1">
              <a:buNone/>
            </a:pPr>
            <a:r>
              <a:rPr lang="en-US" altLang="en-US" sz="2500" dirty="0"/>
              <a:t>Step 3: Grab a corner of the square and fold it to the center of the paper. Repeat for each corner until you have a smaller square of paper with four flaps. </a:t>
            </a:r>
          </a:p>
        </p:txBody>
      </p:sp>
      <p:pic>
        <p:nvPicPr>
          <p:cNvPr id="175108" name="Picture 6" descr="Illustration of instructions" title=" ">
            <a:extLst>
              <a:ext uri="{FF2B5EF4-FFF2-40B4-BE49-F238E27FC236}">
                <a16:creationId xmlns:a16="http://schemas.microsoft.com/office/drawing/2014/main" id="{981A8C94-B5FC-45C4-BEB7-437C498A6ED8}"/>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6934201" y="2057401"/>
            <a:ext cx="2574925" cy="2562225"/>
          </a:xfr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0870DFA2-D6A0-4B13-A465-9C1DE7FDBF1B}"/>
              </a:ext>
            </a:extLst>
          </p:cNvPr>
          <p:cNvSpPr>
            <a:spLocks noGrp="1" noChangeArrowheads="1"/>
          </p:cNvSpPr>
          <p:nvPr>
            <p:ph type="title"/>
          </p:nvPr>
        </p:nvSpPr>
        <p:spPr>
          <a:xfrm>
            <a:off x="2286000" y="685800"/>
            <a:ext cx="7772400" cy="304800"/>
          </a:xfrm>
        </p:spPr>
        <p:txBody>
          <a:bodyPr/>
          <a:lstStyle/>
          <a:p>
            <a:pPr eaLnBrk="1" hangingPunct="1"/>
            <a:r>
              <a:rPr lang="en-US" altLang="en-US" dirty="0">
                <a:solidFill>
                  <a:schemeClr val="tx1"/>
                </a:solidFill>
              </a:rPr>
              <a:t>How to Construct a Paper Puppet - Step 4</a:t>
            </a:r>
          </a:p>
        </p:txBody>
      </p:sp>
      <p:sp>
        <p:nvSpPr>
          <p:cNvPr id="176131" name="Rectangle 3">
            <a:extLst>
              <a:ext uri="{FF2B5EF4-FFF2-40B4-BE49-F238E27FC236}">
                <a16:creationId xmlns:a16="http://schemas.microsoft.com/office/drawing/2014/main" id="{A01D91FB-C9CC-430C-B277-47564F237A34}"/>
              </a:ext>
            </a:extLst>
          </p:cNvPr>
          <p:cNvSpPr>
            <a:spLocks noGrp="1" noChangeArrowheads="1"/>
          </p:cNvSpPr>
          <p:nvPr>
            <p:ph type="body" sz="half" idx="1"/>
          </p:nvPr>
        </p:nvSpPr>
        <p:spPr>
          <a:xfrm>
            <a:off x="1288473" y="2411414"/>
            <a:ext cx="4775777" cy="2922587"/>
          </a:xfrm>
        </p:spPr>
        <p:txBody>
          <a:bodyPr/>
          <a:lstStyle/>
          <a:p>
            <a:pPr marL="0" indent="0" eaLnBrk="1" hangingPunct="1">
              <a:buClr>
                <a:srgbClr val="DD1821"/>
              </a:buClr>
              <a:buNone/>
            </a:pPr>
            <a:r>
              <a:rPr lang="en-US" altLang="en-US" sz="2500" dirty="0"/>
              <a:t>Step 4: Turn the paper over and again fold each corner into the middle to create an even smaller square with four flaps. </a:t>
            </a:r>
          </a:p>
        </p:txBody>
      </p:sp>
      <p:pic>
        <p:nvPicPr>
          <p:cNvPr id="176132" name="Picture 6" descr="Illustration of instructions" title=" ">
            <a:extLst>
              <a:ext uri="{FF2B5EF4-FFF2-40B4-BE49-F238E27FC236}">
                <a16:creationId xmlns:a16="http://schemas.microsoft.com/office/drawing/2014/main" id="{ABC47797-C203-4058-A517-6A64B235998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2667001"/>
            <a:ext cx="2108200"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3" name="Picture 7" descr="Illustration of instructions" title=" ">
            <a:extLst>
              <a:ext uri="{FF2B5EF4-FFF2-40B4-BE49-F238E27FC236}">
                <a16:creationId xmlns:a16="http://schemas.microsoft.com/office/drawing/2014/main" id="{0A0A8EE8-02D0-4B36-8195-E0DFAF7C3B1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0" y="2743201"/>
            <a:ext cx="20574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530F7514-F894-4CB0-BBE4-F9185C0CE3E9}"/>
              </a:ext>
            </a:extLst>
          </p:cNvPr>
          <p:cNvSpPr>
            <a:spLocks noGrp="1" noChangeArrowheads="1"/>
          </p:cNvSpPr>
          <p:nvPr>
            <p:ph type="title"/>
          </p:nvPr>
        </p:nvSpPr>
        <p:spPr>
          <a:xfrm>
            <a:off x="2286000" y="685800"/>
            <a:ext cx="7772400" cy="304800"/>
          </a:xfrm>
        </p:spPr>
        <p:txBody>
          <a:bodyPr/>
          <a:lstStyle/>
          <a:p>
            <a:pPr eaLnBrk="1" hangingPunct="1"/>
            <a:r>
              <a:rPr lang="en-US" altLang="en-US" dirty="0">
                <a:solidFill>
                  <a:schemeClr val="tx1"/>
                </a:solidFill>
              </a:rPr>
              <a:t>How to Construct a Paper Puppet - Step 5</a:t>
            </a:r>
          </a:p>
        </p:txBody>
      </p:sp>
      <p:sp>
        <p:nvSpPr>
          <p:cNvPr id="177155" name="Rectangle 3">
            <a:extLst>
              <a:ext uri="{FF2B5EF4-FFF2-40B4-BE49-F238E27FC236}">
                <a16:creationId xmlns:a16="http://schemas.microsoft.com/office/drawing/2014/main" id="{2B850D93-F16D-4ABA-80C8-55E343F34604}"/>
              </a:ext>
            </a:extLst>
          </p:cNvPr>
          <p:cNvSpPr>
            <a:spLocks noGrp="1" noChangeArrowheads="1"/>
          </p:cNvSpPr>
          <p:nvPr>
            <p:ph type="body" sz="half" idx="1"/>
          </p:nvPr>
        </p:nvSpPr>
        <p:spPr>
          <a:xfrm>
            <a:off x="1263535" y="2286000"/>
            <a:ext cx="4832465" cy="3124200"/>
          </a:xfrm>
        </p:spPr>
        <p:txBody>
          <a:bodyPr/>
          <a:lstStyle/>
          <a:p>
            <a:pPr marL="0" indent="0" eaLnBrk="1" hangingPunct="1">
              <a:buClr>
                <a:srgbClr val="DD1821"/>
              </a:buClr>
              <a:buNone/>
              <a:defRPr/>
            </a:pPr>
            <a:r>
              <a:rPr lang="en-US" altLang="en-US" sz="2500" dirty="0"/>
              <a:t>Step 5: Turn the paper over again so that the four-square flaps are facing up. Fold the paper in half horizontally and unfold. Fold the paper in half vertically and unfold. </a:t>
            </a:r>
          </a:p>
          <a:p>
            <a:pPr eaLnBrk="1" hangingPunct="1">
              <a:buClr>
                <a:srgbClr val="DD1821"/>
              </a:buClr>
              <a:defRPr/>
            </a:pPr>
            <a:endParaRPr lang="en-US" altLang="en-US" sz="2500" dirty="0"/>
          </a:p>
        </p:txBody>
      </p:sp>
      <p:pic>
        <p:nvPicPr>
          <p:cNvPr id="177156" name="Picture 6" descr="Illustration of instructions" title=" ">
            <a:extLst>
              <a:ext uri="{FF2B5EF4-FFF2-40B4-BE49-F238E27FC236}">
                <a16:creationId xmlns:a16="http://schemas.microsoft.com/office/drawing/2014/main" id="{7B40C334-43E2-40BD-97A1-7B703621DB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77001" y="2667001"/>
            <a:ext cx="17827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7" name="Picture 7" descr="Illustration of instructions" title=" ">
            <a:extLst>
              <a:ext uri="{FF2B5EF4-FFF2-40B4-BE49-F238E27FC236}">
                <a16:creationId xmlns:a16="http://schemas.microsoft.com/office/drawing/2014/main" id="{36870937-057A-447A-82F2-778C3612F73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58200" y="2667001"/>
            <a:ext cx="17526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E7DA8295-D12F-45BC-BA7E-9D97CDADCB34}"/>
              </a:ext>
            </a:extLst>
          </p:cNvPr>
          <p:cNvSpPr>
            <a:spLocks noGrp="1" noChangeArrowheads="1"/>
          </p:cNvSpPr>
          <p:nvPr>
            <p:ph type="title"/>
          </p:nvPr>
        </p:nvSpPr>
        <p:spPr>
          <a:xfrm>
            <a:off x="2286000" y="685800"/>
            <a:ext cx="7772400" cy="304800"/>
          </a:xfrm>
        </p:spPr>
        <p:txBody>
          <a:bodyPr/>
          <a:lstStyle/>
          <a:p>
            <a:pPr eaLnBrk="1" hangingPunct="1"/>
            <a:r>
              <a:rPr lang="en-US" altLang="en-US" dirty="0">
                <a:solidFill>
                  <a:schemeClr val="tx1"/>
                </a:solidFill>
              </a:rPr>
              <a:t>How to Construct a Paper Puppet - Step 6</a:t>
            </a:r>
          </a:p>
        </p:txBody>
      </p:sp>
      <p:sp>
        <p:nvSpPr>
          <p:cNvPr id="178179" name="Rectangle 3">
            <a:extLst>
              <a:ext uri="{FF2B5EF4-FFF2-40B4-BE49-F238E27FC236}">
                <a16:creationId xmlns:a16="http://schemas.microsoft.com/office/drawing/2014/main" id="{1A346FE8-E2CE-43AA-AC59-F1416E9641C3}"/>
              </a:ext>
            </a:extLst>
          </p:cNvPr>
          <p:cNvSpPr>
            <a:spLocks noGrp="1" noChangeArrowheads="1"/>
          </p:cNvSpPr>
          <p:nvPr>
            <p:ph type="body" sz="half" idx="1"/>
          </p:nvPr>
        </p:nvSpPr>
        <p:spPr>
          <a:xfrm>
            <a:off x="1180407" y="1770064"/>
            <a:ext cx="4915593" cy="3563937"/>
          </a:xfrm>
        </p:spPr>
        <p:txBody>
          <a:bodyPr/>
          <a:lstStyle/>
          <a:p>
            <a:pPr marL="0" indent="0" eaLnBrk="1" hangingPunct="1">
              <a:buClr>
                <a:srgbClr val="DD1821"/>
              </a:buClr>
              <a:buNone/>
            </a:pPr>
            <a:r>
              <a:rPr lang="en-US" altLang="en-US" sz="2500" dirty="0"/>
              <a:t>Step 6: To open, use your index finger and thumb of your right hand under the square flaps on the right side. Do the same for the left side. Slowly bring your fingers together and the fortune teller will open. </a:t>
            </a:r>
          </a:p>
        </p:txBody>
      </p:sp>
      <p:pic>
        <p:nvPicPr>
          <p:cNvPr id="178180" name="Picture 6" descr="Illustration of instructions" title=" ">
            <a:extLst>
              <a:ext uri="{FF2B5EF4-FFF2-40B4-BE49-F238E27FC236}">
                <a16:creationId xmlns:a16="http://schemas.microsoft.com/office/drawing/2014/main" id="{3013E9E2-93CD-4BF4-A278-EFC22782F45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77000" y="1752600"/>
            <a:ext cx="342900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672F9268-DF29-4498-BF83-E7CDB60F0D48}"/>
              </a:ext>
            </a:extLst>
          </p:cNvPr>
          <p:cNvSpPr>
            <a:spLocks noGrp="1" noChangeArrowheads="1"/>
          </p:cNvSpPr>
          <p:nvPr>
            <p:ph type="title" idx="4294967295"/>
          </p:nvPr>
        </p:nvSpPr>
        <p:spPr>
          <a:xfrm>
            <a:off x="2279650" y="685800"/>
            <a:ext cx="7772400" cy="304800"/>
          </a:xfrm>
        </p:spPr>
        <p:txBody>
          <a:bodyPr/>
          <a:lstStyle/>
          <a:p>
            <a:pPr eaLnBrk="1" hangingPunct="1"/>
            <a:r>
              <a:rPr lang="en-US" altLang="en-US" dirty="0">
                <a:solidFill>
                  <a:schemeClr val="tx1"/>
                </a:solidFill>
              </a:rPr>
              <a:t>How to Construct a Paper Puppet - Step 7</a:t>
            </a:r>
          </a:p>
        </p:txBody>
      </p:sp>
      <p:sp>
        <p:nvSpPr>
          <p:cNvPr id="179203" name="Rectangle 3">
            <a:extLst>
              <a:ext uri="{FF2B5EF4-FFF2-40B4-BE49-F238E27FC236}">
                <a16:creationId xmlns:a16="http://schemas.microsoft.com/office/drawing/2014/main" id="{47B907AD-5B58-4A71-8B12-25C6A307DB9A}"/>
              </a:ext>
            </a:extLst>
          </p:cNvPr>
          <p:cNvSpPr>
            <a:spLocks noGrp="1" noChangeArrowheads="1"/>
          </p:cNvSpPr>
          <p:nvPr>
            <p:ph type="body" sz="half" idx="4294967295"/>
          </p:nvPr>
        </p:nvSpPr>
        <p:spPr>
          <a:xfrm>
            <a:off x="1238596" y="2438400"/>
            <a:ext cx="4927254" cy="1981200"/>
          </a:xfrm>
        </p:spPr>
        <p:txBody>
          <a:bodyPr/>
          <a:lstStyle/>
          <a:p>
            <a:pPr marL="0" indent="0" eaLnBrk="1" hangingPunct="1">
              <a:buClr>
                <a:srgbClr val="DD1821"/>
              </a:buClr>
              <a:buNone/>
            </a:pPr>
            <a:r>
              <a:rPr lang="en-US" altLang="en-US" sz="2500" dirty="0"/>
              <a:t>Step 7: Draw two red eyes and a blue tongue to finish your paper puppet.</a:t>
            </a:r>
          </a:p>
        </p:txBody>
      </p:sp>
      <p:pic>
        <p:nvPicPr>
          <p:cNvPr id="5" name="Picture 6" descr="Picture of the puppet that attendees will be building" title="paper puppet">
            <a:extLst>
              <a:ext uri="{FF2B5EF4-FFF2-40B4-BE49-F238E27FC236}">
                <a16:creationId xmlns:a16="http://schemas.microsoft.com/office/drawing/2014/main" id="{5D3B891D-AFEE-45DF-946E-9517CAAAE3C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80176" y="1638300"/>
            <a:ext cx="35718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CD5E8914-EAD1-4D46-82CA-68BB8CA0789C}"/>
              </a:ext>
            </a:extLst>
          </p:cNvPr>
          <p:cNvSpPr>
            <a:spLocks noGrp="1" noChangeArrowheads="1"/>
          </p:cNvSpPr>
          <p:nvPr>
            <p:ph type="title"/>
          </p:nvPr>
        </p:nvSpPr>
        <p:spPr>
          <a:xfrm>
            <a:off x="2286000" y="609600"/>
            <a:ext cx="7772400" cy="457200"/>
          </a:xfrm>
        </p:spPr>
        <p:txBody>
          <a:bodyPr/>
          <a:lstStyle/>
          <a:p>
            <a:pPr eaLnBrk="1" hangingPunct="1"/>
            <a:r>
              <a:rPr lang="en-US" altLang="en-US" dirty="0">
                <a:solidFill>
                  <a:schemeClr val="tx1"/>
                </a:solidFill>
              </a:rPr>
              <a:t>First Round</a:t>
            </a:r>
          </a:p>
        </p:txBody>
      </p:sp>
      <p:sp>
        <p:nvSpPr>
          <p:cNvPr id="180227" name="Rectangle 3">
            <a:extLst>
              <a:ext uri="{FF2B5EF4-FFF2-40B4-BE49-F238E27FC236}">
                <a16:creationId xmlns:a16="http://schemas.microsoft.com/office/drawing/2014/main" id="{7CF447EF-3FC5-4240-A4D8-17E37D1D3DA8}"/>
              </a:ext>
            </a:extLst>
          </p:cNvPr>
          <p:cNvSpPr>
            <a:spLocks noGrp="1" noChangeArrowheads="1"/>
          </p:cNvSpPr>
          <p:nvPr>
            <p:ph type="body" idx="1"/>
          </p:nvPr>
        </p:nvSpPr>
        <p:spPr>
          <a:xfrm>
            <a:off x="1429789" y="1447800"/>
            <a:ext cx="8628611" cy="4419600"/>
          </a:xfrm>
        </p:spPr>
        <p:txBody>
          <a:bodyPr/>
          <a:lstStyle/>
          <a:p>
            <a:pPr eaLnBrk="1" hangingPunct="1">
              <a:spcBef>
                <a:spcPts val="600"/>
              </a:spcBef>
            </a:pPr>
            <a:r>
              <a:rPr lang="en-US" altLang="en-US" dirty="0"/>
              <a:t>Objective: Each team has to produce as many paper puppets as possible within 3 minutes</a:t>
            </a:r>
          </a:p>
          <a:p>
            <a:pPr eaLnBrk="1" hangingPunct="1">
              <a:spcBef>
                <a:spcPts val="600"/>
              </a:spcBef>
            </a:pPr>
            <a:r>
              <a:rPr lang="en-US" altLang="en-US" dirty="0"/>
              <a:t>Each of the 5 team members assumes one role in the production of the paper puppet</a:t>
            </a:r>
          </a:p>
          <a:p>
            <a:pPr eaLnBrk="1" hangingPunct="1">
              <a:spcBef>
                <a:spcPts val="600"/>
              </a:spcBef>
            </a:pPr>
            <a:r>
              <a:rPr lang="en-US" altLang="en-US" dirty="0"/>
              <a:t>Timekeeper tracks time when each paper puppet is produced</a:t>
            </a:r>
          </a:p>
          <a:p>
            <a:pPr eaLnBrk="1" hangingPunct="1">
              <a:spcBef>
                <a:spcPts val="600"/>
              </a:spcBef>
            </a:pPr>
            <a:r>
              <a:rPr lang="en-US" altLang="en-US" dirty="0"/>
              <a:t>Timekeeper also assumes the role of the quality officer (reject paper puppet if not satisfactory)</a:t>
            </a:r>
          </a:p>
          <a:p>
            <a:pPr eaLnBrk="1" hangingPunct="1">
              <a:spcBef>
                <a:spcPts val="600"/>
              </a:spcBef>
            </a:pPr>
            <a:r>
              <a:rPr lang="en-US" altLang="en-US" dirty="0"/>
              <a:t>Record time on flipchart paper</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D6A0148C-BEB0-4DFA-8E9D-340B450E1893}"/>
              </a:ext>
            </a:extLst>
          </p:cNvPr>
          <p:cNvSpPr>
            <a:spLocks noGrp="1" noChangeArrowheads="1"/>
          </p:cNvSpPr>
          <p:nvPr>
            <p:ph type="title"/>
          </p:nvPr>
        </p:nvSpPr>
        <p:spPr>
          <a:xfrm>
            <a:off x="2257425" y="533400"/>
            <a:ext cx="7772400" cy="533400"/>
          </a:xfrm>
        </p:spPr>
        <p:txBody>
          <a:bodyPr/>
          <a:lstStyle/>
          <a:p>
            <a:pPr eaLnBrk="1" hangingPunct="1"/>
            <a:r>
              <a:rPr lang="en-US" altLang="en-US" dirty="0">
                <a:solidFill>
                  <a:schemeClr val="tx1"/>
                </a:solidFill>
              </a:rPr>
              <a:t>Role for Each Team Member</a:t>
            </a:r>
          </a:p>
        </p:txBody>
      </p:sp>
      <p:sp>
        <p:nvSpPr>
          <p:cNvPr id="181251" name="Rectangle 3">
            <a:extLst>
              <a:ext uri="{FF2B5EF4-FFF2-40B4-BE49-F238E27FC236}">
                <a16:creationId xmlns:a16="http://schemas.microsoft.com/office/drawing/2014/main" id="{7AA8600D-3CBD-447B-8313-3E398C0527AB}"/>
              </a:ext>
            </a:extLst>
          </p:cNvPr>
          <p:cNvSpPr>
            <a:spLocks noGrp="1" noChangeArrowheads="1"/>
          </p:cNvSpPr>
          <p:nvPr>
            <p:ph type="body" idx="1"/>
          </p:nvPr>
        </p:nvSpPr>
        <p:spPr>
          <a:xfrm>
            <a:off x="1213657" y="1371600"/>
            <a:ext cx="9933709" cy="4572000"/>
          </a:xfrm>
        </p:spPr>
        <p:txBody>
          <a:bodyPr/>
          <a:lstStyle/>
          <a:p>
            <a:pPr eaLnBrk="1" hangingPunct="1">
              <a:lnSpc>
                <a:spcPct val="90000"/>
              </a:lnSpc>
              <a:buClr>
                <a:srgbClr val="DD1821"/>
              </a:buClr>
            </a:pPr>
            <a:r>
              <a:rPr lang="en-US" altLang="en-US" b="1" dirty="0"/>
              <a:t>Worker 1</a:t>
            </a:r>
            <a:r>
              <a:rPr lang="en-US" altLang="en-US" dirty="0"/>
              <a:t>: Fold the bottom of a piece of 8 1⁄2 x 11 paper to align with the right side to define a square</a:t>
            </a:r>
          </a:p>
          <a:p>
            <a:pPr marL="0" indent="0" eaLnBrk="1" hangingPunct="1">
              <a:lnSpc>
                <a:spcPct val="90000"/>
              </a:lnSpc>
              <a:buClr>
                <a:srgbClr val="DD1821"/>
              </a:buClr>
              <a:buNone/>
            </a:pPr>
            <a:endParaRPr lang="en-US" altLang="en-US" sz="800" dirty="0"/>
          </a:p>
          <a:p>
            <a:pPr eaLnBrk="1" hangingPunct="1">
              <a:lnSpc>
                <a:spcPct val="90000"/>
              </a:lnSpc>
              <a:buClr>
                <a:srgbClr val="DD1821"/>
              </a:buClr>
            </a:pPr>
            <a:r>
              <a:rPr lang="en-US" altLang="en-US" b="1" dirty="0"/>
              <a:t>Worker 2</a:t>
            </a:r>
            <a:r>
              <a:rPr lang="en-US" altLang="en-US" dirty="0"/>
              <a:t>: Cut off the excess paper with a scissors, fold the second diagonal of the square, then fold each corner in to the center of the square to form a smaller square</a:t>
            </a:r>
          </a:p>
          <a:p>
            <a:pPr marL="0" indent="0" eaLnBrk="1" hangingPunct="1">
              <a:lnSpc>
                <a:spcPct val="90000"/>
              </a:lnSpc>
              <a:buClr>
                <a:srgbClr val="DD1821"/>
              </a:buClr>
              <a:buNone/>
            </a:pPr>
            <a:endParaRPr lang="en-US" altLang="en-US" sz="800" dirty="0"/>
          </a:p>
          <a:p>
            <a:pPr eaLnBrk="1" hangingPunct="1">
              <a:lnSpc>
                <a:spcPct val="90000"/>
              </a:lnSpc>
              <a:buClr>
                <a:srgbClr val="DD1821"/>
              </a:buClr>
            </a:pPr>
            <a:r>
              <a:rPr lang="en-US" altLang="en-US" b="1" dirty="0"/>
              <a:t>Worker 3</a:t>
            </a:r>
            <a:r>
              <a:rPr lang="en-US" altLang="en-US" dirty="0"/>
              <a:t>: Turn around and again fold each corner of square inward toward the center to form a still smaller square</a:t>
            </a:r>
          </a:p>
          <a:p>
            <a:pPr marL="0" indent="0" eaLnBrk="1" hangingPunct="1">
              <a:lnSpc>
                <a:spcPct val="90000"/>
              </a:lnSpc>
              <a:buClr>
                <a:srgbClr val="DD1821"/>
              </a:buClr>
              <a:buNone/>
            </a:pPr>
            <a:endParaRPr lang="en-US" altLang="en-US" sz="800" dirty="0"/>
          </a:p>
          <a:p>
            <a:pPr eaLnBrk="1" hangingPunct="1">
              <a:lnSpc>
                <a:spcPct val="90000"/>
              </a:lnSpc>
              <a:buClr>
                <a:srgbClr val="DD1821"/>
              </a:buClr>
            </a:pPr>
            <a:r>
              <a:rPr lang="en-US" altLang="en-US" b="1" dirty="0"/>
              <a:t>Worker 4</a:t>
            </a:r>
            <a:r>
              <a:rPr lang="en-US" altLang="en-US" dirty="0"/>
              <a:t>: Flip the small square over and draws a pair of eyes, one eye on each of 2 neighboring squares with a black marker</a:t>
            </a:r>
          </a:p>
          <a:p>
            <a:pPr marL="0" indent="0" eaLnBrk="1" hangingPunct="1">
              <a:lnSpc>
                <a:spcPct val="90000"/>
              </a:lnSpc>
              <a:buClr>
                <a:srgbClr val="DD1821"/>
              </a:buClr>
              <a:buNone/>
            </a:pPr>
            <a:endParaRPr lang="en-US" altLang="en-US" sz="800" dirty="0"/>
          </a:p>
          <a:p>
            <a:pPr eaLnBrk="1" hangingPunct="1">
              <a:lnSpc>
                <a:spcPct val="90000"/>
              </a:lnSpc>
              <a:buClr>
                <a:srgbClr val="DD1821"/>
              </a:buClr>
            </a:pPr>
            <a:r>
              <a:rPr lang="en-US" altLang="en-US" b="1" dirty="0"/>
              <a:t>Worker 5</a:t>
            </a:r>
            <a:r>
              <a:rPr lang="en-US" altLang="en-US" dirty="0"/>
              <a:t>: Flip the square over again and draw in the tongue with the red marker</a:t>
            </a:r>
          </a:p>
          <a:p>
            <a:pPr eaLnBrk="1" hangingPunct="1">
              <a:lnSpc>
                <a:spcPct val="90000"/>
              </a:lnSpc>
              <a:buClr>
                <a:srgbClr val="DD1821"/>
              </a:buClr>
            </a:pPr>
            <a:endParaRPr lang="en-US" alt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B4E16166-14C9-4D58-9F50-7432060271D0}"/>
              </a:ext>
            </a:extLst>
          </p:cNvPr>
          <p:cNvSpPr>
            <a:spLocks noGrp="1" noChangeArrowheads="1"/>
          </p:cNvSpPr>
          <p:nvPr>
            <p:ph type="title"/>
          </p:nvPr>
        </p:nvSpPr>
        <p:spPr>
          <a:xfrm>
            <a:off x="2286000" y="533400"/>
            <a:ext cx="7772400" cy="609600"/>
          </a:xfrm>
        </p:spPr>
        <p:txBody>
          <a:bodyPr/>
          <a:lstStyle/>
          <a:p>
            <a:pPr eaLnBrk="1" hangingPunct="1"/>
            <a:r>
              <a:rPr lang="en-US" altLang="en-US" dirty="0">
                <a:solidFill>
                  <a:schemeClr val="tx1"/>
                </a:solidFill>
              </a:rPr>
              <a:t>Group Debrief</a:t>
            </a:r>
          </a:p>
        </p:txBody>
      </p:sp>
      <p:sp>
        <p:nvSpPr>
          <p:cNvPr id="182275" name="Rectangle 3">
            <a:extLst>
              <a:ext uri="{FF2B5EF4-FFF2-40B4-BE49-F238E27FC236}">
                <a16:creationId xmlns:a16="http://schemas.microsoft.com/office/drawing/2014/main" id="{17FB08DF-923E-4698-86C7-454380CA7E6E}"/>
              </a:ext>
            </a:extLst>
          </p:cNvPr>
          <p:cNvSpPr>
            <a:spLocks noGrp="1" noChangeArrowheads="1"/>
          </p:cNvSpPr>
          <p:nvPr>
            <p:ph type="body" idx="1"/>
          </p:nvPr>
        </p:nvSpPr>
        <p:spPr/>
        <p:txBody>
          <a:bodyPr/>
          <a:lstStyle/>
          <a:p>
            <a:pPr eaLnBrk="1" hangingPunct="1">
              <a:buClr>
                <a:srgbClr val="DD1821"/>
              </a:buClr>
            </a:pPr>
            <a:r>
              <a:rPr lang="en-US" altLang="en-US" sz="2800" dirty="0"/>
              <a:t>What works well? Which step seemed be the bottleneck?</a:t>
            </a:r>
          </a:p>
          <a:p>
            <a:pPr eaLnBrk="1" hangingPunct="1">
              <a:buClr>
                <a:srgbClr val="DD1821"/>
              </a:buClr>
            </a:pPr>
            <a:r>
              <a:rPr lang="en-US" altLang="en-US" sz="2800" dirty="0"/>
              <a:t>Why did the team perform in the way they did?</a:t>
            </a:r>
          </a:p>
          <a:p>
            <a:pPr eaLnBrk="1" hangingPunct="1">
              <a:buClr>
                <a:srgbClr val="DD1821"/>
              </a:buClr>
            </a:pPr>
            <a:r>
              <a:rPr lang="en-US" altLang="en-US" sz="2800" dirty="0"/>
              <a:t>What factors would have contributed to a higher ‘throughput’?</a:t>
            </a:r>
          </a:p>
          <a:p>
            <a:pPr eaLnBrk="1" hangingPunct="1">
              <a:buClr>
                <a:srgbClr val="DD1821"/>
              </a:buClr>
            </a:pPr>
            <a:endParaRPr lang="en-US" altLang="en-US" sz="28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5675B77C-2A21-4185-9169-595C2314892F}"/>
              </a:ext>
            </a:extLst>
          </p:cNvPr>
          <p:cNvSpPr>
            <a:spLocks noGrp="1" noChangeArrowheads="1"/>
          </p:cNvSpPr>
          <p:nvPr>
            <p:ph type="title"/>
          </p:nvPr>
        </p:nvSpPr>
        <p:spPr>
          <a:xfrm>
            <a:off x="2286000" y="533400"/>
            <a:ext cx="7772400" cy="609600"/>
          </a:xfrm>
        </p:spPr>
        <p:txBody>
          <a:bodyPr/>
          <a:lstStyle/>
          <a:p>
            <a:pPr eaLnBrk="1" hangingPunct="1"/>
            <a:r>
              <a:rPr lang="en-US" altLang="en-US" dirty="0">
                <a:solidFill>
                  <a:schemeClr val="tx1"/>
                </a:solidFill>
              </a:rPr>
              <a:t>Second Round – Competitive Round</a:t>
            </a:r>
          </a:p>
        </p:txBody>
      </p:sp>
      <p:sp>
        <p:nvSpPr>
          <p:cNvPr id="183299" name="Rectangle 3">
            <a:extLst>
              <a:ext uri="{FF2B5EF4-FFF2-40B4-BE49-F238E27FC236}">
                <a16:creationId xmlns:a16="http://schemas.microsoft.com/office/drawing/2014/main" id="{7E3C46A0-7A42-4511-A449-149569F5CD4E}"/>
              </a:ext>
            </a:extLst>
          </p:cNvPr>
          <p:cNvSpPr>
            <a:spLocks noGrp="1" noChangeArrowheads="1"/>
          </p:cNvSpPr>
          <p:nvPr>
            <p:ph type="body" idx="1"/>
          </p:nvPr>
        </p:nvSpPr>
        <p:spPr>
          <a:xfrm>
            <a:off x="725054" y="1693025"/>
            <a:ext cx="11087331" cy="4191000"/>
          </a:xfrm>
        </p:spPr>
        <p:txBody>
          <a:bodyPr/>
          <a:lstStyle/>
          <a:p>
            <a:pPr eaLnBrk="1" hangingPunct="1">
              <a:buClr>
                <a:srgbClr val="DD1821"/>
              </a:buClr>
            </a:pPr>
            <a:r>
              <a:rPr lang="en-US" altLang="en-US" dirty="0"/>
              <a:t>Objective: each team has to produce as many paper puppets as possible within 3 minutes</a:t>
            </a:r>
          </a:p>
          <a:p>
            <a:pPr eaLnBrk="1" hangingPunct="1">
              <a:buClr>
                <a:srgbClr val="DD1821"/>
              </a:buClr>
            </a:pPr>
            <a:r>
              <a:rPr lang="en-US" altLang="en-US" dirty="0"/>
              <a:t>Rules: </a:t>
            </a:r>
          </a:p>
          <a:p>
            <a:pPr lvl="1" eaLnBrk="1" hangingPunct="1">
              <a:buClr>
                <a:srgbClr val="DD1821"/>
              </a:buClr>
              <a:buFont typeface="Arial" panose="020B0604020202020204" pitchFamily="34" charset="0"/>
              <a:buChar char="•"/>
            </a:pPr>
            <a:r>
              <a:rPr lang="en-US" altLang="en-US" dirty="0"/>
              <a:t>Each member has to assume a role in producing each paper puppet</a:t>
            </a:r>
          </a:p>
          <a:p>
            <a:pPr lvl="1" eaLnBrk="1" hangingPunct="1">
              <a:buClr>
                <a:srgbClr val="DD1821"/>
              </a:buClr>
              <a:buFont typeface="Arial" panose="020B0604020202020204" pitchFamily="34" charset="0"/>
              <a:buChar char="•"/>
            </a:pPr>
            <a:r>
              <a:rPr lang="en-US" altLang="en-US" dirty="0"/>
              <a:t>Each paper puppet has to meet the requirements of the quality officer</a:t>
            </a:r>
          </a:p>
          <a:p>
            <a:pPr eaLnBrk="1" hangingPunct="1">
              <a:buClr>
                <a:srgbClr val="DD1821"/>
              </a:buClr>
            </a:pPr>
            <a:r>
              <a:rPr lang="en-US" altLang="en-US" dirty="0"/>
              <a:t>Timekeeper tracks time when each paper puppet is produced; record time on flipchart paper</a:t>
            </a:r>
          </a:p>
          <a:p>
            <a:pPr eaLnBrk="1" hangingPunct="1">
              <a:buClr>
                <a:srgbClr val="DD1821"/>
              </a:buClr>
            </a:pPr>
            <a:r>
              <a:rPr lang="en-US" altLang="en-US" dirty="0"/>
              <a:t>The session facilitator will act as the central quality officer and can reject paper puppet if not satisfactory; need to redo unsatisfactory puppets</a:t>
            </a:r>
          </a:p>
          <a:p>
            <a:pPr eaLnBrk="1" hangingPunct="1">
              <a:buClr>
                <a:srgbClr val="DD1821"/>
              </a:buClr>
            </a:pPr>
            <a:r>
              <a:rPr lang="en-US" altLang="en-US" dirty="0"/>
              <a:t>Be creative!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3D00DBAE-1370-4F12-8000-09392260FF5B}"/>
              </a:ext>
            </a:extLst>
          </p:cNvPr>
          <p:cNvSpPr>
            <a:spLocks noGrp="1" noChangeArrowheads="1"/>
          </p:cNvSpPr>
          <p:nvPr>
            <p:ph type="title"/>
          </p:nvPr>
        </p:nvSpPr>
        <p:spPr>
          <a:xfrm>
            <a:off x="2286000" y="533400"/>
            <a:ext cx="7772400" cy="609600"/>
          </a:xfrm>
        </p:spPr>
        <p:txBody>
          <a:bodyPr/>
          <a:lstStyle/>
          <a:p>
            <a:pPr eaLnBrk="1" hangingPunct="1"/>
            <a:r>
              <a:rPr lang="en-US" altLang="en-US" dirty="0">
                <a:solidFill>
                  <a:schemeClr val="tx1"/>
                </a:solidFill>
              </a:rPr>
              <a:t>Debriefing</a:t>
            </a:r>
          </a:p>
        </p:txBody>
      </p:sp>
      <p:sp>
        <p:nvSpPr>
          <p:cNvPr id="569347" name="Rectangle 3">
            <a:extLst>
              <a:ext uri="{FF2B5EF4-FFF2-40B4-BE49-F238E27FC236}">
                <a16:creationId xmlns:a16="http://schemas.microsoft.com/office/drawing/2014/main" id="{F5E7CCFB-BF4F-4C98-849C-16AAC6B038E3}"/>
              </a:ext>
            </a:extLst>
          </p:cNvPr>
          <p:cNvSpPr>
            <a:spLocks noGrp="1" noChangeArrowheads="1"/>
          </p:cNvSpPr>
          <p:nvPr>
            <p:ph type="body" idx="1"/>
          </p:nvPr>
        </p:nvSpPr>
        <p:spPr>
          <a:xfrm>
            <a:off x="1015999" y="1676400"/>
            <a:ext cx="10946015" cy="4191000"/>
          </a:xfrm>
        </p:spPr>
        <p:txBody>
          <a:bodyPr/>
          <a:lstStyle/>
          <a:p>
            <a:pPr eaLnBrk="1" hangingPunct="1"/>
            <a:r>
              <a:rPr lang="en-US" altLang="en-US" dirty="0"/>
              <a:t>What are the lessons learned from this game?</a:t>
            </a:r>
          </a:p>
          <a:p>
            <a:pPr lvl="1" eaLnBrk="1" hangingPunct="1"/>
            <a:r>
              <a:rPr lang="en-US" altLang="en-US" sz="2000" dirty="0"/>
              <a:t>One step in a process affects another – improvement comes from advancing each step in the process</a:t>
            </a:r>
          </a:p>
          <a:p>
            <a:pPr lvl="1" eaLnBrk="1" hangingPunct="1"/>
            <a:r>
              <a:rPr lang="en-US" altLang="en-US" sz="2000" dirty="0"/>
              <a:t>To change one step does not necessarily make a substantial change to the entire system – to improve HIV care, the system of HIV care needs to be changed</a:t>
            </a:r>
          </a:p>
          <a:p>
            <a:pPr lvl="1" eaLnBrk="1" hangingPunct="1"/>
            <a:r>
              <a:rPr lang="en-US" altLang="en-US" sz="2000" dirty="0"/>
              <a:t>Team members contribute suggestions for change – embrace the diversity of opinions</a:t>
            </a:r>
          </a:p>
          <a:p>
            <a:pPr lvl="1" eaLnBrk="1" hangingPunct="1"/>
            <a:r>
              <a:rPr lang="en-US" altLang="en-US" sz="2000" dirty="0"/>
              <a:t>Team support is needed to assist the process – leaders need to support improvements, not resist change</a:t>
            </a:r>
          </a:p>
          <a:p>
            <a:pPr eaLnBrk="1" hangingPunct="1"/>
            <a:r>
              <a:rPr lang="en-US" altLang="en-US" dirty="0"/>
              <a:t>What are the implications for your HIV program?</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USESECONDARYMONITOR" val="True"/>
  <p:tag name="ANSWERNOWSTYLE" val="-1"/>
  <p:tag name="RESPCOUNTERFORMAT" val="0"/>
  <p:tag name="NUMRESPONSES" val="1"/>
  <p:tag name="CHARTVALUEFORMAT" val="0%"/>
  <p:tag name="AUTOUPDATEALIASES" val="True"/>
  <p:tag name="RACEANIMATIONSPEED" val="3"/>
  <p:tag name="MAXRESPONDERS" val="5"/>
  <p:tag name="BUBBLEGROUPING" val="3"/>
  <p:tag name="CUSTOMCELLBACKCOLOR1" val="-657956"/>
  <p:tag name="USESCHEMECOLORS" val="True"/>
  <p:tag name="GRIDOPACITY" val="90"/>
  <p:tag name="GRIDPOSITION" val="1"/>
  <p:tag name="CHARTLABELS" val="0"/>
  <p:tag name="INCLUDEPPT" val="True"/>
  <p:tag name="REALTIMEBACKUP" val="False"/>
  <p:tag name="CHARTSCALE" val="True"/>
  <p:tag name="FIBINCLUDEOTHER" val="True"/>
  <p:tag name="PRRESPONSE3" val="8"/>
  <p:tag name="PRRESPONSE7" val="4"/>
  <p:tag name="SHOWFLASHWARNING" val="True"/>
  <p:tag name="SAVECSVWITHSESSION" val="False"/>
  <p:tag name="COUNTDOWNSTYLE" val="-1"/>
  <p:tag name="INPUTSOURCE" val="1"/>
  <p:tag name="AUTOADVANCE" val="False"/>
  <p:tag name="RACEENDPOINTS" val="0"/>
  <p:tag name="TEAMSINLEADERBOARD" val="5"/>
  <p:tag name="DEFAULTNUMTEAMS" val="5"/>
  <p:tag name="CUSTOMCELLBACKCOLOR3" val="-268652"/>
  <p:tag name="DISPLAYDEVICEID" val="True"/>
  <p:tag name="GRIDFONTSIZE" val="12"/>
  <p:tag name="INCLUDENONRESPONDERS" val="False"/>
  <p:tag name="INCORRECTPOINTVALUE" val="0"/>
  <p:tag name="ADVANCEDSETTINGSVIEW" val="True"/>
  <p:tag name="PRRESPONSE1" val="10"/>
  <p:tag name="PRRESPONSE6" val="5"/>
  <p:tag name="ALWAYSOPENPOLL" val="False"/>
  <p:tag name="SHOWBARVISIBLE" val="True"/>
  <p:tag name="ANSWERNOWTEXT" val="Answer Now"/>
  <p:tag name="ALLOWDUPLICATES" val="False"/>
  <p:tag name="ROTATIONINTERVAL" val="2"/>
  <p:tag name="PARTICIPANTSINLEADERBOARD" val="5"/>
  <p:tag name="CUSTOMGRIDBACKCOLOR" val="-722948"/>
  <p:tag name="DISPLAYNAME" val="True"/>
  <p:tag name="GRIDSIZE" val="{Width=800, Height=600}"/>
  <p:tag name="MULTIRESPDIVISOR" val="1"/>
  <p:tag name="ZEROBASED" val="False"/>
  <p:tag name="FIBDISPLAYKEYWORDS" val="True"/>
  <p:tag name="PRRESPONSE8" val="3"/>
  <p:tag name="BULLETTYPE" val="3"/>
  <p:tag name="BACKUPSESSIONS" val="True"/>
  <p:tag name="RACERSMAXDISPLAYED" val="0"/>
  <p:tag name="BUBBLEVALUEFORMAT" val="0.0"/>
  <p:tag name="DISPLAYDEVICENUMBER" val="True"/>
  <p:tag name="CHARTCOLORS" val="0"/>
  <p:tag name="REALTIMEBACKUPPATH" val="(None)"/>
  <p:tag name="PRRESPONSE2" val="9"/>
  <p:tag name="PRRESPONSE10" val="1"/>
  <p:tag name="CSVFORMAT" val="0"/>
  <p:tag name="BACKUPMAINTENANCE" val="7"/>
  <p:tag name="BUBBLENAMEVISIBLE" val="True"/>
  <p:tag name="CUSTOMCELLBACKCOLOR4" val="-8355712"/>
  <p:tag name="RESETCHARTS" val="True"/>
  <p:tag name="FIBDISPLAYRESULTS" val="True"/>
  <p:tag name="PRRESPONSE9" val="2"/>
  <p:tag name="RESPCOUNTERSTYLE" val="-1"/>
  <p:tag name="STDCHART" val="1"/>
  <p:tag name="CUSTOMCELLBACKCOLOR2" val="-13395457"/>
  <p:tag name="ALLOWUSERFEEDBACK" val="True"/>
  <p:tag name="PRRESPONSE4" val="7"/>
  <p:tag name="EXPANDSHOWBAR" val="True"/>
  <p:tag name="SKIPREMAININGRACESLIDES" val="True"/>
  <p:tag name="AUTOSIZEGRID" val="True"/>
  <p:tag name="FIBNUMRESULTS" val="5"/>
  <p:tag name="RESPTABLESTYLE" val="-1"/>
  <p:tag name="CUSTOMCELLFORECOLOR" val="-16777216"/>
  <p:tag name="AUTOADJUSTPARTRANGE" val="True"/>
  <p:tag name="COUNTDOWNSECONDS" val="10"/>
  <p:tag name="POLLINGCYCLE" val="2"/>
  <p:tag name="POWERPOINTVERSION" val="14.0"/>
  <p:tag name="CORRECTPOINTVALUE" val="100"/>
  <p:tag name="BUBBLESIZEVISIBLE" val="True"/>
  <p:tag name="REVIEWONLY" val="False"/>
  <p:tag name="GRIDROTATIONINTERVAL" val="2"/>
  <p:tag name="MMPROD_NEXTUNIQUEID" val="10009"/>
  <p:tag name="PRRESPONSE5" val="6"/>
  <p:tag name="DELIMITERS" val="3.1"/>
  <p:tag name="TPFULLVERSION" val="4.3.1.1109"/>
  <p:tag name="MMPROD_UIDATA" val="&lt;database version=&quot;7.0&quot;&gt;&lt;object type=&quot;1&quot; unique_id=&quot;10001&quot;&gt;&lt;object type=&quot;8&quot; unique_id=&quot;10002&quot;&gt;&lt;/object&gt;&lt;object type=&quot;2&quot; unique_id=&quot;10003&quot;&gt;&lt;object type=&quot;3&quot; unique_id=&quot;10530&quot;&gt;&lt;property id=&quot;20148&quot; value=&quot;5&quot;/&gt;&lt;property id=&quot;20300&quot; value=&quot;Slide 1&quot;/&gt;&lt;property id=&quot;20307&quot; value=&quot;664&quot;/&gt;&lt;/object&gt;&lt;object type=&quot;3&quot; unique_id=&quot;16680&quot;&gt;&lt;property id=&quot;20148&quot; value=&quot;5&quot;/&gt;&lt;property id=&quot;20300&quot; value=&quot;Slide 3 - &amp;quot;Parking Lot Review &amp;amp; Discussion&amp;quot;&quot;/&gt;&lt;property id=&quot;20307&quot; value=&quot;676&quot;/&gt;&lt;/object&gt;&lt;object type=&quot;3&quot; unique_id=&quot;16681&quot;&gt;&lt;property id=&quot;20148&quot; value=&quot;5&quot;/&gt;&lt;property id=&quot;20300&quot; value=&quot;Slide 2 - &amp;quot;Agenda – Day 2&amp;quot;&quot;/&gt;&lt;property id=&quot;20307&quot; value=&quot;677&quot;/&gt;&lt;/object&gt;&lt;object type=&quot;3&quot; unique_id=&quot;23149&quot;&gt;&lt;property id=&quot;20148&quot; value=&quot;5&quot;/&gt;&lt;property id=&quot;20300&quot; value=&quot;Slide 4&quot;/&gt;&lt;property id=&quot;20307&quot; value=&quot;678&quot;/&gt;&lt;/object&gt;&lt;object type=&quot;3&quot; unique_id=&quot;23150&quot;&gt;&lt;property id=&quot;20148&quot; value=&quot;5&quot;/&gt;&lt;property id=&quot;20300&quot; value=&quot;Slide 5 - &amp;quot;Group Competition: The Marshmallow Challenge&amp;quot;&quot;/&gt;&lt;property id=&quot;20307&quot; value=&quot;679&quot;/&gt;&lt;/object&gt;&lt;object type=&quot;3&quot; unique_id=&quot;23151&quot;&gt;&lt;property id=&quot;20148&quot; value=&quot;5&quot;/&gt;&lt;property id=&quot;20300&quot; value=&quot;Slide 6 - &amp;quot;Rules for The Marshmallow Challenge&amp;quot;&quot;/&gt;&lt;property id=&quot;20307&quot; value=&quot;680&quot;/&gt;&lt;/object&gt;&lt;object type=&quot;3&quot; unique_id=&quot;23152&quot;&gt;&lt;property id=&quot;20148&quot; value=&quot;5&quot;/&gt;&lt;property id=&quot;20300&quot; value=&quot;Slide 7 - &amp;quot;Group Competition: The Marshmallow Challenge&amp;quot;&quot;/&gt;&lt;property id=&quot;20307&quot; value=&quot;681&quot;/&gt;&lt;/object&gt;&lt;object type=&quot;3&quot; unique_id=&quot;23153&quot;&gt;&lt;property id=&quot;20148&quot; value=&quot;5&quot;/&gt;&lt;property id=&quot;20300&quot; value=&quot;Slide 8 - &amp;quot;Debriefing Your Experience&amp;quot;&quot;/&gt;&lt;property id=&quot;20307&quot; value=&quot;682&quot;/&gt;&lt;/object&gt;&lt;object type=&quot;3&quot; unique_id=&quot;23154&quot;&gt;&lt;property id=&quot;20148&quot; value=&quot;5&quot;/&gt;&lt;property id=&quot;20300&quot; value=&quot;Slide 9&quot;/&gt;&lt;property id=&quot;20307&quot; value=&quot;684&quot;/&gt;&lt;/object&gt;&lt;object type=&quot;3&quot; unique_id=&quot;23155&quot;&gt;&lt;property id=&quot;20148&quot; value=&quot;5&quot;/&gt;&lt;property id=&quot;20300&quot; value=&quot;Slide 10 - &amp;quot;Framework for Coaching Quality Improvement&amp;quot;&quot;/&gt;&lt;property id=&quot;20307&quot; value=&quot;685&quot;/&gt;&lt;/object&gt;&lt;object type=&quot;3&quot; unique_id=&quot;23156&quot;&gt;&lt;property id=&quot;20148&quot; value=&quot;5&quot;/&gt;&lt;property id=&quot;20300&quot; value=&quot;Slide 11 - &amp;quot;Capacity Builder&amp;quot;&quot;/&gt;&lt;property id=&quot;20307&quot; value=&quot;686&quot;/&gt;&lt;/object&gt;&lt;object type=&quot;3&quot; unique_id=&quot;23157&quot;&gt;&lt;property id=&quot;20148&quot; value=&quot;5&quot;/&gt;&lt;property id=&quot;20300&quot; value=&quot;Slide 12 - &amp;quot;Quality Improvement Resources&amp;quot;&quot;/&gt;&lt;property id=&quot;20307&quot; value=&quot;687&quot;/&gt;&lt;/object&gt;&lt;object type=&quot;3&quot; unique_id=&quot;23158&quot;&gt;&lt;property id=&quot;20148&quot; value=&quot;5&quot;/&gt;&lt;property id=&quot;20300&quot; value=&quot;Slide 13 - &amp;quot;NQC Website - NationalQualityCenter.org &amp;quot;&quot;/&gt;&lt;property id=&quot;20307&quot; value=&quot;688&quot;/&gt;&lt;/object&gt;&lt;object type=&quot;3&quot; unique_id=&quot;23159&quot;&gt;&lt;property id=&quot;20148&quot; value=&quot;5&quot;/&gt;&lt;property id=&quot;20300&quot; value=&quot;Slide 14 - &amp;quot;HEALTHQUAL Website&amp;quot;&quot;/&gt;&lt;property id=&quot;20307&quot; value=&quot;689&quot;/&gt;&lt;/object&gt;&lt;object type=&quot;3&quot; unique_id=&quot;23160&quot;&gt;&lt;property id=&quot;20148&quot; value=&quot;5&quot;/&gt;&lt;property id=&quot;20300&quot; value=&quot;Slide 15 - &amp;quot;Quality Academy &amp;quot;&quot;/&gt;&lt;property id=&quot;20307&quot; value=&quot;690&quot;/&gt;&lt;/object&gt;&lt;object type=&quot;3&quot; unique_id=&quot;23161&quot;&gt;&lt;property id=&quot;20148&quot; value=&quot;5&quot;/&gt;&lt;property id=&quot;20300&quot; value=&quot;Slide 16 - &amp;quot;Technical Assistance Calls&amp;quot;&quot;/&gt;&lt;property id=&quot;20307&quot; value=&quot;691&quot;/&gt;&lt;/object&gt;&lt;object type=&quot;3&quot; unique_id=&quot;23162&quot;&gt;&lt;property id=&quot;20148&quot; value=&quot;5&quot;/&gt;&lt;property id=&quot;20300&quot; value=&quot;Slide 17 - &amp;quot;Training-of-Trainer (TOT) Program&amp;quot;&quot;/&gt;&lt;property id=&quot;20307&quot; value=&quot;692&quot;/&gt;&lt;/object&gt;&lt;object type=&quot;3&quot; unique_id=&quot;23163&quot;&gt;&lt;property id=&quot;20148&quot; value=&quot;5&quot;/&gt;&lt;property id=&quot;20300&quot; value=&quot;Slide 18 - &amp;quot;Training of Quality Leaders (TQL) Program&amp;quot;&quot;/&gt;&lt;property id=&quot;20307&quot; value=&quot;693&quot;/&gt;&lt;/object&gt;&lt;object type=&quot;3&quot; unique_id=&quot;23164&quot;&gt;&lt;property id=&quot;20148&quot; value=&quot;5&quot;/&gt;&lt;property id=&quot;20300&quot; value=&quot;Slide 19 - &amp;quot;On-Site Technical Assistance&amp;quot;&quot;/&gt;&lt;property id=&quot;20307&quot; value=&quot;694&quot;/&gt;&lt;/object&gt;&lt;object type=&quot;3&quot; unique_id=&quot;23165&quot;&gt;&lt;property id=&quot;20148&quot; value=&quot;5&quot;/&gt;&lt;property id=&quot;20300&quot; value=&quot;Slide 20 - &amp;quot;Regional Trainings&amp;quot;&quot;/&gt;&lt;property id=&quot;20307&quot; value=&quot;695&quot;/&gt;&lt;/object&gt;&lt;object type=&quot;3&quot; unique_id=&quot;23166&quot;&gt;&lt;property id=&quot;20148&quot; value=&quot;5&quot;/&gt;&lt;property id=&quot;20300&quot; value=&quot;Slide 21 - &amp;quot;NQC Glasscubes&amp;quot;&quot;/&gt;&lt;property id=&quot;20307&quot; value=&quot;696&quot;/&gt;&lt;/object&gt;&lt;object type=&quot;3&quot; unique_id=&quot;23167&quot;&gt;&lt;property id=&quot;20148&quot; value=&quot;5&quot;/&gt;&lt;property id=&quot;20300&quot; value=&quot;Slide 22 - &amp;quot; NQC/HAB Quality Awards&amp;quot;&quot;/&gt;&lt;property id=&quot;20307&quot; value=&quot;697&quot;/&gt;&lt;/object&gt;&lt;object type=&quot;3&quot; unique_id=&quot;23168&quot;&gt;&lt;property id=&quot;20148&quot; value=&quot;5&quot;/&gt;&lt;property id=&quot;20300&quot; value=&quot;Slide 23 - &amp;quot;Quality Improvement Publications&amp;quot;&quot;/&gt;&lt;property id=&quot;20307&quot; value=&quot;698&quot;/&gt;&lt;/object&gt;&lt;object type=&quot;3&quot; unique_id=&quot;23169&quot;&gt;&lt;property id=&quot;20148&quot; value=&quot;5&quot;/&gt;&lt;property id=&quot;20300&quot; value=&quot;Slide 24 - &amp;quot;Quality Improvement Publications&amp;quot;&quot;/&gt;&lt;property id=&quot;20307&quot; value=&quot;699&quot;/&gt;&lt;/object&gt;&lt;object type=&quot;3&quot; unique_id=&quot;23170&quot;&gt;&lt;property id=&quot;20148&quot; value=&quot;5&quot;/&gt;&lt;property id=&quot;20300&quot; value=&quot;Slide 25 - &amp;quot;Quality Improvement Publications&amp;quot;&quot;/&gt;&lt;property id=&quot;20307&quot; value=&quot;700&quot;/&gt;&lt;/object&gt;&lt;object type=&quot;3&quot; unique_id=&quot;23171&quot;&gt;&lt;property id=&quot;20148&quot; value=&quot;5&quot;/&gt;&lt;property id=&quot;20300&quot; value=&quot;Slide 26 - &amp;quot;Quality Improvement Publications&amp;quot;&quot;/&gt;&lt;property id=&quot;20307&quot; value=&quot;701&quot;/&gt;&lt;/object&gt;&lt;object type=&quot;3&quot; unique_id=&quot;23172&quot;&gt;&lt;property id=&quot;20148&quot; value=&quot;5&quot;/&gt;&lt;property id=&quot;20300&quot; value=&quot;Slide 27 - &amp;quot;Quality Improvement Publications&amp;quot;&quot;/&gt;&lt;property id=&quot;20307&quot; value=&quot;702&quot;/&gt;&lt;/object&gt;&lt;object type=&quot;3&quot; unique_id=&quot;23173&quot;&gt;&lt;property id=&quot;20148&quot; value=&quot;5&quot;/&gt;&lt;property id=&quot;20300&quot; value=&quot;Slide 28 - &amp;quot;Quality Improvement Publications&amp;quot;&quot;/&gt;&lt;property id=&quot;20307&quot; value=&quot;703&quot;/&gt;&lt;/object&gt;&lt;object type=&quot;3&quot; unique_id=&quot;23174&quot;&gt;&lt;property id=&quot;20148&quot; value=&quot;5&quot;/&gt;&lt;property id=&quot;20300&quot; value=&quot;Slide 29 - &amp;quot;Group Exercise: The Resource Game&amp;quot;&quot;/&gt;&lt;property id=&quot;20307&quot; value=&quot;704&quot;/&gt;&lt;/object&gt;&lt;object type=&quot;3&quot; unique_id=&quot;23175&quot;&gt;&lt;property id=&quot;20148&quot; value=&quot;5&quot;/&gt;&lt;property id=&quot;20300&quot; value=&quot;Slide 30 - &amp;quot;QI Learning Resources&amp;quot;&quot;/&gt;&lt;property id=&quot;20307&quot; value=&quot;705&quot;/&gt;&lt;/object&gt;&lt;object type=&quot;3&quot; unique_id=&quot;23176&quot;&gt;&lt;property id=&quot;20148&quot; value=&quot;5&quot;/&gt;&lt;property id=&quot;20300&quot; value=&quot;Slide 31 - &amp;quot;QI Teaching Resources&amp;quot;&quot;/&gt;&lt;property id=&quot;20307&quot; value=&quot;706&quot;/&gt;&lt;/object&gt;&lt;object type=&quot;3&quot; unique_id=&quot;23177&quot;&gt;&lt;property id=&quot;20148&quot; value=&quot;5&quot;/&gt;&lt;property id=&quot;20300&quot; value=&quot;Slide 32 - &amp;quot;Consumer Involvement Training Materials&amp;quot;&quot;/&gt;&lt;property id=&quot;20307&quot; value=&quot;707&quot;/&gt;&lt;/object&gt;&lt;object type=&quot;3&quot; unique_id=&quot;23178&quot;&gt;&lt;property id=&quot;20148&quot; value=&quot;5&quot;/&gt;&lt;property id=&quot;20300&quot; value=&quot;Slide 33 - &amp;quot;Last words from a grantee…&amp;quot;&quot;/&gt;&lt;property id=&quot;20307&quot; value=&quot;708&quot;/&gt;&lt;/object&gt;&lt;object type=&quot;3&quot; unique_id=&quot;23179&quot;&gt;&lt;property id=&quot;20148&quot; value=&quot;5&quot;/&gt;&lt;property id=&quot;20300&quot; value=&quot;Slide 34 - &amp;quot;And Break!&amp;quot;&quot;/&gt;&lt;property id=&quot;20307&quot; value=&quot;710&quot;/&gt;&lt;/object&gt;&lt;object type=&quot;3&quot; unique_id=&quot;23201&quot;&gt;&lt;property id=&quot;20148&quot; value=&quot;5&quot;/&gt;&lt;property id=&quot;20300&quot; value=&quot;Slide 67&quot;/&gt;&lt;property id=&quot;20307&quot; value=&quot;733&quot;/&gt;&lt;/object&gt;&lt;object type=&quot;3&quot; unique_id=&quot;23202&quot;&gt;&lt;property id=&quot;20148&quot; value=&quot;5&quot;/&gt;&lt;property id=&quot;20300&quot; value=&quot;Slide 68 - &amp;quot;Framework for Coaching Quality Improvement&amp;quot;&quot;/&gt;&lt;property id=&quot;20307&quot; value=&quot;734&quot;/&gt;&lt;/object&gt;&lt;object type=&quot;3&quot; unique_id=&quot;23203&quot;&gt;&lt;property id=&quot;20148&quot; value=&quot;5&quot;/&gt;&lt;property id=&quot;20300&quot; value=&quot;Slide 69 - &amp;quot;Quality Improvement Catalyst&amp;quot;&quot;/&gt;&lt;property id=&quot;20307&quot; value=&quot;735&quot;/&gt;&lt;/object&gt;&lt;object type=&quot;3&quot; unique_id=&quot;23204&quot;&gt;&lt;property id=&quot;20148&quot; value=&quot;5&quot;/&gt;&lt;property id=&quot;20300&quot; value=&quot;Slide 70 - &amp;quot;Agenda&amp;quot;&quot;/&gt;&lt;property id=&quot;20307&quot; value=&quot;736&quot;/&gt;&lt;/object&gt;&lt;object type=&quot;3&quot; unique_id=&quot;23205&quot;&gt;&lt;property id=&quot;20148&quot; value=&quot;5&quot;/&gt;&lt;property id=&quot;20300&quot; value=&quot;Slide 71&quot;/&gt;&lt;property id=&quot;20307&quot; value=&quot;737&quot;/&gt;&lt;/object&gt;&lt;object type=&quot;3&quot; unique_id=&quot;23206&quot;&gt;&lt;property id=&quot;20148&quot; value=&quot;5&quot;/&gt;&lt;property id=&quot;20300&quot; value=&quot;Slide 72&quot;/&gt;&lt;property id=&quot;20307&quot; value=&quot;738&quot;/&gt;&lt;/object&gt;&lt;object type=&quot;3&quot; unique_id=&quot;23207&quot;&gt;&lt;property id=&quot;20148&quot; value=&quot;5&quot;/&gt;&lt;property id=&quot;20300&quot; value=&quot;Slide 73 - &amp;quot;What are Study Groups?&amp;quot;&quot;/&gt;&lt;property id=&quot;20307&quot; value=&quot;739&quot;/&gt;&lt;/object&gt;&lt;object type=&quot;3&quot; unique_id=&quot;23208&quot;&gt;&lt;property id=&quot;20148&quot; value=&quot;5&quot;/&gt;&lt;property id=&quot;20300&quot; value=&quot;Slide 74 - &amp;quot;My Responsibility as a Study Group Member&amp;quot;&quot;/&gt;&lt;property id=&quot;20307&quot; value=&quot;740&quot;/&gt;&lt;/object&gt;&lt;object type=&quot;3&quot; unique_id=&quot;23209&quot;&gt;&lt;property id=&quot;20148&quot; value=&quot;5&quot;/&gt;&lt;property id=&quot;20300&quot; value=&quot;Slide 75 - &amp;quot;But Most Importantly…&amp;quot;&quot;/&gt;&lt;property id=&quot;20307&quot; value=&quot;741&quot;/&gt;&lt;/object&gt;&lt;object type=&quot;3&quot; unique_id=&quot;23210&quot;&gt;&lt;property id=&quot;20148&quot; value=&quot;5&quot;/&gt;&lt;property id=&quot;20300&quot; value=&quot;Slide 76 - &amp;quot;For Highest Chance of Success&amp;amp;#x09;&amp;quot;&quot;/&gt;&lt;property id=&quot;20307&quot; value=&quot;742&quot;/&gt;&lt;/object&gt;&lt;object type=&quot;3&quot; unique_id=&quot;23211&quot;&gt;&lt;property id=&quot;20148&quot; value=&quot;5&quot;/&gt;&lt;property id=&quot;20300&quot; value=&quot;Slide 77 - &amp;quot;Study Group Exercise - Part I&amp;quot;&quot;/&gt;&lt;property id=&quot;20307&quot; value=&quot;743&quot;/&gt;&lt;/object&gt;&lt;object type=&quot;3&quot; unique_id=&quot;23212&quot;&gt;&lt;property id=&quot;20148&quot; value=&quot;5&quot;/&gt;&lt;property id=&quot;20300&quot; value=&quot;Slide 78 - &amp;quot;Study Group Exercise - Part II&amp;quot;&quot;/&gt;&lt;property id=&quot;20307&quot; value=&quot;744&quot;/&gt;&lt;/object&gt;&lt;object type=&quot;3&quot; unique_id=&quot;23213&quot;&gt;&lt;property id=&quot;20148&quot; value=&quot;5&quot;/&gt;&lt;property id=&quot;20300&quot; value=&quot;Slide 79 - &amp;quot;No Worries – More time for your Study Group…&amp;#x0D;&amp;#x0A;&amp;#x0D;&amp;#x0A;Module 24 – Day 3&amp;quot;&quot;/&gt;&lt;property id=&quot;20307&quot; value=&quot;745&quot;/&gt;&lt;/object&gt;&lt;object type=&quot;3&quot; unique_id=&quot;23214&quot;&gt;&lt;property id=&quot;20148&quot; value=&quot;5&quot;/&gt;&lt;property id=&quot;20300&quot; value=&quot;Slide 80 - &amp;quot;Debriefing&amp;quot;&quot;/&gt;&lt;property id=&quot;20307&quot; value=&quot;746&quot;/&gt;&lt;/object&gt;&lt;object type=&quot;3&quot; unique_id=&quot;23215&quot;&gt;&lt;property id=&quot;20148&quot; value=&quot;5&quot;/&gt;&lt;property id=&quot;20300&quot; value=&quot;Slide 81 - &amp;quot;Lunch&amp;quot;&quot;/&gt;&lt;property id=&quot;20307&quot; value=&quot;748&quot;/&gt;&lt;/object&gt;&lt;object type=&quot;3&quot; unique_id=&quot;23216&quot;&gt;&lt;property id=&quot;20148&quot; value=&quot;5&quot;/&gt;&lt;property id=&quot;20300&quot; value=&quot;Slide 82&quot;/&gt;&lt;property id=&quot;20307&quot; value=&quot;749&quot;/&gt;&lt;/object&gt;&lt;object type=&quot;3&quot; unique_id=&quot;23217&quot;&gt;&lt;property id=&quot;20148&quot; value=&quot;5&quot;/&gt;&lt;property id=&quot;20300&quot; value=&quot;Slide 83 - &amp;quot;Learning Objectives: You will learn about…&amp;quot;&quot;/&gt;&lt;property id=&quot;20307&quot; value=&quot;750&quot;/&gt;&lt;/object&gt;&lt;object type=&quot;3&quot; unique_id=&quot;23218&quot;&gt;&lt;property id=&quot;20148&quot; value=&quot;5&quot;/&gt;&lt;property id=&quot;20300&quot; value=&quot;Slide 84 - &amp;quot;Framework for Coaching Quality Improvement&amp;quot;&quot;/&gt;&lt;property id=&quot;20307&quot; value=&quot;751&quot;/&gt;&lt;/object&gt;&lt;object type=&quot;3&quot; unique_id=&quot;23219&quot;&gt;&lt;property id=&quot;20148&quot; value=&quot;5&quot;/&gt;&lt;property id=&quot;20300&quot; value=&quot;Slide 85 - &amp;quot;Objective Assessor&amp;quot;&quot;/&gt;&lt;property id=&quot;20307&quot; value=&quot;752&quot;/&gt;&lt;/object&gt;&lt;object type=&quot;3&quot; unique_id=&quot;23220&quot;&gt;&lt;property id=&quot;20148&quot; value=&quot;5&quot;/&gt;&lt;property id=&quot;20300&quot; value=&quot;Slide 86 - &amp;quot;Quality Program Assessment Tools&amp;quot;&quot;/&gt;&lt;property id=&quot;20307&quot; value=&quot;753&quot;/&gt;&lt;/object&gt;&lt;object type=&quot;3&quot; unique_id=&quot;23221&quot;&gt;&lt;property id=&quot;20148&quot; value=&quot;5&quot;/&gt;&lt;property id=&quot;20300&quot; value=&quot;Slide 87 - &amp;quot;Quality Program Assessment Tool&amp;quot;&quot;/&gt;&lt;property id=&quot;20307&quot; value=&quot;754&quot;/&gt;&lt;/object&gt;&lt;object type=&quot;3&quot; unique_id=&quot;23222&quot;&gt;&lt;property id=&quot;20148&quot; value=&quot;5&quot;/&gt;&lt;property id=&quot;20300&quot; value=&quot;Slide 88 - &amp;quot;Practice&amp;quot;&quot;/&gt;&lt;property id=&quot;20307&quot; value=&quot;755&quot;/&gt;&lt;/object&gt;&lt;object type=&quot;3&quot; unique_id=&quot;23223&quot;&gt;&lt;property id=&quot;20148&quot; value=&quot;5&quot;/&gt;&lt;property id=&quot;20300&quot; value=&quot;Slide 89 - &amp;quot;Video: Organizational Assessment&amp;quot;&quot;/&gt;&lt;property id=&quot;20307&quot; value=&quot;756&quot;/&gt;&lt;/object&gt;&lt;object type=&quot;3&quot; unique_id=&quot;23224&quot;&gt;&lt;property id=&quot;20148&quot; value=&quot;5&quot;/&gt;&lt;property id=&quot;20300&quot; value=&quot;Slide 90 - &amp;quot;Goals of Coaching an Organizational Assessment&amp;quot;&quot;/&gt;&lt;property id=&quot;20307&quot; value=&quot;757&quot;/&gt;&lt;/object&gt;&lt;object type=&quot;3&quot; unique_id=&quot;23225&quot;&gt;&lt;property id=&quot;20148&quot; value=&quot;5&quot;/&gt;&lt;property id=&quot;20300&quot; value=&quot;Slide 91 - &amp;quot;Prior to Organizational Assessment&amp;quot;&quot;/&gt;&lt;property id=&quot;20307&quot; value=&quot;758&quot;/&gt;&lt;/object&gt;&lt;object type=&quot;3&quot; unique_id=&quot;23226&quot;&gt;&lt;property id=&quot;20148&quot; value=&quot;5&quot;/&gt;&lt;property id=&quot;20300&quot; value=&quot;Slide 92 - &amp;quot;Day of Organizational Assessment&amp;quot;&quot;/&gt;&lt;property id=&quot;20307&quot; value=&quot;759&quot;/&gt;&lt;/object&gt;&lt;object type=&quot;3&quot; unique_id=&quot;23227&quot;&gt;&lt;property id=&quot;20148&quot; value=&quot;5&quot;/&gt;&lt;property id=&quot;20300&quot; value=&quot;Slide 93 - &amp;quot;After the Organizational Assessment&amp;quot;&quot;/&gt;&lt;property id=&quot;20307&quot; value=&quot;760&quot;/&gt;&lt;/object&gt;&lt;object type=&quot;3&quot; unique_id=&quot;23228&quot;&gt;&lt;property id=&quot;20148&quot; value=&quot;5&quot;/&gt;&lt;property id=&quot;20300&quot; value=&quot;Slide 94 - &amp;quot;Coping with Group Dynamics&amp;quot;&quot;/&gt;&lt;property id=&quot;20307&quot; value=&quot;761&quot;/&gt;&lt;/object&gt;&lt;object type=&quot;3&quot; unique_id=&quot;23229&quot;&gt;&lt;property id=&quot;20148&quot; value=&quot;5&quot;/&gt;&lt;property id=&quot;20300&quot; value=&quot;Slide 95 - &amp;quot;OA Controversy: Shoot for 5’s or Slide by with 3’s?&amp;quot;&quot;/&gt;&lt;property id=&quot;20307&quot; value=&quot;762&quot;/&gt;&lt;/object&gt;&lt;object type=&quot;3&quot; unique_id=&quot;23230&quot;&gt;&lt;property id=&quot;20148&quot; value=&quot;5&quot;/&gt;&lt;property id=&quot;20300&quot; value=&quot;Slide 96 - &amp;quot;Anonymous Poll&amp;quot;&quot;/&gt;&lt;property id=&quot;20307&quot; value=&quot;763&quot;/&gt;&lt;/object&gt;&lt;object type=&quot;3&quot; unique_id=&quot;23231&quot;&gt;&lt;property id=&quot;20148&quot; value=&quot;5&quot;/&gt;&lt;property id=&quot;20300&quot; value=&quot;Slide 97 - &amp;quot;Your Turn to Star…..&amp;quot;&quot;/&gt;&lt;property id=&quot;20307&quot; value=&quot;764&quot;/&gt;&lt;/object&gt;&lt;object type=&quot;3&quot; unique_id=&quot;23232&quot;&gt;&lt;property id=&quot;20148&quot; value=&quot;5&quot;/&gt;&lt;property id=&quot;20300&quot; value=&quot;Slide 98 - &amp;quot;Debrief&amp;quot;&quot;/&gt;&lt;property id=&quot;20307&quot; value=&quot;765&quot;/&gt;&lt;/object&gt;&lt;object type=&quot;3&quot; unique_id=&quot;23233&quot;&gt;&lt;property id=&quot;20148&quot; value=&quot;5&quot;/&gt;&lt;property id=&quot;20300&quot; value=&quot;Slide 99 - &amp;quot;Finally: Planning Your Next OA&amp;quot;&quot;/&gt;&lt;property id=&quot;20307&quot; value=&quot;766&quot;/&gt;&lt;/object&gt;&lt;object type=&quot;3&quot; unique_id=&quot;23234&quot;&gt;&lt;property id=&quot;20148&quot; value=&quot;5&quot;/&gt;&lt;property id=&quot;20300&quot; value=&quot;Slide 100 - &amp;quot;Resources&amp;quot;&quot;/&gt;&lt;property id=&quot;20307&quot; value=&quot;767&quot;/&gt;&lt;/object&gt;&lt;object type=&quot;3&quot; unique_id=&quot;23235&quot;&gt;&lt;property id=&quot;20148&quot; value=&quot;5&quot;/&gt;&lt;property id=&quot;20300&quot; value=&quot;Slide 101 - &amp;quot;Breaktime&amp;quot;&quot;/&gt;&lt;property id=&quot;20307&quot; value=&quot;769&quot;/&gt;&lt;/object&gt;&lt;object type=&quot;3&quot; unique_id=&quot;23236&quot;&gt;&lt;property id=&quot;20148&quot; value=&quot;5&quot;/&gt;&lt;property id=&quot;20300&quot; value=&quot;Slide 102&quot;/&gt;&lt;property id=&quot;20307&quot; value=&quot;770&quot;/&gt;&lt;/object&gt;&lt;object type=&quot;3&quot; unique_id=&quot;23237&quot;&gt;&lt;property id=&quot;20148&quot; value=&quot;5&quot;/&gt;&lt;property id=&quot;20300&quot; value=&quot;Slide 103 - &amp;quot;Learning Objectives: This Session will…&amp;quot;&quot;/&gt;&lt;property id=&quot;20307&quot; value=&quot;771&quot;/&gt;&lt;/object&gt;&lt;object type=&quot;3&quot; unique_id=&quot;23238&quot;&gt;&lt;property id=&quot;20148&quot; value=&quot;5&quot;/&gt;&lt;property id=&quot;20300&quot; value=&quot;Slide 104 - &amp;quot;What is Open Space?&amp;quot;&quot;/&gt;&lt;property id=&quot;20307&quot; value=&quot;772&quot;/&gt;&lt;/object&gt;&lt;object type=&quot;3&quot; unique_id=&quot;23239&quot;&gt;&lt;property id=&quot;20148&quot; value=&quot;5&quot;/&gt;&lt;property id=&quot;20300&quot; value=&quot;Slide 105 - &amp;quot;The 4 Principles of Open Space&amp;quot;&quot;/&gt;&lt;property id=&quot;20307&quot; value=&quot;773&quot;/&gt;&lt;/object&gt;&lt;object type=&quot;3&quot; unique_id=&quot;23240&quot;&gt;&lt;property id=&quot;20148&quot; value=&quot;5&quot;/&gt;&lt;property id=&quot;20300&quot; value=&quot;Slide 106 - &amp;quot;Developing the Agenda&amp;quot;&quot;/&gt;&lt;property id=&quot;20307&quot; value=&quot;774&quot;/&gt;&lt;/object&gt;&lt;object type=&quot;3&quot; unique_id=&quot;23241&quot;&gt;&lt;property id=&quot;20148&quot; value=&quot;5&quot;/&gt;&lt;property id=&quot;20300&quot; value=&quot;Slide 107 - &amp;quot;The Theme for Today’s Open Space&amp;quot;&quot;/&gt;&lt;property id=&quot;20307&quot; value=&quot;775&quot;/&gt;&lt;/object&gt;&lt;object type=&quot;3&quot; unique_id=&quot;23242&quot;&gt;&lt;property id=&quot;20148&quot; value=&quot;5&quot;/&gt;&lt;property id=&quot;20300&quot; value=&quot;Slide 108&quot;/&gt;&lt;property id=&quot;20307&quot; value=&quot;777&quot;/&gt;&lt;/object&gt;&lt;object type=&quot;3&quot; unique_id=&quot;23243&quot;&gt;&lt;property id=&quot;20148&quot; value=&quot;5&quot;/&gt;&lt;property id=&quot;20300&quot; value=&quot;Slide 109 - &amp;quot;Coaching Functions: Presenters’ Choice…&amp;quot;&quot;/&gt;&lt;property id=&quot;20307&quot; value=&quot;778&quot;/&gt;&lt;/object&gt;&lt;object type=&quot;3&quot; unique_id=&quot;23244&quot;&gt;&lt;property id=&quot;20148&quot; value=&quot;5&quot;/&gt;&lt;property id=&quot;20300&quot; value=&quot;Slide 110 - &amp;quot;Learning Objectives:  This session will…&amp;quot;&quot;/&gt;&lt;property id=&quot;20307&quot; value=&quot;779&quot;/&gt;&lt;/object&gt;&lt;object type=&quot;3&quot; unique_id=&quot;23245&quot;&gt;&lt;property id=&quot;20148&quot; value=&quot;5&quot;/&gt;&lt;property id=&quot;20300&quot; value=&quot;Slide 111 - &amp;quot;Introductions – Coaching Experiences&amp;quot;&quot;/&gt;&lt;property id=&quot;20307&quot; value=&quot;780&quot;/&gt;&lt;/object&gt;&lt;object type=&quot;3&quot; unique_id=&quot;23246&quot;&gt;&lt;property id=&quot;20148&quot; value=&quot;5&quot;/&gt;&lt;property id=&quot;20300&quot; value=&quot;Slide 112 - &amp;quot;Potential Presentation Topics&amp;quot;&quot;/&gt;&lt;property id=&quot;20307&quot; value=&quot;781&quot;/&gt;&lt;/object&gt;&lt;object type=&quot;3&quot; unique_id=&quot;23247&quot;&gt;&lt;property id=&quot;20148&quot; value=&quot;5&quot;/&gt;&lt;property id=&quot;20300&quot; value=&quot;Slide 113 - &amp;quot;On Failure…&amp;quot;&quot;/&gt;&lt;property id=&quot;20307&quot; value=&quot;782&quot;/&gt;&lt;/object&gt;&lt;object type=&quot;3&quot; unique_id=&quot;23248&quot;&gt;&lt;property id=&quot;20148&quot; value=&quot;5&quot;/&gt;&lt;property id=&quot;20300&quot; value=&quot;Slide 114&quot;/&gt;&lt;property id=&quot;20307&quot; value=&quot;784&quot;/&gt;&lt;/object&gt;&lt;object type=&quot;3&quot; unique_id=&quot;23249&quot;&gt;&lt;property id=&quot;20148&quot; value=&quot;5&quot;/&gt;&lt;property id=&quot;20300&quot; value=&quot;Slide 115 - &amp;quot;Framework for Coaching Quality Improvement&amp;quot;&quot;/&gt;&lt;property id=&quot;20307&quot; value=&quot;785&quot;/&gt;&lt;/object&gt;&lt;object type=&quot;3&quot; unique_id=&quot;23250&quot;&gt;&lt;property id=&quot;20148&quot; value=&quot;5&quot;/&gt;&lt;property id=&quot;20300&quot; value=&quot;Slide 116 - &amp;quot;Objective Assessor&amp;quot;&quot;/&gt;&lt;property id=&quot;20307&quot; value=&quot;786&quot;/&gt;&lt;/object&gt;&lt;object type=&quot;3&quot; unique_id=&quot;23251&quot;&gt;&lt;property id=&quot;20148&quot; value=&quot;5&quot;/&gt;&lt;property id=&quot;20300&quot; value=&quot;Slide 117 - &amp;quot;Highlights &amp;amp; Aha! Moments&amp;quot;&quot;/&gt;&lt;property id=&quot;20307&quot; value=&quot;787&quot;/&gt;&lt;/object&gt;&lt;object type=&quot;3&quot; unique_id=&quot;23252&quot;&gt;&lt;property id=&quot;20148&quot; value=&quot;5&quot;/&gt;&lt;property id=&quot;20300&quot; value=&quot;Slide 118 - &amp;quot;The way the course was delivered today was an effective way for me to learn.&amp;quot;&quot;/&gt;&lt;property id=&quot;20307&quot; value=&quot;788&quot;/&gt;&lt;/object&gt;&lt;object type=&quot;3&quot; unique_id=&quot;23253&quot;&gt;&lt;property id=&quot;20148&quot; value=&quot;5&quot;/&gt;&lt;property id=&quot;20300&quot; value=&quot;Slide 119 - &amp;quot;I had sufficient opportunity to participate today.&amp;quot;&quot;/&gt;&lt;property id=&quot;20307&quot; value=&quot;789&quot;/&gt;&lt;/object&gt;&lt;object type=&quot;3&quot; unique_id=&quot;23254&quot;&gt;&lt;property id=&quot;20148&quot; value=&quot;5&quot;/&gt;&lt;property id=&quot;20300&quot; value=&quot;Slide 120 - &amp;quot;Materials were useful during the day.&amp;quot;&quot;/&gt;&lt;property id=&quot;20307&quot; value=&quot;790&quot;/&gt;&lt;/object&gt;&lt;object type=&quot;3&quot; unique_id=&quot;23255&quot;&gt;&lt;property id=&quot;20148&quot; value=&quot;5&quot;/&gt;&lt;property id=&quot;20300&quot; value=&quot;Slide 121 - &amp;quot;The facilities, equipment, etc. were favorable to learning.&amp;quot;&quot;/&gt;&lt;property id=&quot;20307&quot; value=&quot;791&quot;/&gt;&lt;/object&gt;&lt;object type=&quot;3&quot; unique_id=&quot;23256&quot;&gt;&lt;property id=&quot;20148&quot; value=&quot;5&quot;/&gt;&lt;property id=&quot;20300&quot; value=&quot;Slide 122 - &amp;quot;The agenda and content for today was logically organized.&amp;quot;&quot;/&gt;&lt;property id=&quot;20307&quot; value=&quot;792&quot;/&gt;&lt;/object&gt;&lt;object type=&quot;3&quot; unique_id=&quot;23257&quot;&gt;&lt;property id=&quot;20148&quot; value=&quot;5&quot;/&gt;&lt;property id=&quot;20300&quot; value=&quot;Slide 123 - &amp;quot;Overall, I was satisfied with the session facilitator(s).&amp;quot;&quot;/&gt;&lt;property id=&quot;20307&quot; value=&quot;793&quot;/&gt;&lt;/object&gt;&lt;object type=&quot;3&quot; unique_id=&quot;23258&quot;&gt;&lt;property id=&quot;20148&quot; value=&quot;5&quot;/&gt;&lt;property id=&quot;20300&quot; value=&quot;Slide 124 - &amp;quot;I will refer to or use the materials going forward.&amp;quot;&quot;/&gt;&lt;property id=&quot;20307&quot; value=&quot;794&quot;/&gt;&lt;/object&gt;&lt;object type=&quot;3&quot; unique_id=&quot;23259&quot;&gt;&lt;property id=&quot;20148&quot; value=&quot;5&quot;/&gt;&lt;property id=&quot;20300&quot; value=&quot;Slide 125 - &amp;quot;My knowledge and/or skills increased as a result of today.&amp;quot;&quot;/&gt;&lt;property id=&quot;20307&quot; value=&quot;795&quot;/&gt;&lt;/object&gt;&lt;object type=&quot;3&quot; unique_id=&quot;23260&quot;&gt;&lt;property id=&quot;20148&quot; value=&quot;5&quot;/&gt;&lt;property id=&quot;20300&quot; value=&quot;Slide 126 - &amp;quot;The workshop had the right balance of lectures and interactive activities.&amp;quot;&quot;/&gt;&lt;property id=&quot;20307&quot; value=&quot;796&quot;/&gt;&lt;/object&gt;&lt;object type=&quot;3&quot; unique_id=&quot;23261&quot;&gt;&lt;property id=&quot;20148&quot; value=&quot;5&quot;/&gt;&lt;property id=&quot;20300&quot; value=&quot;Slide 127 - &amp;quot;Overall, I was satisfied with today.&amp;quot;&quot;/&gt;&lt;property id=&quot;20307&quot; value=&quot;797&quot;/&gt;&lt;/object&gt;&lt;object type=&quot;3&quot; unique_id=&quot;23262&quot;&gt;&lt;property id=&quot;20148&quot; value=&quot;5&quot;/&gt;&lt;property id=&quot;20300&quot; value=&quot;Slide 128 - &amp;quot;How ready are you to coach an organization to improve its quality program?&amp;quot;&quot;/&gt;&lt;property id=&quot;20307&quot; value=&quot;798&quot;/&gt;&lt;/object&gt;&lt;object type=&quot;3&quot; unique_id=&quot;23263&quot;&gt;&lt;property id=&quot;20148&quot; value=&quot;5&quot;/&gt;&lt;property id=&quot;20300&quot; value=&quot;Slide 129 - &amp;quot;How complete is your knowledge of coaching roles and functions?&amp;quot;&quot;/&gt;&lt;property id=&quot;20307&quot; value=&quot;799&quot;/&gt;&lt;/object&gt;&lt;object type=&quot;3&quot; unique_id=&quot;23264&quot;&gt;&lt;property id=&quot;20148&quot; value=&quot;5&quot;/&gt;&lt;property id=&quot;20300&quot; value=&quot;Slide 130 - &amp;quot;Additional Comments about Today&amp;quot;&quot;/&gt;&lt;property id=&quot;20307&quot; value=&quot;800&quot;/&gt;&lt;/object&gt;&lt;object type=&quot;3&quot; unique_id=&quot;23265&quot;&gt;&lt;property id=&quot;20148&quot; value=&quot;5&quot;/&gt;&lt;property id=&quot;20300&quot; value=&quot;Slide 131 - &amp;quot;Thank You :-)&amp;quot;&quot;/&gt;&lt;property id=&quot;20307&quot; value=&quot;801&quot;/&gt;&lt;/object&gt;&lt;object type=&quot;3&quot; unique_id=&quot;23266&quot;&gt;&lt;property id=&quot;20148&quot; value=&quot;5&quot;/&gt;&lt;property id=&quot;20300&quot; value=&quot;Slide 132 - &amp;quot;National Quality Center (NQC)&amp;quot;&quot;/&gt;&lt;property id=&quot;20307&quot; value=&quot;783&quot;/&gt;&lt;/object&gt;&lt;object type=&quot;3&quot; unique_id=&quot;28810&quot;&gt;&lt;property id=&quot;20148&quot; value=&quot;5&quot;/&gt;&lt;property id=&quot;20300&quot; value=&quot;Slide 35&quot;/&gt;&lt;property id=&quot;20307&quot; value=&quot;802&quot;/&gt;&lt;/object&gt;&lt;object type=&quot;3&quot; unique_id=&quot;28811&quot;&gt;&lt;property id=&quot;20148&quot; value=&quot;5&quot;/&gt;&lt;property id=&quot;20300&quot; value=&quot;Slide 36 - &amp;quot;Learning Objectives: You will learn about…&amp;quot;&quot;/&gt;&lt;property id=&quot;20307&quot; value=&quot;803&quot;/&gt;&lt;/object&gt;&lt;object type=&quot;3&quot; unique_id=&quot;28812&quot;&gt;&lt;property id=&quot;20148&quot; value=&quot;5&quot;/&gt;&lt;property id=&quot;20300&quot; value=&quot;Slide 37 - &amp;quot;Framework for Coaching Quality Improvement&amp;quot;&quot;/&gt;&lt;property id=&quot;20307&quot; value=&quot;804&quot;/&gt;&lt;/object&gt;&lt;object type=&quot;3&quot; unique_id=&quot;28813&quot;&gt;&lt;property id=&quot;20148&quot; value=&quot;5&quot;/&gt;&lt;property id=&quot;20300&quot; value=&quot;Slide 38 - &amp;quot;Capacity Builder&amp;quot;&quot;/&gt;&lt;property id=&quot;20307&quot; value=&quot;805&quot;/&gt;&lt;/object&gt;&lt;object type=&quot;3&quot; unique_id=&quot;28814&quot;&gt;&lt;property id=&quot;20148&quot; value=&quot;5&quot;/&gt;&lt;property id=&quot;20300&quot; value=&quot;Slide 39 - &amp;quot;We Teach as if Learning Were Like Filling up an Empty Pot….&amp;quot;&quot;/&gt;&lt;property id=&quot;20307&quot; value=&quot;806&quot;/&gt;&lt;/object&gt;&lt;object type=&quot;3&quot; unique_id=&quot;28815&quot;&gt;&lt;property id=&quot;20148&quot; value=&quot;5&quot;/&gt;&lt;property id=&quot;20300&quot; value=&quot;Slide 40 - &amp;quot;…When Actually, It Is a Very Complex and Active Filtering Process&amp;quot;&quot;/&gt;&lt;property id=&quot;20307&quot; value=&quot;807&quot;/&gt;&lt;/object&gt;&lt;object type=&quot;3&quot; unique_id=&quot;28816&quot;&gt;&lt;property id=&quot;20148&quot; value=&quot;5&quot;/&gt;&lt;property id=&quot;20300&quot; value=&quot;Slide 41&quot;/&gt;&lt;property id=&quot;20307&quot; value=&quot;808&quot;/&gt;&lt;/object&gt;&lt;object type=&quot;3&quot; unique_id=&quot;28817&quot;&gt;&lt;property id=&quot;20148&quot; value=&quot;5&quot;/&gt;&lt;property id=&quot;20300&quot; value=&quot;Slide 42 - &amp;quot;Learning in Adulthood: a comprehensive guide&amp;#x0D;&amp;#x0A;S.B. Merriam, R.S.Cafferella, L.M.Baumgartner (2007)&amp;quot;&quot;/&gt;&lt;property id=&quot;20307&quot; value=&quot;809&quot;/&gt;&lt;/object&gt;&lt;object type=&quot;3&quot; unique_id=&quot;28818&quot;&gt;&lt;property id=&quot;20148&quot; value=&quot;5&quot;/&gt;&lt;property id=&quot;20300&quot; value=&quot;Slide 43 - &amp;quot;Learning in Adulthood: a comprehensive guide&amp;#x0D;&amp;#x0A;S.B. Merriam, R.S.Cafferella, L.M.Baumgartner (2007)&amp;quot;&quot;/&gt;&lt;property id=&quot;20307&quot; value=&quot;810&quot;/&gt;&lt;/object&gt;&lt;object type=&quot;3&quot; unique_id=&quot;28819&quot;&gt;&lt;property id=&quot;20148&quot; value=&quot;5&quot;/&gt;&lt;property id=&quot;20300&quot; value=&quot;Slide 44 - &amp;quot;Adult Learning: Philosophical Underpinnings &amp;#x0D;&amp;#x0A;Elias, J. L., &amp;amp; Merriam, S. B. (1995; 2004) &amp;quot;&quot;/&gt;&lt;property id=&quot;20307&quot; value=&quot;811&quot;/&gt;&lt;/object&gt;&lt;object type=&quot;3&quot; unique_id=&quot;28820&quot;&gt;&lt;property id=&quot;20148&quot; value=&quot;5&quot;/&gt;&lt;property id=&quot;20300&quot; value=&quot;Slide 45 - &amp;quot;Large Group Discussion: &amp;quot;&quot;/&gt;&lt;property id=&quot;20307&quot; value=&quot;812&quot;/&gt;&lt;/object&gt;&lt;object type=&quot;3&quot; unique_id=&quot;28821&quot;&gt;&lt;property id=&quot;20148&quot; value=&quot;5&quot;/&gt;&lt;property id=&quot;20300&quot; value=&quot;Slide 46 - &amp;quot;Theory of Reasoned Action - QI&amp;quot;&quot;/&gt;&lt;property id=&quot;20307&quot; value=&quot;813&quot;/&gt;&lt;/object&gt;&lt;object type=&quot;3&quot; unique_id=&quot;28822&quot;&gt;&lt;property id=&quot;20148&quot; value=&quot;5&quot;/&gt;&lt;property id=&quot;20300&quot; value=&quot;Slide 47 - &amp;quot;Theoretical Model: domains of learning &amp;#x0D;&amp;#x0A;J. Mezirow, (1990; 1991; 2000; 2009)  P. Cranton (1994, 1996) &amp;quot;&quot;/&gt;&lt;property id=&quot;20307&quot; value=&quot;814&quot;/&gt;&lt;/object&gt;&lt;object type=&quot;3&quot; unique_id=&quot;28823&quot;&gt;&lt;property id=&quot;20148&quot; value=&quot;5&quot;/&gt;&lt;property id=&quot;20300&quot; value=&quot;Slide 48 - &amp;quot;Table Exercise: &amp;#x0D;&amp;#x0A;What domains apply to Healthcare?  What domains apply to Improvement? &amp;#x0D;&amp;#x0A;Why should we care?&amp;quot;&quot;/&gt;&lt;property id=&quot;20307&quot; value=&quot;815&quot;/&gt;&lt;/object&gt;&lt;object type=&quot;3&quot; unique_id=&quot;28824&quot;&gt;&lt;property id=&quot;20148&quot; value=&quot;5&quot;/&gt;&lt;property id=&quot;20300&quot; value=&quot;Slide 49 - &amp;quot;Theory of Reasoned Action - QI&amp;quot;&quot;/&gt;&lt;property id=&quot;20307&quot; value=&quot;816&quot;/&gt;&lt;/object&gt;&lt;object type=&quot;3&quot; unique_id=&quot;28825&quot;&gt;&lt;property id=&quot;20148&quot; value=&quot;5&quot;/&gt;&lt;property id=&quot;20300&quot; value=&quot;Slide 50 - &amp;quot;Dimensions of an Educational Plan&amp;quot;&quot;/&gt;&lt;property id=&quot;20307&quot; value=&quot;817&quot;/&gt;&lt;/object&gt;&lt;object type=&quot;3&quot; unique_id=&quot;28826&quot;&gt;&lt;property id=&quot;20148&quot; value=&quot;5&quot;/&gt;&lt;property id=&quot;20300&quot; value=&quot;Slide 51 - &amp;quot;Identification of Target Audiences&amp;quot;&quot;/&gt;&lt;property id=&quot;20307&quot; value=&quot;818&quot;/&gt;&lt;/object&gt;&lt;object type=&quot;3&quot; unique_id=&quot;28827&quot;&gt;&lt;property id=&quot;20148&quot; value=&quot;5&quot;/&gt;&lt;property id=&quot;20300&quot; value=&quot;Slide 52 - &amp;quot;QI Needs Assessment&amp;quot;&quot;/&gt;&lt;property id=&quot;20307&quot; value=&quot;819&quot;/&gt;&lt;/object&gt;&lt;object type=&quot;3&quot; unique_id=&quot;28828&quot;&gt;&lt;property id=&quot;20148&quot; value=&quot;5&quot;/&gt;&lt;property id=&quot;20300&quot; value=&quot;Slide 53 - &amp;quot;Theory of Reasoned Action - QI&amp;quot;&quot;/&gt;&lt;property id=&quot;20307&quot; value=&quot;820&quot;/&gt;&lt;/object&gt;&lt;object type=&quot;3&quot; unique_id=&quot;28829&quot;&gt;&lt;property id=&quot;20148&quot; value=&quot;5&quot;/&gt;&lt;property id=&quot;20300&quot; value=&quot;Slide 54 - &amp;quot;What Do These Audiences Need to:&amp;#x0D;&amp;#x0A;Do, Understand, Commit To, or Overcome?&amp;quot;&quot;/&gt;&lt;property id=&quot;20307&quot; value=&quot;821&quot;/&gt;&lt;/object&gt;&lt;object type=&quot;3&quot; unique_id=&quot;28830&quot;&gt;&lt;property id=&quot;20148&quot; value=&quot;5&quot;/&gt;&lt;property id=&quot;20300&quot; value=&quot;Slide 55 - &amp;quot;Training Modalities&amp;quot;&quot;/&gt;&lt;property id=&quot;20307&quot; value=&quot;822&quot;/&gt;&lt;/object&gt;&lt;object type=&quot;3&quot; unique_id=&quot;28831&quot;&gt;&lt;property id=&quot;20148&quot; value=&quot;5&quot;/&gt;&lt;property id=&quot;20300&quot; value=&quot;Slide 56 - &amp;quot;Tip: Training Modalities&amp;quot;&quot;/&gt;&lt;property id=&quot;20307&quot; value=&quot;823&quot;/&gt;&lt;/object&gt;&lt;object type=&quot;3&quot; unique_id=&quot;28832&quot;&gt;&lt;property id=&quot;20148&quot; value=&quot;5&quot;/&gt;&lt;property id=&quot;20300&quot; value=&quot;Slide 57 - &amp;quot;Options for Capacity Development:&amp;#x0D;&amp;#x0A;It Ain’t Just Workshops……&amp;quot;&quot;/&gt;&lt;property id=&quot;20307&quot; value=&quot;824&quot;/&gt;&lt;/object&gt;&lt;object type=&quot;3&quot; unique_id=&quot;28833&quot;&gt;&lt;property id=&quot;20148&quot; value=&quot;5&quot;/&gt;&lt;property id=&quot;20300&quot; value=&quot;Slide 58 - &amp;quot;Options for Capacity Development:&amp;#x0D;&amp;#x0A;It Ain’t Just Workshops……&amp;quot;&quot;/&gt;&lt;property id=&quot;20307&quot; value=&quot;825&quot;/&gt;&lt;/object&gt;&lt;object type=&quot;3&quot; unique_id=&quot;28834&quot;&gt;&lt;property id=&quot;20148&quot; value=&quot;5&quot;/&gt;&lt;property id=&quot;20300&quot; value=&quot;Slide 59 - &amp;quot;&amp;#x0D;&amp;#x0A;Adult &amp;#x0D;&amp;#x0A;Learning &amp;#x0D;&amp;#x0A;Principles&amp;quot;&quot;/&gt;&lt;property id=&quot;20307&quot; value=&quot;826&quot;/&gt;&lt;/object&gt;&lt;object type=&quot;3&quot; unique_id=&quot;28835&quot;&gt;&lt;property id=&quot;20148&quot; value=&quot;5&quot;/&gt;&lt;property id=&quot;20300&quot; value=&quot;Slide 60 - &amp;quot;Implementation Plan&amp;quot;&quot;/&gt;&lt;property id=&quot;20307&quot; value=&quot;827&quot;/&gt;&lt;/object&gt;&lt;object type=&quot;3&quot; unique_id=&quot;28836&quot;&gt;&lt;property id=&quot;20148&quot; value=&quot;5&quot;/&gt;&lt;property id=&quot;20300&quot; value=&quot;Slide 61 - &amp;quot;Evaluation&amp;quot;&quot;/&gt;&lt;property id=&quot;20307&quot; value=&quot;828&quot;/&gt;&lt;/object&gt;&lt;object type=&quot;3&quot; unique_id=&quot;28837&quot;&gt;&lt;property id=&quot;20148&quot; value=&quot;5&quot;/&gt;&lt;property id=&quot;20300&quot; value=&quot;Slide 62 - &amp;quot;Individual Exercise: Developing an Educational Plan&amp;#x0D;&amp;#x0A;20 min&amp;quot;&quot;/&gt;&lt;property id=&quot;20307&quot; value=&quot;829&quot;/&gt;&lt;/object&gt;&lt;object type=&quot;3&quot; unique_id=&quot;28838&quot;&gt;&lt;property id=&quot;20148&quot; value=&quot;5&quot;/&gt;&lt;property id=&quot;20300&quot; value=&quot;Slide 63 - &amp;quot;Exercise: Coaching Educational Planning&amp;#x0D;&amp;#x0A;45 min&amp;quot;&quot;/&gt;&lt;property id=&quot;20307&quot; value=&quot;830&quot;/&gt;&lt;/object&gt;&lt;object type=&quot;3&quot; unique_id=&quot;28839&quot;&gt;&lt;property id=&quot;20148&quot; value=&quot;5&quot;/&gt;&lt;property id=&quot;20300&quot; value=&quot;Slide 64 - &amp;quot;Revisit the PIP&amp;quot;&quot;/&gt;&lt;property id=&quot;20307&quot; value=&quot;831&quot;/&gt;&lt;/object&gt;&lt;object type=&quot;3&quot; unique_id=&quot;28840&quot;&gt;&lt;property id=&quot;20148&quot; value=&quot;5&quot;/&gt;&lt;property id=&quot;20300&quot; value=&quot;Slide 65 - &amp;quot;Adult learning cannot be understood, facilitate, or researched by defining it exclusively in terms of behavior cha&quot;/&gt;&lt;property id=&quot;20307&quot; value=&quot;832&quot;/&gt;&lt;/object&gt;&lt;object type=&quot;3&quot; unique_id=&quot;28841&quot;&gt;&lt;property id=&quot;20148&quot; value=&quot;5&quot;/&gt;&lt;property id=&quot;20300&quot; value=&quot;Slide 66 - &amp;quot;National Quality Center (NQC)&amp;quot;&quot;/&gt;&lt;property id=&quot;20307&quot; value=&quot;833&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Lst>
</file>

<file path=ppt/tags/tag57.xml><?xml version="1.0" encoding="utf-8"?>
<p:tagLst xmlns:a="http://schemas.openxmlformats.org/drawingml/2006/main" xmlns:r="http://schemas.openxmlformats.org/officeDocument/2006/relationships" xmlns:p="http://schemas.openxmlformats.org/presentationml/2006/main">
  <p:tag name="NOPREFERENCE" val="False"/>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SLIDEGUID" val="8682F7DC98134AE6B48A96F547967A1F"/>
  <p:tag name="SLIDEID" val="8682F7DC98134AE6B48A96F547967A1F"/>
  <p:tag name="SLIDEORDER" val="1"/>
  <p:tag name="SLIDETYPE" val="Q"/>
  <p:tag name="DEMOGRAPHIC" val="False"/>
  <p:tag name="SPEEDSCORING" val="False"/>
  <p:tag name="DELIMITERS" val="3.1"/>
  <p:tag name="QUESTIONALIAS" val="The way the course was delivered today was an effective way for me to learn."/>
  <p:tag name="ANSWERSALIAS" val="Strongly Disagree¤ ¤Agree¤ ¤Strongly Agree"/>
  <p:tag name="VALUEFORMAT" val="0%"/>
  <p:tag name="TOTALRESPONSES" val="37"/>
  <p:tag name="RESPONSECOUNT" val="37"/>
  <p:tag name="SLICED" val="False"/>
  <p:tag name="RESPONSES" val="5;3;5;-;5;5;3;5;4;-;3;-;5;1;5;4;1;3;1;1;4;3;5;3;3;4;5;4;5;4;4;5;1;5;5;3;1;5;4;5;"/>
  <p:tag name="CHARTSTRINGSTD" val="6 0 8 8 15"/>
  <p:tag name="CHARTSTRINGREV" val="15 8 8 0 6"/>
  <p:tag name="CHARTSTRINGSTDPER" val="0.162162162162162 0 0.216216216216216 0.216216216216216 0.405405405405405"/>
  <p:tag name="CHARTSTRINGREVPER" val="0.405405405405405 0.216216216216216 0.216216216216216 0 0.162162162162162"/>
  <p:tag name="RESPONSESGATHERED" val="False"/>
  <p:tag name="ANONYMOUSTEMP" val="False"/>
  <p:tag name="VALUES" val="No Value|smicln|No Value|smicln|No Value|smicln|No Value|smicln|No Value"/>
  <p:tag name="TYPE" val="MultiChoiceSlide"/>
  <p:tag name="RESULTS" val="The way the course was delivered today was an effective way for me to learn.[;crlf;]7[;]8[;]7[;]False[;]0[;][;crlf;]3.42857142857143[;]4[;]1.59078981795143[;]2.53061224489796[;crlf;]2[;]0[;]Strongly Disagree1[;]Strongly Disagree[;][;crlf;]0[;]0[;] 2[;] [;][;crlf;]0[;]0[;]Agree3[;]Agree[;][;crlf;]3[;]0[;] 4[;] [;][;crlf;]2[;]0[;]Strongly Agree5[;]Strongly Agree[;]"/>
  <p:tag name="LIVECHARTING" val="False"/>
  <p:tag name="HASRESULTS" val="False"/>
  <p:tag name="TPQUESTIONXML" val="﻿&lt;?xml version=&quot;1.0&quot; encoding=&quot;utf-8&quot;?&gt;&#10;&lt;questionlist&gt;&#10;    &lt;properties&gt;&#10;        &lt;guid&gt;967380A1B7BC496083A29C01C4E389CE&lt;/guid&gt;&#10;        &lt;description /&gt;&#10;        &lt;date&gt;11/7/2014 10:27:4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9FCF3D3847A48D48D6CB3DE9F4889F6&lt;/guid&gt;&#10;            &lt;repollguid&gt;C67AAA7D052B45798DF7414931ABCE63&lt;/repollguid&gt;&#10;            &lt;sourceid&gt;7814ED836CD4450DB759CFDA4232C75F&lt;/sourceid&gt;&#10;            &lt;questiontext&gt;The way the course was delivered today was an effective way for me to learn.&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2E40582BD77A4153A7F770B4A75AD42D&lt;/guid&gt;&#10;                    &lt;answertext&gt;Strongly Disagree &lt;/answertext&gt;&#10;                    &lt;valuetype&gt;0&lt;/valuetype&gt;&#10;                &lt;/answer&gt;&#10;                &lt;answer&gt;&#10;                    &lt;guid&gt;08DE93BBA5A244BA9E929AE172C4FE12&lt;/guid&gt;&#10;                    &lt;answertext&gt;  &lt;/answertext&gt;&#10;                    &lt;valuetype&gt;0&lt;/valuetype&gt;&#10;                &lt;/answer&gt;&#10;                &lt;answer&gt;&#10;                    &lt;guid&gt;B7893D046C544209A8C6EA72FF660476&lt;/guid&gt;&#10;                    &lt;answertext&gt;Agree &lt;/answertext&gt;&#10;                    &lt;valuetype&gt;0&lt;/valuetype&gt;&#10;                &lt;/answer&gt;&#10;                &lt;answer&gt;&#10;                    &lt;guid&gt;3FE4D73F278A4C02BC2BE00A9394E3A5&lt;/guid&gt;&#10;                    &lt;answertext&gt;  &lt;/answertext&gt;&#10;                    &lt;valuetype&gt;0&lt;/valuetype&gt;&#10;                &lt;/answer&gt;&#10;                &lt;answer&gt;&#10;                    &lt;guid&gt;083EC0C17267424D9AEB37E704E2DCC8&lt;/guid&gt;&#10;                    &lt;answertext&gt;Strongly Agre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68.xml><?xml version="1.0" encoding="utf-8"?>
<p:tagLst xmlns:a="http://schemas.openxmlformats.org/drawingml/2006/main" xmlns:r="http://schemas.openxmlformats.org/officeDocument/2006/relationships" xmlns:p="http://schemas.openxmlformats.org/presentationml/2006/main">
  <p:tag name="OLDNUMANSWERS" val="5"/>
  <p:tag name="TEXTLENGTH" val="42"/>
  <p:tag name="FONTSIZE" val="28"/>
  <p:tag name="BULLETTYPE" val="ppBulletArabicPeriod"/>
  <p:tag name="ANSWERTEXT" val="Strongly Disagree&#10; &#10;Agree&#10; &#10;Strongly Agree"/>
  <p:tag name="ZEROBASED" val="False"/>
</p:tagLst>
</file>

<file path=ppt/tags/tag69.xml><?xml version="1.0" encoding="utf-8"?>
<p:tagLst xmlns:a="http://schemas.openxmlformats.org/drawingml/2006/main" xmlns:r="http://schemas.openxmlformats.org/officeDocument/2006/relationships" xmlns:p="http://schemas.openxmlformats.org/presentationml/2006/main">
  <p:tag name="SLIDEGUID" val="8682F7DC98134AE6B48A96F547967A1F"/>
  <p:tag name="SLIDEID" val="8682F7DC98134AE6B48A96F547967A1F"/>
  <p:tag name="SLIDEORDER" val="1"/>
  <p:tag name="SLIDETYPE" val="Q"/>
  <p:tag name="DEMOGRAPHIC" val="False"/>
  <p:tag name="SPEEDSCORING" val="False"/>
  <p:tag name="DELIMITERS" val="3.1"/>
  <p:tag name="QUESTIONALIAS" val="I had sufficient opportunity to participate today."/>
  <p:tag name="ANSWERSALIAS" val="Strongly Disagree|smicln| |smicln|Agree|smicln| |smicln|Strongly Agree"/>
  <p:tag name="TOTALRESPONSES" val="37"/>
  <p:tag name="RESPONSECOUNT" val="37"/>
  <p:tag name="SLICED" val="False"/>
  <p:tag name="RESPONSES" val="4;3;5;-;5;5;5;5;5;-;3;-;5;3;5;5;5;5;5;3;4;5;5;4;3;5;5;5;5;4;4;5;5;5;5;5;-;4;5;-;5;3;"/>
  <p:tag name="CHARTSTRINGSTD" val="0 0 6 6 25"/>
  <p:tag name="CHARTSTRINGREV" val="25 6 6 0 0"/>
  <p:tag name="CHARTSTRINGSTDPER" val="0 0 0.162162162162162 0.162162162162162 0.675675675675676"/>
  <p:tag name="CHARTSTRINGREVPER" val="0.675675675675676 0.162162162162162 0.162162162162162 0 0"/>
  <p:tag name="VALUEFORMAT" val="0%"/>
  <p:tag name="RESPONSESGATHERED" val="False"/>
  <p:tag name="ANONYMOUSTEMP" val="False"/>
  <p:tag name="VALUES" val="No Value|smicln|No Value|smicln|No Value|smicln|No Value|smicln|No Value"/>
  <p:tag name="TYPE" val="MultiChoiceSlide"/>
  <p:tag name="LIVECHARTING" val="False"/>
  <p:tag name="HASRESULTS" val="False"/>
  <p:tag name="TPQUESTIONXML" val="﻿&lt;?xml version=&quot;1.0&quot; encoding=&quot;utf-8&quot;?&gt;&#10;&lt;questionlist&gt;&#10;    &lt;properties&gt;&#10;        &lt;guid&gt;FB7AC28F3322441AB50020301799FA7C&lt;/guid&gt;&#10;        &lt;description /&gt;&#10;        &lt;date&gt;11/7/2014 10:27:4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8CFADD3A95B42CD9B8F2511BB94F036&lt;/guid&gt;&#10;            &lt;repollguid&gt;AC269D8E063F427F8B3158A34F09CB56&lt;/repollguid&gt;&#10;            &lt;sourceid&gt;09663E517F8040D08788A3117996FCED&lt;/sourceid&gt;&#10;            &lt;questiontext&gt;I had sufficient opportunity to participate today.&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6D69D69DB74F406FB4BB48069DC276BC&lt;/guid&gt;&#10;                    &lt;answertext&gt;Strongly Disagree &lt;/answertext&gt;&#10;                    &lt;valuetype&gt;0&lt;/valuetype&gt;&#10;                &lt;/answer&gt;&#10;                &lt;answer&gt;&#10;                    &lt;guid&gt;C58C1A3A695A45898F9D3B5894FEC1EC&lt;/guid&gt;&#10;                    &lt;answertext&gt;  &lt;/answertext&gt;&#10;                    &lt;valuetype&gt;0&lt;/valuetype&gt;&#10;                &lt;/answer&gt;&#10;                &lt;answer&gt;&#10;                    &lt;guid&gt;BE94E5DE35614587AD4342CA8F2CB822&lt;/guid&gt;&#10;                    &lt;answertext&gt;Agree &lt;/answertext&gt;&#10;                    &lt;valuetype&gt;0&lt;/valuetype&gt;&#10;                &lt;/answer&gt;&#10;                &lt;answer&gt;&#10;                    &lt;guid&gt;C8DF25CA9FA0457B92BD69D76733C5F6&lt;/guid&gt;&#10;                    &lt;answertext&gt;  &lt;/answertext&gt;&#10;                    &lt;valuetype&gt;0&lt;/valuetype&gt;&#10;                &lt;/answer&gt;&#10;                &lt;answer&gt;&#10;                    &lt;guid&gt;1894BA56250A4061B6F8DC2EB1CC8558&lt;/guid&gt;&#10;                    &lt;answertext&gt;Strongly Agre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OLDNUMANSWERS" val="5"/>
  <p:tag name="TEXTLENGTH" val="42"/>
  <p:tag name="FONTSIZE" val="28"/>
  <p:tag name="BULLETTYPE" val="ppBulletArabicPeriod"/>
  <p:tag name="ANSWERTEXT" val="Strongly Disagree&#10; &#10;Agree&#10; &#10;Strongly Agree"/>
  <p:tag name="ZEROBASED" val="False"/>
</p:tagLst>
</file>

<file path=ppt/tags/tag71.xml><?xml version="1.0" encoding="utf-8"?>
<p:tagLst xmlns:a="http://schemas.openxmlformats.org/drawingml/2006/main" xmlns:r="http://schemas.openxmlformats.org/officeDocument/2006/relationships" xmlns:p="http://schemas.openxmlformats.org/presentationml/2006/main">
  <p:tag name="SLIDEGUID" val="8682F7DC98134AE6B48A96F547967A1F"/>
  <p:tag name="SLIDEID" val="8682F7DC98134AE6B48A96F547967A1F"/>
  <p:tag name="SLIDEORDER" val="1"/>
  <p:tag name="SLIDETYPE" val="Q"/>
  <p:tag name="DEMOGRAPHIC" val="False"/>
  <p:tag name="SPEEDSCORING" val="False"/>
  <p:tag name="DELIMITERS" val="3.1"/>
  <p:tag name="QUESTIONALIAS" val="Materials were useful during the day."/>
  <p:tag name="ANSWERSALIAS" val="Strongly Disagree|smicln| |smicln|Agree|smicln| |smicln|Strongly Agree"/>
  <p:tag name="TOTALRESPONSES" val="38"/>
  <p:tag name="RESPONSECOUNT" val="38"/>
  <p:tag name="SLICED" val="False"/>
  <p:tag name="RESPONSES" val="-;3;3;-;-;4;4;5;3;-;2;5;3;5;5;3;3;4;5;5;4;5;5;3;5;4;5;3;3;5;4;3;5;5;4;3;5;5;4;3;3;3;"/>
  <p:tag name="CHARTSTRINGSTD" val="0 1 14 8 15"/>
  <p:tag name="CHARTSTRINGREV" val="15 8 14 1 0"/>
  <p:tag name="CHARTSTRINGSTDPER" val="0 0.0263157894736842 0.368421052631579 0.210526315789474 0.394736842105263"/>
  <p:tag name="CHARTSTRINGREVPER" val="0.394736842105263 0.210526315789474 0.368421052631579 0.0263157894736842 0"/>
  <p:tag name="VALUEFORMAT" val="0%"/>
  <p:tag name="RESPONSESGATHERED" val="False"/>
  <p:tag name="ANONYMOUSTEMP" val="False"/>
  <p:tag name="VALUES" val="No Value|smicln|No Value|smicln|No Value|smicln|No Value|smicln|No Value"/>
  <p:tag name="TYPE" val="MultiChoiceSlide"/>
  <p:tag name="LIVECHARTING" val="False"/>
  <p:tag name="HASRESULTS" val="False"/>
  <p:tag name="TPQUESTIONXML" val="﻿&lt;?xml version=&quot;1.0&quot; encoding=&quot;utf-8&quot;?&gt;&#10;&lt;questionlist&gt;&#10;    &lt;properties&gt;&#10;        &lt;guid&gt;18C1F64DD8134923892572EC0841725A&lt;/guid&gt;&#10;        &lt;description /&gt;&#10;        &lt;date&gt;11/7/2014 10:27:4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22050CD5ECE4BBB98FB2D89CF542567&lt;/guid&gt;&#10;            &lt;repollguid&gt;71E53F4866C040C9A02125C227903E90&lt;/repollguid&gt;&#10;            &lt;sourceid&gt;48E2FBE9FC464094829773EFD99205BE&lt;/sourceid&gt;&#10;            &lt;questiontext&gt;Materials were useful during the day.&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50BA1147E23D47449CD15D30EB9E8762&lt;/guid&gt;&#10;                    &lt;answertext&gt;Strongly Disagree &lt;/answertext&gt;&#10;                    &lt;valuetype&gt;0&lt;/valuetype&gt;&#10;                &lt;/answer&gt;&#10;                &lt;answer&gt;&#10;                    &lt;guid&gt;F8BBBE2DD75541269329231ABFEDE269&lt;/guid&gt;&#10;                    &lt;answertext&gt;  &lt;/answertext&gt;&#10;                    &lt;valuetype&gt;0&lt;/valuetype&gt;&#10;                &lt;/answer&gt;&#10;                &lt;answer&gt;&#10;                    &lt;guid&gt;CE48DA7D58384595AC009C710AAAA27E&lt;/guid&gt;&#10;                    &lt;answertext&gt;Agree &lt;/answertext&gt;&#10;                    &lt;valuetype&gt;0&lt;/valuetype&gt;&#10;                &lt;/answer&gt;&#10;                &lt;answer&gt;&#10;                    &lt;guid&gt;5565F107C244407786C9ECB3EA23D44A&lt;/guid&gt;&#10;                    &lt;answertext&gt;  &lt;/answertext&gt;&#10;                    &lt;valuetype&gt;0&lt;/valuetype&gt;&#10;                &lt;/answer&gt;&#10;                &lt;answer&gt;&#10;                    &lt;guid&gt;D171E29786B74F60B52BC8ACCE8652DE&lt;/guid&gt;&#10;                    &lt;answertext&gt;Strongly Agre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72.xml><?xml version="1.0" encoding="utf-8"?>
<p:tagLst xmlns:a="http://schemas.openxmlformats.org/drawingml/2006/main" xmlns:r="http://schemas.openxmlformats.org/officeDocument/2006/relationships" xmlns:p="http://schemas.openxmlformats.org/presentationml/2006/main">
  <p:tag name="OLDNUMANSWERS" val="5"/>
  <p:tag name="TEXTLENGTH" val="42"/>
  <p:tag name="FONTSIZE" val="28"/>
  <p:tag name="BULLETTYPE" val="ppBulletArabicPeriod"/>
  <p:tag name="ANSWERTEXT" val="Strongly Disagree&#10; &#10;Agree&#10; &#10;Strongly Agree"/>
  <p:tag name="ZEROBASED" val="False"/>
</p:tagLst>
</file>

<file path=ppt/tags/tag73.xml><?xml version="1.0" encoding="utf-8"?>
<p:tagLst xmlns:a="http://schemas.openxmlformats.org/drawingml/2006/main" xmlns:r="http://schemas.openxmlformats.org/officeDocument/2006/relationships" xmlns:p="http://schemas.openxmlformats.org/presentationml/2006/main">
  <p:tag name="SLIDEID" val="8682F7DC98134AE6B48A96F547967A1F"/>
  <p:tag name="SLIDETYPE" val="Q"/>
  <p:tag name="DEMOGRAPHIC" val="False"/>
  <p:tag name="SPEEDSCORING" val="False"/>
  <p:tag name="SLIDEORDER" val="2"/>
  <p:tag name="SLIDEGUID" val="1191BB13670D40C39E9F8FD78AEAD11D"/>
  <p:tag name="DELIMITERS" val="3.1"/>
  <p:tag name="QUESTIONALIAS" val="The agenda and content for today was logically organized."/>
  <p:tag name="ANSWERSALIAS" val="Strongly Disagree|smicln| |smicln|Agree|smicln| |smicln|Strongly Agree"/>
  <p:tag name="TOTALRESPONSES" val="39"/>
  <p:tag name="RESPONSECOUNT" val="39"/>
  <p:tag name="SLICED" val="False"/>
  <p:tag name="RESPONSES" val="5;4;3;-;4;5;3;5;5;-;3;5;3;5;4;3;5;4;5;5;4;3;5;3;3;5;4;3;5;4;4;5;5;5;5;-;5;5;5;3;4;3;"/>
  <p:tag name="CHARTSTRINGSTD" val="0 0 11 9 19"/>
  <p:tag name="CHARTSTRINGREV" val="19 9 11 0 0"/>
  <p:tag name="CHARTSTRINGSTDPER" val="0 0 0.282051282051282 0.230769230769231 0.487179487179487"/>
  <p:tag name="CHARTSTRINGREVPER" val="0.487179487179487 0.230769230769231 0.282051282051282 0 0"/>
  <p:tag name="VALUEFORMAT" val="0%"/>
  <p:tag name="RESPONSESGATHERED" val="False"/>
  <p:tag name="ANONYMOUSTEMP" val="False"/>
  <p:tag name="VALUES" val="No Value|smicln|No Value|smicln|No Value|smicln|No Value|smicln|No Value"/>
  <p:tag name="TYPE" val="MultiChoiceSlide"/>
  <p:tag name="LIVECHARTING" val="False"/>
  <p:tag name="HASRESULTS" val="False"/>
  <p:tag name="TPQUESTIONXML" val="﻿&lt;?xml version=&quot;1.0&quot; encoding=&quot;utf-8&quot;?&gt;&#10;&lt;questionlist&gt;&#10;    &lt;properties&gt;&#10;        &lt;guid&gt;661B14DA12094BC587D46E8E53243FC9&lt;/guid&gt;&#10;        &lt;description /&gt;&#10;        &lt;date&gt;11/7/2014 10:27:4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EF4E327D3CB467CBE3151647997C461&lt;/guid&gt;&#10;            &lt;repollguid&gt;E2DEC961B4034C0998892ADD56ACCF29&lt;/repollguid&gt;&#10;            &lt;sourceid&gt;C4E6620E8ACD4B7B8C3ED9C639B79155&lt;/sourceid&gt;&#10;            &lt;questiontext&gt;The agenda and content for today was logically organized.&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84FE37C1C94745489F195BB1595A67F2&lt;/guid&gt;&#10;                    &lt;answertext&gt;Strongly Disagree &lt;/answertext&gt;&#10;                    &lt;valuetype&gt;0&lt;/valuetype&gt;&#10;                &lt;/answer&gt;&#10;                &lt;answer&gt;&#10;                    &lt;guid&gt;E5C86E04B9C34EDF861B21B7EEE5112E&lt;/guid&gt;&#10;                    &lt;answertext&gt;  &lt;/answertext&gt;&#10;                    &lt;valuetype&gt;0&lt;/valuetype&gt;&#10;                &lt;/answer&gt;&#10;                &lt;answer&gt;&#10;                    &lt;guid&gt;C8D28E16391E437E90C0F11EA7D77269&lt;/guid&gt;&#10;                    &lt;answertext&gt;Agree &lt;/answertext&gt;&#10;                    &lt;valuetype&gt;0&lt;/valuetype&gt;&#10;                &lt;/answer&gt;&#10;                &lt;answer&gt;&#10;                    &lt;guid&gt;8BAAC944A288488085243BF6EEBD4304&lt;/guid&gt;&#10;                    &lt;answertext&gt;  &lt;/answertext&gt;&#10;                    &lt;valuetype&gt;0&lt;/valuetype&gt;&#10;                &lt;/answer&gt;&#10;                &lt;answer&gt;&#10;                    &lt;guid&gt;A46328D9080148989BC72883CE20F91B&lt;/guid&gt;&#10;                    &lt;answertext&gt;Strongly Agre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74.xml><?xml version="1.0" encoding="utf-8"?>
<p:tagLst xmlns:a="http://schemas.openxmlformats.org/drawingml/2006/main" xmlns:r="http://schemas.openxmlformats.org/officeDocument/2006/relationships" xmlns:p="http://schemas.openxmlformats.org/presentationml/2006/main">
  <p:tag name="OLDNUMANSWERS" val="5"/>
  <p:tag name="TEXTLENGTH" val="42"/>
  <p:tag name="FONTSIZE" val="28"/>
  <p:tag name="BULLETTYPE" val="ppBulletArabicPeriod"/>
  <p:tag name="ANSWERTEXT" val="Strongly Disagree&#10; &#10;Agree&#10; &#10;Strongly Agree"/>
  <p:tag name="ZEROBASED" val="False"/>
</p:tagLst>
</file>

<file path=ppt/tags/tag75.xml><?xml version="1.0" encoding="utf-8"?>
<p:tagLst xmlns:a="http://schemas.openxmlformats.org/drawingml/2006/main" xmlns:r="http://schemas.openxmlformats.org/officeDocument/2006/relationships" xmlns:p="http://schemas.openxmlformats.org/presentationml/2006/main">
  <p:tag name="SLIDEGUID" val="8682F7DC98134AE6B48A96F547967A1F"/>
  <p:tag name="SLIDEID" val="8682F7DC98134AE6B48A96F547967A1F"/>
  <p:tag name="SLIDEORDER" val="1"/>
  <p:tag name="SLIDETYPE" val="Q"/>
  <p:tag name="DEMOGRAPHIC" val="False"/>
  <p:tag name="SPEEDSCORING" val="False"/>
  <p:tag name="DELIMITERS" val="3.1"/>
  <p:tag name="QUESTIONALIAS" val="Overall, I was satisfied with the session facilitator(s)."/>
  <p:tag name="ANSWERSALIAS" val="Strongly Disagree|smicln| |smicln|Agree|smicln| |smicln|Strongly Agree"/>
  <p:tag name="TOTALRESPONSES" val="38"/>
  <p:tag name="RESPONSECOUNT" val="38"/>
  <p:tag name="SLICED" val="False"/>
  <p:tag name="RESPONSES" val="5;2;5;-;4;5;4;5;5;-;1;5;5;-;5;3;5;4;5;3;4;5;5;4;3;5;5;5;5;5;4;5;5;4;4;5;5;5;5;5;-;3;"/>
  <p:tag name="CHARTSTRINGSTD" val="1 1 4 8 24"/>
  <p:tag name="CHARTSTRINGREV" val="24 8 4 1 1"/>
  <p:tag name="CHARTSTRINGSTDPER" val="0.0263157894736842 0.0263157894736842 0.105263157894737 0.210526315789474 0.631578947368421"/>
  <p:tag name="CHARTSTRINGREVPER" val="0.631578947368421 0.210526315789474 0.105263157894737 0.0263157894736842 0.0263157894736842"/>
  <p:tag name="VALUEFORMAT" val="0%"/>
  <p:tag name="RESPONSESGATHERED" val="False"/>
  <p:tag name="ANONYMOUSTEMP" val="False"/>
  <p:tag name="VALUES" val="No Value|smicln|No Value|smicln|No Value|smicln|No Value|smicln|No Value"/>
  <p:tag name="TYPE" val="MultiChoiceSlide"/>
  <p:tag name="LIVECHARTING" val="False"/>
  <p:tag name="HASRESULTS" val="False"/>
  <p:tag name="TPQUESTIONXML" val="﻿&lt;?xml version=&quot;1.0&quot; encoding=&quot;utf-8&quot;?&gt;&#10;&lt;questionlist&gt;&#10;    &lt;properties&gt;&#10;        &lt;guid&gt;84A331CA837C45D1BA277006AB6B8AF4&lt;/guid&gt;&#10;        &lt;description /&gt;&#10;        &lt;date&gt;11/7/2014 10:27:4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CA05244B5014471A59BB30CE79886B6&lt;/guid&gt;&#10;            &lt;repollguid&gt;2050122CB003496895B800DE14E6699B&lt;/repollguid&gt;&#10;            &lt;sourceid&gt;58005FD6375B49B48154F86A62678471&lt;/sourceid&gt;&#10;            &lt;questiontext&gt;Overall, I was satisfied with the session facilitator(s).&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FE5EEFDB6D814EDAAE498E83009000C0&lt;/guid&gt;&#10;                    &lt;answertext&gt;Strongly Disagree &lt;/answertext&gt;&#10;                    &lt;valuetype&gt;0&lt;/valuetype&gt;&#10;                &lt;/answer&gt;&#10;                &lt;answer&gt;&#10;                    &lt;guid&gt;DF39C46BA7304699B4C296044816D380&lt;/guid&gt;&#10;                    &lt;answertext&gt;  &lt;/answertext&gt;&#10;                    &lt;valuetype&gt;0&lt;/valuetype&gt;&#10;                &lt;/answer&gt;&#10;                &lt;answer&gt;&#10;                    &lt;guid&gt;E75208590C4B4775BF12FD0862FBE488&lt;/guid&gt;&#10;                    &lt;answertext&gt;Agree &lt;/answertext&gt;&#10;                    &lt;valuetype&gt;0&lt;/valuetype&gt;&#10;                &lt;/answer&gt;&#10;                &lt;answer&gt;&#10;                    &lt;guid&gt;D8B5C0A1404A4E978803C7B201F4CBB1&lt;/guid&gt;&#10;                    &lt;answertext&gt;  &lt;/answertext&gt;&#10;                    &lt;valuetype&gt;0&lt;/valuetype&gt;&#10;                &lt;/answer&gt;&#10;                &lt;answer&gt;&#10;                    &lt;guid&gt;F640047B9BDE4A6383C04C415F571CE0&lt;/guid&gt;&#10;                    &lt;answertext&gt;Strongly Agre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76.xml><?xml version="1.0" encoding="utf-8"?>
<p:tagLst xmlns:a="http://schemas.openxmlformats.org/drawingml/2006/main" xmlns:r="http://schemas.openxmlformats.org/officeDocument/2006/relationships" xmlns:p="http://schemas.openxmlformats.org/presentationml/2006/main">
  <p:tag name="OLDNUMANSWERS" val="5"/>
  <p:tag name="TEXTLENGTH" val="42"/>
  <p:tag name="FONTSIZE" val="28"/>
  <p:tag name="BULLETTYPE" val="ppBulletArabicPeriod"/>
  <p:tag name="ANSWERTEXT" val="Strongly Disagree&#10; &#10;Agree&#10; &#10;Strongly Agree"/>
  <p:tag name="ZEROBASED" val="False"/>
</p:tagLst>
</file>

<file path=ppt/tags/tag77.xml><?xml version="1.0" encoding="utf-8"?>
<p:tagLst xmlns:a="http://schemas.openxmlformats.org/drawingml/2006/main" xmlns:r="http://schemas.openxmlformats.org/officeDocument/2006/relationships" xmlns:p="http://schemas.openxmlformats.org/presentationml/2006/main">
  <p:tag name="SLIDEGUID" val="8682F7DC98134AE6B48A96F547967A1F"/>
  <p:tag name="SLIDEID" val="8682F7DC98134AE6B48A96F547967A1F"/>
  <p:tag name="SLIDEORDER" val="1"/>
  <p:tag name="SLIDETYPE" val="Q"/>
  <p:tag name="DEMOGRAPHIC" val="False"/>
  <p:tag name="SPEEDSCORING" val="False"/>
  <p:tag name="QUESTIONALIAS" val="My knowledge and/or skills increased as a result of today."/>
  <p:tag name="DELIMITERS" val="3.1"/>
  <p:tag name="ANSWERSALIAS" val="Strongly Disagree|smicln| |smicln|Agree|smicln| |smicln|Strongly Agree"/>
  <p:tag name="TOTALRESPONSES" val="38"/>
  <p:tag name="RESPONSECOUNT" val="38"/>
  <p:tag name="SLICED" val="False"/>
  <p:tag name="RESPONSES" val="4;3;5;-;4;5;4;5;3;-;2;5;5;3;5;4;3;4;5;5;3;3;5;-;4;5;5;5;5;5;4;5;5;5;5;-;5;4;4;3;5;3;"/>
  <p:tag name="CHARTSTRINGSTD" val="0 1 8 9 20"/>
  <p:tag name="CHARTSTRINGREV" val="20 9 8 1 0"/>
  <p:tag name="CHARTSTRINGSTDPER" val="0 0.0263157894736842 0.210526315789474 0.236842105263158 0.526315789473684"/>
  <p:tag name="CHARTSTRINGREVPER" val="0.526315789473684 0.236842105263158 0.210526315789474 0.0263157894736842 0"/>
  <p:tag name="VALUEFORMAT" val="0%"/>
  <p:tag name="RESPONSESGATHERED" val="False"/>
  <p:tag name="ANONYMOUSTEMP" val="False"/>
  <p:tag name="VALUES" val="No Value|smicln|No Value|smicln|No Value|smicln|No Value|smicln|No Value"/>
  <p:tag name="TYPE" val="MultiChoiceSlide"/>
  <p:tag name="LIVECHARTING" val="False"/>
  <p:tag name="HASRESULTS" val="False"/>
  <p:tag name="TPQUESTIONXML" val="﻿&lt;?xml version=&quot;1.0&quot; encoding=&quot;utf-8&quot;?&gt;&#10;&lt;questionlist&gt;&#10;    &lt;properties&gt;&#10;        &lt;guid&gt;DD52C84DD7FF4842B4E27811EE7B648E&lt;/guid&gt;&#10;        &lt;description /&gt;&#10;        &lt;date&gt;11/7/2014 10:27:4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EACD7904AC14F49AD36BF42517BF94E&lt;/guid&gt;&#10;            &lt;repollguid&gt;8163ED38D2EA4EF2BE41DF38619CED04&lt;/repollguid&gt;&#10;            &lt;sourceid&gt;919EEFC041E54B848940D5FCF52D634A&lt;/sourceid&gt;&#10;            &lt;questiontext&gt;My knowledge and/or skills increased as a result of today.&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EC856B308CA84B8DB7691F04EC2A5221&lt;/guid&gt;&#10;                    &lt;answertext&gt;Strongly Disagree &lt;/answertext&gt;&#10;                    &lt;valuetype&gt;0&lt;/valuetype&gt;&#10;                &lt;/answer&gt;&#10;                &lt;answer&gt;&#10;                    &lt;guid&gt;7E7B661FFB3D49859C6940B994BFAC5A&lt;/guid&gt;&#10;                    &lt;answertext&gt;  &lt;/answertext&gt;&#10;                    &lt;valuetype&gt;0&lt;/valuetype&gt;&#10;                &lt;/answer&gt;&#10;                &lt;answer&gt;&#10;                    &lt;guid&gt;7EAFCB7468F4411B8AECF7471B415EAE&lt;/guid&gt;&#10;                    &lt;answertext&gt;Agree &lt;/answertext&gt;&#10;                    &lt;valuetype&gt;0&lt;/valuetype&gt;&#10;                &lt;/answer&gt;&#10;                &lt;answer&gt;&#10;                    &lt;guid&gt;053254AFB1344BF4B8F5BE5BCD3CE69A&lt;/guid&gt;&#10;                    &lt;answertext&gt;  &lt;/answertext&gt;&#10;                    &lt;valuetype&gt;0&lt;/valuetype&gt;&#10;                &lt;/answer&gt;&#10;                &lt;answer&gt;&#10;                    &lt;guid&gt;B016A20333D44DF2AFA04D9285DE913D&lt;/guid&gt;&#10;                    &lt;answertext&gt;Strongly Agre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78.xml><?xml version="1.0" encoding="utf-8"?>
<p:tagLst xmlns:a="http://schemas.openxmlformats.org/drawingml/2006/main" xmlns:r="http://schemas.openxmlformats.org/officeDocument/2006/relationships" xmlns:p="http://schemas.openxmlformats.org/presentationml/2006/main">
  <p:tag name="OLDNUMANSWERS" val="5"/>
  <p:tag name="TEXTLENGTH" val="42"/>
  <p:tag name="FONTSIZE" val="28"/>
  <p:tag name="BULLETTYPE" val="ppBulletArabicPeriod"/>
  <p:tag name="ANSWERTEXT" val="Strongly Disagree&#10; &#10;Agree&#10; &#10;Strongly Agree"/>
  <p:tag name="ZEROBASED" val="False"/>
</p:tagLst>
</file>

<file path=ppt/tags/tag79.xml><?xml version="1.0" encoding="utf-8"?>
<p:tagLst xmlns:a="http://schemas.openxmlformats.org/drawingml/2006/main" xmlns:r="http://schemas.openxmlformats.org/officeDocument/2006/relationships" xmlns:p="http://schemas.openxmlformats.org/presentationml/2006/main">
  <p:tag name="SLIDEID" val="B469677BF9E8484F8884C9CC85127076"/>
  <p:tag name="SLIDETYPE" val="Q"/>
  <p:tag name="DEMOGRAPHIC" val="False"/>
  <p:tag name="SPEEDSCORING" val="False"/>
  <p:tag name="SLIDEORDER" val="4"/>
  <p:tag name="SLIDEGUID" val="0F142E9E514840BFB80A0416BE44B212"/>
  <p:tag name="DELIMITERS" val="3.1"/>
  <p:tag name="QUESTIONALIAS" val="The workshop had the right balance of lectures and interactive activities."/>
  <p:tag name="ANSWERSALIAS" val="Strongly Disagree|smicln| |smicln|Agree|smicln| |smicln|Strongly Agree"/>
  <p:tag name="TOTALRESPONSES" val="38"/>
  <p:tag name="RESPONSECOUNT" val="38"/>
  <p:tag name="SLICED" val="False"/>
  <p:tag name="RESPONSES" val="3;1;5;-;4;5;2;5;5;-;3;3;4;5;4;3;5;4;3;5;5;3;5;-;-;3;5;4;5;4;4;4;5;5;4;3;5;5;5;4;5;3;"/>
  <p:tag name="CHARTSTRINGSTD" val="1 1 9 10 17"/>
  <p:tag name="CHARTSTRINGREV" val="17 10 9 1 1"/>
  <p:tag name="CHARTSTRINGSTDPER" val="0.0263157894736842 0.0263157894736842 0.236842105263158 0.263157894736842 0.447368421052632"/>
  <p:tag name="CHARTSTRINGREVPER" val="0.447368421052632 0.263157894736842 0.236842105263158 0.0263157894736842 0.0263157894736842"/>
  <p:tag name="VALUEFORMAT" val="0%"/>
  <p:tag name="RESPONSESGATHERED" val="False"/>
  <p:tag name="ANONYMOUSTEMP" val="False"/>
  <p:tag name="VALUES" val="No Value|smicln|No Value|smicln|No Value|smicln|No Value|smicln|No Value"/>
  <p:tag name="TYPE" val="MultiChoiceSlide"/>
  <p:tag name="LIVECHARTING" val="False"/>
  <p:tag name="HASRESULTS" val="False"/>
  <p:tag name="TPQUESTIONXML" val="﻿&lt;?xml version=&quot;1.0&quot; encoding=&quot;utf-8&quot;?&gt;&#10;&lt;questionlist&gt;&#10;    &lt;properties&gt;&#10;        &lt;guid&gt;8D7DFB0D5F6342DBA07834B13AC52492&lt;/guid&gt;&#10;        &lt;description /&gt;&#10;        &lt;date&gt;11/7/2014 10:27:4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6ECFE909EC74F3A909823CFB2237E75&lt;/guid&gt;&#10;            &lt;repollguid&gt;F30D7B3E1D3349348432883A1ADDAF76&lt;/repollguid&gt;&#10;            &lt;sourceid&gt;10C7CE48656B4543972290CF6CF6E61F&lt;/sourceid&gt;&#10;            &lt;questiontext&gt;The workshop had the right balance of lectures and interactive activities.&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E153E95F02694C51BB9BE5345A3E6AEC&lt;/guid&gt;&#10;                    &lt;answertext&gt;Strongly Disagree &lt;/answertext&gt;&#10;                    &lt;valuetype&gt;0&lt;/valuetype&gt;&#10;                &lt;/answer&gt;&#10;                &lt;answer&gt;&#10;                    &lt;guid&gt;B18FB114F4F54CAC94818F2FAAA21817&lt;/guid&gt;&#10;                    &lt;answertext&gt;  &lt;/answertext&gt;&#10;                    &lt;valuetype&gt;0&lt;/valuetype&gt;&#10;                &lt;/answer&gt;&#10;                &lt;answer&gt;&#10;                    &lt;guid&gt;97D50DB729B3438DA840D64AD32FCDFC&lt;/guid&gt;&#10;                    &lt;answertext&gt;Agree &lt;/answertext&gt;&#10;                    &lt;valuetype&gt;0&lt;/valuetype&gt;&#10;                &lt;/answer&gt;&#10;                &lt;answer&gt;&#10;                    &lt;guid&gt;8B7E9FE86AE240CD900E4FFD14E5B5B2&lt;/guid&gt;&#10;                    &lt;answertext&gt;  &lt;/answertext&gt;&#10;                    &lt;valuetype&gt;0&lt;/valuetype&gt;&#10;                &lt;/answer&gt;&#10;                &lt;answer&gt;&#10;                    &lt;guid&gt;FD1C260520E244DB8FA8A700B53A139D&lt;/guid&gt;&#10;                    &lt;answertext&gt;Strongly Agre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OLDNUMANSWERS" val="5"/>
  <p:tag name="TEXTLENGTH" val="42"/>
  <p:tag name="FONTSIZE" val="28"/>
  <p:tag name="BULLETTYPE" val="ppBulletArabicPeriod"/>
  <p:tag name="ANSWERTEXT" val="Strongly Disagree&#10; &#10;Agree&#10; &#10;Strongly Agree"/>
  <p:tag name="ZEROBASED" val="False"/>
</p:tagLst>
</file>

<file path=ppt/tags/tag81.xml><?xml version="1.0" encoding="utf-8"?>
<p:tagLst xmlns:a="http://schemas.openxmlformats.org/drawingml/2006/main" xmlns:r="http://schemas.openxmlformats.org/officeDocument/2006/relationships" xmlns:p="http://schemas.openxmlformats.org/presentationml/2006/main">
  <p:tag name="SLIDEID" val="B469677BF9E8484F8884C9CC85127076"/>
  <p:tag name="SLIDETYPE" val="Q"/>
  <p:tag name="DEMOGRAPHIC" val="False"/>
  <p:tag name="SPEEDSCORING" val="False"/>
  <p:tag name="SLIDEORDER" val="5"/>
  <p:tag name="SLIDEGUID" val="8E8FAE391D9C471393961492FC0442F9"/>
  <p:tag name="QUESTIONALIAS" val="How ready are you to plan and facilitate a QI workshop?"/>
  <p:tag name="DELIMITERS" val="3.1"/>
  <p:tag name="TOTALRESPONSES" val="19"/>
  <p:tag name="SLICED" val="False"/>
  <p:tag name="RESPONSES" val="ALL,1,250,3;3;3;3;5;2;-;-;1;1;4;1;5;2;5;2;1;-;3;-;3;3;2;-;-;-;-;-;-;-;-;-;-;-;-;-;-;-;-;-;-;-;-;-;-;-;-;-;-;-;-;-;-;-;-;-;-;-;-;-;-;-;-;-;-;-;-;-;-;-;-;-;-;-;-;-;-;-;-;-;-;-;-;-;-;-;-;-;-;-;-;-;-;-;-;-;-;-;-;-;-;-;-;-;-;-;-;-;-;-;-;-;-;-;-;-;-;-;-;-;-;-;-;-;-;-;-;-;-;-;-;-;-;-;-;-;-;-;-;-;-;-;-;-;-;-;-;-;-;-;-;-;-;-;-;-;-;-;-;-;-;-;-;-;-;-;-;-;-;-;-;-;-;-;-;-;-;-;-;-;-;-;-;-;-;-;-;-;-;-;-;-;-;-;-;-;-;-;-;-;-;-;-;-;-;-;-;-;-;-;-;-;-;-;-;-;-;-;-;-;-;-;-;-;-;-;-;-;-;-;-;-;-;-;-;-;-;-;-;-;-;-;-;-;-;-;-;-;-;-;"/>
  <p:tag name="CHARTSTRINGSTD" val="4 4 7 1 3"/>
  <p:tag name="CHARTSTRINGREV" val="3 1 7 4 4"/>
  <p:tag name="CHARTSTRINGSTDPER" val="0.210526315789474 0.210526315789474 0.368421052631579 0.0526315789473684 0.157894736842105"/>
  <p:tag name="CHARTSTRINGREVPER" val="0.157894736842105 0.0526315789473684 0.368421052631579 0.210526315789474 0.210526315789474"/>
  <p:tag name="ANSWERSALIAS" val="Not Ready|smicln| |smicln|Mostly Ready|smicln| |smicln|Very Ready"/>
  <p:tag name="VALUES" val="No Value|smicln|No Value|smicln|No Value|smicln|No Value|smicln|No Value"/>
  <p:tag name="RESTORECOUNTDOWNTIMER" val="False"/>
  <p:tag name="COUNTDOWNSECONDS" val="10"/>
  <p:tag name="RESPONSESGATHERED" val="False"/>
  <p:tag name="ANONYMOUSTEMP" val="False"/>
  <p:tag name="TYPE" val="MultiChoiceSlide"/>
  <p:tag name="LIVECHARTING" val="False"/>
  <p:tag name="HASRESULTS" val="False"/>
  <p:tag name="TPQUESTIONXML" val="﻿&lt;?xml version=&quot;1.0&quot; encoding=&quot;utf-8&quot;?&gt;&#10;&lt;questionlist&gt;&#10;    &lt;properties&gt;&#10;        &lt;guid&gt;1750CBAA0F8C45FDAF830CD3A900262A&lt;/guid&gt;&#10;        &lt;description /&gt;&#10;        &lt;date&gt;11/7/2014 10:27:4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2CCB17A46644D55B877F074B9934CA3&lt;/guid&gt;&#10;            &lt;repollguid&gt;C691F509E3594EF9A329374CEB450B67&lt;/repollguid&gt;&#10;            &lt;sourceid&gt;CCF8443EB99C4B08BA0336F8081CCB34&lt;/sourceid&gt;&#10;            &lt;questiontext&gt;How ready are you to plan and facilitate a QI workshop?&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57ACA0FA573D48E682080E2109B4670A&lt;/guid&gt;&#10;                    &lt;answertext&gt;Not Ready &lt;/answertext&gt;&#10;                    &lt;valuetype&gt;0&lt;/valuetype&gt;&#10;                &lt;/answer&gt;&#10;                &lt;answer&gt;&#10;                    &lt;guid&gt;6DC30E95AF264D85B22108FDB1EBE6F0&lt;/guid&gt;&#10;                    &lt;answertext&gt;  &lt;/answertext&gt;&#10;                    &lt;valuetype&gt;0&lt;/valuetype&gt;&#10;                &lt;/answer&gt;&#10;                &lt;answer&gt;&#10;                    &lt;guid&gt;304E735F513E43E0BF08A4FA3BE2385D&lt;/guid&gt;&#10;                    &lt;answertext&gt;Mostly Ready &lt;/answertext&gt;&#10;                    &lt;valuetype&gt;0&lt;/valuetype&gt;&#10;                &lt;/answer&gt;&#10;                &lt;answer&gt;&#10;                    &lt;guid&gt;02867B76D062451F9AFAB1B2EE11BE5F&lt;/guid&gt;&#10;                    &lt;answertext&gt;  &lt;/answertext&gt;&#10;                    &lt;valuetype&gt;0&lt;/valuetype&gt;&#10;                &lt;/answer&gt;&#10;                &lt;answer&gt;&#10;                    &lt;guid&gt;CE9776DDF63641BDB84546DB32A71685&lt;/guid&gt;&#10;                    &lt;answertext&gt;Very Ready&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82.xml><?xml version="1.0" encoding="utf-8"?>
<p:tagLst xmlns:a="http://schemas.openxmlformats.org/drawingml/2006/main" xmlns:r="http://schemas.openxmlformats.org/officeDocument/2006/relationships" xmlns:p="http://schemas.openxmlformats.org/presentationml/2006/main">
  <p:tag name="OLDNUMANSWERS" val="5"/>
  <p:tag name="TEXTLENGTH" val="42"/>
  <p:tag name="FONTSIZE" val="28"/>
  <p:tag name="BULLETTYPE" val="ppBulletArabicPeriod"/>
  <p:tag name="ANSWERTEXT" val="Strongly Disagree&#10; &#10;Agree&#10; &#10;Strongly Agree"/>
  <p:tag name="ZEROBASED" val="False"/>
</p:tagLst>
</file>

<file path=ppt/tags/tag8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4.xml><?xml version="1.0" encoding="utf-8"?>
<p:tagLst xmlns:a="http://schemas.openxmlformats.org/drawingml/2006/main" xmlns:r="http://schemas.openxmlformats.org/officeDocument/2006/relationships" xmlns:p="http://schemas.openxmlformats.org/presentationml/2006/main">
  <p:tag name="DELIMITERS" val="3.1"/>
</p:tagLst>
</file>

<file path=ppt/tags/tag8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7.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QC_PPT_Template">
  <a:themeElements>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QC_PPT_Templat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QC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QC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QC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QC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QC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QC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QC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QC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QC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QC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QC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QC_PPT_Template">
  <a:themeElements>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QC_PPT_Templat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QC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QC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QC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QC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QC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QC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QC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QC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QC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QC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QC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41C4001D912547BFC74F2974688345" ma:contentTypeVersion="11" ma:contentTypeDescription="Create a new document." ma:contentTypeScope="" ma:versionID="81f0fdc4664ef93e3089fbe64ac8e75e">
  <xsd:schema xmlns:xsd="http://www.w3.org/2001/XMLSchema" xmlns:xs="http://www.w3.org/2001/XMLSchema" xmlns:p="http://schemas.microsoft.com/office/2006/metadata/properties" xmlns:ns3="588c877d-a32b-4451-819e-c2e997d91e8d" xmlns:ns4="48e54f11-223a-4c30-b7fa-2f782613c66b" targetNamespace="http://schemas.microsoft.com/office/2006/metadata/properties" ma:root="true" ma:fieldsID="c69147754dd209f944f6c1dad154d5e4" ns3:_="" ns4:_="">
    <xsd:import namespace="588c877d-a32b-4451-819e-c2e997d91e8d"/>
    <xsd:import namespace="48e54f11-223a-4c30-b7fa-2f782613c66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c877d-a32b-4451-819e-c2e997d91e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e54f11-223a-4c30-b7fa-2f782613c66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3949AE-090B-45A1-B6B0-AADA49F3CC74}">
  <ds:schemaRefs>
    <ds:schemaRef ds:uri="48e54f11-223a-4c30-b7fa-2f782613c66b"/>
    <ds:schemaRef ds:uri="588c877d-a32b-4451-819e-c2e997d91e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232B38-C342-40E1-A479-FA587C9F4817}">
  <ds:schemaRefs>
    <ds:schemaRef ds:uri="http://schemas.microsoft.com/sharepoint/v3/contenttype/forms"/>
  </ds:schemaRefs>
</ds:datastoreItem>
</file>

<file path=customXml/itemProps3.xml><?xml version="1.0" encoding="utf-8"?>
<ds:datastoreItem xmlns:ds="http://schemas.openxmlformats.org/officeDocument/2006/customXml" ds:itemID="{D7910D73-FC86-46E8-BF9C-640ED5BF44D9}">
  <ds:schemaRefs>
    <ds:schemaRef ds:uri="588c877d-a32b-4451-819e-c2e997d91e8d"/>
    <ds:schemaRef ds:uri="48e54f11-223a-4c30-b7fa-2f782613c66b"/>
    <ds:schemaRef ds:uri="http://www.w3.org/XML/1998/namespace"/>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mod 11  TEAMS</Template>
  <TotalTime>230</TotalTime>
  <Words>5670</Words>
  <Application>Microsoft Office PowerPoint</Application>
  <PresentationFormat>Widescreen</PresentationFormat>
  <Paragraphs>702</Paragraphs>
  <Slides>116</Slides>
  <Notes>46</Notes>
  <HiddenSlides>1</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116</vt:i4>
      </vt:variant>
    </vt:vector>
  </HeadingPairs>
  <TitlesOfParts>
    <vt:vector size="130" baseType="lpstr">
      <vt:lpstr>Arial</vt:lpstr>
      <vt:lpstr>Arial Black</vt:lpstr>
      <vt:lpstr>Calibri</vt:lpstr>
      <vt:lpstr>Calibri Light</vt:lpstr>
      <vt:lpstr>Garamond</vt:lpstr>
      <vt:lpstr>Gill Sans MT</vt:lpstr>
      <vt:lpstr>Lato</vt:lpstr>
      <vt:lpstr>Monotype Sorts</vt:lpstr>
      <vt:lpstr>Times New Roman</vt:lpstr>
      <vt:lpstr>Wingdings</vt:lpstr>
      <vt:lpstr>NQC_PPT_Template</vt:lpstr>
      <vt:lpstr>1_Multipurpose Slides</vt:lpstr>
      <vt:lpstr>NQC_PPT_Template</vt:lpstr>
      <vt:lpstr>Chart</vt:lpstr>
      <vt:lpstr>PowerPoint Presentation</vt:lpstr>
      <vt:lpstr>Garden</vt:lpstr>
      <vt:lpstr>Agenda – Day 2</vt:lpstr>
      <vt:lpstr>Fears and Challenges Discussion</vt:lpstr>
      <vt:lpstr>Module 10 – Day 2 8:10am – 8:20am (10 min) TOT Handout-of-Handouts: Module 10 </vt:lpstr>
      <vt:lpstr>PowerPoint Presentation</vt:lpstr>
      <vt:lpstr>Study Group Exercise</vt:lpstr>
      <vt:lpstr>Module 11 – Day 2 8:20am – 8:45am (25 min) </vt:lpstr>
      <vt:lpstr>What Is the Value of Flowcharting?</vt:lpstr>
      <vt:lpstr>Commonly Used Flow Chart Symbols</vt:lpstr>
      <vt:lpstr>Intake Process for New HIV dx.</vt:lpstr>
      <vt:lpstr>Check In</vt:lpstr>
      <vt:lpstr>Check In</vt:lpstr>
      <vt:lpstr>Tips for Flowcharting</vt:lpstr>
      <vt:lpstr>Exercise: Make the Best Pizza in the World</vt:lpstr>
      <vt:lpstr>  Module 12 – Day 2 8:45am — 10:30am TOT Handout-of-Handouts: Module 12  Five-Step Training Model</vt:lpstr>
      <vt:lpstr>Adult Education </vt:lpstr>
      <vt:lpstr>PowerPoint Presentation</vt:lpstr>
      <vt:lpstr>Who Is in the Room Today? </vt:lpstr>
      <vt:lpstr>Five-Step Training Model</vt:lpstr>
      <vt:lpstr>Training Development Model:  Read and Discuss</vt:lpstr>
      <vt:lpstr>Case Study Activity</vt:lpstr>
      <vt:lpstr>Training Development and Design Guide:  Session Plan</vt:lpstr>
      <vt:lpstr>Group Debrief</vt:lpstr>
      <vt:lpstr>PowerPoint Presentation</vt:lpstr>
      <vt:lpstr>Framing Question</vt:lpstr>
      <vt:lpstr>Kirkpatrick Model </vt:lpstr>
      <vt:lpstr>PowerPoint Presentation</vt:lpstr>
      <vt:lpstr>  Module 13 – Day 2 11:00am – 12:30pm (90 min) TOT Handout-of-Handouts: Module 13  Performance Measurement:  Overview &amp; Group Exercises</vt:lpstr>
      <vt:lpstr>Learning Objectives</vt:lpstr>
      <vt:lpstr>Remember PCN #15-02 Requirements</vt:lpstr>
      <vt:lpstr>Overall Goal</vt:lpstr>
      <vt:lpstr>Improvement Language </vt:lpstr>
      <vt:lpstr>PowerPoint Presentation</vt:lpstr>
      <vt:lpstr>Balance Between Performance Measurement  and Quality Improvement Activities</vt:lpstr>
      <vt:lpstr>What Is a Quality Measure?</vt:lpstr>
      <vt:lpstr>PowerPoint Presentation</vt:lpstr>
      <vt:lpstr>What Makes a Sound Measure?</vt:lpstr>
      <vt:lpstr>What Makes a Sound Measure?</vt:lpstr>
      <vt:lpstr>PowerPoint Presentation</vt:lpstr>
      <vt:lpstr>PowerPoint Presentation</vt:lpstr>
      <vt:lpstr>Deming’s View of Production as a System (1994)</vt:lpstr>
      <vt:lpstr>Standard Pig Simulation</vt:lpstr>
      <vt:lpstr>Step 1: Get A Writing Instrument And A Piece Of Paper</vt:lpstr>
      <vt:lpstr>PowerPoint Presentation</vt:lpstr>
      <vt:lpstr>This is our goal...How’d We Do?</vt:lpstr>
      <vt:lpstr>Let’s Try Again!</vt:lpstr>
      <vt:lpstr>An organization is made up of  thousands of processes. </vt:lpstr>
      <vt:lpstr>Transformation of the Inputs </vt:lpstr>
      <vt:lpstr>Understanding Variation</vt:lpstr>
      <vt:lpstr>Tools to Measure Variation</vt:lpstr>
      <vt:lpstr>Signal and Noise</vt:lpstr>
      <vt:lpstr>PowerPoint Presentation</vt:lpstr>
      <vt:lpstr>PowerPoint Presentation</vt:lpstr>
      <vt:lpstr>PowerPoint Presentation</vt:lpstr>
      <vt:lpstr>Acting on Variation Is Important</vt:lpstr>
      <vt:lpstr>Linkage to Care – QI Project</vt:lpstr>
      <vt:lpstr>PowerPoint Presentation</vt:lpstr>
      <vt:lpstr>PowerPoint Presentation</vt:lpstr>
      <vt:lpstr>PowerPoint Presentation</vt:lpstr>
      <vt:lpstr>Addressing Variation</vt:lpstr>
      <vt:lpstr>Variation Speaks </vt:lpstr>
      <vt:lpstr>Determining Signal vs. Noise</vt:lpstr>
      <vt:lpstr>Process Shift</vt:lpstr>
      <vt:lpstr>The Number of Runs</vt:lpstr>
      <vt:lpstr>Mixture</vt:lpstr>
      <vt:lpstr>Clustering</vt:lpstr>
      <vt:lpstr>Trends</vt:lpstr>
      <vt:lpstr>Astronomical Data Point</vt:lpstr>
      <vt:lpstr>Remember our Model for Improvement?</vt:lpstr>
      <vt:lpstr>Got Data, Now What? </vt:lpstr>
      <vt:lpstr>Got Data, Now What? </vt:lpstr>
      <vt:lpstr>Got Data, Now What? </vt:lpstr>
      <vt:lpstr>Got Data, Now What? </vt:lpstr>
      <vt:lpstr>What Do the Data Tell You?</vt:lpstr>
      <vt:lpstr>Sharing Data</vt:lpstr>
      <vt:lpstr>Change Hats</vt:lpstr>
      <vt:lpstr>Lunch</vt:lpstr>
      <vt:lpstr>  Module 14 – Day 2 1:30pm – 4:30pm (180 min) TOT Handout-of-Handouts: Module 14   Individual Training Design and Rehearsal</vt:lpstr>
      <vt:lpstr>Learning Objectives</vt:lpstr>
      <vt:lpstr>Putting It All Together</vt:lpstr>
      <vt:lpstr>Putting It All Together</vt:lpstr>
      <vt:lpstr>Ready, Set, Go!</vt:lpstr>
      <vt:lpstr>PowerPoint Presentation</vt:lpstr>
      <vt:lpstr>Large Group Discussion </vt:lpstr>
      <vt:lpstr>Module 15 - Day 2 4:30 – 5:15 (45 min) TOT Handout-of-Handouts: Module 15 Paper Puppets</vt:lpstr>
      <vt:lpstr>Module Overview</vt:lpstr>
      <vt:lpstr>How to Construct a Paper Puppet - Step 1</vt:lpstr>
      <vt:lpstr>How to Construct a Paper Puppet - Step 2</vt:lpstr>
      <vt:lpstr>How to Construct a Paper Puppet - Step 3</vt:lpstr>
      <vt:lpstr>How to Construct a Paper Puppet - Step 4</vt:lpstr>
      <vt:lpstr>How to Construct a Paper Puppet - Step 5</vt:lpstr>
      <vt:lpstr>How to Construct a Paper Puppet - Step 6</vt:lpstr>
      <vt:lpstr>How to Construct a Paper Puppet - Step 7</vt:lpstr>
      <vt:lpstr>First Round</vt:lpstr>
      <vt:lpstr>Role for Each Team Member</vt:lpstr>
      <vt:lpstr>Group Debrief</vt:lpstr>
      <vt:lpstr>Second Round – Competitive Round</vt:lpstr>
      <vt:lpstr>Debriefing</vt:lpstr>
      <vt:lpstr>  Module 16 – Day 2 5:30pm – 6:00pm (30 min)  TOT Handout-of-Handouts: Module 16   Aha! Moments &amp; Evaluation</vt:lpstr>
      <vt:lpstr>Module Agenda</vt:lpstr>
      <vt:lpstr>Highlights &amp; Aha! Moments</vt:lpstr>
      <vt:lpstr>PowerPoint Presentation</vt:lpstr>
      <vt:lpstr>The way the course was delivered today was an effective way for me to learn.</vt:lpstr>
      <vt:lpstr>I had sufficient opportunity to participate today.</vt:lpstr>
      <vt:lpstr>Materials were useful during the day.</vt:lpstr>
      <vt:lpstr>The agenda and content for today was logically organized.</vt:lpstr>
      <vt:lpstr>Overall, I was satisfied with the session facilitator(s).</vt:lpstr>
      <vt:lpstr>My knowledge and/or skills increased as a result of today.</vt:lpstr>
      <vt:lpstr>The workshop had the right balance of lectures and interactive activities.</vt:lpstr>
      <vt:lpstr>How ready are you to plan and facilitate a QI workshop?</vt:lpstr>
      <vt:lpstr>Additional Comments about Today</vt:lpstr>
      <vt:lpstr>PowerPoint Presentation</vt:lpstr>
      <vt:lpstr>Assignments </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Jennifer  Lee</dc:creator>
  <cp:lastModifiedBy>Khalil Hassam</cp:lastModifiedBy>
  <cp:revision>95</cp:revision>
  <cp:lastPrinted>2020-11-05T15:35:59Z</cp:lastPrinted>
  <dcterms:created xsi:type="dcterms:W3CDTF">2010-08-08T11:41:31Z</dcterms:created>
  <dcterms:modified xsi:type="dcterms:W3CDTF">2022-09-01T04:18:57Z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0x010100E041C4001D912547BFC74F2974688345</vt:lpwstr>
  </property>
</Properties>
</file>