
<file path=[Content_Types].xml><?xml version="1.0" encoding="utf-8"?>
<Types xmlns="http://schemas.openxmlformats.org/package/2006/content-types">
  <Default Extension="png" ContentType="image/png"/>
  <Default Extension="pdf" ContentType="application/pdf"/>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Override3.xml" ContentType="application/vnd.openxmlformats-officedocument.themeOverride+xml"/>
  <Override PartName="/ppt/theme/themeOverride4.xml" ContentType="application/vnd.openxmlformats-officedocument.themeOverrid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1"/>
    <p:sldMasterId id="2147483702" r:id="rId2"/>
    <p:sldMasterId id="2147483727" r:id="rId3"/>
    <p:sldMasterId id="2147483739" r:id="rId4"/>
  </p:sldMasterIdLst>
  <p:notesMasterIdLst>
    <p:notesMasterId r:id="rId223"/>
  </p:notesMasterIdLst>
  <p:handoutMasterIdLst>
    <p:handoutMasterId r:id="rId224"/>
  </p:handoutMasterIdLst>
  <p:sldIdLst>
    <p:sldId id="256" r:id="rId5"/>
    <p:sldId id="563" r:id="rId6"/>
    <p:sldId id="268" r:id="rId7"/>
    <p:sldId id="257" r:id="rId8"/>
    <p:sldId id="269" r:id="rId9"/>
    <p:sldId id="270" r:id="rId10"/>
    <p:sldId id="271" r:id="rId11"/>
    <p:sldId id="272" r:id="rId12"/>
    <p:sldId id="273" r:id="rId13"/>
    <p:sldId id="274" r:id="rId14"/>
    <p:sldId id="275" r:id="rId15"/>
    <p:sldId id="276" r:id="rId16"/>
    <p:sldId id="277" r:id="rId17"/>
    <p:sldId id="278" r:id="rId18"/>
    <p:sldId id="279" r:id="rId19"/>
    <p:sldId id="280" r:id="rId20"/>
    <p:sldId id="281" r:id="rId21"/>
    <p:sldId id="282" r:id="rId22"/>
    <p:sldId id="496" r:id="rId23"/>
    <p:sldId id="283" r:id="rId24"/>
    <p:sldId id="284" r:id="rId25"/>
    <p:sldId id="285" r:id="rId26"/>
    <p:sldId id="286" r:id="rId27"/>
    <p:sldId id="287" r:id="rId28"/>
    <p:sldId id="289" r:id="rId29"/>
    <p:sldId id="290" r:id="rId30"/>
    <p:sldId id="288" r:id="rId31"/>
    <p:sldId id="291" r:id="rId32"/>
    <p:sldId id="292" r:id="rId33"/>
    <p:sldId id="293" r:id="rId34"/>
    <p:sldId id="294" r:id="rId35"/>
    <p:sldId id="295" r:id="rId36"/>
    <p:sldId id="296" r:id="rId37"/>
    <p:sldId id="297" r:id="rId38"/>
    <p:sldId id="298" r:id="rId39"/>
    <p:sldId id="299" r:id="rId40"/>
    <p:sldId id="300" r:id="rId41"/>
    <p:sldId id="302" r:id="rId42"/>
    <p:sldId id="527" r:id="rId43"/>
    <p:sldId id="528" r:id="rId44"/>
    <p:sldId id="529" r:id="rId45"/>
    <p:sldId id="530" r:id="rId46"/>
    <p:sldId id="531" r:id="rId47"/>
    <p:sldId id="532" r:id="rId48"/>
    <p:sldId id="533" r:id="rId49"/>
    <p:sldId id="534" r:id="rId50"/>
    <p:sldId id="535" r:id="rId51"/>
    <p:sldId id="536" r:id="rId52"/>
    <p:sldId id="537" r:id="rId53"/>
    <p:sldId id="538" r:id="rId54"/>
    <p:sldId id="539" r:id="rId55"/>
    <p:sldId id="540" r:id="rId56"/>
    <p:sldId id="541" r:id="rId57"/>
    <p:sldId id="542" r:id="rId58"/>
    <p:sldId id="497" r:id="rId59"/>
    <p:sldId id="498" r:id="rId60"/>
    <p:sldId id="499" r:id="rId61"/>
    <p:sldId id="500" r:id="rId62"/>
    <p:sldId id="501" r:id="rId63"/>
    <p:sldId id="502" r:id="rId64"/>
    <p:sldId id="503" r:id="rId65"/>
    <p:sldId id="504" r:id="rId66"/>
    <p:sldId id="505" r:id="rId67"/>
    <p:sldId id="506" r:id="rId68"/>
    <p:sldId id="507" r:id="rId69"/>
    <p:sldId id="508" r:id="rId70"/>
    <p:sldId id="509" r:id="rId71"/>
    <p:sldId id="510" r:id="rId72"/>
    <p:sldId id="511" r:id="rId73"/>
    <p:sldId id="512" r:id="rId74"/>
    <p:sldId id="513" r:id="rId75"/>
    <p:sldId id="514" r:id="rId76"/>
    <p:sldId id="515" r:id="rId77"/>
    <p:sldId id="516" r:id="rId78"/>
    <p:sldId id="517" r:id="rId79"/>
    <p:sldId id="518" r:id="rId80"/>
    <p:sldId id="519" r:id="rId81"/>
    <p:sldId id="520" r:id="rId82"/>
    <p:sldId id="521" r:id="rId83"/>
    <p:sldId id="522" r:id="rId84"/>
    <p:sldId id="523" r:id="rId85"/>
    <p:sldId id="524" r:id="rId86"/>
    <p:sldId id="525" r:id="rId87"/>
    <p:sldId id="526" r:id="rId88"/>
    <p:sldId id="301" r:id="rId89"/>
    <p:sldId id="304" r:id="rId90"/>
    <p:sldId id="306" r:id="rId91"/>
    <p:sldId id="307" r:id="rId92"/>
    <p:sldId id="308" r:id="rId93"/>
    <p:sldId id="309" r:id="rId94"/>
    <p:sldId id="310" r:id="rId95"/>
    <p:sldId id="311" r:id="rId96"/>
    <p:sldId id="312" r:id="rId97"/>
    <p:sldId id="313" r:id="rId98"/>
    <p:sldId id="314" r:id="rId99"/>
    <p:sldId id="315" r:id="rId100"/>
    <p:sldId id="316" r:id="rId101"/>
    <p:sldId id="317" r:id="rId102"/>
    <p:sldId id="318" r:id="rId103"/>
    <p:sldId id="319" r:id="rId104"/>
    <p:sldId id="320" r:id="rId105"/>
    <p:sldId id="321" r:id="rId106"/>
    <p:sldId id="322" r:id="rId107"/>
    <p:sldId id="323" r:id="rId108"/>
    <p:sldId id="324" r:id="rId109"/>
    <p:sldId id="325" r:id="rId110"/>
    <p:sldId id="326" r:id="rId111"/>
    <p:sldId id="327" r:id="rId112"/>
    <p:sldId id="328" r:id="rId113"/>
    <p:sldId id="329" r:id="rId114"/>
    <p:sldId id="330" r:id="rId115"/>
    <p:sldId id="331" r:id="rId116"/>
    <p:sldId id="332" r:id="rId117"/>
    <p:sldId id="333" r:id="rId118"/>
    <p:sldId id="334" r:id="rId119"/>
    <p:sldId id="335" r:id="rId120"/>
    <p:sldId id="336" r:id="rId121"/>
    <p:sldId id="337" r:id="rId122"/>
    <p:sldId id="338" r:id="rId123"/>
    <p:sldId id="339" r:id="rId124"/>
    <p:sldId id="340" r:id="rId125"/>
    <p:sldId id="341" r:id="rId126"/>
    <p:sldId id="342" r:id="rId127"/>
    <p:sldId id="343" r:id="rId128"/>
    <p:sldId id="344" r:id="rId129"/>
    <p:sldId id="345" r:id="rId130"/>
    <p:sldId id="346" r:id="rId131"/>
    <p:sldId id="347" r:id="rId132"/>
    <p:sldId id="348" r:id="rId133"/>
    <p:sldId id="349" r:id="rId134"/>
    <p:sldId id="351" r:id="rId135"/>
    <p:sldId id="543" r:id="rId136"/>
    <p:sldId id="544" r:id="rId137"/>
    <p:sldId id="545" r:id="rId138"/>
    <p:sldId id="546" r:id="rId139"/>
    <p:sldId id="547" r:id="rId140"/>
    <p:sldId id="548" r:id="rId141"/>
    <p:sldId id="549" r:id="rId142"/>
    <p:sldId id="550" r:id="rId143"/>
    <p:sldId id="551" r:id="rId144"/>
    <p:sldId id="552" r:id="rId145"/>
    <p:sldId id="553" r:id="rId146"/>
    <p:sldId id="554" r:id="rId147"/>
    <p:sldId id="555" r:id="rId148"/>
    <p:sldId id="556" r:id="rId149"/>
    <p:sldId id="557" r:id="rId150"/>
    <p:sldId id="558" r:id="rId151"/>
    <p:sldId id="559" r:id="rId152"/>
    <p:sldId id="560" r:id="rId153"/>
    <p:sldId id="561" r:id="rId154"/>
    <p:sldId id="562" r:id="rId155"/>
    <p:sldId id="350" r:id="rId156"/>
    <p:sldId id="429" r:id="rId157"/>
    <p:sldId id="430" r:id="rId158"/>
    <p:sldId id="431" r:id="rId159"/>
    <p:sldId id="432" r:id="rId160"/>
    <p:sldId id="433" r:id="rId161"/>
    <p:sldId id="434" r:id="rId162"/>
    <p:sldId id="435" r:id="rId163"/>
    <p:sldId id="436" r:id="rId164"/>
    <p:sldId id="437" r:id="rId165"/>
    <p:sldId id="438" r:id="rId166"/>
    <p:sldId id="439" r:id="rId167"/>
    <p:sldId id="440" r:id="rId168"/>
    <p:sldId id="441" r:id="rId169"/>
    <p:sldId id="442" r:id="rId170"/>
    <p:sldId id="443" r:id="rId171"/>
    <p:sldId id="444" r:id="rId172"/>
    <p:sldId id="445" r:id="rId173"/>
    <p:sldId id="446" r:id="rId174"/>
    <p:sldId id="447" r:id="rId175"/>
    <p:sldId id="448" r:id="rId176"/>
    <p:sldId id="449" r:id="rId177"/>
    <p:sldId id="450" r:id="rId178"/>
    <p:sldId id="451" r:id="rId179"/>
    <p:sldId id="452" r:id="rId180"/>
    <p:sldId id="454" r:id="rId181"/>
    <p:sldId id="455" r:id="rId182"/>
    <p:sldId id="456" r:id="rId183"/>
    <p:sldId id="457" r:id="rId184"/>
    <p:sldId id="458" r:id="rId185"/>
    <p:sldId id="459" r:id="rId186"/>
    <p:sldId id="460" r:id="rId187"/>
    <p:sldId id="461" r:id="rId188"/>
    <p:sldId id="462" r:id="rId189"/>
    <p:sldId id="463" r:id="rId190"/>
    <p:sldId id="464" r:id="rId191"/>
    <p:sldId id="465" r:id="rId192"/>
    <p:sldId id="466" r:id="rId193"/>
    <p:sldId id="467" r:id="rId194"/>
    <p:sldId id="468" r:id="rId195"/>
    <p:sldId id="469" r:id="rId196"/>
    <p:sldId id="470" r:id="rId197"/>
    <p:sldId id="471" r:id="rId198"/>
    <p:sldId id="472" r:id="rId199"/>
    <p:sldId id="473" r:id="rId200"/>
    <p:sldId id="474" r:id="rId201"/>
    <p:sldId id="475" r:id="rId202"/>
    <p:sldId id="476" r:id="rId203"/>
    <p:sldId id="477" r:id="rId204"/>
    <p:sldId id="478" r:id="rId205"/>
    <p:sldId id="479" r:id="rId206"/>
    <p:sldId id="480" r:id="rId207"/>
    <p:sldId id="481" r:id="rId208"/>
    <p:sldId id="482" r:id="rId209"/>
    <p:sldId id="483" r:id="rId210"/>
    <p:sldId id="484" r:id="rId211"/>
    <p:sldId id="485" r:id="rId212"/>
    <p:sldId id="486" r:id="rId213"/>
    <p:sldId id="487" r:id="rId214"/>
    <p:sldId id="488" r:id="rId215"/>
    <p:sldId id="489" r:id="rId216"/>
    <p:sldId id="490" r:id="rId217"/>
    <p:sldId id="491" r:id="rId218"/>
    <p:sldId id="492" r:id="rId219"/>
    <p:sldId id="493" r:id="rId220"/>
    <p:sldId id="494" r:id="rId221"/>
    <p:sldId id="495" r:id="rId2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1" autoAdjust="0"/>
    <p:restoredTop sz="75770" autoAdjust="0"/>
  </p:normalViewPr>
  <p:slideViewPr>
    <p:cSldViewPr snapToGrid="0" snapToObjects="1">
      <p:cViewPr>
        <p:scale>
          <a:sx n="75" d="100"/>
          <a:sy n="75" d="100"/>
        </p:scale>
        <p:origin x="-58" y="51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69" d="100"/>
          <a:sy n="69" d="100"/>
        </p:scale>
        <p:origin x="-3472"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viewProps" Target="viewProp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11" Type="http://schemas.openxmlformats.org/officeDocument/2006/relationships/slide" Target="slides/slide207.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slide" Target="slides/slide151.xml"/><Relationship Id="rId171" Type="http://schemas.openxmlformats.org/officeDocument/2006/relationships/slide" Target="slides/slide167.xml"/><Relationship Id="rId176" Type="http://schemas.openxmlformats.org/officeDocument/2006/relationships/slide" Target="slides/slide172.xml"/><Relationship Id="rId192" Type="http://schemas.openxmlformats.org/officeDocument/2006/relationships/slide" Target="slides/slide188.xml"/><Relationship Id="rId197" Type="http://schemas.openxmlformats.org/officeDocument/2006/relationships/slide" Target="slides/slide193.xml"/><Relationship Id="rId206" Type="http://schemas.openxmlformats.org/officeDocument/2006/relationships/slide" Target="slides/slide202.xml"/><Relationship Id="rId227" Type="http://schemas.openxmlformats.org/officeDocument/2006/relationships/theme" Target="theme/theme1.xml"/><Relationship Id="rId201" Type="http://schemas.openxmlformats.org/officeDocument/2006/relationships/slide" Target="slides/slide197.xml"/><Relationship Id="rId222" Type="http://schemas.openxmlformats.org/officeDocument/2006/relationships/slide" Target="slides/slide218.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slide" Target="slides/slide162.xml"/><Relationship Id="rId182" Type="http://schemas.openxmlformats.org/officeDocument/2006/relationships/slide" Target="slides/slide178.xml"/><Relationship Id="rId187" Type="http://schemas.openxmlformats.org/officeDocument/2006/relationships/slide" Target="slides/slide183.xml"/><Relationship Id="rId217" Type="http://schemas.openxmlformats.org/officeDocument/2006/relationships/slide" Target="slides/slide213.xml"/><Relationship Id="rId1" Type="http://schemas.openxmlformats.org/officeDocument/2006/relationships/slideMaster" Target="slideMasters/slideMaster1.xml"/><Relationship Id="rId6" Type="http://schemas.openxmlformats.org/officeDocument/2006/relationships/slide" Target="slides/slide2.xml"/><Relationship Id="rId212" Type="http://schemas.openxmlformats.org/officeDocument/2006/relationships/slide" Target="slides/slide208.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172" Type="http://schemas.openxmlformats.org/officeDocument/2006/relationships/slide" Target="slides/slide168.xml"/><Relationship Id="rId193" Type="http://schemas.openxmlformats.org/officeDocument/2006/relationships/slide" Target="slides/slide189.xml"/><Relationship Id="rId202" Type="http://schemas.openxmlformats.org/officeDocument/2006/relationships/slide" Target="slides/slide198.xml"/><Relationship Id="rId207" Type="http://schemas.openxmlformats.org/officeDocument/2006/relationships/slide" Target="slides/slide203.xml"/><Relationship Id="rId223" Type="http://schemas.openxmlformats.org/officeDocument/2006/relationships/notesMaster" Target="notesMasters/notesMaster1.xml"/><Relationship Id="rId228" Type="http://schemas.openxmlformats.org/officeDocument/2006/relationships/tableStyles" Target="tableStyle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13" Type="http://schemas.openxmlformats.org/officeDocument/2006/relationships/slide" Target="slides/slide209.xml"/><Relationship Id="rId218" Type="http://schemas.openxmlformats.org/officeDocument/2006/relationships/slide" Target="slides/slide214.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199" Type="http://schemas.openxmlformats.org/officeDocument/2006/relationships/slide" Target="slides/slide195.xml"/><Relationship Id="rId203" Type="http://schemas.openxmlformats.org/officeDocument/2006/relationships/slide" Target="slides/slide199.xml"/><Relationship Id="rId208" Type="http://schemas.openxmlformats.org/officeDocument/2006/relationships/slide" Target="slides/slide204.xml"/><Relationship Id="rId19" Type="http://schemas.openxmlformats.org/officeDocument/2006/relationships/slide" Target="slides/slide15.xml"/><Relationship Id="rId224" Type="http://schemas.openxmlformats.org/officeDocument/2006/relationships/handoutMaster" Target="handoutMasters/handoutMaster1.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219" Type="http://schemas.openxmlformats.org/officeDocument/2006/relationships/slide" Target="slides/slide215.xml"/><Relationship Id="rId3" Type="http://schemas.openxmlformats.org/officeDocument/2006/relationships/slideMaster" Target="slideMasters/slideMaster3.xml"/><Relationship Id="rId214" Type="http://schemas.openxmlformats.org/officeDocument/2006/relationships/slide" Target="slides/slide210.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slide" Target="slides/slide205.xml"/><Relationship Id="rId190" Type="http://schemas.openxmlformats.org/officeDocument/2006/relationships/slide" Target="slides/slide186.xml"/><Relationship Id="rId204" Type="http://schemas.openxmlformats.org/officeDocument/2006/relationships/slide" Target="slides/slide200.xml"/><Relationship Id="rId220" Type="http://schemas.openxmlformats.org/officeDocument/2006/relationships/slide" Target="slides/slide216.xml"/><Relationship Id="rId225" Type="http://schemas.openxmlformats.org/officeDocument/2006/relationships/presProps" Target="presProp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4.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slide" Target="slides/slide211.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426977-E879-E94D-81BC-D39B876315EC}" type="doc">
      <dgm:prSet loTypeId="urn:microsoft.com/office/officeart/2005/8/layout/radial5" loCatId="relationship" qsTypeId="urn:microsoft.com/office/officeart/2005/8/quickstyle/simple4" qsCatId="simple" csTypeId="urn:microsoft.com/office/officeart/2005/8/colors/accent1_2" csCatId="accent1" phldr="1"/>
      <dgm:spPr/>
      <dgm:t>
        <a:bodyPr/>
        <a:lstStyle/>
        <a:p>
          <a:endParaRPr lang="en-US"/>
        </a:p>
      </dgm:t>
    </dgm:pt>
    <dgm:pt modelId="{9A2F8AD1-7642-6740-8B00-4141E3EF5CBA}">
      <dgm:prSet phldrT="[Text]"/>
      <dgm:spPr/>
      <dgm:t>
        <a:bodyPr/>
        <a:lstStyle/>
        <a:p>
          <a:r>
            <a:rPr lang="en-US" dirty="0" smtClean="0"/>
            <a:t>Poor Oral Health</a:t>
          </a:r>
          <a:endParaRPr lang="en-US" dirty="0"/>
        </a:p>
      </dgm:t>
    </dgm:pt>
    <dgm:pt modelId="{CDD998B3-3F2E-7C4F-B5FD-67B637C8B3C7}" type="parTrans" cxnId="{A1B180A4-3C66-A046-9618-84860B7CB34E}">
      <dgm:prSet/>
      <dgm:spPr/>
      <dgm:t>
        <a:bodyPr/>
        <a:lstStyle/>
        <a:p>
          <a:endParaRPr lang="en-US"/>
        </a:p>
      </dgm:t>
    </dgm:pt>
    <dgm:pt modelId="{70DA19D2-0E7E-0D4C-8875-2A9CAD914D3C}" type="sibTrans" cxnId="{A1B180A4-3C66-A046-9618-84860B7CB34E}">
      <dgm:prSet/>
      <dgm:spPr/>
      <dgm:t>
        <a:bodyPr/>
        <a:lstStyle/>
        <a:p>
          <a:endParaRPr lang="en-US"/>
        </a:p>
      </dgm:t>
    </dgm:pt>
    <dgm:pt modelId="{B7E940F6-70B3-C148-975E-2BF65CC88336}">
      <dgm:prSet phldrT="[Text]" custT="1"/>
      <dgm:spPr/>
      <dgm:t>
        <a:bodyPr/>
        <a:lstStyle/>
        <a:p>
          <a:r>
            <a:rPr lang="en-US" sz="1400" dirty="0" smtClean="0"/>
            <a:t>Diabetes</a:t>
          </a:r>
          <a:endParaRPr lang="en-US" sz="1400" dirty="0"/>
        </a:p>
      </dgm:t>
    </dgm:pt>
    <dgm:pt modelId="{CE1F6AC7-554E-F549-8BAC-1C75D06C18B9}" type="parTrans" cxnId="{16A54AC4-A941-3240-802B-DE38DBB26FF4}">
      <dgm:prSet/>
      <dgm:spPr/>
      <dgm:t>
        <a:bodyPr/>
        <a:lstStyle/>
        <a:p>
          <a:endParaRPr lang="en-US" dirty="0"/>
        </a:p>
      </dgm:t>
    </dgm:pt>
    <dgm:pt modelId="{4F855C15-A1DF-BB46-81FB-9C590EEC3BA0}" type="sibTrans" cxnId="{16A54AC4-A941-3240-802B-DE38DBB26FF4}">
      <dgm:prSet/>
      <dgm:spPr/>
      <dgm:t>
        <a:bodyPr/>
        <a:lstStyle/>
        <a:p>
          <a:endParaRPr lang="en-US"/>
        </a:p>
      </dgm:t>
    </dgm:pt>
    <dgm:pt modelId="{4C929E58-9C44-FC49-A865-6435701EF2B0}">
      <dgm:prSet phldrT="[Text]" custT="1"/>
      <dgm:spPr/>
      <dgm:t>
        <a:bodyPr/>
        <a:lstStyle/>
        <a:p>
          <a:r>
            <a:rPr lang="en-US" sz="1300" dirty="0" smtClean="0"/>
            <a:t>Pulmonary Disease</a:t>
          </a:r>
          <a:endParaRPr lang="en-US" sz="1300" dirty="0"/>
        </a:p>
      </dgm:t>
    </dgm:pt>
    <dgm:pt modelId="{65A66D5E-49E5-FD44-90EA-354955696441}" type="parTrans" cxnId="{C8787196-322D-1F4A-9EA6-B05361E76ED3}">
      <dgm:prSet/>
      <dgm:spPr/>
      <dgm:t>
        <a:bodyPr/>
        <a:lstStyle/>
        <a:p>
          <a:endParaRPr lang="en-US" dirty="0"/>
        </a:p>
      </dgm:t>
    </dgm:pt>
    <dgm:pt modelId="{291B6AFC-4EBF-C04B-8EAF-A120E877EF26}" type="sibTrans" cxnId="{C8787196-322D-1F4A-9EA6-B05361E76ED3}">
      <dgm:prSet/>
      <dgm:spPr/>
      <dgm:t>
        <a:bodyPr/>
        <a:lstStyle/>
        <a:p>
          <a:endParaRPr lang="en-US"/>
        </a:p>
      </dgm:t>
    </dgm:pt>
    <dgm:pt modelId="{EAC2E9B0-0EB6-CE4F-BAB3-17ABE970F653}">
      <dgm:prSet phldrT="[Text]" custT="1"/>
      <dgm:spPr/>
      <dgm:t>
        <a:bodyPr/>
        <a:lstStyle/>
        <a:p>
          <a:r>
            <a:rPr lang="en-US" sz="1400" dirty="0" smtClean="0"/>
            <a:t>Stroke</a:t>
          </a:r>
          <a:endParaRPr lang="en-US" sz="1400" dirty="0"/>
        </a:p>
      </dgm:t>
    </dgm:pt>
    <dgm:pt modelId="{94501024-6E27-5143-A8FC-1BC5903698E9}" type="parTrans" cxnId="{CB654B66-CBA9-CC46-AF36-1B43DA531ACF}">
      <dgm:prSet/>
      <dgm:spPr/>
      <dgm:t>
        <a:bodyPr/>
        <a:lstStyle/>
        <a:p>
          <a:endParaRPr lang="en-US" dirty="0"/>
        </a:p>
      </dgm:t>
    </dgm:pt>
    <dgm:pt modelId="{86E59722-2EEF-C048-8EEC-4736F6C5F359}" type="sibTrans" cxnId="{CB654B66-CBA9-CC46-AF36-1B43DA531ACF}">
      <dgm:prSet/>
      <dgm:spPr/>
      <dgm:t>
        <a:bodyPr/>
        <a:lstStyle/>
        <a:p>
          <a:endParaRPr lang="en-US"/>
        </a:p>
      </dgm:t>
    </dgm:pt>
    <dgm:pt modelId="{26008304-F36F-934C-9E3D-285A4AF38FFA}">
      <dgm:prSet phldrT="[Text]" custT="1"/>
      <dgm:spPr/>
      <dgm:t>
        <a:bodyPr/>
        <a:lstStyle/>
        <a:p>
          <a:r>
            <a:rPr lang="en-US" sz="1300" dirty="0" smtClean="0"/>
            <a:t>Cardio-vascular Disease</a:t>
          </a:r>
          <a:endParaRPr lang="en-US" sz="1300" dirty="0"/>
        </a:p>
      </dgm:t>
    </dgm:pt>
    <dgm:pt modelId="{C12B9CD0-2B0C-304D-A369-040BCEB1C366}" type="parTrans" cxnId="{13D5F1C8-203A-9A42-9B10-180D87619328}">
      <dgm:prSet/>
      <dgm:spPr/>
      <dgm:t>
        <a:bodyPr/>
        <a:lstStyle/>
        <a:p>
          <a:endParaRPr lang="en-US" dirty="0"/>
        </a:p>
      </dgm:t>
    </dgm:pt>
    <dgm:pt modelId="{165611D0-763B-634E-A782-CC9C7767F6A0}" type="sibTrans" cxnId="{13D5F1C8-203A-9A42-9B10-180D87619328}">
      <dgm:prSet/>
      <dgm:spPr/>
      <dgm:t>
        <a:bodyPr/>
        <a:lstStyle/>
        <a:p>
          <a:endParaRPr lang="en-US"/>
        </a:p>
      </dgm:t>
    </dgm:pt>
    <dgm:pt modelId="{373CA2D3-0C04-A346-86E0-CCE80BD1F1F6}">
      <dgm:prSet phldrT="[Text]" custT="1"/>
      <dgm:spPr/>
      <dgm:t>
        <a:bodyPr/>
        <a:lstStyle/>
        <a:p>
          <a:r>
            <a:rPr lang="en-US" sz="1300" dirty="0" smtClean="0"/>
            <a:t>Poor Pregnancy Outcomes</a:t>
          </a:r>
          <a:endParaRPr lang="en-US" sz="1300" dirty="0"/>
        </a:p>
      </dgm:t>
    </dgm:pt>
    <dgm:pt modelId="{EFB631CD-E81E-A24F-B211-BD6937277570}" type="parTrans" cxnId="{F3E4CB73-FA19-3441-A7D4-258C45F91146}">
      <dgm:prSet/>
      <dgm:spPr/>
      <dgm:t>
        <a:bodyPr/>
        <a:lstStyle/>
        <a:p>
          <a:endParaRPr lang="en-US" dirty="0"/>
        </a:p>
      </dgm:t>
    </dgm:pt>
    <dgm:pt modelId="{E3EB6770-0D69-E942-9475-0D95575123A7}" type="sibTrans" cxnId="{F3E4CB73-FA19-3441-A7D4-258C45F91146}">
      <dgm:prSet/>
      <dgm:spPr/>
      <dgm:t>
        <a:bodyPr/>
        <a:lstStyle/>
        <a:p>
          <a:endParaRPr lang="en-US"/>
        </a:p>
      </dgm:t>
    </dgm:pt>
    <dgm:pt modelId="{8CCF7CC7-F979-864B-91E2-D8E5DAFB4BAF}">
      <dgm:prSet phldrT="[Text]" custT="1"/>
      <dgm:spPr/>
      <dgm:t>
        <a:bodyPr/>
        <a:lstStyle/>
        <a:p>
          <a:r>
            <a:rPr lang="en-US" sz="1250" dirty="0" smtClean="0"/>
            <a:t>Osteopor-</a:t>
          </a:r>
        </a:p>
        <a:p>
          <a:r>
            <a:rPr lang="en-US" sz="1250" dirty="0" smtClean="0"/>
            <a:t>osis</a:t>
          </a:r>
          <a:endParaRPr lang="en-US" sz="1250" dirty="0"/>
        </a:p>
      </dgm:t>
    </dgm:pt>
    <dgm:pt modelId="{35CED69A-853C-D54F-868B-6A267A8FE415}" type="parTrans" cxnId="{C3727F3D-C12C-A947-83B2-9A07029F4980}">
      <dgm:prSet/>
      <dgm:spPr/>
      <dgm:t>
        <a:bodyPr/>
        <a:lstStyle/>
        <a:p>
          <a:endParaRPr lang="en-US" dirty="0"/>
        </a:p>
      </dgm:t>
    </dgm:pt>
    <dgm:pt modelId="{5400A33B-61F6-3842-8051-9536A9A9DCF0}" type="sibTrans" cxnId="{C3727F3D-C12C-A947-83B2-9A07029F4980}">
      <dgm:prSet/>
      <dgm:spPr/>
      <dgm:t>
        <a:bodyPr/>
        <a:lstStyle/>
        <a:p>
          <a:endParaRPr lang="en-US"/>
        </a:p>
      </dgm:t>
    </dgm:pt>
    <dgm:pt modelId="{0D51497F-D631-134C-B3D6-3829AAD696C8}">
      <dgm:prSet phldrT="[Text]"/>
      <dgm:spPr/>
      <dgm:t>
        <a:bodyPr/>
        <a:lstStyle/>
        <a:p>
          <a:r>
            <a:rPr lang="en-US" dirty="0" smtClean="0"/>
            <a:t>Poor medication adherence</a:t>
          </a:r>
          <a:endParaRPr lang="en-US" dirty="0"/>
        </a:p>
      </dgm:t>
    </dgm:pt>
    <dgm:pt modelId="{F2AB1060-6D1C-CB45-9505-48BC93520327}" type="parTrans" cxnId="{E81C8BD8-08E6-AD4B-9266-A37049E261A2}">
      <dgm:prSet/>
      <dgm:spPr/>
      <dgm:t>
        <a:bodyPr/>
        <a:lstStyle/>
        <a:p>
          <a:endParaRPr lang="en-US" dirty="0"/>
        </a:p>
      </dgm:t>
    </dgm:pt>
    <dgm:pt modelId="{B3618FC7-90F6-BE44-B5BA-BFDE66ABF3EE}" type="sibTrans" cxnId="{E81C8BD8-08E6-AD4B-9266-A37049E261A2}">
      <dgm:prSet/>
      <dgm:spPr/>
      <dgm:t>
        <a:bodyPr/>
        <a:lstStyle/>
        <a:p>
          <a:endParaRPr lang="en-US"/>
        </a:p>
      </dgm:t>
    </dgm:pt>
    <dgm:pt modelId="{E64A4A56-B7C0-FF40-8EC5-9D26F9EE9683}">
      <dgm:prSet phldrT="[Text]"/>
      <dgm:spPr/>
      <dgm:t>
        <a:bodyPr/>
        <a:lstStyle/>
        <a:p>
          <a:r>
            <a:rPr lang="en-US" dirty="0" smtClean="0"/>
            <a:t>Difficulty chewing and swallowing</a:t>
          </a:r>
          <a:endParaRPr lang="en-US" dirty="0"/>
        </a:p>
      </dgm:t>
    </dgm:pt>
    <dgm:pt modelId="{DF476A9A-4BC6-D04B-A30E-49DAF48BC84C}" type="parTrans" cxnId="{B7D8C121-C69D-1C4F-9BE0-275F3DCD3337}">
      <dgm:prSet/>
      <dgm:spPr/>
      <dgm:t>
        <a:bodyPr/>
        <a:lstStyle/>
        <a:p>
          <a:endParaRPr lang="en-US" dirty="0"/>
        </a:p>
      </dgm:t>
    </dgm:pt>
    <dgm:pt modelId="{A154E3EB-A8F2-E542-B3D6-946F2A66E27C}" type="sibTrans" cxnId="{B7D8C121-C69D-1C4F-9BE0-275F3DCD3337}">
      <dgm:prSet/>
      <dgm:spPr/>
      <dgm:t>
        <a:bodyPr/>
        <a:lstStyle/>
        <a:p>
          <a:endParaRPr lang="en-US"/>
        </a:p>
      </dgm:t>
    </dgm:pt>
    <dgm:pt modelId="{E6715DDB-B1E3-B445-A82D-3A0FA365D04B}" type="pres">
      <dgm:prSet presAssocID="{4C426977-E879-E94D-81BC-D39B876315EC}" presName="Name0" presStyleCnt="0">
        <dgm:presLayoutVars>
          <dgm:chMax val="1"/>
          <dgm:dir/>
          <dgm:animLvl val="ctr"/>
          <dgm:resizeHandles val="exact"/>
        </dgm:presLayoutVars>
      </dgm:prSet>
      <dgm:spPr/>
      <dgm:t>
        <a:bodyPr/>
        <a:lstStyle/>
        <a:p>
          <a:endParaRPr lang="en-US"/>
        </a:p>
      </dgm:t>
    </dgm:pt>
    <dgm:pt modelId="{561E2BB8-BD49-4C47-8EE3-6F38C12BF4B2}" type="pres">
      <dgm:prSet presAssocID="{9A2F8AD1-7642-6740-8B00-4141E3EF5CBA}" presName="centerShape" presStyleLbl="node0" presStyleIdx="0" presStyleCnt="1"/>
      <dgm:spPr/>
      <dgm:t>
        <a:bodyPr/>
        <a:lstStyle/>
        <a:p>
          <a:endParaRPr lang="en-US"/>
        </a:p>
      </dgm:t>
    </dgm:pt>
    <dgm:pt modelId="{329EC9B3-5EAF-1948-A93F-7DE4F08CE967}" type="pres">
      <dgm:prSet presAssocID="{CE1F6AC7-554E-F549-8BAC-1C75D06C18B9}" presName="parTrans" presStyleLbl="sibTrans2D1" presStyleIdx="0" presStyleCnt="8"/>
      <dgm:spPr/>
      <dgm:t>
        <a:bodyPr/>
        <a:lstStyle/>
        <a:p>
          <a:endParaRPr lang="en-US"/>
        </a:p>
      </dgm:t>
    </dgm:pt>
    <dgm:pt modelId="{E7974276-D429-8445-B0FB-2400EA8F2532}" type="pres">
      <dgm:prSet presAssocID="{CE1F6AC7-554E-F549-8BAC-1C75D06C18B9}" presName="connectorText" presStyleLbl="sibTrans2D1" presStyleIdx="0" presStyleCnt="8"/>
      <dgm:spPr/>
      <dgm:t>
        <a:bodyPr/>
        <a:lstStyle/>
        <a:p>
          <a:endParaRPr lang="en-US"/>
        </a:p>
      </dgm:t>
    </dgm:pt>
    <dgm:pt modelId="{FBCB5C8C-1D6D-6343-B683-FF4B9B51EC83}" type="pres">
      <dgm:prSet presAssocID="{B7E940F6-70B3-C148-975E-2BF65CC88336}" presName="node" presStyleLbl="node1" presStyleIdx="0" presStyleCnt="8">
        <dgm:presLayoutVars>
          <dgm:bulletEnabled val="1"/>
        </dgm:presLayoutVars>
      </dgm:prSet>
      <dgm:spPr/>
      <dgm:t>
        <a:bodyPr/>
        <a:lstStyle/>
        <a:p>
          <a:endParaRPr lang="en-US"/>
        </a:p>
      </dgm:t>
    </dgm:pt>
    <dgm:pt modelId="{B280A1E9-EA6D-1A45-9FD6-54A0CB24A04D}" type="pres">
      <dgm:prSet presAssocID="{65A66D5E-49E5-FD44-90EA-354955696441}" presName="parTrans" presStyleLbl="sibTrans2D1" presStyleIdx="1" presStyleCnt="8"/>
      <dgm:spPr/>
      <dgm:t>
        <a:bodyPr/>
        <a:lstStyle/>
        <a:p>
          <a:endParaRPr lang="en-US"/>
        </a:p>
      </dgm:t>
    </dgm:pt>
    <dgm:pt modelId="{63CE394B-E50F-574F-9F0A-6F7D63D2C022}" type="pres">
      <dgm:prSet presAssocID="{65A66D5E-49E5-FD44-90EA-354955696441}" presName="connectorText" presStyleLbl="sibTrans2D1" presStyleIdx="1" presStyleCnt="8"/>
      <dgm:spPr/>
      <dgm:t>
        <a:bodyPr/>
        <a:lstStyle/>
        <a:p>
          <a:endParaRPr lang="en-US"/>
        </a:p>
      </dgm:t>
    </dgm:pt>
    <dgm:pt modelId="{01B3343D-32D5-4149-A007-95C4283BC5B1}" type="pres">
      <dgm:prSet presAssocID="{4C929E58-9C44-FC49-A865-6435701EF2B0}" presName="node" presStyleLbl="node1" presStyleIdx="1" presStyleCnt="8">
        <dgm:presLayoutVars>
          <dgm:bulletEnabled val="1"/>
        </dgm:presLayoutVars>
      </dgm:prSet>
      <dgm:spPr/>
      <dgm:t>
        <a:bodyPr/>
        <a:lstStyle/>
        <a:p>
          <a:endParaRPr lang="en-US"/>
        </a:p>
      </dgm:t>
    </dgm:pt>
    <dgm:pt modelId="{686A8FB2-C171-5C45-8120-A95057620BB2}" type="pres">
      <dgm:prSet presAssocID="{94501024-6E27-5143-A8FC-1BC5903698E9}" presName="parTrans" presStyleLbl="sibTrans2D1" presStyleIdx="2" presStyleCnt="8"/>
      <dgm:spPr/>
      <dgm:t>
        <a:bodyPr/>
        <a:lstStyle/>
        <a:p>
          <a:endParaRPr lang="en-US"/>
        </a:p>
      </dgm:t>
    </dgm:pt>
    <dgm:pt modelId="{BF0E2DA7-94A6-A24F-95C2-0850954D450C}" type="pres">
      <dgm:prSet presAssocID="{94501024-6E27-5143-A8FC-1BC5903698E9}" presName="connectorText" presStyleLbl="sibTrans2D1" presStyleIdx="2" presStyleCnt="8"/>
      <dgm:spPr/>
      <dgm:t>
        <a:bodyPr/>
        <a:lstStyle/>
        <a:p>
          <a:endParaRPr lang="en-US"/>
        </a:p>
      </dgm:t>
    </dgm:pt>
    <dgm:pt modelId="{76B1A552-E0AA-E94B-9F74-015DED2EBEC0}" type="pres">
      <dgm:prSet presAssocID="{EAC2E9B0-0EB6-CE4F-BAB3-17ABE970F653}" presName="node" presStyleLbl="node1" presStyleIdx="2" presStyleCnt="8">
        <dgm:presLayoutVars>
          <dgm:bulletEnabled val="1"/>
        </dgm:presLayoutVars>
      </dgm:prSet>
      <dgm:spPr/>
      <dgm:t>
        <a:bodyPr/>
        <a:lstStyle/>
        <a:p>
          <a:endParaRPr lang="en-US"/>
        </a:p>
      </dgm:t>
    </dgm:pt>
    <dgm:pt modelId="{485DF3B7-315A-364F-BA7C-40DF1067BDE7}" type="pres">
      <dgm:prSet presAssocID="{C12B9CD0-2B0C-304D-A369-040BCEB1C366}" presName="parTrans" presStyleLbl="sibTrans2D1" presStyleIdx="3" presStyleCnt="8"/>
      <dgm:spPr/>
      <dgm:t>
        <a:bodyPr/>
        <a:lstStyle/>
        <a:p>
          <a:endParaRPr lang="en-US"/>
        </a:p>
      </dgm:t>
    </dgm:pt>
    <dgm:pt modelId="{E556CE64-C38A-EF4B-9531-0E45CCE58862}" type="pres">
      <dgm:prSet presAssocID="{C12B9CD0-2B0C-304D-A369-040BCEB1C366}" presName="connectorText" presStyleLbl="sibTrans2D1" presStyleIdx="3" presStyleCnt="8"/>
      <dgm:spPr/>
      <dgm:t>
        <a:bodyPr/>
        <a:lstStyle/>
        <a:p>
          <a:endParaRPr lang="en-US"/>
        </a:p>
      </dgm:t>
    </dgm:pt>
    <dgm:pt modelId="{1D4D9493-AACB-5A4B-9CE2-9662CB7C0FBD}" type="pres">
      <dgm:prSet presAssocID="{26008304-F36F-934C-9E3D-285A4AF38FFA}" presName="node" presStyleLbl="node1" presStyleIdx="3" presStyleCnt="8">
        <dgm:presLayoutVars>
          <dgm:bulletEnabled val="1"/>
        </dgm:presLayoutVars>
      </dgm:prSet>
      <dgm:spPr/>
      <dgm:t>
        <a:bodyPr/>
        <a:lstStyle/>
        <a:p>
          <a:endParaRPr lang="en-US"/>
        </a:p>
      </dgm:t>
    </dgm:pt>
    <dgm:pt modelId="{F2717009-351E-B543-A4C8-553CB63B256B}" type="pres">
      <dgm:prSet presAssocID="{EFB631CD-E81E-A24F-B211-BD6937277570}" presName="parTrans" presStyleLbl="sibTrans2D1" presStyleIdx="4" presStyleCnt="8"/>
      <dgm:spPr/>
      <dgm:t>
        <a:bodyPr/>
        <a:lstStyle/>
        <a:p>
          <a:endParaRPr lang="en-US"/>
        </a:p>
      </dgm:t>
    </dgm:pt>
    <dgm:pt modelId="{A5CB2D16-1436-5B41-80FB-414544F49841}" type="pres">
      <dgm:prSet presAssocID="{EFB631CD-E81E-A24F-B211-BD6937277570}" presName="connectorText" presStyleLbl="sibTrans2D1" presStyleIdx="4" presStyleCnt="8"/>
      <dgm:spPr/>
      <dgm:t>
        <a:bodyPr/>
        <a:lstStyle/>
        <a:p>
          <a:endParaRPr lang="en-US"/>
        </a:p>
      </dgm:t>
    </dgm:pt>
    <dgm:pt modelId="{85336071-F7BE-9B4F-B195-9E84D33E6A75}" type="pres">
      <dgm:prSet presAssocID="{373CA2D3-0C04-A346-86E0-CCE80BD1F1F6}" presName="node" presStyleLbl="node1" presStyleIdx="4" presStyleCnt="8">
        <dgm:presLayoutVars>
          <dgm:bulletEnabled val="1"/>
        </dgm:presLayoutVars>
      </dgm:prSet>
      <dgm:spPr/>
      <dgm:t>
        <a:bodyPr/>
        <a:lstStyle/>
        <a:p>
          <a:endParaRPr lang="en-US"/>
        </a:p>
      </dgm:t>
    </dgm:pt>
    <dgm:pt modelId="{AEDAA2BD-271D-3946-9E5C-3959A7E74F9B}" type="pres">
      <dgm:prSet presAssocID="{35CED69A-853C-D54F-868B-6A267A8FE415}" presName="parTrans" presStyleLbl="sibTrans2D1" presStyleIdx="5" presStyleCnt="8"/>
      <dgm:spPr/>
      <dgm:t>
        <a:bodyPr/>
        <a:lstStyle/>
        <a:p>
          <a:endParaRPr lang="en-US"/>
        </a:p>
      </dgm:t>
    </dgm:pt>
    <dgm:pt modelId="{D1F101D2-BBD9-BB4E-B476-90C1AF49D0E1}" type="pres">
      <dgm:prSet presAssocID="{35CED69A-853C-D54F-868B-6A267A8FE415}" presName="connectorText" presStyleLbl="sibTrans2D1" presStyleIdx="5" presStyleCnt="8"/>
      <dgm:spPr/>
      <dgm:t>
        <a:bodyPr/>
        <a:lstStyle/>
        <a:p>
          <a:endParaRPr lang="en-US"/>
        </a:p>
      </dgm:t>
    </dgm:pt>
    <dgm:pt modelId="{BF0703B6-7573-184D-85A7-6107F39D49FA}" type="pres">
      <dgm:prSet presAssocID="{8CCF7CC7-F979-864B-91E2-D8E5DAFB4BAF}" presName="node" presStyleLbl="node1" presStyleIdx="5" presStyleCnt="8">
        <dgm:presLayoutVars>
          <dgm:bulletEnabled val="1"/>
        </dgm:presLayoutVars>
      </dgm:prSet>
      <dgm:spPr/>
      <dgm:t>
        <a:bodyPr/>
        <a:lstStyle/>
        <a:p>
          <a:endParaRPr lang="en-US"/>
        </a:p>
      </dgm:t>
    </dgm:pt>
    <dgm:pt modelId="{0A794BF5-CF6C-1442-9B39-F47D92F52E4E}" type="pres">
      <dgm:prSet presAssocID="{F2AB1060-6D1C-CB45-9505-48BC93520327}" presName="parTrans" presStyleLbl="sibTrans2D1" presStyleIdx="6" presStyleCnt="8"/>
      <dgm:spPr/>
      <dgm:t>
        <a:bodyPr/>
        <a:lstStyle/>
        <a:p>
          <a:endParaRPr lang="en-US"/>
        </a:p>
      </dgm:t>
    </dgm:pt>
    <dgm:pt modelId="{FB84CE9C-9C68-AE45-8BA8-E475717E1263}" type="pres">
      <dgm:prSet presAssocID="{F2AB1060-6D1C-CB45-9505-48BC93520327}" presName="connectorText" presStyleLbl="sibTrans2D1" presStyleIdx="6" presStyleCnt="8"/>
      <dgm:spPr/>
      <dgm:t>
        <a:bodyPr/>
        <a:lstStyle/>
        <a:p>
          <a:endParaRPr lang="en-US"/>
        </a:p>
      </dgm:t>
    </dgm:pt>
    <dgm:pt modelId="{F3F62FF3-49AE-A54C-947F-49988F449D6A}" type="pres">
      <dgm:prSet presAssocID="{0D51497F-D631-134C-B3D6-3829AAD696C8}" presName="node" presStyleLbl="node1" presStyleIdx="6" presStyleCnt="8">
        <dgm:presLayoutVars>
          <dgm:bulletEnabled val="1"/>
        </dgm:presLayoutVars>
      </dgm:prSet>
      <dgm:spPr/>
      <dgm:t>
        <a:bodyPr/>
        <a:lstStyle/>
        <a:p>
          <a:endParaRPr lang="en-US"/>
        </a:p>
      </dgm:t>
    </dgm:pt>
    <dgm:pt modelId="{468B0245-A4F3-5B4D-BE59-F26CF516C700}" type="pres">
      <dgm:prSet presAssocID="{DF476A9A-4BC6-D04B-A30E-49DAF48BC84C}" presName="parTrans" presStyleLbl="sibTrans2D1" presStyleIdx="7" presStyleCnt="8"/>
      <dgm:spPr/>
      <dgm:t>
        <a:bodyPr/>
        <a:lstStyle/>
        <a:p>
          <a:endParaRPr lang="en-US"/>
        </a:p>
      </dgm:t>
    </dgm:pt>
    <dgm:pt modelId="{60E65175-7A71-D347-99E3-7942EA756CC2}" type="pres">
      <dgm:prSet presAssocID="{DF476A9A-4BC6-D04B-A30E-49DAF48BC84C}" presName="connectorText" presStyleLbl="sibTrans2D1" presStyleIdx="7" presStyleCnt="8"/>
      <dgm:spPr/>
      <dgm:t>
        <a:bodyPr/>
        <a:lstStyle/>
        <a:p>
          <a:endParaRPr lang="en-US"/>
        </a:p>
      </dgm:t>
    </dgm:pt>
    <dgm:pt modelId="{BA0A87AF-AAAA-1D4B-911F-1D787820E3A2}" type="pres">
      <dgm:prSet presAssocID="{E64A4A56-B7C0-FF40-8EC5-9D26F9EE9683}" presName="node" presStyleLbl="node1" presStyleIdx="7" presStyleCnt="8" custRadScaleRad="100560" custRadScaleInc="-1413">
        <dgm:presLayoutVars>
          <dgm:bulletEnabled val="1"/>
        </dgm:presLayoutVars>
      </dgm:prSet>
      <dgm:spPr/>
      <dgm:t>
        <a:bodyPr/>
        <a:lstStyle/>
        <a:p>
          <a:endParaRPr lang="en-US"/>
        </a:p>
      </dgm:t>
    </dgm:pt>
  </dgm:ptLst>
  <dgm:cxnLst>
    <dgm:cxn modelId="{E81C8BD8-08E6-AD4B-9266-A37049E261A2}" srcId="{9A2F8AD1-7642-6740-8B00-4141E3EF5CBA}" destId="{0D51497F-D631-134C-B3D6-3829AAD696C8}" srcOrd="6" destOrd="0" parTransId="{F2AB1060-6D1C-CB45-9505-48BC93520327}" sibTransId="{B3618FC7-90F6-BE44-B5BA-BFDE66ABF3EE}"/>
    <dgm:cxn modelId="{4046029F-7BAF-4E44-9B77-3477269C8E58}" type="presOf" srcId="{94501024-6E27-5143-A8FC-1BC5903698E9}" destId="{BF0E2DA7-94A6-A24F-95C2-0850954D450C}" srcOrd="1" destOrd="0" presId="urn:microsoft.com/office/officeart/2005/8/layout/radial5"/>
    <dgm:cxn modelId="{46838ED4-182F-D240-8917-41FB3D8219D2}" type="presOf" srcId="{CE1F6AC7-554E-F549-8BAC-1C75D06C18B9}" destId="{329EC9B3-5EAF-1948-A93F-7DE4F08CE967}" srcOrd="0" destOrd="0" presId="urn:microsoft.com/office/officeart/2005/8/layout/radial5"/>
    <dgm:cxn modelId="{14544D13-42BD-434B-A3C6-1D0C38B647DF}" type="presOf" srcId="{4C426977-E879-E94D-81BC-D39B876315EC}" destId="{E6715DDB-B1E3-B445-A82D-3A0FA365D04B}" srcOrd="0" destOrd="0" presId="urn:microsoft.com/office/officeart/2005/8/layout/radial5"/>
    <dgm:cxn modelId="{F3E4CB73-FA19-3441-A7D4-258C45F91146}" srcId="{9A2F8AD1-7642-6740-8B00-4141E3EF5CBA}" destId="{373CA2D3-0C04-A346-86E0-CCE80BD1F1F6}" srcOrd="4" destOrd="0" parTransId="{EFB631CD-E81E-A24F-B211-BD6937277570}" sibTransId="{E3EB6770-0D69-E942-9475-0D95575123A7}"/>
    <dgm:cxn modelId="{C18FF54B-665E-7E4A-988E-C4FDA976B7CA}" type="presOf" srcId="{DF476A9A-4BC6-D04B-A30E-49DAF48BC84C}" destId="{468B0245-A4F3-5B4D-BE59-F26CF516C700}" srcOrd="0" destOrd="0" presId="urn:microsoft.com/office/officeart/2005/8/layout/radial5"/>
    <dgm:cxn modelId="{46F39200-14CD-DB4E-9F57-8A53FC9CD43B}" type="presOf" srcId="{373CA2D3-0C04-A346-86E0-CCE80BD1F1F6}" destId="{85336071-F7BE-9B4F-B195-9E84D33E6A75}" srcOrd="0" destOrd="0" presId="urn:microsoft.com/office/officeart/2005/8/layout/radial5"/>
    <dgm:cxn modelId="{B08A1448-4DFF-C743-AF56-35564E9FF98B}" type="presOf" srcId="{CE1F6AC7-554E-F549-8BAC-1C75D06C18B9}" destId="{E7974276-D429-8445-B0FB-2400EA8F2532}" srcOrd="1" destOrd="0" presId="urn:microsoft.com/office/officeart/2005/8/layout/radial5"/>
    <dgm:cxn modelId="{A1B180A4-3C66-A046-9618-84860B7CB34E}" srcId="{4C426977-E879-E94D-81BC-D39B876315EC}" destId="{9A2F8AD1-7642-6740-8B00-4141E3EF5CBA}" srcOrd="0" destOrd="0" parTransId="{CDD998B3-3F2E-7C4F-B5FD-67B637C8B3C7}" sibTransId="{70DA19D2-0E7E-0D4C-8875-2A9CAD914D3C}"/>
    <dgm:cxn modelId="{6672BA7F-5A3B-4447-9CBE-D9C409A4ABD2}" type="presOf" srcId="{B7E940F6-70B3-C148-975E-2BF65CC88336}" destId="{FBCB5C8C-1D6D-6343-B683-FF4B9B51EC83}" srcOrd="0" destOrd="0" presId="urn:microsoft.com/office/officeart/2005/8/layout/radial5"/>
    <dgm:cxn modelId="{EE36D0D1-4C76-5D4B-BB4E-C5F94D36617E}" type="presOf" srcId="{EFB631CD-E81E-A24F-B211-BD6937277570}" destId="{A5CB2D16-1436-5B41-80FB-414544F49841}" srcOrd="1" destOrd="0" presId="urn:microsoft.com/office/officeart/2005/8/layout/radial5"/>
    <dgm:cxn modelId="{64D2D6E5-4469-F94A-A592-E90888909A27}" type="presOf" srcId="{35CED69A-853C-D54F-868B-6A267A8FE415}" destId="{D1F101D2-BBD9-BB4E-B476-90C1AF49D0E1}" srcOrd="1" destOrd="0" presId="urn:microsoft.com/office/officeart/2005/8/layout/radial5"/>
    <dgm:cxn modelId="{5D6B0D86-042F-C947-8364-8DAF392CC9AD}" type="presOf" srcId="{F2AB1060-6D1C-CB45-9505-48BC93520327}" destId="{0A794BF5-CF6C-1442-9B39-F47D92F52E4E}" srcOrd="0" destOrd="0" presId="urn:microsoft.com/office/officeart/2005/8/layout/radial5"/>
    <dgm:cxn modelId="{8A98DA3C-973B-7E44-B8F2-5FA4326B4D8F}" type="presOf" srcId="{35CED69A-853C-D54F-868B-6A267A8FE415}" destId="{AEDAA2BD-271D-3946-9E5C-3959A7E74F9B}" srcOrd="0" destOrd="0" presId="urn:microsoft.com/office/officeart/2005/8/layout/radial5"/>
    <dgm:cxn modelId="{1C126450-0E1B-2F4E-885C-268B6B8A04C4}" type="presOf" srcId="{F2AB1060-6D1C-CB45-9505-48BC93520327}" destId="{FB84CE9C-9C68-AE45-8BA8-E475717E1263}" srcOrd="1" destOrd="0" presId="urn:microsoft.com/office/officeart/2005/8/layout/radial5"/>
    <dgm:cxn modelId="{16A54AC4-A941-3240-802B-DE38DBB26FF4}" srcId="{9A2F8AD1-7642-6740-8B00-4141E3EF5CBA}" destId="{B7E940F6-70B3-C148-975E-2BF65CC88336}" srcOrd="0" destOrd="0" parTransId="{CE1F6AC7-554E-F549-8BAC-1C75D06C18B9}" sibTransId="{4F855C15-A1DF-BB46-81FB-9C590EEC3BA0}"/>
    <dgm:cxn modelId="{6BBDCA5C-FF9E-3D4E-B1D3-C047383B03E6}" type="presOf" srcId="{EFB631CD-E81E-A24F-B211-BD6937277570}" destId="{F2717009-351E-B543-A4C8-553CB63B256B}" srcOrd="0" destOrd="0" presId="urn:microsoft.com/office/officeart/2005/8/layout/radial5"/>
    <dgm:cxn modelId="{B7D8C121-C69D-1C4F-9BE0-275F3DCD3337}" srcId="{9A2F8AD1-7642-6740-8B00-4141E3EF5CBA}" destId="{E64A4A56-B7C0-FF40-8EC5-9D26F9EE9683}" srcOrd="7" destOrd="0" parTransId="{DF476A9A-4BC6-D04B-A30E-49DAF48BC84C}" sibTransId="{A154E3EB-A8F2-E542-B3D6-946F2A66E27C}"/>
    <dgm:cxn modelId="{13D5F1C8-203A-9A42-9B10-180D87619328}" srcId="{9A2F8AD1-7642-6740-8B00-4141E3EF5CBA}" destId="{26008304-F36F-934C-9E3D-285A4AF38FFA}" srcOrd="3" destOrd="0" parTransId="{C12B9CD0-2B0C-304D-A369-040BCEB1C366}" sibTransId="{165611D0-763B-634E-A782-CC9C7767F6A0}"/>
    <dgm:cxn modelId="{FF57D685-17A9-334D-B235-3B8709FD4B74}" type="presOf" srcId="{65A66D5E-49E5-FD44-90EA-354955696441}" destId="{B280A1E9-EA6D-1A45-9FD6-54A0CB24A04D}" srcOrd="0" destOrd="0" presId="urn:microsoft.com/office/officeart/2005/8/layout/radial5"/>
    <dgm:cxn modelId="{C2D8131D-C892-C445-9CE9-A0CDF38F0385}" type="presOf" srcId="{9A2F8AD1-7642-6740-8B00-4141E3EF5CBA}" destId="{561E2BB8-BD49-4C47-8EE3-6F38C12BF4B2}" srcOrd="0" destOrd="0" presId="urn:microsoft.com/office/officeart/2005/8/layout/radial5"/>
    <dgm:cxn modelId="{C7EF7F10-B7AA-E144-A5FE-8DB0FB3A4CFD}" type="presOf" srcId="{26008304-F36F-934C-9E3D-285A4AF38FFA}" destId="{1D4D9493-AACB-5A4B-9CE2-9662CB7C0FBD}" srcOrd="0" destOrd="0" presId="urn:microsoft.com/office/officeart/2005/8/layout/radial5"/>
    <dgm:cxn modelId="{D2BCA37B-6C1A-ED4B-AC16-2BE4AD1321EC}" type="presOf" srcId="{C12B9CD0-2B0C-304D-A369-040BCEB1C366}" destId="{E556CE64-C38A-EF4B-9531-0E45CCE58862}" srcOrd="1" destOrd="0" presId="urn:microsoft.com/office/officeart/2005/8/layout/radial5"/>
    <dgm:cxn modelId="{4359ACC1-726F-8446-BDF6-00778A01B57A}" type="presOf" srcId="{E64A4A56-B7C0-FF40-8EC5-9D26F9EE9683}" destId="{BA0A87AF-AAAA-1D4B-911F-1D787820E3A2}" srcOrd="0" destOrd="0" presId="urn:microsoft.com/office/officeart/2005/8/layout/radial5"/>
    <dgm:cxn modelId="{A2B321C2-465E-0246-9B65-147CA2D9C514}" type="presOf" srcId="{8CCF7CC7-F979-864B-91E2-D8E5DAFB4BAF}" destId="{BF0703B6-7573-184D-85A7-6107F39D49FA}" srcOrd="0" destOrd="0" presId="urn:microsoft.com/office/officeart/2005/8/layout/radial5"/>
    <dgm:cxn modelId="{C3727F3D-C12C-A947-83B2-9A07029F4980}" srcId="{9A2F8AD1-7642-6740-8B00-4141E3EF5CBA}" destId="{8CCF7CC7-F979-864B-91E2-D8E5DAFB4BAF}" srcOrd="5" destOrd="0" parTransId="{35CED69A-853C-D54F-868B-6A267A8FE415}" sibTransId="{5400A33B-61F6-3842-8051-9536A9A9DCF0}"/>
    <dgm:cxn modelId="{9882051E-19BA-B440-A666-3FD928E3F4BD}" type="presOf" srcId="{EAC2E9B0-0EB6-CE4F-BAB3-17ABE970F653}" destId="{76B1A552-E0AA-E94B-9F74-015DED2EBEC0}" srcOrd="0" destOrd="0" presId="urn:microsoft.com/office/officeart/2005/8/layout/radial5"/>
    <dgm:cxn modelId="{0FC40446-6DFE-5340-ACEB-75630860AEC2}" type="presOf" srcId="{65A66D5E-49E5-FD44-90EA-354955696441}" destId="{63CE394B-E50F-574F-9F0A-6F7D63D2C022}" srcOrd="1" destOrd="0" presId="urn:microsoft.com/office/officeart/2005/8/layout/radial5"/>
    <dgm:cxn modelId="{71F7E4BC-A5FA-7544-ACFC-AC255F433E29}" type="presOf" srcId="{C12B9CD0-2B0C-304D-A369-040BCEB1C366}" destId="{485DF3B7-315A-364F-BA7C-40DF1067BDE7}" srcOrd="0" destOrd="0" presId="urn:microsoft.com/office/officeart/2005/8/layout/radial5"/>
    <dgm:cxn modelId="{3BAE202A-6E91-644A-8952-6CB68F71DD69}" type="presOf" srcId="{94501024-6E27-5143-A8FC-1BC5903698E9}" destId="{686A8FB2-C171-5C45-8120-A95057620BB2}" srcOrd="0" destOrd="0" presId="urn:microsoft.com/office/officeart/2005/8/layout/radial5"/>
    <dgm:cxn modelId="{CB654B66-CBA9-CC46-AF36-1B43DA531ACF}" srcId="{9A2F8AD1-7642-6740-8B00-4141E3EF5CBA}" destId="{EAC2E9B0-0EB6-CE4F-BAB3-17ABE970F653}" srcOrd="2" destOrd="0" parTransId="{94501024-6E27-5143-A8FC-1BC5903698E9}" sibTransId="{86E59722-2EEF-C048-8EEC-4736F6C5F359}"/>
    <dgm:cxn modelId="{5BA46EFC-402F-7B44-96B4-5963B954DF7F}" type="presOf" srcId="{0D51497F-D631-134C-B3D6-3829AAD696C8}" destId="{F3F62FF3-49AE-A54C-947F-49988F449D6A}" srcOrd="0" destOrd="0" presId="urn:microsoft.com/office/officeart/2005/8/layout/radial5"/>
    <dgm:cxn modelId="{836CC9B5-041F-F942-9749-49376908BC61}" type="presOf" srcId="{DF476A9A-4BC6-D04B-A30E-49DAF48BC84C}" destId="{60E65175-7A71-D347-99E3-7942EA756CC2}" srcOrd="1" destOrd="0" presId="urn:microsoft.com/office/officeart/2005/8/layout/radial5"/>
    <dgm:cxn modelId="{C2A1A2D3-C269-B243-B1E1-7C995628F3A0}" type="presOf" srcId="{4C929E58-9C44-FC49-A865-6435701EF2B0}" destId="{01B3343D-32D5-4149-A007-95C4283BC5B1}" srcOrd="0" destOrd="0" presId="urn:microsoft.com/office/officeart/2005/8/layout/radial5"/>
    <dgm:cxn modelId="{C8787196-322D-1F4A-9EA6-B05361E76ED3}" srcId="{9A2F8AD1-7642-6740-8B00-4141E3EF5CBA}" destId="{4C929E58-9C44-FC49-A865-6435701EF2B0}" srcOrd="1" destOrd="0" parTransId="{65A66D5E-49E5-FD44-90EA-354955696441}" sibTransId="{291B6AFC-4EBF-C04B-8EAF-A120E877EF26}"/>
    <dgm:cxn modelId="{A933F695-2064-6E46-96EF-5212D43C543B}" type="presParOf" srcId="{E6715DDB-B1E3-B445-A82D-3A0FA365D04B}" destId="{561E2BB8-BD49-4C47-8EE3-6F38C12BF4B2}" srcOrd="0" destOrd="0" presId="urn:microsoft.com/office/officeart/2005/8/layout/radial5"/>
    <dgm:cxn modelId="{14040587-2AFA-D646-87AB-63D2B8725500}" type="presParOf" srcId="{E6715DDB-B1E3-B445-A82D-3A0FA365D04B}" destId="{329EC9B3-5EAF-1948-A93F-7DE4F08CE967}" srcOrd="1" destOrd="0" presId="urn:microsoft.com/office/officeart/2005/8/layout/radial5"/>
    <dgm:cxn modelId="{2A1DA96C-87B8-054D-A7B1-8E3942D8FF21}" type="presParOf" srcId="{329EC9B3-5EAF-1948-A93F-7DE4F08CE967}" destId="{E7974276-D429-8445-B0FB-2400EA8F2532}" srcOrd="0" destOrd="0" presId="urn:microsoft.com/office/officeart/2005/8/layout/radial5"/>
    <dgm:cxn modelId="{989620E8-E10E-A943-AA91-EB04C916C5BE}" type="presParOf" srcId="{E6715DDB-B1E3-B445-A82D-3A0FA365D04B}" destId="{FBCB5C8C-1D6D-6343-B683-FF4B9B51EC83}" srcOrd="2" destOrd="0" presId="urn:microsoft.com/office/officeart/2005/8/layout/radial5"/>
    <dgm:cxn modelId="{AE3490B1-7999-C04D-B92D-60A6E646A833}" type="presParOf" srcId="{E6715DDB-B1E3-B445-A82D-3A0FA365D04B}" destId="{B280A1E9-EA6D-1A45-9FD6-54A0CB24A04D}" srcOrd="3" destOrd="0" presId="urn:microsoft.com/office/officeart/2005/8/layout/radial5"/>
    <dgm:cxn modelId="{F2B140BA-3C81-9B47-AB7C-BF0A9F05578D}" type="presParOf" srcId="{B280A1E9-EA6D-1A45-9FD6-54A0CB24A04D}" destId="{63CE394B-E50F-574F-9F0A-6F7D63D2C022}" srcOrd="0" destOrd="0" presId="urn:microsoft.com/office/officeart/2005/8/layout/radial5"/>
    <dgm:cxn modelId="{D7F61DDD-C65B-004F-A8C6-BB5E301F818B}" type="presParOf" srcId="{E6715DDB-B1E3-B445-A82D-3A0FA365D04B}" destId="{01B3343D-32D5-4149-A007-95C4283BC5B1}" srcOrd="4" destOrd="0" presId="urn:microsoft.com/office/officeart/2005/8/layout/radial5"/>
    <dgm:cxn modelId="{24BF7152-47AA-EC46-8395-72BAD55FAAEA}" type="presParOf" srcId="{E6715DDB-B1E3-B445-A82D-3A0FA365D04B}" destId="{686A8FB2-C171-5C45-8120-A95057620BB2}" srcOrd="5" destOrd="0" presId="urn:microsoft.com/office/officeart/2005/8/layout/radial5"/>
    <dgm:cxn modelId="{9F49A02D-CA7B-B94B-8397-2331640E778D}" type="presParOf" srcId="{686A8FB2-C171-5C45-8120-A95057620BB2}" destId="{BF0E2DA7-94A6-A24F-95C2-0850954D450C}" srcOrd="0" destOrd="0" presId="urn:microsoft.com/office/officeart/2005/8/layout/radial5"/>
    <dgm:cxn modelId="{182FA4C9-E3CA-CA41-89A8-4FEE9C9F4278}" type="presParOf" srcId="{E6715DDB-B1E3-B445-A82D-3A0FA365D04B}" destId="{76B1A552-E0AA-E94B-9F74-015DED2EBEC0}" srcOrd="6" destOrd="0" presId="urn:microsoft.com/office/officeart/2005/8/layout/radial5"/>
    <dgm:cxn modelId="{CB15C565-296D-F94E-A514-7FFE5EE5B9FB}" type="presParOf" srcId="{E6715DDB-B1E3-B445-A82D-3A0FA365D04B}" destId="{485DF3B7-315A-364F-BA7C-40DF1067BDE7}" srcOrd="7" destOrd="0" presId="urn:microsoft.com/office/officeart/2005/8/layout/radial5"/>
    <dgm:cxn modelId="{C56C59B6-D815-A048-A543-ED96EF7B5003}" type="presParOf" srcId="{485DF3B7-315A-364F-BA7C-40DF1067BDE7}" destId="{E556CE64-C38A-EF4B-9531-0E45CCE58862}" srcOrd="0" destOrd="0" presId="urn:microsoft.com/office/officeart/2005/8/layout/radial5"/>
    <dgm:cxn modelId="{32B506C8-D3D1-804C-95F3-3FA7C2C28308}" type="presParOf" srcId="{E6715DDB-B1E3-B445-A82D-3A0FA365D04B}" destId="{1D4D9493-AACB-5A4B-9CE2-9662CB7C0FBD}" srcOrd="8" destOrd="0" presId="urn:microsoft.com/office/officeart/2005/8/layout/radial5"/>
    <dgm:cxn modelId="{8579C666-F656-384A-B76D-46D82C256EC0}" type="presParOf" srcId="{E6715DDB-B1E3-B445-A82D-3A0FA365D04B}" destId="{F2717009-351E-B543-A4C8-553CB63B256B}" srcOrd="9" destOrd="0" presId="urn:microsoft.com/office/officeart/2005/8/layout/radial5"/>
    <dgm:cxn modelId="{1D25FB13-248C-FD4D-BAFF-B79708832633}" type="presParOf" srcId="{F2717009-351E-B543-A4C8-553CB63B256B}" destId="{A5CB2D16-1436-5B41-80FB-414544F49841}" srcOrd="0" destOrd="0" presId="urn:microsoft.com/office/officeart/2005/8/layout/radial5"/>
    <dgm:cxn modelId="{27A0C04F-7EE8-9547-A48C-18A0CA550996}" type="presParOf" srcId="{E6715DDB-B1E3-B445-A82D-3A0FA365D04B}" destId="{85336071-F7BE-9B4F-B195-9E84D33E6A75}" srcOrd="10" destOrd="0" presId="urn:microsoft.com/office/officeart/2005/8/layout/radial5"/>
    <dgm:cxn modelId="{0A48BD30-DE18-F849-903F-6233F42EF334}" type="presParOf" srcId="{E6715DDB-B1E3-B445-A82D-3A0FA365D04B}" destId="{AEDAA2BD-271D-3946-9E5C-3959A7E74F9B}" srcOrd="11" destOrd="0" presId="urn:microsoft.com/office/officeart/2005/8/layout/radial5"/>
    <dgm:cxn modelId="{DA20E097-4E8B-8940-A8E8-CDF87DF6B037}" type="presParOf" srcId="{AEDAA2BD-271D-3946-9E5C-3959A7E74F9B}" destId="{D1F101D2-BBD9-BB4E-B476-90C1AF49D0E1}" srcOrd="0" destOrd="0" presId="urn:microsoft.com/office/officeart/2005/8/layout/radial5"/>
    <dgm:cxn modelId="{8EEE5F4D-F22B-6742-91C9-F5C149FB9A75}" type="presParOf" srcId="{E6715DDB-B1E3-B445-A82D-3A0FA365D04B}" destId="{BF0703B6-7573-184D-85A7-6107F39D49FA}" srcOrd="12" destOrd="0" presId="urn:microsoft.com/office/officeart/2005/8/layout/radial5"/>
    <dgm:cxn modelId="{7EB16521-3908-1647-B4C0-0D67D2E2898E}" type="presParOf" srcId="{E6715DDB-B1E3-B445-A82D-3A0FA365D04B}" destId="{0A794BF5-CF6C-1442-9B39-F47D92F52E4E}" srcOrd="13" destOrd="0" presId="urn:microsoft.com/office/officeart/2005/8/layout/radial5"/>
    <dgm:cxn modelId="{EFFB338F-3289-3F47-8563-D87BD601B769}" type="presParOf" srcId="{0A794BF5-CF6C-1442-9B39-F47D92F52E4E}" destId="{FB84CE9C-9C68-AE45-8BA8-E475717E1263}" srcOrd="0" destOrd="0" presId="urn:microsoft.com/office/officeart/2005/8/layout/radial5"/>
    <dgm:cxn modelId="{208D0C4C-0563-844B-B97D-CD7BF495C1AF}" type="presParOf" srcId="{E6715DDB-B1E3-B445-A82D-3A0FA365D04B}" destId="{F3F62FF3-49AE-A54C-947F-49988F449D6A}" srcOrd="14" destOrd="0" presId="urn:microsoft.com/office/officeart/2005/8/layout/radial5"/>
    <dgm:cxn modelId="{21A9FFAE-4257-2345-90BD-E3260F265DB8}" type="presParOf" srcId="{E6715DDB-B1E3-B445-A82D-3A0FA365D04B}" destId="{468B0245-A4F3-5B4D-BE59-F26CF516C700}" srcOrd="15" destOrd="0" presId="urn:microsoft.com/office/officeart/2005/8/layout/radial5"/>
    <dgm:cxn modelId="{9A89BFCB-F1E7-1C49-850E-99A9D86DAA36}" type="presParOf" srcId="{468B0245-A4F3-5B4D-BE59-F26CF516C700}" destId="{60E65175-7A71-D347-99E3-7942EA756CC2}" srcOrd="0" destOrd="0" presId="urn:microsoft.com/office/officeart/2005/8/layout/radial5"/>
    <dgm:cxn modelId="{70D4D9D1-5FC0-B94F-A77A-250395322DFB}" type="presParOf" srcId="{E6715DDB-B1E3-B445-A82D-3A0FA365D04B}" destId="{BA0A87AF-AAAA-1D4B-911F-1D787820E3A2}" srcOrd="16"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22DEDA-9BC6-D54E-8782-4C67007CC2F0}" type="doc">
      <dgm:prSet loTypeId="urn:microsoft.com/office/officeart/2005/8/layout/chevron2" loCatId="process" qsTypeId="urn:microsoft.com/office/officeart/2005/8/quickstyle/simple4" qsCatId="simple" csTypeId="urn:microsoft.com/office/officeart/2005/8/colors/accent1_2" csCatId="accent1" phldr="1"/>
      <dgm:spPr/>
      <dgm:t>
        <a:bodyPr/>
        <a:lstStyle/>
        <a:p>
          <a:endParaRPr lang="en-US"/>
        </a:p>
      </dgm:t>
    </dgm:pt>
    <dgm:pt modelId="{FDC0CA50-415B-D140-B9EC-713F21D2B7D4}">
      <dgm:prSet phldrT="[Text]"/>
      <dgm:spPr/>
      <dgm:t>
        <a:bodyPr/>
        <a:lstStyle/>
        <a:p>
          <a:r>
            <a:rPr lang="en-US" dirty="0" smtClean="0"/>
            <a:t>Causes</a:t>
          </a:r>
          <a:endParaRPr lang="en-US" dirty="0"/>
        </a:p>
      </dgm:t>
    </dgm:pt>
    <dgm:pt modelId="{FB1EBB17-49E1-C34A-A5AF-2BA1C96A5AA4}" type="parTrans" cxnId="{C831B297-EFB2-8F48-BDF2-102192D49128}">
      <dgm:prSet/>
      <dgm:spPr/>
      <dgm:t>
        <a:bodyPr/>
        <a:lstStyle/>
        <a:p>
          <a:endParaRPr lang="en-US"/>
        </a:p>
      </dgm:t>
    </dgm:pt>
    <dgm:pt modelId="{840B38AE-42E4-564B-ABA1-C40B8B63A7D5}" type="sibTrans" cxnId="{C831B297-EFB2-8F48-BDF2-102192D49128}">
      <dgm:prSet/>
      <dgm:spPr/>
      <dgm:t>
        <a:bodyPr/>
        <a:lstStyle/>
        <a:p>
          <a:endParaRPr lang="en-US"/>
        </a:p>
      </dgm:t>
    </dgm:pt>
    <dgm:pt modelId="{F0C6BBD1-2088-3345-B86E-0DC1674782FC}">
      <dgm:prSet phldrT="[Text]"/>
      <dgm:spPr/>
      <dgm:t>
        <a:bodyPr/>
        <a:lstStyle/>
        <a:p>
          <a:r>
            <a:rPr lang="en-US" dirty="0" smtClean="0"/>
            <a:t>Effects</a:t>
          </a:r>
          <a:endParaRPr lang="en-US" dirty="0"/>
        </a:p>
      </dgm:t>
    </dgm:pt>
    <dgm:pt modelId="{6FC031BC-B5FB-5D4E-A95C-1654996AE70A}" type="parTrans" cxnId="{3E38C868-99F4-944F-A107-5275744289B0}">
      <dgm:prSet/>
      <dgm:spPr/>
      <dgm:t>
        <a:bodyPr/>
        <a:lstStyle/>
        <a:p>
          <a:endParaRPr lang="en-US"/>
        </a:p>
      </dgm:t>
    </dgm:pt>
    <dgm:pt modelId="{316B8106-3C00-EC4F-B028-52202DB0F8D9}" type="sibTrans" cxnId="{3E38C868-99F4-944F-A107-5275744289B0}">
      <dgm:prSet/>
      <dgm:spPr/>
      <dgm:t>
        <a:bodyPr/>
        <a:lstStyle/>
        <a:p>
          <a:endParaRPr lang="en-US"/>
        </a:p>
      </dgm:t>
    </dgm:pt>
    <dgm:pt modelId="{E019C220-9985-1446-980F-8F7EB4DF09E5}">
      <dgm:prSet phldrT="[Text]"/>
      <dgm:spPr/>
      <dgm:t>
        <a:bodyPr/>
        <a:lstStyle/>
        <a:p>
          <a:r>
            <a:rPr lang="en-US" dirty="0" smtClean="0"/>
            <a:t>Negative effect on dietary habits, nutritional status, speech, and taste</a:t>
          </a:r>
          <a:endParaRPr lang="en-US" dirty="0"/>
        </a:p>
      </dgm:t>
    </dgm:pt>
    <dgm:pt modelId="{026AA077-546E-8A49-BE54-C3A1E01BD42B}" type="parTrans" cxnId="{01CB3D68-473A-DD48-B700-4AF6CAADF6F7}">
      <dgm:prSet/>
      <dgm:spPr/>
      <dgm:t>
        <a:bodyPr/>
        <a:lstStyle/>
        <a:p>
          <a:endParaRPr lang="en-US"/>
        </a:p>
      </dgm:t>
    </dgm:pt>
    <dgm:pt modelId="{94C5F044-BEA1-2945-AECC-2A046FFC4BD9}" type="sibTrans" cxnId="{01CB3D68-473A-DD48-B700-4AF6CAADF6F7}">
      <dgm:prSet/>
      <dgm:spPr/>
      <dgm:t>
        <a:bodyPr/>
        <a:lstStyle/>
        <a:p>
          <a:endParaRPr lang="en-US"/>
        </a:p>
      </dgm:t>
    </dgm:pt>
    <dgm:pt modelId="{306358AE-C224-F24C-B6EA-7F81B85C5A02}">
      <dgm:prSet phldrT="[Text]"/>
      <dgm:spPr/>
      <dgm:t>
        <a:bodyPr/>
        <a:lstStyle/>
        <a:p>
          <a:r>
            <a:rPr lang="en-US" dirty="0" smtClean="0"/>
            <a:t>Treatments</a:t>
          </a:r>
          <a:endParaRPr lang="en-US" dirty="0"/>
        </a:p>
      </dgm:t>
    </dgm:pt>
    <dgm:pt modelId="{2DE7AFB8-A286-7B40-818E-C5381D32AEB6}" type="parTrans" cxnId="{8FB10A4B-6B52-FF49-9513-4D879BBC33D6}">
      <dgm:prSet/>
      <dgm:spPr/>
      <dgm:t>
        <a:bodyPr/>
        <a:lstStyle/>
        <a:p>
          <a:endParaRPr lang="en-US"/>
        </a:p>
      </dgm:t>
    </dgm:pt>
    <dgm:pt modelId="{68B14B5F-532B-9A44-8272-3FF3FF1F2C97}" type="sibTrans" cxnId="{8FB10A4B-6B52-FF49-9513-4D879BBC33D6}">
      <dgm:prSet/>
      <dgm:spPr/>
      <dgm:t>
        <a:bodyPr/>
        <a:lstStyle/>
        <a:p>
          <a:endParaRPr lang="en-US"/>
        </a:p>
      </dgm:t>
    </dgm:pt>
    <dgm:pt modelId="{A61F1FB6-E282-B245-A1C8-C0E2C08A50B4}">
      <dgm:prSet phldrT="[Text]"/>
      <dgm:spPr/>
      <dgm:t>
        <a:bodyPr/>
        <a:lstStyle/>
        <a:p>
          <a:r>
            <a:rPr lang="en-US" dirty="0" smtClean="0"/>
            <a:t>Saliva substitutes</a:t>
          </a:r>
          <a:endParaRPr lang="en-US" dirty="0"/>
        </a:p>
      </dgm:t>
    </dgm:pt>
    <dgm:pt modelId="{60E573C5-C012-7B45-BD09-AB89EC98B897}" type="parTrans" cxnId="{A0882DC0-58B4-1E45-B551-8E90BA7C485B}">
      <dgm:prSet/>
      <dgm:spPr/>
      <dgm:t>
        <a:bodyPr/>
        <a:lstStyle/>
        <a:p>
          <a:endParaRPr lang="en-US"/>
        </a:p>
      </dgm:t>
    </dgm:pt>
    <dgm:pt modelId="{16DF839D-B96D-264A-8B59-7FF2C1903764}" type="sibTrans" cxnId="{A0882DC0-58B4-1E45-B551-8E90BA7C485B}">
      <dgm:prSet/>
      <dgm:spPr/>
      <dgm:t>
        <a:bodyPr/>
        <a:lstStyle/>
        <a:p>
          <a:endParaRPr lang="en-US"/>
        </a:p>
      </dgm:t>
    </dgm:pt>
    <dgm:pt modelId="{BBDE9F47-3028-5849-B33A-6BB473925B6A}">
      <dgm:prSet phldrT="[Text]"/>
      <dgm:spPr/>
      <dgm:t>
        <a:bodyPr/>
        <a:lstStyle/>
        <a:p>
          <a:r>
            <a:rPr lang="en-US" dirty="0" smtClean="0"/>
            <a:t>Side effect of many medications</a:t>
          </a:r>
          <a:endParaRPr lang="en-US" dirty="0"/>
        </a:p>
      </dgm:t>
    </dgm:pt>
    <dgm:pt modelId="{7231042A-5EB2-6045-9178-1275D10C488C}" type="parTrans" cxnId="{8B792DA4-0859-D641-AEB0-57F0871BACD6}">
      <dgm:prSet/>
      <dgm:spPr/>
      <dgm:t>
        <a:bodyPr/>
        <a:lstStyle/>
        <a:p>
          <a:endParaRPr lang="en-US"/>
        </a:p>
      </dgm:t>
    </dgm:pt>
    <dgm:pt modelId="{C0B23A28-1954-9E44-BA56-D90039BDA344}" type="sibTrans" cxnId="{8B792DA4-0859-D641-AEB0-57F0871BACD6}">
      <dgm:prSet/>
      <dgm:spPr/>
      <dgm:t>
        <a:bodyPr/>
        <a:lstStyle/>
        <a:p>
          <a:endParaRPr lang="en-US"/>
        </a:p>
      </dgm:t>
    </dgm:pt>
    <dgm:pt modelId="{38253D70-6549-834B-A444-3EC9FC091D77}">
      <dgm:prSet phldrT="[Text]"/>
      <dgm:spPr/>
      <dgm:t>
        <a:bodyPr/>
        <a:lstStyle/>
        <a:p>
          <a:r>
            <a:rPr lang="en-US" dirty="0" smtClean="0"/>
            <a:t>Less </a:t>
          </a:r>
          <a:r>
            <a:rPr lang="en-US" dirty="0" smtClean="0"/>
            <a:t>tolerance to dental prosthesis</a:t>
          </a:r>
          <a:endParaRPr lang="en-US" dirty="0"/>
        </a:p>
      </dgm:t>
    </dgm:pt>
    <dgm:pt modelId="{107FA790-2B7E-624C-89FE-9E85429E902D}" type="parTrans" cxnId="{C8560084-700A-824F-825A-E8D1C8AA3E5F}">
      <dgm:prSet/>
      <dgm:spPr/>
      <dgm:t>
        <a:bodyPr/>
        <a:lstStyle/>
        <a:p>
          <a:endParaRPr lang="en-US"/>
        </a:p>
      </dgm:t>
    </dgm:pt>
    <dgm:pt modelId="{605EECDA-B53C-0647-96FB-4712D5D3B708}" type="sibTrans" cxnId="{C8560084-700A-824F-825A-E8D1C8AA3E5F}">
      <dgm:prSet/>
      <dgm:spPr/>
      <dgm:t>
        <a:bodyPr/>
        <a:lstStyle/>
        <a:p>
          <a:endParaRPr lang="en-US"/>
        </a:p>
      </dgm:t>
    </dgm:pt>
    <dgm:pt modelId="{C926F6EE-4C43-8842-9A1B-CA7F04DDBBA2}">
      <dgm:prSet phldrT="[Text]"/>
      <dgm:spPr/>
      <dgm:t>
        <a:bodyPr/>
        <a:lstStyle/>
        <a:p>
          <a:r>
            <a:rPr lang="en-US" dirty="0" smtClean="0"/>
            <a:t>Increased susceptibility to dental and candida infection.</a:t>
          </a:r>
          <a:endParaRPr lang="en-US" dirty="0"/>
        </a:p>
      </dgm:t>
    </dgm:pt>
    <dgm:pt modelId="{60908A19-45CE-C145-9BEB-0A5AB4FA47AE}" type="parTrans" cxnId="{2643A704-D5D4-F040-BDD9-7B351A0B4945}">
      <dgm:prSet/>
      <dgm:spPr/>
      <dgm:t>
        <a:bodyPr/>
        <a:lstStyle/>
        <a:p>
          <a:endParaRPr lang="en-US"/>
        </a:p>
      </dgm:t>
    </dgm:pt>
    <dgm:pt modelId="{418DC896-32E3-D440-8BB6-D2E41944520D}" type="sibTrans" cxnId="{2643A704-D5D4-F040-BDD9-7B351A0B4945}">
      <dgm:prSet/>
      <dgm:spPr/>
      <dgm:t>
        <a:bodyPr/>
        <a:lstStyle/>
        <a:p>
          <a:endParaRPr lang="en-US"/>
        </a:p>
      </dgm:t>
    </dgm:pt>
    <dgm:pt modelId="{83013193-DB23-6446-8521-33BA8856F7F3}">
      <dgm:prSet phldrT="[Text]"/>
      <dgm:spPr/>
      <dgm:t>
        <a:bodyPr/>
        <a:lstStyle/>
        <a:p>
          <a:r>
            <a:rPr lang="en-US" dirty="0" smtClean="0"/>
            <a:t>Symptom of cancer therapy, autoimmune disorders, or HIV-associated salivary gland disease. </a:t>
          </a:r>
          <a:endParaRPr lang="en-US" dirty="0"/>
        </a:p>
      </dgm:t>
    </dgm:pt>
    <dgm:pt modelId="{88A83816-AF35-1A4A-B723-7AC167C4EFB1}" type="parTrans" cxnId="{3F0F7593-7B35-FC46-9A85-F93D2444F813}">
      <dgm:prSet/>
      <dgm:spPr/>
      <dgm:t>
        <a:bodyPr/>
        <a:lstStyle/>
        <a:p>
          <a:endParaRPr lang="en-US"/>
        </a:p>
      </dgm:t>
    </dgm:pt>
    <dgm:pt modelId="{F07D3F94-E6E6-7341-AEB5-3F8C621E7685}" type="sibTrans" cxnId="{3F0F7593-7B35-FC46-9A85-F93D2444F813}">
      <dgm:prSet/>
      <dgm:spPr/>
      <dgm:t>
        <a:bodyPr/>
        <a:lstStyle/>
        <a:p>
          <a:endParaRPr lang="en-US"/>
        </a:p>
      </dgm:t>
    </dgm:pt>
    <dgm:pt modelId="{D88D0BAD-09B8-BE4A-98E9-741C35F3B514}">
      <dgm:prSet phldrT="[Text]"/>
      <dgm:spPr/>
      <dgm:t>
        <a:bodyPr/>
        <a:lstStyle/>
        <a:p>
          <a:r>
            <a:rPr lang="en-US" dirty="0" smtClean="0"/>
            <a:t>Salivary stimulants</a:t>
          </a:r>
          <a:endParaRPr lang="en-US" dirty="0"/>
        </a:p>
      </dgm:t>
    </dgm:pt>
    <dgm:pt modelId="{C1B519AE-3793-5943-88C8-FDE6FF0EB5A3}" type="parTrans" cxnId="{2FB4F962-8F20-DF4C-81CC-5CEA3117C907}">
      <dgm:prSet/>
      <dgm:spPr/>
      <dgm:t>
        <a:bodyPr/>
        <a:lstStyle/>
        <a:p>
          <a:endParaRPr lang="en-US"/>
        </a:p>
      </dgm:t>
    </dgm:pt>
    <dgm:pt modelId="{CE191C6A-949B-D14B-95E5-F7407C55CB26}" type="sibTrans" cxnId="{2FB4F962-8F20-DF4C-81CC-5CEA3117C907}">
      <dgm:prSet/>
      <dgm:spPr/>
      <dgm:t>
        <a:bodyPr/>
        <a:lstStyle/>
        <a:p>
          <a:endParaRPr lang="en-US"/>
        </a:p>
      </dgm:t>
    </dgm:pt>
    <dgm:pt modelId="{5656F0BA-A5D7-0345-BAA0-C04635432C80}">
      <dgm:prSet phldrT="[Text]"/>
      <dgm:spPr/>
      <dgm:t>
        <a:bodyPr/>
        <a:lstStyle/>
        <a:p>
          <a:r>
            <a:rPr lang="en-US" dirty="0" smtClean="0"/>
            <a:t>Drinking plenty of </a:t>
          </a:r>
          <a:r>
            <a:rPr lang="en-US" dirty="0" smtClean="0"/>
            <a:t>water.</a:t>
          </a:r>
          <a:endParaRPr lang="en-US" dirty="0"/>
        </a:p>
      </dgm:t>
    </dgm:pt>
    <dgm:pt modelId="{17DEAEC3-C7F4-EC4A-8A9D-316673329E60}" type="parTrans" cxnId="{674BA680-EAF7-A947-8C46-506BFAC4582D}">
      <dgm:prSet/>
      <dgm:spPr/>
      <dgm:t>
        <a:bodyPr/>
        <a:lstStyle/>
        <a:p>
          <a:endParaRPr lang="en-US"/>
        </a:p>
      </dgm:t>
    </dgm:pt>
    <dgm:pt modelId="{A361ADCC-1A73-C04A-B3B0-23C9CB2F6D05}" type="sibTrans" cxnId="{674BA680-EAF7-A947-8C46-506BFAC4582D}">
      <dgm:prSet/>
      <dgm:spPr/>
      <dgm:t>
        <a:bodyPr/>
        <a:lstStyle/>
        <a:p>
          <a:endParaRPr lang="en-US"/>
        </a:p>
      </dgm:t>
    </dgm:pt>
    <dgm:pt modelId="{7C3635C0-50FE-174A-BFA2-1CEF001DA727}" type="pres">
      <dgm:prSet presAssocID="{3222DEDA-9BC6-D54E-8782-4C67007CC2F0}" presName="linearFlow" presStyleCnt="0">
        <dgm:presLayoutVars>
          <dgm:dir/>
          <dgm:animLvl val="lvl"/>
          <dgm:resizeHandles val="exact"/>
        </dgm:presLayoutVars>
      </dgm:prSet>
      <dgm:spPr/>
      <dgm:t>
        <a:bodyPr/>
        <a:lstStyle/>
        <a:p>
          <a:endParaRPr lang="en-US"/>
        </a:p>
      </dgm:t>
    </dgm:pt>
    <dgm:pt modelId="{70634C81-581A-AD4B-A656-067700106515}" type="pres">
      <dgm:prSet presAssocID="{FDC0CA50-415B-D140-B9EC-713F21D2B7D4}" presName="composite" presStyleCnt="0"/>
      <dgm:spPr/>
    </dgm:pt>
    <dgm:pt modelId="{DD9B21CB-72AA-3047-9468-6C1B5D90A0FF}" type="pres">
      <dgm:prSet presAssocID="{FDC0CA50-415B-D140-B9EC-713F21D2B7D4}" presName="parentText" presStyleLbl="alignNode1" presStyleIdx="0" presStyleCnt="3">
        <dgm:presLayoutVars>
          <dgm:chMax val="1"/>
          <dgm:bulletEnabled val="1"/>
        </dgm:presLayoutVars>
      </dgm:prSet>
      <dgm:spPr/>
      <dgm:t>
        <a:bodyPr/>
        <a:lstStyle/>
        <a:p>
          <a:endParaRPr lang="en-US"/>
        </a:p>
      </dgm:t>
    </dgm:pt>
    <dgm:pt modelId="{998CD243-774C-DB4F-A816-7BF2F18E23E8}" type="pres">
      <dgm:prSet presAssocID="{FDC0CA50-415B-D140-B9EC-713F21D2B7D4}" presName="descendantText" presStyleLbl="alignAcc1" presStyleIdx="0" presStyleCnt="3">
        <dgm:presLayoutVars>
          <dgm:bulletEnabled val="1"/>
        </dgm:presLayoutVars>
      </dgm:prSet>
      <dgm:spPr/>
      <dgm:t>
        <a:bodyPr/>
        <a:lstStyle/>
        <a:p>
          <a:endParaRPr lang="en-US"/>
        </a:p>
      </dgm:t>
    </dgm:pt>
    <dgm:pt modelId="{2F6C0619-D213-CA43-8F62-47F4F0AA8F4F}" type="pres">
      <dgm:prSet presAssocID="{840B38AE-42E4-564B-ABA1-C40B8B63A7D5}" presName="sp" presStyleCnt="0"/>
      <dgm:spPr/>
    </dgm:pt>
    <dgm:pt modelId="{8A7630F1-37B0-5D41-B292-C81598522A7B}" type="pres">
      <dgm:prSet presAssocID="{F0C6BBD1-2088-3345-B86E-0DC1674782FC}" presName="composite" presStyleCnt="0"/>
      <dgm:spPr/>
    </dgm:pt>
    <dgm:pt modelId="{B61F269E-FC03-6B4F-8A6D-BBA3D2D728B4}" type="pres">
      <dgm:prSet presAssocID="{F0C6BBD1-2088-3345-B86E-0DC1674782FC}" presName="parentText" presStyleLbl="alignNode1" presStyleIdx="1" presStyleCnt="3">
        <dgm:presLayoutVars>
          <dgm:chMax val="1"/>
          <dgm:bulletEnabled val="1"/>
        </dgm:presLayoutVars>
      </dgm:prSet>
      <dgm:spPr/>
      <dgm:t>
        <a:bodyPr/>
        <a:lstStyle/>
        <a:p>
          <a:endParaRPr lang="en-US"/>
        </a:p>
      </dgm:t>
    </dgm:pt>
    <dgm:pt modelId="{134014E8-D59D-DB4E-AB23-145495F1AF3A}" type="pres">
      <dgm:prSet presAssocID="{F0C6BBD1-2088-3345-B86E-0DC1674782FC}" presName="descendantText" presStyleLbl="alignAcc1" presStyleIdx="1" presStyleCnt="3">
        <dgm:presLayoutVars>
          <dgm:bulletEnabled val="1"/>
        </dgm:presLayoutVars>
      </dgm:prSet>
      <dgm:spPr/>
      <dgm:t>
        <a:bodyPr/>
        <a:lstStyle/>
        <a:p>
          <a:endParaRPr lang="en-US"/>
        </a:p>
      </dgm:t>
    </dgm:pt>
    <dgm:pt modelId="{3805EC85-3641-D74D-972E-487EEB2D494C}" type="pres">
      <dgm:prSet presAssocID="{316B8106-3C00-EC4F-B028-52202DB0F8D9}" presName="sp" presStyleCnt="0"/>
      <dgm:spPr/>
    </dgm:pt>
    <dgm:pt modelId="{1C509C7E-B22F-8E42-B965-A55F01378C2A}" type="pres">
      <dgm:prSet presAssocID="{306358AE-C224-F24C-B6EA-7F81B85C5A02}" presName="composite" presStyleCnt="0"/>
      <dgm:spPr/>
    </dgm:pt>
    <dgm:pt modelId="{CC7CB7FE-4B8E-CD4E-B35B-F41E3F9DCEC4}" type="pres">
      <dgm:prSet presAssocID="{306358AE-C224-F24C-B6EA-7F81B85C5A02}" presName="parentText" presStyleLbl="alignNode1" presStyleIdx="2" presStyleCnt="3">
        <dgm:presLayoutVars>
          <dgm:chMax val="1"/>
          <dgm:bulletEnabled val="1"/>
        </dgm:presLayoutVars>
      </dgm:prSet>
      <dgm:spPr/>
      <dgm:t>
        <a:bodyPr/>
        <a:lstStyle/>
        <a:p>
          <a:endParaRPr lang="en-US"/>
        </a:p>
      </dgm:t>
    </dgm:pt>
    <dgm:pt modelId="{FFEB6A27-859C-E545-97DD-5DEBFB6A5912}" type="pres">
      <dgm:prSet presAssocID="{306358AE-C224-F24C-B6EA-7F81B85C5A02}" presName="descendantText" presStyleLbl="alignAcc1" presStyleIdx="2" presStyleCnt="3">
        <dgm:presLayoutVars>
          <dgm:bulletEnabled val="1"/>
        </dgm:presLayoutVars>
      </dgm:prSet>
      <dgm:spPr/>
      <dgm:t>
        <a:bodyPr/>
        <a:lstStyle/>
        <a:p>
          <a:endParaRPr lang="en-US"/>
        </a:p>
      </dgm:t>
    </dgm:pt>
  </dgm:ptLst>
  <dgm:cxnLst>
    <dgm:cxn modelId="{D23A095B-BCBC-4346-AB37-E31846897C01}" type="presOf" srcId="{D88D0BAD-09B8-BE4A-98E9-741C35F3B514}" destId="{FFEB6A27-859C-E545-97DD-5DEBFB6A5912}" srcOrd="0" destOrd="1" presId="urn:microsoft.com/office/officeart/2005/8/layout/chevron2"/>
    <dgm:cxn modelId="{674BA680-EAF7-A947-8C46-506BFAC4582D}" srcId="{306358AE-C224-F24C-B6EA-7F81B85C5A02}" destId="{5656F0BA-A5D7-0345-BAA0-C04635432C80}" srcOrd="2" destOrd="0" parTransId="{17DEAEC3-C7F4-EC4A-8A9D-316673329E60}" sibTransId="{A361ADCC-1A73-C04A-B3B0-23C9CB2F6D05}"/>
    <dgm:cxn modelId="{E0541DB9-2382-7344-9EA0-DF3B37D802CC}" type="presOf" srcId="{F0C6BBD1-2088-3345-B86E-0DC1674782FC}" destId="{B61F269E-FC03-6B4F-8A6D-BBA3D2D728B4}" srcOrd="0" destOrd="0" presId="urn:microsoft.com/office/officeart/2005/8/layout/chevron2"/>
    <dgm:cxn modelId="{409FC76A-079D-5B42-8C3D-6C94FEA8C50F}" type="presOf" srcId="{E019C220-9985-1446-980F-8F7EB4DF09E5}" destId="{134014E8-D59D-DB4E-AB23-145495F1AF3A}" srcOrd="0" destOrd="0" presId="urn:microsoft.com/office/officeart/2005/8/layout/chevron2"/>
    <dgm:cxn modelId="{8B792DA4-0859-D641-AEB0-57F0871BACD6}" srcId="{FDC0CA50-415B-D140-B9EC-713F21D2B7D4}" destId="{BBDE9F47-3028-5849-B33A-6BB473925B6A}" srcOrd="0" destOrd="0" parTransId="{7231042A-5EB2-6045-9178-1275D10C488C}" sibTransId="{C0B23A28-1954-9E44-BA56-D90039BDA344}"/>
    <dgm:cxn modelId="{8FB10A4B-6B52-FF49-9513-4D879BBC33D6}" srcId="{3222DEDA-9BC6-D54E-8782-4C67007CC2F0}" destId="{306358AE-C224-F24C-B6EA-7F81B85C5A02}" srcOrd="2" destOrd="0" parTransId="{2DE7AFB8-A286-7B40-818E-C5381D32AEB6}" sibTransId="{68B14B5F-532B-9A44-8272-3FF3FF1F2C97}"/>
    <dgm:cxn modelId="{999B28DD-7FC7-834D-B83D-9901C87E297E}" type="presOf" srcId="{C926F6EE-4C43-8842-9A1B-CA7F04DDBBA2}" destId="{134014E8-D59D-DB4E-AB23-145495F1AF3A}" srcOrd="0" destOrd="2" presId="urn:microsoft.com/office/officeart/2005/8/layout/chevron2"/>
    <dgm:cxn modelId="{A0882DC0-58B4-1E45-B551-8E90BA7C485B}" srcId="{306358AE-C224-F24C-B6EA-7F81B85C5A02}" destId="{A61F1FB6-E282-B245-A1C8-C0E2C08A50B4}" srcOrd="0" destOrd="0" parTransId="{60E573C5-C012-7B45-BD09-AB89EC98B897}" sibTransId="{16DF839D-B96D-264A-8B59-7FF2C1903764}"/>
    <dgm:cxn modelId="{01CB3D68-473A-DD48-B700-4AF6CAADF6F7}" srcId="{F0C6BBD1-2088-3345-B86E-0DC1674782FC}" destId="{E019C220-9985-1446-980F-8F7EB4DF09E5}" srcOrd="0" destOrd="0" parTransId="{026AA077-546E-8A49-BE54-C3A1E01BD42B}" sibTransId="{94C5F044-BEA1-2945-AECC-2A046FFC4BD9}"/>
    <dgm:cxn modelId="{A598C480-A67B-F44F-AAC8-4146CDB3E2F7}" type="presOf" srcId="{38253D70-6549-834B-A444-3EC9FC091D77}" destId="{134014E8-D59D-DB4E-AB23-145495F1AF3A}" srcOrd="0" destOrd="1" presId="urn:microsoft.com/office/officeart/2005/8/layout/chevron2"/>
    <dgm:cxn modelId="{F3954805-92EA-5545-8FA2-91A94FEA0CFD}" type="presOf" srcId="{BBDE9F47-3028-5849-B33A-6BB473925B6A}" destId="{998CD243-774C-DB4F-A816-7BF2F18E23E8}" srcOrd="0" destOrd="0" presId="urn:microsoft.com/office/officeart/2005/8/layout/chevron2"/>
    <dgm:cxn modelId="{BC297CE8-DAA8-BD4B-919F-5F839E3429F8}" type="presOf" srcId="{FDC0CA50-415B-D140-B9EC-713F21D2B7D4}" destId="{DD9B21CB-72AA-3047-9468-6C1B5D90A0FF}" srcOrd="0" destOrd="0" presId="urn:microsoft.com/office/officeart/2005/8/layout/chevron2"/>
    <dgm:cxn modelId="{2643A704-D5D4-F040-BDD9-7B351A0B4945}" srcId="{F0C6BBD1-2088-3345-B86E-0DC1674782FC}" destId="{C926F6EE-4C43-8842-9A1B-CA7F04DDBBA2}" srcOrd="2" destOrd="0" parTransId="{60908A19-45CE-C145-9BEB-0A5AB4FA47AE}" sibTransId="{418DC896-32E3-D440-8BB6-D2E41944520D}"/>
    <dgm:cxn modelId="{C831B297-EFB2-8F48-BDF2-102192D49128}" srcId="{3222DEDA-9BC6-D54E-8782-4C67007CC2F0}" destId="{FDC0CA50-415B-D140-B9EC-713F21D2B7D4}" srcOrd="0" destOrd="0" parTransId="{FB1EBB17-49E1-C34A-A5AF-2BA1C96A5AA4}" sibTransId="{840B38AE-42E4-564B-ABA1-C40B8B63A7D5}"/>
    <dgm:cxn modelId="{3F0F7593-7B35-FC46-9A85-F93D2444F813}" srcId="{FDC0CA50-415B-D140-B9EC-713F21D2B7D4}" destId="{83013193-DB23-6446-8521-33BA8856F7F3}" srcOrd="1" destOrd="0" parTransId="{88A83816-AF35-1A4A-B723-7AC167C4EFB1}" sibTransId="{F07D3F94-E6E6-7341-AEB5-3F8C621E7685}"/>
    <dgm:cxn modelId="{2FB4F962-8F20-DF4C-81CC-5CEA3117C907}" srcId="{306358AE-C224-F24C-B6EA-7F81B85C5A02}" destId="{D88D0BAD-09B8-BE4A-98E9-741C35F3B514}" srcOrd="1" destOrd="0" parTransId="{C1B519AE-3793-5943-88C8-FDE6FF0EB5A3}" sibTransId="{CE191C6A-949B-D14B-95E5-F7407C55CB26}"/>
    <dgm:cxn modelId="{25ACAAC1-ACA0-2F40-AAC1-11083D4E78DD}" type="presOf" srcId="{3222DEDA-9BC6-D54E-8782-4C67007CC2F0}" destId="{7C3635C0-50FE-174A-BFA2-1CEF001DA727}" srcOrd="0" destOrd="0" presId="urn:microsoft.com/office/officeart/2005/8/layout/chevron2"/>
    <dgm:cxn modelId="{3E38C868-99F4-944F-A107-5275744289B0}" srcId="{3222DEDA-9BC6-D54E-8782-4C67007CC2F0}" destId="{F0C6BBD1-2088-3345-B86E-0DC1674782FC}" srcOrd="1" destOrd="0" parTransId="{6FC031BC-B5FB-5D4E-A95C-1654996AE70A}" sibTransId="{316B8106-3C00-EC4F-B028-52202DB0F8D9}"/>
    <dgm:cxn modelId="{C8560084-700A-824F-825A-E8D1C8AA3E5F}" srcId="{F0C6BBD1-2088-3345-B86E-0DC1674782FC}" destId="{38253D70-6549-834B-A444-3EC9FC091D77}" srcOrd="1" destOrd="0" parTransId="{107FA790-2B7E-624C-89FE-9E85429E902D}" sibTransId="{605EECDA-B53C-0647-96FB-4712D5D3B708}"/>
    <dgm:cxn modelId="{0A9F8D41-E8DF-714F-838C-895992C39A3C}" type="presOf" srcId="{5656F0BA-A5D7-0345-BAA0-C04635432C80}" destId="{FFEB6A27-859C-E545-97DD-5DEBFB6A5912}" srcOrd="0" destOrd="2" presId="urn:microsoft.com/office/officeart/2005/8/layout/chevron2"/>
    <dgm:cxn modelId="{03B1562A-91F0-4549-8E2C-203B0650D3FD}" type="presOf" srcId="{83013193-DB23-6446-8521-33BA8856F7F3}" destId="{998CD243-774C-DB4F-A816-7BF2F18E23E8}" srcOrd="0" destOrd="1" presId="urn:microsoft.com/office/officeart/2005/8/layout/chevron2"/>
    <dgm:cxn modelId="{F33B561C-E177-1B4C-BDB7-730C6130F6B0}" type="presOf" srcId="{A61F1FB6-E282-B245-A1C8-C0E2C08A50B4}" destId="{FFEB6A27-859C-E545-97DD-5DEBFB6A5912}" srcOrd="0" destOrd="0" presId="urn:microsoft.com/office/officeart/2005/8/layout/chevron2"/>
    <dgm:cxn modelId="{8F82566A-9804-B84F-A9C9-72D613643CEE}" type="presOf" srcId="{306358AE-C224-F24C-B6EA-7F81B85C5A02}" destId="{CC7CB7FE-4B8E-CD4E-B35B-F41E3F9DCEC4}" srcOrd="0" destOrd="0" presId="urn:microsoft.com/office/officeart/2005/8/layout/chevron2"/>
    <dgm:cxn modelId="{CE9189DB-A86E-D54E-B87B-8AB5C77A3BA5}" type="presParOf" srcId="{7C3635C0-50FE-174A-BFA2-1CEF001DA727}" destId="{70634C81-581A-AD4B-A656-067700106515}" srcOrd="0" destOrd="0" presId="urn:microsoft.com/office/officeart/2005/8/layout/chevron2"/>
    <dgm:cxn modelId="{D2F12E5B-96BC-CF42-98CC-E20874A6B393}" type="presParOf" srcId="{70634C81-581A-AD4B-A656-067700106515}" destId="{DD9B21CB-72AA-3047-9468-6C1B5D90A0FF}" srcOrd="0" destOrd="0" presId="urn:microsoft.com/office/officeart/2005/8/layout/chevron2"/>
    <dgm:cxn modelId="{EA94D25C-74B4-294A-BB34-7155F0F234FD}" type="presParOf" srcId="{70634C81-581A-AD4B-A656-067700106515}" destId="{998CD243-774C-DB4F-A816-7BF2F18E23E8}" srcOrd="1" destOrd="0" presId="urn:microsoft.com/office/officeart/2005/8/layout/chevron2"/>
    <dgm:cxn modelId="{7B53B18C-F39A-9446-B429-6EE8921F840A}" type="presParOf" srcId="{7C3635C0-50FE-174A-BFA2-1CEF001DA727}" destId="{2F6C0619-D213-CA43-8F62-47F4F0AA8F4F}" srcOrd="1" destOrd="0" presId="urn:microsoft.com/office/officeart/2005/8/layout/chevron2"/>
    <dgm:cxn modelId="{F5806811-73E5-C94A-980C-3104209E71FA}" type="presParOf" srcId="{7C3635C0-50FE-174A-BFA2-1CEF001DA727}" destId="{8A7630F1-37B0-5D41-B292-C81598522A7B}" srcOrd="2" destOrd="0" presId="urn:microsoft.com/office/officeart/2005/8/layout/chevron2"/>
    <dgm:cxn modelId="{1EA869A0-F9FF-D641-9218-0AC5EC648CF7}" type="presParOf" srcId="{8A7630F1-37B0-5D41-B292-C81598522A7B}" destId="{B61F269E-FC03-6B4F-8A6D-BBA3D2D728B4}" srcOrd="0" destOrd="0" presId="urn:microsoft.com/office/officeart/2005/8/layout/chevron2"/>
    <dgm:cxn modelId="{C93753D1-AD9A-1E4F-AEEC-1F2BC8CC4D5E}" type="presParOf" srcId="{8A7630F1-37B0-5D41-B292-C81598522A7B}" destId="{134014E8-D59D-DB4E-AB23-145495F1AF3A}" srcOrd="1" destOrd="0" presId="urn:microsoft.com/office/officeart/2005/8/layout/chevron2"/>
    <dgm:cxn modelId="{DD4005A6-3617-844E-9A00-76C5AF0C65A1}" type="presParOf" srcId="{7C3635C0-50FE-174A-BFA2-1CEF001DA727}" destId="{3805EC85-3641-D74D-972E-487EEB2D494C}" srcOrd="3" destOrd="0" presId="urn:microsoft.com/office/officeart/2005/8/layout/chevron2"/>
    <dgm:cxn modelId="{63F0A8C9-BEA8-4343-9731-6475745E35C0}" type="presParOf" srcId="{7C3635C0-50FE-174A-BFA2-1CEF001DA727}" destId="{1C509C7E-B22F-8E42-B965-A55F01378C2A}" srcOrd="4" destOrd="0" presId="urn:microsoft.com/office/officeart/2005/8/layout/chevron2"/>
    <dgm:cxn modelId="{E1E4384D-0D79-E948-8ECD-A740F7BBA91A}" type="presParOf" srcId="{1C509C7E-B22F-8E42-B965-A55F01378C2A}" destId="{CC7CB7FE-4B8E-CD4E-B35B-F41E3F9DCEC4}" srcOrd="0" destOrd="0" presId="urn:microsoft.com/office/officeart/2005/8/layout/chevron2"/>
    <dgm:cxn modelId="{9EDE1193-9171-3946-82C6-825CA7D96748}" type="presParOf" srcId="{1C509C7E-B22F-8E42-B965-A55F01378C2A}" destId="{FFEB6A27-859C-E545-97DD-5DEBFB6A5912}"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CF5570C-7E76-4743-9159-E96BAA9D4AD8}" type="doc">
      <dgm:prSet loTypeId="urn:microsoft.com/office/officeart/2005/8/layout/hList1" loCatId="list" qsTypeId="urn:microsoft.com/office/officeart/2005/8/quickstyle/simple5" qsCatId="simple" csTypeId="urn:microsoft.com/office/officeart/2005/8/colors/accent1_2" csCatId="accent1" phldr="1"/>
      <dgm:spPr/>
      <dgm:t>
        <a:bodyPr/>
        <a:lstStyle/>
        <a:p>
          <a:endParaRPr lang="en-US"/>
        </a:p>
      </dgm:t>
    </dgm:pt>
    <dgm:pt modelId="{8CFEBE19-38B3-3E4A-9171-AAC4587E7FBF}">
      <dgm:prSet phldrT="[Text]"/>
      <dgm:spPr/>
      <dgm:t>
        <a:bodyPr/>
        <a:lstStyle/>
        <a:p>
          <a:r>
            <a:rPr lang="en-US" dirty="0" smtClean="0"/>
            <a:t>Low Self-Esteem</a:t>
          </a:r>
          <a:endParaRPr lang="en-US" dirty="0" smtClean="0">
            <a:solidFill>
              <a:srgbClr val="000000"/>
            </a:solidFill>
          </a:endParaRPr>
        </a:p>
      </dgm:t>
    </dgm:pt>
    <dgm:pt modelId="{FAFF6486-ABC5-A84D-8FD6-1E6AAD9FFE89}" type="parTrans" cxnId="{1A02B599-499E-B34C-AF64-8FE39C26CC81}">
      <dgm:prSet/>
      <dgm:spPr/>
      <dgm:t>
        <a:bodyPr/>
        <a:lstStyle/>
        <a:p>
          <a:endParaRPr lang="en-US"/>
        </a:p>
      </dgm:t>
    </dgm:pt>
    <dgm:pt modelId="{FC8EB034-2946-7646-836B-600C08D397BA}" type="sibTrans" cxnId="{1A02B599-499E-B34C-AF64-8FE39C26CC81}">
      <dgm:prSet/>
      <dgm:spPr/>
      <dgm:t>
        <a:bodyPr/>
        <a:lstStyle/>
        <a:p>
          <a:endParaRPr lang="en-US"/>
        </a:p>
      </dgm:t>
    </dgm:pt>
    <dgm:pt modelId="{374E8BE1-EDA4-634B-AC6C-8A61A09B872C}">
      <dgm:prSet phldrT="[Text]"/>
      <dgm:spPr/>
      <dgm:t>
        <a:bodyPr/>
        <a:lstStyle/>
        <a:p>
          <a:r>
            <a:rPr lang="en-US" dirty="0" smtClean="0"/>
            <a:t>Chronic Pain</a:t>
          </a:r>
        </a:p>
      </dgm:t>
    </dgm:pt>
    <dgm:pt modelId="{49FF9136-6B75-F046-BF7F-603C69D3BEA3}" type="parTrans" cxnId="{A3087298-9ED6-6D4E-8BEA-7C8D8817256A}">
      <dgm:prSet/>
      <dgm:spPr/>
      <dgm:t>
        <a:bodyPr/>
        <a:lstStyle/>
        <a:p>
          <a:endParaRPr lang="en-US"/>
        </a:p>
      </dgm:t>
    </dgm:pt>
    <dgm:pt modelId="{4742FA7A-E136-2C4A-BD6E-573927C4B9B4}" type="sibTrans" cxnId="{A3087298-9ED6-6D4E-8BEA-7C8D8817256A}">
      <dgm:prSet/>
      <dgm:spPr/>
      <dgm:t>
        <a:bodyPr/>
        <a:lstStyle/>
        <a:p>
          <a:endParaRPr lang="en-US"/>
        </a:p>
      </dgm:t>
    </dgm:pt>
    <dgm:pt modelId="{817B35BF-776E-7E44-9F00-A973AE3A5938}">
      <dgm:prSet/>
      <dgm:spPr/>
      <dgm:t>
        <a:bodyPr/>
        <a:lstStyle/>
        <a:p>
          <a:r>
            <a:rPr lang="en-US" dirty="0" smtClean="0">
              <a:solidFill>
                <a:srgbClr val="000000"/>
              </a:solidFill>
            </a:rPr>
            <a:t>Caused by concerns over facial appearance and bad odor caused by mouth disease</a:t>
          </a:r>
          <a:endParaRPr lang="en-US" dirty="0"/>
        </a:p>
      </dgm:t>
    </dgm:pt>
    <dgm:pt modelId="{D7131362-A453-0F42-B582-2828D93EA6F3}" type="parTrans" cxnId="{A1E0F68D-16E3-3640-89C7-D42E0CAB42C9}">
      <dgm:prSet/>
      <dgm:spPr/>
      <dgm:t>
        <a:bodyPr/>
        <a:lstStyle/>
        <a:p>
          <a:endParaRPr lang="en-US"/>
        </a:p>
      </dgm:t>
    </dgm:pt>
    <dgm:pt modelId="{5273B471-3BF3-284D-9998-0FFF2008378D}" type="sibTrans" cxnId="{A1E0F68D-16E3-3640-89C7-D42E0CAB42C9}">
      <dgm:prSet/>
      <dgm:spPr/>
      <dgm:t>
        <a:bodyPr/>
        <a:lstStyle/>
        <a:p>
          <a:endParaRPr lang="en-US"/>
        </a:p>
      </dgm:t>
    </dgm:pt>
    <dgm:pt modelId="{DFB5088A-0EDB-F347-A0B1-707C736A31DB}">
      <dgm:prSet/>
      <dgm:spPr/>
      <dgm:t>
        <a:bodyPr/>
        <a:lstStyle/>
        <a:p>
          <a:r>
            <a:rPr lang="en-US" dirty="0" smtClean="0"/>
            <a:t>Limits social contact</a:t>
          </a:r>
          <a:endParaRPr lang="en-US" dirty="0"/>
        </a:p>
      </dgm:t>
    </dgm:pt>
    <dgm:pt modelId="{2476DA95-D751-994F-A126-918EE5FFF2ED}" type="parTrans" cxnId="{69296106-F79A-774C-A0F5-021005A1279C}">
      <dgm:prSet/>
      <dgm:spPr/>
      <dgm:t>
        <a:bodyPr/>
        <a:lstStyle/>
        <a:p>
          <a:endParaRPr lang="en-US"/>
        </a:p>
      </dgm:t>
    </dgm:pt>
    <dgm:pt modelId="{C8A907AA-0116-0249-9B8E-3CFA0850998A}" type="sibTrans" cxnId="{69296106-F79A-774C-A0F5-021005A1279C}">
      <dgm:prSet/>
      <dgm:spPr/>
      <dgm:t>
        <a:bodyPr/>
        <a:lstStyle/>
        <a:p>
          <a:endParaRPr lang="en-US"/>
        </a:p>
      </dgm:t>
    </dgm:pt>
    <dgm:pt modelId="{0D45661A-9389-B44B-AAD1-77F3CBD662DE}">
      <dgm:prSet/>
      <dgm:spPr/>
      <dgm:t>
        <a:bodyPr/>
        <a:lstStyle/>
        <a:p>
          <a:r>
            <a:rPr lang="en-US" dirty="0" smtClean="0"/>
            <a:t>Limits career </a:t>
          </a:r>
          <a:r>
            <a:rPr lang="en-US" dirty="0" smtClean="0"/>
            <a:t>opportunities.</a:t>
          </a:r>
          <a:endParaRPr lang="en-US" dirty="0"/>
        </a:p>
      </dgm:t>
    </dgm:pt>
    <dgm:pt modelId="{2997C1A5-FAB6-8B44-9604-9A5A6406F520}" type="parTrans" cxnId="{43AFAA5C-4AB3-5847-817A-F41BA876DF1F}">
      <dgm:prSet/>
      <dgm:spPr/>
      <dgm:t>
        <a:bodyPr/>
        <a:lstStyle/>
        <a:p>
          <a:endParaRPr lang="en-US"/>
        </a:p>
      </dgm:t>
    </dgm:pt>
    <dgm:pt modelId="{787A11F4-AAE2-2645-A67B-DFC43CF1B71C}" type="sibTrans" cxnId="{43AFAA5C-4AB3-5847-817A-F41BA876DF1F}">
      <dgm:prSet/>
      <dgm:spPr/>
      <dgm:t>
        <a:bodyPr/>
        <a:lstStyle/>
        <a:p>
          <a:endParaRPr lang="en-US"/>
        </a:p>
      </dgm:t>
    </dgm:pt>
    <dgm:pt modelId="{934F1807-A09F-2046-A750-4921A30E9BCA}">
      <dgm:prSet/>
      <dgm:spPr/>
      <dgm:t>
        <a:bodyPr/>
        <a:lstStyle/>
        <a:p>
          <a:r>
            <a:rPr lang="en-US" dirty="0" smtClean="0">
              <a:solidFill>
                <a:srgbClr val="000000"/>
              </a:solidFill>
            </a:rPr>
            <a:t>Causes sleep problems</a:t>
          </a:r>
          <a:endParaRPr lang="en-US" dirty="0"/>
        </a:p>
      </dgm:t>
    </dgm:pt>
    <dgm:pt modelId="{29EC33F4-0CB2-0743-93FA-41307EE82984}" type="parTrans" cxnId="{11A0028B-99D2-CF45-B49A-8AF63F73C879}">
      <dgm:prSet/>
      <dgm:spPr/>
      <dgm:t>
        <a:bodyPr/>
        <a:lstStyle/>
        <a:p>
          <a:endParaRPr lang="en-US"/>
        </a:p>
      </dgm:t>
    </dgm:pt>
    <dgm:pt modelId="{B616F0DE-384F-7A46-BCFA-E2D6A12B7770}" type="sibTrans" cxnId="{11A0028B-99D2-CF45-B49A-8AF63F73C879}">
      <dgm:prSet/>
      <dgm:spPr/>
      <dgm:t>
        <a:bodyPr/>
        <a:lstStyle/>
        <a:p>
          <a:endParaRPr lang="en-US"/>
        </a:p>
      </dgm:t>
    </dgm:pt>
    <dgm:pt modelId="{B39A4547-41C8-A041-BA6B-FEF69BA3AC28}">
      <dgm:prSet/>
      <dgm:spPr/>
      <dgm:t>
        <a:bodyPr/>
        <a:lstStyle/>
        <a:p>
          <a:r>
            <a:rPr lang="en-US" dirty="0" smtClean="0"/>
            <a:t>Can have isolating and depressing </a:t>
          </a:r>
          <a:r>
            <a:rPr lang="en-US" dirty="0" smtClean="0"/>
            <a:t>effects.</a:t>
          </a:r>
          <a:endParaRPr lang="en-US" dirty="0"/>
        </a:p>
      </dgm:t>
    </dgm:pt>
    <dgm:pt modelId="{7E2E6326-5FB4-634A-A443-2268194F7DF3}" type="parTrans" cxnId="{3F7EABD7-96C6-1840-97C6-A9A3EDDD9900}">
      <dgm:prSet/>
      <dgm:spPr/>
      <dgm:t>
        <a:bodyPr/>
        <a:lstStyle/>
        <a:p>
          <a:endParaRPr lang="en-US"/>
        </a:p>
      </dgm:t>
    </dgm:pt>
    <dgm:pt modelId="{5CCC0532-9F83-5A40-8F3E-AED34BBE2ADB}" type="sibTrans" cxnId="{3F7EABD7-96C6-1840-97C6-A9A3EDDD9900}">
      <dgm:prSet/>
      <dgm:spPr/>
      <dgm:t>
        <a:bodyPr/>
        <a:lstStyle/>
        <a:p>
          <a:endParaRPr lang="en-US"/>
        </a:p>
      </dgm:t>
    </dgm:pt>
    <dgm:pt modelId="{25332CBB-19D3-FA42-918B-03E666BA6767}">
      <dgm:prSet phldrT="[Text]"/>
      <dgm:spPr/>
      <dgm:t>
        <a:bodyPr/>
        <a:lstStyle/>
        <a:p>
          <a:r>
            <a:rPr lang="en-US" dirty="0" smtClean="0">
              <a:solidFill>
                <a:schemeClr val="bg1"/>
              </a:solidFill>
            </a:rPr>
            <a:t>Nutritional</a:t>
          </a:r>
          <a:r>
            <a:rPr lang="en-US" baseline="0" dirty="0" smtClean="0">
              <a:solidFill>
                <a:schemeClr val="bg1"/>
              </a:solidFill>
            </a:rPr>
            <a:t> Challenges</a:t>
          </a:r>
          <a:endParaRPr lang="en-US" dirty="0"/>
        </a:p>
      </dgm:t>
    </dgm:pt>
    <dgm:pt modelId="{5CFCC011-DD98-7243-8F05-CA713B39E885}" type="parTrans" cxnId="{CEBD95FB-47F4-4448-9A7E-87DA67CC2570}">
      <dgm:prSet/>
      <dgm:spPr/>
      <dgm:t>
        <a:bodyPr/>
        <a:lstStyle/>
        <a:p>
          <a:endParaRPr lang="en-US"/>
        </a:p>
      </dgm:t>
    </dgm:pt>
    <dgm:pt modelId="{67B38D0A-C2E8-1941-90BC-C1A3160B2D4C}" type="sibTrans" cxnId="{CEBD95FB-47F4-4448-9A7E-87DA67CC2570}">
      <dgm:prSet/>
      <dgm:spPr/>
      <dgm:t>
        <a:bodyPr/>
        <a:lstStyle/>
        <a:p>
          <a:endParaRPr lang="en-US"/>
        </a:p>
      </dgm:t>
    </dgm:pt>
    <dgm:pt modelId="{007C9F22-FC41-9344-A038-41CF6CBC05AF}">
      <dgm:prSet/>
      <dgm:spPr/>
      <dgm:t>
        <a:bodyPr/>
        <a:lstStyle/>
        <a:p>
          <a:r>
            <a:rPr lang="en-US" dirty="0" smtClean="0">
              <a:solidFill>
                <a:srgbClr val="000000"/>
              </a:solidFill>
            </a:rPr>
            <a:t>Can profoundly affect appetite and the ability to eat</a:t>
          </a:r>
        </a:p>
      </dgm:t>
    </dgm:pt>
    <dgm:pt modelId="{FF0C0961-8057-8A4F-80C0-1DE988C6CE31}" type="parTrans" cxnId="{B7C91EC9-ED5B-F64B-93A8-E41BF8604A76}">
      <dgm:prSet/>
      <dgm:spPr/>
      <dgm:t>
        <a:bodyPr/>
        <a:lstStyle/>
        <a:p>
          <a:endParaRPr lang="en-US"/>
        </a:p>
      </dgm:t>
    </dgm:pt>
    <dgm:pt modelId="{2E5F6231-8BE5-6247-9370-1F0AA0FB35CF}" type="sibTrans" cxnId="{B7C91EC9-ED5B-F64B-93A8-E41BF8604A76}">
      <dgm:prSet/>
      <dgm:spPr/>
      <dgm:t>
        <a:bodyPr/>
        <a:lstStyle/>
        <a:p>
          <a:endParaRPr lang="en-US"/>
        </a:p>
      </dgm:t>
    </dgm:pt>
    <dgm:pt modelId="{93F63BED-2F6C-FC44-8EEA-879136274EB8}">
      <dgm:prSet/>
      <dgm:spPr/>
      <dgm:t>
        <a:bodyPr/>
        <a:lstStyle/>
        <a:p>
          <a:r>
            <a:rPr lang="en-US" dirty="0" smtClean="0">
              <a:solidFill>
                <a:srgbClr val="000000"/>
              </a:solidFill>
            </a:rPr>
            <a:t>PLWHA with impaired oral health often prefer soft, easily chewed foods that may be lower in fiber and nutrient density.</a:t>
          </a:r>
          <a:endParaRPr lang="en-US" dirty="0">
            <a:solidFill>
              <a:srgbClr val="000000"/>
            </a:solidFill>
          </a:endParaRPr>
        </a:p>
      </dgm:t>
    </dgm:pt>
    <dgm:pt modelId="{9055ED5F-CFEE-144F-8C9B-07DBF8A87C9F}" type="parTrans" cxnId="{41C28B12-8EFF-4842-8A66-9325B736127E}">
      <dgm:prSet/>
      <dgm:spPr/>
      <dgm:t>
        <a:bodyPr/>
        <a:lstStyle/>
        <a:p>
          <a:endParaRPr lang="en-US"/>
        </a:p>
      </dgm:t>
    </dgm:pt>
    <dgm:pt modelId="{9214C514-5419-6044-8E9C-A24DE522258F}" type="sibTrans" cxnId="{41C28B12-8EFF-4842-8A66-9325B736127E}">
      <dgm:prSet/>
      <dgm:spPr/>
      <dgm:t>
        <a:bodyPr/>
        <a:lstStyle/>
        <a:p>
          <a:endParaRPr lang="en-US"/>
        </a:p>
      </dgm:t>
    </dgm:pt>
    <dgm:pt modelId="{CB21D94B-8A7A-FF48-99D6-008073CF193F}" type="pres">
      <dgm:prSet presAssocID="{7CF5570C-7E76-4743-9159-E96BAA9D4AD8}" presName="Name0" presStyleCnt="0">
        <dgm:presLayoutVars>
          <dgm:dir/>
          <dgm:animLvl val="lvl"/>
          <dgm:resizeHandles val="exact"/>
        </dgm:presLayoutVars>
      </dgm:prSet>
      <dgm:spPr/>
      <dgm:t>
        <a:bodyPr/>
        <a:lstStyle/>
        <a:p>
          <a:endParaRPr lang="en-US"/>
        </a:p>
      </dgm:t>
    </dgm:pt>
    <dgm:pt modelId="{4E32C8E5-3FFC-2D4D-84F3-4E3D2BE2D380}" type="pres">
      <dgm:prSet presAssocID="{8CFEBE19-38B3-3E4A-9171-AAC4587E7FBF}" presName="composite" presStyleCnt="0"/>
      <dgm:spPr/>
    </dgm:pt>
    <dgm:pt modelId="{B8C6D01B-47FD-2B43-9E9A-6886D39BA9C7}" type="pres">
      <dgm:prSet presAssocID="{8CFEBE19-38B3-3E4A-9171-AAC4587E7FBF}" presName="parTx" presStyleLbl="alignNode1" presStyleIdx="0" presStyleCnt="3">
        <dgm:presLayoutVars>
          <dgm:chMax val="0"/>
          <dgm:chPref val="0"/>
          <dgm:bulletEnabled val="1"/>
        </dgm:presLayoutVars>
      </dgm:prSet>
      <dgm:spPr/>
      <dgm:t>
        <a:bodyPr/>
        <a:lstStyle/>
        <a:p>
          <a:endParaRPr lang="en-US"/>
        </a:p>
      </dgm:t>
    </dgm:pt>
    <dgm:pt modelId="{C95CD100-A27A-2149-84F3-F59643E45D5C}" type="pres">
      <dgm:prSet presAssocID="{8CFEBE19-38B3-3E4A-9171-AAC4587E7FBF}" presName="desTx" presStyleLbl="alignAccFollowNode1" presStyleIdx="0" presStyleCnt="3">
        <dgm:presLayoutVars>
          <dgm:bulletEnabled val="1"/>
        </dgm:presLayoutVars>
      </dgm:prSet>
      <dgm:spPr/>
      <dgm:t>
        <a:bodyPr/>
        <a:lstStyle/>
        <a:p>
          <a:endParaRPr lang="en-US"/>
        </a:p>
      </dgm:t>
    </dgm:pt>
    <dgm:pt modelId="{32D8F8A8-FD35-6547-9F86-5EB4C44DDC72}" type="pres">
      <dgm:prSet presAssocID="{FC8EB034-2946-7646-836B-600C08D397BA}" presName="space" presStyleCnt="0"/>
      <dgm:spPr/>
    </dgm:pt>
    <dgm:pt modelId="{1DD6A1FA-0265-444C-AB8E-CC87E1A6AB7B}" type="pres">
      <dgm:prSet presAssocID="{374E8BE1-EDA4-634B-AC6C-8A61A09B872C}" presName="composite" presStyleCnt="0"/>
      <dgm:spPr/>
    </dgm:pt>
    <dgm:pt modelId="{A9774BB5-1ECC-AF43-89DD-CC35C0B802D0}" type="pres">
      <dgm:prSet presAssocID="{374E8BE1-EDA4-634B-AC6C-8A61A09B872C}" presName="parTx" presStyleLbl="alignNode1" presStyleIdx="1" presStyleCnt="3">
        <dgm:presLayoutVars>
          <dgm:chMax val="0"/>
          <dgm:chPref val="0"/>
          <dgm:bulletEnabled val="1"/>
        </dgm:presLayoutVars>
      </dgm:prSet>
      <dgm:spPr/>
      <dgm:t>
        <a:bodyPr/>
        <a:lstStyle/>
        <a:p>
          <a:endParaRPr lang="en-US"/>
        </a:p>
      </dgm:t>
    </dgm:pt>
    <dgm:pt modelId="{51D83D3D-6AC9-4142-B07D-47E200E96834}" type="pres">
      <dgm:prSet presAssocID="{374E8BE1-EDA4-634B-AC6C-8A61A09B872C}" presName="desTx" presStyleLbl="alignAccFollowNode1" presStyleIdx="1" presStyleCnt="3">
        <dgm:presLayoutVars>
          <dgm:bulletEnabled val="1"/>
        </dgm:presLayoutVars>
      </dgm:prSet>
      <dgm:spPr/>
      <dgm:t>
        <a:bodyPr/>
        <a:lstStyle/>
        <a:p>
          <a:endParaRPr lang="en-US"/>
        </a:p>
      </dgm:t>
    </dgm:pt>
    <dgm:pt modelId="{C6DF4CEE-903C-6040-BF44-4A77150BA5F6}" type="pres">
      <dgm:prSet presAssocID="{4742FA7A-E136-2C4A-BD6E-573927C4B9B4}" presName="space" presStyleCnt="0"/>
      <dgm:spPr/>
    </dgm:pt>
    <dgm:pt modelId="{C874B1B7-6C2B-0240-8CA5-58C1EBF3BC3B}" type="pres">
      <dgm:prSet presAssocID="{25332CBB-19D3-FA42-918B-03E666BA6767}" presName="composite" presStyleCnt="0"/>
      <dgm:spPr/>
    </dgm:pt>
    <dgm:pt modelId="{C27F1DBC-5CB6-F24B-BF64-2E317FFD4799}" type="pres">
      <dgm:prSet presAssocID="{25332CBB-19D3-FA42-918B-03E666BA6767}" presName="parTx" presStyleLbl="alignNode1" presStyleIdx="2" presStyleCnt="3">
        <dgm:presLayoutVars>
          <dgm:chMax val="0"/>
          <dgm:chPref val="0"/>
          <dgm:bulletEnabled val="1"/>
        </dgm:presLayoutVars>
      </dgm:prSet>
      <dgm:spPr/>
      <dgm:t>
        <a:bodyPr/>
        <a:lstStyle/>
        <a:p>
          <a:endParaRPr lang="en-US"/>
        </a:p>
      </dgm:t>
    </dgm:pt>
    <dgm:pt modelId="{2843DB40-BA8C-7D46-ADA1-7204CFC6CF57}" type="pres">
      <dgm:prSet presAssocID="{25332CBB-19D3-FA42-918B-03E666BA6767}" presName="desTx" presStyleLbl="alignAccFollowNode1" presStyleIdx="2" presStyleCnt="3">
        <dgm:presLayoutVars>
          <dgm:bulletEnabled val="1"/>
        </dgm:presLayoutVars>
      </dgm:prSet>
      <dgm:spPr/>
      <dgm:t>
        <a:bodyPr/>
        <a:lstStyle/>
        <a:p>
          <a:endParaRPr lang="en-US"/>
        </a:p>
      </dgm:t>
    </dgm:pt>
  </dgm:ptLst>
  <dgm:cxnLst>
    <dgm:cxn modelId="{3F7EABD7-96C6-1840-97C6-A9A3EDDD9900}" srcId="{374E8BE1-EDA4-634B-AC6C-8A61A09B872C}" destId="{B39A4547-41C8-A041-BA6B-FEF69BA3AC28}" srcOrd="1" destOrd="0" parTransId="{7E2E6326-5FB4-634A-A443-2268194F7DF3}" sibTransId="{5CCC0532-9F83-5A40-8F3E-AED34BBE2ADB}"/>
    <dgm:cxn modelId="{43AFAA5C-4AB3-5847-817A-F41BA876DF1F}" srcId="{8CFEBE19-38B3-3E4A-9171-AAC4587E7FBF}" destId="{0D45661A-9389-B44B-AAD1-77F3CBD662DE}" srcOrd="2" destOrd="0" parTransId="{2997C1A5-FAB6-8B44-9604-9A5A6406F520}" sibTransId="{787A11F4-AAE2-2645-A67B-DFC43CF1B71C}"/>
    <dgm:cxn modelId="{AB99785F-72F3-0B41-B65A-D91CB353063E}" type="presOf" srcId="{374E8BE1-EDA4-634B-AC6C-8A61A09B872C}" destId="{A9774BB5-1ECC-AF43-89DD-CC35C0B802D0}" srcOrd="0" destOrd="0" presId="urn:microsoft.com/office/officeart/2005/8/layout/hList1"/>
    <dgm:cxn modelId="{832A4245-32BF-6A42-933A-BCDEB723E8C9}" type="presOf" srcId="{DFB5088A-0EDB-F347-A0B1-707C736A31DB}" destId="{C95CD100-A27A-2149-84F3-F59643E45D5C}" srcOrd="0" destOrd="1" presId="urn:microsoft.com/office/officeart/2005/8/layout/hList1"/>
    <dgm:cxn modelId="{DF908B71-8C87-A64C-8DA8-BE5878AD582A}" type="presOf" srcId="{93F63BED-2F6C-FC44-8EEA-879136274EB8}" destId="{2843DB40-BA8C-7D46-ADA1-7204CFC6CF57}" srcOrd="0" destOrd="1" presId="urn:microsoft.com/office/officeart/2005/8/layout/hList1"/>
    <dgm:cxn modelId="{6A061C99-372C-9F4E-9FC7-2921375746A8}" type="presOf" srcId="{25332CBB-19D3-FA42-918B-03E666BA6767}" destId="{C27F1DBC-5CB6-F24B-BF64-2E317FFD4799}" srcOrd="0" destOrd="0" presId="urn:microsoft.com/office/officeart/2005/8/layout/hList1"/>
    <dgm:cxn modelId="{CEBD95FB-47F4-4448-9A7E-87DA67CC2570}" srcId="{7CF5570C-7E76-4743-9159-E96BAA9D4AD8}" destId="{25332CBB-19D3-FA42-918B-03E666BA6767}" srcOrd="2" destOrd="0" parTransId="{5CFCC011-DD98-7243-8F05-CA713B39E885}" sibTransId="{67B38D0A-C2E8-1941-90BC-C1A3160B2D4C}"/>
    <dgm:cxn modelId="{8F3083EA-0DDA-494A-BA2A-73207D3EB157}" type="presOf" srcId="{0D45661A-9389-B44B-AAD1-77F3CBD662DE}" destId="{C95CD100-A27A-2149-84F3-F59643E45D5C}" srcOrd="0" destOrd="2" presId="urn:microsoft.com/office/officeart/2005/8/layout/hList1"/>
    <dgm:cxn modelId="{7A6E7565-5B56-9D43-842B-6995EE2795F7}" type="presOf" srcId="{817B35BF-776E-7E44-9F00-A973AE3A5938}" destId="{C95CD100-A27A-2149-84F3-F59643E45D5C}" srcOrd="0" destOrd="0" presId="urn:microsoft.com/office/officeart/2005/8/layout/hList1"/>
    <dgm:cxn modelId="{1A02B599-499E-B34C-AF64-8FE39C26CC81}" srcId="{7CF5570C-7E76-4743-9159-E96BAA9D4AD8}" destId="{8CFEBE19-38B3-3E4A-9171-AAC4587E7FBF}" srcOrd="0" destOrd="0" parTransId="{FAFF6486-ABC5-A84D-8FD6-1E6AAD9FFE89}" sibTransId="{FC8EB034-2946-7646-836B-600C08D397BA}"/>
    <dgm:cxn modelId="{7C6D327D-EA9E-644A-888F-1B9FFDA8AD0B}" type="presOf" srcId="{007C9F22-FC41-9344-A038-41CF6CBC05AF}" destId="{2843DB40-BA8C-7D46-ADA1-7204CFC6CF57}" srcOrd="0" destOrd="0" presId="urn:microsoft.com/office/officeart/2005/8/layout/hList1"/>
    <dgm:cxn modelId="{A3087298-9ED6-6D4E-8BEA-7C8D8817256A}" srcId="{7CF5570C-7E76-4743-9159-E96BAA9D4AD8}" destId="{374E8BE1-EDA4-634B-AC6C-8A61A09B872C}" srcOrd="1" destOrd="0" parTransId="{49FF9136-6B75-F046-BF7F-603C69D3BEA3}" sibTransId="{4742FA7A-E136-2C4A-BD6E-573927C4B9B4}"/>
    <dgm:cxn modelId="{A1E0F68D-16E3-3640-89C7-D42E0CAB42C9}" srcId="{8CFEBE19-38B3-3E4A-9171-AAC4587E7FBF}" destId="{817B35BF-776E-7E44-9F00-A973AE3A5938}" srcOrd="0" destOrd="0" parTransId="{D7131362-A453-0F42-B582-2828D93EA6F3}" sibTransId="{5273B471-3BF3-284D-9998-0FFF2008378D}"/>
    <dgm:cxn modelId="{B7C79FCC-2D03-3F43-9EFD-36193386939A}" type="presOf" srcId="{8CFEBE19-38B3-3E4A-9171-AAC4587E7FBF}" destId="{B8C6D01B-47FD-2B43-9E9A-6886D39BA9C7}" srcOrd="0" destOrd="0" presId="urn:microsoft.com/office/officeart/2005/8/layout/hList1"/>
    <dgm:cxn modelId="{85E916D4-4A62-FE48-8227-6078DEFBE9BE}" type="presOf" srcId="{B39A4547-41C8-A041-BA6B-FEF69BA3AC28}" destId="{51D83D3D-6AC9-4142-B07D-47E200E96834}" srcOrd="0" destOrd="1" presId="urn:microsoft.com/office/officeart/2005/8/layout/hList1"/>
    <dgm:cxn modelId="{11A0028B-99D2-CF45-B49A-8AF63F73C879}" srcId="{374E8BE1-EDA4-634B-AC6C-8A61A09B872C}" destId="{934F1807-A09F-2046-A750-4921A30E9BCA}" srcOrd="0" destOrd="0" parTransId="{29EC33F4-0CB2-0743-93FA-41307EE82984}" sibTransId="{B616F0DE-384F-7A46-BCFA-E2D6A12B7770}"/>
    <dgm:cxn modelId="{69296106-F79A-774C-A0F5-021005A1279C}" srcId="{8CFEBE19-38B3-3E4A-9171-AAC4587E7FBF}" destId="{DFB5088A-0EDB-F347-A0B1-707C736A31DB}" srcOrd="1" destOrd="0" parTransId="{2476DA95-D751-994F-A126-918EE5FFF2ED}" sibTransId="{C8A907AA-0116-0249-9B8E-3CFA0850998A}"/>
    <dgm:cxn modelId="{41C28B12-8EFF-4842-8A66-9325B736127E}" srcId="{25332CBB-19D3-FA42-918B-03E666BA6767}" destId="{93F63BED-2F6C-FC44-8EEA-879136274EB8}" srcOrd="1" destOrd="0" parTransId="{9055ED5F-CFEE-144F-8C9B-07DBF8A87C9F}" sibTransId="{9214C514-5419-6044-8E9C-A24DE522258F}"/>
    <dgm:cxn modelId="{D88DC22C-F4A9-A340-AF56-8992108A7F47}" type="presOf" srcId="{7CF5570C-7E76-4743-9159-E96BAA9D4AD8}" destId="{CB21D94B-8A7A-FF48-99D6-008073CF193F}" srcOrd="0" destOrd="0" presId="urn:microsoft.com/office/officeart/2005/8/layout/hList1"/>
    <dgm:cxn modelId="{B7C91EC9-ED5B-F64B-93A8-E41BF8604A76}" srcId="{25332CBB-19D3-FA42-918B-03E666BA6767}" destId="{007C9F22-FC41-9344-A038-41CF6CBC05AF}" srcOrd="0" destOrd="0" parTransId="{FF0C0961-8057-8A4F-80C0-1DE988C6CE31}" sibTransId="{2E5F6231-8BE5-6247-9370-1F0AA0FB35CF}"/>
    <dgm:cxn modelId="{2BD00752-0C77-234A-8BC7-7491570BC30D}" type="presOf" srcId="{934F1807-A09F-2046-A750-4921A30E9BCA}" destId="{51D83D3D-6AC9-4142-B07D-47E200E96834}" srcOrd="0" destOrd="0" presId="urn:microsoft.com/office/officeart/2005/8/layout/hList1"/>
    <dgm:cxn modelId="{45561F5B-D993-A74E-BBBE-E0C3BADF1FFF}" type="presParOf" srcId="{CB21D94B-8A7A-FF48-99D6-008073CF193F}" destId="{4E32C8E5-3FFC-2D4D-84F3-4E3D2BE2D380}" srcOrd="0" destOrd="0" presId="urn:microsoft.com/office/officeart/2005/8/layout/hList1"/>
    <dgm:cxn modelId="{5BACC8F5-1EDE-1A46-84DE-966C97CE8F3B}" type="presParOf" srcId="{4E32C8E5-3FFC-2D4D-84F3-4E3D2BE2D380}" destId="{B8C6D01B-47FD-2B43-9E9A-6886D39BA9C7}" srcOrd="0" destOrd="0" presId="urn:microsoft.com/office/officeart/2005/8/layout/hList1"/>
    <dgm:cxn modelId="{513779DD-9FCC-8042-9F8C-8646F6B9170E}" type="presParOf" srcId="{4E32C8E5-3FFC-2D4D-84F3-4E3D2BE2D380}" destId="{C95CD100-A27A-2149-84F3-F59643E45D5C}" srcOrd="1" destOrd="0" presId="urn:microsoft.com/office/officeart/2005/8/layout/hList1"/>
    <dgm:cxn modelId="{C142275D-61D5-0E4F-9FB1-610AE4BB58C6}" type="presParOf" srcId="{CB21D94B-8A7A-FF48-99D6-008073CF193F}" destId="{32D8F8A8-FD35-6547-9F86-5EB4C44DDC72}" srcOrd="1" destOrd="0" presId="urn:microsoft.com/office/officeart/2005/8/layout/hList1"/>
    <dgm:cxn modelId="{962CE6F7-5169-3E41-8DEA-008367CCD3C1}" type="presParOf" srcId="{CB21D94B-8A7A-FF48-99D6-008073CF193F}" destId="{1DD6A1FA-0265-444C-AB8E-CC87E1A6AB7B}" srcOrd="2" destOrd="0" presId="urn:microsoft.com/office/officeart/2005/8/layout/hList1"/>
    <dgm:cxn modelId="{22C517D5-4675-AC40-98C1-F96E57569827}" type="presParOf" srcId="{1DD6A1FA-0265-444C-AB8E-CC87E1A6AB7B}" destId="{A9774BB5-1ECC-AF43-89DD-CC35C0B802D0}" srcOrd="0" destOrd="0" presId="urn:microsoft.com/office/officeart/2005/8/layout/hList1"/>
    <dgm:cxn modelId="{84DCADD2-9E17-D145-9402-FEA41AD44A12}" type="presParOf" srcId="{1DD6A1FA-0265-444C-AB8E-CC87E1A6AB7B}" destId="{51D83D3D-6AC9-4142-B07D-47E200E96834}" srcOrd="1" destOrd="0" presId="urn:microsoft.com/office/officeart/2005/8/layout/hList1"/>
    <dgm:cxn modelId="{E8853911-085D-0440-B92D-916A56D720CE}" type="presParOf" srcId="{CB21D94B-8A7A-FF48-99D6-008073CF193F}" destId="{C6DF4CEE-903C-6040-BF44-4A77150BA5F6}" srcOrd="3" destOrd="0" presId="urn:microsoft.com/office/officeart/2005/8/layout/hList1"/>
    <dgm:cxn modelId="{1FBAF1B4-C761-6049-AAAE-D17AAD56341D}" type="presParOf" srcId="{CB21D94B-8A7A-FF48-99D6-008073CF193F}" destId="{C874B1B7-6C2B-0240-8CA5-58C1EBF3BC3B}" srcOrd="4" destOrd="0" presId="urn:microsoft.com/office/officeart/2005/8/layout/hList1"/>
    <dgm:cxn modelId="{52B4BC94-91D3-AB4B-8E64-92CAE0F02AD6}" type="presParOf" srcId="{C874B1B7-6C2B-0240-8CA5-58C1EBF3BC3B}" destId="{C27F1DBC-5CB6-F24B-BF64-2E317FFD4799}" srcOrd="0" destOrd="0" presId="urn:microsoft.com/office/officeart/2005/8/layout/hList1"/>
    <dgm:cxn modelId="{253DCFCE-44A9-F347-ABBA-8022C15404D2}" type="presParOf" srcId="{C874B1B7-6C2B-0240-8CA5-58C1EBF3BC3B}" destId="{2843DB40-BA8C-7D46-ADA1-7204CFC6CF57}"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8EFB087-DEAA-B148-9F16-035A0DD0E350}"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3E146823-072E-014F-A7AC-8A5262B68352}">
      <dgm:prSet/>
      <dgm:spPr/>
      <dgm:t>
        <a:bodyPr/>
        <a:lstStyle/>
        <a:p>
          <a:pPr rtl="0"/>
          <a:r>
            <a:rPr lang="en-US" dirty="0" smtClean="0"/>
            <a:t>Many HIV medications have oral side effects such as </a:t>
          </a:r>
          <a:r>
            <a:rPr lang="en-US" dirty="0" smtClean="0"/>
            <a:t>xerostomia.</a:t>
          </a:r>
          <a:endParaRPr lang="en-US" dirty="0"/>
        </a:p>
      </dgm:t>
    </dgm:pt>
    <dgm:pt modelId="{5ACA9797-49A4-524C-AC35-EB561604AB4F}" type="parTrans" cxnId="{10DE3184-EA1A-7145-9659-BB0D09C4533E}">
      <dgm:prSet/>
      <dgm:spPr/>
      <dgm:t>
        <a:bodyPr/>
        <a:lstStyle/>
        <a:p>
          <a:endParaRPr lang="en-US"/>
        </a:p>
      </dgm:t>
    </dgm:pt>
    <dgm:pt modelId="{585E2958-6AB8-3340-A8B1-E1F78BEF5DEE}" type="sibTrans" cxnId="{10DE3184-EA1A-7145-9659-BB0D09C4533E}">
      <dgm:prSet/>
      <dgm:spPr/>
      <dgm:t>
        <a:bodyPr/>
        <a:lstStyle/>
        <a:p>
          <a:endParaRPr lang="en-US"/>
        </a:p>
      </dgm:t>
    </dgm:pt>
    <dgm:pt modelId="{8BE51152-2112-544A-A731-04EC22EEC81E}">
      <dgm:prSet/>
      <dgm:spPr/>
      <dgm:t>
        <a:bodyPr/>
        <a:lstStyle/>
        <a:p>
          <a:pPr rtl="0"/>
          <a:r>
            <a:rPr lang="en-US" dirty="0" smtClean="0"/>
            <a:t>Predisposes PLWHA to dental decay, periodontal disease, and fungal </a:t>
          </a:r>
          <a:r>
            <a:rPr lang="en-US" dirty="0" smtClean="0"/>
            <a:t>infections.</a:t>
          </a:r>
          <a:endParaRPr lang="en-US" dirty="0"/>
        </a:p>
      </dgm:t>
    </dgm:pt>
    <dgm:pt modelId="{6C358288-0F75-E941-B787-37696BA58F8F}" type="parTrans" cxnId="{142DA1E2-A4A1-7E4E-94E2-A2DC9AA05AEE}">
      <dgm:prSet/>
      <dgm:spPr/>
      <dgm:t>
        <a:bodyPr/>
        <a:lstStyle/>
        <a:p>
          <a:endParaRPr lang="en-US"/>
        </a:p>
      </dgm:t>
    </dgm:pt>
    <dgm:pt modelId="{14B40AED-80C5-DD4D-9832-AE82237E90FC}" type="sibTrans" cxnId="{142DA1E2-A4A1-7E4E-94E2-A2DC9AA05AEE}">
      <dgm:prSet/>
      <dgm:spPr/>
      <dgm:t>
        <a:bodyPr/>
        <a:lstStyle/>
        <a:p>
          <a:endParaRPr lang="en-US"/>
        </a:p>
      </dgm:t>
    </dgm:pt>
    <dgm:pt modelId="{C433818B-EB77-914B-93BA-559CA48C0EB3}">
      <dgm:prSet/>
      <dgm:spPr/>
      <dgm:t>
        <a:bodyPr/>
        <a:lstStyle/>
        <a:p>
          <a:pPr rtl="0"/>
          <a:r>
            <a:rPr lang="en-US" dirty="0" smtClean="0"/>
            <a:t>Poor Adherence</a:t>
          </a:r>
          <a:endParaRPr lang="en-US" dirty="0"/>
        </a:p>
      </dgm:t>
    </dgm:pt>
    <dgm:pt modelId="{554DC0B8-6789-AD4A-A298-8407E7601874}" type="parTrans" cxnId="{13B5F478-EEFB-1D44-B559-00642F078C45}">
      <dgm:prSet/>
      <dgm:spPr/>
      <dgm:t>
        <a:bodyPr/>
        <a:lstStyle/>
        <a:p>
          <a:endParaRPr lang="en-US"/>
        </a:p>
      </dgm:t>
    </dgm:pt>
    <dgm:pt modelId="{65ECA742-22DB-B649-9199-88853848207D}" type="sibTrans" cxnId="{13B5F478-EEFB-1D44-B559-00642F078C45}">
      <dgm:prSet/>
      <dgm:spPr/>
      <dgm:t>
        <a:bodyPr/>
        <a:lstStyle/>
        <a:p>
          <a:endParaRPr lang="en-US"/>
        </a:p>
      </dgm:t>
    </dgm:pt>
    <dgm:pt modelId="{6F9C8BA3-DF3E-7540-AA54-28DCBCC3A96E}">
      <dgm:prSet/>
      <dgm:spPr/>
      <dgm:t>
        <a:bodyPr/>
        <a:lstStyle/>
        <a:p>
          <a:pPr rtl="0"/>
          <a:r>
            <a:rPr lang="en-US" dirty="0" smtClean="0"/>
            <a:t>This is due, in part, to the associated psychological effect of depression or pain when swallowing.</a:t>
          </a:r>
          <a:endParaRPr lang="en-US" dirty="0"/>
        </a:p>
      </dgm:t>
    </dgm:pt>
    <dgm:pt modelId="{857DE350-7B32-D543-A166-EFD211DBB742}" type="parTrans" cxnId="{D87316BF-3DE8-524F-A448-D99669F241FB}">
      <dgm:prSet/>
      <dgm:spPr/>
      <dgm:t>
        <a:bodyPr/>
        <a:lstStyle/>
        <a:p>
          <a:endParaRPr lang="en-US"/>
        </a:p>
      </dgm:t>
    </dgm:pt>
    <dgm:pt modelId="{9C1DF668-4BAA-0F47-A95F-2A6E18835F4A}" type="sibTrans" cxnId="{D87316BF-3DE8-524F-A448-D99669F241FB}">
      <dgm:prSet/>
      <dgm:spPr/>
      <dgm:t>
        <a:bodyPr/>
        <a:lstStyle/>
        <a:p>
          <a:endParaRPr lang="en-US"/>
        </a:p>
      </dgm:t>
    </dgm:pt>
    <dgm:pt modelId="{12D8C387-912E-DF47-A060-6CCF40C6DE24}">
      <dgm:prSet/>
      <dgm:spPr/>
      <dgm:t>
        <a:bodyPr/>
        <a:lstStyle/>
        <a:p>
          <a:pPr rtl="0"/>
          <a:r>
            <a:rPr lang="en-US" dirty="0" smtClean="0"/>
            <a:t>Negative Side Effects of HIV Medications</a:t>
          </a:r>
          <a:endParaRPr lang="en-US" dirty="0"/>
        </a:p>
      </dgm:t>
    </dgm:pt>
    <dgm:pt modelId="{84A5045E-6516-D845-9D4A-946D0CB96276}" type="parTrans" cxnId="{FF77C2C6-BBDC-684A-A661-C733C5D764E7}">
      <dgm:prSet/>
      <dgm:spPr/>
    </dgm:pt>
    <dgm:pt modelId="{E2BD7EEC-0DF5-C54C-AF16-1FCC7CDF15C5}" type="sibTrans" cxnId="{FF77C2C6-BBDC-684A-A661-C733C5D764E7}">
      <dgm:prSet/>
      <dgm:spPr/>
    </dgm:pt>
    <dgm:pt modelId="{3D8C7437-A2FA-CB4D-AFF9-30D0FB6CD89F}">
      <dgm:prSet/>
      <dgm:spPr/>
      <dgm:t>
        <a:bodyPr/>
        <a:lstStyle/>
        <a:p>
          <a:pPr rtl="0"/>
          <a:r>
            <a:rPr lang="en-US" dirty="0" smtClean="0"/>
            <a:t>Patients who experience oral pain or xerostomia are less likely to strictly adhere to their HIV drug </a:t>
          </a:r>
          <a:r>
            <a:rPr lang="en-US" dirty="0" smtClean="0"/>
            <a:t>regimen.</a:t>
          </a:r>
          <a:endParaRPr lang="en-US" dirty="0"/>
        </a:p>
      </dgm:t>
    </dgm:pt>
    <dgm:pt modelId="{F823B6B5-A63A-1B44-9BE9-256BA42421EB}" type="parTrans" cxnId="{A5D404C9-1831-5D42-BEF8-C2DCB628CE8F}">
      <dgm:prSet/>
      <dgm:spPr/>
    </dgm:pt>
    <dgm:pt modelId="{E4B995B0-72BF-BF43-834D-208C5D221E1A}" type="sibTrans" cxnId="{A5D404C9-1831-5D42-BEF8-C2DCB628CE8F}">
      <dgm:prSet/>
      <dgm:spPr/>
    </dgm:pt>
    <dgm:pt modelId="{7955D5C2-1636-DB40-91BE-06364E81F755}">
      <dgm:prSet/>
      <dgm:spPr/>
      <dgm:t>
        <a:bodyPr/>
        <a:lstStyle/>
        <a:p>
          <a:pPr rtl="0"/>
          <a:r>
            <a:rPr lang="en-US" dirty="0" smtClean="0"/>
            <a:t>Patient Self-Medication</a:t>
          </a:r>
          <a:endParaRPr lang="en-US" dirty="0"/>
        </a:p>
      </dgm:t>
    </dgm:pt>
    <dgm:pt modelId="{E10D134D-5F93-404D-8516-F421D467B31F}" type="parTrans" cxnId="{13DB628C-A7B4-9F48-99E2-8FEA7D614E9A}">
      <dgm:prSet/>
      <dgm:spPr/>
    </dgm:pt>
    <dgm:pt modelId="{8F8CDD66-97F7-1147-888C-CD658809E9A3}" type="sibTrans" cxnId="{13DB628C-A7B4-9F48-99E2-8FEA7D614E9A}">
      <dgm:prSet/>
      <dgm:spPr/>
    </dgm:pt>
    <dgm:pt modelId="{601FF8A2-F527-7947-8828-F2619C8CC0BC}">
      <dgm:prSet/>
      <dgm:spPr/>
      <dgm:t>
        <a:bodyPr/>
        <a:lstStyle/>
        <a:p>
          <a:pPr rtl="0"/>
          <a:r>
            <a:rPr lang="en-US" dirty="0" smtClean="0"/>
            <a:t>Patients may even resort to self-medication to reduce the pain of oral disease and </a:t>
          </a:r>
          <a:r>
            <a:rPr lang="en-US" dirty="0" smtClean="0"/>
            <a:t>symptoms.</a:t>
          </a:r>
          <a:endParaRPr lang="en-US" dirty="0"/>
        </a:p>
      </dgm:t>
    </dgm:pt>
    <dgm:pt modelId="{5967914C-C86C-6E43-8F2D-B3685C7AA4A0}" type="parTrans" cxnId="{E5D16BB5-743B-7C4C-A00F-0B9408A45443}">
      <dgm:prSet/>
      <dgm:spPr/>
      <dgm:t>
        <a:bodyPr/>
        <a:lstStyle/>
        <a:p>
          <a:endParaRPr lang="en-US"/>
        </a:p>
      </dgm:t>
    </dgm:pt>
    <dgm:pt modelId="{3F8B4DDE-FEF0-AB40-B2C6-FE2C475F21A6}" type="sibTrans" cxnId="{E5D16BB5-743B-7C4C-A00F-0B9408A45443}">
      <dgm:prSet/>
      <dgm:spPr/>
      <dgm:t>
        <a:bodyPr/>
        <a:lstStyle/>
        <a:p>
          <a:endParaRPr lang="en-US"/>
        </a:p>
      </dgm:t>
    </dgm:pt>
    <dgm:pt modelId="{8896DE3E-A331-EB45-BD13-B9553B624033}">
      <dgm:prSet/>
      <dgm:spPr/>
      <dgm:t>
        <a:bodyPr/>
        <a:lstStyle/>
        <a:p>
          <a:r>
            <a:rPr lang="en-US" dirty="0" smtClean="0"/>
            <a:t>This can include the use of illicit drugs and highly addictive opiates. </a:t>
          </a:r>
          <a:endParaRPr lang="en-US" dirty="0"/>
        </a:p>
      </dgm:t>
    </dgm:pt>
    <dgm:pt modelId="{E9C504C6-8DD7-8B49-B2FE-39D42FB08145}" type="parTrans" cxnId="{BEF798A9-055E-2D49-9CDE-E3C76AD070D6}">
      <dgm:prSet/>
      <dgm:spPr/>
      <dgm:t>
        <a:bodyPr/>
        <a:lstStyle/>
        <a:p>
          <a:endParaRPr lang="en-US"/>
        </a:p>
      </dgm:t>
    </dgm:pt>
    <dgm:pt modelId="{50BAA2DC-9F71-1241-A51D-06AAC0368F5A}" type="sibTrans" cxnId="{BEF798A9-055E-2D49-9CDE-E3C76AD070D6}">
      <dgm:prSet/>
      <dgm:spPr/>
      <dgm:t>
        <a:bodyPr/>
        <a:lstStyle/>
        <a:p>
          <a:endParaRPr lang="en-US"/>
        </a:p>
      </dgm:t>
    </dgm:pt>
    <dgm:pt modelId="{AD02577D-B26E-874B-90A4-501901C00779}" type="pres">
      <dgm:prSet presAssocID="{F8EFB087-DEAA-B148-9F16-035A0DD0E350}" presName="linear" presStyleCnt="0">
        <dgm:presLayoutVars>
          <dgm:dir/>
          <dgm:animLvl val="lvl"/>
          <dgm:resizeHandles val="exact"/>
        </dgm:presLayoutVars>
      </dgm:prSet>
      <dgm:spPr/>
      <dgm:t>
        <a:bodyPr/>
        <a:lstStyle/>
        <a:p>
          <a:endParaRPr lang="en-US"/>
        </a:p>
      </dgm:t>
    </dgm:pt>
    <dgm:pt modelId="{4E8BF583-96D0-0F43-BF40-BEB9BDAF7507}" type="pres">
      <dgm:prSet presAssocID="{12D8C387-912E-DF47-A060-6CCF40C6DE24}" presName="parentLin" presStyleCnt="0"/>
      <dgm:spPr/>
    </dgm:pt>
    <dgm:pt modelId="{F0271F40-9968-1E4B-9E0E-6A6525DEA24B}" type="pres">
      <dgm:prSet presAssocID="{12D8C387-912E-DF47-A060-6CCF40C6DE24}" presName="parentLeftMargin" presStyleLbl="node1" presStyleIdx="0" presStyleCnt="3"/>
      <dgm:spPr/>
      <dgm:t>
        <a:bodyPr/>
        <a:lstStyle/>
        <a:p>
          <a:endParaRPr lang="en-US"/>
        </a:p>
      </dgm:t>
    </dgm:pt>
    <dgm:pt modelId="{04BA6BA2-114C-444F-8EC3-7824144360DB}" type="pres">
      <dgm:prSet presAssocID="{12D8C387-912E-DF47-A060-6CCF40C6DE24}" presName="parentText" presStyleLbl="node1" presStyleIdx="0" presStyleCnt="3">
        <dgm:presLayoutVars>
          <dgm:chMax val="0"/>
          <dgm:bulletEnabled val="1"/>
        </dgm:presLayoutVars>
      </dgm:prSet>
      <dgm:spPr/>
      <dgm:t>
        <a:bodyPr/>
        <a:lstStyle/>
        <a:p>
          <a:endParaRPr lang="en-US"/>
        </a:p>
      </dgm:t>
    </dgm:pt>
    <dgm:pt modelId="{932A5DBB-12A4-B441-9781-FC1891B6A7E4}" type="pres">
      <dgm:prSet presAssocID="{12D8C387-912E-DF47-A060-6CCF40C6DE24}" presName="negativeSpace" presStyleCnt="0"/>
      <dgm:spPr/>
    </dgm:pt>
    <dgm:pt modelId="{840D250F-E888-E143-A6A1-6071D20A0DDF}" type="pres">
      <dgm:prSet presAssocID="{12D8C387-912E-DF47-A060-6CCF40C6DE24}" presName="childText" presStyleLbl="conFgAcc1" presStyleIdx="0" presStyleCnt="3">
        <dgm:presLayoutVars>
          <dgm:bulletEnabled val="1"/>
        </dgm:presLayoutVars>
      </dgm:prSet>
      <dgm:spPr/>
      <dgm:t>
        <a:bodyPr/>
        <a:lstStyle/>
        <a:p>
          <a:endParaRPr lang="en-US"/>
        </a:p>
      </dgm:t>
    </dgm:pt>
    <dgm:pt modelId="{7CF3D0A3-4AE2-CF41-B6ED-0EE59BDFA7F9}" type="pres">
      <dgm:prSet presAssocID="{E2BD7EEC-0DF5-C54C-AF16-1FCC7CDF15C5}" presName="spaceBetweenRectangles" presStyleCnt="0"/>
      <dgm:spPr/>
    </dgm:pt>
    <dgm:pt modelId="{10ADDA5E-D70B-C84C-BD00-873405D62A29}" type="pres">
      <dgm:prSet presAssocID="{C433818B-EB77-914B-93BA-559CA48C0EB3}" presName="parentLin" presStyleCnt="0"/>
      <dgm:spPr/>
    </dgm:pt>
    <dgm:pt modelId="{87872F41-54D1-1440-BBD8-2C8D19545274}" type="pres">
      <dgm:prSet presAssocID="{C433818B-EB77-914B-93BA-559CA48C0EB3}" presName="parentLeftMargin" presStyleLbl="node1" presStyleIdx="0" presStyleCnt="3"/>
      <dgm:spPr/>
      <dgm:t>
        <a:bodyPr/>
        <a:lstStyle/>
        <a:p>
          <a:endParaRPr lang="en-US"/>
        </a:p>
      </dgm:t>
    </dgm:pt>
    <dgm:pt modelId="{F853E686-5F20-CD49-81F0-FEFACBB125AC}" type="pres">
      <dgm:prSet presAssocID="{C433818B-EB77-914B-93BA-559CA48C0EB3}" presName="parentText" presStyleLbl="node1" presStyleIdx="1" presStyleCnt="3">
        <dgm:presLayoutVars>
          <dgm:chMax val="0"/>
          <dgm:bulletEnabled val="1"/>
        </dgm:presLayoutVars>
      </dgm:prSet>
      <dgm:spPr/>
      <dgm:t>
        <a:bodyPr/>
        <a:lstStyle/>
        <a:p>
          <a:endParaRPr lang="en-US"/>
        </a:p>
      </dgm:t>
    </dgm:pt>
    <dgm:pt modelId="{75FF8721-B2A5-764A-A684-DF8DE665C693}" type="pres">
      <dgm:prSet presAssocID="{C433818B-EB77-914B-93BA-559CA48C0EB3}" presName="negativeSpace" presStyleCnt="0"/>
      <dgm:spPr/>
    </dgm:pt>
    <dgm:pt modelId="{FECE5176-DF8A-4A43-BEE7-15F86C9DF212}" type="pres">
      <dgm:prSet presAssocID="{C433818B-EB77-914B-93BA-559CA48C0EB3}" presName="childText" presStyleLbl="conFgAcc1" presStyleIdx="1" presStyleCnt="3">
        <dgm:presLayoutVars>
          <dgm:bulletEnabled val="1"/>
        </dgm:presLayoutVars>
      </dgm:prSet>
      <dgm:spPr/>
      <dgm:t>
        <a:bodyPr/>
        <a:lstStyle/>
        <a:p>
          <a:endParaRPr lang="en-US"/>
        </a:p>
      </dgm:t>
    </dgm:pt>
    <dgm:pt modelId="{DE506D0F-8C01-D841-82CE-F484795DA5FD}" type="pres">
      <dgm:prSet presAssocID="{65ECA742-22DB-B649-9199-88853848207D}" presName="spaceBetweenRectangles" presStyleCnt="0"/>
      <dgm:spPr/>
    </dgm:pt>
    <dgm:pt modelId="{24B64FE3-ED71-3747-9855-1F73D4A0964B}" type="pres">
      <dgm:prSet presAssocID="{7955D5C2-1636-DB40-91BE-06364E81F755}" presName="parentLin" presStyleCnt="0"/>
      <dgm:spPr/>
    </dgm:pt>
    <dgm:pt modelId="{08BEACEB-5FC3-8F49-8F7B-EC688BD22B77}" type="pres">
      <dgm:prSet presAssocID="{7955D5C2-1636-DB40-91BE-06364E81F755}" presName="parentLeftMargin" presStyleLbl="node1" presStyleIdx="1" presStyleCnt="3"/>
      <dgm:spPr/>
      <dgm:t>
        <a:bodyPr/>
        <a:lstStyle/>
        <a:p>
          <a:endParaRPr lang="en-US"/>
        </a:p>
      </dgm:t>
    </dgm:pt>
    <dgm:pt modelId="{DEF3875E-B4C0-AB49-93F4-AD8F1E077BEF}" type="pres">
      <dgm:prSet presAssocID="{7955D5C2-1636-DB40-91BE-06364E81F755}" presName="parentText" presStyleLbl="node1" presStyleIdx="2" presStyleCnt="3">
        <dgm:presLayoutVars>
          <dgm:chMax val="0"/>
          <dgm:bulletEnabled val="1"/>
        </dgm:presLayoutVars>
      </dgm:prSet>
      <dgm:spPr/>
      <dgm:t>
        <a:bodyPr/>
        <a:lstStyle/>
        <a:p>
          <a:endParaRPr lang="en-US"/>
        </a:p>
      </dgm:t>
    </dgm:pt>
    <dgm:pt modelId="{D8558FE7-1AA3-864C-80FE-21BBE66E1DF0}" type="pres">
      <dgm:prSet presAssocID="{7955D5C2-1636-DB40-91BE-06364E81F755}" presName="negativeSpace" presStyleCnt="0"/>
      <dgm:spPr/>
    </dgm:pt>
    <dgm:pt modelId="{2256FA5C-F037-7445-BDD5-1734B6E241B7}" type="pres">
      <dgm:prSet presAssocID="{7955D5C2-1636-DB40-91BE-06364E81F755}" presName="childText" presStyleLbl="conFgAcc1" presStyleIdx="2" presStyleCnt="3">
        <dgm:presLayoutVars>
          <dgm:bulletEnabled val="1"/>
        </dgm:presLayoutVars>
      </dgm:prSet>
      <dgm:spPr/>
      <dgm:t>
        <a:bodyPr/>
        <a:lstStyle/>
        <a:p>
          <a:endParaRPr lang="en-US"/>
        </a:p>
      </dgm:t>
    </dgm:pt>
  </dgm:ptLst>
  <dgm:cxnLst>
    <dgm:cxn modelId="{4050309F-2DE5-9C42-873A-84829B341A21}" type="presOf" srcId="{601FF8A2-F527-7947-8828-F2619C8CC0BC}" destId="{2256FA5C-F037-7445-BDD5-1734B6E241B7}" srcOrd="0" destOrd="0" presId="urn:microsoft.com/office/officeart/2005/8/layout/list1"/>
    <dgm:cxn modelId="{E5D16BB5-743B-7C4C-A00F-0B9408A45443}" srcId="{7955D5C2-1636-DB40-91BE-06364E81F755}" destId="{601FF8A2-F527-7947-8828-F2619C8CC0BC}" srcOrd="0" destOrd="0" parTransId="{5967914C-C86C-6E43-8F2D-B3685C7AA4A0}" sibTransId="{3F8B4DDE-FEF0-AB40-B2C6-FE2C475F21A6}"/>
    <dgm:cxn modelId="{FF77C2C6-BBDC-684A-A661-C733C5D764E7}" srcId="{F8EFB087-DEAA-B148-9F16-035A0DD0E350}" destId="{12D8C387-912E-DF47-A060-6CCF40C6DE24}" srcOrd="0" destOrd="0" parTransId="{84A5045E-6516-D845-9D4A-946D0CB96276}" sibTransId="{E2BD7EEC-0DF5-C54C-AF16-1FCC7CDF15C5}"/>
    <dgm:cxn modelId="{142DA1E2-A4A1-7E4E-94E2-A2DC9AA05AEE}" srcId="{12D8C387-912E-DF47-A060-6CCF40C6DE24}" destId="{8BE51152-2112-544A-A731-04EC22EEC81E}" srcOrd="1" destOrd="0" parTransId="{6C358288-0F75-E941-B787-37696BA58F8F}" sibTransId="{14B40AED-80C5-DD4D-9832-AE82237E90FC}"/>
    <dgm:cxn modelId="{FB92A2AA-4322-7644-BC49-15D4A48E36BB}" type="presOf" srcId="{C433818B-EB77-914B-93BA-559CA48C0EB3}" destId="{F853E686-5F20-CD49-81F0-FEFACBB125AC}" srcOrd="1" destOrd="0" presId="urn:microsoft.com/office/officeart/2005/8/layout/list1"/>
    <dgm:cxn modelId="{BA302890-60F2-1748-A46B-126C81AFD3C4}" type="presOf" srcId="{6F9C8BA3-DF3E-7540-AA54-28DCBCC3A96E}" destId="{FECE5176-DF8A-4A43-BEE7-15F86C9DF212}" srcOrd="0" destOrd="1" presId="urn:microsoft.com/office/officeart/2005/8/layout/list1"/>
    <dgm:cxn modelId="{D4EBD01C-6E34-404E-9ADE-94E7E9931075}" type="presOf" srcId="{8BE51152-2112-544A-A731-04EC22EEC81E}" destId="{840D250F-E888-E143-A6A1-6071D20A0DDF}" srcOrd="0" destOrd="1" presId="urn:microsoft.com/office/officeart/2005/8/layout/list1"/>
    <dgm:cxn modelId="{770AFE95-5866-0549-ADB7-4E33362EFCBF}" type="presOf" srcId="{7955D5C2-1636-DB40-91BE-06364E81F755}" destId="{DEF3875E-B4C0-AB49-93F4-AD8F1E077BEF}" srcOrd="1" destOrd="0" presId="urn:microsoft.com/office/officeart/2005/8/layout/list1"/>
    <dgm:cxn modelId="{10DE3184-EA1A-7145-9659-BB0D09C4533E}" srcId="{12D8C387-912E-DF47-A060-6CCF40C6DE24}" destId="{3E146823-072E-014F-A7AC-8A5262B68352}" srcOrd="0" destOrd="0" parTransId="{5ACA9797-49A4-524C-AC35-EB561604AB4F}" sibTransId="{585E2958-6AB8-3340-A8B1-E1F78BEF5DEE}"/>
    <dgm:cxn modelId="{BEF798A9-055E-2D49-9CDE-E3C76AD070D6}" srcId="{7955D5C2-1636-DB40-91BE-06364E81F755}" destId="{8896DE3E-A331-EB45-BD13-B9553B624033}" srcOrd="1" destOrd="0" parTransId="{E9C504C6-8DD7-8B49-B2FE-39D42FB08145}" sibTransId="{50BAA2DC-9F71-1241-A51D-06AAC0368F5A}"/>
    <dgm:cxn modelId="{4A634B6E-9F9A-CE4F-A4C6-FC91AB0A692B}" type="presOf" srcId="{8896DE3E-A331-EB45-BD13-B9553B624033}" destId="{2256FA5C-F037-7445-BDD5-1734B6E241B7}" srcOrd="0" destOrd="1" presId="urn:microsoft.com/office/officeart/2005/8/layout/list1"/>
    <dgm:cxn modelId="{A5D404C9-1831-5D42-BEF8-C2DCB628CE8F}" srcId="{C433818B-EB77-914B-93BA-559CA48C0EB3}" destId="{3D8C7437-A2FA-CB4D-AFF9-30D0FB6CD89F}" srcOrd="0" destOrd="0" parTransId="{F823B6B5-A63A-1B44-9BE9-256BA42421EB}" sibTransId="{E4B995B0-72BF-BF43-834D-208C5D221E1A}"/>
    <dgm:cxn modelId="{13DB628C-A7B4-9F48-99E2-8FEA7D614E9A}" srcId="{F8EFB087-DEAA-B148-9F16-035A0DD0E350}" destId="{7955D5C2-1636-DB40-91BE-06364E81F755}" srcOrd="2" destOrd="0" parTransId="{E10D134D-5F93-404D-8516-F421D467B31F}" sibTransId="{8F8CDD66-97F7-1147-888C-CD658809E9A3}"/>
    <dgm:cxn modelId="{3A35A42D-8DFB-7748-B033-7EC8CEC215AD}" type="presOf" srcId="{C433818B-EB77-914B-93BA-559CA48C0EB3}" destId="{87872F41-54D1-1440-BBD8-2C8D19545274}" srcOrd="0" destOrd="0" presId="urn:microsoft.com/office/officeart/2005/8/layout/list1"/>
    <dgm:cxn modelId="{F43A3584-9BDB-1E40-B6E5-46D34760503E}" type="presOf" srcId="{12D8C387-912E-DF47-A060-6CCF40C6DE24}" destId="{04BA6BA2-114C-444F-8EC3-7824144360DB}" srcOrd="1" destOrd="0" presId="urn:microsoft.com/office/officeart/2005/8/layout/list1"/>
    <dgm:cxn modelId="{13B5F478-EEFB-1D44-B559-00642F078C45}" srcId="{F8EFB087-DEAA-B148-9F16-035A0DD0E350}" destId="{C433818B-EB77-914B-93BA-559CA48C0EB3}" srcOrd="1" destOrd="0" parTransId="{554DC0B8-6789-AD4A-A298-8407E7601874}" sibTransId="{65ECA742-22DB-B649-9199-88853848207D}"/>
    <dgm:cxn modelId="{1E42C815-6ABE-7F4A-9138-C75DFECE5031}" type="presOf" srcId="{3E146823-072E-014F-A7AC-8A5262B68352}" destId="{840D250F-E888-E143-A6A1-6071D20A0DDF}" srcOrd="0" destOrd="0" presId="urn:microsoft.com/office/officeart/2005/8/layout/list1"/>
    <dgm:cxn modelId="{2E8DEB32-8D52-ED40-9D16-B38FB1CF80A2}" type="presOf" srcId="{3D8C7437-A2FA-CB4D-AFF9-30D0FB6CD89F}" destId="{FECE5176-DF8A-4A43-BEE7-15F86C9DF212}" srcOrd="0" destOrd="0" presId="urn:microsoft.com/office/officeart/2005/8/layout/list1"/>
    <dgm:cxn modelId="{E193B3BA-600B-204F-AAA0-CCDA69AC1672}" type="presOf" srcId="{F8EFB087-DEAA-B148-9F16-035A0DD0E350}" destId="{AD02577D-B26E-874B-90A4-501901C00779}" srcOrd="0" destOrd="0" presId="urn:microsoft.com/office/officeart/2005/8/layout/list1"/>
    <dgm:cxn modelId="{0BD73971-13B1-184F-A712-C8E88E0DE64D}" type="presOf" srcId="{12D8C387-912E-DF47-A060-6CCF40C6DE24}" destId="{F0271F40-9968-1E4B-9E0E-6A6525DEA24B}" srcOrd="0" destOrd="0" presId="urn:microsoft.com/office/officeart/2005/8/layout/list1"/>
    <dgm:cxn modelId="{D87316BF-3DE8-524F-A448-D99669F241FB}" srcId="{C433818B-EB77-914B-93BA-559CA48C0EB3}" destId="{6F9C8BA3-DF3E-7540-AA54-28DCBCC3A96E}" srcOrd="1" destOrd="0" parTransId="{857DE350-7B32-D543-A166-EFD211DBB742}" sibTransId="{9C1DF668-4BAA-0F47-A95F-2A6E18835F4A}"/>
    <dgm:cxn modelId="{70131580-9B09-A44A-BAB1-CE1F2770D972}" type="presOf" srcId="{7955D5C2-1636-DB40-91BE-06364E81F755}" destId="{08BEACEB-5FC3-8F49-8F7B-EC688BD22B77}" srcOrd="0" destOrd="0" presId="urn:microsoft.com/office/officeart/2005/8/layout/list1"/>
    <dgm:cxn modelId="{716DF84B-099F-6349-8359-7406D10FF8C2}" type="presParOf" srcId="{AD02577D-B26E-874B-90A4-501901C00779}" destId="{4E8BF583-96D0-0F43-BF40-BEB9BDAF7507}" srcOrd="0" destOrd="0" presId="urn:microsoft.com/office/officeart/2005/8/layout/list1"/>
    <dgm:cxn modelId="{978F921B-C3BB-CE42-A4F3-A560C9859596}" type="presParOf" srcId="{4E8BF583-96D0-0F43-BF40-BEB9BDAF7507}" destId="{F0271F40-9968-1E4B-9E0E-6A6525DEA24B}" srcOrd="0" destOrd="0" presId="urn:microsoft.com/office/officeart/2005/8/layout/list1"/>
    <dgm:cxn modelId="{AD5637BC-B68F-8844-81B1-08F746552C9A}" type="presParOf" srcId="{4E8BF583-96D0-0F43-BF40-BEB9BDAF7507}" destId="{04BA6BA2-114C-444F-8EC3-7824144360DB}" srcOrd="1" destOrd="0" presId="urn:microsoft.com/office/officeart/2005/8/layout/list1"/>
    <dgm:cxn modelId="{BDEC93BA-7053-E348-8045-09FD2B4A1EB5}" type="presParOf" srcId="{AD02577D-B26E-874B-90A4-501901C00779}" destId="{932A5DBB-12A4-B441-9781-FC1891B6A7E4}" srcOrd="1" destOrd="0" presId="urn:microsoft.com/office/officeart/2005/8/layout/list1"/>
    <dgm:cxn modelId="{112B2138-A370-1142-A8C5-80C8F942FD34}" type="presParOf" srcId="{AD02577D-B26E-874B-90A4-501901C00779}" destId="{840D250F-E888-E143-A6A1-6071D20A0DDF}" srcOrd="2" destOrd="0" presId="urn:microsoft.com/office/officeart/2005/8/layout/list1"/>
    <dgm:cxn modelId="{02503F4A-2781-D04D-A4E1-B5CCF07F4B6A}" type="presParOf" srcId="{AD02577D-B26E-874B-90A4-501901C00779}" destId="{7CF3D0A3-4AE2-CF41-B6ED-0EE59BDFA7F9}" srcOrd="3" destOrd="0" presId="urn:microsoft.com/office/officeart/2005/8/layout/list1"/>
    <dgm:cxn modelId="{0CD238E7-A0EE-9648-9C80-3F66958905F3}" type="presParOf" srcId="{AD02577D-B26E-874B-90A4-501901C00779}" destId="{10ADDA5E-D70B-C84C-BD00-873405D62A29}" srcOrd="4" destOrd="0" presId="urn:microsoft.com/office/officeart/2005/8/layout/list1"/>
    <dgm:cxn modelId="{B356CF6F-C19D-C846-97B2-CD572AC3C4A9}" type="presParOf" srcId="{10ADDA5E-D70B-C84C-BD00-873405D62A29}" destId="{87872F41-54D1-1440-BBD8-2C8D19545274}" srcOrd="0" destOrd="0" presId="urn:microsoft.com/office/officeart/2005/8/layout/list1"/>
    <dgm:cxn modelId="{E6EBB66D-B997-9149-8E6B-C98574D7C376}" type="presParOf" srcId="{10ADDA5E-D70B-C84C-BD00-873405D62A29}" destId="{F853E686-5F20-CD49-81F0-FEFACBB125AC}" srcOrd="1" destOrd="0" presId="urn:microsoft.com/office/officeart/2005/8/layout/list1"/>
    <dgm:cxn modelId="{1CD5FA93-0E4F-AF47-BA10-65910C0DAEDF}" type="presParOf" srcId="{AD02577D-B26E-874B-90A4-501901C00779}" destId="{75FF8721-B2A5-764A-A684-DF8DE665C693}" srcOrd="5" destOrd="0" presId="urn:microsoft.com/office/officeart/2005/8/layout/list1"/>
    <dgm:cxn modelId="{32E78EC5-AB08-3647-A372-8B9B82920057}" type="presParOf" srcId="{AD02577D-B26E-874B-90A4-501901C00779}" destId="{FECE5176-DF8A-4A43-BEE7-15F86C9DF212}" srcOrd="6" destOrd="0" presId="urn:microsoft.com/office/officeart/2005/8/layout/list1"/>
    <dgm:cxn modelId="{FB0B3B3F-B04A-AB42-A535-291BA6E86D11}" type="presParOf" srcId="{AD02577D-B26E-874B-90A4-501901C00779}" destId="{DE506D0F-8C01-D841-82CE-F484795DA5FD}" srcOrd="7" destOrd="0" presId="urn:microsoft.com/office/officeart/2005/8/layout/list1"/>
    <dgm:cxn modelId="{7C46BAC6-79F4-2E41-8835-814670A912F8}" type="presParOf" srcId="{AD02577D-B26E-874B-90A4-501901C00779}" destId="{24B64FE3-ED71-3747-9855-1F73D4A0964B}" srcOrd="8" destOrd="0" presId="urn:microsoft.com/office/officeart/2005/8/layout/list1"/>
    <dgm:cxn modelId="{A2C5BCDB-3F86-5D4F-B17A-70504572822A}" type="presParOf" srcId="{24B64FE3-ED71-3747-9855-1F73D4A0964B}" destId="{08BEACEB-5FC3-8F49-8F7B-EC688BD22B77}" srcOrd="0" destOrd="0" presId="urn:microsoft.com/office/officeart/2005/8/layout/list1"/>
    <dgm:cxn modelId="{457E0DA5-AEF9-C84F-B6FB-579684DBB176}" type="presParOf" srcId="{24B64FE3-ED71-3747-9855-1F73D4A0964B}" destId="{DEF3875E-B4C0-AB49-93F4-AD8F1E077BEF}" srcOrd="1" destOrd="0" presId="urn:microsoft.com/office/officeart/2005/8/layout/list1"/>
    <dgm:cxn modelId="{5E9F0BC2-A871-F546-83B4-4F3E766FD229}" type="presParOf" srcId="{AD02577D-B26E-874B-90A4-501901C00779}" destId="{D8558FE7-1AA3-864C-80FE-21BBE66E1DF0}" srcOrd="9" destOrd="0" presId="urn:microsoft.com/office/officeart/2005/8/layout/list1"/>
    <dgm:cxn modelId="{4041378B-641C-F84B-8030-7EB4003387E5}" type="presParOf" srcId="{AD02577D-B26E-874B-90A4-501901C00779}" destId="{2256FA5C-F037-7445-BDD5-1734B6E241B7}"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CBDF9AC-EBA4-0C4D-809F-517EA59711BB}" type="doc">
      <dgm:prSet loTypeId="urn:microsoft.com/office/officeart/2005/8/layout/vProcess5" loCatId="process" qsTypeId="urn:microsoft.com/office/officeart/2005/8/quickstyle/3D2" qsCatId="3D" csTypeId="urn:microsoft.com/office/officeart/2005/8/colors/accent1_2" csCatId="accent1" phldr="1"/>
      <dgm:spPr/>
      <dgm:t>
        <a:bodyPr/>
        <a:lstStyle/>
        <a:p>
          <a:endParaRPr lang="en-US"/>
        </a:p>
      </dgm:t>
    </dgm:pt>
    <dgm:pt modelId="{B8A36F7D-A06C-3342-95C6-DF94EE5C4E09}">
      <dgm:prSet/>
      <dgm:spPr/>
      <dgm:t>
        <a:bodyPr/>
        <a:lstStyle/>
        <a:p>
          <a:pPr rtl="0"/>
          <a:r>
            <a:rPr lang="en-US" dirty="0" smtClean="0"/>
            <a:t>Oral health professionals can help in early diagnosis of HIV infection and referral to care. Oral lesions can be the first overt clinical features of HIV </a:t>
          </a:r>
          <a:r>
            <a:rPr lang="en-US" dirty="0" smtClean="0"/>
            <a:t>infection. </a:t>
          </a:r>
          <a:endParaRPr lang="en-US" dirty="0"/>
        </a:p>
      </dgm:t>
    </dgm:pt>
    <dgm:pt modelId="{8871EFDE-0CF3-194A-B168-B7D336338EC9}" type="parTrans" cxnId="{4BFB86E1-F400-1246-BC40-79A4F1498774}">
      <dgm:prSet/>
      <dgm:spPr/>
      <dgm:t>
        <a:bodyPr/>
        <a:lstStyle/>
        <a:p>
          <a:endParaRPr lang="en-US"/>
        </a:p>
      </dgm:t>
    </dgm:pt>
    <dgm:pt modelId="{B37E6572-AD62-B941-890D-8F6374545E9A}" type="sibTrans" cxnId="{4BFB86E1-F400-1246-BC40-79A4F1498774}">
      <dgm:prSet/>
      <dgm:spPr/>
      <dgm:t>
        <a:bodyPr/>
        <a:lstStyle/>
        <a:p>
          <a:endParaRPr lang="en-US" dirty="0"/>
        </a:p>
      </dgm:t>
    </dgm:pt>
    <dgm:pt modelId="{CB85B213-B87B-0444-90CA-CF8F27CF20CD}">
      <dgm:prSet/>
      <dgm:spPr/>
      <dgm:t>
        <a:bodyPr/>
        <a:lstStyle/>
        <a:p>
          <a:pPr rtl="0"/>
          <a:r>
            <a:rPr lang="en-US" dirty="0" smtClean="0"/>
            <a:t>Early detection can improve prognosis and reduce </a:t>
          </a:r>
          <a:r>
            <a:rPr lang="en-US" dirty="0" smtClean="0"/>
            <a:t>transmission.</a:t>
          </a:r>
          <a:endParaRPr lang="en-US" dirty="0"/>
        </a:p>
      </dgm:t>
    </dgm:pt>
    <dgm:pt modelId="{F9CAD4EA-C809-9342-AD28-6C6F8DCDA508}" type="parTrans" cxnId="{CB3B804C-8619-4941-A678-EFF30C4CA48F}">
      <dgm:prSet/>
      <dgm:spPr/>
      <dgm:t>
        <a:bodyPr/>
        <a:lstStyle/>
        <a:p>
          <a:endParaRPr lang="en-US"/>
        </a:p>
      </dgm:t>
    </dgm:pt>
    <dgm:pt modelId="{3744E272-7590-324A-BC4F-9B796477610B}" type="sibTrans" cxnId="{CB3B804C-8619-4941-A678-EFF30C4CA48F}">
      <dgm:prSet/>
      <dgm:spPr/>
      <dgm:t>
        <a:bodyPr/>
        <a:lstStyle/>
        <a:p>
          <a:endParaRPr lang="en-US" dirty="0"/>
        </a:p>
      </dgm:t>
    </dgm:pt>
    <dgm:pt modelId="{4427B213-D985-C04B-9A35-6F2DC33AF280}">
      <dgm:prSet/>
      <dgm:spPr/>
      <dgm:t>
        <a:bodyPr/>
        <a:lstStyle/>
        <a:p>
          <a:pPr rtl="0"/>
          <a:r>
            <a:rPr lang="en-US" dirty="0" smtClean="0"/>
            <a:t>Treatable conditions (e.g., gingivitis or early periodontitis) can become serious quickly if the immune system is </a:t>
          </a:r>
          <a:r>
            <a:rPr lang="en-US" dirty="0" smtClean="0"/>
            <a:t>weak.</a:t>
          </a:r>
          <a:endParaRPr lang="en-US" dirty="0"/>
        </a:p>
      </dgm:t>
    </dgm:pt>
    <dgm:pt modelId="{D622EFC8-4BB9-1C4B-AE8D-D57AC71E3FFC}" type="parTrans" cxnId="{5727B6ED-0285-DC43-AA8E-31DBEEA60457}">
      <dgm:prSet/>
      <dgm:spPr/>
      <dgm:t>
        <a:bodyPr/>
        <a:lstStyle/>
        <a:p>
          <a:endParaRPr lang="en-US"/>
        </a:p>
      </dgm:t>
    </dgm:pt>
    <dgm:pt modelId="{DE740E6D-A970-9247-984C-B363638B7AA7}" type="sibTrans" cxnId="{5727B6ED-0285-DC43-AA8E-31DBEEA60457}">
      <dgm:prSet/>
      <dgm:spPr/>
      <dgm:t>
        <a:bodyPr/>
        <a:lstStyle/>
        <a:p>
          <a:endParaRPr lang="en-US" dirty="0"/>
        </a:p>
      </dgm:t>
    </dgm:pt>
    <dgm:pt modelId="{270067B2-A239-F445-B832-7E65AB8AC94E}">
      <dgm:prSet/>
      <dgm:spPr/>
      <dgm:t>
        <a:bodyPr/>
        <a:lstStyle/>
        <a:p>
          <a:pPr rtl="0"/>
          <a:r>
            <a:rPr lang="en-US" dirty="0" smtClean="0"/>
            <a:t>Bacterial infections (i.e., dental decay and periodontal disease) that begin in the mouth can escalate to systemic infections and further stress the immune system and other organs in PLWHA if not treated promptly.</a:t>
          </a:r>
          <a:endParaRPr lang="en-US" dirty="0"/>
        </a:p>
      </dgm:t>
    </dgm:pt>
    <dgm:pt modelId="{BACC98D7-72A2-A94B-83CA-9FE38141B680}" type="parTrans" cxnId="{2E6CC235-7B6C-DB4A-B83E-7F7E9648B9F9}">
      <dgm:prSet/>
      <dgm:spPr/>
      <dgm:t>
        <a:bodyPr/>
        <a:lstStyle/>
        <a:p>
          <a:endParaRPr lang="en-US"/>
        </a:p>
      </dgm:t>
    </dgm:pt>
    <dgm:pt modelId="{8B42B684-13DA-C743-AF26-A185229E2CBF}" type="sibTrans" cxnId="{2E6CC235-7B6C-DB4A-B83E-7F7E9648B9F9}">
      <dgm:prSet/>
      <dgm:spPr/>
      <dgm:t>
        <a:bodyPr/>
        <a:lstStyle/>
        <a:p>
          <a:endParaRPr lang="en-US"/>
        </a:p>
      </dgm:t>
    </dgm:pt>
    <dgm:pt modelId="{A998D7DA-A18E-F54B-B8C8-6ACD90326005}" type="pres">
      <dgm:prSet presAssocID="{7CBDF9AC-EBA4-0C4D-809F-517EA59711BB}" presName="outerComposite" presStyleCnt="0">
        <dgm:presLayoutVars>
          <dgm:chMax val="5"/>
          <dgm:dir/>
          <dgm:resizeHandles val="exact"/>
        </dgm:presLayoutVars>
      </dgm:prSet>
      <dgm:spPr/>
      <dgm:t>
        <a:bodyPr/>
        <a:lstStyle/>
        <a:p>
          <a:endParaRPr lang="en-US"/>
        </a:p>
      </dgm:t>
    </dgm:pt>
    <dgm:pt modelId="{B706539C-CEB1-404C-B33C-51919A5E127A}" type="pres">
      <dgm:prSet presAssocID="{7CBDF9AC-EBA4-0C4D-809F-517EA59711BB}" presName="dummyMaxCanvas" presStyleCnt="0">
        <dgm:presLayoutVars/>
      </dgm:prSet>
      <dgm:spPr/>
    </dgm:pt>
    <dgm:pt modelId="{5B33E1BC-A8DC-0A45-B77D-3F840743123A}" type="pres">
      <dgm:prSet presAssocID="{7CBDF9AC-EBA4-0C4D-809F-517EA59711BB}" presName="FourNodes_1" presStyleLbl="node1" presStyleIdx="0" presStyleCnt="4">
        <dgm:presLayoutVars>
          <dgm:bulletEnabled val="1"/>
        </dgm:presLayoutVars>
      </dgm:prSet>
      <dgm:spPr/>
      <dgm:t>
        <a:bodyPr/>
        <a:lstStyle/>
        <a:p>
          <a:endParaRPr lang="en-US"/>
        </a:p>
      </dgm:t>
    </dgm:pt>
    <dgm:pt modelId="{0DB5F655-5922-314E-8B0C-9888FA2DCD7E}" type="pres">
      <dgm:prSet presAssocID="{7CBDF9AC-EBA4-0C4D-809F-517EA59711BB}" presName="FourNodes_2" presStyleLbl="node1" presStyleIdx="1" presStyleCnt="4">
        <dgm:presLayoutVars>
          <dgm:bulletEnabled val="1"/>
        </dgm:presLayoutVars>
      </dgm:prSet>
      <dgm:spPr/>
      <dgm:t>
        <a:bodyPr/>
        <a:lstStyle/>
        <a:p>
          <a:endParaRPr lang="en-US"/>
        </a:p>
      </dgm:t>
    </dgm:pt>
    <dgm:pt modelId="{6C91DCE2-C99A-D347-AACE-AACF39938054}" type="pres">
      <dgm:prSet presAssocID="{7CBDF9AC-EBA4-0C4D-809F-517EA59711BB}" presName="FourNodes_3" presStyleLbl="node1" presStyleIdx="2" presStyleCnt="4">
        <dgm:presLayoutVars>
          <dgm:bulletEnabled val="1"/>
        </dgm:presLayoutVars>
      </dgm:prSet>
      <dgm:spPr/>
      <dgm:t>
        <a:bodyPr/>
        <a:lstStyle/>
        <a:p>
          <a:endParaRPr lang="en-US"/>
        </a:p>
      </dgm:t>
    </dgm:pt>
    <dgm:pt modelId="{8CD71F0B-41F3-4942-B334-84518EDC3748}" type="pres">
      <dgm:prSet presAssocID="{7CBDF9AC-EBA4-0C4D-809F-517EA59711BB}" presName="FourNodes_4" presStyleLbl="node1" presStyleIdx="3" presStyleCnt="4">
        <dgm:presLayoutVars>
          <dgm:bulletEnabled val="1"/>
        </dgm:presLayoutVars>
      </dgm:prSet>
      <dgm:spPr/>
      <dgm:t>
        <a:bodyPr/>
        <a:lstStyle/>
        <a:p>
          <a:endParaRPr lang="en-US"/>
        </a:p>
      </dgm:t>
    </dgm:pt>
    <dgm:pt modelId="{94EEEE66-ADCE-8D4A-8726-76D017482575}" type="pres">
      <dgm:prSet presAssocID="{7CBDF9AC-EBA4-0C4D-809F-517EA59711BB}" presName="FourConn_1-2" presStyleLbl="fgAccFollowNode1" presStyleIdx="0" presStyleCnt="3">
        <dgm:presLayoutVars>
          <dgm:bulletEnabled val="1"/>
        </dgm:presLayoutVars>
      </dgm:prSet>
      <dgm:spPr/>
      <dgm:t>
        <a:bodyPr/>
        <a:lstStyle/>
        <a:p>
          <a:endParaRPr lang="en-US"/>
        </a:p>
      </dgm:t>
    </dgm:pt>
    <dgm:pt modelId="{F8A9474B-A9C2-B04E-9D1E-EC688CF3EAF9}" type="pres">
      <dgm:prSet presAssocID="{7CBDF9AC-EBA4-0C4D-809F-517EA59711BB}" presName="FourConn_2-3" presStyleLbl="fgAccFollowNode1" presStyleIdx="1" presStyleCnt="3">
        <dgm:presLayoutVars>
          <dgm:bulletEnabled val="1"/>
        </dgm:presLayoutVars>
      </dgm:prSet>
      <dgm:spPr/>
      <dgm:t>
        <a:bodyPr/>
        <a:lstStyle/>
        <a:p>
          <a:endParaRPr lang="en-US"/>
        </a:p>
      </dgm:t>
    </dgm:pt>
    <dgm:pt modelId="{12D075F0-D179-D345-BA24-DF501F0DF821}" type="pres">
      <dgm:prSet presAssocID="{7CBDF9AC-EBA4-0C4D-809F-517EA59711BB}" presName="FourConn_3-4" presStyleLbl="fgAccFollowNode1" presStyleIdx="2" presStyleCnt="3">
        <dgm:presLayoutVars>
          <dgm:bulletEnabled val="1"/>
        </dgm:presLayoutVars>
      </dgm:prSet>
      <dgm:spPr/>
      <dgm:t>
        <a:bodyPr/>
        <a:lstStyle/>
        <a:p>
          <a:endParaRPr lang="en-US"/>
        </a:p>
      </dgm:t>
    </dgm:pt>
    <dgm:pt modelId="{EB2AF584-562C-8D4F-A878-E74E3BC45211}" type="pres">
      <dgm:prSet presAssocID="{7CBDF9AC-EBA4-0C4D-809F-517EA59711BB}" presName="FourNodes_1_text" presStyleLbl="node1" presStyleIdx="3" presStyleCnt="4">
        <dgm:presLayoutVars>
          <dgm:bulletEnabled val="1"/>
        </dgm:presLayoutVars>
      </dgm:prSet>
      <dgm:spPr/>
      <dgm:t>
        <a:bodyPr/>
        <a:lstStyle/>
        <a:p>
          <a:endParaRPr lang="en-US"/>
        </a:p>
      </dgm:t>
    </dgm:pt>
    <dgm:pt modelId="{EA3B1F7B-E4FD-CC45-B3CB-1011339C2160}" type="pres">
      <dgm:prSet presAssocID="{7CBDF9AC-EBA4-0C4D-809F-517EA59711BB}" presName="FourNodes_2_text" presStyleLbl="node1" presStyleIdx="3" presStyleCnt="4">
        <dgm:presLayoutVars>
          <dgm:bulletEnabled val="1"/>
        </dgm:presLayoutVars>
      </dgm:prSet>
      <dgm:spPr/>
      <dgm:t>
        <a:bodyPr/>
        <a:lstStyle/>
        <a:p>
          <a:endParaRPr lang="en-US"/>
        </a:p>
      </dgm:t>
    </dgm:pt>
    <dgm:pt modelId="{8477C722-06D7-684C-A89A-ABDF37B47DCF}" type="pres">
      <dgm:prSet presAssocID="{7CBDF9AC-EBA4-0C4D-809F-517EA59711BB}" presName="FourNodes_3_text" presStyleLbl="node1" presStyleIdx="3" presStyleCnt="4">
        <dgm:presLayoutVars>
          <dgm:bulletEnabled val="1"/>
        </dgm:presLayoutVars>
      </dgm:prSet>
      <dgm:spPr/>
      <dgm:t>
        <a:bodyPr/>
        <a:lstStyle/>
        <a:p>
          <a:endParaRPr lang="en-US"/>
        </a:p>
      </dgm:t>
    </dgm:pt>
    <dgm:pt modelId="{74F7DB5F-17FB-2A44-BD8F-D51AD9C4E0E9}" type="pres">
      <dgm:prSet presAssocID="{7CBDF9AC-EBA4-0C4D-809F-517EA59711BB}" presName="FourNodes_4_text" presStyleLbl="node1" presStyleIdx="3" presStyleCnt="4">
        <dgm:presLayoutVars>
          <dgm:bulletEnabled val="1"/>
        </dgm:presLayoutVars>
      </dgm:prSet>
      <dgm:spPr/>
      <dgm:t>
        <a:bodyPr/>
        <a:lstStyle/>
        <a:p>
          <a:endParaRPr lang="en-US"/>
        </a:p>
      </dgm:t>
    </dgm:pt>
  </dgm:ptLst>
  <dgm:cxnLst>
    <dgm:cxn modelId="{5EEAE618-5494-2C45-8DB9-82678517EEBB}" type="presOf" srcId="{B8A36F7D-A06C-3342-95C6-DF94EE5C4E09}" destId="{EB2AF584-562C-8D4F-A878-E74E3BC45211}" srcOrd="1" destOrd="0" presId="urn:microsoft.com/office/officeart/2005/8/layout/vProcess5"/>
    <dgm:cxn modelId="{FBD62AAE-B73F-764C-924E-A379E50F1664}" type="presOf" srcId="{DE740E6D-A970-9247-984C-B363638B7AA7}" destId="{12D075F0-D179-D345-BA24-DF501F0DF821}" srcOrd="0" destOrd="0" presId="urn:microsoft.com/office/officeart/2005/8/layout/vProcess5"/>
    <dgm:cxn modelId="{4BFB86E1-F400-1246-BC40-79A4F1498774}" srcId="{7CBDF9AC-EBA4-0C4D-809F-517EA59711BB}" destId="{B8A36F7D-A06C-3342-95C6-DF94EE5C4E09}" srcOrd="0" destOrd="0" parTransId="{8871EFDE-0CF3-194A-B168-B7D336338EC9}" sibTransId="{B37E6572-AD62-B941-890D-8F6374545E9A}"/>
    <dgm:cxn modelId="{6D8B0C0E-CA0F-CF44-B7C9-F4A11368AE22}" type="presOf" srcId="{3744E272-7590-324A-BC4F-9B796477610B}" destId="{F8A9474B-A9C2-B04E-9D1E-EC688CF3EAF9}" srcOrd="0" destOrd="0" presId="urn:microsoft.com/office/officeart/2005/8/layout/vProcess5"/>
    <dgm:cxn modelId="{E84BE5E2-484F-AF41-83DF-3AD0DEEC2812}" type="presOf" srcId="{4427B213-D985-C04B-9A35-6F2DC33AF280}" destId="{6C91DCE2-C99A-D347-AACE-AACF39938054}" srcOrd="0" destOrd="0" presId="urn:microsoft.com/office/officeart/2005/8/layout/vProcess5"/>
    <dgm:cxn modelId="{6E7AF4FD-F6BC-FF43-A666-2F40E40FE2B6}" type="presOf" srcId="{B8A36F7D-A06C-3342-95C6-DF94EE5C4E09}" destId="{5B33E1BC-A8DC-0A45-B77D-3F840743123A}" srcOrd="0" destOrd="0" presId="urn:microsoft.com/office/officeart/2005/8/layout/vProcess5"/>
    <dgm:cxn modelId="{5727B6ED-0285-DC43-AA8E-31DBEEA60457}" srcId="{7CBDF9AC-EBA4-0C4D-809F-517EA59711BB}" destId="{4427B213-D985-C04B-9A35-6F2DC33AF280}" srcOrd="2" destOrd="0" parTransId="{D622EFC8-4BB9-1C4B-AE8D-D57AC71E3FFC}" sibTransId="{DE740E6D-A970-9247-984C-B363638B7AA7}"/>
    <dgm:cxn modelId="{4996A7A7-5F98-7640-9609-4F3044A0EB8D}" type="presOf" srcId="{7CBDF9AC-EBA4-0C4D-809F-517EA59711BB}" destId="{A998D7DA-A18E-F54B-B8C8-6ACD90326005}" srcOrd="0" destOrd="0" presId="urn:microsoft.com/office/officeart/2005/8/layout/vProcess5"/>
    <dgm:cxn modelId="{43B4F4C6-7986-1646-9508-B4A00651C311}" type="presOf" srcId="{B37E6572-AD62-B941-890D-8F6374545E9A}" destId="{94EEEE66-ADCE-8D4A-8726-76D017482575}" srcOrd="0" destOrd="0" presId="urn:microsoft.com/office/officeart/2005/8/layout/vProcess5"/>
    <dgm:cxn modelId="{CB3B804C-8619-4941-A678-EFF30C4CA48F}" srcId="{7CBDF9AC-EBA4-0C4D-809F-517EA59711BB}" destId="{CB85B213-B87B-0444-90CA-CF8F27CF20CD}" srcOrd="1" destOrd="0" parTransId="{F9CAD4EA-C809-9342-AD28-6C6F8DCDA508}" sibTransId="{3744E272-7590-324A-BC4F-9B796477610B}"/>
    <dgm:cxn modelId="{2E6CC235-7B6C-DB4A-B83E-7F7E9648B9F9}" srcId="{7CBDF9AC-EBA4-0C4D-809F-517EA59711BB}" destId="{270067B2-A239-F445-B832-7E65AB8AC94E}" srcOrd="3" destOrd="0" parTransId="{BACC98D7-72A2-A94B-83CA-9FE38141B680}" sibTransId="{8B42B684-13DA-C743-AF26-A185229E2CBF}"/>
    <dgm:cxn modelId="{068158D4-8F13-DB47-8D1A-30123BDEB905}" type="presOf" srcId="{CB85B213-B87B-0444-90CA-CF8F27CF20CD}" destId="{EA3B1F7B-E4FD-CC45-B3CB-1011339C2160}" srcOrd="1" destOrd="0" presId="urn:microsoft.com/office/officeart/2005/8/layout/vProcess5"/>
    <dgm:cxn modelId="{D07EFB96-762E-4E47-B1CD-B1BD9AC57B90}" type="presOf" srcId="{270067B2-A239-F445-B832-7E65AB8AC94E}" destId="{8CD71F0B-41F3-4942-B334-84518EDC3748}" srcOrd="0" destOrd="0" presId="urn:microsoft.com/office/officeart/2005/8/layout/vProcess5"/>
    <dgm:cxn modelId="{C56C7ADD-1D4A-7E4A-B6E6-98C58F932FEE}" type="presOf" srcId="{CB85B213-B87B-0444-90CA-CF8F27CF20CD}" destId="{0DB5F655-5922-314E-8B0C-9888FA2DCD7E}" srcOrd="0" destOrd="0" presId="urn:microsoft.com/office/officeart/2005/8/layout/vProcess5"/>
    <dgm:cxn modelId="{1C4C51D0-7198-204F-8827-0223D48B0F45}" type="presOf" srcId="{4427B213-D985-C04B-9A35-6F2DC33AF280}" destId="{8477C722-06D7-684C-A89A-ABDF37B47DCF}" srcOrd="1" destOrd="0" presId="urn:microsoft.com/office/officeart/2005/8/layout/vProcess5"/>
    <dgm:cxn modelId="{4CE0B26E-9D8C-E24D-9D76-F4E87B7A33AF}" type="presOf" srcId="{270067B2-A239-F445-B832-7E65AB8AC94E}" destId="{74F7DB5F-17FB-2A44-BD8F-D51AD9C4E0E9}" srcOrd="1" destOrd="0" presId="urn:microsoft.com/office/officeart/2005/8/layout/vProcess5"/>
    <dgm:cxn modelId="{28E9BA01-531D-2449-A39F-1C364731DF86}" type="presParOf" srcId="{A998D7DA-A18E-F54B-B8C8-6ACD90326005}" destId="{B706539C-CEB1-404C-B33C-51919A5E127A}" srcOrd="0" destOrd="0" presId="urn:microsoft.com/office/officeart/2005/8/layout/vProcess5"/>
    <dgm:cxn modelId="{63FC5B38-243E-FD40-A2CF-91E204596C2F}" type="presParOf" srcId="{A998D7DA-A18E-F54B-B8C8-6ACD90326005}" destId="{5B33E1BC-A8DC-0A45-B77D-3F840743123A}" srcOrd="1" destOrd="0" presId="urn:microsoft.com/office/officeart/2005/8/layout/vProcess5"/>
    <dgm:cxn modelId="{FCB27B8C-A700-B346-9AB9-29177F81F82A}" type="presParOf" srcId="{A998D7DA-A18E-F54B-B8C8-6ACD90326005}" destId="{0DB5F655-5922-314E-8B0C-9888FA2DCD7E}" srcOrd="2" destOrd="0" presId="urn:microsoft.com/office/officeart/2005/8/layout/vProcess5"/>
    <dgm:cxn modelId="{32D567AD-ED5D-BD41-B31C-E0A4C40A54F5}" type="presParOf" srcId="{A998D7DA-A18E-F54B-B8C8-6ACD90326005}" destId="{6C91DCE2-C99A-D347-AACE-AACF39938054}" srcOrd="3" destOrd="0" presId="urn:microsoft.com/office/officeart/2005/8/layout/vProcess5"/>
    <dgm:cxn modelId="{326F359D-58BE-B641-BEAC-FDCFCD907822}" type="presParOf" srcId="{A998D7DA-A18E-F54B-B8C8-6ACD90326005}" destId="{8CD71F0B-41F3-4942-B334-84518EDC3748}" srcOrd="4" destOrd="0" presId="urn:microsoft.com/office/officeart/2005/8/layout/vProcess5"/>
    <dgm:cxn modelId="{74E7E164-6AF7-6846-823A-24CBA4260CF6}" type="presParOf" srcId="{A998D7DA-A18E-F54B-B8C8-6ACD90326005}" destId="{94EEEE66-ADCE-8D4A-8726-76D017482575}" srcOrd="5" destOrd="0" presId="urn:microsoft.com/office/officeart/2005/8/layout/vProcess5"/>
    <dgm:cxn modelId="{1E78DD1F-D119-7E49-B3EA-692AA9F21F40}" type="presParOf" srcId="{A998D7DA-A18E-F54B-B8C8-6ACD90326005}" destId="{F8A9474B-A9C2-B04E-9D1E-EC688CF3EAF9}" srcOrd="6" destOrd="0" presId="urn:microsoft.com/office/officeart/2005/8/layout/vProcess5"/>
    <dgm:cxn modelId="{4488D07A-FC29-9A4B-A721-42ACB1157F54}" type="presParOf" srcId="{A998D7DA-A18E-F54B-B8C8-6ACD90326005}" destId="{12D075F0-D179-D345-BA24-DF501F0DF821}" srcOrd="7" destOrd="0" presId="urn:microsoft.com/office/officeart/2005/8/layout/vProcess5"/>
    <dgm:cxn modelId="{63E5995E-A9D7-AA46-B942-4F648BB74E9A}" type="presParOf" srcId="{A998D7DA-A18E-F54B-B8C8-6ACD90326005}" destId="{EB2AF584-562C-8D4F-A878-E74E3BC45211}" srcOrd="8" destOrd="0" presId="urn:microsoft.com/office/officeart/2005/8/layout/vProcess5"/>
    <dgm:cxn modelId="{39D7AAD4-1CD4-304E-B03C-393BFCAB4008}" type="presParOf" srcId="{A998D7DA-A18E-F54B-B8C8-6ACD90326005}" destId="{EA3B1F7B-E4FD-CC45-B3CB-1011339C2160}" srcOrd="9" destOrd="0" presId="urn:microsoft.com/office/officeart/2005/8/layout/vProcess5"/>
    <dgm:cxn modelId="{562F3026-967F-2147-A96F-C7DE46CB6676}" type="presParOf" srcId="{A998D7DA-A18E-F54B-B8C8-6ACD90326005}" destId="{8477C722-06D7-684C-A89A-ABDF37B47DCF}" srcOrd="10" destOrd="0" presId="urn:microsoft.com/office/officeart/2005/8/layout/vProcess5"/>
    <dgm:cxn modelId="{EBFDD9E5-3275-F449-BBA0-605DB48054AF}" type="presParOf" srcId="{A998D7DA-A18E-F54B-B8C8-6ACD90326005}" destId="{74F7DB5F-17FB-2A44-BD8F-D51AD9C4E0E9}"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587EA97-E235-8A4A-9DA0-53517F9A2F1A}"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F3E32EF1-3050-CA4F-B762-C96B077D0E81}">
      <dgm:prSet phldrT="[Text]"/>
      <dgm:spPr/>
      <dgm:t>
        <a:bodyPr/>
        <a:lstStyle/>
        <a:p>
          <a:r>
            <a:rPr lang="en-US" dirty="0" smtClean="0"/>
            <a:t>Provider</a:t>
          </a:r>
          <a:endParaRPr lang="en-US" dirty="0"/>
        </a:p>
      </dgm:t>
    </dgm:pt>
    <dgm:pt modelId="{5D7E952B-84B7-F147-BFAD-09A080CE7450}" type="parTrans" cxnId="{4D1C1383-4634-0842-B27F-34F79CE9F4E8}">
      <dgm:prSet/>
      <dgm:spPr/>
      <dgm:t>
        <a:bodyPr/>
        <a:lstStyle/>
        <a:p>
          <a:endParaRPr lang="en-US"/>
        </a:p>
      </dgm:t>
    </dgm:pt>
    <dgm:pt modelId="{E5C590EB-0779-434E-B408-086FD0C49A80}" type="sibTrans" cxnId="{4D1C1383-4634-0842-B27F-34F79CE9F4E8}">
      <dgm:prSet/>
      <dgm:spPr/>
      <dgm:t>
        <a:bodyPr/>
        <a:lstStyle/>
        <a:p>
          <a:endParaRPr lang="en-US"/>
        </a:p>
      </dgm:t>
    </dgm:pt>
    <dgm:pt modelId="{C7CD16F8-357C-5448-B578-6A85580EED67}">
      <dgm:prSet phldrT="[Text]"/>
      <dgm:spPr/>
      <dgm:t>
        <a:bodyPr/>
        <a:lstStyle/>
        <a:p>
          <a:r>
            <a:rPr lang="en-US" dirty="0" smtClean="0"/>
            <a:t>“It’s important to find somebody that has that ability to communicate with patients and be trusting with patients, because I think that once you build that trust with the patient, they will always come back for care.         -  Lucy Wright, Patient Navigator and AIDS Dental Case Manager, Native American Health Center</a:t>
          </a:r>
          <a:endParaRPr lang="en-US" dirty="0"/>
        </a:p>
      </dgm:t>
    </dgm:pt>
    <dgm:pt modelId="{77ECB447-6AEF-7843-A6AE-1B14A393040F}" type="parTrans" cxnId="{52BF9A4C-85B4-DE46-9161-3E63600B4145}">
      <dgm:prSet/>
      <dgm:spPr/>
      <dgm:t>
        <a:bodyPr/>
        <a:lstStyle/>
        <a:p>
          <a:endParaRPr lang="en-US"/>
        </a:p>
      </dgm:t>
    </dgm:pt>
    <dgm:pt modelId="{1BDE2C98-CE31-674B-8504-E6072CFE770E}" type="sibTrans" cxnId="{52BF9A4C-85B4-DE46-9161-3E63600B4145}">
      <dgm:prSet/>
      <dgm:spPr/>
      <dgm:t>
        <a:bodyPr/>
        <a:lstStyle/>
        <a:p>
          <a:endParaRPr lang="en-US"/>
        </a:p>
      </dgm:t>
    </dgm:pt>
    <dgm:pt modelId="{5FA2E047-B0A8-FF49-9ACB-4AD2160748DB}">
      <dgm:prSet phldrT="[Text]"/>
      <dgm:spPr/>
      <dgm:t>
        <a:bodyPr/>
        <a:lstStyle/>
        <a:p>
          <a:r>
            <a:rPr lang="en-US" dirty="0" smtClean="0"/>
            <a:t>Patient</a:t>
          </a:r>
          <a:endParaRPr lang="en-US" dirty="0"/>
        </a:p>
      </dgm:t>
    </dgm:pt>
    <dgm:pt modelId="{E0551A03-65EA-D241-B622-CFE72C482347}" type="parTrans" cxnId="{FA0D7294-33E6-9C41-A5E5-69C6D036252A}">
      <dgm:prSet/>
      <dgm:spPr/>
      <dgm:t>
        <a:bodyPr/>
        <a:lstStyle/>
        <a:p>
          <a:endParaRPr lang="en-US"/>
        </a:p>
      </dgm:t>
    </dgm:pt>
    <dgm:pt modelId="{7535BC75-1760-0B4A-B798-7C1A7DF3B09A}" type="sibTrans" cxnId="{FA0D7294-33E6-9C41-A5E5-69C6D036252A}">
      <dgm:prSet/>
      <dgm:spPr/>
      <dgm:t>
        <a:bodyPr/>
        <a:lstStyle/>
        <a:p>
          <a:endParaRPr lang="en-US"/>
        </a:p>
      </dgm:t>
    </dgm:pt>
    <dgm:pt modelId="{F9181681-0211-294A-8CB2-D7B7AE6BF4FB}">
      <dgm:prSet phldrT="[Text]"/>
      <dgm:spPr/>
      <dgm:t>
        <a:bodyPr/>
        <a:lstStyle/>
        <a:p>
          <a:r>
            <a:rPr lang="en-US" dirty="0" smtClean="0"/>
            <a:t>“I had bad teeth as a kid, I didn’t want to go [to the dentist]…. They talk you through it. They are so, so cool. Very, very understanding. I hate to say this, you know I’m 50 plus years old, but I was afraid to go to the dentist.” – SPNS Grantee Patient at Harbor Health</a:t>
          </a:r>
          <a:endParaRPr lang="en-US" dirty="0"/>
        </a:p>
      </dgm:t>
    </dgm:pt>
    <dgm:pt modelId="{12D1B94A-BD17-8D4B-B255-A2FEDD10CF21}" type="parTrans" cxnId="{14FA5B7A-C4D4-944F-8AA2-65737213F67D}">
      <dgm:prSet/>
      <dgm:spPr/>
      <dgm:t>
        <a:bodyPr/>
        <a:lstStyle/>
        <a:p>
          <a:endParaRPr lang="en-US"/>
        </a:p>
      </dgm:t>
    </dgm:pt>
    <dgm:pt modelId="{874BC1A5-3FF4-9342-BB0C-4472540C3586}" type="sibTrans" cxnId="{14FA5B7A-C4D4-944F-8AA2-65737213F67D}">
      <dgm:prSet/>
      <dgm:spPr/>
      <dgm:t>
        <a:bodyPr/>
        <a:lstStyle/>
        <a:p>
          <a:endParaRPr lang="en-US"/>
        </a:p>
      </dgm:t>
    </dgm:pt>
    <dgm:pt modelId="{5B8CA573-080A-584D-9348-48FDEA4F71BF}">
      <dgm:prSet phldrT="[Text]"/>
      <dgm:spPr/>
      <dgm:t>
        <a:bodyPr/>
        <a:lstStyle/>
        <a:p>
          <a:r>
            <a:rPr lang="en-US" dirty="0" smtClean="0"/>
            <a:t>Patient </a:t>
          </a:r>
          <a:endParaRPr lang="en-US" dirty="0"/>
        </a:p>
      </dgm:t>
    </dgm:pt>
    <dgm:pt modelId="{4EAF6F48-FBCD-C346-BBA2-CFA9CE16988F}" type="parTrans" cxnId="{E945F94C-34DF-0D48-A0C5-BCD622D14BEF}">
      <dgm:prSet/>
      <dgm:spPr/>
      <dgm:t>
        <a:bodyPr/>
        <a:lstStyle/>
        <a:p>
          <a:endParaRPr lang="en-US"/>
        </a:p>
      </dgm:t>
    </dgm:pt>
    <dgm:pt modelId="{C205B3BF-6101-0846-9160-4CBE25BF48A5}" type="sibTrans" cxnId="{E945F94C-34DF-0D48-A0C5-BCD622D14BEF}">
      <dgm:prSet/>
      <dgm:spPr/>
      <dgm:t>
        <a:bodyPr/>
        <a:lstStyle/>
        <a:p>
          <a:endParaRPr lang="en-US"/>
        </a:p>
      </dgm:t>
    </dgm:pt>
    <dgm:pt modelId="{8E1F5D60-4F72-E349-9E64-A7D286395262}">
      <dgm:prSet phldrT="[Text]"/>
      <dgm:spPr/>
      <dgm:t>
        <a:bodyPr/>
        <a:lstStyle/>
        <a:p>
          <a:r>
            <a:rPr lang="en-US" dirty="0" smtClean="0"/>
            <a:t>“You need someone to centrally coordinate, so that one person coordinates what is going on or gives direction on what place to go and this eases the peace of mind. – SPNS Grantee Patient at Harbor Health</a:t>
          </a:r>
          <a:endParaRPr lang="en-US" dirty="0"/>
        </a:p>
      </dgm:t>
    </dgm:pt>
    <dgm:pt modelId="{8022E125-2AB1-6549-BF78-B5F15FE09D2C}" type="parTrans" cxnId="{A1444997-E164-534C-A856-0FBC8F00E491}">
      <dgm:prSet/>
      <dgm:spPr/>
      <dgm:t>
        <a:bodyPr/>
        <a:lstStyle/>
        <a:p>
          <a:endParaRPr lang="en-US"/>
        </a:p>
      </dgm:t>
    </dgm:pt>
    <dgm:pt modelId="{9BE25A78-C6F7-A14C-A70F-F1CF96E0FD6D}" type="sibTrans" cxnId="{A1444997-E164-534C-A856-0FBC8F00E491}">
      <dgm:prSet/>
      <dgm:spPr/>
      <dgm:t>
        <a:bodyPr/>
        <a:lstStyle/>
        <a:p>
          <a:endParaRPr lang="en-US"/>
        </a:p>
      </dgm:t>
    </dgm:pt>
    <dgm:pt modelId="{95E43878-CAEC-AB41-8A5A-D4CE179450B0}" type="pres">
      <dgm:prSet presAssocID="{8587EA97-E235-8A4A-9DA0-53517F9A2F1A}" presName="linear" presStyleCnt="0">
        <dgm:presLayoutVars>
          <dgm:dir/>
          <dgm:animLvl val="lvl"/>
          <dgm:resizeHandles val="exact"/>
        </dgm:presLayoutVars>
      </dgm:prSet>
      <dgm:spPr/>
      <dgm:t>
        <a:bodyPr/>
        <a:lstStyle/>
        <a:p>
          <a:endParaRPr lang="en-US"/>
        </a:p>
      </dgm:t>
    </dgm:pt>
    <dgm:pt modelId="{5329E107-83DE-B149-9E48-FE4B04070AA7}" type="pres">
      <dgm:prSet presAssocID="{F3E32EF1-3050-CA4F-B762-C96B077D0E81}" presName="parentLin" presStyleCnt="0"/>
      <dgm:spPr/>
    </dgm:pt>
    <dgm:pt modelId="{718E6495-9C5E-A543-9983-6E81229A3934}" type="pres">
      <dgm:prSet presAssocID="{F3E32EF1-3050-CA4F-B762-C96B077D0E81}" presName="parentLeftMargin" presStyleLbl="node1" presStyleIdx="0" presStyleCnt="3"/>
      <dgm:spPr/>
      <dgm:t>
        <a:bodyPr/>
        <a:lstStyle/>
        <a:p>
          <a:endParaRPr lang="en-US"/>
        </a:p>
      </dgm:t>
    </dgm:pt>
    <dgm:pt modelId="{485BC2D9-EC05-0A46-A923-F6E13AA8DDA7}" type="pres">
      <dgm:prSet presAssocID="{F3E32EF1-3050-CA4F-B762-C96B077D0E81}" presName="parentText" presStyleLbl="node1" presStyleIdx="0" presStyleCnt="3" custLinFactNeighborY="16388">
        <dgm:presLayoutVars>
          <dgm:chMax val="0"/>
          <dgm:bulletEnabled val="1"/>
        </dgm:presLayoutVars>
      </dgm:prSet>
      <dgm:spPr/>
      <dgm:t>
        <a:bodyPr/>
        <a:lstStyle/>
        <a:p>
          <a:endParaRPr lang="en-US"/>
        </a:p>
      </dgm:t>
    </dgm:pt>
    <dgm:pt modelId="{EDFCB7B7-EEB6-774F-B07B-7159E9BCF5FC}" type="pres">
      <dgm:prSet presAssocID="{F3E32EF1-3050-CA4F-B762-C96B077D0E81}" presName="negativeSpace" presStyleCnt="0"/>
      <dgm:spPr/>
    </dgm:pt>
    <dgm:pt modelId="{1E7C2FDD-D308-F240-9F1B-7054E9D43F02}" type="pres">
      <dgm:prSet presAssocID="{F3E32EF1-3050-CA4F-B762-C96B077D0E81}" presName="childText" presStyleLbl="conFgAcc1" presStyleIdx="0" presStyleCnt="3">
        <dgm:presLayoutVars>
          <dgm:bulletEnabled val="1"/>
        </dgm:presLayoutVars>
      </dgm:prSet>
      <dgm:spPr/>
      <dgm:t>
        <a:bodyPr/>
        <a:lstStyle/>
        <a:p>
          <a:endParaRPr lang="en-US"/>
        </a:p>
      </dgm:t>
    </dgm:pt>
    <dgm:pt modelId="{CD32D2D5-2BA8-9748-8754-19F49A0A2480}" type="pres">
      <dgm:prSet presAssocID="{E5C590EB-0779-434E-B408-086FD0C49A80}" presName="spaceBetweenRectangles" presStyleCnt="0"/>
      <dgm:spPr/>
    </dgm:pt>
    <dgm:pt modelId="{35561154-6BCA-154C-A9DA-C0D4064F92FB}" type="pres">
      <dgm:prSet presAssocID="{5FA2E047-B0A8-FF49-9ACB-4AD2160748DB}" presName="parentLin" presStyleCnt="0"/>
      <dgm:spPr/>
    </dgm:pt>
    <dgm:pt modelId="{5D71A9C3-88A9-7240-A65D-1E89B3EFEB51}" type="pres">
      <dgm:prSet presAssocID="{5FA2E047-B0A8-FF49-9ACB-4AD2160748DB}" presName="parentLeftMargin" presStyleLbl="node1" presStyleIdx="0" presStyleCnt="3"/>
      <dgm:spPr/>
      <dgm:t>
        <a:bodyPr/>
        <a:lstStyle/>
        <a:p>
          <a:endParaRPr lang="en-US"/>
        </a:p>
      </dgm:t>
    </dgm:pt>
    <dgm:pt modelId="{50E4BF8E-AFDD-614B-AFE2-2B47111BD92D}" type="pres">
      <dgm:prSet presAssocID="{5FA2E047-B0A8-FF49-9ACB-4AD2160748DB}" presName="parentText" presStyleLbl="node1" presStyleIdx="1" presStyleCnt="3">
        <dgm:presLayoutVars>
          <dgm:chMax val="0"/>
          <dgm:bulletEnabled val="1"/>
        </dgm:presLayoutVars>
      </dgm:prSet>
      <dgm:spPr/>
      <dgm:t>
        <a:bodyPr/>
        <a:lstStyle/>
        <a:p>
          <a:endParaRPr lang="en-US"/>
        </a:p>
      </dgm:t>
    </dgm:pt>
    <dgm:pt modelId="{5873881F-DD79-8149-954E-7D7E9E3FA882}" type="pres">
      <dgm:prSet presAssocID="{5FA2E047-B0A8-FF49-9ACB-4AD2160748DB}" presName="negativeSpace" presStyleCnt="0"/>
      <dgm:spPr/>
    </dgm:pt>
    <dgm:pt modelId="{674BFE24-1E26-FC49-96A3-926E3226B46A}" type="pres">
      <dgm:prSet presAssocID="{5FA2E047-B0A8-FF49-9ACB-4AD2160748DB}" presName="childText" presStyleLbl="conFgAcc1" presStyleIdx="1" presStyleCnt="3">
        <dgm:presLayoutVars>
          <dgm:bulletEnabled val="1"/>
        </dgm:presLayoutVars>
      </dgm:prSet>
      <dgm:spPr/>
      <dgm:t>
        <a:bodyPr/>
        <a:lstStyle/>
        <a:p>
          <a:endParaRPr lang="en-US"/>
        </a:p>
      </dgm:t>
    </dgm:pt>
    <dgm:pt modelId="{CA6F0E03-CCF7-DB4A-B3D2-52B8A89FBEEC}" type="pres">
      <dgm:prSet presAssocID="{7535BC75-1760-0B4A-B798-7C1A7DF3B09A}" presName="spaceBetweenRectangles" presStyleCnt="0"/>
      <dgm:spPr/>
    </dgm:pt>
    <dgm:pt modelId="{F8793178-2A94-A54A-A8FC-C1F37B736C14}" type="pres">
      <dgm:prSet presAssocID="{5B8CA573-080A-584D-9348-48FDEA4F71BF}" presName="parentLin" presStyleCnt="0"/>
      <dgm:spPr/>
    </dgm:pt>
    <dgm:pt modelId="{4CC557A9-BBB4-0748-B5EB-0080B12C7788}" type="pres">
      <dgm:prSet presAssocID="{5B8CA573-080A-584D-9348-48FDEA4F71BF}" presName="parentLeftMargin" presStyleLbl="node1" presStyleIdx="1" presStyleCnt="3"/>
      <dgm:spPr/>
      <dgm:t>
        <a:bodyPr/>
        <a:lstStyle/>
        <a:p>
          <a:endParaRPr lang="en-US"/>
        </a:p>
      </dgm:t>
    </dgm:pt>
    <dgm:pt modelId="{FC76DCC8-F198-8F4B-907D-A6B169A171FC}" type="pres">
      <dgm:prSet presAssocID="{5B8CA573-080A-584D-9348-48FDEA4F71BF}" presName="parentText" presStyleLbl="node1" presStyleIdx="2" presStyleCnt="3">
        <dgm:presLayoutVars>
          <dgm:chMax val="0"/>
          <dgm:bulletEnabled val="1"/>
        </dgm:presLayoutVars>
      </dgm:prSet>
      <dgm:spPr/>
      <dgm:t>
        <a:bodyPr/>
        <a:lstStyle/>
        <a:p>
          <a:endParaRPr lang="en-US"/>
        </a:p>
      </dgm:t>
    </dgm:pt>
    <dgm:pt modelId="{C7238F11-3A08-D947-935B-A42F3DD491FA}" type="pres">
      <dgm:prSet presAssocID="{5B8CA573-080A-584D-9348-48FDEA4F71BF}" presName="negativeSpace" presStyleCnt="0"/>
      <dgm:spPr/>
    </dgm:pt>
    <dgm:pt modelId="{33D6694C-1ABE-3F46-A44B-950C460D6FA9}" type="pres">
      <dgm:prSet presAssocID="{5B8CA573-080A-584D-9348-48FDEA4F71BF}" presName="childText" presStyleLbl="conFgAcc1" presStyleIdx="2" presStyleCnt="3">
        <dgm:presLayoutVars>
          <dgm:bulletEnabled val="1"/>
        </dgm:presLayoutVars>
      </dgm:prSet>
      <dgm:spPr/>
      <dgm:t>
        <a:bodyPr/>
        <a:lstStyle/>
        <a:p>
          <a:endParaRPr lang="en-US"/>
        </a:p>
      </dgm:t>
    </dgm:pt>
  </dgm:ptLst>
  <dgm:cxnLst>
    <dgm:cxn modelId="{4A7DF84B-56AC-F943-93DF-DA65BAB82638}" type="presOf" srcId="{C7CD16F8-357C-5448-B578-6A85580EED67}" destId="{1E7C2FDD-D308-F240-9F1B-7054E9D43F02}" srcOrd="0" destOrd="0" presId="urn:microsoft.com/office/officeart/2005/8/layout/list1"/>
    <dgm:cxn modelId="{240E48CF-A730-784A-AB54-9579AC895A5A}" type="presOf" srcId="{5FA2E047-B0A8-FF49-9ACB-4AD2160748DB}" destId="{5D71A9C3-88A9-7240-A65D-1E89B3EFEB51}" srcOrd="0" destOrd="0" presId="urn:microsoft.com/office/officeart/2005/8/layout/list1"/>
    <dgm:cxn modelId="{52BF9A4C-85B4-DE46-9161-3E63600B4145}" srcId="{F3E32EF1-3050-CA4F-B762-C96B077D0E81}" destId="{C7CD16F8-357C-5448-B578-6A85580EED67}" srcOrd="0" destOrd="0" parTransId="{77ECB447-6AEF-7843-A6AE-1B14A393040F}" sibTransId="{1BDE2C98-CE31-674B-8504-E6072CFE770E}"/>
    <dgm:cxn modelId="{14FA5B7A-C4D4-944F-8AA2-65737213F67D}" srcId="{5FA2E047-B0A8-FF49-9ACB-4AD2160748DB}" destId="{F9181681-0211-294A-8CB2-D7B7AE6BF4FB}" srcOrd="0" destOrd="0" parTransId="{12D1B94A-BD17-8D4B-B255-A2FEDD10CF21}" sibTransId="{874BC1A5-3FF4-9342-BB0C-4472540C3586}"/>
    <dgm:cxn modelId="{AC920B87-A9A5-5C44-945C-AB02D447FBA5}" type="presOf" srcId="{F3E32EF1-3050-CA4F-B762-C96B077D0E81}" destId="{485BC2D9-EC05-0A46-A923-F6E13AA8DDA7}" srcOrd="1" destOrd="0" presId="urn:microsoft.com/office/officeart/2005/8/layout/list1"/>
    <dgm:cxn modelId="{E945F94C-34DF-0D48-A0C5-BCD622D14BEF}" srcId="{8587EA97-E235-8A4A-9DA0-53517F9A2F1A}" destId="{5B8CA573-080A-584D-9348-48FDEA4F71BF}" srcOrd="2" destOrd="0" parTransId="{4EAF6F48-FBCD-C346-BBA2-CFA9CE16988F}" sibTransId="{C205B3BF-6101-0846-9160-4CBE25BF48A5}"/>
    <dgm:cxn modelId="{5E543641-AA8B-CB48-98FD-5BABD06A4B15}" type="presOf" srcId="{8E1F5D60-4F72-E349-9E64-A7D286395262}" destId="{33D6694C-1ABE-3F46-A44B-950C460D6FA9}" srcOrd="0" destOrd="0" presId="urn:microsoft.com/office/officeart/2005/8/layout/list1"/>
    <dgm:cxn modelId="{C2BF3609-4D42-204D-9278-35D400047AB5}" type="presOf" srcId="{5B8CA573-080A-584D-9348-48FDEA4F71BF}" destId="{FC76DCC8-F198-8F4B-907D-A6B169A171FC}" srcOrd="1" destOrd="0" presId="urn:microsoft.com/office/officeart/2005/8/layout/list1"/>
    <dgm:cxn modelId="{4D1C1383-4634-0842-B27F-34F79CE9F4E8}" srcId="{8587EA97-E235-8A4A-9DA0-53517F9A2F1A}" destId="{F3E32EF1-3050-CA4F-B762-C96B077D0E81}" srcOrd="0" destOrd="0" parTransId="{5D7E952B-84B7-F147-BFAD-09A080CE7450}" sibTransId="{E5C590EB-0779-434E-B408-086FD0C49A80}"/>
    <dgm:cxn modelId="{A1444997-E164-534C-A856-0FBC8F00E491}" srcId="{5B8CA573-080A-584D-9348-48FDEA4F71BF}" destId="{8E1F5D60-4F72-E349-9E64-A7D286395262}" srcOrd="0" destOrd="0" parTransId="{8022E125-2AB1-6549-BF78-B5F15FE09D2C}" sibTransId="{9BE25A78-C6F7-A14C-A70F-F1CF96E0FD6D}"/>
    <dgm:cxn modelId="{77A29CA9-EC9A-1A4B-A1BB-F73090B6CF53}" type="presOf" srcId="{5B8CA573-080A-584D-9348-48FDEA4F71BF}" destId="{4CC557A9-BBB4-0748-B5EB-0080B12C7788}" srcOrd="0" destOrd="0" presId="urn:microsoft.com/office/officeart/2005/8/layout/list1"/>
    <dgm:cxn modelId="{9712756A-BCA3-8447-B3B6-E14180337B8F}" type="presOf" srcId="{5FA2E047-B0A8-FF49-9ACB-4AD2160748DB}" destId="{50E4BF8E-AFDD-614B-AFE2-2B47111BD92D}" srcOrd="1" destOrd="0" presId="urn:microsoft.com/office/officeart/2005/8/layout/list1"/>
    <dgm:cxn modelId="{D7C57A02-7290-9C49-B7E2-79EEE92181F6}" type="presOf" srcId="{8587EA97-E235-8A4A-9DA0-53517F9A2F1A}" destId="{95E43878-CAEC-AB41-8A5A-D4CE179450B0}" srcOrd="0" destOrd="0" presId="urn:microsoft.com/office/officeart/2005/8/layout/list1"/>
    <dgm:cxn modelId="{FA0D7294-33E6-9C41-A5E5-69C6D036252A}" srcId="{8587EA97-E235-8A4A-9DA0-53517F9A2F1A}" destId="{5FA2E047-B0A8-FF49-9ACB-4AD2160748DB}" srcOrd="1" destOrd="0" parTransId="{E0551A03-65EA-D241-B622-CFE72C482347}" sibTransId="{7535BC75-1760-0B4A-B798-7C1A7DF3B09A}"/>
    <dgm:cxn modelId="{389932BB-EB9A-7548-9408-A3125849126E}" type="presOf" srcId="{F9181681-0211-294A-8CB2-D7B7AE6BF4FB}" destId="{674BFE24-1E26-FC49-96A3-926E3226B46A}" srcOrd="0" destOrd="0" presId="urn:microsoft.com/office/officeart/2005/8/layout/list1"/>
    <dgm:cxn modelId="{B62B2973-F95C-9949-B22F-5D54C82CF9D1}" type="presOf" srcId="{F3E32EF1-3050-CA4F-B762-C96B077D0E81}" destId="{718E6495-9C5E-A543-9983-6E81229A3934}" srcOrd="0" destOrd="0" presId="urn:microsoft.com/office/officeart/2005/8/layout/list1"/>
    <dgm:cxn modelId="{F42BFA62-E199-9E43-8A00-1326FE2D5746}" type="presParOf" srcId="{95E43878-CAEC-AB41-8A5A-D4CE179450B0}" destId="{5329E107-83DE-B149-9E48-FE4B04070AA7}" srcOrd="0" destOrd="0" presId="urn:microsoft.com/office/officeart/2005/8/layout/list1"/>
    <dgm:cxn modelId="{9C922FA7-86BF-4B46-9E04-4D2686F11597}" type="presParOf" srcId="{5329E107-83DE-B149-9E48-FE4B04070AA7}" destId="{718E6495-9C5E-A543-9983-6E81229A3934}" srcOrd="0" destOrd="0" presId="urn:microsoft.com/office/officeart/2005/8/layout/list1"/>
    <dgm:cxn modelId="{522E7BD0-40F1-8E4C-A6EE-4986BCBBE0A6}" type="presParOf" srcId="{5329E107-83DE-B149-9E48-FE4B04070AA7}" destId="{485BC2D9-EC05-0A46-A923-F6E13AA8DDA7}" srcOrd="1" destOrd="0" presId="urn:microsoft.com/office/officeart/2005/8/layout/list1"/>
    <dgm:cxn modelId="{2B04230A-5B59-DD40-93AF-D9AC8CD90A3A}" type="presParOf" srcId="{95E43878-CAEC-AB41-8A5A-D4CE179450B0}" destId="{EDFCB7B7-EEB6-774F-B07B-7159E9BCF5FC}" srcOrd="1" destOrd="0" presId="urn:microsoft.com/office/officeart/2005/8/layout/list1"/>
    <dgm:cxn modelId="{227EBC23-AF67-BA4D-B136-F9B4B5FD41BE}" type="presParOf" srcId="{95E43878-CAEC-AB41-8A5A-D4CE179450B0}" destId="{1E7C2FDD-D308-F240-9F1B-7054E9D43F02}" srcOrd="2" destOrd="0" presId="urn:microsoft.com/office/officeart/2005/8/layout/list1"/>
    <dgm:cxn modelId="{96438F13-E86C-BA45-9E7B-9DC486331509}" type="presParOf" srcId="{95E43878-CAEC-AB41-8A5A-D4CE179450B0}" destId="{CD32D2D5-2BA8-9748-8754-19F49A0A2480}" srcOrd="3" destOrd="0" presId="urn:microsoft.com/office/officeart/2005/8/layout/list1"/>
    <dgm:cxn modelId="{6854FED4-528B-B14E-B917-783D64EE3BC9}" type="presParOf" srcId="{95E43878-CAEC-AB41-8A5A-D4CE179450B0}" destId="{35561154-6BCA-154C-A9DA-C0D4064F92FB}" srcOrd="4" destOrd="0" presId="urn:microsoft.com/office/officeart/2005/8/layout/list1"/>
    <dgm:cxn modelId="{AB49321D-E3A3-C440-9732-D140E5E2C721}" type="presParOf" srcId="{35561154-6BCA-154C-A9DA-C0D4064F92FB}" destId="{5D71A9C3-88A9-7240-A65D-1E89B3EFEB51}" srcOrd="0" destOrd="0" presId="urn:microsoft.com/office/officeart/2005/8/layout/list1"/>
    <dgm:cxn modelId="{CA930D7D-725D-874D-8C19-5506E024D8B7}" type="presParOf" srcId="{35561154-6BCA-154C-A9DA-C0D4064F92FB}" destId="{50E4BF8E-AFDD-614B-AFE2-2B47111BD92D}" srcOrd="1" destOrd="0" presId="urn:microsoft.com/office/officeart/2005/8/layout/list1"/>
    <dgm:cxn modelId="{B728E75E-960F-0B46-8538-6974607903BB}" type="presParOf" srcId="{95E43878-CAEC-AB41-8A5A-D4CE179450B0}" destId="{5873881F-DD79-8149-954E-7D7E9E3FA882}" srcOrd="5" destOrd="0" presId="urn:microsoft.com/office/officeart/2005/8/layout/list1"/>
    <dgm:cxn modelId="{2BFE2C0C-E2DC-414A-853D-53DEB65C617D}" type="presParOf" srcId="{95E43878-CAEC-AB41-8A5A-D4CE179450B0}" destId="{674BFE24-1E26-FC49-96A3-926E3226B46A}" srcOrd="6" destOrd="0" presId="urn:microsoft.com/office/officeart/2005/8/layout/list1"/>
    <dgm:cxn modelId="{5C49538A-EAC2-3642-A389-C46708F46EFD}" type="presParOf" srcId="{95E43878-CAEC-AB41-8A5A-D4CE179450B0}" destId="{CA6F0E03-CCF7-DB4A-B3D2-52B8A89FBEEC}" srcOrd="7" destOrd="0" presId="urn:microsoft.com/office/officeart/2005/8/layout/list1"/>
    <dgm:cxn modelId="{0D13414E-2851-8C4C-8173-EE94B5604887}" type="presParOf" srcId="{95E43878-CAEC-AB41-8A5A-D4CE179450B0}" destId="{F8793178-2A94-A54A-A8FC-C1F37B736C14}" srcOrd="8" destOrd="0" presId="urn:microsoft.com/office/officeart/2005/8/layout/list1"/>
    <dgm:cxn modelId="{B9C18517-33A6-7744-B532-F509158BA927}" type="presParOf" srcId="{F8793178-2A94-A54A-A8FC-C1F37B736C14}" destId="{4CC557A9-BBB4-0748-B5EB-0080B12C7788}" srcOrd="0" destOrd="0" presId="urn:microsoft.com/office/officeart/2005/8/layout/list1"/>
    <dgm:cxn modelId="{046D8724-D00A-2243-8C88-113FD264BD18}" type="presParOf" srcId="{F8793178-2A94-A54A-A8FC-C1F37B736C14}" destId="{FC76DCC8-F198-8F4B-907D-A6B169A171FC}" srcOrd="1" destOrd="0" presId="urn:microsoft.com/office/officeart/2005/8/layout/list1"/>
    <dgm:cxn modelId="{91E94177-EEF1-AA43-9F8E-5580EF0FA920}" type="presParOf" srcId="{95E43878-CAEC-AB41-8A5A-D4CE179450B0}" destId="{C7238F11-3A08-D947-935B-A42F3DD491FA}" srcOrd="9" destOrd="0" presId="urn:microsoft.com/office/officeart/2005/8/layout/list1"/>
    <dgm:cxn modelId="{9473DEF7-AA9C-B141-8303-E8B7DD96EE0D}" type="presParOf" srcId="{95E43878-CAEC-AB41-8A5A-D4CE179450B0}" destId="{33D6694C-1ABE-3F46-A44B-950C460D6FA9}"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1E2BB8-BD49-4C47-8EE3-6F38C12BF4B2}">
      <dsp:nvSpPr>
        <dsp:cNvPr id="0" name=""/>
        <dsp:cNvSpPr/>
      </dsp:nvSpPr>
      <dsp:spPr>
        <a:xfrm>
          <a:off x="3658804" y="2079771"/>
          <a:ext cx="1403056" cy="1403056"/>
        </a:xfrm>
        <a:prstGeom prst="ellipse">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en-US" sz="2300" kern="1200" dirty="0" smtClean="0"/>
            <a:t>Poor Oral Health</a:t>
          </a:r>
          <a:endParaRPr lang="en-US" sz="2300" kern="1200" dirty="0"/>
        </a:p>
      </dsp:txBody>
      <dsp:txXfrm>
        <a:off x="3864277" y="2285244"/>
        <a:ext cx="992110" cy="992110"/>
      </dsp:txXfrm>
    </dsp:sp>
    <dsp:sp modelId="{329EC9B3-5EAF-1948-A93F-7DE4F08CE967}">
      <dsp:nvSpPr>
        <dsp:cNvPr id="0" name=""/>
        <dsp:cNvSpPr/>
      </dsp:nvSpPr>
      <dsp:spPr>
        <a:xfrm rot="16200000">
          <a:off x="4144970" y="1447097"/>
          <a:ext cx="430725" cy="477039"/>
        </a:xfrm>
        <a:prstGeom prst="rightArrow">
          <a:avLst>
            <a:gd name="adj1" fmla="val 60000"/>
            <a:gd name="adj2" fmla="val 50000"/>
          </a:avLst>
        </a:prstGeom>
        <a:gradFill rotWithShape="0">
          <a:gsLst>
            <a:gs pos="0">
              <a:schemeClr val="accent1">
                <a:tint val="60000"/>
                <a:hueOff val="0"/>
                <a:satOff val="0"/>
                <a:lumOff val="0"/>
                <a:alphaOff val="0"/>
                <a:shade val="40000"/>
                <a:alpha val="100000"/>
                <a:satMod val="150000"/>
                <a:lumMod val="100000"/>
              </a:schemeClr>
            </a:gs>
            <a:gs pos="100000">
              <a:schemeClr val="accent1">
                <a:tint val="60000"/>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a:off x="4209579" y="1607114"/>
        <a:ext cx="301508" cy="286223"/>
      </dsp:txXfrm>
    </dsp:sp>
    <dsp:sp modelId="{FBCB5C8C-1D6D-6343-B683-FF4B9B51EC83}">
      <dsp:nvSpPr>
        <dsp:cNvPr id="0" name=""/>
        <dsp:cNvSpPr/>
      </dsp:nvSpPr>
      <dsp:spPr>
        <a:xfrm>
          <a:off x="3728957" y="4331"/>
          <a:ext cx="1262750" cy="1262750"/>
        </a:xfrm>
        <a:prstGeom prst="ellipse">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Diabetes</a:t>
          </a:r>
          <a:endParaRPr lang="en-US" sz="1400" kern="1200" dirty="0"/>
        </a:p>
      </dsp:txBody>
      <dsp:txXfrm>
        <a:off x="3913882" y="189256"/>
        <a:ext cx="892900" cy="892900"/>
      </dsp:txXfrm>
    </dsp:sp>
    <dsp:sp modelId="{B280A1E9-EA6D-1A45-9FD6-54A0CB24A04D}">
      <dsp:nvSpPr>
        <dsp:cNvPr id="0" name=""/>
        <dsp:cNvSpPr/>
      </dsp:nvSpPr>
      <dsp:spPr>
        <a:xfrm rot="18900000">
          <a:off x="4919734" y="1768015"/>
          <a:ext cx="430725" cy="477039"/>
        </a:xfrm>
        <a:prstGeom prst="rightArrow">
          <a:avLst>
            <a:gd name="adj1" fmla="val 60000"/>
            <a:gd name="adj2" fmla="val 50000"/>
          </a:avLst>
        </a:prstGeom>
        <a:gradFill rotWithShape="0">
          <a:gsLst>
            <a:gs pos="0">
              <a:schemeClr val="accent1">
                <a:tint val="60000"/>
                <a:hueOff val="0"/>
                <a:satOff val="0"/>
                <a:lumOff val="0"/>
                <a:alphaOff val="0"/>
                <a:shade val="40000"/>
                <a:alpha val="100000"/>
                <a:satMod val="150000"/>
                <a:lumMod val="100000"/>
              </a:schemeClr>
            </a:gs>
            <a:gs pos="100000">
              <a:schemeClr val="accent1">
                <a:tint val="60000"/>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a:off x="4938657" y="1909108"/>
        <a:ext cx="301508" cy="286223"/>
      </dsp:txXfrm>
    </dsp:sp>
    <dsp:sp modelId="{01B3343D-32D5-4149-A007-95C4283BC5B1}">
      <dsp:nvSpPr>
        <dsp:cNvPr id="0" name=""/>
        <dsp:cNvSpPr/>
      </dsp:nvSpPr>
      <dsp:spPr>
        <a:xfrm>
          <a:off x="5246120" y="632761"/>
          <a:ext cx="1262750" cy="1262750"/>
        </a:xfrm>
        <a:prstGeom prst="ellipse">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Pulmonary Disease</a:t>
          </a:r>
          <a:endParaRPr lang="en-US" sz="1300" kern="1200" dirty="0"/>
        </a:p>
      </dsp:txBody>
      <dsp:txXfrm>
        <a:off x="5431045" y="817686"/>
        <a:ext cx="892900" cy="892900"/>
      </dsp:txXfrm>
    </dsp:sp>
    <dsp:sp modelId="{686A8FB2-C171-5C45-8120-A95057620BB2}">
      <dsp:nvSpPr>
        <dsp:cNvPr id="0" name=""/>
        <dsp:cNvSpPr/>
      </dsp:nvSpPr>
      <dsp:spPr>
        <a:xfrm>
          <a:off x="5240652" y="2542780"/>
          <a:ext cx="430725" cy="477039"/>
        </a:xfrm>
        <a:prstGeom prst="rightArrow">
          <a:avLst>
            <a:gd name="adj1" fmla="val 60000"/>
            <a:gd name="adj2" fmla="val 50000"/>
          </a:avLst>
        </a:prstGeom>
        <a:gradFill rotWithShape="0">
          <a:gsLst>
            <a:gs pos="0">
              <a:schemeClr val="accent1">
                <a:tint val="60000"/>
                <a:hueOff val="0"/>
                <a:satOff val="0"/>
                <a:lumOff val="0"/>
                <a:alphaOff val="0"/>
                <a:shade val="40000"/>
                <a:alpha val="100000"/>
                <a:satMod val="150000"/>
                <a:lumMod val="100000"/>
              </a:schemeClr>
            </a:gs>
            <a:gs pos="100000">
              <a:schemeClr val="accent1">
                <a:tint val="60000"/>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a:off x="5240652" y="2638188"/>
        <a:ext cx="301508" cy="286223"/>
      </dsp:txXfrm>
    </dsp:sp>
    <dsp:sp modelId="{76B1A552-E0AA-E94B-9F74-015DED2EBEC0}">
      <dsp:nvSpPr>
        <dsp:cNvPr id="0" name=""/>
        <dsp:cNvSpPr/>
      </dsp:nvSpPr>
      <dsp:spPr>
        <a:xfrm>
          <a:off x="5874550" y="2149924"/>
          <a:ext cx="1262750" cy="1262750"/>
        </a:xfrm>
        <a:prstGeom prst="ellipse">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Stroke</a:t>
          </a:r>
          <a:endParaRPr lang="en-US" sz="1400" kern="1200" dirty="0"/>
        </a:p>
      </dsp:txBody>
      <dsp:txXfrm>
        <a:off x="6059475" y="2334849"/>
        <a:ext cx="892900" cy="892900"/>
      </dsp:txXfrm>
    </dsp:sp>
    <dsp:sp modelId="{485DF3B7-315A-364F-BA7C-40DF1067BDE7}">
      <dsp:nvSpPr>
        <dsp:cNvPr id="0" name=""/>
        <dsp:cNvSpPr/>
      </dsp:nvSpPr>
      <dsp:spPr>
        <a:xfrm rot="2700000">
          <a:off x="4919734" y="3317544"/>
          <a:ext cx="430725" cy="477039"/>
        </a:xfrm>
        <a:prstGeom prst="rightArrow">
          <a:avLst>
            <a:gd name="adj1" fmla="val 60000"/>
            <a:gd name="adj2" fmla="val 50000"/>
          </a:avLst>
        </a:prstGeom>
        <a:gradFill rotWithShape="0">
          <a:gsLst>
            <a:gs pos="0">
              <a:schemeClr val="accent1">
                <a:tint val="60000"/>
                <a:hueOff val="0"/>
                <a:satOff val="0"/>
                <a:lumOff val="0"/>
                <a:alphaOff val="0"/>
                <a:shade val="40000"/>
                <a:alpha val="100000"/>
                <a:satMod val="150000"/>
                <a:lumMod val="100000"/>
              </a:schemeClr>
            </a:gs>
            <a:gs pos="100000">
              <a:schemeClr val="accent1">
                <a:tint val="60000"/>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a:off x="4938657" y="3367267"/>
        <a:ext cx="301508" cy="286223"/>
      </dsp:txXfrm>
    </dsp:sp>
    <dsp:sp modelId="{1D4D9493-AACB-5A4B-9CE2-9662CB7C0FBD}">
      <dsp:nvSpPr>
        <dsp:cNvPr id="0" name=""/>
        <dsp:cNvSpPr/>
      </dsp:nvSpPr>
      <dsp:spPr>
        <a:xfrm>
          <a:off x="5246120" y="3667087"/>
          <a:ext cx="1262750" cy="1262750"/>
        </a:xfrm>
        <a:prstGeom prst="ellipse">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Cardio-vascular Disease</a:t>
          </a:r>
          <a:endParaRPr lang="en-US" sz="1300" kern="1200" dirty="0"/>
        </a:p>
      </dsp:txBody>
      <dsp:txXfrm>
        <a:off x="5431045" y="3852012"/>
        <a:ext cx="892900" cy="892900"/>
      </dsp:txXfrm>
    </dsp:sp>
    <dsp:sp modelId="{F2717009-351E-B543-A4C8-553CB63B256B}">
      <dsp:nvSpPr>
        <dsp:cNvPr id="0" name=""/>
        <dsp:cNvSpPr/>
      </dsp:nvSpPr>
      <dsp:spPr>
        <a:xfrm rot="5400000">
          <a:off x="4144970" y="3638462"/>
          <a:ext cx="430725" cy="477039"/>
        </a:xfrm>
        <a:prstGeom prst="rightArrow">
          <a:avLst>
            <a:gd name="adj1" fmla="val 60000"/>
            <a:gd name="adj2" fmla="val 50000"/>
          </a:avLst>
        </a:prstGeom>
        <a:gradFill rotWithShape="0">
          <a:gsLst>
            <a:gs pos="0">
              <a:schemeClr val="accent1">
                <a:tint val="60000"/>
                <a:hueOff val="0"/>
                <a:satOff val="0"/>
                <a:lumOff val="0"/>
                <a:alphaOff val="0"/>
                <a:shade val="40000"/>
                <a:alpha val="100000"/>
                <a:satMod val="150000"/>
                <a:lumMod val="100000"/>
              </a:schemeClr>
            </a:gs>
            <a:gs pos="100000">
              <a:schemeClr val="accent1">
                <a:tint val="60000"/>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a:off x="4209579" y="3669262"/>
        <a:ext cx="301508" cy="286223"/>
      </dsp:txXfrm>
    </dsp:sp>
    <dsp:sp modelId="{85336071-F7BE-9B4F-B195-9E84D33E6A75}">
      <dsp:nvSpPr>
        <dsp:cNvPr id="0" name=""/>
        <dsp:cNvSpPr/>
      </dsp:nvSpPr>
      <dsp:spPr>
        <a:xfrm>
          <a:off x="3728957" y="4295517"/>
          <a:ext cx="1262750" cy="1262750"/>
        </a:xfrm>
        <a:prstGeom prst="ellipse">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Poor Pregnancy Outcomes</a:t>
          </a:r>
          <a:endParaRPr lang="en-US" sz="1300" kern="1200" dirty="0"/>
        </a:p>
      </dsp:txBody>
      <dsp:txXfrm>
        <a:off x="3913882" y="4480442"/>
        <a:ext cx="892900" cy="892900"/>
      </dsp:txXfrm>
    </dsp:sp>
    <dsp:sp modelId="{AEDAA2BD-271D-3946-9E5C-3959A7E74F9B}">
      <dsp:nvSpPr>
        <dsp:cNvPr id="0" name=""/>
        <dsp:cNvSpPr/>
      </dsp:nvSpPr>
      <dsp:spPr>
        <a:xfrm rot="8100000">
          <a:off x="3370205" y="3317544"/>
          <a:ext cx="430725" cy="477039"/>
        </a:xfrm>
        <a:prstGeom prst="rightArrow">
          <a:avLst>
            <a:gd name="adj1" fmla="val 60000"/>
            <a:gd name="adj2" fmla="val 50000"/>
          </a:avLst>
        </a:prstGeom>
        <a:gradFill rotWithShape="0">
          <a:gsLst>
            <a:gs pos="0">
              <a:schemeClr val="accent1">
                <a:tint val="60000"/>
                <a:hueOff val="0"/>
                <a:satOff val="0"/>
                <a:lumOff val="0"/>
                <a:alphaOff val="0"/>
                <a:shade val="40000"/>
                <a:alpha val="100000"/>
                <a:satMod val="150000"/>
                <a:lumMod val="100000"/>
              </a:schemeClr>
            </a:gs>
            <a:gs pos="100000">
              <a:schemeClr val="accent1">
                <a:tint val="60000"/>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rot="10800000">
        <a:off x="3480499" y="3367267"/>
        <a:ext cx="301508" cy="286223"/>
      </dsp:txXfrm>
    </dsp:sp>
    <dsp:sp modelId="{BF0703B6-7573-184D-85A7-6107F39D49FA}">
      <dsp:nvSpPr>
        <dsp:cNvPr id="0" name=""/>
        <dsp:cNvSpPr/>
      </dsp:nvSpPr>
      <dsp:spPr>
        <a:xfrm>
          <a:off x="2211794" y="3667087"/>
          <a:ext cx="1262750" cy="1262750"/>
        </a:xfrm>
        <a:prstGeom prst="ellipse">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55625">
            <a:lnSpc>
              <a:spcPct val="90000"/>
            </a:lnSpc>
            <a:spcBef>
              <a:spcPct val="0"/>
            </a:spcBef>
            <a:spcAft>
              <a:spcPct val="35000"/>
            </a:spcAft>
          </a:pPr>
          <a:r>
            <a:rPr lang="en-US" sz="1250" kern="1200" dirty="0" smtClean="0"/>
            <a:t>Osteopor-</a:t>
          </a:r>
        </a:p>
        <a:p>
          <a:pPr lvl="0" algn="ctr" defTabSz="555625">
            <a:lnSpc>
              <a:spcPct val="90000"/>
            </a:lnSpc>
            <a:spcBef>
              <a:spcPct val="0"/>
            </a:spcBef>
            <a:spcAft>
              <a:spcPct val="35000"/>
            </a:spcAft>
          </a:pPr>
          <a:r>
            <a:rPr lang="en-US" sz="1250" kern="1200" dirty="0" smtClean="0"/>
            <a:t>osis</a:t>
          </a:r>
          <a:endParaRPr lang="en-US" sz="1250" kern="1200" dirty="0"/>
        </a:p>
      </dsp:txBody>
      <dsp:txXfrm>
        <a:off x="2396719" y="3852012"/>
        <a:ext cx="892900" cy="892900"/>
      </dsp:txXfrm>
    </dsp:sp>
    <dsp:sp modelId="{0A794BF5-CF6C-1442-9B39-F47D92F52E4E}">
      <dsp:nvSpPr>
        <dsp:cNvPr id="0" name=""/>
        <dsp:cNvSpPr/>
      </dsp:nvSpPr>
      <dsp:spPr>
        <a:xfrm rot="10800000">
          <a:off x="3049287" y="2542780"/>
          <a:ext cx="430725" cy="477039"/>
        </a:xfrm>
        <a:prstGeom prst="rightArrow">
          <a:avLst>
            <a:gd name="adj1" fmla="val 60000"/>
            <a:gd name="adj2" fmla="val 50000"/>
          </a:avLst>
        </a:prstGeom>
        <a:gradFill rotWithShape="0">
          <a:gsLst>
            <a:gs pos="0">
              <a:schemeClr val="accent1">
                <a:tint val="60000"/>
                <a:hueOff val="0"/>
                <a:satOff val="0"/>
                <a:lumOff val="0"/>
                <a:alphaOff val="0"/>
                <a:shade val="40000"/>
                <a:alpha val="100000"/>
                <a:satMod val="150000"/>
                <a:lumMod val="100000"/>
              </a:schemeClr>
            </a:gs>
            <a:gs pos="100000">
              <a:schemeClr val="accent1">
                <a:tint val="60000"/>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rot="10800000">
        <a:off x="3178504" y="2638188"/>
        <a:ext cx="301508" cy="286223"/>
      </dsp:txXfrm>
    </dsp:sp>
    <dsp:sp modelId="{F3F62FF3-49AE-A54C-947F-49988F449D6A}">
      <dsp:nvSpPr>
        <dsp:cNvPr id="0" name=""/>
        <dsp:cNvSpPr/>
      </dsp:nvSpPr>
      <dsp:spPr>
        <a:xfrm>
          <a:off x="1583364" y="2149924"/>
          <a:ext cx="1262750" cy="1262750"/>
        </a:xfrm>
        <a:prstGeom prst="ellipse">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Poor medication adherence</a:t>
          </a:r>
          <a:endParaRPr lang="en-US" sz="1300" kern="1200" dirty="0"/>
        </a:p>
      </dsp:txBody>
      <dsp:txXfrm>
        <a:off x="1768289" y="2334849"/>
        <a:ext cx="892900" cy="892900"/>
      </dsp:txXfrm>
    </dsp:sp>
    <dsp:sp modelId="{468B0245-A4F3-5B4D-BE59-F26CF516C700}">
      <dsp:nvSpPr>
        <dsp:cNvPr id="0" name=""/>
        <dsp:cNvSpPr/>
      </dsp:nvSpPr>
      <dsp:spPr>
        <a:xfrm rot="13480925">
          <a:off x="3358591" y="1768229"/>
          <a:ext cx="437093" cy="477039"/>
        </a:xfrm>
        <a:prstGeom prst="rightArrow">
          <a:avLst>
            <a:gd name="adj1" fmla="val 60000"/>
            <a:gd name="adj2" fmla="val 50000"/>
          </a:avLst>
        </a:prstGeom>
        <a:gradFill rotWithShape="0">
          <a:gsLst>
            <a:gs pos="0">
              <a:schemeClr val="accent1">
                <a:tint val="60000"/>
                <a:hueOff val="0"/>
                <a:satOff val="0"/>
                <a:lumOff val="0"/>
                <a:alphaOff val="0"/>
                <a:shade val="40000"/>
                <a:alpha val="100000"/>
                <a:satMod val="150000"/>
                <a:lumMod val="100000"/>
              </a:schemeClr>
            </a:gs>
            <a:gs pos="100000">
              <a:schemeClr val="accent1">
                <a:tint val="60000"/>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rot="10800000">
        <a:off x="3470772" y="1909740"/>
        <a:ext cx="305965" cy="286223"/>
      </dsp:txXfrm>
    </dsp:sp>
    <dsp:sp modelId="{BA0A87AF-AAAA-1D4B-911F-1D787820E3A2}">
      <dsp:nvSpPr>
        <dsp:cNvPr id="0" name=""/>
        <dsp:cNvSpPr/>
      </dsp:nvSpPr>
      <dsp:spPr>
        <a:xfrm>
          <a:off x="2194856" y="632754"/>
          <a:ext cx="1262750" cy="1262750"/>
        </a:xfrm>
        <a:prstGeom prst="ellipse">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Difficulty chewing and swallowing</a:t>
          </a:r>
          <a:endParaRPr lang="en-US" sz="1300" kern="1200" dirty="0"/>
        </a:p>
      </dsp:txBody>
      <dsp:txXfrm>
        <a:off x="2379781" y="817679"/>
        <a:ext cx="892900" cy="8929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9B21CB-72AA-3047-9468-6C1B5D90A0FF}">
      <dsp:nvSpPr>
        <dsp:cNvPr id="0" name=""/>
        <dsp:cNvSpPr/>
      </dsp:nvSpPr>
      <dsp:spPr>
        <a:xfrm rot="5400000">
          <a:off x="-258876" y="260798"/>
          <a:ext cx="1725845" cy="1208091"/>
        </a:xfrm>
        <a:prstGeom prst="chevron">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w="12700" cap="flat" cmpd="sng" algn="ctr">
          <a:solidFill>
            <a:schemeClr val="accent1">
              <a:hueOff val="0"/>
              <a:satOff val="0"/>
              <a:lumOff val="0"/>
              <a:alphaOff val="0"/>
            </a:schemeClr>
          </a:solidFill>
          <a:prstDash val="solid"/>
        </a:ln>
        <a:effectLst>
          <a:innerShdw blurRad="50800" dist="25400" dir="13500000">
            <a:srgbClr val="FFFFFF">
              <a:alpha val="75000"/>
            </a:srgbClr>
          </a:innerShdw>
          <a:outerShdw blurRad="63500" dist="25400" dir="5400000" rotWithShape="0">
            <a:srgbClr val="808080">
              <a:alpha val="7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Causes</a:t>
          </a:r>
          <a:endParaRPr lang="en-US" sz="1800" kern="1200" dirty="0"/>
        </a:p>
      </dsp:txBody>
      <dsp:txXfrm rot="-5400000">
        <a:off x="2" y="605967"/>
        <a:ext cx="1208091" cy="517754"/>
      </dsp:txXfrm>
    </dsp:sp>
    <dsp:sp modelId="{998CD243-774C-DB4F-A816-7BF2F18E23E8}">
      <dsp:nvSpPr>
        <dsp:cNvPr id="0" name=""/>
        <dsp:cNvSpPr/>
      </dsp:nvSpPr>
      <dsp:spPr>
        <a:xfrm rot="5400000">
          <a:off x="4394318" y="-3184305"/>
          <a:ext cx="1121799" cy="749425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t>Side effect of many medications</a:t>
          </a:r>
          <a:endParaRPr lang="en-US" sz="1700" kern="1200" dirty="0"/>
        </a:p>
        <a:p>
          <a:pPr marL="171450" lvl="1" indent="-171450" algn="l" defTabSz="755650">
            <a:lnSpc>
              <a:spcPct val="90000"/>
            </a:lnSpc>
            <a:spcBef>
              <a:spcPct val="0"/>
            </a:spcBef>
            <a:spcAft>
              <a:spcPct val="15000"/>
            </a:spcAft>
            <a:buChar char="••"/>
          </a:pPr>
          <a:r>
            <a:rPr lang="en-US" sz="1700" kern="1200" dirty="0" smtClean="0"/>
            <a:t>Symptom of cancer therapy, autoimmune disorders, or HIV-associated salivary gland disease. </a:t>
          </a:r>
          <a:endParaRPr lang="en-US" sz="1700" kern="1200" dirty="0"/>
        </a:p>
      </dsp:txBody>
      <dsp:txXfrm rot="-5400000">
        <a:off x="1208091" y="56684"/>
        <a:ext cx="7439491" cy="1012275"/>
      </dsp:txXfrm>
    </dsp:sp>
    <dsp:sp modelId="{B61F269E-FC03-6B4F-8A6D-BBA3D2D728B4}">
      <dsp:nvSpPr>
        <dsp:cNvPr id="0" name=""/>
        <dsp:cNvSpPr/>
      </dsp:nvSpPr>
      <dsp:spPr>
        <a:xfrm rot="5400000">
          <a:off x="-258876" y="1793872"/>
          <a:ext cx="1725845" cy="1208091"/>
        </a:xfrm>
        <a:prstGeom prst="chevron">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w="12700" cap="flat" cmpd="sng" algn="ctr">
          <a:solidFill>
            <a:schemeClr val="accent1">
              <a:hueOff val="0"/>
              <a:satOff val="0"/>
              <a:lumOff val="0"/>
              <a:alphaOff val="0"/>
            </a:schemeClr>
          </a:solidFill>
          <a:prstDash val="solid"/>
        </a:ln>
        <a:effectLst>
          <a:innerShdw blurRad="50800" dist="25400" dir="13500000">
            <a:srgbClr val="FFFFFF">
              <a:alpha val="75000"/>
            </a:srgbClr>
          </a:innerShdw>
          <a:outerShdw blurRad="63500" dist="25400" dir="5400000" rotWithShape="0">
            <a:srgbClr val="808080">
              <a:alpha val="7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Effects</a:t>
          </a:r>
          <a:endParaRPr lang="en-US" sz="1800" kern="1200" dirty="0"/>
        </a:p>
      </dsp:txBody>
      <dsp:txXfrm rot="-5400000">
        <a:off x="2" y="2139041"/>
        <a:ext cx="1208091" cy="517754"/>
      </dsp:txXfrm>
    </dsp:sp>
    <dsp:sp modelId="{134014E8-D59D-DB4E-AB23-145495F1AF3A}">
      <dsp:nvSpPr>
        <dsp:cNvPr id="0" name=""/>
        <dsp:cNvSpPr/>
      </dsp:nvSpPr>
      <dsp:spPr>
        <a:xfrm rot="5400000">
          <a:off x="4394318" y="-1651231"/>
          <a:ext cx="1121799" cy="749425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t>Negative effect on dietary habits, nutritional status, speech, and taste</a:t>
          </a:r>
          <a:endParaRPr lang="en-US" sz="1700" kern="1200" dirty="0"/>
        </a:p>
        <a:p>
          <a:pPr marL="171450" lvl="1" indent="-171450" algn="l" defTabSz="755650">
            <a:lnSpc>
              <a:spcPct val="90000"/>
            </a:lnSpc>
            <a:spcBef>
              <a:spcPct val="0"/>
            </a:spcBef>
            <a:spcAft>
              <a:spcPct val="15000"/>
            </a:spcAft>
            <a:buChar char="••"/>
          </a:pPr>
          <a:r>
            <a:rPr lang="en-US" sz="1700" kern="1200" dirty="0" smtClean="0"/>
            <a:t>Less </a:t>
          </a:r>
          <a:r>
            <a:rPr lang="en-US" sz="1700" kern="1200" dirty="0" smtClean="0"/>
            <a:t>tolerance to dental prosthesis</a:t>
          </a:r>
          <a:endParaRPr lang="en-US" sz="1700" kern="1200" dirty="0"/>
        </a:p>
        <a:p>
          <a:pPr marL="171450" lvl="1" indent="-171450" algn="l" defTabSz="755650">
            <a:lnSpc>
              <a:spcPct val="90000"/>
            </a:lnSpc>
            <a:spcBef>
              <a:spcPct val="0"/>
            </a:spcBef>
            <a:spcAft>
              <a:spcPct val="15000"/>
            </a:spcAft>
            <a:buChar char="••"/>
          </a:pPr>
          <a:r>
            <a:rPr lang="en-US" sz="1700" kern="1200" dirty="0" smtClean="0"/>
            <a:t>Increased susceptibility to dental and candida infection.</a:t>
          </a:r>
          <a:endParaRPr lang="en-US" sz="1700" kern="1200" dirty="0"/>
        </a:p>
      </dsp:txBody>
      <dsp:txXfrm rot="-5400000">
        <a:off x="1208091" y="1589758"/>
        <a:ext cx="7439491" cy="1012275"/>
      </dsp:txXfrm>
    </dsp:sp>
    <dsp:sp modelId="{CC7CB7FE-4B8E-CD4E-B35B-F41E3F9DCEC4}">
      <dsp:nvSpPr>
        <dsp:cNvPr id="0" name=""/>
        <dsp:cNvSpPr/>
      </dsp:nvSpPr>
      <dsp:spPr>
        <a:xfrm rot="5400000">
          <a:off x="-258876" y="3326946"/>
          <a:ext cx="1725845" cy="1208091"/>
        </a:xfrm>
        <a:prstGeom prst="chevron">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w="12700" cap="flat" cmpd="sng" algn="ctr">
          <a:solidFill>
            <a:schemeClr val="accent1">
              <a:hueOff val="0"/>
              <a:satOff val="0"/>
              <a:lumOff val="0"/>
              <a:alphaOff val="0"/>
            </a:schemeClr>
          </a:solidFill>
          <a:prstDash val="solid"/>
        </a:ln>
        <a:effectLst>
          <a:innerShdw blurRad="50800" dist="25400" dir="13500000">
            <a:srgbClr val="FFFFFF">
              <a:alpha val="75000"/>
            </a:srgbClr>
          </a:innerShdw>
          <a:outerShdw blurRad="63500" dist="25400" dir="5400000" rotWithShape="0">
            <a:srgbClr val="808080">
              <a:alpha val="7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Treatments</a:t>
          </a:r>
          <a:endParaRPr lang="en-US" sz="1800" kern="1200" dirty="0"/>
        </a:p>
      </dsp:txBody>
      <dsp:txXfrm rot="-5400000">
        <a:off x="2" y="3672115"/>
        <a:ext cx="1208091" cy="517754"/>
      </dsp:txXfrm>
    </dsp:sp>
    <dsp:sp modelId="{FFEB6A27-859C-E545-97DD-5DEBFB6A5912}">
      <dsp:nvSpPr>
        <dsp:cNvPr id="0" name=""/>
        <dsp:cNvSpPr/>
      </dsp:nvSpPr>
      <dsp:spPr>
        <a:xfrm rot="5400000">
          <a:off x="4394318" y="-118156"/>
          <a:ext cx="1121799" cy="749425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t>Saliva substitutes</a:t>
          </a:r>
          <a:endParaRPr lang="en-US" sz="1700" kern="1200" dirty="0"/>
        </a:p>
        <a:p>
          <a:pPr marL="171450" lvl="1" indent="-171450" algn="l" defTabSz="755650">
            <a:lnSpc>
              <a:spcPct val="90000"/>
            </a:lnSpc>
            <a:spcBef>
              <a:spcPct val="0"/>
            </a:spcBef>
            <a:spcAft>
              <a:spcPct val="15000"/>
            </a:spcAft>
            <a:buChar char="••"/>
          </a:pPr>
          <a:r>
            <a:rPr lang="en-US" sz="1700" kern="1200" dirty="0" smtClean="0"/>
            <a:t>Salivary stimulants</a:t>
          </a:r>
          <a:endParaRPr lang="en-US" sz="1700" kern="1200" dirty="0"/>
        </a:p>
        <a:p>
          <a:pPr marL="171450" lvl="1" indent="-171450" algn="l" defTabSz="755650">
            <a:lnSpc>
              <a:spcPct val="90000"/>
            </a:lnSpc>
            <a:spcBef>
              <a:spcPct val="0"/>
            </a:spcBef>
            <a:spcAft>
              <a:spcPct val="15000"/>
            </a:spcAft>
            <a:buChar char="••"/>
          </a:pPr>
          <a:r>
            <a:rPr lang="en-US" sz="1700" kern="1200" dirty="0" smtClean="0"/>
            <a:t>Drinking plenty of </a:t>
          </a:r>
          <a:r>
            <a:rPr lang="en-US" sz="1700" kern="1200" dirty="0" smtClean="0"/>
            <a:t>water.</a:t>
          </a:r>
          <a:endParaRPr lang="en-US" sz="1700" kern="1200" dirty="0"/>
        </a:p>
      </dsp:txBody>
      <dsp:txXfrm rot="-5400000">
        <a:off x="1208091" y="3122833"/>
        <a:ext cx="7439491" cy="10122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C6D01B-47FD-2B43-9E9A-6886D39BA9C7}">
      <dsp:nvSpPr>
        <dsp:cNvPr id="0" name=""/>
        <dsp:cNvSpPr/>
      </dsp:nvSpPr>
      <dsp:spPr>
        <a:xfrm>
          <a:off x="1934" y="95376"/>
          <a:ext cx="1886202" cy="532775"/>
        </a:xfrm>
        <a:prstGeom prst="rect">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w="12700" cap="flat" cmpd="sng" algn="ctr">
          <a:solidFill>
            <a:schemeClr val="accent1">
              <a:hueOff val="0"/>
              <a:satOff val="0"/>
              <a:lumOff val="0"/>
              <a:alphaOff val="0"/>
            </a:schemeClr>
          </a:solidFill>
          <a:prstDash val="solid"/>
        </a:ln>
        <a:effectLst/>
        <a:scene3d>
          <a:camera prst="orthographicFront">
            <a:rot lat="0" lon="0" rev="0"/>
          </a:camera>
          <a:lightRig rig="twoPt" dir="tl">
            <a:rot lat="0" lon="0" rev="4500000"/>
          </a:lightRig>
        </a:scene3d>
        <a:sp3d>
          <a:bevelT w="63500" h="50800"/>
        </a:sp3d>
      </dsp:spPr>
      <dsp:style>
        <a:lnRef idx="1">
          <a:scrgbClr r="0" g="0" b="0"/>
        </a:lnRef>
        <a:fillRef idx="3">
          <a:scrgbClr r="0" g="0" b="0"/>
        </a:fillRef>
        <a:effectRef idx="3">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US" sz="1500" kern="1200" dirty="0" smtClean="0"/>
            <a:t>Low Self-Esteem</a:t>
          </a:r>
          <a:endParaRPr lang="en-US" sz="1500" kern="1200" dirty="0" smtClean="0">
            <a:solidFill>
              <a:srgbClr val="000000"/>
            </a:solidFill>
          </a:endParaRPr>
        </a:p>
      </dsp:txBody>
      <dsp:txXfrm>
        <a:off x="1934" y="95376"/>
        <a:ext cx="1886202" cy="532775"/>
      </dsp:txXfrm>
    </dsp:sp>
    <dsp:sp modelId="{C95CD100-A27A-2149-84F3-F59643E45D5C}">
      <dsp:nvSpPr>
        <dsp:cNvPr id="0" name=""/>
        <dsp:cNvSpPr/>
      </dsp:nvSpPr>
      <dsp:spPr>
        <a:xfrm>
          <a:off x="1934" y="628151"/>
          <a:ext cx="1886202" cy="266608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a:innerShdw blurRad="50800" dist="25400" dir="13500000">
            <a:srgbClr val="FFFFFF">
              <a:alpha val="75000"/>
            </a:srgbClr>
          </a:innerShdw>
          <a:outerShdw blurRad="63500" dist="25400" dir="5400000" rotWithShape="0">
            <a:srgbClr val="808080">
              <a:alpha val="75000"/>
            </a:srgbClr>
          </a:outerShdw>
        </a:effectLst>
      </dsp:spPr>
      <dsp:style>
        <a:lnRef idx="1">
          <a:scrgbClr r="0" g="0" b="0"/>
        </a:lnRef>
        <a:fillRef idx="1">
          <a:scrgbClr r="0" g="0" b="0"/>
        </a:fillRef>
        <a:effectRef idx="2">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solidFill>
                <a:srgbClr val="000000"/>
              </a:solidFill>
            </a:rPr>
            <a:t>Caused by concerns over facial appearance and bad odor caused by mouth disease</a:t>
          </a:r>
          <a:endParaRPr lang="en-US" sz="1500" kern="1200" dirty="0"/>
        </a:p>
        <a:p>
          <a:pPr marL="114300" lvl="1" indent="-114300" algn="l" defTabSz="666750">
            <a:lnSpc>
              <a:spcPct val="90000"/>
            </a:lnSpc>
            <a:spcBef>
              <a:spcPct val="0"/>
            </a:spcBef>
            <a:spcAft>
              <a:spcPct val="15000"/>
            </a:spcAft>
            <a:buChar char="••"/>
          </a:pPr>
          <a:r>
            <a:rPr lang="en-US" sz="1500" kern="1200" dirty="0" smtClean="0"/>
            <a:t>Limits social contact</a:t>
          </a:r>
          <a:endParaRPr lang="en-US" sz="1500" kern="1200" dirty="0"/>
        </a:p>
        <a:p>
          <a:pPr marL="114300" lvl="1" indent="-114300" algn="l" defTabSz="666750">
            <a:lnSpc>
              <a:spcPct val="90000"/>
            </a:lnSpc>
            <a:spcBef>
              <a:spcPct val="0"/>
            </a:spcBef>
            <a:spcAft>
              <a:spcPct val="15000"/>
            </a:spcAft>
            <a:buChar char="••"/>
          </a:pPr>
          <a:r>
            <a:rPr lang="en-US" sz="1500" kern="1200" dirty="0" smtClean="0"/>
            <a:t>Limits career </a:t>
          </a:r>
          <a:r>
            <a:rPr lang="en-US" sz="1500" kern="1200" dirty="0" smtClean="0"/>
            <a:t>opportunities.</a:t>
          </a:r>
          <a:endParaRPr lang="en-US" sz="1500" kern="1200" dirty="0"/>
        </a:p>
      </dsp:txBody>
      <dsp:txXfrm>
        <a:off x="1934" y="628151"/>
        <a:ext cx="1886202" cy="2666081"/>
      </dsp:txXfrm>
    </dsp:sp>
    <dsp:sp modelId="{A9774BB5-1ECC-AF43-89DD-CC35C0B802D0}">
      <dsp:nvSpPr>
        <dsp:cNvPr id="0" name=""/>
        <dsp:cNvSpPr/>
      </dsp:nvSpPr>
      <dsp:spPr>
        <a:xfrm>
          <a:off x="2152205" y="95376"/>
          <a:ext cx="1886202" cy="532775"/>
        </a:xfrm>
        <a:prstGeom prst="rect">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w="12700" cap="flat" cmpd="sng" algn="ctr">
          <a:solidFill>
            <a:schemeClr val="accent1">
              <a:hueOff val="0"/>
              <a:satOff val="0"/>
              <a:lumOff val="0"/>
              <a:alphaOff val="0"/>
            </a:schemeClr>
          </a:solidFill>
          <a:prstDash val="solid"/>
        </a:ln>
        <a:effectLst/>
        <a:scene3d>
          <a:camera prst="orthographicFront">
            <a:rot lat="0" lon="0" rev="0"/>
          </a:camera>
          <a:lightRig rig="twoPt" dir="tl">
            <a:rot lat="0" lon="0" rev="4500000"/>
          </a:lightRig>
        </a:scene3d>
        <a:sp3d>
          <a:bevelT w="63500" h="50800"/>
        </a:sp3d>
      </dsp:spPr>
      <dsp:style>
        <a:lnRef idx="1">
          <a:scrgbClr r="0" g="0" b="0"/>
        </a:lnRef>
        <a:fillRef idx="3">
          <a:scrgbClr r="0" g="0" b="0"/>
        </a:fillRef>
        <a:effectRef idx="3">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US" sz="1500" kern="1200" dirty="0" smtClean="0"/>
            <a:t>Chronic Pain</a:t>
          </a:r>
        </a:p>
      </dsp:txBody>
      <dsp:txXfrm>
        <a:off x="2152205" y="95376"/>
        <a:ext cx="1886202" cy="532775"/>
      </dsp:txXfrm>
    </dsp:sp>
    <dsp:sp modelId="{51D83D3D-6AC9-4142-B07D-47E200E96834}">
      <dsp:nvSpPr>
        <dsp:cNvPr id="0" name=""/>
        <dsp:cNvSpPr/>
      </dsp:nvSpPr>
      <dsp:spPr>
        <a:xfrm>
          <a:off x="2152205" y="628151"/>
          <a:ext cx="1886202" cy="266608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a:innerShdw blurRad="50800" dist="25400" dir="13500000">
            <a:srgbClr val="FFFFFF">
              <a:alpha val="75000"/>
            </a:srgbClr>
          </a:innerShdw>
          <a:outerShdw blurRad="63500" dist="25400" dir="5400000" rotWithShape="0">
            <a:srgbClr val="808080">
              <a:alpha val="75000"/>
            </a:srgbClr>
          </a:outerShdw>
        </a:effectLst>
      </dsp:spPr>
      <dsp:style>
        <a:lnRef idx="1">
          <a:scrgbClr r="0" g="0" b="0"/>
        </a:lnRef>
        <a:fillRef idx="1">
          <a:scrgbClr r="0" g="0" b="0"/>
        </a:fillRef>
        <a:effectRef idx="2">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solidFill>
                <a:srgbClr val="000000"/>
              </a:solidFill>
            </a:rPr>
            <a:t>Causes sleep problems</a:t>
          </a:r>
          <a:endParaRPr lang="en-US" sz="1500" kern="1200" dirty="0"/>
        </a:p>
        <a:p>
          <a:pPr marL="114300" lvl="1" indent="-114300" algn="l" defTabSz="666750">
            <a:lnSpc>
              <a:spcPct val="90000"/>
            </a:lnSpc>
            <a:spcBef>
              <a:spcPct val="0"/>
            </a:spcBef>
            <a:spcAft>
              <a:spcPct val="15000"/>
            </a:spcAft>
            <a:buChar char="••"/>
          </a:pPr>
          <a:r>
            <a:rPr lang="en-US" sz="1500" kern="1200" dirty="0" smtClean="0"/>
            <a:t>Can have isolating and depressing </a:t>
          </a:r>
          <a:r>
            <a:rPr lang="en-US" sz="1500" kern="1200" dirty="0" smtClean="0"/>
            <a:t>effects.</a:t>
          </a:r>
          <a:endParaRPr lang="en-US" sz="1500" kern="1200" dirty="0"/>
        </a:p>
      </dsp:txBody>
      <dsp:txXfrm>
        <a:off x="2152205" y="628151"/>
        <a:ext cx="1886202" cy="2666081"/>
      </dsp:txXfrm>
    </dsp:sp>
    <dsp:sp modelId="{C27F1DBC-5CB6-F24B-BF64-2E317FFD4799}">
      <dsp:nvSpPr>
        <dsp:cNvPr id="0" name=""/>
        <dsp:cNvSpPr/>
      </dsp:nvSpPr>
      <dsp:spPr>
        <a:xfrm>
          <a:off x="4302476" y="95376"/>
          <a:ext cx="1886202" cy="532775"/>
        </a:xfrm>
        <a:prstGeom prst="rect">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w="12700" cap="flat" cmpd="sng" algn="ctr">
          <a:solidFill>
            <a:schemeClr val="accent1">
              <a:hueOff val="0"/>
              <a:satOff val="0"/>
              <a:lumOff val="0"/>
              <a:alphaOff val="0"/>
            </a:schemeClr>
          </a:solidFill>
          <a:prstDash val="solid"/>
        </a:ln>
        <a:effectLst/>
        <a:scene3d>
          <a:camera prst="orthographicFront">
            <a:rot lat="0" lon="0" rev="0"/>
          </a:camera>
          <a:lightRig rig="twoPt" dir="tl">
            <a:rot lat="0" lon="0" rev="4500000"/>
          </a:lightRig>
        </a:scene3d>
        <a:sp3d>
          <a:bevelT w="63500" h="50800"/>
        </a:sp3d>
      </dsp:spPr>
      <dsp:style>
        <a:lnRef idx="1">
          <a:scrgbClr r="0" g="0" b="0"/>
        </a:lnRef>
        <a:fillRef idx="3">
          <a:scrgbClr r="0" g="0" b="0"/>
        </a:fillRef>
        <a:effectRef idx="3">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US" sz="1500" kern="1200" dirty="0" smtClean="0">
              <a:solidFill>
                <a:schemeClr val="bg1"/>
              </a:solidFill>
            </a:rPr>
            <a:t>Nutritional</a:t>
          </a:r>
          <a:r>
            <a:rPr lang="en-US" sz="1500" kern="1200" baseline="0" dirty="0" smtClean="0">
              <a:solidFill>
                <a:schemeClr val="bg1"/>
              </a:solidFill>
            </a:rPr>
            <a:t> Challenges</a:t>
          </a:r>
          <a:endParaRPr lang="en-US" sz="1500" kern="1200" dirty="0"/>
        </a:p>
      </dsp:txBody>
      <dsp:txXfrm>
        <a:off x="4302476" y="95376"/>
        <a:ext cx="1886202" cy="532775"/>
      </dsp:txXfrm>
    </dsp:sp>
    <dsp:sp modelId="{2843DB40-BA8C-7D46-ADA1-7204CFC6CF57}">
      <dsp:nvSpPr>
        <dsp:cNvPr id="0" name=""/>
        <dsp:cNvSpPr/>
      </dsp:nvSpPr>
      <dsp:spPr>
        <a:xfrm>
          <a:off x="4302476" y="628151"/>
          <a:ext cx="1886202" cy="266608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a:innerShdw blurRad="50800" dist="25400" dir="13500000">
            <a:srgbClr val="FFFFFF">
              <a:alpha val="75000"/>
            </a:srgbClr>
          </a:innerShdw>
          <a:outerShdw blurRad="63500" dist="25400" dir="5400000" rotWithShape="0">
            <a:srgbClr val="808080">
              <a:alpha val="75000"/>
            </a:srgbClr>
          </a:outerShdw>
        </a:effectLst>
      </dsp:spPr>
      <dsp:style>
        <a:lnRef idx="1">
          <a:scrgbClr r="0" g="0" b="0"/>
        </a:lnRef>
        <a:fillRef idx="1">
          <a:scrgbClr r="0" g="0" b="0"/>
        </a:fillRef>
        <a:effectRef idx="2">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solidFill>
                <a:srgbClr val="000000"/>
              </a:solidFill>
            </a:rPr>
            <a:t>Can profoundly affect appetite and the ability to eat</a:t>
          </a:r>
        </a:p>
        <a:p>
          <a:pPr marL="114300" lvl="1" indent="-114300" algn="l" defTabSz="666750">
            <a:lnSpc>
              <a:spcPct val="90000"/>
            </a:lnSpc>
            <a:spcBef>
              <a:spcPct val="0"/>
            </a:spcBef>
            <a:spcAft>
              <a:spcPct val="15000"/>
            </a:spcAft>
            <a:buChar char="••"/>
          </a:pPr>
          <a:r>
            <a:rPr lang="en-US" sz="1500" kern="1200" dirty="0" smtClean="0">
              <a:solidFill>
                <a:srgbClr val="000000"/>
              </a:solidFill>
            </a:rPr>
            <a:t>PLWHA with impaired oral health often prefer soft, easily chewed foods that may be lower in fiber and nutrient density.</a:t>
          </a:r>
          <a:endParaRPr lang="en-US" sz="1500" kern="1200" dirty="0">
            <a:solidFill>
              <a:srgbClr val="000000"/>
            </a:solidFill>
          </a:endParaRPr>
        </a:p>
      </dsp:txBody>
      <dsp:txXfrm>
        <a:off x="4302476" y="628151"/>
        <a:ext cx="1886202" cy="26660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0D250F-E888-E143-A6A1-6071D20A0DDF}">
      <dsp:nvSpPr>
        <dsp:cNvPr id="0" name=""/>
        <dsp:cNvSpPr/>
      </dsp:nvSpPr>
      <dsp:spPr>
        <a:xfrm>
          <a:off x="0" y="305961"/>
          <a:ext cx="7556313" cy="9922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86454" tIns="291592" rIns="586454" bIns="99568" numCol="1" spcCol="1270" anchor="t" anchorCtr="0">
          <a:noAutofit/>
        </a:bodyPr>
        <a:lstStyle/>
        <a:p>
          <a:pPr marL="114300" lvl="1" indent="-114300" algn="l" defTabSz="622300" rtl="0">
            <a:lnSpc>
              <a:spcPct val="90000"/>
            </a:lnSpc>
            <a:spcBef>
              <a:spcPct val="0"/>
            </a:spcBef>
            <a:spcAft>
              <a:spcPct val="15000"/>
            </a:spcAft>
            <a:buChar char="••"/>
          </a:pPr>
          <a:r>
            <a:rPr lang="en-US" sz="1400" kern="1200" dirty="0" smtClean="0"/>
            <a:t>Many HIV medications have oral side effects such as </a:t>
          </a:r>
          <a:r>
            <a:rPr lang="en-US" sz="1400" kern="1200" dirty="0" smtClean="0"/>
            <a:t>xerostomia.</a:t>
          </a:r>
          <a:endParaRPr lang="en-US" sz="1400" kern="1200" dirty="0"/>
        </a:p>
        <a:p>
          <a:pPr marL="114300" lvl="1" indent="-114300" algn="l" defTabSz="622300" rtl="0">
            <a:lnSpc>
              <a:spcPct val="90000"/>
            </a:lnSpc>
            <a:spcBef>
              <a:spcPct val="0"/>
            </a:spcBef>
            <a:spcAft>
              <a:spcPct val="15000"/>
            </a:spcAft>
            <a:buChar char="••"/>
          </a:pPr>
          <a:r>
            <a:rPr lang="en-US" sz="1400" kern="1200" dirty="0" smtClean="0"/>
            <a:t>Predisposes PLWHA to dental decay, periodontal disease, and fungal </a:t>
          </a:r>
          <a:r>
            <a:rPr lang="en-US" sz="1400" kern="1200" dirty="0" smtClean="0"/>
            <a:t>infections.</a:t>
          </a:r>
          <a:endParaRPr lang="en-US" sz="1400" kern="1200" dirty="0"/>
        </a:p>
      </dsp:txBody>
      <dsp:txXfrm>
        <a:off x="0" y="305961"/>
        <a:ext cx="7556313" cy="992250"/>
      </dsp:txXfrm>
    </dsp:sp>
    <dsp:sp modelId="{04BA6BA2-114C-444F-8EC3-7824144360DB}">
      <dsp:nvSpPr>
        <dsp:cNvPr id="0" name=""/>
        <dsp:cNvSpPr/>
      </dsp:nvSpPr>
      <dsp:spPr>
        <a:xfrm>
          <a:off x="377815" y="99321"/>
          <a:ext cx="5289419" cy="413280"/>
        </a:xfrm>
        <a:prstGeom prst="roundRect">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927" tIns="0" rIns="199927" bIns="0" numCol="1" spcCol="1270" anchor="ctr" anchorCtr="0">
          <a:noAutofit/>
        </a:bodyPr>
        <a:lstStyle/>
        <a:p>
          <a:pPr lvl="0" algn="l" defTabSz="622300" rtl="0">
            <a:lnSpc>
              <a:spcPct val="90000"/>
            </a:lnSpc>
            <a:spcBef>
              <a:spcPct val="0"/>
            </a:spcBef>
            <a:spcAft>
              <a:spcPct val="35000"/>
            </a:spcAft>
          </a:pPr>
          <a:r>
            <a:rPr lang="en-US" sz="1400" kern="1200" dirty="0" smtClean="0"/>
            <a:t>Negative Side Effects of HIV Medications</a:t>
          </a:r>
          <a:endParaRPr lang="en-US" sz="1400" kern="1200" dirty="0"/>
        </a:p>
      </dsp:txBody>
      <dsp:txXfrm>
        <a:off x="397990" y="119496"/>
        <a:ext cx="5249069" cy="372930"/>
      </dsp:txXfrm>
    </dsp:sp>
    <dsp:sp modelId="{FECE5176-DF8A-4A43-BEE7-15F86C9DF212}">
      <dsp:nvSpPr>
        <dsp:cNvPr id="0" name=""/>
        <dsp:cNvSpPr/>
      </dsp:nvSpPr>
      <dsp:spPr>
        <a:xfrm>
          <a:off x="0" y="1580451"/>
          <a:ext cx="7556313" cy="11907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86454" tIns="291592" rIns="586454" bIns="99568" numCol="1" spcCol="1270" anchor="t" anchorCtr="0">
          <a:noAutofit/>
        </a:bodyPr>
        <a:lstStyle/>
        <a:p>
          <a:pPr marL="114300" lvl="1" indent="-114300" algn="l" defTabSz="622300" rtl="0">
            <a:lnSpc>
              <a:spcPct val="90000"/>
            </a:lnSpc>
            <a:spcBef>
              <a:spcPct val="0"/>
            </a:spcBef>
            <a:spcAft>
              <a:spcPct val="15000"/>
            </a:spcAft>
            <a:buChar char="••"/>
          </a:pPr>
          <a:r>
            <a:rPr lang="en-US" sz="1400" kern="1200" dirty="0" smtClean="0"/>
            <a:t>Patients who experience oral pain or xerostomia are less likely to strictly adhere to their HIV drug </a:t>
          </a:r>
          <a:r>
            <a:rPr lang="en-US" sz="1400" kern="1200" dirty="0" smtClean="0"/>
            <a:t>regimen.</a:t>
          </a:r>
          <a:endParaRPr lang="en-US" sz="1400" kern="1200" dirty="0"/>
        </a:p>
        <a:p>
          <a:pPr marL="114300" lvl="1" indent="-114300" algn="l" defTabSz="622300" rtl="0">
            <a:lnSpc>
              <a:spcPct val="90000"/>
            </a:lnSpc>
            <a:spcBef>
              <a:spcPct val="0"/>
            </a:spcBef>
            <a:spcAft>
              <a:spcPct val="15000"/>
            </a:spcAft>
            <a:buChar char="••"/>
          </a:pPr>
          <a:r>
            <a:rPr lang="en-US" sz="1400" kern="1200" dirty="0" smtClean="0"/>
            <a:t>This is due, in part, to the associated psychological effect of depression or pain when swallowing.</a:t>
          </a:r>
          <a:endParaRPr lang="en-US" sz="1400" kern="1200" dirty="0"/>
        </a:p>
      </dsp:txBody>
      <dsp:txXfrm>
        <a:off x="0" y="1580451"/>
        <a:ext cx="7556313" cy="1190700"/>
      </dsp:txXfrm>
    </dsp:sp>
    <dsp:sp modelId="{F853E686-5F20-CD49-81F0-FEFACBB125AC}">
      <dsp:nvSpPr>
        <dsp:cNvPr id="0" name=""/>
        <dsp:cNvSpPr/>
      </dsp:nvSpPr>
      <dsp:spPr>
        <a:xfrm>
          <a:off x="377815" y="1373811"/>
          <a:ext cx="5289419" cy="413280"/>
        </a:xfrm>
        <a:prstGeom prst="roundRect">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927" tIns="0" rIns="199927" bIns="0" numCol="1" spcCol="1270" anchor="ctr" anchorCtr="0">
          <a:noAutofit/>
        </a:bodyPr>
        <a:lstStyle/>
        <a:p>
          <a:pPr lvl="0" algn="l" defTabSz="622300" rtl="0">
            <a:lnSpc>
              <a:spcPct val="90000"/>
            </a:lnSpc>
            <a:spcBef>
              <a:spcPct val="0"/>
            </a:spcBef>
            <a:spcAft>
              <a:spcPct val="35000"/>
            </a:spcAft>
          </a:pPr>
          <a:r>
            <a:rPr lang="en-US" sz="1400" kern="1200" dirty="0" smtClean="0"/>
            <a:t>Poor Adherence</a:t>
          </a:r>
          <a:endParaRPr lang="en-US" sz="1400" kern="1200" dirty="0"/>
        </a:p>
      </dsp:txBody>
      <dsp:txXfrm>
        <a:off x="397990" y="1393986"/>
        <a:ext cx="5249069" cy="372930"/>
      </dsp:txXfrm>
    </dsp:sp>
    <dsp:sp modelId="{2256FA5C-F037-7445-BDD5-1734B6E241B7}">
      <dsp:nvSpPr>
        <dsp:cNvPr id="0" name=""/>
        <dsp:cNvSpPr/>
      </dsp:nvSpPr>
      <dsp:spPr>
        <a:xfrm>
          <a:off x="0" y="3053391"/>
          <a:ext cx="7556313" cy="9922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86454" tIns="291592" rIns="586454" bIns="99568" numCol="1" spcCol="1270" anchor="t" anchorCtr="0">
          <a:noAutofit/>
        </a:bodyPr>
        <a:lstStyle/>
        <a:p>
          <a:pPr marL="114300" lvl="1" indent="-114300" algn="l" defTabSz="622300" rtl="0">
            <a:lnSpc>
              <a:spcPct val="90000"/>
            </a:lnSpc>
            <a:spcBef>
              <a:spcPct val="0"/>
            </a:spcBef>
            <a:spcAft>
              <a:spcPct val="15000"/>
            </a:spcAft>
            <a:buChar char="••"/>
          </a:pPr>
          <a:r>
            <a:rPr lang="en-US" sz="1400" kern="1200" dirty="0" smtClean="0"/>
            <a:t>Patients may even resort to self-medication to reduce the pain of oral disease and </a:t>
          </a:r>
          <a:r>
            <a:rPr lang="en-US" sz="1400" kern="1200" dirty="0" smtClean="0"/>
            <a:t>symptoms.</a:t>
          </a:r>
          <a:endParaRPr lang="en-US" sz="1400" kern="1200" dirty="0"/>
        </a:p>
        <a:p>
          <a:pPr marL="114300" lvl="1" indent="-114300" algn="l" defTabSz="622300">
            <a:lnSpc>
              <a:spcPct val="90000"/>
            </a:lnSpc>
            <a:spcBef>
              <a:spcPct val="0"/>
            </a:spcBef>
            <a:spcAft>
              <a:spcPct val="15000"/>
            </a:spcAft>
            <a:buChar char="••"/>
          </a:pPr>
          <a:r>
            <a:rPr lang="en-US" sz="1400" kern="1200" dirty="0" smtClean="0"/>
            <a:t>This can include the use of illicit drugs and highly addictive opiates. </a:t>
          </a:r>
          <a:endParaRPr lang="en-US" sz="1400" kern="1200" dirty="0"/>
        </a:p>
      </dsp:txBody>
      <dsp:txXfrm>
        <a:off x="0" y="3053391"/>
        <a:ext cx="7556313" cy="992250"/>
      </dsp:txXfrm>
    </dsp:sp>
    <dsp:sp modelId="{DEF3875E-B4C0-AB49-93F4-AD8F1E077BEF}">
      <dsp:nvSpPr>
        <dsp:cNvPr id="0" name=""/>
        <dsp:cNvSpPr/>
      </dsp:nvSpPr>
      <dsp:spPr>
        <a:xfrm>
          <a:off x="377815" y="2846751"/>
          <a:ext cx="5289419" cy="413280"/>
        </a:xfrm>
        <a:prstGeom prst="roundRect">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927" tIns="0" rIns="199927" bIns="0" numCol="1" spcCol="1270" anchor="ctr" anchorCtr="0">
          <a:noAutofit/>
        </a:bodyPr>
        <a:lstStyle/>
        <a:p>
          <a:pPr lvl="0" algn="l" defTabSz="622300" rtl="0">
            <a:lnSpc>
              <a:spcPct val="90000"/>
            </a:lnSpc>
            <a:spcBef>
              <a:spcPct val="0"/>
            </a:spcBef>
            <a:spcAft>
              <a:spcPct val="35000"/>
            </a:spcAft>
          </a:pPr>
          <a:r>
            <a:rPr lang="en-US" sz="1400" kern="1200" dirty="0" smtClean="0"/>
            <a:t>Patient Self-Medication</a:t>
          </a:r>
          <a:endParaRPr lang="en-US" sz="1400" kern="1200" dirty="0"/>
        </a:p>
      </dsp:txBody>
      <dsp:txXfrm>
        <a:off x="397990" y="2866926"/>
        <a:ext cx="5249069" cy="3729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33E1BC-A8DC-0A45-B77D-3F840743123A}">
      <dsp:nvSpPr>
        <dsp:cNvPr id="0" name=""/>
        <dsp:cNvSpPr/>
      </dsp:nvSpPr>
      <dsp:spPr>
        <a:xfrm>
          <a:off x="0" y="0"/>
          <a:ext cx="6726767" cy="911891"/>
        </a:xfrm>
        <a:prstGeom prst="roundRect">
          <a:avLst>
            <a:gd name="adj" fmla="val 10000"/>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US" sz="1400" kern="1200" dirty="0" smtClean="0"/>
            <a:t>Oral health professionals can help in early diagnosis of HIV infection and referral to care. Oral lesions can be the first overt clinical features of HIV </a:t>
          </a:r>
          <a:r>
            <a:rPr lang="en-US" sz="1400" kern="1200" dirty="0" smtClean="0"/>
            <a:t>infection. </a:t>
          </a:r>
          <a:endParaRPr lang="en-US" sz="1400" kern="1200" dirty="0"/>
        </a:p>
      </dsp:txBody>
      <dsp:txXfrm>
        <a:off x="26708" y="26708"/>
        <a:ext cx="5665710" cy="858475"/>
      </dsp:txXfrm>
    </dsp:sp>
    <dsp:sp modelId="{0DB5F655-5922-314E-8B0C-9888FA2DCD7E}">
      <dsp:nvSpPr>
        <dsp:cNvPr id="0" name=""/>
        <dsp:cNvSpPr/>
      </dsp:nvSpPr>
      <dsp:spPr>
        <a:xfrm>
          <a:off x="563366" y="1077690"/>
          <a:ext cx="6726767" cy="911891"/>
        </a:xfrm>
        <a:prstGeom prst="roundRect">
          <a:avLst>
            <a:gd name="adj" fmla="val 10000"/>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US" sz="1400" kern="1200" dirty="0" smtClean="0"/>
            <a:t>Early detection can improve prognosis and reduce </a:t>
          </a:r>
          <a:r>
            <a:rPr lang="en-US" sz="1400" kern="1200" dirty="0" smtClean="0"/>
            <a:t>transmission.</a:t>
          </a:r>
          <a:endParaRPr lang="en-US" sz="1400" kern="1200" dirty="0"/>
        </a:p>
      </dsp:txBody>
      <dsp:txXfrm>
        <a:off x="590074" y="1104398"/>
        <a:ext cx="5517254" cy="858475"/>
      </dsp:txXfrm>
    </dsp:sp>
    <dsp:sp modelId="{6C91DCE2-C99A-D347-AACE-AACF39938054}">
      <dsp:nvSpPr>
        <dsp:cNvPr id="0" name=""/>
        <dsp:cNvSpPr/>
      </dsp:nvSpPr>
      <dsp:spPr>
        <a:xfrm>
          <a:off x="1118325" y="2155380"/>
          <a:ext cx="6726767" cy="911891"/>
        </a:xfrm>
        <a:prstGeom prst="roundRect">
          <a:avLst>
            <a:gd name="adj" fmla="val 10000"/>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US" sz="1400" kern="1200" dirty="0" smtClean="0"/>
            <a:t>Treatable conditions (e.g., gingivitis or early periodontitis) can become serious quickly if the immune system is </a:t>
          </a:r>
          <a:r>
            <a:rPr lang="en-US" sz="1400" kern="1200" dirty="0" smtClean="0"/>
            <a:t>weak.</a:t>
          </a:r>
          <a:endParaRPr lang="en-US" sz="1400" kern="1200" dirty="0"/>
        </a:p>
      </dsp:txBody>
      <dsp:txXfrm>
        <a:off x="1145033" y="2182088"/>
        <a:ext cx="5525663" cy="858475"/>
      </dsp:txXfrm>
    </dsp:sp>
    <dsp:sp modelId="{8CD71F0B-41F3-4942-B334-84518EDC3748}">
      <dsp:nvSpPr>
        <dsp:cNvPr id="0" name=""/>
        <dsp:cNvSpPr/>
      </dsp:nvSpPr>
      <dsp:spPr>
        <a:xfrm>
          <a:off x="1681691" y="3233071"/>
          <a:ext cx="6726767" cy="911891"/>
        </a:xfrm>
        <a:prstGeom prst="roundRect">
          <a:avLst>
            <a:gd name="adj" fmla="val 10000"/>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US" sz="1400" kern="1200" dirty="0" smtClean="0"/>
            <a:t>Bacterial infections (i.e., dental decay and periodontal disease) that begin in the mouth can escalate to systemic infections and further stress the immune system and other organs in PLWHA if not treated promptly.</a:t>
          </a:r>
          <a:endParaRPr lang="en-US" sz="1400" kern="1200" dirty="0"/>
        </a:p>
      </dsp:txBody>
      <dsp:txXfrm>
        <a:off x="1708399" y="3259779"/>
        <a:ext cx="5517254" cy="858475"/>
      </dsp:txXfrm>
    </dsp:sp>
    <dsp:sp modelId="{94EEEE66-ADCE-8D4A-8726-76D017482575}">
      <dsp:nvSpPr>
        <dsp:cNvPr id="0" name=""/>
        <dsp:cNvSpPr/>
      </dsp:nvSpPr>
      <dsp:spPr>
        <a:xfrm>
          <a:off x="6134037" y="698426"/>
          <a:ext cx="592729" cy="592729"/>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en-US" sz="2700" kern="1200" dirty="0"/>
        </a:p>
      </dsp:txBody>
      <dsp:txXfrm>
        <a:off x="6267401" y="698426"/>
        <a:ext cx="326001" cy="446029"/>
      </dsp:txXfrm>
    </dsp:sp>
    <dsp:sp modelId="{F8A9474B-A9C2-B04E-9D1E-EC688CF3EAF9}">
      <dsp:nvSpPr>
        <dsp:cNvPr id="0" name=""/>
        <dsp:cNvSpPr/>
      </dsp:nvSpPr>
      <dsp:spPr>
        <a:xfrm>
          <a:off x="6697404" y="1776116"/>
          <a:ext cx="592729" cy="592729"/>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en-US" sz="2700" kern="1200" dirty="0"/>
        </a:p>
      </dsp:txBody>
      <dsp:txXfrm>
        <a:off x="6830768" y="1776116"/>
        <a:ext cx="326001" cy="446029"/>
      </dsp:txXfrm>
    </dsp:sp>
    <dsp:sp modelId="{12D075F0-D179-D345-BA24-DF501F0DF821}">
      <dsp:nvSpPr>
        <dsp:cNvPr id="0" name=""/>
        <dsp:cNvSpPr/>
      </dsp:nvSpPr>
      <dsp:spPr>
        <a:xfrm>
          <a:off x="7252362" y="2853807"/>
          <a:ext cx="592729" cy="592729"/>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en-US" sz="2700" kern="1200" dirty="0"/>
        </a:p>
      </dsp:txBody>
      <dsp:txXfrm>
        <a:off x="7385726" y="2853807"/>
        <a:ext cx="326001" cy="44602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7C2FDD-D308-F240-9F1B-7054E9D43F02}">
      <dsp:nvSpPr>
        <dsp:cNvPr id="0" name=""/>
        <dsp:cNvSpPr/>
      </dsp:nvSpPr>
      <dsp:spPr>
        <a:xfrm>
          <a:off x="0" y="380387"/>
          <a:ext cx="7095068" cy="13450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50656" tIns="291592" rIns="550656"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smtClean="0"/>
            <a:t>“It’s important to find somebody that has that ability to communicate with patients and be trusting with patients, because I think that once you build that trust with the patient, they will always come back for care.         -  Lucy Wright, Patient Navigator and AIDS Dental Case Manager, Native American Health Center</a:t>
          </a:r>
          <a:endParaRPr lang="en-US" sz="1400" kern="1200" dirty="0"/>
        </a:p>
      </dsp:txBody>
      <dsp:txXfrm>
        <a:off x="0" y="380387"/>
        <a:ext cx="7095068" cy="1345050"/>
      </dsp:txXfrm>
    </dsp:sp>
    <dsp:sp modelId="{485BC2D9-EC05-0A46-A923-F6E13AA8DDA7}">
      <dsp:nvSpPr>
        <dsp:cNvPr id="0" name=""/>
        <dsp:cNvSpPr/>
      </dsp:nvSpPr>
      <dsp:spPr>
        <a:xfrm>
          <a:off x="354753" y="241476"/>
          <a:ext cx="4966547" cy="413280"/>
        </a:xfrm>
        <a:prstGeom prst="roundRect">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7724" tIns="0" rIns="187724" bIns="0" numCol="1" spcCol="1270" anchor="ctr" anchorCtr="0">
          <a:noAutofit/>
        </a:bodyPr>
        <a:lstStyle/>
        <a:p>
          <a:pPr lvl="0" algn="l" defTabSz="622300">
            <a:lnSpc>
              <a:spcPct val="90000"/>
            </a:lnSpc>
            <a:spcBef>
              <a:spcPct val="0"/>
            </a:spcBef>
            <a:spcAft>
              <a:spcPct val="35000"/>
            </a:spcAft>
          </a:pPr>
          <a:r>
            <a:rPr lang="en-US" sz="1400" kern="1200" dirty="0" smtClean="0"/>
            <a:t>Provider</a:t>
          </a:r>
          <a:endParaRPr lang="en-US" sz="1400" kern="1200" dirty="0"/>
        </a:p>
      </dsp:txBody>
      <dsp:txXfrm>
        <a:off x="374928" y="261651"/>
        <a:ext cx="4926197" cy="372930"/>
      </dsp:txXfrm>
    </dsp:sp>
    <dsp:sp modelId="{674BFE24-1E26-FC49-96A3-926E3226B46A}">
      <dsp:nvSpPr>
        <dsp:cNvPr id="0" name=""/>
        <dsp:cNvSpPr/>
      </dsp:nvSpPr>
      <dsp:spPr>
        <a:xfrm>
          <a:off x="0" y="2007678"/>
          <a:ext cx="7095068" cy="1146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50656" tIns="291592" rIns="550656"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smtClean="0"/>
            <a:t>“I had bad teeth as a kid, I didn’t want to go [to the dentist]…. They talk you through it. They are so, so cool. Very, very understanding. I hate to say this, you know I’m 50 plus years old, but I was afraid to go to the dentist.” – SPNS Grantee Patient at Harbor Health</a:t>
          </a:r>
          <a:endParaRPr lang="en-US" sz="1400" kern="1200" dirty="0"/>
        </a:p>
      </dsp:txBody>
      <dsp:txXfrm>
        <a:off x="0" y="2007678"/>
        <a:ext cx="7095068" cy="1146600"/>
      </dsp:txXfrm>
    </dsp:sp>
    <dsp:sp modelId="{50E4BF8E-AFDD-614B-AFE2-2B47111BD92D}">
      <dsp:nvSpPr>
        <dsp:cNvPr id="0" name=""/>
        <dsp:cNvSpPr/>
      </dsp:nvSpPr>
      <dsp:spPr>
        <a:xfrm>
          <a:off x="354753" y="1801038"/>
          <a:ext cx="4966547" cy="413280"/>
        </a:xfrm>
        <a:prstGeom prst="roundRect">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7724" tIns="0" rIns="187724" bIns="0" numCol="1" spcCol="1270" anchor="ctr" anchorCtr="0">
          <a:noAutofit/>
        </a:bodyPr>
        <a:lstStyle/>
        <a:p>
          <a:pPr lvl="0" algn="l" defTabSz="622300">
            <a:lnSpc>
              <a:spcPct val="90000"/>
            </a:lnSpc>
            <a:spcBef>
              <a:spcPct val="0"/>
            </a:spcBef>
            <a:spcAft>
              <a:spcPct val="35000"/>
            </a:spcAft>
          </a:pPr>
          <a:r>
            <a:rPr lang="en-US" sz="1400" kern="1200" dirty="0" smtClean="0"/>
            <a:t>Patient</a:t>
          </a:r>
          <a:endParaRPr lang="en-US" sz="1400" kern="1200" dirty="0"/>
        </a:p>
      </dsp:txBody>
      <dsp:txXfrm>
        <a:off x="374928" y="1821213"/>
        <a:ext cx="4926197" cy="372930"/>
      </dsp:txXfrm>
    </dsp:sp>
    <dsp:sp modelId="{33D6694C-1ABE-3F46-A44B-950C460D6FA9}">
      <dsp:nvSpPr>
        <dsp:cNvPr id="0" name=""/>
        <dsp:cNvSpPr/>
      </dsp:nvSpPr>
      <dsp:spPr>
        <a:xfrm>
          <a:off x="0" y="3436518"/>
          <a:ext cx="7095068" cy="970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50656" tIns="291592" rIns="550656"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smtClean="0"/>
            <a:t>“You need someone to centrally coordinate, so that one person coordinates what is going on or gives direction on what place to go and this eases the peace of mind. – SPNS Grantee Patient at Harbor Health</a:t>
          </a:r>
          <a:endParaRPr lang="en-US" sz="1400" kern="1200" dirty="0"/>
        </a:p>
      </dsp:txBody>
      <dsp:txXfrm>
        <a:off x="0" y="3436518"/>
        <a:ext cx="7095068" cy="970200"/>
      </dsp:txXfrm>
    </dsp:sp>
    <dsp:sp modelId="{FC76DCC8-F198-8F4B-907D-A6B169A171FC}">
      <dsp:nvSpPr>
        <dsp:cNvPr id="0" name=""/>
        <dsp:cNvSpPr/>
      </dsp:nvSpPr>
      <dsp:spPr>
        <a:xfrm>
          <a:off x="354753" y="3229878"/>
          <a:ext cx="4966547" cy="413280"/>
        </a:xfrm>
        <a:prstGeom prst="roundRect">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7724" tIns="0" rIns="187724" bIns="0" numCol="1" spcCol="1270" anchor="ctr" anchorCtr="0">
          <a:noAutofit/>
        </a:bodyPr>
        <a:lstStyle/>
        <a:p>
          <a:pPr lvl="0" algn="l" defTabSz="622300">
            <a:lnSpc>
              <a:spcPct val="90000"/>
            </a:lnSpc>
            <a:spcBef>
              <a:spcPct val="0"/>
            </a:spcBef>
            <a:spcAft>
              <a:spcPct val="35000"/>
            </a:spcAft>
          </a:pPr>
          <a:r>
            <a:rPr lang="en-US" sz="1400" kern="1200" dirty="0" smtClean="0"/>
            <a:t>Patient </a:t>
          </a:r>
          <a:endParaRPr lang="en-US" sz="1400" kern="1200" dirty="0"/>
        </a:p>
      </dsp:txBody>
      <dsp:txXfrm>
        <a:off x="374928" y="3250053"/>
        <a:ext cx="4926197" cy="372930"/>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image" Target="../media/image17.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image" Target="../media/image17.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image" Target="../media/image2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image" Target="../media/image20.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image" Target="../media/image2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image" Target="../media/image30.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image" Target="../media/image32.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D23D171-97F0-C141-B470-E38DA0926B04}" type="datetimeFigureOut">
              <a:rPr lang="en-US" smtClean="0"/>
              <a:pPr/>
              <a:t>9/24/2013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4FD6768-1384-CA43-A166-386B827075FB}" type="slidenum">
              <a:rPr lang="en-US" smtClean="0"/>
              <a:pPr/>
              <a:t>‹#›</a:t>
            </a:fld>
            <a:endParaRPr lang="en-US"/>
          </a:p>
        </p:txBody>
      </p:sp>
    </p:spTree>
    <p:extLst>
      <p:ext uri="{BB962C8B-B14F-4D97-AF65-F5344CB8AC3E}">
        <p14:creationId xmlns:p14="http://schemas.microsoft.com/office/powerpoint/2010/main" val="13191535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AF258D-68E1-274F-8D51-F494C9B32D85}" type="datetimeFigureOut">
              <a:rPr lang="en-US" smtClean="0"/>
              <a:pPr/>
              <a:t>9/24/2013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ACA442D-41BC-9C4B-83DD-5D961D94B659}" type="slidenum">
              <a:rPr lang="en-US" smtClean="0"/>
              <a:pPr/>
              <a:t>‹#›</a:t>
            </a:fld>
            <a:endParaRPr lang="en-US"/>
          </a:p>
        </p:txBody>
      </p:sp>
    </p:spTree>
    <p:extLst>
      <p:ext uri="{BB962C8B-B14F-4D97-AF65-F5344CB8AC3E}">
        <p14:creationId xmlns:p14="http://schemas.microsoft.com/office/powerpoint/2010/main" val="26030224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hab.hrsa.gov/abouthab/special/oralhealth.html"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echo.hdwg.org/"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aidsetc.com/aidsetc?page=etres-display&amp;resource=etres-542"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echo.hdwg.org/sites/default/files/MI%20Oral%20Health%20dentist.pdf" TargetMode="External"/><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CA442D-41BC-9C4B-83DD-5D961D94B659}"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i="1" kern="1200" dirty="0" smtClean="0">
                <a:solidFill>
                  <a:schemeClr val="tx1"/>
                </a:solidFill>
                <a:latin typeface="+mn-lt"/>
                <a:ea typeface="+mn-ea"/>
                <a:cs typeface="+mn-cs"/>
              </a:rPr>
              <a:t>Minimum Recommendations for Oral Health Care</a:t>
            </a:r>
            <a:endParaRPr lang="en-US" sz="1400" kern="1200" dirty="0" smtClean="0">
              <a:solidFill>
                <a:schemeClr val="tx1"/>
              </a:solidFill>
              <a:latin typeface="+mn-lt"/>
              <a:ea typeface="+mn-ea"/>
              <a:cs typeface="+mn-cs"/>
            </a:endParaRPr>
          </a:p>
          <a:p>
            <a:pPr lvl="1"/>
            <a:r>
              <a:rPr lang="en-US" sz="1200" kern="1200" dirty="0" smtClean="0">
                <a:solidFill>
                  <a:schemeClr val="tx1"/>
                </a:solidFill>
                <a:latin typeface="+mn-lt"/>
                <a:ea typeface="+mn-ea"/>
                <a:cs typeface="+mn-cs"/>
              </a:rPr>
              <a:t>Providers should discuss minimum oral health care with patients to reduce occurrence and escalation of treatable conditions. </a:t>
            </a:r>
          </a:p>
          <a:p>
            <a:pPr lvl="2">
              <a:buFont typeface="Arial"/>
              <a:buNone/>
            </a:pPr>
            <a:r>
              <a:rPr lang="en-US" sz="1200" kern="1200" dirty="0" smtClean="0">
                <a:solidFill>
                  <a:schemeClr val="tx1"/>
                </a:solidFill>
                <a:latin typeface="+mn-lt"/>
                <a:ea typeface="+mn-ea"/>
                <a:cs typeface="+mn-cs"/>
              </a:rPr>
              <a:t>ANNUAL CARE</a:t>
            </a:r>
            <a:endParaRPr lang="en-US" sz="1400" kern="1200" dirty="0" smtClean="0">
              <a:solidFill>
                <a:schemeClr val="tx1"/>
              </a:solidFill>
              <a:latin typeface="+mn-lt"/>
              <a:ea typeface="+mn-ea"/>
              <a:cs typeface="+mn-cs"/>
            </a:endParaRPr>
          </a:p>
          <a:p>
            <a:pPr lvl="3">
              <a:buFont typeface="Arial"/>
              <a:buChar char="•"/>
            </a:pPr>
            <a:r>
              <a:rPr lang="en-US" sz="1200" kern="1200" dirty="0" smtClean="0">
                <a:solidFill>
                  <a:schemeClr val="tx1"/>
                </a:solidFill>
                <a:latin typeface="+mn-lt"/>
                <a:ea typeface="+mn-ea"/>
                <a:cs typeface="+mn-cs"/>
              </a:rPr>
              <a:t>Annual dental examination and teeth cleaning twice per year if possible. </a:t>
            </a:r>
          </a:p>
          <a:p>
            <a:pPr lvl="2">
              <a:buFont typeface="Arial"/>
              <a:buNone/>
            </a:pPr>
            <a:r>
              <a:rPr lang="en-US" sz="1200" kern="1200" dirty="0" smtClean="0">
                <a:solidFill>
                  <a:schemeClr val="tx1"/>
                </a:solidFill>
                <a:latin typeface="+mn-lt"/>
                <a:ea typeface="+mn-ea"/>
                <a:cs typeface="+mn-cs"/>
              </a:rPr>
              <a:t>DAILY/AS NEEDED CARE</a:t>
            </a:r>
            <a:endParaRPr lang="en-US" sz="1400" kern="1200" dirty="0" smtClean="0">
              <a:solidFill>
                <a:schemeClr val="tx1"/>
              </a:solidFill>
              <a:latin typeface="+mn-lt"/>
              <a:ea typeface="+mn-ea"/>
              <a:cs typeface="+mn-cs"/>
            </a:endParaRPr>
          </a:p>
          <a:p>
            <a:pPr lvl="3">
              <a:buFont typeface="Arial"/>
              <a:buChar char="•"/>
            </a:pPr>
            <a:r>
              <a:rPr lang="en-US" sz="1200" kern="1200" dirty="0" smtClean="0">
                <a:solidFill>
                  <a:schemeClr val="tx1"/>
                </a:solidFill>
                <a:latin typeface="+mn-lt"/>
                <a:ea typeface="+mn-ea"/>
                <a:cs typeface="+mn-cs"/>
              </a:rPr>
              <a:t>Brushing 2 times per day with a fluoride toothpaste and a soft toothbrush</a:t>
            </a:r>
            <a:endParaRPr lang="en-US" sz="1400" kern="1200" dirty="0" smtClean="0">
              <a:solidFill>
                <a:schemeClr val="tx1"/>
              </a:solidFill>
              <a:latin typeface="+mn-lt"/>
              <a:ea typeface="+mn-ea"/>
              <a:cs typeface="+mn-cs"/>
            </a:endParaRPr>
          </a:p>
          <a:p>
            <a:pPr lvl="4">
              <a:buFont typeface="Arial"/>
              <a:buChar char="•"/>
            </a:pPr>
            <a:r>
              <a:rPr lang="en-US" sz="1200" kern="1200" dirty="0" smtClean="0">
                <a:solidFill>
                  <a:schemeClr val="tx1"/>
                </a:solidFill>
                <a:latin typeface="+mn-lt"/>
                <a:ea typeface="+mn-ea"/>
                <a:cs typeface="+mn-cs"/>
              </a:rPr>
              <a:t>Replacing toothbrush every 2 months</a:t>
            </a:r>
            <a:endParaRPr lang="en-US" sz="1400" kern="1200" dirty="0" smtClean="0">
              <a:solidFill>
                <a:schemeClr val="tx1"/>
              </a:solidFill>
              <a:latin typeface="+mn-lt"/>
              <a:ea typeface="+mn-ea"/>
              <a:cs typeface="+mn-cs"/>
            </a:endParaRPr>
          </a:p>
          <a:p>
            <a:pPr lvl="3">
              <a:buFont typeface="Arial"/>
              <a:buChar char="•"/>
            </a:pPr>
            <a:r>
              <a:rPr lang="en-US" sz="1200" kern="1200" dirty="0" smtClean="0">
                <a:solidFill>
                  <a:schemeClr val="tx1"/>
                </a:solidFill>
                <a:latin typeface="+mn-lt"/>
                <a:ea typeface="+mn-ea"/>
                <a:cs typeface="+mn-cs"/>
              </a:rPr>
              <a:t>Flossing daily  (gently, taking into account low platelet counts) </a:t>
            </a:r>
            <a:endParaRPr lang="en-US" sz="1400" kern="1200" dirty="0" smtClean="0">
              <a:solidFill>
                <a:schemeClr val="tx1"/>
              </a:solidFill>
              <a:latin typeface="+mn-lt"/>
              <a:ea typeface="+mn-ea"/>
              <a:cs typeface="+mn-cs"/>
            </a:endParaRPr>
          </a:p>
          <a:p>
            <a:pPr lvl="3">
              <a:buFont typeface="Arial"/>
              <a:buChar char="•"/>
            </a:pPr>
            <a:r>
              <a:rPr lang="en-US" sz="1200" kern="1200" dirty="0" smtClean="0">
                <a:solidFill>
                  <a:schemeClr val="tx1"/>
                </a:solidFill>
                <a:latin typeface="+mn-lt"/>
                <a:ea typeface="+mn-ea"/>
                <a:cs typeface="+mn-cs"/>
              </a:rPr>
              <a:t>Using a non-alcohol mouthwash </a:t>
            </a:r>
            <a:endParaRPr lang="en-US" sz="1400" kern="1200" dirty="0" smtClean="0">
              <a:solidFill>
                <a:schemeClr val="tx1"/>
              </a:solidFill>
              <a:latin typeface="+mn-lt"/>
              <a:ea typeface="+mn-ea"/>
              <a:cs typeface="+mn-cs"/>
            </a:endParaRPr>
          </a:p>
          <a:p>
            <a:pPr lvl="3">
              <a:buFont typeface="Arial"/>
              <a:buChar char="•"/>
            </a:pPr>
            <a:r>
              <a:rPr lang="en-US" sz="1200" kern="1200" dirty="0" smtClean="0">
                <a:solidFill>
                  <a:schemeClr val="tx1"/>
                </a:solidFill>
                <a:latin typeface="+mn-lt"/>
                <a:ea typeface="+mn-ea"/>
                <a:cs typeface="+mn-cs"/>
              </a:rPr>
              <a:t>Avoiding constant snacking</a:t>
            </a:r>
            <a:endParaRPr lang="en-US" sz="1400" kern="1200" dirty="0" smtClean="0">
              <a:solidFill>
                <a:schemeClr val="tx1"/>
              </a:solidFill>
              <a:latin typeface="+mn-lt"/>
              <a:ea typeface="+mn-ea"/>
              <a:cs typeface="+mn-cs"/>
            </a:endParaRPr>
          </a:p>
          <a:p>
            <a:pPr lvl="3">
              <a:buFont typeface="Arial"/>
              <a:buChar char="•"/>
            </a:pPr>
            <a:r>
              <a:rPr lang="en-US" sz="1200" kern="1200" dirty="0" smtClean="0">
                <a:solidFill>
                  <a:schemeClr val="tx1"/>
                </a:solidFill>
                <a:latin typeface="+mn-lt"/>
                <a:ea typeface="+mn-ea"/>
                <a:cs typeface="+mn-cs"/>
              </a:rPr>
              <a:t>Avoiding tobacco products and alcohol</a:t>
            </a:r>
            <a:endParaRPr lang="en-US" sz="1400" kern="1200" dirty="0" smtClean="0">
              <a:solidFill>
                <a:schemeClr val="tx1"/>
              </a:solidFill>
              <a:latin typeface="+mn-lt"/>
              <a:ea typeface="+mn-ea"/>
              <a:cs typeface="+mn-cs"/>
            </a:endParaRPr>
          </a:p>
          <a:p>
            <a:pPr lvl="3">
              <a:buFont typeface="Arial"/>
              <a:buChar char="•"/>
            </a:pPr>
            <a:r>
              <a:rPr lang="en-US" sz="1200" kern="1200" dirty="0" smtClean="0">
                <a:solidFill>
                  <a:schemeClr val="tx1"/>
                </a:solidFill>
                <a:latin typeface="+mn-lt"/>
                <a:ea typeface="+mn-ea"/>
                <a:cs typeface="+mn-cs"/>
              </a:rPr>
              <a:t>Moisturizing/lubricating lips and mucus membranes when needed </a:t>
            </a:r>
            <a:endParaRPr lang="en-US" sz="1400" kern="1200" dirty="0" smtClean="0">
              <a:solidFill>
                <a:schemeClr val="tx1"/>
              </a:solidFill>
              <a:latin typeface="+mn-lt"/>
              <a:ea typeface="+mn-ea"/>
              <a:cs typeface="+mn-cs"/>
            </a:endParaRPr>
          </a:p>
          <a:p>
            <a:pPr>
              <a:buFont typeface="Arial"/>
              <a:buChar char="•"/>
            </a:pPr>
            <a:endParaRPr lang="en-US" dirty="0"/>
          </a:p>
        </p:txBody>
      </p:sp>
      <p:sp>
        <p:nvSpPr>
          <p:cNvPr id="4" name="Slide Number Placeholder 3"/>
          <p:cNvSpPr>
            <a:spLocks noGrp="1"/>
          </p:cNvSpPr>
          <p:nvPr>
            <p:ph type="sldNum" sz="quarter" idx="10"/>
          </p:nvPr>
        </p:nvSpPr>
        <p:spPr/>
        <p:txBody>
          <a:bodyPr/>
          <a:lstStyle/>
          <a:p>
            <a:fld id="{1ACA442D-41BC-9C4B-83DD-5D961D94B659}" type="slidenum">
              <a:rPr lang="en-US" smtClean="0"/>
              <a:pPr/>
              <a:t>10</a:t>
            </a:fld>
            <a:endParaRPr lang="en-US"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a:lstStyle/>
          <a:p>
            <a:pPr eaLnBrk="1" hangingPunct="1">
              <a:spcBef>
                <a:spcPct val="0"/>
              </a:spcBef>
            </a:pPr>
            <a:endParaRPr lang="en-US">
              <a:ea typeface="ＭＳ Ｐゴシック" pitchFamily="-112" charset="-128"/>
              <a:cs typeface="ＭＳ Ｐゴシック" pitchFamily="-112" charset="-128"/>
            </a:endParaRPr>
          </a:p>
        </p:txBody>
      </p:sp>
      <p:sp>
        <p:nvSpPr>
          <p:cNvPr id="63492" name="Slide Number Placeholder 3"/>
          <p:cNvSpPr>
            <a:spLocks noGrp="1"/>
          </p:cNvSpPr>
          <p:nvPr>
            <p:ph type="sldNum" sz="quarter" idx="5"/>
          </p:nvPr>
        </p:nvSpPr>
        <p:spPr bwMode="auto">
          <a:noFill/>
          <a:ln>
            <a:miter lim="800000"/>
            <a:headEnd/>
            <a:tailEnd/>
          </a:ln>
        </p:spPr>
        <p:txBody>
          <a:bodyPr/>
          <a:lstStyle/>
          <a:p>
            <a:fld id="{53AB3197-1E16-7C46-9BC4-304E0F2886E3}" type="slidenum">
              <a:rPr lang="en-US"/>
              <a:pPr/>
              <a:t>188</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a:lstStyle/>
          <a:p>
            <a:pPr eaLnBrk="1" hangingPunct="1">
              <a:spcBef>
                <a:spcPct val="0"/>
              </a:spcBef>
            </a:pPr>
            <a:endParaRPr lang="en-US">
              <a:ea typeface="ＭＳ Ｐゴシック" pitchFamily="-112" charset="-128"/>
              <a:cs typeface="ＭＳ Ｐゴシック" pitchFamily="-112" charset="-128"/>
            </a:endParaRPr>
          </a:p>
        </p:txBody>
      </p:sp>
      <p:sp>
        <p:nvSpPr>
          <p:cNvPr id="64516" name="Slide Number Placeholder 3"/>
          <p:cNvSpPr>
            <a:spLocks noGrp="1"/>
          </p:cNvSpPr>
          <p:nvPr>
            <p:ph type="sldNum" sz="quarter" idx="5"/>
          </p:nvPr>
        </p:nvSpPr>
        <p:spPr bwMode="auto">
          <a:noFill/>
          <a:ln>
            <a:miter lim="800000"/>
            <a:headEnd/>
            <a:tailEnd/>
          </a:ln>
        </p:spPr>
        <p:txBody>
          <a:bodyPr/>
          <a:lstStyle/>
          <a:p>
            <a:fld id="{87589441-8039-3645-ADD7-21D5AD53D6E4}" type="slidenum">
              <a:rPr lang="en-US"/>
              <a:pPr/>
              <a:t>189</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a:lstStyle/>
          <a:p>
            <a:pPr eaLnBrk="1" hangingPunct="1">
              <a:spcBef>
                <a:spcPct val="0"/>
              </a:spcBef>
            </a:pPr>
            <a:endParaRPr lang="en-US">
              <a:ea typeface="ＭＳ Ｐゴシック" pitchFamily="-112" charset="-128"/>
              <a:cs typeface="ＭＳ Ｐゴシック" pitchFamily="-112" charset="-128"/>
            </a:endParaRPr>
          </a:p>
        </p:txBody>
      </p:sp>
      <p:sp>
        <p:nvSpPr>
          <p:cNvPr id="65540" name="Slide Number Placeholder 3"/>
          <p:cNvSpPr>
            <a:spLocks noGrp="1"/>
          </p:cNvSpPr>
          <p:nvPr>
            <p:ph type="sldNum" sz="quarter" idx="5"/>
          </p:nvPr>
        </p:nvSpPr>
        <p:spPr bwMode="auto">
          <a:noFill/>
          <a:ln>
            <a:miter lim="800000"/>
            <a:headEnd/>
            <a:tailEnd/>
          </a:ln>
        </p:spPr>
        <p:txBody>
          <a:bodyPr/>
          <a:lstStyle/>
          <a:p>
            <a:fld id="{903A8A9C-631E-3F4D-A21F-54EEB9E43CB8}" type="slidenum">
              <a:rPr lang="en-US"/>
              <a:pPr/>
              <a:t>190</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a:lstStyle/>
          <a:p>
            <a:pPr eaLnBrk="1" hangingPunct="1">
              <a:spcBef>
                <a:spcPct val="0"/>
              </a:spcBef>
            </a:pPr>
            <a:endParaRPr lang="en-US">
              <a:ea typeface="ＭＳ Ｐゴシック" pitchFamily="-112" charset="-128"/>
              <a:cs typeface="ＭＳ Ｐゴシック" pitchFamily="-112" charset="-128"/>
            </a:endParaRPr>
          </a:p>
        </p:txBody>
      </p:sp>
      <p:sp>
        <p:nvSpPr>
          <p:cNvPr id="66564" name="Slide Number Placeholder 3"/>
          <p:cNvSpPr>
            <a:spLocks noGrp="1"/>
          </p:cNvSpPr>
          <p:nvPr>
            <p:ph type="sldNum" sz="quarter" idx="5"/>
          </p:nvPr>
        </p:nvSpPr>
        <p:spPr bwMode="auto">
          <a:noFill/>
          <a:ln>
            <a:miter lim="800000"/>
            <a:headEnd/>
            <a:tailEnd/>
          </a:ln>
        </p:spPr>
        <p:txBody>
          <a:bodyPr/>
          <a:lstStyle/>
          <a:p>
            <a:fld id="{D5B7FEC3-985E-B04A-9EDD-31141147EE4D}" type="slidenum">
              <a:rPr lang="en-US"/>
              <a:pPr/>
              <a:t>191</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a:lstStyle/>
          <a:p>
            <a:pPr eaLnBrk="1" hangingPunct="1"/>
            <a:endParaRPr lang="en-US">
              <a:ea typeface="ＭＳ Ｐゴシック" pitchFamily="-112" charset="-128"/>
              <a:cs typeface="ＭＳ Ｐゴシック" pitchFamily="-112" charset="-128"/>
            </a:endParaRPr>
          </a:p>
        </p:txBody>
      </p:sp>
      <p:sp>
        <p:nvSpPr>
          <p:cNvPr id="67588" name="Slide Number Placeholder 3"/>
          <p:cNvSpPr>
            <a:spLocks noGrp="1"/>
          </p:cNvSpPr>
          <p:nvPr>
            <p:ph type="sldNum" sz="quarter" idx="5"/>
          </p:nvPr>
        </p:nvSpPr>
        <p:spPr bwMode="auto">
          <a:noFill/>
          <a:ln>
            <a:miter lim="800000"/>
            <a:headEnd/>
            <a:tailEnd/>
          </a:ln>
        </p:spPr>
        <p:txBody>
          <a:bodyPr/>
          <a:lstStyle/>
          <a:p>
            <a:fld id="{9E0A8323-A67A-9C43-8FE1-7006700BDC09}" type="slidenum">
              <a:rPr lang="en-US"/>
              <a:pPr/>
              <a:t>192</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a:lstStyle/>
          <a:p>
            <a:pPr eaLnBrk="1" hangingPunct="1">
              <a:spcBef>
                <a:spcPct val="0"/>
              </a:spcBef>
            </a:pPr>
            <a:endParaRPr lang="en-US">
              <a:ea typeface="ＭＳ Ｐゴシック" pitchFamily="-112" charset="-128"/>
              <a:cs typeface="ＭＳ Ｐゴシック" pitchFamily="-112" charset="-128"/>
            </a:endParaRPr>
          </a:p>
        </p:txBody>
      </p:sp>
      <p:sp>
        <p:nvSpPr>
          <p:cNvPr id="68612" name="Slide Number Placeholder 3"/>
          <p:cNvSpPr>
            <a:spLocks noGrp="1"/>
          </p:cNvSpPr>
          <p:nvPr>
            <p:ph type="sldNum" sz="quarter" idx="5"/>
          </p:nvPr>
        </p:nvSpPr>
        <p:spPr bwMode="auto">
          <a:noFill/>
          <a:ln>
            <a:miter lim="800000"/>
            <a:headEnd/>
            <a:tailEnd/>
          </a:ln>
        </p:spPr>
        <p:txBody>
          <a:bodyPr/>
          <a:lstStyle/>
          <a:p>
            <a:fld id="{65496F23-6552-8749-8482-AE70A1A556EC}" type="slidenum">
              <a:rPr lang="en-US"/>
              <a:pPr/>
              <a:t>193</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a:lstStyle/>
          <a:p>
            <a:pPr eaLnBrk="1" hangingPunct="1">
              <a:spcBef>
                <a:spcPct val="0"/>
              </a:spcBef>
            </a:pPr>
            <a:endParaRPr lang="en-US">
              <a:ea typeface="ＭＳ Ｐゴシック" pitchFamily="-112" charset="-128"/>
              <a:cs typeface="ＭＳ Ｐゴシック" pitchFamily="-112" charset="-128"/>
            </a:endParaRPr>
          </a:p>
        </p:txBody>
      </p:sp>
      <p:sp>
        <p:nvSpPr>
          <p:cNvPr id="69636" name="Slide Number Placeholder 3"/>
          <p:cNvSpPr>
            <a:spLocks noGrp="1"/>
          </p:cNvSpPr>
          <p:nvPr>
            <p:ph type="sldNum" sz="quarter" idx="5"/>
          </p:nvPr>
        </p:nvSpPr>
        <p:spPr bwMode="auto">
          <a:noFill/>
          <a:ln>
            <a:miter lim="800000"/>
            <a:headEnd/>
            <a:tailEnd/>
          </a:ln>
        </p:spPr>
        <p:txBody>
          <a:bodyPr/>
          <a:lstStyle/>
          <a:p>
            <a:fld id="{EDA67F64-1784-144B-9EF6-CB13325BDA03}" type="slidenum">
              <a:rPr lang="en-US"/>
              <a:pPr/>
              <a:t>194</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a:lstStyle/>
          <a:p>
            <a:pPr eaLnBrk="1" hangingPunct="1">
              <a:spcBef>
                <a:spcPct val="0"/>
              </a:spcBef>
            </a:pPr>
            <a:endParaRPr lang="en-US">
              <a:ea typeface="ＭＳ Ｐゴシック" pitchFamily="-112" charset="-128"/>
              <a:cs typeface="ＭＳ Ｐゴシック" pitchFamily="-112" charset="-128"/>
            </a:endParaRPr>
          </a:p>
        </p:txBody>
      </p:sp>
      <p:sp>
        <p:nvSpPr>
          <p:cNvPr id="70660" name="Slide Number Placeholder 3"/>
          <p:cNvSpPr>
            <a:spLocks noGrp="1"/>
          </p:cNvSpPr>
          <p:nvPr>
            <p:ph type="sldNum" sz="quarter" idx="5"/>
          </p:nvPr>
        </p:nvSpPr>
        <p:spPr bwMode="auto">
          <a:noFill/>
          <a:ln>
            <a:miter lim="800000"/>
            <a:headEnd/>
            <a:tailEnd/>
          </a:ln>
        </p:spPr>
        <p:txBody>
          <a:bodyPr/>
          <a:lstStyle/>
          <a:p>
            <a:fld id="{6BD44372-3BB1-0242-BAF0-1DA5557A24D1}" type="slidenum">
              <a:rPr lang="en-US"/>
              <a:pPr/>
              <a:t>195</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a:lstStyle/>
          <a:p>
            <a:pPr eaLnBrk="1" hangingPunct="1">
              <a:spcBef>
                <a:spcPct val="0"/>
              </a:spcBef>
            </a:pPr>
            <a:endParaRPr lang="en-US">
              <a:ea typeface="ＭＳ Ｐゴシック" pitchFamily="-112" charset="-128"/>
              <a:cs typeface="ＭＳ Ｐゴシック" pitchFamily="-112" charset="-128"/>
            </a:endParaRPr>
          </a:p>
        </p:txBody>
      </p:sp>
      <p:sp>
        <p:nvSpPr>
          <p:cNvPr id="71684" name="Slide Number Placeholder 3"/>
          <p:cNvSpPr>
            <a:spLocks noGrp="1"/>
          </p:cNvSpPr>
          <p:nvPr>
            <p:ph type="sldNum" sz="quarter" idx="5"/>
          </p:nvPr>
        </p:nvSpPr>
        <p:spPr bwMode="auto">
          <a:noFill/>
          <a:ln>
            <a:miter lim="800000"/>
            <a:headEnd/>
            <a:tailEnd/>
          </a:ln>
        </p:spPr>
        <p:txBody>
          <a:bodyPr/>
          <a:lstStyle/>
          <a:p>
            <a:fld id="{052888C2-A426-1046-AD85-8B7A2FB70F06}" type="slidenum">
              <a:rPr lang="en-US"/>
              <a:pPr/>
              <a:t>196</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a:lstStyle/>
          <a:p>
            <a:pPr eaLnBrk="1" hangingPunct="1">
              <a:spcBef>
                <a:spcPct val="0"/>
              </a:spcBef>
            </a:pPr>
            <a:endParaRPr lang="en-US">
              <a:ea typeface="ＭＳ Ｐゴシック" pitchFamily="-112" charset="-128"/>
              <a:cs typeface="ＭＳ Ｐゴシック" pitchFamily="-112" charset="-128"/>
            </a:endParaRPr>
          </a:p>
        </p:txBody>
      </p:sp>
      <p:sp>
        <p:nvSpPr>
          <p:cNvPr id="72708" name="Slide Number Placeholder 3"/>
          <p:cNvSpPr>
            <a:spLocks noGrp="1"/>
          </p:cNvSpPr>
          <p:nvPr>
            <p:ph type="sldNum" sz="quarter" idx="5"/>
          </p:nvPr>
        </p:nvSpPr>
        <p:spPr bwMode="auto">
          <a:noFill/>
          <a:ln>
            <a:miter lim="800000"/>
            <a:headEnd/>
            <a:tailEnd/>
          </a:ln>
        </p:spPr>
        <p:txBody>
          <a:bodyPr/>
          <a:lstStyle/>
          <a:p>
            <a:fld id="{82F0C9C1-4D16-AE48-AA25-8854274E4099}" type="slidenum">
              <a:rPr lang="en-US"/>
              <a:pPr/>
              <a:t>197</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i="1" kern="1200" dirty="0" smtClean="0">
                <a:solidFill>
                  <a:schemeClr val="tx1"/>
                </a:solidFill>
                <a:latin typeface="+mn-lt"/>
                <a:ea typeface="+mn-ea"/>
                <a:cs typeface="+mn-cs"/>
              </a:rPr>
              <a:t>Oral Health Care is a Major Unmet Need in PLWHA </a:t>
            </a:r>
            <a:endParaRPr lang="en-US" sz="1400" kern="1200" dirty="0" smtClean="0">
              <a:solidFill>
                <a:schemeClr val="tx1"/>
              </a:solidFill>
              <a:latin typeface="+mn-lt"/>
              <a:ea typeface="+mn-ea"/>
              <a:cs typeface="+mn-cs"/>
            </a:endParaRPr>
          </a:p>
          <a:p>
            <a:pPr lvl="1">
              <a:buFont typeface="Arial"/>
              <a:buChar char="•"/>
            </a:pPr>
            <a:r>
              <a:rPr lang="en-US" sz="1200" kern="1200" dirty="0" smtClean="0">
                <a:solidFill>
                  <a:schemeClr val="tx1"/>
                </a:solidFill>
                <a:latin typeface="+mn-lt"/>
                <a:ea typeface="+mn-ea"/>
                <a:cs typeface="+mn-cs"/>
              </a:rPr>
              <a:t>PLWHA are more likely to have an unmet need for oral health care than for medical care. Fifty-eight to 64 percent of PLWHA do not receive regular dental care, according to various studies.</a:t>
            </a:r>
            <a:endParaRPr lang="en-US" sz="1400" kern="1200" dirty="0" smtClean="0">
              <a:solidFill>
                <a:schemeClr val="tx1"/>
              </a:solidFill>
              <a:latin typeface="+mn-lt"/>
              <a:ea typeface="+mn-ea"/>
              <a:cs typeface="+mn-cs"/>
            </a:endParaRPr>
          </a:p>
          <a:p>
            <a:pPr lvl="1">
              <a:buFont typeface="Arial"/>
              <a:buChar char="•"/>
            </a:pPr>
            <a:r>
              <a:rPr lang="en-US" sz="1200" kern="1200" dirty="0" smtClean="0">
                <a:solidFill>
                  <a:schemeClr val="tx1"/>
                </a:solidFill>
                <a:latin typeface="+mn-lt"/>
                <a:ea typeface="+mn-ea"/>
                <a:cs typeface="+mn-cs"/>
              </a:rPr>
              <a:t>Between 32 and 46 percent of PLWHA will have at least one major HIV-related oral health problem (e.g., bacterial, viral, and fungal infections as well as cancer and ulcers) in the course of their disease.</a:t>
            </a:r>
            <a:r>
              <a:rPr lang="en-US" sz="1200" kern="1200" baseline="30000" dirty="0" smtClean="0">
                <a:solidFill>
                  <a:schemeClr val="tx1"/>
                </a:solidFill>
                <a:latin typeface="+mn-lt"/>
                <a:ea typeface="+mn-ea"/>
                <a:cs typeface="+mn-cs"/>
              </a:rPr>
              <a:t> </a:t>
            </a:r>
            <a:endParaRPr lang="en-US" sz="14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ACA442D-41BC-9C4B-83DD-5D961D94B659}" type="slidenum">
              <a:rPr lang="en-US" smtClean="0"/>
              <a:pPr/>
              <a:t>12</a:t>
            </a:fld>
            <a:endParaRPr lang="en-US" dirty="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a:lstStyle/>
          <a:p>
            <a:pPr eaLnBrk="1" hangingPunct="1">
              <a:spcBef>
                <a:spcPct val="0"/>
              </a:spcBef>
            </a:pPr>
            <a:endParaRPr lang="en-US">
              <a:ea typeface="ＭＳ Ｐゴシック" pitchFamily="-112" charset="-128"/>
              <a:cs typeface="ＭＳ Ｐゴシック" pitchFamily="-112" charset="-128"/>
            </a:endParaRPr>
          </a:p>
        </p:txBody>
      </p:sp>
      <p:sp>
        <p:nvSpPr>
          <p:cNvPr id="73732" name="Slide Number Placeholder 3"/>
          <p:cNvSpPr>
            <a:spLocks noGrp="1"/>
          </p:cNvSpPr>
          <p:nvPr>
            <p:ph type="sldNum" sz="quarter" idx="5"/>
          </p:nvPr>
        </p:nvSpPr>
        <p:spPr bwMode="auto">
          <a:noFill/>
          <a:ln>
            <a:miter lim="800000"/>
            <a:headEnd/>
            <a:tailEnd/>
          </a:ln>
        </p:spPr>
        <p:txBody>
          <a:bodyPr/>
          <a:lstStyle/>
          <a:p>
            <a:fld id="{16EF9C8F-91D0-E445-B11D-B16D22DF374C}" type="slidenum">
              <a:rPr lang="en-US"/>
              <a:pPr/>
              <a:t>198</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a:lstStyle/>
          <a:p>
            <a:pPr eaLnBrk="1" hangingPunct="1"/>
            <a:endParaRPr lang="en-US">
              <a:ea typeface="ＭＳ Ｐゴシック" pitchFamily="-112" charset="-128"/>
              <a:cs typeface="ＭＳ Ｐゴシック" pitchFamily="-112" charset="-128"/>
            </a:endParaRPr>
          </a:p>
        </p:txBody>
      </p:sp>
      <p:sp>
        <p:nvSpPr>
          <p:cNvPr id="74756" name="Slide Number Placeholder 3"/>
          <p:cNvSpPr>
            <a:spLocks noGrp="1"/>
          </p:cNvSpPr>
          <p:nvPr>
            <p:ph type="sldNum" sz="quarter" idx="5"/>
          </p:nvPr>
        </p:nvSpPr>
        <p:spPr bwMode="auto">
          <a:noFill/>
          <a:ln>
            <a:miter lim="800000"/>
            <a:headEnd/>
            <a:tailEnd/>
          </a:ln>
        </p:spPr>
        <p:txBody>
          <a:bodyPr/>
          <a:lstStyle/>
          <a:p>
            <a:fld id="{83BB99D7-616B-2B43-ADC9-7EBD564C16B2}" type="slidenum">
              <a:rPr lang="en-US"/>
              <a:pPr/>
              <a:t>199</a:t>
            </a:fld>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a:lstStyle/>
          <a:p>
            <a:pPr eaLnBrk="1" hangingPunct="1"/>
            <a:endParaRPr lang="en-US">
              <a:ea typeface="ＭＳ Ｐゴシック" pitchFamily="-112" charset="-128"/>
              <a:cs typeface="ＭＳ Ｐゴシック" pitchFamily="-112" charset="-128"/>
            </a:endParaRPr>
          </a:p>
        </p:txBody>
      </p:sp>
      <p:sp>
        <p:nvSpPr>
          <p:cNvPr id="75780" name="Slide Number Placeholder 3"/>
          <p:cNvSpPr>
            <a:spLocks noGrp="1"/>
          </p:cNvSpPr>
          <p:nvPr>
            <p:ph type="sldNum" sz="quarter" idx="5"/>
          </p:nvPr>
        </p:nvSpPr>
        <p:spPr bwMode="auto">
          <a:noFill/>
          <a:ln>
            <a:miter lim="800000"/>
            <a:headEnd/>
            <a:tailEnd/>
          </a:ln>
        </p:spPr>
        <p:txBody>
          <a:bodyPr/>
          <a:lstStyle/>
          <a:p>
            <a:fld id="{E54715EC-4B80-C047-A354-533A82341330}" type="slidenum">
              <a:rPr lang="en-US"/>
              <a:pPr/>
              <a:t>200</a:t>
            </a:fld>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a:lstStyle/>
          <a:p>
            <a:pPr eaLnBrk="1" hangingPunct="1">
              <a:spcBef>
                <a:spcPct val="0"/>
              </a:spcBef>
            </a:pPr>
            <a:endParaRPr lang="en-US">
              <a:ea typeface="ＭＳ Ｐゴシック" pitchFamily="-112" charset="-128"/>
              <a:cs typeface="ＭＳ Ｐゴシック" pitchFamily="-112" charset="-128"/>
            </a:endParaRPr>
          </a:p>
        </p:txBody>
      </p:sp>
      <p:sp>
        <p:nvSpPr>
          <p:cNvPr id="76804" name="Slide Number Placeholder 3"/>
          <p:cNvSpPr>
            <a:spLocks noGrp="1"/>
          </p:cNvSpPr>
          <p:nvPr>
            <p:ph type="sldNum" sz="quarter" idx="5"/>
          </p:nvPr>
        </p:nvSpPr>
        <p:spPr bwMode="auto">
          <a:noFill/>
          <a:ln>
            <a:miter lim="800000"/>
            <a:headEnd/>
            <a:tailEnd/>
          </a:ln>
        </p:spPr>
        <p:txBody>
          <a:bodyPr/>
          <a:lstStyle/>
          <a:p>
            <a:fld id="{32A0EA34-9920-0240-8F40-1240F4D5EDDB}" type="slidenum">
              <a:rPr lang="en-US"/>
              <a:pPr/>
              <a:t>201</a:t>
            </a:fld>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a:lstStyle/>
          <a:p>
            <a:pPr eaLnBrk="1" hangingPunct="1">
              <a:spcBef>
                <a:spcPct val="0"/>
              </a:spcBef>
            </a:pPr>
            <a:r>
              <a:rPr lang="en-US">
                <a:ea typeface="ＭＳ Ｐゴシック" pitchFamily="-112" charset="-128"/>
                <a:cs typeface="ＭＳ Ｐゴシック" pitchFamily="-112" charset="-128"/>
              </a:rPr>
              <a:t>This question is open. As long as they provide an valid example of an open-ended question, the answer is correct.  Any question that cannot be answered with one word (i.e. Do you like your dentist? Are you coming to your next appointment?)</a:t>
            </a:r>
          </a:p>
        </p:txBody>
      </p:sp>
      <p:sp>
        <p:nvSpPr>
          <p:cNvPr id="77828" name="Slide Number Placeholder 3"/>
          <p:cNvSpPr>
            <a:spLocks noGrp="1"/>
          </p:cNvSpPr>
          <p:nvPr>
            <p:ph type="sldNum" sz="quarter" idx="5"/>
          </p:nvPr>
        </p:nvSpPr>
        <p:spPr bwMode="auto">
          <a:noFill/>
          <a:ln>
            <a:miter lim="800000"/>
            <a:headEnd/>
            <a:tailEnd/>
          </a:ln>
        </p:spPr>
        <p:txBody>
          <a:bodyPr/>
          <a:lstStyle/>
          <a:p>
            <a:fld id="{B71CBE03-AABD-B04A-BD60-3D8E682028D4}" type="slidenum">
              <a:rPr lang="en-US"/>
              <a:pPr/>
              <a:t>202</a:t>
            </a:fld>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a:lstStyle/>
          <a:p>
            <a:pPr eaLnBrk="1" hangingPunct="1">
              <a:spcBef>
                <a:spcPct val="0"/>
              </a:spcBef>
            </a:pPr>
            <a:r>
              <a:rPr lang="en-US">
                <a:ea typeface="ＭＳ Ｐゴシック" pitchFamily="-112" charset="-128"/>
                <a:cs typeface="ＭＳ Ｐゴシック" pitchFamily="-112" charset="-128"/>
              </a:rPr>
              <a:t>This question is open to different responses. The key to a correct response involves </a:t>
            </a:r>
          </a:p>
        </p:txBody>
      </p:sp>
      <p:sp>
        <p:nvSpPr>
          <p:cNvPr id="78852" name="Slide Number Placeholder 3"/>
          <p:cNvSpPr>
            <a:spLocks noGrp="1"/>
          </p:cNvSpPr>
          <p:nvPr>
            <p:ph type="sldNum" sz="quarter" idx="5"/>
          </p:nvPr>
        </p:nvSpPr>
        <p:spPr bwMode="auto">
          <a:noFill/>
          <a:ln>
            <a:miter lim="800000"/>
            <a:headEnd/>
            <a:tailEnd/>
          </a:ln>
        </p:spPr>
        <p:txBody>
          <a:bodyPr/>
          <a:lstStyle/>
          <a:p>
            <a:fld id="{15855B6F-F285-4445-9D33-41FAD3A2D6EC}" type="slidenum">
              <a:rPr lang="en-US"/>
              <a:pPr/>
              <a:t>203</a:t>
            </a:fld>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a:lstStyle/>
          <a:p>
            <a:pPr eaLnBrk="1" hangingPunct="1">
              <a:spcBef>
                <a:spcPct val="0"/>
              </a:spcBef>
            </a:pPr>
            <a:endParaRPr lang="en-US">
              <a:ea typeface="ＭＳ Ｐゴシック" pitchFamily="-112" charset="-128"/>
              <a:cs typeface="ＭＳ Ｐゴシック" pitchFamily="-112" charset="-128"/>
            </a:endParaRPr>
          </a:p>
        </p:txBody>
      </p:sp>
      <p:sp>
        <p:nvSpPr>
          <p:cNvPr id="79876" name="Slide Number Placeholder 3"/>
          <p:cNvSpPr>
            <a:spLocks noGrp="1"/>
          </p:cNvSpPr>
          <p:nvPr>
            <p:ph type="sldNum" sz="quarter" idx="5"/>
          </p:nvPr>
        </p:nvSpPr>
        <p:spPr bwMode="auto">
          <a:noFill/>
          <a:ln>
            <a:miter lim="800000"/>
            <a:headEnd/>
            <a:tailEnd/>
          </a:ln>
        </p:spPr>
        <p:txBody>
          <a:bodyPr/>
          <a:lstStyle/>
          <a:p>
            <a:fld id="{DD6A8F0D-19F8-6147-A3ED-38C04478AE8B}" type="slidenum">
              <a:rPr lang="en-US"/>
              <a:pPr/>
              <a:t>204</a:t>
            </a:fld>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a:lstStyle/>
          <a:p>
            <a:pPr eaLnBrk="1" hangingPunct="1"/>
            <a:endParaRPr lang="en-US">
              <a:ea typeface="ＭＳ Ｐゴシック" pitchFamily="-112" charset="-128"/>
              <a:cs typeface="ＭＳ Ｐゴシック" pitchFamily="-112" charset="-128"/>
            </a:endParaRPr>
          </a:p>
        </p:txBody>
      </p:sp>
      <p:sp>
        <p:nvSpPr>
          <p:cNvPr id="80900" name="Slide Number Placeholder 3"/>
          <p:cNvSpPr>
            <a:spLocks noGrp="1"/>
          </p:cNvSpPr>
          <p:nvPr>
            <p:ph type="sldNum" sz="quarter" idx="5"/>
          </p:nvPr>
        </p:nvSpPr>
        <p:spPr bwMode="auto">
          <a:noFill/>
          <a:ln>
            <a:miter lim="800000"/>
            <a:headEnd/>
            <a:tailEnd/>
          </a:ln>
        </p:spPr>
        <p:txBody>
          <a:bodyPr/>
          <a:lstStyle/>
          <a:p>
            <a:fld id="{B500A00E-E257-D041-B6A8-C795E04117E7}" type="slidenum">
              <a:rPr lang="en-US"/>
              <a:pPr/>
              <a:t>205</a:t>
            </a:fld>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a:lstStyle/>
          <a:p>
            <a:pPr eaLnBrk="1" hangingPunct="1">
              <a:spcBef>
                <a:spcPct val="0"/>
              </a:spcBef>
            </a:pPr>
            <a:r>
              <a:rPr lang="en-US">
                <a:ea typeface="ＭＳ Ｐゴシック" pitchFamily="-112" charset="-128"/>
                <a:cs typeface="ＭＳ Ｐゴシック" pitchFamily="-112" charset="-128"/>
              </a:rPr>
              <a:t>Key points are: brushing the gums, tongue, and dentures</a:t>
            </a:r>
          </a:p>
        </p:txBody>
      </p:sp>
      <p:sp>
        <p:nvSpPr>
          <p:cNvPr id="81924" name="Slide Number Placeholder 3"/>
          <p:cNvSpPr>
            <a:spLocks noGrp="1"/>
          </p:cNvSpPr>
          <p:nvPr>
            <p:ph type="sldNum" sz="quarter" idx="5"/>
          </p:nvPr>
        </p:nvSpPr>
        <p:spPr bwMode="auto">
          <a:noFill/>
          <a:ln>
            <a:miter lim="800000"/>
            <a:headEnd/>
            <a:tailEnd/>
          </a:ln>
        </p:spPr>
        <p:txBody>
          <a:bodyPr/>
          <a:lstStyle/>
          <a:p>
            <a:fld id="{89905FC5-2F69-6947-8691-3FBBE088973D}" type="slidenum">
              <a:rPr lang="en-US"/>
              <a:pPr/>
              <a:t>206</a:t>
            </a:fld>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a:lstStyle/>
          <a:p>
            <a:pPr eaLnBrk="1" hangingPunct="1">
              <a:spcBef>
                <a:spcPct val="0"/>
              </a:spcBef>
            </a:pPr>
            <a:endParaRPr lang="en-US">
              <a:ea typeface="ＭＳ Ｐゴシック" pitchFamily="-112" charset="-128"/>
              <a:cs typeface="ＭＳ Ｐゴシック" pitchFamily="-112" charset="-128"/>
            </a:endParaRPr>
          </a:p>
        </p:txBody>
      </p:sp>
      <p:sp>
        <p:nvSpPr>
          <p:cNvPr id="82948" name="Slide Number Placeholder 3"/>
          <p:cNvSpPr>
            <a:spLocks noGrp="1"/>
          </p:cNvSpPr>
          <p:nvPr>
            <p:ph type="sldNum" sz="quarter" idx="5"/>
          </p:nvPr>
        </p:nvSpPr>
        <p:spPr bwMode="auto">
          <a:noFill/>
          <a:ln>
            <a:miter lim="800000"/>
            <a:headEnd/>
            <a:tailEnd/>
          </a:ln>
        </p:spPr>
        <p:txBody>
          <a:bodyPr/>
          <a:lstStyle/>
          <a:p>
            <a:fld id="{B353F208-BFB6-0E4C-B7DF-1D01C7DAC043}" type="slidenum">
              <a:rPr lang="en-US"/>
              <a:pPr/>
              <a:t>207</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i="1" kern="1200" dirty="0" smtClean="0">
                <a:solidFill>
                  <a:schemeClr val="tx1"/>
                </a:solidFill>
                <a:latin typeface="+mn-lt"/>
                <a:ea typeface="+mn-ea"/>
                <a:cs typeface="+mn-cs"/>
              </a:rPr>
              <a:t>SLIDE 2-5: Barriers to Oral Health Care for PLWHA</a:t>
            </a:r>
            <a:endParaRPr lang="en-US" sz="1400" kern="1200" dirty="0" smtClean="0">
              <a:solidFill>
                <a:schemeClr val="tx1"/>
              </a:solidFill>
              <a:latin typeface="+mn-lt"/>
              <a:ea typeface="+mn-ea"/>
              <a:cs typeface="+mn-cs"/>
            </a:endParaRPr>
          </a:p>
          <a:p>
            <a:pPr lvl="1"/>
            <a:r>
              <a:rPr lang="en-US" sz="1200" kern="1200" dirty="0" smtClean="0">
                <a:solidFill>
                  <a:schemeClr val="tx1"/>
                </a:solidFill>
                <a:latin typeface="+mn-lt"/>
                <a:ea typeface="+mn-ea"/>
                <a:cs typeface="+mn-cs"/>
              </a:rPr>
              <a:t>Many of the same barriers to oral health care for PLWHA are the same barriers that prevent them from engaging and staying in HIV medical care. </a:t>
            </a:r>
            <a:endParaRPr lang="en-US" sz="1400" kern="1200" dirty="0" smtClean="0">
              <a:solidFill>
                <a:schemeClr val="tx1"/>
              </a:solidFill>
              <a:latin typeface="+mn-lt"/>
              <a:ea typeface="+mn-ea"/>
              <a:cs typeface="+mn-cs"/>
            </a:endParaRPr>
          </a:p>
          <a:p>
            <a:pPr lvl="2"/>
            <a:r>
              <a:rPr lang="en-US" sz="1200" i="1" kern="1200" dirty="0" smtClean="0">
                <a:solidFill>
                  <a:schemeClr val="tx1"/>
                </a:solidFill>
                <a:latin typeface="+mn-lt"/>
                <a:ea typeface="+mn-ea"/>
                <a:cs typeface="+mn-cs"/>
              </a:rPr>
              <a:t>Financial concerns</a:t>
            </a:r>
            <a:r>
              <a:rPr lang="en-US" sz="1200" kern="1200" dirty="0" smtClean="0">
                <a:solidFill>
                  <a:schemeClr val="tx1"/>
                </a:solidFill>
                <a:latin typeface="+mn-lt"/>
                <a:ea typeface="+mn-ea"/>
                <a:cs typeface="+mn-cs"/>
              </a:rPr>
              <a:t> are the primary barrier to care: absence of dental insurance, insufficient insurance coverage, inability to pay out-of-pocket for care, etc.. </a:t>
            </a:r>
            <a:r>
              <a:rPr lang="en-US" sz="1200" kern="1200" baseline="30000" dirty="0" smtClean="0">
                <a:solidFill>
                  <a:schemeClr val="tx1"/>
                </a:solidFill>
                <a:latin typeface="+mn-lt"/>
                <a:ea typeface="+mn-ea"/>
                <a:cs typeface="+mn-cs"/>
              </a:rPr>
              <a:t>1, 2</a:t>
            </a:r>
            <a:endParaRPr lang="en-US" sz="1400" kern="1200" dirty="0" smtClean="0">
              <a:solidFill>
                <a:schemeClr val="tx1"/>
              </a:solidFill>
              <a:latin typeface="+mn-lt"/>
              <a:ea typeface="+mn-ea"/>
              <a:cs typeface="+mn-cs"/>
            </a:endParaRPr>
          </a:p>
          <a:p>
            <a:pPr lvl="3"/>
            <a:r>
              <a:rPr lang="en-US" sz="1200" i="1" kern="1200" dirty="0" smtClean="0">
                <a:solidFill>
                  <a:schemeClr val="tx1"/>
                </a:solidFill>
                <a:latin typeface="+mn-lt"/>
                <a:ea typeface="+mn-ea"/>
                <a:cs typeface="+mn-cs"/>
              </a:rPr>
              <a:t>Dental insurance </a:t>
            </a:r>
            <a:r>
              <a:rPr lang="en-US" sz="1200" kern="1200" dirty="0" smtClean="0">
                <a:solidFill>
                  <a:schemeClr val="tx1"/>
                </a:solidFill>
                <a:latin typeface="+mn-lt"/>
                <a:ea typeface="+mn-ea"/>
                <a:cs typeface="+mn-cs"/>
              </a:rPr>
              <a:t>is not as common in private sector as medical insurance. The number of adults without dental coverage is three times as large as the number of adults without health insurance coverage.</a:t>
            </a:r>
            <a:r>
              <a:rPr lang="en-US" sz="1200" kern="1200" baseline="30000" dirty="0" smtClean="0">
                <a:solidFill>
                  <a:schemeClr val="tx1"/>
                </a:solidFill>
                <a:latin typeface="+mn-lt"/>
                <a:ea typeface="+mn-ea"/>
                <a:cs typeface="+mn-cs"/>
              </a:rPr>
              <a:t>3</a:t>
            </a:r>
            <a:endParaRPr lang="en-US" sz="14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ACA442D-41BC-9C4B-83DD-5D961D94B659}" type="slidenum">
              <a:rPr lang="en-US" smtClean="0"/>
              <a:pPr/>
              <a:t>13</a:t>
            </a:fld>
            <a:endParaRPr lang="en-US" dirty="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a:lstStyle/>
          <a:p>
            <a:pPr eaLnBrk="1" hangingPunct="1">
              <a:spcBef>
                <a:spcPct val="0"/>
              </a:spcBef>
            </a:pPr>
            <a:endParaRPr lang="en-US">
              <a:ea typeface="ＭＳ Ｐゴシック" pitchFamily="-112" charset="-128"/>
              <a:cs typeface="ＭＳ Ｐゴシック" pitchFamily="-112" charset="-128"/>
            </a:endParaRPr>
          </a:p>
        </p:txBody>
      </p:sp>
      <p:sp>
        <p:nvSpPr>
          <p:cNvPr id="83972" name="Slide Number Placeholder 3"/>
          <p:cNvSpPr>
            <a:spLocks noGrp="1"/>
          </p:cNvSpPr>
          <p:nvPr>
            <p:ph type="sldNum" sz="quarter" idx="5"/>
          </p:nvPr>
        </p:nvSpPr>
        <p:spPr bwMode="auto">
          <a:noFill/>
          <a:ln>
            <a:miter lim="800000"/>
            <a:headEnd/>
            <a:tailEnd/>
          </a:ln>
        </p:spPr>
        <p:txBody>
          <a:bodyPr/>
          <a:lstStyle/>
          <a:p>
            <a:fld id="{9DF434A1-39D5-6247-806E-529C8E1E51DD}" type="slidenum">
              <a:rPr lang="en-US"/>
              <a:pPr/>
              <a:t>208</a:t>
            </a:fld>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a:lstStyle/>
          <a:p>
            <a:pPr eaLnBrk="1" hangingPunct="1">
              <a:spcBef>
                <a:spcPct val="0"/>
              </a:spcBef>
            </a:pPr>
            <a:endParaRPr lang="en-US">
              <a:ea typeface="ＭＳ Ｐゴシック" pitchFamily="-112" charset="-128"/>
              <a:cs typeface="ＭＳ Ｐゴシック" pitchFamily="-112" charset="-128"/>
            </a:endParaRPr>
          </a:p>
        </p:txBody>
      </p:sp>
      <p:sp>
        <p:nvSpPr>
          <p:cNvPr id="84996" name="Slide Number Placeholder 3"/>
          <p:cNvSpPr>
            <a:spLocks noGrp="1"/>
          </p:cNvSpPr>
          <p:nvPr>
            <p:ph type="sldNum" sz="quarter" idx="5"/>
          </p:nvPr>
        </p:nvSpPr>
        <p:spPr bwMode="auto">
          <a:noFill/>
          <a:ln>
            <a:miter lim="800000"/>
            <a:headEnd/>
            <a:tailEnd/>
          </a:ln>
        </p:spPr>
        <p:txBody>
          <a:bodyPr/>
          <a:lstStyle/>
          <a:p>
            <a:fld id="{4DC830F5-9384-454A-B6D9-5A2C282A1203}" type="slidenum">
              <a:rPr lang="en-US"/>
              <a:pPr/>
              <a:t>209</a:t>
            </a:fld>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a:lstStyle/>
          <a:p>
            <a:pPr eaLnBrk="1" hangingPunct="1">
              <a:spcBef>
                <a:spcPct val="0"/>
              </a:spcBef>
            </a:pPr>
            <a:endParaRPr lang="en-US">
              <a:ea typeface="ＭＳ Ｐゴシック" pitchFamily="-112" charset="-128"/>
              <a:cs typeface="ＭＳ Ｐゴシック" pitchFamily="-112" charset="-128"/>
            </a:endParaRPr>
          </a:p>
        </p:txBody>
      </p:sp>
      <p:sp>
        <p:nvSpPr>
          <p:cNvPr id="86020" name="Slide Number Placeholder 3"/>
          <p:cNvSpPr>
            <a:spLocks noGrp="1"/>
          </p:cNvSpPr>
          <p:nvPr>
            <p:ph type="sldNum" sz="quarter" idx="5"/>
          </p:nvPr>
        </p:nvSpPr>
        <p:spPr bwMode="auto">
          <a:noFill/>
          <a:ln>
            <a:miter lim="800000"/>
            <a:headEnd/>
            <a:tailEnd/>
          </a:ln>
        </p:spPr>
        <p:txBody>
          <a:bodyPr/>
          <a:lstStyle/>
          <a:p>
            <a:fld id="{182ED88C-8978-E342-878A-574577F7FBD0}" type="slidenum">
              <a:rPr lang="en-US"/>
              <a:pPr/>
              <a:t>210</a:t>
            </a:fld>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a:lstStyle/>
          <a:p>
            <a:pPr eaLnBrk="1" hangingPunct="1">
              <a:spcBef>
                <a:spcPct val="0"/>
              </a:spcBef>
            </a:pPr>
            <a:r>
              <a:rPr lang="en-US">
                <a:ea typeface="ＭＳ Ｐゴシック" pitchFamily="-112" charset="-128"/>
                <a:cs typeface="ＭＳ Ｐゴシック" pitchFamily="-112" charset="-128"/>
              </a:rPr>
              <a:t>This final question is an open question and all the teams who provide three valid points should receive points for this question.</a:t>
            </a:r>
          </a:p>
        </p:txBody>
      </p:sp>
      <p:sp>
        <p:nvSpPr>
          <p:cNvPr id="87044" name="Slide Number Placeholder 3"/>
          <p:cNvSpPr>
            <a:spLocks noGrp="1"/>
          </p:cNvSpPr>
          <p:nvPr>
            <p:ph type="sldNum" sz="quarter" idx="5"/>
          </p:nvPr>
        </p:nvSpPr>
        <p:spPr bwMode="auto">
          <a:noFill/>
          <a:ln>
            <a:miter lim="800000"/>
            <a:headEnd/>
            <a:tailEnd/>
          </a:ln>
        </p:spPr>
        <p:txBody>
          <a:bodyPr/>
          <a:lstStyle/>
          <a:p>
            <a:fld id="{6A651747-AA8C-ED48-8CF6-6ED97A5E05C4}" type="slidenum">
              <a:rPr lang="en-US"/>
              <a:pPr/>
              <a:t>211</a:t>
            </a:fld>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a:lstStyle/>
          <a:p>
            <a:pPr eaLnBrk="1" hangingPunct="1">
              <a:spcBef>
                <a:spcPct val="0"/>
              </a:spcBef>
            </a:pPr>
            <a:endParaRPr lang="en-US">
              <a:ea typeface="ＭＳ Ｐゴシック" pitchFamily="-112" charset="-128"/>
              <a:cs typeface="ＭＳ Ｐゴシック" pitchFamily="-112" charset="-128"/>
            </a:endParaRPr>
          </a:p>
        </p:txBody>
      </p:sp>
      <p:sp>
        <p:nvSpPr>
          <p:cNvPr id="88068" name="Slide Number Placeholder 3"/>
          <p:cNvSpPr>
            <a:spLocks noGrp="1"/>
          </p:cNvSpPr>
          <p:nvPr>
            <p:ph type="sldNum" sz="quarter" idx="5"/>
          </p:nvPr>
        </p:nvSpPr>
        <p:spPr bwMode="auto">
          <a:noFill/>
          <a:ln>
            <a:miter lim="800000"/>
            <a:headEnd/>
            <a:tailEnd/>
          </a:ln>
        </p:spPr>
        <p:txBody>
          <a:bodyPr/>
          <a:lstStyle/>
          <a:p>
            <a:fld id="{4201F3EF-43AE-5E43-B550-78E625780717}" type="slidenum">
              <a:rPr lang="en-US"/>
              <a:pPr/>
              <a:t>212</a:t>
            </a:fld>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bwMode="auto">
          <a:noFill/>
        </p:spPr>
        <p:txBody>
          <a:bodyPr/>
          <a:lstStyle/>
          <a:p>
            <a:pPr eaLnBrk="1" hangingPunct="1">
              <a:spcBef>
                <a:spcPct val="0"/>
              </a:spcBef>
            </a:pPr>
            <a:r>
              <a:rPr lang="en-US">
                <a:ea typeface="ＭＳ Ｐゴシック" pitchFamily="-112" charset="-128"/>
                <a:cs typeface="ＭＳ Ｐゴシック" pitchFamily="-112" charset="-128"/>
              </a:rPr>
              <a:t>This final question is an open question and all the teams who provide five valid points should receive points for this question.</a:t>
            </a:r>
          </a:p>
        </p:txBody>
      </p:sp>
      <p:sp>
        <p:nvSpPr>
          <p:cNvPr id="89092" name="Slide Number Placeholder 3"/>
          <p:cNvSpPr>
            <a:spLocks noGrp="1"/>
          </p:cNvSpPr>
          <p:nvPr>
            <p:ph type="sldNum" sz="quarter" idx="5"/>
          </p:nvPr>
        </p:nvSpPr>
        <p:spPr bwMode="auto">
          <a:noFill/>
          <a:ln>
            <a:miter lim="800000"/>
            <a:headEnd/>
            <a:tailEnd/>
          </a:ln>
        </p:spPr>
        <p:txBody>
          <a:bodyPr/>
          <a:lstStyle/>
          <a:p>
            <a:fld id="{2C651A89-906A-2F45-BFBD-C167BD245EE2}" type="slidenum">
              <a:rPr lang="en-US"/>
              <a:pPr/>
              <a:t>213</a:t>
            </a:fld>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Please read the pros and cons within the table. </a:t>
            </a:r>
          </a:p>
          <a:p>
            <a:endParaRPr lang="en-US" dirty="0"/>
          </a:p>
        </p:txBody>
      </p:sp>
      <p:sp>
        <p:nvSpPr>
          <p:cNvPr id="4" name="Slide Number Placeholder 3"/>
          <p:cNvSpPr>
            <a:spLocks noGrp="1"/>
          </p:cNvSpPr>
          <p:nvPr>
            <p:ph type="sldNum" sz="quarter" idx="10"/>
          </p:nvPr>
        </p:nvSpPr>
        <p:spPr/>
        <p:txBody>
          <a:bodyPr/>
          <a:lstStyle/>
          <a:p>
            <a:fld id="{1ACA442D-41BC-9C4B-83DD-5D961D94B659}" type="slidenum">
              <a:rPr lang="en-US" smtClean="0"/>
              <a:pPr/>
              <a:t>215</a:t>
            </a:fld>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Please read the pros and cons within the table. </a:t>
            </a:r>
          </a:p>
          <a:p>
            <a:endParaRPr lang="en-US" dirty="0"/>
          </a:p>
        </p:txBody>
      </p:sp>
      <p:sp>
        <p:nvSpPr>
          <p:cNvPr id="4" name="Slide Number Placeholder 3"/>
          <p:cNvSpPr>
            <a:spLocks noGrp="1"/>
          </p:cNvSpPr>
          <p:nvPr>
            <p:ph type="sldNum" sz="quarter" idx="10"/>
          </p:nvPr>
        </p:nvSpPr>
        <p:spPr/>
        <p:txBody>
          <a:bodyPr/>
          <a:lstStyle/>
          <a:p>
            <a:fld id="{1ACA442D-41BC-9C4B-83DD-5D961D94B659}" type="slidenum">
              <a:rPr lang="en-US" smtClean="0"/>
              <a:pPr/>
              <a:t>216</a:t>
            </a:fld>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Please read the pros and cons within the table. </a:t>
            </a:r>
          </a:p>
          <a:p>
            <a:endParaRPr lang="en-US" dirty="0"/>
          </a:p>
        </p:txBody>
      </p:sp>
      <p:sp>
        <p:nvSpPr>
          <p:cNvPr id="4" name="Slide Number Placeholder 3"/>
          <p:cNvSpPr>
            <a:spLocks noGrp="1"/>
          </p:cNvSpPr>
          <p:nvPr>
            <p:ph type="sldNum" sz="quarter" idx="10"/>
          </p:nvPr>
        </p:nvSpPr>
        <p:spPr/>
        <p:txBody>
          <a:bodyPr/>
          <a:lstStyle/>
          <a:p>
            <a:fld id="{1ACA442D-41BC-9C4B-83DD-5D961D94B659}" type="slidenum">
              <a:rPr lang="en-US" smtClean="0"/>
              <a:pPr/>
              <a:t>217</a:t>
            </a:fld>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lvl="0">
              <a:buFont typeface="Arial"/>
              <a:buChar char="•"/>
            </a:pPr>
            <a:r>
              <a:rPr lang="en-US" sz="1200" kern="1200" dirty="0" smtClean="0">
                <a:solidFill>
                  <a:schemeClr val="tx1"/>
                </a:solidFill>
                <a:latin typeface="+mn-lt"/>
                <a:ea typeface="+mn-ea"/>
                <a:cs typeface="+mn-cs"/>
              </a:rPr>
              <a:t>Which of the </a:t>
            </a:r>
            <a:r>
              <a:rPr lang="en-US" sz="1200" kern="1200" dirty="0" err="1" smtClean="0">
                <a:solidFill>
                  <a:schemeClr val="tx1"/>
                </a:solidFill>
                <a:latin typeface="+mn-lt"/>
                <a:ea typeface="+mn-ea"/>
                <a:cs typeface="+mn-cs"/>
              </a:rPr>
              <a:t>model(s</a:t>
            </a:r>
            <a:r>
              <a:rPr lang="en-US" sz="1200" kern="1200" dirty="0" smtClean="0">
                <a:solidFill>
                  <a:schemeClr val="tx1"/>
                </a:solidFill>
                <a:latin typeface="+mn-lt"/>
                <a:ea typeface="+mn-ea"/>
                <a:cs typeface="+mn-cs"/>
              </a:rPr>
              <a:t>) of care would be the best fit for our organization and the populations we serve? </a:t>
            </a:r>
            <a:endParaRPr lang="en-US" sz="1400" kern="1200" dirty="0" smtClean="0">
              <a:solidFill>
                <a:schemeClr val="tx1"/>
              </a:solidFill>
              <a:latin typeface="+mn-lt"/>
              <a:ea typeface="+mn-ea"/>
              <a:cs typeface="+mn-cs"/>
            </a:endParaRPr>
          </a:p>
          <a:p>
            <a:pPr lvl="0">
              <a:buFont typeface="Arial"/>
              <a:buChar char="•"/>
            </a:pPr>
            <a:r>
              <a:rPr lang="en-US" sz="1200" kern="1200" dirty="0" smtClean="0">
                <a:solidFill>
                  <a:schemeClr val="tx1"/>
                </a:solidFill>
                <a:latin typeface="+mn-lt"/>
                <a:ea typeface="+mn-ea"/>
                <a:cs typeface="+mn-cs"/>
              </a:rPr>
              <a:t>What will be the biggest barriers to care in implementing this/these </a:t>
            </a:r>
            <a:r>
              <a:rPr lang="en-US" sz="1200" kern="1200" dirty="0" err="1" smtClean="0">
                <a:solidFill>
                  <a:schemeClr val="tx1"/>
                </a:solidFill>
                <a:latin typeface="+mn-lt"/>
                <a:ea typeface="+mn-ea"/>
                <a:cs typeface="+mn-cs"/>
              </a:rPr>
              <a:t>model(s</a:t>
            </a:r>
            <a:r>
              <a:rPr lang="en-US" sz="1200" kern="1200" dirty="0" smtClean="0">
                <a:solidFill>
                  <a:schemeClr val="tx1"/>
                </a:solidFill>
                <a:latin typeface="+mn-lt"/>
                <a:ea typeface="+mn-ea"/>
                <a:cs typeface="+mn-cs"/>
              </a:rPr>
              <a:t>) of care in our organization from:</a:t>
            </a:r>
            <a:endParaRPr lang="en-US" sz="1400" kern="1200" dirty="0" smtClean="0">
              <a:solidFill>
                <a:schemeClr val="tx1"/>
              </a:solidFill>
              <a:latin typeface="+mn-lt"/>
              <a:ea typeface="+mn-ea"/>
              <a:cs typeface="+mn-cs"/>
            </a:endParaRPr>
          </a:p>
          <a:p>
            <a:pPr lvl="1">
              <a:buFont typeface="Arial"/>
              <a:buChar char="•"/>
            </a:pPr>
            <a:r>
              <a:rPr lang="en-US" sz="1200" kern="1200" dirty="0" smtClean="0">
                <a:solidFill>
                  <a:schemeClr val="tx1"/>
                </a:solidFill>
                <a:latin typeface="+mn-lt"/>
                <a:ea typeface="+mn-ea"/>
                <a:cs typeface="+mn-cs"/>
              </a:rPr>
              <a:t> A systematic/regulatory standpoint? </a:t>
            </a:r>
            <a:endParaRPr lang="en-US" sz="1400" kern="1200" dirty="0" smtClean="0">
              <a:solidFill>
                <a:schemeClr val="tx1"/>
              </a:solidFill>
              <a:latin typeface="+mn-lt"/>
              <a:ea typeface="+mn-ea"/>
              <a:cs typeface="+mn-cs"/>
            </a:endParaRPr>
          </a:p>
          <a:p>
            <a:pPr lvl="1">
              <a:buFont typeface="Arial"/>
              <a:buChar char="•"/>
            </a:pPr>
            <a:r>
              <a:rPr lang="en-US" sz="1200" kern="1200" dirty="0" smtClean="0">
                <a:solidFill>
                  <a:schemeClr val="tx1"/>
                </a:solidFill>
                <a:latin typeface="+mn-lt"/>
                <a:ea typeface="+mn-ea"/>
                <a:cs typeface="+mn-cs"/>
              </a:rPr>
              <a:t>A financial standpoint?  </a:t>
            </a:r>
            <a:endParaRPr lang="en-US" sz="1400" kern="1200" dirty="0" smtClean="0">
              <a:solidFill>
                <a:schemeClr val="tx1"/>
              </a:solidFill>
              <a:latin typeface="+mn-lt"/>
              <a:ea typeface="+mn-ea"/>
              <a:cs typeface="+mn-cs"/>
            </a:endParaRPr>
          </a:p>
          <a:p>
            <a:pPr lvl="1">
              <a:buFont typeface="Arial"/>
              <a:buChar char="•"/>
            </a:pPr>
            <a:r>
              <a:rPr lang="en-US" sz="1200" kern="1200" dirty="0" smtClean="0">
                <a:solidFill>
                  <a:schemeClr val="tx1"/>
                </a:solidFill>
                <a:latin typeface="+mn-lt"/>
                <a:ea typeface="+mn-ea"/>
                <a:cs typeface="+mn-cs"/>
              </a:rPr>
              <a:t>A human resources/staffing standpoint? </a:t>
            </a:r>
            <a:endParaRPr lang="en-US" sz="1400" kern="1200" dirty="0" smtClean="0">
              <a:solidFill>
                <a:schemeClr val="tx1"/>
              </a:solidFill>
              <a:latin typeface="+mn-lt"/>
              <a:ea typeface="+mn-ea"/>
              <a:cs typeface="+mn-cs"/>
            </a:endParaRPr>
          </a:p>
          <a:p>
            <a:pPr lvl="1">
              <a:buFont typeface="Arial"/>
              <a:buChar char="•"/>
            </a:pPr>
            <a:r>
              <a:rPr lang="en-US" sz="1200" kern="1200" dirty="0" smtClean="0">
                <a:solidFill>
                  <a:schemeClr val="tx1"/>
                </a:solidFill>
                <a:latin typeface="+mn-lt"/>
                <a:ea typeface="+mn-ea"/>
                <a:cs typeface="+mn-cs"/>
              </a:rPr>
              <a:t>A patient standpoint? </a:t>
            </a:r>
            <a:endParaRPr lang="en-US" sz="1400" kern="1200" dirty="0" smtClean="0">
              <a:solidFill>
                <a:schemeClr val="tx1"/>
              </a:solidFill>
              <a:latin typeface="+mn-lt"/>
              <a:ea typeface="+mn-ea"/>
              <a:cs typeface="+mn-cs"/>
            </a:endParaRPr>
          </a:p>
          <a:p>
            <a:pPr lvl="0">
              <a:buFont typeface="Arial"/>
              <a:buChar char="•"/>
            </a:pPr>
            <a:r>
              <a:rPr lang="en-US" sz="1200" kern="1200" dirty="0" smtClean="0">
                <a:solidFill>
                  <a:schemeClr val="tx1"/>
                </a:solidFill>
                <a:latin typeface="+mn-lt"/>
                <a:ea typeface="+mn-ea"/>
                <a:cs typeface="+mn-cs"/>
              </a:rPr>
              <a:t>What strategies or resources are needed to overcome these barriers? </a:t>
            </a:r>
            <a:endParaRPr lang="en-US" sz="1400" kern="1200" dirty="0" smtClean="0">
              <a:solidFill>
                <a:schemeClr val="tx1"/>
              </a:solidFill>
              <a:latin typeface="+mn-lt"/>
              <a:ea typeface="+mn-ea"/>
              <a:cs typeface="+mn-cs"/>
            </a:endParaRPr>
          </a:p>
          <a:p>
            <a:pPr lvl="0">
              <a:buFont typeface="Arial"/>
              <a:buChar char="•"/>
            </a:pPr>
            <a:r>
              <a:rPr lang="en-US" sz="1200" kern="1200" dirty="0" smtClean="0">
                <a:solidFill>
                  <a:schemeClr val="tx1"/>
                </a:solidFill>
                <a:latin typeface="+mn-lt"/>
                <a:ea typeface="+mn-ea"/>
                <a:cs typeface="+mn-cs"/>
              </a:rPr>
              <a:t>Do existing staff roles and responsibilities need to be redefined? How?</a:t>
            </a:r>
            <a:endParaRPr lang="en-US" sz="1400"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GROUP ACTIVITY</a:t>
            </a:r>
            <a:endParaRPr lang="en-US" sz="1400" kern="1200" dirty="0" smtClean="0">
              <a:solidFill>
                <a:schemeClr val="tx1"/>
              </a:solidFill>
              <a:latin typeface="+mn-lt"/>
              <a:ea typeface="+mn-ea"/>
              <a:cs typeface="+mn-cs"/>
            </a:endParaRPr>
          </a:p>
          <a:p>
            <a:pPr lvl="0">
              <a:buFont typeface="Arial"/>
              <a:buChar char="•"/>
            </a:pPr>
            <a:r>
              <a:rPr lang="en-US" sz="1200" kern="1200" dirty="0" smtClean="0">
                <a:solidFill>
                  <a:schemeClr val="tx1"/>
                </a:solidFill>
                <a:latin typeface="+mn-lt"/>
                <a:ea typeface="+mn-ea"/>
                <a:cs typeface="+mn-cs"/>
              </a:rPr>
              <a:t>Divide the class into 2 or 3 groups and provide each group with a large sheet of paper, markers, and an easel or tape to affix the paper to the wall. </a:t>
            </a:r>
            <a:endParaRPr lang="en-US" sz="1400" kern="1200" dirty="0" smtClean="0">
              <a:solidFill>
                <a:schemeClr val="tx1"/>
              </a:solidFill>
              <a:latin typeface="+mn-lt"/>
              <a:ea typeface="+mn-ea"/>
              <a:cs typeface="+mn-cs"/>
            </a:endParaRPr>
          </a:p>
          <a:p>
            <a:pPr lvl="0">
              <a:buFont typeface="Arial"/>
              <a:buChar char="•"/>
            </a:pPr>
            <a:r>
              <a:rPr lang="en-US" sz="1200" kern="1200" dirty="0" smtClean="0">
                <a:solidFill>
                  <a:schemeClr val="tx1"/>
                </a:solidFill>
                <a:latin typeface="+mn-lt"/>
                <a:ea typeface="+mn-ea"/>
                <a:cs typeface="+mn-cs"/>
              </a:rPr>
              <a:t>For 20 minutes, have each group address the questions listed in the PowerPoint slide, assigning one person in each group to take notes.</a:t>
            </a:r>
            <a:endParaRPr lang="en-US" sz="1400" kern="1200" dirty="0" smtClean="0">
              <a:solidFill>
                <a:schemeClr val="tx1"/>
              </a:solidFill>
              <a:latin typeface="+mn-lt"/>
              <a:ea typeface="+mn-ea"/>
              <a:cs typeface="+mn-cs"/>
            </a:endParaRPr>
          </a:p>
          <a:p>
            <a:pPr lvl="0">
              <a:buFont typeface="Arial"/>
              <a:buChar char="•"/>
            </a:pPr>
            <a:r>
              <a:rPr lang="en-US" sz="1200" kern="1200" dirty="0" smtClean="0">
                <a:solidFill>
                  <a:schemeClr val="tx1"/>
                </a:solidFill>
                <a:latin typeface="+mn-lt"/>
                <a:ea typeface="+mn-ea"/>
                <a:cs typeface="+mn-cs"/>
              </a:rPr>
              <a:t> Once the groups have finished taking notes, go through each question with the class, giving one person from each group the chance to share their group’s response to each question. </a:t>
            </a:r>
            <a:endParaRPr lang="en-US" sz="1400" kern="1200" dirty="0" smtClean="0">
              <a:solidFill>
                <a:schemeClr val="tx1"/>
              </a:solidFill>
              <a:latin typeface="+mn-lt"/>
              <a:ea typeface="+mn-ea"/>
              <a:cs typeface="+mn-cs"/>
            </a:endParaRPr>
          </a:p>
          <a:p>
            <a:pPr lvl="0">
              <a:buFont typeface="Arial"/>
              <a:buChar char="•"/>
            </a:pPr>
            <a:r>
              <a:rPr lang="en-US" sz="1200" kern="1200" dirty="0" smtClean="0">
                <a:solidFill>
                  <a:schemeClr val="tx1"/>
                </a:solidFill>
                <a:latin typeface="+mn-lt"/>
                <a:ea typeface="+mn-ea"/>
                <a:cs typeface="+mn-cs"/>
              </a:rPr>
              <a:t>At the end of the discussion, have the group vote on the top 3 to 5 initiatives or issues that the organization should undertake. Identify the key action items needed to occur to address these initiatives/issues and assign individuals to lead research into and implementation of the initiatives.  </a:t>
            </a:r>
            <a:endParaRPr lang="en-US" sz="1400" kern="1200" dirty="0" smtClean="0">
              <a:solidFill>
                <a:schemeClr val="tx1"/>
              </a:solidFill>
              <a:latin typeface="+mn-lt"/>
              <a:ea typeface="+mn-ea"/>
              <a:cs typeface="+mn-cs"/>
            </a:endParaRPr>
          </a:p>
          <a:p>
            <a:pPr lvl="0">
              <a:buFont typeface="Arial"/>
              <a:buChar char="•"/>
            </a:pPr>
            <a:r>
              <a:rPr lang="en-US" sz="1200" kern="1200" dirty="0" smtClean="0">
                <a:solidFill>
                  <a:schemeClr val="tx1"/>
                </a:solidFill>
                <a:latin typeface="+mn-lt"/>
                <a:ea typeface="+mn-ea"/>
                <a:cs typeface="+mn-cs"/>
              </a:rPr>
              <a:t>Designate someone to schedule a follow-up meeting within the next 1 to 2 months to touch base on progress toward the stated initiatives. </a:t>
            </a:r>
            <a:endParaRPr lang="en-US" sz="1400" kern="1200" dirty="0" smtClean="0">
              <a:solidFill>
                <a:schemeClr val="tx1"/>
              </a:solidFill>
              <a:latin typeface="+mn-lt"/>
              <a:ea typeface="+mn-ea"/>
              <a:cs typeface="+mn-cs"/>
            </a:endParaRPr>
          </a:p>
          <a:p>
            <a:pPr>
              <a:buFont typeface="Arial"/>
              <a:buNone/>
            </a:pPr>
            <a:endParaRPr lang="en-US" sz="14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ACA442D-41BC-9C4B-83DD-5D961D94B659}" type="slidenum">
              <a:rPr lang="en-US" smtClean="0"/>
              <a:pPr/>
              <a:t>218</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2"/>
            <a:r>
              <a:rPr lang="en-US" sz="1200" i="1" kern="1200" dirty="0" smtClean="0">
                <a:solidFill>
                  <a:schemeClr val="tx1"/>
                </a:solidFill>
                <a:latin typeface="+mn-lt"/>
                <a:ea typeface="+mn-ea"/>
                <a:cs typeface="+mn-cs"/>
              </a:rPr>
              <a:t>Lack of transportation </a:t>
            </a:r>
            <a:r>
              <a:rPr lang="en-US" sz="1200" kern="1200" dirty="0" smtClean="0">
                <a:solidFill>
                  <a:schemeClr val="tx1"/>
                </a:solidFill>
                <a:latin typeface="+mn-lt"/>
                <a:ea typeface="+mn-ea"/>
                <a:cs typeface="+mn-cs"/>
              </a:rPr>
              <a:t>for patients to attend appointments is a closely related concern, and can be particularly challenging in areas with a scarcity of oral health professionals.</a:t>
            </a:r>
            <a:endParaRPr lang="en-US" sz="1400" kern="1200" dirty="0" smtClean="0">
              <a:solidFill>
                <a:schemeClr val="tx1"/>
              </a:solidFill>
              <a:latin typeface="+mn-lt"/>
              <a:ea typeface="+mn-ea"/>
              <a:cs typeface="+mn-cs"/>
            </a:endParaRPr>
          </a:p>
          <a:p>
            <a:pPr lvl="2"/>
            <a:r>
              <a:rPr lang="en-US" sz="1200" i="1" kern="1200" dirty="0" smtClean="0">
                <a:solidFill>
                  <a:schemeClr val="tx1"/>
                </a:solidFill>
                <a:latin typeface="+mn-lt"/>
                <a:ea typeface="+mn-ea"/>
                <a:cs typeface="+mn-cs"/>
              </a:rPr>
              <a:t>Stigma</a:t>
            </a:r>
            <a:r>
              <a:rPr lang="en-US" sz="1200" kern="1200" dirty="0" smtClean="0">
                <a:solidFill>
                  <a:schemeClr val="tx1"/>
                </a:solidFill>
                <a:latin typeface="+mn-lt"/>
                <a:ea typeface="+mn-ea"/>
                <a:cs typeface="+mn-cs"/>
              </a:rPr>
              <a:t> can occur when trying to find a culturally competent dentist who understands the needs of PLWHA and their concerns about confidentiality.</a:t>
            </a:r>
          </a:p>
          <a:p>
            <a:pPr marL="914400" marR="0" lvl="2" indent="0" algn="l" defTabSz="457200" rtl="0" eaLnBrk="1" fontAlgn="auto" latinLnBrk="0" hangingPunct="1">
              <a:lnSpc>
                <a:spcPct val="100000"/>
              </a:lnSpc>
              <a:spcBef>
                <a:spcPts val="0"/>
              </a:spcBef>
              <a:spcAft>
                <a:spcPts val="0"/>
              </a:spcAft>
              <a:buClrTx/>
              <a:buSzTx/>
              <a:buFontTx/>
              <a:buNone/>
              <a:tabLst/>
              <a:defRPr/>
            </a:pPr>
            <a:r>
              <a:rPr lang="en-US" sz="1400" i="1" kern="1200" dirty="0" smtClean="0">
                <a:solidFill>
                  <a:schemeClr val="tx1"/>
                </a:solidFill>
                <a:latin typeface="+mn-lt"/>
                <a:ea typeface="+mn-ea"/>
                <a:cs typeface="+mn-cs"/>
              </a:rPr>
              <a:t>Lack of oral health professionals </a:t>
            </a:r>
            <a:r>
              <a:rPr lang="en-US" sz="1400" kern="1200" dirty="0" smtClean="0">
                <a:solidFill>
                  <a:schemeClr val="tx1"/>
                </a:solidFill>
                <a:latin typeface="+mn-lt"/>
                <a:ea typeface="+mn-ea"/>
                <a:cs typeface="+mn-cs"/>
              </a:rPr>
              <a:t>trained and willing to treat PLWHA is a problematic, systemic barrier to care.</a:t>
            </a:r>
            <a:endParaRPr lang="en-US" sz="1600" kern="1200" dirty="0" smtClean="0">
              <a:solidFill>
                <a:schemeClr val="tx1"/>
              </a:solidFill>
              <a:latin typeface="+mn-lt"/>
              <a:ea typeface="+mn-ea"/>
              <a:cs typeface="+mn-cs"/>
            </a:endParaRPr>
          </a:p>
          <a:p>
            <a:pPr lvl="2"/>
            <a:endParaRPr lang="en-US" sz="14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ACA442D-41BC-9C4B-83DD-5D961D94B659}" type="slidenum">
              <a:rPr lang="en-US" smtClean="0"/>
              <a:pPr/>
              <a:t>14</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2"/>
            <a:r>
              <a:rPr lang="en-US" sz="1200" i="1" kern="1200" dirty="0" smtClean="0">
                <a:solidFill>
                  <a:schemeClr val="tx1"/>
                </a:solidFill>
                <a:latin typeface="+mn-lt"/>
                <a:ea typeface="+mn-ea"/>
                <a:cs typeface="+mn-cs"/>
              </a:rPr>
              <a:t>Patient fear of and discomfort with dentists </a:t>
            </a:r>
            <a:r>
              <a:rPr lang="en-US" sz="1200" kern="1200" dirty="0" smtClean="0">
                <a:solidFill>
                  <a:schemeClr val="tx1"/>
                </a:solidFill>
                <a:latin typeface="+mn-lt"/>
                <a:ea typeface="+mn-ea"/>
                <a:cs typeface="+mn-cs"/>
              </a:rPr>
              <a:t>remains another significant deterrent to dental care for PLWHA, as with the rest of the population.</a:t>
            </a:r>
            <a:endParaRPr lang="en-US" sz="1400" kern="1200" dirty="0" smtClean="0">
              <a:solidFill>
                <a:schemeClr val="tx1"/>
              </a:solidFill>
              <a:latin typeface="+mn-lt"/>
              <a:ea typeface="+mn-ea"/>
              <a:cs typeface="+mn-cs"/>
            </a:endParaRPr>
          </a:p>
          <a:p>
            <a:pPr lvl="2"/>
            <a:r>
              <a:rPr lang="en-US" sz="1200" i="1" kern="1200" dirty="0" smtClean="0">
                <a:solidFill>
                  <a:schemeClr val="tx1"/>
                </a:solidFill>
                <a:latin typeface="+mn-lt"/>
                <a:ea typeface="+mn-ea"/>
                <a:cs typeface="+mn-cs"/>
              </a:rPr>
              <a:t>Low health literacy and lack of education </a:t>
            </a:r>
            <a:r>
              <a:rPr lang="en-US" sz="1200" kern="1200" dirty="0" smtClean="0">
                <a:solidFill>
                  <a:schemeClr val="tx1"/>
                </a:solidFill>
                <a:latin typeface="+mn-lt"/>
                <a:ea typeface="+mn-ea"/>
                <a:cs typeface="+mn-cs"/>
              </a:rPr>
              <a:t>of the importance of oral health naturally reduces the likelihood that PLWHA with present for oral health care. </a:t>
            </a:r>
            <a:endParaRPr lang="en-US" sz="1400" kern="1200" dirty="0" smtClean="0">
              <a:solidFill>
                <a:schemeClr val="tx1"/>
              </a:solidFill>
              <a:latin typeface="+mn-lt"/>
              <a:ea typeface="+mn-ea"/>
              <a:cs typeface="+mn-cs"/>
            </a:endParaRPr>
          </a:p>
          <a:p>
            <a:pPr lvl="2"/>
            <a:r>
              <a:rPr lang="en-US" sz="1200" i="1" kern="1200" dirty="0" smtClean="0">
                <a:solidFill>
                  <a:schemeClr val="tx1"/>
                </a:solidFill>
                <a:latin typeface="+mn-lt"/>
                <a:ea typeface="+mn-ea"/>
                <a:cs typeface="+mn-cs"/>
              </a:rPr>
              <a:t>Lack of self-efficacy navigating the health care system </a:t>
            </a:r>
            <a:r>
              <a:rPr lang="en-US" sz="1200" kern="1200" dirty="0" smtClean="0">
                <a:solidFill>
                  <a:schemeClr val="tx1"/>
                </a:solidFill>
                <a:latin typeface="+mn-lt"/>
                <a:ea typeface="+mn-ea"/>
                <a:cs typeface="+mn-cs"/>
              </a:rPr>
              <a:t>can make seeking oral health care a confusing, difficult, and expensive ordeal for PLWHA. </a:t>
            </a:r>
            <a:endParaRPr lang="en-US" sz="1400" kern="1200" dirty="0" smtClean="0">
              <a:solidFill>
                <a:schemeClr val="tx1"/>
              </a:solidFill>
              <a:latin typeface="+mn-lt"/>
              <a:ea typeface="+mn-ea"/>
              <a:cs typeface="+mn-cs"/>
            </a:endParaRPr>
          </a:p>
          <a:p>
            <a:endParaRPr lang="en-US" dirty="0" smtClean="0"/>
          </a:p>
          <a:p>
            <a:endParaRPr lang="en-US" dirty="0" smtClean="0"/>
          </a:p>
          <a:p>
            <a:pPr lvl="0" fontAlgn="base"/>
            <a:r>
              <a:rPr lang="en-US" dirty="0" smtClean="0"/>
              <a:t>After reading</a:t>
            </a:r>
            <a:r>
              <a:rPr lang="en-US" baseline="0" dirty="0" smtClean="0"/>
              <a:t> through this slide, the trainer should lead the class in discussing the following questions:</a:t>
            </a:r>
          </a:p>
          <a:p>
            <a:pPr lvl="0" fontAlgn="base"/>
            <a:endParaRPr lang="en-US" sz="1400" kern="1200" dirty="0" smtClean="0">
              <a:solidFill>
                <a:schemeClr val="tx1"/>
              </a:solidFill>
              <a:latin typeface="+mn-lt"/>
              <a:ea typeface="+mn-ea"/>
              <a:cs typeface="+mn-cs"/>
            </a:endParaRPr>
          </a:p>
          <a:p>
            <a:pPr marL="685800" lvl="1" indent="-228600" fontAlgn="base">
              <a:buFont typeface="+mj-lt"/>
              <a:buAutoNum type="arabicPeriod"/>
            </a:pPr>
            <a:r>
              <a:rPr lang="en-US" sz="1200" kern="1200" dirty="0" smtClean="0">
                <a:solidFill>
                  <a:schemeClr val="tx1"/>
                </a:solidFill>
                <a:latin typeface="+mn-lt"/>
                <a:ea typeface="+mn-ea"/>
                <a:cs typeface="+mn-cs"/>
              </a:rPr>
              <a:t>Do the statistics given about the prevalence of oral health disease in PLWHA surprise you?</a:t>
            </a:r>
            <a:endParaRPr lang="en-US" sz="1400" kern="1200" dirty="0" smtClean="0">
              <a:solidFill>
                <a:schemeClr val="tx1"/>
              </a:solidFill>
              <a:latin typeface="+mn-lt"/>
              <a:ea typeface="+mn-ea"/>
              <a:cs typeface="+mn-cs"/>
            </a:endParaRPr>
          </a:p>
          <a:p>
            <a:pPr marL="685800" lvl="1" indent="-228600" fontAlgn="base">
              <a:buFont typeface="+mj-lt"/>
              <a:buAutoNum type="arabicPeriod"/>
            </a:pPr>
            <a:r>
              <a:rPr lang="en-US" sz="1200" kern="1200" dirty="0" smtClean="0">
                <a:solidFill>
                  <a:schemeClr val="tx1"/>
                </a:solidFill>
                <a:latin typeface="+mn-lt"/>
                <a:ea typeface="+mn-ea"/>
                <a:cs typeface="+mn-cs"/>
              </a:rPr>
              <a:t>Did you find any of the barriers to care surprising?</a:t>
            </a:r>
            <a:endParaRPr lang="en-US" sz="1400" kern="1200" dirty="0" smtClean="0">
              <a:solidFill>
                <a:schemeClr val="tx1"/>
              </a:solidFill>
              <a:latin typeface="+mn-lt"/>
              <a:ea typeface="+mn-ea"/>
              <a:cs typeface="+mn-cs"/>
            </a:endParaRPr>
          </a:p>
          <a:p>
            <a:pPr marL="685800" lvl="1" indent="-228600" fontAlgn="base">
              <a:buFont typeface="+mj-lt"/>
              <a:buAutoNum type="arabicPeriod"/>
            </a:pPr>
            <a:r>
              <a:rPr lang="en-US" sz="1200" kern="1200" dirty="0" smtClean="0">
                <a:solidFill>
                  <a:schemeClr val="tx1"/>
                </a:solidFill>
                <a:latin typeface="+mn-lt"/>
                <a:ea typeface="+mn-ea"/>
                <a:cs typeface="+mn-cs"/>
              </a:rPr>
              <a:t>What barriers do you think are missing? Why?</a:t>
            </a:r>
            <a:endParaRPr lang="en-US" sz="1400" kern="1200" dirty="0" smtClean="0">
              <a:solidFill>
                <a:schemeClr val="tx1"/>
              </a:solidFill>
              <a:latin typeface="+mn-lt"/>
              <a:ea typeface="+mn-ea"/>
              <a:cs typeface="+mn-cs"/>
            </a:endParaRPr>
          </a:p>
          <a:p>
            <a:pPr marL="685800" lvl="1" indent="-228600" fontAlgn="base">
              <a:buFont typeface="+mj-lt"/>
              <a:buAutoNum type="arabicPeriod"/>
            </a:pPr>
            <a:r>
              <a:rPr lang="en-US" sz="1200" kern="1200" dirty="0" smtClean="0">
                <a:solidFill>
                  <a:schemeClr val="tx1"/>
                </a:solidFill>
                <a:latin typeface="+mn-lt"/>
                <a:ea typeface="+mn-ea"/>
                <a:cs typeface="+mn-cs"/>
              </a:rPr>
              <a:t>Would anyone like to share their experiences in helping PLWHA overcome some of these barriers to care? What did you do? What worked and what didn’t work? </a:t>
            </a:r>
            <a:endParaRPr lang="en-US" sz="1400" kern="1200" dirty="0" smtClean="0">
              <a:solidFill>
                <a:schemeClr val="tx1"/>
              </a:solidFill>
              <a:latin typeface="+mn-lt"/>
              <a:ea typeface="+mn-ea"/>
              <a:cs typeface="+mn-cs"/>
            </a:endParaRP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1ACA442D-41BC-9C4B-83DD-5D961D94B659}" type="slidenum">
              <a:rPr lang="en-US" smtClean="0"/>
              <a:pPr/>
              <a:t>15</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latin typeface="+mn-lt"/>
                <a:ea typeface="+mn-ea"/>
                <a:cs typeface="+mn-cs"/>
              </a:rPr>
              <a:t>Background of the SPNS Innovations in Oral Health Care Initiative</a:t>
            </a:r>
            <a:endParaRPr lang="en-US" sz="1400" kern="1200" dirty="0" smtClean="0">
              <a:solidFill>
                <a:schemeClr val="tx1"/>
              </a:solidFill>
              <a:latin typeface="+mn-lt"/>
              <a:ea typeface="+mn-ea"/>
              <a:cs typeface="+mn-cs"/>
            </a:endParaRPr>
          </a:p>
          <a:p>
            <a:pPr lvl="1">
              <a:buFont typeface="Arial"/>
              <a:buChar char="•"/>
            </a:pPr>
            <a:r>
              <a:rPr lang="en-US" sz="1200" kern="1200" dirty="0" smtClean="0">
                <a:solidFill>
                  <a:schemeClr val="tx1"/>
                </a:solidFill>
                <a:latin typeface="+mn-lt"/>
                <a:ea typeface="+mn-ea"/>
                <a:cs typeface="+mn-cs"/>
              </a:rPr>
              <a:t>Sponsored demonstration projects at 15 sites across the country. </a:t>
            </a:r>
            <a:endParaRPr lang="en-US" sz="1400" kern="1200" dirty="0" smtClean="0">
              <a:solidFill>
                <a:schemeClr val="tx1"/>
              </a:solidFill>
              <a:latin typeface="+mn-lt"/>
              <a:ea typeface="+mn-ea"/>
              <a:cs typeface="+mn-cs"/>
            </a:endParaRPr>
          </a:p>
          <a:p>
            <a:pPr lvl="1">
              <a:buFont typeface="Arial"/>
              <a:buChar char="•"/>
            </a:pPr>
            <a:r>
              <a:rPr lang="en-US" sz="1200" kern="1200" dirty="0" smtClean="0">
                <a:solidFill>
                  <a:schemeClr val="tx1"/>
                </a:solidFill>
                <a:latin typeface="+mn-lt"/>
                <a:ea typeface="+mn-ea"/>
                <a:cs typeface="+mn-cs"/>
              </a:rPr>
              <a:t>Provided oral health care to underserved HIV-positive individuals in 12 States and one U.S. Territory</a:t>
            </a:r>
            <a:endParaRPr lang="en-US" sz="1400" kern="1200" dirty="0" smtClean="0">
              <a:solidFill>
                <a:schemeClr val="tx1"/>
              </a:solidFill>
              <a:latin typeface="+mn-lt"/>
              <a:ea typeface="+mn-ea"/>
              <a:cs typeface="+mn-cs"/>
            </a:endParaRPr>
          </a:p>
          <a:p>
            <a:pPr lvl="1">
              <a:buFont typeface="Arial"/>
              <a:buChar char="•"/>
            </a:pPr>
            <a:r>
              <a:rPr lang="en-US" sz="1200" kern="1200" dirty="0" smtClean="0">
                <a:solidFill>
                  <a:schemeClr val="tx1"/>
                </a:solidFill>
                <a:latin typeface="+mn-lt"/>
                <a:ea typeface="+mn-ea"/>
                <a:cs typeface="+mn-cs"/>
              </a:rPr>
              <a:t>Ran from 2006-2011</a:t>
            </a:r>
            <a:endParaRPr lang="en-US" sz="1400" kern="1200" dirty="0" smtClean="0">
              <a:solidFill>
                <a:schemeClr val="tx1"/>
              </a:solidFill>
              <a:latin typeface="+mn-lt"/>
              <a:ea typeface="+mn-ea"/>
              <a:cs typeface="+mn-cs"/>
            </a:endParaRPr>
          </a:p>
          <a:p>
            <a:pPr lvl="1">
              <a:buFont typeface="Arial"/>
              <a:buChar char="•"/>
            </a:pPr>
            <a:r>
              <a:rPr lang="en-US" sz="1200" kern="1200" dirty="0" smtClean="0">
                <a:solidFill>
                  <a:schemeClr val="tx1"/>
                </a:solidFill>
                <a:latin typeface="+mn-lt"/>
                <a:ea typeface="+mn-ea"/>
                <a:cs typeface="+mn-cs"/>
              </a:rPr>
              <a:t>Oral Health Initiative information on SPNS site: </a:t>
            </a:r>
            <a:r>
              <a:rPr lang="en-US" sz="1200" u="none" strike="noStrike" kern="1200" dirty="0" smtClean="0">
                <a:solidFill>
                  <a:schemeClr val="tx1"/>
                </a:solidFill>
                <a:latin typeface="+mn-lt"/>
                <a:ea typeface="+mn-ea"/>
                <a:cs typeface="+mn-cs"/>
                <a:hlinkClick r:id="rId3"/>
              </a:rPr>
              <a:t>http://hab.hrsa.gov/abouthab/special/oralhealth.html</a:t>
            </a:r>
            <a:endParaRPr lang="en-US" sz="1400" kern="1200" dirty="0" smtClean="0">
              <a:solidFill>
                <a:schemeClr val="tx1"/>
              </a:solidFill>
              <a:latin typeface="+mn-lt"/>
              <a:ea typeface="+mn-ea"/>
              <a:cs typeface="+mn-cs"/>
            </a:endParaRPr>
          </a:p>
          <a:p>
            <a:pPr lvl="1">
              <a:buFont typeface="Arial"/>
              <a:buChar char="•"/>
            </a:pPr>
            <a:r>
              <a:rPr lang="en-US" sz="1200" kern="1200" dirty="0" smtClean="0">
                <a:solidFill>
                  <a:schemeClr val="tx1"/>
                </a:solidFill>
                <a:latin typeface="+mn-lt"/>
                <a:ea typeface="+mn-ea"/>
                <a:cs typeface="+mn-cs"/>
              </a:rPr>
              <a:t>The Health and Disability Working Group at the Boston University School of Public Health was chosen to lead the multisite evaluation, which occurred under the project Evaluation Center on HIV and Oral Health (ECHO).  The initiative evaluation center Website can be accessed at: </a:t>
            </a:r>
            <a:r>
              <a:rPr lang="en-US" sz="1200" u="none" strike="noStrike" kern="1200" dirty="0" smtClean="0">
                <a:solidFill>
                  <a:schemeClr val="tx1"/>
                </a:solidFill>
                <a:latin typeface="+mn-lt"/>
                <a:ea typeface="+mn-ea"/>
                <a:cs typeface="+mn-cs"/>
                <a:hlinkClick r:id="rId4"/>
              </a:rPr>
              <a:t>http://echo.hdwg.org/</a:t>
            </a:r>
            <a:r>
              <a:rPr lang="en-US" sz="1200" kern="1200" dirty="0" smtClean="0">
                <a:solidFill>
                  <a:schemeClr val="tx1"/>
                </a:solidFill>
                <a:latin typeface="+mn-lt"/>
                <a:ea typeface="+mn-ea"/>
                <a:cs typeface="+mn-cs"/>
              </a:rPr>
              <a:t>. </a:t>
            </a:r>
            <a:endParaRPr lang="en-US" sz="1400" kern="1200" dirty="0" smtClean="0">
              <a:solidFill>
                <a:schemeClr val="tx1"/>
              </a:solidFill>
              <a:latin typeface="+mn-lt"/>
              <a:ea typeface="+mn-ea"/>
              <a:cs typeface="+mn-cs"/>
            </a:endParaRPr>
          </a:p>
          <a:p>
            <a:pPr>
              <a:buFont typeface="Arial"/>
              <a:buChar char="•"/>
            </a:pPr>
            <a:endParaRPr lang="en-US" dirty="0"/>
          </a:p>
        </p:txBody>
      </p:sp>
      <p:sp>
        <p:nvSpPr>
          <p:cNvPr id="4" name="Slide Number Placeholder 3"/>
          <p:cNvSpPr>
            <a:spLocks noGrp="1"/>
          </p:cNvSpPr>
          <p:nvPr>
            <p:ph type="sldNum" sz="quarter" idx="10"/>
          </p:nvPr>
        </p:nvSpPr>
        <p:spPr/>
        <p:txBody>
          <a:bodyPr/>
          <a:lstStyle/>
          <a:p>
            <a:fld id="{1ACA442D-41BC-9C4B-83DD-5D961D94B659}" type="slidenum">
              <a:rPr lang="en-US" smtClean="0"/>
              <a:pPr/>
              <a:t>17</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i="1" kern="1200" dirty="0" smtClean="0">
                <a:solidFill>
                  <a:schemeClr val="tx1"/>
                </a:solidFill>
                <a:latin typeface="+mn-lt"/>
                <a:ea typeface="+mn-ea"/>
                <a:cs typeface="+mn-cs"/>
              </a:rPr>
              <a:t>Objective of the SPNS Oral Health Initiative and Medical Care Outcomes </a:t>
            </a:r>
            <a:endParaRPr lang="en-US" sz="1400" kern="1200" dirty="0" smtClean="0">
              <a:solidFill>
                <a:schemeClr val="tx1"/>
              </a:solidFill>
              <a:latin typeface="+mn-lt"/>
              <a:ea typeface="+mn-ea"/>
              <a:cs typeface="+mn-cs"/>
            </a:endParaRPr>
          </a:p>
          <a:p>
            <a:pPr lvl="1">
              <a:buFont typeface="Arial"/>
              <a:buChar char="•"/>
            </a:pPr>
            <a:r>
              <a:rPr lang="en-US" sz="1200" kern="1200" dirty="0" smtClean="0">
                <a:solidFill>
                  <a:schemeClr val="tx1"/>
                </a:solidFill>
                <a:latin typeface="+mn-lt"/>
                <a:ea typeface="+mn-ea"/>
                <a:cs typeface="+mn-cs"/>
              </a:rPr>
              <a:t>The overall goal of the initiative was to expand access to comprehensive oral health care provided in accordance with professional standards to improve oral health outcomes of PLWHA. </a:t>
            </a:r>
            <a:endParaRPr lang="en-US" sz="1400" kern="1200" dirty="0" smtClean="0">
              <a:solidFill>
                <a:schemeClr val="tx1"/>
              </a:solidFill>
              <a:latin typeface="+mn-lt"/>
              <a:ea typeface="+mn-ea"/>
              <a:cs typeface="+mn-cs"/>
            </a:endParaRPr>
          </a:p>
          <a:p>
            <a:pPr lvl="1">
              <a:buFont typeface="Arial"/>
              <a:buChar char="•"/>
            </a:pPr>
            <a:r>
              <a:rPr lang="en-US" sz="1200" kern="1200" dirty="0" smtClean="0">
                <a:solidFill>
                  <a:schemeClr val="tx1"/>
                </a:solidFill>
                <a:latin typeface="+mn-lt"/>
                <a:ea typeface="+mn-ea"/>
                <a:cs typeface="+mn-cs"/>
              </a:rPr>
              <a:t>Other important objectives of the SPNS Oral Health Initiative included integrating medical and dental care and sustaining programs beyond the life of the grant. </a:t>
            </a:r>
            <a:endParaRPr lang="en-US" sz="1400" kern="1200" dirty="0" smtClean="0">
              <a:solidFill>
                <a:schemeClr val="tx1"/>
              </a:solidFill>
              <a:latin typeface="+mn-lt"/>
              <a:ea typeface="+mn-ea"/>
              <a:cs typeface="+mn-cs"/>
            </a:endParaRPr>
          </a:p>
          <a:p>
            <a:pPr lvl="1">
              <a:buFont typeface="Arial"/>
              <a:buChar char="•"/>
            </a:pPr>
            <a:r>
              <a:rPr lang="en-US" sz="1200" kern="1200" dirty="0" smtClean="0">
                <a:solidFill>
                  <a:schemeClr val="tx1"/>
                </a:solidFill>
                <a:latin typeface="+mn-lt"/>
                <a:ea typeface="+mn-ea"/>
                <a:cs typeface="+mn-cs"/>
              </a:rPr>
              <a:t>Initiative Outcomes</a:t>
            </a:r>
            <a:endParaRPr lang="en-US" sz="1400" kern="1200" dirty="0" smtClean="0">
              <a:solidFill>
                <a:schemeClr val="tx1"/>
              </a:solidFill>
              <a:latin typeface="+mn-lt"/>
              <a:ea typeface="+mn-ea"/>
              <a:cs typeface="+mn-cs"/>
            </a:endParaRPr>
          </a:p>
          <a:p>
            <a:pPr lvl="2">
              <a:buFont typeface="Arial"/>
              <a:buChar char="•"/>
            </a:pPr>
            <a:r>
              <a:rPr lang="en-US" sz="1200" kern="1200" dirty="0" smtClean="0">
                <a:solidFill>
                  <a:schemeClr val="tx1"/>
                </a:solidFill>
                <a:latin typeface="+mn-lt"/>
                <a:ea typeface="+mn-ea"/>
                <a:cs typeface="+mn-cs"/>
              </a:rPr>
              <a:t>2,500 PLWHA who had been out of oral health care for 1 year or more were served</a:t>
            </a:r>
            <a:endParaRPr lang="en-US" sz="1400" kern="1200" dirty="0" smtClean="0">
              <a:solidFill>
                <a:schemeClr val="tx1"/>
              </a:solidFill>
              <a:latin typeface="+mn-lt"/>
              <a:ea typeface="+mn-ea"/>
              <a:cs typeface="+mn-cs"/>
            </a:endParaRPr>
          </a:p>
          <a:p>
            <a:pPr lvl="2">
              <a:buFont typeface="Arial"/>
              <a:buChar char="•"/>
            </a:pPr>
            <a:r>
              <a:rPr lang="en-US" sz="1200" kern="1200" dirty="0" smtClean="0">
                <a:solidFill>
                  <a:schemeClr val="tx1"/>
                </a:solidFill>
                <a:latin typeface="+mn-lt"/>
                <a:ea typeface="+mn-ea"/>
                <a:cs typeface="+mn-cs"/>
              </a:rPr>
              <a:t>14,500 visits occurred</a:t>
            </a:r>
            <a:endParaRPr lang="en-US" sz="1400" kern="1200" dirty="0" smtClean="0">
              <a:solidFill>
                <a:schemeClr val="tx1"/>
              </a:solidFill>
              <a:latin typeface="+mn-lt"/>
              <a:ea typeface="+mn-ea"/>
              <a:cs typeface="+mn-cs"/>
            </a:endParaRPr>
          </a:p>
          <a:p>
            <a:pPr lvl="2">
              <a:buFont typeface="Arial"/>
              <a:buChar char="•"/>
            </a:pPr>
            <a:r>
              <a:rPr lang="en-US" sz="1200" kern="1200" dirty="0" smtClean="0">
                <a:solidFill>
                  <a:schemeClr val="tx1"/>
                </a:solidFill>
                <a:latin typeface="+mn-lt"/>
                <a:ea typeface="+mn-ea"/>
                <a:cs typeface="+mn-cs"/>
              </a:rPr>
              <a:t>26,000 dental procedures performed</a:t>
            </a:r>
            <a:endParaRPr lang="en-US" sz="1400" kern="1200" dirty="0" smtClean="0">
              <a:solidFill>
                <a:schemeClr val="tx1"/>
              </a:solidFill>
              <a:latin typeface="+mn-lt"/>
              <a:ea typeface="+mn-ea"/>
              <a:cs typeface="+mn-cs"/>
            </a:endParaRPr>
          </a:p>
          <a:p>
            <a:pPr>
              <a:buFont typeface="Arial"/>
              <a:buNone/>
            </a:pPr>
            <a:endParaRPr lang="en-US" dirty="0"/>
          </a:p>
        </p:txBody>
      </p:sp>
      <p:sp>
        <p:nvSpPr>
          <p:cNvPr id="4" name="Slide Number Placeholder 3"/>
          <p:cNvSpPr>
            <a:spLocks noGrp="1"/>
          </p:cNvSpPr>
          <p:nvPr>
            <p:ph type="sldNum" sz="quarter" idx="10"/>
          </p:nvPr>
        </p:nvSpPr>
        <p:spPr/>
        <p:txBody>
          <a:bodyPr/>
          <a:lstStyle/>
          <a:p>
            <a:fld id="{1ACA442D-41BC-9C4B-83DD-5D961D94B659}" type="slidenum">
              <a:rPr lang="en-US" smtClean="0"/>
              <a:pPr/>
              <a:t>18</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2">
              <a:buFont typeface="Arial"/>
              <a:buNone/>
            </a:pPr>
            <a:r>
              <a:rPr lang="en-US" sz="1200" kern="1200" dirty="0" smtClean="0">
                <a:solidFill>
                  <a:schemeClr val="tx1"/>
                </a:solidFill>
                <a:latin typeface="+mn-lt"/>
                <a:ea typeface="+mn-ea"/>
                <a:cs typeface="+mn-cs"/>
              </a:rPr>
              <a:t>Patient Testimonial:</a:t>
            </a:r>
            <a:endParaRPr lang="en-US" sz="1400" kern="1200" dirty="0" smtClean="0">
              <a:solidFill>
                <a:schemeClr val="tx1"/>
              </a:solidFill>
              <a:latin typeface="+mn-lt"/>
              <a:ea typeface="+mn-ea"/>
              <a:cs typeface="+mn-cs"/>
            </a:endParaRPr>
          </a:p>
          <a:p>
            <a:pPr lvl="3">
              <a:buFont typeface="Arial"/>
              <a:buChar char="•"/>
            </a:pPr>
            <a:r>
              <a:rPr lang="en-US" sz="1200" kern="1200" dirty="0" smtClean="0">
                <a:solidFill>
                  <a:schemeClr val="tx1"/>
                </a:solidFill>
                <a:latin typeface="+mn-lt"/>
                <a:ea typeface="+mn-ea"/>
                <a:cs typeface="+mn-cs"/>
              </a:rPr>
              <a:t>“[Oral health care has] definitely helped me. Because when [the dental staff] did the top teeth, I guess I had an infection in there probably for about a year and a half. So, my T cells once this was all done jumped 100 points. So yeah, and I feel a lot better. Now that I don’t have any pain, I’ve been in pain for like, I don’t know 8 years. I was used to it, you know.”</a:t>
            </a:r>
          </a:p>
          <a:p>
            <a:pPr lvl="3">
              <a:buFont typeface="Arial"/>
              <a:buNone/>
            </a:pPr>
            <a:r>
              <a:rPr lang="en-US" sz="1200" kern="1200" dirty="0" smtClean="0">
                <a:solidFill>
                  <a:schemeClr val="tx1"/>
                </a:solidFill>
                <a:latin typeface="+mn-lt"/>
                <a:ea typeface="+mn-ea"/>
                <a:cs typeface="+mn-cs"/>
              </a:rPr>
              <a:t> – SPNS Grantee Patient at Harbor Health in Provincetown, Massachusetts</a:t>
            </a:r>
            <a:endParaRPr lang="en-US" sz="14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ACA442D-41BC-9C4B-83DD-5D961D94B659}" type="slidenum">
              <a:rPr lang="en-US" smtClean="0"/>
              <a:pPr/>
              <a:t>19</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smtClean="0">
                <a:solidFill>
                  <a:schemeClr val="tx1"/>
                </a:solidFill>
                <a:latin typeface="+mn-lt"/>
                <a:ea typeface="+mn-ea"/>
                <a:cs typeface="+mn-cs"/>
              </a:rPr>
              <a:t>1.</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Watch video, “Changing Lives Through Good Oral Health”: http://vimeo.com/13917365</a:t>
            </a:r>
            <a:endParaRPr lang="en-US" sz="1400" kern="1200" dirty="0" smtClean="0">
              <a:solidFill>
                <a:schemeClr val="tx1"/>
              </a:solidFill>
              <a:latin typeface="+mn-lt"/>
              <a:ea typeface="+mn-ea"/>
              <a:cs typeface="+mn-cs"/>
            </a:endParaRPr>
          </a:p>
          <a:p>
            <a:pPr lvl="0"/>
            <a:r>
              <a:rPr lang="en-US" sz="1200" kern="1200" dirty="0" smtClean="0">
                <a:solidFill>
                  <a:schemeClr val="tx1"/>
                </a:solidFill>
                <a:latin typeface="+mn-lt"/>
                <a:ea typeface="+mn-ea"/>
                <a:cs typeface="+mn-cs"/>
              </a:rPr>
              <a:t>2. After the video, the trainer should lead group in discussion of reactions to the video. </a:t>
            </a:r>
            <a:endParaRPr lang="en-US" sz="1400" kern="1200" dirty="0" smtClean="0">
              <a:solidFill>
                <a:schemeClr val="tx1"/>
              </a:solidFill>
              <a:latin typeface="+mn-lt"/>
              <a:ea typeface="+mn-ea"/>
              <a:cs typeface="+mn-cs"/>
            </a:endParaRPr>
          </a:p>
          <a:p>
            <a:pPr lvl="1">
              <a:buFont typeface="Arial"/>
              <a:buChar char="•"/>
            </a:pPr>
            <a:r>
              <a:rPr lang="en-US" sz="1200" kern="1200" dirty="0" smtClean="0">
                <a:solidFill>
                  <a:schemeClr val="tx1"/>
                </a:solidFill>
                <a:latin typeface="+mn-lt"/>
                <a:ea typeface="+mn-ea"/>
                <a:cs typeface="+mn-cs"/>
              </a:rPr>
              <a:t>What was your overall impression of the video?</a:t>
            </a:r>
          </a:p>
          <a:p>
            <a:pPr lvl="1">
              <a:buFont typeface="Arial"/>
              <a:buChar char="•"/>
            </a:pPr>
            <a:r>
              <a:rPr lang="en-US" sz="1200" kern="1200" dirty="0" smtClean="0">
                <a:solidFill>
                  <a:schemeClr val="tx1"/>
                </a:solidFill>
                <a:latin typeface="+mn-lt"/>
                <a:ea typeface="+mn-ea"/>
                <a:cs typeface="+mn-cs"/>
              </a:rPr>
              <a:t> Is there anything you learned about the impact of oral health on PLWHA that you did not know before watching this video? </a:t>
            </a:r>
            <a:endParaRPr lang="en-US" sz="14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ACA442D-41BC-9C4B-83DD-5D961D94B659}" type="slidenum">
              <a:rPr lang="en-US" smtClean="0"/>
              <a:pPr/>
              <a:t>20</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i="1" kern="1200" dirty="0" smtClean="0">
                <a:solidFill>
                  <a:schemeClr val="tx1"/>
                </a:solidFill>
                <a:latin typeface="+mn-lt"/>
                <a:ea typeface="+mn-ea"/>
                <a:cs typeface="+mn-cs"/>
              </a:rPr>
              <a:t>Organizational Models Studied</a:t>
            </a:r>
            <a:endParaRPr lang="en-US" sz="1400" kern="1200" dirty="0" smtClean="0">
              <a:solidFill>
                <a:schemeClr val="tx1"/>
              </a:solidFill>
              <a:latin typeface="+mn-lt"/>
              <a:ea typeface="+mn-ea"/>
              <a:cs typeface="+mn-cs"/>
            </a:endParaRPr>
          </a:p>
          <a:p>
            <a:pPr lvl="1">
              <a:buFont typeface="Arial"/>
              <a:buChar char="•"/>
            </a:pPr>
            <a:r>
              <a:rPr lang="en-US" sz="1200" kern="1200" dirty="0" smtClean="0">
                <a:solidFill>
                  <a:schemeClr val="tx1"/>
                </a:solidFill>
                <a:latin typeface="+mn-lt"/>
                <a:ea typeface="+mn-ea"/>
                <a:cs typeface="+mn-cs"/>
              </a:rPr>
              <a:t>Each demonstration site had to determine which organizational model(s) they would use, how they would recruit and train clinical staff, and how they would recruit and retain patients into care.  </a:t>
            </a:r>
            <a:endParaRPr lang="en-US" dirty="0" smtClean="0"/>
          </a:p>
          <a:p>
            <a:pPr lvl="1">
              <a:buFont typeface="Arial"/>
              <a:buChar char="•"/>
            </a:pPr>
            <a:r>
              <a:rPr lang="en-US" sz="1200" kern="1200" dirty="0" smtClean="0">
                <a:solidFill>
                  <a:schemeClr val="tx1"/>
                </a:solidFill>
                <a:latin typeface="+mn-lt"/>
                <a:ea typeface="+mn-ea"/>
                <a:cs typeface="+mn-cs"/>
              </a:rPr>
              <a:t>Six organizational models were used across the sites (many utilized various combinations):</a:t>
            </a:r>
            <a:endParaRPr lang="en-US" dirty="0" smtClean="0"/>
          </a:p>
          <a:p>
            <a:pPr marL="1143000" lvl="2" indent="-228600">
              <a:buFont typeface="+mj-lt"/>
              <a:buAutoNum type="arabicPeriod"/>
            </a:pPr>
            <a:r>
              <a:rPr lang="en-US" sz="1200" kern="1200" dirty="0" smtClean="0">
                <a:solidFill>
                  <a:schemeClr val="tx1"/>
                </a:solidFill>
                <a:latin typeface="+mn-lt"/>
                <a:ea typeface="+mn-ea"/>
                <a:cs typeface="+mn-cs"/>
              </a:rPr>
              <a:t> Increasing services at their existing clinics</a:t>
            </a:r>
            <a:endParaRPr lang="en-US" dirty="0" smtClean="0"/>
          </a:p>
          <a:p>
            <a:pPr marL="1143000" lvl="2" indent="-228600">
              <a:buFont typeface="+mj-lt"/>
              <a:buAutoNum type="arabicPeriod"/>
            </a:pPr>
            <a:r>
              <a:rPr lang="en-US" sz="1200" kern="1200" dirty="0" smtClean="0">
                <a:solidFill>
                  <a:schemeClr val="tx1"/>
                </a:solidFill>
                <a:latin typeface="+mn-lt"/>
                <a:ea typeface="+mn-ea"/>
                <a:cs typeface="+mn-cs"/>
              </a:rPr>
              <a:t>Building satellite clinics</a:t>
            </a:r>
            <a:endParaRPr lang="en-US" dirty="0" smtClean="0"/>
          </a:p>
          <a:p>
            <a:pPr marL="1143000" lvl="2" indent="-228600">
              <a:buFont typeface="+mj-lt"/>
              <a:buAutoNum type="arabicPeriod"/>
            </a:pPr>
            <a:r>
              <a:rPr lang="en-US" sz="1200" kern="1200" dirty="0" smtClean="0">
                <a:solidFill>
                  <a:schemeClr val="tx1"/>
                </a:solidFill>
                <a:latin typeface="+mn-lt"/>
                <a:ea typeface="+mn-ea"/>
                <a:cs typeface="+mn-cs"/>
              </a:rPr>
              <a:t>Collaborating with clinics in dental hygiene schools or community colleges</a:t>
            </a:r>
            <a:endParaRPr lang="en-US" dirty="0" smtClean="0"/>
          </a:p>
          <a:p>
            <a:pPr marL="1143000" lvl="2" indent="-228600">
              <a:buFont typeface="+mj-lt"/>
              <a:buAutoNum type="arabicPeriod"/>
            </a:pPr>
            <a:r>
              <a:rPr lang="en-US" sz="1200" kern="1200" dirty="0" smtClean="0">
                <a:solidFill>
                  <a:schemeClr val="tx1"/>
                </a:solidFill>
                <a:latin typeface="+mn-lt"/>
                <a:ea typeface="+mn-ea"/>
                <a:cs typeface="+mn-cs"/>
              </a:rPr>
              <a:t>Fee-for-service dental reimbursement with contracted providers</a:t>
            </a:r>
            <a:endParaRPr lang="en-US" dirty="0" smtClean="0"/>
          </a:p>
          <a:p>
            <a:pPr marL="1143000" lvl="2" indent="-228600">
              <a:buFont typeface="+mj-lt"/>
              <a:buAutoNum type="arabicPeriod"/>
            </a:pPr>
            <a:r>
              <a:rPr lang="en-US" sz="1200" kern="1200" dirty="0" smtClean="0">
                <a:solidFill>
                  <a:schemeClr val="tx1"/>
                </a:solidFill>
                <a:latin typeface="+mn-lt"/>
                <a:ea typeface="+mn-ea"/>
                <a:cs typeface="+mn-cs"/>
              </a:rPr>
              <a:t>Leasing space at existing private offices/clinics, and </a:t>
            </a:r>
            <a:endParaRPr lang="en-US" dirty="0" smtClean="0"/>
          </a:p>
          <a:p>
            <a:pPr marL="1143000" lvl="2" indent="-228600">
              <a:buFont typeface="+mj-lt"/>
              <a:buAutoNum type="arabicPeriod"/>
            </a:pPr>
            <a:r>
              <a:rPr lang="en-US" sz="1200" kern="1200" dirty="0" smtClean="0">
                <a:solidFill>
                  <a:schemeClr val="tx1"/>
                </a:solidFill>
                <a:latin typeface="+mn-lt"/>
                <a:ea typeface="+mn-ea"/>
                <a:cs typeface="+mn-cs"/>
              </a:rPr>
              <a:t>Purchasing mobile dental units. </a:t>
            </a:r>
            <a:endParaRPr lang="en-US" dirty="0" smtClean="0"/>
          </a:p>
          <a:p>
            <a:pPr marL="228600" indent="-228600">
              <a:buFont typeface="+mj-lt"/>
              <a:buAutoNum type="arabicPeriod"/>
            </a:pPr>
            <a:endParaRPr lang="en-US" sz="14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ACA442D-41BC-9C4B-83DD-5D961D94B659}" type="slidenum">
              <a:rPr lang="en-US" smtClean="0"/>
              <a:pPr/>
              <a:t>21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CA442D-41BC-9C4B-83DD-5D961D94B659}"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Trainer should distribute table of organizational model pros and cons shown</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as a handout so that participants can take notes on the models during the following discussion of slides.  Please read the pros and cons within the table. </a:t>
            </a:r>
          </a:p>
          <a:p>
            <a:endParaRPr lang="en-US" dirty="0"/>
          </a:p>
        </p:txBody>
      </p:sp>
      <p:sp>
        <p:nvSpPr>
          <p:cNvPr id="4" name="Slide Number Placeholder 3"/>
          <p:cNvSpPr>
            <a:spLocks noGrp="1"/>
          </p:cNvSpPr>
          <p:nvPr>
            <p:ph type="sldNum" sz="quarter" idx="10"/>
          </p:nvPr>
        </p:nvSpPr>
        <p:spPr/>
        <p:txBody>
          <a:bodyPr/>
          <a:lstStyle/>
          <a:p>
            <a:fld id="{1ACA442D-41BC-9C4B-83DD-5D961D94B659}" type="slidenum">
              <a:rPr lang="en-US" smtClean="0"/>
              <a:pPr/>
              <a:t>22</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Trainer should distribute table of organizational model pros and cons shown</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 as a handout so that participants can take notes on the models during the following discussion of slides.  Please read the pros and cons within the table. </a:t>
            </a:r>
            <a:endParaRPr lang="en-US" dirty="0"/>
          </a:p>
        </p:txBody>
      </p:sp>
      <p:sp>
        <p:nvSpPr>
          <p:cNvPr id="4" name="Slide Number Placeholder 3"/>
          <p:cNvSpPr>
            <a:spLocks noGrp="1"/>
          </p:cNvSpPr>
          <p:nvPr>
            <p:ph type="sldNum" sz="quarter" idx="10"/>
          </p:nvPr>
        </p:nvSpPr>
        <p:spPr/>
        <p:txBody>
          <a:bodyPr/>
          <a:lstStyle/>
          <a:p>
            <a:fld id="{1ACA442D-41BC-9C4B-83DD-5D961D94B659}" type="slidenum">
              <a:rPr lang="en-US" smtClean="0"/>
              <a:pPr/>
              <a:t>23</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Trainer should distribute table of organizational model pros and cons shown</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 as a handout so that participants can take notes on the models during the following discussion of slides.  Please read the pros and cons within the table. </a:t>
            </a:r>
            <a:endParaRPr lang="en-US" dirty="0"/>
          </a:p>
        </p:txBody>
      </p:sp>
      <p:sp>
        <p:nvSpPr>
          <p:cNvPr id="4" name="Slide Number Placeholder 3"/>
          <p:cNvSpPr>
            <a:spLocks noGrp="1"/>
          </p:cNvSpPr>
          <p:nvPr>
            <p:ph type="sldNum" sz="quarter" idx="10"/>
          </p:nvPr>
        </p:nvSpPr>
        <p:spPr/>
        <p:txBody>
          <a:bodyPr/>
          <a:lstStyle/>
          <a:p>
            <a:fld id="{1ACA442D-41BC-9C4B-83DD-5D961D94B659}" type="slidenum">
              <a:rPr lang="en-US" smtClean="0"/>
              <a:pPr/>
              <a:t>24</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Please share the “Glossary of</a:t>
            </a:r>
            <a:r>
              <a:rPr lang="en-US" baseline="0" dirty="0" smtClean="0"/>
              <a:t> Oral Health Terminology” handout with the class. </a:t>
            </a:r>
            <a:endParaRPr lang="en-US" dirty="0"/>
          </a:p>
        </p:txBody>
      </p:sp>
      <p:sp>
        <p:nvSpPr>
          <p:cNvPr id="4" name="Slide Number Placeholder 3"/>
          <p:cNvSpPr>
            <a:spLocks noGrp="1"/>
          </p:cNvSpPr>
          <p:nvPr>
            <p:ph type="sldNum" sz="quarter" idx="10"/>
          </p:nvPr>
        </p:nvSpPr>
        <p:spPr/>
        <p:txBody>
          <a:bodyPr/>
          <a:lstStyle/>
          <a:p>
            <a:fld id="{1ACA442D-41BC-9C4B-83DD-5D961D94B659}" type="slidenum">
              <a:rPr lang="en-US" smtClean="0"/>
              <a:pPr/>
              <a:t>25</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i="1" kern="1200" dirty="0" smtClean="0">
                <a:solidFill>
                  <a:schemeClr val="tx1"/>
                </a:solidFill>
                <a:latin typeface="+mn-lt"/>
                <a:ea typeface="+mn-ea"/>
                <a:cs typeface="+mn-cs"/>
              </a:rPr>
              <a:t>Objective of this Clinical Guide to Integrating Oral Care in the Medical Setting</a:t>
            </a:r>
            <a:endParaRPr lang="en-US" sz="1400" kern="1200" dirty="0" smtClean="0">
              <a:solidFill>
                <a:schemeClr val="tx1"/>
              </a:solidFill>
              <a:latin typeface="+mn-lt"/>
              <a:ea typeface="+mn-ea"/>
              <a:cs typeface="+mn-cs"/>
            </a:endParaRPr>
          </a:p>
          <a:p>
            <a:pPr lvl="1">
              <a:buFont typeface="Arial"/>
              <a:buChar char="•"/>
            </a:pPr>
            <a:r>
              <a:rPr lang="en-US" sz="1200" kern="1200" dirty="0" smtClean="0">
                <a:solidFill>
                  <a:schemeClr val="tx1"/>
                </a:solidFill>
                <a:latin typeface="+mn-lt"/>
                <a:ea typeface="+mn-ea"/>
                <a:cs typeface="+mn-cs"/>
              </a:rPr>
              <a:t>Empower medical providers and primary care staff to be able to find and identify common oral health diseases in PLWHA.</a:t>
            </a:r>
            <a:endParaRPr lang="en-US" sz="1400" kern="1200" dirty="0" smtClean="0">
              <a:solidFill>
                <a:schemeClr val="tx1"/>
              </a:solidFill>
              <a:latin typeface="+mn-lt"/>
              <a:ea typeface="+mn-ea"/>
              <a:cs typeface="+mn-cs"/>
            </a:endParaRPr>
          </a:p>
          <a:p>
            <a:pPr lvl="1">
              <a:buFont typeface="Arial"/>
              <a:buChar char="•"/>
            </a:pPr>
            <a:r>
              <a:rPr lang="en-US" sz="1200" kern="1200" dirty="0" smtClean="0">
                <a:solidFill>
                  <a:schemeClr val="tx1"/>
                </a:solidFill>
                <a:latin typeface="+mn-lt"/>
                <a:ea typeface="+mn-ea"/>
                <a:cs typeface="+mn-cs"/>
              </a:rPr>
              <a:t>Source: Adapted from a presentation prepared by Cesar Augusto Migliorati, DDS, MS, PhD, Professor and Director of Oral Medicine in the Department of Biologic and Diagnostic Sciences at the University of Tennessee College of Dentistry. The presentation is entitled “HIV Diagnosis and the Oral Cavity” and was prepared for the AETC National Resource Center. The full presentation is available on the AETC Web site at </a:t>
            </a:r>
            <a:r>
              <a:rPr lang="en-US" sz="1200" u="sng" kern="1200" dirty="0" smtClean="0">
                <a:solidFill>
                  <a:schemeClr val="tx1"/>
                </a:solidFill>
                <a:latin typeface="+mn-lt"/>
                <a:ea typeface="+mn-ea"/>
                <a:cs typeface="+mn-cs"/>
                <a:hlinkClick r:id="rId3"/>
              </a:rPr>
              <a:t>www.aidsetc.com/aidsetc?page=etres-display&amp;resource=etres-542</a:t>
            </a:r>
            <a:r>
              <a:rPr lang="en-US" sz="1200" kern="1200" dirty="0" smtClean="0">
                <a:solidFill>
                  <a:schemeClr val="tx1"/>
                </a:solidFill>
                <a:latin typeface="+mn-lt"/>
                <a:ea typeface="+mn-ea"/>
                <a:cs typeface="+mn-cs"/>
              </a:rPr>
              <a:t> </a:t>
            </a:r>
            <a:endParaRPr lang="en-US" sz="20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ACA442D-41BC-9C4B-83DD-5D961D94B659}" type="slidenum">
              <a:rPr lang="en-US" smtClean="0"/>
              <a:pPr/>
              <a:t>27</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i="1" kern="1200" dirty="0" smtClean="0">
                <a:solidFill>
                  <a:schemeClr val="tx1"/>
                </a:solidFill>
                <a:latin typeface="+mn-lt"/>
                <a:ea typeface="+mn-ea"/>
                <a:cs typeface="+mn-cs"/>
              </a:rPr>
              <a:t>Diseases of the Mouth as Indicator for HIV Infection</a:t>
            </a:r>
            <a:endParaRPr lang="en-US" sz="1400" kern="1200" dirty="0" smtClean="0">
              <a:solidFill>
                <a:schemeClr val="tx1"/>
              </a:solidFill>
              <a:latin typeface="+mn-lt"/>
              <a:ea typeface="+mn-ea"/>
              <a:cs typeface="+mn-cs"/>
            </a:endParaRPr>
          </a:p>
          <a:p>
            <a:pPr lvl="1">
              <a:buFont typeface="Arial"/>
              <a:buChar char="•"/>
            </a:pPr>
            <a:r>
              <a:rPr lang="en-US" sz="1200" kern="1200" dirty="0" smtClean="0">
                <a:solidFill>
                  <a:schemeClr val="tx1"/>
                </a:solidFill>
                <a:latin typeface="+mn-lt"/>
                <a:ea typeface="+mn-ea"/>
                <a:cs typeface="+mn-cs"/>
              </a:rPr>
              <a:t>Some oral conditions may lead to suspicion of HIV infection</a:t>
            </a:r>
            <a:endParaRPr lang="en-US" sz="1400" kern="1200" dirty="0" smtClean="0">
              <a:solidFill>
                <a:schemeClr val="tx1"/>
              </a:solidFill>
              <a:latin typeface="+mn-lt"/>
              <a:ea typeface="+mn-ea"/>
              <a:cs typeface="+mn-cs"/>
            </a:endParaRPr>
          </a:p>
          <a:p>
            <a:pPr lvl="1">
              <a:buFont typeface="Arial"/>
              <a:buChar char="•"/>
            </a:pPr>
            <a:r>
              <a:rPr lang="en-US" sz="1200" kern="1200" dirty="0" smtClean="0">
                <a:solidFill>
                  <a:schemeClr val="tx1"/>
                </a:solidFill>
                <a:latin typeface="+mn-lt"/>
                <a:ea typeface="+mn-ea"/>
                <a:cs typeface="+mn-cs"/>
              </a:rPr>
              <a:t>Common Examples:</a:t>
            </a:r>
            <a:endParaRPr lang="en-US" sz="1400" kern="1200" dirty="0" smtClean="0">
              <a:solidFill>
                <a:schemeClr val="tx1"/>
              </a:solidFill>
              <a:latin typeface="+mn-lt"/>
              <a:ea typeface="+mn-ea"/>
              <a:cs typeface="+mn-cs"/>
            </a:endParaRPr>
          </a:p>
          <a:p>
            <a:pPr lvl="2">
              <a:buFont typeface="Arial"/>
              <a:buChar char="•"/>
            </a:pPr>
            <a:r>
              <a:rPr lang="en-US" sz="1200" i="1" kern="1200" dirty="0" smtClean="0">
                <a:solidFill>
                  <a:schemeClr val="tx1"/>
                </a:solidFill>
                <a:latin typeface="+mn-lt"/>
                <a:ea typeface="+mn-ea"/>
                <a:cs typeface="+mn-cs"/>
              </a:rPr>
              <a:t>Oropharyngeal candidiasis</a:t>
            </a:r>
            <a:r>
              <a:rPr lang="en-US" sz="1200" kern="1200" dirty="0" smtClean="0">
                <a:solidFill>
                  <a:schemeClr val="tx1"/>
                </a:solidFill>
                <a:latin typeface="+mn-lt"/>
                <a:ea typeface="+mn-ea"/>
                <a:cs typeface="+mn-cs"/>
              </a:rPr>
              <a:t>, commonly known as “thrush,” is a fungal disease of the oral mucosa and tongue and is the most common intraoral lesion among PLWHA</a:t>
            </a:r>
            <a:r>
              <a:rPr lang="en-US" sz="1200" kern="1200" baseline="0" dirty="0" smtClean="0">
                <a:solidFill>
                  <a:schemeClr val="tx1"/>
                </a:solidFill>
                <a:latin typeface="+mn-lt"/>
                <a:ea typeface="+mn-ea"/>
                <a:cs typeface="+mn-cs"/>
              </a:rPr>
              <a:t> (shown in the images below). </a:t>
            </a:r>
            <a:endParaRPr lang="en-US" sz="14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ACA442D-41BC-9C4B-83DD-5D961D94B659}" type="slidenum">
              <a:rPr lang="en-US" smtClean="0"/>
              <a:pPr/>
              <a:t>28</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i="1" kern="1200" dirty="0" smtClean="0">
                <a:solidFill>
                  <a:schemeClr val="tx1"/>
                </a:solidFill>
                <a:latin typeface="+mn-lt"/>
                <a:ea typeface="+mn-ea"/>
                <a:cs typeface="+mn-cs"/>
              </a:rPr>
              <a:t>Esophageal candidiasis</a:t>
            </a:r>
            <a:endParaRPr lang="en-US" sz="1400" kern="1200" dirty="0" smtClean="0">
              <a:solidFill>
                <a:schemeClr val="tx1"/>
              </a:solidFill>
              <a:latin typeface="+mn-lt"/>
              <a:ea typeface="+mn-ea"/>
              <a:cs typeface="+mn-cs"/>
            </a:endParaRPr>
          </a:p>
          <a:p>
            <a:pPr lvl="1">
              <a:buFont typeface="Arial"/>
              <a:buChar char="•"/>
            </a:pPr>
            <a:r>
              <a:rPr lang="en-US" sz="1200" i="1" kern="1200" dirty="0" smtClean="0">
                <a:solidFill>
                  <a:schemeClr val="tx1"/>
                </a:solidFill>
                <a:latin typeface="+mn-lt"/>
                <a:ea typeface="+mn-ea"/>
                <a:cs typeface="+mn-cs"/>
              </a:rPr>
              <a:t>Esophageal candidiasis</a:t>
            </a:r>
            <a:r>
              <a:rPr lang="en-US" sz="1200" kern="1200" dirty="0" smtClean="0">
                <a:solidFill>
                  <a:schemeClr val="tx1"/>
                </a:solidFill>
                <a:latin typeface="+mn-lt"/>
                <a:ea typeface="+mn-ea"/>
                <a:cs typeface="+mn-cs"/>
              </a:rPr>
              <a:t> is candida that infects the esophagus, which can cause dysphagia, or difficulty with swallowing, or dynophagia, pain with swallowing. </a:t>
            </a:r>
            <a:endParaRPr lang="en-US" sz="1400" kern="1200" dirty="0" smtClean="0">
              <a:solidFill>
                <a:schemeClr val="tx1"/>
              </a:solidFill>
              <a:latin typeface="+mn-lt"/>
              <a:ea typeface="+mn-ea"/>
              <a:cs typeface="+mn-cs"/>
            </a:endParaRPr>
          </a:p>
          <a:p>
            <a:pPr lvl="1">
              <a:buFont typeface="Arial"/>
              <a:buChar char="•"/>
            </a:pPr>
            <a:r>
              <a:rPr lang="en-US" sz="1200" kern="1200" dirty="0" smtClean="0">
                <a:solidFill>
                  <a:schemeClr val="tx1"/>
                </a:solidFill>
                <a:latin typeface="+mn-lt"/>
                <a:ea typeface="+mn-ea"/>
                <a:cs typeface="+mn-cs"/>
              </a:rPr>
              <a:t>Esophageal candidiasis is an AIDS-defining condition, generally occurring in individuals with CD4 counts of &lt;200 cells/µL.</a:t>
            </a:r>
          </a:p>
          <a:p>
            <a:pPr lvl="1">
              <a:buFont typeface="Arial"/>
              <a:buChar char="•"/>
            </a:pPr>
            <a:r>
              <a:rPr lang="en-US" sz="1200" kern="1200" dirty="0" smtClean="0">
                <a:solidFill>
                  <a:schemeClr val="tx1"/>
                </a:solidFill>
                <a:latin typeface="+mn-lt"/>
                <a:ea typeface="+mn-ea"/>
                <a:cs typeface="+mn-cs"/>
              </a:rPr>
              <a:t>It is the most common cause of esophageal infection in persons with AIDS.</a:t>
            </a:r>
            <a:endParaRPr lang="en-US" sz="1400" kern="1200" dirty="0" smtClean="0">
              <a:solidFill>
                <a:schemeClr val="tx1"/>
              </a:solidFill>
              <a:latin typeface="+mn-lt"/>
              <a:ea typeface="+mn-ea"/>
              <a:cs typeface="+mn-cs"/>
            </a:endParaRPr>
          </a:p>
          <a:p>
            <a:pPr lvl="2">
              <a:buFont typeface="Arial"/>
              <a:buChar char="•"/>
            </a:pPr>
            <a:r>
              <a:rPr lang="en-US" sz="1200" i="1" kern="1200" dirty="0" smtClean="0">
                <a:solidFill>
                  <a:schemeClr val="tx1"/>
                </a:solidFill>
                <a:latin typeface="+mn-lt"/>
                <a:ea typeface="+mn-ea"/>
                <a:cs typeface="+mn-cs"/>
              </a:rPr>
              <a:t>Example of Esophageal Candidiasis shown in the image to the right</a:t>
            </a:r>
            <a:r>
              <a:rPr lang="en-US" sz="1200" i="1" kern="1200" baseline="0" dirty="0" smtClean="0">
                <a:solidFill>
                  <a:schemeClr val="tx1"/>
                </a:solidFill>
                <a:latin typeface="+mn-lt"/>
                <a:ea typeface="+mn-ea"/>
                <a:cs typeface="+mn-cs"/>
              </a:rPr>
              <a:t> and on the following slide. </a:t>
            </a:r>
            <a:r>
              <a:rPr lang="en-US" sz="1200" i="1" kern="1200" dirty="0" smtClean="0">
                <a:solidFill>
                  <a:schemeClr val="tx1"/>
                </a:solidFill>
                <a:latin typeface="+mn-lt"/>
                <a:ea typeface="+mn-ea"/>
                <a:cs typeface="+mn-cs"/>
              </a:rPr>
              <a:t> </a:t>
            </a:r>
            <a:endParaRPr lang="en-US" sz="1400" kern="1200" dirty="0" smtClean="0">
              <a:solidFill>
                <a:schemeClr val="tx1"/>
              </a:solidFill>
              <a:latin typeface="+mn-lt"/>
              <a:ea typeface="+mn-ea"/>
              <a:cs typeface="+mn-cs"/>
            </a:endParaRPr>
          </a:p>
          <a:p>
            <a:pPr>
              <a:buFont typeface="Arial"/>
              <a:buChar char="•"/>
            </a:pPr>
            <a:endParaRPr lang="en-US" dirty="0"/>
          </a:p>
        </p:txBody>
      </p:sp>
      <p:sp>
        <p:nvSpPr>
          <p:cNvPr id="4" name="Slide Number Placeholder 3"/>
          <p:cNvSpPr>
            <a:spLocks noGrp="1"/>
          </p:cNvSpPr>
          <p:nvPr>
            <p:ph type="sldNum" sz="quarter" idx="10"/>
          </p:nvPr>
        </p:nvSpPr>
        <p:spPr/>
        <p:txBody>
          <a:bodyPr/>
          <a:lstStyle/>
          <a:p>
            <a:fld id="{1ACA442D-41BC-9C4B-83DD-5D961D94B659}" type="slidenum">
              <a:rPr lang="en-US" smtClean="0"/>
              <a:pPr/>
              <a:t>29</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 of esophageal candidiasis </a:t>
            </a:r>
            <a:endParaRPr lang="en-US" dirty="0"/>
          </a:p>
        </p:txBody>
      </p:sp>
      <p:sp>
        <p:nvSpPr>
          <p:cNvPr id="4" name="Slide Number Placeholder 3"/>
          <p:cNvSpPr>
            <a:spLocks noGrp="1"/>
          </p:cNvSpPr>
          <p:nvPr>
            <p:ph type="sldNum" sz="quarter" idx="10"/>
          </p:nvPr>
        </p:nvSpPr>
        <p:spPr/>
        <p:txBody>
          <a:bodyPr/>
          <a:lstStyle/>
          <a:p>
            <a:fld id="{1ACA442D-41BC-9C4B-83DD-5D961D94B659}" type="slidenum">
              <a:rPr lang="en-US" smtClean="0"/>
              <a:pPr/>
              <a:t>30</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i="1" kern="1200" dirty="0" smtClean="0">
                <a:solidFill>
                  <a:schemeClr val="tx1"/>
                </a:solidFill>
                <a:latin typeface="+mn-lt"/>
                <a:ea typeface="+mn-ea"/>
                <a:cs typeface="+mn-cs"/>
              </a:rPr>
              <a:t>Hairy leukoplakia</a:t>
            </a:r>
            <a:endParaRPr lang="en-US" sz="1400" kern="1200" dirty="0" smtClean="0">
              <a:solidFill>
                <a:schemeClr val="tx1"/>
              </a:solidFill>
              <a:latin typeface="+mn-lt"/>
              <a:ea typeface="+mn-ea"/>
              <a:cs typeface="+mn-cs"/>
            </a:endParaRPr>
          </a:p>
          <a:p>
            <a:pPr lvl="1"/>
            <a:r>
              <a:rPr lang="en-US" sz="1200" kern="1200" dirty="0" smtClean="0">
                <a:solidFill>
                  <a:schemeClr val="tx1"/>
                </a:solidFill>
                <a:latin typeface="+mn-lt"/>
                <a:ea typeface="+mn-ea"/>
                <a:cs typeface="+mn-cs"/>
              </a:rPr>
              <a:t>Before the era of ART, hairy leukoplakia was considered one of the most common oral diseases in PLWHA, occurring in approximately 15 to 20 percent of PLWHA, and is often seen in PLWHA with delayed entry to care. </a:t>
            </a:r>
            <a:r>
              <a:rPr lang="en-US" sz="1400" kern="1200" baseline="30000" dirty="0" smtClean="0">
                <a:solidFill>
                  <a:schemeClr val="tx1"/>
                </a:solidFill>
                <a:latin typeface="+mn-lt"/>
                <a:ea typeface="+mn-ea"/>
                <a:cs typeface="+mn-cs"/>
              </a:rPr>
              <a:t>1</a:t>
            </a:r>
            <a:endParaRPr lang="en-US" sz="1400" kern="1200" dirty="0" smtClean="0">
              <a:solidFill>
                <a:schemeClr val="tx1"/>
              </a:solidFill>
              <a:latin typeface="+mn-lt"/>
              <a:ea typeface="+mn-ea"/>
              <a:cs typeface="+mn-cs"/>
            </a:endParaRPr>
          </a:p>
          <a:p>
            <a:pPr lvl="1"/>
            <a:r>
              <a:rPr lang="en-US" sz="1200" kern="1200" dirty="0" smtClean="0">
                <a:solidFill>
                  <a:schemeClr val="tx1"/>
                </a:solidFill>
                <a:latin typeface="+mn-lt"/>
                <a:ea typeface="+mn-ea"/>
                <a:cs typeface="+mn-cs"/>
              </a:rPr>
              <a:t>PLWHA with hairy leukoplakia tend to have moderate to advanced immune suppression, with a median CD4 count of approximately 235 cells/mm3.</a:t>
            </a:r>
            <a:endParaRPr lang="en-US" sz="14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 </a:t>
            </a:r>
            <a:endParaRPr lang="en-US" sz="1400" kern="1200" dirty="0" smtClean="0">
              <a:solidFill>
                <a:schemeClr val="tx1"/>
              </a:solidFill>
              <a:latin typeface="+mn-lt"/>
              <a:ea typeface="+mn-ea"/>
              <a:cs typeface="+mn-cs"/>
            </a:endParaRPr>
          </a:p>
          <a:p>
            <a:pPr lvl="1"/>
            <a:r>
              <a:rPr lang="en-US" sz="1200" kern="1200" dirty="0" smtClean="0">
                <a:solidFill>
                  <a:schemeClr val="tx1"/>
                </a:solidFill>
                <a:latin typeface="+mn-lt"/>
                <a:ea typeface="+mn-ea"/>
                <a:cs typeface="+mn-cs"/>
              </a:rPr>
              <a:t>Example of Hairy Leukoplakia </a:t>
            </a:r>
            <a:endParaRPr lang="en-US" sz="1400" kern="1200" dirty="0" smtClean="0">
              <a:solidFill>
                <a:schemeClr val="tx1"/>
              </a:solidFill>
              <a:latin typeface="+mn-lt"/>
              <a:ea typeface="+mn-ea"/>
              <a:cs typeface="+mn-cs"/>
            </a:endParaRPr>
          </a:p>
          <a:p>
            <a:r>
              <a:rPr lang="en-US" sz="1200" kern="1200" baseline="30000" dirty="0" smtClean="0">
                <a:solidFill>
                  <a:schemeClr val="tx1"/>
                </a:solidFill>
                <a:latin typeface="+mn-lt"/>
                <a:ea typeface="+mn-ea"/>
                <a:cs typeface="+mn-cs"/>
              </a:rPr>
              <a:t>1</a:t>
            </a:r>
            <a:r>
              <a:rPr lang="en-US" sz="1200" kern="1200" dirty="0" smtClean="0">
                <a:solidFill>
                  <a:schemeClr val="tx1"/>
                </a:solidFill>
                <a:latin typeface="+mn-lt"/>
                <a:ea typeface="+mn-ea"/>
                <a:cs typeface="+mn-cs"/>
              </a:rPr>
              <a:t> Husak R, Garbe C, Orfanos CE. Oral hairy leukoplakia in 71 HIV-seropositive patients: clinical symptoms, relation to immunologic status, and prognostic significance. J Am Acad Dermatol. 1996;35:928-34.</a:t>
            </a:r>
            <a:endParaRPr lang="en-US" sz="240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 </a:t>
            </a:r>
            <a:endParaRPr lang="en-US" sz="14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ACA442D-41BC-9C4B-83DD-5D961D94B659}" type="slidenum">
              <a:rPr lang="en-US" smtClean="0"/>
              <a:pPr/>
              <a:t>31</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 of hairy leukoplakia</a:t>
            </a:r>
            <a:endParaRPr lang="en-US" dirty="0"/>
          </a:p>
        </p:txBody>
      </p:sp>
      <p:sp>
        <p:nvSpPr>
          <p:cNvPr id="4" name="Slide Number Placeholder 3"/>
          <p:cNvSpPr>
            <a:spLocks noGrp="1"/>
          </p:cNvSpPr>
          <p:nvPr>
            <p:ph type="sldNum" sz="quarter" idx="10"/>
          </p:nvPr>
        </p:nvSpPr>
        <p:spPr/>
        <p:txBody>
          <a:bodyPr/>
          <a:lstStyle/>
          <a:p>
            <a:fld id="{1ACA442D-41BC-9C4B-83DD-5D961D94B659}" type="slidenum">
              <a:rPr lang="en-US" smtClean="0"/>
              <a:pPr/>
              <a:t>32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CA442D-41BC-9C4B-83DD-5D961D94B659}"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US" sz="1200" kern="1200" dirty="0" smtClean="0">
                <a:solidFill>
                  <a:schemeClr val="tx1"/>
                </a:solidFill>
                <a:latin typeface="+mn-lt"/>
                <a:ea typeface="+mn-ea"/>
                <a:cs typeface="+mn-cs"/>
              </a:rPr>
              <a:t>Kaposi sarcoma (KS) is a cancer that develops from cells lining lymph or blood vessels. KS usually appears as tumors on the skin or on mucosal surfaces such as the oral cavity, but tumors can also develop in other parts of the body, such as in the lymph nodes or digestive tract. </a:t>
            </a:r>
            <a:endParaRPr lang="en-US" sz="1400" kern="1200" dirty="0" smtClean="0">
              <a:solidFill>
                <a:schemeClr val="tx1"/>
              </a:solidFill>
              <a:latin typeface="+mn-lt"/>
              <a:ea typeface="+mn-ea"/>
              <a:cs typeface="+mn-cs"/>
            </a:endParaRPr>
          </a:p>
          <a:p>
            <a:pPr lvl="1"/>
            <a:r>
              <a:rPr lang="en-US" sz="1200" kern="1200" dirty="0" smtClean="0">
                <a:solidFill>
                  <a:schemeClr val="tx1"/>
                </a:solidFill>
                <a:latin typeface="+mn-lt"/>
                <a:ea typeface="+mn-ea"/>
                <a:cs typeface="+mn-cs"/>
              </a:rPr>
              <a:t>Approximately one-third of PLWHA with AIDS-associated Kaposi’s sarcoma (KS) develop oral lesions. AIDS-associated KS is often much more aggressive than classic Kaposi’s sarcoma.</a:t>
            </a:r>
            <a:r>
              <a:rPr lang="en-US" sz="1200" kern="1200" baseline="30000" dirty="0" smtClean="0">
                <a:solidFill>
                  <a:schemeClr val="tx1"/>
                </a:solidFill>
                <a:latin typeface="+mn-lt"/>
                <a:ea typeface="+mn-ea"/>
                <a:cs typeface="+mn-cs"/>
              </a:rPr>
              <a:t>2</a:t>
            </a:r>
            <a:endParaRPr lang="en-US" sz="1400" kern="1200" dirty="0" smtClean="0">
              <a:solidFill>
                <a:schemeClr val="tx1"/>
              </a:solidFill>
              <a:latin typeface="+mn-lt"/>
              <a:ea typeface="+mn-ea"/>
              <a:cs typeface="+mn-cs"/>
            </a:endParaRPr>
          </a:p>
          <a:p>
            <a:pPr lvl="1"/>
            <a:r>
              <a:rPr lang="en-US" sz="1200" kern="1200" dirty="0" smtClean="0">
                <a:solidFill>
                  <a:schemeClr val="tx1"/>
                </a:solidFill>
                <a:latin typeface="+mn-lt"/>
                <a:ea typeface="+mn-ea"/>
                <a:cs typeface="+mn-cs"/>
              </a:rPr>
              <a:t>KS is considered an “AIDS-defining” illness, which means that when KS occurs in someone infected with HIV, that person officially has AIDS (and is not just HIV-positive).</a:t>
            </a:r>
            <a:r>
              <a:rPr lang="en-US" sz="1200" kern="1200" baseline="30000" dirty="0" smtClean="0">
                <a:solidFill>
                  <a:schemeClr val="tx1"/>
                </a:solidFill>
                <a:latin typeface="+mn-lt"/>
                <a:ea typeface="+mn-ea"/>
                <a:cs typeface="+mn-cs"/>
              </a:rPr>
              <a:t>3</a:t>
            </a:r>
            <a:endParaRPr lang="en-US" sz="14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ACA442D-41BC-9C4B-83DD-5D961D94B659}" type="slidenum">
              <a:rPr lang="en-US" smtClean="0"/>
              <a:pPr/>
              <a:t>33</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abnormal cells of KS form purple, red, or brown blotches or tumors on the skin, also called lesions.</a:t>
            </a:r>
            <a:r>
              <a:rPr lang="en-US" sz="1200" kern="1200" baseline="30000" dirty="0" smtClean="0">
                <a:solidFill>
                  <a:schemeClr val="tx1"/>
                </a:solidFill>
                <a:latin typeface="+mn-lt"/>
                <a:ea typeface="+mn-ea"/>
                <a:cs typeface="+mn-cs"/>
              </a:rPr>
              <a:t>1</a:t>
            </a:r>
            <a:r>
              <a:rPr lang="en-US" sz="1200" kern="1200" dirty="0" smtClean="0">
                <a:solidFill>
                  <a:schemeClr val="tx1"/>
                </a:solidFill>
                <a:latin typeface="+mn-lt"/>
                <a:ea typeface="+mn-ea"/>
                <a:cs typeface="+mn-cs"/>
              </a:rPr>
              <a:t> That said, the appearance of KS can vary greatly in the oral cavity and, thus, proper recognition is important. The palate is the most common</a:t>
            </a:r>
            <a:r>
              <a:rPr lang="en-US" sz="1200" kern="1200" baseline="0" dirty="0" smtClean="0">
                <a:solidFill>
                  <a:schemeClr val="tx1"/>
                </a:solidFill>
                <a:latin typeface="+mn-lt"/>
                <a:ea typeface="+mn-ea"/>
                <a:cs typeface="+mn-cs"/>
              </a:rPr>
              <a:t> site.</a:t>
            </a:r>
            <a:endParaRPr lang="en-US" dirty="0"/>
          </a:p>
        </p:txBody>
      </p:sp>
      <p:sp>
        <p:nvSpPr>
          <p:cNvPr id="4" name="Slide Number Placeholder 3"/>
          <p:cNvSpPr>
            <a:spLocks noGrp="1"/>
          </p:cNvSpPr>
          <p:nvPr>
            <p:ph type="sldNum" sz="quarter" idx="10"/>
          </p:nvPr>
        </p:nvSpPr>
        <p:spPr/>
        <p:txBody>
          <a:bodyPr/>
          <a:lstStyle/>
          <a:p>
            <a:fld id="{1ACA442D-41BC-9C4B-83DD-5D961D94B659}" type="slidenum">
              <a:rPr lang="en-US" smtClean="0"/>
              <a:pPr/>
              <a:t>34</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buFont typeface="Arial"/>
              <a:buChar char="•"/>
            </a:pPr>
            <a:r>
              <a:rPr lang="en-US" sz="1200" kern="1200" dirty="0" smtClean="0">
                <a:solidFill>
                  <a:schemeClr val="tx1"/>
                </a:solidFill>
                <a:latin typeface="+mn-lt"/>
                <a:ea typeface="+mn-ea"/>
                <a:cs typeface="+mn-cs"/>
              </a:rPr>
              <a:t>HIV and certain other STDs are common co-morbidities in PLWHA. </a:t>
            </a:r>
            <a:endParaRPr lang="en-US" sz="1400" kern="1200" dirty="0" smtClean="0">
              <a:solidFill>
                <a:schemeClr val="tx1"/>
              </a:solidFill>
              <a:latin typeface="+mn-lt"/>
              <a:ea typeface="+mn-ea"/>
              <a:cs typeface="+mn-cs"/>
            </a:endParaRPr>
          </a:p>
          <a:p>
            <a:pPr lvl="0">
              <a:buFont typeface="Arial"/>
              <a:buChar char="•"/>
            </a:pPr>
            <a:r>
              <a:rPr lang="en-US" sz="1200" kern="1200" dirty="0" smtClean="0">
                <a:solidFill>
                  <a:schemeClr val="tx1"/>
                </a:solidFill>
                <a:latin typeface="+mn-lt"/>
                <a:ea typeface="+mn-ea"/>
                <a:cs typeface="+mn-cs"/>
              </a:rPr>
              <a:t>Some of these STDs, like syphilis, herpes, and gonorrhea, can manifest in the oral cavity. </a:t>
            </a:r>
            <a:endParaRPr lang="en-US" sz="1400" kern="1200" dirty="0" smtClean="0">
              <a:solidFill>
                <a:schemeClr val="tx1"/>
              </a:solidFill>
              <a:latin typeface="+mn-lt"/>
              <a:ea typeface="+mn-ea"/>
              <a:cs typeface="+mn-cs"/>
            </a:endParaRPr>
          </a:p>
          <a:p>
            <a:pPr lvl="0">
              <a:buFont typeface="Arial"/>
              <a:buChar char="•"/>
            </a:pPr>
            <a:r>
              <a:rPr lang="en-US" sz="1200" kern="1200" dirty="0" smtClean="0">
                <a:solidFill>
                  <a:schemeClr val="tx1"/>
                </a:solidFill>
                <a:latin typeface="+mn-lt"/>
                <a:ea typeface="+mn-ea"/>
                <a:cs typeface="+mn-cs"/>
              </a:rPr>
              <a:t>Below</a:t>
            </a:r>
            <a:r>
              <a:rPr lang="en-US" sz="1200" kern="1200" baseline="0" dirty="0" smtClean="0">
                <a:solidFill>
                  <a:schemeClr val="tx1"/>
                </a:solidFill>
                <a:latin typeface="+mn-lt"/>
                <a:ea typeface="+mn-ea"/>
                <a:cs typeface="+mn-cs"/>
              </a:rPr>
              <a:t> are p</a:t>
            </a:r>
            <a:r>
              <a:rPr lang="en-US" sz="1200" kern="1200" dirty="0" smtClean="0">
                <a:solidFill>
                  <a:schemeClr val="tx1"/>
                </a:solidFill>
                <a:latin typeface="+mn-lt"/>
                <a:ea typeface="+mn-ea"/>
                <a:cs typeface="+mn-cs"/>
              </a:rPr>
              <a:t>ictures of herpes in the oral cavity.</a:t>
            </a:r>
            <a:r>
              <a:rPr lang="en-US" sz="1200" kern="1200" baseline="0" dirty="0" smtClean="0">
                <a:solidFill>
                  <a:schemeClr val="tx1"/>
                </a:solidFill>
                <a:latin typeface="+mn-lt"/>
                <a:ea typeface="+mn-ea"/>
                <a:cs typeface="+mn-cs"/>
              </a:rPr>
              <a:t> </a:t>
            </a:r>
            <a:endParaRPr lang="en-US" sz="14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ACA442D-41BC-9C4B-83DD-5D961D94B659}" type="slidenum">
              <a:rPr lang="en-US" smtClean="0"/>
              <a:pPr/>
              <a:t>35</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buFont typeface="Arial"/>
              <a:buChar char="•"/>
            </a:pPr>
            <a:r>
              <a:rPr lang="en-US" sz="1200" i="1" kern="1200" dirty="0" smtClean="0">
                <a:solidFill>
                  <a:schemeClr val="tx1"/>
                </a:solidFill>
                <a:latin typeface="+mn-lt"/>
                <a:ea typeface="+mn-ea"/>
                <a:cs typeface="+mn-cs"/>
              </a:rPr>
              <a:t>HIV+ with a Syphilitic Lesion on the Labial Mucosa</a:t>
            </a:r>
            <a:endParaRPr lang="en-US" sz="1400" kern="1200" dirty="0" smtClean="0">
              <a:solidFill>
                <a:schemeClr val="tx1"/>
              </a:solidFill>
              <a:latin typeface="+mn-lt"/>
              <a:ea typeface="+mn-ea"/>
              <a:cs typeface="+mn-cs"/>
            </a:endParaRPr>
          </a:p>
          <a:p>
            <a:pPr lvl="1">
              <a:buFont typeface="Arial"/>
              <a:buChar char="•"/>
            </a:pPr>
            <a:r>
              <a:rPr lang="en-US" sz="1200" kern="1200" dirty="0" smtClean="0">
                <a:solidFill>
                  <a:schemeClr val="tx1"/>
                </a:solidFill>
                <a:latin typeface="+mn-lt"/>
                <a:ea typeface="+mn-ea"/>
                <a:cs typeface="+mn-cs"/>
              </a:rPr>
              <a:t>Syphilis may manifest in the oral cavity presenting with an ulcer-like lesion.</a:t>
            </a:r>
            <a:endParaRPr lang="en-US" sz="1400" kern="1200" dirty="0" smtClean="0">
              <a:solidFill>
                <a:schemeClr val="tx1"/>
              </a:solidFill>
              <a:latin typeface="+mn-lt"/>
              <a:ea typeface="+mn-ea"/>
              <a:cs typeface="+mn-cs"/>
            </a:endParaRPr>
          </a:p>
          <a:p>
            <a:pPr lvl="1">
              <a:buFont typeface="Arial"/>
              <a:buChar char="•"/>
            </a:pPr>
            <a:r>
              <a:rPr lang="en-US" sz="1200" kern="1200" dirty="0" smtClean="0">
                <a:solidFill>
                  <a:schemeClr val="tx1"/>
                </a:solidFill>
                <a:latin typeface="+mn-lt"/>
                <a:ea typeface="+mn-ea"/>
                <a:cs typeface="+mn-cs"/>
              </a:rPr>
              <a:t>The lesion may be painful and the only clinical manifestation of the STD.</a:t>
            </a:r>
            <a:endParaRPr lang="en-US" sz="1400" kern="1200" dirty="0" smtClean="0">
              <a:solidFill>
                <a:schemeClr val="tx1"/>
              </a:solidFill>
              <a:latin typeface="+mn-lt"/>
              <a:ea typeface="+mn-ea"/>
              <a:cs typeface="+mn-cs"/>
            </a:endParaRPr>
          </a:p>
          <a:p>
            <a:pPr lvl="1">
              <a:buFont typeface="Arial"/>
              <a:buChar char="•"/>
            </a:pPr>
            <a:r>
              <a:rPr lang="en-US" sz="1200" kern="1200" dirty="0" smtClean="0">
                <a:solidFill>
                  <a:schemeClr val="tx1"/>
                </a:solidFill>
                <a:latin typeface="+mn-lt"/>
                <a:ea typeface="+mn-ea"/>
                <a:cs typeface="+mn-cs"/>
              </a:rPr>
              <a:t>Below</a:t>
            </a:r>
            <a:r>
              <a:rPr lang="en-US" sz="1200" kern="1200" baseline="0" dirty="0" smtClean="0">
                <a:solidFill>
                  <a:schemeClr val="tx1"/>
                </a:solidFill>
                <a:latin typeface="+mn-lt"/>
                <a:ea typeface="+mn-ea"/>
                <a:cs typeface="+mn-cs"/>
              </a:rPr>
              <a:t> is a p</a:t>
            </a:r>
            <a:r>
              <a:rPr lang="en-US" sz="1200" kern="1200" dirty="0" smtClean="0">
                <a:solidFill>
                  <a:schemeClr val="tx1"/>
                </a:solidFill>
                <a:latin typeface="+mn-lt"/>
                <a:ea typeface="+mn-ea"/>
                <a:cs typeface="+mn-cs"/>
              </a:rPr>
              <a:t>icture of Syphilitic Lesion on the Labial Mucosa</a:t>
            </a:r>
          </a:p>
          <a:p>
            <a:pPr>
              <a:buFont typeface="Arial"/>
              <a:buNone/>
            </a:pP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ACA442D-41BC-9C4B-83DD-5D961D94B659}" type="slidenum">
              <a:rPr lang="en-US" smtClean="0"/>
              <a:pPr/>
              <a:t>36</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latin typeface="+mn-lt"/>
                <a:ea typeface="+mn-ea"/>
                <a:cs typeface="+mn-cs"/>
              </a:rPr>
              <a:t>HIV and Oral Gonorrhea</a:t>
            </a:r>
            <a:endParaRPr lang="en-US" sz="1400" kern="1200" dirty="0" smtClean="0">
              <a:solidFill>
                <a:schemeClr val="tx1"/>
              </a:solidFill>
              <a:latin typeface="+mn-lt"/>
              <a:ea typeface="+mn-ea"/>
              <a:cs typeface="+mn-cs"/>
            </a:endParaRPr>
          </a:p>
          <a:p>
            <a:pPr lvl="1">
              <a:buFont typeface="Arial"/>
              <a:buChar char="•"/>
            </a:pPr>
            <a:r>
              <a:rPr lang="en-US" sz="1200" kern="1200" dirty="0" smtClean="0">
                <a:solidFill>
                  <a:schemeClr val="tx1"/>
                </a:solidFill>
                <a:latin typeface="+mn-lt"/>
                <a:ea typeface="+mn-ea"/>
                <a:cs typeface="+mn-cs"/>
              </a:rPr>
              <a:t>The following patient presented with severe gingival pain and a sore throat. He had oral sex with his partner a few days before. He found out later that his partner had genital gonorrhea.</a:t>
            </a:r>
          </a:p>
          <a:p>
            <a:pPr lvl="1">
              <a:buFont typeface="Arial"/>
              <a:buChar char="•"/>
            </a:pPr>
            <a:r>
              <a:rPr lang="en-US" sz="1200" kern="1200" dirty="0" smtClean="0">
                <a:solidFill>
                  <a:schemeClr val="tx1"/>
                </a:solidFill>
                <a:latin typeface="+mn-lt"/>
                <a:ea typeface="+mn-ea"/>
                <a:cs typeface="+mn-cs"/>
              </a:rPr>
              <a:t>These</a:t>
            </a:r>
            <a:r>
              <a:rPr lang="en-US" sz="1200" kern="1200" baseline="0" dirty="0" smtClean="0">
                <a:solidFill>
                  <a:schemeClr val="tx1"/>
                </a:solidFill>
                <a:latin typeface="+mn-lt"/>
                <a:ea typeface="+mn-ea"/>
                <a:cs typeface="+mn-cs"/>
              </a:rPr>
              <a:t> are pi</a:t>
            </a:r>
            <a:r>
              <a:rPr lang="en-US" sz="1200" kern="1200" dirty="0" smtClean="0">
                <a:solidFill>
                  <a:schemeClr val="tx1"/>
                </a:solidFill>
                <a:latin typeface="+mn-lt"/>
                <a:ea typeface="+mn-ea"/>
                <a:cs typeface="+mn-cs"/>
              </a:rPr>
              <a:t>ctures of oral gonorrhea in the patient.</a:t>
            </a:r>
            <a:endParaRPr lang="en-US" sz="14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ACA442D-41BC-9C4B-83DD-5D961D94B659}" type="slidenum">
              <a:rPr lang="en-US" smtClean="0"/>
              <a:pPr/>
              <a:t>37</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dirty="0" smtClean="0"/>
              <a:t>Trainer</a:t>
            </a:r>
            <a:r>
              <a:rPr lang="en-US" baseline="0" dirty="0" smtClean="0"/>
              <a:t> should e</a:t>
            </a:r>
            <a:r>
              <a:rPr lang="en-US" dirty="0" smtClean="0"/>
              <a:t>xplain to class that this video presentation provides instruction on performing both external and intraoral exams. </a:t>
            </a:r>
          </a:p>
          <a:p>
            <a:pPr lvl="0"/>
            <a:r>
              <a:rPr lang="en-US" dirty="0" smtClean="0"/>
              <a:t>Have class watch the video (~12 minutes in length).</a:t>
            </a:r>
          </a:p>
          <a:p>
            <a:r>
              <a:rPr lang="en-US" dirty="0" smtClean="0"/>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ACA442D-41BC-9C4B-83DD-5D961D94B659}" type="slidenum">
              <a:rPr lang="en-US" smtClean="0"/>
              <a:pPr/>
              <a:t>38</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smtClean="0">
                <a:solidFill>
                  <a:schemeClr val="tx1"/>
                </a:solidFill>
                <a:latin typeface="+mn-lt"/>
                <a:ea typeface="+mn-ea"/>
                <a:cs typeface="+mn-cs"/>
              </a:rPr>
              <a:t>The objectives of the Webinar</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are to enable viewers to:</a:t>
            </a:r>
            <a:endParaRPr lang="en-US" sz="1400" kern="1200" dirty="0" smtClean="0">
              <a:solidFill>
                <a:schemeClr val="tx1"/>
              </a:solidFill>
              <a:latin typeface="+mn-lt"/>
              <a:ea typeface="+mn-ea"/>
              <a:cs typeface="+mn-cs"/>
            </a:endParaRPr>
          </a:p>
          <a:p>
            <a:pPr lvl="1">
              <a:buFont typeface="Arial"/>
              <a:buChar char="•"/>
            </a:pPr>
            <a:r>
              <a:rPr lang="en-US" sz="1200" kern="1200" dirty="0" smtClean="0">
                <a:solidFill>
                  <a:schemeClr val="tx1"/>
                </a:solidFill>
                <a:latin typeface="+mn-lt"/>
                <a:ea typeface="+mn-ea"/>
                <a:cs typeface="+mn-cs"/>
              </a:rPr>
              <a:t>Describe the impact of oral health disease in PLWHA</a:t>
            </a:r>
            <a:endParaRPr lang="en-US" sz="1400" kern="1200" dirty="0" smtClean="0">
              <a:solidFill>
                <a:schemeClr val="tx1"/>
              </a:solidFill>
              <a:latin typeface="+mn-lt"/>
              <a:ea typeface="+mn-ea"/>
              <a:cs typeface="+mn-cs"/>
            </a:endParaRPr>
          </a:p>
          <a:p>
            <a:pPr lvl="1">
              <a:buFont typeface="Arial"/>
              <a:buChar char="•"/>
            </a:pPr>
            <a:r>
              <a:rPr lang="en-US" sz="1200" kern="1200" dirty="0" smtClean="0">
                <a:solidFill>
                  <a:schemeClr val="tx1"/>
                </a:solidFill>
                <a:latin typeface="+mn-lt"/>
                <a:ea typeface="+mn-ea"/>
                <a:cs typeface="+mn-cs"/>
              </a:rPr>
              <a:t>Perform oral health screenings on HIV-infected patients, and </a:t>
            </a:r>
            <a:endParaRPr lang="en-US" sz="1400" kern="1200" dirty="0" smtClean="0">
              <a:solidFill>
                <a:schemeClr val="tx1"/>
              </a:solidFill>
              <a:latin typeface="+mn-lt"/>
              <a:ea typeface="+mn-ea"/>
              <a:cs typeface="+mn-cs"/>
            </a:endParaRPr>
          </a:p>
          <a:p>
            <a:pPr lvl="1">
              <a:buFont typeface="Arial"/>
              <a:buChar char="•"/>
            </a:pPr>
            <a:r>
              <a:rPr lang="en-US" sz="1200" kern="1200" dirty="0" smtClean="0">
                <a:solidFill>
                  <a:schemeClr val="tx1"/>
                </a:solidFill>
                <a:latin typeface="+mn-lt"/>
                <a:ea typeface="+mn-ea"/>
                <a:cs typeface="+mn-cs"/>
              </a:rPr>
              <a:t>Describe strategies for linking patients with HIV to dental care. </a:t>
            </a:r>
            <a:endParaRPr lang="en-US" sz="1400" kern="1200" dirty="0" smtClean="0">
              <a:solidFill>
                <a:schemeClr val="tx1"/>
              </a:solidFill>
              <a:latin typeface="+mn-lt"/>
              <a:ea typeface="+mn-ea"/>
              <a:cs typeface="+mn-cs"/>
            </a:endParaRPr>
          </a:p>
          <a:p>
            <a:pPr>
              <a:buFont typeface="Arial"/>
              <a:buChar char="•"/>
            </a:pPr>
            <a:endParaRPr lang="en-US" dirty="0"/>
          </a:p>
        </p:txBody>
      </p:sp>
      <p:sp>
        <p:nvSpPr>
          <p:cNvPr id="4" name="Slide Number Placeholder 3"/>
          <p:cNvSpPr>
            <a:spLocks noGrp="1"/>
          </p:cNvSpPr>
          <p:nvPr>
            <p:ph type="sldNum" sz="quarter" idx="10"/>
          </p:nvPr>
        </p:nvSpPr>
        <p:spPr/>
        <p:txBody>
          <a:bodyPr/>
          <a:lstStyle/>
          <a:p>
            <a:fld id="{1ACA442D-41BC-9C4B-83DD-5D961D94B659}" type="slidenum">
              <a:rPr lang="en-US" smtClean="0"/>
              <a:pPr/>
              <a:t>85</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a:lstStyle/>
          <a:p>
            <a:pPr eaLnBrk="1" hangingPunct="1">
              <a:spcBef>
                <a:spcPct val="0"/>
              </a:spcBef>
            </a:pPr>
            <a:endParaRPr lang="en-US">
              <a:ea typeface="ＭＳ Ｐゴシック" pitchFamily="-112" charset="-128"/>
              <a:cs typeface="ＭＳ Ｐゴシック" pitchFamily="-112" charset="-128"/>
            </a:endParaRPr>
          </a:p>
        </p:txBody>
      </p:sp>
      <p:sp>
        <p:nvSpPr>
          <p:cNvPr id="52228" name="Slide Number Placeholder 3"/>
          <p:cNvSpPr>
            <a:spLocks noGrp="1"/>
          </p:cNvSpPr>
          <p:nvPr>
            <p:ph type="sldNum" sz="quarter" idx="5"/>
          </p:nvPr>
        </p:nvSpPr>
        <p:spPr bwMode="auto">
          <a:noFill/>
          <a:ln>
            <a:miter lim="800000"/>
            <a:headEnd/>
            <a:tailEnd/>
          </a:ln>
        </p:spPr>
        <p:txBody>
          <a:bodyPr/>
          <a:lstStyle/>
          <a:p>
            <a:fld id="{72CFFCEF-2D1D-864D-B4BD-C4E9B83D018A}" type="slidenum">
              <a:rPr lang="en-US"/>
              <a:pPr/>
              <a:t>87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a:lstStyle/>
          <a:p>
            <a:pPr eaLnBrk="1" hangingPunct="1"/>
            <a:endParaRPr lang="en-US">
              <a:ea typeface="ＭＳ Ｐゴシック" pitchFamily="-112" charset="-128"/>
              <a:cs typeface="ＭＳ Ｐゴシック" pitchFamily="-112" charset="-128"/>
            </a:endParaRPr>
          </a:p>
        </p:txBody>
      </p:sp>
      <p:sp>
        <p:nvSpPr>
          <p:cNvPr id="53252" name="Slide Number Placeholder 3"/>
          <p:cNvSpPr>
            <a:spLocks noGrp="1"/>
          </p:cNvSpPr>
          <p:nvPr>
            <p:ph type="sldNum" sz="quarter" idx="5"/>
          </p:nvPr>
        </p:nvSpPr>
        <p:spPr bwMode="auto">
          <a:noFill/>
          <a:ln>
            <a:miter lim="800000"/>
            <a:headEnd/>
            <a:tailEnd/>
          </a:ln>
        </p:spPr>
        <p:txBody>
          <a:bodyPr/>
          <a:lstStyle/>
          <a:p>
            <a:fld id="{6CBF92D2-AFBF-4D46-98DD-23D24B9AFFC6}" type="slidenum">
              <a:rPr lang="en-US"/>
              <a:pPr/>
              <a:t>88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a:lstStyle/>
          <a:p>
            <a:pPr eaLnBrk="1" hangingPunct="1">
              <a:spcBef>
                <a:spcPct val="0"/>
              </a:spcBef>
            </a:pPr>
            <a:endParaRPr lang="en-US">
              <a:ea typeface="ＭＳ Ｐゴシック" pitchFamily="-112" charset="-128"/>
              <a:cs typeface="ＭＳ Ｐゴシック" pitchFamily="-112" charset="-128"/>
            </a:endParaRPr>
          </a:p>
        </p:txBody>
      </p:sp>
      <p:sp>
        <p:nvSpPr>
          <p:cNvPr id="54276" name="Slide Number Placeholder 3"/>
          <p:cNvSpPr>
            <a:spLocks noGrp="1"/>
          </p:cNvSpPr>
          <p:nvPr>
            <p:ph type="sldNum" sz="quarter" idx="5"/>
          </p:nvPr>
        </p:nvSpPr>
        <p:spPr bwMode="auto">
          <a:noFill/>
          <a:ln>
            <a:miter lim="800000"/>
            <a:headEnd/>
            <a:tailEnd/>
          </a:ln>
        </p:spPr>
        <p:txBody>
          <a:bodyPr/>
          <a:lstStyle/>
          <a:p>
            <a:fld id="{A18EA43D-8C09-7940-878C-047C00739C3A}" type="slidenum">
              <a:rPr lang="en-US"/>
              <a:pPr/>
              <a:t>89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CA442D-41BC-9C4B-83DD-5D961D94B659}"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a:lstStyle/>
          <a:p>
            <a:pPr eaLnBrk="1" hangingPunct="1">
              <a:spcBef>
                <a:spcPct val="0"/>
              </a:spcBef>
            </a:pPr>
            <a:endParaRPr lang="en-US">
              <a:ea typeface="ＭＳ Ｐゴシック" pitchFamily="-112" charset="-128"/>
              <a:cs typeface="ＭＳ Ｐゴシック" pitchFamily="-112" charset="-128"/>
            </a:endParaRPr>
          </a:p>
        </p:txBody>
      </p:sp>
      <p:sp>
        <p:nvSpPr>
          <p:cNvPr id="55300" name="Slide Number Placeholder 3"/>
          <p:cNvSpPr>
            <a:spLocks noGrp="1"/>
          </p:cNvSpPr>
          <p:nvPr>
            <p:ph type="sldNum" sz="quarter" idx="5"/>
          </p:nvPr>
        </p:nvSpPr>
        <p:spPr bwMode="auto">
          <a:noFill/>
          <a:ln>
            <a:miter lim="800000"/>
            <a:headEnd/>
            <a:tailEnd/>
          </a:ln>
        </p:spPr>
        <p:txBody>
          <a:bodyPr/>
          <a:lstStyle/>
          <a:p>
            <a:fld id="{AFDDB057-47CB-EB4D-8D25-4B2CA8109130}" type="slidenum">
              <a:rPr lang="en-US"/>
              <a:pPr/>
              <a:t>90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a:lstStyle/>
          <a:p>
            <a:pPr eaLnBrk="1" hangingPunct="1"/>
            <a:endParaRPr lang="en-US">
              <a:ea typeface="ＭＳ Ｐゴシック" pitchFamily="-112" charset="-128"/>
              <a:cs typeface="ＭＳ Ｐゴシック" pitchFamily="-112" charset="-128"/>
            </a:endParaRPr>
          </a:p>
        </p:txBody>
      </p:sp>
      <p:sp>
        <p:nvSpPr>
          <p:cNvPr id="56324" name="Slide Number Placeholder 3"/>
          <p:cNvSpPr>
            <a:spLocks noGrp="1"/>
          </p:cNvSpPr>
          <p:nvPr>
            <p:ph type="sldNum" sz="quarter" idx="5"/>
          </p:nvPr>
        </p:nvSpPr>
        <p:spPr bwMode="auto">
          <a:noFill/>
          <a:ln>
            <a:miter lim="800000"/>
            <a:headEnd/>
            <a:tailEnd/>
          </a:ln>
        </p:spPr>
        <p:txBody>
          <a:bodyPr/>
          <a:lstStyle/>
          <a:p>
            <a:fld id="{A8B6213A-53F5-E547-A55A-A34EA94D35E1}" type="slidenum">
              <a:rPr lang="en-US"/>
              <a:pPr/>
              <a:t>91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a:lstStyle/>
          <a:p>
            <a:pPr eaLnBrk="1" hangingPunct="1">
              <a:spcBef>
                <a:spcPct val="0"/>
              </a:spcBef>
            </a:pPr>
            <a:endParaRPr lang="en-US">
              <a:ea typeface="ＭＳ Ｐゴシック" pitchFamily="-112" charset="-128"/>
              <a:cs typeface="ＭＳ Ｐゴシック" pitchFamily="-112" charset="-128"/>
            </a:endParaRPr>
          </a:p>
        </p:txBody>
      </p:sp>
      <p:sp>
        <p:nvSpPr>
          <p:cNvPr id="57348" name="Slide Number Placeholder 3"/>
          <p:cNvSpPr>
            <a:spLocks noGrp="1"/>
          </p:cNvSpPr>
          <p:nvPr>
            <p:ph type="sldNum" sz="quarter" idx="5"/>
          </p:nvPr>
        </p:nvSpPr>
        <p:spPr bwMode="auto">
          <a:noFill/>
          <a:ln>
            <a:miter lim="800000"/>
            <a:headEnd/>
            <a:tailEnd/>
          </a:ln>
        </p:spPr>
        <p:txBody>
          <a:bodyPr/>
          <a:lstStyle/>
          <a:p>
            <a:fld id="{95ACA9A1-3BFC-A347-9A19-916B99B3044F}" type="slidenum">
              <a:rPr lang="en-US"/>
              <a:pPr/>
              <a:t>92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a:lstStyle/>
          <a:p>
            <a:pPr eaLnBrk="1" hangingPunct="1">
              <a:spcBef>
                <a:spcPct val="0"/>
              </a:spcBef>
            </a:pPr>
            <a:endParaRPr lang="en-US">
              <a:ea typeface="ＭＳ Ｐゴシック" pitchFamily="-112" charset="-128"/>
              <a:cs typeface="ＭＳ Ｐゴシック" pitchFamily="-112" charset="-128"/>
            </a:endParaRPr>
          </a:p>
        </p:txBody>
      </p:sp>
      <p:sp>
        <p:nvSpPr>
          <p:cNvPr id="58372" name="Slide Number Placeholder 3"/>
          <p:cNvSpPr>
            <a:spLocks noGrp="1"/>
          </p:cNvSpPr>
          <p:nvPr>
            <p:ph type="sldNum" sz="quarter" idx="5"/>
          </p:nvPr>
        </p:nvSpPr>
        <p:spPr bwMode="auto">
          <a:noFill/>
          <a:ln>
            <a:miter lim="800000"/>
            <a:headEnd/>
            <a:tailEnd/>
          </a:ln>
        </p:spPr>
        <p:txBody>
          <a:bodyPr/>
          <a:lstStyle/>
          <a:p>
            <a:fld id="{504B746A-79E2-AC42-977E-CA16D1A305CF}" type="slidenum">
              <a:rPr lang="en-US"/>
              <a:pPr/>
              <a:t>93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a:lstStyle/>
          <a:p>
            <a:pPr eaLnBrk="1" hangingPunct="1"/>
            <a:endParaRPr lang="en-US">
              <a:ea typeface="ＭＳ Ｐゴシック" pitchFamily="-112" charset="-128"/>
              <a:cs typeface="ＭＳ Ｐゴシック" pitchFamily="-112" charset="-128"/>
            </a:endParaRPr>
          </a:p>
        </p:txBody>
      </p:sp>
      <p:sp>
        <p:nvSpPr>
          <p:cNvPr id="59396" name="Slide Number Placeholder 3"/>
          <p:cNvSpPr>
            <a:spLocks noGrp="1"/>
          </p:cNvSpPr>
          <p:nvPr>
            <p:ph type="sldNum" sz="quarter" idx="5"/>
          </p:nvPr>
        </p:nvSpPr>
        <p:spPr bwMode="auto">
          <a:noFill/>
          <a:ln>
            <a:miter lim="800000"/>
            <a:headEnd/>
            <a:tailEnd/>
          </a:ln>
        </p:spPr>
        <p:txBody>
          <a:bodyPr/>
          <a:lstStyle/>
          <a:p>
            <a:fld id="{32665B65-7BFC-F24E-8FED-1FD4028F5AEA}" type="slidenum">
              <a:rPr lang="en-US"/>
              <a:pPr/>
              <a:t>94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a:lstStyle/>
          <a:p>
            <a:pPr eaLnBrk="1" hangingPunct="1">
              <a:spcBef>
                <a:spcPct val="0"/>
              </a:spcBef>
            </a:pPr>
            <a:endParaRPr lang="en-US">
              <a:ea typeface="ＭＳ Ｐゴシック" pitchFamily="-112" charset="-128"/>
              <a:cs typeface="ＭＳ Ｐゴシック" pitchFamily="-112" charset="-128"/>
            </a:endParaRPr>
          </a:p>
        </p:txBody>
      </p:sp>
      <p:sp>
        <p:nvSpPr>
          <p:cNvPr id="60420" name="Slide Number Placeholder 3"/>
          <p:cNvSpPr>
            <a:spLocks noGrp="1"/>
          </p:cNvSpPr>
          <p:nvPr>
            <p:ph type="sldNum" sz="quarter" idx="5"/>
          </p:nvPr>
        </p:nvSpPr>
        <p:spPr bwMode="auto">
          <a:noFill/>
          <a:ln>
            <a:miter lim="800000"/>
            <a:headEnd/>
            <a:tailEnd/>
          </a:ln>
        </p:spPr>
        <p:txBody>
          <a:bodyPr/>
          <a:lstStyle/>
          <a:p>
            <a:fld id="{5D54457B-4A62-664F-B5EE-7B1531959D8C}" type="slidenum">
              <a:rPr lang="en-US"/>
              <a:pPr/>
              <a:t>95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a:lstStyle/>
          <a:p>
            <a:pPr eaLnBrk="1" hangingPunct="1">
              <a:spcBef>
                <a:spcPct val="0"/>
              </a:spcBef>
            </a:pPr>
            <a:endParaRPr lang="en-US">
              <a:ea typeface="ＭＳ Ｐゴシック" pitchFamily="-112" charset="-128"/>
              <a:cs typeface="ＭＳ Ｐゴシック" pitchFamily="-112" charset="-128"/>
            </a:endParaRPr>
          </a:p>
        </p:txBody>
      </p:sp>
      <p:sp>
        <p:nvSpPr>
          <p:cNvPr id="61444" name="Slide Number Placeholder 3"/>
          <p:cNvSpPr>
            <a:spLocks noGrp="1"/>
          </p:cNvSpPr>
          <p:nvPr>
            <p:ph type="sldNum" sz="quarter" idx="5"/>
          </p:nvPr>
        </p:nvSpPr>
        <p:spPr bwMode="auto">
          <a:noFill/>
          <a:ln>
            <a:miter lim="800000"/>
            <a:headEnd/>
            <a:tailEnd/>
          </a:ln>
        </p:spPr>
        <p:txBody>
          <a:bodyPr/>
          <a:lstStyle/>
          <a:p>
            <a:fld id="{BAD2B371-9964-CF45-A03D-50D0F255F3C6}" type="slidenum">
              <a:rPr lang="en-US"/>
              <a:pPr/>
              <a:t>96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a:lstStyle/>
          <a:p>
            <a:pPr eaLnBrk="1" hangingPunct="1">
              <a:spcBef>
                <a:spcPct val="0"/>
              </a:spcBef>
            </a:pPr>
            <a:endParaRPr lang="en-US">
              <a:ea typeface="ＭＳ Ｐゴシック" pitchFamily="-112" charset="-128"/>
              <a:cs typeface="ＭＳ Ｐゴシック" pitchFamily="-112" charset="-128"/>
            </a:endParaRPr>
          </a:p>
        </p:txBody>
      </p:sp>
      <p:sp>
        <p:nvSpPr>
          <p:cNvPr id="62468" name="Slide Number Placeholder 3"/>
          <p:cNvSpPr>
            <a:spLocks noGrp="1"/>
          </p:cNvSpPr>
          <p:nvPr>
            <p:ph type="sldNum" sz="quarter" idx="5"/>
          </p:nvPr>
        </p:nvSpPr>
        <p:spPr bwMode="auto">
          <a:noFill/>
          <a:ln>
            <a:miter lim="800000"/>
            <a:headEnd/>
            <a:tailEnd/>
          </a:ln>
        </p:spPr>
        <p:txBody>
          <a:bodyPr/>
          <a:lstStyle/>
          <a:p>
            <a:fld id="{54A124BF-7ED1-F64C-B2BA-032AC7073BE7}" type="slidenum">
              <a:rPr lang="en-US"/>
              <a:pPr/>
              <a:t>97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a:lstStyle/>
          <a:p>
            <a:pPr eaLnBrk="1" hangingPunct="1">
              <a:spcBef>
                <a:spcPct val="0"/>
              </a:spcBef>
            </a:pPr>
            <a:endParaRPr lang="en-US">
              <a:ea typeface="ＭＳ Ｐゴシック" pitchFamily="-112" charset="-128"/>
              <a:cs typeface="ＭＳ Ｐゴシック" pitchFamily="-112" charset="-128"/>
            </a:endParaRPr>
          </a:p>
        </p:txBody>
      </p:sp>
      <p:sp>
        <p:nvSpPr>
          <p:cNvPr id="63492" name="Slide Number Placeholder 3"/>
          <p:cNvSpPr>
            <a:spLocks noGrp="1"/>
          </p:cNvSpPr>
          <p:nvPr>
            <p:ph type="sldNum" sz="quarter" idx="5"/>
          </p:nvPr>
        </p:nvSpPr>
        <p:spPr bwMode="auto">
          <a:noFill/>
          <a:ln>
            <a:miter lim="800000"/>
            <a:headEnd/>
            <a:tailEnd/>
          </a:ln>
        </p:spPr>
        <p:txBody>
          <a:bodyPr/>
          <a:lstStyle/>
          <a:p>
            <a:fld id="{7B6EF2C3-AF77-834D-AEA1-C10F0587DF16}" type="slidenum">
              <a:rPr lang="en-US"/>
              <a:pPr/>
              <a:t>98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a:lstStyle/>
          <a:p>
            <a:pPr eaLnBrk="1" hangingPunct="1">
              <a:spcBef>
                <a:spcPct val="0"/>
              </a:spcBef>
            </a:pPr>
            <a:endParaRPr lang="en-US">
              <a:ea typeface="ＭＳ Ｐゴシック" pitchFamily="-112" charset="-128"/>
              <a:cs typeface="ＭＳ Ｐゴシック" pitchFamily="-112" charset="-128"/>
            </a:endParaRPr>
          </a:p>
        </p:txBody>
      </p:sp>
      <p:sp>
        <p:nvSpPr>
          <p:cNvPr id="64516" name="Slide Number Placeholder 3"/>
          <p:cNvSpPr>
            <a:spLocks noGrp="1"/>
          </p:cNvSpPr>
          <p:nvPr>
            <p:ph type="sldNum" sz="quarter" idx="5"/>
          </p:nvPr>
        </p:nvSpPr>
        <p:spPr bwMode="auto">
          <a:noFill/>
          <a:ln>
            <a:miter lim="800000"/>
            <a:headEnd/>
            <a:tailEnd/>
          </a:ln>
        </p:spPr>
        <p:txBody>
          <a:bodyPr/>
          <a:lstStyle/>
          <a:p>
            <a:fld id="{74BF6B59-90D7-9747-B6DF-F86ED690233C}" type="slidenum">
              <a:rPr lang="en-US"/>
              <a:pPr/>
              <a:t>99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buFont typeface="Arial"/>
              <a:buChar char="•"/>
            </a:pPr>
            <a:r>
              <a:rPr lang="en-US" dirty="0" smtClean="0"/>
              <a:t>Emerging research indicates some links between oral health and systemic diseases.</a:t>
            </a:r>
            <a:endParaRPr lang="en-US" sz="2000" dirty="0" smtClean="0"/>
          </a:p>
          <a:p>
            <a:pPr lvl="1">
              <a:buFont typeface="Arial"/>
              <a:buChar char="•"/>
            </a:pPr>
            <a:r>
              <a:rPr lang="en-US" dirty="0" smtClean="0"/>
              <a:t>Recent reports have shown associations between poor oral health—mainly periodontal disease and tooth loss—and increased risk of cardiovascular disease, stroke, pulmonary disease, diabetes, poor pregnancy outcomes, and osteoporosis. </a:t>
            </a:r>
            <a:endParaRPr lang="en-US" sz="2000" dirty="0" smtClean="0"/>
          </a:p>
          <a:p>
            <a:pPr lvl="1">
              <a:buFont typeface="Arial"/>
              <a:buChar char="•"/>
            </a:pPr>
            <a:r>
              <a:rPr lang="en-US" dirty="0" smtClean="0"/>
              <a:t>Poor oral health can make it difficult to chew or swallow and can impede food intake, appetite, and nutrition, leading to poor absorption of HIV medications and leaving PLWHA susceptible to progression of their disease. Poor oral health can also interfere with medication adherence. </a:t>
            </a:r>
            <a:endParaRPr lang="en-US" sz="2000" dirty="0" smtClean="0"/>
          </a:p>
          <a:p>
            <a:pPr lvl="1">
              <a:buFont typeface="Arial"/>
              <a:buChar char="•"/>
            </a:pPr>
            <a:r>
              <a:rPr lang="en-US" dirty="0" smtClean="0"/>
              <a:t>Oral signs suspected to be indications of systemic illness might be confirmed by the presence of rash, fever, headache, malaise, enlarged lymph nodes, or lesions.</a:t>
            </a:r>
            <a:endParaRPr lang="en-US" sz="2000" dirty="0" smtClean="0"/>
          </a:p>
          <a:p>
            <a:pPr lvl="1">
              <a:buFont typeface="Arial"/>
              <a:buChar char="•"/>
            </a:pPr>
            <a:r>
              <a:rPr lang="en-US" dirty="0" smtClean="0"/>
              <a:t>Because there can be a large overlap in the clinical appearance of oral/facial manifestations of various diseases with different etiologies, an accurate diagnosis may require other diagnostic testing. </a:t>
            </a:r>
            <a:endParaRPr lang="en-US" sz="2000" dirty="0" smtClean="0"/>
          </a:p>
          <a:p>
            <a:pPr lvl="1">
              <a:buFont typeface="Arial"/>
              <a:buChar char="•"/>
            </a:pPr>
            <a:r>
              <a:rPr lang="en-US" dirty="0" smtClean="0"/>
              <a:t>More will be explored in Module 5, “Oral Health Examination in the Medical Setting.”</a:t>
            </a:r>
            <a:endParaRPr lang="en-US" sz="2000" dirty="0" smtClean="0"/>
          </a:p>
          <a:p>
            <a:pPr>
              <a:buFont typeface="Arial"/>
              <a:buChar char="•"/>
            </a:pPr>
            <a:endParaRPr lang="en-US" dirty="0"/>
          </a:p>
        </p:txBody>
      </p:sp>
      <p:sp>
        <p:nvSpPr>
          <p:cNvPr id="4" name="Slide Number Placeholder 3"/>
          <p:cNvSpPr>
            <a:spLocks noGrp="1"/>
          </p:cNvSpPr>
          <p:nvPr>
            <p:ph type="sldNum" sz="quarter" idx="10"/>
          </p:nvPr>
        </p:nvSpPr>
        <p:spPr/>
        <p:txBody>
          <a:bodyPr/>
          <a:lstStyle/>
          <a:p>
            <a:fld id="{1ACA442D-41BC-9C4B-83DD-5D961D94B659}" type="slidenum">
              <a:rPr lang="en-US" smtClean="0"/>
              <a:pPr/>
              <a:t>5</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a:lstStyle/>
          <a:p>
            <a:pPr eaLnBrk="1" hangingPunct="1">
              <a:spcBef>
                <a:spcPct val="0"/>
              </a:spcBef>
            </a:pPr>
            <a:endParaRPr lang="en-US">
              <a:ea typeface="ＭＳ Ｐゴシック" pitchFamily="-112" charset="-128"/>
              <a:cs typeface="ＭＳ Ｐゴシック" pitchFamily="-112" charset="-128"/>
            </a:endParaRPr>
          </a:p>
        </p:txBody>
      </p:sp>
      <p:sp>
        <p:nvSpPr>
          <p:cNvPr id="65540" name="Slide Number Placeholder 3"/>
          <p:cNvSpPr>
            <a:spLocks noGrp="1"/>
          </p:cNvSpPr>
          <p:nvPr>
            <p:ph type="sldNum" sz="quarter" idx="5"/>
          </p:nvPr>
        </p:nvSpPr>
        <p:spPr bwMode="auto">
          <a:noFill/>
          <a:ln>
            <a:miter lim="800000"/>
            <a:headEnd/>
            <a:tailEnd/>
          </a:ln>
        </p:spPr>
        <p:txBody>
          <a:bodyPr/>
          <a:lstStyle/>
          <a:p>
            <a:fld id="{96B03702-B24B-CF49-890D-2C024AB841F7}" type="slidenum">
              <a:rPr lang="en-US"/>
              <a:pPr/>
              <a:t>100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a:lstStyle/>
          <a:p>
            <a:pPr eaLnBrk="1" hangingPunct="1">
              <a:spcBef>
                <a:spcPct val="0"/>
              </a:spcBef>
            </a:pPr>
            <a:endParaRPr lang="en-US">
              <a:ea typeface="ＭＳ Ｐゴシック" pitchFamily="-112" charset="-128"/>
              <a:cs typeface="ＭＳ Ｐゴシック" pitchFamily="-112" charset="-128"/>
            </a:endParaRPr>
          </a:p>
        </p:txBody>
      </p:sp>
      <p:sp>
        <p:nvSpPr>
          <p:cNvPr id="66564" name="Slide Number Placeholder 3"/>
          <p:cNvSpPr>
            <a:spLocks noGrp="1"/>
          </p:cNvSpPr>
          <p:nvPr>
            <p:ph type="sldNum" sz="quarter" idx="5"/>
          </p:nvPr>
        </p:nvSpPr>
        <p:spPr bwMode="auto">
          <a:noFill/>
          <a:ln>
            <a:miter lim="800000"/>
            <a:headEnd/>
            <a:tailEnd/>
          </a:ln>
        </p:spPr>
        <p:txBody>
          <a:bodyPr/>
          <a:lstStyle/>
          <a:p>
            <a:fld id="{D8577919-48AF-F141-8B16-AF2836436DF7}" type="slidenum">
              <a:rPr lang="en-US"/>
              <a:pPr/>
              <a:t>101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a:lstStyle/>
          <a:p>
            <a:pPr eaLnBrk="1" hangingPunct="1"/>
            <a:endParaRPr lang="en-US">
              <a:ea typeface="ＭＳ Ｐゴシック" pitchFamily="-112" charset="-128"/>
              <a:cs typeface="ＭＳ Ｐゴシック" pitchFamily="-112" charset="-128"/>
            </a:endParaRPr>
          </a:p>
        </p:txBody>
      </p:sp>
      <p:sp>
        <p:nvSpPr>
          <p:cNvPr id="67588" name="Slide Number Placeholder 3"/>
          <p:cNvSpPr>
            <a:spLocks noGrp="1"/>
          </p:cNvSpPr>
          <p:nvPr>
            <p:ph type="sldNum" sz="quarter" idx="5"/>
          </p:nvPr>
        </p:nvSpPr>
        <p:spPr bwMode="auto">
          <a:noFill/>
          <a:ln>
            <a:miter lim="800000"/>
            <a:headEnd/>
            <a:tailEnd/>
          </a:ln>
        </p:spPr>
        <p:txBody>
          <a:bodyPr/>
          <a:lstStyle/>
          <a:p>
            <a:fld id="{0B2F2806-3FEB-3B4E-8AC7-1B4A2AF692AF}" type="slidenum">
              <a:rPr lang="en-US"/>
              <a:pPr/>
              <a:t>102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a:lstStyle/>
          <a:p>
            <a:pPr eaLnBrk="1" hangingPunct="1">
              <a:spcBef>
                <a:spcPct val="0"/>
              </a:spcBef>
            </a:pPr>
            <a:endParaRPr lang="en-US">
              <a:ea typeface="ＭＳ Ｐゴシック" pitchFamily="-112" charset="-128"/>
              <a:cs typeface="ＭＳ Ｐゴシック" pitchFamily="-112" charset="-128"/>
            </a:endParaRPr>
          </a:p>
        </p:txBody>
      </p:sp>
      <p:sp>
        <p:nvSpPr>
          <p:cNvPr id="68612" name="Slide Number Placeholder 3"/>
          <p:cNvSpPr>
            <a:spLocks noGrp="1"/>
          </p:cNvSpPr>
          <p:nvPr>
            <p:ph type="sldNum" sz="quarter" idx="5"/>
          </p:nvPr>
        </p:nvSpPr>
        <p:spPr bwMode="auto">
          <a:noFill/>
          <a:ln>
            <a:miter lim="800000"/>
            <a:headEnd/>
            <a:tailEnd/>
          </a:ln>
        </p:spPr>
        <p:txBody>
          <a:bodyPr/>
          <a:lstStyle/>
          <a:p>
            <a:fld id="{90B14AED-CCFA-3C48-87DC-6F60759C1B87}" type="slidenum">
              <a:rPr lang="en-US"/>
              <a:pPr/>
              <a:t>103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a:lstStyle/>
          <a:p>
            <a:pPr eaLnBrk="1" hangingPunct="1">
              <a:spcBef>
                <a:spcPct val="0"/>
              </a:spcBef>
            </a:pPr>
            <a:endParaRPr lang="en-US">
              <a:ea typeface="ＭＳ Ｐゴシック" pitchFamily="-112" charset="-128"/>
              <a:cs typeface="ＭＳ Ｐゴシック" pitchFamily="-112" charset="-128"/>
            </a:endParaRPr>
          </a:p>
        </p:txBody>
      </p:sp>
      <p:sp>
        <p:nvSpPr>
          <p:cNvPr id="69636" name="Slide Number Placeholder 3"/>
          <p:cNvSpPr>
            <a:spLocks noGrp="1"/>
          </p:cNvSpPr>
          <p:nvPr>
            <p:ph type="sldNum" sz="quarter" idx="5"/>
          </p:nvPr>
        </p:nvSpPr>
        <p:spPr bwMode="auto">
          <a:noFill/>
          <a:ln>
            <a:miter lim="800000"/>
            <a:headEnd/>
            <a:tailEnd/>
          </a:ln>
        </p:spPr>
        <p:txBody>
          <a:bodyPr/>
          <a:lstStyle/>
          <a:p>
            <a:fld id="{A5AB9AD7-DEDB-B042-89CD-AD5E24B8EDB7}" type="slidenum">
              <a:rPr lang="en-US"/>
              <a:pPr/>
              <a:t>104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a:lstStyle/>
          <a:p>
            <a:pPr eaLnBrk="1" hangingPunct="1">
              <a:spcBef>
                <a:spcPct val="0"/>
              </a:spcBef>
            </a:pPr>
            <a:endParaRPr lang="en-US">
              <a:ea typeface="ＭＳ Ｐゴシック" pitchFamily="-112" charset="-128"/>
              <a:cs typeface="ＭＳ Ｐゴシック" pitchFamily="-112" charset="-128"/>
            </a:endParaRPr>
          </a:p>
        </p:txBody>
      </p:sp>
      <p:sp>
        <p:nvSpPr>
          <p:cNvPr id="70660" name="Slide Number Placeholder 3"/>
          <p:cNvSpPr>
            <a:spLocks noGrp="1"/>
          </p:cNvSpPr>
          <p:nvPr>
            <p:ph type="sldNum" sz="quarter" idx="5"/>
          </p:nvPr>
        </p:nvSpPr>
        <p:spPr bwMode="auto">
          <a:noFill/>
          <a:ln>
            <a:miter lim="800000"/>
            <a:headEnd/>
            <a:tailEnd/>
          </a:ln>
        </p:spPr>
        <p:txBody>
          <a:bodyPr/>
          <a:lstStyle/>
          <a:p>
            <a:fld id="{BE8390B6-DEFE-5844-8742-82FA0BD7DEE3}" type="slidenum">
              <a:rPr lang="en-US"/>
              <a:pPr/>
              <a:t>105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a:lstStyle/>
          <a:p>
            <a:pPr eaLnBrk="1" hangingPunct="1">
              <a:spcBef>
                <a:spcPct val="0"/>
              </a:spcBef>
            </a:pPr>
            <a:endParaRPr lang="en-US">
              <a:ea typeface="ＭＳ Ｐゴシック" pitchFamily="-112" charset="-128"/>
              <a:cs typeface="ＭＳ Ｐゴシック" pitchFamily="-112" charset="-128"/>
            </a:endParaRPr>
          </a:p>
        </p:txBody>
      </p:sp>
      <p:sp>
        <p:nvSpPr>
          <p:cNvPr id="71684" name="Slide Number Placeholder 3"/>
          <p:cNvSpPr>
            <a:spLocks noGrp="1"/>
          </p:cNvSpPr>
          <p:nvPr>
            <p:ph type="sldNum" sz="quarter" idx="5"/>
          </p:nvPr>
        </p:nvSpPr>
        <p:spPr bwMode="auto">
          <a:noFill/>
          <a:ln>
            <a:miter lim="800000"/>
            <a:headEnd/>
            <a:tailEnd/>
          </a:ln>
        </p:spPr>
        <p:txBody>
          <a:bodyPr/>
          <a:lstStyle/>
          <a:p>
            <a:fld id="{0617D471-3AD8-5A42-8754-D4277993A3DE}" type="slidenum">
              <a:rPr lang="en-US"/>
              <a:pPr/>
              <a:t>106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a:lstStyle/>
          <a:p>
            <a:pPr eaLnBrk="1" hangingPunct="1">
              <a:spcBef>
                <a:spcPct val="0"/>
              </a:spcBef>
            </a:pPr>
            <a:endParaRPr lang="en-US">
              <a:ea typeface="ＭＳ Ｐゴシック" pitchFamily="-112" charset="-128"/>
              <a:cs typeface="ＭＳ Ｐゴシック" pitchFamily="-112" charset="-128"/>
            </a:endParaRPr>
          </a:p>
        </p:txBody>
      </p:sp>
      <p:sp>
        <p:nvSpPr>
          <p:cNvPr id="72708" name="Slide Number Placeholder 3"/>
          <p:cNvSpPr>
            <a:spLocks noGrp="1"/>
          </p:cNvSpPr>
          <p:nvPr>
            <p:ph type="sldNum" sz="quarter" idx="5"/>
          </p:nvPr>
        </p:nvSpPr>
        <p:spPr bwMode="auto">
          <a:noFill/>
          <a:ln>
            <a:miter lim="800000"/>
            <a:headEnd/>
            <a:tailEnd/>
          </a:ln>
        </p:spPr>
        <p:txBody>
          <a:bodyPr/>
          <a:lstStyle/>
          <a:p>
            <a:fld id="{676991CD-780A-8E42-BAB1-7EC5E6428042}" type="slidenum">
              <a:rPr lang="en-US"/>
              <a:pPr/>
              <a:t>107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a:lstStyle/>
          <a:p>
            <a:pPr eaLnBrk="1" hangingPunct="1">
              <a:spcBef>
                <a:spcPct val="0"/>
              </a:spcBef>
            </a:pPr>
            <a:endParaRPr lang="en-US">
              <a:ea typeface="ＭＳ Ｐゴシック" pitchFamily="-112" charset="-128"/>
              <a:cs typeface="ＭＳ Ｐゴシック" pitchFamily="-112" charset="-128"/>
            </a:endParaRPr>
          </a:p>
        </p:txBody>
      </p:sp>
      <p:sp>
        <p:nvSpPr>
          <p:cNvPr id="73732" name="Slide Number Placeholder 3"/>
          <p:cNvSpPr>
            <a:spLocks noGrp="1"/>
          </p:cNvSpPr>
          <p:nvPr>
            <p:ph type="sldNum" sz="quarter" idx="5"/>
          </p:nvPr>
        </p:nvSpPr>
        <p:spPr bwMode="auto">
          <a:noFill/>
          <a:ln>
            <a:miter lim="800000"/>
            <a:headEnd/>
            <a:tailEnd/>
          </a:ln>
        </p:spPr>
        <p:txBody>
          <a:bodyPr/>
          <a:lstStyle/>
          <a:p>
            <a:fld id="{3B7BE77B-4794-0C47-A37D-D8B8E987EEB1}" type="slidenum">
              <a:rPr lang="en-US"/>
              <a:pPr/>
              <a:t>108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a:lstStyle/>
          <a:p>
            <a:pPr eaLnBrk="1" hangingPunct="1"/>
            <a:endParaRPr lang="en-US">
              <a:ea typeface="ＭＳ Ｐゴシック" pitchFamily="-112" charset="-128"/>
              <a:cs typeface="ＭＳ Ｐゴシック" pitchFamily="-112" charset="-128"/>
            </a:endParaRPr>
          </a:p>
        </p:txBody>
      </p:sp>
      <p:sp>
        <p:nvSpPr>
          <p:cNvPr id="74756" name="Slide Number Placeholder 3"/>
          <p:cNvSpPr>
            <a:spLocks noGrp="1"/>
          </p:cNvSpPr>
          <p:nvPr>
            <p:ph type="sldNum" sz="quarter" idx="5"/>
          </p:nvPr>
        </p:nvSpPr>
        <p:spPr bwMode="auto">
          <a:noFill/>
          <a:ln>
            <a:miter lim="800000"/>
            <a:headEnd/>
            <a:tailEnd/>
          </a:ln>
        </p:spPr>
        <p:txBody>
          <a:bodyPr/>
          <a:lstStyle/>
          <a:p>
            <a:fld id="{A405780D-BD0D-0C45-800A-06F1A2495D97}" type="slidenum">
              <a:rPr lang="en-US"/>
              <a:pPr/>
              <a:t>109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i="1" kern="1200" dirty="0" smtClean="0">
                <a:solidFill>
                  <a:schemeClr val="tx1"/>
                </a:solidFill>
                <a:latin typeface="+mn-lt"/>
                <a:ea typeface="+mn-ea"/>
                <a:cs typeface="+mn-cs"/>
              </a:rPr>
              <a:t>The Impact of Xerostomia or “Dry Mouth”</a:t>
            </a:r>
            <a:endParaRPr lang="en-US" sz="1400" kern="1200" dirty="0" smtClean="0">
              <a:solidFill>
                <a:schemeClr val="tx1"/>
              </a:solidFill>
              <a:latin typeface="+mn-lt"/>
              <a:ea typeface="+mn-ea"/>
              <a:cs typeface="+mn-cs"/>
            </a:endParaRPr>
          </a:p>
          <a:p>
            <a:pPr lvl="1"/>
            <a:r>
              <a:rPr lang="en-US" sz="1200" kern="1200" dirty="0" smtClean="0">
                <a:solidFill>
                  <a:schemeClr val="tx1"/>
                </a:solidFill>
                <a:latin typeface="+mn-lt"/>
                <a:ea typeface="+mn-ea"/>
                <a:cs typeface="+mn-cs"/>
              </a:rPr>
              <a:t>Xerostomia, also known as “dry mouth,” is not a disease itself, but can be a symptom of certain diseases and a side effect of many medications.</a:t>
            </a:r>
            <a:endParaRPr lang="en-US" sz="1400" kern="1200" dirty="0" smtClean="0">
              <a:solidFill>
                <a:schemeClr val="tx1"/>
              </a:solidFill>
              <a:latin typeface="+mn-lt"/>
              <a:ea typeface="+mn-ea"/>
              <a:cs typeface="+mn-cs"/>
            </a:endParaRPr>
          </a:p>
          <a:p>
            <a:pPr lvl="1"/>
            <a:r>
              <a:rPr lang="en-US" sz="1200" kern="1200" dirty="0" smtClean="0">
                <a:solidFill>
                  <a:schemeClr val="tx1"/>
                </a:solidFill>
                <a:latin typeface="+mn-lt"/>
                <a:ea typeface="+mn-ea"/>
                <a:cs typeface="+mn-cs"/>
              </a:rPr>
              <a:t>Xerostomia can produce serious negative effects on patients’ quality of life—affecting dietary habits, nutritional status, speech, taste, and tolerance to dental prosthesis—and increases susceptibility to dental and candida infection.</a:t>
            </a:r>
            <a:endParaRPr lang="en-US" sz="1400" kern="1200" dirty="0" smtClean="0">
              <a:solidFill>
                <a:schemeClr val="tx1"/>
              </a:solidFill>
              <a:latin typeface="+mn-lt"/>
              <a:ea typeface="+mn-ea"/>
              <a:cs typeface="+mn-cs"/>
            </a:endParaRPr>
          </a:p>
          <a:p>
            <a:pPr lvl="1"/>
            <a:r>
              <a:rPr lang="en-US" sz="1200" kern="1200" dirty="0" smtClean="0">
                <a:solidFill>
                  <a:schemeClr val="tx1"/>
                </a:solidFill>
                <a:latin typeface="+mn-lt"/>
                <a:ea typeface="+mn-ea"/>
                <a:cs typeface="+mn-cs"/>
              </a:rPr>
              <a:t>Common causes for xerostomia include many medications, cancer therapy, autoimmune disorders, or HIV-associated salivary gland disease. </a:t>
            </a:r>
            <a:endParaRPr lang="en-US" sz="1400" kern="1200" dirty="0" smtClean="0">
              <a:solidFill>
                <a:schemeClr val="tx1"/>
              </a:solidFill>
              <a:latin typeface="+mn-lt"/>
              <a:ea typeface="+mn-ea"/>
              <a:cs typeface="+mn-cs"/>
            </a:endParaRPr>
          </a:p>
          <a:p>
            <a:pPr lvl="1"/>
            <a:r>
              <a:rPr lang="en-US" sz="1200" kern="1200" dirty="0" smtClean="0">
                <a:solidFill>
                  <a:schemeClr val="tx1"/>
                </a:solidFill>
                <a:latin typeface="+mn-lt"/>
                <a:ea typeface="+mn-ea"/>
                <a:cs typeface="+mn-cs"/>
              </a:rPr>
              <a:t>Saliva substitutes, salivary stimulants, and drinking water regularly have all been found to be effective in the management of xerostomia.</a:t>
            </a:r>
            <a:endParaRPr lang="en-US" sz="14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ACA442D-41BC-9C4B-83DD-5D961D94B659}" type="slidenum">
              <a:rPr lang="en-US" smtClean="0"/>
              <a:pPr/>
              <a:t>6</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a:lstStyle/>
          <a:p>
            <a:pPr eaLnBrk="1" hangingPunct="1"/>
            <a:endParaRPr lang="en-US">
              <a:ea typeface="ＭＳ Ｐゴシック" pitchFamily="-112" charset="-128"/>
              <a:cs typeface="ＭＳ Ｐゴシック" pitchFamily="-112" charset="-128"/>
            </a:endParaRPr>
          </a:p>
        </p:txBody>
      </p:sp>
      <p:sp>
        <p:nvSpPr>
          <p:cNvPr id="75780" name="Slide Number Placeholder 3"/>
          <p:cNvSpPr>
            <a:spLocks noGrp="1"/>
          </p:cNvSpPr>
          <p:nvPr>
            <p:ph type="sldNum" sz="quarter" idx="5"/>
          </p:nvPr>
        </p:nvSpPr>
        <p:spPr bwMode="auto">
          <a:noFill/>
          <a:ln>
            <a:miter lim="800000"/>
            <a:headEnd/>
            <a:tailEnd/>
          </a:ln>
        </p:spPr>
        <p:txBody>
          <a:bodyPr/>
          <a:lstStyle/>
          <a:p>
            <a:fld id="{E5F3FB6D-41F5-D94E-862C-C74780145C27}" type="slidenum">
              <a:rPr lang="en-US"/>
              <a:pPr/>
              <a:t>110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a:lstStyle/>
          <a:p>
            <a:pPr eaLnBrk="1" hangingPunct="1">
              <a:spcBef>
                <a:spcPct val="0"/>
              </a:spcBef>
            </a:pPr>
            <a:endParaRPr lang="en-US">
              <a:ea typeface="ＭＳ Ｐゴシック" pitchFamily="-112" charset="-128"/>
              <a:cs typeface="ＭＳ Ｐゴシック" pitchFamily="-112" charset="-128"/>
            </a:endParaRPr>
          </a:p>
        </p:txBody>
      </p:sp>
      <p:sp>
        <p:nvSpPr>
          <p:cNvPr id="76804" name="Slide Number Placeholder 3"/>
          <p:cNvSpPr>
            <a:spLocks noGrp="1"/>
          </p:cNvSpPr>
          <p:nvPr>
            <p:ph type="sldNum" sz="quarter" idx="5"/>
          </p:nvPr>
        </p:nvSpPr>
        <p:spPr bwMode="auto">
          <a:noFill/>
          <a:ln>
            <a:miter lim="800000"/>
            <a:headEnd/>
            <a:tailEnd/>
          </a:ln>
        </p:spPr>
        <p:txBody>
          <a:bodyPr/>
          <a:lstStyle/>
          <a:p>
            <a:fld id="{FC684412-04C4-3F4D-A40E-45C7BC4BB3FE}" type="slidenum">
              <a:rPr lang="en-US"/>
              <a:pPr/>
              <a:t>111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a:lstStyle/>
          <a:p>
            <a:pPr eaLnBrk="1" hangingPunct="1">
              <a:spcBef>
                <a:spcPct val="0"/>
              </a:spcBef>
            </a:pPr>
            <a:r>
              <a:rPr lang="en-US">
                <a:ea typeface="ＭＳ Ｐゴシック" pitchFamily="-112" charset="-128"/>
                <a:cs typeface="ＭＳ Ｐゴシック" pitchFamily="-112" charset="-128"/>
              </a:rPr>
              <a:t>This question is open. As long as they provide an valid example of an open-ended question, the answer is correct.  Any question that cannot be answered with one word (i.e. Do you like your dentist? Are you coming to your next appointment?)</a:t>
            </a:r>
          </a:p>
        </p:txBody>
      </p:sp>
      <p:sp>
        <p:nvSpPr>
          <p:cNvPr id="77828" name="Slide Number Placeholder 3"/>
          <p:cNvSpPr>
            <a:spLocks noGrp="1"/>
          </p:cNvSpPr>
          <p:nvPr>
            <p:ph type="sldNum" sz="quarter" idx="5"/>
          </p:nvPr>
        </p:nvSpPr>
        <p:spPr bwMode="auto">
          <a:noFill/>
          <a:ln>
            <a:miter lim="800000"/>
            <a:headEnd/>
            <a:tailEnd/>
          </a:ln>
        </p:spPr>
        <p:txBody>
          <a:bodyPr/>
          <a:lstStyle/>
          <a:p>
            <a:fld id="{6CE6358D-D76E-A54F-9FB9-AC453157DD68}" type="slidenum">
              <a:rPr lang="en-US"/>
              <a:pPr/>
              <a:t>112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a:lstStyle/>
          <a:p>
            <a:pPr eaLnBrk="1" hangingPunct="1">
              <a:spcBef>
                <a:spcPct val="0"/>
              </a:spcBef>
            </a:pPr>
            <a:r>
              <a:rPr lang="en-US">
                <a:ea typeface="ＭＳ Ｐゴシック" pitchFamily="-112" charset="-128"/>
                <a:cs typeface="ＭＳ Ｐゴシック" pitchFamily="-112" charset="-128"/>
              </a:rPr>
              <a:t>This question is open to different responses. The key to a correct response involves </a:t>
            </a:r>
          </a:p>
        </p:txBody>
      </p:sp>
      <p:sp>
        <p:nvSpPr>
          <p:cNvPr id="78852" name="Slide Number Placeholder 3"/>
          <p:cNvSpPr>
            <a:spLocks noGrp="1"/>
          </p:cNvSpPr>
          <p:nvPr>
            <p:ph type="sldNum" sz="quarter" idx="5"/>
          </p:nvPr>
        </p:nvSpPr>
        <p:spPr bwMode="auto">
          <a:noFill/>
          <a:ln>
            <a:miter lim="800000"/>
            <a:headEnd/>
            <a:tailEnd/>
          </a:ln>
        </p:spPr>
        <p:txBody>
          <a:bodyPr/>
          <a:lstStyle/>
          <a:p>
            <a:fld id="{03B2F1A3-E775-A649-8C0F-2F658FD3D962}" type="slidenum">
              <a:rPr lang="en-US"/>
              <a:pPr/>
              <a:t>113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a:lstStyle/>
          <a:p>
            <a:pPr eaLnBrk="1" hangingPunct="1">
              <a:spcBef>
                <a:spcPct val="0"/>
              </a:spcBef>
            </a:pPr>
            <a:endParaRPr lang="en-US">
              <a:ea typeface="ＭＳ Ｐゴシック" pitchFamily="-112" charset="-128"/>
              <a:cs typeface="ＭＳ Ｐゴシック" pitchFamily="-112" charset="-128"/>
            </a:endParaRPr>
          </a:p>
        </p:txBody>
      </p:sp>
      <p:sp>
        <p:nvSpPr>
          <p:cNvPr id="79876" name="Slide Number Placeholder 3"/>
          <p:cNvSpPr>
            <a:spLocks noGrp="1"/>
          </p:cNvSpPr>
          <p:nvPr>
            <p:ph type="sldNum" sz="quarter" idx="5"/>
          </p:nvPr>
        </p:nvSpPr>
        <p:spPr bwMode="auto">
          <a:noFill/>
          <a:ln>
            <a:miter lim="800000"/>
            <a:headEnd/>
            <a:tailEnd/>
          </a:ln>
        </p:spPr>
        <p:txBody>
          <a:bodyPr/>
          <a:lstStyle/>
          <a:p>
            <a:fld id="{FA814A58-C9FB-194E-A36E-D20E55E06AB5}" type="slidenum">
              <a:rPr lang="en-US"/>
              <a:pPr/>
              <a:t>114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a:lstStyle/>
          <a:p>
            <a:pPr eaLnBrk="1" hangingPunct="1"/>
            <a:endParaRPr lang="en-US">
              <a:ea typeface="ＭＳ Ｐゴシック" pitchFamily="-112" charset="-128"/>
              <a:cs typeface="ＭＳ Ｐゴシック" pitchFamily="-112" charset="-128"/>
            </a:endParaRPr>
          </a:p>
        </p:txBody>
      </p:sp>
      <p:sp>
        <p:nvSpPr>
          <p:cNvPr id="80900" name="Slide Number Placeholder 3"/>
          <p:cNvSpPr>
            <a:spLocks noGrp="1"/>
          </p:cNvSpPr>
          <p:nvPr>
            <p:ph type="sldNum" sz="quarter" idx="5"/>
          </p:nvPr>
        </p:nvSpPr>
        <p:spPr bwMode="auto">
          <a:noFill/>
          <a:ln>
            <a:miter lim="800000"/>
            <a:headEnd/>
            <a:tailEnd/>
          </a:ln>
        </p:spPr>
        <p:txBody>
          <a:bodyPr/>
          <a:lstStyle/>
          <a:p>
            <a:fld id="{7AD340B4-ADA5-8042-B7E2-A3AD62402AAA}" type="slidenum">
              <a:rPr lang="en-US"/>
              <a:pPr/>
              <a:t>115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a:lstStyle/>
          <a:p>
            <a:pPr eaLnBrk="1" hangingPunct="1">
              <a:spcBef>
                <a:spcPct val="0"/>
              </a:spcBef>
            </a:pPr>
            <a:r>
              <a:rPr lang="en-US">
                <a:ea typeface="ＭＳ Ｐゴシック" pitchFamily="-112" charset="-128"/>
                <a:cs typeface="ＭＳ Ｐゴシック" pitchFamily="-112" charset="-128"/>
              </a:rPr>
              <a:t>Key points are: brushing the gums, tongue, and dentures</a:t>
            </a:r>
          </a:p>
        </p:txBody>
      </p:sp>
      <p:sp>
        <p:nvSpPr>
          <p:cNvPr id="81924" name="Slide Number Placeholder 3"/>
          <p:cNvSpPr>
            <a:spLocks noGrp="1"/>
          </p:cNvSpPr>
          <p:nvPr>
            <p:ph type="sldNum" sz="quarter" idx="5"/>
          </p:nvPr>
        </p:nvSpPr>
        <p:spPr bwMode="auto">
          <a:noFill/>
          <a:ln>
            <a:miter lim="800000"/>
            <a:headEnd/>
            <a:tailEnd/>
          </a:ln>
        </p:spPr>
        <p:txBody>
          <a:bodyPr/>
          <a:lstStyle/>
          <a:p>
            <a:fld id="{559B2153-F35C-CD47-ACCF-4055F119DA69}" type="slidenum">
              <a:rPr lang="en-US"/>
              <a:pPr/>
              <a:t>116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a:lstStyle/>
          <a:p>
            <a:pPr eaLnBrk="1" hangingPunct="1">
              <a:spcBef>
                <a:spcPct val="0"/>
              </a:spcBef>
            </a:pPr>
            <a:endParaRPr lang="en-US">
              <a:ea typeface="ＭＳ Ｐゴシック" pitchFamily="-112" charset="-128"/>
              <a:cs typeface="ＭＳ Ｐゴシック" pitchFamily="-112" charset="-128"/>
            </a:endParaRPr>
          </a:p>
        </p:txBody>
      </p:sp>
      <p:sp>
        <p:nvSpPr>
          <p:cNvPr id="82948" name="Slide Number Placeholder 3"/>
          <p:cNvSpPr>
            <a:spLocks noGrp="1"/>
          </p:cNvSpPr>
          <p:nvPr>
            <p:ph type="sldNum" sz="quarter" idx="5"/>
          </p:nvPr>
        </p:nvSpPr>
        <p:spPr bwMode="auto">
          <a:noFill/>
          <a:ln>
            <a:miter lim="800000"/>
            <a:headEnd/>
            <a:tailEnd/>
          </a:ln>
        </p:spPr>
        <p:txBody>
          <a:bodyPr/>
          <a:lstStyle/>
          <a:p>
            <a:fld id="{A5E21292-E20D-BA4E-9F67-5B54314FE70A}" type="slidenum">
              <a:rPr lang="en-US"/>
              <a:pPr/>
              <a:t>117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a:lstStyle/>
          <a:p>
            <a:pPr eaLnBrk="1" hangingPunct="1">
              <a:spcBef>
                <a:spcPct val="0"/>
              </a:spcBef>
            </a:pPr>
            <a:endParaRPr lang="en-US">
              <a:ea typeface="ＭＳ Ｐゴシック" pitchFamily="-112" charset="-128"/>
              <a:cs typeface="ＭＳ Ｐゴシック" pitchFamily="-112" charset="-128"/>
            </a:endParaRPr>
          </a:p>
        </p:txBody>
      </p:sp>
      <p:sp>
        <p:nvSpPr>
          <p:cNvPr id="83972" name="Slide Number Placeholder 3"/>
          <p:cNvSpPr>
            <a:spLocks noGrp="1"/>
          </p:cNvSpPr>
          <p:nvPr>
            <p:ph type="sldNum" sz="quarter" idx="5"/>
          </p:nvPr>
        </p:nvSpPr>
        <p:spPr bwMode="auto">
          <a:noFill/>
          <a:ln>
            <a:miter lim="800000"/>
            <a:headEnd/>
            <a:tailEnd/>
          </a:ln>
        </p:spPr>
        <p:txBody>
          <a:bodyPr/>
          <a:lstStyle/>
          <a:p>
            <a:fld id="{74B2AD8D-741F-5845-80F9-5085084E457D}" type="slidenum">
              <a:rPr lang="en-US"/>
              <a:pPr/>
              <a:t>118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a:lstStyle/>
          <a:p>
            <a:pPr eaLnBrk="1" hangingPunct="1">
              <a:spcBef>
                <a:spcPct val="0"/>
              </a:spcBef>
            </a:pPr>
            <a:endParaRPr lang="en-US">
              <a:ea typeface="ＭＳ Ｐゴシック" pitchFamily="-112" charset="-128"/>
              <a:cs typeface="ＭＳ Ｐゴシック" pitchFamily="-112" charset="-128"/>
            </a:endParaRPr>
          </a:p>
        </p:txBody>
      </p:sp>
      <p:sp>
        <p:nvSpPr>
          <p:cNvPr id="84996" name="Slide Number Placeholder 3"/>
          <p:cNvSpPr>
            <a:spLocks noGrp="1"/>
          </p:cNvSpPr>
          <p:nvPr>
            <p:ph type="sldNum" sz="quarter" idx="5"/>
          </p:nvPr>
        </p:nvSpPr>
        <p:spPr bwMode="auto">
          <a:noFill/>
          <a:ln>
            <a:miter lim="800000"/>
            <a:headEnd/>
            <a:tailEnd/>
          </a:ln>
        </p:spPr>
        <p:txBody>
          <a:bodyPr/>
          <a:lstStyle/>
          <a:p>
            <a:fld id="{15F782A2-45DD-AD4B-B954-21252C8E9E7E}" type="slidenum">
              <a:rPr lang="en-US"/>
              <a:pPr/>
              <a:t>119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i="1" kern="1200" dirty="0" smtClean="0">
                <a:solidFill>
                  <a:schemeClr val="tx1"/>
                </a:solidFill>
                <a:latin typeface="+mn-lt"/>
                <a:ea typeface="+mn-ea"/>
                <a:cs typeface="+mn-cs"/>
              </a:rPr>
              <a:t>More than the Mouth: Oral Health’s Impact on Quality of Life</a:t>
            </a:r>
            <a:endParaRPr lang="en-US" sz="1400" kern="1200" dirty="0" smtClean="0">
              <a:solidFill>
                <a:schemeClr val="tx1"/>
              </a:solidFill>
              <a:latin typeface="+mn-lt"/>
              <a:ea typeface="+mn-ea"/>
              <a:cs typeface="+mn-cs"/>
            </a:endParaRPr>
          </a:p>
          <a:p>
            <a:pPr lvl="1"/>
            <a:r>
              <a:rPr lang="en-US" sz="1200" kern="1200" dirty="0" smtClean="0">
                <a:solidFill>
                  <a:schemeClr val="tx1"/>
                </a:solidFill>
                <a:latin typeface="+mn-lt"/>
                <a:ea typeface="+mn-ea"/>
                <a:cs typeface="+mn-cs"/>
              </a:rPr>
              <a:t>[PATIENT TESTIMONIAL]: “When you’ve got bad teeth, you’re confined.”</a:t>
            </a:r>
            <a:endParaRPr lang="en-US" sz="14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--SPNS Grantee Patient at Special Health Resources of Texas, about the psychosocial impact of poor oral health, which can cause embarrassment and inhibit social activity for PLWHA.</a:t>
            </a:r>
            <a:endParaRPr lang="en-US" sz="1400" kern="1200" dirty="0" smtClean="0">
              <a:solidFill>
                <a:schemeClr val="tx1"/>
              </a:solidFill>
              <a:latin typeface="+mn-lt"/>
              <a:ea typeface="+mn-ea"/>
              <a:cs typeface="+mn-cs"/>
            </a:endParaRPr>
          </a:p>
          <a:p>
            <a:pPr lvl="1">
              <a:buFont typeface="Arial"/>
              <a:buChar char="•"/>
            </a:pPr>
            <a:r>
              <a:rPr lang="en-US" sz="1200" kern="1200" dirty="0" smtClean="0">
                <a:solidFill>
                  <a:schemeClr val="tx1"/>
                </a:solidFill>
                <a:latin typeface="+mn-lt"/>
                <a:ea typeface="+mn-ea"/>
                <a:cs typeface="+mn-cs"/>
              </a:rPr>
              <a:t>Poor oral health in PLWHA can adversely affect quality of life, lower self-esteem, and limit career opportunities and social contact as result of facial appearance and odor.</a:t>
            </a:r>
            <a:endParaRPr lang="en-US" sz="1400" kern="1200" dirty="0" smtClean="0">
              <a:solidFill>
                <a:schemeClr val="tx1"/>
              </a:solidFill>
              <a:latin typeface="+mn-lt"/>
              <a:ea typeface="+mn-ea"/>
              <a:cs typeface="+mn-cs"/>
            </a:endParaRPr>
          </a:p>
          <a:p>
            <a:pPr lvl="1">
              <a:buFont typeface="Arial"/>
              <a:buChar char="•"/>
            </a:pPr>
            <a:r>
              <a:rPr lang="en-US" sz="1200" kern="1200" dirty="0" smtClean="0">
                <a:solidFill>
                  <a:schemeClr val="tx1"/>
                </a:solidFill>
                <a:latin typeface="+mn-lt"/>
                <a:ea typeface="+mn-ea"/>
                <a:cs typeface="+mn-cs"/>
              </a:rPr>
              <a:t>Oral dysfunction can seriously affect nutritional status because it can profoundly affect appetite and the ability to eat. For example, people with impaired oral health often prefer soft, easily chewed foods that may be lower in fiber and nutrient density.</a:t>
            </a:r>
            <a:endParaRPr lang="en-US" sz="1400" kern="1200" dirty="0" smtClean="0">
              <a:solidFill>
                <a:schemeClr val="tx1"/>
              </a:solidFill>
              <a:latin typeface="+mn-lt"/>
              <a:ea typeface="+mn-ea"/>
              <a:cs typeface="+mn-cs"/>
            </a:endParaRPr>
          </a:p>
          <a:p>
            <a:pPr lvl="1">
              <a:buFont typeface="Arial"/>
              <a:buChar char="•"/>
            </a:pPr>
            <a:r>
              <a:rPr lang="en-US" sz="1200" kern="1200" dirty="0" smtClean="0">
                <a:solidFill>
                  <a:schemeClr val="tx1"/>
                </a:solidFill>
                <a:latin typeface="+mn-lt"/>
                <a:ea typeface="+mn-ea"/>
                <a:cs typeface="+mn-cs"/>
              </a:rPr>
              <a:t>Sleep problems associated with oral conditions appear to be most closely related to chronic pain, either directly or indirectly in cases where pain and insomnia are exacerbated by depression.</a:t>
            </a:r>
            <a:endParaRPr lang="en-US" sz="1400" kern="1200" dirty="0" smtClean="0">
              <a:solidFill>
                <a:schemeClr val="tx1"/>
              </a:solidFill>
              <a:latin typeface="+mn-lt"/>
              <a:ea typeface="+mn-ea"/>
              <a:cs typeface="+mn-cs"/>
            </a:endParaRPr>
          </a:p>
          <a:p>
            <a:pPr lvl="1">
              <a:buFont typeface="Arial"/>
              <a:buChar char="•"/>
            </a:pPr>
            <a:r>
              <a:rPr lang="en-US" sz="1200" kern="1200" dirty="0" smtClean="0">
                <a:solidFill>
                  <a:schemeClr val="tx1"/>
                </a:solidFill>
                <a:latin typeface="+mn-lt"/>
                <a:ea typeface="+mn-ea"/>
                <a:cs typeface="+mn-cs"/>
              </a:rPr>
              <a:t>Oral health problems can lead to avoiding social contact as a result of concerns over facial appearance and bad odor caused by mouth disease. </a:t>
            </a:r>
            <a:endParaRPr lang="en-US" sz="1400" kern="1200" dirty="0" smtClean="0">
              <a:solidFill>
                <a:schemeClr val="tx1"/>
              </a:solidFill>
              <a:latin typeface="+mn-lt"/>
              <a:ea typeface="+mn-ea"/>
              <a:cs typeface="+mn-cs"/>
            </a:endParaRPr>
          </a:p>
          <a:p>
            <a:pPr lvl="1">
              <a:buFont typeface="Arial"/>
              <a:buChar char="•"/>
            </a:pPr>
            <a:r>
              <a:rPr lang="en-US" sz="1200" kern="1200" dirty="0" smtClean="0">
                <a:solidFill>
                  <a:schemeClr val="tx1"/>
                </a:solidFill>
                <a:latin typeface="+mn-lt"/>
                <a:ea typeface="+mn-ea"/>
                <a:cs typeface="+mn-cs"/>
              </a:rPr>
              <a:t>Persistent pain has similar isolating and depressing effects.</a:t>
            </a:r>
            <a:endParaRPr lang="en-US" sz="14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ACA442D-41BC-9C4B-83DD-5D961D94B659}" type="slidenum">
              <a:rPr lang="en-US" smtClean="0"/>
              <a:pPr/>
              <a:t>7</a:t>
            </a:fld>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a:lstStyle/>
          <a:p>
            <a:pPr eaLnBrk="1" hangingPunct="1">
              <a:spcBef>
                <a:spcPct val="0"/>
              </a:spcBef>
            </a:pPr>
            <a:endParaRPr lang="en-US">
              <a:ea typeface="ＭＳ Ｐゴシック" pitchFamily="-112" charset="-128"/>
              <a:cs typeface="ＭＳ Ｐゴシック" pitchFamily="-112" charset="-128"/>
            </a:endParaRPr>
          </a:p>
        </p:txBody>
      </p:sp>
      <p:sp>
        <p:nvSpPr>
          <p:cNvPr id="86020" name="Slide Number Placeholder 3"/>
          <p:cNvSpPr>
            <a:spLocks noGrp="1"/>
          </p:cNvSpPr>
          <p:nvPr>
            <p:ph type="sldNum" sz="quarter" idx="5"/>
          </p:nvPr>
        </p:nvSpPr>
        <p:spPr bwMode="auto">
          <a:noFill/>
          <a:ln>
            <a:miter lim="800000"/>
            <a:headEnd/>
            <a:tailEnd/>
          </a:ln>
        </p:spPr>
        <p:txBody>
          <a:bodyPr/>
          <a:lstStyle/>
          <a:p>
            <a:fld id="{801D8567-DF78-4D4D-9669-47C0A4E277A9}" type="slidenum">
              <a:rPr lang="en-US"/>
              <a:pPr/>
              <a:t>120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a:lstStyle/>
          <a:p>
            <a:pPr eaLnBrk="1" hangingPunct="1">
              <a:spcBef>
                <a:spcPct val="0"/>
              </a:spcBef>
            </a:pPr>
            <a:r>
              <a:rPr lang="en-US">
                <a:ea typeface="ＭＳ Ｐゴシック" pitchFamily="-112" charset="-128"/>
                <a:cs typeface="ＭＳ Ｐゴシック" pitchFamily="-112" charset="-128"/>
              </a:rPr>
              <a:t>This final question is an open question and all the teams who provide three valid points should receive points for this question.</a:t>
            </a:r>
          </a:p>
        </p:txBody>
      </p:sp>
      <p:sp>
        <p:nvSpPr>
          <p:cNvPr id="87044" name="Slide Number Placeholder 3"/>
          <p:cNvSpPr>
            <a:spLocks noGrp="1"/>
          </p:cNvSpPr>
          <p:nvPr>
            <p:ph type="sldNum" sz="quarter" idx="5"/>
          </p:nvPr>
        </p:nvSpPr>
        <p:spPr bwMode="auto">
          <a:noFill/>
          <a:ln>
            <a:miter lim="800000"/>
            <a:headEnd/>
            <a:tailEnd/>
          </a:ln>
        </p:spPr>
        <p:txBody>
          <a:bodyPr/>
          <a:lstStyle/>
          <a:p>
            <a:fld id="{9698845D-A2EE-9A4B-A9D7-2A2B0CB772DE}" type="slidenum">
              <a:rPr lang="en-US"/>
              <a:pPr/>
              <a:t>121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a:lstStyle/>
          <a:p>
            <a:pPr eaLnBrk="1" hangingPunct="1">
              <a:spcBef>
                <a:spcPct val="0"/>
              </a:spcBef>
            </a:pPr>
            <a:endParaRPr lang="en-US">
              <a:ea typeface="ＭＳ Ｐゴシック" pitchFamily="-112" charset="-128"/>
              <a:cs typeface="ＭＳ Ｐゴシック" pitchFamily="-112" charset="-128"/>
            </a:endParaRPr>
          </a:p>
        </p:txBody>
      </p:sp>
      <p:sp>
        <p:nvSpPr>
          <p:cNvPr id="88068" name="Slide Number Placeholder 3"/>
          <p:cNvSpPr>
            <a:spLocks noGrp="1"/>
          </p:cNvSpPr>
          <p:nvPr>
            <p:ph type="sldNum" sz="quarter" idx="5"/>
          </p:nvPr>
        </p:nvSpPr>
        <p:spPr bwMode="auto">
          <a:noFill/>
          <a:ln>
            <a:miter lim="800000"/>
            <a:headEnd/>
            <a:tailEnd/>
          </a:ln>
        </p:spPr>
        <p:txBody>
          <a:bodyPr/>
          <a:lstStyle/>
          <a:p>
            <a:fld id="{A843A7F0-A79C-584D-8681-680EB3EB24E9}" type="slidenum">
              <a:rPr lang="en-US"/>
              <a:pPr/>
              <a:t>122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bwMode="auto">
          <a:noFill/>
        </p:spPr>
        <p:txBody>
          <a:bodyPr/>
          <a:lstStyle/>
          <a:p>
            <a:pPr eaLnBrk="1" hangingPunct="1">
              <a:spcBef>
                <a:spcPct val="0"/>
              </a:spcBef>
            </a:pPr>
            <a:r>
              <a:rPr lang="en-US">
                <a:ea typeface="ＭＳ Ｐゴシック" pitchFamily="-112" charset="-128"/>
                <a:cs typeface="ＭＳ Ｐゴシック" pitchFamily="-112" charset="-128"/>
              </a:rPr>
              <a:t>This final question is an open question and all the teams who provide five valid points should receive points for this question.</a:t>
            </a:r>
          </a:p>
        </p:txBody>
      </p:sp>
      <p:sp>
        <p:nvSpPr>
          <p:cNvPr id="89092" name="Slide Number Placeholder 3"/>
          <p:cNvSpPr>
            <a:spLocks noGrp="1"/>
          </p:cNvSpPr>
          <p:nvPr>
            <p:ph type="sldNum" sz="quarter" idx="5"/>
          </p:nvPr>
        </p:nvSpPr>
        <p:spPr bwMode="auto">
          <a:noFill/>
          <a:ln>
            <a:miter lim="800000"/>
            <a:headEnd/>
            <a:tailEnd/>
          </a:ln>
        </p:spPr>
        <p:txBody>
          <a:bodyPr/>
          <a:lstStyle/>
          <a:p>
            <a:fld id="{74EB398D-B6E1-2F4A-99CA-5F3333A0FF1F}" type="slidenum">
              <a:rPr lang="en-US"/>
              <a:pPr/>
              <a:t>123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i="1" kern="1200" dirty="0" smtClean="0">
                <a:solidFill>
                  <a:schemeClr val="tx1"/>
                </a:solidFill>
                <a:latin typeface="+mn-lt"/>
                <a:ea typeface="+mn-ea"/>
                <a:cs typeface="+mn-cs"/>
              </a:rPr>
              <a:t>Dental Case Management in the SPNS Oral Health Initiative</a:t>
            </a:r>
            <a:endParaRPr lang="en-US" sz="1400" kern="1200" dirty="0" smtClean="0">
              <a:solidFill>
                <a:schemeClr val="tx1"/>
              </a:solidFill>
              <a:latin typeface="+mn-lt"/>
              <a:ea typeface="+mn-ea"/>
              <a:cs typeface="+mn-cs"/>
            </a:endParaRPr>
          </a:p>
          <a:p>
            <a:pPr lvl="0">
              <a:buFont typeface="Arial"/>
              <a:buChar char="•"/>
            </a:pPr>
            <a:r>
              <a:rPr lang="en-US" sz="1200" kern="1200" dirty="0" smtClean="0">
                <a:solidFill>
                  <a:schemeClr val="tx1"/>
                </a:solidFill>
                <a:latin typeface="+mn-lt"/>
                <a:ea typeface="+mn-ea"/>
                <a:cs typeface="+mn-cs"/>
              </a:rPr>
              <a:t>As part of the SPNS Initiative, 9 out of 15 demonstration sites employed a dental case manager, patient navigator, or an outreach worker as part of their program model.</a:t>
            </a:r>
            <a:endParaRPr lang="en-US" sz="1400" kern="1200" dirty="0" smtClean="0">
              <a:solidFill>
                <a:schemeClr val="tx1"/>
              </a:solidFill>
              <a:latin typeface="+mn-lt"/>
              <a:ea typeface="+mn-ea"/>
              <a:cs typeface="+mn-cs"/>
            </a:endParaRPr>
          </a:p>
          <a:p>
            <a:pPr>
              <a:buFont typeface="Arial"/>
              <a:buChar char="•"/>
            </a:pPr>
            <a:r>
              <a:rPr lang="en-US" sz="1200" kern="1200" dirty="0" smtClean="0">
                <a:solidFill>
                  <a:schemeClr val="tx1"/>
                </a:solidFill>
                <a:latin typeface="+mn-lt"/>
                <a:ea typeface="+mn-ea"/>
                <a:cs typeface="+mn-cs"/>
              </a:rPr>
              <a:t>Having a dental case manager was a key success factor for SPNS oral health initiative projects</a:t>
            </a:r>
            <a:r>
              <a:rPr lang="en-US" dirty="0" smtClean="0"/>
              <a:t> </a:t>
            </a:r>
            <a:endParaRPr lang="en-US" dirty="0"/>
          </a:p>
        </p:txBody>
      </p:sp>
      <p:sp>
        <p:nvSpPr>
          <p:cNvPr id="4" name="Slide Number Placeholder 3"/>
          <p:cNvSpPr>
            <a:spLocks noGrp="1"/>
          </p:cNvSpPr>
          <p:nvPr>
            <p:ph type="sldNum" sz="quarter" idx="10"/>
          </p:nvPr>
        </p:nvSpPr>
        <p:spPr/>
        <p:txBody>
          <a:bodyPr/>
          <a:lstStyle/>
          <a:p>
            <a:fld id="{1ACA442D-41BC-9C4B-83DD-5D961D94B659}" type="slidenum">
              <a:rPr lang="en-US" smtClean="0"/>
              <a:pPr/>
              <a:t>125</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i="1" kern="1200" dirty="0" smtClean="0">
                <a:solidFill>
                  <a:schemeClr val="tx1"/>
                </a:solidFill>
                <a:latin typeface="+mn-lt"/>
                <a:ea typeface="+mn-ea"/>
                <a:cs typeface="+mn-cs"/>
              </a:rPr>
              <a:t>The Benefits of a Dental Case Manager - Testimonials</a:t>
            </a:r>
            <a:endParaRPr lang="en-US" sz="1400" kern="1200" dirty="0" smtClean="0">
              <a:solidFill>
                <a:schemeClr val="tx1"/>
              </a:solidFill>
              <a:latin typeface="+mn-lt"/>
              <a:ea typeface="+mn-ea"/>
              <a:cs typeface="+mn-cs"/>
            </a:endParaRPr>
          </a:p>
          <a:p>
            <a:pPr lvl="0">
              <a:buFont typeface="Arial"/>
              <a:buChar char="•"/>
            </a:pPr>
            <a:r>
              <a:rPr lang="en-US" sz="1200" kern="1200" dirty="0" smtClean="0">
                <a:solidFill>
                  <a:schemeClr val="tx1"/>
                </a:solidFill>
                <a:latin typeface="+mn-lt"/>
                <a:ea typeface="+mn-ea"/>
                <a:cs typeface="+mn-cs"/>
              </a:rPr>
              <a:t>Provider testimonial: “It’s important to find somebody that has that ability to communicate with patients and be trusting with patients, because I think that once you build that trust with the patient, they will always come back for care.” -  Lucy Wright, Patient Navigator and AIDS Dental Case Manager, Native American Health Center </a:t>
            </a:r>
            <a:endParaRPr lang="en-US" sz="1400" kern="1200" dirty="0" smtClean="0">
              <a:solidFill>
                <a:schemeClr val="tx1"/>
              </a:solidFill>
              <a:latin typeface="+mn-lt"/>
              <a:ea typeface="+mn-ea"/>
              <a:cs typeface="+mn-cs"/>
            </a:endParaRPr>
          </a:p>
          <a:p>
            <a:pPr lvl="0">
              <a:buFont typeface="Arial"/>
              <a:buChar char="•"/>
            </a:pPr>
            <a:r>
              <a:rPr lang="en-US" sz="1200" kern="1200" dirty="0" smtClean="0">
                <a:solidFill>
                  <a:schemeClr val="tx1"/>
                </a:solidFill>
                <a:latin typeface="+mn-lt"/>
                <a:ea typeface="+mn-ea"/>
                <a:cs typeface="+mn-cs"/>
              </a:rPr>
              <a:t>Patient testimonials about benefits of dental case manager: </a:t>
            </a:r>
            <a:endParaRPr lang="en-US" sz="1400" kern="1200" dirty="0" smtClean="0">
              <a:solidFill>
                <a:schemeClr val="tx1"/>
              </a:solidFill>
              <a:latin typeface="+mn-lt"/>
              <a:ea typeface="+mn-ea"/>
              <a:cs typeface="+mn-cs"/>
            </a:endParaRPr>
          </a:p>
          <a:p>
            <a:pPr lvl="1">
              <a:buFont typeface="Arial"/>
              <a:buChar char="•"/>
            </a:pPr>
            <a:r>
              <a:rPr lang="en-US" sz="1200" kern="1200" dirty="0" smtClean="0">
                <a:solidFill>
                  <a:schemeClr val="tx1"/>
                </a:solidFill>
                <a:latin typeface="+mn-lt"/>
                <a:ea typeface="+mn-ea"/>
                <a:cs typeface="+mn-cs"/>
              </a:rPr>
              <a:t>“I had bad teeth as a kid, I didn’t want to go [to the dentist]…. They talk you through it. They are so, so cool. Very, very understanding. I hate to say this, you know I’m 50 plus years old, but I was afraid to go to the dentist.” – SPNS Grantee Patient at Harbor Health </a:t>
            </a:r>
            <a:endParaRPr lang="en-US" sz="1400" kern="1200" dirty="0" smtClean="0">
              <a:solidFill>
                <a:schemeClr val="tx1"/>
              </a:solidFill>
              <a:latin typeface="+mn-lt"/>
              <a:ea typeface="+mn-ea"/>
              <a:cs typeface="+mn-cs"/>
            </a:endParaRPr>
          </a:p>
          <a:p>
            <a:pPr lvl="1">
              <a:buFont typeface="Arial"/>
              <a:buChar char="•"/>
            </a:pPr>
            <a:r>
              <a:rPr lang="en-US" sz="1200" kern="1200" dirty="0" smtClean="0">
                <a:solidFill>
                  <a:schemeClr val="tx1"/>
                </a:solidFill>
                <a:latin typeface="+mn-lt"/>
                <a:ea typeface="+mn-ea"/>
                <a:cs typeface="+mn-cs"/>
              </a:rPr>
              <a:t>“You need someone to centrally coordinate, so that one person coordinates what is going on or gives direction on what place to go and this eases the peace of mind.” – SPNS Grantee Patient at Harbor Health</a:t>
            </a:r>
            <a:endParaRPr lang="en-US" sz="1400" kern="1200" dirty="0" smtClean="0">
              <a:solidFill>
                <a:schemeClr val="tx1"/>
              </a:solidFill>
              <a:latin typeface="+mn-lt"/>
              <a:ea typeface="+mn-ea"/>
              <a:cs typeface="+mn-cs"/>
            </a:endParaRPr>
          </a:p>
          <a:p>
            <a:pPr>
              <a:buFont typeface="Arial"/>
              <a:buNone/>
            </a:pPr>
            <a:endParaRPr lang="en-US" sz="14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ACA442D-41BC-9C4B-83DD-5D961D94B659}" type="slidenum">
              <a:rPr lang="en-US" smtClean="0"/>
              <a:pPr/>
              <a:t>126</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buFont typeface="Arial"/>
              <a:buChar char="•"/>
            </a:pPr>
            <a:r>
              <a:rPr lang="en-US" sz="1200" kern="1200" dirty="0" smtClean="0">
                <a:solidFill>
                  <a:schemeClr val="tx1"/>
                </a:solidFill>
                <a:latin typeface="+mn-lt"/>
                <a:ea typeface="+mn-ea"/>
                <a:cs typeface="+mn-cs"/>
              </a:rPr>
              <a:t>It’s common to find HIV case managers working in medical settings (medical case management) or social service organizations (psychosocial case management), but dental case management in the HIV setting is relatively new. </a:t>
            </a:r>
            <a:endParaRPr lang="en-US" sz="1400" kern="1200" dirty="0" smtClean="0">
              <a:solidFill>
                <a:schemeClr val="tx1"/>
              </a:solidFill>
              <a:latin typeface="+mn-lt"/>
              <a:ea typeface="+mn-ea"/>
              <a:cs typeface="+mn-cs"/>
            </a:endParaRPr>
          </a:p>
          <a:p>
            <a:pPr lvl="0">
              <a:buFont typeface="Arial"/>
              <a:buChar char="•"/>
            </a:pPr>
            <a:r>
              <a:rPr lang="en-US" sz="1200" kern="1200" dirty="0" smtClean="0">
                <a:solidFill>
                  <a:schemeClr val="tx1"/>
                </a:solidFill>
                <a:latin typeface="+mn-lt"/>
                <a:ea typeface="+mn-ea"/>
                <a:cs typeface="+mn-cs"/>
              </a:rPr>
              <a:t>Dental case managers ultimately have the same objective as other types of case managers: to increase access to and retention in care.</a:t>
            </a:r>
          </a:p>
          <a:p>
            <a:pPr lvl="0">
              <a:buFont typeface="Arial"/>
              <a:buChar char="•"/>
            </a:pPr>
            <a:r>
              <a:rPr lang="en-US" sz="1200" kern="1200" dirty="0" smtClean="0">
                <a:solidFill>
                  <a:schemeClr val="tx1"/>
                </a:solidFill>
                <a:latin typeface="+mn-lt"/>
                <a:ea typeface="+mn-ea"/>
                <a:cs typeface="+mn-cs"/>
              </a:rPr>
              <a:t>Where dental case managers differ, however, is that they are able to address barriers to oral health care in a way that other HIV-care providers cannot. </a:t>
            </a:r>
            <a:endParaRPr lang="en-US" sz="1400" kern="1200" dirty="0" smtClean="0">
              <a:solidFill>
                <a:schemeClr val="tx1"/>
              </a:solidFill>
              <a:latin typeface="+mn-lt"/>
              <a:ea typeface="+mn-ea"/>
              <a:cs typeface="+mn-cs"/>
            </a:endParaRPr>
          </a:p>
          <a:p>
            <a:pPr lvl="2">
              <a:buFont typeface="Arial"/>
              <a:buChar char="•"/>
            </a:pPr>
            <a:r>
              <a:rPr lang="en-US" sz="1200" kern="1200" dirty="0" smtClean="0">
                <a:solidFill>
                  <a:schemeClr val="tx1"/>
                </a:solidFill>
                <a:latin typeface="+mn-lt"/>
                <a:ea typeface="+mn-ea"/>
                <a:cs typeface="+mn-cs"/>
              </a:rPr>
              <a:t>Most HIV case managers have a large patient caseload and a series of service areas to address, many of which may be more pressing than oral health care. Oral health often gets pushed to the bottom of the list, if it is on the list to begin with. </a:t>
            </a:r>
            <a:endParaRPr lang="en-US" sz="1400" kern="1200" dirty="0" smtClean="0">
              <a:solidFill>
                <a:schemeClr val="tx1"/>
              </a:solidFill>
              <a:latin typeface="+mn-lt"/>
              <a:ea typeface="+mn-ea"/>
              <a:cs typeface="+mn-cs"/>
            </a:endParaRPr>
          </a:p>
          <a:p>
            <a:pPr lvl="2">
              <a:buFont typeface="Arial"/>
              <a:buChar char="•"/>
            </a:pPr>
            <a:r>
              <a:rPr lang="en-US" sz="1200" kern="1200" dirty="0" smtClean="0">
                <a:solidFill>
                  <a:schemeClr val="tx1"/>
                </a:solidFill>
                <a:latin typeface="+mn-lt"/>
                <a:ea typeface="+mn-ea"/>
                <a:cs typeface="+mn-cs"/>
              </a:rPr>
              <a:t>Dental case managers enable HIV case managers to focus on other issues within a client’s service plan without sacrificing access to oral health care. </a:t>
            </a:r>
            <a:endParaRPr lang="en-US" sz="1400" kern="1200" dirty="0" smtClean="0">
              <a:solidFill>
                <a:schemeClr val="tx1"/>
              </a:solidFill>
              <a:latin typeface="+mn-lt"/>
              <a:ea typeface="+mn-ea"/>
              <a:cs typeface="+mn-cs"/>
            </a:endParaRPr>
          </a:p>
          <a:p>
            <a:pPr>
              <a:buFont typeface="Arial"/>
              <a:buNone/>
            </a:pPr>
            <a:endParaRPr lang="en-US" sz="1400" kern="1200" dirty="0" smtClean="0">
              <a:solidFill>
                <a:schemeClr val="tx1"/>
              </a:solidFill>
              <a:latin typeface="+mn-lt"/>
              <a:ea typeface="+mn-ea"/>
              <a:cs typeface="+mn-cs"/>
            </a:endParaRPr>
          </a:p>
          <a:p>
            <a:pPr>
              <a:buFont typeface="Arial"/>
              <a:buChar char="•"/>
            </a:pPr>
            <a:endParaRPr lang="en-US" dirty="0"/>
          </a:p>
        </p:txBody>
      </p:sp>
      <p:sp>
        <p:nvSpPr>
          <p:cNvPr id="4" name="Slide Number Placeholder 3"/>
          <p:cNvSpPr>
            <a:spLocks noGrp="1"/>
          </p:cNvSpPr>
          <p:nvPr>
            <p:ph type="sldNum" sz="quarter" idx="10"/>
          </p:nvPr>
        </p:nvSpPr>
        <p:spPr/>
        <p:txBody>
          <a:bodyPr/>
          <a:lstStyle/>
          <a:p>
            <a:fld id="{1ACA442D-41BC-9C4B-83DD-5D961D94B659}" type="slidenum">
              <a:rPr lang="en-US" smtClean="0"/>
              <a:pPr/>
              <a:t>127</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i="1" kern="1200" dirty="0" smtClean="0">
                <a:solidFill>
                  <a:schemeClr val="tx1"/>
                </a:solidFill>
                <a:latin typeface="+mn-lt"/>
                <a:ea typeface="+mn-ea"/>
                <a:cs typeface="+mn-cs"/>
              </a:rPr>
              <a:t>The Essential Functions of a Dental Case Manager</a:t>
            </a:r>
            <a:endParaRPr lang="en-US" sz="1400" kern="1200" dirty="0" smtClean="0">
              <a:solidFill>
                <a:schemeClr val="tx1"/>
              </a:solidFill>
              <a:latin typeface="+mn-lt"/>
              <a:ea typeface="+mn-ea"/>
              <a:cs typeface="+mn-cs"/>
            </a:endParaRPr>
          </a:p>
          <a:p>
            <a:pPr lvl="1"/>
            <a:r>
              <a:rPr lang="en-US" sz="1200" kern="1200" dirty="0" smtClean="0">
                <a:solidFill>
                  <a:schemeClr val="tx1"/>
                </a:solidFill>
                <a:latin typeface="+mn-lt"/>
                <a:ea typeface="+mn-ea"/>
                <a:cs typeface="+mn-cs"/>
              </a:rPr>
              <a:t>Recruiting patients into care</a:t>
            </a:r>
            <a:endParaRPr lang="en-US" sz="1400" kern="1200" dirty="0" smtClean="0">
              <a:solidFill>
                <a:schemeClr val="tx1"/>
              </a:solidFill>
              <a:latin typeface="+mn-lt"/>
              <a:ea typeface="+mn-ea"/>
              <a:cs typeface="+mn-cs"/>
            </a:endParaRPr>
          </a:p>
          <a:p>
            <a:pPr lvl="1"/>
            <a:r>
              <a:rPr lang="en-US" sz="1200" kern="1200" dirty="0" smtClean="0">
                <a:solidFill>
                  <a:schemeClr val="tx1"/>
                </a:solidFill>
                <a:latin typeface="+mn-lt"/>
                <a:ea typeface="+mn-ea"/>
                <a:cs typeface="+mn-cs"/>
              </a:rPr>
              <a:t>Schedule and arranging patient transportation to appointments</a:t>
            </a:r>
            <a:endParaRPr lang="en-US" sz="1400" kern="1200" dirty="0" smtClean="0">
              <a:solidFill>
                <a:schemeClr val="tx1"/>
              </a:solidFill>
              <a:latin typeface="+mn-lt"/>
              <a:ea typeface="+mn-ea"/>
              <a:cs typeface="+mn-cs"/>
            </a:endParaRPr>
          </a:p>
          <a:p>
            <a:pPr lvl="1"/>
            <a:r>
              <a:rPr lang="en-US" sz="1200" kern="1200" dirty="0" smtClean="0">
                <a:solidFill>
                  <a:schemeClr val="tx1"/>
                </a:solidFill>
                <a:latin typeface="+mn-lt"/>
                <a:ea typeface="+mn-ea"/>
                <a:cs typeface="+mn-cs"/>
              </a:rPr>
              <a:t>Following up with patients regarding missed appointments</a:t>
            </a:r>
            <a:endParaRPr lang="en-US" sz="1400" kern="1200" dirty="0" smtClean="0">
              <a:solidFill>
                <a:schemeClr val="tx1"/>
              </a:solidFill>
              <a:latin typeface="+mn-lt"/>
              <a:ea typeface="+mn-ea"/>
              <a:cs typeface="+mn-cs"/>
            </a:endParaRPr>
          </a:p>
          <a:p>
            <a:pPr lvl="1"/>
            <a:r>
              <a:rPr lang="en-US" sz="1200" kern="1200" dirty="0" smtClean="0">
                <a:solidFill>
                  <a:schemeClr val="tx1"/>
                </a:solidFill>
                <a:latin typeface="+mn-lt"/>
                <a:ea typeface="+mn-ea"/>
                <a:cs typeface="+mn-cs"/>
              </a:rPr>
              <a:t>Coordinating and referring patients to other services such as HIV case management, medical care, or support services</a:t>
            </a:r>
            <a:endParaRPr lang="en-US" sz="1400" kern="1200" dirty="0" smtClean="0">
              <a:solidFill>
                <a:schemeClr val="tx1"/>
              </a:solidFill>
              <a:latin typeface="+mn-lt"/>
              <a:ea typeface="+mn-ea"/>
              <a:cs typeface="+mn-cs"/>
            </a:endParaRPr>
          </a:p>
          <a:p>
            <a:pPr lvl="1"/>
            <a:r>
              <a:rPr lang="en-US" sz="1200" kern="1200" dirty="0" smtClean="0">
                <a:solidFill>
                  <a:schemeClr val="tx1"/>
                </a:solidFill>
                <a:latin typeface="+mn-lt"/>
                <a:ea typeface="+mn-ea"/>
                <a:cs typeface="+mn-cs"/>
              </a:rPr>
              <a:t>Serving as part of a team that helps educate other providers in the continuum of HIV care on the importance of oral health care and how to refer their patients to dental services</a:t>
            </a:r>
            <a:endParaRPr lang="en-US" sz="1400" kern="1200" dirty="0" smtClean="0">
              <a:solidFill>
                <a:schemeClr val="tx1"/>
              </a:solidFill>
              <a:latin typeface="+mn-lt"/>
              <a:ea typeface="+mn-ea"/>
              <a:cs typeface="+mn-cs"/>
            </a:endParaRPr>
          </a:p>
          <a:p>
            <a:pPr lvl="1"/>
            <a:r>
              <a:rPr lang="en-US" sz="1200" kern="1200" dirty="0" smtClean="0">
                <a:solidFill>
                  <a:schemeClr val="tx1"/>
                </a:solidFill>
                <a:latin typeface="+mn-lt"/>
                <a:ea typeface="+mn-ea"/>
                <a:cs typeface="+mn-cs"/>
              </a:rPr>
              <a:t>Retention services</a:t>
            </a:r>
            <a:endParaRPr lang="en-US" sz="1400" kern="1200" dirty="0" smtClean="0">
              <a:solidFill>
                <a:schemeClr val="tx1"/>
              </a:solidFill>
              <a:latin typeface="+mn-lt"/>
              <a:ea typeface="+mn-ea"/>
              <a:cs typeface="+mn-cs"/>
            </a:endParaRPr>
          </a:p>
          <a:p>
            <a:pPr lvl="1"/>
            <a:r>
              <a:rPr lang="en-US" sz="1200" kern="1200" dirty="0" smtClean="0">
                <a:solidFill>
                  <a:schemeClr val="tx1"/>
                </a:solidFill>
                <a:latin typeface="+mn-lt"/>
                <a:ea typeface="+mn-ea"/>
                <a:cs typeface="+mn-cs"/>
              </a:rPr>
              <a:t>Language translation services, in some instances</a:t>
            </a:r>
            <a:endParaRPr lang="en-US" sz="14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ACA442D-41BC-9C4B-83DD-5D961D94B659}" type="slidenum">
              <a:rPr lang="en-US" smtClean="0"/>
              <a:pPr/>
              <a:t>128</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buFont typeface="Arial"/>
              <a:buChar char="•"/>
            </a:pPr>
            <a:r>
              <a:rPr lang="en-US" dirty="0" smtClean="0"/>
              <a:t>Employing a dedicated dental case manager can be difficult financially, which is why the dental case managers in the SPNS projects had multiple secondary responsibilities outside of their primary responsibility for dental case management. </a:t>
            </a:r>
            <a:endParaRPr lang="en-US" sz="2000" dirty="0" smtClean="0"/>
          </a:p>
          <a:p>
            <a:pPr lvl="1">
              <a:buFont typeface="Arial"/>
              <a:buChar char="•"/>
            </a:pPr>
            <a:r>
              <a:rPr lang="en-US" dirty="0" smtClean="0"/>
              <a:t>Some of these included: </a:t>
            </a:r>
            <a:endParaRPr lang="en-US" sz="2000" dirty="0" smtClean="0"/>
          </a:p>
          <a:p>
            <a:pPr lvl="2">
              <a:buFont typeface="Arial"/>
              <a:buChar char="•"/>
            </a:pPr>
            <a:r>
              <a:rPr lang="en-US" dirty="0" smtClean="0"/>
              <a:t>Conducting patient surveys</a:t>
            </a:r>
            <a:endParaRPr lang="en-US" sz="2000" dirty="0" smtClean="0"/>
          </a:p>
          <a:p>
            <a:pPr lvl="2">
              <a:buFont typeface="Arial"/>
              <a:buChar char="•"/>
            </a:pPr>
            <a:r>
              <a:rPr lang="en-US" dirty="0" smtClean="0"/>
              <a:t>Entering data</a:t>
            </a:r>
            <a:endParaRPr lang="en-US" sz="2000" dirty="0" smtClean="0"/>
          </a:p>
          <a:p>
            <a:pPr lvl="2">
              <a:buFont typeface="Arial"/>
              <a:buChar char="•"/>
            </a:pPr>
            <a:r>
              <a:rPr lang="en-US" dirty="0" smtClean="0"/>
              <a:t>Driving a mobile van </a:t>
            </a:r>
            <a:endParaRPr lang="en-US" sz="2000" dirty="0" smtClean="0"/>
          </a:p>
          <a:p>
            <a:pPr lvl="2">
              <a:buFont typeface="Arial"/>
              <a:buChar char="•"/>
            </a:pPr>
            <a:r>
              <a:rPr lang="en-US" dirty="0" smtClean="0"/>
              <a:t>Staffing the front desk/serving as receptionist</a:t>
            </a:r>
            <a:endParaRPr lang="en-US" sz="2000" dirty="0" smtClean="0"/>
          </a:p>
          <a:p>
            <a:pPr lvl="2">
              <a:buFont typeface="Arial"/>
              <a:buChar char="•"/>
            </a:pPr>
            <a:r>
              <a:rPr lang="en-US" dirty="0" smtClean="0"/>
              <a:t>While it is not required that a dental case manager have a dental background, those who were dental assistants by training can assist with dental care. </a:t>
            </a:r>
            <a:endParaRPr lang="en-US" sz="2000" dirty="0" smtClean="0"/>
          </a:p>
          <a:p>
            <a:endParaRPr lang="en-US" dirty="0"/>
          </a:p>
        </p:txBody>
      </p:sp>
      <p:sp>
        <p:nvSpPr>
          <p:cNvPr id="4" name="Slide Number Placeholder 3"/>
          <p:cNvSpPr>
            <a:spLocks noGrp="1"/>
          </p:cNvSpPr>
          <p:nvPr>
            <p:ph type="sldNum" sz="quarter" idx="10"/>
          </p:nvPr>
        </p:nvSpPr>
        <p:spPr/>
        <p:txBody>
          <a:bodyPr/>
          <a:lstStyle/>
          <a:p>
            <a:fld id="{1ACA442D-41BC-9C4B-83DD-5D961D94B659}" type="slidenum">
              <a:rPr lang="en-US" smtClean="0"/>
              <a:pPr/>
              <a:t>129</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i="1" kern="1200" dirty="0" smtClean="0">
                <a:solidFill>
                  <a:schemeClr val="tx1"/>
                </a:solidFill>
                <a:latin typeface="+mn-lt"/>
                <a:ea typeface="+mn-ea"/>
                <a:cs typeface="+mn-cs"/>
              </a:rPr>
              <a:t>Other Solutions for Integrating Dental Case Management</a:t>
            </a:r>
            <a:endParaRPr lang="en-US" sz="1400" kern="1200" dirty="0" smtClean="0">
              <a:solidFill>
                <a:schemeClr val="tx1"/>
              </a:solidFill>
              <a:latin typeface="+mn-lt"/>
              <a:ea typeface="+mn-ea"/>
              <a:cs typeface="+mn-cs"/>
            </a:endParaRPr>
          </a:p>
          <a:p>
            <a:pPr lvl="1">
              <a:buFont typeface="Arial"/>
              <a:buChar char="•"/>
            </a:pPr>
            <a:r>
              <a:rPr lang="en-US" sz="1200" kern="1200" dirty="0" smtClean="0">
                <a:solidFill>
                  <a:schemeClr val="tx1"/>
                </a:solidFill>
                <a:latin typeface="+mn-lt"/>
                <a:ea typeface="+mn-ea"/>
                <a:cs typeface="+mn-cs"/>
              </a:rPr>
              <a:t>Distribute the various dental case management functions among other staff, such as receptionists, schedulers, translators, dental hygienists, and so forth.  Thus, there would not be one dental case manager, but a network of individuals supporting dental case management. </a:t>
            </a:r>
            <a:endParaRPr lang="en-US" sz="1400" kern="1200" dirty="0" smtClean="0">
              <a:solidFill>
                <a:schemeClr val="tx1"/>
              </a:solidFill>
              <a:latin typeface="+mn-lt"/>
              <a:ea typeface="+mn-ea"/>
              <a:cs typeface="+mn-cs"/>
            </a:endParaRPr>
          </a:p>
          <a:p>
            <a:pPr lvl="1">
              <a:buFont typeface="Arial"/>
              <a:buChar char="•"/>
            </a:pPr>
            <a:r>
              <a:rPr lang="en-US" sz="1200" kern="1200" dirty="0" smtClean="0">
                <a:solidFill>
                  <a:schemeClr val="tx1"/>
                </a:solidFill>
                <a:latin typeface="+mn-lt"/>
                <a:ea typeface="+mn-ea"/>
                <a:cs typeface="+mn-cs"/>
              </a:rPr>
              <a:t>Organizations that provide both medical and dental care could have their HIV case managers take on dental case management, depending on their existing workload.</a:t>
            </a:r>
            <a:endParaRPr lang="en-US" sz="1400" kern="1200" dirty="0" smtClean="0">
              <a:solidFill>
                <a:schemeClr val="tx1"/>
              </a:solidFill>
              <a:latin typeface="+mn-lt"/>
              <a:ea typeface="+mn-ea"/>
              <a:cs typeface="+mn-cs"/>
            </a:endParaRPr>
          </a:p>
          <a:p>
            <a:pPr lvl="1">
              <a:buFont typeface="Arial"/>
              <a:buChar char="•"/>
            </a:pPr>
            <a:r>
              <a:rPr lang="en-US" sz="1200" kern="1200" dirty="0" smtClean="0">
                <a:solidFill>
                  <a:schemeClr val="tx1"/>
                </a:solidFill>
                <a:latin typeface="+mn-lt"/>
                <a:ea typeface="+mn-ea"/>
                <a:cs typeface="+mn-cs"/>
              </a:rPr>
              <a:t>Organizations with multiple case managers can dedicate one case manager to oral health. </a:t>
            </a:r>
            <a:endParaRPr lang="en-US" sz="1400" kern="1200" dirty="0" smtClean="0">
              <a:solidFill>
                <a:schemeClr val="tx1"/>
              </a:solidFill>
              <a:latin typeface="+mn-lt"/>
              <a:ea typeface="+mn-ea"/>
              <a:cs typeface="+mn-cs"/>
            </a:endParaRPr>
          </a:p>
          <a:p>
            <a:pPr lvl="1">
              <a:buFont typeface="Arial"/>
              <a:buChar char="•"/>
            </a:pPr>
            <a:r>
              <a:rPr lang="en-US" sz="1200" kern="1200" dirty="0" smtClean="0">
                <a:solidFill>
                  <a:schemeClr val="tx1"/>
                </a:solidFill>
                <a:latin typeface="+mn-lt"/>
                <a:ea typeface="+mn-ea"/>
                <a:cs typeface="+mn-cs"/>
              </a:rPr>
              <a:t>Ryan White nurse case managers could be trained to provide basic oral hygiene education and include oral health as part of their clinical assessments.</a:t>
            </a:r>
            <a:endParaRPr lang="en-US" sz="1400" kern="1200" dirty="0" smtClean="0">
              <a:solidFill>
                <a:schemeClr val="tx1"/>
              </a:solidFill>
              <a:latin typeface="+mn-lt"/>
              <a:ea typeface="+mn-ea"/>
              <a:cs typeface="+mn-cs"/>
            </a:endParaRPr>
          </a:p>
          <a:p>
            <a:pPr lvl="1">
              <a:buFont typeface="Arial"/>
              <a:buChar char="•"/>
            </a:pPr>
            <a:r>
              <a:rPr lang="en-US" sz="1200" kern="1200" dirty="0" smtClean="0">
                <a:solidFill>
                  <a:schemeClr val="tx1"/>
                </a:solidFill>
                <a:latin typeface="+mn-lt"/>
                <a:ea typeface="+mn-ea"/>
                <a:cs typeface="+mn-cs"/>
              </a:rPr>
              <a:t>Bottom line: There are a number of ways to integrate dental case management into your organization, no matter your size or resource limitations. The most important thing is to make dental case management an integral part of clinic operations. </a:t>
            </a:r>
            <a:endParaRPr lang="en-US" sz="14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US" sz="14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
            </a:r>
            <a:br>
              <a:rPr lang="en-US" sz="1200" b="1" kern="1200" dirty="0" smtClean="0">
                <a:solidFill>
                  <a:schemeClr val="tx1"/>
                </a:solidFill>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1ACA442D-41BC-9C4B-83DD-5D961D94B659}" type="slidenum">
              <a:rPr lang="en-US" smtClean="0"/>
              <a:pPr/>
              <a:t>130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i="1" kern="1200" dirty="0" smtClean="0">
                <a:solidFill>
                  <a:schemeClr val="tx1"/>
                </a:solidFill>
                <a:latin typeface="+mn-lt"/>
                <a:ea typeface="+mn-ea"/>
                <a:cs typeface="+mn-cs"/>
              </a:rPr>
              <a:t>Oral Health and Drug-Regimen Compliance</a:t>
            </a:r>
            <a:endParaRPr lang="en-US" sz="1400" kern="1200" dirty="0" smtClean="0">
              <a:solidFill>
                <a:schemeClr val="tx1"/>
              </a:solidFill>
              <a:latin typeface="+mn-lt"/>
              <a:ea typeface="+mn-ea"/>
              <a:cs typeface="+mn-cs"/>
            </a:endParaRPr>
          </a:p>
          <a:p>
            <a:pPr lvl="1">
              <a:buFont typeface="Arial"/>
              <a:buChar char="•"/>
            </a:pPr>
            <a:r>
              <a:rPr lang="en-US" sz="1200" kern="1200" dirty="0" smtClean="0">
                <a:solidFill>
                  <a:schemeClr val="tx1"/>
                </a:solidFill>
                <a:latin typeface="+mn-lt"/>
                <a:ea typeface="+mn-ea"/>
                <a:cs typeface="+mn-cs"/>
              </a:rPr>
              <a:t>Many HIV medications have oral side effects such as xerostomia, which predisposes PLWHA to dental decay, periodontal disease, and fungal infections. </a:t>
            </a:r>
            <a:endParaRPr lang="en-US" sz="1400" kern="1200" dirty="0" smtClean="0">
              <a:solidFill>
                <a:schemeClr val="tx1"/>
              </a:solidFill>
              <a:latin typeface="+mn-lt"/>
              <a:ea typeface="+mn-ea"/>
              <a:cs typeface="+mn-cs"/>
            </a:endParaRPr>
          </a:p>
          <a:p>
            <a:pPr lvl="1">
              <a:buFont typeface="Arial"/>
              <a:buChar char="•"/>
            </a:pPr>
            <a:r>
              <a:rPr lang="en-US" sz="1200" kern="1200" dirty="0" smtClean="0">
                <a:solidFill>
                  <a:schemeClr val="tx1"/>
                </a:solidFill>
                <a:latin typeface="+mn-lt"/>
                <a:ea typeface="+mn-ea"/>
                <a:cs typeface="+mn-cs"/>
              </a:rPr>
              <a:t>Anecdotal reports suggest that patients who experience oral pain or xerostomia are less likely to strictly adhere to their HIV drug regimen, in part due to the associated psychological effect of depression or pain when swallowing.</a:t>
            </a:r>
          </a:p>
          <a:p>
            <a:pPr marL="457200" marR="0" lvl="1" indent="0" algn="l" defTabSz="457200" rtl="0" eaLnBrk="1" fontAlgn="auto" latinLnBrk="0" hangingPunct="1">
              <a:lnSpc>
                <a:spcPct val="100000"/>
              </a:lnSpc>
              <a:spcBef>
                <a:spcPts val="0"/>
              </a:spcBef>
              <a:spcAft>
                <a:spcPts val="0"/>
              </a:spcAft>
              <a:buClrTx/>
              <a:buSzTx/>
              <a:buFont typeface="Arial"/>
              <a:buChar char="•"/>
              <a:tabLst/>
              <a:defRPr/>
            </a:pPr>
            <a:r>
              <a:rPr lang="en-US" sz="1400" kern="1200" dirty="0" smtClean="0">
                <a:solidFill>
                  <a:schemeClr val="tx1"/>
                </a:solidFill>
                <a:latin typeface="+mn-lt"/>
                <a:ea typeface="+mn-ea"/>
                <a:cs typeface="+mn-cs"/>
              </a:rPr>
              <a:t>In some cases, patients may even resort to self-medication to reduce the pain of oral disease and symptoms, including the use of illicit drugs and highly addictive opiates. </a:t>
            </a:r>
          </a:p>
          <a:p>
            <a:pPr marL="457200" marR="0" lvl="1" indent="0" algn="l" defTabSz="457200" rtl="0" eaLnBrk="1" fontAlgn="auto" latinLnBrk="0" hangingPunct="1">
              <a:lnSpc>
                <a:spcPct val="100000"/>
              </a:lnSpc>
              <a:spcBef>
                <a:spcPts val="0"/>
              </a:spcBef>
              <a:spcAft>
                <a:spcPts val="0"/>
              </a:spcAft>
              <a:buClrTx/>
              <a:buSzTx/>
              <a:buFont typeface="Arial"/>
              <a:buNone/>
              <a:tabLst/>
              <a:defRPr/>
            </a:pPr>
            <a:endParaRPr lang="en-US" sz="1400" kern="1200" dirty="0" smtClean="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sz="1200" i="1" kern="1200" dirty="0" smtClean="0">
                <a:solidFill>
                  <a:schemeClr val="tx1"/>
                </a:solidFill>
                <a:latin typeface="+mn-lt"/>
                <a:ea typeface="+mn-ea"/>
                <a:cs typeface="+mn-cs"/>
              </a:rPr>
              <a:t>Before moving on to the next slide, ask the class the following discussion questions:</a:t>
            </a:r>
          </a:p>
          <a:p>
            <a:pPr marL="457200" marR="0" lvl="1" indent="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latin typeface="+mn-lt"/>
                <a:ea typeface="+mn-ea"/>
                <a:cs typeface="+mn-cs"/>
              </a:rPr>
              <a:t>Have you seen any of these problems in the PLWHA served by our clinic?</a:t>
            </a:r>
            <a:r>
              <a:rPr lang="en-US" sz="1400" kern="1200" dirty="0" smtClean="0">
                <a:solidFill>
                  <a:schemeClr val="tx1"/>
                </a:solidFill>
                <a:latin typeface="+mn-lt"/>
                <a:ea typeface="+mn-ea"/>
                <a:cs typeface="+mn-cs"/>
              </a:rPr>
              <a:t> </a:t>
            </a:r>
          </a:p>
          <a:p>
            <a:pPr marL="457200" marR="0" lvl="1" indent="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latin typeface="+mn-lt"/>
                <a:ea typeface="+mn-ea"/>
                <a:cs typeface="+mn-cs"/>
              </a:rPr>
              <a:t>Which of these problems are most prevalent among the populations we serve? </a:t>
            </a:r>
            <a:endParaRPr lang="en-US" sz="1400" kern="1200" dirty="0" smtClean="0">
              <a:solidFill>
                <a:schemeClr val="tx1"/>
              </a:solidFill>
              <a:latin typeface="+mn-lt"/>
              <a:ea typeface="+mn-ea"/>
              <a:cs typeface="+mn-cs"/>
            </a:endParaRPr>
          </a:p>
          <a:p>
            <a:pPr marL="457200" marR="0" lvl="1" indent="0" algn="l" defTabSz="457200" rtl="0" eaLnBrk="1" fontAlgn="auto" latinLnBrk="0" hangingPunct="1">
              <a:lnSpc>
                <a:spcPct val="100000"/>
              </a:lnSpc>
              <a:spcBef>
                <a:spcPts val="0"/>
              </a:spcBef>
              <a:spcAft>
                <a:spcPts val="0"/>
              </a:spcAft>
              <a:buClrTx/>
              <a:buSzTx/>
              <a:buFont typeface="Arial"/>
              <a:buNone/>
              <a:tabLst/>
              <a:defRPr/>
            </a:pPr>
            <a:endParaRPr lang="en-US" sz="1600" kern="1200" dirty="0" smtClean="0">
              <a:solidFill>
                <a:schemeClr val="tx1"/>
              </a:solidFill>
              <a:latin typeface="+mn-lt"/>
              <a:ea typeface="+mn-ea"/>
              <a:cs typeface="+mn-cs"/>
            </a:endParaRPr>
          </a:p>
          <a:p>
            <a:pPr lvl="1">
              <a:buFont typeface="Arial"/>
              <a:buChar char="•"/>
            </a:pPr>
            <a:endParaRPr lang="en-US" sz="14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ACA442D-41BC-9C4B-83DD-5D961D94B659}" type="slidenum">
              <a:rPr lang="en-US" smtClean="0"/>
              <a:pPr/>
              <a:t>8</a:t>
            </a:fld>
            <a:endParaRPr 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CA442D-41BC-9C4B-83DD-5D961D94B659}" type="slidenum">
              <a:rPr lang="en-US" smtClean="0"/>
              <a:pPr/>
              <a:t>131</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616211-58E2-EE43-A12F-4E5A2D6DBDBA}" type="slidenum">
              <a:rPr lang="en-US"/>
              <a:pPr/>
              <a:t>135</a:t>
            </a:fld>
            <a:endParaRPr lang="en-US"/>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p:txBody>
          <a:bodyPr/>
          <a:lstStyle/>
          <a:p>
            <a:pPr>
              <a:buFontTx/>
              <a:buChar char="•"/>
            </a:pPr>
            <a:r>
              <a:rPr lang="en-US"/>
              <a:t>Disclosure to dentist is important so that they will pay extra attention to examination for oral manifestations of HIV disease</a:t>
            </a:r>
          </a:p>
          <a:p>
            <a:pPr>
              <a:buFontTx/>
              <a:buChar char="•"/>
            </a:pPr>
            <a:r>
              <a:rPr lang="en-US"/>
              <a:t>Patients should see dental hygienist for professional scaling at least twice/year</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38451C-F7C4-0F4C-919E-9E631DB16A45}" type="slidenum">
              <a:rPr lang="en-US"/>
              <a:pPr/>
              <a:t>139</a:t>
            </a:fld>
            <a:endParaRPr lang="en-US"/>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p:txBody>
          <a:bodyPr/>
          <a:lstStyle/>
          <a:p>
            <a:r>
              <a:rPr lang="en-US" dirty="0"/>
              <a:t>For patients with oral Candida: Teach patients to soak dentures/partials in </a:t>
            </a:r>
            <a:r>
              <a:rPr lang="en-US" dirty="0" err="1"/>
              <a:t>Chlorhexidine</a:t>
            </a:r>
            <a:r>
              <a:rPr lang="en-US" dirty="0"/>
              <a:t> solution (</a:t>
            </a:r>
            <a:r>
              <a:rPr lang="en-US" dirty="0" err="1"/>
              <a:t>Periogard</a:t>
            </a:r>
            <a:r>
              <a:rPr lang="en-US" dirty="0"/>
              <a:t>) then apply thin coating </a:t>
            </a:r>
            <a:r>
              <a:rPr lang="en-US" dirty="0" err="1"/>
              <a:t>Nizoral</a:t>
            </a:r>
            <a:r>
              <a:rPr lang="en-US" dirty="0"/>
              <a:t> cream on the acrylic portion that will be in contact with oral mucosa.  If there is Candida under the denture remove the prosthesis before using topical agents to treat the Candida.</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latin typeface="+mn-lt"/>
                <a:ea typeface="+mn-ea"/>
                <a:cs typeface="+mn-cs"/>
              </a:rPr>
              <a:t>Motivational Interviewing: Knowledge is Power</a:t>
            </a:r>
            <a:endParaRPr lang="en-US" sz="1400" kern="1200" dirty="0" smtClean="0">
              <a:solidFill>
                <a:schemeClr val="tx1"/>
              </a:solidFill>
              <a:latin typeface="+mn-lt"/>
              <a:ea typeface="+mn-ea"/>
              <a:cs typeface="+mn-cs"/>
            </a:endParaRPr>
          </a:p>
          <a:p>
            <a:pPr lvl="1">
              <a:buFont typeface="Arial"/>
              <a:buChar char="•"/>
            </a:pPr>
            <a:r>
              <a:rPr lang="en-US" sz="1200" kern="1200" dirty="0" smtClean="0">
                <a:solidFill>
                  <a:schemeClr val="tx1"/>
                </a:solidFill>
                <a:latin typeface="+mn-lt"/>
                <a:ea typeface="+mn-ea"/>
                <a:cs typeface="+mn-cs"/>
              </a:rPr>
              <a:t>Motivational Interviewing Is….</a:t>
            </a:r>
            <a:endParaRPr lang="en-US" sz="1400" kern="1200" dirty="0" smtClean="0">
              <a:solidFill>
                <a:schemeClr val="tx1"/>
              </a:solidFill>
              <a:latin typeface="+mn-lt"/>
              <a:ea typeface="+mn-ea"/>
              <a:cs typeface="+mn-cs"/>
            </a:endParaRPr>
          </a:p>
          <a:p>
            <a:pPr lvl="2">
              <a:buFont typeface="Arial"/>
              <a:buChar char="•"/>
            </a:pPr>
            <a:r>
              <a:rPr lang="en-US" sz="1200" kern="1200" dirty="0" smtClean="0">
                <a:solidFill>
                  <a:schemeClr val="tx1"/>
                </a:solidFill>
                <a:latin typeface="+mn-lt"/>
                <a:ea typeface="+mn-ea"/>
                <a:cs typeface="+mn-cs"/>
              </a:rPr>
              <a:t>An exercise that can inspire change and direct provider-patient education efforts. </a:t>
            </a:r>
            <a:endParaRPr lang="en-US" sz="1400" kern="1200" dirty="0" smtClean="0">
              <a:solidFill>
                <a:schemeClr val="tx1"/>
              </a:solidFill>
              <a:latin typeface="+mn-lt"/>
              <a:ea typeface="+mn-ea"/>
              <a:cs typeface="+mn-cs"/>
            </a:endParaRPr>
          </a:p>
          <a:p>
            <a:pPr lvl="2">
              <a:buFont typeface="Arial"/>
              <a:buChar char="•"/>
            </a:pPr>
            <a:r>
              <a:rPr lang="en-US" sz="1200" kern="1200" dirty="0" smtClean="0">
                <a:solidFill>
                  <a:schemeClr val="tx1"/>
                </a:solidFill>
                <a:latin typeface="+mn-lt"/>
                <a:ea typeface="+mn-ea"/>
                <a:cs typeface="+mn-cs"/>
              </a:rPr>
              <a:t>A way of working with a patient that…</a:t>
            </a:r>
            <a:endParaRPr lang="en-US" sz="1400" kern="1200" dirty="0" smtClean="0">
              <a:solidFill>
                <a:schemeClr val="tx1"/>
              </a:solidFill>
              <a:latin typeface="+mn-lt"/>
              <a:ea typeface="+mn-ea"/>
              <a:cs typeface="+mn-cs"/>
            </a:endParaRPr>
          </a:p>
          <a:p>
            <a:pPr lvl="3">
              <a:buFont typeface="Arial"/>
              <a:buChar char="•"/>
            </a:pPr>
            <a:r>
              <a:rPr lang="en-US" sz="1200" kern="1200" dirty="0" smtClean="0">
                <a:solidFill>
                  <a:schemeClr val="tx1"/>
                </a:solidFill>
                <a:latin typeface="+mn-lt"/>
                <a:ea typeface="+mn-ea"/>
                <a:cs typeface="+mn-cs"/>
              </a:rPr>
              <a:t>Allows the patient to decide what changes they want to make.</a:t>
            </a:r>
            <a:endParaRPr lang="en-US" sz="1400" kern="1200" dirty="0" smtClean="0">
              <a:solidFill>
                <a:schemeClr val="tx1"/>
              </a:solidFill>
              <a:latin typeface="+mn-lt"/>
              <a:ea typeface="+mn-ea"/>
              <a:cs typeface="+mn-cs"/>
            </a:endParaRPr>
          </a:p>
          <a:p>
            <a:pPr lvl="3">
              <a:buFont typeface="Arial"/>
              <a:buChar char="•"/>
            </a:pPr>
            <a:r>
              <a:rPr lang="en-US" sz="1200" kern="1200" dirty="0" smtClean="0">
                <a:solidFill>
                  <a:schemeClr val="tx1"/>
                </a:solidFill>
                <a:latin typeface="+mn-lt"/>
                <a:ea typeface="+mn-ea"/>
                <a:cs typeface="+mn-cs"/>
              </a:rPr>
              <a:t>Puts the burden of change in the patient’s hand.</a:t>
            </a:r>
            <a:endParaRPr lang="en-US" sz="1400" kern="1200" dirty="0" smtClean="0">
              <a:solidFill>
                <a:schemeClr val="tx1"/>
              </a:solidFill>
              <a:latin typeface="+mn-lt"/>
              <a:ea typeface="+mn-ea"/>
              <a:cs typeface="+mn-cs"/>
            </a:endParaRPr>
          </a:p>
          <a:p>
            <a:pPr lvl="3">
              <a:buFont typeface="Arial"/>
              <a:buChar char="•"/>
            </a:pPr>
            <a:r>
              <a:rPr lang="en-US" sz="1200" kern="1200" dirty="0" smtClean="0">
                <a:solidFill>
                  <a:schemeClr val="tx1"/>
                </a:solidFill>
                <a:latin typeface="+mn-lt"/>
                <a:ea typeface="+mn-ea"/>
                <a:cs typeface="+mn-cs"/>
              </a:rPr>
              <a:t>Emphasizes the relationship as the primary means of making effective and lasting change.</a:t>
            </a:r>
            <a:endParaRPr lang="en-US" sz="1400" kern="1200" dirty="0" smtClean="0">
              <a:solidFill>
                <a:schemeClr val="tx1"/>
              </a:solidFill>
              <a:latin typeface="+mn-lt"/>
              <a:ea typeface="+mn-ea"/>
              <a:cs typeface="+mn-cs"/>
            </a:endParaRPr>
          </a:p>
          <a:p>
            <a:pPr lvl="2">
              <a:buFont typeface="Arial"/>
              <a:buChar char="•"/>
            </a:pPr>
            <a:r>
              <a:rPr lang="en-US" sz="1200" kern="1200" dirty="0" smtClean="0">
                <a:solidFill>
                  <a:schemeClr val="tx1"/>
                </a:solidFill>
                <a:latin typeface="+mn-lt"/>
                <a:ea typeface="+mn-ea"/>
                <a:cs typeface="+mn-cs"/>
              </a:rPr>
              <a:t>A frame of mind, rather than a concrete tool.</a:t>
            </a:r>
            <a:endParaRPr lang="en-US" sz="1400" kern="1200" dirty="0" smtClean="0">
              <a:solidFill>
                <a:schemeClr val="tx1"/>
              </a:solidFill>
              <a:latin typeface="+mn-lt"/>
              <a:ea typeface="+mn-ea"/>
              <a:cs typeface="+mn-cs"/>
            </a:endParaRPr>
          </a:p>
          <a:p>
            <a:pPr lvl="2">
              <a:buFont typeface="Arial"/>
              <a:buChar char="•"/>
            </a:pPr>
            <a:r>
              <a:rPr lang="en-US" sz="1200" kern="1200" dirty="0" smtClean="0">
                <a:solidFill>
                  <a:schemeClr val="tx1"/>
                </a:solidFill>
                <a:latin typeface="+mn-lt"/>
                <a:ea typeface="+mn-ea"/>
                <a:cs typeface="+mn-cs"/>
              </a:rPr>
              <a:t>A collection of skills and ideas you might already be using, with your patients and in your own life</a:t>
            </a:r>
            <a:endParaRPr lang="en-US" sz="1400" kern="1200" dirty="0" smtClean="0">
              <a:solidFill>
                <a:schemeClr val="tx1"/>
              </a:solidFill>
              <a:latin typeface="+mn-lt"/>
              <a:ea typeface="+mn-ea"/>
              <a:cs typeface="+mn-cs"/>
            </a:endParaRPr>
          </a:p>
          <a:p>
            <a:pPr lvl="1">
              <a:buFont typeface="Arial"/>
              <a:buChar char="•"/>
            </a:pPr>
            <a:r>
              <a:rPr lang="en-US" sz="1200" kern="1200" dirty="0" smtClean="0">
                <a:solidFill>
                  <a:schemeClr val="tx1"/>
                </a:solidFill>
                <a:latin typeface="+mn-lt"/>
                <a:ea typeface="+mn-ea"/>
                <a:cs typeface="+mn-cs"/>
              </a:rPr>
              <a:t>“People change when they hurt enough that they have to, learn enough that they want to, receive enough that they are able to.” - From “Failing Forward” by John Maxwell</a:t>
            </a:r>
            <a:endParaRPr lang="en-US" sz="1400" kern="1200" dirty="0" smtClean="0">
              <a:solidFill>
                <a:schemeClr val="tx1"/>
              </a:solidFill>
              <a:latin typeface="+mn-lt"/>
              <a:ea typeface="+mn-ea"/>
              <a:cs typeface="+mn-cs"/>
            </a:endParaRPr>
          </a:p>
          <a:p>
            <a:pPr>
              <a:buFont typeface="Arial"/>
              <a:buChar char="•"/>
            </a:pPr>
            <a:endParaRPr lang="en-US" dirty="0"/>
          </a:p>
        </p:txBody>
      </p:sp>
      <p:sp>
        <p:nvSpPr>
          <p:cNvPr id="4" name="Slide Number Placeholder 3"/>
          <p:cNvSpPr>
            <a:spLocks noGrp="1"/>
          </p:cNvSpPr>
          <p:nvPr>
            <p:ph type="sldNum" sz="quarter" idx="10"/>
          </p:nvPr>
        </p:nvSpPr>
        <p:spPr/>
        <p:txBody>
          <a:bodyPr/>
          <a:lstStyle/>
          <a:p>
            <a:fld id="{1ACA442D-41BC-9C4B-83DD-5D961D94B659}" type="slidenum">
              <a:rPr lang="en-US" smtClean="0"/>
              <a:pPr/>
              <a:t>152</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6 Stages of behavior</a:t>
            </a:r>
            <a:r>
              <a:rPr lang="en-US" baseline="0" dirty="0" smtClean="0"/>
              <a:t> c</a:t>
            </a:r>
            <a:r>
              <a:rPr lang="en-US" dirty="0" smtClean="0"/>
              <a:t>hange</a:t>
            </a:r>
            <a:r>
              <a:rPr lang="en-US" baseline="0" dirty="0" smtClean="0"/>
              <a:t> as studied by </a:t>
            </a:r>
            <a:r>
              <a:rPr lang="en-US" baseline="0" dirty="0" err="1" smtClean="0"/>
              <a:t>Prochuska</a:t>
            </a:r>
            <a:r>
              <a:rPr lang="en-US" baseline="0" dirty="0" smtClean="0"/>
              <a:t> and </a:t>
            </a:r>
            <a:r>
              <a:rPr lang="en-US" baseline="0" dirty="0" err="1" smtClean="0"/>
              <a:t>DiClemente</a:t>
            </a:r>
            <a:r>
              <a:rPr lang="en-US" baseline="0" dirty="0" smtClean="0"/>
              <a:t>, diagrammed here. </a:t>
            </a:r>
            <a:endParaRPr lang="en-US" dirty="0"/>
          </a:p>
        </p:txBody>
      </p:sp>
      <p:sp>
        <p:nvSpPr>
          <p:cNvPr id="4" name="Slide Number Placeholder 3"/>
          <p:cNvSpPr>
            <a:spLocks noGrp="1"/>
          </p:cNvSpPr>
          <p:nvPr>
            <p:ph type="sldNum" sz="quarter" idx="10"/>
          </p:nvPr>
        </p:nvSpPr>
        <p:spPr/>
        <p:txBody>
          <a:bodyPr/>
          <a:lstStyle/>
          <a:p>
            <a:fld id="{1ACA442D-41BC-9C4B-83DD-5D961D94B659}" type="slidenum">
              <a:rPr lang="en-US" smtClean="0"/>
              <a:pPr/>
              <a:t>153</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six stages of change</a:t>
            </a:r>
            <a:r>
              <a:rPr lang="en-US" baseline="0" dirty="0" smtClean="0"/>
              <a:t> are described here in greater detail. </a:t>
            </a:r>
            <a:endParaRPr lang="en-US" dirty="0"/>
          </a:p>
        </p:txBody>
      </p:sp>
      <p:sp>
        <p:nvSpPr>
          <p:cNvPr id="4" name="Slide Number Placeholder 3"/>
          <p:cNvSpPr>
            <a:spLocks noGrp="1"/>
          </p:cNvSpPr>
          <p:nvPr>
            <p:ph type="sldNum" sz="quarter" idx="10"/>
          </p:nvPr>
        </p:nvSpPr>
        <p:spPr/>
        <p:txBody>
          <a:bodyPr/>
          <a:lstStyle/>
          <a:p>
            <a:fld id="{1ACA442D-41BC-9C4B-83DD-5D961D94B659}" type="slidenum">
              <a:rPr lang="en-US" smtClean="0"/>
              <a:pPr/>
              <a:t>154</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Trainer Note: Trainer can utilize the full motivational interviewing training for providers accessible at this link [Add additional 45 minutes to training]: </a:t>
            </a:r>
            <a:r>
              <a:rPr lang="en-US" sz="1200" u="sng" kern="1200" dirty="0" smtClean="0">
                <a:solidFill>
                  <a:schemeClr val="tx1"/>
                </a:solidFill>
                <a:latin typeface="+mn-lt"/>
                <a:ea typeface="+mn-ea"/>
                <a:cs typeface="+mn-cs"/>
                <a:hlinkClick r:id="rId3"/>
              </a:rPr>
              <a:t>http://echo.hdwg.org/sites/default/files/MI%20Oral%20Health%20dentist .pdf</a:t>
            </a:r>
            <a:r>
              <a:rPr lang="en-US" sz="1200" kern="1200" dirty="0" smtClean="0">
                <a:solidFill>
                  <a:schemeClr val="tx1"/>
                </a:solidFill>
                <a:latin typeface="+mn-lt"/>
                <a:ea typeface="+mn-ea"/>
                <a:cs typeface="+mn-cs"/>
              </a:rPr>
              <a:t> </a:t>
            </a:r>
            <a:endParaRPr lang="en-US" sz="14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ACA442D-41BC-9C4B-83DD-5D961D94B659}" type="slidenum">
              <a:rPr lang="en-US" smtClean="0"/>
              <a:pPr/>
              <a:t>173</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buFont typeface="Arial"/>
              <a:buNone/>
            </a:pPr>
            <a:r>
              <a:rPr lang="en-US" sz="1200" i="1" kern="1200" dirty="0" smtClean="0">
                <a:solidFill>
                  <a:schemeClr val="tx1"/>
                </a:solidFill>
                <a:latin typeface="+mn-lt"/>
                <a:ea typeface="+mn-ea"/>
                <a:cs typeface="+mn-cs"/>
              </a:rPr>
              <a:t>Peers Can Plan Important Role in Oral Health Education and Care</a:t>
            </a:r>
            <a:endParaRPr lang="en-US" sz="1400" kern="1200" dirty="0" smtClean="0">
              <a:solidFill>
                <a:schemeClr val="tx1"/>
              </a:solidFill>
              <a:latin typeface="+mn-lt"/>
              <a:ea typeface="+mn-ea"/>
              <a:cs typeface="+mn-cs"/>
            </a:endParaRPr>
          </a:p>
          <a:p>
            <a:pPr lvl="0">
              <a:buFont typeface="Arial"/>
              <a:buChar char="•"/>
            </a:pPr>
            <a:r>
              <a:rPr lang="en-US" sz="1200" kern="1200" dirty="0" smtClean="0">
                <a:solidFill>
                  <a:schemeClr val="tx1"/>
                </a:solidFill>
                <a:latin typeface="+mn-lt"/>
                <a:ea typeface="+mn-ea"/>
                <a:cs typeface="+mn-cs"/>
              </a:rPr>
              <a:t>Peers can encourage oral health care education and entrance into and adherence to HIV and oral health care for PLWHA, including:</a:t>
            </a:r>
            <a:endParaRPr lang="en-US" sz="1400" kern="1200" dirty="0" smtClean="0">
              <a:solidFill>
                <a:schemeClr val="tx1"/>
              </a:solidFill>
              <a:latin typeface="+mn-lt"/>
              <a:ea typeface="+mn-ea"/>
              <a:cs typeface="+mn-cs"/>
            </a:endParaRPr>
          </a:p>
          <a:p>
            <a:pPr lvl="1">
              <a:buFont typeface="Arial"/>
              <a:buChar char="•"/>
            </a:pPr>
            <a:r>
              <a:rPr lang="en-US" sz="1200" kern="1200" dirty="0" smtClean="0">
                <a:solidFill>
                  <a:schemeClr val="tx1"/>
                </a:solidFill>
                <a:latin typeface="+mn-lt"/>
                <a:ea typeface="+mn-ea"/>
                <a:cs typeface="+mn-cs"/>
              </a:rPr>
              <a:t>Providing transportation</a:t>
            </a:r>
            <a:endParaRPr lang="en-US" sz="1400" kern="1200" dirty="0" smtClean="0">
              <a:solidFill>
                <a:schemeClr val="tx1"/>
              </a:solidFill>
              <a:latin typeface="+mn-lt"/>
              <a:ea typeface="+mn-ea"/>
              <a:cs typeface="+mn-cs"/>
            </a:endParaRPr>
          </a:p>
          <a:p>
            <a:pPr lvl="1">
              <a:buFont typeface="Arial"/>
              <a:buChar char="•"/>
            </a:pPr>
            <a:r>
              <a:rPr lang="en-US" sz="1200" kern="1200" dirty="0" smtClean="0">
                <a:solidFill>
                  <a:schemeClr val="tx1"/>
                </a:solidFill>
                <a:latin typeface="+mn-lt"/>
                <a:ea typeface="+mn-ea"/>
                <a:cs typeface="+mn-cs"/>
              </a:rPr>
              <a:t>Connecting patients with other social services</a:t>
            </a:r>
            <a:endParaRPr lang="en-US" sz="1400" kern="1200" dirty="0" smtClean="0">
              <a:solidFill>
                <a:schemeClr val="tx1"/>
              </a:solidFill>
              <a:latin typeface="+mn-lt"/>
              <a:ea typeface="+mn-ea"/>
              <a:cs typeface="+mn-cs"/>
            </a:endParaRPr>
          </a:p>
          <a:p>
            <a:pPr lvl="1">
              <a:buFont typeface="Arial"/>
              <a:buChar char="•"/>
            </a:pPr>
            <a:r>
              <a:rPr lang="en-US" sz="1200" kern="1200" dirty="0" smtClean="0">
                <a:solidFill>
                  <a:schemeClr val="tx1"/>
                </a:solidFill>
                <a:latin typeface="+mn-lt"/>
                <a:ea typeface="+mn-ea"/>
                <a:cs typeface="+mn-cs"/>
              </a:rPr>
              <a:t>Accompanying patients to dental visits</a:t>
            </a:r>
            <a:endParaRPr lang="en-US" sz="1400" kern="1200" dirty="0" smtClean="0">
              <a:solidFill>
                <a:schemeClr val="tx1"/>
              </a:solidFill>
              <a:latin typeface="+mn-lt"/>
              <a:ea typeface="+mn-ea"/>
              <a:cs typeface="+mn-cs"/>
            </a:endParaRPr>
          </a:p>
          <a:p>
            <a:pPr lvl="1">
              <a:buFont typeface="Arial"/>
              <a:buChar char="•"/>
            </a:pPr>
            <a:r>
              <a:rPr lang="en-US" sz="1200" kern="1200" dirty="0" smtClean="0">
                <a:solidFill>
                  <a:schemeClr val="tx1"/>
                </a:solidFill>
                <a:latin typeface="+mn-lt"/>
                <a:ea typeface="+mn-ea"/>
                <a:cs typeface="+mn-cs"/>
              </a:rPr>
              <a:t>Talking to them about their oral health care</a:t>
            </a:r>
            <a:endParaRPr lang="en-US" sz="1400" kern="1200" dirty="0" smtClean="0">
              <a:solidFill>
                <a:schemeClr val="tx1"/>
              </a:solidFill>
              <a:latin typeface="+mn-lt"/>
              <a:ea typeface="+mn-ea"/>
              <a:cs typeface="+mn-cs"/>
            </a:endParaRPr>
          </a:p>
          <a:p>
            <a:pPr lvl="1">
              <a:buFont typeface="Arial"/>
              <a:buChar char="•"/>
            </a:pPr>
            <a:r>
              <a:rPr lang="en-US" sz="1200" kern="1200" dirty="0" smtClean="0">
                <a:solidFill>
                  <a:schemeClr val="tx1"/>
                </a:solidFill>
                <a:latin typeface="+mn-lt"/>
                <a:ea typeface="+mn-ea"/>
                <a:cs typeface="+mn-cs"/>
              </a:rPr>
              <a:t>Educating them about the importance of oral health care, including sharing their personal experience with oral health care</a:t>
            </a:r>
            <a:endParaRPr lang="en-US" sz="1400" kern="1200" dirty="0" smtClean="0">
              <a:solidFill>
                <a:schemeClr val="tx1"/>
              </a:solidFill>
              <a:latin typeface="+mn-lt"/>
              <a:ea typeface="+mn-ea"/>
              <a:cs typeface="+mn-cs"/>
            </a:endParaRPr>
          </a:p>
          <a:p>
            <a:pPr lvl="1">
              <a:buFont typeface="Arial"/>
              <a:buChar char="•"/>
            </a:pPr>
            <a:r>
              <a:rPr lang="en-US" sz="1200" kern="1200" dirty="0" smtClean="0">
                <a:solidFill>
                  <a:schemeClr val="tx1"/>
                </a:solidFill>
                <a:latin typeface="+mn-lt"/>
                <a:ea typeface="+mn-ea"/>
                <a:cs typeface="+mn-cs"/>
              </a:rPr>
              <a:t>Reminding patients about appointments</a:t>
            </a:r>
            <a:endParaRPr lang="en-US" sz="1400" kern="1200" dirty="0" smtClean="0">
              <a:solidFill>
                <a:schemeClr val="tx1"/>
              </a:solidFill>
              <a:latin typeface="+mn-lt"/>
              <a:ea typeface="+mn-ea"/>
              <a:cs typeface="+mn-cs"/>
            </a:endParaRPr>
          </a:p>
          <a:p>
            <a:pPr lvl="1">
              <a:buFont typeface="Arial"/>
              <a:buChar char="•"/>
            </a:pPr>
            <a:r>
              <a:rPr lang="en-US" sz="1200" kern="1200" dirty="0" smtClean="0">
                <a:solidFill>
                  <a:schemeClr val="tx1"/>
                </a:solidFill>
                <a:latin typeface="+mn-lt"/>
                <a:ea typeface="+mn-ea"/>
                <a:cs typeface="+mn-cs"/>
              </a:rPr>
              <a:t>Developing patient trust and reducing their fears of dental care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After reading through this</a:t>
            </a:r>
            <a:r>
              <a:rPr lang="en-US" sz="1200" kern="1200" baseline="0" dirty="0" smtClean="0">
                <a:solidFill>
                  <a:schemeClr val="tx1"/>
                </a:solidFill>
                <a:latin typeface="+mn-lt"/>
                <a:ea typeface="+mn-ea"/>
                <a:cs typeface="+mn-cs"/>
              </a:rPr>
              <a:t> slide, please share copies of the handout for the “Sandra” case discussion activity with the class. </a:t>
            </a:r>
            <a:endParaRPr lang="en-US" dirty="0"/>
          </a:p>
        </p:txBody>
      </p:sp>
      <p:sp>
        <p:nvSpPr>
          <p:cNvPr id="4" name="Slide Number Placeholder 3"/>
          <p:cNvSpPr>
            <a:spLocks noGrp="1"/>
          </p:cNvSpPr>
          <p:nvPr>
            <p:ph type="sldNum" sz="quarter" idx="10"/>
          </p:nvPr>
        </p:nvSpPr>
        <p:spPr/>
        <p:txBody>
          <a:bodyPr/>
          <a:lstStyle/>
          <a:p>
            <a:fld id="{1ACA442D-41BC-9C4B-83DD-5D961D94B659}" type="slidenum">
              <a:rPr lang="en-US" smtClean="0"/>
              <a:pPr/>
              <a:t>175</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Keep this slide projected during group discussion and full class discussion as guide.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ACA442D-41BC-9C4B-83DD-5D961D94B659}" type="slidenum">
              <a:rPr lang="en-US" smtClean="0"/>
              <a:pPr/>
              <a:t>176</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a:lstStyle/>
          <a:p>
            <a:pPr eaLnBrk="1" hangingPunct="1">
              <a:spcBef>
                <a:spcPct val="0"/>
              </a:spcBef>
            </a:pPr>
            <a:endParaRPr lang="en-US">
              <a:ea typeface="ＭＳ Ｐゴシック" pitchFamily="-112" charset="-128"/>
              <a:cs typeface="ＭＳ Ｐゴシック" pitchFamily="-112" charset="-128"/>
            </a:endParaRPr>
          </a:p>
        </p:txBody>
      </p:sp>
      <p:sp>
        <p:nvSpPr>
          <p:cNvPr id="52228" name="Slide Number Placeholder 3"/>
          <p:cNvSpPr>
            <a:spLocks noGrp="1"/>
          </p:cNvSpPr>
          <p:nvPr>
            <p:ph type="sldNum" sz="quarter" idx="5"/>
          </p:nvPr>
        </p:nvSpPr>
        <p:spPr bwMode="auto">
          <a:noFill/>
          <a:ln>
            <a:miter lim="800000"/>
            <a:headEnd/>
            <a:tailEnd/>
          </a:ln>
        </p:spPr>
        <p:txBody>
          <a:bodyPr/>
          <a:lstStyle/>
          <a:p>
            <a:fld id="{81F5F7B9-372B-4149-BA52-3CAF999D4D54}" type="slidenum">
              <a:rPr lang="en-US"/>
              <a:pPr/>
              <a:t>177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i="1" kern="1200" dirty="0" smtClean="0">
                <a:solidFill>
                  <a:schemeClr val="tx1"/>
                </a:solidFill>
                <a:latin typeface="+mn-lt"/>
                <a:ea typeface="+mn-ea"/>
                <a:cs typeface="+mn-cs"/>
              </a:rPr>
              <a:t>Oral Health Care as a Gateway to HIV Diagnosis and Treatment</a:t>
            </a:r>
            <a:endParaRPr lang="en-US" sz="1400" kern="1200" dirty="0" smtClean="0">
              <a:solidFill>
                <a:schemeClr val="tx1"/>
              </a:solidFill>
              <a:latin typeface="+mn-lt"/>
              <a:ea typeface="+mn-ea"/>
              <a:cs typeface="+mn-cs"/>
            </a:endParaRPr>
          </a:p>
          <a:p>
            <a:pPr lvl="1">
              <a:buFont typeface="Arial"/>
              <a:buChar char="•"/>
            </a:pPr>
            <a:r>
              <a:rPr lang="en-US" sz="1200" kern="1200" dirty="0" smtClean="0">
                <a:solidFill>
                  <a:schemeClr val="tx1"/>
                </a:solidFill>
                <a:latin typeface="+mn-lt"/>
                <a:ea typeface="+mn-ea"/>
                <a:cs typeface="+mn-cs"/>
              </a:rPr>
              <a:t>Oral health professionals can help in early diagnosis of HIV infection and referral to care, as oral lesions can be the first overt clinical features of HIV infection. </a:t>
            </a:r>
            <a:endParaRPr lang="en-US" sz="1400" kern="1200" dirty="0" smtClean="0">
              <a:solidFill>
                <a:schemeClr val="tx1"/>
              </a:solidFill>
              <a:latin typeface="+mn-lt"/>
              <a:ea typeface="+mn-ea"/>
              <a:cs typeface="+mn-cs"/>
            </a:endParaRPr>
          </a:p>
          <a:p>
            <a:pPr lvl="1">
              <a:buFont typeface="Arial"/>
              <a:buChar char="•"/>
            </a:pPr>
            <a:r>
              <a:rPr lang="en-US" sz="1200" kern="1200" dirty="0" smtClean="0">
                <a:solidFill>
                  <a:schemeClr val="tx1"/>
                </a:solidFill>
                <a:latin typeface="+mn-lt"/>
                <a:ea typeface="+mn-ea"/>
                <a:cs typeface="+mn-cs"/>
              </a:rPr>
              <a:t>Early detection can improve prognosis and reduce transmission, because infected PLWHA may not know their HIV status.</a:t>
            </a:r>
            <a:endParaRPr lang="en-US" sz="1400" kern="1200" dirty="0" smtClean="0">
              <a:solidFill>
                <a:schemeClr val="tx1"/>
              </a:solidFill>
              <a:latin typeface="+mn-lt"/>
              <a:ea typeface="+mn-ea"/>
              <a:cs typeface="+mn-cs"/>
            </a:endParaRPr>
          </a:p>
          <a:p>
            <a:pPr lvl="1">
              <a:buFont typeface="Arial"/>
              <a:buChar char="•"/>
            </a:pPr>
            <a:r>
              <a:rPr lang="en-US" sz="1200" kern="1200" dirty="0" smtClean="0">
                <a:solidFill>
                  <a:schemeClr val="tx1"/>
                </a:solidFill>
                <a:latin typeface="+mn-lt"/>
                <a:ea typeface="+mn-ea"/>
                <a:cs typeface="+mn-cs"/>
              </a:rPr>
              <a:t>PLWHA may find that treatable conditions such as gingivitis or early periodontitis can become serious quickly if the immune system is weak. Bacterial infections (i.e., dental decay and periodontal disease) that begin in the mouth can escalate to systemic infections and further stress the immune system and other organs in PLWHA if not treated promptly.</a:t>
            </a:r>
            <a:endParaRPr lang="en-US" sz="14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ACA442D-41BC-9C4B-83DD-5D961D94B659}" type="slidenum">
              <a:rPr lang="en-US" smtClean="0"/>
              <a:pPr/>
              <a:t>9</a:t>
            </a:fld>
            <a:endParaRPr lang="en-US"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a:lstStyle/>
          <a:p>
            <a:pPr eaLnBrk="1" hangingPunct="1"/>
            <a:endParaRPr lang="en-US">
              <a:ea typeface="ＭＳ Ｐゴシック" pitchFamily="-112" charset="-128"/>
              <a:cs typeface="ＭＳ Ｐゴシック" pitchFamily="-112" charset="-128"/>
            </a:endParaRPr>
          </a:p>
        </p:txBody>
      </p:sp>
      <p:sp>
        <p:nvSpPr>
          <p:cNvPr id="53252" name="Slide Number Placeholder 3"/>
          <p:cNvSpPr>
            <a:spLocks noGrp="1"/>
          </p:cNvSpPr>
          <p:nvPr>
            <p:ph type="sldNum" sz="quarter" idx="5"/>
          </p:nvPr>
        </p:nvSpPr>
        <p:spPr bwMode="auto">
          <a:noFill/>
          <a:ln>
            <a:miter lim="800000"/>
            <a:headEnd/>
            <a:tailEnd/>
          </a:ln>
        </p:spPr>
        <p:txBody>
          <a:bodyPr/>
          <a:lstStyle/>
          <a:p>
            <a:fld id="{E7553ED1-E439-2F49-AE55-369ECCD2F68B}" type="slidenum">
              <a:rPr lang="en-US"/>
              <a:pPr/>
              <a:t>178</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a:lstStyle/>
          <a:p>
            <a:pPr eaLnBrk="1" hangingPunct="1">
              <a:spcBef>
                <a:spcPct val="0"/>
              </a:spcBef>
            </a:pPr>
            <a:endParaRPr lang="en-US">
              <a:ea typeface="ＭＳ Ｐゴシック" pitchFamily="-112" charset="-128"/>
              <a:cs typeface="ＭＳ Ｐゴシック" pitchFamily="-112" charset="-128"/>
            </a:endParaRPr>
          </a:p>
        </p:txBody>
      </p:sp>
      <p:sp>
        <p:nvSpPr>
          <p:cNvPr id="54276" name="Slide Number Placeholder 3"/>
          <p:cNvSpPr>
            <a:spLocks noGrp="1"/>
          </p:cNvSpPr>
          <p:nvPr>
            <p:ph type="sldNum" sz="quarter" idx="5"/>
          </p:nvPr>
        </p:nvSpPr>
        <p:spPr bwMode="auto">
          <a:noFill/>
          <a:ln>
            <a:miter lim="800000"/>
            <a:headEnd/>
            <a:tailEnd/>
          </a:ln>
        </p:spPr>
        <p:txBody>
          <a:bodyPr/>
          <a:lstStyle/>
          <a:p>
            <a:fld id="{80F1C3AA-7F16-F440-9128-05F1602225DD}" type="slidenum">
              <a:rPr lang="en-US"/>
              <a:pPr/>
              <a:t>179</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a:lstStyle/>
          <a:p>
            <a:pPr eaLnBrk="1" hangingPunct="1">
              <a:spcBef>
                <a:spcPct val="0"/>
              </a:spcBef>
            </a:pPr>
            <a:endParaRPr lang="en-US">
              <a:ea typeface="ＭＳ Ｐゴシック" pitchFamily="-112" charset="-128"/>
              <a:cs typeface="ＭＳ Ｐゴシック" pitchFamily="-112" charset="-128"/>
            </a:endParaRPr>
          </a:p>
        </p:txBody>
      </p:sp>
      <p:sp>
        <p:nvSpPr>
          <p:cNvPr id="55300" name="Slide Number Placeholder 3"/>
          <p:cNvSpPr>
            <a:spLocks noGrp="1"/>
          </p:cNvSpPr>
          <p:nvPr>
            <p:ph type="sldNum" sz="quarter" idx="5"/>
          </p:nvPr>
        </p:nvSpPr>
        <p:spPr bwMode="auto">
          <a:noFill/>
          <a:ln>
            <a:miter lim="800000"/>
            <a:headEnd/>
            <a:tailEnd/>
          </a:ln>
        </p:spPr>
        <p:txBody>
          <a:bodyPr/>
          <a:lstStyle/>
          <a:p>
            <a:fld id="{257F8DEC-CCA5-0F4A-8C38-032F62B3B6BE}" type="slidenum">
              <a:rPr lang="en-US"/>
              <a:pPr/>
              <a:t>180</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a:lstStyle/>
          <a:p>
            <a:pPr eaLnBrk="1" hangingPunct="1"/>
            <a:endParaRPr lang="en-US">
              <a:ea typeface="ＭＳ Ｐゴシック" pitchFamily="-112" charset="-128"/>
              <a:cs typeface="ＭＳ Ｐゴシック" pitchFamily="-112" charset="-128"/>
            </a:endParaRPr>
          </a:p>
        </p:txBody>
      </p:sp>
      <p:sp>
        <p:nvSpPr>
          <p:cNvPr id="56324" name="Slide Number Placeholder 3"/>
          <p:cNvSpPr>
            <a:spLocks noGrp="1"/>
          </p:cNvSpPr>
          <p:nvPr>
            <p:ph type="sldNum" sz="quarter" idx="5"/>
          </p:nvPr>
        </p:nvSpPr>
        <p:spPr bwMode="auto">
          <a:noFill/>
          <a:ln>
            <a:miter lim="800000"/>
            <a:headEnd/>
            <a:tailEnd/>
          </a:ln>
        </p:spPr>
        <p:txBody>
          <a:bodyPr/>
          <a:lstStyle/>
          <a:p>
            <a:fld id="{5425C008-D1C0-F64D-852D-E46AAAC430ED}" type="slidenum">
              <a:rPr lang="en-US"/>
              <a:pPr/>
              <a:t>181</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a:lstStyle/>
          <a:p>
            <a:pPr eaLnBrk="1" hangingPunct="1">
              <a:spcBef>
                <a:spcPct val="0"/>
              </a:spcBef>
            </a:pPr>
            <a:endParaRPr lang="en-US">
              <a:ea typeface="ＭＳ Ｐゴシック" pitchFamily="-112" charset="-128"/>
              <a:cs typeface="ＭＳ Ｐゴシック" pitchFamily="-112" charset="-128"/>
            </a:endParaRPr>
          </a:p>
        </p:txBody>
      </p:sp>
      <p:sp>
        <p:nvSpPr>
          <p:cNvPr id="57348" name="Slide Number Placeholder 3"/>
          <p:cNvSpPr>
            <a:spLocks noGrp="1"/>
          </p:cNvSpPr>
          <p:nvPr>
            <p:ph type="sldNum" sz="quarter" idx="5"/>
          </p:nvPr>
        </p:nvSpPr>
        <p:spPr bwMode="auto">
          <a:noFill/>
          <a:ln>
            <a:miter lim="800000"/>
            <a:headEnd/>
            <a:tailEnd/>
          </a:ln>
        </p:spPr>
        <p:txBody>
          <a:bodyPr/>
          <a:lstStyle/>
          <a:p>
            <a:fld id="{2ED707F3-EFB0-F34F-A484-010C30B8DD12}" type="slidenum">
              <a:rPr lang="en-US"/>
              <a:pPr/>
              <a:t>182</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a:lstStyle/>
          <a:p>
            <a:pPr eaLnBrk="1" hangingPunct="1">
              <a:spcBef>
                <a:spcPct val="0"/>
              </a:spcBef>
            </a:pPr>
            <a:endParaRPr lang="en-US">
              <a:ea typeface="ＭＳ Ｐゴシック" pitchFamily="-112" charset="-128"/>
              <a:cs typeface="ＭＳ Ｐゴシック" pitchFamily="-112" charset="-128"/>
            </a:endParaRPr>
          </a:p>
        </p:txBody>
      </p:sp>
      <p:sp>
        <p:nvSpPr>
          <p:cNvPr id="58372" name="Slide Number Placeholder 3"/>
          <p:cNvSpPr>
            <a:spLocks noGrp="1"/>
          </p:cNvSpPr>
          <p:nvPr>
            <p:ph type="sldNum" sz="quarter" idx="5"/>
          </p:nvPr>
        </p:nvSpPr>
        <p:spPr bwMode="auto">
          <a:noFill/>
          <a:ln>
            <a:miter lim="800000"/>
            <a:headEnd/>
            <a:tailEnd/>
          </a:ln>
        </p:spPr>
        <p:txBody>
          <a:bodyPr/>
          <a:lstStyle/>
          <a:p>
            <a:fld id="{15508A9B-91CB-794B-A453-44EBDB147151}" type="slidenum">
              <a:rPr lang="en-US"/>
              <a:pPr/>
              <a:t>183</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a:lstStyle/>
          <a:p>
            <a:pPr eaLnBrk="1" hangingPunct="1"/>
            <a:endParaRPr lang="en-US">
              <a:ea typeface="ＭＳ Ｐゴシック" pitchFamily="-112" charset="-128"/>
              <a:cs typeface="ＭＳ Ｐゴシック" pitchFamily="-112" charset="-128"/>
            </a:endParaRPr>
          </a:p>
        </p:txBody>
      </p:sp>
      <p:sp>
        <p:nvSpPr>
          <p:cNvPr id="59396" name="Slide Number Placeholder 3"/>
          <p:cNvSpPr>
            <a:spLocks noGrp="1"/>
          </p:cNvSpPr>
          <p:nvPr>
            <p:ph type="sldNum" sz="quarter" idx="5"/>
          </p:nvPr>
        </p:nvSpPr>
        <p:spPr bwMode="auto">
          <a:noFill/>
          <a:ln>
            <a:miter lim="800000"/>
            <a:headEnd/>
            <a:tailEnd/>
          </a:ln>
        </p:spPr>
        <p:txBody>
          <a:bodyPr/>
          <a:lstStyle/>
          <a:p>
            <a:fld id="{C8B42868-B7FF-FA4B-B552-DD1BAAC1CE64}" type="slidenum">
              <a:rPr lang="en-US"/>
              <a:pPr/>
              <a:t>184</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a:lstStyle/>
          <a:p>
            <a:pPr eaLnBrk="1" hangingPunct="1">
              <a:spcBef>
                <a:spcPct val="0"/>
              </a:spcBef>
            </a:pPr>
            <a:endParaRPr lang="en-US">
              <a:ea typeface="ＭＳ Ｐゴシック" pitchFamily="-112" charset="-128"/>
              <a:cs typeface="ＭＳ Ｐゴシック" pitchFamily="-112" charset="-128"/>
            </a:endParaRPr>
          </a:p>
        </p:txBody>
      </p:sp>
      <p:sp>
        <p:nvSpPr>
          <p:cNvPr id="60420" name="Slide Number Placeholder 3"/>
          <p:cNvSpPr>
            <a:spLocks noGrp="1"/>
          </p:cNvSpPr>
          <p:nvPr>
            <p:ph type="sldNum" sz="quarter" idx="5"/>
          </p:nvPr>
        </p:nvSpPr>
        <p:spPr bwMode="auto">
          <a:noFill/>
          <a:ln>
            <a:miter lim="800000"/>
            <a:headEnd/>
            <a:tailEnd/>
          </a:ln>
        </p:spPr>
        <p:txBody>
          <a:bodyPr/>
          <a:lstStyle/>
          <a:p>
            <a:fld id="{EECBE7C8-2064-9143-9DDC-BF011D841155}" type="slidenum">
              <a:rPr lang="en-US"/>
              <a:pPr/>
              <a:t>185</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a:lstStyle/>
          <a:p>
            <a:pPr eaLnBrk="1" hangingPunct="1">
              <a:spcBef>
                <a:spcPct val="0"/>
              </a:spcBef>
            </a:pPr>
            <a:endParaRPr lang="en-US">
              <a:ea typeface="ＭＳ Ｐゴシック" pitchFamily="-112" charset="-128"/>
              <a:cs typeface="ＭＳ Ｐゴシック" pitchFamily="-112" charset="-128"/>
            </a:endParaRPr>
          </a:p>
        </p:txBody>
      </p:sp>
      <p:sp>
        <p:nvSpPr>
          <p:cNvPr id="61444" name="Slide Number Placeholder 3"/>
          <p:cNvSpPr>
            <a:spLocks noGrp="1"/>
          </p:cNvSpPr>
          <p:nvPr>
            <p:ph type="sldNum" sz="quarter" idx="5"/>
          </p:nvPr>
        </p:nvSpPr>
        <p:spPr bwMode="auto">
          <a:noFill/>
          <a:ln>
            <a:miter lim="800000"/>
            <a:headEnd/>
            <a:tailEnd/>
          </a:ln>
        </p:spPr>
        <p:txBody>
          <a:bodyPr/>
          <a:lstStyle/>
          <a:p>
            <a:fld id="{FDA07EA8-E5FF-A745-AE46-15D7F335223D}" type="slidenum">
              <a:rPr lang="en-US"/>
              <a:pPr/>
              <a:t>186</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a:lstStyle/>
          <a:p>
            <a:pPr eaLnBrk="1" hangingPunct="1">
              <a:spcBef>
                <a:spcPct val="0"/>
              </a:spcBef>
            </a:pPr>
            <a:endParaRPr lang="en-US">
              <a:ea typeface="ＭＳ Ｐゴシック" pitchFamily="-112" charset="-128"/>
              <a:cs typeface="ＭＳ Ｐゴシック" pitchFamily="-112" charset="-128"/>
            </a:endParaRPr>
          </a:p>
        </p:txBody>
      </p:sp>
      <p:sp>
        <p:nvSpPr>
          <p:cNvPr id="62468" name="Slide Number Placeholder 3"/>
          <p:cNvSpPr>
            <a:spLocks noGrp="1"/>
          </p:cNvSpPr>
          <p:nvPr>
            <p:ph type="sldNum" sz="quarter" idx="5"/>
          </p:nvPr>
        </p:nvSpPr>
        <p:spPr bwMode="auto">
          <a:noFill/>
          <a:ln>
            <a:miter lim="800000"/>
            <a:headEnd/>
            <a:tailEnd/>
          </a:ln>
        </p:spPr>
        <p:txBody>
          <a:bodyPr/>
          <a:lstStyle/>
          <a:p>
            <a:fld id="{855C04BD-FDF4-AA4C-9C41-9CA1038E1949}" type="slidenum">
              <a:rPr lang="en-US"/>
              <a:pPr/>
              <a:t>187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9DE6EF9B-B040-D544-B113-5753468CE2AC}" type="datetimeFigureOut">
              <a:rPr lang="en-US" smtClean="0"/>
              <a:pPr/>
              <a:t>9/24/2013</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1" name="Rectangle 10"/>
          <p:cNvSpPr/>
          <p:nvPr/>
        </p:nvSpPr>
        <p:spPr>
          <a:xfrm>
            <a:off x="4624388" y="228600"/>
            <a:ext cx="2057400" cy="20391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6802438" y="2377440"/>
            <a:ext cx="20574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9DE6EF9B-B040-D544-B113-5753468CE2AC}" type="datetimeFigureOut">
              <a:rPr lang="en-US" smtClean="0"/>
              <a:pPr/>
              <a:t>9/24/2013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F45E95-E688-BB41-8406-406211EDC1D0}" type="slidenum">
              <a:rPr lang="en-US" smtClean="0"/>
              <a:pPr/>
              <a:t>‹#›</a:t>
            </a:fld>
            <a:endParaRPr lang="en-US"/>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9DE6EF9B-B040-D544-B113-5753468CE2AC}" type="datetimeFigureOut">
              <a:rPr lang="en-US" smtClean="0"/>
              <a:pPr/>
              <a:t>9/24/2013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F45E95-E688-BB41-8406-406211EDC1D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9DE6EF9B-B040-D544-B113-5753468CE2AC}" type="datetimeFigureOut">
              <a:rPr lang="en-US" smtClean="0"/>
              <a:pPr/>
              <a:t>9/24/2013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F45E95-E688-BB41-8406-406211EDC1D0}"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578158"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674827" y="2571750"/>
            <a:ext cx="3255264"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675365" y="3733800"/>
            <a:ext cx="3255264" cy="23923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6" y="228600"/>
            <a:ext cx="3460658" cy="6345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169404" y="3995737"/>
            <a:ext cx="3898272" cy="21478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9DE6EF9B-B040-D544-B113-5753468CE2AC}" type="datetimeFigureOut">
              <a:rPr lang="en-US" smtClean="0"/>
              <a:pPr/>
              <a:t>9/24/2013</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7AF45E95-E688-BB41-8406-406211EDC1D0}" type="slidenum">
              <a:rPr lang="en-US" smtClean="0"/>
              <a:pPr/>
              <a:t>‹#›</a:t>
            </a:fld>
            <a:endParaRPr lang="en-US"/>
          </a:p>
        </p:txBody>
      </p:sp>
      <p:sp>
        <p:nvSpPr>
          <p:cNvPr id="10" name="TextBox 9"/>
          <p:cNvSpPr txBox="1"/>
          <p:nvPr/>
        </p:nvSpPr>
        <p:spPr>
          <a:xfrm>
            <a:off x="3990110"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5" y="228600"/>
            <a:ext cx="637838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E6EF9B-B040-D544-B113-5753468CE2AC}" type="datetimeFigureOut">
              <a:rPr lang="en-US" smtClean="0"/>
              <a:pPr/>
              <a:t>9/24/2013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F45E95-E688-BB41-8406-406211EDC1D0}" type="slidenum">
              <a:rPr lang="en-US" smtClean="0"/>
              <a:pPr/>
              <a:t>‹#›</a:t>
            </a:fld>
            <a:endParaRPr lang="en-US"/>
          </a:p>
        </p:txBody>
      </p:sp>
      <p:sp>
        <p:nvSpPr>
          <p:cNvPr id="8" name="Rectangle 7"/>
          <p:cNvSpPr/>
          <p:nvPr/>
        </p:nvSpPr>
        <p:spPr>
          <a:xfrm>
            <a:off x="6802438" y="22860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6802438" y="2377440"/>
            <a:ext cx="20574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327212" y="4632792"/>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8" name="Rectangle 7"/>
          <p:cNvSpPr/>
          <p:nvPr/>
        </p:nvSpPr>
        <p:spPr>
          <a:xfrm>
            <a:off x="282574" y="228600"/>
            <a:ext cx="6387167"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5212262" y="6235607"/>
            <a:ext cx="1348398" cy="365125"/>
          </a:xfrm>
        </p:spPr>
        <p:txBody>
          <a:bodyPr/>
          <a:lstStyle>
            <a:lvl1pPr>
              <a:defRPr>
                <a:solidFill>
                  <a:schemeClr val="bg1"/>
                </a:solidFill>
              </a:defRPr>
            </a:lvl1pPr>
          </a:lstStyle>
          <a:p>
            <a:fld id="{9DE6EF9B-B040-D544-B113-5753468CE2AC}" type="datetimeFigureOut">
              <a:rPr lang="en-US" smtClean="0"/>
              <a:pPr/>
              <a:t>9/24/2013</a:t>
            </a:fld>
            <a:endParaRPr lang="en-US"/>
          </a:p>
        </p:txBody>
      </p:sp>
      <p:sp>
        <p:nvSpPr>
          <p:cNvPr id="6" name="Footer Placeholder 5"/>
          <p:cNvSpPr>
            <a:spLocks noGrp="1"/>
          </p:cNvSpPr>
          <p:nvPr>
            <p:ph type="ftr" sz="quarter" idx="11"/>
          </p:nvPr>
        </p:nvSpPr>
        <p:spPr>
          <a:xfrm>
            <a:off x="381095" y="6235607"/>
            <a:ext cx="46481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7AF45E95-E688-BB41-8406-406211EDC1D0}" type="slidenum">
              <a:rPr lang="en-US" smtClean="0"/>
              <a:pPr/>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en-US" smtClean="0"/>
              <a:t>Click icon to add picture</a:t>
            </a:r>
            <a:endParaRPr/>
          </a:p>
        </p:txBody>
      </p:sp>
      <p:sp>
        <p:nvSpPr>
          <p:cNvPr id="13" name="Picture Placeholder 12"/>
          <p:cNvSpPr>
            <a:spLocks noGrp="1"/>
          </p:cNvSpPr>
          <p:nvPr>
            <p:ph type="pic" sz="quarter" idx="14"/>
          </p:nvPr>
        </p:nvSpPr>
        <p:spPr>
          <a:xfrm>
            <a:off x="6802438" y="4535424"/>
            <a:ext cx="2057400" cy="2039112"/>
          </a:xfrm>
        </p:spPr>
        <p:txBody>
          <a:bodyPr/>
          <a:lstStyle>
            <a:lvl1pPr>
              <a:buNone/>
              <a:defRPr/>
            </a:lvl1pPr>
          </a:lstStyle>
          <a:p>
            <a:r>
              <a:rPr lang="en-US" smtClean="0"/>
              <a:t>Click icon to add picture</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8" name="Rectangle 7"/>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048000" y="6235607"/>
            <a:ext cx="1348398" cy="365125"/>
          </a:xfrm>
        </p:spPr>
        <p:txBody>
          <a:bodyPr/>
          <a:lstStyle>
            <a:lvl1pPr>
              <a:defRPr>
                <a:solidFill>
                  <a:schemeClr val="bg1"/>
                </a:solidFill>
              </a:defRPr>
            </a:lvl1pPr>
          </a:lstStyle>
          <a:p>
            <a:fld id="{9DE6EF9B-B040-D544-B113-5753468CE2AC}" type="datetimeFigureOut">
              <a:rPr lang="en-US" smtClean="0"/>
              <a:pPr/>
              <a:t>9/24/2013</a:t>
            </a:fld>
            <a:endParaRPr lang="en-US"/>
          </a:p>
        </p:txBody>
      </p:sp>
      <p:sp>
        <p:nvSpPr>
          <p:cNvPr id="6" name="Footer Placeholder 5"/>
          <p:cNvSpPr>
            <a:spLocks noGrp="1"/>
          </p:cNvSpPr>
          <p:nvPr>
            <p:ph type="ftr" sz="quarter" idx="11"/>
          </p:nvPr>
        </p:nvSpPr>
        <p:spPr>
          <a:xfrm>
            <a:off x="381095" y="6235607"/>
            <a:ext cx="25907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7AF45E95-E688-BB41-8406-406211EDC1D0}" type="slidenum">
              <a:rPr lang="en-US" smtClean="0"/>
              <a:pPr/>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4388" y="4534726"/>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4624388" y="228600"/>
            <a:ext cx="2057400" cy="2039112"/>
          </a:xfrm>
        </p:spPr>
        <p:txBody>
          <a:bodyPr/>
          <a:lstStyle>
            <a:lvl1pPr>
              <a:buNone/>
              <a:defRPr/>
            </a:lvl1pPr>
          </a:lstStyle>
          <a:p>
            <a:r>
              <a:rPr lang="en-US" smtClean="0"/>
              <a:t>Click icon to add picture</a:t>
            </a:r>
            <a:endParaRPr/>
          </a:p>
        </p:txBody>
      </p:sp>
      <p:sp>
        <p:nvSpPr>
          <p:cNvPr id="13" name="Picture Placeholder 12"/>
          <p:cNvSpPr>
            <a:spLocks noGrp="1"/>
          </p:cNvSpPr>
          <p:nvPr>
            <p:ph type="pic" sz="quarter" idx="14"/>
          </p:nvPr>
        </p:nvSpPr>
        <p:spPr>
          <a:xfrm>
            <a:off x="4624388" y="2381663"/>
            <a:ext cx="2057400" cy="2039112"/>
          </a:xfrm>
        </p:spPr>
        <p:txBody>
          <a:bodyPr/>
          <a:lstStyle>
            <a:lvl1pPr>
              <a:buNone/>
              <a:defRPr/>
            </a:lvl1pPr>
          </a:lstStyle>
          <a:p>
            <a:r>
              <a:rPr lang="en-US" smtClean="0"/>
              <a:t>Click icon to add picture</a:t>
            </a:r>
            <a:endParaRPr/>
          </a:p>
        </p:txBody>
      </p:sp>
      <p:sp>
        <p:nvSpPr>
          <p:cNvPr id="14" name="Picture Placeholder 12"/>
          <p:cNvSpPr>
            <a:spLocks noGrp="1"/>
          </p:cNvSpPr>
          <p:nvPr>
            <p:ph type="pic" sz="quarter" idx="15"/>
          </p:nvPr>
        </p:nvSpPr>
        <p:spPr>
          <a:xfrm>
            <a:off x="6803136" y="2381662"/>
            <a:ext cx="2057400" cy="4187952"/>
          </a:xfrm>
        </p:spPr>
        <p:txBody>
          <a:bodyPr/>
          <a:lstStyle>
            <a:lvl1pPr>
              <a:buNone/>
              <a:defRPr/>
            </a:lvl1pPr>
          </a:lstStyle>
          <a:p>
            <a:r>
              <a:rPr lang="en-US" smtClean="0"/>
              <a:t>Click icon to add picture</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5" y="2365248"/>
            <a:ext cx="42401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953000" y="3995737"/>
            <a:ext cx="3108960" cy="21478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9DE6EF9B-B040-D544-B113-5753468CE2AC}" type="datetimeFigureOut">
              <a:rPr lang="en-US" smtClean="0"/>
              <a:pPr/>
              <a:t>9/24/2013</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7AF45E95-E688-BB41-8406-406211EDC1D0}" type="slidenum">
              <a:rPr lang="en-US" smtClean="0"/>
              <a:pPr/>
              <a:t>‹#›</a:t>
            </a:fld>
            <a:endParaRPr lang="en-US"/>
          </a:p>
        </p:txBody>
      </p:sp>
      <p:sp>
        <p:nvSpPr>
          <p:cNvPr id="10" name="TextBox 9"/>
          <p:cNvSpPr txBox="1"/>
          <p:nvPr/>
        </p:nvSpPr>
        <p:spPr>
          <a:xfrm>
            <a:off x="4750361"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
        <p:nvSpPr>
          <p:cNvPr id="14" name="Picture Placeholder 12"/>
          <p:cNvSpPr>
            <a:spLocks noGrp="1"/>
          </p:cNvSpPr>
          <p:nvPr>
            <p:ph type="pic" sz="quarter" idx="13"/>
          </p:nvPr>
        </p:nvSpPr>
        <p:spPr>
          <a:xfrm>
            <a:off x="277905" y="228600"/>
            <a:ext cx="2057400" cy="2039112"/>
          </a:xfrm>
        </p:spPr>
        <p:txBody>
          <a:bodyPr/>
          <a:lstStyle>
            <a:lvl1pPr>
              <a:buNone/>
              <a:defRPr/>
            </a:lvl1pPr>
          </a:lstStyle>
          <a:p>
            <a:r>
              <a:rPr lang="en-US" smtClean="0"/>
              <a:t>Click icon to add picture</a:t>
            </a:r>
            <a:endParaRPr/>
          </a:p>
        </p:txBody>
      </p:sp>
      <p:sp>
        <p:nvSpPr>
          <p:cNvPr id="15" name="Picture Placeholder 12"/>
          <p:cNvSpPr>
            <a:spLocks noGrp="1"/>
          </p:cNvSpPr>
          <p:nvPr>
            <p:ph type="pic" sz="quarter" idx="14"/>
          </p:nvPr>
        </p:nvSpPr>
        <p:spPr>
          <a:xfrm>
            <a:off x="2460625" y="228600"/>
            <a:ext cx="2057400" cy="2039112"/>
          </a:xfrm>
        </p:spPr>
        <p:txBody>
          <a:bodyPr/>
          <a:lstStyle>
            <a:lvl1pPr>
              <a:buNone/>
              <a:defRPr/>
            </a:lvl1pPr>
          </a:lstStyle>
          <a:p>
            <a:r>
              <a:rPr lang="en-US" smtClean="0"/>
              <a:t>Click icon to add picture</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DE6EF9B-B040-D544-B113-5753468CE2AC}" type="datetimeFigureOut">
              <a:rPr lang="en-US" smtClean="0"/>
              <a:pPr/>
              <a:t>9/24/2013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F45E95-E688-BB41-8406-406211EDC1D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DE6EF9B-B040-D544-B113-5753468CE2AC}" type="datetimeFigureOut">
              <a:rPr lang="en-US" smtClean="0"/>
              <a:pPr/>
              <a:t>9/24/2013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F45E95-E688-BB41-8406-406211EDC1D0}" type="slidenum">
              <a:rPr lang="en-US" smtClean="0"/>
              <a:pPr/>
              <a:t>‹#›</a:t>
            </a:fld>
            <a:endParaRPr lang="en-US"/>
          </a:p>
        </p:txBody>
      </p:sp>
      <p:sp>
        <p:nvSpPr>
          <p:cNvPr id="10" name="Rectangle 9"/>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10" name="Rectangle 9"/>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995772" y="954742"/>
            <a:ext cx="681318" cy="517142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DE6EF9B-B040-D544-B113-5753468CE2AC}" type="datetimeFigureOut">
              <a:rPr lang="en-US" smtClean="0"/>
              <a:pPr/>
              <a:t>9/24/2013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F45E95-E688-BB41-8406-406211EDC1D0}" type="slidenum">
              <a:rPr lang="en-US" smtClean="0"/>
              <a:pPr/>
              <a:t>‹#›</a:t>
            </a:fld>
            <a:endParaRPr lang="en-US"/>
          </a:p>
        </p:txBody>
      </p:sp>
      <p:sp>
        <p:nvSpPr>
          <p:cNvPr id="9" name="TextBox 8"/>
          <p:cNvSpPr txBox="1"/>
          <p:nvPr/>
        </p:nvSpPr>
        <p:spPr>
          <a:xfrm rot="16200000">
            <a:off x="8593111" y="561668"/>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solidFill>
                  <a:srgbClr val="D1EAEE"/>
                </a:solidFill>
              </a:defRPr>
            </a:lvl1pPr>
          </a:lstStyle>
          <a:p>
            <a:fld id="{EBBA7504-862C-9B4A-A4FC-7CE9CE5C3C2C}" type="datetime1">
              <a:rPr lang="en-US"/>
              <a:pPr/>
              <a:t>9/24/2013</a:t>
            </a:fld>
            <a:endParaRPr lang="en-US">
              <a:solidFill>
                <a:srgbClr val="FFFFFF"/>
              </a:solidFill>
            </a:endParaRPr>
          </a:p>
        </p:txBody>
      </p:sp>
      <p:sp>
        <p:nvSpPr>
          <p:cNvPr id="5" name="Footer Placeholder 18"/>
          <p:cNvSpPr>
            <a:spLocks noGrp="1"/>
          </p:cNvSpPr>
          <p:nvPr>
            <p:ph type="ftr" sz="quarter" idx="11"/>
          </p:nvPr>
        </p:nvSpPr>
        <p:spPr/>
        <p:txBody>
          <a:bodyPr/>
          <a:lstStyle>
            <a:lvl1pPr algn="l">
              <a:defRPr sz="1200">
                <a:solidFill>
                  <a:srgbClr val="FFFFFF"/>
                </a:solidFill>
              </a:defRPr>
            </a:lvl1pPr>
          </a:lstStyle>
          <a:p>
            <a:pPr>
              <a:defRPr/>
            </a:pPr>
            <a:endParaRPr lang="en-US"/>
          </a:p>
        </p:txBody>
      </p:sp>
      <p:sp>
        <p:nvSpPr>
          <p:cNvPr id="6" name="Slide Number Placeholder 26"/>
          <p:cNvSpPr>
            <a:spLocks noGrp="1"/>
          </p:cNvSpPr>
          <p:nvPr>
            <p:ph type="sldNum" sz="quarter" idx="12"/>
          </p:nvPr>
        </p:nvSpPr>
        <p:spPr/>
        <p:txBody>
          <a:bodyPr/>
          <a:lstStyle>
            <a:lvl1pPr>
              <a:defRPr>
                <a:solidFill>
                  <a:srgbClr val="D1EAEE"/>
                </a:solidFill>
              </a:defRPr>
            </a:lvl1pPr>
          </a:lstStyle>
          <a:p>
            <a:fld id="{39F2360C-DC1D-1141-89AC-D49FE7467CB7}" type="slidenum">
              <a:rPr lang="en-US"/>
              <a:pPr/>
              <a:t>‹#›</a:t>
            </a:fld>
            <a:endParaRPr lang="en-US">
              <a:solidFill>
                <a:srgbClr val="FFFFFF"/>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EEAEFA72-0334-244E-AF1F-8550A6D0E8C6}" type="datetime1">
              <a:rPr lang="en-US"/>
              <a:pPr/>
              <a:t>9/24/2013</a:t>
            </a:fld>
            <a:endParaRPr lang="en-US"/>
          </a:p>
        </p:txBody>
      </p:sp>
      <p:sp>
        <p:nvSpPr>
          <p:cNvPr id="5" name="Footer Placeholder 4"/>
          <p:cNvSpPr>
            <a:spLocks noGrp="1"/>
          </p:cNvSpPr>
          <p:nvPr>
            <p:ph type="ftr" sz="quarter" idx="11"/>
          </p:nvPr>
        </p:nvSpPr>
        <p:spPr/>
        <p:txBody>
          <a:bodyPr/>
          <a:lstStyle>
            <a:lvl1pPr algn="l">
              <a:defRPr sz="1200">
                <a:solidFill>
                  <a:srgbClr val="045C75"/>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4C995D9-1B27-D144-9188-51B128A75001}"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rgbClr val="D1EAEE"/>
                </a:solidFill>
              </a:defRPr>
            </a:lvl1pPr>
          </a:lstStyle>
          <a:p>
            <a:fld id="{D3655084-2769-1146-951B-0B9B4A83716F}" type="datetime1">
              <a:rPr lang="en-US"/>
              <a:pPr/>
              <a:t>9/24/2013</a:t>
            </a:fld>
            <a:endParaRPr lang="en-US">
              <a:solidFill>
                <a:schemeClr val="tx2"/>
              </a:solidFill>
            </a:endParaRPr>
          </a:p>
        </p:txBody>
      </p:sp>
      <p:sp>
        <p:nvSpPr>
          <p:cNvPr id="5" name="Footer Placeholder 4"/>
          <p:cNvSpPr>
            <a:spLocks noGrp="1"/>
          </p:cNvSpPr>
          <p:nvPr>
            <p:ph type="ftr" sz="quarter" idx="11"/>
          </p:nvPr>
        </p:nvSpPr>
        <p:spPr/>
        <p:txBody>
          <a:bodyPr/>
          <a:lstStyle>
            <a:lvl1pPr algn="l">
              <a:defRPr sz="1200"/>
            </a:lvl1pPr>
          </a:lstStyle>
          <a:p>
            <a:pPr>
              <a:defRPr/>
            </a:pPr>
            <a:endParaRPr lang="en-US"/>
          </a:p>
        </p:txBody>
      </p:sp>
      <p:sp>
        <p:nvSpPr>
          <p:cNvPr id="6" name="Slide Number Placeholder 5"/>
          <p:cNvSpPr>
            <a:spLocks noGrp="1"/>
          </p:cNvSpPr>
          <p:nvPr>
            <p:ph type="sldNum" sz="quarter" idx="12"/>
          </p:nvPr>
        </p:nvSpPr>
        <p:spPr/>
        <p:txBody>
          <a:bodyPr/>
          <a:lstStyle>
            <a:lvl1pPr>
              <a:defRPr>
                <a:solidFill>
                  <a:srgbClr val="D1EAEE"/>
                </a:solidFill>
              </a:defRPr>
            </a:lvl1pPr>
          </a:lstStyle>
          <a:p>
            <a:fld id="{995B1903-0D5A-8A44-8CE8-24941F994FA2}" type="slidenum">
              <a:rPr lang="en-US"/>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125D5215-C12F-364D-B890-5F492580E41B}" type="datetime1">
              <a:rPr lang="en-US"/>
              <a:pPr/>
              <a:t>9/24/2013</a:t>
            </a:fld>
            <a:endParaRPr lang="en-US"/>
          </a:p>
        </p:txBody>
      </p:sp>
      <p:sp>
        <p:nvSpPr>
          <p:cNvPr id="6" name="Footer Placeholder 5"/>
          <p:cNvSpPr>
            <a:spLocks noGrp="1"/>
          </p:cNvSpPr>
          <p:nvPr>
            <p:ph type="ftr" sz="quarter" idx="11"/>
          </p:nvPr>
        </p:nvSpPr>
        <p:spPr/>
        <p:txBody>
          <a:bodyPr/>
          <a:lstStyle>
            <a:lvl1pPr algn="l">
              <a:defRPr sz="1200">
                <a:solidFill>
                  <a:srgbClr val="045C75"/>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64E59EA7-58C2-3B47-BF7F-7377B54DA9E2}" type="slidenum">
              <a:rPr lang="en-US"/>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75CDA540-EA53-0841-8345-7A5F75596112}" type="datetime1">
              <a:rPr lang="en-US"/>
              <a:pPr/>
              <a:t>9/24/2013</a:t>
            </a:fld>
            <a:endParaRPr lang="en-US"/>
          </a:p>
        </p:txBody>
      </p:sp>
      <p:sp>
        <p:nvSpPr>
          <p:cNvPr id="8" name="Footer Placeholder 7"/>
          <p:cNvSpPr>
            <a:spLocks noGrp="1"/>
          </p:cNvSpPr>
          <p:nvPr>
            <p:ph type="ftr" sz="quarter" idx="11"/>
          </p:nvPr>
        </p:nvSpPr>
        <p:spPr/>
        <p:txBody>
          <a:bodyPr/>
          <a:lstStyle>
            <a:lvl1pPr algn="l">
              <a:defRPr sz="1200">
                <a:solidFill>
                  <a:srgbClr val="045C75"/>
                </a:solidFill>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0C221842-A4E2-8540-8FEF-35E4B5231102}" type="slidenum">
              <a:rPr lang="en-US"/>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14738316-0A86-5B44-A494-3530E2084550}" type="datetime1">
              <a:rPr lang="en-US"/>
              <a:pPr/>
              <a:t>9/24/2013</a:t>
            </a:fld>
            <a:endParaRPr lang="en-US"/>
          </a:p>
        </p:txBody>
      </p:sp>
      <p:sp>
        <p:nvSpPr>
          <p:cNvPr id="4" name="Footer Placeholder 3"/>
          <p:cNvSpPr>
            <a:spLocks noGrp="1"/>
          </p:cNvSpPr>
          <p:nvPr>
            <p:ph type="ftr" sz="quarter" idx="11"/>
          </p:nvPr>
        </p:nvSpPr>
        <p:spPr/>
        <p:txBody>
          <a:bodyPr/>
          <a:lstStyle>
            <a:lvl1pPr algn="l">
              <a:defRPr sz="1200">
                <a:solidFill>
                  <a:srgbClr val="045C75"/>
                </a:solidFill>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D313FF4C-E7A7-9648-8C41-8B886022635B}" type="slidenum">
              <a:rPr lang="en-US"/>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96085DB4-5EA5-754C-848F-F076189374FD}" type="datetime1">
              <a:rPr lang="en-US"/>
              <a:pPr/>
              <a:t>9/24/2013</a:t>
            </a:fld>
            <a:endParaRPr lang="en-US">
              <a:solidFill>
                <a:schemeClr val="tx2"/>
              </a:solidFill>
            </a:endParaRPr>
          </a:p>
        </p:txBody>
      </p:sp>
      <p:sp>
        <p:nvSpPr>
          <p:cNvPr id="3" name="Footer Placeholder 2"/>
          <p:cNvSpPr>
            <a:spLocks noGrp="1"/>
          </p:cNvSpPr>
          <p:nvPr>
            <p:ph type="ftr" sz="quarter" idx="11"/>
          </p:nvPr>
        </p:nvSpPr>
        <p:spPr/>
        <p:txBody>
          <a:bodyPr/>
          <a:lstStyle>
            <a:lvl1pPr algn="l">
              <a:defRPr sz="1200"/>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54B11DFC-8334-A146-968A-D87945C0293E}" type="slidenum">
              <a:rPr lang="en-US"/>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81004987-278D-4A48-8445-CD2A8D6B1448}" type="datetime1">
              <a:rPr lang="en-US"/>
              <a:pPr/>
              <a:t>9/24/2013</a:t>
            </a:fld>
            <a:endParaRPr lang="en-US"/>
          </a:p>
        </p:txBody>
      </p:sp>
      <p:sp>
        <p:nvSpPr>
          <p:cNvPr id="6" name="Footer Placeholder 5"/>
          <p:cNvSpPr>
            <a:spLocks noGrp="1"/>
          </p:cNvSpPr>
          <p:nvPr>
            <p:ph type="ftr" sz="quarter" idx="11"/>
          </p:nvPr>
        </p:nvSpPr>
        <p:spPr/>
        <p:txBody>
          <a:bodyPr/>
          <a:lstStyle>
            <a:lvl1pPr algn="l">
              <a:defRPr sz="1200">
                <a:solidFill>
                  <a:srgbClr val="045C75"/>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A1667F13-5223-0C44-A448-3D7EE2C02AF3}" type="slidenum">
              <a:rPr lang="en-US"/>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13"/>
          <p:cNvSpPr>
            <a:spLocks noChangeArrowheads="1"/>
          </p:cNvSpPr>
          <p:nvPr/>
        </p:nvSpPr>
        <p:spPr bwMode="auto">
          <a:xfrm rot="420000" flipV="1">
            <a:off x="3165475" y="1108075"/>
            <a:ext cx="5257800" cy="4114800"/>
          </a:xfrm>
          <a:custGeom>
            <a:avLst/>
            <a:gdLst>
              <a:gd name="T0" fmla="*/ 5257800 w 5257800"/>
              <a:gd name="T1" fmla="*/ 2057400 h 4114800"/>
              <a:gd name="T2" fmla="*/ 2628900 w 5257800"/>
              <a:gd name="T3" fmla="*/ 4114800 h 4114800"/>
              <a:gd name="T4" fmla="*/ 0 w 5257800"/>
              <a:gd name="T5" fmla="*/ 2057400 h 4114800"/>
              <a:gd name="T6" fmla="*/ 2628900 w 5257800"/>
              <a:gd name="T7" fmla="*/ 0 h 4114800"/>
              <a:gd name="T8" fmla="*/ 0 60000 65536"/>
              <a:gd name="T9" fmla="*/ 5898240 60000 65536"/>
              <a:gd name="T10" fmla="*/ 11796480 60000 65536"/>
              <a:gd name="T11" fmla="*/ 17694720 60000 65536"/>
              <a:gd name="T12" fmla="*/ 0 w 5257800"/>
              <a:gd name="T13" fmla="*/ 0 h 4114800"/>
              <a:gd name="T14" fmla="*/ 5182784 w 5257800"/>
              <a:gd name="T15" fmla="*/ 4114800 h 4114800"/>
            </a:gdLst>
            <a:ahLst/>
            <a:cxnLst>
              <a:cxn ang="T8">
                <a:pos x="T0" y="T1"/>
              </a:cxn>
              <a:cxn ang="T9">
                <a:pos x="T2" y="T3"/>
              </a:cxn>
              <a:cxn ang="T10">
                <a:pos x="T4" y="T5"/>
              </a:cxn>
              <a:cxn ang="T11">
                <a:pos x="T6" y="T7"/>
              </a:cxn>
            </a:cxnLst>
            <a:rect l="T12" t="T13" r="T14" b="T15"/>
            <a:pathLst>
              <a:path w="5257800" h="4114800">
                <a:moveTo>
                  <a:pt x="0" y="0"/>
                </a:moveTo>
                <a:lnTo>
                  <a:pt x="5107774" y="0"/>
                </a:lnTo>
                <a:lnTo>
                  <a:pt x="5257800" y="150026"/>
                </a:lnTo>
                <a:lnTo>
                  <a:pt x="5257800" y="4114800"/>
                </a:lnTo>
                <a:lnTo>
                  <a:pt x="0" y="4114800"/>
                </a:lnTo>
                <a:lnTo>
                  <a:pt x="0" y="0"/>
                </a:lnTo>
                <a:close/>
              </a:path>
            </a:pathLst>
          </a:custGeom>
          <a:solidFill>
            <a:srgbClr val="FFFFFF"/>
          </a:solidFill>
          <a:ln w="3175" cap="rnd">
            <a:solidFill>
              <a:srgbClr val="C0C0C0"/>
            </a:solidFill>
            <a:miter lim="800000"/>
            <a:headEnd/>
            <a:tailEnd/>
          </a:ln>
          <a:effectLst>
            <a:outerShdw blurRad="63500" dist="38500" dir="7500041" sx="98500" sy="100079" kx="99984" algn="tl" rotWithShape="0">
              <a:srgbClr val="000000">
                <a:alpha val="25000"/>
              </a:srgbClr>
            </a:outerShdw>
          </a:effectLst>
        </p:spPr>
        <p:txBody>
          <a:bodyPr anchor="ctr">
            <a:prstTxWarp prst="textNoShape">
              <a:avLst/>
            </a:prstTxWarp>
          </a:bodyPr>
          <a:lstStyle/>
          <a:p>
            <a:endParaRPr lang="en-US"/>
          </a:p>
        </p:txBody>
      </p:sp>
      <p:sp>
        <p:nvSpPr>
          <p:cNvPr id="6" name="Right Triangle 5"/>
          <p:cNvSpPr>
            <a:spLocks noChangeArrowheads="1"/>
          </p:cNvSpPr>
          <p:nvPr/>
        </p:nvSpPr>
        <p:spPr bwMode="auto">
          <a:xfrm rot="420000" flipV="1">
            <a:off x="8004175" y="5359400"/>
            <a:ext cx="155575" cy="155575"/>
          </a:xfrm>
          <a:prstGeom prst="rtTriangle">
            <a:avLst/>
          </a:prstGeom>
          <a:solidFill>
            <a:srgbClr val="FFFFFF"/>
          </a:solidFill>
          <a:ln w="12700">
            <a:solidFill>
              <a:srgbClr val="FFFFFF"/>
            </a:solidFill>
            <a:bevel/>
            <a:headEnd/>
            <a:tailEnd/>
          </a:ln>
          <a:effectLst>
            <a:outerShdw blurRad="63500" dist="6350" dir="12899787" algn="tl" rotWithShape="0">
              <a:srgbClr val="000000">
                <a:alpha val="46999"/>
              </a:srgbClr>
            </a:outerShdw>
          </a:effectLst>
        </p:spPr>
        <p:txBody>
          <a:bodyPr anchor="ctr">
            <a:prstTxWarp prst="textNoShape">
              <a:avLst/>
            </a:prstTxWarp>
          </a:bodyPr>
          <a:lstStyle/>
          <a:p>
            <a:pPr algn="ctr">
              <a:defRPr/>
            </a:pPr>
            <a:endParaRPr lang="en-US" sz="1800">
              <a:solidFill>
                <a:srgbClr val="FFFFFF"/>
              </a:solidFill>
              <a:latin typeface="Constantia" pitchFamily="-107" charset="0"/>
              <a:ea typeface="ＭＳ Ｐゴシック" pitchFamily="-107" charset="-128"/>
              <a:cs typeface="+mn-cs"/>
            </a:endParaRPr>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sz="1800">
              <a:latin typeface="Constantia" pitchFamily="-107" charset="0"/>
              <a:ea typeface="ＭＳ Ｐゴシック" pitchFamily="-107" charset="-128"/>
              <a:cs typeface="+mn-cs"/>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sz="1800">
              <a:latin typeface="Constantia" pitchFamily="-107" charset="0"/>
              <a:ea typeface="ＭＳ Ｐゴシック" pitchFamily="-107" charset="-128"/>
              <a:cs typeface="+mn-cs"/>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fld id="{4DC0168B-C372-854B-8C5D-150A16B8DBFF}" type="datetime1">
              <a:rPr lang="en-US"/>
              <a:pPr/>
              <a:t>9/24/2013</a:t>
            </a:fld>
            <a:endParaRPr lang="en-US"/>
          </a:p>
        </p:txBody>
      </p:sp>
      <p:sp>
        <p:nvSpPr>
          <p:cNvPr id="10" name="Footer Placeholder 5"/>
          <p:cNvSpPr>
            <a:spLocks noGrp="1"/>
          </p:cNvSpPr>
          <p:nvPr>
            <p:ph type="ftr" sz="quarter" idx="11"/>
          </p:nvPr>
        </p:nvSpPr>
        <p:spPr/>
        <p:txBody>
          <a:bodyPr/>
          <a:lstStyle>
            <a:lvl1pPr algn="l">
              <a:defRPr sz="1200">
                <a:solidFill>
                  <a:srgbClr val="045C75"/>
                </a:solidFill>
              </a:defRPr>
            </a:lvl1pPr>
          </a:lstStyle>
          <a:p>
            <a:pPr>
              <a:defRPr/>
            </a:pP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fld id="{7CAF54A4-C74D-B14C-BB97-C543B910F49A}"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8474" y="134471"/>
            <a:ext cx="7556313" cy="995082"/>
          </a:xfrm>
        </p:spPr>
        <p:txBody>
          <a:bodyPr anchor="b" anchorCtr="0"/>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DE6EF9B-B040-D544-B113-5753468CE2AC}" type="datetimeFigureOut">
              <a:rPr lang="en-US" smtClean="0"/>
              <a:pPr/>
              <a:t>9/24/2013</a:t>
            </a:fld>
            <a:endParaRPr lang="en-US"/>
          </a:p>
        </p:txBody>
      </p:sp>
      <p:sp>
        <p:nvSpPr>
          <p:cNvPr id="6" name="Slide Number Placeholder 5"/>
          <p:cNvSpPr>
            <a:spLocks noGrp="1"/>
          </p:cNvSpPr>
          <p:nvPr>
            <p:ph type="sldNum" sz="quarter" idx="12"/>
          </p:nvPr>
        </p:nvSpPr>
        <p:spPr/>
        <p:txBody>
          <a:bodyPr/>
          <a:lstStyle/>
          <a:p>
            <a:fld id="{7AF45E95-E688-BB41-8406-406211EDC1D0}" type="slidenum">
              <a:rPr lang="en-US" smtClean="0"/>
              <a:pPr/>
              <a:t>‹#›</a:t>
            </a:fld>
            <a:endParaRPr lang="en-US"/>
          </a:p>
        </p:txBody>
      </p:sp>
      <p:sp>
        <p:nvSpPr>
          <p:cNvPr id="10" name="Text Placeholder 3"/>
          <p:cNvSpPr>
            <a:spLocks noGrp="1"/>
          </p:cNvSpPr>
          <p:nvPr>
            <p:ph type="body" sz="half" idx="2"/>
          </p:nvPr>
        </p:nvSpPr>
        <p:spPr>
          <a:xfrm>
            <a:off x="498518" y="1129553"/>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6E1D2E29-3DD5-C346-9EB4-E814A2984B1D}" type="datetime1">
              <a:rPr lang="en-US"/>
              <a:pPr/>
              <a:t>9/24/2013</a:t>
            </a:fld>
            <a:endParaRPr lang="en-US"/>
          </a:p>
        </p:txBody>
      </p:sp>
      <p:sp>
        <p:nvSpPr>
          <p:cNvPr id="5" name="Footer Placeholder 4"/>
          <p:cNvSpPr>
            <a:spLocks noGrp="1"/>
          </p:cNvSpPr>
          <p:nvPr>
            <p:ph type="ftr" sz="quarter" idx="11"/>
          </p:nvPr>
        </p:nvSpPr>
        <p:spPr/>
        <p:txBody>
          <a:bodyPr/>
          <a:lstStyle>
            <a:lvl1pPr algn="l">
              <a:defRPr sz="1200">
                <a:solidFill>
                  <a:srgbClr val="045C75"/>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A26ED49-AE18-444B-9508-B5B6B450145D}" type="slidenum">
              <a:rPr lang="en-US"/>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30714A6-7292-3946-BDAF-6461E3BC0659}" type="datetime1">
              <a:rPr lang="en-US"/>
              <a:pPr/>
              <a:t>9/24/2013</a:t>
            </a:fld>
            <a:endParaRPr lang="en-US"/>
          </a:p>
        </p:txBody>
      </p:sp>
      <p:sp>
        <p:nvSpPr>
          <p:cNvPr id="5" name="Footer Placeholder 4"/>
          <p:cNvSpPr>
            <a:spLocks noGrp="1"/>
          </p:cNvSpPr>
          <p:nvPr>
            <p:ph type="ftr" sz="quarter" idx="11"/>
          </p:nvPr>
        </p:nvSpPr>
        <p:spPr/>
        <p:txBody>
          <a:bodyPr/>
          <a:lstStyle>
            <a:lvl1pPr algn="l">
              <a:defRPr sz="1200">
                <a:solidFill>
                  <a:srgbClr val="045C75"/>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399D613-DD03-9840-B2FF-1C3EC8BF8AC6}" type="slidenum">
              <a:rPr lang="en-US"/>
              <a:pPr/>
              <a:t>‹#›</a:t>
            </a:fld>
            <a:endParaRPr lang="en-US">
              <a:solidFill>
                <a:schemeClr val="tx2"/>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solidFill>
                  <a:srgbClr val="D1EAEE"/>
                </a:solidFill>
              </a:defRPr>
            </a:lvl1pPr>
          </a:lstStyle>
          <a:p>
            <a:fld id="{F1E26ED6-5BE6-1C47-8EC4-7A641F90E881}" type="datetime1">
              <a:rPr lang="en-US"/>
              <a:pPr/>
              <a:t>9/24/2013</a:t>
            </a:fld>
            <a:endParaRPr lang="en-US">
              <a:solidFill>
                <a:srgbClr val="FFFFFF"/>
              </a:solidFill>
            </a:endParaRPr>
          </a:p>
        </p:txBody>
      </p:sp>
      <p:sp>
        <p:nvSpPr>
          <p:cNvPr id="5" name="Footer Placeholder 18"/>
          <p:cNvSpPr>
            <a:spLocks noGrp="1"/>
          </p:cNvSpPr>
          <p:nvPr>
            <p:ph type="ftr" sz="quarter" idx="11"/>
          </p:nvPr>
        </p:nvSpPr>
        <p:spPr/>
        <p:txBody>
          <a:bodyPr/>
          <a:lstStyle>
            <a:lvl1pPr algn="l">
              <a:defRPr sz="1200">
                <a:solidFill>
                  <a:srgbClr val="FFFFFF"/>
                </a:solidFill>
              </a:defRPr>
            </a:lvl1pPr>
          </a:lstStyle>
          <a:p>
            <a:pPr>
              <a:defRPr/>
            </a:pPr>
            <a:endParaRPr lang="en-US"/>
          </a:p>
        </p:txBody>
      </p:sp>
      <p:sp>
        <p:nvSpPr>
          <p:cNvPr id="6" name="Slide Number Placeholder 26"/>
          <p:cNvSpPr>
            <a:spLocks noGrp="1"/>
          </p:cNvSpPr>
          <p:nvPr>
            <p:ph type="sldNum" sz="quarter" idx="12"/>
          </p:nvPr>
        </p:nvSpPr>
        <p:spPr/>
        <p:txBody>
          <a:bodyPr/>
          <a:lstStyle>
            <a:lvl1pPr>
              <a:defRPr>
                <a:solidFill>
                  <a:srgbClr val="D1EAEE"/>
                </a:solidFill>
              </a:defRPr>
            </a:lvl1pPr>
          </a:lstStyle>
          <a:p>
            <a:fld id="{98960896-8304-C84C-AC47-23B373396BB2}" type="slidenum">
              <a:rPr lang="en-US"/>
              <a:pPr/>
              <a:t>‹#›</a:t>
            </a:fld>
            <a:endParaRPr lang="en-US">
              <a:solidFill>
                <a:srgbClr val="FFFFFF"/>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652DD8F0-1044-7640-9697-3DDDD0418223}" type="datetime1">
              <a:rPr lang="en-US"/>
              <a:pPr/>
              <a:t>9/24/2013</a:t>
            </a:fld>
            <a:endParaRPr lang="en-US"/>
          </a:p>
        </p:txBody>
      </p:sp>
      <p:sp>
        <p:nvSpPr>
          <p:cNvPr id="5" name="Footer Placeholder 4"/>
          <p:cNvSpPr>
            <a:spLocks noGrp="1"/>
          </p:cNvSpPr>
          <p:nvPr>
            <p:ph type="ftr" sz="quarter" idx="11"/>
          </p:nvPr>
        </p:nvSpPr>
        <p:spPr/>
        <p:txBody>
          <a:bodyPr/>
          <a:lstStyle>
            <a:lvl1pPr algn="l">
              <a:defRPr sz="1200">
                <a:solidFill>
                  <a:srgbClr val="045C75"/>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1C4F278-B91C-234D-8F06-90F95B831291}" type="slidenum">
              <a:rPr lang="en-US"/>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rgbClr val="D1EAEE"/>
                </a:solidFill>
              </a:defRPr>
            </a:lvl1pPr>
          </a:lstStyle>
          <a:p>
            <a:fld id="{6989F379-5BE4-8540-A646-0A68A33D6E30}" type="datetime1">
              <a:rPr lang="en-US"/>
              <a:pPr/>
              <a:t>9/24/2013</a:t>
            </a:fld>
            <a:endParaRPr lang="en-US">
              <a:solidFill>
                <a:schemeClr val="tx2"/>
              </a:solidFill>
            </a:endParaRPr>
          </a:p>
        </p:txBody>
      </p:sp>
      <p:sp>
        <p:nvSpPr>
          <p:cNvPr id="5" name="Footer Placeholder 4"/>
          <p:cNvSpPr>
            <a:spLocks noGrp="1"/>
          </p:cNvSpPr>
          <p:nvPr>
            <p:ph type="ftr" sz="quarter" idx="11"/>
          </p:nvPr>
        </p:nvSpPr>
        <p:spPr/>
        <p:txBody>
          <a:bodyPr/>
          <a:lstStyle>
            <a:lvl1pPr algn="l">
              <a:defRPr sz="1200"/>
            </a:lvl1pPr>
          </a:lstStyle>
          <a:p>
            <a:pPr>
              <a:defRPr/>
            </a:pPr>
            <a:endParaRPr lang="en-US"/>
          </a:p>
        </p:txBody>
      </p:sp>
      <p:sp>
        <p:nvSpPr>
          <p:cNvPr id="6" name="Slide Number Placeholder 5"/>
          <p:cNvSpPr>
            <a:spLocks noGrp="1"/>
          </p:cNvSpPr>
          <p:nvPr>
            <p:ph type="sldNum" sz="quarter" idx="12"/>
          </p:nvPr>
        </p:nvSpPr>
        <p:spPr/>
        <p:txBody>
          <a:bodyPr/>
          <a:lstStyle>
            <a:lvl1pPr>
              <a:defRPr>
                <a:solidFill>
                  <a:srgbClr val="D1EAEE"/>
                </a:solidFill>
              </a:defRPr>
            </a:lvl1pPr>
          </a:lstStyle>
          <a:p>
            <a:fld id="{8DCF12F6-B47C-4C4F-A41D-0CD3A6A258CE}" type="slidenum">
              <a:rPr lang="en-US"/>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119B1653-AB47-AF47-9556-7F5F934687DA}" type="datetime1">
              <a:rPr lang="en-US"/>
              <a:pPr/>
              <a:t>9/24/2013</a:t>
            </a:fld>
            <a:endParaRPr lang="en-US"/>
          </a:p>
        </p:txBody>
      </p:sp>
      <p:sp>
        <p:nvSpPr>
          <p:cNvPr id="6" name="Footer Placeholder 5"/>
          <p:cNvSpPr>
            <a:spLocks noGrp="1"/>
          </p:cNvSpPr>
          <p:nvPr>
            <p:ph type="ftr" sz="quarter" idx="11"/>
          </p:nvPr>
        </p:nvSpPr>
        <p:spPr/>
        <p:txBody>
          <a:bodyPr/>
          <a:lstStyle>
            <a:lvl1pPr algn="l">
              <a:defRPr sz="1200">
                <a:solidFill>
                  <a:srgbClr val="045C75"/>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F8E8D966-2455-B54E-81E1-66C9E86DA765}" type="slidenum">
              <a:rPr lang="en-US"/>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31021276-2E50-B14E-BA6A-FB1F9BB38545}" type="datetime1">
              <a:rPr lang="en-US"/>
              <a:pPr/>
              <a:t>9/24/2013</a:t>
            </a:fld>
            <a:endParaRPr lang="en-US"/>
          </a:p>
        </p:txBody>
      </p:sp>
      <p:sp>
        <p:nvSpPr>
          <p:cNvPr id="8" name="Footer Placeholder 7"/>
          <p:cNvSpPr>
            <a:spLocks noGrp="1"/>
          </p:cNvSpPr>
          <p:nvPr>
            <p:ph type="ftr" sz="quarter" idx="11"/>
          </p:nvPr>
        </p:nvSpPr>
        <p:spPr/>
        <p:txBody>
          <a:bodyPr/>
          <a:lstStyle>
            <a:lvl1pPr algn="l">
              <a:defRPr sz="1200">
                <a:solidFill>
                  <a:srgbClr val="045C75"/>
                </a:solidFill>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F72E8647-FC90-0C4D-AB05-F4063BC942A2}" type="slidenum">
              <a:rPr lang="en-US"/>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1324B46B-57C6-8F4D-ABE1-BB004D421987}" type="datetime1">
              <a:rPr lang="en-US"/>
              <a:pPr/>
              <a:t>9/24/2013</a:t>
            </a:fld>
            <a:endParaRPr lang="en-US"/>
          </a:p>
        </p:txBody>
      </p:sp>
      <p:sp>
        <p:nvSpPr>
          <p:cNvPr id="4" name="Footer Placeholder 3"/>
          <p:cNvSpPr>
            <a:spLocks noGrp="1"/>
          </p:cNvSpPr>
          <p:nvPr>
            <p:ph type="ftr" sz="quarter" idx="11"/>
          </p:nvPr>
        </p:nvSpPr>
        <p:spPr/>
        <p:txBody>
          <a:bodyPr/>
          <a:lstStyle>
            <a:lvl1pPr algn="l">
              <a:defRPr sz="1200">
                <a:solidFill>
                  <a:srgbClr val="045C75"/>
                </a:solidFill>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67C20BD4-2E53-FE4A-AFC8-7EB1E194C1F1}" type="slidenum">
              <a:rPr lang="en-US"/>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7A6345B0-A3FB-D34B-8B35-10A9802153A3}" type="datetime1">
              <a:rPr lang="en-US"/>
              <a:pPr/>
              <a:t>9/24/2013</a:t>
            </a:fld>
            <a:endParaRPr lang="en-US">
              <a:solidFill>
                <a:schemeClr val="tx2"/>
              </a:solidFill>
            </a:endParaRPr>
          </a:p>
        </p:txBody>
      </p:sp>
      <p:sp>
        <p:nvSpPr>
          <p:cNvPr id="3" name="Footer Placeholder 2"/>
          <p:cNvSpPr>
            <a:spLocks noGrp="1"/>
          </p:cNvSpPr>
          <p:nvPr>
            <p:ph type="ftr" sz="quarter" idx="11"/>
          </p:nvPr>
        </p:nvSpPr>
        <p:spPr/>
        <p:txBody>
          <a:bodyPr/>
          <a:lstStyle>
            <a:lvl1pPr algn="l">
              <a:defRPr sz="1200"/>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732AA728-4685-7849-9153-EE03D04D00D5}" type="slidenum">
              <a:rPr lang="en-US"/>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BE3A6959-67F6-9E43-BF27-B41305AA1536}" type="datetime1">
              <a:rPr lang="en-US"/>
              <a:pPr/>
              <a:t>9/24/2013</a:t>
            </a:fld>
            <a:endParaRPr lang="en-US"/>
          </a:p>
        </p:txBody>
      </p:sp>
      <p:sp>
        <p:nvSpPr>
          <p:cNvPr id="6" name="Footer Placeholder 5"/>
          <p:cNvSpPr>
            <a:spLocks noGrp="1"/>
          </p:cNvSpPr>
          <p:nvPr>
            <p:ph type="ftr" sz="quarter" idx="11"/>
          </p:nvPr>
        </p:nvSpPr>
        <p:spPr/>
        <p:txBody>
          <a:bodyPr/>
          <a:lstStyle>
            <a:lvl1pPr algn="l">
              <a:defRPr sz="1200">
                <a:solidFill>
                  <a:srgbClr val="045C75"/>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4E021AA9-434D-3D41-BA67-894C24F1BA52}"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9DE6EF9B-B040-D544-B113-5753468CE2AC}" type="datetimeFigureOut">
              <a:rPr lang="en-US" smtClean="0"/>
              <a:pPr/>
              <a:t>9/24/2013</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US" smtClean="0"/>
              <a:t>Click icon to add picture</a:t>
            </a:r>
            <a:endParaRPr/>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US" smtClean="0"/>
              <a:t>Click icon to add picture</a:t>
            </a:r>
            <a:endParaRPr/>
          </a:p>
        </p:txBody>
      </p:sp>
      <p:sp>
        <p:nvSpPr>
          <p:cNvPr id="16" name="Text Placeholder 3"/>
          <p:cNvSpPr>
            <a:spLocks noGrp="1"/>
          </p:cNvSpPr>
          <p:nvPr>
            <p:ph type="body" sz="half" idx="2"/>
          </p:nvPr>
        </p:nvSpPr>
        <p:spPr>
          <a:xfrm>
            <a:off x="857250" y="1779494"/>
            <a:ext cx="3086100" cy="2040905"/>
          </a:xfrm>
        </p:spPr>
        <p:txBody>
          <a:bodyPr lIns="45720" tIns="45720" rIns="45720" anchor="t">
            <a:noAutofit/>
          </a:bodyPr>
          <a:lstStyle>
            <a:lvl1pPr marL="0" indent="0" algn="ctr">
              <a:buNone/>
              <a:defRPr sz="4600">
                <a:solidFill>
                  <a:schemeClr val="bg1"/>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13"/>
          <p:cNvSpPr>
            <a:spLocks noChangeArrowheads="1"/>
          </p:cNvSpPr>
          <p:nvPr/>
        </p:nvSpPr>
        <p:spPr bwMode="auto">
          <a:xfrm rot="420000" flipV="1">
            <a:off x="3165475" y="1108075"/>
            <a:ext cx="5257800" cy="4114800"/>
          </a:xfrm>
          <a:custGeom>
            <a:avLst/>
            <a:gdLst>
              <a:gd name="T0" fmla="*/ 5257800 w 5257800"/>
              <a:gd name="T1" fmla="*/ 2057400 h 4114800"/>
              <a:gd name="T2" fmla="*/ 2628900 w 5257800"/>
              <a:gd name="T3" fmla="*/ 4114800 h 4114800"/>
              <a:gd name="T4" fmla="*/ 0 w 5257800"/>
              <a:gd name="T5" fmla="*/ 2057400 h 4114800"/>
              <a:gd name="T6" fmla="*/ 2628900 w 5257800"/>
              <a:gd name="T7" fmla="*/ 0 h 4114800"/>
              <a:gd name="T8" fmla="*/ 0 60000 65536"/>
              <a:gd name="T9" fmla="*/ 5898240 60000 65536"/>
              <a:gd name="T10" fmla="*/ 11796480 60000 65536"/>
              <a:gd name="T11" fmla="*/ 17694720 60000 65536"/>
              <a:gd name="T12" fmla="*/ 0 w 5257800"/>
              <a:gd name="T13" fmla="*/ 0 h 4114800"/>
              <a:gd name="T14" fmla="*/ 5182784 w 5257800"/>
              <a:gd name="T15" fmla="*/ 4114800 h 4114800"/>
            </a:gdLst>
            <a:ahLst/>
            <a:cxnLst>
              <a:cxn ang="T8">
                <a:pos x="T0" y="T1"/>
              </a:cxn>
              <a:cxn ang="T9">
                <a:pos x="T2" y="T3"/>
              </a:cxn>
              <a:cxn ang="T10">
                <a:pos x="T4" y="T5"/>
              </a:cxn>
              <a:cxn ang="T11">
                <a:pos x="T6" y="T7"/>
              </a:cxn>
            </a:cxnLst>
            <a:rect l="T12" t="T13" r="T14" b="T15"/>
            <a:pathLst>
              <a:path w="5257800" h="4114800">
                <a:moveTo>
                  <a:pt x="0" y="0"/>
                </a:moveTo>
                <a:lnTo>
                  <a:pt x="5107774" y="0"/>
                </a:lnTo>
                <a:lnTo>
                  <a:pt x="5257800" y="150026"/>
                </a:lnTo>
                <a:lnTo>
                  <a:pt x="5257800" y="4114800"/>
                </a:lnTo>
                <a:lnTo>
                  <a:pt x="0" y="4114800"/>
                </a:lnTo>
                <a:lnTo>
                  <a:pt x="0" y="0"/>
                </a:lnTo>
                <a:close/>
              </a:path>
            </a:pathLst>
          </a:custGeom>
          <a:solidFill>
            <a:srgbClr val="FFFFFF"/>
          </a:solidFill>
          <a:ln w="3175" cap="rnd">
            <a:solidFill>
              <a:srgbClr val="C0C0C0"/>
            </a:solidFill>
            <a:miter lim="800000"/>
            <a:headEnd/>
            <a:tailEnd/>
          </a:ln>
          <a:effectLst>
            <a:outerShdw blurRad="63500" dist="38500" dir="7500041" sx="98500" sy="100079" kx="99984" algn="tl" rotWithShape="0">
              <a:srgbClr val="000000">
                <a:alpha val="25000"/>
              </a:srgbClr>
            </a:outerShdw>
          </a:effectLst>
        </p:spPr>
        <p:txBody>
          <a:bodyPr anchor="ctr">
            <a:prstTxWarp prst="textNoShape">
              <a:avLst/>
            </a:prstTxWarp>
          </a:bodyPr>
          <a:lstStyle/>
          <a:p>
            <a:pPr algn="ctr">
              <a:defRPr/>
            </a:pPr>
            <a:endParaRPr lang="en-US" sz="1800">
              <a:solidFill>
                <a:srgbClr val="FFFFFF"/>
              </a:solidFill>
              <a:latin typeface="Constantia" pitchFamily="-107" charset="0"/>
              <a:ea typeface="ＭＳ Ｐゴシック" pitchFamily="-107" charset="-128"/>
              <a:cs typeface="+mn-cs"/>
            </a:endParaRPr>
          </a:p>
        </p:txBody>
      </p:sp>
      <p:sp>
        <p:nvSpPr>
          <p:cNvPr id="6" name="Right Triangle 5"/>
          <p:cNvSpPr>
            <a:spLocks noChangeArrowheads="1"/>
          </p:cNvSpPr>
          <p:nvPr/>
        </p:nvSpPr>
        <p:spPr bwMode="auto">
          <a:xfrm rot="420000" flipV="1">
            <a:off x="8004175" y="5359400"/>
            <a:ext cx="155575" cy="155575"/>
          </a:xfrm>
          <a:prstGeom prst="rtTriangle">
            <a:avLst/>
          </a:prstGeom>
          <a:solidFill>
            <a:srgbClr val="FFFFFF"/>
          </a:solidFill>
          <a:ln w="12700">
            <a:solidFill>
              <a:srgbClr val="FFFFFF"/>
            </a:solidFill>
            <a:bevel/>
            <a:headEnd/>
            <a:tailEnd/>
          </a:ln>
          <a:effectLst>
            <a:outerShdw blurRad="63500" dist="6350" dir="12899787" algn="tl" rotWithShape="0">
              <a:srgbClr val="000000">
                <a:alpha val="46999"/>
              </a:srgbClr>
            </a:outerShdw>
          </a:effectLst>
        </p:spPr>
        <p:txBody>
          <a:bodyPr anchor="ctr">
            <a:prstTxWarp prst="textNoShape">
              <a:avLst/>
            </a:prstTxWarp>
          </a:bodyPr>
          <a:lstStyle/>
          <a:p>
            <a:pPr algn="ctr">
              <a:defRPr/>
            </a:pPr>
            <a:endParaRPr lang="en-US" sz="1800">
              <a:solidFill>
                <a:srgbClr val="FFFFFF"/>
              </a:solidFill>
              <a:latin typeface="Constantia" pitchFamily="-107" charset="0"/>
              <a:ea typeface="ＭＳ Ｐゴシック" pitchFamily="-107" charset="-128"/>
              <a:cs typeface="+mn-cs"/>
            </a:endParaRPr>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sz="1800">
              <a:latin typeface="Constantia" pitchFamily="-107" charset="0"/>
              <a:ea typeface="ＭＳ Ｐゴシック" pitchFamily="-107" charset="-128"/>
              <a:cs typeface="+mn-cs"/>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sz="1800">
              <a:latin typeface="Constantia" pitchFamily="-107" charset="0"/>
              <a:ea typeface="ＭＳ Ｐゴシック" pitchFamily="-107" charset="-128"/>
              <a:cs typeface="+mn-cs"/>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fld id="{2403B8CB-DB2F-7640-846A-57970EED8FD4}" type="datetime1">
              <a:rPr lang="en-US"/>
              <a:pPr/>
              <a:t>9/24/2013</a:t>
            </a:fld>
            <a:endParaRPr lang="en-US"/>
          </a:p>
        </p:txBody>
      </p:sp>
      <p:sp>
        <p:nvSpPr>
          <p:cNvPr id="10" name="Footer Placeholder 5"/>
          <p:cNvSpPr>
            <a:spLocks noGrp="1"/>
          </p:cNvSpPr>
          <p:nvPr>
            <p:ph type="ftr" sz="quarter" idx="11"/>
          </p:nvPr>
        </p:nvSpPr>
        <p:spPr/>
        <p:txBody>
          <a:bodyPr/>
          <a:lstStyle>
            <a:lvl1pPr algn="l">
              <a:defRPr sz="1200">
                <a:solidFill>
                  <a:srgbClr val="045C75"/>
                </a:solidFill>
              </a:defRPr>
            </a:lvl1pPr>
          </a:lstStyle>
          <a:p>
            <a:pPr>
              <a:defRPr/>
            </a:pP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fld id="{AE8B115A-6336-1948-A269-C1AD679A6B29}" type="slidenum">
              <a:rPr lang="en-US"/>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804E4CD-8C82-4649-843C-4FE7786AA36E}" type="datetime1">
              <a:rPr lang="en-US"/>
              <a:pPr/>
              <a:t>9/24/2013</a:t>
            </a:fld>
            <a:endParaRPr lang="en-US"/>
          </a:p>
        </p:txBody>
      </p:sp>
      <p:sp>
        <p:nvSpPr>
          <p:cNvPr id="5" name="Footer Placeholder 4"/>
          <p:cNvSpPr>
            <a:spLocks noGrp="1"/>
          </p:cNvSpPr>
          <p:nvPr>
            <p:ph type="ftr" sz="quarter" idx="11"/>
          </p:nvPr>
        </p:nvSpPr>
        <p:spPr/>
        <p:txBody>
          <a:bodyPr/>
          <a:lstStyle>
            <a:lvl1pPr algn="l">
              <a:defRPr sz="1200">
                <a:solidFill>
                  <a:srgbClr val="045C75"/>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B42EC9B-07D3-AE40-BE9B-9709B38A32F7}" type="slidenum">
              <a:rPr lang="en-US"/>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F1E8898-B5ED-8842-A2EE-809C8AE12754}" type="datetime1">
              <a:rPr lang="en-US"/>
              <a:pPr/>
              <a:t>9/24/2013</a:t>
            </a:fld>
            <a:endParaRPr lang="en-US"/>
          </a:p>
        </p:txBody>
      </p:sp>
      <p:sp>
        <p:nvSpPr>
          <p:cNvPr id="5" name="Footer Placeholder 4"/>
          <p:cNvSpPr>
            <a:spLocks noGrp="1"/>
          </p:cNvSpPr>
          <p:nvPr>
            <p:ph type="ftr" sz="quarter" idx="11"/>
          </p:nvPr>
        </p:nvSpPr>
        <p:spPr/>
        <p:txBody>
          <a:bodyPr/>
          <a:lstStyle>
            <a:lvl1pPr algn="l">
              <a:defRPr sz="1200">
                <a:solidFill>
                  <a:srgbClr val="045C75"/>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917B544-1439-AB40-A886-F4C9719085AD}" type="slidenum">
              <a:rPr lang="en-US"/>
              <a:pPr/>
              <a:t>‹#›</a:t>
            </a:fld>
            <a:endParaRPr lang="en-US">
              <a:solidFill>
                <a:schemeClr val="tx2"/>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098"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prstTxWarp prst="textNoShape">
              <a:avLst/>
            </a:prstTxWarp>
          </a:bodyPr>
          <a:lstStyle/>
          <a:p>
            <a:endParaRPr lang="en-US"/>
          </a:p>
        </p:txBody>
      </p:sp>
      <p:sp>
        <p:nvSpPr>
          <p:cNvPr id="4099"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prstTxWarp prst="textNoShape">
              <a:avLst/>
            </a:prstTxWarp>
          </a:bodyPr>
          <a:lstStyle/>
          <a:p>
            <a:endParaRPr lang="en-US"/>
          </a:p>
        </p:txBody>
      </p:sp>
      <p:sp>
        <p:nvSpPr>
          <p:cNvPr id="4100" name="Rectangle 4"/>
          <p:cNvSpPr>
            <a:spLocks noGrp="1" noChangeArrowheads="1"/>
          </p:cNvSpPr>
          <p:nvPr>
            <p:ph type="dt" sz="half" idx="2"/>
          </p:nvPr>
        </p:nvSpPr>
        <p:spPr>
          <a:xfrm>
            <a:off x="685800" y="6248400"/>
            <a:ext cx="1905000" cy="457200"/>
          </a:xfrm>
        </p:spPr>
        <p:txBody>
          <a:bodyPr/>
          <a:lstStyle>
            <a:lvl1pPr>
              <a:defRPr/>
            </a:lvl1pPr>
          </a:lstStyle>
          <a:p>
            <a:endParaRPr lang="en-US"/>
          </a:p>
        </p:txBody>
      </p:sp>
      <p:sp>
        <p:nvSpPr>
          <p:cNvPr id="4101" name="Rectangle 5"/>
          <p:cNvSpPr>
            <a:spLocks noGrp="1" noChangeArrowheads="1"/>
          </p:cNvSpPr>
          <p:nvPr>
            <p:ph type="ftr" sz="quarter" idx="3"/>
          </p:nvPr>
        </p:nvSpPr>
        <p:spPr>
          <a:xfrm>
            <a:off x="3124200" y="6248400"/>
            <a:ext cx="2895600" cy="457200"/>
          </a:xfrm>
        </p:spPr>
        <p:txBody>
          <a:bodyPr/>
          <a:lstStyle>
            <a:lvl1pPr>
              <a:defRPr/>
            </a:lvl1pPr>
          </a:lstStyle>
          <a:p>
            <a:endParaRPr lang="en-US"/>
          </a:p>
        </p:txBody>
      </p:sp>
      <p:sp>
        <p:nvSpPr>
          <p:cNvPr id="4102" name="Rectangle 6"/>
          <p:cNvSpPr>
            <a:spLocks noGrp="1" noChangeArrowheads="1"/>
          </p:cNvSpPr>
          <p:nvPr>
            <p:ph type="sldNum" sz="quarter" idx="4"/>
          </p:nvPr>
        </p:nvSpPr>
        <p:spPr>
          <a:xfrm>
            <a:off x="6553200" y="6248400"/>
            <a:ext cx="1905000" cy="457200"/>
          </a:xfrm>
        </p:spPr>
        <p:txBody>
          <a:bodyPr/>
          <a:lstStyle>
            <a:lvl1pPr>
              <a:defRPr/>
            </a:lvl1pPr>
          </a:lstStyle>
          <a:p>
            <a:fld id="{D389C105-7738-1D4C-9DC8-85C686F13015}" type="slidenum">
              <a:rPr lang="en-US"/>
              <a:pPr/>
              <a:t>‹#›</a:t>
            </a:fld>
            <a:endParaRPr lang="en-US"/>
          </a:p>
        </p:txBody>
      </p:sp>
      <p:grpSp>
        <p:nvGrpSpPr>
          <p:cNvPr id="2" name="Group 7"/>
          <p:cNvGrpSpPr>
            <a:grpSpLocks/>
          </p:cNvGrpSpPr>
          <p:nvPr/>
        </p:nvGrpSpPr>
        <p:grpSpPr bwMode="auto">
          <a:xfrm>
            <a:off x="0" y="1905000"/>
            <a:ext cx="6172200" cy="2438400"/>
            <a:chOff x="0" y="1200"/>
            <a:chExt cx="3888" cy="1536"/>
          </a:xfrm>
        </p:grpSpPr>
        <p:sp>
          <p:nvSpPr>
            <p:cNvPr id="4104"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prstTxWarp prst="textNoShape">
                <a:avLst/>
              </a:prstTxWarp>
            </a:bodyPr>
            <a:lstStyle/>
            <a:p>
              <a:endParaRPr lang="en-US"/>
            </a:p>
          </p:txBody>
        </p:sp>
        <p:sp>
          <p:nvSpPr>
            <p:cNvPr id="4105"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prstTxWarp prst="textNoShape">
                <a:avLst/>
              </a:prstTxWarp>
            </a:bodyPr>
            <a:lstStyle/>
            <a:p>
              <a:endParaRPr lang="en-US"/>
            </a:p>
          </p:txBody>
        </p:sp>
        <p:sp>
          <p:nvSpPr>
            <p:cNvPr id="4106"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prstTxWarp prst="textNoShape">
                <a:avLst/>
              </a:prstTxWarp>
            </a:bodyPr>
            <a:lstStyle/>
            <a:p>
              <a:endParaRPr lang="en-US"/>
            </a:p>
          </p:txBody>
        </p:sp>
        <p:sp>
          <p:nvSpPr>
            <p:cNvPr id="4107"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prstTxWarp prst="textNoShape">
                <a:avLst/>
              </a:prstTxWarp>
            </a:bodyPr>
            <a:lstStyle/>
            <a:p>
              <a:endParaRPr lang="en-US"/>
            </a:p>
          </p:txBody>
        </p:sp>
        <p:sp>
          <p:nvSpPr>
            <p:cNvPr id="4108"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prstTxWarp prst="textNoShape">
                <a:avLst/>
              </a:prstTxWarp>
            </a:bodyPr>
            <a:lstStyle/>
            <a:p>
              <a:endParaRPr lang="en-US"/>
            </a:p>
          </p:txBody>
        </p:sp>
      </p:grpSp>
      <p:sp>
        <p:nvSpPr>
          <p:cNvPr id="4109" name="Rectangle 13"/>
          <p:cNvSpPr>
            <a:spLocks noGrp="1" noChangeArrowheads="1"/>
          </p:cNvSpPr>
          <p:nvPr>
            <p:ph type="subTitle" idx="1"/>
          </p:nvPr>
        </p:nvSpPr>
        <p:spPr>
          <a:xfrm>
            <a:off x="1371600" y="3886200"/>
            <a:ext cx="6400800" cy="1752600"/>
          </a:xfrm>
        </p:spPr>
        <p:txBody>
          <a:bodyPr/>
          <a:lstStyle>
            <a:lvl1pPr marL="0" indent="0" algn="ctr">
              <a:buFont typeface="Times" pitchFamily="14" charset="0"/>
              <a:buNone/>
              <a:defRPr/>
            </a:lvl1pPr>
          </a:lstStyle>
          <a:p>
            <a:r>
              <a:rPr lang="en-US"/>
              <a:t>Click to edit Master subtitle style</a:t>
            </a:r>
          </a:p>
        </p:txBody>
      </p:sp>
      <p:sp>
        <p:nvSpPr>
          <p:cNvPr id="411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73964AD7-D366-ED4B-93F1-429A3A755EEE}" type="slidenum">
              <a:rPr lang="en-US"/>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B892B6D8-C512-A54F-9E03-375CE87E09F5}" type="slidenum">
              <a:rPr lang="en-US"/>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FE8A5358-A80A-A342-AD11-737EAEDC21F1}" type="slidenum">
              <a:rPr lang="en-US"/>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fld id="{F47F5F8C-6C29-614A-8903-350E9B4E8BDD}" type="slidenum">
              <a:rPr lang="en-US"/>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fld id="{8291ADD9-1273-4942-8CD5-7BA9A615DD0B}" type="slidenum">
              <a:rPr lang="en-US"/>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fld id="{7150026E-336A-B64B-98E0-27D9F2F7A307}"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658907" y="228600"/>
            <a:ext cx="8200930" cy="63452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86000" y="3124200"/>
            <a:ext cx="5638800" cy="1362075"/>
          </a:xfrm>
        </p:spPr>
        <p:txBody>
          <a:bodyPr anchor="b" anchorCtr="0">
            <a:normAutofit/>
          </a:bodyPr>
          <a:lstStyle>
            <a:lvl1pPr algn="l">
              <a:defRPr sz="3200" b="0"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2286000" y="4495800"/>
            <a:ext cx="5638800" cy="1500187"/>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58906" y="6248774"/>
            <a:ext cx="1474694" cy="365125"/>
          </a:xfrm>
        </p:spPr>
        <p:txBody>
          <a:bodyPr/>
          <a:lstStyle>
            <a:lvl1pPr algn="l">
              <a:defRPr>
                <a:solidFill>
                  <a:schemeClr val="bg1"/>
                </a:solidFill>
              </a:defRPr>
            </a:lvl1pPr>
          </a:lstStyle>
          <a:p>
            <a:fld id="{9DE6EF9B-B040-D544-B113-5753468CE2AC}" type="datetimeFigureOut">
              <a:rPr lang="en-US" smtClean="0"/>
              <a:pPr/>
              <a:t>9/24/2013</a:t>
            </a:fld>
            <a:endParaRPr lang="en-US"/>
          </a:p>
        </p:txBody>
      </p:sp>
      <p:sp>
        <p:nvSpPr>
          <p:cNvPr id="5" name="Footer Placeholder 4"/>
          <p:cNvSpPr>
            <a:spLocks noGrp="1"/>
          </p:cNvSpPr>
          <p:nvPr>
            <p:ph type="ftr" sz="quarter" idx="11"/>
          </p:nvPr>
        </p:nvSpPr>
        <p:spPr>
          <a:xfrm>
            <a:off x="2286000" y="6248774"/>
            <a:ext cx="5638800" cy="365125"/>
          </a:xfrm>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a:xfrm>
            <a:off x="8305800" y="6248774"/>
            <a:ext cx="554038" cy="365125"/>
          </a:xfrm>
        </p:spPr>
        <p:txBody>
          <a:bodyPr/>
          <a:lstStyle/>
          <a:p>
            <a:fld id="{7AF45E95-E688-BB41-8406-406211EDC1D0}" type="slidenum">
              <a:rPr lang="en-US" smtClean="0"/>
              <a:pPr/>
              <a:t>‹#›</a:t>
            </a:fld>
            <a:endParaRPr lang="en-US"/>
          </a:p>
        </p:txBody>
      </p:sp>
      <p:sp>
        <p:nvSpPr>
          <p:cNvPr id="9" name="Rectangle 8"/>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0" name="Picture 9" descr="iHiP-logo.jpeg"/>
          <p:cNvPicPr>
            <a:picLocks noChangeAspect="1"/>
          </p:cNvPicPr>
          <p:nvPr userDrawn="1"/>
        </p:nvPicPr>
        <p:blipFill>
          <a:blip r:embed="rId2"/>
          <a:srcRect r="79193" b="25583"/>
          <a:stretch>
            <a:fillRect/>
          </a:stretch>
        </p:blipFill>
        <p:spPr>
          <a:xfrm>
            <a:off x="57724" y="99130"/>
            <a:ext cx="596971" cy="781117"/>
          </a:xfrm>
          <a:prstGeom prst="rect">
            <a:avLst/>
          </a:prstGeom>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619E9C98-8157-C64C-92EE-CF2F3F1F3054}" type="slidenum">
              <a:rPr lang="en-US"/>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9F2DB18C-B545-E14F-85AC-67147D831E3B}" type="slidenum">
              <a:rPr lang="en-US"/>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79326804-3046-EF44-AA95-6120945503E8}" type="slidenum">
              <a:rPr lang="en-US"/>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D0B7F1EA-5FB7-5B4A-B8CD-001979807A50}" type="slidenum">
              <a:rPr lang="en-US"/>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915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1676400"/>
            <a:ext cx="38100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81600" y="1676400"/>
            <a:ext cx="38100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295400" y="63246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810000" y="63246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7086600" y="6324600"/>
            <a:ext cx="1905000" cy="457200"/>
          </a:xfrm>
        </p:spPr>
        <p:txBody>
          <a:bodyPr/>
          <a:lstStyle>
            <a:lvl1pPr>
              <a:defRPr smtClean="0"/>
            </a:lvl1pPr>
          </a:lstStyle>
          <a:p>
            <a:fld id="{C715F2C5-11E1-3F42-B5B3-872784ACC01C}"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9DE6EF9B-B040-D544-B113-5753468CE2AC}" type="datetimeFigureOut">
              <a:rPr lang="en-US" smtClean="0"/>
              <a:pPr/>
              <a:t>9/24/2013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F45E95-E688-BB41-8406-406211EDC1D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9DE6EF9B-B040-D544-B113-5753468CE2AC}" type="datetimeFigureOut">
              <a:rPr lang="en-US" smtClean="0"/>
              <a:pPr/>
              <a:t>9/24/2013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F45E95-E688-BB41-8406-406211EDC1D0}" type="slidenum">
              <a:rPr lang="en-US" smtClean="0"/>
              <a:pPr/>
              <a:t>‹#›</a:t>
            </a:fld>
            <a:endParaRPr lang="en-US"/>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9DE6EF9B-B040-D544-B113-5753468CE2AC}" type="datetimeFigureOut">
              <a:rPr lang="en-US" smtClean="0"/>
              <a:pPr/>
              <a:t>9/24/2013</a:t>
            </a:fld>
            <a:endParaRPr lang="en-US"/>
          </a:p>
        </p:txBody>
      </p:sp>
      <p:sp>
        <p:nvSpPr>
          <p:cNvPr id="6" name="Footer Placeholder 5"/>
          <p:cNvSpPr>
            <a:spLocks noGrp="1"/>
          </p:cNvSpPr>
          <p:nvPr>
            <p:ph type="ftr" sz="quarter" idx="11"/>
          </p:nvPr>
        </p:nvSpPr>
        <p:spPr/>
        <p:txBody>
          <a:bodyPr/>
          <a:lstStyle/>
          <a:p>
            <a:endParaRPr lang="en-US"/>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4" name="Rectangle 13"/>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Slide Number Placeholder 6"/>
          <p:cNvSpPr>
            <a:spLocks noGrp="1"/>
          </p:cNvSpPr>
          <p:nvPr>
            <p:ph type="sldNum" sz="quarter" idx="12"/>
          </p:nvPr>
        </p:nvSpPr>
        <p:spPr>
          <a:xfrm>
            <a:off x="8305800" y="242234"/>
            <a:ext cx="554038" cy="365125"/>
          </a:xfrm>
        </p:spPr>
        <p:txBody>
          <a:bodyPr/>
          <a:lstStyle/>
          <a:p>
            <a:fld id="{7AF45E95-E688-BB41-8406-406211EDC1D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9DE6EF9B-B040-D544-B113-5753468CE2AC}" type="datetimeFigureOut">
              <a:rPr lang="en-US" smtClean="0"/>
              <a:pPr/>
              <a:t>9/24/2013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F45E95-E688-BB41-8406-406211EDC1D0}" type="slidenum">
              <a:rPr lang="en-US" smtClean="0"/>
              <a:pPr/>
              <a:t>‹#›</a:t>
            </a:fld>
            <a:endParaRPr lang="en-US"/>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4.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4" y="484094"/>
            <a:ext cx="7556313" cy="1116106"/>
          </a:xfrm>
          <a:prstGeom prst="rect">
            <a:avLst/>
          </a:prstGeom>
        </p:spPr>
        <p:txBody>
          <a:bodyPr vert="horz" lIns="91440" tIns="45720" rIns="91440" bIns="45720" rtlCol="0" anchor="t" anchorCtr="0">
            <a:noAutofit/>
          </a:bodyPr>
          <a:lstStyle/>
          <a:p>
            <a:r>
              <a:rPr lang="en-US" smtClean="0"/>
              <a:t>Click to edit Master title style</a:t>
            </a:r>
            <a:endParaRPr/>
          </a:p>
        </p:txBody>
      </p:sp>
      <p:sp>
        <p:nvSpPr>
          <p:cNvPr id="3" name="Text Placeholder 2"/>
          <p:cNvSpPr>
            <a:spLocks noGrp="1"/>
          </p:cNvSpPr>
          <p:nvPr>
            <p:ph type="body" idx="1"/>
          </p:nvPr>
        </p:nvSpPr>
        <p:spPr>
          <a:xfrm>
            <a:off x="498474" y="1981200"/>
            <a:ext cx="7556313" cy="4144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6795247" y="6423585"/>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9DE6EF9B-B040-D544-B113-5753468CE2AC}" type="datetimeFigureOut">
              <a:rPr lang="en-US" smtClean="0"/>
              <a:pPr/>
              <a:t>9/24/2013</a:t>
            </a:fld>
            <a:endParaRPr lang="en-US"/>
          </a:p>
        </p:txBody>
      </p:sp>
      <p:sp>
        <p:nvSpPr>
          <p:cNvPr id="5" name="Footer Placeholder 4"/>
          <p:cNvSpPr>
            <a:spLocks noGrp="1"/>
          </p:cNvSpPr>
          <p:nvPr>
            <p:ph type="ftr" sz="quarter" idx="3"/>
          </p:nvPr>
        </p:nvSpPr>
        <p:spPr>
          <a:xfrm>
            <a:off x="201706" y="6423585"/>
            <a:ext cx="6122894"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305800" y="242234"/>
            <a:ext cx="554038" cy="365125"/>
          </a:xfrm>
          <a:prstGeom prst="rect">
            <a:avLst/>
          </a:prstGeom>
        </p:spPr>
        <p:txBody>
          <a:bodyPr vert="horz" lIns="91440" tIns="45720" rIns="91440" bIns="45720" rtlCol="0" anchor="ctr"/>
          <a:lstStyle>
            <a:lvl1pPr algn="r">
              <a:defRPr sz="1400">
                <a:solidFill>
                  <a:schemeClr val="bg1"/>
                </a:solidFill>
              </a:defRPr>
            </a:lvl1pPr>
          </a:lstStyle>
          <a:p>
            <a:fld id="{7AF45E95-E688-BB41-8406-406211EDC1D0}" type="slidenum">
              <a:rPr lang="en-US" smtClean="0"/>
              <a:pPr/>
              <a:t>‹#›</a:t>
            </a:fld>
            <a:endParaRPr lang="en-US"/>
          </a:p>
        </p:txBody>
      </p:sp>
      <p:pic>
        <p:nvPicPr>
          <p:cNvPr id="7" name="Picture 6" descr="iHiP-logo.jpeg"/>
          <p:cNvPicPr>
            <a:picLocks noChangeAspect="1"/>
          </p:cNvPicPr>
          <p:nvPr userDrawn="1"/>
        </p:nvPicPr>
        <p:blipFill>
          <a:blip r:embed="rId22"/>
          <a:srcRect r="79193" b="25583"/>
          <a:stretch>
            <a:fillRect/>
          </a:stretch>
        </p:blipFill>
        <p:spPr>
          <a:xfrm>
            <a:off x="28863" y="185710"/>
            <a:ext cx="469611" cy="614470"/>
          </a:xfrm>
          <a:prstGeom prst="rect">
            <a:avLst/>
          </a:prstGeom>
        </p:spPr>
      </p:pic>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Lst>
  <p:txStyles>
    <p:titleStyle>
      <a:lvl1pPr algn="l" defTabSz="914400" rtl="0" eaLnBrk="1" latinLnBrk="0" hangingPunct="1">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3000">
              <a:schemeClr val="accent1">
                <a:tint val="98000"/>
                <a:shade val="25000"/>
                <a:satMod val="250000"/>
              </a:schemeClr>
            </a:gs>
            <a:gs pos="68000">
              <a:schemeClr val="accent1">
                <a:tint val="86000"/>
                <a:satMod val="115000"/>
              </a:schemeClr>
            </a:gs>
            <a:gs pos="100000">
              <a:schemeClr val="accent1">
                <a:tint val="50000"/>
                <a:satMod val="15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sz="1800">
              <a:latin typeface="Constantia" pitchFamily="-107" charset="0"/>
              <a:ea typeface="ＭＳ Ｐゴシック" pitchFamily="-107" charset="-128"/>
              <a:cs typeface="+mn-cs"/>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sz="1800">
              <a:latin typeface="Constantia" pitchFamily="-107" charset="0"/>
              <a:ea typeface="ＭＳ Ｐゴシック" pitchFamily="-107" charset="-128"/>
              <a:cs typeface="+mn-cs"/>
            </a:endParaRPr>
          </a:p>
        </p:txBody>
      </p:sp>
      <p:sp>
        <p:nvSpPr>
          <p:cNvPr id="2052"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a:t>Click to edit Master title style</a:t>
            </a:r>
          </a:p>
        </p:txBody>
      </p:sp>
      <p:sp>
        <p:nvSpPr>
          <p:cNvPr id="2053"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wrap="square" lIns="0" tIns="0" rIns="0" bIns="0" numCol="1" anchor="b" anchorCtr="0" compatLnSpc="1">
            <a:prstTxWarp prst="textNoShape">
              <a:avLst/>
            </a:prstTxWarp>
          </a:bodyPr>
          <a:lstStyle>
            <a:lvl1pPr>
              <a:defRPr sz="1200">
                <a:solidFill>
                  <a:srgbClr val="045C75"/>
                </a:solidFill>
                <a:latin typeface="Constantia" pitchFamily="-112" charset="0"/>
              </a:defRPr>
            </a:lvl1pPr>
          </a:lstStyle>
          <a:p>
            <a:fld id="{952E5962-40D5-DC4A-AD8B-C0B41781E7AA}" type="datetime1">
              <a:rPr lang="en-US"/>
              <a:pPr/>
              <a:t>9/24/2013</a:t>
            </a:fld>
            <a:endParaRPr lang="en-US" sz="1000">
              <a:solidFill>
                <a:schemeClr val="tx2"/>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wrap="square" lIns="0" tIns="0" rIns="0" bIns="0" numCol="1" anchor="b" anchorCtr="0" compatLnSpc="1">
            <a:prstTxWarp prst="textNoShape">
              <a:avLst/>
            </a:prstTxWarp>
          </a:bodyPr>
          <a:lstStyle>
            <a:lvl1pPr algn="r">
              <a:defRPr sz="1000">
                <a:solidFill>
                  <a:schemeClr val="tx2"/>
                </a:solidFill>
                <a:latin typeface="Constantia" pitchFamily="-107" charset="0"/>
                <a:ea typeface="ＭＳ Ｐゴシック" pitchFamily="-107" charset="-128"/>
                <a:cs typeface="+mn-cs"/>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a:defRPr sz="1200">
                <a:solidFill>
                  <a:srgbClr val="045C75"/>
                </a:solidFill>
                <a:latin typeface="Constantia" pitchFamily="-112" charset="0"/>
              </a:defRPr>
            </a:lvl1pPr>
          </a:lstStyle>
          <a:p>
            <a:fld id="{D0610CA4-8019-1146-969A-B74C8F67219E}" type="slidenum">
              <a:rPr lang="en-US"/>
              <a:pPr/>
              <a:t>‹#›</a:t>
            </a:fld>
            <a:endParaRPr lang="en-US" sz="1100">
              <a:solidFill>
                <a:schemeClr val="tx2"/>
              </a:solidFill>
            </a:endParaRPr>
          </a:p>
        </p:txBody>
      </p:sp>
      <p:grpSp>
        <p:nvGrpSpPr>
          <p:cNvPr id="2"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sz="1800">
                <a:latin typeface="Constantia" pitchFamily="-107" charset="0"/>
                <a:ea typeface="ＭＳ Ｐゴシック" pitchFamily="-107" charset="-128"/>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sz="1800">
                <a:latin typeface="Constantia" pitchFamily="-107" charset="0"/>
                <a:ea typeface="ＭＳ Ｐゴシック" pitchFamily="-107" charset="-128"/>
                <a:cs typeface="+mn-cs"/>
              </a:endParaRPr>
            </a:p>
          </p:txBody>
        </p:sp>
      </p:gr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rtl="0" eaLnBrk="0" fontAlgn="base" hangingPunct="0">
        <a:spcBef>
          <a:spcPct val="0"/>
        </a:spcBef>
        <a:spcAft>
          <a:spcPct val="0"/>
        </a:spcAft>
        <a:defRPr sz="5000" kern="1200">
          <a:solidFill>
            <a:schemeClr val="tx2"/>
          </a:solidFill>
          <a:latin typeface="+mj-lt"/>
          <a:ea typeface="ＭＳ Ｐゴシック" pitchFamily="-110" charset="-128"/>
          <a:cs typeface="ＭＳ Ｐゴシック" pitchFamily="-110" charset="-128"/>
        </a:defRPr>
      </a:lvl1pPr>
      <a:lvl2pPr algn="l" rtl="0" eaLnBrk="0" fontAlgn="base" hangingPunct="0">
        <a:spcBef>
          <a:spcPct val="0"/>
        </a:spcBef>
        <a:spcAft>
          <a:spcPct val="0"/>
        </a:spcAft>
        <a:defRPr sz="5000">
          <a:solidFill>
            <a:schemeClr val="tx2"/>
          </a:solidFill>
          <a:latin typeface="Calibri" pitchFamily="34" charset="0"/>
          <a:ea typeface="ＭＳ Ｐゴシック" pitchFamily="-110" charset="-128"/>
          <a:cs typeface="ＭＳ Ｐゴシック" pitchFamily="-110" charset="-128"/>
        </a:defRPr>
      </a:lvl2pPr>
      <a:lvl3pPr algn="l" rtl="0" eaLnBrk="0" fontAlgn="base" hangingPunct="0">
        <a:spcBef>
          <a:spcPct val="0"/>
        </a:spcBef>
        <a:spcAft>
          <a:spcPct val="0"/>
        </a:spcAft>
        <a:defRPr sz="5000">
          <a:solidFill>
            <a:schemeClr val="tx2"/>
          </a:solidFill>
          <a:latin typeface="Calibri" pitchFamily="34" charset="0"/>
          <a:ea typeface="ＭＳ Ｐゴシック" pitchFamily="-110" charset="-128"/>
          <a:cs typeface="ＭＳ Ｐゴシック" pitchFamily="-110" charset="-128"/>
        </a:defRPr>
      </a:lvl3pPr>
      <a:lvl4pPr algn="l" rtl="0" eaLnBrk="0" fontAlgn="base" hangingPunct="0">
        <a:spcBef>
          <a:spcPct val="0"/>
        </a:spcBef>
        <a:spcAft>
          <a:spcPct val="0"/>
        </a:spcAft>
        <a:defRPr sz="5000">
          <a:solidFill>
            <a:schemeClr val="tx2"/>
          </a:solidFill>
          <a:latin typeface="Calibri" pitchFamily="34" charset="0"/>
          <a:ea typeface="ＭＳ Ｐゴシック" pitchFamily="-110" charset="-128"/>
          <a:cs typeface="ＭＳ Ｐゴシック" pitchFamily="-110" charset="-128"/>
        </a:defRPr>
      </a:lvl4pPr>
      <a:lvl5pPr algn="l" rtl="0" eaLnBrk="0" fontAlgn="base" hangingPunct="0">
        <a:spcBef>
          <a:spcPct val="0"/>
        </a:spcBef>
        <a:spcAft>
          <a:spcPct val="0"/>
        </a:spcAft>
        <a:defRPr sz="5000">
          <a:solidFill>
            <a:schemeClr val="tx2"/>
          </a:solidFill>
          <a:latin typeface="Calibri" pitchFamily="34" charset="0"/>
          <a:ea typeface="ＭＳ Ｐゴシック" pitchFamily="-110" charset="-128"/>
          <a:cs typeface="ＭＳ Ｐゴシック" pitchFamily="-110" charset="-128"/>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12" charset="2"/>
        <a:buChar char=""/>
        <a:defRPr sz="2600" kern="1200">
          <a:solidFill>
            <a:schemeClr val="tx1"/>
          </a:solidFill>
          <a:latin typeface="+mn-lt"/>
          <a:ea typeface="ＭＳ Ｐゴシック" pitchFamily="-110" charset="-128"/>
          <a:cs typeface="ＭＳ Ｐゴシック" pitchFamily="-110" charset="-128"/>
        </a:defRPr>
      </a:lvl1pPr>
      <a:lvl2pPr marL="639763" indent="-246063" algn="l" rtl="0" eaLnBrk="0" fontAlgn="base" hangingPunct="0">
        <a:spcBef>
          <a:spcPct val="20000"/>
        </a:spcBef>
        <a:spcAft>
          <a:spcPct val="0"/>
        </a:spcAft>
        <a:buClr>
          <a:schemeClr val="accent1"/>
        </a:buClr>
        <a:buSzPct val="85000"/>
        <a:buFont typeface="Wingdings 2" pitchFamily="-112" charset="2"/>
        <a:buChar char=""/>
        <a:defRPr sz="2400" kern="1200">
          <a:solidFill>
            <a:schemeClr val="tx1"/>
          </a:solidFill>
          <a:latin typeface="+mn-lt"/>
          <a:ea typeface="ＭＳ Ｐゴシック" pitchFamily="-110" charset="-128"/>
          <a:cs typeface="+mn-cs"/>
        </a:defRPr>
      </a:lvl2pPr>
      <a:lvl3pPr marL="914400" indent="-246063" algn="l" rtl="0" eaLnBrk="0" fontAlgn="base" hangingPunct="0">
        <a:spcBef>
          <a:spcPct val="20000"/>
        </a:spcBef>
        <a:spcAft>
          <a:spcPct val="0"/>
        </a:spcAft>
        <a:buClr>
          <a:schemeClr val="accent2"/>
        </a:buClr>
        <a:buSzPct val="70000"/>
        <a:buFont typeface="Wingdings 2" pitchFamily="-112" charset="2"/>
        <a:buChar char=""/>
        <a:defRPr sz="2100" kern="1200">
          <a:solidFill>
            <a:schemeClr val="tx1"/>
          </a:solidFill>
          <a:latin typeface="+mn-lt"/>
          <a:ea typeface="ＭＳ Ｐゴシック" pitchFamily="-110" charset="-128"/>
          <a:cs typeface="+mn-cs"/>
        </a:defRPr>
      </a:lvl3pPr>
      <a:lvl4pPr marL="1187450" indent="-209550" algn="l" rtl="0" eaLnBrk="0" fontAlgn="base" hangingPunct="0">
        <a:spcBef>
          <a:spcPct val="20000"/>
        </a:spcBef>
        <a:spcAft>
          <a:spcPct val="0"/>
        </a:spcAft>
        <a:buClr>
          <a:srgbClr val="0BD0D9"/>
        </a:buClr>
        <a:buSzPct val="65000"/>
        <a:buFont typeface="Wingdings 2" pitchFamily="-112" charset="2"/>
        <a:buChar char=""/>
        <a:defRPr sz="2000" kern="1200">
          <a:solidFill>
            <a:schemeClr val="tx1"/>
          </a:solidFill>
          <a:latin typeface="+mn-lt"/>
          <a:ea typeface="ＭＳ Ｐゴシック" pitchFamily="-110" charset="-128"/>
          <a:cs typeface="+mn-cs"/>
        </a:defRPr>
      </a:lvl4pPr>
      <a:lvl5pPr marL="1462088" indent="-209550" algn="l" rtl="0" eaLnBrk="0" fontAlgn="base" hangingPunct="0">
        <a:spcBef>
          <a:spcPct val="20000"/>
        </a:spcBef>
        <a:spcAft>
          <a:spcPct val="0"/>
        </a:spcAft>
        <a:buClr>
          <a:srgbClr val="10CF9B"/>
        </a:buClr>
        <a:buSzPct val="65000"/>
        <a:buFont typeface="Wingdings 2" pitchFamily="-112" charset="2"/>
        <a:buChar char=""/>
        <a:defRPr sz="2000" kern="1200">
          <a:solidFill>
            <a:schemeClr val="tx1"/>
          </a:solidFill>
          <a:latin typeface="+mn-lt"/>
          <a:ea typeface="ＭＳ Ｐゴシック" pitchFamily="-110" charset="-128"/>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3000">
              <a:schemeClr val="accent1">
                <a:tint val="98000"/>
                <a:shade val="25000"/>
                <a:satMod val="250000"/>
              </a:schemeClr>
            </a:gs>
            <a:gs pos="68000">
              <a:schemeClr val="accent1">
                <a:tint val="86000"/>
                <a:satMod val="115000"/>
              </a:schemeClr>
            </a:gs>
            <a:gs pos="100000">
              <a:schemeClr val="accent1">
                <a:tint val="50000"/>
                <a:satMod val="15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sz="1800">
              <a:latin typeface="Constantia" pitchFamily="-107" charset="0"/>
              <a:ea typeface="ＭＳ Ｐゴシック" pitchFamily="-107" charset="-128"/>
              <a:cs typeface="+mn-cs"/>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sz="1800">
              <a:latin typeface="Constantia" pitchFamily="-107" charset="0"/>
              <a:ea typeface="ＭＳ Ｐゴシック" pitchFamily="-107" charset="-128"/>
              <a:cs typeface="+mn-cs"/>
            </a:endParaRPr>
          </a:p>
        </p:txBody>
      </p:sp>
      <p:sp>
        <p:nvSpPr>
          <p:cNvPr id="2052"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a:t>Click to edit Master title style</a:t>
            </a:r>
          </a:p>
        </p:txBody>
      </p:sp>
      <p:sp>
        <p:nvSpPr>
          <p:cNvPr id="2053"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wrap="square" lIns="0" tIns="0" rIns="0" bIns="0" numCol="1" anchor="b" anchorCtr="0" compatLnSpc="1">
            <a:prstTxWarp prst="textNoShape">
              <a:avLst/>
            </a:prstTxWarp>
          </a:bodyPr>
          <a:lstStyle>
            <a:lvl1pPr>
              <a:defRPr sz="1200">
                <a:solidFill>
                  <a:srgbClr val="045C75"/>
                </a:solidFill>
                <a:latin typeface="Constantia" pitchFamily="-112" charset="0"/>
              </a:defRPr>
            </a:lvl1pPr>
          </a:lstStyle>
          <a:p>
            <a:fld id="{D59CE3BD-F229-484A-B3E7-BEF8E2C60BF0}" type="datetime1">
              <a:rPr lang="en-US"/>
              <a:pPr/>
              <a:t>9/24/2013</a:t>
            </a:fld>
            <a:endParaRPr lang="en-US" sz="1000">
              <a:solidFill>
                <a:schemeClr val="tx2"/>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wrap="square" lIns="0" tIns="0" rIns="0" bIns="0" numCol="1" anchor="b" anchorCtr="0" compatLnSpc="1">
            <a:prstTxWarp prst="textNoShape">
              <a:avLst/>
            </a:prstTxWarp>
          </a:bodyPr>
          <a:lstStyle>
            <a:lvl1pPr algn="r">
              <a:defRPr sz="1000">
                <a:solidFill>
                  <a:schemeClr val="tx2"/>
                </a:solidFill>
                <a:latin typeface="Constantia" pitchFamily="-107" charset="0"/>
                <a:ea typeface="ＭＳ Ｐゴシック" pitchFamily="-107" charset="-128"/>
                <a:cs typeface="+mn-cs"/>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a:defRPr sz="1200">
                <a:solidFill>
                  <a:srgbClr val="045C75"/>
                </a:solidFill>
                <a:latin typeface="Constantia" pitchFamily="-112" charset="0"/>
              </a:defRPr>
            </a:lvl1pPr>
          </a:lstStyle>
          <a:p>
            <a:fld id="{0AD6C37D-D0F4-1542-B17A-43FB3BC6EEE9}" type="slidenum">
              <a:rPr lang="en-US"/>
              <a:pPr/>
              <a:t>‹#›</a:t>
            </a:fld>
            <a:endParaRPr lang="en-US" sz="1100">
              <a:solidFill>
                <a:schemeClr val="tx2"/>
              </a:solidFill>
            </a:endParaRPr>
          </a:p>
        </p:txBody>
      </p:sp>
      <p:grpSp>
        <p:nvGrpSpPr>
          <p:cNvPr id="2"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sz="1800">
                <a:latin typeface="Constantia" pitchFamily="-107" charset="0"/>
                <a:ea typeface="ＭＳ Ｐゴシック" pitchFamily="-107" charset="-128"/>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sz="1800">
                <a:latin typeface="Constantia" pitchFamily="-107" charset="0"/>
                <a:ea typeface="ＭＳ Ｐゴシック" pitchFamily="-107" charset="-128"/>
                <a:cs typeface="+mn-cs"/>
              </a:endParaRPr>
            </a:p>
          </p:txBody>
        </p:sp>
      </p:grpSp>
    </p:spTree>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rtl="0" eaLnBrk="0" fontAlgn="base" hangingPunct="0">
        <a:spcBef>
          <a:spcPct val="0"/>
        </a:spcBef>
        <a:spcAft>
          <a:spcPct val="0"/>
        </a:spcAft>
        <a:defRPr sz="5000" kern="1200">
          <a:solidFill>
            <a:schemeClr val="tx2"/>
          </a:solidFill>
          <a:latin typeface="+mj-lt"/>
          <a:ea typeface="ＭＳ Ｐゴシック" pitchFamily="-110" charset="-128"/>
          <a:cs typeface="ＭＳ Ｐゴシック" pitchFamily="-110" charset="-128"/>
        </a:defRPr>
      </a:lvl1pPr>
      <a:lvl2pPr algn="l" rtl="0" eaLnBrk="0" fontAlgn="base" hangingPunct="0">
        <a:spcBef>
          <a:spcPct val="0"/>
        </a:spcBef>
        <a:spcAft>
          <a:spcPct val="0"/>
        </a:spcAft>
        <a:defRPr sz="5000">
          <a:solidFill>
            <a:schemeClr val="tx2"/>
          </a:solidFill>
          <a:latin typeface="Calibri" pitchFamily="34" charset="0"/>
          <a:ea typeface="ＭＳ Ｐゴシック" pitchFamily="-110" charset="-128"/>
          <a:cs typeface="ＭＳ Ｐゴシック" pitchFamily="-110" charset="-128"/>
        </a:defRPr>
      </a:lvl2pPr>
      <a:lvl3pPr algn="l" rtl="0" eaLnBrk="0" fontAlgn="base" hangingPunct="0">
        <a:spcBef>
          <a:spcPct val="0"/>
        </a:spcBef>
        <a:spcAft>
          <a:spcPct val="0"/>
        </a:spcAft>
        <a:defRPr sz="5000">
          <a:solidFill>
            <a:schemeClr val="tx2"/>
          </a:solidFill>
          <a:latin typeface="Calibri" pitchFamily="34" charset="0"/>
          <a:ea typeface="ＭＳ Ｐゴシック" pitchFamily="-110" charset="-128"/>
          <a:cs typeface="ＭＳ Ｐゴシック" pitchFamily="-110" charset="-128"/>
        </a:defRPr>
      </a:lvl3pPr>
      <a:lvl4pPr algn="l" rtl="0" eaLnBrk="0" fontAlgn="base" hangingPunct="0">
        <a:spcBef>
          <a:spcPct val="0"/>
        </a:spcBef>
        <a:spcAft>
          <a:spcPct val="0"/>
        </a:spcAft>
        <a:defRPr sz="5000">
          <a:solidFill>
            <a:schemeClr val="tx2"/>
          </a:solidFill>
          <a:latin typeface="Calibri" pitchFamily="34" charset="0"/>
          <a:ea typeface="ＭＳ Ｐゴシック" pitchFamily="-110" charset="-128"/>
          <a:cs typeface="ＭＳ Ｐゴシック" pitchFamily="-110" charset="-128"/>
        </a:defRPr>
      </a:lvl4pPr>
      <a:lvl5pPr algn="l" rtl="0" eaLnBrk="0" fontAlgn="base" hangingPunct="0">
        <a:spcBef>
          <a:spcPct val="0"/>
        </a:spcBef>
        <a:spcAft>
          <a:spcPct val="0"/>
        </a:spcAft>
        <a:defRPr sz="5000">
          <a:solidFill>
            <a:schemeClr val="tx2"/>
          </a:solidFill>
          <a:latin typeface="Calibri" pitchFamily="34" charset="0"/>
          <a:ea typeface="ＭＳ Ｐゴシック" pitchFamily="-110" charset="-128"/>
          <a:cs typeface="ＭＳ Ｐゴシック" pitchFamily="-110" charset="-128"/>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12" charset="2"/>
        <a:buChar char=""/>
        <a:defRPr sz="2600" kern="1200">
          <a:solidFill>
            <a:schemeClr val="tx1"/>
          </a:solidFill>
          <a:latin typeface="+mn-lt"/>
          <a:ea typeface="ＭＳ Ｐゴシック" pitchFamily="-110" charset="-128"/>
          <a:cs typeface="ＭＳ Ｐゴシック" pitchFamily="-110" charset="-128"/>
        </a:defRPr>
      </a:lvl1pPr>
      <a:lvl2pPr marL="639763" indent="-246063" algn="l" rtl="0" eaLnBrk="0" fontAlgn="base" hangingPunct="0">
        <a:spcBef>
          <a:spcPct val="20000"/>
        </a:spcBef>
        <a:spcAft>
          <a:spcPct val="0"/>
        </a:spcAft>
        <a:buClr>
          <a:schemeClr val="accent1"/>
        </a:buClr>
        <a:buSzPct val="85000"/>
        <a:buFont typeface="Wingdings 2" pitchFamily="-112" charset="2"/>
        <a:buChar char=""/>
        <a:defRPr sz="2400" kern="1200">
          <a:solidFill>
            <a:schemeClr val="tx1"/>
          </a:solidFill>
          <a:latin typeface="+mn-lt"/>
          <a:ea typeface="ＭＳ Ｐゴシック" pitchFamily="-110" charset="-128"/>
          <a:cs typeface="+mn-cs"/>
        </a:defRPr>
      </a:lvl2pPr>
      <a:lvl3pPr marL="914400" indent="-246063" algn="l" rtl="0" eaLnBrk="0" fontAlgn="base" hangingPunct="0">
        <a:spcBef>
          <a:spcPct val="20000"/>
        </a:spcBef>
        <a:spcAft>
          <a:spcPct val="0"/>
        </a:spcAft>
        <a:buClr>
          <a:schemeClr val="accent2"/>
        </a:buClr>
        <a:buSzPct val="70000"/>
        <a:buFont typeface="Wingdings 2" pitchFamily="-112" charset="2"/>
        <a:buChar char=""/>
        <a:defRPr sz="2100" kern="1200">
          <a:solidFill>
            <a:schemeClr val="tx1"/>
          </a:solidFill>
          <a:latin typeface="+mn-lt"/>
          <a:ea typeface="ＭＳ Ｐゴシック" pitchFamily="-110" charset="-128"/>
          <a:cs typeface="+mn-cs"/>
        </a:defRPr>
      </a:lvl3pPr>
      <a:lvl4pPr marL="1187450" indent="-209550" algn="l" rtl="0" eaLnBrk="0" fontAlgn="base" hangingPunct="0">
        <a:spcBef>
          <a:spcPct val="20000"/>
        </a:spcBef>
        <a:spcAft>
          <a:spcPct val="0"/>
        </a:spcAft>
        <a:buClr>
          <a:srgbClr val="0BD0D9"/>
        </a:buClr>
        <a:buSzPct val="65000"/>
        <a:buFont typeface="Wingdings 2" pitchFamily="-112" charset="2"/>
        <a:buChar char=""/>
        <a:defRPr sz="2000" kern="1200">
          <a:solidFill>
            <a:schemeClr val="tx1"/>
          </a:solidFill>
          <a:latin typeface="+mn-lt"/>
          <a:ea typeface="ＭＳ Ｐゴシック" pitchFamily="-110" charset="-128"/>
          <a:cs typeface="+mn-cs"/>
        </a:defRPr>
      </a:lvl4pPr>
      <a:lvl5pPr marL="1462088" indent="-209550" algn="l" rtl="0" eaLnBrk="0" fontAlgn="base" hangingPunct="0">
        <a:spcBef>
          <a:spcPct val="20000"/>
        </a:spcBef>
        <a:spcAft>
          <a:spcPct val="0"/>
        </a:spcAft>
        <a:buClr>
          <a:srgbClr val="10CF9B"/>
        </a:buClr>
        <a:buSzPct val="65000"/>
        <a:buFont typeface="Wingdings 2" pitchFamily="-112" charset="2"/>
        <a:buChar char=""/>
        <a:defRPr sz="2000" kern="1200">
          <a:solidFill>
            <a:schemeClr val="tx1"/>
          </a:solidFill>
          <a:latin typeface="+mn-lt"/>
          <a:ea typeface="ＭＳ Ｐゴシック" pitchFamily="-110" charset="-128"/>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prstTxWarp prst="textNoShape">
              <a:avLst/>
            </a:prstTxWarp>
          </a:bodyPr>
          <a:lstStyle/>
          <a:p>
            <a:endParaRPr lang="en-US"/>
          </a:p>
        </p:txBody>
      </p:sp>
      <p:sp>
        <p:nvSpPr>
          <p:cNvPr id="307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prstTxWarp prst="textNoShape">
              <a:avLst/>
            </a:prstTxWarp>
          </a:bodyPr>
          <a:lstStyle/>
          <a:p>
            <a:endParaRPr lang="en-US"/>
          </a:p>
        </p:txBody>
      </p:sp>
      <p:sp>
        <p:nvSpPr>
          <p:cNvPr id="307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a:latin typeface="+mn-lt"/>
              </a:defRPr>
            </a:lvl1pPr>
          </a:lstStyle>
          <a:p>
            <a:endParaRPr lang="en-US"/>
          </a:p>
        </p:txBody>
      </p:sp>
      <p:sp>
        <p:nvSpPr>
          <p:cNvPr id="307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p>
        </p:txBody>
      </p:sp>
      <p:sp>
        <p:nvSpPr>
          <p:cNvPr id="307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mn-lt"/>
              </a:defRPr>
            </a:lvl1pPr>
          </a:lstStyle>
          <a:p>
            <a:fld id="{BBF98346-2D9F-814E-9923-658F32DB87FD}" type="slidenum">
              <a:rPr lang="en-US"/>
              <a:pPr/>
              <a:t>‹#›</a:t>
            </a:fld>
            <a:endParaRPr lang="en-US"/>
          </a:p>
        </p:txBody>
      </p:sp>
      <p:grpSp>
        <p:nvGrpSpPr>
          <p:cNvPr id="2" name="Group 7"/>
          <p:cNvGrpSpPr>
            <a:grpSpLocks/>
          </p:cNvGrpSpPr>
          <p:nvPr/>
        </p:nvGrpSpPr>
        <p:grpSpPr bwMode="auto">
          <a:xfrm>
            <a:off x="0" y="355600"/>
            <a:ext cx="6172200" cy="2438400"/>
            <a:chOff x="0" y="1200"/>
            <a:chExt cx="3888" cy="1536"/>
          </a:xfrm>
        </p:grpSpPr>
        <p:sp>
          <p:nvSpPr>
            <p:cNvPr id="308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prstTxWarp prst="textNoShape">
                <a:avLst/>
              </a:prstTxWarp>
            </a:bodyPr>
            <a:lstStyle/>
            <a:p>
              <a:endParaRPr lang="en-US"/>
            </a:p>
          </p:txBody>
        </p:sp>
        <p:sp>
          <p:nvSpPr>
            <p:cNvPr id="308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prstTxWarp prst="textNoShape">
                <a:avLst/>
              </a:prstTxWarp>
            </a:bodyPr>
            <a:lstStyle/>
            <a:p>
              <a:endParaRPr lang="en-US"/>
            </a:p>
          </p:txBody>
        </p:sp>
        <p:sp>
          <p:nvSpPr>
            <p:cNvPr id="308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prstTxWarp prst="textNoShape">
                <a:avLst/>
              </a:prstTxWarp>
            </a:bodyPr>
            <a:lstStyle/>
            <a:p>
              <a:endParaRPr lang="en-US"/>
            </a:p>
          </p:txBody>
        </p:sp>
        <p:sp>
          <p:nvSpPr>
            <p:cNvPr id="308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prstTxWarp prst="textNoShape">
                <a:avLst/>
              </a:prstTxWarp>
            </a:bodyPr>
            <a:lstStyle/>
            <a:p>
              <a:endParaRPr lang="en-US"/>
            </a:p>
          </p:txBody>
        </p:sp>
        <p:sp>
          <p:nvSpPr>
            <p:cNvPr id="308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prstTxWarp prst="textNoShape">
                <a:avLst/>
              </a:prstTxWarp>
            </a:bodyPr>
            <a:lstStyle/>
            <a:p>
              <a:endParaRPr lang="en-US"/>
            </a:p>
          </p:txBody>
        </p:sp>
      </p:grpSp>
      <p:sp>
        <p:nvSpPr>
          <p:cNvPr id="3085" name="Rectangle 13"/>
          <p:cNvSpPr>
            <a:spLocks noGrp="1" noChangeArrowheads="1"/>
          </p:cNvSpPr>
          <p:nvPr>
            <p:ph type="body" idx="1"/>
          </p:nvPr>
        </p:nvSpPr>
        <p:spPr bwMode="auto">
          <a:xfrm>
            <a:off x="1219200" y="167640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ctr" rtl="0" fontAlgn="base">
        <a:spcBef>
          <a:spcPct val="0"/>
        </a:spcBef>
        <a:spcAft>
          <a:spcPct val="0"/>
        </a:spcAft>
        <a:defRPr sz="4400" b="1">
          <a:solidFill>
            <a:srgbClr val="FFFF00"/>
          </a:solidFill>
          <a:latin typeface="+mj-lt"/>
          <a:ea typeface="+mj-ea"/>
          <a:cs typeface="+mj-cs"/>
        </a:defRPr>
      </a:lvl1pPr>
      <a:lvl2pPr algn="ctr" rtl="0" fontAlgn="base">
        <a:spcBef>
          <a:spcPct val="0"/>
        </a:spcBef>
        <a:spcAft>
          <a:spcPct val="0"/>
        </a:spcAft>
        <a:defRPr sz="4400" b="1">
          <a:solidFill>
            <a:srgbClr val="FFFF00"/>
          </a:solidFill>
          <a:latin typeface="Baskerville Old Face" pitchFamily="14" charset="0"/>
        </a:defRPr>
      </a:lvl2pPr>
      <a:lvl3pPr algn="ctr" rtl="0" fontAlgn="base">
        <a:spcBef>
          <a:spcPct val="0"/>
        </a:spcBef>
        <a:spcAft>
          <a:spcPct val="0"/>
        </a:spcAft>
        <a:defRPr sz="4400" b="1">
          <a:solidFill>
            <a:srgbClr val="FFFF00"/>
          </a:solidFill>
          <a:latin typeface="Baskerville Old Face" pitchFamily="14" charset="0"/>
        </a:defRPr>
      </a:lvl3pPr>
      <a:lvl4pPr algn="ctr" rtl="0" fontAlgn="base">
        <a:spcBef>
          <a:spcPct val="0"/>
        </a:spcBef>
        <a:spcAft>
          <a:spcPct val="0"/>
        </a:spcAft>
        <a:defRPr sz="4400" b="1">
          <a:solidFill>
            <a:srgbClr val="FFFF00"/>
          </a:solidFill>
          <a:latin typeface="Baskerville Old Face" pitchFamily="14" charset="0"/>
        </a:defRPr>
      </a:lvl4pPr>
      <a:lvl5pPr algn="ctr" rtl="0" fontAlgn="base">
        <a:spcBef>
          <a:spcPct val="0"/>
        </a:spcBef>
        <a:spcAft>
          <a:spcPct val="0"/>
        </a:spcAft>
        <a:defRPr sz="4400" b="1">
          <a:solidFill>
            <a:srgbClr val="FFFF00"/>
          </a:solidFill>
          <a:latin typeface="Baskerville Old Face" pitchFamily="14" charset="0"/>
        </a:defRPr>
      </a:lvl5pPr>
      <a:lvl6pPr marL="457200" algn="ctr" rtl="0" fontAlgn="base">
        <a:spcBef>
          <a:spcPct val="0"/>
        </a:spcBef>
        <a:spcAft>
          <a:spcPct val="0"/>
        </a:spcAft>
        <a:defRPr sz="4400" b="1">
          <a:solidFill>
            <a:srgbClr val="FFFF00"/>
          </a:solidFill>
          <a:latin typeface="Baskerville Old Face" pitchFamily="14" charset="0"/>
        </a:defRPr>
      </a:lvl6pPr>
      <a:lvl7pPr marL="914400" algn="ctr" rtl="0" fontAlgn="base">
        <a:spcBef>
          <a:spcPct val="0"/>
        </a:spcBef>
        <a:spcAft>
          <a:spcPct val="0"/>
        </a:spcAft>
        <a:defRPr sz="4400" b="1">
          <a:solidFill>
            <a:srgbClr val="FFFF00"/>
          </a:solidFill>
          <a:latin typeface="Baskerville Old Face" pitchFamily="14" charset="0"/>
        </a:defRPr>
      </a:lvl7pPr>
      <a:lvl8pPr marL="1371600" algn="ctr" rtl="0" fontAlgn="base">
        <a:spcBef>
          <a:spcPct val="0"/>
        </a:spcBef>
        <a:spcAft>
          <a:spcPct val="0"/>
        </a:spcAft>
        <a:defRPr sz="4400" b="1">
          <a:solidFill>
            <a:srgbClr val="FFFF00"/>
          </a:solidFill>
          <a:latin typeface="Baskerville Old Face" pitchFamily="14" charset="0"/>
        </a:defRPr>
      </a:lvl8pPr>
      <a:lvl9pPr marL="1828800" algn="ctr" rtl="0" fontAlgn="base">
        <a:spcBef>
          <a:spcPct val="0"/>
        </a:spcBef>
        <a:spcAft>
          <a:spcPct val="0"/>
        </a:spcAft>
        <a:defRPr sz="4400" b="1">
          <a:solidFill>
            <a:srgbClr val="FFFF00"/>
          </a:solidFill>
          <a:latin typeface="Baskerville Old Face" pitchFamily="14" charset="0"/>
        </a:defRPr>
      </a:lvl9pPr>
    </p:titleStyle>
    <p:bodyStyle>
      <a:lvl1pPr marL="342900" indent="-342900" algn="l" rtl="0" fontAlgn="base">
        <a:spcBef>
          <a:spcPct val="20000"/>
        </a:spcBef>
        <a:spcAft>
          <a:spcPct val="0"/>
        </a:spcAft>
        <a:buClr>
          <a:schemeClr val="tx2"/>
        </a:buClr>
        <a:buFont typeface="Times" pitchFamily="14" charset="0"/>
        <a:buChar char="•"/>
        <a:defRPr sz="3200">
          <a:solidFill>
            <a:schemeClr val="tx1"/>
          </a:solidFill>
          <a:latin typeface="+mn-lt"/>
          <a:ea typeface="+mn-ea"/>
          <a:cs typeface="+mn-cs"/>
        </a:defRPr>
      </a:lvl1pPr>
      <a:lvl2pPr marL="742950" indent="-285750" algn="l" rtl="0" fontAlgn="base">
        <a:spcBef>
          <a:spcPct val="20000"/>
        </a:spcBef>
        <a:spcAft>
          <a:spcPct val="0"/>
        </a:spcAft>
        <a:buClr>
          <a:schemeClr val="accent2"/>
        </a:buClr>
        <a:buFont typeface="Times" pitchFamily="14" charset="0"/>
        <a:buChar char="•"/>
        <a:defRPr sz="2800">
          <a:solidFill>
            <a:schemeClr val="tx1"/>
          </a:solidFill>
          <a:latin typeface="+mn-lt"/>
          <a:ea typeface="ＭＳ Ｐゴシック" pitchFamily="14" charset="-128"/>
        </a:defRPr>
      </a:lvl2pPr>
      <a:lvl3pPr marL="1143000" indent="-228600" algn="l" rtl="0" fontAlgn="base">
        <a:spcBef>
          <a:spcPct val="20000"/>
        </a:spcBef>
        <a:spcAft>
          <a:spcPct val="0"/>
        </a:spcAft>
        <a:buClr>
          <a:schemeClr val="tx1"/>
        </a:buClr>
        <a:buFont typeface="Times" pitchFamily="14" charset="0"/>
        <a:buChar char="•"/>
        <a:defRPr sz="2400">
          <a:solidFill>
            <a:srgbClr val="00CCFF"/>
          </a:solidFill>
          <a:latin typeface="+mn-lt"/>
          <a:ea typeface="ＭＳ Ｐゴシック" pitchFamily="14" charset="-128"/>
        </a:defRPr>
      </a:lvl3pPr>
      <a:lvl4pPr marL="1600200" indent="-228600" algn="l" rtl="0" fontAlgn="base">
        <a:spcBef>
          <a:spcPct val="20000"/>
        </a:spcBef>
        <a:spcAft>
          <a:spcPct val="0"/>
        </a:spcAft>
        <a:buClr>
          <a:schemeClr val="tx2"/>
        </a:buClr>
        <a:buFont typeface="Wingdings" pitchFamily="14" charset="2"/>
        <a:buChar char="Ø"/>
        <a:defRPr sz="2000">
          <a:solidFill>
            <a:srgbClr val="FFFF00"/>
          </a:solidFill>
          <a:latin typeface="+mn-lt"/>
          <a:ea typeface="ＭＳ Ｐゴシック" pitchFamily="14" charset="-128"/>
        </a:defRPr>
      </a:lvl4pPr>
      <a:lvl5pPr marL="2057400" indent="-228600" algn="l" rtl="0" fontAlgn="base">
        <a:spcBef>
          <a:spcPct val="20000"/>
        </a:spcBef>
        <a:spcAft>
          <a:spcPct val="0"/>
        </a:spcAft>
        <a:buFont typeface="Wingdings" pitchFamily="14" charset="2"/>
        <a:buChar char="§"/>
        <a:defRPr sz="2000">
          <a:solidFill>
            <a:schemeClr val="tx1"/>
          </a:solidFill>
          <a:latin typeface="+mn-lt"/>
          <a:ea typeface="ＭＳ Ｐゴシック" pitchFamily="14" charset="-128"/>
        </a:defRPr>
      </a:lvl5pPr>
      <a:lvl6pPr marL="2514600" indent="-228600" algn="l" rtl="0" fontAlgn="base">
        <a:spcBef>
          <a:spcPct val="20000"/>
        </a:spcBef>
        <a:spcAft>
          <a:spcPct val="0"/>
        </a:spcAft>
        <a:buFont typeface="Wingdings" pitchFamily="14" charset="2"/>
        <a:buChar char="§"/>
        <a:defRPr sz="2000">
          <a:solidFill>
            <a:schemeClr val="tx1"/>
          </a:solidFill>
          <a:latin typeface="+mn-lt"/>
          <a:ea typeface="ＭＳ Ｐゴシック" pitchFamily="14" charset="-128"/>
        </a:defRPr>
      </a:lvl6pPr>
      <a:lvl7pPr marL="2971800" indent="-228600" algn="l" rtl="0" fontAlgn="base">
        <a:spcBef>
          <a:spcPct val="20000"/>
        </a:spcBef>
        <a:spcAft>
          <a:spcPct val="0"/>
        </a:spcAft>
        <a:buFont typeface="Wingdings" pitchFamily="14" charset="2"/>
        <a:buChar char="§"/>
        <a:defRPr sz="2000">
          <a:solidFill>
            <a:schemeClr val="tx1"/>
          </a:solidFill>
          <a:latin typeface="+mn-lt"/>
          <a:ea typeface="ＭＳ Ｐゴシック" pitchFamily="14" charset="-128"/>
        </a:defRPr>
      </a:lvl7pPr>
      <a:lvl8pPr marL="3429000" indent="-228600" algn="l" rtl="0" fontAlgn="base">
        <a:spcBef>
          <a:spcPct val="20000"/>
        </a:spcBef>
        <a:spcAft>
          <a:spcPct val="0"/>
        </a:spcAft>
        <a:buFont typeface="Wingdings" pitchFamily="14" charset="2"/>
        <a:buChar char="§"/>
        <a:defRPr sz="2000">
          <a:solidFill>
            <a:schemeClr val="tx1"/>
          </a:solidFill>
          <a:latin typeface="+mn-lt"/>
          <a:ea typeface="ＭＳ Ｐゴシック" pitchFamily="14" charset="-128"/>
        </a:defRPr>
      </a:lvl8pPr>
      <a:lvl9pPr marL="3886200" indent="-228600" algn="l" rtl="0" fontAlgn="base">
        <a:spcBef>
          <a:spcPct val="20000"/>
        </a:spcBef>
        <a:spcAft>
          <a:spcPct val="0"/>
        </a:spcAft>
        <a:buFont typeface="Wingdings" pitchFamily="14" charset="2"/>
        <a:buChar char="§"/>
        <a:defRPr sz="2000">
          <a:solidFill>
            <a:schemeClr val="tx1"/>
          </a:solidFill>
          <a:latin typeface="+mn-lt"/>
          <a:ea typeface="ＭＳ Ｐゴシック" pitchFamily="1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50.xml"/><Relationship Id="rId1" Type="http://schemas.openxmlformats.org/officeDocument/2006/relationships/slideLayout" Target="../slideLayouts/slideLayout22.xml"/></Relationships>
</file>

<file path=ppt/slides/_rels/slide101.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51.xml"/><Relationship Id="rId1" Type="http://schemas.openxmlformats.org/officeDocument/2006/relationships/slideLayout" Target="../slideLayouts/slideLayout22.xml"/></Relationships>
</file>

<file path=ppt/slides/_rels/slide102.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52.xml"/><Relationship Id="rId1" Type="http://schemas.openxmlformats.org/officeDocument/2006/relationships/slideLayout" Target="../slideLayouts/slideLayout22.xml"/></Relationships>
</file>

<file path=ppt/slides/_rels/slide103.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53.xml"/><Relationship Id="rId1" Type="http://schemas.openxmlformats.org/officeDocument/2006/relationships/slideLayout" Target="../slideLayouts/slideLayout22.xml"/></Relationships>
</file>

<file path=ppt/slides/_rels/slide104.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54.xml"/><Relationship Id="rId1" Type="http://schemas.openxmlformats.org/officeDocument/2006/relationships/slideLayout" Target="../slideLayouts/slideLayout22.xml"/></Relationships>
</file>

<file path=ppt/slides/_rels/slide105.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55.xml"/><Relationship Id="rId1" Type="http://schemas.openxmlformats.org/officeDocument/2006/relationships/slideLayout" Target="../slideLayouts/slideLayout22.xml"/></Relationships>
</file>

<file path=ppt/slides/_rels/slide106.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56.xml"/><Relationship Id="rId1" Type="http://schemas.openxmlformats.org/officeDocument/2006/relationships/slideLayout" Target="../slideLayouts/slideLayout22.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107.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57.xml"/><Relationship Id="rId1" Type="http://schemas.openxmlformats.org/officeDocument/2006/relationships/slideLayout" Target="../slideLayouts/slideLayout22.xml"/><Relationship Id="rId4" Type="http://schemas.openxmlformats.org/officeDocument/2006/relationships/image" Target="../media/image96.jpeg"/></Relationships>
</file>

<file path=ppt/slides/_rels/slide108.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58.xml"/><Relationship Id="rId1" Type="http://schemas.openxmlformats.org/officeDocument/2006/relationships/slideLayout" Target="../slideLayouts/slideLayout22.xml"/></Relationships>
</file>

<file path=ppt/slides/_rels/slide109.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59.xml"/><Relationship Id="rId1" Type="http://schemas.openxmlformats.org/officeDocument/2006/relationships/slideLayout" Target="../slideLayouts/slideLayout22.xml"/><Relationship Id="rId4" Type="http://schemas.openxmlformats.org/officeDocument/2006/relationships/image" Target="../media/image9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60.xml"/><Relationship Id="rId1" Type="http://schemas.openxmlformats.org/officeDocument/2006/relationships/slideLayout" Target="../slideLayouts/slideLayout22.xml"/><Relationship Id="rId4" Type="http://schemas.openxmlformats.org/officeDocument/2006/relationships/image" Target="../media/image98.jpeg"/></Relationships>
</file>

<file path=ppt/slides/_rels/slide111.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61.xml"/><Relationship Id="rId1" Type="http://schemas.openxmlformats.org/officeDocument/2006/relationships/slideLayout" Target="../slideLayouts/slideLayout22.xml"/></Relationships>
</file>

<file path=ppt/slides/_rels/slide112.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62.xml"/><Relationship Id="rId1" Type="http://schemas.openxmlformats.org/officeDocument/2006/relationships/slideLayout" Target="../slideLayouts/slideLayout22.xml"/></Relationships>
</file>

<file path=ppt/slides/_rels/slide113.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63.xml"/><Relationship Id="rId1" Type="http://schemas.openxmlformats.org/officeDocument/2006/relationships/slideLayout" Target="../slideLayouts/slideLayout22.xml"/></Relationships>
</file>

<file path=ppt/slides/_rels/slide114.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64.xml"/><Relationship Id="rId1" Type="http://schemas.openxmlformats.org/officeDocument/2006/relationships/slideLayout" Target="../slideLayouts/slideLayout2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2.xml"/></Relationships>
</file>

<file path=ppt/slides/_rels/slide116.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66.xml"/><Relationship Id="rId1" Type="http://schemas.openxmlformats.org/officeDocument/2006/relationships/slideLayout" Target="../slideLayouts/slideLayout22.xml"/></Relationships>
</file>

<file path=ppt/slides/_rels/slide117.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notesSlide" Target="../notesSlides/notesSlide67.xml"/><Relationship Id="rId1" Type="http://schemas.openxmlformats.org/officeDocument/2006/relationships/slideLayout" Target="../slideLayouts/slideLayout22.xml"/><Relationship Id="rId4" Type="http://schemas.openxmlformats.org/officeDocument/2006/relationships/slide" Target="slide29.xml"/></Relationships>
</file>

<file path=ppt/slides/_rels/slide118.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68.xml"/><Relationship Id="rId1" Type="http://schemas.openxmlformats.org/officeDocument/2006/relationships/slideLayout" Target="../slideLayouts/slideLayout22.xml"/></Relationships>
</file>

<file path=ppt/slides/_rels/slide119.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69.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70.xml"/><Relationship Id="rId1" Type="http://schemas.openxmlformats.org/officeDocument/2006/relationships/slideLayout" Target="../slideLayouts/slideLayout22.xml"/></Relationships>
</file>

<file path=ppt/slides/_rels/slide121.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71.xml"/><Relationship Id="rId1" Type="http://schemas.openxmlformats.org/officeDocument/2006/relationships/slideLayout" Target="../slideLayouts/slideLayout2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2.xml"/></Relationships>
</file>

<file path=ppt/slides/_rels/slide123.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73.xml"/><Relationship Id="rId1" Type="http://schemas.openxmlformats.org/officeDocument/2006/relationships/slideLayout" Target="../slideLayouts/slideLayout2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2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02.wmf"/><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103.gif"/></Relationships>
</file>

<file path=ppt/slides/_rels/slide129.x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43.xml"/><Relationship Id="rId5" Type="http://schemas.openxmlformats.org/officeDocument/2006/relationships/image" Target="../media/image108.jpeg"/><Relationship Id="rId4" Type="http://schemas.openxmlformats.org/officeDocument/2006/relationships/image" Target="../media/image107.jpeg"/></Relationships>
</file>

<file path=ppt/slides/_rels/slide13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slideLayout" Target="../slideLayouts/slideLayout54.xml"/><Relationship Id="rId1" Type="http://schemas.openxmlformats.org/officeDocument/2006/relationships/audio" Target="file:///\\localhost\C\\Documents%20and%20Settings\mko\Desktop\oral\Oral%20Health%20Care\02.mp3" TargetMode="External"/><Relationship Id="rId4" Type="http://schemas.openxmlformats.org/officeDocument/2006/relationships/image" Target="../media/image110.wmf"/></Relationships>
</file>

<file path=ppt/slides/_rels/slide13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slideLayout" Target="../slideLayouts/slideLayout44.xml"/><Relationship Id="rId1" Type="http://schemas.openxmlformats.org/officeDocument/2006/relationships/audio" Target="file:///\\localhost\C\\Documents%20and%20Settings\mko\Desktop\oral\Oral%20Health%20Care\03.mp3" TargetMode="Externa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44.xml"/><Relationship Id="rId1" Type="http://schemas.openxmlformats.org/officeDocument/2006/relationships/audio" Target="file:///\\localhost\C\\current%20clients\diana\04.mp3" TargetMode="External"/><Relationship Id="rId5" Type="http://schemas.openxmlformats.org/officeDocument/2006/relationships/image" Target="../media/image109.png"/><Relationship Id="rId4" Type="http://schemas.openxmlformats.org/officeDocument/2006/relationships/image" Target="../media/image111.wmf"/></Relationships>
</file>

<file path=ppt/slides/_rels/slide13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slideLayout" Target="../slideLayouts/slideLayout44.xml"/><Relationship Id="rId1" Type="http://schemas.openxmlformats.org/officeDocument/2006/relationships/audio" Target="file:///\\localhost\C\\current%20clients\diana\05.mp3" TargetMode="External"/></Relationships>
</file>

<file path=ppt/slides/_rels/slide137.x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slideLayout" Target="../slideLayouts/slideLayout44.xml"/><Relationship Id="rId1" Type="http://schemas.openxmlformats.org/officeDocument/2006/relationships/audio" Target="file:///\\localhost\C\\current%20clients\diana\06.mp3" TargetMode="External"/><Relationship Id="rId4" Type="http://schemas.openxmlformats.org/officeDocument/2006/relationships/image" Target="../media/image109.png"/></Relationships>
</file>

<file path=ppt/slides/_rels/slide138.xml.rels><?xml version="1.0" encoding="UTF-8" standalone="yes"?>
<Relationships xmlns="http://schemas.openxmlformats.org/package/2006/relationships"><Relationship Id="rId3" Type="http://schemas.openxmlformats.org/officeDocument/2006/relationships/image" Target="../media/image113.wmf"/><Relationship Id="rId2" Type="http://schemas.openxmlformats.org/officeDocument/2006/relationships/slideLayout" Target="../slideLayouts/slideLayout44.xml"/><Relationship Id="rId1" Type="http://schemas.openxmlformats.org/officeDocument/2006/relationships/audio" Target="file:///\\localhost\C\\current%20clients\diana\07.mp3" TargetMode="External"/><Relationship Id="rId4" Type="http://schemas.openxmlformats.org/officeDocument/2006/relationships/image" Target="../media/image109.png"/></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44.xml"/><Relationship Id="rId1" Type="http://schemas.openxmlformats.org/officeDocument/2006/relationships/audio" Target="file:///\\localhost\C\\current%20clients\diana\08.mp3" TargetMode="External"/><Relationship Id="rId6" Type="http://schemas.openxmlformats.org/officeDocument/2006/relationships/image" Target="../media/image109.png"/><Relationship Id="rId5" Type="http://schemas.openxmlformats.org/officeDocument/2006/relationships/image" Target="../media/image115.wmf"/><Relationship Id="rId4" Type="http://schemas.openxmlformats.org/officeDocument/2006/relationships/image" Target="../media/image114.wmf"/></Relationships>
</file>

<file path=ppt/slides/_rels/slide1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9.wmf"/><Relationship Id="rId4" Type="http://schemas.openxmlformats.org/officeDocument/2006/relationships/image" Target="../media/image8.wmf"/></Relationships>
</file>

<file path=ppt/slides/_rels/slide14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slideLayout" Target="../slideLayouts/slideLayout44.xml"/><Relationship Id="rId1" Type="http://schemas.openxmlformats.org/officeDocument/2006/relationships/audio" Target="file:///\\localhost\C\\current%20clients\diana\09.mp3" TargetMode="External"/><Relationship Id="rId4" Type="http://schemas.openxmlformats.org/officeDocument/2006/relationships/image" Target="../media/image109.png"/></Relationships>
</file>

<file path=ppt/slides/_rels/slide14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slideLayout" Target="../slideLayouts/slideLayout54.xml"/><Relationship Id="rId1" Type="http://schemas.openxmlformats.org/officeDocument/2006/relationships/audio" Target="file:///\\localhost\C\\Documents%20and%20Settings\mko\Desktop\oral\Oral%20Health%20Care\10.mp3" TargetMode="External"/><Relationship Id="rId4" Type="http://schemas.openxmlformats.org/officeDocument/2006/relationships/image" Target="../media/image117.gif"/></Relationships>
</file>

<file path=ppt/slides/_rels/slide14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slideLayout" Target="../slideLayouts/slideLayout44.xml"/><Relationship Id="rId1" Type="http://schemas.openxmlformats.org/officeDocument/2006/relationships/audio" Target="file:///\\localhost\C\\Documents%20and%20Settings\mko\Desktop\oral\Oral%20Health%20Care\11.mp3" TargetMode="External"/><Relationship Id="rId4" Type="http://schemas.openxmlformats.org/officeDocument/2006/relationships/image" Target="../media/image109.png"/></Relationships>
</file>

<file path=ppt/slides/_rels/slide14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slideLayout" Target="../slideLayouts/slideLayout44.xml"/><Relationship Id="rId1" Type="http://schemas.openxmlformats.org/officeDocument/2006/relationships/audio" Target="file:///\\localhost\C\\current%20clients\diana\12.mp3" TargetMode="External"/></Relationships>
</file>

<file path=ppt/slides/_rels/slide14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slideLayout" Target="../slideLayouts/slideLayout54.xml"/><Relationship Id="rId1" Type="http://schemas.openxmlformats.org/officeDocument/2006/relationships/audio" Target="file:///\\localhost\C\\current%20clients\diana\13.mp3" TargetMode="External"/><Relationship Id="rId4" Type="http://schemas.openxmlformats.org/officeDocument/2006/relationships/image" Target="../media/image119.wmf"/></Relationships>
</file>

<file path=ppt/slides/_rels/slide14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slideLayout" Target="../slideLayouts/slideLayout44.xml"/><Relationship Id="rId1" Type="http://schemas.openxmlformats.org/officeDocument/2006/relationships/audio" Target="file:///\\localhost\C\\current%20clients\diana\14.mp3" TargetMode="External"/><Relationship Id="rId4" Type="http://schemas.openxmlformats.org/officeDocument/2006/relationships/image" Target="../media/image109.png"/></Relationships>
</file>

<file path=ppt/slides/_rels/slide14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slideLayout" Target="../slideLayouts/slideLayout46.xml"/><Relationship Id="rId1" Type="http://schemas.openxmlformats.org/officeDocument/2006/relationships/audio" Target="file:///\\localhost\C\\current%20clients\diana\15.mp3" TargetMode="External"/><Relationship Id="rId6" Type="http://schemas.openxmlformats.org/officeDocument/2006/relationships/image" Target="../media/image109.png"/><Relationship Id="rId5" Type="http://schemas.openxmlformats.org/officeDocument/2006/relationships/image" Target="../media/image123.jpeg"/><Relationship Id="rId4" Type="http://schemas.openxmlformats.org/officeDocument/2006/relationships/image" Target="../media/image122.jpeg"/></Relationships>
</file>

<file path=ppt/slides/_rels/slide14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slideLayout" Target="../slideLayouts/slideLayout44.xml"/><Relationship Id="rId1" Type="http://schemas.openxmlformats.org/officeDocument/2006/relationships/audio" Target="file:///\\localhost\C\\current%20clients\diana\16.mp3" TargetMode="External"/></Relationships>
</file>

<file path=ppt/slides/_rels/slide14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slideLayout" Target="../slideLayouts/slideLayout54.xml"/><Relationship Id="rId1" Type="http://schemas.openxmlformats.org/officeDocument/2006/relationships/audio" Target="file:///\\localhost\C\\current%20clients\diana\17.mp3" TargetMode="External"/><Relationship Id="rId4" Type="http://schemas.openxmlformats.org/officeDocument/2006/relationships/image" Target="../media/image124.wmf"/></Relationships>
</file>

<file path=ppt/slides/_rels/slide14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slideLayout" Target="../slideLayouts/slideLayout44.xml"/><Relationship Id="rId1" Type="http://schemas.openxmlformats.org/officeDocument/2006/relationships/audio" Target="file:///\\localhost\C\\current%20clients\diana\18.mp3" TargetMode="External"/><Relationship Id="rId4" Type="http://schemas.openxmlformats.org/officeDocument/2006/relationships/image" Target="../media/image125.wmf"/></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2.wmf"/><Relationship Id="rId4" Type="http://schemas.openxmlformats.org/officeDocument/2006/relationships/image" Target="../media/image11.wmf"/></Relationships>
</file>

<file path=ppt/slides/_rels/slide15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slideLayout" Target="../slideLayouts/slideLayout44.xml"/><Relationship Id="rId1" Type="http://schemas.openxmlformats.org/officeDocument/2006/relationships/audio" Target="file:///\\localhost\C\\current%20clients\diana\19.mp3" TargetMode="Externa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27.pdf"/><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hyperlink" Target="http://echo.hdwg.org/sites/default/files/MI%20Oral%20Health%20dentist.pdf" TargetMode="External"/><Relationship Id="rId4" Type="http://schemas.openxmlformats.org/officeDocument/2006/relationships/image" Target="../media/image126.png"/></Relationships>
</file>

<file path=ppt/slides/_rels/slide154.xml.rels><?xml version="1.0" encoding="UTF-8" standalone="yes"?>
<Relationships xmlns="http://schemas.openxmlformats.org/package/2006/relationships"><Relationship Id="rId3" Type="http://schemas.openxmlformats.org/officeDocument/2006/relationships/image" Target="../media/image129.pdf"/><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hyperlink" Target="http://echo.hdwg.org/sites/default/files/MI%20Oral%20Health%20dentist.pdf" TargetMode="External"/><Relationship Id="rId4" Type="http://schemas.openxmlformats.org/officeDocument/2006/relationships/image" Target="../media/image127.png"/></Relationships>
</file>

<file path=ppt/slides/_rels/slide15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31.pdf"/><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33.pdf"/><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35.pdf"/><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7.pdf"/><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9.pd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41.pdf"/><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43.pdf"/><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45.pdf"/><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47.pdf"/><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49.pdf"/><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51.pdf"/><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53.pdf"/><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55.pdf"/><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57.pdf"/><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59.pd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hab.hrsa.gov/abouthab/special/oralhealth.html"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echo.hdwg.org/" TargetMode="External"/></Relationships>
</file>

<file path=ppt/slides/_rels/slide17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61.pdf"/><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63.pdf"/><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65.pdf"/><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67.pdf"/><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5.xml.rels><?xml version="1.0" encoding="UTF-8" standalone="yes"?>
<Relationships xmlns="http://schemas.openxmlformats.org/package/2006/relationships"><Relationship Id="rId3" Type="http://schemas.openxmlformats.org/officeDocument/2006/relationships/image" Target="../media/image147.wmf"/><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48.gif"/><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notesSlide" Target="../notesSlides/notesSlide89.xml"/><Relationship Id="rId1" Type="http://schemas.openxmlformats.org/officeDocument/2006/relationships/slideLayout" Target="../slideLayouts/slideLayout32.xml"/><Relationship Id="rId5" Type="http://schemas.openxmlformats.org/officeDocument/2006/relationships/image" Target="../media/image84.gif"/><Relationship Id="rId4" Type="http://schemas.openxmlformats.org/officeDocument/2006/relationships/image" Target="../media/image83.gif"/></Relationships>
</file>

<file path=ppt/slides/_rels/slide17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90.xml"/><Relationship Id="rId1" Type="http://schemas.openxmlformats.org/officeDocument/2006/relationships/slideLayout" Target="../slideLayouts/slideLayout33.xml"/><Relationship Id="rId6" Type="http://schemas.openxmlformats.org/officeDocument/2006/relationships/image" Target="../media/image88.png"/><Relationship Id="rId11" Type="http://schemas.openxmlformats.org/officeDocument/2006/relationships/image" Target="../media/image92.wmf"/><Relationship Id="rId5" Type="http://schemas.openxmlformats.org/officeDocument/2006/relationships/image" Target="../media/image87.png"/><Relationship Id="rId10" Type="http://schemas.openxmlformats.org/officeDocument/2006/relationships/image" Target="../media/image91.wmf"/><Relationship Id="rId4" Type="http://schemas.openxmlformats.org/officeDocument/2006/relationships/image" Target="../media/image86.png"/><Relationship Id="rId9" Type="http://schemas.openxmlformats.org/officeDocument/2006/relationships/image" Target="../media/image149.png"/></Relationships>
</file>

<file path=ppt/slides/_rels/slide179.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slide" Target="slide16.xml"/><Relationship Id="rId18" Type="http://schemas.openxmlformats.org/officeDocument/2006/relationships/slide" Target="slide3.xml"/><Relationship Id="rId3" Type="http://schemas.openxmlformats.org/officeDocument/2006/relationships/slide" Target="slide5.xml"/><Relationship Id="rId21" Type="http://schemas.openxmlformats.org/officeDocument/2006/relationships/slide" Target="slide10.xml"/><Relationship Id="rId7" Type="http://schemas.openxmlformats.org/officeDocument/2006/relationships/slide" Target="slide22.xml"/><Relationship Id="rId12" Type="http://schemas.openxmlformats.org/officeDocument/2006/relationships/slide" Target="slide14.xml"/><Relationship Id="rId17" Type="http://schemas.openxmlformats.org/officeDocument/2006/relationships/slide" Target="slide8.xml"/><Relationship Id="rId25" Type="http://schemas.openxmlformats.org/officeDocument/2006/relationships/slide" Target="slide25.xml"/><Relationship Id="rId2" Type="http://schemas.openxmlformats.org/officeDocument/2006/relationships/notesSlide" Target="../notesSlides/notesSlide91.xml"/><Relationship Id="rId16" Type="http://schemas.openxmlformats.org/officeDocument/2006/relationships/slide" Target="slide27.xml"/><Relationship Id="rId20" Type="http://schemas.openxmlformats.org/officeDocument/2006/relationships/slide" Target="slide20.xml"/><Relationship Id="rId1" Type="http://schemas.openxmlformats.org/officeDocument/2006/relationships/slideLayout" Target="../slideLayouts/slideLayout32.xml"/><Relationship Id="rId6" Type="http://schemas.openxmlformats.org/officeDocument/2006/relationships/slide" Target="slide13.xml"/><Relationship Id="rId11" Type="http://schemas.openxmlformats.org/officeDocument/2006/relationships/slide" Target="slide9.xml"/><Relationship Id="rId24" Type="http://schemas.openxmlformats.org/officeDocument/2006/relationships/slide" Target="slide30.xml"/><Relationship Id="rId5" Type="http://schemas.openxmlformats.org/officeDocument/2006/relationships/slide" Target="slide7.xml"/><Relationship Id="rId15" Type="http://schemas.openxmlformats.org/officeDocument/2006/relationships/slide" Target="slide17.xml"/><Relationship Id="rId23" Type="http://schemas.openxmlformats.org/officeDocument/2006/relationships/slide" Target="slide26.xml"/><Relationship Id="rId10" Type="http://schemas.openxmlformats.org/officeDocument/2006/relationships/slide" Target="slide12.xml"/><Relationship Id="rId19" Type="http://schemas.openxmlformats.org/officeDocument/2006/relationships/slide" Target="slide15.xml"/><Relationship Id="rId4" Type="http://schemas.openxmlformats.org/officeDocument/2006/relationships/slide" Target="slide11.xml"/><Relationship Id="rId9" Type="http://schemas.openxmlformats.org/officeDocument/2006/relationships/slide" Target="slide6.xml"/><Relationship Id="rId14" Type="http://schemas.openxmlformats.org/officeDocument/2006/relationships/slide" Target="slide24.xml"/><Relationship Id="rId22" Type="http://schemas.openxmlformats.org/officeDocument/2006/relationships/slide" Target="slide18.xml"/></Relationships>
</file>

<file path=ppt/slides/_rels/slide18.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92.xml"/><Relationship Id="rId1" Type="http://schemas.openxmlformats.org/officeDocument/2006/relationships/slideLayout" Target="../slideLayouts/slideLayout33.xml"/></Relationships>
</file>

<file path=ppt/slides/_rels/slide181.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93.xml"/><Relationship Id="rId1" Type="http://schemas.openxmlformats.org/officeDocument/2006/relationships/slideLayout" Target="../slideLayouts/slideLayout33.xml"/></Relationships>
</file>

<file path=ppt/slides/_rels/slide182.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94.xml"/><Relationship Id="rId1" Type="http://schemas.openxmlformats.org/officeDocument/2006/relationships/slideLayout" Target="../slideLayouts/slideLayout33.xml"/></Relationships>
</file>

<file path=ppt/slides/_rels/slide183.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95.xml"/><Relationship Id="rId1" Type="http://schemas.openxmlformats.org/officeDocument/2006/relationships/slideLayout" Target="../slideLayouts/slideLayout33.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3.xml"/></Relationships>
</file>

<file path=ppt/slides/_rels/slide185.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97.xml"/><Relationship Id="rId1" Type="http://schemas.openxmlformats.org/officeDocument/2006/relationships/slideLayout" Target="../slideLayouts/slideLayout33.xml"/><Relationship Id="rId4" Type="http://schemas.openxmlformats.org/officeDocument/2006/relationships/image" Target="../media/image150.jpeg"/></Relationships>
</file>

<file path=ppt/slides/_rels/slide186.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98.xml"/><Relationship Id="rId1" Type="http://schemas.openxmlformats.org/officeDocument/2006/relationships/slideLayout" Target="../slideLayouts/slideLayout33.xml"/></Relationships>
</file>

<file path=ppt/slides/_rels/slide187.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99.xml"/><Relationship Id="rId1" Type="http://schemas.openxmlformats.org/officeDocument/2006/relationships/slideLayout" Target="../slideLayouts/slideLayout33.xml"/></Relationships>
</file>

<file path=ppt/slides/_rels/slide188.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100.xml"/><Relationship Id="rId1" Type="http://schemas.openxmlformats.org/officeDocument/2006/relationships/slideLayout" Target="../slideLayouts/slideLayout33.xml"/><Relationship Id="rId4" Type="http://schemas.openxmlformats.org/officeDocument/2006/relationships/image" Target="../media/image151.jpeg"/></Relationships>
</file>

<file path=ppt/slides/_rels/slide189.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101.xm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102.xml"/><Relationship Id="rId1" Type="http://schemas.openxmlformats.org/officeDocument/2006/relationships/slideLayout" Target="../slideLayouts/slideLayout33.xml"/></Relationships>
</file>

<file path=ppt/slides/_rels/slide191.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103.xml"/><Relationship Id="rId1" Type="http://schemas.openxmlformats.org/officeDocument/2006/relationships/slideLayout" Target="../slideLayouts/slideLayout33.xml"/></Relationships>
</file>

<file path=ppt/slides/_rels/slide192.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104.xml"/><Relationship Id="rId1" Type="http://schemas.openxmlformats.org/officeDocument/2006/relationships/slideLayout" Target="../slideLayouts/slideLayout33.xml"/></Relationships>
</file>

<file path=ppt/slides/_rels/slide193.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105.xml"/><Relationship Id="rId1" Type="http://schemas.openxmlformats.org/officeDocument/2006/relationships/slideLayout" Target="../slideLayouts/slideLayout33.xml"/></Relationships>
</file>

<file path=ppt/slides/_rels/slide194.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106.xml"/><Relationship Id="rId1" Type="http://schemas.openxmlformats.org/officeDocument/2006/relationships/slideLayout" Target="../slideLayouts/slideLayout33.xml"/></Relationships>
</file>

<file path=ppt/slides/_rels/slide195.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107.xml"/><Relationship Id="rId1" Type="http://schemas.openxmlformats.org/officeDocument/2006/relationships/slideLayout" Target="../slideLayouts/slideLayout33.xml"/><Relationship Id="rId4" Type="http://schemas.openxmlformats.org/officeDocument/2006/relationships/image" Target="../media/image152.jpeg"/></Relationships>
</file>

<file path=ppt/slides/_rels/slide196.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108.xml"/><Relationship Id="rId1" Type="http://schemas.openxmlformats.org/officeDocument/2006/relationships/slideLayout" Target="../slideLayouts/slideLayout33.xml"/><Relationship Id="rId4" Type="http://schemas.openxmlformats.org/officeDocument/2006/relationships/image" Target="../media/image153.gif"/></Relationships>
</file>

<file path=ppt/slides/_rels/slide19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09.xml"/><Relationship Id="rId1" Type="http://schemas.openxmlformats.org/officeDocument/2006/relationships/slideLayout" Target="../slideLayouts/slideLayout33.xml"/><Relationship Id="rId4" Type="http://schemas.openxmlformats.org/officeDocument/2006/relationships/slide" Target="slide29.xml"/></Relationships>
</file>

<file path=ppt/slides/_rels/slide198.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110.xml"/><Relationship Id="rId1" Type="http://schemas.openxmlformats.org/officeDocument/2006/relationships/slideLayout" Target="../slideLayouts/slideLayout33.xml"/></Relationships>
</file>

<file path=ppt/slides/_rels/slide199.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111.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8" Type="http://schemas.openxmlformats.org/officeDocument/2006/relationships/slide" Target="slide86.xml"/><Relationship Id="rId3" Type="http://schemas.openxmlformats.org/officeDocument/2006/relationships/slide" Target="slide3.xml"/><Relationship Id="rId7" Type="http://schemas.openxmlformats.org/officeDocument/2006/relationships/slide" Target="slide26.xml"/><Relationship Id="rId12" Type="http://schemas.openxmlformats.org/officeDocument/2006/relationships/slide" Target="slide214.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slide" Target="slide25.xml"/><Relationship Id="rId11" Type="http://schemas.openxmlformats.org/officeDocument/2006/relationships/slide" Target="slide174.xml"/><Relationship Id="rId5" Type="http://schemas.openxmlformats.org/officeDocument/2006/relationships/slide" Target="slide16.xml"/><Relationship Id="rId10" Type="http://schemas.openxmlformats.org/officeDocument/2006/relationships/slide" Target="slide131.xml"/><Relationship Id="rId4" Type="http://schemas.openxmlformats.org/officeDocument/2006/relationships/slide" Target="slide11.xml"/><Relationship Id="rId9" Type="http://schemas.openxmlformats.org/officeDocument/2006/relationships/slide" Target="slide124.xml"/></Relationships>
</file>

<file path=ppt/slides/_rels/slide20.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112.xml"/><Relationship Id="rId1" Type="http://schemas.openxmlformats.org/officeDocument/2006/relationships/slideLayout" Target="../slideLayouts/slideLayout33.xml"/></Relationships>
</file>

<file path=ppt/slides/_rels/slide201.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113.xml"/><Relationship Id="rId1" Type="http://schemas.openxmlformats.org/officeDocument/2006/relationships/slideLayout" Target="../slideLayouts/slideLayout33.xml"/></Relationships>
</file>

<file path=ppt/slides/_rels/slide202.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114.xml"/><Relationship Id="rId1" Type="http://schemas.openxmlformats.org/officeDocument/2006/relationships/slideLayout" Target="../slideLayouts/slideLayout33.xml"/></Relationships>
</file>

<file path=ppt/slides/_rels/slide203.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115.xml"/><Relationship Id="rId1" Type="http://schemas.openxmlformats.org/officeDocument/2006/relationships/slideLayout" Target="../slideLayouts/slideLayout33.xml"/></Relationships>
</file>

<file path=ppt/slides/_rels/slide204.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116.xml"/><Relationship Id="rId1" Type="http://schemas.openxmlformats.org/officeDocument/2006/relationships/slideLayout" Target="../slideLayouts/slideLayout33.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3.xml"/></Relationships>
</file>

<file path=ppt/slides/_rels/slide206.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118.xml"/><Relationship Id="rId1" Type="http://schemas.openxmlformats.org/officeDocument/2006/relationships/slideLayout" Target="../slideLayouts/slideLayout33.xml"/></Relationships>
</file>

<file path=ppt/slides/_rels/slide207.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notesSlide" Target="../notesSlides/notesSlide119.xml"/><Relationship Id="rId1" Type="http://schemas.openxmlformats.org/officeDocument/2006/relationships/slideLayout" Target="../slideLayouts/slideLayout33.xml"/><Relationship Id="rId4" Type="http://schemas.openxmlformats.org/officeDocument/2006/relationships/slide" Target="slide29.xml"/></Relationships>
</file>

<file path=ppt/slides/_rels/slide208.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120.xml"/><Relationship Id="rId1" Type="http://schemas.openxmlformats.org/officeDocument/2006/relationships/slideLayout" Target="../slideLayouts/slideLayout33.xml"/><Relationship Id="rId4" Type="http://schemas.openxmlformats.org/officeDocument/2006/relationships/image" Target="../media/image155.png"/></Relationships>
</file>

<file path=ppt/slides/_rels/slide209.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121.xml"/><Relationship Id="rId1" Type="http://schemas.openxmlformats.org/officeDocument/2006/relationships/slideLayout" Target="../slideLayouts/slideLayout33.xml"/><Relationship Id="rId4" Type="http://schemas.openxmlformats.org/officeDocument/2006/relationships/image" Target="../media/image156.jpeg"/></Relationships>
</file>

<file path=ppt/slides/_rels/slide21.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122.xml"/><Relationship Id="rId1" Type="http://schemas.openxmlformats.org/officeDocument/2006/relationships/slideLayout" Target="../slideLayouts/slideLayout33.xml"/></Relationships>
</file>

<file path=ppt/slides/_rels/slide211.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123.xml"/><Relationship Id="rId1" Type="http://schemas.openxmlformats.org/officeDocument/2006/relationships/slideLayout" Target="../slideLayouts/slideLayout33.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33.xml"/></Relationships>
</file>

<file path=ppt/slides/_rels/slide213.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125.xml"/><Relationship Id="rId1" Type="http://schemas.openxmlformats.org/officeDocument/2006/relationships/slideLayout" Target="../slideLayouts/slideLayout33.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5.xml.rels><?xml version="1.0" encoding="UTF-8" standalone="yes"?>
<Relationships xmlns="http://schemas.openxmlformats.org/package/2006/relationships"><Relationship Id="rId3" Type="http://schemas.openxmlformats.org/officeDocument/2006/relationships/notesSlide" Target="../notesSlides/notesSlide126.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oleObject" Target="Macintosh%20HD:Users:juliaferguson:Desktop:Oral%20Health%20Slides:IHIP%20curriculum%20back%20to%20Julia.JFW.doc!OLE_LINK5" TargetMode="External"/><Relationship Id="rId5" Type="http://schemas.openxmlformats.org/officeDocument/2006/relationships/image" Target="../media/image17.png"/><Relationship Id="rId4" Type="http://schemas.openxmlformats.org/officeDocument/2006/relationships/oleObject" Target="Macintosh%20HD:Users:juliaferguson:Desktop:Oral%20Health%20Slides:IHIP%20curriculum%20back%20to%20Julia.JFW.doc!OLE_LINK1" TargetMode="External"/></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19.png"/><Relationship Id="rId4" Type="http://schemas.openxmlformats.org/officeDocument/2006/relationships/oleObject" Target="Macintosh%20HD:Users:juliaferguson:Desktop:Oral%20Health%20Slides:IHIP%20curriculum%20back%20to%20Julia.JFW.doc!OLE_LINK2" TargetMode="External"/></Relationships>
</file>

<file path=ppt/slides/_rels/slide217.xml.rels><?xml version="1.0" encoding="UTF-8" standalone="yes"?>
<Relationships xmlns="http://schemas.openxmlformats.org/package/2006/relationships"><Relationship Id="rId3" Type="http://schemas.openxmlformats.org/officeDocument/2006/relationships/notesSlide" Target="../notesSlides/notesSlide128.xml"/><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oleObject" Target="Macintosh%20HD:Users:juliaferguson:Desktop:Oral%20Health%20Slides:IHIP%20curriculum%20back%20to%20Julia.JFW.doc!OLE_LINK6" TargetMode="External"/><Relationship Id="rId5" Type="http://schemas.openxmlformats.org/officeDocument/2006/relationships/image" Target="../media/image20.png"/><Relationship Id="rId4" Type="http://schemas.openxmlformats.org/officeDocument/2006/relationships/oleObject" Target="Macintosh%20HD:Users:juliaferguson:Desktop:Oral%20Health%20Slides:IHIP%20curriculum%20back%20to%20Julia.JFW.doc!OLE_LINK4" TargetMode="External"/></Relationships>
</file>

<file path=ppt/slides/_rels/slide218.xml.rels><?xml version="1.0" encoding="UTF-8" standalone="yes"?>
<Relationships xmlns="http://schemas.openxmlformats.org/package/2006/relationships"><Relationship Id="rId3" Type="http://schemas.openxmlformats.org/officeDocument/2006/relationships/image" Target="../media/image157.wmf"/><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Macintosh%20HD:Users:juliaferguson:Desktop:Oral%20Health%20Slides:IHIP%20curriculum%20back%20to%20Julia.JFW.doc!OLE_LINK5" TargetMode="External"/><Relationship Id="rId5" Type="http://schemas.openxmlformats.org/officeDocument/2006/relationships/image" Target="../media/image17.png"/><Relationship Id="rId4" Type="http://schemas.openxmlformats.org/officeDocument/2006/relationships/oleObject" Target="Macintosh%20HD:Users:juliaferguson:Desktop:Oral%20Health%20Slides:IHIP%20curriculum%20back%20to%20Julia.JFW.doc!OLE_LINK1" TargetMode="Externa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9.png"/><Relationship Id="rId4" Type="http://schemas.openxmlformats.org/officeDocument/2006/relationships/oleObject" Target="Macintosh%20HD:Users:juliaferguson:Desktop:Oral%20Health%20Slides:IHIP%20curriculum%20back%20to%20Julia.JFW.doc!OLE_LINK2" TargetMode="Externa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Macintosh%20HD:Users:juliaferguson:Desktop:Oral%20Health%20Slides:IHIP%20curriculum%20back%20to%20Julia.JFW.doc!OLE_LINK6" TargetMode="External"/><Relationship Id="rId5" Type="http://schemas.openxmlformats.org/officeDocument/2006/relationships/image" Target="../media/image20.png"/><Relationship Id="rId4" Type="http://schemas.openxmlformats.org/officeDocument/2006/relationships/oleObject" Target="Macintosh%20HD:Users:juliaferguson:Desktop:Oral%20Health%20Slides:IHIP%20curriculum%20back%20to%20Julia.JFW.doc!OLE_LINK4"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hyperlink" Target="http://www.aidsetc.com/aidsetc?page=etres-display&amp;resource=etres-542"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8" Type="http://schemas.openxmlformats.org/officeDocument/2006/relationships/hyperlink" Target="http://www.hiv.va.gov/provider/image-library/oral.asp?post=1&amp;slide=127" TargetMode="External"/><Relationship Id="rId3" Type="http://schemas.openxmlformats.org/officeDocument/2006/relationships/notesSlide" Target="../notesSlides/notesSlide25.xml"/><Relationship Id="rId7"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Macintosh%20HD:Users:juliaferguson:Desktop:Oral%20Health%20Slides:IHIP%20curriculum%20back%20to%20Julia.JFW.doc!OLE_LINK9" TargetMode="External"/><Relationship Id="rId5" Type="http://schemas.openxmlformats.org/officeDocument/2006/relationships/image" Target="../media/image23.png"/><Relationship Id="rId4" Type="http://schemas.openxmlformats.org/officeDocument/2006/relationships/oleObject" Target="Macintosh%20HD:Users:juliaferguson:Desktop:Oral%20Health%20Slides:IHIP%20curriculum%20back%20to%20Julia.JFW.doc!OLE_LINK8" TargetMode="External"/><Relationship Id="rId9" Type="http://schemas.openxmlformats.org/officeDocument/2006/relationships/hyperlink" Target="http://www.hiv.va.gov/provider/image-library/oral.asp?post=1&amp;slide=327" TargetMode="Externa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hyperlink" Target="http://www.hiv.va.gov/provider/image-library/oral.asp?post=1&amp;slide=128" TargetMode="External"/><Relationship Id="rId5" Type="http://schemas.openxmlformats.org/officeDocument/2006/relationships/image" Target="../media/image25.png"/><Relationship Id="rId4" Type="http://schemas.openxmlformats.org/officeDocument/2006/relationships/oleObject" Target="Macintosh%20HD:Users:juliaferguson:Desktop:Oral%20Health%20Slides:IHIP%20curriculum%20back%20to%20Julia.JFW.doc!OLE_LINK11"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www.hiv.va.gov/provider/image-library/gastrointestinal.asp?post=1&amp;slide=188"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Macintosh%20HD:Users:juliaferguson:Desktop:Oral%20Health%20Slides:IHIP%20curriculum%20back%20to%20Julia.JFW.doc!OLE_LINK25" TargetMode="External"/><Relationship Id="rId5" Type="http://schemas.openxmlformats.org/officeDocument/2006/relationships/image" Target="../media/image30.png"/><Relationship Id="rId4" Type="http://schemas.openxmlformats.org/officeDocument/2006/relationships/oleObject" Target="Macintosh%20HD:Users:juliaferguson:Desktop:Oral%20Health%20Slides:IHIP%20curriculum%20back%20to%20Julia.JFW.doc!OLE_LINK24"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32.xml"/><Relationship Id="rId7" Type="http://schemas.openxmlformats.org/officeDocument/2006/relationships/oleObject" Target="Macintosh%20HD:Users:juliaferguson:Desktop:Oral%20Health%20Slides:IHIP%20curriculum%20back%20to%20Julia.JFW.doc!OLE_LINK19" TargetMode="External"/><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32.png"/><Relationship Id="rId5" Type="http://schemas.openxmlformats.org/officeDocument/2006/relationships/oleObject" Target="Macintosh%20HD:Users:juliaferguson:Desktop:Oral%20Health%20Slides:IHIP%20curriculum%20back%20to%20Julia.JFW.doc!OLE_LINK18" TargetMode="External"/><Relationship Id="rId4" Type="http://schemas.openxmlformats.org/officeDocument/2006/relationships/hyperlink" Target="http://www.hiv.va.gov/provider/image-library/oral.asp?post=1&amp;slide=254" TargetMode="External"/><Relationship Id="rId9" Type="http://schemas.openxmlformats.org/officeDocument/2006/relationships/hyperlink" Target="http://www.hiv.va.gov/provider/image-library/oral.asp?post=1&amp;slide=120" TargetMode="Externa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hyperlink" Target="http://www.aidsetc.com/aidsetc?page=etres-display&amp;resource=etres-542" TargetMode="External"/><Relationship Id="rId5" Type="http://schemas.openxmlformats.org/officeDocument/2006/relationships/image" Target="../media/image34.png"/><Relationship Id="rId4" Type="http://schemas.openxmlformats.org/officeDocument/2006/relationships/oleObject" Target="Macintosh%20HD:Users:juliaferguson:Desktop:Oral%20Health%20Slides:IHIP%20curriculum%20back%20to%20Julia.JFW.doc!OLE_LINK21" TargetMode="Externa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hyperlink" Target="http://www.aidsetc.com/aidsetc?page=etres-display&amp;resource=etres-542" TargetMode="External"/><Relationship Id="rId5" Type="http://schemas.openxmlformats.org/officeDocument/2006/relationships/image" Target="../media/image35.png"/><Relationship Id="rId4" Type="http://schemas.openxmlformats.org/officeDocument/2006/relationships/oleObject" Target="Macintosh%20HD:Users:juliaferguson:Desktop:Oral%20Health%20Slides:IHIP%20curriculum%20back%20to%20Julia.JFW.doc!OLE_LINK22"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www.aidsetc.org/mpeg/archive/oral_health_03.mpg"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www.aidsetc.com/aidsetc?page=etres-display&amp;resource=etres-542"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s://careacttarget.org/library/oral-health-screening-primary-medical-care-setting"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notesSlide" Target="../notesSlides/notesSlide37.xml"/><Relationship Id="rId1" Type="http://schemas.openxmlformats.org/officeDocument/2006/relationships/slideLayout" Target="../slideLayouts/slideLayout21.xml"/><Relationship Id="rId5" Type="http://schemas.openxmlformats.org/officeDocument/2006/relationships/image" Target="../media/image84.gif"/><Relationship Id="rId4" Type="http://schemas.openxmlformats.org/officeDocument/2006/relationships/image" Target="../media/image83.gif"/></Relationships>
</file>

<file path=ppt/slides/_rels/slide8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38.xml"/><Relationship Id="rId1" Type="http://schemas.openxmlformats.org/officeDocument/2006/relationships/slideLayout" Target="../slideLayouts/slideLayout22.xml"/><Relationship Id="rId6" Type="http://schemas.openxmlformats.org/officeDocument/2006/relationships/image" Target="../media/image88.png"/><Relationship Id="rId11" Type="http://schemas.openxmlformats.org/officeDocument/2006/relationships/image" Target="../media/image92.wmf"/><Relationship Id="rId5" Type="http://schemas.openxmlformats.org/officeDocument/2006/relationships/image" Target="../media/image87.png"/><Relationship Id="rId10" Type="http://schemas.openxmlformats.org/officeDocument/2006/relationships/image" Target="../media/image91.wmf"/><Relationship Id="rId4" Type="http://schemas.openxmlformats.org/officeDocument/2006/relationships/image" Target="../media/image86.png"/><Relationship Id="rId9" Type="http://schemas.openxmlformats.org/officeDocument/2006/relationships/image" Target="../media/image90.png"/></Relationships>
</file>

<file path=ppt/slides/_rels/slide89.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slide" Target="slide24.xml"/><Relationship Id="rId18" Type="http://schemas.openxmlformats.org/officeDocument/2006/relationships/slide" Target="slide3.xml"/><Relationship Id="rId3" Type="http://schemas.openxmlformats.org/officeDocument/2006/relationships/slide" Target="slide5.xml"/><Relationship Id="rId21" Type="http://schemas.openxmlformats.org/officeDocument/2006/relationships/slide" Target="slide10.xml"/><Relationship Id="rId7" Type="http://schemas.openxmlformats.org/officeDocument/2006/relationships/slide" Target="slide22.xml"/><Relationship Id="rId12" Type="http://schemas.openxmlformats.org/officeDocument/2006/relationships/slide" Target="slide16.xml"/><Relationship Id="rId17" Type="http://schemas.openxmlformats.org/officeDocument/2006/relationships/slide" Target="slide8.xml"/><Relationship Id="rId25" Type="http://schemas.openxmlformats.org/officeDocument/2006/relationships/slide" Target="slide25.xml"/><Relationship Id="rId2" Type="http://schemas.openxmlformats.org/officeDocument/2006/relationships/notesSlide" Target="../notesSlides/notesSlide39.xml"/><Relationship Id="rId16" Type="http://schemas.openxmlformats.org/officeDocument/2006/relationships/slide" Target="slide27.xml"/><Relationship Id="rId20" Type="http://schemas.openxmlformats.org/officeDocument/2006/relationships/slide" Target="slide20.xml"/><Relationship Id="rId1" Type="http://schemas.openxmlformats.org/officeDocument/2006/relationships/slideLayout" Target="../slideLayouts/slideLayout21.xml"/><Relationship Id="rId6" Type="http://schemas.openxmlformats.org/officeDocument/2006/relationships/slide" Target="slide13.xml"/><Relationship Id="rId11" Type="http://schemas.openxmlformats.org/officeDocument/2006/relationships/slide" Target="slide14.xml"/><Relationship Id="rId24" Type="http://schemas.openxmlformats.org/officeDocument/2006/relationships/slide" Target="slide30.xml"/><Relationship Id="rId5" Type="http://schemas.openxmlformats.org/officeDocument/2006/relationships/slide" Target="slide6.xml"/><Relationship Id="rId15" Type="http://schemas.openxmlformats.org/officeDocument/2006/relationships/slide" Target="slide17.xml"/><Relationship Id="rId23" Type="http://schemas.openxmlformats.org/officeDocument/2006/relationships/slide" Target="slide26.xml"/><Relationship Id="rId10" Type="http://schemas.openxmlformats.org/officeDocument/2006/relationships/slide" Target="slide9.xml"/><Relationship Id="rId19" Type="http://schemas.openxmlformats.org/officeDocument/2006/relationships/slide" Target="slide15.xml"/><Relationship Id="rId4" Type="http://schemas.openxmlformats.org/officeDocument/2006/relationships/slide" Target="slide11.xml"/><Relationship Id="rId9" Type="http://schemas.openxmlformats.org/officeDocument/2006/relationships/slide" Target="slide12.xml"/><Relationship Id="rId14" Type="http://schemas.openxmlformats.org/officeDocument/2006/relationships/slide" Target="slide7.xml"/><Relationship Id="rId22" Type="http://schemas.openxmlformats.org/officeDocument/2006/relationships/slide" Target="slide18.xml"/></Relationships>
</file>

<file path=ppt/slides/_rels/slide9.xml.rels><?xml version="1.0" encoding="UTF-8" standalone="yes"?>
<Relationships xmlns="http://schemas.openxmlformats.org/package/2006/relationships"><Relationship Id="rId8" Type="http://schemas.openxmlformats.org/officeDocument/2006/relationships/image" Target="../media/image4.pdf"/><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4.png"/></Relationships>
</file>

<file path=ppt/slides/_rels/slide90.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40.xml"/><Relationship Id="rId1" Type="http://schemas.openxmlformats.org/officeDocument/2006/relationships/slideLayout" Target="../slideLayouts/slideLayout22.xml"/></Relationships>
</file>

<file path=ppt/slides/_rels/slide91.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41.xml"/><Relationship Id="rId1" Type="http://schemas.openxmlformats.org/officeDocument/2006/relationships/slideLayout" Target="../slideLayouts/slideLayout22.xml"/></Relationships>
</file>

<file path=ppt/slides/_rels/slide92.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42.xml"/><Relationship Id="rId1" Type="http://schemas.openxmlformats.org/officeDocument/2006/relationships/slideLayout" Target="../slideLayouts/slideLayout22.xml"/></Relationships>
</file>

<file path=ppt/slides/_rels/slide93.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43.xml"/><Relationship Id="rId1" Type="http://schemas.openxmlformats.org/officeDocument/2006/relationships/slideLayout" Target="../slideLayouts/slideLayout2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2.xml"/></Relationships>
</file>

<file path=ppt/slides/_rels/slide95.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45.xml"/><Relationship Id="rId1" Type="http://schemas.openxmlformats.org/officeDocument/2006/relationships/slideLayout" Target="../slideLayouts/slideLayout22.xml"/></Relationships>
</file>

<file path=ppt/slides/_rels/slide96.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46.xml"/><Relationship Id="rId1" Type="http://schemas.openxmlformats.org/officeDocument/2006/relationships/slideLayout" Target="../slideLayouts/slideLayout22.xml"/></Relationships>
</file>

<file path=ppt/slides/_rels/slide97.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47.xml"/><Relationship Id="rId1" Type="http://schemas.openxmlformats.org/officeDocument/2006/relationships/slideLayout" Target="../slideLayouts/slideLayout22.xml"/></Relationships>
</file>

<file path=ppt/slides/_rels/slide98.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48.xml"/><Relationship Id="rId1" Type="http://schemas.openxmlformats.org/officeDocument/2006/relationships/slideLayout" Target="../slideLayouts/slideLayout22.xml"/></Relationships>
</file>

<file path=ppt/slides/_rels/slide99.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4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8272" y="4778891"/>
            <a:ext cx="4245182" cy="933450"/>
          </a:xfrm>
        </p:spPr>
        <p:txBody>
          <a:bodyPr>
            <a:normAutofit fontScale="90000"/>
          </a:bodyPr>
          <a:lstStyle/>
          <a:p>
            <a:r>
              <a:rPr lang="en-US" b="1" i="1" dirty="0" smtClean="0"/>
              <a:t>Curriculum:</a:t>
            </a:r>
            <a:r>
              <a:rPr lang="en-US" dirty="0" smtClean="0"/>
              <a:t/>
            </a:r>
            <a:br>
              <a:rPr lang="en-US" dirty="0" smtClean="0"/>
            </a:br>
            <a:r>
              <a:rPr lang="en-US" sz="2222" b="1" dirty="0" smtClean="0"/>
              <a:t>Implementing Oral Health Care into HIV Primary Care Settings</a:t>
            </a:r>
            <a:r>
              <a:rPr lang="en-US" dirty="0" smtClean="0"/>
              <a:t/>
            </a:r>
            <a:br>
              <a:rPr lang="en-US" dirty="0" smtClean="0"/>
            </a:br>
            <a:r>
              <a:rPr lang="en-US" dirty="0" smtClean="0"/>
              <a:t/>
            </a:r>
            <a:br>
              <a:rPr lang="en-US" dirty="0" smtClean="0"/>
            </a:br>
            <a:r>
              <a:rPr lang="en-US" sz="1556" dirty="0" smtClean="0"/>
              <a:t/>
            </a:r>
            <a:br>
              <a:rPr lang="en-US" sz="1556" dirty="0" smtClean="0"/>
            </a:br>
            <a:endParaRPr lang="en-US" sz="1556" dirty="0"/>
          </a:p>
        </p:txBody>
      </p:sp>
      <p:pic>
        <p:nvPicPr>
          <p:cNvPr id="4" name="Picture 3" descr="iHiP-logo.jpeg"/>
          <p:cNvPicPr>
            <a:picLocks noChangeAspect="1"/>
          </p:cNvPicPr>
          <p:nvPr/>
        </p:nvPicPr>
        <p:blipFill>
          <a:blip r:embed="rId3"/>
          <a:stretch>
            <a:fillRect/>
          </a:stretch>
        </p:blipFill>
        <p:spPr>
          <a:xfrm>
            <a:off x="237985" y="2850078"/>
            <a:ext cx="4300134" cy="1573220"/>
          </a:xfrm>
          <a:prstGeom prst="rect">
            <a:avLst/>
          </a:prstGeom>
        </p:spPr>
      </p:pic>
      <p:sp>
        <p:nvSpPr>
          <p:cNvPr id="7" name="TextBox 6"/>
          <p:cNvSpPr txBox="1"/>
          <p:nvPr/>
        </p:nvSpPr>
        <p:spPr>
          <a:xfrm>
            <a:off x="4571985" y="4855234"/>
            <a:ext cx="5736663" cy="1708160"/>
          </a:xfrm>
          <a:prstGeom prst="rect">
            <a:avLst/>
          </a:prstGeom>
          <a:noFill/>
        </p:spPr>
        <p:txBody>
          <a:bodyPr wrap="square" rtlCol="0">
            <a:spAutoFit/>
          </a:bodyPr>
          <a:lstStyle/>
          <a:p>
            <a:r>
              <a:rPr lang="en-US" sz="1500" dirty="0" smtClean="0">
                <a:solidFill>
                  <a:schemeClr val="accent1"/>
                </a:solidFill>
              </a:rPr>
              <a:t>U.S. Department of Health and Human Services</a:t>
            </a:r>
            <a:br>
              <a:rPr lang="en-US" sz="1500" dirty="0" smtClean="0">
                <a:solidFill>
                  <a:schemeClr val="accent1"/>
                </a:solidFill>
              </a:rPr>
            </a:br>
            <a:r>
              <a:rPr lang="en-US" sz="1500" dirty="0" smtClean="0">
                <a:solidFill>
                  <a:schemeClr val="accent1"/>
                </a:solidFill>
              </a:rPr>
              <a:t>Health Resources and Services Administration</a:t>
            </a:r>
            <a:br>
              <a:rPr lang="en-US" sz="1500" dirty="0" smtClean="0">
                <a:solidFill>
                  <a:schemeClr val="accent1"/>
                </a:solidFill>
              </a:rPr>
            </a:br>
            <a:r>
              <a:rPr lang="en-US" sz="1500" dirty="0" smtClean="0">
                <a:solidFill>
                  <a:schemeClr val="accent1"/>
                </a:solidFill>
              </a:rPr>
              <a:t>HIV/AIDS Bureau</a:t>
            </a:r>
            <a:br>
              <a:rPr lang="en-US" sz="1500" dirty="0" smtClean="0">
                <a:solidFill>
                  <a:schemeClr val="accent1"/>
                </a:solidFill>
              </a:rPr>
            </a:br>
            <a:r>
              <a:rPr lang="en-US" sz="1500" dirty="0" smtClean="0">
                <a:solidFill>
                  <a:schemeClr val="accent1"/>
                </a:solidFill>
              </a:rPr>
              <a:t>Special Projects of National Significance</a:t>
            </a:r>
          </a:p>
          <a:p>
            <a:endParaRPr lang="en-US" sz="1500" dirty="0" smtClean="0">
              <a:solidFill>
                <a:schemeClr val="accent1"/>
              </a:solidFill>
            </a:endParaRPr>
          </a:p>
          <a:p>
            <a:r>
              <a:rPr lang="en-US" sz="1500" b="1" dirty="0" smtClean="0">
                <a:solidFill>
                  <a:schemeClr val="accent1"/>
                </a:solidFill>
              </a:rPr>
              <a:t>October 2013</a:t>
            </a:r>
            <a:r>
              <a:rPr lang="en-US" sz="1500" dirty="0" smtClean="0">
                <a:solidFill>
                  <a:schemeClr val="accent1"/>
                </a:solidFill>
              </a:rPr>
              <a:t/>
            </a:r>
            <a:br>
              <a:rPr lang="en-US" sz="1500" dirty="0" smtClean="0">
                <a:solidFill>
                  <a:schemeClr val="accent1"/>
                </a:solidFill>
              </a:rPr>
            </a:br>
            <a:endParaRPr lang="en-US" sz="1500" dirty="0">
              <a:solidFill>
                <a:schemeClr val="accent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176993" y="3510473"/>
            <a:ext cx="1755588" cy="2089150"/>
          </a:xfrm>
          <a:prstGeom prst="rect">
            <a:avLst/>
          </a:prstGeom>
        </p:spPr>
      </p:pic>
      <p:sp>
        <p:nvSpPr>
          <p:cNvPr id="2" name="Title 1"/>
          <p:cNvSpPr>
            <a:spLocks noGrp="1"/>
          </p:cNvSpPr>
          <p:nvPr>
            <p:ph type="title"/>
          </p:nvPr>
        </p:nvSpPr>
        <p:spPr/>
        <p:txBody>
          <a:bodyPr/>
          <a:lstStyle/>
          <a:p>
            <a:r>
              <a:rPr lang="en-US" dirty="0" smtClean="0"/>
              <a:t>Minimum Recommendations for Oral Health Care</a:t>
            </a:r>
            <a:endParaRPr lang="en-US" dirty="0"/>
          </a:p>
        </p:txBody>
      </p:sp>
      <p:sp>
        <p:nvSpPr>
          <p:cNvPr id="3" name="Content Placeholder 2"/>
          <p:cNvSpPr>
            <a:spLocks noGrp="1"/>
          </p:cNvSpPr>
          <p:nvPr>
            <p:ph idx="1"/>
          </p:nvPr>
        </p:nvSpPr>
        <p:spPr>
          <a:xfrm>
            <a:off x="278345" y="1947334"/>
            <a:ext cx="8340726" cy="4876800"/>
          </a:xfrm>
        </p:spPr>
        <p:txBody>
          <a:bodyPr>
            <a:normAutofit lnSpcReduction="10000"/>
          </a:bodyPr>
          <a:lstStyle/>
          <a:p>
            <a:pPr lvl="1" algn="ctr">
              <a:buNone/>
            </a:pPr>
            <a:r>
              <a:rPr lang="en-US" sz="1946" b="1" dirty="0" smtClean="0">
                <a:solidFill>
                  <a:schemeClr val="accent1">
                    <a:lumMod val="60000"/>
                    <a:lumOff val="40000"/>
                  </a:schemeClr>
                </a:solidFill>
              </a:rPr>
              <a:t>Providers should discuss minimum oral health care with patients to reduce occurrence and escalation of treatable conditions. </a:t>
            </a:r>
          </a:p>
          <a:p>
            <a:pPr lvl="1" algn="ctr">
              <a:buNone/>
            </a:pPr>
            <a:endParaRPr lang="en-US" sz="2000" dirty="0" smtClean="0"/>
          </a:p>
          <a:p>
            <a:pPr lvl="1"/>
            <a:r>
              <a:rPr lang="en-US" b="1" dirty="0" smtClean="0">
                <a:solidFill>
                  <a:schemeClr val="accent1"/>
                </a:solidFill>
              </a:rPr>
              <a:t> ANNUAL CARE</a:t>
            </a:r>
            <a:endParaRPr lang="en-US" sz="2000" b="1" dirty="0" smtClean="0">
              <a:solidFill>
                <a:schemeClr val="accent1"/>
              </a:solidFill>
            </a:endParaRPr>
          </a:p>
          <a:p>
            <a:pPr lvl="2"/>
            <a:r>
              <a:rPr lang="en-US" dirty="0" smtClean="0"/>
              <a:t>Annual dental examination and teeth cleaning twice per year if possible. </a:t>
            </a:r>
            <a:endParaRPr lang="en-US" sz="2000" dirty="0" smtClean="0"/>
          </a:p>
          <a:p>
            <a:pPr lvl="1"/>
            <a:r>
              <a:rPr lang="en-US" b="1" dirty="0" smtClean="0">
                <a:solidFill>
                  <a:schemeClr val="accent1"/>
                </a:solidFill>
              </a:rPr>
              <a:t>DAILY/AS-NEEDED </a:t>
            </a:r>
            <a:r>
              <a:rPr lang="en-US" b="1" dirty="0" smtClean="0">
                <a:solidFill>
                  <a:schemeClr val="accent1"/>
                </a:solidFill>
              </a:rPr>
              <a:t>CARE</a:t>
            </a:r>
            <a:endParaRPr lang="en-US" sz="2000" b="1" dirty="0" smtClean="0">
              <a:solidFill>
                <a:schemeClr val="accent1"/>
              </a:solidFill>
            </a:endParaRPr>
          </a:p>
          <a:p>
            <a:pPr lvl="2"/>
            <a:r>
              <a:rPr lang="en-US" dirty="0" smtClean="0"/>
              <a:t>Brushing 2 times per day with a fluoride toothpaste and a soft toothbrush</a:t>
            </a:r>
            <a:endParaRPr lang="en-US" sz="2000" dirty="0" smtClean="0"/>
          </a:p>
          <a:p>
            <a:pPr lvl="2"/>
            <a:r>
              <a:rPr lang="en-US" dirty="0" smtClean="0"/>
              <a:t>Replacing toothbrush every 2 months</a:t>
            </a:r>
            <a:endParaRPr lang="en-US" sz="2000" dirty="0" smtClean="0"/>
          </a:p>
          <a:p>
            <a:pPr lvl="2"/>
            <a:r>
              <a:rPr lang="en-US" dirty="0" smtClean="0"/>
              <a:t>Flossing daily </a:t>
            </a:r>
            <a:r>
              <a:rPr lang="en-US" dirty="0" smtClean="0"/>
              <a:t>(</a:t>
            </a:r>
            <a:r>
              <a:rPr lang="en-US" dirty="0" smtClean="0"/>
              <a:t>gently, taking into account low platelet counts) </a:t>
            </a:r>
            <a:endParaRPr lang="en-US" sz="2000" dirty="0" smtClean="0"/>
          </a:p>
          <a:p>
            <a:pPr lvl="2"/>
            <a:r>
              <a:rPr lang="en-US" dirty="0" smtClean="0"/>
              <a:t>Using a </a:t>
            </a:r>
            <a:r>
              <a:rPr lang="en-US" dirty="0" err="1" smtClean="0"/>
              <a:t>nonalcohol</a:t>
            </a:r>
            <a:r>
              <a:rPr lang="en-US" dirty="0" smtClean="0"/>
              <a:t> </a:t>
            </a:r>
            <a:r>
              <a:rPr lang="en-US" dirty="0" smtClean="0"/>
              <a:t>mouthwash </a:t>
            </a:r>
            <a:endParaRPr lang="en-US" sz="2000" dirty="0" smtClean="0"/>
          </a:p>
          <a:p>
            <a:pPr lvl="2"/>
            <a:r>
              <a:rPr lang="en-US" dirty="0" smtClean="0"/>
              <a:t>Avoiding constant snacking</a:t>
            </a:r>
            <a:endParaRPr lang="en-US" sz="2000" dirty="0" smtClean="0"/>
          </a:p>
          <a:p>
            <a:pPr lvl="2"/>
            <a:r>
              <a:rPr lang="en-US" dirty="0" smtClean="0"/>
              <a:t>Avoiding tobacco products and alcohol</a:t>
            </a:r>
            <a:endParaRPr lang="en-US" sz="2000" dirty="0" smtClean="0"/>
          </a:p>
          <a:p>
            <a:pPr lvl="2"/>
            <a:r>
              <a:rPr lang="en-US" dirty="0" smtClean="0"/>
              <a:t>Moisturizing/lubricating lips and mucus membranes when needed </a:t>
            </a:r>
            <a:endParaRPr lang="en-US" sz="2000" dirty="0" smtClean="0"/>
          </a:p>
          <a:p>
            <a:endParaRPr lang="en-US"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6626" name="Rectangle 12"/>
          <p:cNvSpPr>
            <a:spLocks noChangeArrowheads="1"/>
          </p:cNvSpPr>
          <p:nvPr/>
        </p:nvSpPr>
        <p:spPr bwMode="auto">
          <a:xfrm>
            <a:off x="914400" y="2133600"/>
            <a:ext cx="7315200" cy="3246438"/>
          </a:xfrm>
          <a:prstGeom prst="rect">
            <a:avLst/>
          </a:prstGeom>
          <a:noFill/>
          <a:ln w="9525">
            <a:noFill/>
            <a:miter lim="800000"/>
            <a:headEnd/>
            <a:tailEnd/>
          </a:ln>
        </p:spPr>
        <p:txBody>
          <a:bodyPr>
            <a:prstTxWarp prst="textNoShape">
              <a:avLst/>
            </a:prstTxWarp>
            <a:spAutoFit/>
          </a:bodyPr>
          <a:lstStyle/>
          <a:p>
            <a:pPr marL="554038" indent="-514350">
              <a:spcBef>
                <a:spcPts val="600"/>
              </a:spcBef>
              <a:spcAft>
                <a:spcPts val="1200"/>
              </a:spcAft>
            </a:pPr>
            <a:r>
              <a:rPr lang="en-US" sz="3200" b="1">
                <a:solidFill>
                  <a:schemeClr val="bg1"/>
                </a:solidFill>
                <a:latin typeface="Arial Black" pitchFamily="-112" charset="0"/>
                <a:sym typeface="Arial Black" pitchFamily="-112" charset="0"/>
              </a:rPr>
              <a:t>A.	A viral load &gt;100,000</a:t>
            </a:r>
          </a:p>
          <a:p>
            <a:pPr marL="554038" indent="-514350">
              <a:spcBef>
                <a:spcPts val="600"/>
              </a:spcBef>
              <a:spcAft>
                <a:spcPts val="1200"/>
              </a:spcAft>
            </a:pPr>
            <a:r>
              <a:rPr lang="en-US" sz="3200" b="1">
                <a:solidFill>
                  <a:schemeClr val="bg1"/>
                </a:solidFill>
                <a:latin typeface="Arial Black" pitchFamily="-112" charset="0"/>
                <a:sym typeface="Arial Black" pitchFamily="-112" charset="0"/>
              </a:rPr>
              <a:t>B.	An INR of 2</a:t>
            </a:r>
          </a:p>
          <a:p>
            <a:pPr marL="554038" indent="-514350">
              <a:spcBef>
                <a:spcPts val="600"/>
              </a:spcBef>
              <a:spcAft>
                <a:spcPts val="1200"/>
              </a:spcAft>
            </a:pPr>
            <a:r>
              <a:rPr lang="en-US" sz="3200" b="1">
                <a:solidFill>
                  <a:schemeClr val="bg1"/>
                </a:solidFill>
                <a:latin typeface="Arial Black" pitchFamily="-112" charset="0"/>
                <a:sym typeface="Arial Black" pitchFamily="-112" charset="0"/>
              </a:rPr>
              <a:t>C.	An absolute neutrophil count of 500 cells/mcl</a:t>
            </a:r>
          </a:p>
          <a:p>
            <a:pPr marL="554038" indent="-514350">
              <a:spcBef>
                <a:spcPts val="600"/>
              </a:spcBef>
              <a:spcAft>
                <a:spcPts val="1200"/>
              </a:spcAft>
            </a:pPr>
            <a:r>
              <a:rPr lang="en-US" sz="3200" b="1">
                <a:solidFill>
                  <a:schemeClr val="bg1"/>
                </a:solidFill>
                <a:latin typeface="Arial Black" pitchFamily="-112" charset="0"/>
                <a:sym typeface="Arial Black" pitchFamily="-112" charset="0"/>
              </a:rPr>
              <a:t>D.	A and C</a:t>
            </a:r>
          </a:p>
        </p:txBody>
      </p:sp>
      <p:sp>
        <p:nvSpPr>
          <p:cNvPr id="26627" name="Rectangle 1"/>
          <p:cNvSpPr>
            <a:spLocks/>
          </p:cNvSpPr>
          <p:nvPr/>
        </p:nvSpPr>
        <p:spPr bwMode="auto">
          <a:xfrm>
            <a:off x="0" y="0"/>
            <a:ext cx="9144000" cy="1676400"/>
          </a:xfrm>
          <a:prstGeom prst="rect">
            <a:avLst/>
          </a:prstGeom>
          <a:noFill/>
          <a:ln w="12700">
            <a:noFill/>
            <a:miter lim="800000"/>
            <a:headEnd/>
            <a:tailEnd/>
          </a:ln>
        </p:spPr>
        <p:txBody>
          <a:bodyPr lIns="0" tIns="0" rIns="40639" bIns="0">
            <a:prstTxWarp prst="textNoShape">
              <a:avLst/>
            </a:prstTxWarp>
          </a:bodyPr>
          <a:lstStyle/>
          <a:p>
            <a:pPr marL="39688" algn="ctr">
              <a:spcBef>
                <a:spcPts val="600"/>
              </a:spcBef>
            </a:pPr>
            <a:r>
              <a:rPr lang="en-US" sz="4000">
                <a:solidFill>
                  <a:srgbClr val="FFFFFF"/>
                </a:solidFill>
                <a:latin typeface="Arial Black" pitchFamily="-112" charset="0"/>
                <a:sym typeface="Arial Black" pitchFamily="-112" charset="0"/>
              </a:rPr>
              <a:t>Which of the following requires premedication for dental treatment?</a:t>
            </a:r>
          </a:p>
        </p:txBody>
      </p:sp>
      <p:sp>
        <p:nvSpPr>
          <p:cNvPr id="7" name="Flowchart: Process 6">
            <a:hlinkClick r:id="rId3" action="ppaction://hlinksldjump"/>
          </p:cNvPr>
          <p:cNvSpPr/>
          <p:nvPr/>
        </p:nvSpPr>
        <p:spPr>
          <a:xfrm>
            <a:off x="7848600" y="6400800"/>
            <a:ext cx="1295400" cy="45720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chemeClr val="tx1"/>
                </a:solidFill>
                <a:ea typeface="ＭＳ Ｐゴシック" pitchFamily="-107" charset="-128"/>
              </a:rPr>
              <a:t>Scores</a:t>
            </a:r>
          </a:p>
        </p:txBody>
      </p:sp>
      <p:sp>
        <p:nvSpPr>
          <p:cNvPr id="6" name="Rounded Rectangle 5"/>
          <p:cNvSpPr/>
          <p:nvPr/>
        </p:nvSpPr>
        <p:spPr>
          <a:xfrm>
            <a:off x="914400" y="3505200"/>
            <a:ext cx="7315200" cy="1143000"/>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a typeface="ＭＳ Ｐゴシック" pitchFamily="-107" charset="-128"/>
            </a:endParaRPr>
          </a:p>
        </p:txBody>
      </p:sp>
      <p:sp>
        <p:nvSpPr>
          <p:cNvPr id="26630" name="Rectangle 5"/>
          <p:cNvSpPr>
            <a:spLocks noChangeArrowheads="1"/>
          </p:cNvSpPr>
          <p:nvPr/>
        </p:nvSpPr>
        <p:spPr bwMode="auto">
          <a:xfrm>
            <a:off x="0" y="6211888"/>
            <a:ext cx="1981200" cy="646112"/>
          </a:xfrm>
          <a:prstGeom prst="rect">
            <a:avLst/>
          </a:prstGeom>
          <a:noFill/>
          <a:ln w="9525">
            <a:noFill/>
            <a:miter lim="800000"/>
            <a:headEnd/>
            <a:tailEnd/>
          </a:ln>
        </p:spPr>
        <p:txBody>
          <a:bodyPr>
            <a:prstTxWarp prst="textNoShape">
              <a:avLst/>
            </a:prstTxWarp>
            <a:spAutoFit/>
          </a:bodyPr>
          <a:lstStyle/>
          <a:p>
            <a:r>
              <a:rPr lang="en-US" sz="3600">
                <a:solidFill>
                  <a:srgbClr val="FFFFFF"/>
                </a:solidFill>
                <a:latin typeface="Arial Black" pitchFamily="-112" charset="0"/>
                <a:sym typeface="Arial Black" pitchFamily="-112" charset="0"/>
              </a:rPr>
              <a:t>$500</a:t>
            </a:r>
            <a:endParaRPr lang="en-US" sz="36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7650" name="Rectangle 1"/>
          <p:cNvSpPr>
            <a:spLocks/>
          </p:cNvSpPr>
          <p:nvPr/>
        </p:nvSpPr>
        <p:spPr bwMode="auto">
          <a:xfrm>
            <a:off x="0" y="0"/>
            <a:ext cx="9144000" cy="1752600"/>
          </a:xfrm>
          <a:prstGeom prst="rect">
            <a:avLst/>
          </a:prstGeom>
          <a:noFill/>
          <a:ln w="12700">
            <a:noFill/>
            <a:miter lim="800000"/>
            <a:headEnd/>
            <a:tailEnd/>
          </a:ln>
        </p:spPr>
        <p:txBody>
          <a:bodyPr lIns="0" tIns="0" rIns="40639" bIns="0">
            <a:prstTxWarp prst="textNoShape">
              <a:avLst/>
            </a:prstTxWarp>
          </a:bodyPr>
          <a:lstStyle/>
          <a:p>
            <a:pPr marL="265113" indent="-225425" algn="ctr">
              <a:spcBef>
                <a:spcPts val="2250"/>
              </a:spcBef>
            </a:pPr>
            <a:r>
              <a:rPr lang="en-US" sz="4000">
                <a:solidFill>
                  <a:srgbClr val="FFFFFF"/>
                </a:solidFill>
                <a:latin typeface="Arial Black" pitchFamily="-112" charset="0"/>
                <a:sym typeface="Arial Black" pitchFamily="-112" charset="0"/>
              </a:rPr>
              <a:t>What is the major modifiable death risk factor among PLWHIV?</a:t>
            </a:r>
            <a:endParaRPr lang="en-US" sz="4000">
              <a:latin typeface="Arial Black" pitchFamily="-112" charset="0"/>
              <a:sym typeface="Arial Black" pitchFamily="-112" charset="0"/>
            </a:endParaRPr>
          </a:p>
        </p:txBody>
      </p:sp>
      <p:sp>
        <p:nvSpPr>
          <p:cNvPr id="6" name="Flowchart: Process 5">
            <a:hlinkClick r:id="rId3" action="ppaction://hlinksldjump"/>
          </p:cNvPr>
          <p:cNvSpPr/>
          <p:nvPr/>
        </p:nvSpPr>
        <p:spPr>
          <a:xfrm>
            <a:off x="7848600" y="6400800"/>
            <a:ext cx="1295400" cy="45720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chemeClr val="tx1"/>
                </a:solidFill>
                <a:ea typeface="ＭＳ Ｐゴシック" pitchFamily="-107" charset="-128"/>
              </a:rPr>
              <a:t>Scores</a:t>
            </a:r>
          </a:p>
        </p:txBody>
      </p:sp>
      <p:sp>
        <p:nvSpPr>
          <p:cNvPr id="27652" name="Rectangle 5"/>
          <p:cNvSpPr>
            <a:spLocks noChangeArrowheads="1"/>
          </p:cNvSpPr>
          <p:nvPr/>
        </p:nvSpPr>
        <p:spPr bwMode="auto">
          <a:xfrm>
            <a:off x="0" y="6211888"/>
            <a:ext cx="1981200" cy="646112"/>
          </a:xfrm>
          <a:prstGeom prst="rect">
            <a:avLst/>
          </a:prstGeom>
          <a:noFill/>
          <a:ln w="9525">
            <a:noFill/>
            <a:miter lim="800000"/>
            <a:headEnd/>
            <a:tailEnd/>
          </a:ln>
        </p:spPr>
        <p:txBody>
          <a:bodyPr>
            <a:prstTxWarp prst="textNoShape">
              <a:avLst/>
            </a:prstTxWarp>
            <a:spAutoFit/>
          </a:bodyPr>
          <a:lstStyle/>
          <a:p>
            <a:r>
              <a:rPr lang="en-US" sz="3600">
                <a:solidFill>
                  <a:srgbClr val="FFFFFF"/>
                </a:solidFill>
                <a:latin typeface="Arial Black" pitchFamily="-112" charset="0"/>
                <a:sym typeface="Arial Black" pitchFamily="-112" charset="0"/>
              </a:rPr>
              <a:t>$100</a:t>
            </a:r>
            <a:endParaRPr lang="en-US" sz="3600"/>
          </a:p>
        </p:txBody>
      </p:sp>
      <p:sp>
        <p:nvSpPr>
          <p:cNvPr id="27653" name="Rectangle 6"/>
          <p:cNvSpPr>
            <a:spLocks noChangeArrowheads="1"/>
          </p:cNvSpPr>
          <p:nvPr/>
        </p:nvSpPr>
        <p:spPr bwMode="auto">
          <a:xfrm>
            <a:off x="1828800" y="2514600"/>
            <a:ext cx="5410200" cy="3246438"/>
          </a:xfrm>
          <a:prstGeom prst="rect">
            <a:avLst/>
          </a:prstGeom>
          <a:noFill/>
          <a:ln w="9525">
            <a:noFill/>
            <a:miter lim="800000"/>
            <a:headEnd/>
            <a:tailEnd/>
          </a:ln>
        </p:spPr>
        <p:txBody>
          <a:bodyPr>
            <a:prstTxWarp prst="textNoShape">
              <a:avLst/>
            </a:prstTxWarp>
            <a:spAutoFit/>
          </a:bodyPr>
          <a:lstStyle/>
          <a:p>
            <a:pPr marL="554038" indent="-514350">
              <a:spcBef>
                <a:spcPts val="600"/>
              </a:spcBef>
              <a:spcAft>
                <a:spcPts val="1200"/>
              </a:spcAft>
            </a:pPr>
            <a:r>
              <a:rPr lang="en-US" sz="3200" b="1">
                <a:solidFill>
                  <a:schemeClr val="bg1"/>
                </a:solidFill>
                <a:latin typeface="Arial Black" pitchFamily="-112" charset="0"/>
                <a:sym typeface="Arial Black" pitchFamily="-112" charset="0"/>
              </a:rPr>
              <a:t>A.	Over-eating</a:t>
            </a:r>
          </a:p>
          <a:p>
            <a:pPr marL="554038" indent="-514350">
              <a:spcBef>
                <a:spcPts val="600"/>
              </a:spcBef>
              <a:spcAft>
                <a:spcPts val="1200"/>
              </a:spcAft>
            </a:pPr>
            <a:r>
              <a:rPr lang="en-US" sz="3200" b="1">
                <a:solidFill>
                  <a:schemeClr val="bg1"/>
                </a:solidFill>
                <a:latin typeface="Arial Black" pitchFamily="-112" charset="0"/>
                <a:sym typeface="Arial Black" pitchFamily="-112" charset="0"/>
              </a:rPr>
              <a:t>B.	Smoking </a:t>
            </a:r>
          </a:p>
          <a:p>
            <a:pPr marL="554038" indent="-514350">
              <a:spcBef>
                <a:spcPts val="600"/>
              </a:spcBef>
              <a:spcAft>
                <a:spcPts val="1200"/>
              </a:spcAft>
            </a:pPr>
            <a:r>
              <a:rPr lang="en-US" sz="3200" b="1">
                <a:solidFill>
                  <a:schemeClr val="bg1"/>
                </a:solidFill>
                <a:latin typeface="Arial Black" pitchFamily="-112" charset="0"/>
                <a:sym typeface="Arial Black" pitchFamily="-112" charset="0"/>
              </a:rPr>
              <a:t>C.	Lack of weight-bearing exercise</a:t>
            </a:r>
          </a:p>
          <a:p>
            <a:pPr marL="554038" indent="-514350">
              <a:spcBef>
                <a:spcPts val="600"/>
              </a:spcBef>
              <a:spcAft>
                <a:spcPts val="1200"/>
              </a:spcAft>
            </a:pPr>
            <a:r>
              <a:rPr lang="en-US" sz="3200" b="1">
                <a:solidFill>
                  <a:schemeClr val="bg1"/>
                </a:solidFill>
                <a:latin typeface="Arial Black" pitchFamily="-112" charset="0"/>
                <a:sym typeface="Arial Black" pitchFamily="-112" charset="0"/>
              </a:rPr>
              <a:t>D.	Lack of dental care</a:t>
            </a:r>
          </a:p>
        </p:txBody>
      </p:sp>
      <p:sp>
        <p:nvSpPr>
          <p:cNvPr id="8" name="Rounded Rectangle 7"/>
          <p:cNvSpPr/>
          <p:nvPr/>
        </p:nvSpPr>
        <p:spPr>
          <a:xfrm>
            <a:off x="1828800" y="3124200"/>
            <a:ext cx="5410200" cy="838200"/>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a typeface="ＭＳ Ｐゴシック" pitchFamily="-107"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0" dur="1000" fill="hold"/>
                                        <p:tgtEl>
                                          <p:spTgt spid="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8674" name="Rectangle 1"/>
          <p:cNvSpPr>
            <a:spLocks/>
          </p:cNvSpPr>
          <p:nvPr/>
        </p:nvSpPr>
        <p:spPr bwMode="auto">
          <a:xfrm>
            <a:off x="0" y="0"/>
            <a:ext cx="9144000" cy="990600"/>
          </a:xfrm>
          <a:prstGeom prst="rect">
            <a:avLst/>
          </a:prstGeom>
          <a:noFill/>
          <a:ln w="12700">
            <a:noFill/>
            <a:miter lim="800000"/>
            <a:headEnd/>
            <a:tailEnd/>
          </a:ln>
        </p:spPr>
        <p:txBody>
          <a:bodyPr lIns="0" tIns="0" rIns="40639" bIns="0">
            <a:prstTxWarp prst="textNoShape">
              <a:avLst/>
            </a:prstTxWarp>
          </a:bodyPr>
          <a:lstStyle/>
          <a:p>
            <a:pPr marL="549275" indent="-509588" algn="ctr">
              <a:spcBef>
                <a:spcPts val="3400"/>
              </a:spcBef>
            </a:pPr>
            <a:r>
              <a:rPr lang="en-US" sz="4000">
                <a:solidFill>
                  <a:srgbClr val="FFFFFF"/>
                </a:solidFill>
                <a:latin typeface="Arial Black" pitchFamily="-112" charset="0"/>
                <a:sym typeface="Arial Black" pitchFamily="-112" charset="0"/>
              </a:rPr>
              <a:t>Is the following statement </a:t>
            </a:r>
            <a:br>
              <a:rPr lang="en-US" sz="4000">
                <a:solidFill>
                  <a:srgbClr val="FFFFFF"/>
                </a:solidFill>
                <a:latin typeface="Arial Black" pitchFamily="-112" charset="0"/>
                <a:sym typeface="Arial Black" pitchFamily="-112" charset="0"/>
              </a:rPr>
            </a:br>
            <a:r>
              <a:rPr lang="en-US" sz="4000">
                <a:solidFill>
                  <a:srgbClr val="FFFFFF"/>
                </a:solidFill>
                <a:latin typeface="Arial Black" pitchFamily="-112" charset="0"/>
                <a:sym typeface="Arial Black" pitchFamily="-112" charset="0"/>
              </a:rPr>
              <a:t>true or false?</a:t>
            </a:r>
          </a:p>
        </p:txBody>
      </p:sp>
      <p:sp>
        <p:nvSpPr>
          <p:cNvPr id="7" name="Flowchart: Process 6">
            <a:hlinkClick r:id="rId3" action="ppaction://hlinksldjump"/>
          </p:cNvPr>
          <p:cNvSpPr/>
          <p:nvPr/>
        </p:nvSpPr>
        <p:spPr>
          <a:xfrm>
            <a:off x="7848600" y="6400800"/>
            <a:ext cx="1295400" cy="45720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chemeClr val="tx1"/>
                </a:solidFill>
                <a:ea typeface="ＭＳ Ｐゴシック" pitchFamily="-107" charset="-128"/>
              </a:rPr>
              <a:t>Scores</a:t>
            </a:r>
          </a:p>
        </p:txBody>
      </p:sp>
      <p:sp>
        <p:nvSpPr>
          <p:cNvPr id="8" name="Rounded Rectangle 7"/>
          <p:cNvSpPr/>
          <p:nvPr/>
        </p:nvSpPr>
        <p:spPr>
          <a:xfrm>
            <a:off x="2743200" y="4343400"/>
            <a:ext cx="3657600" cy="1447800"/>
          </a:xfrm>
          <a:prstGeom prst="roundRect">
            <a:avLst/>
          </a:prstGeom>
          <a:noFill/>
          <a:ln w="73025">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6000" b="1" dirty="0">
                <a:solidFill>
                  <a:schemeClr val="bg1"/>
                </a:solidFill>
                <a:latin typeface="Arial" pitchFamily="34" charset="0"/>
                <a:cs typeface="Arial" pitchFamily="34" charset="0"/>
              </a:rPr>
              <a:t>TRUE</a:t>
            </a:r>
          </a:p>
        </p:txBody>
      </p:sp>
      <p:sp>
        <p:nvSpPr>
          <p:cNvPr id="28677" name="Rectangle 5"/>
          <p:cNvSpPr>
            <a:spLocks noChangeArrowheads="1"/>
          </p:cNvSpPr>
          <p:nvPr/>
        </p:nvSpPr>
        <p:spPr bwMode="auto">
          <a:xfrm>
            <a:off x="0" y="6211888"/>
            <a:ext cx="1981200" cy="646112"/>
          </a:xfrm>
          <a:prstGeom prst="rect">
            <a:avLst/>
          </a:prstGeom>
          <a:noFill/>
          <a:ln w="9525">
            <a:noFill/>
            <a:miter lim="800000"/>
            <a:headEnd/>
            <a:tailEnd/>
          </a:ln>
        </p:spPr>
        <p:txBody>
          <a:bodyPr>
            <a:prstTxWarp prst="textNoShape">
              <a:avLst/>
            </a:prstTxWarp>
            <a:spAutoFit/>
          </a:bodyPr>
          <a:lstStyle/>
          <a:p>
            <a:r>
              <a:rPr lang="en-US" sz="3600">
                <a:solidFill>
                  <a:srgbClr val="FFFFFF"/>
                </a:solidFill>
                <a:latin typeface="Arial Black" pitchFamily="-112" charset="0"/>
                <a:sym typeface="Arial Black" pitchFamily="-112" charset="0"/>
              </a:rPr>
              <a:t>$200</a:t>
            </a:r>
            <a:endParaRPr lang="en-US" sz="3600"/>
          </a:p>
        </p:txBody>
      </p:sp>
      <p:sp>
        <p:nvSpPr>
          <p:cNvPr id="28678" name="Rectangle 5"/>
          <p:cNvSpPr>
            <a:spLocks noChangeArrowheads="1"/>
          </p:cNvSpPr>
          <p:nvPr/>
        </p:nvSpPr>
        <p:spPr bwMode="auto">
          <a:xfrm>
            <a:off x="0" y="1752600"/>
            <a:ext cx="9144000" cy="2062163"/>
          </a:xfrm>
          <a:prstGeom prst="rect">
            <a:avLst/>
          </a:prstGeom>
          <a:noFill/>
          <a:ln w="9525">
            <a:noFill/>
            <a:miter lim="800000"/>
            <a:headEnd/>
            <a:tailEnd/>
          </a:ln>
        </p:spPr>
        <p:txBody>
          <a:bodyPr>
            <a:prstTxWarp prst="textNoShape">
              <a:avLst/>
            </a:prstTxWarp>
            <a:spAutoFit/>
          </a:bodyPr>
          <a:lstStyle/>
          <a:p>
            <a:pPr marL="60325" indent="-20638" algn="ctr">
              <a:spcBef>
                <a:spcPts val="600"/>
              </a:spcBef>
              <a:spcAft>
                <a:spcPts val="1200"/>
              </a:spcAft>
            </a:pPr>
            <a:r>
              <a:rPr lang="en-US" sz="3200" b="1">
                <a:solidFill>
                  <a:schemeClr val="bg1"/>
                </a:solidFill>
                <a:latin typeface="Arial Black" pitchFamily="-112" charset="0"/>
                <a:sym typeface="Arial Black" pitchFamily="-112" charset="0"/>
              </a:rPr>
              <a:t>It is estimated that by 2017, and possibly 2015, more than half of all individuals with HIV in the U.S. will be 50 and older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iterate type="lt">
                                    <p:tmPct val="0"/>
                                  </p:iterate>
                                  <p:childTnLst>
                                    <p:set>
                                      <p:cBhvr>
                                        <p:cTn id="6" dur="1" fill="hold">
                                          <p:stCondLst>
                                            <p:cond delay="0"/>
                                          </p:stCondLst>
                                        </p:cTn>
                                        <p:tgtEl>
                                          <p:spTgt spid="8"/>
                                        </p:tgtEl>
                                        <p:attrNameLst>
                                          <p:attrName>style.visibility</p:attrName>
                                        </p:attrNameLst>
                                      </p:cBhvr>
                                      <p:to>
                                        <p:strVal val="visible"/>
                                      </p:to>
                                    </p:set>
                                    <p:anim calcmode="lin" valueType="num">
                                      <p:cBhvr>
                                        <p:cTn id="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0" dur="1000" fill="hold"/>
                                        <p:tgtEl>
                                          <p:spTgt spid="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9" name="TextBox 8"/>
          <p:cNvSpPr txBox="1">
            <a:spLocks noChangeArrowheads="1"/>
          </p:cNvSpPr>
          <p:nvPr/>
        </p:nvSpPr>
        <p:spPr bwMode="auto">
          <a:xfrm>
            <a:off x="1371600" y="2514600"/>
            <a:ext cx="6400800" cy="2554288"/>
          </a:xfrm>
          <a:prstGeom prst="rect">
            <a:avLst/>
          </a:prstGeom>
          <a:noFill/>
          <a:ln w="9525">
            <a:noFill/>
            <a:miter lim="800000"/>
            <a:headEnd/>
            <a:tailEnd/>
          </a:ln>
        </p:spPr>
        <p:txBody>
          <a:bodyPr>
            <a:prstTxWarp prst="textNoShape">
              <a:avLst/>
            </a:prstTxWarp>
            <a:spAutoFit/>
          </a:bodyPr>
          <a:lstStyle/>
          <a:p>
            <a:pPr marL="514350" indent="-514350"/>
            <a:r>
              <a:rPr lang="en-US" sz="3200" b="1">
                <a:solidFill>
                  <a:schemeClr val="bg1"/>
                </a:solidFill>
                <a:latin typeface="Arial Black" pitchFamily="-112" charset="0"/>
                <a:ea typeface="Arial" pitchFamily="-112" charset="0"/>
                <a:cs typeface="Arial" pitchFamily="-112" charset="0"/>
              </a:rPr>
              <a:t>Ask about smoking, </a:t>
            </a:r>
          </a:p>
          <a:p>
            <a:pPr marL="514350" indent="-514350"/>
            <a:r>
              <a:rPr lang="en-US" sz="3200" b="1">
                <a:solidFill>
                  <a:schemeClr val="bg1"/>
                </a:solidFill>
                <a:latin typeface="Arial Black" pitchFamily="-112" charset="0"/>
                <a:ea typeface="Arial" pitchFamily="-112" charset="0"/>
                <a:cs typeface="Arial" pitchFamily="-112" charset="0"/>
              </a:rPr>
              <a:t>Advise to quit, </a:t>
            </a:r>
          </a:p>
          <a:p>
            <a:pPr marL="514350" indent="-514350"/>
            <a:r>
              <a:rPr lang="en-US" sz="3200" b="1">
                <a:solidFill>
                  <a:schemeClr val="bg1"/>
                </a:solidFill>
                <a:latin typeface="Arial Black" pitchFamily="-112" charset="0"/>
                <a:ea typeface="Arial" pitchFamily="-112" charset="0"/>
                <a:cs typeface="Arial" pitchFamily="-112" charset="0"/>
              </a:rPr>
              <a:t>Assess willingness to quit, </a:t>
            </a:r>
          </a:p>
          <a:p>
            <a:pPr marL="514350" indent="-514350"/>
            <a:r>
              <a:rPr lang="en-US" sz="3200" b="1">
                <a:solidFill>
                  <a:schemeClr val="bg1"/>
                </a:solidFill>
                <a:latin typeface="Arial Black" pitchFamily="-112" charset="0"/>
                <a:ea typeface="Arial" pitchFamily="-112" charset="0"/>
                <a:cs typeface="Arial" pitchFamily="-112" charset="0"/>
              </a:rPr>
              <a:t>Assist to stop, </a:t>
            </a:r>
          </a:p>
          <a:p>
            <a:pPr marL="514350" indent="-514350"/>
            <a:r>
              <a:rPr lang="en-US" sz="3200" b="1">
                <a:solidFill>
                  <a:schemeClr val="bg1"/>
                </a:solidFill>
                <a:latin typeface="Arial Black" pitchFamily="-112" charset="0"/>
                <a:ea typeface="Arial" pitchFamily="-112" charset="0"/>
                <a:cs typeface="Arial" pitchFamily="-112" charset="0"/>
              </a:rPr>
              <a:t>Arrange for follow up</a:t>
            </a:r>
          </a:p>
        </p:txBody>
      </p:sp>
      <p:sp>
        <p:nvSpPr>
          <p:cNvPr id="29699" name="Rectangle 1"/>
          <p:cNvSpPr>
            <a:spLocks/>
          </p:cNvSpPr>
          <p:nvPr/>
        </p:nvSpPr>
        <p:spPr bwMode="auto">
          <a:xfrm>
            <a:off x="0" y="0"/>
            <a:ext cx="9144000" cy="2286000"/>
          </a:xfrm>
          <a:prstGeom prst="rect">
            <a:avLst/>
          </a:prstGeom>
          <a:noFill/>
          <a:ln w="12700">
            <a:noFill/>
            <a:miter lim="800000"/>
            <a:headEnd/>
            <a:tailEnd/>
          </a:ln>
        </p:spPr>
        <p:txBody>
          <a:bodyPr lIns="0" tIns="0" rIns="40639" bIns="0">
            <a:prstTxWarp prst="textNoShape">
              <a:avLst/>
            </a:prstTxWarp>
          </a:bodyPr>
          <a:lstStyle/>
          <a:p>
            <a:pPr marL="39688" algn="ctr">
              <a:spcBef>
                <a:spcPts val="2400"/>
              </a:spcBef>
            </a:pPr>
            <a:r>
              <a:rPr lang="en-US" sz="4000">
                <a:solidFill>
                  <a:srgbClr val="FFFFFF"/>
                </a:solidFill>
                <a:latin typeface="Arial Black" pitchFamily="-112" charset="0"/>
                <a:sym typeface="Arial Black" pitchFamily="-112" charset="0"/>
              </a:rPr>
              <a:t>Name 4 out of the 5 A’s that are used for smoking cessation programs?</a:t>
            </a:r>
          </a:p>
        </p:txBody>
      </p:sp>
      <p:sp>
        <p:nvSpPr>
          <p:cNvPr id="6" name="Flowchart: Process 5">
            <a:hlinkClick r:id="rId3" action="ppaction://hlinksldjump"/>
          </p:cNvPr>
          <p:cNvSpPr/>
          <p:nvPr/>
        </p:nvSpPr>
        <p:spPr>
          <a:xfrm>
            <a:off x="7848600" y="6400800"/>
            <a:ext cx="1295400" cy="45720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chemeClr val="tx1"/>
                </a:solidFill>
                <a:ea typeface="ＭＳ Ｐゴシック" pitchFamily="-107" charset="-128"/>
              </a:rPr>
              <a:t>Scores</a:t>
            </a:r>
          </a:p>
        </p:txBody>
      </p:sp>
      <p:sp>
        <p:nvSpPr>
          <p:cNvPr id="29701" name="Rectangle 5"/>
          <p:cNvSpPr>
            <a:spLocks noChangeArrowheads="1"/>
          </p:cNvSpPr>
          <p:nvPr/>
        </p:nvSpPr>
        <p:spPr bwMode="auto">
          <a:xfrm>
            <a:off x="0" y="6211888"/>
            <a:ext cx="1981200" cy="646112"/>
          </a:xfrm>
          <a:prstGeom prst="rect">
            <a:avLst/>
          </a:prstGeom>
          <a:noFill/>
          <a:ln w="9525">
            <a:noFill/>
            <a:miter lim="800000"/>
            <a:headEnd/>
            <a:tailEnd/>
          </a:ln>
        </p:spPr>
        <p:txBody>
          <a:bodyPr>
            <a:prstTxWarp prst="textNoShape">
              <a:avLst/>
            </a:prstTxWarp>
            <a:spAutoFit/>
          </a:bodyPr>
          <a:lstStyle/>
          <a:p>
            <a:r>
              <a:rPr lang="en-US" sz="3600">
                <a:solidFill>
                  <a:srgbClr val="FFFFFF"/>
                </a:solidFill>
                <a:latin typeface="Arial Black" pitchFamily="-112" charset="0"/>
                <a:sym typeface="Arial Black" pitchFamily="-112" charset="0"/>
              </a:rPr>
              <a:t>$300</a:t>
            </a:r>
            <a:endParaRPr lang="en-US" sz="36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0722" name="Rectangle 1"/>
          <p:cNvSpPr>
            <a:spLocks/>
          </p:cNvSpPr>
          <p:nvPr/>
        </p:nvSpPr>
        <p:spPr bwMode="auto">
          <a:xfrm>
            <a:off x="0" y="0"/>
            <a:ext cx="9144000" cy="1828800"/>
          </a:xfrm>
          <a:prstGeom prst="rect">
            <a:avLst/>
          </a:prstGeom>
          <a:noFill/>
          <a:ln w="12700">
            <a:noFill/>
            <a:miter lim="800000"/>
            <a:headEnd/>
            <a:tailEnd/>
          </a:ln>
        </p:spPr>
        <p:txBody>
          <a:bodyPr lIns="0" tIns="0" rIns="40639" bIns="0">
            <a:prstTxWarp prst="textNoShape">
              <a:avLst/>
            </a:prstTxWarp>
          </a:bodyPr>
          <a:lstStyle/>
          <a:p>
            <a:pPr marL="39688" algn="ctr">
              <a:spcBef>
                <a:spcPts val="600"/>
              </a:spcBef>
            </a:pPr>
            <a:r>
              <a:rPr lang="en-US" sz="3600">
                <a:solidFill>
                  <a:srgbClr val="FFFFFF"/>
                </a:solidFill>
                <a:latin typeface="Arial Black" pitchFamily="-112" charset="0"/>
                <a:sym typeface="Arial Black" pitchFamily="-112" charset="0"/>
              </a:rPr>
              <a:t>Which of the following statements about PLWHIV over age 50 is TRUE?</a:t>
            </a:r>
          </a:p>
        </p:txBody>
      </p:sp>
      <p:sp>
        <p:nvSpPr>
          <p:cNvPr id="17" name="Rounded Rectangle 16"/>
          <p:cNvSpPr/>
          <p:nvPr/>
        </p:nvSpPr>
        <p:spPr>
          <a:xfrm>
            <a:off x="76200" y="5029200"/>
            <a:ext cx="8915400" cy="533400"/>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b="1" dirty="0">
              <a:solidFill>
                <a:schemeClr val="tx1"/>
              </a:solidFill>
              <a:latin typeface="Arial Black" pitchFamily="-107" charset="0"/>
              <a:ea typeface="ＭＳ Ｐゴシック" pitchFamily="-107" charset="-128"/>
            </a:endParaRPr>
          </a:p>
        </p:txBody>
      </p:sp>
      <p:sp>
        <p:nvSpPr>
          <p:cNvPr id="9" name="Flowchart: Process 8">
            <a:hlinkClick r:id="rId3" action="ppaction://hlinksldjump"/>
          </p:cNvPr>
          <p:cNvSpPr/>
          <p:nvPr/>
        </p:nvSpPr>
        <p:spPr>
          <a:xfrm>
            <a:off x="7848600" y="6400800"/>
            <a:ext cx="1295400" cy="45720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chemeClr val="tx1"/>
                </a:solidFill>
                <a:ea typeface="ＭＳ Ｐゴシック" pitchFamily="-107" charset="-128"/>
              </a:rPr>
              <a:t>Scores</a:t>
            </a:r>
          </a:p>
        </p:txBody>
      </p:sp>
      <p:sp>
        <p:nvSpPr>
          <p:cNvPr id="30725" name="Rectangle 5"/>
          <p:cNvSpPr>
            <a:spLocks noChangeArrowheads="1"/>
          </p:cNvSpPr>
          <p:nvPr/>
        </p:nvSpPr>
        <p:spPr bwMode="auto">
          <a:xfrm>
            <a:off x="0" y="6211888"/>
            <a:ext cx="1981200" cy="646112"/>
          </a:xfrm>
          <a:prstGeom prst="rect">
            <a:avLst/>
          </a:prstGeom>
          <a:noFill/>
          <a:ln w="9525">
            <a:noFill/>
            <a:miter lim="800000"/>
            <a:headEnd/>
            <a:tailEnd/>
          </a:ln>
        </p:spPr>
        <p:txBody>
          <a:bodyPr>
            <a:prstTxWarp prst="textNoShape">
              <a:avLst/>
            </a:prstTxWarp>
            <a:spAutoFit/>
          </a:bodyPr>
          <a:lstStyle/>
          <a:p>
            <a:r>
              <a:rPr lang="en-US" sz="3600">
                <a:solidFill>
                  <a:srgbClr val="FFFFFF"/>
                </a:solidFill>
                <a:latin typeface="Arial Black" pitchFamily="-112" charset="0"/>
                <a:sym typeface="Arial Black" pitchFamily="-112" charset="0"/>
              </a:rPr>
              <a:t>$400</a:t>
            </a:r>
            <a:endParaRPr lang="en-US" sz="3600"/>
          </a:p>
        </p:txBody>
      </p:sp>
      <p:sp>
        <p:nvSpPr>
          <p:cNvPr id="30726" name="Rectangle 6"/>
          <p:cNvSpPr>
            <a:spLocks noChangeArrowheads="1"/>
          </p:cNvSpPr>
          <p:nvPr/>
        </p:nvSpPr>
        <p:spPr bwMode="auto">
          <a:xfrm>
            <a:off x="0" y="1828800"/>
            <a:ext cx="9144000" cy="3740150"/>
          </a:xfrm>
          <a:prstGeom prst="rect">
            <a:avLst/>
          </a:prstGeom>
          <a:noFill/>
          <a:ln w="9525">
            <a:noFill/>
            <a:miter lim="800000"/>
            <a:headEnd/>
            <a:tailEnd/>
          </a:ln>
        </p:spPr>
        <p:txBody>
          <a:bodyPr>
            <a:prstTxWarp prst="textNoShape">
              <a:avLst/>
            </a:prstTxWarp>
            <a:spAutoFit/>
          </a:bodyPr>
          <a:lstStyle/>
          <a:p>
            <a:pPr marL="554038" indent="-514350">
              <a:spcBef>
                <a:spcPts val="600"/>
              </a:spcBef>
              <a:spcAft>
                <a:spcPts val="1200"/>
              </a:spcAft>
              <a:buFont typeface="Calibri" pitchFamily="-112" charset="0"/>
              <a:buAutoNum type="alphaUcPeriod"/>
            </a:pPr>
            <a:r>
              <a:rPr lang="en-US" b="1">
                <a:solidFill>
                  <a:schemeClr val="bg1"/>
                </a:solidFill>
                <a:latin typeface="Arial Black" pitchFamily="-112" charset="0"/>
                <a:sym typeface="Arial Black" pitchFamily="-112" charset="0"/>
              </a:rPr>
              <a:t>African-American women make up 11% of women over 50 and 65% of HIV infections among older women</a:t>
            </a:r>
          </a:p>
          <a:p>
            <a:pPr marL="554038" indent="-514350">
              <a:spcBef>
                <a:spcPts val="600"/>
              </a:spcBef>
              <a:spcAft>
                <a:spcPts val="1200"/>
              </a:spcAft>
              <a:buFont typeface="Calibri" pitchFamily="-112" charset="0"/>
              <a:buAutoNum type="alphaUcPeriod"/>
            </a:pPr>
            <a:r>
              <a:rPr lang="en-US" b="1">
                <a:solidFill>
                  <a:schemeClr val="bg1"/>
                </a:solidFill>
                <a:latin typeface="Arial Black" pitchFamily="-112" charset="0"/>
                <a:sym typeface="Arial Black" pitchFamily="-112" charset="0"/>
              </a:rPr>
              <a:t>Until recently, people in their 50s and 60s did not believe they were at risk for HIV infection</a:t>
            </a:r>
          </a:p>
          <a:p>
            <a:pPr marL="554038" indent="-514350">
              <a:spcBef>
                <a:spcPts val="600"/>
              </a:spcBef>
              <a:spcAft>
                <a:spcPts val="1200"/>
              </a:spcAft>
              <a:buFont typeface="Calibri" pitchFamily="-112" charset="0"/>
              <a:buAutoNum type="alphaUcPeriod"/>
            </a:pPr>
            <a:r>
              <a:rPr lang="en-US" b="1">
                <a:solidFill>
                  <a:schemeClr val="bg1"/>
                </a:solidFill>
                <a:latin typeface="Arial Black" pitchFamily="-112" charset="0"/>
                <a:sym typeface="Arial Black" pitchFamily="-112" charset="0"/>
              </a:rPr>
              <a:t>It is estimated that 15% of all new HIV infections occur in people over 50</a:t>
            </a:r>
          </a:p>
          <a:p>
            <a:pPr marL="554038" indent="-514350">
              <a:spcBef>
                <a:spcPts val="600"/>
              </a:spcBef>
              <a:spcAft>
                <a:spcPts val="1200"/>
              </a:spcAft>
              <a:buFont typeface="Calibri" pitchFamily="-112" charset="0"/>
              <a:buAutoNum type="alphaUcPeriod"/>
            </a:pPr>
            <a:r>
              <a:rPr lang="en-US" b="1">
                <a:solidFill>
                  <a:schemeClr val="bg1"/>
                </a:solidFill>
                <a:latin typeface="Arial Black" pitchFamily="-112" charset="0"/>
                <a:sym typeface="Arial Black" pitchFamily="-112" charset="0"/>
              </a:rPr>
              <a:t>All of the above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4)">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1746" name="Rectangle 1"/>
          <p:cNvSpPr>
            <a:spLocks/>
          </p:cNvSpPr>
          <p:nvPr/>
        </p:nvSpPr>
        <p:spPr bwMode="auto">
          <a:xfrm>
            <a:off x="0" y="0"/>
            <a:ext cx="9144000" cy="1752600"/>
          </a:xfrm>
          <a:prstGeom prst="rect">
            <a:avLst/>
          </a:prstGeom>
          <a:noFill/>
          <a:ln w="12700">
            <a:noFill/>
            <a:miter lim="800000"/>
            <a:headEnd/>
            <a:tailEnd/>
          </a:ln>
        </p:spPr>
        <p:txBody>
          <a:bodyPr lIns="0" tIns="0" rIns="40639" bIns="0">
            <a:prstTxWarp prst="textNoShape">
              <a:avLst/>
            </a:prstTxWarp>
          </a:bodyPr>
          <a:lstStyle/>
          <a:p>
            <a:pPr marL="265113" indent="-225425" algn="ctr"/>
            <a:r>
              <a:rPr lang="en-US" sz="4000">
                <a:solidFill>
                  <a:srgbClr val="FFFFFF"/>
                </a:solidFill>
                <a:latin typeface="Arial Black" pitchFamily="-112" charset="0"/>
                <a:sym typeface="Arial Black" pitchFamily="-112" charset="0"/>
              </a:rPr>
              <a:t>Which of the following </a:t>
            </a:r>
          </a:p>
          <a:p>
            <a:pPr marL="265113" indent="-225425" algn="ctr"/>
            <a:r>
              <a:rPr lang="en-US" sz="4000">
                <a:solidFill>
                  <a:srgbClr val="FFFFFF"/>
                </a:solidFill>
                <a:latin typeface="Arial Black" pitchFamily="-112" charset="0"/>
                <a:sym typeface="Arial Black" pitchFamily="-112" charset="0"/>
              </a:rPr>
              <a:t>is TRUE?</a:t>
            </a:r>
          </a:p>
        </p:txBody>
      </p:sp>
      <p:sp>
        <p:nvSpPr>
          <p:cNvPr id="6" name="Flowchart: Process 5">
            <a:hlinkClick r:id="rId3" action="ppaction://hlinksldjump"/>
          </p:cNvPr>
          <p:cNvSpPr/>
          <p:nvPr/>
        </p:nvSpPr>
        <p:spPr>
          <a:xfrm>
            <a:off x="7848600" y="6400800"/>
            <a:ext cx="1295400" cy="45720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chemeClr val="tx1"/>
                </a:solidFill>
                <a:ea typeface="ＭＳ Ｐゴシック" pitchFamily="-107" charset="-128"/>
              </a:rPr>
              <a:t>Scores</a:t>
            </a:r>
          </a:p>
        </p:txBody>
      </p:sp>
      <p:sp>
        <p:nvSpPr>
          <p:cNvPr id="8" name="Rounded Rectangle 7"/>
          <p:cNvSpPr/>
          <p:nvPr/>
        </p:nvSpPr>
        <p:spPr>
          <a:xfrm>
            <a:off x="0" y="4800600"/>
            <a:ext cx="8991600" cy="533400"/>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3600" dirty="0">
              <a:solidFill>
                <a:schemeClr val="tx1"/>
              </a:solidFill>
              <a:latin typeface="Arial Black" pitchFamily="-107" charset="0"/>
              <a:ea typeface="ＭＳ Ｐゴシック" pitchFamily="-107" charset="-128"/>
            </a:endParaRPr>
          </a:p>
        </p:txBody>
      </p:sp>
      <p:sp>
        <p:nvSpPr>
          <p:cNvPr id="31749" name="Rectangle 5"/>
          <p:cNvSpPr>
            <a:spLocks noChangeArrowheads="1"/>
          </p:cNvSpPr>
          <p:nvPr/>
        </p:nvSpPr>
        <p:spPr bwMode="auto">
          <a:xfrm>
            <a:off x="0" y="6211888"/>
            <a:ext cx="1981200" cy="646112"/>
          </a:xfrm>
          <a:prstGeom prst="rect">
            <a:avLst/>
          </a:prstGeom>
          <a:noFill/>
          <a:ln w="9525">
            <a:noFill/>
            <a:miter lim="800000"/>
            <a:headEnd/>
            <a:tailEnd/>
          </a:ln>
        </p:spPr>
        <p:txBody>
          <a:bodyPr>
            <a:prstTxWarp prst="textNoShape">
              <a:avLst/>
            </a:prstTxWarp>
            <a:spAutoFit/>
          </a:bodyPr>
          <a:lstStyle/>
          <a:p>
            <a:r>
              <a:rPr lang="en-US" sz="3600">
                <a:solidFill>
                  <a:srgbClr val="FFFFFF"/>
                </a:solidFill>
                <a:latin typeface="Arial Black" pitchFamily="-112" charset="0"/>
                <a:sym typeface="Arial Black" pitchFamily="-112" charset="0"/>
              </a:rPr>
              <a:t>$500</a:t>
            </a:r>
            <a:endParaRPr lang="en-US" sz="3600"/>
          </a:p>
        </p:txBody>
      </p:sp>
      <p:sp>
        <p:nvSpPr>
          <p:cNvPr id="31750" name="Rectangle 6"/>
          <p:cNvSpPr>
            <a:spLocks noChangeArrowheads="1"/>
          </p:cNvSpPr>
          <p:nvPr/>
        </p:nvSpPr>
        <p:spPr bwMode="auto">
          <a:xfrm>
            <a:off x="0" y="1600200"/>
            <a:ext cx="9144000" cy="3740150"/>
          </a:xfrm>
          <a:prstGeom prst="rect">
            <a:avLst/>
          </a:prstGeom>
          <a:noFill/>
          <a:ln w="9525">
            <a:noFill/>
            <a:miter lim="800000"/>
            <a:headEnd/>
            <a:tailEnd/>
          </a:ln>
        </p:spPr>
        <p:txBody>
          <a:bodyPr>
            <a:prstTxWarp prst="textNoShape">
              <a:avLst/>
            </a:prstTxWarp>
            <a:spAutoFit/>
          </a:bodyPr>
          <a:lstStyle/>
          <a:p>
            <a:pPr marL="554038" indent="-514350">
              <a:spcBef>
                <a:spcPts val="600"/>
              </a:spcBef>
              <a:spcAft>
                <a:spcPts val="1200"/>
              </a:spcAft>
              <a:buFont typeface="Calibri" pitchFamily="-112" charset="0"/>
              <a:buAutoNum type="alphaUcPeriod"/>
            </a:pPr>
            <a:r>
              <a:rPr lang="en-US" b="1">
                <a:solidFill>
                  <a:schemeClr val="bg1"/>
                </a:solidFill>
                <a:latin typeface="Arial Black" pitchFamily="-112" charset="0"/>
                <a:sym typeface="Arial Black" pitchFamily="-112" charset="0"/>
              </a:rPr>
              <a:t>Age has a greater impact on bone fractures in PLWHIV than in people not living with HIV</a:t>
            </a:r>
          </a:p>
          <a:p>
            <a:pPr marL="554038" indent="-514350">
              <a:spcBef>
                <a:spcPts val="600"/>
              </a:spcBef>
              <a:spcAft>
                <a:spcPts val="1200"/>
              </a:spcAft>
              <a:buFont typeface="Calibri" pitchFamily="-112" charset="0"/>
              <a:buAutoNum type="alphaUcPeriod"/>
            </a:pPr>
            <a:r>
              <a:rPr lang="en-US" b="1">
                <a:solidFill>
                  <a:schemeClr val="bg1"/>
                </a:solidFill>
                <a:latin typeface="Arial Black" pitchFamily="-112" charset="0"/>
                <a:sym typeface="Arial Black" pitchFamily="-112" charset="0"/>
              </a:rPr>
              <a:t>The pre-treatment CD4 count is significantly lower in PLWHIV over the age of 50 </a:t>
            </a:r>
          </a:p>
          <a:p>
            <a:pPr marL="554038" indent="-514350">
              <a:spcBef>
                <a:spcPts val="600"/>
              </a:spcBef>
              <a:spcAft>
                <a:spcPts val="1200"/>
              </a:spcAft>
              <a:buFont typeface="Calibri" pitchFamily="-112" charset="0"/>
              <a:buAutoNum type="alphaUcPeriod"/>
            </a:pPr>
            <a:r>
              <a:rPr lang="en-US" b="1">
                <a:solidFill>
                  <a:schemeClr val="bg1"/>
                </a:solidFill>
                <a:latin typeface="Arial Black" pitchFamily="-112" charset="0"/>
                <a:sym typeface="Arial Black" pitchFamily="-112" charset="0"/>
              </a:rPr>
              <a:t>PLWHIV over the age of 50 are hospitalized more frequently than other PLWHIV, but not for HIV-related conditions</a:t>
            </a:r>
          </a:p>
          <a:p>
            <a:pPr marL="554038" indent="-514350">
              <a:spcBef>
                <a:spcPts val="600"/>
              </a:spcBef>
              <a:spcAft>
                <a:spcPts val="1200"/>
              </a:spcAft>
              <a:buFont typeface="Calibri" pitchFamily="-112" charset="0"/>
              <a:buAutoNum type="alphaUcPeriod"/>
            </a:pPr>
            <a:r>
              <a:rPr lang="en-US" b="1">
                <a:solidFill>
                  <a:schemeClr val="bg1"/>
                </a:solidFill>
                <a:latin typeface="Arial Black" pitchFamily="-112" charset="0"/>
                <a:sym typeface="Arial Black" pitchFamily="-112" charset="0"/>
              </a:rPr>
              <a:t>All of the above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style.rotation</p:attrName>
                                        </p:attrNameLst>
                                      </p:cBhvr>
                                      <p:tavLst>
                                        <p:tav tm="0">
                                          <p:val>
                                            <p:fltVal val="720"/>
                                          </p:val>
                                        </p:tav>
                                        <p:tav tm="100000">
                                          <p:val>
                                            <p:fltVal val="0"/>
                                          </p:val>
                                        </p:tav>
                                      </p:tavLst>
                                    </p:anim>
                                    <p:anim calcmode="lin" valueType="num">
                                      <p:cBhvr>
                                        <p:cTn id="9" dur="2000" fill="hold"/>
                                        <p:tgtEl>
                                          <p:spTgt spid="8"/>
                                        </p:tgtEl>
                                        <p:attrNameLst>
                                          <p:attrName>ppt_h</p:attrName>
                                        </p:attrNameLst>
                                      </p:cBhvr>
                                      <p:tavLst>
                                        <p:tav tm="0">
                                          <p:val>
                                            <p:fltVal val="0"/>
                                          </p:val>
                                        </p:tav>
                                        <p:tav tm="100000">
                                          <p:val>
                                            <p:strVal val="#ppt_h"/>
                                          </p:val>
                                        </p:tav>
                                      </p:tavLst>
                                    </p:anim>
                                    <p:anim calcmode="lin" valueType="num">
                                      <p:cBhvr>
                                        <p:cTn id="10" dur="2000" fill="hold"/>
                                        <p:tgtEl>
                                          <p:spTgt spid="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5" name="Flowchart: Process 14">
            <a:hlinkClick r:id="rId3" action="ppaction://hlinksldjump"/>
          </p:cNvPr>
          <p:cNvSpPr/>
          <p:nvPr/>
        </p:nvSpPr>
        <p:spPr>
          <a:xfrm>
            <a:off x="7848600" y="6400800"/>
            <a:ext cx="1295400" cy="45720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chemeClr val="tx1"/>
                </a:solidFill>
                <a:ea typeface="ＭＳ Ｐゴシック" pitchFamily="-107" charset="-128"/>
              </a:rPr>
              <a:t>Scores</a:t>
            </a:r>
          </a:p>
        </p:txBody>
      </p:sp>
      <p:sp>
        <p:nvSpPr>
          <p:cNvPr id="22" name="Rounded Rectangle 21"/>
          <p:cNvSpPr/>
          <p:nvPr/>
        </p:nvSpPr>
        <p:spPr>
          <a:xfrm>
            <a:off x="838200" y="5486400"/>
            <a:ext cx="7467600" cy="609600"/>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r>
              <a:rPr lang="en-US" sz="3600">
                <a:solidFill>
                  <a:schemeClr val="bg1"/>
                </a:solidFill>
                <a:latin typeface="Arial Black" pitchFamily="-112" charset="0"/>
                <a:ea typeface="ＭＳ Ｐゴシック" pitchFamily="-112" charset="-128"/>
                <a:cs typeface="ＭＳ Ｐゴシック" pitchFamily="-112" charset="-128"/>
              </a:rPr>
              <a:t>Kaposi’s Sarcoma</a:t>
            </a:r>
          </a:p>
        </p:txBody>
      </p:sp>
      <p:sp>
        <p:nvSpPr>
          <p:cNvPr id="32772" name="TextBox 15"/>
          <p:cNvSpPr txBox="1">
            <a:spLocks noChangeArrowheads="1"/>
          </p:cNvSpPr>
          <p:nvPr/>
        </p:nvSpPr>
        <p:spPr bwMode="auto">
          <a:xfrm>
            <a:off x="0" y="0"/>
            <a:ext cx="9144000" cy="1938338"/>
          </a:xfrm>
          <a:prstGeom prst="rect">
            <a:avLst/>
          </a:prstGeom>
          <a:noFill/>
          <a:ln w="9525">
            <a:noFill/>
            <a:miter lim="800000"/>
            <a:headEnd/>
            <a:tailEnd/>
          </a:ln>
        </p:spPr>
        <p:txBody>
          <a:bodyPr>
            <a:prstTxWarp prst="textNoShape">
              <a:avLst/>
            </a:prstTxWarp>
            <a:spAutoFit/>
          </a:bodyPr>
          <a:lstStyle/>
          <a:p>
            <a:pPr algn="ctr"/>
            <a:r>
              <a:rPr lang="en-US" sz="4000">
                <a:solidFill>
                  <a:schemeClr val="bg1"/>
                </a:solidFill>
                <a:latin typeface="Arial Black" pitchFamily="-112" charset="0"/>
              </a:rPr>
              <a:t>What is the most common malignancy associated with HIV that may present like this?</a:t>
            </a:r>
          </a:p>
        </p:txBody>
      </p:sp>
      <p:sp>
        <p:nvSpPr>
          <p:cNvPr id="32773" name="Rectangle 5"/>
          <p:cNvSpPr>
            <a:spLocks noChangeArrowheads="1"/>
          </p:cNvSpPr>
          <p:nvPr/>
        </p:nvSpPr>
        <p:spPr bwMode="auto">
          <a:xfrm>
            <a:off x="0" y="6211888"/>
            <a:ext cx="1981200" cy="646112"/>
          </a:xfrm>
          <a:prstGeom prst="rect">
            <a:avLst/>
          </a:prstGeom>
          <a:noFill/>
          <a:ln w="9525">
            <a:noFill/>
            <a:miter lim="800000"/>
            <a:headEnd/>
            <a:tailEnd/>
          </a:ln>
        </p:spPr>
        <p:txBody>
          <a:bodyPr>
            <a:prstTxWarp prst="textNoShape">
              <a:avLst/>
            </a:prstTxWarp>
            <a:spAutoFit/>
          </a:bodyPr>
          <a:lstStyle/>
          <a:p>
            <a:r>
              <a:rPr lang="en-US" sz="3600">
                <a:solidFill>
                  <a:srgbClr val="FFFFFF"/>
                </a:solidFill>
                <a:latin typeface="Arial Black" pitchFamily="-112" charset="0"/>
                <a:sym typeface="Arial Black" pitchFamily="-112" charset="0"/>
              </a:rPr>
              <a:t>$100</a:t>
            </a:r>
            <a:endParaRPr lang="en-US" sz="3600"/>
          </a:p>
        </p:txBody>
      </p:sp>
      <p:pic>
        <p:nvPicPr>
          <p:cNvPr id="32774" name="Picture 14" descr="Kaposi's sarcoma - lesion on the foot"/>
          <p:cNvPicPr>
            <a:picLocks noChangeAspect="1" noChangeArrowheads="1"/>
          </p:cNvPicPr>
          <p:nvPr/>
        </p:nvPicPr>
        <p:blipFill>
          <a:blip r:embed="rId4"/>
          <a:srcRect/>
          <a:stretch>
            <a:fillRect/>
          </a:stretch>
        </p:blipFill>
        <p:spPr bwMode="auto">
          <a:xfrm>
            <a:off x="304800" y="2362200"/>
            <a:ext cx="2914650" cy="2152650"/>
          </a:xfrm>
          <a:prstGeom prst="rect">
            <a:avLst/>
          </a:prstGeom>
          <a:noFill/>
          <a:ln w="9525">
            <a:noFill/>
            <a:miter lim="800000"/>
            <a:headEnd/>
            <a:tailEnd/>
          </a:ln>
        </p:spPr>
      </p:pic>
      <p:pic>
        <p:nvPicPr>
          <p:cNvPr id="32775" name="Picture 16" descr="Kaposi's sarcoma on the back"/>
          <p:cNvPicPr>
            <a:picLocks noChangeAspect="1" noChangeArrowheads="1"/>
          </p:cNvPicPr>
          <p:nvPr/>
        </p:nvPicPr>
        <p:blipFill>
          <a:blip r:embed="rId5"/>
          <a:srcRect/>
          <a:stretch>
            <a:fillRect/>
          </a:stretch>
        </p:blipFill>
        <p:spPr bwMode="auto">
          <a:xfrm>
            <a:off x="3429000" y="2362200"/>
            <a:ext cx="2152650" cy="2914650"/>
          </a:xfrm>
          <a:prstGeom prst="rect">
            <a:avLst/>
          </a:prstGeom>
          <a:noFill/>
          <a:ln w="9525">
            <a:noFill/>
            <a:miter lim="800000"/>
            <a:headEnd/>
            <a:tailEnd/>
          </a:ln>
        </p:spPr>
      </p:pic>
      <p:pic>
        <p:nvPicPr>
          <p:cNvPr id="32776" name="Picture 18" descr="http://www.your-doctor.net/dermatology_atlas/rwx/uploaded_images/images/Oral_kaposi_sarcoma.jpg"/>
          <p:cNvPicPr>
            <a:picLocks noChangeAspect="1" noChangeArrowheads="1"/>
          </p:cNvPicPr>
          <p:nvPr/>
        </p:nvPicPr>
        <p:blipFill>
          <a:blip r:embed="rId6"/>
          <a:srcRect/>
          <a:stretch>
            <a:fillRect/>
          </a:stretch>
        </p:blipFill>
        <p:spPr bwMode="auto">
          <a:xfrm>
            <a:off x="5715000" y="2362200"/>
            <a:ext cx="3429000" cy="18859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4)">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3794" name="Rectangle 1"/>
          <p:cNvSpPr>
            <a:spLocks/>
          </p:cNvSpPr>
          <p:nvPr/>
        </p:nvSpPr>
        <p:spPr bwMode="auto">
          <a:xfrm>
            <a:off x="0" y="0"/>
            <a:ext cx="9144000" cy="1905000"/>
          </a:xfrm>
          <a:prstGeom prst="rect">
            <a:avLst/>
          </a:prstGeom>
          <a:noFill/>
          <a:ln w="12700">
            <a:noFill/>
            <a:miter lim="800000"/>
            <a:headEnd/>
            <a:tailEnd/>
          </a:ln>
        </p:spPr>
        <p:txBody>
          <a:bodyPr lIns="0" tIns="0" rIns="40639" bIns="0">
            <a:prstTxWarp prst="textNoShape">
              <a:avLst/>
            </a:prstTxWarp>
          </a:bodyPr>
          <a:lstStyle/>
          <a:p>
            <a:pPr marL="39688" algn="ctr">
              <a:spcBef>
                <a:spcPts val="4650"/>
              </a:spcBef>
            </a:pPr>
            <a:r>
              <a:rPr lang="en-US" sz="3600">
                <a:solidFill>
                  <a:srgbClr val="FFFFFF"/>
                </a:solidFill>
                <a:latin typeface="Arial Black" pitchFamily="-112" charset="0"/>
                <a:sym typeface="Arial Black" pitchFamily="-112" charset="0"/>
              </a:rPr>
              <a:t>The medical term for the most common fungal infection of the mouth, which includes white patches that wipe away</a:t>
            </a:r>
          </a:p>
        </p:txBody>
      </p:sp>
      <p:sp>
        <p:nvSpPr>
          <p:cNvPr id="16" name="Rounded Rectangle 15"/>
          <p:cNvSpPr/>
          <p:nvPr/>
        </p:nvSpPr>
        <p:spPr>
          <a:xfrm>
            <a:off x="304800" y="5486400"/>
            <a:ext cx="8610600" cy="685800"/>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r>
              <a:rPr lang="en-US" sz="3200" b="1" dirty="0">
                <a:solidFill>
                  <a:schemeClr val="bg1"/>
                </a:solidFill>
                <a:latin typeface="Arial Black" pitchFamily="34" charset="0"/>
              </a:rPr>
              <a:t> </a:t>
            </a:r>
          </a:p>
          <a:p>
            <a:pPr algn="ctr">
              <a:defRPr/>
            </a:pPr>
            <a:r>
              <a:rPr lang="en-US" sz="3200" b="1" dirty="0">
                <a:solidFill>
                  <a:schemeClr val="bg1"/>
                </a:solidFill>
                <a:latin typeface="Arial Black" pitchFamily="34" charset="0"/>
              </a:rPr>
              <a:t>Oral </a:t>
            </a:r>
            <a:r>
              <a:rPr lang="en-US" sz="3200" b="1" dirty="0" err="1">
                <a:solidFill>
                  <a:schemeClr val="bg1"/>
                </a:solidFill>
                <a:latin typeface="Arial Black" pitchFamily="34" charset="0"/>
              </a:rPr>
              <a:t>Pseudomembranous</a:t>
            </a:r>
            <a:r>
              <a:rPr lang="en-US" sz="3200" b="1" dirty="0">
                <a:solidFill>
                  <a:schemeClr val="bg1"/>
                </a:solidFill>
                <a:latin typeface="Arial Black" pitchFamily="34" charset="0"/>
              </a:rPr>
              <a:t> candidiasis</a:t>
            </a:r>
          </a:p>
        </p:txBody>
      </p:sp>
      <p:sp>
        <p:nvSpPr>
          <p:cNvPr id="9" name="Flowchart: Process 8">
            <a:hlinkClick r:id="rId3" action="ppaction://hlinksldjump"/>
          </p:cNvPr>
          <p:cNvSpPr/>
          <p:nvPr/>
        </p:nvSpPr>
        <p:spPr>
          <a:xfrm>
            <a:off x="7848600" y="6400800"/>
            <a:ext cx="1295400" cy="45720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chemeClr val="tx1"/>
                </a:solidFill>
                <a:ea typeface="ＭＳ Ｐゴシック" pitchFamily="-107" charset="-128"/>
              </a:rPr>
              <a:t>Scores</a:t>
            </a:r>
          </a:p>
        </p:txBody>
      </p:sp>
      <p:sp>
        <p:nvSpPr>
          <p:cNvPr id="33797" name="Rectangle 5"/>
          <p:cNvSpPr>
            <a:spLocks noChangeArrowheads="1"/>
          </p:cNvSpPr>
          <p:nvPr/>
        </p:nvSpPr>
        <p:spPr bwMode="auto">
          <a:xfrm>
            <a:off x="0" y="6211888"/>
            <a:ext cx="1981200" cy="646112"/>
          </a:xfrm>
          <a:prstGeom prst="rect">
            <a:avLst/>
          </a:prstGeom>
          <a:noFill/>
          <a:ln w="9525">
            <a:noFill/>
            <a:miter lim="800000"/>
            <a:headEnd/>
            <a:tailEnd/>
          </a:ln>
        </p:spPr>
        <p:txBody>
          <a:bodyPr>
            <a:prstTxWarp prst="textNoShape">
              <a:avLst/>
            </a:prstTxWarp>
            <a:spAutoFit/>
          </a:bodyPr>
          <a:lstStyle/>
          <a:p>
            <a:r>
              <a:rPr lang="en-US" sz="3600">
                <a:solidFill>
                  <a:srgbClr val="FFFFFF"/>
                </a:solidFill>
                <a:latin typeface="Arial Black" pitchFamily="-112" charset="0"/>
                <a:sym typeface="Arial Black" pitchFamily="-112" charset="0"/>
              </a:rPr>
              <a:t>$200</a:t>
            </a:r>
            <a:endParaRPr lang="en-US" sz="3600"/>
          </a:p>
        </p:txBody>
      </p:sp>
      <p:pic>
        <p:nvPicPr>
          <p:cNvPr id="33798" name="Picture 7" descr="http://www.hivdent.org/_picturegallery_/Images/Pseudomembranous%20candidiasis.jpg"/>
          <p:cNvPicPr>
            <a:picLocks noChangeAspect="1" noChangeArrowheads="1"/>
          </p:cNvPicPr>
          <p:nvPr/>
        </p:nvPicPr>
        <p:blipFill>
          <a:blip r:embed="rId4"/>
          <a:srcRect/>
          <a:stretch>
            <a:fillRect/>
          </a:stretch>
        </p:blipFill>
        <p:spPr bwMode="auto">
          <a:xfrm>
            <a:off x="2286000" y="2209800"/>
            <a:ext cx="4800600" cy="3200400"/>
          </a:xfrm>
          <a:prstGeom prst="rect">
            <a:avLst/>
          </a:prstGeom>
          <a:noFill/>
          <a:ln w="9525">
            <a:noFill/>
            <a:miter lim="800000"/>
            <a:headEnd/>
            <a:tailEnd/>
          </a:ln>
        </p:spPr>
      </p:pic>
      <p:sp>
        <p:nvSpPr>
          <p:cNvPr id="33799" name="TextBox 6"/>
          <p:cNvSpPr txBox="1">
            <a:spLocks noChangeArrowheads="1"/>
          </p:cNvSpPr>
          <p:nvPr/>
        </p:nvSpPr>
        <p:spPr bwMode="auto">
          <a:xfrm>
            <a:off x="2286000" y="4953000"/>
            <a:ext cx="2152650" cy="523875"/>
          </a:xfrm>
          <a:prstGeom prst="rect">
            <a:avLst/>
          </a:prstGeom>
          <a:noFill/>
          <a:ln w="9525">
            <a:noFill/>
            <a:miter lim="800000"/>
            <a:headEnd/>
            <a:tailEnd/>
          </a:ln>
        </p:spPr>
        <p:txBody>
          <a:bodyPr wrap="none">
            <a:prstTxWarp prst="textNoShape">
              <a:avLst/>
            </a:prstTxWarp>
            <a:spAutoFit/>
          </a:bodyPr>
          <a:lstStyle/>
          <a:p>
            <a:pPr algn="ctr"/>
            <a:r>
              <a:rPr lang="en-US" sz="2800" b="1">
                <a:latin typeface="Constantia" pitchFamily="-112" charset="0"/>
              </a:rPr>
              <a:t>hivdent.org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0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4818" name="Rectangle 1"/>
          <p:cNvSpPr>
            <a:spLocks/>
          </p:cNvSpPr>
          <p:nvPr/>
        </p:nvSpPr>
        <p:spPr bwMode="auto">
          <a:xfrm>
            <a:off x="0" y="0"/>
            <a:ext cx="9144000" cy="1752600"/>
          </a:xfrm>
          <a:prstGeom prst="rect">
            <a:avLst/>
          </a:prstGeom>
          <a:noFill/>
          <a:ln w="12700">
            <a:noFill/>
            <a:miter lim="800000"/>
            <a:headEnd/>
            <a:tailEnd/>
          </a:ln>
        </p:spPr>
        <p:txBody>
          <a:bodyPr lIns="0" tIns="0" rIns="40639" bIns="0">
            <a:prstTxWarp prst="textNoShape">
              <a:avLst/>
            </a:prstTxWarp>
          </a:bodyPr>
          <a:lstStyle/>
          <a:p>
            <a:pPr marL="39688" algn="ctr">
              <a:spcBef>
                <a:spcPts val="3800"/>
              </a:spcBef>
            </a:pPr>
            <a:r>
              <a:rPr lang="en-US" sz="4000" dirty="0">
                <a:solidFill>
                  <a:srgbClr val="FFFFFF"/>
                </a:solidFill>
                <a:latin typeface="Arial Black" pitchFamily="-112" charset="0"/>
                <a:sym typeface="Arial Black" pitchFamily="-112" charset="0"/>
              </a:rPr>
              <a:t>How long should oral candidiasis be treated?</a:t>
            </a:r>
            <a:endParaRPr lang="en-US" sz="4000" dirty="0">
              <a:latin typeface="Arial Black" pitchFamily="-112" charset="0"/>
              <a:sym typeface="Arial Black" pitchFamily="-112" charset="0"/>
            </a:endParaRPr>
          </a:p>
        </p:txBody>
      </p:sp>
      <p:sp>
        <p:nvSpPr>
          <p:cNvPr id="21516" name="AutoShape 12"/>
          <p:cNvSpPr>
            <a:spLocks/>
          </p:cNvSpPr>
          <p:nvPr/>
        </p:nvSpPr>
        <p:spPr bwMode="auto">
          <a:xfrm>
            <a:off x="914400" y="3657600"/>
            <a:ext cx="7239000" cy="762000"/>
          </a:xfrm>
          <a:prstGeom prst="roundRect">
            <a:avLst>
              <a:gd name="adj" fmla="val 31250"/>
            </a:avLst>
          </a:prstGeom>
          <a:noFill/>
          <a:ln w="76200">
            <a:solidFill>
              <a:schemeClr val="bg1"/>
            </a:solidFill>
            <a:round/>
            <a:headEnd/>
            <a:tailEnd/>
          </a:ln>
        </p:spPr>
        <p:txBody>
          <a:bodyPr lIns="0" tIns="0" rIns="0" bIns="0">
            <a:prstTxWarp prst="textNoShape">
              <a:avLst/>
            </a:prstTxWarp>
          </a:bodyPr>
          <a:lstStyle/>
          <a:p>
            <a:pPr algn="ctr"/>
            <a:endParaRPr lang="en-US" sz="3600" b="1">
              <a:latin typeface="Arial Black" pitchFamily="-112" charset="0"/>
            </a:endParaRPr>
          </a:p>
        </p:txBody>
      </p:sp>
      <p:sp>
        <p:nvSpPr>
          <p:cNvPr id="8" name="Flowchart: Process 7">
            <a:hlinkClick r:id="rId3" action="ppaction://hlinksldjump"/>
          </p:cNvPr>
          <p:cNvSpPr/>
          <p:nvPr/>
        </p:nvSpPr>
        <p:spPr>
          <a:xfrm>
            <a:off x="7848600" y="6400800"/>
            <a:ext cx="1295400" cy="45720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chemeClr val="tx1"/>
                </a:solidFill>
                <a:ea typeface="ＭＳ Ｐゴシック" pitchFamily="-107" charset="-128"/>
              </a:rPr>
              <a:t>Scores</a:t>
            </a:r>
          </a:p>
        </p:txBody>
      </p:sp>
      <p:sp>
        <p:nvSpPr>
          <p:cNvPr id="34821" name="Rectangle 5"/>
          <p:cNvSpPr>
            <a:spLocks noChangeArrowheads="1"/>
          </p:cNvSpPr>
          <p:nvPr/>
        </p:nvSpPr>
        <p:spPr bwMode="auto">
          <a:xfrm>
            <a:off x="0" y="6211888"/>
            <a:ext cx="1981200" cy="646112"/>
          </a:xfrm>
          <a:prstGeom prst="rect">
            <a:avLst/>
          </a:prstGeom>
          <a:noFill/>
          <a:ln w="9525">
            <a:noFill/>
            <a:miter lim="800000"/>
            <a:headEnd/>
            <a:tailEnd/>
          </a:ln>
        </p:spPr>
        <p:txBody>
          <a:bodyPr>
            <a:prstTxWarp prst="textNoShape">
              <a:avLst/>
            </a:prstTxWarp>
            <a:spAutoFit/>
          </a:bodyPr>
          <a:lstStyle/>
          <a:p>
            <a:r>
              <a:rPr lang="en-US" sz="3600">
                <a:solidFill>
                  <a:srgbClr val="FFFFFF"/>
                </a:solidFill>
                <a:latin typeface="Arial Black" pitchFamily="-112" charset="0"/>
                <a:sym typeface="Arial Black" pitchFamily="-112" charset="0"/>
              </a:rPr>
              <a:t>$300</a:t>
            </a:r>
            <a:endParaRPr lang="en-US" sz="3600"/>
          </a:p>
        </p:txBody>
      </p:sp>
      <p:sp>
        <p:nvSpPr>
          <p:cNvPr id="34822" name="Rectangle 6"/>
          <p:cNvSpPr>
            <a:spLocks noChangeArrowheads="1"/>
          </p:cNvSpPr>
          <p:nvPr/>
        </p:nvSpPr>
        <p:spPr bwMode="auto">
          <a:xfrm>
            <a:off x="914400" y="1600200"/>
            <a:ext cx="7315200" cy="4232275"/>
          </a:xfrm>
          <a:prstGeom prst="rect">
            <a:avLst/>
          </a:prstGeom>
          <a:noFill/>
          <a:ln w="9525">
            <a:noFill/>
            <a:miter lim="800000"/>
            <a:headEnd/>
            <a:tailEnd/>
          </a:ln>
        </p:spPr>
        <p:txBody>
          <a:bodyPr>
            <a:prstTxWarp prst="textNoShape">
              <a:avLst/>
            </a:prstTxWarp>
            <a:spAutoFit/>
          </a:bodyPr>
          <a:lstStyle/>
          <a:p>
            <a:pPr marL="554038" indent="-514350">
              <a:spcBef>
                <a:spcPts val="600"/>
              </a:spcBef>
              <a:spcAft>
                <a:spcPts val="1200"/>
              </a:spcAft>
            </a:pPr>
            <a:r>
              <a:rPr lang="en-US" sz="2800" b="1" dirty="0">
                <a:solidFill>
                  <a:schemeClr val="bg1"/>
                </a:solidFill>
                <a:latin typeface="Arial Black" pitchFamily="-112" charset="0"/>
                <a:sym typeface="Arial Black" pitchFamily="-112" charset="0"/>
              </a:rPr>
              <a:t>A. Treatment should continue until symptoms of candidiasis are gone, 3-7 days</a:t>
            </a:r>
          </a:p>
          <a:p>
            <a:pPr marL="554038" indent="-514350">
              <a:spcBef>
                <a:spcPts val="600"/>
              </a:spcBef>
              <a:spcAft>
                <a:spcPts val="1200"/>
              </a:spcAft>
            </a:pPr>
            <a:r>
              <a:rPr lang="en-US" sz="2800" b="1" dirty="0">
                <a:solidFill>
                  <a:schemeClr val="bg1"/>
                </a:solidFill>
                <a:latin typeface="Arial Black" pitchFamily="-112" charset="0"/>
                <a:sym typeface="Arial Black" pitchFamily="-112" charset="0"/>
              </a:rPr>
              <a:t>B. 10 days</a:t>
            </a:r>
          </a:p>
          <a:p>
            <a:pPr marL="554038" indent="-514350">
              <a:spcBef>
                <a:spcPts val="600"/>
              </a:spcBef>
              <a:spcAft>
                <a:spcPts val="1200"/>
              </a:spcAft>
            </a:pPr>
            <a:r>
              <a:rPr lang="en-US" sz="2800" b="1" dirty="0">
                <a:solidFill>
                  <a:schemeClr val="bg1"/>
                </a:solidFill>
                <a:latin typeface="Arial Black" pitchFamily="-112" charset="0"/>
                <a:sym typeface="Arial Black" pitchFamily="-112" charset="0"/>
              </a:rPr>
              <a:t>C. Two weeks</a:t>
            </a:r>
          </a:p>
          <a:p>
            <a:pPr marL="554038" indent="-514350">
              <a:spcBef>
                <a:spcPts val="600"/>
              </a:spcBef>
              <a:spcAft>
                <a:spcPts val="1200"/>
              </a:spcAft>
            </a:pPr>
            <a:r>
              <a:rPr lang="en-US" sz="2800" b="1" dirty="0">
                <a:solidFill>
                  <a:schemeClr val="bg1"/>
                </a:solidFill>
                <a:latin typeface="Arial Black" pitchFamily="-112" charset="0"/>
                <a:sym typeface="Arial Black" pitchFamily="-112" charset="0"/>
              </a:rPr>
              <a:t>D. The answer depends on whether topical or systemic anti-fungal therapies are used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1516"/>
                                        </p:tgtEl>
                                        <p:attrNameLst>
                                          <p:attrName>style.visibility</p:attrName>
                                        </p:attrNameLst>
                                      </p:cBhvr>
                                      <p:to>
                                        <p:strVal val="visible"/>
                                      </p:to>
                                    </p:set>
                                    <p:anim calcmode="lin" valueType="num">
                                      <p:cBhvr>
                                        <p:cTn id="7" dur="500" decel="50000" fill="hold">
                                          <p:stCondLst>
                                            <p:cond delay="0"/>
                                          </p:stCondLst>
                                        </p:cTn>
                                        <p:tgtEl>
                                          <p:spTgt spid="2151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151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1516"/>
                                        </p:tgtEl>
                                        <p:attrNameLst>
                                          <p:attrName>ppt_w</p:attrName>
                                        </p:attrNameLst>
                                      </p:cBhvr>
                                      <p:tavLst>
                                        <p:tav tm="0">
                                          <p:val>
                                            <p:strVal val="#ppt_w*.05"/>
                                          </p:val>
                                        </p:tav>
                                        <p:tav tm="100000">
                                          <p:val>
                                            <p:strVal val="#ppt_w"/>
                                          </p:val>
                                        </p:tav>
                                      </p:tavLst>
                                    </p:anim>
                                    <p:anim calcmode="lin" valueType="num">
                                      <p:cBhvr>
                                        <p:cTn id="10" dur="1000" fill="hold"/>
                                        <p:tgtEl>
                                          <p:spTgt spid="2151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151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151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151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1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6" grpId="0" animBg="1"/>
    </p:bldLst>
  </p:timing>
</p:sld>
</file>

<file path=ppt/slides/slide10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5842" name="Rectangle 1"/>
          <p:cNvSpPr>
            <a:spLocks/>
          </p:cNvSpPr>
          <p:nvPr/>
        </p:nvSpPr>
        <p:spPr bwMode="auto">
          <a:xfrm>
            <a:off x="0" y="0"/>
            <a:ext cx="9144000" cy="914400"/>
          </a:xfrm>
          <a:prstGeom prst="rect">
            <a:avLst/>
          </a:prstGeom>
          <a:noFill/>
          <a:ln w="12700">
            <a:noFill/>
            <a:miter lim="800000"/>
            <a:headEnd/>
            <a:tailEnd/>
          </a:ln>
        </p:spPr>
        <p:txBody>
          <a:bodyPr lIns="0" tIns="0" rIns="40639" bIns="0">
            <a:prstTxWarp prst="textNoShape">
              <a:avLst/>
            </a:prstTxWarp>
          </a:bodyPr>
          <a:lstStyle/>
          <a:p>
            <a:pPr marL="39688" algn="ctr">
              <a:spcBef>
                <a:spcPts val="1200"/>
              </a:spcBef>
            </a:pPr>
            <a:r>
              <a:rPr lang="en-US" sz="4000">
                <a:solidFill>
                  <a:srgbClr val="FFFFFF"/>
                </a:solidFill>
                <a:latin typeface="Arial Black" pitchFamily="-112" charset="0"/>
                <a:sym typeface="Arial Black" pitchFamily="-112" charset="0"/>
              </a:rPr>
              <a:t>What is this?</a:t>
            </a:r>
          </a:p>
        </p:txBody>
      </p:sp>
      <p:sp>
        <p:nvSpPr>
          <p:cNvPr id="17" name="Rounded Rectangle 16"/>
          <p:cNvSpPr/>
          <p:nvPr/>
        </p:nvSpPr>
        <p:spPr>
          <a:xfrm>
            <a:off x="2819400" y="5257800"/>
            <a:ext cx="3505200" cy="838200"/>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schemeClr val="bg1"/>
                </a:solidFill>
                <a:latin typeface="Arial Black" pitchFamily="-107" charset="0"/>
                <a:ea typeface="ＭＳ Ｐゴシック" pitchFamily="-107" charset="-128"/>
              </a:rPr>
              <a:t>Oral Warts</a:t>
            </a:r>
          </a:p>
        </p:txBody>
      </p:sp>
      <p:sp>
        <p:nvSpPr>
          <p:cNvPr id="8" name="Flowchart: Process 7">
            <a:hlinkClick r:id="rId3" action="ppaction://hlinksldjump"/>
          </p:cNvPr>
          <p:cNvSpPr/>
          <p:nvPr/>
        </p:nvSpPr>
        <p:spPr>
          <a:xfrm>
            <a:off x="7848600" y="6400800"/>
            <a:ext cx="1295400" cy="45720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chemeClr val="tx1"/>
                </a:solidFill>
                <a:ea typeface="ＭＳ Ｐゴシック" pitchFamily="-107" charset="-128"/>
              </a:rPr>
              <a:t>Scores</a:t>
            </a:r>
          </a:p>
        </p:txBody>
      </p:sp>
      <p:sp>
        <p:nvSpPr>
          <p:cNvPr id="35845" name="Rectangle 5"/>
          <p:cNvSpPr>
            <a:spLocks noChangeArrowheads="1"/>
          </p:cNvSpPr>
          <p:nvPr/>
        </p:nvSpPr>
        <p:spPr bwMode="auto">
          <a:xfrm>
            <a:off x="0" y="6211888"/>
            <a:ext cx="1981200" cy="646112"/>
          </a:xfrm>
          <a:prstGeom prst="rect">
            <a:avLst/>
          </a:prstGeom>
          <a:noFill/>
          <a:ln w="9525">
            <a:noFill/>
            <a:miter lim="800000"/>
            <a:headEnd/>
            <a:tailEnd/>
          </a:ln>
        </p:spPr>
        <p:txBody>
          <a:bodyPr>
            <a:prstTxWarp prst="textNoShape">
              <a:avLst/>
            </a:prstTxWarp>
            <a:spAutoFit/>
          </a:bodyPr>
          <a:lstStyle/>
          <a:p>
            <a:r>
              <a:rPr lang="en-US" sz="3600">
                <a:solidFill>
                  <a:srgbClr val="FFFFFF"/>
                </a:solidFill>
                <a:latin typeface="Arial Black" pitchFamily="-112" charset="0"/>
                <a:sym typeface="Arial Black" pitchFamily="-112" charset="0"/>
              </a:rPr>
              <a:t>$400</a:t>
            </a:r>
            <a:endParaRPr lang="en-US" sz="3600"/>
          </a:p>
        </p:txBody>
      </p:sp>
      <p:pic>
        <p:nvPicPr>
          <p:cNvPr id="35846" name="Picture 7" descr="http://www.hpv-genital-warts-pictures.com/image-files/genitalwarts-4.jpg"/>
          <p:cNvPicPr>
            <a:picLocks noChangeAspect="1" noChangeArrowheads="1"/>
          </p:cNvPicPr>
          <p:nvPr/>
        </p:nvPicPr>
        <p:blipFill>
          <a:blip r:embed="rId4"/>
          <a:srcRect/>
          <a:stretch>
            <a:fillRect/>
          </a:stretch>
        </p:blipFill>
        <p:spPr bwMode="auto">
          <a:xfrm>
            <a:off x="2743200" y="981075"/>
            <a:ext cx="3657600" cy="41211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a:spLocks noGrp="1"/>
          </p:cNvSpPr>
          <p:nvPr>
            <p:ph type="title"/>
          </p:nvPr>
        </p:nvSpPr>
        <p:spPr>
          <a:xfrm>
            <a:off x="674827" y="1471105"/>
            <a:ext cx="3255264" cy="1162050"/>
          </a:xfrm>
        </p:spPr>
        <p:txBody>
          <a:bodyPr/>
          <a:lstStyle/>
          <a:p>
            <a:r>
              <a:rPr lang="en-US" dirty="0" smtClean="0">
                <a:solidFill>
                  <a:srgbClr val="000000"/>
                </a:solidFill>
              </a:rPr>
              <a:t>MODULE 2:</a:t>
            </a:r>
            <a:endParaRPr lang="en-US" dirty="0">
              <a:solidFill>
                <a:srgbClr val="000000"/>
              </a:solidFill>
            </a:endParaRPr>
          </a:p>
        </p:txBody>
      </p:sp>
      <p:sp>
        <p:nvSpPr>
          <p:cNvPr id="24" name="Content Placeholder 23"/>
          <p:cNvSpPr>
            <a:spLocks noGrp="1"/>
          </p:cNvSpPr>
          <p:nvPr>
            <p:ph idx="1"/>
          </p:nvPr>
        </p:nvSpPr>
        <p:spPr/>
        <p:txBody>
          <a:bodyPr>
            <a:normAutofit/>
          </a:bodyPr>
          <a:lstStyle/>
          <a:p>
            <a:r>
              <a:rPr lang="en-US" i="1" dirty="0" smtClean="0"/>
              <a:t>Session Length:</a:t>
            </a:r>
            <a:r>
              <a:rPr lang="en-US" dirty="0" smtClean="0"/>
              <a:t> 35-45 minutes</a:t>
            </a:r>
          </a:p>
          <a:p>
            <a:r>
              <a:rPr lang="en-US" i="1" dirty="0" smtClean="0"/>
              <a:t>Summary</a:t>
            </a:r>
            <a:endParaRPr lang="en-US" dirty="0" smtClean="0"/>
          </a:p>
          <a:p>
            <a:pPr lvl="1"/>
            <a:r>
              <a:rPr lang="en-US" dirty="0" smtClean="0"/>
              <a:t>The primary objective of this module is to increase understanding of common barriers to oral health care encountered by PLWHA, as well as to improve understanding of the important intersection of oral health and HIV disease. </a:t>
            </a:r>
          </a:p>
          <a:p>
            <a:r>
              <a:rPr lang="en-US" i="1" dirty="0" smtClean="0"/>
              <a:t>Materials Needed:</a:t>
            </a:r>
            <a:endParaRPr lang="en-US" dirty="0" smtClean="0"/>
          </a:p>
          <a:p>
            <a:pPr lvl="1" fontAlgn="base"/>
            <a:r>
              <a:rPr lang="en-US" dirty="0" smtClean="0"/>
              <a:t>A computer and compatible LCD projector to play the PowerPoint presentation.</a:t>
            </a:r>
          </a:p>
          <a:p>
            <a:pPr lvl="1" fontAlgn="base"/>
            <a:r>
              <a:rPr lang="en-US" dirty="0" smtClean="0"/>
              <a:t>Colorful markers </a:t>
            </a:r>
          </a:p>
          <a:p>
            <a:pPr lvl="1" fontAlgn="base"/>
            <a:r>
              <a:rPr lang="en-US" dirty="0" smtClean="0"/>
              <a:t>Paper and easel(s), whiteboard, or other means of taking notes </a:t>
            </a:r>
          </a:p>
          <a:p>
            <a:endParaRPr lang="en-US" dirty="0" smtClean="0">
              <a:solidFill>
                <a:schemeClr val="tx1"/>
              </a:solidFill>
            </a:endParaRPr>
          </a:p>
          <a:p>
            <a:endParaRPr lang="en-US" dirty="0" smtClean="0">
              <a:solidFill>
                <a:schemeClr val="tx1"/>
              </a:solidFill>
            </a:endParaRPr>
          </a:p>
          <a:p>
            <a:endParaRPr lang="en-US" dirty="0"/>
          </a:p>
        </p:txBody>
      </p:sp>
      <p:sp>
        <p:nvSpPr>
          <p:cNvPr id="25" name="Text Placeholder 24"/>
          <p:cNvSpPr>
            <a:spLocks noGrp="1"/>
          </p:cNvSpPr>
          <p:nvPr>
            <p:ph type="body" sz="half" idx="2"/>
          </p:nvPr>
        </p:nvSpPr>
        <p:spPr>
          <a:xfrm>
            <a:off x="675365" y="2785552"/>
            <a:ext cx="3255264" cy="2392363"/>
          </a:xfrm>
        </p:spPr>
        <p:txBody>
          <a:bodyPr/>
          <a:lstStyle/>
          <a:p>
            <a:r>
              <a:rPr lang="en-US" sz="2400" dirty="0" smtClean="0"/>
              <a:t>Barriers to Oral Health Care for PLWHA</a:t>
            </a:r>
          </a:p>
          <a:p>
            <a:endParaRPr lang="en-US"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6866" name="Rectangle 1"/>
          <p:cNvSpPr>
            <a:spLocks/>
          </p:cNvSpPr>
          <p:nvPr/>
        </p:nvSpPr>
        <p:spPr bwMode="auto">
          <a:xfrm>
            <a:off x="0" y="0"/>
            <a:ext cx="9144000" cy="2819400"/>
          </a:xfrm>
          <a:prstGeom prst="rect">
            <a:avLst/>
          </a:prstGeom>
          <a:noFill/>
          <a:ln w="12700">
            <a:noFill/>
            <a:miter lim="800000"/>
            <a:headEnd/>
            <a:tailEnd/>
          </a:ln>
        </p:spPr>
        <p:txBody>
          <a:bodyPr lIns="0" tIns="0" rIns="40639" bIns="0">
            <a:prstTxWarp prst="textNoShape">
              <a:avLst/>
            </a:prstTxWarp>
          </a:bodyPr>
          <a:lstStyle/>
          <a:p>
            <a:pPr marL="39688" algn="ctr">
              <a:spcBef>
                <a:spcPts val="4650"/>
              </a:spcBef>
            </a:pPr>
            <a:r>
              <a:rPr lang="en-US" sz="4000">
                <a:solidFill>
                  <a:srgbClr val="FFFFFF"/>
                </a:solidFill>
                <a:latin typeface="Arial Black" pitchFamily="-112" charset="0"/>
                <a:sym typeface="Arial Black" pitchFamily="-112" charset="0"/>
              </a:rPr>
              <a:t>Present two weeks, sensitive to spicy foods, first occurrence, this patient has …</a:t>
            </a:r>
          </a:p>
        </p:txBody>
      </p:sp>
      <p:sp>
        <p:nvSpPr>
          <p:cNvPr id="6" name="Flowchart: Process 5">
            <a:hlinkClick r:id="rId3" action="ppaction://hlinksldjump"/>
          </p:cNvPr>
          <p:cNvSpPr/>
          <p:nvPr/>
        </p:nvSpPr>
        <p:spPr>
          <a:xfrm>
            <a:off x="7848600" y="6400800"/>
            <a:ext cx="1295400" cy="45720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chemeClr val="tx1"/>
                </a:solidFill>
                <a:ea typeface="ＭＳ Ｐゴシック" pitchFamily="-107" charset="-128"/>
              </a:rPr>
              <a:t>Scores</a:t>
            </a:r>
          </a:p>
        </p:txBody>
      </p:sp>
      <p:sp>
        <p:nvSpPr>
          <p:cNvPr id="36868" name="Rectangle 5"/>
          <p:cNvSpPr>
            <a:spLocks noChangeArrowheads="1"/>
          </p:cNvSpPr>
          <p:nvPr/>
        </p:nvSpPr>
        <p:spPr bwMode="auto">
          <a:xfrm>
            <a:off x="0" y="6211888"/>
            <a:ext cx="1981200" cy="646112"/>
          </a:xfrm>
          <a:prstGeom prst="rect">
            <a:avLst/>
          </a:prstGeom>
          <a:noFill/>
          <a:ln w="9525">
            <a:noFill/>
            <a:miter lim="800000"/>
            <a:headEnd/>
            <a:tailEnd/>
          </a:ln>
        </p:spPr>
        <p:txBody>
          <a:bodyPr>
            <a:prstTxWarp prst="textNoShape">
              <a:avLst/>
            </a:prstTxWarp>
            <a:spAutoFit/>
          </a:bodyPr>
          <a:lstStyle/>
          <a:p>
            <a:r>
              <a:rPr lang="en-US" sz="3600">
                <a:solidFill>
                  <a:srgbClr val="FFFFFF"/>
                </a:solidFill>
                <a:latin typeface="Arial Black" pitchFamily="-112" charset="0"/>
                <a:sym typeface="Arial Black" pitchFamily="-112" charset="0"/>
              </a:rPr>
              <a:t>$500</a:t>
            </a:r>
            <a:endParaRPr lang="en-US" sz="3600"/>
          </a:p>
        </p:txBody>
      </p:sp>
      <p:pic>
        <p:nvPicPr>
          <p:cNvPr id="36869" name="Picture 7" descr="http://www.aafp.org/afp/2007/0215/afp20070215p501-f2.jpg"/>
          <p:cNvPicPr>
            <a:picLocks noChangeAspect="1" noChangeArrowheads="1"/>
          </p:cNvPicPr>
          <p:nvPr/>
        </p:nvPicPr>
        <p:blipFill>
          <a:blip r:embed="rId4"/>
          <a:srcRect/>
          <a:stretch>
            <a:fillRect/>
          </a:stretch>
        </p:blipFill>
        <p:spPr bwMode="auto">
          <a:xfrm>
            <a:off x="304800" y="2438400"/>
            <a:ext cx="2246313" cy="3162300"/>
          </a:xfrm>
          <a:prstGeom prst="rect">
            <a:avLst/>
          </a:prstGeom>
          <a:noFill/>
          <a:ln w="9525">
            <a:noFill/>
            <a:miter lim="800000"/>
            <a:headEnd/>
            <a:tailEnd/>
          </a:ln>
        </p:spPr>
      </p:pic>
      <p:sp>
        <p:nvSpPr>
          <p:cNvPr id="36870" name="Rectangle 6"/>
          <p:cNvSpPr>
            <a:spLocks noChangeArrowheads="1"/>
          </p:cNvSpPr>
          <p:nvPr/>
        </p:nvSpPr>
        <p:spPr bwMode="auto">
          <a:xfrm>
            <a:off x="2743200" y="2438400"/>
            <a:ext cx="5943600" cy="2940050"/>
          </a:xfrm>
          <a:prstGeom prst="rect">
            <a:avLst/>
          </a:prstGeom>
          <a:noFill/>
          <a:ln w="9525">
            <a:noFill/>
            <a:miter lim="800000"/>
            <a:headEnd/>
            <a:tailEnd/>
          </a:ln>
        </p:spPr>
        <p:txBody>
          <a:bodyPr>
            <a:prstTxWarp prst="textNoShape">
              <a:avLst/>
            </a:prstTxWarp>
            <a:spAutoFit/>
          </a:bodyPr>
          <a:lstStyle/>
          <a:p>
            <a:pPr marL="554038" indent="-514350">
              <a:spcBef>
                <a:spcPts val="600"/>
              </a:spcBef>
              <a:spcAft>
                <a:spcPts val="1200"/>
              </a:spcAft>
            </a:pPr>
            <a:r>
              <a:rPr lang="en-US" sz="2800" b="1">
                <a:solidFill>
                  <a:schemeClr val="bg1"/>
                </a:solidFill>
                <a:latin typeface="Arial Black" pitchFamily="-112" charset="0"/>
                <a:sym typeface="Arial Black" pitchFamily="-112" charset="0"/>
              </a:rPr>
              <a:t>A. Median rhomboid glossitis</a:t>
            </a:r>
          </a:p>
          <a:p>
            <a:pPr marL="554038" indent="-514350">
              <a:spcBef>
                <a:spcPts val="600"/>
              </a:spcBef>
              <a:spcAft>
                <a:spcPts val="1200"/>
              </a:spcAft>
            </a:pPr>
            <a:r>
              <a:rPr lang="en-US" sz="2800" b="1">
                <a:solidFill>
                  <a:schemeClr val="bg1"/>
                </a:solidFill>
                <a:latin typeface="Arial Black" pitchFamily="-112" charset="0"/>
                <a:sym typeface="Arial Black" pitchFamily="-112" charset="0"/>
              </a:rPr>
              <a:t>B. Erythematous (Red thrush)</a:t>
            </a:r>
          </a:p>
          <a:p>
            <a:pPr marL="554038" indent="-514350">
              <a:spcBef>
                <a:spcPts val="600"/>
              </a:spcBef>
              <a:spcAft>
                <a:spcPts val="1200"/>
              </a:spcAft>
            </a:pPr>
            <a:r>
              <a:rPr lang="en-US" sz="2800" b="1">
                <a:solidFill>
                  <a:schemeClr val="bg1"/>
                </a:solidFill>
                <a:latin typeface="Arial Black" pitchFamily="-112" charset="0"/>
                <a:sym typeface="Arial Black" pitchFamily="-112" charset="0"/>
              </a:rPr>
              <a:t>C. Trauma</a:t>
            </a:r>
          </a:p>
          <a:p>
            <a:pPr marL="554038" indent="-514350">
              <a:spcBef>
                <a:spcPts val="600"/>
              </a:spcBef>
              <a:spcAft>
                <a:spcPts val="1200"/>
              </a:spcAft>
            </a:pPr>
            <a:r>
              <a:rPr lang="en-US" sz="2800" b="1">
                <a:solidFill>
                  <a:schemeClr val="bg1"/>
                </a:solidFill>
                <a:latin typeface="Arial Black" pitchFamily="-112" charset="0"/>
                <a:sym typeface="Arial Black" pitchFamily="-112" charset="0"/>
              </a:rPr>
              <a:t>D. A and B</a:t>
            </a:r>
          </a:p>
        </p:txBody>
      </p:sp>
      <p:sp>
        <p:nvSpPr>
          <p:cNvPr id="8" name="AutoShape 12"/>
          <p:cNvSpPr>
            <a:spLocks/>
          </p:cNvSpPr>
          <p:nvPr/>
        </p:nvSpPr>
        <p:spPr bwMode="auto">
          <a:xfrm>
            <a:off x="2667000" y="4724400"/>
            <a:ext cx="5943600" cy="762000"/>
          </a:xfrm>
          <a:prstGeom prst="roundRect">
            <a:avLst>
              <a:gd name="adj" fmla="val 31250"/>
            </a:avLst>
          </a:prstGeom>
          <a:noFill/>
          <a:ln w="76200">
            <a:solidFill>
              <a:schemeClr val="bg1"/>
            </a:solidFill>
            <a:round/>
            <a:headEnd/>
            <a:tailEnd/>
          </a:ln>
        </p:spPr>
        <p:txBody>
          <a:bodyPr lIns="0" tIns="0" rIns="0" bIns="0">
            <a:prstTxWarp prst="textNoShape">
              <a:avLst/>
            </a:prstTxWarp>
          </a:bodyPr>
          <a:lstStyle/>
          <a:p>
            <a:pPr algn="ctr"/>
            <a:endParaRPr lang="en-US" sz="3600" b="1">
              <a:latin typeface="Arial Black" pitchFamily="-112"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0" dur="1000" fill="hold"/>
                                        <p:tgtEl>
                                          <p:spTgt spid="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7890" name="Rectangle 10"/>
          <p:cNvSpPr>
            <a:spLocks/>
          </p:cNvSpPr>
          <p:nvPr/>
        </p:nvSpPr>
        <p:spPr bwMode="auto">
          <a:xfrm>
            <a:off x="0" y="0"/>
            <a:ext cx="9144000" cy="1447800"/>
          </a:xfrm>
          <a:prstGeom prst="rect">
            <a:avLst/>
          </a:prstGeom>
          <a:noFill/>
          <a:ln w="12700">
            <a:noFill/>
            <a:miter lim="800000"/>
            <a:headEnd/>
            <a:tailEnd/>
          </a:ln>
        </p:spPr>
        <p:txBody>
          <a:bodyPr lIns="0" tIns="0" rIns="40639" bIns="0">
            <a:prstTxWarp prst="textNoShape">
              <a:avLst/>
            </a:prstTxWarp>
          </a:bodyPr>
          <a:lstStyle/>
          <a:p>
            <a:pPr marL="39688" algn="ctr"/>
            <a:r>
              <a:rPr lang="en-US" sz="4000" dirty="0">
                <a:solidFill>
                  <a:srgbClr val="FFFFFF"/>
                </a:solidFill>
                <a:latin typeface="Arial Black" pitchFamily="-112" charset="0"/>
                <a:sym typeface="Arial Black" pitchFamily="-112" charset="0"/>
              </a:rPr>
              <a:t>What are 3 things that can cause Xerostomia?</a:t>
            </a:r>
          </a:p>
        </p:txBody>
      </p:sp>
      <p:sp>
        <p:nvSpPr>
          <p:cNvPr id="11" name="Flowchart: Process 10">
            <a:hlinkClick r:id="rId3" action="ppaction://hlinksldjump"/>
          </p:cNvPr>
          <p:cNvSpPr/>
          <p:nvPr/>
        </p:nvSpPr>
        <p:spPr>
          <a:xfrm>
            <a:off x="7848600" y="6400800"/>
            <a:ext cx="1295400" cy="45720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chemeClr val="tx1"/>
                </a:solidFill>
                <a:ea typeface="ＭＳ Ｐゴシック" pitchFamily="-107" charset="-128"/>
              </a:rPr>
              <a:t>Scores</a:t>
            </a:r>
          </a:p>
        </p:txBody>
      </p:sp>
      <p:sp>
        <p:nvSpPr>
          <p:cNvPr id="37892" name="Rectangle 5"/>
          <p:cNvSpPr>
            <a:spLocks noChangeArrowheads="1"/>
          </p:cNvSpPr>
          <p:nvPr/>
        </p:nvSpPr>
        <p:spPr bwMode="auto">
          <a:xfrm>
            <a:off x="0" y="6211888"/>
            <a:ext cx="1981200" cy="646112"/>
          </a:xfrm>
          <a:prstGeom prst="rect">
            <a:avLst/>
          </a:prstGeom>
          <a:noFill/>
          <a:ln w="9525">
            <a:noFill/>
            <a:miter lim="800000"/>
            <a:headEnd/>
            <a:tailEnd/>
          </a:ln>
        </p:spPr>
        <p:txBody>
          <a:bodyPr>
            <a:prstTxWarp prst="textNoShape">
              <a:avLst/>
            </a:prstTxWarp>
            <a:spAutoFit/>
          </a:bodyPr>
          <a:lstStyle/>
          <a:p>
            <a:r>
              <a:rPr lang="en-US" sz="3600">
                <a:solidFill>
                  <a:srgbClr val="FFFFFF"/>
                </a:solidFill>
                <a:latin typeface="Arial Black" pitchFamily="-112" charset="0"/>
                <a:sym typeface="Arial Black" pitchFamily="-112" charset="0"/>
              </a:rPr>
              <a:t>$100</a:t>
            </a:r>
            <a:endParaRPr lang="en-US" sz="3600"/>
          </a:p>
        </p:txBody>
      </p:sp>
      <p:sp>
        <p:nvSpPr>
          <p:cNvPr id="37894" name="Rectangle 6"/>
          <p:cNvSpPr>
            <a:spLocks noChangeArrowheads="1"/>
          </p:cNvSpPr>
          <p:nvPr/>
        </p:nvSpPr>
        <p:spPr bwMode="auto">
          <a:xfrm>
            <a:off x="1828800" y="1600200"/>
            <a:ext cx="5486400" cy="4648200"/>
          </a:xfrm>
          <a:prstGeom prst="roundRect">
            <a:avLst/>
          </a:prstGeom>
          <a:noFill/>
          <a:ln w="76200">
            <a:solidFill>
              <a:schemeClr val="bg1"/>
            </a:solidFill>
            <a:headEnd/>
            <a:tailEnd/>
          </a:ln>
        </p:spPr>
        <p:style>
          <a:lnRef idx="2">
            <a:schemeClr val="dk1"/>
          </a:lnRef>
          <a:fillRef idx="1">
            <a:schemeClr val="lt1"/>
          </a:fillRef>
          <a:effectRef idx="0">
            <a:schemeClr val="dk1"/>
          </a:effectRef>
          <a:fontRef idx="minor">
            <a:schemeClr val="dk1"/>
          </a:fontRef>
        </p:style>
        <p:txBody>
          <a:bodyPr>
            <a:prstTxWarp prst="textNoShape">
              <a:avLst/>
            </a:prstTxWarp>
            <a:spAutoFit/>
          </a:bodyPr>
          <a:lstStyle/>
          <a:p>
            <a:pPr marL="554038" indent="-514350" algn="ctr">
              <a:spcBef>
                <a:spcPts val="600"/>
              </a:spcBef>
              <a:spcAft>
                <a:spcPts val="1200"/>
              </a:spcAft>
            </a:pPr>
            <a:r>
              <a:rPr lang="en-US" sz="3200" b="1">
                <a:solidFill>
                  <a:schemeClr val="bg1"/>
                </a:solidFill>
                <a:latin typeface="Arial Black" pitchFamily="-112" charset="0"/>
                <a:ea typeface="ＭＳ Ｐゴシック" pitchFamily="-112" charset="-128"/>
                <a:cs typeface="ＭＳ Ｐゴシック" pitchFamily="-112" charset="-128"/>
                <a:sym typeface="Arial Black" pitchFamily="-112" charset="0"/>
              </a:rPr>
              <a:t>Radiation</a:t>
            </a:r>
          </a:p>
          <a:p>
            <a:pPr marL="554038" indent="-514350" algn="ctr">
              <a:spcBef>
                <a:spcPts val="600"/>
              </a:spcBef>
              <a:spcAft>
                <a:spcPts val="1200"/>
              </a:spcAft>
            </a:pPr>
            <a:r>
              <a:rPr lang="en-US" sz="3200" b="1">
                <a:solidFill>
                  <a:schemeClr val="bg1"/>
                </a:solidFill>
                <a:latin typeface="Arial Black" pitchFamily="-112" charset="0"/>
                <a:ea typeface="ＭＳ Ｐゴシック" pitchFamily="-112" charset="-128"/>
                <a:cs typeface="ＭＳ Ｐゴシック" pitchFamily="-112" charset="-128"/>
                <a:sym typeface="Arial Black" pitchFamily="-112" charset="0"/>
              </a:rPr>
              <a:t>Medication</a:t>
            </a:r>
          </a:p>
          <a:p>
            <a:pPr marL="554038" indent="-514350" algn="ctr">
              <a:spcBef>
                <a:spcPts val="600"/>
              </a:spcBef>
              <a:spcAft>
                <a:spcPts val="1200"/>
              </a:spcAft>
            </a:pPr>
            <a:r>
              <a:rPr lang="en-US" sz="3200" b="1">
                <a:solidFill>
                  <a:schemeClr val="bg1"/>
                </a:solidFill>
                <a:latin typeface="Arial Black" pitchFamily="-112" charset="0"/>
                <a:ea typeface="ＭＳ Ｐゴシック" pitchFamily="-112" charset="-128"/>
                <a:cs typeface="ＭＳ Ｐゴシック" pitchFamily="-112" charset="-128"/>
                <a:sym typeface="Arial Black" pitchFamily="-112" charset="0"/>
              </a:rPr>
              <a:t>Chemotherapy</a:t>
            </a:r>
          </a:p>
          <a:p>
            <a:pPr marL="554038" indent="-514350" algn="ctr">
              <a:spcBef>
                <a:spcPts val="600"/>
              </a:spcBef>
              <a:spcAft>
                <a:spcPts val="1200"/>
              </a:spcAft>
            </a:pPr>
            <a:r>
              <a:rPr lang="en-US" sz="3200" b="1">
                <a:solidFill>
                  <a:schemeClr val="bg1"/>
                </a:solidFill>
                <a:latin typeface="Arial Black" pitchFamily="-112" charset="0"/>
                <a:ea typeface="ＭＳ Ｐゴシック" pitchFamily="-112" charset="-128"/>
                <a:cs typeface="ＭＳ Ｐゴシック" pitchFamily="-112" charset="-128"/>
                <a:sym typeface="Arial Black" pitchFamily="-112" charset="0"/>
              </a:rPr>
              <a:t>Alcohol consumption</a:t>
            </a:r>
          </a:p>
          <a:p>
            <a:pPr marL="554038" indent="-514350" algn="ctr">
              <a:spcBef>
                <a:spcPts val="600"/>
              </a:spcBef>
              <a:spcAft>
                <a:spcPts val="1200"/>
              </a:spcAft>
            </a:pPr>
            <a:r>
              <a:rPr lang="en-US" sz="3200" b="1">
                <a:solidFill>
                  <a:schemeClr val="bg1"/>
                </a:solidFill>
                <a:latin typeface="Arial Black" pitchFamily="-112" charset="0"/>
                <a:ea typeface="ＭＳ Ｐゴシック" pitchFamily="-112" charset="-128"/>
                <a:cs typeface="ＭＳ Ｐゴシック" pitchFamily="-112" charset="-128"/>
                <a:sym typeface="Arial Black" pitchFamily="-112" charset="0"/>
              </a:rPr>
              <a:t>Tobacco use</a:t>
            </a:r>
          </a:p>
          <a:p>
            <a:pPr marL="554038" indent="-514350" algn="ctr">
              <a:spcBef>
                <a:spcPts val="600"/>
              </a:spcBef>
              <a:spcAft>
                <a:spcPts val="1200"/>
              </a:spcAft>
            </a:pPr>
            <a:r>
              <a:rPr lang="en-US" sz="3200" b="1">
                <a:solidFill>
                  <a:schemeClr val="bg1"/>
                </a:solidFill>
                <a:latin typeface="Arial Black" pitchFamily="-112" charset="0"/>
                <a:ea typeface="ＭＳ Ｐゴシック" pitchFamily="-112" charset="-128"/>
                <a:cs typeface="ＭＳ Ｐゴシック" pitchFamily="-112" charset="-128"/>
                <a:sym typeface="Arial Black" pitchFamily="-112" charset="0"/>
              </a:rPr>
              <a:t>Sj</a:t>
            </a:r>
            <a:r>
              <a:rPr lang="en-US" sz="3200" b="1">
                <a:solidFill>
                  <a:schemeClr val="bg1"/>
                </a:solidFill>
                <a:latin typeface="Arial Black" pitchFamily="-112" charset="0"/>
                <a:ea typeface="ＭＳ Ｐゴシック" pitchFamily="-112" charset="-128"/>
                <a:cs typeface="ＭＳ Ｐゴシック" pitchFamily="-112" charset="-128"/>
              </a:rPr>
              <a:t>ö</a:t>
            </a:r>
            <a:r>
              <a:rPr lang="en-US" sz="3200" b="1">
                <a:solidFill>
                  <a:schemeClr val="bg1"/>
                </a:solidFill>
                <a:latin typeface="Arial Black" pitchFamily="-112" charset="0"/>
                <a:ea typeface="ＭＳ Ｐゴシック" pitchFamily="-112" charset="-128"/>
                <a:cs typeface="ＭＳ Ｐゴシック" pitchFamily="-112" charset="-128"/>
                <a:sym typeface="Arial Black" pitchFamily="-112" charset="0"/>
              </a:rPr>
              <a:t>gren’s syndrome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7894"/>
                                        </p:tgtEl>
                                        <p:attrNameLst>
                                          <p:attrName>style.visibility</p:attrName>
                                        </p:attrNameLst>
                                      </p:cBhvr>
                                      <p:to>
                                        <p:strVal val="visible"/>
                                      </p:to>
                                    </p:set>
                                    <p:animEffect transition="in" filter="checkerboard(across)">
                                      <p:cBhvr>
                                        <p:cTn id="7" dur="500"/>
                                        <p:tgtEl>
                                          <p:spTgt spid="378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4" grpId="0" animBg="1"/>
    </p:bldLst>
  </p:timing>
</p:sld>
</file>

<file path=ppt/slides/slide1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8914" name="Rectangle 11"/>
          <p:cNvSpPr>
            <a:spLocks/>
          </p:cNvSpPr>
          <p:nvPr/>
        </p:nvSpPr>
        <p:spPr bwMode="auto">
          <a:xfrm>
            <a:off x="0" y="0"/>
            <a:ext cx="9144000" cy="1524000"/>
          </a:xfrm>
          <a:prstGeom prst="rect">
            <a:avLst/>
          </a:prstGeom>
          <a:noFill/>
          <a:ln w="12700">
            <a:noFill/>
            <a:miter lim="800000"/>
            <a:headEnd/>
            <a:tailEnd/>
          </a:ln>
        </p:spPr>
        <p:txBody>
          <a:bodyPr lIns="0" tIns="0" rIns="40639" bIns="0">
            <a:prstTxWarp prst="textNoShape">
              <a:avLst/>
            </a:prstTxWarp>
          </a:bodyPr>
          <a:lstStyle/>
          <a:p>
            <a:pPr marL="39688" algn="ctr"/>
            <a:r>
              <a:rPr lang="en-US" sz="4000">
                <a:solidFill>
                  <a:srgbClr val="FFFFFF"/>
                </a:solidFill>
                <a:latin typeface="Arial Black" pitchFamily="-112" charset="0"/>
                <a:sym typeface="Arial Black" pitchFamily="-112" charset="0"/>
              </a:rPr>
              <a:t>What are three ways to help manage dry mouth?</a:t>
            </a:r>
          </a:p>
        </p:txBody>
      </p:sp>
      <p:sp>
        <p:nvSpPr>
          <p:cNvPr id="15" name="Rounded Rectangle 14"/>
          <p:cNvSpPr/>
          <p:nvPr/>
        </p:nvSpPr>
        <p:spPr>
          <a:xfrm>
            <a:off x="0" y="1676400"/>
            <a:ext cx="9144000" cy="4419600"/>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bg1"/>
                </a:solidFill>
                <a:latin typeface="Arial Black" pitchFamily="-107" charset="0"/>
                <a:ea typeface="ＭＳ Ｐゴシック" pitchFamily="-107" charset="-128"/>
              </a:rPr>
              <a:t>Drink water </a:t>
            </a:r>
          </a:p>
          <a:p>
            <a:pPr algn="ctr">
              <a:defRPr/>
            </a:pPr>
            <a:r>
              <a:rPr lang="en-US" sz="3200" b="1" dirty="0">
                <a:solidFill>
                  <a:schemeClr val="bg1"/>
                </a:solidFill>
                <a:latin typeface="Arial Black" pitchFamily="-107" charset="0"/>
                <a:ea typeface="ＭＳ Ｐゴシック" pitchFamily="-107" charset="-128"/>
              </a:rPr>
              <a:t>Chew on sugarless gum </a:t>
            </a:r>
          </a:p>
          <a:p>
            <a:pPr algn="ctr">
              <a:defRPr/>
            </a:pPr>
            <a:r>
              <a:rPr lang="en-US" sz="3200" b="1" dirty="0">
                <a:solidFill>
                  <a:schemeClr val="bg1"/>
                </a:solidFill>
                <a:latin typeface="Arial Black" pitchFamily="-107" charset="0"/>
                <a:ea typeface="ＭＳ Ｐゴシック" pitchFamily="-107" charset="-128"/>
              </a:rPr>
              <a:t>Suck on sugarless gum </a:t>
            </a:r>
          </a:p>
          <a:p>
            <a:pPr algn="ctr">
              <a:defRPr/>
            </a:pPr>
            <a:r>
              <a:rPr lang="en-US" sz="3200" b="1" dirty="0">
                <a:solidFill>
                  <a:schemeClr val="bg1"/>
                </a:solidFill>
                <a:latin typeface="Arial Black" pitchFamily="-107" charset="0"/>
                <a:ea typeface="ＭＳ Ｐゴシック" pitchFamily="-107" charset="-128"/>
              </a:rPr>
              <a:t>Artificial saliva </a:t>
            </a:r>
          </a:p>
          <a:p>
            <a:pPr algn="ctr">
              <a:defRPr/>
            </a:pPr>
            <a:r>
              <a:rPr lang="en-US" sz="3200" b="1" dirty="0">
                <a:solidFill>
                  <a:schemeClr val="bg1"/>
                </a:solidFill>
                <a:latin typeface="Arial Black" pitchFamily="-107" charset="0"/>
                <a:ea typeface="ＭＳ Ｐゴシック" pitchFamily="-107" charset="-128"/>
              </a:rPr>
              <a:t>Avoid caffeine </a:t>
            </a:r>
          </a:p>
          <a:p>
            <a:pPr algn="ctr">
              <a:defRPr/>
            </a:pPr>
            <a:r>
              <a:rPr lang="en-US" sz="3200" b="1" dirty="0">
                <a:solidFill>
                  <a:schemeClr val="bg1"/>
                </a:solidFill>
                <a:latin typeface="Arial Black" pitchFamily="-107" charset="0"/>
                <a:ea typeface="ＭＳ Ｐゴシック" pitchFamily="-107" charset="-128"/>
              </a:rPr>
              <a:t>Avoid sodas and high sugar products </a:t>
            </a:r>
          </a:p>
          <a:p>
            <a:pPr algn="ctr">
              <a:defRPr/>
            </a:pPr>
            <a:r>
              <a:rPr lang="en-US" sz="3200" b="1" dirty="0">
                <a:solidFill>
                  <a:schemeClr val="bg1"/>
                </a:solidFill>
                <a:latin typeface="Arial Black" pitchFamily="-107" charset="0"/>
                <a:ea typeface="ＭＳ Ｐゴシック" pitchFamily="-107" charset="-128"/>
              </a:rPr>
              <a:t>Avoid mouth rinses with high alcohol content</a:t>
            </a:r>
          </a:p>
        </p:txBody>
      </p:sp>
      <p:sp>
        <p:nvSpPr>
          <p:cNvPr id="10" name="Flowchart: Process 9">
            <a:hlinkClick r:id="rId3" action="ppaction://hlinksldjump"/>
          </p:cNvPr>
          <p:cNvSpPr/>
          <p:nvPr/>
        </p:nvSpPr>
        <p:spPr>
          <a:xfrm>
            <a:off x="7848600" y="6400800"/>
            <a:ext cx="1295400" cy="45720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chemeClr val="tx1"/>
                </a:solidFill>
                <a:ea typeface="ＭＳ Ｐゴシック" pitchFamily="-107" charset="-128"/>
              </a:rPr>
              <a:t>Scores</a:t>
            </a:r>
          </a:p>
        </p:txBody>
      </p:sp>
      <p:sp>
        <p:nvSpPr>
          <p:cNvPr id="38917" name="Rectangle 5"/>
          <p:cNvSpPr>
            <a:spLocks noChangeArrowheads="1"/>
          </p:cNvSpPr>
          <p:nvPr/>
        </p:nvSpPr>
        <p:spPr bwMode="auto">
          <a:xfrm>
            <a:off x="0" y="6211888"/>
            <a:ext cx="1981200" cy="646112"/>
          </a:xfrm>
          <a:prstGeom prst="rect">
            <a:avLst/>
          </a:prstGeom>
          <a:noFill/>
          <a:ln w="9525">
            <a:noFill/>
            <a:miter lim="800000"/>
            <a:headEnd/>
            <a:tailEnd/>
          </a:ln>
        </p:spPr>
        <p:txBody>
          <a:bodyPr>
            <a:prstTxWarp prst="textNoShape">
              <a:avLst/>
            </a:prstTxWarp>
            <a:spAutoFit/>
          </a:bodyPr>
          <a:lstStyle/>
          <a:p>
            <a:r>
              <a:rPr lang="en-US" sz="3600">
                <a:solidFill>
                  <a:srgbClr val="FFFFFF"/>
                </a:solidFill>
                <a:latin typeface="Arial Black" pitchFamily="-112" charset="0"/>
                <a:sym typeface="Arial Black" pitchFamily="-112" charset="0"/>
              </a:rPr>
              <a:t>$200</a:t>
            </a:r>
            <a:endParaRPr lang="en-US" sz="36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style.rotation</p:attrName>
                                        </p:attrNameLst>
                                      </p:cBhvr>
                                      <p:tavLst>
                                        <p:tav tm="0">
                                          <p:val>
                                            <p:fltVal val="720"/>
                                          </p:val>
                                        </p:tav>
                                        <p:tav tm="100000">
                                          <p:val>
                                            <p:fltVal val="0"/>
                                          </p:val>
                                        </p:tav>
                                      </p:tavLst>
                                    </p:anim>
                                    <p:anim calcmode="lin" valueType="num">
                                      <p:cBhvr>
                                        <p:cTn id="9" dur="2000" fill="hold"/>
                                        <p:tgtEl>
                                          <p:spTgt spid="15"/>
                                        </p:tgtEl>
                                        <p:attrNameLst>
                                          <p:attrName>ppt_h</p:attrName>
                                        </p:attrNameLst>
                                      </p:cBhvr>
                                      <p:tavLst>
                                        <p:tav tm="0">
                                          <p:val>
                                            <p:fltVal val="0"/>
                                          </p:val>
                                        </p:tav>
                                        <p:tav tm="100000">
                                          <p:val>
                                            <p:strVal val="#ppt_h"/>
                                          </p:val>
                                        </p:tav>
                                      </p:tavLst>
                                    </p:anim>
                                    <p:anim calcmode="lin" valueType="num">
                                      <p:cBhvr>
                                        <p:cTn id="10" dur="2000" fill="hold"/>
                                        <p:tgtEl>
                                          <p:spTgt spid="1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9938" name="Rectangle 10"/>
          <p:cNvSpPr>
            <a:spLocks/>
          </p:cNvSpPr>
          <p:nvPr/>
        </p:nvSpPr>
        <p:spPr bwMode="auto">
          <a:xfrm>
            <a:off x="0" y="0"/>
            <a:ext cx="9144000" cy="838200"/>
          </a:xfrm>
          <a:prstGeom prst="rect">
            <a:avLst/>
          </a:prstGeom>
          <a:noFill/>
          <a:ln w="12700">
            <a:noFill/>
            <a:miter lim="800000"/>
            <a:headEnd/>
            <a:tailEnd/>
          </a:ln>
        </p:spPr>
        <p:txBody>
          <a:bodyPr lIns="0" tIns="0" rIns="40639" bIns="0">
            <a:prstTxWarp prst="textNoShape">
              <a:avLst/>
            </a:prstTxWarp>
          </a:bodyPr>
          <a:lstStyle/>
          <a:p>
            <a:pPr marL="39688" algn="ctr"/>
            <a:r>
              <a:rPr lang="en-US" sz="4000">
                <a:solidFill>
                  <a:srgbClr val="FFFFFF"/>
                </a:solidFill>
                <a:latin typeface="Arial Black" pitchFamily="-112" charset="0"/>
                <a:sym typeface="Arial Black" pitchFamily="-112" charset="0"/>
              </a:rPr>
              <a:t>Which of the following is TRUE about medical-grade, alcohol-based hand rubs?</a:t>
            </a:r>
          </a:p>
        </p:txBody>
      </p:sp>
      <p:sp>
        <p:nvSpPr>
          <p:cNvPr id="9" name="Flowchart: Process 8">
            <a:hlinkClick r:id="rId3" action="ppaction://hlinksldjump"/>
          </p:cNvPr>
          <p:cNvSpPr/>
          <p:nvPr/>
        </p:nvSpPr>
        <p:spPr>
          <a:xfrm>
            <a:off x="7848600" y="6400800"/>
            <a:ext cx="1295400" cy="45720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ea typeface="ＭＳ Ｐゴシック" pitchFamily="-107" charset="-128"/>
              </a:rPr>
              <a:t>Scores</a:t>
            </a:r>
          </a:p>
        </p:txBody>
      </p:sp>
      <p:sp>
        <p:nvSpPr>
          <p:cNvPr id="39940" name="TextBox 6"/>
          <p:cNvSpPr txBox="1">
            <a:spLocks noChangeArrowheads="1"/>
          </p:cNvSpPr>
          <p:nvPr/>
        </p:nvSpPr>
        <p:spPr bwMode="auto">
          <a:xfrm>
            <a:off x="0" y="2133600"/>
            <a:ext cx="9144000" cy="3540125"/>
          </a:xfrm>
          <a:prstGeom prst="rect">
            <a:avLst/>
          </a:prstGeom>
          <a:noFill/>
          <a:ln w="9525">
            <a:noFill/>
            <a:miter lim="800000"/>
            <a:headEnd/>
            <a:tailEnd/>
          </a:ln>
        </p:spPr>
        <p:txBody>
          <a:bodyPr>
            <a:prstTxWarp prst="textNoShape">
              <a:avLst/>
            </a:prstTxWarp>
            <a:spAutoFit/>
          </a:bodyPr>
          <a:lstStyle/>
          <a:p>
            <a:pPr marL="514350" indent="-514350">
              <a:buFontTx/>
              <a:buAutoNum type="alphaUcPeriod"/>
            </a:pPr>
            <a:r>
              <a:rPr lang="en-US" sz="2800" b="1">
                <a:solidFill>
                  <a:schemeClr val="bg1"/>
                </a:solidFill>
                <a:latin typeface="Arial Black" pitchFamily="-112" charset="0"/>
                <a:ea typeface="Arial" pitchFamily="-112" charset="0"/>
                <a:cs typeface="Arial" pitchFamily="-112" charset="0"/>
              </a:rPr>
              <a:t>They kill micro organisms more effectively  than hand washing with soap and water if there is no visible debris</a:t>
            </a:r>
          </a:p>
          <a:p>
            <a:pPr marL="514350" indent="-514350">
              <a:buFont typeface="Calibri" pitchFamily="-112" charset="0"/>
              <a:buAutoNum type="alphaUcPeriod" startAt="2"/>
            </a:pPr>
            <a:r>
              <a:rPr lang="en-US" sz="2800" b="1">
                <a:solidFill>
                  <a:schemeClr val="bg1"/>
                </a:solidFill>
                <a:latin typeface="Arial Black" pitchFamily="-112" charset="0"/>
                <a:ea typeface="Arial" pitchFamily="-112" charset="0"/>
                <a:cs typeface="Arial" pitchFamily="-112" charset="0"/>
              </a:rPr>
              <a:t>They are more damaging to skin than soap and water</a:t>
            </a:r>
          </a:p>
          <a:p>
            <a:pPr marL="514350" indent="-514350">
              <a:buFont typeface="Calibri" pitchFamily="-112" charset="0"/>
              <a:buAutoNum type="alphaUcPeriod" startAt="3"/>
            </a:pPr>
            <a:r>
              <a:rPr lang="en-US" sz="2800" b="1">
                <a:solidFill>
                  <a:schemeClr val="bg1"/>
                </a:solidFill>
                <a:latin typeface="Arial Black" pitchFamily="-112" charset="0"/>
                <a:ea typeface="Arial" pitchFamily="-112" charset="0"/>
                <a:cs typeface="Arial" pitchFamily="-112" charset="0"/>
              </a:rPr>
              <a:t>They are the preferred method of hand hygiene in all situations </a:t>
            </a:r>
          </a:p>
          <a:p>
            <a:pPr marL="514350" indent="-514350">
              <a:buFont typeface="Calibri" pitchFamily="-112" charset="0"/>
              <a:buAutoNum type="alphaUcPeriod" startAt="3"/>
            </a:pPr>
            <a:r>
              <a:rPr lang="en-US" sz="2800" b="1">
                <a:solidFill>
                  <a:schemeClr val="bg1"/>
                </a:solidFill>
                <a:latin typeface="Arial Black" pitchFamily="-112" charset="0"/>
                <a:ea typeface="Arial" pitchFamily="-112" charset="0"/>
                <a:cs typeface="Arial" pitchFamily="-112" charset="0"/>
              </a:rPr>
              <a:t>All of the above</a:t>
            </a:r>
          </a:p>
        </p:txBody>
      </p:sp>
      <p:sp>
        <p:nvSpPr>
          <p:cNvPr id="10" name="Rounded Rectangle 9"/>
          <p:cNvSpPr/>
          <p:nvPr/>
        </p:nvSpPr>
        <p:spPr>
          <a:xfrm>
            <a:off x="0" y="2133600"/>
            <a:ext cx="9144000" cy="1295400"/>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ＭＳ Ｐゴシック" pitchFamily="-107" charset="-128"/>
            </a:endParaRPr>
          </a:p>
        </p:txBody>
      </p:sp>
      <p:sp>
        <p:nvSpPr>
          <p:cNvPr id="39942" name="Rectangle 5"/>
          <p:cNvSpPr>
            <a:spLocks noChangeArrowheads="1"/>
          </p:cNvSpPr>
          <p:nvPr/>
        </p:nvSpPr>
        <p:spPr bwMode="auto">
          <a:xfrm>
            <a:off x="0" y="6211888"/>
            <a:ext cx="1981200" cy="646112"/>
          </a:xfrm>
          <a:prstGeom prst="rect">
            <a:avLst/>
          </a:prstGeom>
          <a:noFill/>
          <a:ln w="9525">
            <a:noFill/>
            <a:miter lim="800000"/>
            <a:headEnd/>
            <a:tailEnd/>
          </a:ln>
        </p:spPr>
        <p:txBody>
          <a:bodyPr>
            <a:prstTxWarp prst="textNoShape">
              <a:avLst/>
            </a:prstTxWarp>
            <a:spAutoFit/>
          </a:bodyPr>
          <a:lstStyle/>
          <a:p>
            <a:r>
              <a:rPr lang="en-US" sz="3600">
                <a:solidFill>
                  <a:srgbClr val="FFFFFF"/>
                </a:solidFill>
                <a:latin typeface="Arial Black" pitchFamily="-112" charset="0"/>
                <a:sym typeface="Arial Black" pitchFamily="-112" charset="0"/>
              </a:rPr>
              <a:t>$300</a:t>
            </a:r>
            <a:endParaRPr lang="en-US" sz="36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0" dur="1000" fill="hold"/>
                                        <p:tgtEl>
                                          <p:spTgt spid="1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0962" name="Rectangle 1"/>
          <p:cNvSpPr>
            <a:spLocks/>
          </p:cNvSpPr>
          <p:nvPr/>
        </p:nvSpPr>
        <p:spPr bwMode="auto">
          <a:xfrm>
            <a:off x="0" y="0"/>
            <a:ext cx="9144000" cy="1371600"/>
          </a:xfrm>
          <a:prstGeom prst="rect">
            <a:avLst/>
          </a:prstGeom>
          <a:noFill/>
          <a:ln w="12700">
            <a:noFill/>
            <a:miter lim="800000"/>
            <a:headEnd/>
            <a:tailEnd/>
          </a:ln>
        </p:spPr>
        <p:txBody>
          <a:bodyPr lIns="0" tIns="0" rIns="40639" bIns="0">
            <a:prstTxWarp prst="textNoShape">
              <a:avLst/>
            </a:prstTxWarp>
          </a:bodyPr>
          <a:lstStyle/>
          <a:p>
            <a:pPr marL="39688" algn="ctr">
              <a:spcBef>
                <a:spcPts val="3800"/>
              </a:spcBef>
            </a:pPr>
            <a:r>
              <a:rPr lang="en-US" sz="4000">
                <a:solidFill>
                  <a:srgbClr val="FFFFFF"/>
                </a:solidFill>
                <a:latin typeface="Arial Black" pitchFamily="-112" charset="0"/>
                <a:sym typeface="Arial Black" pitchFamily="-112" charset="0"/>
              </a:rPr>
              <a:t>Which of the following lesion(s) are only seen in PLWHIV?</a:t>
            </a:r>
          </a:p>
        </p:txBody>
      </p:sp>
      <p:sp>
        <p:nvSpPr>
          <p:cNvPr id="6" name="Flowchart: Process 5">
            <a:hlinkClick r:id="rId3" action="ppaction://hlinksldjump"/>
          </p:cNvPr>
          <p:cNvSpPr/>
          <p:nvPr/>
        </p:nvSpPr>
        <p:spPr>
          <a:xfrm>
            <a:off x="7848600" y="6400800"/>
            <a:ext cx="1295400" cy="45720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ea typeface="ＭＳ Ｐゴシック" pitchFamily="-107" charset="-128"/>
              </a:rPr>
              <a:t>Scores</a:t>
            </a:r>
          </a:p>
        </p:txBody>
      </p:sp>
      <p:sp>
        <p:nvSpPr>
          <p:cNvPr id="8" name="Rounded Rectangle 7"/>
          <p:cNvSpPr/>
          <p:nvPr/>
        </p:nvSpPr>
        <p:spPr>
          <a:xfrm>
            <a:off x="1828800" y="4876800"/>
            <a:ext cx="5486400" cy="762000"/>
          </a:xfrm>
          <a:prstGeom prst="roundRect">
            <a:avLst/>
          </a:prstGeom>
          <a:no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b="1" dirty="0">
              <a:solidFill>
                <a:schemeClr val="tx1"/>
              </a:solidFill>
              <a:latin typeface="Arial Black" pitchFamily="-107" charset="0"/>
              <a:ea typeface="ＭＳ Ｐゴシック" pitchFamily="-107" charset="-128"/>
            </a:endParaRPr>
          </a:p>
        </p:txBody>
      </p:sp>
      <p:sp>
        <p:nvSpPr>
          <p:cNvPr id="40965" name="Rectangle 5"/>
          <p:cNvSpPr>
            <a:spLocks noChangeArrowheads="1"/>
          </p:cNvSpPr>
          <p:nvPr/>
        </p:nvSpPr>
        <p:spPr bwMode="auto">
          <a:xfrm>
            <a:off x="0" y="6211888"/>
            <a:ext cx="1981200" cy="646112"/>
          </a:xfrm>
          <a:prstGeom prst="rect">
            <a:avLst/>
          </a:prstGeom>
          <a:noFill/>
          <a:ln w="9525">
            <a:noFill/>
            <a:miter lim="800000"/>
            <a:headEnd/>
            <a:tailEnd/>
          </a:ln>
        </p:spPr>
        <p:txBody>
          <a:bodyPr>
            <a:prstTxWarp prst="textNoShape">
              <a:avLst/>
            </a:prstTxWarp>
            <a:spAutoFit/>
          </a:bodyPr>
          <a:lstStyle/>
          <a:p>
            <a:r>
              <a:rPr lang="en-US" sz="3600">
                <a:solidFill>
                  <a:srgbClr val="FFFFFF"/>
                </a:solidFill>
                <a:latin typeface="Arial Black" pitchFamily="-112" charset="0"/>
                <a:sym typeface="Arial Black" pitchFamily="-112" charset="0"/>
              </a:rPr>
              <a:t>$400</a:t>
            </a:r>
            <a:endParaRPr lang="en-US" sz="3600"/>
          </a:p>
        </p:txBody>
      </p:sp>
      <p:sp>
        <p:nvSpPr>
          <p:cNvPr id="40966" name="TextBox 6"/>
          <p:cNvSpPr txBox="1">
            <a:spLocks noChangeArrowheads="1"/>
          </p:cNvSpPr>
          <p:nvPr/>
        </p:nvSpPr>
        <p:spPr bwMode="auto">
          <a:xfrm>
            <a:off x="1828800" y="2514600"/>
            <a:ext cx="6629400" cy="3046413"/>
          </a:xfrm>
          <a:prstGeom prst="rect">
            <a:avLst/>
          </a:prstGeom>
          <a:noFill/>
          <a:ln w="9525">
            <a:noFill/>
            <a:miter lim="800000"/>
            <a:headEnd/>
            <a:tailEnd/>
          </a:ln>
        </p:spPr>
        <p:txBody>
          <a:bodyPr>
            <a:prstTxWarp prst="textNoShape">
              <a:avLst/>
            </a:prstTxWarp>
            <a:spAutoFit/>
          </a:bodyPr>
          <a:lstStyle/>
          <a:p>
            <a:pPr marL="514350" indent="-514350">
              <a:lnSpc>
                <a:spcPct val="150000"/>
              </a:lnSpc>
              <a:buFontTx/>
              <a:buAutoNum type="alphaUcPeriod"/>
            </a:pPr>
            <a:r>
              <a:rPr lang="en-US" sz="3200" b="1" dirty="0">
                <a:solidFill>
                  <a:schemeClr val="bg1"/>
                </a:solidFill>
                <a:latin typeface="Arial Black" pitchFamily="-112" charset="0"/>
                <a:ea typeface="Arial" pitchFamily="-112" charset="0"/>
                <a:cs typeface="Arial" pitchFamily="-112" charset="0"/>
              </a:rPr>
              <a:t>Kaposi’s sarcoma</a:t>
            </a:r>
          </a:p>
          <a:p>
            <a:pPr marL="514350" indent="-514350">
              <a:lnSpc>
                <a:spcPct val="150000"/>
              </a:lnSpc>
              <a:buFontTx/>
              <a:buAutoNum type="alphaUcPeriod"/>
            </a:pPr>
            <a:r>
              <a:rPr lang="en-US" sz="3200" b="1" dirty="0">
                <a:solidFill>
                  <a:schemeClr val="bg1"/>
                </a:solidFill>
                <a:latin typeface="Arial Black" pitchFamily="-112" charset="0"/>
                <a:ea typeface="Arial" pitchFamily="-112" charset="0"/>
                <a:cs typeface="Arial" pitchFamily="-112" charset="0"/>
              </a:rPr>
              <a:t>Oral hairy leukoplakia</a:t>
            </a:r>
          </a:p>
          <a:p>
            <a:pPr marL="514350" indent="-514350">
              <a:lnSpc>
                <a:spcPct val="150000"/>
              </a:lnSpc>
              <a:buFontTx/>
              <a:buAutoNum type="alphaUcPeriod"/>
            </a:pPr>
            <a:r>
              <a:rPr lang="en-US" sz="3200" b="1" dirty="0">
                <a:solidFill>
                  <a:schemeClr val="bg1"/>
                </a:solidFill>
                <a:latin typeface="Arial Black" pitchFamily="-112" charset="0"/>
                <a:ea typeface="Arial" pitchFamily="-112" charset="0"/>
                <a:cs typeface="Arial" pitchFamily="-112" charset="0"/>
              </a:rPr>
              <a:t>A and B</a:t>
            </a:r>
          </a:p>
          <a:p>
            <a:pPr marL="514350" indent="-514350">
              <a:lnSpc>
                <a:spcPct val="150000"/>
              </a:lnSpc>
              <a:buFontTx/>
              <a:buAutoNum type="alphaUcPeriod"/>
            </a:pPr>
            <a:r>
              <a:rPr lang="en-US" sz="3200" b="1" dirty="0">
                <a:solidFill>
                  <a:schemeClr val="bg1"/>
                </a:solidFill>
                <a:latin typeface="Arial Black" pitchFamily="-112" charset="0"/>
                <a:ea typeface="Arial" pitchFamily="-112" charset="0"/>
                <a:cs typeface="Arial" pitchFamily="-112" charset="0"/>
              </a:rPr>
              <a:t>None of the above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plus(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6" name="Rectangle 4"/>
          <p:cNvSpPr>
            <a:spLocks/>
          </p:cNvSpPr>
          <p:nvPr/>
        </p:nvSpPr>
        <p:spPr bwMode="auto">
          <a:xfrm>
            <a:off x="0" y="0"/>
            <a:ext cx="9144000" cy="6858000"/>
          </a:xfrm>
          <a:prstGeom prst="rect">
            <a:avLst/>
          </a:prstGeom>
          <a:noFill/>
          <a:ln w="12700">
            <a:noFill/>
            <a:miter lim="800000"/>
            <a:headEnd/>
            <a:tailEnd/>
          </a:ln>
        </p:spPr>
        <p:txBody>
          <a:bodyPr lIns="0" tIns="0" rIns="0" bIns="0">
            <a:prstTxWarp prst="textNoShape">
              <a:avLst/>
            </a:prstTxWarp>
          </a:bodyPr>
          <a:lstStyle/>
          <a:p>
            <a:endParaRPr lang="en-US" sz="1800"/>
          </a:p>
        </p:txBody>
      </p:sp>
      <p:sp>
        <p:nvSpPr>
          <p:cNvPr id="41987" name="Rectangle 12">
            <a:hlinkClick r:id="" action="ppaction://hlinkshowjump?jump=nextslide"/>
          </p:cNvPr>
          <p:cNvSpPr>
            <a:spLocks/>
          </p:cNvSpPr>
          <p:nvPr/>
        </p:nvSpPr>
        <p:spPr bwMode="auto">
          <a:xfrm>
            <a:off x="8123238" y="5913438"/>
            <a:ext cx="796925" cy="644525"/>
          </a:xfrm>
          <a:prstGeom prst="rect">
            <a:avLst/>
          </a:prstGeom>
          <a:noFill/>
          <a:ln w="12700">
            <a:noFill/>
            <a:miter lim="800000"/>
            <a:headEnd/>
            <a:tailEnd/>
          </a:ln>
        </p:spPr>
        <p:txBody>
          <a:bodyPr lIns="0" tIns="0" rIns="0" bIns="0">
            <a:prstTxWarp prst="textNoShape">
              <a:avLst/>
            </a:prstTxWarp>
          </a:bodyPr>
          <a:lstStyle/>
          <a:p>
            <a:endParaRPr lang="en-US" sz="1800"/>
          </a:p>
        </p:txBody>
      </p:sp>
      <p:sp>
        <p:nvSpPr>
          <p:cNvPr id="16" name="Action Button: Forward or Next 15">
            <a:hlinkClick r:id="" action="ppaction://hlinkshowjump?jump=nextslide"/>
          </p:cNvPr>
          <p:cNvSpPr/>
          <p:nvPr/>
        </p:nvSpPr>
        <p:spPr>
          <a:xfrm>
            <a:off x="8534400" y="6348413"/>
            <a:ext cx="609600" cy="509587"/>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a typeface="ＭＳ Ｐゴシック" pitchFamily="-107" charset="-128"/>
            </a:endParaRPr>
          </a:p>
        </p:txBody>
      </p:sp>
      <p:sp>
        <p:nvSpPr>
          <p:cNvPr id="17" name="Explosion 1 16"/>
          <p:cNvSpPr/>
          <p:nvPr/>
        </p:nvSpPr>
        <p:spPr>
          <a:xfrm>
            <a:off x="1066800" y="76200"/>
            <a:ext cx="6781800" cy="6781800"/>
          </a:xfrm>
          <a:prstGeom prst="irregularSeal1">
            <a:avLst/>
          </a:prstGeom>
          <a:solidFill>
            <a:schemeClr val="bg1"/>
          </a:solidFill>
          <a:effectLst>
            <a:outerShdw blurRad="50800" dist="38100" algn="l" rotWithShape="0">
              <a:prstClr val="black">
                <a:alpha val="40000"/>
              </a:prstClr>
            </a:outerShdw>
          </a:effectLst>
          <a:scene3d>
            <a:camera prst="isometricOffAxis2Lef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0" b="1" dirty="0">
                <a:solidFill>
                  <a:schemeClr val="tx1"/>
                </a:solidFill>
                <a:effectLst>
                  <a:outerShdw blurRad="38100" dist="38100" dir="2700000" algn="tl">
                    <a:srgbClr val="000000">
                      <a:alpha val="43137"/>
                    </a:srgbClr>
                  </a:outerShdw>
                </a:effectLst>
              </a:rPr>
              <a:t>Daily</a:t>
            </a:r>
          </a:p>
          <a:p>
            <a:pPr algn="ctr">
              <a:defRPr/>
            </a:pPr>
            <a:r>
              <a:rPr lang="en-US" sz="6000" b="1" dirty="0">
                <a:solidFill>
                  <a:schemeClr val="tx1"/>
                </a:solidFill>
                <a:effectLst>
                  <a:outerShdw blurRad="38100" dist="38100" dir="2700000" algn="tl">
                    <a:srgbClr val="000000">
                      <a:alpha val="43137"/>
                    </a:srgbClr>
                  </a:outerShdw>
                </a:effectLst>
              </a:rPr>
              <a:t>Double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1"/>
                                  </p:stCondLst>
                                  <p:endCondLst>
                                    <p:cond evt="begin" delay="0">
                                      <p:tn val="5"/>
                                    </p:cond>
                                  </p:endCondLst>
                                  <p:childTnLst>
                                    <p:set>
                                      <p:cBhvr>
                                        <p:cTn id="6" dur="1" fill="hold">
                                          <p:stCondLst>
                                            <p:cond delay="499"/>
                                          </p:stCondLst>
                                        </p:cTn>
                                        <p:tgtEl>
                                          <p:spTgt spid="28676"/>
                                        </p:tgtEl>
                                        <p:attrNameLst>
                                          <p:attrName>style.visibility</p:attrName>
                                        </p:attrNameLst>
                                      </p:cBhvr>
                                      <p:to>
                                        <p:strVal val="visible"/>
                                      </p:to>
                                    </p:set>
                                  </p:childTnLst>
                                </p:cTn>
                              </p:par>
                              <p:par>
                                <p:cTn id="7" presetID="35" presetClass="entr" presetSubtype="0" fill="hold" nodeType="withEffect">
                                  <p:stCondLst>
                                    <p:cond delay="1"/>
                                  </p:stCondLst>
                                  <p:iterate type="lt">
                                    <p:tmPct val="0"/>
                                  </p:iterate>
                                  <p:childTnLst>
                                    <p:set>
                                      <p:cBhvr>
                                        <p:cTn id="8" dur="1" fill="hold">
                                          <p:stCondLst>
                                            <p:cond delay="0"/>
                                          </p:stCondLst>
                                        </p:cTn>
                                        <p:tgtEl>
                                          <p:spTgt spid="17"/>
                                        </p:tgtEl>
                                        <p:attrNameLst>
                                          <p:attrName>style.visibility</p:attrName>
                                        </p:attrNameLst>
                                      </p:cBhvr>
                                      <p:to>
                                        <p:strVal val="visible"/>
                                      </p:to>
                                    </p:set>
                                    <p:animEffect transition="in" filter="fade">
                                      <p:cBhvr>
                                        <p:cTn id="9" dur="2000"/>
                                        <p:tgtEl>
                                          <p:spTgt spid="17"/>
                                        </p:tgtEl>
                                      </p:cBhvr>
                                    </p:animEffect>
                                    <p:anim calcmode="lin" valueType="num">
                                      <p:cBhvr>
                                        <p:cTn id="10" dur="2000" fill="hold"/>
                                        <p:tgtEl>
                                          <p:spTgt spid="17"/>
                                        </p:tgtEl>
                                        <p:attrNameLst>
                                          <p:attrName>style.rotation</p:attrName>
                                        </p:attrNameLst>
                                      </p:cBhvr>
                                      <p:tavLst>
                                        <p:tav tm="0">
                                          <p:val>
                                            <p:fltVal val="720"/>
                                          </p:val>
                                        </p:tav>
                                        <p:tav tm="100000">
                                          <p:val>
                                            <p:fltVal val="0"/>
                                          </p:val>
                                        </p:tav>
                                      </p:tavLst>
                                    </p:anim>
                                    <p:anim calcmode="lin" valueType="num">
                                      <p:cBhvr>
                                        <p:cTn id="11" dur="2000" fill="hold"/>
                                        <p:tgtEl>
                                          <p:spTgt spid="17"/>
                                        </p:tgtEl>
                                        <p:attrNameLst>
                                          <p:attrName>ppt_h</p:attrName>
                                        </p:attrNameLst>
                                      </p:cBhvr>
                                      <p:tavLst>
                                        <p:tav tm="0">
                                          <p:val>
                                            <p:fltVal val="0"/>
                                          </p:val>
                                        </p:tav>
                                        <p:tav tm="100000">
                                          <p:val>
                                            <p:strVal val="#ppt_h"/>
                                          </p:val>
                                        </p:tav>
                                      </p:tavLst>
                                    </p:anim>
                                    <p:anim calcmode="lin" valueType="num">
                                      <p:cBhvr>
                                        <p:cTn id="12" dur="2000" fill="hold"/>
                                        <p:tgtEl>
                                          <p:spTgt spid="1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p:bldLst>
  </p:timing>
</p:sld>
</file>

<file path=ppt/slides/slide1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0731" name="AutoShape 11"/>
          <p:cNvSpPr>
            <a:spLocks/>
          </p:cNvSpPr>
          <p:nvPr/>
        </p:nvSpPr>
        <p:spPr bwMode="auto">
          <a:xfrm>
            <a:off x="914400" y="3048000"/>
            <a:ext cx="7239000" cy="990600"/>
          </a:xfrm>
          <a:prstGeom prst="roundRect">
            <a:avLst>
              <a:gd name="adj" fmla="val 9032"/>
            </a:avLst>
          </a:prstGeom>
          <a:noFill/>
          <a:ln w="76200">
            <a:solidFill>
              <a:schemeClr val="bg1"/>
            </a:solidFill>
            <a:round/>
            <a:headEnd/>
            <a:tailEnd/>
          </a:ln>
        </p:spPr>
        <p:txBody>
          <a:bodyPr lIns="0" tIns="0" rIns="0" bIns="0">
            <a:prstTxWarp prst="textNoShape">
              <a:avLst/>
            </a:prstTxWarp>
          </a:bodyPr>
          <a:lstStyle/>
          <a:p>
            <a:pPr marL="382588" indent="-342900"/>
            <a:endParaRPr lang="en-US" sz="3200">
              <a:latin typeface="Arial Black" pitchFamily="-112" charset="0"/>
              <a:sym typeface="Arial Black" pitchFamily="-112" charset="0"/>
            </a:endParaRPr>
          </a:p>
        </p:txBody>
      </p:sp>
      <p:sp>
        <p:nvSpPr>
          <p:cNvPr id="9" name="Flowchart: Process 8">
            <a:hlinkClick r:id="rId3" action="ppaction://hlinksldjump"/>
          </p:cNvPr>
          <p:cNvSpPr/>
          <p:nvPr/>
        </p:nvSpPr>
        <p:spPr>
          <a:xfrm>
            <a:off x="7848600" y="6400800"/>
            <a:ext cx="1295400" cy="45720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chemeClr val="tx1"/>
                </a:solidFill>
                <a:ea typeface="ＭＳ Ｐゴシック" pitchFamily="-107" charset="-128"/>
              </a:rPr>
              <a:t>Scores</a:t>
            </a:r>
          </a:p>
        </p:txBody>
      </p:sp>
      <p:sp>
        <p:nvSpPr>
          <p:cNvPr id="43012" name="TextBox 12"/>
          <p:cNvSpPr txBox="1">
            <a:spLocks noChangeArrowheads="1"/>
          </p:cNvSpPr>
          <p:nvPr/>
        </p:nvSpPr>
        <p:spPr bwMode="auto">
          <a:xfrm>
            <a:off x="0" y="0"/>
            <a:ext cx="9144000" cy="1323975"/>
          </a:xfrm>
          <a:prstGeom prst="rect">
            <a:avLst/>
          </a:prstGeom>
          <a:noFill/>
          <a:ln w="9525">
            <a:noFill/>
            <a:miter lim="800000"/>
            <a:headEnd/>
            <a:tailEnd/>
          </a:ln>
        </p:spPr>
        <p:txBody>
          <a:bodyPr>
            <a:prstTxWarp prst="textNoShape">
              <a:avLst/>
            </a:prstTxWarp>
            <a:spAutoFit/>
          </a:bodyPr>
          <a:lstStyle/>
          <a:p>
            <a:pPr algn="ctr"/>
            <a:r>
              <a:rPr lang="en-US" sz="4000" u="sng">
                <a:solidFill>
                  <a:schemeClr val="bg1"/>
                </a:solidFill>
                <a:latin typeface="Arial Black" pitchFamily="-112" charset="0"/>
              </a:rPr>
              <a:t>Immediately</a:t>
            </a:r>
            <a:r>
              <a:rPr lang="en-US" sz="4000">
                <a:solidFill>
                  <a:schemeClr val="bg1"/>
                </a:solidFill>
                <a:latin typeface="Arial Black" pitchFamily="-112" charset="0"/>
              </a:rPr>
              <a:t> after an exposure, you should…</a:t>
            </a:r>
          </a:p>
        </p:txBody>
      </p:sp>
      <p:sp>
        <p:nvSpPr>
          <p:cNvPr id="43013" name="Rectangle 5"/>
          <p:cNvSpPr>
            <a:spLocks noChangeArrowheads="1"/>
          </p:cNvSpPr>
          <p:nvPr/>
        </p:nvSpPr>
        <p:spPr bwMode="auto">
          <a:xfrm>
            <a:off x="0" y="6211888"/>
            <a:ext cx="1981200" cy="646112"/>
          </a:xfrm>
          <a:prstGeom prst="rect">
            <a:avLst/>
          </a:prstGeom>
          <a:noFill/>
          <a:ln w="9525">
            <a:noFill/>
            <a:miter lim="800000"/>
            <a:headEnd/>
            <a:tailEnd/>
          </a:ln>
        </p:spPr>
        <p:txBody>
          <a:bodyPr>
            <a:prstTxWarp prst="textNoShape">
              <a:avLst/>
            </a:prstTxWarp>
            <a:spAutoFit/>
          </a:bodyPr>
          <a:lstStyle/>
          <a:p>
            <a:r>
              <a:rPr lang="en-US" sz="3600">
                <a:solidFill>
                  <a:srgbClr val="FFFFFF"/>
                </a:solidFill>
                <a:latin typeface="Arial Black" pitchFamily="-112" charset="0"/>
                <a:sym typeface="Arial Black" pitchFamily="-112" charset="0"/>
              </a:rPr>
              <a:t>$500</a:t>
            </a:r>
            <a:endParaRPr lang="en-US" sz="3600"/>
          </a:p>
        </p:txBody>
      </p:sp>
      <p:sp>
        <p:nvSpPr>
          <p:cNvPr id="43014" name="Rectangle 6"/>
          <p:cNvSpPr>
            <a:spLocks noChangeArrowheads="1"/>
          </p:cNvSpPr>
          <p:nvPr/>
        </p:nvSpPr>
        <p:spPr bwMode="auto">
          <a:xfrm>
            <a:off x="914400" y="1600200"/>
            <a:ext cx="7315200" cy="4232275"/>
          </a:xfrm>
          <a:prstGeom prst="rect">
            <a:avLst/>
          </a:prstGeom>
          <a:noFill/>
          <a:ln w="9525">
            <a:noFill/>
            <a:miter lim="800000"/>
            <a:headEnd/>
            <a:tailEnd/>
          </a:ln>
        </p:spPr>
        <p:txBody>
          <a:bodyPr>
            <a:prstTxWarp prst="textNoShape">
              <a:avLst/>
            </a:prstTxWarp>
            <a:spAutoFit/>
          </a:bodyPr>
          <a:lstStyle/>
          <a:p>
            <a:pPr marL="554038" indent="-514350">
              <a:spcBef>
                <a:spcPts val="600"/>
              </a:spcBef>
              <a:spcAft>
                <a:spcPts val="1200"/>
              </a:spcAft>
            </a:pPr>
            <a:r>
              <a:rPr lang="en-US" sz="3200" b="1">
                <a:solidFill>
                  <a:schemeClr val="bg1"/>
                </a:solidFill>
                <a:latin typeface="Arial Black" pitchFamily="-112" charset="0"/>
                <a:sym typeface="Arial Black" pitchFamily="-112" charset="0"/>
              </a:rPr>
              <a:t>A. Milk the wound</a:t>
            </a:r>
          </a:p>
          <a:p>
            <a:pPr marL="554038" indent="-514350">
              <a:spcBef>
                <a:spcPts val="600"/>
              </a:spcBef>
              <a:spcAft>
                <a:spcPts val="1200"/>
              </a:spcAft>
            </a:pPr>
            <a:r>
              <a:rPr lang="en-US" sz="3200" b="1">
                <a:solidFill>
                  <a:schemeClr val="bg1"/>
                </a:solidFill>
                <a:latin typeface="Arial Black" pitchFamily="-112" charset="0"/>
                <a:sym typeface="Arial Black" pitchFamily="-112" charset="0"/>
              </a:rPr>
              <a:t>B. Wash the wound with bleach</a:t>
            </a:r>
          </a:p>
          <a:p>
            <a:pPr marL="554038" indent="-514350">
              <a:spcBef>
                <a:spcPts val="600"/>
              </a:spcBef>
              <a:spcAft>
                <a:spcPts val="1200"/>
              </a:spcAft>
            </a:pPr>
            <a:r>
              <a:rPr lang="en-US" sz="3200" b="1">
                <a:solidFill>
                  <a:schemeClr val="bg1"/>
                </a:solidFill>
                <a:latin typeface="Arial Black" pitchFamily="-112" charset="0"/>
                <a:sym typeface="Arial Black" pitchFamily="-112" charset="0"/>
              </a:rPr>
              <a:t>C. Wash the wound with soap and water</a:t>
            </a:r>
          </a:p>
          <a:p>
            <a:pPr marL="554038" indent="-514350">
              <a:spcBef>
                <a:spcPts val="600"/>
              </a:spcBef>
              <a:spcAft>
                <a:spcPts val="1200"/>
              </a:spcAft>
            </a:pPr>
            <a:r>
              <a:rPr lang="en-US" sz="3200" b="1">
                <a:solidFill>
                  <a:schemeClr val="bg1"/>
                </a:solidFill>
                <a:latin typeface="Arial Black" pitchFamily="-112" charset="0"/>
                <a:sym typeface="Arial Black" pitchFamily="-112" charset="0"/>
              </a:rPr>
              <a:t>D. Go to the emergency room to access appropriate medical follow up</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0731"/>
                                        </p:tgtEl>
                                        <p:attrNameLst>
                                          <p:attrName>style.visibility</p:attrName>
                                        </p:attrNameLst>
                                      </p:cBhvr>
                                      <p:to>
                                        <p:strVal val="visible"/>
                                      </p:to>
                                    </p:set>
                                    <p:animEffect transition="in" filter="fade">
                                      <p:cBhvr>
                                        <p:cTn id="7" dur="2000"/>
                                        <p:tgtEl>
                                          <p:spTgt spid="30731"/>
                                        </p:tgtEl>
                                      </p:cBhvr>
                                    </p:animEffect>
                                    <p:anim calcmode="lin" valueType="num">
                                      <p:cBhvr>
                                        <p:cTn id="8" dur="2000" fill="hold"/>
                                        <p:tgtEl>
                                          <p:spTgt spid="30731"/>
                                        </p:tgtEl>
                                        <p:attrNameLst>
                                          <p:attrName>style.rotation</p:attrName>
                                        </p:attrNameLst>
                                      </p:cBhvr>
                                      <p:tavLst>
                                        <p:tav tm="0">
                                          <p:val>
                                            <p:fltVal val="720"/>
                                          </p:val>
                                        </p:tav>
                                        <p:tav tm="100000">
                                          <p:val>
                                            <p:fltVal val="0"/>
                                          </p:val>
                                        </p:tav>
                                      </p:tavLst>
                                    </p:anim>
                                    <p:anim calcmode="lin" valueType="num">
                                      <p:cBhvr>
                                        <p:cTn id="9" dur="2000" fill="hold"/>
                                        <p:tgtEl>
                                          <p:spTgt spid="30731"/>
                                        </p:tgtEl>
                                        <p:attrNameLst>
                                          <p:attrName>ppt_h</p:attrName>
                                        </p:attrNameLst>
                                      </p:cBhvr>
                                      <p:tavLst>
                                        <p:tav tm="0">
                                          <p:val>
                                            <p:fltVal val="0"/>
                                          </p:val>
                                        </p:tav>
                                        <p:tav tm="100000">
                                          <p:val>
                                            <p:strVal val="#ppt_h"/>
                                          </p:val>
                                        </p:tav>
                                      </p:tavLst>
                                    </p:anim>
                                    <p:anim calcmode="lin" valueType="num">
                                      <p:cBhvr>
                                        <p:cTn id="10" dur="2000" fill="hold"/>
                                        <p:tgtEl>
                                          <p:spTgt spid="3073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1" grpId="0" animBg="1"/>
    </p:bldLst>
  </p:timing>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4034" name="Rectangle 11"/>
          <p:cNvSpPr>
            <a:spLocks/>
          </p:cNvSpPr>
          <p:nvPr/>
        </p:nvSpPr>
        <p:spPr bwMode="auto">
          <a:xfrm>
            <a:off x="0" y="0"/>
            <a:ext cx="9144000" cy="6400800"/>
          </a:xfrm>
          <a:prstGeom prst="rect">
            <a:avLst/>
          </a:prstGeom>
          <a:noFill/>
          <a:ln w="12700">
            <a:noFill/>
            <a:miter lim="800000"/>
            <a:headEnd/>
            <a:tailEnd/>
          </a:ln>
        </p:spPr>
        <p:txBody>
          <a:bodyPr lIns="0" tIns="0" rIns="40639" bIns="0">
            <a:prstTxWarp prst="textNoShape">
              <a:avLst/>
            </a:prstTxWarp>
          </a:bodyPr>
          <a:lstStyle/>
          <a:p>
            <a:pPr marL="39688" algn="ctr">
              <a:spcBef>
                <a:spcPts val="600"/>
              </a:spcBef>
            </a:pPr>
            <a:r>
              <a:rPr lang="en-US" sz="4000">
                <a:solidFill>
                  <a:schemeClr val="bg1"/>
                </a:solidFill>
                <a:latin typeface="Arial Black" pitchFamily="-112" charset="0"/>
                <a:sym typeface="Arial Black" pitchFamily="-112" charset="0"/>
              </a:rPr>
              <a:t>How many Americans experience some anxiety and fear of the dentist?</a:t>
            </a:r>
          </a:p>
          <a:p>
            <a:pPr marL="39688">
              <a:spcBef>
                <a:spcPts val="600"/>
              </a:spcBef>
            </a:pPr>
            <a:endParaRPr lang="en-US" sz="900">
              <a:solidFill>
                <a:srgbClr val="FFFF00"/>
              </a:solidFill>
              <a:latin typeface="Arial Black" pitchFamily="-112" charset="0"/>
              <a:sym typeface="Arial Black" pitchFamily="-112" charset="0"/>
            </a:endParaRPr>
          </a:p>
          <a:p>
            <a:pPr marL="1411288" lvl="3">
              <a:spcBef>
                <a:spcPts val="600"/>
              </a:spcBef>
            </a:pPr>
            <a:r>
              <a:rPr lang="en-US" sz="3600">
                <a:latin typeface="Arial Black" pitchFamily="-112" charset="0"/>
                <a:sym typeface="Arial Black" pitchFamily="-112" charset="0"/>
              </a:rPr>
              <a:t>    </a:t>
            </a:r>
          </a:p>
          <a:p>
            <a:pPr marL="1411288" lvl="3">
              <a:spcBef>
                <a:spcPts val="600"/>
              </a:spcBef>
            </a:pPr>
            <a:r>
              <a:rPr lang="en-US" sz="3600">
                <a:latin typeface="Arial Black" pitchFamily="-112" charset="0"/>
                <a:sym typeface="Arial Black" pitchFamily="-112" charset="0"/>
              </a:rPr>
              <a:t>	</a:t>
            </a:r>
            <a:r>
              <a:rPr lang="en-US" sz="3600">
                <a:solidFill>
                  <a:schemeClr val="bg1"/>
                </a:solidFill>
                <a:latin typeface="Arial Black" pitchFamily="-112" charset="0"/>
                <a:sym typeface="Arial Black" pitchFamily="-112" charset="0"/>
              </a:rPr>
              <a:t>A. 1 million</a:t>
            </a:r>
          </a:p>
          <a:p>
            <a:pPr marL="1411288" lvl="3">
              <a:spcBef>
                <a:spcPts val="1800"/>
              </a:spcBef>
            </a:pPr>
            <a:r>
              <a:rPr lang="en-US" sz="3600">
                <a:solidFill>
                  <a:schemeClr val="bg1"/>
                </a:solidFill>
                <a:latin typeface="Arial Black" pitchFamily="-112" charset="0"/>
                <a:sym typeface="Arial Black" pitchFamily="-112" charset="0"/>
              </a:rPr>
              <a:t>   B. 15 million</a:t>
            </a:r>
          </a:p>
          <a:p>
            <a:pPr marL="1411288" lvl="3">
              <a:spcBef>
                <a:spcPts val="1800"/>
              </a:spcBef>
            </a:pPr>
            <a:r>
              <a:rPr lang="en-US" sz="3600">
                <a:solidFill>
                  <a:schemeClr val="bg1"/>
                </a:solidFill>
                <a:latin typeface="Arial Black" pitchFamily="-112" charset="0"/>
                <a:sym typeface="Arial Black" pitchFamily="-112" charset="0"/>
              </a:rPr>
              <a:t>   C. 30 million</a:t>
            </a:r>
          </a:p>
          <a:p>
            <a:pPr marL="1411288" lvl="3">
              <a:spcBef>
                <a:spcPts val="1800"/>
              </a:spcBef>
            </a:pPr>
            <a:r>
              <a:rPr lang="en-US" sz="3600">
                <a:solidFill>
                  <a:schemeClr val="bg1"/>
                </a:solidFill>
                <a:latin typeface="Arial Black" pitchFamily="-112" charset="0"/>
                <a:sym typeface="Arial Black" pitchFamily="-112" charset="0"/>
              </a:rPr>
              <a:t>	D.  55 million</a:t>
            </a:r>
          </a:p>
        </p:txBody>
      </p:sp>
      <p:sp>
        <p:nvSpPr>
          <p:cNvPr id="7" name="Rounded Rectangle 6"/>
          <p:cNvSpPr/>
          <p:nvPr/>
        </p:nvSpPr>
        <p:spPr>
          <a:xfrm>
            <a:off x="1676400" y="4267200"/>
            <a:ext cx="3505200" cy="609600"/>
          </a:xfrm>
          <a:prstGeom prst="round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a typeface="ＭＳ Ｐゴシック" pitchFamily="-107" charset="-128"/>
            </a:endParaRPr>
          </a:p>
        </p:txBody>
      </p:sp>
      <p:pic>
        <p:nvPicPr>
          <p:cNvPr id="44036" name="Picture 6"/>
          <p:cNvPicPr>
            <a:picLocks noChangeAspect="1" noChangeArrowheads="1"/>
          </p:cNvPicPr>
          <p:nvPr/>
        </p:nvPicPr>
        <p:blipFill>
          <a:blip r:embed="rId3"/>
          <a:srcRect/>
          <a:stretch>
            <a:fillRect/>
          </a:stretch>
        </p:blipFill>
        <p:spPr bwMode="auto">
          <a:xfrm>
            <a:off x="5943600" y="2895600"/>
            <a:ext cx="2133600" cy="1760538"/>
          </a:xfrm>
          <a:prstGeom prst="rect">
            <a:avLst/>
          </a:prstGeom>
          <a:noFill/>
          <a:ln w="9525">
            <a:noFill/>
            <a:miter lim="800000"/>
            <a:headEnd/>
            <a:tailEnd/>
          </a:ln>
        </p:spPr>
      </p:pic>
      <p:sp>
        <p:nvSpPr>
          <p:cNvPr id="9" name="Flowchart: Process 8">
            <a:hlinkClick r:id="rId4" action="ppaction://hlinksldjump"/>
          </p:cNvPr>
          <p:cNvSpPr/>
          <p:nvPr/>
        </p:nvSpPr>
        <p:spPr>
          <a:xfrm>
            <a:off x="7848600" y="6400800"/>
            <a:ext cx="1295400" cy="45720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chemeClr val="tx1"/>
                </a:solidFill>
                <a:ea typeface="ＭＳ Ｐゴシック" pitchFamily="-107" charset="-128"/>
              </a:rPr>
              <a:t>Scores</a:t>
            </a:r>
          </a:p>
        </p:txBody>
      </p:sp>
      <p:sp>
        <p:nvSpPr>
          <p:cNvPr id="44038" name="Rectangle 5"/>
          <p:cNvSpPr>
            <a:spLocks noChangeArrowheads="1"/>
          </p:cNvSpPr>
          <p:nvPr/>
        </p:nvSpPr>
        <p:spPr bwMode="auto">
          <a:xfrm>
            <a:off x="0" y="6211888"/>
            <a:ext cx="1981200" cy="646112"/>
          </a:xfrm>
          <a:prstGeom prst="rect">
            <a:avLst/>
          </a:prstGeom>
          <a:noFill/>
          <a:ln w="9525">
            <a:noFill/>
            <a:miter lim="800000"/>
            <a:headEnd/>
            <a:tailEnd/>
          </a:ln>
        </p:spPr>
        <p:txBody>
          <a:bodyPr>
            <a:prstTxWarp prst="textNoShape">
              <a:avLst/>
            </a:prstTxWarp>
            <a:spAutoFit/>
          </a:bodyPr>
          <a:lstStyle/>
          <a:p>
            <a:r>
              <a:rPr lang="en-US" sz="3600">
                <a:solidFill>
                  <a:srgbClr val="FFFFFF"/>
                </a:solidFill>
                <a:latin typeface="Arial Black" pitchFamily="-112" charset="0"/>
                <a:sym typeface="Arial Black" pitchFamily="-112" charset="0"/>
              </a:rPr>
              <a:t>$100</a:t>
            </a:r>
            <a:endParaRPr lang="en-US" sz="36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from="(-#ppt_w/2)" to="(#ppt_x)" calcmode="lin" valueType="num">
                                      <p:cBhvr>
                                        <p:cTn id="7" dur="600" fill="hold">
                                          <p:stCondLst>
                                            <p:cond delay="0"/>
                                          </p:stCondLst>
                                        </p:cTn>
                                        <p:tgtEl>
                                          <p:spTgt spid="7"/>
                                        </p:tgtEl>
                                        <p:attrNameLst>
                                          <p:attrName>ppt_x</p:attrName>
                                        </p:attrNameLst>
                                      </p:cBhvr>
                                    </p:anim>
                                    <p:anim from="0" to="-1.0" calcmode="lin" valueType="num">
                                      <p:cBhvr>
                                        <p:cTn id="8" dur="200" decel="50000" autoRev="1" fill="hold">
                                          <p:stCondLst>
                                            <p:cond delay="600"/>
                                          </p:stCondLst>
                                        </p:cTn>
                                        <p:tgtEl>
                                          <p:spTgt spid="7"/>
                                        </p:tgtEl>
                                        <p:attrNameLst>
                                          <p:attrName>xshear</p:attrName>
                                        </p:attrNameLst>
                                      </p:cBhvr>
                                    </p:anim>
                                    <p:animScale>
                                      <p:cBhvr>
                                        <p:cTn id="9" dur="200" decel="100000" autoRev="1" fill="hold">
                                          <p:stCondLst>
                                            <p:cond delay="600"/>
                                          </p:stCondLst>
                                        </p:cTn>
                                        <p:tgtEl>
                                          <p:spTgt spid="7"/>
                                        </p:tgtEl>
                                      </p:cBhvr>
                                      <p:from x="100000" y="100000"/>
                                      <p:to x="80000" y="100000"/>
                                    </p:animScale>
                                    <p:anim by="(#ppt_h/3+#ppt_w*0.1)" calcmode="lin" valueType="num">
                                      <p:cBhvr additive="sum">
                                        <p:cTn id="10" dur="200" decel="100000" autoRev="1" fill="hold">
                                          <p:stCondLst>
                                            <p:cond delay="600"/>
                                          </p:stCondLst>
                                        </p:cTn>
                                        <p:tgtEl>
                                          <p:spTgt spid="7"/>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5058" name="Rectangle 1"/>
          <p:cNvSpPr>
            <a:spLocks/>
          </p:cNvSpPr>
          <p:nvPr/>
        </p:nvSpPr>
        <p:spPr bwMode="auto">
          <a:xfrm>
            <a:off x="0" y="12700"/>
            <a:ext cx="9144000" cy="1358900"/>
          </a:xfrm>
          <a:prstGeom prst="rect">
            <a:avLst/>
          </a:prstGeom>
          <a:noFill/>
          <a:ln w="12700">
            <a:noFill/>
            <a:miter lim="800000"/>
            <a:headEnd/>
            <a:tailEnd/>
          </a:ln>
        </p:spPr>
        <p:txBody>
          <a:bodyPr lIns="0" tIns="0" rIns="40639" bIns="0">
            <a:prstTxWarp prst="textNoShape">
              <a:avLst/>
            </a:prstTxWarp>
          </a:bodyPr>
          <a:lstStyle/>
          <a:p>
            <a:pPr marL="39688" algn="ctr">
              <a:spcBef>
                <a:spcPts val="2400"/>
              </a:spcBef>
            </a:pPr>
            <a:r>
              <a:rPr lang="en-US" sz="4000">
                <a:solidFill>
                  <a:srgbClr val="FFFFFF"/>
                </a:solidFill>
                <a:latin typeface="Arial Black" pitchFamily="-112" charset="0"/>
                <a:sym typeface="Arial Black" pitchFamily="-112" charset="0"/>
              </a:rPr>
              <a:t>Which statement about </a:t>
            </a:r>
            <a:br>
              <a:rPr lang="en-US" sz="4000">
                <a:solidFill>
                  <a:srgbClr val="FFFFFF"/>
                </a:solidFill>
                <a:latin typeface="Arial Black" pitchFamily="-112" charset="0"/>
                <a:sym typeface="Arial Black" pitchFamily="-112" charset="0"/>
              </a:rPr>
            </a:br>
            <a:r>
              <a:rPr lang="en-US" sz="4000">
                <a:solidFill>
                  <a:srgbClr val="FFFFFF"/>
                </a:solidFill>
                <a:latin typeface="Arial Black" pitchFamily="-112" charset="0"/>
                <a:sym typeface="Arial Black" pitchFamily="-112" charset="0"/>
              </a:rPr>
              <a:t>saliva is TRUE?</a:t>
            </a:r>
          </a:p>
        </p:txBody>
      </p:sp>
      <p:sp>
        <p:nvSpPr>
          <p:cNvPr id="7" name="Flowchart: Process 6">
            <a:hlinkClick r:id="rId3" action="ppaction://hlinksldjump"/>
          </p:cNvPr>
          <p:cNvSpPr/>
          <p:nvPr/>
        </p:nvSpPr>
        <p:spPr>
          <a:xfrm>
            <a:off x="7848600" y="6400800"/>
            <a:ext cx="1295400" cy="45720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chemeClr val="tx1"/>
                </a:solidFill>
                <a:ea typeface="ＭＳ Ｐゴシック" pitchFamily="-107" charset="-128"/>
              </a:rPr>
              <a:t>Scores</a:t>
            </a:r>
          </a:p>
        </p:txBody>
      </p:sp>
      <p:sp>
        <p:nvSpPr>
          <p:cNvPr id="9" name="Rounded Rectangle 8"/>
          <p:cNvSpPr/>
          <p:nvPr/>
        </p:nvSpPr>
        <p:spPr>
          <a:xfrm>
            <a:off x="914400" y="2819400"/>
            <a:ext cx="7010400" cy="1066800"/>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600" b="1" dirty="0">
              <a:solidFill>
                <a:srgbClr val="000000"/>
              </a:solidFill>
              <a:latin typeface="Arial Black" pitchFamily="-107" charset="0"/>
              <a:ea typeface="ＭＳ Ｐゴシック" pitchFamily="-107" charset="-128"/>
            </a:endParaRPr>
          </a:p>
        </p:txBody>
      </p:sp>
      <p:sp>
        <p:nvSpPr>
          <p:cNvPr id="45061" name="Rectangle 5"/>
          <p:cNvSpPr>
            <a:spLocks noChangeArrowheads="1"/>
          </p:cNvSpPr>
          <p:nvPr/>
        </p:nvSpPr>
        <p:spPr bwMode="auto">
          <a:xfrm>
            <a:off x="0" y="6211888"/>
            <a:ext cx="1981200" cy="646112"/>
          </a:xfrm>
          <a:prstGeom prst="rect">
            <a:avLst/>
          </a:prstGeom>
          <a:noFill/>
          <a:ln w="9525">
            <a:noFill/>
            <a:miter lim="800000"/>
            <a:headEnd/>
            <a:tailEnd/>
          </a:ln>
        </p:spPr>
        <p:txBody>
          <a:bodyPr>
            <a:prstTxWarp prst="textNoShape">
              <a:avLst/>
            </a:prstTxWarp>
            <a:spAutoFit/>
          </a:bodyPr>
          <a:lstStyle/>
          <a:p>
            <a:r>
              <a:rPr lang="en-US" sz="3600">
                <a:solidFill>
                  <a:srgbClr val="FFFFFF"/>
                </a:solidFill>
                <a:latin typeface="Arial Black" pitchFamily="-112" charset="0"/>
                <a:sym typeface="Arial Black" pitchFamily="-112" charset="0"/>
              </a:rPr>
              <a:t>$200</a:t>
            </a:r>
            <a:endParaRPr lang="en-US" sz="3600"/>
          </a:p>
        </p:txBody>
      </p:sp>
      <p:sp>
        <p:nvSpPr>
          <p:cNvPr id="45062" name="Rectangle 6"/>
          <p:cNvSpPr>
            <a:spLocks noChangeArrowheads="1"/>
          </p:cNvSpPr>
          <p:nvPr/>
        </p:nvSpPr>
        <p:spPr bwMode="auto">
          <a:xfrm>
            <a:off x="914400" y="1600200"/>
            <a:ext cx="7315200" cy="4724400"/>
          </a:xfrm>
          <a:prstGeom prst="rect">
            <a:avLst/>
          </a:prstGeom>
          <a:noFill/>
          <a:ln w="9525">
            <a:noFill/>
            <a:miter lim="800000"/>
            <a:headEnd/>
            <a:tailEnd/>
          </a:ln>
        </p:spPr>
        <p:txBody>
          <a:bodyPr>
            <a:prstTxWarp prst="textNoShape">
              <a:avLst/>
            </a:prstTxWarp>
            <a:spAutoFit/>
          </a:bodyPr>
          <a:lstStyle/>
          <a:p>
            <a:pPr marL="554038" indent="-514350">
              <a:spcBef>
                <a:spcPts val="600"/>
              </a:spcBef>
              <a:spcAft>
                <a:spcPts val="1200"/>
              </a:spcAft>
              <a:buFont typeface="Calibri" pitchFamily="-112" charset="0"/>
              <a:buAutoNum type="alphaUcPeriod"/>
            </a:pPr>
            <a:r>
              <a:rPr lang="en-US" sz="3200" b="1">
                <a:solidFill>
                  <a:schemeClr val="bg1"/>
                </a:solidFill>
                <a:latin typeface="Arial Black" pitchFamily="-112" charset="0"/>
                <a:sym typeface="Arial Black" pitchFamily="-112" charset="0"/>
              </a:rPr>
              <a:t>It mostly contains bacteria that are bad for your mouth</a:t>
            </a:r>
          </a:p>
          <a:p>
            <a:pPr marL="554038" indent="-514350">
              <a:spcBef>
                <a:spcPts val="600"/>
              </a:spcBef>
              <a:spcAft>
                <a:spcPts val="1200"/>
              </a:spcAft>
              <a:buFont typeface="Calibri" pitchFamily="-112" charset="0"/>
              <a:buAutoNum type="alphaUcPeriod"/>
            </a:pPr>
            <a:r>
              <a:rPr lang="en-US" sz="3200" b="1">
                <a:solidFill>
                  <a:schemeClr val="bg1"/>
                </a:solidFill>
                <a:latin typeface="Arial Black" pitchFamily="-112" charset="0"/>
                <a:sym typeface="Arial Black" pitchFamily="-112" charset="0"/>
              </a:rPr>
              <a:t>It can act as a great lubricant for sex</a:t>
            </a:r>
          </a:p>
          <a:p>
            <a:pPr marL="554038" indent="-514350">
              <a:spcBef>
                <a:spcPts val="600"/>
              </a:spcBef>
              <a:spcAft>
                <a:spcPts val="1200"/>
              </a:spcAft>
              <a:buFont typeface="Calibri" pitchFamily="-112" charset="0"/>
              <a:buAutoNum type="alphaUcPeriod"/>
            </a:pPr>
            <a:r>
              <a:rPr lang="en-US" sz="3200" b="1">
                <a:solidFill>
                  <a:schemeClr val="bg1"/>
                </a:solidFill>
                <a:latin typeface="Arial Black" pitchFamily="-112" charset="0"/>
                <a:sym typeface="Arial Black" pitchFamily="-112" charset="0"/>
              </a:rPr>
              <a:t>It helps with swallowing food, not the digestion of food</a:t>
            </a:r>
          </a:p>
          <a:p>
            <a:pPr marL="554038" indent="-514350">
              <a:spcBef>
                <a:spcPts val="600"/>
              </a:spcBef>
              <a:spcAft>
                <a:spcPts val="1200"/>
              </a:spcAft>
              <a:buFont typeface="Calibri" pitchFamily="-112" charset="0"/>
              <a:buAutoNum type="alphaUcPeriod"/>
            </a:pPr>
            <a:r>
              <a:rPr lang="en-US" sz="3200" b="1">
                <a:solidFill>
                  <a:schemeClr val="bg1"/>
                </a:solidFill>
                <a:latin typeface="Arial Black" pitchFamily="-112" charset="0"/>
                <a:sym typeface="Arial Black" pitchFamily="-112" charset="0"/>
              </a:rPr>
              <a:t>All of the above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4)">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4817" name="Rectangle 1"/>
          <p:cNvSpPr>
            <a:spLocks/>
          </p:cNvSpPr>
          <p:nvPr/>
        </p:nvSpPr>
        <p:spPr bwMode="auto">
          <a:xfrm>
            <a:off x="609600" y="76200"/>
            <a:ext cx="8229600" cy="863600"/>
          </a:xfrm>
          <a:prstGeom prst="rect">
            <a:avLst/>
          </a:prstGeom>
          <a:noFill/>
          <a:ln w="12700">
            <a:noFill/>
            <a:miter lim="800000"/>
            <a:headEnd/>
            <a:tailEnd/>
          </a:ln>
          <a:effectLst>
            <a:outerShdw blurRad="63500" dist="38099" dir="2700000" algn="ctr" rotWithShape="0">
              <a:schemeClr val="bg2">
                <a:alpha val="75000"/>
              </a:schemeClr>
            </a:outerShdw>
          </a:effectLst>
        </p:spPr>
        <p:txBody>
          <a:bodyPr lIns="0" tIns="0" rIns="40639" bIns="0">
            <a:prstTxWarp prst="textNoShape">
              <a:avLst/>
            </a:prstTxWarp>
          </a:bodyPr>
          <a:lstStyle/>
          <a:p>
            <a:pPr marL="39688" algn="ctr">
              <a:defRPr/>
            </a:pPr>
            <a:endParaRPr lang="en-US" sz="4800">
              <a:solidFill>
                <a:srgbClr val="FFFFFF"/>
              </a:solidFill>
              <a:latin typeface="Arial Black" pitchFamily="-107" charset="0"/>
              <a:ea typeface="ＭＳ Ｐゴシック" pitchFamily="-107" charset="-128"/>
              <a:cs typeface="+mn-cs"/>
              <a:sym typeface="Arial Black" pitchFamily="-107" charset="0"/>
            </a:endParaRPr>
          </a:p>
        </p:txBody>
      </p:sp>
      <p:sp>
        <p:nvSpPr>
          <p:cNvPr id="6" name="Flowchart: Process 5">
            <a:hlinkClick r:id="rId3" action="ppaction://hlinksldjump"/>
          </p:cNvPr>
          <p:cNvSpPr/>
          <p:nvPr/>
        </p:nvSpPr>
        <p:spPr>
          <a:xfrm>
            <a:off x="7848600" y="6400800"/>
            <a:ext cx="1295400" cy="45720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chemeClr val="tx1"/>
                </a:solidFill>
                <a:ea typeface="ＭＳ Ｐゴシック" pitchFamily="-107" charset="-128"/>
              </a:rPr>
              <a:t>Scores</a:t>
            </a:r>
          </a:p>
        </p:txBody>
      </p:sp>
      <p:sp>
        <p:nvSpPr>
          <p:cNvPr id="46084" name="TextBox 6"/>
          <p:cNvSpPr txBox="1">
            <a:spLocks noChangeArrowheads="1"/>
          </p:cNvSpPr>
          <p:nvPr/>
        </p:nvSpPr>
        <p:spPr bwMode="auto">
          <a:xfrm>
            <a:off x="0" y="0"/>
            <a:ext cx="9144000" cy="1323975"/>
          </a:xfrm>
          <a:prstGeom prst="rect">
            <a:avLst/>
          </a:prstGeom>
          <a:noFill/>
          <a:ln w="9525">
            <a:noFill/>
            <a:miter lim="800000"/>
            <a:headEnd/>
            <a:tailEnd/>
          </a:ln>
        </p:spPr>
        <p:txBody>
          <a:bodyPr>
            <a:prstTxWarp prst="textNoShape">
              <a:avLst/>
            </a:prstTxWarp>
            <a:spAutoFit/>
          </a:bodyPr>
          <a:lstStyle/>
          <a:p>
            <a:pPr algn="ctr"/>
            <a:r>
              <a:rPr lang="en-US" sz="4000">
                <a:solidFill>
                  <a:srgbClr val="F2F2F2"/>
                </a:solidFill>
                <a:latin typeface="Arial Black" pitchFamily="-112" charset="0"/>
              </a:rPr>
              <a:t>Which of the following </a:t>
            </a:r>
          </a:p>
          <a:p>
            <a:pPr algn="ctr"/>
            <a:r>
              <a:rPr lang="en-US" sz="4000">
                <a:solidFill>
                  <a:srgbClr val="F2F2F2"/>
                </a:solidFill>
                <a:latin typeface="Arial Black" pitchFamily="-112" charset="0"/>
              </a:rPr>
              <a:t>is TRUE?</a:t>
            </a:r>
          </a:p>
        </p:txBody>
      </p:sp>
      <p:sp>
        <p:nvSpPr>
          <p:cNvPr id="46085" name="TextBox 13"/>
          <p:cNvSpPr txBox="1">
            <a:spLocks noChangeArrowheads="1"/>
          </p:cNvSpPr>
          <p:nvPr/>
        </p:nvSpPr>
        <p:spPr bwMode="auto">
          <a:xfrm>
            <a:off x="304800" y="2133600"/>
            <a:ext cx="8534400" cy="3478213"/>
          </a:xfrm>
          <a:prstGeom prst="rect">
            <a:avLst/>
          </a:prstGeom>
          <a:noFill/>
          <a:ln w="9525">
            <a:noFill/>
            <a:miter lim="800000"/>
            <a:headEnd/>
            <a:tailEnd/>
          </a:ln>
        </p:spPr>
        <p:txBody>
          <a:bodyPr>
            <a:prstTxWarp prst="textNoShape">
              <a:avLst/>
            </a:prstTxWarp>
            <a:spAutoFit/>
          </a:bodyPr>
          <a:lstStyle/>
          <a:p>
            <a:pPr marL="514350" indent="-514350">
              <a:buFont typeface="Calibri" pitchFamily="-112" charset="0"/>
              <a:buAutoNum type="alphaUcPeriod"/>
            </a:pPr>
            <a:r>
              <a:rPr lang="en-US" sz="2800">
                <a:solidFill>
                  <a:schemeClr val="bg1"/>
                </a:solidFill>
                <a:latin typeface="Arial Black" pitchFamily="-112" charset="0"/>
              </a:rPr>
              <a:t>In the U.S., 1 in 5 people living with HIV infection do not know their status</a:t>
            </a:r>
          </a:p>
          <a:p>
            <a:pPr marL="514350" indent="-514350">
              <a:buFont typeface="Calibri" pitchFamily="-112" charset="0"/>
              <a:buAutoNum type="alphaUcPeriod"/>
            </a:pPr>
            <a:endParaRPr lang="en-US" sz="800">
              <a:solidFill>
                <a:schemeClr val="bg1"/>
              </a:solidFill>
              <a:latin typeface="Arial Black" pitchFamily="-112" charset="0"/>
            </a:endParaRPr>
          </a:p>
          <a:p>
            <a:pPr marL="514350" indent="-514350">
              <a:buFont typeface="Calibri" pitchFamily="-112" charset="0"/>
              <a:buAutoNum type="alphaUcPeriod"/>
            </a:pPr>
            <a:r>
              <a:rPr lang="en-US" sz="2800">
                <a:solidFill>
                  <a:schemeClr val="bg1"/>
                </a:solidFill>
                <a:latin typeface="Arial Black" pitchFamily="-112" charset="0"/>
              </a:rPr>
              <a:t>Saliva is a vehicle for HIV transmission</a:t>
            </a:r>
          </a:p>
          <a:p>
            <a:pPr marL="514350" indent="-514350">
              <a:buFont typeface="Calibri" pitchFamily="-112" charset="0"/>
              <a:buAutoNum type="alphaUcPeriod"/>
            </a:pPr>
            <a:endParaRPr lang="en-US" sz="800">
              <a:solidFill>
                <a:schemeClr val="bg1"/>
              </a:solidFill>
              <a:latin typeface="Arial Black" pitchFamily="-112" charset="0"/>
            </a:endParaRPr>
          </a:p>
          <a:p>
            <a:pPr marL="514350" indent="-514350">
              <a:buFont typeface="Calibri" pitchFamily="-112" charset="0"/>
              <a:buAutoNum type="alphaUcPeriod"/>
            </a:pPr>
            <a:r>
              <a:rPr lang="en-US" sz="2800">
                <a:solidFill>
                  <a:schemeClr val="bg1"/>
                </a:solidFill>
                <a:latin typeface="Arial Black" pitchFamily="-112" charset="0"/>
              </a:rPr>
              <a:t>Kaposi’s sarcoma is only seen in people with CD4 count under 200 cells/mm</a:t>
            </a:r>
            <a:r>
              <a:rPr lang="en-US" sz="2800" baseline="30000">
                <a:solidFill>
                  <a:schemeClr val="bg1"/>
                </a:solidFill>
                <a:latin typeface="Arial Black" pitchFamily="-112" charset="0"/>
              </a:rPr>
              <a:t>3</a:t>
            </a:r>
          </a:p>
          <a:p>
            <a:pPr marL="514350" indent="-514350">
              <a:buFont typeface="Calibri" pitchFamily="-112" charset="0"/>
              <a:buAutoNum type="alphaUcPeriod"/>
            </a:pPr>
            <a:endParaRPr lang="en-US" sz="800">
              <a:solidFill>
                <a:schemeClr val="bg1"/>
              </a:solidFill>
              <a:latin typeface="Arial Black" pitchFamily="-112" charset="0"/>
            </a:endParaRPr>
          </a:p>
          <a:p>
            <a:pPr marL="514350" indent="-514350">
              <a:buFont typeface="Calibri" pitchFamily="-112" charset="0"/>
              <a:buAutoNum type="alphaUcPeriod"/>
            </a:pPr>
            <a:r>
              <a:rPr lang="en-US" sz="2800">
                <a:solidFill>
                  <a:schemeClr val="bg1"/>
                </a:solidFill>
                <a:latin typeface="Arial Black" pitchFamily="-112" charset="0"/>
              </a:rPr>
              <a:t>HIV is more infectious than hepatitis B or C</a:t>
            </a:r>
          </a:p>
        </p:txBody>
      </p:sp>
      <p:sp>
        <p:nvSpPr>
          <p:cNvPr id="17" name="Rounded Rectangle 16"/>
          <p:cNvSpPr/>
          <p:nvPr/>
        </p:nvSpPr>
        <p:spPr>
          <a:xfrm>
            <a:off x="228600" y="1981200"/>
            <a:ext cx="8458200" cy="1143000"/>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a typeface="ＭＳ Ｐゴシック" pitchFamily="-107" charset="-128"/>
            </a:endParaRPr>
          </a:p>
        </p:txBody>
      </p:sp>
      <p:sp>
        <p:nvSpPr>
          <p:cNvPr id="46087" name="Rectangle 5"/>
          <p:cNvSpPr>
            <a:spLocks noChangeArrowheads="1"/>
          </p:cNvSpPr>
          <p:nvPr/>
        </p:nvSpPr>
        <p:spPr bwMode="auto">
          <a:xfrm>
            <a:off x="0" y="6211888"/>
            <a:ext cx="1981200" cy="646112"/>
          </a:xfrm>
          <a:prstGeom prst="rect">
            <a:avLst/>
          </a:prstGeom>
          <a:noFill/>
          <a:ln w="9525">
            <a:noFill/>
            <a:miter lim="800000"/>
            <a:headEnd/>
            <a:tailEnd/>
          </a:ln>
        </p:spPr>
        <p:txBody>
          <a:bodyPr>
            <a:prstTxWarp prst="textNoShape">
              <a:avLst/>
            </a:prstTxWarp>
            <a:spAutoFit/>
          </a:bodyPr>
          <a:lstStyle/>
          <a:p>
            <a:r>
              <a:rPr lang="en-US" sz="3600">
                <a:solidFill>
                  <a:srgbClr val="FFFFFF"/>
                </a:solidFill>
                <a:latin typeface="Arial Black" pitchFamily="-112" charset="0"/>
                <a:sym typeface="Arial Black" pitchFamily="-112" charset="0"/>
              </a:rPr>
              <a:t>$300</a:t>
            </a:r>
            <a:endParaRPr lang="en-US" sz="36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29144" y="2031999"/>
            <a:ext cx="7832726" cy="118533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6" name="Title 5"/>
          <p:cNvSpPr>
            <a:spLocks noGrp="1"/>
          </p:cNvSpPr>
          <p:nvPr>
            <p:ph type="title"/>
          </p:nvPr>
        </p:nvSpPr>
        <p:spPr/>
        <p:txBody>
          <a:bodyPr/>
          <a:lstStyle/>
          <a:p>
            <a:r>
              <a:rPr lang="en-US" dirty="0" smtClean="0"/>
              <a:t>Oral Health is a Major Unmet Need in PLWHA</a:t>
            </a:r>
            <a:endParaRPr lang="en-US" dirty="0"/>
          </a:p>
        </p:txBody>
      </p:sp>
      <p:sp>
        <p:nvSpPr>
          <p:cNvPr id="7" name="Content Placeholder 6"/>
          <p:cNvSpPr>
            <a:spLocks noGrp="1"/>
          </p:cNvSpPr>
          <p:nvPr>
            <p:ph idx="1"/>
          </p:nvPr>
        </p:nvSpPr>
        <p:spPr>
          <a:xfrm>
            <a:off x="498474" y="2235195"/>
            <a:ext cx="7556313" cy="4144963"/>
          </a:xfrm>
        </p:spPr>
        <p:txBody>
          <a:bodyPr>
            <a:normAutofit lnSpcReduction="10000"/>
          </a:bodyPr>
          <a:lstStyle/>
          <a:p>
            <a:pPr lvl="0" algn="ctr">
              <a:buNone/>
            </a:pPr>
            <a:r>
              <a:rPr lang="en-US" sz="2400" b="1" dirty="0" smtClean="0">
                <a:solidFill>
                  <a:schemeClr val="accent1">
                    <a:lumMod val="60000"/>
                    <a:lumOff val="40000"/>
                  </a:schemeClr>
                </a:solidFill>
              </a:rPr>
              <a:t>PLWHA are </a:t>
            </a:r>
            <a:r>
              <a:rPr lang="en-US" sz="2400" b="1" dirty="0" smtClean="0">
                <a:solidFill>
                  <a:schemeClr val="accent1"/>
                </a:solidFill>
              </a:rPr>
              <a:t>more likely </a:t>
            </a:r>
            <a:r>
              <a:rPr lang="en-US" sz="2400" b="1" dirty="0" smtClean="0">
                <a:solidFill>
                  <a:schemeClr val="accent1">
                    <a:lumMod val="60000"/>
                    <a:lumOff val="40000"/>
                  </a:schemeClr>
                </a:solidFill>
              </a:rPr>
              <a:t>to have an unmet need for oral health care than for medical care. </a:t>
            </a:r>
          </a:p>
          <a:p>
            <a:pPr lvl="0"/>
            <a:endParaRPr lang="en-US" dirty="0" smtClean="0"/>
          </a:p>
          <a:p>
            <a:pPr lvl="0"/>
            <a:r>
              <a:rPr lang="en-US" dirty="0" smtClean="0"/>
              <a:t>58–64</a:t>
            </a:r>
            <a:r>
              <a:rPr lang="en-US" dirty="0" smtClean="0"/>
              <a:t>% of PLWHA do not receive regular dental care, according to various studies.</a:t>
            </a:r>
          </a:p>
          <a:p>
            <a:pPr lvl="0"/>
            <a:r>
              <a:rPr lang="en-US" dirty="0" smtClean="0"/>
              <a:t>32–46</a:t>
            </a:r>
            <a:r>
              <a:rPr lang="en-US" dirty="0" smtClean="0"/>
              <a:t>% of PLWHA will have at least one major HIV-related oral health problem (e.g., bacterial, viral, and fungal infections as well as cancer and ulcers) in the course of their disease.</a:t>
            </a:r>
            <a:r>
              <a:rPr lang="en-US" baseline="30000" dirty="0" smtClean="0"/>
              <a:t> </a:t>
            </a:r>
            <a:endParaRPr lang="en-US" sz="2000" dirty="0" smtClean="0"/>
          </a:p>
          <a:p>
            <a:pPr>
              <a:buNone/>
            </a:pPr>
            <a:r>
              <a:rPr lang="en-US" dirty="0" smtClean="0"/>
              <a:t> </a:t>
            </a:r>
            <a:endParaRPr lang="en-US" sz="2400" dirty="0" smtClean="0"/>
          </a:p>
          <a:p>
            <a:endParaRPr lang="en-US" dirty="0"/>
          </a:p>
        </p:txBody>
      </p:sp>
      <p:sp>
        <p:nvSpPr>
          <p:cNvPr id="8" name="TextBox 7"/>
          <p:cNvSpPr txBox="1"/>
          <p:nvPr/>
        </p:nvSpPr>
        <p:spPr>
          <a:xfrm>
            <a:off x="507995" y="6350002"/>
            <a:ext cx="8094133" cy="677108"/>
          </a:xfrm>
          <a:prstGeom prst="rect">
            <a:avLst/>
          </a:prstGeom>
          <a:noFill/>
        </p:spPr>
        <p:txBody>
          <a:bodyPr wrap="square" rtlCol="0">
            <a:spAutoFit/>
          </a:bodyPr>
          <a:lstStyle/>
          <a:p>
            <a:r>
              <a:rPr lang="en-US" sz="1000" dirty="0" smtClean="0"/>
              <a:t>Source: Marcus M, Maida CA, Coulter ID, et al. A longitudinal analysis of unmet need for oral treatment in a national sample of medical HIV patients. </a:t>
            </a:r>
            <a:r>
              <a:rPr lang="en-US" sz="1000" i="1" dirty="0" smtClean="0"/>
              <a:t>Am J Public Health</a:t>
            </a:r>
            <a:r>
              <a:rPr lang="en-US" sz="1000" dirty="0" smtClean="0"/>
              <a:t>. Jan 2005;95(1):</a:t>
            </a:r>
            <a:r>
              <a:rPr lang="en-US" sz="1000" dirty="0" smtClean="0"/>
              <a:t>73–75</a:t>
            </a:r>
            <a:r>
              <a:rPr lang="en-US" sz="1000" dirty="0" smtClean="0"/>
              <a:t>.</a:t>
            </a:r>
          </a:p>
          <a:p>
            <a:endParaRPr lang="en-US" dirty="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 name="Flowchart: Process 5">
            <a:hlinkClick r:id="rId3" action="ppaction://hlinksldjump"/>
          </p:cNvPr>
          <p:cNvSpPr/>
          <p:nvPr/>
        </p:nvSpPr>
        <p:spPr>
          <a:xfrm>
            <a:off x="7848600" y="6400800"/>
            <a:ext cx="1295400" cy="45720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chemeClr val="tx1"/>
                </a:solidFill>
                <a:ea typeface="ＭＳ Ｐゴシック" pitchFamily="-107" charset="-128"/>
              </a:rPr>
              <a:t>Scores</a:t>
            </a:r>
          </a:p>
        </p:txBody>
      </p:sp>
      <p:sp>
        <p:nvSpPr>
          <p:cNvPr id="47107" name="Rectangle 5"/>
          <p:cNvSpPr>
            <a:spLocks noChangeArrowheads="1"/>
          </p:cNvSpPr>
          <p:nvPr/>
        </p:nvSpPr>
        <p:spPr bwMode="auto">
          <a:xfrm>
            <a:off x="0" y="6211888"/>
            <a:ext cx="1981200" cy="646112"/>
          </a:xfrm>
          <a:prstGeom prst="rect">
            <a:avLst/>
          </a:prstGeom>
          <a:noFill/>
          <a:ln w="9525">
            <a:noFill/>
            <a:miter lim="800000"/>
            <a:headEnd/>
            <a:tailEnd/>
          </a:ln>
        </p:spPr>
        <p:txBody>
          <a:bodyPr>
            <a:prstTxWarp prst="textNoShape">
              <a:avLst/>
            </a:prstTxWarp>
            <a:spAutoFit/>
          </a:bodyPr>
          <a:lstStyle/>
          <a:p>
            <a:r>
              <a:rPr lang="en-US" sz="3600">
                <a:solidFill>
                  <a:srgbClr val="FFFFFF"/>
                </a:solidFill>
                <a:latin typeface="Arial Black" pitchFamily="-112" charset="0"/>
                <a:sym typeface="Arial Black" pitchFamily="-112" charset="0"/>
              </a:rPr>
              <a:t>$400</a:t>
            </a:r>
            <a:endParaRPr lang="en-US" sz="3600"/>
          </a:p>
        </p:txBody>
      </p:sp>
      <p:sp>
        <p:nvSpPr>
          <p:cNvPr id="47108" name="TextBox 8"/>
          <p:cNvSpPr txBox="1">
            <a:spLocks noChangeArrowheads="1"/>
          </p:cNvSpPr>
          <p:nvPr/>
        </p:nvSpPr>
        <p:spPr bwMode="auto">
          <a:xfrm>
            <a:off x="0" y="0"/>
            <a:ext cx="9144000" cy="1323975"/>
          </a:xfrm>
          <a:prstGeom prst="rect">
            <a:avLst/>
          </a:prstGeom>
          <a:noFill/>
          <a:ln w="9525">
            <a:noFill/>
            <a:miter lim="800000"/>
            <a:headEnd/>
            <a:tailEnd/>
          </a:ln>
        </p:spPr>
        <p:txBody>
          <a:bodyPr>
            <a:prstTxWarp prst="textNoShape">
              <a:avLst/>
            </a:prstTxWarp>
            <a:spAutoFit/>
          </a:bodyPr>
          <a:lstStyle/>
          <a:p>
            <a:pPr algn="ctr"/>
            <a:r>
              <a:rPr lang="en-US" sz="4000">
                <a:solidFill>
                  <a:srgbClr val="F2F2F2"/>
                </a:solidFill>
                <a:latin typeface="Arial Black" pitchFamily="-112" charset="0"/>
              </a:rPr>
              <a:t>Which of the following</a:t>
            </a:r>
          </a:p>
          <a:p>
            <a:pPr algn="ctr"/>
            <a:r>
              <a:rPr lang="en-US" sz="4000">
                <a:solidFill>
                  <a:srgbClr val="F2F2F2"/>
                </a:solidFill>
                <a:latin typeface="Arial Black" pitchFamily="-112" charset="0"/>
              </a:rPr>
              <a:t>is TRUE?</a:t>
            </a:r>
          </a:p>
        </p:txBody>
      </p:sp>
      <p:sp>
        <p:nvSpPr>
          <p:cNvPr id="47109" name="TextBox 9"/>
          <p:cNvSpPr txBox="1">
            <a:spLocks noChangeArrowheads="1"/>
          </p:cNvSpPr>
          <p:nvPr/>
        </p:nvSpPr>
        <p:spPr bwMode="auto">
          <a:xfrm>
            <a:off x="304800" y="1600200"/>
            <a:ext cx="8534400" cy="4770438"/>
          </a:xfrm>
          <a:prstGeom prst="rect">
            <a:avLst/>
          </a:prstGeom>
          <a:noFill/>
          <a:ln w="9525">
            <a:noFill/>
            <a:miter lim="800000"/>
            <a:headEnd/>
            <a:tailEnd/>
          </a:ln>
        </p:spPr>
        <p:txBody>
          <a:bodyPr>
            <a:prstTxWarp prst="textNoShape">
              <a:avLst/>
            </a:prstTxWarp>
            <a:spAutoFit/>
          </a:bodyPr>
          <a:lstStyle/>
          <a:p>
            <a:pPr marL="514350" indent="-514350">
              <a:buFont typeface="Calibri" pitchFamily="-112" charset="0"/>
              <a:buAutoNum type="alphaUcPeriod"/>
            </a:pPr>
            <a:r>
              <a:rPr lang="en-US" sz="2800">
                <a:solidFill>
                  <a:schemeClr val="bg1"/>
                </a:solidFill>
                <a:latin typeface="Arial Black" pitchFamily="-112" charset="0"/>
              </a:rPr>
              <a:t>The risk of HIV seroconversion after a needle stick injury involving a patient with HIV disease is 13%</a:t>
            </a:r>
          </a:p>
          <a:p>
            <a:pPr marL="514350" indent="-514350">
              <a:buFont typeface="Calibri" pitchFamily="-112" charset="0"/>
              <a:buAutoNum type="alphaUcPeriod"/>
            </a:pPr>
            <a:endParaRPr lang="en-US" sz="800">
              <a:solidFill>
                <a:schemeClr val="bg1"/>
              </a:solidFill>
              <a:latin typeface="Arial Black" pitchFamily="-112" charset="0"/>
            </a:endParaRPr>
          </a:p>
          <a:p>
            <a:pPr marL="514350" indent="-514350">
              <a:buFont typeface="Calibri" pitchFamily="-112" charset="0"/>
              <a:buAutoNum type="alphaUcPeriod"/>
            </a:pPr>
            <a:r>
              <a:rPr lang="en-US" sz="2800">
                <a:solidFill>
                  <a:schemeClr val="bg1"/>
                </a:solidFill>
                <a:latin typeface="Arial Black" pitchFamily="-112" charset="0"/>
              </a:rPr>
              <a:t>The risk of HBV seroconversion after a needle stick injury involving a patient with hepatitis B is between 6% and 30%</a:t>
            </a:r>
            <a:br>
              <a:rPr lang="en-US" sz="2800">
                <a:solidFill>
                  <a:schemeClr val="bg1"/>
                </a:solidFill>
                <a:latin typeface="Arial Black" pitchFamily="-112" charset="0"/>
              </a:rPr>
            </a:br>
            <a:r>
              <a:rPr lang="en-US" sz="800">
                <a:solidFill>
                  <a:schemeClr val="bg1"/>
                </a:solidFill>
                <a:latin typeface="Arial Black" pitchFamily="-112" charset="0"/>
              </a:rPr>
              <a:t> </a:t>
            </a:r>
          </a:p>
          <a:p>
            <a:pPr marL="514350" indent="-514350">
              <a:buFont typeface="Calibri" pitchFamily="-112" charset="0"/>
              <a:buAutoNum type="alphaUcPeriod"/>
            </a:pPr>
            <a:r>
              <a:rPr lang="en-US" sz="2800">
                <a:solidFill>
                  <a:schemeClr val="bg1"/>
                </a:solidFill>
                <a:latin typeface="Arial Black" pitchFamily="-112" charset="0"/>
              </a:rPr>
              <a:t>There is a vaccine for HIV</a:t>
            </a:r>
          </a:p>
          <a:p>
            <a:pPr marL="514350" indent="-514350">
              <a:buFont typeface="Calibri" pitchFamily="-112" charset="0"/>
              <a:buAutoNum type="alphaUcPeriod"/>
            </a:pPr>
            <a:endParaRPr lang="en-US" sz="800">
              <a:solidFill>
                <a:schemeClr val="bg1"/>
              </a:solidFill>
              <a:latin typeface="Arial Black" pitchFamily="-112" charset="0"/>
            </a:endParaRPr>
          </a:p>
          <a:p>
            <a:pPr marL="514350" indent="-514350">
              <a:buFont typeface="Calibri" pitchFamily="-112" charset="0"/>
              <a:buAutoNum type="alphaUcPeriod"/>
            </a:pPr>
            <a:r>
              <a:rPr lang="en-US" sz="2800">
                <a:solidFill>
                  <a:schemeClr val="bg1"/>
                </a:solidFill>
                <a:latin typeface="Arial Black" pitchFamily="-112" charset="0"/>
              </a:rPr>
              <a:t>Hepatitis C transmission only occurs through use of contaminated needles, unprotected sex is not a risk factor</a:t>
            </a:r>
          </a:p>
        </p:txBody>
      </p:sp>
      <p:sp>
        <p:nvSpPr>
          <p:cNvPr id="11" name="Rounded Rectangle 10"/>
          <p:cNvSpPr/>
          <p:nvPr/>
        </p:nvSpPr>
        <p:spPr>
          <a:xfrm>
            <a:off x="304800" y="2971800"/>
            <a:ext cx="8458200" cy="1447800"/>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a typeface="ＭＳ Ｐゴシック" pitchFamily="-107"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8130" name="Rectangle 11"/>
          <p:cNvSpPr>
            <a:spLocks/>
          </p:cNvSpPr>
          <p:nvPr/>
        </p:nvSpPr>
        <p:spPr bwMode="auto">
          <a:xfrm>
            <a:off x="0" y="0"/>
            <a:ext cx="9144000" cy="1371600"/>
          </a:xfrm>
          <a:prstGeom prst="rect">
            <a:avLst/>
          </a:prstGeom>
          <a:noFill/>
          <a:ln w="12700">
            <a:noFill/>
            <a:miter lim="800000"/>
            <a:headEnd/>
            <a:tailEnd/>
          </a:ln>
        </p:spPr>
        <p:txBody>
          <a:bodyPr lIns="0" tIns="0" rIns="40639" bIns="0">
            <a:prstTxWarp prst="textNoShape">
              <a:avLst/>
            </a:prstTxWarp>
          </a:bodyPr>
          <a:lstStyle/>
          <a:p>
            <a:pPr marL="39688" algn="ctr"/>
            <a:r>
              <a:rPr lang="en-US" sz="4000">
                <a:solidFill>
                  <a:srgbClr val="F2F2F2"/>
                </a:solidFill>
                <a:latin typeface="Arial Black" pitchFamily="-112" charset="0"/>
                <a:sym typeface="Arial Black" pitchFamily="-112" charset="0"/>
              </a:rPr>
              <a:t>Which of the following </a:t>
            </a:r>
            <a:br>
              <a:rPr lang="en-US" sz="4000">
                <a:solidFill>
                  <a:srgbClr val="F2F2F2"/>
                </a:solidFill>
                <a:latin typeface="Arial Black" pitchFamily="-112" charset="0"/>
                <a:sym typeface="Arial Black" pitchFamily="-112" charset="0"/>
              </a:rPr>
            </a:br>
            <a:r>
              <a:rPr lang="en-US" sz="4000">
                <a:solidFill>
                  <a:srgbClr val="F2F2F2"/>
                </a:solidFill>
                <a:latin typeface="Arial Black" pitchFamily="-112" charset="0"/>
                <a:sym typeface="Arial Black" pitchFamily="-112" charset="0"/>
              </a:rPr>
              <a:t>is FALSE?</a:t>
            </a:r>
          </a:p>
        </p:txBody>
      </p:sp>
      <p:sp>
        <p:nvSpPr>
          <p:cNvPr id="5" name="Flowchart: Process 4">
            <a:hlinkClick r:id="rId3" action="ppaction://hlinksldjump"/>
          </p:cNvPr>
          <p:cNvSpPr/>
          <p:nvPr/>
        </p:nvSpPr>
        <p:spPr>
          <a:xfrm>
            <a:off x="7848600" y="6400800"/>
            <a:ext cx="1295400" cy="45720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chemeClr val="tx1"/>
                </a:solidFill>
                <a:ea typeface="ＭＳ Ｐゴシック" pitchFamily="-107" charset="-128"/>
              </a:rPr>
              <a:t>Scores</a:t>
            </a:r>
          </a:p>
        </p:txBody>
      </p:sp>
      <p:sp>
        <p:nvSpPr>
          <p:cNvPr id="48132" name="Rectangle 7"/>
          <p:cNvSpPr>
            <a:spLocks noChangeArrowheads="1"/>
          </p:cNvSpPr>
          <p:nvPr/>
        </p:nvSpPr>
        <p:spPr bwMode="auto">
          <a:xfrm>
            <a:off x="914400" y="1600200"/>
            <a:ext cx="7315200" cy="4340225"/>
          </a:xfrm>
          <a:prstGeom prst="rect">
            <a:avLst/>
          </a:prstGeom>
          <a:noFill/>
          <a:ln w="9525">
            <a:noFill/>
            <a:miter lim="800000"/>
            <a:headEnd/>
            <a:tailEnd/>
          </a:ln>
        </p:spPr>
        <p:txBody>
          <a:bodyPr>
            <a:prstTxWarp prst="textNoShape">
              <a:avLst/>
            </a:prstTxWarp>
            <a:spAutoFit/>
          </a:bodyPr>
          <a:lstStyle/>
          <a:p>
            <a:pPr marL="514350" indent="-514350">
              <a:buFont typeface="Calibri" pitchFamily="-112" charset="0"/>
              <a:buAutoNum type="alphaUcPeriod"/>
            </a:pPr>
            <a:r>
              <a:rPr lang="en-US" sz="2800">
                <a:solidFill>
                  <a:schemeClr val="bg1"/>
                </a:solidFill>
                <a:latin typeface="Arial Black" pitchFamily="-112" charset="0"/>
              </a:rPr>
              <a:t>Prince Charles has someone squeeze toothpaste on his toothbrush every day</a:t>
            </a:r>
          </a:p>
          <a:p>
            <a:pPr marL="514350" indent="-514350">
              <a:buFont typeface="Calibri" pitchFamily="-112" charset="0"/>
              <a:buAutoNum type="alphaUcPeriod"/>
            </a:pPr>
            <a:endParaRPr lang="en-US" sz="800">
              <a:solidFill>
                <a:schemeClr val="bg1"/>
              </a:solidFill>
              <a:latin typeface="Arial Black" pitchFamily="-112" charset="0"/>
            </a:endParaRPr>
          </a:p>
          <a:p>
            <a:pPr marL="514350" indent="-514350">
              <a:buFont typeface="Calibri" pitchFamily="-112" charset="0"/>
              <a:buAutoNum type="alphaUcPeriod"/>
            </a:pPr>
            <a:r>
              <a:rPr lang="en-US" sz="2800">
                <a:solidFill>
                  <a:schemeClr val="bg1"/>
                </a:solidFill>
                <a:latin typeface="Arial Black" pitchFamily="-112" charset="0"/>
              </a:rPr>
              <a:t>In 1994, a prison inmate used tooth floss to escape from prison</a:t>
            </a:r>
          </a:p>
          <a:p>
            <a:pPr marL="514350" indent="-514350">
              <a:buFont typeface="Calibri" pitchFamily="-112" charset="0"/>
              <a:buAutoNum type="alphaUcPeriod"/>
            </a:pPr>
            <a:endParaRPr lang="en-US" sz="800">
              <a:solidFill>
                <a:schemeClr val="bg1"/>
              </a:solidFill>
              <a:latin typeface="Arial Black" pitchFamily="-112" charset="0"/>
            </a:endParaRPr>
          </a:p>
          <a:p>
            <a:pPr marL="514350" indent="-514350">
              <a:buFont typeface="Calibri" pitchFamily="-112" charset="0"/>
              <a:buAutoNum type="alphaUcPeriod"/>
            </a:pPr>
            <a:r>
              <a:rPr lang="en-US" sz="2800">
                <a:solidFill>
                  <a:schemeClr val="bg1"/>
                </a:solidFill>
                <a:latin typeface="Arial Black" pitchFamily="-112" charset="0"/>
              </a:rPr>
              <a:t>In an average lifetime, a person produces 10,000 gallons of saliva</a:t>
            </a:r>
          </a:p>
          <a:p>
            <a:pPr marL="514350" indent="-514350">
              <a:buFont typeface="Calibri" pitchFamily="-112" charset="0"/>
              <a:buAutoNum type="alphaUcPeriod"/>
            </a:pPr>
            <a:endParaRPr lang="en-US" sz="800">
              <a:solidFill>
                <a:schemeClr val="bg1"/>
              </a:solidFill>
              <a:latin typeface="Arial Black" pitchFamily="-112" charset="0"/>
            </a:endParaRPr>
          </a:p>
          <a:p>
            <a:pPr marL="514350" indent="-514350">
              <a:buFont typeface="Calibri" pitchFamily="-112" charset="0"/>
              <a:buAutoNum type="alphaUcPeriod"/>
            </a:pPr>
            <a:r>
              <a:rPr lang="en-US" sz="2800">
                <a:solidFill>
                  <a:schemeClr val="bg1"/>
                </a:solidFill>
                <a:latin typeface="Arial Black" pitchFamily="-112" charset="0"/>
              </a:rPr>
              <a:t>The only cheese that is good for your teeth is feta cheese</a:t>
            </a:r>
          </a:p>
        </p:txBody>
      </p:sp>
      <p:sp>
        <p:nvSpPr>
          <p:cNvPr id="12" name="Rounded Rectangle 11"/>
          <p:cNvSpPr/>
          <p:nvPr/>
        </p:nvSpPr>
        <p:spPr>
          <a:xfrm>
            <a:off x="914400" y="4953000"/>
            <a:ext cx="7315200" cy="990600"/>
          </a:xfrm>
          <a:prstGeom prst="roundRect">
            <a:avLst/>
          </a:prstGeom>
          <a:no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a typeface="ＭＳ Ｐゴシック" pitchFamily="-107" charset="-128"/>
            </a:endParaRPr>
          </a:p>
        </p:txBody>
      </p:sp>
      <p:sp>
        <p:nvSpPr>
          <p:cNvPr id="48134" name="Rectangle 5"/>
          <p:cNvSpPr>
            <a:spLocks noChangeArrowheads="1"/>
          </p:cNvSpPr>
          <p:nvPr/>
        </p:nvSpPr>
        <p:spPr bwMode="auto">
          <a:xfrm>
            <a:off x="0" y="6211888"/>
            <a:ext cx="1981200" cy="646112"/>
          </a:xfrm>
          <a:prstGeom prst="rect">
            <a:avLst/>
          </a:prstGeom>
          <a:noFill/>
          <a:ln w="9525">
            <a:noFill/>
            <a:miter lim="800000"/>
            <a:headEnd/>
            <a:tailEnd/>
          </a:ln>
        </p:spPr>
        <p:txBody>
          <a:bodyPr>
            <a:prstTxWarp prst="textNoShape">
              <a:avLst/>
            </a:prstTxWarp>
            <a:spAutoFit/>
          </a:bodyPr>
          <a:lstStyle/>
          <a:p>
            <a:r>
              <a:rPr lang="en-US" sz="3600">
                <a:solidFill>
                  <a:srgbClr val="FFFFFF"/>
                </a:solidFill>
                <a:latin typeface="Arial Black" pitchFamily="-112" charset="0"/>
                <a:sym typeface="Arial Black" pitchFamily="-112" charset="0"/>
              </a:rPr>
              <a:t>$500</a:t>
            </a:r>
            <a:endParaRPr lang="en-US" sz="36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Explosion 1 13"/>
          <p:cNvSpPr/>
          <p:nvPr/>
        </p:nvSpPr>
        <p:spPr>
          <a:xfrm>
            <a:off x="533400" y="76200"/>
            <a:ext cx="7848600" cy="6629400"/>
          </a:xfrm>
          <a:prstGeom prst="irregularSeal1">
            <a:avLst/>
          </a:prstGeom>
          <a:solidFill>
            <a:schemeClr val="bg1"/>
          </a:solidFill>
          <a:effectLst>
            <a:outerShdw blurRad="50800" dist="38100" algn="l" rotWithShape="0">
              <a:prstClr val="black">
                <a:alpha val="40000"/>
              </a:prstClr>
            </a:outerShdw>
          </a:effectLst>
          <a:scene3d>
            <a:camera prst="isometricOffAxis2Lef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39688" algn="ctr">
              <a:defRPr/>
            </a:pPr>
            <a:r>
              <a:rPr lang="en-US" sz="5400" dirty="0">
                <a:solidFill>
                  <a:schemeClr val="tx1"/>
                </a:solidFill>
                <a:latin typeface="Arial Black" charset="0"/>
                <a:ea typeface="Arial Black" charset="0"/>
                <a:cs typeface="Arial Black" charset="0"/>
                <a:sym typeface="Arial Black" charset="0"/>
              </a:rPr>
              <a:t>FINAL</a:t>
            </a:r>
          </a:p>
          <a:p>
            <a:pPr marL="39688" algn="ctr">
              <a:defRPr/>
            </a:pPr>
            <a:r>
              <a:rPr lang="en-US" sz="5400" dirty="0">
                <a:solidFill>
                  <a:schemeClr val="tx1"/>
                </a:solidFill>
                <a:latin typeface="Arial Black" charset="0"/>
                <a:ea typeface="Arial Black" charset="0"/>
                <a:cs typeface="Arial Black" charset="0"/>
                <a:sym typeface="Arial Black" charset="0"/>
              </a:rPr>
              <a:t>JEOPARDY</a:t>
            </a:r>
          </a:p>
        </p:txBody>
      </p:sp>
      <p:sp>
        <p:nvSpPr>
          <p:cNvPr id="49155" name="TextBox 4"/>
          <p:cNvSpPr txBox="1">
            <a:spLocks noChangeArrowheads="1"/>
          </p:cNvSpPr>
          <p:nvPr/>
        </p:nvSpPr>
        <p:spPr bwMode="auto">
          <a:xfrm>
            <a:off x="2133600" y="2438400"/>
            <a:ext cx="1143000" cy="381000"/>
          </a:xfrm>
          <a:prstGeom prst="rect">
            <a:avLst/>
          </a:prstGeom>
          <a:noFill/>
          <a:ln w="9525">
            <a:noFill/>
            <a:miter lim="800000"/>
            <a:headEnd/>
            <a:tailEnd/>
          </a:ln>
        </p:spPr>
        <p:txBody>
          <a:bodyPr>
            <a:prstTxWarp prst="textNoShape">
              <a:avLst/>
            </a:prstTxWarp>
            <a:spAutoFit/>
          </a:bodyPr>
          <a:lstStyle/>
          <a:p>
            <a:endParaRPr lang="en-US" sz="18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anim calcmode="lin" valueType="num">
                                      <p:cBhvr>
                                        <p:cTn id="8" dur="2000" fill="hold"/>
                                        <p:tgtEl>
                                          <p:spTgt spid="14"/>
                                        </p:tgtEl>
                                        <p:attrNameLst>
                                          <p:attrName>style.rotation</p:attrName>
                                        </p:attrNameLst>
                                      </p:cBhvr>
                                      <p:tavLst>
                                        <p:tav tm="0">
                                          <p:val>
                                            <p:fltVal val="720"/>
                                          </p:val>
                                        </p:tav>
                                        <p:tav tm="100000">
                                          <p:val>
                                            <p:fltVal val="0"/>
                                          </p:val>
                                        </p:tav>
                                      </p:tavLst>
                                    </p:anim>
                                    <p:anim calcmode="lin" valueType="num">
                                      <p:cBhvr>
                                        <p:cTn id="9" dur="2000" fill="hold"/>
                                        <p:tgtEl>
                                          <p:spTgt spid="14"/>
                                        </p:tgtEl>
                                        <p:attrNameLst>
                                          <p:attrName>ppt_h</p:attrName>
                                        </p:attrNameLst>
                                      </p:cBhvr>
                                      <p:tavLst>
                                        <p:tav tm="0">
                                          <p:val>
                                            <p:fltVal val="0"/>
                                          </p:val>
                                        </p:tav>
                                        <p:tav tm="100000">
                                          <p:val>
                                            <p:strVal val="#ppt_h"/>
                                          </p:val>
                                        </p:tav>
                                      </p:tavLst>
                                    </p:anim>
                                    <p:anim calcmode="lin" valueType="num">
                                      <p:cBhvr>
                                        <p:cTn id="10" dur="2000" fill="hold"/>
                                        <p:tgtEl>
                                          <p:spTgt spid="1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0178" name="Rectangle 11"/>
          <p:cNvSpPr>
            <a:spLocks/>
          </p:cNvSpPr>
          <p:nvPr/>
        </p:nvSpPr>
        <p:spPr bwMode="auto">
          <a:xfrm>
            <a:off x="0" y="228600"/>
            <a:ext cx="9144000" cy="3810000"/>
          </a:xfrm>
          <a:prstGeom prst="rect">
            <a:avLst/>
          </a:prstGeom>
          <a:noFill/>
          <a:ln w="12700">
            <a:noFill/>
            <a:miter lim="800000"/>
            <a:headEnd/>
            <a:tailEnd/>
          </a:ln>
        </p:spPr>
        <p:txBody>
          <a:bodyPr lIns="0" tIns="0" rIns="40639" bIns="0">
            <a:prstTxWarp prst="textNoShape">
              <a:avLst/>
            </a:prstTxWarp>
          </a:bodyPr>
          <a:lstStyle/>
          <a:p>
            <a:pPr marL="39688" algn="ctr"/>
            <a:r>
              <a:rPr lang="en-US" sz="3600">
                <a:solidFill>
                  <a:srgbClr val="F2F2F2"/>
                </a:solidFill>
                <a:latin typeface="Arial Black" pitchFamily="-112" charset="0"/>
                <a:sym typeface="Arial Black" pitchFamily="-112" charset="0"/>
              </a:rPr>
              <a:t>The number of documented cases of HIV seroconversion among dental health care workers following an exposure involving a patient with HIV disease in the dental setting is ----</a:t>
            </a:r>
          </a:p>
        </p:txBody>
      </p:sp>
      <p:sp>
        <p:nvSpPr>
          <p:cNvPr id="5" name="Flowchart: Process 4">
            <a:hlinkClick r:id="rId3" action="ppaction://hlinksldjump"/>
          </p:cNvPr>
          <p:cNvSpPr/>
          <p:nvPr/>
        </p:nvSpPr>
        <p:spPr>
          <a:xfrm>
            <a:off x="7848600" y="6400800"/>
            <a:ext cx="1295400" cy="45720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chemeClr val="tx1"/>
                </a:solidFill>
                <a:ea typeface="ＭＳ Ｐゴシック" pitchFamily="-107" charset="-128"/>
              </a:rPr>
              <a:t>Scores</a:t>
            </a:r>
          </a:p>
        </p:txBody>
      </p:sp>
      <p:sp>
        <p:nvSpPr>
          <p:cNvPr id="88068" name="TextBox 6"/>
          <p:cNvSpPr txBox="1">
            <a:spLocks noChangeArrowheads="1"/>
          </p:cNvSpPr>
          <p:nvPr/>
        </p:nvSpPr>
        <p:spPr bwMode="auto">
          <a:xfrm>
            <a:off x="0" y="4038600"/>
            <a:ext cx="9144000" cy="923925"/>
          </a:xfrm>
          <a:prstGeom prst="rect">
            <a:avLst/>
          </a:prstGeom>
          <a:noFill/>
          <a:ln w="9525">
            <a:noFill/>
            <a:miter lim="800000"/>
            <a:headEnd/>
            <a:tailEnd/>
          </a:ln>
        </p:spPr>
        <p:txBody>
          <a:bodyPr>
            <a:prstTxWarp prst="textNoShape">
              <a:avLst/>
            </a:prstTxWarp>
            <a:spAutoFit/>
          </a:bodyPr>
          <a:lstStyle/>
          <a:p>
            <a:pPr algn="ctr"/>
            <a:r>
              <a:rPr lang="en-US" sz="5400">
                <a:solidFill>
                  <a:schemeClr val="bg1"/>
                </a:solidFill>
                <a:latin typeface="Arial Black" pitchFamily="-112" charset="0"/>
              </a:rPr>
              <a:t>Zero</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88068"/>
                                        </p:tgtEl>
                                        <p:attrNameLst>
                                          <p:attrName>style.visibility</p:attrName>
                                        </p:attrNameLst>
                                      </p:cBhvr>
                                      <p:to>
                                        <p:strVal val="visible"/>
                                      </p:to>
                                    </p:set>
                                    <p:animEffect transition="in" filter="fade">
                                      <p:cBhvr>
                                        <p:cTn id="7" dur="2000"/>
                                        <p:tgtEl>
                                          <p:spTgt spid="88068"/>
                                        </p:tgtEl>
                                      </p:cBhvr>
                                    </p:animEffect>
                                    <p:anim calcmode="lin" valueType="num">
                                      <p:cBhvr>
                                        <p:cTn id="8" dur="2000" fill="hold"/>
                                        <p:tgtEl>
                                          <p:spTgt spid="88068"/>
                                        </p:tgtEl>
                                        <p:attrNameLst>
                                          <p:attrName>style.rotation</p:attrName>
                                        </p:attrNameLst>
                                      </p:cBhvr>
                                      <p:tavLst>
                                        <p:tav tm="0">
                                          <p:val>
                                            <p:fltVal val="720"/>
                                          </p:val>
                                        </p:tav>
                                        <p:tav tm="100000">
                                          <p:val>
                                            <p:fltVal val="0"/>
                                          </p:val>
                                        </p:tav>
                                      </p:tavLst>
                                    </p:anim>
                                    <p:anim calcmode="lin" valueType="num">
                                      <p:cBhvr>
                                        <p:cTn id="9" dur="2000" fill="hold"/>
                                        <p:tgtEl>
                                          <p:spTgt spid="88068"/>
                                        </p:tgtEl>
                                        <p:attrNameLst>
                                          <p:attrName>ppt_h</p:attrName>
                                        </p:attrNameLst>
                                      </p:cBhvr>
                                      <p:tavLst>
                                        <p:tav tm="0">
                                          <p:val>
                                            <p:fltVal val="0"/>
                                          </p:val>
                                        </p:tav>
                                        <p:tav tm="100000">
                                          <p:val>
                                            <p:strVal val="#ppt_h"/>
                                          </p:val>
                                        </p:tav>
                                      </p:tavLst>
                                    </p:anim>
                                    <p:anim calcmode="lin" valueType="num">
                                      <p:cBhvr>
                                        <p:cTn id="10" dur="2000" fill="hold"/>
                                        <p:tgtEl>
                                          <p:spTgt spid="8806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8"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a:spLocks noGrp="1"/>
          </p:cNvSpPr>
          <p:nvPr>
            <p:ph type="title"/>
          </p:nvPr>
        </p:nvSpPr>
        <p:spPr>
          <a:xfrm>
            <a:off x="674827" y="829733"/>
            <a:ext cx="3255264" cy="1162050"/>
          </a:xfrm>
        </p:spPr>
        <p:txBody>
          <a:bodyPr/>
          <a:lstStyle/>
          <a:p>
            <a:r>
              <a:rPr lang="en-US" dirty="0" smtClean="0">
                <a:solidFill>
                  <a:srgbClr val="000000"/>
                </a:solidFill>
              </a:rPr>
              <a:t>MODULE 7:</a:t>
            </a:r>
            <a:endParaRPr lang="en-US" dirty="0">
              <a:solidFill>
                <a:srgbClr val="000000"/>
              </a:solidFill>
            </a:endParaRPr>
          </a:p>
        </p:txBody>
      </p:sp>
      <p:sp>
        <p:nvSpPr>
          <p:cNvPr id="24" name="Content Placeholder 23"/>
          <p:cNvSpPr>
            <a:spLocks noGrp="1"/>
          </p:cNvSpPr>
          <p:nvPr>
            <p:ph idx="1"/>
          </p:nvPr>
        </p:nvSpPr>
        <p:spPr/>
        <p:txBody>
          <a:bodyPr>
            <a:normAutofit/>
          </a:bodyPr>
          <a:lstStyle/>
          <a:p>
            <a:r>
              <a:rPr lang="en-US" i="1" dirty="0" smtClean="0"/>
              <a:t>Session Length: 45 minutes</a:t>
            </a:r>
            <a:endParaRPr lang="en-US" dirty="0" smtClean="0"/>
          </a:p>
          <a:p>
            <a:r>
              <a:rPr lang="en-US" i="1" dirty="0" smtClean="0"/>
              <a:t>Materials Needed</a:t>
            </a:r>
            <a:endParaRPr lang="en-US" dirty="0" smtClean="0"/>
          </a:p>
          <a:p>
            <a:pPr lvl="1"/>
            <a:r>
              <a:rPr lang="en-US" dirty="0" smtClean="0"/>
              <a:t>Computer and compatible LCD projector </a:t>
            </a:r>
          </a:p>
          <a:p>
            <a:pPr lvl="1"/>
            <a:r>
              <a:rPr lang="en-US" dirty="0" smtClean="0"/>
              <a:t>Copies of the Module 7 handout</a:t>
            </a:r>
            <a:r>
              <a:rPr lang="en-US" b="1" dirty="0" smtClean="0"/>
              <a:t> </a:t>
            </a:r>
            <a:r>
              <a:rPr lang="en-US" dirty="0" smtClean="0"/>
              <a:t>distributed in advance of </a:t>
            </a:r>
            <a:r>
              <a:rPr lang="en-US" dirty="0" smtClean="0"/>
              <a:t>training.</a:t>
            </a:r>
            <a:endParaRPr lang="en-US" dirty="0"/>
          </a:p>
        </p:txBody>
      </p:sp>
      <p:sp>
        <p:nvSpPr>
          <p:cNvPr id="25" name="Text Placeholder 24"/>
          <p:cNvSpPr>
            <a:spLocks noGrp="1"/>
          </p:cNvSpPr>
          <p:nvPr>
            <p:ph type="body" sz="half" idx="2"/>
          </p:nvPr>
        </p:nvSpPr>
        <p:spPr>
          <a:xfrm>
            <a:off x="675365" y="1991783"/>
            <a:ext cx="3255264" cy="2392363"/>
          </a:xfrm>
        </p:spPr>
        <p:txBody>
          <a:bodyPr/>
          <a:lstStyle/>
          <a:p>
            <a:r>
              <a:rPr lang="en-US" sz="2400" dirty="0" smtClean="0"/>
              <a:t>Dental Case Management</a:t>
            </a:r>
            <a:endParaRPr lang="en-US"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Dental Case Management in the SPNS Oral Health Initiative</a:t>
            </a:r>
            <a:endParaRPr lang="en-US" dirty="0"/>
          </a:p>
        </p:txBody>
      </p:sp>
      <p:sp>
        <p:nvSpPr>
          <p:cNvPr id="3" name="Content Placeholder 2"/>
          <p:cNvSpPr>
            <a:spLocks noGrp="1"/>
          </p:cNvSpPr>
          <p:nvPr>
            <p:ph idx="1"/>
          </p:nvPr>
        </p:nvSpPr>
        <p:spPr>
          <a:xfrm>
            <a:off x="498474" y="1727205"/>
            <a:ext cx="7556313" cy="4144963"/>
          </a:xfrm>
        </p:spPr>
        <p:txBody>
          <a:bodyPr>
            <a:normAutofit/>
          </a:bodyPr>
          <a:lstStyle/>
          <a:p>
            <a:pPr>
              <a:buNone/>
            </a:pPr>
            <a:endParaRPr lang="en-US" dirty="0" smtClean="0"/>
          </a:p>
          <a:p>
            <a:pPr algn="ctr">
              <a:buNone/>
            </a:pPr>
            <a:r>
              <a:rPr lang="en-US" b="1" dirty="0" smtClean="0">
                <a:solidFill>
                  <a:srgbClr val="FF0000"/>
                </a:solidFill>
              </a:rPr>
              <a:t>9 out of 15 </a:t>
            </a:r>
            <a:r>
              <a:rPr lang="en-US" dirty="0" smtClean="0"/>
              <a:t>SPNS demonstration sites employed a                    dental case manager, patient navigator, or an outreach worker as part of their program model.</a:t>
            </a:r>
            <a:endParaRPr lang="en-US" sz="2200" dirty="0" smtClean="0"/>
          </a:p>
          <a:p>
            <a:pPr algn="ctr">
              <a:buNone/>
            </a:pPr>
            <a:r>
              <a:rPr lang="en-US" sz="2400" b="1" dirty="0" smtClean="0">
                <a:solidFill>
                  <a:schemeClr val="accent1">
                    <a:lumMod val="60000"/>
                    <a:lumOff val="40000"/>
                  </a:schemeClr>
                </a:solidFill>
              </a:rPr>
              <a:t>Having a dental case manager was a key success factor for SPNS </a:t>
            </a:r>
            <a:r>
              <a:rPr lang="en-US" sz="2400" b="1" dirty="0" smtClean="0">
                <a:solidFill>
                  <a:schemeClr val="accent1">
                    <a:lumMod val="60000"/>
                    <a:lumOff val="40000"/>
                  </a:schemeClr>
                </a:solidFill>
              </a:rPr>
              <a:t>Oral Health Initiative </a:t>
            </a:r>
            <a:r>
              <a:rPr lang="en-US" sz="2400" b="1" dirty="0" smtClean="0">
                <a:solidFill>
                  <a:schemeClr val="accent1">
                    <a:lumMod val="60000"/>
                    <a:lumOff val="40000"/>
                  </a:schemeClr>
                </a:solidFill>
              </a:rPr>
              <a:t>projects</a:t>
            </a:r>
            <a:r>
              <a:rPr lang="en-US" b="1" dirty="0" smtClean="0">
                <a:solidFill>
                  <a:schemeClr val="accent1">
                    <a:lumMod val="60000"/>
                    <a:lumOff val="40000"/>
                  </a:schemeClr>
                </a:solidFill>
              </a:rPr>
              <a:t>. </a:t>
            </a:r>
            <a:endParaRPr lang="en-US" sz="2200" b="1" dirty="0" smtClean="0">
              <a:solidFill>
                <a:schemeClr val="accent1">
                  <a:lumMod val="60000"/>
                  <a:lumOff val="40000"/>
                </a:schemeClr>
              </a:solidFill>
            </a:endParaRPr>
          </a:p>
        </p:txBody>
      </p:sp>
      <p:pic>
        <p:nvPicPr>
          <p:cNvPr id="10" name="Picture 9"/>
          <p:cNvPicPr>
            <a:picLocks noChangeAspect="1"/>
          </p:cNvPicPr>
          <p:nvPr/>
        </p:nvPicPr>
        <p:blipFill>
          <a:blip r:embed="rId3"/>
          <a:stretch>
            <a:fillRect/>
          </a:stretch>
        </p:blipFill>
        <p:spPr>
          <a:xfrm>
            <a:off x="4187857" y="4859866"/>
            <a:ext cx="807445" cy="1653647"/>
          </a:xfrm>
          <a:prstGeom prst="rect">
            <a:avLst/>
          </a:prstGeom>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Value of a Dental Case Manager – Testimonials </a:t>
            </a:r>
            <a:endParaRPr lang="en-US" dirty="0"/>
          </a:p>
        </p:txBody>
      </p:sp>
      <p:graphicFrame>
        <p:nvGraphicFramePr>
          <p:cNvPr id="4" name="Diagram 3"/>
          <p:cNvGraphicFramePr/>
          <p:nvPr>
            <p:extLst>
              <p:ext uri="{D42A27DB-BD31-4B8C-83A1-F6EECF244321}">
                <p14:modId xmlns:p14="http://schemas.microsoft.com/office/powerpoint/2010/main" val="3496966753"/>
              </p:ext>
            </p:extLst>
          </p:nvPr>
        </p:nvGraphicFramePr>
        <p:xfrm>
          <a:off x="841188" y="1676393"/>
          <a:ext cx="7095068" cy="45804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Dental Case Management? </a:t>
            </a:r>
            <a:endParaRPr lang="en-US" dirty="0"/>
          </a:p>
        </p:txBody>
      </p:sp>
      <p:sp>
        <p:nvSpPr>
          <p:cNvPr id="3" name="Content Placeholder 2"/>
          <p:cNvSpPr>
            <a:spLocks noGrp="1"/>
          </p:cNvSpPr>
          <p:nvPr>
            <p:ph idx="1"/>
          </p:nvPr>
        </p:nvSpPr>
        <p:spPr>
          <a:xfrm>
            <a:off x="498474" y="1693339"/>
            <a:ext cx="7556313" cy="4144963"/>
          </a:xfrm>
        </p:spPr>
        <p:txBody>
          <a:bodyPr>
            <a:normAutofit/>
          </a:bodyPr>
          <a:lstStyle/>
          <a:p>
            <a:pPr algn="ctr">
              <a:buNone/>
            </a:pPr>
            <a:r>
              <a:rPr lang="en-US" sz="2400" b="1" dirty="0" smtClean="0">
                <a:solidFill>
                  <a:srgbClr val="FF2929"/>
                </a:solidFill>
              </a:rPr>
              <a:t>Dental case managers ultimately have the same objective as other types of case managers:                                                        </a:t>
            </a:r>
            <a:r>
              <a:rPr lang="en-US" sz="2400" b="1" i="1" dirty="0" smtClean="0">
                <a:solidFill>
                  <a:schemeClr val="accent1">
                    <a:lumMod val="60000"/>
                    <a:lumOff val="40000"/>
                  </a:schemeClr>
                </a:solidFill>
              </a:rPr>
              <a:t>to increase access to and retention in care. </a:t>
            </a:r>
          </a:p>
          <a:p>
            <a:r>
              <a:rPr lang="en-US" dirty="0" smtClean="0"/>
              <a:t>Where dental case managers differ, however, is that they are able to address barriers to oral health care in a way that other HIV-care providers cannot. </a:t>
            </a:r>
            <a:endParaRPr lang="en-US" sz="2200" dirty="0" smtClean="0"/>
          </a:p>
          <a:p>
            <a:r>
              <a:rPr lang="en-US" dirty="0" smtClean="0"/>
              <a:t>Dental case managers enable HIV case managers to focus on other issues within a client’s service plan without sacrificing access to oral health care. </a:t>
            </a:r>
            <a:endParaRPr lang="en-US" sz="2200" dirty="0" smtClean="0"/>
          </a:p>
          <a:p>
            <a:endParaRPr lang="en-US" dirty="0"/>
          </a:p>
        </p:txBody>
      </p:sp>
      <p:pic>
        <p:nvPicPr>
          <p:cNvPr id="4" name="Picture 3"/>
          <p:cNvPicPr>
            <a:picLocks noChangeAspect="1"/>
          </p:cNvPicPr>
          <p:nvPr/>
        </p:nvPicPr>
        <p:blipFill>
          <a:blip r:embed="rId3">
            <a:duotone>
              <a:schemeClr val="accent1">
                <a:shade val="45000"/>
                <a:satMod val="135000"/>
              </a:schemeClr>
              <a:prstClr val="white"/>
            </a:duotone>
          </a:blip>
          <a:stretch>
            <a:fillRect/>
          </a:stretch>
        </p:blipFill>
        <p:spPr>
          <a:xfrm>
            <a:off x="7721644" y="3911600"/>
            <a:ext cx="1004946" cy="2415646"/>
          </a:xfrm>
          <a:prstGeom prst="rect">
            <a:avLst/>
          </a:prstGeom>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Essential Functions of a Dental Case Manager</a:t>
            </a:r>
            <a:endParaRPr lang="en-US" dirty="0"/>
          </a:p>
        </p:txBody>
      </p:sp>
      <p:sp>
        <p:nvSpPr>
          <p:cNvPr id="3" name="Content Placeholder 2"/>
          <p:cNvSpPr>
            <a:spLocks noGrp="1"/>
          </p:cNvSpPr>
          <p:nvPr>
            <p:ph idx="1"/>
          </p:nvPr>
        </p:nvSpPr>
        <p:spPr>
          <a:xfrm>
            <a:off x="498474" y="1981200"/>
            <a:ext cx="5614459" cy="4876800"/>
          </a:xfrm>
        </p:spPr>
        <p:txBody>
          <a:bodyPr>
            <a:normAutofit fontScale="85000" lnSpcReduction="20000"/>
          </a:bodyPr>
          <a:lstStyle/>
          <a:p>
            <a:r>
              <a:rPr lang="en-US" dirty="0" smtClean="0"/>
              <a:t>Recruiting patients into care</a:t>
            </a:r>
            <a:endParaRPr lang="en-US" sz="2200" dirty="0" smtClean="0"/>
          </a:p>
          <a:p>
            <a:r>
              <a:rPr lang="en-US" dirty="0" smtClean="0"/>
              <a:t>Scheduling </a:t>
            </a:r>
            <a:r>
              <a:rPr lang="en-US" dirty="0" smtClean="0"/>
              <a:t>and arranging patient transportation to appointments</a:t>
            </a:r>
            <a:endParaRPr lang="en-US" sz="2200" dirty="0" smtClean="0"/>
          </a:p>
          <a:p>
            <a:r>
              <a:rPr lang="en-US" dirty="0" smtClean="0"/>
              <a:t>Following up with patients regarding missed appointments</a:t>
            </a:r>
            <a:endParaRPr lang="en-US" sz="2200" dirty="0" smtClean="0"/>
          </a:p>
          <a:p>
            <a:r>
              <a:rPr lang="en-US" dirty="0" smtClean="0"/>
              <a:t>Coordinating and referring patients to other </a:t>
            </a:r>
            <a:r>
              <a:rPr lang="en-US" dirty="0" smtClean="0"/>
              <a:t>services, </a:t>
            </a:r>
            <a:r>
              <a:rPr lang="en-US" dirty="0" smtClean="0"/>
              <a:t>such as HIV case management, medical care, or support services</a:t>
            </a:r>
            <a:endParaRPr lang="en-US" sz="2200" dirty="0" smtClean="0"/>
          </a:p>
          <a:p>
            <a:r>
              <a:rPr lang="en-US" dirty="0" smtClean="0"/>
              <a:t>Serving as part of a team that helps educate other providers in the continuum of HIV care on the importance of oral health care and how to refer their patients to dental services</a:t>
            </a:r>
            <a:endParaRPr lang="en-US" sz="2200" dirty="0" smtClean="0"/>
          </a:p>
          <a:p>
            <a:r>
              <a:rPr lang="en-US" dirty="0" smtClean="0"/>
              <a:t>Retention services</a:t>
            </a:r>
            <a:endParaRPr lang="en-US" sz="2200" dirty="0" smtClean="0"/>
          </a:p>
          <a:p>
            <a:r>
              <a:rPr lang="en-US" dirty="0" smtClean="0"/>
              <a:t>Language translation services, in some </a:t>
            </a:r>
            <a:r>
              <a:rPr lang="en-US" dirty="0" smtClean="0"/>
              <a:t>instances.</a:t>
            </a:r>
            <a:endParaRPr lang="en-US" sz="2200" dirty="0" smtClean="0"/>
          </a:p>
          <a:p>
            <a:endParaRPr lang="en-US" dirty="0"/>
          </a:p>
        </p:txBody>
      </p:sp>
      <p:pic>
        <p:nvPicPr>
          <p:cNvPr id="4" name="Picture 3" descr="dentistoffice.WMF"/>
          <p:cNvPicPr>
            <a:picLocks noChangeAspect="1"/>
          </p:cNvPicPr>
          <p:nvPr/>
        </p:nvPicPr>
        <p:blipFill>
          <a:blip r:embed="rId3"/>
          <a:stretch>
            <a:fillRect/>
          </a:stretch>
        </p:blipFill>
        <p:spPr>
          <a:xfrm>
            <a:off x="6366928" y="4286252"/>
            <a:ext cx="2053158" cy="1749522"/>
          </a:xfrm>
          <a:prstGeom prst="rect">
            <a:avLst/>
          </a:prstGeom>
        </p:spPr>
      </p:pic>
      <p:pic>
        <p:nvPicPr>
          <p:cNvPr id="5" name="Picture 4" descr="calendar.GIF"/>
          <p:cNvPicPr>
            <a:picLocks noChangeAspect="1"/>
          </p:cNvPicPr>
          <p:nvPr/>
        </p:nvPicPr>
        <p:blipFill>
          <a:blip r:embed="rId4"/>
          <a:stretch>
            <a:fillRect/>
          </a:stretch>
        </p:blipFill>
        <p:spPr>
          <a:xfrm>
            <a:off x="6289487" y="1981200"/>
            <a:ext cx="1765300" cy="1727200"/>
          </a:xfrm>
          <a:prstGeom prst="rect">
            <a:avLst/>
          </a:prstGeom>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Integrating Dental Case Management into Your Practice</a:t>
            </a:r>
            <a:endParaRPr lang="en-US" dirty="0"/>
          </a:p>
        </p:txBody>
      </p:sp>
      <p:sp>
        <p:nvSpPr>
          <p:cNvPr id="3" name="Content Placeholder 2"/>
          <p:cNvSpPr>
            <a:spLocks noGrp="1"/>
          </p:cNvSpPr>
          <p:nvPr>
            <p:ph idx="1"/>
          </p:nvPr>
        </p:nvSpPr>
        <p:spPr/>
        <p:txBody>
          <a:bodyPr>
            <a:normAutofit fontScale="92500"/>
          </a:bodyPr>
          <a:lstStyle/>
          <a:p>
            <a:pPr lvl="0"/>
            <a:r>
              <a:rPr lang="en-US" dirty="0" smtClean="0"/>
              <a:t>Employing a dedicated dental case manager can be difficult financially, which is why the dental case managers in the SPNS projects had multiple secondary responsibilities outside of their primary responsibility for dental case management. </a:t>
            </a:r>
            <a:endParaRPr lang="en-US" sz="2000" dirty="0" smtClean="0"/>
          </a:p>
          <a:p>
            <a:pPr lvl="1"/>
            <a:r>
              <a:rPr lang="en-US" dirty="0" smtClean="0"/>
              <a:t>Some of these included: </a:t>
            </a:r>
            <a:endParaRPr lang="en-US" sz="2000" dirty="0" smtClean="0"/>
          </a:p>
          <a:p>
            <a:pPr lvl="2"/>
            <a:r>
              <a:rPr lang="en-US" dirty="0" smtClean="0"/>
              <a:t>Conducting patient surveys</a:t>
            </a:r>
            <a:endParaRPr lang="en-US" sz="2000" dirty="0" smtClean="0"/>
          </a:p>
          <a:p>
            <a:pPr lvl="2"/>
            <a:r>
              <a:rPr lang="en-US" dirty="0" smtClean="0"/>
              <a:t>Entering data</a:t>
            </a:r>
            <a:endParaRPr lang="en-US" sz="2000" dirty="0" smtClean="0"/>
          </a:p>
          <a:p>
            <a:pPr lvl="2"/>
            <a:r>
              <a:rPr lang="en-US" dirty="0" smtClean="0"/>
              <a:t>Driving a mobile van </a:t>
            </a:r>
            <a:endParaRPr lang="en-US" sz="2000" dirty="0" smtClean="0"/>
          </a:p>
          <a:p>
            <a:pPr lvl="2"/>
            <a:r>
              <a:rPr lang="en-US" dirty="0" smtClean="0"/>
              <a:t>Staffing the front desk/serving as </a:t>
            </a:r>
            <a:r>
              <a:rPr lang="en-US" dirty="0" smtClean="0"/>
              <a:t>receptionist</a:t>
            </a:r>
            <a:endParaRPr lang="en-US" sz="2000" dirty="0"/>
          </a:p>
          <a:p>
            <a:pPr marL="457200" lvl="2" indent="0">
              <a:buNone/>
            </a:pPr>
            <a:endParaRPr lang="en-US" dirty="0" smtClean="0"/>
          </a:p>
          <a:p>
            <a:pPr marL="457200" lvl="2" indent="0">
              <a:buNone/>
            </a:pPr>
            <a:r>
              <a:rPr lang="en-US" dirty="0" smtClean="0"/>
              <a:t>While </a:t>
            </a:r>
            <a:r>
              <a:rPr lang="en-US" dirty="0" smtClean="0"/>
              <a:t>it is not required that a dental case manager have a dental background, those who were dental assistants by training can assist with dental care. </a:t>
            </a:r>
            <a:endParaRPr lang="en-US" sz="2000" dirty="0" smtClean="0"/>
          </a:p>
        </p:txBody>
      </p:sp>
      <p:pic>
        <p:nvPicPr>
          <p:cNvPr id="4" name="Picture 3" descr="doctorreception.WMF"/>
          <p:cNvPicPr>
            <a:picLocks noChangeAspect="1"/>
          </p:cNvPicPr>
          <p:nvPr/>
        </p:nvPicPr>
        <p:blipFill>
          <a:blip r:embed="rId3"/>
          <a:stretch>
            <a:fillRect/>
          </a:stretch>
        </p:blipFill>
        <p:spPr>
          <a:xfrm>
            <a:off x="6323341" y="3175000"/>
            <a:ext cx="2583586" cy="1644100"/>
          </a:xfrm>
          <a:prstGeom prst="rect">
            <a:avLst/>
          </a:prstGeom>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63010" y="2048932"/>
            <a:ext cx="7832726" cy="84851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Barriers to Oral Health Care for PLWHA </a:t>
            </a:r>
            <a:endParaRPr lang="en-US" dirty="0"/>
          </a:p>
        </p:txBody>
      </p:sp>
      <p:sp>
        <p:nvSpPr>
          <p:cNvPr id="3" name="Content Placeholder 2"/>
          <p:cNvSpPr>
            <a:spLocks noGrp="1"/>
          </p:cNvSpPr>
          <p:nvPr>
            <p:ph idx="1"/>
          </p:nvPr>
        </p:nvSpPr>
        <p:spPr>
          <a:xfrm>
            <a:off x="1057264" y="2626515"/>
            <a:ext cx="7019941" cy="4144963"/>
          </a:xfrm>
        </p:spPr>
        <p:txBody>
          <a:bodyPr>
            <a:normAutofit/>
          </a:bodyPr>
          <a:lstStyle/>
          <a:p>
            <a:pPr lvl="1" algn="ctr">
              <a:buNone/>
            </a:pPr>
            <a:endParaRPr lang="en-US" sz="2162" b="1" dirty="0" smtClean="0">
              <a:solidFill>
                <a:srgbClr val="FF2929"/>
              </a:solidFill>
            </a:endParaRPr>
          </a:p>
          <a:p>
            <a:pPr lvl="2"/>
            <a:r>
              <a:rPr lang="en-US" b="1" i="1" dirty="0" smtClean="0">
                <a:solidFill>
                  <a:schemeClr val="accent1"/>
                </a:solidFill>
              </a:rPr>
              <a:t>Financial concerns</a:t>
            </a:r>
            <a:r>
              <a:rPr lang="en-US" dirty="0" smtClean="0"/>
              <a:t> are the primary barrier to care</a:t>
            </a:r>
          </a:p>
          <a:p>
            <a:pPr lvl="3"/>
            <a:r>
              <a:rPr lang="en-US" dirty="0" smtClean="0"/>
              <a:t>Absence of dental insurance, insufficient insurance coverage, inability to pay out-of-pocket for care, etc. </a:t>
            </a:r>
            <a:r>
              <a:rPr lang="en-US" baseline="30000" dirty="0" smtClean="0"/>
              <a:t>1, 2</a:t>
            </a:r>
            <a:endParaRPr lang="en-US" sz="2000" dirty="0" smtClean="0"/>
          </a:p>
          <a:p>
            <a:pPr lvl="3"/>
            <a:r>
              <a:rPr lang="en-US" dirty="0" smtClean="0"/>
              <a:t>Dental insurance is not as common in private sector as medical insurance.</a:t>
            </a:r>
          </a:p>
          <a:p>
            <a:pPr lvl="4"/>
            <a:r>
              <a:rPr lang="en-US" dirty="0" smtClean="0"/>
              <a:t>The number of adults without dental insurance coverage is </a:t>
            </a:r>
            <a:r>
              <a:rPr lang="en-US" b="1" dirty="0" smtClean="0">
                <a:solidFill>
                  <a:schemeClr val="accent1"/>
                </a:solidFill>
              </a:rPr>
              <a:t>3 times </a:t>
            </a:r>
            <a:r>
              <a:rPr lang="en-US" dirty="0" smtClean="0"/>
              <a:t>the number of adults without health insurance </a:t>
            </a:r>
            <a:r>
              <a:rPr lang="en-US" dirty="0" smtClean="0"/>
              <a:t>coverage. </a:t>
            </a:r>
            <a:endParaRPr lang="en-US" dirty="0" smtClean="0"/>
          </a:p>
          <a:p>
            <a:pPr lvl="3"/>
            <a:endParaRPr lang="en-US" sz="2000" dirty="0" smtClean="0"/>
          </a:p>
          <a:p>
            <a:pPr lvl="1" algn="ctr">
              <a:buNone/>
            </a:pPr>
            <a:endParaRPr lang="en-US" sz="2162" b="1" dirty="0" smtClean="0">
              <a:solidFill>
                <a:srgbClr val="FF2929"/>
              </a:solidFill>
            </a:endParaRPr>
          </a:p>
          <a:p>
            <a:pPr lvl="1" algn="ctr">
              <a:buNone/>
            </a:pPr>
            <a:endParaRPr lang="en-US" sz="2400" dirty="0" smtClean="0"/>
          </a:p>
        </p:txBody>
      </p:sp>
      <p:sp>
        <p:nvSpPr>
          <p:cNvPr id="4" name="TextBox 3"/>
          <p:cNvSpPr txBox="1"/>
          <p:nvPr/>
        </p:nvSpPr>
        <p:spPr>
          <a:xfrm>
            <a:off x="237067" y="6079074"/>
            <a:ext cx="8094133" cy="1077218"/>
          </a:xfrm>
          <a:prstGeom prst="rect">
            <a:avLst/>
          </a:prstGeom>
          <a:noFill/>
        </p:spPr>
        <p:txBody>
          <a:bodyPr wrap="square" rtlCol="0">
            <a:spAutoFit/>
          </a:bodyPr>
          <a:lstStyle/>
          <a:p>
            <a:r>
              <a:rPr lang="en-US" sz="800" baseline="30000" dirty="0" smtClean="0"/>
              <a:t>1 </a:t>
            </a:r>
            <a:r>
              <a:rPr lang="en-US" sz="800" dirty="0" smtClean="0"/>
              <a:t>Marcus M, Maida CA, Coulter ID, et al. A longitudinal analysis of unmet need for oral treatment in a national sample of medical HIV patients</a:t>
            </a:r>
            <a:r>
              <a:rPr lang="en-US" sz="800" i="1" dirty="0" smtClean="0"/>
              <a:t>. Am J Public Health</a:t>
            </a:r>
            <a:r>
              <a:rPr lang="en-US" sz="800" dirty="0" smtClean="0"/>
              <a:t>. Jan 2005;95(1):</a:t>
            </a:r>
            <a:r>
              <a:rPr lang="en-US" sz="800" dirty="0" smtClean="0"/>
              <a:t>73–75</a:t>
            </a:r>
            <a:r>
              <a:rPr lang="en-US" sz="800" dirty="0" smtClean="0"/>
              <a:t>.</a:t>
            </a:r>
          </a:p>
          <a:p>
            <a:r>
              <a:rPr lang="en-US" sz="800" baseline="30000" dirty="0" smtClean="0"/>
              <a:t>2</a:t>
            </a:r>
            <a:r>
              <a:rPr lang="en-US" sz="800" dirty="0" smtClean="0"/>
              <a:t> Heslin KC, Cunningham WE, Marcus M, et al. A comparison of unmet needs for dental and medical care among persons with HIV infection receiving care in the United States. </a:t>
            </a:r>
            <a:r>
              <a:rPr lang="en-US" sz="800" i="1" dirty="0" smtClean="0"/>
              <a:t>J Public Health Dent</a:t>
            </a:r>
            <a:r>
              <a:rPr lang="en-US" sz="800" dirty="0" smtClean="0"/>
              <a:t>. Winter 2011;61(1):</a:t>
            </a:r>
            <a:r>
              <a:rPr lang="en-US" sz="800" dirty="0" smtClean="0"/>
              <a:t>14–21</a:t>
            </a:r>
            <a:r>
              <a:rPr lang="en-US" sz="800" dirty="0" smtClean="0"/>
              <a:t>.</a:t>
            </a:r>
          </a:p>
          <a:p>
            <a:r>
              <a:rPr lang="en-US" sz="800" baseline="30000" dirty="0" smtClean="0"/>
              <a:t>3 </a:t>
            </a:r>
            <a:r>
              <a:rPr lang="en-US" sz="800" dirty="0" smtClean="0"/>
              <a:t>Henry J. Kaiser Family Foundation. Oral health in the U.S. [PowerPoint slides]. June 19, 2012. Available at: http://kaiserfamilyfoundation.files.wordpress.com/2013/01/061912slides.pdf.</a:t>
            </a:r>
          </a:p>
          <a:p>
            <a:endParaRPr lang="en-US" sz="800" dirty="0" smtClean="0"/>
          </a:p>
          <a:p>
            <a:endParaRPr lang="en-US" sz="800" dirty="0"/>
          </a:p>
        </p:txBody>
      </p:sp>
      <p:pic>
        <p:nvPicPr>
          <p:cNvPr id="6" name="Picture 5" descr="Piggy.GIF"/>
          <p:cNvPicPr>
            <a:picLocks noChangeAspect="1"/>
          </p:cNvPicPr>
          <p:nvPr/>
        </p:nvPicPr>
        <p:blipFill>
          <a:blip r:embed="rId3"/>
          <a:stretch>
            <a:fillRect/>
          </a:stretch>
        </p:blipFill>
        <p:spPr>
          <a:xfrm>
            <a:off x="413809" y="3589862"/>
            <a:ext cx="1422400" cy="1371600"/>
          </a:xfrm>
          <a:prstGeom prst="rect">
            <a:avLst/>
          </a:prstGeom>
        </p:spPr>
      </p:pic>
      <p:sp>
        <p:nvSpPr>
          <p:cNvPr id="7" name="TextBox 6"/>
          <p:cNvSpPr txBox="1"/>
          <p:nvPr/>
        </p:nvSpPr>
        <p:spPr>
          <a:xfrm>
            <a:off x="323659" y="2067939"/>
            <a:ext cx="7832726" cy="1077218"/>
          </a:xfrm>
          <a:prstGeom prst="rect">
            <a:avLst/>
          </a:prstGeom>
          <a:noFill/>
        </p:spPr>
        <p:txBody>
          <a:bodyPr wrap="square" rtlCol="0">
            <a:spAutoFit/>
          </a:bodyPr>
          <a:lstStyle/>
          <a:p>
            <a:pPr marL="0" lvl="1" algn="ctr"/>
            <a:r>
              <a:rPr lang="en-US" sz="2200" b="1" dirty="0" smtClean="0">
                <a:solidFill>
                  <a:srgbClr val="FF2929"/>
                </a:solidFill>
              </a:rPr>
              <a:t>Many barriers to oral health care for PLWHA are the</a:t>
            </a:r>
          </a:p>
          <a:p>
            <a:pPr marL="0" lvl="1" algn="ctr"/>
            <a:r>
              <a:rPr lang="en-US" sz="2200" b="1" dirty="0" smtClean="0">
                <a:solidFill>
                  <a:srgbClr val="FF2929"/>
                </a:solidFill>
              </a:rPr>
              <a:t> </a:t>
            </a:r>
            <a:r>
              <a:rPr lang="en-US" sz="2200" b="1" dirty="0" smtClean="0">
                <a:solidFill>
                  <a:srgbClr val="990000"/>
                </a:solidFill>
              </a:rPr>
              <a:t>same</a:t>
            </a:r>
            <a:r>
              <a:rPr lang="en-US" sz="2200" b="1" dirty="0" smtClean="0">
                <a:solidFill>
                  <a:srgbClr val="FF2929"/>
                </a:solidFill>
              </a:rPr>
              <a:t> </a:t>
            </a:r>
            <a:r>
              <a:rPr lang="en-US" sz="2200" b="1" dirty="0" smtClean="0">
                <a:solidFill>
                  <a:srgbClr val="990000"/>
                </a:solidFill>
              </a:rPr>
              <a:t>barriers</a:t>
            </a:r>
            <a:r>
              <a:rPr lang="en-US" sz="2200" b="1" dirty="0" smtClean="0">
                <a:solidFill>
                  <a:srgbClr val="FF2929"/>
                </a:solidFill>
              </a:rPr>
              <a:t> they face to HIV medical care. </a:t>
            </a:r>
          </a:p>
          <a:p>
            <a:pPr algn="ctr"/>
            <a:endParaRPr lang="en-US" sz="2000"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778933" y="2048932"/>
            <a:ext cx="7275854" cy="111760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Other Solutions for Integrating Dental Case Management</a:t>
            </a:r>
            <a:endParaRPr lang="en-US" dirty="0"/>
          </a:p>
        </p:txBody>
      </p:sp>
      <p:sp>
        <p:nvSpPr>
          <p:cNvPr id="3" name="Content Placeholder 2"/>
          <p:cNvSpPr>
            <a:spLocks noGrp="1"/>
          </p:cNvSpPr>
          <p:nvPr>
            <p:ph idx="1"/>
          </p:nvPr>
        </p:nvSpPr>
        <p:spPr>
          <a:xfrm>
            <a:off x="498474" y="2048932"/>
            <a:ext cx="7556313" cy="4842930"/>
          </a:xfrm>
        </p:spPr>
        <p:txBody>
          <a:bodyPr>
            <a:normAutofit/>
          </a:bodyPr>
          <a:lstStyle/>
          <a:p>
            <a:pPr algn="ctr">
              <a:buNone/>
            </a:pPr>
            <a:r>
              <a:rPr lang="en-US" b="1" dirty="0" smtClean="0">
                <a:solidFill>
                  <a:schemeClr val="accent1">
                    <a:lumMod val="60000"/>
                    <a:lumOff val="40000"/>
                  </a:schemeClr>
                </a:solidFill>
              </a:rPr>
              <a:t>There are a number of ways to integrate dental case management into your organization, no matter your size or resource limitations. </a:t>
            </a:r>
          </a:p>
          <a:p>
            <a:pPr lvl="0"/>
            <a:r>
              <a:rPr lang="en-US" dirty="0" smtClean="0">
                <a:solidFill>
                  <a:schemeClr val="accent2">
                    <a:lumMod val="50000"/>
                  </a:schemeClr>
                </a:solidFill>
              </a:rPr>
              <a:t>Consider creating a network of individuals supporting dental case management. </a:t>
            </a:r>
            <a:endParaRPr lang="en-US" sz="2000" dirty="0" smtClean="0">
              <a:solidFill>
                <a:schemeClr val="accent2">
                  <a:lumMod val="50000"/>
                </a:schemeClr>
              </a:solidFill>
            </a:endParaRPr>
          </a:p>
          <a:p>
            <a:r>
              <a:rPr lang="en-US" dirty="0" smtClean="0"/>
              <a:t>Have HIV case managers take on dental case management, depending on their existing workload.</a:t>
            </a:r>
            <a:endParaRPr lang="en-US" sz="2200" dirty="0" smtClean="0"/>
          </a:p>
          <a:p>
            <a:pPr lvl="1"/>
            <a:r>
              <a:rPr lang="en-US" dirty="0" smtClean="0"/>
              <a:t>Organizations with multiple case managers can dedicate one case manager to oral health. </a:t>
            </a:r>
            <a:endParaRPr lang="en-US" sz="2000" dirty="0" smtClean="0"/>
          </a:p>
          <a:p>
            <a:r>
              <a:rPr lang="en-US" dirty="0" smtClean="0"/>
              <a:t>Ryan White nurse case managers could be trained to provide basic oral hygiene education and include oral health as part of their clinical assessments.</a:t>
            </a:r>
            <a:endParaRPr lang="en-US" sz="2200" dirty="0" smtClean="0"/>
          </a:p>
          <a:p>
            <a:pPr>
              <a:buNone/>
            </a:pPr>
            <a:endParaRPr lang="en-US" sz="2400" dirty="0" smtClean="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a:spLocks noGrp="1"/>
          </p:cNvSpPr>
          <p:nvPr>
            <p:ph type="title"/>
          </p:nvPr>
        </p:nvSpPr>
        <p:spPr>
          <a:xfrm>
            <a:off x="674827" y="1663695"/>
            <a:ext cx="3255264" cy="1162050"/>
          </a:xfrm>
        </p:spPr>
        <p:txBody>
          <a:bodyPr/>
          <a:lstStyle/>
          <a:p>
            <a:r>
              <a:rPr lang="en-US" dirty="0" smtClean="0">
                <a:solidFill>
                  <a:srgbClr val="000000"/>
                </a:solidFill>
              </a:rPr>
              <a:t>MODULE 8:</a:t>
            </a:r>
            <a:endParaRPr lang="en-US" dirty="0">
              <a:solidFill>
                <a:srgbClr val="000000"/>
              </a:solidFill>
            </a:endParaRPr>
          </a:p>
        </p:txBody>
      </p:sp>
      <p:sp>
        <p:nvSpPr>
          <p:cNvPr id="24" name="Content Placeholder 23"/>
          <p:cNvSpPr>
            <a:spLocks noGrp="1"/>
          </p:cNvSpPr>
          <p:nvPr>
            <p:ph idx="1"/>
          </p:nvPr>
        </p:nvSpPr>
        <p:spPr/>
        <p:txBody>
          <a:bodyPr>
            <a:normAutofit/>
          </a:bodyPr>
          <a:lstStyle/>
          <a:p>
            <a:r>
              <a:rPr lang="en-US" i="1" dirty="0" smtClean="0"/>
              <a:t>Session Length: </a:t>
            </a:r>
            <a:r>
              <a:rPr lang="en-US" dirty="0" smtClean="0"/>
              <a:t>60 minutes</a:t>
            </a:r>
          </a:p>
          <a:p>
            <a:r>
              <a:rPr lang="en-US" i="1" dirty="0" smtClean="0"/>
              <a:t>Materials Needed:</a:t>
            </a:r>
            <a:endParaRPr lang="en-US" dirty="0" smtClean="0"/>
          </a:p>
          <a:p>
            <a:pPr lvl="1"/>
            <a:r>
              <a:rPr lang="en-US" dirty="0" smtClean="0"/>
              <a:t>Computer and compatible LCD projector </a:t>
            </a:r>
          </a:p>
          <a:p>
            <a:pPr lvl="1"/>
            <a:r>
              <a:rPr lang="en-US" dirty="0" smtClean="0"/>
              <a:t>Copies of the handout should be printed out and distributed to each </a:t>
            </a:r>
            <a:r>
              <a:rPr lang="en-US" dirty="0" smtClean="0"/>
              <a:t>person.</a:t>
            </a:r>
            <a:endParaRPr lang="en-US" dirty="0" smtClean="0"/>
          </a:p>
          <a:p>
            <a:r>
              <a:rPr lang="en-US" i="1" dirty="0" smtClean="0"/>
              <a:t>Summary</a:t>
            </a:r>
            <a:endParaRPr lang="en-US" dirty="0" smtClean="0"/>
          </a:p>
          <a:p>
            <a:pPr lvl="1"/>
            <a:r>
              <a:rPr lang="en-US" dirty="0" smtClean="0"/>
              <a:t>This module provides recommendations for providers seeking to educate their patients about the components of a basic oral health care plan, the role of proper dental hygiene for oral and total systemic health, the importance of home dental care, and the management of pain related to oral disease and treatment. </a:t>
            </a:r>
            <a:endParaRPr lang="en-US" dirty="0"/>
          </a:p>
        </p:txBody>
      </p:sp>
      <p:sp>
        <p:nvSpPr>
          <p:cNvPr id="25" name="Text Placeholder 24"/>
          <p:cNvSpPr>
            <a:spLocks noGrp="1"/>
          </p:cNvSpPr>
          <p:nvPr>
            <p:ph type="body" sz="half" idx="2"/>
          </p:nvPr>
        </p:nvSpPr>
        <p:spPr>
          <a:xfrm>
            <a:off x="674827" y="2808546"/>
            <a:ext cx="3255264" cy="2392363"/>
          </a:xfrm>
        </p:spPr>
        <p:txBody>
          <a:bodyPr/>
          <a:lstStyle/>
          <a:p>
            <a:r>
              <a:rPr lang="en-US" sz="2400" dirty="0" smtClean="0"/>
              <a:t>Provider-Patient Oral Health Education</a:t>
            </a:r>
            <a:endParaRPr lang="en-US"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6" name="Picture 8" descr="Diana Travieso Palow"/>
          <p:cNvPicPr>
            <a:picLocks noChangeAspect="1" noChangeArrowheads="1"/>
          </p:cNvPicPr>
          <p:nvPr/>
        </p:nvPicPr>
        <p:blipFill>
          <a:blip r:embed="rId2">
            <a:lum bright="12000" contrast="24000"/>
          </a:blip>
          <a:srcRect/>
          <a:stretch>
            <a:fillRect/>
          </a:stretch>
        </p:blipFill>
        <p:spPr bwMode="auto">
          <a:xfrm>
            <a:off x="3255963" y="2990850"/>
            <a:ext cx="1541462" cy="1797050"/>
          </a:xfrm>
          <a:prstGeom prst="rect">
            <a:avLst/>
          </a:prstGeom>
          <a:noFill/>
          <a:ln w="9525">
            <a:solidFill>
              <a:schemeClr val="tx1"/>
            </a:solidFill>
            <a:miter lim="800000"/>
            <a:headEnd/>
            <a:tailEnd/>
          </a:ln>
        </p:spPr>
      </p:pic>
      <p:sp>
        <p:nvSpPr>
          <p:cNvPr id="12297" name="Text Box 9"/>
          <p:cNvSpPr txBox="1">
            <a:spLocks noChangeArrowheads="1"/>
          </p:cNvSpPr>
          <p:nvPr/>
        </p:nvSpPr>
        <p:spPr bwMode="auto">
          <a:xfrm>
            <a:off x="1312863" y="4838700"/>
            <a:ext cx="1485900" cy="1552575"/>
          </a:xfrm>
          <a:prstGeom prst="rect">
            <a:avLst/>
          </a:prstGeom>
          <a:noFill/>
          <a:ln w="9525">
            <a:noFill/>
            <a:miter lim="800000"/>
            <a:headEnd/>
            <a:tailEnd/>
          </a:ln>
          <a:effectLst/>
        </p:spPr>
        <p:txBody>
          <a:bodyPr>
            <a:prstTxWarp prst="textNoShape">
              <a:avLst/>
            </a:prstTxWarp>
            <a:spAutoFit/>
          </a:bodyPr>
          <a:lstStyle/>
          <a:p>
            <a:pPr eaLnBrk="1" hangingPunct="1">
              <a:lnSpc>
                <a:spcPct val="80000"/>
              </a:lnSpc>
              <a:spcBef>
                <a:spcPct val="20000"/>
              </a:spcBef>
              <a:buClr>
                <a:schemeClr val="tx2"/>
              </a:buClr>
              <a:buFont typeface="Times" pitchFamily="14" charset="0"/>
              <a:buNone/>
            </a:pPr>
            <a:r>
              <a:rPr lang="en-US" dirty="0">
                <a:effectLst>
                  <a:outerShdw blurRad="38100" dist="38100" dir="2700000" algn="tl">
                    <a:srgbClr val="000000"/>
                  </a:outerShdw>
                </a:effectLst>
                <a:latin typeface="Times" pitchFamily="14" charset="0"/>
              </a:rPr>
              <a:t>Diana </a:t>
            </a:r>
            <a:r>
              <a:rPr lang="en-US" dirty="0" err="1">
                <a:effectLst>
                  <a:outerShdw blurRad="38100" dist="38100" dir="2700000" algn="tl">
                    <a:srgbClr val="000000"/>
                  </a:outerShdw>
                </a:effectLst>
                <a:latin typeface="Times" pitchFamily="14" charset="0"/>
              </a:rPr>
              <a:t>Travieso</a:t>
            </a:r>
            <a:r>
              <a:rPr lang="en-US" dirty="0">
                <a:effectLst>
                  <a:outerShdw blurRad="38100" dist="38100" dir="2700000" algn="tl">
                    <a:srgbClr val="000000"/>
                  </a:outerShdw>
                </a:effectLst>
                <a:latin typeface="Times" pitchFamily="14" charset="0"/>
              </a:rPr>
              <a:t> </a:t>
            </a:r>
            <a:r>
              <a:rPr lang="en-US" dirty="0" err="1">
                <a:effectLst>
                  <a:outerShdw blurRad="38100" dist="38100" dir="2700000" algn="tl">
                    <a:srgbClr val="000000"/>
                  </a:outerShdw>
                </a:effectLst>
                <a:latin typeface="Times" pitchFamily="14" charset="0"/>
              </a:rPr>
              <a:t>Palow</a:t>
            </a:r>
            <a:r>
              <a:rPr lang="en-US" dirty="0">
                <a:effectLst>
                  <a:outerShdw blurRad="38100" dist="38100" dir="2700000" algn="tl">
                    <a:srgbClr val="000000"/>
                  </a:outerShdw>
                </a:effectLst>
                <a:latin typeface="Times" pitchFamily="14" charset="0"/>
              </a:rPr>
              <a:t>, MPH, MS, RN</a:t>
            </a:r>
          </a:p>
        </p:txBody>
      </p:sp>
      <p:pic>
        <p:nvPicPr>
          <p:cNvPr id="12298" name="Picture 10" descr="StewarPortrait"/>
          <p:cNvPicPr>
            <a:picLocks noChangeAspect="1" noChangeArrowheads="1"/>
          </p:cNvPicPr>
          <p:nvPr/>
        </p:nvPicPr>
        <p:blipFill>
          <a:blip r:embed="rId3">
            <a:lum bright="6000" contrast="12000"/>
          </a:blip>
          <a:srcRect/>
          <a:stretch>
            <a:fillRect/>
          </a:stretch>
        </p:blipFill>
        <p:spPr bwMode="auto">
          <a:xfrm>
            <a:off x="5240338" y="2997200"/>
            <a:ext cx="1409700" cy="1785938"/>
          </a:xfrm>
          <a:prstGeom prst="rect">
            <a:avLst/>
          </a:prstGeom>
          <a:noFill/>
          <a:ln w="9525">
            <a:solidFill>
              <a:schemeClr val="tx1"/>
            </a:solidFill>
            <a:miter lim="800000"/>
            <a:headEnd/>
            <a:tailEnd/>
          </a:ln>
        </p:spPr>
      </p:pic>
      <p:sp>
        <p:nvSpPr>
          <p:cNvPr id="12299" name="Text Box 11"/>
          <p:cNvSpPr txBox="1">
            <a:spLocks noChangeArrowheads="1"/>
          </p:cNvSpPr>
          <p:nvPr/>
        </p:nvSpPr>
        <p:spPr bwMode="auto">
          <a:xfrm>
            <a:off x="5211763" y="4791075"/>
            <a:ext cx="1441450" cy="1187450"/>
          </a:xfrm>
          <a:prstGeom prst="rect">
            <a:avLst/>
          </a:prstGeom>
          <a:noFill/>
          <a:ln w="9525">
            <a:noFill/>
            <a:miter lim="800000"/>
            <a:headEnd/>
            <a:tailEnd/>
          </a:ln>
          <a:effectLst/>
        </p:spPr>
        <p:txBody>
          <a:bodyPr>
            <a:prstTxWarp prst="textNoShape">
              <a:avLst/>
            </a:prstTxWarp>
            <a:spAutoFit/>
          </a:bodyPr>
          <a:lstStyle/>
          <a:p>
            <a:pPr eaLnBrk="1" hangingPunct="1">
              <a:spcBef>
                <a:spcPct val="20000"/>
              </a:spcBef>
              <a:buClr>
                <a:schemeClr val="tx2"/>
              </a:buClr>
              <a:buFont typeface="Times" pitchFamily="14" charset="0"/>
              <a:buNone/>
            </a:pPr>
            <a:r>
              <a:rPr lang="en-US" dirty="0">
                <a:effectLst>
                  <a:outerShdw blurRad="38100" dist="38100" dir="2700000" algn="tl">
                    <a:srgbClr val="000000"/>
                  </a:outerShdw>
                </a:effectLst>
                <a:latin typeface="Times" pitchFamily="14" charset="0"/>
              </a:rPr>
              <a:t>Carol Stewart, DDS, MS</a:t>
            </a:r>
          </a:p>
        </p:txBody>
      </p:sp>
      <p:pic>
        <p:nvPicPr>
          <p:cNvPr id="12300" name="Picture 12" descr="Claudette Grant"/>
          <p:cNvPicPr>
            <a:picLocks noChangeAspect="1" noChangeArrowheads="1"/>
          </p:cNvPicPr>
          <p:nvPr/>
        </p:nvPicPr>
        <p:blipFill>
          <a:blip r:embed="rId4">
            <a:lum contrast="48000"/>
          </a:blip>
          <a:srcRect/>
          <a:stretch>
            <a:fillRect/>
          </a:stretch>
        </p:blipFill>
        <p:spPr bwMode="auto">
          <a:xfrm>
            <a:off x="7016750" y="2981325"/>
            <a:ext cx="1538288" cy="1771650"/>
          </a:xfrm>
          <a:prstGeom prst="rect">
            <a:avLst/>
          </a:prstGeom>
          <a:noFill/>
          <a:ln w="9525">
            <a:solidFill>
              <a:schemeClr val="tx1"/>
            </a:solidFill>
            <a:miter lim="800000"/>
            <a:headEnd/>
            <a:tailEnd/>
          </a:ln>
        </p:spPr>
      </p:pic>
      <p:sp>
        <p:nvSpPr>
          <p:cNvPr id="12301" name="Text Box 13"/>
          <p:cNvSpPr txBox="1">
            <a:spLocks noChangeArrowheads="1"/>
          </p:cNvSpPr>
          <p:nvPr/>
        </p:nvSpPr>
        <p:spPr bwMode="auto">
          <a:xfrm>
            <a:off x="6777038" y="4746625"/>
            <a:ext cx="2001837" cy="1187450"/>
          </a:xfrm>
          <a:prstGeom prst="rect">
            <a:avLst/>
          </a:prstGeom>
          <a:noFill/>
          <a:ln w="9525">
            <a:noFill/>
            <a:miter lim="800000"/>
            <a:headEnd/>
            <a:tailEnd/>
          </a:ln>
          <a:effectLst/>
        </p:spPr>
        <p:txBody>
          <a:bodyPr>
            <a:prstTxWarp prst="textNoShape">
              <a:avLst/>
            </a:prstTxWarp>
            <a:spAutoFit/>
          </a:bodyPr>
          <a:lstStyle/>
          <a:p>
            <a:pPr eaLnBrk="1" hangingPunct="1">
              <a:spcBef>
                <a:spcPct val="20000"/>
              </a:spcBef>
              <a:buClr>
                <a:schemeClr val="tx2"/>
              </a:buClr>
              <a:buFont typeface="Times" pitchFamily="14" charset="0"/>
              <a:buNone/>
            </a:pPr>
            <a:r>
              <a:rPr lang="en-US" dirty="0">
                <a:effectLst>
                  <a:outerShdw blurRad="38100" dist="38100" dir="2700000" algn="tl">
                    <a:srgbClr val="000000"/>
                  </a:outerShdw>
                </a:effectLst>
                <a:latin typeface="Times" pitchFamily="14" charset="0"/>
              </a:rPr>
              <a:t>Claudette Grant, </a:t>
            </a:r>
            <a:r>
              <a:rPr lang="en-US" dirty="0" err="1">
                <a:effectLst>
                  <a:outerShdw blurRad="38100" dist="38100" dir="2700000" algn="tl">
                    <a:srgbClr val="000000"/>
                  </a:outerShdw>
                </a:effectLst>
                <a:latin typeface="Times" pitchFamily="14" charset="0"/>
              </a:rPr>
              <a:t>MEd</a:t>
            </a:r>
            <a:r>
              <a:rPr lang="en-US" dirty="0">
                <a:effectLst>
                  <a:outerShdw blurRad="38100" dist="38100" dir="2700000" algn="tl">
                    <a:srgbClr val="000000"/>
                  </a:outerShdw>
                </a:effectLst>
                <a:latin typeface="Times" pitchFamily="14" charset="0"/>
              </a:rPr>
              <a:t>, CCRC, RN</a:t>
            </a:r>
          </a:p>
        </p:txBody>
      </p:sp>
      <p:pic>
        <p:nvPicPr>
          <p:cNvPr id="12302" name="Picture 14" descr="dtpalow"/>
          <p:cNvPicPr>
            <a:picLocks noChangeAspect="1" noChangeArrowheads="1"/>
          </p:cNvPicPr>
          <p:nvPr/>
        </p:nvPicPr>
        <p:blipFill>
          <a:blip r:embed="rId5"/>
          <a:srcRect/>
          <a:stretch>
            <a:fillRect/>
          </a:stretch>
        </p:blipFill>
        <p:spPr bwMode="auto">
          <a:xfrm>
            <a:off x="1360488" y="3011488"/>
            <a:ext cx="1347787" cy="1770062"/>
          </a:xfrm>
          <a:prstGeom prst="rect">
            <a:avLst/>
          </a:prstGeom>
          <a:noFill/>
          <a:ln w="25400">
            <a:solidFill>
              <a:srgbClr val="FFFFFF"/>
            </a:solidFill>
            <a:miter lim="800000"/>
            <a:headEnd/>
            <a:tailEnd/>
          </a:ln>
        </p:spPr>
      </p:pic>
      <p:sp>
        <p:nvSpPr>
          <p:cNvPr id="12303" name="Rectangle 15"/>
          <p:cNvSpPr>
            <a:spLocks noChangeArrowheads="1"/>
          </p:cNvSpPr>
          <p:nvPr/>
        </p:nvSpPr>
        <p:spPr bwMode="auto">
          <a:xfrm>
            <a:off x="152400" y="152400"/>
            <a:ext cx="8915400" cy="2509838"/>
          </a:xfrm>
          <a:prstGeom prst="rect">
            <a:avLst/>
          </a:prstGeom>
          <a:noFill/>
          <a:ln w="9525">
            <a:noFill/>
            <a:miter lim="800000"/>
            <a:headEnd/>
            <a:tailEnd/>
          </a:ln>
          <a:effectLst>
            <a:outerShdw blurRad="63500" dist="12700" dir="16200000" algn="ctr" rotWithShape="0">
              <a:schemeClr val="tx1">
                <a:alpha val="74998"/>
              </a:schemeClr>
            </a:outerShdw>
          </a:effectLst>
        </p:spPr>
        <p:txBody>
          <a:bodyPr anchor="ctr">
            <a:prstTxWarp prst="textNoShape">
              <a:avLst/>
            </a:prstTxWarp>
          </a:bodyPr>
          <a:lstStyle/>
          <a:p>
            <a:pPr eaLnBrk="1" hangingPunct="1"/>
            <a:r>
              <a:rPr lang="en-US" sz="4800" b="1">
                <a:solidFill>
                  <a:srgbClr val="FFFF00"/>
                </a:solidFill>
                <a:latin typeface="Baskerville Old Face" pitchFamily="14" charset="0"/>
              </a:rPr>
              <a:t>Oral Health Care</a:t>
            </a:r>
            <a:br>
              <a:rPr lang="en-US" sz="4800" b="1">
                <a:solidFill>
                  <a:srgbClr val="FFFF00"/>
                </a:solidFill>
                <a:latin typeface="Baskerville Old Face" pitchFamily="14" charset="0"/>
              </a:rPr>
            </a:br>
            <a:r>
              <a:rPr lang="en-US" sz="4800" b="1">
                <a:solidFill>
                  <a:srgbClr val="FFFF00"/>
                </a:solidFill>
                <a:latin typeface="Baskerville Old Face" pitchFamily="14" charset="0"/>
              </a:rPr>
              <a:t>Patient Education</a:t>
            </a:r>
          </a:p>
        </p:txBody>
      </p:sp>
      <p:sp>
        <p:nvSpPr>
          <p:cNvPr id="12305" name="Text Box 17"/>
          <p:cNvSpPr txBox="1">
            <a:spLocks noChangeArrowheads="1"/>
          </p:cNvSpPr>
          <p:nvPr/>
        </p:nvSpPr>
        <p:spPr bwMode="auto">
          <a:xfrm>
            <a:off x="3236913" y="4848225"/>
            <a:ext cx="1485900" cy="1260475"/>
          </a:xfrm>
          <a:prstGeom prst="rect">
            <a:avLst/>
          </a:prstGeom>
          <a:noFill/>
          <a:ln w="9525">
            <a:noFill/>
            <a:miter lim="800000"/>
            <a:headEnd/>
            <a:tailEnd/>
          </a:ln>
          <a:effectLst/>
        </p:spPr>
        <p:txBody>
          <a:bodyPr>
            <a:prstTxWarp prst="textNoShape">
              <a:avLst/>
            </a:prstTxWarp>
            <a:spAutoFit/>
          </a:bodyPr>
          <a:lstStyle/>
          <a:p>
            <a:pPr eaLnBrk="1" hangingPunct="1">
              <a:lnSpc>
                <a:spcPct val="80000"/>
              </a:lnSpc>
              <a:spcBef>
                <a:spcPct val="20000"/>
              </a:spcBef>
              <a:buClr>
                <a:schemeClr val="tx2"/>
              </a:buClr>
              <a:buFont typeface="Times" pitchFamily="14" charset="0"/>
              <a:buNone/>
            </a:pPr>
            <a:r>
              <a:rPr lang="en-US" dirty="0">
                <a:effectLst>
                  <a:outerShdw blurRad="38100" dist="38100" dir="2700000" algn="tl">
                    <a:srgbClr val="000000"/>
                  </a:outerShdw>
                </a:effectLst>
                <a:latin typeface="Times" pitchFamily="14" charset="0"/>
              </a:rPr>
              <a:t>Jeanne Adler, MSN, ARNP-C</a:t>
            </a:r>
          </a:p>
        </p:txBody>
      </p:sp>
    </p:spTree>
  </p:cSld>
  <p:clrMapOvr>
    <a:masterClrMapping/>
  </p:clrMapOvr>
  <p:transition advClick="0" advTm="8000"/>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Rectangle 5"/>
          <p:cNvSpPr>
            <a:spLocks noGrp="1" noChangeArrowheads="1"/>
          </p:cNvSpPr>
          <p:nvPr>
            <p:ph type="title"/>
          </p:nvPr>
        </p:nvSpPr>
        <p:spPr/>
        <p:txBody>
          <a:bodyPr/>
          <a:lstStyle/>
          <a:p>
            <a:r>
              <a:rPr lang="en-US"/>
              <a:t>Goals of the Program</a:t>
            </a:r>
          </a:p>
        </p:txBody>
      </p:sp>
      <p:sp>
        <p:nvSpPr>
          <p:cNvPr id="32774" name="Rectangle 6"/>
          <p:cNvSpPr>
            <a:spLocks noGrp="1" noChangeArrowheads="1"/>
          </p:cNvSpPr>
          <p:nvPr>
            <p:ph type="body" sz="half" idx="1"/>
          </p:nvPr>
        </p:nvSpPr>
        <p:spPr>
          <a:xfrm>
            <a:off x="1219200" y="1676400"/>
            <a:ext cx="7670800" cy="4572000"/>
          </a:xfrm>
        </p:spPr>
        <p:txBody>
          <a:bodyPr/>
          <a:lstStyle/>
          <a:p>
            <a:pPr>
              <a:lnSpc>
                <a:spcPct val="90000"/>
              </a:lnSpc>
            </a:pPr>
            <a:r>
              <a:rPr lang="en-US" sz="2400" dirty="0"/>
              <a:t>Review components of basic oral care plan</a:t>
            </a:r>
          </a:p>
          <a:p>
            <a:pPr>
              <a:lnSpc>
                <a:spcPct val="90000"/>
              </a:lnSpc>
            </a:pPr>
            <a:r>
              <a:rPr lang="en-US" sz="2400" dirty="0"/>
              <a:t>Review role of proper dental hygiene for oral and systemic health</a:t>
            </a:r>
          </a:p>
          <a:p>
            <a:pPr>
              <a:lnSpc>
                <a:spcPct val="90000"/>
              </a:lnSpc>
            </a:pPr>
            <a:r>
              <a:rPr lang="en-US" sz="2400" dirty="0"/>
              <a:t>Review home care</a:t>
            </a:r>
          </a:p>
          <a:p>
            <a:pPr lvl="1">
              <a:lnSpc>
                <a:spcPct val="90000"/>
              </a:lnSpc>
            </a:pPr>
            <a:r>
              <a:rPr lang="en-US" sz="2000" dirty="0"/>
              <a:t>Mouth</a:t>
            </a:r>
          </a:p>
          <a:p>
            <a:pPr lvl="1">
              <a:lnSpc>
                <a:spcPct val="90000"/>
              </a:lnSpc>
            </a:pPr>
            <a:r>
              <a:rPr lang="en-US" sz="2000" dirty="0"/>
              <a:t>Dentures</a:t>
            </a:r>
          </a:p>
          <a:p>
            <a:pPr lvl="1">
              <a:lnSpc>
                <a:spcPct val="90000"/>
              </a:lnSpc>
            </a:pPr>
            <a:r>
              <a:rPr lang="en-US" sz="2000" dirty="0"/>
              <a:t>Treatment of dentures or partials for candidiasis </a:t>
            </a:r>
          </a:p>
          <a:p>
            <a:pPr>
              <a:lnSpc>
                <a:spcPct val="90000"/>
              </a:lnSpc>
            </a:pPr>
            <a:r>
              <a:rPr lang="en-US" sz="2400" dirty="0"/>
              <a:t>Review management of pain</a:t>
            </a:r>
          </a:p>
          <a:p>
            <a:pPr>
              <a:lnSpc>
                <a:spcPct val="90000"/>
              </a:lnSpc>
            </a:pPr>
            <a:r>
              <a:rPr lang="en-US" sz="2400" dirty="0"/>
              <a:t>Review management of “dry mouth”</a:t>
            </a:r>
          </a:p>
          <a:p>
            <a:pPr>
              <a:lnSpc>
                <a:spcPct val="90000"/>
              </a:lnSpc>
            </a:pPr>
            <a:r>
              <a:rPr lang="en-US" sz="2400" dirty="0"/>
              <a:t>Review “Fact vs. Fiction”</a:t>
            </a:r>
          </a:p>
          <a:p>
            <a:pPr lvl="1">
              <a:lnSpc>
                <a:spcPct val="90000"/>
              </a:lnSpc>
            </a:pPr>
            <a:endParaRPr lang="en-US" sz="2000" dirty="0"/>
          </a:p>
          <a:p>
            <a:pPr>
              <a:lnSpc>
                <a:spcPct val="90000"/>
              </a:lnSpc>
            </a:pPr>
            <a:endParaRPr lang="en-US" sz="2400" dirty="0"/>
          </a:p>
        </p:txBody>
      </p:sp>
      <p:pic>
        <p:nvPicPr>
          <p:cNvPr id="32772" name="MacOS">
            <a:hlinkClick r:id="" action="ppaction://media"/>
          </p:cNvPr>
          <p:cNvPicPr>
            <a:picLocks noRot="1" noChangeAspect="1" noChangeArrowheads="1"/>
          </p:cNvPicPr>
          <p:nvPr>
            <a:audioFile r:link="rId1"/>
          </p:nvPr>
        </p:nvPicPr>
        <p:blipFill>
          <a:blip r:embed="rId3"/>
          <a:srcRect/>
          <a:stretch>
            <a:fillRect/>
          </a:stretch>
        </p:blipFill>
        <p:spPr bwMode="auto">
          <a:xfrm>
            <a:off x="7321550" y="7092950"/>
            <a:ext cx="304800" cy="304800"/>
          </a:xfrm>
          <a:prstGeom prst="rect">
            <a:avLst/>
          </a:prstGeom>
          <a:noFill/>
        </p:spPr>
      </p:pic>
      <p:pic>
        <p:nvPicPr>
          <p:cNvPr id="32775" name="Picture 7" descr="HM00180_"/>
          <p:cNvPicPr>
            <a:picLocks noGrp="1" noChangeAspect="1" noChangeArrowheads="1"/>
          </p:cNvPicPr>
          <p:nvPr>
            <p:ph sz="half" idx="2"/>
          </p:nvPr>
        </p:nvPicPr>
        <p:blipFill>
          <a:blip r:embed="rId4"/>
          <a:srcRect/>
          <a:stretch>
            <a:fillRect/>
          </a:stretch>
        </p:blipFill>
        <p:spPr>
          <a:xfrm rot="5400000">
            <a:off x="-1808956" y="3761582"/>
            <a:ext cx="4572000" cy="868362"/>
          </a:xfrm>
          <a:noFill/>
          <a:ln/>
        </p:spPr>
      </p:pic>
    </p:spTree>
  </p:cSld>
  <p:clrMapOvr>
    <a:masterClrMapping/>
  </p:clrMapOvr>
  <p:transition advClick="0" advTm="2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93" fill="hold"/>
                                        <p:tgtEl>
                                          <p:spTgt spid="3277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2772"/>
                </p:tgtEl>
              </p:cMediaNode>
            </p:audio>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01" name="Rectangle 9"/>
          <p:cNvSpPr>
            <a:spLocks noGrp="1" noChangeArrowheads="1"/>
          </p:cNvSpPr>
          <p:nvPr>
            <p:ph type="title"/>
          </p:nvPr>
        </p:nvSpPr>
        <p:spPr/>
        <p:txBody>
          <a:bodyPr/>
          <a:lstStyle/>
          <a:p>
            <a:r>
              <a:rPr lang="en-US"/>
              <a:t>Goals of Oral Health Program</a:t>
            </a:r>
          </a:p>
        </p:txBody>
      </p:sp>
      <p:sp>
        <p:nvSpPr>
          <p:cNvPr id="33802" name="Rectangle 10"/>
          <p:cNvSpPr>
            <a:spLocks noGrp="1" noChangeArrowheads="1"/>
          </p:cNvSpPr>
          <p:nvPr>
            <p:ph type="body" idx="1"/>
          </p:nvPr>
        </p:nvSpPr>
        <p:spPr/>
        <p:txBody>
          <a:bodyPr/>
          <a:lstStyle/>
          <a:p>
            <a:pPr marL="609600" indent="-609600">
              <a:buClr>
                <a:schemeClr val="tx1"/>
              </a:buClr>
              <a:buFont typeface="Times" pitchFamily="14" charset="0"/>
              <a:buAutoNum type="arabicPeriod"/>
            </a:pPr>
            <a:r>
              <a:rPr lang="en-US" sz="2800"/>
              <a:t>Treat pain, diagnose pathology, and eliminate sources of infection</a:t>
            </a:r>
          </a:p>
          <a:p>
            <a:pPr marL="609600" indent="-609600">
              <a:buFont typeface="Times" pitchFamily="14" charset="0"/>
              <a:buNone/>
            </a:pPr>
            <a:r>
              <a:rPr lang="en-US" sz="2800"/>
              <a:t>2.  	Stabilize and preserve oral tissues </a:t>
            </a:r>
          </a:p>
          <a:p>
            <a:pPr marL="609600" indent="-609600">
              <a:buFont typeface="Times" pitchFamily="14" charset="0"/>
              <a:buNone/>
            </a:pPr>
            <a:r>
              <a:rPr lang="en-US" sz="2800"/>
              <a:t>3.	Restore oral function</a:t>
            </a:r>
          </a:p>
          <a:p>
            <a:pPr marL="609600" indent="-609600">
              <a:buFont typeface="Times" pitchFamily="14" charset="0"/>
              <a:buNone/>
            </a:pPr>
            <a:r>
              <a:rPr lang="en-US" sz="2800"/>
              <a:t>4.	Educate patient regarding maintenance</a:t>
            </a:r>
          </a:p>
          <a:p>
            <a:pPr marL="609600" indent="-609600">
              <a:buFont typeface="Times" pitchFamily="14" charset="0"/>
              <a:buNone/>
            </a:pPr>
            <a:r>
              <a:rPr lang="en-US" sz="2800"/>
              <a:t>5.	Facilitate maintenance of  adequate nutrition</a:t>
            </a:r>
          </a:p>
          <a:p>
            <a:pPr marL="609600" indent="-609600">
              <a:buFont typeface="Times" pitchFamily="14" charset="0"/>
              <a:buNone/>
            </a:pPr>
            <a:r>
              <a:rPr lang="en-US" sz="2800"/>
              <a:t>6.	Contribute to self-esteem and quality of life</a:t>
            </a:r>
          </a:p>
        </p:txBody>
      </p:sp>
      <p:sp>
        <p:nvSpPr>
          <p:cNvPr id="33796" name="Rectangle 4"/>
          <p:cNvSpPr>
            <a:spLocks noChangeArrowheads="1"/>
          </p:cNvSpPr>
          <p:nvPr/>
        </p:nvSpPr>
        <p:spPr bwMode="auto">
          <a:xfrm>
            <a:off x="152400" y="381000"/>
            <a:ext cx="8743950" cy="838200"/>
          </a:xfrm>
          <a:prstGeom prst="rect">
            <a:avLst/>
          </a:prstGeom>
          <a:noFill/>
          <a:ln w="9525">
            <a:noFill/>
            <a:miter lim="800000"/>
            <a:headEnd/>
            <a:tailEnd/>
          </a:ln>
          <a:effectLst/>
        </p:spPr>
        <p:txBody>
          <a:bodyPr anchor="ctr">
            <a:prstTxWarp prst="textNoShape">
              <a:avLst/>
            </a:prstTxWarp>
          </a:bodyPr>
          <a:lstStyle/>
          <a:p>
            <a:pPr eaLnBrk="1" hangingPunct="1"/>
            <a:endParaRPr lang="en-US" sz="4000" b="1">
              <a:solidFill>
                <a:srgbClr val="FFFF99"/>
              </a:solidFill>
              <a:latin typeface="Times New Roman" pitchFamily="14" charset="0"/>
            </a:endParaRPr>
          </a:p>
        </p:txBody>
      </p:sp>
      <p:pic>
        <p:nvPicPr>
          <p:cNvPr id="33798" name="MacOS">
            <a:hlinkClick r:id="" action="ppaction://media"/>
          </p:cNvPr>
          <p:cNvPicPr>
            <a:picLocks noRot="1" noChangeAspect="1" noChangeArrowheads="1"/>
          </p:cNvPicPr>
          <p:nvPr>
            <a:audioFile r:link="rId1"/>
          </p:nvPr>
        </p:nvPicPr>
        <p:blipFill>
          <a:blip r:embed="rId3"/>
          <a:srcRect/>
          <a:stretch>
            <a:fillRect/>
          </a:stretch>
        </p:blipFill>
        <p:spPr bwMode="auto">
          <a:xfrm>
            <a:off x="8221663" y="7078663"/>
            <a:ext cx="304800" cy="304800"/>
          </a:xfrm>
          <a:prstGeom prst="rect">
            <a:avLst/>
          </a:prstGeom>
          <a:noFill/>
        </p:spPr>
      </p:pic>
    </p:spTree>
  </p:cSld>
  <p:clrMapOvr>
    <a:masterClrMapping/>
  </p:clrMapOvr>
  <p:transition advClick="0" advTm="27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nodePh="1">
                                  <p:stCondLst>
                                    <p:cond delay="0"/>
                                  </p:stCondLst>
                                  <p:endCondLst>
                                    <p:cond evt="begin" delay="0">
                                      <p:tn val="5"/>
                                    </p:cond>
                                  </p:endCondLst>
                                  <p:childTnLst>
                                    <p:set>
                                      <p:cBhvr>
                                        <p:cTn id="6" dur="1" fill="hold">
                                          <p:stCondLst>
                                            <p:cond delay="0"/>
                                          </p:stCondLst>
                                        </p:cTn>
                                        <p:tgtEl>
                                          <p:spTgt spid="33796"/>
                                        </p:tgtEl>
                                        <p:attrNameLst>
                                          <p:attrName>style.visibility</p:attrName>
                                        </p:attrNameLst>
                                      </p:cBhvr>
                                      <p:to>
                                        <p:strVal val="visible"/>
                                      </p:to>
                                    </p:set>
                                    <p:animEffect transition="in" filter="dissolve">
                                      <p:cBhvr>
                                        <p:cTn id="7" dur="500"/>
                                        <p:tgtEl>
                                          <p:spTgt spid="33796"/>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26107" fill="hold"/>
                                        <p:tgtEl>
                                          <p:spTgt spid="3379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33798"/>
                </p:tgtEl>
              </p:cMediaNode>
            </p:audio>
          </p:childTnLst>
        </p:cTn>
      </p:par>
    </p:tnLst>
    <p:bldLst>
      <p:bldP spid="33796"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effectLst>
            <a:outerShdw blurRad="63500" dist="12700" dir="16200000" algn="ctr" rotWithShape="0">
              <a:srgbClr val="000000">
                <a:alpha val="74998"/>
              </a:srgbClr>
            </a:outerShdw>
          </a:effectLst>
        </p:spPr>
        <p:txBody>
          <a:bodyPr/>
          <a:lstStyle/>
          <a:p>
            <a:r>
              <a:rPr lang="en-US"/>
              <a:t>Dental Visits</a:t>
            </a:r>
          </a:p>
        </p:txBody>
      </p:sp>
      <p:sp>
        <p:nvSpPr>
          <p:cNvPr id="22531" name="Rectangle 3"/>
          <p:cNvSpPr>
            <a:spLocks noGrp="1" noChangeArrowheads="1"/>
          </p:cNvSpPr>
          <p:nvPr>
            <p:ph type="body" idx="1"/>
          </p:nvPr>
        </p:nvSpPr>
        <p:spPr>
          <a:xfrm>
            <a:off x="1219200" y="1676400"/>
            <a:ext cx="6234113" cy="4572000"/>
          </a:xfrm>
          <a:effectLst>
            <a:outerShdw blurRad="63500" dist="38099" dir="2700000" algn="ctr" rotWithShape="0">
              <a:srgbClr val="000000">
                <a:alpha val="74998"/>
              </a:srgbClr>
            </a:outerShdw>
          </a:effectLst>
        </p:spPr>
        <p:txBody>
          <a:bodyPr/>
          <a:lstStyle/>
          <a:p>
            <a:endParaRPr lang="en-US"/>
          </a:p>
          <a:p>
            <a:pPr lvl="1">
              <a:buClr>
                <a:schemeClr val="tx2"/>
              </a:buClr>
            </a:pPr>
            <a:endParaRPr lang="en-US" sz="3200"/>
          </a:p>
        </p:txBody>
      </p:sp>
      <p:pic>
        <p:nvPicPr>
          <p:cNvPr id="22532" name="Picture 4" descr="pgxmkefw[1]"/>
          <p:cNvPicPr>
            <a:picLocks noGrp="1" noChangeAspect="1" noChangeArrowheads="1"/>
          </p:cNvPicPr>
          <p:nvPr>
            <p:ph sz="half" idx="4294967295"/>
          </p:nvPr>
        </p:nvPicPr>
        <p:blipFill>
          <a:blip r:embed="rId4"/>
          <a:srcRect/>
          <a:stretch>
            <a:fillRect/>
          </a:stretch>
        </p:blipFill>
        <p:spPr>
          <a:xfrm>
            <a:off x="7240588" y="2451100"/>
            <a:ext cx="1703387" cy="2054225"/>
          </a:xfrm>
          <a:noFill/>
          <a:ln/>
        </p:spPr>
      </p:pic>
      <p:pic>
        <p:nvPicPr>
          <p:cNvPr id="22533" name="MacOS">
            <a:hlinkClick r:id="" action="ppaction://media"/>
          </p:cNvPr>
          <p:cNvPicPr>
            <a:picLocks noRot="1" noChangeAspect="1" noChangeArrowheads="1"/>
          </p:cNvPicPr>
          <p:nvPr>
            <a:audioFile r:link="rId1"/>
          </p:nvPr>
        </p:nvPicPr>
        <p:blipFill>
          <a:blip r:embed="rId5"/>
          <a:srcRect/>
          <a:stretch>
            <a:fillRect/>
          </a:stretch>
        </p:blipFill>
        <p:spPr bwMode="auto">
          <a:xfrm>
            <a:off x="7323138" y="7065963"/>
            <a:ext cx="304800" cy="304800"/>
          </a:xfrm>
          <a:prstGeom prst="rect">
            <a:avLst/>
          </a:prstGeom>
          <a:noFill/>
        </p:spPr>
      </p:pic>
      <p:sp>
        <p:nvSpPr>
          <p:cNvPr id="22534" name="Rectangle 6"/>
          <p:cNvSpPr>
            <a:spLocks noChangeArrowheads="1"/>
          </p:cNvSpPr>
          <p:nvPr/>
        </p:nvSpPr>
        <p:spPr bwMode="auto">
          <a:xfrm>
            <a:off x="1219200" y="1662113"/>
            <a:ext cx="6334125" cy="4572000"/>
          </a:xfrm>
          <a:prstGeom prst="rect">
            <a:avLst/>
          </a:prstGeom>
          <a:noFill/>
          <a:ln w="9525">
            <a:noFill/>
            <a:miter lim="800000"/>
            <a:headEnd/>
            <a:tailEnd/>
          </a:ln>
        </p:spPr>
        <p:txBody>
          <a:bodyPr>
            <a:prstTxWarp prst="textNoShape">
              <a:avLst/>
            </a:prstTxWarp>
          </a:bodyPr>
          <a:lstStyle/>
          <a:p>
            <a:pPr marL="609600" indent="-609600" algn="l" eaLnBrk="1" hangingPunct="1">
              <a:spcBef>
                <a:spcPct val="20000"/>
              </a:spcBef>
              <a:buClr>
                <a:schemeClr val="tx2"/>
              </a:buClr>
              <a:buFont typeface="Times" pitchFamily="14" charset="0"/>
              <a:buChar char="•"/>
            </a:pPr>
            <a:r>
              <a:rPr lang="en-US" sz="3200">
                <a:latin typeface="Times" pitchFamily="14" charset="0"/>
              </a:rPr>
              <a:t>All patients should be encouraged to regularly visit the dentist, at least once every 6 months</a:t>
            </a:r>
          </a:p>
          <a:p>
            <a:pPr marL="609600" indent="-609600" algn="l" eaLnBrk="1" hangingPunct="1">
              <a:spcBef>
                <a:spcPct val="20000"/>
              </a:spcBef>
              <a:buClr>
                <a:schemeClr val="tx2"/>
              </a:buClr>
              <a:buFont typeface="Times" pitchFamily="14" charset="0"/>
              <a:buChar char="•"/>
            </a:pPr>
            <a:r>
              <a:rPr lang="en-US" sz="3200">
                <a:latin typeface="Times" pitchFamily="14" charset="0"/>
              </a:rPr>
              <a:t>Patients should disclose HIV status to their dentists</a:t>
            </a:r>
          </a:p>
          <a:p>
            <a:pPr marL="609600" indent="-609600" algn="l" eaLnBrk="1" hangingPunct="1">
              <a:spcBef>
                <a:spcPct val="20000"/>
              </a:spcBef>
              <a:buClr>
                <a:schemeClr val="tx2"/>
              </a:buClr>
              <a:buFont typeface="Times" pitchFamily="14" charset="0"/>
              <a:buChar char="•"/>
            </a:pPr>
            <a:r>
              <a:rPr lang="en-US" sz="3200">
                <a:latin typeface="Times" pitchFamily="14" charset="0"/>
              </a:rPr>
              <a:t>Preventive, restorative, palliative, rehabilitative services should be provided</a:t>
            </a:r>
          </a:p>
          <a:p>
            <a:pPr marL="609600" indent="-609600" algn="l" eaLnBrk="1" hangingPunct="1">
              <a:spcBef>
                <a:spcPct val="20000"/>
              </a:spcBef>
              <a:buClr>
                <a:schemeClr val="tx2"/>
              </a:buClr>
              <a:buFont typeface="Times" pitchFamily="14" charset="0"/>
              <a:buChar char="•"/>
            </a:pPr>
            <a:endParaRPr lang="en-US" sz="2800">
              <a:latin typeface="Times" pitchFamily="14" charset="0"/>
            </a:endParaRPr>
          </a:p>
        </p:txBody>
      </p:sp>
    </p:spTree>
  </p:cSld>
  <p:clrMapOvr>
    <a:masterClrMapping/>
  </p:clrMapOvr>
  <p:transition advClick="0" advTm="4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967" fill="hold"/>
                                        <p:tgtEl>
                                          <p:spTgt spid="225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2533"/>
                </p:tgtEl>
              </p:cMediaNode>
            </p:audio>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Rectangle 5"/>
          <p:cNvSpPr>
            <a:spLocks noGrp="1" noChangeArrowheads="1"/>
          </p:cNvSpPr>
          <p:nvPr>
            <p:ph type="title"/>
          </p:nvPr>
        </p:nvSpPr>
        <p:spPr/>
        <p:txBody>
          <a:bodyPr/>
          <a:lstStyle/>
          <a:p>
            <a:r>
              <a:rPr lang="en-US"/>
              <a:t>Dental Hygiene</a:t>
            </a:r>
          </a:p>
        </p:txBody>
      </p:sp>
      <p:sp>
        <p:nvSpPr>
          <p:cNvPr id="13318" name="Rectangle 6"/>
          <p:cNvSpPr>
            <a:spLocks noGrp="1" noChangeArrowheads="1"/>
          </p:cNvSpPr>
          <p:nvPr>
            <p:ph type="body" idx="1"/>
          </p:nvPr>
        </p:nvSpPr>
        <p:spPr/>
        <p:txBody>
          <a:bodyPr/>
          <a:lstStyle/>
          <a:p>
            <a:r>
              <a:rPr lang="en-US"/>
              <a:t>Reduces possible sources of infection and maintains integrity of teeth and gums</a:t>
            </a:r>
          </a:p>
          <a:p>
            <a:endParaRPr lang="en-US"/>
          </a:p>
          <a:p>
            <a:r>
              <a:rPr lang="en-US"/>
              <a:t>Promotes a better appetite</a:t>
            </a:r>
          </a:p>
          <a:p>
            <a:endParaRPr lang="en-US"/>
          </a:p>
          <a:p>
            <a:r>
              <a:rPr lang="en-US"/>
              <a:t>Identifies the correct use of topical and oral medications</a:t>
            </a:r>
          </a:p>
          <a:p>
            <a:endParaRPr lang="en-US"/>
          </a:p>
        </p:txBody>
      </p:sp>
      <p:pic>
        <p:nvPicPr>
          <p:cNvPr id="13316" name="MacOS">
            <a:hlinkClick r:id="" action="ppaction://media"/>
          </p:cNvPr>
          <p:cNvPicPr>
            <a:picLocks noRot="1" noChangeAspect="1" noChangeArrowheads="1"/>
          </p:cNvPicPr>
          <p:nvPr>
            <a:audioFile r:link="rId1"/>
          </p:nvPr>
        </p:nvPicPr>
        <p:blipFill>
          <a:blip r:embed="rId3"/>
          <a:srcRect/>
          <a:stretch>
            <a:fillRect/>
          </a:stretch>
        </p:blipFill>
        <p:spPr bwMode="auto">
          <a:xfrm>
            <a:off x="8264525" y="7035800"/>
            <a:ext cx="304800" cy="304800"/>
          </a:xfrm>
          <a:prstGeom prst="rect">
            <a:avLst/>
          </a:prstGeom>
          <a:noFill/>
        </p:spPr>
      </p:pic>
    </p:spTree>
  </p:cSld>
  <p:clrMapOvr>
    <a:masterClrMapping/>
  </p:clrMapOvr>
  <p:transition advClick="0" advTm="1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09" fill="hold"/>
                                        <p:tgtEl>
                                          <p:spTgt spid="133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3316"/>
                </p:tgtEl>
              </p:cMediaNode>
            </p:audio>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effectLst>
            <a:outerShdw blurRad="63500" dist="12700" dir="16200000" algn="ctr" rotWithShape="0">
              <a:srgbClr val="000000">
                <a:alpha val="74998"/>
              </a:srgbClr>
            </a:outerShdw>
          </a:effectLst>
        </p:spPr>
        <p:txBody>
          <a:bodyPr/>
          <a:lstStyle/>
          <a:p>
            <a:r>
              <a:rPr lang="en-US"/>
              <a:t>Mouth Care</a:t>
            </a:r>
          </a:p>
        </p:txBody>
      </p:sp>
      <p:pic>
        <p:nvPicPr>
          <p:cNvPr id="14340" name="Picture 4" descr="ava3b012[1]"/>
          <p:cNvPicPr>
            <a:picLocks noGrp="1" noChangeAspect="1" noChangeArrowheads="1"/>
          </p:cNvPicPr>
          <p:nvPr>
            <p:ph sz="half" idx="4294967295"/>
          </p:nvPr>
        </p:nvPicPr>
        <p:blipFill>
          <a:blip r:embed="rId3"/>
          <a:srcRect/>
          <a:stretch>
            <a:fillRect/>
          </a:stretch>
        </p:blipFill>
        <p:spPr>
          <a:xfrm>
            <a:off x="0" y="4724400"/>
            <a:ext cx="1084263" cy="1839913"/>
          </a:xfrm>
          <a:noFill/>
          <a:ln/>
        </p:spPr>
      </p:pic>
      <p:pic>
        <p:nvPicPr>
          <p:cNvPr id="14341" name="MacOS">
            <a:hlinkClick r:id="" action="ppaction://media"/>
          </p:cNvPr>
          <p:cNvPicPr>
            <a:picLocks noRot="1" noChangeAspect="1" noChangeArrowheads="1"/>
          </p:cNvPicPr>
          <p:nvPr>
            <a:audioFile r:link="rId1"/>
          </p:nvPr>
        </p:nvPicPr>
        <p:blipFill>
          <a:blip r:embed="rId4"/>
          <a:srcRect/>
          <a:stretch>
            <a:fillRect/>
          </a:stretch>
        </p:blipFill>
        <p:spPr bwMode="auto">
          <a:xfrm>
            <a:off x="7539038" y="7078663"/>
            <a:ext cx="304800" cy="304800"/>
          </a:xfrm>
          <a:prstGeom prst="rect">
            <a:avLst/>
          </a:prstGeom>
          <a:noFill/>
        </p:spPr>
      </p:pic>
      <p:sp>
        <p:nvSpPr>
          <p:cNvPr id="14342" name="Rectangle 6"/>
          <p:cNvSpPr>
            <a:spLocks noChangeArrowheads="1"/>
          </p:cNvSpPr>
          <p:nvPr/>
        </p:nvSpPr>
        <p:spPr bwMode="auto">
          <a:xfrm>
            <a:off x="1238250" y="1654175"/>
            <a:ext cx="7772400" cy="4572000"/>
          </a:xfrm>
          <a:prstGeom prst="rect">
            <a:avLst/>
          </a:prstGeom>
          <a:noFill/>
          <a:ln w="9525">
            <a:noFill/>
            <a:miter lim="800000"/>
            <a:headEnd/>
            <a:tailEnd/>
          </a:ln>
        </p:spPr>
        <p:txBody>
          <a:bodyPr>
            <a:prstTxWarp prst="textNoShape">
              <a:avLst/>
            </a:prstTxWarp>
          </a:bodyPr>
          <a:lstStyle/>
          <a:p>
            <a:pPr marL="342900" indent="-342900" algn="l" eaLnBrk="1" hangingPunct="1">
              <a:spcBef>
                <a:spcPct val="20000"/>
              </a:spcBef>
              <a:buClr>
                <a:schemeClr val="tx2"/>
              </a:buClr>
              <a:buFont typeface="Times" pitchFamily="14" charset="0"/>
              <a:buChar char="•"/>
            </a:pPr>
            <a:r>
              <a:rPr lang="en-US" sz="2800">
                <a:latin typeface="Times" pitchFamily="14" charset="0"/>
              </a:rPr>
              <a:t>Involves the teeth, gums, palate and tongue</a:t>
            </a:r>
          </a:p>
          <a:p>
            <a:pPr marL="342900" indent="-342900" algn="l" eaLnBrk="1" hangingPunct="1">
              <a:spcBef>
                <a:spcPct val="20000"/>
              </a:spcBef>
              <a:buClr>
                <a:schemeClr val="tx2"/>
              </a:buClr>
              <a:buFont typeface="Times" pitchFamily="14" charset="0"/>
              <a:buChar char="•"/>
            </a:pPr>
            <a:r>
              <a:rPr lang="en-US" sz="2800">
                <a:latin typeface="Times" pitchFamily="14" charset="0"/>
              </a:rPr>
              <a:t>Patients should be encouraged to:</a:t>
            </a:r>
          </a:p>
          <a:p>
            <a:pPr marL="742950" lvl="1" indent="-285750" algn="l" eaLnBrk="1" hangingPunct="1">
              <a:spcBef>
                <a:spcPct val="20000"/>
              </a:spcBef>
              <a:buClr>
                <a:schemeClr val="accent2"/>
              </a:buClr>
              <a:buFont typeface="Times" pitchFamily="14" charset="0"/>
              <a:buChar char="•"/>
            </a:pPr>
            <a:r>
              <a:rPr lang="en-US" sz="2800">
                <a:latin typeface="Times" pitchFamily="14" charset="0"/>
                <a:ea typeface="ＭＳ Ｐゴシック" pitchFamily="14" charset="-128"/>
              </a:rPr>
              <a:t>Brush teeth, at least twice/day or after meals</a:t>
            </a:r>
          </a:p>
          <a:p>
            <a:pPr marL="1143000" lvl="2" indent="-228600" algn="l" eaLnBrk="1" hangingPunct="1">
              <a:spcBef>
                <a:spcPct val="20000"/>
              </a:spcBef>
              <a:buClr>
                <a:schemeClr val="tx1"/>
              </a:buClr>
              <a:buFont typeface="Times" pitchFamily="14" charset="0"/>
              <a:buChar char="•"/>
            </a:pPr>
            <a:r>
              <a:rPr lang="en-US">
                <a:solidFill>
                  <a:srgbClr val="00CCFF"/>
                </a:solidFill>
                <a:latin typeface="Times" pitchFamily="14" charset="0"/>
                <a:ea typeface="ＭＳ Ｐゴシック" pitchFamily="14" charset="-128"/>
              </a:rPr>
              <a:t>Soft toothbrush, replace every 1 – 2 months</a:t>
            </a:r>
          </a:p>
          <a:p>
            <a:pPr marL="742950" lvl="1" indent="-285750" algn="l" eaLnBrk="1" hangingPunct="1">
              <a:spcBef>
                <a:spcPct val="20000"/>
              </a:spcBef>
              <a:buClr>
                <a:schemeClr val="accent2"/>
              </a:buClr>
              <a:buFont typeface="Times" pitchFamily="14" charset="0"/>
              <a:buChar char="•"/>
            </a:pPr>
            <a:r>
              <a:rPr lang="en-US" sz="2800">
                <a:latin typeface="Times" pitchFamily="14" charset="0"/>
                <a:ea typeface="ＭＳ Ｐゴシック" pitchFamily="14" charset="-128"/>
              </a:rPr>
              <a:t>Use toothpaste that contains fluoride</a:t>
            </a:r>
          </a:p>
          <a:p>
            <a:pPr marL="742950" lvl="1" indent="-285750" algn="l" eaLnBrk="1" hangingPunct="1">
              <a:spcBef>
                <a:spcPct val="20000"/>
              </a:spcBef>
              <a:buClr>
                <a:schemeClr val="accent2"/>
              </a:buClr>
              <a:buFont typeface="Times" pitchFamily="14" charset="0"/>
              <a:buChar char="•"/>
            </a:pPr>
            <a:r>
              <a:rPr lang="en-US" sz="2800">
                <a:latin typeface="Times" pitchFamily="14" charset="0"/>
                <a:ea typeface="ＭＳ Ｐゴシック" pitchFamily="14" charset="-128"/>
              </a:rPr>
              <a:t>Floss after meals (be cautious with low platelet counts)</a:t>
            </a:r>
          </a:p>
          <a:p>
            <a:pPr marL="742950" lvl="1" indent="-285750" algn="l" eaLnBrk="1" hangingPunct="1">
              <a:spcBef>
                <a:spcPct val="20000"/>
              </a:spcBef>
              <a:buClr>
                <a:schemeClr val="accent2"/>
              </a:buClr>
              <a:buFont typeface="Times" pitchFamily="14" charset="0"/>
              <a:buChar char="•"/>
            </a:pPr>
            <a:r>
              <a:rPr lang="en-US" sz="2800">
                <a:latin typeface="Times" pitchFamily="14" charset="0"/>
                <a:ea typeface="ＭＳ Ｐゴシック" pitchFamily="14" charset="-128"/>
              </a:rPr>
              <a:t>Regularly use an alcohol – free mouthwash</a:t>
            </a:r>
          </a:p>
          <a:p>
            <a:pPr marL="742950" lvl="1" indent="-285750" algn="l" eaLnBrk="1" hangingPunct="1">
              <a:spcBef>
                <a:spcPct val="20000"/>
              </a:spcBef>
              <a:buClr>
                <a:schemeClr val="accent2"/>
              </a:buClr>
              <a:buFont typeface="Times" pitchFamily="14" charset="0"/>
              <a:buChar char="•"/>
            </a:pPr>
            <a:r>
              <a:rPr lang="en-US" sz="2800">
                <a:latin typeface="Times" pitchFamily="14" charset="0"/>
                <a:ea typeface="ＭＳ Ｐゴシック" pitchFamily="14" charset="-128"/>
              </a:rPr>
              <a:t>Moisturize and lubricate lips and mucosa as needed </a:t>
            </a:r>
          </a:p>
        </p:txBody>
      </p:sp>
    </p:spTree>
  </p:cSld>
  <p:clrMapOvr>
    <a:masterClrMapping/>
  </p:clrMapOvr>
  <p:transition advClick="0" advTm="3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713" fill="hold"/>
                                        <p:tgtEl>
                                          <p:spTgt spid="1434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4341"/>
                </p:tgtEl>
              </p:cMediaNode>
            </p:audio>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4" name="Rectangle 8"/>
          <p:cNvSpPr>
            <a:spLocks noGrp="1" noChangeArrowheads="1"/>
          </p:cNvSpPr>
          <p:nvPr>
            <p:ph type="title"/>
          </p:nvPr>
        </p:nvSpPr>
        <p:spPr/>
        <p:txBody>
          <a:bodyPr/>
          <a:lstStyle/>
          <a:p>
            <a:r>
              <a:rPr lang="en-US"/>
              <a:t>Oral Care</a:t>
            </a:r>
          </a:p>
        </p:txBody>
      </p:sp>
      <p:sp>
        <p:nvSpPr>
          <p:cNvPr id="34825" name="Rectangle 9"/>
          <p:cNvSpPr>
            <a:spLocks noGrp="1" noChangeArrowheads="1"/>
          </p:cNvSpPr>
          <p:nvPr>
            <p:ph type="body" idx="1"/>
          </p:nvPr>
        </p:nvSpPr>
        <p:spPr/>
        <p:txBody>
          <a:bodyPr/>
          <a:lstStyle/>
          <a:p>
            <a:r>
              <a:rPr lang="en-US"/>
              <a:t>Brush 2 times/day with fluoride toothpaste</a:t>
            </a:r>
          </a:p>
          <a:p>
            <a:r>
              <a:rPr lang="en-US"/>
              <a:t>Floss daily – (gently but thoroughly) </a:t>
            </a:r>
          </a:p>
          <a:p>
            <a:r>
              <a:rPr lang="en-US"/>
              <a:t>Home fluoride program as appropriate</a:t>
            </a:r>
          </a:p>
          <a:p>
            <a:r>
              <a:rPr lang="en-US"/>
              <a:t>Avoid constant snacking</a:t>
            </a:r>
          </a:p>
          <a:p>
            <a:r>
              <a:rPr lang="en-US"/>
              <a:t>Avoid tobacco products</a:t>
            </a:r>
          </a:p>
          <a:p>
            <a:r>
              <a:rPr lang="en-US"/>
              <a:t>Avoid alcohol</a:t>
            </a:r>
          </a:p>
          <a:p>
            <a:endParaRPr lang="en-US"/>
          </a:p>
        </p:txBody>
      </p:sp>
      <p:pic>
        <p:nvPicPr>
          <p:cNvPr id="34822" name="Picture 6" descr="HH01661_"/>
          <p:cNvPicPr>
            <a:picLocks noChangeAspect="1" noChangeArrowheads="1"/>
          </p:cNvPicPr>
          <p:nvPr/>
        </p:nvPicPr>
        <p:blipFill>
          <a:blip r:embed="rId3"/>
          <a:srcRect/>
          <a:stretch>
            <a:fillRect/>
          </a:stretch>
        </p:blipFill>
        <p:spPr bwMode="auto">
          <a:xfrm>
            <a:off x="6362700" y="4254500"/>
            <a:ext cx="2492375" cy="1884363"/>
          </a:xfrm>
          <a:prstGeom prst="rect">
            <a:avLst/>
          </a:prstGeom>
          <a:noFill/>
        </p:spPr>
      </p:pic>
      <p:pic>
        <p:nvPicPr>
          <p:cNvPr id="34823" name="MacOS">
            <a:hlinkClick r:id="" action="ppaction://media"/>
          </p:cNvPr>
          <p:cNvPicPr>
            <a:picLocks noRot="1" noChangeAspect="1" noChangeArrowheads="1"/>
          </p:cNvPicPr>
          <p:nvPr>
            <a:audioFile r:link="rId1"/>
          </p:nvPr>
        </p:nvPicPr>
        <p:blipFill>
          <a:blip r:embed="rId4"/>
          <a:srcRect/>
          <a:stretch>
            <a:fillRect/>
          </a:stretch>
        </p:blipFill>
        <p:spPr bwMode="auto">
          <a:xfrm>
            <a:off x="7786688" y="7050088"/>
            <a:ext cx="304800" cy="304800"/>
          </a:xfrm>
          <a:prstGeom prst="rect">
            <a:avLst/>
          </a:prstGeom>
          <a:noFill/>
        </p:spPr>
      </p:pic>
    </p:spTree>
  </p:cSld>
  <p:clrMapOvr>
    <a:masterClrMapping/>
  </p:clrMapOvr>
  <p:transition advClick="0" advTm="3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34822"/>
                                        </p:tgtEl>
                                        <p:attrNameLst>
                                          <p:attrName>style.visibility</p:attrName>
                                        </p:attrNameLst>
                                      </p:cBhvr>
                                      <p:to>
                                        <p:strVal val="visible"/>
                                      </p:to>
                                    </p:set>
                                    <p:anim calcmode="lin" valueType="num">
                                      <p:cBhvr additive="base">
                                        <p:cTn id="7" dur="500" fill="hold"/>
                                        <p:tgtEl>
                                          <p:spTgt spid="34822"/>
                                        </p:tgtEl>
                                        <p:attrNameLst>
                                          <p:attrName>ppt_x</p:attrName>
                                        </p:attrNameLst>
                                      </p:cBhvr>
                                      <p:tavLst>
                                        <p:tav tm="0">
                                          <p:val>
                                            <p:strVal val="1+#ppt_w/2"/>
                                          </p:val>
                                        </p:tav>
                                        <p:tav tm="100000">
                                          <p:val>
                                            <p:strVal val="#ppt_x"/>
                                          </p:val>
                                        </p:tav>
                                      </p:tavLst>
                                    </p:anim>
                                    <p:anim calcmode="lin" valueType="num">
                                      <p:cBhvr additive="base">
                                        <p:cTn id="8" dur="500" fill="hold"/>
                                        <p:tgtEl>
                                          <p:spTgt spid="3482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35753" fill="hold"/>
                                        <p:tgtEl>
                                          <p:spTgt spid="348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34823"/>
                </p:tgtEl>
              </p:cMediaNode>
            </p:audio>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7" name="Rectangle 7"/>
          <p:cNvSpPr>
            <a:spLocks noGrp="1" noChangeArrowheads="1"/>
          </p:cNvSpPr>
          <p:nvPr>
            <p:ph type="title"/>
          </p:nvPr>
        </p:nvSpPr>
        <p:spPr/>
        <p:txBody>
          <a:bodyPr/>
          <a:lstStyle/>
          <a:p>
            <a:r>
              <a:rPr lang="en-US"/>
              <a:t>Denture Care</a:t>
            </a:r>
          </a:p>
        </p:txBody>
      </p:sp>
      <p:sp>
        <p:nvSpPr>
          <p:cNvPr id="15368" name="Rectangle 8"/>
          <p:cNvSpPr>
            <a:spLocks noGrp="1" noChangeArrowheads="1"/>
          </p:cNvSpPr>
          <p:nvPr>
            <p:ph type="body" idx="1"/>
          </p:nvPr>
        </p:nvSpPr>
        <p:spPr/>
        <p:txBody>
          <a:bodyPr/>
          <a:lstStyle/>
          <a:p>
            <a:pPr>
              <a:lnSpc>
                <a:spcPct val="90000"/>
              </a:lnSpc>
            </a:pPr>
            <a:r>
              <a:rPr lang="en-US" sz="2400"/>
              <a:t>Patients should be instructed to clean dentures and partials as thoroughly and as often as natural teeth, at least twice/day.</a:t>
            </a:r>
          </a:p>
          <a:p>
            <a:pPr>
              <a:lnSpc>
                <a:spcPct val="90000"/>
              </a:lnSpc>
            </a:pPr>
            <a:r>
              <a:rPr lang="en-US" sz="2400"/>
              <a:t>A denture brush or toothbrush should be used and all surfaces brushed with toothpaste.</a:t>
            </a:r>
          </a:p>
          <a:p>
            <a:pPr>
              <a:lnSpc>
                <a:spcPct val="90000"/>
              </a:lnSpc>
            </a:pPr>
            <a:r>
              <a:rPr lang="en-US" sz="2400"/>
              <a:t>Patient should check the mouth and gums after removing dentures for signs of irritation, redness or swelling.</a:t>
            </a:r>
          </a:p>
          <a:p>
            <a:pPr>
              <a:lnSpc>
                <a:spcPct val="90000"/>
              </a:lnSpc>
            </a:pPr>
            <a:r>
              <a:rPr lang="en-US" sz="2400"/>
              <a:t>The entire oral mucosa should be cleaned after removing dentures.  If painful or bleeding,  oral swabs or saline-soaked gauze  should be used.</a:t>
            </a:r>
          </a:p>
          <a:p>
            <a:pPr>
              <a:lnSpc>
                <a:spcPct val="90000"/>
              </a:lnSpc>
            </a:pPr>
            <a:r>
              <a:rPr lang="en-US" sz="2400"/>
              <a:t>Dentures should be soaked (use 1.5 % H2O2) for several minutes or overnight.</a:t>
            </a:r>
          </a:p>
        </p:txBody>
      </p:sp>
      <p:pic>
        <p:nvPicPr>
          <p:cNvPr id="15364" name="Picture 4" descr="gyuyunux[1]"/>
          <p:cNvPicPr>
            <a:picLocks noGrp="1" noChangeAspect="1" noChangeArrowheads="1"/>
          </p:cNvPicPr>
          <p:nvPr>
            <p:ph sz="quarter" idx="4294967295"/>
          </p:nvPr>
        </p:nvPicPr>
        <p:blipFill>
          <a:blip r:embed="rId4"/>
          <a:srcRect/>
          <a:stretch>
            <a:fillRect/>
          </a:stretch>
        </p:blipFill>
        <p:spPr>
          <a:xfrm>
            <a:off x="6596063" y="158750"/>
            <a:ext cx="2244725" cy="1520825"/>
          </a:xfrm>
          <a:noFill/>
          <a:ln/>
        </p:spPr>
      </p:pic>
      <p:pic>
        <p:nvPicPr>
          <p:cNvPr id="15365" name="Picture 5" descr="vh1xdrej[1]"/>
          <p:cNvPicPr>
            <a:picLocks noGrp="1" noChangeAspect="1" noChangeArrowheads="1"/>
          </p:cNvPicPr>
          <p:nvPr>
            <p:ph sz="quarter" idx="4294967295"/>
          </p:nvPr>
        </p:nvPicPr>
        <p:blipFill>
          <a:blip r:embed="rId5"/>
          <a:srcRect/>
          <a:stretch>
            <a:fillRect/>
          </a:stretch>
        </p:blipFill>
        <p:spPr>
          <a:xfrm>
            <a:off x="0" y="381000"/>
            <a:ext cx="1447800" cy="1254125"/>
          </a:xfrm>
          <a:noFill/>
          <a:ln/>
        </p:spPr>
      </p:pic>
      <p:pic>
        <p:nvPicPr>
          <p:cNvPr id="15366" name="MacOS">
            <a:hlinkClick r:id="" action="ppaction://media"/>
          </p:cNvPr>
          <p:cNvPicPr>
            <a:picLocks noRot="1" noChangeAspect="1" noChangeArrowheads="1"/>
          </p:cNvPicPr>
          <p:nvPr>
            <a:audioFile r:link="rId1"/>
          </p:nvPr>
        </p:nvPicPr>
        <p:blipFill>
          <a:blip r:embed="rId6"/>
          <a:srcRect/>
          <a:stretch>
            <a:fillRect/>
          </a:stretch>
        </p:blipFill>
        <p:spPr bwMode="auto">
          <a:xfrm>
            <a:off x="7727950" y="7078663"/>
            <a:ext cx="304800" cy="304800"/>
          </a:xfrm>
          <a:prstGeom prst="rect">
            <a:avLst/>
          </a:prstGeom>
          <a:noFill/>
        </p:spPr>
      </p:pic>
    </p:spTree>
  </p:cSld>
  <p:clrMapOvr>
    <a:masterClrMapping/>
  </p:clrMapOvr>
  <p:transition advClick="0" advTm="3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611" fill="hold"/>
                                        <p:tgtEl>
                                          <p:spTgt spid="1536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536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Barriers to Oral Health Care for PLWHA, continued</a:t>
            </a:r>
            <a:endParaRPr lang="en-US" dirty="0"/>
          </a:p>
        </p:txBody>
      </p:sp>
      <p:sp>
        <p:nvSpPr>
          <p:cNvPr id="3" name="Content Placeholder 2"/>
          <p:cNvSpPr>
            <a:spLocks noGrp="1"/>
          </p:cNvSpPr>
          <p:nvPr>
            <p:ph idx="1"/>
          </p:nvPr>
        </p:nvSpPr>
        <p:spPr>
          <a:xfrm>
            <a:off x="1422422" y="1820329"/>
            <a:ext cx="6632365" cy="5257800"/>
          </a:xfrm>
        </p:spPr>
        <p:txBody>
          <a:bodyPr>
            <a:normAutofit/>
          </a:bodyPr>
          <a:lstStyle/>
          <a:p>
            <a:pPr lvl="2">
              <a:buNone/>
            </a:pPr>
            <a:endParaRPr lang="en-US" sz="2000" dirty="0" smtClean="0"/>
          </a:p>
          <a:p>
            <a:pPr lvl="2"/>
            <a:r>
              <a:rPr lang="en-US" b="1" i="1" dirty="0" smtClean="0">
                <a:solidFill>
                  <a:srgbClr val="990000"/>
                </a:solidFill>
              </a:rPr>
              <a:t>Lack of transportation </a:t>
            </a:r>
            <a:r>
              <a:rPr lang="en-US" dirty="0" smtClean="0"/>
              <a:t>for patients to attend appointments</a:t>
            </a:r>
          </a:p>
          <a:p>
            <a:pPr lvl="3"/>
            <a:r>
              <a:rPr lang="en-US" dirty="0" smtClean="0"/>
              <a:t>Particularly challenging in areas with a scarcity of oral health professionals.</a:t>
            </a:r>
          </a:p>
          <a:p>
            <a:pPr lvl="3">
              <a:buNone/>
            </a:pPr>
            <a:endParaRPr lang="en-US" sz="2400" dirty="0" smtClean="0"/>
          </a:p>
          <a:p>
            <a:pPr lvl="2"/>
            <a:r>
              <a:rPr lang="en-US" b="1" i="1" dirty="0" smtClean="0">
                <a:solidFill>
                  <a:srgbClr val="990000"/>
                </a:solidFill>
              </a:rPr>
              <a:t>Stigma </a:t>
            </a:r>
            <a:r>
              <a:rPr lang="en-US" dirty="0" smtClean="0"/>
              <a:t>can occur when trying to find a culturally competent dentist who understands the needs of PLWHA and their concerns about confidentiality.</a:t>
            </a:r>
          </a:p>
          <a:p>
            <a:pPr lvl="2">
              <a:buNone/>
            </a:pPr>
            <a:endParaRPr lang="en-US" sz="2000" dirty="0" smtClean="0"/>
          </a:p>
          <a:p>
            <a:pPr lvl="2"/>
            <a:r>
              <a:rPr lang="en-US" b="1" i="1" dirty="0" smtClean="0">
                <a:solidFill>
                  <a:srgbClr val="990000"/>
                </a:solidFill>
              </a:rPr>
              <a:t>Lack of oral health professionals </a:t>
            </a:r>
            <a:r>
              <a:rPr lang="en-US" dirty="0" smtClean="0"/>
              <a:t>trained and willing to treat PLWHA is a problematic, systemic barrier to care.</a:t>
            </a:r>
            <a:endParaRPr lang="en-US" sz="2000" dirty="0" smtClean="0"/>
          </a:p>
          <a:p>
            <a:pPr>
              <a:buNone/>
            </a:pPr>
            <a:endParaRPr lang="en-US" dirty="0"/>
          </a:p>
        </p:txBody>
      </p:sp>
      <p:pic>
        <p:nvPicPr>
          <p:cNvPr id="4" name="Picture 3" descr="Transportation.GIF"/>
          <p:cNvPicPr>
            <a:picLocks noChangeAspect="1"/>
          </p:cNvPicPr>
          <p:nvPr/>
        </p:nvPicPr>
        <p:blipFill>
          <a:blip r:embed="rId3"/>
          <a:stretch>
            <a:fillRect/>
          </a:stretch>
        </p:blipFill>
        <p:spPr>
          <a:xfrm>
            <a:off x="889000" y="2313515"/>
            <a:ext cx="965200" cy="800100"/>
          </a:xfrm>
          <a:prstGeom prst="rect">
            <a:avLst/>
          </a:prstGeom>
        </p:spPr>
      </p:pic>
      <p:pic>
        <p:nvPicPr>
          <p:cNvPr id="5" name="Picture 4" descr="stigma.WMF"/>
          <p:cNvPicPr>
            <a:picLocks noChangeAspect="1"/>
          </p:cNvPicPr>
          <p:nvPr/>
        </p:nvPicPr>
        <p:blipFill>
          <a:blip r:embed="rId4"/>
          <a:stretch>
            <a:fillRect/>
          </a:stretch>
        </p:blipFill>
        <p:spPr>
          <a:xfrm>
            <a:off x="982139" y="3524654"/>
            <a:ext cx="749300" cy="1195512"/>
          </a:xfrm>
          <a:prstGeom prst="rect">
            <a:avLst/>
          </a:prstGeom>
        </p:spPr>
      </p:pic>
      <p:pic>
        <p:nvPicPr>
          <p:cNvPr id="6" name="Picture 5" descr="Dentist.WMF"/>
          <p:cNvPicPr>
            <a:picLocks noChangeAspect="1"/>
          </p:cNvPicPr>
          <p:nvPr/>
        </p:nvPicPr>
        <p:blipFill>
          <a:blip r:embed="rId5"/>
          <a:stretch>
            <a:fillRect/>
          </a:stretch>
        </p:blipFill>
        <p:spPr>
          <a:xfrm>
            <a:off x="982139" y="5132501"/>
            <a:ext cx="789512" cy="1055143"/>
          </a:xfrm>
          <a:prstGeom prst="rect">
            <a:avLst/>
          </a:prstGeom>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4" name="Rectangle 8"/>
          <p:cNvSpPr>
            <a:spLocks noGrp="1" noChangeArrowheads="1"/>
          </p:cNvSpPr>
          <p:nvPr>
            <p:ph type="title"/>
          </p:nvPr>
        </p:nvSpPr>
        <p:spPr/>
        <p:txBody>
          <a:bodyPr/>
          <a:lstStyle/>
          <a:p>
            <a:r>
              <a:rPr lang="en-US" dirty="0"/>
              <a:t>  Candidiasis Treatment – for Partials </a:t>
            </a:r>
            <a:br>
              <a:rPr lang="en-US" dirty="0"/>
            </a:br>
            <a:r>
              <a:rPr lang="en-US" dirty="0"/>
              <a:t>and/or Dentures</a:t>
            </a:r>
          </a:p>
        </p:txBody>
      </p:sp>
      <p:sp>
        <p:nvSpPr>
          <p:cNvPr id="19465" name="Rectangle 9"/>
          <p:cNvSpPr>
            <a:spLocks noGrp="1" noChangeArrowheads="1"/>
          </p:cNvSpPr>
          <p:nvPr>
            <p:ph type="body" idx="1"/>
          </p:nvPr>
        </p:nvSpPr>
        <p:spPr>
          <a:xfrm>
            <a:off x="1219200" y="1676400"/>
            <a:ext cx="7670800" cy="4572000"/>
          </a:xfrm>
        </p:spPr>
        <p:txBody>
          <a:bodyPr/>
          <a:lstStyle/>
          <a:p>
            <a:pPr>
              <a:lnSpc>
                <a:spcPct val="90000"/>
              </a:lnSpc>
            </a:pPr>
            <a:r>
              <a:rPr lang="en-US" sz="2400"/>
              <a:t>Remove and thoroughly clean daily</a:t>
            </a:r>
          </a:p>
          <a:p>
            <a:pPr>
              <a:lnSpc>
                <a:spcPct val="90000"/>
              </a:lnSpc>
            </a:pPr>
            <a:r>
              <a:rPr lang="en-US" sz="2400"/>
              <a:t>Soak in 1:1 dilution of chlorhexidine</a:t>
            </a:r>
          </a:p>
          <a:p>
            <a:pPr>
              <a:lnSpc>
                <a:spcPct val="90000"/>
              </a:lnSpc>
              <a:buFont typeface="Times" pitchFamily="14" charset="0"/>
              <a:buNone/>
            </a:pPr>
            <a:r>
              <a:rPr lang="en-US" sz="2400"/>
              <a:t>     gluconate  ( PerioGard or Peridex) </a:t>
            </a:r>
          </a:p>
          <a:p>
            <a:pPr>
              <a:lnSpc>
                <a:spcPct val="90000"/>
              </a:lnSpc>
            </a:pPr>
            <a:r>
              <a:rPr lang="en-US" sz="2400"/>
              <a:t>1% sodium hypochlorite (if no metal)</a:t>
            </a:r>
          </a:p>
          <a:p>
            <a:pPr>
              <a:lnSpc>
                <a:spcPct val="90000"/>
              </a:lnSpc>
            </a:pPr>
            <a:r>
              <a:rPr lang="en-US" sz="2400"/>
              <a:t>Benzalkonium chloride 1:750 if metal </a:t>
            </a:r>
          </a:p>
          <a:p>
            <a:pPr>
              <a:lnSpc>
                <a:spcPct val="90000"/>
              </a:lnSpc>
            </a:pPr>
            <a:r>
              <a:rPr lang="en-US" sz="2400"/>
              <a:t> May use Fungizone on tissue side of</a:t>
            </a:r>
          </a:p>
          <a:p>
            <a:pPr lvl="1">
              <a:lnSpc>
                <a:spcPct val="90000"/>
              </a:lnSpc>
              <a:buFont typeface="Times" pitchFamily="14" charset="0"/>
              <a:buNone/>
            </a:pPr>
            <a:r>
              <a:rPr lang="en-US" sz="2400">
                <a:solidFill>
                  <a:srgbClr val="FFFF00"/>
                </a:solidFill>
              </a:rPr>
              <a:t>denture or Nystatin powder before </a:t>
            </a:r>
          </a:p>
          <a:p>
            <a:pPr lvl="1">
              <a:lnSpc>
                <a:spcPct val="90000"/>
              </a:lnSpc>
              <a:buFont typeface="Times" pitchFamily="14" charset="0"/>
              <a:buNone/>
            </a:pPr>
            <a:r>
              <a:rPr lang="en-US" sz="2400">
                <a:solidFill>
                  <a:srgbClr val="FFFF00"/>
                </a:solidFill>
              </a:rPr>
              <a:t>insertion</a:t>
            </a:r>
          </a:p>
          <a:p>
            <a:pPr lvl="1">
              <a:lnSpc>
                <a:spcPct val="90000"/>
              </a:lnSpc>
              <a:buFont typeface="Times" pitchFamily="14" charset="0"/>
              <a:buNone/>
            </a:pPr>
            <a:endParaRPr lang="en-US" sz="2400">
              <a:solidFill>
                <a:srgbClr val="FFFF00"/>
              </a:solidFill>
            </a:endParaRPr>
          </a:p>
          <a:p>
            <a:pPr>
              <a:lnSpc>
                <a:spcPct val="90000"/>
              </a:lnSpc>
              <a:buFont typeface="Times" pitchFamily="14" charset="0"/>
              <a:buNone/>
            </a:pPr>
            <a:r>
              <a:rPr lang="en-US" sz="2800"/>
              <a:t>**Get a NEW toothbrush</a:t>
            </a:r>
          </a:p>
          <a:p>
            <a:endParaRPr lang="en-US" sz="2800"/>
          </a:p>
        </p:txBody>
      </p:sp>
      <p:pic>
        <p:nvPicPr>
          <p:cNvPr id="19461" name="Picture 5" descr="HIV_037"/>
          <p:cNvPicPr>
            <a:picLocks noChangeAspect="1" noChangeArrowheads="1"/>
          </p:cNvPicPr>
          <p:nvPr/>
        </p:nvPicPr>
        <p:blipFill>
          <a:blip r:embed="rId3"/>
          <a:srcRect/>
          <a:stretch>
            <a:fillRect/>
          </a:stretch>
        </p:blipFill>
        <p:spPr bwMode="auto">
          <a:xfrm>
            <a:off x="6416675" y="4792663"/>
            <a:ext cx="2247900" cy="1685925"/>
          </a:xfrm>
          <a:prstGeom prst="rect">
            <a:avLst/>
          </a:prstGeom>
          <a:noFill/>
        </p:spPr>
      </p:pic>
      <p:pic>
        <p:nvPicPr>
          <p:cNvPr id="19462" name="MacOS">
            <a:hlinkClick r:id="" action="ppaction://media"/>
          </p:cNvPr>
          <p:cNvPicPr>
            <a:picLocks noRot="1" noChangeAspect="1" noChangeArrowheads="1"/>
          </p:cNvPicPr>
          <p:nvPr>
            <a:audioFile r:link="rId1"/>
          </p:nvPr>
        </p:nvPicPr>
        <p:blipFill>
          <a:blip r:embed="rId4"/>
          <a:srcRect/>
          <a:stretch>
            <a:fillRect/>
          </a:stretch>
        </p:blipFill>
        <p:spPr bwMode="auto">
          <a:xfrm>
            <a:off x="8207375" y="7064375"/>
            <a:ext cx="304800" cy="304800"/>
          </a:xfrm>
          <a:prstGeom prst="rect">
            <a:avLst/>
          </a:prstGeom>
          <a:noFill/>
        </p:spPr>
      </p:pic>
    </p:spTree>
  </p:cSld>
  <p:clrMapOvr>
    <a:masterClrMapping/>
  </p:clrMapOvr>
  <p:transition advClick="0" advTm="4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073" fill="hold"/>
                                        <p:tgtEl>
                                          <p:spTgt spid="1946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9462"/>
                </p:tgtEl>
              </p:cMediaNode>
            </p:audio>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5"/>
          <p:cNvSpPr>
            <a:spLocks noGrp="1" noChangeArrowheads="1"/>
          </p:cNvSpPr>
          <p:nvPr>
            <p:ph type="title"/>
          </p:nvPr>
        </p:nvSpPr>
        <p:spPr/>
        <p:txBody>
          <a:bodyPr/>
          <a:lstStyle/>
          <a:p>
            <a:r>
              <a:rPr lang="en-US"/>
              <a:t>Nutritional Status</a:t>
            </a:r>
          </a:p>
        </p:txBody>
      </p:sp>
      <p:sp>
        <p:nvSpPr>
          <p:cNvPr id="18438" name="Rectangle 6"/>
          <p:cNvSpPr>
            <a:spLocks noGrp="1" noChangeArrowheads="1"/>
          </p:cNvSpPr>
          <p:nvPr>
            <p:ph type="body" sz="half" idx="1"/>
          </p:nvPr>
        </p:nvSpPr>
        <p:spPr>
          <a:xfrm>
            <a:off x="1219200" y="1676400"/>
            <a:ext cx="7670800" cy="4572000"/>
          </a:xfrm>
        </p:spPr>
        <p:txBody>
          <a:bodyPr/>
          <a:lstStyle/>
          <a:p>
            <a:pPr>
              <a:lnSpc>
                <a:spcPct val="90000"/>
              </a:lnSpc>
            </a:pPr>
            <a:r>
              <a:rPr lang="en-US" sz="3000"/>
              <a:t>Promote healing with a diet high in protein and calories.</a:t>
            </a:r>
          </a:p>
          <a:p>
            <a:pPr>
              <a:lnSpc>
                <a:spcPct val="90000"/>
              </a:lnSpc>
            </a:pPr>
            <a:r>
              <a:rPr lang="en-US" sz="3000"/>
              <a:t>The patient should eat multiple small amounts each day.</a:t>
            </a:r>
          </a:p>
          <a:p>
            <a:pPr>
              <a:lnSpc>
                <a:spcPct val="90000"/>
              </a:lnSpc>
            </a:pPr>
            <a:r>
              <a:rPr lang="en-US" sz="3000"/>
              <a:t>Supplement meals with vitamins and minerals</a:t>
            </a:r>
          </a:p>
          <a:p>
            <a:pPr>
              <a:lnSpc>
                <a:spcPct val="90000"/>
              </a:lnSpc>
            </a:pPr>
            <a:r>
              <a:rPr lang="en-US" sz="3000"/>
              <a:t>Avoid foods that are coarse, rough, acidic or spicy.</a:t>
            </a:r>
          </a:p>
          <a:p>
            <a:pPr>
              <a:lnSpc>
                <a:spcPct val="90000"/>
              </a:lnSpc>
            </a:pPr>
            <a:r>
              <a:rPr lang="en-US" sz="3000"/>
              <a:t>Eat warm foods rather than hot.</a:t>
            </a:r>
          </a:p>
          <a:p>
            <a:pPr>
              <a:lnSpc>
                <a:spcPct val="90000"/>
              </a:lnSpc>
            </a:pPr>
            <a:r>
              <a:rPr lang="en-US" sz="3000"/>
              <a:t>Cold or frozen foods such as pops, ice cream, and frozen yogurt are soothing and refreshing.</a:t>
            </a:r>
          </a:p>
          <a:p>
            <a:pPr>
              <a:lnSpc>
                <a:spcPct val="90000"/>
              </a:lnSpc>
            </a:pPr>
            <a:endParaRPr lang="en-US" sz="3000"/>
          </a:p>
        </p:txBody>
      </p:sp>
      <p:pic>
        <p:nvPicPr>
          <p:cNvPr id="18436" name="MacOS">
            <a:hlinkClick r:id="" action="ppaction://media"/>
          </p:cNvPr>
          <p:cNvPicPr>
            <a:picLocks noRot="1" noChangeAspect="1" noChangeArrowheads="1"/>
          </p:cNvPicPr>
          <p:nvPr>
            <a:audioFile r:link="rId1"/>
          </p:nvPr>
        </p:nvPicPr>
        <p:blipFill>
          <a:blip r:embed="rId3"/>
          <a:srcRect/>
          <a:stretch>
            <a:fillRect/>
          </a:stretch>
        </p:blipFill>
        <p:spPr bwMode="auto">
          <a:xfrm>
            <a:off x="8048625" y="7078663"/>
            <a:ext cx="304800" cy="304800"/>
          </a:xfrm>
          <a:prstGeom prst="rect">
            <a:avLst/>
          </a:prstGeom>
          <a:noFill/>
        </p:spPr>
      </p:pic>
      <p:pic>
        <p:nvPicPr>
          <p:cNvPr id="18443" name="Picture 11" descr="j0283655"/>
          <p:cNvPicPr>
            <a:picLocks noGrp="1" noChangeAspect="1" noChangeArrowheads="1" noCrop="1"/>
          </p:cNvPicPr>
          <p:nvPr>
            <p:ph sz="half" idx="2"/>
          </p:nvPr>
        </p:nvPicPr>
        <p:blipFill>
          <a:blip r:embed="rId4"/>
          <a:srcRect/>
          <a:stretch>
            <a:fillRect/>
          </a:stretch>
        </p:blipFill>
        <p:spPr>
          <a:xfrm>
            <a:off x="100013" y="5178425"/>
            <a:ext cx="890587" cy="1431925"/>
          </a:xfrm>
        </p:spPr>
      </p:pic>
    </p:spTree>
  </p:cSld>
  <p:clrMapOvr>
    <a:masterClrMapping/>
  </p:clrMapOvr>
  <p:transition advClick="0" advTm="3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389" fill="hold"/>
                                        <p:tgtEl>
                                          <p:spTgt spid="1843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8436"/>
                </p:tgtEl>
              </p:cMediaNode>
            </p:audio>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9" name="Rectangle 9"/>
          <p:cNvSpPr>
            <a:spLocks noGrp="1" noChangeArrowheads="1"/>
          </p:cNvSpPr>
          <p:nvPr>
            <p:ph type="title"/>
          </p:nvPr>
        </p:nvSpPr>
        <p:spPr/>
        <p:txBody>
          <a:bodyPr/>
          <a:lstStyle/>
          <a:p>
            <a:r>
              <a:rPr lang="en-US" dirty="0"/>
              <a:t>Xerostomia “Dry mouth”</a:t>
            </a:r>
          </a:p>
        </p:txBody>
      </p:sp>
      <p:sp>
        <p:nvSpPr>
          <p:cNvPr id="20490" name="Rectangle 10"/>
          <p:cNvSpPr>
            <a:spLocks noGrp="1" noChangeArrowheads="1"/>
          </p:cNvSpPr>
          <p:nvPr>
            <p:ph type="body" idx="1"/>
          </p:nvPr>
        </p:nvSpPr>
        <p:spPr/>
        <p:txBody>
          <a:bodyPr/>
          <a:lstStyle/>
          <a:p>
            <a:r>
              <a:rPr lang="en-US" sz="2800"/>
              <a:t>Inadequate saliva production  - common</a:t>
            </a:r>
          </a:p>
          <a:p>
            <a:r>
              <a:rPr lang="en-US" sz="2800"/>
              <a:t>May occur early in the course of the disease</a:t>
            </a:r>
          </a:p>
          <a:p>
            <a:r>
              <a:rPr lang="en-US" sz="2800"/>
              <a:t>Dental visit necessary</a:t>
            </a:r>
          </a:p>
          <a:p>
            <a:pPr lvl="1"/>
            <a:r>
              <a:rPr lang="en-US"/>
              <a:t>ensure health teeth and gums</a:t>
            </a:r>
          </a:p>
          <a:p>
            <a:pPr lvl="1"/>
            <a:r>
              <a:rPr lang="en-US"/>
              <a:t>frequent recalls to avoid tooth loss</a:t>
            </a:r>
          </a:p>
          <a:p>
            <a:pPr lvl="1"/>
            <a:r>
              <a:rPr lang="en-US"/>
              <a:t>alcohol-free fluoride rinses</a:t>
            </a:r>
          </a:p>
          <a:p>
            <a:endParaRPr lang="en-US"/>
          </a:p>
        </p:txBody>
      </p:sp>
      <p:pic>
        <p:nvPicPr>
          <p:cNvPr id="20486" name="Picture 6" descr="ACT"/>
          <p:cNvPicPr>
            <a:picLocks noChangeAspect="1" noChangeArrowheads="1"/>
          </p:cNvPicPr>
          <p:nvPr/>
        </p:nvPicPr>
        <p:blipFill>
          <a:blip r:embed="rId3"/>
          <a:srcRect/>
          <a:stretch>
            <a:fillRect/>
          </a:stretch>
        </p:blipFill>
        <p:spPr bwMode="auto">
          <a:xfrm>
            <a:off x="6553200" y="4953000"/>
            <a:ext cx="2286000" cy="1714500"/>
          </a:xfrm>
          <a:prstGeom prst="rect">
            <a:avLst/>
          </a:prstGeom>
          <a:noFill/>
        </p:spPr>
      </p:pic>
      <p:pic>
        <p:nvPicPr>
          <p:cNvPr id="20488" name="MacOS">
            <a:hlinkClick r:id="" action="ppaction://media"/>
          </p:cNvPr>
          <p:cNvPicPr>
            <a:picLocks noRot="1" noChangeAspect="1" noChangeArrowheads="1"/>
          </p:cNvPicPr>
          <p:nvPr>
            <a:audioFile r:link="rId1"/>
          </p:nvPr>
        </p:nvPicPr>
        <p:blipFill>
          <a:blip r:embed="rId4"/>
          <a:srcRect/>
          <a:stretch>
            <a:fillRect/>
          </a:stretch>
        </p:blipFill>
        <p:spPr bwMode="auto">
          <a:xfrm>
            <a:off x="7685088" y="7078663"/>
            <a:ext cx="304800" cy="304800"/>
          </a:xfrm>
          <a:prstGeom prst="rect">
            <a:avLst/>
          </a:prstGeom>
          <a:noFill/>
        </p:spPr>
      </p:pic>
    </p:spTree>
  </p:cSld>
  <p:clrMapOvr>
    <a:masterClrMapping/>
  </p:clrMapOvr>
  <p:transition advClick="0" advTm="2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486"/>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5145" fill="hold"/>
                                        <p:tgtEl>
                                          <p:spTgt spid="2048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0" fill="hold" display="0">
                  <p:stCondLst>
                    <p:cond delay="indefinite"/>
                  </p:stCondLst>
                  <p:endCondLst>
                    <p:cond evt="onNext" delay="0">
                      <p:tgtEl>
                        <p:sldTgt/>
                      </p:tgtEl>
                    </p:cond>
                    <p:cond evt="onPrev" delay="0">
                      <p:tgtEl>
                        <p:sldTgt/>
                      </p:tgtEl>
                    </p:cond>
                    <p:cond evt="onStopAudio" delay="0">
                      <p:tgtEl>
                        <p:sldTgt/>
                      </p:tgtEl>
                    </p:cond>
                  </p:endCondLst>
                </p:cTn>
                <p:tgtEl>
                  <p:spTgt spid="20488"/>
                </p:tgtEl>
              </p:cMediaNode>
            </p:audio>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4"/>
          <p:cNvSpPr>
            <a:spLocks noChangeArrowheads="1"/>
          </p:cNvSpPr>
          <p:nvPr/>
        </p:nvSpPr>
        <p:spPr bwMode="auto">
          <a:xfrm>
            <a:off x="0" y="1520825"/>
            <a:ext cx="8915400" cy="1143000"/>
          </a:xfrm>
          <a:prstGeom prst="rect">
            <a:avLst/>
          </a:prstGeom>
          <a:noFill/>
          <a:ln w="9525">
            <a:noFill/>
            <a:miter lim="800000"/>
            <a:headEnd/>
            <a:tailEnd/>
          </a:ln>
          <a:effectLst>
            <a:outerShdw blurRad="63500" dist="12700" dir="16200000" algn="ctr" rotWithShape="0">
              <a:srgbClr val="000000">
                <a:alpha val="74998"/>
              </a:srgbClr>
            </a:outerShdw>
          </a:effectLst>
        </p:spPr>
        <p:txBody>
          <a:bodyPr anchor="ctr">
            <a:prstTxWarp prst="textNoShape">
              <a:avLst/>
            </a:prstTxWarp>
          </a:bodyPr>
          <a:lstStyle/>
          <a:p>
            <a:pPr eaLnBrk="1" hangingPunct="1"/>
            <a:endParaRPr lang="en-US" sz="4000" b="1">
              <a:solidFill>
                <a:srgbClr val="F4EB3E"/>
              </a:solidFill>
              <a:latin typeface="Baskerville Old Face" pitchFamily="14" charset="0"/>
            </a:endParaRPr>
          </a:p>
        </p:txBody>
      </p:sp>
      <p:pic>
        <p:nvPicPr>
          <p:cNvPr id="35846" name="MacOS">
            <a:hlinkClick r:id="" action="ppaction://media"/>
          </p:cNvPr>
          <p:cNvPicPr>
            <a:picLocks noRot="1" noChangeAspect="1" noChangeArrowheads="1"/>
          </p:cNvPicPr>
          <p:nvPr>
            <a:audioFile r:link="rId1"/>
          </p:nvPr>
        </p:nvPicPr>
        <p:blipFill>
          <a:blip r:embed="rId3"/>
          <a:srcRect/>
          <a:stretch>
            <a:fillRect/>
          </a:stretch>
        </p:blipFill>
        <p:spPr bwMode="auto">
          <a:xfrm>
            <a:off x="8048625" y="7104063"/>
            <a:ext cx="304800" cy="304800"/>
          </a:xfrm>
          <a:prstGeom prst="rect">
            <a:avLst/>
          </a:prstGeom>
          <a:noFill/>
        </p:spPr>
      </p:pic>
      <p:sp>
        <p:nvSpPr>
          <p:cNvPr id="35856" name="Rectangle 16"/>
          <p:cNvSpPr>
            <a:spLocks noGrp="1" noChangeArrowheads="1"/>
          </p:cNvSpPr>
          <p:nvPr>
            <p:ph type="body" idx="1"/>
          </p:nvPr>
        </p:nvSpPr>
        <p:spPr/>
        <p:txBody>
          <a:bodyPr/>
          <a:lstStyle/>
          <a:p>
            <a:pPr>
              <a:lnSpc>
                <a:spcPct val="80000"/>
              </a:lnSpc>
            </a:pPr>
            <a:r>
              <a:rPr lang="en-US" sz="2800" dirty="0"/>
              <a:t>Xerostomia is the subjective feeling of oral dryness</a:t>
            </a:r>
          </a:p>
          <a:p>
            <a:pPr lvl="1">
              <a:lnSpc>
                <a:spcPct val="80000"/>
              </a:lnSpc>
            </a:pPr>
            <a:r>
              <a:rPr lang="en-US" sz="2400" dirty="0"/>
              <a:t>Patient states they can’t eat a meal without water</a:t>
            </a:r>
          </a:p>
          <a:p>
            <a:pPr lvl="1">
              <a:lnSpc>
                <a:spcPct val="80000"/>
              </a:lnSpc>
            </a:pPr>
            <a:r>
              <a:rPr lang="en-US" sz="2400" dirty="0"/>
              <a:t>Frequent thirst</a:t>
            </a:r>
          </a:p>
          <a:p>
            <a:pPr lvl="1">
              <a:lnSpc>
                <a:spcPct val="80000"/>
              </a:lnSpc>
            </a:pPr>
            <a:endParaRPr lang="en-US" sz="2400" dirty="0"/>
          </a:p>
          <a:p>
            <a:pPr>
              <a:lnSpc>
                <a:spcPct val="80000"/>
              </a:lnSpc>
            </a:pPr>
            <a:r>
              <a:rPr lang="en-US" sz="2800" dirty="0"/>
              <a:t>Often accompanied by objective evidence of </a:t>
            </a:r>
            <a:r>
              <a:rPr lang="en-US" sz="2800" dirty="0" err="1"/>
              <a:t>hyposalivation</a:t>
            </a:r>
            <a:endParaRPr lang="en-US" sz="2800" dirty="0"/>
          </a:p>
          <a:p>
            <a:pPr lvl="1">
              <a:lnSpc>
                <a:spcPct val="80000"/>
              </a:lnSpc>
            </a:pPr>
            <a:r>
              <a:rPr lang="en-US" sz="2400" dirty="0"/>
              <a:t>Gloved hand will stick to mucosa</a:t>
            </a:r>
          </a:p>
          <a:p>
            <a:pPr lvl="1">
              <a:lnSpc>
                <a:spcPct val="80000"/>
              </a:lnSpc>
            </a:pPr>
            <a:r>
              <a:rPr lang="en-US" sz="2400" dirty="0"/>
              <a:t>No “pooling” of saliva observed in floor of mouth</a:t>
            </a:r>
          </a:p>
          <a:p>
            <a:pPr lvl="1">
              <a:lnSpc>
                <a:spcPct val="80000"/>
              </a:lnSpc>
            </a:pPr>
            <a:r>
              <a:rPr lang="en-US" sz="2400" dirty="0"/>
              <a:t>Significant dental decay</a:t>
            </a:r>
          </a:p>
          <a:p>
            <a:pPr lvl="1">
              <a:lnSpc>
                <a:spcPct val="80000"/>
              </a:lnSpc>
            </a:pPr>
            <a:endParaRPr lang="en-US" sz="2400" dirty="0">
              <a:solidFill>
                <a:srgbClr val="FFFF00"/>
              </a:solidFill>
            </a:endParaRPr>
          </a:p>
          <a:p>
            <a:pPr>
              <a:lnSpc>
                <a:spcPct val="80000"/>
              </a:lnSpc>
            </a:pPr>
            <a:r>
              <a:rPr lang="en-US" sz="2800" dirty="0"/>
              <a:t>Salivary gland enlargement  sometimes observed</a:t>
            </a:r>
          </a:p>
        </p:txBody>
      </p:sp>
      <p:sp>
        <p:nvSpPr>
          <p:cNvPr id="35858" name="Rectangle 18"/>
          <p:cNvSpPr>
            <a:spLocks noGrp="1" noChangeArrowheads="1"/>
          </p:cNvSpPr>
          <p:nvPr>
            <p:ph type="title"/>
          </p:nvPr>
        </p:nvSpPr>
        <p:spPr>
          <a:noFill/>
          <a:ln/>
        </p:spPr>
        <p:txBody>
          <a:bodyPr/>
          <a:lstStyle/>
          <a:p>
            <a:r>
              <a:rPr lang="en-US" sz="4000" dirty="0">
                <a:solidFill>
                  <a:srgbClr val="F4EB3E"/>
                </a:solidFill>
              </a:rPr>
              <a:t>Xerostomia – “Dry Mouth”</a:t>
            </a:r>
            <a:br>
              <a:rPr lang="en-US" sz="4000" dirty="0">
                <a:solidFill>
                  <a:srgbClr val="F4EB3E"/>
                </a:solidFill>
              </a:rPr>
            </a:br>
            <a:r>
              <a:rPr lang="en-US" sz="4000" dirty="0">
                <a:solidFill>
                  <a:srgbClr val="F4EB3E"/>
                </a:solidFill>
              </a:rPr>
              <a:t>Signs and symptoms</a:t>
            </a:r>
          </a:p>
        </p:txBody>
      </p:sp>
    </p:spTree>
  </p:cSld>
  <p:clrMapOvr>
    <a:masterClrMapping/>
  </p:clrMapOvr>
  <p:transition advClick="0" advTm="3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35844"/>
                                        </p:tgtEl>
                                        <p:attrNameLst>
                                          <p:attrName>style.visibility</p:attrName>
                                        </p:attrNameLst>
                                      </p:cBhvr>
                                      <p:to>
                                        <p:strVal val="visible"/>
                                      </p:to>
                                    </p:set>
                                    <p:anim calcmode="lin" valueType="num">
                                      <p:cBhvr additive="base">
                                        <p:cTn id="7" dur="500" fill="hold"/>
                                        <p:tgtEl>
                                          <p:spTgt spid="35844"/>
                                        </p:tgtEl>
                                        <p:attrNameLst>
                                          <p:attrName>ppt_x</p:attrName>
                                        </p:attrNameLst>
                                      </p:cBhvr>
                                      <p:tavLst>
                                        <p:tav tm="0">
                                          <p:val>
                                            <p:strVal val="0-#ppt_w/2"/>
                                          </p:val>
                                        </p:tav>
                                        <p:tav tm="100000">
                                          <p:val>
                                            <p:strVal val="#ppt_x"/>
                                          </p:val>
                                        </p:tav>
                                      </p:tavLst>
                                    </p:anim>
                                    <p:anim calcmode="lin" valueType="num">
                                      <p:cBhvr additive="base">
                                        <p:cTn id="8" dur="500" fill="hold"/>
                                        <p:tgtEl>
                                          <p:spTgt spid="3584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29721" fill="hold"/>
                                        <p:tgtEl>
                                          <p:spTgt spid="358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35846"/>
                </p:tgtEl>
              </p:cMediaNode>
            </p:audio>
          </p:childTnLst>
        </p:cTn>
      </p:par>
    </p:tnLst>
    <p:bldLst>
      <p:bldP spid="35844" grpId="0" autoUpdateAnimBg="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4" name="Rectangle 10"/>
          <p:cNvSpPr>
            <a:spLocks noGrp="1" noChangeArrowheads="1"/>
          </p:cNvSpPr>
          <p:nvPr>
            <p:ph type="title"/>
          </p:nvPr>
        </p:nvSpPr>
        <p:spPr/>
        <p:txBody>
          <a:bodyPr/>
          <a:lstStyle/>
          <a:p>
            <a:r>
              <a:rPr lang="en-US">
                <a:solidFill>
                  <a:srgbClr val="F4EB3E"/>
                </a:solidFill>
              </a:rPr>
              <a:t>Hyposalivation</a:t>
            </a:r>
          </a:p>
        </p:txBody>
      </p:sp>
      <p:sp>
        <p:nvSpPr>
          <p:cNvPr id="36875" name="Rectangle 11"/>
          <p:cNvSpPr>
            <a:spLocks noGrp="1" noChangeArrowheads="1"/>
          </p:cNvSpPr>
          <p:nvPr>
            <p:ph type="body" sz="half" idx="1"/>
          </p:nvPr>
        </p:nvSpPr>
        <p:spPr>
          <a:xfrm>
            <a:off x="1219200" y="1676400"/>
            <a:ext cx="7554913" cy="4572000"/>
          </a:xfrm>
        </p:spPr>
        <p:txBody>
          <a:bodyPr/>
          <a:lstStyle/>
          <a:p>
            <a:r>
              <a:rPr lang="en-US" sz="2800"/>
              <a:t>Inadequate saliva production  - common</a:t>
            </a:r>
          </a:p>
          <a:p>
            <a:pPr>
              <a:buFont typeface="Times" pitchFamily="14" charset="0"/>
              <a:buNone/>
            </a:pPr>
            <a:endParaRPr lang="en-US" sz="2800"/>
          </a:p>
          <a:p>
            <a:r>
              <a:rPr lang="en-US" sz="2800"/>
              <a:t>Due to HIV infection and medications which contribute to impaired salivation</a:t>
            </a:r>
          </a:p>
          <a:p>
            <a:endParaRPr lang="en-US" sz="2800"/>
          </a:p>
          <a:p>
            <a:r>
              <a:rPr lang="en-US" sz="2800"/>
              <a:t>Treatment with fluorides, good oral hygiene, and frequent recalls are essential to avoid tooth loss</a:t>
            </a:r>
          </a:p>
        </p:txBody>
      </p:sp>
      <p:pic>
        <p:nvPicPr>
          <p:cNvPr id="36871" name="MacOS">
            <a:hlinkClick r:id="" action="ppaction://media"/>
          </p:cNvPr>
          <p:cNvPicPr>
            <a:picLocks noRot="1" noChangeAspect="1" noChangeArrowheads="1"/>
          </p:cNvPicPr>
          <p:nvPr>
            <a:audioFile r:link="rId1"/>
          </p:nvPr>
        </p:nvPicPr>
        <p:blipFill>
          <a:blip r:embed="rId3"/>
          <a:srcRect/>
          <a:stretch>
            <a:fillRect/>
          </a:stretch>
        </p:blipFill>
        <p:spPr bwMode="auto">
          <a:xfrm>
            <a:off x="7916863" y="7092950"/>
            <a:ext cx="304800" cy="304800"/>
          </a:xfrm>
          <a:prstGeom prst="rect">
            <a:avLst/>
          </a:prstGeom>
          <a:noFill/>
        </p:spPr>
      </p:pic>
      <p:pic>
        <p:nvPicPr>
          <p:cNvPr id="36876" name="Picture 12" descr="j0237694"/>
          <p:cNvPicPr>
            <a:picLocks noGrp="1" noChangeAspect="1" noChangeArrowheads="1"/>
          </p:cNvPicPr>
          <p:nvPr>
            <p:ph sz="half" idx="2"/>
          </p:nvPr>
        </p:nvPicPr>
        <p:blipFill>
          <a:blip r:embed="rId4"/>
          <a:srcRect/>
          <a:stretch>
            <a:fillRect/>
          </a:stretch>
        </p:blipFill>
        <p:spPr>
          <a:xfrm>
            <a:off x="7537450" y="5119688"/>
            <a:ext cx="1293813" cy="1473200"/>
          </a:xfrm>
        </p:spPr>
      </p:pic>
    </p:spTree>
  </p:cSld>
  <p:clrMapOvr>
    <a:masterClrMapping/>
  </p:clrMapOvr>
  <p:transition advClick="0" advTm="1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23" fill="hold"/>
                                        <p:tgtEl>
                                          <p:spTgt spid="3687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6871"/>
                </p:tgtEl>
              </p:cMediaNode>
            </p:audio>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5" name="Rectangle 9"/>
          <p:cNvSpPr>
            <a:spLocks noGrp="1" noChangeArrowheads="1"/>
          </p:cNvSpPr>
          <p:nvPr>
            <p:ph type="title"/>
          </p:nvPr>
        </p:nvSpPr>
        <p:spPr/>
        <p:txBody>
          <a:bodyPr/>
          <a:lstStyle/>
          <a:p>
            <a:r>
              <a:rPr lang="en-US" dirty="0"/>
              <a:t>Xerostomia Management</a:t>
            </a:r>
          </a:p>
        </p:txBody>
      </p:sp>
      <p:sp>
        <p:nvSpPr>
          <p:cNvPr id="29706" name="Rectangle 10"/>
          <p:cNvSpPr>
            <a:spLocks noGrp="1" noChangeArrowheads="1"/>
          </p:cNvSpPr>
          <p:nvPr>
            <p:ph type="body" idx="1"/>
          </p:nvPr>
        </p:nvSpPr>
        <p:spPr/>
        <p:txBody>
          <a:bodyPr/>
          <a:lstStyle/>
          <a:p>
            <a:r>
              <a:rPr lang="en-US">
                <a:solidFill>
                  <a:srgbClr val="FFFFE7"/>
                </a:solidFill>
              </a:rPr>
              <a:t>Saliva stimulants</a:t>
            </a:r>
          </a:p>
          <a:p>
            <a:pPr lvl="1"/>
            <a:r>
              <a:rPr lang="en-US">
                <a:solidFill>
                  <a:srgbClr val="FFFFE7"/>
                </a:solidFill>
              </a:rPr>
              <a:t>Sugarless gum ( Xylitol )</a:t>
            </a:r>
          </a:p>
          <a:p>
            <a:pPr lvl="1"/>
            <a:r>
              <a:rPr lang="en-US">
                <a:solidFill>
                  <a:srgbClr val="FFFFE7"/>
                </a:solidFill>
              </a:rPr>
              <a:t>Sugarless hard lozenges</a:t>
            </a:r>
          </a:p>
          <a:p>
            <a:endParaRPr lang="en-US">
              <a:solidFill>
                <a:srgbClr val="FFFFE7"/>
              </a:solidFill>
            </a:endParaRPr>
          </a:p>
          <a:p>
            <a:r>
              <a:rPr lang="en-US">
                <a:solidFill>
                  <a:srgbClr val="FFFFE7"/>
                </a:solidFill>
              </a:rPr>
              <a:t>Artificial saliva products -</a:t>
            </a:r>
          </a:p>
          <a:p>
            <a:pPr lvl="1"/>
            <a:r>
              <a:rPr lang="en-US">
                <a:solidFill>
                  <a:srgbClr val="FFFFE7"/>
                </a:solidFill>
              </a:rPr>
              <a:t>Optimoist, Oral moisturizer</a:t>
            </a:r>
          </a:p>
          <a:p>
            <a:pPr lvl="1"/>
            <a:r>
              <a:rPr lang="en-US">
                <a:solidFill>
                  <a:srgbClr val="FFFFE7"/>
                </a:solidFill>
              </a:rPr>
              <a:t>Mouth-Kote (OTC)</a:t>
            </a:r>
          </a:p>
          <a:p>
            <a:endParaRPr lang="en-US"/>
          </a:p>
        </p:txBody>
      </p:sp>
      <p:pic>
        <p:nvPicPr>
          <p:cNvPr id="29702" name="Picture 6" descr="MouthKote"/>
          <p:cNvPicPr>
            <a:picLocks noChangeAspect="1" noChangeArrowheads="1"/>
          </p:cNvPicPr>
          <p:nvPr/>
        </p:nvPicPr>
        <p:blipFill>
          <a:blip r:embed="rId3"/>
          <a:srcRect/>
          <a:stretch>
            <a:fillRect/>
          </a:stretch>
        </p:blipFill>
        <p:spPr bwMode="auto">
          <a:xfrm>
            <a:off x="7239000" y="4191000"/>
            <a:ext cx="1427163" cy="1901825"/>
          </a:xfrm>
          <a:prstGeom prst="rect">
            <a:avLst/>
          </a:prstGeom>
          <a:noFill/>
        </p:spPr>
      </p:pic>
      <p:pic>
        <p:nvPicPr>
          <p:cNvPr id="29704" name="MacOS">
            <a:hlinkClick r:id="" action="ppaction://media"/>
          </p:cNvPr>
          <p:cNvPicPr>
            <a:picLocks noRot="1" noChangeAspect="1" noChangeArrowheads="1"/>
          </p:cNvPicPr>
          <p:nvPr>
            <a:audioFile r:link="rId1"/>
          </p:nvPr>
        </p:nvPicPr>
        <p:blipFill>
          <a:blip r:embed="rId4"/>
          <a:srcRect/>
          <a:stretch>
            <a:fillRect/>
          </a:stretch>
        </p:blipFill>
        <p:spPr bwMode="auto">
          <a:xfrm>
            <a:off x="7337425" y="7064375"/>
            <a:ext cx="304800" cy="304800"/>
          </a:xfrm>
          <a:prstGeom prst="rect">
            <a:avLst/>
          </a:prstGeom>
          <a:noFill/>
        </p:spPr>
      </p:pic>
    </p:spTree>
  </p:cSld>
  <p:clrMapOvr>
    <a:masterClrMapping/>
  </p:clrMapOvr>
  <p:transition advClick="0" advTm="1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87" fill="hold"/>
                                        <p:tgtEl>
                                          <p:spTgt spid="2970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9704"/>
                </p:tgtEl>
              </p:cMediaNode>
            </p:audio>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effectLst>
            <a:outerShdw blurRad="63500" dist="12700" dir="16200000" algn="ctr" rotWithShape="0">
              <a:srgbClr val="000000">
                <a:alpha val="74998"/>
              </a:srgbClr>
            </a:outerShdw>
          </a:effectLst>
        </p:spPr>
        <p:txBody>
          <a:bodyPr/>
          <a:lstStyle/>
          <a:p>
            <a:r>
              <a:rPr lang="en-US" dirty="0"/>
              <a:t>Xerostomia Therapies</a:t>
            </a:r>
          </a:p>
        </p:txBody>
      </p:sp>
      <p:pic>
        <p:nvPicPr>
          <p:cNvPr id="31748" name="Picture 4" descr="dry mouth gum"/>
          <p:cNvPicPr>
            <a:picLocks noGrp="1" noChangeAspect="1" noChangeArrowheads="1"/>
          </p:cNvPicPr>
          <p:nvPr>
            <p:ph type="body" sz="half" idx="1"/>
          </p:nvPr>
        </p:nvPicPr>
        <p:blipFill>
          <a:blip r:embed="rId3"/>
          <a:srcRect/>
          <a:stretch>
            <a:fillRect/>
          </a:stretch>
        </p:blipFill>
        <p:spPr>
          <a:xfrm>
            <a:off x="6219825" y="5126038"/>
            <a:ext cx="1211263" cy="1500187"/>
          </a:xfrm>
          <a:noFill/>
          <a:ln/>
        </p:spPr>
      </p:pic>
      <p:sp>
        <p:nvSpPr>
          <p:cNvPr id="31757" name="Rectangle 13"/>
          <p:cNvSpPr>
            <a:spLocks noGrp="1" noChangeArrowheads="1"/>
          </p:cNvSpPr>
          <p:nvPr>
            <p:ph type="body" sz="half" idx="2"/>
          </p:nvPr>
        </p:nvSpPr>
        <p:spPr>
          <a:xfrm>
            <a:off x="1309688" y="1676400"/>
            <a:ext cx="4913312" cy="4572000"/>
          </a:xfrm>
        </p:spPr>
        <p:txBody>
          <a:bodyPr/>
          <a:lstStyle/>
          <a:p>
            <a:pPr>
              <a:buFontTx/>
              <a:buChar char="•"/>
            </a:pPr>
            <a:r>
              <a:rPr lang="en-US" sz="3200">
                <a:solidFill>
                  <a:srgbClr val="FFFFE7"/>
                </a:solidFill>
              </a:rPr>
              <a:t>Biotene mouthrinses – alcohol free and antibacterial</a:t>
            </a:r>
          </a:p>
          <a:p>
            <a:pPr>
              <a:buFontTx/>
              <a:buChar char="•"/>
            </a:pPr>
            <a:endParaRPr lang="en-US" sz="3200">
              <a:solidFill>
                <a:srgbClr val="FFFFE7"/>
              </a:solidFill>
            </a:endParaRPr>
          </a:p>
          <a:p>
            <a:pPr eaLnBrk="0" hangingPunct="0">
              <a:spcBef>
                <a:spcPct val="0"/>
              </a:spcBef>
              <a:buFontTx/>
              <a:buChar char="•"/>
            </a:pPr>
            <a:r>
              <a:rPr lang="en-US" sz="3200">
                <a:solidFill>
                  <a:srgbClr val="FFFFE7"/>
                </a:solidFill>
              </a:rPr>
              <a:t>Biotene moisturizers for lips, cheeks</a:t>
            </a:r>
          </a:p>
          <a:p>
            <a:pPr eaLnBrk="0" hangingPunct="0">
              <a:spcBef>
                <a:spcPct val="0"/>
              </a:spcBef>
              <a:buFontTx/>
              <a:buChar char="•"/>
            </a:pPr>
            <a:endParaRPr lang="en-US" sz="3200">
              <a:solidFill>
                <a:srgbClr val="FFFFE7"/>
              </a:solidFill>
            </a:endParaRPr>
          </a:p>
          <a:p>
            <a:pPr eaLnBrk="0" hangingPunct="0">
              <a:spcBef>
                <a:spcPct val="0"/>
              </a:spcBef>
              <a:buFontTx/>
              <a:buChar char="•"/>
            </a:pPr>
            <a:r>
              <a:rPr lang="en-US" sz="3200">
                <a:solidFill>
                  <a:srgbClr val="FFFFE7"/>
                </a:solidFill>
              </a:rPr>
              <a:t>Biotene gum – sugar free</a:t>
            </a:r>
          </a:p>
          <a:p>
            <a:pPr>
              <a:buFontTx/>
              <a:buChar char="•"/>
            </a:pPr>
            <a:endParaRPr lang="en-US" sz="3200">
              <a:solidFill>
                <a:srgbClr val="FFFFE7"/>
              </a:solidFill>
            </a:endParaRPr>
          </a:p>
        </p:txBody>
      </p:sp>
      <p:pic>
        <p:nvPicPr>
          <p:cNvPr id="31750" name="Picture 6" descr="biotene mouthwash"/>
          <p:cNvPicPr>
            <a:picLocks noChangeAspect="1" noChangeArrowheads="1"/>
          </p:cNvPicPr>
          <p:nvPr/>
        </p:nvPicPr>
        <p:blipFill>
          <a:blip r:embed="rId4"/>
          <a:srcRect/>
          <a:stretch>
            <a:fillRect/>
          </a:stretch>
        </p:blipFill>
        <p:spPr bwMode="auto">
          <a:xfrm>
            <a:off x="7315200" y="1676400"/>
            <a:ext cx="825500" cy="1828800"/>
          </a:xfrm>
          <a:prstGeom prst="rect">
            <a:avLst/>
          </a:prstGeom>
          <a:noFill/>
          <a:ln w="9525">
            <a:noFill/>
            <a:miter lim="800000"/>
            <a:headEnd/>
            <a:tailEnd/>
          </a:ln>
        </p:spPr>
      </p:pic>
      <p:pic>
        <p:nvPicPr>
          <p:cNvPr id="31751" name="Picture 7" descr="oralbalance"/>
          <p:cNvPicPr>
            <a:picLocks noChangeAspect="1" noChangeArrowheads="1"/>
          </p:cNvPicPr>
          <p:nvPr/>
        </p:nvPicPr>
        <p:blipFill>
          <a:blip r:embed="rId5"/>
          <a:srcRect/>
          <a:stretch>
            <a:fillRect/>
          </a:stretch>
        </p:blipFill>
        <p:spPr bwMode="auto">
          <a:xfrm>
            <a:off x="7162800" y="3786188"/>
            <a:ext cx="1454150" cy="1109662"/>
          </a:xfrm>
          <a:prstGeom prst="rect">
            <a:avLst/>
          </a:prstGeom>
          <a:noFill/>
          <a:ln w="9525">
            <a:noFill/>
            <a:miter lim="800000"/>
            <a:headEnd/>
            <a:tailEnd/>
          </a:ln>
        </p:spPr>
      </p:pic>
      <p:pic>
        <p:nvPicPr>
          <p:cNvPr id="31752" name="MacOS">
            <a:hlinkClick r:id="" action="ppaction://media"/>
          </p:cNvPr>
          <p:cNvPicPr>
            <a:picLocks noRot="1" noChangeAspect="1" noChangeArrowheads="1"/>
          </p:cNvPicPr>
          <p:nvPr>
            <a:audioFile r:link="rId1"/>
          </p:nvPr>
        </p:nvPicPr>
        <p:blipFill>
          <a:blip r:embed="rId6"/>
          <a:srcRect/>
          <a:stretch>
            <a:fillRect/>
          </a:stretch>
        </p:blipFill>
        <p:spPr bwMode="auto">
          <a:xfrm>
            <a:off x="8077200" y="7064375"/>
            <a:ext cx="304800" cy="304800"/>
          </a:xfrm>
          <a:prstGeom prst="rect">
            <a:avLst/>
          </a:prstGeom>
          <a:noFill/>
        </p:spPr>
      </p:pic>
    </p:spTree>
  </p:cSld>
  <p:clrMapOvr>
    <a:masterClrMapping/>
  </p:clrMapOvr>
  <p:transition advClick="0" advTm="1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73" fill="hold"/>
                                        <p:tgtEl>
                                          <p:spTgt spid="3175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1752"/>
                </p:tgtEl>
              </p:cMediaNode>
            </p:audio>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effectLst>
            <a:outerShdw blurRad="63500" dist="12700" dir="16200000" algn="ctr" rotWithShape="0">
              <a:srgbClr val="000000">
                <a:alpha val="74998"/>
              </a:srgbClr>
            </a:outerShdw>
          </a:effectLst>
        </p:spPr>
        <p:txBody>
          <a:bodyPr/>
          <a:lstStyle/>
          <a:p>
            <a:r>
              <a:rPr lang="en-US"/>
              <a:t>Oral Pain</a:t>
            </a:r>
          </a:p>
        </p:txBody>
      </p:sp>
      <p:pic>
        <p:nvPicPr>
          <p:cNvPr id="21508" name="MacOS">
            <a:hlinkClick r:id="" action="ppaction://media"/>
          </p:cNvPr>
          <p:cNvPicPr>
            <a:picLocks noRot="1" noChangeAspect="1" noChangeArrowheads="1"/>
          </p:cNvPicPr>
          <p:nvPr>
            <a:audioFile r:link="rId1"/>
          </p:nvPr>
        </p:nvPicPr>
        <p:blipFill>
          <a:blip r:embed="rId3"/>
          <a:srcRect/>
          <a:stretch>
            <a:fillRect/>
          </a:stretch>
        </p:blipFill>
        <p:spPr bwMode="auto">
          <a:xfrm>
            <a:off x="7772400" y="7064375"/>
            <a:ext cx="304800" cy="304800"/>
          </a:xfrm>
          <a:prstGeom prst="rect">
            <a:avLst/>
          </a:prstGeom>
          <a:noFill/>
        </p:spPr>
      </p:pic>
      <p:sp>
        <p:nvSpPr>
          <p:cNvPr id="21512" name="Rectangle 8"/>
          <p:cNvSpPr>
            <a:spLocks noChangeArrowheads="1"/>
          </p:cNvSpPr>
          <p:nvPr/>
        </p:nvSpPr>
        <p:spPr bwMode="auto">
          <a:xfrm>
            <a:off x="1219200" y="1676400"/>
            <a:ext cx="7772400" cy="4572000"/>
          </a:xfrm>
          <a:prstGeom prst="rect">
            <a:avLst/>
          </a:prstGeom>
          <a:noFill/>
          <a:ln w="9525">
            <a:noFill/>
            <a:miter lim="800000"/>
            <a:headEnd/>
            <a:tailEnd/>
          </a:ln>
        </p:spPr>
        <p:txBody>
          <a:bodyPr>
            <a:prstTxWarp prst="textNoShape">
              <a:avLst/>
            </a:prstTxWarp>
          </a:bodyPr>
          <a:lstStyle/>
          <a:p>
            <a:pPr marL="342900" indent="-342900" algn="l" eaLnBrk="1" hangingPunct="1">
              <a:spcBef>
                <a:spcPct val="20000"/>
              </a:spcBef>
              <a:buClr>
                <a:schemeClr val="tx2"/>
              </a:buClr>
              <a:buFont typeface="Times" pitchFamily="14" charset="0"/>
              <a:buChar char="•"/>
            </a:pPr>
            <a:r>
              <a:rPr lang="en-US" sz="3200">
                <a:latin typeface="Times" pitchFamily="14" charset="0"/>
              </a:rPr>
              <a:t>Use topical anesthetics as needed but especially before meals</a:t>
            </a:r>
          </a:p>
          <a:p>
            <a:pPr marL="342900" indent="-342900" algn="l" eaLnBrk="1" hangingPunct="1">
              <a:spcBef>
                <a:spcPct val="20000"/>
              </a:spcBef>
              <a:buClr>
                <a:schemeClr val="tx2"/>
              </a:buClr>
              <a:buFont typeface="Times" pitchFamily="14" charset="0"/>
              <a:buChar char="•"/>
            </a:pPr>
            <a:endParaRPr lang="en-US" sz="3200">
              <a:latin typeface="Times" pitchFamily="14" charset="0"/>
            </a:endParaRPr>
          </a:p>
          <a:p>
            <a:pPr marL="342900" indent="-342900" algn="l" eaLnBrk="1" hangingPunct="1">
              <a:spcBef>
                <a:spcPct val="20000"/>
              </a:spcBef>
              <a:buClr>
                <a:schemeClr val="tx2"/>
              </a:buClr>
              <a:buFont typeface="Times" pitchFamily="14" charset="0"/>
              <a:buChar char="•"/>
            </a:pPr>
            <a:endParaRPr lang="en-US">
              <a:latin typeface="Times" pitchFamily="14" charset="0"/>
            </a:endParaRPr>
          </a:p>
          <a:p>
            <a:pPr marL="342900" indent="-342900" algn="l" eaLnBrk="1" hangingPunct="1">
              <a:spcBef>
                <a:spcPct val="20000"/>
              </a:spcBef>
              <a:buClr>
                <a:schemeClr val="tx2"/>
              </a:buClr>
              <a:buFont typeface="Times" pitchFamily="14" charset="0"/>
              <a:buNone/>
            </a:pPr>
            <a:r>
              <a:rPr lang="en-US">
                <a:latin typeface="Times" pitchFamily="14" charset="0"/>
              </a:rPr>
              <a:t>*Note – gag reflex may be diminished or lost</a:t>
            </a:r>
          </a:p>
          <a:p>
            <a:pPr marL="342900" indent="-342900" algn="l" eaLnBrk="1" hangingPunct="1">
              <a:lnSpc>
                <a:spcPct val="90000"/>
              </a:lnSpc>
              <a:spcBef>
                <a:spcPct val="20000"/>
              </a:spcBef>
              <a:buClr>
                <a:schemeClr val="tx2"/>
              </a:buClr>
              <a:buFont typeface="Times" pitchFamily="14" charset="0"/>
              <a:buChar char="•"/>
            </a:pPr>
            <a:endParaRPr lang="en-US" sz="3200">
              <a:latin typeface="Times" pitchFamily="14" charset="0"/>
            </a:endParaRPr>
          </a:p>
        </p:txBody>
      </p:sp>
    </p:spTree>
  </p:cSld>
  <p:clrMapOvr>
    <a:masterClrMapping/>
  </p:clrMapOvr>
  <p:transition advClick="0" advTm="1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17" fill="hold"/>
                                        <p:tgtEl>
                                          <p:spTgt spid="2150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1508"/>
                </p:tgtEl>
              </p:cMediaNode>
            </p:audio>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4"/>
          <p:cNvSpPr>
            <a:spLocks noChangeArrowheads="1"/>
          </p:cNvSpPr>
          <p:nvPr/>
        </p:nvSpPr>
        <p:spPr bwMode="auto">
          <a:xfrm>
            <a:off x="606425" y="127000"/>
            <a:ext cx="8486775" cy="1284288"/>
          </a:xfrm>
          <a:prstGeom prst="rect">
            <a:avLst/>
          </a:prstGeom>
          <a:noFill/>
          <a:ln w="9525">
            <a:noFill/>
            <a:miter lim="800000"/>
            <a:headEnd/>
            <a:tailEnd/>
          </a:ln>
          <a:effectLst/>
        </p:spPr>
        <p:txBody>
          <a:bodyPr anchor="ctr">
            <a:prstTxWarp prst="textNoShape">
              <a:avLst/>
            </a:prstTxWarp>
          </a:bodyPr>
          <a:lstStyle/>
          <a:p>
            <a:pPr eaLnBrk="1" hangingPunct="1"/>
            <a:r>
              <a:rPr lang="en-US" sz="4400" b="1">
                <a:solidFill>
                  <a:srgbClr val="FFFF00"/>
                </a:solidFill>
                <a:latin typeface="Baskerville Old Face" pitchFamily="14" charset="0"/>
              </a:rPr>
              <a:t>Sedative Mouth Rinse</a:t>
            </a:r>
          </a:p>
        </p:txBody>
      </p:sp>
      <p:sp>
        <p:nvSpPr>
          <p:cNvPr id="27653" name="Rectangle 5"/>
          <p:cNvSpPr>
            <a:spLocks noChangeArrowheads="1"/>
          </p:cNvSpPr>
          <p:nvPr/>
        </p:nvSpPr>
        <p:spPr bwMode="auto">
          <a:xfrm>
            <a:off x="1200150" y="1981200"/>
            <a:ext cx="7943850" cy="4114800"/>
          </a:xfrm>
          <a:prstGeom prst="rect">
            <a:avLst/>
          </a:prstGeom>
          <a:noFill/>
          <a:ln w="9525">
            <a:noFill/>
            <a:miter lim="800000"/>
            <a:headEnd/>
            <a:tailEnd/>
          </a:ln>
          <a:effectLst>
            <a:outerShdw blurRad="63500" dist="38099" dir="2700000" algn="ctr" rotWithShape="0">
              <a:srgbClr val="000000">
                <a:alpha val="74998"/>
              </a:srgbClr>
            </a:outerShdw>
          </a:effectLst>
        </p:spPr>
        <p:txBody>
          <a:bodyPr>
            <a:prstTxWarp prst="textNoShape">
              <a:avLst/>
            </a:prstTxWarp>
          </a:bodyPr>
          <a:lstStyle/>
          <a:p>
            <a:pPr marL="342900" indent="-342900" algn="l" eaLnBrk="1" hangingPunct="1">
              <a:spcBef>
                <a:spcPct val="20000"/>
              </a:spcBef>
              <a:buClr>
                <a:schemeClr val="tx2"/>
              </a:buClr>
              <a:buFont typeface="Times" pitchFamily="14" charset="0"/>
              <a:buNone/>
            </a:pPr>
            <a:endParaRPr lang="en-US">
              <a:latin typeface="Times" pitchFamily="14" charset="0"/>
            </a:endParaRPr>
          </a:p>
        </p:txBody>
      </p:sp>
      <p:pic>
        <p:nvPicPr>
          <p:cNvPr id="27655" name="MacOS">
            <a:hlinkClick r:id="" action="ppaction://media"/>
          </p:cNvPr>
          <p:cNvPicPr>
            <a:picLocks noRot="1" noChangeAspect="1" noChangeArrowheads="1"/>
          </p:cNvPicPr>
          <p:nvPr>
            <a:audioFile r:link="rId1"/>
          </p:nvPr>
        </p:nvPicPr>
        <p:blipFill>
          <a:blip r:embed="rId3"/>
          <a:srcRect/>
          <a:stretch>
            <a:fillRect/>
          </a:stretch>
        </p:blipFill>
        <p:spPr bwMode="auto">
          <a:xfrm>
            <a:off x="7670800" y="7050088"/>
            <a:ext cx="304800" cy="304800"/>
          </a:xfrm>
          <a:prstGeom prst="rect">
            <a:avLst/>
          </a:prstGeom>
          <a:noFill/>
        </p:spPr>
      </p:pic>
      <p:sp>
        <p:nvSpPr>
          <p:cNvPr id="27661" name="Rectangle 13"/>
          <p:cNvSpPr>
            <a:spLocks noGrp="1" noChangeArrowheads="1"/>
          </p:cNvSpPr>
          <p:nvPr>
            <p:ph type="body" sz="half" idx="1"/>
          </p:nvPr>
        </p:nvSpPr>
        <p:spPr>
          <a:xfrm>
            <a:off x="1219200" y="1676400"/>
            <a:ext cx="7597775" cy="4572000"/>
          </a:xfrm>
        </p:spPr>
        <p:txBody>
          <a:bodyPr/>
          <a:lstStyle/>
          <a:p>
            <a:r>
              <a:rPr lang="en-US" sz="2800"/>
              <a:t>For temporary relief or pain from oral ulcers</a:t>
            </a:r>
          </a:p>
          <a:p>
            <a:r>
              <a:rPr lang="en-US" sz="2800"/>
              <a:t>Rx:  Must be compounded</a:t>
            </a:r>
          </a:p>
          <a:p>
            <a:pPr lvl="1"/>
            <a:r>
              <a:rPr lang="en-US" sz="2400"/>
              <a:t>80 ml 2% viscous xylocaine</a:t>
            </a:r>
          </a:p>
          <a:p>
            <a:pPr lvl="1"/>
            <a:r>
              <a:rPr lang="en-US" sz="2400"/>
              <a:t>80 ml Maalox</a:t>
            </a:r>
          </a:p>
          <a:p>
            <a:pPr lvl="1"/>
            <a:r>
              <a:rPr lang="en-US" sz="2400"/>
              <a:t>100 ml distilled water</a:t>
            </a:r>
          </a:p>
          <a:p>
            <a:r>
              <a:rPr lang="en-US" sz="2800"/>
              <a:t>Disp:  260 ml</a:t>
            </a:r>
          </a:p>
          <a:p>
            <a:r>
              <a:rPr lang="en-US" sz="2800"/>
              <a:t>Sig:  Swish for 1 minute and expectorate</a:t>
            </a:r>
          </a:p>
          <a:p>
            <a:endParaRPr lang="en-US" sz="1200"/>
          </a:p>
          <a:p>
            <a:pPr>
              <a:buFont typeface="Times" pitchFamily="14" charset="0"/>
              <a:buNone/>
            </a:pPr>
            <a:r>
              <a:rPr lang="en-US" sz="2800"/>
              <a:t>*Note – gag reflex may be diminished or lost</a:t>
            </a:r>
          </a:p>
          <a:p>
            <a:endParaRPr lang="en-US" sz="2800"/>
          </a:p>
        </p:txBody>
      </p:sp>
      <p:pic>
        <p:nvPicPr>
          <p:cNvPr id="27665" name="Picture 17" descr="j0299627"/>
          <p:cNvPicPr>
            <a:picLocks noGrp="1" noChangeAspect="1" noChangeArrowheads="1"/>
          </p:cNvPicPr>
          <p:nvPr>
            <p:ph sz="half" idx="2"/>
          </p:nvPr>
        </p:nvPicPr>
        <p:blipFill>
          <a:blip r:embed="rId4"/>
          <a:srcRect/>
          <a:stretch>
            <a:fillRect/>
          </a:stretch>
        </p:blipFill>
        <p:spPr>
          <a:xfrm>
            <a:off x="6935788" y="2392363"/>
            <a:ext cx="1473200" cy="1968500"/>
          </a:xfrm>
        </p:spPr>
      </p:pic>
    </p:spTree>
  </p:cSld>
  <p:clrMapOvr>
    <a:masterClrMapping/>
  </p:clrMapOvr>
  <p:transition advClick="0" advTm="3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333" fill="hold"/>
                                        <p:tgtEl>
                                          <p:spTgt spid="2765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7655"/>
                </p:tgtEl>
              </p:cMediaNode>
            </p:audio>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effectLst>
            <a:outerShdw blurRad="63500" dist="12700" dir="16200000" algn="ctr" rotWithShape="0">
              <a:srgbClr val="000000">
                <a:alpha val="74998"/>
              </a:srgbClr>
            </a:outerShdw>
          </a:effectLst>
        </p:spPr>
        <p:txBody>
          <a:bodyPr/>
          <a:lstStyle/>
          <a:p>
            <a:r>
              <a:rPr lang="en-US"/>
              <a:t>Fact vs. Fiction</a:t>
            </a:r>
          </a:p>
        </p:txBody>
      </p:sp>
      <p:pic>
        <p:nvPicPr>
          <p:cNvPr id="24580" name="MacOS">
            <a:hlinkClick r:id="" action="ppaction://media"/>
          </p:cNvPr>
          <p:cNvPicPr>
            <a:picLocks noRot="1" noChangeAspect="1" noChangeArrowheads="1"/>
          </p:cNvPicPr>
          <p:nvPr>
            <a:audioFile r:link="rId1"/>
          </p:nvPr>
        </p:nvPicPr>
        <p:blipFill>
          <a:blip r:embed="rId3"/>
          <a:srcRect/>
          <a:stretch>
            <a:fillRect/>
          </a:stretch>
        </p:blipFill>
        <p:spPr bwMode="auto">
          <a:xfrm>
            <a:off x="7337425" y="7050088"/>
            <a:ext cx="304800" cy="304800"/>
          </a:xfrm>
          <a:prstGeom prst="rect">
            <a:avLst/>
          </a:prstGeom>
          <a:noFill/>
        </p:spPr>
      </p:pic>
      <p:sp>
        <p:nvSpPr>
          <p:cNvPr id="24586" name="Rectangle 10"/>
          <p:cNvSpPr>
            <a:spLocks noChangeArrowheads="1"/>
          </p:cNvSpPr>
          <p:nvPr/>
        </p:nvSpPr>
        <p:spPr bwMode="auto">
          <a:xfrm>
            <a:off x="1219200" y="1676400"/>
            <a:ext cx="7772400" cy="4572000"/>
          </a:xfrm>
          <a:prstGeom prst="rect">
            <a:avLst/>
          </a:prstGeom>
          <a:noFill/>
          <a:ln w="9525">
            <a:noFill/>
            <a:miter lim="800000"/>
            <a:headEnd/>
            <a:tailEnd/>
          </a:ln>
        </p:spPr>
        <p:txBody>
          <a:bodyPr>
            <a:prstTxWarp prst="textNoShape">
              <a:avLst/>
            </a:prstTxWarp>
          </a:bodyPr>
          <a:lstStyle/>
          <a:p>
            <a:pPr marL="609600" indent="-609600" algn="l" eaLnBrk="1" hangingPunct="1">
              <a:spcBef>
                <a:spcPct val="20000"/>
              </a:spcBef>
              <a:buClr>
                <a:schemeClr val="tx2"/>
              </a:buClr>
              <a:buFont typeface="Times" pitchFamily="14" charset="0"/>
              <a:buNone/>
            </a:pPr>
            <a:r>
              <a:rPr lang="en-US" sz="2800" b="1">
                <a:latin typeface="Times" pitchFamily="14" charset="0"/>
              </a:rPr>
              <a:t>Common Products: beneficial vs. harmful:</a:t>
            </a:r>
          </a:p>
          <a:p>
            <a:pPr marL="609600" indent="-609600" algn="l" eaLnBrk="1" hangingPunct="1">
              <a:spcBef>
                <a:spcPct val="20000"/>
              </a:spcBef>
              <a:buClr>
                <a:schemeClr val="tx2"/>
              </a:buClr>
              <a:buFont typeface="Times" pitchFamily="14" charset="0"/>
              <a:buNone/>
            </a:pPr>
            <a:endParaRPr lang="en-US" sz="1200" b="1">
              <a:latin typeface="Times" pitchFamily="14" charset="0"/>
            </a:endParaRPr>
          </a:p>
          <a:p>
            <a:pPr marL="609600" indent="-609600" algn="l" eaLnBrk="1" hangingPunct="1">
              <a:spcBef>
                <a:spcPct val="20000"/>
              </a:spcBef>
              <a:buClr>
                <a:schemeClr val="tx2"/>
              </a:buClr>
              <a:buFont typeface="Times" pitchFamily="14" charset="0"/>
              <a:buNone/>
            </a:pPr>
            <a:r>
              <a:rPr lang="en-US" sz="2000">
                <a:latin typeface="Times" pitchFamily="14" charset="0"/>
              </a:rPr>
              <a:t>1) Lemon and glycerin swabs</a:t>
            </a:r>
          </a:p>
          <a:p>
            <a:pPr marL="609600" indent="-609600" algn="l" eaLnBrk="1" hangingPunct="1">
              <a:spcBef>
                <a:spcPct val="20000"/>
              </a:spcBef>
              <a:buClr>
                <a:schemeClr val="tx2"/>
              </a:buClr>
              <a:buFont typeface="Times" pitchFamily="14" charset="0"/>
              <a:buNone/>
            </a:pPr>
            <a:r>
              <a:rPr lang="en-US" sz="2000">
                <a:latin typeface="Times" pitchFamily="14" charset="0"/>
              </a:rPr>
              <a:t>	Harmful- irritates and dries oral mucosa</a:t>
            </a:r>
          </a:p>
          <a:p>
            <a:pPr marL="609600" indent="-609600" algn="l" eaLnBrk="1" hangingPunct="1">
              <a:spcBef>
                <a:spcPct val="20000"/>
              </a:spcBef>
              <a:buClr>
                <a:schemeClr val="tx2"/>
              </a:buClr>
              <a:buFont typeface="Times" pitchFamily="14" charset="0"/>
              <a:buNone/>
            </a:pPr>
            <a:endParaRPr lang="en-US" sz="2000">
              <a:latin typeface="Times" pitchFamily="14" charset="0"/>
            </a:endParaRPr>
          </a:p>
          <a:p>
            <a:pPr marL="609600" indent="-609600" algn="l" eaLnBrk="1" hangingPunct="1">
              <a:spcBef>
                <a:spcPct val="20000"/>
              </a:spcBef>
              <a:buClr>
                <a:schemeClr val="tx2"/>
              </a:buClr>
              <a:buFont typeface="Times" pitchFamily="14" charset="0"/>
              <a:buNone/>
            </a:pPr>
            <a:r>
              <a:rPr lang="en-US" sz="2000">
                <a:latin typeface="Times" pitchFamily="14" charset="0"/>
              </a:rPr>
              <a:t>2) Mouthwashes without alcohol</a:t>
            </a:r>
          </a:p>
          <a:p>
            <a:pPr marL="609600" indent="-609600" algn="l" eaLnBrk="1" hangingPunct="1">
              <a:spcBef>
                <a:spcPct val="20000"/>
              </a:spcBef>
              <a:buClr>
                <a:schemeClr val="tx2"/>
              </a:buClr>
              <a:buFont typeface="Times" pitchFamily="14" charset="0"/>
              <a:buNone/>
            </a:pPr>
            <a:r>
              <a:rPr lang="en-US" sz="2000">
                <a:latin typeface="Times" pitchFamily="14" charset="0"/>
              </a:rPr>
              <a:t>	Less beneficial if not formulated with an antiseptic agent      (no antimicrobial effect)</a:t>
            </a:r>
          </a:p>
          <a:p>
            <a:pPr marL="609600" indent="-609600" algn="l" eaLnBrk="1" hangingPunct="1">
              <a:spcBef>
                <a:spcPct val="20000"/>
              </a:spcBef>
              <a:buClr>
                <a:schemeClr val="tx2"/>
              </a:buClr>
              <a:buFont typeface="Times" pitchFamily="14" charset="0"/>
              <a:buNone/>
            </a:pPr>
            <a:r>
              <a:rPr lang="en-US" sz="2000">
                <a:latin typeface="Times" pitchFamily="14" charset="0"/>
              </a:rPr>
              <a:t>	Can mix non alcohol rinses with saline or H</a:t>
            </a:r>
            <a:r>
              <a:rPr lang="en-US" sz="2000" baseline="-25000">
                <a:latin typeface="Times" pitchFamily="14" charset="0"/>
              </a:rPr>
              <a:t>2</a:t>
            </a:r>
            <a:r>
              <a:rPr lang="en-US" sz="2000">
                <a:latin typeface="Times" pitchFamily="14" charset="0"/>
              </a:rPr>
              <a:t>O</a:t>
            </a:r>
            <a:r>
              <a:rPr lang="en-US" sz="2000" baseline="-25000">
                <a:latin typeface="Times" pitchFamily="14" charset="0"/>
              </a:rPr>
              <a:t>2</a:t>
            </a:r>
            <a:r>
              <a:rPr lang="en-US" sz="2000">
                <a:latin typeface="Times" pitchFamily="14" charset="0"/>
              </a:rPr>
              <a:t> (properly diluted)</a:t>
            </a:r>
          </a:p>
          <a:p>
            <a:pPr marL="609600" indent="-609600" algn="l" eaLnBrk="1" hangingPunct="1">
              <a:spcBef>
                <a:spcPct val="20000"/>
              </a:spcBef>
              <a:buClr>
                <a:schemeClr val="tx2"/>
              </a:buClr>
              <a:buFont typeface="Times" pitchFamily="14" charset="0"/>
              <a:buNone/>
            </a:pPr>
            <a:r>
              <a:rPr lang="en-US" sz="3200">
                <a:latin typeface="Times" pitchFamily="14" charset="0"/>
              </a:rPr>
              <a:t>	</a:t>
            </a:r>
          </a:p>
          <a:p>
            <a:pPr marL="609600" indent="-609600" algn="l" eaLnBrk="1" hangingPunct="1">
              <a:spcBef>
                <a:spcPct val="20000"/>
              </a:spcBef>
              <a:buClr>
                <a:schemeClr val="tx2"/>
              </a:buClr>
              <a:buFont typeface="Times" pitchFamily="14" charset="0"/>
              <a:buNone/>
            </a:pPr>
            <a:r>
              <a:rPr lang="en-US" sz="1000">
                <a:latin typeface="Times" pitchFamily="14" charset="0"/>
              </a:rPr>
              <a:t>	</a:t>
            </a:r>
          </a:p>
          <a:p>
            <a:pPr marL="609600" indent="-609600" algn="l" eaLnBrk="1" hangingPunct="1">
              <a:spcBef>
                <a:spcPct val="20000"/>
              </a:spcBef>
              <a:buClr>
                <a:schemeClr val="tx2"/>
              </a:buClr>
              <a:buFont typeface="Wingdings" pitchFamily="14" charset="2"/>
              <a:buAutoNum type="alphaLcParenR"/>
            </a:pPr>
            <a:endParaRPr lang="en-US" sz="1000">
              <a:latin typeface="Times" pitchFamily="14" charset="0"/>
            </a:endParaRPr>
          </a:p>
          <a:p>
            <a:pPr marL="609600" indent="-609600" algn="l" eaLnBrk="1" hangingPunct="1">
              <a:spcBef>
                <a:spcPct val="20000"/>
              </a:spcBef>
              <a:buClr>
                <a:schemeClr val="tx2"/>
              </a:buClr>
              <a:buFont typeface="Wingdings" pitchFamily="14" charset="2"/>
              <a:buAutoNum type="alphaLcParenR"/>
            </a:pPr>
            <a:endParaRPr lang="en-US" sz="3200">
              <a:latin typeface="Times" pitchFamily="14" charset="0"/>
            </a:endParaRPr>
          </a:p>
          <a:p>
            <a:pPr marL="609600" indent="-609600" algn="l" eaLnBrk="1" hangingPunct="1">
              <a:lnSpc>
                <a:spcPct val="90000"/>
              </a:lnSpc>
              <a:spcBef>
                <a:spcPct val="20000"/>
              </a:spcBef>
              <a:buClr>
                <a:schemeClr val="tx2"/>
              </a:buClr>
              <a:buFont typeface="Times" pitchFamily="14" charset="0"/>
              <a:buChar char="•"/>
            </a:pPr>
            <a:endParaRPr lang="en-US" sz="3200">
              <a:latin typeface="Times" pitchFamily="14" charset="0"/>
            </a:endParaRPr>
          </a:p>
        </p:txBody>
      </p:sp>
      <p:pic>
        <p:nvPicPr>
          <p:cNvPr id="24590" name="Picture 14" descr="j0088346"/>
          <p:cNvPicPr>
            <a:picLocks noGrp="1" noChangeAspect="1" noChangeArrowheads="1"/>
          </p:cNvPicPr>
          <p:nvPr>
            <p:ph idx="1"/>
          </p:nvPr>
        </p:nvPicPr>
        <p:blipFill>
          <a:blip r:embed="rId4"/>
          <a:srcRect/>
          <a:stretch>
            <a:fillRect/>
          </a:stretch>
        </p:blipFill>
        <p:spPr>
          <a:xfrm>
            <a:off x="214313" y="4587875"/>
            <a:ext cx="2435225" cy="1876425"/>
          </a:xfrm>
        </p:spPr>
      </p:pic>
    </p:spTree>
  </p:cSld>
  <p:clrMapOvr>
    <a:masterClrMapping/>
  </p:clrMapOvr>
  <p:transition advClick="0" advTm="3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243" fill="hold"/>
                                        <p:tgtEl>
                                          <p:spTgt spid="2458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458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Barriers to Oral Health Care for PLWHA, continued</a:t>
            </a:r>
            <a:endParaRPr lang="en-US" dirty="0"/>
          </a:p>
        </p:txBody>
      </p:sp>
      <p:sp>
        <p:nvSpPr>
          <p:cNvPr id="3" name="Content Placeholder 2"/>
          <p:cNvSpPr>
            <a:spLocks noGrp="1"/>
          </p:cNvSpPr>
          <p:nvPr>
            <p:ph idx="1"/>
          </p:nvPr>
        </p:nvSpPr>
        <p:spPr>
          <a:xfrm>
            <a:off x="1514454" y="2133597"/>
            <a:ext cx="5841813" cy="4144963"/>
          </a:xfrm>
        </p:spPr>
        <p:txBody>
          <a:bodyPr>
            <a:normAutofit lnSpcReduction="10000"/>
          </a:bodyPr>
          <a:lstStyle/>
          <a:p>
            <a:pPr lvl="2"/>
            <a:r>
              <a:rPr lang="en-US" b="1" i="1" dirty="0" smtClean="0">
                <a:solidFill>
                  <a:srgbClr val="990000"/>
                </a:solidFill>
              </a:rPr>
              <a:t>Patient fear of and discomfort with dentists </a:t>
            </a:r>
            <a:r>
              <a:rPr lang="en-US" dirty="0" smtClean="0"/>
              <a:t>remains another significant deterrent to dental care for PLWHA, as with the rest of the </a:t>
            </a:r>
            <a:r>
              <a:rPr lang="en-US" dirty="0" smtClean="0"/>
              <a:t>population.</a:t>
            </a:r>
            <a:endParaRPr lang="en-US" dirty="0" smtClean="0"/>
          </a:p>
          <a:p>
            <a:pPr lvl="2">
              <a:buNone/>
            </a:pPr>
            <a:endParaRPr lang="en-US" dirty="0" smtClean="0"/>
          </a:p>
          <a:p>
            <a:pPr lvl="2"/>
            <a:r>
              <a:rPr lang="en-US" b="1" i="1" dirty="0" smtClean="0">
                <a:solidFill>
                  <a:srgbClr val="990000"/>
                </a:solidFill>
              </a:rPr>
              <a:t>Low health literacy and lack of education </a:t>
            </a:r>
            <a:r>
              <a:rPr lang="en-US" dirty="0" smtClean="0"/>
              <a:t>of the importance of oral health naturally reduces the likelihood that PLWHA </a:t>
            </a:r>
            <a:r>
              <a:rPr lang="en-US" dirty="0" smtClean="0"/>
              <a:t>will </a:t>
            </a:r>
            <a:r>
              <a:rPr lang="en-US" dirty="0" smtClean="0"/>
              <a:t>present for oral health care. </a:t>
            </a:r>
          </a:p>
          <a:p>
            <a:pPr lvl="2">
              <a:buNone/>
            </a:pPr>
            <a:endParaRPr lang="en-US" sz="2000" dirty="0" smtClean="0"/>
          </a:p>
          <a:p>
            <a:pPr lvl="2"/>
            <a:r>
              <a:rPr lang="en-US" b="1" i="1" dirty="0" smtClean="0">
                <a:solidFill>
                  <a:srgbClr val="990000"/>
                </a:solidFill>
              </a:rPr>
              <a:t>Lack of self-efficacy navigating the health care system </a:t>
            </a:r>
            <a:r>
              <a:rPr lang="en-US" dirty="0" smtClean="0"/>
              <a:t>can make seeking oral health care a confusing, difficult, and expensive ordeal for PLWHA. </a:t>
            </a:r>
            <a:endParaRPr lang="en-US" sz="2000" dirty="0" smtClean="0"/>
          </a:p>
          <a:p>
            <a:endParaRPr lang="en-US" dirty="0"/>
          </a:p>
        </p:txBody>
      </p:sp>
      <p:pic>
        <p:nvPicPr>
          <p:cNvPr id="4" name="Picture 3" descr="Compass.PNG"/>
          <p:cNvPicPr>
            <a:picLocks noChangeAspect="1"/>
          </p:cNvPicPr>
          <p:nvPr/>
        </p:nvPicPr>
        <p:blipFill>
          <a:blip r:embed="rId3"/>
          <a:stretch>
            <a:fillRect/>
          </a:stretch>
        </p:blipFill>
        <p:spPr>
          <a:xfrm>
            <a:off x="854074" y="4724396"/>
            <a:ext cx="1130826" cy="1130826"/>
          </a:xfrm>
          <a:prstGeom prst="rect">
            <a:avLst/>
          </a:prstGeom>
        </p:spPr>
      </p:pic>
      <p:pic>
        <p:nvPicPr>
          <p:cNvPr id="5" name="Picture 4" descr="Healthliteracy.WMF"/>
          <p:cNvPicPr>
            <a:picLocks noChangeAspect="1"/>
          </p:cNvPicPr>
          <p:nvPr/>
        </p:nvPicPr>
        <p:blipFill>
          <a:blip r:embed="rId4"/>
          <a:stretch>
            <a:fillRect/>
          </a:stretch>
        </p:blipFill>
        <p:spPr>
          <a:xfrm>
            <a:off x="711627" y="3552074"/>
            <a:ext cx="1137809" cy="859678"/>
          </a:xfrm>
          <a:prstGeom prst="rect">
            <a:avLst/>
          </a:prstGeom>
        </p:spPr>
      </p:pic>
      <p:pic>
        <p:nvPicPr>
          <p:cNvPr id="6" name="Picture 5" descr="fear.WMF"/>
          <p:cNvPicPr>
            <a:picLocks noChangeAspect="1"/>
          </p:cNvPicPr>
          <p:nvPr/>
        </p:nvPicPr>
        <p:blipFill>
          <a:blip r:embed="rId5"/>
          <a:stretch>
            <a:fillRect/>
          </a:stretch>
        </p:blipFill>
        <p:spPr>
          <a:xfrm>
            <a:off x="972236" y="2133604"/>
            <a:ext cx="826302" cy="944345"/>
          </a:xfrm>
          <a:prstGeom prst="rect">
            <a:avLst/>
          </a:prstGeom>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effectLst>
            <a:outerShdw blurRad="63500" dist="12700" dir="16200000" algn="ctr" rotWithShape="0">
              <a:srgbClr val="000000">
                <a:alpha val="74998"/>
              </a:srgbClr>
            </a:outerShdw>
          </a:effectLst>
        </p:spPr>
        <p:txBody>
          <a:bodyPr/>
          <a:lstStyle/>
          <a:p>
            <a:r>
              <a:rPr lang="en-US"/>
              <a:t>Fact vs. Fiction</a:t>
            </a:r>
          </a:p>
        </p:txBody>
      </p:sp>
      <p:pic>
        <p:nvPicPr>
          <p:cNvPr id="28677" name="MacOS">
            <a:hlinkClick r:id="" action="ppaction://media"/>
          </p:cNvPr>
          <p:cNvPicPr>
            <a:picLocks noRot="1" noChangeAspect="1" noChangeArrowheads="1"/>
          </p:cNvPicPr>
          <p:nvPr>
            <a:audioFile r:link="rId1"/>
          </p:nvPr>
        </p:nvPicPr>
        <p:blipFill>
          <a:blip r:embed="rId3"/>
          <a:srcRect/>
          <a:stretch>
            <a:fillRect/>
          </a:stretch>
        </p:blipFill>
        <p:spPr bwMode="auto">
          <a:xfrm>
            <a:off x="8266113" y="7064375"/>
            <a:ext cx="304800" cy="304800"/>
          </a:xfrm>
          <a:prstGeom prst="rect">
            <a:avLst/>
          </a:prstGeom>
          <a:noFill/>
        </p:spPr>
      </p:pic>
      <p:sp>
        <p:nvSpPr>
          <p:cNvPr id="28680" name="Rectangle 8"/>
          <p:cNvSpPr>
            <a:spLocks noChangeArrowheads="1"/>
          </p:cNvSpPr>
          <p:nvPr/>
        </p:nvSpPr>
        <p:spPr bwMode="auto">
          <a:xfrm>
            <a:off x="1219200" y="1676400"/>
            <a:ext cx="7772400" cy="4572000"/>
          </a:xfrm>
          <a:prstGeom prst="rect">
            <a:avLst/>
          </a:prstGeom>
          <a:noFill/>
          <a:ln w="9525">
            <a:noFill/>
            <a:miter lim="800000"/>
            <a:headEnd/>
            <a:tailEnd/>
          </a:ln>
        </p:spPr>
        <p:txBody>
          <a:bodyPr>
            <a:prstTxWarp prst="textNoShape">
              <a:avLst/>
            </a:prstTxWarp>
          </a:bodyPr>
          <a:lstStyle/>
          <a:p>
            <a:pPr marL="609600" indent="-609600" algn="l" eaLnBrk="1" hangingPunct="1">
              <a:spcBef>
                <a:spcPct val="20000"/>
              </a:spcBef>
              <a:buClr>
                <a:schemeClr val="tx2"/>
              </a:buClr>
              <a:buFont typeface="Times" pitchFamily="14" charset="0"/>
              <a:buNone/>
            </a:pPr>
            <a:r>
              <a:rPr lang="en-US" sz="2800" b="1">
                <a:latin typeface="Times" pitchFamily="14" charset="0"/>
              </a:rPr>
              <a:t>Common Products: beneficial vs. harmful:</a:t>
            </a:r>
          </a:p>
          <a:p>
            <a:pPr marL="609600" indent="-609600" algn="l" eaLnBrk="1" hangingPunct="1">
              <a:spcBef>
                <a:spcPct val="20000"/>
              </a:spcBef>
              <a:buClr>
                <a:schemeClr val="tx2"/>
              </a:buClr>
              <a:buFont typeface="Times" pitchFamily="14" charset="0"/>
              <a:buNone/>
            </a:pPr>
            <a:endParaRPr lang="en-US" sz="1200" b="1">
              <a:latin typeface="Times" pitchFamily="14" charset="0"/>
            </a:endParaRPr>
          </a:p>
          <a:p>
            <a:pPr marL="609600" indent="-609600" algn="l" eaLnBrk="1" hangingPunct="1">
              <a:spcBef>
                <a:spcPct val="20000"/>
              </a:spcBef>
              <a:buClr>
                <a:schemeClr val="tx2"/>
              </a:buClr>
              <a:buFont typeface="Times" pitchFamily="14" charset="0"/>
              <a:buNone/>
            </a:pPr>
            <a:r>
              <a:rPr lang="en-US" sz="2000">
                <a:latin typeface="Times" pitchFamily="14" charset="0"/>
              </a:rPr>
              <a:t>3) Moisturizers</a:t>
            </a:r>
          </a:p>
          <a:p>
            <a:pPr marL="609600" indent="-609600" algn="l" eaLnBrk="1" hangingPunct="1">
              <a:spcBef>
                <a:spcPct val="20000"/>
              </a:spcBef>
              <a:buClr>
                <a:schemeClr val="tx2"/>
              </a:buClr>
              <a:buFont typeface="Times" pitchFamily="14" charset="0"/>
              <a:buNone/>
            </a:pPr>
            <a:r>
              <a:rPr lang="en-US" sz="2000">
                <a:latin typeface="Times" pitchFamily="14" charset="0"/>
              </a:rPr>
              <a:t>	Petroleum-based cannot be used in the mouth (danger of aspiration) and may cause lip inflammation with open wounds</a:t>
            </a:r>
          </a:p>
          <a:p>
            <a:pPr marL="609600" indent="-609600" algn="l" eaLnBrk="1" hangingPunct="1">
              <a:spcBef>
                <a:spcPct val="20000"/>
              </a:spcBef>
              <a:buClr>
                <a:schemeClr val="tx2"/>
              </a:buClr>
              <a:buFont typeface="Times" pitchFamily="14" charset="0"/>
              <a:buNone/>
            </a:pPr>
            <a:r>
              <a:rPr lang="en-US" sz="2000">
                <a:latin typeface="Times" pitchFamily="14" charset="0"/>
              </a:rPr>
              <a:t>	Use of water-soluble moisturizers - absorbed by skin and tissue, provide hydration,  and if fortified with Vitamin E can speed healing of ulcers. Saliva substitutes help moisturize the oral cavity.</a:t>
            </a:r>
          </a:p>
          <a:p>
            <a:pPr marL="609600" indent="-609600" algn="l" eaLnBrk="1" hangingPunct="1">
              <a:spcBef>
                <a:spcPct val="20000"/>
              </a:spcBef>
              <a:buClr>
                <a:schemeClr val="tx2"/>
              </a:buClr>
              <a:buFont typeface="Times" pitchFamily="14" charset="0"/>
              <a:buNone/>
            </a:pPr>
            <a:endParaRPr lang="en-US" sz="2000">
              <a:latin typeface="Times" pitchFamily="14" charset="0"/>
            </a:endParaRPr>
          </a:p>
          <a:p>
            <a:pPr marL="609600" indent="-609600" algn="l" eaLnBrk="1" hangingPunct="1">
              <a:spcBef>
                <a:spcPct val="20000"/>
              </a:spcBef>
              <a:buClr>
                <a:schemeClr val="tx2"/>
              </a:buClr>
              <a:buFont typeface="Times" pitchFamily="14" charset="0"/>
              <a:buNone/>
            </a:pPr>
            <a:r>
              <a:rPr lang="en-US" sz="2000">
                <a:latin typeface="Times" pitchFamily="14" charset="0"/>
              </a:rPr>
              <a:t>4) Protective Agents</a:t>
            </a:r>
          </a:p>
          <a:p>
            <a:pPr marL="609600" indent="-609600" algn="l" eaLnBrk="1" hangingPunct="1">
              <a:spcBef>
                <a:spcPct val="20000"/>
              </a:spcBef>
              <a:buClr>
                <a:schemeClr val="tx2"/>
              </a:buClr>
              <a:buFont typeface="Times" pitchFamily="14" charset="0"/>
              <a:buNone/>
            </a:pPr>
            <a:r>
              <a:rPr lang="en-US" sz="2000">
                <a:latin typeface="Times" pitchFamily="14" charset="0"/>
              </a:rPr>
              <a:t>	Substrates of antacids (e.g. Maalox) can be applied to inflamed or ulcerated areas</a:t>
            </a:r>
          </a:p>
          <a:p>
            <a:pPr marL="609600" indent="-609600" algn="l" eaLnBrk="1" hangingPunct="1">
              <a:spcBef>
                <a:spcPct val="20000"/>
              </a:spcBef>
              <a:buClr>
                <a:schemeClr val="tx2"/>
              </a:buClr>
              <a:buFont typeface="Times" pitchFamily="14" charset="0"/>
              <a:buNone/>
            </a:pPr>
            <a:r>
              <a:rPr lang="en-US" sz="2000">
                <a:latin typeface="Times" pitchFamily="14" charset="0"/>
              </a:rPr>
              <a:t>	Carafate dissolved in water can provide a protective coating (swish and swallow)</a:t>
            </a:r>
          </a:p>
          <a:p>
            <a:pPr marL="609600" indent="-609600" algn="l" eaLnBrk="1" hangingPunct="1">
              <a:lnSpc>
                <a:spcPct val="90000"/>
              </a:lnSpc>
              <a:spcBef>
                <a:spcPct val="20000"/>
              </a:spcBef>
              <a:buClr>
                <a:schemeClr val="tx2"/>
              </a:buClr>
              <a:buFont typeface="Times" pitchFamily="14" charset="0"/>
              <a:buChar char="•"/>
            </a:pPr>
            <a:endParaRPr lang="en-US" sz="2000">
              <a:latin typeface="Times" pitchFamily="14" charset="0"/>
            </a:endParaRPr>
          </a:p>
        </p:txBody>
      </p:sp>
    </p:spTree>
  </p:cSld>
  <p:clrMapOvr>
    <a:masterClrMapping/>
  </p:clrMapOvr>
  <p:transition advClick="0" advTm="4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747" fill="hold"/>
                                        <p:tgtEl>
                                          <p:spTgt spid="2867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8677"/>
                </p:tgtEl>
              </p:cMediaNode>
            </p:audio>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t>Additional References</a:t>
            </a:r>
          </a:p>
        </p:txBody>
      </p:sp>
      <p:sp>
        <p:nvSpPr>
          <p:cNvPr id="50179" name="Rectangle 3"/>
          <p:cNvSpPr>
            <a:spLocks noGrp="1" noChangeArrowheads="1"/>
          </p:cNvSpPr>
          <p:nvPr>
            <p:ph type="body" idx="1"/>
          </p:nvPr>
        </p:nvSpPr>
        <p:spPr>
          <a:xfrm>
            <a:off x="1219200" y="1676400"/>
            <a:ext cx="7772400" cy="5181600"/>
          </a:xfrm>
        </p:spPr>
        <p:txBody>
          <a:bodyPr/>
          <a:lstStyle/>
          <a:p>
            <a:pPr marL="609600" indent="-609600">
              <a:lnSpc>
                <a:spcPct val="80000"/>
              </a:lnSpc>
              <a:buClr>
                <a:schemeClr val="tx1"/>
              </a:buClr>
              <a:buFont typeface="Times" pitchFamily="14" charset="0"/>
              <a:buAutoNum type="arabicPeriod"/>
            </a:pPr>
            <a:r>
              <a:rPr lang="en-US" sz="1600"/>
              <a:t>Greenspan, Deborah.  </a:t>
            </a:r>
            <a:r>
              <a:rPr lang="en-US" sz="1600" u="sng"/>
              <a:t>Oral Manifestations of HIV</a:t>
            </a:r>
            <a:r>
              <a:rPr lang="en-US" sz="1600"/>
              <a:t>.  June 1998.  	&lt;http://www.hivinsite.com/InSite?page=kb-authors&amp;doc=kb-04-01-	14#&gt;.</a:t>
            </a:r>
          </a:p>
          <a:p>
            <a:pPr marL="609600" indent="-609600">
              <a:lnSpc>
                <a:spcPct val="80000"/>
              </a:lnSpc>
              <a:buClr>
                <a:schemeClr val="tx1"/>
              </a:buClr>
              <a:buFont typeface="Times" pitchFamily="14" charset="0"/>
              <a:buAutoNum type="arabicPeriod"/>
            </a:pPr>
            <a:endParaRPr lang="en-US" sz="400"/>
          </a:p>
          <a:p>
            <a:pPr marL="609600" indent="-609600">
              <a:lnSpc>
                <a:spcPct val="80000"/>
              </a:lnSpc>
              <a:buClr>
                <a:schemeClr val="tx1"/>
              </a:buClr>
              <a:buFont typeface="Times" pitchFamily="14" charset="0"/>
              <a:buAutoNum type="arabicPeriod"/>
            </a:pPr>
            <a:r>
              <a:rPr lang="en-US" sz="1600" u="sng"/>
              <a:t>HIV and the Mouth</a:t>
            </a:r>
            <a:r>
              <a:rPr lang="en-US" sz="1600"/>
              <a:t>.  January 2001.  	&lt;http://www.projectinform.org/fs/oral.html&gt;.</a:t>
            </a:r>
          </a:p>
          <a:p>
            <a:pPr marL="609600" indent="-609600">
              <a:lnSpc>
                <a:spcPct val="80000"/>
              </a:lnSpc>
              <a:buClr>
                <a:schemeClr val="tx1"/>
              </a:buClr>
              <a:buFont typeface="Times" pitchFamily="14" charset="0"/>
              <a:buAutoNum type="arabicPeriod"/>
            </a:pPr>
            <a:endParaRPr lang="en-US" sz="400"/>
          </a:p>
          <a:p>
            <a:pPr marL="609600" indent="-609600">
              <a:lnSpc>
                <a:spcPct val="80000"/>
              </a:lnSpc>
              <a:buClr>
                <a:schemeClr val="tx1"/>
              </a:buClr>
              <a:buFont typeface="Times" pitchFamily="14" charset="0"/>
              <a:buAutoNum type="arabicPeriod"/>
            </a:pPr>
            <a:r>
              <a:rPr lang="en-US" sz="1600"/>
              <a:t>Kinn, Mary E., and Mary Ann Woods.  </a:t>
            </a:r>
            <a:r>
              <a:rPr lang="en-US" sz="1600" u="sng"/>
              <a:t>The Medical Assistant </a:t>
            </a:r>
            <a:r>
              <a:rPr lang="en-US" sz="1600"/>
              <a:t>	</a:t>
            </a:r>
            <a:r>
              <a:rPr lang="en-US" sz="1600" u="sng"/>
              <a:t>Administrative and Clinical</a:t>
            </a:r>
            <a:r>
              <a:rPr lang="en-US" sz="1600"/>
              <a:t>.   8</a:t>
            </a:r>
            <a:r>
              <a:rPr lang="en-US" sz="1600" baseline="30000"/>
              <a:t>th</a:t>
            </a:r>
            <a:r>
              <a:rPr lang="en-US" sz="1600"/>
              <a:t> Edition. Philadelphia, PA:  WB 	Saunders Co., 	1999.</a:t>
            </a:r>
          </a:p>
          <a:p>
            <a:pPr marL="609600" indent="-609600">
              <a:lnSpc>
                <a:spcPct val="80000"/>
              </a:lnSpc>
              <a:buClr>
                <a:schemeClr val="tx1"/>
              </a:buClr>
              <a:buFont typeface="Times" pitchFamily="14" charset="0"/>
              <a:buAutoNum type="arabicPeriod"/>
            </a:pPr>
            <a:endParaRPr lang="en-US" sz="400"/>
          </a:p>
          <a:p>
            <a:pPr marL="609600" indent="-609600">
              <a:lnSpc>
                <a:spcPct val="80000"/>
              </a:lnSpc>
              <a:buClr>
                <a:schemeClr val="tx1"/>
              </a:buClr>
              <a:buFont typeface="Times" pitchFamily="14" charset="0"/>
              <a:buAutoNum type="arabicPeriod"/>
            </a:pPr>
            <a:r>
              <a:rPr lang="en-US" sz="1600"/>
              <a:t>Kirton, Carl.  </a:t>
            </a:r>
            <a:r>
              <a:rPr lang="en-US" sz="1600" u="sng"/>
              <a:t>ANAC’s Core Curriculum for HIV/AIDS Nursing</a:t>
            </a:r>
            <a:r>
              <a:rPr lang="en-US" sz="1600"/>
              <a:t>.  2</a:t>
            </a:r>
            <a:r>
              <a:rPr lang="en-US" sz="1600" baseline="30000"/>
              <a:t>nd</a:t>
            </a:r>
            <a:r>
              <a:rPr lang="en-US" sz="1600"/>
              <a:t> 	Edition.  New York, NY:  Sage Publications, 2003.</a:t>
            </a:r>
          </a:p>
          <a:p>
            <a:pPr marL="609600" indent="-609600">
              <a:lnSpc>
                <a:spcPct val="80000"/>
              </a:lnSpc>
              <a:buClr>
                <a:schemeClr val="tx1"/>
              </a:buClr>
              <a:buFont typeface="Times" pitchFamily="14" charset="0"/>
              <a:buAutoNum type="arabicPeriod"/>
            </a:pPr>
            <a:endParaRPr lang="en-US" sz="400"/>
          </a:p>
          <a:p>
            <a:pPr marL="609600" indent="-609600">
              <a:lnSpc>
                <a:spcPct val="80000"/>
              </a:lnSpc>
              <a:buClr>
                <a:schemeClr val="tx1"/>
              </a:buClr>
              <a:buFont typeface="Times" pitchFamily="14" charset="0"/>
              <a:buAutoNum type="arabicPeriod"/>
            </a:pPr>
            <a:r>
              <a:rPr lang="en-US" sz="1600"/>
              <a:t>Pascoe, Gary P., John McDowell, Lucy Bradley Springer.  </a:t>
            </a:r>
            <a:r>
              <a:rPr lang="en-US" sz="1600" u="sng"/>
              <a:t>HIV/AIDS in </a:t>
            </a:r>
            <a:r>
              <a:rPr lang="en-US" sz="1600"/>
              <a:t>	</a:t>
            </a:r>
            <a:r>
              <a:rPr lang="en-US" sz="1600" u="sng"/>
              <a:t>Dental Care:</a:t>
            </a:r>
            <a:r>
              <a:rPr lang="en-US" sz="1600"/>
              <a:t>  </a:t>
            </a:r>
            <a:r>
              <a:rPr lang="en-US" sz="1600" u="sng"/>
              <a:t>A Case-Based Self-Study Module for Dental Health Care </a:t>
            </a:r>
            <a:r>
              <a:rPr lang="en-US" sz="1600"/>
              <a:t>	</a:t>
            </a:r>
            <a:r>
              <a:rPr lang="en-US" sz="1600" u="sng"/>
              <a:t>Personnel</a:t>
            </a:r>
            <a:r>
              <a:rPr lang="en-US" sz="1600"/>
              <a:t>.  August 2002. </a:t>
            </a:r>
          </a:p>
          <a:p>
            <a:pPr marL="609600" indent="-609600">
              <a:lnSpc>
                <a:spcPct val="80000"/>
              </a:lnSpc>
              <a:buClr>
                <a:schemeClr val="tx1"/>
              </a:buClr>
              <a:buFont typeface="Times" pitchFamily="14" charset="0"/>
              <a:buAutoNum type="arabicPeriod"/>
            </a:pPr>
            <a:endParaRPr lang="en-US" sz="400"/>
          </a:p>
          <a:p>
            <a:pPr marL="609600" indent="-609600">
              <a:lnSpc>
                <a:spcPct val="80000"/>
              </a:lnSpc>
              <a:buClr>
                <a:schemeClr val="tx1"/>
              </a:buClr>
              <a:buFont typeface="Times" pitchFamily="14" charset="0"/>
              <a:buAutoNum type="arabicPeriod"/>
            </a:pPr>
            <a:r>
              <a:rPr lang="en-US" sz="1600"/>
              <a:t>Sorrentino, Sheila A.  </a:t>
            </a:r>
            <a:r>
              <a:rPr lang="en-US" sz="1600" u="sng"/>
              <a:t>Mosley’s Textbook for Nursing Assistants</a:t>
            </a:r>
            <a:r>
              <a:rPr lang="en-US" sz="1600"/>
              <a:t>.  5</a:t>
            </a:r>
            <a:r>
              <a:rPr lang="en-US" sz="1600" baseline="30000"/>
              <a:t>th</a:t>
            </a:r>
            <a:r>
              <a:rPr lang="en-US" sz="1600"/>
              <a:t> 	Edition. St. Louis, Missouri:  Mosby Inc.,  2000. </a:t>
            </a:r>
          </a:p>
          <a:p>
            <a:pPr marL="609600" indent="-609600">
              <a:lnSpc>
                <a:spcPct val="80000"/>
              </a:lnSpc>
              <a:buClr>
                <a:schemeClr val="tx1"/>
              </a:buClr>
              <a:buFont typeface="Times" pitchFamily="14" charset="0"/>
              <a:buAutoNum type="arabicPeriod"/>
            </a:pPr>
            <a:endParaRPr lang="en-US" sz="400"/>
          </a:p>
          <a:p>
            <a:pPr marL="609600" indent="-609600">
              <a:lnSpc>
                <a:spcPct val="80000"/>
              </a:lnSpc>
              <a:buClr>
                <a:schemeClr val="tx1"/>
              </a:buClr>
              <a:buFont typeface="Times" pitchFamily="14" charset="0"/>
              <a:buAutoNum type="arabicPeriod"/>
            </a:pPr>
            <a:r>
              <a:rPr lang="en-US" sz="1600"/>
              <a:t>United States.  Department of Health and Human Sevices, Health Resources 	and Services Administration, HIV/AIDS Bureau.  </a:t>
            </a:r>
            <a:r>
              <a:rPr lang="en-US" sz="1600" u="sng"/>
              <a:t>Clinical Management of the </a:t>
            </a:r>
            <a:r>
              <a:rPr lang="en-US" sz="1600"/>
              <a:t>	</a:t>
            </a:r>
            <a:r>
              <a:rPr lang="en-US" sz="1600" u="sng"/>
              <a:t>HIV-Infected Adult:</a:t>
            </a:r>
            <a:r>
              <a:rPr lang="en-US" sz="1600"/>
              <a:t>  </a:t>
            </a:r>
            <a:r>
              <a:rPr lang="en-US" sz="1600" u="sng"/>
              <a:t>A Manual for Midlevel Clinicians</a:t>
            </a:r>
            <a:r>
              <a:rPr lang="en-US" sz="1600"/>
              <a:t>.  March 2003.</a:t>
            </a:r>
          </a:p>
          <a:p>
            <a:pPr marL="609600" indent="-609600">
              <a:lnSpc>
                <a:spcPct val="80000"/>
              </a:lnSpc>
              <a:buClr>
                <a:schemeClr val="tx1"/>
              </a:buClr>
              <a:buFont typeface="Times" pitchFamily="14" charset="0"/>
              <a:buAutoNum type="arabicPeriod"/>
            </a:pPr>
            <a:endParaRPr lang="en-US" sz="400"/>
          </a:p>
          <a:p>
            <a:pPr marL="609600" indent="-609600">
              <a:lnSpc>
                <a:spcPct val="80000"/>
              </a:lnSpc>
              <a:buClr>
                <a:schemeClr val="tx1"/>
              </a:buClr>
              <a:buFont typeface="Times" pitchFamily="14" charset="0"/>
              <a:buAutoNum type="arabicPeriod"/>
            </a:pPr>
            <a:r>
              <a:rPr lang="en-US" sz="1600"/>
              <a:t>United States.  Department of Health and Human Sevices, Health Resources and 	Services Administration, HIV/AIDS Bureau.  </a:t>
            </a:r>
            <a:r>
              <a:rPr lang="en-US" sz="1600" u="sng"/>
              <a:t>Health Care and HIV:  Nutritional </a:t>
            </a:r>
            <a:r>
              <a:rPr lang="en-US" sz="1600"/>
              <a:t>	</a:t>
            </a:r>
            <a:r>
              <a:rPr lang="en-US" sz="1600" u="sng"/>
              <a:t>Guide for Providers and Clients</a:t>
            </a:r>
            <a:r>
              <a:rPr lang="en-US" sz="1600"/>
              <a:t>.  June 2002.</a:t>
            </a:r>
          </a:p>
          <a:p>
            <a:pPr marL="609600" indent="-609600">
              <a:lnSpc>
                <a:spcPct val="80000"/>
              </a:lnSpc>
              <a:buClr>
                <a:schemeClr val="tx1"/>
              </a:buClr>
              <a:buFont typeface="Times" pitchFamily="14" charset="0"/>
              <a:buAutoNum type="arabicPeriod"/>
            </a:pPr>
            <a:endParaRPr lang="en-US" sz="1600"/>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Motivational Interviewing: Knowledge is Power</a:t>
            </a:r>
            <a:endParaRPr lang="en-US" dirty="0"/>
          </a:p>
        </p:txBody>
      </p:sp>
      <p:sp>
        <p:nvSpPr>
          <p:cNvPr id="3" name="Content Placeholder 2"/>
          <p:cNvSpPr>
            <a:spLocks noGrp="1"/>
          </p:cNvSpPr>
          <p:nvPr>
            <p:ph idx="1"/>
          </p:nvPr>
        </p:nvSpPr>
        <p:spPr>
          <a:xfrm>
            <a:off x="498474" y="1727205"/>
            <a:ext cx="7556313" cy="4144963"/>
          </a:xfrm>
        </p:spPr>
        <p:txBody>
          <a:bodyPr>
            <a:normAutofit/>
          </a:bodyPr>
          <a:lstStyle/>
          <a:p>
            <a:pPr lvl="0"/>
            <a:r>
              <a:rPr lang="en-US" dirty="0" smtClean="0"/>
              <a:t>Motivational Interviewing </a:t>
            </a:r>
            <a:r>
              <a:rPr lang="en-US" dirty="0" smtClean="0"/>
              <a:t>is</a:t>
            </a:r>
            <a:r>
              <a:rPr lang="en-US" dirty="0" smtClean="0"/>
              <a:t>….</a:t>
            </a:r>
            <a:endParaRPr lang="en-US" sz="2000" dirty="0" smtClean="0"/>
          </a:p>
          <a:p>
            <a:pPr lvl="2"/>
            <a:r>
              <a:rPr lang="en-US" dirty="0" smtClean="0"/>
              <a:t>An exercise that can inspire change and direct provider-patient education efforts. </a:t>
            </a:r>
            <a:endParaRPr lang="en-US" sz="2000" dirty="0" smtClean="0"/>
          </a:p>
          <a:p>
            <a:pPr lvl="2"/>
            <a:r>
              <a:rPr lang="en-US" dirty="0" smtClean="0"/>
              <a:t>A way of working with a patient that…</a:t>
            </a:r>
            <a:endParaRPr lang="en-US" sz="2000" dirty="0" smtClean="0"/>
          </a:p>
          <a:p>
            <a:pPr lvl="3"/>
            <a:r>
              <a:rPr lang="en-US" dirty="0" smtClean="0"/>
              <a:t>Allows the patient to decide what changes they want to make.</a:t>
            </a:r>
            <a:endParaRPr lang="en-US" sz="2000" dirty="0" smtClean="0"/>
          </a:p>
          <a:p>
            <a:pPr lvl="3"/>
            <a:r>
              <a:rPr lang="en-US" dirty="0" smtClean="0"/>
              <a:t>Puts the burden of change in the patient’s hand.</a:t>
            </a:r>
            <a:endParaRPr lang="en-US" sz="2000" dirty="0" smtClean="0"/>
          </a:p>
          <a:p>
            <a:pPr lvl="3"/>
            <a:r>
              <a:rPr lang="en-US" dirty="0" smtClean="0"/>
              <a:t>Emphasizes the relationship as the primary means of making effective and lasting change.</a:t>
            </a:r>
            <a:endParaRPr lang="en-US" sz="2000" dirty="0" smtClean="0"/>
          </a:p>
          <a:p>
            <a:pPr>
              <a:buNone/>
            </a:pPr>
            <a:endParaRPr lang="en-US" dirty="0"/>
          </a:p>
        </p:txBody>
      </p:sp>
      <p:sp>
        <p:nvSpPr>
          <p:cNvPr id="4" name="Oval Callout 3"/>
          <p:cNvSpPr/>
          <p:nvPr/>
        </p:nvSpPr>
        <p:spPr>
          <a:xfrm>
            <a:off x="677353" y="4673598"/>
            <a:ext cx="7603051" cy="1862666"/>
          </a:xfrm>
          <a:prstGeom prst="wedgeEllipseCallout">
            <a:avLst>
              <a:gd name="adj1" fmla="val -52976"/>
              <a:gd name="adj2" fmla="val 43652"/>
            </a:avLst>
          </a:prstGeom>
        </p:spPr>
        <p:style>
          <a:lnRef idx="1">
            <a:schemeClr val="accent1"/>
          </a:lnRef>
          <a:fillRef idx="3">
            <a:schemeClr val="accent1"/>
          </a:fillRef>
          <a:effectRef idx="2">
            <a:schemeClr val="accent1"/>
          </a:effectRef>
          <a:fontRef idx="minor">
            <a:schemeClr val="lt1"/>
          </a:fontRef>
        </p:style>
        <p:txBody>
          <a:bodyPr rtlCol="0" anchor="ctr"/>
          <a:lstStyle/>
          <a:p>
            <a:pPr lvl="1"/>
            <a:r>
              <a:rPr lang="en-US" dirty="0" smtClean="0"/>
              <a:t>“People change when they hurt enough that they have to, learn enough that they want to, receive enough that they are able to.”</a:t>
            </a:r>
          </a:p>
          <a:p>
            <a:pPr lvl="1"/>
            <a:r>
              <a:rPr lang="en-US" dirty="0" smtClean="0"/>
              <a:t> </a:t>
            </a:r>
            <a:r>
              <a:rPr lang="en-US" sz="1000" dirty="0" smtClean="0"/>
              <a:t>—From </a:t>
            </a:r>
            <a:r>
              <a:rPr lang="en-US" sz="1000" dirty="0" smtClean="0"/>
              <a:t>“Failing Forward” by John Maxwell</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lide10StagesChange.pdf"/>
          <p:cNvPicPr>
            <a:picLocks noGrp="1" noChangeAspect="1"/>
          </p:cNvPicPr>
          <p:nvPr>
            <p:ph idx="1"/>
          </p:nvPr>
        </p:nvPicPr>
        <mc:AlternateContent xmlns:mc="http://schemas.openxmlformats.org/markup-compatibility/2006">
          <mc:Choice xmlns:ma="http://schemas.microsoft.com/office/mac/drawingml/2008/main" xmlns:mv="urn:schemas-microsoft-com:mac:vml" xmlns="" Requires="ma">
            <p:blipFill>
              <a:blip r:embed="rId3"/>
              <a:srcRect l="-18365" r="-18365"/>
              <a:stretch>
                <a:fillRect/>
              </a:stretch>
            </p:blipFill>
          </mc:Choice>
          <mc:Fallback>
            <p:blipFill>
              <a:blip r:embed="rId4"/>
              <a:srcRect l="-18365" r="-18365"/>
              <a:stretch>
                <a:fillRect/>
              </a:stretch>
            </p:blipFill>
          </mc:Fallback>
        </mc:AlternateContent>
        <p:spPr>
          <a:xfrm>
            <a:off x="-1693001" y="-1"/>
            <a:ext cx="12547268" cy="6882717"/>
          </a:xfrm>
        </p:spPr>
      </p:pic>
      <p:sp>
        <p:nvSpPr>
          <p:cNvPr id="5" name="TextBox 4"/>
          <p:cNvSpPr txBox="1"/>
          <p:nvPr/>
        </p:nvSpPr>
        <p:spPr>
          <a:xfrm>
            <a:off x="33871" y="6383865"/>
            <a:ext cx="2794000" cy="646331"/>
          </a:xfrm>
          <a:prstGeom prst="rect">
            <a:avLst/>
          </a:prstGeom>
          <a:noFill/>
        </p:spPr>
        <p:txBody>
          <a:bodyPr wrap="square" rtlCol="0">
            <a:spAutoFit/>
          </a:bodyPr>
          <a:lstStyle/>
          <a:p>
            <a:pPr marL="0" lvl="1"/>
            <a:r>
              <a:rPr lang="en-US" sz="900" dirty="0" smtClean="0">
                <a:solidFill>
                  <a:schemeClr val="bg1"/>
                </a:solidFill>
              </a:rPr>
              <a:t>Source :Slide 10, </a:t>
            </a:r>
            <a:r>
              <a:rPr lang="en-US" sz="900" u="sng" dirty="0" smtClean="0">
                <a:solidFill>
                  <a:schemeClr val="bg1"/>
                </a:solidFill>
                <a:hlinkClick r:id="rId5"/>
              </a:rPr>
              <a:t>http://echo.hdwg.org/sites/default/files/MI%20Oral%20Health%20dentist .pdf</a:t>
            </a:r>
            <a:endParaRPr lang="en-US" sz="900" dirty="0" smtClean="0">
              <a:solidFill>
                <a:schemeClr val="bg1"/>
              </a:solidFill>
            </a:endParaRPr>
          </a:p>
          <a:p>
            <a:r>
              <a:rPr lang="en-US" sz="900" dirty="0" smtClean="0">
                <a:solidFill>
                  <a:schemeClr val="bg1"/>
                </a:solidFill>
              </a:rPr>
              <a:t> </a:t>
            </a:r>
            <a:endParaRPr lang="en-US" sz="900" dirty="0">
              <a:solidFill>
                <a:schemeClr val="bg1"/>
              </a:solidFill>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lide11StagesChange.pdf"/>
          <p:cNvPicPr>
            <a:picLocks noGrp="1" noChangeAspect="1"/>
          </p:cNvPicPr>
          <p:nvPr>
            <p:ph idx="1"/>
          </p:nvPr>
        </p:nvPicPr>
        <mc:AlternateContent xmlns:mc="http://schemas.openxmlformats.org/markup-compatibility/2006">
          <mc:Choice xmlns:ma="http://schemas.microsoft.com/office/mac/drawingml/2008/main" xmlns:mv="urn:schemas-microsoft-com:mac:vml" xmlns="" Requires="ma">
            <p:blipFill>
              <a:blip r:embed="rId3"/>
              <a:srcRect l="-18365" r="-18365"/>
              <a:stretch>
                <a:fillRect/>
              </a:stretch>
            </p:blipFill>
          </mc:Choice>
          <mc:Fallback>
            <p:blipFill>
              <a:blip r:embed="rId4"/>
              <a:srcRect l="-18365" r="-18365"/>
              <a:stretch>
                <a:fillRect/>
              </a:stretch>
            </p:blipFill>
          </mc:Fallback>
        </mc:AlternateContent>
        <p:spPr>
          <a:xfrm>
            <a:off x="-1684425" y="0"/>
            <a:ext cx="12502208" cy="6858000"/>
          </a:xfrm>
        </p:spPr>
      </p:pic>
      <p:sp>
        <p:nvSpPr>
          <p:cNvPr id="5" name="TextBox 4"/>
          <p:cNvSpPr txBox="1"/>
          <p:nvPr/>
        </p:nvSpPr>
        <p:spPr>
          <a:xfrm>
            <a:off x="33871" y="6383865"/>
            <a:ext cx="2794000" cy="646331"/>
          </a:xfrm>
          <a:prstGeom prst="rect">
            <a:avLst/>
          </a:prstGeom>
          <a:noFill/>
        </p:spPr>
        <p:txBody>
          <a:bodyPr wrap="square" rtlCol="0">
            <a:spAutoFit/>
          </a:bodyPr>
          <a:lstStyle/>
          <a:p>
            <a:pPr marL="0" lvl="1"/>
            <a:r>
              <a:rPr lang="en-US" sz="900" dirty="0" smtClean="0">
                <a:solidFill>
                  <a:schemeClr val="bg1"/>
                </a:solidFill>
              </a:rPr>
              <a:t>Source: Slide 11, </a:t>
            </a:r>
            <a:r>
              <a:rPr lang="en-US" sz="900" u="sng" dirty="0" smtClean="0">
                <a:solidFill>
                  <a:schemeClr val="bg1"/>
                </a:solidFill>
                <a:hlinkClick r:id="rId5"/>
              </a:rPr>
              <a:t>http://echo.hdwg.org/sites/default/files/MI%20Oral%20Health%20dentist .pdf</a:t>
            </a:r>
            <a:endParaRPr lang="en-US" sz="900" dirty="0" smtClean="0">
              <a:solidFill>
                <a:schemeClr val="bg1"/>
              </a:solidFill>
            </a:endParaRPr>
          </a:p>
          <a:p>
            <a:r>
              <a:rPr lang="en-US" sz="900" dirty="0" smtClean="0">
                <a:solidFill>
                  <a:schemeClr val="bg1"/>
                </a:solidFill>
              </a:rPr>
              <a:t> </a:t>
            </a:r>
            <a:endParaRPr lang="en-US" sz="900" dirty="0">
              <a:solidFill>
                <a:schemeClr val="bg1"/>
              </a:solidFill>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lide17.pdf"/>
          <p:cNvPicPr>
            <a:picLocks noGrp="1" noChangeAspect="1"/>
          </p:cNvPicPr>
          <p:nvPr>
            <p:ph idx="1"/>
          </p:nvPr>
        </p:nvPicPr>
        <mc:AlternateContent xmlns:mc="http://schemas.openxmlformats.org/markup-compatibility/2006">
          <mc:Choice xmlns:ma="http://schemas.microsoft.com/office/mac/drawingml/2008/main" xmlns:mv="urn:schemas-microsoft-com:mac:vml" xmlns="" Requires="ma">
            <p:blipFill>
              <a:blip r:embed="rId2"/>
              <a:srcRect l="-18365" r="-18365"/>
              <a:stretch>
                <a:fillRect/>
              </a:stretch>
            </p:blipFill>
          </mc:Choice>
          <mc:Fallback>
            <p:blipFill>
              <a:blip r:embed="rId3"/>
              <a:srcRect l="-18365" r="-18365"/>
              <a:stretch>
                <a:fillRect/>
              </a:stretch>
            </p:blipFill>
          </mc:Fallback>
        </mc:AlternateContent>
        <p:spPr>
          <a:xfrm>
            <a:off x="-1673970" y="-16933"/>
            <a:ext cx="12502209" cy="6858000"/>
          </a:xfrm>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lide18.pdf"/>
          <p:cNvPicPr>
            <a:picLocks noGrp="1" noChangeAspect="1"/>
          </p:cNvPicPr>
          <p:nvPr>
            <p:ph idx="1"/>
          </p:nvPr>
        </p:nvPicPr>
        <mc:AlternateContent xmlns:mc="http://schemas.openxmlformats.org/markup-compatibility/2006">
          <mc:Choice xmlns:ma="http://schemas.microsoft.com/office/mac/drawingml/2008/main" xmlns:mv="urn:schemas-microsoft-com:mac:vml" xmlns="" Requires="ma">
            <p:blipFill>
              <a:blip r:embed="rId2"/>
              <a:srcRect l="-18365" r="-18365"/>
              <a:stretch>
                <a:fillRect/>
              </a:stretch>
            </p:blipFill>
          </mc:Choice>
          <mc:Fallback>
            <p:blipFill>
              <a:blip r:embed="rId3"/>
              <a:srcRect l="-18365" r="-18365"/>
              <a:stretch>
                <a:fillRect/>
              </a:stretch>
            </p:blipFill>
          </mc:Fallback>
        </mc:AlternateContent>
        <p:spPr>
          <a:xfrm>
            <a:off x="-1693327" y="-33866"/>
            <a:ext cx="12564527" cy="6892184"/>
          </a:xfrm>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Slide19.pdf"/>
          <p:cNvPicPr>
            <a:picLocks noGrp="1" noChangeAspect="1"/>
          </p:cNvPicPr>
          <p:nvPr>
            <p:ph idx="1"/>
          </p:nvPr>
        </p:nvPicPr>
        <mc:AlternateContent xmlns:mc="http://schemas.openxmlformats.org/markup-compatibility/2006">
          <mc:Choice xmlns:ma="http://schemas.microsoft.com/office/mac/drawingml/2008/main" xmlns:mv="urn:schemas-microsoft-com:mac:vml" xmlns="" Requires="ma">
            <p:blipFill>
              <a:blip r:embed="rId2"/>
              <a:srcRect l="-18365" r="-18365"/>
              <a:stretch>
                <a:fillRect/>
              </a:stretch>
            </p:blipFill>
          </mc:Choice>
          <mc:Fallback>
            <p:blipFill>
              <a:blip r:embed="rId3"/>
              <a:srcRect l="-18365" r="-18365"/>
              <a:stretch>
                <a:fillRect/>
              </a:stretch>
            </p:blipFill>
          </mc:Fallback>
        </mc:AlternateContent>
        <p:spPr>
          <a:xfrm>
            <a:off x="-1690903" y="0"/>
            <a:ext cx="12545141" cy="6881550"/>
          </a:xfrm>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lide20.pdf"/>
          <p:cNvPicPr>
            <a:picLocks noGrp="1" noChangeAspect="1"/>
          </p:cNvPicPr>
          <p:nvPr>
            <p:ph idx="1"/>
          </p:nvPr>
        </p:nvPicPr>
        <mc:AlternateContent xmlns:mc="http://schemas.openxmlformats.org/markup-compatibility/2006">
          <mc:Choice xmlns:ma="http://schemas.microsoft.com/office/mac/drawingml/2008/main" xmlns:mv="urn:schemas-microsoft-com:mac:vml" xmlns="" Requires="ma">
            <p:blipFill>
              <a:blip r:embed="rId2"/>
              <a:srcRect l="-18365" r="-18365"/>
              <a:stretch>
                <a:fillRect/>
              </a:stretch>
            </p:blipFill>
          </mc:Choice>
          <mc:Fallback>
            <p:blipFill>
              <a:blip r:embed="rId3"/>
              <a:srcRect l="-18365" r="-18365"/>
              <a:stretch>
                <a:fillRect/>
              </a:stretch>
            </p:blipFill>
          </mc:Fallback>
        </mc:AlternateContent>
        <p:spPr>
          <a:xfrm>
            <a:off x="-1724769" y="-24087"/>
            <a:ext cx="12579007" cy="6900127"/>
          </a:xfrm>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lide21.pdf"/>
          <p:cNvPicPr>
            <a:picLocks noGrp="1" noChangeAspect="1"/>
          </p:cNvPicPr>
          <p:nvPr>
            <p:ph idx="1"/>
          </p:nvPr>
        </p:nvPicPr>
        <mc:AlternateContent xmlns:mc="http://schemas.openxmlformats.org/markup-compatibility/2006">
          <mc:Choice xmlns:ma="http://schemas.microsoft.com/office/mac/drawingml/2008/main" xmlns:mv="urn:schemas-microsoft-com:mac:vml" xmlns="" Requires="ma">
            <p:blipFill>
              <a:blip r:embed="rId2"/>
              <a:srcRect l="-18365" r="-18365"/>
              <a:stretch>
                <a:fillRect/>
              </a:stretch>
            </p:blipFill>
          </mc:Choice>
          <mc:Fallback>
            <p:blipFill>
              <a:blip r:embed="rId3"/>
              <a:srcRect l="-18365" r="-18365"/>
              <a:stretch>
                <a:fillRect/>
              </a:stretch>
            </p:blipFill>
          </mc:Fallback>
        </mc:AlternateContent>
        <p:spPr>
          <a:xfrm>
            <a:off x="-1673970" y="0"/>
            <a:ext cx="12502209" cy="6858000"/>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a:spLocks noGrp="1"/>
          </p:cNvSpPr>
          <p:nvPr>
            <p:ph type="title"/>
          </p:nvPr>
        </p:nvSpPr>
        <p:spPr>
          <a:xfrm>
            <a:off x="674827" y="1403373"/>
            <a:ext cx="3255264" cy="1162050"/>
          </a:xfrm>
        </p:spPr>
        <p:txBody>
          <a:bodyPr/>
          <a:lstStyle/>
          <a:p>
            <a:r>
              <a:rPr lang="en-US" dirty="0" smtClean="0">
                <a:solidFill>
                  <a:srgbClr val="000000"/>
                </a:solidFill>
              </a:rPr>
              <a:t>MODULE 3:</a:t>
            </a:r>
            <a:endParaRPr lang="en-US" dirty="0">
              <a:solidFill>
                <a:srgbClr val="000000"/>
              </a:solidFill>
            </a:endParaRPr>
          </a:p>
        </p:txBody>
      </p:sp>
      <p:sp>
        <p:nvSpPr>
          <p:cNvPr id="24" name="Content Placeholder 23"/>
          <p:cNvSpPr>
            <a:spLocks noGrp="1"/>
          </p:cNvSpPr>
          <p:nvPr>
            <p:ph idx="1"/>
          </p:nvPr>
        </p:nvSpPr>
        <p:spPr/>
        <p:txBody>
          <a:bodyPr>
            <a:normAutofit/>
          </a:bodyPr>
          <a:lstStyle/>
          <a:p>
            <a:r>
              <a:rPr lang="en-US" b="1" i="1" dirty="0" smtClean="0"/>
              <a:t> </a:t>
            </a:r>
            <a:r>
              <a:rPr lang="en-US" i="1" dirty="0" smtClean="0"/>
              <a:t>Session Length</a:t>
            </a:r>
            <a:r>
              <a:rPr lang="en-US" dirty="0" smtClean="0"/>
              <a:t>: 60 minutes </a:t>
            </a:r>
          </a:p>
          <a:p>
            <a:r>
              <a:rPr lang="en-US" i="1" dirty="0" smtClean="0"/>
              <a:t>Materials Needed:</a:t>
            </a:r>
            <a:endParaRPr lang="en-US" dirty="0" smtClean="0"/>
          </a:p>
          <a:p>
            <a:pPr lvl="1" fontAlgn="base"/>
            <a:r>
              <a:rPr lang="en-US" dirty="0" smtClean="0"/>
              <a:t>Computer and compatible LCD projector to play the PowerPoint presentation </a:t>
            </a:r>
          </a:p>
          <a:p>
            <a:pPr lvl="1" fontAlgn="base"/>
            <a:r>
              <a:rPr lang="en-US" dirty="0" smtClean="0"/>
              <a:t>Internet connection to access the module video</a:t>
            </a:r>
          </a:p>
          <a:p>
            <a:pPr lvl="1" fontAlgn="base"/>
            <a:r>
              <a:rPr lang="en-US" dirty="0" smtClean="0"/>
              <a:t>Copies of the handout referenced in this module should be printed out and distributed to each person. </a:t>
            </a:r>
          </a:p>
          <a:p>
            <a:endParaRPr lang="en-US" dirty="0" smtClean="0">
              <a:solidFill>
                <a:schemeClr val="tx1"/>
              </a:solidFill>
            </a:endParaRPr>
          </a:p>
          <a:p>
            <a:endParaRPr lang="en-US" dirty="0"/>
          </a:p>
        </p:txBody>
      </p:sp>
      <p:sp>
        <p:nvSpPr>
          <p:cNvPr id="25" name="Text Placeholder 24"/>
          <p:cNvSpPr>
            <a:spLocks noGrp="1"/>
          </p:cNvSpPr>
          <p:nvPr>
            <p:ph type="body" sz="half" idx="2"/>
          </p:nvPr>
        </p:nvSpPr>
        <p:spPr>
          <a:xfrm>
            <a:off x="675365" y="2633155"/>
            <a:ext cx="3255264" cy="2392363"/>
          </a:xfrm>
        </p:spPr>
        <p:txBody>
          <a:bodyPr/>
          <a:lstStyle/>
          <a:p>
            <a:r>
              <a:rPr lang="en-US" sz="2400" dirty="0" smtClean="0"/>
              <a:t>Organizational Models Studied in the SPNS Oral Health Initiative</a:t>
            </a:r>
            <a:endParaRPr lang="en-US" dirty="0"/>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lide22.pdf"/>
          <p:cNvPicPr>
            <a:picLocks noGrp="1" noChangeAspect="1"/>
          </p:cNvPicPr>
          <p:nvPr>
            <p:ph idx="1"/>
          </p:nvPr>
        </p:nvPicPr>
        <mc:AlternateContent xmlns:mc="http://schemas.openxmlformats.org/markup-compatibility/2006">
          <mc:Choice xmlns:ma="http://schemas.microsoft.com/office/mac/drawingml/2008/main" xmlns:mv="urn:schemas-microsoft-com:mac:vml" xmlns="" Requires="ma">
            <p:blipFill>
              <a:blip r:embed="rId2"/>
              <a:srcRect l="-18365" r="-18365"/>
              <a:stretch>
                <a:fillRect/>
              </a:stretch>
            </p:blipFill>
          </mc:Choice>
          <mc:Fallback>
            <p:blipFill>
              <a:blip r:embed="rId3"/>
              <a:srcRect l="-18365" r="-18365"/>
              <a:stretch>
                <a:fillRect/>
              </a:stretch>
            </p:blipFill>
          </mc:Fallback>
        </mc:AlternateContent>
        <p:spPr>
          <a:xfrm>
            <a:off x="-1804314" y="-85776"/>
            <a:ext cx="12658580" cy="6943776"/>
          </a:xfrm>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lide23.pdf"/>
          <p:cNvPicPr>
            <a:picLocks noGrp="1" noChangeAspect="1"/>
          </p:cNvPicPr>
          <p:nvPr>
            <p:ph idx="1"/>
          </p:nvPr>
        </p:nvPicPr>
        <mc:AlternateContent xmlns:mc="http://schemas.openxmlformats.org/markup-compatibility/2006">
          <mc:Choice xmlns:ma="http://schemas.microsoft.com/office/mac/drawingml/2008/main" xmlns:mv="urn:schemas-microsoft-com:mac:vml" xmlns="" Requires="ma">
            <p:blipFill>
              <a:blip r:embed="rId2"/>
              <a:srcRect l="-18365" r="-18365"/>
              <a:stretch>
                <a:fillRect/>
              </a:stretch>
            </p:blipFill>
          </mc:Choice>
          <mc:Fallback>
            <p:blipFill>
              <a:blip r:embed="rId3"/>
              <a:srcRect l="-18365" r="-18365"/>
              <a:stretch>
                <a:fillRect/>
              </a:stretch>
            </p:blipFill>
          </mc:Fallback>
        </mc:AlternateContent>
        <p:spPr>
          <a:xfrm>
            <a:off x="-1724768" y="-33866"/>
            <a:ext cx="12565964" cy="6892973"/>
          </a:xfrm>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lide24.pdf"/>
          <p:cNvPicPr>
            <a:picLocks noGrp="1" noChangeAspect="1"/>
          </p:cNvPicPr>
          <p:nvPr>
            <p:ph idx="1"/>
          </p:nvPr>
        </p:nvPicPr>
        <mc:AlternateContent xmlns:mc="http://schemas.openxmlformats.org/markup-compatibility/2006">
          <mc:Choice xmlns:ma="http://schemas.microsoft.com/office/mac/drawingml/2008/main" xmlns:mv="urn:schemas-microsoft-com:mac:vml" xmlns="" Requires="ma">
            <p:blipFill>
              <a:blip r:embed="rId2"/>
              <a:srcRect l="-18365" r="-18365"/>
              <a:stretch>
                <a:fillRect/>
              </a:stretch>
            </p:blipFill>
          </mc:Choice>
          <mc:Fallback>
            <p:blipFill>
              <a:blip r:embed="rId3"/>
              <a:srcRect l="-18365" r="-18365"/>
              <a:stretch>
                <a:fillRect/>
              </a:stretch>
            </p:blipFill>
          </mc:Fallback>
        </mc:AlternateContent>
        <p:spPr>
          <a:xfrm>
            <a:off x="-1684734" y="-10892"/>
            <a:ext cx="12522065" cy="6868892"/>
          </a:xfrm>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lide25.pdf"/>
          <p:cNvPicPr>
            <a:picLocks noGrp="1" noChangeAspect="1"/>
          </p:cNvPicPr>
          <p:nvPr>
            <p:ph idx="1"/>
          </p:nvPr>
        </p:nvPicPr>
        <mc:AlternateContent xmlns:mc="http://schemas.openxmlformats.org/markup-compatibility/2006">
          <mc:Choice xmlns:ma="http://schemas.microsoft.com/office/mac/drawingml/2008/main" xmlns:mv="urn:schemas-microsoft-com:mac:vml" xmlns="" Requires="ma">
            <p:blipFill>
              <a:blip r:embed="rId2"/>
              <a:srcRect l="-18365" r="-18365"/>
              <a:stretch>
                <a:fillRect/>
              </a:stretch>
            </p:blipFill>
          </mc:Choice>
          <mc:Fallback>
            <p:blipFill>
              <a:blip r:embed="rId3"/>
              <a:srcRect l="-18365" r="-18365"/>
              <a:stretch>
                <a:fillRect/>
              </a:stretch>
            </p:blipFill>
          </mc:Fallback>
        </mc:AlternateContent>
        <p:spPr>
          <a:xfrm>
            <a:off x="-1741676" y="-16934"/>
            <a:ext cx="12714476" cy="6874933"/>
          </a:xfrm>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26.pdf"/>
          <p:cNvPicPr>
            <a:picLocks noGrp="1" noChangeAspect="1"/>
          </p:cNvPicPr>
          <p:nvPr>
            <p:ph idx="1"/>
          </p:nvPr>
        </p:nvPicPr>
        <mc:AlternateContent xmlns:mc="http://schemas.openxmlformats.org/markup-compatibility/2006">
          <mc:Choice xmlns:ma="http://schemas.microsoft.com/office/mac/drawingml/2008/main" xmlns:mv="urn:schemas-microsoft-com:mac:vml" xmlns="" Requires="ma">
            <p:blipFill>
              <a:blip r:embed="rId2"/>
              <a:srcRect l="-18365" r="-18365"/>
              <a:stretch>
                <a:fillRect/>
              </a:stretch>
            </p:blipFill>
          </mc:Choice>
          <mc:Fallback>
            <p:blipFill>
              <a:blip r:embed="rId3"/>
              <a:srcRect l="-18365" r="-18365"/>
              <a:stretch>
                <a:fillRect/>
              </a:stretch>
            </p:blipFill>
          </mc:Fallback>
        </mc:AlternateContent>
        <p:spPr>
          <a:xfrm>
            <a:off x="-1995673" y="0"/>
            <a:ext cx="12917674" cy="7085901"/>
          </a:xfrm>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27.pdf"/>
          <p:cNvPicPr>
            <a:picLocks noGrp="1" noChangeAspect="1"/>
          </p:cNvPicPr>
          <p:nvPr>
            <p:ph idx="1"/>
          </p:nvPr>
        </p:nvPicPr>
        <mc:AlternateContent xmlns:mc="http://schemas.openxmlformats.org/markup-compatibility/2006">
          <mc:Choice xmlns:ma="http://schemas.microsoft.com/office/mac/drawingml/2008/main" xmlns:mv="urn:schemas-microsoft-com:mac:vml" xmlns="" Requires="ma">
            <p:blipFill>
              <a:blip r:embed="rId2"/>
              <a:srcRect l="-18365" r="-18365"/>
              <a:stretch>
                <a:fillRect/>
              </a:stretch>
            </p:blipFill>
          </mc:Choice>
          <mc:Fallback>
            <p:blipFill>
              <a:blip r:embed="rId3"/>
              <a:srcRect l="-18365" r="-18365"/>
              <a:stretch>
                <a:fillRect/>
              </a:stretch>
            </p:blipFill>
          </mc:Fallback>
        </mc:AlternateContent>
        <p:spPr>
          <a:xfrm>
            <a:off x="-1758635" y="-16933"/>
            <a:ext cx="12595941" cy="6909416"/>
          </a:xfrm>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28.pdf"/>
          <p:cNvPicPr>
            <a:picLocks noGrp="1" noChangeAspect="1"/>
          </p:cNvPicPr>
          <p:nvPr>
            <p:ph idx="1"/>
          </p:nvPr>
        </p:nvPicPr>
        <mc:AlternateContent xmlns:mc="http://schemas.openxmlformats.org/markup-compatibility/2006">
          <mc:Choice xmlns:ma="http://schemas.microsoft.com/office/mac/drawingml/2008/main" xmlns:mv="urn:schemas-microsoft-com:mac:vml" xmlns="" Requires="ma">
            <p:blipFill>
              <a:blip r:embed="rId2"/>
              <a:srcRect l="-18365" r="-18365"/>
              <a:stretch>
                <a:fillRect/>
              </a:stretch>
            </p:blipFill>
          </mc:Choice>
          <mc:Fallback>
            <p:blipFill>
              <a:blip r:embed="rId3"/>
              <a:srcRect l="-18365" r="-18365"/>
              <a:stretch>
                <a:fillRect/>
              </a:stretch>
            </p:blipFill>
          </mc:Fallback>
        </mc:AlternateContent>
        <p:spPr>
          <a:xfrm>
            <a:off x="-1927964" y="0"/>
            <a:ext cx="12866874" cy="6858000"/>
          </a:xfrm>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29.pdf"/>
          <p:cNvPicPr>
            <a:picLocks noGrp="1" noChangeAspect="1"/>
          </p:cNvPicPr>
          <p:nvPr>
            <p:ph idx="1"/>
          </p:nvPr>
        </p:nvPicPr>
        <mc:AlternateContent xmlns:mc="http://schemas.openxmlformats.org/markup-compatibility/2006">
          <mc:Choice xmlns:ma="http://schemas.microsoft.com/office/mac/drawingml/2008/main" xmlns:mv="urn:schemas-microsoft-com:mac:vml" xmlns="" Requires="ma">
            <p:blipFill>
              <a:blip r:embed="rId2"/>
              <a:srcRect l="-18365" r="-18365"/>
              <a:stretch>
                <a:fillRect/>
              </a:stretch>
            </p:blipFill>
          </mc:Choice>
          <mc:Fallback>
            <p:blipFill>
              <a:blip r:embed="rId3"/>
              <a:srcRect l="-18365" r="-18365"/>
              <a:stretch>
                <a:fillRect/>
              </a:stretch>
            </p:blipFill>
          </mc:Fallback>
        </mc:AlternateContent>
        <p:spPr>
          <a:xfrm>
            <a:off x="-1685390" y="0"/>
            <a:ext cx="12502209" cy="6858000"/>
          </a:xfrm>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30.pdf"/>
          <p:cNvPicPr>
            <a:picLocks noGrp="1" noChangeAspect="1"/>
          </p:cNvPicPr>
          <p:nvPr>
            <p:ph idx="1"/>
          </p:nvPr>
        </p:nvPicPr>
        <mc:AlternateContent xmlns:mc="http://schemas.openxmlformats.org/markup-compatibility/2006">
          <mc:Choice xmlns:ma="http://schemas.microsoft.com/office/mac/drawingml/2008/main" xmlns:mv="urn:schemas-microsoft-com:mac:vml" xmlns="" Requires="ma">
            <p:blipFill>
              <a:blip r:embed="rId2"/>
              <a:srcRect l="-18365" r="-18365"/>
              <a:stretch>
                <a:fillRect/>
              </a:stretch>
            </p:blipFill>
          </mc:Choice>
          <mc:Fallback>
            <p:blipFill>
              <a:blip r:embed="rId3"/>
              <a:srcRect l="-18365" r="-18365"/>
              <a:stretch>
                <a:fillRect/>
              </a:stretch>
            </p:blipFill>
          </mc:Fallback>
        </mc:AlternateContent>
        <p:spPr>
          <a:xfrm>
            <a:off x="-1911032" y="-16933"/>
            <a:ext cx="12799141" cy="7020880"/>
          </a:xfrm>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31.pdf"/>
          <p:cNvPicPr>
            <a:picLocks noGrp="1" noChangeAspect="1"/>
          </p:cNvPicPr>
          <p:nvPr>
            <p:ph idx="1"/>
          </p:nvPr>
        </p:nvPicPr>
        <mc:AlternateContent xmlns:mc="http://schemas.openxmlformats.org/markup-compatibility/2006">
          <mc:Choice xmlns:ma="http://schemas.microsoft.com/office/mac/drawingml/2008/main" xmlns:mv="urn:schemas-microsoft-com:mac:vml" xmlns="" Requires="ma">
            <p:blipFill>
              <a:blip r:embed="rId2"/>
              <a:srcRect l="-18365" r="-18365"/>
              <a:stretch>
                <a:fillRect/>
              </a:stretch>
            </p:blipFill>
          </mc:Choice>
          <mc:Fallback>
            <p:blipFill>
              <a:blip r:embed="rId3"/>
              <a:srcRect l="-18365" r="-18365"/>
              <a:stretch>
                <a:fillRect/>
              </a:stretch>
            </p:blipFill>
          </mc:Fallback>
        </mc:AlternateContent>
        <p:spPr>
          <a:xfrm>
            <a:off x="-1690903" y="-16933"/>
            <a:ext cx="12528207" cy="6872261"/>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500" dirty="0" smtClean="0"/>
              <a:t>Background of the SPNS Innovations in Oral Health Care Initiative</a:t>
            </a:r>
            <a:endParaRPr lang="en-US" sz="3500" dirty="0"/>
          </a:p>
        </p:txBody>
      </p:sp>
      <p:sp>
        <p:nvSpPr>
          <p:cNvPr id="6" name="Content Placeholder 5"/>
          <p:cNvSpPr>
            <a:spLocks noGrp="1"/>
          </p:cNvSpPr>
          <p:nvPr>
            <p:ph idx="1"/>
          </p:nvPr>
        </p:nvSpPr>
        <p:spPr>
          <a:xfrm>
            <a:off x="498474" y="1981200"/>
            <a:ext cx="8323793" cy="4144963"/>
          </a:xfrm>
        </p:spPr>
        <p:txBody>
          <a:bodyPr>
            <a:normAutofit/>
          </a:bodyPr>
          <a:lstStyle/>
          <a:p>
            <a:r>
              <a:rPr lang="en-US" dirty="0" smtClean="0"/>
              <a:t>15 </a:t>
            </a:r>
            <a:r>
              <a:rPr lang="en-US" dirty="0" smtClean="0"/>
              <a:t>demonstration sites across the country</a:t>
            </a:r>
          </a:p>
          <a:p>
            <a:pPr marL="228600" lvl="1">
              <a:spcBef>
                <a:spcPts val="2000"/>
              </a:spcBef>
              <a:buClr>
                <a:schemeClr val="accent1"/>
              </a:buClr>
            </a:pPr>
            <a:r>
              <a:rPr lang="en-US" sz="2000" dirty="0" smtClean="0"/>
              <a:t>Ran from </a:t>
            </a:r>
            <a:r>
              <a:rPr lang="en-US" sz="2000" dirty="0" smtClean="0"/>
              <a:t>2006–2011</a:t>
            </a:r>
            <a:endParaRPr lang="en-US" sz="2000" dirty="0" smtClean="0"/>
          </a:p>
          <a:p>
            <a:r>
              <a:rPr lang="en-US" dirty="0" smtClean="0"/>
              <a:t>Provided oral health care to underserved HIV-positive individuals in 12 States and one U.S. Territory</a:t>
            </a:r>
          </a:p>
          <a:p>
            <a:r>
              <a:rPr lang="en-US" dirty="0" smtClean="0"/>
              <a:t>Oral Health Initiative information on SPNS site: </a:t>
            </a:r>
            <a:r>
              <a:rPr lang="en-US" dirty="0" smtClean="0">
                <a:hlinkClick r:id="rId3"/>
              </a:rPr>
              <a:t>http://hab.hrsa.gov/abouthab/special/oralhealth.html</a:t>
            </a:r>
            <a:endParaRPr lang="en-US" dirty="0" smtClean="0"/>
          </a:p>
          <a:p>
            <a:r>
              <a:rPr lang="en-US" dirty="0" smtClean="0"/>
              <a:t>Evaluation Center on HIV and Oral Health (ECHO) led by Boston University School of Public Health: </a:t>
            </a:r>
            <a:r>
              <a:rPr lang="en-US" dirty="0" smtClean="0">
                <a:hlinkClick r:id="rId4"/>
              </a:rPr>
              <a:t>http://echo.hdwg.org/</a:t>
            </a:r>
            <a:r>
              <a:rPr lang="en-US" dirty="0" smtClean="0"/>
              <a:t>. </a:t>
            </a:r>
          </a:p>
          <a:p>
            <a:pPr>
              <a:buNone/>
            </a:pPr>
            <a:endParaRPr lang="en-US" dirty="0" smtClean="0"/>
          </a:p>
          <a:p>
            <a:pPr>
              <a:buNone/>
            </a:pPr>
            <a:endParaRPr lang="en-US" dirty="0"/>
          </a:p>
        </p:txBody>
      </p:sp>
      <p:pic>
        <p:nvPicPr>
          <p:cNvPr id="4" name="Picture 3"/>
          <p:cNvPicPr>
            <a:picLocks noChangeAspect="1"/>
          </p:cNvPicPr>
          <p:nvPr/>
        </p:nvPicPr>
        <p:blipFill>
          <a:blip r:embed="rId5"/>
          <a:srcRect l="6177" t="20468" r="7575" b="23392"/>
          <a:stretch>
            <a:fillRect/>
          </a:stretch>
        </p:blipFill>
        <p:spPr>
          <a:xfrm>
            <a:off x="2878674" y="5719763"/>
            <a:ext cx="3132667" cy="812800"/>
          </a:xfrm>
          <a:prstGeom prst="rect">
            <a:avLst/>
          </a:prstGeom>
          <a:effectLst>
            <a:glow rad="228600">
              <a:schemeClr val="accent2">
                <a:alpha val="75000"/>
              </a:schemeClr>
            </a:glow>
          </a:effectLst>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32.pdf"/>
          <p:cNvPicPr>
            <a:picLocks noGrp="1" noChangeAspect="1"/>
          </p:cNvPicPr>
          <p:nvPr>
            <p:ph idx="1"/>
          </p:nvPr>
        </p:nvPicPr>
        <mc:AlternateContent xmlns:mc="http://schemas.openxmlformats.org/markup-compatibility/2006">
          <mc:Choice xmlns:ma="http://schemas.microsoft.com/office/mac/drawingml/2008/main" xmlns:mv="urn:schemas-microsoft-com:mac:vml" xmlns="" Requires="ma">
            <p:blipFill>
              <a:blip r:embed="rId2"/>
              <a:srcRect l="-18365" r="-18365"/>
              <a:stretch>
                <a:fillRect/>
              </a:stretch>
            </p:blipFill>
          </mc:Choice>
          <mc:Fallback>
            <p:blipFill>
              <a:blip r:embed="rId3"/>
              <a:srcRect l="-18365" r="-18365"/>
              <a:stretch>
                <a:fillRect/>
              </a:stretch>
            </p:blipFill>
          </mc:Fallback>
        </mc:AlternateContent>
        <p:spPr>
          <a:xfrm>
            <a:off x="-1673941" y="-4973"/>
            <a:ext cx="12511274" cy="6862973"/>
          </a:xfrm>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33.pdf"/>
          <p:cNvPicPr>
            <a:picLocks noGrp="1" noChangeAspect="1"/>
          </p:cNvPicPr>
          <p:nvPr>
            <p:ph idx="1"/>
          </p:nvPr>
        </p:nvPicPr>
        <mc:AlternateContent xmlns:mc="http://schemas.openxmlformats.org/markup-compatibility/2006">
          <mc:Choice xmlns:ma="http://schemas.microsoft.com/office/mac/drawingml/2008/main" xmlns:mv="urn:schemas-microsoft-com:mac:vml" xmlns="" Requires="ma">
            <p:blipFill>
              <a:blip r:embed="rId2"/>
              <a:srcRect l="-18365" r="-18365"/>
              <a:stretch>
                <a:fillRect/>
              </a:stretch>
            </p:blipFill>
          </mc:Choice>
          <mc:Fallback>
            <p:blipFill>
              <a:blip r:embed="rId3"/>
              <a:srcRect l="-18365" r="-18365"/>
              <a:stretch>
                <a:fillRect/>
              </a:stretch>
            </p:blipFill>
          </mc:Fallback>
        </mc:AlternateContent>
        <p:spPr>
          <a:xfrm>
            <a:off x="-1961831" y="-50799"/>
            <a:ext cx="12934607" cy="7095189"/>
          </a:xfrm>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34.pdf"/>
          <p:cNvPicPr>
            <a:picLocks noGrp="1" noChangeAspect="1"/>
          </p:cNvPicPr>
          <p:nvPr>
            <p:ph idx="1"/>
          </p:nvPr>
        </p:nvPicPr>
        <mc:AlternateContent xmlns:mc="http://schemas.openxmlformats.org/markup-compatibility/2006">
          <mc:Choice xmlns:ma="http://schemas.microsoft.com/office/mac/drawingml/2008/main" xmlns:mv="urn:schemas-microsoft-com:mac:vml" xmlns="" Requires="ma">
            <p:blipFill>
              <a:blip r:embed="rId2"/>
              <a:srcRect l="-18365" r="-18365"/>
              <a:stretch>
                <a:fillRect/>
              </a:stretch>
            </p:blipFill>
          </mc:Choice>
          <mc:Fallback>
            <p:blipFill>
              <a:blip r:embed="rId3"/>
              <a:srcRect l="-18365" r="-18365"/>
              <a:stretch>
                <a:fillRect/>
              </a:stretch>
            </p:blipFill>
          </mc:Fallback>
        </mc:AlternateContent>
        <p:spPr>
          <a:xfrm>
            <a:off x="-1685924" y="0"/>
            <a:ext cx="12502209" cy="6858000"/>
          </a:xfrm>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35.pdf"/>
          <p:cNvPicPr>
            <a:picLocks noGrp="1" noChangeAspect="1"/>
          </p:cNvPicPr>
          <p:nvPr>
            <p:ph idx="1"/>
          </p:nvPr>
        </p:nvPicPr>
        <mc:AlternateContent xmlns:mc="http://schemas.openxmlformats.org/markup-compatibility/2006">
          <mc:Choice xmlns:ma="http://schemas.microsoft.com/office/mac/drawingml/2008/main" xmlns:mv="urn:schemas-microsoft-com:mac:vml" xmlns="" Requires="ma">
            <p:blipFill>
              <a:blip r:embed="rId3"/>
              <a:srcRect l="-18365" r="-18365"/>
              <a:stretch>
                <a:fillRect/>
              </a:stretch>
            </p:blipFill>
          </mc:Choice>
          <mc:Fallback>
            <p:blipFill>
              <a:blip r:embed="rId4"/>
              <a:srcRect l="-18365" r="-18365"/>
              <a:stretch>
                <a:fillRect/>
              </a:stretch>
            </p:blipFill>
          </mc:Fallback>
        </mc:AlternateContent>
        <p:spPr>
          <a:xfrm>
            <a:off x="-1744131" y="0"/>
            <a:ext cx="12581450" cy="6901467"/>
          </a:xfrm>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a:spLocks noGrp="1"/>
          </p:cNvSpPr>
          <p:nvPr>
            <p:ph type="title"/>
          </p:nvPr>
        </p:nvSpPr>
        <p:spPr>
          <a:xfrm>
            <a:off x="674827" y="1731427"/>
            <a:ext cx="3255264" cy="1162050"/>
          </a:xfrm>
        </p:spPr>
        <p:txBody>
          <a:bodyPr/>
          <a:lstStyle/>
          <a:p>
            <a:r>
              <a:rPr lang="en-US" dirty="0" smtClean="0">
                <a:solidFill>
                  <a:srgbClr val="000000"/>
                </a:solidFill>
              </a:rPr>
              <a:t>MODULE 9:</a:t>
            </a:r>
            <a:endParaRPr lang="en-US" dirty="0">
              <a:solidFill>
                <a:srgbClr val="000000"/>
              </a:solidFill>
            </a:endParaRPr>
          </a:p>
        </p:txBody>
      </p:sp>
      <p:sp>
        <p:nvSpPr>
          <p:cNvPr id="24" name="Content Placeholder 23"/>
          <p:cNvSpPr>
            <a:spLocks noGrp="1"/>
          </p:cNvSpPr>
          <p:nvPr>
            <p:ph idx="1"/>
          </p:nvPr>
        </p:nvSpPr>
        <p:spPr/>
        <p:txBody>
          <a:bodyPr>
            <a:normAutofit fontScale="85000" lnSpcReduction="10000"/>
          </a:bodyPr>
          <a:lstStyle/>
          <a:p>
            <a:r>
              <a:rPr lang="en-US" i="1" dirty="0" smtClean="0"/>
              <a:t>Session Length: </a:t>
            </a:r>
            <a:r>
              <a:rPr lang="en-US" dirty="0" smtClean="0"/>
              <a:t>30 Minutes; 60 minutes, with Peer Jeopardy Group Activity completed in class </a:t>
            </a:r>
          </a:p>
          <a:p>
            <a:r>
              <a:rPr lang="en-US" i="1" dirty="0" smtClean="0"/>
              <a:t>Summary</a:t>
            </a:r>
            <a:endParaRPr lang="en-US" dirty="0" smtClean="0"/>
          </a:p>
          <a:p>
            <a:pPr lvl="1"/>
            <a:r>
              <a:rPr lang="en-US" dirty="0" smtClean="0"/>
              <a:t>Module 9 is intended to be a training for providers, consistent with the rest of the curriculum modules. The module is intended to be for providers to discuss how peers can be helpful in engaging PLWHA in care, and to familiarize themselves with a possible tool to use in peer education and training. </a:t>
            </a:r>
          </a:p>
          <a:p>
            <a:r>
              <a:rPr lang="en-US" dirty="0" smtClean="0"/>
              <a:t> </a:t>
            </a:r>
            <a:r>
              <a:rPr lang="en-US" i="1" dirty="0" smtClean="0"/>
              <a:t>Materials Needed:</a:t>
            </a:r>
            <a:endParaRPr lang="en-US" dirty="0" smtClean="0"/>
          </a:p>
          <a:p>
            <a:pPr lvl="1"/>
            <a:r>
              <a:rPr lang="en-US" dirty="0" smtClean="0"/>
              <a:t>Computer and compatible LCD projector</a:t>
            </a:r>
          </a:p>
          <a:p>
            <a:pPr lvl="1"/>
            <a:r>
              <a:rPr lang="en-US" dirty="0" smtClean="0"/>
              <a:t>Copies of the handout</a:t>
            </a:r>
            <a:r>
              <a:rPr lang="en-US" b="1" dirty="0" smtClean="0"/>
              <a:t> </a:t>
            </a:r>
            <a:r>
              <a:rPr lang="en-US" dirty="0" smtClean="0"/>
              <a:t>printed out and distributed to each person</a:t>
            </a:r>
          </a:p>
          <a:p>
            <a:pPr lvl="1"/>
            <a:r>
              <a:rPr lang="en-US" dirty="0" smtClean="0"/>
              <a:t>Timer or watch with a second hand</a:t>
            </a:r>
          </a:p>
          <a:p>
            <a:pPr lvl="1"/>
            <a:r>
              <a:rPr lang="en-US" dirty="0" smtClean="0"/>
              <a:t>Calculator</a:t>
            </a:r>
          </a:p>
          <a:p>
            <a:pPr lvl="1"/>
            <a:r>
              <a:rPr lang="en-US" dirty="0" smtClean="0"/>
              <a:t>Paper for each group</a:t>
            </a:r>
          </a:p>
          <a:p>
            <a:pPr lvl="1"/>
            <a:r>
              <a:rPr lang="en-US" dirty="0" smtClean="0"/>
              <a:t>Pencils or pens for each group</a:t>
            </a:r>
          </a:p>
          <a:p>
            <a:pPr lvl="1"/>
            <a:r>
              <a:rPr lang="en-US" dirty="0" smtClean="0"/>
              <a:t>Prizes and/or a buzzer are recommended but optional.</a:t>
            </a:r>
            <a:endParaRPr lang="en-US" dirty="0"/>
          </a:p>
        </p:txBody>
      </p:sp>
      <p:sp>
        <p:nvSpPr>
          <p:cNvPr id="25" name="Text Placeholder 24"/>
          <p:cNvSpPr>
            <a:spLocks noGrp="1"/>
          </p:cNvSpPr>
          <p:nvPr>
            <p:ph type="body" sz="half" idx="2"/>
          </p:nvPr>
        </p:nvSpPr>
        <p:spPr>
          <a:xfrm>
            <a:off x="675365" y="2927077"/>
            <a:ext cx="3255264" cy="2392363"/>
          </a:xfrm>
        </p:spPr>
        <p:txBody>
          <a:bodyPr/>
          <a:lstStyle/>
          <a:p>
            <a:r>
              <a:rPr lang="en-US" sz="2400" dirty="0" smtClean="0"/>
              <a:t>Peer-Patient Oral Health Education </a:t>
            </a:r>
            <a:endParaRPr lang="en-US" dirty="0"/>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Peers Can Plan Important Role in Oral Health Education and Care</a:t>
            </a:r>
            <a:endParaRPr lang="en-US" dirty="0"/>
          </a:p>
        </p:txBody>
      </p:sp>
      <p:sp>
        <p:nvSpPr>
          <p:cNvPr id="6" name="Content Placeholder 5"/>
          <p:cNvSpPr>
            <a:spLocks noGrp="1"/>
          </p:cNvSpPr>
          <p:nvPr>
            <p:ph idx="1"/>
          </p:nvPr>
        </p:nvSpPr>
        <p:spPr/>
        <p:txBody>
          <a:bodyPr>
            <a:normAutofit/>
          </a:bodyPr>
          <a:lstStyle/>
          <a:p>
            <a:r>
              <a:rPr lang="en-US" dirty="0" smtClean="0"/>
              <a:t>Peers can encourage oral health care education and entrance into and adherence to HIV and oral health care for PLWHA, including:</a:t>
            </a:r>
            <a:endParaRPr lang="en-US" sz="2000" dirty="0" smtClean="0"/>
          </a:p>
          <a:p>
            <a:pPr lvl="2"/>
            <a:r>
              <a:rPr lang="en-US" dirty="0" smtClean="0"/>
              <a:t>Providing transportation</a:t>
            </a:r>
            <a:endParaRPr lang="en-US" sz="2000" dirty="0" smtClean="0"/>
          </a:p>
          <a:p>
            <a:pPr lvl="2"/>
            <a:r>
              <a:rPr lang="en-US" dirty="0" smtClean="0"/>
              <a:t>Connecting patients with other social services</a:t>
            </a:r>
            <a:endParaRPr lang="en-US" sz="2000" dirty="0" smtClean="0"/>
          </a:p>
          <a:p>
            <a:pPr lvl="2"/>
            <a:r>
              <a:rPr lang="en-US" dirty="0" smtClean="0"/>
              <a:t>Accompanying patients to dental visits</a:t>
            </a:r>
            <a:endParaRPr lang="en-US" sz="2000" dirty="0" smtClean="0"/>
          </a:p>
          <a:p>
            <a:pPr lvl="2"/>
            <a:r>
              <a:rPr lang="en-US" dirty="0" smtClean="0"/>
              <a:t>Talking to them about their oral health care</a:t>
            </a:r>
            <a:endParaRPr lang="en-US" sz="2000" dirty="0" smtClean="0"/>
          </a:p>
          <a:p>
            <a:pPr lvl="2"/>
            <a:r>
              <a:rPr lang="en-US" dirty="0" smtClean="0"/>
              <a:t>Educating them about the importance of oral health care, including sharing their personal experience with oral health care</a:t>
            </a:r>
            <a:endParaRPr lang="en-US" sz="2000" dirty="0" smtClean="0"/>
          </a:p>
          <a:p>
            <a:pPr lvl="2"/>
            <a:r>
              <a:rPr lang="en-US" dirty="0" smtClean="0"/>
              <a:t>Reminding patients about appointments</a:t>
            </a:r>
            <a:endParaRPr lang="en-US" sz="2000" dirty="0" smtClean="0"/>
          </a:p>
          <a:p>
            <a:pPr lvl="2"/>
            <a:r>
              <a:rPr lang="en-US" dirty="0" smtClean="0"/>
              <a:t>Developing patient trust and reducing their fears of dental care.</a:t>
            </a:r>
            <a:endParaRPr lang="en-US" sz="2000" dirty="0" smtClean="0"/>
          </a:p>
          <a:p>
            <a:pPr>
              <a:buNone/>
            </a:pPr>
            <a:endParaRPr lang="en-US" sz="2400" dirty="0" smtClean="0"/>
          </a:p>
          <a:p>
            <a:endParaRPr lang="en-US" dirty="0"/>
          </a:p>
        </p:txBody>
      </p:sp>
      <p:pic>
        <p:nvPicPr>
          <p:cNvPr id="4" name="Picture 3" descr="peer.WMF"/>
          <p:cNvPicPr>
            <a:picLocks noChangeAspect="1"/>
          </p:cNvPicPr>
          <p:nvPr/>
        </p:nvPicPr>
        <p:blipFill>
          <a:blip r:embed="rId3">
            <a:duotone>
              <a:schemeClr val="accent1">
                <a:shade val="45000"/>
                <a:satMod val="135000"/>
              </a:schemeClr>
              <a:prstClr val="white"/>
            </a:duotone>
          </a:blip>
          <a:stretch>
            <a:fillRect/>
          </a:stretch>
        </p:blipFill>
        <p:spPr>
          <a:xfrm>
            <a:off x="6919384" y="2755900"/>
            <a:ext cx="1841500" cy="1752600"/>
          </a:xfrm>
          <a:prstGeom prst="rect">
            <a:avLst/>
          </a:prstGeom>
        </p:spPr>
      </p:pic>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Scenario for Peer Outreach: Discussion Questions</a:t>
            </a:r>
            <a:endParaRPr lang="en-US" dirty="0"/>
          </a:p>
        </p:txBody>
      </p:sp>
      <p:sp>
        <p:nvSpPr>
          <p:cNvPr id="3" name="Content Placeholder 2"/>
          <p:cNvSpPr>
            <a:spLocks noGrp="1"/>
          </p:cNvSpPr>
          <p:nvPr>
            <p:ph idx="1"/>
          </p:nvPr>
        </p:nvSpPr>
        <p:spPr/>
        <p:txBody>
          <a:bodyPr>
            <a:normAutofit fontScale="77500" lnSpcReduction="20000"/>
          </a:bodyPr>
          <a:lstStyle/>
          <a:p>
            <a:pPr marL="457200" lvl="0" indent="-457200">
              <a:buAutoNum type="arabicPeriod"/>
            </a:pPr>
            <a:r>
              <a:rPr lang="en-US" dirty="0" smtClean="0"/>
              <a:t>What are some of the biggest challenges Sandra faces to getting regular dental care?</a:t>
            </a:r>
          </a:p>
          <a:p>
            <a:pPr marL="457200" lvl="0" indent="-457200">
              <a:buAutoNum type="arabicPeriod"/>
            </a:pPr>
            <a:r>
              <a:rPr lang="en-US" dirty="0" smtClean="0"/>
              <a:t>Before you start talking with Sandra, what do you notice about her nonverbal communication (body language)? What does her body language suggest? How might this affect the way you approach her?</a:t>
            </a:r>
          </a:p>
          <a:p>
            <a:pPr marL="457200" lvl="0" indent="-457200">
              <a:buAutoNum type="arabicPeriod"/>
            </a:pPr>
            <a:r>
              <a:rPr lang="en-US" dirty="0" smtClean="0"/>
              <a:t>What are some ways you can start a conversation with Sandra?</a:t>
            </a:r>
          </a:p>
          <a:p>
            <a:pPr marL="457200" lvl="0" indent="-457200">
              <a:buAutoNum type="arabicPeriod"/>
            </a:pPr>
            <a:r>
              <a:rPr lang="en-US" dirty="0" smtClean="0"/>
              <a:t>Using open-ended style questions, list three questions that you would like to ask Sandra to learn more about her situation.</a:t>
            </a:r>
          </a:p>
          <a:p>
            <a:pPr marL="457200" lvl="0" indent="-457200">
              <a:buAutoNum type="arabicPeriod"/>
            </a:pPr>
            <a:r>
              <a:rPr lang="en-US" dirty="0" smtClean="0"/>
              <a:t>Sandra </a:t>
            </a:r>
            <a:r>
              <a:rPr lang="en-US" dirty="0" smtClean="0"/>
              <a:t>informs you that she doesn’t want the surgery because she doesn’t want them pulling out her teeth and making her look ugly. She doesn’t want to go to work with missing teeth. How can you respond?</a:t>
            </a:r>
          </a:p>
          <a:p>
            <a:pPr marL="457200" lvl="0" indent="-457200">
              <a:buAutoNum type="arabicPeriod"/>
            </a:pPr>
            <a:r>
              <a:rPr lang="en-US" dirty="0" smtClean="0"/>
              <a:t>Identify </a:t>
            </a:r>
            <a:r>
              <a:rPr lang="en-US" dirty="0" smtClean="0"/>
              <a:t>three ways you specifically can help Sandra with getting the dental treatment she needs.</a:t>
            </a:r>
          </a:p>
        </p:txBody>
      </p:sp>
      <p:pic>
        <p:nvPicPr>
          <p:cNvPr id="4" name="Picture 3" descr="questionbulb.GIF"/>
          <p:cNvPicPr>
            <a:picLocks noChangeAspect="1"/>
          </p:cNvPicPr>
          <p:nvPr/>
        </p:nvPicPr>
        <p:blipFill>
          <a:blip r:embed="rId3"/>
          <a:stretch>
            <a:fillRect/>
          </a:stretch>
        </p:blipFill>
        <p:spPr>
          <a:xfrm>
            <a:off x="7863700" y="5079999"/>
            <a:ext cx="1178701" cy="1443308"/>
          </a:xfrm>
          <a:prstGeom prst="rect">
            <a:avLst/>
          </a:prstGeom>
        </p:spPr>
      </p:pic>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4338" name="Picture 20" descr="dancinggirl.gif"/>
          <p:cNvPicPr>
            <a:picLocks noChangeAspect="1"/>
          </p:cNvPicPr>
          <p:nvPr/>
        </p:nvPicPr>
        <p:blipFill>
          <a:blip r:embed="rId3"/>
          <a:srcRect/>
          <a:stretch>
            <a:fillRect/>
          </a:stretch>
        </p:blipFill>
        <p:spPr bwMode="auto">
          <a:xfrm>
            <a:off x="228600" y="5257800"/>
            <a:ext cx="1428750" cy="1404938"/>
          </a:xfrm>
          <a:prstGeom prst="rect">
            <a:avLst/>
          </a:prstGeom>
          <a:noFill/>
          <a:ln w="9525">
            <a:noFill/>
            <a:miter lim="800000"/>
            <a:headEnd/>
            <a:tailEnd/>
          </a:ln>
        </p:spPr>
      </p:pic>
      <p:sp>
        <p:nvSpPr>
          <p:cNvPr id="29" name="Rectangle 4"/>
          <p:cNvSpPr>
            <a:spLocks/>
          </p:cNvSpPr>
          <p:nvPr/>
        </p:nvSpPr>
        <p:spPr bwMode="auto">
          <a:xfrm>
            <a:off x="0" y="2527300"/>
            <a:ext cx="9144000" cy="2197100"/>
          </a:xfrm>
          <a:prstGeom prst="rect">
            <a:avLst/>
          </a:prstGeom>
          <a:noFill/>
          <a:ln w="12700">
            <a:noFill/>
            <a:miter lim="800000"/>
            <a:headEnd/>
            <a:tailEnd/>
          </a:ln>
        </p:spPr>
        <p:txBody>
          <a:bodyPr lIns="0" tIns="0" rIns="40639" bIns="0"/>
          <a:lstStyle/>
          <a:p>
            <a:pPr marL="39688" algn="ctr">
              <a:defRPr/>
            </a:pPr>
            <a:r>
              <a:rPr lang="en-US" sz="7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sablanca Heavy SF" pitchFamily="34" charset="0"/>
                <a:ea typeface="Arial Black" charset="0"/>
                <a:cs typeface="Arial Black" charset="0"/>
                <a:sym typeface="Arial Black" charset="0"/>
              </a:rPr>
              <a:t>HIV Oral Health Jeopardy for Peers!!!</a:t>
            </a:r>
          </a:p>
        </p:txBody>
      </p:sp>
      <p:pic>
        <p:nvPicPr>
          <p:cNvPr id="14340" name="Picture 17" descr="Breakdancing.gif"/>
          <p:cNvPicPr>
            <a:picLocks noChangeAspect="1"/>
          </p:cNvPicPr>
          <p:nvPr/>
        </p:nvPicPr>
        <p:blipFill>
          <a:blip r:embed="rId4"/>
          <a:srcRect/>
          <a:stretch>
            <a:fillRect/>
          </a:stretch>
        </p:blipFill>
        <p:spPr bwMode="auto">
          <a:xfrm>
            <a:off x="228600" y="304800"/>
            <a:ext cx="1600200" cy="1200150"/>
          </a:xfrm>
          <a:prstGeom prst="rect">
            <a:avLst/>
          </a:prstGeom>
          <a:noFill/>
          <a:ln w="9525">
            <a:noFill/>
            <a:miter lim="800000"/>
            <a:headEnd/>
            <a:tailEnd/>
          </a:ln>
        </p:spPr>
      </p:pic>
      <p:pic>
        <p:nvPicPr>
          <p:cNvPr id="14341" name="Picture 19" descr="dancinggirl.gif"/>
          <p:cNvPicPr>
            <a:picLocks noChangeAspect="1"/>
          </p:cNvPicPr>
          <p:nvPr/>
        </p:nvPicPr>
        <p:blipFill>
          <a:blip r:embed="rId3"/>
          <a:srcRect/>
          <a:stretch>
            <a:fillRect/>
          </a:stretch>
        </p:blipFill>
        <p:spPr bwMode="auto">
          <a:xfrm>
            <a:off x="7315200" y="152400"/>
            <a:ext cx="1504950" cy="1479550"/>
          </a:xfrm>
          <a:prstGeom prst="rect">
            <a:avLst/>
          </a:prstGeom>
          <a:noFill/>
          <a:ln w="9525">
            <a:noFill/>
            <a:miter lim="800000"/>
            <a:headEnd/>
            <a:tailEnd/>
          </a:ln>
        </p:spPr>
      </p:pic>
      <p:pic>
        <p:nvPicPr>
          <p:cNvPr id="14342" name="Picture 25" descr="Breakdancing.gif"/>
          <p:cNvPicPr>
            <a:picLocks noChangeAspect="1"/>
          </p:cNvPicPr>
          <p:nvPr/>
        </p:nvPicPr>
        <p:blipFill>
          <a:blip r:embed="rId4"/>
          <a:srcRect/>
          <a:stretch>
            <a:fillRect/>
          </a:stretch>
        </p:blipFill>
        <p:spPr bwMode="auto">
          <a:xfrm>
            <a:off x="7315200" y="5334000"/>
            <a:ext cx="1600200" cy="1200150"/>
          </a:xfrm>
          <a:prstGeom prst="rect">
            <a:avLst/>
          </a:prstGeom>
          <a:noFill/>
          <a:ln w="9525">
            <a:noFill/>
            <a:miter lim="800000"/>
            <a:headEnd/>
            <a:tailEnd/>
          </a:ln>
        </p:spPr>
      </p:pic>
      <p:pic>
        <p:nvPicPr>
          <p:cNvPr id="14343" name="Picture 27" descr="http://c2.ac-images.myspacecdn.com/images02/60/l_ddde679dfa094d6db0cb4e8b2090269d.gif"/>
          <p:cNvPicPr>
            <a:picLocks noChangeAspect="1" noChangeArrowheads="1" noCrop="1"/>
          </p:cNvPicPr>
          <p:nvPr/>
        </p:nvPicPr>
        <p:blipFill>
          <a:blip r:embed="rId5"/>
          <a:srcRect/>
          <a:stretch>
            <a:fillRect/>
          </a:stretch>
        </p:blipFill>
        <p:spPr bwMode="auto">
          <a:xfrm>
            <a:off x="3506788" y="0"/>
            <a:ext cx="2132012" cy="2438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80">
                                          <p:stCondLst>
                                            <p:cond delay="0"/>
                                          </p:stCondLst>
                                        </p:cTn>
                                        <p:tgtEl>
                                          <p:spTgt spid="29"/>
                                        </p:tgtEl>
                                      </p:cBhvr>
                                    </p:animEffect>
                                    <p:anim calcmode="lin" valueType="num">
                                      <p:cBhvr>
                                        <p:cTn id="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3" dur="26">
                                          <p:stCondLst>
                                            <p:cond delay="650"/>
                                          </p:stCondLst>
                                        </p:cTn>
                                        <p:tgtEl>
                                          <p:spTgt spid="29"/>
                                        </p:tgtEl>
                                      </p:cBhvr>
                                      <p:to x="100000" y="60000"/>
                                    </p:animScale>
                                    <p:animScale>
                                      <p:cBhvr>
                                        <p:cTn id="14" dur="166" decel="50000">
                                          <p:stCondLst>
                                            <p:cond delay="676"/>
                                          </p:stCondLst>
                                        </p:cTn>
                                        <p:tgtEl>
                                          <p:spTgt spid="29"/>
                                        </p:tgtEl>
                                      </p:cBhvr>
                                      <p:to x="100000" y="100000"/>
                                    </p:animScale>
                                    <p:animScale>
                                      <p:cBhvr>
                                        <p:cTn id="15" dur="26">
                                          <p:stCondLst>
                                            <p:cond delay="1312"/>
                                          </p:stCondLst>
                                        </p:cTn>
                                        <p:tgtEl>
                                          <p:spTgt spid="29"/>
                                        </p:tgtEl>
                                      </p:cBhvr>
                                      <p:to x="100000" y="80000"/>
                                    </p:animScale>
                                    <p:animScale>
                                      <p:cBhvr>
                                        <p:cTn id="16" dur="166" decel="50000">
                                          <p:stCondLst>
                                            <p:cond delay="1338"/>
                                          </p:stCondLst>
                                        </p:cTn>
                                        <p:tgtEl>
                                          <p:spTgt spid="29"/>
                                        </p:tgtEl>
                                      </p:cBhvr>
                                      <p:to x="100000" y="100000"/>
                                    </p:animScale>
                                    <p:animScale>
                                      <p:cBhvr>
                                        <p:cTn id="17" dur="26">
                                          <p:stCondLst>
                                            <p:cond delay="1642"/>
                                          </p:stCondLst>
                                        </p:cTn>
                                        <p:tgtEl>
                                          <p:spTgt spid="29"/>
                                        </p:tgtEl>
                                      </p:cBhvr>
                                      <p:to x="100000" y="90000"/>
                                    </p:animScale>
                                    <p:animScale>
                                      <p:cBhvr>
                                        <p:cTn id="18" dur="166" decel="50000">
                                          <p:stCondLst>
                                            <p:cond delay="1668"/>
                                          </p:stCondLst>
                                        </p:cTn>
                                        <p:tgtEl>
                                          <p:spTgt spid="29"/>
                                        </p:tgtEl>
                                      </p:cBhvr>
                                      <p:to x="100000" y="100000"/>
                                    </p:animScale>
                                    <p:animScale>
                                      <p:cBhvr>
                                        <p:cTn id="19" dur="26">
                                          <p:stCondLst>
                                            <p:cond delay="1808"/>
                                          </p:stCondLst>
                                        </p:cTn>
                                        <p:tgtEl>
                                          <p:spTgt spid="29"/>
                                        </p:tgtEl>
                                      </p:cBhvr>
                                      <p:to x="100000" y="95000"/>
                                    </p:animScale>
                                    <p:animScale>
                                      <p:cBhvr>
                                        <p:cTn id="20" dur="166" decel="50000">
                                          <p:stCondLst>
                                            <p:cond delay="1834"/>
                                          </p:stCondLst>
                                        </p:cTn>
                                        <p:tgtEl>
                                          <p:spTgt spid="2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30" name="Picture 15"/>
          <p:cNvPicPr>
            <a:picLocks noChangeAspect="1" noChangeArrowheads="1"/>
          </p:cNvPicPr>
          <p:nvPr/>
        </p:nvPicPr>
        <p:blipFill>
          <a:blip r:embed="rId3"/>
          <a:srcRect l="21333" t="2734" r="21333" b="8205"/>
          <a:stretch>
            <a:fillRect/>
          </a:stretch>
        </p:blipFill>
        <p:spPr bwMode="auto">
          <a:xfrm>
            <a:off x="7348538" y="3403600"/>
            <a:ext cx="1719262" cy="2082800"/>
          </a:xfrm>
          <a:prstGeom prst="rect">
            <a:avLst/>
          </a:prstGeom>
          <a:noFill/>
          <a:ln w="9525">
            <a:noFill/>
            <a:miter lim="800000"/>
            <a:headEnd/>
            <a:tailEnd/>
          </a:ln>
        </p:spPr>
      </p:pic>
      <p:pic>
        <p:nvPicPr>
          <p:cNvPr id="1031" name="Picture 14"/>
          <p:cNvPicPr>
            <a:picLocks noChangeAspect="1" noChangeArrowheads="1"/>
          </p:cNvPicPr>
          <p:nvPr/>
        </p:nvPicPr>
        <p:blipFill>
          <a:blip r:embed="rId4"/>
          <a:srcRect/>
          <a:stretch>
            <a:fillRect/>
          </a:stretch>
        </p:blipFill>
        <p:spPr bwMode="auto">
          <a:xfrm>
            <a:off x="3352800" y="3733800"/>
            <a:ext cx="1944688" cy="1828800"/>
          </a:xfrm>
          <a:prstGeom prst="rect">
            <a:avLst/>
          </a:prstGeom>
          <a:noFill/>
          <a:ln w="9525">
            <a:noFill/>
            <a:miter lim="800000"/>
            <a:headEnd/>
            <a:tailEnd/>
          </a:ln>
        </p:spPr>
      </p:pic>
      <p:pic>
        <p:nvPicPr>
          <p:cNvPr id="1032" name="Picture 13"/>
          <p:cNvPicPr>
            <a:picLocks noChangeAspect="1" noChangeArrowheads="1"/>
          </p:cNvPicPr>
          <p:nvPr/>
        </p:nvPicPr>
        <p:blipFill>
          <a:blip r:embed="rId5"/>
          <a:srcRect l="2525" t="3067" r="2525"/>
          <a:stretch>
            <a:fillRect/>
          </a:stretch>
        </p:blipFill>
        <p:spPr bwMode="auto">
          <a:xfrm>
            <a:off x="5324475" y="3886200"/>
            <a:ext cx="1914525" cy="1609725"/>
          </a:xfrm>
          <a:prstGeom prst="rect">
            <a:avLst/>
          </a:prstGeom>
          <a:noFill/>
          <a:ln w="9525">
            <a:noFill/>
            <a:miter lim="800000"/>
            <a:headEnd/>
            <a:tailEnd/>
          </a:ln>
        </p:spPr>
      </p:pic>
      <p:pic>
        <p:nvPicPr>
          <p:cNvPr id="1033" name="Picture 11"/>
          <p:cNvPicPr>
            <a:picLocks noChangeAspect="1" noChangeArrowheads="1"/>
          </p:cNvPicPr>
          <p:nvPr/>
        </p:nvPicPr>
        <p:blipFill>
          <a:blip r:embed="rId6"/>
          <a:srcRect l="4379" t="1601" r="3503"/>
          <a:stretch>
            <a:fillRect/>
          </a:stretch>
        </p:blipFill>
        <p:spPr bwMode="auto">
          <a:xfrm>
            <a:off x="0" y="2133600"/>
            <a:ext cx="1398588" cy="4090988"/>
          </a:xfrm>
          <a:prstGeom prst="rect">
            <a:avLst/>
          </a:prstGeom>
          <a:noFill/>
          <a:ln w="9525">
            <a:noFill/>
            <a:miter lim="800000"/>
            <a:headEnd/>
            <a:tailEnd/>
          </a:ln>
        </p:spPr>
      </p:pic>
      <p:sp>
        <p:nvSpPr>
          <p:cNvPr id="33" name="Flowchart: Process 32"/>
          <p:cNvSpPr/>
          <p:nvPr/>
        </p:nvSpPr>
        <p:spPr>
          <a:xfrm>
            <a:off x="0" y="5638800"/>
            <a:ext cx="9144000" cy="1219200"/>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a typeface="ＭＳ Ｐゴシック" pitchFamily="-107" charset="-128"/>
            </a:endParaRPr>
          </a:p>
        </p:txBody>
      </p:sp>
      <p:sp>
        <p:nvSpPr>
          <p:cNvPr id="6" name="Flowchart: Process 5"/>
          <p:cNvSpPr/>
          <p:nvPr/>
        </p:nvSpPr>
        <p:spPr>
          <a:xfrm rot="5400000">
            <a:off x="3640931" y="5347494"/>
            <a:ext cx="1401762" cy="1527175"/>
          </a:xfrm>
          <a:custGeom>
            <a:avLst/>
            <a:gdLst>
              <a:gd name="connsiteX0" fmla="*/ 0 w 1"/>
              <a:gd name="connsiteY0" fmla="*/ 0 h 1"/>
              <a:gd name="connsiteX1" fmla="*/ 1 w 1"/>
              <a:gd name="connsiteY1" fmla="*/ 0 h 1"/>
              <a:gd name="connsiteX2" fmla="*/ 1 w 1"/>
              <a:gd name="connsiteY2" fmla="*/ 1 h 1"/>
              <a:gd name="connsiteX3" fmla="*/ 0 w 1"/>
              <a:gd name="connsiteY3" fmla="*/ 1 h 1"/>
              <a:gd name="connsiteX4" fmla="*/ 0 w 1"/>
              <a:gd name="connsiteY4" fmla="*/ 0 h 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 h="1">
                <a:moveTo>
                  <a:pt x="0" y="0"/>
                </a:moveTo>
                <a:lnTo>
                  <a:pt x="1" y="0"/>
                </a:lnTo>
                <a:lnTo>
                  <a:pt x="1" y="1"/>
                </a:lnTo>
                <a:lnTo>
                  <a:pt x="0" y="1"/>
                </a:lnTo>
                <a:lnTo>
                  <a:pt x="0" y="0"/>
                </a:lnTo>
                <a:close/>
              </a:path>
            </a:pathLst>
          </a:cu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chemeClr val="bg1"/>
              </a:solidFill>
              <a:ea typeface="ＭＳ Ｐゴシック" pitchFamily="-107" charset="-128"/>
            </a:endParaRPr>
          </a:p>
        </p:txBody>
      </p:sp>
      <p:sp>
        <p:nvSpPr>
          <p:cNvPr id="25" name="Flowchart: Process 24"/>
          <p:cNvSpPr/>
          <p:nvPr/>
        </p:nvSpPr>
        <p:spPr>
          <a:xfrm rot="5400000">
            <a:off x="5600701" y="5343525"/>
            <a:ext cx="1401762" cy="1535113"/>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chemeClr val="bg1"/>
              </a:solidFill>
              <a:ea typeface="ＭＳ Ｐゴシック" pitchFamily="-107" charset="-128"/>
            </a:endParaRPr>
          </a:p>
        </p:txBody>
      </p:sp>
      <p:sp>
        <p:nvSpPr>
          <p:cNvPr id="1041" name="TextBox 7"/>
          <p:cNvSpPr>
            <a:spLocks noChangeArrowheads="1"/>
          </p:cNvSpPr>
          <p:nvPr/>
        </p:nvSpPr>
        <p:spPr bwMode="auto">
          <a:xfrm>
            <a:off x="3657600" y="5595938"/>
            <a:ext cx="1447800" cy="1262062"/>
          </a:xfrm>
          <a:custGeom>
            <a:avLst/>
            <a:gdLst>
              <a:gd name="T0" fmla="*/ 0 w 1447800"/>
              <a:gd name="T1" fmla="*/ 0 h 1262063"/>
              <a:gd name="T2" fmla="*/ 1447800 w 1447800"/>
              <a:gd name="T3" fmla="*/ 0 h 1262063"/>
              <a:gd name="T4" fmla="*/ 1447800 w 1447800"/>
              <a:gd name="T5" fmla="*/ 1261873 h 1262063"/>
              <a:gd name="T6" fmla="*/ 0 w 1447800"/>
              <a:gd name="T7" fmla="*/ 1261873 h 1262063"/>
              <a:gd name="T8" fmla="*/ 0 w 1447800"/>
              <a:gd name="T9" fmla="*/ 0 h 1262063"/>
              <a:gd name="T10" fmla="*/ 0 60000 65536"/>
              <a:gd name="T11" fmla="*/ 0 60000 65536"/>
              <a:gd name="T12" fmla="*/ 0 60000 65536"/>
              <a:gd name="T13" fmla="*/ 0 60000 65536"/>
              <a:gd name="T14" fmla="*/ 0 60000 65536"/>
              <a:gd name="T15" fmla="*/ 0 w 1447800"/>
              <a:gd name="T16" fmla="*/ 0 h 1262063"/>
              <a:gd name="T17" fmla="*/ 1447800 w 1447800"/>
              <a:gd name="T18" fmla="*/ 1262063 h 1262063"/>
            </a:gdLst>
            <a:ahLst/>
            <a:cxnLst>
              <a:cxn ang="T10">
                <a:pos x="T0" y="T1"/>
              </a:cxn>
              <a:cxn ang="T11">
                <a:pos x="T2" y="T3"/>
              </a:cxn>
              <a:cxn ang="T12">
                <a:pos x="T4" y="T5"/>
              </a:cxn>
              <a:cxn ang="T13">
                <a:pos x="T6" y="T7"/>
              </a:cxn>
              <a:cxn ang="T14">
                <a:pos x="T8" y="T9"/>
              </a:cxn>
            </a:cxnLst>
            <a:rect l="T15" t="T16" r="T17" b="T18"/>
            <a:pathLst>
              <a:path w="1447800" h="1262063">
                <a:moveTo>
                  <a:pt x="0" y="0"/>
                </a:moveTo>
                <a:lnTo>
                  <a:pt x="1447800" y="0"/>
                </a:lnTo>
                <a:lnTo>
                  <a:pt x="1447800" y="1262063"/>
                </a:lnTo>
                <a:lnTo>
                  <a:pt x="0" y="1262063"/>
                </a:lnTo>
                <a:lnTo>
                  <a:pt x="0" y="0"/>
                </a:lnTo>
                <a:close/>
              </a:path>
            </a:pathLst>
          </a:custGeom>
          <a:noFill/>
          <a:ln w="9525">
            <a:noFill/>
            <a:miter lim="800000"/>
            <a:headEnd/>
            <a:tailEnd/>
          </a:ln>
        </p:spPr>
        <p:txBody>
          <a:bodyPr>
            <a:prstTxWarp prst="textNoShape">
              <a:avLst/>
            </a:prstTxWarp>
            <a:spAutoFit/>
          </a:bodyPr>
          <a:lstStyle/>
          <a:p>
            <a:pPr algn="ctr"/>
            <a:r>
              <a:rPr lang="en-US" sz="2800" b="1">
                <a:latin typeface="Constantia" pitchFamily="-112" charset="0"/>
              </a:rPr>
              <a:t>Team</a:t>
            </a:r>
          </a:p>
          <a:p>
            <a:pPr algn="ctr"/>
            <a:r>
              <a:rPr lang="en-US" b="1">
                <a:latin typeface="Constantia" pitchFamily="-112" charset="0"/>
              </a:rPr>
              <a:t>Condom</a:t>
            </a:r>
          </a:p>
          <a:p>
            <a:pPr algn="ctr"/>
            <a:r>
              <a:rPr lang="en-US" b="1">
                <a:latin typeface="Constantia" pitchFamily="-112" charset="0"/>
              </a:rPr>
              <a:t>Sense</a:t>
            </a:r>
          </a:p>
        </p:txBody>
      </p:sp>
      <p:sp>
        <p:nvSpPr>
          <p:cNvPr id="1042" name="TextBox 9"/>
          <p:cNvSpPr txBox="1">
            <a:spLocks noChangeArrowheads="1"/>
          </p:cNvSpPr>
          <p:nvPr/>
        </p:nvSpPr>
        <p:spPr bwMode="auto">
          <a:xfrm>
            <a:off x="7361238" y="5756275"/>
            <a:ext cx="1524000" cy="460375"/>
          </a:xfrm>
          <a:prstGeom prst="rect">
            <a:avLst/>
          </a:prstGeom>
          <a:noFill/>
          <a:ln w="9525">
            <a:noFill/>
            <a:miter lim="800000"/>
            <a:headEnd/>
            <a:tailEnd/>
          </a:ln>
        </p:spPr>
        <p:txBody>
          <a:bodyPr>
            <a:prstTxWarp prst="textNoShape">
              <a:avLst/>
            </a:prstTxWarp>
            <a:spAutoFit/>
          </a:bodyPr>
          <a:lstStyle/>
          <a:p>
            <a:r>
              <a:rPr lang="en-US" b="1">
                <a:solidFill>
                  <a:schemeClr val="bg1"/>
                </a:solidFill>
              </a:rPr>
              <a:t>Team C</a:t>
            </a:r>
          </a:p>
        </p:txBody>
      </p:sp>
      <p:sp>
        <p:nvSpPr>
          <p:cNvPr id="27" name="Flowchart: Process 26"/>
          <p:cNvSpPr/>
          <p:nvPr/>
        </p:nvSpPr>
        <p:spPr>
          <a:xfrm rot="5400000">
            <a:off x="7451725" y="5348287"/>
            <a:ext cx="1401762" cy="1525588"/>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chemeClr val="bg1"/>
              </a:solidFill>
              <a:ea typeface="ＭＳ Ｐゴシック" pitchFamily="-107" charset="-128"/>
            </a:endParaRPr>
          </a:p>
        </p:txBody>
      </p:sp>
      <p:sp>
        <p:nvSpPr>
          <p:cNvPr id="1046" name="TextBox 7"/>
          <p:cNvSpPr txBox="1">
            <a:spLocks noChangeArrowheads="1"/>
          </p:cNvSpPr>
          <p:nvPr/>
        </p:nvSpPr>
        <p:spPr bwMode="auto">
          <a:xfrm>
            <a:off x="5562600" y="5595938"/>
            <a:ext cx="1447800" cy="1262062"/>
          </a:xfrm>
          <a:prstGeom prst="rect">
            <a:avLst/>
          </a:prstGeom>
          <a:noFill/>
          <a:ln w="9525">
            <a:noFill/>
            <a:miter lim="800000"/>
            <a:headEnd/>
            <a:tailEnd/>
          </a:ln>
        </p:spPr>
        <p:txBody>
          <a:bodyPr>
            <a:prstTxWarp prst="textNoShape">
              <a:avLst/>
            </a:prstTxWarp>
            <a:spAutoFit/>
          </a:bodyPr>
          <a:lstStyle/>
          <a:p>
            <a:pPr algn="ctr"/>
            <a:r>
              <a:rPr lang="en-US" sz="2800" b="1">
                <a:solidFill>
                  <a:srgbClr val="000000"/>
                </a:solidFill>
                <a:latin typeface="Constantia" pitchFamily="-112" charset="0"/>
              </a:rPr>
              <a:t>Team </a:t>
            </a:r>
            <a:r>
              <a:rPr lang="en-US" b="1">
                <a:solidFill>
                  <a:srgbClr val="000000"/>
                </a:solidFill>
                <a:latin typeface="Constantia" pitchFamily="-112" charset="0"/>
              </a:rPr>
              <a:t>Tuff Tooth</a:t>
            </a:r>
          </a:p>
        </p:txBody>
      </p:sp>
      <p:sp>
        <p:nvSpPr>
          <p:cNvPr id="1047" name="TextBox 7"/>
          <p:cNvSpPr txBox="1">
            <a:spLocks noChangeArrowheads="1"/>
          </p:cNvSpPr>
          <p:nvPr/>
        </p:nvSpPr>
        <p:spPr bwMode="auto">
          <a:xfrm>
            <a:off x="7391400" y="5595938"/>
            <a:ext cx="1447800" cy="1262062"/>
          </a:xfrm>
          <a:prstGeom prst="rect">
            <a:avLst/>
          </a:prstGeom>
          <a:noFill/>
          <a:ln w="9525">
            <a:noFill/>
            <a:miter lim="800000"/>
            <a:headEnd/>
            <a:tailEnd/>
          </a:ln>
        </p:spPr>
        <p:txBody>
          <a:bodyPr>
            <a:prstTxWarp prst="textNoShape">
              <a:avLst/>
            </a:prstTxWarp>
            <a:spAutoFit/>
          </a:bodyPr>
          <a:lstStyle/>
          <a:p>
            <a:pPr algn="ctr"/>
            <a:r>
              <a:rPr lang="en-US" sz="2800" b="1">
                <a:solidFill>
                  <a:srgbClr val="000000"/>
                </a:solidFill>
                <a:latin typeface="Constantia" pitchFamily="-112" charset="0"/>
              </a:rPr>
              <a:t>Team</a:t>
            </a:r>
          </a:p>
          <a:p>
            <a:pPr algn="ctr"/>
            <a:r>
              <a:rPr lang="en-US" b="1">
                <a:solidFill>
                  <a:srgbClr val="000000"/>
                </a:solidFill>
                <a:latin typeface="Constantia" pitchFamily="-112" charset="0"/>
              </a:rPr>
              <a:t>Dapper Dentist</a:t>
            </a:r>
          </a:p>
        </p:txBody>
      </p:sp>
      <p:pic>
        <p:nvPicPr>
          <p:cNvPr id="1048" name="Picture 23"/>
          <p:cNvPicPr>
            <a:picLocks noChangeAspect="1" noChangeArrowheads="1"/>
          </p:cNvPicPr>
          <p:nvPr/>
        </p:nvPicPr>
        <p:blipFill>
          <a:blip r:embed="rId7"/>
          <a:srcRect/>
          <a:stretch>
            <a:fillRect/>
          </a:stretch>
        </p:blipFill>
        <p:spPr bwMode="auto">
          <a:xfrm>
            <a:off x="404813" y="3124200"/>
            <a:ext cx="204787" cy="419100"/>
          </a:xfrm>
          <a:prstGeom prst="rect">
            <a:avLst/>
          </a:prstGeom>
          <a:noFill/>
          <a:ln w="9525">
            <a:noFill/>
            <a:miter lim="800000"/>
            <a:headEnd/>
            <a:tailEnd/>
          </a:ln>
        </p:spPr>
      </p:pic>
      <p:pic>
        <p:nvPicPr>
          <p:cNvPr id="1049" name="Picture 26">
            <a:hlinkClick r:id="rId8" action="ppaction://hlinksldjump"/>
          </p:cNvPr>
          <p:cNvPicPr>
            <a:picLocks noChangeAspect="1" noChangeArrowheads="1"/>
          </p:cNvPicPr>
          <p:nvPr/>
        </p:nvPicPr>
        <p:blipFill>
          <a:blip r:embed="rId9"/>
          <a:srcRect l="31876" t="24625" r="14626" b="18750"/>
          <a:stretch>
            <a:fillRect/>
          </a:stretch>
        </p:blipFill>
        <p:spPr bwMode="auto">
          <a:xfrm>
            <a:off x="1447800" y="0"/>
            <a:ext cx="4191000" cy="3325813"/>
          </a:xfrm>
          <a:prstGeom prst="rect">
            <a:avLst/>
          </a:prstGeom>
          <a:noFill/>
          <a:ln w="9525">
            <a:noFill/>
            <a:miter lim="800000"/>
            <a:headEnd/>
            <a:tailEnd/>
          </a:ln>
        </p:spPr>
      </p:pic>
      <p:pic>
        <p:nvPicPr>
          <p:cNvPr id="1006594" name="TextBox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3581400" y="5181600"/>
            <a:ext cx="1524000" cy="4572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6595" name="TextBox2"/>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5486400" y="5181600"/>
            <a:ext cx="1600200" cy="4572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6596" name="TextBox3"/>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7391400" y="5181600"/>
            <a:ext cx="1524000" cy="4572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0" name="Flowchart: Process 39"/>
          <p:cNvSpPr/>
          <p:nvPr/>
        </p:nvSpPr>
        <p:spPr>
          <a:xfrm>
            <a:off x="298450" y="76200"/>
            <a:ext cx="137160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r>
              <a:rPr lang="en-US" sz="2000" b="1">
                <a:solidFill>
                  <a:schemeClr val="bg1"/>
                </a:solidFill>
                <a:latin typeface="Arial" pitchFamily="-112" charset="0"/>
                <a:ea typeface="Arial" pitchFamily="-112" charset="0"/>
                <a:cs typeface="Arial" pitchFamily="-112" charset="0"/>
                <a:sym typeface="Arial Bold" pitchFamily="-112" charset="0"/>
              </a:rPr>
              <a:t> HIV Oral Health 101</a:t>
            </a:r>
            <a:endParaRPr lang="en-US" sz="2000" b="1">
              <a:solidFill>
                <a:schemeClr val="bg1"/>
              </a:solidFill>
              <a:latin typeface="Arial" pitchFamily="-112" charset="0"/>
              <a:ea typeface="Arial" pitchFamily="-112" charset="0"/>
              <a:cs typeface="Arial" pitchFamily="-112" charset="0"/>
            </a:endParaRPr>
          </a:p>
        </p:txBody>
      </p:sp>
      <p:sp>
        <p:nvSpPr>
          <p:cNvPr id="41" name="Flowchart: Process 40"/>
          <p:cNvSpPr/>
          <p:nvPr/>
        </p:nvSpPr>
        <p:spPr>
          <a:xfrm>
            <a:off x="1670050" y="76200"/>
            <a:ext cx="137160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r>
              <a:rPr lang="en-US" sz="2000" b="1">
                <a:solidFill>
                  <a:schemeClr val="bg1"/>
                </a:solidFill>
                <a:latin typeface="Arial" pitchFamily="-112" charset="0"/>
                <a:ea typeface="Arial" pitchFamily="-112" charset="0"/>
                <a:cs typeface="Arial" pitchFamily="-112" charset="0"/>
                <a:sym typeface="Arial Bold" pitchFamily="-112" charset="0"/>
              </a:rPr>
              <a:t> HIV &amp; the Mouth</a:t>
            </a:r>
            <a:endParaRPr lang="en-US" sz="2000" b="1">
              <a:solidFill>
                <a:schemeClr val="bg1"/>
              </a:solidFill>
              <a:latin typeface="Arial" pitchFamily="-112" charset="0"/>
              <a:ea typeface="Arial" pitchFamily="-112" charset="0"/>
              <a:cs typeface="Arial" pitchFamily="-112" charset="0"/>
            </a:endParaRPr>
          </a:p>
        </p:txBody>
      </p:sp>
      <p:sp>
        <p:nvSpPr>
          <p:cNvPr id="42" name="Flowchart: Process 41"/>
          <p:cNvSpPr/>
          <p:nvPr/>
        </p:nvSpPr>
        <p:spPr>
          <a:xfrm>
            <a:off x="3041650" y="76200"/>
            <a:ext cx="144780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r>
              <a:rPr lang="en-US" sz="2000" b="1">
                <a:solidFill>
                  <a:schemeClr val="bg1"/>
                </a:solidFill>
                <a:latin typeface="Arial" pitchFamily="-112" charset="0"/>
                <a:ea typeface="Arial" pitchFamily="-112" charset="0"/>
                <a:cs typeface="Arial" pitchFamily="-112" charset="0"/>
                <a:sym typeface="Arial Bold" pitchFamily="-112" charset="0"/>
              </a:rPr>
              <a:t>What’s that in the mouth</a:t>
            </a:r>
            <a:endParaRPr lang="en-US" sz="2000" b="1">
              <a:solidFill>
                <a:schemeClr val="bg1"/>
              </a:solidFill>
              <a:latin typeface="Arial" pitchFamily="-112" charset="0"/>
              <a:ea typeface="Arial" pitchFamily="-112" charset="0"/>
              <a:cs typeface="Arial" pitchFamily="-112" charset="0"/>
            </a:endParaRPr>
          </a:p>
        </p:txBody>
      </p:sp>
      <p:sp>
        <p:nvSpPr>
          <p:cNvPr id="43" name="Flowchart: Process 42"/>
          <p:cNvSpPr/>
          <p:nvPr/>
        </p:nvSpPr>
        <p:spPr>
          <a:xfrm>
            <a:off x="4489450" y="76200"/>
            <a:ext cx="144780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r>
              <a:rPr lang="en-US" sz="2000" b="1">
                <a:solidFill>
                  <a:schemeClr val="bg1"/>
                </a:solidFill>
                <a:latin typeface="Arial" pitchFamily="-112" charset="0"/>
                <a:ea typeface="Arial" pitchFamily="-112" charset="0"/>
                <a:cs typeface="Arial" pitchFamily="-112" charset="0"/>
                <a:sym typeface="Arial Bold" pitchFamily="-112" charset="0"/>
              </a:rPr>
              <a:t> Let’s talk hygiene &amp; habits</a:t>
            </a:r>
            <a:endParaRPr lang="en-US" sz="2000" b="1">
              <a:solidFill>
                <a:schemeClr val="bg1"/>
              </a:solidFill>
              <a:latin typeface="Arial" pitchFamily="-112" charset="0"/>
              <a:ea typeface="Arial" pitchFamily="-112" charset="0"/>
              <a:cs typeface="Arial" pitchFamily="-112" charset="0"/>
            </a:endParaRPr>
          </a:p>
        </p:txBody>
      </p:sp>
      <p:sp>
        <p:nvSpPr>
          <p:cNvPr id="44" name="Flowchart: Process 43"/>
          <p:cNvSpPr/>
          <p:nvPr/>
        </p:nvSpPr>
        <p:spPr>
          <a:xfrm>
            <a:off x="5937250" y="76200"/>
            <a:ext cx="144780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marL="39688" algn="ctr">
              <a:defRPr/>
            </a:pPr>
            <a:r>
              <a:rPr lang="en-US" sz="2000" b="1">
                <a:solidFill>
                  <a:schemeClr val="bg1"/>
                </a:solidFill>
                <a:latin typeface="Arial" charset="0"/>
                <a:ea typeface="ＭＳ Ｐゴシック" pitchFamily="-107" charset="-128"/>
                <a:cs typeface="Arial" charset="0"/>
                <a:sym typeface="Arial Bold" pitchFamily="-107" charset="0"/>
              </a:rPr>
              <a:t>Peer Talk</a:t>
            </a:r>
          </a:p>
        </p:txBody>
      </p:sp>
      <p:sp>
        <p:nvSpPr>
          <p:cNvPr id="45" name="Flowchart: Process 44"/>
          <p:cNvSpPr/>
          <p:nvPr/>
        </p:nvSpPr>
        <p:spPr>
          <a:xfrm>
            <a:off x="7385050" y="76200"/>
            <a:ext cx="144780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b="1">
                <a:solidFill>
                  <a:schemeClr val="bg1"/>
                </a:solidFill>
                <a:latin typeface="Arial" charset="0"/>
                <a:ea typeface="ＭＳ Ｐゴシック" pitchFamily="-107" charset="-128"/>
                <a:cs typeface="Arial" charset="0"/>
              </a:rPr>
              <a:t>Random Facts</a:t>
            </a:r>
          </a:p>
        </p:txBody>
      </p:sp>
      <p:sp>
        <p:nvSpPr>
          <p:cNvPr id="96" name="Flowchart: Process 95"/>
          <p:cNvSpPr/>
          <p:nvPr/>
        </p:nvSpPr>
        <p:spPr>
          <a:xfrm>
            <a:off x="298450" y="1143000"/>
            <a:ext cx="137160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b="1">
              <a:solidFill>
                <a:schemeClr val="tx1"/>
              </a:solidFill>
              <a:latin typeface="Arial" charset="0"/>
              <a:ea typeface="ＭＳ Ｐゴシック" pitchFamily="-107" charset="-128"/>
              <a:cs typeface="Arial" charset="0"/>
            </a:endParaRPr>
          </a:p>
        </p:txBody>
      </p:sp>
      <p:sp>
        <p:nvSpPr>
          <p:cNvPr id="97" name="Flowchart: Process 96"/>
          <p:cNvSpPr/>
          <p:nvPr/>
        </p:nvSpPr>
        <p:spPr>
          <a:xfrm>
            <a:off x="298450" y="2209800"/>
            <a:ext cx="137160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b="1">
              <a:solidFill>
                <a:schemeClr val="tx1"/>
              </a:solidFill>
              <a:latin typeface="Arial" charset="0"/>
              <a:ea typeface="ＭＳ Ｐゴシック" pitchFamily="-107" charset="-128"/>
              <a:cs typeface="Arial" charset="0"/>
            </a:endParaRPr>
          </a:p>
        </p:txBody>
      </p:sp>
      <p:sp>
        <p:nvSpPr>
          <p:cNvPr id="98" name="Flowchart: Process 97"/>
          <p:cNvSpPr/>
          <p:nvPr/>
        </p:nvSpPr>
        <p:spPr>
          <a:xfrm>
            <a:off x="298450" y="3276600"/>
            <a:ext cx="137160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b="1">
              <a:solidFill>
                <a:schemeClr val="tx1"/>
              </a:solidFill>
              <a:latin typeface="Arial" charset="0"/>
              <a:ea typeface="ＭＳ Ｐゴシック" pitchFamily="-107" charset="-128"/>
              <a:cs typeface="Arial" charset="0"/>
            </a:endParaRPr>
          </a:p>
        </p:txBody>
      </p:sp>
      <p:sp>
        <p:nvSpPr>
          <p:cNvPr id="99" name="Flowchart: Process 98"/>
          <p:cNvSpPr/>
          <p:nvPr/>
        </p:nvSpPr>
        <p:spPr>
          <a:xfrm>
            <a:off x="298450" y="4343400"/>
            <a:ext cx="137160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b="1">
              <a:solidFill>
                <a:schemeClr val="tx1"/>
              </a:solidFill>
              <a:latin typeface="Arial" charset="0"/>
              <a:ea typeface="ＭＳ Ｐゴシック" pitchFamily="-107" charset="-128"/>
              <a:cs typeface="Arial" charset="0"/>
            </a:endParaRPr>
          </a:p>
        </p:txBody>
      </p:sp>
      <p:sp>
        <p:nvSpPr>
          <p:cNvPr id="100" name="Flowchart: Process 99"/>
          <p:cNvSpPr/>
          <p:nvPr/>
        </p:nvSpPr>
        <p:spPr>
          <a:xfrm>
            <a:off x="298450" y="5410200"/>
            <a:ext cx="137160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b="1">
              <a:solidFill>
                <a:schemeClr val="tx1"/>
              </a:solidFill>
              <a:latin typeface="Arial" charset="0"/>
              <a:ea typeface="ＭＳ Ｐゴシック" pitchFamily="-107" charset="-128"/>
              <a:cs typeface="Arial" charset="0"/>
            </a:endParaRPr>
          </a:p>
        </p:txBody>
      </p:sp>
      <p:sp>
        <p:nvSpPr>
          <p:cNvPr id="101" name="Flowchart: Process 100"/>
          <p:cNvSpPr/>
          <p:nvPr/>
        </p:nvSpPr>
        <p:spPr>
          <a:xfrm>
            <a:off x="1670050" y="1143000"/>
            <a:ext cx="137160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b="1">
              <a:solidFill>
                <a:schemeClr val="tx1"/>
              </a:solidFill>
              <a:latin typeface="Arial" charset="0"/>
              <a:ea typeface="ＭＳ Ｐゴシック" pitchFamily="-107" charset="-128"/>
              <a:cs typeface="Arial" charset="0"/>
            </a:endParaRPr>
          </a:p>
        </p:txBody>
      </p:sp>
      <p:sp>
        <p:nvSpPr>
          <p:cNvPr id="102" name="Flowchart: Process 101"/>
          <p:cNvSpPr/>
          <p:nvPr/>
        </p:nvSpPr>
        <p:spPr>
          <a:xfrm>
            <a:off x="1670050" y="2209800"/>
            <a:ext cx="137160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b="1">
              <a:solidFill>
                <a:schemeClr val="tx1"/>
              </a:solidFill>
              <a:latin typeface="Arial" charset="0"/>
              <a:ea typeface="ＭＳ Ｐゴシック" pitchFamily="-107" charset="-128"/>
              <a:cs typeface="Arial" charset="0"/>
            </a:endParaRPr>
          </a:p>
        </p:txBody>
      </p:sp>
      <p:sp>
        <p:nvSpPr>
          <p:cNvPr id="103" name="Flowchart: Process 102"/>
          <p:cNvSpPr/>
          <p:nvPr/>
        </p:nvSpPr>
        <p:spPr>
          <a:xfrm>
            <a:off x="1670050" y="3276600"/>
            <a:ext cx="137160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b="1">
              <a:solidFill>
                <a:schemeClr val="tx1"/>
              </a:solidFill>
              <a:latin typeface="Arial" charset="0"/>
              <a:ea typeface="ＭＳ Ｐゴシック" pitchFamily="-107" charset="-128"/>
              <a:cs typeface="Arial" charset="0"/>
            </a:endParaRPr>
          </a:p>
        </p:txBody>
      </p:sp>
      <p:sp>
        <p:nvSpPr>
          <p:cNvPr id="104" name="Flowchart: Process 103"/>
          <p:cNvSpPr/>
          <p:nvPr/>
        </p:nvSpPr>
        <p:spPr>
          <a:xfrm>
            <a:off x="1670050" y="4343400"/>
            <a:ext cx="137160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b="1">
              <a:solidFill>
                <a:schemeClr val="tx1"/>
              </a:solidFill>
              <a:latin typeface="Arial" charset="0"/>
              <a:ea typeface="ＭＳ Ｐゴシック" pitchFamily="-107" charset="-128"/>
              <a:cs typeface="Arial" charset="0"/>
            </a:endParaRPr>
          </a:p>
        </p:txBody>
      </p:sp>
      <p:sp>
        <p:nvSpPr>
          <p:cNvPr id="105" name="Flowchart: Process 104"/>
          <p:cNvSpPr/>
          <p:nvPr/>
        </p:nvSpPr>
        <p:spPr>
          <a:xfrm>
            <a:off x="1670050" y="5410200"/>
            <a:ext cx="137160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b="1">
              <a:solidFill>
                <a:schemeClr val="tx1"/>
              </a:solidFill>
              <a:latin typeface="Arial" charset="0"/>
              <a:ea typeface="ＭＳ Ｐゴシック" pitchFamily="-107" charset="-128"/>
              <a:cs typeface="Arial" charset="0"/>
            </a:endParaRPr>
          </a:p>
        </p:txBody>
      </p:sp>
      <p:sp>
        <p:nvSpPr>
          <p:cNvPr id="106" name="Flowchart: Process 105"/>
          <p:cNvSpPr/>
          <p:nvPr/>
        </p:nvSpPr>
        <p:spPr>
          <a:xfrm>
            <a:off x="3041650" y="1143000"/>
            <a:ext cx="144780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b="1">
              <a:solidFill>
                <a:schemeClr val="tx1"/>
              </a:solidFill>
              <a:latin typeface="Arial" charset="0"/>
              <a:ea typeface="ＭＳ Ｐゴシック" pitchFamily="-107" charset="-128"/>
              <a:cs typeface="Arial" charset="0"/>
            </a:endParaRPr>
          </a:p>
        </p:txBody>
      </p:sp>
      <p:sp>
        <p:nvSpPr>
          <p:cNvPr id="107" name="Flowchart: Process 106"/>
          <p:cNvSpPr/>
          <p:nvPr/>
        </p:nvSpPr>
        <p:spPr>
          <a:xfrm>
            <a:off x="3041650" y="2209800"/>
            <a:ext cx="144780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b="1">
              <a:solidFill>
                <a:schemeClr val="tx1"/>
              </a:solidFill>
              <a:latin typeface="Arial" charset="0"/>
              <a:ea typeface="ＭＳ Ｐゴシック" pitchFamily="-107" charset="-128"/>
              <a:cs typeface="Arial" charset="0"/>
            </a:endParaRPr>
          </a:p>
        </p:txBody>
      </p:sp>
      <p:sp>
        <p:nvSpPr>
          <p:cNvPr id="108" name="Flowchart: Process 107"/>
          <p:cNvSpPr/>
          <p:nvPr/>
        </p:nvSpPr>
        <p:spPr>
          <a:xfrm>
            <a:off x="3041650" y="3276600"/>
            <a:ext cx="144780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b="1">
              <a:solidFill>
                <a:schemeClr val="tx1"/>
              </a:solidFill>
              <a:latin typeface="Arial" charset="0"/>
              <a:ea typeface="ＭＳ Ｐゴシック" pitchFamily="-107" charset="-128"/>
              <a:cs typeface="Arial" charset="0"/>
            </a:endParaRPr>
          </a:p>
        </p:txBody>
      </p:sp>
      <p:sp>
        <p:nvSpPr>
          <p:cNvPr id="109" name="Flowchart: Process 108"/>
          <p:cNvSpPr/>
          <p:nvPr/>
        </p:nvSpPr>
        <p:spPr>
          <a:xfrm>
            <a:off x="3041650" y="4343400"/>
            <a:ext cx="144780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b="1">
              <a:solidFill>
                <a:schemeClr val="tx1"/>
              </a:solidFill>
              <a:latin typeface="Arial" charset="0"/>
              <a:ea typeface="ＭＳ Ｐゴシック" pitchFamily="-107" charset="-128"/>
              <a:cs typeface="Arial" charset="0"/>
            </a:endParaRPr>
          </a:p>
        </p:txBody>
      </p:sp>
      <p:sp>
        <p:nvSpPr>
          <p:cNvPr id="110" name="Flowchart: Process 109"/>
          <p:cNvSpPr/>
          <p:nvPr/>
        </p:nvSpPr>
        <p:spPr>
          <a:xfrm>
            <a:off x="3041650" y="5410200"/>
            <a:ext cx="145415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b="1">
              <a:solidFill>
                <a:schemeClr val="tx1"/>
              </a:solidFill>
              <a:latin typeface="Arial" charset="0"/>
              <a:ea typeface="ＭＳ Ｐゴシック" pitchFamily="-107" charset="-128"/>
              <a:cs typeface="Arial" charset="0"/>
            </a:endParaRPr>
          </a:p>
        </p:txBody>
      </p:sp>
      <p:sp>
        <p:nvSpPr>
          <p:cNvPr id="126" name="Flowchart: Process 125"/>
          <p:cNvSpPr/>
          <p:nvPr/>
        </p:nvSpPr>
        <p:spPr>
          <a:xfrm>
            <a:off x="4489450" y="1143000"/>
            <a:ext cx="144780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b="1">
              <a:solidFill>
                <a:schemeClr val="tx1"/>
              </a:solidFill>
              <a:latin typeface="Arial" charset="0"/>
              <a:ea typeface="ＭＳ Ｐゴシック" pitchFamily="-107" charset="-128"/>
              <a:cs typeface="Arial" charset="0"/>
            </a:endParaRPr>
          </a:p>
        </p:txBody>
      </p:sp>
      <p:sp>
        <p:nvSpPr>
          <p:cNvPr id="127" name="Flowchart: Process 126"/>
          <p:cNvSpPr/>
          <p:nvPr/>
        </p:nvSpPr>
        <p:spPr>
          <a:xfrm>
            <a:off x="4489450" y="2209800"/>
            <a:ext cx="144780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b="1">
              <a:solidFill>
                <a:schemeClr val="tx1"/>
              </a:solidFill>
              <a:latin typeface="Arial" charset="0"/>
              <a:ea typeface="ＭＳ Ｐゴシック" pitchFamily="-107" charset="-128"/>
              <a:cs typeface="Arial" charset="0"/>
            </a:endParaRPr>
          </a:p>
        </p:txBody>
      </p:sp>
      <p:sp>
        <p:nvSpPr>
          <p:cNvPr id="128" name="Flowchart: Process 127"/>
          <p:cNvSpPr/>
          <p:nvPr/>
        </p:nvSpPr>
        <p:spPr>
          <a:xfrm>
            <a:off x="4489450" y="3276600"/>
            <a:ext cx="144780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b="1">
              <a:solidFill>
                <a:schemeClr val="tx1"/>
              </a:solidFill>
              <a:latin typeface="Arial" charset="0"/>
              <a:ea typeface="ＭＳ Ｐゴシック" pitchFamily="-107" charset="-128"/>
              <a:cs typeface="Arial" charset="0"/>
            </a:endParaRPr>
          </a:p>
        </p:txBody>
      </p:sp>
      <p:sp>
        <p:nvSpPr>
          <p:cNvPr id="129" name="Flowchart: Process 128"/>
          <p:cNvSpPr/>
          <p:nvPr/>
        </p:nvSpPr>
        <p:spPr>
          <a:xfrm>
            <a:off x="4489450" y="4343400"/>
            <a:ext cx="144780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b="1">
              <a:solidFill>
                <a:schemeClr val="tx1"/>
              </a:solidFill>
              <a:latin typeface="Arial" charset="0"/>
              <a:ea typeface="ＭＳ Ｐゴシック" pitchFamily="-107" charset="-128"/>
              <a:cs typeface="Arial" charset="0"/>
            </a:endParaRPr>
          </a:p>
        </p:txBody>
      </p:sp>
      <p:sp>
        <p:nvSpPr>
          <p:cNvPr id="130" name="Flowchart: Process 129"/>
          <p:cNvSpPr/>
          <p:nvPr/>
        </p:nvSpPr>
        <p:spPr>
          <a:xfrm>
            <a:off x="4489450" y="5410200"/>
            <a:ext cx="145415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b="1">
              <a:solidFill>
                <a:schemeClr val="tx1"/>
              </a:solidFill>
              <a:latin typeface="Arial" charset="0"/>
              <a:ea typeface="ＭＳ Ｐゴシック" pitchFamily="-107" charset="-128"/>
              <a:cs typeface="Arial" charset="0"/>
            </a:endParaRPr>
          </a:p>
        </p:txBody>
      </p:sp>
      <p:sp>
        <p:nvSpPr>
          <p:cNvPr id="131" name="Flowchart: Process 130"/>
          <p:cNvSpPr/>
          <p:nvPr/>
        </p:nvSpPr>
        <p:spPr>
          <a:xfrm>
            <a:off x="5937250" y="1143000"/>
            <a:ext cx="144780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b="1">
              <a:solidFill>
                <a:schemeClr val="tx1"/>
              </a:solidFill>
              <a:latin typeface="Arial" charset="0"/>
              <a:ea typeface="ＭＳ Ｐゴシック" pitchFamily="-107" charset="-128"/>
              <a:cs typeface="Arial" charset="0"/>
            </a:endParaRPr>
          </a:p>
        </p:txBody>
      </p:sp>
      <p:sp>
        <p:nvSpPr>
          <p:cNvPr id="132" name="Flowchart: Process 131"/>
          <p:cNvSpPr/>
          <p:nvPr/>
        </p:nvSpPr>
        <p:spPr>
          <a:xfrm>
            <a:off x="5937250" y="2209800"/>
            <a:ext cx="144780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b="1">
              <a:solidFill>
                <a:schemeClr val="tx1"/>
              </a:solidFill>
              <a:latin typeface="Arial" charset="0"/>
              <a:ea typeface="ＭＳ Ｐゴシック" pitchFamily="-107" charset="-128"/>
              <a:cs typeface="Arial" charset="0"/>
            </a:endParaRPr>
          </a:p>
        </p:txBody>
      </p:sp>
      <p:sp>
        <p:nvSpPr>
          <p:cNvPr id="133" name="Flowchart: Process 132"/>
          <p:cNvSpPr/>
          <p:nvPr/>
        </p:nvSpPr>
        <p:spPr>
          <a:xfrm>
            <a:off x="5937250" y="3276600"/>
            <a:ext cx="144780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b="1">
              <a:solidFill>
                <a:schemeClr val="tx1"/>
              </a:solidFill>
              <a:latin typeface="Arial" charset="0"/>
              <a:ea typeface="ＭＳ Ｐゴシック" pitchFamily="-107" charset="-128"/>
              <a:cs typeface="Arial" charset="0"/>
            </a:endParaRPr>
          </a:p>
        </p:txBody>
      </p:sp>
      <p:sp>
        <p:nvSpPr>
          <p:cNvPr id="134" name="Flowchart: Process 133"/>
          <p:cNvSpPr/>
          <p:nvPr/>
        </p:nvSpPr>
        <p:spPr>
          <a:xfrm>
            <a:off x="5937250" y="4343400"/>
            <a:ext cx="144780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b="1">
              <a:solidFill>
                <a:schemeClr val="tx1"/>
              </a:solidFill>
              <a:latin typeface="Arial" charset="0"/>
              <a:ea typeface="ＭＳ Ｐゴシック" pitchFamily="-107" charset="-128"/>
              <a:cs typeface="Arial" charset="0"/>
            </a:endParaRPr>
          </a:p>
        </p:txBody>
      </p:sp>
      <p:sp>
        <p:nvSpPr>
          <p:cNvPr id="135" name="Flowchart: Process 134"/>
          <p:cNvSpPr/>
          <p:nvPr/>
        </p:nvSpPr>
        <p:spPr>
          <a:xfrm>
            <a:off x="5937250" y="5410200"/>
            <a:ext cx="145415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b="1">
              <a:solidFill>
                <a:schemeClr val="tx1"/>
              </a:solidFill>
              <a:latin typeface="Arial" charset="0"/>
              <a:ea typeface="ＭＳ Ｐゴシック" pitchFamily="-107" charset="-128"/>
              <a:cs typeface="Arial" charset="0"/>
            </a:endParaRPr>
          </a:p>
        </p:txBody>
      </p:sp>
      <p:sp>
        <p:nvSpPr>
          <p:cNvPr id="136" name="Flowchart: Process 135"/>
          <p:cNvSpPr/>
          <p:nvPr/>
        </p:nvSpPr>
        <p:spPr>
          <a:xfrm>
            <a:off x="7385050" y="1143000"/>
            <a:ext cx="144780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b="1">
              <a:solidFill>
                <a:schemeClr val="tx1"/>
              </a:solidFill>
              <a:latin typeface="Arial" charset="0"/>
              <a:ea typeface="ＭＳ Ｐゴシック" pitchFamily="-107" charset="-128"/>
              <a:cs typeface="Arial" charset="0"/>
            </a:endParaRPr>
          </a:p>
        </p:txBody>
      </p:sp>
      <p:sp>
        <p:nvSpPr>
          <p:cNvPr id="137" name="Flowchart: Process 136"/>
          <p:cNvSpPr/>
          <p:nvPr/>
        </p:nvSpPr>
        <p:spPr>
          <a:xfrm>
            <a:off x="7385050" y="2209800"/>
            <a:ext cx="144780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b="1">
              <a:solidFill>
                <a:schemeClr val="tx1"/>
              </a:solidFill>
              <a:latin typeface="Arial" charset="0"/>
              <a:ea typeface="ＭＳ Ｐゴシック" pitchFamily="-107" charset="-128"/>
              <a:cs typeface="Arial" charset="0"/>
            </a:endParaRPr>
          </a:p>
        </p:txBody>
      </p:sp>
      <p:sp>
        <p:nvSpPr>
          <p:cNvPr id="138" name="Flowchart: Process 137"/>
          <p:cNvSpPr/>
          <p:nvPr/>
        </p:nvSpPr>
        <p:spPr>
          <a:xfrm>
            <a:off x="7385050" y="3276600"/>
            <a:ext cx="144780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b="1">
              <a:solidFill>
                <a:schemeClr val="tx1"/>
              </a:solidFill>
              <a:latin typeface="Arial" charset="0"/>
              <a:ea typeface="ＭＳ Ｐゴシック" pitchFamily="-107" charset="-128"/>
              <a:cs typeface="Arial" charset="0"/>
            </a:endParaRPr>
          </a:p>
        </p:txBody>
      </p:sp>
      <p:sp>
        <p:nvSpPr>
          <p:cNvPr id="139" name="Flowchart: Process 138"/>
          <p:cNvSpPr/>
          <p:nvPr/>
        </p:nvSpPr>
        <p:spPr>
          <a:xfrm>
            <a:off x="7385050" y="4343400"/>
            <a:ext cx="144780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b="1">
              <a:solidFill>
                <a:schemeClr val="tx1"/>
              </a:solidFill>
              <a:latin typeface="Arial" charset="0"/>
              <a:ea typeface="ＭＳ Ｐゴシック" pitchFamily="-107" charset="-128"/>
              <a:cs typeface="Arial" charset="0"/>
            </a:endParaRPr>
          </a:p>
        </p:txBody>
      </p:sp>
      <p:sp>
        <p:nvSpPr>
          <p:cNvPr id="140" name="Flowchart: Process 139"/>
          <p:cNvSpPr/>
          <p:nvPr/>
        </p:nvSpPr>
        <p:spPr>
          <a:xfrm>
            <a:off x="7385050" y="5410200"/>
            <a:ext cx="145415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b="1">
              <a:solidFill>
                <a:schemeClr val="tx1"/>
              </a:solidFill>
              <a:latin typeface="Arial" charset="0"/>
              <a:ea typeface="ＭＳ Ｐゴシック" pitchFamily="-107" charset="-128"/>
              <a:cs typeface="Arial" charset="0"/>
            </a:endParaRPr>
          </a:p>
        </p:txBody>
      </p:sp>
      <p:sp>
        <p:nvSpPr>
          <p:cNvPr id="38" name="TextBox 37">
            <a:hlinkClick r:id="rId3" action="ppaction://hlinksldjump"/>
          </p:cNvPr>
          <p:cNvSpPr txBox="1">
            <a:spLocks noChangeArrowheads="1"/>
          </p:cNvSpPr>
          <p:nvPr/>
        </p:nvSpPr>
        <p:spPr bwMode="auto">
          <a:xfrm>
            <a:off x="304800" y="1371600"/>
            <a:ext cx="1371600" cy="584200"/>
          </a:xfrm>
          <a:prstGeom prst="rect">
            <a:avLst/>
          </a:prstGeom>
          <a:noFill/>
          <a:ln w="9525">
            <a:noFill/>
            <a:miter lim="800000"/>
            <a:headEnd/>
            <a:tailEnd/>
          </a:ln>
        </p:spPr>
        <p:txBody>
          <a:bodyPr anchor="ctr">
            <a:prstTxWarp prst="textNoShape">
              <a:avLst/>
            </a:prstTxWarp>
            <a:spAutoFit/>
          </a:bodyPr>
          <a:lstStyle/>
          <a:p>
            <a:pPr algn="ctr"/>
            <a:r>
              <a:rPr lang="en-US" sz="3200" b="1">
                <a:solidFill>
                  <a:schemeClr val="bg1"/>
                </a:solidFill>
                <a:ea typeface="Arial" pitchFamily="-112" charset="0"/>
                <a:cs typeface="Arial" pitchFamily="-112" charset="0"/>
              </a:rPr>
              <a:t>100</a:t>
            </a:r>
          </a:p>
        </p:txBody>
      </p:sp>
      <p:sp>
        <p:nvSpPr>
          <p:cNvPr id="39" name="TextBox 38">
            <a:hlinkClick r:id="rId4" action="ppaction://hlinksldjump"/>
          </p:cNvPr>
          <p:cNvSpPr txBox="1">
            <a:spLocks noChangeArrowheads="1"/>
          </p:cNvSpPr>
          <p:nvPr/>
        </p:nvSpPr>
        <p:spPr bwMode="auto">
          <a:xfrm>
            <a:off x="1600200" y="1371600"/>
            <a:ext cx="1371600" cy="584200"/>
          </a:xfrm>
          <a:prstGeom prst="rect">
            <a:avLst/>
          </a:prstGeom>
          <a:noFill/>
          <a:ln w="9525">
            <a:noFill/>
            <a:miter lim="800000"/>
            <a:headEnd/>
            <a:tailEnd/>
          </a:ln>
        </p:spPr>
        <p:txBody>
          <a:bodyPr anchor="ctr">
            <a:prstTxWarp prst="textNoShape">
              <a:avLst/>
            </a:prstTxWarp>
            <a:spAutoFit/>
          </a:bodyPr>
          <a:lstStyle/>
          <a:p>
            <a:pPr algn="ctr"/>
            <a:r>
              <a:rPr lang="en-US" sz="3200" b="1">
                <a:solidFill>
                  <a:schemeClr val="bg1"/>
                </a:solidFill>
                <a:ea typeface="Arial" pitchFamily="-112" charset="0"/>
                <a:cs typeface="Arial" pitchFamily="-112" charset="0"/>
              </a:rPr>
              <a:t>100</a:t>
            </a:r>
          </a:p>
        </p:txBody>
      </p:sp>
      <p:sp>
        <p:nvSpPr>
          <p:cNvPr id="46" name="TextBox 45">
            <a:hlinkClick r:id="rId5" action="ppaction://hlinksldjump"/>
          </p:cNvPr>
          <p:cNvSpPr txBox="1">
            <a:spLocks noChangeArrowheads="1"/>
          </p:cNvSpPr>
          <p:nvPr/>
        </p:nvSpPr>
        <p:spPr bwMode="auto">
          <a:xfrm>
            <a:off x="3048000" y="1371600"/>
            <a:ext cx="1371600" cy="584200"/>
          </a:xfrm>
          <a:prstGeom prst="rect">
            <a:avLst/>
          </a:prstGeom>
          <a:noFill/>
          <a:ln w="9525">
            <a:noFill/>
            <a:miter lim="800000"/>
            <a:headEnd/>
            <a:tailEnd/>
          </a:ln>
        </p:spPr>
        <p:txBody>
          <a:bodyPr anchor="ctr">
            <a:prstTxWarp prst="textNoShape">
              <a:avLst/>
            </a:prstTxWarp>
            <a:spAutoFit/>
          </a:bodyPr>
          <a:lstStyle/>
          <a:p>
            <a:pPr algn="ctr"/>
            <a:r>
              <a:rPr lang="en-US" sz="3200" b="1">
                <a:solidFill>
                  <a:schemeClr val="bg1"/>
                </a:solidFill>
                <a:ea typeface="Arial" pitchFamily="-112" charset="0"/>
                <a:cs typeface="Arial" pitchFamily="-112" charset="0"/>
              </a:rPr>
              <a:t>100</a:t>
            </a:r>
          </a:p>
        </p:txBody>
      </p:sp>
      <p:sp>
        <p:nvSpPr>
          <p:cNvPr id="47" name="TextBox 46">
            <a:hlinkClick r:id="rId6" action="ppaction://hlinksldjump"/>
          </p:cNvPr>
          <p:cNvSpPr txBox="1">
            <a:spLocks noChangeArrowheads="1"/>
          </p:cNvSpPr>
          <p:nvPr/>
        </p:nvSpPr>
        <p:spPr bwMode="auto">
          <a:xfrm>
            <a:off x="4495800" y="1371600"/>
            <a:ext cx="1371600" cy="584200"/>
          </a:xfrm>
          <a:prstGeom prst="rect">
            <a:avLst/>
          </a:prstGeom>
          <a:noFill/>
          <a:ln w="9525">
            <a:noFill/>
            <a:miter lim="800000"/>
            <a:headEnd/>
            <a:tailEnd/>
          </a:ln>
        </p:spPr>
        <p:txBody>
          <a:bodyPr anchor="ctr">
            <a:prstTxWarp prst="textNoShape">
              <a:avLst/>
            </a:prstTxWarp>
            <a:spAutoFit/>
          </a:bodyPr>
          <a:lstStyle/>
          <a:p>
            <a:pPr algn="ctr"/>
            <a:r>
              <a:rPr lang="en-US" sz="3200" b="1">
                <a:solidFill>
                  <a:schemeClr val="bg1"/>
                </a:solidFill>
                <a:ea typeface="Arial" pitchFamily="-112" charset="0"/>
                <a:cs typeface="Arial" pitchFamily="-112" charset="0"/>
              </a:rPr>
              <a:t>100</a:t>
            </a:r>
          </a:p>
        </p:txBody>
      </p:sp>
      <p:sp>
        <p:nvSpPr>
          <p:cNvPr id="48" name="TextBox 47">
            <a:hlinkClick r:id="rId7" action="ppaction://hlinksldjump"/>
          </p:cNvPr>
          <p:cNvSpPr txBox="1">
            <a:spLocks noChangeArrowheads="1"/>
          </p:cNvSpPr>
          <p:nvPr/>
        </p:nvSpPr>
        <p:spPr bwMode="auto">
          <a:xfrm>
            <a:off x="5943600" y="1371600"/>
            <a:ext cx="1371600" cy="584200"/>
          </a:xfrm>
          <a:prstGeom prst="rect">
            <a:avLst/>
          </a:prstGeom>
          <a:noFill/>
          <a:ln w="9525">
            <a:noFill/>
            <a:miter lim="800000"/>
            <a:headEnd/>
            <a:tailEnd/>
          </a:ln>
        </p:spPr>
        <p:txBody>
          <a:bodyPr anchor="ctr">
            <a:prstTxWarp prst="textNoShape">
              <a:avLst/>
            </a:prstTxWarp>
            <a:spAutoFit/>
          </a:bodyPr>
          <a:lstStyle/>
          <a:p>
            <a:pPr algn="ctr"/>
            <a:r>
              <a:rPr lang="en-US" sz="3200" b="1">
                <a:solidFill>
                  <a:schemeClr val="bg1"/>
                </a:solidFill>
                <a:ea typeface="Arial" pitchFamily="-112" charset="0"/>
                <a:cs typeface="Arial" pitchFamily="-112" charset="0"/>
              </a:rPr>
              <a:t>100</a:t>
            </a:r>
          </a:p>
        </p:txBody>
      </p:sp>
      <p:sp>
        <p:nvSpPr>
          <p:cNvPr id="49" name="TextBox 48">
            <a:hlinkClick r:id="rId8" action="ppaction://hlinksldjump"/>
          </p:cNvPr>
          <p:cNvSpPr txBox="1">
            <a:spLocks noChangeArrowheads="1"/>
          </p:cNvSpPr>
          <p:nvPr/>
        </p:nvSpPr>
        <p:spPr bwMode="auto">
          <a:xfrm>
            <a:off x="7391400" y="1371600"/>
            <a:ext cx="1371600" cy="584200"/>
          </a:xfrm>
          <a:prstGeom prst="rect">
            <a:avLst/>
          </a:prstGeom>
          <a:noFill/>
          <a:ln w="9525">
            <a:noFill/>
            <a:miter lim="800000"/>
            <a:headEnd/>
            <a:tailEnd/>
          </a:ln>
        </p:spPr>
        <p:txBody>
          <a:bodyPr anchor="ctr">
            <a:prstTxWarp prst="textNoShape">
              <a:avLst/>
            </a:prstTxWarp>
            <a:spAutoFit/>
          </a:bodyPr>
          <a:lstStyle/>
          <a:p>
            <a:pPr algn="ctr"/>
            <a:r>
              <a:rPr lang="en-US" sz="3200" b="1">
                <a:solidFill>
                  <a:schemeClr val="bg1"/>
                </a:solidFill>
                <a:ea typeface="Arial" pitchFamily="-112" charset="0"/>
                <a:cs typeface="Arial" pitchFamily="-112" charset="0"/>
              </a:rPr>
              <a:t>100</a:t>
            </a:r>
          </a:p>
        </p:txBody>
      </p:sp>
      <p:sp>
        <p:nvSpPr>
          <p:cNvPr id="50" name="TextBox 49">
            <a:hlinkClick r:id="rId9" action="ppaction://hlinksldjump"/>
          </p:cNvPr>
          <p:cNvSpPr txBox="1">
            <a:spLocks noChangeArrowheads="1"/>
          </p:cNvSpPr>
          <p:nvPr/>
        </p:nvSpPr>
        <p:spPr bwMode="auto">
          <a:xfrm>
            <a:off x="381000" y="2438400"/>
            <a:ext cx="1143000" cy="584200"/>
          </a:xfrm>
          <a:prstGeom prst="rect">
            <a:avLst/>
          </a:prstGeom>
          <a:noFill/>
          <a:ln w="9525">
            <a:noFill/>
            <a:miter lim="800000"/>
            <a:headEnd/>
            <a:tailEnd/>
          </a:ln>
        </p:spPr>
        <p:txBody>
          <a:bodyPr>
            <a:prstTxWarp prst="textNoShape">
              <a:avLst/>
            </a:prstTxWarp>
            <a:spAutoFit/>
          </a:bodyPr>
          <a:lstStyle/>
          <a:p>
            <a:pPr algn="ctr"/>
            <a:r>
              <a:rPr lang="en-US" sz="3200" b="1">
                <a:solidFill>
                  <a:schemeClr val="bg1"/>
                </a:solidFill>
                <a:ea typeface="Arial" pitchFamily="-112" charset="0"/>
                <a:cs typeface="Arial" pitchFamily="-112" charset="0"/>
              </a:rPr>
              <a:t>200</a:t>
            </a:r>
          </a:p>
        </p:txBody>
      </p:sp>
      <p:sp>
        <p:nvSpPr>
          <p:cNvPr id="51" name="TextBox 50">
            <a:hlinkClick r:id="rId10" action="ppaction://hlinksldjump"/>
          </p:cNvPr>
          <p:cNvSpPr txBox="1">
            <a:spLocks noChangeArrowheads="1"/>
          </p:cNvSpPr>
          <p:nvPr/>
        </p:nvSpPr>
        <p:spPr bwMode="auto">
          <a:xfrm>
            <a:off x="1752600" y="2438400"/>
            <a:ext cx="1143000" cy="584200"/>
          </a:xfrm>
          <a:prstGeom prst="rect">
            <a:avLst/>
          </a:prstGeom>
          <a:noFill/>
          <a:ln w="9525">
            <a:noFill/>
            <a:miter lim="800000"/>
            <a:headEnd/>
            <a:tailEnd/>
          </a:ln>
        </p:spPr>
        <p:txBody>
          <a:bodyPr>
            <a:prstTxWarp prst="textNoShape">
              <a:avLst/>
            </a:prstTxWarp>
            <a:spAutoFit/>
          </a:bodyPr>
          <a:lstStyle/>
          <a:p>
            <a:pPr algn="ctr"/>
            <a:r>
              <a:rPr lang="en-US" sz="3200" b="1">
                <a:solidFill>
                  <a:schemeClr val="bg1"/>
                </a:solidFill>
                <a:ea typeface="Arial" pitchFamily="-112" charset="0"/>
                <a:cs typeface="Arial" pitchFamily="-112" charset="0"/>
              </a:rPr>
              <a:t>200</a:t>
            </a:r>
          </a:p>
        </p:txBody>
      </p:sp>
      <p:sp>
        <p:nvSpPr>
          <p:cNvPr id="52" name="TextBox 51">
            <a:hlinkClick r:id="rId11" action="ppaction://hlinksldjump"/>
          </p:cNvPr>
          <p:cNvSpPr txBox="1">
            <a:spLocks noChangeArrowheads="1"/>
          </p:cNvSpPr>
          <p:nvPr/>
        </p:nvSpPr>
        <p:spPr bwMode="auto">
          <a:xfrm>
            <a:off x="3124200" y="2438400"/>
            <a:ext cx="1143000" cy="584200"/>
          </a:xfrm>
          <a:prstGeom prst="rect">
            <a:avLst/>
          </a:prstGeom>
          <a:noFill/>
          <a:ln w="9525">
            <a:noFill/>
            <a:miter lim="800000"/>
            <a:headEnd/>
            <a:tailEnd/>
          </a:ln>
        </p:spPr>
        <p:txBody>
          <a:bodyPr>
            <a:prstTxWarp prst="textNoShape">
              <a:avLst/>
            </a:prstTxWarp>
            <a:spAutoFit/>
          </a:bodyPr>
          <a:lstStyle/>
          <a:p>
            <a:pPr algn="ctr"/>
            <a:r>
              <a:rPr lang="en-US" sz="3200" b="1">
                <a:solidFill>
                  <a:schemeClr val="bg1"/>
                </a:solidFill>
                <a:ea typeface="Arial" pitchFamily="-112" charset="0"/>
                <a:cs typeface="Arial" pitchFamily="-112" charset="0"/>
              </a:rPr>
              <a:t>200</a:t>
            </a:r>
          </a:p>
        </p:txBody>
      </p:sp>
      <p:sp>
        <p:nvSpPr>
          <p:cNvPr id="53" name="TextBox 52">
            <a:hlinkClick r:id="rId12" action="ppaction://hlinksldjump"/>
          </p:cNvPr>
          <p:cNvSpPr txBox="1">
            <a:spLocks noChangeArrowheads="1"/>
          </p:cNvSpPr>
          <p:nvPr/>
        </p:nvSpPr>
        <p:spPr bwMode="auto">
          <a:xfrm>
            <a:off x="4572000" y="2438400"/>
            <a:ext cx="1143000" cy="584200"/>
          </a:xfrm>
          <a:prstGeom prst="rect">
            <a:avLst/>
          </a:prstGeom>
          <a:noFill/>
          <a:ln w="9525">
            <a:noFill/>
            <a:miter lim="800000"/>
            <a:headEnd/>
            <a:tailEnd/>
          </a:ln>
        </p:spPr>
        <p:txBody>
          <a:bodyPr>
            <a:prstTxWarp prst="textNoShape">
              <a:avLst/>
            </a:prstTxWarp>
            <a:spAutoFit/>
          </a:bodyPr>
          <a:lstStyle/>
          <a:p>
            <a:pPr algn="ctr"/>
            <a:r>
              <a:rPr lang="en-US" sz="3200" b="1">
                <a:solidFill>
                  <a:schemeClr val="bg1"/>
                </a:solidFill>
                <a:ea typeface="Arial" pitchFamily="-112" charset="0"/>
                <a:cs typeface="Arial" pitchFamily="-112" charset="0"/>
              </a:rPr>
              <a:t>200</a:t>
            </a:r>
          </a:p>
        </p:txBody>
      </p:sp>
      <p:sp>
        <p:nvSpPr>
          <p:cNvPr id="54" name="TextBox 53">
            <a:hlinkClick r:id="rId13" action="ppaction://hlinksldjump"/>
          </p:cNvPr>
          <p:cNvSpPr txBox="1">
            <a:spLocks noChangeArrowheads="1"/>
          </p:cNvSpPr>
          <p:nvPr/>
        </p:nvSpPr>
        <p:spPr bwMode="auto">
          <a:xfrm>
            <a:off x="6019800" y="2438400"/>
            <a:ext cx="1143000" cy="584200"/>
          </a:xfrm>
          <a:prstGeom prst="rect">
            <a:avLst/>
          </a:prstGeom>
          <a:noFill/>
          <a:ln w="9525">
            <a:noFill/>
            <a:miter lim="800000"/>
            <a:headEnd/>
            <a:tailEnd/>
          </a:ln>
        </p:spPr>
        <p:txBody>
          <a:bodyPr>
            <a:prstTxWarp prst="textNoShape">
              <a:avLst/>
            </a:prstTxWarp>
            <a:spAutoFit/>
          </a:bodyPr>
          <a:lstStyle/>
          <a:p>
            <a:pPr algn="ctr"/>
            <a:r>
              <a:rPr lang="en-US" sz="3200" b="1">
                <a:solidFill>
                  <a:schemeClr val="bg1"/>
                </a:solidFill>
                <a:ea typeface="Arial" pitchFamily="-112" charset="0"/>
                <a:cs typeface="Arial" pitchFamily="-112" charset="0"/>
              </a:rPr>
              <a:t>200</a:t>
            </a:r>
          </a:p>
        </p:txBody>
      </p:sp>
      <p:sp>
        <p:nvSpPr>
          <p:cNvPr id="55" name="TextBox 54">
            <a:hlinkClick r:id="rId14" action="ppaction://hlinksldjump"/>
          </p:cNvPr>
          <p:cNvSpPr txBox="1">
            <a:spLocks noChangeArrowheads="1"/>
          </p:cNvSpPr>
          <p:nvPr/>
        </p:nvSpPr>
        <p:spPr bwMode="auto">
          <a:xfrm>
            <a:off x="7467600" y="2438400"/>
            <a:ext cx="1143000" cy="584200"/>
          </a:xfrm>
          <a:prstGeom prst="rect">
            <a:avLst/>
          </a:prstGeom>
          <a:noFill/>
          <a:ln w="9525">
            <a:noFill/>
            <a:miter lim="800000"/>
            <a:headEnd/>
            <a:tailEnd/>
          </a:ln>
        </p:spPr>
        <p:txBody>
          <a:bodyPr>
            <a:prstTxWarp prst="textNoShape">
              <a:avLst/>
            </a:prstTxWarp>
            <a:spAutoFit/>
          </a:bodyPr>
          <a:lstStyle/>
          <a:p>
            <a:pPr algn="ctr"/>
            <a:r>
              <a:rPr lang="en-US" sz="3200" b="1">
                <a:solidFill>
                  <a:schemeClr val="bg1"/>
                </a:solidFill>
                <a:ea typeface="Arial" pitchFamily="-112" charset="0"/>
                <a:cs typeface="Arial" pitchFamily="-112" charset="0"/>
              </a:rPr>
              <a:t>200</a:t>
            </a:r>
          </a:p>
        </p:txBody>
      </p:sp>
      <p:sp>
        <p:nvSpPr>
          <p:cNvPr id="57" name="Rectangle 56">
            <a:hlinkClick r:id="rId5" action="ppaction://hlinksldjump"/>
          </p:cNvPr>
          <p:cNvSpPr>
            <a:spLocks noChangeArrowheads="1"/>
          </p:cNvSpPr>
          <p:nvPr/>
        </p:nvSpPr>
        <p:spPr bwMode="auto">
          <a:xfrm>
            <a:off x="304800" y="3505200"/>
            <a:ext cx="1263650" cy="584200"/>
          </a:xfrm>
          <a:prstGeom prst="rect">
            <a:avLst/>
          </a:prstGeom>
          <a:noFill/>
          <a:ln w="9525">
            <a:noFill/>
            <a:miter lim="800000"/>
            <a:headEnd/>
            <a:tailEnd/>
          </a:ln>
        </p:spPr>
        <p:txBody>
          <a:bodyPr>
            <a:prstTxWarp prst="textNoShape">
              <a:avLst/>
            </a:prstTxWarp>
            <a:spAutoFit/>
          </a:bodyPr>
          <a:lstStyle/>
          <a:p>
            <a:pPr algn="ctr"/>
            <a:r>
              <a:rPr lang="en-US" sz="3200" b="1">
                <a:solidFill>
                  <a:schemeClr val="bg1"/>
                </a:solidFill>
                <a:ea typeface="Arial" pitchFamily="-112" charset="0"/>
                <a:cs typeface="Arial" pitchFamily="-112" charset="0"/>
              </a:rPr>
              <a:t>300</a:t>
            </a:r>
          </a:p>
        </p:txBody>
      </p:sp>
      <p:sp>
        <p:nvSpPr>
          <p:cNvPr id="58" name="Rectangle 57">
            <a:hlinkClick r:id="" action="ppaction://noaction"/>
          </p:cNvPr>
          <p:cNvSpPr>
            <a:spLocks noChangeArrowheads="1"/>
          </p:cNvSpPr>
          <p:nvPr/>
        </p:nvSpPr>
        <p:spPr bwMode="auto">
          <a:xfrm>
            <a:off x="1676400" y="3505200"/>
            <a:ext cx="1263650" cy="584200"/>
          </a:xfrm>
          <a:prstGeom prst="rect">
            <a:avLst/>
          </a:prstGeom>
          <a:noFill/>
          <a:ln w="9525">
            <a:noFill/>
            <a:miter lim="800000"/>
            <a:headEnd/>
            <a:tailEnd/>
          </a:ln>
        </p:spPr>
        <p:txBody>
          <a:bodyPr>
            <a:prstTxWarp prst="textNoShape">
              <a:avLst/>
            </a:prstTxWarp>
            <a:spAutoFit/>
          </a:bodyPr>
          <a:lstStyle/>
          <a:p>
            <a:pPr algn="ctr"/>
            <a:r>
              <a:rPr lang="en-US" sz="3200" b="1">
                <a:solidFill>
                  <a:schemeClr val="bg1"/>
                </a:solidFill>
                <a:ea typeface="Arial" pitchFamily="-112" charset="0"/>
                <a:cs typeface="Arial" pitchFamily="-112" charset="0"/>
              </a:rPr>
              <a:t>300</a:t>
            </a:r>
          </a:p>
        </p:txBody>
      </p:sp>
      <p:sp>
        <p:nvSpPr>
          <p:cNvPr id="59" name="Rectangle 58">
            <a:hlinkClick r:id="rId9" action="ppaction://hlinksldjump"/>
          </p:cNvPr>
          <p:cNvSpPr>
            <a:spLocks noChangeArrowheads="1"/>
          </p:cNvSpPr>
          <p:nvPr/>
        </p:nvSpPr>
        <p:spPr bwMode="auto">
          <a:xfrm>
            <a:off x="3124200" y="3505200"/>
            <a:ext cx="1263650" cy="584200"/>
          </a:xfrm>
          <a:prstGeom prst="rect">
            <a:avLst/>
          </a:prstGeom>
          <a:noFill/>
          <a:ln w="9525">
            <a:noFill/>
            <a:miter lim="800000"/>
            <a:headEnd/>
            <a:tailEnd/>
          </a:ln>
        </p:spPr>
        <p:txBody>
          <a:bodyPr>
            <a:prstTxWarp prst="textNoShape">
              <a:avLst/>
            </a:prstTxWarp>
            <a:spAutoFit/>
          </a:bodyPr>
          <a:lstStyle/>
          <a:p>
            <a:pPr algn="ctr"/>
            <a:r>
              <a:rPr lang="en-US" sz="3200" b="1">
                <a:solidFill>
                  <a:schemeClr val="bg1"/>
                </a:solidFill>
                <a:ea typeface="Arial" pitchFamily="-112" charset="0"/>
                <a:cs typeface="Arial" pitchFamily="-112" charset="0"/>
              </a:rPr>
              <a:t>300</a:t>
            </a:r>
          </a:p>
        </p:txBody>
      </p:sp>
      <p:sp>
        <p:nvSpPr>
          <p:cNvPr id="60" name="Rectangle 59">
            <a:hlinkClick r:id="rId4" action="ppaction://hlinksldjump"/>
          </p:cNvPr>
          <p:cNvSpPr>
            <a:spLocks noChangeArrowheads="1"/>
          </p:cNvSpPr>
          <p:nvPr/>
        </p:nvSpPr>
        <p:spPr bwMode="auto">
          <a:xfrm>
            <a:off x="4572000" y="3505200"/>
            <a:ext cx="1263650" cy="584200"/>
          </a:xfrm>
          <a:prstGeom prst="rect">
            <a:avLst/>
          </a:prstGeom>
          <a:noFill/>
          <a:ln w="9525">
            <a:noFill/>
            <a:miter lim="800000"/>
            <a:headEnd/>
            <a:tailEnd/>
          </a:ln>
        </p:spPr>
        <p:txBody>
          <a:bodyPr>
            <a:prstTxWarp prst="textNoShape">
              <a:avLst/>
            </a:prstTxWarp>
            <a:spAutoFit/>
          </a:bodyPr>
          <a:lstStyle/>
          <a:p>
            <a:pPr algn="ctr"/>
            <a:r>
              <a:rPr lang="en-US" sz="3200" b="1">
                <a:solidFill>
                  <a:schemeClr val="bg1"/>
                </a:solidFill>
                <a:ea typeface="Arial" pitchFamily="-112" charset="0"/>
                <a:cs typeface="Arial" pitchFamily="-112" charset="0"/>
              </a:rPr>
              <a:t>300</a:t>
            </a:r>
          </a:p>
        </p:txBody>
      </p:sp>
      <p:sp>
        <p:nvSpPr>
          <p:cNvPr id="61" name="Rectangle 60">
            <a:hlinkClick r:id="rId15" action="ppaction://hlinksldjump"/>
          </p:cNvPr>
          <p:cNvSpPr>
            <a:spLocks noChangeArrowheads="1"/>
          </p:cNvSpPr>
          <p:nvPr/>
        </p:nvSpPr>
        <p:spPr bwMode="auto">
          <a:xfrm>
            <a:off x="6019800" y="3505200"/>
            <a:ext cx="1263650" cy="584200"/>
          </a:xfrm>
          <a:prstGeom prst="rect">
            <a:avLst/>
          </a:prstGeom>
          <a:noFill/>
          <a:ln w="9525">
            <a:noFill/>
            <a:miter lim="800000"/>
            <a:headEnd/>
            <a:tailEnd/>
          </a:ln>
        </p:spPr>
        <p:txBody>
          <a:bodyPr>
            <a:prstTxWarp prst="textNoShape">
              <a:avLst/>
            </a:prstTxWarp>
            <a:spAutoFit/>
          </a:bodyPr>
          <a:lstStyle/>
          <a:p>
            <a:pPr algn="ctr"/>
            <a:r>
              <a:rPr lang="en-US" sz="3200" b="1">
                <a:solidFill>
                  <a:schemeClr val="bg1"/>
                </a:solidFill>
                <a:ea typeface="Arial" pitchFamily="-112" charset="0"/>
                <a:cs typeface="Arial" pitchFamily="-112" charset="0"/>
              </a:rPr>
              <a:t>300</a:t>
            </a:r>
          </a:p>
        </p:txBody>
      </p:sp>
      <p:sp>
        <p:nvSpPr>
          <p:cNvPr id="62" name="Rectangle 61">
            <a:hlinkClick r:id="rId16" action="ppaction://hlinksldjump"/>
          </p:cNvPr>
          <p:cNvSpPr>
            <a:spLocks noChangeArrowheads="1"/>
          </p:cNvSpPr>
          <p:nvPr/>
        </p:nvSpPr>
        <p:spPr bwMode="auto">
          <a:xfrm>
            <a:off x="7467600" y="3505200"/>
            <a:ext cx="1263650" cy="584200"/>
          </a:xfrm>
          <a:prstGeom prst="rect">
            <a:avLst/>
          </a:prstGeom>
          <a:noFill/>
          <a:ln w="9525">
            <a:noFill/>
            <a:miter lim="800000"/>
            <a:headEnd/>
            <a:tailEnd/>
          </a:ln>
        </p:spPr>
        <p:txBody>
          <a:bodyPr>
            <a:prstTxWarp prst="textNoShape">
              <a:avLst/>
            </a:prstTxWarp>
            <a:spAutoFit/>
          </a:bodyPr>
          <a:lstStyle/>
          <a:p>
            <a:pPr algn="ctr"/>
            <a:r>
              <a:rPr lang="en-US" sz="3200" b="1">
                <a:solidFill>
                  <a:schemeClr val="bg1"/>
                </a:solidFill>
                <a:ea typeface="Arial" pitchFamily="-112" charset="0"/>
                <a:cs typeface="Arial" pitchFamily="-112" charset="0"/>
              </a:rPr>
              <a:t>300</a:t>
            </a:r>
          </a:p>
        </p:txBody>
      </p:sp>
      <p:sp>
        <p:nvSpPr>
          <p:cNvPr id="63" name="Rectangle 62">
            <a:hlinkClick r:id="rId17" action="ppaction://hlinksldjump"/>
          </p:cNvPr>
          <p:cNvSpPr>
            <a:spLocks noChangeArrowheads="1"/>
          </p:cNvSpPr>
          <p:nvPr/>
        </p:nvSpPr>
        <p:spPr bwMode="auto">
          <a:xfrm>
            <a:off x="381000" y="4572000"/>
            <a:ext cx="1219200" cy="584200"/>
          </a:xfrm>
          <a:prstGeom prst="rect">
            <a:avLst/>
          </a:prstGeom>
          <a:noFill/>
          <a:ln w="9525">
            <a:noFill/>
            <a:miter lim="800000"/>
            <a:headEnd/>
            <a:tailEnd/>
          </a:ln>
        </p:spPr>
        <p:txBody>
          <a:bodyPr>
            <a:prstTxWarp prst="textNoShape">
              <a:avLst/>
            </a:prstTxWarp>
            <a:spAutoFit/>
          </a:bodyPr>
          <a:lstStyle/>
          <a:p>
            <a:pPr algn="ctr"/>
            <a:r>
              <a:rPr lang="en-US" sz="3200" b="1">
                <a:solidFill>
                  <a:schemeClr val="bg1"/>
                </a:solidFill>
                <a:ea typeface="Arial" pitchFamily="-112" charset="0"/>
                <a:cs typeface="Arial" pitchFamily="-112" charset="0"/>
              </a:rPr>
              <a:t>400</a:t>
            </a:r>
          </a:p>
        </p:txBody>
      </p:sp>
      <p:sp>
        <p:nvSpPr>
          <p:cNvPr id="64" name="Rectangle 63">
            <a:hlinkClick r:id="rId18" action="ppaction://hlinksldjump"/>
          </p:cNvPr>
          <p:cNvSpPr>
            <a:spLocks noChangeArrowheads="1"/>
          </p:cNvSpPr>
          <p:nvPr/>
        </p:nvSpPr>
        <p:spPr bwMode="auto">
          <a:xfrm>
            <a:off x="1752600" y="4572000"/>
            <a:ext cx="1219200" cy="584200"/>
          </a:xfrm>
          <a:prstGeom prst="rect">
            <a:avLst/>
          </a:prstGeom>
          <a:noFill/>
          <a:ln w="9525">
            <a:noFill/>
            <a:miter lim="800000"/>
            <a:headEnd/>
            <a:tailEnd/>
          </a:ln>
        </p:spPr>
        <p:txBody>
          <a:bodyPr>
            <a:prstTxWarp prst="textNoShape">
              <a:avLst/>
            </a:prstTxWarp>
            <a:spAutoFit/>
          </a:bodyPr>
          <a:lstStyle/>
          <a:p>
            <a:pPr algn="ctr"/>
            <a:r>
              <a:rPr lang="en-US" sz="3200" b="1">
                <a:solidFill>
                  <a:schemeClr val="bg1"/>
                </a:solidFill>
                <a:ea typeface="Arial" pitchFamily="-112" charset="0"/>
                <a:cs typeface="Arial" pitchFamily="-112" charset="0"/>
              </a:rPr>
              <a:t>400</a:t>
            </a:r>
          </a:p>
        </p:txBody>
      </p:sp>
      <p:sp>
        <p:nvSpPr>
          <p:cNvPr id="65" name="Rectangle 64">
            <a:hlinkClick r:id="rId17" action="ppaction://hlinksldjump"/>
          </p:cNvPr>
          <p:cNvSpPr>
            <a:spLocks noChangeArrowheads="1"/>
          </p:cNvSpPr>
          <p:nvPr/>
        </p:nvSpPr>
        <p:spPr bwMode="auto">
          <a:xfrm>
            <a:off x="3124200" y="4572000"/>
            <a:ext cx="1219200" cy="584200"/>
          </a:xfrm>
          <a:prstGeom prst="rect">
            <a:avLst/>
          </a:prstGeom>
          <a:noFill/>
          <a:ln w="9525">
            <a:noFill/>
            <a:miter lim="800000"/>
            <a:headEnd/>
            <a:tailEnd/>
          </a:ln>
        </p:spPr>
        <p:txBody>
          <a:bodyPr>
            <a:prstTxWarp prst="textNoShape">
              <a:avLst/>
            </a:prstTxWarp>
            <a:spAutoFit/>
          </a:bodyPr>
          <a:lstStyle/>
          <a:p>
            <a:pPr algn="ctr"/>
            <a:r>
              <a:rPr lang="en-US" sz="3200" b="1">
                <a:solidFill>
                  <a:schemeClr val="bg1"/>
                </a:solidFill>
                <a:ea typeface="Arial" pitchFamily="-112" charset="0"/>
                <a:cs typeface="Arial" pitchFamily="-112" charset="0"/>
              </a:rPr>
              <a:t>400</a:t>
            </a:r>
          </a:p>
        </p:txBody>
      </p:sp>
      <p:sp>
        <p:nvSpPr>
          <p:cNvPr id="66" name="Rectangle 65">
            <a:hlinkClick r:id="rId19" action="ppaction://hlinksldjump"/>
          </p:cNvPr>
          <p:cNvSpPr>
            <a:spLocks noChangeArrowheads="1"/>
          </p:cNvSpPr>
          <p:nvPr/>
        </p:nvSpPr>
        <p:spPr bwMode="auto">
          <a:xfrm>
            <a:off x="4572000" y="4572000"/>
            <a:ext cx="1219200" cy="584200"/>
          </a:xfrm>
          <a:prstGeom prst="rect">
            <a:avLst/>
          </a:prstGeom>
          <a:noFill/>
          <a:ln w="9525">
            <a:noFill/>
            <a:miter lim="800000"/>
            <a:headEnd/>
            <a:tailEnd/>
          </a:ln>
        </p:spPr>
        <p:txBody>
          <a:bodyPr>
            <a:prstTxWarp prst="textNoShape">
              <a:avLst/>
            </a:prstTxWarp>
            <a:spAutoFit/>
          </a:bodyPr>
          <a:lstStyle/>
          <a:p>
            <a:pPr algn="ctr"/>
            <a:r>
              <a:rPr lang="en-US" sz="3200" b="1">
                <a:solidFill>
                  <a:schemeClr val="bg1"/>
                </a:solidFill>
                <a:ea typeface="Arial" pitchFamily="-112" charset="0"/>
                <a:cs typeface="Arial" pitchFamily="-112" charset="0"/>
              </a:rPr>
              <a:t>400</a:t>
            </a:r>
          </a:p>
        </p:txBody>
      </p:sp>
      <p:sp>
        <p:nvSpPr>
          <p:cNvPr id="67" name="Rectangle 66">
            <a:hlinkClick r:id="rId20" action="ppaction://hlinksldjump"/>
          </p:cNvPr>
          <p:cNvSpPr>
            <a:spLocks noChangeArrowheads="1"/>
          </p:cNvSpPr>
          <p:nvPr/>
        </p:nvSpPr>
        <p:spPr bwMode="auto">
          <a:xfrm>
            <a:off x="6019800" y="4572000"/>
            <a:ext cx="1219200" cy="584200"/>
          </a:xfrm>
          <a:prstGeom prst="rect">
            <a:avLst/>
          </a:prstGeom>
          <a:noFill/>
          <a:ln w="9525">
            <a:noFill/>
            <a:miter lim="800000"/>
            <a:headEnd/>
            <a:tailEnd/>
          </a:ln>
        </p:spPr>
        <p:txBody>
          <a:bodyPr>
            <a:prstTxWarp prst="textNoShape">
              <a:avLst/>
            </a:prstTxWarp>
            <a:spAutoFit/>
          </a:bodyPr>
          <a:lstStyle/>
          <a:p>
            <a:pPr algn="ctr"/>
            <a:r>
              <a:rPr lang="en-US" sz="3200" b="1">
                <a:solidFill>
                  <a:schemeClr val="bg1"/>
                </a:solidFill>
                <a:ea typeface="Arial" pitchFamily="-112" charset="0"/>
                <a:cs typeface="Arial" pitchFamily="-112" charset="0"/>
              </a:rPr>
              <a:t>400</a:t>
            </a:r>
          </a:p>
        </p:txBody>
      </p:sp>
      <p:sp>
        <p:nvSpPr>
          <p:cNvPr id="69" name="Rectangle 68">
            <a:hlinkClick r:id="rId11" action="ppaction://hlinksldjump"/>
          </p:cNvPr>
          <p:cNvSpPr>
            <a:spLocks noChangeArrowheads="1"/>
          </p:cNvSpPr>
          <p:nvPr/>
        </p:nvSpPr>
        <p:spPr bwMode="auto">
          <a:xfrm>
            <a:off x="381000" y="5638800"/>
            <a:ext cx="1143000" cy="584200"/>
          </a:xfrm>
          <a:prstGeom prst="rect">
            <a:avLst/>
          </a:prstGeom>
          <a:noFill/>
          <a:ln w="9525">
            <a:noFill/>
            <a:miter lim="800000"/>
            <a:headEnd/>
            <a:tailEnd/>
          </a:ln>
        </p:spPr>
        <p:txBody>
          <a:bodyPr>
            <a:prstTxWarp prst="textNoShape">
              <a:avLst/>
            </a:prstTxWarp>
            <a:spAutoFit/>
          </a:bodyPr>
          <a:lstStyle/>
          <a:p>
            <a:pPr algn="ctr"/>
            <a:r>
              <a:rPr lang="en-US" sz="3200" b="1">
                <a:solidFill>
                  <a:schemeClr val="bg1"/>
                </a:solidFill>
                <a:ea typeface="Arial" pitchFamily="-112" charset="0"/>
                <a:cs typeface="Arial" pitchFamily="-112" charset="0"/>
              </a:rPr>
              <a:t>500</a:t>
            </a:r>
          </a:p>
        </p:txBody>
      </p:sp>
      <p:sp>
        <p:nvSpPr>
          <p:cNvPr id="70" name="Rectangle 69">
            <a:hlinkClick r:id="rId3" action="ppaction://hlinksldjump"/>
          </p:cNvPr>
          <p:cNvSpPr>
            <a:spLocks noChangeArrowheads="1"/>
          </p:cNvSpPr>
          <p:nvPr/>
        </p:nvSpPr>
        <p:spPr bwMode="auto">
          <a:xfrm>
            <a:off x="1752600" y="5638800"/>
            <a:ext cx="1143000" cy="584200"/>
          </a:xfrm>
          <a:prstGeom prst="rect">
            <a:avLst/>
          </a:prstGeom>
          <a:noFill/>
          <a:ln w="9525">
            <a:noFill/>
            <a:miter lim="800000"/>
            <a:headEnd/>
            <a:tailEnd/>
          </a:ln>
        </p:spPr>
        <p:txBody>
          <a:bodyPr>
            <a:prstTxWarp prst="textNoShape">
              <a:avLst/>
            </a:prstTxWarp>
            <a:spAutoFit/>
          </a:bodyPr>
          <a:lstStyle/>
          <a:p>
            <a:pPr algn="ctr"/>
            <a:r>
              <a:rPr lang="en-US" sz="3200" b="1">
                <a:solidFill>
                  <a:schemeClr val="bg1"/>
                </a:solidFill>
                <a:ea typeface="Arial" pitchFamily="-112" charset="0"/>
                <a:cs typeface="Arial" pitchFamily="-112" charset="0"/>
              </a:rPr>
              <a:t>500</a:t>
            </a:r>
          </a:p>
        </p:txBody>
      </p:sp>
      <p:sp>
        <p:nvSpPr>
          <p:cNvPr id="71" name="Rectangle 70">
            <a:hlinkClick r:id="rId21" action="ppaction://hlinksldjump"/>
          </p:cNvPr>
          <p:cNvSpPr>
            <a:spLocks noChangeArrowheads="1"/>
          </p:cNvSpPr>
          <p:nvPr/>
        </p:nvSpPr>
        <p:spPr bwMode="auto">
          <a:xfrm>
            <a:off x="3124200" y="5638800"/>
            <a:ext cx="1143000" cy="584200"/>
          </a:xfrm>
          <a:prstGeom prst="rect">
            <a:avLst/>
          </a:prstGeom>
          <a:noFill/>
          <a:ln w="9525">
            <a:noFill/>
            <a:miter lim="800000"/>
            <a:headEnd/>
            <a:tailEnd/>
          </a:ln>
        </p:spPr>
        <p:txBody>
          <a:bodyPr>
            <a:prstTxWarp prst="textNoShape">
              <a:avLst/>
            </a:prstTxWarp>
            <a:spAutoFit/>
          </a:bodyPr>
          <a:lstStyle/>
          <a:p>
            <a:pPr algn="ctr"/>
            <a:r>
              <a:rPr lang="en-US" sz="3200" b="1">
                <a:solidFill>
                  <a:schemeClr val="bg1"/>
                </a:solidFill>
                <a:ea typeface="Arial" pitchFamily="-112" charset="0"/>
                <a:cs typeface="Arial" pitchFamily="-112" charset="0"/>
              </a:rPr>
              <a:t>500</a:t>
            </a:r>
          </a:p>
        </p:txBody>
      </p:sp>
      <p:sp>
        <p:nvSpPr>
          <p:cNvPr id="72" name="Rectangle 71">
            <a:hlinkClick r:id="rId10" action="ppaction://hlinksldjump"/>
          </p:cNvPr>
          <p:cNvSpPr>
            <a:spLocks noChangeArrowheads="1"/>
          </p:cNvSpPr>
          <p:nvPr/>
        </p:nvSpPr>
        <p:spPr bwMode="auto">
          <a:xfrm>
            <a:off x="4648200" y="5638800"/>
            <a:ext cx="1143000" cy="584200"/>
          </a:xfrm>
          <a:prstGeom prst="rect">
            <a:avLst/>
          </a:prstGeom>
          <a:noFill/>
          <a:ln w="9525">
            <a:noFill/>
            <a:miter lim="800000"/>
            <a:headEnd/>
            <a:tailEnd/>
          </a:ln>
        </p:spPr>
        <p:txBody>
          <a:bodyPr>
            <a:prstTxWarp prst="textNoShape">
              <a:avLst/>
            </a:prstTxWarp>
            <a:spAutoFit/>
          </a:bodyPr>
          <a:lstStyle/>
          <a:p>
            <a:pPr algn="ctr"/>
            <a:r>
              <a:rPr lang="en-US" sz="3200" b="1">
                <a:solidFill>
                  <a:schemeClr val="bg1"/>
                </a:solidFill>
                <a:ea typeface="Arial" pitchFamily="-112" charset="0"/>
                <a:cs typeface="Arial" pitchFamily="-112" charset="0"/>
              </a:rPr>
              <a:t>500</a:t>
            </a:r>
          </a:p>
        </p:txBody>
      </p:sp>
      <p:sp>
        <p:nvSpPr>
          <p:cNvPr id="73" name="Rectangle 72">
            <a:hlinkClick r:id="rId22" action="ppaction://hlinksldjump"/>
          </p:cNvPr>
          <p:cNvSpPr>
            <a:spLocks noChangeArrowheads="1"/>
          </p:cNvSpPr>
          <p:nvPr/>
        </p:nvSpPr>
        <p:spPr bwMode="auto">
          <a:xfrm>
            <a:off x="6096000" y="5638800"/>
            <a:ext cx="1143000" cy="584200"/>
          </a:xfrm>
          <a:prstGeom prst="rect">
            <a:avLst/>
          </a:prstGeom>
          <a:noFill/>
          <a:ln w="9525">
            <a:noFill/>
            <a:miter lim="800000"/>
            <a:headEnd/>
            <a:tailEnd/>
          </a:ln>
        </p:spPr>
        <p:txBody>
          <a:bodyPr>
            <a:prstTxWarp prst="textNoShape">
              <a:avLst/>
            </a:prstTxWarp>
            <a:spAutoFit/>
          </a:bodyPr>
          <a:lstStyle/>
          <a:p>
            <a:pPr algn="ctr"/>
            <a:r>
              <a:rPr lang="en-US" sz="3200" b="1">
                <a:solidFill>
                  <a:schemeClr val="bg1"/>
                </a:solidFill>
                <a:ea typeface="Arial" pitchFamily="-112" charset="0"/>
                <a:cs typeface="Arial" pitchFamily="-112" charset="0"/>
              </a:rPr>
              <a:t>500</a:t>
            </a:r>
          </a:p>
        </p:txBody>
      </p:sp>
      <p:sp>
        <p:nvSpPr>
          <p:cNvPr id="74" name="Rectangle 73">
            <a:hlinkClick r:id="rId23" action="ppaction://hlinksldjump"/>
          </p:cNvPr>
          <p:cNvSpPr>
            <a:spLocks noChangeArrowheads="1"/>
          </p:cNvSpPr>
          <p:nvPr/>
        </p:nvSpPr>
        <p:spPr bwMode="auto">
          <a:xfrm>
            <a:off x="7543800" y="5638800"/>
            <a:ext cx="1143000" cy="584200"/>
          </a:xfrm>
          <a:prstGeom prst="rect">
            <a:avLst/>
          </a:prstGeom>
          <a:noFill/>
          <a:ln w="9525">
            <a:noFill/>
            <a:miter lim="800000"/>
            <a:headEnd/>
            <a:tailEnd/>
          </a:ln>
        </p:spPr>
        <p:txBody>
          <a:bodyPr>
            <a:prstTxWarp prst="textNoShape">
              <a:avLst/>
            </a:prstTxWarp>
            <a:spAutoFit/>
          </a:bodyPr>
          <a:lstStyle/>
          <a:p>
            <a:pPr algn="ctr"/>
            <a:r>
              <a:rPr lang="en-US" sz="3200" b="1">
                <a:solidFill>
                  <a:schemeClr val="bg1"/>
                </a:solidFill>
                <a:ea typeface="Arial" pitchFamily="-112" charset="0"/>
                <a:cs typeface="Arial" pitchFamily="-112" charset="0"/>
              </a:rPr>
              <a:t>500</a:t>
            </a:r>
          </a:p>
        </p:txBody>
      </p:sp>
      <p:sp>
        <p:nvSpPr>
          <p:cNvPr id="124" name="Rectangle 123">
            <a:hlinkClick r:id="rId24" action="ppaction://hlinksldjump"/>
          </p:cNvPr>
          <p:cNvSpPr/>
          <p:nvPr/>
        </p:nvSpPr>
        <p:spPr>
          <a:xfrm>
            <a:off x="3048000" y="6446838"/>
            <a:ext cx="2971800" cy="411162"/>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200" b="1" dirty="0">
                <a:solidFill>
                  <a:schemeClr val="bg1"/>
                </a:solidFill>
                <a:latin typeface="Arial" charset="0"/>
                <a:ea typeface="ＭＳ Ｐゴシック" pitchFamily="-107" charset="-128"/>
                <a:cs typeface="Arial" charset="0"/>
              </a:rPr>
              <a:t>FINAL JEOPARDY!!!</a:t>
            </a:r>
          </a:p>
        </p:txBody>
      </p:sp>
      <p:sp>
        <p:nvSpPr>
          <p:cNvPr id="75" name="Rectangle 74">
            <a:hlinkClick r:id="rId25" action="ppaction://hlinksldjump"/>
          </p:cNvPr>
          <p:cNvSpPr>
            <a:spLocks noChangeArrowheads="1"/>
          </p:cNvSpPr>
          <p:nvPr/>
        </p:nvSpPr>
        <p:spPr bwMode="auto">
          <a:xfrm>
            <a:off x="7467600" y="4572000"/>
            <a:ext cx="1219200" cy="584200"/>
          </a:xfrm>
          <a:prstGeom prst="rect">
            <a:avLst/>
          </a:prstGeom>
          <a:noFill/>
          <a:ln w="9525">
            <a:noFill/>
            <a:miter lim="800000"/>
            <a:headEnd/>
            <a:tailEnd/>
          </a:ln>
        </p:spPr>
        <p:txBody>
          <a:bodyPr>
            <a:prstTxWarp prst="textNoShape">
              <a:avLst/>
            </a:prstTxWarp>
            <a:spAutoFit/>
          </a:bodyPr>
          <a:lstStyle/>
          <a:p>
            <a:pPr algn="ctr"/>
            <a:r>
              <a:rPr lang="en-US" sz="3200" b="1">
                <a:solidFill>
                  <a:schemeClr val="bg1"/>
                </a:solidFill>
                <a:ea typeface="Arial" pitchFamily="-112" charset="0"/>
                <a:cs typeface="Arial" pitchFamily="-112" charset="0"/>
              </a:rPr>
              <a:t>400</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7" restart="whenNotActive" fill="hold" evtFilter="cancelBubble" nodeType="interactiveSeq">
                <p:stCondLst>
                  <p:cond evt="onClick" delay="0">
                    <p:tgtEl>
                      <p:spTgt spid="3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2" restart="whenNotActive" fill="hold" evtFilter="cancelBubble" nodeType="interactiveSeq">
                <p:stCondLst>
                  <p:cond evt="onClick" delay="0">
                    <p:tgtEl>
                      <p:spTgt spid="46"/>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7" restart="whenNotActive" fill="hold" evtFilter="cancelBubble" nodeType="interactiveSeq">
                <p:stCondLst>
                  <p:cond evt="onClick" delay="0">
                    <p:tgtEl>
                      <p:spTgt spid="47"/>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22" restart="whenNotActive" fill="hold" evtFilter="cancelBubble" nodeType="interactiveSeq">
                <p:stCondLst>
                  <p:cond evt="onClick" delay="0">
                    <p:tgtEl>
                      <p:spTgt spid="48"/>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7" restart="whenNotActive" fill="hold" evtFilter="cancelBubble" nodeType="interactiveSeq">
                <p:stCondLst>
                  <p:cond evt="onClick" delay="0">
                    <p:tgtEl>
                      <p:spTgt spid="49"/>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32" restart="whenNotActive" fill="hold" evtFilter="cancelBubble" nodeType="interactiveSeq">
                <p:stCondLst>
                  <p:cond evt="onClick" delay="0">
                    <p:tgtEl>
                      <p:spTgt spid="50"/>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7" restart="whenNotActive" fill="hold" evtFilter="cancelBubble" nodeType="interactiveSeq">
                <p:stCondLst>
                  <p:cond evt="onClick" delay="0">
                    <p:tgtEl>
                      <p:spTgt spid="51"/>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42" restart="whenNotActive" fill="hold" evtFilter="cancelBubble" nodeType="interactiveSeq">
                <p:stCondLst>
                  <p:cond evt="onClick" delay="0">
                    <p:tgtEl>
                      <p:spTgt spid="52"/>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47" restart="whenNotActive" fill="hold" evtFilter="cancelBubble" nodeType="interactiveSeq">
                <p:stCondLst>
                  <p:cond evt="onClick" delay="0">
                    <p:tgtEl>
                      <p:spTgt spid="53"/>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2" restart="whenNotActive" fill="hold" evtFilter="cancelBubble" nodeType="interactiveSeq">
                <p:stCondLst>
                  <p:cond evt="onClick" delay="0">
                    <p:tgtEl>
                      <p:spTgt spid="54"/>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57" restart="whenNotActive" fill="hold" evtFilter="cancelBubble" nodeType="interactiveSeq">
                <p:stCondLst>
                  <p:cond evt="onClick" delay="0">
                    <p:tgtEl>
                      <p:spTgt spid="55"/>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2" restart="whenNotActive" fill="hold" evtFilter="cancelBubble" nodeType="interactiveSeq">
                <p:stCondLst>
                  <p:cond evt="onClick" delay="0">
                    <p:tgtEl>
                      <p:spTgt spid="57"/>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67" restart="whenNotActive" fill="hold" evtFilter="cancelBubble" nodeType="interactiveSeq">
                <p:stCondLst>
                  <p:cond evt="onClick" delay="0">
                    <p:tgtEl>
                      <p:spTgt spid="58"/>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grpId="0" nodeType="clickEffect">
                                  <p:stCondLst>
                                    <p:cond delay="0"/>
                                  </p:stCondLst>
                                  <p:childTnLst>
                                    <p:set>
                                      <p:cBhvr>
                                        <p:cTn id="71" dur="1" fill="hold">
                                          <p:stCondLst>
                                            <p:cond delay="0"/>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72" restart="whenNotActive" fill="hold" evtFilter="cancelBubble" nodeType="interactiveSeq">
                <p:stCondLst>
                  <p:cond evt="onClick" delay="0">
                    <p:tgtEl>
                      <p:spTgt spid="59"/>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77" restart="whenNotActive" fill="hold" evtFilter="cancelBubble" nodeType="interactiveSeq">
                <p:stCondLst>
                  <p:cond evt="onClick" delay="0">
                    <p:tgtEl>
                      <p:spTgt spid="60"/>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grpId="0" nodeType="clickEffect">
                                  <p:stCondLst>
                                    <p:cond delay="0"/>
                                  </p:stCondLst>
                                  <p:childTnLst>
                                    <p:set>
                                      <p:cBhvr>
                                        <p:cTn id="81" dur="1" fill="hold">
                                          <p:stCondLst>
                                            <p:cond delay="0"/>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82" restart="whenNotActive" fill="hold" evtFilter="cancelBubble" nodeType="interactiveSeq">
                <p:stCondLst>
                  <p:cond evt="onClick" delay="0">
                    <p:tgtEl>
                      <p:spTgt spid="61"/>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87" restart="whenNotActive" fill="hold" evtFilter="cancelBubble" nodeType="interactiveSeq">
                <p:stCondLst>
                  <p:cond evt="onClick" delay="0">
                    <p:tgtEl>
                      <p:spTgt spid="62"/>
                    </p:tgtEl>
                  </p:cond>
                </p:stCondLst>
                <p:endSync evt="end" delay="0">
                  <p:rtn val="all"/>
                </p:endSync>
                <p:childTnLst>
                  <p:par>
                    <p:cTn id="88" fill="hold">
                      <p:stCondLst>
                        <p:cond delay="0"/>
                      </p:stCondLst>
                      <p:childTnLst>
                        <p:par>
                          <p:cTn id="89" fill="hold">
                            <p:stCondLst>
                              <p:cond delay="0"/>
                            </p:stCondLst>
                            <p:childTnLst>
                              <p:par>
                                <p:cTn id="90" presetID="1" presetClass="exit" presetSubtype="0" fill="hold" grpId="0" nodeType="clickEffect">
                                  <p:stCondLst>
                                    <p:cond delay="0"/>
                                  </p:stCondLst>
                                  <p:childTnLst>
                                    <p:set>
                                      <p:cBhvr>
                                        <p:cTn id="91" dur="1" fill="hold">
                                          <p:stCondLst>
                                            <p:cond delay="0"/>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92" restart="whenNotActive" fill="hold" evtFilter="cancelBubble" nodeType="interactiveSeq">
                <p:stCondLst>
                  <p:cond evt="onClick" delay="0">
                    <p:tgtEl>
                      <p:spTgt spid="63"/>
                    </p:tgtEl>
                  </p:cond>
                </p:stCondLst>
                <p:endSync evt="end" delay="0">
                  <p:rtn val="all"/>
                </p:endSync>
                <p:childTnLst>
                  <p:par>
                    <p:cTn id="93" fill="hold">
                      <p:stCondLst>
                        <p:cond delay="0"/>
                      </p:stCondLst>
                      <p:childTnLst>
                        <p:par>
                          <p:cTn id="94" fill="hold">
                            <p:stCondLst>
                              <p:cond delay="0"/>
                            </p:stCondLst>
                            <p:childTnLst>
                              <p:par>
                                <p:cTn id="95" presetID="1" presetClass="exit" presetSubtype="0" fill="hold" grpId="0" nodeType="clickEffect">
                                  <p:stCondLst>
                                    <p:cond delay="0"/>
                                  </p:stCondLst>
                                  <p:childTnLst>
                                    <p:set>
                                      <p:cBhvr>
                                        <p:cTn id="96" dur="1" fill="hold">
                                          <p:stCondLst>
                                            <p:cond delay="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97" restart="whenNotActive" fill="hold" evtFilter="cancelBubble" nodeType="interactiveSeq">
                <p:stCondLst>
                  <p:cond evt="onClick" delay="0">
                    <p:tgtEl>
                      <p:spTgt spid="64"/>
                    </p:tgtEl>
                  </p:cond>
                </p:stCondLst>
                <p:endSync evt="end" delay="0">
                  <p:rtn val="all"/>
                </p:endSync>
                <p:childTnLst>
                  <p:par>
                    <p:cTn id="98" fill="hold">
                      <p:stCondLst>
                        <p:cond delay="0"/>
                      </p:stCondLst>
                      <p:childTnLst>
                        <p:par>
                          <p:cTn id="99" fill="hold">
                            <p:stCondLst>
                              <p:cond delay="0"/>
                            </p:stCondLst>
                            <p:childTnLst>
                              <p:par>
                                <p:cTn id="100" presetID="1" presetClass="exit" presetSubtype="0" fill="hold" grpId="0" nodeType="clickEffect">
                                  <p:stCondLst>
                                    <p:cond delay="0"/>
                                  </p:stCondLst>
                                  <p:childTnLst>
                                    <p:set>
                                      <p:cBhvr>
                                        <p:cTn id="101" dur="1" fill="hold">
                                          <p:stCondLst>
                                            <p:cond delay="0"/>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02" restart="whenNotActive" fill="hold" evtFilter="cancelBubble" nodeType="interactiveSeq">
                <p:stCondLst>
                  <p:cond evt="onClick" delay="0">
                    <p:tgtEl>
                      <p:spTgt spid="65"/>
                    </p:tgtEl>
                  </p:cond>
                </p:stCondLst>
                <p:endSync evt="end" delay="0">
                  <p:rtn val="all"/>
                </p:endSync>
                <p:childTnLst>
                  <p:par>
                    <p:cTn id="103" fill="hold">
                      <p:stCondLst>
                        <p:cond delay="0"/>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07" restart="whenNotActive" fill="hold" evtFilter="cancelBubble" nodeType="interactiveSeq">
                <p:stCondLst>
                  <p:cond evt="onClick" delay="0">
                    <p:tgtEl>
                      <p:spTgt spid="66"/>
                    </p:tgtEl>
                  </p:cond>
                </p:stCondLst>
                <p:endSync evt="end" delay="0">
                  <p:rtn val="all"/>
                </p:endSync>
                <p:childTnLst>
                  <p:par>
                    <p:cTn id="108" fill="hold">
                      <p:stCondLst>
                        <p:cond delay="0"/>
                      </p:stCondLst>
                      <p:childTnLst>
                        <p:par>
                          <p:cTn id="109" fill="hold">
                            <p:stCondLst>
                              <p:cond delay="0"/>
                            </p:stCondLst>
                            <p:childTnLst>
                              <p:par>
                                <p:cTn id="110" presetID="1" presetClass="exit" presetSubtype="0" fill="hold" grpId="0" nodeType="clickEffect">
                                  <p:stCondLst>
                                    <p:cond delay="0"/>
                                  </p:stCondLst>
                                  <p:childTnLst>
                                    <p:set>
                                      <p:cBhvr>
                                        <p:cTn id="111" dur="1" fill="hold">
                                          <p:stCondLst>
                                            <p:cond delay="0"/>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112" restart="whenNotActive" fill="hold" evtFilter="cancelBubble" nodeType="interactiveSeq">
                <p:stCondLst>
                  <p:cond evt="onClick" delay="0">
                    <p:tgtEl>
                      <p:spTgt spid="67"/>
                    </p:tgtEl>
                  </p:cond>
                </p:stCondLst>
                <p:endSync evt="end" delay="0">
                  <p:rtn val="all"/>
                </p:endSync>
                <p:childTnLst>
                  <p:par>
                    <p:cTn id="113" fill="hold">
                      <p:stCondLst>
                        <p:cond delay="0"/>
                      </p:stCondLst>
                      <p:childTnLst>
                        <p:par>
                          <p:cTn id="114" fill="hold">
                            <p:stCondLst>
                              <p:cond delay="0"/>
                            </p:stCondLst>
                            <p:childTnLst>
                              <p:par>
                                <p:cTn id="115" presetID="1" presetClass="exit" presetSubtype="0" fill="hold" grpId="0" nodeType="clickEffect">
                                  <p:stCondLst>
                                    <p:cond delay="0"/>
                                  </p:stCondLst>
                                  <p:childTnLst>
                                    <p:set>
                                      <p:cBhvr>
                                        <p:cTn id="116" dur="1" fill="hold">
                                          <p:stCondLst>
                                            <p:cond delay="0"/>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117" restart="whenNotActive" fill="hold" evtFilter="cancelBubble" nodeType="interactiveSeq">
                <p:stCondLst>
                  <p:cond evt="onClick" delay="0">
                    <p:tgtEl>
                      <p:spTgt spid="69"/>
                    </p:tgtEl>
                  </p:cond>
                </p:stCondLst>
                <p:endSync evt="end" delay="0">
                  <p:rtn val="all"/>
                </p:endSync>
                <p:childTnLst>
                  <p:par>
                    <p:cTn id="118" fill="hold">
                      <p:stCondLst>
                        <p:cond delay="0"/>
                      </p:stCondLst>
                      <p:childTnLst>
                        <p:par>
                          <p:cTn id="119" fill="hold">
                            <p:stCondLst>
                              <p:cond delay="0"/>
                            </p:stCondLst>
                            <p:childTnLst>
                              <p:par>
                                <p:cTn id="120" presetID="1" presetClass="exit" presetSubtype="0" fill="hold" grpId="0" nodeType="clickEffect">
                                  <p:stCondLst>
                                    <p:cond delay="0"/>
                                  </p:stCondLst>
                                  <p:childTnLst>
                                    <p:set>
                                      <p:cBhvr>
                                        <p:cTn id="121" dur="1" fill="hold">
                                          <p:stCondLst>
                                            <p:cond delay="0"/>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122" restart="whenNotActive" fill="hold" evtFilter="cancelBubble" nodeType="interactiveSeq">
                <p:stCondLst>
                  <p:cond evt="onClick" delay="0">
                    <p:tgtEl>
                      <p:spTgt spid="70"/>
                    </p:tgtEl>
                  </p:cond>
                </p:stCondLst>
                <p:endSync evt="end" delay="0">
                  <p:rtn val="all"/>
                </p:endSync>
                <p:childTnLst>
                  <p:par>
                    <p:cTn id="123" fill="hold">
                      <p:stCondLst>
                        <p:cond delay="0"/>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27" restart="whenNotActive" fill="hold" evtFilter="cancelBubble" nodeType="interactiveSeq">
                <p:stCondLst>
                  <p:cond evt="onClick" delay="0">
                    <p:tgtEl>
                      <p:spTgt spid="71"/>
                    </p:tgtEl>
                  </p:cond>
                </p:stCondLst>
                <p:endSync evt="end" delay="0">
                  <p:rtn val="all"/>
                </p:endSync>
                <p:childTnLst>
                  <p:par>
                    <p:cTn id="128" fill="hold">
                      <p:stCondLst>
                        <p:cond delay="0"/>
                      </p:stCondLst>
                      <p:childTnLst>
                        <p:par>
                          <p:cTn id="129" fill="hold">
                            <p:stCondLst>
                              <p:cond delay="0"/>
                            </p:stCondLst>
                            <p:childTnLst>
                              <p:par>
                                <p:cTn id="130" presetID="1" presetClass="exit" presetSubtype="0" fill="hold" grpId="0" nodeType="clickEffect">
                                  <p:stCondLst>
                                    <p:cond delay="0"/>
                                  </p:stCondLst>
                                  <p:childTnLst>
                                    <p:set>
                                      <p:cBhvr>
                                        <p:cTn id="131" dur="1" fill="hold">
                                          <p:stCondLst>
                                            <p:cond delay="0"/>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32" restart="whenNotActive" fill="hold" evtFilter="cancelBubble" nodeType="interactiveSeq">
                <p:stCondLst>
                  <p:cond evt="onClick" delay="0">
                    <p:tgtEl>
                      <p:spTgt spid="72"/>
                    </p:tgtEl>
                  </p:cond>
                </p:stCondLst>
                <p:endSync evt="end" delay="0">
                  <p:rtn val="all"/>
                </p:endSync>
                <p:childTnLst>
                  <p:par>
                    <p:cTn id="133" fill="hold">
                      <p:stCondLst>
                        <p:cond delay="0"/>
                      </p:stCondLst>
                      <p:childTnLst>
                        <p:par>
                          <p:cTn id="134" fill="hold">
                            <p:stCondLst>
                              <p:cond delay="0"/>
                            </p:stCondLst>
                            <p:childTnLst>
                              <p:par>
                                <p:cTn id="135" presetID="1" presetClass="exit" presetSubtype="0" fill="hold" grpId="0" nodeType="clickEffect">
                                  <p:stCondLst>
                                    <p:cond delay="0"/>
                                  </p:stCondLst>
                                  <p:childTnLst>
                                    <p:set>
                                      <p:cBhvr>
                                        <p:cTn id="136"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137" restart="whenNotActive" fill="hold" evtFilter="cancelBubble" nodeType="interactiveSeq">
                <p:stCondLst>
                  <p:cond evt="onClick" delay="0">
                    <p:tgtEl>
                      <p:spTgt spid="73"/>
                    </p:tgtEl>
                  </p:cond>
                </p:stCondLst>
                <p:endSync evt="end" delay="0">
                  <p:rtn val="all"/>
                </p:endSync>
                <p:childTnLst>
                  <p:par>
                    <p:cTn id="138" fill="hold">
                      <p:stCondLst>
                        <p:cond delay="0"/>
                      </p:stCondLst>
                      <p:childTnLst>
                        <p:par>
                          <p:cTn id="139" fill="hold">
                            <p:stCondLst>
                              <p:cond delay="0"/>
                            </p:stCondLst>
                            <p:childTnLst>
                              <p:par>
                                <p:cTn id="140" presetID="1" presetClass="exit" presetSubtype="0" fill="hold" grpId="0" nodeType="clickEffect">
                                  <p:stCondLst>
                                    <p:cond delay="0"/>
                                  </p:stCondLst>
                                  <p:childTnLst>
                                    <p:set>
                                      <p:cBhvr>
                                        <p:cTn id="141" dur="1" fill="hold">
                                          <p:stCondLst>
                                            <p:cond delay="0"/>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142" restart="whenNotActive" fill="hold" evtFilter="cancelBubble" nodeType="interactiveSeq">
                <p:stCondLst>
                  <p:cond evt="onClick" delay="0">
                    <p:tgtEl>
                      <p:spTgt spid="74"/>
                    </p:tgtEl>
                  </p:cond>
                </p:stCondLst>
                <p:endSync evt="end" delay="0">
                  <p:rtn val="all"/>
                </p:endSync>
                <p:childTnLst>
                  <p:par>
                    <p:cTn id="143" fill="hold">
                      <p:stCondLst>
                        <p:cond delay="0"/>
                      </p:stCondLst>
                      <p:childTnLst>
                        <p:par>
                          <p:cTn id="144" fill="hold">
                            <p:stCondLst>
                              <p:cond delay="0"/>
                            </p:stCondLst>
                            <p:childTnLst>
                              <p:par>
                                <p:cTn id="145" presetID="1" presetClass="exit" presetSubtype="0" fill="hold" grpId="0" nodeType="clickEffect">
                                  <p:stCondLst>
                                    <p:cond delay="0"/>
                                  </p:stCondLst>
                                  <p:childTnLst>
                                    <p:set>
                                      <p:cBhvr>
                                        <p:cTn id="146" dur="1" fill="hold">
                                          <p:stCondLst>
                                            <p:cond delay="0"/>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147" restart="whenNotActive" fill="hold" evtFilter="cancelBubble" nodeType="interactiveSeq">
                <p:stCondLst>
                  <p:cond evt="onClick" delay="0">
                    <p:tgtEl>
                      <p:spTgt spid="75"/>
                    </p:tgtEl>
                  </p:cond>
                </p:stCondLst>
                <p:endSync evt="end" delay="0">
                  <p:rtn val="all"/>
                </p:endSync>
                <p:childTnLst>
                  <p:par>
                    <p:cTn id="148" fill="hold">
                      <p:stCondLst>
                        <p:cond delay="0"/>
                      </p:stCondLst>
                      <p:childTnLst>
                        <p:par>
                          <p:cTn id="149" fill="hold">
                            <p:stCondLst>
                              <p:cond delay="0"/>
                            </p:stCondLst>
                            <p:childTnLst>
                              <p:par>
                                <p:cTn id="150" presetID="1" presetClass="exit" presetSubtype="0" fill="hold" grpId="0" nodeType="clickEffect">
                                  <p:stCondLst>
                                    <p:cond delay="0"/>
                                  </p:stCondLst>
                                  <p:childTnLst>
                                    <p:set>
                                      <p:cBhvr>
                                        <p:cTn id="151"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childTnLst>
        </p:cTn>
      </p:par>
    </p:tnLst>
    <p:bldLst>
      <p:bldP spid="38" grpId="0"/>
      <p:bldP spid="39" grpId="0"/>
      <p:bldP spid="46" grpId="0"/>
      <p:bldP spid="47" grpId="0"/>
      <p:bldP spid="48" grpId="0"/>
      <p:bldP spid="49" grpId="0"/>
      <p:bldP spid="50" grpId="0"/>
      <p:bldP spid="51" grpId="0"/>
      <p:bldP spid="52" grpId="0"/>
      <p:bldP spid="53" grpId="0"/>
      <p:bldP spid="54" grpId="0"/>
      <p:bldP spid="55" grpId="0"/>
      <p:bldP spid="57" grpId="0"/>
      <p:bldP spid="58" grpId="0"/>
      <p:bldP spid="59" grpId="0"/>
      <p:bldP spid="60" grpId="0"/>
      <p:bldP spid="61" grpId="0"/>
      <p:bldP spid="62" grpId="0"/>
      <p:bldP spid="63" grpId="0"/>
      <p:bldP spid="64" grpId="0"/>
      <p:bldP spid="65" grpId="0"/>
      <p:bldP spid="66" grpId="0"/>
      <p:bldP spid="67" grpId="0"/>
      <p:bldP spid="69" grpId="0"/>
      <p:bldP spid="70" grpId="0"/>
      <p:bldP spid="71" grpId="0"/>
      <p:bldP spid="72" grpId="0"/>
      <p:bldP spid="73" grpId="0"/>
      <p:bldP spid="74" grpId="0"/>
      <p:bldP spid="7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Objective of the SPNS Oral Health Initiative and Medical Care Outcomes </a:t>
            </a:r>
            <a:endParaRPr lang="en-US" sz="3200" dirty="0"/>
          </a:p>
        </p:txBody>
      </p:sp>
      <p:sp>
        <p:nvSpPr>
          <p:cNvPr id="3" name="Content Placeholder 2"/>
          <p:cNvSpPr>
            <a:spLocks noGrp="1"/>
          </p:cNvSpPr>
          <p:nvPr>
            <p:ph idx="1"/>
          </p:nvPr>
        </p:nvSpPr>
        <p:spPr>
          <a:xfrm>
            <a:off x="498475" y="1951038"/>
            <a:ext cx="7240058" cy="4144963"/>
          </a:xfrm>
        </p:spPr>
        <p:txBody>
          <a:bodyPr>
            <a:normAutofit lnSpcReduction="10000"/>
          </a:bodyPr>
          <a:lstStyle/>
          <a:p>
            <a:r>
              <a:rPr lang="en-US" dirty="0" smtClean="0"/>
              <a:t>Overall Objective: Expand access to comprehensive oral health care provided in accordance with professional standards to improve oral health outcomes of PLWHA. </a:t>
            </a:r>
            <a:endParaRPr lang="en-US" sz="2200" dirty="0" smtClean="0"/>
          </a:p>
          <a:p>
            <a:r>
              <a:rPr lang="en-US" dirty="0" smtClean="0"/>
              <a:t>Other Important Objectives:</a:t>
            </a:r>
          </a:p>
          <a:p>
            <a:pPr lvl="1"/>
            <a:r>
              <a:rPr lang="en-US" dirty="0" smtClean="0"/>
              <a:t>Integrating medical and dental care</a:t>
            </a:r>
          </a:p>
          <a:p>
            <a:pPr lvl="1"/>
            <a:r>
              <a:rPr lang="en-US" dirty="0" smtClean="0"/>
              <a:t>Sustaining programs beyond the life of the grant. </a:t>
            </a:r>
            <a:endParaRPr lang="en-US" sz="2000" dirty="0" smtClean="0"/>
          </a:p>
          <a:p>
            <a:r>
              <a:rPr lang="en-US" dirty="0" smtClean="0"/>
              <a:t>Initiative </a:t>
            </a:r>
            <a:r>
              <a:rPr lang="en-US" dirty="0" smtClean="0"/>
              <a:t>Outcomes:</a:t>
            </a:r>
            <a:endParaRPr lang="en-US" sz="2200" dirty="0" smtClean="0"/>
          </a:p>
          <a:p>
            <a:pPr lvl="1"/>
            <a:r>
              <a:rPr lang="en-US" dirty="0" smtClean="0"/>
              <a:t>2,500 PLWHA who had been out of oral health                               care for 1 year or more were served</a:t>
            </a:r>
            <a:endParaRPr lang="en-US" sz="2000" dirty="0" smtClean="0"/>
          </a:p>
          <a:p>
            <a:pPr lvl="1"/>
            <a:r>
              <a:rPr lang="en-US" dirty="0" smtClean="0"/>
              <a:t>14,500 visits occurred</a:t>
            </a:r>
            <a:endParaRPr lang="en-US" sz="2000" dirty="0" smtClean="0"/>
          </a:p>
          <a:p>
            <a:pPr lvl="1"/>
            <a:r>
              <a:rPr lang="en-US" dirty="0" smtClean="0"/>
              <a:t>26,000 dental procedures </a:t>
            </a:r>
            <a:r>
              <a:rPr lang="en-US" dirty="0" smtClean="0"/>
              <a:t>performed.</a:t>
            </a:r>
            <a:endParaRPr lang="en-US" sz="2000" dirty="0" smtClean="0"/>
          </a:p>
          <a:p>
            <a:pPr>
              <a:buNone/>
            </a:pPr>
            <a:endParaRPr lang="en-US" dirty="0"/>
          </a:p>
        </p:txBody>
      </p:sp>
      <p:pic>
        <p:nvPicPr>
          <p:cNvPr id="4" name="Picture 3" descr="dentist3.WMF"/>
          <p:cNvPicPr>
            <a:picLocks noChangeAspect="1"/>
          </p:cNvPicPr>
          <p:nvPr/>
        </p:nvPicPr>
        <p:blipFill>
          <a:blip r:embed="rId3"/>
          <a:stretch>
            <a:fillRect/>
          </a:stretch>
        </p:blipFill>
        <p:spPr>
          <a:xfrm>
            <a:off x="6022975" y="3361266"/>
            <a:ext cx="2329392" cy="2362200"/>
          </a:xfrm>
          <a:prstGeom prst="rect">
            <a:avLst/>
          </a:prstGeom>
        </p:spPr>
      </p:pic>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32" name="Rectangle 12"/>
          <p:cNvSpPr>
            <a:spLocks/>
          </p:cNvSpPr>
          <p:nvPr/>
        </p:nvSpPr>
        <p:spPr bwMode="auto">
          <a:xfrm>
            <a:off x="457200" y="2362200"/>
            <a:ext cx="8077200" cy="3759200"/>
          </a:xfrm>
          <a:prstGeom prst="rect">
            <a:avLst/>
          </a:prstGeom>
          <a:noFill/>
          <a:ln w="12700">
            <a:noFill/>
            <a:miter lim="800000"/>
            <a:headEnd/>
            <a:tailEnd/>
          </a:ln>
          <a:effectLst/>
        </p:spPr>
        <p:txBody>
          <a:bodyPr lIns="0" tIns="0" rIns="40639" bIns="0"/>
          <a:lstStyle/>
          <a:p>
            <a:pPr marL="382588" indent="-342900">
              <a:spcBef>
                <a:spcPts val="2400"/>
              </a:spcBef>
              <a:defRPr/>
            </a:pPr>
            <a:r>
              <a:rPr lang="en-US" sz="4800" b="1" spc="300" dirty="0">
                <a:ln w="11430" cmpd="sng">
                  <a:noFill/>
                  <a:prstDash val="solid"/>
                  <a:miter lim="800000"/>
                </a:ln>
                <a:effectLst>
                  <a:glow rad="45500">
                    <a:schemeClr val="accent1">
                      <a:satMod val="220000"/>
                      <a:alpha val="35000"/>
                    </a:schemeClr>
                  </a:glow>
                </a:effectLst>
                <a:latin typeface="Arial Black" pitchFamily="34" charset="0"/>
                <a:ea typeface="Arial Black" pitchFamily="34" charset="0"/>
                <a:cs typeface="Arial Black" pitchFamily="34" charset="0"/>
                <a:sym typeface="Arial Black" pitchFamily="34" charset="0"/>
              </a:rPr>
              <a:t>A. Toothpaste </a:t>
            </a:r>
          </a:p>
          <a:p>
            <a:pPr marL="382588" indent="-342900">
              <a:spcBef>
                <a:spcPts val="2400"/>
              </a:spcBef>
              <a:defRPr/>
            </a:pPr>
            <a:r>
              <a:rPr lang="en-US" sz="4800" b="1" spc="300" dirty="0">
                <a:ln w="11430" cmpd="sng">
                  <a:noFill/>
                  <a:prstDash val="solid"/>
                  <a:miter lim="800000"/>
                </a:ln>
                <a:effectLst>
                  <a:glow rad="45500">
                    <a:schemeClr val="accent1">
                      <a:satMod val="220000"/>
                      <a:alpha val="35000"/>
                    </a:schemeClr>
                  </a:glow>
                </a:effectLst>
                <a:latin typeface="Arial Black" pitchFamily="34" charset="0"/>
                <a:ea typeface="Arial Black" pitchFamily="34" charset="0"/>
                <a:cs typeface="Arial Black" pitchFamily="34" charset="0"/>
                <a:sym typeface="Arial Black" pitchFamily="34" charset="0"/>
              </a:rPr>
              <a:t>B. Floss</a:t>
            </a:r>
          </a:p>
          <a:p>
            <a:pPr marL="382588" indent="-342900">
              <a:spcBef>
                <a:spcPts val="2400"/>
              </a:spcBef>
              <a:defRPr/>
            </a:pPr>
            <a:r>
              <a:rPr lang="en-US" sz="4800" b="1" spc="300" dirty="0">
                <a:ln w="11430" cmpd="sng">
                  <a:noFill/>
                  <a:prstDash val="solid"/>
                  <a:miter lim="800000"/>
                </a:ln>
                <a:effectLst>
                  <a:glow rad="45500">
                    <a:schemeClr val="accent1">
                      <a:satMod val="220000"/>
                      <a:alpha val="35000"/>
                    </a:schemeClr>
                  </a:glow>
                </a:effectLst>
                <a:latin typeface="Arial Black" pitchFamily="34" charset="0"/>
                <a:ea typeface="Arial Black" pitchFamily="34" charset="0"/>
                <a:cs typeface="Arial Black" pitchFamily="34" charset="0"/>
                <a:sym typeface="Arial Black" pitchFamily="34" charset="0"/>
              </a:rPr>
              <a:t>C. Water</a:t>
            </a:r>
          </a:p>
          <a:p>
            <a:pPr marL="382588" indent="-342900">
              <a:spcBef>
                <a:spcPts val="2400"/>
              </a:spcBef>
              <a:defRPr/>
            </a:pPr>
            <a:r>
              <a:rPr lang="en-US" sz="4800" b="1" spc="300" dirty="0">
                <a:ln w="11430" cmpd="sng">
                  <a:noFill/>
                  <a:prstDash val="solid"/>
                  <a:miter lim="800000"/>
                </a:ln>
                <a:effectLst>
                  <a:glow rad="45500">
                    <a:schemeClr val="accent1">
                      <a:satMod val="220000"/>
                      <a:alpha val="35000"/>
                    </a:schemeClr>
                  </a:glow>
                </a:effectLst>
                <a:latin typeface="Arial Black" pitchFamily="34" charset="0"/>
                <a:ea typeface="Arial Black" pitchFamily="34" charset="0"/>
                <a:cs typeface="Arial Black" pitchFamily="34" charset="0"/>
                <a:sym typeface="Arial Black" pitchFamily="34" charset="0"/>
              </a:rPr>
              <a:t>D. None of the above</a:t>
            </a:r>
          </a:p>
        </p:txBody>
      </p:sp>
      <p:sp>
        <p:nvSpPr>
          <p:cNvPr id="5121" name="Rectangle 1"/>
          <p:cNvSpPr>
            <a:spLocks/>
          </p:cNvSpPr>
          <p:nvPr/>
        </p:nvSpPr>
        <p:spPr bwMode="auto">
          <a:xfrm>
            <a:off x="0" y="76200"/>
            <a:ext cx="9144000" cy="1981200"/>
          </a:xfrm>
          <a:prstGeom prst="rect">
            <a:avLst/>
          </a:prstGeom>
          <a:noFill/>
          <a:ln w="12700">
            <a:noFill/>
            <a:miter lim="800000"/>
            <a:headEnd/>
            <a:tailEnd/>
          </a:ln>
        </p:spPr>
        <p:txBody>
          <a:bodyPr lIns="0" tIns="0" rIns="40639" bIns="0">
            <a:prstTxWarp prst="textNoShape">
              <a:avLst/>
            </a:prstTxWarp>
          </a:bodyPr>
          <a:lstStyle/>
          <a:p>
            <a:pPr marL="39688" algn="ctr">
              <a:lnSpc>
                <a:spcPct val="120000"/>
              </a:lnSpc>
              <a:spcBef>
                <a:spcPts val="1200"/>
              </a:spcBef>
              <a:spcAft>
                <a:spcPts val="600"/>
              </a:spcAft>
            </a:pPr>
            <a:r>
              <a:rPr lang="en-US" sz="4000">
                <a:solidFill>
                  <a:srgbClr val="FFFFFF"/>
                </a:solidFill>
                <a:latin typeface="Arial Black" pitchFamily="-112" charset="0"/>
                <a:sym typeface="Arial Black" pitchFamily="-112" charset="0"/>
              </a:rPr>
              <a:t>Which of the following products always contain fluoride?</a:t>
            </a:r>
          </a:p>
        </p:txBody>
      </p:sp>
      <p:sp>
        <p:nvSpPr>
          <p:cNvPr id="5134" name="AutoShape 14"/>
          <p:cNvSpPr>
            <a:spLocks/>
          </p:cNvSpPr>
          <p:nvPr/>
        </p:nvSpPr>
        <p:spPr bwMode="auto">
          <a:xfrm>
            <a:off x="381000" y="5486400"/>
            <a:ext cx="7924800" cy="762000"/>
          </a:xfrm>
          <a:prstGeom prst="roundRect">
            <a:avLst>
              <a:gd name="adj" fmla="val 28843"/>
            </a:avLst>
          </a:prstGeom>
          <a:noFill/>
          <a:ln w="76200">
            <a:solidFill>
              <a:schemeClr val="bg1"/>
            </a:solidFill>
            <a:round/>
            <a:headEnd/>
            <a:tailEnd/>
          </a:ln>
        </p:spPr>
        <p:txBody>
          <a:bodyPr lIns="0" tIns="0" rIns="0" bIns="0">
            <a:prstTxWarp prst="textNoShape">
              <a:avLst/>
            </a:prstTxWarp>
          </a:bodyPr>
          <a:lstStyle/>
          <a:p>
            <a:endParaRPr lang="en-US" sz="1800"/>
          </a:p>
        </p:txBody>
      </p:sp>
      <p:sp>
        <p:nvSpPr>
          <p:cNvPr id="8" name="Flowchart: Process 7">
            <a:hlinkClick r:id="rId3" action="ppaction://hlinksldjump"/>
          </p:cNvPr>
          <p:cNvSpPr/>
          <p:nvPr/>
        </p:nvSpPr>
        <p:spPr>
          <a:xfrm>
            <a:off x="7848600" y="6400800"/>
            <a:ext cx="1295400" cy="45720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chemeClr val="tx1"/>
                </a:solidFill>
                <a:ea typeface="ＭＳ Ｐゴシック" pitchFamily="-107" charset="-128"/>
              </a:rPr>
              <a:t>Scores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121"/>
                                        </p:tgtEl>
                                        <p:attrNameLst>
                                          <p:attrName>style.visibility</p:attrName>
                                        </p:attrNameLst>
                                      </p:cBhvr>
                                      <p:to>
                                        <p:strVal val="visible"/>
                                      </p:to>
                                    </p:set>
                                    <p:anim calcmode="lin" valueType="num">
                                      <p:cBhvr>
                                        <p:cTn id="7" dur="500" fill="hold"/>
                                        <p:tgtEl>
                                          <p:spTgt spid="5121"/>
                                        </p:tgtEl>
                                        <p:attrNameLst>
                                          <p:attrName>ppt_w</p:attrName>
                                        </p:attrNameLst>
                                      </p:cBhvr>
                                      <p:tavLst>
                                        <p:tav tm="0">
                                          <p:val>
                                            <p:fltVal val="0"/>
                                          </p:val>
                                        </p:tav>
                                        <p:tav tm="100000">
                                          <p:val>
                                            <p:strVal val="#ppt_w"/>
                                          </p:val>
                                        </p:tav>
                                      </p:tavLst>
                                    </p:anim>
                                    <p:anim calcmode="lin" valueType="num">
                                      <p:cBhvr>
                                        <p:cTn id="8" dur="500" fill="hold"/>
                                        <p:tgtEl>
                                          <p:spTgt spid="5121"/>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5132"/>
                                        </p:tgtEl>
                                        <p:attrNameLst>
                                          <p:attrName>style.visibility</p:attrName>
                                        </p:attrNameLst>
                                      </p:cBhvr>
                                      <p:to>
                                        <p:strVal val="visible"/>
                                      </p:to>
                                    </p:set>
                                    <p:anim calcmode="lin" valueType="num">
                                      <p:cBhvr>
                                        <p:cTn id="11" dur="500" fill="hold"/>
                                        <p:tgtEl>
                                          <p:spTgt spid="5132"/>
                                        </p:tgtEl>
                                        <p:attrNameLst>
                                          <p:attrName>ppt_w</p:attrName>
                                        </p:attrNameLst>
                                      </p:cBhvr>
                                      <p:tavLst>
                                        <p:tav tm="0">
                                          <p:val>
                                            <p:fltVal val="0"/>
                                          </p:val>
                                        </p:tav>
                                        <p:tav tm="100000">
                                          <p:val>
                                            <p:strVal val="#ppt_w"/>
                                          </p:val>
                                        </p:tav>
                                      </p:tavLst>
                                    </p:anim>
                                    <p:anim calcmode="lin" valueType="num">
                                      <p:cBhvr>
                                        <p:cTn id="12" dur="500" fill="hold"/>
                                        <p:tgtEl>
                                          <p:spTgt spid="5132"/>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5134"/>
                                        </p:tgtEl>
                                        <p:attrNameLst>
                                          <p:attrName>style.visibility</p:attrName>
                                        </p:attrNameLst>
                                      </p:cBhvr>
                                      <p:to>
                                        <p:strVal val="visible"/>
                                      </p:to>
                                    </p:set>
                                    <p:animEffect transition="in" filter="wheel(4)">
                                      <p:cBhvr>
                                        <p:cTn id="17" dur="2000"/>
                                        <p:tgtEl>
                                          <p:spTgt spid="5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1" grpId="0" autoUpdateAnimBg="0"/>
      <p:bldP spid="5134" grpId="0" animBg="1" autoUpdateAnimBg="0"/>
    </p:bldLst>
  </p:timing>
</p:sld>
</file>

<file path=ppt/slides/slide1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5" name="Rectangle 1"/>
          <p:cNvSpPr>
            <a:spLocks/>
          </p:cNvSpPr>
          <p:nvPr/>
        </p:nvSpPr>
        <p:spPr bwMode="auto">
          <a:xfrm>
            <a:off x="50800" y="152400"/>
            <a:ext cx="9017000" cy="1524000"/>
          </a:xfrm>
          <a:prstGeom prst="rect">
            <a:avLst/>
          </a:prstGeom>
          <a:noFill/>
          <a:ln w="12700">
            <a:noFill/>
            <a:miter lim="800000"/>
            <a:headEnd/>
            <a:tailEnd/>
          </a:ln>
        </p:spPr>
        <p:txBody>
          <a:bodyPr lIns="0" tIns="0" rIns="40639" bIns="0">
            <a:prstTxWarp prst="textNoShape">
              <a:avLst/>
            </a:prstTxWarp>
          </a:bodyPr>
          <a:lstStyle/>
          <a:p>
            <a:pPr marL="39688" algn="ctr">
              <a:lnSpc>
                <a:spcPct val="130000"/>
              </a:lnSpc>
              <a:spcBef>
                <a:spcPts val="3100"/>
              </a:spcBef>
            </a:pPr>
            <a:r>
              <a:rPr lang="en-US" sz="3600">
                <a:solidFill>
                  <a:srgbClr val="FFFFFF"/>
                </a:solidFill>
                <a:latin typeface="Arial Black" pitchFamily="-112" charset="0"/>
                <a:sym typeface="Arial Black" pitchFamily="-112" charset="0"/>
              </a:rPr>
              <a:t>Why is fluoride important for oral health?</a:t>
            </a:r>
          </a:p>
        </p:txBody>
      </p:sp>
      <p:sp>
        <p:nvSpPr>
          <p:cNvPr id="6" name="Flowchart: Process 5">
            <a:hlinkClick r:id="rId3" action="ppaction://hlinksldjump"/>
          </p:cNvPr>
          <p:cNvSpPr/>
          <p:nvPr/>
        </p:nvSpPr>
        <p:spPr>
          <a:xfrm>
            <a:off x="7848600" y="6400800"/>
            <a:ext cx="1295400" cy="45720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chemeClr val="tx1"/>
                </a:solidFill>
                <a:ea typeface="ＭＳ Ｐゴシック" pitchFamily="-107" charset="-128"/>
              </a:rPr>
              <a:t>Scores</a:t>
            </a:r>
          </a:p>
        </p:txBody>
      </p:sp>
      <p:sp>
        <p:nvSpPr>
          <p:cNvPr id="5" name="Rounded Rectangle 4"/>
          <p:cNvSpPr/>
          <p:nvPr/>
        </p:nvSpPr>
        <p:spPr>
          <a:xfrm>
            <a:off x="381000" y="3429000"/>
            <a:ext cx="8229600" cy="2743200"/>
          </a:xfrm>
          <a:prstGeom prst="round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marL="39688" algn="ctr">
              <a:lnSpc>
                <a:spcPct val="130000"/>
              </a:lnSpc>
              <a:spcBef>
                <a:spcPts val="3100"/>
              </a:spcBef>
              <a:defRPr/>
            </a:pPr>
            <a:r>
              <a:rPr lang="en-US" sz="4200" b="1" spc="300" dirty="0">
                <a:ln w="11430" cmpd="sng">
                  <a:noFill/>
                  <a:prstDash val="solid"/>
                  <a:miter lim="800000"/>
                </a:ln>
                <a:solidFill>
                  <a:schemeClr val="tx1"/>
                </a:solidFill>
                <a:effectLst>
                  <a:glow rad="45500">
                    <a:schemeClr val="accent1">
                      <a:satMod val="220000"/>
                      <a:alpha val="35000"/>
                    </a:schemeClr>
                  </a:glow>
                </a:effectLst>
                <a:latin typeface="Arial Black"/>
                <a:ea typeface="Arial Black" pitchFamily="34" charset="0"/>
                <a:cs typeface="Arial Black"/>
                <a:sym typeface="Arial Black" pitchFamily="34" charset="0"/>
              </a:rPr>
              <a:t>Fluoride helps bring minerals back into the tooth structure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6145"/>
                                        </p:tgtEl>
                                        <p:attrNameLst>
                                          <p:attrName>style.visibility</p:attrName>
                                        </p:attrNameLst>
                                      </p:cBhvr>
                                      <p:to>
                                        <p:strVal val="visible"/>
                                      </p:to>
                                    </p:set>
                                    <p:anim calcmode="lin" valueType="num">
                                      <p:cBhvr>
                                        <p:cTn id="7" dur="500" fill="hold"/>
                                        <p:tgtEl>
                                          <p:spTgt spid="6145"/>
                                        </p:tgtEl>
                                        <p:attrNameLst>
                                          <p:attrName>ppt_w</p:attrName>
                                        </p:attrNameLst>
                                      </p:cBhvr>
                                      <p:tavLst>
                                        <p:tav tm="0">
                                          <p:val>
                                            <p:fltVal val="0"/>
                                          </p:val>
                                        </p:tav>
                                        <p:tav tm="100000">
                                          <p:val>
                                            <p:strVal val="#ppt_w"/>
                                          </p:val>
                                        </p:tav>
                                      </p:tavLst>
                                    </p:anim>
                                    <p:anim calcmode="lin" valueType="num">
                                      <p:cBhvr>
                                        <p:cTn id="8" dur="500" fill="hold"/>
                                        <p:tgtEl>
                                          <p:spTgt spid="614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5"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anim calcmode="lin" valueType="num">
                                      <p:cBhvr>
                                        <p:cTn id="14" dur="2000" fill="hold"/>
                                        <p:tgtEl>
                                          <p:spTgt spid="5"/>
                                        </p:tgtEl>
                                        <p:attrNameLst>
                                          <p:attrName>style.rotation</p:attrName>
                                        </p:attrNameLst>
                                      </p:cBhvr>
                                      <p:tavLst>
                                        <p:tav tm="0">
                                          <p:val>
                                            <p:fltVal val="720"/>
                                          </p:val>
                                        </p:tav>
                                        <p:tav tm="100000">
                                          <p:val>
                                            <p:fltVal val="0"/>
                                          </p:val>
                                        </p:tav>
                                      </p:tavLst>
                                    </p:anim>
                                    <p:anim calcmode="lin" valueType="num">
                                      <p:cBhvr>
                                        <p:cTn id="15" dur="2000" fill="hold"/>
                                        <p:tgtEl>
                                          <p:spTgt spid="5"/>
                                        </p:tgtEl>
                                        <p:attrNameLst>
                                          <p:attrName>ppt_h</p:attrName>
                                        </p:attrNameLst>
                                      </p:cBhvr>
                                      <p:tavLst>
                                        <p:tav tm="0">
                                          <p:val>
                                            <p:fltVal val="0"/>
                                          </p:val>
                                        </p:tav>
                                        <p:tav tm="100000">
                                          <p:val>
                                            <p:strVal val="#ppt_h"/>
                                          </p:val>
                                        </p:tav>
                                      </p:tavLst>
                                    </p:anim>
                                    <p:anim calcmode="lin" valueType="num">
                                      <p:cBhvr>
                                        <p:cTn id="16" dur="2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12"/>
          <p:cNvSpPr>
            <a:spLocks/>
          </p:cNvSpPr>
          <p:nvPr/>
        </p:nvSpPr>
        <p:spPr bwMode="auto">
          <a:xfrm>
            <a:off x="76200" y="228600"/>
            <a:ext cx="8991600" cy="1676400"/>
          </a:xfrm>
          <a:prstGeom prst="rect">
            <a:avLst/>
          </a:prstGeom>
          <a:noFill/>
          <a:ln w="12700">
            <a:noFill/>
            <a:miter lim="800000"/>
            <a:headEnd/>
            <a:tailEnd/>
          </a:ln>
        </p:spPr>
        <p:txBody>
          <a:bodyPr lIns="0" tIns="0" rIns="40639" bIns="0">
            <a:prstTxWarp prst="textNoShape">
              <a:avLst/>
            </a:prstTxWarp>
          </a:bodyPr>
          <a:lstStyle/>
          <a:p>
            <a:pPr marL="39688" algn="ctr">
              <a:spcBef>
                <a:spcPts val="1200"/>
              </a:spcBef>
            </a:pPr>
            <a:r>
              <a:rPr lang="en-US" sz="4000" b="1">
                <a:solidFill>
                  <a:schemeClr val="bg1"/>
                </a:solidFill>
                <a:latin typeface="Arial Black" pitchFamily="-112" charset="0"/>
                <a:sym typeface="Arial Black" pitchFamily="-112" charset="0"/>
              </a:rPr>
              <a:t>HIV 101:</a:t>
            </a:r>
          </a:p>
          <a:p>
            <a:pPr marL="39688" algn="ctr">
              <a:spcBef>
                <a:spcPts val="1200"/>
              </a:spcBef>
            </a:pPr>
            <a:r>
              <a:rPr lang="en-US" sz="4000" b="1">
                <a:solidFill>
                  <a:schemeClr val="bg1"/>
                </a:solidFill>
                <a:latin typeface="Arial Black" pitchFamily="-112" charset="0"/>
                <a:sym typeface="Arial Black" pitchFamily="-112" charset="0"/>
              </a:rPr>
              <a:t>Which of the following is True?</a:t>
            </a:r>
          </a:p>
        </p:txBody>
      </p:sp>
      <p:sp>
        <p:nvSpPr>
          <p:cNvPr id="7169" name="Rectangle 1"/>
          <p:cNvSpPr>
            <a:spLocks/>
          </p:cNvSpPr>
          <p:nvPr/>
        </p:nvSpPr>
        <p:spPr bwMode="auto">
          <a:xfrm>
            <a:off x="76200" y="1524000"/>
            <a:ext cx="9067800" cy="4953000"/>
          </a:xfrm>
          <a:prstGeom prst="rect">
            <a:avLst/>
          </a:prstGeom>
          <a:noFill/>
          <a:ln w="12700">
            <a:noFill/>
            <a:miter lim="800000"/>
            <a:headEnd/>
            <a:tailEnd/>
          </a:ln>
        </p:spPr>
        <p:txBody>
          <a:bodyPr lIns="0" tIns="0" rIns="40639" bIns="0">
            <a:prstTxWarp prst="textNoShape">
              <a:avLst/>
            </a:prstTxWarp>
          </a:bodyPr>
          <a:lstStyle/>
          <a:p>
            <a:pPr marL="379413" indent="-339725">
              <a:spcBef>
                <a:spcPts val="3100"/>
              </a:spcBef>
              <a:buClr>
                <a:srgbClr val="FFFFFF"/>
              </a:buClr>
              <a:buSzPct val="100000"/>
              <a:buFont typeface="Arial Black" pitchFamily="-112" charset="0"/>
              <a:buChar char="•"/>
            </a:pPr>
            <a:endParaRPr lang="en-US" sz="4400">
              <a:latin typeface="Arial Black" pitchFamily="-112" charset="0"/>
              <a:sym typeface="Arial Black" pitchFamily="-112" charset="0"/>
            </a:endParaRPr>
          </a:p>
          <a:p>
            <a:pPr marL="379413" indent="-339725">
              <a:spcBef>
                <a:spcPts val="1200"/>
              </a:spcBef>
              <a:buClr>
                <a:srgbClr val="FFFFFF"/>
              </a:buClr>
              <a:buSzPct val="100000"/>
            </a:pPr>
            <a:r>
              <a:rPr lang="en-US" sz="3600" b="1">
                <a:latin typeface="Arial Black" pitchFamily="-112" charset="0"/>
                <a:sym typeface="Arial Black" pitchFamily="-112" charset="0"/>
              </a:rPr>
              <a:t>A. Oral HPV will always result in oral warts.</a:t>
            </a:r>
          </a:p>
          <a:p>
            <a:pPr marL="379413" indent="-339725">
              <a:spcBef>
                <a:spcPts val="1200"/>
              </a:spcBef>
              <a:buClr>
                <a:srgbClr val="FFFFFF"/>
              </a:buClr>
              <a:buSzPct val="100000"/>
            </a:pPr>
            <a:r>
              <a:rPr lang="en-US" sz="3600" b="1">
                <a:latin typeface="Arial Black" pitchFamily="-112" charset="0"/>
                <a:sym typeface="Arial Black" pitchFamily="-112" charset="0"/>
              </a:rPr>
              <a:t>B. HIV medications work by actively destroying the HIV virus</a:t>
            </a:r>
          </a:p>
          <a:p>
            <a:pPr marL="379413" indent="-339725">
              <a:spcBef>
                <a:spcPts val="1200"/>
              </a:spcBef>
              <a:buClr>
                <a:srgbClr val="FFFFFF"/>
              </a:buClr>
              <a:buSzPct val="100000"/>
            </a:pPr>
            <a:r>
              <a:rPr lang="en-US" sz="3600" b="1">
                <a:latin typeface="Arial Black" pitchFamily="-112" charset="0"/>
                <a:sym typeface="Arial Black" pitchFamily="-112" charset="0"/>
              </a:rPr>
              <a:t>C. Anal sex has a higher risk of HIV transmission than oral sex</a:t>
            </a:r>
          </a:p>
        </p:txBody>
      </p:sp>
      <p:sp>
        <p:nvSpPr>
          <p:cNvPr id="9" name="Flowchart: Process 8">
            <a:hlinkClick r:id="rId3" action="ppaction://hlinksldjump"/>
          </p:cNvPr>
          <p:cNvSpPr/>
          <p:nvPr/>
        </p:nvSpPr>
        <p:spPr>
          <a:xfrm>
            <a:off x="7848600" y="6400800"/>
            <a:ext cx="1295400" cy="45720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chemeClr val="tx1"/>
                </a:solidFill>
                <a:ea typeface="ＭＳ Ｐゴシック" pitchFamily="-107" charset="-128"/>
              </a:rPr>
              <a:t>Scores</a:t>
            </a:r>
          </a:p>
        </p:txBody>
      </p:sp>
      <p:sp>
        <p:nvSpPr>
          <p:cNvPr id="11" name="Rounded Rectangle 10"/>
          <p:cNvSpPr/>
          <p:nvPr/>
        </p:nvSpPr>
        <p:spPr>
          <a:xfrm>
            <a:off x="0" y="4724400"/>
            <a:ext cx="9067800" cy="1295400"/>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a typeface="ＭＳ Ｐゴシック" pitchFamily="-107"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7169"/>
                                        </p:tgtEl>
                                        <p:attrNameLst>
                                          <p:attrName>style.visibility</p:attrName>
                                        </p:attrNameLst>
                                      </p:cBhvr>
                                      <p:to>
                                        <p:strVal val="visible"/>
                                      </p:to>
                                    </p:set>
                                    <p:anim calcmode="lin" valueType="num">
                                      <p:cBhvr>
                                        <p:cTn id="7" dur="500" fill="hold"/>
                                        <p:tgtEl>
                                          <p:spTgt spid="7169"/>
                                        </p:tgtEl>
                                        <p:attrNameLst>
                                          <p:attrName>ppt_w</p:attrName>
                                        </p:attrNameLst>
                                      </p:cBhvr>
                                      <p:tavLst>
                                        <p:tav tm="0">
                                          <p:val>
                                            <p:fltVal val="0"/>
                                          </p:val>
                                        </p:tav>
                                        <p:tav tm="100000">
                                          <p:val>
                                            <p:strVal val="#ppt_w"/>
                                          </p:val>
                                        </p:tav>
                                      </p:tavLst>
                                    </p:anim>
                                    <p:anim calcmode="lin" valueType="num">
                                      <p:cBhvr>
                                        <p:cTn id="8" dur="500" fill="hold"/>
                                        <p:tgtEl>
                                          <p:spTgt spid="716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80">
                                          <p:stCondLst>
                                            <p:cond delay="0"/>
                                          </p:stCondLst>
                                        </p:cTn>
                                        <p:tgtEl>
                                          <p:spTgt spid="11"/>
                                        </p:tgtEl>
                                      </p:cBhvr>
                                    </p:animEffect>
                                    <p:anim calcmode="lin" valueType="num">
                                      <p:cBhvr>
                                        <p:cTn id="1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9" dur="26">
                                          <p:stCondLst>
                                            <p:cond delay="650"/>
                                          </p:stCondLst>
                                        </p:cTn>
                                        <p:tgtEl>
                                          <p:spTgt spid="11"/>
                                        </p:tgtEl>
                                      </p:cBhvr>
                                      <p:to x="100000" y="60000"/>
                                    </p:animScale>
                                    <p:animScale>
                                      <p:cBhvr>
                                        <p:cTn id="20" dur="166" decel="50000">
                                          <p:stCondLst>
                                            <p:cond delay="676"/>
                                          </p:stCondLst>
                                        </p:cTn>
                                        <p:tgtEl>
                                          <p:spTgt spid="11"/>
                                        </p:tgtEl>
                                      </p:cBhvr>
                                      <p:to x="100000" y="100000"/>
                                    </p:animScale>
                                    <p:animScale>
                                      <p:cBhvr>
                                        <p:cTn id="21" dur="26">
                                          <p:stCondLst>
                                            <p:cond delay="1312"/>
                                          </p:stCondLst>
                                        </p:cTn>
                                        <p:tgtEl>
                                          <p:spTgt spid="11"/>
                                        </p:tgtEl>
                                      </p:cBhvr>
                                      <p:to x="100000" y="80000"/>
                                    </p:animScale>
                                    <p:animScale>
                                      <p:cBhvr>
                                        <p:cTn id="22" dur="166" decel="50000">
                                          <p:stCondLst>
                                            <p:cond delay="1338"/>
                                          </p:stCondLst>
                                        </p:cTn>
                                        <p:tgtEl>
                                          <p:spTgt spid="11"/>
                                        </p:tgtEl>
                                      </p:cBhvr>
                                      <p:to x="100000" y="100000"/>
                                    </p:animScale>
                                    <p:animScale>
                                      <p:cBhvr>
                                        <p:cTn id="23" dur="26">
                                          <p:stCondLst>
                                            <p:cond delay="1642"/>
                                          </p:stCondLst>
                                        </p:cTn>
                                        <p:tgtEl>
                                          <p:spTgt spid="11"/>
                                        </p:tgtEl>
                                      </p:cBhvr>
                                      <p:to x="100000" y="90000"/>
                                    </p:animScale>
                                    <p:animScale>
                                      <p:cBhvr>
                                        <p:cTn id="24" dur="166" decel="50000">
                                          <p:stCondLst>
                                            <p:cond delay="1668"/>
                                          </p:stCondLst>
                                        </p:cTn>
                                        <p:tgtEl>
                                          <p:spTgt spid="11"/>
                                        </p:tgtEl>
                                      </p:cBhvr>
                                      <p:to x="100000" y="100000"/>
                                    </p:animScale>
                                    <p:animScale>
                                      <p:cBhvr>
                                        <p:cTn id="25" dur="26">
                                          <p:stCondLst>
                                            <p:cond delay="1808"/>
                                          </p:stCondLst>
                                        </p:cTn>
                                        <p:tgtEl>
                                          <p:spTgt spid="11"/>
                                        </p:tgtEl>
                                      </p:cBhvr>
                                      <p:to x="100000" y="95000"/>
                                    </p:animScale>
                                    <p:animScale>
                                      <p:cBhvr>
                                        <p:cTn id="26"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 grpId="0" autoUpdateAnimBg="0"/>
      <p:bldP spid="11" grpId="0" animBg="1" autoUpdateAnimBg="0"/>
    </p:bldLst>
  </p:timing>
</p:sld>
</file>

<file path=ppt/slides/slide1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Rectangle 3"/>
          <p:cNvSpPr>
            <a:spLocks/>
          </p:cNvSpPr>
          <p:nvPr/>
        </p:nvSpPr>
        <p:spPr bwMode="auto">
          <a:xfrm>
            <a:off x="0" y="228600"/>
            <a:ext cx="9144000" cy="1828800"/>
          </a:xfrm>
          <a:prstGeom prst="rect">
            <a:avLst/>
          </a:prstGeom>
          <a:noFill/>
          <a:ln w="12700">
            <a:noFill/>
            <a:miter lim="800000"/>
            <a:headEnd/>
            <a:tailEnd/>
          </a:ln>
        </p:spPr>
        <p:txBody>
          <a:bodyPr lIns="0" tIns="0" rIns="40639" bIns="0">
            <a:prstTxWarp prst="textNoShape">
              <a:avLst/>
            </a:prstTxWarp>
          </a:bodyPr>
          <a:lstStyle/>
          <a:p>
            <a:pPr marL="39688" algn="ctr">
              <a:spcBef>
                <a:spcPts val="2250"/>
              </a:spcBef>
            </a:pPr>
            <a:r>
              <a:rPr lang="en-US" sz="4000">
                <a:solidFill>
                  <a:schemeClr val="bg1"/>
                </a:solidFill>
                <a:latin typeface="Arial Black" pitchFamily="-112" charset="0"/>
                <a:sym typeface="Arial Black" pitchFamily="-112" charset="0"/>
              </a:rPr>
              <a:t>Describe the HIV Life Cycle using AFRITAB.</a:t>
            </a:r>
          </a:p>
        </p:txBody>
      </p:sp>
      <p:sp>
        <p:nvSpPr>
          <p:cNvPr id="16" name="Rounded Rectangle 15"/>
          <p:cNvSpPr/>
          <p:nvPr/>
        </p:nvSpPr>
        <p:spPr>
          <a:xfrm>
            <a:off x="76200" y="2819400"/>
            <a:ext cx="8991600" cy="2362200"/>
          </a:xfrm>
          <a:prstGeom prst="round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a:solidFill>
                  <a:schemeClr val="tx1"/>
                </a:solidFill>
                <a:latin typeface="Arial Black" pitchFamily="-107" charset="0"/>
                <a:ea typeface="ＭＳ Ｐゴシック" pitchFamily="-107" charset="-128"/>
              </a:rPr>
              <a:t>Attachment, Fusion, Reverse Transcriptase, Integration, Transcription, Assembly, Budding</a:t>
            </a:r>
          </a:p>
        </p:txBody>
      </p:sp>
      <p:sp>
        <p:nvSpPr>
          <p:cNvPr id="9" name="Flowchart: Process 8">
            <a:hlinkClick r:id="rId3" action="ppaction://hlinksldjump"/>
          </p:cNvPr>
          <p:cNvSpPr/>
          <p:nvPr/>
        </p:nvSpPr>
        <p:spPr>
          <a:xfrm>
            <a:off x="7848600" y="6400800"/>
            <a:ext cx="1295400" cy="45720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chemeClr val="tx1"/>
                </a:solidFill>
                <a:ea typeface="ＭＳ Ｐゴシック" pitchFamily="-107" charset="-128"/>
              </a:rPr>
              <a:t>Scores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20" name="Rectangle 4"/>
          <p:cNvSpPr>
            <a:spLocks/>
          </p:cNvSpPr>
          <p:nvPr/>
        </p:nvSpPr>
        <p:spPr bwMode="auto">
          <a:xfrm>
            <a:off x="0" y="0"/>
            <a:ext cx="9144000" cy="6858000"/>
          </a:xfrm>
          <a:prstGeom prst="rect">
            <a:avLst/>
          </a:prstGeom>
          <a:noFill/>
          <a:ln w="12700">
            <a:noFill/>
            <a:miter lim="800000"/>
            <a:headEnd/>
            <a:tailEnd/>
          </a:ln>
        </p:spPr>
        <p:txBody>
          <a:bodyPr lIns="0" tIns="0" rIns="0" bIns="0">
            <a:prstTxWarp prst="textNoShape">
              <a:avLst/>
            </a:prstTxWarp>
          </a:bodyPr>
          <a:lstStyle/>
          <a:p>
            <a:endParaRPr lang="en-US" sz="1800"/>
          </a:p>
        </p:txBody>
      </p:sp>
      <p:sp>
        <p:nvSpPr>
          <p:cNvPr id="20483" name="Rectangle 12">
            <a:hlinkClick r:id="" action="ppaction://hlinkshowjump?jump=nextslide"/>
          </p:cNvPr>
          <p:cNvSpPr>
            <a:spLocks/>
          </p:cNvSpPr>
          <p:nvPr/>
        </p:nvSpPr>
        <p:spPr bwMode="auto">
          <a:xfrm>
            <a:off x="8123238" y="5913438"/>
            <a:ext cx="796925" cy="644525"/>
          </a:xfrm>
          <a:prstGeom prst="rect">
            <a:avLst/>
          </a:prstGeom>
          <a:noFill/>
          <a:ln w="12700">
            <a:noFill/>
            <a:miter lim="800000"/>
            <a:headEnd/>
            <a:tailEnd/>
          </a:ln>
        </p:spPr>
        <p:txBody>
          <a:bodyPr lIns="0" tIns="0" rIns="0" bIns="0">
            <a:prstTxWarp prst="textNoShape">
              <a:avLst/>
            </a:prstTxWarp>
          </a:bodyPr>
          <a:lstStyle/>
          <a:p>
            <a:endParaRPr lang="en-US" sz="1800"/>
          </a:p>
        </p:txBody>
      </p:sp>
      <p:sp>
        <p:nvSpPr>
          <p:cNvPr id="16" name="Action Button: Forward or Next 15">
            <a:hlinkClick r:id="" action="ppaction://hlinkshowjump?jump=nextslide"/>
          </p:cNvPr>
          <p:cNvSpPr/>
          <p:nvPr/>
        </p:nvSpPr>
        <p:spPr>
          <a:xfrm>
            <a:off x="8382000" y="6348413"/>
            <a:ext cx="762000" cy="509587"/>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a typeface="ＭＳ Ｐゴシック" pitchFamily="-107" charset="-128"/>
            </a:endParaRPr>
          </a:p>
        </p:txBody>
      </p:sp>
      <p:sp>
        <p:nvSpPr>
          <p:cNvPr id="9" name="Explosion 1 8"/>
          <p:cNvSpPr/>
          <p:nvPr/>
        </p:nvSpPr>
        <p:spPr>
          <a:xfrm>
            <a:off x="1066800" y="76200"/>
            <a:ext cx="6781800" cy="6781800"/>
          </a:xfrm>
          <a:prstGeom prst="irregularSeal1">
            <a:avLst/>
          </a:prstGeom>
          <a:solidFill>
            <a:schemeClr val="bg1"/>
          </a:solidFill>
          <a:effectLst>
            <a:outerShdw blurRad="50800" dist="38100" algn="l" rotWithShape="0">
              <a:prstClr val="black">
                <a:alpha val="40000"/>
              </a:prstClr>
            </a:outerShdw>
          </a:effectLst>
          <a:scene3d>
            <a:camera prst="isometricOffAxis2Lef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0" b="1" dirty="0">
                <a:solidFill>
                  <a:schemeClr val="tx1"/>
                </a:solidFill>
                <a:effectLst>
                  <a:outerShdw blurRad="38100" dist="38100" dir="2700000" algn="tl">
                    <a:srgbClr val="000000">
                      <a:alpha val="43137"/>
                    </a:srgbClr>
                  </a:outerShdw>
                </a:effectLst>
              </a:rPr>
              <a:t>Daily</a:t>
            </a:r>
          </a:p>
          <a:p>
            <a:pPr algn="ctr">
              <a:defRPr/>
            </a:pPr>
            <a:r>
              <a:rPr lang="en-US" sz="6000" b="1" dirty="0">
                <a:solidFill>
                  <a:schemeClr val="tx1"/>
                </a:solidFill>
                <a:effectLst>
                  <a:outerShdw blurRad="38100" dist="38100" dir="2700000" algn="tl">
                    <a:srgbClr val="000000">
                      <a:alpha val="43137"/>
                    </a:srgbClr>
                  </a:outerShdw>
                </a:effectLst>
              </a:rPr>
              <a:t>Double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1"/>
                                  </p:stCondLst>
                                  <p:endCondLst>
                                    <p:cond evt="begin" delay="0">
                                      <p:tn val="5"/>
                                    </p:cond>
                                  </p:endCondLst>
                                  <p:childTnLst>
                                    <p:set>
                                      <p:cBhvr>
                                        <p:cTn id="6" dur="1" fill="hold">
                                          <p:stCondLst>
                                            <p:cond delay="499"/>
                                          </p:stCondLst>
                                        </p:cTn>
                                        <p:tgtEl>
                                          <p:spTgt spid="9220"/>
                                        </p:tgtEl>
                                        <p:attrNameLst>
                                          <p:attrName>style.visibility</p:attrName>
                                        </p:attrNameLst>
                                      </p:cBhvr>
                                      <p:to>
                                        <p:strVal val="visible"/>
                                      </p:to>
                                    </p:set>
                                  </p:childTnLst>
                                </p:cTn>
                              </p:par>
                              <p:par>
                                <p:cTn id="7" presetID="35" presetClass="entr" presetSubtype="0" fill="hold" nodeType="withEffect">
                                  <p:stCondLst>
                                    <p:cond delay="1"/>
                                  </p:stCondLst>
                                  <p:iterate type="lt">
                                    <p:tmPct val="0"/>
                                  </p:iterate>
                                  <p:childTnLst>
                                    <p:set>
                                      <p:cBhvr>
                                        <p:cTn id="8" dur="1" fill="hold">
                                          <p:stCondLst>
                                            <p:cond delay="0"/>
                                          </p:stCondLst>
                                        </p:cTn>
                                        <p:tgtEl>
                                          <p:spTgt spid="9"/>
                                        </p:tgtEl>
                                        <p:attrNameLst>
                                          <p:attrName>style.visibility</p:attrName>
                                        </p:attrNameLst>
                                      </p:cBhvr>
                                      <p:to>
                                        <p:strVal val="visible"/>
                                      </p:to>
                                    </p:set>
                                    <p:animEffect transition="in" filter="fade">
                                      <p:cBhvr>
                                        <p:cTn id="9" dur="2000"/>
                                        <p:tgtEl>
                                          <p:spTgt spid="9"/>
                                        </p:tgtEl>
                                      </p:cBhvr>
                                    </p:animEffect>
                                    <p:anim calcmode="lin" valueType="num">
                                      <p:cBhvr>
                                        <p:cTn id="10" dur="2000" fill="hold"/>
                                        <p:tgtEl>
                                          <p:spTgt spid="9"/>
                                        </p:tgtEl>
                                        <p:attrNameLst>
                                          <p:attrName>style.rotation</p:attrName>
                                        </p:attrNameLst>
                                      </p:cBhvr>
                                      <p:tavLst>
                                        <p:tav tm="0">
                                          <p:val>
                                            <p:fltVal val="720"/>
                                          </p:val>
                                        </p:tav>
                                        <p:tav tm="100000">
                                          <p:val>
                                            <p:fltVal val="0"/>
                                          </p:val>
                                        </p:tav>
                                      </p:tavLst>
                                    </p:anim>
                                    <p:anim calcmode="lin" valueType="num">
                                      <p:cBhvr>
                                        <p:cTn id="11" dur="2000" fill="hold"/>
                                        <p:tgtEl>
                                          <p:spTgt spid="9"/>
                                        </p:tgtEl>
                                        <p:attrNameLst>
                                          <p:attrName>ppt_h</p:attrName>
                                        </p:attrNameLst>
                                      </p:cBhvr>
                                      <p:tavLst>
                                        <p:tav tm="0">
                                          <p:val>
                                            <p:fltVal val="0"/>
                                          </p:val>
                                        </p:tav>
                                        <p:tav tm="100000">
                                          <p:val>
                                            <p:strVal val="#ppt_h"/>
                                          </p:val>
                                        </p:tav>
                                      </p:tavLst>
                                    </p:anim>
                                    <p:anim calcmode="lin" valueType="num">
                                      <p:cBhvr>
                                        <p:cTn id="12" dur="2000" fill="hold"/>
                                        <p:tgtEl>
                                          <p:spTgt spid="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p:bldLst>
  </p:timing>
</p:sld>
</file>

<file path=ppt/slides/slide18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0241" name="Rectangle 1"/>
          <p:cNvSpPr>
            <a:spLocks/>
          </p:cNvSpPr>
          <p:nvPr/>
        </p:nvSpPr>
        <p:spPr bwMode="auto">
          <a:xfrm>
            <a:off x="152400" y="228600"/>
            <a:ext cx="8915400" cy="1524000"/>
          </a:xfrm>
          <a:prstGeom prst="rect">
            <a:avLst/>
          </a:prstGeom>
          <a:noFill/>
          <a:ln w="12700">
            <a:noFill/>
            <a:miter lim="800000"/>
            <a:headEnd/>
            <a:tailEnd/>
          </a:ln>
        </p:spPr>
        <p:txBody>
          <a:bodyPr lIns="0" tIns="0" rIns="40639" bIns="0">
            <a:prstTxWarp prst="textNoShape">
              <a:avLst/>
            </a:prstTxWarp>
          </a:bodyPr>
          <a:lstStyle/>
          <a:p>
            <a:pPr marL="504825" indent="-465138" algn="ctr">
              <a:spcBef>
                <a:spcPts val="2400"/>
              </a:spcBef>
            </a:pPr>
            <a:r>
              <a:rPr lang="en-US" sz="4400">
                <a:solidFill>
                  <a:srgbClr val="FFFFFF"/>
                </a:solidFill>
                <a:latin typeface="Arial Black" pitchFamily="-112" charset="0"/>
                <a:sym typeface="Arial Black" pitchFamily="-112" charset="0"/>
              </a:rPr>
              <a:t>Name the following three structures?</a:t>
            </a:r>
          </a:p>
        </p:txBody>
      </p:sp>
      <p:sp>
        <p:nvSpPr>
          <p:cNvPr id="11" name="Flowchart: Process 10">
            <a:hlinkClick r:id="rId3" action="ppaction://hlinksldjump"/>
          </p:cNvPr>
          <p:cNvSpPr/>
          <p:nvPr/>
        </p:nvSpPr>
        <p:spPr>
          <a:xfrm>
            <a:off x="7848600" y="6400800"/>
            <a:ext cx="1295400" cy="45720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chemeClr val="tx1"/>
                </a:solidFill>
                <a:ea typeface="ＭＳ Ｐゴシック" pitchFamily="-107" charset="-128"/>
              </a:rPr>
              <a:t>Scores</a:t>
            </a:r>
          </a:p>
        </p:txBody>
      </p:sp>
      <p:sp>
        <p:nvSpPr>
          <p:cNvPr id="20" name="TextBox 19"/>
          <p:cNvSpPr txBox="1">
            <a:spLocks noChangeArrowheads="1"/>
          </p:cNvSpPr>
          <p:nvPr/>
        </p:nvSpPr>
        <p:spPr bwMode="auto">
          <a:xfrm>
            <a:off x="3581400" y="1752600"/>
            <a:ext cx="2514600" cy="923925"/>
          </a:xfrm>
          <a:prstGeom prst="rect">
            <a:avLst/>
          </a:prstGeom>
          <a:noFill/>
          <a:ln w="9525">
            <a:noFill/>
            <a:miter lim="800000"/>
            <a:headEnd/>
            <a:tailEnd/>
          </a:ln>
        </p:spPr>
        <p:txBody>
          <a:bodyPr>
            <a:prstTxWarp prst="textNoShape">
              <a:avLst/>
            </a:prstTxWarp>
            <a:spAutoFit/>
          </a:bodyPr>
          <a:lstStyle/>
          <a:p>
            <a:r>
              <a:rPr lang="en-US" sz="4000">
                <a:solidFill>
                  <a:schemeClr val="bg1"/>
                </a:solidFill>
                <a:latin typeface="Arial Black" pitchFamily="-112" charset="0"/>
              </a:rPr>
              <a:t>Enamel</a:t>
            </a:r>
            <a:r>
              <a:rPr lang="en-US" sz="5400">
                <a:latin typeface="Arial Black" pitchFamily="-112" charset="0"/>
              </a:rPr>
              <a:t>.</a:t>
            </a:r>
          </a:p>
        </p:txBody>
      </p:sp>
      <p:pic>
        <p:nvPicPr>
          <p:cNvPr id="23" name="Picture 22" descr="tooth enamel.jpg"/>
          <p:cNvPicPr>
            <a:picLocks noChangeAspect="1"/>
          </p:cNvPicPr>
          <p:nvPr/>
        </p:nvPicPr>
        <p:blipFill>
          <a:blip r:embed="rId4"/>
          <a:srcRect/>
          <a:stretch>
            <a:fillRect/>
          </a:stretch>
        </p:blipFill>
        <p:spPr bwMode="auto">
          <a:xfrm>
            <a:off x="3124200" y="2895600"/>
            <a:ext cx="2667000" cy="3556000"/>
          </a:xfrm>
          <a:prstGeom prst="rect">
            <a:avLst/>
          </a:prstGeom>
          <a:noFill/>
          <a:ln w="9525">
            <a:noFill/>
            <a:miter lim="800000"/>
            <a:headEnd/>
            <a:tailEnd/>
          </a:ln>
        </p:spPr>
      </p:pic>
      <p:sp>
        <p:nvSpPr>
          <p:cNvPr id="19" name="Rectangle 5"/>
          <p:cNvSpPr>
            <a:spLocks/>
          </p:cNvSpPr>
          <p:nvPr/>
        </p:nvSpPr>
        <p:spPr bwMode="auto">
          <a:xfrm>
            <a:off x="5943600" y="4724400"/>
            <a:ext cx="609600" cy="381000"/>
          </a:xfrm>
          <a:prstGeom prst="rect">
            <a:avLst/>
          </a:prstGeom>
          <a:solidFill>
            <a:schemeClr val="tx1"/>
          </a:solidFill>
          <a:ln w="12700">
            <a:solidFill>
              <a:schemeClr val="tx1"/>
            </a:solidFill>
            <a:miter lim="800000"/>
            <a:headEnd/>
            <a:tailEnd/>
          </a:ln>
        </p:spPr>
        <p:txBody>
          <a:bodyPr lIns="0" tIns="0" rIns="0" bIns="0"/>
          <a:lstStyle/>
          <a:p>
            <a:pPr algn="ctr">
              <a:defRPr/>
            </a:pPr>
            <a:r>
              <a:rPr lang="en-US" sz="28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Arial Black" pitchFamily="34" charset="0"/>
                <a:ea typeface="+mn-ea"/>
                <a:cs typeface="+mn-cs"/>
              </a:rPr>
              <a:t>C</a:t>
            </a:r>
          </a:p>
        </p:txBody>
      </p:sp>
      <p:sp>
        <p:nvSpPr>
          <p:cNvPr id="18" name="Rectangle 5"/>
          <p:cNvSpPr>
            <a:spLocks/>
          </p:cNvSpPr>
          <p:nvPr/>
        </p:nvSpPr>
        <p:spPr bwMode="auto">
          <a:xfrm>
            <a:off x="5867400" y="3352800"/>
            <a:ext cx="609600" cy="381000"/>
          </a:xfrm>
          <a:prstGeom prst="rect">
            <a:avLst/>
          </a:prstGeom>
          <a:solidFill>
            <a:schemeClr val="tx1"/>
          </a:solidFill>
          <a:ln w="12700">
            <a:solidFill>
              <a:schemeClr val="tx1"/>
            </a:solidFill>
            <a:miter lim="800000"/>
            <a:headEnd/>
            <a:tailEnd/>
          </a:ln>
        </p:spPr>
        <p:txBody>
          <a:bodyPr lIns="0" tIns="0" rIns="0" bIns="0"/>
          <a:lstStyle/>
          <a:p>
            <a:pPr algn="ctr">
              <a:defRPr/>
            </a:pPr>
            <a:r>
              <a:rPr lang="en-US" sz="28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Arial Black" pitchFamily="34" charset="0"/>
                <a:ea typeface="+mn-ea"/>
                <a:cs typeface="+mn-cs"/>
              </a:rPr>
              <a:t>B</a:t>
            </a:r>
          </a:p>
        </p:txBody>
      </p:sp>
      <p:sp>
        <p:nvSpPr>
          <p:cNvPr id="21509" name="Rectangle 5"/>
          <p:cNvSpPr>
            <a:spLocks/>
          </p:cNvSpPr>
          <p:nvPr/>
        </p:nvSpPr>
        <p:spPr bwMode="auto">
          <a:xfrm>
            <a:off x="2971800" y="2133600"/>
            <a:ext cx="609600" cy="381000"/>
          </a:xfrm>
          <a:prstGeom prst="rect">
            <a:avLst/>
          </a:prstGeom>
          <a:solidFill>
            <a:schemeClr val="tx1"/>
          </a:solidFill>
          <a:ln w="12700">
            <a:solidFill>
              <a:schemeClr val="tx1"/>
            </a:solidFill>
            <a:miter lim="800000"/>
            <a:headEnd/>
            <a:tailEnd/>
          </a:ln>
        </p:spPr>
        <p:txBody>
          <a:bodyPr lIns="0" tIns="0" rIns="0" bIns="0"/>
          <a:lstStyle/>
          <a:p>
            <a:pPr algn="ctr">
              <a:defRPr/>
            </a:pPr>
            <a:r>
              <a:rPr lang="en-US" sz="28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Arial Black" pitchFamily="34" charset="0"/>
                <a:ea typeface="+mn-ea"/>
                <a:cs typeface="+mn-cs"/>
              </a:rPr>
              <a:t>A</a:t>
            </a:r>
          </a:p>
        </p:txBody>
      </p:sp>
      <p:cxnSp>
        <p:nvCxnSpPr>
          <p:cNvPr id="28" name="Straight Arrow Connector 27"/>
          <p:cNvCxnSpPr/>
          <p:nvPr/>
        </p:nvCxnSpPr>
        <p:spPr>
          <a:xfrm rot="10800000" flipV="1">
            <a:off x="4876800" y="4953000"/>
            <a:ext cx="1143000" cy="228600"/>
          </a:xfrm>
          <a:prstGeom prst="straightConnector1">
            <a:avLst/>
          </a:prstGeom>
          <a:ln w="444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10800000" flipV="1">
            <a:off x="5257800" y="3581400"/>
            <a:ext cx="685800" cy="381000"/>
          </a:xfrm>
          <a:prstGeom prst="straightConnector1">
            <a:avLst/>
          </a:prstGeom>
          <a:ln w="444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16200000" flipH="1">
            <a:off x="3238500" y="2476500"/>
            <a:ext cx="838200" cy="762000"/>
          </a:xfrm>
          <a:prstGeom prst="straightConnector1">
            <a:avLst/>
          </a:prstGeom>
          <a:ln w="444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a:spLocks noChangeArrowheads="1"/>
          </p:cNvSpPr>
          <p:nvPr/>
        </p:nvSpPr>
        <p:spPr bwMode="auto">
          <a:xfrm>
            <a:off x="6400800" y="2971800"/>
            <a:ext cx="2057400" cy="708025"/>
          </a:xfrm>
          <a:prstGeom prst="rect">
            <a:avLst/>
          </a:prstGeom>
          <a:noFill/>
          <a:ln w="9525">
            <a:noFill/>
            <a:miter lim="800000"/>
            <a:headEnd/>
            <a:tailEnd/>
          </a:ln>
        </p:spPr>
        <p:txBody>
          <a:bodyPr>
            <a:prstTxWarp prst="textNoShape">
              <a:avLst/>
            </a:prstTxWarp>
            <a:spAutoFit/>
          </a:bodyPr>
          <a:lstStyle/>
          <a:p>
            <a:r>
              <a:rPr lang="en-US" sz="4000">
                <a:solidFill>
                  <a:schemeClr val="bg1"/>
                </a:solidFill>
                <a:latin typeface="Arial Black" pitchFamily="-112" charset="0"/>
              </a:rPr>
              <a:t>Dentin</a:t>
            </a:r>
            <a:endParaRPr lang="en-US" sz="5400">
              <a:latin typeface="Arial Black" pitchFamily="-112" charset="0"/>
            </a:endParaRPr>
          </a:p>
        </p:txBody>
      </p:sp>
      <p:sp>
        <p:nvSpPr>
          <p:cNvPr id="13" name="TextBox 12"/>
          <p:cNvSpPr txBox="1">
            <a:spLocks noChangeArrowheads="1"/>
          </p:cNvSpPr>
          <p:nvPr/>
        </p:nvSpPr>
        <p:spPr bwMode="auto">
          <a:xfrm>
            <a:off x="6553200" y="4343400"/>
            <a:ext cx="1600200" cy="708025"/>
          </a:xfrm>
          <a:prstGeom prst="rect">
            <a:avLst/>
          </a:prstGeom>
          <a:noFill/>
          <a:ln w="9525">
            <a:noFill/>
            <a:miter lim="800000"/>
            <a:headEnd/>
            <a:tailEnd/>
          </a:ln>
        </p:spPr>
        <p:txBody>
          <a:bodyPr>
            <a:prstTxWarp prst="textNoShape">
              <a:avLst/>
            </a:prstTxWarp>
            <a:spAutoFit/>
          </a:bodyPr>
          <a:lstStyle/>
          <a:p>
            <a:r>
              <a:rPr lang="en-US" sz="4000">
                <a:solidFill>
                  <a:schemeClr val="bg1"/>
                </a:solidFill>
                <a:latin typeface="Arial Black" pitchFamily="-112" charset="0"/>
              </a:rPr>
              <a:t>Pulp</a:t>
            </a:r>
            <a:endParaRPr lang="en-US" sz="5400">
              <a:latin typeface="Arial Black" pitchFamily="-112"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0241"/>
                                        </p:tgtEl>
                                        <p:attrNameLst>
                                          <p:attrName>style.visibility</p:attrName>
                                        </p:attrNameLst>
                                      </p:cBhvr>
                                      <p:to>
                                        <p:strVal val="visible"/>
                                      </p:to>
                                    </p:set>
                                    <p:anim calcmode="lin" valueType="num">
                                      <p:cBhvr>
                                        <p:cTn id="7" dur="500" fill="hold"/>
                                        <p:tgtEl>
                                          <p:spTgt spid="10241"/>
                                        </p:tgtEl>
                                        <p:attrNameLst>
                                          <p:attrName>ppt_w</p:attrName>
                                        </p:attrNameLst>
                                      </p:cBhvr>
                                      <p:tavLst>
                                        <p:tav tm="0">
                                          <p:val>
                                            <p:fltVal val="0"/>
                                          </p:val>
                                        </p:tav>
                                        <p:tav tm="100000">
                                          <p:val>
                                            <p:strVal val="#ppt_w"/>
                                          </p:val>
                                        </p:tav>
                                      </p:tavLst>
                                    </p:anim>
                                    <p:anim calcmode="lin" valueType="num">
                                      <p:cBhvr>
                                        <p:cTn id="8" dur="500" fill="hold"/>
                                        <p:tgtEl>
                                          <p:spTgt spid="10241"/>
                                        </p:tgtEl>
                                        <p:attrNameLst>
                                          <p:attrName>ppt_h</p:attrName>
                                        </p:attrNameLst>
                                      </p:cBhvr>
                                      <p:tavLst>
                                        <p:tav tm="0">
                                          <p:val>
                                            <p:fltVal val="0"/>
                                          </p:val>
                                        </p:tav>
                                        <p:tav tm="100000">
                                          <p:val>
                                            <p:strVal val="#ppt_h"/>
                                          </p:val>
                                        </p:tav>
                                      </p:tavLst>
                                    </p:anim>
                                  </p:childTnLst>
                                </p:cTn>
                              </p:par>
                              <p:par>
                                <p:cTn id="9" presetID="34" presetClass="entr" presetSubtype="0" fill="hold" nodeType="withEffect">
                                  <p:stCondLst>
                                    <p:cond delay="500"/>
                                  </p:stCondLst>
                                  <p:childTnLst>
                                    <p:set>
                                      <p:cBhvr>
                                        <p:cTn id="10" dur="1" fill="hold">
                                          <p:stCondLst>
                                            <p:cond delay="0"/>
                                          </p:stCondLst>
                                        </p:cTn>
                                        <p:tgtEl>
                                          <p:spTgt spid="23"/>
                                        </p:tgtEl>
                                        <p:attrNameLst>
                                          <p:attrName>style.visibility</p:attrName>
                                        </p:attrNameLst>
                                      </p:cBhvr>
                                      <p:to>
                                        <p:strVal val="visible"/>
                                      </p:to>
                                    </p:set>
                                    <p:anim from="(-#ppt_w/2)" to="(#ppt_x)" calcmode="lin" valueType="num">
                                      <p:cBhvr>
                                        <p:cTn id="11" dur="600" fill="hold">
                                          <p:stCondLst>
                                            <p:cond delay="0"/>
                                          </p:stCondLst>
                                        </p:cTn>
                                        <p:tgtEl>
                                          <p:spTgt spid="23"/>
                                        </p:tgtEl>
                                        <p:attrNameLst>
                                          <p:attrName>ppt_x</p:attrName>
                                        </p:attrNameLst>
                                      </p:cBhvr>
                                    </p:anim>
                                    <p:anim from="0" to="-1.0" calcmode="lin" valueType="num">
                                      <p:cBhvr>
                                        <p:cTn id="12" dur="200" decel="50000" autoRev="1" fill="hold">
                                          <p:stCondLst>
                                            <p:cond delay="600"/>
                                          </p:stCondLst>
                                        </p:cTn>
                                        <p:tgtEl>
                                          <p:spTgt spid="23"/>
                                        </p:tgtEl>
                                        <p:attrNameLst>
                                          <p:attrName>xshear</p:attrName>
                                        </p:attrNameLst>
                                      </p:cBhvr>
                                    </p:anim>
                                    <p:animScale>
                                      <p:cBhvr>
                                        <p:cTn id="13" dur="200" decel="100000" autoRev="1" fill="hold">
                                          <p:stCondLst>
                                            <p:cond delay="600"/>
                                          </p:stCondLst>
                                        </p:cTn>
                                        <p:tgtEl>
                                          <p:spTgt spid="23"/>
                                        </p:tgtEl>
                                      </p:cBhvr>
                                      <p:from x="100000" y="100000"/>
                                      <p:to x="80000" y="100000"/>
                                    </p:animScale>
                                    <p:anim by="(#ppt_h/3+#ppt_w*0.1)" calcmode="lin" valueType="num">
                                      <p:cBhvr additive="sum">
                                        <p:cTn id="14" dur="200" decel="100000" autoRev="1" fill="hold">
                                          <p:stCondLst>
                                            <p:cond delay="600"/>
                                          </p:stCondLst>
                                        </p:cTn>
                                        <p:tgtEl>
                                          <p:spTgt spid="23"/>
                                        </p:tgtEl>
                                        <p:attrNameLst>
                                          <p:attrName>ppt_x</p:attrName>
                                        </p:attrNameLst>
                                      </p:cBhvr>
                                    </p:anim>
                                  </p:childTnLst>
                                </p:cTn>
                              </p:par>
                              <p:par>
                                <p:cTn id="15" presetID="9" presetClass="entr" presetSubtype="0" fill="hold" nodeType="withEffect">
                                  <p:stCondLst>
                                    <p:cond delay="500"/>
                                  </p:stCondLst>
                                  <p:childTnLst>
                                    <p:set>
                                      <p:cBhvr>
                                        <p:cTn id="16" dur="1" fill="hold">
                                          <p:stCondLst>
                                            <p:cond delay="0"/>
                                          </p:stCondLst>
                                        </p:cTn>
                                        <p:tgtEl>
                                          <p:spTgt spid="21509"/>
                                        </p:tgtEl>
                                        <p:attrNameLst>
                                          <p:attrName>style.visibility</p:attrName>
                                        </p:attrNameLst>
                                      </p:cBhvr>
                                      <p:to>
                                        <p:strVal val="visible"/>
                                      </p:to>
                                    </p:set>
                                    <p:animEffect transition="in" filter="dissolve">
                                      <p:cBhvr>
                                        <p:cTn id="17" dur="500"/>
                                        <p:tgtEl>
                                          <p:spTgt spid="21509"/>
                                        </p:tgtEl>
                                      </p:cBhvr>
                                    </p:animEffect>
                                  </p:childTnLst>
                                </p:cTn>
                              </p:par>
                              <p:par>
                                <p:cTn id="18" presetID="9" presetClass="entr" presetSubtype="0" fill="hold" nodeType="withEffect">
                                  <p:stCondLst>
                                    <p:cond delay="500"/>
                                  </p:stCondLst>
                                  <p:childTnLst>
                                    <p:set>
                                      <p:cBhvr>
                                        <p:cTn id="19" dur="1" fill="hold">
                                          <p:stCondLst>
                                            <p:cond delay="0"/>
                                          </p:stCondLst>
                                        </p:cTn>
                                        <p:tgtEl>
                                          <p:spTgt spid="18"/>
                                        </p:tgtEl>
                                        <p:attrNameLst>
                                          <p:attrName>style.visibility</p:attrName>
                                        </p:attrNameLst>
                                      </p:cBhvr>
                                      <p:to>
                                        <p:strVal val="visible"/>
                                      </p:to>
                                    </p:set>
                                    <p:animEffect transition="in" filter="dissolve">
                                      <p:cBhvr>
                                        <p:cTn id="20" dur="500"/>
                                        <p:tgtEl>
                                          <p:spTgt spid="18"/>
                                        </p:tgtEl>
                                      </p:cBhvr>
                                    </p:animEffect>
                                  </p:childTnLst>
                                </p:cTn>
                              </p:par>
                              <p:par>
                                <p:cTn id="21" presetID="9" presetClass="entr" presetSubtype="0" fill="hold" nodeType="withEffect">
                                  <p:stCondLst>
                                    <p:cond delay="500"/>
                                  </p:stCondLst>
                                  <p:childTnLst>
                                    <p:set>
                                      <p:cBhvr>
                                        <p:cTn id="22" dur="1" fill="hold">
                                          <p:stCondLst>
                                            <p:cond delay="0"/>
                                          </p:stCondLst>
                                        </p:cTn>
                                        <p:tgtEl>
                                          <p:spTgt spid="19"/>
                                        </p:tgtEl>
                                        <p:attrNameLst>
                                          <p:attrName>style.visibility</p:attrName>
                                        </p:attrNameLst>
                                      </p:cBhvr>
                                      <p:to>
                                        <p:strVal val="visible"/>
                                      </p:to>
                                    </p:set>
                                    <p:animEffect transition="in" filter="dissolve">
                                      <p:cBhvr>
                                        <p:cTn id="23" dur="500"/>
                                        <p:tgtEl>
                                          <p:spTgt spid="19"/>
                                        </p:tgtEl>
                                      </p:cBhvr>
                                    </p:animEffect>
                                  </p:childTnLst>
                                </p:cTn>
                              </p:par>
                              <p:par>
                                <p:cTn id="24" presetID="9" presetClass="entr" presetSubtype="0" fill="hold" nodeType="withEffect">
                                  <p:stCondLst>
                                    <p:cond delay="500"/>
                                  </p:stCondLst>
                                  <p:childTnLst>
                                    <p:set>
                                      <p:cBhvr>
                                        <p:cTn id="25" dur="1" fill="hold">
                                          <p:stCondLst>
                                            <p:cond delay="0"/>
                                          </p:stCondLst>
                                        </p:cTn>
                                        <p:tgtEl>
                                          <p:spTgt spid="29"/>
                                        </p:tgtEl>
                                        <p:attrNameLst>
                                          <p:attrName>style.visibility</p:attrName>
                                        </p:attrNameLst>
                                      </p:cBhvr>
                                      <p:to>
                                        <p:strVal val="visible"/>
                                      </p:to>
                                    </p:set>
                                    <p:animEffect transition="in" filter="dissolve">
                                      <p:cBhvr>
                                        <p:cTn id="26" dur="500"/>
                                        <p:tgtEl>
                                          <p:spTgt spid="29"/>
                                        </p:tgtEl>
                                      </p:cBhvr>
                                    </p:animEffect>
                                  </p:childTnLst>
                                </p:cTn>
                              </p:par>
                              <p:par>
                                <p:cTn id="27" presetID="9" presetClass="entr" presetSubtype="0" fill="hold" nodeType="withEffect">
                                  <p:stCondLst>
                                    <p:cond delay="500"/>
                                  </p:stCondLst>
                                  <p:childTnLst>
                                    <p:set>
                                      <p:cBhvr>
                                        <p:cTn id="28" dur="1" fill="hold">
                                          <p:stCondLst>
                                            <p:cond delay="0"/>
                                          </p:stCondLst>
                                        </p:cTn>
                                        <p:tgtEl>
                                          <p:spTgt spid="28"/>
                                        </p:tgtEl>
                                        <p:attrNameLst>
                                          <p:attrName>style.visibility</p:attrName>
                                        </p:attrNameLst>
                                      </p:cBhvr>
                                      <p:to>
                                        <p:strVal val="visible"/>
                                      </p:to>
                                    </p:set>
                                    <p:animEffect transition="in" filter="dissolve">
                                      <p:cBhvr>
                                        <p:cTn id="29" dur="500"/>
                                        <p:tgtEl>
                                          <p:spTgt spid="28"/>
                                        </p:tgtEl>
                                      </p:cBhvr>
                                    </p:animEffect>
                                  </p:childTnLst>
                                </p:cTn>
                              </p:par>
                              <p:par>
                                <p:cTn id="30" presetID="9" presetClass="entr" presetSubtype="0" fill="hold" nodeType="withEffect">
                                  <p:stCondLst>
                                    <p:cond delay="500"/>
                                  </p:stCondLst>
                                  <p:childTnLst>
                                    <p:set>
                                      <p:cBhvr>
                                        <p:cTn id="31" dur="1" fill="hold">
                                          <p:stCondLst>
                                            <p:cond delay="0"/>
                                          </p:stCondLst>
                                        </p:cTn>
                                        <p:tgtEl>
                                          <p:spTgt spid="25"/>
                                        </p:tgtEl>
                                        <p:attrNameLst>
                                          <p:attrName>style.visibility</p:attrName>
                                        </p:attrNameLst>
                                      </p:cBhvr>
                                      <p:to>
                                        <p:strVal val="visible"/>
                                      </p:to>
                                    </p:set>
                                    <p:animEffect transition="in" filter="dissolv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45" presetClass="entr" presetSubtype="0" fill="hold" grpId="0" nodeType="clickEffect">
                                  <p:stCondLst>
                                    <p:cond delay="0"/>
                                  </p:stCondLst>
                                  <p:iterate type="lt">
                                    <p:tmPct val="10000"/>
                                  </p:iterate>
                                  <p:childTnLst>
                                    <p:set>
                                      <p:cBhvr>
                                        <p:cTn id="36" dur="1" fill="hold">
                                          <p:stCondLst>
                                            <p:cond delay="0"/>
                                          </p:stCondLst>
                                        </p:cTn>
                                        <p:tgtEl>
                                          <p:spTgt spid="20"/>
                                        </p:tgtEl>
                                        <p:attrNameLst>
                                          <p:attrName>style.visibility</p:attrName>
                                        </p:attrNameLst>
                                      </p:cBhvr>
                                      <p:to>
                                        <p:strVal val="visible"/>
                                      </p:to>
                                    </p:set>
                                    <p:animEffect transition="in" filter="fade">
                                      <p:cBhvr>
                                        <p:cTn id="37" dur="2000"/>
                                        <p:tgtEl>
                                          <p:spTgt spid="20"/>
                                        </p:tgtEl>
                                      </p:cBhvr>
                                    </p:animEffect>
                                    <p:anim calcmode="lin" valueType="num">
                                      <p:cBhvr>
                                        <p:cTn id="38" dur="2000" fill="hold"/>
                                        <p:tgtEl>
                                          <p:spTgt spid="20"/>
                                        </p:tgtEl>
                                        <p:attrNameLst>
                                          <p:attrName>ppt_w</p:attrName>
                                        </p:attrNameLst>
                                      </p:cBhvr>
                                      <p:tavLst>
                                        <p:tav tm="0" fmla="#ppt_w*sin(2.5*pi*$)">
                                          <p:val>
                                            <p:fltVal val="0"/>
                                          </p:val>
                                        </p:tav>
                                        <p:tav tm="100000">
                                          <p:val>
                                            <p:fltVal val="1"/>
                                          </p:val>
                                        </p:tav>
                                      </p:tavLst>
                                    </p:anim>
                                    <p:anim calcmode="lin" valueType="num">
                                      <p:cBhvr>
                                        <p:cTn id="39" dur="2000" fill="hold"/>
                                        <p:tgtEl>
                                          <p:spTgt spid="20"/>
                                        </p:tgtEl>
                                        <p:attrNameLst>
                                          <p:attrName>ppt_h</p:attrName>
                                        </p:attrNameLst>
                                      </p:cBhvr>
                                      <p:tavLst>
                                        <p:tav tm="0">
                                          <p:val>
                                            <p:strVal val="#ppt_h"/>
                                          </p:val>
                                        </p:tav>
                                        <p:tav tm="100000">
                                          <p:val>
                                            <p:strVal val="#ppt_h"/>
                                          </p:val>
                                        </p:tav>
                                      </p:tavLst>
                                    </p:anim>
                                  </p:childTnLst>
                                </p:cTn>
                              </p:par>
                              <p:par>
                                <p:cTn id="40" presetID="45" presetClass="entr" presetSubtype="0" fill="hold" grpId="0" nodeType="withEffect">
                                  <p:stCondLst>
                                    <p:cond delay="0"/>
                                  </p:stCondLst>
                                  <p:iterate type="lt">
                                    <p:tmPct val="10000"/>
                                  </p:iterate>
                                  <p:childTnLst>
                                    <p:set>
                                      <p:cBhvr>
                                        <p:cTn id="41" dur="1" fill="hold">
                                          <p:stCondLst>
                                            <p:cond delay="0"/>
                                          </p:stCondLst>
                                        </p:cTn>
                                        <p:tgtEl>
                                          <p:spTgt spid="12"/>
                                        </p:tgtEl>
                                        <p:attrNameLst>
                                          <p:attrName>style.visibility</p:attrName>
                                        </p:attrNameLst>
                                      </p:cBhvr>
                                      <p:to>
                                        <p:strVal val="visible"/>
                                      </p:to>
                                    </p:set>
                                    <p:animEffect transition="in" filter="fade">
                                      <p:cBhvr>
                                        <p:cTn id="42" dur="2000"/>
                                        <p:tgtEl>
                                          <p:spTgt spid="12"/>
                                        </p:tgtEl>
                                      </p:cBhvr>
                                    </p:animEffect>
                                    <p:anim calcmode="lin" valueType="num">
                                      <p:cBhvr>
                                        <p:cTn id="43" dur="2000" fill="hold"/>
                                        <p:tgtEl>
                                          <p:spTgt spid="12"/>
                                        </p:tgtEl>
                                        <p:attrNameLst>
                                          <p:attrName>ppt_w</p:attrName>
                                        </p:attrNameLst>
                                      </p:cBhvr>
                                      <p:tavLst>
                                        <p:tav tm="0" fmla="#ppt_w*sin(2.5*pi*$)">
                                          <p:val>
                                            <p:fltVal val="0"/>
                                          </p:val>
                                        </p:tav>
                                        <p:tav tm="100000">
                                          <p:val>
                                            <p:fltVal val="1"/>
                                          </p:val>
                                        </p:tav>
                                      </p:tavLst>
                                    </p:anim>
                                    <p:anim calcmode="lin" valueType="num">
                                      <p:cBhvr>
                                        <p:cTn id="44" dur="2000" fill="hold"/>
                                        <p:tgtEl>
                                          <p:spTgt spid="12"/>
                                        </p:tgtEl>
                                        <p:attrNameLst>
                                          <p:attrName>ppt_h</p:attrName>
                                        </p:attrNameLst>
                                      </p:cBhvr>
                                      <p:tavLst>
                                        <p:tav tm="0">
                                          <p:val>
                                            <p:strVal val="#ppt_h"/>
                                          </p:val>
                                        </p:tav>
                                        <p:tav tm="100000">
                                          <p:val>
                                            <p:strVal val="#ppt_h"/>
                                          </p:val>
                                        </p:tav>
                                      </p:tavLst>
                                    </p:anim>
                                  </p:childTnLst>
                                </p:cTn>
                              </p:par>
                              <p:par>
                                <p:cTn id="45" presetID="45" presetClass="entr" presetSubtype="0" fill="hold" grpId="0" nodeType="withEffect">
                                  <p:stCondLst>
                                    <p:cond delay="0"/>
                                  </p:stCondLst>
                                  <p:iterate type="lt">
                                    <p:tmPct val="10000"/>
                                  </p:iterate>
                                  <p:childTnLst>
                                    <p:set>
                                      <p:cBhvr>
                                        <p:cTn id="46" dur="1" fill="hold">
                                          <p:stCondLst>
                                            <p:cond delay="0"/>
                                          </p:stCondLst>
                                        </p:cTn>
                                        <p:tgtEl>
                                          <p:spTgt spid="13"/>
                                        </p:tgtEl>
                                        <p:attrNameLst>
                                          <p:attrName>style.visibility</p:attrName>
                                        </p:attrNameLst>
                                      </p:cBhvr>
                                      <p:to>
                                        <p:strVal val="visible"/>
                                      </p:to>
                                    </p:set>
                                    <p:animEffect transition="in" filter="fade">
                                      <p:cBhvr>
                                        <p:cTn id="47" dur="2000"/>
                                        <p:tgtEl>
                                          <p:spTgt spid="13"/>
                                        </p:tgtEl>
                                      </p:cBhvr>
                                    </p:animEffect>
                                    <p:anim calcmode="lin" valueType="num">
                                      <p:cBhvr>
                                        <p:cTn id="48" dur="2000" fill="hold"/>
                                        <p:tgtEl>
                                          <p:spTgt spid="13"/>
                                        </p:tgtEl>
                                        <p:attrNameLst>
                                          <p:attrName>ppt_w</p:attrName>
                                        </p:attrNameLst>
                                      </p:cBhvr>
                                      <p:tavLst>
                                        <p:tav tm="0" fmla="#ppt_w*sin(2.5*pi*$)">
                                          <p:val>
                                            <p:fltVal val="0"/>
                                          </p:val>
                                        </p:tav>
                                        <p:tav tm="100000">
                                          <p:val>
                                            <p:fltVal val="1"/>
                                          </p:val>
                                        </p:tav>
                                      </p:tavLst>
                                    </p:anim>
                                    <p:anim calcmode="lin" valueType="num">
                                      <p:cBhvr>
                                        <p:cTn id="49" dur="20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1" grpId="0" autoUpdateAnimBg="0"/>
      <p:bldP spid="20" grpId="0"/>
      <p:bldP spid="12" grpId="0"/>
      <p:bldP spid="13" grpId="0"/>
    </p:bldLst>
  </p:timing>
</p:sld>
</file>

<file path=ppt/slides/slide1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24" name="AutoShape 12"/>
          <p:cNvSpPr>
            <a:spLocks/>
          </p:cNvSpPr>
          <p:nvPr/>
        </p:nvSpPr>
        <p:spPr bwMode="auto">
          <a:xfrm>
            <a:off x="76200" y="5334000"/>
            <a:ext cx="8915400" cy="762000"/>
          </a:xfrm>
          <a:prstGeom prst="roundRect">
            <a:avLst>
              <a:gd name="adj" fmla="val 15000"/>
            </a:avLst>
          </a:prstGeom>
          <a:noFill/>
          <a:ln w="76200">
            <a:solidFill>
              <a:schemeClr val="bg1"/>
            </a:solidFill>
            <a:round/>
            <a:headEnd/>
            <a:tailEnd/>
          </a:ln>
        </p:spPr>
        <p:txBody>
          <a:bodyPr lIns="0" tIns="0" rIns="0" bIns="0">
            <a:prstTxWarp prst="textNoShape">
              <a:avLst/>
            </a:prstTxWarp>
          </a:bodyPr>
          <a:lstStyle/>
          <a:p>
            <a:endParaRPr lang="en-US" sz="1800">
              <a:solidFill>
                <a:srgbClr val="FF0000"/>
              </a:solidFill>
            </a:endParaRPr>
          </a:p>
        </p:txBody>
      </p:sp>
      <p:sp>
        <p:nvSpPr>
          <p:cNvPr id="13313" name="Rectangle 1"/>
          <p:cNvSpPr>
            <a:spLocks/>
          </p:cNvSpPr>
          <p:nvPr/>
        </p:nvSpPr>
        <p:spPr bwMode="auto">
          <a:xfrm>
            <a:off x="76200" y="152400"/>
            <a:ext cx="9067800" cy="6261100"/>
          </a:xfrm>
          <a:prstGeom prst="rect">
            <a:avLst/>
          </a:prstGeom>
          <a:noFill/>
          <a:ln w="12700">
            <a:noFill/>
            <a:miter lim="800000"/>
            <a:headEnd/>
            <a:tailEnd/>
          </a:ln>
        </p:spPr>
        <p:txBody>
          <a:bodyPr lIns="0" tIns="0" rIns="40639" bIns="0">
            <a:prstTxWarp prst="textNoShape">
              <a:avLst/>
            </a:prstTxWarp>
          </a:bodyPr>
          <a:lstStyle/>
          <a:p>
            <a:pPr marL="39688" algn="ctr">
              <a:spcBef>
                <a:spcPts val="3800"/>
              </a:spcBef>
            </a:pPr>
            <a:r>
              <a:rPr lang="en-US" sz="4400">
                <a:solidFill>
                  <a:srgbClr val="FFFFFF"/>
                </a:solidFill>
                <a:latin typeface="Arial Black" pitchFamily="-112" charset="0"/>
                <a:sym typeface="Arial Black" pitchFamily="-112" charset="0"/>
              </a:rPr>
              <a:t>_________ can cause “dry mouth” which contributes to ________ in HIV infected persons....</a:t>
            </a:r>
          </a:p>
          <a:p>
            <a:pPr marL="39688">
              <a:spcBef>
                <a:spcPts val="3800"/>
              </a:spcBef>
            </a:pPr>
            <a:r>
              <a:rPr lang="en-US" sz="3600" b="1">
                <a:latin typeface="Arial Black" pitchFamily="-112" charset="0"/>
                <a:sym typeface="Arial Black" pitchFamily="-112" charset="0"/>
              </a:rPr>
              <a:t>A. Dental cavities; oral herpes</a:t>
            </a:r>
          </a:p>
          <a:p>
            <a:pPr marL="39688">
              <a:spcBef>
                <a:spcPts val="3800"/>
              </a:spcBef>
            </a:pPr>
            <a:r>
              <a:rPr lang="en-US" sz="3600" b="1">
                <a:latin typeface="Arial Black" pitchFamily="-112" charset="0"/>
                <a:sym typeface="Arial Black" pitchFamily="-112" charset="0"/>
              </a:rPr>
              <a:t>B. Mouth rinse; healthy gums</a:t>
            </a:r>
          </a:p>
          <a:p>
            <a:pPr marL="39688">
              <a:spcBef>
                <a:spcPts val="3800"/>
              </a:spcBef>
            </a:pPr>
            <a:r>
              <a:rPr lang="en-US" sz="3600" b="1">
                <a:latin typeface="Arial Black" pitchFamily="-112" charset="0"/>
                <a:sym typeface="Arial Black" pitchFamily="-112" charset="0"/>
              </a:rPr>
              <a:t>C. HIV medications; dental cavities</a:t>
            </a:r>
          </a:p>
        </p:txBody>
      </p:sp>
      <p:sp>
        <p:nvSpPr>
          <p:cNvPr id="7" name="Flowchart: Process 6">
            <a:hlinkClick r:id="rId3" action="ppaction://hlinksldjump"/>
          </p:cNvPr>
          <p:cNvSpPr/>
          <p:nvPr/>
        </p:nvSpPr>
        <p:spPr>
          <a:xfrm>
            <a:off x="7848600" y="6400800"/>
            <a:ext cx="1295400" cy="45720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chemeClr val="tx1"/>
                </a:solidFill>
                <a:ea typeface="ＭＳ Ｐゴシック" pitchFamily="-107" charset="-128"/>
              </a:rPr>
              <a:t>Scores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3313"/>
                                        </p:tgtEl>
                                        <p:attrNameLst>
                                          <p:attrName>style.visibility</p:attrName>
                                        </p:attrNameLst>
                                      </p:cBhvr>
                                      <p:to>
                                        <p:strVal val="visible"/>
                                      </p:to>
                                    </p:set>
                                    <p:anim calcmode="lin" valueType="num">
                                      <p:cBhvr>
                                        <p:cTn id="7" dur="1000" fill="hold"/>
                                        <p:tgtEl>
                                          <p:spTgt spid="13313"/>
                                        </p:tgtEl>
                                        <p:attrNameLst>
                                          <p:attrName>ppt_w</p:attrName>
                                        </p:attrNameLst>
                                      </p:cBhvr>
                                      <p:tavLst>
                                        <p:tav tm="0">
                                          <p:val>
                                            <p:fltVal val="0"/>
                                          </p:val>
                                        </p:tav>
                                        <p:tav tm="100000">
                                          <p:val>
                                            <p:strVal val="#ppt_w"/>
                                          </p:val>
                                        </p:tav>
                                      </p:tavLst>
                                    </p:anim>
                                    <p:anim calcmode="lin" valueType="num">
                                      <p:cBhvr>
                                        <p:cTn id="8" dur="1000" fill="hold"/>
                                        <p:tgtEl>
                                          <p:spTgt spid="13313"/>
                                        </p:tgtEl>
                                        <p:attrNameLst>
                                          <p:attrName>ppt_h</p:attrName>
                                        </p:attrNameLst>
                                      </p:cBhvr>
                                      <p:tavLst>
                                        <p:tav tm="0">
                                          <p:val>
                                            <p:fltVal val="0"/>
                                          </p:val>
                                        </p:tav>
                                        <p:tav tm="100000">
                                          <p:val>
                                            <p:strVal val="#ppt_h"/>
                                          </p:val>
                                        </p:tav>
                                      </p:tavLst>
                                    </p:anim>
                                    <p:anim calcmode="lin" valueType="num">
                                      <p:cBhvr>
                                        <p:cTn id="9" dur="1000" fill="hold"/>
                                        <p:tgtEl>
                                          <p:spTgt spid="1331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3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13324"/>
                                        </p:tgtEl>
                                        <p:attrNameLst>
                                          <p:attrName>style.visibility</p:attrName>
                                        </p:attrNameLst>
                                      </p:cBhvr>
                                      <p:to>
                                        <p:strVal val="visible"/>
                                      </p:to>
                                    </p:set>
                                    <p:animEffect transition="in" filter="fade">
                                      <p:cBhvr>
                                        <p:cTn id="15" dur="2000"/>
                                        <p:tgtEl>
                                          <p:spTgt spid="13324"/>
                                        </p:tgtEl>
                                      </p:cBhvr>
                                    </p:animEffect>
                                    <p:anim calcmode="lin" valueType="num">
                                      <p:cBhvr>
                                        <p:cTn id="16" dur="2000" fill="hold"/>
                                        <p:tgtEl>
                                          <p:spTgt spid="13324"/>
                                        </p:tgtEl>
                                        <p:attrNameLst>
                                          <p:attrName>style.rotation</p:attrName>
                                        </p:attrNameLst>
                                      </p:cBhvr>
                                      <p:tavLst>
                                        <p:tav tm="0">
                                          <p:val>
                                            <p:fltVal val="720"/>
                                          </p:val>
                                        </p:tav>
                                        <p:tav tm="100000">
                                          <p:val>
                                            <p:fltVal val="0"/>
                                          </p:val>
                                        </p:tav>
                                      </p:tavLst>
                                    </p:anim>
                                    <p:anim calcmode="lin" valueType="num">
                                      <p:cBhvr>
                                        <p:cTn id="17" dur="2000" fill="hold"/>
                                        <p:tgtEl>
                                          <p:spTgt spid="13324"/>
                                        </p:tgtEl>
                                        <p:attrNameLst>
                                          <p:attrName>ppt_h</p:attrName>
                                        </p:attrNameLst>
                                      </p:cBhvr>
                                      <p:tavLst>
                                        <p:tav tm="0">
                                          <p:val>
                                            <p:fltVal val="0"/>
                                          </p:val>
                                        </p:tav>
                                        <p:tav tm="100000">
                                          <p:val>
                                            <p:strVal val="#ppt_h"/>
                                          </p:val>
                                        </p:tav>
                                      </p:tavLst>
                                    </p:anim>
                                    <p:anim calcmode="lin" valueType="num">
                                      <p:cBhvr>
                                        <p:cTn id="18" dur="2000" fill="hold"/>
                                        <p:tgtEl>
                                          <p:spTgt spid="1332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4" grpId="0" animBg="1"/>
      <p:bldP spid="13313" grpId="0" autoUpdateAnimBg="0"/>
    </p:bldLst>
  </p:timing>
</p:sld>
</file>

<file path=ppt/slides/slide1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9" name="Rectangle 1"/>
          <p:cNvSpPr>
            <a:spLocks/>
          </p:cNvSpPr>
          <p:nvPr/>
        </p:nvSpPr>
        <p:spPr bwMode="auto">
          <a:xfrm>
            <a:off x="63500" y="76200"/>
            <a:ext cx="9080500" cy="6477000"/>
          </a:xfrm>
          <a:prstGeom prst="rect">
            <a:avLst/>
          </a:prstGeom>
          <a:noFill/>
          <a:ln w="12700">
            <a:noFill/>
            <a:miter lim="800000"/>
            <a:headEnd/>
            <a:tailEnd/>
          </a:ln>
        </p:spPr>
        <p:txBody>
          <a:bodyPr lIns="0" tIns="0" rIns="40639" bIns="0"/>
          <a:lstStyle/>
          <a:p>
            <a:pPr marL="39688" algn="ctr">
              <a:spcBef>
                <a:spcPts val="600"/>
              </a:spcBef>
              <a:defRPr/>
            </a:pPr>
            <a:endParaRPr lang="en-US" sz="1800" dirty="0">
              <a:ln w="28575">
                <a:solidFill>
                  <a:schemeClr val="tx1"/>
                </a:solidFill>
              </a:ln>
              <a:solidFill>
                <a:schemeClr val="bg1"/>
              </a:solidFill>
              <a:latin typeface="Arial Black" charset="0"/>
              <a:ea typeface="Arial Black" charset="0"/>
              <a:cs typeface="Arial Black" charset="0"/>
              <a:sym typeface="Arial Black" charset="0"/>
            </a:endParaRPr>
          </a:p>
          <a:p>
            <a:pPr marL="39688" algn="ctr">
              <a:spcBef>
                <a:spcPts val="600"/>
              </a:spcBef>
              <a:defRPr/>
            </a:pPr>
            <a:r>
              <a:rPr lang="en-US" sz="4800" dirty="0">
                <a:ln w="28575">
                  <a:noFill/>
                </a:ln>
                <a:solidFill>
                  <a:schemeClr val="bg1"/>
                </a:solidFill>
                <a:latin typeface="Arial Black" charset="0"/>
                <a:ea typeface="Arial Black" charset="0"/>
                <a:cs typeface="Arial Black" charset="0"/>
                <a:sym typeface="Arial Black" charset="0"/>
              </a:rPr>
              <a:t>Which statement about saliva is </a:t>
            </a:r>
            <a:r>
              <a:rPr lang="en-US" sz="4800" u="sng" dirty="0">
                <a:ln w="28575">
                  <a:noFill/>
                </a:ln>
                <a:solidFill>
                  <a:schemeClr val="bg1"/>
                </a:solidFill>
                <a:latin typeface="Arial Black" charset="0"/>
                <a:ea typeface="Arial Black" charset="0"/>
                <a:cs typeface="Arial Black" charset="0"/>
                <a:sym typeface="Arial Black" charset="0"/>
              </a:rPr>
              <a:t>TRUE</a:t>
            </a:r>
            <a:r>
              <a:rPr lang="en-US" sz="4800" dirty="0">
                <a:ln w="28575">
                  <a:noFill/>
                </a:ln>
                <a:solidFill>
                  <a:schemeClr val="bg1"/>
                </a:solidFill>
                <a:latin typeface="Arial Black" charset="0"/>
                <a:ea typeface="Arial Black" charset="0"/>
                <a:cs typeface="Arial Black" charset="0"/>
                <a:sym typeface="Arial Black" charset="0"/>
              </a:rPr>
              <a:t>?</a:t>
            </a:r>
            <a:endParaRPr lang="en-US" sz="4800" b="1" dirty="0">
              <a:ln w="28575">
                <a:noFill/>
              </a:ln>
              <a:solidFill>
                <a:schemeClr val="bg1"/>
              </a:solidFill>
              <a:latin typeface="Arial Black" charset="0"/>
              <a:ea typeface="Arial Black" charset="0"/>
              <a:cs typeface="Arial Black" charset="0"/>
              <a:sym typeface="Arial Black" charset="0"/>
            </a:endParaRPr>
          </a:p>
          <a:p>
            <a:pPr marL="39688" algn="ctr">
              <a:spcBef>
                <a:spcPts val="1200"/>
              </a:spcBef>
              <a:spcAft>
                <a:spcPts val="1200"/>
              </a:spcAft>
              <a:defRPr/>
            </a:pPr>
            <a:endParaRPr lang="en-US" sz="2000" b="1" dirty="0">
              <a:latin typeface="Arial Black" charset="0"/>
              <a:ea typeface="Arial Black" charset="0"/>
              <a:cs typeface="Arial Black" charset="0"/>
              <a:sym typeface="Arial Black" charset="0"/>
            </a:endParaRPr>
          </a:p>
          <a:p>
            <a:pPr marL="39688">
              <a:spcBef>
                <a:spcPts val="1200"/>
              </a:spcBef>
              <a:spcAft>
                <a:spcPts val="1200"/>
              </a:spcAft>
              <a:defRPr/>
            </a:pPr>
            <a:r>
              <a:rPr lang="en-US" sz="3400" b="1" spc="300" dirty="0">
                <a:ln w="11430" cmpd="sng">
                  <a:noFill/>
                  <a:prstDash val="solid"/>
                  <a:miter lim="800000"/>
                </a:ln>
                <a:latin typeface="Arial Black" charset="0"/>
                <a:ea typeface="Arial Black" charset="0"/>
                <a:cs typeface="Arial Black" charset="0"/>
                <a:sym typeface="Arial Black" charset="0"/>
              </a:rPr>
              <a:t>A. It mostly contains bacteria that’s bad for your mouth.</a:t>
            </a:r>
          </a:p>
          <a:p>
            <a:pPr marL="39688">
              <a:spcBef>
                <a:spcPts val="1200"/>
              </a:spcBef>
              <a:spcAft>
                <a:spcPts val="1200"/>
              </a:spcAft>
              <a:defRPr/>
            </a:pPr>
            <a:r>
              <a:rPr lang="en-US" sz="3400" b="1" spc="300" dirty="0">
                <a:ln w="11430" cmpd="sng">
                  <a:noFill/>
                  <a:prstDash val="solid"/>
                  <a:miter lim="800000"/>
                </a:ln>
                <a:latin typeface="Arial Black" charset="0"/>
                <a:ea typeface="Arial Black" charset="0"/>
                <a:cs typeface="Arial Black" charset="0"/>
                <a:sym typeface="Arial Black" charset="0"/>
              </a:rPr>
              <a:t>B. It can act as a great lubricant for sex.</a:t>
            </a:r>
          </a:p>
          <a:p>
            <a:pPr marL="39688">
              <a:spcBef>
                <a:spcPts val="1200"/>
              </a:spcBef>
              <a:spcAft>
                <a:spcPts val="1200"/>
              </a:spcAft>
              <a:defRPr/>
            </a:pPr>
            <a:r>
              <a:rPr lang="en-US" sz="3300" b="1" spc="300" dirty="0">
                <a:ln w="11430" cmpd="sng">
                  <a:noFill/>
                  <a:prstDash val="solid"/>
                  <a:miter lim="800000"/>
                </a:ln>
                <a:latin typeface="Arial Black" charset="0"/>
                <a:ea typeface="Arial Black" charset="0"/>
                <a:cs typeface="Arial Black" charset="0"/>
                <a:sym typeface="Arial Black" charset="0"/>
              </a:rPr>
              <a:t>C. It helps with swallowing food, not the digestion of food.</a:t>
            </a:r>
            <a:endParaRPr lang="en-US" sz="3400" b="1" spc="300" dirty="0">
              <a:ln w="11430" cmpd="sng">
                <a:noFill/>
                <a:prstDash val="solid"/>
                <a:miter lim="800000"/>
              </a:ln>
              <a:latin typeface="Arial Black" charset="0"/>
              <a:ea typeface="Arial Black" charset="0"/>
              <a:cs typeface="Arial Black" charset="0"/>
              <a:sym typeface="Arial Black" charset="0"/>
            </a:endParaRPr>
          </a:p>
        </p:txBody>
      </p:sp>
      <p:sp>
        <p:nvSpPr>
          <p:cNvPr id="10" name="Flowchart: Process 9">
            <a:hlinkClick r:id="rId3" action="ppaction://hlinksldjump"/>
          </p:cNvPr>
          <p:cNvSpPr/>
          <p:nvPr/>
        </p:nvSpPr>
        <p:spPr>
          <a:xfrm>
            <a:off x="7848600" y="6400800"/>
            <a:ext cx="1295400" cy="45720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chemeClr val="tx1"/>
                </a:solidFill>
                <a:ea typeface="ＭＳ Ｐゴシック" pitchFamily="-107" charset="-128"/>
              </a:rPr>
              <a:t>Scores</a:t>
            </a:r>
          </a:p>
        </p:txBody>
      </p:sp>
      <p:sp>
        <p:nvSpPr>
          <p:cNvPr id="9" name="Rounded Rectangle 8"/>
          <p:cNvSpPr/>
          <p:nvPr/>
        </p:nvSpPr>
        <p:spPr>
          <a:xfrm>
            <a:off x="0" y="3962400"/>
            <a:ext cx="9144000" cy="1219200"/>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a typeface="ＭＳ Ｐゴシック" pitchFamily="-107"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2289"/>
                                        </p:tgtEl>
                                        <p:attrNameLst>
                                          <p:attrName>style.visibility</p:attrName>
                                        </p:attrNameLst>
                                      </p:cBhvr>
                                      <p:to>
                                        <p:strVal val="visible"/>
                                      </p:to>
                                    </p:set>
                                    <p:anim calcmode="lin" valueType="num">
                                      <p:cBhvr>
                                        <p:cTn id="7" dur="500" fill="hold"/>
                                        <p:tgtEl>
                                          <p:spTgt spid="12289"/>
                                        </p:tgtEl>
                                        <p:attrNameLst>
                                          <p:attrName>ppt_w</p:attrName>
                                        </p:attrNameLst>
                                      </p:cBhvr>
                                      <p:tavLst>
                                        <p:tav tm="0">
                                          <p:val>
                                            <p:fltVal val="0"/>
                                          </p:val>
                                        </p:tav>
                                        <p:tav tm="100000">
                                          <p:val>
                                            <p:strVal val="#ppt_w"/>
                                          </p:val>
                                        </p:tav>
                                      </p:tavLst>
                                    </p:anim>
                                    <p:anim calcmode="lin" valueType="num">
                                      <p:cBhvr>
                                        <p:cTn id="8" dur="500" fill="hold"/>
                                        <p:tgtEl>
                                          <p:spTgt spid="1228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strVal val="#ppt_w*0.70"/>
                                          </p:val>
                                        </p:tav>
                                        <p:tav tm="100000">
                                          <p:val>
                                            <p:strVal val="#ppt_w"/>
                                          </p:val>
                                        </p:tav>
                                      </p:tavLst>
                                    </p:anim>
                                    <p:anim calcmode="lin" valueType="num">
                                      <p:cBhvr>
                                        <p:cTn id="14" dur="1000" fill="hold"/>
                                        <p:tgtEl>
                                          <p:spTgt spid="9"/>
                                        </p:tgtEl>
                                        <p:attrNameLst>
                                          <p:attrName>ppt_h</p:attrName>
                                        </p:attrNameLst>
                                      </p:cBhvr>
                                      <p:tavLst>
                                        <p:tav tm="0">
                                          <p:val>
                                            <p:strVal val="#ppt_h"/>
                                          </p:val>
                                        </p:tav>
                                        <p:tav tm="100000">
                                          <p:val>
                                            <p:strVal val="#ppt_h"/>
                                          </p:val>
                                        </p:tav>
                                      </p:tavLst>
                                    </p:anim>
                                    <p:animEffect transition="in" filter="fade">
                                      <p:cBhvr>
                                        <p:cTn id="1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1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lowchart: Process 7">
            <a:hlinkClick r:id="rId3" action="ppaction://hlinksldjump"/>
          </p:cNvPr>
          <p:cNvSpPr/>
          <p:nvPr/>
        </p:nvSpPr>
        <p:spPr>
          <a:xfrm>
            <a:off x="7848600" y="6400800"/>
            <a:ext cx="1295400" cy="45720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chemeClr val="tx1"/>
                </a:solidFill>
                <a:ea typeface="ＭＳ Ｐゴシック" pitchFamily="-107" charset="-128"/>
              </a:rPr>
              <a:t>Scores</a:t>
            </a:r>
          </a:p>
        </p:txBody>
      </p:sp>
      <p:sp>
        <p:nvSpPr>
          <p:cNvPr id="7" name="Rectangle 1"/>
          <p:cNvSpPr>
            <a:spLocks/>
          </p:cNvSpPr>
          <p:nvPr/>
        </p:nvSpPr>
        <p:spPr bwMode="auto">
          <a:xfrm>
            <a:off x="0" y="279400"/>
            <a:ext cx="9144000" cy="2844800"/>
          </a:xfrm>
          <a:prstGeom prst="rect">
            <a:avLst/>
          </a:prstGeom>
          <a:noFill/>
          <a:ln w="12700">
            <a:noFill/>
            <a:miter lim="800000"/>
            <a:headEnd/>
            <a:tailEnd/>
          </a:ln>
        </p:spPr>
        <p:txBody>
          <a:bodyPr lIns="0" tIns="0" rIns="40639" bIns="0">
            <a:prstTxWarp prst="textNoShape">
              <a:avLst/>
            </a:prstTxWarp>
          </a:bodyPr>
          <a:lstStyle/>
          <a:p>
            <a:pPr marL="265113" indent="-225425" algn="ctr"/>
            <a:r>
              <a:rPr lang="en-US" sz="4000">
                <a:solidFill>
                  <a:srgbClr val="FFFFFF"/>
                </a:solidFill>
                <a:latin typeface="Arial Black" pitchFamily="-112" charset="0"/>
                <a:sym typeface="Arial Black" pitchFamily="-112" charset="0"/>
              </a:rPr>
              <a:t>A common fungal infection of the mouth seen in connection with HIV infection and it often includes white patches?</a:t>
            </a:r>
          </a:p>
        </p:txBody>
      </p:sp>
      <p:sp>
        <p:nvSpPr>
          <p:cNvPr id="9" name="Flowchart: Process 5">
            <a:hlinkClick r:id="rId3" action="ppaction://hlinksldjump"/>
          </p:cNvPr>
          <p:cNvSpPr/>
          <p:nvPr/>
        </p:nvSpPr>
        <p:spPr>
          <a:xfrm>
            <a:off x="7848600" y="6400800"/>
            <a:ext cx="1295400" cy="45720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chemeClr val="tx1"/>
                </a:solidFill>
                <a:ea typeface="ＭＳ Ｐゴシック" pitchFamily="-107" charset="-128"/>
              </a:rPr>
              <a:t>Scores</a:t>
            </a:r>
          </a:p>
        </p:txBody>
      </p:sp>
      <p:sp>
        <p:nvSpPr>
          <p:cNvPr id="10" name="Rounded Rectangle 9"/>
          <p:cNvSpPr/>
          <p:nvPr/>
        </p:nvSpPr>
        <p:spPr>
          <a:xfrm>
            <a:off x="1219200" y="5181600"/>
            <a:ext cx="6553200" cy="762000"/>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600" dirty="0">
                <a:solidFill>
                  <a:schemeClr val="tx1"/>
                </a:solidFill>
                <a:latin typeface="Arial Black" pitchFamily="-107" charset="0"/>
                <a:ea typeface="ＭＳ Ｐゴシック" pitchFamily="-107" charset="-128"/>
              </a:rPr>
              <a:t>Thrush (oral candidiasis)</a:t>
            </a:r>
          </a:p>
        </p:txBody>
      </p:sp>
      <p:pic>
        <p:nvPicPr>
          <p:cNvPr id="11" name="Picture 2"/>
          <p:cNvPicPr>
            <a:picLocks noChangeAspect="1" noChangeArrowheads="1"/>
          </p:cNvPicPr>
          <p:nvPr/>
        </p:nvPicPr>
        <p:blipFill>
          <a:blip r:embed="rId4">
            <a:lum bright="6000"/>
          </a:blip>
          <a:srcRect/>
          <a:stretch>
            <a:fillRect/>
          </a:stretch>
        </p:blipFill>
        <p:spPr bwMode="auto">
          <a:xfrm>
            <a:off x="2895600" y="2819400"/>
            <a:ext cx="3657600" cy="21209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2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35"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000"/>
                                        <p:tgtEl>
                                          <p:spTgt spid="10"/>
                                        </p:tgtEl>
                                      </p:cBhvr>
                                    </p:animEffect>
                                    <p:anim calcmode="lin" valueType="num">
                                      <p:cBhvr>
                                        <p:cTn id="19" dur="2000" fill="hold"/>
                                        <p:tgtEl>
                                          <p:spTgt spid="10"/>
                                        </p:tgtEl>
                                        <p:attrNameLst>
                                          <p:attrName>style.rotation</p:attrName>
                                        </p:attrNameLst>
                                      </p:cBhvr>
                                      <p:tavLst>
                                        <p:tav tm="0">
                                          <p:val>
                                            <p:fltVal val="720"/>
                                          </p:val>
                                        </p:tav>
                                        <p:tav tm="100000">
                                          <p:val>
                                            <p:fltVal val="0"/>
                                          </p:val>
                                        </p:tav>
                                      </p:tavLst>
                                    </p:anim>
                                    <p:anim calcmode="lin" valueType="num">
                                      <p:cBhvr>
                                        <p:cTn id="20" dur="2000" fill="hold"/>
                                        <p:tgtEl>
                                          <p:spTgt spid="10"/>
                                        </p:tgtEl>
                                        <p:attrNameLst>
                                          <p:attrName>ppt_h</p:attrName>
                                        </p:attrNameLst>
                                      </p:cBhvr>
                                      <p:tavLst>
                                        <p:tav tm="0">
                                          <p:val>
                                            <p:fltVal val="0"/>
                                          </p:val>
                                        </p:tav>
                                        <p:tav tm="100000">
                                          <p:val>
                                            <p:strVal val="#ppt_h"/>
                                          </p:val>
                                        </p:tav>
                                      </p:tavLst>
                                    </p:anim>
                                    <p:anim calcmode="lin" valueType="num">
                                      <p:cBhvr>
                                        <p:cTn id="21" dur="2000" fill="hold"/>
                                        <p:tgtEl>
                                          <p:spTgt spid="1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P spid="10" grpId="0" animBg="1"/>
    </p:bldLst>
  </p:timing>
</p:sld>
</file>

<file path=ppt/slides/slide1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7" name="Rectangle 1"/>
          <p:cNvSpPr>
            <a:spLocks/>
          </p:cNvSpPr>
          <p:nvPr/>
        </p:nvSpPr>
        <p:spPr bwMode="auto">
          <a:xfrm>
            <a:off x="-12700" y="228600"/>
            <a:ext cx="9194800" cy="1828800"/>
          </a:xfrm>
          <a:prstGeom prst="rect">
            <a:avLst/>
          </a:prstGeom>
          <a:noFill/>
          <a:ln w="12700">
            <a:noFill/>
            <a:miter lim="800000"/>
            <a:headEnd/>
            <a:tailEnd/>
          </a:ln>
        </p:spPr>
        <p:txBody>
          <a:bodyPr lIns="0" tIns="0" rIns="40639" bIns="0"/>
          <a:lstStyle/>
          <a:p>
            <a:pPr marL="39688" algn="ctr">
              <a:spcBef>
                <a:spcPts val="2400"/>
              </a:spcBef>
              <a:defRPr/>
            </a:pPr>
            <a:r>
              <a:rPr lang="en-US" sz="4800" dirty="0">
                <a:solidFill>
                  <a:srgbClr val="FFFFFF"/>
                </a:solidFill>
                <a:latin typeface="Arial Black" pitchFamily="34" charset="0"/>
                <a:ea typeface="Arial Black" pitchFamily="34" charset="0"/>
                <a:cs typeface="Arial Black" pitchFamily="34" charset="0"/>
                <a:sym typeface="Arial Black" pitchFamily="34" charset="0"/>
              </a:rPr>
              <a:t>What are three ways to help manage dry mouth?</a:t>
            </a:r>
          </a:p>
          <a:p>
            <a:pPr marL="39688" algn="ctr">
              <a:spcBef>
                <a:spcPts val="600"/>
              </a:spcBef>
              <a:spcAft>
                <a:spcPts val="600"/>
              </a:spcAft>
              <a:defRPr/>
            </a:pPr>
            <a:endParaRPr lang="en-US" sz="1000" dirty="0">
              <a:solidFill>
                <a:srgbClr val="FFFFFF"/>
              </a:solidFill>
              <a:latin typeface="Arial Black" pitchFamily="34" charset="0"/>
              <a:ea typeface="Arial Black" pitchFamily="34" charset="0"/>
              <a:cs typeface="Arial Black" pitchFamily="34" charset="0"/>
              <a:sym typeface="Arial Black" pitchFamily="34" charset="0"/>
            </a:endParaRPr>
          </a:p>
          <a:p>
            <a:pPr marL="39688">
              <a:spcBef>
                <a:spcPts val="600"/>
              </a:spcBef>
              <a:spcAft>
                <a:spcPts val="600"/>
              </a:spcAft>
              <a:defRPr/>
            </a:pPr>
            <a:r>
              <a:rPr lang="en-US" sz="12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Arial Black" pitchFamily="34" charset="0"/>
                <a:ea typeface="Arial Black" pitchFamily="34" charset="0"/>
                <a:cs typeface="Arial Black" pitchFamily="34" charset="0"/>
                <a:sym typeface="Arial Black" pitchFamily="34" charset="0"/>
              </a:rPr>
              <a:t>  </a:t>
            </a:r>
          </a:p>
          <a:p>
            <a:pPr marL="39688">
              <a:spcBef>
                <a:spcPts val="600"/>
              </a:spcBef>
              <a:spcAft>
                <a:spcPts val="600"/>
              </a:spcAft>
              <a:defRPr/>
            </a:pPr>
            <a:r>
              <a:rPr lang="en-US" sz="36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Arial Black" pitchFamily="34" charset="0"/>
                <a:ea typeface="Arial Black" pitchFamily="34" charset="0"/>
                <a:cs typeface="Arial Black" pitchFamily="34" charset="0"/>
                <a:sym typeface="Arial Black" pitchFamily="34" charset="0"/>
              </a:rPr>
              <a:t> </a:t>
            </a:r>
            <a:endParaRPr lang="en-US" sz="3600" b="1" spc="300" dirty="0">
              <a:ln w="11430" cmpd="sng">
                <a:noFill/>
                <a:prstDash val="solid"/>
                <a:miter lim="800000"/>
              </a:ln>
              <a:latin typeface="Arial Black" pitchFamily="34" charset="0"/>
              <a:ea typeface="Arial Black" pitchFamily="34" charset="0"/>
              <a:cs typeface="Arial Black" pitchFamily="34" charset="0"/>
              <a:sym typeface="Arial Black" pitchFamily="34" charset="0"/>
            </a:endParaRPr>
          </a:p>
        </p:txBody>
      </p:sp>
      <p:sp>
        <p:nvSpPr>
          <p:cNvPr id="19" name="Rounded Rectangle 18"/>
          <p:cNvSpPr/>
          <p:nvPr/>
        </p:nvSpPr>
        <p:spPr>
          <a:xfrm>
            <a:off x="152400" y="2514600"/>
            <a:ext cx="8839200" cy="2743200"/>
          </a:xfrm>
          <a:prstGeom prst="round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r>
              <a:rPr lang="en-US" sz="3200" b="1">
                <a:solidFill>
                  <a:schemeClr val="tx1"/>
                </a:solidFill>
                <a:latin typeface="Arial Black" pitchFamily="-112" charset="0"/>
                <a:ea typeface="ＭＳ Ｐゴシック" pitchFamily="-112" charset="-128"/>
                <a:cs typeface="ＭＳ Ｐゴシック" pitchFamily="-112" charset="-128"/>
              </a:rPr>
              <a:t>Appropriate answers include – drink water; chew on sugarless gum; suck on sugarless gum; artificial saliva; avoid caffeine; avoid sodas and high sugar products</a:t>
            </a:r>
          </a:p>
        </p:txBody>
      </p:sp>
      <p:sp>
        <p:nvSpPr>
          <p:cNvPr id="7" name="Flowchart: Process 6">
            <a:hlinkClick r:id="rId3" action="ppaction://hlinksldjump"/>
          </p:cNvPr>
          <p:cNvSpPr/>
          <p:nvPr/>
        </p:nvSpPr>
        <p:spPr>
          <a:xfrm>
            <a:off x="7848600" y="6400800"/>
            <a:ext cx="1295400" cy="45720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chemeClr val="tx1"/>
                </a:solidFill>
                <a:ea typeface="ＭＳ Ｐゴシック" pitchFamily="-107" charset="-128"/>
              </a:rPr>
              <a:t>Scores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1000"/>
                                  </p:stCondLst>
                                  <p:childTnLst>
                                    <p:set>
                                      <p:cBhvr>
                                        <p:cTn id="6" dur="1" fill="hold">
                                          <p:stCondLst>
                                            <p:cond delay="0"/>
                                          </p:stCondLst>
                                        </p:cTn>
                                        <p:tgtEl>
                                          <p:spTgt spid="14337"/>
                                        </p:tgtEl>
                                        <p:attrNameLst>
                                          <p:attrName>style.visibility</p:attrName>
                                        </p:attrNameLst>
                                      </p:cBhvr>
                                      <p:to>
                                        <p:strVal val="visible"/>
                                      </p:to>
                                    </p:set>
                                    <p:anim calcmode="lin" valueType="num">
                                      <p:cBhvr>
                                        <p:cTn id="7" dur="1000" fill="hold"/>
                                        <p:tgtEl>
                                          <p:spTgt spid="14337"/>
                                        </p:tgtEl>
                                        <p:attrNameLst>
                                          <p:attrName>ppt_w</p:attrName>
                                        </p:attrNameLst>
                                      </p:cBhvr>
                                      <p:tavLst>
                                        <p:tav tm="0">
                                          <p:val>
                                            <p:fltVal val="0"/>
                                          </p:val>
                                        </p:tav>
                                        <p:tav tm="100000">
                                          <p:val>
                                            <p:strVal val="#ppt_w"/>
                                          </p:val>
                                        </p:tav>
                                      </p:tavLst>
                                    </p:anim>
                                    <p:anim calcmode="lin" valueType="num">
                                      <p:cBhvr>
                                        <p:cTn id="8" dur="1000" fill="hold"/>
                                        <p:tgtEl>
                                          <p:spTgt spid="14337"/>
                                        </p:tgtEl>
                                        <p:attrNameLst>
                                          <p:attrName>ppt_h</p:attrName>
                                        </p:attrNameLst>
                                      </p:cBhvr>
                                      <p:tavLst>
                                        <p:tav tm="0">
                                          <p:val>
                                            <p:fltVal val="0"/>
                                          </p:val>
                                        </p:tav>
                                        <p:tav tm="100000">
                                          <p:val>
                                            <p:strVal val="#ppt_h"/>
                                          </p:val>
                                        </p:tav>
                                      </p:tavLst>
                                    </p:anim>
                                    <p:anim calcmode="lin" valueType="num">
                                      <p:cBhvr>
                                        <p:cTn id="9" dur="1000" fill="hold"/>
                                        <p:tgtEl>
                                          <p:spTgt spid="1433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433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edge">
                                      <p:cBhvr>
                                        <p:cTn id="15"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3"/>
          <p:cNvSpPr/>
          <p:nvPr/>
        </p:nvSpPr>
        <p:spPr>
          <a:xfrm>
            <a:off x="541873" y="1879600"/>
            <a:ext cx="7603067" cy="3420533"/>
          </a:xfrm>
          <a:prstGeom prst="wedgeRoundRect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Patient Testimonial to the Benefits of SPNS Oral Health Care</a:t>
            </a:r>
            <a:endParaRPr lang="en-US" dirty="0"/>
          </a:p>
        </p:txBody>
      </p:sp>
      <p:sp>
        <p:nvSpPr>
          <p:cNvPr id="3" name="Content Placeholder 2"/>
          <p:cNvSpPr>
            <a:spLocks noGrp="1"/>
          </p:cNvSpPr>
          <p:nvPr>
            <p:ph idx="1"/>
          </p:nvPr>
        </p:nvSpPr>
        <p:spPr>
          <a:xfrm>
            <a:off x="312211" y="1600200"/>
            <a:ext cx="7556313" cy="4144963"/>
          </a:xfrm>
        </p:spPr>
        <p:txBody>
          <a:bodyPr>
            <a:normAutofit/>
          </a:bodyPr>
          <a:lstStyle/>
          <a:p>
            <a:pPr lvl="2">
              <a:buNone/>
            </a:pPr>
            <a:endParaRPr lang="en-US" dirty="0" smtClean="0"/>
          </a:p>
          <a:p>
            <a:pPr lvl="2">
              <a:buNone/>
            </a:pPr>
            <a:endParaRPr lang="en-US" dirty="0" smtClean="0"/>
          </a:p>
          <a:p>
            <a:pPr lvl="2">
              <a:buNone/>
            </a:pPr>
            <a:r>
              <a:rPr lang="en-US" dirty="0" smtClean="0"/>
              <a:t>  “[Oral </a:t>
            </a:r>
            <a:r>
              <a:rPr lang="en-US" dirty="0" smtClean="0"/>
              <a:t>health care has] definitely helped me. Because when [the Harbor Health dental staff] did the top teeth, I guess I had an infection in there probably for about a year and a half</a:t>
            </a:r>
            <a:r>
              <a:rPr lang="en-US" b="1" dirty="0" smtClean="0">
                <a:solidFill>
                  <a:srgbClr val="990000"/>
                </a:solidFill>
              </a:rPr>
              <a:t>. So, my T cells once this was all done jumped 100 points</a:t>
            </a:r>
            <a:r>
              <a:rPr lang="en-US" dirty="0" smtClean="0"/>
              <a:t>. So yeah, and I feel a lot better. Now that I don’t have any pain, I’ve been in pain for like, I don’t know 8 years. I was used to it, you know.”</a:t>
            </a:r>
          </a:p>
          <a:p>
            <a:pPr lvl="2">
              <a:buNone/>
            </a:pPr>
            <a:endParaRPr lang="en-US" dirty="0" smtClean="0"/>
          </a:p>
          <a:p>
            <a:pPr lvl="2">
              <a:buNone/>
            </a:pPr>
            <a:r>
              <a:rPr lang="en-US" dirty="0" smtClean="0"/>
              <a:t> – SPNS Grantee Patient at Harbor Health in Provincetown, Massachusetts</a:t>
            </a:r>
            <a:endParaRPr lang="en-US" sz="2000" dirty="0" smtClean="0"/>
          </a:p>
          <a:p>
            <a:endParaRPr lang="en-US" dirty="0"/>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12"/>
          <p:cNvSpPr>
            <a:spLocks noChangeArrowheads="1"/>
          </p:cNvSpPr>
          <p:nvPr/>
        </p:nvSpPr>
        <p:spPr bwMode="auto">
          <a:xfrm>
            <a:off x="0" y="2133600"/>
            <a:ext cx="9144000" cy="4232275"/>
          </a:xfrm>
          <a:prstGeom prst="rect">
            <a:avLst/>
          </a:prstGeom>
          <a:noFill/>
          <a:ln w="9525">
            <a:noFill/>
            <a:miter lim="800000"/>
            <a:headEnd/>
            <a:tailEnd/>
          </a:ln>
        </p:spPr>
        <p:txBody>
          <a:bodyPr>
            <a:prstTxWarp prst="textNoShape">
              <a:avLst/>
            </a:prstTxWarp>
            <a:spAutoFit/>
          </a:bodyPr>
          <a:lstStyle/>
          <a:p>
            <a:pPr marL="554038" indent="-514350">
              <a:spcBef>
                <a:spcPts val="600"/>
              </a:spcBef>
              <a:spcAft>
                <a:spcPts val="1200"/>
              </a:spcAft>
            </a:pPr>
            <a:r>
              <a:rPr lang="en-US" sz="3200" b="1">
                <a:latin typeface="Arial Black" pitchFamily="-112" charset="0"/>
                <a:sym typeface="Arial Black" pitchFamily="-112" charset="0"/>
              </a:rPr>
              <a:t>A. If you don’t treat them, bad oral health can cause AIDS.</a:t>
            </a:r>
          </a:p>
          <a:p>
            <a:pPr marL="554038" indent="-514350">
              <a:spcBef>
                <a:spcPts val="600"/>
              </a:spcBef>
              <a:spcAft>
                <a:spcPts val="1200"/>
              </a:spcAft>
            </a:pPr>
            <a:r>
              <a:rPr lang="en-US" sz="3200" b="1">
                <a:latin typeface="Arial Black" pitchFamily="-112" charset="0"/>
                <a:sym typeface="Arial Black" pitchFamily="-112" charset="0"/>
              </a:rPr>
              <a:t>B. It can lead to trouble with eating, which can affect your overall health.</a:t>
            </a:r>
          </a:p>
          <a:p>
            <a:pPr marL="554038" indent="-514350">
              <a:spcBef>
                <a:spcPts val="600"/>
              </a:spcBef>
              <a:spcAft>
                <a:spcPts val="1200"/>
              </a:spcAft>
            </a:pPr>
            <a:r>
              <a:rPr lang="en-US" sz="3200" b="1">
                <a:latin typeface="Arial Black" pitchFamily="-112" charset="0"/>
                <a:sym typeface="Arial Black" pitchFamily="-112" charset="0"/>
              </a:rPr>
              <a:t>C. When there is a problem, dental care is more important than HIV care.</a:t>
            </a:r>
          </a:p>
          <a:p>
            <a:pPr marL="554038" indent="-514350">
              <a:spcBef>
                <a:spcPts val="600"/>
              </a:spcBef>
              <a:spcAft>
                <a:spcPts val="1200"/>
              </a:spcAft>
            </a:pPr>
            <a:r>
              <a:rPr lang="en-US" sz="3200" b="1">
                <a:latin typeface="Arial Black" pitchFamily="-112" charset="0"/>
                <a:sym typeface="Arial Black" pitchFamily="-112" charset="0"/>
              </a:rPr>
              <a:t>D. All of the above.</a:t>
            </a:r>
          </a:p>
        </p:txBody>
      </p:sp>
      <p:sp>
        <p:nvSpPr>
          <p:cNvPr id="15361" name="Rectangle 1"/>
          <p:cNvSpPr>
            <a:spLocks/>
          </p:cNvSpPr>
          <p:nvPr/>
        </p:nvSpPr>
        <p:spPr bwMode="auto">
          <a:xfrm>
            <a:off x="0" y="228600"/>
            <a:ext cx="9144000" cy="1447800"/>
          </a:xfrm>
          <a:prstGeom prst="rect">
            <a:avLst/>
          </a:prstGeom>
          <a:noFill/>
          <a:ln w="12700">
            <a:noFill/>
            <a:miter lim="800000"/>
            <a:headEnd/>
            <a:tailEnd/>
          </a:ln>
        </p:spPr>
        <p:txBody>
          <a:bodyPr lIns="0" tIns="0" rIns="40639" bIns="0">
            <a:prstTxWarp prst="textNoShape">
              <a:avLst/>
            </a:prstTxWarp>
          </a:bodyPr>
          <a:lstStyle/>
          <a:p>
            <a:pPr marL="39688" algn="ctr">
              <a:spcBef>
                <a:spcPts val="600"/>
              </a:spcBef>
            </a:pPr>
            <a:r>
              <a:rPr lang="en-US" sz="4700">
                <a:solidFill>
                  <a:srgbClr val="FFFFFF"/>
                </a:solidFill>
                <a:latin typeface="Arial Black" pitchFamily="-112" charset="0"/>
                <a:sym typeface="Arial Black" pitchFamily="-112" charset="0"/>
              </a:rPr>
              <a:t>Why is it so important to treat oral health problems?</a:t>
            </a:r>
          </a:p>
        </p:txBody>
      </p:sp>
      <p:sp>
        <p:nvSpPr>
          <p:cNvPr id="7" name="Flowchart: Process 6">
            <a:hlinkClick r:id="rId3" action="ppaction://hlinksldjump"/>
          </p:cNvPr>
          <p:cNvSpPr/>
          <p:nvPr/>
        </p:nvSpPr>
        <p:spPr>
          <a:xfrm>
            <a:off x="7848600" y="6400800"/>
            <a:ext cx="1295400" cy="45720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chemeClr val="tx1"/>
                </a:solidFill>
                <a:ea typeface="ＭＳ Ｐゴシック" pitchFamily="-107" charset="-128"/>
              </a:rPr>
              <a:t>Scores</a:t>
            </a:r>
          </a:p>
        </p:txBody>
      </p:sp>
      <p:sp>
        <p:nvSpPr>
          <p:cNvPr id="6" name="Rounded Rectangle 5"/>
          <p:cNvSpPr/>
          <p:nvPr/>
        </p:nvSpPr>
        <p:spPr>
          <a:xfrm>
            <a:off x="76200" y="3352800"/>
            <a:ext cx="8839200" cy="1143000"/>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a typeface="ＭＳ Ｐゴシック" pitchFamily="-107"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5361"/>
                                        </p:tgtEl>
                                        <p:attrNameLst>
                                          <p:attrName>style.visibility</p:attrName>
                                        </p:attrNameLst>
                                      </p:cBhvr>
                                      <p:to>
                                        <p:strVal val="visible"/>
                                      </p:to>
                                    </p:set>
                                    <p:anim calcmode="lin" valueType="num">
                                      <p:cBhvr>
                                        <p:cTn id="7" dur="1000" fill="hold"/>
                                        <p:tgtEl>
                                          <p:spTgt spid="15361"/>
                                        </p:tgtEl>
                                        <p:attrNameLst>
                                          <p:attrName>ppt_w</p:attrName>
                                        </p:attrNameLst>
                                      </p:cBhvr>
                                      <p:tavLst>
                                        <p:tav tm="0">
                                          <p:val>
                                            <p:fltVal val="0"/>
                                          </p:val>
                                        </p:tav>
                                        <p:tav tm="100000">
                                          <p:val>
                                            <p:strVal val="#ppt_w"/>
                                          </p:val>
                                        </p:tav>
                                      </p:tavLst>
                                    </p:anim>
                                    <p:anim calcmode="lin" valueType="num">
                                      <p:cBhvr>
                                        <p:cTn id="8" dur="1000" fill="hold"/>
                                        <p:tgtEl>
                                          <p:spTgt spid="15361"/>
                                        </p:tgtEl>
                                        <p:attrNameLst>
                                          <p:attrName>ppt_h</p:attrName>
                                        </p:attrNameLst>
                                      </p:cBhvr>
                                      <p:tavLst>
                                        <p:tav tm="0">
                                          <p:val>
                                            <p:fltVal val="0"/>
                                          </p:val>
                                        </p:tav>
                                        <p:tav tm="100000">
                                          <p:val>
                                            <p:strVal val="#ppt_h"/>
                                          </p:val>
                                        </p:tav>
                                      </p:tavLst>
                                    </p:anim>
                                    <p:anim calcmode="lin" valueType="num">
                                      <p:cBhvr>
                                        <p:cTn id="9" dur="1000" fill="hold"/>
                                        <p:tgtEl>
                                          <p:spTgt spid="1536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361"/>
                                        </p:tgtEl>
                                        <p:attrNameLst>
                                          <p:attrName>ppt_y</p:attrName>
                                        </p:attrNameLst>
                                      </p:cBhvr>
                                      <p:tavLst>
                                        <p:tav tm="0" fmla="#ppt_y+(sin(-2*pi*(1-$))*-#ppt_x+cos(-2*pi*(1-$))*(1-#ppt_y))*(1-$)">
                                          <p:val>
                                            <p:fltVal val="0"/>
                                          </p:val>
                                        </p:tav>
                                        <p:tav tm="100000">
                                          <p:val>
                                            <p:fltVal val="1"/>
                                          </p:val>
                                        </p:tav>
                                      </p:tavLst>
                                    </p:anim>
                                  </p:childTnLst>
                                </p:cTn>
                              </p:par>
                              <p:par>
                                <p:cTn id="11" presetID="29"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ppt_x</p:attrName>
                                        </p:attrNameLst>
                                      </p:cBhvr>
                                      <p:tavLst>
                                        <p:tav tm="0">
                                          <p:val>
                                            <p:strVal val="#ppt_x-.2"/>
                                          </p:val>
                                        </p:tav>
                                        <p:tav tm="100000">
                                          <p:val>
                                            <p:strVal val="#ppt_x"/>
                                          </p:val>
                                        </p:tav>
                                      </p:tavLst>
                                    </p:anim>
                                    <p:anim calcmode="lin" valueType="num">
                                      <p:cBhvr>
                                        <p:cTn id="14"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5"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361" grpId="0"/>
      <p:bldP spid="6" grpId="0" animBg="1"/>
    </p:bldLst>
  </p:timing>
</p:sld>
</file>

<file path=ppt/slides/slide1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5" name="Rectangle 1"/>
          <p:cNvSpPr>
            <a:spLocks/>
          </p:cNvSpPr>
          <p:nvPr/>
        </p:nvSpPr>
        <p:spPr bwMode="auto">
          <a:xfrm>
            <a:off x="609600" y="228600"/>
            <a:ext cx="8001000" cy="1524000"/>
          </a:xfrm>
          <a:prstGeom prst="rect">
            <a:avLst/>
          </a:prstGeom>
          <a:noFill/>
          <a:ln w="12700">
            <a:noFill/>
            <a:miter lim="800000"/>
            <a:headEnd/>
            <a:tailEnd/>
          </a:ln>
        </p:spPr>
        <p:txBody>
          <a:bodyPr lIns="0" tIns="0" rIns="40639" bIns="0">
            <a:prstTxWarp prst="textNoShape">
              <a:avLst/>
            </a:prstTxWarp>
          </a:bodyPr>
          <a:lstStyle/>
          <a:p>
            <a:pPr marL="265113" indent="-225425" algn="ctr">
              <a:spcBef>
                <a:spcPts val="2250"/>
              </a:spcBef>
            </a:pPr>
            <a:r>
              <a:rPr lang="en-US" sz="4400">
                <a:solidFill>
                  <a:srgbClr val="FFFFFF"/>
                </a:solidFill>
                <a:latin typeface="Arial Black" pitchFamily="-112" charset="0"/>
                <a:sym typeface="Arial Black" pitchFamily="-112" charset="0"/>
              </a:rPr>
              <a:t>What is plaque and why is it a problem?</a:t>
            </a:r>
          </a:p>
          <a:p>
            <a:pPr marL="265113" indent="-225425" algn="ctr">
              <a:spcBef>
                <a:spcPts val="2250"/>
              </a:spcBef>
            </a:pPr>
            <a:endParaRPr lang="en-US" sz="4400">
              <a:solidFill>
                <a:srgbClr val="FFFFFF"/>
              </a:solidFill>
              <a:latin typeface="Arial Black" pitchFamily="-112" charset="0"/>
              <a:sym typeface="Arial Black" pitchFamily="-112" charset="0"/>
            </a:endParaRPr>
          </a:p>
          <a:p>
            <a:pPr marL="265113" indent="-225425">
              <a:spcBef>
                <a:spcPts val="2250"/>
              </a:spcBef>
            </a:pPr>
            <a:endParaRPr lang="en-US" sz="4400">
              <a:latin typeface="Arial Black" pitchFamily="-112" charset="0"/>
              <a:sym typeface="Arial Black" pitchFamily="-112" charset="0"/>
            </a:endParaRPr>
          </a:p>
        </p:txBody>
      </p:sp>
      <p:sp>
        <p:nvSpPr>
          <p:cNvPr id="14" name="Rounded Rectangle 13"/>
          <p:cNvSpPr/>
          <p:nvPr/>
        </p:nvSpPr>
        <p:spPr>
          <a:xfrm>
            <a:off x="304800" y="3048000"/>
            <a:ext cx="8610600" cy="2667000"/>
          </a:xfrm>
          <a:prstGeom prst="round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65113" indent="-225425" algn="ctr">
              <a:defRPr/>
            </a:pPr>
            <a:r>
              <a:rPr lang="en-US" sz="3600">
                <a:solidFill>
                  <a:schemeClr val="tx1"/>
                </a:solidFill>
                <a:latin typeface="Arial Black" pitchFamily="-107" charset="0"/>
                <a:ea typeface="ＭＳ Ｐゴシック" pitchFamily="-107" charset="-128"/>
                <a:sym typeface="Arial Black" pitchFamily="-107" charset="0"/>
              </a:rPr>
              <a:t>Plaque </a:t>
            </a:r>
            <a:r>
              <a:rPr lang="en-US" sz="4000">
                <a:solidFill>
                  <a:schemeClr val="tx1"/>
                </a:solidFill>
                <a:latin typeface="Arial Black" pitchFamily="-107" charset="0"/>
                <a:ea typeface="ＭＳ Ｐゴシック" pitchFamily="-107" charset="-128"/>
                <a:sym typeface="Arial Black" pitchFamily="-107" charset="0"/>
              </a:rPr>
              <a:t>is a film on the teeth</a:t>
            </a:r>
          </a:p>
          <a:p>
            <a:pPr marL="265113" indent="-225425" algn="ctr">
              <a:defRPr/>
            </a:pPr>
            <a:r>
              <a:rPr lang="en-US" sz="4000">
                <a:solidFill>
                  <a:schemeClr val="tx1"/>
                </a:solidFill>
                <a:latin typeface="Arial Black" pitchFamily="-107" charset="0"/>
                <a:ea typeface="ＭＳ Ｐゴシック" pitchFamily="-107" charset="-128"/>
                <a:sym typeface="Arial Black" pitchFamily="-107" charset="0"/>
              </a:rPr>
              <a:t>that attracts bacteria and</a:t>
            </a:r>
          </a:p>
          <a:p>
            <a:pPr marL="265113" indent="-225425" algn="ctr">
              <a:defRPr/>
            </a:pPr>
            <a:r>
              <a:rPr lang="en-US" sz="4000">
                <a:solidFill>
                  <a:schemeClr val="tx1"/>
                </a:solidFill>
                <a:latin typeface="Arial Black" pitchFamily="-107" charset="0"/>
                <a:ea typeface="ＭＳ Ｐゴシック" pitchFamily="-107" charset="-128"/>
                <a:sym typeface="Arial Black" pitchFamily="-107" charset="0"/>
              </a:rPr>
              <a:t>can cause infections in your</a:t>
            </a:r>
          </a:p>
          <a:p>
            <a:pPr marL="265113" indent="-225425" algn="ctr">
              <a:defRPr/>
            </a:pPr>
            <a:r>
              <a:rPr lang="en-US" sz="4000">
                <a:solidFill>
                  <a:schemeClr val="tx1"/>
                </a:solidFill>
                <a:latin typeface="Arial Black" pitchFamily="-107" charset="0"/>
                <a:ea typeface="ＭＳ Ｐゴシック" pitchFamily="-107" charset="-128"/>
                <a:sym typeface="Arial Black" pitchFamily="-107" charset="0"/>
              </a:rPr>
              <a:t>teeth and/or gums.</a:t>
            </a:r>
          </a:p>
        </p:txBody>
      </p:sp>
      <p:sp>
        <p:nvSpPr>
          <p:cNvPr id="6" name="Flowchart: Process 5">
            <a:hlinkClick r:id="rId3" action="ppaction://hlinksldjump"/>
          </p:cNvPr>
          <p:cNvSpPr/>
          <p:nvPr/>
        </p:nvSpPr>
        <p:spPr>
          <a:xfrm>
            <a:off x="7848600" y="6400800"/>
            <a:ext cx="1295400" cy="45720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chemeClr val="tx1"/>
                </a:solidFill>
                <a:ea typeface="ＭＳ Ｐゴシック" pitchFamily="-107" charset="-128"/>
              </a:rPr>
              <a:t>Scores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300"/>
                                  </p:stCondLst>
                                  <p:childTnLst>
                                    <p:set>
                                      <p:cBhvr>
                                        <p:cTn id="6" dur="1" fill="hold">
                                          <p:stCondLst>
                                            <p:cond delay="0"/>
                                          </p:stCondLst>
                                        </p:cTn>
                                        <p:tgtEl>
                                          <p:spTgt spid="16385"/>
                                        </p:tgtEl>
                                        <p:attrNameLst>
                                          <p:attrName>style.visibility</p:attrName>
                                        </p:attrNameLst>
                                      </p:cBhvr>
                                      <p:to>
                                        <p:strVal val="visible"/>
                                      </p:to>
                                    </p:set>
                                    <p:anim calcmode="lin" valueType="num">
                                      <p:cBhvr>
                                        <p:cTn id="7" dur="500" fill="hold"/>
                                        <p:tgtEl>
                                          <p:spTgt spid="16385"/>
                                        </p:tgtEl>
                                        <p:attrNameLst>
                                          <p:attrName>ppt_w</p:attrName>
                                        </p:attrNameLst>
                                      </p:cBhvr>
                                      <p:tavLst>
                                        <p:tav tm="0">
                                          <p:val>
                                            <p:fltVal val="0"/>
                                          </p:val>
                                        </p:tav>
                                        <p:tav tm="100000">
                                          <p:val>
                                            <p:strVal val="#ppt_w"/>
                                          </p:val>
                                        </p:tav>
                                      </p:tavLst>
                                    </p:anim>
                                    <p:anim calcmode="lin" valueType="num">
                                      <p:cBhvr>
                                        <p:cTn id="8" dur="500" fill="hold"/>
                                        <p:tgtEl>
                                          <p:spTgt spid="1638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grpId="0" nodeType="clickEffect">
                                  <p:stCondLst>
                                    <p:cond delay="0"/>
                                  </p:stCondLst>
                                  <p:iterate type="lt">
                                    <p:tmPct val="10000"/>
                                  </p:iterate>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anim calcmode="lin" valueType="num">
                                      <p:cBhvr>
                                        <p:cTn id="14" dur="500" fill="hold"/>
                                        <p:tgtEl>
                                          <p:spTgt spid="14"/>
                                        </p:tgtEl>
                                        <p:attrNameLst>
                                          <p:attrName>ppt_w</p:attrName>
                                        </p:attrNameLst>
                                      </p:cBhvr>
                                      <p:tavLst>
                                        <p:tav tm="0" fmla="#ppt_w*sin(2.5*pi*$)">
                                          <p:val>
                                            <p:fltVal val="0"/>
                                          </p:val>
                                        </p:tav>
                                        <p:tav tm="100000">
                                          <p:val>
                                            <p:fltVal val="1"/>
                                          </p:val>
                                        </p:tav>
                                      </p:tavLst>
                                    </p:anim>
                                    <p:anim calcmode="lin" valueType="num">
                                      <p:cBhvr>
                                        <p:cTn id="15"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5" grpId="0" autoUpdateAnimBg="0"/>
      <p:bldP spid="14" grpId="0" animBg="1"/>
    </p:bldLst>
  </p:timing>
</p:sld>
</file>

<file path=ppt/slides/slide1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Rectangle 1"/>
          <p:cNvSpPr>
            <a:spLocks/>
          </p:cNvSpPr>
          <p:nvPr/>
        </p:nvSpPr>
        <p:spPr bwMode="auto">
          <a:xfrm>
            <a:off x="0" y="227013"/>
            <a:ext cx="9144000" cy="2287587"/>
          </a:xfrm>
          <a:prstGeom prst="rect">
            <a:avLst/>
          </a:prstGeom>
          <a:noFill/>
          <a:ln w="12700">
            <a:noFill/>
            <a:miter lim="800000"/>
            <a:headEnd/>
            <a:tailEnd/>
          </a:ln>
        </p:spPr>
        <p:txBody>
          <a:bodyPr lIns="0" tIns="0" rIns="40639" bIns="0">
            <a:prstTxWarp prst="textNoShape">
              <a:avLst/>
            </a:prstTxWarp>
          </a:bodyPr>
          <a:lstStyle/>
          <a:p>
            <a:pPr marL="549275" indent="-509588" algn="ctr">
              <a:spcBef>
                <a:spcPts val="3400"/>
              </a:spcBef>
            </a:pPr>
            <a:r>
              <a:rPr lang="en-US" sz="4400">
                <a:solidFill>
                  <a:srgbClr val="FFFFFF"/>
                </a:solidFill>
                <a:latin typeface="Arial Black" pitchFamily="-112" charset="0"/>
                <a:sym typeface="Arial Black" pitchFamily="-112" charset="0"/>
              </a:rPr>
              <a:t>Pick a product and explain how it can reduce the build up of plaque?</a:t>
            </a:r>
          </a:p>
        </p:txBody>
      </p:sp>
      <p:sp>
        <p:nvSpPr>
          <p:cNvPr id="7" name="Flowchart: Process 6">
            <a:hlinkClick r:id="rId3" action="ppaction://hlinksldjump"/>
          </p:cNvPr>
          <p:cNvSpPr/>
          <p:nvPr/>
        </p:nvSpPr>
        <p:spPr>
          <a:xfrm>
            <a:off x="7848600" y="6400800"/>
            <a:ext cx="1295400" cy="45720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chemeClr val="tx1"/>
                </a:solidFill>
                <a:ea typeface="ＭＳ Ｐゴシック" pitchFamily="-107" charset="-128"/>
              </a:rPr>
              <a:t>Scores</a:t>
            </a:r>
          </a:p>
        </p:txBody>
      </p:sp>
      <p:sp>
        <p:nvSpPr>
          <p:cNvPr id="8" name="Rounded Rectangle 7"/>
          <p:cNvSpPr/>
          <p:nvPr/>
        </p:nvSpPr>
        <p:spPr>
          <a:xfrm>
            <a:off x="0" y="2514600"/>
            <a:ext cx="9144000" cy="3810000"/>
          </a:xfrm>
          <a:prstGeom prst="roundRect">
            <a:avLst/>
          </a:prstGeom>
          <a:noFill/>
          <a:ln w="73025">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buFont typeface="Arial" pitchFamily="34" charset="0"/>
              <a:buChar char="•"/>
              <a:defRPr/>
            </a:pPr>
            <a:r>
              <a:rPr lang="en-US" sz="2600" b="1" dirty="0">
                <a:solidFill>
                  <a:schemeClr val="tx1"/>
                </a:solidFill>
                <a:latin typeface="Arial" pitchFamily="34" charset="0"/>
                <a:cs typeface="Arial" pitchFamily="34" charset="0"/>
              </a:rPr>
              <a:t> Flossing helps remove plaque by scraping plaque off</a:t>
            </a:r>
          </a:p>
          <a:p>
            <a:pPr>
              <a:defRPr/>
            </a:pPr>
            <a:r>
              <a:rPr lang="en-US" sz="2600" b="1" dirty="0">
                <a:solidFill>
                  <a:schemeClr val="tx1"/>
                </a:solidFill>
                <a:latin typeface="Arial" pitchFamily="34" charset="0"/>
                <a:cs typeface="Arial" pitchFamily="34" charset="0"/>
              </a:rPr>
              <a:t>in between the teeth</a:t>
            </a:r>
          </a:p>
          <a:p>
            <a:pPr>
              <a:buFont typeface="Arial" pitchFamily="34" charset="0"/>
              <a:buChar char="•"/>
              <a:defRPr/>
            </a:pPr>
            <a:r>
              <a:rPr lang="en-US" sz="2600" b="1" dirty="0">
                <a:solidFill>
                  <a:schemeClr val="tx1"/>
                </a:solidFill>
                <a:latin typeface="Arial" pitchFamily="34" charset="0"/>
                <a:cs typeface="Arial" pitchFamily="34" charset="0"/>
              </a:rPr>
              <a:t> Brushing  the teeth helps remove plaque by brushing it off of the inner, outer and chewing surfaces of the teeth as well as the tongue</a:t>
            </a:r>
          </a:p>
          <a:p>
            <a:pPr>
              <a:buFont typeface="Arial" pitchFamily="34" charset="0"/>
              <a:buChar char="•"/>
              <a:defRPr/>
            </a:pPr>
            <a:r>
              <a:rPr lang="en-US" sz="2600" b="1" dirty="0">
                <a:solidFill>
                  <a:schemeClr val="tx1"/>
                </a:solidFill>
                <a:latin typeface="Arial" pitchFamily="34" charset="0"/>
                <a:cs typeface="Arial" pitchFamily="34" charset="0"/>
              </a:rPr>
              <a:t> Antiseptic mouth rinse helps reduce plaque by killing the bacteria that cause plaque</a:t>
            </a:r>
          </a:p>
          <a:p>
            <a:pPr>
              <a:buFont typeface="Arial" pitchFamily="34" charset="0"/>
              <a:buChar char="•"/>
              <a:defRPr/>
            </a:pPr>
            <a:r>
              <a:rPr lang="en-US" sz="2600" b="1" dirty="0">
                <a:solidFill>
                  <a:schemeClr val="tx1"/>
                </a:solidFill>
                <a:latin typeface="Arial" pitchFamily="34" charset="0"/>
                <a:cs typeface="Arial" pitchFamily="34" charset="0"/>
              </a:rPr>
              <a:t> Chewing on sugar free gum or candy helps to reduce plaque by stimulating saliva flow</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iterate type="lt">
                                    <p:tmPct val="0"/>
                                  </p:iterate>
                                  <p:childTnLst>
                                    <p:set>
                                      <p:cBhvr>
                                        <p:cTn id="6" dur="1" fill="hold">
                                          <p:stCondLst>
                                            <p:cond delay="0"/>
                                          </p:stCondLst>
                                        </p:cTn>
                                        <p:tgtEl>
                                          <p:spTgt spid="8"/>
                                        </p:tgtEl>
                                        <p:attrNameLst>
                                          <p:attrName>style.visibility</p:attrName>
                                        </p:attrNameLst>
                                      </p:cBhvr>
                                      <p:to>
                                        <p:strVal val="visible"/>
                                      </p:to>
                                    </p:set>
                                    <p:anim calcmode="lin" valueType="num">
                                      <p:cBhvr>
                                        <p:cTn id="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0" dur="1000" fill="hold"/>
                                        <p:tgtEl>
                                          <p:spTgt spid="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p:cNvSpPr txBox="1">
            <a:spLocks noChangeArrowheads="1"/>
          </p:cNvSpPr>
          <p:nvPr/>
        </p:nvSpPr>
        <p:spPr bwMode="auto">
          <a:xfrm>
            <a:off x="152400" y="2743200"/>
            <a:ext cx="8763000" cy="3540125"/>
          </a:xfrm>
          <a:prstGeom prst="rect">
            <a:avLst/>
          </a:prstGeom>
          <a:noFill/>
          <a:ln w="9525">
            <a:noFill/>
            <a:miter lim="800000"/>
            <a:headEnd/>
            <a:tailEnd/>
          </a:ln>
        </p:spPr>
        <p:txBody>
          <a:bodyPr>
            <a:prstTxWarp prst="textNoShape">
              <a:avLst/>
            </a:prstTxWarp>
            <a:spAutoFit/>
          </a:bodyPr>
          <a:lstStyle/>
          <a:p>
            <a:pPr marL="514350" indent="-514350">
              <a:buFontTx/>
              <a:buAutoNum type="alphaUcPeriod"/>
            </a:pPr>
            <a:r>
              <a:rPr lang="en-US" sz="3200" b="1">
                <a:ea typeface="Arial" pitchFamily="-112" charset="0"/>
                <a:cs typeface="Arial" pitchFamily="-112" charset="0"/>
              </a:rPr>
              <a:t>CD4 Count is greater than 500 and Viral Load is less than 200</a:t>
            </a:r>
          </a:p>
          <a:p>
            <a:pPr marL="514350" indent="-514350"/>
            <a:endParaRPr lang="en-US" sz="3200" b="1">
              <a:ea typeface="Arial" pitchFamily="-112" charset="0"/>
              <a:cs typeface="Arial" pitchFamily="-112" charset="0"/>
            </a:endParaRPr>
          </a:p>
          <a:p>
            <a:pPr marL="514350" indent="-514350"/>
            <a:r>
              <a:rPr lang="en-US" sz="3200" b="1">
                <a:ea typeface="Arial" pitchFamily="-112" charset="0"/>
                <a:cs typeface="Arial" pitchFamily="-112" charset="0"/>
              </a:rPr>
              <a:t>B. When Viral load is between 200 and 500</a:t>
            </a:r>
          </a:p>
          <a:p>
            <a:pPr marL="514350" indent="-514350"/>
            <a:endParaRPr lang="en-US" sz="3200" b="1">
              <a:ea typeface="Arial" pitchFamily="-112" charset="0"/>
              <a:cs typeface="Arial" pitchFamily="-112" charset="0"/>
            </a:endParaRPr>
          </a:p>
          <a:p>
            <a:pPr marL="514350" indent="-514350"/>
            <a:r>
              <a:rPr lang="en-US" sz="3200" b="1">
                <a:ea typeface="Arial" pitchFamily="-112" charset="0"/>
                <a:cs typeface="Arial" pitchFamily="-112" charset="0"/>
              </a:rPr>
              <a:t>C. When CD4 count is less than 200 and Viral load is greater than 20,000</a:t>
            </a:r>
          </a:p>
        </p:txBody>
      </p:sp>
      <p:sp>
        <p:nvSpPr>
          <p:cNvPr id="17409" name="Rectangle 1"/>
          <p:cNvSpPr>
            <a:spLocks/>
          </p:cNvSpPr>
          <p:nvPr/>
        </p:nvSpPr>
        <p:spPr bwMode="auto">
          <a:xfrm>
            <a:off x="0" y="0"/>
            <a:ext cx="9144000" cy="2286000"/>
          </a:xfrm>
          <a:prstGeom prst="rect">
            <a:avLst/>
          </a:prstGeom>
          <a:noFill/>
          <a:ln w="12700">
            <a:noFill/>
            <a:miter lim="800000"/>
            <a:headEnd/>
            <a:tailEnd/>
          </a:ln>
        </p:spPr>
        <p:txBody>
          <a:bodyPr lIns="0" tIns="0" rIns="40639" bIns="0">
            <a:prstTxWarp prst="textNoShape">
              <a:avLst/>
            </a:prstTxWarp>
          </a:bodyPr>
          <a:lstStyle/>
          <a:p>
            <a:pPr marL="39688" algn="ctr">
              <a:spcBef>
                <a:spcPts val="2400"/>
              </a:spcBef>
            </a:pPr>
            <a:r>
              <a:rPr lang="en-US" sz="4400">
                <a:solidFill>
                  <a:srgbClr val="FFFFFF"/>
                </a:solidFill>
                <a:latin typeface="Arial Black" pitchFamily="-112" charset="0"/>
                <a:sym typeface="Arial Black" pitchFamily="-112" charset="0"/>
              </a:rPr>
              <a:t>Oral infections often occur when CD4 count is _______ and HIV viral load is _______.</a:t>
            </a:r>
          </a:p>
        </p:txBody>
      </p:sp>
      <p:sp>
        <p:nvSpPr>
          <p:cNvPr id="15" name="Rounded Rectangle 14"/>
          <p:cNvSpPr/>
          <p:nvPr/>
        </p:nvSpPr>
        <p:spPr>
          <a:xfrm>
            <a:off x="76200" y="5181600"/>
            <a:ext cx="8458200" cy="1066800"/>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000" b="1" u="sng" dirty="0">
              <a:solidFill>
                <a:schemeClr val="tx1"/>
              </a:solidFill>
              <a:latin typeface="Arial" charset="0"/>
              <a:ea typeface="ＭＳ Ｐゴシック" pitchFamily="-107" charset="-128"/>
              <a:cs typeface="Arial" charset="0"/>
            </a:endParaRPr>
          </a:p>
        </p:txBody>
      </p:sp>
      <p:sp>
        <p:nvSpPr>
          <p:cNvPr id="6" name="Flowchart: Process 5">
            <a:hlinkClick r:id="rId3" action="ppaction://hlinksldjump"/>
          </p:cNvPr>
          <p:cNvSpPr/>
          <p:nvPr/>
        </p:nvSpPr>
        <p:spPr>
          <a:xfrm>
            <a:off x="7848600" y="6400800"/>
            <a:ext cx="1295400" cy="45720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chemeClr val="tx1"/>
                </a:solidFill>
                <a:ea typeface="ＭＳ Ｐゴシック" pitchFamily="-107" charset="-128"/>
              </a:rPr>
              <a:t>Scores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500"/>
                                  </p:stCondLst>
                                  <p:childTnLst>
                                    <p:set>
                                      <p:cBhvr>
                                        <p:cTn id="6" dur="1" fill="hold">
                                          <p:stCondLst>
                                            <p:cond delay="0"/>
                                          </p:stCondLst>
                                        </p:cTn>
                                        <p:tgtEl>
                                          <p:spTgt spid="17409"/>
                                        </p:tgtEl>
                                        <p:attrNameLst>
                                          <p:attrName>style.visibility</p:attrName>
                                        </p:attrNameLst>
                                      </p:cBhvr>
                                      <p:to>
                                        <p:strVal val="visible"/>
                                      </p:to>
                                    </p:set>
                                    <p:anim calcmode="lin" valueType="num">
                                      <p:cBhvr>
                                        <p:cTn id="7" dur="500" fill="hold"/>
                                        <p:tgtEl>
                                          <p:spTgt spid="17409"/>
                                        </p:tgtEl>
                                        <p:attrNameLst>
                                          <p:attrName>ppt_w</p:attrName>
                                        </p:attrNameLst>
                                      </p:cBhvr>
                                      <p:tavLst>
                                        <p:tav tm="0">
                                          <p:val>
                                            <p:fltVal val="0"/>
                                          </p:val>
                                        </p:tav>
                                        <p:tav tm="100000">
                                          <p:val>
                                            <p:strVal val="#ppt_w"/>
                                          </p:val>
                                        </p:tav>
                                      </p:tavLst>
                                    </p:anim>
                                    <p:anim calcmode="lin" valueType="num">
                                      <p:cBhvr>
                                        <p:cTn id="8" dur="500" fill="hold"/>
                                        <p:tgtEl>
                                          <p:spTgt spid="17409"/>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9" presetClass="entr" presetSubtype="1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0" fill="hold"/>
                                        <p:tgtEl>
                                          <p:spTgt spid="15"/>
                                        </p:tgtEl>
                                        <p:attrNameLst>
                                          <p:attrName>ppt_w</p:attrName>
                                        </p:attrNameLst>
                                      </p:cBhvr>
                                      <p:tavLst>
                                        <p:tav tm="0" fmla="#ppt_w*sin(2.5*pi*$)">
                                          <p:val>
                                            <p:fltVal val="0"/>
                                          </p:val>
                                        </p:tav>
                                        <p:tav tm="100000">
                                          <p:val>
                                            <p:fltVal val="1"/>
                                          </p:val>
                                        </p:tav>
                                      </p:tavLst>
                                    </p:anim>
                                    <p:anim calcmode="lin" valueType="num">
                                      <p:cBhvr>
                                        <p:cTn id="17" dur="50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409" grpId="0" autoUpdateAnimBg="0"/>
      <p:bldP spid="15" grpId="0" animBg="1" autoUpdateAnimBg="0"/>
    </p:bldLst>
  </p:timing>
</p:sld>
</file>

<file path=ppt/slides/slide1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3" name="Rectangle 1"/>
          <p:cNvSpPr>
            <a:spLocks/>
          </p:cNvSpPr>
          <p:nvPr/>
        </p:nvSpPr>
        <p:spPr bwMode="auto">
          <a:xfrm>
            <a:off x="76200" y="228600"/>
            <a:ext cx="9144000" cy="1600200"/>
          </a:xfrm>
          <a:prstGeom prst="rect">
            <a:avLst/>
          </a:prstGeom>
          <a:noFill/>
          <a:ln w="12700">
            <a:noFill/>
            <a:miter lim="800000"/>
            <a:headEnd/>
            <a:tailEnd/>
          </a:ln>
        </p:spPr>
        <p:txBody>
          <a:bodyPr lIns="0" tIns="0" rIns="40639" bIns="0">
            <a:prstTxWarp prst="textNoShape">
              <a:avLst/>
            </a:prstTxWarp>
          </a:bodyPr>
          <a:lstStyle/>
          <a:p>
            <a:pPr marL="39688" algn="ctr">
              <a:spcBef>
                <a:spcPts val="600"/>
              </a:spcBef>
            </a:pPr>
            <a:r>
              <a:rPr lang="en-US" sz="4800">
                <a:solidFill>
                  <a:srgbClr val="FFFFFF"/>
                </a:solidFill>
                <a:latin typeface="Arial Black" pitchFamily="-112" charset="0"/>
                <a:sym typeface="Arial Black" pitchFamily="-112" charset="0"/>
              </a:rPr>
              <a:t>Name two ways a dental rubber dam is used:</a:t>
            </a:r>
          </a:p>
        </p:txBody>
      </p:sp>
      <p:sp>
        <p:nvSpPr>
          <p:cNvPr id="17" name="Rounded Rectangle 16"/>
          <p:cNvSpPr/>
          <p:nvPr/>
        </p:nvSpPr>
        <p:spPr>
          <a:xfrm>
            <a:off x="76200" y="2209800"/>
            <a:ext cx="8991600" cy="2895600"/>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a:solidFill>
                  <a:schemeClr val="tx1"/>
                </a:solidFill>
                <a:latin typeface="Arial Black" pitchFamily="-107" charset="0"/>
                <a:ea typeface="ＭＳ Ｐゴシック" pitchFamily="-107" charset="-128"/>
              </a:rPr>
              <a:t>Appropriate responses include (by the dentists for fillings, helps isolate the teeth being worked on, oral sex for females, oral-anal sex, any other terms used to define these acts.</a:t>
            </a:r>
          </a:p>
        </p:txBody>
      </p:sp>
      <p:sp>
        <p:nvSpPr>
          <p:cNvPr id="9" name="Flowchart: Process 8">
            <a:hlinkClick r:id="rId3" action="ppaction://hlinksldjump"/>
          </p:cNvPr>
          <p:cNvSpPr/>
          <p:nvPr/>
        </p:nvSpPr>
        <p:spPr>
          <a:xfrm>
            <a:off x="7848600" y="6400800"/>
            <a:ext cx="1295400" cy="45720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chemeClr val="tx1"/>
                </a:solidFill>
                <a:ea typeface="ＭＳ Ｐゴシック" pitchFamily="-107" charset="-128"/>
              </a:rPr>
              <a:t>Scores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500"/>
                                  </p:stCondLst>
                                  <p:childTnLst>
                                    <p:set>
                                      <p:cBhvr>
                                        <p:cTn id="6" dur="1" fill="hold">
                                          <p:stCondLst>
                                            <p:cond delay="0"/>
                                          </p:stCondLst>
                                        </p:cTn>
                                        <p:tgtEl>
                                          <p:spTgt spid="18433"/>
                                        </p:tgtEl>
                                        <p:attrNameLst>
                                          <p:attrName>style.visibility</p:attrName>
                                        </p:attrNameLst>
                                      </p:cBhvr>
                                      <p:to>
                                        <p:strVal val="visible"/>
                                      </p:to>
                                    </p:set>
                                    <p:anim calcmode="lin" valueType="num">
                                      <p:cBhvr>
                                        <p:cTn id="7" dur="1000" fill="hold"/>
                                        <p:tgtEl>
                                          <p:spTgt spid="18433"/>
                                        </p:tgtEl>
                                        <p:attrNameLst>
                                          <p:attrName>ppt_w</p:attrName>
                                        </p:attrNameLst>
                                      </p:cBhvr>
                                      <p:tavLst>
                                        <p:tav tm="0">
                                          <p:val>
                                            <p:fltVal val="0"/>
                                          </p:val>
                                        </p:tav>
                                        <p:tav tm="100000">
                                          <p:val>
                                            <p:strVal val="#ppt_w"/>
                                          </p:val>
                                        </p:tav>
                                      </p:tavLst>
                                    </p:anim>
                                    <p:anim calcmode="lin" valueType="num">
                                      <p:cBhvr>
                                        <p:cTn id="8" dur="1000" fill="hold"/>
                                        <p:tgtEl>
                                          <p:spTgt spid="1843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heel(4)">
                                      <p:cBhvr>
                                        <p:cTn id="1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3" grpId="0" autoUpdateAnimBg="0"/>
      <p:bldP spid="17" grpId="0" animBg="1"/>
    </p:bldLst>
  </p:timing>
</p:sld>
</file>

<file path=ppt/slides/slide1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1" name="Rectangle 1"/>
          <p:cNvSpPr>
            <a:spLocks/>
          </p:cNvSpPr>
          <p:nvPr/>
        </p:nvSpPr>
        <p:spPr bwMode="auto">
          <a:xfrm>
            <a:off x="0" y="279400"/>
            <a:ext cx="9144000" cy="2844800"/>
          </a:xfrm>
          <a:prstGeom prst="rect">
            <a:avLst/>
          </a:prstGeom>
          <a:noFill/>
          <a:ln w="12700">
            <a:noFill/>
            <a:miter lim="800000"/>
            <a:headEnd/>
            <a:tailEnd/>
          </a:ln>
        </p:spPr>
        <p:txBody>
          <a:bodyPr lIns="0" tIns="0" rIns="40639" bIns="0">
            <a:prstTxWarp prst="textNoShape">
              <a:avLst/>
            </a:prstTxWarp>
          </a:bodyPr>
          <a:lstStyle/>
          <a:p>
            <a:pPr marL="265113" indent="-225425" algn="ctr"/>
            <a:r>
              <a:rPr lang="en-US" sz="4000">
                <a:solidFill>
                  <a:srgbClr val="FFFFFF"/>
                </a:solidFill>
                <a:latin typeface="Arial Black" pitchFamily="-112" charset="0"/>
                <a:sym typeface="Arial Black" pitchFamily="-112" charset="0"/>
              </a:rPr>
              <a:t>What is the most common malignancy associated with HIV that may present like this?</a:t>
            </a:r>
          </a:p>
        </p:txBody>
      </p:sp>
      <p:sp>
        <p:nvSpPr>
          <p:cNvPr id="6" name="Flowchart: Process 5">
            <a:hlinkClick r:id="rId3" action="ppaction://hlinksldjump"/>
          </p:cNvPr>
          <p:cNvSpPr/>
          <p:nvPr/>
        </p:nvSpPr>
        <p:spPr>
          <a:xfrm>
            <a:off x="7848600" y="6400800"/>
            <a:ext cx="1295400" cy="45720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chemeClr val="tx1"/>
                </a:solidFill>
                <a:ea typeface="ＭＳ Ｐゴシック" pitchFamily="-107" charset="-128"/>
              </a:rPr>
              <a:t>Scores</a:t>
            </a:r>
          </a:p>
        </p:txBody>
      </p:sp>
      <p:sp>
        <p:nvSpPr>
          <p:cNvPr id="8" name="Rounded Rectangle 7"/>
          <p:cNvSpPr/>
          <p:nvPr/>
        </p:nvSpPr>
        <p:spPr>
          <a:xfrm>
            <a:off x="1981200" y="5867400"/>
            <a:ext cx="4876800" cy="762000"/>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r>
              <a:rPr lang="en-US" sz="3600">
                <a:solidFill>
                  <a:schemeClr val="tx1"/>
                </a:solidFill>
                <a:latin typeface="Arial Black" pitchFamily="-112" charset="0"/>
                <a:ea typeface="ＭＳ Ｐゴシック" pitchFamily="-112" charset="-128"/>
                <a:cs typeface="ＭＳ Ｐゴシック" pitchFamily="-112" charset="-128"/>
              </a:rPr>
              <a:t>Kaposi’s Sarcoma</a:t>
            </a:r>
          </a:p>
        </p:txBody>
      </p:sp>
      <p:pic>
        <p:nvPicPr>
          <p:cNvPr id="12" name="Picture 2"/>
          <p:cNvPicPr>
            <a:picLocks noChangeAspect="1" noChangeArrowheads="1"/>
          </p:cNvPicPr>
          <p:nvPr/>
        </p:nvPicPr>
        <p:blipFill>
          <a:blip r:embed="rId4"/>
          <a:srcRect l="4903" t="5452" r="1961" b="5452"/>
          <a:stretch>
            <a:fillRect/>
          </a:stretch>
        </p:blipFill>
        <p:spPr bwMode="auto">
          <a:xfrm>
            <a:off x="1828800" y="2286000"/>
            <a:ext cx="5105400" cy="3440113"/>
          </a:xfrm>
          <a:prstGeom prst="rect">
            <a:avLst/>
          </a:prstGeom>
          <a:noFill/>
          <a:ln w="9525">
            <a:noFill/>
            <a:miter lim="800000"/>
            <a:headEnd/>
            <a:tailEnd/>
          </a:ln>
        </p:spPr>
      </p:pic>
      <p:sp>
        <p:nvSpPr>
          <p:cNvPr id="13" name="Oval 12"/>
          <p:cNvSpPr>
            <a:spLocks noChangeArrowheads="1"/>
          </p:cNvSpPr>
          <p:nvPr/>
        </p:nvSpPr>
        <p:spPr bwMode="auto">
          <a:xfrm>
            <a:off x="3200400" y="3352800"/>
            <a:ext cx="1600200" cy="1447800"/>
          </a:xfrm>
          <a:prstGeom prst="ellipse">
            <a:avLst/>
          </a:prstGeom>
          <a:noFill/>
          <a:ln w="76200">
            <a:solidFill>
              <a:srgbClr val="FFFF00"/>
            </a:solidFill>
            <a:round/>
            <a:headEnd/>
            <a:tailEnd/>
          </a:ln>
          <a:effectLst>
            <a:outerShdw dist="38100" dir="5400000" algn="ctr" rotWithShape="0">
              <a:srgbClr val="002041">
                <a:alpha val="48000"/>
              </a:srgbClr>
            </a:outerShdw>
          </a:effectLst>
        </p:spPr>
        <p:txBody>
          <a:bodyPr anchor="ctr"/>
          <a:lstStyle/>
          <a:p>
            <a:pPr algn="ctr">
              <a:defRPr/>
            </a:pPr>
            <a:endParaRPr lang="en-US" sz="1800">
              <a:solidFill>
                <a:srgbClr val="FFFFFF"/>
              </a:solidFill>
              <a:latin typeface="Constantia" pitchFamily="-107" charset="0"/>
              <a:ea typeface="ＭＳ Ｐゴシック" pitchFamily="-107" charset="-128"/>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20481"/>
                                        </p:tgtEl>
                                        <p:attrNameLst>
                                          <p:attrName>style.visibility</p:attrName>
                                        </p:attrNameLst>
                                      </p:cBhvr>
                                      <p:to>
                                        <p:strVal val="visible"/>
                                      </p:to>
                                    </p:set>
                                    <p:anim calcmode="lin" valueType="num">
                                      <p:cBhvr>
                                        <p:cTn id="7" dur="1000" fill="hold"/>
                                        <p:tgtEl>
                                          <p:spTgt spid="20481"/>
                                        </p:tgtEl>
                                        <p:attrNameLst>
                                          <p:attrName>ppt_w</p:attrName>
                                        </p:attrNameLst>
                                      </p:cBhvr>
                                      <p:tavLst>
                                        <p:tav tm="0">
                                          <p:val>
                                            <p:fltVal val="0"/>
                                          </p:val>
                                        </p:tav>
                                        <p:tav tm="100000">
                                          <p:val>
                                            <p:strVal val="#ppt_w"/>
                                          </p:val>
                                        </p:tav>
                                      </p:tavLst>
                                    </p:anim>
                                    <p:anim calcmode="lin" valueType="num">
                                      <p:cBhvr>
                                        <p:cTn id="8" dur="1000" fill="hold"/>
                                        <p:tgtEl>
                                          <p:spTgt spid="20481"/>
                                        </p:tgtEl>
                                        <p:attrNameLst>
                                          <p:attrName>ppt_h</p:attrName>
                                        </p:attrNameLst>
                                      </p:cBhvr>
                                      <p:tavLst>
                                        <p:tav tm="0">
                                          <p:val>
                                            <p:fltVal val="0"/>
                                          </p:val>
                                        </p:tav>
                                        <p:tav tm="100000">
                                          <p:val>
                                            <p:strVal val="#ppt_h"/>
                                          </p:val>
                                        </p:tav>
                                      </p:tavLst>
                                    </p:anim>
                                    <p:anim calcmode="lin" valueType="num">
                                      <p:cBhvr>
                                        <p:cTn id="9" dur="1000" fill="hold"/>
                                        <p:tgtEl>
                                          <p:spTgt spid="2048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1"/>
                                        </p:tgtEl>
                                        <p:attrNameLst>
                                          <p:attrName>ppt_y</p:attrName>
                                        </p:attrNameLst>
                                      </p:cBhvr>
                                      <p:tavLst>
                                        <p:tav tm="0" fmla="#ppt_y+(sin(-2*pi*(1-$))*-#ppt_x+cos(-2*pi*(1-$))*(1-#ppt_y))*(1-$)">
                                          <p:val>
                                            <p:fltVal val="0"/>
                                          </p:val>
                                        </p:tav>
                                        <p:tav tm="100000">
                                          <p:val>
                                            <p:fltVal val="1"/>
                                          </p:val>
                                        </p:tav>
                                      </p:tavLst>
                                    </p:anim>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5"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anim calcmode="lin" valueType="num">
                                      <p:cBhvr>
                                        <p:cTn id="20" dur="2000" fill="hold"/>
                                        <p:tgtEl>
                                          <p:spTgt spid="8"/>
                                        </p:tgtEl>
                                        <p:attrNameLst>
                                          <p:attrName>style.rotation</p:attrName>
                                        </p:attrNameLst>
                                      </p:cBhvr>
                                      <p:tavLst>
                                        <p:tav tm="0">
                                          <p:val>
                                            <p:fltVal val="720"/>
                                          </p:val>
                                        </p:tav>
                                        <p:tav tm="100000">
                                          <p:val>
                                            <p:fltVal val="0"/>
                                          </p:val>
                                        </p:tav>
                                      </p:tavLst>
                                    </p:anim>
                                    <p:anim calcmode="lin" valueType="num">
                                      <p:cBhvr>
                                        <p:cTn id="21" dur="2000" fill="hold"/>
                                        <p:tgtEl>
                                          <p:spTgt spid="8"/>
                                        </p:tgtEl>
                                        <p:attrNameLst>
                                          <p:attrName>ppt_h</p:attrName>
                                        </p:attrNameLst>
                                      </p:cBhvr>
                                      <p:tavLst>
                                        <p:tav tm="0">
                                          <p:val>
                                            <p:fltVal val="0"/>
                                          </p:val>
                                        </p:tav>
                                        <p:tav tm="100000">
                                          <p:val>
                                            <p:strVal val="#ppt_h"/>
                                          </p:val>
                                        </p:tav>
                                      </p:tavLst>
                                    </p:anim>
                                    <p:anim calcmode="lin" valueType="num">
                                      <p:cBhvr>
                                        <p:cTn id="22" dur="2000" fill="hold"/>
                                        <p:tgtEl>
                                          <p:spTgt spid="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1" grpId="0" autoUpdateAnimBg="0"/>
      <p:bldP spid="8" grpId="0" animBg="1"/>
      <p:bldP spid="13" grpId="0" animBg="1"/>
    </p:bldLst>
  </p:timing>
</p:sld>
</file>

<file path=ppt/slides/slide1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Rectangle 19"/>
          <p:cNvSpPr>
            <a:spLocks noChangeArrowheads="1"/>
          </p:cNvSpPr>
          <p:nvPr/>
        </p:nvSpPr>
        <p:spPr bwMode="auto">
          <a:xfrm>
            <a:off x="0" y="5029200"/>
            <a:ext cx="9144000" cy="1077913"/>
          </a:xfrm>
          <a:prstGeom prst="rect">
            <a:avLst/>
          </a:prstGeom>
          <a:noFill/>
          <a:ln w="9525">
            <a:noFill/>
            <a:miter lim="800000"/>
            <a:headEnd/>
            <a:tailEnd/>
          </a:ln>
        </p:spPr>
        <p:txBody>
          <a:bodyPr>
            <a:prstTxWarp prst="textNoShape">
              <a:avLst/>
            </a:prstTxWarp>
            <a:spAutoFit/>
          </a:bodyPr>
          <a:lstStyle/>
          <a:p>
            <a:pPr marL="39688"/>
            <a:r>
              <a:rPr lang="en-US" sz="3200">
                <a:latin typeface="Arial Black" pitchFamily="-112" charset="0"/>
                <a:sym typeface="Arial Black" pitchFamily="-112" charset="0"/>
              </a:rPr>
              <a:t>D. Using someone else’s toothbrush is</a:t>
            </a:r>
          </a:p>
          <a:p>
            <a:pPr marL="39688"/>
            <a:r>
              <a:rPr lang="en-US" sz="3200">
                <a:latin typeface="Arial Black" pitchFamily="-112" charset="0"/>
                <a:sym typeface="Arial Black" pitchFamily="-112" charset="0"/>
              </a:rPr>
              <a:t>    okay if you boil in hot water first.</a:t>
            </a:r>
          </a:p>
        </p:txBody>
      </p:sp>
      <p:sp>
        <p:nvSpPr>
          <p:cNvPr id="19" name="Rectangle 18"/>
          <p:cNvSpPr>
            <a:spLocks noChangeArrowheads="1"/>
          </p:cNvSpPr>
          <p:nvPr/>
        </p:nvSpPr>
        <p:spPr bwMode="auto">
          <a:xfrm>
            <a:off x="0" y="3951288"/>
            <a:ext cx="9144000" cy="1077912"/>
          </a:xfrm>
          <a:prstGeom prst="rect">
            <a:avLst/>
          </a:prstGeom>
          <a:noFill/>
          <a:ln w="9525">
            <a:noFill/>
            <a:miter lim="800000"/>
            <a:headEnd/>
            <a:tailEnd/>
          </a:ln>
        </p:spPr>
        <p:txBody>
          <a:bodyPr>
            <a:prstTxWarp prst="textNoShape">
              <a:avLst/>
            </a:prstTxWarp>
            <a:spAutoFit/>
          </a:bodyPr>
          <a:lstStyle/>
          <a:p>
            <a:pPr marL="39688"/>
            <a:r>
              <a:rPr lang="en-US" sz="3200">
                <a:latin typeface="Arial Black" pitchFamily="-112" charset="0"/>
                <a:sym typeface="Arial Black" pitchFamily="-112" charset="0"/>
              </a:rPr>
              <a:t>C. Electric toothbrushes are not as</a:t>
            </a:r>
          </a:p>
          <a:p>
            <a:pPr marL="39688"/>
            <a:r>
              <a:rPr lang="en-US" sz="3200">
                <a:latin typeface="Arial Black" pitchFamily="-112" charset="0"/>
                <a:sym typeface="Arial Black" pitchFamily="-112" charset="0"/>
              </a:rPr>
              <a:t>    good as regular toothbrushes.</a:t>
            </a:r>
          </a:p>
        </p:txBody>
      </p:sp>
      <p:sp>
        <p:nvSpPr>
          <p:cNvPr id="18" name="Rectangle 17"/>
          <p:cNvSpPr>
            <a:spLocks noChangeArrowheads="1"/>
          </p:cNvSpPr>
          <p:nvPr/>
        </p:nvSpPr>
        <p:spPr bwMode="auto">
          <a:xfrm>
            <a:off x="0" y="3378200"/>
            <a:ext cx="9144000" cy="584200"/>
          </a:xfrm>
          <a:prstGeom prst="rect">
            <a:avLst/>
          </a:prstGeom>
          <a:noFill/>
          <a:ln w="9525">
            <a:noFill/>
            <a:miter lim="800000"/>
            <a:headEnd/>
            <a:tailEnd/>
          </a:ln>
        </p:spPr>
        <p:txBody>
          <a:bodyPr>
            <a:prstTxWarp prst="textNoShape">
              <a:avLst/>
            </a:prstTxWarp>
            <a:spAutoFit/>
          </a:bodyPr>
          <a:lstStyle/>
          <a:p>
            <a:pPr marL="39688">
              <a:spcBef>
                <a:spcPts val="1800"/>
              </a:spcBef>
            </a:pPr>
            <a:r>
              <a:rPr lang="en-US" sz="3200">
                <a:latin typeface="Arial Black" pitchFamily="-112" charset="0"/>
                <a:sym typeface="Arial Black" pitchFamily="-112" charset="0"/>
              </a:rPr>
              <a:t>B. Brush the tongue from back to front.</a:t>
            </a:r>
          </a:p>
        </p:txBody>
      </p:sp>
      <p:sp>
        <p:nvSpPr>
          <p:cNvPr id="17" name="Rectangle 16"/>
          <p:cNvSpPr>
            <a:spLocks noChangeArrowheads="1"/>
          </p:cNvSpPr>
          <p:nvPr/>
        </p:nvSpPr>
        <p:spPr bwMode="auto">
          <a:xfrm>
            <a:off x="0" y="2286000"/>
            <a:ext cx="9144000" cy="1077913"/>
          </a:xfrm>
          <a:prstGeom prst="rect">
            <a:avLst/>
          </a:prstGeom>
          <a:noFill/>
          <a:ln w="9525">
            <a:noFill/>
            <a:miter lim="800000"/>
            <a:headEnd/>
            <a:tailEnd/>
          </a:ln>
        </p:spPr>
        <p:txBody>
          <a:bodyPr>
            <a:prstTxWarp prst="textNoShape">
              <a:avLst/>
            </a:prstTxWarp>
            <a:spAutoFit/>
          </a:bodyPr>
          <a:lstStyle/>
          <a:p>
            <a:pPr marL="554038" indent="-514350">
              <a:buFontTx/>
              <a:buAutoNum type="alphaUcPeriod"/>
            </a:pPr>
            <a:r>
              <a:rPr lang="en-US" sz="3200">
                <a:latin typeface="Arial Black" pitchFamily="-112" charset="0"/>
                <a:sym typeface="Arial Black" pitchFamily="-112" charset="0"/>
              </a:rPr>
              <a:t> Hard bristles are better than soft  </a:t>
            </a:r>
          </a:p>
          <a:p>
            <a:pPr marL="554038" indent="-514350"/>
            <a:r>
              <a:rPr lang="en-US" sz="3200">
                <a:latin typeface="Arial Black" pitchFamily="-112" charset="0"/>
                <a:sym typeface="Arial Black" pitchFamily="-112" charset="0"/>
              </a:rPr>
              <a:t>     bristles because they clean better.</a:t>
            </a:r>
          </a:p>
        </p:txBody>
      </p:sp>
      <p:sp>
        <p:nvSpPr>
          <p:cNvPr id="15" name="Flowchart: Process 14">
            <a:hlinkClick r:id="rId3" action="ppaction://hlinksldjump"/>
          </p:cNvPr>
          <p:cNvSpPr/>
          <p:nvPr/>
        </p:nvSpPr>
        <p:spPr>
          <a:xfrm>
            <a:off x="7848600" y="6400800"/>
            <a:ext cx="1295400" cy="45720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chemeClr val="tx1"/>
                </a:solidFill>
                <a:ea typeface="ＭＳ Ｐゴシック" pitchFamily="-107" charset="-128"/>
              </a:rPr>
              <a:t>Scores</a:t>
            </a:r>
          </a:p>
        </p:txBody>
      </p:sp>
      <p:pic>
        <p:nvPicPr>
          <p:cNvPr id="32775" name="Picture 15" descr="Tooth_brush.gif - (3K)"/>
          <p:cNvPicPr>
            <a:picLocks noChangeAspect="1" noChangeArrowheads="1" noCrop="1"/>
          </p:cNvPicPr>
          <p:nvPr/>
        </p:nvPicPr>
        <p:blipFill>
          <a:blip r:embed="rId4"/>
          <a:srcRect/>
          <a:stretch>
            <a:fillRect/>
          </a:stretch>
        </p:blipFill>
        <p:spPr bwMode="auto">
          <a:xfrm>
            <a:off x="228600" y="0"/>
            <a:ext cx="733425" cy="1485900"/>
          </a:xfrm>
          <a:prstGeom prst="rect">
            <a:avLst/>
          </a:prstGeom>
          <a:noFill/>
          <a:ln w="9525">
            <a:noFill/>
            <a:miter lim="800000"/>
            <a:headEnd/>
            <a:tailEnd/>
          </a:ln>
        </p:spPr>
      </p:pic>
      <p:pic>
        <p:nvPicPr>
          <p:cNvPr id="32776" name="Picture 15" descr="Tooth_brush.gif - (3K)"/>
          <p:cNvPicPr>
            <a:picLocks noChangeAspect="1" noChangeArrowheads="1" noCrop="1"/>
          </p:cNvPicPr>
          <p:nvPr/>
        </p:nvPicPr>
        <p:blipFill>
          <a:blip r:embed="rId4"/>
          <a:srcRect/>
          <a:stretch>
            <a:fillRect/>
          </a:stretch>
        </p:blipFill>
        <p:spPr bwMode="auto">
          <a:xfrm>
            <a:off x="8153400" y="0"/>
            <a:ext cx="733425" cy="1485900"/>
          </a:xfrm>
          <a:prstGeom prst="rect">
            <a:avLst/>
          </a:prstGeom>
          <a:noFill/>
          <a:ln w="9525">
            <a:noFill/>
            <a:miter lim="800000"/>
            <a:headEnd/>
            <a:tailEnd/>
          </a:ln>
        </p:spPr>
      </p:pic>
      <p:sp>
        <p:nvSpPr>
          <p:cNvPr id="22" name="Rounded Rectangle 21"/>
          <p:cNvSpPr/>
          <p:nvPr/>
        </p:nvSpPr>
        <p:spPr>
          <a:xfrm>
            <a:off x="76200" y="3429000"/>
            <a:ext cx="8915400" cy="609600"/>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a typeface="ＭＳ Ｐゴシック" pitchFamily="-107" charset="-128"/>
            </a:endParaRPr>
          </a:p>
        </p:txBody>
      </p:sp>
      <p:sp>
        <p:nvSpPr>
          <p:cNvPr id="32778" name="TextBox 15"/>
          <p:cNvSpPr txBox="1">
            <a:spLocks noChangeArrowheads="1"/>
          </p:cNvSpPr>
          <p:nvPr/>
        </p:nvSpPr>
        <p:spPr bwMode="auto">
          <a:xfrm>
            <a:off x="1295400" y="381000"/>
            <a:ext cx="6721475" cy="708025"/>
          </a:xfrm>
          <a:prstGeom prst="rect">
            <a:avLst/>
          </a:prstGeom>
          <a:noFill/>
          <a:ln w="9525">
            <a:noFill/>
            <a:miter lim="800000"/>
            <a:headEnd/>
            <a:tailEnd/>
          </a:ln>
        </p:spPr>
        <p:txBody>
          <a:bodyPr wrap="none">
            <a:prstTxWarp prst="textNoShape">
              <a:avLst/>
            </a:prstTxWarp>
            <a:spAutoFit/>
          </a:bodyPr>
          <a:lstStyle/>
          <a:p>
            <a:r>
              <a:rPr lang="en-US" sz="4000">
                <a:solidFill>
                  <a:schemeClr val="bg1"/>
                </a:solidFill>
                <a:latin typeface="Arial Black" pitchFamily="-112" charset="0"/>
              </a:rPr>
              <a:t>Brush me the right way</a:t>
            </a:r>
          </a:p>
        </p:txBody>
      </p:sp>
      <p:sp>
        <p:nvSpPr>
          <p:cNvPr id="32779" name="TextBox 22"/>
          <p:cNvSpPr txBox="1">
            <a:spLocks noChangeArrowheads="1"/>
          </p:cNvSpPr>
          <p:nvPr/>
        </p:nvSpPr>
        <p:spPr bwMode="auto">
          <a:xfrm>
            <a:off x="1066800" y="1196975"/>
            <a:ext cx="7359650" cy="708025"/>
          </a:xfrm>
          <a:prstGeom prst="rect">
            <a:avLst/>
          </a:prstGeom>
          <a:noFill/>
          <a:ln w="9525">
            <a:noFill/>
            <a:miter lim="800000"/>
            <a:headEnd/>
            <a:tailEnd/>
          </a:ln>
        </p:spPr>
        <p:txBody>
          <a:bodyPr wrap="none">
            <a:prstTxWarp prst="textNoShape">
              <a:avLst/>
            </a:prstTxWarp>
            <a:spAutoFit/>
          </a:bodyPr>
          <a:lstStyle/>
          <a:p>
            <a:r>
              <a:rPr lang="en-US" sz="4000">
                <a:solidFill>
                  <a:schemeClr val="bg1"/>
                </a:solidFill>
                <a:latin typeface="Arial Black" pitchFamily="-112" charset="0"/>
              </a:rPr>
              <a:t>Which statement is True?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ssolve">
                                      <p:cBhvr>
                                        <p:cTn id="13" dur="500"/>
                                        <p:tgtEl>
                                          <p:spTgt spid="1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dissolv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heel(4)">
                                      <p:cBhvr>
                                        <p:cTn id="21" dur="3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utoUpdateAnimBg="0"/>
      <p:bldP spid="19" grpId="0" autoUpdateAnimBg="0"/>
      <p:bldP spid="18" grpId="0" autoUpdateAnimBg="0"/>
      <p:bldP spid="17" grpId="0" autoUpdateAnimBg="0"/>
      <p:bldP spid="22" grpId="0" animBg="1" autoUpdateAnimBg="0"/>
    </p:bldLst>
  </p:timing>
</p:sld>
</file>

<file path=ppt/slides/slide1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ectangle 13"/>
          <p:cNvSpPr>
            <a:spLocks noChangeArrowheads="1"/>
          </p:cNvSpPr>
          <p:nvPr/>
        </p:nvSpPr>
        <p:spPr bwMode="auto">
          <a:xfrm>
            <a:off x="0" y="2743200"/>
            <a:ext cx="9067800" cy="3508375"/>
          </a:xfrm>
          <a:prstGeom prst="rect">
            <a:avLst/>
          </a:prstGeom>
          <a:noFill/>
          <a:ln w="9525">
            <a:noFill/>
            <a:miter lim="800000"/>
            <a:headEnd/>
            <a:tailEnd/>
          </a:ln>
        </p:spPr>
        <p:txBody>
          <a:bodyPr>
            <a:prstTxWarp prst="textNoShape">
              <a:avLst/>
            </a:prstTxWarp>
            <a:spAutoFit/>
          </a:bodyPr>
          <a:lstStyle/>
          <a:p>
            <a:pPr>
              <a:spcBef>
                <a:spcPts val="1800"/>
              </a:spcBef>
            </a:pPr>
            <a:r>
              <a:rPr lang="en-US" sz="3200">
                <a:latin typeface="Arial Black" pitchFamily="-112" charset="0"/>
                <a:sym typeface="Arial Black" pitchFamily="-112" charset="0"/>
              </a:rPr>
              <a:t>A. Flossing is proven to be more important than brushing your teeth.</a:t>
            </a:r>
          </a:p>
          <a:p>
            <a:pPr>
              <a:spcBef>
                <a:spcPts val="1800"/>
              </a:spcBef>
            </a:pPr>
            <a:r>
              <a:rPr lang="en-US" sz="3200">
                <a:latin typeface="Arial Black" pitchFamily="-112" charset="0"/>
                <a:sym typeface="Arial Black" pitchFamily="-112" charset="0"/>
              </a:rPr>
              <a:t>B. When first starting to floss, bleeding gums can be normal.</a:t>
            </a:r>
          </a:p>
          <a:p>
            <a:pPr>
              <a:spcBef>
                <a:spcPts val="1800"/>
              </a:spcBef>
            </a:pPr>
            <a:r>
              <a:rPr lang="en-US" sz="3200">
                <a:latin typeface="Arial Black" pitchFamily="-112" charset="0"/>
                <a:sym typeface="Arial Black" pitchFamily="-112" charset="0"/>
              </a:rPr>
              <a:t>C. The “C” effect is achieved by wedging the floss deep into your gums.</a:t>
            </a:r>
          </a:p>
        </p:txBody>
      </p:sp>
      <p:sp>
        <p:nvSpPr>
          <p:cNvPr id="24577" name="Rectangle 1"/>
          <p:cNvSpPr>
            <a:spLocks/>
          </p:cNvSpPr>
          <p:nvPr/>
        </p:nvSpPr>
        <p:spPr bwMode="auto">
          <a:xfrm>
            <a:off x="0" y="61913"/>
            <a:ext cx="9144000" cy="1843087"/>
          </a:xfrm>
          <a:prstGeom prst="rect">
            <a:avLst/>
          </a:prstGeom>
          <a:noFill/>
          <a:ln w="12700">
            <a:noFill/>
            <a:miter lim="800000"/>
            <a:headEnd/>
            <a:tailEnd/>
          </a:ln>
        </p:spPr>
        <p:txBody>
          <a:bodyPr lIns="0" tIns="0" rIns="40639" bIns="0">
            <a:prstTxWarp prst="textNoShape">
              <a:avLst/>
            </a:prstTxWarp>
          </a:bodyPr>
          <a:lstStyle/>
          <a:p>
            <a:pPr marL="39688" algn="ctr">
              <a:spcBef>
                <a:spcPts val="4650"/>
              </a:spcBef>
            </a:pPr>
            <a:r>
              <a:rPr lang="en-US" sz="5000">
                <a:solidFill>
                  <a:srgbClr val="FFFFFF"/>
                </a:solidFill>
                <a:latin typeface="Arial Black" pitchFamily="-112" charset="0"/>
                <a:sym typeface="Arial Black" pitchFamily="-112" charset="0"/>
              </a:rPr>
              <a:t>Which is true about flossing?</a:t>
            </a:r>
          </a:p>
        </p:txBody>
      </p:sp>
      <p:pic>
        <p:nvPicPr>
          <p:cNvPr id="24579" name="Picture 3"/>
          <p:cNvPicPr>
            <a:picLocks noChangeArrowheads="1"/>
          </p:cNvPicPr>
          <p:nvPr/>
        </p:nvPicPr>
        <p:blipFill>
          <a:blip r:embed="rId3"/>
          <a:srcRect/>
          <a:stretch>
            <a:fillRect/>
          </a:stretch>
        </p:blipFill>
        <p:spPr bwMode="auto">
          <a:xfrm>
            <a:off x="3657600" y="1676400"/>
            <a:ext cx="1371600" cy="914400"/>
          </a:xfrm>
          <a:prstGeom prst="rect">
            <a:avLst/>
          </a:prstGeom>
          <a:noFill/>
          <a:ln w="12700">
            <a:noFill/>
            <a:miter lim="800000"/>
            <a:headEnd/>
            <a:tailEnd/>
          </a:ln>
        </p:spPr>
      </p:pic>
      <p:sp>
        <p:nvSpPr>
          <p:cNvPr id="16" name="Rounded Rectangle 15"/>
          <p:cNvSpPr/>
          <p:nvPr/>
        </p:nvSpPr>
        <p:spPr>
          <a:xfrm>
            <a:off x="0" y="3886200"/>
            <a:ext cx="8763000" cy="1143000"/>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a typeface="ＭＳ Ｐゴシック" pitchFamily="-107" charset="-128"/>
            </a:endParaRPr>
          </a:p>
        </p:txBody>
      </p:sp>
      <p:sp>
        <p:nvSpPr>
          <p:cNvPr id="9" name="Flowchart: Process 8">
            <a:hlinkClick r:id="rId4" action="ppaction://hlinksldjump"/>
          </p:cNvPr>
          <p:cNvSpPr/>
          <p:nvPr/>
        </p:nvSpPr>
        <p:spPr>
          <a:xfrm>
            <a:off x="7848600" y="6400800"/>
            <a:ext cx="1295400" cy="45720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chemeClr val="tx1"/>
                </a:solidFill>
                <a:ea typeface="ＭＳ Ｐゴシック" pitchFamily="-107" charset="-128"/>
              </a:rPr>
              <a:t>Scores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500"/>
                                  </p:stCondLst>
                                  <p:childTnLst>
                                    <p:set>
                                      <p:cBhvr>
                                        <p:cTn id="6" dur="1" fill="hold">
                                          <p:stCondLst>
                                            <p:cond delay="0"/>
                                          </p:stCondLst>
                                        </p:cTn>
                                        <p:tgtEl>
                                          <p:spTgt spid="24577"/>
                                        </p:tgtEl>
                                        <p:attrNameLst>
                                          <p:attrName>style.visibility</p:attrName>
                                        </p:attrNameLst>
                                      </p:cBhvr>
                                      <p:to>
                                        <p:strVal val="visible"/>
                                      </p:to>
                                    </p:set>
                                    <p:anim calcmode="lin" valueType="num">
                                      <p:cBhvr>
                                        <p:cTn id="7" dur="500" fill="hold"/>
                                        <p:tgtEl>
                                          <p:spTgt spid="24577"/>
                                        </p:tgtEl>
                                        <p:attrNameLst>
                                          <p:attrName>ppt_w</p:attrName>
                                        </p:attrNameLst>
                                      </p:cBhvr>
                                      <p:tavLst>
                                        <p:tav tm="0">
                                          <p:val>
                                            <p:fltVal val="0"/>
                                          </p:val>
                                        </p:tav>
                                        <p:tav tm="100000">
                                          <p:val>
                                            <p:strVal val="#ppt_w"/>
                                          </p:val>
                                        </p:tav>
                                      </p:tavLst>
                                    </p:anim>
                                    <p:anim calcmode="lin" valueType="num">
                                      <p:cBhvr>
                                        <p:cTn id="8" dur="500" fill="hold"/>
                                        <p:tgtEl>
                                          <p:spTgt spid="24577"/>
                                        </p:tgtEl>
                                        <p:attrNameLst>
                                          <p:attrName>ppt_h</p:attrName>
                                        </p:attrNameLst>
                                      </p:cBhvr>
                                      <p:tavLst>
                                        <p:tav tm="0">
                                          <p:val>
                                            <p:fltVal val="0"/>
                                          </p:val>
                                        </p:tav>
                                        <p:tav tm="100000">
                                          <p:val>
                                            <p:strVal val="#ppt_h"/>
                                          </p:val>
                                        </p:tav>
                                      </p:tavLst>
                                    </p:anim>
                                  </p:childTnLst>
                                </p:cTn>
                              </p:par>
                              <p:par>
                                <p:cTn id="9" presetID="1" presetClass="entr" presetSubtype="0" fill="hold" nodeType="withEffect">
                                  <p:stCondLst>
                                    <p:cond delay="0"/>
                                  </p:stCondLst>
                                  <p:childTnLst>
                                    <p:set>
                                      <p:cBhvr>
                                        <p:cTn id="10" dur="1" fill="hold">
                                          <p:stCondLst>
                                            <p:cond delay="499"/>
                                          </p:stCondLst>
                                        </p:cTn>
                                        <p:tgtEl>
                                          <p:spTgt spid="24579"/>
                                        </p:tgtEl>
                                        <p:attrNameLst>
                                          <p:attrName>style.visibility</p:attrName>
                                        </p:attrNameLst>
                                      </p:cBhvr>
                                      <p:to>
                                        <p:strVal val="visible"/>
                                      </p:to>
                                    </p:set>
                                  </p:childTnLst>
                                </p:cTn>
                              </p:par>
                              <p:par>
                                <p:cTn id="11" presetID="9"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dissolv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9" presetClass="entr" presetSubtype="1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0" fill="hold"/>
                                        <p:tgtEl>
                                          <p:spTgt spid="16"/>
                                        </p:tgtEl>
                                        <p:attrNameLst>
                                          <p:attrName>ppt_w</p:attrName>
                                        </p:attrNameLst>
                                      </p:cBhvr>
                                      <p:tavLst>
                                        <p:tav tm="0" fmla="#ppt_w*sin(2.5*pi*$)">
                                          <p:val>
                                            <p:fltVal val="0"/>
                                          </p:val>
                                        </p:tav>
                                        <p:tav tm="100000">
                                          <p:val>
                                            <p:fltVal val="1"/>
                                          </p:val>
                                        </p:tav>
                                      </p:tavLst>
                                    </p:anim>
                                    <p:anim calcmode="lin" valueType="num">
                                      <p:cBhvr>
                                        <p:cTn id="19" dur="5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4577" grpId="0" autoUpdateAnimBg="0"/>
      <p:bldP spid="16" grpId="0" animBg="1"/>
    </p:bldLst>
  </p:timing>
</p:sld>
</file>

<file path=ppt/slides/slide1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5" name="Rectangle 1"/>
          <p:cNvSpPr>
            <a:spLocks/>
          </p:cNvSpPr>
          <p:nvPr/>
        </p:nvSpPr>
        <p:spPr bwMode="auto">
          <a:xfrm>
            <a:off x="165100" y="38100"/>
            <a:ext cx="8826500" cy="2247900"/>
          </a:xfrm>
          <a:prstGeom prst="rect">
            <a:avLst/>
          </a:prstGeom>
          <a:noFill/>
          <a:ln w="12700">
            <a:noFill/>
            <a:miter lim="800000"/>
            <a:headEnd/>
            <a:tailEnd/>
          </a:ln>
        </p:spPr>
        <p:txBody>
          <a:bodyPr lIns="0" tIns="0" rIns="40639" bIns="0">
            <a:prstTxWarp prst="textNoShape">
              <a:avLst/>
            </a:prstTxWarp>
          </a:bodyPr>
          <a:lstStyle/>
          <a:p>
            <a:pPr marL="39688" algn="ctr">
              <a:spcBef>
                <a:spcPts val="3800"/>
              </a:spcBef>
            </a:pPr>
            <a:r>
              <a:rPr lang="en-US" sz="5000">
                <a:solidFill>
                  <a:srgbClr val="FFFFFF"/>
                </a:solidFill>
                <a:latin typeface="Arial Black" pitchFamily="-112" charset="0"/>
                <a:sym typeface="Arial Black" pitchFamily="-112" charset="0"/>
              </a:rPr>
              <a:t>Pick out </a:t>
            </a:r>
            <a:r>
              <a:rPr lang="en-US" sz="5000" u="sng">
                <a:solidFill>
                  <a:srgbClr val="FFFFFF"/>
                </a:solidFill>
                <a:latin typeface="Arial Black" pitchFamily="-112" charset="0"/>
                <a:sym typeface="Arial Black" pitchFamily="-112" charset="0"/>
              </a:rPr>
              <a:t>all</a:t>
            </a:r>
            <a:r>
              <a:rPr lang="en-US" sz="5000">
                <a:solidFill>
                  <a:srgbClr val="FFFFFF"/>
                </a:solidFill>
                <a:latin typeface="Arial Black" pitchFamily="-112" charset="0"/>
                <a:sym typeface="Arial Black" pitchFamily="-112" charset="0"/>
              </a:rPr>
              <a:t> the products that are better for good oral hygiene.</a:t>
            </a:r>
            <a:endParaRPr lang="en-US" sz="3600">
              <a:latin typeface="Arial Black" pitchFamily="-112" charset="0"/>
              <a:sym typeface="Arial Black" pitchFamily="-112" charset="0"/>
            </a:endParaRPr>
          </a:p>
        </p:txBody>
      </p:sp>
      <p:sp>
        <p:nvSpPr>
          <p:cNvPr id="21516" name="AutoShape 12"/>
          <p:cNvSpPr>
            <a:spLocks/>
          </p:cNvSpPr>
          <p:nvPr/>
        </p:nvSpPr>
        <p:spPr bwMode="auto">
          <a:xfrm>
            <a:off x="76200" y="3048000"/>
            <a:ext cx="8839200" cy="2438400"/>
          </a:xfrm>
          <a:prstGeom prst="roundRect">
            <a:avLst>
              <a:gd name="adj" fmla="val 31250"/>
            </a:avLst>
          </a:prstGeom>
          <a:noFill/>
          <a:ln w="76200">
            <a:solidFill>
              <a:schemeClr val="bg1"/>
            </a:solidFill>
            <a:round/>
            <a:headEnd/>
            <a:tailEnd/>
          </a:ln>
        </p:spPr>
        <p:txBody>
          <a:bodyPr lIns="0" tIns="0" rIns="0" bIns="0">
            <a:prstTxWarp prst="textNoShape">
              <a:avLst/>
            </a:prstTxWarp>
          </a:bodyPr>
          <a:lstStyle/>
          <a:p>
            <a:pPr algn="ctr"/>
            <a:r>
              <a:rPr lang="en-US" sz="3600" b="1">
                <a:latin typeface="Arial Black" pitchFamily="-112" charset="0"/>
              </a:rPr>
              <a:t>soft bristle toothbrush, floss, sugar-free gum with xylitol, mouth rinse, diet soda, sugar-free candy</a:t>
            </a:r>
          </a:p>
        </p:txBody>
      </p:sp>
      <p:sp>
        <p:nvSpPr>
          <p:cNvPr id="8" name="Flowchart: Process 7">
            <a:hlinkClick r:id="rId3" action="ppaction://hlinksldjump"/>
          </p:cNvPr>
          <p:cNvSpPr/>
          <p:nvPr/>
        </p:nvSpPr>
        <p:spPr>
          <a:xfrm>
            <a:off x="7848600" y="6400800"/>
            <a:ext cx="1295400" cy="45720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chemeClr val="tx1"/>
                </a:solidFill>
                <a:ea typeface="ＭＳ Ｐゴシック" pitchFamily="-107" charset="-128"/>
              </a:rPr>
              <a:t>Scores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500"/>
                                  </p:stCondLst>
                                  <p:childTnLst>
                                    <p:set>
                                      <p:cBhvr>
                                        <p:cTn id="6" dur="1" fill="hold">
                                          <p:stCondLst>
                                            <p:cond delay="0"/>
                                          </p:stCondLst>
                                        </p:cTn>
                                        <p:tgtEl>
                                          <p:spTgt spid="21505"/>
                                        </p:tgtEl>
                                        <p:attrNameLst>
                                          <p:attrName>style.visibility</p:attrName>
                                        </p:attrNameLst>
                                      </p:cBhvr>
                                      <p:to>
                                        <p:strVal val="visible"/>
                                      </p:to>
                                    </p:set>
                                    <p:anim calcmode="lin" valueType="num">
                                      <p:cBhvr>
                                        <p:cTn id="7" dur="500" fill="hold"/>
                                        <p:tgtEl>
                                          <p:spTgt spid="21505"/>
                                        </p:tgtEl>
                                        <p:attrNameLst>
                                          <p:attrName>ppt_w</p:attrName>
                                        </p:attrNameLst>
                                      </p:cBhvr>
                                      <p:tavLst>
                                        <p:tav tm="0">
                                          <p:val>
                                            <p:fltVal val="0"/>
                                          </p:val>
                                        </p:tav>
                                        <p:tav tm="100000">
                                          <p:val>
                                            <p:strVal val="#ppt_w"/>
                                          </p:val>
                                        </p:tav>
                                      </p:tavLst>
                                    </p:anim>
                                    <p:anim calcmode="lin" valueType="num">
                                      <p:cBhvr>
                                        <p:cTn id="8" dur="500" fill="hold"/>
                                        <p:tgtEl>
                                          <p:spTgt spid="2150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5" presetClass="entr" presetSubtype="0" fill="hold" grpId="0" nodeType="clickEffect">
                                  <p:stCondLst>
                                    <p:cond delay="0"/>
                                  </p:stCondLst>
                                  <p:childTnLst>
                                    <p:set>
                                      <p:cBhvr>
                                        <p:cTn id="12" dur="1" fill="hold">
                                          <p:stCondLst>
                                            <p:cond delay="0"/>
                                          </p:stCondLst>
                                        </p:cTn>
                                        <p:tgtEl>
                                          <p:spTgt spid="21516"/>
                                        </p:tgtEl>
                                        <p:attrNameLst>
                                          <p:attrName>style.visibility</p:attrName>
                                        </p:attrNameLst>
                                      </p:cBhvr>
                                      <p:to>
                                        <p:strVal val="visible"/>
                                      </p:to>
                                    </p:set>
                                    <p:anim calcmode="lin" valueType="num">
                                      <p:cBhvr>
                                        <p:cTn id="13" dur="500" decel="50000" fill="hold">
                                          <p:stCondLst>
                                            <p:cond delay="0"/>
                                          </p:stCondLst>
                                        </p:cTn>
                                        <p:tgtEl>
                                          <p:spTgt spid="21516"/>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21516"/>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21516"/>
                                        </p:tgtEl>
                                        <p:attrNameLst>
                                          <p:attrName>ppt_w</p:attrName>
                                        </p:attrNameLst>
                                      </p:cBhvr>
                                      <p:tavLst>
                                        <p:tav tm="0">
                                          <p:val>
                                            <p:strVal val="#ppt_w*.05"/>
                                          </p:val>
                                        </p:tav>
                                        <p:tav tm="100000">
                                          <p:val>
                                            <p:strVal val="#ppt_w"/>
                                          </p:val>
                                        </p:tav>
                                      </p:tavLst>
                                    </p:anim>
                                    <p:anim calcmode="lin" valueType="num">
                                      <p:cBhvr>
                                        <p:cTn id="16" dur="1000" fill="hold"/>
                                        <p:tgtEl>
                                          <p:spTgt spid="21516"/>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21516"/>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21516"/>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21516"/>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21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5" grpId="0" autoUpdateAnimBg="0"/>
      <p:bldP spid="21516" grpId="0" animBg="1"/>
    </p:bldLst>
  </p:timing>
</p:sld>
</file>

<file path=ppt/slides/slide1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1" name="Rectangle 1"/>
          <p:cNvSpPr>
            <a:spLocks/>
          </p:cNvSpPr>
          <p:nvPr/>
        </p:nvSpPr>
        <p:spPr bwMode="auto">
          <a:xfrm>
            <a:off x="0" y="304800"/>
            <a:ext cx="9144000" cy="2311400"/>
          </a:xfrm>
          <a:prstGeom prst="rect">
            <a:avLst/>
          </a:prstGeom>
          <a:noFill/>
          <a:ln w="12700">
            <a:noFill/>
            <a:miter lim="800000"/>
            <a:headEnd/>
            <a:tailEnd/>
          </a:ln>
        </p:spPr>
        <p:txBody>
          <a:bodyPr lIns="0" tIns="0" rIns="40639" bIns="0">
            <a:prstTxWarp prst="textNoShape">
              <a:avLst/>
            </a:prstTxWarp>
          </a:bodyPr>
          <a:lstStyle/>
          <a:p>
            <a:pPr marL="39688" algn="ctr">
              <a:spcBef>
                <a:spcPts val="1200"/>
              </a:spcBef>
            </a:pPr>
            <a:r>
              <a:rPr lang="en-US" sz="4400">
                <a:solidFill>
                  <a:srgbClr val="FFFFFF"/>
                </a:solidFill>
                <a:latin typeface="Arial Black" pitchFamily="-112" charset="0"/>
                <a:sym typeface="Arial Black" pitchFamily="-112" charset="0"/>
              </a:rPr>
              <a:t>Name 3 oral health habits that can lead to poor oral health?</a:t>
            </a:r>
          </a:p>
        </p:txBody>
      </p:sp>
      <p:sp>
        <p:nvSpPr>
          <p:cNvPr id="17" name="Rounded Rectangle 16"/>
          <p:cNvSpPr/>
          <p:nvPr/>
        </p:nvSpPr>
        <p:spPr>
          <a:xfrm>
            <a:off x="76200" y="3124200"/>
            <a:ext cx="8915400" cy="2057400"/>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chemeClr val="tx1"/>
                </a:solidFill>
                <a:latin typeface="Arial Black" pitchFamily="-107" charset="0"/>
                <a:ea typeface="ＭＳ Ｐゴシック" pitchFamily="-107" charset="-128"/>
              </a:rPr>
              <a:t>Smoking cigarettes; chewing tobacco; drug use; not brushing and/or flossing daily; eating and drinking sugary products; not going to the dentist for regular cleanings</a:t>
            </a:r>
          </a:p>
        </p:txBody>
      </p:sp>
      <p:sp>
        <p:nvSpPr>
          <p:cNvPr id="8" name="Flowchart: Process 7">
            <a:hlinkClick r:id="rId3" action="ppaction://hlinksldjump"/>
          </p:cNvPr>
          <p:cNvSpPr/>
          <p:nvPr/>
        </p:nvSpPr>
        <p:spPr>
          <a:xfrm>
            <a:off x="7848600" y="6400800"/>
            <a:ext cx="1295400" cy="45720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chemeClr val="tx1"/>
                </a:solidFill>
                <a:ea typeface="ＭＳ Ｐゴシック" pitchFamily="-107" charset="-128"/>
              </a:rPr>
              <a:t>Scores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500"/>
                                  </p:stCondLst>
                                  <p:childTnLst>
                                    <p:set>
                                      <p:cBhvr>
                                        <p:cTn id="6" dur="1" fill="hold">
                                          <p:stCondLst>
                                            <p:cond delay="0"/>
                                          </p:stCondLst>
                                        </p:cTn>
                                        <p:tgtEl>
                                          <p:spTgt spid="25601"/>
                                        </p:tgtEl>
                                        <p:attrNameLst>
                                          <p:attrName>style.visibility</p:attrName>
                                        </p:attrNameLst>
                                      </p:cBhvr>
                                      <p:to>
                                        <p:strVal val="visible"/>
                                      </p:to>
                                    </p:set>
                                    <p:anim calcmode="lin" valueType="num">
                                      <p:cBhvr>
                                        <p:cTn id="7" dur="500" fill="hold"/>
                                        <p:tgtEl>
                                          <p:spTgt spid="25601"/>
                                        </p:tgtEl>
                                        <p:attrNameLst>
                                          <p:attrName>ppt_w</p:attrName>
                                        </p:attrNameLst>
                                      </p:cBhvr>
                                      <p:tavLst>
                                        <p:tav tm="0">
                                          <p:val>
                                            <p:fltVal val="0"/>
                                          </p:val>
                                        </p:tav>
                                        <p:tav tm="100000">
                                          <p:val>
                                            <p:strVal val="#ppt_w"/>
                                          </p:val>
                                        </p:tav>
                                      </p:tavLst>
                                    </p:anim>
                                    <p:anim calcmode="lin" valueType="num">
                                      <p:cBhvr>
                                        <p:cTn id="8" dur="500" fill="hold"/>
                                        <p:tgtEl>
                                          <p:spTgt spid="2560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0"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800" decel="100000"/>
                                        <p:tgtEl>
                                          <p:spTgt spid="17"/>
                                        </p:tgtEl>
                                      </p:cBhvr>
                                    </p:animEffect>
                                    <p:anim calcmode="lin" valueType="num">
                                      <p:cBhvr>
                                        <p:cTn id="14" dur="800" decel="100000" fill="hold"/>
                                        <p:tgtEl>
                                          <p:spTgt spid="17"/>
                                        </p:tgtEl>
                                        <p:attrNameLst>
                                          <p:attrName>style.rotation</p:attrName>
                                        </p:attrNameLst>
                                      </p:cBhvr>
                                      <p:tavLst>
                                        <p:tav tm="0">
                                          <p:val>
                                            <p:fltVal val="-90"/>
                                          </p:val>
                                        </p:tav>
                                        <p:tav tm="100000">
                                          <p:val>
                                            <p:fltVal val="0"/>
                                          </p:val>
                                        </p:tav>
                                      </p:tavLst>
                                    </p:anim>
                                    <p:anim calcmode="lin" valueType="num">
                                      <p:cBhvr>
                                        <p:cTn id="15" dur="800" decel="100000" fill="hold"/>
                                        <p:tgtEl>
                                          <p:spTgt spid="17"/>
                                        </p:tgtEl>
                                        <p:attrNameLst>
                                          <p:attrName>ppt_x</p:attrName>
                                        </p:attrNameLst>
                                      </p:cBhvr>
                                      <p:tavLst>
                                        <p:tav tm="0">
                                          <p:val>
                                            <p:strVal val="#ppt_x+0.4"/>
                                          </p:val>
                                        </p:tav>
                                        <p:tav tm="100000">
                                          <p:val>
                                            <p:strVal val="#ppt_x-0.05"/>
                                          </p:val>
                                        </p:tav>
                                      </p:tavLst>
                                    </p:anim>
                                    <p:anim calcmode="lin" valueType="num">
                                      <p:cBhvr>
                                        <p:cTn id="16" dur="800" decel="100000" fill="hold"/>
                                        <p:tgtEl>
                                          <p:spTgt spid="17"/>
                                        </p:tgtEl>
                                        <p:attrNameLst>
                                          <p:attrName>ppt_y</p:attrName>
                                        </p:attrNameLst>
                                      </p:cBhvr>
                                      <p:tavLst>
                                        <p:tav tm="0">
                                          <p:val>
                                            <p:strVal val="#ppt_y-0.4"/>
                                          </p:val>
                                        </p:tav>
                                        <p:tav tm="100000">
                                          <p:val>
                                            <p:strVal val="#ppt_y+0.1"/>
                                          </p:val>
                                        </p:tav>
                                      </p:tavLst>
                                    </p:anim>
                                    <p:anim calcmode="lin" valueType="num">
                                      <p:cBhvr>
                                        <p:cTn id="17"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18"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1" grpId="0" autoUpdateAnimBg="0"/>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TextBox 5"/>
          <p:cNvSpPr txBox="1"/>
          <p:nvPr/>
        </p:nvSpPr>
        <p:spPr>
          <a:xfrm>
            <a:off x="728133" y="338667"/>
            <a:ext cx="8111067" cy="5232202"/>
          </a:xfrm>
          <a:prstGeom prst="rect">
            <a:avLst/>
          </a:prstGeom>
          <a:noFill/>
        </p:spPr>
        <p:txBody>
          <a:bodyPr wrap="square" rtlCol="0">
            <a:spAutoFit/>
          </a:bodyPr>
          <a:lstStyle/>
          <a:p>
            <a:r>
              <a:rPr lang="en-US" sz="4800" b="1" dirty="0" smtClean="0">
                <a:solidFill>
                  <a:srgbClr val="000000"/>
                </a:solidFill>
              </a:rPr>
              <a:t>Directory</a:t>
            </a:r>
            <a:endParaRPr lang="en-US" sz="900" b="1" dirty="0" smtClean="0">
              <a:solidFill>
                <a:srgbClr val="000000"/>
              </a:solidFill>
            </a:endParaRPr>
          </a:p>
          <a:p>
            <a:r>
              <a:rPr lang="en-US" sz="1500" b="1" i="1" dirty="0" smtClean="0">
                <a:solidFill>
                  <a:srgbClr val="000000"/>
                </a:solidFill>
              </a:rPr>
              <a:t>Please click on the links below to be directed to the appropriate module. </a:t>
            </a:r>
          </a:p>
          <a:p>
            <a:endParaRPr lang="en-US" sz="1500" b="1" i="1" dirty="0" smtClean="0">
              <a:solidFill>
                <a:schemeClr val="bg1"/>
              </a:solidFill>
            </a:endParaRPr>
          </a:p>
          <a:p>
            <a:endParaRPr lang="en-US" i="1" dirty="0" smtClean="0"/>
          </a:p>
          <a:p>
            <a:r>
              <a:rPr lang="en-US" sz="2100" b="1" dirty="0" smtClean="0"/>
              <a:t>MODULES</a:t>
            </a:r>
          </a:p>
          <a:p>
            <a:pPr marL="342900" lvl="0" indent="-342900">
              <a:buAutoNum type="arabicPeriod"/>
            </a:pPr>
            <a:r>
              <a:rPr lang="en-US" dirty="0" smtClean="0">
                <a:solidFill>
                  <a:srgbClr val="000000"/>
                </a:solidFill>
                <a:hlinkClick r:id="rId3" action="ppaction://hlinksldjump"/>
              </a:rPr>
              <a:t>Treating the Whole Patient: The Role of Oral Health in Total Patient Care of PLWHA</a:t>
            </a:r>
            <a:endParaRPr lang="en-US" dirty="0" smtClean="0">
              <a:solidFill>
                <a:srgbClr val="000000"/>
              </a:solidFill>
            </a:endParaRPr>
          </a:p>
          <a:p>
            <a:pPr marL="342900" lvl="0" indent="-342900">
              <a:buAutoNum type="arabicPeriod"/>
            </a:pPr>
            <a:r>
              <a:rPr lang="en-US" dirty="0" smtClean="0">
                <a:solidFill>
                  <a:srgbClr val="000000"/>
                </a:solidFill>
                <a:hlinkClick r:id="rId4" action="ppaction://hlinksldjump"/>
              </a:rPr>
              <a:t>Barriers to Oral Health Care in PLWHA</a:t>
            </a:r>
            <a:endParaRPr lang="en-US" dirty="0" smtClean="0">
              <a:solidFill>
                <a:srgbClr val="000000"/>
              </a:solidFill>
            </a:endParaRPr>
          </a:p>
          <a:p>
            <a:pPr marL="342900" lvl="0" indent="-342900">
              <a:buAutoNum type="arabicPeriod"/>
            </a:pPr>
            <a:r>
              <a:rPr lang="en-US" dirty="0" smtClean="0">
                <a:solidFill>
                  <a:srgbClr val="000000"/>
                </a:solidFill>
                <a:hlinkClick r:id="rId5" action="ppaction://hlinksldjump"/>
              </a:rPr>
              <a:t>Organizational Models Studied in the SPNS Oral Health Initiative</a:t>
            </a:r>
            <a:endParaRPr lang="en-US" dirty="0" smtClean="0">
              <a:solidFill>
                <a:srgbClr val="000000"/>
              </a:solidFill>
            </a:endParaRPr>
          </a:p>
          <a:p>
            <a:pPr marL="342900" lvl="0" indent="-342900">
              <a:buAutoNum type="arabicPeriod"/>
            </a:pPr>
            <a:r>
              <a:rPr lang="en-US" dirty="0" smtClean="0">
                <a:solidFill>
                  <a:srgbClr val="000000"/>
                </a:solidFill>
                <a:hlinkClick r:id="rId6" action="ppaction://hlinksldjump"/>
              </a:rPr>
              <a:t>Glossary of Oral Health Terminology</a:t>
            </a:r>
            <a:endParaRPr lang="en-US" dirty="0" smtClean="0">
              <a:solidFill>
                <a:srgbClr val="000000"/>
              </a:solidFill>
            </a:endParaRPr>
          </a:p>
          <a:p>
            <a:pPr marL="342900" lvl="0" indent="-342900">
              <a:buAutoNum type="arabicPeriod"/>
            </a:pPr>
            <a:r>
              <a:rPr lang="en-US" dirty="0" smtClean="0">
                <a:solidFill>
                  <a:srgbClr val="000000"/>
                </a:solidFill>
                <a:hlinkClick r:id="rId7" action="ppaction://hlinksldjump"/>
              </a:rPr>
              <a:t>Clinical Guide to Integrating Oral Health Care in the Medical Setting</a:t>
            </a:r>
            <a:endParaRPr lang="en-US" dirty="0" smtClean="0">
              <a:solidFill>
                <a:srgbClr val="000000"/>
              </a:solidFill>
            </a:endParaRPr>
          </a:p>
          <a:p>
            <a:pPr marL="342900" lvl="0" indent="-342900">
              <a:buAutoNum type="arabicPeriod"/>
            </a:pPr>
            <a:r>
              <a:rPr lang="en-US" dirty="0" smtClean="0">
                <a:solidFill>
                  <a:srgbClr val="000000"/>
                </a:solidFill>
                <a:hlinkClick r:id="rId8" action="ppaction://hlinksldjump"/>
              </a:rPr>
              <a:t>Oral Health Care in PLWHA: Know the Facts</a:t>
            </a:r>
            <a:endParaRPr lang="en-US" dirty="0" smtClean="0">
              <a:solidFill>
                <a:srgbClr val="000000"/>
              </a:solidFill>
            </a:endParaRPr>
          </a:p>
          <a:p>
            <a:pPr marL="342900" lvl="0" indent="-342900">
              <a:buAutoNum type="arabicPeriod"/>
            </a:pPr>
            <a:r>
              <a:rPr lang="en-US" dirty="0" smtClean="0">
                <a:solidFill>
                  <a:srgbClr val="000000"/>
                </a:solidFill>
                <a:hlinkClick r:id="rId9" action="ppaction://hlinksldjump"/>
              </a:rPr>
              <a:t> Dental Case Management</a:t>
            </a:r>
            <a:endParaRPr lang="en-US" dirty="0" smtClean="0">
              <a:solidFill>
                <a:srgbClr val="000000"/>
              </a:solidFill>
            </a:endParaRPr>
          </a:p>
          <a:p>
            <a:pPr marL="342900" lvl="0" indent="-342900">
              <a:buAutoNum type="arabicPeriod"/>
            </a:pPr>
            <a:r>
              <a:rPr lang="en-US" dirty="0" smtClean="0">
                <a:solidFill>
                  <a:srgbClr val="000000"/>
                </a:solidFill>
              </a:rPr>
              <a:t> </a:t>
            </a:r>
            <a:r>
              <a:rPr lang="en-US" dirty="0" smtClean="0">
                <a:solidFill>
                  <a:srgbClr val="000000"/>
                </a:solidFill>
                <a:hlinkClick r:id="rId10" action="ppaction://hlinksldjump"/>
              </a:rPr>
              <a:t>Provider-Patient Oral Health Education</a:t>
            </a:r>
            <a:endParaRPr lang="en-US" dirty="0" smtClean="0">
              <a:solidFill>
                <a:srgbClr val="000000"/>
              </a:solidFill>
            </a:endParaRPr>
          </a:p>
          <a:p>
            <a:pPr marL="342900" lvl="0" indent="-342900">
              <a:buAutoNum type="arabicPeriod"/>
            </a:pPr>
            <a:r>
              <a:rPr lang="en-US" dirty="0" smtClean="0">
                <a:solidFill>
                  <a:srgbClr val="000000"/>
                </a:solidFill>
              </a:rPr>
              <a:t> </a:t>
            </a:r>
            <a:r>
              <a:rPr lang="en-US" dirty="0" smtClean="0">
                <a:solidFill>
                  <a:srgbClr val="000000"/>
                </a:solidFill>
                <a:hlinkClick r:id="rId11" action="ppaction://hlinksldjump"/>
              </a:rPr>
              <a:t>Peer-Patient Oral Health Education</a:t>
            </a:r>
            <a:endParaRPr lang="en-US" dirty="0" smtClean="0">
              <a:solidFill>
                <a:srgbClr val="000000"/>
              </a:solidFill>
            </a:endParaRPr>
          </a:p>
          <a:p>
            <a:pPr marL="342900" lvl="0" indent="-342900">
              <a:buAutoNum type="arabicPeriod"/>
            </a:pPr>
            <a:r>
              <a:rPr lang="en-US" dirty="0" smtClean="0">
                <a:solidFill>
                  <a:srgbClr val="000000"/>
                </a:solidFill>
                <a:hlinkClick r:id="rId12" action="ppaction://hlinksldjump"/>
              </a:rPr>
              <a:t> Taking the First Steps: Building Organizational Capacity for Oral Health Care</a:t>
            </a:r>
            <a:endParaRPr lang="en-US" dirty="0">
              <a:solidFill>
                <a:srgbClr val="00000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Lives Through Good Oral Health Video</a:t>
            </a:r>
            <a:endParaRPr lang="en-US" dirty="0"/>
          </a:p>
        </p:txBody>
      </p:sp>
      <p:sp>
        <p:nvSpPr>
          <p:cNvPr id="3" name="Content Placeholder 2"/>
          <p:cNvSpPr>
            <a:spLocks noGrp="1"/>
          </p:cNvSpPr>
          <p:nvPr>
            <p:ph idx="1"/>
          </p:nvPr>
        </p:nvSpPr>
        <p:spPr/>
        <p:txBody>
          <a:bodyPr>
            <a:normAutofit/>
          </a:bodyPr>
          <a:lstStyle/>
          <a:p>
            <a:pPr lvl="0"/>
            <a:endParaRPr lang="en-US" dirty="0" smtClean="0"/>
          </a:p>
          <a:p>
            <a:pPr lvl="0"/>
            <a:endParaRPr lang="en-US" dirty="0" smtClean="0"/>
          </a:p>
          <a:p>
            <a:pPr lvl="0">
              <a:buNone/>
            </a:pPr>
            <a:endParaRPr lang="en-US" dirty="0" smtClean="0"/>
          </a:p>
          <a:p>
            <a:pPr lvl="0"/>
            <a:r>
              <a:rPr lang="en-US" dirty="0" smtClean="0"/>
              <a:t>Post-Video Discussion Questions</a:t>
            </a:r>
            <a:endParaRPr lang="en-US" sz="2400" dirty="0" smtClean="0"/>
          </a:p>
          <a:p>
            <a:pPr lvl="1"/>
            <a:r>
              <a:rPr lang="en-US" dirty="0" smtClean="0"/>
              <a:t>What was your overall impression of the video?</a:t>
            </a:r>
          </a:p>
          <a:p>
            <a:pPr lvl="1"/>
            <a:r>
              <a:rPr lang="en-US" dirty="0" smtClean="0"/>
              <a:t>Is </a:t>
            </a:r>
            <a:r>
              <a:rPr lang="en-US" dirty="0" smtClean="0"/>
              <a:t>there anything you learned about the impact of oral health on PLWHA that you did not know before watching this video? </a:t>
            </a:r>
            <a:endParaRPr lang="en-US" sz="2000" dirty="0" smtClean="0"/>
          </a:p>
          <a:p>
            <a:endParaRPr lang="en-US" dirty="0"/>
          </a:p>
        </p:txBody>
      </p:sp>
      <p:sp>
        <p:nvSpPr>
          <p:cNvPr id="4" name="Rounded Rectangle 3"/>
          <p:cNvSpPr/>
          <p:nvPr/>
        </p:nvSpPr>
        <p:spPr>
          <a:xfrm>
            <a:off x="1828799" y="1981200"/>
            <a:ext cx="5571067" cy="138853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Video:</a:t>
            </a:r>
          </a:p>
          <a:p>
            <a:pPr algn="ctr"/>
            <a:r>
              <a:rPr lang="en-US" dirty="0" smtClean="0"/>
              <a:t> http://vimeo.com/13917365</a:t>
            </a:r>
            <a:endParaRPr lang="en-US" sz="2000" dirty="0" smtClean="0"/>
          </a:p>
        </p:txBody>
      </p:sp>
      <p:pic>
        <p:nvPicPr>
          <p:cNvPr id="6" name="Picture 5" descr="video.GIF"/>
          <p:cNvPicPr>
            <a:picLocks noChangeAspect="1"/>
          </p:cNvPicPr>
          <p:nvPr/>
        </p:nvPicPr>
        <p:blipFill>
          <a:blip r:embed="rId3"/>
          <a:stretch>
            <a:fillRect/>
          </a:stretch>
        </p:blipFill>
        <p:spPr>
          <a:xfrm>
            <a:off x="4165600" y="5402263"/>
            <a:ext cx="812800" cy="723900"/>
          </a:xfrm>
          <a:prstGeom prst="rect">
            <a:avLst/>
          </a:prstGeom>
        </p:spPr>
      </p:pic>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29" name="Rectangle 1"/>
          <p:cNvSpPr>
            <a:spLocks/>
          </p:cNvSpPr>
          <p:nvPr/>
        </p:nvSpPr>
        <p:spPr bwMode="auto">
          <a:xfrm>
            <a:off x="127000" y="190500"/>
            <a:ext cx="8902700" cy="2628900"/>
          </a:xfrm>
          <a:prstGeom prst="rect">
            <a:avLst/>
          </a:prstGeom>
          <a:noFill/>
          <a:ln w="12700">
            <a:noFill/>
            <a:miter lim="800000"/>
            <a:headEnd/>
            <a:tailEnd/>
          </a:ln>
        </p:spPr>
        <p:txBody>
          <a:bodyPr lIns="0" tIns="0" rIns="40639" bIns="0">
            <a:prstTxWarp prst="textNoShape">
              <a:avLst/>
            </a:prstTxWarp>
          </a:bodyPr>
          <a:lstStyle/>
          <a:p>
            <a:pPr marL="39688" algn="ctr">
              <a:spcBef>
                <a:spcPts val="4650"/>
              </a:spcBef>
            </a:pPr>
            <a:r>
              <a:rPr lang="en-US" sz="4000">
                <a:solidFill>
                  <a:srgbClr val="FFFFFF"/>
                </a:solidFill>
                <a:latin typeface="Arial Black" pitchFamily="-112" charset="0"/>
                <a:sym typeface="Arial Black" pitchFamily="-112" charset="0"/>
              </a:rPr>
              <a:t>Demonstrate how you would examine your neck for swollen glands...What is a cause of swollen glands?</a:t>
            </a:r>
          </a:p>
        </p:txBody>
      </p:sp>
      <p:sp>
        <p:nvSpPr>
          <p:cNvPr id="16" name="Rounded Rectangle 15"/>
          <p:cNvSpPr/>
          <p:nvPr/>
        </p:nvSpPr>
        <p:spPr>
          <a:xfrm>
            <a:off x="228600" y="3276600"/>
            <a:ext cx="8763000" cy="1219200"/>
          </a:xfrm>
          <a:prstGeom prst="round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a:solidFill>
                  <a:schemeClr val="tx1"/>
                </a:solidFill>
                <a:latin typeface="Arial Black" pitchFamily="-107" charset="0"/>
                <a:ea typeface="ＭＳ Ｐゴシック" pitchFamily="-107" charset="-128"/>
              </a:rPr>
              <a:t>Infections, cancers, diseases of the immune system such as HIV/AIDS</a:t>
            </a:r>
          </a:p>
        </p:txBody>
      </p:sp>
      <p:sp>
        <p:nvSpPr>
          <p:cNvPr id="6" name="Flowchart: Process 5">
            <a:hlinkClick r:id="rId3" action="ppaction://hlinksldjump"/>
          </p:cNvPr>
          <p:cNvSpPr/>
          <p:nvPr/>
        </p:nvSpPr>
        <p:spPr>
          <a:xfrm>
            <a:off x="7848600" y="6400800"/>
            <a:ext cx="1295400" cy="45720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chemeClr val="tx1"/>
                </a:solidFill>
                <a:ea typeface="ＭＳ Ｐゴシック" pitchFamily="-107" charset="-128"/>
              </a:rPr>
              <a:t>Scores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800"/>
                                  </p:stCondLst>
                                  <p:childTnLst>
                                    <p:set>
                                      <p:cBhvr>
                                        <p:cTn id="6" dur="1" fill="hold">
                                          <p:stCondLst>
                                            <p:cond delay="0"/>
                                          </p:stCondLst>
                                        </p:cTn>
                                        <p:tgtEl>
                                          <p:spTgt spid="22529"/>
                                        </p:tgtEl>
                                        <p:attrNameLst>
                                          <p:attrName>style.visibility</p:attrName>
                                        </p:attrNameLst>
                                      </p:cBhvr>
                                      <p:to>
                                        <p:strVal val="visible"/>
                                      </p:to>
                                    </p:set>
                                    <p:anim calcmode="lin" valueType="num">
                                      <p:cBhvr>
                                        <p:cTn id="7" dur="1000" fill="hold"/>
                                        <p:tgtEl>
                                          <p:spTgt spid="22529"/>
                                        </p:tgtEl>
                                        <p:attrNameLst>
                                          <p:attrName>ppt_w</p:attrName>
                                        </p:attrNameLst>
                                      </p:cBhvr>
                                      <p:tavLst>
                                        <p:tav tm="0">
                                          <p:val>
                                            <p:fltVal val="0"/>
                                          </p:val>
                                        </p:tav>
                                        <p:tav tm="100000">
                                          <p:val>
                                            <p:strVal val="#ppt_w"/>
                                          </p:val>
                                        </p:tav>
                                      </p:tavLst>
                                    </p:anim>
                                    <p:anim calcmode="lin" valueType="num">
                                      <p:cBhvr>
                                        <p:cTn id="8" dur="1000" fill="hold"/>
                                        <p:tgtEl>
                                          <p:spTgt spid="22529"/>
                                        </p:tgtEl>
                                        <p:attrNameLst>
                                          <p:attrName>ppt_h</p:attrName>
                                        </p:attrNameLst>
                                      </p:cBhvr>
                                      <p:tavLst>
                                        <p:tav tm="0">
                                          <p:val>
                                            <p:fltVal val="0"/>
                                          </p:val>
                                        </p:tav>
                                        <p:tav tm="100000">
                                          <p:val>
                                            <p:strVal val="#ppt_h"/>
                                          </p:val>
                                        </p:tav>
                                      </p:tavLst>
                                    </p:anim>
                                    <p:anim calcmode="lin" valueType="num">
                                      <p:cBhvr>
                                        <p:cTn id="9" dur="1000" fill="hold"/>
                                        <p:tgtEl>
                                          <p:spTgt spid="2252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52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80">
                                          <p:stCondLst>
                                            <p:cond delay="0"/>
                                          </p:stCondLst>
                                        </p:cTn>
                                        <p:tgtEl>
                                          <p:spTgt spid="16"/>
                                        </p:tgtEl>
                                      </p:cBhvr>
                                    </p:animEffect>
                                    <p:anim calcmode="lin" valueType="num">
                                      <p:cBhvr>
                                        <p:cTn id="1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1" dur="26">
                                          <p:stCondLst>
                                            <p:cond delay="650"/>
                                          </p:stCondLst>
                                        </p:cTn>
                                        <p:tgtEl>
                                          <p:spTgt spid="16"/>
                                        </p:tgtEl>
                                      </p:cBhvr>
                                      <p:to x="100000" y="60000"/>
                                    </p:animScale>
                                    <p:animScale>
                                      <p:cBhvr>
                                        <p:cTn id="22" dur="166" decel="50000">
                                          <p:stCondLst>
                                            <p:cond delay="676"/>
                                          </p:stCondLst>
                                        </p:cTn>
                                        <p:tgtEl>
                                          <p:spTgt spid="16"/>
                                        </p:tgtEl>
                                      </p:cBhvr>
                                      <p:to x="100000" y="100000"/>
                                    </p:animScale>
                                    <p:animScale>
                                      <p:cBhvr>
                                        <p:cTn id="23" dur="26">
                                          <p:stCondLst>
                                            <p:cond delay="1312"/>
                                          </p:stCondLst>
                                        </p:cTn>
                                        <p:tgtEl>
                                          <p:spTgt spid="16"/>
                                        </p:tgtEl>
                                      </p:cBhvr>
                                      <p:to x="100000" y="80000"/>
                                    </p:animScale>
                                    <p:animScale>
                                      <p:cBhvr>
                                        <p:cTn id="24" dur="166" decel="50000">
                                          <p:stCondLst>
                                            <p:cond delay="1338"/>
                                          </p:stCondLst>
                                        </p:cTn>
                                        <p:tgtEl>
                                          <p:spTgt spid="16"/>
                                        </p:tgtEl>
                                      </p:cBhvr>
                                      <p:to x="100000" y="100000"/>
                                    </p:animScale>
                                    <p:animScale>
                                      <p:cBhvr>
                                        <p:cTn id="25" dur="26">
                                          <p:stCondLst>
                                            <p:cond delay="1642"/>
                                          </p:stCondLst>
                                        </p:cTn>
                                        <p:tgtEl>
                                          <p:spTgt spid="16"/>
                                        </p:tgtEl>
                                      </p:cBhvr>
                                      <p:to x="100000" y="90000"/>
                                    </p:animScale>
                                    <p:animScale>
                                      <p:cBhvr>
                                        <p:cTn id="26" dur="166" decel="50000">
                                          <p:stCondLst>
                                            <p:cond delay="1668"/>
                                          </p:stCondLst>
                                        </p:cTn>
                                        <p:tgtEl>
                                          <p:spTgt spid="16"/>
                                        </p:tgtEl>
                                      </p:cBhvr>
                                      <p:to x="100000" y="100000"/>
                                    </p:animScale>
                                    <p:animScale>
                                      <p:cBhvr>
                                        <p:cTn id="27" dur="26">
                                          <p:stCondLst>
                                            <p:cond delay="1808"/>
                                          </p:stCondLst>
                                        </p:cTn>
                                        <p:tgtEl>
                                          <p:spTgt spid="16"/>
                                        </p:tgtEl>
                                      </p:cBhvr>
                                      <p:to x="100000" y="95000"/>
                                    </p:animScale>
                                    <p:animScale>
                                      <p:cBhvr>
                                        <p:cTn id="28"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9" grpId="0" autoUpdateAnimBg="0"/>
      <p:bldP spid="16" grpId="0" animBg="1"/>
    </p:bldLst>
  </p:timing>
</p:sld>
</file>

<file path=ppt/slides/slide2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10"/>
          <p:cNvSpPr>
            <a:spLocks/>
          </p:cNvSpPr>
          <p:nvPr/>
        </p:nvSpPr>
        <p:spPr bwMode="auto">
          <a:xfrm>
            <a:off x="101600" y="76200"/>
            <a:ext cx="8890000" cy="3340100"/>
          </a:xfrm>
          <a:prstGeom prst="rect">
            <a:avLst/>
          </a:prstGeom>
          <a:noFill/>
          <a:ln w="12700">
            <a:noFill/>
            <a:miter lim="800000"/>
            <a:headEnd/>
            <a:tailEnd/>
          </a:ln>
        </p:spPr>
        <p:txBody>
          <a:bodyPr lIns="0" tIns="0" rIns="40639" bIns="0">
            <a:prstTxWarp prst="textNoShape">
              <a:avLst/>
            </a:prstTxWarp>
          </a:bodyPr>
          <a:lstStyle/>
          <a:p>
            <a:pPr marL="39688" algn="ctr"/>
            <a:r>
              <a:rPr lang="en-US" sz="2800">
                <a:solidFill>
                  <a:srgbClr val="FFFFFF"/>
                </a:solidFill>
                <a:latin typeface="Arial Black" pitchFamily="-112" charset="0"/>
                <a:sym typeface="Arial Black" pitchFamily="-112" charset="0"/>
              </a:rPr>
              <a:t>You are talking with a client about the importance for coming back for his next appointment and the client shrugs and says “well the pain is gone, so why would I come back?” Provide two reasons why regular dental care is important for this individual?</a:t>
            </a:r>
          </a:p>
        </p:txBody>
      </p:sp>
      <p:sp>
        <p:nvSpPr>
          <p:cNvPr id="31759" name="AutoShape 15"/>
          <p:cNvSpPr>
            <a:spLocks/>
          </p:cNvSpPr>
          <p:nvPr/>
        </p:nvSpPr>
        <p:spPr bwMode="auto">
          <a:xfrm>
            <a:off x="76200" y="2743200"/>
            <a:ext cx="8991600" cy="3733800"/>
          </a:xfrm>
          <a:prstGeom prst="roundRect">
            <a:avLst>
              <a:gd name="adj" fmla="val 21125"/>
            </a:avLst>
          </a:prstGeom>
          <a:noFill/>
          <a:ln w="76200">
            <a:solidFill>
              <a:schemeClr val="bg1"/>
            </a:solidFill>
            <a:round/>
            <a:headEnd/>
            <a:tailEnd/>
          </a:ln>
        </p:spPr>
        <p:txBody>
          <a:bodyPr lIns="0" tIns="0" rIns="0" bIns="0">
            <a:prstTxWarp prst="textNoShape">
              <a:avLst/>
            </a:prstTxWarp>
          </a:bodyPr>
          <a:lstStyle/>
          <a:p>
            <a:pPr>
              <a:buFont typeface="Arial" pitchFamily="-112" charset="0"/>
              <a:buChar char="•"/>
            </a:pPr>
            <a:r>
              <a:rPr lang="en-US" sz="2600" b="1"/>
              <a:t> There may be other problems/cavities that if not treated now will results it pain in the future.</a:t>
            </a:r>
          </a:p>
          <a:p>
            <a:pPr>
              <a:buFont typeface="Arial" pitchFamily="-112" charset="0"/>
              <a:buChar char="•"/>
            </a:pPr>
            <a:r>
              <a:rPr lang="en-US" sz="2600" b="1"/>
              <a:t> If he gets the dental care before there is pain, the procedures will be less invasive.</a:t>
            </a:r>
          </a:p>
          <a:p>
            <a:pPr>
              <a:buFont typeface="Arial" pitchFamily="-112" charset="0"/>
              <a:buChar char="•"/>
            </a:pPr>
            <a:r>
              <a:rPr lang="en-US" sz="2600" b="1"/>
              <a:t> By going to the dentist regularly, he can prevent further oral health problems in the future.</a:t>
            </a:r>
          </a:p>
          <a:p>
            <a:pPr>
              <a:buFont typeface="Arial" pitchFamily="-112" charset="0"/>
              <a:buChar char="•"/>
            </a:pPr>
            <a:r>
              <a:rPr lang="en-US" sz="2600" b="1"/>
              <a:t> His dental provider  is part of his health care team and can help detect signs of HIV in or near the mouth.</a:t>
            </a:r>
          </a:p>
        </p:txBody>
      </p:sp>
      <p:sp>
        <p:nvSpPr>
          <p:cNvPr id="11" name="Flowchart: Process 10">
            <a:hlinkClick r:id="rId3" action="ppaction://hlinksldjump"/>
          </p:cNvPr>
          <p:cNvSpPr/>
          <p:nvPr/>
        </p:nvSpPr>
        <p:spPr>
          <a:xfrm>
            <a:off x="7848600" y="6400800"/>
            <a:ext cx="1295400" cy="45720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chemeClr val="tx1"/>
                </a:solidFill>
                <a:ea typeface="ＭＳ Ｐゴシック" pitchFamily="-107" charset="-128"/>
              </a:rPr>
              <a:t>Scores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43010"/>
                                        </p:tgtEl>
                                        <p:attrNameLst>
                                          <p:attrName>style.visibility</p:attrName>
                                        </p:attrNameLst>
                                      </p:cBhvr>
                                      <p:to>
                                        <p:strVal val="visible"/>
                                      </p:to>
                                    </p:set>
                                    <p:anim calcmode="lin" valueType="num">
                                      <p:cBhvr>
                                        <p:cTn id="7" dur="1000" fill="hold"/>
                                        <p:tgtEl>
                                          <p:spTgt spid="43010"/>
                                        </p:tgtEl>
                                        <p:attrNameLst>
                                          <p:attrName>ppt_x</p:attrName>
                                        </p:attrNameLst>
                                      </p:cBhvr>
                                      <p:tavLst>
                                        <p:tav tm="0">
                                          <p:val>
                                            <p:strVal val="#ppt_x-.2"/>
                                          </p:val>
                                        </p:tav>
                                        <p:tav tm="100000">
                                          <p:val>
                                            <p:strVal val="#ppt_x"/>
                                          </p:val>
                                        </p:tav>
                                      </p:tavLst>
                                    </p:anim>
                                    <p:anim calcmode="lin" valueType="num">
                                      <p:cBhvr>
                                        <p:cTn id="8" dur="1000" fill="hold"/>
                                        <p:tgtEl>
                                          <p:spTgt spid="430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43010"/>
                                        </p:tgtEl>
                                      </p:cBhvr>
                                    </p:animEffect>
                                  </p:childTnLst>
                                </p:cTn>
                              </p:par>
                            </p:childTnLst>
                          </p:cTn>
                        </p:par>
                      </p:childTnLst>
                    </p:cTn>
                  </p:par>
                  <p:par>
                    <p:cTn id="10" fill="hold">
                      <p:stCondLst>
                        <p:cond delay="indefinite"/>
                      </p:stCondLst>
                      <p:childTnLst>
                        <p:par>
                          <p:cTn id="11" fill="hold">
                            <p:stCondLst>
                              <p:cond delay="0"/>
                            </p:stCondLst>
                            <p:childTnLst>
                              <p:par>
                                <p:cTn id="12" presetID="34" presetClass="entr" presetSubtype="0" fill="hold" grpId="0" nodeType="clickEffect">
                                  <p:stCondLst>
                                    <p:cond delay="0"/>
                                  </p:stCondLst>
                                  <p:childTnLst>
                                    <p:set>
                                      <p:cBhvr>
                                        <p:cTn id="13" dur="1" fill="hold">
                                          <p:stCondLst>
                                            <p:cond delay="0"/>
                                          </p:stCondLst>
                                        </p:cTn>
                                        <p:tgtEl>
                                          <p:spTgt spid="31759"/>
                                        </p:tgtEl>
                                        <p:attrNameLst>
                                          <p:attrName>style.visibility</p:attrName>
                                        </p:attrNameLst>
                                      </p:cBhvr>
                                      <p:to>
                                        <p:strVal val="visible"/>
                                      </p:to>
                                    </p:set>
                                    <p:anim from="(-#ppt_w/2)" to="(#ppt_x)" calcmode="lin" valueType="num">
                                      <p:cBhvr>
                                        <p:cTn id="14" dur="600" fill="hold">
                                          <p:stCondLst>
                                            <p:cond delay="0"/>
                                          </p:stCondLst>
                                        </p:cTn>
                                        <p:tgtEl>
                                          <p:spTgt spid="31759"/>
                                        </p:tgtEl>
                                        <p:attrNameLst>
                                          <p:attrName>ppt_x</p:attrName>
                                        </p:attrNameLst>
                                      </p:cBhvr>
                                    </p:anim>
                                    <p:anim from="0" to="-1.0" calcmode="lin" valueType="num">
                                      <p:cBhvr>
                                        <p:cTn id="15" dur="200" decel="50000" autoRev="1" fill="hold">
                                          <p:stCondLst>
                                            <p:cond delay="600"/>
                                          </p:stCondLst>
                                        </p:cTn>
                                        <p:tgtEl>
                                          <p:spTgt spid="31759"/>
                                        </p:tgtEl>
                                        <p:attrNameLst>
                                          <p:attrName>xshear</p:attrName>
                                        </p:attrNameLst>
                                      </p:cBhvr>
                                    </p:anim>
                                    <p:animScale>
                                      <p:cBhvr>
                                        <p:cTn id="16" dur="200" decel="100000" autoRev="1" fill="hold">
                                          <p:stCondLst>
                                            <p:cond delay="600"/>
                                          </p:stCondLst>
                                        </p:cTn>
                                        <p:tgtEl>
                                          <p:spTgt spid="31759"/>
                                        </p:tgtEl>
                                      </p:cBhvr>
                                      <p:from x="100000" y="100000"/>
                                      <p:to x="80000" y="100000"/>
                                    </p:animScale>
                                    <p:anim by="(#ppt_h/3+#ppt_w*0.1)" calcmode="lin" valueType="num">
                                      <p:cBhvr additive="sum">
                                        <p:cTn id="17" dur="200" decel="100000" autoRev="1" fill="hold">
                                          <p:stCondLst>
                                            <p:cond delay="600"/>
                                          </p:stCondLst>
                                        </p:cTn>
                                        <p:tgtEl>
                                          <p:spTgt spid="31759"/>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p:bldP spid="31759" grpId="0" animBg="1"/>
    </p:bldLst>
  </p:timing>
</p:sld>
</file>

<file path=ppt/slides/slide2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Rectangle 11"/>
          <p:cNvSpPr>
            <a:spLocks/>
          </p:cNvSpPr>
          <p:nvPr/>
        </p:nvSpPr>
        <p:spPr bwMode="auto">
          <a:xfrm>
            <a:off x="101600" y="241300"/>
            <a:ext cx="8750300" cy="2730500"/>
          </a:xfrm>
          <a:prstGeom prst="rect">
            <a:avLst/>
          </a:prstGeom>
          <a:noFill/>
          <a:ln w="12700">
            <a:noFill/>
            <a:miter lim="800000"/>
            <a:headEnd/>
            <a:tailEnd/>
          </a:ln>
        </p:spPr>
        <p:txBody>
          <a:bodyPr lIns="0" tIns="0" rIns="40639" bIns="0">
            <a:prstTxWarp prst="textNoShape">
              <a:avLst/>
            </a:prstTxWarp>
          </a:bodyPr>
          <a:lstStyle/>
          <a:p>
            <a:pPr marL="39688" algn="ctr"/>
            <a:r>
              <a:rPr lang="en-US" sz="3200">
                <a:solidFill>
                  <a:srgbClr val="FFFFFF"/>
                </a:solidFill>
                <a:latin typeface="Arial Black" pitchFamily="-112" charset="0"/>
                <a:sym typeface="Arial Black" pitchFamily="-112" charset="0"/>
              </a:rPr>
              <a:t>You want to ask a client about his current oral hygiene practices. Provide an example of an open-ended question you would ask the client?</a:t>
            </a:r>
          </a:p>
        </p:txBody>
      </p:sp>
      <p:sp>
        <p:nvSpPr>
          <p:cNvPr id="15" name="Rounded Rectangle 14"/>
          <p:cNvSpPr/>
          <p:nvPr/>
        </p:nvSpPr>
        <p:spPr>
          <a:xfrm>
            <a:off x="0" y="3276600"/>
            <a:ext cx="9144000" cy="1981200"/>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schemeClr val="tx1"/>
                </a:solidFill>
                <a:latin typeface="Arial Black" pitchFamily="-107" charset="0"/>
                <a:ea typeface="ＭＳ Ｐゴシック" pitchFamily="-107" charset="-128"/>
              </a:rPr>
              <a:t>Any question in which an open-ended response is possible and one-worded responses are avoided</a:t>
            </a:r>
          </a:p>
        </p:txBody>
      </p:sp>
      <p:sp>
        <p:nvSpPr>
          <p:cNvPr id="10" name="Flowchart: Process 9">
            <a:hlinkClick r:id="rId3" action="ppaction://hlinksldjump"/>
          </p:cNvPr>
          <p:cNvSpPr/>
          <p:nvPr/>
        </p:nvSpPr>
        <p:spPr>
          <a:xfrm>
            <a:off x="7848600" y="6400800"/>
            <a:ext cx="1295400" cy="45720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chemeClr val="tx1"/>
                </a:solidFill>
                <a:ea typeface="ＭＳ Ｐゴシック" pitchFamily="-107" charset="-128"/>
              </a:rPr>
              <a:t>Scores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7890"/>
                                        </p:tgtEl>
                                        <p:attrNameLst>
                                          <p:attrName>style.visibility</p:attrName>
                                        </p:attrNameLst>
                                      </p:cBhvr>
                                      <p:to>
                                        <p:strVal val="visible"/>
                                      </p:to>
                                    </p:set>
                                    <p:anim calcmode="lin" valueType="num">
                                      <p:cBhvr>
                                        <p:cTn id="7" dur="500" fill="hold"/>
                                        <p:tgtEl>
                                          <p:spTgt spid="37890"/>
                                        </p:tgtEl>
                                        <p:attrNameLst>
                                          <p:attrName>ppt_w</p:attrName>
                                        </p:attrNameLst>
                                      </p:cBhvr>
                                      <p:tavLst>
                                        <p:tav tm="0">
                                          <p:val>
                                            <p:fltVal val="0"/>
                                          </p:val>
                                        </p:tav>
                                        <p:tav tm="100000">
                                          <p:val>
                                            <p:strVal val="#ppt_w"/>
                                          </p:val>
                                        </p:tav>
                                      </p:tavLst>
                                    </p:anim>
                                    <p:anim calcmode="lin" valueType="num">
                                      <p:cBhvr>
                                        <p:cTn id="8" dur="500" fill="hold"/>
                                        <p:tgtEl>
                                          <p:spTgt spid="3789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5"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000"/>
                                        <p:tgtEl>
                                          <p:spTgt spid="15"/>
                                        </p:tgtEl>
                                      </p:cBhvr>
                                    </p:animEffect>
                                    <p:anim calcmode="lin" valueType="num">
                                      <p:cBhvr>
                                        <p:cTn id="14" dur="2000" fill="hold"/>
                                        <p:tgtEl>
                                          <p:spTgt spid="15"/>
                                        </p:tgtEl>
                                        <p:attrNameLst>
                                          <p:attrName>style.rotation</p:attrName>
                                        </p:attrNameLst>
                                      </p:cBhvr>
                                      <p:tavLst>
                                        <p:tav tm="0">
                                          <p:val>
                                            <p:fltVal val="720"/>
                                          </p:val>
                                        </p:tav>
                                        <p:tav tm="100000">
                                          <p:val>
                                            <p:fltVal val="0"/>
                                          </p:val>
                                        </p:tav>
                                      </p:tavLst>
                                    </p:anim>
                                    <p:anim calcmode="lin" valueType="num">
                                      <p:cBhvr>
                                        <p:cTn id="15" dur="2000" fill="hold"/>
                                        <p:tgtEl>
                                          <p:spTgt spid="15"/>
                                        </p:tgtEl>
                                        <p:attrNameLst>
                                          <p:attrName>ppt_h</p:attrName>
                                        </p:attrNameLst>
                                      </p:cBhvr>
                                      <p:tavLst>
                                        <p:tav tm="0">
                                          <p:val>
                                            <p:fltVal val="0"/>
                                          </p:val>
                                        </p:tav>
                                        <p:tav tm="100000">
                                          <p:val>
                                            <p:strVal val="#ppt_h"/>
                                          </p:val>
                                        </p:tav>
                                      </p:tavLst>
                                    </p:anim>
                                    <p:anim calcmode="lin" valueType="num">
                                      <p:cBhvr>
                                        <p:cTn id="16" dur="2000" fill="hold"/>
                                        <p:tgtEl>
                                          <p:spTgt spid="1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p:bldP spid="15" grpId="0" animBg="1"/>
    </p:bldLst>
  </p:timing>
</p:sld>
</file>

<file path=ppt/slides/slide2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5" name="Rectangle 10"/>
          <p:cNvSpPr>
            <a:spLocks/>
          </p:cNvSpPr>
          <p:nvPr/>
        </p:nvSpPr>
        <p:spPr bwMode="auto">
          <a:xfrm>
            <a:off x="52388" y="50800"/>
            <a:ext cx="9017000" cy="3149600"/>
          </a:xfrm>
          <a:prstGeom prst="rect">
            <a:avLst/>
          </a:prstGeom>
          <a:noFill/>
          <a:ln w="12700">
            <a:noFill/>
            <a:miter lim="800000"/>
            <a:headEnd/>
            <a:tailEnd/>
          </a:ln>
        </p:spPr>
        <p:txBody>
          <a:bodyPr lIns="0" tIns="0" rIns="40639" bIns="0">
            <a:prstTxWarp prst="textNoShape">
              <a:avLst/>
            </a:prstTxWarp>
          </a:bodyPr>
          <a:lstStyle/>
          <a:p>
            <a:pPr marL="39688" algn="ctr"/>
            <a:r>
              <a:rPr lang="en-US" sz="3400">
                <a:solidFill>
                  <a:srgbClr val="FFFFFF"/>
                </a:solidFill>
                <a:latin typeface="Arial Black" pitchFamily="-112" charset="0"/>
                <a:sym typeface="Arial Black" pitchFamily="-112" charset="0"/>
              </a:rPr>
              <a:t>A client informs you that she does not want to inform her dentist of her HIV status because she is worried she will be treated differently.  Why should her dentist know her HIV status?</a:t>
            </a:r>
          </a:p>
        </p:txBody>
      </p:sp>
      <p:sp>
        <p:nvSpPr>
          <p:cNvPr id="9" name="Flowchart: Process 8">
            <a:hlinkClick r:id="rId3" action="ppaction://hlinksldjump"/>
          </p:cNvPr>
          <p:cNvSpPr/>
          <p:nvPr/>
        </p:nvSpPr>
        <p:spPr>
          <a:xfrm>
            <a:off x="7848600" y="6400800"/>
            <a:ext cx="1295400" cy="45720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chemeClr val="tx1"/>
                </a:solidFill>
                <a:ea typeface="ＭＳ Ｐゴシック" pitchFamily="-107" charset="-128"/>
              </a:rPr>
              <a:t>Scores</a:t>
            </a:r>
          </a:p>
        </p:txBody>
      </p:sp>
      <p:sp>
        <p:nvSpPr>
          <p:cNvPr id="7" name="TextBox 6"/>
          <p:cNvSpPr txBox="1">
            <a:spLocks noChangeArrowheads="1"/>
          </p:cNvSpPr>
          <p:nvPr/>
        </p:nvSpPr>
        <p:spPr bwMode="auto">
          <a:xfrm>
            <a:off x="0" y="3124200"/>
            <a:ext cx="9144000" cy="3108325"/>
          </a:xfrm>
          <a:prstGeom prst="rect">
            <a:avLst/>
          </a:prstGeom>
          <a:noFill/>
          <a:ln w="9525">
            <a:noFill/>
            <a:miter lim="800000"/>
            <a:headEnd/>
            <a:tailEnd/>
          </a:ln>
        </p:spPr>
        <p:txBody>
          <a:bodyPr>
            <a:prstTxWarp prst="textNoShape">
              <a:avLst/>
            </a:prstTxWarp>
            <a:spAutoFit/>
          </a:bodyPr>
          <a:lstStyle/>
          <a:p>
            <a:pPr marL="514350" indent="-514350">
              <a:buFontTx/>
              <a:buAutoNum type="alphaUcPeriod"/>
            </a:pPr>
            <a:r>
              <a:rPr lang="en-US" sz="2800" b="1">
                <a:ea typeface="Arial" pitchFamily="-112" charset="0"/>
                <a:cs typeface="Arial" pitchFamily="-112" charset="0"/>
              </a:rPr>
              <a:t>As a courtesy, so the dental provider can know he /she is at risk of contracting HIV.</a:t>
            </a:r>
          </a:p>
          <a:p>
            <a:pPr marL="514350" indent="-514350">
              <a:buFontTx/>
              <a:buAutoNum type="alphaUcPeriod"/>
            </a:pPr>
            <a:r>
              <a:rPr lang="en-US" sz="2800" b="1">
                <a:ea typeface="Arial" pitchFamily="-112" charset="0"/>
                <a:cs typeface="Arial" pitchFamily="-112" charset="0"/>
              </a:rPr>
              <a:t>So the dental provider can monitor her lab values and look for any signs of infection in her mouth that may relate to her HIV status.</a:t>
            </a:r>
          </a:p>
          <a:p>
            <a:pPr marL="514350" indent="-514350">
              <a:buFontTx/>
              <a:buAutoNum type="alphaUcPeriod"/>
            </a:pPr>
            <a:r>
              <a:rPr lang="en-US" sz="2800" b="1">
                <a:ea typeface="Arial" pitchFamily="-112" charset="0"/>
                <a:cs typeface="Arial" pitchFamily="-112" charset="0"/>
              </a:rPr>
              <a:t>Because it is required by law that patients need to tell their health care providers their HIV status.</a:t>
            </a:r>
          </a:p>
        </p:txBody>
      </p:sp>
      <p:sp>
        <p:nvSpPr>
          <p:cNvPr id="10" name="Rounded Rectangle 9"/>
          <p:cNvSpPr/>
          <p:nvPr/>
        </p:nvSpPr>
        <p:spPr>
          <a:xfrm>
            <a:off x="0" y="4038600"/>
            <a:ext cx="9144000" cy="1219200"/>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a typeface="ＭＳ Ｐゴシック" pitchFamily="-107"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8915"/>
                                        </p:tgtEl>
                                        <p:attrNameLst>
                                          <p:attrName>style.visibility</p:attrName>
                                        </p:attrNameLst>
                                      </p:cBhvr>
                                      <p:to>
                                        <p:strVal val="visible"/>
                                      </p:to>
                                    </p:set>
                                    <p:anim calcmode="lin" valueType="num">
                                      <p:cBhvr>
                                        <p:cTn id="7" dur="500" fill="hold"/>
                                        <p:tgtEl>
                                          <p:spTgt spid="38915"/>
                                        </p:tgtEl>
                                        <p:attrNameLst>
                                          <p:attrName>ppt_w</p:attrName>
                                        </p:attrNameLst>
                                      </p:cBhvr>
                                      <p:tavLst>
                                        <p:tav tm="0">
                                          <p:val>
                                            <p:fltVal val="0"/>
                                          </p:val>
                                        </p:tav>
                                        <p:tav tm="100000">
                                          <p:val>
                                            <p:strVal val="#ppt_w"/>
                                          </p:val>
                                        </p:tav>
                                      </p:tavLst>
                                    </p:anim>
                                    <p:anim calcmode="lin" valueType="num">
                                      <p:cBhvr>
                                        <p:cTn id="8" dur="500" fill="hold"/>
                                        <p:tgtEl>
                                          <p:spTgt spid="38915"/>
                                        </p:tgtEl>
                                        <p:attrNameLst>
                                          <p:attrName>ppt_h</p:attrName>
                                        </p:attrNameLst>
                                      </p:cBhvr>
                                      <p:tavLst>
                                        <p:tav tm="0">
                                          <p:val>
                                            <p:strVal val="#ppt_h"/>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5"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17"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18"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9" dur="1000" fill="hold"/>
                                        <p:tgtEl>
                                          <p:spTgt spid="10"/>
                                        </p:tgtEl>
                                        <p:attrNameLst>
                                          <p:attrName>ppt_h</p:attrName>
                                        </p:attrNameLst>
                                      </p:cBhvr>
                                      <p:tavLst>
                                        <p:tav tm="0">
                                          <p:val>
                                            <p:strVal val="#ppt_h"/>
                                          </p:val>
                                        </p:tav>
                                        <p:tav tm="100000">
                                          <p:val>
                                            <p:strVal val="#ppt_h"/>
                                          </p:val>
                                        </p:tav>
                                      </p:tavLst>
                                    </p:anim>
                                    <p:anim calcmode="lin" valueType="num">
                                      <p:cBhvr>
                                        <p:cTn id="20"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21"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22"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23" dur="1000" decel="50000">
                                          <p:stCondLst>
                                            <p:cond delay="0"/>
                                          </p:stCondLst>
                                        </p:cTn>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p:bldP spid="7" grpId="0"/>
      <p:bldP spid="10" grpId="0" animBg="1"/>
    </p:bldLst>
  </p:timing>
</p:sld>
</file>

<file path=ppt/slides/slide2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Rectangle 1"/>
          <p:cNvSpPr>
            <a:spLocks/>
          </p:cNvSpPr>
          <p:nvPr/>
        </p:nvSpPr>
        <p:spPr bwMode="auto">
          <a:xfrm>
            <a:off x="0" y="152400"/>
            <a:ext cx="9144000" cy="3352800"/>
          </a:xfrm>
          <a:prstGeom prst="rect">
            <a:avLst/>
          </a:prstGeom>
          <a:noFill/>
          <a:ln w="12700">
            <a:noFill/>
            <a:miter lim="800000"/>
            <a:headEnd/>
            <a:tailEnd/>
          </a:ln>
        </p:spPr>
        <p:txBody>
          <a:bodyPr lIns="0" tIns="0" rIns="40639" bIns="0">
            <a:prstTxWarp prst="textNoShape">
              <a:avLst/>
            </a:prstTxWarp>
          </a:bodyPr>
          <a:lstStyle/>
          <a:p>
            <a:pPr marL="39688" algn="ctr">
              <a:spcBef>
                <a:spcPts val="3800"/>
              </a:spcBef>
            </a:pPr>
            <a:r>
              <a:rPr lang="en-US" sz="3200">
                <a:solidFill>
                  <a:srgbClr val="FFFFFF"/>
                </a:solidFill>
                <a:latin typeface="Arial Black" pitchFamily="-112" charset="0"/>
                <a:sym typeface="Arial Black" pitchFamily="-112" charset="0"/>
              </a:rPr>
              <a:t>Your doctor asks you about any drug use in the past 30 days. You feel very uncomfortable answering the question.  Demonstrate </a:t>
            </a:r>
            <a:r>
              <a:rPr lang="en-US" sz="3200" b="1" u="sng">
                <a:solidFill>
                  <a:srgbClr val="FFFFFF"/>
                </a:solidFill>
                <a:latin typeface="Arial Black" pitchFamily="-112" charset="0"/>
                <a:sym typeface="Arial Black" pitchFamily="-112" charset="0"/>
              </a:rPr>
              <a:t>two</a:t>
            </a:r>
            <a:r>
              <a:rPr lang="en-US" sz="3200">
                <a:solidFill>
                  <a:srgbClr val="FFFFFF"/>
                </a:solidFill>
                <a:latin typeface="Arial Black" pitchFamily="-112" charset="0"/>
                <a:sym typeface="Arial Black" pitchFamily="-112" charset="0"/>
              </a:rPr>
              <a:t> forms of non-verbal communication that might express how uncomfortable you feel.</a:t>
            </a:r>
          </a:p>
        </p:txBody>
      </p:sp>
      <p:sp>
        <p:nvSpPr>
          <p:cNvPr id="6" name="Flowchart: Process 5">
            <a:hlinkClick r:id="rId3" action="ppaction://hlinksldjump"/>
          </p:cNvPr>
          <p:cNvSpPr/>
          <p:nvPr/>
        </p:nvSpPr>
        <p:spPr>
          <a:xfrm>
            <a:off x="7848600" y="6400800"/>
            <a:ext cx="1295400" cy="45720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chemeClr val="tx1"/>
                </a:solidFill>
                <a:ea typeface="ＭＳ Ｐゴシック" pitchFamily="-107" charset="-128"/>
              </a:rPr>
              <a:t>Scores</a:t>
            </a:r>
          </a:p>
        </p:txBody>
      </p:sp>
      <p:sp>
        <p:nvSpPr>
          <p:cNvPr id="8" name="Rounded Rectangle 7"/>
          <p:cNvSpPr/>
          <p:nvPr/>
        </p:nvSpPr>
        <p:spPr>
          <a:xfrm>
            <a:off x="76200" y="3581400"/>
            <a:ext cx="8991600" cy="2590800"/>
          </a:xfrm>
          <a:prstGeom prst="roundRect">
            <a:avLst/>
          </a:prstGeom>
          <a:no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tx1"/>
                </a:solidFill>
                <a:latin typeface="Arial Black" pitchFamily="-107" charset="0"/>
                <a:ea typeface="ＭＳ Ｐゴシック" pitchFamily="-107" charset="-128"/>
              </a:rPr>
              <a:t>Looking away, folding the arms, raising the eyebrow, crossing the legs, moving away, and any other suggestive gestures using body language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600"/>
                                  </p:stCondLst>
                                  <p:childTnLst>
                                    <p:set>
                                      <p:cBhvr>
                                        <p:cTn id="6" dur="1" fill="hold">
                                          <p:stCondLst>
                                            <p:cond delay="0"/>
                                          </p:stCondLst>
                                        </p:cTn>
                                        <p:tgtEl>
                                          <p:spTgt spid="29697"/>
                                        </p:tgtEl>
                                        <p:attrNameLst>
                                          <p:attrName>style.visibility</p:attrName>
                                        </p:attrNameLst>
                                      </p:cBhvr>
                                      <p:to>
                                        <p:strVal val="visible"/>
                                      </p:to>
                                    </p:set>
                                    <p:anim calcmode="lin" valueType="num">
                                      <p:cBhvr additive="base">
                                        <p:cTn id="7" dur="500" fill="hold"/>
                                        <p:tgtEl>
                                          <p:spTgt spid="29697"/>
                                        </p:tgtEl>
                                        <p:attrNameLst>
                                          <p:attrName>ppt_x</p:attrName>
                                        </p:attrNameLst>
                                      </p:cBhvr>
                                      <p:tavLst>
                                        <p:tav tm="0">
                                          <p:val>
                                            <p:strVal val="0-#ppt_w/2"/>
                                          </p:val>
                                        </p:tav>
                                        <p:tav tm="100000">
                                          <p:val>
                                            <p:strVal val="#ppt_x"/>
                                          </p:val>
                                        </p:tav>
                                      </p:tavLst>
                                    </p:anim>
                                    <p:anim calcmode="lin" valueType="num">
                                      <p:cBhvr additive="base">
                                        <p:cTn id="8" dur="500" fill="hold"/>
                                        <p:tgtEl>
                                          <p:spTgt spid="2969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3"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plus(in)">
                                      <p:cBhvr>
                                        <p:cTn id="1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7" grpId="0" autoUpdateAnimBg="0"/>
      <p:bldP spid="8" grpId="0" animBg="1"/>
    </p:bldLst>
  </p:timing>
</p:sld>
</file>

<file path=ppt/slides/slide2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6" name="Rectangle 4"/>
          <p:cNvSpPr>
            <a:spLocks/>
          </p:cNvSpPr>
          <p:nvPr/>
        </p:nvSpPr>
        <p:spPr bwMode="auto">
          <a:xfrm>
            <a:off x="0" y="0"/>
            <a:ext cx="9144000" cy="6858000"/>
          </a:xfrm>
          <a:prstGeom prst="rect">
            <a:avLst/>
          </a:prstGeom>
          <a:noFill/>
          <a:ln w="12700">
            <a:noFill/>
            <a:miter lim="800000"/>
            <a:headEnd/>
            <a:tailEnd/>
          </a:ln>
        </p:spPr>
        <p:txBody>
          <a:bodyPr lIns="0" tIns="0" rIns="0" bIns="0">
            <a:prstTxWarp prst="textNoShape">
              <a:avLst/>
            </a:prstTxWarp>
          </a:bodyPr>
          <a:lstStyle/>
          <a:p>
            <a:endParaRPr lang="en-US" sz="1800"/>
          </a:p>
        </p:txBody>
      </p:sp>
      <p:sp>
        <p:nvSpPr>
          <p:cNvPr id="41987" name="Rectangle 12">
            <a:hlinkClick r:id="" action="ppaction://hlinkshowjump?jump=nextslide"/>
          </p:cNvPr>
          <p:cNvSpPr>
            <a:spLocks/>
          </p:cNvSpPr>
          <p:nvPr/>
        </p:nvSpPr>
        <p:spPr bwMode="auto">
          <a:xfrm>
            <a:off x="8123238" y="5913438"/>
            <a:ext cx="796925" cy="644525"/>
          </a:xfrm>
          <a:prstGeom prst="rect">
            <a:avLst/>
          </a:prstGeom>
          <a:noFill/>
          <a:ln w="12700">
            <a:noFill/>
            <a:miter lim="800000"/>
            <a:headEnd/>
            <a:tailEnd/>
          </a:ln>
        </p:spPr>
        <p:txBody>
          <a:bodyPr lIns="0" tIns="0" rIns="0" bIns="0">
            <a:prstTxWarp prst="textNoShape">
              <a:avLst/>
            </a:prstTxWarp>
          </a:bodyPr>
          <a:lstStyle/>
          <a:p>
            <a:endParaRPr lang="en-US" sz="1800"/>
          </a:p>
        </p:txBody>
      </p:sp>
      <p:sp>
        <p:nvSpPr>
          <p:cNvPr id="16" name="Action Button: Forward or Next 15">
            <a:hlinkClick r:id="" action="ppaction://hlinkshowjump?jump=nextslide"/>
          </p:cNvPr>
          <p:cNvSpPr/>
          <p:nvPr/>
        </p:nvSpPr>
        <p:spPr>
          <a:xfrm>
            <a:off x="8534400" y="6348413"/>
            <a:ext cx="609600" cy="509587"/>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a typeface="ＭＳ Ｐゴシック" pitchFamily="-107" charset="-128"/>
            </a:endParaRPr>
          </a:p>
        </p:txBody>
      </p:sp>
      <p:sp>
        <p:nvSpPr>
          <p:cNvPr id="17" name="Explosion 1 16"/>
          <p:cNvSpPr/>
          <p:nvPr/>
        </p:nvSpPr>
        <p:spPr>
          <a:xfrm>
            <a:off x="1066800" y="76200"/>
            <a:ext cx="6781800" cy="6781800"/>
          </a:xfrm>
          <a:prstGeom prst="irregularSeal1">
            <a:avLst/>
          </a:prstGeom>
          <a:solidFill>
            <a:schemeClr val="bg1"/>
          </a:solidFill>
          <a:effectLst>
            <a:outerShdw blurRad="50800" dist="38100" algn="l" rotWithShape="0">
              <a:prstClr val="black">
                <a:alpha val="40000"/>
              </a:prstClr>
            </a:outerShdw>
          </a:effectLst>
          <a:scene3d>
            <a:camera prst="isometricOffAxis2Lef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0" b="1" dirty="0">
                <a:solidFill>
                  <a:schemeClr val="tx1"/>
                </a:solidFill>
                <a:effectLst>
                  <a:outerShdw blurRad="38100" dist="38100" dir="2700000" algn="tl">
                    <a:srgbClr val="000000">
                      <a:alpha val="43137"/>
                    </a:srgbClr>
                  </a:outerShdw>
                </a:effectLst>
              </a:rPr>
              <a:t>Daily</a:t>
            </a:r>
          </a:p>
          <a:p>
            <a:pPr algn="ctr">
              <a:defRPr/>
            </a:pPr>
            <a:r>
              <a:rPr lang="en-US" sz="6000" b="1" dirty="0">
                <a:solidFill>
                  <a:schemeClr val="tx1"/>
                </a:solidFill>
                <a:effectLst>
                  <a:outerShdw blurRad="38100" dist="38100" dir="2700000" algn="tl">
                    <a:srgbClr val="000000">
                      <a:alpha val="43137"/>
                    </a:srgbClr>
                  </a:outerShdw>
                </a:effectLst>
              </a:rPr>
              <a:t>Double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1"/>
                                  </p:stCondLst>
                                  <p:endCondLst>
                                    <p:cond evt="begin" delay="0">
                                      <p:tn val="5"/>
                                    </p:cond>
                                  </p:endCondLst>
                                  <p:childTnLst>
                                    <p:set>
                                      <p:cBhvr>
                                        <p:cTn id="6" dur="1" fill="hold">
                                          <p:stCondLst>
                                            <p:cond delay="499"/>
                                          </p:stCondLst>
                                        </p:cTn>
                                        <p:tgtEl>
                                          <p:spTgt spid="28676"/>
                                        </p:tgtEl>
                                        <p:attrNameLst>
                                          <p:attrName>style.visibility</p:attrName>
                                        </p:attrNameLst>
                                      </p:cBhvr>
                                      <p:to>
                                        <p:strVal val="visible"/>
                                      </p:to>
                                    </p:set>
                                  </p:childTnLst>
                                </p:cTn>
                              </p:par>
                              <p:par>
                                <p:cTn id="7" presetID="35" presetClass="entr" presetSubtype="0" fill="hold" nodeType="withEffect">
                                  <p:stCondLst>
                                    <p:cond delay="1"/>
                                  </p:stCondLst>
                                  <p:iterate type="lt">
                                    <p:tmPct val="0"/>
                                  </p:iterate>
                                  <p:childTnLst>
                                    <p:set>
                                      <p:cBhvr>
                                        <p:cTn id="8" dur="1" fill="hold">
                                          <p:stCondLst>
                                            <p:cond delay="0"/>
                                          </p:stCondLst>
                                        </p:cTn>
                                        <p:tgtEl>
                                          <p:spTgt spid="17"/>
                                        </p:tgtEl>
                                        <p:attrNameLst>
                                          <p:attrName>style.visibility</p:attrName>
                                        </p:attrNameLst>
                                      </p:cBhvr>
                                      <p:to>
                                        <p:strVal val="visible"/>
                                      </p:to>
                                    </p:set>
                                    <p:animEffect transition="in" filter="fade">
                                      <p:cBhvr>
                                        <p:cTn id="9" dur="2000"/>
                                        <p:tgtEl>
                                          <p:spTgt spid="17"/>
                                        </p:tgtEl>
                                      </p:cBhvr>
                                    </p:animEffect>
                                    <p:anim calcmode="lin" valueType="num">
                                      <p:cBhvr>
                                        <p:cTn id="10" dur="2000" fill="hold"/>
                                        <p:tgtEl>
                                          <p:spTgt spid="17"/>
                                        </p:tgtEl>
                                        <p:attrNameLst>
                                          <p:attrName>style.rotation</p:attrName>
                                        </p:attrNameLst>
                                      </p:cBhvr>
                                      <p:tavLst>
                                        <p:tav tm="0">
                                          <p:val>
                                            <p:fltVal val="720"/>
                                          </p:val>
                                        </p:tav>
                                        <p:tav tm="100000">
                                          <p:val>
                                            <p:fltVal val="0"/>
                                          </p:val>
                                        </p:tav>
                                      </p:tavLst>
                                    </p:anim>
                                    <p:anim calcmode="lin" valueType="num">
                                      <p:cBhvr>
                                        <p:cTn id="11" dur="2000" fill="hold"/>
                                        <p:tgtEl>
                                          <p:spTgt spid="17"/>
                                        </p:tgtEl>
                                        <p:attrNameLst>
                                          <p:attrName>ppt_h</p:attrName>
                                        </p:attrNameLst>
                                      </p:cBhvr>
                                      <p:tavLst>
                                        <p:tav tm="0">
                                          <p:val>
                                            <p:fltVal val="0"/>
                                          </p:val>
                                        </p:tav>
                                        <p:tav tm="100000">
                                          <p:val>
                                            <p:strVal val="#ppt_h"/>
                                          </p:val>
                                        </p:tav>
                                      </p:tavLst>
                                    </p:anim>
                                    <p:anim calcmode="lin" valueType="num">
                                      <p:cBhvr>
                                        <p:cTn id="12" dur="2000" fill="hold"/>
                                        <p:tgtEl>
                                          <p:spTgt spid="1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p:bldLst>
  </p:timing>
</p:sld>
</file>

<file path=ppt/slides/slide2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31" name="AutoShape 11"/>
          <p:cNvSpPr>
            <a:spLocks/>
          </p:cNvSpPr>
          <p:nvPr/>
        </p:nvSpPr>
        <p:spPr bwMode="auto">
          <a:xfrm>
            <a:off x="241300" y="3505200"/>
            <a:ext cx="8902700" cy="2743200"/>
          </a:xfrm>
          <a:prstGeom prst="roundRect">
            <a:avLst>
              <a:gd name="adj" fmla="val 9032"/>
            </a:avLst>
          </a:prstGeom>
          <a:noFill/>
          <a:ln w="76200">
            <a:solidFill>
              <a:schemeClr val="bg1"/>
            </a:solidFill>
            <a:round/>
            <a:headEnd/>
            <a:tailEnd/>
          </a:ln>
        </p:spPr>
        <p:txBody>
          <a:bodyPr lIns="0" tIns="0" rIns="0" bIns="0">
            <a:prstTxWarp prst="textNoShape">
              <a:avLst/>
            </a:prstTxWarp>
          </a:bodyPr>
          <a:lstStyle/>
          <a:p>
            <a:pPr marL="382588" indent="-342900"/>
            <a:r>
              <a:rPr lang="en-US" sz="3200">
                <a:latin typeface="Arial Black" pitchFamily="-112" charset="0"/>
                <a:sym typeface="Arial Black" pitchFamily="-112" charset="0"/>
              </a:rPr>
              <a:t>1. brush the gums; 2. brush the tongue; 3. brush the dentures; 4. soak dentures overnight; 5. use special denture brush when brushing dentures</a:t>
            </a:r>
          </a:p>
        </p:txBody>
      </p:sp>
      <p:sp>
        <p:nvSpPr>
          <p:cNvPr id="9" name="Flowchart: Process 8">
            <a:hlinkClick r:id="rId3" action="ppaction://hlinksldjump"/>
          </p:cNvPr>
          <p:cNvSpPr/>
          <p:nvPr/>
        </p:nvSpPr>
        <p:spPr>
          <a:xfrm>
            <a:off x="7848600" y="6400800"/>
            <a:ext cx="1295400" cy="45720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chemeClr val="tx1"/>
                </a:solidFill>
                <a:ea typeface="ＭＳ Ｐゴシック" pitchFamily="-107" charset="-128"/>
              </a:rPr>
              <a:t>Scores</a:t>
            </a:r>
          </a:p>
        </p:txBody>
      </p:sp>
      <p:sp>
        <p:nvSpPr>
          <p:cNvPr id="13" name="TextBox 12"/>
          <p:cNvSpPr txBox="1">
            <a:spLocks noChangeArrowheads="1"/>
          </p:cNvSpPr>
          <p:nvPr/>
        </p:nvSpPr>
        <p:spPr bwMode="auto">
          <a:xfrm>
            <a:off x="0" y="33338"/>
            <a:ext cx="9144000" cy="3232150"/>
          </a:xfrm>
          <a:prstGeom prst="rect">
            <a:avLst/>
          </a:prstGeom>
          <a:noFill/>
          <a:ln w="9525">
            <a:noFill/>
            <a:miter lim="800000"/>
            <a:headEnd/>
            <a:tailEnd/>
          </a:ln>
        </p:spPr>
        <p:txBody>
          <a:bodyPr>
            <a:prstTxWarp prst="textNoShape">
              <a:avLst/>
            </a:prstTxWarp>
            <a:spAutoFit/>
          </a:bodyPr>
          <a:lstStyle/>
          <a:p>
            <a:pPr algn="ctr"/>
            <a:r>
              <a:rPr lang="en-US" sz="3400">
                <a:solidFill>
                  <a:schemeClr val="bg1"/>
                </a:solidFill>
                <a:latin typeface="Arial Black" pitchFamily="-112" charset="0"/>
              </a:rPr>
              <a:t>Your client makes the following comment: “I have dentures, so I don’t have to worry about brushing my teeth and all that stuff.”  </a:t>
            </a:r>
          </a:p>
          <a:p>
            <a:pPr algn="ctr"/>
            <a:r>
              <a:rPr lang="en-US" sz="3400">
                <a:solidFill>
                  <a:schemeClr val="bg1"/>
                </a:solidFill>
                <a:latin typeface="Arial Black" pitchFamily="-112" charset="0"/>
              </a:rPr>
              <a:t>Provide three points of oral hygiene if someone has dentures?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ppt_x</p:attrName>
                                        </p:attrNameLst>
                                      </p:cBhvr>
                                      <p:tavLst>
                                        <p:tav tm="0">
                                          <p:val>
                                            <p:strVal val="#ppt_x-.2"/>
                                          </p:val>
                                        </p:tav>
                                        <p:tav tm="100000">
                                          <p:val>
                                            <p:strVal val="#ppt_x"/>
                                          </p:val>
                                        </p:tav>
                                      </p:tavLst>
                                    </p:anim>
                                    <p:anim calcmode="lin" valueType="num">
                                      <p:cBhvr>
                                        <p:cTn id="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35" presetClass="entr" presetSubtype="0" fill="hold" grpId="0" nodeType="clickEffect">
                                  <p:stCondLst>
                                    <p:cond delay="0"/>
                                  </p:stCondLst>
                                  <p:childTnLst>
                                    <p:set>
                                      <p:cBhvr>
                                        <p:cTn id="13" dur="1" fill="hold">
                                          <p:stCondLst>
                                            <p:cond delay="0"/>
                                          </p:stCondLst>
                                        </p:cTn>
                                        <p:tgtEl>
                                          <p:spTgt spid="30731"/>
                                        </p:tgtEl>
                                        <p:attrNameLst>
                                          <p:attrName>style.visibility</p:attrName>
                                        </p:attrNameLst>
                                      </p:cBhvr>
                                      <p:to>
                                        <p:strVal val="visible"/>
                                      </p:to>
                                    </p:set>
                                    <p:animEffect transition="in" filter="fade">
                                      <p:cBhvr>
                                        <p:cTn id="14" dur="2000"/>
                                        <p:tgtEl>
                                          <p:spTgt spid="30731"/>
                                        </p:tgtEl>
                                      </p:cBhvr>
                                    </p:animEffect>
                                    <p:anim calcmode="lin" valueType="num">
                                      <p:cBhvr>
                                        <p:cTn id="15" dur="2000" fill="hold"/>
                                        <p:tgtEl>
                                          <p:spTgt spid="30731"/>
                                        </p:tgtEl>
                                        <p:attrNameLst>
                                          <p:attrName>style.rotation</p:attrName>
                                        </p:attrNameLst>
                                      </p:cBhvr>
                                      <p:tavLst>
                                        <p:tav tm="0">
                                          <p:val>
                                            <p:fltVal val="720"/>
                                          </p:val>
                                        </p:tav>
                                        <p:tav tm="100000">
                                          <p:val>
                                            <p:fltVal val="0"/>
                                          </p:val>
                                        </p:tav>
                                      </p:tavLst>
                                    </p:anim>
                                    <p:anim calcmode="lin" valueType="num">
                                      <p:cBhvr>
                                        <p:cTn id="16" dur="2000" fill="hold"/>
                                        <p:tgtEl>
                                          <p:spTgt spid="30731"/>
                                        </p:tgtEl>
                                        <p:attrNameLst>
                                          <p:attrName>ppt_h</p:attrName>
                                        </p:attrNameLst>
                                      </p:cBhvr>
                                      <p:tavLst>
                                        <p:tav tm="0">
                                          <p:val>
                                            <p:fltVal val="0"/>
                                          </p:val>
                                        </p:tav>
                                        <p:tav tm="100000">
                                          <p:val>
                                            <p:strVal val="#ppt_h"/>
                                          </p:val>
                                        </p:tav>
                                      </p:tavLst>
                                    </p:anim>
                                    <p:anim calcmode="lin" valueType="num">
                                      <p:cBhvr>
                                        <p:cTn id="17" dur="2000" fill="hold"/>
                                        <p:tgtEl>
                                          <p:spTgt spid="3073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1" grpId="0" animBg="1"/>
      <p:bldP spid="13" grpId="0"/>
    </p:bldLst>
  </p:timing>
</p:sld>
</file>

<file path=ppt/slides/slide2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9" name="Rectangle 11"/>
          <p:cNvSpPr>
            <a:spLocks/>
          </p:cNvSpPr>
          <p:nvPr/>
        </p:nvSpPr>
        <p:spPr bwMode="auto">
          <a:xfrm>
            <a:off x="0" y="0"/>
            <a:ext cx="9144000" cy="6400800"/>
          </a:xfrm>
          <a:prstGeom prst="rect">
            <a:avLst/>
          </a:prstGeom>
          <a:noFill/>
          <a:ln w="12700">
            <a:noFill/>
            <a:miter lim="800000"/>
            <a:headEnd/>
            <a:tailEnd/>
          </a:ln>
        </p:spPr>
        <p:txBody>
          <a:bodyPr lIns="0" tIns="0" rIns="40639" bIns="0">
            <a:prstTxWarp prst="textNoShape">
              <a:avLst/>
            </a:prstTxWarp>
          </a:bodyPr>
          <a:lstStyle/>
          <a:p>
            <a:pPr marL="39688" algn="ctr">
              <a:spcBef>
                <a:spcPts val="600"/>
              </a:spcBef>
            </a:pPr>
            <a:r>
              <a:rPr lang="en-US" sz="4400">
                <a:solidFill>
                  <a:schemeClr val="bg1"/>
                </a:solidFill>
                <a:latin typeface="Arial Black" pitchFamily="-112" charset="0"/>
                <a:sym typeface="Arial Black" pitchFamily="-112" charset="0"/>
              </a:rPr>
              <a:t>How many Americans experience some anxiety and fear of the dentist?</a:t>
            </a:r>
          </a:p>
          <a:p>
            <a:pPr marL="39688">
              <a:spcBef>
                <a:spcPts val="600"/>
              </a:spcBef>
            </a:pPr>
            <a:endParaRPr lang="en-US" sz="900">
              <a:solidFill>
                <a:srgbClr val="FFFF00"/>
              </a:solidFill>
              <a:latin typeface="Arial Black" pitchFamily="-112" charset="0"/>
              <a:sym typeface="Arial Black" pitchFamily="-112" charset="0"/>
            </a:endParaRPr>
          </a:p>
          <a:p>
            <a:pPr marL="39688">
              <a:spcBef>
                <a:spcPts val="600"/>
              </a:spcBef>
            </a:pPr>
            <a:r>
              <a:rPr lang="en-US" sz="3600">
                <a:latin typeface="Arial Black" pitchFamily="-112" charset="0"/>
                <a:sym typeface="Arial Black" pitchFamily="-112" charset="0"/>
              </a:rPr>
              <a:t>    1 million</a:t>
            </a:r>
          </a:p>
          <a:p>
            <a:pPr marL="39688">
              <a:spcBef>
                <a:spcPts val="1800"/>
              </a:spcBef>
            </a:pPr>
            <a:r>
              <a:rPr lang="en-US" sz="3600">
                <a:latin typeface="Arial Black" pitchFamily="-112" charset="0"/>
                <a:sym typeface="Arial Black" pitchFamily="-112" charset="0"/>
              </a:rPr>
              <a:t>    15 million</a:t>
            </a:r>
          </a:p>
          <a:p>
            <a:pPr marL="39688">
              <a:spcBef>
                <a:spcPts val="1800"/>
              </a:spcBef>
            </a:pPr>
            <a:r>
              <a:rPr lang="en-US" sz="3600">
                <a:latin typeface="Arial Black" pitchFamily="-112" charset="0"/>
                <a:sym typeface="Arial Black" pitchFamily="-112" charset="0"/>
              </a:rPr>
              <a:t>    30 million</a:t>
            </a:r>
          </a:p>
        </p:txBody>
      </p:sp>
      <p:sp>
        <p:nvSpPr>
          <p:cNvPr id="7" name="Rounded Rectangle 6"/>
          <p:cNvSpPr/>
          <p:nvPr/>
        </p:nvSpPr>
        <p:spPr>
          <a:xfrm>
            <a:off x="533400" y="3886200"/>
            <a:ext cx="2667000" cy="609600"/>
          </a:xfrm>
          <a:prstGeom prst="round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a typeface="ＭＳ Ｐゴシック" pitchFamily="-107" charset="-128"/>
            </a:endParaRPr>
          </a:p>
        </p:txBody>
      </p:sp>
      <p:pic>
        <p:nvPicPr>
          <p:cNvPr id="44038" name="Picture 6"/>
          <p:cNvPicPr>
            <a:picLocks noChangeAspect="1" noChangeArrowheads="1"/>
          </p:cNvPicPr>
          <p:nvPr/>
        </p:nvPicPr>
        <p:blipFill>
          <a:blip r:embed="rId3"/>
          <a:srcRect/>
          <a:stretch>
            <a:fillRect/>
          </a:stretch>
        </p:blipFill>
        <p:spPr bwMode="auto">
          <a:xfrm>
            <a:off x="4572000" y="2514600"/>
            <a:ext cx="2133600" cy="1760538"/>
          </a:xfrm>
          <a:prstGeom prst="rect">
            <a:avLst/>
          </a:prstGeom>
          <a:noFill/>
          <a:ln w="9525">
            <a:noFill/>
            <a:miter lim="800000"/>
            <a:headEnd/>
            <a:tailEnd/>
          </a:ln>
        </p:spPr>
      </p:pic>
      <p:sp>
        <p:nvSpPr>
          <p:cNvPr id="8" name="TextBox 7"/>
          <p:cNvSpPr txBox="1">
            <a:spLocks noChangeArrowheads="1"/>
          </p:cNvSpPr>
          <p:nvPr/>
        </p:nvSpPr>
        <p:spPr bwMode="auto">
          <a:xfrm>
            <a:off x="0" y="4648200"/>
            <a:ext cx="9144000" cy="1816100"/>
          </a:xfrm>
          <a:prstGeom prst="rect">
            <a:avLst/>
          </a:prstGeom>
          <a:noFill/>
          <a:ln w="9525">
            <a:noFill/>
            <a:miter lim="800000"/>
            <a:headEnd/>
            <a:tailEnd/>
          </a:ln>
        </p:spPr>
        <p:txBody>
          <a:bodyPr>
            <a:prstTxWarp prst="textNoShape">
              <a:avLst/>
            </a:prstTxWarp>
            <a:spAutoFit/>
          </a:bodyPr>
          <a:lstStyle/>
          <a:p>
            <a:pPr algn="ctr"/>
            <a:r>
              <a:rPr lang="en-US" sz="2800" b="1">
                <a:solidFill>
                  <a:schemeClr val="bg1"/>
                </a:solidFill>
              </a:rPr>
              <a:t>Dental anxiety and phobia are extremely common. It has been estimated that 9% to 15% of Americans — about 30 million to 40 million people — avoid seeing the dentist because of anxiety and fear.</a:t>
            </a:r>
            <a:endParaRPr lang="en-US" sz="2800" b="1">
              <a:solidFill>
                <a:schemeClr val="bg1"/>
              </a:solidFill>
              <a:latin typeface="Arial Black" pitchFamily="-112" charset="0"/>
            </a:endParaRPr>
          </a:p>
        </p:txBody>
      </p:sp>
      <p:sp>
        <p:nvSpPr>
          <p:cNvPr id="9" name="Flowchart: Process 8">
            <a:hlinkClick r:id="rId4" action="ppaction://hlinksldjump"/>
          </p:cNvPr>
          <p:cNvSpPr/>
          <p:nvPr/>
        </p:nvSpPr>
        <p:spPr>
          <a:xfrm>
            <a:off x="7848600" y="6400800"/>
            <a:ext cx="1295400" cy="45720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chemeClr val="tx1"/>
                </a:solidFill>
                <a:ea typeface="ＭＳ Ｐゴシック" pitchFamily="-107" charset="-128"/>
              </a:rPr>
              <a:t>Scores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2779"/>
                                        </p:tgtEl>
                                        <p:attrNameLst>
                                          <p:attrName>style.visibility</p:attrName>
                                        </p:attrNameLst>
                                      </p:cBhvr>
                                      <p:to>
                                        <p:strVal val="visible"/>
                                      </p:to>
                                    </p:set>
                                    <p:anim calcmode="lin" valueType="num">
                                      <p:cBhvr>
                                        <p:cTn id="7" dur="1000" fill="hold"/>
                                        <p:tgtEl>
                                          <p:spTgt spid="32779"/>
                                        </p:tgtEl>
                                        <p:attrNameLst>
                                          <p:attrName>ppt_w</p:attrName>
                                        </p:attrNameLst>
                                      </p:cBhvr>
                                      <p:tavLst>
                                        <p:tav tm="0">
                                          <p:val>
                                            <p:fltVal val="0"/>
                                          </p:val>
                                        </p:tav>
                                        <p:tav tm="100000">
                                          <p:val>
                                            <p:strVal val="#ppt_w"/>
                                          </p:val>
                                        </p:tav>
                                      </p:tavLst>
                                    </p:anim>
                                    <p:anim calcmode="lin" valueType="num">
                                      <p:cBhvr>
                                        <p:cTn id="8" dur="1000" fill="hold"/>
                                        <p:tgtEl>
                                          <p:spTgt spid="32779"/>
                                        </p:tgtEl>
                                        <p:attrNameLst>
                                          <p:attrName>ppt_h</p:attrName>
                                        </p:attrNameLst>
                                      </p:cBhvr>
                                      <p:tavLst>
                                        <p:tav tm="0">
                                          <p:val>
                                            <p:fltVal val="0"/>
                                          </p:val>
                                        </p:tav>
                                        <p:tav tm="100000">
                                          <p:val>
                                            <p:strVal val="#ppt_h"/>
                                          </p:val>
                                        </p:tav>
                                      </p:tavLst>
                                    </p:anim>
                                    <p:anim calcmode="lin" valueType="num">
                                      <p:cBhvr>
                                        <p:cTn id="9" dur="1000" fill="hold"/>
                                        <p:tgtEl>
                                          <p:spTgt spid="3277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2779"/>
                                        </p:tgtEl>
                                        <p:attrNameLst>
                                          <p:attrName>ppt_y</p:attrName>
                                        </p:attrNameLst>
                                      </p:cBhvr>
                                      <p:tavLst>
                                        <p:tav tm="0" fmla="#ppt_y+(sin(-2*pi*(1-$))*-#ppt_x+cos(-2*pi*(1-$))*(1-#ppt_y))*(1-$)">
                                          <p:val>
                                            <p:fltVal val="0"/>
                                          </p:val>
                                        </p:tav>
                                        <p:tav tm="100000">
                                          <p:val>
                                            <p:fltVal val="1"/>
                                          </p:val>
                                        </p:tav>
                                      </p:tavLst>
                                    </p:anim>
                                  </p:childTnLst>
                                </p:cTn>
                              </p:par>
                              <p:par>
                                <p:cTn id="11" presetID="34" presetClass="entr" presetSubtype="0" fill="hold" nodeType="withEffect">
                                  <p:stCondLst>
                                    <p:cond delay="0"/>
                                  </p:stCondLst>
                                  <p:childTnLst>
                                    <p:set>
                                      <p:cBhvr>
                                        <p:cTn id="12" dur="1" fill="hold">
                                          <p:stCondLst>
                                            <p:cond delay="0"/>
                                          </p:stCondLst>
                                        </p:cTn>
                                        <p:tgtEl>
                                          <p:spTgt spid="44038"/>
                                        </p:tgtEl>
                                        <p:attrNameLst>
                                          <p:attrName>style.visibility</p:attrName>
                                        </p:attrNameLst>
                                      </p:cBhvr>
                                      <p:to>
                                        <p:strVal val="visible"/>
                                      </p:to>
                                    </p:set>
                                    <p:anim from="(-#ppt_w/2)" to="(#ppt_x)" calcmode="lin" valueType="num">
                                      <p:cBhvr>
                                        <p:cTn id="13" dur="600" fill="hold">
                                          <p:stCondLst>
                                            <p:cond delay="0"/>
                                          </p:stCondLst>
                                        </p:cTn>
                                        <p:tgtEl>
                                          <p:spTgt spid="44038"/>
                                        </p:tgtEl>
                                        <p:attrNameLst>
                                          <p:attrName>ppt_x</p:attrName>
                                        </p:attrNameLst>
                                      </p:cBhvr>
                                    </p:anim>
                                    <p:anim from="0" to="-1.0" calcmode="lin" valueType="num">
                                      <p:cBhvr>
                                        <p:cTn id="14" dur="200" decel="50000" autoRev="1" fill="hold">
                                          <p:stCondLst>
                                            <p:cond delay="600"/>
                                          </p:stCondLst>
                                        </p:cTn>
                                        <p:tgtEl>
                                          <p:spTgt spid="44038"/>
                                        </p:tgtEl>
                                        <p:attrNameLst>
                                          <p:attrName>xshear</p:attrName>
                                        </p:attrNameLst>
                                      </p:cBhvr>
                                    </p:anim>
                                    <p:animScale>
                                      <p:cBhvr>
                                        <p:cTn id="15" dur="200" decel="100000" autoRev="1" fill="hold">
                                          <p:stCondLst>
                                            <p:cond delay="600"/>
                                          </p:stCondLst>
                                        </p:cTn>
                                        <p:tgtEl>
                                          <p:spTgt spid="44038"/>
                                        </p:tgtEl>
                                      </p:cBhvr>
                                      <p:from x="100000" y="100000"/>
                                      <p:to x="80000" y="100000"/>
                                    </p:animScale>
                                    <p:anim by="(#ppt_h/3+#ppt_w*0.1)" calcmode="lin" valueType="num">
                                      <p:cBhvr additive="sum">
                                        <p:cTn id="16" dur="200" decel="100000" autoRev="1" fill="hold">
                                          <p:stCondLst>
                                            <p:cond delay="600"/>
                                          </p:stCondLst>
                                        </p:cTn>
                                        <p:tgtEl>
                                          <p:spTgt spid="44038"/>
                                        </p:tgtEl>
                                        <p:attrNameLst>
                                          <p:attrName>ppt_x</p:attrName>
                                        </p:attrNameLst>
                                      </p:cBhvr>
                                    </p:anim>
                                  </p:childTnLst>
                                </p:cTn>
                              </p:par>
                            </p:childTnLst>
                          </p:cTn>
                        </p:par>
                      </p:childTnLst>
                    </p:cTn>
                  </p:par>
                  <p:par>
                    <p:cTn id="17" fill="hold">
                      <p:stCondLst>
                        <p:cond delay="indefinite"/>
                      </p:stCondLst>
                      <p:childTnLst>
                        <p:par>
                          <p:cTn id="18" fill="hold">
                            <p:stCondLst>
                              <p:cond delay="0"/>
                            </p:stCondLst>
                            <p:childTnLst>
                              <p:par>
                                <p:cTn id="19" presetID="34"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from="(-#ppt_w/2)" to="(#ppt_x)" calcmode="lin" valueType="num">
                                      <p:cBhvr>
                                        <p:cTn id="21" dur="600" fill="hold">
                                          <p:stCondLst>
                                            <p:cond delay="0"/>
                                          </p:stCondLst>
                                        </p:cTn>
                                        <p:tgtEl>
                                          <p:spTgt spid="7"/>
                                        </p:tgtEl>
                                        <p:attrNameLst>
                                          <p:attrName>ppt_x</p:attrName>
                                        </p:attrNameLst>
                                      </p:cBhvr>
                                    </p:anim>
                                    <p:anim from="0" to="-1.0" calcmode="lin" valueType="num">
                                      <p:cBhvr>
                                        <p:cTn id="22" dur="200" decel="50000" autoRev="1" fill="hold">
                                          <p:stCondLst>
                                            <p:cond delay="600"/>
                                          </p:stCondLst>
                                        </p:cTn>
                                        <p:tgtEl>
                                          <p:spTgt spid="7"/>
                                        </p:tgtEl>
                                        <p:attrNameLst>
                                          <p:attrName>xshear</p:attrName>
                                        </p:attrNameLst>
                                      </p:cBhvr>
                                    </p:anim>
                                    <p:animScale>
                                      <p:cBhvr>
                                        <p:cTn id="23" dur="200" decel="100000" autoRev="1" fill="hold">
                                          <p:stCondLst>
                                            <p:cond delay="600"/>
                                          </p:stCondLst>
                                        </p:cTn>
                                        <p:tgtEl>
                                          <p:spTgt spid="7"/>
                                        </p:tgtEl>
                                      </p:cBhvr>
                                      <p:from x="100000" y="100000"/>
                                      <p:to x="80000" y="100000"/>
                                    </p:animScale>
                                    <p:anim by="(#ppt_h/3+#ppt_w*0.1)" calcmode="lin" valueType="num">
                                      <p:cBhvr additive="sum">
                                        <p:cTn id="24" dur="200" decel="100000" autoRev="1" fill="hold">
                                          <p:stCondLst>
                                            <p:cond delay="600"/>
                                          </p:stCondLst>
                                        </p:cTn>
                                        <p:tgtEl>
                                          <p:spTgt spid="7"/>
                                        </p:tgtEl>
                                        <p:attrNameLst>
                                          <p:attrName>ppt_x</p:attrName>
                                        </p:attrNameLst>
                                      </p:cBhvr>
                                    </p:anim>
                                  </p:childTnLst>
                                </p:cTn>
                              </p:par>
                              <p:par>
                                <p:cTn id="25" presetID="34"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from="(-#ppt_w/2)" to="(#ppt_x)" calcmode="lin" valueType="num">
                                      <p:cBhvr>
                                        <p:cTn id="27" dur="600" fill="hold">
                                          <p:stCondLst>
                                            <p:cond delay="0"/>
                                          </p:stCondLst>
                                        </p:cTn>
                                        <p:tgtEl>
                                          <p:spTgt spid="8"/>
                                        </p:tgtEl>
                                        <p:attrNameLst>
                                          <p:attrName>ppt_x</p:attrName>
                                        </p:attrNameLst>
                                      </p:cBhvr>
                                    </p:anim>
                                    <p:anim from="0" to="-1.0" calcmode="lin" valueType="num">
                                      <p:cBhvr>
                                        <p:cTn id="28" dur="200" decel="50000" autoRev="1" fill="hold">
                                          <p:stCondLst>
                                            <p:cond delay="600"/>
                                          </p:stCondLst>
                                        </p:cTn>
                                        <p:tgtEl>
                                          <p:spTgt spid="8"/>
                                        </p:tgtEl>
                                        <p:attrNameLst>
                                          <p:attrName>xshear</p:attrName>
                                        </p:attrNameLst>
                                      </p:cBhvr>
                                    </p:anim>
                                    <p:animScale>
                                      <p:cBhvr>
                                        <p:cTn id="29" dur="200" decel="100000" autoRev="1" fill="hold">
                                          <p:stCondLst>
                                            <p:cond delay="600"/>
                                          </p:stCondLst>
                                        </p:cTn>
                                        <p:tgtEl>
                                          <p:spTgt spid="8"/>
                                        </p:tgtEl>
                                      </p:cBhvr>
                                      <p:from x="100000" y="100000"/>
                                      <p:to x="80000" y="100000"/>
                                    </p:animScale>
                                    <p:anim by="(#ppt_h/3+#ppt_w*0.1)" calcmode="lin" valueType="num">
                                      <p:cBhvr additive="sum">
                                        <p:cTn id="30" dur="200" decel="100000" autoRev="1" fill="hold">
                                          <p:stCondLst>
                                            <p:cond delay="600"/>
                                          </p:stCondLst>
                                        </p:cTn>
                                        <p:tgtEl>
                                          <p:spTgt spid="8"/>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9" grpId="0" autoUpdateAnimBg="0"/>
      <p:bldP spid="7" grpId="0" animBg="1"/>
      <p:bldP spid="8" grpId="0"/>
    </p:bldLst>
  </p:timing>
</p:sld>
</file>

<file path=ppt/slides/slide2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3" name="Rectangle 1"/>
          <p:cNvSpPr>
            <a:spLocks/>
          </p:cNvSpPr>
          <p:nvPr/>
        </p:nvSpPr>
        <p:spPr bwMode="auto">
          <a:xfrm>
            <a:off x="228600" y="12700"/>
            <a:ext cx="8686800" cy="2349500"/>
          </a:xfrm>
          <a:prstGeom prst="rect">
            <a:avLst/>
          </a:prstGeom>
          <a:noFill/>
          <a:ln w="12700">
            <a:noFill/>
            <a:miter lim="800000"/>
            <a:headEnd/>
            <a:tailEnd/>
          </a:ln>
        </p:spPr>
        <p:txBody>
          <a:bodyPr lIns="0" tIns="0" rIns="40639" bIns="0">
            <a:prstTxWarp prst="textNoShape">
              <a:avLst/>
            </a:prstTxWarp>
          </a:bodyPr>
          <a:lstStyle/>
          <a:p>
            <a:pPr marL="39688" algn="ctr">
              <a:spcBef>
                <a:spcPts val="2400"/>
              </a:spcBef>
            </a:pPr>
            <a:r>
              <a:rPr lang="en-US" sz="4800">
                <a:solidFill>
                  <a:srgbClr val="FFFFFF"/>
                </a:solidFill>
                <a:latin typeface="Arial Black" pitchFamily="-112" charset="0"/>
                <a:sym typeface="Arial Black" pitchFamily="-112" charset="0"/>
              </a:rPr>
              <a:t>Why are people with HIV more likely to have oral health problems?</a:t>
            </a:r>
          </a:p>
        </p:txBody>
      </p:sp>
      <p:sp>
        <p:nvSpPr>
          <p:cNvPr id="7" name="Flowchart: Process 6">
            <a:hlinkClick r:id="rId3" action="ppaction://hlinksldjump"/>
          </p:cNvPr>
          <p:cNvSpPr/>
          <p:nvPr/>
        </p:nvSpPr>
        <p:spPr>
          <a:xfrm>
            <a:off x="7848600" y="6400800"/>
            <a:ext cx="1295400" cy="45720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chemeClr val="tx1"/>
                </a:solidFill>
                <a:ea typeface="ＭＳ Ｐゴシック" pitchFamily="-107" charset="-128"/>
              </a:rPr>
              <a:t>Scores</a:t>
            </a:r>
          </a:p>
        </p:txBody>
      </p:sp>
      <p:sp>
        <p:nvSpPr>
          <p:cNvPr id="9" name="Rounded Rectangle 8"/>
          <p:cNvSpPr/>
          <p:nvPr/>
        </p:nvSpPr>
        <p:spPr>
          <a:xfrm>
            <a:off x="457200" y="4038600"/>
            <a:ext cx="8458200" cy="762000"/>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a:solidFill>
                  <a:srgbClr val="000000"/>
                </a:solidFill>
                <a:latin typeface="Arial Black" pitchFamily="-107" charset="0"/>
                <a:ea typeface="ＭＳ Ｐゴシック" pitchFamily="-107" charset="-128"/>
              </a:rPr>
              <a:t>Weakened immune system</a:t>
            </a:r>
          </a:p>
        </p:txBody>
      </p:sp>
      <p:pic>
        <p:nvPicPr>
          <p:cNvPr id="45062" name="Picture 6" descr="http://lifeas.nickstarr.com/wp-content/uploads/2007/05/sick.gif"/>
          <p:cNvPicPr>
            <a:picLocks noChangeAspect="1" noChangeArrowheads="1"/>
          </p:cNvPicPr>
          <p:nvPr/>
        </p:nvPicPr>
        <p:blipFill>
          <a:blip r:embed="rId4"/>
          <a:srcRect/>
          <a:stretch>
            <a:fillRect/>
          </a:stretch>
        </p:blipFill>
        <p:spPr bwMode="auto">
          <a:xfrm>
            <a:off x="6858000" y="1430338"/>
            <a:ext cx="1828800" cy="199866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1000"/>
                                  </p:stCondLst>
                                  <p:childTnLst>
                                    <p:set>
                                      <p:cBhvr>
                                        <p:cTn id="6" dur="1" fill="hold">
                                          <p:stCondLst>
                                            <p:cond delay="0"/>
                                          </p:stCondLst>
                                        </p:cTn>
                                        <p:tgtEl>
                                          <p:spTgt spid="33793"/>
                                        </p:tgtEl>
                                        <p:attrNameLst>
                                          <p:attrName>style.visibility</p:attrName>
                                        </p:attrNameLst>
                                      </p:cBhvr>
                                      <p:to>
                                        <p:strVal val="visible"/>
                                      </p:to>
                                    </p:set>
                                    <p:anim calcmode="lin" valueType="num">
                                      <p:cBhvr>
                                        <p:cTn id="7" dur="1000" fill="hold"/>
                                        <p:tgtEl>
                                          <p:spTgt spid="33793"/>
                                        </p:tgtEl>
                                        <p:attrNameLst>
                                          <p:attrName>ppt_w</p:attrName>
                                        </p:attrNameLst>
                                      </p:cBhvr>
                                      <p:tavLst>
                                        <p:tav tm="0">
                                          <p:val>
                                            <p:fltVal val="0"/>
                                          </p:val>
                                        </p:tav>
                                        <p:tav tm="100000">
                                          <p:val>
                                            <p:strVal val="#ppt_w"/>
                                          </p:val>
                                        </p:tav>
                                      </p:tavLst>
                                    </p:anim>
                                    <p:anim calcmode="lin" valueType="num">
                                      <p:cBhvr>
                                        <p:cTn id="8" dur="1000" fill="hold"/>
                                        <p:tgtEl>
                                          <p:spTgt spid="33793"/>
                                        </p:tgtEl>
                                        <p:attrNameLst>
                                          <p:attrName>ppt_h</p:attrName>
                                        </p:attrNameLst>
                                      </p:cBhvr>
                                      <p:tavLst>
                                        <p:tav tm="0">
                                          <p:val>
                                            <p:fltVal val="0"/>
                                          </p:val>
                                        </p:tav>
                                        <p:tav tm="100000">
                                          <p:val>
                                            <p:strVal val="#ppt_h"/>
                                          </p:val>
                                        </p:tav>
                                      </p:tavLst>
                                    </p:anim>
                                    <p:anim calcmode="lin" valueType="num">
                                      <p:cBhvr>
                                        <p:cTn id="9" dur="1000" fill="hold"/>
                                        <p:tgtEl>
                                          <p:spTgt spid="3379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37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1"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heel(4)">
                                      <p:cBhvr>
                                        <p:cTn id="15" dur="2000"/>
                                        <p:tgtEl>
                                          <p:spTgt spid="9"/>
                                        </p:tgtEl>
                                      </p:cBhvr>
                                    </p:animEffect>
                                  </p:childTnLst>
                                </p:cTn>
                              </p:par>
                              <p:par>
                                <p:cTn id="16" presetID="23" presetClass="entr" presetSubtype="16" fill="hold" nodeType="withEffect">
                                  <p:stCondLst>
                                    <p:cond delay="0"/>
                                  </p:stCondLst>
                                  <p:childTnLst>
                                    <p:set>
                                      <p:cBhvr>
                                        <p:cTn id="17" dur="1" fill="hold">
                                          <p:stCondLst>
                                            <p:cond delay="0"/>
                                          </p:stCondLst>
                                        </p:cTn>
                                        <p:tgtEl>
                                          <p:spTgt spid="45062"/>
                                        </p:tgtEl>
                                        <p:attrNameLst>
                                          <p:attrName>style.visibility</p:attrName>
                                        </p:attrNameLst>
                                      </p:cBhvr>
                                      <p:to>
                                        <p:strVal val="visible"/>
                                      </p:to>
                                    </p:set>
                                    <p:anim calcmode="lin" valueType="num">
                                      <p:cBhvr>
                                        <p:cTn id="18" dur="500" fill="hold"/>
                                        <p:tgtEl>
                                          <p:spTgt spid="45062"/>
                                        </p:tgtEl>
                                        <p:attrNameLst>
                                          <p:attrName>ppt_w</p:attrName>
                                        </p:attrNameLst>
                                      </p:cBhvr>
                                      <p:tavLst>
                                        <p:tav tm="0">
                                          <p:val>
                                            <p:fltVal val="0"/>
                                          </p:val>
                                        </p:tav>
                                        <p:tav tm="100000">
                                          <p:val>
                                            <p:strVal val="#ppt_w"/>
                                          </p:val>
                                        </p:tav>
                                      </p:tavLst>
                                    </p:anim>
                                    <p:anim calcmode="lin" valueType="num">
                                      <p:cBhvr>
                                        <p:cTn id="19" dur="500" fill="hold"/>
                                        <p:tgtEl>
                                          <p:spTgt spid="4506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3" grpId="0" autoUpdateAnimBg="0"/>
      <p:bldP spid="9" grpId="0" animBg="1" autoUpdateAnimBg="0"/>
    </p:bldLst>
  </p:timing>
</p:sld>
</file>

<file path=ppt/slides/slide2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7" name="Rectangle 1"/>
          <p:cNvSpPr>
            <a:spLocks/>
          </p:cNvSpPr>
          <p:nvPr/>
        </p:nvSpPr>
        <p:spPr bwMode="auto">
          <a:xfrm>
            <a:off x="609600" y="76200"/>
            <a:ext cx="8229600" cy="863600"/>
          </a:xfrm>
          <a:prstGeom prst="rect">
            <a:avLst/>
          </a:prstGeom>
          <a:noFill/>
          <a:ln w="12700">
            <a:noFill/>
            <a:miter lim="800000"/>
            <a:headEnd/>
            <a:tailEnd/>
          </a:ln>
          <a:effectLst>
            <a:outerShdw blurRad="63500" dist="38099" dir="2700000" algn="ctr" rotWithShape="0">
              <a:schemeClr val="bg2">
                <a:alpha val="75000"/>
              </a:schemeClr>
            </a:outerShdw>
          </a:effectLst>
        </p:spPr>
        <p:txBody>
          <a:bodyPr lIns="0" tIns="0" rIns="40639" bIns="0">
            <a:prstTxWarp prst="textNoShape">
              <a:avLst/>
            </a:prstTxWarp>
          </a:bodyPr>
          <a:lstStyle/>
          <a:p>
            <a:pPr marL="39688" algn="ctr">
              <a:defRPr/>
            </a:pPr>
            <a:endParaRPr lang="en-US" sz="4800">
              <a:solidFill>
                <a:srgbClr val="FFFFFF"/>
              </a:solidFill>
              <a:latin typeface="Arial Black" pitchFamily="-107" charset="0"/>
              <a:ea typeface="ＭＳ Ｐゴシック" pitchFamily="-107" charset="-128"/>
              <a:cs typeface="+mn-cs"/>
              <a:sym typeface="Arial Black" pitchFamily="-107" charset="0"/>
            </a:endParaRPr>
          </a:p>
        </p:txBody>
      </p:sp>
      <p:sp>
        <p:nvSpPr>
          <p:cNvPr id="6" name="Flowchart: Process 5">
            <a:hlinkClick r:id="rId3" action="ppaction://hlinksldjump"/>
          </p:cNvPr>
          <p:cNvSpPr/>
          <p:nvPr/>
        </p:nvSpPr>
        <p:spPr>
          <a:xfrm>
            <a:off x="7848600" y="6400800"/>
            <a:ext cx="1295400" cy="45720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chemeClr val="tx1"/>
                </a:solidFill>
                <a:ea typeface="ＭＳ Ｐゴシック" pitchFamily="-107" charset="-128"/>
              </a:rPr>
              <a:t>Scores</a:t>
            </a:r>
          </a:p>
        </p:txBody>
      </p:sp>
      <p:sp>
        <p:nvSpPr>
          <p:cNvPr id="7" name="TextBox 6"/>
          <p:cNvSpPr txBox="1">
            <a:spLocks noChangeArrowheads="1"/>
          </p:cNvSpPr>
          <p:nvPr/>
        </p:nvSpPr>
        <p:spPr bwMode="auto">
          <a:xfrm>
            <a:off x="0" y="304800"/>
            <a:ext cx="9144000" cy="1508125"/>
          </a:xfrm>
          <a:prstGeom prst="rect">
            <a:avLst/>
          </a:prstGeom>
          <a:noFill/>
          <a:ln w="9525">
            <a:noFill/>
            <a:miter lim="800000"/>
            <a:headEnd/>
            <a:tailEnd/>
          </a:ln>
        </p:spPr>
        <p:txBody>
          <a:bodyPr>
            <a:prstTxWarp prst="textNoShape">
              <a:avLst/>
            </a:prstTxWarp>
            <a:spAutoFit/>
          </a:bodyPr>
          <a:lstStyle/>
          <a:p>
            <a:pPr algn="ctr"/>
            <a:r>
              <a:rPr lang="en-US" sz="4800">
                <a:solidFill>
                  <a:srgbClr val="F2F2F2"/>
                </a:solidFill>
                <a:latin typeface="Arial Black" pitchFamily="-112" charset="0"/>
              </a:rPr>
              <a:t>Oral Cancer</a:t>
            </a:r>
          </a:p>
          <a:p>
            <a:pPr algn="ctr"/>
            <a:r>
              <a:rPr lang="en-US" sz="4400">
                <a:solidFill>
                  <a:srgbClr val="F2F2F2"/>
                </a:solidFill>
                <a:latin typeface="Arial Black" pitchFamily="-112" charset="0"/>
              </a:rPr>
              <a:t>Which is true?</a:t>
            </a:r>
          </a:p>
        </p:txBody>
      </p:sp>
      <p:sp>
        <p:nvSpPr>
          <p:cNvPr id="8" name="TextBox 7"/>
          <p:cNvSpPr txBox="1">
            <a:spLocks noChangeArrowheads="1"/>
          </p:cNvSpPr>
          <p:nvPr/>
        </p:nvSpPr>
        <p:spPr bwMode="auto">
          <a:xfrm>
            <a:off x="0" y="2133600"/>
            <a:ext cx="9144000" cy="1138238"/>
          </a:xfrm>
          <a:prstGeom prst="rect">
            <a:avLst/>
          </a:prstGeom>
          <a:noFill/>
          <a:ln w="9525">
            <a:noFill/>
            <a:miter lim="800000"/>
            <a:headEnd/>
            <a:tailEnd/>
          </a:ln>
        </p:spPr>
        <p:txBody>
          <a:bodyPr>
            <a:prstTxWarp prst="textNoShape">
              <a:avLst/>
            </a:prstTxWarp>
            <a:spAutoFit/>
          </a:bodyPr>
          <a:lstStyle/>
          <a:p>
            <a:pPr marL="514350" indent="-514350">
              <a:buFontTx/>
              <a:buAutoNum type="alphaUcPeriod"/>
            </a:pPr>
            <a:r>
              <a:rPr lang="en-US" sz="3400">
                <a:latin typeface="Arial Black" pitchFamily="-112" charset="0"/>
              </a:rPr>
              <a:t>Only chewing tobacco puts you at</a:t>
            </a:r>
          </a:p>
          <a:p>
            <a:pPr marL="514350" indent="-514350"/>
            <a:r>
              <a:rPr lang="en-US" sz="3400">
                <a:latin typeface="Arial Black" pitchFamily="-112" charset="0"/>
              </a:rPr>
              <a:t>    high risk of getting oral cancer.</a:t>
            </a:r>
          </a:p>
        </p:txBody>
      </p:sp>
      <p:sp>
        <p:nvSpPr>
          <p:cNvPr id="11" name="TextBox 10"/>
          <p:cNvSpPr txBox="1">
            <a:spLocks noChangeArrowheads="1"/>
          </p:cNvSpPr>
          <p:nvPr/>
        </p:nvSpPr>
        <p:spPr bwMode="auto">
          <a:xfrm>
            <a:off x="0" y="3433763"/>
            <a:ext cx="9144000" cy="1138237"/>
          </a:xfrm>
          <a:prstGeom prst="rect">
            <a:avLst/>
          </a:prstGeom>
          <a:noFill/>
          <a:ln w="9525">
            <a:noFill/>
            <a:miter lim="800000"/>
            <a:headEnd/>
            <a:tailEnd/>
          </a:ln>
        </p:spPr>
        <p:txBody>
          <a:bodyPr>
            <a:prstTxWarp prst="textNoShape">
              <a:avLst/>
            </a:prstTxWarp>
            <a:spAutoFit/>
          </a:bodyPr>
          <a:lstStyle/>
          <a:p>
            <a:r>
              <a:rPr lang="en-US" sz="3400">
                <a:latin typeface="Arial Black" pitchFamily="-112" charset="0"/>
              </a:rPr>
              <a:t>B. HIV does not cause oral cancer but can contribute to it’s progression.</a:t>
            </a:r>
          </a:p>
        </p:txBody>
      </p:sp>
      <p:pic>
        <p:nvPicPr>
          <p:cNvPr id="46087" name="Picture 11" descr="http://api.ning.com/files/e6*yrt9jEt5gaN3Bd8PV4S0TqFgjnYKZcbD6RLGm3SUb4c8z*QglHFgRm5W0TO-oXyrlOT2zIUlpuzRyTbzL2-OXk9C8q87i/question.jpg"/>
          <p:cNvPicPr>
            <a:picLocks noChangeAspect="1" noChangeArrowheads="1"/>
          </p:cNvPicPr>
          <p:nvPr/>
        </p:nvPicPr>
        <p:blipFill>
          <a:blip r:embed="rId4"/>
          <a:srcRect/>
          <a:stretch>
            <a:fillRect/>
          </a:stretch>
        </p:blipFill>
        <p:spPr bwMode="auto">
          <a:xfrm>
            <a:off x="8067675" y="0"/>
            <a:ext cx="1076325" cy="1068388"/>
          </a:xfrm>
          <a:prstGeom prst="rect">
            <a:avLst/>
          </a:prstGeom>
          <a:noFill/>
          <a:ln w="9525">
            <a:noFill/>
            <a:miter lim="800000"/>
            <a:headEnd/>
            <a:tailEnd/>
          </a:ln>
        </p:spPr>
      </p:pic>
      <p:sp>
        <p:nvSpPr>
          <p:cNvPr id="14" name="TextBox 13"/>
          <p:cNvSpPr txBox="1">
            <a:spLocks noChangeArrowheads="1"/>
          </p:cNvSpPr>
          <p:nvPr/>
        </p:nvSpPr>
        <p:spPr bwMode="auto">
          <a:xfrm>
            <a:off x="0" y="4586288"/>
            <a:ext cx="9144000" cy="1662112"/>
          </a:xfrm>
          <a:prstGeom prst="rect">
            <a:avLst/>
          </a:prstGeom>
          <a:noFill/>
          <a:ln w="9525">
            <a:noFill/>
            <a:miter lim="800000"/>
            <a:headEnd/>
            <a:tailEnd/>
          </a:ln>
        </p:spPr>
        <p:txBody>
          <a:bodyPr>
            <a:prstTxWarp prst="textNoShape">
              <a:avLst/>
            </a:prstTxWarp>
            <a:spAutoFit/>
          </a:bodyPr>
          <a:lstStyle/>
          <a:p>
            <a:r>
              <a:rPr lang="en-US" sz="3400">
                <a:latin typeface="Arial Black" pitchFamily="-112" charset="0"/>
              </a:rPr>
              <a:t>C. Smoking marijuana and smoking</a:t>
            </a:r>
          </a:p>
          <a:p>
            <a:r>
              <a:rPr lang="en-US" sz="3400">
                <a:latin typeface="Arial Black" pitchFamily="-112" charset="0"/>
              </a:rPr>
              <a:t>    tobacco pose the same risk for</a:t>
            </a:r>
          </a:p>
          <a:p>
            <a:r>
              <a:rPr lang="en-US" sz="3400">
                <a:latin typeface="Arial Black" pitchFamily="-112" charset="0"/>
              </a:rPr>
              <a:t>    getting oral cancer.</a:t>
            </a:r>
          </a:p>
        </p:txBody>
      </p:sp>
      <p:sp>
        <p:nvSpPr>
          <p:cNvPr id="17" name="Rounded Rectangle 16"/>
          <p:cNvSpPr/>
          <p:nvPr/>
        </p:nvSpPr>
        <p:spPr>
          <a:xfrm>
            <a:off x="0" y="3505200"/>
            <a:ext cx="9144000" cy="1066800"/>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a typeface="ＭＳ Ｐゴシック" pitchFamily="-107"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childTnLst>
                                </p:cTn>
                              </p:par>
                              <p:par>
                                <p:cTn id="14" presetID="23" presetClass="entr" presetSubtype="16"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childTnLst>
                                </p:cTn>
                              </p:par>
                              <p:par>
                                <p:cTn id="18" presetID="23" presetClass="entr" presetSubtype="16"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iterate type="lt">
                                    <p:tmPct val="5000"/>
                                  </p:iterate>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 calcmode="lin" valueType="num">
                                      <p:cBhvr>
                                        <p:cTn id="28" dur="1000" fill="hold"/>
                                        <p:tgtEl>
                                          <p:spTgt spid="17"/>
                                        </p:tgtEl>
                                        <p:attrNameLst>
                                          <p:attrName>style.rotation</p:attrName>
                                        </p:attrNameLst>
                                      </p:cBhvr>
                                      <p:tavLst>
                                        <p:tav tm="0">
                                          <p:val>
                                            <p:fltVal val="90"/>
                                          </p:val>
                                        </p:tav>
                                        <p:tav tm="100000">
                                          <p:val>
                                            <p:fltVal val="0"/>
                                          </p:val>
                                        </p:tav>
                                      </p:tavLst>
                                    </p:anim>
                                    <p:animEffect transition="in" filter="fade">
                                      <p:cBhvr>
                                        <p:cTn id="2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utoUpdateAnimBg="0"/>
      <p:bldP spid="11" grpId="0" autoUpdateAnimBg="0"/>
      <p:bldP spid="14" grpId="0" autoUpdateAnimBg="0"/>
      <p:bldP spid="17"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Organizational Models Studied</a:t>
            </a:r>
            <a:endParaRPr lang="en-US" dirty="0"/>
          </a:p>
        </p:txBody>
      </p:sp>
      <p:sp>
        <p:nvSpPr>
          <p:cNvPr id="3" name="Content Placeholder 2"/>
          <p:cNvSpPr>
            <a:spLocks noGrp="1"/>
          </p:cNvSpPr>
          <p:nvPr>
            <p:ph idx="1"/>
          </p:nvPr>
        </p:nvSpPr>
        <p:spPr>
          <a:xfrm>
            <a:off x="430742" y="1727205"/>
            <a:ext cx="8645526" cy="5350928"/>
          </a:xfrm>
        </p:spPr>
        <p:txBody>
          <a:bodyPr>
            <a:normAutofit/>
          </a:bodyPr>
          <a:lstStyle/>
          <a:p>
            <a:r>
              <a:rPr lang="en-US" sz="2054" b="1" dirty="0" smtClean="0">
                <a:solidFill>
                  <a:srgbClr val="990000"/>
                </a:solidFill>
              </a:rPr>
              <a:t>Six organizational models </a:t>
            </a:r>
            <a:r>
              <a:rPr lang="en-US" sz="2054" b="1" dirty="0" smtClean="0">
                <a:solidFill>
                  <a:srgbClr val="990000"/>
                </a:solidFill>
              </a:rPr>
              <a:t>used:</a:t>
            </a:r>
            <a:endParaRPr lang="en-US" sz="2054" b="1" dirty="0" smtClean="0">
              <a:solidFill>
                <a:srgbClr val="990000"/>
              </a:solidFill>
            </a:endParaRPr>
          </a:p>
          <a:p>
            <a:pPr marL="685800" lvl="1" indent="-457200"/>
            <a:r>
              <a:rPr lang="en-US" sz="1838" dirty="0" smtClean="0"/>
              <a:t>Increasing </a:t>
            </a:r>
            <a:r>
              <a:rPr lang="en-US" sz="1838" dirty="0" smtClean="0"/>
              <a:t>services at their existing clinics</a:t>
            </a:r>
          </a:p>
          <a:p>
            <a:pPr marL="685800" lvl="1" indent="-457200"/>
            <a:r>
              <a:rPr lang="en-US" sz="1838" dirty="0" smtClean="0"/>
              <a:t>Building satellite clinics</a:t>
            </a:r>
          </a:p>
          <a:p>
            <a:pPr marL="685800" lvl="1" indent="-457200"/>
            <a:r>
              <a:rPr lang="en-US" sz="1838" dirty="0" smtClean="0"/>
              <a:t>Collaborating with clinics in dental hygiene schools or community colleges</a:t>
            </a:r>
          </a:p>
          <a:p>
            <a:pPr marL="685800" lvl="1" indent="-457200"/>
            <a:r>
              <a:rPr lang="en-US" sz="1838" dirty="0" smtClean="0"/>
              <a:t>Fee-for-service dental reimbursement with contracted providers</a:t>
            </a:r>
          </a:p>
          <a:p>
            <a:pPr marL="685800" lvl="1" indent="-457200"/>
            <a:r>
              <a:rPr lang="en-US" sz="1838" dirty="0" smtClean="0"/>
              <a:t>Leasing space at existing private offices/clinics, and </a:t>
            </a:r>
          </a:p>
          <a:p>
            <a:pPr marL="685800" lvl="1" indent="-457200"/>
            <a:r>
              <a:rPr lang="en-US" sz="1838" dirty="0" smtClean="0"/>
              <a:t>Purchasing mobile dental units. </a:t>
            </a:r>
          </a:p>
          <a:p>
            <a:pPr lvl="0"/>
            <a:r>
              <a:rPr lang="en-US" b="1" dirty="0" smtClean="0">
                <a:solidFill>
                  <a:srgbClr val="990000"/>
                </a:solidFill>
              </a:rPr>
              <a:t>Each demonstration site had to determine:</a:t>
            </a:r>
          </a:p>
          <a:p>
            <a:pPr lvl="1"/>
            <a:r>
              <a:rPr lang="en-US" dirty="0" smtClean="0"/>
              <a:t>Which organizational model(s) they would use</a:t>
            </a:r>
          </a:p>
          <a:p>
            <a:pPr lvl="1"/>
            <a:r>
              <a:rPr lang="en-US" dirty="0" smtClean="0"/>
              <a:t>How they would recruit and train clinical staff</a:t>
            </a:r>
          </a:p>
          <a:p>
            <a:pPr lvl="1"/>
            <a:r>
              <a:rPr lang="en-US" dirty="0" smtClean="0"/>
              <a:t>How they would recruit and retain patients into care.  </a:t>
            </a:r>
            <a:endParaRPr lang="en-US" sz="2054" dirty="0" smtClean="0"/>
          </a:p>
          <a:p>
            <a:pPr>
              <a:buNone/>
            </a:pPr>
            <a:endParaRPr lang="en-US" sz="2400" dirty="0" smtClean="0"/>
          </a:p>
        </p:txBody>
      </p:sp>
      <p:pic>
        <p:nvPicPr>
          <p:cNvPr id="4" name="Picture 3" descr="DentistChair.WMF"/>
          <p:cNvPicPr>
            <a:picLocks noChangeAspect="1"/>
          </p:cNvPicPr>
          <p:nvPr/>
        </p:nvPicPr>
        <p:blipFill>
          <a:blip r:embed="rId3"/>
          <a:stretch>
            <a:fillRect/>
          </a:stretch>
        </p:blipFill>
        <p:spPr>
          <a:xfrm>
            <a:off x="6468530" y="4617719"/>
            <a:ext cx="2472267" cy="1606974"/>
          </a:xfrm>
          <a:prstGeom prst="rect">
            <a:avLst/>
          </a:prstGeom>
        </p:spPr>
      </p:pic>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Flowchart: Process 5">
            <a:hlinkClick r:id="rId3" action="ppaction://hlinksldjump"/>
          </p:cNvPr>
          <p:cNvSpPr/>
          <p:nvPr/>
        </p:nvSpPr>
        <p:spPr>
          <a:xfrm>
            <a:off x="7848600" y="6400800"/>
            <a:ext cx="1295400" cy="45720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chemeClr val="tx1"/>
                </a:solidFill>
                <a:ea typeface="ＭＳ Ｐゴシック" pitchFamily="-107" charset="-128"/>
              </a:rPr>
              <a:t>Scores</a:t>
            </a:r>
          </a:p>
        </p:txBody>
      </p:sp>
      <p:sp>
        <p:nvSpPr>
          <p:cNvPr id="7" name="TextBox 6"/>
          <p:cNvSpPr txBox="1">
            <a:spLocks noChangeArrowheads="1"/>
          </p:cNvSpPr>
          <p:nvPr/>
        </p:nvSpPr>
        <p:spPr bwMode="auto">
          <a:xfrm>
            <a:off x="0" y="228600"/>
            <a:ext cx="9144000" cy="1938338"/>
          </a:xfrm>
          <a:prstGeom prst="rect">
            <a:avLst/>
          </a:prstGeom>
          <a:noFill/>
          <a:ln w="9525">
            <a:noFill/>
            <a:miter lim="800000"/>
            <a:headEnd/>
            <a:tailEnd/>
          </a:ln>
        </p:spPr>
        <p:txBody>
          <a:bodyPr>
            <a:prstTxWarp prst="textNoShape">
              <a:avLst/>
            </a:prstTxWarp>
            <a:spAutoFit/>
          </a:bodyPr>
          <a:lstStyle/>
          <a:p>
            <a:pPr algn="ctr"/>
            <a:r>
              <a:rPr lang="en-US" sz="4000">
                <a:solidFill>
                  <a:srgbClr val="F2F2F2"/>
                </a:solidFill>
                <a:latin typeface="Arial Black" pitchFamily="-112" charset="0"/>
              </a:rPr>
              <a:t>What is stigma? Provide an example of HIV/AIDS </a:t>
            </a:r>
            <a:r>
              <a:rPr lang="en-US" sz="4000" u="sng">
                <a:solidFill>
                  <a:srgbClr val="F2F2F2"/>
                </a:solidFill>
                <a:latin typeface="Arial Black" pitchFamily="-112" charset="0"/>
              </a:rPr>
              <a:t>stigma</a:t>
            </a:r>
            <a:r>
              <a:rPr lang="en-US" sz="4000">
                <a:solidFill>
                  <a:srgbClr val="F2F2F2"/>
                </a:solidFill>
                <a:latin typeface="Arial Black" pitchFamily="-112" charset="0"/>
              </a:rPr>
              <a:t> in oral health care.</a:t>
            </a:r>
          </a:p>
        </p:txBody>
      </p:sp>
      <p:sp>
        <p:nvSpPr>
          <p:cNvPr id="8" name="TextBox 7"/>
          <p:cNvSpPr txBox="1">
            <a:spLocks noChangeArrowheads="1"/>
          </p:cNvSpPr>
          <p:nvPr/>
        </p:nvSpPr>
        <p:spPr bwMode="auto">
          <a:xfrm>
            <a:off x="0" y="2949575"/>
            <a:ext cx="9144000" cy="2862263"/>
          </a:xfrm>
          <a:prstGeom prst="rect">
            <a:avLst/>
          </a:prstGeom>
          <a:noFill/>
          <a:ln w="9525">
            <a:noFill/>
            <a:miter lim="800000"/>
            <a:headEnd/>
            <a:tailEnd/>
          </a:ln>
        </p:spPr>
        <p:txBody>
          <a:bodyPr>
            <a:prstTxWarp prst="textNoShape">
              <a:avLst/>
            </a:prstTxWarp>
            <a:spAutoFit/>
          </a:bodyPr>
          <a:lstStyle/>
          <a:p>
            <a:pPr algn="ctr"/>
            <a:r>
              <a:rPr lang="en-US" sz="3600">
                <a:latin typeface="Arial Black" pitchFamily="-112" charset="0"/>
              </a:rPr>
              <a:t>Any example where a person is prevented from receiving good oral health care because of their HIV status – i.e. dentist won’t treat a person with HIV</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80">
                                          <p:stCondLst>
                                            <p:cond delay="0"/>
                                          </p:stCondLst>
                                        </p:cTn>
                                        <p:tgtEl>
                                          <p:spTgt spid="8"/>
                                        </p:tgtEl>
                                      </p:cBhvr>
                                    </p:animEffect>
                                    <p:anim calcmode="lin" valueType="num">
                                      <p:cBhvr>
                                        <p:cTn id="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1" dur="26">
                                          <p:stCondLst>
                                            <p:cond delay="650"/>
                                          </p:stCondLst>
                                        </p:cTn>
                                        <p:tgtEl>
                                          <p:spTgt spid="8"/>
                                        </p:tgtEl>
                                      </p:cBhvr>
                                      <p:to x="100000" y="60000"/>
                                    </p:animScale>
                                    <p:animScale>
                                      <p:cBhvr>
                                        <p:cTn id="22" dur="166" decel="50000">
                                          <p:stCondLst>
                                            <p:cond delay="676"/>
                                          </p:stCondLst>
                                        </p:cTn>
                                        <p:tgtEl>
                                          <p:spTgt spid="8"/>
                                        </p:tgtEl>
                                      </p:cBhvr>
                                      <p:to x="100000" y="100000"/>
                                    </p:animScale>
                                    <p:animScale>
                                      <p:cBhvr>
                                        <p:cTn id="23" dur="26">
                                          <p:stCondLst>
                                            <p:cond delay="1312"/>
                                          </p:stCondLst>
                                        </p:cTn>
                                        <p:tgtEl>
                                          <p:spTgt spid="8"/>
                                        </p:tgtEl>
                                      </p:cBhvr>
                                      <p:to x="100000" y="80000"/>
                                    </p:animScale>
                                    <p:animScale>
                                      <p:cBhvr>
                                        <p:cTn id="24" dur="166" decel="50000">
                                          <p:stCondLst>
                                            <p:cond delay="1338"/>
                                          </p:stCondLst>
                                        </p:cTn>
                                        <p:tgtEl>
                                          <p:spTgt spid="8"/>
                                        </p:tgtEl>
                                      </p:cBhvr>
                                      <p:to x="100000" y="100000"/>
                                    </p:animScale>
                                    <p:animScale>
                                      <p:cBhvr>
                                        <p:cTn id="25" dur="26">
                                          <p:stCondLst>
                                            <p:cond delay="1642"/>
                                          </p:stCondLst>
                                        </p:cTn>
                                        <p:tgtEl>
                                          <p:spTgt spid="8"/>
                                        </p:tgtEl>
                                      </p:cBhvr>
                                      <p:to x="100000" y="90000"/>
                                    </p:animScale>
                                    <p:animScale>
                                      <p:cBhvr>
                                        <p:cTn id="26" dur="166" decel="50000">
                                          <p:stCondLst>
                                            <p:cond delay="1668"/>
                                          </p:stCondLst>
                                        </p:cTn>
                                        <p:tgtEl>
                                          <p:spTgt spid="8"/>
                                        </p:tgtEl>
                                      </p:cBhvr>
                                      <p:to x="100000" y="100000"/>
                                    </p:animScale>
                                    <p:animScale>
                                      <p:cBhvr>
                                        <p:cTn id="27" dur="26">
                                          <p:stCondLst>
                                            <p:cond delay="1808"/>
                                          </p:stCondLst>
                                        </p:cTn>
                                        <p:tgtEl>
                                          <p:spTgt spid="8"/>
                                        </p:tgtEl>
                                      </p:cBhvr>
                                      <p:to x="100000" y="95000"/>
                                    </p:animScale>
                                    <p:animScale>
                                      <p:cBhvr>
                                        <p:cTn id="28"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Rectangle 11"/>
          <p:cNvSpPr>
            <a:spLocks/>
          </p:cNvSpPr>
          <p:nvPr/>
        </p:nvSpPr>
        <p:spPr bwMode="auto">
          <a:xfrm>
            <a:off x="292100" y="-228600"/>
            <a:ext cx="8547100" cy="1828800"/>
          </a:xfrm>
          <a:prstGeom prst="rect">
            <a:avLst/>
          </a:prstGeom>
          <a:noFill/>
          <a:ln w="12700">
            <a:noFill/>
            <a:miter lim="800000"/>
            <a:headEnd/>
            <a:tailEnd/>
          </a:ln>
        </p:spPr>
        <p:txBody>
          <a:bodyPr lIns="0" tIns="0" rIns="40639" bIns="0">
            <a:prstTxWarp prst="textNoShape">
              <a:avLst/>
            </a:prstTxWarp>
          </a:bodyPr>
          <a:lstStyle/>
          <a:p>
            <a:pPr marL="39688" algn="ctr"/>
            <a:r>
              <a:rPr lang="en-US" sz="4000">
                <a:solidFill>
                  <a:srgbClr val="F2F2F2"/>
                </a:solidFill>
                <a:latin typeface="Arial Black" pitchFamily="-112" charset="0"/>
                <a:sym typeface="Arial Black" pitchFamily="-112" charset="0"/>
              </a:rPr>
              <a:t/>
            </a:r>
            <a:br>
              <a:rPr lang="en-US" sz="4000">
                <a:solidFill>
                  <a:srgbClr val="F2F2F2"/>
                </a:solidFill>
                <a:latin typeface="Arial Black" pitchFamily="-112" charset="0"/>
                <a:sym typeface="Arial Black" pitchFamily="-112" charset="0"/>
              </a:rPr>
            </a:br>
            <a:r>
              <a:rPr lang="en-US" sz="4000">
                <a:solidFill>
                  <a:srgbClr val="F2F2F2"/>
                </a:solidFill>
                <a:latin typeface="Arial Black" pitchFamily="-112" charset="0"/>
                <a:sym typeface="Arial Black" pitchFamily="-112" charset="0"/>
              </a:rPr>
              <a:t>Which of the following facts is FALSE?</a:t>
            </a:r>
          </a:p>
        </p:txBody>
      </p:sp>
      <p:sp>
        <p:nvSpPr>
          <p:cNvPr id="5" name="Flowchart: Process 4">
            <a:hlinkClick r:id="rId3" action="ppaction://hlinksldjump"/>
          </p:cNvPr>
          <p:cNvSpPr/>
          <p:nvPr/>
        </p:nvSpPr>
        <p:spPr>
          <a:xfrm>
            <a:off x="7848600" y="6400800"/>
            <a:ext cx="1295400" cy="45720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chemeClr val="tx1"/>
                </a:solidFill>
                <a:ea typeface="ＭＳ Ｐゴシック" pitchFamily="-107" charset="-128"/>
              </a:rPr>
              <a:t>Scores</a:t>
            </a:r>
          </a:p>
        </p:txBody>
      </p:sp>
      <p:sp>
        <p:nvSpPr>
          <p:cNvPr id="8" name="Rectangle 7"/>
          <p:cNvSpPr>
            <a:spLocks noChangeArrowheads="1"/>
          </p:cNvSpPr>
          <p:nvPr/>
        </p:nvSpPr>
        <p:spPr bwMode="auto">
          <a:xfrm>
            <a:off x="0" y="1905000"/>
            <a:ext cx="9144000" cy="1077913"/>
          </a:xfrm>
          <a:prstGeom prst="rect">
            <a:avLst/>
          </a:prstGeom>
          <a:noFill/>
          <a:ln w="9525">
            <a:noFill/>
            <a:miter lim="800000"/>
            <a:headEnd/>
            <a:tailEnd/>
          </a:ln>
        </p:spPr>
        <p:txBody>
          <a:bodyPr>
            <a:prstTxWarp prst="textNoShape">
              <a:avLst/>
            </a:prstTxWarp>
            <a:spAutoFit/>
          </a:bodyPr>
          <a:lstStyle/>
          <a:p>
            <a:r>
              <a:rPr lang="en-US" sz="3200">
                <a:latin typeface="Arial Black" pitchFamily="-112" charset="0"/>
              </a:rPr>
              <a:t>A. Prince Charles has someone squeeze toothpaste on his toothbrush every day</a:t>
            </a:r>
          </a:p>
        </p:txBody>
      </p:sp>
      <p:sp>
        <p:nvSpPr>
          <p:cNvPr id="9" name="Rectangle 8"/>
          <p:cNvSpPr>
            <a:spLocks noChangeArrowheads="1"/>
          </p:cNvSpPr>
          <p:nvPr/>
        </p:nvSpPr>
        <p:spPr bwMode="auto">
          <a:xfrm>
            <a:off x="0" y="3048000"/>
            <a:ext cx="9144000" cy="1077913"/>
          </a:xfrm>
          <a:prstGeom prst="rect">
            <a:avLst/>
          </a:prstGeom>
          <a:noFill/>
          <a:ln w="9525">
            <a:noFill/>
            <a:miter lim="800000"/>
            <a:headEnd/>
            <a:tailEnd/>
          </a:ln>
        </p:spPr>
        <p:txBody>
          <a:bodyPr>
            <a:prstTxWarp prst="textNoShape">
              <a:avLst/>
            </a:prstTxWarp>
            <a:spAutoFit/>
          </a:bodyPr>
          <a:lstStyle/>
          <a:p>
            <a:r>
              <a:rPr lang="en-US" sz="3200">
                <a:latin typeface="Arial Black" pitchFamily="-112" charset="0"/>
              </a:rPr>
              <a:t>B. In 1994, a prison inmate used tooth floss to escape from prison</a:t>
            </a:r>
          </a:p>
        </p:txBody>
      </p:sp>
      <p:sp>
        <p:nvSpPr>
          <p:cNvPr id="10" name="Rectangle 9"/>
          <p:cNvSpPr>
            <a:spLocks noChangeArrowheads="1"/>
          </p:cNvSpPr>
          <p:nvPr/>
        </p:nvSpPr>
        <p:spPr bwMode="auto">
          <a:xfrm>
            <a:off x="0" y="4191000"/>
            <a:ext cx="9144000" cy="1077913"/>
          </a:xfrm>
          <a:prstGeom prst="rect">
            <a:avLst/>
          </a:prstGeom>
          <a:noFill/>
          <a:ln w="9525">
            <a:noFill/>
            <a:miter lim="800000"/>
            <a:headEnd/>
            <a:tailEnd/>
          </a:ln>
        </p:spPr>
        <p:txBody>
          <a:bodyPr>
            <a:prstTxWarp prst="textNoShape">
              <a:avLst/>
            </a:prstTxWarp>
            <a:spAutoFit/>
          </a:bodyPr>
          <a:lstStyle/>
          <a:p>
            <a:r>
              <a:rPr lang="en-US" sz="3200">
                <a:latin typeface="Arial Black" pitchFamily="-112" charset="0"/>
              </a:rPr>
              <a:t>C. In an average lifetime, a person produces 10,000 gallons of saliva.</a:t>
            </a:r>
          </a:p>
        </p:txBody>
      </p:sp>
      <p:sp>
        <p:nvSpPr>
          <p:cNvPr id="11" name="Rectangle 10"/>
          <p:cNvSpPr>
            <a:spLocks noChangeArrowheads="1"/>
          </p:cNvSpPr>
          <p:nvPr/>
        </p:nvSpPr>
        <p:spPr bwMode="auto">
          <a:xfrm>
            <a:off x="0" y="5257800"/>
            <a:ext cx="9144000" cy="1077913"/>
          </a:xfrm>
          <a:prstGeom prst="rect">
            <a:avLst/>
          </a:prstGeom>
          <a:noFill/>
          <a:ln w="9525">
            <a:noFill/>
            <a:miter lim="800000"/>
            <a:headEnd/>
            <a:tailEnd/>
          </a:ln>
        </p:spPr>
        <p:txBody>
          <a:bodyPr>
            <a:prstTxWarp prst="textNoShape">
              <a:avLst/>
            </a:prstTxWarp>
            <a:spAutoFit/>
          </a:bodyPr>
          <a:lstStyle/>
          <a:p>
            <a:r>
              <a:rPr lang="en-US" sz="3200">
                <a:latin typeface="Arial Black" pitchFamily="-112" charset="0"/>
              </a:rPr>
              <a:t>D. The only cheese that is good for your</a:t>
            </a:r>
          </a:p>
          <a:p>
            <a:r>
              <a:rPr lang="en-US" sz="3200">
                <a:latin typeface="Arial Black" pitchFamily="-112" charset="0"/>
              </a:rPr>
              <a:t>    teeth is feta cheese.</a:t>
            </a:r>
          </a:p>
        </p:txBody>
      </p:sp>
      <p:sp>
        <p:nvSpPr>
          <p:cNvPr id="12" name="Rounded Rectangle 11"/>
          <p:cNvSpPr/>
          <p:nvPr/>
        </p:nvSpPr>
        <p:spPr>
          <a:xfrm>
            <a:off x="0" y="5334000"/>
            <a:ext cx="8991600" cy="990600"/>
          </a:xfrm>
          <a:prstGeom prst="roundRect">
            <a:avLst/>
          </a:prstGeom>
          <a:no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a typeface="ＭＳ Ｐゴシック" pitchFamily="-107"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withEffect">
                                  <p:stCondLst>
                                    <p:cond delay="0"/>
                                  </p:stCondLst>
                                  <p:childTnLst>
                                    <p:set>
                                      <p:cBhvr>
                                        <p:cTn id="6" dur="1" fill="hold">
                                          <p:stCondLst>
                                            <p:cond delay="0"/>
                                          </p:stCondLst>
                                        </p:cTn>
                                        <p:tgtEl>
                                          <p:spTgt spid="49154"/>
                                        </p:tgtEl>
                                        <p:attrNameLst>
                                          <p:attrName>style.visibility</p:attrName>
                                        </p:attrNameLst>
                                      </p:cBhvr>
                                      <p:to>
                                        <p:strVal val="visible"/>
                                      </p:to>
                                    </p:set>
                                    <p:anim from="(-#ppt_w/2)" to="(#ppt_x)" calcmode="lin" valueType="num">
                                      <p:cBhvr>
                                        <p:cTn id="7" dur="600" fill="hold">
                                          <p:stCondLst>
                                            <p:cond delay="0"/>
                                          </p:stCondLst>
                                        </p:cTn>
                                        <p:tgtEl>
                                          <p:spTgt spid="49154"/>
                                        </p:tgtEl>
                                        <p:attrNameLst>
                                          <p:attrName>ppt_x</p:attrName>
                                        </p:attrNameLst>
                                      </p:cBhvr>
                                    </p:anim>
                                    <p:anim from="0" to="-1.0" calcmode="lin" valueType="num">
                                      <p:cBhvr>
                                        <p:cTn id="8" dur="200" decel="50000" autoRev="1" fill="hold">
                                          <p:stCondLst>
                                            <p:cond delay="600"/>
                                          </p:stCondLst>
                                        </p:cTn>
                                        <p:tgtEl>
                                          <p:spTgt spid="49154"/>
                                        </p:tgtEl>
                                        <p:attrNameLst>
                                          <p:attrName>xshear</p:attrName>
                                        </p:attrNameLst>
                                      </p:cBhvr>
                                    </p:anim>
                                    <p:animScale>
                                      <p:cBhvr>
                                        <p:cTn id="9" dur="200" decel="100000" autoRev="1" fill="hold">
                                          <p:stCondLst>
                                            <p:cond delay="600"/>
                                          </p:stCondLst>
                                        </p:cTn>
                                        <p:tgtEl>
                                          <p:spTgt spid="49154"/>
                                        </p:tgtEl>
                                      </p:cBhvr>
                                      <p:from x="100000" y="100000"/>
                                      <p:to x="80000" y="100000"/>
                                    </p:animScale>
                                    <p:anim by="(#ppt_h/3+#ppt_w*0.1)" calcmode="lin" valueType="num">
                                      <p:cBhvr additive="sum">
                                        <p:cTn id="10" dur="200" decel="100000" autoRev="1" fill="hold">
                                          <p:stCondLst>
                                            <p:cond delay="600"/>
                                          </p:stCondLst>
                                        </p:cTn>
                                        <p:tgtEl>
                                          <p:spTgt spid="49154"/>
                                        </p:tgtEl>
                                        <p:attrNameLst>
                                          <p:attrName>ppt_x</p:attrName>
                                        </p:attrNameLst>
                                      </p:cBhvr>
                                    </p:anim>
                                  </p:childTnLst>
                                </p:cTn>
                              </p:par>
                              <p:par>
                                <p:cTn id="11" presetID="10" presetClass="entr" presetSubtype="0" fill="hold" grpId="0" nodeType="withEffect">
                                  <p:stCondLst>
                                    <p:cond delay="0"/>
                                  </p:stCondLst>
                                  <p:iterate type="lt">
                                    <p:tmPct val="0"/>
                                  </p:iterate>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2000"/>
                                        <p:tgtEl>
                                          <p:spTgt spid="9"/>
                                        </p:tgtEl>
                                      </p:cBhvr>
                                    </p:animEffect>
                                  </p:childTnLst>
                                </p:cTn>
                              </p:par>
                              <p:par>
                                <p:cTn id="17" presetID="29"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ppt_x</p:attrName>
                                        </p:attrNameLst>
                                      </p:cBhvr>
                                      <p:tavLst>
                                        <p:tav tm="0">
                                          <p:val>
                                            <p:strVal val="#ppt_x-.2"/>
                                          </p:val>
                                        </p:tav>
                                        <p:tav tm="100000">
                                          <p:val>
                                            <p:strVal val="#ppt_x"/>
                                          </p:val>
                                        </p:tav>
                                      </p:tavLst>
                                    </p:anim>
                                    <p:anim calcmode="lin" valueType="num">
                                      <p:cBhvr>
                                        <p:cTn id="20"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0"/>
                                        </p:tgtEl>
                                      </p:cBhvr>
                                    </p:animEffect>
                                  </p:childTnLst>
                                </p:cTn>
                              </p:par>
                              <p:par>
                                <p:cTn id="22" presetID="29"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ppt_x</p:attrName>
                                        </p:attrNameLst>
                                      </p:cBhvr>
                                      <p:tavLst>
                                        <p:tav tm="0">
                                          <p:val>
                                            <p:strVal val="#ppt_x-.2"/>
                                          </p:val>
                                        </p:tav>
                                        <p:tav tm="100000">
                                          <p:val>
                                            <p:strVal val="#ppt_x"/>
                                          </p:val>
                                        </p:tav>
                                      </p:tavLst>
                                    </p:anim>
                                    <p:anim calcmode="lin" valueType="num">
                                      <p:cBhvr>
                                        <p:cTn id="25"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80">
                                          <p:stCondLst>
                                            <p:cond delay="0"/>
                                          </p:stCondLst>
                                        </p:cTn>
                                        <p:tgtEl>
                                          <p:spTgt spid="12"/>
                                        </p:tgtEl>
                                      </p:cBhvr>
                                    </p:animEffect>
                                    <p:anim calcmode="lin" valueType="num">
                                      <p:cBhvr>
                                        <p:cTn id="3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7" dur="26">
                                          <p:stCondLst>
                                            <p:cond delay="650"/>
                                          </p:stCondLst>
                                        </p:cTn>
                                        <p:tgtEl>
                                          <p:spTgt spid="12"/>
                                        </p:tgtEl>
                                      </p:cBhvr>
                                      <p:to x="100000" y="60000"/>
                                    </p:animScale>
                                    <p:animScale>
                                      <p:cBhvr>
                                        <p:cTn id="38" dur="166" decel="50000">
                                          <p:stCondLst>
                                            <p:cond delay="676"/>
                                          </p:stCondLst>
                                        </p:cTn>
                                        <p:tgtEl>
                                          <p:spTgt spid="12"/>
                                        </p:tgtEl>
                                      </p:cBhvr>
                                      <p:to x="100000" y="100000"/>
                                    </p:animScale>
                                    <p:animScale>
                                      <p:cBhvr>
                                        <p:cTn id="39" dur="26">
                                          <p:stCondLst>
                                            <p:cond delay="1312"/>
                                          </p:stCondLst>
                                        </p:cTn>
                                        <p:tgtEl>
                                          <p:spTgt spid="12"/>
                                        </p:tgtEl>
                                      </p:cBhvr>
                                      <p:to x="100000" y="80000"/>
                                    </p:animScale>
                                    <p:animScale>
                                      <p:cBhvr>
                                        <p:cTn id="40" dur="166" decel="50000">
                                          <p:stCondLst>
                                            <p:cond delay="1338"/>
                                          </p:stCondLst>
                                        </p:cTn>
                                        <p:tgtEl>
                                          <p:spTgt spid="12"/>
                                        </p:tgtEl>
                                      </p:cBhvr>
                                      <p:to x="100000" y="100000"/>
                                    </p:animScale>
                                    <p:animScale>
                                      <p:cBhvr>
                                        <p:cTn id="41" dur="26">
                                          <p:stCondLst>
                                            <p:cond delay="1642"/>
                                          </p:stCondLst>
                                        </p:cTn>
                                        <p:tgtEl>
                                          <p:spTgt spid="12"/>
                                        </p:tgtEl>
                                      </p:cBhvr>
                                      <p:to x="100000" y="90000"/>
                                    </p:animScale>
                                    <p:animScale>
                                      <p:cBhvr>
                                        <p:cTn id="42" dur="166" decel="50000">
                                          <p:stCondLst>
                                            <p:cond delay="1668"/>
                                          </p:stCondLst>
                                        </p:cTn>
                                        <p:tgtEl>
                                          <p:spTgt spid="12"/>
                                        </p:tgtEl>
                                      </p:cBhvr>
                                      <p:to x="100000" y="100000"/>
                                    </p:animScale>
                                    <p:animScale>
                                      <p:cBhvr>
                                        <p:cTn id="43" dur="26">
                                          <p:stCondLst>
                                            <p:cond delay="1808"/>
                                          </p:stCondLst>
                                        </p:cTn>
                                        <p:tgtEl>
                                          <p:spTgt spid="12"/>
                                        </p:tgtEl>
                                      </p:cBhvr>
                                      <p:to x="100000" y="95000"/>
                                    </p:animScale>
                                    <p:animScale>
                                      <p:cBhvr>
                                        <p:cTn id="44"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p:bldP spid="8" grpId="0"/>
      <p:bldP spid="9" grpId="0"/>
      <p:bldP spid="10" grpId="0"/>
      <p:bldP spid="11" grpId="0"/>
      <p:bldP spid="12" grpId="0" animBg="1"/>
    </p:bldLst>
  </p:timing>
</p:sld>
</file>

<file path=ppt/slides/slide2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Action Button: Forward or Next 12">
            <a:hlinkClick r:id="" action="ppaction://hlinkshowjump?jump=nextslide"/>
          </p:cNvPr>
          <p:cNvSpPr/>
          <p:nvPr/>
        </p:nvSpPr>
        <p:spPr>
          <a:xfrm>
            <a:off x="8534400" y="6272213"/>
            <a:ext cx="609600" cy="585787"/>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a typeface="ＭＳ Ｐゴシック" pitchFamily="-107" charset="-128"/>
            </a:endParaRPr>
          </a:p>
        </p:txBody>
      </p:sp>
      <p:sp>
        <p:nvSpPr>
          <p:cNvPr id="14" name="Explosion 1 13"/>
          <p:cNvSpPr/>
          <p:nvPr/>
        </p:nvSpPr>
        <p:spPr>
          <a:xfrm>
            <a:off x="533400" y="76200"/>
            <a:ext cx="7848600" cy="6629400"/>
          </a:xfrm>
          <a:prstGeom prst="irregularSeal1">
            <a:avLst/>
          </a:prstGeom>
          <a:solidFill>
            <a:schemeClr val="bg1"/>
          </a:solidFill>
          <a:effectLst>
            <a:outerShdw blurRad="50800" dist="38100" algn="l" rotWithShape="0">
              <a:prstClr val="black">
                <a:alpha val="40000"/>
              </a:prstClr>
            </a:outerShdw>
          </a:effectLst>
          <a:scene3d>
            <a:camera prst="isometricOffAxis2Lef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39688" algn="ctr">
              <a:defRPr/>
            </a:pPr>
            <a:r>
              <a:rPr lang="en-US" sz="5400" dirty="0">
                <a:solidFill>
                  <a:schemeClr val="tx1"/>
                </a:solidFill>
                <a:latin typeface="Arial Black" charset="0"/>
                <a:ea typeface="Arial Black" charset="0"/>
                <a:cs typeface="Arial Black" charset="0"/>
                <a:sym typeface="Arial Black" charset="0"/>
              </a:rPr>
              <a:t>FINAL</a:t>
            </a:r>
          </a:p>
          <a:p>
            <a:pPr marL="39688" algn="ctr">
              <a:defRPr/>
            </a:pPr>
            <a:r>
              <a:rPr lang="en-US" sz="5400" dirty="0">
                <a:solidFill>
                  <a:schemeClr val="tx1"/>
                </a:solidFill>
                <a:latin typeface="Arial Black" charset="0"/>
                <a:ea typeface="Arial Black" charset="0"/>
                <a:cs typeface="Arial Black" charset="0"/>
                <a:sym typeface="Arial Black" charset="0"/>
              </a:rPr>
              <a:t>JEOPARDY</a:t>
            </a:r>
          </a:p>
        </p:txBody>
      </p:sp>
      <p:sp>
        <p:nvSpPr>
          <p:cNvPr id="49156" name="TextBox 4"/>
          <p:cNvSpPr txBox="1">
            <a:spLocks noChangeArrowheads="1"/>
          </p:cNvSpPr>
          <p:nvPr/>
        </p:nvSpPr>
        <p:spPr bwMode="auto">
          <a:xfrm>
            <a:off x="2133600" y="2438400"/>
            <a:ext cx="1143000" cy="381000"/>
          </a:xfrm>
          <a:prstGeom prst="rect">
            <a:avLst/>
          </a:prstGeom>
          <a:noFill/>
          <a:ln w="9525">
            <a:noFill/>
            <a:miter lim="800000"/>
            <a:headEnd/>
            <a:tailEnd/>
          </a:ln>
        </p:spPr>
        <p:txBody>
          <a:bodyPr>
            <a:prstTxWarp prst="textNoShape">
              <a:avLst/>
            </a:prstTxWarp>
            <a:spAutoFit/>
          </a:bodyPr>
          <a:lstStyle/>
          <a:p>
            <a:endParaRPr lang="en-US" sz="18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anim calcmode="lin" valueType="num">
                                      <p:cBhvr>
                                        <p:cTn id="8" dur="2000" fill="hold"/>
                                        <p:tgtEl>
                                          <p:spTgt spid="14"/>
                                        </p:tgtEl>
                                        <p:attrNameLst>
                                          <p:attrName>style.rotation</p:attrName>
                                        </p:attrNameLst>
                                      </p:cBhvr>
                                      <p:tavLst>
                                        <p:tav tm="0">
                                          <p:val>
                                            <p:fltVal val="720"/>
                                          </p:val>
                                        </p:tav>
                                        <p:tav tm="100000">
                                          <p:val>
                                            <p:fltVal val="0"/>
                                          </p:val>
                                        </p:tav>
                                      </p:tavLst>
                                    </p:anim>
                                    <p:anim calcmode="lin" valueType="num">
                                      <p:cBhvr>
                                        <p:cTn id="9" dur="2000" fill="hold"/>
                                        <p:tgtEl>
                                          <p:spTgt spid="14"/>
                                        </p:tgtEl>
                                        <p:attrNameLst>
                                          <p:attrName>ppt_h</p:attrName>
                                        </p:attrNameLst>
                                      </p:cBhvr>
                                      <p:tavLst>
                                        <p:tav tm="0">
                                          <p:val>
                                            <p:fltVal val="0"/>
                                          </p:val>
                                        </p:tav>
                                        <p:tav tm="100000">
                                          <p:val>
                                            <p:strVal val="#ppt_h"/>
                                          </p:val>
                                        </p:tav>
                                      </p:tavLst>
                                    </p:anim>
                                    <p:anim calcmode="lin" valueType="num">
                                      <p:cBhvr>
                                        <p:cTn id="10" dur="2000" fill="hold"/>
                                        <p:tgtEl>
                                          <p:spTgt spid="1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Rectangle 11"/>
          <p:cNvSpPr>
            <a:spLocks/>
          </p:cNvSpPr>
          <p:nvPr/>
        </p:nvSpPr>
        <p:spPr bwMode="auto">
          <a:xfrm>
            <a:off x="0" y="228600"/>
            <a:ext cx="9144000" cy="2819400"/>
          </a:xfrm>
          <a:prstGeom prst="rect">
            <a:avLst/>
          </a:prstGeom>
          <a:noFill/>
          <a:ln w="12700">
            <a:noFill/>
            <a:miter lim="800000"/>
            <a:headEnd/>
            <a:tailEnd/>
          </a:ln>
        </p:spPr>
        <p:txBody>
          <a:bodyPr lIns="0" tIns="0" rIns="40639" bIns="0">
            <a:prstTxWarp prst="textNoShape">
              <a:avLst/>
            </a:prstTxWarp>
          </a:bodyPr>
          <a:lstStyle/>
          <a:p>
            <a:pPr marL="39688" algn="ctr"/>
            <a:r>
              <a:rPr lang="en-US" sz="3600">
                <a:solidFill>
                  <a:srgbClr val="F2F2F2"/>
                </a:solidFill>
                <a:latin typeface="Arial Black" pitchFamily="-112" charset="0"/>
                <a:sym typeface="Arial Black" pitchFamily="-112" charset="0"/>
              </a:rPr>
              <a:t/>
            </a:r>
            <a:br>
              <a:rPr lang="en-US" sz="3600">
                <a:solidFill>
                  <a:srgbClr val="F2F2F2"/>
                </a:solidFill>
                <a:latin typeface="Arial Black" pitchFamily="-112" charset="0"/>
                <a:sym typeface="Arial Black" pitchFamily="-112" charset="0"/>
              </a:rPr>
            </a:br>
            <a:r>
              <a:rPr lang="en-US" sz="3600">
                <a:solidFill>
                  <a:srgbClr val="F2F2F2"/>
                </a:solidFill>
                <a:latin typeface="Arial Black" pitchFamily="-112" charset="0"/>
                <a:sym typeface="Arial Black" pitchFamily="-112" charset="0"/>
              </a:rPr>
              <a:t>Identify four examples of how you as a peer could help someone with their oral health care needs? </a:t>
            </a:r>
          </a:p>
        </p:txBody>
      </p:sp>
      <p:sp>
        <p:nvSpPr>
          <p:cNvPr id="5" name="Flowchart: Process 4">
            <a:hlinkClick r:id="rId3" action="ppaction://hlinksldjump"/>
          </p:cNvPr>
          <p:cNvSpPr/>
          <p:nvPr/>
        </p:nvSpPr>
        <p:spPr>
          <a:xfrm>
            <a:off x="7848600" y="6400800"/>
            <a:ext cx="1295400" cy="45720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chemeClr val="tx1"/>
                </a:solidFill>
                <a:ea typeface="ＭＳ Ｐゴシック" pitchFamily="-107" charset="-128"/>
              </a:rPr>
              <a:t>Scores</a:t>
            </a:r>
          </a:p>
        </p:txBody>
      </p:sp>
      <p:sp>
        <p:nvSpPr>
          <p:cNvPr id="88068" name="TextBox 6"/>
          <p:cNvSpPr txBox="1">
            <a:spLocks noChangeArrowheads="1"/>
          </p:cNvSpPr>
          <p:nvPr/>
        </p:nvSpPr>
        <p:spPr bwMode="auto">
          <a:xfrm>
            <a:off x="0" y="3124200"/>
            <a:ext cx="9144000" cy="3108325"/>
          </a:xfrm>
          <a:prstGeom prst="rect">
            <a:avLst/>
          </a:prstGeom>
          <a:noFill/>
          <a:ln w="9525">
            <a:noFill/>
            <a:miter lim="800000"/>
            <a:headEnd/>
            <a:tailEnd/>
          </a:ln>
        </p:spPr>
        <p:txBody>
          <a:bodyPr>
            <a:prstTxWarp prst="textNoShape">
              <a:avLst/>
            </a:prstTxWarp>
            <a:spAutoFit/>
          </a:bodyPr>
          <a:lstStyle/>
          <a:p>
            <a:pPr algn="ctr"/>
            <a:r>
              <a:rPr lang="en-US" sz="2800">
                <a:latin typeface="Arial Black" pitchFamily="-112" charset="0"/>
              </a:rPr>
              <a:t>Transportation, connecting with other social services, accompanying to dental visits, talking to them about their oral health care, explaining the importance of oral health care, describing your own experience with oral health care, appointment reminders, periodically calling them to stay in touch…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withEffect">
                                  <p:stCondLst>
                                    <p:cond delay="0"/>
                                  </p:stCondLst>
                                  <p:childTnLst>
                                    <p:set>
                                      <p:cBhvr>
                                        <p:cTn id="6" dur="1" fill="hold">
                                          <p:stCondLst>
                                            <p:cond delay="0"/>
                                          </p:stCondLst>
                                        </p:cTn>
                                        <p:tgtEl>
                                          <p:spTgt spid="49154"/>
                                        </p:tgtEl>
                                        <p:attrNameLst>
                                          <p:attrName>style.visibility</p:attrName>
                                        </p:attrNameLst>
                                      </p:cBhvr>
                                      <p:to>
                                        <p:strVal val="visible"/>
                                      </p:to>
                                    </p:set>
                                    <p:anim from="(-#ppt_w/2)" to="(#ppt_x)" calcmode="lin" valueType="num">
                                      <p:cBhvr>
                                        <p:cTn id="7" dur="600" fill="hold">
                                          <p:stCondLst>
                                            <p:cond delay="0"/>
                                          </p:stCondLst>
                                        </p:cTn>
                                        <p:tgtEl>
                                          <p:spTgt spid="49154"/>
                                        </p:tgtEl>
                                        <p:attrNameLst>
                                          <p:attrName>ppt_x</p:attrName>
                                        </p:attrNameLst>
                                      </p:cBhvr>
                                    </p:anim>
                                    <p:anim from="0" to="-1.0" calcmode="lin" valueType="num">
                                      <p:cBhvr>
                                        <p:cTn id="8" dur="200" decel="50000" autoRev="1" fill="hold">
                                          <p:stCondLst>
                                            <p:cond delay="600"/>
                                          </p:stCondLst>
                                        </p:cTn>
                                        <p:tgtEl>
                                          <p:spTgt spid="49154"/>
                                        </p:tgtEl>
                                        <p:attrNameLst>
                                          <p:attrName>xshear</p:attrName>
                                        </p:attrNameLst>
                                      </p:cBhvr>
                                    </p:anim>
                                    <p:animScale>
                                      <p:cBhvr>
                                        <p:cTn id="9" dur="200" decel="100000" autoRev="1" fill="hold">
                                          <p:stCondLst>
                                            <p:cond delay="600"/>
                                          </p:stCondLst>
                                        </p:cTn>
                                        <p:tgtEl>
                                          <p:spTgt spid="49154"/>
                                        </p:tgtEl>
                                      </p:cBhvr>
                                      <p:from x="100000" y="100000"/>
                                      <p:to x="80000" y="100000"/>
                                    </p:animScale>
                                    <p:anim by="(#ppt_h/3+#ppt_w*0.1)" calcmode="lin" valueType="num">
                                      <p:cBhvr additive="sum">
                                        <p:cTn id="10" dur="200" decel="100000" autoRev="1" fill="hold">
                                          <p:stCondLst>
                                            <p:cond delay="600"/>
                                          </p:stCondLst>
                                        </p:cTn>
                                        <p:tgtEl>
                                          <p:spTgt spid="49154"/>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88068"/>
                                        </p:tgtEl>
                                        <p:attrNameLst>
                                          <p:attrName>style.visibility</p:attrName>
                                        </p:attrNameLst>
                                      </p:cBhvr>
                                      <p:to>
                                        <p:strVal val="visible"/>
                                      </p:to>
                                    </p:set>
                                    <p:animEffect transition="in" filter="fade">
                                      <p:cBhvr>
                                        <p:cTn id="15" dur="2000"/>
                                        <p:tgtEl>
                                          <p:spTgt spid="88068"/>
                                        </p:tgtEl>
                                      </p:cBhvr>
                                    </p:animEffect>
                                    <p:anim calcmode="lin" valueType="num">
                                      <p:cBhvr>
                                        <p:cTn id="16" dur="2000" fill="hold"/>
                                        <p:tgtEl>
                                          <p:spTgt spid="88068"/>
                                        </p:tgtEl>
                                        <p:attrNameLst>
                                          <p:attrName>style.rotation</p:attrName>
                                        </p:attrNameLst>
                                      </p:cBhvr>
                                      <p:tavLst>
                                        <p:tav tm="0">
                                          <p:val>
                                            <p:fltVal val="720"/>
                                          </p:val>
                                        </p:tav>
                                        <p:tav tm="100000">
                                          <p:val>
                                            <p:fltVal val="0"/>
                                          </p:val>
                                        </p:tav>
                                      </p:tavLst>
                                    </p:anim>
                                    <p:anim calcmode="lin" valueType="num">
                                      <p:cBhvr>
                                        <p:cTn id="17" dur="2000" fill="hold"/>
                                        <p:tgtEl>
                                          <p:spTgt spid="88068"/>
                                        </p:tgtEl>
                                        <p:attrNameLst>
                                          <p:attrName>ppt_h</p:attrName>
                                        </p:attrNameLst>
                                      </p:cBhvr>
                                      <p:tavLst>
                                        <p:tav tm="0">
                                          <p:val>
                                            <p:fltVal val="0"/>
                                          </p:val>
                                        </p:tav>
                                        <p:tav tm="100000">
                                          <p:val>
                                            <p:strVal val="#ppt_h"/>
                                          </p:val>
                                        </p:tav>
                                      </p:tavLst>
                                    </p:anim>
                                    <p:anim calcmode="lin" valueType="num">
                                      <p:cBhvr>
                                        <p:cTn id="18" dur="2000" fill="hold"/>
                                        <p:tgtEl>
                                          <p:spTgt spid="8806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p:bldP spid="88068" grpId="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a:spLocks noGrp="1"/>
          </p:cNvSpPr>
          <p:nvPr>
            <p:ph type="title"/>
          </p:nvPr>
        </p:nvSpPr>
        <p:spPr>
          <a:xfrm>
            <a:off x="674827" y="1337733"/>
            <a:ext cx="3255264" cy="1162050"/>
          </a:xfrm>
        </p:spPr>
        <p:txBody>
          <a:bodyPr/>
          <a:lstStyle/>
          <a:p>
            <a:r>
              <a:rPr lang="en-US" dirty="0" smtClean="0">
                <a:solidFill>
                  <a:srgbClr val="000000"/>
                </a:solidFill>
              </a:rPr>
              <a:t>MODULE 10:</a:t>
            </a:r>
            <a:endParaRPr lang="en-US" dirty="0">
              <a:solidFill>
                <a:srgbClr val="000000"/>
              </a:solidFill>
            </a:endParaRPr>
          </a:p>
        </p:txBody>
      </p:sp>
      <p:sp>
        <p:nvSpPr>
          <p:cNvPr id="24" name="Content Placeholder 23"/>
          <p:cNvSpPr>
            <a:spLocks noGrp="1"/>
          </p:cNvSpPr>
          <p:nvPr>
            <p:ph idx="1"/>
          </p:nvPr>
        </p:nvSpPr>
        <p:spPr/>
        <p:txBody>
          <a:bodyPr>
            <a:normAutofit/>
          </a:bodyPr>
          <a:lstStyle/>
          <a:p>
            <a:r>
              <a:rPr lang="en-US" i="1" dirty="0" smtClean="0"/>
              <a:t>Session Length</a:t>
            </a:r>
            <a:r>
              <a:rPr lang="en-US" dirty="0" smtClean="0"/>
              <a:t>: 45 minutes</a:t>
            </a:r>
          </a:p>
          <a:p>
            <a:r>
              <a:rPr lang="en-US" i="1" dirty="0" smtClean="0"/>
              <a:t>Materials Needed:</a:t>
            </a:r>
            <a:endParaRPr lang="en-US" dirty="0" smtClean="0"/>
          </a:p>
          <a:p>
            <a:pPr lvl="1"/>
            <a:r>
              <a:rPr lang="en-US" dirty="0" smtClean="0"/>
              <a:t>Computer and compatible LCD projector</a:t>
            </a:r>
          </a:p>
          <a:p>
            <a:pPr lvl="1"/>
            <a:r>
              <a:rPr lang="en-US" dirty="0" smtClean="0"/>
              <a:t>Whiteboard, large paper and easel, or other means of taking notes </a:t>
            </a:r>
          </a:p>
          <a:p>
            <a:pPr lvl="1"/>
            <a:r>
              <a:rPr lang="en-US" dirty="0" smtClean="0"/>
              <a:t>Markers. </a:t>
            </a:r>
            <a:endParaRPr lang="en-US" dirty="0"/>
          </a:p>
        </p:txBody>
      </p:sp>
      <p:sp>
        <p:nvSpPr>
          <p:cNvPr id="25" name="Text Placeholder 24"/>
          <p:cNvSpPr>
            <a:spLocks noGrp="1"/>
          </p:cNvSpPr>
          <p:nvPr>
            <p:ph type="body" sz="half" idx="2"/>
          </p:nvPr>
        </p:nvSpPr>
        <p:spPr>
          <a:xfrm>
            <a:off x="674827" y="2537618"/>
            <a:ext cx="3255264" cy="2392363"/>
          </a:xfrm>
        </p:spPr>
        <p:txBody>
          <a:bodyPr/>
          <a:lstStyle/>
          <a:p>
            <a:r>
              <a:rPr lang="en-US" sz="2400" dirty="0" smtClean="0"/>
              <a:t>Taking the First Steps: Building Organizational Capacity for Oral Health Care</a:t>
            </a:r>
            <a:endParaRPr lang="en-US" dirty="0"/>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smtClean="0">
                <a:solidFill>
                  <a:schemeClr val="accent1">
                    <a:lumMod val="60000"/>
                    <a:lumOff val="40000"/>
                  </a:schemeClr>
                </a:solidFill>
              </a:rPr>
              <a:t>REFRESHER</a:t>
            </a:r>
            <a:r>
              <a:rPr lang="en-US" sz="2400" dirty="0" smtClean="0"/>
              <a:t>:</a:t>
            </a:r>
            <a:r>
              <a:rPr lang="en-US" sz="2300" dirty="0" smtClean="0"/>
              <a:t> Overview of Pros, Cons, and Important Considerations for the Six Organizational Models</a:t>
            </a:r>
            <a:br>
              <a:rPr lang="en-US" sz="2300" dirty="0" smtClean="0"/>
            </a:br>
            <a:r>
              <a:rPr lang="en-US" sz="2300" dirty="0" smtClean="0"/>
              <a:t> (1 of 3)</a:t>
            </a:r>
            <a:endParaRPr lang="en-US" sz="2300" dirty="0"/>
          </a:p>
        </p:txBody>
      </p:sp>
      <p:graphicFrame>
        <p:nvGraphicFramePr>
          <p:cNvPr id="58370" name="Object 2"/>
          <p:cNvGraphicFramePr>
            <a:graphicFrameLocks noChangeAspect="1"/>
          </p:cNvGraphicFramePr>
          <p:nvPr>
            <p:extLst>
              <p:ext uri="{D42A27DB-BD31-4B8C-83A1-F6EECF244321}">
                <p14:modId xmlns:p14="http://schemas.microsoft.com/office/powerpoint/2010/main" val="1740423316"/>
              </p:ext>
            </p:extLst>
          </p:nvPr>
        </p:nvGraphicFramePr>
        <p:xfrm>
          <a:off x="1269995" y="1748622"/>
          <a:ext cx="6064245" cy="4859609"/>
        </p:xfrm>
        <a:graphic>
          <a:graphicData uri="http://schemas.openxmlformats.org/presentationml/2006/ole">
            <mc:AlternateContent xmlns:mc="http://schemas.openxmlformats.org/markup-compatibility/2006">
              <mc:Choice xmlns:v="urn:schemas-microsoft-com:vml" Requires="v">
                <p:oleObj spid="_x0000_s1083426" name="Document" r:id="rId4" imgW="5626100" imgH="4508500" progId="Word.Document.8">
                  <p:link updateAutomatic="1"/>
                </p:oleObj>
              </mc:Choice>
              <mc:Fallback>
                <p:oleObj name="Document" r:id="rId4" imgW="5626100" imgH="4508500" progId="Word.Document.8">
                  <p:link updateAutomatic="1"/>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9995" y="1748622"/>
                        <a:ext cx="6064245" cy="4859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58371" name="Object 3"/>
          <p:cNvGraphicFramePr>
            <a:graphicFrameLocks noChangeAspect="1"/>
          </p:cNvGraphicFramePr>
          <p:nvPr>
            <p:extLst>
              <p:ext uri="{D42A27DB-BD31-4B8C-83A1-F6EECF244321}">
                <p14:modId xmlns:p14="http://schemas.microsoft.com/office/powerpoint/2010/main" val="717640146"/>
              </p:ext>
            </p:extLst>
          </p:nvPr>
        </p:nvGraphicFramePr>
        <p:xfrm>
          <a:off x="1437212" y="6117168"/>
          <a:ext cx="5486400" cy="609600"/>
        </p:xfrm>
        <a:graphic>
          <a:graphicData uri="http://schemas.openxmlformats.org/presentationml/2006/ole">
            <mc:AlternateContent xmlns:mc="http://schemas.openxmlformats.org/markup-compatibility/2006">
              <mc:Choice xmlns:v="urn:schemas-microsoft-com:vml" Requires="v">
                <p:oleObj spid="_x0000_s1083427" name="Document" r:id="rId6" imgW="5486400" imgH="609600" progId="Word.Document.8">
                  <p:link updateAutomatic="1"/>
                </p:oleObj>
              </mc:Choice>
              <mc:Fallback>
                <p:oleObj name="Document" r:id="rId6" imgW="5486400" imgH="609600" progId="Word.Document.8">
                  <p:link updateAutomatic="1"/>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37212" y="6117168"/>
                        <a:ext cx="548640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smtClean="0">
                <a:solidFill>
                  <a:schemeClr val="accent1">
                    <a:lumMod val="60000"/>
                    <a:lumOff val="40000"/>
                  </a:schemeClr>
                </a:solidFill>
              </a:rPr>
              <a:t>REFRESHER</a:t>
            </a:r>
            <a:r>
              <a:rPr lang="en-US" sz="2400" dirty="0" smtClean="0"/>
              <a:t>: </a:t>
            </a:r>
            <a:r>
              <a:rPr lang="en-US" sz="2300" dirty="0" smtClean="0"/>
              <a:t>Overview of Pros, Cons, and Important Considerations for the Six Organizational Models </a:t>
            </a:r>
            <a:br>
              <a:rPr lang="en-US" sz="2300" dirty="0" smtClean="0"/>
            </a:br>
            <a:r>
              <a:rPr lang="en-US" sz="2300" dirty="0" smtClean="0"/>
              <a:t>(2 of 3)</a:t>
            </a:r>
            <a:endParaRPr lang="en-US" sz="2300" dirty="0"/>
          </a:p>
        </p:txBody>
      </p:sp>
      <p:graphicFrame>
        <p:nvGraphicFramePr>
          <p:cNvPr id="59394" name="Object 2"/>
          <p:cNvGraphicFramePr>
            <a:graphicFrameLocks noChangeAspect="1"/>
          </p:cNvGraphicFramePr>
          <p:nvPr>
            <p:extLst>
              <p:ext uri="{D42A27DB-BD31-4B8C-83A1-F6EECF244321}">
                <p14:modId xmlns:p14="http://schemas.microsoft.com/office/powerpoint/2010/main" val="2969390833"/>
              </p:ext>
            </p:extLst>
          </p:nvPr>
        </p:nvGraphicFramePr>
        <p:xfrm>
          <a:off x="968333" y="2036244"/>
          <a:ext cx="6619913" cy="4991086"/>
        </p:xfrm>
        <a:graphic>
          <a:graphicData uri="http://schemas.openxmlformats.org/presentationml/2006/ole">
            <mc:AlternateContent xmlns:mc="http://schemas.openxmlformats.org/markup-compatibility/2006">
              <mc:Choice xmlns:v="urn:schemas-microsoft-com:vml" Requires="v">
                <p:oleObj spid="_x0000_s1085458" name="Document" r:id="rId4" imgW="5626100" imgH="4241800" progId="Word.Document.8">
                  <p:link updateAutomatic="1"/>
                </p:oleObj>
              </mc:Choice>
              <mc:Fallback>
                <p:oleObj name="Document" r:id="rId4" imgW="5626100" imgH="4241800" progId="Word.Document.8">
                  <p:link updateAutomatic="1"/>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8333" y="2036244"/>
                        <a:ext cx="6619913" cy="4991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4" name="TextBox 3"/>
          <p:cNvSpPr txBox="1"/>
          <p:nvPr/>
        </p:nvSpPr>
        <p:spPr>
          <a:xfrm>
            <a:off x="1235943" y="1726478"/>
            <a:ext cx="6954308" cy="323165"/>
          </a:xfrm>
          <a:prstGeom prst="rect">
            <a:avLst/>
          </a:prstGeom>
          <a:noFill/>
        </p:spPr>
        <p:txBody>
          <a:bodyPr wrap="square" rtlCol="0">
            <a:spAutoFit/>
          </a:bodyPr>
          <a:lstStyle/>
          <a:p>
            <a:r>
              <a:rPr lang="en-US" sz="1500" b="1" dirty="0" smtClean="0"/>
              <a:t>Model                    Grantee                      Pros                   Cons/Caveats</a:t>
            </a:r>
            <a:endParaRPr lang="en-US" sz="1500" b="1" dirty="0"/>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300" b="1" dirty="0" smtClean="0">
                <a:solidFill>
                  <a:schemeClr val="accent1">
                    <a:lumMod val="60000"/>
                    <a:lumOff val="40000"/>
                  </a:schemeClr>
                </a:solidFill>
              </a:rPr>
              <a:t>REFRESHER</a:t>
            </a:r>
            <a:r>
              <a:rPr lang="en-US" sz="2300" dirty="0" smtClean="0"/>
              <a:t>: Overview of Pros, Cons, and Important Considerations for the Six Organizational Models </a:t>
            </a:r>
            <a:br>
              <a:rPr lang="en-US" sz="2300" dirty="0" smtClean="0"/>
            </a:br>
            <a:r>
              <a:rPr lang="en-US" sz="2300" dirty="0" smtClean="0"/>
              <a:t>(3 of 3)</a:t>
            </a:r>
            <a:endParaRPr lang="en-US" sz="2300" dirty="0"/>
          </a:p>
        </p:txBody>
      </p:sp>
      <p:graphicFrame>
        <p:nvGraphicFramePr>
          <p:cNvPr id="60419" name="Object 3"/>
          <p:cNvGraphicFramePr>
            <a:graphicFrameLocks noChangeAspect="1"/>
          </p:cNvGraphicFramePr>
          <p:nvPr>
            <p:extLst>
              <p:ext uri="{D42A27DB-BD31-4B8C-83A1-F6EECF244321}">
                <p14:modId xmlns:p14="http://schemas.microsoft.com/office/powerpoint/2010/main" val="1368224461"/>
              </p:ext>
            </p:extLst>
          </p:nvPr>
        </p:nvGraphicFramePr>
        <p:xfrm>
          <a:off x="1219935" y="1765295"/>
          <a:ext cx="6213798" cy="5363633"/>
        </p:xfrm>
        <a:graphic>
          <a:graphicData uri="http://schemas.openxmlformats.org/presentationml/2006/ole">
            <mc:AlternateContent xmlns:mc="http://schemas.openxmlformats.org/markup-compatibility/2006">
              <mc:Choice xmlns:v="urn:schemas-microsoft-com:vml" Requires="v">
                <p:oleObj spid="_x0000_s1086498" name="Document" r:id="rId4" imgW="5626100" imgH="6515100" progId="Word.Document.8">
                  <p:link updateAutomatic="1"/>
                </p:oleObj>
              </mc:Choice>
              <mc:Fallback>
                <p:oleObj name="Document" r:id="rId4" imgW="5626100" imgH="6515100" progId="Word.Document.8">
                  <p:link updateAutomatic="1"/>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935" y="1765295"/>
                        <a:ext cx="6213798" cy="5363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60420" name="Object 4"/>
          <p:cNvGraphicFramePr>
            <a:graphicFrameLocks noChangeAspect="1"/>
          </p:cNvGraphicFramePr>
          <p:nvPr>
            <p:extLst>
              <p:ext uri="{D42A27DB-BD31-4B8C-83A1-F6EECF244321}">
                <p14:modId xmlns:p14="http://schemas.microsoft.com/office/powerpoint/2010/main" val="3641747835"/>
              </p:ext>
            </p:extLst>
          </p:nvPr>
        </p:nvGraphicFramePr>
        <p:xfrm>
          <a:off x="1338466" y="6057902"/>
          <a:ext cx="4215671" cy="736600"/>
        </p:xfrm>
        <a:graphic>
          <a:graphicData uri="http://schemas.openxmlformats.org/presentationml/2006/ole">
            <mc:AlternateContent xmlns:mc="http://schemas.openxmlformats.org/markup-compatibility/2006">
              <mc:Choice xmlns:v="urn:schemas-microsoft-com:vml" Requires="v">
                <p:oleObj spid="_x0000_s1086499" name="Document" r:id="rId6" imgW="5486400" imgH="736600" progId="Word.Document.8">
                  <p:link updateAutomatic="1"/>
                </p:oleObj>
              </mc:Choice>
              <mc:Fallback>
                <p:oleObj name="Document" r:id="rId6" imgW="5486400" imgH="736600" progId="Word.Document.8">
                  <p:link updateAutomatic="1"/>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8466" y="6057902"/>
                        <a:ext cx="4215671" cy="73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5" name="TextBox 4"/>
          <p:cNvSpPr txBox="1"/>
          <p:nvPr/>
        </p:nvSpPr>
        <p:spPr>
          <a:xfrm>
            <a:off x="1405273" y="1472483"/>
            <a:ext cx="6954308" cy="323165"/>
          </a:xfrm>
          <a:prstGeom prst="rect">
            <a:avLst/>
          </a:prstGeom>
          <a:noFill/>
        </p:spPr>
        <p:txBody>
          <a:bodyPr wrap="square" rtlCol="0">
            <a:spAutoFit/>
          </a:bodyPr>
          <a:lstStyle/>
          <a:p>
            <a:r>
              <a:rPr lang="en-US" sz="1500" b="1" dirty="0" smtClean="0"/>
              <a:t>Model                    Grantee                      Pros                 Cons/Caveats</a:t>
            </a:r>
            <a:endParaRPr lang="en-US" sz="1500" b="1" dirty="0"/>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uild.WMF"/>
          <p:cNvPicPr>
            <a:picLocks noChangeAspect="1"/>
          </p:cNvPicPr>
          <p:nvPr/>
        </p:nvPicPr>
        <p:blipFill>
          <a:blip r:embed="rId3">
            <a:duotone>
              <a:schemeClr val="accent1">
                <a:shade val="45000"/>
                <a:satMod val="135000"/>
              </a:schemeClr>
              <a:prstClr val="white"/>
            </a:duotone>
          </a:blip>
          <a:stretch>
            <a:fillRect/>
          </a:stretch>
        </p:blipFill>
        <p:spPr>
          <a:xfrm>
            <a:off x="6594244" y="2844801"/>
            <a:ext cx="2584926" cy="2235200"/>
          </a:xfrm>
          <a:prstGeom prst="rect">
            <a:avLst/>
          </a:prstGeom>
        </p:spPr>
      </p:pic>
      <p:sp>
        <p:nvSpPr>
          <p:cNvPr id="2" name="Title 1"/>
          <p:cNvSpPr>
            <a:spLocks noGrp="1"/>
          </p:cNvSpPr>
          <p:nvPr>
            <p:ph type="title"/>
          </p:nvPr>
        </p:nvSpPr>
        <p:spPr/>
        <p:txBody>
          <a:bodyPr/>
          <a:lstStyle/>
          <a:p>
            <a:pPr lvl="0"/>
            <a:r>
              <a:rPr lang="en-US" dirty="0" smtClean="0"/>
              <a:t>Finding Solutions to Common Barriers to Organizational Growth </a:t>
            </a:r>
            <a:r>
              <a:rPr lang="en-US" sz="4000" dirty="0" smtClean="0"/>
              <a:t/>
            </a:r>
            <a:br>
              <a:rPr lang="en-US" sz="4000" dirty="0" smtClean="0"/>
            </a:br>
            <a:endParaRPr lang="en-US" dirty="0"/>
          </a:p>
        </p:txBody>
      </p:sp>
      <p:sp>
        <p:nvSpPr>
          <p:cNvPr id="3" name="Content Placeholder 2"/>
          <p:cNvSpPr>
            <a:spLocks noGrp="1"/>
          </p:cNvSpPr>
          <p:nvPr>
            <p:ph idx="1"/>
          </p:nvPr>
        </p:nvSpPr>
        <p:spPr/>
        <p:txBody>
          <a:bodyPr>
            <a:normAutofit/>
          </a:bodyPr>
          <a:lstStyle/>
          <a:p>
            <a:pPr lvl="1"/>
            <a:r>
              <a:rPr lang="en-US" dirty="0" smtClean="0"/>
              <a:t>Which of the </a:t>
            </a:r>
            <a:r>
              <a:rPr lang="en-US" dirty="0" err="1" smtClean="0"/>
              <a:t>model(s</a:t>
            </a:r>
            <a:r>
              <a:rPr lang="en-US" dirty="0" smtClean="0"/>
              <a:t>) of care would be the best fit for our organization and the populations we serve? </a:t>
            </a:r>
            <a:endParaRPr lang="en-US" sz="2000" dirty="0" smtClean="0"/>
          </a:p>
          <a:p>
            <a:pPr lvl="1"/>
            <a:r>
              <a:rPr lang="en-US" dirty="0" smtClean="0"/>
              <a:t>What will be the biggest barriers to care in implementing this/these </a:t>
            </a:r>
            <a:r>
              <a:rPr lang="en-US" dirty="0" err="1" smtClean="0"/>
              <a:t>model(s</a:t>
            </a:r>
            <a:r>
              <a:rPr lang="en-US" dirty="0" smtClean="0"/>
              <a:t>) of care in our organization from:</a:t>
            </a:r>
            <a:endParaRPr lang="en-US" sz="2000" dirty="0" smtClean="0"/>
          </a:p>
          <a:p>
            <a:pPr lvl="2"/>
            <a:r>
              <a:rPr lang="en-US" dirty="0" smtClean="0"/>
              <a:t> A systematic/regulatory standpoint? </a:t>
            </a:r>
            <a:endParaRPr lang="en-US" sz="2000" dirty="0" smtClean="0"/>
          </a:p>
          <a:p>
            <a:pPr lvl="2"/>
            <a:r>
              <a:rPr lang="en-US" dirty="0" smtClean="0"/>
              <a:t>A financial standpoint?  </a:t>
            </a:r>
            <a:endParaRPr lang="en-US" sz="2000" dirty="0" smtClean="0"/>
          </a:p>
          <a:p>
            <a:pPr lvl="2"/>
            <a:r>
              <a:rPr lang="en-US" dirty="0" smtClean="0"/>
              <a:t>A human resources/staffing standpoint? </a:t>
            </a:r>
            <a:endParaRPr lang="en-US" sz="2000" dirty="0" smtClean="0"/>
          </a:p>
          <a:p>
            <a:pPr lvl="2"/>
            <a:r>
              <a:rPr lang="en-US" dirty="0" smtClean="0"/>
              <a:t>A patient standpoint? </a:t>
            </a:r>
            <a:endParaRPr lang="en-US" sz="2000" dirty="0" smtClean="0"/>
          </a:p>
          <a:p>
            <a:pPr lvl="1"/>
            <a:r>
              <a:rPr lang="en-US" dirty="0" smtClean="0"/>
              <a:t>What strategies or resources are needed to overcome these barriers? </a:t>
            </a:r>
            <a:endParaRPr lang="en-US" sz="2000" dirty="0" smtClean="0"/>
          </a:p>
          <a:p>
            <a:pPr lvl="1"/>
            <a:r>
              <a:rPr lang="en-US" dirty="0" smtClean="0"/>
              <a:t>Do existing staff roles and responsibilities need to be redefined? How?</a:t>
            </a:r>
            <a:endParaRPr lang="en-US" sz="2000" dirty="0" smtClean="0"/>
          </a:p>
          <a:p>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300" dirty="0" smtClean="0"/>
              <a:t>Overview of Pros, Cons, and Important Considerations for the Six Organizational Models (1 of 3)</a:t>
            </a:r>
            <a:endParaRPr lang="en-US" sz="2300" dirty="0"/>
          </a:p>
        </p:txBody>
      </p:sp>
      <p:graphicFrame>
        <p:nvGraphicFramePr>
          <p:cNvPr id="58370" name="Object 2"/>
          <p:cNvGraphicFramePr>
            <a:graphicFrameLocks noChangeAspect="1"/>
          </p:cNvGraphicFramePr>
          <p:nvPr>
            <p:extLst>
              <p:ext uri="{D42A27DB-BD31-4B8C-83A1-F6EECF244321}">
                <p14:modId xmlns:p14="http://schemas.microsoft.com/office/powerpoint/2010/main" val="2862693301"/>
              </p:ext>
            </p:extLst>
          </p:nvPr>
        </p:nvGraphicFramePr>
        <p:xfrm>
          <a:off x="1269995" y="1562359"/>
          <a:ext cx="6064245" cy="4859609"/>
        </p:xfrm>
        <a:graphic>
          <a:graphicData uri="http://schemas.openxmlformats.org/presentationml/2006/ole">
            <mc:AlternateContent xmlns:mc="http://schemas.openxmlformats.org/markup-compatibility/2006">
              <mc:Choice xmlns:v="urn:schemas-microsoft-com:vml" Requires="v">
                <p:oleObj spid="_x0000_s58402" name="Document" r:id="rId4" imgW="5626100" imgH="4508500" progId="Word.Document.8">
                  <p:link updateAutomatic="1"/>
                </p:oleObj>
              </mc:Choice>
              <mc:Fallback>
                <p:oleObj name="Document" r:id="rId4" imgW="5626100" imgH="4508500" progId="Word.Document.8">
                  <p:link updateAutomatic="1"/>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9995" y="1562359"/>
                        <a:ext cx="6064245" cy="4859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58371" name="Object 3"/>
          <p:cNvGraphicFramePr>
            <a:graphicFrameLocks noChangeAspect="1"/>
          </p:cNvGraphicFramePr>
          <p:nvPr>
            <p:extLst>
              <p:ext uri="{D42A27DB-BD31-4B8C-83A1-F6EECF244321}">
                <p14:modId xmlns:p14="http://schemas.microsoft.com/office/powerpoint/2010/main" val="1627799291"/>
              </p:ext>
            </p:extLst>
          </p:nvPr>
        </p:nvGraphicFramePr>
        <p:xfrm>
          <a:off x="1318680" y="6117168"/>
          <a:ext cx="6015559" cy="609600"/>
        </p:xfrm>
        <a:graphic>
          <a:graphicData uri="http://schemas.openxmlformats.org/presentationml/2006/ole">
            <mc:AlternateContent xmlns:mc="http://schemas.openxmlformats.org/markup-compatibility/2006">
              <mc:Choice xmlns:v="urn:schemas-microsoft-com:vml" Requires="v">
                <p:oleObj spid="_x0000_s58403" name="Document" r:id="rId6" imgW="5486400" imgH="609600" progId="Word.Document.8">
                  <p:link updateAutomatic="1"/>
                </p:oleObj>
              </mc:Choice>
              <mc:Fallback>
                <p:oleObj name="Document" r:id="rId6" imgW="5486400" imgH="609600" progId="Word.Document.8">
                  <p:link updateAutomatic="1"/>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8680" y="6117168"/>
                        <a:ext cx="6015559"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300" dirty="0" smtClean="0"/>
              <a:t>Overview of Pros, Cons, and Important Considerations for the Six Organizational Models (2 of 3)</a:t>
            </a:r>
            <a:endParaRPr lang="en-US" sz="2300" dirty="0"/>
          </a:p>
        </p:txBody>
      </p:sp>
      <p:graphicFrame>
        <p:nvGraphicFramePr>
          <p:cNvPr id="59394" name="Object 2"/>
          <p:cNvGraphicFramePr>
            <a:graphicFrameLocks noChangeAspect="1"/>
          </p:cNvGraphicFramePr>
          <p:nvPr>
            <p:extLst>
              <p:ext uri="{D42A27DB-BD31-4B8C-83A1-F6EECF244321}">
                <p14:modId xmlns:p14="http://schemas.microsoft.com/office/powerpoint/2010/main" val="1562198825"/>
              </p:ext>
            </p:extLst>
          </p:nvPr>
        </p:nvGraphicFramePr>
        <p:xfrm>
          <a:off x="832869" y="1828789"/>
          <a:ext cx="6619913" cy="4724408"/>
        </p:xfrm>
        <a:graphic>
          <a:graphicData uri="http://schemas.openxmlformats.org/presentationml/2006/ole">
            <mc:AlternateContent xmlns:mc="http://schemas.openxmlformats.org/markup-compatibility/2006">
              <mc:Choice xmlns:v="urn:schemas-microsoft-com:vml" Requires="v">
                <p:oleObj spid="_x0000_s59410" name="Document" r:id="rId4" imgW="5626100" imgH="4241800" progId="Word.Document.8">
                  <p:link updateAutomatic="1"/>
                </p:oleObj>
              </mc:Choice>
              <mc:Fallback>
                <p:oleObj name="Document" r:id="rId4" imgW="5626100" imgH="4241800" progId="Word.Document.8">
                  <p:link updateAutomatic="1"/>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869" y="1828789"/>
                        <a:ext cx="6619913" cy="4724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5" name="TextBox 4"/>
          <p:cNvSpPr txBox="1"/>
          <p:nvPr/>
        </p:nvSpPr>
        <p:spPr>
          <a:xfrm>
            <a:off x="1100479" y="1438617"/>
            <a:ext cx="6954308" cy="323165"/>
          </a:xfrm>
          <a:prstGeom prst="rect">
            <a:avLst/>
          </a:prstGeom>
          <a:noFill/>
        </p:spPr>
        <p:txBody>
          <a:bodyPr wrap="square" rtlCol="0">
            <a:spAutoFit/>
          </a:bodyPr>
          <a:lstStyle/>
          <a:p>
            <a:r>
              <a:rPr lang="en-US" sz="1500" b="1" dirty="0" smtClean="0"/>
              <a:t>Model                    Grantee                      Pros                   Cons/Caveats</a:t>
            </a:r>
            <a:endParaRPr lang="en-US" sz="1500" b="1"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300" dirty="0" smtClean="0"/>
              <a:t>Overview of Pros, Cons, and Important Considerations for the Six Organizational Models (3 of 3)</a:t>
            </a:r>
            <a:endParaRPr lang="en-US" sz="2300" dirty="0"/>
          </a:p>
        </p:txBody>
      </p:sp>
      <p:graphicFrame>
        <p:nvGraphicFramePr>
          <p:cNvPr id="60419" name="Object 3"/>
          <p:cNvGraphicFramePr>
            <a:graphicFrameLocks noChangeAspect="1"/>
          </p:cNvGraphicFramePr>
          <p:nvPr>
            <p:extLst>
              <p:ext uri="{D42A27DB-BD31-4B8C-83A1-F6EECF244321}">
                <p14:modId xmlns:p14="http://schemas.microsoft.com/office/powerpoint/2010/main" val="2383083856"/>
              </p:ext>
            </p:extLst>
          </p:nvPr>
        </p:nvGraphicFramePr>
        <p:xfrm>
          <a:off x="1169136" y="1714496"/>
          <a:ext cx="6146064" cy="5363633"/>
        </p:xfrm>
        <a:graphic>
          <a:graphicData uri="http://schemas.openxmlformats.org/presentationml/2006/ole">
            <mc:AlternateContent xmlns:mc="http://schemas.openxmlformats.org/markup-compatibility/2006">
              <mc:Choice xmlns:v="urn:schemas-microsoft-com:vml" Requires="v">
                <p:oleObj spid="_x0000_s60451" name="Document" r:id="rId4" imgW="5626100" imgH="6515100" progId="Word.Document.8">
                  <p:link updateAutomatic="1"/>
                </p:oleObj>
              </mc:Choice>
              <mc:Fallback>
                <p:oleObj name="Document" r:id="rId4" imgW="5626100" imgH="6515100" progId="Word.Document.8">
                  <p:link updateAutomatic="1"/>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9136" y="1714496"/>
                        <a:ext cx="6146064" cy="5363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60420" name="Object 4"/>
          <p:cNvGraphicFramePr>
            <a:graphicFrameLocks noChangeAspect="1"/>
          </p:cNvGraphicFramePr>
          <p:nvPr>
            <p:extLst>
              <p:ext uri="{D42A27DB-BD31-4B8C-83A1-F6EECF244321}">
                <p14:modId xmlns:p14="http://schemas.microsoft.com/office/powerpoint/2010/main" val="1166923680"/>
              </p:ext>
            </p:extLst>
          </p:nvPr>
        </p:nvGraphicFramePr>
        <p:xfrm>
          <a:off x="1205395" y="6045195"/>
          <a:ext cx="4215671" cy="736600"/>
        </p:xfrm>
        <a:graphic>
          <a:graphicData uri="http://schemas.openxmlformats.org/presentationml/2006/ole">
            <mc:AlternateContent xmlns:mc="http://schemas.openxmlformats.org/markup-compatibility/2006">
              <mc:Choice xmlns:v="urn:schemas-microsoft-com:vml" Requires="v">
                <p:oleObj spid="_x0000_s60452" name="Document" r:id="rId6" imgW="5486400" imgH="736600" progId="Word.Document.8">
                  <p:link updateAutomatic="1"/>
                </p:oleObj>
              </mc:Choice>
              <mc:Fallback>
                <p:oleObj name="Document" r:id="rId6" imgW="5486400" imgH="736600" progId="Word.Document.8">
                  <p:link updateAutomatic="1"/>
                  <p:pic>
                    <p:nvPicPr>
                      <p:cNvPr id="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05395" y="6045195"/>
                        <a:ext cx="4215671" cy="73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5" name="TextBox 4"/>
          <p:cNvSpPr txBox="1"/>
          <p:nvPr/>
        </p:nvSpPr>
        <p:spPr>
          <a:xfrm>
            <a:off x="1188462" y="1353952"/>
            <a:ext cx="6954308" cy="323165"/>
          </a:xfrm>
          <a:prstGeom prst="rect">
            <a:avLst/>
          </a:prstGeom>
          <a:noFill/>
        </p:spPr>
        <p:txBody>
          <a:bodyPr wrap="square" rtlCol="0">
            <a:spAutoFit/>
          </a:bodyPr>
          <a:lstStyle/>
          <a:p>
            <a:r>
              <a:rPr lang="en-US" sz="1500" b="1" dirty="0" smtClean="0"/>
              <a:t>Model                    Grantee                      Pros                   Cons/Caveats</a:t>
            </a:r>
            <a:endParaRPr lang="en-US" sz="1500" b="1"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a:spLocks noGrp="1"/>
          </p:cNvSpPr>
          <p:nvPr>
            <p:ph type="title"/>
          </p:nvPr>
        </p:nvSpPr>
        <p:spPr>
          <a:xfrm>
            <a:off x="674827" y="1437239"/>
            <a:ext cx="3255264" cy="1162050"/>
          </a:xfrm>
        </p:spPr>
        <p:txBody>
          <a:bodyPr/>
          <a:lstStyle/>
          <a:p>
            <a:r>
              <a:rPr lang="en-US" dirty="0" smtClean="0">
                <a:solidFill>
                  <a:srgbClr val="000000"/>
                </a:solidFill>
              </a:rPr>
              <a:t>MODULE 4:</a:t>
            </a:r>
            <a:endParaRPr lang="en-US" dirty="0">
              <a:solidFill>
                <a:srgbClr val="000000"/>
              </a:solidFill>
            </a:endParaRPr>
          </a:p>
        </p:txBody>
      </p:sp>
      <p:sp>
        <p:nvSpPr>
          <p:cNvPr id="24" name="Content Placeholder 23"/>
          <p:cNvSpPr>
            <a:spLocks noGrp="1"/>
          </p:cNvSpPr>
          <p:nvPr>
            <p:ph idx="1"/>
          </p:nvPr>
        </p:nvSpPr>
        <p:spPr/>
        <p:txBody>
          <a:bodyPr>
            <a:normAutofit fontScale="92500" lnSpcReduction="20000"/>
          </a:bodyPr>
          <a:lstStyle/>
          <a:p>
            <a:r>
              <a:rPr lang="en-US" i="1" dirty="0" smtClean="0"/>
              <a:t>Summary</a:t>
            </a:r>
            <a:endParaRPr lang="en-US" dirty="0" smtClean="0"/>
          </a:p>
          <a:p>
            <a:pPr lvl="1"/>
            <a:r>
              <a:rPr lang="en-US" dirty="0" smtClean="0"/>
              <a:t>To increase understanding of the terminology used in oral health care, a glossary has been provided as a handout.  The goal of this module is to increase understanding around the terminology of oral health care in general as well as that specific to PLWHA. </a:t>
            </a:r>
          </a:p>
          <a:p>
            <a:pPr lvl="1"/>
            <a:r>
              <a:rPr lang="en-US" dirty="0" smtClean="0"/>
              <a:t>Many of these terms are referenced throughout the curriculum and thus, this module is a useful reference tool to maximize comprehension and utility as well as improve overall oral health literacy for clinic staff, and improve communication between medical providers and dental clinicians. Where applicable, this handout can be modified and provided to patients to include those terms used in patient-provider conversations. </a:t>
            </a:r>
          </a:p>
          <a:p>
            <a:r>
              <a:rPr lang="en-US" i="1" dirty="0" smtClean="0"/>
              <a:t>Materials Needed:</a:t>
            </a:r>
            <a:endParaRPr lang="en-US" dirty="0" smtClean="0"/>
          </a:p>
          <a:p>
            <a:pPr lvl="1"/>
            <a:r>
              <a:rPr lang="en-US" dirty="0" smtClean="0"/>
              <a:t>Copies of the glossary handout should be printed for distribution to each person. </a:t>
            </a:r>
            <a:endParaRPr lang="en-US" dirty="0"/>
          </a:p>
        </p:txBody>
      </p:sp>
      <p:sp>
        <p:nvSpPr>
          <p:cNvPr id="25" name="Text Placeholder 24"/>
          <p:cNvSpPr>
            <a:spLocks noGrp="1"/>
          </p:cNvSpPr>
          <p:nvPr>
            <p:ph type="body" sz="half" idx="2"/>
          </p:nvPr>
        </p:nvSpPr>
        <p:spPr>
          <a:xfrm>
            <a:off x="675365" y="2599289"/>
            <a:ext cx="3255264" cy="2392363"/>
          </a:xfrm>
        </p:spPr>
        <p:txBody>
          <a:bodyPr/>
          <a:lstStyle/>
          <a:p>
            <a:r>
              <a:rPr lang="en-US" sz="2400" dirty="0" smtClean="0"/>
              <a:t>Glossary of Oral Health Terminology</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a:spLocks noGrp="1"/>
          </p:cNvSpPr>
          <p:nvPr>
            <p:ph type="title"/>
          </p:nvPr>
        </p:nvSpPr>
        <p:spPr>
          <a:xfrm>
            <a:off x="674827" y="1488038"/>
            <a:ext cx="3255264" cy="1162050"/>
          </a:xfrm>
        </p:spPr>
        <p:txBody>
          <a:bodyPr/>
          <a:lstStyle/>
          <a:p>
            <a:r>
              <a:rPr lang="en-US" dirty="0" smtClean="0">
                <a:solidFill>
                  <a:srgbClr val="000000"/>
                </a:solidFill>
              </a:rPr>
              <a:t>MODULE 5:</a:t>
            </a:r>
            <a:endParaRPr lang="en-US" dirty="0">
              <a:solidFill>
                <a:srgbClr val="000000"/>
              </a:solidFill>
            </a:endParaRPr>
          </a:p>
        </p:txBody>
      </p:sp>
      <p:sp>
        <p:nvSpPr>
          <p:cNvPr id="24" name="Content Placeholder 23"/>
          <p:cNvSpPr>
            <a:spLocks noGrp="1"/>
          </p:cNvSpPr>
          <p:nvPr>
            <p:ph idx="1"/>
          </p:nvPr>
        </p:nvSpPr>
        <p:spPr/>
        <p:txBody>
          <a:bodyPr>
            <a:normAutofit fontScale="92500" lnSpcReduction="20000"/>
          </a:bodyPr>
          <a:lstStyle/>
          <a:p>
            <a:r>
              <a:rPr lang="en-US" i="1" dirty="0" smtClean="0"/>
              <a:t>Session </a:t>
            </a:r>
            <a:r>
              <a:rPr lang="en-US" i="1" dirty="0" smtClean="0"/>
              <a:t>Length: Part 1 </a:t>
            </a:r>
            <a:r>
              <a:rPr lang="en-US" i="1" dirty="0" smtClean="0"/>
              <a:t>– 60 </a:t>
            </a:r>
            <a:r>
              <a:rPr lang="en-US" i="1" dirty="0" smtClean="0"/>
              <a:t>Minutes; Part 2 –90 minutes </a:t>
            </a:r>
            <a:r>
              <a:rPr lang="en-US" i="1" dirty="0" smtClean="0"/>
              <a:t>(optional </a:t>
            </a:r>
            <a:r>
              <a:rPr lang="en-US" i="1" dirty="0" smtClean="0"/>
              <a:t>90-minute Webinar for in-class training or participant homework) </a:t>
            </a:r>
            <a:endParaRPr lang="en-US" dirty="0" smtClean="0"/>
          </a:p>
          <a:p>
            <a:r>
              <a:rPr lang="en-US" i="1" dirty="0" smtClean="0"/>
              <a:t>Summary</a:t>
            </a:r>
            <a:endParaRPr lang="en-US" dirty="0" smtClean="0"/>
          </a:p>
          <a:p>
            <a:pPr lvl="1"/>
            <a:r>
              <a:rPr lang="en-US" dirty="0" smtClean="0"/>
              <a:t>This module is designed to provide both visual and descriptive examples of common oral health diseases. At the end of this module, medical providers and primary care staff should demonstrate improved ability to find and identify these diseases in PLWHA. </a:t>
            </a:r>
          </a:p>
          <a:p>
            <a:r>
              <a:rPr lang="en-US" i="1" dirty="0" smtClean="0"/>
              <a:t> Materials Needed:</a:t>
            </a:r>
            <a:endParaRPr lang="en-US" dirty="0" smtClean="0"/>
          </a:p>
          <a:p>
            <a:pPr lvl="1"/>
            <a:r>
              <a:rPr lang="en-US" dirty="0" smtClean="0"/>
              <a:t>Computer and compatible LCD projector </a:t>
            </a:r>
          </a:p>
          <a:p>
            <a:pPr lvl="1"/>
            <a:r>
              <a:rPr lang="en-US" dirty="0" smtClean="0"/>
              <a:t>Internet connection</a:t>
            </a:r>
          </a:p>
          <a:p>
            <a:pPr lvl="1"/>
            <a:r>
              <a:rPr lang="en-US" dirty="0" smtClean="0"/>
              <a:t>Video player, such as QuickTime (will be required to be installed in advance on your computer)</a:t>
            </a:r>
          </a:p>
          <a:p>
            <a:pPr lvl="1"/>
            <a:r>
              <a:rPr lang="en-US" dirty="0" smtClean="0"/>
              <a:t>Copies of the handout referenced in this module should be printed out and distributed to each person. </a:t>
            </a:r>
            <a:endParaRPr lang="en-US" dirty="0"/>
          </a:p>
        </p:txBody>
      </p:sp>
      <p:sp>
        <p:nvSpPr>
          <p:cNvPr id="25" name="Text Placeholder 24"/>
          <p:cNvSpPr>
            <a:spLocks noGrp="1"/>
          </p:cNvSpPr>
          <p:nvPr>
            <p:ph type="body" sz="half" idx="2"/>
          </p:nvPr>
        </p:nvSpPr>
        <p:spPr>
          <a:xfrm>
            <a:off x="675365" y="2683954"/>
            <a:ext cx="3255264" cy="2392363"/>
          </a:xfrm>
        </p:spPr>
        <p:txBody>
          <a:bodyPr/>
          <a:lstStyle/>
          <a:p>
            <a:r>
              <a:rPr lang="en-US" sz="2400" dirty="0" smtClean="0"/>
              <a:t>Clinical Guide to Integrating Oral Care in the Medical Setting</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98474" y="4842910"/>
            <a:ext cx="7556313" cy="128325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 name="Title 1"/>
          <p:cNvSpPr>
            <a:spLocks noGrp="1"/>
          </p:cNvSpPr>
          <p:nvPr>
            <p:ph type="title"/>
          </p:nvPr>
        </p:nvSpPr>
        <p:spPr/>
        <p:txBody>
          <a:bodyPr/>
          <a:lstStyle/>
          <a:p>
            <a:r>
              <a:rPr lang="en-US" sz="2700" dirty="0" smtClean="0"/>
              <a:t>Objective of this Clinical Guide to Integrating Oral Care in the Medical Setting</a:t>
            </a:r>
            <a:endParaRPr lang="en-US" sz="2700" dirty="0"/>
          </a:p>
        </p:txBody>
      </p:sp>
      <p:sp>
        <p:nvSpPr>
          <p:cNvPr id="3" name="Content Placeholder 2"/>
          <p:cNvSpPr>
            <a:spLocks noGrp="1"/>
          </p:cNvSpPr>
          <p:nvPr>
            <p:ph idx="1"/>
          </p:nvPr>
        </p:nvSpPr>
        <p:spPr>
          <a:xfrm>
            <a:off x="498474" y="1981200"/>
            <a:ext cx="7556313" cy="4144963"/>
          </a:xfrm>
        </p:spPr>
        <p:txBody>
          <a:bodyPr>
            <a:normAutofit/>
          </a:bodyPr>
          <a:lstStyle/>
          <a:p>
            <a:pPr algn="ctr">
              <a:buNone/>
            </a:pPr>
            <a:r>
              <a:rPr lang="en-US" sz="2400" b="1" dirty="0" smtClean="0">
                <a:solidFill>
                  <a:srgbClr val="FF0000"/>
                </a:solidFill>
              </a:rPr>
              <a:t>Empower medical providers and primary care staff to be able to find and identify common oral health diseases in PLWHA.</a:t>
            </a:r>
          </a:p>
          <a:p>
            <a:pPr lvl="0">
              <a:buNone/>
            </a:pPr>
            <a:endParaRPr lang="en-US" sz="1081" dirty="0" smtClean="0"/>
          </a:p>
          <a:p>
            <a:pPr lvl="0">
              <a:buNone/>
            </a:pPr>
            <a:endParaRPr lang="en-US" sz="1081" dirty="0" smtClean="0"/>
          </a:p>
          <a:p>
            <a:pPr lvl="0">
              <a:buNone/>
            </a:pPr>
            <a:endParaRPr lang="en-US" sz="1081" dirty="0" smtClean="0"/>
          </a:p>
          <a:p>
            <a:pPr lvl="0">
              <a:buNone/>
            </a:pPr>
            <a:r>
              <a:rPr lang="en-US" sz="1081" dirty="0" smtClean="0"/>
              <a:t>	</a:t>
            </a:r>
          </a:p>
          <a:p>
            <a:pPr lvl="0">
              <a:buNone/>
            </a:pPr>
            <a:r>
              <a:rPr lang="en-US" sz="1081" b="1" dirty="0" smtClean="0"/>
              <a:t>	</a:t>
            </a:r>
            <a:r>
              <a:rPr lang="en-US" sz="1200" b="1" dirty="0" smtClean="0">
                <a:solidFill>
                  <a:schemeClr val="accent1"/>
                </a:solidFill>
              </a:rPr>
              <a:t>Source:</a:t>
            </a:r>
            <a:r>
              <a:rPr lang="en-US" sz="1200" dirty="0" smtClean="0">
                <a:solidFill>
                  <a:schemeClr val="accent1"/>
                </a:solidFill>
              </a:rPr>
              <a:t> Adapted from a presentation prepared by Cesar Augusto Migliorati, DDS, MS, PhD, Professor and Director of Oral Medicine in the Department of Biologic and Diagnostic Sciences at the University of Tennessee College of Dentistry. The presentation is entitled “HIV Diagnosis and the Oral Cavity” and was prepared for the AETC National Resource Center. The full presentation is available on the AETC Web site at </a:t>
            </a:r>
            <a:r>
              <a:rPr lang="en-US" sz="1200" u="sng" dirty="0" smtClean="0">
                <a:solidFill>
                  <a:schemeClr val="accent1"/>
                </a:solidFill>
                <a:hlinkClick r:id="rId3"/>
              </a:rPr>
              <a:t>www.aidsetc.com/aidsetc?page=etres-display&amp;resource=etres-542</a:t>
            </a:r>
            <a:r>
              <a:rPr lang="en-US" sz="1200" u="sng" dirty="0" smtClean="0">
                <a:solidFill>
                  <a:schemeClr val="accent1"/>
                </a:solidFill>
              </a:rPr>
              <a:t>.</a:t>
            </a:r>
            <a:r>
              <a:rPr lang="en-US" sz="1200" dirty="0" smtClean="0">
                <a:solidFill>
                  <a:schemeClr val="accent1"/>
                </a:solidFill>
              </a:rPr>
              <a:t> </a:t>
            </a:r>
            <a:endParaRPr lang="en-US" sz="1200" dirty="0" smtClean="0">
              <a:solidFill>
                <a:schemeClr val="accent1"/>
              </a:solidFill>
            </a:endParaRPr>
          </a:p>
          <a:p>
            <a:endParaRPr lang="en-US" dirty="0"/>
          </a:p>
        </p:txBody>
      </p:sp>
      <p:pic>
        <p:nvPicPr>
          <p:cNvPr id="7" name="Picture 6"/>
          <p:cNvPicPr>
            <a:picLocks noChangeAspect="1"/>
          </p:cNvPicPr>
          <p:nvPr/>
        </p:nvPicPr>
        <p:blipFill>
          <a:blip r:embed="rId4"/>
          <a:stretch>
            <a:fillRect/>
          </a:stretch>
        </p:blipFill>
        <p:spPr>
          <a:xfrm>
            <a:off x="3575542" y="3335867"/>
            <a:ext cx="1708573" cy="1067858"/>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Diseases of the Mouth as Indicator for HIV Infection</a:t>
            </a:r>
            <a:endParaRPr lang="en-US" dirty="0"/>
          </a:p>
        </p:txBody>
      </p:sp>
      <p:sp>
        <p:nvSpPr>
          <p:cNvPr id="3" name="Content Placeholder 2"/>
          <p:cNvSpPr>
            <a:spLocks noGrp="1"/>
          </p:cNvSpPr>
          <p:nvPr>
            <p:ph idx="1"/>
          </p:nvPr>
        </p:nvSpPr>
        <p:spPr>
          <a:xfrm>
            <a:off x="498474" y="1981200"/>
            <a:ext cx="7968193" cy="4144963"/>
          </a:xfrm>
        </p:spPr>
        <p:txBody>
          <a:bodyPr/>
          <a:lstStyle/>
          <a:p>
            <a:r>
              <a:rPr lang="en-US" dirty="0" smtClean="0"/>
              <a:t>Some oral conditions may lead to suspicion of HIV </a:t>
            </a:r>
            <a:r>
              <a:rPr lang="en-US" dirty="0" smtClean="0"/>
              <a:t>infection.</a:t>
            </a:r>
            <a:endParaRPr lang="en-US" sz="2200" dirty="0" smtClean="0"/>
          </a:p>
          <a:p>
            <a:r>
              <a:rPr lang="en-US" dirty="0" smtClean="0"/>
              <a:t>Common Examples:</a:t>
            </a:r>
            <a:endParaRPr lang="en-US" sz="2000" dirty="0" smtClean="0"/>
          </a:p>
          <a:p>
            <a:pPr lvl="2"/>
            <a:r>
              <a:rPr lang="en-US" i="1" dirty="0" smtClean="0">
                <a:solidFill>
                  <a:srgbClr val="FF0000"/>
                </a:solidFill>
              </a:rPr>
              <a:t>Oropharyngeal candidiasis</a:t>
            </a:r>
            <a:r>
              <a:rPr lang="en-US" dirty="0" smtClean="0"/>
              <a:t>, commonly known as “thrush,” is a fungal disease of the oral mucosa and tongue and is the most common intraoral lesion among PLWHA (shown in the images below). </a:t>
            </a:r>
          </a:p>
          <a:p>
            <a:pPr lvl="2">
              <a:buNone/>
            </a:pPr>
            <a:endParaRPr lang="en-US" sz="2000" dirty="0" smtClean="0"/>
          </a:p>
          <a:p>
            <a:pPr>
              <a:buNone/>
            </a:pPr>
            <a:endParaRPr lang="en-US" dirty="0"/>
          </a:p>
        </p:txBody>
      </p:sp>
      <p:graphicFrame>
        <p:nvGraphicFramePr>
          <p:cNvPr id="99331" name="Object 3"/>
          <p:cNvGraphicFramePr>
            <a:graphicFrameLocks noChangeAspect="1"/>
          </p:cNvGraphicFramePr>
          <p:nvPr>
            <p:extLst>
              <p:ext uri="{D42A27DB-BD31-4B8C-83A1-F6EECF244321}">
                <p14:modId xmlns:p14="http://schemas.microsoft.com/office/powerpoint/2010/main" val="2709161383"/>
              </p:ext>
            </p:extLst>
          </p:nvPr>
        </p:nvGraphicFramePr>
        <p:xfrm>
          <a:off x="738716" y="4095753"/>
          <a:ext cx="3426883" cy="2237386"/>
        </p:xfrm>
        <a:graphic>
          <a:graphicData uri="http://schemas.openxmlformats.org/presentationml/2006/ole">
            <mc:AlternateContent xmlns:mc="http://schemas.openxmlformats.org/markup-compatibility/2006">
              <mc:Choice xmlns:v="urn:schemas-microsoft-com:vml" Requires="v">
                <p:oleObj spid="_x0000_s99363" name="Document" r:id="rId4" imgW="1536700" imgH="1003300" progId="Word.Document.8">
                  <p:link updateAutomatic="1"/>
                </p:oleObj>
              </mc:Choice>
              <mc:Fallback>
                <p:oleObj name="Document" r:id="rId4" imgW="1536700" imgH="1003300" progId="Word.Document.8">
                  <p:link updateAutomatic="1"/>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716" y="4095753"/>
                        <a:ext cx="3426883" cy="2237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99332" name="Object 4"/>
          <p:cNvGraphicFramePr>
            <a:graphicFrameLocks noChangeAspect="1"/>
          </p:cNvGraphicFramePr>
          <p:nvPr>
            <p:extLst>
              <p:ext uri="{D42A27DB-BD31-4B8C-83A1-F6EECF244321}">
                <p14:modId xmlns:p14="http://schemas.microsoft.com/office/powerpoint/2010/main" val="3371167112"/>
              </p:ext>
            </p:extLst>
          </p:nvPr>
        </p:nvGraphicFramePr>
        <p:xfrm>
          <a:off x="4724397" y="4028021"/>
          <a:ext cx="3234268" cy="2425701"/>
        </p:xfrm>
        <a:graphic>
          <a:graphicData uri="http://schemas.openxmlformats.org/presentationml/2006/ole">
            <mc:AlternateContent xmlns:mc="http://schemas.openxmlformats.org/markup-compatibility/2006">
              <mc:Choice xmlns:v="urn:schemas-microsoft-com:vml" Requires="v">
                <p:oleObj spid="_x0000_s99364" name="Document" r:id="rId6" imgW="1524000" imgH="1143000" progId="Word.Document.8">
                  <p:link updateAutomatic="1"/>
                </p:oleObj>
              </mc:Choice>
              <mc:Fallback>
                <p:oleObj name="Document" r:id="rId6" imgW="1524000" imgH="1143000" progId="Word.Document.8">
                  <p:link updateAutomatic="1"/>
                  <p:pic>
                    <p:nvPicPr>
                      <p:cNvPr id="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4397" y="4028021"/>
                        <a:ext cx="3234268" cy="2425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7" name="Rectangle 6"/>
          <p:cNvSpPr/>
          <p:nvPr/>
        </p:nvSpPr>
        <p:spPr>
          <a:xfrm>
            <a:off x="413809" y="6448731"/>
            <a:ext cx="4572000" cy="230832"/>
          </a:xfrm>
          <a:prstGeom prst="rect">
            <a:avLst/>
          </a:prstGeom>
        </p:spPr>
        <p:txBody>
          <a:bodyPr>
            <a:spAutoFit/>
          </a:bodyPr>
          <a:lstStyle/>
          <a:p>
            <a:r>
              <a:rPr lang="en-US" sz="900" u="sng" dirty="0" smtClean="0">
                <a:hlinkClick r:id="rId8"/>
              </a:rPr>
              <a:t>Source: www.hiv.va.gov/provider/image-library/oral.asp?post=1&amp;slide=127</a:t>
            </a:r>
            <a:r>
              <a:rPr lang="en-US" sz="900" dirty="0" smtClean="0"/>
              <a:t> </a:t>
            </a:r>
            <a:endParaRPr lang="en-US" sz="900" dirty="0"/>
          </a:p>
        </p:txBody>
      </p:sp>
      <p:sp>
        <p:nvSpPr>
          <p:cNvPr id="9" name="Rectangle 8"/>
          <p:cNvSpPr/>
          <p:nvPr/>
        </p:nvSpPr>
        <p:spPr>
          <a:xfrm>
            <a:off x="4724397" y="6451670"/>
            <a:ext cx="4572000" cy="230832"/>
          </a:xfrm>
          <a:prstGeom prst="rect">
            <a:avLst/>
          </a:prstGeom>
        </p:spPr>
        <p:txBody>
          <a:bodyPr>
            <a:spAutoFit/>
          </a:bodyPr>
          <a:lstStyle/>
          <a:p>
            <a:r>
              <a:rPr lang="en-US" sz="900" u="sng" dirty="0" smtClean="0">
                <a:hlinkClick r:id="rId9"/>
              </a:rPr>
              <a:t>Source: www.hiv.va.gov/provider/image-library/oral.asp?post=1&amp;slide=327</a:t>
            </a:r>
            <a:r>
              <a:rPr lang="en-US" sz="900" dirty="0" smtClean="0"/>
              <a:t> </a:t>
            </a:r>
            <a:endParaRPr lang="en-US" sz="9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Esophageal Candidiasis</a:t>
            </a:r>
            <a:endParaRPr lang="en-US" dirty="0"/>
          </a:p>
        </p:txBody>
      </p:sp>
      <p:sp>
        <p:nvSpPr>
          <p:cNvPr id="3" name="Content Placeholder 2"/>
          <p:cNvSpPr>
            <a:spLocks noGrp="1"/>
          </p:cNvSpPr>
          <p:nvPr>
            <p:ph idx="1"/>
          </p:nvPr>
        </p:nvSpPr>
        <p:spPr>
          <a:xfrm>
            <a:off x="498474" y="1871128"/>
            <a:ext cx="8967259" cy="4144963"/>
          </a:xfrm>
        </p:spPr>
        <p:txBody>
          <a:bodyPr>
            <a:normAutofit/>
          </a:bodyPr>
          <a:lstStyle/>
          <a:p>
            <a:pPr lvl="0"/>
            <a:r>
              <a:rPr lang="en-US" b="1" i="1" dirty="0" smtClean="0">
                <a:solidFill>
                  <a:srgbClr val="FF2929"/>
                </a:solidFill>
              </a:rPr>
              <a:t>Esophageal candidiasis</a:t>
            </a:r>
            <a:r>
              <a:rPr lang="en-US" b="1" dirty="0" smtClean="0">
                <a:solidFill>
                  <a:srgbClr val="FF2929"/>
                </a:solidFill>
              </a:rPr>
              <a:t> </a:t>
            </a:r>
            <a:r>
              <a:rPr lang="en-US" dirty="0" smtClean="0"/>
              <a:t>is candida that infects the esophagus</a:t>
            </a:r>
          </a:p>
          <a:p>
            <a:pPr lvl="1"/>
            <a:r>
              <a:rPr lang="en-US" dirty="0" smtClean="0"/>
              <a:t>Can cause</a:t>
            </a:r>
            <a:r>
              <a:rPr lang="en-US" dirty="0" smtClean="0">
                <a:solidFill>
                  <a:schemeClr val="accent1"/>
                </a:solidFill>
              </a:rPr>
              <a:t> dysphagia</a:t>
            </a:r>
            <a:r>
              <a:rPr lang="en-US" dirty="0" smtClean="0"/>
              <a:t>, or difficulty with </a:t>
            </a:r>
          </a:p>
          <a:p>
            <a:pPr lvl="2">
              <a:buNone/>
            </a:pPr>
            <a:r>
              <a:rPr lang="en-US" dirty="0" smtClean="0"/>
              <a:t>swallowing, or </a:t>
            </a:r>
            <a:r>
              <a:rPr lang="en-US" dirty="0" smtClean="0">
                <a:solidFill>
                  <a:srgbClr val="990000"/>
                </a:solidFill>
              </a:rPr>
              <a:t>dynophagia,</a:t>
            </a:r>
            <a:r>
              <a:rPr lang="en-US" dirty="0" smtClean="0"/>
              <a:t> pain with swallowing. </a:t>
            </a:r>
          </a:p>
          <a:p>
            <a:pPr lvl="2">
              <a:buNone/>
            </a:pPr>
            <a:endParaRPr lang="en-US" dirty="0" smtClean="0"/>
          </a:p>
          <a:p>
            <a:r>
              <a:rPr lang="en-US" dirty="0" smtClean="0"/>
              <a:t>Esophageal candidiasis is an </a:t>
            </a:r>
            <a:r>
              <a:rPr lang="en-US" b="1" dirty="0" smtClean="0">
                <a:solidFill>
                  <a:schemeClr val="accent1">
                    <a:lumMod val="60000"/>
                    <a:lumOff val="40000"/>
                  </a:schemeClr>
                </a:solidFill>
              </a:rPr>
              <a:t>AIDS-defining condition.</a:t>
            </a:r>
          </a:p>
          <a:p>
            <a:pPr lvl="1"/>
            <a:r>
              <a:rPr lang="en-US" dirty="0" smtClean="0"/>
              <a:t> Generally occurs in individuals with </a:t>
            </a:r>
          </a:p>
          <a:p>
            <a:pPr lvl="1">
              <a:buNone/>
            </a:pPr>
            <a:r>
              <a:rPr lang="en-US" dirty="0" smtClean="0">
                <a:solidFill>
                  <a:srgbClr val="990000"/>
                </a:solidFill>
              </a:rPr>
              <a:t>     CD4 </a:t>
            </a:r>
            <a:r>
              <a:rPr lang="en-US" dirty="0" smtClean="0">
                <a:solidFill>
                  <a:srgbClr val="990000"/>
                </a:solidFill>
              </a:rPr>
              <a:t>counts of &lt;200 cells/µL</a:t>
            </a:r>
            <a:r>
              <a:rPr lang="en-US" dirty="0" smtClean="0"/>
              <a:t>. </a:t>
            </a:r>
            <a:endParaRPr lang="en-US" dirty="0" smtClean="0"/>
          </a:p>
          <a:p>
            <a:pPr lvl="2"/>
            <a:endParaRPr lang="en-US" dirty="0" smtClean="0"/>
          </a:p>
          <a:p>
            <a:pPr lvl="2"/>
            <a:r>
              <a:rPr lang="en-US" dirty="0" smtClean="0"/>
              <a:t>It </a:t>
            </a:r>
            <a:r>
              <a:rPr lang="en-US" dirty="0" smtClean="0"/>
              <a:t>is the most common cause of esophageal</a:t>
            </a:r>
          </a:p>
          <a:p>
            <a:pPr lvl="2">
              <a:buNone/>
            </a:pPr>
            <a:r>
              <a:rPr lang="en-US" dirty="0" smtClean="0"/>
              <a:t>   infection in PLWHA.</a:t>
            </a:r>
          </a:p>
          <a:p>
            <a:pPr lvl="2"/>
            <a:endParaRPr lang="en-US" sz="2000" dirty="0" smtClean="0"/>
          </a:p>
          <a:p>
            <a:pPr lvl="2">
              <a:buNone/>
            </a:pPr>
            <a:endParaRPr lang="en-US" sz="2000" dirty="0" smtClean="0"/>
          </a:p>
          <a:p>
            <a:pPr>
              <a:buNone/>
            </a:pPr>
            <a:endParaRPr lang="en-US" dirty="0"/>
          </a:p>
        </p:txBody>
      </p:sp>
      <p:graphicFrame>
        <p:nvGraphicFramePr>
          <p:cNvPr id="101378" name="Object 2"/>
          <p:cNvGraphicFramePr>
            <a:graphicFrameLocks noChangeAspect="1"/>
          </p:cNvGraphicFramePr>
          <p:nvPr>
            <p:extLst>
              <p:ext uri="{D42A27DB-BD31-4B8C-83A1-F6EECF244321}">
                <p14:modId xmlns:p14="http://schemas.microsoft.com/office/powerpoint/2010/main" val="3494437517"/>
              </p:ext>
            </p:extLst>
          </p:nvPr>
        </p:nvGraphicFramePr>
        <p:xfrm>
          <a:off x="5994376" y="4048358"/>
          <a:ext cx="2912506" cy="1972988"/>
        </p:xfrm>
        <a:graphic>
          <a:graphicData uri="http://schemas.openxmlformats.org/presentationml/2006/ole">
            <mc:AlternateContent xmlns:mc="http://schemas.openxmlformats.org/markup-compatibility/2006">
              <mc:Choice xmlns:v="urn:schemas-microsoft-com:vml" Requires="v">
                <p:oleObj spid="_x0000_s101394" name="Document" r:id="rId4" imgW="1574800" imgH="1066800" progId="Word.Document.8">
                  <p:link updateAutomatic="1"/>
                </p:oleObj>
              </mc:Choice>
              <mc:Fallback>
                <p:oleObj name="Document" r:id="rId4" imgW="1574800" imgH="1066800" progId="Word.Document.8">
                  <p:link updateAutomatic="1"/>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4376" y="4048358"/>
                        <a:ext cx="2912506" cy="1972988"/>
                      </a:xfrm>
                      <a:prstGeom prst="rect">
                        <a:avLst/>
                      </a:prstGeom>
                      <a:noFill/>
                      <a:ln w="38100">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oleObj>
              </mc:Fallback>
            </mc:AlternateContent>
          </a:graphicData>
        </a:graphic>
      </p:graphicFrame>
      <p:sp>
        <p:nvSpPr>
          <p:cNvPr id="13" name="TextBox 12"/>
          <p:cNvSpPr txBox="1"/>
          <p:nvPr/>
        </p:nvSpPr>
        <p:spPr>
          <a:xfrm>
            <a:off x="5994376" y="6096174"/>
            <a:ext cx="2912506" cy="507831"/>
          </a:xfrm>
          <a:prstGeom prst="rect">
            <a:avLst/>
          </a:prstGeom>
          <a:noFill/>
        </p:spPr>
        <p:txBody>
          <a:bodyPr wrap="square" rtlCol="0">
            <a:spAutoFit/>
          </a:bodyPr>
          <a:lstStyle/>
          <a:p>
            <a:pPr marL="0" lvl="2"/>
            <a:r>
              <a:rPr lang="en-US" sz="900" u="sng" dirty="0" smtClean="0">
                <a:hlinkClick r:id="rId6"/>
              </a:rPr>
              <a:t>Picture Source: www.hiv.va.gov/provider/image-library/oral.asp?post=1&amp;slide=128</a:t>
            </a:r>
            <a:endParaRPr lang="en-US" sz="900" dirty="0" smtClean="0"/>
          </a:p>
          <a:p>
            <a:endParaRPr lang="en-US" sz="9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a:spLocks noGrp="1"/>
          </p:cNvSpPr>
          <p:nvPr>
            <p:ph type="title"/>
          </p:nvPr>
        </p:nvSpPr>
        <p:spPr>
          <a:xfrm>
            <a:off x="674827" y="1765293"/>
            <a:ext cx="3255264" cy="1162050"/>
          </a:xfrm>
        </p:spPr>
        <p:txBody>
          <a:bodyPr/>
          <a:lstStyle/>
          <a:p>
            <a:r>
              <a:rPr lang="en-US" dirty="0" smtClean="0">
                <a:solidFill>
                  <a:srgbClr val="000000"/>
                </a:solidFill>
              </a:rPr>
              <a:t>MODULE 1:</a:t>
            </a:r>
            <a:endParaRPr lang="en-US" dirty="0">
              <a:solidFill>
                <a:srgbClr val="000000"/>
              </a:solidFill>
            </a:endParaRPr>
          </a:p>
        </p:txBody>
      </p:sp>
      <p:sp>
        <p:nvSpPr>
          <p:cNvPr id="24" name="Content Placeholder 23"/>
          <p:cNvSpPr>
            <a:spLocks noGrp="1"/>
          </p:cNvSpPr>
          <p:nvPr>
            <p:ph idx="1"/>
          </p:nvPr>
        </p:nvSpPr>
        <p:spPr>
          <a:xfrm>
            <a:off x="4168775" y="273050"/>
            <a:ext cx="4629785" cy="5853113"/>
          </a:xfrm>
        </p:spPr>
        <p:txBody>
          <a:bodyPr>
            <a:normAutofit/>
          </a:bodyPr>
          <a:lstStyle/>
          <a:p>
            <a:pPr lvl="0" fontAlgn="base"/>
            <a:r>
              <a:rPr lang="en-US" i="1" dirty="0" smtClean="0">
                <a:solidFill>
                  <a:schemeClr val="tx1"/>
                </a:solidFill>
              </a:rPr>
              <a:t>Session Length</a:t>
            </a:r>
            <a:r>
              <a:rPr lang="en-US" dirty="0" smtClean="0">
                <a:solidFill>
                  <a:schemeClr val="tx1"/>
                </a:solidFill>
              </a:rPr>
              <a:t>: 30 minutes</a:t>
            </a:r>
          </a:p>
          <a:p>
            <a:r>
              <a:rPr lang="en-US" i="1" dirty="0" smtClean="0">
                <a:solidFill>
                  <a:schemeClr val="tx1"/>
                </a:solidFill>
              </a:rPr>
              <a:t>Materials Needed:</a:t>
            </a:r>
            <a:endParaRPr lang="en-US" dirty="0" smtClean="0">
              <a:solidFill>
                <a:schemeClr val="tx1"/>
              </a:solidFill>
            </a:endParaRPr>
          </a:p>
          <a:p>
            <a:pPr lvl="1"/>
            <a:r>
              <a:rPr lang="en-US" dirty="0" smtClean="0">
                <a:solidFill>
                  <a:schemeClr val="tx1"/>
                </a:solidFill>
              </a:rPr>
              <a:t>Computer and compatible LCD projector to play the PowerPoint presentation</a:t>
            </a:r>
          </a:p>
          <a:p>
            <a:pPr lvl="1"/>
            <a:r>
              <a:rPr lang="en-US" dirty="0" smtClean="0">
                <a:solidFill>
                  <a:schemeClr val="tx1"/>
                </a:solidFill>
              </a:rPr>
              <a:t>Paper and easel(s) for taking notes</a:t>
            </a:r>
          </a:p>
          <a:p>
            <a:pPr lvl="1"/>
            <a:r>
              <a:rPr lang="en-US" dirty="0" smtClean="0">
                <a:solidFill>
                  <a:schemeClr val="tx1"/>
                </a:solidFill>
              </a:rPr>
              <a:t>Colorful markers</a:t>
            </a:r>
          </a:p>
          <a:p>
            <a:pPr lvl="1"/>
            <a:r>
              <a:rPr lang="en-US" dirty="0" smtClean="0">
                <a:solidFill>
                  <a:schemeClr val="tx1"/>
                </a:solidFill>
              </a:rPr>
              <a:t>Tape for affixing paper to the wall as necessary</a:t>
            </a:r>
          </a:p>
          <a:p>
            <a:pPr lvl="1"/>
            <a:r>
              <a:rPr lang="en-US" dirty="0" smtClean="0">
                <a:solidFill>
                  <a:schemeClr val="tx1"/>
                </a:solidFill>
              </a:rPr>
              <a:t>If desired, hardcopies of the </a:t>
            </a:r>
            <a:r>
              <a:rPr lang="en-US" dirty="0" smtClean="0">
                <a:solidFill>
                  <a:schemeClr val="tx1"/>
                </a:solidFill>
              </a:rPr>
              <a:t>Module 1 </a:t>
            </a:r>
            <a:r>
              <a:rPr lang="en-US" dirty="0" smtClean="0">
                <a:solidFill>
                  <a:schemeClr val="tx1"/>
                </a:solidFill>
              </a:rPr>
              <a:t>PowerPoint slides may be used as a handout to distribute and have participants follow along.</a:t>
            </a:r>
          </a:p>
          <a:p>
            <a:pPr marL="0" indent="0">
              <a:buNone/>
            </a:pPr>
            <a:endParaRPr lang="en-US" dirty="0" smtClean="0">
              <a:solidFill>
                <a:schemeClr val="tx1"/>
              </a:solidFill>
            </a:endParaRPr>
          </a:p>
          <a:p>
            <a:endParaRPr lang="en-US" dirty="0" smtClean="0">
              <a:solidFill>
                <a:schemeClr val="tx1"/>
              </a:solidFill>
            </a:endParaRPr>
          </a:p>
          <a:p>
            <a:endParaRPr lang="en-US" dirty="0"/>
          </a:p>
        </p:txBody>
      </p:sp>
      <p:sp>
        <p:nvSpPr>
          <p:cNvPr id="25" name="Text Placeholder 24"/>
          <p:cNvSpPr>
            <a:spLocks noGrp="1"/>
          </p:cNvSpPr>
          <p:nvPr>
            <p:ph type="body" sz="half" idx="2"/>
          </p:nvPr>
        </p:nvSpPr>
        <p:spPr>
          <a:xfrm>
            <a:off x="675365" y="2859611"/>
            <a:ext cx="3255264" cy="2392363"/>
          </a:xfrm>
        </p:spPr>
        <p:txBody>
          <a:bodyPr/>
          <a:lstStyle/>
          <a:p>
            <a:r>
              <a:rPr lang="en-US" sz="2400" dirty="0" smtClean="0"/>
              <a:t>The Importance of Oral Health Care for Total Patient Health </a:t>
            </a:r>
          </a:p>
          <a:p>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Esophageal Candidiasis</a:t>
            </a:r>
            <a:endParaRPr lang="en-US" dirty="0"/>
          </a:p>
        </p:txBody>
      </p:sp>
      <p:pic>
        <p:nvPicPr>
          <p:cNvPr id="4" name="Content Placeholder 3" descr="CandidaEsophagus.jpg"/>
          <p:cNvPicPr>
            <a:picLocks noGrp="1" noChangeAspect="1"/>
          </p:cNvPicPr>
          <p:nvPr>
            <p:ph idx="1"/>
          </p:nvPr>
        </p:nvPicPr>
        <p:blipFill>
          <a:blip r:embed="rId3"/>
          <a:srcRect l="21545" t="9745" r="20680" b="3718"/>
          <a:stretch>
            <a:fillRect/>
          </a:stretch>
        </p:blipFill>
        <p:spPr>
          <a:xfrm>
            <a:off x="2099733" y="1261540"/>
            <a:ext cx="4978400" cy="5037667"/>
          </a:xfrm>
          <a:effectLst>
            <a:glow rad="101600">
              <a:schemeClr val="accent1">
                <a:alpha val="75000"/>
              </a:schemeClr>
            </a:glow>
          </a:effectLst>
        </p:spPr>
      </p:pic>
      <p:sp>
        <p:nvSpPr>
          <p:cNvPr id="5" name="Rectangle 4"/>
          <p:cNvSpPr/>
          <p:nvPr/>
        </p:nvSpPr>
        <p:spPr>
          <a:xfrm>
            <a:off x="2099733" y="6299207"/>
            <a:ext cx="4978400" cy="369332"/>
          </a:xfrm>
          <a:prstGeom prst="rect">
            <a:avLst/>
          </a:prstGeom>
        </p:spPr>
        <p:txBody>
          <a:bodyPr wrap="square">
            <a:spAutoFit/>
          </a:bodyPr>
          <a:lstStyle/>
          <a:p>
            <a:r>
              <a:rPr lang="en-US" sz="900" u="sng" dirty="0" smtClean="0">
                <a:hlinkClick r:id="rId4"/>
              </a:rPr>
              <a:t>Photo Source:  www.hiv.va.gov/provider/image-library/gastrointestinal.asp?post=1&amp;slide=188</a:t>
            </a:r>
            <a:r>
              <a:rPr lang="en-US" sz="900" dirty="0" smtClean="0"/>
              <a:t> </a:t>
            </a:r>
            <a:endParaRPr lang="en-US" sz="9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Hairy Leukoplakia</a:t>
            </a:r>
            <a:endParaRPr lang="en-US" dirty="0"/>
          </a:p>
        </p:txBody>
      </p:sp>
      <p:sp>
        <p:nvSpPr>
          <p:cNvPr id="3" name="Content Placeholder 2"/>
          <p:cNvSpPr>
            <a:spLocks noGrp="1"/>
          </p:cNvSpPr>
          <p:nvPr>
            <p:ph idx="1"/>
          </p:nvPr>
        </p:nvSpPr>
        <p:spPr>
          <a:xfrm>
            <a:off x="498474" y="2125123"/>
            <a:ext cx="7556313" cy="4525963"/>
          </a:xfrm>
        </p:spPr>
        <p:txBody>
          <a:bodyPr>
            <a:normAutofit/>
          </a:bodyPr>
          <a:lstStyle/>
          <a:p>
            <a:pPr lvl="0"/>
            <a:r>
              <a:rPr lang="en-US" dirty="0" smtClean="0"/>
              <a:t>Before the era of ART, </a:t>
            </a:r>
            <a:r>
              <a:rPr lang="en-US" b="1" i="1" dirty="0" smtClean="0">
                <a:solidFill>
                  <a:srgbClr val="FF2929"/>
                </a:solidFill>
              </a:rPr>
              <a:t>hairy leukoplakia </a:t>
            </a:r>
            <a:r>
              <a:rPr lang="en-US" dirty="0" smtClean="0"/>
              <a:t>was considered one of the most common oral diseases in PLWHA</a:t>
            </a:r>
          </a:p>
          <a:p>
            <a:pPr lvl="1"/>
            <a:r>
              <a:rPr lang="en-US" sz="2000" dirty="0" smtClean="0"/>
              <a:t>Occurred in ~ 15 – 20 % of PLWHA</a:t>
            </a:r>
          </a:p>
          <a:p>
            <a:pPr lvl="1"/>
            <a:r>
              <a:rPr lang="en-US" sz="2000" dirty="0" smtClean="0"/>
              <a:t>Often seen in PLWHA with delayed entry to care</a:t>
            </a:r>
            <a:r>
              <a:rPr lang="en-US" sz="2000" baseline="30000" dirty="0" smtClean="0"/>
              <a:t>1</a:t>
            </a:r>
          </a:p>
          <a:p>
            <a:pPr lvl="1">
              <a:buNone/>
            </a:pPr>
            <a:endParaRPr lang="en-US" sz="2000" dirty="0" smtClean="0"/>
          </a:p>
          <a:p>
            <a:r>
              <a:rPr lang="en-US" dirty="0" smtClean="0"/>
              <a:t>PLWHA with hairy leukoplakia tend to have                      </a:t>
            </a:r>
            <a:r>
              <a:rPr lang="en-US" b="1" dirty="0" smtClean="0">
                <a:solidFill>
                  <a:srgbClr val="990000"/>
                </a:solidFill>
              </a:rPr>
              <a:t>moderate to advanced immune suppression</a:t>
            </a:r>
            <a:r>
              <a:rPr lang="en-US" dirty="0" smtClean="0"/>
              <a:t>, with a median CD4 count of approximately </a:t>
            </a:r>
            <a:r>
              <a:rPr lang="en-US" b="1" dirty="0" smtClean="0">
                <a:solidFill>
                  <a:schemeClr val="accent1"/>
                </a:solidFill>
              </a:rPr>
              <a:t>235 cells/mm</a:t>
            </a:r>
            <a:r>
              <a:rPr lang="en-US" b="1" baseline="30000" dirty="0" smtClean="0">
                <a:solidFill>
                  <a:schemeClr val="accent1"/>
                </a:solidFill>
              </a:rPr>
              <a:t>3</a:t>
            </a:r>
            <a:r>
              <a:rPr lang="en-US" b="1" dirty="0" smtClean="0">
                <a:solidFill>
                  <a:schemeClr val="accent1"/>
                </a:solidFill>
              </a:rPr>
              <a:t>.</a:t>
            </a:r>
          </a:p>
          <a:p>
            <a:pPr>
              <a:buNone/>
            </a:pPr>
            <a:endParaRPr lang="en-US" dirty="0" smtClean="0"/>
          </a:p>
        </p:txBody>
      </p:sp>
      <p:sp>
        <p:nvSpPr>
          <p:cNvPr id="4" name="Rectangle 3"/>
          <p:cNvSpPr/>
          <p:nvPr/>
        </p:nvSpPr>
        <p:spPr>
          <a:xfrm>
            <a:off x="169335" y="6400785"/>
            <a:ext cx="8856133" cy="369332"/>
          </a:xfrm>
          <a:prstGeom prst="rect">
            <a:avLst/>
          </a:prstGeom>
        </p:spPr>
        <p:txBody>
          <a:bodyPr wrap="square">
            <a:spAutoFit/>
          </a:bodyPr>
          <a:lstStyle/>
          <a:p>
            <a:r>
              <a:rPr lang="en-US" sz="900" baseline="30000" dirty="0" smtClean="0"/>
              <a:t>1</a:t>
            </a:r>
            <a:r>
              <a:rPr lang="en-US" sz="900" dirty="0" smtClean="0"/>
              <a:t> Husak R, Garbe C, Orfanos CE. Oral hairy leukoplakia in 71 HIV-seropositive patients: clinical symptoms, relation to immunologic status, and prognostic significance. </a:t>
            </a:r>
            <a:r>
              <a:rPr lang="en-US" sz="900" i="1" dirty="0" smtClean="0"/>
              <a:t>J Am Acad Dermatol</a:t>
            </a:r>
            <a:r>
              <a:rPr lang="en-US" sz="900" dirty="0" smtClean="0"/>
              <a:t>. </a:t>
            </a:r>
            <a:r>
              <a:rPr lang="en-US" sz="900" dirty="0" smtClean="0"/>
              <a:t>1996;35:928–34</a:t>
            </a:r>
            <a:r>
              <a:rPr lang="en-US" sz="900" dirty="0" smtClean="0"/>
              <a:t>.</a:t>
            </a:r>
          </a:p>
        </p:txBody>
      </p:sp>
      <p:pic>
        <p:nvPicPr>
          <p:cNvPr id="6" name="Picture 5" descr="dentistchairwoman.WMF"/>
          <p:cNvPicPr>
            <a:picLocks noChangeAspect="1"/>
          </p:cNvPicPr>
          <p:nvPr/>
        </p:nvPicPr>
        <p:blipFill>
          <a:blip r:embed="rId3"/>
          <a:stretch>
            <a:fillRect/>
          </a:stretch>
        </p:blipFill>
        <p:spPr>
          <a:xfrm>
            <a:off x="6848287" y="3145368"/>
            <a:ext cx="1803400" cy="1854200"/>
          </a:xfrm>
          <a:prstGeom prst="rect">
            <a:avLst/>
          </a:prstGeom>
          <a:effectLst>
            <a:glow rad="101600">
              <a:schemeClr val="accent1">
                <a:alpha val="75000"/>
              </a:schemeClr>
            </a:glow>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Hairy Leukoplakia</a:t>
            </a:r>
            <a:endParaRPr lang="en-US" dirty="0"/>
          </a:p>
        </p:txBody>
      </p:sp>
      <p:sp>
        <p:nvSpPr>
          <p:cNvPr id="5" name="TextBox 4"/>
          <p:cNvSpPr txBox="1"/>
          <p:nvPr/>
        </p:nvSpPr>
        <p:spPr>
          <a:xfrm>
            <a:off x="1057272" y="6411622"/>
            <a:ext cx="7471648" cy="369332"/>
          </a:xfrm>
          <a:prstGeom prst="rect">
            <a:avLst/>
          </a:prstGeom>
          <a:noFill/>
        </p:spPr>
        <p:txBody>
          <a:bodyPr wrap="square" rtlCol="0">
            <a:spAutoFit/>
          </a:bodyPr>
          <a:lstStyle/>
          <a:p>
            <a:r>
              <a:rPr lang="en-US" sz="900" dirty="0" smtClean="0"/>
              <a:t>Picture Source: Courtesy of Dr. Steve </a:t>
            </a:r>
            <a:r>
              <a:rPr lang="en-US" sz="900" dirty="0" err="1" smtClean="0"/>
              <a:t>Debbink</a:t>
            </a:r>
            <a:r>
              <a:rPr lang="en-US" sz="900" dirty="0" smtClean="0"/>
              <a:t>, Dental </a:t>
            </a:r>
            <a:r>
              <a:rPr lang="en-US" sz="900" dirty="0" smtClean="0"/>
              <a:t>Director, AIDS Resource Center of Wisconsin. Available at: http://www.hivdent.org/_picturegallery_/OralHairyLeukoplakia2.htm.</a:t>
            </a:r>
            <a:endParaRPr lang="en-US" sz="900" dirty="0"/>
          </a:p>
        </p:txBody>
      </p:sp>
      <p:pic>
        <p:nvPicPr>
          <p:cNvPr id="6" name="Picture 5"/>
          <p:cNvPicPr>
            <a:picLocks noChangeAspect="1"/>
          </p:cNvPicPr>
          <p:nvPr/>
        </p:nvPicPr>
        <p:blipFill>
          <a:blip r:embed="rId3"/>
          <a:stretch>
            <a:fillRect/>
          </a:stretch>
        </p:blipFill>
        <p:spPr>
          <a:xfrm>
            <a:off x="795867" y="1179026"/>
            <a:ext cx="6852520" cy="5232596"/>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Kaposi’s Sarcoma</a:t>
            </a:r>
            <a:endParaRPr lang="en-US" dirty="0"/>
          </a:p>
        </p:txBody>
      </p:sp>
      <p:sp>
        <p:nvSpPr>
          <p:cNvPr id="3" name="Content Placeholder 2"/>
          <p:cNvSpPr>
            <a:spLocks noGrp="1"/>
          </p:cNvSpPr>
          <p:nvPr>
            <p:ph idx="1"/>
          </p:nvPr>
        </p:nvSpPr>
        <p:spPr>
          <a:xfrm>
            <a:off x="193680" y="1930390"/>
            <a:ext cx="8035926" cy="4809059"/>
          </a:xfrm>
        </p:spPr>
        <p:txBody>
          <a:bodyPr>
            <a:normAutofit/>
          </a:bodyPr>
          <a:lstStyle/>
          <a:p>
            <a:pPr lvl="0"/>
            <a:r>
              <a:rPr lang="en-US" b="1" i="1" dirty="0" smtClean="0">
                <a:solidFill>
                  <a:schemeClr val="accent1">
                    <a:lumMod val="60000"/>
                    <a:lumOff val="40000"/>
                  </a:schemeClr>
                </a:solidFill>
              </a:rPr>
              <a:t>Kaposi sarcoma (KS) </a:t>
            </a:r>
            <a:r>
              <a:rPr lang="en-US" dirty="0" smtClean="0"/>
              <a:t>is a cancer that develops from cells lining lymph or blood vessels. </a:t>
            </a:r>
          </a:p>
          <a:p>
            <a:pPr lvl="1"/>
            <a:r>
              <a:rPr lang="en-US" dirty="0" smtClean="0">
                <a:solidFill>
                  <a:schemeClr val="accent2">
                    <a:lumMod val="50000"/>
                  </a:schemeClr>
                </a:solidFill>
              </a:rPr>
              <a:t>Usually appears as tumors on the skin or on mucosal surfaces such as the oral </a:t>
            </a:r>
            <a:r>
              <a:rPr lang="en-US" dirty="0" smtClean="0">
                <a:solidFill>
                  <a:schemeClr val="accent2">
                    <a:lumMod val="50000"/>
                  </a:schemeClr>
                </a:solidFill>
              </a:rPr>
              <a:t>cavity.</a:t>
            </a:r>
            <a:endParaRPr lang="en-US" dirty="0" smtClean="0">
              <a:solidFill>
                <a:schemeClr val="accent2">
                  <a:lumMod val="50000"/>
                </a:schemeClr>
              </a:solidFill>
            </a:endParaRPr>
          </a:p>
          <a:p>
            <a:pPr lvl="1"/>
            <a:r>
              <a:rPr lang="en-US" dirty="0" smtClean="0"/>
              <a:t>Tumors can also develop in other parts of the body, such as in the lymph nodes or digestive tract.</a:t>
            </a:r>
          </a:p>
          <a:p>
            <a:r>
              <a:rPr lang="en-US" dirty="0" smtClean="0"/>
              <a:t>~1/3 of PLWHA with AIDS-associated KS develop oral lesions. </a:t>
            </a:r>
          </a:p>
          <a:p>
            <a:pPr lvl="1"/>
            <a:r>
              <a:rPr lang="en-US" dirty="0" smtClean="0"/>
              <a:t>AIDS-associated KS is often much more aggressive than classic KS.</a:t>
            </a:r>
            <a:r>
              <a:rPr lang="en-US" baseline="30000" dirty="0" smtClean="0"/>
              <a:t>1</a:t>
            </a:r>
            <a:endParaRPr lang="en-US" sz="2000" dirty="0" smtClean="0"/>
          </a:p>
          <a:p>
            <a:r>
              <a:rPr lang="en-US" dirty="0" smtClean="0"/>
              <a:t>KS is considered an </a:t>
            </a:r>
            <a:r>
              <a:rPr lang="en-US" dirty="0" smtClean="0">
                <a:solidFill>
                  <a:srgbClr val="990000"/>
                </a:solidFill>
              </a:rPr>
              <a:t>“AIDS-defining” illness.</a:t>
            </a:r>
            <a:r>
              <a:rPr lang="en-US" baseline="30000" dirty="0" smtClean="0">
                <a:solidFill>
                  <a:srgbClr val="4A4844"/>
                </a:solidFill>
              </a:rPr>
              <a:t>2</a:t>
            </a:r>
            <a:endParaRPr lang="en-US" baseline="30000" dirty="0">
              <a:solidFill>
                <a:srgbClr val="4A4844"/>
              </a:solidFill>
            </a:endParaRPr>
          </a:p>
        </p:txBody>
      </p:sp>
      <p:sp>
        <p:nvSpPr>
          <p:cNvPr id="6" name="TextBox 5"/>
          <p:cNvSpPr txBox="1"/>
          <p:nvPr/>
        </p:nvSpPr>
        <p:spPr>
          <a:xfrm>
            <a:off x="0" y="6400789"/>
            <a:ext cx="9144000" cy="507831"/>
          </a:xfrm>
          <a:prstGeom prst="rect">
            <a:avLst/>
          </a:prstGeom>
          <a:noFill/>
        </p:spPr>
        <p:txBody>
          <a:bodyPr wrap="square" rtlCol="0">
            <a:spAutoFit/>
          </a:bodyPr>
          <a:lstStyle/>
          <a:p>
            <a:r>
              <a:rPr lang="en-US" sz="900" baseline="30000" dirty="0" smtClean="0"/>
              <a:t>1</a:t>
            </a:r>
            <a:r>
              <a:rPr lang="en-US" sz="900" dirty="0" smtClean="0"/>
              <a:t>Memorial Sloan-Kettering Cancer Center. About Kaposi Sarcoma. Available at: </a:t>
            </a:r>
            <a:r>
              <a:rPr lang="en-US" sz="900" dirty="0" err="1" smtClean="0"/>
              <a:t>www.mskcc.org/cancer-care/adult/aids-associated/about-kaposi-sarcoma.</a:t>
            </a:r>
            <a:r>
              <a:rPr lang="en-US" sz="900" dirty="0" smtClean="0"/>
              <a:t> </a:t>
            </a:r>
          </a:p>
          <a:p>
            <a:r>
              <a:rPr lang="en-US" sz="900" baseline="30000" dirty="0" smtClean="0"/>
              <a:t>2</a:t>
            </a:r>
            <a:r>
              <a:rPr lang="en-US" sz="900" dirty="0" smtClean="0"/>
              <a:t>American Cancer Society. </a:t>
            </a:r>
            <a:r>
              <a:rPr lang="en-US" sz="900" i="1" dirty="0" smtClean="0"/>
              <a:t>Kaposi Sarcoma.</a:t>
            </a:r>
            <a:r>
              <a:rPr lang="en-US" sz="900" dirty="0" smtClean="0"/>
              <a:t> Available at: www.cancer.org/acs/groups/cid/documents/webcontent/003106-pdf.pdf. </a:t>
            </a:r>
          </a:p>
          <a:p>
            <a:endParaRPr lang="en-US" sz="900" dirty="0"/>
          </a:p>
        </p:txBody>
      </p:sp>
      <p:pic>
        <p:nvPicPr>
          <p:cNvPr id="5" name="Picture 4" descr="AIDSribbon.PNG"/>
          <p:cNvPicPr>
            <a:picLocks noChangeAspect="1"/>
          </p:cNvPicPr>
          <p:nvPr/>
        </p:nvPicPr>
        <p:blipFill>
          <a:blip r:embed="rId3"/>
          <a:stretch>
            <a:fillRect/>
          </a:stretch>
        </p:blipFill>
        <p:spPr>
          <a:xfrm>
            <a:off x="6350011" y="4758267"/>
            <a:ext cx="1439322" cy="1439322"/>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804" y="484094"/>
            <a:ext cx="7556313" cy="1116106"/>
          </a:xfrm>
        </p:spPr>
        <p:txBody>
          <a:bodyPr/>
          <a:lstStyle/>
          <a:p>
            <a:r>
              <a:rPr lang="en-US" dirty="0" smtClean="0"/>
              <a:t>Kaposi’s Sarcoma, continued</a:t>
            </a:r>
            <a:endParaRPr lang="en-US" dirty="0"/>
          </a:p>
        </p:txBody>
      </p:sp>
      <p:sp>
        <p:nvSpPr>
          <p:cNvPr id="5" name="Rectangle 4"/>
          <p:cNvSpPr/>
          <p:nvPr/>
        </p:nvSpPr>
        <p:spPr>
          <a:xfrm>
            <a:off x="4284134" y="1998133"/>
            <a:ext cx="4572000" cy="1200329"/>
          </a:xfrm>
          <a:prstGeom prst="rect">
            <a:avLst/>
          </a:prstGeom>
        </p:spPr>
        <p:txBody>
          <a:bodyPr wrap="square">
            <a:spAutoFit/>
          </a:bodyPr>
          <a:lstStyle/>
          <a:p>
            <a:pPr lvl="1"/>
            <a:r>
              <a:rPr lang="en-US" dirty="0" smtClean="0">
                <a:solidFill>
                  <a:schemeClr val="accent1"/>
                </a:solidFill>
              </a:rPr>
              <a:t>The </a:t>
            </a:r>
            <a:r>
              <a:rPr lang="en-US" dirty="0" smtClean="0">
                <a:solidFill>
                  <a:schemeClr val="accent1"/>
                </a:solidFill>
              </a:rPr>
              <a:t>abnormal cells of KS form purple, red, or brown blotches or tumors on the skin, also called lesions.</a:t>
            </a:r>
            <a:r>
              <a:rPr lang="en-US" baseline="30000" dirty="0" smtClean="0">
                <a:solidFill>
                  <a:schemeClr val="accent1"/>
                </a:solidFill>
              </a:rPr>
              <a:t>1</a:t>
            </a:r>
            <a:r>
              <a:rPr lang="en-US" dirty="0" smtClean="0">
                <a:solidFill>
                  <a:schemeClr val="accent1"/>
                </a:solidFill>
              </a:rPr>
              <a:t> </a:t>
            </a:r>
          </a:p>
        </p:txBody>
      </p:sp>
      <p:sp>
        <p:nvSpPr>
          <p:cNvPr id="6" name="Rectangle 5"/>
          <p:cNvSpPr/>
          <p:nvPr/>
        </p:nvSpPr>
        <p:spPr>
          <a:xfrm>
            <a:off x="667804" y="4944541"/>
            <a:ext cx="3311531" cy="1200329"/>
          </a:xfrm>
          <a:prstGeom prst="rect">
            <a:avLst/>
          </a:prstGeom>
        </p:spPr>
        <p:txBody>
          <a:bodyPr wrap="square">
            <a:spAutoFit/>
          </a:bodyPr>
          <a:lstStyle/>
          <a:p>
            <a:pPr lvl="1"/>
            <a:r>
              <a:rPr lang="en-US" dirty="0" smtClean="0">
                <a:solidFill>
                  <a:srgbClr val="990000"/>
                </a:solidFill>
              </a:rPr>
              <a:t>Appearance of KS can vary greatly in the oral cavity and, thus, proper recognition is important.</a:t>
            </a:r>
          </a:p>
        </p:txBody>
      </p:sp>
      <p:sp>
        <p:nvSpPr>
          <p:cNvPr id="8" name="TextBox 7"/>
          <p:cNvSpPr txBox="1"/>
          <p:nvPr/>
        </p:nvSpPr>
        <p:spPr>
          <a:xfrm>
            <a:off x="0" y="6534835"/>
            <a:ext cx="7165744" cy="369332"/>
          </a:xfrm>
          <a:prstGeom prst="rect">
            <a:avLst/>
          </a:prstGeom>
          <a:noFill/>
        </p:spPr>
        <p:txBody>
          <a:bodyPr wrap="none" rtlCol="0">
            <a:spAutoFit/>
          </a:bodyPr>
          <a:lstStyle/>
          <a:p>
            <a:pPr lvl="0"/>
            <a:r>
              <a:rPr lang="en-US" sz="900" baseline="30000" dirty="0" smtClean="0"/>
              <a:t>1</a:t>
            </a:r>
            <a:r>
              <a:rPr lang="x-none" sz="900" dirty="0" smtClean="0"/>
              <a:t>American Cancer Society. </a:t>
            </a:r>
            <a:r>
              <a:rPr lang="x-none" sz="900" i="1" dirty="0" smtClean="0"/>
              <a:t>Kaposi Sarcoma.</a:t>
            </a:r>
            <a:r>
              <a:rPr lang="x-none" sz="900" dirty="0" smtClean="0"/>
              <a:t> Available at</a:t>
            </a:r>
            <a:r>
              <a:rPr lang="x-none" sz="900" smtClean="0"/>
              <a:t>: </a:t>
            </a:r>
            <a:r>
              <a:rPr lang="x-none" sz="900" smtClean="0"/>
              <a:t>www.cancer.org/acs/groups/cid/documents/webcontent/003106-pdf.pdf</a:t>
            </a:r>
            <a:r>
              <a:rPr lang="en-US" sz="900" dirty="0" smtClean="0"/>
              <a:t>.</a:t>
            </a:r>
            <a:endParaRPr lang="x-none" sz="900" baseline="30000" dirty="0" smtClean="0"/>
          </a:p>
          <a:p>
            <a:endParaRPr lang="en-US" sz="900" dirty="0"/>
          </a:p>
        </p:txBody>
      </p:sp>
      <p:graphicFrame>
        <p:nvGraphicFramePr>
          <p:cNvPr id="145413" name="Object 5"/>
          <p:cNvGraphicFramePr>
            <a:graphicFrameLocks noChangeAspect="1"/>
          </p:cNvGraphicFramePr>
          <p:nvPr>
            <p:extLst>
              <p:ext uri="{D42A27DB-BD31-4B8C-83A1-F6EECF244321}">
                <p14:modId xmlns:p14="http://schemas.microsoft.com/office/powerpoint/2010/main" val="18175376"/>
              </p:ext>
            </p:extLst>
          </p:nvPr>
        </p:nvGraphicFramePr>
        <p:xfrm>
          <a:off x="4581525" y="3387725"/>
          <a:ext cx="3892550" cy="2574925"/>
        </p:xfrm>
        <a:graphic>
          <a:graphicData uri="http://schemas.openxmlformats.org/presentationml/2006/ole">
            <mc:AlternateContent xmlns:mc="http://schemas.openxmlformats.org/markup-compatibility/2006">
              <mc:Choice xmlns:v="urn:schemas-microsoft-com:vml" Requires="v">
                <p:oleObj spid="_x0000_s145445" name="Document" r:id="rId4" imgW="2552700" imgH="1689100" progId="Word.Document.8">
                  <p:link updateAutomatic="1"/>
                </p:oleObj>
              </mc:Choice>
              <mc:Fallback>
                <p:oleObj name="Document" r:id="rId4" imgW="2552700" imgH="1689100" progId="Word.Document.8">
                  <p:link updateAutomatic="1"/>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1525" y="3387725"/>
                        <a:ext cx="3892550" cy="2574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145414" name="Object 6"/>
          <p:cNvGraphicFramePr>
            <a:graphicFrameLocks noChangeAspect="1"/>
          </p:cNvGraphicFramePr>
          <p:nvPr>
            <p:extLst>
              <p:ext uri="{D42A27DB-BD31-4B8C-83A1-F6EECF244321}">
                <p14:modId xmlns:p14="http://schemas.microsoft.com/office/powerpoint/2010/main" val="406348537"/>
              </p:ext>
            </p:extLst>
          </p:nvPr>
        </p:nvGraphicFramePr>
        <p:xfrm>
          <a:off x="752468" y="1794937"/>
          <a:ext cx="3531665" cy="2485246"/>
        </p:xfrm>
        <a:graphic>
          <a:graphicData uri="http://schemas.openxmlformats.org/presentationml/2006/ole">
            <mc:AlternateContent xmlns:mc="http://schemas.openxmlformats.org/markup-compatibility/2006">
              <mc:Choice xmlns:v="urn:schemas-microsoft-com:vml" Requires="v">
                <p:oleObj spid="_x0000_s145446" name="Document" r:id="rId6" imgW="2400300" imgH="1689100" progId="Word.Document.8">
                  <p:link updateAutomatic="1"/>
                </p:oleObj>
              </mc:Choice>
              <mc:Fallback>
                <p:oleObj name="Document" r:id="rId6" imgW="2400300" imgH="1689100" progId="Word.Document.8">
                  <p:link updateAutomatic="1"/>
                  <p:pic>
                    <p:nvPicPr>
                      <p:cNvPr id="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2468" y="1794937"/>
                        <a:ext cx="3531665" cy="2485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9" name="TextBox 8"/>
          <p:cNvSpPr txBox="1"/>
          <p:nvPr/>
        </p:nvSpPr>
        <p:spPr>
          <a:xfrm>
            <a:off x="4571999" y="5962651"/>
            <a:ext cx="3911601" cy="369332"/>
          </a:xfrm>
          <a:prstGeom prst="rect">
            <a:avLst/>
          </a:prstGeom>
          <a:noFill/>
        </p:spPr>
        <p:txBody>
          <a:bodyPr wrap="square" rtlCol="0">
            <a:spAutoFit/>
          </a:bodyPr>
          <a:lstStyle/>
          <a:p>
            <a:r>
              <a:rPr lang="en-US" sz="900" dirty="0" smtClean="0"/>
              <a:t>Picture Source: Copyright David </a:t>
            </a:r>
            <a:r>
              <a:rPr lang="en-US" sz="900" dirty="0" err="1" smtClean="0"/>
              <a:t>Reznik</a:t>
            </a:r>
            <a:r>
              <a:rPr lang="en-US" sz="900" dirty="0" smtClean="0"/>
              <a:t>, DDS. All Rights Reserved. Available at: http://www.hivdent.org/_picturegallery_/</a:t>
            </a:r>
            <a:r>
              <a:rPr lang="en-US" sz="900" dirty="0" smtClean="0"/>
              <a:t>KS139.htm.</a:t>
            </a:r>
            <a:endParaRPr lang="en-US" sz="900" dirty="0"/>
          </a:p>
        </p:txBody>
      </p:sp>
      <p:sp>
        <p:nvSpPr>
          <p:cNvPr id="10" name="TextBox 9"/>
          <p:cNvSpPr txBox="1"/>
          <p:nvPr/>
        </p:nvSpPr>
        <p:spPr>
          <a:xfrm>
            <a:off x="752470" y="4263250"/>
            <a:ext cx="3531664" cy="507831"/>
          </a:xfrm>
          <a:prstGeom prst="rect">
            <a:avLst/>
          </a:prstGeom>
          <a:noFill/>
        </p:spPr>
        <p:txBody>
          <a:bodyPr wrap="square" rtlCol="0">
            <a:spAutoFit/>
          </a:bodyPr>
          <a:lstStyle/>
          <a:p>
            <a:r>
              <a:rPr lang="en-US" sz="900" dirty="0" smtClean="0"/>
              <a:t>Picture Source: Copyright David </a:t>
            </a:r>
            <a:r>
              <a:rPr lang="en-US" sz="900" dirty="0" err="1" smtClean="0"/>
              <a:t>Reznik</a:t>
            </a:r>
            <a:r>
              <a:rPr lang="en-US" sz="900" dirty="0" smtClean="0"/>
              <a:t>, DDS.  All Rights Reserved. Available at: http://www.hivdent.org/_picturegallery_/</a:t>
            </a:r>
            <a:r>
              <a:rPr lang="en-US" sz="900" dirty="0" smtClean="0"/>
              <a:t>KS139.htm.</a:t>
            </a:r>
            <a:endParaRPr lang="en-US" sz="9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447675" y="3672416"/>
            <a:ext cx="8256062" cy="281305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Other </a:t>
            </a:r>
            <a:r>
              <a:rPr lang="en-US" dirty="0" smtClean="0"/>
              <a:t>STDs </a:t>
            </a:r>
            <a:r>
              <a:rPr lang="en-US" dirty="0" smtClean="0"/>
              <a:t>and </a:t>
            </a:r>
            <a:r>
              <a:rPr lang="en-US" dirty="0" smtClean="0"/>
              <a:t>Their </a:t>
            </a:r>
            <a:r>
              <a:rPr lang="en-US" dirty="0" smtClean="0"/>
              <a:t>Impact on Oral Health</a:t>
            </a:r>
            <a:endParaRPr lang="en-US" dirty="0"/>
          </a:p>
        </p:txBody>
      </p:sp>
      <p:sp>
        <p:nvSpPr>
          <p:cNvPr id="3" name="Content Placeholder 2"/>
          <p:cNvSpPr>
            <a:spLocks noGrp="1"/>
          </p:cNvSpPr>
          <p:nvPr>
            <p:ph idx="1"/>
          </p:nvPr>
        </p:nvSpPr>
        <p:spPr>
          <a:xfrm>
            <a:off x="498474" y="1879602"/>
            <a:ext cx="7556313" cy="4144963"/>
          </a:xfrm>
        </p:spPr>
        <p:txBody>
          <a:bodyPr>
            <a:normAutofit/>
          </a:bodyPr>
          <a:lstStyle/>
          <a:p>
            <a:pPr lvl="0"/>
            <a:r>
              <a:rPr lang="en-US" dirty="0" smtClean="0"/>
              <a:t>HIV and certain other STDs are common co-morbidities in PLWHA. </a:t>
            </a:r>
            <a:endParaRPr lang="en-US" sz="2000" dirty="0" smtClean="0"/>
          </a:p>
          <a:p>
            <a:pPr lvl="1"/>
            <a:r>
              <a:rPr lang="en-US" dirty="0" smtClean="0"/>
              <a:t>Some of these STDs, like </a:t>
            </a:r>
            <a:r>
              <a:rPr lang="en-US" b="1" i="1" dirty="0" smtClean="0">
                <a:solidFill>
                  <a:schemeClr val="accent1">
                    <a:lumMod val="60000"/>
                    <a:lumOff val="40000"/>
                  </a:schemeClr>
                </a:solidFill>
              </a:rPr>
              <a:t>syphilis, herpes,</a:t>
            </a:r>
            <a:r>
              <a:rPr lang="en-US" dirty="0" smtClean="0">
                <a:solidFill>
                  <a:schemeClr val="accent2">
                    <a:lumMod val="50000"/>
                  </a:schemeClr>
                </a:solidFill>
              </a:rPr>
              <a:t> and </a:t>
            </a:r>
            <a:r>
              <a:rPr lang="en-US" b="1" i="1" dirty="0" smtClean="0">
                <a:solidFill>
                  <a:schemeClr val="accent1">
                    <a:lumMod val="60000"/>
                    <a:lumOff val="40000"/>
                  </a:schemeClr>
                </a:solidFill>
              </a:rPr>
              <a:t>gonorrhea</a:t>
            </a:r>
            <a:r>
              <a:rPr lang="en-US" dirty="0" smtClean="0"/>
              <a:t>, can manifest in the oral cavity. </a:t>
            </a:r>
          </a:p>
          <a:p>
            <a:pPr>
              <a:buNone/>
            </a:pPr>
            <a:endParaRPr lang="en-US" dirty="0"/>
          </a:p>
        </p:txBody>
      </p:sp>
      <p:sp>
        <p:nvSpPr>
          <p:cNvPr id="4" name="TextBox 3"/>
          <p:cNvSpPr txBox="1"/>
          <p:nvPr/>
        </p:nvSpPr>
        <p:spPr>
          <a:xfrm>
            <a:off x="4446472" y="6468535"/>
            <a:ext cx="4078458" cy="507831"/>
          </a:xfrm>
          <a:prstGeom prst="rect">
            <a:avLst/>
          </a:prstGeom>
          <a:noFill/>
        </p:spPr>
        <p:txBody>
          <a:bodyPr wrap="square" rtlCol="0">
            <a:spAutoFit/>
          </a:bodyPr>
          <a:lstStyle/>
          <a:p>
            <a:pPr marL="0" lvl="3"/>
            <a:r>
              <a:rPr lang="en-US" sz="900" u="sng" dirty="0" smtClean="0">
                <a:hlinkClick r:id="rId4"/>
              </a:rPr>
              <a:t>Picture Source: www.hiv.va.gov/provider/image-library/oral.asp?post=1&amp;slide=254</a:t>
            </a:r>
            <a:r>
              <a:rPr lang="en-US" sz="900" dirty="0" smtClean="0"/>
              <a:t> </a:t>
            </a:r>
          </a:p>
          <a:p>
            <a:endParaRPr lang="en-US" sz="900" dirty="0"/>
          </a:p>
        </p:txBody>
      </p:sp>
      <p:graphicFrame>
        <p:nvGraphicFramePr>
          <p:cNvPr id="148482" name="Object 2"/>
          <p:cNvGraphicFramePr>
            <a:graphicFrameLocks noChangeAspect="1"/>
          </p:cNvGraphicFramePr>
          <p:nvPr>
            <p:extLst>
              <p:ext uri="{D42A27DB-BD31-4B8C-83A1-F6EECF244321}">
                <p14:modId xmlns:p14="http://schemas.microsoft.com/office/powerpoint/2010/main" val="3945654683"/>
              </p:ext>
            </p:extLst>
          </p:nvPr>
        </p:nvGraphicFramePr>
        <p:xfrm>
          <a:off x="4429539" y="3841746"/>
          <a:ext cx="4078458" cy="2436814"/>
        </p:xfrm>
        <a:graphic>
          <a:graphicData uri="http://schemas.openxmlformats.org/presentationml/2006/ole">
            <mc:AlternateContent xmlns:mc="http://schemas.openxmlformats.org/markup-compatibility/2006">
              <mc:Choice xmlns:v="urn:schemas-microsoft-com:vml" Requires="v">
                <p:oleObj spid="_x0000_s148514" name="Document" r:id="rId5" imgW="2019300" imgH="1206500" progId="Word.Document.8">
                  <p:link updateAutomatic="1"/>
                </p:oleObj>
              </mc:Choice>
              <mc:Fallback>
                <p:oleObj name="Document" r:id="rId5" imgW="2019300" imgH="1206500" progId="Word.Document.8">
                  <p:link updateAutomatic="1"/>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9539" y="3841746"/>
                        <a:ext cx="4078458" cy="2436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6" name="TextBox 5"/>
          <p:cNvSpPr txBox="1"/>
          <p:nvPr/>
        </p:nvSpPr>
        <p:spPr>
          <a:xfrm>
            <a:off x="2813069" y="3286151"/>
            <a:ext cx="3556000" cy="369332"/>
          </a:xfrm>
          <a:prstGeom prst="rect">
            <a:avLst/>
          </a:prstGeom>
          <a:noFill/>
        </p:spPr>
        <p:txBody>
          <a:bodyPr wrap="square" rtlCol="0">
            <a:spAutoFit/>
          </a:bodyPr>
          <a:lstStyle/>
          <a:p>
            <a:r>
              <a:rPr lang="en-US" b="1" dirty="0" smtClean="0">
                <a:solidFill>
                  <a:schemeClr val="accent1"/>
                </a:solidFill>
              </a:rPr>
              <a:t>Herpes in the Oral Cavity</a:t>
            </a:r>
            <a:endParaRPr lang="en-US" b="1" dirty="0">
              <a:solidFill>
                <a:schemeClr val="accent1"/>
              </a:solidFill>
            </a:endParaRPr>
          </a:p>
        </p:txBody>
      </p:sp>
      <p:graphicFrame>
        <p:nvGraphicFramePr>
          <p:cNvPr id="148483" name="Object 3"/>
          <p:cNvGraphicFramePr>
            <a:graphicFrameLocks noChangeAspect="1"/>
          </p:cNvGraphicFramePr>
          <p:nvPr>
            <p:extLst>
              <p:ext uri="{D42A27DB-BD31-4B8C-83A1-F6EECF244321}">
                <p14:modId xmlns:p14="http://schemas.microsoft.com/office/powerpoint/2010/main" val="91835342"/>
              </p:ext>
            </p:extLst>
          </p:nvPr>
        </p:nvGraphicFramePr>
        <p:xfrm>
          <a:off x="684736" y="3824812"/>
          <a:ext cx="3678211" cy="2436815"/>
        </p:xfrm>
        <a:graphic>
          <a:graphicData uri="http://schemas.openxmlformats.org/presentationml/2006/ole">
            <mc:AlternateContent xmlns:mc="http://schemas.openxmlformats.org/markup-compatibility/2006">
              <mc:Choice xmlns:v="urn:schemas-microsoft-com:vml" Requires="v">
                <p:oleObj spid="_x0000_s148515" name="Document" r:id="rId7" imgW="2032000" imgH="1346200" progId="Word.Document.8">
                  <p:link updateAutomatic="1"/>
                </p:oleObj>
              </mc:Choice>
              <mc:Fallback>
                <p:oleObj name="Document" r:id="rId7" imgW="2032000" imgH="1346200" progId="Word.Document.8">
                  <p:link updateAutomatic="1"/>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4736" y="3824812"/>
                        <a:ext cx="3678211" cy="2436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0" name="TextBox 9"/>
          <p:cNvSpPr txBox="1"/>
          <p:nvPr/>
        </p:nvSpPr>
        <p:spPr>
          <a:xfrm>
            <a:off x="633938" y="6485468"/>
            <a:ext cx="3729009" cy="507831"/>
          </a:xfrm>
          <a:prstGeom prst="rect">
            <a:avLst/>
          </a:prstGeom>
          <a:noFill/>
        </p:spPr>
        <p:txBody>
          <a:bodyPr wrap="square" rtlCol="0">
            <a:spAutoFit/>
          </a:bodyPr>
          <a:lstStyle/>
          <a:p>
            <a:pPr marL="0" lvl="3"/>
            <a:r>
              <a:rPr lang="en-US" sz="900" u="sng" dirty="0" smtClean="0">
                <a:hlinkClick r:id="rId9"/>
              </a:rPr>
              <a:t>Picture Source: www.hiv.va.gov/provider/image-library/oral.asp?post=1&amp;slide=120</a:t>
            </a:r>
            <a:r>
              <a:rPr lang="en-US" sz="900" dirty="0" smtClean="0"/>
              <a:t> </a:t>
            </a:r>
          </a:p>
          <a:p>
            <a:endParaRPr lang="en-US" sz="9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HIV and Syphilis</a:t>
            </a:r>
            <a:endParaRPr lang="en-US" dirty="0"/>
          </a:p>
        </p:txBody>
      </p:sp>
      <p:sp>
        <p:nvSpPr>
          <p:cNvPr id="3" name="Content Placeholder 2"/>
          <p:cNvSpPr>
            <a:spLocks noGrp="1"/>
          </p:cNvSpPr>
          <p:nvPr>
            <p:ph idx="1"/>
          </p:nvPr>
        </p:nvSpPr>
        <p:spPr>
          <a:xfrm>
            <a:off x="498474" y="1625607"/>
            <a:ext cx="7556313" cy="4144963"/>
          </a:xfrm>
        </p:spPr>
        <p:txBody>
          <a:bodyPr>
            <a:normAutofit/>
          </a:bodyPr>
          <a:lstStyle/>
          <a:p>
            <a:pPr lvl="0"/>
            <a:r>
              <a:rPr lang="en-US" b="1" i="1" dirty="0" smtClean="0">
                <a:solidFill>
                  <a:schemeClr val="accent1">
                    <a:lumMod val="60000"/>
                    <a:lumOff val="40000"/>
                  </a:schemeClr>
                </a:solidFill>
              </a:rPr>
              <a:t>Syphilis </a:t>
            </a:r>
            <a:r>
              <a:rPr lang="en-US" dirty="0" smtClean="0"/>
              <a:t>may manifest in the oral cavity presenting with an ulcer-like lesion.</a:t>
            </a:r>
            <a:endParaRPr lang="en-US" sz="2000" dirty="0" smtClean="0"/>
          </a:p>
          <a:p>
            <a:pPr lvl="1"/>
            <a:r>
              <a:rPr lang="en-US" dirty="0" smtClean="0"/>
              <a:t>The lesion may be painful and </a:t>
            </a:r>
            <a:r>
              <a:rPr lang="en-US" dirty="0" smtClean="0">
                <a:solidFill>
                  <a:schemeClr val="accent1"/>
                </a:solidFill>
              </a:rPr>
              <a:t>the only clinical manifestation of the STD.</a:t>
            </a:r>
            <a:endParaRPr lang="en-US" sz="2000" dirty="0" smtClean="0">
              <a:solidFill>
                <a:schemeClr val="accent1"/>
              </a:solidFill>
            </a:endParaRPr>
          </a:p>
          <a:p>
            <a:pPr>
              <a:buNone/>
            </a:pPr>
            <a:endParaRPr lang="en-US" dirty="0" smtClean="0"/>
          </a:p>
          <a:p>
            <a:endParaRPr lang="en-US" dirty="0"/>
          </a:p>
        </p:txBody>
      </p:sp>
      <p:graphicFrame>
        <p:nvGraphicFramePr>
          <p:cNvPr id="149506" name="Object 2"/>
          <p:cNvGraphicFramePr>
            <a:graphicFrameLocks noChangeAspect="1"/>
          </p:cNvGraphicFramePr>
          <p:nvPr>
            <p:extLst>
              <p:ext uri="{D42A27DB-BD31-4B8C-83A1-F6EECF244321}">
                <p14:modId xmlns:p14="http://schemas.microsoft.com/office/powerpoint/2010/main" val="1800504572"/>
              </p:ext>
            </p:extLst>
          </p:nvPr>
        </p:nvGraphicFramePr>
        <p:xfrm>
          <a:off x="2051048" y="3035680"/>
          <a:ext cx="4790017" cy="3619124"/>
        </p:xfrm>
        <a:graphic>
          <a:graphicData uri="http://schemas.openxmlformats.org/presentationml/2006/ole">
            <mc:AlternateContent xmlns:mc="http://schemas.openxmlformats.org/markup-compatibility/2006">
              <mc:Choice xmlns:v="urn:schemas-microsoft-com:vml" Requires="v">
                <p:oleObj spid="_x0000_s149522" name="Document" r:id="rId4" imgW="1714500" imgH="1295400" progId="Word.Document.8">
                  <p:link updateAutomatic="1"/>
                </p:oleObj>
              </mc:Choice>
              <mc:Fallback>
                <p:oleObj name="Document" r:id="rId4" imgW="1714500" imgH="1295400" progId="Word.Document.8">
                  <p:link updateAutomatic="1"/>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1048" y="3035680"/>
                        <a:ext cx="4790017" cy="3619124"/>
                      </a:xfrm>
                      <a:prstGeom prst="rect">
                        <a:avLst/>
                      </a:prstGeom>
                      <a:noFill/>
                      <a:ln w="57150">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oleObj>
              </mc:Fallback>
            </mc:AlternateContent>
          </a:graphicData>
        </a:graphic>
      </p:graphicFrame>
      <p:sp>
        <p:nvSpPr>
          <p:cNvPr id="6" name="Rectangle 5"/>
          <p:cNvSpPr/>
          <p:nvPr/>
        </p:nvSpPr>
        <p:spPr>
          <a:xfrm>
            <a:off x="2269065" y="6627168"/>
            <a:ext cx="4572000" cy="230832"/>
          </a:xfrm>
          <a:prstGeom prst="rect">
            <a:avLst/>
          </a:prstGeom>
        </p:spPr>
        <p:txBody>
          <a:bodyPr>
            <a:spAutoFit/>
          </a:bodyPr>
          <a:lstStyle/>
          <a:p>
            <a:r>
              <a:rPr lang="en-US" sz="900" u="sng" dirty="0" smtClean="0">
                <a:hlinkClick r:id="rId6"/>
              </a:rPr>
              <a:t>Picture Source: www.aidsetc.com/aidsetc?page=etres-display&amp;resource=etres-542</a:t>
            </a:r>
            <a:r>
              <a:rPr lang="en-US" sz="900" dirty="0" smtClean="0"/>
              <a:t> </a:t>
            </a:r>
            <a:endParaRPr lang="en-US" sz="9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HIV and Oral Gonorrhea</a:t>
            </a:r>
            <a:endParaRPr lang="en-US" dirty="0"/>
          </a:p>
        </p:txBody>
      </p:sp>
      <p:graphicFrame>
        <p:nvGraphicFramePr>
          <p:cNvPr id="151554" name="Object 2"/>
          <p:cNvGraphicFramePr>
            <a:graphicFrameLocks noChangeAspect="1"/>
          </p:cNvGraphicFramePr>
          <p:nvPr>
            <p:extLst>
              <p:ext uri="{D42A27DB-BD31-4B8C-83A1-F6EECF244321}">
                <p14:modId xmlns:p14="http://schemas.microsoft.com/office/powerpoint/2010/main" val="3374096421"/>
              </p:ext>
            </p:extLst>
          </p:nvPr>
        </p:nvGraphicFramePr>
        <p:xfrm>
          <a:off x="660406" y="1271905"/>
          <a:ext cx="7177356" cy="5396114"/>
        </p:xfrm>
        <a:graphic>
          <a:graphicData uri="http://schemas.openxmlformats.org/presentationml/2006/ole">
            <mc:AlternateContent xmlns:mc="http://schemas.openxmlformats.org/markup-compatibility/2006">
              <mc:Choice xmlns:v="urn:schemas-microsoft-com:vml" Requires="v">
                <p:oleObj spid="_x0000_s151570" name="Document" r:id="rId4" imgW="1739900" imgH="1308100" progId="Word.Document.8">
                  <p:link updateAutomatic="1"/>
                </p:oleObj>
              </mc:Choice>
              <mc:Fallback>
                <p:oleObj name="Document" r:id="rId4" imgW="1739900" imgH="1308100" progId="Word.Document.8">
                  <p:link updateAutomatic="1"/>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406" y="1271905"/>
                        <a:ext cx="7177356" cy="5396114"/>
                      </a:xfrm>
                      <a:prstGeom prst="rect">
                        <a:avLst/>
                      </a:prstGeom>
                      <a:noFill/>
                      <a:ln w="38100">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oleObj>
              </mc:Fallback>
            </mc:AlternateContent>
          </a:graphicData>
        </a:graphic>
      </p:graphicFrame>
      <p:sp>
        <p:nvSpPr>
          <p:cNvPr id="4" name="Rectangle 3"/>
          <p:cNvSpPr/>
          <p:nvPr/>
        </p:nvSpPr>
        <p:spPr>
          <a:xfrm>
            <a:off x="660406" y="6627168"/>
            <a:ext cx="4572000" cy="230832"/>
          </a:xfrm>
          <a:prstGeom prst="rect">
            <a:avLst/>
          </a:prstGeom>
        </p:spPr>
        <p:txBody>
          <a:bodyPr>
            <a:spAutoFit/>
          </a:bodyPr>
          <a:lstStyle/>
          <a:p>
            <a:r>
              <a:rPr lang="en-US" sz="900" u="sng" dirty="0" smtClean="0">
                <a:hlinkClick r:id="rId6"/>
              </a:rPr>
              <a:t>Picture Source: www.aidsetc.com/aidsetc?page=etres-display&amp;resource=etres-542</a:t>
            </a:r>
            <a:r>
              <a:rPr lang="en-US" sz="900" dirty="0" smtClean="0"/>
              <a:t> </a:t>
            </a:r>
            <a:endParaRPr lang="en-US" sz="9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Oral Health Exam Training Video for Clinical Staff</a:t>
            </a:r>
            <a:endParaRPr lang="en-US" dirty="0"/>
          </a:p>
        </p:txBody>
      </p:sp>
      <p:sp>
        <p:nvSpPr>
          <p:cNvPr id="3" name="Content Placeholder 2"/>
          <p:cNvSpPr>
            <a:spLocks noGrp="1"/>
          </p:cNvSpPr>
          <p:nvPr>
            <p:ph idx="1"/>
          </p:nvPr>
        </p:nvSpPr>
        <p:spPr>
          <a:xfrm>
            <a:off x="498474" y="1828803"/>
            <a:ext cx="7556313" cy="4144963"/>
          </a:xfrm>
        </p:spPr>
        <p:txBody>
          <a:bodyPr>
            <a:normAutofit/>
          </a:bodyPr>
          <a:lstStyle/>
          <a:p>
            <a:r>
              <a:rPr lang="en-US" dirty="0" smtClean="0"/>
              <a:t>This video presentation provides instruction on performing both external and intraoral patient exams.</a:t>
            </a:r>
          </a:p>
          <a:p>
            <a:r>
              <a:rPr lang="en-US" dirty="0" smtClean="0"/>
              <a:t>Features </a:t>
            </a:r>
            <a:r>
              <a:rPr lang="en-US" dirty="0" smtClean="0">
                <a:solidFill>
                  <a:srgbClr val="990000"/>
                </a:solidFill>
              </a:rPr>
              <a:t>Carol Stewart, DDS, MS, MS, </a:t>
            </a:r>
            <a:r>
              <a:rPr lang="en-US" dirty="0" smtClean="0"/>
              <a:t>Dental Director of the Florida/Caribbean AETC and Professor and Director of the Division of Oral Diagnostic Sciences, Department of Oral and Maxillofacial Surgery and Diagnostic Sciences at the University of Florida College of Dentistry</a:t>
            </a:r>
          </a:p>
        </p:txBody>
      </p:sp>
      <p:sp>
        <p:nvSpPr>
          <p:cNvPr id="4" name="Rounded Rectangle 3"/>
          <p:cNvSpPr/>
          <p:nvPr/>
        </p:nvSpPr>
        <p:spPr>
          <a:xfrm>
            <a:off x="1236132" y="4425153"/>
            <a:ext cx="6451600" cy="145071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Video</a:t>
            </a:r>
          </a:p>
          <a:p>
            <a:pPr lvl="0" algn="ctr"/>
            <a:r>
              <a:rPr lang="en-US" u="sng" dirty="0" smtClean="0">
                <a:hlinkClick r:id="rId3"/>
              </a:rPr>
              <a:t>www.aidsetc.org/mpeg/archive/oral_health_03.mpg</a:t>
            </a:r>
            <a:endParaRPr lang="en-US" dirty="0" smtClean="0"/>
          </a:p>
          <a:p>
            <a:pPr algn="ctr"/>
            <a:endParaRPr lang="en-US" dirty="0"/>
          </a:p>
        </p:txBody>
      </p:sp>
      <p:pic>
        <p:nvPicPr>
          <p:cNvPr id="5" name="Picture 4" descr="video.GIF"/>
          <p:cNvPicPr>
            <a:picLocks noChangeAspect="1"/>
          </p:cNvPicPr>
          <p:nvPr/>
        </p:nvPicPr>
        <p:blipFill>
          <a:blip r:embed="rId4"/>
          <a:stretch>
            <a:fillRect/>
          </a:stretch>
        </p:blipFill>
        <p:spPr>
          <a:xfrm>
            <a:off x="4030139" y="5973766"/>
            <a:ext cx="812799" cy="723899"/>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KaposiSarcoma_Page_01.jpg"/>
          <p:cNvPicPr>
            <a:picLocks noGrp="1" noChangeAspect="1"/>
          </p:cNvPicPr>
          <p:nvPr>
            <p:ph idx="1"/>
          </p:nvPr>
        </p:nvPicPr>
        <p:blipFill>
          <a:blip r:embed="rId2"/>
          <a:srcRect l="-18365" r="-18365"/>
          <a:stretch>
            <a:fillRect/>
          </a:stretch>
        </p:blipFill>
        <p:spPr>
          <a:xfrm>
            <a:off x="-1657036" y="0"/>
            <a:ext cx="12257274" cy="6858000"/>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728137" y="5350919"/>
            <a:ext cx="7419835" cy="110067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8" name="Picture 7" descr="stretch.JPG"/>
          <p:cNvPicPr>
            <a:picLocks noChangeAspect="1"/>
          </p:cNvPicPr>
          <p:nvPr/>
        </p:nvPicPr>
        <p:blipFill>
          <a:blip r:embed="rId3">
            <a:duotone>
              <a:schemeClr val="accent2">
                <a:shade val="45000"/>
                <a:satMod val="135000"/>
              </a:schemeClr>
              <a:prstClr val="white"/>
            </a:duotone>
          </a:blip>
          <a:srcRect t="26717"/>
          <a:stretch>
            <a:fillRect/>
          </a:stretch>
        </p:blipFill>
        <p:spPr>
          <a:xfrm>
            <a:off x="2698543" y="1896535"/>
            <a:ext cx="3253746" cy="3251210"/>
          </a:xfrm>
          <a:prstGeom prst="rect">
            <a:avLst/>
          </a:prstGeom>
        </p:spPr>
      </p:pic>
      <p:sp>
        <p:nvSpPr>
          <p:cNvPr id="3" name="Content Placeholder 2"/>
          <p:cNvSpPr>
            <a:spLocks noGrp="1"/>
          </p:cNvSpPr>
          <p:nvPr>
            <p:ph idx="1"/>
          </p:nvPr>
        </p:nvSpPr>
        <p:spPr>
          <a:xfrm>
            <a:off x="464607" y="1896535"/>
            <a:ext cx="7818829" cy="4876800"/>
          </a:xfrm>
        </p:spPr>
        <p:txBody>
          <a:bodyPr>
            <a:normAutofit lnSpcReduction="10000"/>
          </a:bodyPr>
          <a:lstStyle/>
          <a:p>
            <a:pPr lvl="0" algn="ctr">
              <a:buNone/>
            </a:pPr>
            <a:r>
              <a:rPr lang="en-US" sz="2400" b="1" dirty="0" smtClean="0">
                <a:solidFill>
                  <a:schemeClr val="accent1">
                    <a:lumMod val="60000"/>
                    <a:lumOff val="40000"/>
                  </a:schemeClr>
                </a:solidFill>
              </a:rPr>
              <a:t>“You don’t want a healthy neck-down body. </a:t>
            </a:r>
          </a:p>
          <a:p>
            <a:pPr lvl="0" algn="ctr">
              <a:buNone/>
            </a:pPr>
            <a:r>
              <a:rPr lang="en-US" sz="2400" b="1" dirty="0" smtClean="0">
                <a:solidFill>
                  <a:schemeClr val="accent1">
                    <a:lumMod val="60000"/>
                    <a:lumOff val="40000"/>
                  </a:schemeClr>
                </a:solidFill>
              </a:rPr>
              <a:t>You want a healthy top of the head to the tip of the toe body.”  </a:t>
            </a:r>
          </a:p>
          <a:p>
            <a:pPr lvl="0" algn="ctr">
              <a:buNone/>
            </a:pPr>
            <a:r>
              <a:rPr lang="en-US" sz="1600" b="1" dirty="0" smtClean="0">
                <a:solidFill>
                  <a:schemeClr val="accent1">
                    <a:lumMod val="60000"/>
                    <a:lumOff val="40000"/>
                  </a:schemeClr>
                </a:solidFill>
              </a:rPr>
              <a:t> </a:t>
            </a:r>
            <a:r>
              <a:rPr lang="en-US" sz="1600" b="1" dirty="0" smtClean="0">
                <a:solidFill>
                  <a:schemeClr val="accent1"/>
                </a:solidFill>
              </a:rPr>
              <a:t>- </a:t>
            </a:r>
            <a:r>
              <a:rPr lang="en-US" sz="1600" b="1" i="1" dirty="0" smtClean="0">
                <a:solidFill>
                  <a:schemeClr val="accent1"/>
                </a:solidFill>
              </a:rPr>
              <a:t>Dr. Howell Strauss</a:t>
            </a:r>
            <a:r>
              <a:rPr lang="en-US" sz="1600" i="1" dirty="0" smtClean="0">
                <a:solidFill>
                  <a:schemeClr val="accent1"/>
                </a:solidFill>
              </a:rPr>
              <a:t>, Executive Director of AIDS Care Group of Chester, Pennsylvania, a SPNS Oral Health Initiative grantee</a:t>
            </a:r>
          </a:p>
          <a:p>
            <a:pPr lvl="1">
              <a:buNone/>
            </a:pPr>
            <a:endParaRPr lang="en-US" sz="1600" dirty="0" smtClean="0">
              <a:solidFill>
                <a:schemeClr val="accent1"/>
              </a:solidFill>
            </a:endParaRPr>
          </a:p>
          <a:p>
            <a:pPr lvl="1">
              <a:buNone/>
            </a:pPr>
            <a:endParaRPr lang="en-US" dirty="0" smtClean="0">
              <a:solidFill>
                <a:schemeClr val="accent1"/>
              </a:solidFill>
            </a:endParaRPr>
          </a:p>
          <a:p>
            <a:pPr lvl="1">
              <a:buNone/>
            </a:pPr>
            <a:endParaRPr lang="en-US" dirty="0" smtClean="0">
              <a:solidFill>
                <a:schemeClr val="accent1"/>
              </a:solidFill>
            </a:endParaRPr>
          </a:p>
          <a:p>
            <a:pPr lvl="1">
              <a:buNone/>
            </a:pPr>
            <a:endParaRPr lang="en-US" dirty="0" smtClean="0">
              <a:solidFill>
                <a:schemeClr val="accent1"/>
              </a:solidFill>
            </a:endParaRPr>
          </a:p>
          <a:p>
            <a:pPr lvl="1">
              <a:buNone/>
            </a:pPr>
            <a:endParaRPr lang="en-US" dirty="0" smtClean="0">
              <a:solidFill>
                <a:schemeClr val="accent1"/>
              </a:solidFill>
            </a:endParaRPr>
          </a:p>
          <a:p>
            <a:pPr lvl="1" indent="0">
              <a:spcBef>
                <a:spcPts val="0"/>
              </a:spcBef>
              <a:buNone/>
            </a:pPr>
            <a:r>
              <a:rPr lang="en-US" sz="1600" dirty="0" smtClean="0">
                <a:solidFill>
                  <a:schemeClr val="tx1"/>
                </a:solidFill>
              </a:rPr>
              <a:t>This module on “The Importance of Oral Health in Total Patient Care” was adapted, in part, from a presentation prepared by Stephen N. Abel, DDS, MS, for the AETC National Resource Center, </a:t>
            </a:r>
            <a:r>
              <a:rPr lang="en-US" sz="1600" dirty="0" smtClean="0">
                <a:solidFill>
                  <a:schemeClr val="tx1"/>
                </a:solidFill>
              </a:rPr>
              <a:t>and available </a:t>
            </a:r>
            <a:r>
              <a:rPr lang="en-US" sz="1600" dirty="0" smtClean="0">
                <a:solidFill>
                  <a:schemeClr val="tx1"/>
                </a:solidFill>
              </a:rPr>
              <a:t>on the AETC Web site at </a:t>
            </a:r>
            <a:r>
              <a:rPr lang="en-US" sz="1600" u="sng" dirty="0" smtClean="0">
                <a:solidFill>
                  <a:schemeClr val="tx1"/>
                </a:solidFill>
                <a:hlinkClick r:id="rId4"/>
              </a:rPr>
              <a:t>www.aidsetc.com/aidsetc?page=etres-display&amp;resource=etres-542</a:t>
            </a:r>
            <a:r>
              <a:rPr lang="en-US" sz="1600" dirty="0" smtClean="0">
                <a:solidFill>
                  <a:schemeClr val="tx1"/>
                </a:solidFill>
              </a:rPr>
              <a:t>. </a:t>
            </a:r>
          </a:p>
          <a:p>
            <a:pPr indent="0"/>
            <a:endParaRPr lang="en-US" sz="1600" dirty="0">
              <a:solidFill>
                <a:srgbClr val="FFFFFF"/>
              </a:solidFill>
            </a:endParaRPr>
          </a:p>
        </p:txBody>
      </p:sp>
      <p:sp>
        <p:nvSpPr>
          <p:cNvPr id="2" name="Title 1"/>
          <p:cNvSpPr>
            <a:spLocks noGrp="1"/>
          </p:cNvSpPr>
          <p:nvPr>
            <p:ph type="title"/>
          </p:nvPr>
        </p:nvSpPr>
        <p:spPr/>
        <p:txBody>
          <a:bodyPr/>
          <a:lstStyle/>
          <a:p>
            <a:r>
              <a:rPr lang="en-US" dirty="0" smtClean="0"/>
              <a:t>Importance of Oral Health Care in Treatment of PLWHA</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KaposiSarcoma_Page_02.jpg"/>
          <p:cNvPicPr>
            <a:picLocks noGrp="1" noChangeAspect="1"/>
          </p:cNvPicPr>
          <p:nvPr>
            <p:ph idx="1"/>
          </p:nvPr>
        </p:nvPicPr>
        <p:blipFill>
          <a:blip r:embed="rId2"/>
          <a:srcRect l="-18365" r="-18365"/>
          <a:stretch>
            <a:fillRect/>
          </a:stretch>
        </p:blipFill>
        <p:spPr>
          <a:xfrm>
            <a:off x="-1707836" y="0"/>
            <a:ext cx="12502209" cy="6858000"/>
          </a:xfr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KaposiSarcoma_Page_03.jpg"/>
          <p:cNvPicPr>
            <a:picLocks noGrp="1" noChangeAspect="1"/>
          </p:cNvPicPr>
          <p:nvPr>
            <p:ph idx="1"/>
          </p:nvPr>
        </p:nvPicPr>
        <p:blipFill>
          <a:blip r:embed="rId2"/>
          <a:srcRect l="-18365" r="-18365"/>
          <a:stretch>
            <a:fillRect/>
          </a:stretch>
        </p:blipFill>
        <p:spPr>
          <a:xfrm>
            <a:off x="-1657036" y="0"/>
            <a:ext cx="12257274" cy="6859107"/>
          </a:xfr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KaposiSarcoma_Page_04.jpg"/>
          <p:cNvPicPr>
            <a:picLocks noGrp="1" noChangeAspect="1"/>
          </p:cNvPicPr>
          <p:nvPr>
            <p:ph idx="1"/>
          </p:nvPr>
        </p:nvPicPr>
        <p:blipFill>
          <a:blip r:embed="rId2"/>
          <a:srcRect l="-18365" r="-18365"/>
          <a:stretch>
            <a:fillRect/>
          </a:stretch>
        </p:blipFill>
        <p:spPr>
          <a:xfrm>
            <a:off x="-1707836" y="-16933"/>
            <a:ext cx="12502209" cy="6858000"/>
          </a:xfr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KaposiSarcoma_Page_05.jpg"/>
          <p:cNvPicPr>
            <a:picLocks noGrp="1" noChangeAspect="1"/>
          </p:cNvPicPr>
          <p:nvPr>
            <p:ph idx="1"/>
          </p:nvPr>
        </p:nvPicPr>
        <p:blipFill>
          <a:blip r:embed="rId2"/>
          <a:srcRect l="-18365" r="-18365"/>
          <a:stretch>
            <a:fillRect/>
          </a:stretch>
        </p:blipFill>
        <p:spPr>
          <a:xfrm>
            <a:off x="-1690903" y="0"/>
            <a:ext cx="12502209" cy="6858000"/>
          </a:xfr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KaposiSarcoma_Page_06.jpg"/>
          <p:cNvPicPr>
            <a:picLocks noGrp="1" noChangeAspect="1"/>
          </p:cNvPicPr>
          <p:nvPr>
            <p:ph idx="1"/>
          </p:nvPr>
        </p:nvPicPr>
        <p:blipFill>
          <a:blip r:embed="rId2"/>
          <a:srcRect l="-18365" r="-18365"/>
          <a:stretch>
            <a:fillRect/>
          </a:stretch>
        </p:blipFill>
        <p:spPr>
          <a:xfrm>
            <a:off x="-1690903" y="0"/>
            <a:ext cx="12502209" cy="6858000"/>
          </a:xfr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KaposiSarcoma_Page_07.jpg"/>
          <p:cNvPicPr>
            <a:picLocks noGrp="1" noChangeAspect="1"/>
          </p:cNvPicPr>
          <p:nvPr>
            <p:ph idx="1"/>
          </p:nvPr>
        </p:nvPicPr>
        <p:blipFill>
          <a:blip r:embed="rId2"/>
          <a:srcRect l="-18365" r="-18365"/>
          <a:stretch>
            <a:fillRect/>
          </a:stretch>
        </p:blipFill>
        <p:spPr>
          <a:xfrm>
            <a:off x="-1690903" y="0"/>
            <a:ext cx="12502209" cy="6858000"/>
          </a:xfr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KaposiSarcoma_Page_08.jpg"/>
          <p:cNvPicPr>
            <a:picLocks noGrp="1" noChangeAspect="1"/>
          </p:cNvPicPr>
          <p:nvPr>
            <p:ph idx="1"/>
          </p:nvPr>
        </p:nvPicPr>
        <p:blipFill>
          <a:blip r:embed="rId2"/>
          <a:srcRect l="-18365" r="-18365"/>
          <a:stretch>
            <a:fillRect/>
          </a:stretch>
        </p:blipFill>
        <p:spPr>
          <a:xfrm>
            <a:off x="-1685816" y="0"/>
            <a:ext cx="12409598" cy="6874927"/>
          </a:xfr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KaposiSarcoma_Page_09.jpg"/>
          <p:cNvPicPr>
            <a:picLocks noGrp="1" noChangeAspect="1"/>
          </p:cNvPicPr>
          <p:nvPr>
            <p:ph idx="1"/>
          </p:nvPr>
        </p:nvPicPr>
        <p:blipFill>
          <a:blip r:embed="rId2"/>
          <a:srcRect l="-18365" r="-18365"/>
          <a:stretch>
            <a:fillRect/>
          </a:stretch>
        </p:blipFill>
        <p:spPr>
          <a:xfrm>
            <a:off x="-1690903" y="0"/>
            <a:ext cx="12502209" cy="6858000"/>
          </a:xfr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KaposiSarcoma_Page_10.jpg"/>
          <p:cNvPicPr>
            <a:picLocks noGrp="1" noChangeAspect="1"/>
          </p:cNvPicPr>
          <p:nvPr>
            <p:ph idx="1"/>
          </p:nvPr>
        </p:nvPicPr>
        <p:blipFill>
          <a:blip r:embed="rId2"/>
          <a:srcRect l="-18365" r="-18365"/>
          <a:stretch>
            <a:fillRect/>
          </a:stretch>
        </p:blipFill>
        <p:spPr>
          <a:xfrm>
            <a:off x="-1657036" y="1"/>
            <a:ext cx="12257274" cy="6876040"/>
          </a:xfr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KaposiSarcoma_Page_11.jpg"/>
          <p:cNvPicPr>
            <a:picLocks noGrp="1" noChangeAspect="1"/>
          </p:cNvPicPr>
          <p:nvPr>
            <p:ph idx="1"/>
          </p:nvPr>
        </p:nvPicPr>
        <p:blipFill>
          <a:blip r:embed="rId2"/>
          <a:srcRect l="-18365" r="-18365"/>
          <a:stretch>
            <a:fillRect/>
          </a:stretch>
        </p:blipFill>
        <p:spPr>
          <a:xfrm>
            <a:off x="-1673969" y="-16933"/>
            <a:ext cx="12257274" cy="6874933"/>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Oral Health and Systemic Health</a:t>
            </a:r>
            <a:endParaRPr lang="en-US" dirty="0"/>
          </a:p>
        </p:txBody>
      </p:sp>
      <p:graphicFrame>
        <p:nvGraphicFramePr>
          <p:cNvPr id="5" name="Diagram 4"/>
          <p:cNvGraphicFramePr/>
          <p:nvPr/>
        </p:nvGraphicFramePr>
        <p:xfrm>
          <a:off x="67739" y="1210734"/>
          <a:ext cx="8720666" cy="556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KaposiSarcoma_Page_12.jpg"/>
          <p:cNvPicPr>
            <a:picLocks noGrp="1" noChangeAspect="1"/>
          </p:cNvPicPr>
          <p:nvPr>
            <p:ph idx="1"/>
          </p:nvPr>
        </p:nvPicPr>
        <p:blipFill>
          <a:blip r:embed="rId2"/>
          <a:srcRect l="-18365" r="-18365"/>
          <a:stretch>
            <a:fillRect/>
          </a:stretch>
        </p:blipFill>
        <p:spPr>
          <a:xfrm>
            <a:off x="-1724750" y="4"/>
            <a:ext cx="12528218" cy="6857996"/>
          </a:xfr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KaposiSarcoma_Page_13.jpg"/>
          <p:cNvPicPr>
            <a:picLocks noGrp="1" noChangeAspect="1"/>
          </p:cNvPicPr>
          <p:nvPr>
            <p:ph idx="1"/>
          </p:nvPr>
        </p:nvPicPr>
        <p:blipFill>
          <a:blip r:embed="rId2"/>
          <a:srcRect l="-18365" r="-18365"/>
          <a:stretch>
            <a:fillRect/>
          </a:stretch>
        </p:blipFill>
        <p:spPr>
          <a:xfrm>
            <a:off x="-1690903" y="-16933"/>
            <a:ext cx="12502209" cy="6858000"/>
          </a:xfr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KaposiSarcoma_Page_14.jpg"/>
          <p:cNvPicPr>
            <a:picLocks noGrp="1" noChangeAspect="1"/>
          </p:cNvPicPr>
          <p:nvPr>
            <p:ph idx="1"/>
          </p:nvPr>
        </p:nvPicPr>
        <p:blipFill>
          <a:blip r:embed="rId2"/>
          <a:srcRect l="-18365" r="-18365"/>
          <a:stretch>
            <a:fillRect/>
          </a:stretch>
        </p:blipFill>
        <p:spPr>
          <a:xfrm>
            <a:off x="-1707836" y="-16933"/>
            <a:ext cx="12545141" cy="6881550"/>
          </a:xfr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KaposiSarcoma_Page_15.jpg"/>
          <p:cNvPicPr>
            <a:picLocks noGrp="1" noChangeAspect="1"/>
          </p:cNvPicPr>
          <p:nvPr>
            <p:ph idx="1"/>
          </p:nvPr>
        </p:nvPicPr>
        <p:blipFill>
          <a:blip r:embed="rId2"/>
          <a:srcRect l="-18365" r="-18365"/>
          <a:stretch>
            <a:fillRect/>
          </a:stretch>
        </p:blipFill>
        <p:spPr>
          <a:xfrm>
            <a:off x="-1707836" y="0"/>
            <a:ext cx="12341969" cy="6857999"/>
          </a:xfr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KaposiSarcoma_Page_16.jpg"/>
          <p:cNvPicPr>
            <a:picLocks noGrp="1" noChangeAspect="1"/>
          </p:cNvPicPr>
          <p:nvPr>
            <p:ph idx="1"/>
          </p:nvPr>
        </p:nvPicPr>
        <p:blipFill>
          <a:blip r:embed="rId2"/>
          <a:srcRect l="-18365" r="-18365"/>
          <a:stretch>
            <a:fillRect/>
          </a:stretch>
        </p:blipFill>
        <p:spPr>
          <a:xfrm>
            <a:off x="-1707836" y="-16933"/>
            <a:ext cx="12502209" cy="6858000"/>
          </a:xfr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HIVandOralHPV_Page_01.jpg"/>
          <p:cNvPicPr>
            <a:picLocks noGrp="1" noChangeAspect="1"/>
          </p:cNvPicPr>
          <p:nvPr>
            <p:ph idx="1"/>
          </p:nvPr>
        </p:nvPicPr>
        <p:blipFill>
          <a:blip r:embed="rId2"/>
          <a:srcRect l="-18380" r="-18380"/>
          <a:stretch>
            <a:fillRect/>
          </a:stretch>
        </p:blipFill>
        <p:spPr>
          <a:xfrm>
            <a:off x="-1673939" y="4600"/>
            <a:ext cx="12341939" cy="6853400"/>
          </a:xfr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HIVandOralHPV_Page_02.jpg"/>
          <p:cNvPicPr>
            <a:picLocks noGrp="1" noChangeAspect="1"/>
          </p:cNvPicPr>
          <p:nvPr>
            <p:ph idx="1"/>
          </p:nvPr>
        </p:nvPicPr>
        <p:blipFill>
          <a:blip r:embed="rId2"/>
          <a:srcRect l="-18380" r="-18380"/>
          <a:stretch>
            <a:fillRect/>
          </a:stretch>
        </p:blipFill>
        <p:spPr>
          <a:xfrm>
            <a:off x="-1978763" y="-33866"/>
            <a:ext cx="12866874" cy="7058035"/>
          </a:xfr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HIVandOralHPV_Page_03.jpg"/>
          <p:cNvPicPr>
            <a:picLocks noGrp="1" noChangeAspect="1"/>
          </p:cNvPicPr>
          <p:nvPr>
            <p:ph idx="1"/>
          </p:nvPr>
        </p:nvPicPr>
        <p:blipFill>
          <a:blip r:embed="rId2"/>
          <a:srcRect l="-18380" r="-18380"/>
          <a:stretch>
            <a:fillRect/>
          </a:stretch>
        </p:blipFill>
        <p:spPr>
          <a:xfrm>
            <a:off x="-1758634" y="-16933"/>
            <a:ext cx="12562074" cy="6890839"/>
          </a:xfr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HIVandOralHPV_Page_04.jpg"/>
          <p:cNvPicPr>
            <a:picLocks noGrp="1" noChangeAspect="1"/>
          </p:cNvPicPr>
          <p:nvPr>
            <p:ph idx="1"/>
          </p:nvPr>
        </p:nvPicPr>
        <p:blipFill>
          <a:blip r:embed="rId2"/>
          <a:srcRect l="-18380" r="-18380"/>
          <a:stretch>
            <a:fillRect/>
          </a:stretch>
        </p:blipFill>
        <p:spPr>
          <a:xfrm>
            <a:off x="-3113274" y="0"/>
            <a:ext cx="14187674" cy="7253096"/>
          </a:xfr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HIVandOralHPV_Page_05.jpg"/>
          <p:cNvPicPr>
            <a:picLocks noGrp="1" noChangeAspect="1"/>
          </p:cNvPicPr>
          <p:nvPr>
            <p:ph idx="1"/>
          </p:nvPr>
        </p:nvPicPr>
        <p:blipFill>
          <a:blip r:embed="rId2"/>
          <a:srcRect l="-18380" r="-18380"/>
          <a:stretch>
            <a:fillRect/>
          </a:stretch>
        </p:blipFill>
        <p:spPr>
          <a:xfrm>
            <a:off x="-3113275" y="0"/>
            <a:ext cx="14289275" cy="7318117"/>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Impact of Xerostomia or</a:t>
            </a:r>
            <a:br>
              <a:rPr lang="en-US" dirty="0" smtClean="0"/>
            </a:br>
            <a:r>
              <a:rPr lang="en-US" dirty="0" smtClean="0"/>
              <a:t> “Dry Mouth”</a:t>
            </a:r>
            <a:endParaRPr lang="en-US" dirty="0"/>
          </a:p>
        </p:txBody>
      </p:sp>
      <p:graphicFrame>
        <p:nvGraphicFramePr>
          <p:cNvPr id="4" name="Diagram 3"/>
          <p:cNvGraphicFramePr/>
          <p:nvPr>
            <p:extLst>
              <p:ext uri="{D42A27DB-BD31-4B8C-83A1-F6EECF244321}">
                <p14:modId xmlns:p14="http://schemas.microsoft.com/office/powerpoint/2010/main" val="2001822874"/>
              </p:ext>
            </p:extLst>
          </p:nvPr>
        </p:nvGraphicFramePr>
        <p:xfrm>
          <a:off x="222025" y="2062162"/>
          <a:ext cx="8702345" cy="47958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HIVandOralHPV_Page_06.jpg"/>
          <p:cNvPicPr>
            <a:picLocks noGrp="1" noChangeAspect="1"/>
          </p:cNvPicPr>
          <p:nvPr>
            <p:ph idx="1"/>
          </p:nvPr>
        </p:nvPicPr>
        <p:blipFill>
          <a:blip r:embed="rId2"/>
          <a:srcRect l="-18380" r="-18380"/>
          <a:stretch>
            <a:fillRect/>
          </a:stretch>
        </p:blipFill>
        <p:spPr>
          <a:xfrm>
            <a:off x="-1707835" y="-50799"/>
            <a:ext cx="12562099" cy="6908799"/>
          </a:xfr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HIVandOralHPV_Page_07.jpg"/>
          <p:cNvPicPr>
            <a:picLocks noGrp="1" noChangeAspect="1"/>
          </p:cNvPicPr>
          <p:nvPr>
            <p:ph idx="1"/>
          </p:nvPr>
        </p:nvPicPr>
        <p:blipFill>
          <a:blip r:embed="rId2"/>
          <a:srcRect l="-18380" r="-18380"/>
          <a:stretch>
            <a:fillRect/>
          </a:stretch>
        </p:blipFill>
        <p:spPr>
          <a:xfrm>
            <a:off x="-1758635" y="-33866"/>
            <a:ext cx="12646741" cy="6937282"/>
          </a:xfr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HIVandOralHPV_Page_08.jpg"/>
          <p:cNvPicPr>
            <a:picLocks noGrp="1" noChangeAspect="1"/>
          </p:cNvPicPr>
          <p:nvPr>
            <p:ph idx="1"/>
          </p:nvPr>
        </p:nvPicPr>
        <p:blipFill>
          <a:blip r:embed="rId2"/>
          <a:srcRect l="-18380" r="-18380"/>
          <a:stretch>
            <a:fillRect/>
          </a:stretch>
        </p:blipFill>
        <p:spPr>
          <a:xfrm>
            <a:off x="-1775568" y="-16933"/>
            <a:ext cx="12562101" cy="6890853"/>
          </a:xfr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HIVandOralHPV_Page_09.jpg"/>
          <p:cNvPicPr>
            <a:picLocks noGrp="1" noChangeAspect="1"/>
          </p:cNvPicPr>
          <p:nvPr>
            <p:ph idx="1"/>
          </p:nvPr>
        </p:nvPicPr>
        <p:blipFill>
          <a:blip r:embed="rId2"/>
          <a:srcRect l="-18380" r="-18380"/>
          <a:stretch>
            <a:fillRect/>
          </a:stretch>
        </p:blipFill>
        <p:spPr>
          <a:xfrm>
            <a:off x="-1657006" y="1"/>
            <a:ext cx="12325007" cy="6879328"/>
          </a:xfr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HIVandOralHPV_Page_10.jpg"/>
          <p:cNvPicPr>
            <a:picLocks noGrp="1" noChangeAspect="1"/>
          </p:cNvPicPr>
          <p:nvPr>
            <p:ph idx="1"/>
          </p:nvPr>
        </p:nvPicPr>
        <p:blipFill>
          <a:blip r:embed="rId2"/>
          <a:srcRect l="-18380" r="-18380"/>
          <a:stretch>
            <a:fillRect/>
          </a:stretch>
        </p:blipFill>
        <p:spPr>
          <a:xfrm>
            <a:off x="-1690873" y="-33866"/>
            <a:ext cx="12563947" cy="6891866"/>
          </a:xfr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HIVandOralHPV_Page_11.jpg"/>
          <p:cNvPicPr>
            <a:picLocks noGrp="1" noChangeAspect="1"/>
          </p:cNvPicPr>
          <p:nvPr>
            <p:ph idx="1"/>
          </p:nvPr>
        </p:nvPicPr>
        <p:blipFill>
          <a:blip r:embed="rId2"/>
          <a:srcRect l="-18380" r="-18380"/>
          <a:stretch>
            <a:fillRect/>
          </a:stretch>
        </p:blipFill>
        <p:spPr>
          <a:xfrm>
            <a:off x="-1690889" y="-50799"/>
            <a:ext cx="12594815" cy="6908799"/>
          </a:xfr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HIVandOralHPV_Page_12.jpg"/>
          <p:cNvPicPr>
            <a:picLocks noGrp="1" noChangeAspect="1"/>
          </p:cNvPicPr>
          <p:nvPr>
            <p:ph idx="1"/>
          </p:nvPr>
        </p:nvPicPr>
        <p:blipFill>
          <a:blip r:embed="rId2"/>
          <a:srcRect l="-18380" r="-18380"/>
          <a:stretch>
            <a:fillRect/>
          </a:stretch>
        </p:blipFill>
        <p:spPr>
          <a:xfrm>
            <a:off x="-1736194" y="0"/>
            <a:ext cx="12257274" cy="6858000"/>
          </a:xfr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HIVandOralHPV_Page_13.jpg"/>
          <p:cNvPicPr>
            <a:picLocks noGrp="1" noChangeAspect="1"/>
          </p:cNvPicPr>
          <p:nvPr>
            <p:ph idx="1"/>
          </p:nvPr>
        </p:nvPicPr>
        <p:blipFill>
          <a:blip r:embed="rId2"/>
          <a:srcRect l="-18380" r="-18380"/>
          <a:stretch>
            <a:fillRect/>
          </a:stretch>
        </p:blipFill>
        <p:spPr>
          <a:xfrm>
            <a:off x="-1690873" y="-33866"/>
            <a:ext cx="12563947" cy="6891866"/>
          </a:xfr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HIVandOralHPV_Page_14.jpg"/>
          <p:cNvPicPr>
            <a:picLocks noGrp="1" noChangeAspect="1"/>
          </p:cNvPicPr>
          <p:nvPr>
            <p:ph idx="1"/>
          </p:nvPr>
        </p:nvPicPr>
        <p:blipFill>
          <a:blip r:embed="rId2"/>
          <a:srcRect l="-18380" r="-18380"/>
          <a:stretch>
            <a:fillRect/>
          </a:stretch>
        </p:blipFill>
        <p:spPr>
          <a:xfrm>
            <a:off x="-1673969" y="-16932"/>
            <a:ext cx="12257274" cy="6874932"/>
          </a:xfr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HIVandOralHPV_Page_15.jpg"/>
          <p:cNvPicPr>
            <a:picLocks noGrp="1" noChangeAspect="1"/>
          </p:cNvPicPr>
          <p:nvPr>
            <p:ph idx="1"/>
          </p:nvPr>
        </p:nvPicPr>
        <p:blipFill>
          <a:blip r:embed="rId2"/>
          <a:srcRect l="-18380" r="-18380"/>
          <a:stretch>
            <a:fillRect/>
          </a:stretch>
        </p:blipFill>
        <p:spPr>
          <a:xfrm>
            <a:off x="-1673969" y="-16933"/>
            <a:ext cx="12257274" cy="6874933"/>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than the Mouth: Oral Health’s Impact on Quality of Life</a:t>
            </a:r>
            <a:endParaRPr lang="en-US" dirty="0"/>
          </a:p>
        </p:txBody>
      </p:sp>
      <p:sp>
        <p:nvSpPr>
          <p:cNvPr id="3" name="Content Placeholder 2"/>
          <p:cNvSpPr>
            <a:spLocks noGrp="1"/>
          </p:cNvSpPr>
          <p:nvPr>
            <p:ph idx="1"/>
          </p:nvPr>
        </p:nvSpPr>
        <p:spPr/>
        <p:txBody>
          <a:bodyPr>
            <a:normAutofit/>
          </a:bodyPr>
          <a:lstStyle/>
          <a:p>
            <a:pPr lvl="0" algn="ctr">
              <a:buNone/>
            </a:pPr>
            <a:r>
              <a:rPr lang="en-US" sz="2581" dirty="0" smtClean="0"/>
              <a:t> </a:t>
            </a:r>
            <a:r>
              <a:rPr lang="en-US" sz="2581" dirty="0" smtClean="0">
                <a:solidFill>
                  <a:schemeClr val="accent1">
                    <a:lumMod val="60000"/>
                    <a:lumOff val="40000"/>
                  </a:schemeClr>
                </a:solidFill>
              </a:rPr>
              <a:t>“When you’ve got bad teeth, you’re confined.”</a:t>
            </a:r>
            <a:r>
              <a:rPr lang="en-US" sz="1806" i="1" dirty="0" smtClean="0">
                <a:solidFill>
                  <a:schemeClr val="accent1"/>
                </a:solidFill>
              </a:rPr>
              <a:t> </a:t>
            </a:r>
            <a:r>
              <a:rPr lang="en-US" sz="1100" i="1" dirty="0" smtClean="0">
                <a:solidFill>
                  <a:schemeClr val="accent1"/>
                </a:solidFill>
              </a:rPr>
              <a:t>      SPNS Grantee Patient at Special Health Resources of Texas, about the psychosocial impact of poor oral health, which can cause embarrassment and inhibit social activity for PLWHA.</a:t>
            </a:r>
          </a:p>
          <a:p>
            <a:pPr lvl="0">
              <a:buNone/>
            </a:pPr>
            <a:endParaRPr lang="en-US" sz="2400" dirty="0" smtClean="0"/>
          </a:p>
          <a:p>
            <a:pPr lvl="1">
              <a:buNone/>
            </a:pPr>
            <a:endParaRPr lang="en-US" sz="2000" dirty="0" smtClean="0"/>
          </a:p>
        </p:txBody>
      </p:sp>
      <p:graphicFrame>
        <p:nvGraphicFramePr>
          <p:cNvPr id="5" name="Diagram 4"/>
          <p:cNvGraphicFramePr/>
          <p:nvPr>
            <p:extLst>
              <p:ext uri="{D42A27DB-BD31-4B8C-83A1-F6EECF244321}">
                <p14:modId xmlns:p14="http://schemas.microsoft.com/office/powerpoint/2010/main" val="2336826593"/>
              </p:ext>
            </p:extLst>
          </p:nvPr>
        </p:nvGraphicFramePr>
        <p:xfrm>
          <a:off x="1310860" y="3349851"/>
          <a:ext cx="6190613" cy="33896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ounded Rectangle 5"/>
          <p:cNvSpPr/>
          <p:nvPr/>
        </p:nvSpPr>
        <p:spPr>
          <a:xfrm>
            <a:off x="1303869" y="2878667"/>
            <a:ext cx="6214532" cy="423333"/>
          </a:xfrm>
          <a:prstGeom prst="roundRect">
            <a:avLst>
              <a:gd name="adj" fmla="val 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Poor Oral Health = Poor Quality of Life </a:t>
            </a:r>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IVandOralHPV_Page_16.jpg"/>
          <p:cNvPicPr>
            <a:picLocks noGrp="1" noChangeAspect="1"/>
          </p:cNvPicPr>
          <p:nvPr>
            <p:ph idx="1"/>
          </p:nvPr>
        </p:nvPicPr>
        <p:blipFill>
          <a:blip r:embed="rId2"/>
          <a:srcRect l="-18380" r="-18380"/>
          <a:stretch>
            <a:fillRect/>
          </a:stretch>
        </p:blipFill>
        <p:spPr>
          <a:xfrm>
            <a:off x="-1690873" y="16933"/>
            <a:ext cx="12502209" cy="6858000"/>
          </a:xfr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IVandOralHPV_Page_17.jpg"/>
          <p:cNvPicPr>
            <a:picLocks noGrp="1" noChangeAspect="1"/>
          </p:cNvPicPr>
          <p:nvPr>
            <p:ph idx="1"/>
          </p:nvPr>
        </p:nvPicPr>
        <p:blipFill>
          <a:blip r:embed="rId2"/>
          <a:srcRect l="-18380" r="-18380"/>
          <a:stretch>
            <a:fillRect/>
          </a:stretch>
        </p:blipFill>
        <p:spPr>
          <a:xfrm>
            <a:off x="-1690902" y="-16933"/>
            <a:ext cx="12257274" cy="6874933"/>
          </a:xfr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HIVandOralHPV_Page_18.jpg"/>
          <p:cNvPicPr>
            <a:picLocks noGrp="1" noChangeAspect="1"/>
          </p:cNvPicPr>
          <p:nvPr>
            <p:ph idx="1"/>
          </p:nvPr>
        </p:nvPicPr>
        <p:blipFill>
          <a:blip r:embed="rId2"/>
          <a:srcRect l="-18380" r="-18380"/>
          <a:stretch>
            <a:fillRect/>
          </a:stretch>
        </p:blipFill>
        <p:spPr>
          <a:xfrm>
            <a:off x="-1741701" y="-50799"/>
            <a:ext cx="12594815" cy="6908799"/>
          </a:xfr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HIVandOralHPV_Page_19.jpg"/>
          <p:cNvPicPr>
            <a:picLocks noGrp="1" noChangeAspect="1"/>
          </p:cNvPicPr>
          <p:nvPr>
            <p:ph idx="1"/>
          </p:nvPr>
        </p:nvPicPr>
        <p:blipFill>
          <a:blip r:embed="rId2"/>
          <a:srcRect l="-18380" r="-18380"/>
          <a:stretch>
            <a:fillRect/>
          </a:stretch>
        </p:blipFill>
        <p:spPr>
          <a:xfrm>
            <a:off x="-1623140" y="1"/>
            <a:ext cx="12172607" cy="6863462"/>
          </a:xfr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HIVandOralHPV_Page_20.jpg"/>
          <p:cNvPicPr>
            <a:picLocks noGrp="1" noChangeAspect="1"/>
          </p:cNvPicPr>
          <p:nvPr>
            <p:ph idx="1"/>
          </p:nvPr>
        </p:nvPicPr>
        <p:blipFill>
          <a:blip r:embed="rId2"/>
          <a:srcRect l="-18380" r="-18380"/>
          <a:stretch>
            <a:fillRect/>
          </a:stretch>
        </p:blipFill>
        <p:spPr>
          <a:xfrm>
            <a:off x="-1724745" y="-6964"/>
            <a:ext cx="12871429" cy="6831097"/>
          </a:xfr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HIVandOralHPV_Page_21.jpg"/>
          <p:cNvPicPr>
            <a:picLocks noGrp="1" noChangeAspect="1"/>
          </p:cNvPicPr>
          <p:nvPr>
            <p:ph idx="1"/>
          </p:nvPr>
        </p:nvPicPr>
        <p:blipFill>
          <a:blip r:embed="rId2"/>
          <a:srcRect l="-18380" r="-18380"/>
          <a:stretch>
            <a:fillRect/>
          </a:stretch>
        </p:blipFill>
        <p:spPr>
          <a:xfrm>
            <a:off x="-1724769" y="-33866"/>
            <a:ext cx="12579007" cy="6900127"/>
          </a:xfr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HIVandOralHPV_Page_22.jpg"/>
          <p:cNvPicPr>
            <a:picLocks noGrp="1" noChangeAspect="1"/>
          </p:cNvPicPr>
          <p:nvPr>
            <p:ph idx="1"/>
          </p:nvPr>
        </p:nvPicPr>
        <p:blipFill>
          <a:blip r:embed="rId2"/>
          <a:srcRect l="-18380" r="-18380"/>
          <a:stretch>
            <a:fillRect/>
          </a:stretch>
        </p:blipFill>
        <p:spPr>
          <a:xfrm>
            <a:off x="-1690902" y="0"/>
            <a:ext cx="12502208" cy="6858000"/>
          </a:xfr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HIVandOralHPV_Page_23.jpg"/>
          <p:cNvPicPr>
            <a:picLocks noGrp="1" noChangeAspect="1"/>
          </p:cNvPicPr>
          <p:nvPr>
            <p:ph idx="1"/>
          </p:nvPr>
        </p:nvPicPr>
        <p:blipFill>
          <a:blip r:embed="rId2"/>
          <a:srcRect l="-18380" r="-18380"/>
          <a:stretch>
            <a:fillRect/>
          </a:stretch>
        </p:blipFill>
        <p:spPr>
          <a:xfrm>
            <a:off x="-1775568" y="-33866"/>
            <a:ext cx="12579007" cy="6900127"/>
          </a:xfr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HIVandOralHPV_Page_24.jpg"/>
          <p:cNvPicPr>
            <a:picLocks noGrp="1" noChangeAspect="1"/>
          </p:cNvPicPr>
          <p:nvPr>
            <p:ph idx="1"/>
          </p:nvPr>
        </p:nvPicPr>
        <p:blipFill>
          <a:blip r:embed="rId2"/>
          <a:srcRect l="-18380" r="-18380"/>
          <a:stretch>
            <a:fillRect/>
          </a:stretch>
        </p:blipFill>
        <p:spPr>
          <a:xfrm>
            <a:off x="-1657036" y="0"/>
            <a:ext cx="12257274" cy="6859107"/>
          </a:xfr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HIVandOralHPV_Page_25.jpg"/>
          <p:cNvPicPr>
            <a:picLocks noGrp="1" noChangeAspect="1"/>
          </p:cNvPicPr>
          <p:nvPr>
            <p:ph idx="1"/>
          </p:nvPr>
        </p:nvPicPr>
        <p:blipFill>
          <a:blip r:embed="rId2"/>
          <a:srcRect l="-18380" r="-18380"/>
          <a:stretch>
            <a:fillRect/>
          </a:stretch>
        </p:blipFill>
        <p:spPr>
          <a:xfrm>
            <a:off x="-3113275" y="0"/>
            <a:ext cx="14069142" cy="6909416"/>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Oral Health and Drug-Regimen Compliance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14013740"/>
              </p:ext>
            </p:extLst>
          </p:nvPr>
        </p:nvGraphicFramePr>
        <p:xfrm>
          <a:off x="498474" y="1981200"/>
          <a:ext cx="7556313" cy="4144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HIVandOralHPV_Page_26.jpg"/>
          <p:cNvPicPr>
            <a:picLocks noGrp="1" noChangeAspect="1"/>
          </p:cNvPicPr>
          <p:nvPr>
            <p:ph idx="1"/>
          </p:nvPr>
        </p:nvPicPr>
        <p:blipFill>
          <a:blip r:embed="rId2"/>
          <a:srcRect l="-18380" r="-18380"/>
          <a:stretch>
            <a:fillRect/>
          </a:stretch>
        </p:blipFill>
        <p:spPr>
          <a:xfrm>
            <a:off x="-1682429" y="0"/>
            <a:ext cx="12282696" cy="6856119"/>
          </a:xfr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HIVandOralHPV_Page_27.jpg"/>
          <p:cNvPicPr>
            <a:picLocks noGrp="1" noChangeAspect="1"/>
          </p:cNvPicPr>
          <p:nvPr>
            <p:ph idx="1"/>
          </p:nvPr>
        </p:nvPicPr>
        <p:blipFill>
          <a:blip r:embed="rId2"/>
          <a:srcRect l="-18380" r="-18380"/>
          <a:stretch>
            <a:fillRect/>
          </a:stretch>
        </p:blipFill>
        <p:spPr>
          <a:xfrm>
            <a:off x="-1697767" y="0"/>
            <a:ext cx="12535095" cy="6876040"/>
          </a:xfrm>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IVandOralHPV_Page_28.jpg"/>
          <p:cNvPicPr>
            <a:picLocks noGrp="1" noChangeAspect="1"/>
          </p:cNvPicPr>
          <p:nvPr>
            <p:ph idx="1"/>
          </p:nvPr>
        </p:nvPicPr>
        <p:blipFill>
          <a:blip r:embed="rId2"/>
          <a:srcRect l="-18380" r="-18380"/>
          <a:stretch>
            <a:fillRect/>
          </a:stretch>
        </p:blipFill>
        <p:spPr>
          <a:xfrm>
            <a:off x="-1707836" y="0"/>
            <a:ext cx="12502209" cy="6858000"/>
          </a:xfrm>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HIVandOralHPV_Page_29.jpg"/>
          <p:cNvPicPr>
            <a:picLocks noGrp="1" noChangeAspect="1"/>
          </p:cNvPicPr>
          <p:nvPr>
            <p:ph idx="1"/>
          </p:nvPr>
        </p:nvPicPr>
        <p:blipFill>
          <a:blip r:embed="rId2"/>
          <a:srcRect l="-18380" r="-18380"/>
          <a:stretch>
            <a:fillRect/>
          </a:stretch>
        </p:blipFill>
        <p:spPr>
          <a:xfrm>
            <a:off x="-1707836" y="0"/>
            <a:ext cx="12502209" cy="6858000"/>
          </a:xfrm>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HIVandOralHPV_Page_30.jpg"/>
          <p:cNvPicPr>
            <a:picLocks noGrp="1" noChangeAspect="1"/>
          </p:cNvPicPr>
          <p:nvPr>
            <p:ph idx="1"/>
          </p:nvPr>
        </p:nvPicPr>
        <p:blipFill>
          <a:blip r:embed="rId2"/>
          <a:srcRect l="-18380" r="-18380"/>
          <a:stretch>
            <a:fillRect/>
          </a:stretch>
        </p:blipFill>
        <p:spPr>
          <a:xfrm>
            <a:off x="-1690903" y="16933"/>
            <a:ext cx="12494341" cy="6853684"/>
          </a:xfrm>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Webinar for Oral Health Screening in Primary Care Setting</a:t>
            </a:r>
            <a:endParaRPr lang="en-US" dirty="0"/>
          </a:p>
        </p:txBody>
      </p:sp>
      <p:sp>
        <p:nvSpPr>
          <p:cNvPr id="3" name="Content Placeholder 2"/>
          <p:cNvSpPr>
            <a:spLocks noGrp="1"/>
          </p:cNvSpPr>
          <p:nvPr>
            <p:ph idx="1"/>
          </p:nvPr>
        </p:nvSpPr>
        <p:spPr/>
        <p:txBody>
          <a:bodyPr/>
          <a:lstStyle/>
          <a:p>
            <a:pPr marL="228600" lvl="1">
              <a:spcBef>
                <a:spcPts val="2000"/>
              </a:spcBef>
              <a:buClr>
                <a:schemeClr val="accent1"/>
              </a:buClr>
            </a:pPr>
            <a:r>
              <a:rPr lang="en-US" dirty="0" smtClean="0"/>
              <a:t>The Webinar recording is approximately 1.5 hours in length and can thus be watched together in the classroom setting or assigned as “homework” for individual student viewing. </a:t>
            </a:r>
          </a:p>
          <a:p>
            <a:pPr marL="228600" lvl="1">
              <a:spcBef>
                <a:spcPts val="2000"/>
              </a:spcBef>
              <a:buClr>
                <a:schemeClr val="accent1"/>
              </a:buClr>
            </a:pPr>
            <a:r>
              <a:rPr lang="en-US" dirty="0" smtClean="0"/>
              <a:t>The Webinar was created for providers by </a:t>
            </a:r>
            <a:r>
              <a:rPr lang="en-US" dirty="0" smtClean="0">
                <a:solidFill>
                  <a:srgbClr val="990000"/>
                </a:solidFill>
              </a:rPr>
              <a:t>HRSA HIV/AIDS Bureau’s Chief Dental Officer, LCDR </a:t>
            </a:r>
            <a:r>
              <a:rPr lang="en-US" dirty="0" err="1" smtClean="0">
                <a:solidFill>
                  <a:srgbClr val="990000"/>
                </a:solidFill>
              </a:rPr>
              <a:t>Mahyar</a:t>
            </a:r>
            <a:r>
              <a:rPr lang="en-US" dirty="0" smtClean="0">
                <a:solidFill>
                  <a:srgbClr val="990000"/>
                </a:solidFill>
              </a:rPr>
              <a:t> </a:t>
            </a:r>
            <a:r>
              <a:rPr lang="en-US" dirty="0" err="1" smtClean="0">
                <a:solidFill>
                  <a:srgbClr val="990000"/>
                </a:solidFill>
              </a:rPr>
              <a:t>Mofidi</a:t>
            </a:r>
            <a:r>
              <a:rPr lang="en-US" dirty="0" smtClean="0">
                <a:solidFill>
                  <a:srgbClr val="990000"/>
                </a:solidFill>
              </a:rPr>
              <a:t>, DMD, PhD</a:t>
            </a:r>
            <a:r>
              <a:rPr lang="en-US" dirty="0" smtClean="0"/>
              <a:t>.  </a:t>
            </a:r>
            <a:endParaRPr lang="en-US" sz="2000" dirty="0" smtClean="0"/>
          </a:p>
          <a:p>
            <a:pPr>
              <a:buNone/>
            </a:pPr>
            <a:endParaRPr lang="en-US" dirty="0"/>
          </a:p>
        </p:txBody>
      </p:sp>
      <p:sp>
        <p:nvSpPr>
          <p:cNvPr id="5" name="Rounded Rectangle 4"/>
          <p:cNvSpPr/>
          <p:nvPr/>
        </p:nvSpPr>
        <p:spPr>
          <a:xfrm>
            <a:off x="1185333" y="4272756"/>
            <a:ext cx="6451600" cy="145071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Webinar Recording</a:t>
            </a:r>
          </a:p>
          <a:p>
            <a:pPr lvl="0" algn="ctr"/>
            <a:r>
              <a:rPr lang="en-US" u="sng" dirty="0" smtClean="0">
                <a:hlinkClick r:id="rId3"/>
              </a:rPr>
              <a:t>https://careacttarget.org/library/oral-health-screening-primary-medical-care-setting</a:t>
            </a:r>
            <a:endParaRPr lang="en-US" sz="2000" dirty="0" smtClean="0"/>
          </a:p>
          <a:p>
            <a:pPr algn="ctr"/>
            <a:endParaRPr lang="en-US"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a:spLocks noGrp="1"/>
          </p:cNvSpPr>
          <p:nvPr>
            <p:ph type="title"/>
          </p:nvPr>
        </p:nvSpPr>
        <p:spPr>
          <a:xfrm>
            <a:off x="674827" y="880533"/>
            <a:ext cx="3255264" cy="1162050"/>
          </a:xfrm>
        </p:spPr>
        <p:txBody>
          <a:bodyPr/>
          <a:lstStyle/>
          <a:p>
            <a:r>
              <a:rPr lang="en-US" dirty="0" smtClean="0">
                <a:solidFill>
                  <a:srgbClr val="000000"/>
                </a:solidFill>
              </a:rPr>
              <a:t>MODULE 6:</a:t>
            </a:r>
            <a:endParaRPr lang="en-US" dirty="0">
              <a:solidFill>
                <a:srgbClr val="000000"/>
              </a:solidFill>
            </a:endParaRPr>
          </a:p>
        </p:txBody>
      </p:sp>
      <p:sp>
        <p:nvSpPr>
          <p:cNvPr id="24" name="Content Placeholder 23"/>
          <p:cNvSpPr>
            <a:spLocks noGrp="1"/>
          </p:cNvSpPr>
          <p:nvPr>
            <p:ph idx="1"/>
          </p:nvPr>
        </p:nvSpPr>
        <p:spPr/>
        <p:txBody>
          <a:bodyPr>
            <a:normAutofit/>
          </a:bodyPr>
          <a:lstStyle/>
          <a:p>
            <a:r>
              <a:rPr lang="en-US" i="1" dirty="0" smtClean="0"/>
              <a:t>Session Length: 60 minutes </a:t>
            </a:r>
            <a:endParaRPr lang="en-US" sz="2000" dirty="0" smtClean="0"/>
          </a:p>
          <a:p>
            <a:pPr lvl="0"/>
            <a:r>
              <a:rPr lang="en-US" i="1" dirty="0" smtClean="0"/>
              <a:t>Materials Needed:</a:t>
            </a:r>
            <a:endParaRPr lang="en-US" sz="2000" dirty="0" smtClean="0"/>
          </a:p>
          <a:p>
            <a:pPr lvl="1"/>
            <a:r>
              <a:rPr lang="en-US" dirty="0" smtClean="0"/>
              <a:t>Computer and compatible LCD projector</a:t>
            </a:r>
            <a:endParaRPr lang="en-US" sz="2000" dirty="0" smtClean="0"/>
          </a:p>
          <a:p>
            <a:pPr lvl="1"/>
            <a:r>
              <a:rPr lang="en-US" dirty="0" smtClean="0"/>
              <a:t>Copies of the handout should be printed out and distributed to each person</a:t>
            </a:r>
            <a:endParaRPr lang="en-US" sz="2000" dirty="0" smtClean="0"/>
          </a:p>
          <a:p>
            <a:pPr lvl="1"/>
            <a:r>
              <a:rPr lang="en-US" dirty="0" smtClean="0"/>
              <a:t>Timer or watch with a second hand</a:t>
            </a:r>
            <a:endParaRPr lang="en-US" sz="2000" dirty="0" smtClean="0"/>
          </a:p>
          <a:p>
            <a:pPr lvl="1"/>
            <a:r>
              <a:rPr lang="en-US" dirty="0" smtClean="0"/>
              <a:t>Calculator</a:t>
            </a:r>
            <a:endParaRPr lang="en-US" sz="2000" dirty="0" smtClean="0"/>
          </a:p>
          <a:p>
            <a:pPr lvl="1"/>
            <a:r>
              <a:rPr lang="en-US" dirty="0" smtClean="0"/>
              <a:t>6 pieces of paper</a:t>
            </a:r>
            <a:endParaRPr lang="en-US" sz="2000" dirty="0" smtClean="0"/>
          </a:p>
          <a:p>
            <a:pPr lvl="1"/>
            <a:r>
              <a:rPr lang="en-US" dirty="0" smtClean="0"/>
              <a:t>3 pencils or pens</a:t>
            </a:r>
            <a:endParaRPr lang="en-US" sz="2000" dirty="0" smtClean="0"/>
          </a:p>
          <a:p>
            <a:pPr lvl="1"/>
            <a:r>
              <a:rPr lang="en-US" dirty="0" smtClean="0"/>
              <a:t>Prizes and/or a buzzer are optional but recommended.</a:t>
            </a:r>
            <a:endParaRPr lang="en-US" sz="2000" dirty="0" smtClean="0"/>
          </a:p>
          <a:p>
            <a:pPr>
              <a:buNone/>
            </a:pPr>
            <a:endParaRPr lang="en-US" sz="2000" dirty="0"/>
          </a:p>
        </p:txBody>
      </p:sp>
      <p:sp>
        <p:nvSpPr>
          <p:cNvPr id="25" name="Text Placeholder 24"/>
          <p:cNvSpPr>
            <a:spLocks noGrp="1"/>
          </p:cNvSpPr>
          <p:nvPr>
            <p:ph type="body" sz="half" idx="2"/>
          </p:nvPr>
        </p:nvSpPr>
        <p:spPr>
          <a:xfrm>
            <a:off x="675365" y="2042583"/>
            <a:ext cx="3255264" cy="2392363"/>
          </a:xfrm>
        </p:spPr>
        <p:txBody>
          <a:bodyPr/>
          <a:lstStyle/>
          <a:p>
            <a:r>
              <a:rPr lang="en-US" sz="2400" dirty="0" smtClean="0"/>
              <a:t>Oral Health in PLWHA: Know the Facts</a:t>
            </a:r>
            <a:endParaRPr lang="en-US"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4338" name="Picture 20" descr="dancinggirl.gif"/>
          <p:cNvPicPr>
            <a:picLocks noChangeAspect="1"/>
          </p:cNvPicPr>
          <p:nvPr/>
        </p:nvPicPr>
        <p:blipFill>
          <a:blip r:embed="rId3"/>
          <a:srcRect/>
          <a:stretch>
            <a:fillRect/>
          </a:stretch>
        </p:blipFill>
        <p:spPr bwMode="auto">
          <a:xfrm>
            <a:off x="228600" y="5257800"/>
            <a:ext cx="1428750" cy="1404938"/>
          </a:xfrm>
          <a:prstGeom prst="rect">
            <a:avLst/>
          </a:prstGeom>
          <a:noFill/>
          <a:ln w="9525">
            <a:noFill/>
            <a:miter lim="800000"/>
            <a:headEnd/>
            <a:tailEnd/>
          </a:ln>
        </p:spPr>
      </p:pic>
      <p:sp>
        <p:nvSpPr>
          <p:cNvPr id="29" name="Rectangle 4"/>
          <p:cNvSpPr>
            <a:spLocks/>
          </p:cNvSpPr>
          <p:nvPr/>
        </p:nvSpPr>
        <p:spPr bwMode="auto">
          <a:xfrm>
            <a:off x="0" y="2527300"/>
            <a:ext cx="9144000" cy="2197100"/>
          </a:xfrm>
          <a:prstGeom prst="rect">
            <a:avLst/>
          </a:prstGeom>
          <a:noFill/>
          <a:ln w="12700">
            <a:noFill/>
            <a:miter lim="800000"/>
            <a:headEnd/>
            <a:tailEnd/>
          </a:ln>
        </p:spPr>
        <p:txBody>
          <a:bodyPr lIns="0" tIns="0" rIns="40639" bIns="0"/>
          <a:lstStyle/>
          <a:p>
            <a:pPr marL="39688" algn="ctr">
              <a:defRPr/>
            </a:pPr>
            <a:r>
              <a:rPr lang="en-US" sz="7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sablanca Heavy SF" pitchFamily="34" charset="0"/>
                <a:ea typeface="Arial Black" charset="0"/>
                <a:cs typeface="Arial Black" charset="0"/>
                <a:sym typeface="Arial Black" charset="0"/>
              </a:rPr>
              <a:t>HIV Oral Health Jeopardy for Providers!!!</a:t>
            </a:r>
          </a:p>
        </p:txBody>
      </p:sp>
      <p:pic>
        <p:nvPicPr>
          <p:cNvPr id="14340" name="Picture 17" descr="Breakdancing.gif"/>
          <p:cNvPicPr>
            <a:picLocks noChangeAspect="1"/>
          </p:cNvPicPr>
          <p:nvPr/>
        </p:nvPicPr>
        <p:blipFill>
          <a:blip r:embed="rId4"/>
          <a:srcRect/>
          <a:stretch>
            <a:fillRect/>
          </a:stretch>
        </p:blipFill>
        <p:spPr bwMode="auto">
          <a:xfrm>
            <a:off x="228600" y="304800"/>
            <a:ext cx="1600200" cy="1200150"/>
          </a:xfrm>
          <a:prstGeom prst="rect">
            <a:avLst/>
          </a:prstGeom>
          <a:noFill/>
          <a:ln w="9525">
            <a:noFill/>
            <a:miter lim="800000"/>
            <a:headEnd/>
            <a:tailEnd/>
          </a:ln>
        </p:spPr>
      </p:pic>
      <p:pic>
        <p:nvPicPr>
          <p:cNvPr id="14341" name="Picture 19" descr="dancinggirl.gif"/>
          <p:cNvPicPr>
            <a:picLocks noChangeAspect="1"/>
          </p:cNvPicPr>
          <p:nvPr/>
        </p:nvPicPr>
        <p:blipFill>
          <a:blip r:embed="rId3"/>
          <a:srcRect/>
          <a:stretch>
            <a:fillRect/>
          </a:stretch>
        </p:blipFill>
        <p:spPr bwMode="auto">
          <a:xfrm>
            <a:off x="7315200" y="152400"/>
            <a:ext cx="1504950" cy="1479550"/>
          </a:xfrm>
          <a:prstGeom prst="rect">
            <a:avLst/>
          </a:prstGeom>
          <a:noFill/>
          <a:ln w="9525">
            <a:noFill/>
            <a:miter lim="800000"/>
            <a:headEnd/>
            <a:tailEnd/>
          </a:ln>
        </p:spPr>
      </p:pic>
      <p:pic>
        <p:nvPicPr>
          <p:cNvPr id="14342" name="Picture 25" descr="Breakdancing.gif"/>
          <p:cNvPicPr>
            <a:picLocks noChangeAspect="1"/>
          </p:cNvPicPr>
          <p:nvPr/>
        </p:nvPicPr>
        <p:blipFill>
          <a:blip r:embed="rId4"/>
          <a:srcRect/>
          <a:stretch>
            <a:fillRect/>
          </a:stretch>
        </p:blipFill>
        <p:spPr bwMode="auto">
          <a:xfrm>
            <a:off x="7315200" y="5334000"/>
            <a:ext cx="1600200" cy="1200150"/>
          </a:xfrm>
          <a:prstGeom prst="rect">
            <a:avLst/>
          </a:prstGeom>
          <a:noFill/>
          <a:ln w="9525">
            <a:noFill/>
            <a:miter lim="800000"/>
            <a:headEnd/>
            <a:tailEnd/>
          </a:ln>
        </p:spPr>
      </p:pic>
      <p:pic>
        <p:nvPicPr>
          <p:cNvPr id="14343" name="Picture 27" descr="http://c2.ac-images.myspacecdn.com/images02/60/l_ddde679dfa094d6db0cb4e8b2090269d.gif"/>
          <p:cNvPicPr>
            <a:picLocks noChangeAspect="1" noChangeArrowheads="1" noCrop="1"/>
          </p:cNvPicPr>
          <p:nvPr/>
        </p:nvPicPr>
        <p:blipFill>
          <a:blip r:embed="rId5"/>
          <a:srcRect/>
          <a:stretch>
            <a:fillRect/>
          </a:stretch>
        </p:blipFill>
        <p:spPr bwMode="auto">
          <a:xfrm>
            <a:off x="3506788" y="0"/>
            <a:ext cx="2132012" cy="2438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80">
                                          <p:stCondLst>
                                            <p:cond delay="0"/>
                                          </p:stCondLst>
                                        </p:cTn>
                                        <p:tgtEl>
                                          <p:spTgt spid="29"/>
                                        </p:tgtEl>
                                      </p:cBhvr>
                                    </p:animEffect>
                                    <p:anim calcmode="lin" valueType="num">
                                      <p:cBhvr>
                                        <p:cTn id="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3" dur="26">
                                          <p:stCondLst>
                                            <p:cond delay="650"/>
                                          </p:stCondLst>
                                        </p:cTn>
                                        <p:tgtEl>
                                          <p:spTgt spid="29"/>
                                        </p:tgtEl>
                                      </p:cBhvr>
                                      <p:to x="100000" y="60000"/>
                                    </p:animScale>
                                    <p:animScale>
                                      <p:cBhvr>
                                        <p:cTn id="14" dur="166" decel="50000">
                                          <p:stCondLst>
                                            <p:cond delay="676"/>
                                          </p:stCondLst>
                                        </p:cTn>
                                        <p:tgtEl>
                                          <p:spTgt spid="29"/>
                                        </p:tgtEl>
                                      </p:cBhvr>
                                      <p:to x="100000" y="100000"/>
                                    </p:animScale>
                                    <p:animScale>
                                      <p:cBhvr>
                                        <p:cTn id="15" dur="26">
                                          <p:stCondLst>
                                            <p:cond delay="1312"/>
                                          </p:stCondLst>
                                        </p:cTn>
                                        <p:tgtEl>
                                          <p:spTgt spid="29"/>
                                        </p:tgtEl>
                                      </p:cBhvr>
                                      <p:to x="100000" y="80000"/>
                                    </p:animScale>
                                    <p:animScale>
                                      <p:cBhvr>
                                        <p:cTn id="16" dur="166" decel="50000">
                                          <p:stCondLst>
                                            <p:cond delay="1338"/>
                                          </p:stCondLst>
                                        </p:cTn>
                                        <p:tgtEl>
                                          <p:spTgt spid="29"/>
                                        </p:tgtEl>
                                      </p:cBhvr>
                                      <p:to x="100000" y="100000"/>
                                    </p:animScale>
                                    <p:animScale>
                                      <p:cBhvr>
                                        <p:cTn id="17" dur="26">
                                          <p:stCondLst>
                                            <p:cond delay="1642"/>
                                          </p:stCondLst>
                                        </p:cTn>
                                        <p:tgtEl>
                                          <p:spTgt spid="29"/>
                                        </p:tgtEl>
                                      </p:cBhvr>
                                      <p:to x="100000" y="90000"/>
                                    </p:animScale>
                                    <p:animScale>
                                      <p:cBhvr>
                                        <p:cTn id="18" dur="166" decel="50000">
                                          <p:stCondLst>
                                            <p:cond delay="1668"/>
                                          </p:stCondLst>
                                        </p:cTn>
                                        <p:tgtEl>
                                          <p:spTgt spid="29"/>
                                        </p:tgtEl>
                                      </p:cBhvr>
                                      <p:to x="100000" y="100000"/>
                                    </p:animScale>
                                    <p:animScale>
                                      <p:cBhvr>
                                        <p:cTn id="19" dur="26">
                                          <p:stCondLst>
                                            <p:cond delay="1808"/>
                                          </p:stCondLst>
                                        </p:cTn>
                                        <p:tgtEl>
                                          <p:spTgt spid="29"/>
                                        </p:tgtEl>
                                      </p:cBhvr>
                                      <p:to x="100000" y="95000"/>
                                    </p:animScale>
                                    <p:animScale>
                                      <p:cBhvr>
                                        <p:cTn id="20" dur="166" decel="50000">
                                          <p:stCondLst>
                                            <p:cond delay="1834"/>
                                          </p:stCondLst>
                                        </p:cTn>
                                        <p:tgtEl>
                                          <p:spTgt spid="2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30" name="Picture 15"/>
          <p:cNvPicPr>
            <a:picLocks noChangeAspect="1" noChangeArrowheads="1"/>
          </p:cNvPicPr>
          <p:nvPr/>
        </p:nvPicPr>
        <p:blipFill>
          <a:blip r:embed="rId3"/>
          <a:srcRect l="21333" t="2734" r="21333" b="8205"/>
          <a:stretch>
            <a:fillRect/>
          </a:stretch>
        </p:blipFill>
        <p:spPr bwMode="auto">
          <a:xfrm>
            <a:off x="7348538" y="3403600"/>
            <a:ext cx="1719262" cy="2082800"/>
          </a:xfrm>
          <a:prstGeom prst="rect">
            <a:avLst/>
          </a:prstGeom>
          <a:noFill/>
          <a:ln w="9525">
            <a:noFill/>
            <a:miter lim="800000"/>
            <a:headEnd/>
            <a:tailEnd/>
          </a:ln>
        </p:spPr>
      </p:pic>
      <p:pic>
        <p:nvPicPr>
          <p:cNvPr id="1031" name="Picture 14"/>
          <p:cNvPicPr>
            <a:picLocks noChangeAspect="1" noChangeArrowheads="1"/>
          </p:cNvPicPr>
          <p:nvPr/>
        </p:nvPicPr>
        <p:blipFill>
          <a:blip r:embed="rId4"/>
          <a:srcRect/>
          <a:stretch>
            <a:fillRect/>
          </a:stretch>
        </p:blipFill>
        <p:spPr bwMode="auto">
          <a:xfrm>
            <a:off x="3352800" y="3733800"/>
            <a:ext cx="1944688" cy="1828800"/>
          </a:xfrm>
          <a:prstGeom prst="rect">
            <a:avLst/>
          </a:prstGeom>
          <a:noFill/>
          <a:ln w="9525">
            <a:noFill/>
            <a:miter lim="800000"/>
            <a:headEnd/>
            <a:tailEnd/>
          </a:ln>
        </p:spPr>
      </p:pic>
      <p:pic>
        <p:nvPicPr>
          <p:cNvPr id="1032" name="Picture 13"/>
          <p:cNvPicPr>
            <a:picLocks noChangeAspect="1" noChangeArrowheads="1"/>
          </p:cNvPicPr>
          <p:nvPr/>
        </p:nvPicPr>
        <p:blipFill>
          <a:blip r:embed="rId5"/>
          <a:srcRect l="2525" t="3067" r="2525"/>
          <a:stretch>
            <a:fillRect/>
          </a:stretch>
        </p:blipFill>
        <p:spPr bwMode="auto">
          <a:xfrm>
            <a:off x="5324475" y="3886200"/>
            <a:ext cx="1914525" cy="1609725"/>
          </a:xfrm>
          <a:prstGeom prst="rect">
            <a:avLst/>
          </a:prstGeom>
          <a:noFill/>
          <a:ln w="9525">
            <a:noFill/>
            <a:miter lim="800000"/>
            <a:headEnd/>
            <a:tailEnd/>
          </a:ln>
        </p:spPr>
      </p:pic>
      <p:pic>
        <p:nvPicPr>
          <p:cNvPr id="1033" name="Picture 11"/>
          <p:cNvPicPr>
            <a:picLocks noChangeAspect="1" noChangeArrowheads="1"/>
          </p:cNvPicPr>
          <p:nvPr/>
        </p:nvPicPr>
        <p:blipFill>
          <a:blip r:embed="rId6"/>
          <a:srcRect l="4379" t="1601" r="3503"/>
          <a:stretch>
            <a:fillRect/>
          </a:stretch>
        </p:blipFill>
        <p:spPr bwMode="auto">
          <a:xfrm>
            <a:off x="0" y="2133600"/>
            <a:ext cx="1398588" cy="4090988"/>
          </a:xfrm>
          <a:prstGeom prst="rect">
            <a:avLst/>
          </a:prstGeom>
          <a:noFill/>
          <a:ln w="9525">
            <a:noFill/>
            <a:miter lim="800000"/>
            <a:headEnd/>
            <a:tailEnd/>
          </a:ln>
        </p:spPr>
      </p:pic>
      <p:sp>
        <p:nvSpPr>
          <p:cNvPr id="33" name="Flowchart: Process 32"/>
          <p:cNvSpPr/>
          <p:nvPr/>
        </p:nvSpPr>
        <p:spPr>
          <a:xfrm>
            <a:off x="0" y="5638800"/>
            <a:ext cx="9144000" cy="1219200"/>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ＭＳ Ｐゴシック" pitchFamily="-107" charset="-128"/>
            </a:endParaRPr>
          </a:p>
        </p:txBody>
      </p:sp>
      <p:sp>
        <p:nvSpPr>
          <p:cNvPr id="6" name="Flowchart: Process 5"/>
          <p:cNvSpPr/>
          <p:nvPr/>
        </p:nvSpPr>
        <p:spPr>
          <a:xfrm rot="5400000">
            <a:off x="3640931" y="5347494"/>
            <a:ext cx="1401762" cy="1527175"/>
          </a:xfrm>
          <a:custGeom>
            <a:avLst/>
            <a:gdLst>
              <a:gd name="connsiteX0" fmla="*/ 0 w 1"/>
              <a:gd name="connsiteY0" fmla="*/ 0 h 1"/>
              <a:gd name="connsiteX1" fmla="*/ 1 w 1"/>
              <a:gd name="connsiteY1" fmla="*/ 0 h 1"/>
              <a:gd name="connsiteX2" fmla="*/ 1 w 1"/>
              <a:gd name="connsiteY2" fmla="*/ 1 h 1"/>
              <a:gd name="connsiteX3" fmla="*/ 0 w 1"/>
              <a:gd name="connsiteY3" fmla="*/ 1 h 1"/>
              <a:gd name="connsiteX4" fmla="*/ 0 w 1"/>
              <a:gd name="connsiteY4" fmla="*/ 0 h 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 h="1">
                <a:moveTo>
                  <a:pt x="0" y="0"/>
                </a:moveTo>
                <a:lnTo>
                  <a:pt x="1" y="0"/>
                </a:lnTo>
                <a:lnTo>
                  <a:pt x="1" y="1"/>
                </a:lnTo>
                <a:lnTo>
                  <a:pt x="0" y="1"/>
                </a:lnTo>
                <a:lnTo>
                  <a:pt x="0" y="0"/>
                </a:lnTo>
                <a:close/>
              </a:path>
            </a:pathLst>
          </a:cu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schemeClr val="bg1"/>
              </a:solidFill>
              <a:ea typeface="ＭＳ Ｐゴシック" pitchFamily="-107" charset="-128"/>
            </a:endParaRPr>
          </a:p>
        </p:txBody>
      </p:sp>
      <p:sp>
        <p:nvSpPr>
          <p:cNvPr id="25" name="Flowchart: Process 24"/>
          <p:cNvSpPr/>
          <p:nvPr/>
        </p:nvSpPr>
        <p:spPr>
          <a:xfrm rot="5400000">
            <a:off x="5600701" y="5343525"/>
            <a:ext cx="1401762" cy="1535113"/>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schemeClr val="bg1"/>
              </a:solidFill>
              <a:ea typeface="ＭＳ Ｐゴシック" pitchFamily="-107" charset="-128"/>
            </a:endParaRPr>
          </a:p>
        </p:txBody>
      </p:sp>
      <p:sp>
        <p:nvSpPr>
          <p:cNvPr id="1041" name="TextBox 7"/>
          <p:cNvSpPr>
            <a:spLocks noChangeArrowheads="1"/>
          </p:cNvSpPr>
          <p:nvPr/>
        </p:nvSpPr>
        <p:spPr bwMode="auto">
          <a:xfrm>
            <a:off x="3657600" y="5595938"/>
            <a:ext cx="1447800" cy="1262062"/>
          </a:xfrm>
          <a:custGeom>
            <a:avLst/>
            <a:gdLst>
              <a:gd name="T0" fmla="*/ 0 w 1447800"/>
              <a:gd name="T1" fmla="*/ 0 h 1262063"/>
              <a:gd name="T2" fmla="*/ 1447800 w 1447800"/>
              <a:gd name="T3" fmla="*/ 0 h 1262063"/>
              <a:gd name="T4" fmla="*/ 1447800 w 1447800"/>
              <a:gd name="T5" fmla="*/ 1261862 h 1262063"/>
              <a:gd name="T6" fmla="*/ 0 w 1447800"/>
              <a:gd name="T7" fmla="*/ 1261862 h 1262063"/>
              <a:gd name="T8" fmla="*/ 0 w 1447800"/>
              <a:gd name="T9" fmla="*/ 0 h 1262063"/>
              <a:gd name="T10" fmla="*/ 0 60000 65536"/>
              <a:gd name="T11" fmla="*/ 0 60000 65536"/>
              <a:gd name="T12" fmla="*/ 0 60000 65536"/>
              <a:gd name="T13" fmla="*/ 0 60000 65536"/>
              <a:gd name="T14" fmla="*/ 0 60000 65536"/>
              <a:gd name="T15" fmla="*/ 0 w 1447800"/>
              <a:gd name="T16" fmla="*/ 0 h 1262063"/>
              <a:gd name="T17" fmla="*/ 1447800 w 1447800"/>
              <a:gd name="T18" fmla="*/ 1262063 h 1262063"/>
            </a:gdLst>
            <a:ahLst/>
            <a:cxnLst>
              <a:cxn ang="T10">
                <a:pos x="T0" y="T1"/>
              </a:cxn>
              <a:cxn ang="T11">
                <a:pos x="T2" y="T3"/>
              </a:cxn>
              <a:cxn ang="T12">
                <a:pos x="T4" y="T5"/>
              </a:cxn>
              <a:cxn ang="T13">
                <a:pos x="T6" y="T7"/>
              </a:cxn>
              <a:cxn ang="T14">
                <a:pos x="T8" y="T9"/>
              </a:cxn>
            </a:cxnLst>
            <a:rect l="T15" t="T16" r="T17" b="T18"/>
            <a:pathLst>
              <a:path w="1447800" h="1262063">
                <a:moveTo>
                  <a:pt x="0" y="0"/>
                </a:moveTo>
                <a:lnTo>
                  <a:pt x="1447800" y="0"/>
                </a:lnTo>
                <a:lnTo>
                  <a:pt x="1447800" y="1262063"/>
                </a:lnTo>
                <a:lnTo>
                  <a:pt x="0" y="1262063"/>
                </a:lnTo>
                <a:lnTo>
                  <a:pt x="0" y="0"/>
                </a:lnTo>
                <a:close/>
              </a:path>
            </a:pathLst>
          </a:custGeom>
          <a:noFill/>
          <a:ln w="9525">
            <a:noFill/>
            <a:miter lim="800000"/>
            <a:headEnd/>
            <a:tailEnd/>
          </a:ln>
        </p:spPr>
        <p:txBody>
          <a:bodyPr>
            <a:prstTxWarp prst="textNoShape">
              <a:avLst/>
            </a:prstTxWarp>
            <a:spAutoFit/>
          </a:bodyPr>
          <a:lstStyle/>
          <a:p>
            <a:pPr algn="ctr"/>
            <a:r>
              <a:rPr lang="en-US" sz="2800" b="1">
                <a:latin typeface="Constantia" pitchFamily="-112" charset="0"/>
              </a:rPr>
              <a:t>Team</a:t>
            </a:r>
          </a:p>
          <a:p>
            <a:pPr algn="ctr"/>
            <a:r>
              <a:rPr lang="en-US" b="1">
                <a:latin typeface="Constantia" pitchFamily="-112" charset="0"/>
              </a:rPr>
              <a:t>Condom</a:t>
            </a:r>
          </a:p>
          <a:p>
            <a:pPr algn="ctr"/>
            <a:r>
              <a:rPr lang="en-US" b="1">
                <a:latin typeface="Constantia" pitchFamily="-112" charset="0"/>
              </a:rPr>
              <a:t>Sense</a:t>
            </a:r>
          </a:p>
        </p:txBody>
      </p:sp>
      <p:sp>
        <p:nvSpPr>
          <p:cNvPr id="1042" name="TextBox 9"/>
          <p:cNvSpPr txBox="1">
            <a:spLocks noChangeArrowheads="1"/>
          </p:cNvSpPr>
          <p:nvPr/>
        </p:nvSpPr>
        <p:spPr bwMode="auto">
          <a:xfrm>
            <a:off x="7361238" y="5756275"/>
            <a:ext cx="1524000" cy="460375"/>
          </a:xfrm>
          <a:prstGeom prst="rect">
            <a:avLst/>
          </a:prstGeom>
          <a:noFill/>
          <a:ln w="9525">
            <a:noFill/>
            <a:miter lim="800000"/>
            <a:headEnd/>
            <a:tailEnd/>
          </a:ln>
        </p:spPr>
        <p:txBody>
          <a:bodyPr>
            <a:prstTxWarp prst="textNoShape">
              <a:avLst/>
            </a:prstTxWarp>
            <a:spAutoFit/>
          </a:bodyPr>
          <a:lstStyle/>
          <a:p>
            <a:r>
              <a:rPr lang="en-US" b="1">
                <a:solidFill>
                  <a:schemeClr val="bg1"/>
                </a:solidFill>
              </a:rPr>
              <a:t>Team C</a:t>
            </a:r>
          </a:p>
        </p:txBody>
      </p:sp>
      <p:sp>
        <p:nvSpPr>
          <p:cNvPr id="27" name="Flowchart: Process 26"/>
          <p:cNvSpPr/>
          <p:nvPr/>
        </p:nvSpPr>
        <p:spPr>
          <a:xfrm rot="5400000">
            <a:off x="7451725" y="5348287"/>
            <a:ext cx="1401762" cy="1525588"/>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schemeClr val="bg1"/>
              </a:solidFill>
              <a:ea typeface="ＭＳ Ｐゴシック" pitchFamily="-107" charset="-128"/>
            </a:endParaRPr>
          </a:p>
        </p:txBody>
      </p:sp>
      <p:sp>
        <p:nvSpPr>
          <p:cNvPr id="1046" name="TextBox 7"/>
          <p:cNvSpPr txBox="1">
            <a:spLocks noChangeArrowheads="1"/>
          </p:cNvSpPr>
          <p:nvPr/>
        </p:nvSpPr>
        <p:spPr bwMode="auto">
          <a:xfrm>
            <a:off x="5562600" y="5595938"/>
            <a:ext cx="1447800" cy="1262062"/>
          </a:xfrm>
          <a:prstGeom prst="rect">
            <a:avLst/>
          </a:prstGeom>
          <a:noFill/>
          <a:ln w="9525">
            <a:noFill/>
            <a:miter lim="800000"/>
            <a:headEnd/>
            <a:tailEnd/>
          </a:ln>
        </p:spPr>
        <p:txBody>
          <a:bodyPr>
            <a:prstTxWarp prst="textNoShape">
              <a:avLst/>
            </a:prstTxWarp>
            <a:spAutoFit/>
          </a:bodyPr>
          <a:lstStyle/>
          <a:p>
            <a:pPr algn="ctr"/>
            <a:r>
              <a:rPr lang="en-US" sz="2800" b="1">
                <a:solidFill>
                  <a:srgbClr val="000000"/>
                </a:solidFill>
                <a:latin typeface="Constantia" pitchFamily="-112" charset="0"/>
              </a:rPr>
              <a:t>Team </a:t>
            </a:r>
            <a:r>
              <a:rPr lang="en-US" b="1">
                <a:solidFill>
                  <a:srgbClr val="000000"/>
                </a:solidFill>
                <a:latin typeface="Constantia" pitchFamily="-112" charset="0"/>
              </a:rPr>
              <a:t>Tuff Tooth</a:t>
            </a:r>
          </a:p>
        </p:txBody>
      </p:sp>
      <p:sp>
        <p:nvSpPr>
          <p:cNvPr id="1047" name="TextBox 7"/>
          <p:cNvSpPr txBox="1">
            <a:spLocks noChangeArrowheads="1"/>
          </p:cNvSpPr>
          <p:nvPr/>
        </p:nvSpPr>
        <p:spPr bwMode="auto">
          <a:xfrm>
            <a:off x="7391400" y="5595938"/>
            <a:ext cx="1447800" cy="1262062"/>
          </a:xfrm>
          <a:prstGeom prst="rect">
            <a:avLst/>
          </a:prstGeom>
          <a:noFill/>
          <a:ln w="9525">
            <a:noFill/>
            <a:miter lim="800000"/>
            <a:headEnd/>
            <a:tailEnd/>
          </a:ln>
        </p:spPr>
        <p:txBody>
          <a:bodyPr>
            <a:prstTxWarp prst="textNoShape">
              <a:avLst/>
            </a:prstTxWarp>
            <a:spAutoFit/>
          </a:bodyPr>
          <a:lstStyle/>
          <a:p>
            <a:pPr algn="ctr"/>
            <a:r>
              <a:rPr lang="en-US" sz="2800" b="1">
                <a:solidFill>
                  <a:srgbClr val="000000"/>
                </a:solidFill>
                <a:latin typeface="Constantia" pitchFamily="-112" charset="0"/>
              </a:rPr>
              <a:t>Team</a:t>
            </a:r>
          </a:p>
          <a:p>
            <a:pPr algn="ctr"/>
            <a:r>
              <a:rPr lang="en-US" b="1">
                <a:solidFill>
                  <a:srgbClr val="000000"/>
                </a:solidFill>
                <a:latin typeface="Constantia" pitchFamily="-112" charset="0"/>
              </a:rPr>
              <a:t>Dapper Dentist</a:t>
            </a:r>
          </a:p>
        </p:txBody>
      </p:sp>
      <p:pic>
        <p:nvPicPr>
          <p:cNvPr id="1048" name="Picture 23"/>
          <p:cNvPicPr>
            <a:picLocks noChangeAspect="1" noChangeArrowheads="1"/>
          </p:cNvPicPr>
          <p:nvPr/>
        </p:nvPicPr>
        <p:blipFill>
          <a:blip r:embed="rId7"/>
          <a:srcRect/>
          <a:stretch>
            <a:fillRect/>
          </a:stretch>
        </p:blipFill>
        <p:spPr bwMode="auto">
          <a:xfrm>
            <a:off x="404813" y="3124200"/>
            <a:ext cx="204787" cy="419100"/>
          </a:xfrm>
          <a:prstGeom prst="rect">
            <a:avLst/>
          </a:prstGeom>
          <a:noFill/>
          <a:ln w="9525">
            <a:noFill/>
            <a:miter lim="800000"/>
            <a:headEnd/>
            <a:tailEnd/>
          </a:ln>
        </p:spPr>
      </p:pic>
      <p:grpSp>
        <p:nvGrpSpPr>
          <p:cNvPr id="2" name="Group 16"/>
          <p:cNvGrpSpPr>
            <a:grpSpLocks/>
          </p:cNvGrpSpPr>
          <p:nvPr/>
        </p:nvGrpSpPr>
        <p:grpSpPr bwMode="auto">
          <a:xfrm>
            <a:off x="1752600" y="152400"/>
            <a:ext cx="3886200" cy="3098800"/>
            <a:chOff x="1752600" y="152400"/>
            <a:chExt cx="3886200" cy="3098800"/>
          </a:xfrm>
        </p:grpSpPr>
        <p:pic>
          <p:nvPicPr>
            <p:cNvPr id="1050" name="Picture 15" descr="Score Board.png">
              <a:hlinkClick r:id="rId8" action="ppaction://hlinksldjump"/>
            </p:cNvPr>
            <p:cNvPicPr>
              <a:picLocks noChangeAspect="1"/>
            </p:cNvPicPr>
            <p:nvPr/>
          </p:nvPicPr>
          <p:blipFill>
            <a:blip r:embed="rId9"/>
            <a:srcRect/>
            <a:stretch>
              <a:fillRect/>
            </a:stretch>
          </p:blipFill>
          <p:spPr bwMode="auto">
            <a:xfrm>
              <a:off x="1752600" y="152400"/>
              <a:ext cx="3886200" cy="3098800"/>
            </a:xfrm>
            <a:prstGeom prst="rect">
              <a:avLst/>
            </a:prstGeom>
            <a:solidFill>
              <a:schemeClr val="tx1"/>
            </a:solidFill>
            <a:ln w="9525">
              <a:noFill/>
              <a:miter lim="800000"/>
              <a:headEnd/>
              <a:tailEnd/>
            </a:ln>
          </p:spPr>
        </p:pic>
        <p:sp>
          <p:nvSpPr>
            <p:cNvPr id="1051" name="TextBox 15">
              <a:hlinkClick r:id="rId8" action="ppaction://hlinksldjump"/>
            </p:cNvPr>
            <p:cNvSpPr txBox="1">
              <a:spLocks noChangeArrowheads="1"/>
            </p:cNvSpPr>
            <p:nvPr/>
          </p:nvSpPr>
          <p:spPr bwMode="auto">
            <a:xfrm>
              <a:off x="1870075" y="914400"/>
              <a:ext cx="3692525" cy="1446213"/>
            </a:xfrm>
            <a:prstGeom prst="rect">
              <a:avLst/>
            </a:prstGeom>
            <a:noFill/>
            <a:ln w="9525">
              <a:noFill/>
              <a:miter lim="800000"/>
              <a:headEnd/>
              <a:tailEnd/>
            </a:ln>
          </p:spPr>
          <p:txBody>
            <a:bodyPr wrap="none">
              <a:prstTxWarp prst="textNoShape">
                <a:avLst/>
              </a:prstTxWarp>
              <a:spAutoFit/>
            </a:bodyPr>
            <a:lstStyle/>
            <a:p>
              <a:pPr algn="ctr"/>
              <a:r>
                <a:rPr lang="en-US" sz="4400" b="1">
                  <a:solidFill>
                    <a:schemeClr val="bg1"/>
                  </a:solidFill>
                  <a:latin typeface="Arial Black" pitchFamily="-112" charset="0"/>
                </a:rPr>
                <a:t>QUESTION </a:t>
              </a:r>
            </a:p>
            <a:p>
              <a:pPr algn="ctr"/>
              <a:r>
                <a:rPr lang="en-US" sz="4400" b="1">
                  <a:solidFill>
                    <a:schemeClr val="bg1"/>
                  </a:solidFill>
                  <a:latin typeface="Arial Black" pitchFamily="-112" charset="0"/>
                </a:rPr>
                <a:t>BOARD</a:t>
              </a:r>
            </a:p>
          </p:txBody>
        </p:sp>
      </p:grpSp>
      <p:pic>
        <p:nvPicPr>
          <p:cNvPr id="611330" name="TextBox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3581400" y="5181600"/>
            <a:ext cx="1524000" cy="4572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1331" name="TextBox2"/>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5486400" y="5181600"/>
            <a:ext cx="1600200" cy="4572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1332" name="TextBox3"/>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7391400" y="5181600"/>
            <a:ext cx="1524000" cy="4572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Click="0"/>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0" name="Flowchart: Process 39"/>
          <p:cNvSpPr/>
          <p:nvPr/>
        </p:nvSpPr>
        <p:spPr>
          <a:xfrm>
            <a:off x="298450" y="76200"/>
            <a:ext cx="137160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r>
              <a:rPr lang="en-US" sz="2000" b="1">
                <a:solidFill>
                  <a:schemeClr val="bg1"/>
                </a:solidFill>
                <a:latin typeface="Arial" pitchFamily="-112" charset="0"/>
                <a:ea typeface="Arial" pitchFamily="-112" charset="0"/>
                <a:cs typeface="Arial" pitchFamily="-112" charset="0"/>
                <a:sym typeface="Arial Bold" pitchFamily="-112" charset="0"/>
              </a:rPr>
              <a:t> Myth Busters</a:t>
            </a:r>
            <a:endParaRPr lang="en-US" sz="2000" b="1">
              <a:solidFill>
                <a:schemeClr val="bg1"/>
              </a:solidFill>
              <a:latin typeface="Arial" pitchFamily="-112" charset="0"/>
              <a:ea typeface="Arial" pitchFamily="-112" charset="0"/>
              <a:cs typeface="Arial" pitchFamily="-112" charset="0"/>
            </a:endParaRPr>
          </a:p>
        </p:txBody>
      </p:sp>
      <p:sp>
        <p:nvSpPr>
          <p:cNvPr id="41" name="Flowchart: Process 40"/>
          <p:cNvSpPr/>
          <p:nvPr/>
        </p:nvSpPr>
        <p:spPr>
          <a:xfrm>
            <a:off x="1670050" y="76200"/>
            <a:ext cx="137160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r>
              <a:rPr lang="en-US" sz="2000" b="1">
                <a:solidFill>
                  <a:schemeClr val="bg1"/>
                </a:solidFill>
                <a:latin typeface="Arial" pitchFamily="-112" charset="0"/>
                <a:ea typeface="Arial" pitchFamily="-112" charset="0"/>
                <a:cs typeface="Arial" pitchFamily="-112" charset="0"/>
                <a:sym typeface="Arial Bold" pitchFamily="-112" charset="0"/>
              </a:rPr>
              <a:t>Lab Values</a:t>
            </a:r>
            <a:endParaRPr lang="en-US" sz="2000" b="1">
              <a:solidFill>
                <a:schemeClr val="bg1"/>
              </a:solidFill>
              <a:latin typeface="Arial" pitchFamily="-112" charset="0"/>
              <a:ea typeface="Arial" pitchFamily="-112" charset="0"/>
              <a:cs typeface="Arial" pitchFamily="-112" charset="0"/>
            </a:endParaRPr>
          </a:p>
        </p:txBody>
      </p:sp>
      <p:sp>
        <p:nvSpPr>
          <p:cNvPr id="42" name="Flowchart: Process 41"/>
          <p:cNvSpPr/>
          <p:nvPr/>
        </p:nvSpPr>
        <p:spPr>
          <a:xfrm>
            <a:off x="3041650" y="76200"/>
            <a:ext cx="144780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r>
              <a:rPr lang="en-US" sz="2000" b="1">
                <a:solidFill>
                  <a:schemeClr val="bg1"/>
                </a:solidFill>
                <a:latin typeface="Arial" pitchFamily="-112" charset="0"/>
                <a:ea typeface="Arial" pitchFamily="-112" charset="0"/>
                <a:cs typeface="Arial" pitchFamily="-112" charset="0"/>
                <a:sym typeface="Arial Bold" pitchFamily="-112" charset="0"/>
              </a:rPr>
              <a:t>HIV and Aging</a:t>
            </a:r>
            <a:endParaRPr lang="en-US" sz="2000" b="1">
              <a:solidFill>
                <a:schemeClr val="bg1"/>
              </a:solidFill>
              <a:latin typeface="Arial" pitchFamily="-112" charset="0"/>
              <a:ea typeface="Arial" pitchFamily="-112" charset="0"/>
              <a:cs typeface="Arial" pitchFamily="-112" charset="0"/>
            </a:endParaRPr>
          </a:p>
        </p:txBody>
      </p:sp>
      <p:sp>
        <p:nvSpPr>
          <p:cNvPr id="43" name="Flowchart: Process 42"/>
          <p:cNvSpPr/>
          <p:nvPr/>
        </p:nvSpPr>
        <p:spPr>
          <a:xfrm>
            <a:off x="4489450" y="76200"/>
            <a:ext cx="144780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r>
              <a:rPr lang="en-US" sz="2000" b="1">
                <a:solidFill>
                  <a:schemeClr val="bg1"/>
                </a:solidFill>
                <a:latin typeface="Arial" pitchFamily="-112" charset="0"/>
                <a:ea typeface="Arial" pitchFamily="-112" charset="0"/>
                <a:cs typeface="Arial" pitchFamily="-112" charset="0"/>
                <a:sym typeface="Arial Bold" pitchFamily="-112" charset="0"/>
              </a:rPr>
              <a:t> Picture this!</a:t>
            </a:r>
            <a:endParaRPr lang="en-US" sz="2000" b="1">
              <a:solidFill>
                <a:schemeClr val="bg1"/>
              </a:solidFill>
              <a:latin typeface="Arial" pitchFamily="-112" charset="0"/>
              <a:ea typeface="Arial" pitchFamily="-112" charset="0"/>
              <a:cs typeface="Arial" pitchFamily="-112" charset="0"/>
            </a:endParaRPr>
          </a:p>
        </p:txBody>
      </p:sp>
      <p:sp>
        <p:nvSpPr>
          <p:cNvPr id="44" name="Flowchart: Process 43"/>
          <p:cNvSpPr/>
          <p:nvPr/>
        </p:nvSpPr>
        <p:spPr>
          <a:xfrm>
            <a:off x="5937250" y="76200"/>
            <a:ext cx="144780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marL="39688" algn="ctr">
              <a:defRPr/>
            </a:pPr>
            <a:r>
              <a:rPr lang="en-US" sz="2000" b="1" dirty="0">
                <a:solidFill>
                  <a:schemeClr val="bg1"/>
                </a:solidFill>
                <a:latin typeface="Arial" charset="0"/>
                <a:ea typeface="ＭＳ Ｐゴシック" pitchFamily="-107" charset="-128"/>
                <a:cs typeface="Arial" charset="0"/>
                <a:sym typeface="Arial Bold" pitchFamily="-107" charset="0"/>
              </a:rPr>
              <a:t>Dental Treatment</a:t>
            </a:r>
          </a:p>
        </p:txBody>
      </p:sp>
      <p:sp>
        <p:nvSpPr>
          <p:cNvPr id="45" name="Flowchart: Process 44"/>
          <p:cNvSpPr/>
          <p:nvPr/>
        </p:nvSpPr>
        <p:spPr>
          <a:xfrm>
            <a:off x="7385050" y="76200"/>
            <a:ext cx="144780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b="1" dirty="0">
                <a:solidFill>
                  <a:schemeClr val="bg1"/>
                </a:solidFill>
                <a:latin typeface="Arial" charset="0"/>
                <a:ea typeface="ＭＳ Ｐゴシック" pitchFamily="-107" charset="-128"/>
                <a:cs typeface="Arial" charset="0"/>
              </a:rPr>
              <a:t>Random Facts</a:t>
            </a:r>
          </a:p>
        </p:txBody>
      </p:sp>
      <p:sp>
        <p:nvSpPr>
          <p:cNvPr id="96" name="Flowchart: Process 95"/>
          <p:cNvSpPr/>
          <p:nvPr/>
        </p:nvSpPr>
        <p:spPr>
          <a:xfrm>
            <a:off x="298450" y="1143000"/>
            <a:ext cx="137160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b="1" dirty="0">
              <a:solidFill>
                <a:schemeClr val="tx1"/>
              </a:solidFill>
              <a:latin typeface="Arial" charset="0"/>
              <a:ea typeface="ＭＳ Ｐゴシック" pitchFamily="-107" charset="-128"/>
              <a:cs typeface="Arial" charset="0"/>
            </a:endParaRPr>
          </a:p>
        </p:txBody>
      </p:sp>
      <p:sp>
        <p:nvSpPr>
          <p:cNvPr id="97" name="Flowchart: Process 96"/>
          <p:cNvSpPr/>
          <p:nvPr/>
        </p:nvSpPr>
        <p:spPr>
          <a:xfrm>
            <a:off x="298450" y="2209800"/>
            <a:ext cx="137160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b="1" dirty="0">
              <a:solidFill>
                <a:schemeClr val="tx1"/>
              </a:solidFill>
              <a:latin typeface="Arial" charset="0"/>
              <a:ea typeface="ＭＳ Ｐゴシック" pitchFamily="-107" charset="-128"/>
              <a:cs typeface="Arial" charset="0"/>
            </a:endParaRPr>
          </a:p>
        </p:txBody>
      </p:sp>
      <p:sp>
        <p:nvSpPr>
          <p:cNvPr id="98" name="Flowchart: Process 97"/>
          <p:cNvSpPr/>
          <p:nvPr/>
        </p:nvSpPr>
        <p:spPr>
          <a:xfrm>
            <a:off x="298450" y="3276600"/>
            <a:ext cx="137160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b="1" dirty="0">
              <a:solidFill>
                <a:schemeClr val="tx1"/>
              </a:solidFill>
              <a:latin typeface="Arial" charset="0"/>
              <a:ea typeface="ＭＳ Ｐゴシック" pitchFamily="-107" charset="-128"/>
              <a:cs typeface="Arial" charset="0"/>
            </a:endParaRPr>
          </a:p>
        </p:txBody>
      </p:sp>
      <p:sp>
        <p:nvSpPr>
          <p:cNvPr id="99" name="Flowchart: Process 98"/>
          <p:cNvSpPr/>
          <p:nvPr/>
        </p:nvSpPr>
        <p:spPr>
          <a:xfrm>
            <a:off x="298450" y="4343400"/>
            <a:ext cx="137160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b="1" dirty="0">
              <a:solidFill>
                <a:schemeClr val="tx1"/>
              </a:solidFill>
              <a:latin typeface="Arial" charset="0"/>
              <a:ea typeface="ＭＳ Ｐゴシック" pitchFamily="-107" charset="-128"/>
              <a:cs typeface="Arial" charset="0"/>
            </a:endParaRPr>
          </a:p>
        </p:txBody>
      </p:sp>
      <p:sp>
        <p:nvSpPr>
          <p:cNvPr id="100" name="Flowchart: Process 99"/>
          <p:cNvSpPr/>
          <p:nvPr/>
        </p:nvSpPr>
        <p:spPr>
          <a:xfrm>
            <a:off x="298450" y="5410200"/>
            <a:ext cx="137160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b="1" dirty="0">
              <a:solidFill>
                <a:schemeClr val="tx1"/>
              </a:solidFill>
              <a:latin typeface="Arial" charset="0"/>
              <a:ea typeface="ＭＳ Ｐゴシック" pitchFamily="-107" charset="-128"/>
              <a:cs typeface="Arial" charset="0"/>
            </a:endParaRPr>
          </a:p>
        </p:txBody>
      </p:sp>
      <p:sp>
        <p:nvSpPr>
          <p:cNvPr id="101" name="Flowchart: Process 100"/>
          <p:cNvSpPr/>
          <p:nvPr/>
        </p:nvSpPr>
        <p:spPr>
          <a:xfrm>
            <a:off x="1670050" y="1143000"/>
            <a:ext cx="137160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b="1" dirty="0">
              <a:solidFill>
                <a:schemeClr val="tx1"/>
              </a:solidFill>
              <a:latin typeface="Arial" charset="0"/>
              <a:ea typeface="ＭＳ Ｐゴシック" pitchFamily="-107" charset="-128"/>
              <a:cs typeface="Arial" charset="0"/>
            </a:endParaRPr>
          </a:p>
        </p:txBody>
      </p:sp>
      <p:sp>
        <p:nvSpPr>
          <p:cNvPr id="102" name="Flowchart: Process 101"/>
          <p:cNvSpPr/>
          <p:nvPr/>
        </p:nvSpPr>
        <p:spPr>
          <a:xfrm>
            <a:off x="1670050" y="2209800"/>
            <a:ext cx="137160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b="1" dirty="0">
              <a:solidFill>
                <a:schemeClr val="tx1"/>
              </a:solidFill>
              <a:latin typeface="Arial" charset="0"/>
              <a:ea typeface="ＭＳ Ｐゴシック" pitchFamily="-107" charset="-128"/>
              <a:cs typeface="Arial" charset="0"/>
            </a:endParaRPr>
          </a:p>
        </p:txBody>
      </p:sp>
      <p:sp>
        <p:nvSpPr>
          <p:cNvPr id="103" name="Flowchart: Process 102"/>
          <p:cNvSpPr/>
          <p:nvPr/>
        </p:nvSpPr>
        <p:spPr>
          <a:xfrm>
            <a:off x="1670050" y="3276600"/>
            <a:ext cx="137160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b="1" dirty="0">
              <a:solidFill>
                <a:schemeClr val="tx1"/>
              </a:solidFill>
              <a:latin typeface="Arial" charset="0"/>
              <a:ea typeface="ＭＳ Ｐゴシック" pitchFamily="-107" charset="-128"/>
              <a:cs typeface="Arial" charset="0"/>
            </a:endParaRPr>
          </a:p>
        </p:txBody>
      </p:sp>
      <p:sp>
        <p:nvSpPr>
          <p:cNvPr id="104" name="Flowchart: Process 103"/>
          <p:cNvSpPr/>
          <p:nvPr/>
        </p:nvSpPr>
        <p:spPr>
          <a:xfrm>
            <a:off x="1670050" y="4343400"/>
            <a:ext cx="137160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b="1" dirty="0">
              <a:solidFill>
                <a:schemeClr val="tx1"/>
              </a:solidFill>
              <a:latin typeface="Arial" charset="0"/>
              <a:ea typeface="ＭＳ Ｐゴシック" pitchFamily="-107" charset="-128"/>
              <a:cs typeface="Arial" charset="0"/>
            </a:endParaRPr>
          </a:p>
        </p:txBody>
      </p:sp>
      <p:sp>
        <p:nvSpPr>
          <p:cNvPr id="105" name="Flowchart: Process 104"/>
          <p:cNvSpPr/>
          <p:nvPr/>
        </p:nvSpPr>
        <p:spPr>
          <a:xfrm>
            <a:off x="1670050" y="5410200"/>
            <a:ext cx="137160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b="1" dirty="0">
              <a:solidFill>
                <a:schemeClr val="tx1"/>
              </a:solidFill>
              <a:latin typeface="Arial" charset="0"/>
              <a:ea typeface="ＭＳ Ｐゴシック" pitchFamily="-107" charset="-128"/>
              <a:cs typeface="Arial" charset="0"/>
            </a:endParaRPr>
          </a:p>
        </p:txBody>
      </p:sp>
      <p:sp>
        <p:nvSpPr>
          <p:cNvPr id="106" name="Flowchart: Process 105"/>
          <p:cNvSpPr/>
          <p:nvPr/>
        </p:nvSpPr>
        <p:spPr>
          <a:xfrm>
            <a:off x="3041650" y="1143000"/>
            <a:ext cx="144780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b="1" dirty="0">
              <a:solidFill>
                <a:schemeClr val="tx1"/>
              </a:solidFill>
              <a:latin typeface="Arial" charset="0"/>
              <a:ea typeface="ＭＳ Ｐゴシック" pitchFamily="-107" charset="-128"/>
              <a:cs typeface="Arial" charset="0"/>
            </a:endParaRPr>
          </a:p>
        </p:txBody>
      </p:sp>
      <p:sp>
        <p:nvSpPr>
          <p:cNvPr id="107" name="Flowchart: Process 106"/>
          <p:cNvSpPr/>
          <p:nvPr/>
        </p:nvSpPr>
        <p:spPr>
          <a:xfrm>
            <a:off x="3041650" y="2209800"/>
            <a:ext cx="144780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b="1" dirty="0">
              <a:solidFill>
                <a:schemeClr val="tx1"/>
              </a:solidFill>
              <a:latin typeface="Arial" charset="0"/>
              <a:ea typeface="ＭＳ Ｐゴシック" pitchFamily="-107" charset="-128"/>
              <a:cs typeface="Arial" charset="0"/>
            </a:endParaRPr>
          </a:p>
        </p:txBody>
      </p:sp>
      <p:sp>
        <p:nvSpPr>
          <p:cNvPr id="108" name="Flowchart: Process 107"/>
          <p:cNvSpPr/>
          <p:nvPr/>
        </p:nvSpPr>
        <p:spPr>
          <a:xfrm>
            <a:off x="3041650" y="3276600"/>
            <a:ext cx="144780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b="1" dirty="0">
              <a:solidFill>
                <a:schemeClr val="tx1"/>
              </a:solidFill>
              <a:latin typeface="Arial" charset="0"/>
              <a:ea typeface="ＭＳ Ｐゴシック" pitchFamily="-107" charset="-128"/>
              <a:cs typeface="Arial" charset="0"/>
            </a:endParaRPr>
          </a:p>
        </p:txBody>
      </p:sp>
      <p:sp>
        <p:nvSpPr>
          <p:cNvPr id="109" name="Flowchart: Process 108"/>
          <p:cNvSpPr/>
          <p:nvPr/>
        </p:nvSpPr>
        <p:spPr>
          <a:xfrm>
            <a:off x="3041650" y="4343400"/>
            <a:ext cx="144780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b="1" dirty="0">
              <a:solidFill>
                <a:schemeClr val="tx1"/>
              </a:solidFill>
              <a:latin typeface="Arial" charset="0"/>
              <a:ea typeface="ＭＳ Ｐゴシック" pitchFamily="-107" charset="-128"/>
              <a:cs typeface="Arial" charset="0"/>
            </a:endParaRPr>
          </a:p>
        </p:txBody>
      </p:sp>
      <p:sp>
        <p:nvSpPr>
          <p:cNvPr id="110" name="Flowchart: Process 109"/>
          <p:cNvSpPr/>
          <p:nvPr/>
        </p:nvSpPr>
        <p:spPr>
          <a:xfrm>
            <a:off x="3041650" y="5410200"/>
            <a:ext cx="145415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b="1" dirty="0">
              <a:solidFill>
                <a:schemeClr val="tx1"/>
              </a:solidFill>
              <a:latin typeface="Arial" charset="0"/>
              <a:ea typeface="ＭＳ Ｐゴシック" pitchFamily="-107" charset="-128"/>
              <a:cs typeface="Arial" charset="0"/>
            </a:endParaRPr>
          </a:p>
        </p:txBody>
      </p:sp>
      <p:sp>
        <p:nvSpPr>
          <p:cNvPr id="126" name="Flowchart: Process 125"/>
          <p:cNvSpPr/>
          <p:nvPr/>
        </p:nvSpPr>
        <p:spPr>
          <a:xfrm>
            <a:off x="4489450" y="1143000"/>
            <a:ext cx="144780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b="1" dirty="0">
              <a:solidFill>
                <a:schemeClr val="tx1"/>
              </a:solidFill>
              <a:latin typeface="Arial" charset="0"/>
              <a:ea typeface="ＭＳ Ｐゴシック" pitchFamily="-107" charset="-128"/>
              <a:cs typeface="Arial" charset="0"/>
            </a:endParaRPr>
          </a:p>
        </p:txBody>
      </p:sp>
      <p:sp>
        <p:nvSpPr>
          <p:cNvPr id="127" name="Flowchart: Process 126"/>
          <p:cNvSpPr/>
          <p:nvPr/>
        </p:nvSpPr>
        <p:spPr>
          <a:xfrm>
            <a:off x="4489450" y="2209800"/>
            <a:ext cx="144780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b="1" dirty="0">
              <a:solidFill>
                <a:schemeClr val="tx1"/>
              </a:solidFill>
              <a:latin typeface="Arial" charset="0"/>
              <a:ea typeface="ＭＳ Ｐゴシック" pitchFamily="-107" charset="-128"/>
              <a:cs typeface="Arial" charset="0"/>
            </a:endParaRPr>
          </a:p>
        </p:txBody>
      </p:sp>
      <p:sp>
        <p:nvSpPr>
          <p:cNvPr id="128" name="Flowchart: Process 127"/>
          <p:cNvSpPr/>
          <p:nvPr/>
        </p:nvSpPr>
        <p:spPr>
          <a:xfrm>
            <a:off x="4489450" y="3276600"/>
            <a:ext cx="144780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b="1" dirty="0">
              <a:solidFill>
                <a:schemeClr val="tx1"/>
              </a:solidFill>
              <a:latin typeface="Arial" charset="0"/>
              <a:ea typeface="ＭＳ Ｐゴシック" pitchFamily="-107" charset="-128"/>
              <a:cs typeface="Arial" charset="0"/>
            </a:endParaRPr>
          </a:p>
        </p:txBody>
      </p:sp>
      <p:sp>
        <p:nvSpPr>
          <p:cNvPr id="129" name="Flowchart: Process 128"/>
          <p:cNvSpPr/>
          <p:nvPr/>
        </p:nvSpPr>
        <p:spPr>
          <a:xfrm>
            <a:off x="4489450" y="4343400"/>
            <a:ext cx="144780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b="1" dirty="0">
              <a:solidFill>
                <a:schemeClr val="tx1"/>
              </a:solidFill>
              <a:latin typeface="Arial" charset="0"/>
              <a:ea typeface="ＭＳ Ｐゴシック" pitchFamily="-107" charset="-128"/>
              <a:cs typeface="Arial" charset="0"/>
            </a:endParaRPr>
          </a:p>
        </p:txBody>
      </p:sp>
      <p:sp>
        <p:nvSpPr>
          <p:cNvPr id="130" name="Flowchart: Process 129"/>
          <p:cNvSpPr/>
          <p:nvPr/>
        </p:nvSpPr>
        <p:spPr>
          <a:xfrm>
            <a:off x="4489450" y="5410200"/>
            <a:ext cx="145415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b="1" dirty="0">
              <a:solidFill>
                <a:schemeClr val="tx1"/>
              </a:solidFill>
              <a:latin typeface="Arial" charset="0"/>
              <a:ea typeface="ＭＳ Ｐゴシック" pitchFamily="-107" charset="-128"/>
              <a:cs typeface="Arial" charset="0"/>
            </a:endParaRPr>
          </a:p>
        </p:txBody>
      </p:sp>
      <p:sp>
        <p:nvSpPr>
          <p:cNvPr id="131" name="Flowchart: Process 130"/>
          <p:cNvSpPr/>
          <p:nvPr/>
        </p:nvSpPr>
        <p:spPr>
          <a:xfrm>
            <a:off x="5937250" y="1143000"/>
            <a:ext cx="144780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b="1" dirty="0">
              <a:solidFill>
                <a:schemeClr val="tx1"/>
              </a:solidFill>
              <a:latin typeface="Arial" charset="0"/>
              <a:ea typeface="ＭＳ Ｐゴシック" pitchFamily="-107" charset="-128"/>
              <a:cs typeface="Arial" charset="0"/>
            </a:endParaRPr>
          </a:p>
        </p:txBody>
      </p:sp>
      <p:sp>
        <p:nvSpPr>
          <p:cNvPr id="132" name="Flowchart: Process 131"/>
          <p:cNvSpPr/>
          <p:nvPr/>
        </p:nvSpPr>
        <p:spPr>
          <a:xfrm>
            <a:off x="5937250" y="2209800"/>
            <a:ext cx="144780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b="1" dirty="0">
              <a:solidFill>
                <a:schemeClr val="tx1"/>
              </a:solidFill>
              <a:latin typeface="Arial" charset="0"/>
              <a:ea typeface="ＭＳ Ｐゴシック" pitchFamily="-107" charset="-128"/>
              <a:cs typeface="Arial" charset="0"/>
            </a:endParaRPr>
          </a:p>
        </p:txBody>
      </p:sp>
      <p:sp>
        <p:nvSpPr>
          <p:cNvPr id="133" name="Flowchart: Process 132"/>
          <p:cNvSpPr/>
          <p:nvPr/>
        </p:nvSpPr>
        <p:spPr>
          <a:xfrm>
            <a:off x="5937250" y="3276600"/>
            <a:ext cx="144780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b="1" dirty="0">
              <a:solidFill>
                <a:schemeClr val="tx1"/>
              </a:solidFill>
              <a:latin typeface="Arial" charset="0"/>
              <a:ea typeface="ＭＳ Ｐゴシック" pitchFamily="-107" charset="-128"/>
              <a:cs typeface="Arial" charset="0"/>
            </a:endParaRPr>
          </a:p>
        </p:txBody>
      </p:sp>
      <p:sp>
        <p:nvSpPr>
          <p:cNvPr id="134" name="Flowchart: Process 133"/>
          <p:cNvSpPr/>
          <p:nvPr/>
        </p:nvSpPr>
        <p:spPr>
          <a:xfrm>
            <a:off x="5937250" y="4343400"/>
            <a:ext cx="144780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b="1" dirty="0">
              <a:solidFill>
                <a:schemeClr val="tx1"/>
              </a:solidFill>
              <a:latin typeface="Arial" charset="0"/>
              <a:ea typeface="ＭＳ Ｐゴシック" pitchFamily="-107" charset="-128"/>
              <a:cs typeface="Arial" charset="0"/>
            </a:endParaRPr>
          </a:p>
        </p:txBody>
      </p:sp>
      <p:sp>
        <p:nvSpPr>
          <p:cNvPr id="135" name="Flowchart: Process 134"/>
          <p:cNvSpPr/>
          <p:nvPr/>
        </p:nvSpPr>
        <p:spPr>
          <a:xfrm>
            <a:off x="5937250" y="5410200"/>
            <a:ext cx="145415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b="1" dirty="0">
              <a:solidFill>
                <a:schemeClr val="tx1"/>
              </a:solidFill>
              <a:latin typeface="Arial" charset="0"/>
              <a:ea typeface="ＭＳ Ｐゴシック" pitchFamily="-107" charset="-128"/>
              <a:cs typeface="Arial" charset="0"/>
            </a:endParaRPr>
          </a:p>
        </p:txBody>
      </p:sp>
      <p:sp>
        <p:nvSpPr>
          <p:cNvPr id="136" name="Flowchart: Process 135"/>
          <p:cNvSpPr/>
          <p:nvPr/>
        </p:nvSpPr>
        <p:spPr>
          <a:xfrm>
            <a:off x="7385050" y="1143000"/>
            <a:ext cx="144780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b="1" dirty="0">
              <a:solidFill>
                <a:schemeClr val="tx1"/>
              </a:solidFill>
              <a:latin typeface="Arial" charset="0"/>
              <a:ea typeface="ＭＳ Ｐゴシック" pitchFamily="-107" charset="-128"/>
              <a:cs typeface="Arial" charset="0"/>
            </a:endParaRPr>
          </a:p>
        </p:txBody>
      </p:sp>
      <p:sp>
        <p:nvSpPr>
          <p:cNvPr id="137" name="Flowchart: Process 136"/>
          <p:cNvSpPr/>
          <p:nvPr/>
        </p:nvSpPr>
        <p:spPr>
          <a:xfrm>
            <a:off x="7385050" y="2209800"/>
            <a:ext cx="144780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b="1" dirty="0">
              <a:solidFill>
                <a:schemeClr val="tx1"/>
              </a:solidFill>
              <a:latin typeface="Arial" charset="0"/>
              <a:ea typeface="ＭＳ Ｐゴシック" pitchFamily="-107" charset="-128"/>
              <a:cs typeface="Arial" charset="0"/>
            </a:endParaRPr>
          </a:p>
        </p:txBody>
      </p:sp>
      <p:sp>
        <p:nvSpPr>
          <p:cNvPr id="138" name="Flowchart: Process 137"/>
          <p:cNvSpPr/>
          <p:nvPr/>
        </p:nvSpPr>
        <p:spPr>
          <a:xfrm>
            <a:off x="7385050" y="3276600"/>
            <a:ext cx="144780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b="1" dirty="0">
              <a:solidFill>
                <a:schemeClr val="tx1"/>
              </a:solidFill>
              <a:latin typeface="Arial" charset="0"/>
              <a:ea typeface="ＭＳ Ｐゴシック" pitchFamily="-107" charset="-128"/>
              <a:cs typeface="Arial" charset="0"/>
            </a:endParaRPr>
          </a:p>
        </p:txBody>
      </p:sp>
      <p:sp>
        <p:nvSpPr>
          <p:cNvPr id="139" name="Flowchart: Process 138"/>
          <p:cNvSpPr/>
          <p:nvPr/>
        </p:nvSpPr>
        <p:spPr>
          <a:xfrm>
            <a:off x="7385050" y="4343400"/>
            <a:ext cx="144780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b="1" dirty="0">
              <a:solidFill>
                <a:schemeClr val="tx1"/>
              </a:solidFill>
              <a:latin typeface="Arial" charset="0"/>
              <a:ea typeface="ＭＳ Ｐゴシック" pitchFamily="-107" charset="-128"/>
              <a:cs typeface="Arial" charset="0"/>
            </a:endParaRPr>
          </a:p>
        </p:txBody>
      </p:sp>
      <p:sp>
        <p:nvSpPr>
          <p:cNvPr id="140" name="Flowchart: Process 139"/>
          <p:cNvSpPr/>
          <p:nvPr/>
        </p:nvSpPr>
        <p:spPr>
          <a:xfrm>
            <a:off x="7385050" y="5410200"/>
            <a:ext cx="1454150" cy="1066800"/>
          </a:xfrm>
          <a:prstGeom prst="flowChartProcess">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b="1" dirty="0">
              <a:solidFill>
                <a:schemeClr val="tx1"/>
              </a:solidFill>
              <a:latin typeface="Arial" charset="0"/>
              <a:ea typeface="ＭＳ Ｐゴシック" pitchFamily="-107" charset="-128"/>
              <a:cs typeface="Arial" charset="0"/>
            </a:endParaRPr>
          </a:p>
        </p:txBody>
      </p:sp>
      <p:sp>
        <p:nvSpPr>
          <p:cNvPr id="38" name="TextBox 37">
            <a:hlinkClick r:id="rId3" action="ppaction://hlinksldjump"/>
          </p:cNvPr>
          <p:cNvSpPr txBox="1">
            <a:spLocks noChangeArrowheads="1"/>
          </p:cNvSpPr>
          <p:nvPr/>
        </p:nvSpPr>
        <p:spPr bwMode="auto">
          <a:xfrm>
            <a:off x="304800" y="1371600"/>
            <a:ext cx="1371600" cy="584200"/>
          </a:xfrm>
          <a:prstGeom prst="rect">
            <a:avLst/>
          </a:prstGeom>
          <a:noFill/>
          <a:ln w="9525">
            <a:noFill/>
            <a:miter lim="800000"/>
            <a:headEnd/>
            <a:tailEnd/>
          </a:ln>
        </p:spPr>
        <p:txBody>
          <a:bodyPr anchor="ctr">
            <a:prstTxWarp prst="textNoShape">
              <a:avLst/>
            </a:prstTxWarp>
            <a:spAutoFit/>
          </a:bodyPr>
          <a:lstStyle/>
          <a:p>
            <a:pPr algn="ctr"/>
            <a:r>
              <a:rPr lang="en-US" sz="3200" b="1">
                <a:solidFill>
                  <a:schemeClr val="bg1"/>
                </a:solidFill>
                <a:ea typeface="Arial" pitchFamily="-112" charset="0"/>
                <a:cs typeface="Arial" pitchFamily="-112" charset="0"/>
              </a:rPr>
              <a:t>100</a:t>
            </a:r>
          </a:p>
        </p:txBody>
      </p:sp>
      <p:sp>
        <p:nvSpPr>
          <p:cNvPr id="39" name="TextBox 38">
            <a:hlinkClick r:id="rId4" action="ppaction://hlinksldjump"/>
          </p:cNvPr>
          <p:cNvSpPr txBox="1">
            <a:spLocks noChangeArrowheads="1"/>
          </p:cNvSpPr>
          <p:nvPr/>
        </p:nvSpPr>
        <p:spPr bwMode="auto">
          <a:xfrm>
            <a:off x="1600200" y="1371600"/>
            <a:ext cx="1371600" cy="584200"/>
          </a:xfrm>
          <a:prstGeom prst="rect">
            <a:avLst/>
          </a:prstGeom>
          <a:noFill/>
          <a:ln w="9525">
            <a:noFill/>
            <a:miter lim="800000"/>
            <a:headEnd/>
            <a:tailEnd/>
          </a:ln>
        </p:spPr>
        <p:txBody>
          <a:bodyPr anchor="ctr">
            <a:prstTxWarp prst="textNoShape">
              <a:avLst/>
            </a:prstTxWarp>
            <a:spAutoFit/>
          </a:bodyPr>
          <a:lstStyle/>
          <a:p>
            <a:pPr algn="ctr"/>
            <a:r>
              <a:rPr lang="en-US" sz="3200" b="1">
                <a:solidFill>
                  <a:schemeClr val="bg1"/>
                </a:solidFill>
                <a:ea typeface="Arial" pitchFamily="-112" charset="0"/>
                <a:cs typeface="Arial" pitchFamily="-112" charset="0"/>
              </a:rPr>
              <a:t>100</a:t>
            </a:r>
          </a:p>
        </p:txBody>
      </p:sp>
      <p:sp>
        <p:nvSpPr>
          <p:cNvPr id="46" name="TextBox 45">
            <a:hlinkClick r:id="rId5" action="ppaction://hlinksldjump"/>
          </p:cNvPr>
          <p:cNvSpPr txBox="1">
            <a:spLocks noChangeArrowheads="1"/>
          </p:cNvSpPr>
          <p:nvPr/>
        </p:nvSpPr>
        <p:spPr bwMode="auto">
          <a:xfrm>
            <a:off x="3048000" y="1371600"/>
            <a:ext cx="1371600" cy="584200"/>
          </a:xfrm>
          <a:prstGeom prst="rect">
            <a:avLst/>
          </a:prstGeom>
          <a:noFill/>
          <a:ln w="9525">
            <a:noFill/>
            <a:miter lim="800000"/>
            <a:headEnd/>
            <a:tailEnd/>
          </a:ln>
        </p:spPr>
        <p:txBody>
          <a:bodyPr anchor="ctr">
            <a:prstTxWarp prst="textNoShape">
              <a:avLst/>
            </a:prstTxWarp>
            <a:spAutoFit/>
          </a:bodyPr>
          <a:lstStyle/>
          <a:p>
            <a:pPr algn="ctr"/>
            <a:r>
              <a:rPr lang="en-US" sz="3200" b="1">
                <a:solidFill>
                  <a:schemeClr val="bg1"/>
                </a:solidFill>
                <a:ea typeface="Arial" pitchFamily="-112" charset="0"/>
                <a:cs typeface="Arial" pitchFamily="-112" charset="0"/>
              </a:rPr>
              <a:t>100</a:t>
            </a:r>
          </a:p>
        </p:txBody>
      </p:sp>
      <p:sp>
        <p:nvSpPr>
          <p:cNvPr id="47" name="TextBox 46">
            <a:hlinkClick r:id="rId6" action="ppaction://hlinksldjump"/>
          </p:cNvPr>
          <p:cNvSpPr txBox="1">
            <a:spLocks noChangeArrowheads="1"/>
          </p:cNvSpPr>
          <p:nvPr/>
        </p:nvSpPr>
        <p:spPr bwMode="auto">
          <a:xfrm>
            <a:off x="4495800" y="1371600"/>
            <a:ext cx="1371600" cy="584200"/>
          </a:xfrm>
          <a:prstGeom prst="rect">
            <a:avLst/>
          </a:prstGeom>
          <a:noFill/>
          <a:ln w="9525">
            <a:noFill/>
            <a:miter lim="800000"/>
            <a:headEnd/>
            <a:tailEnd/>
          </a:ln>
        </p:spPr>
        <p:txBody>
          <a:bodyPr anchor="ctr">
            <a:prstTxWarp prst="textNoShape">
              <a:avLst/>
            </a:prstTxWarp>
            <a:spAutoFit/>
          </a:bodyPr>
          <a:lstStyle/>
          <a:p>
            <a:pPr algn="ctr"/>
            <a:r>
              <a:rPr lang="en-US" sz="3200" b="1">
                <a:solidFill>
                  <a:schemeClr val="bg1"/>
                </a:solidFill>
                <a:ea typeface="Arial" pitchFamily="-112" charset="0"/>
                <a:cs typeface="Arial" pitchFamily="-112" charset="0"/>
              </a:rPr>
              <a:t>100</a:t>
            </a:r>
          </a:p>
        </p:txBody>
      </p:sp>
      <p:sp>
        <p:nvSpPr>
          <p:cNvPr id="48" name="TextBox 47">
            <a:hlinkClick r:id="rId7" action="ppaction://hlinksldjump"/>
          </p:cNvPr>
          <p:cNvSpPr txBox="1">
            <a:spLocks noChangeArrowheads="1"/>
          </p:cNvSpPr>
          <p:nvPr/>
        </p:nvSpPr>
        <p:spPr bwMode="auto">
          <a:xfrm>
            <a:off x="5943600" y="1371600"/>
            <a:ext cx="1371600" cy="584200"/>
          </a:xfrm>
          <a:prstGeom prst="rect">
            <a:avLst/>
          </a:prstGeom>
          <a:noFill/>
          <a:ln w="9525">
            <a:noFill/>
            <a:miter lim="800000"/>
            <a:headEnd/>
            <a:tailEnd/>
          </a:ln>
        </p:spPr>
        <p:txBody>
          <a:bodyPr anchor="ctr">
            <a:prstTxWarp prst="textNoShape">
              <a:avLst/>
            </a:prstTxWarp>
            <a:spAutoFit/>
          </a:bodyPr>
          <a:lstStyle/>
          <a:p>
            <a:pPr algn="ctr"/>
            <a:r>
              <a:rPr lang="en-US" sz="3200" b="1">
                <a:solidFill>
                  <a:schemeClr val="bg1"/>
                </a:solidFill>
                <a:ea typeface="Arial" pitchFamily="-112" charset="0"/>
                <a:cs typeface="Arial" pitchFamily="-112" charset="0"/>
              </a:rPr>
              <a:t>100</a:t>
            </a:r>
          </a:p>
        </p:txBody>
      </p:sp>
      <p:sp>
        <p:nvSpPr>
          <p:cNvPr id="49" name="TextBox 48">
            <a:hlinkClick r:id="rId8" action="ppaction://hlinksldjump"/>
          </p:cNvPr>
          <p:cNvSpPr txBox="1">
            <a:spLocks noChangeArrowheads="1"/>
          </p:cNvSpPr>
          <p:nvPr/>
        </p:nvSpPr>
        <p:spPr bwMode="auto">
          <a:xfrm>
            <a:off x="7391400" y="1371600"/>
            <a:ext cx="1371600" cy="584200"/>
          </a:xfrm>
          <a:prstGeom prst="rect">
            <a:avLst/>
          </a:prstGeom>
          <a:noFill/>
          <a:ln w="9525">
            <a:noFill/>
            <a:miter lim="800000"/>
            <a:headEnd/>
            <a:tailEnd/>
          </a:ln>
        </p:spPr>
        <p:txBody>
          <a:bodyPr anchor="ctr">
            <a:prstTxWarp prst="textNoShape">
              <a:avLst/>
            </a:prstTxWarp>
            <a:spAutoFit/>
          </a:bodyPr>
          <a:lstStyle/>
          <a:p>
            <a:pPr algn="ctr"/>
            <a:r>
              <a:rPr lang="en-US" sz="3200" b="1">
                <a:solidFill>
                  <a:schemeClr val="bg1"/>
                </a:solidFill>
                <a:ea typeface="Arial" pitchFamily="-112" charset="0"/>
                <a:cs typeface="Arial" pitchFamily="-112" charset="0"/>
              </a:rPr>
              <a:t>100</a:t>
            </a:r>
          </a:p>
        </p:txBody>
      </p:sp>
      <p:sp>
        <p:nvSpPr>
          <p:cNvPr id="50" name="TextBox 49">
            <a:hlinkClick r:id="rId5" action="ppaction://hlinksldjump"/>
          </p:cNvPr>
          <p:cNvSpPr txBox="1">
            <a:spLocks noChangeArrowheads="1"/>
          </p:cNvSpPr>
          <p:nvPr/>
        </p:nvSpPr>
        <p:spPr bwMode="auto">
          <a:xfrm>
            <a:off x="381000" y="2438400"/>
            <a:ext cx="1143000" cy="584200"/>
          </a:xfrm>
          <a:prstGeom prst="rect">
            <a:avLst/>
          </a:prstGeom>
          <a:noFill/>
          <a:ln w="9525">
            <a:noFill/>
            <a:miter lim="800000"/>
            <a:headEnd/>
            <a:tailEnd/>
          </a:ln>
        </p:spPr>
        <p:txBody>
          <a:bodyPr>
            <a:prstTxWarp prst="textNoShape">
              <a:avLst/>
            </a:prstTxWarp>
            <a:spAutoFit/>
          </a:bodyPr>
          <a:lstStyle/>
          <a:p>
            <a:pPr algn="ctr"/>
            <a:r>
              <a:rPr lang="en-US" sz="3200" b="1">
                <a:solidFill>
                  <a:schemeClr val="bg1"/>
                </a:solidFill>
                <a:ea typeface="Arial" pitchFamily="-112" charset="0"/>
                <a:cs typeface="Arial" pitchFamily="-112" charset="0"/>
              </a:rPr>
              <a:t>200</a:t>
            </a:r>
          </a:p>
        </p:txBody>
      </p:sp>
      <p:sp>
        <p:nvSpPr>
          <p:cNvPr id="51" name="TextBox 50">
            <a:hlinkClick r:id="rId9" action="ppaction://hlinksldjump"/>
          </p:cNvPr>
          <p:cNvSpPr txBox="1">
            <a:spLocks noChangeArrowheads="1"/>
          </p:cNvSpPr>
          <p:nvPr/>
        </p:nvSpPr>
        <p:spPr bwMode="auto">
          <a:xfrm>
            <a:off x="1752600" y="2438400"/>
            <a:ext cx="1143000" cy="584200"/>
          </a:xfrm>
          <a:prstGeom prst="rect">
            <a:avLst/>
          </a:prstGeom>
          <a:noFill/>
          <a:ln w="9525">
            <a:noFill/>
            <a:miter lim="800000"/>
            <a:headEnd/>
            <a:tailEnd/>
          </a:ln>
        </p:spPr>
        <p:txBody>
          <a:bodyPr>
            <a:prstTxWarp prst="textNoShape">
              <a:avLst/>
            </a:prstTxWarp>
            <a:spAutoFit/>
          </a:bodyPr>
          <a:lstStyle/>
          <a:p>
            <a:pPr algn="ctr"/>
            <a:r>
              <a:rPr lang="en-US" sz="3200" b="1">
                <a:solidFill>
                  <a:schemeClr val="bg1"/>
                </a:solidFill>
                <a:ea typeface="Arial" pitchFamily="-112" charset="0"/>
                <a:cs typeface="Arial" pitchFamily="-112" charset="0"/>
              </a:rPr>
              <a:t>200</a:t>
            </a:r>
          </a:p>
        </p:txBody>
      </p:sp>
      <p:sp>
        <p:nvSpPr>
          <p:cNvPr id="52" name="TextBox 51">
            <a:hlinkClick r:id="rId10" action="ppaction://hlinksldjump"/>
          </p:cNvPr>
          <p:cNvSpPr txBox="1">
            <a:spLocks noChangeArrowheads="1"/>
          </p:cNvSpPr>
          <p:nvPr/>
        </p:nvSpPr>
        <p:spPr bwMode="auto">
          <a:xfrm>
            <a:off x="3124200" y="2438400"/>
            <a:ext cx="1143000" cy="584200"/>
          </a:xfrm>
          <a:prstGeom prst="rect">
            <a:avLst/>
          </a:prstGeom>
          <a:noFill/>
          <a:ln w="9525">
            <a:noFill/>
            <a:miter lim="800000"/>
            <a:headEnd/>
            <a:tailEnd/>
          </a:ln>
        </p:spPr>
        <p:txBody>
          <a:bodyPr>
            <a:prstTxWarp prst="textNoShape">
              <a:avLst/>
            </a:prstTxWarp>
            <a:spAutoFit/>
          </a:bodyPr>
          <a:lstStyle/>
          <a:p>
            <a:pPr algn="ctr"/>
            <a:r>
              <a:rPr lang="en-US" sz="3200" b="1">
                <a:solidFill>
                  <a:schemeClr val="bg1"/>
                </a:solidFill>
                <a:ea typeface="Arial" pitchFamily="-112" charset="0"/>
                <a:cs typeface="Arial" pitchFamily="-112" charset="0"/>
              </a:rPr>
              <a:t>200</a:t>
            </a:r>
          </a:p>
        </p:txBody>
      </p:sp>
      <p:sp>
        <p:nvSpPr>
          <p:cNvPr id="53" name="TextBox 52">
            <a:hlinkClick r:id="rId11" action="ppaction://hlinksldjump"/>
          </p:cNvPr>
          <p:cNvSpPr txBox="1">
            <a:spLocks noChangeArrowheads="1"/>
          </p:cNvSpPr>
          <p:nvPr/>
        </p:nvSpPr>
        <p:spPr bwMode="auto">
          <a:xfrm>
            <a:off x="4572000" y="2438400"/>
            <a:ext cx="1143000" cy="584200"/>
          </a:xfrm>
          <a:prstGeom prst="rect">
            <a:avLst/>
          </a:prstGeom>
          <a:noFill/>
          <a:ln w="9525">
            <a:noFill/>
            <a:miter lim="800000"/>
            <a:headEnd/>
            <a:tailEnd/>
          </a:ln>
        </p:spPr>
        <p:txBody>
          <a:bodyPr>
            <a:prstTxWarp prst="textNoShape">
              <a:avLst/>
            </a:prstTxWarp>
            <a:spAutoFit/>
          </a:bodyPr>
          <a:lstStyle/>
          <a:p>
            <a:pPr algn="ctr"/>
            <a:r>
              <a:rPr lang="en-US" sz="3200" b="1">
                <a:solidFill>
                  <a:schemeClr val="bg1"/>
                </a:solidFill>
                <a:ea typeface="Arial" pitchFamily="-112" charset="0"/>
                <a:cs typeface="Arial" pitchFamily="-112" charset="0"/>
              </a:rPr>
              <a:t>200</a:t>
            </a:r>
          </a:p>
        </p:txBody>
      </p:sp>
      <p:sp>
        <p:nvSpPr>
          <p:cNvPr id="54" name="TextBox 53">
            <a:hlinkClick r:id="rId12" action="ppaction://hlinksldjump"/>
          </p:cNvPr>
          <p:cNvSpPr txBox="1">
            <a:spLocks noChangeArrowheads="1"/>
          </p:cNvSpPr>
          <p:nvPr/>
        </p:nvSpPr>
        <p:spPr bwMode="auto">
          <a:xfrm>
            <a:off x="6019800" y="2438400"/>
            <a:ext cx="1143000" cy="584200"/>
          </a:xfrm>
          <a:prstGeom prst="rect">
            <a:avLst/>
          </a:prstGeom>
          <a:noFill/>
          <a:ln w="9525">
            <a:noFill/>
            <a:miter lim="800000"/>
            <a:headEnd/>
            <a:tailEnd/>
          </a:ln>
        </p:spPr>
        <p:txBody>
          <a:bodyPr>
            <a:prstTxWarp prst="textNoShape">
              <a:avLst/>
            </a:prstTxWarp>
            <a:spAutoFit/>
          </a:bodyPr>
          <a:lstStyle/>
          <a:p>
            <a:pPr algn="ctr"/>
            <a:r>
              <a:rPr lang="en-US" sz="3200" b="1">
                <a:solidFill>
                  <a:schemeClr val="bg1"/>
                </a:solidFill>
                <a:ea typeface="Arial" pitchFamily="-112" charset="0"/>
                <a:cs typeface="Arial" pitchFamily="-112" charset="0"/>
              </a:rPr>
              <a:t>200</a:t>
            </a:r>
          </a:p>
        </p:txBody>
      </p:sp>
      <p:sp>
        <p:nvSpPr>
          <p:cNvPr id="55" name="TextBox 54">
            <a:hlinkClick r:id="rId13" action="ppaction://hlinksldjump"/>
          </p:cNvPr>
          <p:cNvSpPr txBox="1">
            <a:spLocks noChangeArrowheads="1"/>
          </p:cNvSpPr>
          <p:nvPr/>
        </p:nvSpPr>
        <p:spPr bwMode="auto">
          <a:xfrm>
            <a:off x="7467600" y="2438400"/>
            <a:ext cx="1143000" cy="584200"/>
          </a:xfrm>
          <a:prstGeom prst="rect">
            <a:avLst/>
          </a:prstGeom>
          <a:noFill/>
          <a:ln w="9525">
            <a:noFill/>
            <a:miter lim="800000"/>
            <a:headEnd/>
            <a:tailEnd/>
          </a:ln>
        </p:spPr>
        <p:txBody>
          <a:bodyPr>
            <a:prstTxWarp prst="textNoShape">
              <a:avLst/>
            </a:prstTxWarp>
            <a:spAutoFit/>
          </a:bodyPr>
          <a:lstStyle/>
          <a:p>
            <a:pPr algn="ctr"/>
            <a:r>
              <a:rPr lang="en-US" sz="3200" b="1">
                <a:solidFill>
                  <a:schemeClr val="bg1"/>
                </a:solidFill>
                <a:ea typeface="Arial" pitchFamily="-112" charset="0"/>
                <a:cs typeface="Arial" pitchFamily="-112" charset="0"/>
              </a:rPr>
              <a:t>200</a:t>
            </a:r>
          </a:p>
        </p:txBody>
      </p:sp>
      <p:sp>
        <p:nvSpPr>
          <p:cNvPr id="57" name="Rectangle 56">
            <a:hlinkClick r:id="rId14" action="ppaction://hlinksldjump"/>
          </p:cNvPr>
          <p:cNvSpPr>
            <a:spLocks noChangeArrowheads="1"/>
          </p:cNvSpPr>
          <p:nvPr/>
        </p:nvSpPr>
        <p:spPr bwMode="auto">
          <a:xfrm>
            <a:off x="304800" y="3505200"/>
            <a:ext cx="1263650" cy="584200"/>
          </a:xfrm>
          <a:prstGeom prst="rect">
            <a:avLst/>
          </a:prstGeom>
          <a:noFill/>
          <a:ln w="9525">
            <a:noFill/>
            <a:miter lim="800000"/>
            <a:headEnd/>
            <a:tailEnd/>
          </a:ln>
        </p:spPr>
        <p:txBody>
          <a:bodyPr>
            <a:prstTxWarp prst="textNoShape">
              <a:avLst/>
            </a:prstTxWarp>
            <a:spAutoFit/>
          </a:bodyPr>
          <a:lstStyle/>
          <a:p>
            <a:pPr algn="ctr"/>
            <a:r>
              <a:rPr lang="en-US" sz="3200" b="1">
                <a:solidFill>
                  <a:schemeClr val="bg1"/>
                </a:solidFill>
                <a:ea typeface="Arial" pitchFamily="-112" charset="0"/>
                <a:cs typeface="Arial" pitchFamily="-112" charset="0"/>
              </a:rPr>
              <a:t>300</a:t>
            </a:r>
          </a:p>
        </p:txBody>
      </p:sp>
      <p:sp>
        <p:nvSpPr>
          <p:cNvPr id="58" name="Rectangle 57">
            <a:hlinkClick r:id="" action="ppaction://noaction"/>
          </p:cNvPr>
          <p:cNvSpPr>
            <a:spLocks noChangeArrowheads="1"/>
          </p:cNvSpPr>
          <p:nvPr/>
        </p:nvSpPr>
        <p:spPr bwMode="auto">
          <a:xfrm>
            <a:off x="1676400" y="3505200"/>
            <a:ext cx="1263650" cy="584200"/>
          </a:xfrm>
          <a:prstGeom prst="rect">
            <a:avLst/>
          </a:prstGeom>
          <a:noFill/>
          <a:ln w="9525">
            <a:noFill/>
            <a:miter lim="800000"/>
            <a:headEnd/>
            <a:tailEnd/>
          </a:ln>
        </p:spPr>
        <p:txBody>
          <a:bodyPr>
            <a:prstTxWarp prst="textNoShape">
              <a:avLst/>
            </a:prstTxWarp>
            <a:spAutoFit/>
          </a:bodyPr>
          <a:lstStyle/>
          <a:p>
            <a:pPr algn="ctr"/>
            <a:r>
              <a:rPr lang="en-US" sz="3200" b="1">
                <a:solidFill>
                  <a:schemeClr val="bg1"/>
                </a:solidFill>
                <a:ea typeface="Arial" pitchFamily="-112" charset="0"/>
                <a:cs typeface="Arial" pitchFamily="-112" charset="0"/>
              </a:rPr>
              <a:t>300</a:t>
            </a:r>
          </a:p>
        </p:txBody>
      </p:sp>
      <p:sp>
        <p:nvSpPr>
          <p:cNvPr id="59" name="Rectangle 58">
            <a:hlinkClick r:id="rId14" action="ppaction://hlinksldjump"/>
          </p:cNvPr>
          <p:cNvSpPr>
            <a:spLocks noChangeArrowheads="1"/>
          </p:cNvSpPr>
          <p:nvPr/>
        </p:nvSpPr>
        <p:spPr bwMode="auto">
          <a:xfrm>
            <a:off x="3124200" y="3505200"/>
            <a:ext cx="1263650" cy="584200"/>
          </a:xfrm>
          <a:prstGeom prst="rect">
            <a:avLst/>
          </a:prstGeom>
          <a:noFill/>
          <a:ln w="9525">
            <a:noFill/>
            <a:miter lim="800000"/>
            <a:headEnd/>
            <a:tailEnd/>
          </a:ln>
        </p:spPr>
        <p:txBody>
          <a:bodyPr>
            <a:prstTxWarp prst="textNoShape">
              <a:avLst/>
            </a:prstTxWarp>
            <a:spAutoFit/>
          </a:bodyPr>
          <a:lstStyle/>
          <a:p>
            <a:pPr algn="ctr"/>
            <a:r>
              <a:rPr lang="en-US" sz="3200" b="1">
                <a:solidFill>
                  <a:schemeClr val="bg1"/>
                </a:solidFill>
                <a:ea typeface="Arial" pitchFamily="-112" charset="0"/>
                <a:cs typeface="Arial" pitchFamily="-112" charset="0"/>
              </a:rPr>
              <a:t>300</a:t>
            </a:r>
          </a:p>
        </p:txBody>
      </p:sp>
      <p:sp>
        <p:nvSpPr>
          <p:cNvPr id="60" name="Rectangle 59">
            <a:hlinkClick r:id="rId4" action="ppaction://hlinksldjump"/>
          </p:cNvPr>
          <p:cNvSpPr>
            <a:spLocks noChangeArrowheads="1"/>
          </p:cNvSpPr>
          <p:nvPr/>
        </p:nvSpPr>
        <p:spPr bwMode="auto">
          <a:xfrm>
            <a:off x="4572000" y="3505200"/>
            <a:ext cx="1263650" cy="584200"/>
          </a:xfrm>
          <a:prstGeom prst="rect">
            <a:avLst/>
          </a:prstGeom>
          <a:noFill/>
          <a:ln w="9525">
            <a:noFill/>
            <a:miter lim="800000"/>
            <a:headEnd/>
            <a:tailEnd/>
          </a:ln>
        </p:spPr>
        <p:txBody>
          <a:bodyPr>
            <a:prstTxWarp prst="textNoShape">
              <a:avLst/>
            </a:prstTxWarp>
            <a:spAutoFit/>
          </a:bodyPr>
          <a:lstStyle/>
          <a:p>
            <a:pPr algn="ctr"/>
            <a:r>
              <a:rPr lang="en-US" sz="3200" b="1">
                <a:solidFill>
                  <a:schemeClr val="bg1"/>
                </a:solidFill>
                <a:ea typeface="Arial" pitchFamily="-112" charset="0"/>
                <a:cs typeface="Arial" pitchFamily="-112" charset="0"/>
              </a:rPr>
              <a:t>300</a:t>
            </a:r>
          </a:p>
        </p:txBody>
      </p:sp>
      <p:sp>
        <p:nvSpPr>
          <p:cNvPr id="61" name="Rectangle 60">
            <a:hlinkClick r:id="rId15" action="ppaction://hlinksldjump"/>
          </p:cNvPr>
          <p:cNvSpPr>
            <a:spLocks noChangeArrowheads="1"/>
          </p:cNvSpPr>
          <p:nvPr/>
        </p:nvSpPr>
        <p:spPr bwMode="auto">
          <a:xfrm>
            <a:off x="6019800" y="3505200"/>
            <a:ext cx="1263650" cy="584200"/>
          </a:xfrm>
          <a:prstGeom prst="rect">
            <a:avLst/>
          </a:prstGeom>
          <a:noFill/>
          <a:ln w="9525">
            <a:noFill/>
            <a:miter lim="800000"/>
            <a:headEnd/>
            <a:tailEnd/>
          </a:ln>
        </p:spPr>
        <p:txBody>
          <a:bodyPr>
            <a:prstTxWarp prst="textNoShape">
              <a:avLst/>
            </a:prstTxWarp>
            <a:spAutoFit/>
          </a:bodyPr>
          <a:lstStyle/>
          <a:p>
            <a:pPr algn="ctr"/>
            <a:r>
              <a:rPr lang="en-US" sz="3200" b="1">
                <a:solidFill>
                  <a:schemeClr val="bg1"/>
                </a:solidFill>
                <a:ea typeface="Arial" pitchFamily="-112" charset="0"/>
                <a:cs typeface="Arial" pitchFamily="-112" charset="0"/>
              </a:rPr>
              <a:t>300</a:t>
            </a:r>
          </a:p>
        </p:txBody>
      </p:sp>
      <p:sp>
        <p:nvSpPr>
          <p:cNvPr id="62" name="Rectangle 61">
            <a:hlinkClick r:id="rId16" action="ppaction://hlinksldjump"/>
          </p:cNvPr>
          <p:cNvSpPr>
            <a:spLocks noChangeArrowheads="1"/>
          </p:cNvSpPr>
          <p:nvPr/>
        </p:nvSpPr>
        <p:spPr bwMode="auto">
          <a:xfrm>
            <a:off x="7467600" y="3505200"/>
            <a:ext cx="1263650" cy="584200"/>
          </a:xfrm>
          <a:prstGeom prst="rect">
            <a:avLst/>
          </a:prstGeom>
          <a:noFill/>
          <a:ln w="9525">
            <a:noFill/>
            <a:miter lim="800000"/>
            <a:headEnd/>
            <a:tailEnd/>
          </a:ln>
        </p:spPr>
        <p:txBody>
          <a:bodyPr>
            <a:prstTxWarp prst="textNoShape">
              <a:avLst/>
            </a:prstTxWarp>
            <a:spAutoFit/>
          </a:bodyPr>
          <a:lstStyle/>
          <a:p>
            <a:pPr algn="ctr"/>
            <a:r>
              <a:rPr lang="en-US" sz="3200" b="1">
                <a:solidFill>
                  <a:schemeClr val="bg1"/>
                </a:solidFill>
                <a:ea typeface="Arial" pitchFamily="-112" charset="0"/>
                <a:cs typeface="Arial" pitchFamily="-112" charset="0"/>
              </a:rPr>
              <a:t>300</a:t>
            </a:r>
          </a:p>
        </p:txBody>
      </p:sp>
      <p:sp>
        <p:nvSpPr>
          <p:cNvPr id="63" name="Rectangle 62">
            <a:hlinkClick r:id="rId17" action="ppaction://hlinksldjump"/>
          </p:cNvPr>
          <p:cNvSpPr>
            <a:spLocks noChangeArrowheads="1"/>
          </p:cNvSpPr>
          <p:nvPr/>
        </p:nvSpPr>
        <p:spPr bwMode="auto">
          <a:xfrm>
            <a:off x="381000" y="4572000"/>
            <a:ext cx="1219200" cy="584200"/>
          </a:xfrm>
          <a:prstGeom prst="rect">
            <a:avLst/>
          </a:prstGeom>
          <a:noFill/>
          <a:ln w="9525">
            <a:noFill/>
            <a:miter lim="800000"/>
            <a:headEnd/>
            <a:tailEnd/>
          </a:ln>
        </p:spPr>
        <p:txBody>
          <a:bodyPr>
            <a:prstTxWarp prst="textNoShape">
              <a:avLst/>
            </a:prstTxWarp>
            <a:spAutoFit/>
          </a:bodyPr>
          <a:lstStyle/>
          <a:p>
            <a:pPr algn="ctr"/>
            <a:r>
              <a:rPr lang="en-US" sz="3200" b="1">
                <a:solidFill>
                  <a:schemeClr val="bg1"/>
                </a:solidFill>
                <a:ea typeface="Arial" pitchFamily="-112" charset="0"/>
                <a:cs typeface="Arial" pitchFamily="-112" charset="0"/>
              </a:rPr>
              <a:t>400</a:t>
            </a:r>
          </a:p>
        </p:txBody>
      </p:sp>
      <p:sp>
        <p:nvSpPr>
          <p:cNvPr id="64" name="Rectangle 63">
            <a:hlinkClick r:id="rId18" action="ppaction://hlinksldjump"/>
          </p:cNvPr>
          <p:cNvSpPr>
            <a:spLocks noChangeArrowheads="1"/>
          </p:cNvSpPr>
          <p:nvPr/>
        </p:nvSpPr>
        <p:spPr bwMode="auto">
          <a:xfrm>
            <a:off x="1752600" y="4572000"/>
            <a:ext cx="1219200" cy="584200"/>
          </a:xfrm>
          <a:prstGeom prst="rect">
            <a:avLst/>
          </a:prstGeom>
          <a:noFill/>
          <a:ln w="9525">
            <a:noFill/>
            <a:miter lim="800000"/>
            <a:headEnd/>
            <a:tailEnd/>
          </a:ln>
        </p:spPr>
        <p:txBody>
          <a:bodyPr>
            <a:prstTxWarp prst="textNoShape">
              <a:avLst/>
            </a:prstTxWarp>
            <a:spAutoFit/>
          </a:bodyPr>
          <a:lstStyle/>
          <a:p>
            <a:pPr algn="ctr"/>
            <a:r>
              <a:rPr lang="en-US" sz="3200" b="1">
                <a:solidFill>
                  <a:schemeClr val="bg1"/>
                </a:solidFill>
                <a:ea typeface="Arial" pitchFamily="-112" charset="0"/>
                <a:cs typeface="Arial" pitchFamily="-112" charset="0"/>
              </a:rPr>
              <a:t>400</a:t>
            </a:r>
          </a:p>
        </p:txBody>
      </p:sp>
      <p:sp>
        <p:nvSpPr>
          <p:cNvPr id="65" name="Rectangle 64">
            <a:hlinkClick r:id="rId17" action="ppaction://hlinksldjump"/>
          </p:cNvPr>
          <p:cNvSpPr>
            <a:spLocks noChangeArrowheads="1"/>
          </p:cNvSpPr>
          <p:nvPr/>
        </p:nvSpPr>
        <p:spPr bwMode="auto">
          <a:xfrm>
            <a:off x="3124200" y="4572000"/>
            <a:ext cx="1219200" cy="584200"/>
          </a:xfrm>
          <a:prstGeom prst="rect">
            <a:avLst/>
          </a:prstGeom>
          <a:noFill/>
          <a:ln w="9525">
            <a:noFill/>
            <a:miter lim="800000"/>
            <a:headEnd/>
            <a:tailEnd/>
          </a:ln>
        </p:spPr>
        <p:txBody>
          <a:bodyPr>
            <a:prstTxWarp prst="textNoShape">
              <a:avLst/>
            </a:prstTxWarp>
            <a:spAutoFit/>
          </a:bodyPr>
          <a:lstStyle/>
          <a:p>
            <a:pPr algn="ctr"/>
            <a:r>
              <a:rPr lang="en-US" sz="3200" b="1">
                <a:solidFill>
                  <a:schemeClr val="bg1"/>
                </a:solidFill>
                <a:ea typeface="Arial" pitchFamily="-112" charset="0"/>
                <a:cs typeface="Arial" pitchFamily="-112" charset="0"/>
              </a:rPr>
              <a:t>400</a:t>
            </a:r>
          </a:p>
        </p:txBody>
      </p:sp>
      <p:sp>
        <p:nvSpPr>
          <p:cNvPr id="66" name="Rectangle 65">
            <a:hlinkClick r:id="rId19" action="ppaction://hlinksldjump"/>
          </p:cNvPr>
          <p:cNvSpPr>
            <a:spLocks noChangeArrowheads="1"/>
          </p:cNvSpPr>
          <p:nvPr/>
        </p:nvSpPr>
        <p:spPr bwMode="auto">
          <a:xfrm>
            <a:off x="4572000" y="4572000"/>
            <a:ext cx="1219200" cy="584200"/>
          </a:xfrm>
          <a:prstGeom prst="rect">
            <a:avLst/>
          </a:prstGeom>
          <a:noFill/>
          <a:ln w="9525">
            <a:noFill/>
            <a:miter lim="800000"/>
            <a:headEnd/>
            <a:tailEnd/>
          </a:ln>
        </p:spPr>
        <p:txBody>
          <a:bodyPr>
            <a:prstTxWarp prst="textNoShape">
              <a:avLst/>
            </a:prstTxWarp>
            <a:spAutoFit/>
          </a:bodyPr>
          <a:lstStyle/>
          <a:p>
            <a:pPr algn="ctr"/>
            <a:r>
              <a:rPr lang="en-US" sz="3200" b="1">
                <a:solidFill>
                  <a:schemeClr val="bg1"/>
                </a:solidFill>
                <a:ea typeface="Arial" pitchFamily="-112" charset="0"/>
                <a:cs typeface="Arial" pitchFamily="-112" charset="0"/>
              </a:rPr>
              <a:t>400</a:t>
            </a:r>
          </a:p>
        </p:txBody>
      </p:sp>
      <p:sp>
        <p:nvSpPr>
          <p:cNvPr id="67" name="Rectangle 66">
            <a:hlinkClick r:id="rId20" action="ppaction://hlinksldjump"/>
          </p:cNvPr>
          <p:cNvSpPr>
            <a:spLocks noChangeArrowheads="1"/>
          </p:cNvSpPr>
          <p:nvPr/>
        </p:nvSpPr>
        <p:spPr bwMode="auto">
          <a:xfrm>
            <a:off x="6019800" y="4572000"/>
            <a:ext cx="1219200" cy="584200"/>
          </a:xfrm>
          <a:prstGeom prst="rect">
            <a:avLst/>
          </a:prstGeom>
          <a:noFill/>
          <a:ln w="9525">
            <a:noFill/>
            <a:miter lim="800000"/>
            <a:headEnd/>
            <a:tailEnd/>
          </a:ln>
        </p:spPr>
        <p:txBody>
          <a:bodyPr>
            <a:prstTxWarp prst="textNoShape">
              <a:avLst/>
            </a:prstTxWarp>
            <a:spAutoFit/>
          </a:bodyPr>
          <a:lstStyle/>
          <a:p>
            <a:pPr algn="ctr"/>
            <a:r>
              <a:rPr lang="en-US" sz="3200" b="1">
                <a:solidFill>
                  <a:schemeClr val="bg1"/>
                </a:solidFill>
                <a:ea typeface="Arial" pitchFamily="-112" charset="0"/>
                <a:cs typeface="Arial" pitchFamily="-112" charset="0"/>
              </a:rPr>
              <a:t>400</a:t>
            </a:r>
          </a:p>
        </p:txBody>
      </p:sp>
      <p:sp>
        <p:nvSpPr>
          <p:cNvPr id="69" name="Rectangle 68">
            <a:hlinkClick r:id="rId10" action="ppaction://hlinksldjump"/>
          </p:cNvPr>
          <p:cNvSpPr>
            <a:spLocks noChangeArrowheads="1"/>
          </p:cNvSpPr>
          <p:nvPr/>
        </p:nvSpPr>
        <p:spPr bwMode="auto">
          <a:xfrm>
            <a:off x="381000" y="5638800"/>
            <a:ext cx="1143000" cy="584200"/>
          </a:xfrm>
          <a:prstGeom prst="rect">
            <a:avLst/>
          </a:prstGeom>
          <a:noFill/>
          <a:ln w="9525">
            <a:noFill/>
            <a:miter lim="800000"/>
            <a:headEnd/>
            <a:tailEnd/>
          </a:ln>
        </p:spPr>
        <p:txBody>
          <a:bodyPr>
            <a:prstTxWarp prst="textNoShape">
              <a:avLst/>
            </a:prstTxWarp>
            <a:spAutoFit/>
          </a:bodyPr>
          <a:lstStyle/>
          <a:p>
            <a:pPr algn="ctr"/>
            <a:r>
              <a:rPr lang="en-US" sz="3200" b="1">
                <a:solidFill>
                  <a:schemeClr val="bg1"/>
                </a:solidFill>
                <a:ea typeface="Arial" pitchFamily="-112" charset="0"/>
                <a:cs typeface="Arial" pitchFamily="-112" charset="0"/>
              </a:rPr>
              <a:t>500</a:t>
            </a:r>
          </a:p>
        </p:txBody>
      </p:sp>
      <p:sp>
        <p:nvSpPr>
          <p:cNvPr id="70" name="Rectangle 69">
            <a:hlinkClick r:id="rId3" action="ppaction://hlinksldjump"/>
          </p:cNvPr>
          <p:cNvSpPr>
            <a:spLocks noChangeArrowheads="1"/>
          </p:cNvSpPr>
          <p:nvPr/>
        </p:nvSpPr>
        <p:spPr bwMode="auto">
          <a:xfrm>
            <a:off x="1752600" y="5638800"/>
            <a:ext cx="1143000" cy="584200"/>
          </a:xfrm>
          <a:prstGeom prst="rect">
            <a:avLst/>
          </a:prstGeom>
          <a:noFill/>
          <a:ln w="9525">
            <a:noFill/>
            <a:miter lim="800000"/>
            <a:headEnd/>
            <a:tailEnd/>
          </a:ln>
        </p:spPr>
        <p:txBody>
          <a:bodyPr>
            <a:prstTxWarp prst="textNoShape">
              <a:avLst/>
            </a:prstTxWarp>
            <a:spAutoFit/>
          </a:bodyPr>
          <a:lstStyle/>
          <a:p>
            <a:pPr algn="ctr"/>
            <a:r>
              <a:rPr lang="en-US" sz="3200" b="1">
                <a:solidFill>
                  <a:schemeClr val="bg1"/>
                </a:solidFill>
                <a:ea typeface="Arial" pitchFamily="-112" charset="0"/>
                <a:cs typeface="Arial" pitchFamily="-112" charset="0"/>
              </a:rPr>
              <a:t>500</a:t>
            </a:r>
          </a:p>
        </p:txBody>
      </p:sp>
      <p:sp>
        <p:nvSpPr>
          <p:cNvPr id="71" name="Rectangle 70">
            <a:hlinkClick r:id="rId21" action="ppaction://hlinksldjump"/>
          </p:cNvPr>
          <p:cNvSpPr>
            <a:spLocks noChangeArrowheads="1"/>
          </p:cNvSpPr>
          <p:nvPr/>
        </p:nvSpPr>
        <p:spPr bwMode="auto">
          <a:xfrm>
            <a:off x="3124200" y="5638800"/>
            <a:ext cx="1143000" cy="584200"/>
          </a:xfrm>
          <a:prstGeom prst="rect">
            <a:avLst/>
          </a:prstGeom>
          <a:noFill/>
          <a:ln w="9525">
            <a:noFill/>
            <a:miter lim="800000"/>
            <a:headEnd/>
            <a:tailEnd/>
          </a:ln>
        </p:spPr>
        <p:txBody>
          <a:bodyPr>
            <a:prstTxWarp prst="textNoShape">
              <a:avLst/>
            </a:prstTxWarp>
            <a:spAutoFit/>
          </a:bodyPr>
          <a:lstStyle/>
          <a:p>
            <a:pPr algn="ctr"/>
            <a:r>
              <a:rPr lang="en-US" sz="3200" b="1">
                <a:solidFill>
                  <a:schemeClr val="bg1"/>
                </a:solidFill>
                <a:ea typeface="Arial" pitchFamily="-112" charset="0"/>
                <a:cs typeface="Arial" pitchFamily="-112" charset="0"/>
              </a:rPr>
              <a:t>500</a:t>
            </a:r>
          </a:p>
        </p:txBody>
      </p:sp>
      <p:sp>
        <p:nvSpPr>
          <p:cNvPr id="72" name="Rectangle 71">
            <a:hlinkClick r:id="rId9" action="ppaction://hlinksldjump"/>
          </p:cNvPr>
          <p:cNvSpPr>
            <a:spLocks noChangeArrowheads="1"/>
          </p:cNvSpPr>
          <p:nvPr/>
        </p:nvSpPr>
        <p:spPr bwMode="auto">
          <a:xfrm>
            <a:off x="4648200" y="5638800"/>
            <a:ext cx="1143000" cy="584200"/>
          </a:xfrm>
          <a:prstGeom prst="rect">
            <a:avLst/>
          </a:prstGeom>
          <a:noFill/>
          <a:ln w="9525">
            <a:noFill/>
            <a:miter lim="800000"/>
            <a:headEnd/>
            <a:tailEnd/>
          </a:ln>
        </p:spPr>
        <p:txBody>
          <a:bodyPr>
            <a:prstTxWarp prst="textNoShape">
              <a:avLst/>
            </a:prstTxWarp>
            <a:spAutoFit/>
          </a:bodyPr>
          <a:lstStyle/>
          <a:p>
            <a:pPr algn="ctr"/>
            <a:r>
              <a:rPr lang="en-US" sz="3200" b="1">
                <a:solidFill>
                  <a:schemeClr val="bg1"/>
                </a:solidFill>
                <a:ea typeface="Arial" pitchFamily="-112" charset="0"/>
                <a:cs typeface="Arial" pitchFamily="-112" charset="0"/>
              </a:rPr>
              <a:t>500</a:t>
            </a:r>
          </a:p>
        </p:txBody>
      </p:sp>
      <p:sp>
        <p:nvSpPr>
          <p:cNvPr id="73" name="Rectangle 72">
            <a:hlinkClick r:id="rId22" action="ppaction://hlinksldjump"/>
          </p:cNvPr>
          <p:cNvSpPr>
            <a:spLocks noChangeArrowheads="1"/>
          </p:cNvSpPr>
          <p:nvPr/>
        </p:nvSpPr>
        <p:spPr bwMode="auto">
          <a:xfrm>
            <a:off x="6096000" y="5638800"/>
            <a:ext cx="1143000" cy="584200"/>
          </a:xfrm>
          <a:prstGeom prst="rect">
            <a:avLst/>
          </a:prstGeom>
          <a:noFill/>
          <a:ln w="9525">
            <a:noFill/>
            <a:miter lim="800000"/>
            <a:headEnd/>
            <a:tailEnd/>
          </a:ln>
        </p:spPr>
        <p:txBody>
          <a:bodyPr>
            <a:prstTxWarp prst="textNoShape">
              <a:avLst/>
            </a:prstTxWarp>
            <a:spAutoFit/>
          </a:bodyPr>
          <a:lstStyle/>
          <a:p>
            <a:pPr algn="ctr"/>
            <a:r>
              <a:rPr lang="en-US" sz="3200" b="1">
                <a:solidFill>
                  <a:schemeClr val="bg1"/>
                </a:solidFill>
                <a:ea typeface="Arial" pitchFamily="-112" charset="0"/>
                <a:cs typeface="Arial" pitchFamily="-112" charset="0"/>
              </a:rPr>
              <a:t>500</a:t>
            </a:r>
          </a:p>
        </p:txBody>
      </p:sp>
      <p:sp>
        <p:nvSpPr>
          <p:cNvPr id="74" name="Rectangle 73">
            <a:hlinkClick r:id="rId23" action="ppaction://hlinksldjump"/>
          </p:cNvPr>
          <p:cNvSpPr>
            <a:spLocks noChangeArrowheads="1"/>
          </p:cNvSpPr>
          <p:nvPr/>
        </p:nvSpPr>
        <p:spPr bwMode="auto">
          <a:xfrm>
            <a:off x="7543800" y="5638800"/>
            <a:ext cx="1143000" cy="584200"/>
          </a:xfrm>
          <a:prstGeom prst="rect">
            <a:avLst/>
          </a:prstGeom>
          <a:noFill/>
          <a:ln w="9525">
            <a:noFill/>
            <a:miter lim="800000"/>
            <a:headEnd/>
            <a:tailEnd/>
          </a:ln>
        </p:spPr>
        <p:txBody>
          <a:bodyPr>
            <a:prstTxWarp prst="textNoShape">
              <a:avLst/>
            </a:prstTxWarp>
            <a:spAutoFit/>
          </a:bodyPr>
          <a:lstStyle/>
          <a:p>
            <a:pPr algn="ctr"/>
            <a:r>
              <a:rPr lang="en-US" sz="3200" b="1">
                <a:solidFill>
                  <a:schemeClr val="bg1"/>
                </a:solidFill>
                <a:ea typeface="Arial" pitchFamily="-112" charset="0"/>
                <a:cs typeface="Arial" pitchFamily="-112" charset="0"/>
              </a:rPr>
              <a:t>500</a:t>
            </a:r>
          </a:p>
        </p:txBody>
      </p:sp>
      <p:sp>
        <p:nvSpPr>
          <p:cNvPr id="124" name="Rectangle 123">
            <a:hlinkClick r:id="rId24" action="ppaction://hlinksldjump"/>
          </p:cNvPr>
          <p:cNvSpPr/>
          <p:nvPr/>
        </p:nvSpPr>
        <p:spPr>
          <a:xfrm>
            <a:off x="3048000" y="6446838"/>
            <a:ext cx="2971800" cy="411162"/>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200" b="1" dirty="0">
                <a:solidFill>
                  <a:schemeClr val="bg1"/>
                </a:solidFill>
                <a:latin typeface="Arial" charset="0"/>
                <a:ea typeface="ＭＳ Ｐゴシック" pitchFamily="-107" charset="-128"/>
                <a:cs typeface="Arial" charset="0"/>
              </a:rPr>
              <a:t>FINAL JEOPARDY!!!</a:t>
            </a:r>
          </a:p>
        </p:txBody>
      </p:sp>
      <p:sp>
        <p:nvSpPr>
          <p:cNvPr id="75" name="Rectangle 74">
            <a:hlinkClick r:id="rId25" action="ppaction://hlinksldjump"/>
          </p:cNvPr>
          <p:cNvSpPr>
            <a:spLocks noChangeArrowheads="1"/>
          </p:cNvSpPr>
          <p:nvPr/>
        </p:nvSpPr>
        <p:spPr bwMode="auto">
          <a:xfrm>
            <a:off x="7467600" y="4572000"/>
            <a:ext cx="1219200" cy="584200"/>
          </a:xfrm>
          <a:prstGeom prst="rect">
            <a:avLst/>
          </a:prstGeom>
          <a:noFill/>
          <a:ln w="9525">
            <a:noFill/>
            <a:miter lim="800000"/>
            <a:headEnd/>
            <a:tailEnd/>
          </a:ln>
        </p:spPr>
        <p:txBody>
          <a:bodyPr>
            <a:prstTxWarp prst="textNoShape">
              <a:avLst/>
            </a:prstTxWarp>
            <a:spAutoFit/>
          </a:bodyPr>
          <a:lstStyle/>
          <a:p>
            <a:pPr algn="ctr"/>
            <a:r>
              <a:rPr lang="en-US" sz="3200" b="1">
                <a:solidFill>
                  <a:schemeClr val="bg1"/>
                </a:solidFill>
                <a:ea typeface="Arial" pitchFamily="-112" charset="0"/>
                <a:cs typeface="Arial" pitchFamily="-112" charset="0"/>
              </a:rPr>
              <a:t>400</a:t>
            </a:r>
          </a:p>
        </p:txBody>
      </p:sp>
    </p:spTree>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7" restart="whenNotActive" fill="hold" evtFilter="cancelBubble" nodeType="interactiveSeq">
                <p:stCondLst>
                  <p:cond evt="onClick" delay="0">
                    <p:tgtEl>
                      <p:spTgt spid="3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2" restart="whenNotActive" fill="hold" evtFilter="cancelBubble" nodeType="interactiveSeq">
                <p:stCondLst>
                  <p:cond evt="onClick" delay="0">
                    <p:tgtEl>
                      <p:spTgt spid="46"/>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7" restart="whenNotActive" fill="hold" evtFilter="cancelBubble" nodeType="interactiveSeq">
                <p:stCondLst>
                  <p:cond evt="onClick" delay="0">
                    <p:tgtEl>
                      <p:spTgt spid="47"/>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22" restart="whenNotActive" fill="hold" evtFilter="cancelBubble" nodeType="interactiveSeq">
                <p:stCondLst>
                  <p:cond evt="onClick" delay="0">
                    <p:tgtEl>
                      <p:spTgt spid="48"/>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7" restart="whenNotActive" fill="hold" evtFilter="cancelBubble" nodeType="interactiveSeq">
                <p:stCondLst>
                  <p:cond evt="onClick" delay="0">
                    <p:tgtEl>
                      <p:spTgt spid="49"/>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32" restart="whenNotActive" fill="hold" evtFilter="cancelBubble" nodeType="interactiveSeq">
                <p:stCondLst>
                  <p:cond evt="onClick" delay="0">
                    <p:tgtEl>
                      <p:spTgt spid="50"/>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7" restart="whenNotActive" fill="hold" evtFilter="cancelBubble" nodeType="interactiveSeq">
                <p:stCondLst>
                  <p:cond evt="onClick" delay="0">
                    <p:tgtEl>
                      <p:spTgt spid="51"/>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42" restart="whenNotActive" fill="hold" evtFilter="cancelBubble" nodeType="interactiveSeq">
                <p:stCondLst>
                  <p:cond evt="onClick" delay="0">
                    <p:tgtEl>
                      <p:spTgt spid="52"/>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47" restart="whenNotActive" fill="hold" evtFilter="cancelBubble" nodeType="interactiveSeq">
                <p:stCondLst>
                  <p:cond evt="onClick" delay="0">
                    <p:tgtEl>
                      <p:spTgt spid="53"/>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2" restart="whenNotActive" fill="hold" evtFilter="cancelBubble" nodeType="interactiveSeq">
                <p:stCondLst>
                  <p:cond evt="onClick" delay="0">
                    <p:tgtEl>
                      <p:spTgt spid="54"/>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57" restart="whenNotActive" fill="hold" evtFilter="cancelBubble" nodeType="interactiveSeq">
                <p:stCondLst>
                  <p:cond evt="onClick" delay="0">
                    <p:tgtEl>
                      <p:spTgt spid="55"/>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2" restart="whenNotActive" fill="hold" evtFilter="cancelBubble" nodeType="interactiveSeq">
                <p:stCondLst>
                  <p:cond evt="onClick" delay="0">
                    <p:tgtEl>
                      <p:spTgt spid="57"/>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67" restart="whenNotActive" fill="hold" evtFilter="cancelBubble" nodeType="interactiveSeq">
                <p:stCondLst>
                  <p:cond evt="onClick" delay="0">
                    <p:tgtEl>
                      <p:spTgt spid="58"/>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grpId="0" nodeType="clickEffect">
                                  <p:stCondLst>
                                    <p:cond delay="0"/>
                                  </p:stCondLst>
                                  <p:childTnLst>
                                    <p:set>
                                      <p:cBhvr>
                                        <p:cTn id="71" dur="1" fill="hold">
                                          <p:stCondLst>
                                            <p:cond delay="0"/>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72" restart="whenNotActive" fill="hold" evtFilter="cancelBubble" nodeType="interactiveSeq">
                <p:stCondLst>
                  <p:cond evt="onClick" delay="0">
                    <p:tgtEl>
                      <p:spTgt spid="59"/>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77" restart="whenNotActive" fill="hold" evtFilter="cancelBubble" nodeType="interactiveSeq">
                <p:stCondLst>
                  <p:cond evt="onClick" delay="0">
                    <p:tgtEl>
                      <p:spTgt spid="60"/>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grpId="0" nodeType="clickEffect">
                                  <p:stCondLst>
                                    <p:cond delay="0"/>
                                  </p:stCondLst>
                                  <p:childTnLst>
                                    <p:set>
                                      <p:cBhvr>
                                        <p:cTn id="81" dur="1" fill="hold">
                                          <p:stCondLst>
                                            <p:cond delay="0"/>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82" restart="whenNotActive" fill="hold" evtFilter="cancelBubble" nodeType="interactiveSeq">
                <p:stCondLst>
                  <p:cond evt="onClick" delay="0">
                    <p:tgtEl>
                      <p:spTgt spid="61"/>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87" restart="whenNotActive" fill="hold" evtFilter="cancelBubble" nodeType="interactiveSeq">
                <p:stCondLst>
                  <p:cond evt="onClick" delay="0">
                    <p:tgtEl>
                      <p:spTgt spid="62"/>
                    </p:tgtEl>
                  </p:cond>
                </p:stCondLst>
                <p:endSync evt="end" delay="0">
                  <p:rtn val="all"/>
                </p:endSync>
                <p:childTnLst>
                  <p:par>
                    <p:cTn id="88" fill="hold">
                      <p:stCondLst>
                        <p:cond delay="0"/>
                      </p:stCondLst>
                      <p:childTnLst>
                        <p:par>
                          <p:cTn id="89" fill="hold">
                            <p:stCondLst>
                              <p:cond delay="0"/>
                            </p:stCondLst>
                            <p:childTnLst>
                              <p:par>
                                <p:cTn id="90" presetID="1" presetClass="exit" presetSubtype="0" fill="hold" grpId="0" nodeType="clickEffect">
                                  <p:stCondLst>
                                    <p:cond delay="0"/>
                                  </p:stCondLst>
                                  <p:childTnLst>
                                    <p:set>
                                      <p:cBhvr>
                                        <p:cTn id="91" dur="1" fill="hold">
                                          <p:stCondLst>
                                            <p:cond delay="0"/>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92" restart="whenNotActive" fill="hold" evtFilter="cancelBubble" nodeType="interactiveSeq">
                <p:stCondLst>
                  <p:cond evt="onClick" delay="0">
                    <p:tgtEl>
                      <p:spTgt spid="63"/>
                    </p:tgtEl>
                  </p:cond>
                </p:stCondLst>
                <p:endSync evt="end" delay="0">
                  <p:rtn val="all"/>
                </p:endSync>
                <p:childTnLst>
                  <p:par>
                    <p:cTn id="93" fill="hold">
                      <p:stCondLst>
                        <p:cond delay="0"/>
                      </p:stCondLst>
                      <p:childTnLst>
                        <p:par>
                          <p:cTn id="94" fill="hold">
                            <p:stCondLst>
                              <p:cond delay="0"/>
                            </p:stCondLst>
                            <p:childTnLst>
                              <p:par>
                                <p:cTn id="95" presetID="1" presetClass="exit" presetSubtype="0" fill="hold" grpId="0" nodeType="clickEffect">
                                  <p:stCondLst>
                                    <p:cond delay="0"/>
                                  </p:stCondLst>
                                  <p:childTnLst>
                                    <p:set>
                                      <p:cBhvr>
                                        <p:cTn id="96" dur="1" fill="hold">
                                          <p:stCondLst>
                                            <p:cond delay="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97" restart="whenNotActive" fill="hold" evtFilter="cancelBubble" nodeType="interactiveSeq">
                <p:stCondLst>
                  <p:cond evt="onClick" delay="0">
                    <p:tgtEl>
                      <p:spTgt spid="64"/>
                    </p:tgtEl>
                  </p:cond>
                </p:stCondLst>
                <p:endSync evt="end" delay="0">
                  <p:rtn val="all"/>
                </p:endSync>
                <p:childTnLst>
                  <p:par>
                    <p:cTn id="98" fill="hold">
                      <p:stCondLst>
                        <p:cond delay="0"/>
                      </p:stCondLst>
                      <p:childTnLst>
                        <p:par>
                          <p:cTn id="99" fill="hold">
                            <p:stCondLst>
                              <p:cond delay="0"/>
                            </p:stCondLst>
                            <p:childTnLst>
                              <p:par>
                                <p:cTn id="100" presetID="1" presetClass="exit" presetSubtype="0" fill="hold" grpId="0" nodeType="clickEffect">
                                  <p:stCondLst>
                                    <p:cond delay="0"/>
                                  </p:stCondLst>
                                  <p:childTnLst>
                                    <p:set>
                                      <p:cBhvr>
                                        <p:cTn id="101" dur="1" fill="hold">
                                          <p:stCondLst>
                                            <p:cond delay="0"/>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02" restart="whenNotActive" fill="hold" evtFilter="cancelBubble" nodeType="interactiveSeq">
                <p:stCondLst>
                  <p:cond evt="onClick" delay="0">
                    <p:tgtEl>
                      <p:spTgt spid="65"/>
                    </p:tgtEl>
                  </p:cond>
                </p:stCondLst>
                <p:endSync evt="end" delay="0">
                  <p:rtn val="all"/>
                </p:endSync>
                <p:childTnLst>
                  <p:par>
                    <p:cTn id="103" fill="hold">
                      <p:stCondLst>
                        <p:cond delay="0"/>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07" restart="whenNotActive" fill="hold" evtFilter="cancelBubble" nodeType="interactiveSeq">
                <p:stCondLst>
                  <p:cond evt="onClick" delay="0">
                    <p:tgtEl>
                      <p:spTgt spid="66"/>
                    </p:tgtEl>
                  </p:cond>
                </p:stCondLst>
                <p:endSync evt="end" delay="0">
                  <p:rtn val="all"/>
                </p:endSync>
                <p:childTnLst>
                  <p:par>
                    <p:cTn id="108" fill="hold">
                      <p:stCondLst>
                        <p:cond delay="0"/>
                      </p:stCondLst>
                      <p:childTnLst>
                        <p:par>
                          <p:cTn id="109" fill="hold">
                            <p:stCondLst>
                              <p:cond delay="0"/>
                            </p:stCondLst>
                            <p:childTnLst>
                              <p:par>
                                <p:cTn id="110" presetID="1" presetClass="exit" presetSubtype="0" fill="hold" grpId="0" nodeType="clickEffect">
                                  <p:stCondLst>
                                    <p:cond delay="0"/>
                                  </p:stCondLst>
                                  <p:childTnLst>
                                    <p:set>
                                      <p:cBhvr>
                                        <p:cTn id="111" dur="1" fill="hold">
                                          <p:stCondLst>
                                            <p:cond delay="0"/>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112" restart="whenNotActive" fill="hold" evtFilter="cancelBubble" nodeType="interactiveSeq">
                <p:stCondLst>
                  <p:cond evt="onClick" delay="0">
                    <p:tgtEl>
                      <p:spTgt spid="67"/>
                    </p:tgtEl>
                  </p:cond>
                </p:stCondLst>
                <p:endSync evt="end" delay="0">
                  <p:rtn val="all"/>
                </p:endSync>
                <p:childTnLst>
                  <p:par>
                    <p:cTn id="113" fill="hold">
                      <p:stCondLst>
                        <p:cond delay="0"/>
                      </p:stCondLst>
                      <p:childTnLst>
                        <p:par>
                          <p:cTn id="114" fill="hold">
                            <p:stCondLst>
                              <p:cond delay="0"/>
                            </p:stCondLst>
                            <p:childTnLst>
                              <p:par>
                                <p:cTn id="115" presetID="1" presetClass="exit" presetSubtype="0" fill="hold" grpId="0" nodeType="clickEffect">
                                  <p:stCondLst>
                                    <p:cond delay="0"/>
                                  </p:stCondLst>
                                  <p:childTnLst>
                                    <p:set>
                                      <p:cBhvr>
                                        <p:cTn id="116" dur="1" fill="hold">
                                          <p:stCondLst>
                                            <p:cond delay="0"/>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117" restart="whenNotActive" fill="hold" evtFilter="cancelBubble" nodeType="interactiveSeq">
                <p:stCondLst>
                  <p:cond evt="onClick" delay="0">
                    <p:tgtEl>
                      <p:spTgt spid="69"/>
                    </p:tgtEl>
                  </p:cond>
                </p:stCondLst>
                <p:endSync evt="end" delay="0">
                  <p:rtn val="all"/>
                </p:endSync>
                <p:childTnLst>
                  <p:par>
                    <p:cTn id="118" fill="hold">
                      <p:stCondLst>
                        <p:cond delay="0"/>
                      </p:stCondLst>
                      <p:childTnLst>
                        <p:par>
                          <p:cTn id="119" fill="hold">
                            <p:stCondLst>
                              <p:cond delay="0"/>
                            </p:stCondLst>
                            <p:childTnLst>
                              <p:par>
                                <p:cTn id="120" presetID="1" presetClass="exit" presetSubtype="0" fill="hold" grpId="0" nodeType="clickEffect">
                                  <p:stCondLst>
                                    <p:cond delay="0"/>
                                  </p:stCondLst>
                                  <p:childTnLst>
                                    <p:set>
                                      <p:cBhvr>
                                        <p:cTn id="121" dur="1" fill="hold">
                                          <p:stCondLst>
                                            <p:cond delay="0"/>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122" restart="whenNotActive" fill="hold" evtFilter="cancelBubble" nodeType="interactiveSeq">
                <p:stCondLst>
                  <p:cond evt="onClick" delay="0">
                    <p:tgtEl>
                      <p:spTgt spid="70"/>
                    </p:tgtEl>
                  </p:cond>
                </p:stCondLst>
                <p:endSync evt="end" delay="0">
                  <p:rtn val="all"/>
                </p:endSync>
                <p:childTnLst>
                  <p:par>
                    <p:cTn id="123" fill="hold">
                      <p:stCondLst>
                        <p:cond delay="0"/>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27" restart="whenNotActive" fill="hold" evtFilter="cancelBubble" nodeType="interactiveSeq">
                <p:stCondLst>
                  <p:cond evt="onClick" delay="0">
                    <p:tgtEl>
                      <p:spTgt spid="71"/>
                    </p:tgtEl>
                  </p:cond>
                </p:stCondLst>
                <p:endSync evt="end" delay="0">
                  <p:rtn val="all"/>
                </p:endSync>
                <p:childTnLst>
                  <p:par>
                    <p:cTn id="128" fill="hold">
                      <p:stCondLst>
                        <p:cond delay="0"/>
                      </p:stCondLst>
                      <p:childTnLst>
                        <p:par>
                          <p:cTn id="129" fill="hold">
                            <p:stCondLst>
                              <p:cond delay="0"/>
                            </p:stCondLst>
                            <p:childTnLst>
                              <p:par>
                                <p:cTn id="130" presetID="1" presetClass="exit" presetSubtype="0" fill="hold" grpId="0" nodeType="clickEffect">
                                  <p:stCondLst>
                                    <p:cond delay="0"/>
                                  </p:stCondLst>
                                  <p:childTnLst>
                                    <p:set>
                                      <p:cBhvr>
                                        <p:cTn id="131" dur="1" fill="hold">
                                          <p:stCondLst>
                                            <p:cond delay="0"/>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32" restart="whenNotActive" fill="hold" evtFilter="cancelBubble" nodeType="interactiveSeq">
                <p:stCondLst>
                  <p:cond evt="onClick" delay="0">
                    <p:tgtEl>
                      <p:spTgt spid="72"/>
                    </p:tgtEl>
                  </p:cond>
                </p:stCondLst>
                <p:endSync evt="end" delay="0">
                  <p:rtn val="all"/>
                </p:endSync>
                <p:childTnLst>
                  <p:par>
                    <p:cTn id="133" fill="hold">
                      <p:stCondLst>
                        <p:cond delay="0"/>
                      </p:stCondLst>
                      <p:childTnLst>
                        <p:par>
                          <p:cTn id="134" fill="hold">
                            <p:stCondLst>
                              <p:cond delay="0"/>
                            </p:stCondLst>
                            <p:childTnLst>
                              <p:par>
                                <p:cTn id="135" presetID="1" presetClass="exit" presetSubtype="0" fill="hold" grpId="0" nodeType="clickEffect">
                                  <p:stCondLst>
                                    <p:cond delay="0"/>
                                  </p:stCondLst>
                                  <p:childTnLst>
                                    <p:set>
                                      <p:cBhvr>
                                        <p:cTn id="136"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137" restart="whenNotActive" fill="hold" evtFilter="cancelBubble" nodeType="interactiveSeq">
                <p:stCondLst>
                  <p:cond evt="onClick" delay="0">
                    <p:tgtEl>
                      <p:spTgt spid="73"/>
                    </p:tgtEl>
                  </p:cond>
                </p:stCondLst>
                <p:endSync evt="end" delay="0">
                  <p:rtn val="all"/>
                </p:endSync>
                <p:childTnLst>
                  <p:par>
                    <p:cTn id="138" fill="hold">
                      <p:stCondLst>
                        <p:cond delay="0"/>
                      </p:stCondLst>
                      <p:childTnLst>
                        <p:par>
                          <p:cTn id="139" fill="hold">
                            <p:stCondLst>
                              <p:cond delay="0"/>
                            </p:stCondLst>
                            <p:childTnLst>
                              <p:par>
                                <p:cTn id="140" presetID="1" presetClass="exit" presetSubtype="0" fill="hold" grpId="0" nodeType="clickEffect">
                                  <p:stCondLst>
                                    <p:cond delay="0"/>
                                  </p:stCondLst>
                                  <p:childTnLst>
                                    <p:set>
                                      <p:cBhvr>
                                        <p:cTn id="141" dur="1" fill="hold">
                                          <p:stCondLst>
                                            <p:cond delay="0"/>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142" restart="whenNotActive" fill="hold" evtFilter="cancelBubble" nodeType="interactiveSeq">
                <p:stCondLst>
                  <p:cond evt="onClick" delay="0">
                    <p:tgtEl>
                      <p:spTgt spid="74"/>
                    </p:tgtEl>
                  </p:cond>
                </p:stCondLst>
                <p:endSync evt="end" delay="0">
                  <p:rtn val="all"/>
                </p:endSync>
                <p:childTnLst>
                  <p:par>
                    <p:cTn id="143" fill="hold">
                      <p:stCondLst>
                        <p:cond delay="0"/>
                      </p:stCondLst>
                      <p:childTnLst>
                        <p:par>
                          <p:cTn id="144" fill="hold">
                            <p:stCondLst>
                              <p:cond delay="0"/>
                            </p:stCondLst>
                            <p:childTnLst>
                              <p:par>
                                <p:cTn id="145" presetID="1" presetClass="exit" presetSubtype="0" fill="hold" grpId="0" nodeType="clickEffect">
                                  <p:stCondLst>
                                    <p:cond delay="0"/>
                                  </p:stCondLst>
                                  <p:childTnLst>
                                    <p:set>
                                      <p:cBhvr>
                                        <p:cTn id="146" dur="1" fill="hold">
                                          <p:stCondLst>
                                            <p:cond delay="0"/>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147" restart="whenNotActive" fill="hold" evtFilter="cancelBubble" nodeType="interactiveSeq">
                <p:stCondLst>
                  <p:cond evt="onClick" delay="0">
                    <p:tgtEl>
                      <p:spTgt spid="75"/>
                    </p:tgtEl>
                  </p:cond>
                </p:stCondLst>
                <p:endSync evt="end" delay="0">
                  <p:rtn val="all"/>
                </p:endSync>
                <p:childTnLst>
                  <p:par>
                    <p:cTn id="148" fill="hold">
                      <p:stCondLst>
                        <p:cond delay="0"/>
                      </p:stCondLst>
                      <p:childTnLst>
                        <p:par>
                          <p:cTn id="149" fill="hold">
                            <p:stCondLst>
                              <p:cond delay="0"/>
                            </p:stCondLst>
                            <p:childTnLst>
                              <p:par>
                                <p:cTn id="150" presetID="1" presetClass="exit" presetSubtype="0" fill="hold" grpId="0" nodeType="clickEffect">
                                  <p:stCondLst>
                                    <p:cond delay="0"/>
                                  </p:stCondLst>
                                  <p:childTnLst>
                                    <p:set>
                                      <p:cBhvr>
                                        <p:cTn id="151"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childTnLst>
        </p:cTn>
      </p:par>
    </p:tnLst>
    <p:bldLst>
      <p:bldP spid="38" grpId="0"/>
      <p:bldP spid="39" grpId="0"/>
      <p:bldP spid="46" grpId="0"/>
      <p:bldP spid="47" grpId="0"/>
      <p:bldP spid="48" grpId="0"/>
      <p:bldP spid="49" grpId="0"/>
      <p:bldP spid="50" grpId="0"/>
      <p:bldP spid="51" grpId="0"/>
      <p:bldP spid="52" grpId="0"/>
      <p:bldP spid="53" grpId="0"/>
      <p:bldP spid="54" grpId="0"/>
      <p:bldP spid="55" grpId="0"/>
      <p:bldP spid="57" grpId="0"/>
      <p:bldP spid="58" grpId="0"/>
      <p:bldP spid="59" grpId="0"/>
      <p:bldP spid="60" grpId="0"/>
      <p:bldP spid="61" grpId="0"/>
      <p:bldP spid="62" grpId="0"/>
      <p:bldP spid="63" grpId="0"/>
      <p:bldP spid="64" grpId="0"/>
      <p:bldP spid="65" grpId="0"/>
      <p:bldP spid="66" grpId="0"/>
      <p:bldP spid="67" grpId="0"/>
      <p:bldP spid="69" grpId="0"/>
      <p:bldP spid="70" grpId="0"/>
      <p:bldP spid="71" grpId="0"/>
      <p:bldP spid="72" grpId="0"/>
      <p:bldP spid="73" grpId="0"/>
      <p:bldP spid="74" grpId="0"/>
      <p:bldP spid="7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Oral Health Care as a Gateway to HIV Diagnosis and Treatment</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746473694"/>
              </p:ext>
            </p:extLst>
          </p:nvPr>
        </p:nvGraphicFramePr>
        <p:xfrm>
          <a:off x="498474" y="1981200"/>
          <a:ext cx="8408459" cy="4144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8"/>
              <a:stretch>
                <a:fillRect/>
              </a:stretch>
            </p:blipFill>
          </mc:Choice>
          <mc:Fallback>
            <p:blipFill>
              <a:blip r:embed="rId9"/>
              <a:stretch>
                <a:fillRect/>
              </a:stretch>
            </p:blipFill>
          </mc:Fallback>
        </mc:AlternateContent>
        <p:spPr>
          <a:xfrm>
            <a:off x="0" y="4321175"/>
            <a:ext cx="1823936" cy="1785937"/>
          </a:xfrm>
          <a:prstGeom prst="rect">
            <a:avLst/>
          </a:prstGeom>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132" name="Rectangle 12"/>
          <p:cNvSpPr>
            <a:spLocks/>
          </p:cNvSpPr>
          <p:nvPr/>
        </p:nvSpPr>
        <p:spPr bwMode="auto">
          <a:xfrm>
            <a:off x="914400" y="1600200"/>
            <a:ext cx="7315200" cy="4140200"/>
          </a:xfrm>
          <a:prstGeom prst="rect">
            <a:avLst/>
          </a:prstGeom>
          <a:noFill/>
          <a:ln w="12700">
            <a:noFill/>
            <a:miter lim="800000"/>
            <a:headEnd/>
            <a:tailEnd/>
          </a:ln>
          <a:effectLst/>
        </p:spPr>
        <p:txBody>
          <a:bodyPr lIns="0" tIns="0" rIns="40639" bIns="0"/>
          <a:lstStyle/>
          <a:p>
            <a:pPr marL="554038" indent="-514350">
              <a:spcBef>
                <a:spcPts val="0"/>
              </a:spcBef>
              <a:buFont typeface="+mj-lt"/>
              <a:buAutoNum type="alphaUcPeriod"/>
              <a:defRPr/>
            </a:pPr>
            <a:r>
              <a:rPr lang="en-US" sz="2800" b="1" spc="300" dirty="0">
                <a:ln w="11430" cmpd="sng">
                  <a:noFill/>
                  <a:prstDash val="solid"/>
                  <a:miter lim="800000"/>
                </a:ln>
                <a:solidFill>
                  <a:schemeClr val="bg1"/>
                </a:solidFill>
                <a:effectLst>
                  <a:glow rad="45500">
                    <a:schemeClr val="accent1">
                      <a:satMod val="220000"/>
                      <a:alpha val="35000"/>
                    </a:schemeClr>
                  </a:glow>
                </a:effectLst>
                <a:latin typeface="Arial Black" pitchFamily="34" charset="0"/>
                <a:ea typeface="Arial Black" pitchFamily="34" charset="0"/>
                <a:cs typeface="Arial Black" pitchFamily="34" charset="0"/>
                <a:sym typeface="Arial Black" pitchFamily="34" charset="0"/>
              </a:rPr>
              <a:t>HIV can be transmitted via shared eating utensils </a:t>
            </a:r>
          </a:p>
          <a:p>
            <a:pPr marL="554038" indent="-514350">
              <a:spcBef>
                <a:spcPts val="0"/>
              </a:spcBef>
              <a:buFont typeface="+mj-lt"/>
              <a:buAutoNum type="alphaUcPeriod"/>
              <a:defRPr/>
            </a:pPr>
            <a:endParaRPr lang="en-US" sz="800" b="1" spc="300" dirty="0">
              <a:ln w="11430" cmpd="sng">
                <a:noFill/>
                <a:prstDash val="solid"/>
                <a:miter lim="800000"/>
              </a:ln>
              <a:solidFill>
                <a:schemeClr val="bg1"/>
              </a:solidFill>
              <a:effectLst>
                <a:glow rad="45500">
                  <a:schemeClr val="accent1">
                    <a:satMod val="220000"/>
                    <a:alpha val="35000"/>
                  </a:schemeClr>
                </a:glow>
              </a:effectLst>
              <a:latin typeface="Arial Black" pitchFamily="34" charset="0"/>
              <a:ea typeface="Arial Black" pitchFamily="34" charset="0"/>
              <a:cs typeface="Arial Black" pitchFamily="34" charset="0"/>
              <a:sym typeface="Arial Black" pitchFamily="34" charset="0"/>
            </a:endParaRPr>
          </a:p>
          <a:p>
            <a:pPr marL="554038" indent="-514350">
              <a:spcBef>
                <a:spcPts val="0"/>
              </a:spcBef>
              <a:buFont typeface="+mj-lt"/>
              <a:buAutoNum type="alphaUcPeriod"/>
              <a:defRPr/>
            </a:pPr>
            <a:r>
              <a:rPr lang="en-US" sz="2800" b="1" spc="300" dirty="0">
                <a:ln w="11430" cmpd="sng">
                  <a:noFill/>
                  <a:prstDash val="solid"/>
                  <a:miter lim="800000"/>
                </a:ln>
                <a:solidFill>
                  <a:schemeClr val="bg1"/>
                </a:solidFill>
                <a:effectLst>
                  <a:glow rad="45500">
                    <a:schemeClr val="accent1">
                      <a:satMod val="220000"/>
                      <a:alpha val="35000"/>
                    </a:schemeClr>
                  </a:glow>
                </a:effectLst>
                <a:latin typeface="Arial Black" pitchFamily="34" charset="0"/>
                <a:ea typeface="Arial Black" pitchFamily="34" charset="0"/>
                <a:cs typeface="Arial Black" pitchFamily="34" charset="0"/>
                <a:sym typeface="Arial Black" pitchFamily="34" charset="0"/>
              </a:rPr>
              <a:t>HIV can be transmitted via saliva</a:t>
            </a:r>
          </a:p>
          <a:p>
            <a:pPr marL="554038" indent="-514350">
              <a:spcBef>
                <a:spcPts val="0"/>
              </a:spcBef>
              <a:buFont typeface="+mj-lt"/>
              <a:buAutoNum type="alphaUcPeriod"/>
              <a:defRPr/>
            </a:pPr>
            <a:endParaRPr lang="en-US" sz="800" b="1" spc="300" dirty="0">
              <a:ln w="11430" cmpd="sng">
                <a:noFill/>
                <a:prstDash val="solid"/>
                <a:miter lim="800000"/>
              </a:ln>
              <a:solidFill>
                <a:schemeClr val="bg1"/>
              </a:solidFill>
              <a:effectLst>
                <a:glow rad="45500">
                  <a:schemeClr val="accent1">
                    <a:satMod val="220000"/>
                    <a:alpha val="35000"/>
                  </a:schemeClr>
                </a:glow>
              </a:effectLst>
              <a:latin typeface="Arial Black" pitchFamily="34" charset="0"/>
              <a:ea typeface="Arial Black" pitchFamily="34" charset="0"/>
              <a:cs typeface="Arial Black" pitchFamily="34" charset="0"/>
              <a:sym typeface="Arial Black" pitchFamily="34" charset="0"/>
            </a:endParaRPr>
          </a:p>
          <a:p>
            <a:pPr marL="554038" indent="-514350">
              <a:spcBef>
                <a:spcPts val="0"/>
              </a:spcBef>
              <a:buFont typeface="+mj-lt"/>
              <a:buAutoNum type="alphaUcPeriod"/>
              <a:defRPr/>
            </a:pPr>
            <a:r>
              <a:rPr lang="en-US" sz="2800" b="1" spc="300" dirty="0">
                <a:ln w="11430" cmpd="sng">
                  <a:noFill/>
                  <a:prstDash val="solid"/>
                  <a:miter lim="800000"/>
                </a:ln>
                <a:solidFill>
                  <a:schemeClr val="bg1"/>
                </a:solidFill>
                <a:effectLst>
                  <a:glow rad="45500">
                    <a:schemeClr val="accent1">
                      <a:satMod val="220000"/>
                      <a:alpha val="35000"/>
                    </a:schemeClr>
                  </a:glow>
                </a:effectLst>
                <a:latin typeface="Arial Black" pitchFamily="34" charset="0"/>
                <a:ea typeface="Arial Black" pitchFamily="34" charset="0"/>
                <a:cs typeface="Arial Black" pitchFamily="34" charset="0"/>
                <a:sym typeface="Arial Black" pitchFamily="34" charset="0"/>
              </a:rPr>
              <a:t>HIV can be transmitted in an aerosol </a:t>
            </a:r>
          </a:p>
          <a:p>
            <a:pPr marL="554038" indent="-514350">
              <a:spcBef>
                <a:spcPts val="0"/>
              </a:spcBef>
              <a:buFont typeface="+mj-lt"/>
              <a:buAutoNum type="alphaUcPeriod"/>
              <a:defRPr/>
            </a:pPr>
            <a:endParaRPr lang="en-US" sz="800" b="1" spc="300" dirty="0">
              <a:ln w="11430" cmpd="sng">
                <a:noFill/>
                <a:prstDash val="solid"/>
                <a:miter lim="800000"/>
              </a:ln>
              <a:solidFill>
                <a:schemeClr val="bg1"/>
              </a:solidFill>
              <a:effectLst>
                <a:glow rad="45500">
                  <a:schemeClr val="accent1">
                    <a:satMod val="220000"/>
                    <a:alpha val="35000"/>
                  </a:schemeClr>
                </a:glow>
              </a:effectLst>
              <a:latin typeface="Arial Black" pitchFamily="34" charset="0"/>
              <a:ea typeface="Arial Black" pitchFamily="34" charset="0"/>
              <a:cs typeface="Arial Black" pitchFamily="34" charset="0"/>
              <a:sym typeface="Arial Black" pitchFamily="34" charset="0"/>
            </a:endParaRPr>
          </a:p>
          <a:p>
            <a:pPr marL="554038" indent="-514350">
              <a:spcBef>
                <a:spcPts val="0"/>
              </a:spcBef>
              <a:buFont typeface="+mj-lt"/>
              <a:buAutoNum type="alphaUcPeriod"/>
              <a:defRPr/>
            </a:pPr>
            <a:r>
              <a:rPr lang="en-US" sz="2800" b="1" spc="300" dirty="0">
                <a:ln w="11430" cmpd="sng">
                  <a:noFill/>
                  <a:prstDash val="solid"/>
                  <a:miter lim="800000"/>
                </a:ln>
                <a:solidFill>
                  <a:schemeClr val="bg1"/>
                </a:solidFill>
                <a:effectLst>
                  <a:glow rad="45500">
                    <a:schemeClr val="accent1">
                      <a:satMod val="220000"/>
                      <a:alpha val="35000"/>
                    </a:schemeClr>
                  </a:glow>
                </a:effectLst>
                <a:latin typeface="Arial Black" pitchFamily="34" charset="0"/>
                <a:ea typeface="Arial Black" pitchFamily="34" charset="0"/>
                <a:cs typeface="Arial Black" pitchFamily="34" charset="0"/>
                <a:sym typeface="Arial Black" pitchFamily="34" charset="0"/>
              </a:rPr>
              <a:t>All of the above</a:t>
            </a:r>
          </a:p>
        </p:txBody>
      </p:sp>
      <p:sp>
        <p:nvSpPr>
          <p:cNvPr id="16387" name="Rectangle 1"/>
          <p:cNvSpPr>
            <a:spLocks/>
          </p:cNvSpPr>
          <p:nvPr/>
        </p:nvSpPr>
        <p:spPr bwMode="auto">
          <a:xfrm>
            <a:off x="0" y="0"/>
            <a:ext cx="9144000" cy="1981200"/>
          </a:xfrm>
          <a:prstGeom prst="rect">
            <a:avLst/>
          </a:prstGeom>
          <a:noFill/>
          <a:ln w="12700">
            <a:noFill/>
            <a:miter lim="800000"/>
            <a:headEnd/>
            <a:tailEnd/>
          </a:ln>
        </p:spPr>
        <p:txBody>
          <a:bodyPr lIns="0" tIns="0" rIns="40639" bIns="0">
            <a:prstTxWarp prst="textNoShape">
              <a:avLst/>
            </a:prstTxWarp>
          </a:bodyPr>
          <a:lstStyle/>
          <a:p>
            <a:pPr marL="39688" algn="ctr"/>
            <a:r>
              <a:rPr lang="en-US" sz="4000">
                <a:solidFill>
                  <a:srgbClr val="FFFFFF"/>
                </a:solidFill>
                <a:latin typeface="Arial Black" pitchFamily="-112" charset="0"/>
                <a:sym typeface="Arial Black" pitchFamily="-112" charset="0"/>
              </a:rPr>
              <a:t>Which of the following </a:t>
            </a:r>
          </a:p>
          <a:p>
            <a:pPr marL="39688" algn="ctr"/>
            <a:r>
              <a:rPr lang="en-US" sz="4000">
                <a:solidFill>
                  <a:srgbClr val="FFFFFF"/>
                </a:solidFill>
                <a:latin typeface="Arial Black" pitchFamily="-112" charset="0"/>
                <a:sym typeface="Arial Black" pitchFamily="-112" charset="0"/>
              </a:rPr>
              <a:t>is a myth?</a:t>
            </a:r>
          </a:p>
        </p:txBody>
      </p:sp>
      <p:sp>
        <p:nvSpPr>
          <p:cNvPr id="5134" name="AutoShape 14"/>
          <p:cNvSpPr>
            <a:spLocks/>
          </p:cNvSpPr>
          <p:nvPr/>
        </p:nvSpPr>
        <p:spPr bwMode="auto">
          <a:xfrm>
            <a:off x="838200" y="4419600"/>
            <a:ext cx="7239000" cy="762000"/>
          </a:xfrm>
          <a:prstGeom prst="roundRect">
            <a:avLst>
              <a:gd name="adj" fmla="val 28843"/>
            </a:avLst>
          </a:prstGeom>
          <a:noFill/>
          <a:ln w="76200">
            <a:solidFill>
              <a:schemeClr val="bg1"/>
            </a:solidFill>
            <a:round/>
            <a:headEnd/>
            <a:tailEnd/>
          </a:ln>
        </p:spPr>
        <p:txBody>
          <a:bodyPr lIns="0" tIns="0" rIns="0" bIns="0">
            <a:prstTxWarp prst="textNoShape">
              <a:avLst/>
            </a:prstTxWarp>
          </a:bodyPr>
          <a:lstStyle/>
          <a:p>
            <a:endParaRPr lang="en-US" sz="1800"/>
          </a:p>
        </p:txBody>
      </p:sp>
      <p:sp>
        <p:nvSpPr>
          <p:cNvPr id="8" name="Flowchart: Process 7">
            <a:hlinkClick r:id="rId3" action="ppaction://hlinksldjump"/>
          </p:cNvPr>
          <p:cNvSpPr/>
          <p:nvPr/>
        </p:nvSpPr>
        <p:spPr>
          <a:xfrm>
            <a:off x="7848600" y="6400800"/>
            <a:ext cx="1295400" cy="45720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ea typeface="ＭＳ Ｐゴシック" pitchFamily="-107" charset="-128"/>
              </a:rPr>
              <a:t>Scores</a:t>
            </a:r>
          </a:p>
        </p:txBody>
      </p:sp>
      <p:sp>
        <p:nvSpPr>
          <p:cNvPr id="16390" name="Rectangle 5"/>
          <p:cNvSpPr>
            <a:spLocks noChangeArrowheads="1"/>
          </p:cNvSpPr>
          <p:nvPr/>
        </p:nvSpPr>
        <p:spPr bwMode="auto">
          <a:xfrm>
            <a:off x="0" y="6211888"/>
            <a:ext cx="1981200" cy="646112"/>
          </a:xfrm>
          <a:prstGeom prst="rect">
            <a:avLst/>
          </a:prstGeom>
          <a:noFill/>
          <a:ln w="9525">
            <a:noFill/>
            <a:miter lim="800000"/>
            <a:headEnd/>
            <a:tailEnd/>
          </a:ln>
        </p:spPr>
        <p:txBody>
          <a:bodyPr>
            <a:prstTxWarp prst="textNoShape">
              <a:avLst/>
            </a:prstTxWarp>
            <a:spAutoFit/>
          </a:bodyPr>
          <a:lstStyle/>
          <a:p>
            <a:r>
              <a:rPr lang="en-US" sz="3600">
                <a:solidFill>
                  <a:srgbClr val="FFFFFF"/>
                </a:solidFill>
                <a:latin typeface="Arial Black" pitchFamily="-112" charset="0"/>
                <a:sym typeface="Arial Black" pitchFamily="-112" charset="0"/>
              </a:rPr>
              <a:t>$100</a:t>
            </a:r>
            <a:endParaRPr lang="en-US" sz="36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5134"/>
                                        </p:tgtEl>
                                        <p:attrNameLst>
                                          <p:attrName>style.visibility</p:attrName>
                                        </p:attrNameLst>
                                      </p:cBhvr>
                                      <p:to>
                                        <p:strVal val="visible"/>
                                      </p:to>
                                    </p:set>
                                    <p:animEffect transition="in" filter="wheel(4)">
                                      <p:cBhvr>
                                        <p:cTn id="7" dur="2000"/>
                                        <p:tgtEl>
                                          <p:spTgt spid="5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4" grpId="0" animBg="1"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7410" name="Rectangle 1"/>
          <p:cNvSpPr>
            <a:spLocks/>
          </p:cNvSpPr>
          <p:nvPr/>
        </p:nvSpPr>
        <p:spPr bwMode="auto">
          <a:xfrm>
            <a:off x="0" y="0"/>
            <a:ext cx="9144000" cy="1676400"/>
          </a:xfrm>
          <a:prstGeom prst="rect">
            <a:avLst/>
          </a:prstGeom>
          <a:noFill/>
          <a:ln w="12700">
            <a:noFill/>
            <a:miter lim="800000"/>
            <a:headEnd/>
            <a:tailEnd/>
          </a:ln>
        </p:spPr>
        <p:txBody>
          <a:bodyPr lIns="0" tIns="0" rIns="40639" bIns="0">
            <a:prstTxWarp prst="textNoShape">
              <a:avLst/>
            </a:prstTxWarp>
          </a:bodyPr>
          <a:lstStyle/>
          <a:p>
            <a:pPr marL="39688" algn="ctr"/>
            <a:r>
              <a:rPr lang="en-US" sz="4000">
                <a:solidFill>
                  <a:srgbClr val="FFFFFF"/>
                </a:solidFill>
                <a:latin typeface="Arial Black" pitchFamily="-112" charset="0"/>
                <a:sym typeface="Arial Black" pitchFamily="-112" charset="0"/>
              </a:rPr>
              <a:t>The capital of which country has the highest reported prevalence of HIV?</a:t>
            </a:r>
          </a:p>
        </p:txBody>
      </p:sp>
      <p:sp>
        <p:nvSpPr>
          <p:cNvPr id="6" name="Flowchart: Process 5">
            <a:hlinkClick r:id="rId3" action="ppaction://hlinksldjump"/>
          </p:cNvPr>
          <p:cNvSpPr/>
          <p:nvPr/>
        </p:nvSpPr>
        <p:spPr>
          <a:xfrm>
            <a:off x="7848600" y="6400800"/>
            <a:ext cx="1295400" cy="45720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ea typeface="ＭＳ Ｐゴシック" pitchFamily="-107" charset="-128"/>
              </a:rPr>
              <a:t>Scores</a:t>
            </a:r>
          </a:p>
        </p:txBody>
      </p:sp>
      <p:sp>
        <p:nvSpPr>
          <p:cNvPr id="5" name="Rounded Rectangle 4"/>
          <p:cNvSpPr/>
          <p:nvPr/>
        </p:nvSpPr>
        <p:spPr>
          <a:xfrm>
            <a:off x="2743200" y="2438400"/>
            <a:ext cx="3581400" cy="685800"/>
          </a:xfrm>
          <a:prstGeom prst="round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nchorCtr="1">
            <a:prstTxWarp prst="textNoShape">
              <a:avLst/>
            </a:prstTxWarp>
          </a:bodyPr>
          <a:lstStyle/>
          <a:p>
            <a:pPr marL="39688" algn="ctr">
              <a:lnSpc>
                <a:spcPct val="130000"/>
              </a:lnSpc>
              <a:spcBef>
                <a:spcPts val="3100"/>
              </a:spcBef>
            </a:pPr>
            <a:endParaRPr lang="en-US" sz="4200" b="1">
              <a:solidFill>
                <a:schemeClr val="tx1"/>
              </a:solidFill>
              <a:latin typeface="Arial Black" pitchFamily="-112" charset="0"/>
              <a:ea typeface="Arial Black" pitchFamily="-112" charset="0"/>
              <a:cs typeface="Arial Black" pitchFamily="-112" charset="0"/>
              <a:sym typeface="Arial Black" pitchFamily="-112" charset="0"/>
            </a:endParaRPr>
          </a:p>
        </p:txBody>
      </p:sp>
      <p:sp>
        <p:nvSpPr>
          <p:cNvPr id="17413" name="Rectangle 6"/>
          <p:cNvSpPr>
            <a:spLocks noChangeArrowheads="1"/>
          </p:cNvSpPr>
          <p:nvPr/>
        </p:nvSpPr>
        <p:spPr bwMode="auto">
          <a:xfrm>
            <a:off x="0" y="6211888"/>
            <a:ext cx="1981200" cy="646112"/>
          </a:xfrm>
          <a:prstGeom prst="rect">
            <a:avLst/>
          </a:prstGeom>
          <a:noFill/>
          <a:ln w="9525">
            <a:noFill/>
            <a:miter lim="800000"/>
            <a:headEnd/>
            <a:tailEnd/>
          </a:ln>
        </p:spPr>
        <p:txBody>
          <a:bodyPr>
            <a:prstTxWarp prst="textNoShape">
              <a:avLst/>
            </a:prstTxWarp>
            <a:spAutoFit/>
          </a:bodyPr>
          <a:lstStyle/>
          <a:p>
            <a:r>
              <a:rPr lang="en-US" sz="3600">
                <a:solidFill>
                  <a:srgbClr val="FFFFFF"/>
                </a:solidFill>
                <a:latin typeface="Arial Black" pitchFamily="-112" charset="0"/>
                <a:sym typeface="Arial Black" pitchFamily="-112" charset="0"/>
              </a:rPr>
              <a:t>$200</a:t>
            </a:r>
            <a:endParaRPr lang="en-US" sz="3600"/>
          </a:p>
        </p:txBody>
      </p:sp>
      <p:sp>
        <p:nvSpPr>
          <p:cNvPr id="8" name="Rectangle 12"/>
          <p:cNvSpPr>
            <a:spLocks/>
          </p:cNvSpPr>
          <p:nvPr/>
        </p:nvSpPr>
        <p:spPr bwMode="auto">
          <a:xfrm>
            <a:off x="2743200" y="2514600"/>
            <a:ext cx="3657600" cy="3378200"/>
          </a:xfrm>
          <a:prstGeom prst="rect">
            <a:avLst/>
          </a:prstGeom>
          <a:noFill/>
          <a:ln w="12700">
            <a:noFill/>
            <a:miter lim="800000"/>
            <a:headEnd/>
            <a:tailEnd/>
          </a:ln>
          <a:effectLst/>
        </p:spPr>
        <p:txBody>
          <a:bodyPr lIns="0" tIns="0" rIns="40639" bIns="0"/>
          <a:lstStyle/>
          <a:p>
            <a:pPr marL="382588" indent="-342900">
              <a:spcBef>
                <a:spcPts val="2400"/>
              </a:spcBef>
              <a:defRPr/>
            </a:pPr>
            <a:r>
              <a:rPr lang="en-US" sz="2800" b="1" spc="300" dirty="0">
                <a:ln w="11430" cmpd="sng">
                  <a:noFill/>
                  <a:prstDash val="solid"/>
                  <a:miter lim="800000"/>
                </a:ln>
                <a:solidFill>
                  <a:schemeClr val="bg1"/>
                </a:solidFill>
                <a:effectLst>
                  <a:glow rad="45500">
                    <a:schemeClr val="accent1">
                      <a:satMod val="220000"/>
                      <a:alpha val="35000"/>
                    </a:schemeClr>
                  </a:glow>
                </a:effectLst>
                <a:latin typeface="Arial Black" pitchFamily="34" charset="0"/>
                <a:ea typeface="Arial Black" pitchFamily="34" charset="0"/>
                <a:cs typeface="Arial Black" pitchFamily="34" charset="0"/>
                <a:sym typeface="Arial Black" pitchFamily="34" charset="0"/>
              </a:rPr>
              <a:t>A. USA</a:t>
            </a:r>
          </a:p>
          <a:p>
            <a:pPr marL="382588" indent="-342900">
              <a:spcBef>
                <a:spcPts val="2400"/>
              </a:spcBef>
              <a:defRPr/>
            </a:pPr>
            <a:r>
              <a:rPr lang="en-US" sz="2800" b="1" spc="300" dirty="0">
                <a:ln w="11430" cmpd="sng">
                  <a:noFill/>
                  <a:prstDash val="solid"/>
                  <a:miter lim="800000"/>
                </a:ln>
                <a:solidFill>
                  <a:schemeClr val="bg1"/>
                </a:solidFill>
                <a:effectLst>
                  <a:glow rad="45500">
                    <a:schemeClr val="accent1">
                      <a:satMod val="220000"/>
                      <a:alpha val="35000"/>
                    </a:schemeClr>
                  </a:glow>
                </a:effectLst>
                <a:latin typeface="Arial Black" pitchFamily="34" charset="0"/>
                <a:ea typeface="Arial Black" pitchFamily="34" charset="0"/>
                <a:cs typeface="Arial Black" pitchFamily="34" charset="0"/>
                <a:sym typeface="Arial Black" pitchFamily="34" charset="0"/>
              </a:rPr>
              <a:t>B. China</a:t>
            </a:r>
          </a:p>
          <a:p>
            <a:pPr marL="382588" indent="-342900">
              <a:spcBef>
                <a:spcPts val="2400"/>
              </a:spcBef>
              <a:defRPr/>
            </a:pPr>
            <a:r>
              <a:rPr lang="en-US" sz="2800" b="1" spc="300" dirty="0">
                <a:ln w="11430" cmpd="sng">
                  <a:noFill/>
                  <a:prstDash val="solid"/>
                  <a:miter lim="800000"/>
                </a:ln>
                <a:solidFill>
                  <a:schemeClr val="bg1"/>
                </a:solidFill>
                <a:effectLst>
                  <a:glow rad="45500">
                    <a:schemeClr val="accent1">
                      <a:satMod val="220000"/>
                      <a:alpha val="35000"/>
                    </a:schemeClr>
                  </a:glow>
                </a:effectLst>
                <a:latin typeface="Arial Black" pitchFamily="34" charset="0"/>
                <a:ea typeface="Arial Black" pitchFamily="34" charset="0"/>
                <a:cs typeface="Arial Black" pitchFamily="34" charset="0"/>
                <a:sym typeface="Arial Black" pitchFamily="34" charset="0"/>
              </a:rPr>
              <a:t>C. England</a:t>
            </a:r>
          </a:p>
          <a:p>
            <a:pPr marL="382588" indent="-342900">
              <a:spcBef>
                <a:spcPts val="2400"/>
              </a:spcBef>
              <a:defRPr/>
            </a:pPr>
            <a:r>
              <a:rPr lang="en-US" sz="2800" b="1" spc="300" dirty="0">
                <a:ln w="11430" cmpd="sng">
                  <a:noFill/>
                  <a:prstDash val="solid"/>
                  <a:miter lim="800000"/>
                </a:ln>
                <a:solidFill>
                  <a:schemeClr val="bg1"/>
                </a:solidFill>
                <a:effectLst>
                  <a:glow rad="45500">
                    <a:schemeClr val="accent1">
                      <a:satMod val="220000"/>
                      <a:alpha val="35000"/>
                    </a:schemeClr>
                  </a:glow>
                </a:effectLst>
                <a:latin typeface="Arial Black" pitchFamily="34" charset="0"/>
                <a:ea typeface="Arial Black" pitchFamily="34" charset="0"/>
                <a:cs typeface="Arial Black" pitchFamily="34" charset="0"/>
                <a:sym typeface="Arial Black" pitchFamily="34" charset="0"/>
              </a:rPr>
              <a:t>D. Australia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style.rotation</p:attrName>
                                        </p:attrNameLst>
                                      </p:cBhvr>
                                      <p:tavLst>
                                        <p:tav tm="0">
                                          <p:val>
                                            <p:fltVal val="720"/>
                                          </p:val>
                                        </p:tav>
                                        <p:tav tm="100000">
                                          <p:val>
                                            <p:fltVal val="0"/>
                                          </p:val>
                                        </p:tav>
                                      </p:tavLst>
                                    </p:anim>
                                    <p:anim calcmode="lin" valueType="num">
                                      <p:cBhvr>
                                        <p:cTn id="9" dur="2000" fill="hold"/>
                                        <p:tgtEl>
                                          <p:spTgt spid="5"/>
                                        </p:tgtEl>
                                        <p:attrNameLst>
                                          <p:attrName>ppt_h</p:attrName>
                                        </p:attrNameLst>
                                      </p:cBhvr>
                                      <p:tavLst>
                                        <p:tav tm="0">
                                          <p:val>
                                            <p:fltVal val="0"/>
                                          </p:val>
                                        </p:tav>
                                        <p:tav tm="100000">
                                          <p:val>
                                            <p:strVal val="#ppt_h"/>
                                          </p:val>
                                        </p:tav>
                                      </p:tavLst>
                                    </p:anim>
                                    <p:anim calcmode="lin" valueType="num">
                                      <p:cBhvr>
                                        <p:cTn id="10" dur="2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8434" name="Rectangle 12"/>
          <p:cNvSpPr>
            <a:spLocks/>
          </p:cNvSpPr>
          <p:nvPr/>
        </p:nvSpPr>
        <p:spPr bwMode="auto">
          <a:xfrm>
            <a:off x="0" y="0"/>
            <a:ext cx="9144000" cy="1676400"/>
          </a:xfrm>
          <a:prstGeom prst="rect">
            <a:avLst/>
          </a:prstGeom>
          <a:noFill/>
          <a:ln w="12700">
            <a:noFill/>
            <a:miter lim="800000"/>
            <a:headEnd/>
            <a:tailEnd/>
          </a:ln>
        </p:spPr>
        <p:txBody>
          <a:bodyPr lIns="0" tIns="0" rIns="40639" bIns="0">
            <a:prstTxWarp prst="textNoShape">
              <a:avLst/>
            </a:prstTxWarp>
          </a:bodyPr>
          <a:lstStyle/>
          <a:p>
            <a:pPr marL="39688" algn="ctr">
              <a:spcBef>
                <a:spcPts val="1200"/>
              </a:spcBef>
            </a:pPr>
            <a:r>
              <a:rPr lang="en-US" sz="4000" b="1">
                <a:solidFill>
                  <a:schemeClr val="bg1"/>
                </a:solidFill>
                <a:latin typeface="Arial Black" pitchFamily="-112" charset="0"/>
                <a:sym typeface="Arial Black" pitchFamily="-112" charset="0"/>
              </a:rPr>
              <a:t>Which of the following </a:t>
            </a:r>
          </a:p>
          <a:p>
            <a:pPr marL="39688" algn="ctr">
              <a:spcBef>
                <a:spcPts val="1200"/>
              </a:spcBef>
            </a:pPr>
            <a:r>
              <a:rPr lang="en-US" sz="4000" b="1">
                <a:solidFill>
                  <a:schemeClr val="bg1"/>
                </a:solidFill>
                <a:latin typeface="Arial Black" pitchFamily="-112" charset="0"/>
                <a:sym typeface="Arial Black" pitchFamily="-112" charset="0"/>
              </a:rPr>
              <a:t>is TRUE?</a:t>
            </a:r>
          </a:p>
        </p:txBody>
      </p:sp>
      <p:sp>
        <p:nvSpPr>
          <p:cNvPr id="18435" name="Rectangle 1"/>
          <p:cNvSpPr>
            <a:spLocks/>
          </p:cNvSpPr>
          <p:nvPr/>
        </p:nvSpPr>
        <p:spPr bwMode="auto">
          <a:xfrm>
            <a:off x="914400" y="1600200"/>
            <a:ext cx="7315200" cy="4876800"/>
          </a:xfrm>
          <a:prstGeom prst="rect">
            <a:avLst/>
          </a:prstGeom>
          <a:noFill/>
          <a:ln w="12700">
            <a:noFill/>
            <a:miter lim="800000"/>
            <a:headEnd/>
            <a:tailEnd/>
          </a:ln>
        </p:spPr>
        <p:txBody>
          <a:bodyPr lIns="0" tIns="0" rIns="40639" bIns="0">
            <a:prstTxWarp prst="textNoShape">
              <a:avLst/>
            </a:prstTxWarp>
          </a:bodyPr>
          <a:lstStyle/>
          <a:p>
            <a:pPr marL="514350" indent="-514350">
              <a:spcBef>
                <a:spcPts val="1200"/>
              </a:spcBef>
              <a:buClr>
                <a:schemeClr val="bg1"/>
              </a:buClr>
              <a:buSzPct val="100000"/>
              <a:buFont typeface="Calibri" pitchFamily="-112" charset="0"/>
              <a:buAutoNum type="alphaUcPeriod"/>
            </a:pPr>
            <a:r>
              <a:rPr lang="en-US" sz="2800" b="1">
                <a:solidFill>
                  <a:schemeClr val="bg1"/>
                </a:solidFill>
                <a:latin typeface="Arial Black" pitchFamily="-112" charset="0"/>
                <a:sym typeface="Arial Black" pitchFamily="-112" charset="0"/>
              </a:rPr>
              <a:t>Oral HPV will always result in oral warts or oral cancer</a:t>
            </a:r>
          </a:p>
          <a:p>
            <a:pPr marL="514350" indent="-514350">
              <a:spcBef>
                <a:spcPts val="1200"/>
              </a:spcBef>
              <a:buClr>
                <a:schemeClr val="bg1"/>
              </a:buClr>
              <a:buSzPct val="100000"/>
              <a:buFont typeface="Calibri" pitchFamily="-112" charset="0"/>
              <a:buAutoNum type="alphaUcPeriod"/>
            </a:pPr>
            <a:r>
              <a:rPr lang="en-US" sz="2800" b="1">
                <a:solidFill>
                  <a:schemeClr val="bg1"/>
                </a:solidFill>
                <a:latin typeface="Arial Black" pitchFamily="-112" charset="0"/>
                <a:sym typeface="Arial Black" pitchFamily="-112" charset="0"/>
              </a:rPr>
              <a:t>HIV medications work by actively destroying HIV</a:t>
            </a:r>
          </a:p>
          <a:p>
            <a:pPr marL="514350" indent="-514350">
              <a:spcBef>
                <a:spcPts val="1200"/>
              </a:spcBef>
              <a:buClr>
                <a:schemeClr val="bg1"/>
              </a:buClr>
              <a:buSzPct val="100000"/>
              <a:buFont typeface="Calibri" pitchFamily="-112" charset="0"/>
              <a:buAutoNum type="alphaUcPeriod"/>
            </a:pPr>
            <a:r>
              <a:rPr lang="en-US" sz="2800" b="1">
                <a:solidFill>
                  <a:schemeClr val="bg1"/>
                </a:solidFill>
                <a:latin typeface="Arial Black" pitchFamily="-112" charset="0"/>
                <a:sym typeface="Arial Black" pitchFamily="-112" charset="0"/>
              </a:rPr>
              <a:t>Receptive anal sex has a higher risk of HIV transmission than receptive oral sex</a:t>
            </a:r>
          </a:p>
          <a:p>
            <a:pPr marL="514350" indent="-514350">
              <a:spcBef>
                <a:spcPts val="1200"/>
              </a:spcBef>
              <a:buClr>
                <a:schemeClr val="bg1"/>
              </a:buClr>
              <a:buSzPct val="100000"/>
              <a:buFont typeface="Calibri" pitchFamily="-112" charset="0"/>
              <a:buAutoNum type="alphaUcPeriod"/>
            </a:pPr>
            <a:r>
              <a:rPr lang="en-US" sz="2800" b="1">
                <a:solidFill>
                  <a:schemeClr val="bg1"/>
                </a:solidFill>
                <a:latin typeface="Arial Black" pitchFamily="-112" charset="0"/>
                <a:sym typeface="Arial Black" pitchFamily="-112" charset="0"/>
              </a:rPr>
              <a:t>Standard precautions do not protect against the transmission of HIV</a:t>
            </a:r>
          </a:p>
        </p:txBody>
      </p:sp>
      <p:sp>
        <p:nvSpPr>
          <p:cNvPr id="9" name="Flowchart: Process 8">
            <a:hlinkClick r:id="rId3" action="ppaction://hlinksldjump"/>
          </p:cNvPr>
          <p:cNvSpPr/>
          <p:nvPr/>
        </p:nvSpPr>
        <p:spPr>
          <a:xfrm>
            <a:off x="7848600" y="6400800"/>
            <a:ext cx="1295400" cy="45720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ea typeface="ＭＳ Ｐゴシック" pitchFamily="-107" charset="-128"/>
              </a:rPr>
              <a:t>Scores</a:t>
            </a:r>
          </a:p>
        </p:txBody>
      </p:sp>
      <p:sp>
        <p:nvSpPr>
          <p:cNvPr id="11" name="Rounded Rectangle 10"/>
          <p:cNvSpPr/>
          <p:nvPr/>
        </p:nvSpPr>
        <p:spPr>
          <a:xfrm>
            <a:off x="762000" y="3505200"/>
            <a:ext cx="7467600" cy="1524000"/>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a typeface="ＭＳ Ｐゴシック" pitchFamily="-107" charset="-128"/>
            </a:endParaRPr>
          </a:p>
        </p:txBody>
      </p:sp>
      <p:sp>
        <p:nvSpPr>
          <p:cNvPr id="18438" name="Rectangle 5"/>
          <p:cNvSpPr>
            <a:spLocks noChangeArrowheads="1"/>
          </p:cNvSpPr>
          <p:nvPr/>
        </p:nvSpPr>
        <p:spPr bwMode="auto">
          <a:xfrm>
            <a:off x="0" y="6211888"/>
            <a:ext cx="1981200" cy="646112"/>
          </a:xfrm>
          <a:prstGeom prst="rect">
            <a:avLst/>
          </a:prstGeom>
          <a:noFill/>
          <a:ln w="9525">
            <a:noFill/>
            <a:miter lim="800000"/>
            <a:headEnd/>
            <a:tailEnd/>
          </a:ln>
        </p:spPr>
        <p:txBody>
          <a:bodyPr>
            <a:prstTxWarp prst="textNoShape">
              <a:avLst/>
            </a:prstTxWarp>
            <a:spAutoFit/>
          </a:bodyPr>
          <a:lstStyle/>
          <a:p>
            <a:r>
              <a:rPr lang="en-US" sz="3600">
                <a:solidFill>
                  <a:srgbClr val="FFFFFF"/>
                </a:solidFill>
                <a:latin typeface="Arial Black" pitchFamily="-112" charset="0"/>
                <a:sym typeface="Arial Black" pitchFamily="-112" charset="0"/>
              </a:rPr>
              <a:t>$300</a:t>
            </a:r>
            <a:endParaRPr lang="en-US" sz="36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9458" name="Rectangle 3"/>
          <p:cNvSpPr>
            <a:spLocks/>
          </p:cNvSpPr>
          <p:nvPr/>
        </p:nvSpPr>
        <p:spPr bwMode="auto">
          <a:xfrm>
            <a:off x="0" y="0"/>
            <a:ext cx="9144000" cy="1600200"/>
          </a:xfrm>
          <a:prstGeom prst="rect">
            <a:avLst/>
          </a:prstGeom>
          <a:noFill/>
          <a:ln w="12700">
            <a:noFill/>
            <a:miter lim="800000"/>
            <a:headEnd/>
            <a:tailEnd/>
          </a:ln>
        </p:spPr>
        <p:txBody>
          <a:bodyPr lIns="0" tIns="0" rIns="40639" bIns="0">
            <a:prstTxWarp prst="textNoShape">
              <a:avLst/>
            </a:prstTxWarp>
          </a:bodyPr>
          <a:lstStyle/>
          <a:p>
            <a:pPr marL="39688" algn="ctr">
              <a:spcBef>
                <a:spcPts val="1200"/>
              </a:spcBef>
            </a:pPr>
            <a:r>
              <a:rPr lang="en-US" sz="4000" b="1">
                <a:solidFill>
                  <a:schemeClr val="bg1"/>
                </a:solidFill>
                <a:latin typeface="Arial Black" pitchFamily="-112" charset="0"/>
                <a:sym typeface="Arial Black" pitchFamily="-112" charset="0"/>
              </a:rPr>
              <a:t>Which of the following </a:t>
            </a:r>
          </a:p>
          <a:p>
            <a:pPr marL="39688" algn="ctr">
              <a:spcBef>
                <a:spcPts val="1200"/>
              </a:spcBef>
            </a:pPr>
            <a:r>
              <a:rPr lang="en-US" sz="4000" b="1">
                <a:solidFill>
                  <a:schemeClr val="bg1"/>
                </a:solidFill>
                <a:latin typeface="Arial Black" pitchFamily="-112" charset="0"/>
                <a:sym typeface="Arial Black" pitchFamily="-112" charset="0"/>
              </a:rPr>
              <a:t>is TRUE?</a:t>
            </a:r>
          </a:p>
        </p:txBody>
      </p:sp>
      <p:sp>
        <p:nvSpPr>
          <p:cNvPr id="9" name="Flowchart: Process 8">
            <a:hlinkClick r:id="rId3" action="ppaction://hlinksldjump"/>
          </p:cNvPr>
          <p:cNvSpPr/>
          <p:nvPr/>
        </p:nvSpPr>
        <p:spPr>
          <a:xfrm>
            <a:off x="7848600" y="6400800"/>
            <a:ext cx="1295400" cy="45720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ea typeface="ＭＳ Ｐゴシック" pitchFamily="-107" charset="-128"/>
              </a:rPr>
              <a:t>Scores</a:t>
            </a:r>
          </a:p>
        </p:txBody>
      </p:sp>
      <p:sp>
        <p:nvSpPr>
          <p:cNvPr id="5" name="Rounded Rectangle 4"/>
          <p:cNvSpPr/>
          <p:nvPr/>
        </p:nvSpPr>
        <p:spPr>
          <a:xfrm>
            <a:off x="0" y="4648200"/>
            <a:ext cx="9144000" cy="1219200"/>
          </a:xfrm>
          <a:prstGeom prst="round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nchorCtr="1">
            <a:prstTxWarp prst="textNoShape">
              <a:avLst/>
            </a:prstTxWarp>
          </a:bodyPr>
          <a:lstStyle/>
          <a:p>
            <a:pPr marL="39688" algn="ctr">
              <a:lnSpc>
                <a:spcPct val="130000"/>
              </a:lnSpc>
              <a:spcBef>
                <a:spcPts val="3100"/>
              </a:spcBef>
            </a:pPr>
            <a:endParaRPr lang="en-US" sz="4200" b="1">
              <a:solidFill>
                <a:schemeClr val="tx1"/>
              </a:solidFill>
              <a:latin typeface="Arial Black" pitchFamily="-112" charset="0"/>
              <a:ea typeface="Arial Black" pitchFamily="-112" charset="0"/>
              <a:cs typeface="Arial Black" pitchFamily="-112" charset="0"/>
              <a:sym typeface="Arial Black" pitchFamily="-112" charset="0"/>
            </a:endParaRPr>
          </a:p>
        </p:txBody>
      </p:sp>
      <p:sp>
        <p:nvSpPr>
          <p:cNvPr id="6" name="Rectangle 12"/>
          <p:cNvSpPr>
            <a:spLocks/>
          </p:cNvSpPr>
          <p:nvPr/>
        </p:nvSpPr>
        <p:spPr bwMode="auto">
          <a:xfrm>
            <a:off x="0" y="1600200"/>
            <a:ext cx="9144000" cy="4495800"/>
          </a:xfrm>
          <a:prstGeom prst="rect">
            <a:avLst/>
          </a:prstGeom>
          <a:noFill/>
          <a:ln w="12700">
            <a:noFill/>
            <a:miter lim="800000"/>
            <a:headEnd/>
            <a:tailEnd/>
          </a:ln>
          <a:effectLst/>
        </p:spPr>
        <p:txBody>
          <a:bodyPr lIns="0" tIns="0" rIns="40639" bIns="0"/>
          <a:lstStyle/>
          <a:p>
            <a:pPr marL="496888" indent="-457200">
              <a:spcBef>
                <a:spcPts val="2400"/>
              </a:spcBef>
              <a:buFont typeface="+mj-lt"/>
              <a:buAutoNum type="alphaUcPeriod"/>
              <a:defRPr/>
            </a:pPr>
            <a:r>
              <a:rPr lang="en-US" b="1" spc="300" dirty="0">
                <a:ln w="11430" cmpd="sng">
                  <a:noFill/>
                  <a:prstDash val="solid"/>
                  <a:miter lim="800000"/>
                </a:ln>
                <a:solidFill>
                  <a:schemeClr val="bg1"/>
                </a:solidFill>
                <a:effectLst>
                  <a:glow rad="45500">
                    <a:schemeClr val="accent1">
                      <a:satMod val="220000"/>
                      <a:alpha val="35000"/>
                    </a:schemeClr>
                  </a:glow>
                </a:effectLst>
                <a:latin typeface="Arial Black" pitchFamily="34" charset="0"/>
                <a:ea typeface="Arial Black" pitchFamily="34" charset="0"/>
                <a:cs typeface="Arial Black" pitchFamily="34" charset="0"/>
                <a:sym typeface="Arial Black" pitchFamily="34" charset="0"/>
              </a:rPr>
              <a:t>Antibiotic prophylaxis is required for all patients with an AIDS diagnosis before invasive dental treatment</a:t>
            </a:r>
          </a:p>
          <a:p>
            <a:pPr marL="496888" indent="-457200">
              <a:spcBef>
                <a:spcPts val="2400"/>
              </a:spcBef>
              <a:buFont typeface="+mj-lt"/>
              <a:buAutoNum type="alphaUcPeriod"/>
              <a:defRPr/>
            </a:pPr>
            <a:r>
              <a:rPr lang="en-US" b="1" spc="300" dirty="0">
                <a:ln w="11430" cmpd="sng">
                  <a:noFill/>
                  <a:prstDash val="solid"/>
                  <a:miter lim="800000"/>
                </a:ln>
                <a:solidFill>
                  <a:schemeClr val="bg1"/>
                </a:solidFill>
                <a:effectLst>
                  <a:glow rad="45500">
                    <a:schemeClr val="accent1">
                      <a:satMod val="220000"/>
                      <a:alpha val="35000"/>
                    </a:schemeClr>
                  </a:glow>
                </a:effectLst>
                <a:latin typeface="Arial Black" pitchFamily="34" charset="0"/>
                <a:ea typeface="Arial Black" pitchFamily="34" charset="0"/>
                <a:cs typeface="Arial Black" pitchFamily="34" charset="0"/>
                <a:sym typeface="Arial Black" pitchFamily="34" charset="0"/>
              </a:rPr>
              <a:t>HIV is more infectious than viral hepatitis</a:t>
            </a:r>
          </a:p>
          <a:p>
            <a:pPr marL="496888" indent="-457200">
              <a:spcBef>
                <a:spcPts val="2400"/>
              </a:spcBef>
              <a:buFont typeface="+mj-lt"/>
              <a:buAutoNum type="alphaUcPeriod"/>
              <a:defRPr/>
            </a:pPr>
            <a:r>
              <a:rPr lang="en-US" b="1" spc="300" dirty="0">
                <a:ln w="11430" cmpd="sng">
                  <a:noFill/>
                  <a:prstDash val="solid"/>
                  <a:miter lim="800000"/>
                </a:ln>
                <a:solidFill>
                  <a:schemeClr val="bg1"/>
                </a:solidFill>
                <a:effectLst>
                  <a:glow rad="45500">
                    <a:schemeClr val="accent1">
                      <a:satMod val="220000"/>
                      <a:alpha val="35000"/>
                    </a:schemeClr>
                  </a:glow>
                </a:effectLst>
                <a:latin typeface="Arial Black" pitchFamily="34" charset="0"/>
                <a:ea typeface="Arial Black" pitchFamily="34" charset="0"/>
                <a:cs typeface="Arial Black" pitchFamily="34" charset="0"/>
                <a:sym typeface="Arial Black" pitchFamily="34" charset="0"/>
              </a:rPr>
              <a:t>The majority of HIV cases world-wide are among men who have sex with men</a:t>
            </a:r>
          </a:p>
          <a:p>
            <a:pPr marL="496888" indent="-457200">
              <a:spcBef>
                <a:spcPts val="2400"/>
              </a:spcBef>
              <a:buFont typeface="+mj-lt"/>
              <a:buAutoNum type="alphaUcPeriod"/>
              <a:defRPr/>
            </a:pPr>
            <a:r>
              <a:rPr lang="en-US" b="1" spc="300" dirty="0">
                <a:ln w="11430" cmpd="sng">
                  <a:noFill/>
                  <a:prstDash val="solid"/>
                  <a:miter lim="800000"/>
                </a:ln>
                <a:solidFill>
                  <a:schemeClr val="bg1"/>
                </a:solidFill>
                <a:effectLst>
                  <a:glow rad="45500">
                    <a:schemeClr val="accent1">
                      <a:satMod val="220000"/>
                      <a:alpha val="35000"/>
                    </a:schemeClr>
                  </a:glow>
                </a:effectLst>
                <a:latin typeface="Arial Black" pitchFamily="34" charset="0"/>
                <a:ea typeface="Arial Black" pitchFamily="34" charset="0"/>
                <a:cs typeface="Arial Black" pitchFamily="34" charset="0"/>
                <a:sym typeface="Arial Black" pitchFamily="34" charset="0"/>
              </a:rPr>
              <a:t>Standard precautions are protective against </a:t>
            </a:r>
            <a:r>
              <a:rPr lang="en-US" b="1" spc="300" dirty="0" err="1">
                <a:ln w="11430" cmpd="sng">
                  <a:noFill/>
                  <a:prstDash val="solid"/>
                  <a:miter lim="800000"/>
                </a:ln>
                <a:solidFill>
                  <a:schemeClr val="bg1"/>
                </a:solidFill>
                <a:effectLst>
                  <a:glow rad="45500">
                    <a:schemeClr val="accent1">
                      <a:satMod val="220000"/>
                      <a:alpha val="35000"/>
                    </a:schemeClr>
                  </a:glow>
                </a:effectLst>
                <a:latin typeface="Arial Black" pitchFamily="34" charset="0"/>
                <a:ea typeface="Arial Black" pitchFamily="34" charset="0"/>
                <a:cs typeface="Arial Black" pitchFamily="34" charset="0"/>
                <a:sym typeface="Arial Black" pitchFamily="34" charset="0"/>
              </a:rPr>
              <a:t>bloodborne</a:t>
            </a:r>
            <a:r>
              <a:rPr lang="en-US" b="1" spc="300" dirty="0">
                <a:ln w="11430" cmpd="sng">
                  <a:noFill/>
                  <a:prstDash val="solid"/>
                  <a:miter lim="800000"/>
                </a:ln>
                <a:solidFill>
                  <a:schemeClr val="bg1"/>
                </a:solidFill>
                <a:effectLst>
                  <a:glow rad="45500">
                    <a:schemeClr val="accent1">
                      <a:satMod val="220000"/>
                      <a:alpha val="35000"/>
                    </a:schemeClr>
                  </a:glow>
                </a:effectLst>
                <a:latin typeface="Arial Black" pitchFamily="34" charset="0"/>
                <a:ea typeface="Arial Black" pitchFamily="34" charset="0"/>
                <a:cs typeface="Arial Black" pitchFamily="34" charset="0"/>
                <a:sym typeface="Arial Black" pitchFamily="34" charset="0"/>
              </a:rPr>
              <a:t> pathogens</a:t>
            </a:r>
          </a:p>
        </p:txBody>
      </p:sp>
      <p:sp>
        <p:nvSpPr>
          <p:cNvPr id="19462" name="Rectangle 5"/>
          <p:cNvSpPr>
            <a:spLocks noChangeArrowheads="1"/>
          </p:cNvSpPr>
          <p:nvPr/>
        </p:nvSpPr>
        <p:spPr bwMode="auto">
          <a:xfrm>
            <a:off x="0" y="6211888"/>
            <a:ext cx="1981200" cy="646112"/>
          </a:xfrm>
          <a:prstGeom prst="rect">
            <a:avLst/>
          </a:prstGeom>
          <a:noFill/>
          <a:ln w="9525">
            <a:noFill/>
            <a:miter lim="800000"/>
            <a:headEnd/>
            <a:tailEnd/>
          </a:ln>
        </p:spPr>
        <p:txBody>
          <a:bodyPr>
            <a:prstTxWarp prst="textNoShape">
              <a:avLst/>
            </a:prstTxWarp>
            <a:spAutoFit/>
          </a:bodyPr>
          <a:lstStyle/>
          <a:p>
            <a:r>
              <a:rPr lang="en-US" sz="3600">
                <a:solidFill>
                  <a:srgbClr val="FFFFFF"/>
                </a:solidFill>
                <a:latin typeface="Arial Black" pitchFamily="-112" charset="0"/>
                <a:sym typeface="Arial Black" pitchFamily="-112" charset="0"/>
              </a:rPr>
              <a:t>$400</a:t>
            </a:r>
            <a:endParaRPr lang="en-US" sz="36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style.rotation</p:attrName>
                                        </p:attrNameLst>
                                      </p:cBhvr>
                                      <p:tavLst>
                                        <p:tav tm="0">
                                          <p:val>
                                            <p:fltVal val="720"/>
                                          </p:val>
                                        </p:tav>
                                        <p:tav tm="100000">
                                          <p:val>
                                            <p:fltVal val="0"/>
                                          </p:val>
                                        </p:tav>
                                      </p:tavLst>
                                    </p:anim>
                                    <p:anim calcmode="lin" valueType="num">
                                      <p:cBhvr>
                                        <p:cTn id="9" dur="2000" fill="hold"/>
                                        <p:tgtEl>
                                          <p:spTgt spid="5"/>
                                        </p:tgtEl>
                                        <p:attrNameLst>
                                          <p:attrName>ppt_h</p:attrName>
                                        </p:attrNameLst>
                                      </p:cBhvr>
                                      <p:tavLst>
                                        <p:tav tm="0">
                                          <p:val>
                                            <p:fltVal val="0"/>
                                          </p:val>
                                        </p:tav>
                                        <p:tav tm="100000">
                                          <p:val>
                                            <p:strVal val="#ppt_h"/>
                                          </p:val>
                                        </p:tav>
                                      </p:tavLst>
                                    </p:anim>
                                    <p:anim calcmode="lin" valueType="num">
                                      <p:cBhvr>
                                        <p:cTn id="10" dur="2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20" name="Rectangle 4"/>
          <p:cNvSpPr>
            <a:spLocks/>
          </p:cNvSpPr>
          <p:nvPr/>
        </p:nvSpPr>
        <p:spPr bwMode="auto">
          <a:xfrm>
            <a:off x="0" y="0"/>
            <a:ext cx="9144000" cy="6858000"/>
          </a:xfrm>
          <a:prstGeom prst="rect">
            <a:avLst/>
          </a:prstGeom>
          <a:noFill/>
          <a:ln w="12700">
            <a:noFill/>
            <a:miter lim="800000"/>
            <a:headEnd/>
            <a:tailEnd/>
          </a:ln>
        </p:spPr>
        <p:txBody>
          <a:bodyPr lIns="0" tIns="0" rIns="0" bIns="0">
            <a:prstTxWarp prst="textNoShape">
              <a:avLst/>
            </a:prstTxWarp>
          </a:bodyPr>
          <a:lstStyle/>
          <a:p>
            <a:endParaRPr lang="en-US" sz="1800"/>
          </a:p>
        </p:txBody>
      </p:sp>
      <p:sp>
        <p:nvSpPr>
          <p:cNvPr id="20483" name="Rectangle 12">
            <a:hlinkClick r:id="" action="ppaction://hlinkshowjump?jump=nextslide"/>
          </p:cNvPr>
          <p:cNvSpPr>
            <a:spLocks/>
          </p:cNvSpPr>
          <p:nvPr/>
        </p:nvSpPr>
        <p:spPr bwMode="auto">
          <a:xfrm>
            <a:off x="8123238" y="5913438"/>
            <a:ext cx="796925" cy="644525"/>
          </a:xfrm>
          <a:prstGeom prst="rect">
            <a:avLst/>
          </a:prstGeom>
          <a:noFill/>
          <a:ln w="12700">
            <a:noFill/>
            <a:miter lim="800000"/>
            <a:headEnd/>
            <a:tailEnd/>
          </a:ln>
        </p:spPr>
        <p:txBody>
          <a:bodyPr lIns="0" tIns="0" rIns="0" bIns="0">
            <a:prstTxWarp prst="textNoShape">
              <a:avLst/>
            </a:prstTxWarp>
          </a:bodyPr>
          <a:lstStyle/>
          <a:p>
            <a:endParaRPr lang="en-US" sz="1800"/>
          </a:p>
        </p:txBody>
      </p:sp>
      <p:sp>
        <p:nvSpPr>
          <p:cNvPr id="16" name="Action Button: Forward or Next 15">
            <a:hlinkClick r:id="" action="ppaction://hlinkshowjump?jump=nextslide"/>
          </p:cNvPr>
          <p:cNvSpPr/>
          <p:nvPr/>
        </p:nvSpPr>
        <p:spPr>
          <a:xfrm>
            <a:off x="8382000" y="6348413"/>
            <a:ext cx="762000" cy="509587"/>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a typeface="ＭＳ Ｐゴシック" pitchFamily="-107" charset="-128"/>
            </a:endParaRPr>
          </a:p>
        </p:txBody>
      </p:sp>
      <p:sp>
        <p:nvSpPr>
          <p:cNvPr id="9" name="Explosion 1 8"/>
          <p:cNvSpPr/>
          <p:nvPr/>
        </p:nvSpPr>
        <p:spPr>
          <a:xfrm>
            <a:off x="1066800" y="76200"/>
            <a:ext cx="6781800" cy="6781800"/>
          </a:xfrm>
          <a:prstGeom prst="irregularSeal1">
            <a:avLst/>
          </a:prstGeom>
          <a:solidFill>
            <a:schemeClr val="bg1"/>
          </a:solidFill>
          <a:effectLst>
            <a:outerShdw blurRad="50800" dist="38100" algn="l" rotWithShape="0">
              <a:prstClr val="black">
                <a:alpha val="40000"/>
              </a:prstClr>
            </a:outerShdw>
          </a:effectLst>
          <a:scene3d>
            <a:camera prst="isometricOffAxis2Lef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0" b="1" dirty="0">
                <a:solidFill>
                  <a:schemeClr val="tx1"/>
                </a:solidFill>
                <a:effectLst>
                  <a:outerShdw blurRad="38100" dist="38100" dir="2700000" algn="tl">
                    <a:srgbClr val="000000">
                      <a:alpha val="43137"/>
                    </a:srgbClr>
                  </a:outerShdw>
                </a:effectLst>
              </a:rPr>
              <a:t>Daily</a:t>
            </a:r>
          </a:p>
          <a:p>
            <a:pPr algn="ctr">
              <a:defRPr/>
            </a:pPr>
            <a:r>
              <a:rPr lang="en-US" sz="6000" b="1" dirty="0">
                <a:solidFill>
                  <a:schemeClr val="tx1"/>
                </a:solidFill>
                <a:effectLst>
                  <a:outerShdw blurRad="38100" dist="38100" dir="2700000" algn="tl">
                    <a:srgbClr val="000000">
                      <a:alpha val="43137"/>
                    </a:srgbClr>
                  </a:outerShdw>
                </a:effectLst>
              </a:rPr>
              <a:t>Double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1"/>
                                  </p:stCondLst>
                                  <p:endCondLst>
                                    <p:cond evt="begin" delay="0">
                                      <p:tn val="5"/>
                                    </p:cond>
                                  </p:endCondLst>
                                  <p:childTnLst>
                                    <p:set>
                                      <p:cBhvr>
                                        <p:cTn id="6" dur="1" fill="hold">
                                          <p:stCondLst>
                                            <p:cond delay="499"/>
                                          </p:stCondLst>
                                        </p:cTn>
                                        <p:tgtEl>
                                          <p:spTgt spid="9220"/>
                                        </p:tgtEl>
                                        <p:attrNameLst>
                                          <p:attrName>style.visibility</p:attrName>
                                        </p:attrNameLst>
                                      </p:cBhvr>
                                      <p:to>
                                        <p:strVal val="visible"/>
                                      </p:to>
                                    </p:set>
                                  </p:childTnLst>
                                </p:cTn>
                              </p:par>
                              <p:par>
                                <p:cTn id="7" presetID="35" presetClass="entr" presetSubtype="0" fill="hold" nodeType="withEffect">
                                  <p:stCondLst>
                                    <p:cond delay="1"/>
                                  </p:stCondLst>
                                  <p:iterate type="lt">
                                    <p:tmPct val="0"/>
                                  </p:iterate>
                                  <p:childTnLst>
                                    <p:set>
                                      <p:cBhvr>
                                        <p:cTn id="8" dur="1" fill="hold">
                                          <p:stCondLst>
                                            <p:cond delay="0"/>
                                          </p:stCondLst>
                                        </p:cTn>
                                        <p:tgtEl>
                                          <p:spTgt spid="9"/>
                                        </p:tgtEl>
                                        <p:attrNameLst>
                                          <p:attrName>style.visibility</p:attrName>
                                        </p:attrNameLst>
                                      </p:cBhvr>
                                      <p:to>
                                        <p:strVal val="visible"/>
                                      </p:to>
                                    </p:set>
                                    <p:animEffect transition="in" filter="fade">
                                      <p:cBhvr>
                                        <p:cTn id="9" dur="2000"/>
                                        <p:tgtEl>
                                          <p:spTgt spid="9"/>
                                        </p:tgtEl>
                                      </p:cBhvr>
                                    </p:animEffect>
                                    <p:anim calcmode="lin" valueType="num">
                                      <p:cBhvr>
                                        <p:cTn id="10" dur="2000" fill="hold"/>
                                        <p:tgtEl>
                                          <p:spTgt spid="9"/>
                                        </p:tgtEl>
                                        <p:attrNameLst>
                                          <p:attrName>style.rotation</p:attrName>
                                        </p:attrNameLst>
                                      </p:cBhvr>
                                      <p:tavLst>
                                        <p:tav tm="0">
                                          <p:val>
                                            <p:fltVal val="720"/>
                                          </p:val>
                                        </p:tav>
                                        <p:tav tm="100000">
                                          <p:val>
                                            <p:fltVal val="0"/>
                                          </p:val>
                                        </p:tav>
                                      </p:tavLst>
                                    </p:anim>
                                    <p:anim calcmode="lin" valueType="num">
                                      <p:cBhvr>
                                        <p:cTn id="11" dur="2000" fill="hold"/>
                                        <p:tgtEl>
                                          <p:spTgt spid="9"/>
                                        </p:tgtEl>
                                        <p:attrNameLst>
                                          <p:attrName>ppt_h</p:attrName>
                                        </p:attrNameLst>
                                      </p:cBhvr>
                                      <p:tavLst>
                                        <p:tav tm="0">
                                          <p:val>
                                            <p:fltVal val="0"/>
                                          </p:val>
                                        </p:tav>
                                        <p:tav tm="100000">
                                          <p:val>
                                            <p:strVal val="#ppt_h"/>
                                          </p:val>
                                        </p:tav>
                                      </p:tavLst>
                                    </p:anim>
                                    <p:anim calcmode="lin" valueType="num">
                                      <p:cBhvr>
                                        <p:cTn id="12" dur="2000" fill="hold"/>
                                        <p:tgtEl>
                                          <p:spTgt spid="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p:bldLst>
  </p:timing>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1506" name="Rectangle 1"/>
          <p:cNvSpPr>
            <a:spLocks/>
          </p:cNvSpPr>
          <p:nvPr/>
        </p:nvSpPr>
        <p:spPr bwMode="auto">
          <a:xfrm>
            <a:off x="0" y="0"/>
            <a:ext cx="9144000" cy="1752600"/>
          </a:xfrm>
          <a:prstGeom prst="rect">
            <a:avLst/>
          </a:prstGeom>
          <a:noFill/>
          <a:ln w="12700">
            <a:noFill/>
            <a:miter lim="800000"/>
            <a:headEnd/>
            <a:tailEnd/>
          </a:ln>
        </p:spPr>
        <p:txBody>
          <a:bodyPr lIns="0" tIns="0" rIns="40639" bIns="0">
            <a:prstTxWarp prst="textNoShape">
              <a:avLst/>
            </a:prstTxWarp>
          </a:bodyPr>
          <a:lstStyle/>
          <a:p>
            <a:pPr marL="504825" indent="-465138" algn="ctr">
              <a:spcBef>
                <a:spcPts val="2400"/>
              </a:spcBef>
            </a:pPr>
            <a:r>
              <a:rPr lang="en-US" sz="4000">
                <a:solidFill>
                  <a:srgbClr val="FFFFFF"/>
                </a:solidFill>
                <a:latin typeface="Arial Black" pitchFamily="-112" charset="0"/>
                <a:sym typeface="Arial Black" pitchFamily="-112" charset="0"/>
              </a:rPr>
              <a:t>High speed ultrasonic scalers:</a:t>
            </a:r>
          </a:p>
        </p:txBody>
      </p:sp>
      <p:sp>
        <p:nvSpPr>
          <p:cNvPr id="11" name="Flowchart: Process 10">
            <a:hlinkClick r:id="rId3" action="ppaction://hlinksldjump"/>
          </p:cNvPr>
          <p:cNvSpPr/>
          <p:nvPr/>
        </p:nvSpPr>
        <p:spPr>
          <a:xfrm>
            <a:off x="7848600" y="6400800"/>
            <a:ext cx="1295400" cy="45720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chemeClr val="tx1"/>
                </a:solidFill>
                <a:ea typeface="ＭＳ Ｐゴシック" pitchFamily="-107" charset="-128"/>
              </a:rPr>
              <a:t>Scores</a:t>
            </a:r>
          </a:p>
        </p:txBody>
      </p:sp>
      <p:sp>
        <p:nvSpPr>
          <p:cNvPr id="21508" name="TextBox 19"/>
          <p:cNvSpPr txBox="1">
            <a:spLocks noChangeArrowheads="1"/>
          </p:cNvSpPr>
          <p:nvPr/>
        </p:nvSpPr>
        <p:spPr bwMode="auto">
          <a:xfrm>
            <a:off x="914400" y="1600200"/>
            <a:ext cx="7315200" cy="4572000"/>
          </a:xfrm>
          <a:prstGeom prst="rect">
            <a:avLst/>
          </a:prstGeom>
          <a:noFill/>
          <a:ln w="9525">
            <a:noFill/>
            <a:miter lim="800000"/>
            <a:headEnd/>
            <a:tailEnd/>
          </a:ln>
        </p:spPr>
        <p:txBody>
          <a:bodyPr>
            <a:prstTxWarp prst="textNoShape">
              <a:avLst/>
            </a:prstTxWarp>
            <a:spAutoFit/>
          </a:bodyPr>
          <a:lstStyle/>
          <a:p>
            <a:pPr marL="514350" indent="-514350">
              <a:spcAft>
                <a:spcPts val="1200"/>
              </a:spcAft>
              <a:buFont typeface="Calibri" pitchFamily="-112" charset="0"/>
              <a:buAutoNum type="alphaUcPeriod"/>
            </a:pPr>
            <a:r>
              <a:rPr lang="en-US" sz="2800">
                <a:solidFill>
                  <a:schemeClr val="bg1"/>
                </a:solidFill>
                <a:latin typeface="Arial Black" pitchFamily="-112" charset="0"/>
              </a:rPr>
              <a:t>Are always safe to use with a person with an AIDS diagnosis</a:t>
            </a:r>
          </a:p>
          <a:p>
            <a:pPr marL="514350" indent="-514350">
              <a:spcAft>
                <a:spcPts val="1200"/>
              </a:spcAft>
              <a:buFont typeface="Calibri" pitchFamily="-112" charset="0"/>
              <a:buAutoNum type="alphaUcPeriod"/>
            </a:pPr>
            <a:r>
              <a:rPr lang="en-US" sz="2800">
                <a:solidFill>
                  <a:schemeClr val="bg1"/>
                </a:solidFill>
                <a:latin typeface="Arial Black" pitchFamily="-112" charset="0"/>
              </a:rPr>
              <a:t>Never safe to use with a person with an AIDS diagnosis</a:t>
            </a:r>
          </a:p>
          <a:p>
            <a:pPr marL="514350" indent="-514350">
              <a:spcAft>
                <a:spcPts val="1200"/>
              </a:spcAft>
              <a:buFont typeface="Calibri" pitchFamily="-112" charset="0"/>
              <a:buAutoNum type="alphaUcPeriod"/>
            </a:pPr>
            <a:r>
              <a:rPr lang="en-US" sz="2800">
                <a:solidFill>
                  <a:schemeClr val="bg1"/>
                </a:solidFill>
                <a:latin typeface="Arial Black" pitchFamily="-112" charset="0"/>
              </a:rPr>
              <a:t>Sometimes safe and sometimes not safe, it depends on the patient’s viral load</a:t>
            </a:r>
          </a:p>
          <a:p>
            <a:pPr marL="514350" indent="-514350">
              <a:spcAft>
                <a:spcPts val="1200"/>
              </a:spcAft>
              <a:buFont typeface="Calibri" pitchFamily="-112" charset="0"/>
              <a:buAutoNum type="alphaUcPeriod"/>
            </a:pPr>
            <a:r>
              <a:rPr lang="en-US" sz="2800">
                <a:solidFill>
                  <a:schemeClr val="bg1"/>
                </a:solidFill>
                <a:latin typeface="Arial Black" pitchFamily="-112" charset="0"/>
              </a:rPr>
              <a:t>Are not as effective as manual scaling</a:t>
            </a:r>
            <a:endParaRPr lang="en-US" sz="5400">
              <a:latin typeface="Arial Black" pitchFamily="-112" charset="0"/>
            </a:endParaRPr>
          </a:p>
        </p:txBody>
      </p:sp>
      <p:sp>
        <p:nvSpPr>
          <p:cNvPr id="21509" name="Rectangle 5"/>
          <p:cNvSpPr>
            <a:spLocks noChangeArrowheads="1"/>
          </p:cNvSpPr>
          <p:nvPr/>
        </p:nvSpPr>
        <p:spPr bwMode="auto">
          <a:xfrm>
            <a:off x="0" y="6211888"/>
            <a:ext cx="1981200" cy="646112"/>
          </a:xfrm>
          <a:prstGeom prst="rect">
            <a:avLst/>
          </a:prstGeom>
          <a:noFill/>
          <a:ln w="9525">
            <a:noFill/>
            <a:miter lim="800000"/>
            <a:headEnd/>
            <a:tailEnd/>
          </a:ln>
        </p:spPr>
        <p:txBody>
          <a:bodyPr>
            <a:prstTxWarp prst="textNoShape">
              <a:avLst/>
            </a:prstTxWarp>
            <a:spAutoFit/>
          </a:bodyPr>
          <a:lstStyle/>
          <a:p>
            <a:r>
              <a:rPr lang="en-US" sz="3600">
                <a:solidFill>
                  <a:srgbClr val="FFFFFF"/>
                </a:solidFill>
                <a:latin typeface="Arial Black" pitchFamily="-112" charset="0"/>
                <a:sym typeface="Arial Black" pitchFamily="-112" charset="0"/>
              </a:rPr>
              <a:t>$500</a:t>
            </a:r>
            <a:endParaRPr lang="en-US" sz="3600"/>
          </a:p>
        </p:txBody>
      </p:sp>
      <p:sp>
        <p:nvSpPr>
          <p:cNvPr id="15" name="Rounded Rectangle 14"/>
          <p:cNvSpPr/>
          <p:nvPr/>
        </p:nvSpPr>
        <p:spPr>
          <a:xfrm>
            <a:off x="914400" y="1600200"/>
            <a:ext cx="7315200" cy="1066800"/>
          </a:xfrm>
          <a:prstGeom prst="round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nchorCtr="1">
            <a:prstTxWarp prst="textNoShape">
              <a:avLst/>
            </a:prstTxWarp>
          </a:bodyPr>
          <a:lstStyle/>
          <a:p>
            <a:pPr marL="39688" algn="ctr">
              <a:lnSpc>
                <a:spcPct val="130000"/>
              </a:lnSpc>
              <a:spcBef>
                <a:spcPts val="3100"/>
              </a:spcBef>
            </a:pPr>
            <a:endParaRPr lang="en-US" sz="4200" b="1">
              <a:solidFill>
                <a:schemeClr val="tx1"/>
              </a:solidFill>
              <a:latin typeface="Arial Black" pitchFamily="-112" charset="0"/>
              <a:ea typeface="Arial Black" pitchFamily="-112" charset="0"/>
              <a:cs typeface="Arial Black" pitchFamily="-112" charset="0"/>
              <a:sym typeface="Arial Black" pitchFamily="-112"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style.rotation</p:attrName>
                                        </p:attrNameLst>
                                      </p:cBhvr>
                                      <p:tavLst>
                                        <p:tav tm="0">
                                          <p:val>
                                            <p:fltVal val="720"/>
                                          </p:val>
                                        </p:tav>
                                        <p:tav tm="100000">
                                          <p:val>
                                            <p:fltVal val="0"/>
                                          </p:val>
                                        </p:tav>
                                      </p:tavLst>
                                    </p:anim>
                                    <p:anim calcmode="lin" valueType="num">
                                      <p:cBhvr>
                                        <p:cTn id="9" dur="2000" fill="hold"/>
                                        <p:tgtEl>
                                          <p:spTgt spid="15"/>
                                        </p:tgtEl>
                                        <p:attrNameLst>
                                          <p:attrName>ppt_h</p:attrName>
                                        </p:attrNameLst>
                                      </p:cBhvr>
                                      <p:tavLst>
                                        <p:tav tm="0">
                                          <p:val>
                                            <p:fltVal val="0"/>
                                          </p:val>
                                        </p:tav>
                                        <p:tav tm="100000">
                                          <p:val>
                                            <p:strVal val="#ppt_h"/>
                                          </p:val>
                                        </p:tav>
                                      </p:tavLst>
                                    </p:anim>
                                    <p:anim calcmode="lin" valueType="num">
                                      <p:cBhvr>
                                        <p:cTn id="10" dur="2000" fill="hold"/>
                                        <p:tgtEl>
                                          <p:spTgt spid="1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2530" name="Rectangle 1"/>
          <p:cNvSpPr>
            <a:spLocks/>
          </p:cNvSpPr>
          <p:nvPr/>
        </p:nvSpPr>
        <p:spPr bwMode="auto">
          <a:xfrm>
            <a:off x="0" y="0"/>
            <a:ext cx="9144000" cy="2133600"/>
          </a:xfrm>
          <a:prstGeom prst="rect">
            <a:avLst/>
          </a:prstGeom>
          <a:noFill/>
          <a:ln w="12700">
            <a:noFill/>
            <a:miter lim="800000"/>
            <a:headEnd/>
            <a:tailEnd/>
          </a:ln>
        </p:spPr>
        <p:txBody>
          <a:bodyPr lIns="0" tIns="0" rIns="40639" bIns="0">
            <a:prstTxWarp prst="textNoShape">
              <a:avLst/>
            </a:prstTxWarp>
          </a:bodyPr>
          <a:lstStyle/>
          <a:p>
            <a:pPr marL="39688" algn="ctr">
              <a:spcBef>
                <a:spcPts val="3800"/>
              </a:spcBef>
              <a:tabLst>
                <a:tab pos="3657600" algn="l"/>
              </a:tabLst>
            </a:pPr>
            <a:r>
              <a:rPr lang="en-US" sz="4000">
                <a:solidFill>
                  <a:srgbClr val="FFFFFF"/>
                </a:solidFill>
                <a:latin typeface="Arial Black" pitchFamily="-112" charset="0"/>
                <a:sym typeface="Arial Black" pitchFamily="-112" charset="0"/>
              </a:rPr>
              <a:t>One definition of AIDS is </a:t>
            </a:r>
            <a:br>
              <a:rPr lang="en-US" sz="4000">
                <a:solidFill>
                  <a:srgbClr val="FFFFFF"/>
                </a:solidFill>
                <a:latin typeface="Arial Black" pitchFamily="-112" charset="0"/>
                <a:sym typeface="Arial Black" pitchFamily="-112" charset="0"/>
              </a:rPr>
            </a:br>
            <a:r>
              <a:rPr lang="en-US" sz="4000">
                <a:solidFill>
                  <a:srgbClr val="FFFFFF"/>
                </a:solidFill>
                <a:latin typeface="Arial Black" pitchFamily="-112" charset="0"/>
                <a:sym typeface="Arial Black" pitchFamily="-112" charset="0"/>
              </a:rPr>
              <a:t>when a HIV+ person’s CD4 </a:t>
            </a:r>
            <a:br>
              <a:rPr lang="en-US" sz="4000">
                <a:solidFill>
                  <a:srgbClr val="FFFFFF"/>
                </a:solidFill>
                <a:latin typeface="Arial Black" pitchFamily="-112" charset="0"/>
                <a:sym typeface="Arial Black" pitchFamily="-112" charset="0"/>
              </a:rPr>
            </a:br>
            <a:r>
              <a:rPr lang="en-US" sz="4000">
                <a:solidFill>
                  <a:srgbClr val="FFFFFF"/>
                </a:solidFill>
                <a:latin typeface="Arial Black" pitchFamily="-112" charset="0"/>
                <a:sym typeface="Arial Black" pitchFamily="-112" charset="0"/>
              </a:rPr>
              <a:t>count drops below ___? </a:t>
            </a:r>
            <a:endParaRPr lang="en-US" sz="4000" b="1">
              <a:latin typeface="Arial Black" pitchFamily="-112" charset="0"/>
              <a:sym typeface="Arial Black" pitchFamily="-112" charset="0"/>
            </a:endParaRPr>
          </a:p>
        </p:txBody>
      </p:sp>
      <p:sp>
        <p:nvSpPr>
          <p:cNvPr id="7" name="Flowchart: Process 6">
            <a:hlinkClick r:id="rId3" action="ppaction://hlinksldjump"/>
          </p:cNvPr>
          <p:cNvSpPr/>
          <p:nvPr/>
        </p:nvSpPr>
        <p:spPr>
          <a:xfrm>
            <a:off x="7848600" y="6400800"/>
            <a:ext cx="1295400" cy="45720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chemeClr val="tx1"/>
                </a:solidFill>
                <a:ea typeface="ＭＳ Ｐゴシック" pitchFamily="-107" charset="-128"/>
              </a:rPr>
              <a:t>Scores</a:t>
            </a:r>
          </a:p>
        </p:txBody>
      </p:sp>
      <p:sp>
        <p:nvSpPr>
          <p:cNvPr id="22532" name="Rectangle 5"/>
          <p:cNvSpPr>
            <a:spLocks noChangeArrowheads="1"/>
          </p:cNvSpPr>
          <p:nvPr/>
        </p:nvSpPr>
        <p:spPr bwMode="auto">
          <a:xfrm>
            <a:off x="0" y="6211888"/>
            <a:ext cx="1981200" cy="646112"/>
          </a:xfrm>
          <a:prstGeom prst="rect">
            <a:avLst/>
          </a:prstGeom>
          <a:noFill/>
          <a:ln w="9525">
            <a:noFill/>
            <a:miter lim="800000"/>
            <a:headEnd/>
            <a:tailEnd/>
          </a:ln>
        </p:spPr>
        <p:txBody>
          <a:bodyPr>
            <a:prstTxWarp prst="textNoShape">
              <a:avLst/>
            </a:prstTxWarp>
            <a:spAutoFit/>
          </a:bodyPr>
          <a:lstStyle/>
          <a:p>
            <a:r>
              <a:rPr lang="en-US" sz="3600">
                <a:solidFill>
                  <a:srgbClr val="FFFFFF"/>
                </a:solidFill>
                <a:latin typeface="Arial Black" pitchFamily="-112" charset="0"/>
                <a:sym typeface="Arial Black" pitchFamily="-112" charset="0"/>
              </a:rPr>
              <a:t>$100</a:t>
            </a:r>
            <a:endParaRPr lang="en-US" sz="3600"/>
          </a:p>
        </p:txBody>
      </p:sp>
      <p:sp>
        <p:nvSpPr>
          <p:cNvPr id="13324" name="AutoShape 12"/>
          <p:cNvSpPr>
            <a:spLocks/>
          </p:cNvSpPr>
          <p:nvPr/>
        </p:nvSpPr>
        <p:spPr bwMode="auto">
          <a:xfrm>
            <a:off x="2743200" y="2514600"/>
            <a:ext cx="3657600" cy="762000"/>
          </a:xfrm>
          <a:prstGeom prst="roundRect">
            <a:avLst>
              <a:gd name="adj" fmla="val 15000"/>
            </a:avLst>
          </a:prstGeom>
          <a:noFill/>
          <a:ln w="76200">
            <a:solidFill>
              <a:schemeClr val="bg1"/>
            </a:solidFill>
            <a:round/>
            <a:headEnd/>
            <a:tailEnd/>
          </a:ln>
        </p:spPr>
        <p:txBody>
          <a:bodyPr lIns="0" tIns="0" rIns="0" bIns="0">
            <a:prstTxWarp prst="textNoShape">
              <a:avLst/>
            </a:prstTxWarp>
          </a:bodyPr>
          <a:lstStyle/>
          <a:p>
            <a:endParaRPr lang="en-US" sz="1800">
              <a:solidFill>
                <a:srgbClr val="FF0000"/>
              </a:solidFill>
            </a:endParaRPr>
          </a:p>
        </p:txBody>
      </p:sp>
      <p:sp>
        <p:nvSpPr>
          <p:cNvPr id="6" name="TextBox 5"/>
          <p:cNvSpPr txBox="1"/>
          <p:nvPr/>
        </p:nvSpPr>
        <p:spPr bwMode="auto">
          <a:xfrm>
            <a:off x="2743200" y="2514600"/>
            <a:ext cx="3657600" cy="3708400"/>
          </a:xfrm>
          <a:prstGeom prst="rect">
            <a:avLst/>
          </a:prstGeom>
          <a:noFill/>
          <a:ln w="9525">
            <a:noFill/>
            <a:miter lim="800000"/>
            <a:headEnd/>
            <a:tailEnd/>
          </a:ln>
        </p:spPr>
        <p:txBody>
          <a:bodyPr>
            <a:prstTxWarp prst="textNoShape">
              <a:avLst/>
            </a:prstTxWarp>
            <a:spAutoFit/>
          </a:bodyPr>
          <a:lstStyle/>
          <a:p>
            <a:pPr marL="554038" indent="-514350">
              <a:spcBef>
                <a:spcPts val="3800"/>
              </a:spcBef>
              <a:buFont typeface="Calibri" pitchFamily="-112" charset="0"/>
              <a:buAutoNum type="alphaUcPeriod"/>
            </a:pPr>
            <a:r>
              <a:rPr lang="fr-FR" sz="2800" b="1">
                <a:solidFill>
                  <a:schemeClr val="bg1"/>
                </a:solidFill>
                <a:latin typeface="Arial Black" pitchFamily="-112" charset="0"/>
                <a:sym typeface="Arial Black" pitchFamily="-112" charset="0"/>
              </a:rPr>
              <a:t>200 cells/mm</a:t>
            </a:r>
            <a:r>
              <a:rPr lang="fr-FR" sz="2800" b="1" baseline="30000">
                <a:solidFill>
                  <a:schemeClr val="bg1"/>
                </a:solidFill>
                <a:latin typeface="Arial Black" pitchFamily="-112" charset="0"/>
                <a:sym typeface="Arial Black" pitchFamily="-112" charset="0"/>
              </a:rPr>
              <a:t>3</a:t>
            </a:r>
          </a:p>
          <a:p>
            <a:pPr marL="554038" indent="-514350">
              <a:spcBef>
                <a:spcPts val="3800"/>
              </a:spcBef>
              <a:buFont typeface="Calibri" pitchFamily="-112" charset="0"/>
              <a:buAutoNum type="alphaUcPeriod"/>
            </a:pPr>
            <a:r>
              <a:rPr lang="fr-FR" sz="2800" b="1">
                <a:solidFill>
                  <a:schemeClr val="bg1"/>
                </a:solidFill>
                <a:latin typeface="Arial Black" pitchFamily="-112" charset="0"/>
                <a:sym typeface="Arial Black" pitchFamily="-112" charset="0"/>
              </a:rPr>
              <a:t>250 cells/mm</a:t>
            </a:r>
            <a:r>
              <a:rPr lang="fr-FR" sz="2800" b="1" baseline="30000">
                <a:solidFill>
                  <a:schemeClr val="bg1"/>
                </a:solidFill>
                <a:latin typeface="Arial Black" pitchFamily="-112" charset="0"/>
                <a:sym typeface="Arial Black" pitchFamily="-112" charset="0"/>
              </a:rPr>
              <a:t>3</a:t>
            </a:r>
            <a:endParaRPr lang="fr-FR" sz="2800" b="1">
              <a:solidFill>
                <a:schemeClr val="bg1"/>
              </a:solidFill>
              <a:latin typeface="Arial Black" pitchFamily="-112" charset="0"/>
              <a:sym typeface="Arial Black" pitchFamily="-112" charset="0"/>
            </a:endParaRPr>
          </a:p>
          <a:p>
            <a:pPr marL="554038" indent="-514350">
              <a:spcBef>
                <a:spcPts val="3800"/>
              </a:spcBef>
              <a:buFont typeface="Calibri" pitchFamily="-112" charset="0"/>
              <a:buAutoNum type="alphaUcPeriod"/>
            </a:pPr>
            <a:r>
              <a:rPr lang="fr-FR" sz="2800" b="1">
                <a:solidFill>
                  <a:schemeClr val="bg1"/>
                </a:solidFill>
                <a:latin typeface="Arial Black" pitchFamily="-112" charset="0"/>
                <a:sym typeface="Arial Black" pitchFamily="-112" charset="0"/>
              </a:rPr>
              <a:t>300 cells/mm</a:t>
            </a:r>
            <a:r>
              <a:rPr lang="fr-FR" sz="2800" b="1" baseline="30000">
                <a:solidFill>
                  <a:schemeClr val="bg1"/>
                </a:solidFill>
                <a:latin typeface="Arial Black" pitchFamily="-112" charset="0"/>
                <a:sym typeface="Arial Black" pitchFamily="-112" charset="0"/>
              </a:rPr>
              <a:t>3</a:t>
            </a:r>
            <a:endParaRPr lang="fr-FR" sz="2800" b="1">
              <a:solidFill>
                <a:schemeClr val="bg1"/>
              </a:solidFill>
              <a:latin typeface="Arial Black" pitchFamily="-112" charset="0"/>
              <a:sym typeface="Arial Black" pitchFamily="-112" charset="0"/>
            </a:endParaRPr>
          </a:p>
          <a:p>
            <a:pPr marL="554038" indent="-514350">
              <a:spcBef>
                <a:spcPts val="3800"/>
              </a:spcBef>
              <a:buFont typeface="Calibri" pitchFamily="-112" charset="0"/>
              <a:buAutoNum type="alphaUcPeriod"/>
            </a:pPr>
            <a:r>
              <a:rPr lang="fr-FR" sz="2800" b="1">
                <a:solidFill>
                  <a:schemeClr val="bg1"/>
                </a:solidFill>
                <a:latin typeface="Arial Black" pitchFamily="-112" charset="0"/>
                <a:sym typeface="Arial Black" pitchFamily="-112" charset="0"/>
              </a:rPr>
              <a:t>350 cells/mm</a:t>
            </a:r>
            <a:r>
              <a:rPr lang="fr-FR" sz="2800" b="1" baseline="30000">
                <a:solidFill>
                  <a:schemeClr val="bg1"/>
                </a:solidFill>
                <a:latin typeface="Arial Black" pitchFamily="-112" charset="0"/>
                <a:sym typeface="Arial Black" pitchFamily="-112" charset="0"/>
              </a:rPr>
              <a:t>3</a:t>
            </a:r>
            <a:endParaRPr lang="en-US" sz="2800" b="1">
              <a:solidFill>
                <a:schemeClr val="bg1"/>
              </a:solidFill>
              <a:latin typeface="Arial Black" pitchFamily="-112" charset="0"/>
              <a:sym typeface="Arial Black" pitchFamily="-112" charset="0"/>
            </a:endParaRPr>
          </a:p>
          <a:p>
            <a:pPr marL="554038" indent="-514350" algn="ctr">
              <a:buFont typeface="Calibri" pitchFamily="-112" charset="0"/>
              <a:buAutoNum type="alphaUcPeriod"/>
            </a:pPr>
            <a:endParaRPr lang="en-US" sz="2800" b="1">
              <a:solidFill>
                <a:schemeClr val="bg1"/>
              </a:solidFill>
              <a:latin typeface="Constantia" pitchFamily="-112"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13324"/>
                                        </p:tgtEl>
                                        <p:attrNameLst>
                                          <p:attrName>style.visibility</p:attrName>
                                        </p:attrNameLst>
                                      </p:cBhvr>
                                      <p:to>
                                        <p:strVal val="visible"/>
                                      </p:to>
                                    </p:set>
                                    <p:animEffect transition="in" filter="fade">
                                      <p:cBhvr>
                                        <p:cTn id="7" dur="2000"/>
                                        <p:tgtEl>
                                          <p:spTgt spid="13324"/>
                                        </p:tgtEl>
                                      </p:cBhvr>
                                    </p:animEffect>
                                    <p:anim calcmode="lin" valueType="num">
                                      <p:cBhvr>
                                        <p:cTn id="8" dur="2000" fill="hold"/>
                                        <p:tgtEl>
                                          <p:spTgt spid="13324"/>
                                        </p:tgtEl>
                                        <p:attrNameLst>
                                          <p:attrName>style.rotation</p:attrName>
                                        </p:attrNameLst>
                                      </p:cBhvr>
                                      <p:tavLst>
                                        <p:tav tm="0">
                                          <p:val>
                                            <p:fltVal val="720"/>
                                          </p:val>
                                        </p:tav>
                                        <p:tav tm="100000">
                                          <p:val>
                                            <p:fltVal val="0"/>
                                          </p:val>
                                        </p:tav>
                                      </p:tavLst>
                                    </p:anim>
                                    <p:anim calcmode="lin" valueType="num">
                                      <p:cBhvr>
                                        <p:cTn id="9" dur="2000" fill="hold"/>
                                        <p:tgtEl>
                                          <p:spTgt spid="13324"/>
                                        </p:tgtEl>
                                        <p:attrNameLst>
                                          <p:attrName>ppt_h</p:attrName>
                                        </p:attrNameLst>
                                      </p:cBhvr>
                                      <p:tavLst>
                                        <p:tav tm="0">
                                          <p:val>
                                            <p:fltVal val="0"/>
                                          </p:val>
                                        </p:tav>
                                        <p:tav tm="100000">
                                          <p:val>
                                            <p:strVal val="#ppt_h"/>
                                          </p:val>
                                        </p:tav>
                                      </p:tavLst>
                                    </p:anim>
                                    <p:anim calcmode="lin" valueType="num">
                                      <p:cBhvr>
                                        <p:cTn id="10" dur="2000" fill="hold"/>
                                        <p:tgtEl>
                                          <p:spTgt spid="1332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4" grpId="0" animBg="1"/>
    </p:bldLst>
  </p:timing>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3554" name="Rectangle 1"/>
          <p:cNvSpPr>
            <a:spLocks/>
          </p:cNvSpPr>
          <p:nvPr/>
        </p:nvSpPr>
        <p:spPr bwMode="auto">
          <a:xfrm>
            <a:off x="0" y="0"/>
            <a:ext cx="9144000" cy="2057400"/>
          </a:xfrm>
          <a:prstGeom prst="rect">
            <a:avLst/>
          </a:prstGeom>
          <a:noFill/>
          <a:ln w="12700">
            <a:noFill/>
            <a:miter lim="800000"/>
            <a:headEnd/>
            <a:tailEnd/>
          </a:ln>
        </p:spPr>
        <p:txBody>
          <a:bodyPr lIns="0" tIns="0" rIns="40639" bIns="0">
            <a:prstTxWarp prst="textNoShape">
              <a:avLst/>
            </a:prstTxWarp>
          </a:bodyPr>
          <a:lstStyle/>
          <a:p>
            <a:pPr marL="39688" algn="ctr"/>
            <a:r>
              <a:rPr lang="en-US" sz="3600">
                <a:solidFill>
                  <a:schemeClr val="bg1"/>
                </a:solidFill>
                <a:latin typeface="Arial Black" pitchFamily="-112" charset="0"/>
                <a:sym typeface="Arial Black" pitchFamily="-112" charset="0"/>
              </a:rPr>
              <a:t>Oral manifestations seen in association with HIV disease are more likely to occur  when the …</a:t>
            </a:r>
            <a:endParaRPr lang="en-US" sz="3600" b="1">
              <a:latin typeface="Arial Black" pitchFamily="-112" charset="0"/>
              <a:sym typeface="Arial Black" pitchFamily="-112" charset="0"/>
            </a:endParaRPr>
          </a:p>
        </p:txBody>
      </p:sp>
      <p:sp>
        <p:nvSpPr>
          <p:cNvPr id="10" name="Flowchart: Process 9">
            <a:hlinkClick r:id="rId3" action="ppaction://hlinksldjump"/>
          </p:cNvPr>
          <p:cNvSpPr/>
          <p:nvPr/>
        </p:nvSpPr>
        <p:spPr>
          <a:xfrm>
            <a:off x="7848600" y="6400800"/>
            <a:ext cx="1295400" cy="45720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chemeClr val="tx1"/>
                </a:solidFill>
                <a:ea typeface="ＭＳ Ｐゴシック" pitchFamily="-107" charset="-128"/>
              </a:rPr>
              <a:t>Scores</a:t>
            </a:r>
          </a:p>
        </p:txBody>
      </p:sp>
      <p:sp>
        <p:nvSpPr>
          <p:cNvPr id="9" name="Rounded Rectangle 8"/>
          <p:cNvSpPr/>
          <p:nvPr/>
        </p:nvSpPr>
        <p:spPr>
          <a:xfrm>
            <a:off x="228600" y="3962400"/>
            <a:ext cx="8458200" cy="1447800"/>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a typeface="ＭＳ Ｐゴシック" pitchFamily="-107" charset="-128"/>
            </a:endParaRPr>
          </a:p>
        </p:txBody>
      </p:sp>
      <p:sp>
        <p:nvSpPr>
          <p:cNvPr id="23557" name="Rectangle 5"/>
          <p:cNvSpPr>
            <a:spLocks noChangeArrowheads="1"/>
          </p:cNvSpPr>
          <p:nvPr/>
        </p:nvSpPr>
        <p:spPr bwMode="auto">
          <a:xfrm>
            <a:off x="0" y="6211888"/>
            <a:ext cx="1981200" cy="646112"/>
          </a:xfrm>
          <a:prstGeom prst="rect">
            <a:avLst/>
          </a:prstGeom>
          <a:noFill/>
          <a:ln w="9525">
            <a:noFill/>
            <a:miter lim="800000"/>
            <a:headEnd/>
            <a:tailEnd/>
          </a:ln>
        </p:spPr>
        <p:txBody>
          <a:bodyPr>
            <a:prstTxWarp prst="textNoShape">
              <a:avLst/>
            </a:prstTxWarp>
            <a:spAutoFit/>
          </a:bodyPr>
          <a:lstStyle/>
          <a:p>
            <a:r>
              <a:rPr lang="en-US" sz="3600">
                <a:solidFill>
                  <a:srgbClr val="FFFFFF"/>
                </a:solidFill>
                <a:latin typeface="Arial Black" pitchFamily="-112" charset="0"/>
                <a:sym typeface="Arial Black" pitchFamily="-112" charset="0"/>
              </a:rPr>
              <a:t>$200</a:t>
            </a:r>
            <a:endParaRPr lang="en-US" sz="3600"/>
          </a:p>
        </p:txBody>
      </p:sp>
      <p:sp>
        <p:nvSpPr>
          <p:cNvPr id="6" name="TextBox 5"/>
          <p:cNvSpPr txBox="1"/>
          <p:nvPr/>
        </p:nvSpPr>
        <p:spPr bwMode="auto">
          <a:xfrm>
            <a:off x="381000" y="2057400"/>
            <a:ext cx="8763000" cy="3908425"/>
          </a:xfrm>
          <a:prstGeom prst="rect">
            <a:avLst/>
          </a:prstGeom>
          <a:noFill/>
          <a:ln w="9525">
            <a:noFill/>
            <a:miter lim="800000"/>
            <a:headEnd/>
            <a:tailEnd/>
          </a:ln>
        </p:spPr>
        <p:txBody>
          <a:bodyPr>
            <a:prstTxWarp prst="textNoShape">
              <a:avLst/>
            </a:prstTxWarp>
            <a:spAutoFit/>
          </a:bodyPr>
          <a:lstStyle/>
          <a:p>
            <a:pPr marL="554038" indent="-514350">
              <a:buFont typeface="Calibri" pitchFamily="-112" charset="0"/>
              <a:buAutoNum type="alphaUcPeriod"/>
            </a:pPr>
            <a:r>
              <a:rPr lang="en-US" sz="2800" b="1">
                <a:solidFill>
                  <a:schemeClr val="bg1"/>
                </a:solidFill>
                <a:latin typeface="Arial Black" pitchFamily="-112" charset="0"/>
                <a:ea typeface="Arial Black" pitchFamily="-112" charset="0"/>
                <a:cs typeface="Arial Black" pitchFamily="-112" charset="0"/>
                <a:sym typeface="Arial Black" pitchFamily="-112" charset="0"/>
              </a:rPr>
              <a:t>CD4 Count is greater than 500 cells/mm</a:t>
            </a:r>
            <a:r>
              <a:rPr lang="en-US" sz="2800" b="1" baseline="30000">
                <a:solidFill>
                  <a:schemeClr val="bg1"/>
                </a:solidFill>
                <a:latin typeface="Arial Black" pitchFamily="-112" charset="0"/>
                <a:ea typeface="Arial Black" pitchFamily="-112" charset="0"/>
                <a:cs typeface="Arial Black" pitchFamily="-112" charset="0"/>
                <a:sym typeface="Arial Black" pitchFamily="-112" charset="0"/>
              </a:rPr>
              <a:t>3</a:t>
            </a:r>
            <a:r>
              <a:rPr lang="en-US" sz="2800" b="1">
                <a:solidFill>
                  <a:schemeClr val="bg1"/>
                </a:solidFill>
                <a:latin typeface="Arial Black" pitchFamily="-112" charset="0"/>
                <a:ea typeface="Arial Black" pitchFamily="-112" charset="0"/>
                <a:cs typeface="Arial Black" pitchFamily="-112" charset="0"/>
                <a:sym typeface="Arial Black" pitchFamily="-112" charset="0"/>
              </a:rPr>
              <a:t> </a:t>
            </a:r>
          </a:p>
          <a:p>
            <a:pPr marL="554038" indent="-514350">
              <a:buFont typeface="Calibri" pitchFamily="-112" charset="0"/>
              <a:buAutoNum type="alphaUcPeriod"/>
            </a:pPr>
            <a:endParaRPr lang="en-US" sz="800" b="1">
              <a:solidFill>
                <a:schemeClr val="bg1"/>
              </a:solidFill>
              <a:latin typeface="Arial Black" pitchFamily="-112" charset="0"/>
              <a:ea typeface="Arial Black" pitchFamily="-112" charset="0"/>
              <a:cs typeface="Arial Black" pitchFamily="-112" charset="0"/>
              <a:sym typeface="Arial Black" pitchFamily="-112" charset="0"/>
            </a:endParaRPr>
          </a:p>
          <a:p>
            <a:pPr marL="554038" indent="-514350">
              <a:buFont typeface="Calibri" pitchFamily="-112" charset="0"/>
              <a:buAutoNum type="alphaUcPeriod"/>
            </a:pPr>
            <a:r>
              <a:rPr lang="en-US" sz="2800" b="1">
                <a:solidFill>
                  <a:schemeClr val="bg1"/>
                </a:solidFill>
                <a:latin typeface="Arial Black" pitchFamily="-112" charset="0"/>
                <a:ea typeface="Arial Black" pitchFamily="-112" charset="0"/>
                <a:cs typeface="Arial Black" pitchFamily="-112" charset="0"/>
                <a:sym typeface="Arial Black" pitchFamily="-112" charset="0"/>
              </a:rPr>
              <a:t>HIV viral load is between 200 and 500 copies/mL</a:t>
            </a:r>
          </a:p>
          <a:p>
            <a:pPr marL="554038" indent="-514350">
              <a:buFont typeface="Calibri" pitchFamily="-112" charset="0"/>
              <a:buAutoNum type="alphaUcPeriod"/>
            </a:pPr>
            <a:endParaRPr lang="en-US" sz="800" b="1">
              <a:solidFill>
                <a:schemeClr val="bg1"/>
              </a:solidFill>
              <a:latin typeface="Arial Black" pitchFamily="-112" charset="0"/>
              <a:ea typeface="Arial Black" pitchFamily="-112" charset="0"/>
              <a:cs typeface="Arial Black" pitchFamily="-112" charset="0"/>
              <a:sym typeface="Arial Black" pitchFamily="-112" charset="0"/>
            </a:endParaRPr>
          </a:p>
          <a:p>
            <a:pPr marL="554038" indent="-514350">
              <a:buFont typeface="Calibri" pitchFamily="-112" charset="0"/>
              <a:buAutoNum type="alphaUcPeriod"/>
            </a:pPr>
            <a:r>
              <a:rPr lang="en-US" sz="2800" b="1">
                <a:solidFill>
                  <a:schemeClr val="bg1"/>
                </a:solidFill>
                <a:latin typeface="Arial Black" pitchFamily="-112" charset="0"/>
                <a:ea typeface="Arial Black" pitchFamily="-112" charset="0"/>
                <a:cs typeface="Arial Black" pitchFamily="-112" charset="0"/>
                <a:sym typeface="Arial Black" pitchFamily="-112" charset="0"/>
              </a:rPr>
              <a:t>CD4 count is less than 200 cells/mm</a:t>
            </a:r>
            <a:r>
              <a:rPr lang="en-US" sz="2800" b="1" baseline="30000">
                <a:solidFill>
                  <a:schemeClr val="bg1"/>
                </a:solidFill>
                <a:latin typeface="Arial Black" pitchFamily="-112" charset="0"/>
                <a:ea typeface="Arial Black" pitchFamily="-112" charset="0"/>
                <a:cs typeface="Arial Black" pitchFamily="-112" charset="0"/>
                <a:sym typeface="Arial Black" pitchFamily="-112" charset="0"/>
              </a:rPr>
              <a:t>3</a:t>
            </a:r>
            <a:r>
              <a:rPr lang="en-US" sz="2800" b="1">
                <a:solidFill>
                  <a:schemeClr val="bg1"/>
                </a:solidFill>
                <a:latin typeface="Arial Black" pitchFamily="-112" charset="0"/>
                <a:ea typeface="Arial Black" pitchFamily="-112" charset="0"/>
                <a:cs typeface="Arial Black" pitchFamily="-112" charset="0"/>
                <a:sym typeface="Arial Black" pitchFamily="-112" charset="0"/>
              </a:rPr>
              <a:t> and HIV viral load is greater than 3,000 copies/mL</a:t>
            </a:r>
          </a:p>
          <a:p>
            <a:pPr marL="554038" indent="-514350">
              <a:buFont typeface="Calibri" pitchFamily="-112" charset="0"/>
              <a:buAutoNum type="alphaUcPeriod"/>
            </a:pPr>
            <a:endParaRPr lang="en-US" sz="800" b="1">
              <a:solidFill>
                <a:schemeClr val="bg1"/>
              </a:solidFill>
              <a:latin typeface="Arial Black" pitchFamily="-112" charset="0"/>
              <a:ea typeface="Arial Black" pitchFamily="-112" charset="0"/>
              <a:cs typeface="Arial Black" pitchFamily="-112" charset="0"/>
              <a:sym typeface="Arial Black" pitchFamily="-112" charset="0"/>
            </a:endParaRPr>
          </a:p>
          <a:p>
            <a:pPr marL="554038" indent="-514350">
              <a:buFont typeface="Calibri" pitchFamily="-112" charset="0"/>
              <a:buAutoNum type="alphaUcPeriod"/>
            </a:pPr>
            <a:r>
              <a:rPr lang="en-US" sz="2800" b="1">
                <a:solidFill>
                  <a:schemeClr val="bg1"/>
                </a:solidFill>
                <a:latin typeface="Arial Black" pitchFamily="-112" charset="0"/>
                <a:ea typeface="Arial Black" pitchFamily="-112" charset="0"/>
                <a:cs typeface="Arial Black" pitchFamily="-112" charset="0"/>
                <a:sym typeface="Arial Black" pitchFamily="-112" charset="0"/>
              </a:rPr>
              <a:t>HIV Viral Load is undetectable</a:t>
            </a:r>
            <a:endParaRPr lang="en-US" sz="2800" b="1">
              <a:solidFill>
                <a:schemeClr val="bg1"/>
              </a:solidFill>
              <a:latin typeface="Constantia" pitchFamily="-112"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8" name="Flowchart: Process 7">
            <a:hlinkClick r:id="rId3" action="ppaction://hlinksldjump"/>
          </p:cNvPr>
          <p:cNvSpPr/>
          <p:nvPr/>
        </p:nvSpPr>
        <p:spPr>
          <a:xfrm>
            <a:off x="7848600" y="6400800"/>
            <a:ext cx="1295400" cy="45720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chemeClr val="tx1"/>
                </a:solidFill>
                <a:ea typeface="ＭＳ Ｐゴシック" pitchFamily="-107" charset="-128"/>
              </a:rPr>
              <a:t>Scores</a:t>
            </a:r>
          </a:p>
        </p:txBody>
      </p:sp>
      <p:sp>
        <p:nvSpPr>
          <p:cNvPr id="24579" name="Rectangle 1"/>
          <p:cNvSpPr>
            <a:spLocks/>
          </p:cNvSpPr>
          <p:nvPr/>
        </p:nvSpPr>
        <p:spPr bwMode="auto">
          <a:xfrm>
            <a:off x="0" y="0"/>
            <a:ext cx="9144000" cy="2209800"/>
          </a:xfrm>
          <a:prstGeom prst="rect">
            <a:avLst/>
          </a:prstGeom>
          <a:noFill/>
          <a:ln w="12700">
            <a:noFill/>
            <a:miter lim="800000"/>
            <a:headEnd/>
            <a:tailEnd/>
          </a:ln>
        </p:spPr>
        <p:txBody>
          <a:bodyPr lIns="0" tIns="0" rIns="40639" bIns="0">
            <a:prstTxWarp prst="textNoShape">
              <a:avLst/>
            </a:prstTxWarp>
          </a:bodyPr>
          <a:lstStyle/>
          <a:p>
            <a:pPr marL="265113" indent="-225425" algn="ctr"/>
            <a:r>
              <a:rPr lang="en-US" sz="3600">
                <a:solidFill>
                  <a:srgbClr val="FFFFFF"/>
                </a:solidFill>
                <a:latin typeface="Arial Black" pitchFamily="-112" charset="0"/>
                <a:sym typeface="Arial Black" pitchFamily="-112" charset="0"/>
              </a:rPr>
              <a:t>What is the lowest platelet count to safely perform an invasive dental procedure on a PLWHIV?</a:t>
            </a:r>
          </a:p>
        </p:txBody>
      </p:sp>
      <p:sp>
        <p:nvSpPr>
          <p:cNvPr id="9" name="Flowchart: Process 5">
            <a:hlinkClick r:id="rId3" action="ppaction://hlinksldjump"/>
          </p:cNvPr>
          <p:cNvSpPr/>
          <p:nvPr/>
        </p:nvSpPr>
        <p:spPr>
          <a:xfrm>
            <a:off x="7848600" y="6400800"/>
            <a:ext cx="1295400" cy="45720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chemeClr val="tx1"/>
                </a:solidFill>
                <a:ea typeface="ＭＳ Ｐゴシック" pitchFamily="-107" charset="-128"/>
              </a:rPr>
              <a:t>Scores</a:t>
            </a:r>
          </a:p>
        </p:txBody>
      </p:sp>
      <p:sp>
        <p:nvSpPr>
          <p:cNvPr id="24581" name="Rectangle 5"/>
          <p:cNvSpPr>
            <a:spLocks noChangeArrowheads="1"/>
          </p:cNvSpPr>
          <p:nvPr/>
        </p:nvSpPr>
        <p:spPr bwMode="auto">
          <a:xfrm>
            <a:off x="0" y="6211888"/>
            <a:ext cx="1981200" cy="646112"/>
          </a:xfrm>
          <a:prstGeom prst="rect">
            <a:avLst/>
          </a:prstGeom>
          <a:noFill/>
          <a:ln w="9525">
            <a:noFill/>
            <a:miter lim="800000"/>
            <a:headEnd/>
            <a:tailEnd/>
          </a:ln>
        </p:spPr>
        <p:txBody>
          <a:bodyPr>
            <a:prstTxWarp prst="textNoShape">
              <a:avLst/>
            </a:prstTxWarp>
            <a:spAutoFit/>
          </a:bodyPr>
          <a:lstStyle/>
          <a:p>
            <a:r>
              <a:rPr lang="en-US" sz="3600">
                <a:solidFill>
                  <a:srgbClr val="FFFFFF"/>
                </a:solidFill>
                <a:latin typeface="Arial Black" pitchFamily="-112" charset="0"/>
                <a:sym typeface="Arial Black" pitchFamily="-112" charset="0"/>
              </a:rPr>
              <a:t>$300</a:t>
            </a:r>
            <a:endParaRPr lang="en-US" sz="3600"/>
          </a:p>
        </p:txBody>
      </p:sp>
      <p:sp>
        <p:nvSpPr>
          <p:cNvPr id="13" name="Rectangle 12"/>
          <p:cNvSpPr/>
          <p:nvPr/>
        </p:nvSpPr>
        <p:spPr>
          <a:xfrm>
            <a:off x="3200400" y="2514600"/>
            <a:ext cx="3200400" cy="2986088"/>
          </a:xfrm>
          <a:prstGeom prst="rect">
            <a:avLst/>
          </a:prstGeom>
        </p:spPr>
        <p:txBody>
          <a:bodyPr>
            <a:prstTxWarp prst="textNoShape">
              <a:avLst/>
            </a:prstTxWarp>
            <a:spAutoFit/>
          </a:bodyPr>
          <a:lstStyle/>
          <a:p>
            <a:pPr marL="39688">
              <a:spcBef>
                <a:spcPts val="1200"/>
              </a:spcBef>
              <a:spcAft>
                <a:spcPts val="1200"/>
              </a:spcAft>
            </a:pPr>
            <a:r>
              <a:rPr lang="en-US" sz="3200" b="1">
                <a:solidFill>
                  <a:schemeClr val="bg1"/>
                </a:solidFill>
                <a:latin typeface="Arial Black" pitchFamily="-112" charset="0"/>
                <a:ea typeface="Arial Black" pitchFamily="-112" charset="0"/>
                <a:cs typeface="Arial Black" pitchFamily="-112" charset="0"/>
                <a:sym typeface="Arial Black" pitchFamily="-112" charset="0"/>
              </a:rPr>
              <a:t>A. 30,000 </a:t>
            </a:r>
          </a:p>
          <a:p>
            <a:pPr marL="39688">
              <a:spcBef>
                <a:spcPts val="1200"/>
              </a:spcBef>
              <a:spcAft>
                <a:spcPts val="1200"/>
              </a:spcAft>
            </a:pPr>
            <a:r>
              <a:rPr lang="en-US" sz="3200" b="1">
                <a:solidFill>
                  <a:schemeClr val="bg1"/>
                </a:solidFill>
                <a:latin typeface="Arial Black" pitchFamily="-112" charset="0"/>
                <a:ea typeface="Arial Black" pitchFamily="-112" charset="0"/>
                <a:cs typeface="Arial Black" pitchFamily="-112" charset="0"/>
                <a:sym typeface="Arial Black" pitchFamily="-112" charset="0"/>
              </a:rPr>
              <a:t>B. 40,000</a:t>
            </a:r>
          </a:p>
          <a:p>
            <a:pPr marL="39688">
              <a:spcBef>
                <a:spcPts val="1200"/>
              </a:spcBef>
              <a:spcAft>
                <a:spcPts val="1200"/>
              </a:spcAft>
            </a:pPr>
            <a:r>
              <a:rPr lang="en-US" sz="3200" b="1">
                <a:solidFill>
                  <a:schemeClr val="bg1"/>
                </a:solidFill>
                <a:latin typeface="Arial Black" pitchFamily="-112" charset="0"/>
                <a:ea typeface="Arial Black" pitchFamily="-112" charset="0"/>
                <a:cs typeface="Arial Black" pitchFamily="-112" charset="0"/>
                <a:sym typeface="Arial Black" pitchFamily="-112" charset="0"/>
              </a:rPr>
              <a:t>C. 60,000</a:t>
            </a:r>
          </a:p>
          <a:p>
            <a:pPr marL="39688">
              <a:spcBef>
                <a:spcPts val="1200"/>
              </a:spcBef>
              <a:spcAft>
                <a:spcPts val="1200"/>
              </a:spcAft>
            </a:pPr>
            <a:r>
              <a:rPr lang="en-US" sz="3200" b="1">
                <a:solidFill>
                  <a:schemeClr val="bg1"/>
                </a:solidFill>
                <a:latin typeface="Arial Black" pitchFamily="-112" charset="0"/>
                <a:ea typeface="Arial Black" pitchFamily="-112" charset="0"/>
                <a:cs typeface="Arial Black" pitchFamily="-112" charset="0"/>
                <a:sym typeface="Arial Black" pitchFamily="-112" charset="0"/>
              </a:rPr>
              <a:t>D. 70,000</a:t>
            </a:r>
            <a:endParaRPr lang="en-US" sz="3200">
              <a:solidFill>
                <a:schemeClr val="bg1"/>
              </a:solidFill>
            </a:endParaRPr>
          </a:p>
        </p:txBody>
      </p:sp>
      <p:sp>
        <p:nvSpPr>
          <p:cNvPr id="14" name="Rounded Rectangle 13"/>
          <p:cNvSpPr/>
          <p:nvPr/>
        </p:nvSpPr>
        <p:spPr>
          <a:xfrm>
            <a:off x="3276600" y="3962400"/>
            <a:ext cx="2743200" cy="762000"/>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a typeface="ＭＳ Ｐゴシック" pitchFamily="-107"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4337" name="Rectangle 1"/>
          <p:cNvSpPr>
            <a:spLocks/>
          </p:cNvSpPr>
          <p:nvPr/>
        </p:nvSpPr>
        <p:spPr bwMode="auto">
          <a:xfrm>
            <a:off x="0" y="0"/>
            <a:ext cx="9144000" cy="2057400"/>
          </a:xfrm>
          <a:prstGeom prst="rect">
            <a:avLst/>
          </a:prstGeom>
          <a:noFill/>
          <a:ln w="12700">
            <a:noFill/>
            <a:miter lim="800000"/>
            <a:headEnd/>
            <a:tailEnd/>
          </a:ln>
        </p:spPr>
        <p:txBody>
          <a:bodyPr lIns="0" tIns="0" rIns="40639" bIns="0">
            <a:prstTxWarp prst="textNoShape">
              <a:avLst/>
            </a:prstTxWarp>
          </a:bodyPr>
          <a:lstStyle/>
          <a:p>
            <a:pPr marL="39688" algn="ctr">
              <a:spcBef>
                <a:spcPts val="2400"/>
              </a:spcBef>
            </a:pPr>
            <a:r>
              <a:rPr lang="en-US" sz="3200">
                <a:solidFill>
                  <a:srgbClr val="FFFFFF"/>
                </a:solidFill>
                <a:latin typeface="Arial Black" pitchFamily="-112" charset="0"/>
                <a:ea typeface="Arial Black" pitchFamily="-112" charset="0"/>
                <a:cs typeface="Arial Black" pitchFamily="-112" charset="0"/>
                <a:sym typeface="Arial Black" pitchFamily="-112" charset="0"/>
              </a:rPr>
              <a:t>Procedures involving moderate risk of bleeding such as simple extractions of up to 3 teeth can be safely performed on patients on warfarin if the INR is ____ ?</a:t>
            </a:r>
            <a:endParaRPr lang="en-US" sz="3200" b="1">
              <a:latin typeface="Arial Black" pitchFamily="-112" charset="0"/>
              <a:ea typeface="Arial Black" pitchFamily="-112" charset="0"/>
              <a:cs typeface="Arial Black" pitchFamily="-112" charset="0"/>
              <a:sym typeface="Arial Black" pitchFamily="-112" charset="0"/>
            </a:endParaRPr>
          </a:p>
        </p:txBody>
      </p:sp>
      <p:sp>
        <p:nvSpPr>
          <p:cNvPr id="7" name="Flowchart: Process 6">
            <a:hlinkClick r:id="rId3" action="ppaction://hlinksldjump"/>
          </p:cNvPr>
          <p:cNvSpPr/>
          <p:nvPr/>
        </p:nvSpPr>
        <p:spPr>
          <a:xfrm>
            <a:off x="7848600" y="6400800"/>
            <a:ext cx="1295400" cy="457200"/>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chemeClr val="tx1"/>
                </a:solidFill>
                <a:ea typeface="ＭＳ Ｐゴシック" pitchFamily="-107" charset="-128"/>
              </a:rPr>
              <a:t>Scores</a:t>
            </a:r>
          </a:p>
        </p:txBody>
      </p:sp>
      <p:sp>
        <p:nvSpPr>
          <p:cNvPr id="25604" name="Rectangle 5"/>
          <p:cNvSpPr>
            <a:spLocks noChangeArrowheads="1"/>
          </p:cNvSpPr>
          <p:nvPr/>
        </p:nvSpPr>
        <p:spPr bwMode="auto">
          <a:xfrm>
            <a:off x="0" y="6211888"/>
            <a:ext cx="1981200" cy="646112"/>
          </a:xfrm>
          <a:prstGeom prst="rect">
            <a:avLst/>
          </a:prstGeom>
          <a:noFill/>
          <a:ln w="9525">
            <a:noFill/>
            <a:miter lim="800000"/>
            <a:headEnd/>
            <a:tailEnd/>
          </a:ln>
        </p:spPr>
        <p:txBody>
          <a:bodyPr>
            <a:prstTxWarp prst="textNoShape">
              <a:avLst/>
            </a:prstTxWarp>
            <a:spAutoFit/>
          </a:bodyPr>
          <a:lstStyle/>
          <a:p>
            <a:r>
              <a:rPr lang="en-US" sz="3600">
                <a:solidFill>
                  <a:srgbClr val="FFFFFF"/>
                </a:solidFill>
                <a:latin typeface="Arial Black" pitchFamily="-112" charset="0"/>
                <a:sym typeface="Arial Black" pitchFamily="-112" charset="0"/>
              </a:rPr>
              <a:t>$400</a:t>
            </a:r>
            <a:endParaRPr lang="en-US" sz="3600"/>
          </a:p>
        </p:txBody>
      </p:sp>
      <p:sp>
        <p:nvSpPr>
          <p:cNvPr id="6" name="Rectangle 5"/>
          <p:cNvSpPr/>
          <p:nvPr/>
        </p:nvSpPr>
        <p:spPr>
          <a:xfrm>
            <a:off x="1905000" y="2514600"/>
            <a:ext cx="5334000" cy="2986088"/>
          </a:xfrm>
          <a:prstGeom prst="rect">
            <a:avLst/>
          </a:prstGeom>
        </p:spPr>
        <p:txBody>
          <a:bodyPr>
            <a:prstTxWarp prst="textNoShape">
              <a:avLst/>
            </a:prstTxWarp>
            <a:spAutoFit/>
          </a:bodyPr>
          <a:lstStyle/>
          <a:p>
            <a:pPr marL="39688">
              <a:spcBef>
                <a:spcPts val="1200"/>
              </a:spcBef>
              <a:spcAft>
                <a:spcPts val="1200"/>
              </a:spcAft>
            </a:pPr>
            <a:r>
              <a:rPr lang="en-US" sz="3200" b="1">
                <a:solidFill>
                  <a:schemeClr val="bg1"/>
                </a:solidFill>
                <a:latin typeface="Arial Black" pitchFamily="-112" charset="0"/>
                <a:ea typeface="Arial Black" pitchFamily="-112" charset="0"/>
                <a:cs typeface="Arial Black" pitchFamily="-112" charset="0"/>
                <a:sym typeface="Arial Black" pitchFamily="-112" charset="0"/>
              </a:rPr>
              <a:t>A. Greater than 3</a:t>
            </a:r>
          </a:p>
          <a:p>
            <a:pPr marL="39688">
              <a:spcBef>
                <a:spcPts val="1200"/>
              </a:spcBef>
              <a:spcAft>
                <a:spcPts val="1200"/>
              </a:spcAft>
            </a:pPr>
            <a:r>
              <a:rPr lang="en-US" sz="3200" b="1">
                <a:solidFill>
                  <a:schemeClr val="bg1"/>
                </a:solidFill>
                <a:latin typeface="Arial Black" pitchFamily="-112" charset="0"/>
                <a:ea typeface="Arial Black" pitchFamily="-112" charset="0"/>
                <a:cs typeface="Arial Black" pitchFamily="-112" charset="0"/>
                <a:sym typeface="Arial Black" pitchFamily="-112" charset="0"/>
              </a:rPr>
              <a:t>B. Less than 3</a:t>
            </a:r>
          </a:p>
          <a:p>
            <a:pPr marL="39688">
              <a:spcBef>
                <a:spcPts val="1200"/>
              </a:spcBef>
              <a:spcAft>
                <a:spcPts val="1200"/>
              </a:spcAft>
            </a:pPr>
            <a:r>
              <a:rPr lang="en-US" sz="3200" b="1">
                <a:solidFill>
                  <a:schemeClr val="bg1"/>
                </a:solidFill>
                <a:latin typeface="Arial Black" pitchFamily="-112" charset="0"/>
                <a:ea typeface="Arial Black" pitchFamily="-112" charset="0"/>
                <a:cs typeface="Arial Black" pitchFamily="-112" charset="0"/>
                <a:sym typeface="Arial Black" pitchFamily="-112" charset="0"/>
              </a:rPr>
              <a:t>C. Greater than 4</a:t>
            </a:r>
          </a:p>
          <a:p>
            <a:pPr marL="39688">
              <a:spcBef>
                <a:spcPts val="1200"/>
              </a:spcBef>
              <a:spcAft>
                <a:spcPts val="1200"/>
              </a:spcAft>
            </a:pPr>
            <a:r>
              <a:rPr lang="en-US" sz="3200" b="1">
                <a:solidFill>
                  <a:schemeClr val="bg1"/>
                </a:solidFill>
                <a:latin typeface="Arial Black" pitchFamily="-112" charset="0"/>
                <a:ea typeface="Arial Black" pitchFamily="-112" charset="0"/>
                <a:cs typeface="Arial Black" pitchFamily="-112" charset="0"/>
                <a:sym typeface="Arial Black" pitchFamily="-112" charset="0"/>
              </a:rPr>
              <a:t>D. Between 1 and 3</a:t>
            </a:r>
            <a:endParaRPr lang="en-US" sz="3200">
              <a:solidFill>
                <a:schemeClr val="bg1"/>
              </a:solidFill>
            </a:endParaRPr>
          </a:p>
        </p:txBody>
      </p:sp>
      <p:sp>
        <p:nvSpPr>
          <p:cNvPr id="8" name="Rounded Rectangle 7"/>
          <p:cNvSpPr/>
          <p:nvPr/>
        </p:nvSpPr>
        <p:spPr>
          <a:xfrm>
            <a:off x="1828800" y="4876800"/>
            <a:ext cx="5334000" cy="609600"/>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a typeface="ＭＳ Ｐゴシック" pitchFamily="-107"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Advantage">
  <a:themeElements>
    <a:clrScheme name="Custom 2">
      <a:dk1>
        <a:sysClr val="windowText" lastClr="000000"/>
      </a:dk1>
      <a:lt1>
        <a:sysClr val="window" lastClr="FFFFFF"/>
      </a:lt1>
      <a:dk2>
        <a:srgbClr val="252731"/>
      </a:dk2>
      <a:lt2>
        <a:srgbClr val="EAE7E4"/>
      </a:lt2>
      <a:accent1>
        <a:srgbClr val="990000"/>
      </a:accent1>
      <a:accent2>
        <a:srgbClr val="93908A"/>
      </a:accent2>
      <a:accent3>
        <a:srgbClr val="BFC2C9"/>
      </a:accent3>
      <a:accent4>
        <a:srgbClr val="0B0B0B"/>
      </a:accent4>
      <a:accent5>
        <a:srgbClr val="D80D26"/>
      </a:accent5>
      <a:accent6>
        <a:srgbClr val="333333"/>
      </a:accent6>
      <a:hlink>
        <a:srgbClr val="660000"/>
      </a:hlink>
      <a:folHlink>
        <a:srgbClr val="CC344C"/>
      </a:folHlink>
    </a:clrScheme>
    <a:fontScheme name="Advantage">
      <a:majorFont>
        <a:latin typeface="Rockwell"/>
        <a:ea typeface=""/>
        <a:cs typeface=""/>
        <a:font script="Jpan" typeface="ＭＳ ゴシック"/>
      </a:majorFont>
      <a:minorFont>
        <a:latin typeface="Rockwell"/>
        <a:ea typeface=""/>
        <a:cs typeface=""/>
        <a:font script="Jpan" typeface="ＭＳ ゴシック"/>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ln/>
      </a:spPr>
      <a:bodyPr anchor="ctr">
        <a:prstTxWarp prst="textNoShape">
          <a:avLst/>
        </a:prstTxWarp>
      </a:bodyPr>
      <a:lstStyle>
        <a:defPPr algn="ctr">
          <a:defRPr>
            <a:solidFill>
              <a:schemeClr val="bg1"/>
            </a:solidFill>
          </a:defRPr>
        </a:defPPr>
      </a:lstStyle>
      <a:style>
        <a:lnRef idx="1">
          <a:schemeClr val="accent1"/>
        </a:lnRef>
        <a:fillRef idx="3">
          <a:schemeClr val="accent1"/>
        </a:fillRef>
        <a:effectRef idx="2">
          <a:schemeClr val="accent1"/>
        </a:effectRef>
        <a:fontRef idx="minor">
          <a:schemeClr val="lt1"/>
        </a:fontRef>
      </a:style>
    </a:spDef>
    <a:txDef>
      <a:spPr bwMode="auto">
        <a:noFill/>
        <a:ln w="9525">
          <a:noFill/>
          <a:miter lim="800000"/>
          <a:headEnd/>
          <a:tailEnd/>
        </a:ln>
      </a:spPr>
      <a:bodyPr>
        <a:prstTxWarp prst="textNoShape">
          <a:avLst/>
        </a:prstTxWarp>
        <a:spAutoFit/>
      </a:bodyPr>
      <a:lstStyle>
        <a:defPPr algn="ctr">
          <a:defRPr sz="2800" b="1" dirty="0">
            <a:latin typeface="Constantia" pitchFamily="-110" charset="0"/>
          </a:defRPr>
        </a:defPPr>
      </a:lstStyle>
    </a:txDef>
  </a:objectDefaults>
  <a:extraClrSchemeLst/>
</a:theme>
</file>

<file path=ppt/theme/theme3.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ln/>
      </a:spPr>
      <a:bodyPr anchor="ctr">
        <a:prstTxWarp prst="textNoShape">
          <a:avLst/>
        </a:prstTxWarp>
      </a:bodyPr>
      <a:lstStyle>
        <a:defPPr algn="ctr">
          <a:defRPr>
            <a:solidFill>
              <a:schemeClr val="bg1"/>
            </a:solidFill>
          </a:defRPr>
        </a:defPPr>
      </a:lstStyle>
      <a:style>
        <a:lnRef idx="1">
          <a:schemeClr val="accent1"/>
        </a:lnRef>
        <a:fillRef idx="3">
          <a:schemeClr val="accent1"/>
        </a:fillRef>
        <a:effectRef idx="2">
          <a:schemeClr val="accent1"/>
        </a:effectRef>
        <a:fontRef idx="minor">
          <a:schemeClr val="lt1"/>
        </a:fontRef>
      </a:style>
    </a:spDef>
    <a:txDef>
      <a:spPr bwMode="auto">
        <a:noFill/>
        <a:ln w="9525">
          <a:noFill/>
          <a:miter lim="800000"/>
          <a:headEnd/>
          <a:tailEnd/>
        </a:ln>
      </a:spPr>
      <a:bodyPr>
        <a:prstTxWarp prst="textNoShape">
          <a:avLst/>
        </a:prstTxWarp>
        <a:spAutoFit/>
      </a:bodyPr>
      <a:lstStyle>
        <a:defPPr algn="ctr">
          <a:defRPr sz="2800" b="1" dirty="0">
            <a:latin typeface="Constantia" pitchFamily="-110" charset="0"/>
          </a:defRPr>
        </a:defPPr>
      </a:lstStyle>
    </a:txDef>
  </a:objectDefaults>
  <a:extraClrSchemeLst/>
</a:theme>
</file>

<file path=ppt/theme/theme4.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Baskerville Old Face"/>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4" charset="0"/>
            <a:ea typeface="ヒラギノ角ゴ Pro W3" pitchFamily="14" charset="-128"/>
            <a:cs typeface="ヒラギノ角ゴ Pro W3" pitchFamily="1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4" charset="0"/>
            <a:ea typeface="ヒラギノ角ゴ Pro W3" pitchFamily="14" charset="-128"/>
            <a:cs typeface="ヒラギノ角ゴ Pro W3" pitchFamily="14" charset="-128"/>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3.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4.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Advantage.thmx</Template>
  <TotalTime>2997</TotalTime>
  <Words>12215</Words>
  <Application>Microsoft Office PowerPoint</Application>
  <PresentationFormat>On-screen Show (4:3)</PresentationFormat>
  <Paragraphs>1437</Paragraphs>
  <Slides>218</Slides>
  <Notes>129</Notes>
  <HiddenSlides>0</HiddenSlides>
  <MMClips>18</MMClips>
  <ScaleCrop>false</ScaleCrop>
  <HeadingPairs>
    <vt:vector size="6" baseType="variant">
      <vt:variant>
        <vt:lpstr>Theme</vt:lpstr>
      </vt:variant>
      <vt:variant>
        <vt:i4>4</vt:i4>
      </vt:variant>
      <vt:variant>
        <vt:lpstr>Links</vt:lpstr>
      </vt:variant>
      <vt:variant>
        <vt:i4>19</vt:i4>
      </vt:variant>
      <vt:variant>
        <vt:lpstr>Slide Titles</vt:lpstr>
      </vt:variant>
      <vt:variant>
        <vt:i4>218</vt:i4>
      </vt:variant>
    </vt:vector>
  </HeadingPairs>
  <TitlesOfParts>
    <vt:vector size="241" baseType="lpstr">
      <vt:lpstr>Advantage</vt:lpstr>
      <vt:lpstr>Flow</vt:lpstr>
      <vt:lpstr>1_Flow</vt:lpstr>
      <vt:lpstr>Shimmer</vt:lpstr>
      <vt:lpstr>Macintosh HD:Users:juliaferguson:Desktop:Oral Health Slides:IHIP curriculum back to Julia.JFW.doc!OLE_LINK1</vt:lpstr>
      <vt:lpstr>Macintosh HD:Users:juliaferguson:Desktop:Oral Health Slides:IHIP curriculum back to Julia.JFW.doc!OLE_LINK5</vt:lpstr>
      <vt:lpstr>Macintosh HD:Users:juliaferguson:Desktop:Oral Health Slides:IHIP curriculum back to Julia.JFW.doc!OLE_LINK2</vt:lpstr>
      <vt:lpstr>Macintosh HD:Users:juliaferguson:Desktop:Oral Health Slides:IHIP curriculum back to Julia.JFW.doc!OLE_LINK4</vt:lpstr>
      <vt:lpstr>Macintosh HD:Users:juliaferguson:Desktop:Oral Health Slides:IHIP curriculum back to Julia.JFW.doc!OLE_LINK6</vt:lpstr>
      <vt:lpstr>Macintosh HD:Users:juliaferguson:Desktop:Oral Health Slides:IHIP curriculum back to Julia.JFW.doc!OLE_LINK8</vt:lpstr>
      <vt:lpstr>Macintosh HD:Users:juliaferguson:Desktop:Oral Health Slides:IHIP curriculum back to Julia.JFW.doc!OLE_LINK9</vt:lpstr>
      <vt:lpstr>Macintosh HD:Users:juliaferguson:Desktop:Oral Health Slides:IHIP curriculum back to Julia.JFW.doc!OLE_LINK11</vt:lpstr>
      <vt:lpstr>Macintosh HD:Users:juliaferguson:Desktop:Oral Health Slides:IHIP curriculum back to Julia.JFW.doc!OLE_LINK24</vt:lpstr>
      <vt:lpstr>Macintosh HD:Users:juliaferguson:Desktop:Oral Health Slides:IHIP curriculum back to Julia.JFW.doc!OLE_LINK25</vt:lpstr>
      <vt:lpstr>Macintosh HD:Users:juliaferguson:Desktop:Oral Health Slides:IHIP curriculum back to Julia.JFW.doc!OLE_LINK18</vt:lpstr>
      <vt:lpstr>Macintosh HD:Users:juliaferguson:Desktop:Oral Health Slides:IHIP curriculum back to Julia.JFW.doc!OLE_LINK19</vt:lpstr>
      <vt:lpstr>Macintosh HD:Users:juliaferguson:Desktop:Oral Health Slides:IHIP curriculum back to Julia.JFW.doc!OLE_LINK21</vt:lpstr>
      <vt:lpstr>Macintosh HD:Users:juliaferguson:Desktop:Oral Health Slides:IHIP curriculum back to Julia.JFW.doc!OLE_LINK22</vt:lpstr>
      <vt:lpstr>Macintosh HD:Users:juliaferguson:Desktop:Oral Health Slides:IHIP curriculum back to Julia.JFW.doc!OLE_LINK1</vt:lpstr>
      <vt:lpstr>Macintosh HD:Users:juliaferguson:Desktop:Oral Health Slides:IHIP curriculum back to Julia.JFW.doc!OLE_LINK5</vt:lpstr>
      <vt:lpstr>Macintosh HD:Users:juliaferguson:Desktop:Oral Health Slides:IHIP curriculum back to Julia.JFW.doc!OLE_LINK2</vt:lpstr>
      <vt:lpstr>Macintosh HD:Users:juliaferguson:Desktop:Oral Health Slides:IHIP curriculum back to Julia.JFW.doc!OLE_LINK4</vt:lpstr>
      <vt:lpstr>Macintosh HD:Users:juliaferguson:Desktop:Oral Health Slides:IHIP curriculum back to Julia.JFW.doc!OLE_LINK6</vt:lpstr>
      <vt:lpstr>Curriculum: Implementing Oral Health Care into HIV Primary Care Settings   </vt:lpstr>
      <vt:lpstr>PowerPoint Presentation</vt:lpstr>
      <vt:lpstr>MODULE 1:</vt:lpstr>
      <vt:lpstr>Importance of Oral Health Care in Treatment of PLWHA</vt:lpstr>
      <vt:lpstr>Oral Health and Systemic Health</vt:lpstr>
      <vt:lpstr>The Impact of Xerostomia or  “Dry Mouth”</vt:lpstr>
      <vt:lpstr>More than the Mouth: Oral Health’s Impact on Quality of Life</vt:lpstr>
      <vt:lpstr>Oral Health and Drug-Regimen Compliance</vt:lpstr>
      <vt:lpstr>Oral Health Care as a Gateway to HIV Diagnosis and Treatment</vt:lpstr>
      <vt:lpstr>Minimum Recommendations for Oral Health Care</vt:lpstr>
      <vt:lpstr>MODULE 2:</vt:lpstr>
      <vt:lpstr>Oral Health is a Major Unmet Need in PLWHA</vt:lpstr>
      <vt:lpstr>Barriers to Oral Health Care for PLWHA </vt:lpstr>
      <vt:lpstr>Barriers to Oral Health Care for PLWHA, continued</vt:lpstr>
      <vt:lpstr>Barriers to Oral Health Care for PLWHA, continued</vt:lpstr>
      <vt:lpstr>MODULE 3:</vt:lpstr>
      <vt:lpstr>Background of the SPNS Innovations in Oral Health Care Initiative</vt:lpstr>
      <vt:lpstr>Objective of the SPNS Oral Health Initiative and Medical Care Outcomes </vt:lpstr>
      <vt:lpstr>Patient Testimonial to the Benefits of SPNS Oral Health Care</vt:lpstr>
      <vt:lpstr>Changing Lives Through Good Oral Health Video</vt:lpstr>
      <vt:lpstr>Organizational Models Studied</vt:lpstr>
      <vt:lpstr>Overview of Pros, Cons, and Important Considerations for the Six Organizational Models (1 of 3)</vt:lpstr>
      <vt:lpstr>Overview of Pros, Cons, and Important Considerations for the Six Organizational Models (2 of 3)</vt:lpstr>
      <vt:lpstr>Overview of Pros, Cons, and Important Considerations for the Six Organizational Models (3 of 3)</vt:lpstr>
      <vt:lpstr>MODULE 4:</vt:lpstr>
      <vt:lpstr>MODULE 5:</vt:lpstr>
      <vt:lpstr>Objective of this Clinical Guide to Integrating Oral Care in the Medical Setting</vt:lpstr>
      <vt:lpstr>Diseases of the Mouth as Indicator for HIV Infection</vt:lpstr>
      <vt:lpstr>Esophageal Candidiasis</vt:lpstr>
      <vt:lpstr>Esophageal Candidiasis</vt:lpstr>
      <vt:lpstr>Hairy Leukoplakia</vt:lpstr>
      <vt:lpstr>Hairy Leukoplakia</vt:lpstr>
      <vt:lpstr>Kaposi’s Sarcoma</vt:lpstr>
      <vt:lpstr>Kaposi’s Sarcoma, continued</vt:lpstr>
      <vt:lpstr>Other STDs and Their Impact on Oral Health</vt:lpstr>
      <vt:lpstr>HIV and Syphilis</vt:lpstr>
      <vt:lpstr>HIV and Oral Gonorrhea</vt:lpstr>
      <vt:lpstr>Oral Health Exam Training Video for Clinical Staff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Webinar for Oral Health Screening in Primary Care Setting</vt:lpstr>
      <vt:lpstr>MODULE 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MODULE 7:</vt:lpstr>
      <vt:lpstr>Dental Case Management in the SPNS Oral Health Initiative</vt:lpstr>
      <vt:lpstr>The Value of a Dental Case Manager – Testimonials </vt:lpstr>
      <vt:lpstr>What is Dental Case Management? </vt:lpstr>
      <vt:lpstr>The Essential Functions of a Dental Case Manager</vt:lpstr>
      <vt:lpstr>Integrating Dental Case Management into Your Practice</vt:lpstr>
      <vt:lpstr>Other Solutions for Integrating Dental Case Management</vt:lpstr>
      <vt:lpstr>MODULE 8:</vt:lpstr>
      <vt:lpstr>PowerPoint Presentation</vt:lpstr>
      <vt:lpstr>Goals of the Program</vt:lpstr>
      <vt:lpstr>Goals of Oral Health Program</vt:lpstr>
      <vt:lpstr>Dental Visits</vt:lpstr>
      <vt:lpstr>Dental Hygiene</vt:lpstr>
      <vt:lpstr>Mouth Care</vt:lpstr>
      <vt:lpstr>Oral Care</vt:lpstr>
      <vt:lpstr>Denture Care</vt:lpstr>
      <vt:lpstr>  Candidiasis Treatment – for Partials  and/or Dentures</vt:lpstr>
      <vt:lpstr>Nutritional Status</vt:lpstr>
      <vt:lpstr>Xerostomia “Dry mouth”</vt:lpstr>
      <vt:lpstr>Xerostomia – “Dry Mouth” Signs and symptoms</vt:lpstr>
      <vt:lpstr>Hyposalivation</vt:lpstr>
      <vt:lpstr>Xerostomia Management</vt:lpstr>
      <vt:lpstr>Xerostomia Therapies</vt:lpstr>
      <vt:lpstr>Oral Pain</vt:lpstr>
      <vt:lpstr>PowerPoint Presentation</vt:lpstr>
      <vt:lpstr>Fact vs. Fiction</vt:lpstr>
      <vt:lpstr>Fact vs. Fiction</vt:lpstr>
      <vt:lpstr>Additional References</vt:lpstr>
      <vt:lpstr>Motivational Interviewing: Knowledge is Power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MODULE 9:</vt:lpstr>
      <vt:lpstr>Peers Can Plan Important Role in Oral Health Education and Care</vt:lpstr>
      <vt:lpstr>Case Scenario for Peer Outreach: Discussion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MODULE 10:</vt:lpstr>
      <vt:lpstr>REFRESHER: Overview of Pros, Cons, and Important Considerations for the Six Organizational Models  (1 of 3)</vt:lpstr>
      <vt:lpstr>REFRESHER: Overview of Pros, Cons, and Important Considerations for the Six Organizational Models  (2 of 3)</vt:lpstr>
      <vt:lpstr>REFRESHER: Overview of Pros, Cons, and Important Considerations for the Six Organizational Models  (3 of 3)</vt:lpstr>
      <vt:lpstr>Finding Solutions to Common Barriers to Organizational Growth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SPNS IHIP Project_x0010_ Presentation to HRSA Senior Leadership Team March 27, 2013_x0010__x0010__x0010_ _x0010__x0010__x0010__x0010__x0010__x0010__x0010__x0010__x0010__x0010__x0010__x0010__x0010__x0010__x0010__x0010__x0010__x0010__x0010__x0010__x0010__x0010__x0010__x0010__x0010__x0010__x0010__x0010__x0010__x0010__x0010__x0010__x0010__x0010__x0010__x0010__x0010__x0010__x0010_</dc:title>
  <dc:creator>Julia Ferguson</dc:creator>
  <cp:lastModifiedBy>Ryan</cp:lastModifiedBy>
  <cp:revision>88</cp:revision>
  <dcterms:created xsi:type="dcterms:W3CDTF">2013-09-20T16:33:56Z</dcterms:created>
  <dcterms:modified xsi:type="dcterms:W3CDTF">2013-09-24T18:46:43Z</dcterms:modified>
</cp:coreProperties>
</file>