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5"/>
  </p:notesMasterIdLst>
  <p:handoutMasterIdLst>
    <p:handoutMasterId r:id="rId16"/>
  </p:handoutMasterIdLst>
  <p:sldIdLst>
    <p:sldId id="690" r:id="rId2"/>
    <p:sldId id="571" r:id="rId3"/>
    <p:sldId id="622" r:id="rId4"/>
    <p:sldId id="688" r:id="rId5"/>
    <p:sldId id="621" r:id="rId6"/>
    <p:sldId id="623" r:id="rId7"/>
    <p:sldId id="633" r:id="rId8"/>
    <p:sldId id="635" r:id="rId9"/>
    <p:sldId id="639" r:id="rId10"/>
    <p:sldId id="625" r:id="rId11"/>
    <p:sldId id="627" r:id="rId12"/>
    <p:sldId id="687" r:id="rId13"/>
    <p:sldId id="691" r:id="rId14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572" autoAdjust="0"/>
    <p:restoredTop sz="90920" autoAdjust="0"/>
  </p:normalViewPr>
  <p:slideViewPr>
    <p:cSldViewPr>
      <p:cViewPr varScale="1">
        <p:scale>
          <a:sx n="61" d="100"/>
          <a:sy n="61" d="100"/>
        </p:scale>
        <p:origin x="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1566" y="222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Slides for Module 2: PC/PB Roles and Responsibilities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	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/>
              <a:t>EGM Consulting, LLC  for MSCG/ Ryan White TAC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43963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3E3F34-6EC2-4A41-AE0C-CF279FE8EC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377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0"/>
            <a:ext cx="30559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21188"/>
            <a:ext cx="5173663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43963"/>
            <a:ext cx="30559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72B985-B2DB-4153-8846-67DBDCC0B4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246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92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8400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5125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3438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655E3A-4ED2-4645-A764-260FB2A6EFC0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87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25D0-8027-44D8-8096-2CEFD587900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8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25D0-8027-44D8-8096-2CEFD58790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85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EGM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A25D0-8027-44D8-8096-2CEFD58790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81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1C1A5-E91E-4678-A708-112BACA1C3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5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544C73-216A-4C6B-8ADC-7EE0096748AB}"/>
                </a:ext>
              </a:extLst>
            </p:cNvPr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C9D6BD0-CDF6-49B8-B229-89E4DC991CCF}"/>
                </a:ext>
              </a:extLst>
            </p:cNvPr>
            <p:cNvCxnSpPr/>
            <p:nvPr/>
          </p:nvCxnSpPr>
          <p:spPr>
            <a:xfrm>
              <a:off x="0" y="6172200"/>
              <a:ext cx="9144000" cy="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64B6F4-0F88-4E50-932E-A81E6A695D81}"/>
              </a:ext>
            </a:extLst>
          </p:cNvPr>
          <p:cNvCxnSpPr/>
          <p:nvPr/>
        </p:nvCxnSpPr>
        <p:spPr>
          <a:xfrm>
            <a:off x="457200" y="3429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22960"/>
            <a:ext cx="8229600" cy="2377440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18288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17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1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/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1607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2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>
            <a:extLst/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8507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>
            <a:alpha val="8509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58D399B-D9E2-4988-9081-B15AE495F194}"/>
                </a:ext>
              </a:extLst>
            </p:cNvPr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6538-A8B0-4065-B976-8D7C2ACEBFAE}"/>
                </a:ext>
              </a:extLst>
            </p:cNvPr>
            <p:cNvCxnSpPr/>
            <p:nvPr/>
          </p:nvCxnSpPr>
          <p:spPr>
            <a:xfrm>
              <a:off x="0" y="2667000"/>
              <a:ext cx="91440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2011680"/>
          </a:xfrm>
        </p:spPr>
        <p:txBody>
          <a:bodyPr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2"/>
            <a:ext cx="8229600" cy="2743200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5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bg>
      <p:bgPr>
        <a:solidFill>
          <a:schemeClr val="bg2">
            <a:alpha val="8509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9144000" cy="2667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58D399B-D9E2-4988-9081-B15AE495F194}"/>
                </a:ext>
              </a:extLst>
            </p:cNvPr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3D6538-A8B0-4065-B976-8D7C2ACEBFAE}"/>
                </a:ext>
              </a:extLst>
            </p:cNvPr>
            <p:cNvCxnSpPr/>
            <p:nvPr/>
          </p:nvCxnSpPr>
          <p:spPr>
            <a:xfrm>
              <a:off x="0" y="2667000"/>
              <a:ext cx="91440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383279"/>
          </a:xfrm>
        </p:spPr>
        <p:txBody>
          <a:bodyPr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78312"/>
            <a:ext cx="8229600" cy="2194560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0538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544C73-216A-4C6B-8ADC-7EE0096748AB}"/>
                </a:ext>
              </a:extLst>
            </p:cNvPr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C9D6BD0-CDF6-49B8-B229-89E4DC991CCF}"/>
                </a:ext>
              </a:extLst>
            </p:cNvPr>
            <p:cNvCxnSpPr/>
            <p:nvPr/>
          </p:nvCxnSpPr>
          <p:spPr>
            <a:xfrm>
              <a:off x="0" y="6172200"/>
              <a:ext cx="9144000" cy="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64B6F4-0F88-4E50-932E-A81E6A695D81}"/>
              </a:ext>
            </a:extLst>
          </p:cNvPr>
          <p:cNvCxnSpPr/>
          <p:nvPr/>
        </p:nvCxnSpPr>
        <p:spPr>
          <a:xfrm>
            <a:off x="609600" y="2362200"/>
            <a:ext cx="1295400" cy="0"/>
          </a:xfrm>
          <a:prstGeom prst="line">
            <a:avLst/>
          </a:prstGeom>
          <a:ln w="57150" cap="sq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7526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229600" cy="1828800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119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6250CA9-3837-4E8C-941B-6C50382049F4}"/>
              </a:ext>
            </a:extLst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6250CA9-3837-4E8C-941B-6C50382049F4}"/>
              </a:ext>
            </a:extLst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 i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4072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131235-3F10-498E-BCA8-F85810A0BF56}"/>
              </a:ext>
            </a:extLst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7360"/>
            <a:ext cx="40386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7360"/>
            <a:ext cx="40386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0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6534D4-0562-4F54-AEBF-DF12FBBA9B46}"/>
              </a:ext>
            </a:extLst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19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1720"/>
            <a:ext cx="4040188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19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31720"/>
            <a:ext cx="4041775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E4CE1E1-BAC6-416D-9052-AD8ECFBC3094}"/>
              </a:ext>
            </a:extLst>
          </p:cNvPr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0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2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Roles and Responsibilities of RWHAP Part A Planning Councils/Bodies and Recipients</a:t>
            </a:r>
            <a:endParaRPr lang="en-US" altLang="en-US" dirty="0" smtClean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Slides for Module 2 </a:t>
            </a:r>
          </a:p>
          <a:p>
            <a:r>
              <a:rPr lang="en-US" smtClean="0"/>
              <a:t>Topic: Community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and Importance of  Planning in RWHAP 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6634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“PCs provide a significant and unique venue for the required involvement of and input from people living with HIV/AIDS”* </a:t>
            </a:r>
          </a:p>
          <a:p>
            <a:r>
              <a:rPr lang="en-US" sz="2400" dirty="0" smtClean="0"/>
              <a:t>Benefits include:</a:t>
            </a:r>
          </a:p>
          <a:p>
            <a:pPr lvl="1"/>
            <a:r>
              <a:rPr lang="en-US" sz="2000" dirty="0" smtClean="0"/>
              <a:t> Capturing the community’s experience and voice through formalized opportunities for continuous community input</a:t>
            </a:r>
          </a:p>
          <a:p>
            <a:pPr lvl="1"/>
            <a:r>
              <a:rPr lang="en-US" sz="2000" dirty="0" smtClean="0"/>
              <a:t> Providing multiple roles and opportunities for input and decision making for consumers and other PLWH</a:t>
            </a:r>
          </a:p>
          <a:p>
            <a:pPr lvl="1"/>
            <a:r>
              <a:rPr lang="en-US" sz="2000" dirty="0" smtClean="0"/>
              <a:t> Allowing for a local system of HIV care that reflects documented jurisdictional needs and priorities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1800" dirty="0" smtClean="0"/>
              <a:t>*Quotation from 12/3/13 Letter from Director of HAB Division of Metropolitan HIV/AIDS Programs (DMHAP), HRSA/HAB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28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Uniqueness of RWHAP Planning Councils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72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No other federal health/human services programs require such a body: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Many programs require community planning, but planning bodies usually advisory rather than decision-making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Federally funded nonprofits sometimes required to include consumers on their boards (for example, community health centers)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Planning bodies may include consumers, but rarely require them to be such a high proportion of voting members (33%)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Almost none have such specific legislative responsibilities – including decision-making about how service funds are 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HIV community planning is a broadly representative open process designed to improve HIV services </a:t>
            </a:r>
          </a:p>
          <a:p>
            <a:r>
              <a:rPr lang="en-US" sz="2400" dirty="0" smtClean="0"/>
              <a:t>RWHAP Part A planning councils provide a unique model of data-based community planning and decision making that includes strong consumer involvement</a:t>
            </a:r>
          </a:p>
          <a:p>
            <a:r>
              <a:rPr lang="en-US" sz="2400" dirty="0" smtClean="0"/>
              <a:t>EMAs are required to have planning councils; HRSA/HAB strongly urges TGAs with PCs to maintain them</a:t>
            </a:r>
          </a:p>
          <a:p>
            <a:r>
              <a:rPr lang="en-US" sz="2400" dirty="0" smtClean="0"/>
              <a:t>PCs carry out a set of legislative roles through an annual planning cycle, guided by a 5-year Integrated HIV Prevention and Care Plan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1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Post-Session Discussion in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400" i="1" dirty="0" smtClean="0"/>
              <a:t>In </a:t>
            </a:r>
            <a:r>
              <a:rPr lang="en-US" sz="2400" i="1" dirty="0"/>
              <a:t>your small group, brainstorm important things to know about HIV community planning, then agree together on those that are most important.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400" i="1" dirty="0"/>
              <a:t>Put your list on easel pad paper to share with the full group</a:t>
            </a:r>
            <a:r>
              <a:rPr lang="en-US" sz="2400" i="1" dirty="0" smtClean="0"/>
              <a:t>.</a:t>
            </a:r>
            <a:endParaRPr lang="en-US" sz="2400" b="1" i="1" dirty="0" smtClean="0"/>
          </a:p>
          <a:p>
            <a:pPr marL="0" lvl="0" indent="0">
              <a:spcBef>
                <a:spcPts val="2400"/>
              </a:spcBef>
              <a:buNone/>
            </a:pPr>
            <a:r>
              <a:rPr lang="en-US" b="1" dirty="0" smtClean="0"/>
              <a:t>Question: </a:t>
            </a:r>
          </a:p>
          <a:p>
            <a:pPr marL="0" lvl="0" indent="0">
              <a:buNone/>
            </a:pPr>
            <a:r>
              <a:rPr lang="en-US" dirty="0" smtClean="0"/>
              <a:t>If you wanted a potential PC/PB member without community planning experience to understand HIV community planning, what are the 3-5 most important things you would discuss with that person?</a:t>
            </a:r>
          </a:p>
        </p:txBody>
      </p:sp>
    </p:spTree>
    <p:extLst>
      <p:ext uri="{BB962C8B-B14F-4D97-AF65-F5344CB8AC3E}">
        <p14:creationId xmlns:p14="http://schemas.microsoft.com/office/powerpoint/2010/main" val="19371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Value of </a:t>
            </a:r>
            <a:br>
              <a:rPr lang="en-US" dirty="0" smtClean="0"/>
            </a:br>
            <a:r>
              <a:rPr lang="en-US" dirty="0" smtClean="0"/>
              <a:t>RWHAP Part A Community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Definition and Components of Community Health Planning</a:t>
            </a:r>
          </a:p>
          <a:p>
            <a:pPr lvl="0"/>
            <a:r>
              <a:rPr lang="en-US" sz="2400" dirty="0" smtClean="0"/>
              <a:t>Overview of RWHAP Part A HIV Community Planning Requirements </a:t>
            </a:r>
          </a:p>
          <a:p>
            <a:pPr lvl="0"/>
            <a:r>
              <a:rPr lang="en-US" sz="2400" dirty="0" smtClean="0"/>
              <a:t>Uniqueness and Value of RWHAP Part A PC/PBs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71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Objectives</a:t>
            </a:r>
            <a:endParaRPr lang="en-US" alt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b="1" dirty="0" smtClean="0"/>
              <a:t>Following the training, participants will be able to:</a:t>
            </a:r>
          </a:p>
          <a:p>
            <a:pPr marL="514350" lvl="0" indent="-51435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400" dirty="0" smtClean="0"/>
              <a:t>Define and describe key elements of “community health planning”</a:t>
            </a:r>
          </a:p>
          <a:p>
            <a:pPr marL="514350" lvl="0" indent="-51435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400" dirty="0" smtClean="0"/>
              <a:t>Describe HIV community planning requirements for RWHAP Part A jurisdictions</a:t>
            </a:r>
          </a:p>
          <a:p>
            <a:pPr marL="514350" indent="-51435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400" dirty="0" smtClean="0"/>
              <a:t>Explain the value and importance of PC/PBs in the RWHAP Part A program</a:t>
            </a:r>
          </a:p>
          <a:p>
            <a:pPr lvl="0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41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Consider </a:t>
            </a:r>
            <a:r>
              <a:rPr lang="en-US" i="1" dirty="0"/>
              <a:t>this question individually for a minute, before discussion with the full group</a:t>
            </a:r>
            <a:r>
              <a:rPr lang="en-US" i="1" dirty="0" smtClean="0"/>
              <a:t>.</a:t>
            </a:r>
            <a:endParaRPr lang="en-US" b="1" i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Question: </a:t>
            </a:r>
          </a:p>
          <a:p>
            <a:pPr marL="0" indent="0">
              <a:buNone/>
            </a:pPr>
            <a:r>
              <a:rPr lang="en-US" dirty="0" smtClean="0"/>
              <a:t>Why is it important for the RWHAP Part A program to include an HIV community planning process  ̶  what are the benefits?</a:t>
            </a:r>
          </a:p>
        </p:txBody>
      </p:sp>
    </p:spTree>
    <p:extLst>
      <p:ext uri="{BB962C8B-B14F-4D97-AF65-F5344CB8AC3E}">
        <p14:creationId xmlns:p14="http://schemas.microsoft.com/office/powerpoint/2010/main" val="3600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“Community Health Planning”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Community health planning is a deliberate effort to involve the members of a geographically defined community in an open public process designed to improve the availability, accessibility, and quality of healthcare services in their community as a means toward improving its health status</a:t>
            </a:r>
          </a:p>
          <a:p>
            <a:r>
              <a:rPr lang="en-US" sz="2400" dirty="0" smtClean="0"/>
              <a:t>That public process must provide broadly representative mechanisms for identifying community needs, assessing capacity to meet those needs, allocating resources, and resolving conflicts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Source: American Health Planning Association, John Steen, 2008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68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Requirements </a:t>
            </a:r>
            <a:br>
              <a:rPr lang="en-US" dirty="0" smtClean="0"/>
            </a:br>
            <a:r>
              <a:rPr lang="en-US" dirty="0" smtClean="0"/>
              <a:t>for RWHAP Part A HIV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CEO in an Eligible Metropolitan Area (EMA) must establish an “HIV health services planning council” [§2602(b)]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 a Transitional Grant Area (TGA) established after 2006, CEO may choose a different process “to obtain community input (particularly from those with HIV) in the transitional area”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TGAs established before 2006 not legislatively required to maintain planning councils after FY 2013, but have been “strongly encouraged to maintain that current structure” by HRSA/HAB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5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RWHAP Part A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5-year Integrated HIV Prevention and Care Plan to serve as a blueprint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Annual planning cycle to help support “a comprehensive continuum of high quality, community-based care for low-income individuals and families with HIV” in the EMA/TGA [Part A Manual]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People living with HIV (PLWH) and community involvement, including “methods for obtaining input on community needs and priorities” [Legislation, §2602(b)(4)(G)]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9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Planning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Determine service needs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Establish “priorities for the allocation of funds”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Provide guidance to the recipient on “how best to meet these priorities”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Help ensure coordination of RWHAP and other services, including prevention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Assess the efficiency of the recipient’s “administrative mechanism in rapidly allocating funds to the areas of greatest need”  </a:t>
            </a:r>
          </a:p>
          <a:p>
            <a:pPr marL="0" indent="0"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000" dirty="0" smtClean="0"/>
              <a:t>Source:  2009 Legislation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75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HRSA/HAB Suggested Principles </a:t>
            </a:r>
            <a:br>
              <a:rPr lang="en-US" dirty="0" smtClean="0"/>
            </a:br>
            <a:r>
              <a:rPr lang="en-US" dirty="0" smtClean="0"/>
              <a:t>for RWHAP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RWHAP Planning:</a:t>
            </a:r>
          </a:p>
          <a:p>
            <a:r>
              <a:rPr lang="en-US" dirty="0" smtClean="0"/>
              <a:t>Is community-based, including diverse stakeholders</a:t>
            </a:r>
          </a:p>
          <a:p>
            <a:r>
              <a:rPr lang="en-US" dirty="0" smtClean="0"/>
              <a:t>Requires consumer input to needs assessment and decision making </a:t>
            </a:r>
          </a:p>
          <a:p>
            <a:r>
              <a:rPr lang="en-US" dirty="0" smtClean="0"/>
              <a:t>Is a collaborative partnership between the planning body and the recipient</a:t>
            </a:r>
          </a:p>
          <a:p>
            <a:r>
              <a:rPr lang="en-US" dirty="0" smtClean="0"/>
              <a:t>Is designed to meet national goals for ending the epidemic and strengthen performance along the HIV Care Continuum </a:t>
            </a:r>
          </a:p>
          <a:p>
            <a:r>
              <a:rPr lang="en-US" dirty="0" smtClean="0"/>
              <a:t>Is an ongoing, cyclical process</a:t>
            </a:r>
          </a:p>
          <a:p>
            <a:r>
              <a:rPr lang="en-US" dirty="0" smtClean="0"/>
              <a:t>Requires data from multiple sources, gathered through varied methods</a:t>
            </a:r>
          </a:p>
          <a:p>
            <a:r>
              <a:rPr lang="en-US" dirty="0" smtClean="0"/>
              <a:t>Uses data-based decision making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5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TT-TrainingGuide">
  <a:themeElements>
    <a:clrScheme name="CHATT">
      <a:dk1>
        <a:srgbClr val="313534"/>
      </a:dk1>
      <a:lt1>
        <a:sysClr val="window" lastClr="FFFFFF"/>
      </a:lt1>
      <a:dk2>
        <a:srgbClr val="69726F"/>
      </a:dk2>
      <a:lt2>
        <a:srgbClr val="E0E9E7"/>
      </a:lt2>
      <a:accent1>
        <a:srgbClr val="08B89D"/>
      </a:accent1>
      <a:accent2>
        <a:srgbClr val="BF2625"/>
      </a:accent2>
      <a:accent3>
        <a:srgbClr val="F15F43"/>
      </a:accent3>
      <a:accent4>
        <a:srgbClr val="A7DAD2"/>
      </a:accent4>
      <a:accent5>
        <a:srgbClr val="08B89D"/>
      </a:accent5>
      <a:accent6>
        <a:srgbClr val="F15F43"/>
      </a:accent6>
      <a:hlink>
        <a:srgbClr val="BF2625"/>
      </a:hlink>
      <a:folHlink>
        <a:srgbClr val="F15F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TT-TrainingGuide" id="{9994C9A5-EDA4-4A9D-9539-CA8D1B216CD8}" vid="{2304C67C-1C25-4CC7-975A-0E7ED678A6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CHATT-TrainingGuide</Template>
  <TotalTime>26382</TotalTime>
  <Words>874</Words>
  <Application>Microsoft Office PowerPoint</Application>
  <PresentationFormat>On-screen Show (4:3)</PresentationFormat>
  <Paragraphs>74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CHATT-TrainingGuide</vt:lpstr>
      <vt:lpstr>Roles and Responsibilities of RWHAP Part A Planning Councils/Bodies and Recipients</vt:lpstr>
      <vt:lpstr>Overview and Value of  RWHAP Part A Community Planning</vt:lpstr>
      <vt:lpstr>Training Objectives</vt:lpstr>
      <vt:lpstr>Group Discussion </vt:lpstr>
      <vt:lpstr>What is “Community Health Planning” ?</vt:lpstr>
      <vt:lpstr>Legislative Requirements  for RWHAP Part A HIV Planning </vt:lpstr>
      <vt:lpstr>Overview of RWHAP Part A Planning</vt:lpstr>
      <vt:lpstr>Core Planning Tasks</vt:lpstr>
      <vt:lpstr>HRSA/HAB Suggested Principles  for RWHAP Planning</vt:lpstr>
      <vt:lpstr>Value and Importance of  Planning in RWHAP Part A</vt:lpstr>
      <vt:lpstr>Uniqueness of RWHAP Planning Councils </vt:lpstr>
      <vt:lpstr>Sum-Up</vt:lpstr>
      <vt:lpstr>Post-Session Discussion in Small Groups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JSI</cp:lastModifiedBy>
  <cp:revision>483</cp:revision>
  <cp:lastPrinted>2017-04-19T17:29:55Z</cp:lastPrinted>
  <dcterms:created xsi:type="dcterms:W3CDTF">2006-11-15T16:17:10Z</dcterms:created>
  <dcterms:modified xsi:type="dcterms:W3CDTF">2018-12-08T03:45:00Z</dcterms:modified>
</cp:coreProperties>
</file>