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8"/>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58" r:id="rId15"/>
    <p:sldId id="286" r:id="rId16"/>
    <p:sldId id="287" r:id="rId17"/>
  </p:sldIdLst>
  <p:sldSz cx="9144000" cy="6858000" type="screen4x3"/>
  <p:notesSz cx="6858000" cy="9144000"/>
  <p:embeddedFontLst>
    <p:embeddedFont>
      <p:font typeface="Arial Bold" panose="020B0704020202020204" pitchFamily="34" charset="0"/>
      <p:bold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y, Nilagia" initials="MN" lastIdx="1" clrIdx="0">
    <p:extLst>
      <p:ext uri="{19B8F6BF-5375-455C-9EA6-DF929625EA0E}">
        <p15:presenceInfo xmlns:p15="http://schemas.microsoft.com/office/powerpoint/2012/main" userId="S::nilagia@bu.edu::dc3cb926-77d9-4860-b4a9-2eb4e2e4218d" providerId="AD"/>
      </p:ext>
    </p:extLst>
  </p:cmAuthor>
  <p:cmAuthor id="2" name="Baughman, Allyson L" initials="BAL" lastIdx="2" clrIdx="1">
    <p:extLst>
      <p:ext uri="{19B8F6BF-5375-455C-9EA6-DF929625EA0E}">
        <p15:presenceInfo xmlns:p15="http://schemas.microsoft.com/office/powerpoint/2012/main" userId="S-1-5-21-848115496-1524922173-1168901340-65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9D7AD7-BF41-408E-B81D-C1C91F0C03FD}">
  <a:tblStyle styleId="{259D7AD7-BF41-408E-B81D-C1C91F0C03FD}"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5933" autoAdjust="0"/>
  </p:normalViewPr>
  <p:slideViewPr>
    <p:cSldViewPr snapToGrid="0">
      <p:cViewPr varScale="1">
        <p:scale>
          <a:sx n="72" d="100"/>
          <a:sy n="72" d="100"/>
        </p:scale>
        <p:origin x="28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86510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Twlow2pXsv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kN7T-cmb_l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youtu.be/-RXy8Li3Za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5FA7AF-EDBC-4C26-AEAB-D0FE4E76C836}"/>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8A21071-436B-4411-8555-9BC5E68E985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10242" name="Rectangle 2">
            <a:extLst>
              <a:ext uri="{FF2B5EF4-FFF2-40B4-BE49-F238E27FC236}">
                <a16:creationId xmlns:a16="http://schemas.microsoft.com/office/drawing/2014/main" id="{5666589D-2CD9-4B97-B7BC-9BF3D86F8D7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A13BFE0-2CC4-4C01-AD7A-2C042A8EAFF5}"/>
              </a:ext>
            </a:extLst>
          </p:cNvPr>
          <p:cNvSpPr>
            <a:spLocks noGrp="1" noChangeArrowheads="1"/>
          </p:cNvSpPr>
          <p:nvPr>
            <p:ph type="body" idx="1"/>
          </p:nvPr>
        </p:nvSpPr>
        <p:spPr/>
        <p:txBody>
          <a:bodyPr/>
          <a:lstStyle/>
          <a:p>
            <a:pPr marL="0" lvl="0" indent="0" algn="l" rtl="0">
              <a:lnSpc>
                <a:spcPct val="100000"/>
              </a:lnSpc>
              <a:spcBef>
                <a:spcPts val="0"/>
              </a:spcBef>
              <a:spcAft>
                <a:spcPts val="0"/>
              </a:spcAft>
              <a:buClr>
                <a:schemeClr val="dk1"/>
              </a:buClr>
              <a:buSzPts val="1100"/>
              <a:buFontTx/>
              <a:buNone/>
            </a:pPr>
            <a:r>
              <a:rPr lang="en-US" sz="1200" dirty="0"/>
              <a:t>This session will cover the Stages of Change and Motivational Interviewing (MI) models in order to support our work as CHWs.</a:t>
            </a:r>
          </a:p>
          <a:p>
            <a:pPr marL="0" lvl="0" indent="0" algn="l" rtl="0">
              <a:lnSpc>
                <a:spcPct val="100000"/>
              </a:lnSpc>
              <a:spcBef>
                <a:spcPts val="0"/>
              </a:spcBef>
              <a:spcAft>
                <a:spcPts val="0"/>
              </a:spcAft>
              <a:buClr>
                <a:schemeClr val="dk1"/>
              </a:buClr>
              <a:buSzPts val="1100"/>
              <a:buFontTx/>
              <a:buNone/>
            </a:pPr>
            <a:endParaRPr lang="en-US" sz="1200" b="1" dirty="0"/>
          </a:p>
          <a:p>
            <a:pPr marL="0" lvl="0" indent="0" algn="l" rtl="0">
              <a:lnSpc>
                <a:spcPct val="100000"/>
              </a:lnSpc>
              <a:spcBef>
                <a:spcPts val="0"/>
              </a:spcBef>
              <a:spcAft>
                <a:spcPts val="0"/>
              </a:spcAft>
              <a:buClr>
                <a:schemeClr val="dk1"/>
              </a:buClr>
              <a:buSzPts val="1100"/>
              <a:buFontTx/>
              <a:buNone/>
            </a:pPr>
            <a:r>
              <a:rPr lang="en-US" sz="1200" dirty="0"/>
              <a:t>Many of you have already experienced, or perhaps have used, elements of Motivational Interviewing. We invite everyone to share their knowledge and experience.</a:t>
            </a:r>
            <a:endParaRPr lang="en-US" sz="1200" b="1" dirty="0"/>
          </a:p>
          <a:p>
            <a:pPr marL="0" lvl="0" indent="0" algn="l" rtl="0">
              <a:lnSpc>
                <a:spcPct val="100000"/>
              </a:lnSpc>
              <a:spcBef>
                <a:spcPts val="0"/>
              </a:spcBef>
              <a:spcAft>
                <a:spcPts val="0"/>
              </a:spcAft>
              <a:buSzPts val="1400"/>
              <a:buFontTx/>
              <a:buNone/>
            </a:pPr>
            <a:endParaRPr lang="en-US" dirty="0"/>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09425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Express empathy (your effort to “put yourself in their shoes” and feel what they are going through)</a:t>
            </a: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Empathy helps to build trusting and supportive relationships that aide in the CHW/client collaboration. </a:t>
            </a:r>
            <a:endParaRPr lang="en-US" b="0" dirty="0"/>
          </a:p>
          <a:p>
            <a:pPr marL="88900" marR="0" lvl="0" indent="0" algn="l" rtl="0">
              <a:lnSpc>
                <a:spcPct val="107000"/>
              </a:lnSpc>
              <a:spcBef>
                <a:spcPts val="0"/>
              </a:spcBef>
              <a:spcAft>
                <a:spcPts val="0"/>
              </a:spcAft>
              <a:buSzPts val="1400"/>
              <a:buFont typeface="Arial" panose="020B0604020202020204" pitchFamily="34" charset="0"/>
              <a:buNone/>
            </a:pPr>
            <a:endParaRPr lang="en-US" sz="1200" b="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Develop discrepancy (pointing out conflicts between stated goals and behaviors)</a:t>
            </a: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Example: You want to be healthier, but you do not show up for your medical appointments.</a:t>
            </a:r>
            <a:endParaRPr lang="en-US" b="0" dirty="0"/>
          </a:p>
          <a:p>
            <a:pPr marL="88900" marR="0" lvl="0" indent="0" algn="l" rtl="0">
              <a:lnSpc>
                <a:spcPct val="107000"/>
              </a:lnSpc>
              <a:spcBef>
                <a:spcPts val="0"/>
              </a:spcBef>
              <a:spcAft>
                <a:spcPts val="0"/>
              </a:spcAft>
              <a:buSzPts val="1400"/>
              <a:buFont typeface="Arial" panose="020B0604020202020204" pitchFamily="34" charset="0"/>
              <a:buNone/>
            </a:pPr>
            <a:endParaRPr lang="en-US" sz="1200" b="0" dirty="0">
              <a:latin typeface="Calibri"/>
              <a:ea typeface="Calibri"/>
              <a:cs typeface="Calibri"/>
              <a:sym typeface="Calibri"/>
            </a:endParaRP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Respond to potential discord (don’t argue or fight)</a:t>
            </a: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Developing discrepancy or responding to potential discord isn’t synonymous with confronting or wrestling with a client about their behavior. The goal is to empathetically shine light on a situations in such a way that the client can view their own behavior. </a:t>
            </a:r>
            <a:endParaRPr lang="en-US" sz="1200" b="0" dirty="0">
              <a:latin typeface="Courier New"/>
              <a:ea typeface="Calibri"/>
              <a:cs typeface="Courier New"/>
              <a:sym typeface="Courier New"/>
            </a:endParaRPr>
          </a:p>
          <a:p>
            <a:pPr marL="0" marR="0" lvl="0" indent="0" algn="l" rtl="0">
              <a:lnSpc>
                <a:spcPct val="107000"/>
              </a:lnSpc>
              <a:spcBef>
                <a:spcPts val="0"/>
              </a:spcBef>
              <a:spcAft>
                <a:spcPts val="0"/>
              </a:spcAft>
              <a:buSzPts val="1400"/>
              <a:buFont typeface="Courier New"/>
              <a:buNone/>
            </a:pPr>
            <a:endParaRPr lang="en-US" sz="1200" b="0" dirty="0">
              <a:latin typeface="Courier New"/>
              <a:ea typeface="Calibri"/>
              <a:cs typeface="Courier New"/>
              <a:sym typeface="Courier New"/>
            </a:endParaRP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Support self-efficacy (reinforcing people’s ability to accomplish their goals)</a:t>
            </a: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We understand from the self-perception theory that how we view ourselves can impact our behavior; thus, reinforcing a client’s belief in their ability can have </a:t>
            </a:r>
            <a:r>
              <a:rPr lang="en-US" sz="1200" dirty="0">
                <a:latin typeface="Calibri"/>
                <a:ea typeface="Calibri"/>
                <a:cs typeface="Calibri"/>
                <a:sym typeface="Calibri"/>
              </a:rPr>
              <a:t>a positive impact and aide change. </a:t>
            </a:r>
            <a:endParaRPr lang="en-US" dirty="0"/>
          </a:p>
        </p:txBody>
      </p:sp>
    </p:spTree>
    <p:extLst>
      <p:ext uri="{BB962C8B-B14F-4D97-AF65-F5344CB8AC3E}">
        <p14:creationId xmlns:p14="http://schemas.microsoft.com/office/powerpoint/2010/main" val="412470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Courier New"/>
              <a:buNone/>
            </a:pPr>
            <a:r>
              <a:rPr lang="en-US" sz="1200" b="0" dirty="0">
                <a:latin typeface="Calibri"/>
                <a:ea typeface="Calibri"/>
                <a:cs typeface="Calibri"/>
                <a:sym typeface="Calibri"/>
              </a:rPr>
              <a:t>O.A.R.S. is a </a:t>
            </a:r>
            <a:r>
              <a:rPr lang="en-US" sz="1200" dirty="0">
                <a:latin typeface="Calibri"/>
                <a:ea typeface="Calibri"/>
                <a:cs typeface="Calibri"/>
                <a:sym typeface="Calibri"/>
              </a:rPr>
              <a:t>set of skills that help to create an open, affirming, accepting environment where the client can explore their feelings, behaviors and beliefs. O.A.R.S. skills help to move MI conversations forward and allow clients to freely express content that can position them to hear and make progress toward change. </a:t>
            </a:r>
            <a:endParaRPr lang="en-US" dirty="0"/>
          </a:p>
          <a:p>
            <a:pPr marL="171450" marR="0" lvl="0" indent="-171450" algn="l" rtl="0">
              <a:lnSpc>
                <a:spcPct val="115000"/>
              </a:lnSpc>
              <a:spcBef>
                <a:spcPts val="0"/>
              </a:spcBef>
              <a:spcAft>
                <a:spcPts val="0"/>
              </a:spcAft>
              <a:buSzPts val="1400"/>
              <a:buFont typeface="Arial" panose="020B0604020202020204" pitchFamily="34" charset="0"/>
              <a:buChar char="•"/>
            </a:pPr>
            <a:endParaRPr lang="en-US" sz="1200" dirty="0">
              <a:latin typeface="Calibri"/>
              <a:ea typeface="Calibri"/>
              <a:cs typeface="Calibri"/>
              <a:sym typeface="Calibri"/>
            </a:endParaRPr>
          </a:p>
          <a:p>
            <a:pPr marL="0" marR="0" lvl="0" indent="0" algn="l" rtl="0">
              <a:lnSpc>
                <a:spcPct val="115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Review O.A.R.S. skills and provide examples. (If time permits, invite participants to reflect and share the value of using O.A.R.S. skills.)</a:t>
            </a:r>
            <a:endParaRPr lang="en-US" sz="120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Arial" panose="020B0604020202020204" pitchFamily="34" charset="0"/>
              <a:buNone/>
            </a:pPr>
            <a:endParaRPr lang="en-US" sz="1200" b="1" dirty="0">
              <a:latin typeface="Calibri"/>
              <a:ea typeface="Calibri"/>
              <a:cs typeface="Calibri"/>
              <a:sym typeface="Calibri"/>
            </a:endParaRPr>
          </a:p>
          <a:p>
            <a:pPr marL="0" marR="0" lvl="0" indent="0" algn="l" rtl="0">
              <a:lnSpc>
                <a:spcPct val="107000"/>
              </a:lnSpc>
              <a:spcBef>
                <a:spcPts val="0"/>
              </a:spcBef>
              <a:spcAft>
                <a:spcPts val="0"/>
              </a:spcAft>
              <a:buSzPts val="1400"/>
              <a:buFont typeface="Arial" panose="020B0604020202020204" pitchFamily="34" charset="0"/>
              <a:buNone/>
            </a:pPr>
            <a:r>
              <a:rPr lang="en-US" sz="1200" b="1" dirty="0">
                <a:latin typeface="Calibri"/>
                <a:ea typeface="Calibri"/>
                <a:cs typeface="Calibri"/>
                <a:sym typeface="Calibri"/>
              </a:rPr>
              <a:t>O</a:t>
            </a:r>
            <a:r>
              <a:rPr lang="en-US" sz="1200" dirty="0">
                <a:latin typeface="Calibri"/>
                <a:ea typeface="Calibri"/>
                <a:cs typeface="Calibri"/>
                <a:sym typeface="Calibri"/>
              </a:rPr>
              <a:t>pen-ended questions</a:t>
            </a:r>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Use open-ended questions that invite elaboration or descriptive information. Open questions usually require more than a yes or no response and encourages the client to talk more. Examples: What helps you stay on track with your medications? Tell me more about…</a:t>
            </a:r>
            <a:endParaRPr lang="en-US" sz="120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Arial" panose="020B0604020202020204" pitchFamily="34" charset="0"/>
              <a:buNone/>
            </a:pPr>
            <a:endParaRPr lang="en-US" sz="1200" b="1" dirty="0">
              <a:latin typeface="Calibri"/>
              <a:ea typeface="Calibri"/>
              <a:cs typeface="Calibri"/>
              <a:sym typeface="Calibri"/>
            </a:endParaRPr>
          </a:p>
          <a:p>
            <a:pPr marL="0" marR="0" lvl="0" indent="0" algn="l" rtl="0">
              <a:lnSpc>
                <a:spcPct val="107000"/>
              </a:lnSpc>
              <a:spcBef>
                <a:spcPts val="0"/>
              </a:spcBef>
              <a:spcAft>
                <a:spcPts val="0"/>
              </a:spcAft>
              <a:buSzPts val="1400"/>
              <a:buFont typeface="Arial" panose="020B0604020202020204" pitchFamily="34" charset="0"/>
              <a:buNone/>
            </a:pPr>
            <a:r>
              <a:rPr lang="en-US" sz="1200" b="1" dirty="0">
                <a:latin typeface="Calibri"/>
                <a:ea typeface="Calibri"/>
                <a:cs typeface="Calibri"/>
                <a:sym typeface="Calibri"/>
              </a:rPr>
              <a:t>A</a:t>
            </a:r>
            <a:r>
              <a:rPr lang="en-US" sz="1200" dirty="0">
                <a:latin typeface="Calibri"/>
                <a:ea typeface="Calibri"/>
                <a:cs typeface="Calibri"/>
                <a:sym typeface="Calibri"/>
              </a:rPr>
              <a:t>ffirmations</a:t>
            </a:r>
            <a:endParaRPr lang="en-US" dirty="0"/>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Using affirmations helps to reinforce the client’s strengths. Affirmations can be used to validate the client’s experience or feelings. </a:t>
            </a:r>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Examples: You’ve accomplished a lot in a short time. I appreciate your honesty. </a:t>
            </a:r>
            <a:endParaRPr lang="en-US" sz="120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Arial" panose="020B0604020202020204" pitchFamily="34" charset="0"/>
              <a:buNone/>
            </a:pPr>
            <a:endParaRPr lang="en-US" sz="1200" b="1" dirty="0">
              <a:latin typeface="Calibri"/>
              <a:ea typeface="Calibri"/>
              <a:cs typeface="Calibri"/>
              <a:sym typeface="Calibri"/>
            </a:endParaRPr>
          </a:p>
          <a:p>
            <a:pPr marL="0" marR="0" lvl="0" indent="0" algn="l" rtl="0">
              <a:lnSpc>
                <a:spcPct val="107000"/>
              </a:lnSpc>
              <a:spcBef>
                <a:spcPts val="0"/>
              </a:spcBef>
              <a:spcAft>
                <a:spcPts val="0"/>
              </a:spcAft>
              <a:buSzPts val="1400"/>
              <a:buFont typeface="Arial" panose="020B0604020202020204" pitchFamily="34" charset="0"/>
              <a:buNone/>
            </a:pPr>
            <a:r>
              <a:rPr lang="en-US" sz="1200" b="1" dirty="0">
                <a:latin typeface="Calibri"/>
                <a:ea typeface="Calibri"/>
                <a:cs typeface="Calibri"/>
                <a:sym typeface="Calibri"/>
              </a:rPr>
              <a:t>R</a:t>
            </a:r>
            <a:r>
              <a:rPr lang="en-US" sz="1200" dirty="0">
                <a:latin typeface="Calibri"/>
                <a:ea typeface="Calibri"/>
                <a:cs typeface="Calibri"/>
                <a:sym typeface="Calibri"/>
              </a:rPr>
              <a:t>eflective listening </a:t>
            </a:r>
            <a:endParaRPr lang="en-US" dirty="0"/>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Reflective listening is a way to clarify statements and demonstrate that you heard and understood your client. </a:t>
            </a:r>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Examples: It sounds like you… You’re wondering if…</a:t>
            </a:r>
            <a:endParaRPr lang="en-US" sz="120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Arial" panose="020B0604020202020204" pitchFamily="34" charset="0"/>
              <a:buNone/>
            </a:pPr>
            <a:endParaRPr lang="en-US" sz="1200" b="1" dirty="0">
              <a:latin typeface="Calibri"/>
              <a:ea typeface="Calibri"/>
              <a:cs typeface="Calibri"/>
              <a:sym typeface="Calibri"/>
            </a:endParaRPr>
          </a:p>
          <a:p>
            <a:pPr marL="0" marR="0" lvl="0" indent="0" algn="l" rtl="0">
              <a:lnSpc>
                <a:spcPct val="107000"/>
              </a:lnSpc>
              <a:spcBef>
                <a:spcPts val="0"/>
              </a:spcBef>
              <a:spcAft>
                <a:spcPts val="0"/>
              </a:spcAft>
              <a:buSzPts val="1400"/>
              <a:buFont typeface="Arial" panose="020B0604020202020204" pitchFamily="34" charset="0"/>
              <a:buNone/>
            </a:pPr>
            <a:r>
              <a:rPr lang="en-US" sz="1200" b="1" dirty="0">
                <a:latin typeface="Calibri"/>
                <a:ea typeface="Calibri"/>
                <a:cs typeface="Calibri"/>
                <a:sym typeface="Calibri"/>
              </a:rPr>
              <a:t>S</a:t>
            </a:r>
            <a:r>
              <a:rPr lang="en-US" sz="1200" dirty="0">
                <a:latin typeface="Calibri"/>
                <a:ea typeface="Calibri"/>
                <a:cs typeface="Calibri"/>
                <a:sym typeface="Calibri"/>
              </a:rPr>
              <a:t>ummarizing </a:t>
            </a:r>
            <a:endParaRPr lang="en-US" dirty="0"/>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Summarizing statements link material that has been discussed to reinforce what has been said and demonstrates that you have been listening carefully. </a:t>
            </a:r>
            <a:endParaRPr lang="en-US" dirty="0"/>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Examples: Here’s what I’ve heard…  Let me see if I got this right… </a:t>
            </a:r>
            <a:endParaRPr lang="en-US" sz="1200" dirty="0">
              <a:latin typeface="Courier New"/>
              <a:ea typeface="Courier New"/>
              <a:cs typeface="Courier New"/>
              <a:sym typeface="Courier New"/>
            </a:endParaRPr>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403701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a:buNone/>
            </a:pPr>
            <a:r>
              <a:rPr lang="en-US" sz="1200" dirty="0">
                <a:latin typeface="Calibri"/>
                <a:ea typeface="Calibri"/>
                <a:cs typeface="Calibri"/>
                <a:sym typeface="Calibri"/>
              </a:rPr>
              <a:t>Define the difference between simple, complex, and double-sided reflections. </a:t>
            </a:r>
            <a:endParaRPr lang="en-US" sz="1200" dirty="0">
              <a:latin typeface="Courier New"/>
              <a:ea typeface="Courier New"/>
              <a:cs typeface="Courier New"/>
              <a:sym typeface="Courier New"/>
            </a:endParaRPr>
          </a:p>
          <a:p>
            <a:pPr marL="171450" marR="0" lvl="0" indent="-171450" algn="l" rtl="0">
              <a:lnSpc>
                <a:spcPct val="115000"/>
              </a:lnSpc>
              <a:spcBef>
                <a:spcPts val="0"/>
              </a:spcBef>
              <a:spcAft>
                <a:spcPts val="0"/>
              </a:spcAft>
              <a:buSzPts val="1400"/>
              <a:buFont typeface="Arial" panose="020B0604020202020204" pitchFamily="34" charset="0"/>
              <a:buChar char="•"/>
            </a:pPr>
            <a:r>
              <a:rPr lang="en-US" sz="1200" b="0" dirty="0">
                <a:latin typeface="Calibri"/>
                <a:ea typeface="Calibri"/>
                <a:cs typeface="Calibri"/>
                <a:sym typeface="Calibri"/>
              </a:rPr>
              <a:t>Simple: A simple reflection is a basic restatement of the client’s own words, being careful to use the client’s language. </a:t>
            </a:r>
            <a:endParaRPr lang="en-US" sz="1200" b="0" dirty="0">
              <a:latin typeface="Courier New"/>
              <a:ea typeface="Courier New"/>
              <a:cs typeface="Courier New"/>
              <a:sym typeface="Courier New"/>
            </a:endParaRPr>
          </a:p>
          <a:p>
            <a:pPr marL="171450" marR="0" lvl="0" indent="-171450" algn="l" rtl="0">
              <a:lnSpc>
                <a:spcPct val="115000"/>
              </a:lnSpc>
              <a:spcBef>
                <a:spcPts val="0"/>
              </a:spcBef>
              <a:spcAft>
                <a:spcPts val="0"/>
              </a:spcAft>
              <a:buSzPts val="1400"/>
              <a:buFont typeface="Arial" panose="020B0604020202020204" pitchFamily="34" charset="0"/>
              <a:buChar char="•"/>
            </a:pPr>
            <a:r>
              <a:rPr lang="en-US" sz="1200" b="0" dirty="0">
                <a:latin typeface="Calibri"/>
                <a:ea typeface="Calibri"/>
                <a:cs typeface="Calibri"/>
                <a:sym typeface="Calibri"/>
              </a:rPr>
              <a:t>Complex: Complex reflections add meaning, value, or emotion to the client’s words. In essence, you are reflecting a deeper layer of the simple reflection that helps to open new perspective. </a:t>
            </a:r>
            <a:endParaRPr lang="en-US" sz="1200" b="0" dirty="0">
              <a:latin typeface="Courier New"/>
              <a:ea typeface="Courier New"/>
              <a:cs typeface="Courier New"/>
              <a:sym typeface="Courier New"/>
            </a:endParaRPr>
          </a:p>
          <a:p>
            <a:pPr marL="171450" marR="0" lvl="0" indent="-171450" algn="l" rtl="0">
              <a:lnSpc>
                <a:spcPct val="115000"/>
              </a:lnSpc>
              <a:spcBef>
                <a:spcPts val="0"/>
              </a:spcBef>
              <a:spcAft>
                <a:spcPts val="0"/>
              </a:spcAft>
              <a:buSzPts val="1400"/>
              <a:buFont typeface="Arial" panose="020B0604020202020204" pitchFamily="34" charset="0"/>
              <a:buChar char="•"/>
            </a:pPr>
            <a:r>
              <a:rPr lang="en-US" sz="1200" b="0" dirty="0">
                <a:latin typeface="Calibri"/>
                <a:ea typeface="Calibri"/>
                <a:cs typeface="Calibri"/>
                <a:sym typeface="Calibri"/>
              </a:rPr>
              <a:t>Double-sided: The aim of double-sided reflections is to highlight the discrepancy between the client’s words/values and their actions. </a:t>
            </a:r>
            <a:endParaRPr lang="en-US" sz="1200" b="0" dirty="0">
              <a:latin typeface="Courier New"/>
              <a:ea typeface="Courier New"/>
              <a:cs typeface="Courier New"/>
              <a:sym typeface="Courier New"/>
            </a:endParaRPr>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26037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a:buNone/>
            </a:pPr>
            <a:r>
              <a:rPr lang="en-US" sz="1200" b="0" dirty="0">
                <a:latin typeface="Calibri"/>
                <a:ea typeface="Calibri"/>
                <a:cs typeface="Calibri"/>
                <a:sym typeface="Calibri"/>
              </a:rPr>
              <a:t>Review examples on slide. </a:t>
            </a:r>
          </a:p>
          <a:p>
            <a:pPr marL="0" marR="0" lvl="0" indent="0" algn="l" rtl="0">
              <a:lnSpc>
                <a:spcPct val="115000"/>
              </a:lnSpc>
              <a:spcBef>
                <a:spcPts val="0"/>
              </a:spcBef>
              <a:spcAft>
                <a:spcPts val="0"/>
              </a:spcAft>
              <a:buSzPts val="1400"/>
              <a:buFont typeface="Arial"/>
              <a:buNone/>
            </a:pPr>
            <a:endParaRPr lang="en-US" sz="1200" b="1" dirty="0">
              <a:latin typeface="Calibri"/>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b="0" dirty="0">
                <a:latin typeface="Calibri"/>
                <a:ea typeface="Calibri"/>
                <a:cs typeface="Calibri"/>
                <a:sym typeface="Calibri"/>
              </a:rPr>
              <a:t>Activity: Ask participants to get into pairs. Read a simple reflection below. Ask participants to take turns making complex and double-sided reflections. </a:t>
            </a:r>
            <a:endParaRPr lang="en-US" sz="1200" b="0" dirty="0">
              <a:latin typeface="Noto Sans Symbols"/>
              <a:ea typeface="Noto Sans Symbols"/>
              <a:cs typeface="Noto Sans Symbols"/>
              <a:sym typeface="Noto Sans Symbols"/>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don’t see how this program is going to help me.”</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just don’t like wearing a condom.”</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am not going to take my meds. My meds make me sick.”</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“Keeping my appointments is hard for me.”</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can’t quit smoking.”</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just can’t commit to exercise.”</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“Going to AA is sometimes a hassle.”</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“No one understands what it’s like to not be able to pay my bills.”</a:t>
            </a:r>
            <a:endParaRPr lang="en-US" dirty="0"/>
          </a:p>
          <a:p>
            <a:pPr marL="0" marR="0" lvl="0" indent="0" algn="l" rtl="0">
              <a:lnSpc>
                <a:spcPct val="115000"/>
              </a:lnSpc>
              <a:spcBef>
                <a:spcPts val="0"/>
              </a:spcBef>
              <a:spcAft>
                <a:spcPts val="0"/>
              </a:spcAft>
              <a:buSzPts val="1400"/>
              <a:buFont typeface="Arial"/>
              <a:buNone/>
            </a:pPr>
            <a:endParaRPr lang="en-US" sz="1200" dirty="0">
              <a:latin typeface="Calibri"/>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dirty="0">
                <a:latin typeface="Calibri"/>
                <a:ea typeface="Calibri"/>
                <a:cs typeface="Calibri"/>
                <a:sym typeface="Calibri"/>
              </a:rPr>
              <a:t>Summarize and close.</a:t>
            </a:r>
            <a:endParaRPr lang="en-US" sz="1200" dirty="0">
              <a:latin typeface="Noto Sans Symbols"/>
              <a:ea typeface="Noto Sans Symbols"/>
              <a:cs typeface="Noto Sans Symbols"/>
              <a:sym typeface="Noto Sans Symbols"/>
            </a:endParaRPr>
          </a:p>
          <a:p>
            <a:pPr marL="742950" marR="0" lvl="1" indent="-196850" algn="l" rtl="0">
              <a:lnSpc>
                <a:spcPct val="115000"/>
              </a:lnSpc>
              <a:spcBef>
                <a:spcPts val="0"/>
              </a:spcBef>
              <a:spcAft>
                <a:spcPts val="0"/>
              </a:spcAft>
              <a:buSzPts val="1400"/>
              <a:buFont typeface="Courier New"/>
              <a:buNone/>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424493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81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a:buNone/>
            </a:pPr>
            <a:r>
              <a:rPr lang="en-US" sz="1200" u="none" strike="noStrike" dirty="0">
                <a:latin typeface="Calibri"/>
                <a:ea typeface="Calibri"/>
                <a:cs typeface="Calibri"/>
                <a:sym typeface="Calibri"/>
              </a:rPr>
              <a:t>The next activity will allow more time to practice Motivational Interviewing (MI) and active listening skills. </a:t>
            </a:r>
          </a:p>
          <a:p>
            <a:pPr marL="0" marR="0" lvl="0" indent="0" algn="l" rtl="0">
              <a:lnSpc>
                <a:spcPct val="115000"/>
              </a:lnSpc>
              <a:spcBef>
                <a:spcPts val="0"/>
              </a:spcBef>
              <a:spcAft>
                <a:spcPts val="0"/>
              </a:spcAft>
              <a:buSzPts val="1400"/>
              <a:buFont typeface="Arial"/>
              <a:buNone/>
            </a:pPr>
            <a:endParaRPr lang="en-US" dirty="0"/>
          </a:p>
          <a:p>
            <a:pPr marL="0" marR="0" lvl="0" indent="0" algn="l" rtl="0">
              <a:lnSpc>
                <a:spcPct val="115000"/>
              </a:lnSpc>
              <a:spcBef>
                <a:spcPts val="0"/>
              </a:spcBef>
              <a:spcAft>
                <a:spcPts val="0"/>
              </a:spcAft>
              <a:buSzPts val="1400"/>
              <a:buFont typeface="Arial"/>
              <a:buNone/>
            </a:pPr>
            <a:r>
              <a:rPr lang="en-US" sz="1200" b="0" i="0" u="none" strike="noStrike" cap="none" dirty="0">
                <a:solidFill>
                  <a:schemeClr val="dk1"/>
                </a:solidFill>
                <a:effectLst/>
                <a:latin typeface="Calibri"/>
                <a:ea typeface="Calibri"/>
                <a:cs typeface="Calibri"/>
                <a:sym typeface="Calibri"/>
              </a:rPr>
              <a:t>Distribute handouts: Case Scenarios and Strategies of Motivational Interviewing: OARS.</a:t>
            </a:r>
            <a:r>
              <a:rPr lang="en-US" dirty="0">
                <a:effectLst/>
              </a:rPr>
              <a:t> </a:t>
            </a:r>
          </a:p>
          <a:p>
            <a:pPr marL="0" marR="0" lvl="0" indent="0" algn="l" rtl="0">
              <a:lnSpc>
                <a:spcPct val="115000"/>
              </a:lnSpc>
              <a:spcBef>
                <a:spcPts val="0"/>
              </a:spcBef>
              <a:spcAft>
                <a:spcPts val="0"/>
              </a:spcAft>
              <a:buSzPts val="1400"/>
              <a:buFont typeface="Arial"/>
              <a:buNone/>
            </a:pPr>
            <a:endParaRPr lang="en-US" dirty="0">
              <a:effectLst/>
            </a:endParaRPr>
          </a:p>
          <a:p>
            <a:pPr marL="0" marR="0" lvl="0" indent="0" algn="l" rtl="0">
              <a:lnSpc>
                <a:spcPct val="115000"/>
              </a:lnSpc>
              <a:spcBef>
                <a:spcPts val="0"/>
              </a:spcBef>
              <a:spcAft>
                <a:spcPts val="0"/>
              </a:spcAft>
              <a:buSzPts val="1400"/>
              <a:buFont typeface="Arial"/>
              <a:buNone/>
            </a:pPr>
            <a:r>
              <a:rPr lang="en-US" dirty="0">
                <a:effectLst/>
              </a:rPr>
              <a:t>See lesson plan for activity details. </a:t>
            </a:r>
          </a:p>
          <a:p>
            <a:pPr marL="0" marR="0" lvl="0" indent="0" algn="l" rtl="0">
              <a:lnSpc>
                <a:spcPct val="115000"/>
              </a:lnSpc>
              <a:spcBef>
                <a:spcPts val="0"/>
              </a:spcBef>
              <a:spcAft>
                <a:spcPts val="0"/>
              </a:spcAft>
              <a:buSzPts val="1400"/>
              <a:buFont typeface="Arial"/>
              <a:buNone/>
            </a:pPr>
            <a:endParaRPr lang="en-US" dirty="0">
              <a:effectLst/>
            </a:endParaRPr>
          </a:p>
          <a:p>
            <a:pPr marL="0" marR="0" lvl="0" indent="0" algn="l" rtl="0">
              <a:lnSpc>
                <a:spcPct val="115000"/>
              </a:lnSpc>
              <a:spcBef>
                <a:spcPts val="0"/>
              </a:spcBef>
              <a:spcAft>
                <a:spcPts val="0"/>
              </a:spcAft>
              <a:buSzPts val="1400"/>
              <a:buFont typeface="Arial"/>
              <a:buNone/>
            </a:pPr>
            <a:r>
              <a:rPr lang="en-US" dirty="0">
                <a:effectLst/>
              </a:rPr>
              <a:t>Display this slide as a reference. </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br>
              <a:rPr lang="en-US" dirty="0"/>
            </a:br>
            <a:endParaRPr lang="en-US" dirty="0"/>
          </a:p>
        </p:txBody>
      </p:sp>
    </p:spTree>
    <p:extLst>
      <p:ext uri="{BB962C8B-B14F-4D97-AF65-F5344CB8AC3E}">
        <p14:creationId xmlns:p14="http://schemas.microsoft.com/office/powerpoint/2010/main" val="184682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457200" lvl="0" indent="-228600" algn="l" rtl="0">
              <a:lnSpc>
                <a:spcPct val="100000"/>
              </a:lnSpc>
              <a:spcBef>
                <a:spcPts val="0"/>
              </a:spcBef>
              <a:spcAft>
                <a:spcPts val="0"/>
              </a:spcAft>
              <a:buSzPts val="1400"/>
              <a:buNone/>
            </a:pPr>
            <a:r>
              <a:rPr lang="en-US" dirty="0"/>
              <a:t>Share the series of resources and videos for the participants.</a:t>
            </a:r>
            <a:r>
              <a:rPr lang="en-US" baseline="0" dirty="0"/>
              <a:t> </a:t>
            </a:r>
            <a:endParaRPr lang="en-US" dirty="0"/>
          </a:p>
        </p:txBody>
      </p:sp>
    </p:spTree>
    <p:extLst>
      <p:ext uri="{BB962C8B-B14F-4D97-AF65-F5344CB8AC3E}">
        <p14:creationId xmlns:p14="http://schemas.microsoft.com/office/powerpoint/2010/main" val="320740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the slide.</a:t>
            </a:r>
          </a:p>
        </p:txBody>
      </p:sp>
    </p:spTree>
    <p:extLst>
      <p:ext uri="{BB962C8B-B14F-4D97-AF65-F5344CB8AC3E}">
        <p14:creationId xmlns:p14="http://schemas.microsoft.com/office/powerpoint/2010/main" val="295875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158750" lvl="0" indent="0" algn="l" rtl="0">
              <a:lnSpc>
                <a:spcPct val="100000"/>
              </a:lnSpc>
              <a:spcBef>
                <a:spcPts val="0"/>
              </a:spcBef>
              <a:spcAft>
                <a:spcPts val="0"/>
              </a:spcAft>
              <a:buSzPts val="1100"/>
              <a:buFont typeface="Noto Sans Symbols"/>
              <a:buNone/>
            </a:pPr>
            <a:r>
              <a:rPr lang="en-US" sz="1200" dirty="0">
                <a:latin typeface="Arial" panose="020B0604020202020204" pitchFamily="34" charset="0"/>
                <a:cs typeface="Arial" panose="020B0604020202020204" pitchFamily="34" charset="0"/>
              </a:rPr>
              <a:t>To build upon your experience, we would like to first present the Stages of Change model.</a:t>
            </a:r>
          </a:p>
          <a:p>
            <a:pPr marL="158750" lvl="0" indent="0" algn="l" rtl="0">
              <a:lnSpc>
                <a:spcPct val="100000"/>
              </a:lnSpc>
              <a:spcBef>
                <a:spcPts val="0"/>
              </a:spcBef>
              <a:spcAft>
                <a:spcPts val="0"/>
              </a:spcAft>
              <a:buSzPts val="1100"/>
              <a:buFont typeface="Noto Sans Symbols"/>
              <a:buNone/>
            </a:pPr>
            <a:endParaRPr lang="en-US" sz="1200" dirty="0">
              <a:latin typeface="Arial" panose="020B0604020202020204" pitchFamily="34" charset="0"/>
              <a:cs typeface="Arial" panose="020B0604020202020204" pitchFamily="34" charset="0"/>
            </a:endParaRPr>
          </a:p>
          <a:p>
            <a:pPr marL="158750" lvl="0" indent="0" algn="l" rtl="0">
              <a:lnSpc>
                <a:spcPct val="100000"/>
              </a:lnSpc>
              <a:spcBef>
                <a:spcPts val="0"/>
              </a:spcBef>
              <a:spcAft>
                <a:spcPts val="0"/>
              </a:spcAft>
              <a:buSzPts val="1100"/>
              <a:buFont typeface="Noto Sans Symbols"/>
              <a:buNone/>
            </a:pPr>
            <a:r>
              <a:rPr lang="en-US" sz="1200" dirty="0">
                <a:latin typeface="Arial" panose="020B0604020202020204" pitchFamily="34" charset="0"/>
                <a:cs typeface="Arial" panose="020B0604020202020204" pitchFamily="34" charset="0"/>
              </a:rPr>
              <a:t>Pass out index cards to five volunteers with each</a:t>
            </a:r>
            <a:r>
              <a:rPr lang="en-US" sz="1200" baseline="0" dirty="0">
                <a:latin typeface="Arial" panose="020B0604020202020204" pitchFamily="34" charset="0"/>
                <a:cs typeface="Arial" panose="020B0604020202020204" pitchFamily="34" charset="0"/>
              </a:rPr>
              <a:t> stage of change on the card</a:t>
            </a:r>
            <a:r>
              <a:rPr lang="en-US" sz="1200" dirty="0">
                <a:latin typeface="Arial" panose="020B0604020202020204" pitchFamily="34" charset="0"/>
                <a:cs typeface="Arial" panose="020B0604020202020204" pitchFamily="34" charset="0"/>
              </a:rPr>
              <a:t>. </a:t>
            </a:r>
          </a:p>
          <a:p>
            <a:pPr marL="158750" lvl="0" indent="0" algn="l" rtl="0">
              <a:lnSpc>
                <a:spcPct val="100000"/>
              </a:lnSpc>
              <a:spcBef>
                <a:spcPts val="0"/>
              </a:spcBef>
              <a:spcAft>
                <a:spcPts val="0"/>
              </a:spcAft>
              <a:buSzPts val="1100"/>
              <a:buFont typeface="Noto Sans Symbols"/>
              <a:buNone/>
            </a:pPr>
            <a:endParaRPr lang="en-US" sz="1200" dirty="0">
              <a:latin typeface="Arial" panose="020B0604020202020204" pitchFamily="34" charset="0"/>
              <a:cs typeface="Arial" panose="020B0604020202020204" pitchFamily="34" charset="0"/>
            </a:endParaRPr>
          </a:p>
          <a:p>
            <a:pPr marL="158750" lvl="0" indent="0" algn="l" rtl="0">
              <a:lnSpc>
                <a:spcPct val="100000"/>
              </a:lnSpc>
              <a:spcBef>
                <a:spcPts val="0"/>
              </a:spcBef>
              <a:spcAft>
                <a:spcPts val="0"/>
              </a:spcAft>
              <a:buSzPts val="1100"/>
              <a:buFont typeface="Noto Sans Symbols"/>
              <a:buNone/>
            </a:pPr>
            <a:r>
              <a:rPr lang="en-US" sz="1200" dirty="0">
                <a:latin typeface="Arial" panose="020B0604020202020204" pitchFamily="34" charset="0"/>
                <a:cs typeface="Arial" panose="020B0604020202020204" pitchFamily="34" charset="0"/>
              </a:rPr>
              <a:t>Ask volunteers to come up to the front, read their card, and stick it on the wall.</a:t>
            </a:r>
          </a:p>
          <a:p>
            <a:pPr marL="158750" lvl="0" indent="0" algn="l" rtl="0">
              <a:lnSpc>
                <a:spcPct val="100000"/>
              </a:lnSpc>
              <a:spcBef>
                <a:spcPts val="0"/>
              </a:spcBef>
              <a:spcAft>
                <a:spcPts val="0"/>
              </a:spcAft>
              <a:buSzPts val="1100"/>
              <a:buFont typeface="Noto Sans Symbols"/>
              <a:buNone/>
            </a:pPr>
            <a:endParaRPr lang="en-US" sz="1200" b="1" dirty="0">
              <a:latin typeface="Arial" panose="020B0604020202020204" pitchFamily="34" charset="0"/>
              <a:cs typeface="Arial" panose="020B0604020202020204" pitchFamily="34" charset="0"/>
            </a:endParaRPr>
          </a:p>
          <a:p>
            <a:pPr marL="158750" lvl="0" indent="0" algn="l" rtl="0">
              <a:lnSpc>
                <a:spcPct val="100000"/>
              </a:lnSpc>
              <a:spcBef>
                <a:spcPts val="0"/>
              </a:spcBef>
              <a:spcAft>
                <a:spcPts val="0"/>
              </a:spcAft>
              <a:buSzPts val="1100"/>
              <a:buFont typeface="Noto Sans Symbols"/>
              <a:buNone/>
            </a:pPr>
            <a:r>
              <a:rPr lang="en-US" sz="1200" dirty="0">
                <a:latin typeface="Arial" panose="020B0604020202020204" pitchFamily="34" charset="0"/>
                <a:cs typeface="Arial" panose="020B0604020202020204" pitchFamily="34" charset="0"/>
              </a:rPr>
              <a:t>Provide a brief explanation of the different stages.</a:t>
            </a:r>
            <a:endParaRPr lang="en-US" sz="1200" b="1" dirty="0">
              <a:latin typeface="Arial" panose="020B0604020202020204" pitchFamily="34" charset="0"/>
              <a:cs typeface="Arial" panose="020B0604020202020204" pitchFamily="34" charset="0"/>
            </a:endParaRPr>
          </a:p>
          <a:p>
            <a:pPr marL="69850" lvl="0" indent="0" algn="l" rtl="0">
              <a:lnSpc>
                <a:spcPct val="100000"/>
              </a:lnSpc>
              <a:spcBef>
                <a:spcPts val="0"/>
              </a:spcBef>
              <a:spcAft>
                <a:spcPts val="0"/>
              </a:spcAft>
              <a:buSzPts val="110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54863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139700" lvl="0" indent="0" algn="l" rtl="0">
              <a:lnSpc>
                <a:spcPct val="100000"/>
              </a:lnSpc>
              <a:spcBef>
                <a:spcPts val="0"/>
              </a:spcBef>
              <a:spcAft>
                <a:spcPts val="0"/>
              </a:spcAft>
              <a:buSzPts val="1400"/>
              <a:buNone/>
            </a:pPr>
            <a:r>
              <a:rPr lang="en-US" dirty="0"/>
              <a:t>Show video: </a:t>
            </a:r>
            <a:r>
              <a:rPr lang="en-US" sz="1200" b="0" i="0" u="none" strike="noStrike" cap="none" dirty="0">
                <a:solidFill>
                  <a:schemeClr val="dk1"/>
                </a:solidFill>
                <a:effectLst/>
                <a:latin typeface="Calibri"/>
                <a:ea typeface="Calibri"/>
                <a:cs typeface="Calibri"/>
                <a:sym typeface="Calibri"/>
                <a:hlinkClick r:id="rId3"/>
              </a:rPr>
              <a:t>https://youtu.be/Twlow2pXsv0</a:t>
            </a:r>
            <a:r>
              <a:rPr lang="en-US" sz="1200" b="0" i="0" u="sng" strike="noStrike" cap="none" dirty="0">
                <a:solidFill>
                  <a:schemeClr val="dk1"/>
                </a:solidFill>
                <a:effectLst/>
                <a:latin typeface="Calibri"/>
                <a:ea typeface="Calibri"/>
                <a:cs typeface="Calibri"/>
                <a:sym typeface="Calibri"/>
              </a:rPr>
              <a:t>  </a:t>
            </a:r>
          </a:p>
          <a:p>
            <a:pPr marL="139700" lvl="0" indent="0" algn="l" rtl="0">
              <a:lnSpc>
                <a:spcPct val="100000"/>
              </a:lnSpc>
              <a:spcBef>
                <a:spcPts val="0"/>
              </a:spcBef>
              <a:spcAft>
                <a:spcPts val="0"/>
              </a:spcAft>
              <a:buSzPts val="1400"/>
              <a:buNone/>
            </a:pPr>
            <a:endParaRPr lang="en-US" dirty="0"/>
          </a:p>
          <a:p>
            <a:pPr marL="139700" lvl="0" indent="0" algn="l" rtl="0">
              <a:lnSpc>
                <a:spcPct val="100000"/>
              </a:lnSpc>
              <a:spcBef>
                <a:spcPts val="0"/>
              </a:spcBef>
              <a:spcAft>
                <a:spcPts val="0"/>
              </a:spcAft>
              <a:buSzPts val="1400"/>
              <a:buNone/>
            </a:pPr>
            <a:r>
              <a:rPr lang="en-US" dirty="0"/>
              <a:t>Review the slide.</a:t>
            </a:r>
          </a:p>
        </p:txBody>
      </p:sp>
    </p:spTree>
    <p:extLst>
      <p:ext uri="{BB962C8B-B14F-4D97-AF65-F5344CB8AC3E}">
        <p14:creationId xmlns:p14="http://schemas.microsoft.com/office/powerpoint/2010/main" val="319858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139700" lvl="0" indent="0" algn="l" rtl="0">
              <a:lnSpc>
                <a:spcPct val="100000"/>
              </a:lnSpc>
              <a:spcBef>
                <a:spcPts val="0"/>
              </a:spcBef>
              <a:spcAft>
                <a:spcPts val="0"/>
              </a:spcAft>
              <a:buSzPts val="1400"/>
              <a:buNone/>
            </a:pPr>
            <a:r>
              <a:rPr lang="en-US" sz="1200" dirty="0"/>
              <a:t>Ask for a volunteer to read the slide.</a:t>
            </a:r>
            <a:endParaRPr lang="en-US" dirty="0"/>
          </a:p>
        </p:txBody>
      </p:sp>
    </p:spTree>
    <p:extLst>
      <p:ext uri="{BB962C8B-B14F-4D97-AF65-F5344CB8AC3E}">
        <p14:creationId xmlns:p14="http://schemas.microsoft.com/office/powerpoint/2010/main" val="65577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Define the following terms:</a:t>
            </a:r>
            <a:endParaRPr lang="en-US" sz="1200" dirty="0">
              <a:latin typeface="Noto Sans Symbols"/>
              <a:ea typeface="Noto Sans Symbols"/>
              <a:cs typeface="Noto Sans Symbols"/>
              <a:sym typeface="Noto Sans Symbols"/>
            </a:endParaRPr>
          </a:p>
          <a:p>
            <a:pPr marL="628650" marR="0" lvl="1" indent="-171450" algn="l" rtl="0">
              <a:lnSpc>
                <a:spcPct val="115000"/>
              </a:lnSpc>
              <a:spcBef>
                <a:spcPts val="0"/>
              </a:spcBef>
              <a:spcAft>
                <a:spcPts val="0"/>
              </a:spcAft>
              <a:buSzPts val="1400"/>
              <a:buFont typeface="Arial" panose="020B0604020202020204" pitchFamily="34" charset="0"/>
              <a:buChar char="•"/>
            </a:pPr>
            <a:r>
              <a:rPr lang="en-US" sz="1200" b="1" dirty="0">
                <a:latin typeface="Calibri"/>
                <a:ea typeface="Calibri"/>
                <a:cs typeface="Calibri"/>
                <a:sym typeface="Calibri"/>
              </a:rPr>
              <a:t>Client-centered approach: </a:t>
            </a:r>
            <a:r>
              <a:rPr lang="en-US" sz="1200" b="0" dirty="0">
                <a:latin typeface="Calibri"/>
                <a:ea typeface="Calibri"/>
                <a:cs typeface="Calibri"/>
                <a:sym typeface="Calibri"/>
              </a:rPr>
              <a:t>A client-centered approach places e</a:t>
            </a:r>
            <a:r>
              <a:rPr lang="en-US" sz="1200" dirty="0">
                <a:latin typeface="Calibri"/>
                <a:ea typeface="Calibri"/>
                <a:cs typeface="Calibri"/>
                <a:sym typeface="Calibri"/>
              </a:rPr>
              <a:t>mphasis on a client's autonomy and right to choose goals and/or interventions based on his or her identified needs for services.</a:t>
            </a:r>
            <a:endParaRPr lang="en-US" sz="1200" dirty="0">
              <a:latin typeface="Courier New"/>
              <a:ea typeface="Courier New"/>
              <a:cs typeface="Courier New"/>
              <a:sym typeface="Courier New"/>
            </a:endParaRPr>
          </a:p>
          <a:p>
            <a:pPr marL="628650" marR="0" lvl="1" indent="-171450" algn="l" rtl="0">
              <a:lnSpc>
                <a:spcPct val="115000"/>
              </a:lnSpc>
              <a:spcBef>
                <a:spcPts val="0"/>
              </a:spcBef>
              <a:spcAft>
                <a:spcPts val="0"/>
              </a:spcAft>
              <a:buSzPts val="1400"/>
              <a:buFont typeface="Arial" panose="020B0604020202020204" pitchFamily="34" charset="0"/>
              <a:buChar char="•"/>
            </a:pPr>
            <a:r>
              <a:rPr lang="en-US" sz="1200" b="1" dirty="0">
                <a:latin typeface="Calibri"/>
                <a:ea typeface="Calibri"/>
                <a:cs typeface="Calibri"/>
                <a:sym typeface="Calibri"/>
              </a:rPr>
              <a:t>Intrinsic motivation: </a:t>
            </a:r>
            <a:r>
              <a:rPr lang="en-US" sz="1200" dirty="0">
                <a:latin typeface="Calibri"/>
                <a:ea typeface="Calibri"/>
                <a:cs typeface="Calibri"/>
                <a:sym typeface="Calibri"/>
              </a:rPr>
              <a:t>Intrinsic motivation can be described as doing something that is motivated from our own passions without the incentive of reward or fear of a negative consequence. Doing the behavior is often its own reward. </a:t>
            </a:r>
            <a:endParaRPr lang="en-US" sz="1200" dirty="0">
              <a:latin typeface="Courier New"/>
              <a:ea typeface="Courier New"/>
              <a:cs typeface="Courier New"/>
              <a:sym typeface="Courier New"/>
            </a:endParaRPr>
          </a:p>
          <a:p>
            <a:pPr marL="628650" marR="0" lvl="1" indent="-171450" algn="l" rtl="0">
              <a:lnSpc>
                <a:spcPct val="115000"/>
              </a:lnSpc>
              <a:spcBef>
                <a:spcPts val="0"/>
              </a:spcBef>
              <a:spcAft>
                <a:spcPts val="0"/>
              </a:spcAft>
              <a:buSzPts val="1400"/>
              <a:buFont typeface="Arial" panose="020B0604020202020204" pitchFamily="34" charset="0"/>
              <a:buChar char="•"/>
            </a:pPr>
            <a:r>
              <a:rPr lang="en-US" sz="1200" b="1" dirty="0">
                <a:latin typeface="Calibri"/>
                <a:ea typeface="Calibri"/>
                <a:cs typeface="Calibri"/>
                <a:sym typeface="Calibri"/>
              </a:rPr>
              <a:t>Ambivalence: </a:t>
            </a:r>
            <a:r>
              <a:rPr lang="en-US" sz="1200" b="0" dirty="0">
                <a:latin typeface="Calibri"/>
                <a:ea typeface="Calibri"/>
                <a:cs typeface="Calibri"/>
                <a:sym typeface="Calibri"/>
              </a:rPr>
              <a:t>Ambivalence </a:t>
            </a:r>
            <a:r>
              <a:rPr lang="en-US" sz="1200" dirty="0">
                <a:latin typeface="Calibri"/>
                <a:ea typeface="Calibri"/>
                <a:cs typeface="Calibri"/>
                <a:sym typeface="Calibri"/>
              </a:rPr>
              <a:t>is</a:t>
            </a:r>
            <a:r>
              <a:rPr lang="en-US" sz="1200" b="1" dirty="0">
                <a:latin typeface="Calibri"/>
                <a:ea typeface="Calibri"/>
                <a:cs typeface="Calibri"/>
                <a:sym typeface="Calibri"/>
              </a:rPr>
              <a:t> </a:t>
            </a:r>
            <a:r>
              <a:rPr lang="en-US" sz="1200" dirty="0">
                <a:latin typeface="Calibri"/>
                <a:ea typeface="Calibri"/>
                <a:cs typeface="Calibri"/>
                <a:sym typeface="Calibri"/>
              </a:rPr>
              <a:t>often described as a state of being “wishy-washy.”  It is the gap between who I am and who I want to be. </a:t>
            </a:r>
            <a:endParaRPr lang="en-US" dirty="0"/>
          </a:p>
          <a:p>
            <a:pPr marL="628650" marR="0" lvl="1" indent="-171450" algn="l" rtl="0">
              <a:lnSpc>
                <a:spcPct val="115000"/>
              </a:lnSpc>
              <a:spcBef>
                <a:spcPts val="0"/>
              </a:spcBef>
              <a:spcAft>
                <a:spcPts val="0"/>
              </a:spcAft>
              <a:buSzPts val="1400"/>
              <a:buFont typeface="Arial" panose="020B0604020202020204" pitchFamily="34" charset="0"/>
              <a:buChar char="•"/>
            </a:pPr>
            <a:r>
              <a:rPr lang="en-US" sz="1200" dirty="0">
                <a:latin typeface="Calibri"/>
                <a:ea typeface="Calibri"/>
                <a:cs typeface="Calibri"/>
                <a:sym typeface="Calibri"/>
              </a:rPr>
              <a:t>In many cases, people hold expectations for themselves that favor change while simultaneously supporting the status quo. That inner struggle (ambivalence) often drives indecision and a sense of feeling stuck that is common in all people. Motivational Interviewing is a client-centered, skillful practice that aids people in moving beyond ambivalence to get closer to who they want to be.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Facilitator’s Resource: </a:t>
            </a:r>
          </a:p>
          <a:p>
            <a:pPr marL="0" lvl="0" indent="0" algn="l" rtl="0">
              <a:lnSpc>
                <a:spcPct val="100000"/>
              </a:lnSpc>
              <a:spcBef>
                <a:spcPts val="0"/>
              </a:spcBef>
              <a:spcAft>
                <a:spcPts val="0"/>
              </a:spcAft>
              <a:buSzPts val="1400"/>
              <a:buNone/>
            </a:pPr>
            <a:r>
              <a:rPr lang="en-US" dirty="0"/>
              <a:t>Motivational Interviewing Definition, Principles and Approach document</a:t>
            </a:r>
          </a:p>
          <a:p>
            <a:pPr marL="0" lvl="0" indent="0" algn="l" rtl="0">
              <a:lnSpc>
                <a:spcPct val="100000"/>
              </a:lnSpc>
              <a:spcBef>
                <a:spcPts val="0"/>
              </a:spcBef>
              <a:spcAft>
                <a:spcPts val="0"/>
              </a:spcAft>
              <a:buSzPts val="1400"/>
              <a:buNone/>
            </a:pPr>
            <a:r>
              <a:rPr lang="en-US" dirty="0"/>
              <a:t>https://www.umass.edu/studentlife/sites/default/files/documents/pdf/Motivational_Interviewing_Definition_Principles_Approach.pdf</a:t>
            </a:r>
          </a:p>
        </p:txBody>
      </p:sp>
    </p:spTree>
    <p:extLst>
      <p:ext uri="{BB962C8B-B14F-4D97-AF65-F5344CB8AC3E}">
        <p14:creationId xmlns:p14="http://schemas.microsoft.com/office/powerpoint/2010/main" val="36829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342900" marR="0" lvl="0" indent="-342900" algn="l" rtl="0">
              <a:lnSpc>
                <a:spcPct val="115000"/>
              </a:lnSpc>
              <a:spcBef>
                <a:spcPts val="0"/>
              </a:spcBef>
              <a:spcAft>
                <a:spcPts val="0"/>
              </a:spcAft>
              <a:buSzPts val="1400"/>
              <a:buFont typeface="Arial"/>
              <a:buChar char="●"/>
            </a:pPr>
            <a:r>
              <a:rPr lang="en-US" sz="1200" b="0" dirty="0">
                <a:latin typeface="Calibri"/>
                <a:ea typeface="Calibri"/>
                <a:cs typeface="Calibri"/>
                <a:sym typeface="Calibri"/>
              </a:rPr>
              <a:t>Video: </a:t>
            </a:r>
            <a:r>
              <a:rPr lang="en-US" sz="1200" dirty="0">
                <a:latin typeface="Calibri"/>
                <a:ea typeface="Calibri"/>
                <a:cs typeface="Calibri"/>
                <a:sym typeface="Calibri"/>
              </a:rPr>
              <a:t>We will view two videos. One video will demonstrate effective MI skills and the other, ineffective MI skills. Participants should take note when they see effective and ineffective MI skills employed. </a:t>
            </a:r>
            <a:endParaRPr lang="en-US" sz="1200" dirty="0">
              <a:latin typeface="Noto Sans Symbols"/>
              <a:ea typeface="Noto Sans Symbols"/>
              <a:cs typeface="Noto Sans Symbols"/>
              <a:sym typeface="Noto Sans Symbols"/>
            </a:endParaRPr>
          </a:p>
          <a:p>
            <a:pPr marL="742950" marR="0" lvl="1" indent="-285750" algn="l" rtl="0">
              <a:lnSpc>
                <a:spcPct val="107000"/>
              </a:lnSpc>
              <a:spcBef>
                <a:spcPts val="0"/>
              </a:spcBef>
              <a:spcAft>
                <a:spcPts val="0"/>
              </a:spcAft>
              <a:buSzPts val="1400"/>
              <a:buFont typeface="Courier New"/>
              <a:buChar char="o"/>
            </a:pPr>
            <a:r>
              <a:rPr lang="en-US" sz="1200" b="0" dirty="0">
                <a:latin typeface="Calibri"/>
                <a:ea typeface="Calibri"/>
                <a:cs typeface="Calibri"/>
                <a:sym typeface="Calibri"/>
              </a:rPr>
              <a:t>Bad example: </a:t>
            </a:r>
            <a:r>
              <a:rPr lang="en-US" sz="1200" b="0" u="sng" dirty="0">
                <a:solidFill>
                  <a:schemeClr val="hlink"/>
                </a:solidFill>
                <a:latin typeface="Calibri"/>
                <a:ea typeface="Calibri"/>
                <a:cs typeface="Calibri"/>
                <a:sym typeface="Calibri"/>
                <a:hlinkClick r:id="rId3"/>
              </a:rPr>
              <a:t>https://youtu.be/kN7T-cmb_l0</a:t>
            </a:r>
            <a:endParaRPr lang="en-US" sz="1200" b="0" dirty="0">
              <a:latin typeface="Courier New"/>
              <a:ea typeface="Courier New"/>
              <a:cs typeface="Courier New"/>
              <a:sym typeface="Courier New"/>
            </a:endParaRPr>
          </a:p>
          <a:p>
            <a:pPr marL="742950" marR="0" lvl="1" indent="-285750" algn="l" rtl="0">
              <a:lnSpc>
                <a:spcPct val="107000"/>
              </a:lnSpc>
              <a:spcBef>
                <a:spcPts val="0"/>
              </a:spcBef>
              <a:spcAft>
                <a:spcPts val="0"/>
              </a:spcAft>
              <a:buSzPts val="1400"/>
              <a:buFont typeface="Courier New"/>
              <a:buChar char="o"/>
            </a:pPr>
            <a:r>
              <a:rPr lang="en-US" sz="1200" b="0" dirty="0">
                <a:latin typeface="Calibri"/>
                <a:ea typeface="Calibri"/>
                <a:cs typeface="Calibri"/>
                <a:sym typeface="Calibri"/>
              </a:rPr>
              <a:t>Good example: </a:t>
            </a:r>
            <a:r>
              <a:rPr lang="en-US" sz="1200" b="0" u="sng" dirty="0">
                <a:solidFill>
                  <a:schemeClr val="hlink"/>
                </a:solidFill>
                <a:latin typeface="Calibri"/>
                <a:ea typeface="Calibri"/>
                <a:cs typeface="Calibri"/>
                <a:sym typeface="Calibri"/>
                <a:hlinkClick r:id="rId4"/>
              </a:rPr>
              <a:t>https://youtu.be/-RXy8Li3ZaE</a:t>
            </a:r>
            <a:endParaRPr lang="en-US" sz="1200" b="0" dirty="0">
              <a:latin typeface="Courier New"/>
              <a:ea typeface="Courier New"/>
              <a:cs typeface="Courier New"/>
              <a:sym typeface="Courier New"/>
            </a:endParaRPr>
          </a:p>
          <a:p>
            <a:pPr marL="342900" marR="0" lvl="0" indent="-342900" algn="l" rtl="0">
              <a:lnSpc>
                <a:spcPct val="115000"/>
              </a:lnSpc>
              <a:spcBef>
                <a:spcPts val="0"/>
              </a:spcBef>
              <a:spcAft>
                <a:spcPts val="0"/>
              </a:spcAft>
              <a:buSzPts val="1400"/>
              <a:buFont typeface="Arial"/>
              <a:buChar char="●"/>
            </a:pPr>
            <a:r>
              <a:rPr lang="en-US" sz="1200" b="0" dirty="0">
                <a:latin typeface="Calibri"/>
                <a:ea typeface="Calibri"/>
                <a:cs typeface="Calibri"/>
                <a:sym typeface="Calibri"/>
              </a:rPr>
              <a:t>Video Debrief: </a:t>
            </a:r>
            <a:endParaRPr lang="en-US" sz="1200" b="0" dirty="0">
              <a:latin typeface="Noto Sans Symbols"/>
              <a:ea typeface="Noto Sans Symbols"/>
              <a:cs typeface="Noto Sans Symbols"/>
              <a:sym typeface="Noto Sans Symbols"/>
            </a:endParaRPr>
          </a:p>
          <a:p>
            <a:pPr marL="742950" marR="0" lvl="1" indent="-285750" algn="l" rtl="0">
              <a:lnSpc>
                <a:spcPct val="115000"/>
              </a:lnSpc>
              <a:spcBef>
                <a:spcPts val="0"/>
              </a:spcBef>
              <a:spcAft>
                <a:spcPts val="0"/>
              </a:spcAft>
              <a:buSzPts val="1400"/>
              <a:buFont typeface="Courier New"/>
              <a:buChar char="o"/>
            </a:pPr>
            <a:r>
              <a:rPr lang="en-US" sz="1200" dirty="0">
                <a:latin typeface="Calibri"/>
                <a:ea typeface="Calibri"/>
                <a:cs typeface="Calibri"/>
                <a:sym typeface="Calibri"/>
              </a:rPr>
              <a:t>What did you observe?</a:t>
            </a:r>
            <a:endParaRPr lang="en-US" sz="1200" dirty="0">
              <a:latin typeface="Courier New"/>
              <a:ea typeface="Courier New"/>
              <a:cs typeface="Courier New"/>
              <a:sym typeface="Courier New"/>
            </a:endParaRPr>
          </a:p>
          <a:p>
            <a:pPr marL="742950" marR="0" lvl="1" indent="-285750" algn="l" rtl="0">
              <a:lnSpc>
                <a:spcPct val="115000"/>
              </a:lnSpc>
              <a:spcBef>
                <a:spcPts val="0"/>
              </a:spcBef>
              <a:spcAft>
                <a:spcPts val="0"/>
              </a:spcAft>
              <a:buSzPts val="1400"/>
              <a:buFont typeface="Courier New"/>
              <a:buChar char="o"/>
            </a:pPr>
            <a:r>
              <a:rPr lang="en-US" sz="1200" dirty="0">
                <a:latin typeface="Calibri"/>
                <a:ea typeface="Calibri"/>
                <a:cs typeface="Calibri"/>
                <a:sym typeface="Calibri"/>
              </a:rPr>
              <a:t>What didn’t work well?</a:t>
            </a:r>
            <a:endParaRPr lang="en-US" sz="1200" dirty="0">
              <a:latin typeface="Courier New"/>
              <a:ea typeface="Courier New"/>
              <a:cs typeface="Courier New"/>
              <a:sym typeface="Courier New"/>
            </a:endParaRPr>
          </a:p>
          <a:p>
            <a:pPr marL="742950" marR="0" lvl="1" indent="-285750" algn="l" rtl="0">
              <a:lnSpc>
                <a:spcPct val="115000"/>
              </a:lnSpc>
              <a:spcBef>
                <a:spcPts val="0"/>
              </a:spcBef>
              <a:spcAft>
                <a:spcPts val="0"/>
              </a:spcAft>
              <a:buSzPts val="1400"/>
              <a:buFont typeface="Courier New"/>
              <a:buChar char="o"/>
            </a:pPr>
            <a:r>
              <a:rPr lang="en-US" sz="1200" dirty="0">
                <a:latin typeface="Calibri"/>
                <a:ea typeface="Calibri"/>
                <a:cs typeface="Calibri"/>
                <a:sym typeface="Calibri"/>
              </a:rPr>
              <a:t>What worked well?</a:t>
            </a:r>
            <a:endParaRPr lang="en-US" sz="1200" dirty="0">
              <a:latin typeface="Courier New"/>
              <a:ea typeface="Courier New"/>
              <a:cs typeface="Courier New"/>
              <a:sym typeface="Courier New"/>
            </a:endParaRPr>
          </a:p>
          <a:p>
            <a:pPr marL="742950" marR="0" lvl="1" indent="-285750" algn="l" rtl="0">
              <a:lnSpc>
                <a:spcPct val="115000"/>
              </a:lnSpc>
              <a:spcBef>
                <a:spcPts val="0"/>
              </a:spcBef>
              <a:spcAft>
                <a:spcPts val="0"/>
              </a:spcAft>
              <a:buSzPts val="1400"/>
              <a:buFont typeface="Courier New"/>
              <a:buChar char="o"/>
            </a:pPr>
            <a:r>
              <a:rPr lang="en-US" sz="1200" dirty="0">
                <a:latin typeface="Calibri"/>
                <a:ea typeface="Calibri"/>
                <a:cs typeface="Calibri"/>
                <a:sym typeface="Calibri"/>
              </a:rPr>
              <a:t>When did you see examples of compassion, client-centered care, acceptance, and collaboration?</a:t>
            </a:r>
            <a:endParaRPr lang="en-US" sz="1200" dirty="0">
              <a:latin typeface="Courier New"/>
              <a:ea typeface="Courier New"/>
              <a:cs typeface="Courier New"/>
              <a:sym typeface="Courier New"/>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54981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a:buNone/>
            </a:pPr>
            <a:r>
              <a:rPr lang="en-US" sz="1200" b="0" dirty="0">
                <a:latin typeface="+mn-lt"/>
                <a:ea typeface="Noto Sans Symbols"/>
                <a:cs typeface="Noto Sans Symbols"/>
                <a:sym typeface="Noto Sans Symbols"/>
              </a:rPr>
              <a:t>Review the slide. </a:t>
            </a:r>
          </a:p>
          <a:p>
            <a:pPr marL="0" marR="0" lvl="0" indent="0" algn="l" rtl="0">
              <a:lnSpc>
                <a:spcPct val="115000"/>
              </a:lnSpc>
              <a:spcBef>
                <a:spcPts val="0"/>
              </a:spcBef>
              <a:spcAft>
                <a:spcPts val="0"/>
              </a:spcAft>
              <a:buSzPts val="1400"/>
              <a:buFont typeface="Arial"/>
              <a:buNone/>
            </a:pPr>
            <a:endParaRPr lang="en-US" sz="1200" b="0" dirty="0">
              <a:latin typeface="+mn-lt"/>
              <a:ea typeface="Noto Sans Symbols"/>
              <a:cs typeface="Noto Sans Symbols"/>
              <a:sym typeface="Noto Sans Symbols"/>
            </a:endParaRPr>
          </a:p>
          <a:p>
            <a:pPr marL="0" marR="0" lvl="0" indent="0" algn="l" rtl="0">
              <a:lnSpc>
                <a:spcPct val="115000"/>
              </a:lnSpc>
              <a:spcBef>
                <a:spcPts val="0"/>
              </a:spcBef>
              <a:spcAft>
                <a:spcPts val="0"/>
              </a:spcAft>
              <a:buSzPts val="1400"/>
              <a:buFont typeface="Arial"/>
              <a:buNone/>
            </a:pPr>
            <a:r>
              <a:rPr lang="en-US" sz="1200" b="0" dirty="0">
                <a:latin typeface="+mn-lt"/>
                <a:ea typeface="Noto Sans Symbols"/>
                <a:cs typeface="Noto Sans Symbols"/>
                <a:sym typeface="Noto Sans Symbols"/>
              </a:rPr>
              <a:t>We understand that Motivational Interviewing is a way of working collaboratively with people to support their motivation for and commitment to change. The following 2 theories and 3 principles serve as important anchors to ground the CHW’s disposition and perspective when working in partnership with clients. </a:t>
            </a:r>
            <a:endParaRPr lang="en-US" dirty="0">
              <a:latin typeface="+mn-lt"/>
            </a:endParaRPr>
          </a:p>
          <a:p>
            <a:pPr marL="0" marR="0" lvl="0" indent="0" algn="l" rtl="0">
              <a:lnSpc>
                <a:spcPct val="115000"/>
              </a:lnSpc>
              <a:spcBef>
                <a:spcPts val="0"/>
              </a:spcBef>
              <a:spcAft>
                <a:spcPts val="0"/>
              </a:spcAft>
              <a:buSzPts val="1400"/>
              <a:buFont typeface="Arial"/>
              <a:buNone/>
            </a:pPr>
            <a:endParaRPr lang="en-US" sz="1200" b="0" dirty="0">
              <a:latin typeface="+mn-lt"/>
              <a:ea typeface="Noto Sans Symbols"/>
              <a:cs typeface="Noto Sans Symbols"/>
              <a:sym typeface="Noto Sans Symbols"/>
            </a:endParaRPr>
          </a:p>
          <a:p>
            <a:pPr marL="0" marR="0" lvl="0" indent="0" algn="l" rtl="0">
              <a:lnSpc>
                <a:spcPct val="115000"/>
              </a:lnSpc>
              <a:spcBef>
                <a:spcPts val="0"/>
              </a:spcBef>
              <a:spcAft>
                <a:spcPts val="0"/>
              </a:spcAft>
              <a:buSzPts val="1400"/>
              <a:buFont typeface="Arial"/>
              <a:buNone/>
            </a:pPr>
            <a:r>
              <a:rPr lang="en-US" sz="1200" b="0" dirty="0">
                <a:latin typeface="+mn-lt"/>
                <a:ea typeface="Calibri"/>
                <a:cs typeface="Calibri"/>
                <a:sym typeface="Calibri"/>
              </a:rPr>
              <a:t>2 Major Theories: </a:t>
            </a:r>
            <a:endParaRPr lang="en-US" sz="1200" b="0" dirty="0">
              <a:latin typeface="+mn-lt"/>
              <a:ea typeface="Courier New"/>
              <a:cs typeface="Courier New"/>
              <a:sym typeface="Courier New"/>
            </a:endParaRPr>
          </a:p>
          <a:p>
            <a:pPr marL="685800" marR="0" lvl="1" indent="-228600" algn="l" rtl="0">
              <a:lnSpc>
                <a:spcPct val="115000"/>
              </a:lnSpc>
              <a:spcBef>
                <a:spcPts val="0"/>
              </a:spcBef>
              <a:spcAft>
                <a:spcPts val="0"/>
              </a:spcAft>
              <a:buSzPts val="1400"/>
              <a:buFont typeface="Arial"/>
              <a:buChar char="▪"/>
            </a:pPr>
            <a:r>
              <a:rPr lang="en-US" sz="1200" b="0" dirty="0">
                <a:latin typeface="+mn-lt"/>
                <a:ea typeface="Calibri"/>
                <a:cs typeface="Calibri"/>
                <a:sym typeface="Calibri"/>
              </a:rPr>
              <a:t>Self-Perception Theory: A key idea in Self-Perception Theory is how people view themselves impacts their behavior. If a person feels negatively about themselves, they are less likely to take positive action. Consider the influence of your own self-perception and the impact when making changes in your life. </a:t>
            </a:r>
            <a:endParaRPr lang="en-US" b="0" dirty="0">
              <a:latin typeface="+mn-lt"/>
            </a:endParaRPr>
          </a:p>
          <a:p>
            <a:pPr marL="1143000" marR="0" lvl="2" indent="-139700" algn="l" rtl="0">
              <a:lnSpc>
                <a:spcPct val="115000"/>
              </a:lnSpc>
              <a:spcBef>
                <a:spcPts val="0"/>
              </a:spcBef>
              <a:spcAft>
                <a:spcPts val="0"/>
              </a:spcAft>
              <a:buSzPts val="1400"/>
              <a:buFont typeface="Arial"/>
              <a:buNone/>
            </a:pPr>
            <a:endParaRPr lang="en-US" sz="1200" b="0" dirty="0">
              <a:latin typeface="+mn-lt"/>
              <a:ea typeface="Calibri"/>
              <a:cs typeface="Calibri"/>
              <a:sym typeface="Calibri"/>
            </a:endParaRPr>
          </a:p>
          <a:p>
            <a:pPr marL="685800" marR="0" lvl="1" indent="-228600" algn="l" rtl="0">
              <a:lnSpc>
                <a:spcPct val="115000"/>
              </a:lnSpc>
              <a:spcBef>
                <a:spcPts val="0"/>
              </a:spcBef>
              <a:spcAft>
                <a:spcPts val="0"/>
              </a:spcAft>
              <a:buSzPts val="1400"/>
              <a:buFont typeface="Arial"/>
              <a:buChar char="▪"/>
            </a:pPr>
            <a:r>
              <a:rPr lang="en-US" sz="1200" b="0" dirty="0">
                <a:latin typeface="+mn-lt"/>
                <a:ea typeface="Calibri"/>
                <a:cs typeface="Calibri"/>
                <a:sym typeface="Calibri"/>
              </a:rPr>
              <a:t>Self-Determination Theory: Self-Determination Theory can be considered generally as the way a person talks impacts their behavior. For example, If they speak negatively, they perform negatively. </a:t>
            </a:r>
          </a:p>
          <a:p>
            <a:pPr marL="457200" marR="0" lvl="1" indent="0" algn="l" rtl="0">
              <a:lnSpc>
                <a:spcPct val="115000"/>
              </a:lnSpc>
              <a:spcBef>
                <a:spcPts val="0"/>
              </a:spcBef>
              <a:spcAft>
                <a:spcPts val="0"/>
              </a:spcAft>
              <a:buSzPts val="1400"/>
              <a:buFont typeface="Arial"/>
              <a:buNone/>
            </a:pPr>
            <a:endParaRPr lang="en-US" sz="1200" b="0" dirty="0">
              <a:latin typeface="+mn-lt"/>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b="0" dirty="0">
                <a:latin typeface="+mn-lt"/>
                <a:ea typeface="Calibri"/>
                <a:cs typeface="Calibri"/>
                <a:sym typeface="Calibri"/>
              </a:rPr>
              <a:t>These two theories underscore the work of the CHW who uses Motivational Interviewing techniques because they help us see why it is important to support people in talking and feeling more positively about themselves and their challenges when they want to make and sustain changes in their lives. </a:t>
            </a:r>
            <a:endParaRPr lang="en-US" b="0" dirty="0">
              <a:latin typeface="+mn-lt"/>
            </a:endParaRPr>
          </a:p>
          <a:p>
            <a:pPr marL="457200" marR="0" lvl="1" indent="0" algn="l" rtl="0">
              <a:lnSpc>
                <a:spcPct val="115000"/>
              </a:lnSpc>
              <a:spcBef>
                <a:spcPts val="0"/>
              </a:spcBef>
              <a:spcAft>
                <a:spcPts val="0"/>
              </a:spcAft>
              <a:buSzPts val="1400"/>
              <a:buFont typeface="Arial"/>
              <a:buNone/>
            </a:pPr>
            <a:endParaRPr lang="en-US" sz="1200" b="0" dirty="0">
              <a:latin typeface="+mn-lt"/>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b="0" dirty="0">
                <a:latin typeface="+mn-lt"/>
                <a:ea typeface="Calibri"/>
                <a:cs typeface="Calibri"/>
                <a:sym typeface="Calibri"/>
              </a:rPr>
              <a:t>Read</a:t>
            </a:r>
            <a:r>
              <a:rPr lang="en-US" sz="1200" b="0" baseline="0" dirty="0">
                <a:latin typeface="+mn-lt"/>
                <a:ea typeface="Calibri"/>
                <a:cs typeface="Calibri"/>
                <a:sym typeface="Calibri"/>
              </a:rPr>
              <a:t> the </a:t>
            </a:r>
            <a:r>
              <a:rPr lang="en-US" sz="1200" b="0" dirty="0">
                <a:latin typeface="+mn-lt"/>
                <a:ea typeface="Calibri"/>
                <a:cs typeface="Calibri"/>
                <a:sym typeface="Calibri"/>
              </a:rPr>
              <a:t>3 Principles  on the slide. </a:t>
            </a:r>
          </a:p>
          <a:p>
            <a:pPr marL="0" marR="0" lvl="0" indent="0" algn="l" rtl="0">
              <a:lnSpc>
                <a:spcPct val="115000"/>
              </a:lnSpc>
              <a:spcBef>
                <a:spcPts val="0"/>
              </a:spcBef>
              <a:spcAft>
                <a:spcPts val="0"/>
              </a:spcAft>
              <a:buSzPts val="1400"/>
              <a:buFont typeface="Arial"/>
              <a:buNone/>
            </a:pPr>
            <a:endParaRPr lang="en-US" sz="1200" b="0" dirty="0">
              <a:latin typeface="+mn-lt"/>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dirty="0">
                <a:latin typeface="+mn-lt"/>
                <a:ea typeface="Calibri"/>
                <a:cs typeface="Calibri"/>
                <a:sym typeface="Calibri"/>
              </a:rPr>
              <a:t>CHWs work with people whose lives and experiences can be very complicated. It can be easy to propose solutions or prioritize the client’s circumstances according to our own values. These three principles help to ground the CHW in a client-centered approach by honoring the virtue in each statement and being willing to prioritize viewing the client’s </a:t>
            </a:r>
            <a:r>
              <a:rPr lang="en-US" sz="1200" i="0" dirty="0">
                <a:latin typeface="+mn-lt"/>
                <a:ea typeface="Calibri"/>
                <a:cs typeface="Calibri"/>
                <a:sym typeface="Calibri"/>
              </a:rPr>
              <a:t>concerns</a:t>
            </a:r>
            <a:r>
              <a:rPr lang="en-US" sz="1200" i="1" dirty="0">
                <a:latin typeface="+mn-lt"/>
                <a:ea typeface="Calibri"/>
                <a:cs typeface="Calibri"/>
                <a:sym typeface="Calibri"/>
              </a:rPr>
              <a:t> through the eyes of the client </a:t>
            </a:r>
            <a:r>
              <a:rPr lang="en-US" sz="1200" dirty="0">
                <a:latin typeface="+mn-lt"/>
                <a:ea typeface="Calibri"/>
                <a:cs typeface="Calibri"/>
                <a:sym typeface="Calibri"/>
              </a:rPr>
              <a:t>and not our own. Strong alignment with these principles can have transformative effects in the CHW/client relationship. </a:t>
            </a:r>
            <a:endParaRPr lang="en-US" dirty="0">
              <a:latin typeface="+mn-lt"/>
            </a:endParaRPr>
          </a:p>
        </p:txBody>
      </p:sp>
    </p:spTree>
    <p:extLst>
      <p:ext uri="{BB962C8B-B14F-4D97-AF65-F5344CB8AC3E}">
        <p14:creationId xmlns:p14="http://schemas.microsoft.com/office/powerpoint/2010/main" val="38224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Clr>
                <a:srgbClr val="000000"/>
              </a:buClr>
              <a:buSzPts val="1400"/>
              <a:buFont typeface="Courier New"/>
              <a:buNone/>
            </a:pPr>
            <a:r>
              <a:rPr lang="en-US" sz="1200" dirty="0">
                <a:latin typeface="Calibri"/>
                <a:ea typeface="Calibri"/>
                <a:cs typeface="Calibri"/>
                <a:sym typeface="Calibri"/>
              </a:rPr>
              <a:t>When using Motivational Interviewing skills, the following four qualities should undergird your approach with people. Define each characteristic and briefly explore the questions on the slide with participants</a:t>
            </a:r>
            <a:r>
              <a:rPr lang="en-US" sz="1200" b="1" dirty="0">
                <a:latin typeface="Calibri"/>
                <a:ea typeface="Calibri"/>
                <a:cs typeface="Calibri"/>
                <a:sym typeface="Calibri"/>
              </a:rPr>
              <a:t>. </a:t>
            </a:r>
            <a:endParaRPr lang="en-US" sz="1200" dirty="0">
              <a:latin typeface="Courier New"/>
              <a:ea typeface="Courier New"/>
              <a:cs typeface="Courier New"/>
              <a:sym typeface="Courier New"/>
            </a:endParaRPr>
          </a:p>
          <a:p>
            <a:pPr marL="742950" marR="0" lvl="1" indent="-196850" algn="l" rtl="0">
              <a:lnSpc>
                <a:spcPct val="115000"/>
              </a:lnSpc>
              <a:spcBef>
                <a:spcPts val="0"/>
              </a:spcBef>
              <a:spcAft>
                <a:spcPts val="0"/>
              </a:spcAft>
              <a:buSzPts val="1400"/>
              <a:buFont typeface="Courier New"/>
              <a:buNone/>
            </a:pPr>
            <a:endParaRPr lang="en-US" sz="1200" dirty="0">
              <a:latin typeface="Courier New"/>
              <a:ea typeface="Courier New"/>
              <a:cs typeface="Courier New"/>
              <a:sym typeface="Courier New"/>
            </a:endParaRPr>
          </a:p>
          <a:p>
            <a:pPr marL="228600" marR="0" lvl="0" indent="-228600" algn="l" rtl="0">
              <a:lnSpc>
                <a:spcPct val="115000"/>
              </a:lnSpc>
              <a:spcBef>
                <a:spcPts val="0"/>
              </a:spcBef>
              <a:spcAft>
                <a:spcPts val="0"/>
              </a:spcAft>
              <a:buSzPts val="1400"/>
              <a:buFont typeface="+mj-lt"/>
              <a:buAutoNum type="arabicPeriod"/>
            </a:pPr>
            <a:r>
              <a:rPr lang="en-US" sz="1200" b="0" dirty="0">
                <a:latin typeface="Calibri"/>
                <a:ea typeface="Calibri"/>
                <a:cs typeface="Calibri"/>
                <a:sym typeface="Calibri"/>
              </a:rPr>
              <a:t>Acceptance: Embody a disposition of acceptance by recognizing that people have the right to make their own choices free of judgment from others. </a:t>
            </a:r>
            <a:endParaRPr lang="en-US" sz="1200" b="0" dirty="0">
              <a:latin typeface="Noto Sans Symbols"/>
              <a:ea typeface="Noto Sans Symbols"/>
              <a:cs typeface="Noto Sans Symbols"/>
              <a:sym typeface="Noto Sans Symbols"/>
            </a:endParaRPr>
          </a:p>
          <a:p>
            <a:pPr marL="228600" marR="0" lvl="0" indent="-228600" algn="l" rtl="0">
              <a:lnSpc>
                <a:spcPct val="115000"/>
              </a:lnSpc>
              <a:spcBef>
                <a:spcPts val="0"/>
              </a:spcBef>
              <a:spcAft>
                <a:spcPts val="0"/>
              </a:spcAft>
              <a:buSzPts val="1400"/>
              <a:buFont typeface="+mj-lt"/>
              <a:buAutoNum type="arabicPeriod"/>
            </a:pPr>
            <a:r>
              <a:rPr lang="en-US" sz="1200" b="0" dirty="0">
                <a:latin typeface="Calibri"/>
                <a:ea typeface="Calibri"/>
                <a:cs typeface="Calibri"/>
                <a:sym typeface="Calibri"/>
              </a:rPr>
              <a:t>Compassion: Employ compassion by extending empathic care without judgment.</a:t>
            </a:r>
            <a:endParaRPr lang="en-US" sz="1200" b="0" dirty="0">
              <a:latin typeface="Noto Sans Symbols"/>
              <a:ea typeface="Noto Sans Symbols"/>
              <a:cs typeface="Noto Sans Symbols"/>
              <a:sym typeface="Noto Sans Symbols"/>
            </a:endParaRPr>
          </a:p>
          <a:p>
            <a:pPr marL="228600" marR="0" lvl="0" indent="-228600" algn="l" rtl="0">
              <a:lnSpc>
                <a:spcPct val="115000"/>
              </a:lnSpc>
              <a:spcBef>
                <a:spcPts val="0"/>
              </a:spcBef>
              <a:spcAft>
                <a:spcPts val="0"/>
              </a:spcAft>
              <a:buSzPts val="1400"/>
              <a:buFont typeface="+mj-lt"/>
              <a:buAutoNum type="arabicPeriod"/>
            </a:pPr>
            <a:r>
              <a:rPr lang="en-US" sz="1200" b="0" dirty="0">
                <a:latin typeface="Calibri"/>
                <a:ea typeface="Calibri"/>
                <a:cs typeface="Calibri"/>
                <a:sym typeface="Calibri"/>
              </a:rPr>
              <a:t>Evocation: Be intentional to ask the right questions to help people resolve ambivalence.</a:t>
            </a:r>
            <a:endParaRPr lang="en-US" sz="1200" b="0" dirty="0">
              <a:latin typeface="Noto Sans Symbols"/>
              <a:ea typeface="Noto Sans Symbols"/>
              <a:cs typeface="Noto Sans Symbols"/>
              <a:sym typeface="Noto Sans Symbols"/>
            </a:endParaRPr>
          </a:p>
          <a:p>
            <a:pPr marL="228600" marR="0" lvl="0" indent="-228600" algn="l" rtl="0">
              <a:lnSpc>
                <a:spcPct val="115000"/>
              </a:lnSpc>
              <a:spcBef>
                <a:spcPts val="0"/>
              </a:spcBef>
              <a:spcAft>
                <a:spcPts val="0"/>
              </a:spcAft>
              <a:buSzPts val="1400"/>
              <a:buFont typeface="+mj-lt"/>
              <a:buAutoNum type="arabicPeriod"/>
            </a:pPr>
            <a:r>
              <a:rPr lang="en-US" sz="1200" b="0" dirty="0">
                <a:latin typeface="Calibri"/>
                <a:ea typeface="Calibri"/>
                <a:cs typeface="Calibri"/>
                <a:sym typeface="Calibri"/>
              </a:rPr>
              <a:t>Collaboration: Work in partnership with people to examine their situations and ways to respond. </a:t>
            </a:r>
            <a:endParaRPr lang="en-US" b="0" dirty="0"/>
          </a:p>
          <a:p>
            <a:pPr marL="1143000" marR="0" lvl="2" indent="-139700" algn="l" rtl="0">
              <a:lnSpc>
                <a:spcPct val="115000"/>
              </a:lnSpc>
              <a:spcBef>
                <a:spcPts val="0"/>
              </a:spcBef>
              <a:spcAft>
                <a:spcPts val="0"/>
              </a:spcAft>
              <a:buSzPts val="1400"/>
              <a:buFont typeface="Arial"/>
              <a:buNone/>
            </a:pPr>
            <a:endParaRPr lang="en-US" sz="1200" b="0" dirty="0">
              <a:latin typeface="Noto Sans Symbols"/>
              <a:ea typeface="Noto Sans Symbols"/>
              <a:cs typeface="Noto Sans Symbols"/>
              <a:sym typeface="Noto Sans Symbols"/>
            </a:endParaRPr>
          </a:p>
          <a:p>
            <a:pPr marL="0" marR="0" lvl="0" indent="0" algn="l" rtl="0">
              <a:lnSpc>
                <a:spcPct val="115000"/>
              </a:lnSpc>
              <a:spcBef>
                <a:spcPts val="0"/>
              </a:spcBef>
              <a:spcAft>
                <a:spcPts val="0"/>
              </a:spcAft>
              <a:buSzPts val="1400"/>
              <a:buFont typeface="Arial"/>
              <a:buNone/>
            </a:pPr>
            <a:r>
              <a:rPr lang="en-US" sz="1200" b="0" dirty="0">
                <a:latin typeface="Noto Sans Symbols"/>
                <a:ea typeface="Noto Sans Symbols"/>
                <a:cs typeface="Noto Sans Symbols"/>
                <a:sym typeface="Noto Sans Symbols"/>
              </a:rPr>
              <a:t>Reflection Questions</a:t>
            </a:r>
            <a:endParaRPr lang="en-US" b="0" dirty="0"/>
          </a:p>
          <a:p>
            <a:pPr marL="228600" marR="0" lvl="0" indent="-228600" algn="l" rtl="0">
              <a:lnSpc>
                <a:spcPct val="107000"/>
              </a:lnSpc>
              <a:spcBef>
                <a:spcPts val="0"/>
              </a:spcBef>
              <a:spcAft>
                <a:spcPts val="0"/>
              </a:spcAft>
              <a:buSzPts val="1400"/>
              <a:buFont typeface="Arial"/>
              <a:buChar char="▪"/>
            </a:pPr>
            <a:r>
              <a:rPr lang="en-US" sz="1200" b="0" dirty="0">
                <a:latin typeface="Calibri"/>
                <a:ea typeface="Calibri"/>
                <a:cs typeface="Calibri"/>
                <a:sym typeface="Calibri"/>
              </a:rPr>
              <a:t>What are some actions we do</a:t>
            </a:r>
            <a:r>
              <a:rPr lang="en-US" sz="1200" dirty="0">
                <a:latin typeface="Calibri"/>
                <a:ea typeface="Calibri"/>
                <a:cs typeface="Calibri"/>
                <a:sym typeface="Calibri"/>
              </a:rPr>
              <a:t> that stifle acceptance?</a:t>
            </a:r>
            <a:endParaRPr lang="en-US" sz="1200" dirty="0">
              <a:latin typeface="Noto Sans Symbols"/>
              <a:ea typeface="Noto Sans Symbols"/>
              <a:cs typeface="Noto Sans Symbols"/>
              <a:sym typeface="Noto Sans Symbols"/>
            </a:endParaRPr>
          </a:p>
          <a:p>
            <a:pPr marL="228600" marR="0" lvl="0" indent="-228600" algn="l" rtl="0">
              <a:lnSpc>
                <a:spcPct val="107000"/>
              </a:lnSpc>
              <a:spcBef>
                <a:spcPts val="0"/>
              </a:spcBef>
              <a:spcAft>
                <a:spcPts val="0"/>
              </a:spcAft>
              <a:buSzPts val="1400"/>
              <a:buFont typeface="Arial"/>
              <a:buChar char="▪"/>
            </a:pPr>
            <a:r>
              <a:rPr lang="en-US" sz="1200" dirty="0">
                <a:latin typeface="Calibri"/>
                <a:ea typeface="Calibri"/>
                <a:cs typeface="Calibri"/>
                <a:sym typeface="Calibri"/>
              </a:rPr>
              <a:t>How do you find a balance between your own self-interest and the client’s?</a:t>
            </a:r>
            <a:endParaRPr lang="en-US" sz="1200" dirty="0">
              <a:latin typeface="Noto Sans Symbols"/>
              <a:ea typeface="Noto Sans Symbols"/>
              <a:cs typeface="Noto Sans Symbols"/>
              <a:sym typeface="Noto Sans Symbols"/>
            </a:endParaRPr>
          </a:p>
          <a:p>
            <a:pPr marL="228600" marR="0" lvl="0" indent="-228600" algn="l" rtl="0">
              <a:lnSpc>
                <a:spcPct val="107000"/>
              </a:lnSpc>
              <a:spcBef>
                <a:spcPts val="0"/>
              </a:spcBef>
              <a:spcAft>
                <a:spcPts val="0"/>
              </a:spcAft>
              <a:buSzPts val="1400"/>
              <a:buFont typeface="Arial"/>
              <a:buChar char="▪"/>
            </a:pPr>
            <a:r>
              <a:rPr lang="en-US" sz="1200" dirty="0">
                <a:latin typeface="Calibri"/>
                <a:ea typeface="Calibri"/>
                <a:cs typeface="Calibri"/>
                <a:sym typeface="Calibri"/>
              </a:rPr>
              <a:t>What can we do to learn about our client’s strengths?</a:t>
            </a:r>
            <a:endParaRPr lang="en-US" sz="1200" dirty="0">
              <a:latin typeface="Noto Sans Symbols"/>
              <a:ea typeface="Noto Sans Symbols"/>
              <a:cs typeface="Noto Sans Symbols"/>
              <a:sym typeface="Noto Sans Symbols"/>
            </a:endParaRPr>
          </a:p>
          <a:p>
            <a:pPr marL="228600" marR="0" lvl="0" indent="-228600" algn="l" rtl="0">
              <a:lnSpc>
                <a:spcPct val="107000"/>
              </a:lnSpc>
              <a:spcBef>
                <a:spcPts val="0"/>
              </a:spcBef>
              <a:spcAft>
                <a:spcPts val="0"/>
              </a:spcAft>
              <a:buSzPts val="1400"/>
              <a:buFont typeface="Arial"/>
              <a:buChar char="▪"/>
            </a:pPr>
            <a:r>
              <a:rPr lang="en-US" sz="1200" dirty="0">
                <a:latin typeface="Calibri"/>
                <a:ea typeface="Calibri"/>
                <a:cs typeface="Calibri"/>
                <a:sym typeface="Calibri"/>
              </a:rPr>
              <a:t>What do we do to contribute to conflict and discord?</a:t>
            </a:r>
            <a:endParaRPr lang="en-US" sz="1200" dirty="0">
              <a:latin typeface="Noto Sans Symbols"/>
              <a:ea typeface="Noto Sans Symbols"/>
              <a:cs typeface="Noto Sans Symbols"/>
              <a:sym typeface="Noto Sans Symbols"/>
            </a:endParaRPr>
          </a:p>
        </p:txBody>
      </p:sp>
    </p:spTree>
    <p:extLst>
      <p:ext uri="{BB962C8B-B14F-4D97-AF65-F5344CB8AC3E}">
        <p14:creationId xmlns:p14="http://schemas.microsoft.com/office/powerpoint/2010/main" val="4233205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B8F3D416-6148-471F-9868-16EF7D8FC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70F83D9F-9BE5-4D3D-AD29-CF26321D8427}"/>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442526AF-D8D7-4B3D-BE46-3A0B30720656}"/>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id="{2E4421A8-DB34-4420-9553-2F58D9487BAB}"/>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78084F69-E2DE-4A3F-A298-B79B7DB80203}"/>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302170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6068DEA7-2EB7-498F-8465-532F769E8E4E}"/>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5356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CCA622B5-B228-4754-85C4-0E6C0D6AED33}"/>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378626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131B642B-499D-4E3A-A260-F71A6B771520}"/>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1857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1AEC95-4149-42B7-BFCE-7BA16D14C333}"/>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id="{2B69B522-0B3A-44E3-BD76-EBC349086CE1}"/>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id="{981CE06E-5A24-48E9-9609-81623C45700C}"/>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83617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75A744EF-E3D8-4F83-AF85-C8F5587078D7}"/>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23334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id="{3F71FE95-0D9B-43C1-BAB5-73C6347B3947}"/>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272908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id="{75664E56-E097-4786-A94E-64D3D996C9AE}"/>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1777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5A1F049-96D0-4FE9-ABEE-3D9BDA87E18F}"/>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98605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434C750A-49B6-4FEF-8348-20A9382FBDC6}"/>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8159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id="{D9CF637F-B9FA-4A2A-A9C6-5C750803671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id="{425E58C1-DEE6-49FA-88EA-D8D79549F1EA}"/>
              </a:ext>
            </a:extLst>
          </p:cNvPr>
          <p:cNvPicPr>
            <a:picLocks noChangeAspect="1"/>
          </p:cNvPicPr>
          <p:nvPr userDrawn="1"/>
        </p:nvPicPr>
        <p:blipFill>
          <a:blip r:embed="rId13">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7086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provideaccess.org/wp-content/uploads/2012/09/Communication_Skills_-_OARS_.pdf" TargetMode="External"/><Relationship Id="rId3" Type="http://schemas.openxmlformats.org/officeDocument/2006/relationships/hyperlink" Target="https://youtu.be/Twlow2pXsv0" TargetMode="External"/><Relationship Id="rId7" Type="http://schemas.openxmlformats.org/officeDocument/2006/relationships/hyperlink" Target="http://www.myacpa.org/sites/default/files/Intervention%20Handou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umass.edu/studentlife/sites/default/files/documents/pdf/Motivational_Interviewing_Definition_Principles_Approach.pdf" TargetMode="External"/><Relationship Id="rId5" Type="http://schemas.openxmlformats.org/officeDocument/2006/relationships/hyperlink" Target="https://youtu.be/-RXy8Li3ZaE" TargetMode="External"/><Relationship Id="rId4" Type="http://schemas.openxmlformats.org/officeDocument/2006/relationships/hyperlink" Target="https://youtu.be/kN7T-cmb_l0" TargetMode="External"/><Relationship Id="rId9" Type="http://schemas.openxmlformats.org/officeDocument/2006/relationships/hyperlink" Target="https://aidsetc.org/sites/default/files/resources_files/etres-44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Twlow2pXsv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kN7T-cmb_l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RXy8Li3Za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195D2B-0621-4550-8BA4-24BB63768B89}"/>
              </a:ext>
            </a:extLst>
          </p:cNvPr>
          <p:cNvSpPr>
            <a:spLocks noGrp="1" noChangeArrowheads="1"/>
          </p:cNvSpPr>
          <p:nvPr>
            <p:ph type="ctrTitle"/>
          </p:nvPr>
        </p:nvSpPr>
        <p:spPr/>
        <p:txBody>
          <a:bodyPr/>
          <a:lstStyle/>
          <a:p>
            <a:pPr eaLnBrk="1" hangingPunct="1">
              <a:defRPr/>
            </a:pPr>
            <a:r>
              <a:rPr lang="en-US" altLang="en-US" dirty="0"/>
              <a:t>Motivational Interviewing and Stages of Change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a:xfrm>
            <a:off x="609600" y="784034"/>
            <a:ext cx="7924800" cy="685800"/>
          </a:xfrm>
        </p:spPr>
        <p:txBody>
          <a:bodyPr/>
          <a:lstStyle/>
          <a:p>
            <a:pPr eaLnBrk="1" hangingPunct="1">
              <a:defRPr/>
            </a:pPr>
            <a:r>
              <a:rPr lang="en-US" dirty="0"/>
              <a:t>Core Strategies to Highlight/Support Someone through Ambivalence</a:t>
            </a:r>
            <a:endParaRPr lang="en-US" altLang="en-US" dirty="0"/>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2168236"/>
            <a:ext cx="7924800" cy="3886200"/>
          </a:xfrm>
        </p:spPr>
        <p:txBody>
          <a:bodyPr/>
          <a:lstStyle/>
          <a:p>
            <a:pPr marL="428625"/>
            <a:r>
              <a:rPr lang="en-US" sz="2000" dirty="0"/>
              <a:t>Express empathy </a:t>
            </a:r>
          </a:p>
          <a:p>
            <a:pPr marL="85725" indent="0">
              <a:buNone/>
            </a:pPr>
            <a:r>
              <a:rPr lang="en-US" sz="2000" dirty="0"/>
              <a:t>	-your effort to “put yourself in their shoes” and feel what they are going through</a:t>
            </a:r>
          </a:p>
          <a:p>
            <a:pPr marL="428625"/>
            <a:r>
              <a:rPr lang="en-US" sz="2000" dirty="0"/>
              <a:t>Develop discrepancy</a:t>
            </a:r>
          </a:p>
          <a:p>
            <a:pPr marL="85725" indent="0">
              <a:buNone/>
            </a:pPr>
            <a:r>
              <a:rPr lang="en-US" sz="2000" dirty="0"/>
              <a:t>	-pointing out conflicts between stated goals and behaviors</a:t>
            </a:r>
          </a:p>
          <a:p>
            <a:pPr marL="428625"/>
            <a:r>
              <a:rPr lang="en-US" sz="2000" dirty="0"/>
              <a:t>Respond to potential discord </a:t>
            </a:r>
          </a:p>
          <a:p>
            <a:pPr marL="85725" indent="0">
              <a:buNone/>
            </a:pPr>
            <a:r>
              <a:rPr lang="en-US" sz="2000" dirty="0"/>
              <a:t>	-don’t argue or fight</a:t>
            </a:r>
          </a:p>
          <a:p>
            <a:pPr marL="428625"/>
            <a:r>
              <a:rPr lang="en-US" sz="2000" dirty="0"/>
              <a:t>Support self-efficacy</a:t>
            </a:r>
          </a:p>
          <a:p>
            <a:pPr marL="85725" indent="0">
              <a:buNone/>
            </a:pPr>
            <a:r>
              <a:rPr lang="en-US" sz="2000" dirty="0"/>
              <a:t> 	-reinforcing people’s ability to accomplish their goals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24326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dirty="0"/>
              <a:t>Coaching Skills to Promote Behavior Change</a:t>
            </a:r>
            <a:endParaRPr lang="en-US" altLang="en-US" dirty="0"/>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85725" indent="0">
              <a:buNone/>
            </a:pPr>
            <a:r>
              <a:rPr lang="en-US" sz="2800" dirty="0"/>
              <a:t>Motivational Interviewing</a:t>
            </a:r>
          </a:p>
          <a:p>
            <a:pPr marL="0" indent="0" fontAlgn="t">
              <a:buNone/>
            </a:pPr>
            <a:endParaRPr lang="en-US" sz="2800" dirty="0"/>
          </a:p>
          <a:p>
            <a:pPr marL="0" indent="0" fontAlgn="t">
              <a:buNone/>
            </a:pPr>
            <a:r>
              <a:rPr lang="en-US" sz="2800" dirty="0"/>
              <a:t>	O: Open-ended questions </a:t>
            </a:r>
          </a:p>
          <a:p>
            <a:pPr marL="0" indent="0" fontAlgn="t">
              <a:buNone/>
            </a:pPr>
            <a:r>
              <a:rPr lang="en-US" sz="2800" dirty="0"/>
              <a:t>	A: Affirmations</a:t>
            </a:r>
          </a:p>
          <a:p>
            <a:pPr marL="0" indent="0" fontAlgn="t">
              <a:buNone/>
            </a:pPr>
            <a:r>
              <a:rPr lang="en-US" sz="2800" dirty="0"/>
              <a:t>	R: Reflective listening</a:t>
            </a:r>
          </a:p>
          <a:p>
            <a:pPr marL="0" indent="0" fontAlgn="t">
              <a:buNone/>
            </a:pPr>
            <a:r>
              <a:rPr lang="en-US" sz="2800" dirty="0"/>
              <a:t>	S: Summarizing</a:t>
            </a:r>
          </a:p>
          <a:p>
            <a:pPr marL="85725" indent="0">
              <a:buNone/>
            </a:pPr>
            <a:endParaRPr lang="en-US" sz="28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380805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dirty="0"/>
              <a:t>Reflective Statements</a:t>
            </a:r>
            <a:endParaRPr lang="en-US" altLang="en-US"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7" name="Google Shape;290;p45">
            <a:extLst>
              <a:ext uri="{FF2B5EF4-FFF2-40B4-BE49-F238E27FC236}">
                <a16:creationId xmlns:a16="http://schemas.microsoft.com/office/drawing/2014/main" id="{6AA2F12F-3F10-4E60-B7B5-76C6E7B26D18}"/>
              </a:ext>
            </a:extLst>
          </p:cNvPr>
          <p:cNvPicPr preferRelativeResize="0">
            <a:picLocks noGrp="1"/>
          </p:cNvPicPr>
          <p:nvPr>
            <p:ph idx="1"/>
          </p:nvPr>
        </p:nvPicPr>
        <p:blipFill rotWithShape="1">
          <a:blip r:embed="rId3">
            <a:alphaModFix/>
          </a:blip>
          <a:srcRect/>
          <a:stretch/>
        </p:blipFill>
        <p:spPr>
          <a:xfrm>
            <a:off x="1862552" y="1943245"/>
            <a:ext cx="5418896" cy="3504910"/>
          </a:xfrm>
          <a:prstGeom prst="rect">
            <a:avLst/>
          </a:prstGeom>
          <a:noFill/>
          <a:ln>
            <a:noFill/>
          </a:ln>
        </p:spPr>
      </p:pic>
    </p:spTree>
    <p:extLst>
      <p:ext uri="{BB962C8B-B14F-4D97-AF65-F5344CB8AC3E}">
        <p14:creationId xmlns:p14="http://schemas.microsoft.com/office/powerpoint/2010/main" val="203848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dirty="0"/>
              <a:t>Let’s Try One Together</a:t>
            </a:r>
            <a:endParaRPr lang="en-US" altLang="en-US"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6" name="Google Shape;298;p46">
            <a:extLst>
              <a:ext uri="{FF2B5EF4-FFF2-40B4-BE49-F238E27FC236}">
                <a16:creationId xmlns:a16="http://schemas.microsoft.com/office/drawing/2014/main" id="{174133C8-3A60-4803-8450-88248B7E39A1}"/>
              </a:ext>
            </a:extLst>
          </p:cNvPr>
          <p:cNvPicPr preferRelativeResize="0"/>
          <p:nvPr/>
        </p:nvPicPr>
        <p:blipFill rotWithShape="1">
          <a:blip r:embed="rId3">
            <a:alphaModFix/>
          </a:blip>
          <a:srcRect/>
          <a:stretch/>
        </p:blipFill>
        <p:spPr>
          <a:xfrm>
            <a:off x="2000250" y="2676525"/>
            <a:ext cx="4752975" cy="2333625"/>
          </a:xfrm>
          <a:prstGeom prst="rect">
            <a:avLst/>
          </a:prstGeom>
          <a:noFill/>
          <a:ln>
            <a:noFill/>
          </a:ln>
        </p:spPr>
      </p:pic>
      <p:sp>
        <p:nvSpPr>
          <p:cNvPr id="2" name="Content Placeholder 1">
            <a:extLst>
              <a:ext uri="{FF2B5EF4-FFF2-40B4-BE49-F238E27FC236}">
                <a16:creationId xmlns:a16="http://schemas.microsoft.com/office/drawing/2014/main" id="{D8824330-8574-4B42-BE94-9375BB843099}"/>
              </a:ext>
            </a:extLst>
          </p:cNvPr>
          <p:cNvSpPr>
            <a:spLocks noGrp="1"/>
          </p:cNvSpPr>
          <p:nvPr>
            <p:ph idx="1"/>
          </p:nvPr>
        </p:nvSpPr>
        <p:spPr/>
        <p:txBody>
          <a:bodyPr/>
          <a:lstStyle/>
          <a:p>
            <a:pPr marL="0" indent="0">
              <a:buNone/>
            </a:pPr>
            <a:r>
              <a:rPr lang="en-US" b="1" dirty="0"/>
              <a:t>Client Statement: </a:t>
            </a:r>
            <a:r>
              <a:rPr lang="en-US" dirty="0"/>
              <a:t>“Getting to my appointments isn’t an option unless you can give me bus tickets.”</a:t>
            </a:r>
          </a:p>
        </p:txBody>
      </p:sp>
    </p:spTree>
    <p:extLst>
      <p:ext uri="{BB962C8B-B14F-4D97-AF65-F5344CB8AC3E}">
        <p14:creationId xmlns:p14="http://schemas.microsoft.com/office/powerpoint/2010/main" val="213392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1CDD-24F1-4195-9C9B-09BD76E9A29B}"/>
              </a:ext>
            </a:extLst>
          </p:cNvPr>
          <p:cNvSpPr>
            <a:spLocks noGrp="1"/>
          </p:cNvSpPr>
          <p:nvPr>
            <p:ph type="title"/>
          </p:nvPr>
        </p:nvSpPr>
        <p:spPr/>
        <p:txBody>
          <a:bodyPr/>
          <a:lstStyle/>
          <a:p>
            <a:pPr>
              <a:defRPr/>
            </a:pPr>
            <a:r>
              <a:rPr lang="en-US" sz="4500" dirty="0"/>
              <a:t>Motivational Interviewing and Active Listening Practice</a:t>
            </a:r>
          </a:p>
        </p:txBody>
      </p:sp>
      <p:sp>
        <p:nvSpPr>
          <p:cNvPr id="3" name="Text Placeholder 2">
            <a:extLst>
              <a:ext uri="{FF2B5EF4-FFF2-40B4-BE49-F238E27FC236}">
                <a16:creationId xmlns:a16="http://schemas.microsoft.com/office/drawing/2014/main" id="{A62AFA8C-2BB5-450D-8A63-7D910EF2E0BE}"/>
              </a:ext>
            </a:extLst>
          </p:cNvPr>
          <p:cNvSpPr>
            <a:spLocks noGrp="1"/>
          </p:cNvSpPr>
          <p:nvPr>
            <p:ph type="body" idx="1"/>
          </p:nvPr>
        </p:nvSpPr>
        <p:spPr/>
        <p:txBody>
          <a:bodyPr/>
          <a:lstStyle/>
          <a:p>
            <a:r>
              <a:rPr lang="en-US" dirty="0"/>
              <a:t>3 case scenarios with reflection questions and role play</a:t>
            </a:r>
          </a:p>
        </p:txBody>
      </p:sp>
      <p:sp>
        <p:nvSpPr>
          <p:cNvPr id="4" name="Footer Placeholder 3">
            <a:extLst>
              <a:ext uri="{FF2B5EF4-FFF2-40B4-BE49-F238E27FC236}">
                <a16:creationId xmlns:a16="http://schemas.microsoft.com/office/drawing/2014/main" id="{05D169C4-7F8D-459D-811C-01F7AC09BD15}"/>
              </a:ext>
            </a:extLst>
          </p:cNvPr>
          <p:cNvSpPr>
            <a:spLocks noGrp="1"/>
          </p:cNvSpPr>
          <p:nvPr>
            <p:ph type="ftr" sz="quarter" idx="10"/>
          </p:nvPr>
        </p:nvSpPr>
        <p:spPr/>
        <p:txBody>
          <a:bodyPr/>
          <a:lstStyle/>
          <a:p>
            <a:pPr lvl="0" eaLnBrk="0" fontAlgn="base" hangingPunct="0">
              <a:spcBef>
                <a:spcPct val="0"/>
              </a:spcBef>
              <a:spcAft>
                <a:spcPct val="0"/>
              </a:spcAft>
              <a:buClrTx/>
              <a:defRPr/>
            </a:pPr>
            <a:r>
              <a:rPr lang="en-US" altLang="en-US" kern="1200" dirty="0">
                <a:solidFill>
                  <a:srgbClr val="FFFFFF"/>
                </a:solidFill>
                <a:latin typeface="Arial"/>
              </a:rPr>
              <a:t>Motivational Interviewing &amp; Active Listening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a:xfrm>
            <a:off x="609600" y="784034"/>
            <a:ext cx="7924800" cy="685800"/>
          </a:xfrm>
        </p:spPr>
        <p:txBody>
          <a:bodyPr/>
          <a:lstStyle/>
          <a:p>
            <a:pPr eaLnBrk="1" hangingPunct="1">
              <a:defRPr/>
            </a:pPr>
            <a:r>
              <a:rPr lang="en-US" dirty="0"/>
              <a:t>O.A.R.S. Reference</a:t>
            </a:r>
            <a:endParaRPr lang="en-US" altLang="en-US" dirty="0"/>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752600"/>
            <a:ext cx="8271164" cy="3886200"/>
          </a:xfrm>
        </p:spPr>
        <p:txBody>
          <a:bodyPr/>
          <a:lstStyle/>
          <a:p>
            <a:pPr marL="428625"/>
            <a:r>
              <a:rPr lang="en-US" dirty="0"/>
              <a:t>Open ended questions (questions that invite elaboration)</a:t>
            </a:r>
          </a:p>
          <a:p>
            <a:pPr marL="428625"/>
            <a:r>
              <a:rPr lang="en-US" dirty="0"/>
              <a:t>Affirmations (reinforce client strengths)</a:t>
            </a:r>
          </a:p>
          <a:p>
            <a:pPr marL="428625"/>
            <a:r>
              <a:rPr lang="en-US" dirty="0"/>
              <a:t>Reflective listening (clarifying statements that illustrate underlying meaning)</a:t>
            </a:r>
          </a:p>
          <a:p>
            <a:pPr marL="428625"/>
            <a:r>
              <a:rPr lang="en-US" dirty="0"/>
              <a:t>Summarizing (links material that has been discussed to establish common ground)</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90101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a:xfrm>
            <a:off x="609600" y="784034"/>
            <a:ext cx="7924800" cy="685800"/>
          </a:xfrm>
        </p:spPr>
        <p:txBody>
          <a:bodyPr/>
          <a:lstStyle/>
          <a:p>
            <a:pPr eaLnBrk="1" hangingPunct="1">
              <a:defRPr/>
            </a:pPr>
            <a:r>
              <a:rPr lang="en-US" dirty="0"/>
              <a:t>References and Resources</a:t>
            </a:r>
            <a:endParaRPr lang="en-US" altLang="en-US" dirty="0"/>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441434" y="1469834"/>
            <a:ext cx="8261131" cy="4527632"/>
          </a:xfrm>
        </p:spPr>
        <p:txBody>
          <a:bodyPr/>
          <a:lstStyle/>
          <a:p>
            <a:pPr marL="571500">
              <a:spcBef>
                <a:spcPts val="0"/>
              </a:spcBef>
              <a:spcAft>
                <a:spcPts val="0"/>
              </a:spcAft>
              <a:buSzPts val="1400"/>
            </a:pPr>
            <a:r>
              <a:rPr lang="en-US" sz="2000" dirty="0">
                <a:solidFill>
                  <a:schemeClr val="dk1"/>
                </a:solidFill>
                <a:ea typeface="Calibri"/>
                <a:cs typeface="Calibri"/>
                <a:sym typeface="Calibri"/>
              </a:rPr>
              <a:t>Stages of Change </a:t>
            </a:r>
            <a:r>
              <a:rPr lang="en-US" sz="2000" u="sng" dirty="0">
                <a:solidFill>
                  <a:schemeClr val="hlink"/>
                </a:solidFill>
                <a:ea typeface="Calibri"/>
                <a:cs typeface="Calibri"/>
                <a:sym typeface="Calibri"/>
                <a:hlinkClick r:id="rId3"/>
              </a:rPr>
              <a:t>https://youtu.be/Twlow2pXsv0</a:t>
            </a:r>
            <a:r>
              <a:rPr lang="en-US" sz="2000" u="sng" dirty="0">
                <a:solidFill>
                  <a:schemeClr val="dk1"/>
                </a:solidFill>
                <a:ea typeface="Calibri"/>
                <a:cs typeface="Calibri"/>
                <a:sym typeface="Calibri"/>
              </a:rPr>
              <a:t>   </a:t>
            </a:r>
            <a:endParaRPr lang="en-US" sz="2000" dirty="0">
              <a:solidFill>
                <a:schemeClr val="dk1"/>
              </a:solidFill>
              <a:ea typeface="Calibri"/>
              <a:cs typeface="Calibri"/>
              <a:sym typeface="Calibri"/>
            </a:endParaRPr>
          </a:p>
          <a:p>
            <a:pPr marL="571500">
              <a:spcBef>
                <a:spcPts val="0"/>
              </a:spcBef>
              <a:spcAft>
                <a:spcPts val="0"/>
              </a:spcAft>
              <a:buSzPts val="1400"/>
            </a:pPr>
            <a:r>
              <a:rPr lang="en-US" sz="2000" dirty="0">
                <a:solidFill>
                  <a:schemeClr val="dk1"/>
                </a:solidFill>
                <a:ea typeface="Calibri"/>
                <a:cs typeface="Calibri"/>
                <a:sym typeface="Calibri"/>
              </a:rPr>
              <a:t>MI Bad example: </a:t>
            </a:r>
            <a:r>
              <a:rPr lang="en-US" sz="2000" u="sng" dirty="0">
                <a:solidFill>
                  <a:schemeClr val="hlink"/>
                </a:solidFill>
                <a:ea typeface="Calibri"/>
                <a:cs typeface="Calibri"/>
                <a:sym typeface="Calibri"/>
                <a:hlinkClick r:id="rId4"/>
              </a:rPr>
              <a:t>https://youtu.be/kN7T-cmb_l0</a:t>
            </a:r>
            <a:endParaRPr lang="en-US" sz="2000" dirty="0">
              <a:solidFill>
                <a:schemeClr val="dk1"/>
              </a:solidFill>
              <a:ea typeface="Calibri"/>
              <a:cs typeface="Calibri"/>
              <a:sym typeface="Calibri"/>
            </a:endParaRPr>
          </a:p>
          <a:p>
            <a:pPr marL="571500">
              <a:spcBef>
                <a:spcPts val="0"/>
              </a:spcBef>
              <a:spcAft>
                <a:spcPts val="0"/>
              </a:spcAft>
              <a:buSzPts val="1400"/>
            </a:pPr>
            <a:r>
              <a:rPr lang="en-US" sz="2000" dirty="0">
                <a:solidFill>
                  <a:schemeClr val="dk1"/>
                </a:solidFill>
                <a:ea typeface="Calibri"/>
                <a:cs typeface="Calibri"/>
                <a:sym typeface="Calibri"/>
              </a:rPr>
              <a:t>MI Good example: </a:t>
            </a:r>
            <a:r>
              <a:rPr lang="en-US" sz="2000" u="sng" dirty="0">
                <a:solidFill>
                  <a:schemeClr val="hlink"/>
                </a:solidFill>
                <a:ea typeface="Calibri"/>
                <a:cs typeface="Calibri"/>
                <a:sym typeface="Calibri"/>
                <a:hlinkClick r:id="rId5"/>
              </a:rPr>
              <a:t>https://youtu.be/-RXy8Li3ZaE</a:t>
            </a:r>
            <a:endParaRPr lang="en-US" sz="2000" dirty="0">
              <a:solidFill>
                <a:schemeClr val="dk1"/>
              </a:solidFill>
              <a:ea typeface="Calibri"/>
              <a:cs typeface="Calibri"/>
              <a:sym typeface="Calibri"/>
            </a:endParaRPr>
          </a:p>
          <a:p>
            <a:pPr marL="571500">
              <a:spcBef>
                <a:spcPts val="0"/>
              </a:spcBef>
              <a:spcAft>
                <a:spcPts val="0"/>
              </a:spcAft>
              <a:buClr>
                <a:srgbClr val="000000"/>
              </a:buClr>
              <a:buSzPts val="1400"/>
            </a:pPr>
            <a:r>
              <a:rPr lang="en-US" sz="2000" dirty="0"/>
              <a:t>Motivational Interviewing Definition, Principles, and Approach: </a:t>
            </a:r>
            <a:r>
              <a:rPr lang="en-US" sz="2000" dirty="0">
                <a:hlinkClick r:id="rId6"/>
              </a:rPr>
              <a:t>https://www.umass.edu/studentlife/sites/default/files/documents/pdf/Motivational_Interviewing_Definition_Principles_Approach.pdf</a:t>
            </a:r>
            <a:r>
              <a:rPr lang="en-US" sz="2000" dirty="0"/>
              <a:t> </a:t>
            </a:r>
          </a:p>
          <a:p>
            <a:pPr marL="571500">
              <a:spcBef>
                <a:spcPts val="0"/>
              </a:spcBef>
              <a:spcAft>
                <a:spcPts val="0"/>
              </a:spcAft>
              <a:buSzPts val="1400"/>
            </a:pPr>
            <a:r>
              <a:rPr lang="en-US" sz="2000" dirty="0"/>
              <a:t>Strategies of Motivational Interviewing – OARS </a:t>
            </a:r>
            <a:r>
              <a:rPr lang="en-US" sz="2000" dirty="0">
                <a:hlinkClick r:id="rId7"/>
              </a:rPr>
              <a:t>http://www.myacpa.org/sites/default/files/Intervention%20Handout.pdf</a:t>
            </a:r>
            <a:r>
              <a:rPr lang="en-US" sz="2000" dirty="0"/>
              <a:t> </a:t>
            </a:r>
          </a:p>
          <a:p>
            <a:pPr marL="571500">
              <a:spcBef>
                <a:spcPts val="0"/>
              </a:spcBef>
              <a:spcAft>
                <a:spcPts val="0"/>
              </a:spcAft>
              <a:buSzPts val="1400"/>
            </a:pPr>
            <a:r>
              <a:rPr lang="en-US" sz="2000" dirty="0"/>
              <a:t>Communication Techniques – OARS </a:t>
            </a:r>
            <a:r>
              <a:rPr lang="en-US" sz="2000" dirty="0">
                <a:hlinkClick r:id="rId8"/>
              </a:rPr>
              <a:t>http://provideaccess.org/wp-content/uploads/2012/09/Communication_Skills_-_OARS_.pdf</a:t>
            </a:r>
            <a:r>
              <a:rPr lang="en-US" sz="2000" dirty="0"/>
              <a:t> </a:t>
            </a:r>
          </a:p>
          <a:p>
            <a:pPr marL="571500">
              <a:spcBef>
                <a:spcPts val="0"/>
              </a:spcBef>
              <a:spcAft>
                <a:spcPts val="0"/>
              </a:spcAft>
              <a:buSzPts val="1400"/>
            </a:pPr>
            <a:r>
              <a:rPr lang="en-US" sz="2000" dirty="0"/>
              <a:t>Motivational Interviewing &amp; HIV: Reducing Risk, Inspiring Change </a:t>
            </a:r>
            <a:r>
              <a:rPr lang="en-US" sz="2000" dirty="0">
                <a:hlinkClick r:id="rId9"/>
              </a:rPr>
              <a:t>https://aidsetc.org/sites/default/files/resources_files/etres-441.pdf</a:t>
            </a:r>
            <a:r>
              <a:rPr lang="en-US" sz="2000" dirty="0"/>
              <a:t> </a:t>
            </a:r>
          </a:p>
          <a:p>
            <a:pPr marL="428625"/>
            <a:endParaRPr lang="en-US"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82270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Objectives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0" indent="0" eaLnBrk="1" hangingPunct="1">
              <a:buClr>
                <a:srgbClr val="CC0000"/>
              </a:buClr>
              <a:buNone/>
              <a:defRPr/>
            </a:pPr>
            <a:r>
              <a:rPr lang="en-US" altLang="en-US" dirty="0"/>
              <a:t>At the end of the session, participants will be able to:</a:t>
            </a:r>
          </a:p>
          <a:p>
            <a:pPr eaLnBrk="1" hangingPunct="1">
              <a:buClr>
                <a:srgbClr val="CC0000"/>
              </a:buClr>
              <a:buFont typeface="Wingdings" pitchFamily="-64" charset="2"/>
              <a:buChar char="§"/>
              <a:defRPr/>
            </a:pPr>
            <a:r>
              <a:rPr lang="en-US" altLang="en-US" dirty="0"/>
              <a:t>Understand the key components of the Stages of Change model</a:t>
            </a:r>
          </a:p>
          <a:p>
            <a:pPr eaLnBrk="1" hangingPunct="1">
              <a:buClr>
                <a:srgbClr val="CC0000"/>
              </a:buClr>
              <a:buFont typeface="Wingdings" pitchFamily="-64" charset="2"/>
              <a:buChar char="§"/>
              <a:defRPr/>
            </a:pPr>
            <a:r>
              <a:rPr lang="en-US" altLang="en-US" dirty="0"/>
              <a:t>Define Motivational Interviewing</a:t>
            </a:r>
          </a:p>
          <a:p>
            <a:pPr eaLnBrk="1" hangingPunct="1">
              <a:buClr>
                <a:srgbClr val="CC0000"/>
              </a:buClr>
              <a:buFont typeface="Wingdings" pitchFamily="-64" charset="2"/>
              <a:buChar char="§"/>
              <a:defRPr/>
            </a:pPr>
            <a:r>
              <a:rPr lang="en-US" altLang="en-US" dirty="0"/>
              <a:t>Identify and make distinctions between positive and negative examples of MI skills in practice </a:t>
            </a:r>
          </a:p>
          <a:p>
            <a:pPr eaLnBrk="1" hangingPunct="1">
              <a:buClr>
                <a:srgbClr val="CC0000"/>
              </a:buClr>
              <a:buFont typeface="Wingdings" pitchFamily="-64" charset="2"/>
              <a:buChar char="§"/>
              <a:defRPr/>
            </a:pPr>
            <a:r>
              <a:rPr lang="en-US" altLang="en-US" dirty="0"/>
              <a:t>Practice Motivational Interviewing skills, including simple, complex, and double-sided reflections and active listening</a:t>
            </a:r>
            <a:endParaRPr lang="en-US" altLang="en-US" sz="32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Stages of Change</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3" name="Content Placeholder 2">
            <a:extLst>
              <a:ext uri="{FF2B5EF4-FFF2-40B4-BE49-F238E27FC236}">
                <a16:creationId xmlns:a16="http://schemas.microsoft.com/office/drawing/2014/main" id="{B6D521EA-F9B9-4CFF-82F7-C47056F77727}"/>
              </a:ext>
            </a:extLst>
          </p:cNvPr>
          <p:cNvPicPr>
            <a:picLocks noGrp="1" noChangeAspect="1"/>
          </p:cNvPicPr>
          <p:nvPr>
            <p:ph idx="1"/>
          </p:nvPr>
        </p:nvPicPr>
        <p:blipFill>
          <a:blip r:embed="rId3"/>
          <a:stretch>
            <a:fillRect/>
          </a:stretch>
        </p:blipFill>
        <p:spPr>
          <a:xfrm>
            <a:off x="972168" y="1662545"/>
            <a:ext cx="7183897" cy="3782291"/>
          </a:xfrm>
          <a:prstGeom prst="rect">
            <a:avLst/>
          </a:prstGeom>
        </p:spPr>
      </p:pic>
    </p:spTree>
    <p:extLst>
      <p:ext uri="{BB962C8B-B14F-4D97-AF65-F5344CB8AC3E}">
        <p14:creationId xmlns:p14="http://schemas.microsoft.com/office/powerpoint/2010/main" val="155281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Stages of Change</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indent="-257175"/>
            <a:r>
              <a:rPr lang="en-US" dirty="0">
                <a:hlinkClick r:id="rId3"/>
              </a:rPr>
              <a:t>Video </a:t>
            </a:r>
            <a:endParaRPr lang="en-US" dirty="0"/>
          </a:p>
          <a:p>
            <a:pPr indent="-257175"/>
            <a:r>
              <a:rPr lang="en-US" dirty="0"/>
              <a:t>The Stages of Change</a:t>
            </a:r>
            <a:r>
              <a:rPr lang="en-US" b="1" dirty="0"/>
              <a:t> </a:t>
            </a:r>
            <a:r>
              <a:rPr lang="en-US" dirty="0"/>
              <a:t>in health psychology explains or predicts a person’s success or failure in achieving a proposed behavior change, such as developing different habits. It attempts to answer why the change “stuck” or alternatively why the change was not made.</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399223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Stages of Change</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85725" indent="0">
              <a:buNone/>
            </a:pPr>
            <a:r>
              <a:rPr lang="en-US" dirty="0"/>
              <a:t>The stages of change, currently the most popular stage model in health psychology (Horwath, 1999) — has proven successful with a wide variety of simple and complex health behaviors, including smoking cessation, weight control, sunscreen use, reduction of dietary fat, exercise acquisition, quitting cocaine, mammography screening, and condom use (Prochaska, et al., 1994).</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71198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Introduction to Motivational Interviewing (MI)</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428625"/>
            <a:r>
              <a:rPr lang="en-US" sz="2000" dirty="0"/>
              <a:t>Motivational Interviewing is a client-centered, directive method for enhancing intrinsic motivation to change by exploring and resolving ambivalence</a:t>
            </a:r>
          </a:p>
          <a:p>
            <a:pPr marL="428625"/>
            <a:r>
              <a:rPr lang="en-US" sz="2000" dirty="0"/>
              <a:t>Ambivalence is a conflicted state of favoring change and supporting status quo</a:t>
            </a:r>
          </a:p>
          <a:p>
            <a:pPr marL="428625"/>
            <a:r>
              <a:rPr lang="en-US" sz="2000" dirty="0"/>
              <a:t>Helps client get “unstuck” from ambivalent feelings</a:t>
            </a:r>
          </a:p>
          <a:p>
            <a:pPr marL="428625"/>
            <a:r>
              <a:rPr lang="en-US" sz="2000" dirty="0"/>
              <a:t>Exploration of client’s personal reasons for making a change</a:t>
            </a:r>
          </a:p>
          <a:p>
            <a:pPr marL="428625"/>
            <a:r>
              <a:rPr lang="en-US" sz="2000" dirty="0"/>
              <a:t>Bringing the client closer to who they want to be from who they are right now</a:t>
            </a:r>
          </a:p>
          <a:p>
            <a:pPr marL="85725" indent="0">
              <a:buNone/>
            </a:pPr>
            <a:endParaRPr lang="en-US" sz="2000" dirty="0"/>
          </a:p>
          <a:p>
            <a:pPr marL="85725" indent="0">
              <a:buNone/>
            </a:pPr>
            <a:endParaRPr lang="en-US" sz="2000" dirty="0"/>
          </a:p>
          <a:p>
            <a:pPr marL="85725" indent="0">
              <a:buNone/>
            </a:pPr>
            <a:endParaRPr lang="en-US" sz="2000" dirty="0"/>
          </a:p>
          <a:p>
            <a:pPr marL="85725" indent="0">
              <a:buNone/>
            </a:pPr>
            <a:endParaRPr 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6" name="Google Shape;248;p39">
            <a:extLst>
              <a:ext uri="{FF2B5EF4-FFF2-40B4-BE49-F238E27FC236}">
                <a16:creationId xmlns:a16="http://schemas.microsoft.com/office/drawing/2014/main" id="{52406441-CFA7-4D5F-BB5E-68DF2FD0A27D}"/>
              </a:ext>
            </a:extLst>
          </p:cNvPr>
          <p:cNvPicPr preferRelativeResize="0"/>
          <p:nvPr/>
        </p:nvPicPr>
        <p:blipFill rotWithShape="1">
          <a:blip r:embed="rId3">
            <a:alphaModFix/>
          </a:blip>
          <a:srcRect/>
          <a:stretch/>
        </p:blipFill>
        <p:spPr>
          <a:xfrm>
            <a:off x="2903633" y="4181475"/>
            <a:ext cx="3048000" cy="1762125"/>
          </a:xfrm>
          <a:prstGeom prst="rect">
            <a:avLst/>
          </a:prstGeom>
          <a:noFill/>
          <a:ln>
            <a:noFill/>
          </a:ln>
        </p:spPr>
      </p:pic>
    </p:spTree>
    <p:extLst>
      <p:ext uri="{BB962C8B-B14F-4D97-AF65-F5344CB8AC3E}">
        <p14:creationId xmlns:p14="http://schemas.microsoft.com/office/powerpoint/2010/main" val="270360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Motivational Interviewing (MI) is defined as…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428625"/>
            <a:r>
              <a:rPr lang="en-US" dirty="0"/>
              <a:t>A collaborative, person-centered approach for drawing out and strengthening a person’s motivation to change his or her behavior. MI involves a set of principles and strategies, but more importantly, it is an approach that embodies the spirit of collaboration, empathy, and meeting people where they are.</a:t>
            </a:r>
          </a:p>
          <a:p>
            <a:pPr marL="428625"/>
            <a:r>
              <a:rPr lang="en-US" dirty="0">
                <a:hlinkClick r:id="rId3"/>
              </a:rPr>
              <a:t>Bad example </a:t>
            </a:r>
            <a:endParaRPr lang="en-US" dirty="0"/>
          </a:p>
          <a:p>
            <a:pPr marL="428625"/>
            <a:r>
              <a:rPr lang="en-US" dirty="0">
                <a:hlinkClick r:id="rId4"/>
              </a:rPr>
              <a:t>Good example</a:t>
            </a:r>
            <a:endParaRPr lang="en-US"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62829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Theory, Principles, and Challenges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6" name="Google Shape;261;p41">
            <a:extLst>
              <a:ext uri="{FF2B5EF4-FFF2-40B4-BE49-F238E27FC236}">
                <a16:creationId xmlns:a16="http://schemas.microsoft.com/office/drawing/2014/main" id="{C96888DD-6701-4F88-85D1-F16F85E4F868}"/>
              </a:ext>
            </a:extLst>
          </p:cNvPr>
          <p:cNvPicPr preferRelativeResize="0"/>
          <p:nvPr/>
        </p:nvPicPr>
        <p:blipFill rotWithShape="1">
          <a:blip r:embed="rId3">
            <a:alphaModFix/>
          </a:blip>
          <a:srcRect/>
          <a:stretch/>
        </p:blipFill>
        <p:spPr>
          <a:xfrm>
            <a:off x="1233889" y="1608463"/>
            <a:ext cx="6676222" cy="3520463"/>
          </a:xfrm>
          <a:prstGeom prst="rect">
            <a:avLst/>
          </a:prstGeom>
          <a:noFill/>
          <a:ln>
            <a:noFill/>
          </a:ln>
        </p:spPr>
      </p:pic>
    </p:spTree>
    <p:extLst>
      <p:ext uri="{BB962C8B-B14F-4D97-AF65-F5344CB8AC3E}">
        <p14:creationId xmlns:p14="http://schemas.microsoft.com/office/powerpoint/2010/main" val="165548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a:ea typeface="Osaka" charset="0"/>
                <a:cs typeface="+mn-cs"/>
              </a:rPr>
              <a:t>Motivational Interviewing &amp; Active Listening</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n-US" altLang="en-US" dirty="0"/>
              <a:t>MI Spirit</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4836404" y="1752600"/>
            <a:ext cx="3697995" cy="3886200"/>
          </a:xfrm>
        </p:spPr>
        <p:txBody>
          <a:bodyPr/>
          <a:lstStyle/>
          <a:p>
            <a:pPr marL="457200" indent="-457200">
              <a:spcBef>
                <a:spcPts val="300"/>
              </a:spcBef>
              <a:buSzPts val="2000"/>
              <a:buFont typeface="+mj-lt"/>
              <a:buAutoNum type="arabicPeriod"/>
            </a:pPr>
            <a:r>
              <a:rPr lang="en-US" sz="2000" dirty="0"/>
              <a:t>What are some actions we do that stifle acceptance?</a:t>
            </a:r>
          </a:p>
          <a:p>
            <a:pPr marL="457200" indent="-457200">
              <a:spcBef>
                <a:spcPts val="300"/>
              </a:spcBef>
              <a:buSzPts val="2000"/>
              <a:buFont typeface="+mj-lt"/>
              <a:buAutoNum type="arabicPeriod"/>
            </a:pPr>
            <a:r>
              <a:rPr lang="en-US" sz="2000" dirty="0"/>
              <a:t>How do you find a balance between your own self-interest and the client’s?</a:t>
            </a:r>
          </a:p>
          <a:p>
            <a:pPr marL="457200" indent="-457200">
              <a:spcBef>
                <a:spcPts val="300"/>
              </a:spcBef>
              <a:buSzPts val="2000"/>
              <a:buFont typeface="+mj-lt"/>
              <a:buAutoNum type="arabicPeriod"/>
            </a:pPr>
            <a:r>
              <a:rPr lang="en-US" sz="2000" dirty="0"/>
              <a:t>What can we do to learn about our client’s strengths?</a:t>
            </a:r>
          </a:p>
          <a:p>
            <a:pPr marL="457200" indent="-457200">
              <a:spcBef>
                <a:spcPts val="300"/>
              </a:spcBef>
              <a:buSzPts val="2000"/>
              <a:buFont typeface="+mj-lt"/>
              <a:buAutoNum type="arabicPeriod"/>
            </a:pPr>
            <a:r>
              <a:rPr lang="en-US" sz="2000" dirty="0"/>
              <a:t>What do we do to contribute to conflict and discord?</a:t>
            </a:r>
          </a:p>
          <a:p>
            <a:pPr marL="0" indent="0">
              <a:spcBef>
                <a:spcPts val="360"/>
              </a:spcBef>
              <a:buSzPts val="2400"/>
              <a:buNone/>
            </a:pPr>
            <a:endParaRPr lang="en-US" sz="2000" dirty="0"/>
          </a:p>
          <a:p>
            <a:pPr marL="257175" indent="-142875">
              <a:spcBef>
                <a:spcPts val="360"/>
              </a:spcBef>
              <a:buSzPts val="2400"/>
              <a:buNone/>
            </a:pPr>
            <a:endParaRPr lang="en-US" sz="2000" dirty="0"/>
          </a:p>
          <a:p>
            <a:pPr marL="257175" indent="-142875">
              <a:spcBef>
                <a:spcPts val="360"/>
              </a:spcBef>
              <a:buSzPts val="2400"/>
              <a:buNone/>
            </a:pPr>
            <a:endParaRPr lang="en-US" sz="2000" dirty="0"/>
          </a:p>
          <a:p>
            <a:pPr marL="257175" indent="-142875">
              <a:spcBef>
                <a:spcPts val="360"/>
              </a:spcBef>
              <a:buSzPts val="2400"/>
              <a:buNone/>
            </a:pPr>
            <a:endParaRPr lang="en-US" sz="2000" dirty="0"/>
          </a:p>
          <a:p>
            <a:pPr marL="0" indent="0">
              <a:spcBef>
                <a:spcPts val="360"/>
              </a:spcBef>
              <a:buSzPts val="2400"/>
              <a:buNone/>
            </a:pPr>
            <a:endParaRPr lang="en-US" sz="2000" dirty="0"/>
          </a:p>
          <a:p>
            <a:pPr marL="0" indent="0">
              <a:spcBef>
                <a:spcPts val="360"/>
              </a:spcBef>
              <a:buSzPts val="2400"/>
              <a:buNone/>
            </a:pPr>
            <a:endParaRPr lang="en-US" sz="2000" dirty="0"/>
          </a:p>
          <a:p>
            <a:pPr marL="257175" indent="-142875">
              <a:spcBef>
                <a:spcPts val="360"/>
              </a:spcBef>
              <a:buSzPts val="2400"/>
              <a:buNone/>
            </a:pPr>
            <a:endParaRPr 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6" name="Google Shape;269;p42">
            <a:extLst>
              <a:ext uri="{FF2B5EF4-FFF2-40B4-BE49-F238E27FC236}">
                <a16:creationId xmlns:a16="http://schemas.microsoft.com/office/drawing/2014/main" id="{BD58A92D-D13C-4051-AF66-14FD35E0E460}"/>
              </a:ext>
            </a:extLst>
          </p:cNvPr>
          <p:cNvPicPr preferRelativeResize="0"/>
          <p:nvPr/>
        </p:nvPicPr>
        <p:blipFill rotWithShape="1">
          <a:blip r:embed="rId3">
            <a:alphaModFix/>
          </a:blip>
          <a:srcRect t="4054"/>
          <a:stretch/>
        </p:blipFill>
        <p:spPr>
          <a:xfrm>
            <a:off x="401782" y="1752600"/>
            <a:ext cx="4128655" cy="3394364"/>
          </a:xfrm>
          <a:prstGeom prst="rect">
            <a:avLst/>
          </a:prstGeom>
          <a:noFill/>
          <a:ln>
            <a:noFill/>
          </a:ln>
        </p:spPr>
      </p:pic>
    </p:spTree>
    <p:extLst>
      <p:ext uri="{BB962C8B-B14F-4D97-AF65-F5344CB8AC3E}">
        <p14:creationId xmlns:p14="http://schemas.microsoft.com/office/powerpoint/2010/main" val="1979479552"/>
      </p:ext>
    </p:extLst>
  </p:cSld>
  <p:clrMapOvr>
    <a:masterClrMapping/>
  </p:clrMapOvr>
</p:sld>
</file>

<file path=ppt/theme/theme1.xml><?xml version="1.0" encoding="utf-8"?>
<a:theme xmlns:a="http://schemas.openxmlformats.org/drawingml/2006/main" name="2_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2385</Words>
  <Application>Microsoft Macintosh PowerPoint</Application>
  <PresentationFormat>On-screen Show (4:3)</PresentationFormat>
  <Paragraphs>216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Courier New</vt:lpstr>
      <vt:lpstr>Arial Bold</vt:lpstr>
      <vt:lpstr>Calibri</vt:lpstr>
      <vt:lpstr>Noto Sans Symbols</vt:lpstr>
      <vt:lpstr>Arial</vt:lpstr>
      <vt:lpstr>Wingdings</vt:lpstr>
      <vt:lpstr>2_Blank Presentation</vt:lpstr>
      <vt:lpstr>Motivational Interviewing and Stages of Change</vt:lpstr>
      <vt:lpstr>Objectives</vt:lpstr>
      <vt:lpstr>Stages of Change</vt:lpstr>
      <vt:lpstr>Stages of Change</vt:lpstr>
      <vt:lpstr>Stages of Change</vt:lpstr>
      <vt:lpstr>Introduction to Motivational Interviewing (MI)</vt:lpstr>
      <vt:lpstr>Motivational Interviewing (MI) is defined as…</vt:lpstr>
      <vt:lpstr>Theory, Principles, and Challenges</vt:lpstr>
      <vt:lpstr>MI Spirit</vt:lpstr>
      <vt:lpstr>Core Strategies to Highlight/Support Someone through Ambivalence</vt:lpstr>
      <vt:lpstr>Coaching Skills to Promote Behavior Change</vt:lpstr>
      <vt:lpstr>Reflective Statements</vt:lpstr>
      <vt:lpstr>Let’s Try One Together</vt:lpstr>
      <vt:lpstr>Motivational Interviewing and Active Listening Practice</vt:lpstr>
      <vt:lpstr>O.A.R.S. Reference</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&amp; Active Listening</dc:title>
  <dc:creator>kathe</dc:creator>
  <cp:lastModifiedBy>McCoy, Nilagia</cp:lastModifiedBy>
  <cp:revision>27</cp:revision>
  <dcterms:modified xsi:type="dcterms:W3CDTF">2020-07-28T18:58:04Z</dcterms:modified>
</cp:coreProperties>
</file>