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  <p:sldMasterId id="2147483656" r:id="rId2"/>
  </p:sldMasterIdLst>
  <p:notesMasterIdLst>
    <p:notesMasterId r:id="rId7"/>
  </p:notesMasterIdLst>
  <p:sldIdLst>
    <p:sldId id="260" r:id="rId3"/>
    <p:sldId id="261" r:id="rId4"/>
    <p:sldId id="262" r:id="rId5"/>
    <p:sldId id="263" r:id="rId6"/>
  </p:sldIdLst>
  <p:sldSz cx="9144000" cy="6858000" type="screen4x3"/>
  <p:notesSz cx="6858000" cy="9144000"/>
  <p:embeddedFontLst>
    <p:embeddedFont>
      <p:font typeface="Arial Bold" panose="020B07040202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Josefin Sans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072"/>
  </p:normalViewPr>
  <p:slideViewPr>
    <p:cSldViewPr snapToGrid="0">
      <p:cViewPr varScale="1">
        <p:scale>
          <a:sx n="88" d="100"/>
          <a:sy n="88" d="100"/>
        </p:scale>
        <p:origin x="23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626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5FA7AF-EDBC-4C26-AEAB-D0FE4E76C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defRPr/>
            </a:pPr>
            <a:fld id="{6F4F8DFC-8F44-4126-858C-061AC3B05E8A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666589D-2CD9-4B97-B7BC-9BF3D86F8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A13BFE0-2CC4-4C01-AD7A-2C042A8EA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34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Ask a volunteer to read through the CHW roles on this slide.</a:t>
            </a:r>
          </a:p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34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While presenting this slide, reference the CHW Skills handout, which has more detailed information. Ask for</a:t>
            </a:r>
            <a:r>
              <a:rPr lang="en-US" i="0" baseline="0" dirty="0"/>
              <a:t> a volunteer to read each skill and give an example of how CHWs might use each skill in their work</a:t>
            </a:r>
            <a:r>
              <a:rPr lang="en-US" i="1" baseline="0" dirty="0"/>
              <a:t>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369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>
                <a:solidFill>
                  <a:schemeClr val="dk1"/>
                </a:solidFill>
              </a:rPr>
              <a:t>While presenting this slide, reference the CHW Qualities handout, which has more detailed information.  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9763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DC20278E-C847-44C5-B01C-D0A36F4F6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AE422BF-44E9-475A-980C-EDDC45786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8B070EF8-6610-407E-A665-D6059B6C2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251EB-85B0-4625-929E-D0CA00642CAC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3BB1-B56E-4E70-8CB1-58A8AE8E41DD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82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31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67000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B3A52-59FB-4AC1-A8F6-C3EFAC5945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0214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496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A7B92-8CD0-4B97-A013-F671FBF7AC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9710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DC20278E-C847-44C5-B01C-D0A36F4F6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AE422BF-44E9-475A-980C-EDDC45786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8B070EF8-6610-407E-A665-D6059B6C2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251EB-85B0-4625-929E-D0CA00642CAC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3BB1-B56E-4E70-8CB1-58A8AE8E41DD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48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D2948E-37BE-481B-A5E4-FD2F25A1FC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1989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94CFB6-32FA-411A-93E2-16DB0368B3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2760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257B4-C9ED-4076-8715-58507D3E3735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30587A-01EA-4CA8-9209-67DC4F6220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Josephine 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+mn-lt"/>
              </a:rPr>
              <a:t>Resting or transition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D4C93F9-AB9F-4691-AA7B-7E972AE6D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3317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54DC5-57AA-4A2E-BE47-B593769F4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76698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3183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30BF8-069D-4535-B605-9A13E146B2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436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81D8BB-AE7E-453F-9C4E-18BB9C3D3A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458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E5788E7-9261-483B-8F9D-DEAB0B57A2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3345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tandardfooter_siz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1937"/>
            <a:ext cx="9144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boston_univ_cmyk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280150"/>
            <a:ext cx="952500" cy="42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"/>
          <p:cNvCxnSpPr/>
          <p:nvPr/>
        </p:nvCxnSpPr>
        <p:spPr>
          <a:xfrm>
            <a:off x="0" y="61595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CF0A2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Google Shape;13;p1"/>
          <p:cNvSpPr txBox="1"/>
          <p:nvPr/>
        </p:nvSpPr>
        <p:spPr>
          <a:xfrm>
            <a:off x="0" y="0"/>
            <a:ext cx="9144000" cy="1206500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restingslid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74700"/>
            <a:ext cx="9144000" cy="60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F0A2C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CF0A2C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Josefin Sans"/>
              <a:buNone/>
              <a:defRPr sz="2400" b="0" i="0" u="none" strike="noStrike" cap="none">
                <a:solidFill>
                  <a:srgbClr val="595959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6553200" y="6280150"/>
            <a:ext cx="9017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6553200" y="63436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C023E52F-818B-43C7-8650-D5CC2ABBA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8138"/>
            <a:ext cx="9144000" cy="34766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D919825-C524-4EF2-9E4E-3ABB4862D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CD3996-45A8-4853-A877-ECDB4869A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BEE653-C442-4028-8246-1F118E74B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3810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D1CBFA60-C116-40C5-BB14-78F1DF3386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82C03B82-5B3F-4102-9C86-BE1FCA2FC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438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273291-54B0-4C1D-BEAC-330F8A57DAD0}"/>
              </a:ext>
            </a:extLst>
          </p:cNvPr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38100">
            <a:solidFill>
              <a:srgbClr val="CF0A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standardfooter_sized.jpg">
            <a:extLst>
              <a:ext uri="{FF2B5EF4-FFF2-40B4-BE49-F238E27FC236}">
                <a16:creationId xmlns:a16="http://schemas.microsoft.com/office/drawing/2014/main" id="{0D924F2C-652F-4000-A716-8238C34928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1"/>
          <a:stretch>
            <a:fillRect/>
          </a:stretch>
        </p:blipFill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2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195D2B-0621-4550-8BA4-24BB63768B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CHW Roles, Skills, and Qualities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Osaka" charset="0"/>
                <a:cs typeface="+mn-cs"/>
              </a:rPr>
              <a:t>CHW Roles, Skills, and Qualities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Roles of a CHW </a:t>
            </a:r>
            <a:br>
              <a:rPr lang="en-US" altLang="en-US" dirty="0"/>
            </a:br>
            <a:r>
              <a:rPr lang="en-US" altLang="en-US" dirty="0"/>
              <a:t>Based on Core Consensus (C3) Project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Cultural Mediation among Individuals, Communities, and Health and Social Service Systems.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Providing Culturally Appropriate Health Education and Information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Care Coordination, Case Management, and System Navigation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Providing Coaching and Social Support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Advocating for Individuals and Communities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Building Individual and Community Capacity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Providing Direct Service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Implementing Individual and Community Assessments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Conducting Outreach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Participating in Evaluation and Research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98" y="5328047"/>
            <a:ext cx="77929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Rosenthal, EL, Rush, CH, Allen, C. (2016). Understanding Scope and Competencies: A contemporary look at the United States</a:t>
            </a:r>
          </a:p>
          <a:p>
            <a:r>
              <a:rPr lang="en-US" sz="1000" dirty="0"/>
              <a:t>Community Health Worker Field. Available at: </a:t>
            </a:r>
            <a:r>
              <a:rPr lang="en-US" sz="1000" b="1" dirty="0"/>
              <a:t>www.healthreform.ct.gov/ohri/lib/ohri/work_groups/chw/chw_c3_report.pdf</a:t>
            </a:r>
            <a:endParaRPr lang="en-US" sz="1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Osaka" charset="0"/>
                <a:cs typeface="+mn-cs"/>
              </a:rPr>
              <a:t>CHW Roles, Skills, and Qualities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Skills of a CHW </a:t>
            </a:r>
            <a:br>
              <a:rPr lang="en-US" altLang="en-US" dirty="0"/>
            </a:br>
            <a:r>
              <a:rPr lang="en-US" altLang="en-US" dirty="0"/>
              <a:t>Based on Core Consensus (C3) Project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Communication Skills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Interpersonal and Relationship-Building Skills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Service Coordination and Navigation Skills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Capacity Building Skills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Advocacy Skills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Education and Facilitation Skills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Individual and Community Assessment Skills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Outreach Skills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Professional Skills and Conduct 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Evaluation and Research Skills</a:t>
            </a:r>
          </a:p>
          <a:p>
            <a:pPr eaLnBrk="1" hangingPunct="1"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/>
              <a:t>Knowledge Base 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98" y="5328047"/>
            <a:ext cx="77929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Rosenthal, EL, Rush, CH, Allen, C. (2016). Understanding Scope and Competencies: A contemporary look at the United States</a:t>
            </a:r>
          </a:p>
          <a:p>
            <a:r>
              <a:rPr lang="en-US" sz="1000" dirty="0"/>
              <a:t>Community Health Worker Field. Available at: </a:t>
            </a:r>
            <a:r>
              <a:rPr lang="en-US" sz="1000" b="1" dirty="0"/>
              <a:t>www.healthreform.ct.gov/ohri/lib/ohri/work_groups/chw/chw_c3_report.pdf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0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Qualities of a CHW </a:t>
            </a:r>
            <a:br>
              <a:rPr lang="en-US" altLang="en-US" dirty="0"/>
            </a:br>
            <a:r>
              <a:rPr lang="en-US" altLang="en-US" dirty="0"/>
              <a:t>Based on Core Consensus (C3) Project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737360"/>
            <a:ext cx="3886200" cy="397764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Membership in or shared experience with the community in which they work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Friendly, outgoing, sociable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Internally strong and courageous, with healthy self-esteem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Patient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Open-minded and non-judgmental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Motivated and capable of self-directed work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Caring, compassionate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Honest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Committed and dedicated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1600" dirty="0"/>
              <a:t>Respectful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altLang="en-US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81030-A892-4FF5-9C78-6CD8D4674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37360"/>
            <a:ext cx="3886200" cy="3977640"/>
          </a:xfrm>
        </p:spPr>
        <p:txBody>
          <a:bodyPr/>
          <a:lstStyle/>
          <a:p>
            <a:r>
              <a:rPr lang="en-US" sz="1600" dirty="0"/>
              <a:t>Open and eager to grow, change and learn</a:t>
            </a:r>
          </a:p>
          <a:p>
            <a:r>
              <a:rPr lang="en-US" sz="1600" dirty="0"/>
              <a:t>Dependable, responsible, reliable</a:t>
            </a:r>
          </a:p>
          <a:p>
            <a:r>
              <a:rPr lang="en-US" sz="1600" dirty="0"/>
              <a:t>Flexible and adaptable</a:t>
            </a:r>
          </a:p>
          <a:p>
            <a:r>
              <a:rPr lang="en-US" sz="1600" dirty="0"/>
              <a:t>Desire the help the community</a:t>
            </a:r>
          </a:p>
          <a:p>
            <a:r>
              <a:rPr lang="en-US" sz="1600" dirty="0"/>
              <a:t>Persistent</a:t>
            </a:r>
          </a:p>
          <a:p>
            <a:r>
              <a:rPr lang="en-US" sz="1600" dirty="0"/>
              <a:t>Creative and resourceful</a:t>
            </a:r>
          </a:p>
          <a:p>
            <a:r>
              <a:rPr lang="en-US" sz="1600" dirty="0"/>
              <a:t>Sense of humor</a:t>
            </a:r>
          </a:p>
          <a:p>
            <a:r>
              <a:rPr lang="en-US" sz="1600" dirty="0"/>
              <a:t>Supportive (helping) rather than directive (telling what to do)</a:t>
            </a:r>
          </a:p>
          <a:p>
            <a:r>
              <a:rPr lang="en-US" sz="1600" dirty="0"/>
              <a:t>Emotionally mature</a:t>
            </a:r>
          </a:p>
          <a:p>
            <a:r>
              <a:rPr lang="en-US" sz="1600" dirty="0"/>
              <a:t>A model for trying to live a healthy lifestyle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Osaka" charset="0"/>
                <a:cs typeface="+mn-cs"/>
              </a:rPr>
              <a:t>CHW Roles, Skills, and Qualities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636143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8D8D8"/>
      </a:accent5>
      <a:accent6>
        <a:srgbClr val="BFBFBF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431</Words>
  <Application>Microsoft Macintosh PowerPoint</Application>
  <PresentationFormat>On-screen Show (4:3)</PresentationFormat>
  <Paragraphs>59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Josefin Sans</vt:lpstr>
      <vt:lpstr>Calibri</vt:lpstr>
      <vt:lpstr>Arial</vt:lpstr>
      <vt:lpstr>Wingdings</vt:lpstr>
      <vt:lpstr>Arial Bold</vt:lpstr>
      <vt:lpstr>5_Office Theme</vt:lpstr>
      <vt:lpstr>Blank Presentation</vt:lpstr>
      <vt:lpstr>CHW Roles, Skills, and Qualities</vt:lpstr>
      <vt:lpstr>Roles of a CHW  Based on Core Consensus (C3) Project</vt:lpstr>
      <vt:lpstr>Skills of a CHW  Based on Core Consensus (C3) Project</vt:lpstr>
      <vt:lpstr>Qualities of a CHW  Based on Core Consensus (C3)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CHW Roles, Skills, and Qualities</dc:title>
  <dc:creator>kathe</dc:creator>
  <cp:lastModifiedBy>McCoy, Nilagia</cp:lastModifiedBy>
  <cp:revision>6</cp:revision>
  <dcterms:modified xsi:type="dcterms:W3CDTF">2019-07-17T13:08:14Z</dcterms:modified>
</cp:coreProperties>
</file>