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sldIdLst>
    <p:sldId id="256" r:id="rId2"/>
    <p:sldId id="260" r:id="rId3"/>
    <p:sldId id="257" r:id="rId4"/>
    <p:sldId id="258" r:id="rId5"/>
    <p:sldId id="266" r:id="rId6"/>
    <p:sldId id="259" r:id="rId7"/>
    <p:sldId id="263" r:id="rId8"/>
    <p:sldId id="262" r:id="rId9"/>
    <p:sldId id="264" r:id="rId10"/>
    <p:sldId id="261" r:id="rId11"/>
    <p:sldId id="268" r:id="rId12"/>
    <p:sldId id="269" r:id="rId13"/>
    <p:sldId id="270" r:id="rId14"/>
    <p:sldId id="271" r:id="rId15"/>
    <p:sldId id="272"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EE91-4701-DF40-A199-58D4C5BDDC3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71477C-E6D1-4A41-BA5C-3025399532E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81E26E-E414-2A46-BB27-BF4C43075A42}"/>
              </a:ext>
            </a:extLst>
          </p:cNvPr>
          <p:cNvSpPr>
            <a:spLocks noGrp="1"/>
          </p:cNvSpPr>
          <p:nvPr>
            <p:ph type="dt" sz="half" idx="10"/>
          </p:nvPr>
        </p:nvSpPr>
        <p:spPr/>
        <p:txBody>
          <a:bodyPr/>
          <a:lstStyle/>
          <a:p>
            <a:fld id="{4AAD347D-5ACD-4C99-B74B-A9C85AD731AF}" type="datetimeFigureOut">
              <a:rPr lang="en-US" smtClean="0"/>
              <a:t>3/29/2018</a:t>
            </a:fld>
            <a:endParaRPr lang="en-US" dirty="0"/>
          </a:p>
        </p:txBody>
      </p:sp>
      <p:sp>
        <p:nvSpPr>
          <p:cNvPr id="5" name="Footer Placeholder 4">
            <a:extLst>
              <a:ext uri="{FF2B5EF4-FFF2-40B4-BE49-F238E27FC236}">
                <a16:creationId xmlns:a16="http://schemas.microsoft.com/office/drawing/2014/main" id="{7BE4ED21-F989-C640-9ADD-BF3AA50BD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A24876-A29F-9844-8F57-869F2C5D9FF9}"/>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687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778C-D230-F44E-A868-84DBDE1D2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652FF-DCB0-914C-BA40-5B06F2DC1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BD21E-9E34-7946-A0FD-39BD6453FCF2}"/>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5" name="Footer Placeholder 4">
            <a:extLst>
              <a:ext uri="{FF2B5EF4-FFF2-40B4-BE49-F238E27FC236}">
                <a16:creationId xmlns:a16="http://schemas.microsoft.com/office/drawing/2014/main" id="{A84C984E-293E-334D-9E15-2CB0A51876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EB235D-732C-214F-AC57-07CAB5D40FB0}"/>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61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EDED5-B87C-6849-B3C9-9A4368355B8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C93F76-5B2C-DE41-A7E3-2B8FD816C6F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1A831-9885-934C-9F18-701AA456A6F9}"/>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5" name="Footer Placeholder 4">
            <a:extLst>
              <a:ext uri="{FF2B5EF4-FFF2-40B4-BE49-F238E27FC236}">
                <a16:creationId xmlns:a16="http://schemas.microsoft.com/office/drawing/2014/main" id="{502149B5-E262-3544-BBFE-A3996871A1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E42AD7-2428-2842-B14A-D899E139D170}"/>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1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3CE2-DC2F-C145-907A-BC784BFD0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7BB85-6EAC-3C4A-8AE4-136D6AB41A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15575-7B91-AC40-A021-2A68BEA9F765}"/>
              </a:ext>
            </a:extLst>
          </p:cNvPr>
          <p:cNvSpPr>
            <a:spLocks noGrp="1"/>
          </p:cNvSpPr>
          <p:nvPr>
            <p:ph type="dt" sz="half" idx="10"/>
          </p:nvPr>
        </p:nvSpPr>
        <p:spPr/>
        <p:txBody>
          <a:bodyPr/>
          <a:lstStyle/>
          <a:p>
            <a:fld id="{9796027F-7875-4030-9381-8BD8C4F21935}" type="datetimeFigureOut">
              <a:rPr lang="en-US" smtClean="0"/>
              <a:t>3/29/2018</a:t>
            </a:fld>
            <a:endParaRPr lang="en-US" dirty="0"/>
          </a:p>
        </p:txBody>
      </p:sp>
      <p:sp>
        <p:nvSpPr>
          <p:cNvPr id="5" name="Footer Placeholder 4">
            <a:extLst>
              <a:ext uri="{FF2B5EF4-FFF2-40B4-BE49-F238E27FC236}">
                <a16:creationId xmlns:a16="http://schemas.microsoft.com/office/drawing/2014/main" id="{79220946-107F-3D41-82F7-37FEC1E64B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1928B-73DC-E14D-8C6B-51ADC51A06E2}"/>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075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9D81-ED05-8445-9FCA-35FC438DAAC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56D29EF-7A45-114B-BCD1-146876F92CA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8244E9-6015-EB40-9B44-152112F3AE59}"/>
              </a:ext>
            </a:extLst>
          </p:cNvPr>
          <p:cNvSpPr>
            <a:spLocks noGrp="1"/>
          </p:cNvSpPr>
          <p:nvPr>
            <p:ph type="dt" sz="half" idx="10"/>
          </p:nvPr>
        </p:nvSpPr>
        <p:spPr/>
        <p:txBody>
          <a:bodyPr/>
          <a:lstStyle/>
          <a:p>
            <a:fld id="{9796027F-7875-4030-9381-8BD8C4F21935}" type="datetimeFigureOut">
              <a:rPr lang="en-US" smtClean="0"/>
              <a:t>3/29/2018</a:t>
            </a:fld>
            <a:endParaRPr lang="en-US" dirty="0"/>
          </a:p>
        </p:txBody>
      </p:sp>
      <p:sp>
        <p:nvSpPr>
          <p:cNvPr id="5" name="Footer Placeholder 4">
            <a:extLst>
              <a:ext uri="{FF2B5EF4-FFF2-40B4-BE49-F238E27FC236}">
                <a16:creationId xmlns:a16="http://schemas.microsoft.com/office/drawing/2014/main" id="{AA24FE90-9588-BA43-B88C-59E77CE61D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8031A-6BE9-B040-9233-68E15D4CD85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01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3243-6C17-9E49-BD45-8F4CFA75E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E6D4C-A31C-D54C-837A-A17B9ACCB0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F7365-4407-1146-81EB-B7AF9E93CD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3B79D0-CA7B-FC46-87AE-1B8645055175}"/>
              </a:ext>
            </a:extLst>
          </p:cNvPr>
          <p:cNvSpPr>
            <a:spLocks noGrp="1"/>
          </p:cNvSpPr>
          <p:nvPr>
            <p:ph type="dt" sz="half" idx="10"/>
          </p:nvPr>
        </p:nvSpPr>
        <p:spPr/>
        <p:txBody>
          <a:bodyPr/>
          <a:lstStyle/>
          <a:p>
            <a:fld id="{9796027F-7875-4030-9381-8BD8C4F21935}" type="datetimeFigureOut">
              <a:rPr lang="en-US" smtClean="0"/>
              <a:t>3/29/2018</a:t>
            </a:fld>
            <a:endParaRPr lang="en-US" dirty="0"/>
          </a:p>
        </p:txBody>
      </p:sp>
      <p:sp>
        <p:nvSpPr>
          <p:cNvPr id="6" name="Footer Placeholder 5">
            <a:extLst>
              <a:ext uri="{FF2B5EF4-FFF2-40B4-BE49-F238E27FC236}">
                <a16:creationId xmlns:a16="http://schemas.microsoft.com/office/drawing/2014/main" id="{22C1B662-C6FD-C74C-AB8D-14DECBA2F1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1B5B3D-7987-954F-A610-4B1D32C1291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324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900B-DFEC-E244-B641-995A224B13B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AA8C0D-A383-8F45-8D6C-D4E8EF627EB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21463B0-4579-F140-9307-E027D2787D1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6D6773-B359-294F-ABD7-812D03E3361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082E06C-E42D-D344-B6C0-F02E5ABC3F9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F95DCE-D472-EA4E-A938-E8B108FA74FB}"/>
              </a:ext>
            </a:extLst>
          </p:cNvPr>
          <p:cNvSpPr>
            <a:spLocks noGrp="1"/>
          </p:cNvSpPr>
          <p:nvPr>
            <p:ph type="dt" sz="half" idx="10"/>
          </p:nvPr>
        </p:nvSpPr>
        <p:spPr/>
        <p:txBody>
          <a:bodyPr/>
          <a:lstStyle/>
          <a:p>
            <a:fld id="{9796027F-7875-4030-9381-8BD8C4F21935}" type="datetimeFigureOut">
              <a:rPr lang="en-US" smtClean="0"/>
              <a:t>3/29/2018</a:t>
            </a:fld>
            <a:endParaRPr lang="en-US" dirty="0"/>
          </a:p>
        </p:txBody>
      </p:sp>
      <p:sp>
        <p:nvSpPr>
          <p:cNvPr id="8" name="Footer Placeholder 7">
            <a:extLst>
              <a:ext uri="{FF2B5EF4-FFF2-40B4-BE49-F238E27FC236}">
                <a16:creationId xmlns:a16="http://schemas.microsoft.com/office/drawing/2014/main" id="{82F3E317-3838-4B42-99EC-377B43555D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F0D237-C919-2F44-9FB2-C13DFB983D57}"/>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231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0302-B097-0848-A87C-445D6EA155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39F77-9455-4E42-9655-EFE81797A966}"/>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4" name="Footer Placeholder 3">
            <a:extLst>
              <a:ext uri="{FF2B5EF4-FFF2-40B4-BE49-F238E27FC236}">
                <a16:creationId xmlns:a16="http://schemas.microsoft.com/office/drawing/2014/main" id="{A9793BF9-2ED8-0E46-8A12-91B2212D27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3AFEBF4-D5C6-0B49-8471-DBE7C6EB3DC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122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3AF08-FC59-A24F-8E5E-625A99887123}"/>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3" name="Footer Placeholder 2">
            <a:extLst>
              <a:ext uri="{FF2B5EF4-FFF2-40B4-BE49-F238E27FC236}">
                <a16:creationId xmlns:a16="http://schemas.microsoft.com/office/drawing/2014/main" id="{B50B96BB-05A4-294D-BE7D-77F81B028E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B16D4A-9DDD-F846-98EE-2676133F5CC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139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FCE3-657B-BB45-85FE-286EE7B7F5B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2B335D8-E438-4D45-A036-5CD92E152E6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FF6D1-CCFB-EB4E-92BD-7B51E5C6E7F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FB81237-5CB1-7548-949B-A650558FD6DA}"/>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6" name="Footer Placeholder 5">
            <a:extLst>
              <a:ext uri="{FF2B5EF4-FFF2-40B4-BE49-F238E27FC236}">
                <a16:creationId xmlns:a16="http://schemas.microsoft.com/office/drawing/2014/main" id="{345FE29F-FC72-5B4E-9EAE-BA9B5FD36A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015FBC-B7F8-2043-A986-F1560F99499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396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1153-1B64-834E-BF54-32241E2226E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74F4E2-F957-D846-85B7-690943FCFE8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39C9DB8-8088-8540-A276-62C66DD4F2D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A38B5C-2C99-9646-87D1-BFE427362385}"/>
              </a:ext>
            </a:extLst>
          </p:cNvPr>
          <p:cNvSpPr>
            <a:spLocks noGrp="1"/>
          </p:cNvSpPr>
          <p:nvPr>
            <p:ph type="dt" sz="half" idx="10"/>
          </p:nvPr>
        </p:nvSpPr>
        <p:spPr/>
        <p:txBody>
          <a:bodyPr/>
          <a:lstStyle/>
          <a:p>
            <a:fld id="{4509A250-FF31-4206-8172-F9D3106AACB1}" type="datetimeFigureOut">
              <a:rPr lang="en-US" smtClean="0"/>
              <a:t>3/29/2018</a:t>
            </a:fld>
            <a:endParaRPr lang="en-US" dirty="0"/>
          </a:p>
        </p:txBody>
      </p:sp>
      <p:sp>
        <p:nvSpPr>
          <p:cNvPr id="6" name="Footer Placeholder 5">
            <a:extLst>
              <a:ext uri="{FF2B5EF4-FFF2-40B4-BE49-F238E27FC236}">
                <a16:creationId xmlns:a16="http://schemas.microsoft.com/office/drawing/2014/main" id="{4B7DD33B-672A-784E-9B6E-B32C63DA5E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EC7FA-3999-1D44-93EF-67C6C08BFFA2}"/>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494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F0D01-6B58-A84D-8101-E8F90DE2F42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C9011-270C-E64D-9B81-00CF684DB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81A3-0612-FC4F-A9F7-8A3C335904F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3/29/2018</a:t>
            </a:fld>
            <a:endParaRPr lang="en-US" dirty="0"/>
          </a:p>
        </p:txBody>
      </p:sp>
      <p:sp>
        <p:nvSpPr>
          <p:cNvPr id="5" name="Footer Placeholder 4">
            <a:extLst>
              <a:ext uri="{FF2B5EF4-FFF2-40B4-BE49-F238E27FC236}">
                <a16:creationId xmlns:a16="http://schemas.microsoft.com/office/drawing/2014/main" id="{E64C36D1-73C3-6F4D-824E-EEE78AAA1E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FBCEB-696B-414B-ABCB-CB2BB8DC8BF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8016163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Living Bridge Center</a:t>
            </a:r>
          </a:p>
        </p:txBody>
      </p:sp>
      <p:sp>
        <p:nvSpPr>
          <p:cNvPr id="3" name="Subtitle 2"/>
          <p:cNvSpPr>
            <a:spLocks noGrp="1"/>
          </p:cNvSpPr>
          <p:nvPr>
            <p:ph type="subTitle" idx="1"/>
          </p:nvPr>
        </p:nvSpPr>
        <p:spPr/>
        <p:txBody>
          <a:bodyPr/>
          <a:lstStyle/>
          <a:p>
            <a:r>
              <a:rPr lang="en-US" dirty="0"/>
              <a:t>A Program of the North Georgia Health District Dalton 1-2</a:t>
            </a:r>
          </a:p>
        </p:txBody>
      </p:sp>
      <p:grpSp>
        <p:nvGrpSpPr>
          <p:cNvPr id="4" name="Group 3">
            <a:extLst>
              <a:ext uri="{FF2B5EF4-FFF2-40B4-BE49-F238E27FC236}">
                <a16:creationId xmlns:a16="http://schemas.microsoft.com/office/drawing/2014/main" id="{BDC19471-ABE3-4CAC-ABD7-7D4678613DC1}"/>
              </a:ext>
            </a:extLst>
          </p:cNvPr>
          <p:cNvGrpSpPr/>
          <p:nvPr/>
        </p:nvGrpSpPr>
        <p:grpSpPr>
          <a:xfrm>
            <a:off x="0" y="4786685"/>
            <a:ext cx="12192000" cy="2071315"/>
            <a:chOff x="0" y="5349087"/>
            <a:chExt cx="9144000" cy="1508913"/>
          </a:xfrm>
        </p:grpSpPr>
        <p:pic>
          <p:nvPicPr>
            <p:cNvPr id="5" name="Picture 4">
              <a:extLst>
                <a:ext uri="{FF2B5EF4-FFF2-40B4-BE49-F238E27FC236}">
                  <a16:creationId xmlns:a16="http://schemas.microsoft.com/office/drawing/2014/main" id="{73EB560E-B3ED-4110-A562-639C748E2058}"/>
                </a:ext>
              </a:extLst>
            </p:cNvPr>
            <p:cNvPicPr>
              <a:picLocks noChangeAspect="1"/>
            </p:cNvPicPr>
            <p:nvPr/>
          </p:nvPicPr>
          <p:blipFill>
            <a:blip r:embed="rId2"/>
            <a:stretch>
              <a:fillRect/>
            </a:stretch>
          </p:blipFill>
          <p:spPr>
            <a:xfrm>
              <a:off x="0" y="5810596"/>
              <a:ext cx="9144000" cy="1047404"/>
            </a:xfrm>
            <a:prstGeom prst="rect">
              <a:avLst/>
            </a:prstGeom>
          </p:spPr>
        </p:pic>
        <p:pic>
          <p:nvPicPr>
            <p:cNvPr id="6" name="Picture 5">
              <a:extLst>
                <a:ext uri="{FF2B5EF4-FFF2-40B4-BE49-F238E27FC236}">
                  <a16:creationId xmlns:a16="http://schemas.microsoft.com/office/drawing/2014/main" id="{2E410DFB-3534-47CF-A648-58237610F869}"/>
                </a:ext>
              </a:extLst>
            </p:cNvPr>
            <p:cNvPicPr>
              <a:picLocks noChangeAspect="1"/>
            </p:cNvPicPr>
            <p:nvPr/>
          </p:nvPicPr>
          <p:blipFill>
            <a:blip r:embed="rId3"/>
            <a:stretch>
              <a:fillRect/>
            </a:stretch>
          </p:blipFill>
          <p:spPr>
            <a:xfrm>
              <a:off x="332145" y="5349087"/>
              <a:ext cx="1415115" cy="1324478"/>
            </a:xfrm>
            <a:prstGeom prst="rect">
              <a:avLst/>
            </a:prstGeom>
          </p:spPr>
        </p:pic>
      </p:grpSp>
    </p:spTree>
    <p:extLst>
      <p:ext uri="{BB962C8B-B14F-4D97-AF65-F5344CB8AC3E}">
        <p14:creationId xmlns:p14="http://schemas.microsoft.com/office/powerpoint/2010/main" val="350852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3847207"/>
          </a:xfrm>
          <a:prstGeom prst="rect">
            <a:avLst/>
          </a:prstGeom>
          <a:noFill/>
        </p:spPr>
        <p:txBody>
          <a:bodyPr wrap="square" rtlCol="0">
            <a:spAutoFit/>
          </a:bodyPr>
          <a:lstStyle/>
          <a:p>
            <a:r>
              <a:rPr lang="en-US" sz="2800" dirty="0"/>
              <a:t>Stabilize Them – Linkage to Care</a:t>
            </a:r>
          </a:p>
          <a:p>
            <a:r>
              <a:rPr lang="en-US" dirty="0"/>
              <a:t>Intensive Case Management Program</a:t>
            </a:r>
          </a:p>
          <a:p>
            <a:endParaRPr lang="en-US" dirty="0"/>
          </a:p>
          <a:p>
            <a:pPr marL="285750" indent="-285750">
              <a:buFont typeface="Arial" panose="020B0604020202020204" pitchFamily="34" charset="0"/>
              <a:buChar char="•"/>
            </a:pPr>
            <a:r>
              <a:rPr lang="en-US" dirty="0"/>
              <a:t>Dedicated Intensive Case Management Nurse – RN with 7 years working in the Child and Family Services system prior to Ryan White.</a:t>
            </a:r>
          </a:p>
          <a:p>
            <a:pPr marL="285750" indent="-285750">
              <a:buFont typeface="Arial" panose="020B0604020202020204" pitchFamily="34" charset="0"/>
              <a:buChar char="•"/>
            </a:pPr>
            <a:r>
              <a:rPr lang="en-US" dirty="0"/>
              <a:t>Case load for the one nurse is kept low – 20 patients currently (Normal Case Managers have a caseload around 75 patients)</a:t>
            </a:r>
          </a:p>
          <a:p>
            <a:pPr marL="285750" indent="-285750">
              <a:buFont typeface="Arial" panose="020B0604020202020204" pitchFamily="34" charset="0"/>
              <a:buChar char="•"/>
            </a:pPr>
            <a:r>
              <a:rPr lang="en-US" dirty="0"/>
              <a:t>Intensive Case Management Nurse works directly with the District’s Communicable Disease Investigators – near instant linkage upon identifying a new HIV+ patient</a:t>
            </a:r>
          </a:p>
          <a:p>
            <a:pPr marL="285750" indent="-285750">
              <a:buFont typeface="Arial" panose="020B0604020202020204" pitchFamily="34" charset="0"/>
              <a:buChar char="•"/>
            </a:pPr>
            <a:r>
              <a:rPr lang="en-US" dirty="0"/>
              <a:t>Intensive Case Management Nurse serves as the informal Linkage to Care Coordinator</a:t>
            </a:r>
          </a:p>
          <a:p>
            <a:pPr marL="285750" indent="-285750">
              <a:buFont typeface="Arial" panose="020B0604020202020204" pitchFamily="34" charset="0"/>
              <a:buChar char="•"/>
            </a:pPr>
            <a:r>
              <a:rPr lang="en-US" dirty="0"/>
              <a:t>First office visit is often within one week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278219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4401205"/>
          </a:xfrm>
          <a:prstGeom prst="rect">
            <a:avLst/>
          </a:prstGeom>
          <a:noFill/>
        </p:spPr>
        <p:txBody>
          <a:bodyPr wrap="square" rtlCol="0">
            <a:spAutoFit/>
          </a:bodyPr>
          <a:lstStyle/>
          <a:p>
            <a:r>
              <a:rPr lang="en-US" sz="2800" dirty="0"/>
              <a:t>Stabilize Them – Retention in Care</a:t>
            </a:r>
          </a:p>
          <a:p>
            <a:r>
              <a:rPr lang="en-US" dirty="0"/>
              <a:t>Intensive Case Management Program</a:t>
            </a:r>
          </a:p>
          <a:p>
            <a:endParaRPr lang="en-US" dirty="0"/>
          </a:p>
          <a:p>
            <a:pPr marL="285750" indent="-285750">
              <a:buFont typeface="Arial" panose="020B0604020202020204" pitchFamily="34" charset="0"/>
              <a:buChar char="•"/>
            </a:pPr>
            <a:r>
              <a:rPr lang="en-US" dirty="0"/>
              <a:t>Intensive Case Management Nurse Secondary Task is to increase adherence to medical treatment plans in High Acuity patients</a:t>
            </a:r>
          </a:p>
          <a:p>
            <a:pPr marL="285750" indent="-285750">
              <a:buFont typeface="Arial" panose="020B0604020202020204" pitchFamily="34" charset="0"/>
              <a:buChar char="•"/>
            </a:pPr>
            <a:r>
              <a:rPr lang="en-US" dirty="0"/>
              <a:t>Designed for patients with multiple barriers to medical adherence</a:t>
            </a:r>
          </a:p>
          <a:p>
            <a:pPr marL="285750" indent="-285750">
              <a:buFont typeface="Arial" panose="020B0604020202020204" pitchFamily="34" charset="0"/>
              <a:buChar char="•"/>
            </a:pPr>
            <a:r>
              <a:rPr lang="en-US" dirty="0"/>
              <a:t>Case load is predominately people with: a) mental health and substance abuse issues, b) consistent interaction with the criminal justice system, c) a documented history of non-compliance (lost to care on multiple occasions, etc.)</a:t>
            </a:r>
          </a:p>
          <a:p>
            <a:pPr marL="285750" indent="-285750">
              <a:buFont typeface="Arial" panose="020B0604020202020204" pitchFamily="34" charset="0"/>
              <a:buChar char="•"/>
            </a:pPr>
            <a:r>
              <a:rPr lang="en-US" dirty="0"/>
              <a:t>Near daily contact via phone, in person, home visits to address identified barriers, Direct Observed Therapy when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Current Clinic Wide Retention in Care percentage:  89.94% </a:t>
            </a:r>
            <a:r>
              <a:rPr lang="en-US" sz="1400" b="1" dirty="0"/>
              <a:t>(State of Georgia = 79.75%, Nation = 75.39%)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241089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2923877"/>
          </a:xfrm>
          <a:prstGeom prst="rect">
            <a:avLst/>
          </a:prstGeom>
          <a:noFill/>
        </p:spPr>
        <p:txBody>
          <a:bodyPr wrap="square" rtlCol="0">
            <a:spAutoFit/>
          </a:bodyPr>
          <a:lstStyle/>
          <a:p>
            <a:r>
              <a:rPr lang="en-US" sz="2800" dirty="0"/>
              <a:t>Stabilize Them – Retention in Care</a:t>
            </a:r>
          </a:p>
          <a:p>
            <a:r>
              <a:rPr lang="en-US" dirty="0"/>
              <a:t>Intensive Case Management Program</a:t>
            </a:r>
          </a:p>
          <a:p>
            <a:endParaRPr lang="en-US" dirty="0"/>
          </a:p>
          <a:p>
            <a:r>
              <a:rPr lang="en-US" dirty="0"/>
              <a:t>Case Study One: BM</a:t>
            </a:r>
          </a:p>
          <a:p>
            <a:pPr marL="285750" indent="-285750">
              <a:buFont typeface="Arial" panose="020B0604020202020204" pitchFamily="34" charset="0"/>
              <a:buChar char="•"/>
            </a:pPr>
            <a:r>
              <a:rPr lang="en-US" sz="1400" dirty="0"/>
              <a:t>51 years old with a long and documented history of non-compliance</a:t>
            </a:r>
          </a:p>
          <a:p>
            <a:pPr marL="285750" indent="-285750">
              <a:buFont typeface="Arial" panose="020B0604020202020204" pitchFamily="34" charset="0"/>
              <a:buChar char="•"/>
            </a:pPr>
            <a:r>
              <a:rPr lang="en-US" sz="1400" dirty="0"/>
              <a:t>Diagnosed in 2006, out of care from 2010 to 2016</a:t>
            </a:r>
          </a:p>
          <a:p>
            <a:pPr marL="285750" indent="-285750">
              <a:buFont typeface="Arial" panose="020B0604020202020204" pitchFamily="34" charset="0"/>
              <a:buChar char="•"/>
            </a:pPr>
            <a:r>
              <a:rPr lang="en-US" sz="1400" dirty="0"/>
              <a:t>History of depression, cognitive delays, significant pill phobia, trouble reading</a:t>
            </a:r>
          </a:p>
          <a:p>
            <a:pPr marL="285750" indent="-285750">
              <a:buFont typeface="Arial" panose="020B0604020202020204" pitchFamily="34" charset="0"/>
              <a:buChar char="•"/>
            </a:pPr>
            <a:r>
              <a:rPr lang="en-US" sz="1400" dirty="0"/>
              <a:t>Drug resistant virus and complicated regimen</a:t>
            </a:r>
          </a:p>
          <a:p>
            <a:pPr marL="285750" indent="-285750">
              <a:buFont typeface="Arial" panose="020B0604020202020204" pitchFamily="34" charset="0"/>
              <a:buChar char="•"/>
            </a:pPr>
            <a:r>
              <a:rPr lang="en-US" sz="1400" dirty="0"/>
              <a:t>Viral Load upon entry to the program: </a:t>
            </a:r>
            <a:r>
              <a:rPr lang="en-US" sz="1400" b="1" dirty="0"/>
              <a:t>1,204,050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
        <p:nvSpPr>
          <p:cNvPr id="4" name="TextBox 3">
            <a:extLst>
              <a:ext uri="{FF2B5EF4-FFF2-40B4-BE49-F238E27FC236}">
                <a16:creationId xmlns:a16="http://schemas.microsoft.com/office/drawing/2014/main" id="{080C3626-82F8-4A25-97FF-B131EEECE4A0}"/>
              </a:ext>
            </a:extLst>
          </p:cNvPr>
          <p:cNvSpPr txBox="1"/>
          <p:nvPr/>
        </p:nvSpPr>
        <p:spPr>
          <a:xfrm>
            <a:off x="792067" y="4436346"/>
            <a:ext cx="10117123"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Weekly visits with on site counselor, 7 referrals to various HIV related and non-HIV related specialists for complex health issues</a:t>
            </a:r>
          </a:p>
          <a:p>
            <a:pPr marL="285750" indent="-285750">
              <a:buFont typeface="Arial" panose="020B0604020202020204" pitchFamily="34" charset="0"/>
              <a:buChar char="•"/>
            </a:pPr>
            <a:r>
              <a:rPr lang="en-US" sz="1400" dirty="0"/>
              <a:t>Medications converted to a pill pack (via </a:t>
            </a:r>
            <a:r>
              <a:rPr lang="en-US" sz="1400" dirty="0" err="1"/>
              <a:t>Curant</a:t>
            </a:r>
            <a:r>
              <a:rPr lang="en-US" sz="1400" dirty="0"/>
              <a:t>), required on site education by ICMN (left to right, not up and down)</a:t>
            </a:r>
          </a:p>
          <a:p>
            <a:pPr marL="285750" indent="-285750">
              <a:buFont typeface="Arial" panose="020B0604020202020204" pitchFamily="34" charset="0"/>
              <a:buChar char="•"/>
            </a:pPr>
            <a:r>
              <a:rPr lang="en-US" sz="1400" dirty="0"/>
              <a:t>Over six month period: 39 phone calls (not including attempts), 15 face to face visits</a:t>
            </a:r>
          </a:p>
          <a:p>
            <a:pPr marL="285750" indent="-285750">
              <a:buFont typeface="Arial" panose="020B0604020202020204" pitchFamily="34" charset="0"/>
              <a:buChar char="•"/>
            </a:pPr>
            <a:r>
              <a:rPr lang="en-US" sz="1400" dirty="0"/>
              <a:t>Patient now reports 99% adherence with taking medications</a:t>
            </a:r>
          </a:p>
          <a:p>
            <a:pPr marL="285750" indent="-285750">
              <a:buFont typeface="Arial" panose="020B0604020202020204" pitchFamily="34" charset="0"/>
              <a:buChar char="•"/>
            </a:pPr>
            <a:r>
              <a:rPr lang="en-US" sz="1400" dirty="0"/>
              <a:t>Viral Load in February 2018: </a:t>
            </a:r>
            <a:r>
              <a:rPr lang="en-US" sz="1400" b="1" dirty="0"/>
              <a:t>50</a:t>
            </a:r>
          </a:p>
        </p:txBody>
      </p:sp>
    </p:spTree>
    <p:extLst>
      <p:ext uri="{BB962C8B-B14F-4D97-AF65-F5344CB8AC3E}">
        <p14:creationId xmlns:p14="http://schemas.microsoft.com/office/powerpoint/2010/main" val="19678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4001095"/>
          </a:xfrm>
          <a:prstGeom prst="rect">
            <a:avLst/>
          </a:prstGeom>
          <a:noFill/>
        </p:spPr>
        <p:txBody>
          <a:bodyPr wrap="square" rtlCol="0">
            <a:spAutoFit/>
          </a:bodyPr>
          <a:lstStyle/>
          <a:p>
            <a:r>
              <a:rPr lang="en-US" sz="2800" dirty="0"/>
              <a:t>Stabilize Them – Retention in Care</a:t>
            </a:r>
          </a:p>
          <a:p>
            <a:r>
              <a:rPr lang="en-US" dirty="0"/>
              <a:t>Intensive Case Management Program</a:t>
            </a:r>
          </a:p>
          <a:p>
            <a:endParaRPr lang="en-US" dirty="0"/>
          </a:p>
          <a:p>
            <a:r>
              <a:rPr lang="en-US" dirty="0"/>
              <a:t>Case Study Two: JG</a:t>
            </a:r>
          </a:p>
          <a:p>
            <a:endParaRPr lang="en-US" sz="1400" b="1" dirty="0"/>
          </a:p>
          <a:p>
            <a:pPr marL="285750" indent="-285750">
              <a:buFont typeface="Arial" panose="020B0604020202020204" pitchFamily="34" charset="0"/>
              <a:buChar char="•"/>
            </a:pPr>
            <a:r>
              <a:rPr lang="en-US" sz="1400" dirty="0"/>
              <a:t>29 years old</a:t>
            </a:r>
          </a:p>
          <a:p>
            <a:pPr marL="285750" indent="-285750">
              <a:buFont typeface="Arial" panose="020B0604020202020204" pitchFamily="34" charset="0"/>
              <a:buChar char="•"/>
            </a:pPr>
            <a:r>
              <a:rPr lang="en-US" sz="1400" dirty="0"/>
              <a:t>Schizophrenia and polysubstance abuse – methamphetamines and marijuana</a:t>
            </a:r>
          </a:p>
          <a:p>
            <a:pPr marL="285750" indent="-285750">
              <a:buFont typeface="Arial" panose="020B0604020202020204" pitchFamily="34" charset="0"/>
              <a:buChar char="•"/>
            </a:pPr>
            <a:r>
              <a:rPr lang="en-US" sz="1400" dirty="0"/>
              <a:t>Repeated mental health hospitalizations</a:t>
            </a:r>
          </a:p>
          <a:p>
            <a:pPr marL="285750" indent="-285750">
              <a:buFont typeface="Arial" panose="020B0604020202020204" pitchFamily="34" charset="0"/>
              <a:buChar char="•"/>
            </a:pPr>
            <a:r>
              <a:rPr lang="en-US" sz="1400" dirty="0"/>
              <a:t>Frequent incarcerations</a:t>
            </a:r>
          </a:p>
          <a:p>
            <a:pPr marL="285750" indent="-285750">
              <a:buFont typeface="Arial" panose="020B0604020202020204" pitchFamily="34" charset="0"/>
              <a:buChar char="•"/>
            </a:pPr>
            <a:r>
              <a:rPr lang="en-US" sz="1400" dirty="0"/>
              <a:t>History of non-compliance with medications and medical treatment plans</a:t>
            </a:r>
          </a:p>
          <a:p>
            <a:pPr marL="285750" indent="-285750">
              <a:buFont typeface="Arial" panose="020B0604020202020204" pitchFamily="34" charset="0"/>
              <a:buChar char="•"/>
            </a:pPr>
            <a:r>
              <a:rPr lang="en-US" sz="1400" dirty="0"/>
              <a:t>Inconsistent mental health treatment (usually just “tune ups”)</a:t>
            </a:r>
          </a:p>
          <a:p>
            <a:pPr marL="285750" indent="-285750">
              <a:buFont typeface="Arial" panose="020B0604020202020204" pitchFamily="34" charset="0"/>
              <a:buChar char="•"/>
            </a:pPr>
            <a:r>
              <a:rPr lang="en-US" sz="1400" dirty="0"/>
              <a:t>Extensive medications list – 15 different medications daily</a:t>
            </a:r>
          </a:p>
          <a:p>
            <a:pPr marL="285750" indent="-285750">
              <a:buFont typeface="Arial" panose="020B0604020202020204" pitchFamily="34" charset="0"/>
              <a:buChar char="•"/>
            </a:pPr>
            <a:r>
              <a:rPr lang="en-US" sz="1400" dirty="0"/>
              <a:t>Fired from multiple mental health and non-HIV medical providers for behavior and non-compliance</a:t>
            </a:r>
          </a:p>
          <a:p>
            <a:pPr marL="285750" indent="-285750">
              <a:buFont typeface="Arial" panose="020B0604020202020204" pitchFamily="34" charset="0"/>
              <a:buChar char="•"/>
            </a:pPr>
            <a:r>
              <a:rPr lang="en-US" sz="1400" dirty="0"/>
              <a:t>Lived in a forest for about 3 months prior to his last return to the clinic</a:t>
            </a:r>
          </a:p>
          <a:p>
            <a:endParaRPr lang="en-US" sz="1400" dirty="0"/>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pic>
        <p:nvPicPr>
          <p:cNvPr id="9" name="Picture 8">
            <a:extLst>
              <a:ext uri="{FF2B5EF4-FFF2-40B4-BE49-F238E27FC236}">
                <a16:creationId xmlns:a16="http://schemas.microsoft.com/office/drawing/2014/main" id="{1FAE9265-B19E-4D13-9E1A-843DF10C4C78}"/>
              </a:ext>
            </a:extLst>
          </p:cNvPr>
          <p:cNvPicPr>
            <a:picLocks noChangeAspect="1"/>
          </p:cNvPicPr>
          <p:nvPr/>
        </p:nvPicPr>
        <p:blipFill>
          <a:blip r:embed="rId4"/>
          <a:stretch>
            <a:fillRect/>
          </a:stretch>
        </p:blipFill>
        <p:spPr>
          <a:xfrm>
            <a:off x="6853569" y="1484571"/>
            <a:ext cx="5086554" cy="2861187"/>
          </a:xfrm>
          <a:prstGeom prst="rect">
            <a:avLst/>
          </a:prstGeom>
        </p:spPr>
      </p:pic>
      <p:sp>
        <p:nvSpPr>
          <p:cNvPr id="10" name="TextBox 9">
            <a:extLst>
              <a:ext uri="{FF2B5EF4-FFF2-40B4-BE49-F238E27FC236}">
                <a16:creationId xmlns:a16="http://schemas.microsoft.com/office/drawing/2014/main" id="{7F97B900-5DCC-4631-A088-6CB9615B0817}"/>
              </a:ext>
            </a:extLst>
          </p:cNvPr>
          <p:cNvSpPr txBox="1"/>
          <p:nvPr/>
        </p:nvSpPr>
        <p:spPr>
          <a:xfrm>
            <a:off x="795130" y="4846867"/>
            <a:ext cx="6828639" cy="646331"/>
          </a:xfrm>
          <a:prstGeom prst="rect">
            <a:avLst/>
          </a:prstGeom>
          <a:noFill/>
        </p:spPr>
        <p:txBody>
          <a:bodyPr wrap="square" rtlCol="0">
            <a:spAutoFit/>
          </a:bodyPr>
          <a:lstStyle/>
          <a:p>
            <a:pPr marL="285750" indent="-285750">
              <a:buFont typeface="Arial" panose="020B0604020202020204" pitchFamily="34" charset="0"/>
              <a:buChar char="•"/>
            </a:pPr>
            <a:r>
              <a:rPr lang="en-US"/>
              <a:t>Sometimes carries his pocket knife to his appointments</a:t>
            </a:r>
          </a:p>
          <a:p>
            <a:endParaRPr lang="en-US" dirty="0"/>
          </a:p>
        </p:txBody>
      </p:sp>
    </p:spTree>
    <p:extLst>
      <p:ext uri="{BB962C8B-B14F-4D97-AF65-F5344CB8AC3E}">
        <p14:creationId xmlns:p14="http://schemas.microsoft.com/office/powerpoint/2010/main" val="34617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4124206"/>
          </a:xfrm>
          <a:prstGeom prst="rect">
            <a:avLst/>
          </a:prstGeom>
          <a:noFill/>
        </p:spPr>
        <p:txBody>
          <a:bodyPr wrap="square" rtlCol="0">
            <a:spAutoFit/>
          </a:bodyPr>
          <a:lstStyle/>
          <a:p>
            <a:r>
              <a:rPr lang="en-US" sz="2800" dirty="0"/>
              <a:t>Stabilize Them – Retention in Care</a:t>
            </a:r>
          </a:p>
          <a:p>
            <a:r>
              <a:rPr lang="en-US" dirty="0"/>
              <a:t>Intensive Case Management Program - JG</a:t>
            </a:r>
          </a:p>
          <a:p>
            <a:endParaRPr lang="en-US" dirty="0"/>
          </a:p>
          <a:p>
            <a:pPr marL="285750" indent="-285750">
              <a:buFont typeface="Arial" panose="020B0604020202020204" pitchFamily="34" charset="0"/>
              <a:buChar char="•"/>
            </a:pPr>
            <a:r>
              <a:rPr lang="en-US" dirty="0"/>
              <a:t>Enrolled in Intensive Case Management </a:t>
            </a:r>
            <a:r>
              <a:rPr lang="en-US"/>
              <a:t>Program in 2016</a:t>
            </a:r>
            <a:endParaRPr lang="en-US" dirty="0"/>
          </a:p>
          <a:p>
            <a:pPr marL="285750" indent="-285750">
              <a:buFont typeface="Arial" panose="020B0604020202020204" pitchFamily="34" charset="0"/>
              <a:buChar char="•"/>
            </a:pPr>
            <a:r>
              <a:rPr lang="en-US" dirty="0"/>
              <a:t>Viral Load upon entry to clinic: 585,490</a:t>
            </a:r>
          </a:p>
          <a:p>
            <a:pPr marL="285750" indent="-285750">
              <a:buFont typeface="Arial" panose="020B0604020202020204" pitchFamily="34" charset="0"/>
              <a:buChar char="•"/>
            </a:pPr>
            <a:r>
              <a:rPr lang="en-US" dirty="0"/>
              <a:t>Intensive Case Management Nurse worked with former providers, mental health case managers and re-established access to mental health and specialty providers (second chances)</a:t>
            </a:r>
          </a:p>
          <a:p>
            <a:pPr marL="285750" indent="-285750">
              <a:buFont typeface="Arial" panose="020B0604020202020204" pitchFamily="34" charset="0"/>
              <a:buChar char="•"/>
            </a:pPr>
            <a:r>
              <a:rPr lang="en-US" dirty="0"/>
              <a:t>Works as part of a team with outside providers to ensure JG does not disappear, and to give each other head ups on his behavior and psychosis (sometimes he is fighting the dark forces, sometimes he is the dark force)</a:t>
            </a:r>
          </a:p>
          <a:p>
            <a:pPr marL="285750" indent="-285750">
              <a:buFont typeface="Arial" panose="020B0604020202020204" pitchFamily="34" charset="0"/>
              <a:buChar char="•"/>
            </a:pPr>
            <a:r>
              <a:rPr lang="en-US" dirty="0"/>
              <a:t>ICMN accompanies him to psychiatrist appointments for his monthly Haldol shots</a:t>
            </a:r>
          </a:p>
          <a:p>
            <a:pPr marL="285750" indent="-285750">
              <a:buFont typeface="Arial" panose="020B0604020202020204" pitchFamily="34" charset="0"/>
              <a:buChar char="•"/>
            </a:pPr>
            <a:r>
              <a:rPr lang="en-US" dirty="0"/>
              <a:t>Over six month period: 40 phone contacts, 21 face to face contacts</a:t>
            </a:r>
          </a:p>
          <a:p>
            <a:pPr marL="285750" indent="-285750">
              <a:buFont typeface="Arial" panose="020B0604020202020204" pitchFamily="34" charset="0"/>
              <a:buChar char="•"/>
            </a:pPr>
            <a:r>
              <a:rPr lang="en-US" dirty="0"/>
              <a:t>Adherence to medications and medical appointments is at 70%</a:t>
            </a:r>
          </a:p>
          <a:p>
            <a:pPr marL="285750" indent="-285750">
              <a:buFont typeface="Arial" panose="020B0604020202020204" pitchFamily="34" charset="0"/>
              <a:buChar char="•"/>
            </a:pPr>
            <a:r>
              <a:rPr lang="en-US" dirty="0"/>
              <a:t>Current Viral Load: 20</a:t>
            </a:r>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343365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679325" y="1129085"/>
            <a:ext cx="8842179" cy="1908215"/>
          </a:xfrm>
          <a:prstGeom prst="rect">
            <a:avLst/>
          </a:prstGeom>
          <a:noFill/>
        </p:spPr>
        <p:txBody>
          <a:bodyPr wrap="square" rtlCol="0">
            <a:spAutoFit/>
          </a:bodyPr>
          <a:lstStyle/>
          <a:p>
            <a:r>
              <a:rPr lang="en-US" sz="2800" dirty="0"/>
              <a:t>Stabilize Them – Linkage to Care and Retention in Care</a:t>
            </a:r>
          </a:p>
          <a:p>
            <a:r>
              <a:rPr lang="en-US" dirty="0"/>
              <a:t>Intensive Case Management Program</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EC1362D-D978-479E-AEE0-CCA3896438E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CA78BB3A-A345-48EA-AD05-6CE03631EBAA}"/>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1686FD5F-8963-4AF7-891D-2ABEE04C6C1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pic>
        <p:nvPicPr>
          <p:cNvPr id="1026" name="Picture 2" descr="https://attachment.outlook.office.net/owa/Jeffery.Vollman@dph.ga.gov/service.svc/s/GetFileAttachment?id=AAMkADA1NDEzOTdiLTYxNGItNDA1My1hZGQwLTM1NTE5YWFiZWYwYgBGAAAAAADrVdNagwbySoak%2BH6avgWOBwDaVTB8ngtjSph0cLjJbmCXAfn8oGlXAAB%2Fq9GgyOLgSbw2vmZHR5DrAALCNsBNAAABEgAQAOtDvSDWUX9EruLgwSQuX4w%3D&amp;X-OWA-CANARY=w-_b7eQ2sEON0n2t9E7dVFC3ltN_ldUYfOIdn97G_FL7Rv9Ap1FGlDeTq9qKlCPK637bgVN6TR8.&amp;token=eyJ0eXAiOiJKV1QiLCJhbGciOiJSUzI1NiIsIng1dCI6ImVuaDlCSnJWUFU1aWpWMXFqWmpWLWZMMmJjbyJ9.eyJ2ZXIiOiJFeGNoYW5nZS5DYWxsYmFjay5WMSIsImFwcGN0eHNlbmRlciI6Ik93YURvd25sb2FkQDUxMmRhMTBkLTA3MWItNGI5NC04YWJjLTllYzQwNDRkMTUxNiIsImFwcGN0eCI6IntcIm1zZXhjaHByb3RcIjpcIm93YVwiLFwicHJpbWFyeXNpZFwiOlwiUy0xLTUtMjEtNjkxOTEzNzIzLTg2Mjk3MjcyOS0xNTczNzUtNDEyNDM4MlwiLFwicHVpZFwiOlwiMTE1MzkwNjY2MDc5Mjg1NTEzOFwiLFwib2lkXCI6XCI4ODNkMDY5Yi1hMzBkLTQ0MjItYWEyYS0yNzBhMjM1Mzk2YmNcIixcInNjb3BlXCI6XCJPd2FEb3dubG9hZFwifSIsImlzcyI6IjAwMDAwMDAyLTAwMDAtMGZmMS1jZTAwLTAwMDAwMDAwMDAwMEA1MTJkYTEwZC0wNzFiLTRiOTQtOGFiYy05ZWM0MDQ0ZDE1MTYiLCJhdWQiOiIwMDAwMDAwMi0wMDAwLTBmZjEtY2UwMC0wMDAwMDAwMDAwMDAvYXR0YWNobWVudC5vdXRsb29rLm9mZmljZS5uZXRANTEyZGExMGQtMDcxYi00Yjk0LThhYmMtOWVjNDA0NGQxNTE2IiwiZXhwIjoxNTIyMzMzNjA2LCJuYmYiOjE1MjIzMzMwMDZ9.Dci9m5ymN4wCVMHTwWE2VC5wfzQy9T9XrsYPMmcekT8ImuHzZeH31kj1u7-E80rDrn_hXJdA_ZWelbUAHiMI70L8ryBAN3VYIKGm57ZEMkoVnkMXTe6jvtLv3iqg2K3jHPVrhHBIo6JyECQ07mpvYTh1TOOrLiaZzpNVHyL8--vr5oSUarkmTOmFpq_-dfnwpd_g-Bz6KZzQCn7Qhsrzq54nH7LWjqbEeHS9_u0HxpFYBGnGlCMjJa_R-1ojikJ3PMbBDFBWVApwMKQndRJcAoFU_0Khp0iezoSxuRq2XU3nXslTQhz5GD4OF_924stj636CTKEKOYpdgBZoYodxGQ&amp;owa=outlook.office365.com&amp;isImagePreview=True">
            <a:extLst>
              <a:ext uri="{FF2B5EF4-FFF2-40B4-BE49-F238E27FC236}">
                <a16:creationId xmlns:a16="http://schemas.microsoft.com/office/drawing/2014/main" id="{8D18C8FF-C749-4F5A-8DDE-5130C614E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25" y="2010065"/>
            <a:ext cx="5234914" cy="3509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9AC20E-26AF-4AE7-BB15-03E63DD9EBE7}"/>
              </a:ext>
            </a:extLst>
          </p:cNvPr>
          <p:cNvSpPr txBox="1"/>
          <p:nvPr/>
        </p:nvSpPr>
        <p:spPr>
          <a:xfrm>
            <a:off x="6266576" y="2010065"/>
            <a:ext cx="5041784" cy="1754326"/>
          </a:xfrm>
          <a:prstGeom prst="rect">
            <a:avLst/>
          </a:prstGeom>
          <a:noFill/>
        </p:spPr>
        <p:txBody>
          <a:bodyPr wrap="square" rtlCol="0">
            <a:spAutoFit/>
          </a:bodyPr>
          <a:lstStyle/>
          <a:p>
            <a:r>
              <a:rPr lang="en-US" dirty="0"/>
              <a:t>Current case load for Intensive Case Management Nurse is 24.  80% have a suppressed viral load (19).  The 5 patients with a detectable viral load are newly diagnosed, not yet on medications and have not had a follow up viral load from the initial medical visit.</a:t>
            </a:r>
          </a:p>
        </p:txBody>
      </p:sp>
      <p:sp>
        <p:nvSpPr>
          <p:cNvPr id="9" name="TextBox 8">
            <a:extLst>
              <a:ext uri="{FF2B5EF4-FFF2-40B4-BE49-F238E27FC236}">
                <a16:creationId xmlns:a16="http://schemas.microsoft.com/office/drawing/2014/main" id="{32BCB745-53B6-40D2-A059-7C57A0D4EF72}"/>
              </a:ext>
            </a:extLst>
          </p:cNvPr>
          <p:cNvSpPr txBox="1"/>
          <p:nvPr/>
        </p:nvSpPr>
        <p:spPr>
          <a:xfrm>
            <a:off x="6266576" y="4322205"/>
            <a:ext cx="5234730" cy="584775"/>
          </a:xfrm>
          <a:prstGeom prst="rect">
            <a:avLst/>
          </a:prstGeom>
          <a:noFill/>
        </p:spPr>
        <p:txBody>
          <a:bodyPr wrap="square" rtlCol="0">
            <a:spAutoFit/>
          </a:bodyPr>
          <a:lstStyle/>
          <a:p>
            <a:pPr algn="ctr"/>
            <a:r>
              <a:rPr lang="en-US" b="1" dirty="0"/>
              <a:t>Documented Clinic Wide Viral Suppression = 90.37% </a:t>
            </a:r>
          </a:p>
          <a:p>
            <a:pPr algn="ctr"/>
            <a:r>
              <a:rPr lang="en-US" sz="1400" b="1" dirty="0"/>
              <a:t>(State of Georgia = 81.37, Nation = 84.90)</a:t>
            </a:r>
          </a:p>
        </p:txBody>
      </p:sp>
      <p:sp>
        <p:nvSpPr>
          <p:cNvPr id="10" name="TextBox 9">
            <a:extLst>
              <a:ext uri="{FF2B5EF4-FFF2-40B4-BE49-F238E27FC236}">
                <a16:creationId xmlns:a16="http://schemas.microsoft.com/office/drawing/2014/main" id="{269B3126-78EC-47DE-988F-B0750F709833}"/>
              </a:ext>
            </a:extLst>
          </p:cNvPr>
          <p:cNvSpPr txBox="1"/>
          <p:nvPr/>
        </p:nvSpPr>
        <p:spPr>
          <a:xfrm>
            <a:off x="646111" y="5504175"/>
            <a:ext cx="5234914" cy="307777"/>
          </a:xfrm>
          <a:prstGeom prst="rect">
            <a:avLst/>
          </a:prstGeom>
          <a:noFill/>
        </p:spPr>
        <p:txBody>
          <a:bodyPr wrap="square" rtlCol="0">
            <a:spAutoFit/>
          </a:bodyPr>
          <a:lstStyle/>
          <a:p>
            <a:r>
              <a:rPr lang="en-US" sz="1400" dirty="0"/>
              <a:t>Viral Loads of patients in ICM – from enrollment to date</a:t>
            </a:r>
          </a:p>
        </p:txBody>
      </p:sp>
    </p:spTree>
    <p:extLst>
      <p:ext uri="{BB962C8B-B14F-4D97-AF65-F5344CB8AC3E}">
        <p14:creationId xmlns:p14="http://schemas.microsoft.com/office/powerpoint/2010/main" val="95255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4156542" y="2353588"/>
            <a:ext cx="2635860" cy="646331"/>
          </a:xfrm>
          <a:prstGeom prst="rect">
            <a:avLst/>
          </a:prstGeom>
          <a:noFill/>
        </p:spPr>
        <p:txBody>
          <a:bodyPr wrap="square" rtlCol="0">
            <a:spAutoFit/>
          </a:bodyPr>
          <a:lstStyle/>
          <a:p>
            <a:r>
              <a:rPr lang="en-US" sz="3600" dirty="0"/>
              <a:t>Questions?</a:t>
            </a:r>
          </a:p>
        </p:txBody>
      </p:sp>
      <p:sp>
        <p:nvSpPr>
          <p:cNvPr id="4" name="TextBox 3"/>
          <p:cNvSpPr txBox="1"/>
          <p:nvPr/>
        </p:nvSpPr>
        <p:spPr>
          <a:xfrm>
            <a:off x="3077153" y="4357315"/>
            <a:ext cx="4794638" cy="1477328"/>
          </a:xfrm>
          <a:prstGeom prst="rect">
            <a:avLst/>
          </a:prstGeom>
          <a:noFill/>
        </p:spPr>
        <p:txBody>
          <a:bodyPr wrap="square" rtlCol="0">
            <a:spAutoFit/>
          </a:bodyPr>
          <a:lstStyle/>
          <a:p>
            <a:pPr algn="ctr"/>
            <a:r>
              <a:rPr lang="en-US" dirty="0"/>
              <a:t>Jeff Vollman, MPA</a:t>
            </a:r>
          </a:p>
          <a:p>
            <a:pPr algn="ctr"/>
            <a:r>
              <a:rPr lang="en-US" dirty="0"/>
              <a:t>District HIV Director</a:t>
            </a:r>
          </a:p>
          <a:p>
            <a:pPr algn="ctr"/>
            <a:r>
              <a:rPr lang="en-US" dirty="0"/>
              <a:t>North Georgia Health District, Dalton 1-2</a:t>
            </a:r>
          </a:p>
          <a:p>
            <a:pPr algn="ctr"/>
            <a:r>
              <a:rPr lang="en-US" dirty="0"/>
              <a:t>706-281-2360</a:t>
            </a:r>
          </a:p>
          <a:p>
            <a:pPr algn="ctr"/>
            <a:r>
              <a:rPr lang="en-US" dirty="0"/>
              <a:t>Jeffery.Vollman@dph.ga.gov</a:t>
            </a:r>
          </a:p>
        </p:txBody>
      </p:sp>
    </p:spTree>
    <p:extLst>
      <p:ext uri="{BB962C8B-B14F-4D97-AF65-F5344CB8AC3E}">
        <p14:creationId xmlns:p14="http://schemas.microsoft.com/office/powerpoint/2010/main" val="240722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850791" y="1327868"/>
            <a:ext cx="8018890" cy="4524315"/>
          </a:xfrm>
          <a:prstGeom prst="rect">
            <a:avLst/>
          </a:prstGeom>
          <a:noFill/>
        </p:spPr>
        <p:txBody>
          <a:bodyPr wrap="square" rtlCol="0">
            <a:spAutoFit/>
          </a:bodyPr>
          <a:lstStyle/>
          <a:p>
            <a:r>
              <a:rPr lang="en-US" dirty="0"/>
              <a:t>The Living Bridge Center is a full service HIV specialty clinic, funded with Ryan White Part B and Part C funds, with a smattering of HIV Prevention funds.</a:t>
            </a:r>
          </a:p>
          <a:p>
            <a:endParaRPr lang="en-US" dirty="0"/>
          </a:p>
          <a:p>
            <a:r>
              <a:rPr lang="en-US" dirty="0"/>
              <a:t>TLBC serves the six county Health District, which consists of the following counties: Whitfield, Murray, Pickens, Gilmer, Fannin and Cherokee.</a:t>
            </a:r>
          </a:p>
          <a:p>
            <a:endParaRPr lang="en-US" dirty="0"/>
          </a:p>
          <a:p>
            <a:r>
              <a:rPr lang="en-US" dirty="0"/>
              <a:t>The vast majority of these counties can be considered rural in nature.  Most population centers within the District are up to an hour or more apart.  To address the transportation barriers associated with the travel distances, we operate two satellite clinics.  Twice a month patients are seen in the Canton Health Department and once a month patients are seen in the Fannin County Health Department.</a:t>
            </a:r>
          </a:p>
          <a:p>
            <a:endParaRPr lang="en-US" dirty="0"/>
          </a:p>
          <a:p>
            <a:r>
              <a:rPr lang="en-US" dirty="0"/>
              <a:t>The main clinic is located in Dalton Georgia.  Active clinic hours are Monday, through Thursday, 7:30am to 12:00pm.</a:t>
            </a:r>
          </a:p>
          <a:p>
            <a:endParaRPr lang="en-US" dirty="0"/>
          </a:p>
          <a:p>
            <a:endParaRPr lang="en-US" dirty="0"/>
          </a:p>
        </p:txBody>
      </p:sp>
      <p:grpSp>
        <p:nvGrpSpPr>
          <p:cNvPr id="5" name="Group 4">
            <a:extLst>
              <a:ext uri="{FF2B5EF4-FFF2-40B4-BE49-F238E27FC236}">
                <a16:creationId xmlns:a16="http://schemas.microsoft.com/office/drawing/2014/main" id="{8C20596F-FEF0-4CF6-B4B9-39A69109AE8E}"/>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D53D79C2-D5DF-49EA-A549-F9BD1A3BB865}"/>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4730329B-9CC9-4916-85EE-99CD3318BF2C}"/>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pic>
        <p:nvPicPr>
          <p:cNvPr id="9" name="Picture 8">
            <a:extLst>
              <a:ext uri="{FF2B5EF4-FFF2-40B4-BE49-F238E27FC236}">
                <a16:creationId xmlns:a16="http://schemas.microsoft.com/office/drawing/2014/main" id="{80671133-FFDD-4255-8240-952A831A20A2}"/>
              </a:ext>
            </a:extLst>
          </p:cNvPr>
          <p:cNvPicPr>
            <a:picLocks noChangeAspect="1"/>
          </p:cNvPicPr>
          <p:nvPr/>
        </p:nvPicPr>
        <p:blipFill>
          <a:blip r:embed="rId4"/>
          <a:stretch>
            <a:fillRect/>
          </a:stretch>
        </p:blipFill>
        <p:spPr>
          <a:xfrm>
            <a:off x="8869681" y="1596084"/>
            <a:ext cx="3069623" cy="3015532"/>
          </a:xfrm>
          <a:prstGeom prst="rect">
            <a:avLst/>
          </a:prstGeom>
        </p:spPr>
      </p:pic>
    </p:spTree>
    <p:extLst>
      <p:ext uri="{BB962C8B-B14F-4D97-AF65-F5344CB8AC3E}">
        <p14:creationId xmlns:p14="http://schemas.microsoft.com/office/powerpoint/2010/main" val="39440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7" name="TextBox 6"/>
          <p:cNvSpPr txBox="1"/>
          <p:nvPr/>
        </p:nvSpPr>
        <p:spPr>
          <a:xfrm>
            <a:off x="850789" y="1518699"/>
            <a:ext cx="970059" cy="4524315"/>
          </a:xfrm>
          <a:prstGeom prst="rect">
            <a:avLst/>
          </a:prstGeom>
          <a:noFill/>
        </p:spPr>
        <p:txBody>
          <a:bodyPr wrap="square" rtlCol="0">
            <a:spAutoFit/>
          </a:bodyPr>
          <a:lstStyle/>
          <a:p>
            <a:r>
              <a:rPr lang="en-US" sz="7200" dirty="0"/>
              <a:t>F</a:t>
            </a:r>
          </a:p>
          <a:p>
            <a:r>
              <a:rPr lang="en-US" sz="7200" dirty="0"/>
              <a:t>A</a:t>
            </a:r>
          </a:p>
          <a:p>
            <a:r>
              <a:rPr lang="en-US" sz="7200" dirty="0"/>
              <a:t>S</a:t>
            </a:r>
          </a:p>
          <a:p>
            <a:r>
              <a:rPr lang="en-US" sz="7200" dirty="0"/>
              <a:t>T</a:t>
            </a:r>
          </a:p>
        </p:txBody>
      </p:sp>
      <p:sp>
        <p:nvSpPr>
          <p:cNvPr id="8" name="TextBox 7"/>
          <p:cNvSpPr txBox="1"/>
          <p:nvPr/>
        </p:nvSpPr>
        <p:spPr>
          <a:xfrm>
            <a:off x="1335818" y="1892081"/>
            <a:ext cx="6225871" cy="707886"/>
          </a:xfrm>
          <a:prstGeom prst="rect">
            <a:avLst/>
          </a:prstGeom>
          <a:noFill/>
        </p:spPr>
        <p:txBody>
          <a:bodyPr wrap="square" rtlCol="0">
            <a:spAutoFit/>
          </a:bodyPr>
          <a:lstStyle/>
          <a:p>
            <a:r>
              <a:rPr lang="en-US" sz="4000" dirty="0"/>
              <a:t>ind them</a:t>
            </a:r>
          </a:p>
        </p:txBody>
      </p:sp>
      <p:sp>
        <p:nvSpPr>
          <p:cNvPr id="9" name="TextBox 8"/>
          <p:cNvSpPr txBox="1"/>
          <p:nvPr/>
        </p:nvSpPr>
        <p:spPr>
          <a:xfrm>
            <a:off x="1558455" y="2989581"/>
            <a:ext cx="4882101" cy="707886"/>
          </a:xfrm>
          <a:prstGeom prst="rect">
            <a:avLst/>
          </a:prstGeom>
          <a:noFill/>
        </p:spPr>
        <p:txBody>
          <a:bodyPr wrap="square" rtlCol="0">
            <a:spAutoFit/>
          </a:bodyPr>
          <a:lstStyle/>
          <a:p>
            <a:r>
              <a:rPr lang="en-US" sz="4000" dirty="0"/>
              <a:t>ssess them</a:t>
            </a:r>
          </a:p>
        </p:txBody>
      </p:sp>
      <p:sp>
        <p:nvSpPr>
          <p:cNvPr id="10" name="TextBox 9"/>
          <p:cNvSpPr txBox="1"/>
          <p:nvPr/>
        </p:nvSpPr>
        <p:spPr>
          <a:xfrm>
            <a:off x="1415332" y="4087081"/>
            <a:ext cx="4882101" cy="707886"/>
          </a:xfrm>
          <a:prstGeom prst="rect">
            <a:avLst/>
          </a:prstGeom>
          <a:noFill/>
        </p:spPr>
        <p:txBody>
          <a:bodyPr wrap="square" rtlCol="0">
            <a:spAutoFit/>
          </a:bodyPr>
          <a:lstStyle/>
          <a:p>
            <a:r>
              <a:rPr lang="en-US" sz="4000" dirty="0"/>
              <a:t>tabilize them</a:t>
            </a:r>
          </a:p>
        </p:txBody>
      </p:sp>
      <p:sp>
        <p:nvSpPr>
          <p:cNvPr id="11" name="TextBox 10"/>
          <p:cNvSpPr txBox="1"/>
          <p:nvPr/>
        </p:nvSpPr>
        <p:spPr>
          <a:xfrm>
            <a:off x="1280159" y="5184581"/>
            <a:ext cx="5637475" cy="707886"/>
          </a:xfrm>
          <a:prstGeom prst="rect">
            <a:avLst/>
          </a:prstGeom>
          <a:noFill/>
        </p:spPr>
        <p:txBody>
          <a:bodyPr wrap="square" rtlCol="0">
            <a:spAutoFit/>
          </a:bodyPr>
          <a:lstStyle/>
          <a:p>
            <a:r>
              <a:rPr lang="en-US" sz="4000" dirty="0"/>
              <a:t>reat them</a:t>
            </a:r>
          </a:p>
        </p:txBody>
      </p:sp>
      <p:grpSp>
        <p:nvGrpSpPr>
          <p:cNvPr id="12" name="Group 11">
            <a:extLst>
              <a:ext uri="{FF2B5EF4-FFF2-40B4-BE49-F238E27FC236}">
                <a16:creationId xmlns:a16="http://schemas.microsoft.com/office/drawing/2014/main" id="{09B970E9-A77C-4EE5-B5A0-A35A17D17ECF}"/>
              </a:ext>
            </a:extLst>
          </p:cNvPr>
          <p:cNvGrpSpPr/>
          <p:nvPr/>
        </p:nvGrpSpPr>
        <p:grpSpPr>
          <a:xfrm>
            <a:off x="0" y="6042611"/>
            <a:ext cx="12192000" cy="597370"/>
            <a:chOff x="0" y="5387388"/>
            <a:chExt cx="9144000" cy="587929"/>
          </a:xfrm>
        </p:grpSpPr>
        <p:pic>
          <p:nvPicPr>
            <p:cNvPr id="13" name="Picture 12">
              <a:extLst>
                <a:ext uri="{FF2B5EF4-FFF2-40B4-BE49-F238E27FC236}">
                  <a16:creationId xmlns:a16="http://schemas.microsoft.com/office/drawing/2014/main" id="{4B82D126-5CA4-4610-89B5-D1358064B138}"/>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14" name="Picture 13">
              <a:extLst>
                <a:ext uri="{FF2B5EF4-FFF2-40B4-BE49-F238E27FC236}">
                  <a16:creationId xmlns:a16="http://schemas.microsoft.com/office/drawing/2014/main" id="{ED74A10B-D727-48D6-AE84-F1B003D93F29}"/>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2204235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23568" y="1415333"/>
            <a:ext cx="10614992" cy="4616648"/>
          </a:xfrm>
          <a:prstGeom prst="rect">
            <a:avLst/>
          </a:prstGeom>
          <a:noFill/>
        </p:spPr>
        <p:txBody>
          <a:bodyPr wrap="square" rtlCol="0">
            <a:spAutoFit/>
          </a:bodyPr>
          <a:lstStyle/>
          <a:p>
            <a:r>
              <a:rPr lang="en-US" sz="2400" dirty="0"/>
              <a:t>Finding them </a:t>
            </a:r>
            <a:r>
              <a:rPr lang="en-US" dirty="0"/>
              <a:t>– HIV Prevention, Education and Outreach</a:t>
            </a:r>
          </a:p>
          <a:p>
            <a:endParaRPr lang="en-US" dirty="0"/>
          </a:p>
          <a:p>
            <a:pPr marL="285750" indent="-285750">
              <a:buFont typeface="Arial" panose="020B0604020202020204" pitchFamily="34" charset="0"/>
              <a:buChar char="•"/>
            </a:pPr>
            <a:r>
              <a:rPr lang="en-US" dirty="0"/>
              <a:t>Targeted outreach to high risk populations</a:t>
            </a:r>
          </a:p>
          <a:p>
            <a:pPr marL="742950" lvl="1" indent="-285750">
              <a:buFont typeface="Arial" panose="020B0604020202020204" pitchFamily="34" charset="0"/>
              <a:buChar char="•"/>
            </a:pPr>
            <a:r>
              <a:rPr lang="en-US" dirty="0"/>
              <a:t>Day Reporting Center (Criminal Justice system diversionary program for low level, first time drug offenders) twice a month for all new enrollees</a:t>
            </a:r>
          </a:p>
          <a:p>
            <a:pPr marL="742950" lvl="1" indent="-285750">
              <a:buFont typeface="Arial" panose="020B0604020202020204" pitchFamily="34" charset="0"/>
              <a:buChar char="•"/>
            </a:pPr>
            <a:r>
              <a:rPr lang="en-US" dirty="0"/>
              <a:t>Drug Court education/testing for felony level offenders</a:t>
            </a:r>
          </a:p>
          <a:p>
            <a:pPr marL="742950" lvl="1" indent="-285750">
              <a:buFont typeface="Arial" panose="020B0604020202020204" pitchFamily="34" charset="0"/>
              <a:buChar char="•"/>
            </a:pPr>
            <a:r>
              <a:rPr lang="en-US" dirty="0"/>
              <a:t>Dalton State College – every month while school is in session</a:t>
            </a:r>
          </a:p>
          <a:p>
            <a:pPr marL="742950" lvl="1" indent="-285750">
              <a:buFont typeface="Arial" panose="020B0604020202020204" pitchFamily="34" charset="0"/>
              <a:buChar char="•"/>
            </a:pPr>
            <a:r>
              <a:rPr lang="en-US" dirty="0"/>
              <a:t>PrEP clinic</a:t>
            </a:r>
          </a:p>
          <a:p>
            <a:pPr lvl="1"/>
            <a:endParaRPr lang="en-US" dirty="0"/>
          </a:p>
          <a:p>
            <a:pPr marL="285750" indent="-285750">
              <a:buFont typeface="Arial" panose="020B0604020202020204" pitchFamily="34" charset="0"/>
              <a:buChar char="•"/>
            </a:pPr>
            <a:r>
              <a:rPr lang="en-US" dirty="0"/>
              <a:t>Health Education and Outreach Program in the southern part of the District</a:t>
            </a:r>
          </a:p>
          <a:p>
            <a:pPr marL="742950" lvl="1" indent="-285750">
              <a:buFont typeface="Arial" panose="020B0604020202020204" pitchFamily="34" charset="0"/>
              <a:buChar char="•"/>
            </a:pPr>
            <a:r>
              <a:rPr lang="en-US" dirty="0"/>
              <a:t>CDS Nurses in southern counties – targeted outreach and education to high risk groups – </a:t>
            </a:r>
            <a:r>
              <a:rPr lang="en-US" dirty="0" err="1"/>
              <a:t>PrEP</a:t>
            </a:r>
            <a:r>
              <a:rPr lang="en-US" dirty="0"/>
              <a:t> evaluation/screening for repeat customers</a:t>
            </a:r>
          </a:p>
          <a:p>
            <a:pPr marL="742950" lvl="1" indent="-285750">
              <a:buFont typeface="Arial" panose="020B0604020202020204" pitchFamily="34" charset="0"/>
              <a:buChar char="•"/>
            </a:pPr>
            <a:r>
              <a:rPr lang="en-US" dirty="0"/>
              <a:t>Epidemiologist – Data driven decision making based on predictive statistics on an on-going basis</a:t>
            </a:r>
          </a:p>
          <a:p>
            <a:pPr marL="742950" lvl="1" indent="-285750">
              <a:buFont typeface="Arial" panose="020B0604020202020204" pitchFamily="34" charset="0"/>
              <a:buChar char="•"/>
            </a:pPr>
            <a:r>
              <a:rPr lang="en-US" dirty="0"/>
              <a:t>Health Educator tasked specifically with identifying high risk groups, provided targeted education and targeted testing to high risk groups.</a:t>
            </a:r>
          </a:p>
          <a:p>
            <a:endParaRPr lang="en-US" dirty="0"/>
          </a:p>
        </p:txBody>
      </p:sp>
      <p:grpSp>
        <p:nvGrpSpPr>
          <p:cNvPr id="5" name="Group 4">
            <a:extLst>
              <a:ext uri="{FF2B5EF4-FFF2-40B4-BE49-F238E27FC236}">
                <a16:creationId xmlns:a16="http://schemas.microsoft.com/office/drawing/2014/main" id="{5B39D3CF-6497-48EE-B45B-0E1165867B61}"/>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085EDDFA-921C-4F6C-B218-9E92F6A708D7}"/>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B4371F91-2FA8-402B-BDDA-A79515BFA3C3}"/>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268387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23568" y="1415333"/>
            <a:ext cx="10614992" cy="3508653"/>
          </a:xfrm>
          <a:prstGeom prst="rect">
            <a:avLst/>
          </a:prstGeom>
          <a:noFill/>
        </p:spPr>
        <p:txBody>
          <a:bodyPr wrap="square" rtlCol="0">
            <a:spAutoFit/>
          </a:bodyPr>
          <a:lstStyle/>
          <a:p>
            <a:r>
              <a:rPr lang="en-US" sz="2400" dirty="0"/>
              <a:t>Finding them </a:t>
            </a:r>
            <a:r>
              <a:rPr lang="en-US" dirty="0"/>
              <a:t>– HIV Prevention, Education and Outreach</a:t>
            </a:r>
          </a:p>
          <a:p>
            <a:endParaRPr lang="en-US" dirty="0"/>
          </a:p>
          <a:p>
            <a:pPr marL="285750" indent="-285750">
              <a:buFont typeface="Arial" panose="020B0604020202020204" pitchFamily="34" charset="0"/>
              <a:buChar char="•"/>
            </a:pPr>
            <a:r>
              <a:rPr lang="en-US" dirty="0"/>
              <a:t>HIV testing in the Community (2013 to 2017)</a:t>
            </a:r>
          </a:p>
          <a:p>
            <a:pPr marL="742950" lvl="1" indent="-285750">
              <a:buFont typeface="Arial" panose="020B0604020202020204" pitchFamily="34" charset="0"/>
              <a:buChar char="•"/>
            </a:pPr>
            <a:r>
              <a:rPr lang="en-US" dirty="0"/>
              <a:t>Passive Testing (health departments): 1,813 to 2,932 (62% increase)</a:t>
            </a:r>
          </a:p>
          <a:p>
            <a:pPr marL="742950" lvl="1" indent="-285750">
              <a:buFont typeface="Arial" panose="020B0604020202020204" pitchFamily="34" charset="0"/>
              <a:buChar char="•"/>
            </a:pPr>
            <a:r>
              <a:rPr lang="en-US" dirty="0"/>
              <a:t>Proactive Testing (targeted): 112 to 315 (181% increase)</a:t>
            </a:r>
          </a:p>
          <a:p>
            <a:pPr marL="742950" lvl="1" indent="-285750">
              <a:buFont typeface="Arial" panose="020B0604020202020204" pitchFamily="34" charset="0"/>
              <a:buChar char="•"/>
            </a:pPr>
            <a:r>
              <a:rPr lang="en-US" dirty="0"/>
              <a:t>New Positives: 5 to 15 (200% increase)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HIV Clinic serves as the primary point of contact and entry to the HIV system of care.</a:t>
            </a:r>
          </a:p>
          <a:p>
            <a:pPr marL="742950" lvl="1" indent="-285750">
              <a:buFont typeface="Arial" panose="020B0604020202020204" pitchFamily="34" charset="0"/>
              <a:buChar char="•"/>
            </a:pPr>
            <a:r>
              <a:rPr lang="en-US" dirty="0"/>
              <a:t>Established, strong communication networks with the District’s Emergency Departments, private infectious disease doctors, jails and detention centers, and public health sites.</a:t>
            </a:r>
          </a:p>
          <a:p>
            <a:pPr lvl="1"/>
            <a:endParaRPr lang="en-US" dirty="0"/>
          </a:p>
          <a:p>
            <a:endParaRPr lang="en-US" dirty="0"/>
          </a:p>
        </p:txBody>
      </p:sp>
      <p:grpSp>
        <p:nvGrpSpPr>
          <p:cNvPr id="5" name="Group 4">
            <a:extLst>
              <a:ext uri="{FF2B5EF4-FFF2-40B4-BE49-F238E27FC236}">
                <a16:creationId xmlns:a16="http://schemas.microsoft.com/office/drawing/2014/main" id="{5B39D3CF-6497-48EE-B45B-0E1165867B61}"/>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085EDDFA-921C-4F6C-B218-9E92F6A708D7}"/>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B4371F91-2FA8-402B-BDDA-A79515BFA3C3}"/>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65619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818984" y="1240403"/>
            <a:ext cx="10229231" cy="4401205"/>
          </a:xfrm>
          <a:prstGeom prst="rect">
            <a:avLst/>
          </a:prstGeom>
          <a:noFill/>
        </p:spPr>
        <p:txBody>
          <a:bodyPr wrap="square" rtlCol="0">
            <a:spAutoFit/>
          </a:bodyPr>
          <a:lstStyle/>
          <a:p>
            <a:r>
              <a:rPr lang="en-US" sz="2800" dirty="0"/>
              <a:t>Assess them </a:t>
            </a:r>
            <a:r>
              <a:rPr lang="en-US" dirty="0"/>
              <a:t>-  In take, medical and social assessments</a:t>
            </a:r>
          </a:p>
          <a:p>
            <a:endParaRPr lang="en-US" dirty="0"/>
          </a:p>
          <a:p>
            <a:pPr marL="285750" indent="-285750">
              <a:buFont typeface="Arial" panose="020B0604020202020204" pitchFamily="34" charset="0"/>
              <a:buChar char="•"/>
            </a:pPr>
            <a:r>
              <a:rPr lang="en-US" dirty="0"/>
              <a:t> All required eligibility checks</a:t>
            </a:r>
          </a:p>
          <a:p>
            <a:pPr marL="742950" lvl="1" indent="-285750">
              <a:buFont typeface="Arial" panose="020B0604020202020204" pitchFamily="34" charset="0"/>
              <a:buChar char="•"/>
            </a:pPr>
            <a:r>
              <a:rPr lang="en-US" dirty="0"/>
              <a:t>HIV status</a:t>
            </a:r>
          </a:p>
          <a:p>
            <a:pPr marL="742950" lvl="1" indent="-285750">
              <a:buFont typeface="Arial" panose="020B0604020202020204" pitchFamily="34" charset="0"/>
              <a:buChar char="•"/>
            </a:pPr>
            <a:r>
              <a:rPr lang="en-US" dirty="0"/>
              <a:t>Residency checks</a:t>
            </a:r>
          </a:p>
          <a:p>
            <a:pPr marL="742950" lvl="1" indent="-285750">
              <a:buFont typeface="Arial" panose="020B0604020202020204" pitchFamily="34" charset="0"/>
              <a:buChar char="•"/>
            </a:pPr>
            <a:r>
              <a:rPr lang="en-US" dirty="0"/>
              <a:t>Insurance coverage assurances</a:t>
            </a:r>
          </a:p>
          <a:p>
            <a:pPr marL="742950" lvl="1" indent="-285750">
              <a:buFont typeface="Arial" panose="020B0604020202020204" pitchFamily="34" charset="0"/>
              <a:buChar char="•"/>
            </a:pPr>
            <a:r>
              <a:rPr lang="en-US" dirty="0"/>
              <a:t>Proof of income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Initial doctor’s visit – baseline health status</a:t>
            </a:r>
          </a:p>
          <a:p>
            <a:endParaRPr lang="en-US" dirty="0"/>
          </a:p>
          <a:p>
            <a:pPr marL="285750" indent="-285750">
              <a:buFont typeface="Arial" panose="020B0604020202020204" pitchFamily="34" charset="0"/>
              <a:buChar char="•"/>
            </a:pPr>
            <a:r>
              <a:rPr lang="en-US" dirty="0"/>
              <a:t>Initial visit with a nurse case manager</a:t>
            </a:r>
          </a:p>
          <a:p>
            <a:pPr marL="742950" lvl="1" indent="-285750">
              <a:buFont typeface="Arial" panose="020B0604020202020204" pitchFamily="34" charset="0"/>
              <a:buChar char="•"/>
            </a:pPr>
            <a:r>
              <a:rPr lang="en-US" dirty="0"/>
              <a:t>Identification of patient barriers and/or problems list</a:t>
            </a:r>
          </a:p>
          <a:p>
            <a:pPr marL="742950" lvl="1" indent="-285750">
              <a:buFont typeface="Arial" panose="020B0604020202020204" pitchFamily="34" charset="0"/>
              <a:buChar char="•"/>
            </a:pPr>
            <a:r>
              <a:rPr lang="en-US" dirty="0"/>
              <a:t>Acuity Scale  - medical and social support focused</a:t>
            </a:r>
          </a:p>
          <a:p>
            <a:pPr marL="742950" lvl="1" indent="-285750">
              <a:buFont typeface="Arial" panose="020B0604020202020204" pitchFamily="34" charset="0"/>
              <a:buChar char="•"/>
            </a:pPr>
            <a:r>
              <a:rPr lang="en-US" dirty="0"/>
              <a:t>Individual Service Plan for medium and high acuity cases</a:t>
            </a:r>
          </a:p>
          <a:p>
            <a:pPr marL="1200150" lvl="2" indent="-285750">
              <a:buFont typeface="Arial" panose="020B0604020202020204" pitchFamily="34" charset="0"/>
              <a:buChar char="•"/>
            </a:pPr>
            <a:r>
              <a:rPr lang="en-US" dirty="0"/>
              <a:t>Serves as a trigger for Intensive Case Management versus normal Case Management</a:t>
            </a:r>
          </a:p>
        </p:txBody>
      </p:sp>
      <p:grpSp>
        <p:nvGrpSpPr>
          <p:cNvPr id="5" name="Group 4">
            <a:extLst>
              <a:ext uri="{FF2B5EF4-FFF2-40B4-BE49-F238E27FC236}">
                <a16:creationId xmlns:a16="http://schemas.microsoft.com/office/drawing/2014/main" id="{A85E0C4E-F3BE-498F-9FCA-EE1330453060}"/>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9244AE22-65AB-46C4-9565-7A902FDA1E10}"/>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ABAD84C7-2957-48FD-A3F6-AC171192158C}"/>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140589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795130" y="1415332"/>
            <a:ext cx="10114060" cy="4401205"/>
          </a:xfrm>
          <a:prstGeom prst="rect">
            <a:avLst/>
          </a:prstGeom>
          <a:noFill/>
        </p:spPr>
        <p:txBody>
          <a:bodyPr wrap="square" rtlCol="0">
            <a:spAutoFit/>
          </a:bodyPr>
          <a:lstStyle/>
          <a:p>
            <a:r>
              <a:rPr lang="en-US" sz="2800" dirty="0"/>
              <a:t>Stabilize them </a:t>
            </a:r>
            <a:r>
              <a:rPr lang="en-US" dirty="0"/>
              <a:t>– Intensive Case Management Program</a:t>
            </a:r>
          </a:p>
          <a:p>
            <a:endParaRPr lang="en-US" dirty="0"/>
          </a:p>
          <a:p>
            <a:pPr marL="285750" indent="-285750">
              <a:buFont typeface="Arial" panose="020B0604020202020204" pitchFamily="34" charset="0"/>
              <a:buChar char="•"/>
            </a:pPr>
            <a:r>
              <a:rPr lang="en-US" dirty="0"/>
              <a:t>Medical Case Management (both Intensive and non-Intensive) became a priority for our clinic.  Increasing the interaction allows for a better understanding of the patient’s needs and barriers, and leads to successful interventions that support adherence.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Medical Case Management Visits (inclusive) – 2013 to 2017 Projected</a:t>
            </a:r>
          </a:p>
          <a:p>
            <a:pPr marL="742950" lvl="1" indent="-285750">
              <a:buFont typeface="Arial" panose="020B0604020202020204" pitchFamily="34" charset="0"/>
              <a:buChar char="•"/>
            </a:pPr>
            <a:r>
              <a:rPr lang="en-US" dirty="0"/>
              <a:t>Medically Case Managed Patients (unduplicated): 138 to 147 (7% increase)</a:t>
            </a:r>
          </a:p>
          <a:p>
            <a:pPr marL="742950" lvl="1" indent="-285750">
              <a:buFont typeface="Arial" panose="020B0604020202020204" pitchFamily="34" charset="0"/>
              <a:buChar char="•"/>
            </a:pPr>
            <a:r>
              <a:rPr lang="en-US" dirty="0"/>
              <a:t>Medical Case Management Visits (unduplicated): 211 to 502 (138% increase)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Mental Health Counseling on-site</a:t>
            </a:r>
          </a:p>
          <a:p>
            <a:pPr marL="742950" lvl="1" indent="-285750">
              <a:buFont typeface="Arial" panose="020B0604020202020204" pitchFamily="34" charset="0"/>
              <a:buChar char="•"/>
            </a:pPr>
            <a:r>
              <a:rPr lang="en-US" dirty="0"/>
              <a:t>Newly infected get priority,</a:t>
            </a:r>
          </a:p>
          <a:p>
            <a:pPr marL="742950" lvl="1" indent="-285750">
              <a:buFont typeface="Arial" panose="020B0604020202020204" pitchFamily="34" charset="0"/>
              <a:buChar char="•"/>
            </a:pPr>
            <a:r>
              <a:rPr lang="en-US" dirty="0"/>
              <a:t>Counselor and Intensive Nurse Case Manager work in coordination with all Intensive Case Management patients.</a:t>
            </a:r>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F83E9B58-F8E3-495D-BB8F-B0E1E53C3A4A}"/>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69EA3EAE-0C63-4E14-BE43-03D8E8C68D6F}"/>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35837468-CC09-4D6E-A059-C3A1723CFDE2}"/>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70079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834887" y="1216550"/>
            <a:ext cx="10392355" cy="3877985"/>
          </a:xfrm>
          <a:prstGeom prst="rect">
            <a:avLst/>
          </a:prstGeom>
          <a:noFill/>
        </p:spPr>
        <p:txBody>
          <a:bodyPr wrap="square" rtlCol="0">
            <a:spAutoFit/>
          </a:bodyPr>
          <a:lstStyle/>
          <a:p>
            <a:r>
              <a:rPr lang="en-US" sz="2800" dirty="0"/>
              <a:t>Treat them </a:t>
            </a:r>
            <a:r>
              <a:rPr lang="en-US" dirty="0"/>
              <a:t>– Full service medical care, on site dentistry and mental health counseling</a:t>
            </a:r>
          </a:p>
          <a:p>
            <a:endParaRPr lang="en-US" dirty="0"/>
          </a:p>
          <a:p>
            <a:pPr marL="285750" indent="-285750">
              <a:buFont typeface="Arial" panose="020B0604020202020204" pitchFamily="34" charset="0"/>
              <a:buChar char="•"/>
            </a:pPr>
            <a:r>
              <a:rPr lang="en-US" sz="1400" dirty="0"/>
              <a:t>Medical doctor on site Monday through Thursday</a:t>
            </a:r>
          </a:p>
          <a:p>
            <a:endParaRPr lang="en-US" sz="1400" dirty="0"/>
          </a:p>
          <a:p>
            <a:pPr marL="285750" indent="-285750">
              <a:buFont typeface="Arial" panose="020B0604020202020204" pitchFamily="34" charset="0"/>
              <a:buChar char="•"/>
            </a:pPr>
            <a:r>
              <a:rPr lang="en-US" sz="1400" dirty="0"/>
              <a:t>1 triage nurse, 2 nurse case managers, 1 intensive nurse case manager, one nurse supervisor, benefits coordinator, data manager, 3 support staff</a:t>
            </a:r>
          </a:p>
          <a:p>
            <a:endParaRPr lang="en-US" sz="1400" dirty="0"/>
          </a:p>
          <a:p>
            <a:pPr marL="285750" indent="-285750">
              <a:buFont typeface="Arial" panose="020B0604020202020204" pitchFamily="34" charset="0"/>
              <a:buChar char="•"/>
            </a:pPr>
            <a:r>
              <a:rPr lang="en-US" sz="1400" dirty="0"/>
              <a:t>Two satellite clinics (2 in Cherokee County one in Fannin County)</a:t>
            </a:r>
          </a:p>
          <a:p>
            <a:endParaRPr lang="en-US" sz="1400" dirty="0"/>
          </a:p>
          <a:p>
            <a:pPr marL="285750" indent="-285750">
              <a:buFont typeface="Arial" panose="020B0604020202020204" pitchFamily="34" charset="0"/>
              <a:buChar char="•"/>
            </a:pPr>
            <a:r>
              <a:rPr lang="en-US" sz="1400" dirty="0"/>
              <a:t>On site lab for routine blood draws</a:t>
            </a:r>
          </a:p>
          <a:p>
            <a:endParaRPr lang="en-US" sz="1400" dirty="0"/>
          </a:p>
          <a:p>
            <a:pPr marL="285750" indent="-285750">
              <a:buFont typeface="Arial" panose="020B0604020202020204" pitchFamily="34" charset="0"/>
              <a:buChar char="•"/>
            </a:pPr>
            <a:r>
              <a:rPr lang="en-US" sz="1400" dirty="0"/>
              <a:t>Dental program at WCHD, augmented by contract dentists off site</a:t>
            </a:r>
          </a:p>
          <a:p>
            <a:endParaRPr lang="en-US" sz="1400" dirty="0"/>
          </a:p>
          <a:p>
            <a:pPr marL="285750" indent="-285750">
              <a:buFont typeface="Arial" panose="020B0604020202020204" pitchFamily="34" charset="0"/>
              <a:buChar char="•"/>
            </a:pPr>
            <a:r>
              <a:rPr lang="en-US" sz="1400" dirty="0"/>
              <a:t>On-site nutritionist (cycling through all patients over the course of a year)</a:t>
            </a:r>
          </a:p>
          <a:p>
            <a:endParaRPr lang="en-US" sz="1400" dirty="0"/>
          </a:p>
          <a:p>
            <a:endParaRPr lang="en-US" dirty="0"/>
          </a:p>
        </p:txBody>
      </p:sp>
      <p:grpSp>
        <p:nvGrpSpPr>
          <p:cNvPr id="5" name="Group 4">
            <a:extLst>
              <a:ext uri="{FF2B5EF4-FFF2-40B4-BE49-F238E27FC236}">
                <a16:creationId xmlns:a16="http://schemas.microsoft.com/office/drawing/2014/main" id="{2DE455A0-C072-4E94-84B7-15315EAAE3A4}"/>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B56EE97A-6363-4E9B-AADF-D83F59EE76D6}"/>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0AF37322-602A-478C-806D-B0F2FD54C1CA}"/>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184278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367"/>
          </a:xfrm>
        </p:spPr>
        <p:txBody>
          <a:bodyPr/>
          <a:lstStyle/>
          <a:p>
            <a:r>
              <a:rPr lang="en-US" sz="3200" dirty="0"/>
              <a:t>The Living Bridge Center</a:t>
            </a:r>
          </a:p>
        </p:txBody>
      </p:sp>
      <p:pic>
        <p:nvPicPr>
          <p:cNvPr id="6" name="Content Placeholder 5" descr="TransGriot: A Cure For &lt;strong&gt;HIV&lt;/strong&gt;/&lt;strong&gt;AIDS&lt;/strong&gt;?"/>
          <p:cNvPicPr>
            <a:picLocks noGrp="1" noChangeAspect="1"/>
          </p:cNvPicPr>
          <p:nvPr>
            <p:ph idx="1"/>
          </p:nvPr>
        </p:nvPicPr>
        <p:blipFill>
          <a:blip r:embed="rId2"/>
          <a:stretch>
            <a:fillRect/>
          </a:stretch>
        </p:blipFill>
        <p:spPr>
          <a:xfrm>
            <a:off x="10496968" y="109420"/>
            <a:ext cx="551247" cy="950426"/>
          </a:xfrm>
        </p:spPr>
      </p:pic>
      <p:sp>
        <p:nvSpPr>
          <p:cNvPr id="3" name="TextBox 2"/>
          <p:cNvSpPr txBox="1"/>
          <p:nvPr/>
        </p:nvSpPr>
        <p:spPr>
          <a:xfrm>
            <a:off x="834887" y="1216550"/>
            <a:ext cx="10392355" cy="4555093"/>
          </a:xfrm>
          <a:prstGeom prst="rect">
            <a:avLst/>
          </a:prstGeom>
          <a:noFill/>
        </p:spPr>
        <p:txBody>
          <a:bodyPr wrap="square" rtlCol="0">
            <a:spAutoFit/>
          </a:bodyPr>
          <a:lstStyle/>
          <a:p>
            <a:r>
              <a:rPr lang="en-US" sz="2800" dirty="0"/>
              <a:t>Treat them </a:t>
            </a:r>
            <a:r>
              <a:rPr lang="en-US" dirty="0"/>
              <a:t>– Full service medical care, on site dentistry and mental health counseling</a:t>
            </a:r>
          </a:p>
          <a:p>
            <a:endParaRPr lang="en-US" dirty="0"/>
          </a:p>
          <a:p>
            <a:pPr marL="285750" indent="-285750">
              <a:buFont typeface="Arial" panose="020B0604020202020204" pitchFamily="34" charset="0"/>
              <a:buChar char="•"/>
            </a:pPr>
            <a:r>
              <a:rPr lang="en-US" dirty="0"/>
              <a:t>HIV Medical and Related Care Services (2013 to 2017)</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600" dirty="0"/>
              <a:t>Total Unduplicated Patients: 187 to 208 (11% increase)</a:t>
            </a:r>
          </a:p>
          <a:p>
            <a:pPr lvl="1"/>
            <a:endParaRPr lang="en-US" sz="1600" dirty="0"/>
          </a:p>
          <a:p>
            <a:pPr marL="742950" lvl="1" indent="-285750">
              <a:buFont typeface="Arial" panose="020B0604020202020204" pitchFamily="34" charset="0"/>
              <a:buChar char="•"/>
            </a:pPr>
            <a:r>
              <a:rPr lang="en-US" sz="1600" dirty="0"/>
              <a:t>Total New Patients (annually): 22 to 29 (32% increase)</a:t>
            </a:r>
          </a:p>
          <a:p>
            <a:pPr lvl="1"/>
            <a:endParaRPr lang="en-US" sz="1600" dirty="0"/>
          </a:p>
          <a:p>
            <a:pPr marL="742950" lvl="1" indent="-285750">
              <a:buFont typeface="Arial" panose="020B0604020202020204" pitchFamily="34" charset="0"/>
              <a:buChar char="•"/>
            </a:pPr>
            <a:r>
              <a:rPr lang="en-US" sz="1600" dirty="0"/>
              <a:t>Total Unduplicated Medical Care Visits (annually):  1,658 to 1,971 (19% increase) </a:t>
            </a:r>
          </a:p>
          <a:p>
            <a:pPr lvl="1"/>
            <a:endParaRPr lang="en-US" sz="1600" dirty="0"/>
          </a:p>
          <a:p>
            <a:pPr marL="742950" lvl="1" indent="-285750">
              <a:buFont typeface="Arial" panose="020B0604020202020204" pitchFamily="34" charset="0"/>
              <a:buChar char="•"/>
            </a:pPr>
            <a:r>
              <a:rPr lang="en-US" sz="1600" dirty="0"/>
              <a:t>Total Unduplicated Oral Health Care Patients: 62 to 79 (27% increase)</a:t>
            </a:r>
          </a:p>
          <a:p>
            <a:pPr lvl="1"/>
            <a:endParaRPr lang="en-US" sz="1600" dirty="0"/>
          </a:p>
          <a:p>
            <a:pPr marL="742950" lvl="1" indent="-285750">
              <a:buFont typeface="Arial" panose="020B0604020202020204" pitchFamily="34" charset="0"/>
              <a:buChar char="•"/>
            </a:pPr>
            <a:r>
              <a:rPr lang="en-US" sz="1600" dirty="0"/>
              <a:t>Total Unduplicated Oral Health Visits: 77 to 158 (105% increase)</a:t>
            </a:r>
          </a:p>
          <a:p>
            <a:pPr lvl="1"/>
            <a:endParaRPr lang="en-US" sz="1600" dirty="0"/>
          </a:p>
          <a:p>
            <a:pPr marL="742950" lvl="1" indent="-285750">
              <a:buFont typeface="Arial" panose="020B0604020202020204" pitchFamily="34" charset="0"/>
              <a:buChar char="•"/>
            </a:pPr>
            <a:r>
              <a:rPr lang="en-US" sz="1600" dirty="0"/>
              <a:t>Total Unduplicated Mental Health/Substance Abuse Patients: 70 to 85 (21% increase)</a:t>
            </a:r>
          </a:p>
          <a:p>
            <a:pPr lvl="1"/>
            <a:endParaRPr lang="en-US" sz="1600" dirty="0"/>
          </a:p>
          <a:p>
            <a:pPr marL="742950" lvl="1" indent="-285750">
              <a:buFont typeface="Arial" panose="020B0604020202020204" pitchFamily="34" charset="0"/>
              <a:buChar char="•"/>
            </a:pPr>
            <a:r>
              <a:rPr lang="en-US" sz="1600" dirty="0"/>
              <a:t>Total Unduplicated Mental Health/Substance Abuse Visits: 262 to 426 (63% increase)</a:t>
            </a:r>
          </a:p>
        </p:txBody>
      </p:sp>
      <p:grpSp>
        <p:nvGrpSpPr>
          <p:cNvPr id="5" name="Group 4">
            <a:extLst>
              <a:ext uri="{FF2B5EF4-FFF2-40B4-BE49-F238E27FC236}">
                <a16:creationId xmlns:a16="http://schemas.microsoft.com/office/drawing/2014/main" id="{6E764D43-4D4D-49CC-B851-72B517D76CC6}"/>
              </a:ext>
            </a:extLst>
          </p:cNvPr>
          <p:cNvGrpSpPr/>
          <p:nvPr/>
        </p:nvGrpSpPr>
        <p:grpSpPr>
          <a:xfrm>
            <a:off x="0" y="6042611"/>
            <a:ext cx="12192000" cy="597370"/>
            <a:chOff x="0" y="5387388"/>
            <a:chExt cx="9144000" cy="587929"/>
          </a:xfrm>
        </p:grpSpPr>
        <p:pic>
          <p:nvPicPr>
            <p:cNvPr id="7" name="Picture 6">
              <a:extLst>
                <a:ext uri="{FF2B5EF4-FFF2-40B4-BE49-F238E27FC236}">
                  <a16:creationId xmlns:a16="http://schemas.microsoft.com/office/drawing/2014/main" id="{A8D4003B-99A4-4728-AAF5-18AC7E804555}"/>
                </a:ext>
              </a:extLst>
            </p:cNvPr>
            <p:cNvPicPr>
              <a:picLocks noChangeAspect="1"/>
            </p:cNvPicPr>
            <p:nvPr/>
          </p:nvPicPr>
          <p:blipFill>
            <a:blip r:embed="rId3"/>
            <a:stretch>
              <a:fillRect/>
            </a:stretch>
          </p:blipFill>
          <p:spPr>
            <a:xfrm flipV="1">
              <a:off x="0" y="5387388"/>
              <a:ext cx="9144000" cy="436815"/>
            </a:xfrm>
            <a:prstGeom prst="rect">
              <a:avLst/>
            </a:prstGeom>
          </p:spPr>
        </p:pic>
        <p:pic>
          <p:nvPicPr>
            <p:cNvPr id="8" name="Picture 7">
              <a:extLst>
                <a:ext uri="{FF2B5EF4-FFF2-40B4-BE49-F238E27FC236}">
                  <a16:creationId xmlns:a16="http://schemas.microsoft.com/office/drawing/2014/main" id="{AC8069F7-79DC-4E53-9D65-D07A31701BFD}"/>
                </a:ext>
              </a:extLst>
            </p:cNvPr>
            <p:cNvPicPr>
              <a:picLocks noChangeAspect="1"/>
            </p:cNvPicPr>
            <p:nvPr/>
          </p:nvPicPr>
          <p:blipFill>
            <a:blip r:embed="rId3"/>
            <a:stretch>
              <a:fillRect/>
            </a:stretch>
          </p:blipFill>
          <p:spPr>
            <a:xfrm rot="10800000" flipV="1">
              <a:off x="0" y="5538502"/>
              <a:ext cx="9144000" cy="436815"/>
            </a:xfrm>
            <a:prstGeom prst="rect">
              <a:avLst/>
            </a:prstGeom>
          </p:spPr>
        </p:pic>
      </p:grpSp>
    </p:spTree>
    <p:extLst>
      <p:ext uri="{BB962C8B-B14F-4D97-AF65-F5344CB8AC3E}">
        <p14:creationId xmlns:p14="http://schemas.microsoft.com/office/powerpoint/2010/main" val="2521960908"/>
      </p:ext>
    </p:extLst>
  </p:cSld>
  <p:clrMapOvr>
    <a:masterClrMapping/>
  </p:clrMapOvr>
</p:sld>
</file>

<file path=ppt/theme/theme1.xml><?xml version="1.0" encoding="utf-8"?>
<a:theme xmlns:a="http://schemas.openxmlformats.org/drawingml/2006/main" name="NGHD PowerPoint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NGHD PowerPoint Presentation Template</Template>
  <TotalTime>296</TotalTime>
  <Words>1610</Words>
  <Application>Microsoft Office PowerPoint</Application>
  <PresentationFormat>Widescreen</PresentationFormat>
  <Paragraphs>180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NGHD PowerPoint Presentation Template</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lpstr>The Living Bridge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Bridge Center</dc:title>
  <dc:creator>Jeff Vollman</dc:creator>
  <cp:lastModifiedBy>Jeff Vollman</cp:lastModifiedBy>
  <cp:revision>46</cp:revision>
  <dcterms:created xsi:type="dcterms:W3CDTF">2017-05-19T14:52:37Z</dcterms:created>
  <dcterms:modified xsi:type="dcterms:W3CDTF">2018-03-29T17:19:39Z</dcterms:modified>
</cp:coreProperties>
</file>