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12192000" cy="6858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Merriweather Sans" pitchFamily="2" charset="77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19E2D3CD-4925-A74C-B984-DF8E361C0FD4}">
          <p14:sldIdLst>
            <p14:sldId id="256"/>
            <p14:sldId id="259"/>
          </p14:sldIdLst>
        </p14:section>
        <p14:section name="Presenter 2" id="{68F651FD-DA11-8B4F-9D08-03DE3C5664A4}">
          <p14:sldIdLst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71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34"/>
    <p:restoredTop sz="86398"/>
  </p:normalViewPr>
  <p:slideViewPr>
    <p:cSldViewPr snapToGrid="0">
      <p:cViewPr varScale="1">
        <p:scale>
          <a:sx n="91" d="100"/>
          <a:sy n="91" d="100"/>
        </p:scale>
        <p:origin x="192" y="264"/>
      </p:cViewPr>
      <p:guideLst>
        <p:guide orient="horz" pos="2160"/>
        <p:guide pos="7104"/>
      </p:guideLst>
    </p:cSldViewPr>
  </p:slideViewPr>
  <p:outlineViewPr>
    <p:cViewPr>
      <p:scale>
        <a:sx n="33" d="100"/>
        <a:sy n="33" d="100"/>
      </p:scale>
      <p:origin x="0" y="-2558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7" name="Google Shape;67;p1:notes"/>
          <p:cNvSpPr txBox="1">
            <a:spLocks noGrp="1"/>
          </p:cNvSpPr>
          <p:nvPr>
            <p:ph type="sldNum" idx="12"/>
          </p:nvPr>
        </p:nvSpPr>
        <p:spPr>
          <a:xfrm>
            <a:off x="3884614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 txBox="1">
            <a:spLocks noGrp="1"/>
          </p:cNvSpPr>
          <p:nvPr>
            <p:ph type="body" idx="1"/>
          </p:nvPr>
        </p:nvSpPr>
        <p:spPr>
          <a:xfrm>
            <a:off x="685338" y="4342777"/>
            <a:ext cx="54873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5" name="Google Shape;1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 txBox="1">
            <a:spLocks noGrp="1"/>
          </p:cNvSpPr>
          <p:nvPr>
            <p:ph type="body" idx="1"/>
          </p:nvPr>
        </p:nvSpPr>
        <p:spPr>
          <a:xfrm>
            <a:off x="685338" y="4342777"/>
            <a:ext cx="54873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:notes"/>
          <p:cNvSpPr txBox="1">
            <a:spLocks noGrp="1"/>
          </p:cNvSpPr>
          <p:nvPr>
            <p:ph type="body" idx="1"/>
          </p:nvPr>
        </p:nvSpPr>
        <p:spPr>
          <a:xfrm>
            <a:off x="685338" y="4342777"/>
            <a:ext cx="54873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1" name="Google Shape;201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:notes"/>
          <p:cNvSpPr txBox="1">
            <a:spLocks noGrp="1"/>
          </p:cNvSpPr>
          <p:nvPr>
            <p:ph type="body" idx="1"/>
          </p:nvPr>
        </p:nvSpPr>
        <p:spPr>
          <a:xfrm>
            <a:off x="685338" y="4342777"/>
            <a:ext cx="54873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6" name="Google Shape;20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:notes"/>
          <p:cNvSpPr txBox="1">
            <a:spLocks noGrp="1"/>
          </p:cNvSpPr>
          <p:nvPr>
            <p:ph type="body" idx="1"/>
          </p:nvPr>
        </p:nvSpPr>
        <p:spPr>
          <a:xfrm>
            <a:off x="685338" y="4342777"/>
            <a:ext cx="54873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2" name="Google Shape;21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:notes"/>
          <p:cNvSpPr txBox="1">
            <a:spLocks noGrp="1"/>
          </p:cNvSpPr>
          <p:nvPr>
            <p:ph type="body" idx="1"/>
          </p:nvPr>
        </p:nvSpPr>
        <p:spPr>
          <a:xfrm>
            <a:off x="685338" y="4342777"/>
            <a:ext cx="54873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9" name="Google Shape;21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09" name="Google Shape;10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:notes"/>
          <p:cNvSpPr txBox="1">
            <a:spLocks noGrp="1"/>
          </p:cNvSpPr>
          <p:nvPr>
            <p:ph type="body" idx="1"/>
          </p:nvPr>
        </p:nvSpPr>
        <p:spPr>
          <a:xfrm>
            <a:off x="685338" y="4342777"/>
            <a:ext cx="54873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5" name="Google Shape;22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7" name="Google Shape;237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7:notes"/>
          <p:cNvSpPr txBox="1">
            <a:spLocks noGrp="1"/>
          </p:cNvSpPr>
          <p:nvPr>
            <p:ph type="body" idx="1"/>
          </p:nvPr>
        </p:nvSpPr>
        <p:spPr>
          <a:xfrm>
            <a:off x="685338" y="4342777"/>
            <a:ext cx="54873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255" name="Google Shape;25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0" name="Google Shape;280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760e785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a760e7854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a760e7854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5" name="Google Shape;28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3" name="Google Shape;293;p3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338" y="4342777"/>
            <a:ext cx="54873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338" y="4342777"/>
            <a:ext cx="54873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85338" y="4342777"/>
            <a:ext cx="54873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>
            <a:spLocks noGrp="1"/>
          </p:cNvSpPr>
          <p:nvPr>
            <p:ph type="body" idx="1"/>
          </p:nvPr>
        </p:nvSpPr>
        <p:spPr>
          <a:xfrm>
            <a:off x="685338" y="4342777"/>
            <a:ext cx="54873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1" name="Google Shape;1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12192000" cy="502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14400" y="685800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14400" y="2285999"/>
            <a:ext cx="103632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>
                <a:solidFill>
                  <a:srgbClr val="8D8D8D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D8D8D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D8D8D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D8D8D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8D8D"/>
              </a:buClr>
              <a:buSzPts val="2000"/>
              <a:buNone/>
              <a:defRPr>
                <a:solidFill>
                  <a:srgbClr val="8D8D8D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8D8D"/>
              </a:buClr>
              <a:buSzPts val="2000"/>
              <a:buNone/>
              <a:defRPr>
                <a:solidFill>
                  <a:srgbClr val="8D8D8D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8D8D"/>
              </a:buClr>
              <a:buSzPts val="2000"/>
              <a:buNone/>
              <a:defRPr>
                <a:solidFill>
                  <a:srgbClr val="8D8D8D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8D8D"/>
              </a:buClr>
              <a:buSzPts val="2000"/>
              <a:buNone/>
              <a:defRPr>
                <a:solidFill>
                  <a:srgbClr val="8D8D8D"/>
                </a:solidFill>
              </a:defRPr>
            </a:lvl9pPr>
          </a:lstStyle>
          <a:p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0" y="5029200"/>
            <a:ext cx="12192000" cy="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body" idx="2"/>
          </p:nvPr>
        </p:nvSpPr>
        <p:spPr>
          <a:xfrm>
            <a:off x="914400" y="4038600"/>
            <a:ext cx="1036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?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914400" y="5410200"/>
            <a:ext cx="5410198" cy="1204573"/>
            <a:chOff x="685802" y="5410200"/>
            <a:chExt cx="5410198" cy="1204573"/>
          </a:xfrm>
        </p:grpSpPr>
        <p:pic>
          <p:nvPicPr>
            <p:cNvPr id="15" name="Google Shape;15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85802" y="5410200"/>
              <a:ext cx="2880499" cy="12045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943856" y="5562600"/>
              <a:ext cx="1152144" cy="78305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" name="Google Shape;17;p2"/>
            <p:cNvCxnSpPr/>
            <p:nvPr/>
          </p:nvCxnSpPr>
          <p:spPr>
            <a:xfrm>
              <a:off x="4258056" y="5410200"/>
              <a:ext cx="0" cy="1204573"/>
            </a:xfrm>
            <a:prstGeom prst="straightConnector1">
              <a:avLst/>
            </a:prstGeom>
            <a:noFill/>
            <a:ln w="2857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bg>
      <p:bgPr>
        <a:solidFill>
          <a:schemeClr val="accent4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1" name="Google Shape;21;p3"/>
          <p:cNvGrpSpPr/>
          <p:nvPr/>
        </p:nvGrpSpPr>
        <p:grpSpPr>
          <a:xfrm>
            <a:off x="609600" y="6248400"/>
            <a:ext cx="2108454" cy="455613"/>
            <a:chOff x="533400" y="6248400"/>
            <a:chExt cx="2108454" cy="455613"/>
          </a:xfrm>
        </p:grpSpPr>
        <p:pic>
          <p:nvPicPr>
            <p:cNvPr id="22" name="Google Shape;22;p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33400" y="6248400"/>
              <a:ext cx="1096963" cy="4556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09800" y="6329383"/>
              <a:ext cx="432054" cy="29364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4" name="Google Shape;24;p3"/>
            <p:cNvCxnSpPr/>
            <p:nvPr/>
          </p:nvCxnSpPr>
          <p:spPr>
            <a:xfrm>
              <a:off x="1905000" y="6248400"/>
              <a:ext cx="0" cy="455613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 t="8572"/>
          <a:stretch/>
        </p:blipFill>
        <p:spPr>
          <a:xfrm>
            <a:off x="2190750" y="0"/>
            <a:ext cx="100012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963084" y="1143001"/>
            <a:ext cx="86868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?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?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?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?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grpSp>
        <p:nvGrpSpPr>
          <p:cNvPr id="32" name="Google Shape;32;p5"/>
          <p:cNvGrpSpPr/>
          <p:nvPr/>
        </p:nvGrpSpPr>
        <p:grpSpPr>
          <a:xfrm>
            <a:off x="609600" y="6248400"/>
            <a:ext cx="2108454" cy="455613"/>
            <a:chOff x="533400" y="6248400"/>
            <a:chExt cx="2108454" cy="455613"/>
          </a:xfrm>
        </p:grpSpPr>
        <p:pic>
          <p:nvPicPr>
            <p:cNvPr id="33" name="Google Shape;33;p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33400" y="6248400"/>
              <a:ext cx="1096963" cy="4556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09800" y="6329383"/>
              <a:ext cx="432054" cy="29364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5" name="Google Shape;35;p5"/>
            <p:cNvCxnSpPr/>
            <p:nvPr/>
          </p:nvCxnSpPr>
          <p:spPr>
            <a:xfrm>
              <a:off x="1905000" y="6248400"/>
              <a:ext cx="0" cy="455613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?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?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609600" y="6248400"/>
            <a:ext cx="2108454" cy="455613"/>
            <a:chOff x="533400" y="6248400"/>
            <a:chExt cx="2108454" cy="455613"/>
          </a:xfrm>
        </p:grpSpPr>
        <p:pic>
          <p:nvPicPr>
            <p:cNvPr id="43" name="Google Shape;43;p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33400" y="6248400"/>
              <a:ext cx="1096963" cy="4556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44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09800" y="6329383"/>
              <a:ext cx="432054" cy="29364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5" name="Google Shape;45;p6"/>
            <p:cNvCxnSpPr/>
            <p:nvPr/>
          </p:nvCxnSpPr>
          <p:spPr>
            <a:xfrm>
              <a:off x="1905000" y="6248400"/>
              <a:ext cx="0" cy="455613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_No-Logo">
  <p:cSld name="Title and Content_No-Log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ctrTitle"/>
          </p:nvPr>
        </p:nvSpPr>
        <p:spPr>
          <a:xfrm>
            <a:off x="914400" y="685800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ubTitle" idx="1"/>
          </p:nvPr>
        </p:nvSpPr>
        <p:spPr>
          <a:xfrm>
            <a:off x="914400" y="2285999"/>
            <a:ext cx="103632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>
                <a:solidFill>
                  <a:srgbClr val="8D8D8D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D8D8D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D8D8D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D8D8D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8D8D"/>
              </a:buClr>
              <a:buSzPts val="2000"/>
              <a:buNone/>
              <a:defRPr>
                <a:solidFill>
                  <a:srgbClr val="8D8D8D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8D8D"/>
              </a:buClr>
              <a:buSzPts val="2000"/>
              <a:buNone/>
              <a:defRPr>
                <a:solidFill>
                  <a:srgbClr val="8D8D8D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8D8D"/>
              </a:buClr>
              <a:buSzPts val="2000"/>
              <a:buNone/>
              <a:defRPr>
                <a:solidFill>
                  <a:srgbClr val="8D8D8D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D8D8D"/>
              </a:buClr>
              <a:buSzPts val="2000"/>
              <a:buNone/>
              <a:defRPr>
                <a:solidFill>
                  <a:srgbClr val="8D8D8D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914400" y="4038600"/>
            <a:ext cx="1036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?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bg>
      <p:bgPr>
        <a:solidFill>
          <a:schemeClr val="accent6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963084" y="1143001"/>
            <a:ext cx="86868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5" name="Google Shape;55;p9"/>
          <p:cNvPicPr preferRelativeResize="0"/>
          <p:nvPr/>
        </p:nvPicPr>
        <p:blipFill rotWithShape="1">
          <a:blip r:embed="rId2">
            <a:alphaModFix/>
          </a:blip>
          <a:srcRect t="8572"/>
          <a:stretch/>
        </p:blipFill>
        <p:spPr>
          <a:xfrm>
            <a:off x="2286000" y="0"/>
            <a:ext cx="10001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8" name="Google Shape;58;p10"/>
          <p:cNvGrpSpPr/>
          <p:nvPr/>
        </p:nvGrpSpPr>
        <p:grpSpPr>
          <a:xfrm>
            <a:off x="609600" y="6248400"/>
            <a:ext cx="2108454" cy="455613"/>
            <a:chOff x="533400" y="6248400"/>
            <a:chExt cx="2108454" cy="455613"/>
          </a:xfrm>
        </p:grpSpPr>
        <p:pic>
          <p:nvPicPr>
            <p:cNvPr id="59" name="Google Shape;59;p1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33400" y="6248400"/>
              <a:ext cx="1096963" cy="4556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09800" y="6329383"/>
              <a:ext cx="432054" cy="29364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1" name="Google Shape;61;p10"/>
            <p:cNvCxnSpPr/>
            <p:nvPr/>
          </p:nvCxnSpPr>
          <p:spPr>
            <a:xfrm>
              <a:off x="1905000" y="6248400"/>
              <a:ext cx="0" cy="455613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🞂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🞂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targethiv.org/planning-CHATT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targethiv.org/planning-chatt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lanningCHATT@jsi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/>
          <p:cNvSpPr txBox="1">
            <a:spLocks noGrp="1"/>
          </p:cNvSpPr>
          <p:nvPr>
            <p:ph type="ctrTitle"/>
          </p:nvPr>
        </p:nvSpPr>
        <p:spPr>
          <a:xfrm>
            <a:off x="914400" y="685800"/>
            <a:ext cx="10363200" cy="25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rgbClr val="FFFFFF"/>
                </a:solidFill>
              </a:rPr>
              <a:t>Setting the Standard: A Comprehensive Overview of Service Standards for Part A Planning Councils/Planning Bodies</a:t>
            </a:r>
            <a:endParaRPr sz="6000" dirty="0">
              <a:solidFill>
                <a:srgbClr val="FFFFFF"/>
              </a:solidFill>
            </a:endParaRPr>
          </a:p>
        </p:txBody>
      </p:sp>
      <p:sp>
        <p:nvSpPr>
          <p:cNvPr id="70" name="Text 2"/>
          <p:cNvSpPr txBox="1">
            <a:spLocks noGrp="1"/>
          </p:cNvSpPr>
          <p:nvPr>
            <p:ph type="body" idx="2"/>
          </p:nvPr>
        </p:nvSpPr>
        <p:spPr>
          <a:xfrm>
            <a:off x="914400" y="3429000"/>
            <a:ext cx="10363200" cy="20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dirty="0"/>
              <a:t>Renee November (St. Louis TGA)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dirty="0"/>
              <a:t>Cheryl </a:t>
            </a:r>
            <a:r>
              <a:rPr lang="en-US" dirty="0" err="1"/>
              <a:t>Barrit</a:t>
            </a:r>
            <a:r>
              <a:rPr lang="en-US" dirty="0"/>
              <a:t> (Los Angeles EMA)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dirty="0"/>
              <a:t>Jamal Refuge  (Planning CHATT)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Los Angeles </a:t>
            </a:r>
            <a:endParaRPr/>
          </a:p>
        </p:txBody>
      </p:sp>
      <p:sp>
        <p:nvSpPr>
          <p:cNvPr id="166" name="Text 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 dirty="0"/>
              <a:t>Direct feedback from PLWH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 dirty="0"/>
              <a:t>Redefine and modernize criteria for service standards (e.g. emergency financial assistance)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 dirty="0"/>
              <a:t>Leverage COVID-19 CARES Act for additional funding due to the advocacy of PLWH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St. Louis </a:t>
            </a:r>
            <a:endParaRPr/>
          </a:p>
        </p:txBody>
      </p:sp>
      <p:sp>
        <p:nvSpPr>
          <p:cNvPr id="172" name="Text 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 dirty="0"/>
              <a:t>Use service standards as a teaching tool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 dirty="0"/>
              <a:t>Importance of consumer storytelling (e.g. client needing utility assistance)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HRSA-Recommended Topics to Address in Service Standards</a:t>
            </a:r>
            <a:endParaRPr lang="en-US" dirty="0"/>
          </a:p>
        </p:txBody>
      </p:sp>
      <p:sp>
        <p:nvSpPr>
          <p:cNvPr id="178" name="Text 1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q"/>
            </a:pPr>
            <a:r>
              <a:rPr lang="en-US" dirty="0"/>
              <a:t>Service Category Definition 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Intake and Eligibility 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Key Service Components and Activities 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Personnel Qualifications (including licensure) 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Assessment and Service Plan* 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Transition and Discharge 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Case Closure Protocol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8367A-AB88-0B4A-96AC-4667CD6E937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628090" y="6024280"/>
            <a:ext cx="1954310" cy="639764"/>
          </a:xfrm>
        </p:spPr>
        <p:txBody>
          <a:bodyPr/>
          <a:lstStyle/>
          <a:p>
            <a:pPr marL="50800" indent="0">
              <a:buNone/>
            </a:pPr>
            <a:r>
              <a:rPr lang="en-US" sz="1400" dirty="0"/>
              <a:t>*where applicable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HRSA-Recommended Topics to Address in Service Standards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EA5348F-2BD5-FE45-AFA2-A2CEA6DE6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600201"/>
            <a:ext cx="6418729" cy="4525963"/>
          </a:xfrm>
        </p:spPr>
        <p:txBody>
          <a:bodyPr/>
          <a:lstStyle/>
          <a:p>
            <a:pPr lvl="0">
              <a:buFont typeface="Wingdings" pitchFamily="2" charset="2"/>
              <a:buChar char="q"/>
            </a:pPr>
            <a:r>
              <a:rPr lang="en-US" dirty="0"/>
              <a:t>Client Rights and Responsibilities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Grievance Process 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Cultural and Linguistic Competency 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Privacy and Confidentiality (including securing records) </a:t>
            </a:r>
          </a:p>
          <a:p>
            <a:pPr lvl="0">
              <a:buFont typeface="Wingdings" pitchFamily="2" charset="2"/>
              <a:buChar char="q"/>
            </a:pPr>
            <a:r>
              <a:rPr lang="en-US" dirty="0"/>
              <a:t>Recertification Requirements* </a:t>
            </a:r>
          </a:p>
        </p:txBody>
      </p:sp>
      <p:sp>
        <p:nvSpPr>
          <p:cNvPr id="185" name="Text Placeholder 2"/>
          <p:cNvSpPr txBox="1">
            <a:spLocks noGrp="1"/>
          </p:cNvSpPr>
          <p:nvPr>
            <p:ph type="body" idx="2"/>
          </p:nvPr>
        </p:nvSpPr>
        <p:spPr>
          <a:xfrm>
            <a:off x="8803340" y="6221505"/>
            <a:ext cx="2779059" cy="460470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en-US" sz="1400" dirty="0">
                <a:solidFill>
                  <a:schemeClr val="dk2"/>
                </a:solidFill>
              </a:rPr>
              <a:t>*where applicable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HRSA/HAB Guidance: Performance and Health Outcome Measures</a:t>
            </a:r>
            <a:endParaRPr dirty="0"/>
          </a:p>
        </p:txBody>
      </p:sp>
      <p:sp>
        <p:nvSpPr>
          <p:cNvPr id="192" name="Text 1"/>
          <p:cNvSpPr txBox="1">
            <a:spLocks noGrp="1"/>
          </p:cNvSpPr>
          <p:nvPr>
            <p:ph type="body" idx="1"/>
          </p:nvPr>
        </p:nvSpPr>
        <p:spPr>
          <a:xfrm>
            <a:off x="609600" y="1417639"/>
            <a:ext cx="10972800" cy="4708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en-US" sz="2800" dirty="0"/>
              <a:t>Jurisdictions should </a:t>
            </a:r>
            <a:r>
              <a:rPr lang="en-US" sz="2800" b="1" dirty="0"/>
              <a:t>not</a:t>
            </a:r>
            <a:r>
              <a:rPr lang="en-US" sz="2800" dirty="0"/>
              <a:t> include performance measures or health outcomes in their service standards 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en-US" sz="2800" dirty="0"/>
              <a:t>Use of these measures is the responsibility of the RWHAP Part A Recipient: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lang="en-US" sz="2400" dirty="0"/>
              <a:t>Recipients include performance standards in their RFPs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lang="en-US" sz="2400" dirty="0"/>
              <a:t>Potential subrecipients indicate in the application their ability to meet the performance standards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lang="en-US" sz="2400" dirty="0"/>
              <a:t>Selected subrecipients have performance measures in their contracts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lang="en-US" sz="2400" dirty="0"/>
              <a:t>Recipient monitoring addresses whether these measures are being met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en-US" sz="2800" dirty="0"/>
              <a:t>The RWHAP Part A Recipient monitoring for compliance is an administrative function</a:t>
            </a:r>
            <a:endParaRPr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le 1"/>
          <p:cNvSpPr txBox="1">
            <a:spLocks noGrp="1"/>
          </p:cNvSpPr>
          <p:nvPr>
            <p:ph type="title"/>
          </p:nvPr>
        </p:nvSpPr>
        <p:spPr>
          <a:xfrm>
            <a:off x="963084" y="1143001"/>
            <a:ext cx="86868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Developing, Reviewing, and Updating  Service Standards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 1"/>
          <p:cNvSpPr txBox="1">
            <a:spLocks noGrp="1"/>
          </p:cNvSpPr>
          <p:nvPr>
            <p:ph type="title"/>
          </p:nvPr>
        </p:nvSpPr>
        <p:spPr>
          <a:xfrm>
            <a:off x="963084" y="1143001"/>
            <a:ext cx="86868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What is your process for developing service standards at your jurisdiction?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le 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Developing Service Standards</a:t>
            </a:r>
            <a:endParaRPr dirty="0"/>
          </a:p>
        </p:txBody>
      </p:sp>
      <p:sp>
        <p:nvSpPr>
          <p:cNvPr id="209" name="Text 2"/>
          <p:cNvSpPr txBox="1">
            <a:spLocks noGrp="1"/>
          </p:cNvSpPr>
          <p:nvPr>
            <p:ph type="body" idx="1"/>
          </p:nvPr>
        </p:nvSpPr>
        <p:spPr>
          <a:xfrm>
            <a:off x="609600" y="1417650"/>
            <a:ext cx="10972800" cy="4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en-US" sz="2800" dirty="0"/>
              <a:t>Assign responsibility, usually to a PC/PB committee (e.g. Care Strategy or System of Care)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en-US" sz="2800" dirty="0"/>
              <a:t>Determine priorities for development of service standards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lang="en-US" sz="2400" dirty="0"/>
              <a:t>Include all service categories that are currently funded or have been allocated funds for the next program year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lang="en-US" sz="2400" dirty="0"/>
              <a:t>Agree on the order of development based on clear criteria, such as a service category’s allocation level or local priority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en-US" sz="2800" dirty="0"/>
              <a:t>Set a timeline that fits into your annual calendar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en-US" sz="2800" dirty="0"/>
              <a:t>Review and agree on an outline to be used for all service category-specific service standards</a:t>
            </a:r>
            <a:endParaRPr dirty="0"/>
          </a:p>
          <a:p>
            <a:pPr marL="635000" lvl="0" indent="-279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endParaRPr sz="2800" dirty="0"/>
          </a:p>
          <a:p>
            <a:pPr marL="952500" lvl="1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le 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Develop Service Standards that Apply to All Service Categories</a:t>
            </a:r>
            <a:endParaRPr dirty="0"/>
          </a:p>
        </p:txBody>
      </p:sp>
      <p:sp>
        <p:nvSpPr>
          <p:cNvPr id="215" name="Text 1"/>
          <p:cNvSpPr txBox="1">
            <a:spLocks noGrp="1"/>
          </p:cNvSpPr>
          <p:nvPr>
            <p:ph type="body" idx="1"/>
          </p:nvPr>
        </p:nvSpPr>
        <p:spPr>
          <a:xfrm>
            <a:off x="609601" y="1600201"/>
            <a:ext cx="402503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en-US" dirty="0"/>
              <a:t>Include programmatic and fiscal requirements in the RWHAP Part A National Monitoring Standards</a:t>
            </a:r>
            <a:endParaRPr dirty="0"/>
          </a:p>
        </p:txBody>
      </p:sp>
      <p:sp>
        <p:nvSpPr>
          <p:cNvPr id="216" name="Text 2"/>
          <p:cNvSpPr txBox="1">
            <a:spLocks noGrp="1"/>
          </p:cNvSpPr>
          <p:nvPr>
            <p:ph type="body" idx="2"/>
          </p:nvPr>
        </p:nvSpPr>
        <p:spPr>
          <a:xfrm>
            <a:off x="4960307" y="1600201"/>
            <a:ext cx="662209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en-US" dirty="0"/>
              <a:t>Address such topics as: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lang="en-US" dirty="0"/>
              <a:t>Access to Services	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lang="en-US" dirty="0"/>
              <a:t>Agency Policies &amp; Procedures  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lang="en-US" dirty="0"/>
              <a:t>Client Rights &amp; Responsibilities 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lang="en-US" dirty="0"/>
              <a:t>Cultural &amp; Linguistic Competence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lang="en-US" dirty="0"/>
              <a:t>Grievance Process	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lang="en-US" dirty="0"/>
              <a:t>Personnel, Training, Licensing &amp; Supervision  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lang="en-US" dirty="0"/>
              <a:t>Intake and Eligibility 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lang="en-US" dirty="0"/>
              <a:t>Transition and Discharge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lang="en-US" dirty="0"/>
              <a:t>Privacy &amp; Confidentiality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lang="en-US" dirty="0"/>
              <a:t>Program Safety </a:t>
            </a:r>
            <a:endParaRPr dirty="0"/>
          </a:p>
          <a:p>
            <a:pPr marL="457200" lvl="0" indent="-279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itle 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Establish a Process for Drafting Service Standards</a:t>
            </a:r>
            <a:endParaRPr/>
          </a:p>
        </p:txBody>
      </p:sp>
      <p:sp>
        <p:nvSpPr>
          <p:cNvPr id="222" name="Text Placeholder 2"/>
          <p:cNvSpPr txBox="1">
            <a:spLocks noGrp="1"/>
          </p:cNvSpPr>
          <p:nvPr>
            <p:ph type="body" idx="1"/>
          </p:nvPr>
        </p:nvSpPr>
        <p:spPr>
          <a:xfrm>
            <a:off x="609600" y="1270661"/>
            <a:ext cx="10972800" cy="4855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 sz="3000" dirty="0"/>
              <a:t>Include a review of federal guidelines, standards from other jurisdictions, and relevant state and local requirements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 sz="3000" dirty="0"/>
              <a:t>Include ongoing RWHAP Part A Recipient representation/participation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 sz="3000" dirty="0"/>
              <a:t>Provide for systematic technical input from providers, consumers, and other experts, including RWHAP-funded and other service providers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 sz="3000" dirty="0"/>
              <a:t>Manage potential conflicts of interest by ensuring that subrecipients do not dominate in numbers or influence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 sz="3000" dirty="0"/>
              <a:t>Use a combination of meetings and written input and reviews </a:t>
            </a:r>
            <a:endParaRPr dirty="0"/>
          </a:p>
          <a:p>
            <a:pPr marL="6858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112" name="Text 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Char char="❑"/>
            </a:pPr>
            <a:r>
              <a:rPr lang="en-US" dirty="0"/>
              <a:t>Welcome and Introductions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❑"/>
            </a:pPr>
            <a:r>
              <a:rPr lang="en-US" dirty="0"/>
              <a:t>Service Standards Overview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❑"/>
            </a:pPr>
            <a:r>
              <a:rPr lang="en-US" dirty="0"/>
              <a:t>Service Standards and COVID-19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❑"/>
            </a:pPr>
            <a:r>
              <a:rPr lang="en-US" dirty="0"/>
              <a:t>Developing, Reviewing, and Updating Service Standards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❑"/>
            </a:pPr>
            <a:r>
              <a:rPr lang="en-US" dirty="0"/>
              <a:t>Resources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❑"/>
            </a:pPr>
            <a:r>
              <a:rPr lang="en-US" dirty="0"/>
              <a:t>Questions and Answers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 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Develop Service Standards Using A Process</a:t>
            </a:r>
            <a:endParaRPr/>
          </a:p>
        </p:txBody>
      </p:sp>
      <p:sp>
        <p:nvSpPr>
          <p:cNvPr id="228" name="Text Placeholder 2"/>
          <p:cNvSpPr txBox="1">
            <a:spLocks noGrp="1"/>
          </p:cNvSpPr>
          <p:nvPr>
            <p:ph type="body" idx="1"/>
          </p:nvPr>
        </p:nvSpPr>
        <p:spPr>
          <a:xfrm>
            <a:off x="609600" y="1417650"/>
            <a:ext cx="10972800" cy="4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Char char="❑"/>
            </a:pPr>
            <a:r>
              <a:rPr lang="en-US" dirty="0"/>
              <a:t>Develop service standards using the agreed-upon process </a:t>
            </a:r>
            <a:endParaRPr dirty="0"/>
          </a:p>
          <a:p>
            <a:pPr marL="914400" lvl="1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en-US" dirty="0"/>
              <a:t>Reference Universal Standards, but do not repeat their content in service category-specific standards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❑"/>
            </a:pPr>
            <a:r>
              <a:rPr lang="en-US" dirty="0"/>
              <a:t>Present draft standards for review by the PC/PB and recipient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❑"/>
            </a:pPr>
            <a:r>
              <a:rPr lang="en-US" dirty="0"/>
              <a:t>Make necessary revisions, then allow for external review by providers, consumers, and other experts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❑"/>
            </a:pPr>
            <a:r>
              <a:rPr lang="en-US" dirty="0"/>
              <a:t>Consider and integrate external input to draft standards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❑"/>
            </a:pPr>
            <a:r>
              <a:rPr lang="en-US" dirty="0"/>
              <a:t>Finalize service standards by vote of the PC/PB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itle 1"/>
          <p:cNvSpPr txBox="1">
            <a:spLocks noGrp="1"/>
          </p:cNvSpPr>
          <p:nvPr>
            <p:ph type="title"/>
          </p:nvPr>
        </p:nvSpPr>
        <p:spPr>
          <a:xfrm>
            <a:off x="963084" y="1143001"/>
            <a:ext cx="86868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Service Standards &amp; COVID-19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itle 1"/>
          <p:cNvSpPr txBox="1">
            <a:spLocks noGrp="1"/>
          </p:cNvSpPr>
          <p:nvPr>
            <p:ph type="title"/>
          </p:nvPr>
        </p:nvSpPr>
        <p:spPr>
          <a:xfrm>
            <a:off x="963084" y="1143001"/>
            <a:ext cx="86868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How has COVID-19 impacted the way you develop and maintain service standards?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Los Angeles </a:t>
            </a:r>
            <a:endParaRPr dirty="0"/>
          </a:p>
        </p:txBody>
      </p:sp>
      <p:sp>
        <p:nvSpPr>
          <p:cNvPr id="246" name="Text Placeholder 2"/>
          <p:cNvSpPr txBox="1">
            <a:spLocks noGrp="1"/>
          </p:cNvSpPr>
          <p:nvPr>
            <p:ph type="body" idx="2"/>
          </p:nvPr>
        </p:nvSpPr>
        <p:spPr>
          <a:xfrm>
            <a:off x="609600" y="1417650"/>
            <a:ext cx="10340400" cy="4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000"/>
              <a:buFont typeface="Noto Sans Symbols"/>
              <a:buChar char="❑"/>
            </a:pPr>
            <a:r>
              <a:rPr lang="en-US" sz="3000" dirty="0"/>
              <a:t>Re-review universal service standards to include telehealth</a:t>
            </a:r>
            <a:endParaRPr sz="3000" dirty="0"/>
          </a:p>
          <a:p>
            <a:pPr marL="45720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000"/>
              <a:buFont typeface="Noto Sans Symbols"/>
              <a:buChar char="❑"/>
            </a:pPr>
            <a:r>
              <a:rPr lang="en-US" sz="3000" dirty="0"/>
              <a:t>Partner with agencies to use virtual meeting platforms that are easier to use for consumers who have access to the latest technology (e.g. Zoom)</a:t>
            </a:r>
            <a:endParaRPr sz="3000" dirty="0"/>
          </a:p>
          <a:p>
            <a:pPr marL="45720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000"/>
              <a:buFont typeface="Noto Sans Symbols"/>
              <a:buChar char="❑"/>
            </a:pPr>
            <a:r>
              <a:rPr lang="en-US" sz="3000" dirty="0"/>
              <a:t>Sharing of best practices</a:t>
            </a:r>
            <a:endParaRPr sz="3000" dirty="0"/>
          </a:p>
          <a:p>
            <a:pPr marL="45720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000"/>
              <a:buFont typeface="Noto Sans Symbols"/>
              <a:buChar char="❑"/>
            </a:pPr>
            <a:r>
              <a:rPr lang="en-US" sz="3000" dirty="0"/>
              <a:t>Bilingual focus groups to get consumer feedback on childcare standards integrated plan</a:t>
            </a:r>
            <a:endParaRPr sz="3000" dirty="0"/>
          </a:p>
          <a:p>
            <a:pPr marL="45720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000"/>
              <a:buFont typeface="Noto Sans Symbols"/>
              <a:buChar char="❑"/>
            </a:pPr>
            <a:r>
              <a:rPr lang="en-US" sz="3000" dirty="0"/>
              <a:t>Even more coordinated efforts with grantee</a:t>
            </a:r>
            <a:endParaRPr sz="2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itle 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St. Louis </a:t>
            </a:r>
            <a:endParaRPr/>
          </a:p>
        </p:txBody>
      </p:sp>
      <p:sp>
        <p:nvSpPr>
          <p:cNvPr id="252" name="Text Placeholder 2"/>
          <p:cNvSpPr txBox="1">
            <a:spLocks noGrp="1"/>
          </p:cNvSpPr>
          <p:nvPr>
            <p:ph type="body" idx="4"/>
          </p:nvPr>
        </p:nvSpPr>
        <p:spPr>
          <a:xfrm>
            <a:off x="609475" y="1417650"/>
            <a:ext cx="10972800" cy="4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Char char="❑"/>
            </a:pPr>
            <a:r>
              <a:rPr lang="en-US" sz="3200" dirty="0"/>
              <a:t>Virtual meetings</a:t>
            </a:r>
            <a:endParaRPr sz="3200" dirty="0"/>
          </a:p>
          <a:p>
            <a:pPr marL="45720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200"/>
              <a:buFont typeface="Noto Sans Symbols"/>
              <a:buChar char="❑"/>
            </a:pPr>
            <a:r>
              <a:rPr lang="en-US" sz="3200" dirty="0"/>
              <a:t>Flexibility in training new staff</a:t>
            </a:r>
            <a:endParaRPr sz="3200" dirty="0"/>
          </a:p>
          <a:p>
            <a:pPr marL="45720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200"/>
              <a:buFont typeface="Noto Sans Symbols"/>
              <a:buChar char="❑"/>
            </a:pPr>
            <a:r>
              <a:rPr lang="en-US" sz="3200" dirty="0"/>
              <a:t>Strategizing to address changes in service delivery (e.g. home food delivery)</a:t>
            </a:r>
            <a:endParaRPr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itle 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Reviewing and Updating Service Standards</a:t>
            </a:r>
            <a:endParaRPr/>
          </a:p>
        </p:txBody>
      </p:sp>
      <p:sp>
        <p:nvSpPr>
          <p:cNvPr id="258" name="Text Placeholder 2"/>
          <p:cNvSpPr txBox="1">
            <a:spLocks noGrp="1"/>
          </p:cNvSpPr>
          <p:nvPr>
            <p:ph type="body" idx="1"/>
          </p:nvPr>
        </p:nvSpPr>
        <p:spPr>
          <a:xfrm>
            <a:off x="609600" y="1223326"/>
            <a:ext cx="10972800" cy="49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en-US" sz="2800" dirty="0"/>
              <a:t>Review and update standards as needed to incorporate: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lang="en-US" sz="2400" dirty="0"/>
              <a:t>The need for changes to improve outcomes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lang="en-US" sz="2400" dirty="0"/>
              <a:t>Legislative or HRSA/HAB administrative changes in service category definitions and descriptions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lang="en-US" sz="2400" dirty="0"/>
              <a:t>Changes in guidelines for HIV care and treatment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lang="en-US" sz="2400" dirty="0"/>
              <a:t>New or revised state or local requirements </a:t>
            </a:r>
            <a:endParaRPr dirty="0"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en-US" sz="2800" dirty="0"/>
              <a:t>Review all standards at least every three years, on a predetermined cycle </a:t>
            </a:r>
            <a:endParaRPr sz="2800" dirty="0"/>
          </a:p>
          <a:p>
            <a:pPr marL="45720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en-US" sz="2800" dirty="0"/>
              <a:t>Obtain technical input and public review from the same types of sources as in original development</a:t>
            </a:r>
            <a:endParaRPr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itle 1"/>
          <p:cNvSpPr txBox="1">
            <a:spLocks noGrp="1"/>
          </p:cNvSpPr>
          <p:nvPr>
            <p:ph type="title"/>
          </p:nvPr>
        </p:nvSpPr>
        <p:spPr>
          <a:xfrm>
            <a:off x="963084" y="1143001"/>
            <a:ext cx="86868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Resources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itle 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Resources</a:t>
            </a:r>
            <a:endParaRPr dirty="0"/>
          </a:p>
        </p:txBody>
      </p:sp>
      <p:sp>
        <p:nvSpPr>
          <p:cNvPr id="269" name="Text Placeholder 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Font typeface="Noto Sans Symbols"/>
              <a:buChar char="❑"/>
            </a:pPr>
            <a:r>
              <a:rPr lang="en-US" sz="3400" dirty="0"/>
              <a:t>RWHAP National Monitoring Standards</a:t>
            </a:r>
            <a:endParaRPr sz="3400"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Font typeface="Noto Sans Symbols"/>
              <a:buChar char="❑"/>
            </a:pPr>
            <a:r>
              <a:rPr lang="en-US" sz="3400" dirty="0"/>
              <a:t>HRSA HIV/AIDS Bureau (HAB) TA website</a:t>
            </a:r>
            <a:endParaRPr sz="3400"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Font typeface="Noto Sans Symbols"/>
              <a:buChar char="❑"/>
            </a:pPr>
            <a:r>
              <a:rPr lang="en-US" sz="3400" dirty="0"/>
              <a:t>HHS Clinical Guidelines for the Treatment of HIV/AIDS</a:t>
            </a:r>
            <a:endParaRPr sz="3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itle 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Resources</a:t>
            </a:r>
            <a:endParaRPr dirty="0"/>
          </a:p>
        </p:txBody>
      </p:sp>
      <p:sp>
        <p:nvSpPr>
          <p:cNvPr id="275" name="Text Placeholder 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endParaRPr sz="2800"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en-US" sz="2800" dirty="0"/>
              <a:t>RWHAP Planning Council Primer</a:t>
            </a:r>
            <a:endParaRPr sz="2800"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en-US" sz="2800" dirty="0"/>
              <a:t>Training Guide for RWHAP Part A Planning Councils/Planning Bodies: A Member’s First Planning Cycle</a:t>
            </a:r>
            <a:endParaRPr sz="2800" dirty="0"/>
          </a:p>
        </p:txBody>
      </p:sp>
      <p:pic>
        <p:nvPicPr>
          <p:cNvPr id="276" name="Google Shape;276;p42" descr="Cover of Ryan White HIV/AIDS Program Part A: Planning Council Primer" title="Cover of publicai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6325" y="1417654"/>
            <a:ext cx="5384701" cy="4705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itle 1"/>
          <p:cNvSpPr txBox="1">
            <a:spLocks noGrp="1"/>
          </p:cNvSpPr>
          <p:nvPr>
            <p:ph type="title"/>
          </p:nvPr>
        </p:nvSpPr>
        <p:spPr>
          <a:xfrm>
            <a:off x="963084" y="1143001"/>
            <a:ext cx="86868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Questions and Answers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Webinar Presenters</a:t>
            </a:r>
            <a:endParaRPr lang="en-US" dirty="0"/>
          </a:p>
        </p:txBody>
      </p:sp>
      <p:pic>
        <p:nvPicPr>
          <p:cNvPr id="124" name="Photo 1" descr="Portrait of Renee November" title="Renee November"/>
          <p:cNvPicPr preferRelativeResize="0"/>
          <p:nvPr/>
        </p:nvPicPr>
        <p:blipFill rotWithShape="1">
          <a:blip r:embed="rId3">
            <a:alphaModFix/>
          </a:blip>
          <a:srcRect l="-12740" t="-22680" r="12740" b="22679"/>
          <a:stretch/>
        </p:blipFill>
        <p:spPr>
          <a:xfrm>
            <a:off x="1269975" y="559550"/>
            <a:ext cx="2223725" cy="39481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8CC898E2-DF7F-0A47-B777-796117AB0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9858" y="4701775"/>
            <a:ext cx="1933841" cy="1424389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1800" b="1" dirty="0"/>
              <a:t>Renee November</a:t>
            </a:r>
          </a:p>
          <a:p>
            <a:pPr marL="0" lvl="0" indent="0" algn="ctr"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1800" dirty="0"/>
              <a:t>St. Louis TGA</a:t>
            </a:r>
          </a:p>
          <a:p>
            <a:endParaRPr lang="en-US" dirty="0"/>
          </a:p>
        </p:txBody>
      </p:sp>
      <p:pic>
        <p:nvPicPr>
          <p:cNvPr id="122" name="Photo 2" descr="Photo of Cheryl Barrit, Los Angeles EM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0200" y="1417650"/>
            <a:ext cx="2223727" cy="312568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8466FCF-6FBB-DF42-A90A-878A83926C39}"/>
              </a:ext>
            </a:extLst>
          </p:cNvPr>
          <p:cNvSpPr txBox="1">
            <a:spLocks/>
          </p:cNvSpPr>
          <p:nvPr/>
        </p:nvSpPr>
        <p:spPr>
          <a:xfrm>
            <a:off x="5190199" y="4770753"/>
            <a:ext cx="2223727" cy="114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?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?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000000"/>
              </a:buClr>
              <a:buFont typeface="Noto Sans Symbols"/>
              <a:buNone/>
            </a:pPr>
            <a:r>
              <a:rPr lang="en-US" sz="1800" b="1" dirty="0"/>
              <a:t>Cheryl </a:t>
            </a:r>
            <a:r>
              <a:rPr lang="en-US" sz="1800" b="1" dirty="0" err="1"/>
              <a:t>Barrit</a:t>
            </a:r>
            <a:endParaRPr lang="en-US"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spcBef>
                <a:spcPts val="0"/>
              </a:spcBef>
              <a:buClr>
                <a:srgbClr val="000000"/>
              </a:buClr>
              <a:buFont typeface="Noto Sans Symbols"/>
              <a:buNone/>
            </a:pPr>
            <a:r>
              <a:rPr lang="en-US" sz="1800" dirty="0"/>
              <a:t>Los Angeles EMA</a:t>
            </a:r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indent="0">
              <a:buFont typeface="Noto Sans Symbols"/>
              <a:buNone/>
            </a:pPr>
            <a:endParaRPr lang="en-US" dirty="0"/>
          </a:p>
        </p:txBody>
      </p:sp>
      <p:pic>
        <p:nvPicPr>
          <p:cNvPr id="123" name="Photo 3" descr="Photo of Jamal Refuge, Planning CHAT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46249" y="1501751"/>
            <a:ext cx="2003950" cy="300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8D8F6F2-43C4-0647-B414-797561625E88}"/>
              </a:ext>
            </a:extLst>
          </p:cNvPr>
          <p:cNvSpPr txBox="1">
            <a:spLocks/>
          </p:cNvSpPr>
          <p:nvPr/>
        </p:nvSpPr>
        <p:spPr>
          <a:xfrm>
            <a:off x="8746249" y="4734895"/>
            <a:ext cx="2003950" cy="114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?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?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000000"/>
              </a:buClr>
              <a:buFont typeface="Noto Sans Symbols"/>
              <a:buNone/>
            </a:pPr>
            <a:r>
              <a:rPr lang="en-US" sz="1800" b="1" dirty="0"/>
              <a:t>Jamal Refuge</a:t>
            </a:r>
            <a:endParaRPr lang="en-US"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spcBef>
                <a:spcPts val="0"/>
              </a:spcBef>
              <a:buClr>
                <a:srgbClr val="000000"/>
              </a:buClr>
              <a:buFont typeface="Noto Sans Symbols"/>
              <a:buNone/>
            </a:pPr>
            <a:r>
              <a:rPr lang="en-US" sz="1800" dirty="0"/>
              <a:t>Planning CHATT</a:t>
            </a:r>
            <a:endParaRPr lang="en-US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Image of Planning CHATT homepage" descr="Image of a computer monitor with the Planning CHATT website up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3" y="0"/>
            <a:ext cx="1218837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reen background" descr="Planning CHATT Page on TargetHIV site " title="TargetHIV"/>
          <p:cNvSpPr/>
          <p:nvPr/>
        </p:nvSpPr>
        <p:spPr>
          <a:xfrm>
            <a:off x="0" y="5760720"/>
            <a:ext cx="12192000" cy="1097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4A42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86D2D9-62A8-1E45-99D3-40F23307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121" y="5690035"/>
            <a:ext cx="10972800" cy="1143000"/>
          </a:xfrm>
        </p:spPr>
        <p:txBody>
          <a:bodyPr/>
          <a:lstStyle/>
          <a:p>
            <a:r>
              <a:rPr lang="en-US" sz="4400" dirty="0" err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www.targetHIV.org</a:t>
            </a:r>
            <a:r>
              <a:rPr lang="en-US" sz="44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/planning-CHATT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itle 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 dirty="0"/>
              <a:t>Thank You</a:t>
            </a:r>
            <a:endParaRPr dirty="0"/>
          </a:p>
        </p:txBody>
      </p:sp>
      <p:sp>
        <p:nvSpPr>
          <p:cNvPr id="296" name="Text Placeholder 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b="1" dirty="0"/>
              <a:t>Please complete the evaluation!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SzPts val="3200"/>
              <a:buNone/>
            </a:pPr>
            <a:r>
              <a:rPr lang="en-US" b="1" dirty="0" err="1">
                <a:solidFill>
                  <a:schemeClr val="accent2"/>
                </a:solidFill>
                <a:hlinkClick r:id="rId3"/>
              </a:rPr>
              <a:t>TargetHIV.org</a:t>
            </a:r>
            <a:r>
              <a:rPr lang="en-US" b="1" dirty="0">
                <a:solidFill>
                  <a:schemeClr val="accent2"/>
                </a:solidFill>
                <a:hlinkClick r:id="rId3"/>
              </a:rPr>
              <a:t>/planning-CHATT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US" dirty="0"/>
              <a:t>Sign up for our mailing list, download tools and resources, view archived webinars and more…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Pts val="3200"/>
              <a:buNone/>
            </a:pPr>
            <a:r>
              <a:rPr lang="en-US" dirty="0"/>
              <a:t>Contact Planning CHATT: </a:t>
            </a:r>
            <a:r>
              <a:rPr lang="en-US" b="1" u="sng" dirty="0">
                <a:solidFill>
                  <a:schemeClr val="hlink"/>
                </a:solidFill>
                <a:hlinkClick r:id="rId4"/>
              </a:rPr>
              <a:t>planningCHATT@jsi.com</a:t>
            </a:r>
            <a:endParaRPr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Objectives</a:t>
            </a:r>
            <a:endParaRPr dirty="0"/>
          </a:p>
        </p:txBody>
      </p:sp>
      <p:sp>
        <p:nvSpPr>
          <p:cNvPr id="130" name="Text 1"/>
          <p:cNvSpPr txBox="1">
            <a:spLocks noGrp="1"/>
          </p:cNvSpPr>
          <p:nvPr>
            <p:ph type="body" idx="1"/>
          </p:nvPr>
        </p:nvSpPr>
        <p:spPr>
          <a:xfrm>
            <a:off x="609600" y="1417639"/>
            <a:ext cx="10972800" cy="4708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en-US" sz="2800" dirty="0"/>
              <a:t>Define service standards in the context of the Ryan White HIV/AIDS Program (RWHAP)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en-US" sz="2800" dirty="0"/>
              <a:t>Identify at least three key components of service standard categories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en-US" sz="2800" dirty="0"/>
              <a:t>Understand the utility of service standards in ensuring quality care for people with HIV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en-US" sz="2800" dirty="0"/>
              <a:t>Locate at least two resources to support the development of service standards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en-US" sz="2800" dirty="0"/>
              <a:t>Understand the relationship between COVID-19 and service standards</a:t>
            </a:r>
            <a:endParaRPr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1"/>
          <p:cNvSpPr txBox="1">
            <a:spLocks noGrp="1"/>
          </p:cNvSpPr>
          <p:nvPr>
            <p:ph type="title"/>
          </p:nvPr>
        </p:nvSpPr>
        <p:spPr>
          <a:xfrm>
            <a:off x="963084" y="1143001"/>
            <a:ext cx="86868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Service Standards Overview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 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Service Standards Defined</a:t>
            </a:r>
            <a:endParaRPr/>
          </a:p>
        </p:txBody>
      </p:sp>
      <p:sp>
        <p:nvSpPr>
          <p:cNvPr id="141" name="Text 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en-US" sz="2800" dirty="0"/>
              <a:t>Written guidelines that outline for subrecipients the elements and expectations for implementing a service category in the EMA or TGA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en-US" sz="2800" dirty="0"/>
              <a:t>Service standards are designed to: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lang="en-US" sz="2400" dirty="0"/>
              <a:t>Ensure that all subrecipients provide the same basic service components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lang="en-US" sz="2400" dirty="0"/>
              <a:t>Establish a minimal level of service or care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en-US" sz="2800" dirty="0"/>
              <a:t>A jurisdiction’s service standards include: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lang="en-US" sz="2400" dirty="0"/>
              <a:t>Universal service standards that apply to all service categories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lang="en-US" sz="2400" dirty="0"/>
              <a:t>Separate standards for each funded service category</a:t>
            </a:r>
            <a:endParaRPr dirty="0"/>
          </a:p>
          <a:p>
            <a:pPr marL="952500" lvl="1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Service Standards: A Tool for Many Users</a:t>
            </a:r>
            <a:endParaRPr/>
          </a:p>
        </p:txBody>
      </p:sp>
      <p:sp>
        <p:nvSpPr>
          <p:cNvPr id="147" name="Text 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en-US" sz="2800" b="1" dirty="0"/>
              <a:t>Consumers</a:t>
            </a:r>
            <a:r>
              <a:rPr lang="en-US" sz="2800" dirty="0"/>
              <a:t>: Must be easy to understand and readily available</a:t>
            </a:r>
            <a:endParaRPr sz="2800" dirty="0"/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en-US" sz="2800" b="1" dirty="0"/>
              <a:t>Recipient</a:t>
            </a:r>
            <a:r>
              <a:rPr lang="en-US" sz="2800" dirty="0"/>
              <a:t>: Used in Requests for Proposals (RFPs), subrecipient contracts, and monitoring to ensure quality care and consistency</a:t>
            </a:r>
            <a:endParaRPr dirty="0"/>
          </a:p>
          <a:p>
            <a:pPr marL="457200" lvl="0" indent="-4572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en-US" sz="2800" b="1" dirty="0"/>
              <a:t>PC/PBs</a:t>
            </a:r>
            <a:r>
              <a:rPr lang="en-US" sz="2800" dirty="0"/>
              <a:t>: Used as an opportunity to learn more about services provided and as a troubleshooting tool to identify possible changes or improvements</a:t>
            </a:r>
            <a:endParaRPr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Service Standards: A Tool for Many Users  (cont.)</a:t>
            </a:r>
            <a:endParaRPr/>
          </a:p>
        </p:txBody>
      </p:sp>
      <p:sp>
        <p:nvSpPr>
          <p:cNvPr id="154" name="Text 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en-US" sz="2800" b="1" dirty="0"/>
              <a:t>Subrecipients/Service Providers</a:t>
            </a:r>
            <a:r>
              <a:rPr lang="en-US" sz="2800" dirty="0"/>
              <a:t>: Define the core components of a service category to be included in the model of service delivery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en-US" sz="2800" b="1" dirty="0"/>
              <a:t>Quality Managers</a:t>
            </a:r>
            <a:r>
              <a:rPr lang="en-US" sz="2800" dirty="0"/>
              <a:t>:  Serve as a framework for how services should be delivered and outcomes are measured</a:t>
            </a:r>
            <a:endParaRPr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le 1"/>
          <p:cNvSpPr txBox="1">
            <a:spLocks noGrp="1"/>
          </p:cNvSpPr>
          <p:nvPr>
            <p:ph type="title"/>
          </p:nvPr>
        </p:nvSpPr>
        <p:spPr>
          <a:xfrm>
            <a:off x="963084" y="1143001"/>
            <a:ext cx="86868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How does having service standards improve care for people living with HIV in your jurisdiction? 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HATT">
      <a:dk1>
        <a:srgbClr val="313534"/>
      </a:dk1>
      <a:lt1>
        <a:srgbClr val="FFFFFF"/>
      </a:lt1>
      <a:dk2>
        <a:srgbClr val="69726F"/>
      </a:dk2>
      <a:lt2>
        <a:srgbClr val="E0E9E7"/>
      </a:lt2>
      <a:accent1>
        <a:srgbClr val="08B89D"/>
      </a:accent1>
      <a:accent2>
        <a:srgbClr val="BF2625"/>
      </a:accent2>
      <a:accent3>
        <a:srgbClr val="F15F43"/>
      </a:accent3>
      <a:accent4>
        <a:srgbClr val="A7DAD2"/>
      </a:accent4>
      <a:accent5>
        <a:srgbClr val="08B89D"/>
      </a:accent5>
      <a:accent6>
        <a:srgbClr val="F15F43"/>
      </a:accent6>
      <a:hlink>
        <a:srgbClr val="BF2625"/>
      </a:hlink>
      <a:folHlink>
        <a:srgbClr val="F15F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1175</Words>
  <Application>Microsoft Macintosh PowerPoint</Application>
  <PresentationFormat>Widescreen</PresentationFormat>
  <Paragraphs>150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Merriweather Sans</vt:lpstr>
      <vt:lpstr>Calibri</vt:lpstr>
      <vt:lpstr>Arial</vt:lpstr>
      <vt:lpstr>Wingdings</vt:lpstr>
      <vt:lpstr>Noto Sans Symbols</vt:lpstr>
      <vt:lpstr>1_Office Theme</vt:lpstr>
      <vt:lpstr>Setting the Standard: A Comprehensive Overview of Service Standards for Part A Planning Councils/Planning Bodies</vt:lpstr>
      <vt:lpstr>Agenda</vt:lpstr>
      <vt:lpstr>Webinar Presenters</vt:lpstr>
      <vt:lpstr>Objectives</vt:lpstr>
      <vt:lpstr>Service Standards Overview</vt:lpstr>
      <vt:lpstr>Service Standards Defined</vt:lpstr>
      <vt:lpstr>Service Standards: A Tool for Many Users</vt:lpstr>
      <vt:lpstr>Service Standards: A Tool for Many Users  (cont.)</vt:lpstr>
      <vt:lpstr>How does having service standards improve care for people living with HIV in your jurisdiction? </vt:lpstr>
      <vt:lpstr>Los Angeles </vt:lpstr>
      <vt:lpstr>St. Louis </vt:lpstr>
      <vt:lpstr>HRSA-Recommended Topics to Address in Service Standards</vt:lpstr>
      <vt:lpstr>HRSA-Recommended Topics to Address in Service Standards</vt:lpstr>
      <vt:lpstr>HRSA/HAB Guidance: Performance and Health Outcome Measures</vt:lpstr>
      <vt:lpstr>Developing, Reviewing, and Updating  Service Standards</vt:lpstr>
      <vt:lpstr>What is your process for developing service standards at your jurisdiction?</vt:lpstr>
      <vt:lpstr>Developing Service Standards</vt:lpstr>
      <vt:lpstr>Develop Service Standards that Apply to All Service Categories</vt:lpstr>
      <vt:lpstr>Establish a Process for Drafting Service Standards</vt:lpstr>
      <vt:lpstr>Develop Service Standards Using A Process</vt:lpstr>
      <vt:lpstr>Service Standards &amp; COVID-19</vt:lpstr>
      <vt:lpstr>How has COVID-19 impacted the way you develop and maintain service standards?</vt:lpstr>
      <vt:lpstr>Los Angeles </vt:lpstr>
      <vt:lpstr>St. Louis </vt:lpstr>
      <vt:lpstr>Reviewing and Updating Service Standards</vt:lpstr>
      <vt:lpstr>Resources</vt:lpstr>
      <vt:lpstr>Resources</vt:lpstr>
      <vt:lpstr>Resources</vt:lpstr>
      <vt:lpstr>Questions and Answers</vt:lpstr>
      <vt:lpstr>www.targetHIV.org/planning-CHATT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the Standard: A Comprehensive Overview of Service Standards for Part A Planning Councils/Planning Bodies</dc:title>
  <dc:subject/>
  <dc:creator/>
  <cp:keywords/>
  <dc:description/>
  <cp:lastModifiedBy>Alan Gambrell</cp:lastModifiedBy>
  <cp:revision>10</cp:revision>
  <dcterms:modified xsi:type="dcterms:W3CDTF">2020-11-16T12:54:21Z</dcterms:modified>
  <cp:category/>
</cp:coreProperties>
</file>