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icpjArxZ6EPm7FORaGUsIeZVyV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8815B9-1738-4D13-97B0-04970F8138AE}">
  <a:tblStyle styleId="{C88815B9-1738-4D13-97B0-04970F8138A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0" autoAdjust="0"/>
  </p:normalViewPr>
  <p:slideViewPr>
    <p:cSldViewPr snapToGrid="0">
      <p:cViewPr varScale="1">
        <p:scale>
          <a:sx n="56" d="100"/>
          <a:sy n="56" d="100"/>
        </p:scale>
        <p:origin x="582"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5961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hebody.com/content/art56448.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93333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189" name="Google Shape;18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Noto Sans Symbols"/>
              <a:buNone/>
            </a:pPr>
            <a:r>
              <a:rPr lang="en-US" sz="1200" dirty="0">
                <a:solidFill>
                  <a:srgbClr val="000000"/>
                </a:solidFill>
                <a:latin typeface="Calibri"/>
                <a:ea typeface="Calibri"/>
                <a:cs typeface="Calibri"/>
                <a:sym typeface="Calibri"/>
              </a:rPr>
              <a:t>Review the slide. </a:t>
            </a:r>
            <a:endParaRPr dirty="0"/>
          </a:p>
        </p:txBody>
      </p:sp>
    </p:spTree>
    <p:extLst>
      <p:ext uri="{BB962C8B-B14F-4D97-AF65-F5344CB8AC3E}">
        <p14:creationId xmlns:p14="http://schemas.microsoft.com/office/powerpoint/2010/main" val="265033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4130" marR="0" lvl="0" indent="-24130" algn="l" rtl="0">
              <a:lnSpc>
                <a:spcPct val="100000"/>
              </a:lnSpc>
              <a:spcBef>
                <a:spcPts val="0"/>
              </a:spcBef>
              <a:spcAft>
                <a:spcPts val="0"/>
              </a:spcAft>
              <a:buSzPts val="1400"/>
              <a:buNone/>
            </a:pPr>
            <a:r>
              <a:rPr lang="en-US" sz="1200" b="0" dirty="0">
                <a:solidFill>
                  <a:srgbClr val="000000"/>
                </a:solidFill>
                <a:latin typeface="Calibri"/>
                <a:ea typeface="Calibri"/>
                <a:cs typeface="Calibri"/>
                <a:sym typeface="Calibri"/>
              </a:rPr>
              <a:t>Activity: Promoting adherence </a:t>
            </a:r>
            <a:endParaRPr sz="12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Ask participants to return to the same groups for the next activity.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Tell the groups that clients have a number of reasons that they skip taking HIV medications. Ask the group to write as many reasons that they can think of on the flip chart sheet provided on the wall; they have 3 minutes to do so. </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Take a quick look at the newsprint to identify any differences to be pointed out without mentioning the same answers. </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Ask the participants if there are any other reasons that were not mentioned? </a:t>
            </a:r>
            <a:endParaRPr dirty="0"/>
          </a:p>
          <a:p>
            <a:pPr marL="0" lvl="0" indent="0" algn="l" rtl="0">
              <a:lnSpc>
                <a:spcPct val="100000"/>
              </a:lnSpc>
              <a:spcBef>
                <a:spcPts val="1200"/>
              </a:spcBef>
              <a:spcAft>
                <a:spcPts val="0"/>
              </a:spcAft>
              <a:buSzPts val="1400"/>
              <a:buFont typeface="Calibri"/>
              <a:buNone/>
            </a:pPr>
            <a:endParaRPr dirty="0"/>
          </a:p>
          <a:p>
            <a:pPr marL="228600" lvl="1" indent="0" algn="l" rtl="0">
              <a:lnSpc>
                <a:spcPct val="100000"/>
              </a:lnSpc>
              <a:spcBef>
                <a:spcPts val="0"/>
              </a:spcBef>
              <a:spcAft>
                <a:spcPts val="0"/>
              </a:spcAft>
              <a:buSzPts val="14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b="1" dirty="0">
                <a:solidFill>
                  <a:srgbClr val="000000"/>
                </a:solidFill>
                <a:latin typeface="Calibri"/>
                <a:ea typeface="Calibri"/>
                <a:cs typeface="Calibri"/>
                <a:sym typeface="Calibri"/>
              </a:rPr>
              <a:t>Promoting Adherence: Active Listening Practice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Divide class into pairs; groups of two.</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Distribute the handout Active Listening Techniques.  Review the 5 techniques and examples. Tell participants we are going to practice these techniques with our partner.</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Give the instructions that each team will select one barrier from the flipchart that the group previously identified as reasons that a client is not taking their medication.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Each team will conduct a role play; one participant will play the role of client while the other will play the role of a Community Health Worker.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Distribute the handout Active Listening-Role Play. Using the active listening techniques handout the Community Health Worker will select a technique to role play and the participant who is the client will role play the barrier; acting out why it’s difficult to be adherent to HIV medications. For example-Active Listening skill technique-Restating. Client role may explain the following :</a:t>
            </a:r>
            <a:r>
              <a:rPr lang="en-US" sz="1200" b="1"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1" i="0" u="none" strike="noStrike" cap="none" dirty="0">
                <a:solidFill>
                  <a:schemeClr val="dk1"/>
                </a:solidFill>
                <a:latin typeface="Calibri"/>
                <a:ea typeface="Calibri"/>
                <a:cs typeface="Calibri"/>
                <a:sym typeface="Calibri"/>
              </a:rPr>
              <a:t>Client’s role play response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Adherence has been my priority since when I was diagnosed a year ago, but I wasn’t working. Now that I am working, my new job at the hospital is shift work and honestly I don’t have time to take my meds.</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1" i="0" u="none" strike="noStrike" cap="none" dirty="0">
                <a:solidFill>
                  <a:schemeClr val="dk1"/>
                </a:solidFill>
                <a:latin typeface="Calibri"/>
                <a:ea typeface="Calibri"/>
                <a:cs typeface="Calibri"/>
                <a:sym typeface="Calibri"/>
              </a:rPr>
              <a:t>Community Health Worker role play response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“So, you would like to get back on track with taking your medication every day but working varied shifts at the hospital causes you to forget to take your HIV medication and need a strategy to help you remember; is that correct?” </a:t>
            </a:r>
            <a:r>
              <a:rPr lang="en-US" sz="1200" b="1" i="0" u="none" strike="noStrike" cap="none" dirty="0">
                <a:solidFill>
                  <a:schemeClr val="dk1"/>
                </a:solidFill>
                <a:latin typeface="Calibri"/>
                <a:ea typeface="Calibri"/>
                <a:cs typeface="Calibri"/>
                <a:sym typeface="Calibri"/>
              </a:rPr>
              <a:t>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Give participants 10 minutes to practice. Then debrief the activity by asking the following questions:</a:t>
            </a:r>
            <a:endParaRPr dirty="0"/>
          </a:p>
          <a:p>
            <a:pPr marL="685800" lvl="1"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What there a technique that was easier to use? more difficult? </a:t>
            </a:r>
            <a:endParaRPr sz="1200" b="0" i="0" u="none" strike="noStrike" cap="none" dirty="0">
              <a:solidFill>
                <a:schemeClr val="dk1"/>
              </a:solidFill>
              <a:latin typeface="Calibri"/>
              <a:ea typeface="Calibri"/>
              <a:cs typeface="Calibri"/>
              <a:sym typeface="Calibri"/>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4259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
        <p:nvSpPr>
          <p:cNvPr id="205" name="Google Shape;20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2: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0"/>
              <a:t>Review the slide. </a:t>
            </a:r>
            <a:endParaRPr sz="1100" b="0"/>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064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
        <p:nvSpPr>
          <p:cNvPr id="215" name="Google Shape;21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3:notes"/>
          <p:cNvSpPr txBox="1">
            <a:spLocks noGrp="1"/>
          </p:cNvSpPr>
          <p:nvPr>
            <p:ph type="body" idx="1"/>
          </p:nvPr>
        </p:nvSpPr>
        <p:spPr>
          <a:xfrm>
            <a:off x="685800" y="4267200"/>
            <a:ext cx="54864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dirty="0"/>
              <a:t>Why clients may skip their HIV medications – and how to help them. </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“Honestly, it just slipped my mind.”</a:t>
            </a:r>
            <a:endParaRPr dirty="0"/>
          </a:p>
          <a:p>
            <a:pPr marL="0" lvl="0" indent="0" algn="l" rtl="0">
              <a:lnSpc>
                <a:spcPct val="100000"/>
              </a:lnSpc>
              <a:spcBef>
                <a:spcPts val="0"/>
              </a:spcBef>
              <a:spcAft>
                <a:spcPts val="0"/>
              </a:spcAft>
              <a:buSzPts val="1400"/>
              <a:buNone/>
            </a:pPr>
            <a:r>
              <a:rPr lang="en-US" sz="900" dirty="0"/>
              <a:t>The key to remembering is tailoring your meds to your schedule. In order to remember to take your meds, you have to have a system that works </a:t>
            </a:r>
            <a:r>
              <a:rPr lang="en-US" sz="900" i="1" dirty="0"/>
              <a:t>with</a:t>
            </a:r>
            <a:r>
              <a:rPr lang="en-US" sz="900" dirty="0"/>
              <a:t> your routine, not against it.</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What if you forget or miss a dose?</a:t>
            </a:r>
            <a:endParaRPr sz="900" dirty="0"/>
          </a:p>
          <a:p>
            <a:pPr marL="0" lvl="0" indent="0" algn="l" rtl="0">
              <a:lnSpc>
                <a:spcPct val="100000"/>
              </a:lnSpc>
              <a:spcBef>
                <a:spcPts val="0"/>
              </a:spcBef>
              <a:spcAft>
                <a:spcPts val="0"/>
              </a:spcAft>
              <a:buSzPts val="1400"/>
              <a:buNone/>
            </a:pPr>
            <a:r>
              <a:rPr lang="en-US" sz="900" b="0" dirty="0"/>
              <a:t>Almost everyone will forget or be late at some time, and this will be fine. </a:t>
            </a:r>
            <a:r>
              <a:rPr lang="en-US" sz="900" dirty="0"/>
              <a:t>But there is a difference between an occasional missed dose and regularly forgetting on a daily or weekly basis.  Be strict with yourself to assess how adherent you are. Taking days off treatment is a risky way to use HIV drugs.</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You need a regimen that you can follow every day.</a:t>
            </a:r>
            <a:endParaRPr sz="900" dirty="0"/>
          </a:p>
          <a:p>
            <a:pPr marL="0" lvl="0" indent="0" algn="l" rtl="0">
              <a:lnSpc>
                <a:spcPct val="100000"/>
              </a:lnSpc>
              <a:spcBef>
                <a:spcPts val="0"/>
              </a:spcBef>
              <a:spcAft>
                <a:spcPts val="0"/>
              </a:spcAft>
              <a:buSzPts val="1400"/>
              <a:buNone/>
            </a:pPr>
            <a:r>
              <a:rPr lang="en-US" sz="900" dirty="0"/>
              <a:t>This includes both during the weekend and in during different situations you may encounter in life.</a:t>
            </a:r>
            <a:endParaRPr dirty="0"/>
          </a:p>
          <a:p>
            <a:pPr marL="0" lvl="0" indent="0" algn="l" rtl="0">
              <a:lnSpc>
                <a:spcPct val="100000"/>
              </a:lnSpc>
              <a:spcBef>
                <a:spcPts val="0"/>
              </a:spcBef>
              <a:spcAft>
                <a:spcPts val="0"/>
              </a:spcAft>
              <a:buSzPts val="1400"/>
              <a:buNone/>
            </a:pPr>
            <a:endParaRPr sz="900" b="1" dirty="0"/>
          </a:p>
          <a:p>
            <a:pPr marL="0" lvl="0" indent="0" algn="l" rtl="0">
              <a:lnSpc>
                <a:spcPct val="100000"/>
              </a:lnSpc>
              <a:spcBef>
                <a:spcPts val="0"/>
              </a:spcBef>
              <a:spcAft>
                <a:spcPts val="0"/>
              </a:spcAft>
              <a:buSzPts val="1400"/>
              <a:buNone/>
            </a:pPr>
            <a:r>
              <a:rPr lang="en-US" sz="900" b="1" dirty="0"/>
              <a:t>Don’t double dose</a:t>
            </a:r>
            <a:endParaRPr sz="900" dirty="0"/>
          </a:p>
          <a:p>
            <a:pPr marL="0" lvl="0" indent="0" algn="l" rtl="0">
              <a:lnSpc>
                <a:spcPct val="100000"/>
              </a:lnSpc>
              <a:spcBef>
                <a:spcPts val="0"/>
              </a:spcBef>
              <a:spcAft>
                <a:spcPts val="0"/>
              </a:spcAft>
              <a:buSzPts val="1400"/>
              <a:buNone/>
            </a:pPr>
            <a:r>
              <a:rPr lang="en-US" sz="900" dirty="0"/>
              <a:t>Many combinations are taken once daily. This usually means taking them every 24 hours. Twice-daily drugs need to be taken every 12 hours. If you realize you have missed a dose, take it as soon as you remember. If you only realize you missed a dose when you're going to take your next dose, do not take a double dose.</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“I can’t always afford my meds.”</a:t>
            </a:r>
            <a:r>
              <a:rPr lang="en-US" sz="800" b="1" dirty="0"/>
              <a:t> </a:t>
            </a:r>
            <a:endParaRPr sz="900" b="1" dirty="0"/>
          </a:p>
          <a:p>
            <a:pPr marL="0" lvl="0" indent="0" algn="l" rtl="0">
              <a:lnSpc>
                <a:spcPct val="100000"/>
              </a:lnSpc>
              <a:spcBef>
                <a:spcPts val="0"/>
              </a:spcBef>
              <a:spcAft>
                <a:spcPts val="0"/>
              </a:spcAft>
              <a:buSzPts val="1400"/>
              <a:buNone/>
            </a:pPr>
            <a:r>
              <a:rPr lang="en-US" sz="900" dirty="0"/>
              <a:t>Not all interruptions in treatment are based on things that you can control, especially when it comes to money. Whether you have lost your job and with it your health insurance; you never had health insurance; you don't qualify for government assistance; you were placed on the AIDS Drug Assistance Program (ADAP) waiting list; or your insurance doesn't cover the entire cost of your meds, being able to pay out of pocket can cost thousands a month. Those who don't have that kind of money may find themselves going without. This issue may not be fixable, but talk to your provider about patient assistance programs to see what your next steps should be.</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"My side effects are out of control."</a:t>
            </a:r>
            <a:endParaRPr sz="900" dirty="0"/>
          </a:p>
          <a:p>
            <a:pPr marL="0" lvl="0" indent="0" algn="l" rtl="0">
              <a:lnSpc>
                <a:spcPct val="100000"/>
              </a:lnSpc>
              <a:spcBef>
                <a:spcPts val="0"/>
              </a:spcBef>
              <a:spcAft>
                <a:spcPts val="0"/>
              </a:spcAft>
              <a:buSzPts val="1400"/>
              <a:buNone/>
            </a:pPr>
            <a:r>
              <a:rPr lang="en-US" sz="900" dirty="0"/>
              <a:t>Side effects can be bad. Not everyone will experience them, but some will. And whether it's vomiting, diarrhea, wild dreams, nerve damage, higher cholesterol levels, lipodystrophy, or depression, side effects can seriously impact your motivation to adhere to your medications. The key is to be knowledgeable and know what to expect </a:t>
            </a:r>
            <a:r>
              <a:rPr lang="en-US" sz="900" i="1" dirty="0"/>
              <a:t>before</a:t>
            </a:r>
            <a:r>
              <a:rPr lang="en-US" sz="900" dirty="0"/>
              <a:t> you start treatment. Also, ask your health care provider how to manage minor side effects if they arise. If you do experience some side effects and they are intolerable, don't just quit your treatment altogether. Speak to your health care provider about other alternatives and the possibility of switching your regimen to something else.</a:t>
            </a:r>
            <a:endParaRPr sz="900" dirty="0"/>
          </a:p>
          <a:p>
            <a:pPr marL="0" lvl="0" indent="0" algn="l" rtl="0">
              <a:lnSpc>
                <a:spcPct val="100000"/>
              </a:lnSpc>
              <a:spcBef>
                <a:spcPts val="0"/>
              </a:spcBef>
              <a:spcAft>
                <a:spcPts val="0"/>
              </a:spcAft>
              <a:buSzPts val="1400"/>
              <a:buNone/>
            </a:pPr>
            <a:endParaRPr sz="900" b="1" dirty="0"/>
          </a:p>
        </p:txBody>
      </p:sp>
    </p:spTree>
    <p:extLst>
      <p:ext uri="{BB962C8B-B14F-4D97-AF65-F5344CB8AC3E}">
        <p14:creationId xmlns:p14="http://schemas.microsoft.com/office/powerpoint/2010/main" val="393180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981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1" dirty="0"/>
              <a:t>"My housing isn't always stable."</a:t>
            </a:r>
            <a:endParaRPr dirty="0"/>
          </a:p>
          <a:p>
            <a:pPr marL="0" lvl="0" indent="0" algn="l" rtl="0">
              <a:lnSpc>
                <a:spcPct val="100000"/>
              </a:lnSpc>
              <a:spcBef>
                <a:spcPts val="0"/>
              </a:spcBef>
              <a:spcAft>
                <a:spcPts val="0"/>
              </a:spcAft>
              <a:buSzPts val="1400"/>
              <a:buNone/>
            </a:pPr>
            <a:r>
              <a:rPr lang="en-US" sz="1000" dirty="0"/>
              <a:t>In the 2010 documentary </a:t>
            </a:r>
            <a:r>
              <a:rPr lang="en-US" sz="1000" i="1" u="sng" dirty="0">
                <a:solidFill>
                  <a:schemeClr val="hlink"/>
                </a:solidFill>
                <a:hlinkClick r:id="rId3"/>
              </a:rPr>
              <a:t>The Other City</a:t>
            </a:r>
            <a:r>
              <a:rPr lang="en-US" sz="1000" dirty="0"/>
              <a:t>, one of the most heartbreaking moments was when </a:t>
            </a:r>
            <a:r>
              <a:rPr lang="en-US" sz="1000" dirty="0" err="1"/>
              <a:t>J'Mia</a:t>
            </a:r>
            <a:r>
              <a:rPr lang="en-US" sz="1000" dirty="0"/>
              <a:t> Edwards, an mother of three with HIV who was struggling to maintain her Section 8 housing, looked into the camera and said, "I need an apartment. My housing </a:t>
            </a:r>
            <a:r>
              <a:rPr lang="en-US" sz="1000" i="1" dirty="0"/>
              <a:t>is</a:t>
            </a:r>
            <a:r>
              <a:rPr lang="en-US" sz="1000" dirty="0"/>
              <a:t> my prevention.” For people with HIV who are homeless or who have unstable housing, basic needs (such as food, clothing, shelter and caring for children) often outrank taking their meds. No one can fault them for that. Also, having a stable roof over your head means you have a safe place to store your medication and refrigerate it if needed.</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b="1" dirty="0"/>
              <a:t>"I have too much going on."</a:t>
            </a:r>
            <a:endParaRPr dirty="0"/>
          </a:p>
          <a:p>
            <a:pPr marL="0" lvl="0" indent="0" algn="l" rtl="0">
              <a:lnSpc>
                <a:spcPct val="100000"/>
              </a:lnSpc>
              <a:spcBef>
                <a:spcPts val="0"/>
              </a:spcBef>
              <a:spcAft>
                <a:spcPts val="0"/>
              </a:spcAft>
              <a:buSzPts val="1400"/>
              <a:buNone/>
            </a:pPr>
            <a:r>
              <a:rPr lang="en-US" sz="1000" dirty="0"/>
              <a:t>Life doesn't stop because you have been diagnosed with a disease—nor do your responsibilities. Whether it's a chaotic work schedule, taking care of loved ones, or juggling a job and school, the act of getting your medications refilled regularly and taking them consistently is difficult to maintain when so much is expected of you. But balance is important, especially when it comes to your health. If you can't take care of yourself first, how are you going to be able to take care of your other responsibilities if you get really sick?</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b="1" dirty="0"/>
              <a:t>"I'm depressed."</a:t>
            </a:r>
            <a:endParaRPr dirty="0"/>
          </a:p>
          <a:p>
            <a:pPr marL="0" lvl="0" indent="0" algn="l" rtl="0">
              <a:lnSpc>
                <a:spcPct val="100000"/>
              </a:lnSpc>
              <a:spcBef>
                <a:spcPts val="0"/>
              </a:spcBef>
              <a:spcAft>
                <a:spcPts val="0"/>
              </a:spcAft>
              <a:buSzPts val="1400"/>
              <a:buNone/>
            </a:pPr>
            <a:r>
              <a:rPr lang="en-US" sz="1000" dirty="0"/>
              <a:t>Mental health issues are not uncommon for people with HIV. Stigma, isolation, and rejection can lead to depression—and if that depression goes untreated, it can deeply impact your ability to adhere to your medications. Even worse: Depression in the HIV community is massively underdiagnosed. HIV care providers need to step up and better screen for mental health issues. But that doesn't mean that you can't open up and talk to your provider about how you are feeling emotionally, especially if those feelings are a factor in why you are not taking your medicine.</a:t>
            </a:r>
            <a:endParaRPr dirty="0"/>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0843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
        <p:nvSpPr>
          <p:cNvPr id="239" name="Google Shape;23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79109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249" name="Google Shape;24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6:notes"/>
          <p:cNvSpPr txBox="1">
            <a:spLocks noGrp="1"/>
          </p:cNvSpPr>
          <p:nvPr>
            <p:ph type="body" idx="1"/>
          </p:nvPr>
        </p:nvSpPr>
        <p:spPr>
          <a:xfrm>
            <a:off x="685800" y="41910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900" dirty="0"/>
              <a:t>Review the slide. </a:t>
            </a:r>
            <a:endParaRPr sz="900" dirty="0"/>
          </a:p>
          <a:p>
            <a:pPr marL="0" lvl="0" indent="0" algn="l" rtl="0">
              <a:lnSpc>
                <a:spcPct val="100000"/>
              </a:lnSpc>
              <a:spcBef>
                <a:spcPts val="0"/>
              </a:spcBef>
              <a:spcAft>
                <a:spcPts val="0"/>
              </a:spcAft>
              <a:buClr>
                <a:schemeClr val="dk1"/>
              </a:buClr>
              <a:buSzPts val="1200"/>
              <a:buFont typeface="Arial"/>
              <a:buNone/>
            </a:pPr>
            <a:r>
              <a:rPr lang="en-US" sz="900" dirty="0"/>
              <a:t>Additional notes:</a:t>
            </a:r>
            <a:endParaRPr dirty="0"/>
          </a:p>
          <a:p>
            <a:pPr marL="174708" lvl="0" indent="-98508" algn="l" rtl="0">
              <a:lnSpc>
                <a:spcPct val="100000"/>
              </a:lnSpc>
              <a:spcBef>
                <a:spcPts val="0"/>
              </a:spcBef>
              <a:spcAft>
                <a:spcPts val="0"/>
              </a:spcAft>
              <a:buClr>
                <a:schemeClr val="dk1"/>
              </a:buClr>
              <a:buSzPts val="1200"/>
              <a:buFont typeface="Arial"/>
              <a:buNone/>
            </a:pPr>
            <a:endParaRPr sz="900" dirty="0"/>
          </a:p>
          <a:p>
            <a:pPr marL="174708" lvl="0" indent="-174708" algn="l" rtl="0">
              <a:lnSpc>
                <a:spcPct val="100000"/>
              </a:lnSpc>
              <a:spcBef>
                <a:spcPts val="0"/>
              </a:spcBef>
              <a:spcAft>
                <a:spcPts val="0"/>
              </a:spcAft>
              <a:buClr>
                <a:schemeClr val="dk1"/>
              </a:buClr>
              <a:buSzPts val="1200"/>
              <a:buFont typeface="Arial"/>
              <a:buChar char="•"/>
            </a:pPr>
            <a:r>
              <a:rPr lang="en-US" sz="900" dirty="0"/>
              <a:t>Use a 7 day pill box. Once a week, fill the pill box with your medications for the entire week. </a:t>
            </a:r>
            <a:endParaRPr sz="900" dirty="0"/>
          </a:p>
          <a:p>
            <a:pPr marL="174708" lvl="0" indent="-174708" algn="l" rtl="0">
              <a:lnSpc>
                <a:spcPct val="100000"/>
              </a:lnSpc>
              <a:spcBef>
                <a:spcPts val="0"/>
              </a:spcBef>
              <a:spcAft>
                <a:spcPts val="0"/>
              </a:spcAft>
              <a:buClr>
                <a:schemeClr val="dk1"/>
              </a:buClr>
              <a:buSzPts val="1200"/>
              <a:buFont typeface="Arial"/>
              <a:buChar char="•"/>
            </a:pPr>
            <a:r>
              <a:rPr lang="en-US" sz="900" dirty="0"/>
              <a:t>Leave the tab up each day after taking the medication to see that you have taken it.</a:t>
            </a:r>
            <a:endParaRPr sz="900" dirty="0"/>
          </a:p>
          <a:p>
            <a:pPr marL="174708" lvl="0" indent="-174708" algn="l" rtl="0">
              <a:lnSpc>
                <a:spcPct val="100000"/>
              </a:lnSpc>
              <a:spcBef>
                <a:spcPts val="0"/>
              </a:spcBef>
              <a:spcAft>
                <a:spcPts val="0"/>
              </a:spcAft>
              <a:buClr>
                <a:schemeClr val="dk1"/>
              </a:buClr>
              <a:buSzPts val="1200"/>
              <a:buFont typeface="Arial"/>
              <a:buChar char="•"/>
            </a:pPr>
            <a:r>
              <a:rPr lang="en-US" sz="900" dirty="0"/>
              <a:t>Review anticipated problems and barriers to adherence, which then permits the patient to work out solutions on their own, or with assistance. For this purpose, some providers give their patients a week's worth of jelly beans or M&amp;Ms to try to follow the prescribed schedule and see where they falter. </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dirty="0"/>
              <a:t>Which doses are problematic? What are the circumstances? What is the patient thinking when errors occur? What is the patient's attitude about mistakes? Do they consider a fifteen-minute delay a catastrophe signifying irremediable failure? Alternatively, are they sanguine about missing a weekend's worth of medications? Such rehearsal is often extremely helpful in anticipating and correcting potential pitfalls.</a:t>
            </a:r>
            <a:endParaRPr sz="900" dirty="0"/>
          </a:p>
          <a:p>
            <a:pPr marL="0" lvl="0" indent="0" algn="l" rtl="0">
              <a:lnSpc>
                <a:spcPct val="100000"/>
              </a:lnSpc>
              <a:spcBef>
                <a:spcPts val="0"/>
              </a:spcBef>
              <a:spcAft>
                <a:spcPts val="0"/>
              </a:spcAft>
              <a:buSzPts val="1400"/>
              <a:buNone/>
            </a:pPr>
            <a:endParaRPr sz="900" b="1" dirty="0"/>
          </a:p>
          <a:p>
            <a:pPr marL="0" lvl="0" indent="0" algn="l" rtl="0">
              <a:lnSpc>
                <a:spcPct val="100000"/>
              </a:lnSpc>
              <a:spcBef>
                <a:spcPts val="0"/>
              </a:spcBef>
              <a:spcAft>
                <a:spcPts val="0"/>
              </a:spcAft>
              <a:buSzPts val="1400"/>
              <a:buNone/>
            </a:pPr>
            <a:r>
              <a:rPr lang="en-US" sz="900" b="1" dirty="0"/>
              <a:t>Make a Plan</a:t>
            </a:r>
            <a:endParaRPr sz="900" dirty="0"/>
          </a:p>
          <a:p>
            <a:pPr marL="0" lvl="0" indent="0" algn="l" rtl="0">
              <a:lnSpc>
                <a:spcPct val="100000"/>
              </a:lnSpc>
              <a:spcBef>
                <a:spcPts val="0"/>
              </a:spcBef>
              <a:spcAft>
                <a:spcPts val="0"/>
              </a:spcAft>
              <a:buSzPts val="1400"/>
              <a:buNone/>
            </a:pPr>
            <a:r>
              <a:rPr lang="en-US" sz="900" dirty="0"/>
              <a:t>Choose a treatment you think you can manage. Find out what is involved before you choose your treatment: How many tablets? How big are they? How often do you need to take them? How exact do you have to be with timing? Are there food restrictions? Are there easier options?</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dirty="0"/>
              <a:t>Plan your timetable. For the first few weeks, mark the time that you take each dose.</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dirty="0"/>
              <a:t>Some patients find it helpful to have a written treatment plan that shows the name of the medication, time of each dose, number of pills or capsules per dose and meal restrictions, if any, along with a telephone number to call with questions and for the next appointment date. Both doctor and patient should keep a copy of the plan for review at the next visit. Other techniques for promoting adherence include identifying daily activities that can be linked to pill-taking (e.g., a regular TV show), keeping a medication diary or log (preprinted forms can be prepared), preparing pills for the week at fixed times (e.g., Sunday evening), and otherwise relating pill-taking to the normal rhythms of daily life. Planning ahead for changes in routine or for weekends can forestall lapses at such times.</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dirty="0"/>
              <a:t>Reasons for treatment failure include, but are not limited to, the absence of effective treatment options for an individual patient, impaired drug metabolism or absorption, very late stage illness or inability to tolerate multiple, sometimes toxic, side effects.</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dirty="0"/>
              <a:t>If you travel, take additional drugs with you in case flights or other arrangements change.</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dirty="0"/>
              <a:t>Keep an emergency supply where you might need them -- at work or a friend's house etc.</a:t>
            </a:r>
            <a:endParaRPr sz="900" dirty="0"/>
          </a:p>
          <a:p>
            <a:pPr marL="0" lvl="0" indent="0" algn="l" rtl="0">
              <a:lnSpc>
                <a:spcPct val="100000"/>
              </a:lnSpc>
              <a:spcBef>
                <a:spcPts val="0"/>
              </a:spcBef>
              <a:spcAft>
                <a:spcPts val="0"/>
              </a:spcAft>
              <a:buSzPts val="1400"/>
              <a:buNone/>
            </a:pPr>
            <a:endParaRPr sz="900" dirty="0"/>
          </a:p>
        </p:txBody>
      </p:sp>
    </p:spTree>
    <p:extLst>
      <p:ext uri="{BB962C8B-B14F-4D97-AF65-F5344CB8AC3E}">
        <p14:creationId xmlns:p14="http://schemas.microsoft.com/office/powerpoint/2010/main" val="336406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260" name="Google Shape;26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Pass out case scenarios – ask the same groups to work together.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Assign a different case scenario to each group. Ask participants to determine as a group how to best support the client with medication adherence and share with the larger group.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803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
        <p:nvSpPr>
          <p:cNvPr id="271" name="Google Shape;27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dirty="0">
                <a:latin typeface="Arial"/>
                <a:ea typeface="Arial"/>
                <a:cs typeface="Arial"/>
                <a:sym typeface="Arial"/>
              </a:rPr>
              <a:t>Share these resources with participants to find out the most up to date information about HIV medications and recommendations to help clients with treatment adherence. </a:t>
            </a:r>
            <a:endParaRPr sz="10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78692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a:latin typeface="Arial"/>
                <a:ea typeface="Arial"/>
                <a:cs typeface="Arial"/>
                <a:sym typeface="Arial"/>
              </a:rPr>
              <a:t>Review the objectives. </a:t>
            </a:r>
            <a:endParaRPr/>
          </a:p>
          <a:p>
            <a:pPr marL="457200" lvl="0" indent="-228600" algn="l" rtl="0">
              <a:lnSpc>
                <a:spcPct val="100000"/>
              </a:lnSpc>
              <a:spcBef>
                <a:spcPts val="0"/>
              </a:spcBef>
              <a:spcAft>
                <a:spcPts val="0"/>
              </a:spcAft>
              <a:buSzPts val="1400"/>
              <a:buNone/>
            </a:pPr>
            <a:endParaRPr sz="120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200">
                <a:latin typeface="Arial"/>
                <a:ea typeface="Arial"/>
                <a:cs typeface="Arial"/>
                <a:sym typeface="Arial"/>
              </a:rPr>
              <a:t>Engage participants to assess what they may already know about the topic. </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“What is medication adherence?”</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“Why do you think medication adherence is important?”</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“How can you support/promote adherence with clients?”</a:t>
            </a:r>
            <a:endParaRPr/>
          </a:p>
          <a:p>
            <a:pPr marL="457200" lvl="0" indent="-228600" algn="l" rtl="0">
              <a:lnSpc>
                <a:spcPct val="100000"/>
              </a:lnSpc>
              <a:spcBef>
                <a:spcPts val="0"/>
              </a:spcBef>
              <a:spcAft>
                <a:spcPts val="0"/>
              </a:spcAft>
              <a:buSzPts val="1400"/>
              <a:buNone/>
            </a:pPr>
            <a:endParaRPr sz="1200">
              <a:latin typeface="Arial"/>
              <a:ea typeface="Arial"/>
              <a:cs typeface="Arial"/>
              <a:sym typeface="Arial"/>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3788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97" name="Google Shape;9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latin typeface="Arial"/>
                <a:ea typeface="Arial"/>
                <a:cs typeface="Arial"/>
                <a:sym typeface="Arial"/>
              </a:rPr>
              <a:t>Review the slide. </a:t>
            </a:r>
            <a:endParaRPr b="0"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HIV virus makes millions of copies of itself everyday. Antiretroviral drugs can’t kill the virus but can keep it from multiplying rapidly. </a:t>
            </a:r>
            <a:endParaRPr dirty="0">
              <a:latin typeface="Arial"/>
              <a:ea typeface="Arial"/>
              <a:cs typeface="Arial"/>
              <a:sym typeface="Arial"/>
            </a:endParaRPr>
          </a:p>
        </p:txBody>
      </p:sp>
    </p:spTree>
    <p:extLst>
      <p:ext uri="{BB962C8B-B14F-4D97-AF65-F5344CB8AC3E}">
        <p14:creationId xmlns:p14="http://schemas.microsoft.com/office/powerpoint/2010/main" val="344179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107" name="Google Shape;1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Why is medication adherence important? Adherence to an HIV regimen gives HIV medicines the chance to do their job. It prevents HIV from multiplying and destroying the immune system. HIV medications help people with HIV live longer healthier lives. Medications also reduce the risk of HIV transmission, especially if the person is undetectable. If the person is undetectable for at least six months they cannot transmit the virus.  </a:t>
            </a:r>
            <a:endParaRPr dirty="0"/>
          </a:p>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 </a:t>
            </a:r>
            <a:endParaRPr dirty="0"/>
          </a:p>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Other benefits are: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Sustained viral suppression</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Reduced risk of drug resistance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Better overall health</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Improved quality of life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Decreased risk of HIV transmission</a:t>
            </a:r>
            <a:endParaRPr dirty="0"/>
          </a:p>
          <a:p>
            <a:pPr marL="174708" lvl="0" indent="-98508" algn="l" rtl="0">
              <a:lnSpc>
                <a:spcPct val="100000"/>
              </a:lnSpc>
              <a:spcBef>
                <a:spcPts val="0"/>
              </a:spcBef>
              <a:spcAft>
                <a:spcPts val="0"/>
              </a:spcAft>
              <a:buClr>
                <a:schemeClr val="dk1"/>
              </a:buClr>
              <a:buSzPts val="1200"/>
              <a:buFont typeface="Arial"/>
              <a:buNone/>
            </a:pPr>
            <a:endParaRPr sz="1000" dirty="0">
              <a:latin typeface="Arial"/>
              <a:ea typeface="Arial"/>
              <a:cs typeface="Arial"/>
              <a:sym typeface="Arial"/>
            </a:endParaRPr>
          </a:p>
        </p:txBody>
      </p:sp>
    </p:spTree>
    <p:extLst>
      <p:ext uri="{BB962C8B-B14F-4D97-AF65-F5344CB8AC3E}">
        <p14:creationId xmlns:p14="http://schemas.microsoft.com/office/powerpoint/2010/main" val="40211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Group Activity: Understanding Adherence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Divide the class into 3 groups (depending on the number of class participants). Give each group a copy of the Understanding Adherence worksheet.</a:t>
            </a:r>
            <a:r>
              <a:rPr lang="en-US" sz="9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Ask each team to select a recorder to document answers and a reporter to share answers. As a group, answer all questions on the worksheet. Group members will also write in their answers or best guess to each question on the worksheet. Give about 8 minutes to complete the worksheet.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One point will be given to each group per question if the answer is correct; no half-points will be given.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If the group gives an incorrect answer, the next group (in alpha or numeric order) has the opportunity to answer the question.</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If no group or individual gives a correct answer the facilitator will give the correct answer.</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After reviewing the worksheet, point out that medication adherence and supporting clients in doing so is more than just encouraging them to take medication. It encompasses attending medical appointments such as the optometrist, well woman visits, dental appointments, and therapy sessions (if applicable) and attending support groups. These appointments and community meetings all aid in a person’s health and well-being; it includes the whole person.       </a:t>
            </a:r>
            <a:endParaRPr/>
          </a:p>
          <a:p>
            <a:pPr marL="228600" lvl="0" indent="0" algn="l" rtl="0">
              <a:lnSpc>
                <a:spcPct val="100000"/>
              </a:lnSpc>
              <a:spcBef>
                <a:spcPts val="0"/>
              </a:spcBef>
              <a:spcAft>
                <a:spcPts val="0"/>
              </a:spcAft>
              <a:buSzPts val="1400"/>
              <a:buFont typeface="Calibri"/>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61913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slide.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When a patient is adherent, all the drugs are at high enough levels to control HIV for 24 hours a day.  </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331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7:notes"/>
          <p:cNvSpPr txBox="1">
            <a:spLocks noGrp="1"/>
          </p:cNvSpPr>
          <p:nvPr>
            <p:ph type="body" idx="1"/>
          </p:nvPr>
        </p:nvSpPr>
        <p:spPr>
          <a:xfrm>
            <a:off x="685800" y="42672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dirty="0">
                <a:solidFill>
                  <a:srgbClr val="000000"/>
                </a:solidFill>
                <a:latin typeface="Calibri"/>
                <a:ea typeface="Calibri"/>
                <a:cs typeface="Calibri"/>
                <a:sym typeface="Calibri"/>
              </a:rPr>
              <a:t>Single-tablet regimens were a very important development in the treatment of HIV. </a:t>
            </a:r>
            <a:endParaRPr sz="12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This chart is a listing of all 8 single-tablet drug regimens, and their approval dates. Most are 3 drug regimens; </a:t>
            </a:r>
            <a:r>
              <a:rPr lang="en-US" sz="1200" dirty="0" err="1">
                <a:solidFill>
                  <a:srgbClr val="000000"/>
                </a:solidFill>
                <a:latin typeface="Calibri"/>
                <a:ea typeface="Calibri"/>
                <a:cs typeface="Calibri"/>
                <a:sym typeface="Calibri"/>
              </a:rPr>
              <a:t>Juluca</a:t>
            </a:r>
            <a:r>
              <a:rPr lang="en-US" sz="1200" dirty="0">
                <a:solidFill>
                  <a:srgbClr val="000000"/>
                </a:solidFill>
                <a:latin typeface="Calibri"/>
                <a:ea typeface="Calibri"/>
                <a:cs typeface="Calibri"/>
                <a:sym typeface="Calibri"/>
              </a:rPr>
              <a:t> is the first and only 2 drug regimen.</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Several of these drugs have been reformulated, for example </a:t>
            </a:r>
            <a:r>
              <a:rPr lang="en-US" sz="1200" dirty="0" err="1">
                <a:solidFill>
                  <a:srgbClr val="000000"/>
                </a:solidFill>
                <a:latin typeface="Calibri"/>
                <a:ea typeface="Calibri"/>
                <a:cs typeface="Calibri"/>
                <a:sym typeface="Calibri"/>
              </a:rPr>
              <a:t>Stribild</a:t>
            </a:r>
            <a:r>
              <a:rPr lang="en-US" sz="1200" dirty="0">
                <a:solidFill>
                  <a:srgbClr val="000000"/>
                </a:solidFill>
                <a:latin typeface="Calibri"/>
                <a:ea typeface="Calibri"/>
                <a:cs typeface="Calibri"/>
                <a:sym typeface="Calibri"/>
              </a:rPr>
              <a:t> and </a:t>
            </a:r>
            <a:r>
              <a:rPr lang="en-US" sz="1200" dirty="0" err="1">
                <a:solidFill>
                  <a:srgbClr val="000000"/>
                </a:solidFill>
                <a:latin typeface="Calibri"/>
                <a:ea typeface="Calibri"/>
                <a:cs typeface="Calibri"/>
                <a:sym typeface="Calibri"/>
              </a:rPr>
              <a:t>Genvoya</a:t>
            </a:r>
            <a:r>
              <a:rPr lang="en-US" sz="1200" dirty="0">
                <a:solidFill>
                  <a:srgbClr val="000000"/>
                </a:solidFill>
                <a:latin typeface="Calibri"/>
                <a:ea typeface="Calibri"/>
                <a:cs typeface="Calibri"/>
                <a:sym typeface="Calibri"/>
              </a:rPr>
              <a:t> are the same drug, however the difference is in the amount of </a:t>
            </a:r>
            <a:r>
              <a:rPr lang="en-US" sz="1200" dirty="0" err="1">
                <a:solidFill>
                  <a:srgbClr val="000000"/>
                </a:solidFill>
                <a:latin typeface="Calibri"/>
                <a:ea typeface="Calibri"/>
                <a:cs typeface="Calibri"/>
                <a:sym typeface="Calibri"/>
              </a:rPr>
              <a:t>tenofovir</a:t>
            </a:r>
            <a:r>
              <a:rPr lang="en-US" sz="1200" dirty="0">
                <a:solidFill>
                  <a:srgbClr val="000000"/>
                </a:solidFill>
                <a:latin typeface="Calibri"/>
                <a:ea typeface="Calibri"/>
                <a:cs typeface="Calibri"/>
                <a:sym typeface="Calibri"/>
              </a:rPr>
              <a:t> in the drug. The new formulation for </a:t>
            </a:r>
            <a:r>
              <a:rPr lang="en-US" sz="1200" dirty="0" err="1">
                <a:solidFill>
                  <a:srgbClr val="000000"/>
                </a:solidFill>
                <a:latin typeface="Calibri"/>
                <a:ea typeface="Calibri"/>
                <a:cs typeface="Calibri"/>
                <a:sym typeface="Calibri"/>
              </a:rPr>
              <a:t>Truvada</a:t>
            </a:r>
            <a:r>
              <a:rPr lang="en-US" sz="1200" dirty="0">
                <a:solidFill>
                  <a:srgbClr val="000000"/>
                </a:solidFill>
                <a:latin typeface="Calibri"/>
                <a:ea typeface="Calibri"/>
                <a:cs typeface="Calibri"/>
                <a:sym typeface="Calibri"/>
              </a:rPr>
              <a:t> is called TAF.</a:t>
            </a:r>
            <a:endParaRPr dirty="0"/>
          </a:p>
          <a:p>
            <a:pPr marL="0" marR="0" lvl="0" indent="0" algn="l" rtl="0">
              <a:lnSpc>
                <a:spcPct val="100000"/>
              </a:lnSpc>
              <a:spcBef>
                <a:spcPts val="0"/>
              </a:spcBef>
              <a:spcAft>
                <a:spcPts val="0"/>
              </a:spcAft>
              <a:buSzPts val="1400"/>
              <a:buFont typeface="Calibri"/>
              <a:buNone/>
            </a:pPr>
            <a:r>
              <a:rPr lang="en-US" sz="1200" dirty="0" err="1">
                <a:solidFill>
                  <a:srgbClr val="000000"/>
                </a:solidFill>
                <a:latin typeface="Calibri"/>
                <a:ea typeface="Calibri"/>
                <a:cs typeface="Calibri"/>
                <a:sym typeface="Calibri"/>
              </a:rPr>
              <a:t>Atripla</a:t>
            </a:r>
            <a:r>
              <a:rPr lang="en-US" sz="1200" dirty="0">
                <a:solidFill>
                  <a:srgbClr val="000000"/>
                </a:solidFill>
                <a:latin typeface="Calibri"/>
                <a:ea typeface="Calibri"/>
                <a:cs typeface="Calibri"/>
                <a:sym typeface="Calibri"/>
              </a:rPr>
              <a:t> was the first single-dose drug before </a:t>
            </a:r>
            <a:r>
              <a:rPr lang="en-US" sz="1200" dirty="0" err="1">
                <a:solidFill>
                  <a:srgbClr val="000000"/>
                </a:solidFill>
                <a:latin typeface="Calibri"/>
                <a:ea typeface="Calibri"/>
                <a:cs typeface="Calibri"/>
                <a:sym typeface="Calibri"/>
              </a:rPr>
              <a:t>Complera</a:t>
            </a:r>
            <a:r>
              <a:rPr lang="en-US" sz="1200" dirty="0">
                <a:solidFill>
                  <a:srgbClr val="000000"/>
                </a:solidFill>
                <a:latin typeface="Calibri"/>
                <a:ea typeface="Calibri"/>
                <a:cs typeface="Calibri"/>
                <a:sym typeface="Calibri"/>
              </a:rPr>
              <a:t> was approved. Now there are many more choices available.</a:t>
            </a:r>
            <a:endParaRPr dirty="0"/>
          </a:p>
          <a:p>
            <a:pPr marL="0" marR="0" lvl="0" indent="0" algn="l" rtl="0">
              <a:lnSpc>
                <a:spcPct val="100000"/>
              </a:lnSpc>
              <a:spcBef>
                <a:spcPts val="1200"/>
              </a:spcBef>
              <a:spcAft>
                <a:spcPts val="1200"/>
              </a:spcAft>
              <a:buSzPts val="1400"/>
              <a:buFont typeface="Calibri"/>
              <a:buNone/>
            </a:pPr>
            <a:r>
              <a:rPr lang="en-US" sz="1200" dirty="0">
                <a:solidFill>
                  <a:srgbClr val="000000"/>
                </a:solidFill>
                <a:latin typeface="Calibri"/>
                <a:ea typeface="Calibri"/>
                <a:cs typeface="Calibri"/>
                <a:sym typeface="Calibri"/>
              </a:rPr>
              <a:t>Preferred drug regimen options are always changing, so finding the right resources to educate yourself and clients is important. The most current information can be found on the websites aidsinfo.org, ias-usa.org, and thebody.com. Positively Aware Magazine publishes an HIV Drug Chart once or twice a year. Other reputable websites are also available. </a:t>
            </a:r>
            <a:endParaRPr dirty="0"/>
          </a:p>
        </p:txBody>
      </p:sp>
    </p:spTree>
    <p:extLst>
      <p:ext uri="{BB962C8B-B14F-4D97-AF65-F5344CB8AC3E}">
        <p14:creationId xmlns:p14="http://schemas.microsoft.com/office/powerpoint/2010/main" val="14728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Review the slide.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best way to prevent resistance is to stick closely (adhere) to an HIV drug regimen. With good adherence, resistance is less likely to develop. This gives a patient’s current drugs the best chance of working and will keep more treatment options open in the future.</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416806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2502507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2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20"/>
          <p:cNvPicPr preferRelativeResize="0"/>
          <p:nvPr/>
        </p:nvPicPr>
        <p:blipFill rotWithShape="1">
          <a:blip r:embed="rId3">
            <a:alphaModFix/>
          </a:blip>
          <a:srcRect/>
          <a:stretch/>
        </p:blipFill>
        <p:spPr>
          <a:xfrm>
            <a:off x="7543801" y="6118227"/>
            <a:ext cx="968375" cy="434975"/>
          </a:xfrm>
          <a:prstGeom prst="rect">
            <a:avLst/>
          </a:prstGeom>
          <a:noFill/>
          <a:ln>
            <a:noFill/>
          </a:ln>
        </p:spPr>
      </p:pic>
      <p:sp>
        <p:nvSpPr>
          <p:cNvPr id="22" name="Google Shape;22;p20"/>
          <p:cNvSpPr/>
          <p:nvPr/>
        </p:nvSpPr>
        <p:spPr>
          <a:xfrm>
            <a:off x="609601" y="6096002"/>
            <a:ext cx="4664075" cy="46196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Boston University School of Social Work</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Center for Innovation in Social Work &amp; Health</a:t>
            </a:r>
            <a:endParaRPr sz="1050" b="0" i="0" u="none" strike="noStrike" cap="none">
              <a:solidFill>
                <a:srgbClr val="000000"/>
              </a:solidFill>
              <a:latin typeface="Arial"/>
              <a:ea typeface="Arial"/>
              <a:cs typeface="Arial"/>
              <a:sym typeface="Arial"/>
            </a:endParaRPr>
          </a:p>
        </p:txBody>
      </p:sp>
      <p:sp>
        <p:nvSpPr>
          <p:cNvPr id="23" name="Google Shape;23;p20"/>
          <p:cNvSpPr/>
          <p:nvPr/>
        </p:nvSpPr>
        <p:spPr>
          <a:xfrm>
            <a:off x="0" y="0"/>
            <a:ext cx="9144000" cy="44958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4" name="Google Shape;24;p2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2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2400"/>
              <a:buFont typeface="Noto Sans Symbols"/>
              <a:buNone/>
              <a:defRPr sz="1800">
                <a:solidFill>
                  <a:srgbClr val="CCCCCC"/>
                </a:solidFill>
                <a:latin typeface="Arial"/>
                <a:ea typeface="Arial"/>
                <a:cs typeface="Arial"/>
                <a:sym typeface="Arial"/>
              </a:defRPr>
            </a:lvl1pPr>
            <a:lvl2pPr lvl="1" algn="l">
              <a:lnSpc>
                <a:spcPct val="100000"/>
              </a:lnSpc>
              <a:spcBef>
                <a:spcPts val="270"/>
              </a:spcBef>
              <a:spcAft>
                <a:spcPts val="0"/>
              </a:spcAft>
              <a:buSzPts val="1800"/>
              <a:buChar char="▪"/>
              <a:defRPr/>
            </a:lvl2pPr>
            <a:lvl3pPr lvl="2" algn="l">
              <a:lnSpc>
                <a:spcPct val="100000"/>
              </a:lnSpc>
              <a:spcBef>
                <a:spcPts val="270"/>
              </a:spcBef>
              <a:spcAft>
                <a:spcPts val="0"/>
              </a:spcAft>
              <a:buSzPts val="1800"/>
              <a:buChar char="▪"/>
              <a:defRPr/>
            </a:lvl3pPr>
            <a:lvl4pPr lvl="3" algn="l">
              <a:lnSpc>
                <a:spcPct val="100000"/>
              </a:lnSpc>
              <a:spcBef>
                <a:spcPts val="270"/>
              </a:spcBef>
              <a:spcAft>
                <a:spcPts val="0"/>
              </a:spcAft>
              <a:buSzPts val="1800"/>
              <a:buChar char="▪"/>
              <a:defRPr/>
            </a:lvl4pPr>
            <a:lvl5pPr lvl="4" algn="l">
              <a:lnSpc>
                <a:spcPct val="100000"/>
              </a:lnSpc>
              <a:spcBef>
                <a:spcPts val="270"/>
              </a:spcBef>
              <a:spcAft>
                <a:spcPts val="0"/>
              </a:spcAft>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body" idx="1"/>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480"/>
              </a:spcBef>
              <a:spcAft>
                <a:spcPts val="0"/>
              </a:spcAft>
              <a:buSzPts val="3200"/>
              <a:buChar char="▪"/>
              <a:defRPr sz="2400"/>
            </a:lvl1pPr>
            <a:lvl2pPr marL="914400" lvl="1" indent="-406400" algn="l">
              <a:lnSpc>
                <a:spcPct val="100000"/>
              </a:lnSpc>
              <a:spcBef>
                <a:spcPts val="420"/>
              </a:spcBef>
              <a:spcAft>
                <a:spcPts val="0"/>
              </a:spcAft>
              <a:buSzPts val="2800"/>
              <a:buChar char="▪"/>
              <a:defRPr sz="2100"/>
            </a:lvl2pPr>
            <a:lvl3pPr marL="1371600" lvl="2" indent="-381000" algn="l">
              <a:lnSpc>
                <a:spcPct val="100000"/>
              </a:lnSpc>
              <a:spcBef>
                <a:spcPts val="360"/>
              </a:spcBef>
              <a:spcAft>
                <a:spcPts val="0"/>
              </a:spcAft>
              <a:buSzPts val="2400"/>
              <a:buChar char="▪"/>
              <a:defRPr sz="1800"/>
            </a:lvl3pPr>
            <a:lvl4pPr marL="1828800" lvl="3" indent="-355600" algn="l">
              <a:lnSpc>
                <a:spcPct val="100000"/>
              </a:lnSpc>
              <a:spcBef>
                <a:spcPts val="300"/>
              </a:spcBef>
              <a:spcAft>
                <a:spcPts val="0"/>
              </a:spcAft>
              <a:buSzPts val="2000"/>
              <a:buChar char="▪"/>
              <a:defRPr sz="1500"/>
            </a:lvl4pPr>
            <a:lvl5pPr marL="2286000" lvl="4" indent="-355600" algn="l">
              <a:lnSpc>
                <a:spcPct val="100000"/>
              </a:lnSpc>
              <a:spcBef>
                <a:spcPts val="300"/>
              </a:spcBef>
              <a:spcAft>
                <a:spcPts val="0"/>
              </a:spcAft>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72" name="Google Shape;72;p29"/>
          <p:cNvSpPr txBox="1">
            <a:spLocks noGrp="1"/>
          </p:cNvSpPr>
          <p:nvPr>
            <p:ph type="body" idx="2"/>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3" name="Google Shape;73;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a:spLocks noGrp="1"/>
          </p:cNvSpPr>
          <p:nvPr>
            <p:ph type="pic" idx="2"/>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2675B4"/>
              </a:buClr>
              <a:buSzPts val="3200"/>
              <a:buFont typeface="Noto Sans Symbols"/>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rgbClr val="2675B4"/>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rgbClr val="2675B4"/>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8" name="Google Shape;78;p30"/>
          <p:cNvSpPr txBox="1">
            <a:spLocks noGrp="1"/>
          </p:cNvSpPr>
          <p:nvPr>
            <p:ph type="body" idx="1"/>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9" name="Google Shape;79;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2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2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35" name="Google Shape;35;p22"/>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400"/>
              <a:buNone/>
              <a:defRPr sz="1800">
                <a:latin typeface="Arial"/>
                <a:ea typeface="Arial"/>
                <a:cs typeface="Arial"/>
                <a:sym typeface="Arial"/>
              </a:defRPr>
            </a:lvl1pPr>
            <a:lvl2pPr marL="914400" lvl="1" indent="-228600" algn="l">
              <a:lnSpc>
                <a:spcPct val="100000"/>
              </a:lnSpc>
              <a:spcBef>
                <a:spcPts val="300"/>
              </a:spcBef>
              <a:spcAft>
                <a:spcPts val="0"/>
              </a:spcAft>
              <a:buSzPts val="2000"/>
              <a:buNone/>
              <a:defRPr sz="1500"/>
            </a:lvl2pPr>
            <a:lvl3pPr marL="1371600" lvl="2" indent="-228600" algn="l">
              <a:lnSpc>
                <a:spcPct val="100000"/>
              </a:lnSpc>
              <a:spcBef>
                <a:spcPts val="270"/>
              </a:spcBef>
              <a:spcAft>
                <a:spcPts val="0"/>
              </a:spcAft>
              <a:buSzPts val="1800"/>
              <a:buNone/>
              <a:defRPr sz="1350"/>
            </a:lvl3pPr>
            <a:lvl4pPr marL="1828800" lvl="3" indent="-228600" algn="l">
              <a:lnSpc>
                <a:spcPct val="100000"/>
              </a:lnSpc>
              <a:spcBef>
                <a:spcPts val="240"/>
              </a:spcBef>
              <a:spcAft>
                <a:spcPts val="0"/>
              </a:spcAft>
              <a:buSzPts val="1600"/>
              <a:buNone/>
              <a:defRPr sz="1200"/>
            </a:lvl4pPr>
            <a:lvl5pPr marL="2286000" lvl="4" indent="-228600" algn="l">
              <a:lnSpc>
                <a:spcPct val="100000"/>
              </a:lnSpc>
              <a:spcBef>
                <a:spcPts val="240"/>
              </a:spcBef>
              <a:spcAft>
                <a:spcPts val="0"/>
              </a:spcAft>
              <a:buSzPts val="1600"/>
              <a:buNone/>
              <a:defRPr sz="1200"/>
            </a:lvl5pPr>
            <a:lvl6pPr marL="2743200" lvl="5" indent="-228600" algn="l">
              <a:lnSpc>
                <a:spcPct val="90000"/>
              </a:lnSpc>
              <a:spcBef>
                <a:spcPts val="375"/>
              </a:spcBef>
              <a:spcAft>
                <a:spcPts val="0"/>
              </a:spcAft>
              <a:buClr>
                <a:schemeClr val="dk1"/>
              </a:buClr>
              <a:buSzPts val="1600"/>
              <a:buNone/>
              <a:defRPr sz="1200"/>
            </a:lvl6pPr>
            <a:lvl7pPr marL="3200400" lvl="6" indent="-228600" algn="l">
              <a:lnSpc>
                <a:spcPct val="90000"/>
              </a:lnSpc>
              <a:spcBef>
                <a:spcPts val="375"/>
              </a:spcBef>
              <a:spcAft>
                <a:spcPts val="0"/>
              </a:spcAft>
              <a:buClr>
                <a:schemeClr val="dk1"/>
              </a:buClr>
              <a:buSzPts val="1600"/>
              <a:buNone/>
              <a:defRPr sz="1200"/>
            </a:lvl7pPr>
            <a:lvl8pPr marL="3657600" lvl="7" indent="-228600" algn="l">
              <a:lnSpc>
                <a:spcPct val="90000"/>
              </a:lnSpc>
              <a:spcBef>
                <a:spcPts val="375"/>
              </a:spcBef>
              <a:spcAft>
                <a:spcPts val="0"/>
              </a:spcAft>
              <a:buClr>
                <a:schemeClr val="dk1"/>
              </a:buClr>
              <a:buSzPts val="1600"/>
              <a:buNone/>
              <a:defRPr sz="1200"/>
            </a:lvl8pPr>
            <a:lvl9pPr marL="4114800" lvl="8" indent="-228600" algn="l">
              <a:lnSpc>
                <a:spcPct val="90000"/>
              </a:lnSpc>
              <a:spcBef>
                <a:spcPts val="375"/>
              </a:spcBef>
              <a:spcAft>
                <a:spcPts val="0"/>
              </a:spcAft>
              <a:buClr>
                <a:schemeClr val="dk1"/>
              </a:buClr>
              <a:buSzPts val="1600"/>
              <a:buNone/>
              <a:defRPr sz="1200"/>
            </a:lvl9pPr>
          </a:lstStyle>
          <a:p>
            <a:endParaRPr/>
          </a:p>
        </p:txBody>
      </p:sp>
      <p:sp>
        <p:nvSpPr>
          <p:cNvPr id="39" name="Google Shape;39;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24"/>
          <p:cNvSpPr/>
          <p:nvPr/>
        </p:nvSpPr>
        <p:spPr>
          <a:xfrm>
            <a:off x="0" y="2235200"/>
            <a:ext cx="9144000" cy="24130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4" name="Google Shape;44;p24"/>
          <p:cNvSpPr txBox="1"/>
          <p:nvPr/>
        </p:nvSpPr>
        <p:spPr>
          <a:xfrm>
            <a:off x="685800" y="2819400"/>
            <a:ext cx="7772400" cy="11430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Resting or transition slide</a:t>
            </a:r>
            <a:endParaRPr sz="1050" b="0" i="0" u="none" strike="noStrike" cap="none">
              <a:solidFill>
                <a:srgbClr val="000000"/>
              </a:solidFill>
              <a:latin typeface="Arial"/>
              <a:ea typeface="Arial"/>
              <a:cs typeface="Arial"/>
              <a:sym typeface="Arial"/>
            </a:endParaRPr>
          </a:p>
        </p:txBody>
      </p:sp>
      <p:sp>
        <p:nvSpPr>
          <p:cNvPr id="45" name="Google Shape;45;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2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630238" y="731839"/>
            <a:ext cx="7886700" cy="13255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630239"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7" name="Google Shape;57;p26"/>
          <p:cNvSpPr txBox="1">
            <a:spLocks noGrp="1"/>
          </p:cNvSpPr>
          <p:nvPr>
            <p:ph type="body" idx="2"/>
          </p:nvPr>
        </p:nvSpPr>
        <p:spPr>
          <a:xfrm>
            <a:off x="630239"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2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9" name="Google Shape;59;p2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19"/>
          <p:cNvSpPr txBox="1"/>
          <p:nvPr/>
        </p:nvSpPr>
        <p:spPr>
          <a:xfrm>
            <a:off x="609600" y="1524000"/>
            <a:ext cx="7924800" cy="274638"/>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Boston University</a:t>
            </a:r>
            <a:r>
              <a:rPr lang="en-US" sz="900" b="0" i="0" u="none" strike="noStrike" cap="none">
                <a:solidFill>
                  <a:schemeClr val="lt1"/>
                </a:solidFill>
                <a:latin typeface="Arial"/>
                <a:ea typeface="Arial"/>
                <a:cs typeface="Arial"/>
                <a:sym typeface="Arial"/>
              </a:rPr>
              <a:t> Slideshow Title Goes Here</a:t>
            </a:r>
            <a:endParaRPr sz="1050" b="0" i="0" u="none" strike="noStrike" cap="none">
              <a:solidFill>
                <a:srgbClr val="000000"/>
              </a:solidFill>
              <a:latin typeface="Arial"/>
              <a:ea typeface="Arial"/>
              <a:cs typeface="Arial"/>
              <a:sym typeface="Arial"/>
            </a:endParaRPr>
          </a:p>
        </p:txBody>
      </p:sp>
      <p:sp>
        <p:nvSpPr>
          <p:cNvPr id="15" name="Google Shape;15;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 name="Google Shape;16;p19"/>
          <p:cNvPicPr preferRelativeResize="0"/>
          <p:nvPr/>
        </p:nvPicPr>
        <p:blipFill rotWithShape="1">
          <a:blip r:embed="rId13">
            <a:alphaModFix/>
          </a:blip>
          <a:srcRect/>
          <a:stretch/>
        </p:blipFill>
        <p:spPr>
          <a:xfrm>
            <a:off x="609600" y="5867402"/>
            <a:ext cx="2438400" cy="804863"/>
          </a:xfrm>
          <a:prstGeom prst="rect">
            <a:avLst/>
          </a:prstGeom>
          <a:noFill/>
          <a:ln>
            <a:noFill/>
          </a:ln>
        </p:spPr>
      </p:pic>
      <p:cxnSp>
        <p:nvCxnSpPr>
          <p:cNvPr id="17" name="Google Shape;17;p1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19" descr="standardfooter_sized.jpg"/>
          <p:cNvPicPr preferRelativeResize="0"/>
          <p:nvPr/>
        </p:nvPicPr>
        <p:blipFill rotWithShape="1">
          <a:blip r:embed="rId14">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body.com/slideshow/reasons-why-people-skip-their-me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thebody.com/slideshow/reasons-why-people-skip-their-med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body.com/remind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wellprojec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hebod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r>
              <a:rPr lang="es-US" dirty="0"/>
              <a:t>Cómo fomentar el cumplimiento </a:t>
            </a:r>
            <a:br>
              <a:rPr lang="es-US" dirty="0"/>
            </a:br>
            <a:r>
              <a:rPr lang="es-US" dirty="0"/>
              <a:t>del tratamiento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93" name="Google Shape;193;p10"/>
          <p:cNvSpPr txBox="1">
            <a:spLocks noGrp="1"/>
          </p:cNvSpPr>
          <p:nvPr>
            <p:ph type="title"/>
          </p:nvPr>
        </p:nvSpPr>
        <p:spPr>
          <a:xfrm>
            <a:off x="516147" y="798854"/>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¿Qué es la resistencia?</a:t>
            </a:r>
          </a:p>
        </p:txBody>
      </p:sp>
      <p:sp>
        <p:nvSpPr>
          <p:cNvPr id="194" name="Google Shape;194;p1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5" name="Google Shape;195;p10"/>
          <p:cNvSpPr txBox="1"/>
          <p:nvPr/>
        </p:nvSpPr>
        <p:spPr>
          <a:xfrm>
            <a:off x="533400" y="1252819"/>
            <a:ext cx="7144109" cy="4067175"/>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Si un medicamento no funciona contra un virus mutado, </a:t>
            </a:r>
            <a:br>
              <a:rPr lang="es-US" sz="1900" b="0" i="0" u="none" strike="noStrike" cap="none" dirty="0">
                <a:solidFill>
                  <a:srgbClr val="000000"/>
                </a:solidFill>
                <a:latin typeface="Arial"/>
                <a:ea typeface="Arial"/>
                <a:cs typeface="Arial"/>
                <a:sym typeface="Arial"/>
              </a:rPr>
            </a:br>
            <a:r>
              <a:rPr lang="es-US" sz="1900" b="0" i="0" u="none" strike="noStrike" cap="none" dirty="0">
                <a:solidFill>
                  <a:srgbClr val="000000"/>
                </a:solidFill>
                <a:latin typeface="Arial"/>
                <a:ea typeface="Arial"/>
                <a:cs typeface="Arial"/>
                <a:sym typeface="Arial"/>
              </a:rPr>
              <a:t>ese virus se reproducirá rápidamente.</a:t>
            </a:r>
          </a:p>
          <a:p>
            <a:pPr marL="557213" marR="0" lvl="1" indent="-214312"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La carga viral aumenta.</a:t>
            </a:r>
          </a:p>
          <a:p>
            <a:pPr marL="557213" marR="0" lvl="1" indent="-214312"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Es posible que deba cambiar los medicamentos para controlar el VIH.</a:t>
            </a:r>
          </a:p>
          <a:p>
            <a:pPr marL="257175" marR="0" lvl="0" indent="-257175"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Los medicamentos contra el VIH se usan en combinación </a:t>
            </a:r>
            <a:br>
              <a:rPr lang="es-US" sz="1900" b="0" i="0" u="none" strike="noStrike" cap="none" dirty="0">
                <a:solidFill>
                  <a:srgbClr val="000000"/>
                </a:solidFill>
                <a:latin typeface="Arial"/>
                <a:ea typeface="Arial"/>
                <a:cs typeface="Arial"/>
                <a:sym typeface="Arial"/>
              </a:rPr>
            </a:br>
            <a:r>
              <a:rPr lang="es-US" sz="1900" b="0" i="0" u="none" strike="noStrike" cap="none" dirty="0">
                <a:solidFill>
                  <a:srgbClr val="000000"/>
                </a:solidFill>
                <a:latin typeface="Arial"/>
                <a:ea typeface="Arial"/>
                <a:cs typeface="Arial"/>
                <a:sym typeface="Arial"/>
              </a:rPr>
              <a:t>para bloquear la reproducción en el ciclo de vida del VIH.</a:t>
            </a:r>
          </a:p>
          <a:p>
            <a:pPr marL="557213" marR="0" lvl="1" indent="-214312"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La combinación de medicamentos dirigidos a varios objetivos diferentes es mucho mejor para prevenir la reproducción del VIH que uno solo.</a:t>
            </a:r>
          </a:p>
          <a:p>
            <a:pPr marL="257175" marR="0" lvl="0" indent="-257175"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Con menos reproducción del VIH: </a:t>
            </a:r>
          </a:p>
          <a:p>
            <a:pPr marL="557213" marR="0" lvl="1" indent="-214312"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La carga viral es menor.</a:t>
            </a:r>
          </a:p>
          <a:p>
            <a:pPr marL="557213" marR="0" lvl="1" indent="-214312" algn="l" rtl="0">
              <a:lnSpc>
                <a:spcPct val="100000"/>
              </a:lnSpc>
              <a:spcBef>
                <a:spcPts val="300"/>
              </a:spcBef>
              <a:spcAft>
                <a:spcPts val="0"/>
              </a:spcAft>
              <a:buClr>
                <a:srgbClr val="C00000"/>
              </a:buClr>
              <a:buSzPts val="2000"/>
              <a:buFont typeface="Noto Sans Symbols"/>
              <a:buChar char="▪"/>
            </a:pPr>
            <a:r>
              <a:rPr lang="es-US" sz="1900" b="0" i="0" u="none" strike="noStrike" cap="none" dirty="0">
                <a:solidFill>
                  <a:srgbClr val="000000"/>
                </a:solidFill>
                <a:latin typeface="Arial"/>
                <a:ea typeface="Arial"/>
                <a:cs typeface="Arial"/>
                <a:sym typeface="Arial"/>
              </a:rPr>
              <a:t>Las mutaciones y la resistencia tienen menos probabilidades de ocurrir.</a:t>
            </a: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96" name="Google Shape;196;p10"/>
          <p:cNvSpPr txBox="1"/>
          <p:nvPr/>
        </p:nvSpPr>
        <p:spPr>
          <a:xfrm>
            <a:off x="304800" y="381000"/>
            <a:ext cx="464676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s-US" b="1"/>
              <a:t>ACTIVIDAD GRUPAL: CÓMO FOMENTAR EL CUMPLIMIENTO </a:t>
            </a:r>
            <a:r>
              <a:rPr lang="es-US" b="1" cap="none"/>
              <a:t>MEDIANTE LA ESCUCHA ACTIVA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209" name="Google Shape;209;p12"/>
          <p:cNvSpPr txBox="1">
            <a:spLocks noGrp="1"/>
          </p:cNvSpPr>
          <p:nvPr>
            <p:ph type="title"/>
          </p:nvPr>
        </p:nvSpPr>
        <p:spPr>
          <a:xfrm>
            <a:off x="609600" y="926592"/>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Prevención de la resistencia</a:t>
            </a:r>
          </a:p>
        </p:txBody>
      </p:sp>
      <p:sp>
        <p:nvSpPr>
          <p:cNvPr id="210" name="Google Shape;210;p1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1" name="Google Shape;211;p12"/>
          <p:cNvSpPr txBox="1"/>
          <p:nvPr/>
        </p:nvSpPr>
        <p:spPr>
          <a:xfrm>
            <a:off x="609600" y="1536251"/>
            <a:ext cx="7378460" cy="3974592"/>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s-US" sz="1800" b="0" i="0" u="none" strike="noStrike" cap="none" dirty="0">
                <a:solidFill>
                  <a:srgbClr val="000000"/>
                </a:solidFill>
                <a:latin typeface="Arial"/>
                <a:ea typeface="Arial"/>
                <a:cs typeface="Arial"/>
                <a:sym typeface="Arial"/>
              </a:rPr>
              <a:t>La mejor manera de evitar la resistencia es </a:t>
            </a:r>
            <a:r>
              <a:rPr lang="es-US" sz="1800" b="1" i="1" u="none" strike="noStrike" cap="none" dirty="0">
                <a:solidFill>
                  <a:srgbClr val="000000"/>
                </a:solidFill>
                <a:latin typeface="Arial"/>
                <a:ea typeface="Arial"/>
                <a:cs typeface="Arial"/>
                <a:sym typeface="Arial"/>
              </a:rPr>
              <a:t>tomar los medicamentos a diario según lo prescrito (es decir, tener un buen cumplimiento).</a:t>
            </a:r>
          </a:p>
          <a:p>
            <a:pPr marL="257175" marR="0" lvl="0"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Es importante no omitir dosis.</a:t>
            </a:r>
          </a:p>
          <a:p>
            <a:pPr marL="257175" marR="0" lvl="0"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Tomar los medicamentos a la misma hora todos los días.</a:t>
            </a:r>
          </a:p>
          <a:p>
            <a:pPr marL="257175" marR="0" lvl="0"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Recuerde, </a:t>
            </a:r>
            <a:r>
              <a:rPr lang="es-US" sz="1800" b="1" i="0" u="none" strike="noStrike" cap="none" dirty="0">
                <a:solidFill>
                  <a:srgbClr val="000000"/>
                </a:solidFill>
                <a:latin typeface="Arial"/>
                <a:ea typeface="Arial"/>
                <a:cs typeface="Arial"/>
                <a:sym typeface="Arial"/>
              </a:rPr>
              <a:t>un buen cumplimiento </a:t>
            </a:r>
            <a:r>
              <a:rPr lang="es-US" sz="1800" b="0" i="0" u="none" strike="noStrike" cap="none" dirty="0">
                <a:solidFill>
                  <a:srgbClr val="000000"/>
                </a:solidFill>
                <a:latin typeface="Arial"/>
                <a:ea typeface="Arial"/>
                <a:cs typeface="Arial"/>
                <a:sym typeface="Arial"/>
              </a:rPr>
              <a:t>es la mejor manera de prevenir la resistencia:</a:t>
            </a:r>
          </a:p>
          <a:p>
            <a:pPr marL="557213" marR="0" lvl="1" indent="-214312" algn="l" rtl="0">
              <a:lnSpc>
                <a:spcPct val="100000"/>
              </a:lnSpc>
              <a:spcBef>
                <a:spcPts val="270"/>
              </a:spcBef>
              <a:spcAft>
                <a:spcPts val="0"/>
              </a:spcAft>
              <a:buClr>
                <a:srgbClr val="C00000"/>
              </a:buClr>
              <a:buSzPts val="1800"/>
              <a:buFont typeface="Noto Sans Symbols"/>
              <a:buChar char="▪"/>
            </a:pPr>
            <a:r>
              <a:rPr lang="es-US" sz="1800" b="0" i="0" u="none" strike="noStrike" cap="none" dirty="0">
                <a:solidFill>
                  <a:srgbClr val="000000"/>
                </a:solidFill>
                <a:latin typeface="Arial"/>
                <a:ea typeface="Arial"/>
                <a:cs typeface="Arial"/>
                <a:sym typeface="Arial"/>
              </a:rPr>
              <a:t>Siga el programa de medicamentos y el virus no se reproducirá tan rápido.</a:t>
            </a:r>
          </a:p>
          <a:p>
            <a:pPr marL="557213" marR="0" lvl="1" indent="-214312" algn="l" rtl="0">
              <a:lnSpc>
                <a:spcPct val="100000"/>
              </a:lnSpc>
              <a:spcBef>
                <a:spcPts val="270"/>
              </a:spcBef>
              <a:spcAft>
                <a:spcPts val="0"/>
              </a:spcAft>
              <a:buClr>
                <a:srgbClr val="C00000"/>
              </a:buClr>
              <a:buSzPts val="1800"/>
              <a:buFont typeface="Noto Sans Symbols"/>
              <a:buChar char="▪"/>
            </a:pPr>
            <a:r>
              <a:rPr lang="es-US" sz="1800" b="0" i="0" u="none" strike="noStrike" cap="none" dirty="0">
                <a:solidFill>
                  <a:srgbClr val="000000"/>
                </a:solidFill>
                <a:latin typeface="Arial"/>
                <a:ea typeface="Arial"/>
                <a:cs typeface="Arial"/>
                <a:sym typeface="Arial"/>
              </a:rPr>
              <a:t>Si no se está reproduciendo, el VIH </a:t>
            </a:r>
            <a:r>
              <a:rPr lang="es-US" sz="1800" b="1" i="1" u="none" strike="noStrike" cap="none" dirty="0">
                <a:solidFill>
                  <a:srgbClr val="000000"/>
                </a:solidFill>
                <a:latin typeface="Arial"/>
                <a:ea typeface="Arial"/>
                <a:cs typeface="Arial"/>
                <a:sym typeface="Arial"/>
              </a:rPr>
              <a:t>no puede hacer cambios que conduzcan a la resistencia.</a:t>
            </a:r>
          </a:p>
          <a:p>
            <a:pPr marL="557213" marR="0" lvl="1" indent="-214312" algn="l" rtl="0">
              <a:lnSpc>
                <a:spcPct val="100000"/>
              </a:lnSpc>
              <a:spcBef>
                <a:spcPts val="270"/>
              </a:spcBef>
              <a:spcAft>
                <a:spcPts val="0"/>
              </a:spcAft>
              <a:buClr>
                <a:srgbClr val="C00000"/>
              </a:buClr>
              <a:buSzPts val="1800"/>
              <a:buFont typeface="Noto Sans Symbols"/>
              <a:buChar char="▪"/>
            </a:pPr>
            <a:r>
              <a:rPr lang="es-US" sz="1800" b="1" i="1" u="none" strike="noStrike" cap="none" dirty="0">
                <a:solidFill>
                  <a:srgbClr val="000000"/>
                </a:solidFill>
                <a:latin typeface="Arial"/>
                <a:ea typeface="Arial"/>
                <a:cs typeface="Arial"/>
                <a:sym typeface="Arial"/>
              </a:rPr>
              <a:t>Disminuir la progresión del VIH </a:t>
            </a:r>
          </a:p>
          <a:p>
            <a:pPr marL="557213" marR="0" lvl="1" indent="-214312" algn="l" rtl="0">
              <a:lnSpc>
                <a:spcPct val="100000"/>
              </a:lnSpc>
              <a:spcBef>
                <a:spcPts val="270"/>
              </a:spcBef>
              <a:spcAft>
                <a:spcPts val="0"/>
              </a:spcAft>
              <a:buClr>
                <a:srgbClr val="C00000"/>
              </a:buClr>
              <a:buSzPts val="1800"/>
              <a:buFont typeface="Noto Sans Symbols"/>
              <a:buChar char="▪"/>
            </a:pPr>
            <a:r>
              <a:rPr lang="es-US" sz="1800" b="1" i="1" u="none" strike="noStrike" cap="none" dirty="0">
                <a:solidFill>
                  <a:srgbClr val="000000"/>
                </a:solidFill>
                <a:latin typeface="Arial"/>
                <a:ea typeface="Arial"/>
                <a:cs typeface="Arial"/>
                <a:sym typeface="Arial"/>
              </a:rPr>
              <a:t>Restaurar la función del sistema inmunitario</a:t>
            </a:r>
          </a:p>
          <a:p>
            <a:pPr marL="557213" marR="0" lvl="1" indent="-214312" algn="l" rtl="0">
              <a:lnSpc>
                <a:spcPct val="100000"/>
              </a:lnSpc>
              <a:spcBef>
                <a:spcPts val="270"/>
              </a:spcBef>
              <a:spcAft>
                <a:spcPts val="0"/>
              </a:spcAft>
              <a:buClr>
                <a:srgbClr val="C00000"/>
              </a:buClr>
              <a:buSzPts val="1800"/>
              <a:buFont typeface="Noto Sans Symbols"/>
              <a:buChar char="▪"/>
            </a:pPr>
            <a:r>
              <a:rPr lang="es-US" sz="1800" b="1" i="1" u="none" strike="noStrike" cap="none" dirty="0">
                <a:solidFill>
                  <a:srgbClr val="000000"/>
                </a:solidFill>
                <a:latin typeface="Arial"/>
                <a:ea typeface="Arial"/>
                <a:cs typeface="Arial"/>
                <a:sym typeface="Arial"/>
              </a:rPr>
              <a:t>Mejorar la calidad de vida de una persona</a:t>
            </a:r>
          </a:p>
        </p:txBody>
      </p:sp>
      <p:sp>
        <p:nvSpPr>
          <p:cNvPr id="212" name="Google Shape;212;p12"/>
          <p:cNvSpPr txBox="1"/>
          <p:nvPr/>
        </p:nvSpPr>
        <p:spPr>
          <a:xfrm>
            <a:off x="304800" y="381000"/>
            <a:ext cx="487104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219" name="Google Shape;219;p13"/>
          <p:cNvSpPr txBox="1">
            <a:spLocks noGrp="1"/>
          </p:cNvSpPr>
          <p:nvPr>
            <p:ph type="title"/>
          </p:nvPr>
        </p:nvSpPr>
        <p:spPr>
          <a:xfrm>
            <a:off x="609600" y="747801"/>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sz="2600" b="1" dirty="0"/>
              <a:t>Las seis razones principales por las cuales </a:t>
            </a:r>
            <a:br>
              <a:rPr lang="es-US" sz="2600" b="1" dirty="0"/>
            </a:br>
            <a:r>
              <a:rPr lang="es-US" sz="2600" b="1" dirty="0"/>
              <a:t>las personas omiten sus medicamentos </a:t>
            </a:r>
            <a:br>
              <a:rPr lang="es-US" sz="2600" b="1" dirty="0"/>
            </a:br>
            <a:r>
              <a:rPr lang="es-US" sz="2600" b="1" dirty="0"/>
              <a:t>contra el VIH</a:t>
            </a:r>
          </a:p>
        </p:txBody>
      </p:sp>
      <p:sp>
        <p:nvSpPr>
          <p:cNvPr id="220" name="Google Shape;220;p1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1" name="Google Shape;221;p13"/>
          <p:cNvSpPr txBox="1"/>
          <p:nvPr/>
        </p:nvSpPr>
        <p:spPr>
          <a:xfrm>
            <a:off x="609600" y="2095500"/>
            <a:ext cx="5779033" cy="3876675"/>
          </a:xfrm>
          <a:prstGeom prst="rect">
            <a:avLst/>
          </a:prstGeom>
          <a:noFill/>
          <a:ln>
            <a:noFill/>
          </a:ln>
        </p:spPr>
        <p:txBody>
          <a:bodyPr spcFirstLastPara="1" wrap="square" lIns="68550" tIns="34275" rIns="68550" bIns="34275" anchor="t" anchorCtr="0">
            <a:noAutofit/>
          </a:bodyPr>
          <a:lstStyle/>
          <a:p>
            <a:pPr marL="342900" marR="0" lvl="0" indent="-342900" algn="l" rtl="0">
              <a:lnSpc>
                <a:spcPct val="100000"/>
              </a:lnSpc>
              <a:spcBef>
                <a:spcPts val="0"/>
              </a:spcBef>
              <a:spcAft>
                <a:spcPts val="0"/>
              </a:spcAft>
              <a:buClr>
                <a:srgbClr val="C00000"/>
              </a:buClr>
              <a:buSzPts val="2000"/>
              <a:buFont typeface="Arial"/>
              <a:buAutoNum type="arabicPeriod"/>
            </a:pPr>
            <a:r>
              <a:rPr lang="es-US" sz="2000" b="0" i="0" u="none" strike="noStrike" cap="none" dirty="0">
                <a:solidFill>
                  <a:srgbClr val="000000"/>
                </a:solidFill>
                <a:latin typeface="Arial"/>
                <a:ea typeface="Arial"/>
                <a:cs typeface="Arial"/>
                <a:sym typeface="Arial"/>
              </a:rPr>
              <a:t>“Honestamente, se me olvidó”.</a:t>
            </a:r>
          </a:p>
          <a:p>
            <a:pPr marL="342900" marR="0" lvl="0" indent="-342900" algn="l" rtl="0">
              <a:lnSpc>
                <a:spcPct val="100000"/>
              </a:lnSpc>
              <a:spcBef>
                <a:spcPts val="300"/>
              </a:spcBef>
              <a:spcAft>
                <a:spcPts val="0"/>
              </a:spcAft>
              <a:buClr>
                <a:srgbClr val="C00000"/>
              </a:buClr>
              <a:buSzPts val="2000"/>
              <a:buFont typeface="Arial"/>
              <a:buAutoNum type="arabicPeriod"/>
            </a:pPr>
            <a:r>
              <a:rPr lang="es-US" sz="2000" b="0" i="0" u="none" strike="noStrike" cap="none" dirty="0">
                <a:solidFill>
                  <a:srgbClr val="000000"/>
                </a:solidFill>
                <a:latin typeface="Arial"/>
                <a:ea typeface="Arial"/>
                <a:cs typeface="Arial"/>
                <a:sym typeface="Arial"/>
              </a:rPr>
              <a:t>“No siempre puedo pagar mis medicamentos”. Falta de seguro médico para cubrir el costo </a:t>
            </a:r>
            <a:br>
              <a:rPr lang="es-US" sz="2000" b="0" i="0" u="none" strike="noStrike" cap="none" dirty="0">
                <a:solidFill>
                  <a:srgbClr val="000000"/>
                </a:solidFill>
                <a:latin typeface="Arial"/>
                <a:ea typeface="Arial"/>
                <a:cs typeface="Arial"/>
                <a:sym typeface="Arial"/>
              </a:rPr>
            </a:br>
            <a:r>
              <a:rPr lang="es-US" sz="2000" b="0" i="0" u="none" strike="noStrike" cap="none" dirty="0">
                <a:solidFill>
                  <a:srgbClr val="000000"/>
                </a:solidFill>
                <a:latin typeface="Arial"/>
                <a:ea typeface="Arial"/>
                <a:cs typeface="Arial"/>
                <a:sym typeface="Arial"/>
              </a:rPr>
              <a:t>de los medicamentos contra el VIH</a:t>
            </a:r>
          </a:p>
          <a:p>
            <a:pPr marL="342900" marR="0" lvl="0" indent="-342900" algn="l" rtl="0">
              <a:lnSpc>
                <a:spcPct val="100000"/>
              </a:lnSpc>
              <a:spcBef>
                <a:spcPts val="300"/>
              </a:spcBef>
              <a:spcAft>
                <a:spcPts val="0"/>
              </a:spcAft>
              <a:buClr>
                <a:srgbClr val="C00000"/>
              </a:buClr>
              <a:buSzPts val="2000"/>
              <a:buFont typeface="Arial"/>
              <a:buAutoNum type="arabicPeriod"/>
            </a:pPr>
            <a:r>
              <a:rPr lang="es-US" sz="2000" b="0" i="0" u="none" strike="noStrike" cap="none" dirty="0">
                <a:solidFill>
                  <a:srgbClr val="000000"/>
                </a:solidFill>
                <a:latin typeface="Arial"/>
                <a:ea typeface="Arial"/>
                <a:cs typeface="Arial"/>
                <a:sym typeface="Arial"/>
              </a:rPr>
              <a:t>“Los efectos secundarios están fuera </a:t>
            </a:r>
            <a:br>
              <a:rPr lang="es-US" sz="2000" b="0" i="0" u="none" strike="noStrike" cap="none" dirty="0">
                <a:solidFill>
                  <a:srgbClr val="000000"/>
                </a:solidFill>
                <a:latin typeface="Arial"/>
                <a:ea typeface="Arial"/>
                <a:cs typeface="Arial"/>
                <a:sym typeface="Arial"/>
              </a:rPr>
            </a:br>
            <a:r>
              <a:rPr lang="es-US" sz="2000" b="0" i="0" u="none" strike="noStrike" cap="none" dirty="0">
                <a:solidFill>
                  <a:srgbClr val="000000"/>
                </a:solidFill>
                <a:latin typeface="Arial"/>
                <a:ea typeface="Arial"/>
                <a:cs typeface="Arial"/>
                <a:sym typeface="Arial"/>
              </a:rPr>
              <a:t>de control”.</a:t>
            </a:r>
          </a:p>
          <a:p>
            <a:pPr marL="342900" marR="0" lvl="0" indent="-342900" algn="l" rtl="0">
              <a:lnSpc>
                <a:spcPct val="100000"/>
              </a:lnSpc>
              <a:spcBef>
                <a:spcPts val="300"/>
              </a:spcBef>
              <a:spcAft>
                <a:spcPts val="0"/>
              </a:spcAft>
              <a:buClr>
                <a:srgbClr val="C00000"/>
              </a:buClr>
              <a:buSzPts val="2000"/>
              <a:buFont typeface="Arial"/>
              <a:buAutoNum type="arabicPeriod"/>
            </a:pPr>
            <a:r>
              <a:rPr lang="es-US" sz="2000" b="0" i="0" u="none" strike="noStrike" cap="none" dirty="0">
                <a:solidFill>
                  <a:srgbClr val="000000"/>
                </a:solidFill>
                <a:latin typeface="Arial"/>
                <a:ea typeface="Arial"/>
                <a:cs typeface="Arial"/>
                <a:sym typeface="Arial"/>
              </a:rPr>
              <a:t>“Mi vivienda no siempre es estable”.</a:t>
            </a:r>
          </a:p>
          <a:p>
            <a:pPr marL="342900" marR="0" lvl="0" indent="-342900" algn="l" rtl="0">
              <a:lnSpc>
                <a:spcPct val="100000"/>
              </a:lnSpc>
              <a:spcBef>
                <a:spcPts val="300"/>
              </a:spcBef>
              <a:spcAft>
                <a:spcPts val="0"/>
              </a:spcAft>
              <a:buClr>
                <a:srgbClr val="C00000"/>
              </a:buClr>
              <a:buSzPts val="2000"/>
              <a:buFont typeface="Arial"/>
              <a:buAutoNum type="arabicPeriod"/>
            </a:pPr>
            <a:r>
              <a:rPr lang="es-US" sz="2000" b="0" i="0" u="none" strike="noStrike" cap="none" dirty="0">
                <a:solidFill>
                  <a:srgbClr val="000000"/>
                </a:solidFill>
                <a:latin typeface="Arial"/>
                <a:ea typeface="Arial"/>
                <a:cs typeface="Arial"/>
                <a:sym typeface="Arial"/>
              </a:rPr>
              <a:t>“Tengo mucho que hacer”.</a:t>
            </a:r>
          </a:p>
          <a:p>
            <a:pPr marL="342900" marR="0" lvl="0" indent="-342900" algn="l" rtl="0">
              <a:lnSpc>
                <a:spcPct val="100000"/>
              </a:lnSpc>
              <a:spcBef>
                <a:spcPts val="300"/>
              </a:spcBef>
              <a:spcAft>
                <a:spcPts val="0"/>
              </a:spcAft>
              <a:buClr>
                <a:srgbClr val="C00000"/>
              </a:buClr>
              <a:buSzPts val="2000"/>
              <a:buFont typeface="Arial"/>
              <a:buAutoNum type="arabicPeriod"/>
            </a:pPr>
            <a:r>
              <a:rPr lang="es-US" sz="2000" b="0" i="0" u="none" strike="noStrike" cap="none" dirty="0">
                <a:solidFill>
                  <a:srgbClr val="000000"/>
                </a:solidFill>
                <a:latin typeface="Arial"/>
                <a:ea typeface="Arial"/>
                <a:cs typeface="Arial"/>
                <a:sym typeface="Arial"/>
              </a:rPr>
              <a:t>“Estoy deprimido”.</a:t>
            </a: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22" name="Google Shape;222;p13"/>
          <p:cNvSpPr txBox="1"/>
          <p:nvPr/>
        </p:nvSpPr>
        <p:spPr>
          <a:xfrm>
            <a:off x="304800" y="381001"/>
            <a:ext cx="51054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
        <p:nvSpPr>
          <p:cNvPr id="223" name="Google Shape;223;p13"/>
          <p:cNvSpPr txBox="1"/>
          <p:nvPr/>
        </p:nvSpPr>
        <p:spPr>
          <a:xfrm>
            <a:off x="152400" y="5181600"/>
            <a:ext cx="4953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US" sz="1000" b="0" i="0" u="none" strike="noStrike" cap="none" dirty="0">
                <a:solidFill>
                  <a:srgbClr val="000000"/>
                </a:solidFill>
                <a:latin typeface="Arial"/>
                <a:ea typeface="Arial"/>
                <a:cs typeface="Arial"/>
                <a:sym typeface="Arial"/>
              </a:rPr>
              <a:t>Fuente: </a:t>
            </a:r>
            <a:r>
              <a:rPr lang="es-US" sz="1000" b="0" i="0" u="none" strike="noStrike" cap="none" dirty="0" err="1">
                <a:solidFill>
                  <a:srgbClr val="000000"/>
                </a:solidFill>
                <a:latin typeface="Arial"/>
                <a:ea typeface="Arial"/>
                <a:cs typeface="Arial"/>
                <a:sym typeface="Arial"/>
              </a:rPr>
              <a:t>Terrell</a:t>
            </a:r>
            <a:r>
              <a:rPr lang="es-US" sz="1000" b="0" i="0" u="none" strike="noStrike" cap="none" dirty="0">
                <a:solidFill>
                  <a:srgbClr val="000000"/>
                </a:solidFill>
                <a:latin typeface="Arial"/>
                <a:ea typeface="Arial"/>
                <a:cs typeface="Arial"/>
                <a:sym typeface="Arial"/>
              </a:rPr>
              <a:t>, K. (2018). “6 </a:t>
            </a:r>
            <a:r>
              <a:rPr lang="es-US" sz="1000" b="0" i="0" u="none" strike="noStrike" cap="none" dirty="0" err="1">
                <a:solidFill>
                  <a:srgbClr val="000000"/>
                </a:solidFill>
                <a:latin typeface="Arial"/>
                <a:ea typeface="Arial"/>
                <a:cs typeface="Arial"/>
                <a:sym typeface="Arial"/>
              </a:rPr>
              <a:t>Reasons</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why</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people</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skip</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their</a:t>
            </a:r>
            <a:r>
              <a:rPr lang="es-US" sz="1000" b="0" i="0" u="none" strike="noStrike" cap="none" dirty="0">
                <a:solidFill>
                  <a:srgbClr val="000000"/>
                </a:solidFill>
                <a:latin typeface="Arial"/>
                <a:ea typeface="Arial"/>
                <a:cs typeface="Arial"/>
                <a:sym typeface="Arial"/>
              </a:rPr>
              <a:t> HIV </a:t>
            </a:r>
            <a:r>
              <a:rPr lang="es-US" sz="1000" b="0" i="0" u="none" strike="noStrike" cap="none" dirty="0" err="1">
                <a:solidFill>
                  <a:srgbClr val="000000"/>
                </a:solidFill>
                <a:latin typeface="Arial"/>
                <a:ea typeface="Arial"/>
                <a:cs typeface="Arial"/>
                <a:sym typeface="Arial"/>
              </a:rPr>
              <a:t>meds</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The</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Body</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The</a:t>
            </a:r>
            <a:r>
              <a:rPr lang="es-US" sz="1000" b="0" i="0" u="none" strike="noStrike" cap="none" dirty="0">
                <a:solidFill>
                  <a:srgbClr val="000000"/>
                </a:solidFill>
                <a:latin typeface="Arial"/>
                <a:ea typeface="Arial"/>
                <a:cs typeface="Arial"/>
                <a:sym typeface="Arial"/>
              </a:rPr>
              <a:t> HIV/AIDS </a:t>
            </a:r>
            <a:r>
              <a:rPr lang="es-US" sz="1000" b="0" i="0" u="none" strike="noStrike" cap="none" dirty="0" err="1">
                <a:solidFill>
                  <a:srgbClr val="000000"/>
                </a:solidFill>
                <a:latin typeface="Arial"/>
                <a:ea typeface="Arial"/>
                <a:cs typeface="Arial"/>
                <a:sym typeface="Arial"/>
              </a:rPr>
              <a:t>resource</a:t>
            </a:r>
            <a:r>
              <a:rPr lang="es-US" sz="1000" b="0" i="0" u="none" strike="noStrike" cap="none" dirty="0">
                <a:solidFill>
                  <a:srgbClr val="000000"/>
                </a:solidFill>
                <a:latin typeface="Arial"/>
                <a:ea typeface="Arial"/>
                <a:cs typeface="Arial"/>
                <a:sym typeface="Arial"/>
              </a:rPr>
              <a:t>. </a:t>
            </a:r>
            <a:r>
              <a:rPr lang="es-US" sz="1000" b="0" i="0" u="sng" strike="noStrike" cap="none" dirty="0">
                <a:solidFill>
                  <a:srgbClr val="000000"/>
                </a:solidFill>
                <a:latin typeface="Arial"/>
                <a:ea typeface="Arial"/>
                <a:cs typeface="Arial"/>
                <a:sym typeface="Arial"/>
                <a:hlinkClick r:id="rId3"/>
              </a:rPr>
              <a:t>https://www.thebody.com/slideshow/reasons-why-people-skip-their-meds</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24" name="Google Shape;224;p13"/>
          <p:cNvPicPr preferRelativeResize="0"/>
          <p:nvPr/>
        </p:nvPicPr>
        <p:blipFill rotWithShape="1">
          <a:blip r:embed="rId4">
            <a:alphaModFix/>
          </a:blip>
          <a:srcRect/>
          <a:stretch/>
        </p:blipFill>
        <p:spPr>
          <a:xfrm>
            <a:off x="6655200" y="1913578"/>
            <a:ext cx="1283295" cy="1894132"/>
          </a:xfrm>
          <a:prstGeom prst="rect">
            <a:avLst/>
          </a:prstGeom>
          <a:noFill/>
          <a:ln>
            <a:noFill/>
          </a:ln>
        </p:spPr>
      </p:pic>
      <p:pic>
        <p:nvPicPr>
          <p:cNvPr id="225" name="Google Shape;225;p13"/>
          <p:cNvPicPr preferRelativeResize="0"/>
          <p:nvPr/>
        </p:nvPicPr>
        <p:blipFill rotWithShape="1">
          <a:blip r:embed="rId5">
            <a:alphaModFix/>
          </a:blip>
          <a:srcRect/>
          <a:stretch/>
        </p:blipFill>
        <p:spPr>
          <a:xfrm>
            <a:off x="6444350" y="3997356"/>
            <a:ext cx="2329709" cy="14026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583870" y="572011"/>
            <a:ext cx="7924800" cy="11294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ts val="1400"/>
              <a:buNone/>
            </a:pPr>
            <a:br>
              <a:rPr lang="es-US" sz="2520" b="1" dirty="0"/>
            </a:br>
            <a:r>
              <a:rPr lang="es-US" sz="2790" b="1" dirty="0">
                <a:latin typeface="Arial"/>
                <a:ea typeface="Arial"/>
                <a:cs typeface="Arial"/>
                <a:sym typeface="Arial"/>
              </a:rPr>
              <a:t>Las seis razones principales por las cuales las personas omiten sus medicamentos contra el VIH</a:t>
            </a:r>
            <a:br>
              <a:rPr lang="es-US" sz="2520" b="1" dirty="0"/>
            </a:br>
            <a:endParaRPr lang="es-US" sz="2520" b="1" dirty="0"/>
          </a:p>
        </p:txBody>
      </p:sp>
      <p:sp>
        <p:nvSpPr>
          <p:cNvPr id="232" name="Google Shape;232;p14"/>
          <p:cNvSpPr/>
          <p:nvPr/>
        </p:nvSpPr>
        <p:spPr>
          <a:xfrm>
            <a:off x="583870" y="2052166"/>
            <a:ext cx="5575390" cy="28392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s-US" sz="2400" b="0" i="0" u="none" strike="noStrike" cap="none" dirty="0">
                <a:solidFill>
                  <a:srgbClr val="000000"/>
                </a:solidFill>
                <a:latin typeface="Arial"/>
                <a:ea typeface="Arial"/>
                <a:cs typeface="Arial"/>
                <a:sym typeface="Arial"/>
              </a:rPr>
              <a:t>“Mi vivienda no siempre es estable”.</a:t>
            </a: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Noto Sans Symbols"/>
              <a:buChar char="▪"/>
            </a:pPr>
            <a:r>
              <a:rPr lang="es-US" sz="2400" b="0" i="0" u="none" strike="noStrike" cap="none" dirty="0">
                <a:solidFill>
                  <a:srgbClr val="000000"/>
                </a:solidFill>
                <a:latin typeface="Arial"/>
                <a:ea typeface="Arial"/>
                <a:cs typeface="Arial"/>
                <a:sym typeface="Arial"/>
              </a:rPr>
              <a:t>“Tengo mucho que hacer”.</a:t>
            </a: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Noto Sans Symbols"/>
              <a:buChar char="▪"/>
            </a:pPr>
            <a:r>
              <a:rPr lang="es-US" sz="2400" b="0" i="0" u="none" strike="noStrike" cap="none" dirty="0">
                <a:solidFill>
                  <a:srgbClr val="000000"/>
                </a:solidFill>
                <a:latin typeface="Arial"/>
                <a:ea typeface="Arial"/>
                <a:cs typeface="Arial"/>
                <a:sym typeface="Arial"/>
              </a:rPr>
              <a:t>“Estoy deprimido”.</a:t>
            </a:r>
          </a:p>
          <a:p>
            <a:pPr marL="0" marR="0" lvl="0" indent="0" algn="l" rtl="0">
              <a:lnSpc>
                <a:spcPct val="100000"/>
              </a:lnSpc>
              <a:spcBef>
                <a:spcPts val="0"/>
              </a:spcBef>
              <a:spcAft>
                <a:spcPts val="0"/>
              </a:spcAft>
              <a:buNone/>
            </a:pPr>
            <a:endParaRPr sz="1050" b="1" i="0" u="none" strike="noStrike" cap="none" dirty="0">
              <a:solidFill>
                <a:srgbClr val="000000"/>
              </a:solidFill>
              <a:latin typeface="Arial"/>
              <a:ea typeface="Arial"/>
              <a:cs typeface="Arial"/>
              <a:sym typeface="Arial"/>
            </a:endParaRPr>
          </a:p>
        </p:txBody>
      </p:sp>
      <p:sp>
        <p:nvSpPr>
          <p:cNvPr id="233" name="Google Shape;233;p14"/>
          <p:cNvSpPr txBox="1"/>
          <p:nvPr/>
        </p:nvSpPr>
        <p:spPr>
          <a:xfrm>
            <a:off x="304800" y="381000"/>
            <a:ext cx="438797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Cómo fomentar el cumplimiento del tratamiento</a:t>
            </a:r>
          </a:p>
        </p:txBody>
      </p:sp>
      <p:pic>
        <p:nvPicPr>
          <p:cNvPr id="234" name="Google Shape;234;p14"/>
          <p:cNvPicPr preferRelativeResize="0"/>
          <p:nvPr/>
        </p:nvPicPr>
        <p:blipFill rotWithShape="1">
          <a:blip r:embed="rId3">
            <a:alphaModFix/>
          </a:blip>
          <a:srcRect/>
          <a:stretch/>
        </p:blipFill>
        <p:spPr>
          <a:xfrm>
            <a:off x="6400800" y="1888086"/>
            <a:ext cx="1993802" cy="1993802"/>
          </a:xfrm>
          <a:prstGeom prst="rect">
            <a:avLst/>
          </a:prstGeom>
          <a:noFill/>
          <a:ln>
            <a:noFill/>
          </a:ln>
        </p:spPr>
      </p:pic>
      <p:pic>
        <p:nvPicPr>
          <p:cNvPr id="235" name="Google Shape;235;p14"/>
          <p:cNvPicPr preferRelativeResize="0"/>
          <p:nvPr/>
        </p:nvPicPr>
        <p:blipFill rotWithShape="1">
          <a:blip r:embed="rId4">
            <a:alphaModFix/>
          </a:blip>
          <a:srcRect/>
          <a:stretch/>
        </p:blipFill>
        <p:spPr>
          <a:xfrm>
            <a:off x="5538160" y="3975558"/>
            <a:ext cx="2501660" cy="1654744"/>
          </a:xfrm>
          <a:prstGeom prst="rect">
            <a:avLst/>
          </a:prstGeom>
          <a:noFill/>
          <a:ln>
            <a:noFill/>
          </a:ln>
        </p:spPr>
      </p:pic>
      <p:sp>
        <p:nvSpPr>
          <p:cNvPr id="236" name="Google Shape;236;p14"/>
          <p:cNvSpPr txBox="1"/>
          <p:nvPr/>
        </p:nvSpPr>
        <p:spPr>
          <a:xfrm>
            <a:off x="152400" y="5181600"/>
            <a:ext cx="4953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US" sz="1000" b="0" i="0" u="none" strike="noStrike" cap="none" dirty="0">
                <a:solidFill>
                  <a:srgbClr val="000000"/>
                </a:solidFill>
                <a:latin typeface="Arial"/>
                <a:ea typeface="Arial"/>
                <a:cs typeface="Arial"/>
                <a:sym typeface="Arial"/>
              </a:rPr>
              <a:t>Fuente: </a:t>
            </a:r>
            <a:r>
              <a:rPr lang="es-US" sz="1000" b="0" i="0" u="none" strike="noStrike" cap="none" dirty="0" err="1">
                <a:solidFill>
                  <a:srgbClr val="000000"/>
                </a:solidFill>
                <a:latin typeface="Arial"/>
                <a:ea typeface="Arial"/>
                <a:cs typeface="Arial"/>
                <a:sym typeface="Arial"/>
              </a:rPr>
              <a:t>Terrell</a:t>
            </a:r>
            <a:r>
              <a:rPr lang="es-US" sz="1000" b="0" i="0" u="none" strike="noStrike" cap="none" dirty="0">
                <a:solidFill>
                  <a:srgbClr val="000000"/>
                </a:solidFill>
                <a:latin typeface="Arial"/>
                <a:ea typeface="Arial"/>
                <a:cs typeface="Arial"/>
                <a:sym typeface="Arial"/>
              </a:rPr>
              <a:t>, K. (2018). “6 </a:t>
            </a:r>
            <a:r>
              <a:rPr lang="es-US" sz="1000" b="0" i="0" u="none" strike="noStrike" cap="none" dirty="0" err="1">
                <a:solidFill>
                  <a:srgbClr val="000000"/>
                </a:solidFill>
                <a:latin typeface="Arial"/>
                <a:ea typeface="Arial"/>
                <a:cs typeface="Arial"/>
                <a:sym typeface="Arial"/>
              </a:rPr>
              <a:t>Reasons</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why</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people</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skip</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their</a:t>
            </a:r>
            <a:r>
              <a:rPr lang="es-US" sz="1000" b="0" i="0" u="none" strike="noStrike" cap="none" dirty="0">
                <a:solidFill>
                  <a:srgbClr val="000000"/>
                </a:solidFill>
                <a:latin typeface="Arial"/>
                <a:ea typeface="Arial"/>
                <a:cs typeface="Arial"/>
                <a:sym typeface="Arial"/>
              </a:rPr>
              <a:t> HIV </a:t>
            </a:r>
            <a:r>
              <a:rPr lang="es-US" sz="1000" b="0" i="0" u="none" strike="noStrike" cap="none" dirty="0" err="1">
                <a:solidFill>
                  <a:srgbClr val="000000"/>
                </a:solidFill>
                <a:latin typeface="Arial"/>
                <a:ea typeface="Arial"/>
                <a:cs typeface="Arial"/>
                <a:sym typeface="Arial"/>
              </a:rPr>
              <a:t>meds</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The</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Body</a:t>
            </a:r>
            <a:r>
              <a:rPr lang="es-US" sz="1000" b="0" i="0" u="none" strike="noStrike" cap="none" dirty="0">
                <a:solidFill>
                  <a:srgbClr val="000000"/>
                </a:solidFill>
                <a:latin typeface="Arial"/>
                <a:ea typeface="Arial"/>
                <a:cs typeface="Arial"/>
                <a:sym typeface="Arial"/>
              </a:rPr>
              <a:t>: </a:t>
            </a:r>
            <a:r>
              <a:rPr lang="es-US" sz="1000" b="0" i="0" u="none" strike="noStrike" cap="none" dirty="0" err="1">
                <a:solidFill>
                  <a:srgbClr val="000000"/>
                </a:solidFill>
                <a:latin typeface="Arial"/>
                <a:ea typeface="Arial"/>
                <a:cs typeface="Arial"/>
                <a:sym typeface="Arial"/>
              </a:rPr>
              <a:t>The</a:t>
            </a:r>
            <a:r>
              <a:rPr lang="es-US" sz="1000" b="0" i="0" u="none" strike="noStrike" cap="none" dirty="0">
                <a:solidFill>
                  <a:srgbClr val="000000"/>
                </a:solidFill>
                <a:latin typeface="Arial"/>
                <a:ea typeface="Arial"/>
                <a:cs typeface="Arial"/>
                <a:sym typeface="Arial"/>
              </a:rPr>
              <a:t> HIV/AIDS </a:t>
            </a:r>
            <a:r>
              <a:rPr lang="es-US" sz="1000" b="0" i="0" u="none" strike="noStrike" cap="none" dirty="0" err="1">
                <a:solidFill>
                  <a:srgbClr val="000000"/>
                </a:solidFill>
                <a:latin typeface="Arial"/>
                <a:ea typeface="Arial"/>
                <a:cs typeface="Arial"/>
                <a:sym typeface="Arial"/>
              </a:rPr>
              <a:t>resource</a:t>
            </a:r>
            <a:r>
              <a:rPr lang="es-US" sz="1000" b="0" i="0" u="none" strike="noStrike" cap="none" dirty="0">
                <a:solidFill>
                  <a:srgbClr val="000000"/>
                </a:solidFill>
                <a:latin typeface="Arial"/>
                <a:ea typeface="Arial"/>
                <a:cs typeface="Arial"/>
                <a:sym typeface="Arial"/>
              </a:rPr>
              <a:t>. </a:t>
            </a:r>
            <a:br>
              <a:rPr lang="es-US" sz="1000" b="0" i="0" u="none" strike="noStrike" cap="none" dirty="0">
                <a:solidFill>
                  <a:srgbClr val="000000"/>
                </a:solidFill>
                <a:latin typeface="Arial"/>
                <a:ea typeface="Arial"/>
                <a:cs typeface="Arial"/>
                <a:sym typeface="Arial"/>
              </a:rPr>
            </a:br>
            <a:r>
              <a:rPr lang="es-US" sz="1000" b="0" i="0" u="sng" strike="noStrike" cap="none" dirty="0">
                <a:solidFill>
                  <a:srgbClr val="000000"/>
                </a:solidFill>
                <a:latin typeface="Arial"/>
                <a:ea typeface="Arial"/>
                <a:cs typeface="Arial"/>
                <a:sym typeface="Arial"/>
                <a:hlinkClick r:id="rId5"/>
              </a:rPr>
              <a:t>https://www.thebody.com/slideshow/reasons-why-people-skip-their-meds</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243" name="Google Shape;243;p15"/>
          <p:cNvSpPr txBox="1">
            <a:spLocks noGrp="1"/>
          </p:cNvSpPr>
          <p:nvPr>
            <p:ph type="title"/>
          </p:nvPr>
        </p:nvSpPr>
        <p:spPr>
          <a:xfrm>
            <a:off x="628403" y="755842"/>
            <a:ext cx="81534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sz="2600" b="1" dirty="0"/>
              <a:t>Otras razones por las cuales las personas omiten los medicamentos contra el VIH</a:t>
            </a:r>
          </a:p>
        </p:txBody>
      </p:sp>
      <p:sp>
        <p:nvSpPr>
          <p:cNvPr id="244" name="Google Shape;244;p15"/>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5" name="Google Shape;245;p15"/>
          <p:cNvSpPr txBox="1"/>
          <p:nvPr/>
        </p:nvSpPr>
        <p:spPr>
          <a:xfrm>
            <a:off x="762000" y="1644771"/>
            <a:ext cx="7847162" cy="3587090"/>
          </a:xfrm>
          <a:prstGeom prst="rect">
            <a:avLst/>
          </a:prstGeom>
          <a:noFill/>
          <a:ln>
            <a:noFill/>
          </a:ln>
        </p:spPr>
        <p:txBody>
          <a:bodyPr spcFirstLastPara="1" wrap="square" lIns="68550" tIns="34275" rIns="68550" bIns="34275" anchor="t" anchorCtr="0">
            <a:noAutofit/>
          </a:bodyPr>
          <a:lstStyle/>
          <a:p>
            <a:pPr marL="285750" marR="0" lvl="0" indent="-285750" algn="l" rtl="0">
              <a:lnSpc>
                <a:spcPct val="100000"/>
              </a:lnSpc>
              <a:spcBef>
                <a:spcPts val="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Problemas para tragar píldoras u otra dificultad para tomar medicamentos</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No estar preparado emocionalmente para el tratamiento</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Confusión sobre por qué es necesario tomar medicamentos contra el VIH</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Dificultad para tomar medicamentos</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Carga de la píldora: fatiga mental/emocional de tomar medicamentos</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Escepticismo sobre la efectividad de los medicamentos</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Sentir falta de opciones sobre el tratamiento</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“Sentirse diferente” debido al tratamiento continuo</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Interrupción de rutinas sociales; vergüenza o miedo a que lo vean </a:t>
            </a:r>
            <a:br>
              <a:rPr lang="es-US" sz="1600" b="0" i="0" u="none" strike="noStrike" cap="none" dirty="0">
                <a:solidFill>
                  <a:srgbClr val="000000"/>
                </a:solidFill>
                <a:latin typeface="Arial"/>
                <a:ea typeface="Arial"/>
                <a:cs typeface="Arial"/>
                <a:sym typeface="Arial"/>
              </a:rPr>
            </a:br>
            <a:r>
              <a:rPr lang="es-US" sz="1600" b="0" i="0" u="none" strike="noStrike" cap="none" dirty="0">
                <a:solidFill>
                  <a:srgbClr val="000000"/>
                </a:solidFill>
                <a:latin typeface="Arial"/>
                <a:ea typeface="Arial"/>
                <a:cs typeface="Arial"/>
                <a:sym typeface="Arial"/>
              </a:rPr>
              <a:t>tomando medicamentos</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No haber revelado el estado del VIH a compañeros de trabajo, amigos, </a:t>
            </a:r>
            <a:br>
              <a:rPr lang="es-US" sz="1600" b="0" i="0" u="none" strike="noStrike" cap="none" dirty="0">
                <a:solidFill>
                  <a:srgbClr val="000000"/>
                </a:solidFill>
                <a:latin typeface="Arial"/>
                <a:ea typeface="Arial"/>
                <a:cs typeface="Arial"/>
                <a:sym typeface="Arial"/>
              </a:rPr>
            </a:br>
            <a:r>
              <a:rPr lang="es-US" sz="1600" b="0" i="0" u="none" strike="noStrike" cap="none" dirty="0">
                <a:solidFill>
                  <a:srgbClr val="000000"/>
                </a:solidFill>
                <a:latin typeface="Arial"/>
                <a:ea typeface="Arial"/>
                <a:cs typeface="Arial"/>
                <a:sym typeface="Arial"/>
              </a:rPr>
              <a:t>amantes o familiares</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No tener los medicamentos encima</a:t>
            </a:r>
          </a:p>
          <a:p>
            <a:pPr marL="285750" marR="0" lvl="0" indent="-285750" algn="l" rtl="0">
              <a:lnSpc>
                <a:spcPct val="100000"/>
              </a:lnSpc>
              <a:spcBef>
                <a:spcPts val="270"/>
              </a:spcBef>
              <a:spcAft>
                <a:spcPts val="0"/>
              </a:spcAft>
              <a:buClr>
                <a:srgbClr val="C00000"/>
              </a:buClr>
              <a:buSzPts val="1800"/>
              <a:buFont typeface="Noto Sans Symbols"/>
              <a:buChar char="▪"/>
            </a:pPr>
            <a:r>
              <a:rPr lang="es-US" sz="1600" b="0" i="0" u="none" strike="noStrike" cap="none" dirty="0">
                <a:solidFill>
                  <a:srgbClr val="000000"/>
                </a:solidFill>
                <a:latin typeface="Arial"/>
                <a:ea typeface="Arial"/>
                <a:cs typeface="Arial"/>
                <a:sym typeface="Arial"/>
              </a:rPr>
              <a:t>Consumo de alcohol o sustancias</a:t>
            </a:r>
          </a:p>
          <a:p>
            <a:pPr marL="0" marR="0" lvl="0" indent="0" algn="l" rtl="0">
              <a:lnSpc>
                <a:spcPct val="100000"/>
              </a:lnSpc>
              <a:spcBef>
                <a:spcPts val="270"/>
              </a:spcBef>
              <a:spcAft>
                <a:spcPts val="0"/>
              </a:spcAft>
              <a:buNone/>
            </a:pPr>
            <a:endParaRPr sz="1125" b="1"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46" name="Google Shape;246;p15"/>
          <p:cNvSpPr txBox="1"/>
          <p:nvPr/>
        </p:nvSpPr>
        <p:spPr>
          <a:xfrm>
            <a:off x="304800" y="381000"/>
            <a:ext cx="440522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253" name="Google Shape;253;p16"/>
          <p:cNvSpPr txBox="1">
            <a:spLocks noGrp="1"/>
          </p:cNvSpPr>
          <p:nvPr>
            <p:ph type="title"/>
          </p:nvPr>
        </p:nvSpPr>
        <p:spPr>
          <a:xfrm>
            <a:off x="725697" y="719226"/>
            <a:ext cx="8194016"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Consejos para fomentar el cumplimiento</a:t>
            </a:r>
          </a:p>
        </p:txBody>
      </p:sp>
      <p:sp>
        <p:nvSpPr>
          <p:cNvPr id="254" name="Google Shape;254;p1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5" name="Google Shape;255;p16"/>
          <p:cNvSpPr/>
          <p:nvPr/>
        </p:nvSpPr>
        <p:spPr>
          <a:xfrm>
            <a:off x="540588" y="1264026"/>
            <a:ext cx="4381500" cy="4022527"/>
          </a:xfrm>
          <a:prstGeom prst="rect">
            <a:avLst/>
          </a:prstGeom>
          <a:noFill/>
          <a:ln>
            <a:noFill/>
          </a:ln>
        </p:spPr>
        <p:txBody>
          <a:bodyPr spcFirstLastPara="1" wrap="square" lIns="68550" tIns="34275" rIns="68550" bIns="34275" anchor="t" anchorCtr="0">
            <a:noAutofit/>
          </a:bodyPr>
          <a:lstStyle/>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Hable sobre los problemas y las barreras anticipadas antes de comenzar el tratamiento</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Considere un periodo de prueba (multivitaminas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o dulces)</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¿Es útil tener un plan de tratamiento de medicamentos recetados por escrito?</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Herramientas de cumplimiento: use un pastillero de 7 días, configure alertas telefónicas mediante aplicaciones como </a:t>
            </a:r>
            <a:r>
              <a:rPr lang="es-US" b="0" i="0" u="none" strike="noStrike" cap="none" dirty="0" err="1">
                <a:solidFill>
                  <a:srgbClr val="000000"/>
                </a:solidFill>
                <a:latin typeface="Arial"/>
                <a:ea typeface="Arial"/>
                <a:cs typeface="Arial"/>
                <a:sym typeface="Arial"/>
              </a:rPr>
              <a:t>BugMe</a:t>
            </a:r>
            <a:r>
              <a:rPr lang="es-US" b="0" i="0" u="none" strike="noStrike" cap="none" dirty="0">
                <a:solidFill>
                  <a:srgbClr val="000000"/>
                </a:solidFill>
                <a:latin typeface="Arial"/>
                <a:ea typeface="Arial"/>
                <a:cs typeface="Arial"/>
                <a:sym typeface="Arial"/>
              </a:rPr>
              <a:t> o Google Calendar.</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Regístrese en el servicio de recordatorio personal de TheBody.com en </a:t>
            </a:r>
            <a:r>
              <a:rPr lang="es-US" b="0" i="0" u="sng" strike="noStrike" cap="none" dirty="0">
                <a:solidFill>
                  <a:schemeClr val="hlink"/>
                </a:solidFill>
                <a:latin typeface="Arial"/>
                <a:ea typeface="Arial"/>
                <a:cs typeface="Arial"/>
                <a:sym typeface="Arial"/>
                <a:hlinkClick r:id="rId3"/>
              </a:rPr>
              <a:t>thebody.com/</a:t>
            </a:r>
            <a:r>
              <a:rPr lang="es-US" b="0" i="0" u="sng" strike="noStrike" cap="none" dirty="0" err="1">
                <a:solidFill>
                  <a:schemeClr val="hlink"/>
                </a:solidFill>
                <a:latin typeface="Arial"/>
                <a:ea typeface="Arial"/>
                <a:cs typeface="Arial"/>
                <a:sym typeface="Arial"/>
                <a:hlinkClick r:id="rId3"/>
              </a:rPr>
              <a:t>reminders</a:t>
            </a:r>
            <a:r>
              <a:rPr lang="es-US" b="0" i="0" u="none" strike="noStrike" cap="none" dirty="0">
                <a:solidFill>
                  <a:srgbClr val="000000"/>
                </a:solidFill>
                <a:latin typeface="Arial"/>
                <a:ea typeface="Arial"/>
                <a:cs typeface="Arial"/>
                <a:sym typeface="Arial"/>
              </a:rPr>
              <a:t> para recibir mensajes de texto cuando llegue el momento de tomar medicamentos, asistir a citas médicas, solicitar recetas, entre otros.</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Asegúrese de que su farmacéutico pueda llamarlo para recordarle cuándo debe reabastecer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los medicamentos</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Apoyo social y motivación de familiares y amigos</a:t>
            </a:r>
          </a:p>
        </p:txBody>
      </p:sp>
      <p:sp>
        <p:nvSpPr>
          <p:cNvPr id="256" name="Google Shape;256;p16"/>
          <p:cNvSpPr/>
          <p:nvPr/>
        </p:nvSpPr>
        <p:spPr>
          <a:xfrm>
            <a:off x="5141342" y="1264025"/>
            <a:ext cx="3545457" cy="3870127"/>
          </a:xfrm>
          <a:prstGeom prst="rect">
            <a:avLst/>
          </a:prstGeom>
          <a:noFill/>
          <a:ln>
            <a:noFill/>
          </a:ln>
        </p:spPr>
        <p:txBody>
          <a:bodyPr spcFirstLastPara="1" wrap="square" lIns="68550" tIns="34275" rIns="68550" bIns="34275" anchor="t" anchorCtr="0">
            <a:noAutofit/>
          </a:bodyPr>
          <a:lstStyle/>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Relacione tomar su medicamento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con una rutina que seguramente hará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a la misma hora todos los días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(p. ej., actividad diaria: cepillarse los dientes, revisar el correo electrónico,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ir al baño, comer).</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Mantenga los medicamentos cerca. Mantenga un suministro de respaldo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de medicamentos en el trabajo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o en su cartera o maletín. Lleve un suministro diario de medicamentos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en un llavero pastillero.</a:t>
            </a:r>
          </a:p>
          <a:p>
            <a:pPr marL="214313" marR="0" lvl="0" indent="-214313" algn="l" rtl="0">
              <a:lnSpc>
                <a:spcPct val="100000"/>
              </a:lnSpc>
              <a:spcBef>
                <a:spcPts val="0"/>
              </a:spcBef>
              <a:spcAft>
                <a:spcPts val="0"/>
              </a:spcAft>
              <a:buClr>
                <a:srgbClr val="C00000"/>
              </a:buClr>
              <a:buSzPts val="1600"/>
              <a:buFont typeface="Noto Sans Symbols"/>
              <a:buChar char="▪"/>
            </a:pPr>
            <a:r>
              <a:rPr lang="es-US" b="1" i="0" u="none" strike="noStrike" cap="none" dirty="0">
                <a:solidFill>
                  <a:srgbClr val="000000"/>
                </a:solidFill>
                <a:latin typeface="Arial"/>
                <a:ea typeface="Arial"/>
                <a:cs typeface="Arial"/>
                <a:sym typeface="Arial"/>
              </a:rPr>
              <a:t>Siempre planifique con anticipación.</a:t>
            </a:r>
            <a:r>
              <a:rPr lang="es-US" b="0" i="0" u="none" strike="noStrike" cap="none" dirty="0">
                <a:solidFill>
                  <a:srgbClr val="000000"/>
                </a:solidFill>
                <a:latin typeface="Arial"/>
                <a:ea typeface="Arial"/>
                <a:cs typeface="Arial"/>
                <a:sym typeface="Arial"/>
              </a:rPr>
              <a:t> Si se va por el fin de semana o de vacaciones, planifique </a:t>
            </a:r>
            <a:br>
              <a:rPr lang="es-US" b="0" i="0" u="none" strike="noStrike" cap="none" dirty="0">
                <a:solidFill>
                  <a:srgbClr val="000000"/>
                </a:solidFill>
                <a:latin typeface="Arial"/>
                <a:ea typeface="Arial"/>
                <a:cs typeface="Arial"/>
                <a:sym typeface="Arial"/>
              </a:rPr>
            </a:br>
            <a:r>
              <a:rPr lang="es-US" b="0" i="0" u="none" strike="noStrike" cap="none" dirty="0">
                <a:solidFill>
                  <a:srgbClr val="000000"/>
                </a:solidFill>
                <a:latin typeface="Arial"/>
                <a:ea typeface="Arial"/>
                <a:cs typeface="Arial"/>
                <a:sym typeface="Arial"/>
              </a:rPr>
              <a:t>con anticipación. Empaque sus medicamentos para todo el viaje.</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Asista a todas las citas médicas </a:t>
            </a:r>
          </a:p>
          <a:p>
            <a:pPr marL="214313" marR="0" lvl="0" indent="-214313" algn="l" rtl="0">
              <a:lnSpc>
                <a:spcPct val="100000"/>
              </a:lnSpc>
              <a:spcBef>
                <a:spcPts val="0"/>
              </a:spcBef>
              <a:spcAft>
                <a:spcPts val="0"/>
              </a:spcAft>
              <a:buClr>
                <a:srgbClr val="C00000"/>
              </a:buClr>
              <a:buSzPts val="1600"/>
              <a:buFont typeface="Noto Sans Symbols"/>
              <a:buChar char="▪"/>
            </a:pPr>
            <a:r>
              <a:rPr lang="es-US" b="0" i="0" u="none" strike="noStrike" cap="none" dirty="0">
                <a:solidFill>
                  <a:srgbClr val="000000"/>
                </a:solidFill>
                <a:latin typeface="Arial"/>
                <a:ea typeface="Arial"/>
                <a:cs typeface="Arial"/>
                <a:sym typeface="Arial"/>
              </a:rPr>
              <a:t>Rodéese de personas positivas</a:t>
            </a:r>
          </a:p>
        </p:txBody>
      </p:sp>
      <p:sp>
        <p:nvSpPr>
          <p:cNvPr id="257" name="Google Shape;257;p16"/>
          <p:cNvSpPr txBox="1"/>
          <p:nvPr/>
        </p:nvSpPr>
        <p:spPr>
          <a:xfrm>
            <a:off x="304800" y="381000"/>
            <a:ext cx="43815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a:stretch/>
        </p:blipFill>
        <p:spPr>
          <a:xfrm>
            <a:off x="2357438" y="1981200"/>
            <a:ext cx="4419600" cy="3467100"/>
          </a:xfrm>
          <a:prstGeom prst="rect">
            <a:avLst/>
          </a:prstGeom>
          <a:noFill/>
          <a:ln>
            <a:noFill/>
          </a:ln>
        </p:spPr>
      </p:pic>
      <p:sp>
        <p:nvSpPr>
          <p:cNvPr id="264" name="Google Shape;264;p17"/>
          <p:cNvSpPr txBox="1">
            <a:spLocks noGrp="1"/>
          </p:cNvSpPr>
          <p:nvPr>
            <p:ph type="title"/>
          </p:nvPr>
        </p:nvSpPr>
        <p:spPr>
          <a:xfrm>
            <a:off x="623888" y="1709740"/>
            <a:ext cx="7886700" cy="2852737"/>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1400"/>
              <a:buNone/>
            </a:pPr>
            <a:r>
              <a:rPr lang="es-US" sz="4400" b="1"/>
              <a:t>Escenarios posibles</a:t>
            </a:r>
          </a:p>
        </p:txBody>
      </p:sp>
      <p:sp>
        <p:nvSpPr>
          <p:cNvPr id="266" name="Google Shape;266;p17"/>
          <p:cNvSpPr txBox="1">
            <a:spLocks noGrp="1"/>
          </p:cNvSpPr>
          <p:nvPr>
            <p:ph type="dt" idx="10"/>
          </p:nvPr>
        </p:nvSpPr>
        <p:spPr>
          <a:xfrm>
            <a:off x="7467600" y="6443663"/>
            <a:ext cx="1066800" cy="228600"/>
          </a:xfrm>
          <a:prstGeom prst="rect">
            <a:avLst/>
          </a:prstGeom>
          <a:noFill/>
          <a:ln>
            <a:noFill/>
          </a:ln>
        </p:spPr>
        <p:txBody>
          <a:bodyPr spcFirstLastPara="1" wrap="square" lIns="68550" tIns="34275" rIns="68550" bIns="34275" anchor="t" anchorCtr="0">
            <a:noAutofit/>
          </a:bodyPr>
          <a:lstStyle/>
          <a:p>
            <a:pPr marL="0" lvl="0" indent="0" algn="r" rtl="0">
              <a:lnSpc>
                <a:spcPct val="100000"/>
              </a:lnSpc>
              <a:spcBef>
                <a:spcPts val="0"/>
              </a:spcBef>
              <a:spcAft>
                <a:spcPts val="0"/>
              </a:spcAft>
              <a:buSzPts val="1200"/>
              <a:buNone/>
            </a:pPr>
            <a:r>
              <a:rPr lang="es-US">
                <a:solidFill>
                  <a:srgbClr val="000000"/>
                </a:solidFill>
              </a:rPr>
              <a:t>2/3/08</a:t>
            </a:r>
            <a:fld id="{00000000-1234-1234-1234-123412341234}" type="slidenum">
              <a:rPr lang="en-US">
                <a:solidFill>
                  <a:srgbClr val="000000"/>
                </a:solidFill>
              </a:rPr>
              <a:t>17</a:t>
            </a:fld>
            <a:endParaRPr lang="en-US">
              <a:solidFill>
                <a:srgbClr val="000000"/>
              </a:solidFill>
            </a:endParaRPr>
          </a:p>
        </p:txBody>
      </p:sp>
      <p:sp>
        <p:nvSpPr>
          <p:cNvPr id="267" name="Google Shape;267;p1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8" name="Google Shape;268;p17"/>
          <p:cNvSpPr txBox="1"/>
          <p:nvPr/>
        </p:nvSpPr>
        <p:spPr>
          <a:xfrm>
            <a:off x="381000" y="381000"/>
            <a:ext cx="403572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275" name="Google Shape;275;p18"/>
          <p:cNvSpPr txBox="1">
            <a:spLocks noGrp="1"/>
          </p:cNvSpPr>
          <p:nvPr>
            <p:ph type="title"/>
          </p:nvPr>
        </p:nvSpPr>
        <p:spPr>
          <a:xfrm>
            <a:off x="1600200" y="1371600"/>
            <a:ext cx="59436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Referencias </a:t>
            </a:r>
          </a:p>
        </p:txBody>
      </p:sp>
      <p:sp>
        <p:nvSpPr>
          <p:cNvPr id="276" name="Google Shape;276;p1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7" name="Google Shape;277;p18"/>
          <p:cNvSpPr txBox="1"/>
          <p:nvPr/>
        </p:nvSpPr>
        <p:spPr>
          <a:xfrm>
            <a:off x="1485900" y="2057401"/>
            <a:ext cx="6591300" cy="3428999"/>
          </a:xfrm>
          <a:prstGeom prst="rect">
            <a:avLst/>
          </a:prstGeom>
          <a:noFill/>
          <a:ln>
            <a:noFill/>
          </a:ln>
        </p:spPr>
        <p:txBody>
          <a:bodyPr spcFirstLastPara="1" wrap="square" lIns="68550" tIns="34275" rIns="68550" bIns="34275" anchor="t" anchorCtr="0">
            <a:noAutofit/>
          </a:bodyPr>
          <a:lstStyle/>
          <a:p>
            <a:pPr marL="342900" marR="0" lvl="0" indent="-342900" algn="l" rtl="0">
              <a:lnSpc>
                <a:spcPct val="100000"/>
              </a:lnSpc>
              <a:spcBef>
                <a:spcPts val="0"/>
              </a:spcBef>
              <a:spcAft>
                <a:spcPts val="0"/>
              </a:spcAft>
              <a:buClr>
                <a:srgbClr val="C00000"/>
              </a:buClr>
              <a:buSzPts val="1800"/>
              <a:buFont typeface="Arial"/>
              <a:buAutoNum type="arabicPeriod"/>
            </a:pPr>
            <a:r>
              <a:rPr lang="es-US" sz="1600" b="0" i="0" u="none" strike="noStrike" cap="none" dirty="0">
                <a:solidFill>
                  <a:srgbClr val="000000"/>
                </a:solidFill>
                <a:latin typeface="Arial"/>
                <a:ea typeface="Arial"/>
                <a:cs typeface="Arial"/>
                <a:sym typeface="Arial"/>
              </a:rPr>
              <a:t>Council, A. “</a:t>
            </a:r>
            <a:r>
              <a:rPr lang="es-US" sz="1600" b="0" i="0" u="none" strike="noStrike" cap="none" dirty="0" err="1">
                <a:solidFill>
                  <a:srgbClr val="000000"/>
                </a:solidFill>
                <a:latin typeface="Arial"/>
                <a:ea typeface="Arial"/>
                <a:cs typeface="Arial"/>
                <a:sym typeface="Arial"/>
              </a:rPr>
              <a:t>Guidelines</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for</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the</a:t>
            </a:r>
            <a:r>
              <a:rPr lang="es-US" sz="1600" b="0" i="0" u="none" strike="noStrike" cap="none" dirty="0">
                <a:solidFill>
                  <a:srgbClr val="000000"/>
                </a:solidFill>
                <a:latin typeface="Arial"/>
                <a:ea typeface="Arial"/>
                <a:cs typeface="Arial"/>
                <a:sym typeface="Arial"/>
              </a:rPr>
              <a:t> Use </a:t>
            </a:r>
            <a:r>
              <a:rPr lang="es-US" sz="1600" b="0" i="0" u="none" strike="noStrike" cap="none" dirty="0" err="1">
                <a:solidFill>
                  <a:srgbClr val="000000"/>
                </a:solidFill>
                <a:latin typeface="Arial"/>
                <a:ea typeface="Arial"/>
                <a:cs typeface="Arial"/>
                <a:sym typeface="Arial"/>
              </a:rPr>
              <a:t>of</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Antiretroviral</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Agents</a:t>
            </a:r>
            <a:r>
              <a:rPr lang="es-US" sz="1600" b="0" i="0" u="none" strike="noStrike" cap="none" dirty="0">
                <a:solidFill>
                  <a:srgbClr val="000000"/>
                </a:solidFill>
                <a:latin typeface="Arial"/>
                <a:ea typeface="Arial"/>
                <a:cs typeface="Arial"/>
                <a:sym typeface="Arial"/>
              </a:rPr>
              <a:t> in HIV.” </a:t>
            </a:r>
            <a:r>
              <a:rPr lang="es-US" sz="1600" b="0" i="1" u="none" strike="noStrike" cap="none" dirty="0">
                <a:solidFill>
                  <a:srgbClr val="000000"/>
                </a:solidFill>
                <a:latin typeface="Arial"/>
                <a:ea typeface="Arial"/>
                <a:cs typeface="Arial"/>
                <a:sym typeface="Arial"/>
              </a:rPr>
              <a:t>www.aidsinfo.org</a:t>
            </a:r>
            <a:r>
              <a:rPr lang="es-US" sz="1600" b="0" i="0" u="none" strike="noStrike" cap="none" dirty="0">
                <a:solidFill>
                  <a:srgbClr val="000000"/>
                </a:solidFill>
                <a:latin typeface="Arial"/>
                <a:ea typeface="Arial"/>
                <a:cs typeface="Arial"/>
                <a:sym typeface="Arial"/>
              </a:rPr>
              <a:t>. 18 de enero de 2018. Consultado el </a:t>
            </a:r>
            <a:br>
              <a:rPr lang="es-US" sz="1600" b="0" i="0" u="none" strike="noStrike" cap="none" dirty="0">
                <a:solidFill>
                  <a:srgbClr val="000000"/>
                </a:solidFill>
                <a:latin typeface="Arial"/>
                <a:ea typeface="Arial"/>
                <a:cs typeface="Arial"/>
                <a:sym typeface="Arial"/>
              </a:rPr>
            </a:br>
            <a:r>
              <a:rPr lang="es-US" sz="1600" b="0" i="0" u="none" strike="noStrike" cap="none" dirty="0">
                <a:solidFill>
                  <a:srgbClr val="000000"/>
                </a:solidFill>
                <a:latin typeface="Arial"/>
                <a:ea typeface="Arial"/>
                <a:cs typeface="Arial"/>
                <a:sym typeface="Arial"/>
              </a:rPr>
              <a:t>12 de febrero de 2018.</a:t>
            </a:r>
          </a:p>
          <a:p>
            <a:pPr marL="342900" marR="0" lvl="0" indent="-342900" algn="l" rtl="0">
              <a:lnSpc>
                <a:spcPct val="100000"/>
              </a:lnSpc>
              <a:spcBef>
                <a:spcPts val="270"/>
              </a:spcBef>
              <a:spcAft>
                <a:spcPts val="0"/>
              </a:spcAft>
              <a:buClr>
                <a:srgbClr val="C00000"/>
              </a:buClr>
              <a:buSzPts val="1800"/>
              <a:buFont typeface="Arial"/>
              <a:buAutoNum type="arabicPeriod"/>
            </a:pPr>
            <a:r>
              <a:rPr lang="es-US" sz="1600" b="0" i="0" u="none" strike="noStrike" cap="none" dirty="0">
                <a:solidFill>
                  <a:srgbClr val="000000"/>
                </a:solidFill>
                <a:latin typeface="Arial"/>
                <a:ea typeface="Arial"/>
                <a:cs typeface="Arial"/>
                <a:sym typeface="Arial"/>
              </a:rPr>
              <a:t>“</a:t>
            </a:r>
            <a:r>
              <a:rPr lang="es-US" sz="1600" b="0" i="0" u="none" strike="noStrike" cap="none" dirty="0" err="1">
                <a:solidFill>
                  <a:srgbClr val="000000"/>
                </a:solidFill>
                <a:latin typeface="Arial"/>
                <a:ea typeface="Arial"/>
                <a:cs typeface="Arial"/>
                <a:sym typeface="Arial"/>
              </a:rPr>
              <a:t>Guidelines</a:t>
            </a:r>
            <a:r>
              <a:rPr lang="es-US" sz="1600" b="0" i="0" u="none" strike="noStrike" cap="none" dirty="0">
                <a:solidFill>
                  <a:srgbClr val="000000"/>
                </a:solidFill>
                <a:latin typeface="Arial"/>
                <a:ea typeface="Arial"/>
                <a:cs typeface="Arial"/>
                <a:sym typeface="Arial"/>
              </a:rPr>
              <a:t> and </a:t>
            </a:r>
            <a:r>
              <a:rPr lang="es-US" sz="1600" b="0" i="0" u="none" strike="noStrike" cap="none" dirty="0" err="1">
                <a:solidFill>
                  <a:srgbClr val="000000"/>
                </a:solidFill>
                <a:latin typeface="Arial"/>
                <a:ea typeface="Arial"/>
                <a:cs typeface="Arial"/>
                <a:sym typeface="Arial"/>
              </a:rPr>
              <a:t>Recommendations</a:t>
            </a:r>
            <a:r>
              <a:rPr lang="es-US" sz="1600" b="0" i="0" u="none" strike="noStrike" cap="none" dirty="0">
                <a:solidFill>
                  <a:srgbClr val="000000"/>
                </a:solidFill>
                <a:latin typeface="Arial"/>
                <a:ea typeface="Arial"/>
                <a:cs typeface="Arial"/>
                <a:sym typeface="Arial"/>
              </a:rPr>
              <a:t>: HIV/AIDS”. Centers </a:t>
            </a:r>
            <a:br>
              <a:rPr lang="es-US" sz="1600" b="0" i="0" u="none" strike="noStrike" cap="none" dirty="0">
                <a:solidFill>
                  <a:srgbClr val="000000"/>
                </a:solidFill>
                <a:latin typeface="Arial"/>
                <a:ea typeface="Arial"/>
                <a:cs typeface="Arial"/>
                <a:sym typeface="Arial"/>
              </a:rPr>
            </a:br>
            <a:r>
              <a:rPr lang="es-US" sz="1600" b="0" i="0" u="none" strike="noStrike" cap="none" dirty="0" err="1">
                <a:solidFill>
                  <a:srgbClr val="000000"/>
                </a:solidFill>
                <a:latin typeface="Arial"/>
                <a:ea typeface="Arial"/>
                <a:cs typeface="Arial"/>
                <a:sym typeface="Arial"/>
              </a:rPr>
              <a:t>for</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Disease</a:t>
            </a:r>
            <a:r>
              <a:rPr lang="es-US" sz="1600" b="0" i="0" u="none" strike="noStrike" cap="none" dirty="0">
                <a:solidFill>
                  <a:srgbClr val="000000"/>
                </a:solidFill>
                <a:latin typeface="Arial"/>
                <a:ea typeface="Arial"/>
                <a:cs typeface="Arial"/>
                <a:sym typeface="Arial"/>
              </a:rPr>
              <a:t> Control and </a:t>
            </a:r>
            <a:r>
              <a:rPr lang="es-US" sz="1600" b="0" i="0" u="none" strike="noStrike" cap="none" dirty="0" err="1">
                <a:solidFill>
                  <a:srgbClr val="000000"/>
                </a:solidFill>
                <a:latin typeface="Arial"/>
                <a:ea typeface="Arial"/>
                <a:cs typeface="Arial"/>
                <a:sym typeface="Arial"/>
              </a:rPr>
              <a:t>Prevention</a:t>
            </a:r>
            <a:r>
              <a:rPr lang="es-US" sz="1600" b="0" i="0" u="none" strike="noStrike" cap="none" dirty="0">
                <a:solidFill>
                  <a:srgbClr val="000000"/>
                </a:solidFill>
                <a:latin typeface="Arial"/>
                <a:ea typeface="Arial"/>
                <a:cs typeface="Arial"/>
                <a:sym typeface="Arial"/>
              </a:rPr>
              <a:t>. Última actualización el </a:t>
            </a:r>
            <a:br>
              <a:rPr lang="es-US" sz="1600" b="0" i="0" u="none" strike="noStrike" cap="none" dirty="0">
                <a:solidFill>
                  <a:srgbClr val="000000"/>
                </a:solidFill>
                <a:latin typeface="Arial"/>
                <a:ea typeface="Arial"/>
                <a:cs typeface="Arial"/>
                <a:sym typeface="Arial"/>
              </a:rPr>
            </a:br>
            <a:r>
              <a:rPr lang="es-US" sz="1600" b="0" i="0" u="none" strike="noStrike" cap="none" dirty="0">
                <a:solidFill>
                  <a:srgbClr val="000000"/>
                </a:solidFill>
                <a:latin typeface="Arial"/>
                <a:ea typeface="Arial"/>
                <a:cs typeface="Arial"/>
                <a:sym typeface="Arial"/>
              </a:rPr>
              <a:t>19 de enero de 2018. Consultado el 12 de febrero de 2018.</a:t>
            </a:r>
          </a:p>
          <a:p>
            <a:pPr marL="342900" marR="0" lvl="0" indent="-342900" algn="l" rtl="0">
              <a:lnSpc>
                <a:spcPct val="100000"/>
              </a:lnSpc>
              <a:spcBef>
                <a:spcPts val="270"/>
              </a:spcBef>
              <a:spcAft>
                <a:spcPts val="0"/>
              </a:spcAft>
              <a:buClr>
                <a:srgbClr val="C00000"/>
              </a:buClr>
              <a:buSzPts val="1800"/>
              <a:buFont typeface="Arial"/>
              <a:buAutoNum type="arabicPeriod"/>
            </a:pPr>
            <a:r>
              <a:rPr lang="es-US" sz="1600" b="0" i="0" u="none" strike="noStrike" cap="none" dirty="0">
                <a:solidFill>
                  <a:srgbClr val="000000"/>
                </a:solidFill>
                <a:latin typeface="Arial"/>
                <a:ea typeface="Arial"/>
                <a:cs typeface="Arial"/>
                <a:sym typeface="Arial"/>
              </a:rPr>
              <a:t>“HIV </a:t>
            </a:r>
            <a:r>
              <a:rPr lang="es-US" sz="1600" b="0" i="0" u="none" strike="noStrike" cap="none" dirty="0" err="1">
                <a:solidFill>
                  <a:srgbClr val="000000"/>
                </a:solidFill>
                <a:latin typeface="Arial"/>
                <a:ea typeface="Arial"/>
                <a:cs typeface="Arial"/>
                <a:sym typeface="Arial"/>
              </a:rPr>
              <a:t>Treatment</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Guidelines</a:t>
            </a:r>
            <a:r>
              <a:rPr lang="es-US" sz="1600" b="0" i="0" u="none" strike="noStrike" cap="none" dirty="0">
                <a:solidFill>
                  <a:srgbClr val="000000"/>
                </a:solidFill>
                <a:latin typeface="Arial"/>
                <a:ea typeface="Arial"/>
                <a:cs typeface="Arial"/>
                <a:sym typeface="Arial"/>
              </a:rPr>
              <a:t>”. </a:t>
            </a:r>
            <a:r>
              <a:rPr lang="es-US" sz="1600" b="0" i="1" u="none" strike="noStrike" cap="none" dirty="0">
                <a:solidFill>
                  <a:srgbClr val="000000"/>
                </a:solidFill>
                <a:latin typeface="Arial"/>
                <a:ea typeface="Arial"/>
                <a:cs typeface="Arial"/>
                <a:sym typeface="Arial"/>
              </a:rPr>
              <a:t>American </a:t>
            </a:r>
            <a:r>
              <a:rPr lang="es-US" sz="1600" b="0" i="1" u="none" strike="noStrike" cap="none" dirty="0" err="1">
                <a:solidFill>
                  <a:srgbClr val="000000"/>
                </a:solidFill>
                <a:latin typeface="Arial"/>
                <a:ea typeface="Arial"/>
                <a:cs typeface="Arial"/>
                <a:sym typeface="Arial"/>
              </a:rPr>
              <a:t>Academy</a:t>
            </a:r>
            <a:r>
              <a:rPr lang="es-US" sz="1600" b="0" i="1" u="none" strike="noStrike" cap="none" dirty="0">
                <a:solidFill>
                  <a:srgbClr val="000000"/>
                </a:solidFill>
                <a:latin typeface="Arial"/>
                <a:ea typeface="Arial"/>
                <a:cs typeface="Arial"/>
                <a:sym typeface="Arial"/>
              </a:rPr>
              <a:t> </a:t>
            </a:r>
            <a:r>
              <a:rPr lang="es-US" sz="1600" b="0" i="1" u="none" strike="noStrike" cap="none" dirty="0" err="1">
                <a:solidFill>
                  <a:srgbClr val="000000"/>
                </a:solidFill>
                <a:latin typeface="Arial"/>
                <a:ea typeface="Arial"/>
                <a:cs typeface="Arial"/>
                <a:sym typeface="Arial"/>
              </a:rPr>
              <a:t>of</a:t>
            </a:r>
            <a:r>
              <a:rPr lang="es-US" sz="1600" b="0" i="1" u="none" strike="noStrike" cap="none" dirty="0">
                <a:solidFill>
                  <a:srgbClr val="000000"/>
                </a:solidFill>
                <a:latin typeface="Arial"/>
                <a:ea typeface="Arial"/>
                <a:cs typeface="Arial"/>
                <a:sym typeface="Arial"/>
              </a:rPr>
              <a:t> HIV Medicine</a:t>
            </a:r>
            <a:r>
              <a:rPr lang="es-US" sz="1600" b="0" i="0" u="none" strike="noStrike" cap="none" dirty="0">
                <a:solidFill>
                  <a:srgbClr val="000000"/>
                </a:solidFill>
                <a:latin typeface="Arial"/>
                <a:ea typeface="Arial"/>
                <a:cs typeface="Arial"/>
                <a:sym typeface="Arial"/>
              </a:rPr>
              <a:t>. Consultado el 12 de febrero de 2018.</a:t>
            </a:r>
          </a:p>
          <a:p>
            <a:pPr marL="342900" marR="0" lvl="0" indent="-342900" algn="l" rtl="0">
              <a:lnSpc>
                <a:spcPct val="100000"/>
              </a:lnSpc>
              <a:spcBef>
                <a:spcPts val="270"/>
              </a:spcBef>
              <a:spcAft>
                <a:spcPts val="0"/>
              </a:spcAft>
              <a:buClr>
                <a:srgbClr val="C00000"/>
              </a:buClr>
              <a:buSzPts val="1800"/>
              <a:buFont typeface="Arial"/>
              <a:buAutoNum type="arabicPeriod"/>
            </a:pPr>
            <a:r>
              <a:rPr lang="es-US" sz="1600" b="0" i="0" u="none" strike="noStrike" cap="none" dirty="0" err="1">
                <a:solidFill>
                  <a:srgbClr val="000000"/>
                </a:solidFill>
                <a:latin typeface="Arial"/>
                <a:ea typeface="Arial"/>
                <a:cs typeface="Arial"/>
                <a:sym typeface="Arial"/>
              </a:rPr>
              <a:t>Positively</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Aware</a:t>
            </a:r>
            <a:r>
              <a:rPr lang="es-US" sz="1600" b="0" i="0" u="none" strike="noStrike" cap="none" dirty="0">
                <a:solidFill>
                  <a:srgbClr val="000000"/>
                </a:solidFill>
                <a:latin typeface="Arial"/>
                <a:ea typeface="Arial"/>
                <a:cs typeface="Arial"/>
                <a:sym typeface="Arial"/>
              </a:rPr>
              <a:t>, “HIV </a:t>
            </a:r>
            <a:r>
              <a:rPr lang="es-US" sz="1600" b="0" i="0" u="none" strike="noStrike" cap="none" dirty="0" err="1">
                <a:solidFill>
                  <a:srgbClr val="000000"/>
                </a:solidFill>
                <a:latin typeface="Arial"/>
                <a:ea typeface="Arial"/>
                <a:cs typeface="Arial"/>
                <a:sym typeface="Arial"/>
              </a:rPr>
              <a:t>Treatment</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Prevention</a:t>
            </a:r>
            <a:r>
              <a:rPr lang="es-US" sz="1600" b="0" i="0" u="none" strike="noStrike" cap="none" dirty="0">
                <a:solidFill>
                  <a:srgbClr val="000000"/>
                </a:solidFill>
                <a:latin typeface="Arial"/>
                <a:ea typeface="Arial"/>
                <a:cs typeface="Arial"/>
                <a:sym typeface="Arial"/>
              </a:rPr>
              <a:t>, and </a:t>
            </a:r>
            <a:r>
              <a:rPr lang="es-US" sz="1600" b="0" i="0" u="none" strike="noStrike" cap="none" dirty="0" err="1">
                <a:solidFill>
                  <a:srgbClr val="000000"/>
                </a:solidFill>
                <a:latin typeface="Arial"/>
                <a:ea typeface="Arial"/>
                <a:cs typeface="Arial"/>
                <a:sym typeface="Arial"/>
              </a:rPr>
              <a:t>Support</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from</a:t>
            </a:r>
            <a:r>
              <a:rPr lang="es-US" sz="1600" b="0" i="0" u="none" strike="noStrike" cap="none" dirty="0">
                <a:solidFill>
                  <a:srgbClr val="000000"/>
                </a:solidFill>
                <a:latin typeface="Arial"/>
                <a:ea typeface="Arial"/>
                <a:cs typeface="Arial"/>
                <a:sym typeface="Arial"/>
              </a:rPr>
              <a:t> TPAN”, 22</a:t>
            </a:r>
            <a:r>
              <a:rPr lang="es-US" sz="1600" b="0" i="0" u="none" strike="noStrike" cap="none" baseline="30000" dirty="0">
                <a:solidFill>
                  <a:srgbClr val="000000"/>
                </a:solidFill>
                <a:latin typeface="Arial"/>
                <a:ea typeface="Arial"/>
                <a:cs typeface="Arial"/>
                <a:sym typeface="Arial"/>
              </a:rPr>
              <a:t>nd</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Annual</a:t>
            </a:r>
            <a:r>
              <a:rPr lang="es-US" sz="1600" b="0" i="0" u="none" strike="noStrike" cap="none" dirty="0">
                <a:solidFill>
                  <a:srgbClr val="000000"/>
                </a:solidFill>
                <a:latin typeface="Arial"/>
                <a:ea typeface="Arial"/>
                <a:cs typeface="Arial"/>
                <a:sym typeface="Arial"/>
              </a:rPr>
              <a:t> HIV </a:t>
            </a:r>
            <a:r>
              <a:rPr lang="es-US" sz="1600" b="0" i="0" u="none" strike="noStrike" cap="none" dirty="0" err="1">
                <a:solidFill>
                  <a:srgbClr val="000000"/>
                </a:solidFill>
                <a:latin typeface="Arial"/>
                <a:ea typeface="Arial"/>
                <a:cs typeface="Arial"/>
                <a:sym typeface="Arial"/>
              </a:rPr>
              <a:t>Drug</a:t>
            </a:r>
            <a:r>
              <a:rPr lang="es-US" sz="1600" b="0" i="0" u="none" strike="noStrike" cap="none" dirty="0">
                <a:solidFill>
                  <a:srgbClr val="000000"/>
                </a:solidFill>
                <a:latin typeface="Arial"/>
                <a:ea typeface="Arial"/>
                <a:cs typeface="Arial"/>
                <a:sym typeface="Arial"/>
              </a:rPr>
              <a:t> </a:t>
            </a:r>
            <a:r>
              <a:rPr lang="es-US" sz="1600" b="0" i="0" u="none" strike="noStrike" cap="none" dirty="0" err="1">
                <a:solidFill>
                  <a:srgbClr val="000000"/>
                </a:solidFill>
                <a:latin typeface="Arial"/>
                <a:ea typeface="Arial"/>
                <a:cs typeface="Arial"/>
                <a:sym typeface="Arial"/>
              </a:rPr>
              <a:t>Guide</a:t>
            </a:r>
            <a:r>
              <a:rPr lang="es-US" sz="1600" b="0" i="0" u="none" strike="noStrike" cap="none" dirty="0">
                <a:solidFill>
                  <a:srgbClr val="000000"/>
                </a:solidFill>
                <a:latin typeface="Arial"/>
                <a:ea typeface="Arial"/>
                <a:cs typeface="Arial"/>
                <a:sym typeface="Arial"/>
              </a:rPr>
              <a:t>, marzo y abril de 2018.</a:t>
            </a:r>
          </a:p>
          <a:p>
            <a:pPr marL="342900" marR="0" lvl="0" indent="-342900" algn="l" rtl="0">
              <a:lnSpc>
                <a:spcPct val="100000"/>
              </a:lnSpc>
              <a:spcBef>
                <a:spcPts val="240"/>
              </a:spcBef>
              <a:spcAft>
                <a:spcPts val="0"/>
              </a:spcAft>
              <a:buClr>
                <a:srgbClr val="C00000"/>
              </a:buClr>
              <a:buSzPts val="1600"/>
              <a:buFont typeface="Arial"/>
              <a:buAutoNum type="arabicPeriod"/>
            </a:pPr>
            <a:r>
              <a:rPr lang="es-US" sz="1600" b="0" i="0" u="sng" strike="noStrike" cap="none" dirty="0">
                <a:solidFill>
                  <a:schemeClr val="hlink"/>
                </a:solidFill>
                <a:latin typeface="Arial"/>
                <a:ea typeface="Arial"/>
                <a:cs typeface="Arial"/>
                <a:sym typeface="Arial"/>
                <a:hlinkClick r:id="rId3"/>
              </a:rPr>
              <a:t>www.thewellproject.org </a:t>
            </a:r>
          </a:p>
          <a:p>
            <a:pPr marL="342900" marR="0" lvl="0" indent="-342900" algn="l" rtl="0">
              <a:lnSpc>
                <a:spcPct val="100000"/>
              </a:lnSpc>
              <a:spcBef>
                <a:spcPts val="240"/>
              </a:spcBef>
              <a:spcAft>
                <a:spcPts val="0"/>
              </a:spcAft>
              <a:buClr>
                <a:srgbClr val="C00000"/>
              </a:buClr>
              <a:buSzPts val="1600"/>
              <a:buFont typeface="Arial"/>
              <a:buAutoNum type="arabicPeriod"/>
            </a:pPr>
            <a:r>
              <a:rPr lang="es-US" sz="1600" b="0" i="0" u="sng" strike="noStrike" cap="none" dirty="0">
                <a:solidFill>
                  <a:schemeClr val="hlink"/>
                </a:solidFill>
                <a:latin typeface="Arial"/>
                <a:ea typeface="Arial"/>
                <a:cs typeface="Arial"/>
                <a:sym typeface="Arial"/>
                <a:hlinkClick r:id="rId4"/>
              </a:rPr>
              <a:t>www.thebody.com</a:t>
            </a:r>
          </a:p>
          <a:p>
            <a:pPr marL="0" marR="0" lvl="0" indent="0" algn="l" rtl="0">
              <a:lnSpc>
                <a:spcPct val="100000"/>
              </a:lnSpc>
              <a:spcBef>
                <a:spcPts val="240"/>
              </a:spcBef>
              <a:spcAft>
                <a:spcPts val="0"/>
              </a:spcAft>
              <a:buNone/>
            </a:pPr>
            <a:endParaRPr sz="1600" b="0" i="0" u="none" strike="noStrike" cap="none" dirty="0">
              <a:solidFill>
                <a:srgbClr val="000000"/>
              </a:solidFill>
              <a:latin typeface="Arial"/>
              <a:ea typeface="Arial"/>
              <a:cs typeface="Arial"/>
              <a:sym typeface="Arial"/>
            </a:endParaRPr>
          </a:p>
          <a:p>
            <a:pPr marL="257175" marR="0" lvl="0" indent="-185738" algn="l" rtl="0">
              <a:lnSpc>
                <a:spcPct val="100000"/>
              </a:lnSpc>
              <a:spcBef>
                <a:spcPts val="225"/>
              </a:spcBef>
              <a:spcAft>
                <a:spcPts val="0"/>
              </a:spcAft>
              <a:buNone/>
            </a:pPr>
            <a:endParaRPr sz="1125" b="1"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78" name="Google Shape;278;p18"/>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Cómo fomentar el cumplimiento del tratamiento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US" b="1">
                <a:latin typeface="Arial"/>
                <a:ea typeface="Arial"/>
                <a:cs typeface="Arial"/>
                <a:sym typeface="Arial"/>
              </a:rPr>
              <a:t>Objetivos	</a:t>
            </a:r>
          </a:p>
        </p:txBody>
      </p:sp>
      <p:sp>
        <p:nvSpPr>
          <p:cNvPr id="93" name="Google Shape;93;p2"/>
          <p:cNvSpPr txBox="1">
            <a:spLocks noGrp="1"/>
          </p:cNvSpPr>
          <p:nvPr>
            <p:ph type="body" idx="1"/>
          </p:nvPr>
        </p:nvSpPr>
        <p:spPr>
          <a:xfrm>
            <a:off x="609600" y="1485900"/>
            <a:ext cx="7924800"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70"/>
              </a:spcBef>
              <a:spcAft>
                <a:spcPts val="0"/>
              </a:spcAft>
              <a:buSzPts val="1800"/>
              <a:buFont typeface="Noto Sans Symbols"/>
              <a:buNone/>
            </a:pPr>
            <a:r>
              <a:rPr lang="es-US" dirty="0">
                <a:latin typeface="Arial"/>
                <a:ea typeface="Arial"/>
                <a:cs typeface="Arial"/>
                <a:sym typeface="Arial"/>
              </a:rPr>
              <a:t>Al final de esta unidad las participantes podrán hacer </a:t>
            </a:r>
            <a:br>
              <a:rPr lang="es-US" dirty="0">
                <a:latin typeface="Arial"/>
                <a:ea typeface="Arial"/>
                <a:cs typeface="Arial"/>
                <a:sym typeface="Arial"/>
              </a:rPr>
            </a:br>
            <a:r>
              <a:rPr lang="es-US" dirty="0">
                <a:latin typeface="Arial"/>
                <a:ea typeface="Arial"/>
                <a:cs typeface="Arial"/>
                <a:sym typeface="Arial"/>
              </a:rPr>
              <a:t>lo siguiente: </a:t>
            </a:r>
          </a:p>
          <a:p>
            <a:pPr marL="342900" lvl="0" indent="-257175" algn="l" rtl="0">
              <a:lnSpc>
                <a:spcPct val="100000"/>
              </a:lnSpc>
              <a:spcBef>
                <a:spcPts val="270"/>
              </a:spcBef>
              <a:spcAft>
                <a:spcPts val="0"/>
              </a:spcAft>
              <a:buClr>
                <a:srgbClr val="C00000"/>
              </a:buClr>
              <a:buSzPts val="1800"/>
              <a:buFont typeface="Noto Sans Symbols"/>
              <a:buChar char="▪"/>
            </a:pPr>
            <a:r>
              <a:rPr lang="es-US" dirty="0">
                <a:latin typeface="Arial"/>
                <a:ea typeface="Arial"/>
                <a:cs typeface="Arial"/>
                <a:sym typeface="Arial"/>
              </a:rPr>
              <a:t>Definir el cumplimiento del tratamiento.</a:t>
            </a:r>
          </a:p>
          <a:p>
            <a:pPr marL="342900" lvl="0" indent="-257175" algn="l" rtl="0">
              <a:lnSpc>
                <a:spcPct val="100000"/>
              </a:lnSpc>
              <a:spcBef>
                <a:spcPts val="270"/>
              </a:spcBef>
              <a:spcAft>
                <a:spcPts val="0"/>
              </a:spcAft>
              <a:buClr>
                <a:srgbClr val="C00000"/>
              </a:buClr>
              <a:buSzPts val="1800"/>
              <a:buFont typeface="Noto Sans Symbols"/>
              <a:buChar char="▪"/>
            </a:pPr>
            <a:r>
              <a:rPr lang="es-US" dirty="0">
                <a:latin typeface="Arial"/>
                <a:ea typeface="Arial"/>
                <a:cs typeface="Arial"/>
                <a:sym typeface="Arial"/>
              </a:rPr>
              <a:t>Explicar por qué es importante el cumplimiento </a:t>
            </a:r>
            <a:br>
              <a:rPr lang="es-US" dirty="0">
                <a:latin typeface="Arial"/>
                <a:ea typeface="Arial"/>
                <a:cs typeface="Arial"/>
                <a:sym typeface="Arial"/>
              </a:rPr>
            </a:br>
            <a:r>
              <a:rPr lang="es-US" dirty="0">
                <a:latin typeface="Arial"/>
                <a:ea typeface="Arial"/>
                <a:cs typeface="Arial"/>
                <a:sym typeface="Arial"/>
              </a:rPr>
              <a:t>del tratamiento.</a:t>
            </a:r>
          </a:p>
          <a:p>
            <a:pPr marL="342900" lvl="0" indent="-257175" algn="l" rtl="0">
              <a:lnSpc>
                <a:spcPct val="100000"/>
              </a:lnSpc>
              <a:spcBef>
                <a:spcPts val="270"/>
              </a:spcBef>
              <a:spcAft>
                <a:spcPts val="0"/>
              </a:spcAft>
              <a:buClr>
                <a:srgbClr val="C00000"/>
              </a:buClr>
              <a:buSzPts val="1800"/>
              <a:buFont typeface="Noto Sans Symbols"/>
              <a:buChar char="▪"/>
            </a:pPr>
            <a:r>
              <a:rPr lang="es-US" dirty="0">
                <a:latin typeface="Arial"/>
                <a:ea typeface="Arial"/>
                <a:cs typeface="Arial"/>
                <a:sym typeface="Arial"/>
              </a:rPr>
              <a:t>Analizar regímenes de una sola tableta.</a:t>
            </a:r>
          </a:p>
          <a:p>
            <a:pPr marL="342900" lvl="0" indent="-257175" algn="l" rtl="0">
              <a:lnSpc>
                <a:spcPct val="100000"/>
              </a:lnSpc>
              <a:spcBef>
                <a:spcPts val="270"/>
              </a:spcBef>
              <a:spcAft>
                <a:spcPts val="0"/>
              </a:spcAft>
              <a:buClr>
                <a:srgbClr val="C00000"/>
              </a:buClr>
              <a:buSzPts val="1800"/>
              <a:buFont typeface="Noto Sans Symbols"/>
              <a:buChar char="▪"/>
            </a:pPr>
            <a:r>
              <a:rPr lang="es-US" dirty="0">
                <a:latin typeface="Arial"/>
                <a:ea typeface="Arial"/>
                <a:cs typeface="Arial"/>
                <a:sym typeface="Arial"/>
              </a:rPr>
              <a:t>Revisar la resistencia, las causas y la prevención.</a:t>
            </a:r>
          </a:p>
          <a:p>
            <a:pPr marL="342900" lvl="0" indent="-257175" algn="l" rtl="0">
              <a:lnSpc>
                <a:spcPct val="100000"/>
              </a:lnSpc>
              <a:spcBef>
                <a:spcPts val="270"/>
              </a:spcBef>
              <a:spcAft>
                <a:spcPts val="0"/>
              </a:spcAft>
              <a:buClr>
                <a:srgbClr val="C00000"/>
              </a:buClr>
              <a:buSzPts val="1800"/>
              <a:buFont typeface="Noto Sans Symbols"/>
              <a:buChar char="▪"/>
            </a:pPr>
            <a:r>
              <a:rPr lang="es-US" dirty="0">
                <a:latin typeface="Arial"/>
                <a:ea typeface="Arial"/>
                <a:cs typeface="Arial"/>
                <a:sym typeface="Arial"/>
              </a:rPr>
              <a:t>Analizar las seis razones principales por las que las personas omiten la medicación.</a:t>
            </a:r>
          </a:p>
          <a:p>
            <a:pPr marL="342900" lvl="0" indent="-257175" algn="l" rtl="0">
              <a:lnSpc>
                <a:spcPct val="100000"/>
              </a:lnSpc>
              <a:spcBef>
                <a:spcPts val="270"/>
              </a:spcBef>
              <a:spcAft>
                <a:spcPts val="0"/>
              </a:spcAft>
              <a:buClr>
                <a:srgbClr val="C00000"/>
              </a:buClr>
              <a:buSzPts val="1800"/>
              <a:buFont typeface="Noto Sans Symbols"/>
              <a:buChar char="▪"/>
            </a:pPr>
            <a:r>
              <a:rPr lang="es-US" dirty="0">
                <a:latin typeface="Arial"/>
                <a:ea typeface="Arial"/>
                <a:cs typeface="Arial"/>
                <a:sym typeface="Arial"/>
              </a:rPr>
              <a:t>Analizar consejos para fomentar el cumplimiento. </a:t>
            </a:r>
          </a:p>
          <a:p>
            <a:pPr marL="385763" lvl="0" indent="-271463" algn="l" rtl="0">
              <a:lnSpc>
                <a:spcPct val="100000"/>
              </a:lnSpc>
              <a:spcBef>
                <a:spcPts val="270"/>
              </a:spcBef>
              <a:spcAft>
                <a:spcPts val="0"/>
              </a:spcAft>
              <a:buSzPts val="1800"/>
              <a:buFont typeface="Arial"/>
              <a:buNone/>
            </a:pPr>
            <a:endParaRPr dirty="0">
              <a:latin typeface="Arial"/>
              <a:ea typeface="Arial"/>
              <a:cs typeface="Arial"/>
              <a:sym typeface="Arial"/>
            </a:endParaRPr>
          </a:p>
        </p:txBody>
      </p:sp>
      <p:sp>
        <p:nvSpPr>
          <p:cNvPr id="94" name="Google Shape;94;p2"/>
          <p:cNvSpPr txBox="1"/>
          <p:nvPr/>
        </p:nvSpPr>
        <p:spPr>
          <a:xfrm>
            <a:off x="304800" y="381000"/>
            <a:ext cx="597523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01" name="Google Shape;101;p3"/>
          <p:cNvSpPr txBox="1">
            <a:spLocks noGrp="1"/>
          </p:cNvSpPr>
          <p:nvPr>
            <p:ph type="title"/>
          </p:nvPr>
        </p:nvSpPr>
        <p:spPr>
          <a:xfrm>
            <a:off x="609600" y="1420448"/>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¿Qué es el cumplimiento del tratamiento?	</a:t>
            </a:r>
          </a:p>
        </p:txBody>
      </p:sp>
      <p:sp>
        <p:nvSpPr>
          <p:cNvPr id="102" name="Google Shape;102;p3"/>
          <p:cNvSpPr txBox="1">
            <a:spLocks noGrp="1"/>
          </p:cNvSpPr>
          <p:nvPr>
            <p:ph type="body" idx="1"/>
          </p:nvPr>
        </p:nvSpPr>
        <p:spPr>
          <a:xfrm>
            <a:off x="1485899" y="2071422"/>
            <a:ext cx="5018417" cy="2903934"/>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400"/>
              <a:buNone/>
            </a:pPr>
            <a:r>
              <a:rPr lang="es-US" b="1" dirty="0"/>
              <a:t>El cumplimiento del tratamiento </a:t>
            </a:r>
            <a:r>
              <a:rPr lang="es-US" dirty="0"/>
              <a:t>es la capacidad de cumplir con las recomendaciones de tratamiento.</a:t>
            </a:r>
          </a:p>
          <a:p>
            <a:pPr marL="0" lvl="0" indent="0" algn="l" rtl="0">
              <a:lnSpc>
                <a:spcPct val="100000"/>
              </a:lnSpc>
              <a:spcBef>
                <a:spcPts val="360"/>
              </a:spcBef>
              <a:spcAft>
                <a:spcPts val="0"/>
              </a:spcAft>
              <a:buClr>
                <a:srgbClr val="C00000"/>
              </a:buClr>
              <a:buSzPts val="2400"/>
              <a:buNone/>
            </a:pPr>
            <a:endParaRPr dirty="0"/>
          </a:p>
          <a:p>
            <a:pPr marL="0" lvl="0" indent="0" algn="l" rtl="0">
              <a:lnSpc>
                <a:spcPct val="100000"/>
              </a:lnSpc>
              <a:spcBef>
                <a:spcPts val="360"/>
              </a:spcBef>
              <a:spcAft>
                <a:spcPts val="0"/>
              </a:spcAft>
              <a:buClr>
                <a:srgbClr val="C00000"/>
              </a:buClr>
              <a:buSzPts val="2400"/>
              <a:buNone/>
            </a:pPr>
            <a:r>
              <a:rPr lang="es-US" dirty="0"/>
              <a:t>Esto incluye:</a:t>
            </a:r>
          </a:p>
          <a:p>
            <a:pPr marL="542925" lvl="1" indent="-285750" algn="l" rtl="0">
              <a:lnSpc>
                <a:spcPct val="100000"/>
              </a:lnSpc>
              <a:spcBef>
                <a:spcPts val="360"/>
              </a:spcBef>
              <a:spcAft>
                <a:spcPts val="0"/>
              </a:spcAft>
              <a:buClr>
                <a:srgbClr val="C00000"/>
              </a:buClr>
              <a:buSzPts val="2400"/>
              <a:buChar char="▪"/>
            </a:pPr>
            <a:r>
              <a:rPr lang="es-US" dirty="0"/>
              <a:t>Tomar los medicamentos exactamente como se los recetaron</a:t>
            </a:r>
          </a:p>
          <a:p>
            <a:pPr marL="542925" lvl="1" indent="-285750" algn="l" rtl="0">
              <a:lnSpc>
                <a:spcPct val="100000"/>
              </a:lnSpc>
              <a:spcBef>
                <a:spcPts val="360"/>
              </a:spcBef>
              <a:spcAft>
                <a:spcPts val="0"/>
              </a:spcAft>
              <a:buClr>
                <a:srgbClr val="C00000"/>
              </a:buClr>
              <a:buSzPts val="2400"/>
              <a:buChar char="▪"/>
            </a:pPr>
            <a:r>
              <a:rPr lang="es-US" dirty="0"/>
              <a:t>Asistir a las citas médicas</a:t>
            </a:r>
          </a:p>
          <a:p>
            <a:pPr marL="542925" lvl="1" indent="-285750" algn="l" rtl="0">
              <a:lnSpc>
                <a:spcPct val="100000"/>
              </a:lnSpc>
              <a:spcBef>
                <a:spcPts val="360"/>
              </a:spcBef>
              <a:spcAft>
                <a:spcPts val="0"/>
              </a:spcAft>
              <a:buClr>
                <a:srgbClr val="C00000"/>
              </a:buClr>
              <a:buSzPts val="2400"/>
              <a:buChar char="▪"/>
            </a:pPr>
            <a:r>
              <a:rPr lang="es-US" dirty="0"/>
              <a:t>Evitar interacciones farmacológicas</a:t>
            </a:r>
          </a:p>
          <a:p>
            <a:pPr marL="342900" lvl="0" indent="-247650" algn="l" rtl="0">
              <a:lnSpc>
                <a:spcPct val="100000"/>
              </a:lnSpc>
              <a:spcBef>
                <a:spcPts val="300"/>
              </a:spcBef>
              <a:spcAft>
                <a:spcPts val="0"/>
              </a:spcAft>
              <a:buClr>
                <a:srgbClr val="C00000"/>
              </a:buClr>
              <a:buSzPts val="2000"/>
              <a:buNone/>
            </a:pPr>
            <a:endParaRPr sz="1500" dirty="0"/>
          </a:p>
        </p:txBody>
      </p:sp>
      <p:sp>
        <p:nvSpPr>
          <p:cNvPr id="103" name="Google Shape;103;p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 name="Google Shape;104;p3"/>
          <p:cNvSpPr txBox="1"/>
          <p:nvPr/>
        </p:nvSpPr>
        <p:spPr>
          <a:xfrm>
            <a:off x="304800" y="381001"/>
            <a:ext cx="564742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11" name="Google Shape;111;p4"/>
          <p:cNvSpPr txBox="1">
            <a:spLocks noGrp="1"/>
          </p:cNvSpPr>
          <p:nvPr>
            <p:ph type="title"/>
          </p:nvPr>
        </p:nvSpPr>
        <p:spPr>
          <a:xfrm>
            <a:off x="609600" y="14287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¿Por qué es importante el cumplimiento </a:t>
            </a:r>
            <a:br>
              <a:rPr lang="es-US" b="1" dirty="0"/>
            </a:br>
            <a:r>
              <a:rPr lang="es-US" b="1" dirty="0"/>
              <a:t>del tratamiento?</a:t>
            </a:r>
          </a:p>
        </p:txBody>
      </p:sp>
      <p:sp>
        <p:nvSpPr>
          <p:cNvPr id="112" name="Google Shape;112;p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3" name="Google Shape;113;p4"/>
          <p:cNvSpPr txBox="1"/>
          <p:nvPr/>
        </p:nvSpPr>
        <p:spPr>
          <a:xfrm>
            <a:off x="304800" y="381000"/>
            <a:ext cx="44569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grpSp>
        <p:nvGrpSpPr>
          <p:cNvPr id="114" name="Google Shape;114;p4"/>
          <p:cNvGrpSpPr/>
          <p:nvPr/>
        </p:nvGrpSpPr>
        <p:grpSpPr>
          <a:xfrm>
            <a:off x="610277" y="2379563"/>
            <a:ext cx="7923445" cy="2313207"/>
            <a:chOff x="677" y="1617563"/>
            <a:chExt cx="7923445" cy="1641673"/>
          </a:xfrm>
        </p:grpSpPr>
        <p:sp>
          <p:nvSpPr>
            <p:cNvPr id="115" name="Google Shape;115;p4"/>
            <p:cNvSpPr/>
            <p:nvPr/>
          </p:nvSpPr>
          <p:spPr>
            <a:xfrm>
              <a:off x="3962400" y="2295940"/>
              <a:ext cx="3283345" cy="284918"/>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93B1B3"/>
              </a:solidFill>
              <a:prstDash val="solid"/>
              <a:round/>
              <a:headEnd type="none" w="sm" len="sm"/>
              <a:tailEnd type="none" w="sm" len="sm"/>
            </a:ln>
          </p:spPr>
        </p:sp>
        <p:sp>
          <p:nvSpPr>
            <p:cNvPr id="116" name="Google Shape;116;p4"/>
            <p:cNvSpPr/>
            <p:nvPr/>
          </p:nvSpPr>
          <p:spPr>
            <a:xfrm>
              <a:off x="3962400" y="2295940"/>
              <a:ext cx="1641672" cy="284918"/>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93B1B3"/>
              </a:solidFill>
              <a:prstDash val="solid"/>
              <a:round/>
              <a:headEnd type="none" w="sm" len="sm"/>
              <a:tailEnd type="none" w="sm" len="sm"/>
            </a:ln>
          </p:spPr>
        </p:sp>
        <p:sp>
          <p:nvSpPr>
            <p:cNvPr id="117" name="Google Shape;117;p4"/>
            <p:cNvSpPr/>
            <p:nvPr/>
          </p:nvSpPr>
          <p:spPr>
            <a:xfrm>
              <a:off x="3916680" y="2295940"/>
              <a:ext cx="91440" cy="284918"/>
            </a:xfrm>
            <a:custGeom>
              <a:avLst/>
              <a:gdLst/>
              <a:ahLst/>
              <a:cxnLst/>
              <a:rect l="l" t="t" r="r" b="b"/>
              <a:pathLst>
                <a:path w="120000" h="120000" extrusionOk="0">
                  <a:moveTo>
                    <a:pt x="60000" y="0"/>
                  </a:moveTo>
                  <a:lnTo>
                    <a:pt x="60000" y="120000"/>
                  </a:lnTo>
                </a:path>
              </a:pathLst>
            </a:custGeom>
            <a:noFill/>
            <a:ln w="25400" cap="flat" cmpd="sng">
              <a:solidFill>
                <a:srgbClr val="93B1B3"/>
              </a:solidFill>
              <a:prstDash val="solid"/>
              <a:round/>
              <a:headEnd type="none" w="sm" len="sm"/>
              <a:tailEnd type="none" w="sm" len="sm"/>
            </a:ln>
          </p:spPr>
        </p:sp>
        <p:sp>
          <p:nvSpPr>
            <p:cNvPr id="118" name="Google Shape;118;p4"/>
            <p:cNvSpPr/>
            <p:nvPr/>
          </p:nvSpPr>
          <p:spPr>
            <a:xfrm>
              <a:off x="2320727" y="2295940"/>
              <a:ext cx="1641672" cy="284918"/>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93B1B3"/>
              </a:solidFill>
              <a:prstDash val="solid"/>
              <a:round/>
              <a:headEnd type="none" w="sm" len="sm"/>
              <a:tailEnd type="none" w="sm" len="sm"/>
            </a:ln>
          </p:spPr>
        </p:sp>
        <p:sp>
          <p:nvSpPr>
            <p:cNvPr id="119" name="Google Shape;119;p4"/>
            <p:cNvSpPr/>
            <p:nvPr/>
          </p:nvSpPr>
          <p:spPr>
            <a:xfrm>
              <a:off x="679054" y="2295940"/>
              <a:ext cx="3283345" cy="284918"/>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93B1B3"/>
              </a:solidFill>
              <a:prstDash val="solid"/>
              <a:round/>
              <a:headEnd type="none" w="sm" len="sm"/>
              <a:tailEnd type="none" w="sm" len="sm"/>
            </a:ln>
          </p:spPr>
        </p:sp>
        <p:sp>
          <p:nvSpPr>
            <p:cNvPr id="120" name="Google Shape;120;p4"/>
            <p:cNvSpPr/>
            <p:nvPr/>
          </p:nvSpPr>
          <p:spPr>
            <a:xfrm>
              <a:off x="3284022" y="1617563"/>
              <a:ext cx="1356754" cy="678377"/>
            </a:xfrm>
            <a:prstGeom prst="rect">
              <a:avLst/>
            </a:prstGeom>
            <a:solidFill>
              <a:srgbClr val="FF000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p:nvPr/>
          </p:nvSpPr>
          <p:spPr>
            <a:xfrm>
              <a:off x="3284022" y="1617563"/>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US" sz="1600" b="0" i="0" u="none" strike="noStrike" cap="none">
                  <a:solidFill>
                    <a:schemeClr val="dk1"/>
                  </a:solidFill>
                  <a:latin typeface="Arial"/>
                  <a:ea typeface="Arial"/>
                  <a:cs typeface="Arial"/>
                  <a:sym typeface="Arial"/>
                </a:rPr>
                <a:t>Beneficios del cumplimiento </a:t>
              </a:r>
            </a:p>
          </p:txBody>
        </p:sp>
        <p:sp>
          <p:nvSpPr>
            <p:cNvPr id="122" name="Google Shape;122;p4"/>
            <p:cNvSpPr/>
            <p:nvPr/>
          </p:nvSpPr>
          <p:spPr>
            <a:xfrm>
              <a:off x="677" y="2580859"/>
              <a:ext cx="1356754" cy="678377"/>
            </a:xfrm>
            <a:prstGeom prst="rect">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677"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US" sz="1600" b="0" i="0" u="none" strike="noStrike" cap="none">
                  <a:solidFill>
                    <a:schemeClr val="dk1"/>
                  </a:solidFill>
                  <a:latin typeface="Arial"/>
                  <a:ea typeface="Arial"/>
                  <a:cs typeface="Arial"/>
                  <a:sym typeface="Arial"/>
                </a:rPr>
                <a:t>Supresión viral sostenida</a:t>
              </a:r>
            </a:p>
          </p:txBody>
        </p:sp>
        <p:sp>
          <p:nvSpPr>
            <p:cNvPr id="124" name="Google Shape;124;p4"/>
            <p:cNvSpPr/>
            <p:nvPr/>
          </p:nvSpPr>
          <p:spPr>
            <a:xfrm>
              <a:off x="1642349" y="2580859"/>
              <a:ext cx="1356754" cy="678377"/>
            </a:xfrm>
            <a:prstGeom prst="rect">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txBox="1"/>
            <p:nvPr/>
          </p:nvSpPr>
          <p:spPr>
            <a:xfrm>
              <a:off x="1642349"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US" sz="1600" b="0" i="0" u="none" strike="noStrike" cap="none">
                  <a:solidFill>
                    <a:schemeClr val="dk1"/>
                  </a:solidFill>
                  <a:latin typeface="Arial"/>
                  <a:ea typeface="Arial"/>
                  <a:cs typeface="Arial"/>
                  <a:sym typeface="Arial"/>
                </a:rPr>
                <a:t>Riesgo reducido de resistencia al medicamento </a:t>
              </a:r>
            </a:p>
          </p:txBody>
        </p:sp>
        <p:sp>
          <p:nvSpPr>
            <p:cNvPr id="126" name="Google Shape;126;p4"/>
            <p:cNvSpPr/>
            <p:nvPr/>
          </p:nvSpPr>
          <p:spPr>
            <a:xfrm>
              <a:off x="3284022" y="2580859"/>
              <a:ext cx="1356754" cy="678377"/>
            </a:xfrm>
            <a:prstGeom prst="rect">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3284022"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US" sz="1600" b="0" i="0" u="none" strike="noStrike" cap="none">
                  <a:solidFill>
                    <a:schemeClr val="dk1"/>
                  </a:solidFill>
                  <a:latin typeface="Arial"/>
                  <a:ea typeface="Arial"/>
                  <a:cs typeface="Arial"/>
                  <a:sym typeface="Arial"/>
                </a:rPr>
                <a:t>Mejor salud general </a:t>
              </a:r>
            </a:p>
          </p:txBody>
        </p:sp>
        <p:sp>
          <p:nvSpPr>
            <p:cNvPr id="128" name="Google Shape;128;p4"/>
            <p:cNvSpPr/>
            <p:nvPr/>
          </p:nvSpPr>
          <p:spPr>
            <a:xfrm>
              <a:off x="4925695" y="2580859"/>
              <a:ext cx="1356754" cy="678377"/>
            </a:xfrm>
            <a:prstGeom prst="rect">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txBox="1"/>
            <p:nvPr/>
          </p:nvSpPr>
          <p:spPr>
            <a:xfrm>
              <a:off x="4925695"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US" sz="1600" b="0" i="0" u="none" strike="noStrike" cap="none">
                  <a:solidFill>
                    <a:schemeClr val="dk1"/>
                  </a:solidFill>
                  <a:latin typeface="Arial"/>
                  <a:ea typeface="Arial"/>
                  <a:cs typeface="Arial"/>
                  <a:sym typeface="Arial"/>
                </a:rPr>
                <a:t>Mejor calidad de vida </a:t>
              </a:r>
            </a:p>
          </p:txBody>
        </p:sp>
        <p:sp>
          <p:nvSpPr>
            <p:cNvPr id="130" name="Google Shape;130;p4"/>
            <p:cNvSpPr/>
            <p:nvPr/>
          </p:nvSpPr>
          <p:spPr>
            <a:xfrm>
              <a:off x="6567368" y="2580859"/>
              <a:ext cx="1356754" cy="678377"/>
            </a:xfrm>
            <a:prstGeom prst="rect">
              <a:avLst/>
            </a:prstGeom>
            <a:solidFill>
              <a:srgbClr val="7030A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p:nvPr/>
          </p:nvSpPr>
          <p:spPr>
            <a:xfrm>
              <a:off x="6567368"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US" sz="1600" b="0" i="0" u="none" strike="noStrike" cap="none">
                  <a:solidFill>
                    <a:schemeClr val="dk1"/>
                  </a:solidFill>
                  <a:latin typeface="Arial"/>
                  <a:ea typeface="Arial"/>
                  <a:cs typeface="Arial"/>
                  <a:sym typeface="Arial"/>
                </a:rPr>
                <a:t>Disminución del riesgo de transmisión del VIH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s-US" b="1" dirty="0"/>
              <a:t>ACTIVIDAD: HOJA DE TRABAJO </a:t>
            </a:r>
            <a:br>
              <a:rPr lang="es-US" b="1" dirty="0"/>
            </a:br>
            <a:r>
              <a:rPr lang="es-US" b="1" dirty="0"/>
              <a:t>DE COMPRENSIÓN DEL CUMPLIMIENTO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44" name="Google Shape;144;p6"/>
          <p:cNvSpPr txBox="1">
            <a:spLocks noGrp="1"/>
          </p:cNvSpPr>
          <p:nvPr>
            <p:ph type="title"/>
          </p:nvPr>
        </p:nvSpPr>
        <p:spPr>
          <a:xfrm>
            <a:off x="609600" y="8858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Cumplimiento del tratamiento: </a:t>
            </a:r>
            <a:br>
              <a:rPr lang="es-US" b="1" dirty="0"/>
            </a:br>
            <a:r>
              <a:rPr lang="es-US" b="1" dirty="0"/>
              <a:t>¿cuánto es suficiente?</a:t>
            </a:r>
          </a:p>
        </p:txBody>
      </p:sp>
      <p:sp>
        <p:nvSpPr>
          <p:cNvPr id="145" name="Google Shape;145;p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6" name="Google Shape;146;p6"/>
          <p:cNvSpPr txBox="1"/>
          <p:nvPr/>
        </p:nvSpPr>
        <p:spPr>
          <a:xfrm>
            <a:off x="761999" y="1874639"/>
            <a:ext cx="7571117" cy="3108722"/>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200"/>
              <a:buFont typeface="Noto Sans Symbols"/>
              <a:buChar char="▪"/>
            </a:pPr>
            <a:r>
              <a:rPr lang="es-US" sz="2200" b="0" i="0" u="none" strike="noStrike" cap="none" dirty="0">
                <a:solidFill>
                  <a:srgbClr val="000000"/>
                </a:solidFill>
                <a:latin typeface="Arial"/>
                <a:ea typeface="Arial"/>
                <a:cs typeface="Arial"/>
                <a:sym typeface="Arial"/>
              </a:rPr>
              <a:t>El cumplimiento asegurará que todos los medicamentos en una combinación estén en niveles lo suficientemente altos para controlar el VIH durante las 24 horas del día.  </a:t>
            </a:r>
          </a:p>
          <a:p>
            <a:pPr marL="257175" marR="0" lvl="0" indent="-257175" algn="l" rtl="0">
              <a:lnSpc>
                <a:spcPct val="100000"/>
              </a:lnSpc>
              <a:spcBef>
                <a:spcPts val="330"/>
              </a:spcBef>
              <a:spcAft>
                <a:spcPts val="0"/>
              </a:spcAft>
              <a:buClr>
                <a:srgbClr val="C00000"/>
              </a:buClr>
              <a:buSzPts val="2200"/>
              <a:buFont typeface="Noto Sans Symbols"/>
              <a:buChar char="▪"/>
            </a:pPr>
            <a:r>
              <a:rPr lang="es-US" sz="2200" b="0" i="0" u="none" strike="noStrike" cap="none" dirty="0">
                <a:solidFill>
                  <a:srgbClr val="000000"/>
                </a:solidFill>
                <a:latin typeface="Arial"/>
                <a:ea typeface="Arial"/>
                <a:cs typeface="Arial"/>
                <a:sym typeface="Arial"/>
              </a:rPr>
              <a:t>Si estos niveles bajan demasiado, aumenta el riesgo </a:t>
            </a:r>
            <a:br>
              <a:rPr lang="es-US" sz="2200" b="0" i="0" u="none" strike="noStrike" cap="none" dirty="0">
                <a:solidFill>
                  <a:srgbClr val="000000"/>
                </a:solidFill>
                <a:latin typeface="Arial"/>
                <a:ea typeface="Arial"/>
                <a:cs typeface="Arial"/>
                <a:sym typeface="Arial"/>
              </a:rPr>
            </a:br>
            <a:r>
              <a:rPr lang="es-US" sz="2200" b="0" i="0" u="none" strike="noStrike" cap="none" dirty="0">
                <a:solidFill>
                  <a:srgbClr val="000000"/>
                </a:solidFill>
                <a:latin typeface="Arial"/>
                <a:ea typeface="Arial"/>
                <a:cs typeface="Arial"/>
                <a:sym typeface="Arial"/>
              </a:rPr>
              <a:t>de resistencia.</a:t>
            </a:r>
          </a:p>
          <a:p>
            <a:pPr marL="257175" marR="0" lvl="0" indent="-257175" algn="l" rtl="0">
              <a:lnSpc>
                <a:spcPct val="100000"/>
              </a:lnSpc>
              <a:spcBef>
                <a:spcPts val="330"/>
              </a:spcBef>
              <a:spcAft>
                <a:spcPts val="0"/>
              </a:spcAft>
              <a:buClr>
                <a:srgbClr val="C00000"/>
              </a:buClr>
              <a:buSzPts val="2200"/>
              <a:buFont typeface="Noto Sans Symbols"/>
              <a:buChar char="▪"/>
            </a:pPr>
            <a:r>
              <a:rPr lang="es-US" sz="2200" b="0" i="0" u="none" strike="noStrike" cap="none" dirty="0">
                <a:solidFill>
                  <a:srgbClr val="000000"/>
                </a:solidFill>
                <a:latin typeface="Arial"/>
                <a:ea typeface="Arial"/>
                <a:cs typeface="Arial"/>
                <a:sym typeface="Arial"/>
              </a:rPr>
              <a:t>Intentar tomar cada dosis, o casi el 100 %, sigue siendo el mejor objetivo. </a:t>
            </a:r>
          </a:p>
          <a:p>
            <a:pPr marL="257175" marR="0" lvl="0" indent="-257175" algn="l" rtl="0">
              <a:lnSpc>
                <a:spcPct val="100000"/>
              </a:lnSpc>
              <a:spcBef>
                <a:spcPts val="330"/>
              </a:spcBef>
              <a:spcAft>
                <a:spcPts val="0"/>
              </a:spcAft>
              <a:buClr>
                <a:srgbClr val="C00000"/>
              </a:buClr>
              <a:buSzPts val="2200"/>
              <a:buFont typeface="Noto Sans Symbols"/>
              <a:buChar char="▪"/>
            </a:pPr>
            <a:r>
              <a:rPr lang="es-US" sz="2200" b="0" i="0" u="none" strike="noStrike" cap="none" dirty="0">
                <a:solidFill>
                  <a:srgbClr val="000000"/>
                </a:solidFill>
                <a:latin typeface="Arial"/>
                <a:ea typeface="Arial"/>
                <a:cs typeface="Arial"/>
                <a:sym typeface="Arial"/>
              </a:rPr>
              <a:t>Incluso omitir una o dos dosis por semana puede hacer que algunos medicamentos fallen, en especial al comienzo del tratamiento. </a:t>
            </a: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47" name="Google Shape;147;p6"/>
          <p:cNvSpPr txBox="1"/>
          <p:nvPr/>
        </p:nvSpPr>
        <p:spPr>
          <a:xfrm>
            <a:off x="304800" y="381001"/>
            <a:ext cx="440522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54" name="Google Shape;154;p7"/>
          <p:cNvSpPr txBox="1">
            <a:spLocks noGrp="1"/>
          </p:cNvSpPr>
          <p:nvPr>
            <p:ph type="title"/>
          </p:nvPr>
        </p:nvSpPr>
        <p:spPr>
          <a:xfrm>
            <a:off x="575153" y="1066205"/>
            <a:ext cx="7924800" cy="51435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1400"/>
              <a:buNone/>
            </a:pPr>
            <a:r>
              <a:rPr lang="es-US" b="1"/>
              <a:t>Regímenes de una sola tableta (STR)</a:t>
            </a:r>
          </a:p>
        </p:txBody>
      </p:sp>
      <p:sp>
        <p:nvSpPr>
          <p:cNvPr id="155" name="Google Shape;155;p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aphicFrame>
        <p:nvGraphicFramePr>
          <p:cNvPr id="156" name="Google Shape;156;p7"/>
          <p:cNvGraphicFramePr/>
          <p:nvPr/>
        </p:nvGraphicFramePr>
        <p:xfrm>
          <a:off x="1600199" y="1752599"/>
          <a:ext cx="6172200" cy="3657600"/>
        </p:xfrm>
        <a:graphic>
          <a:graphicData uri="http://schemas.openxmlformats.org/drawingml/2006/table">
            <a:tbl>
              <a:tblPr firstRow="1" bandRow="1">
                <a:noFill/>
                <a:tableStyleId>{C88815B9-1738-4D13-97B0-04970F8138AE}</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406400">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solidFill>
                            <a:schemeClr val="dk1"/>
                          </a:solidFill>
                        </a:rPr>
                        <a:t>Fechas de aprobación</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solidFill>
                            <a:schemeClr val="dk1"/>
                          </a:solidFill>
                        </a:rPr>
                        <a:t>Medicamento</a:t>
                      </a:r>
                    </a:p>
                  </a:txBody>
                  <a:tcPr marL="68600" marR="68600" marT="34275" marB="34275">
                    <a:solidFill>
                      <a:srgbClr val="D8D8D8"/>
                    </a:solidFill>
                  </a:tcPr>
                </a:tc>
                <a:extLst>
                  <a:ext uri="{0D108BD9-81ED-4DB2-BD59-A6C34878D82A}">
                    <a16:rowId xmlns:a16="http://schemas.microsoft.com/office/drawing/2014/main" val="10000"/>
                  </a:ext>
                </a:extLst>
              </a:tr>
              <a:tr h="406400">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2006</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Atripla</a:t>
                      </a:r>
                    </a:p>
                  </a:txBody>
                  <a:tcPr marL="68600" marR="68600" marT="34275" marB="34275">
                    <a:solidFill>
                      <a:srgbClr val="D8D8D8"/>
                    </a:solidFill>
                  </a:tcPr>
                </a:tc>
                <a:extLst>
                  <a:ext uri="{0D108BD9-81ED-4DB2-BD59-A6C34878D82A}">
                    <a16:rowId xmlns:a16="http://schemas.microsoft.com/office/drawing/2014/main" val="10001"/>
                  </a:ext>
                </a:extLst>
              </a:tr>
              <a:tr h="406400">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2011</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Complera</a:t>
                      </a:r>
                    </a:p>
                  </a:txBody>
                  <a:tcPr marL="68600" marR="68600" marT="34275" marB="34275">
                    <a:solidFill>
                      <a:srgbClr val="D8D8D8"/>
                    </a:solidFill>
                  </a:tcPr>
                </a:tc>
                <a:extLst>
                  <a:ext uri="{0D108BD9-81ED-4DB2-BD59-A6C34878D82A}">
                    <a16:rowId xmlns:a16="http://schemas.microsoft.com/office/drawing/2014/main" val="10002"/>
                  </a:ext>
                </a:extLst>
              </a:tr>
              <a:tr h="406400">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2012</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Stribild</a:t>
                      </a:r>
                    </a:p>
                  </a:txBody>
                  <a:tcPr marL="68600" marR="68600" marT="34275" marB="34275">
                    <a:solidFill>
                      <a:srgbClr val="D8D8D8"/>
                    </a:solidFill>
                  </a:tcPr>
                </a:tc>
                <a:extLst>
                  <a:ext uri="{0D108BD9-81ED-4DB2-BD59-A6C34878D82A}">
                    <a16:rowId xmlns:a16="http://schemas.microsoft.com/office/drawing/2014/main" val="10003"/>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2014</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Triumeq</a:t>
                      </a:r>
                    </a:p>
                  </a:txBody>
                  <a:tcPr marL="68600" marR="68600" marT="34275" marB="34275">
                    <a:solidFill>
                      <a:srgbClr val="D8D8D8"/>
                    </a:solidFill>
                  </a:tcPr>
                </a:tc>
                <a:extLst>
                  <a:ext uri="{0D108BD9-81ED-4DB2-BD59-A6C34878D82A}">
                    <a16:rowId xmlns:a16="http://schemas.microsoft.com/office/drawing/2014/main" val="10004"/>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2015</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Genvoya</a:t>
                      </a:r>
                    </a:p>
                  </a:txBody>
                  <a:tcPr marL="68600" marR="68600" marT="34275" marB="34275">
                    <a:solidFill>
                      <a:srgbClr val="D8D8D8"/>
                    </a:solidFill>
                  </a:tcPr>
                </a:tc>
                <a:extLst>
                  <a:ext uri="{0D108BD9-81ED-4DB2-BD59-A6C34878D82A}">
                    <a16:rowId xmlns:a16="http://schemas.microsoft.com/office/drawing/2014/main" val="10005"/>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2016</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US" sz="1400" u="none" strike="noStrike" cap="none"/>
                        <a:t>Odefsey</a:t>
                      </a:r>
                    </a:p>
                  </a:txBody>
                  <a:tcPr marL="68600" marR="68600" marT="34275" marB="34275">
                    <a:solidFill>
                      <a:srgbClr val="D8D8D8"/>
                    </a:solidFill>
                  </a:tcPr>
                </a:tc>
                <a:extLst>
                  <a:ext uri="{0D108BD9-81ED-4DB2-BD59-A6C34878D82A}">
                    <a16:rowId xmlns:a16="http://schemas.microsoft.com/office/drawing/2014/main" val="10006"/>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2017</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Juluca</a:t>
                      </a:r>
                    </a:p>
                  </a:txBody>
                  <a:tcPr marL="68600" marR="68600" marT="34275" marB="34275">
                    <a:solidFill>
                      <a:srgbClr val="D8D8D8"/>
                    </a:solidFill>
                  </a:tcPr>
                </a:tc>
                <a:extLst>
                  <a:ext uri="{0D108BD9-81ED-4DB2-BD59-A6C34878D82A}">
                    <a16:rowId xmlns:a16="http://schemas.microsoft.com/office/drawing/2014/main" val="10007"/>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2018</a:t>
                      </a:r>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s-US" sz="1400" u="none" strike="noStrike" cap="none"/>
                        <a:t>Biktarvy</a:t>
                      </a:r>
                    </a:p>
                  </a:txBody>
                  <a:tcPr marL="68600" marR="68600" marT="34275" marB="34275">
                    <a:solidFill>
                      <a:srgbClr val="D8D8D8"/>
                    </a:solidFill>
                  </a:tcPr>
                </a:tc>
                <a:extLst>
                  <a:ext uri="{0D108BD9-81ED-4DB2-BD59-A6C34878D82A}">
                    <a16:rowId xmlns:a16="http://schemas.microsoft.com/office/drawing/2014/main" val="10008"/>
                  </a:ext>
                </a:extLst>
              </a:tr>
            </a:tbl>
          </a:graphicData>
        </a:graphic>
      </p:graphicFrame>
      <p:pic>
        <p:nvPicPr>
          <p:cNvPr id="157" name="Google Shape;157;p7" descr="atripla.jpg"/>
          <p:cNvPicPr preferRelativeResize="0"/>
          <p:nvPr/>
        </p:nvPicPr>
        <p:blipFill rotWithShape="1">
          <a:blip r:embed="rId3">
            <a:alphaModFix/>
          </a:blip>
          <a:srcRect/>
          <a:stretch/>
        </p:blipFill>
        <p:spPr>
          <a:xfrm>
            <a:off x="5549504" y="2184202"/>
            <a:ext cx="571500" cy="409575"/>
          </a:xfrm>
          <a:prstGeom prst="rect">
            <a:avLst/>
          </a:prstGeom>
          <a:noFill/>
          <a:ln>
            <a:noFill/>
          </a:ln>
        </p:spPr>
      </p:pic>
      <p:pic>
        <p:nvPicPr>
          <p:cNvPr id="158" name="Google Shape;158;p7" descr="Genvoya.jpg"/>
          <p:cNvPicPr preferRelativeResize="0"/>
          <p:nvPr/>
        </p:nvPicPr>
        <p:blipFill rotWithShape="1">
          <a:blip r:embed="rId4">
            <a:alphaModFix/>
          </a:blip>
          <a:srcRect/>
          <a:stretch/>
        </p:blipFill>
        <p:spPr>
          <a:xfrm>
            <a:off x="5715000" y="3743704"/>
            <a:ext cx="519113" cy="347663"/>
          </a:xfrm>
          <a:prstGeom prst="rect">
            <a:avLst/>
          </a:prstGeom>
          <a:noFill/>
          <a:ln>
            <a:noFill/>
          </a:ln>
        </p:spPr>
      </p:pic>
      <p:pic>
        <p:nvPicPr>
          <p:cNvPr id="159" name="Google Shape;159;p7" descr="Odefsey.jpg"/>
          <p:cNvPicPr preferRelativeResize="0"/>
          <p:nvPr/>
        </p:nvPicPr>
        <p:blipFill rotWithShape="1">
          <a:blip r:embed="rId5">
            <a:alphaModFix/>
          </a:blip>
          <a:srcRect/>
          <a:stretch/>
        </p:blipFill>
        <p:spPr>
          <a:xfrm>
            <a:off x="5659041" y="4169350"/>
            <a:ext cx="461963" cy="308372"/>
          </a:xfrm>
          <a:prstGeom prst="rect">
            <a:avLst/>
          </a:prstGeom>
          <a:noFill/>
          <a:ln>
            <a:noFill/>
          </a:ln>
        </p:spPr>
      </p:pic>
      <p:pic>
        <p:nvPicPr>
          <p:cNvPr id="160" name="Google Shape;160;p7" descr="Stribild.jpg"/>
          <p:cNvPicPr preferRelativeResize="0"/>
          <p:nvPr/>
        </p:nvPicPr>
        <p:blipFill rotWithShape="1">
          <a:blip r:embed="rId6">
            <a:alphaModFix/>
          </a:blip>
          <a:srcRect/>
          <a:stretch/>
        </p:blipFill>
        <p:spPr>
          <a:xfrm>
            <a:off x="5326260" y="2835858"/>
            <a:ext cx="777479" cy="461981"/>
          </a:xfrm>
          <a:prstGeom prst="rect">
            <a:avLst/>
          </a:prstGeom>
          <a:noFill/>
          <a:ln>
            <a:noFill/>
          </a:ln>
        </p:spPr>
      </p:pic>
      <p:pic>
        <p:nvPicPr>
          <p:cNvPr id="161" name="Google Shape;161;p7" descr="Triumeq.png"/>
          <p:cNvPicPr preferRelativeResize="0"/>
          <p:nvPr/>
        </p:nvPicPr>
        <p:blipFill rotWithShape="1">
          <a:blip r:embed="rId7">
            <a:alphaModFix/>
          </a:blip>
          <a:srcRect/>
          <a:stretch/>
        </p:blipFill>
        <p:spPr>
          <a:xfrm>
            <a:off x="5623917" y="3374231"/>
            <a:ext cx="532210" cy="353615"/>
          </a:xfrm>
          <a:prstGeom prst="rect">
            <a:avLst/>
          </a:prstGeom>
          <a:noFill/>
          <a:ln>
            <a:noFill/>
          </a:ln>
        </p:spPr>
      </p:pic>
      <p:pic>
        <p:nvPicPr>
          <p:cNvPr id="162" name="Google Shape;162;p7"/>
          <p:cNvPicPr preferRelativeResize="0"/>
          <p:nvPr/>
        </p:nvPicPr>
        <p:blipFill rotWithShape="1">
          <a:blip r:embed="rId8">
            <a:alphaModFix/>
          </a:blip>
          <a:srcRect/>
          <a:stretch/>
        </p:blipFill>
        <p:spPr>
          <a:xfrm>
            <a:off x="5532835" y="5025630"/>
            <a:ext cx="648890" cy="269081"/>
          </a:xfrm>
          <a:prstGeom prst="rect">
            <a:avLst/>
          </a:prstGeom>
          <a:noFill/>
          <a:ln>
            <a:noFill/>
          </a:ln>
        </p:spPr>
      </p:pic>
      <p:pic>
        <p:nvPicPr>
          <p:cNvPr id="163" name="Google Shape;163;p7"/>
          <p:cNvPicPr preferRelativeResize="0"/>
          <p:nvPr/>
        </p:nvPicPr>
        <p:blipFill rotWithShape="1">
          <a:blip r:embed="rId9">
            <a:alphaModFix/>
          </a:blip>
          <a:srcRect/>
          <a:stretch/>
        </p:blipFill>
        <p:spPr>
          <a:xfrm>
            <a:off x="5400056" y="4612463"/>
            <a:ext cx="550069" cy="303609"/>
          </a:xfrm>
          <a:prstGeom prst="rect">
            <a:avLst/>
          </a:prstGeom>
          <a:noFill/>
          <a:ln>
            <a:noFill/>
          </a:ln>
        </p:spPr>
      </p:pic>
      <p:pic>
        <p:nvPicPr>
          <p:cNvPr id="164" name="Google Shape;164;p7" descr="Complera.png"/>
          <p:cNvPicPr preferRelativeResize="0"/>
          <p:nvPr/>
        </p:nvPicPr>
        <p:blipFill rotWithShape="1">
          <a:blip r:embed="rId10">
            <a:alphaModFix/>
          </a:blip>
          <a:srcRect/>
          <a:stretch/>
        </p:blipFill>
        <p:spPr>
          <a:xfrm>
            <a:off x="5816156" y="2517951"/>
            <a:ext cx="446484" cy="439340"/>
          </a:xfrm>
          <a:prstGeom prst="rect">
            <a:avLst/>
          </a:prstGeom>
          <a:noFill/>
          <a:ln>
            <a:noFill/>
          </a:ln>
        </p:spPr>
      </p:pic>
      <p:sp>
        <p:nvSpPr>
          <p:cNvPr id="165" name="Google Shape;165;p7"/>
          <p:cNvSpPr txBox="1"/>
          <p:nvPr/>
        </p:nvSpPr>
        <p:spPr>
          <a:xfrm>
            <a:off x="304800" y="381001"/>
            <a:ext cx="438797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Cómo fomentar el cumplimiento del tratamiento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72" name="Google Shape;172;p8"/>
          <p:cNvSpPr txBox="1">
            <a:spLocks noGrp="1"/>
          </p:cNvSpPr>
          <p:nvPr>
            <p:ph type="title"/>
          </p:nvPr>
        </p:nvSpPr>
        <p:spPr>
          <a:xfrm>
            <a:off x="533400" y="10001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¿Qué es la resistencia?</a:t>
            </a:r>
          </a:p>
        </p:txBody>
      </p:sp>
      <p:sp>
        <p:nvSpPr>
          <p:cNvPr id="173" name="Google Shape;173;p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4" name="Google Shape;174;p8"/>
          <p:cNvSpPr txBox="1"/>
          <p:nvPr/>
        </p:nvSpPr>
        <p:spPr>
          <a:xfrm>
            <a:off x="990600" y="1657350"/>
            <a:ext cx="7325264" cy="3905250"/>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Los medicamentos contra el VIH están diseñados para </a:t>
            </a:r>
            <a:r>
              <a:rPr lang="es-US" sz="1800" b="1" i="1" u="none" strike="noStrike" cap="none" dirty="0">
                <a:solidFill>
                  <a:srgbClr val="000000"/>
                </a:solidFill>
                <a:latin typeface="Arial"/>
                <a:ea typeface="Arial"/>
                <a:cs typeface="Arial"/>
                <a:sym typeface="Arial"/>
              </a:rPr>
              <a:t>evitar </a:t>
            </a:r>
            <a:br>
              <a:rPr lang="es-US" sz="1800" b="1" i="1" u="none" strike="noStrike" cap="none" dirty="0">
                <a:solidFill>
                  <a:srgbClr val="000000"/>
                </a:solidFill>
                <a:latin typeface="Arial"/>
                <a:ea typeface="Arial"/>
                <a:cs typeface="Arial"/>
                <a:sym typeface="Arial"/>
              </a:rPr>
            </a:br>
            <a:r>
              <a:rPr lang="es-US" sz="1800" b="1" i="1" u="none" strike="noStrike" cap="none" dirty="0">
                <a:solidFill>
                  <a:srgbClr val="000000"/>
                </a:solidFill>
                <a:latin typeface="Arial"/>
                <a:ea typeface="Arial"/>
                <a:cs typeface="Arial"/>
                <a:sym typeface="Arial"/>
              </a:rPr>
              <a:t>que el virus se reproduzca.</a:t>
            </a:r>
          </a:p>
          <a:p>
            <a:pPr marL="257175" marR="0" lvl="0"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Algunas veces el VIH cambia (</a:t>
            </a:r>
            <a:r>
              <a:rPr lang="es-US" sz="1800" b="1" i="0" u="none" strike="noStrike" cap="none" dirty="0">
                <a:solidFill>
                  <a:srgbClr val="000000"/>
                </a:solidFill>
                <a:latin typeface="Arial"/>
                <a:ea typeface="Arial"/>
                <a:cs typeface="Arial"/>
                <a:sym typeface="Arial"/>
              </a:rPr>
              <a:t>muta</a:t>
            </a:r>
            <a:r>
              <a:rPr lang="es-US" sz="1800" b="0" i="0" u="none" strike="noStrike" cap="none" dirty="0">
                <a:solidFill>
                  <a:srgbClr val="000000"/>
                </a:solidFill>
                <a:latin typeface="Arial"/>
                <a:ea typeface="Arial"/>
                <a:cs typeface="Arial"/>
                <a:sym typeface="Arial"/>
              </a:rPr>
              <a:t>) a medida que hace copias </a:t>
            </a:r>
            <a:br>
              <a:rPr lang="es-US" sz="1800" b="0" i="0" u="none" strike="noStrike" cap="none" dirty="0">
                <a:solidFill>
                  <a:srgbClr val="000000"/>
                </a:solidFill>
                <a:latin typeface="Arial"/>
                <a:ea typeface="Arial"/>
                <a:cs typeface="Arial"/>
                <a:sym typeface="Arial"/>
              </a:rPr>
            </a:br>
            <a:r>
              <a:rPr lang="es-US" sz="1800" b="0" i="0" u="none" strike="noStrike" cap="none" dirty="0">
                <a:solidFill>
                  <a:srgbClr val="000000"/>
                </a:solidFill>
                <a:latin typeface="Arial"/>
                <a:ea typeface="Arial"/>
                <a:cs typeface="Arial"/>
                <a:sym typeface="Arial"/>
              </a:rPr>
              <a:t>de sí mismo.</a:t>
            </a:r>
          </a:p>
          <a:p>
            <a:pPr marL="514350" marR="0" lvl="1"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Los cambios o las mutaciones permiten que el virus siga reproduciéndose a pesar de la administración del medicamento. </a:t>
            </a:r>
          </a:p>
          <a:p>
            <a:pPr marL="514350" marR="0" lvl="1"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Cuando esto sucede, el VIH desarrolla </a:t>
            </a:r>
            <a:r>
              <a:rPr lang="es-US" sz="1800" b="1" i="0" u="none" strike="noStrike" cap="none" dirty="0">
                <a:solidFill>
                  <a:srgbClr val="000000"/>
                </a:solidFill>
                <a:latin typeface="Arial"/>
                <a:ea typeface="Arial"/>
                <a:cs typeface="Arial"/>
                <a:sym typeface="Arial"/>
              </a:rPr>
              <a:t>resistencia </a:t>
            </a:r>
            <a:r>
              <a:rPr lang="es-US" sz="1800" b="0" i="0" u="none" strike="noStrike" cap="none" dirty="0">
                <a:solidFill>
                  <a:srgbClr val="000000"/>
                </a:solidFill>
                <a:latin typeface="Arial"/>
                <a:ea typeface="Arial"/>
                <a:cs typeface="Arial"/>
                <a:sym typeface="Arial"/>
              </a:rPr>
              <a:t>a ese medicamento.</a:t>
            </a:r>
          </a:p>
          <a:p>
            <a:pPr marL="257175" marR="0" lvl="0"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La resistencia es un desafío importante en el tratamiento del VIH:</a:t>
            </a:r>
          </a:p>
          <a:p>
            <a:pPr marL="514350" marR="0" lvl="1"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Disminuye la capacidad de los medicamentos contra el VIH para controlar el virus.</a:t>
            </a:r>
          </a:p>
          <a:p>
            <a:pPr marL="514350" marR="0" lvl="1" indent="-257175" algn="l" rtl="0">
              <a:lnSpc>
                <a:spcPct val="100000"/>
              </a:lnSpc>
              <a:spcBef>
                <a:spcPts val="300"/>
              </a:spcBef>
              <a:spcAft>
                <a:spcPts val="0"/>
              </a:spcAft>
              <a:buClr>
                <a:srgbClr val="C00000"/>
              </a:buClr>
              <a:buSzPts val="2000"/>
              <a:buFont typeface="Noto Sans Symbols"/>
              <a:buChar char="▪"/>
            </a:pPr>
            <a:r>
              <a:rPr lang="es-US" sz="1800" b="0" i="0" u="none" strike="noStrike" cap="none" dirty="0">
                <a:solidFill>
                  <a:srgbClr val="000000"/>
                </a:solidFill>
                <a:latin typeface="Arial"/>
                <a:ea typeface="Arial"/>
                <a:cs typeface="Arial"/>
                <a:sym typeface="Arial"/>
              </a:rPr>
              <a:t>Reduce las opciones de tratamiento.</a:t>
            </a: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75" name="Google Shape;175;p8"/>
          <p:cNvSpPr txBox="1"/>
          <p:nvPr/>
        </p:nvSpPr>
        <p:spPr>
          <a:xfrm>
            <a:off x="304800" y="381000"/>
            <a:ext cx="511258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Cómo fomentar el cumplimiento del tratamiento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3" name="Imagen 2">
            <a:extLst>
              <a:ext uri="{FF2B5EF4-FFF2-40B4-BE49-F238E27FC236}">
                <a16:creationId xmlns:a16="http://schemas.microsoft.com/office/drawing/2014/main" id="{46D23779-3DA1-4E3E-84F7-9190D33733A5}"/>
              </a:ext>
            </a:extLst>
          </p:cNvPr>
          <p:cNvPicPr>
            <a:picLocks noChangeAspect="1"/>
          </p:cNvPicPr>
          <p:nvPr/>
        </p:nvPicPr>
        <p:blipFill>
          <a:blip r:embed="rId3"/>
          <a:stretch>
            <a:fillRect/>
          </a:stretch>
        </p:blipFill>
        <p:spPr>
          <a:xfrm>
            <a:off x="5937769" y="1257300"/>
            <a:ext cx="3206231" cy="4388757"/>
          </a:xfrm>
          <a:prstGeom prst="rect">
            <a:avLst/>
          </a:prstGeom>
        </p:spPr>
      </p:pic>
      <p:sp>
        <p:nvSpPr>
          <p:cNvPr id="182" name="Google Shape;182;p9"/>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Cumplimiento del tratamiento</a:t>
            </a:r>
          </a:p>
        </p:txBody>
      </p:sp>
      <p:sp>
        <p:nvSpPr>
          <p:cNvPr id="183" name="Google Shape;183;p9"/>
          <p:cNvSpPr txBox="1">
            <a:spLocks noGrp="1"/>
          </p:cNvSpPr>
          <p:nvPr>
            <p:ph type="title"/>
          </p:nvPr>
        </p:nvSpPr>
        <p:spPr>
          <a:xfrm>
            <a:off x="609600" y="742948"/>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¿Qué es la resistencia?</a:t>
            </a:r>
          </a:p>
        </p:txBody>
      </p:sp>
      <p:sp>
        <p:nvSpPr>
          <p:cNvPr id="184" name="Google Shape;184;p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85" name="Google Shape;185;p9"/>
          <p:cNvSpPr txBox="1"/>
          <p:nvPr/>
        </p:nvSpPr>
        <p:spPr>
          <a:xfrm>
            <a:off x="609600" y="1328468"/>
            <a:ext cx="5515155" cy="3996461"/>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rgbClr val="000000"/>
                </a:solidFill>
                <a:latin typeface="Arial"/>
                <a:ea typeface="Arial"/>
                <a:cs typeface="Arial"/>
                <a:sym typeface="Arial"/>
              </a:rPr>
              <a:t>Después de infectar una célula CD4, el VIH hace nuevas copias de sí mismo que infectan otras células CD4.</a:t>
            </a:r>
          </a:p>
          <a:p>
            <a:pPr marL="557213" marR="0" lvl="1" indent="-214312" algn="l" rtl="0">
              <a:lnSpc>
                <a:spcPct val="100000"/>
              </a:lnSpc>
              <a:spcBef>
                <a:spcPts val="300"/>
              </a:spcBef>
              <a:spcAft>
                <a:spcPts val="0"/>
              </a:spcAft>
              <a:buClr>
                <a:srgbClr val="C00000"/>
              </a:buClr>
              <a:buSzPts val="2000"/>
              <a:buFont typeface="Noto Sans Symbols"/>
              <a:buChar char="▪"/>
            </a:pPr>
            <a:r>
              <a:rPr lang="es-US" sz="2000" b="0" i="0" u="none" strike="noStrike" cap="none" dirty="0">
                <a:solidFill>
                  <a:srgbClr val="000000"/>
                </a:solidFill>
                <a:latin typeface="Arial"/>
                <a:ea typeface="Arial"/>
                <a:cs typeface="Arial"/>
                <a:sym typeface="Arial"/>
              </a:rPr>
              <a:t>El VIH puede generar miles de millones </a:t>
            </a:r>
            <a:br>
              <a:rPr lang="es-US" sz="2000" b="0" i="0" u="none" strike="noStrike" cap="none" dirty="0">
                <a:solidFill>
                  <a:srgbClr val="000000"/>
                </a:solidFill>
                <a:latin typeface="Arial"/>
                <a:ea typeface="Arial"/>
                <a:cs typeface="Arial"/>
                <a:sym typeface="Arial"/>
              </a:rPr>
            </a:br>
            <a:r>
              <a:rPr lang="es-US" sz="2000" b="0" i="0" u="none" strike="noStrike" cap="none" dirty="0">
                <a:solidFill>
                  <a:srgbClr val="000000"/>
                </a:solidFill>
                <a:latin typeface="Arial"/>
                <a:ea typeface="Arial"/>
                <a:cs typeface="Arial"/>
                <a:sym typeface="Arial"/>
              </a:rPr>
              <a:t>de virus nuevos todos los días.</a:t>
            </a:r>
          </a:p>
          <a:p>
            <a:pPr marL="257175" marR="0" lvl="0" indent="-257175" algn="l" rtl="0">
              <a:lnSpc>
                <a:spcPct val="100000"/>
              </a:lnSpc>
              <a:spcBef>
                <a:spcPts val="300"/>
              </a:spcBef>
              <a:spcAft>
                <a:spcPts val="0"/>
              </a:spcAft>
              <a:buClr>
                <a:srgbClr val="C00000"/>
              </a:buClr>
              <a:buSzPts val="2000"/>
              <a:buFont typeface="Noto Sans Symbols"/>
              <a:buChar char="▪"/>
            </a:pPr>
            <a:r>
              <a:rPr lang="es-US" sz="2000" b="0" i="0" u="none" strike="noStrike" cap="none" dirty="0">
                <a:solidFill>
                  <a:srgbClr val="000000"/>
                </a:solidFill>
                <a:latin typeface="Arial"/>
                <a:ea typeface="Arial"/>
                <a:cs typeface="Arial"/>
                <a:sym typeface="Arial"/>
              </a:rPr>
              <a:t>Al hacer nuevos virus, el VIH copia su </a:t>
            </a:r>
            <a:br>
              <a:rPr lang="es-US" sz="2000" b="0" i="0" u="none" strike="noStrike" cap="none" dirty="0">
                <a:solidFill>
                  <a:srgbClr val="000000"/>
                </a:solidFill>
                <a:latin typeface="Arial"/>
                <a:ea typeface="Arial"/>
                <a:cs typeface="Arial"/>
                <a:sym typeface="Arial"/>
              </a:rPr>
            </a:br>
            <a:r>
              <a:rPr lang="es-US" sz="2000" b="0" i="0" u="none" strike="noStrike" cap="none" dirty="0">
                <a:solidFill>
                  <a:srgbClr val="000000"/>
                </a:solidFill>
                <a:latin typeface="Arial"/>
                <a:ea typeface="Arial"/>
                <a:cs typeface="Arial"/>
                <a:sym typeface="Arial"/>
              </a:rPr>
              <a:t>código genético. </a:t>
            </a:r>
          </a:p>
          <a:p>
            <a:pPr marL="257175" marR="0" lvl="0" indent="-257175" algn="l" rtl="0">
              <a:lnSpc>
                <a:spcPct val="100000"/>
              </a:lnSpc>
              <a:spcBef>
                <a:spcPts val="300"/>
              </a:spcBef>
              <a:spcAft>
                <a:spcPts val="0"/>
              </a:spcAft>
              <a:buClr>
                <a:srgbClr val="C00000"/>
              </a:buClr>
              <a:buSzPts val="2000"/>
              <a:buFont typeface="Noto Sans Symbols"/>
              <a:buChar char="▪"/>
            </a:pPr>
            <a:r>
              <a:rPr lang="es-US" sz="2000" b="0" i="0" u="none" strike="noStrike" cap="none" dirty="0">
                <a:solidFill>
                  <a:srgbClr val="000000"/>
                </a:solidFill>
                <a:latin typeface="Arial"/>
                <a:ea typeface="Arial"/>
                <a:cs typeface="Arial"/>
                <a:sym typeface="Arial"/>
              </a:rPr>
              <a:t>La copia ocurre tan rápido que pueden ocurrir errores (</a:t>
            </a:r>
            <a:r>
              <a:rPr lang="es-US" sz="2000" b="1" i="0" u="none" strike="noStrike" cap="none" dirty="0">
                <a:solidFill>
                  <a:srgbClr val="000000"/>
                </a:solidFill>
                <a:latin typeface="Arial"/>
                <a:ea typeface="Arial"/>
                <a:cs typeface="Arial"/>
                <a:sym typeface="Arial"/>
              </a:rPr>
              <a:t>mutaciones</a:t>
            </a:r>
            <a:r>
              <a:rPr lang="es-US" sz="2000" b="0" i="0" u="none" strike="noStrike" cap="none" dirty="0">
                <a:solidFill>
                  <a:srgbClr val="000000"/>
                </a:solidFill>
                <a:latin typeface="Arial"/>
                <a:ea typeface="Arial"/>
                <a:cs typeface="Arial"/>
                <a:sym typeface="Arial"/>
              </a:rPr>
              <a:t>).</a:t>
            </a:r>
          </a:p>
          <a:p>
            <a:pPr marL="557213" marR="0" lvl="1" indent="-214312" algn="l" rtl="0">
              <a:lnSpc>
                <a:spcPct val="100000"/>
              </a:lnSpc>
              <a:spcBef>
                <a:spcPts val="300"/>
              </a:spcBef>
              <a:spcAft>
                <a:spcPts val="0"/>
              </a:spcAft>
              <a:buClr>
                <a:srgbClr val="C00000"/>
              </a:buClr>
              <a:buSzPts val="2000"/>
              <a:buFont typeface="Noto Sans Symbols"/>
              <a:buChar char="▪"/>
            </a:pPr>
            <a:r>
              <a:rPr lang="es-US" sz="2000" b="0" i="0" u="none" strike="noStrike" cap="none" dirty="0">
                <a:solidFill>
                  <a:srgbClr val="000000"/>
                </a:solidFill>
                <a:latin typeface="Arial"/>
                <a:ea typeface="Arial"/>
                <a:cs typeface="Arial"/>
                <a:sym typeface="Arial"/>
              </a:rPr>
              <a:t>Algunas mutaciones son inofensivas</a:t>
            </a:r>
          </a:p>
          <a:p>
            <a:pPr marL="557213" marR="0" lvl="1" indent="-214312" algn="l" rtl="0">
              <a:lnSpc>
                <a:spcPct val="100000"/>
              </a:lnSpc>
              <a:spcBef>
                <a:spcPts val="300"/>
              </a:spcBef>
              <a:spcAft>
                <a:spcPts val="0"/>
              </a:spcAft>
              <a:buClr>
                <a:srgbClr val="C00000"/>
              </a:buClr>
              <a:buSzPts val="2000"/>
              <a:buFont typeface="Noto Sans Symbols"/>
              <a:buChar char="▪"/>
            </a:pPr>
            <a:r>
              <a:rPr lang="es-US" sz="2000" b="0" i="0" u="none" strike="noStrike" cap="none" dirty="0">
                <a:solidFill>
                  <a:srgbClr val="000000"/>
                </a:solidFill>
                <a:latin typeface="Arial"/>
                <a:ea typeface="Arial"/>
                <a:cs typeface="Arial"/>
                <a:sym typeface="Arial"/>
              </a:rPr>
              <a:t>Otras causan problemas que permiten </a:t>
            </a:r>
            <a:br>
              <a:rPr lang="es-US" sz="2000" b="0" i="0" u="none" strike="noStrike" cap="none" dirty="0">
                <a:solidFill>
                  <a:srgbClr val="000000"/>
                </a:solidFill>
                <a:latin typeface="Arial"/>
                <a:ea typeface="Arial"/>
                <a:cs typeface="Arial"/>
                <a:sym typeface="Arial"/>
              </a:rPr>
            </a:br>
            <a:r>
              <a:rPr lang="es-US" sz="2000" b="0" i="0" u="none" strike="noStrike" cap="none" dirty="0">
                <a:solidFill>
                  <a:srgbClr val="000000"/>
                </a:solidFill>
                <a:latin typeface="Arial"/>
                <a:ea typeface="Arial"/>
                <a:cs typeface="Arial"/>
                <a:sym typeface="Arial"/>
              </a:rPr>
              <a:t>que el virus se reproduzca incluso en presencia de medicamentos contra el VIH.</a:t>
            </a: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86" name="Google Shape;186;p9"/>
          <p:cNvSpPr txBox="1"/>
          <p:nvPr/>
        </p:nvSpPr>
        <p:spPr>
          <a:xfrm>
            <a:off x="304800" y="381000"/>
            <a:ext cx="471577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Cómo fomentar el cumplimiento del tratamiento</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4008</Words>
  <Application>Microsoft Office PowerPoint</Application>
  <PresentationFormat>Presentación en pantalla (4:3)</PresentationFormat>
  <Paragraphs>293</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Noto Sans Symbols</vt:lpstr>
      <vt:lpstr>Blank Presentation</vt:lpstr>
      <vt:lpstr>Cómo fomentar el cumplimiento  del tratamiento</vt:lpstr>
      <vt:lpstr>Objetivos </vt:lpstr>
      <vt:lpstr>¿Qué es el cumplimiento del tratamiento? </vt:lpstr>
      <vt:lpstr>¿Por qué es importante el cumplimiento  del tratamiento?</vt:lpstr>
      <vt:lpstr>ACTIVIDAD: HOJA DE TRABAJO  DE COMPRENSIÓN DEL CUMPLIMIENTO</vt:lpstr>
      <vt:lpstr>Cumplimiento del tratamiento:  ¿cuánto es suficiente?</vt:lpstr>
      <vt:lpstr>Regímenes de una sola tableta (STR)</vt:lpstr>
      <vt:lpstr>¿Qué es la resistencia?</vt:lpstr>
      <vt:lpstr>¿Qué es la resistencia?</vt:lpstr>
      <vt:lpstr>¿Qué es la resistencia?</vt:lpstr>
      <vt:lpstr>ACTIVIDAD GRUPAL: CÓMO FOMENTAR EL CUMPLIMIENTO MEDIANTE LA ESCUCHA ACTIVA</vt:lpstr>
      <vt:lpstr>Prevención de la resistencia</vt:lpstr>
      <vt:lpstr>Las seis razones principales por las cuales  las personas omiten sus medicamentos  contra el VIH</vt:lpstr>
      <vt:lpstr> Las seis razones principales por las cuales las personas omiten sus medicamentos contra el VIH </vt:lpstr>
      <vt:lpstr>Otras razones por las cuales las personas omiten los medicamentos contra el VIH</vt:lpstr>
      <vt:lpstr>Consejos para fomentar el cumplimiento</vt:lpstr>
      <vt:lpstr>Escenarios posibles</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Medication Adherence</dc:title>
  <dc:creator>LaTrischa Miles</dc:creator>
  <cp:lastModifiedBy>DS1</cp:lastModifiedBy>
  <cp:revision>8</cp:revision>
  <dcterms:modified xsi:type="dcterms:W3CDTF">2020-05-05T20:07:26Z</dcterms:modified>
</cp:coreProperties>
</file>