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omments/comment1.xml" ContentType="application/vnd.openxmlformats-officedocument.presentationml.comment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7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29" r:id="rId64"/>
    <p:sldId id="319" r:id="rId65"/>
    <p:sldId id="320" r:id="rId66"/>
    <p:sldId id="321" r:id="rId67"/>
    <p:sldId id="322" r:id="rId68"/>
    <p:sldId id="323" r:id="rId69"/>
    <p:sldId id="324" r:id="rId70"/>
    <p:sldId id="325" r:id="rId71"/>
    <p:sldId id="326" r:id="rId72"/>
    <p:sldId id="327" r:id="rId73"/>
    <p:sldId id="328" r:id="rId74"/>
  </p:sldIdLst>
  <p:sldSz cx="9144000" cy="6858000" type="screen4x3"/>
  <p:notesSz cx="7053263" cy="9309100"/>
  <p:embeddedFontLst>
    <p:embeddedFont>
      <p:font typeface="Arial Narrow" panose="020B0604020202020204" pitchFamily="34" charset="0"/>
      <p:regular r:id="rId76"/>
      <p:bold r:id="rId77"/>
      <p:italic r:id="rId78"/>
      <p:boldItalic r:id="rId79"/>
    </p:embeddedFont>
    <p:embeddedFont>
      <p:font typeface="Tahoma" panose="020B0604030504040204" pitchFamily="34" charset="0"/>
      <p:regular r:id="rId80"/>
      <p:bold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7" roundtripDataSignature="AMtx7mivBJ6TUU5pmNCkFkW+98/IISbEt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Dea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A0C599-89D2-4AA9-9F5E-055D1CAE586D}">
  <a:tblStyle styleId="{6AA0C599-89D2-4AA9-9F5E-055D1CAE586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1"/>
  </p:normalViewPr>
  <p:slideViewPr>
    <p:cSldViewPr snapToGrid="0">
      <p:cViewPr varScale="1">
        <p:scale>
          <a:sx n="109" d="100"/>
          <a:sy n="109" d="100"/>
        </p:scale>
        <p:origin x="70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customschemas.google.com/relationships/presentationmetadata" Target="metadata"/><Relationship Id="rId61"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mily\Dropbox\2016%20and%20previous\JSI%20Planning%20CHATT\Updating%20of%20Primer%20and%20Training%20Guide\Updating%20of%20Training%20Guide\Module%201\Charts\Federal%20Funding%20for%20HIV%20Care,%20FY%202019%20and%20HIV%20CC%20Update%20Em%209-16-20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rgbClr val="002060"/>
                </a:solidFill>
                <a:latin typeface="+mn-lt"/>
                <a:ea typeface="+mn-ea"/>
                <a:cs typeface="+mn-cs"/>
              </a:defRPr>
            </a:pPr>
            <a:r>
              <a:rPr lang="en-US" sz="2600" b="1" dirty="0">
                <a:solidFill>
                  <a:srgbClr val="08B89C"/>
                </a:solidFill>
              </a:rPr>
              <a:t>Federal Funding for HIV/AIDS Care in the U.S., by Program, FY 2019 [$ Billions]</a:t>
            </a:r>
          </a:p>
        </c:rich>
      </c:tx>
      <c:layout>
        <c:manualLayout>
          <c:xMode val="edge"/>
          <c:yMode val="edge"/>
          <c:x val="0.13015670070944102"/>
          <c:y val="1.7196904557179708E-2"/>
        </c:manualLayout>
      </c:layout>
      <c:overlay val="0"/>
      <c:spPr>
        <a:noFill/>
        <a:ln>
          <a:noFill/>
        </a:ln>
        <a:effectLst/>
      </c:spPr>
      <c:txPr>
        <a:bodyPr rot="0" spcFirstLastPara="1" vertOverflow="ellipsis" vert="horz" wrap="square" anchor="ctr" anchorCtr="1"/>
        <a:lstStyle/>
        <a:p>
          <a:pPr>
            <a:defRPr sz="26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8.1944444444444445E-2"/>
          <c:y val="0.33874543423586406"/>
          <c:w val="0.81388888888888888"/>
          <c:h val="0.6148502977597774"/>
        </c:manualLayout>
      </c:layout>
      <c:pieChart>
        <c:varyColors val="1"/>
        <c:ser>
          <c:idx val="0"/>
          <c:order val="0"/>
          <c:dPt>
            <c:idx val="0"/>
            <c:bubble3D val="0"/>
            <c:spPr>
              <a:solidFill>
                <a:srgbClr val="09B89D"/>
              </a:solidFill>
              <a:ln w="19050">
                <a:solidFill>
                  <a:schemeClr val="lt1"/>
                </a:solidFill>
              </a:ln>
              <a:effectLst/>
            </c:spPr>
            <c:extLst>
              <c:ext xmlns:c16="http://schemas.microsoft.com/office/drawing/2014/chart" uri="{C3380CC4-5D6E-409C-BE32-E72D297353CC}">
                <c16:uniqueId val="{00000001-BC27-4214-B3C5-360F6145F153}"/>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BC27-4214-B3C5-360F6145F153}"/>
              </c:ext>
            </c:extLst>
          </c:dPt>
          <c:dPt>
            <c:idx val="2"/>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5-BC27-4214-B3C5-360F6145F153}"/>
              </c:ext>
            </c:extLst>
          </c:dPt>
          <c:dPt>
            <c:idx val="3"/>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7-BC27-4214-B3C5-360F6145F153}"/>
              </c:ext>
            </c:extLst>
          </c:dPt>
          <c:dLbls>
            <c:dLbl>
              <c:idx val="0"/>
              <c:layout>
                <c:manualLayout>
                  <c:x val="5.7456017255268832E-2"/>
                  <c:y val="-3.6087997598752433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305280528052809"/>
                      <c:h val="0.23951000106070147"/>
                    </c:manualLayout>
                  </c15:layout>
                </c:ext>
                <c:ext xmlns:c16="http://schemas.microsoft.com/office/drawing/2014/chart" uri="{C3380CC4-5D6E-409C-BE32-E72D297353CC}">
                  <c16:uniqueId val="{00000001-BC27-4214-B3C5-360F6145F153}"/>
                </c:ext>
              </c:extLst>
            </c:dLbl>
            <c:dLbl>
              <c:idx val="1"/>
              <c:layout>
                <c:manualLayout>
                  <c:x val="-2.3801002147458825E-2"/>
                  <c:y val="-0.10568908357650476"/>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5314393939393942"/>
                      <c:h val="0.39345095835505517"/>
                    </c:manualLayout>
                  </c15:layout>
                </c:ext>
                <c:ext xmlns:c16="http://schemas.microsoft.com/office/drawing/2014/chart" uri="{C3380CC4-5D6E-409C-BE32-E72D297353CC}">
                  <c16:uniqueId val="{00000003-BC27-4214-B3C5-360F6145F153}"/>
                </c:ext>
              </c:extLst>
            </c:dLbl>
            <c:dLbl>
              <c:idx val="2"/>
              <c:layout>
                <c:manualLayout>
                  <c:x val="-4.9043553961695401E-2"/>
                  <c:y val="2.199804560113562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BC27-4214-B3C5-360F6145F153}"/>
                </c:ext>
              </c:extLst>
            </c:dLbl>
            <c:dLbl>
              <c:idx val="3"/>
              <c:layout>
                <c:manualLayout>
                  <c:x val="0.30069722720303521"/>
                  <c:y val="2.5707228341943042E-2"/>
                </c:manualLayout>
              </c:layout>
              <c:spPr>
                <a:noFill/>
                <a:ln>
                  <a:noFill/>
                </a:ln>
                <a:effectLst/>
              </c:spPr>
              <c:txPr>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3446363140251034"/>
                      <c:h val="0.13674405273717394"/>
                    </c:manualLayout>
                  </c15:layout>
                </c:ext>
                <c:ext xmlns:c16="http://schemas.microsoft.com/office/drawing/2014/chart" uri="{C3380CC4-5D6E-409C-BE32-E72D297353CC}">
                  <c16:uniqueId val="{00000007-BC27-4214-B3C5-360F6145F153}"/>
                </c:ext>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Sheet1!$A$3:$A$6</c:f>
              <c:strCache>
                <c:ptCount val="4"/>
                <c:pt idx="0">
                  <c:v>Medicare</c:v>
                </c:pt>
                <c:pt idx="1">
                  <c:v>Medicaid (federal only)</c:v>
                </c:pt>
                <c:pt idx="2">
                  <c:v>RWHAP</c:v>
                </c:pt>
                <c:pt idx="3">
                  <c:v>Other*</c:v>
                </c:pt>
              </c:strCache>
            </c:strRef>
          </c:cat>
          <c:val>
            <c:numRef>
              <c:f>Sheet1!$B$3:$B$6</c:f>
              <c:numCache>
                <c:formatCode>"$"#,##0.00_);[Red]\("$"#,##0.00\)</c:formatCode>
                <c:ptCount val="4"/>
                <c:pt idx="0">
                  <c:v>11.04</c:v>
                </c:pt>
                <c:pt idx="1">
                  <c:v>6.34</c:v>
                </c:pt>
                <c:pt idx="2">
                  <c:v>2.319</c:v>
                </c:pt>
                <c:pt idx="3">
                  <c:v>1.5960000000000001</c:v>
                </c:pt>
              </c:numCache>
            </c:numRef>
          </c:val>
          <c:extLst>
            <c:ext xmlns:c16="http://schemas.microsoft.com/office/drawing/2014/chart" uri="{C3380CC4-5D6E-409C-BE32-E72D297353CC}">
              <c16:uniqueId val="{00000008-BC27-4214-B3C5-360F6145F15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15875" cap="flat" cmpd="sng" algn="ctr">
      <a:solidFill>
        <a:srgbClr val="00206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1-03-17T20:57:55.561" idx="5">
    <p:pos x="354" y="82"/>
    <p:text>Slide is cluttered and crowded--let's discuss how to fix.  May need to alter some content to fit everything</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IELsgK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55938" cy="465138"/>
          </a:xfrm>
          <a:prstGeom prst="rect">
            <a:avLst/>
          </a:prstGeom>
          <a:noFill/>
          <a:ln>
            <a:noFill/>
          </a:ln>
        </p:spPr>
        <p:txBody>
          <a:bodyPr spcFirstLastPara="1" wrap="square" lIns="93475" tIns="46725" rIns="93475" bIns="467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95738" y="0"/>
            <a:ext cx="3055937" cy="465138"/>
          </a:xfrm>
          <a:prstGeom prst="rect">
            <a:avLst/>
          </a:prstGeom>
          <a:noFill/>
          <a:ln>
            <a:noFill/>
          </a:ln>
        </p:spPr>
        <p:txBody>
          <a:bodyPr spcFirstLastPara="1" wrap="square" lIns="93475" tIns="46725" rIns="93475" bIns="467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375"/>
            <a:ext cx="3055938" cy="465138"/>
          </a:xfrm>
          <a:prstGeom prst="rect">
            <a:avLst/>
          </a:prstGeom>
          <a:noFill/>
          <a:ln>
            <a:noFill/>
          </a:ln>
        </p:spPr>
        <p:txBody>
          <a:bodyPr spcFirstLastPara="1" wrap="square" lIns="93475" tIns="46725" rIns="93475" bIns="467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argethiv.org/library/arsv-intro-to-rwhap-part-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argethiv.org/planning-chatt/model-part-planning-council-orienta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cdc.gov/hiv/pdf/library/factsheets/cdc-hiv-care-continuum.pdf"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cdc.gov/hiv/pdf/library/factsheets/cdc-hiv-care-continuum.pd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targethiv.org/library/arsv-intro-to-rwhap-part-a"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
        <p:nvSpPr>
          <p:cNvPr id="89" name="Google Shape;89;p1: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90" name="Google Shape;90;p1:notes"/>
          <p:cNvSpPr txBox="1">
            <a:spLocks noGrp="1"/>
          </p:cNvSpPr>
          <p:nvPr>
            <p:ph type="body" idx="1"/>
          </p:nvPr>
        </p:nvSpPr>
        <p:spPr>
          <a:xfrm>
            <a:off x="704850" y="4421188"/>
            <a:ext cx="5643563" cy="418941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t>Note: While this sample presentation is titled Planning Council New Member Orientation, the content would be similar for a TGA planning body that is not a planning council, but the legislative duties and membership composition are recommended, not required, and decisions are recommendations to the recipient.</a:t>
            </a:r>
            <a:endParaRPr sz="1200" i="1"/>
          </a:p>
          <a:p>
            <a:pPr marL="0" marR="0" lvl="0" indent="0" algn="l" rtl="0">
              <a:lnSpc>
                <a:spcPct val="100000"/>
              </a:lnSpc>
              <a:spcBef>
                <a:spcPts val="0"/>
              </a:spcBef>
              <a:spcAft>
                <a:spcPts val="0"/>
              </a:spcAft>
              <a:buClr>
                <a:schemeClr val="dk1"/>
              </a:buClr>
              <a:buSzPts val="1200"/>
              <a:buFont typeface="Calibri"/>
              <a:buNone/>
            </a:pPr>
            <a:endParaRPr i="1"/>
          </a:p>
          <a:p>
            <a:pPr marL="0" marR="0" lvl="0" indent="0" algn="l" rtl="0">
              <a:lnSpc>
                <a:spcPct val="100000"/>
              </a:lnSpc>
              <a:spcBef>
                <a:spcPts val="0"/>
              </a:spcBef>
              <a:spcAft>
                <a:spcPts val="0"/>
              </a:spcAft>
              <a:buClr>
                <a:schemeClr val="dk1"/>
              </a:buClr>
              <a:buSzPts val="1200"/>
              <a:buFont typeface="Calibri"/>
              <a:buNone/>
            </a:pPr>
            <a:r>
              <a:rPr lang="en-US" i="1"/>
              <a:t>Customize with your planning council’s name and logo.</a:t>
            </a:r>
            <a:endParaRPr i="1"/>
          </a:p>
          <a:p>
            <a:pPr marL="0" lvl="0" indent="0" algn="l" rtl="0">
              <a:spcBef>
                <a:spcPts val="360"/>
              </a:spcBef>
              <a:spcAft>
                <a:spcPts val="0"/>
              </a:spcAft>
              <a:buNone/>
            </a:pPr>
            <a:endParaRPr i="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Clr>
                <a:schemeClr val="dk1"/>
              </a:buClr>
              <a:buSzPts val="1200"/>
              <a:buFont typeface="Arial"/>
              <a:buNone/>
            </a:pPr>
            <a:r>
              <a:rPr lang="en-US" b="0" i="0" u="none"/>
              <a:t>FY 2019 data updating </a:t>
            </a:r>
            <a:r>
              <a:rPr lang="en-US"/>
              <a:t>Module 1 PPT, slide 6</a:t>
            </a:r>
            <a:endParaRPr/>
          </a:p>
        </p:txBody>
      </p:sp>
      <p:sp>
        <p:nvSpPr>
          <p:cNvPr id="163" name="Google Shape;163;p10: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
        <p:nvSpPr>
          <p:cNvPr id="170" name="Google Shape;170;p11: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11: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Module 1 PPT, slide 8</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2: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Clr>
                <a:schemeClr val="dk1"/>
              </a:buClr>
              <a:buSzPts val="1200"/>
              <a:buFont typeface="Arial"/>
              <a:buNone/>
            </a:pPr>
            <a:r>
              <a:rPr lang="en-US"/>
              <a:t>Module 1 PPT, slide 23</a:t>
            </a:r>
            <a:endParaRPr/>
          </a:p>
        </p:txBody>
      </p:sp>
      <p:sp>
        <p:nvSpPr>
          <p:cNvPr id="179" name="Google Shape;179;p12: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3: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171450" lvl="0" indent="-171450" algn="l" rtl="0">
              <a:spcBef>
                <a:spcPts val="0"/>
              </a:spcBef>
              <a:spcAft>
                <a:spcPts val="0"/>
              </a:spcAft>
              <a:buClr>
                <a:schemeClr val="dk1"/>
              </a:buClr>
              <a:buSzPts val="1200"/>
              <a:buFont typeface="Arial"/>
              <a:buChar char="•"/>
            </a:pPr>
            <a:r>
              <a:rPr lang="en-US"/>
              <a:t>Revised from Module 1 PPT, slide 14</a:t>
            </a:r>
            <a:endParaRPr/>
          </a:p>
          <a:p>
            <a:pPr marL="171450" lvl="0" indent="-171450" algn="l" rtl="0">
              <a:spcBef>
                <a:spcPts val="360"/>
              </a:spcBef>
              <a:spcAft>
                <a:spcPts val="0"/>
              </a:spcAft>
              <a:buClr>
                <a:schemeClr val="dk1"/>
              </a:buClr>
              <a:buSzPts val="1200"/>
              <a:buFont typeface="Arial"/>
              <a:buChar char="•"/>
            </a:pPr>
            <a:r>
              <a:rPr lang="en-US" i="1"/>
              <a:t>Consider localizing by adding to first bullet what percent of Part A clients in your jurisdiction have incomes below the federal poverty line</a:t>
            </a:r>
            <a:endParaRPr/>
          </a:p>
        </p:txBody>
      </p:sp>
      <p:sp>
        <p:nvSpPr>
          <p:cNvPr id="187" name="Google Shape;187;p13: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14</a:t>
            </a:fld>
            <a:endParaRPr sz="1200" b="0" i="0" u="none" strike="noStrike" cap="none">
              <a:solidFill>
                <a:schemeClr val="dk1"/>
              </a:solidFill>
              <a:latin typeface="Times New Roman"/>
              <a:ea typeface="Times New Roman"/>
              <a:cs typeface="Times New Roman"/>
              <a:sym typeface="Times New Roman"/>
            </a:endParaRPr>
          </a:p>
        </p:txBody>
      </p:sp>
      <p:sp>
        <p:nvSpPr>
          <p:cNvPr id="194" name="Google Shape;194;p14: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14: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171450" lvl="0" indent="-171450" algn="l" rtl="0">
              <a:spcBef>
                <a:spcPts val="0"/>
              </a:spcBef>
              <a:spcAft>
                <a:spcPts val="0"/>
              </a:spcAft>
              <a:buClr>
                <a:schemeClr val="dk1"/>
              </a:buClr>
              <a:buSzPts val="1200"/>
              <a:buFont typeface="Arial"/>
              <a:buChar char="•"/>
            </a:pPr>
            <a:r>
              <a:rPr lang="en-US"/>
              <a:t>Module 1 PPT, combination of slides 24 &amp; 35 </a:t>
            </a:r>
            <a:endParaRPr/>
          </a:p>
          <a:p>
            <a:pPr marL="171450" marR="0" lvl="0" indent="-171450" algn="l" rtl="0">
              <a:lnSpc>
                <a:spcPct val="100000"/>
              </a:lnSpc>
              <a:spcBef>
                <a:spcPts val="360"/>
              </a:spcBef>
              <a:spcAft>
                <a:spcPts val="0"/>
              </a:spcAft>
              <a:buClr>
                <a:schemeClr val="dk1"/>
              </a:buClr>
              <a:buSzPts val="1200"/>
              <a:buFont typeface="Arial"/>
              <a:buChar char="•"/>
            </a:pPr>
            <a:r>
              <a:rPr lang="en-US"/>
              <a:t>Addition re percent of PLWH in Part A jurisdictions from Part A Overview, Administrative Reverse Site Visit, Steven Young, Director, DMHAP, September 19, 2019, slide 22, which says that 73% of people with HIV live in Part A areas. See </a:t>
            </a:r>
            <a:r>
              <a:rPr lang="en-US" u="sng">
                <a:solidFill>
                  <a:schemeClr val="hlink"/>
                </a:solidFill>
                <a:hlinkClick r:id="rId3"/>
              </a:rPr>
              <a:t>https://targethiv.org/library/arsv-intro-to-rwhap-part-a</a:t>
            </a:r>
            <a:r>
              <a:rPr lang="en-US"/>
              <a:t>.</a:t>
            </a:r>
            <a:endParaRPr/>
          </a:p>
          <a:p>
            <a:pPr marL="171450" marR="0" lvl="0" indent="-171450" algn="l" rtl="0">
              <a:lnSpc>
                <a:spcPct val="100000"/>
              </a:lnSpc>
              <a:spcBef>
                <a:spcPts val="360"/>
              </a:spcBef>
              <a:spcAft>
                <a:spcPts val="0"/>
              </a:spcAft>
              <a:buClr>
                <a:schemeClr val="dk1"/>
              </a:buClr>
              <a:buSzPts val="1200"/>
              <a:buFont typeface="Arial"/>
              <a:buChar char="•"/>
            </a:pPr>
            <a:r>
              <a:rPr lang="en-US" i="1"/>
              <a:t>If your program has a service area that crosses state boundaries, add “including this EMA or TGA”</a:t>
            </a:r>
            <a:endParaRPr/>
          </a:p>
          <a:p>
            <a:pPr marL="0" lvl="0" indent="0" algn="l" rtl="0">
              <a:spcBef>
                <a:spcPts val="360"/>
              </a:spcBef>
              <a:spcAft>
                <a:spcPts val="0"/>
              </a:spcAft>
              <a:buClr>
                <a:schemeClr val="dk1"/>
              </a:buClr>
              <a:buSzPts val="1200"/>
              <a:buFont typeface="Arial"/>
              <a:buNone/>
            </a:pPr>
            <a:r>
              <a:rPr lang="en-US"/>
              <a:t>.</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5: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Module 1 PPT, slide 38, revised title</a:t>
            </a:r>
            <a:endParaRPr/>
          </a:p>
        </p:txBody>
      </p:sp>
      <p:sp>
        <p:nvSpPr>
          <p:cNvPr id="203" name="Google Shape;203;p15: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6: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Module 2.1 PPT, slide 7, with CEO spelled out since this is the first mention of the CEO in this PPT</a:t>
            </a:r>
            <a:endParaRPr/>
          </a:p>
        </p:txBody>
      </p:sp>
      <p:sp>
        <p:nvSpPr>
          <p:cNvPr id="211" name="Google Shape;211;p16: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7: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Clr>
                <a:schemeClr val="dk1"/>
              </a:buClr>
              <a:buSzPts val="1200"/>
              <a:buFont typeface="Arial"/>
              <a:buNone/>
            </a:pPr>
            <a:r>
              <a:rPr lang="en-US"/>
              <a:t>Module 2.1 PPT, slide 9</a:t>
            </a:r>
            <a:endParaRPr/>
          </a:p>
        </p:txBody>
      </p:sp>
      <p:sp>
        <p:nvSpPr>
          <p:cNvPr id="219" name="Google Shape;219;p17: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8: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Module 2.1 PPT, slide 11</a:t>
            </a:r>
            <a:endParaRPr/>
          </a:p>
          <a:p>
            <a:pPr marL="0" lvl="0" indent="0" algn="l" rtl="0">
              <a:spcBef>
                <a:spcPts val="360"/>
              </a:spcBef>
              <a:spcAft>
                <a:spcPts val="0"/>
              </a:spcAft>
              <a:buNone/>
            </a:pPr>
            <a:endParaRPr/>
          </a:p>
        </p:txBody>
      </p:sp>
      <p:sp>
        <p:nvSpPr>
          <p:cNvPr id="227" name="Google Shape;227;p18: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9: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Sample</a:t>
            </a:r>
            <a:endParaRPr/>
          </a:p>
        </p:txBody>
      </p:sp>
      <p:sp>
        <p:nvSpPr>
          <p:cNvPr id="235" name="Google Shape;235;p19: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i="1"/>
              <a:t>Delete this slide before presenting.</a:t>
            </a:r>
            <a:endParaRPr i="1"/>
          </a:p>
        </p:txBody>
      </p:sp>
      <p:sp>
        <p:nvSpPr>
          <p:cNvPr id="98" name="Google Shape;98;p2: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0: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20</a:t>
            </a:fld>
            <a:endParaRPr sz="1200" b="0" i="0" u="none" strike="noStrike" cap="none">
              <a:solidFill>
                <a:schemeClr val="dk1"/>
              </a:solidFill>
              <a:latin typeface="Times New Roman"/>
              <a:ea typeface="Times New Roman"/>
              <a:cs typeface="Times New Roman"/>
              <a:sym typeface="Times New Roman"/>
            </a:endParaRPr>
          </a:p>
        </p:txBody>
      </p:sp>
      <p:sp>
        <p:nvSpPr>
          <p:cNvPr id="243" name="Google Shape;243;p20: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20: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Sample Sum Up slide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1: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1: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Sample section header</a:t>
            </a:r>
            <a:endParaRPr/>
          </a:p>
          <a:p>
            <a:pPr marL="0" lvl="0" indent="0" algn="l" rtl="0">
              <a:spcBef>
                <a:spcPts val="360"/>
              </a:spcBef>
              <a:spcAft>
                <a:spcPts val="0"/>
              </a:spcAft>
              <a:buNone/>
            </a:pPr>
            <a:endParaRPr/>
          </a:p>
        </p:txBody>
      </p:sp>
      <p:sp>
        <p:nvSpPr>
          <p:cNvPr id="252" name="Google Shape;252;p21: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22</a:t>
            </a:fld>
            <a:endParaRPr sz="1200" b="0" i="0" u="none" strike="noStrike" cap="none">
              <a:solidFill>
                <a:schemeClr val="dk1"/>
              </a:solidFill>
              <a:latin typeface="Times New Roman"/>
              <a:ea typeface="Times New Roman"/>
              <a:cs typeface="Times New Roman"/>
              <a:sym typeface="Times New Roman"/>
            </a:endParaRPr>
          </a:p>
        </p:txBody>
      </p:sp>
      <p:sp>
        <p:nvSpPr>
          <p:cNvPr id="259" name="Google Shape;259;p22: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22: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Module 2.2 PowerPoint, slide 8</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3: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3: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Module 2.2 PPT, slide 9, with revised title</a:t>
            </a:r>
            <a:endParaRPr/>
          </a:p>
          <a:p>
            <a:pPr marL="0" lvl="0" indent="0" algn="l" rtl="0">
              <a:spcBef>
                <a:spcPts val="360"/>
              </a:spcBef>
              <a:spcAft>
                <a:spcPts val="0"/>
              </a:spcAft>
              <a:buNone/>
            </a:pPr>
            <a:endParaRPr/>
          </a:p>
        </p:txBody>
      </p:sp>
      <p:sp>
        <p:nvSpPr>
          <p:cNvPr id="268" name="Google Shape;268;p23: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4:notes"/>
          <p:cNvSpPr txBox="1">
            <a:spLocks noGrp="1"/>
          </p:cNvSpPr>
          <p:nvPr>
            <p:ph type="body" idx="1"/>
          </p:nvPr>
        </p:nvSpPr>
        <p:spPr>
          <a:xfrm>
            <a:off x="704850" y="4421188"/>
            <a:ext cx="5643563" cy="4189412"/>
          </a:xfrm>
          <a:prstGeom prst="rect">
            <a:avLst/>
          </a:prstGeom>
        </p:spPr>
        <p:txBody>
          <a:bodyPr spcFirstLastPara="1" wrap="square" lIns="93475" tIns="46725" rIns="93475" bIns="46725" anchor="t" anchorCtr="0">
            <a:noAutofit/>
          </a:bodyPr>
          <a:lstStyle/>
          <a:p>
            <a:pPr marL="0" lvl="0" indent="0" algn="l" rtl="0">
              <a:spcBef>
                <a:spcPts val="360"/>
              </a:spcBef>
              <a:spcAft>
                <a:spcPts val="0"/>
              </a:spcAft>
              <a:buNone/>
            </a:pPr>
            <a:endParaRPr/>
          </a:p>
        </p:txBody>
      </p:sp>
      <p:sp>
        <p:nvSpPr>
          <p:cNvPr id="276" name="Google Shape;276;p24: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5: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5: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171450" lvl="0" indent="-171450" algn="l" rtl="0">
              <a:spcBef>
                <a:spcPts val="0"/>
              </a:spcBef>
              <a:spcAft>
                <a:spcPts val="0"/>
              </a:spcAft>
              <a:buClr>
                <a:schemeClr val="dk1"/>
              </a:buClr>
              <a:buSzPts val="1200"/>
              <a:buFont typeface="Arial"/>
              <a:buChar char="•"/>
            </a:pPr>
            <a:r>
              <a:rPr lang="en-US"/>
              <a:t>Sample</a:t>
            </a:r>
            <a:endParaRPr/>
          </a:p>
          <a:p>
            <a:pPr marL="171450" lvl="0" indent="-171450" algn="l" rtl="0">
              <a:spcBef>
                <a:spcPts val="360"/>
              </a:spcBef>
              <a:spcAft>
                <a:spcPts val="0"/>
              </a:spcAft>
              <a:buClr>
                <a:schemeClr val="dk1"/>
              </a:buClr>
              <a:buSzPts val="1200"/>
              <a:buFont typeface="Arial"/>
              <a:buChar char="•"/>
            </a:pPr>
            <a:r>
              <a:rPr lang="en-US" i="1"/>
              <a:t>Localize by indicating the position that serves as CEO in your jurisdiction (e.g. Mayor, Chair of Board of Supervisors)</a:t>
            </a:r>
            <a:endParaRPr/>
          </a:p>
        </p:txBody>
      </p:sp>
      <p:sp>
        <p:nvSpPr>
          <p:cNvPr id="285" name="Google Shape;285;p25: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6: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Combines points from Module 2.2 PPT, slides 20 and 29</a:t>
            </a:r>
            <a:endParaRPr/>
          </a:p>
        </p:txBody>
      </p:sp>
      <p:sp>
        <p:nvSpPr>
          <p:cNvPr id="293" name="Google Shape;293;p26: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7: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7: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Based on Matrix and Module 2.2 PPT, slides 24-26</a:t>
            </a:r>
            <a:endParaRPr/>
          </a:p>
          <a:p>
            <a:pPr marL="0" lvl="0" indent="0" algn="l" rtl="0">
              <a:spcBef>
                <a:spcPts val="360"/>
              </a:spcBef>
              <a:spcAft>
                <a:spcPts val="0"/>
              </a:spcAft>
              <a:buNone/>
            </a:pPr>
            <a:endParaRPr/>
          </a:p>
        </p:txBody>
      </p:sp>
      <p:sp>
        <p:nvSpPr>
          <p:cNvPr id="301" name="Google Shape;301;p27: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8: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8: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Summary of Matrix and Module 2.2 PPT, slides 14, 23, 27, 28</a:t>
            </a:r>
            <a:endParaRPr/>
          </a:p>
        </p:txBody>
      </p:sp>
      <p:sp>
        <p:nvSpPr>
          <p:cNvPr id="309" name="Google Shape;309;p28: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9: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9: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Module 2.2, slide 34</a:t>
            </a:r>
            <a:endParaRPr/>
          </a:p>
          <a:p>
            <a:pPr marL="0" lvl="0" indent="0" algn="l" rtl="0">
              <a:spcBef>
                <a:spcPts val="360"/>
              </a:spcBef>
              <a:spcAft>
                <a:spcPts val="0"/>
              </a:spcAft>
              <a:buNone/>
            </a:pPr>
            <a:endParaRPr/>
          </a:p>
        </p:txBody>
      </p:sp>
      <p:sp>
        <p:nvSpPr>
          <p:cNvPr id="317" name="Google Shape;317;p29: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a:t>
            </a:fld>
            <a:endParaRPr sz="1200" b="0" i="0" u="none" strike="noStrike" cap="none">
              <a:solidFill>
                <a:schemeClr val="dk1"/>
              </a:solidFill>
              <a:latin typeface="Times New Roman"/>
              <a:ea typeface="Times New Roman"/>
              <a:cs typeface="Times New Roman"/>
              <a:sym typeface="Times New Roman"/>
            </a:endParaRPr>
          </a:p>
        </p:txBody>
      </p:sp>
      <p:sp>
        <p:nvSpPr>
          <p:cNvPr id="104" name="Google Shape;104;p3: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p3: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Clr>
                <a:schemeClr val="dk1"/>
              </a:buClr>
              <a:buSzPts val="1200"/>
              <a:buFont typeface="Arial"/>
              <a:buNone/>
            </a:pPr>
            <a:r>
              <a:rPr lang="en-US"/>
              <a:t>Modified from Compendium for Planning Council Support (PCS) Staff, Section 3a. Planning Council Orientation PowerPoint, slide 2, at </a:t>
            </a:r>
            <a:r>
              <a:rPr lang="en-US" u="sng">
                <a:solidFill>
                  <a:schemeClr val="hlink"/>
                </a:solidFill>
                <a:hlinkClick r:id="rId3"/>
              </a:rPr>
              <a:t>https://targethiv.org/planning-chatt/model-part-planning-council-orientation</a:t>
            </a:r>
            <a:r>
              <a:rPr lang="en-US"/>
              <a:t>.</a:t>
            </a:r>
            <a:endParaRPr/>
          </a:p>
          <a:p>
            <a:pPr marL="171450" lvl="0" indent="-95250" algn="l" rtl="0">
              <a:spcBef>
                <a:spcPts val="360"/>
              </a:spcBef>
              <a:spcAft>
                <a:spcPts val="0"/>
              </a:spcAft>
              <a:buClr>
                <a:schemeClr val="dk1"/>
              </a:buClr>
              <a:buSzPts val="1200"/>
              <a:buFont typeface="Arial"/>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0: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30</a:t>
            </a:fld>
            <a:endParaRPr sz="1200">
              <a:solidFill>
                <a:schemeClr val="dk1"/>
              </a:solidFill>
              <a:latin typeface="Times New Roman"/>
              <a:ea typeface="Times New Roman"/>
              <a:cs typeface="Times New Roman"/>
              <a:sym typeface="Times New Roman"/>
            </a:endParaRPr>
          </a:p>
        </p:txBody>
      </p:sp>
      <p:sp>
        <p:nvSpPr>
          <p:cNvPr id="324" name="Google Shape;324;p30: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5" name="Google Shape;325;p30: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171450" lvl="0" indent="-171450" algn="l" rtl="0">
              <a:spcBef>
                <a:spcPts val="0"/>
              </a:spcBef>
              <a:spcAft>
                <a:spcPts val="0"/>
              </a:spcAft>
              <a:buClr>
                <a:schemeClr val="dk1"/>
              </a:buClr>
              <a:buSzPts val="1200"/>
              <a:buFont typeface="Arial"/>
              <a:buChar char="•"/>
            </a:pPr>
            <a:r>
              <a:rPr lang="en-US"/>
              <a:t>Module 8.1 PPT, slide 64, slightly modified</a:t>
            </a:r>
            <a:endParaRPr/>
          </a:p>
          <a:p>
            <a:pPr marL="171450" lvl="0" indent="-171450" algn="l" rtl="0">
              <a:spcBef>
                <a:spcPts val="360"/>
              </a:spcBef>
              <a:spcAft>
                <a:spcPts val="0"/>
              </a:spcAft>
              <a:buClr>
                <a:schemeClr val="dk1"/>
              </a:buClr>
              <a:buSzPts val="1200"/>
              <a:buFont typeface="Arial"/>
              <a:buChar char="•"/>
            </a:pPr>
            <a:r>
              <a:rPr lang="en-US" i="1"/>
              <a:t>Modify this to “fit” the situation in your EMA or TGA.</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1: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31: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171450" lvl="0" indent="-171450" algn="l" rtl="0">
              <a:spcBef>
                <a:spcPts val="0"/>
              </a:spcBef>
              <a:spcAft>
                <a:spcPts val="0"/>
              </a:spcAft>
              <a:buClr>
                <a:schemeClr val="dk1"/>
              </a:buClr>
              <a:buSzPts val="1200"/>
              <a:buFont typeface="Arial"/>
              <a:buChar char="•"/>
            </a:pPr>
            <a:r>
              <a:rPr lang="en-US"/>
              <a:t>Module 1 PPT, slide 41</a:t>
            </a:r>
            <a:endParaRPr/>
          </a:p>
          <a:p>
            <a:pPr marL="171450" lvl="0" indent="-171450" algn="l" rtl="0">
              <a:spcBef>
                <a:spcPts val="360"/>
              </a:spcBef>
              <a:spcAft>
                <a:spcPts val="0"/>
              </a:spcAft>
              <a:buClr>
                <a:schemeClr val="dk1"/>
              </a:buClr>
              <a:buSzPts val="1200"/>
              <a:buFont typeface="Arial"/>
              <a:buChar char="•"/>
            </a:pPr>
            <a:r>
              <a:rPr lang="en-US" i="1"/>
              <a:t>If your jurisdiction uses an administrative agent, explain that concept – an entity that the recipient contracts with to carry out some of its administrative roles, such as contracting, monitoring, and/or clinical quality management</a:t>
            </a:r>
            <a:endParaRPr/>
          </a:p>
        </p:txBody>
      </p:sp>
      <p:sp>
        <p:nvSpPr>
          <p:cNvPr id="334" name="Google Shape;334;p31: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2:notes"/>
          <p:cNvSpPr txBox="1">
            <a:spLocks noGrp="1"/>
          </p:cNvSpPr>
          <p:nvPr>
            <p:ph type="body" idx="1"/>
          </p:nvPr>
        </p:nvSpPr>
        <p:spPr>
          <a:xfrm>
            <a:off x="704850" y="4421188"/>
            <a:ext cx="5643563" cy="4189412"/>
          </a:xfrm>
          <a:prstGeom prst="rect">
            <a:avLst/>
          </a:prstGeom>
        </p:spPr>
        <p:txBody>
          <a:bodyPr spcFirstLastPara="1" wrap="square" lIns="93475" tIns="46725" rIns="93475" bIns="46725" anchor="t" anchorCtr="0">
            <a:noAutofit/>
          </a:bodyPr>
          <a:lstStyle/>
          <a:p>
            <a:pPr marL="0" lvl="0" indent="0" algn="l" rtl="0">
              <a:spcBef>
                <a:spcPts val="360"/>
              </a:spcBef>
              <a:spcAft>
                <a:spcPts val="0"/>
              </a:spcAft>
              <a:buNone/>
            </a:pPr>
            <a:r>
              <a:rPr lang="en-US"/>
              <a:t>Blank matrix for orientation participants to fill in--see next slide</a:t>
            </a:r>
            <a:endParaRPr/>
          </a:p>
        </p:txBody>
      </p:sp>
      <p:sp>
        <p:nvSpPr>
          <p:cNvPr id="342" name="Google Shape;342;p32: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3:notes"/>
          <p:cNvSpPr txBox="1">
            <a:spLocks noGrp="1"/>
          </p:cNvSpPr>
          <p:nvPr>
            <p:ph type="body" idx="1"/>
          </p:nvPr>
        </p:nvSpPr>
        <p:spPr>
          <a:xfrm>
            <a:off x="704850" y="4421188"/>
            <a:ext cx="5643563" cy="4189412"/>
          </a:xfrm>
          <a:prstGeom prst="rect">
            <a:avLst/>
          </a:prstGeom>
        </p:spPr>
        <p:txBody>
          <a:bodyPr spcFirstLastPara="1" wrap="square" lIns="93475" tIns="46725" rIns="93475" bIns="46725" anchor="t" anchorCtr="0">
            <a:noAutofit/>
          </a:bodyPr>
          <a:lstStyle/>
          <a:p>
            <a:pPr marL="0" lvl="0" indent="0" algn="l" rtl="0">
              <a:spcBef>
                <a:spcPts val="360"/>
              </a:spcBef>
              <a:spcAft>
                <a:spcPts val="0"/>
              </a:spcAft>
              <a:buNone/>
            </a:pPr>
            <a:endParaRPr/>
          </a:p>
        </p:txBody>
      </p:sp>
      <p:sp>
        <p:nvSpPr>
          <p:cNvPr id="350" name="Google Shape;350;p33: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4: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34: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i="1"/>
              <a:t>Sample Sum Up slide</a:t>
            </a:r>
            <a:endParaRPr i="1"/>
          </a:p>
        </p:txBody>
      </p:sp>
      <p:sp>
        <p:nvSpPr>
          <p:cNvPr id="359" name="Google Shape;359;p34: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5: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5: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a:t>Sample section header</a:t>
            </a:r>
            <a:endParaRPr i="1"/>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367" name="Google Shape;367;p35: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6: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6: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171450" lvl="0" indent="-171450" algn="l" rtl="0">
              <a:spcBef>
                <a:spcPts val="0"/>
              </a:spcBef>
              <a:spcAft>
                <a:spcPts val="0"/>
              </a:spcAft>
              <a:buClr>
                <a:schemeClr val="dk1"/>
              </a:buClr>
              <a:buSzPts val="1200"/>
              <a:buFont typeface="Arial"/>
              <a:buChar char="•"/>
            </a:pPr>
            <a:r>
              <a:rPr lang="en-US"/>
              <a:t>Modified from Module 7 PPT, slide 5</a:t>
            </a:r>
            <a:endParaRPr/>
          </a:p>
        </p:txBody>
      </p:sp>
      <p:sp>
        <p:nvSpPr>
          <p:cNvPr id="375" name="Google Shape;375;p36: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7: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7: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Module 1 PPT, slide 39</a:t>
            </a:r>
            <a:endParaRPr/>
          </a:p>
        </p:txBody>
      </p:sp>
      <p:sp>
        <p:nvSpPr>
          <p:cNvPr id="383" name="Google Shape;383;p37: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8: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38: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Compendium PC Orientation PPT Section 3a, slide 14</a:t>
            </a:r>
            <a:endParaRPr/>
          </a:p>
          <a:p>
            <a:pPr marL="0" lvl="0" indent="0" algn="l" rtl="0">
              <a:spcBef>
                <a:spcPts val="360"/>
              </a:spcBef>
              <a:spcAft>
                <a:spcPts val="0"/>
              </a:spcAft>
              <a:buNone/>
            </a:pPr>
            <a:endParaRPr/>
          </a:p>
        </p:txBody>
      </p:sp>
      <p:sp>
        <p:nvSpPr>
          <p:cNvPr id="391" name="Google Shape;391;p38: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9: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39</a:t>
            </a:fld>
            <a:endParaRPr sz="1200">
              <a:solidFill>
                <a:schemeClr val="dk1"/>
              </a:solidFill>
              <a:latin typeface="Times New Roman"/>
              <a:ea typeface="Times New Roman"/>
              <a:cs typeface="Times New Roman"/>
              <a:sym typeface="Times New Roman"/>
            </a:endParaRPr>
          </a:p>
        </p:txBody>
      </p:sp>
      <p:sp>
        <p:nvSpPr>
          <p:cNvPr id="398" name="Google Shape;398;p39: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9" name="Google Shape;399;p39: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171450" lvl="0" indent="-171450" algn="l" rtl="0">
              <a:spcBef>
                <a:spcPts val="0"/>
              </a:spcBef>
              <a:spcAft>
                <a:spcPts val="0"/>
              </a:spcAft>
              <a:buClr>
                <a:schemeClr val="dk1"/>
              </a:buClr>
              <a:buSzPts val="1200"/>
              <a:buFont typeface="Arial"/>
              <a:buChar char="•"/>
            </a:pPr>
            <a:r>
              <a:rPr lang="en-US"/>
              <a:t>Module 2.3 PPT: Key Factors in Community Planning, slide 10</a:t>
            </a:r>
            <a:endParaRPr/>
          </a:p>
          <a:p>
            <a:pPr marL="171450" marR="0" lvl="0" indent="-171450" algn="l" rtl="0">
              <a:lnSpc>
                <a:spcPct val="100000"/>
              </a:lnSpc>
              <a:spcBef>
                <a:spcPts val="360"/>
              </a:spcBef>
              <a:spcAft>
                <a:spcPts val="0"/>
              </a:spcAft>
              <a:buClr>
                <a:schemeClr val="dk1"/>
              </a:buClr>
              <a:buSzPts val="1200"/>
              <a:buFont typeface="Arial"/>
              <a:buChar char="•"/>
            </a:pPr>
            <a:r>
              <a:rPr lang="en-US" sz="1200" i="1"/>
              <a:t>Suggest putting in bold the core medical services funded by your Part A program</a:t>
            </a:r>
            <a:endParaRPr sz="1200" b="1" i="1">
              <a:solidFill>
                <a:srgbClr val="FF0000"/>
              </a:solidFill>
            </a:endParaRPr>
          </a:p>
          <a:p>
            <a:pPr marL="171450" marR="0" lvl="0" indent="-95250" algn="l" rtl="0">
              <a:lnSpc>
                <a:spcPct val="100000"/>
              </a:lnSpc>
              <a:spcBef>
                <a:spcPts val="360"/>
              </a:spcBef>
              <a:spcAft>
                <a:spcPts val="0"/>
              </a:spcAft>
              <a:buClr>
                <a:schemeClr val="dk1"/>
              </a:buClr>
              <a:buSzPts val="1200"/>
              <a:buFont typeface="Arial"/>
              <a:buNone/>
            </a:pPr>
            <a:endParaRPr/>
          </a:p>
          <a:p>
            <a:pPr marL="0" marR="0" lvl="0" indent="0" algn="l" rtl="0">
              <a:lnSpc>
                <a:spcPct val="100000"/>
              </a:lnSpc>
              <a:spcBef>
                <a:spcPts val="360"/>
              </a:spcBef>
              <a:spcAft>
                <a:spcPts val="0"/>
              </a:spcAft>
              <a:buClr>
                <a:schemeClr val="dk1"/>
              </a:buClr>
              <a:buSzPts val="1200"/>
              <a:buFont typeface="Calibri"/>
              <a:buNone/>
            </a:pPr>
            <a:endParaRPr/>
          </a:p>
          <a:p>
            <a:pPr marL="0" lvl="0" indent="0" algn="l" rtl="0">
              <a:spcBef>
                <a:spcPts val="36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i="1"/>
              <a:t>Typical objectives for new member orientation, revise as needed</a:t>
            </a:r>
            <a:endParaRPr i="1"/>
          </a:p>
        </p:txBody>
      </p:sp>
      <p:sp>
        <p:nvSpPr>
          <p:cNvPr id="114" name="Google Shape;114;p4: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0: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40</a:t>
            </a:fld>
            <a:endParaRPr sz="1200">
              <a:solidFill>
                <a:schemeClr val="dk1"/>
              </a:solidFill>
              <a:latin typeface="Times New Roman"/>
              <a:ea typeface="Times New Roman"/>
              <a:cs typeface="Times New Roman"/>
              <a:sym typeface="Times New Roman"/>
            </a:endParaRPr>
          </a:p>
        </p:txBody>
      </p:sp>
      <p:sp>
        <p:nvSpPr>
          <p:cNvPr id="406" name="Google Shape;406;p40: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7" name="Google Shape;407;p40: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Compendium PC Orientation PPT 3a, slide 25</a:t>
            </a:r>
            <a:endParaRPr/>
          </a:p>
          <a:p>
            <a:pPr marL="0" lvl="0" indent="0" algn="l" rtl="0">
              <a:spcBef>
                <a:spcPts val="36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1: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41: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t>Module 2.3 PPT: Key Factors in Community Planning, slide 11</a:t>
            </a:r>
            <a:endParaRPr/>
          </a:p>
          <a:p>
            <a:pPr marL="171450" marR="0" lvl="0" indent="-171450" algn="l" rtl="0">
              <a:lnSpc>
                <a:spcPct val="100000"/>
              </a:lnSpc>
              <a:spcBef>
                <a:spcPts val="360"/>
              </a:spcBef>
              <a:spcAft>
                <a:spcPts val="0"/>
              </a:spcAft>
              <a:buClr>
                <a:schemeClr val="dk1"/>
              </a:buClr>
              <a:buSzPts val="1200"/>
              <a:buFont typeface="Arial"/>
              <a:buChar char="•"/>
            </a:pPr>
            <a:r>
              <a:rPr lang="en-US" sz="1200" i="1"/>
              <a:t>Suggest putting in bold the support services funded by your Part A program</a:t>
            </a:r>
            <a:endParaRPr sz="1200" b="1" i="1">
              <a:solidFill>
                <a:srgbClr val="FF0000"/>
              </a:solidFill>
            </a:endParaRPr>
          </a:p>
          <a:p>
            <a:pPr marL="0" marR="0" lvl="0" indent="0" algn="l" rtl="0">
              <a:lnSpc>
                <a:spcPct val="100000"/>
              </a:lnSpc>
              <a:spcBef>
                <a:spcPts val="360"/>
              </a:spcBef>
              <a:spcAft>
                <a:spcPts val="0"/>
              </a:spcAft>
              <a:buClr>
                <a:schemeClr val="dk1"/>
              </a:buClr>
              <a:buSzPts val="1200"/>
              <a:buFont typeface="Arial"/>
              <a:buNone/>
            </a:pPr>
            <a:endParaRPr/>
          </a:p>
          <a:p>
            <a:pPr marL="0" marR="0" lvl="0" indent="0" algn="l" rtl="0">
              <a:lnSpc>
                <a:spcPct val="100000"/>
              </a:lnSpc>
              <a:spcBef>
                <a:spcPts val="360"/>
              </a:spcBef>
              <a:spcAft>
                <a:spcPts val="0"/>
              </a:spcAft>
              <a:buClr>
                <a:schemeClr val="dk1"/>
              </a:buClr>
              <a:buSzPts val="1200"/>
              <a:buFont typeface="Calibri"/>
              <a:buNone/>
            </a:pPr>
            <a:endParaRPr/>
          </a:p>
        </p:txBody>
      </p:sp>
      <p:sp>
        <p:nvSpPr>
          <p:cNvPr id="415" name="Google Shape;415;p41: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2: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42</a:t>
            </a:fld>
            <a:endParaRPr sz="1200">
              <a:solidFill>
                <a:schemeClr val="dk1"/>
              </a:solidFill>
              <a:latin typeface="Times New Roman"/>
              <a:ea typeface="Times New Roman"/>
              <a:cs typeface="Times New Roman"/>
              <a:sym typeface="Times New Roman"/>
            </a:endParaRPr>
          </a:p>
        </p:txBody>
      </p:sp>
      <p:sp>
        <p:nvSpPr>
          <p:cNvPr id="422" name="Google Shape;422;p42: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3" name="Google Shape;423;p42: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Sample; used in prior PC training</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3: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43: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i="1"/>
              <a:t>Sample Sum Up slide</a:t>
            </a:r>
            <a:endParaRPr i="1"/>
          </a:p>
        </p:txBody>
      </p:sp>
      <p:sp>
        <p:nvSpPr>
          <p:cNvPr id="432" name="Google Shape;432;p43: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4: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44: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Sample section header</a:t>
            </a:r>
            <a:endParaRPr/>
          </a:p>
        </p:txBody>
      </p:sp>
      <p:sp>
        <p:nvSpPr>
          <p:cNvPr id="440" name="Google Shape;440;p44: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5: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45</a:t>
            </a:fld>
            <a:endParaRPr sz="1200">
              <a:solidFill>
                <a:schemeClr val="dk1"/>
              </a:solidFill>
              <a:latin typeface="Times New Roman"/>
              <a:ea typeface="Times New Roman"/>
              <a:cs typeface="Times New Roman"/>
              <a:sym typeface="Times New Roman"/>
            </a:endParaRPr>
          </a:p>
        </p:txBody>
      </p:sp>
      <p:sp>
        <p:nvSpPr>
          <p:cNvPr id="447" name="Google Shape;447;p45: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8" name="Google Shape;448;p45: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Module 2.2: Roles and Responsibilities, slide 31, with small revisions</a:t>
            </a:r>
            <a:endParaRPr/>
          </a:p>
          <a:p>
            <a:pPr marL="0" lvl="0" indent="0" algn="l" rtl="0">
              <a:spcBef>
                <a:spcPts val="36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6: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46</a:t>
            </a:fld>
            <a:endParaRPr sz="1200">
              <a:solidFill>
                <a:schemeClr val="dk1"/>
              </a:solidFill>
              <a:latin typeface="Times New Roman"/>
              <a:ea typeface="Times New Roman"/>
              <a:cs typeface="Times New Roman"/>
              <a:sym typeface="Times New Roman"/>
            </a:endParaRPr>
          </a:p>
        </p:txBody>
      </p:sp>
      <p:sp>
        <p:nvSpPr>
          <p:cNvPr id="455" name="Google Shape;455;p46: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6" name="Google Shape;456;p46: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171450" lvl="0" indent="-171450" algn="l" rtl="0">
              <a:spcBef>
                <a:spcPts val="0"/>
              </a:spcBef>
              <a:spcAft>
                <a:spcPts val="0"/>
              </a:spcAft>
              <a:buClr>
                <a:schemeClr val="dk1"/>
              </a:buClr>
              <a:buSzPts val="1200"/>
              <a:buFont typeface="Arial"/>
              <a:buChar char="•"/>
            </a:pPr>
            <a:r>
              <a:rPr lang="en-US"/>
              <a:t>Based on Module 2.2 PPT, slide 11</a:t>
            </a:r>
            <a:endParaRPr/>
          </a:p>
          <a:p>
            <a:pPr marL="171450" lvl="0" indent="-171450" algn="l" rtl="0">
              <a:spcBef>
                <a:spcPts val="360"/>
              </a:spcBef>
              <a:spcAft>
                <a:spcPts val="0"/>
              </a:spcAft>
              <a:buClr>
                <a:schemeClr val="dk1"/>
              </a:buClr>
              <a:buSzPts val="1200"/>
              <a:buFont typeface="Arial"/>
              <a:buChar char="•"/>
            </a:pPr>
            <a:r>
              <a:rPr lang="en-US" i="1"/>
              <a:t>Suggest adding to the last bullet the title/position of the CEO in your EMA or TGA – e.g., Mayor, Chair of Board of Supervisors</a:t>
            </a:r>
            <a:endParaRPr i="1"/>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7: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47: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Module 2.4 PPT, slide 6, slightly revised</a:t>
            </a:r>
            <a:endParaRPr/>
          </a:p>
        </p:txBody>
      </p:sp>
      <p:sp>
        <p:nvSpPr>
          <p:cNvPr id="464" name="Google Shape;464;p47: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8: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48</a:t>
            </a:fld>
            <a:endParaRPr sz="1200">
              <a:solidFill>
                <a:schemeClr val="dk1"/>
              </a:solidFill>
              <a:latin typeface="Times New Roman"/>
              <a:ea typeface="Times New Roman"/>
              <a:cs typeface="Times New Roman"/>
              <a:sym typeface="Times New Roman"/>
            </a:endParaRPr>
          </a:p>
        </p:txBody>
      </p:sp>
      <p:sp>
        <p:nvSpPr>
          <p:cNvPr id="471" name="Google Shape;471;p48: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2" name="Google Shape;472;p48: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PC Orientation 7-3a Compendium Feb 2018, slide 39</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9: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9: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Module 9.1, slide 26 , modified to cover PC Chair and Committee Chair roles</a:t>
            </a:r>
            <a:endParaRPr/>
          </a:p>
        </p:txBody>
      </p:sp>
      <p:sp>
        <p:nvSpPr>
          <p:cNvPr id="481" name="Google Shape;481;p49: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
        <p:nvSpPr>
          <p:cNvPr id="121" name="Google Shape;121;p5: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5: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Based on Sample from Compendium, Section 3a. PC Orientation PowerPoint, slide 5</a:t>
            </a:r>
            <a:endParaRPr/>
          </a:p>
          <a:p>
            <a:pPr marL="0" lvl="0" indent="0" algn="l" rtl="0">
              <a:spcBef>
                <a:spcPts val="36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0: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50: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Module 9.1, slide 27, modified to cover PC Chair and Committee Chair roles</a:t>
            </a:r>
            <a:endParaRPr/>
          </a:p>
          <a:p>
            <a:pPr marL="0" lvl="0" indent="0" algn="l" rtl="0">
              <a:spcBef>
                <a:spcPts val="360"/>
              </a:spcBef>
              <a:spcAft>
                <a:spcPts val="0"/>
              </a:spcAft>
              <a:buNone/>
            </a:pPr>
            <a:endParaRPr/>
          </a:p>
        </p:txBody>
      </p:sp>
      <p:sp>
        <p:nvSpPr>
          <p:cNvPr id="489" name="Google Shape;489;p50: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1: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51</a:t>
            </a:fld>
            <a:endParaRPr sz="1200">
              <a:solidFill>
                <a:schemeClr val="dk1"/>
              </a:solidFill>
              <a:latin typeface="Arial"/>
              <a:ea typeface="Arial"/>
              <a:cs typeface="Arial"/>
              <a:sym typeface="Arial"/>
            </a:endParaRPr>
          </a:p>
        </p:txBody>
      </p:sp>
      <p:sp>
        <p:nvSpPr>
          <p:cNvPr id="496" name="Google Shape;496;p51: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7" name="Google Shape;497;p51: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t>Module 2.2 PPT, slide 32, slightly revised</a:t>
            </a:r>
            <a:endParaRPr/>
          </a:p>
          <a:p>
            <a:pPr marL="171450" marR="0" lvl="0" indent="-171450" algn="l" rtl="0">
              <a:lnSpc>
                <a:spcPct val="100000"/>
              </a:lnSpc>
              <a:spcBef>
                <a:spcPts val="360"/>
              </a:spcBef>
              <a:spcAft>
                <a:spcPts val="0"/>
              </a:spcAft>
              <a:buClr>
                <a:schemeClr val="dk1"/>
              </a:buClr>
              <a:buSzPts val="1200"/>
              <a:buFont typeface="Arial"/>
              <a:buChar char="•"/>
            </a:pPr>
            <a:r>
              <a:rPr lang="en-US" sz="1200" b="0" i="1">
                <a:solidFill>
                  <a:schemeClr val="dk1"/>
                </a:solidFill>
              </a:rPr>
              <a:t>Adjust these slides to fit your PC</a:t>
            </a:r>
            <a:endParaRPr/>
          </a:p>
          <a:p>
            <a:pPr marL="0" lvl="0" indent="0" algn="l" rtl="0">
              <a:spcBef>
                <a:spcPts val="36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2: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52</a:t>
            </a:fld>
            <a:endParaRPr sz="1200">
              <a:solidFill>
                <a:schemeClr val="dk1"/>
              </a:solidFill>
              <a:latin typeface="Times New Roman"/>
              <a:ea typeface="Times New Roman"/>
              <a:cs typeface="Times New Roman"/>
              <a:sym typeface="Times New Roman"/>
            </a:endParaRPr>
          </a:p>
        </p:txBody>
      </p:sp>
      <p:sp>
        <p:nvSpPr>
          <p:cNvPr id="504" name="Google Shape;504;p52: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5" name="Google Shape;505;p52: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Module 2.2 PPT, slide 33</a:t>
            </a:r>
            <a:endParaRPr/>
          </a:p>
          <a:p>
            <a:pPr marL="0" lvl="0" indent="0" algn="l" rtl="0">
              <a:spcBef>
                <a:spcPts val="36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3: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53</a:t>
            </a:fld>
            <a:endParaRPr sz="1200">
              <a:solidFill>
                <a:schemeClr val="dk1"/>
              </a:solidFill>
              <a:latin typeface="Times New Roman"/>
              <a:ea typeface="Times New Roman"/>
              <a:cs typeface="Times New Roman"/>
              <a:sym typeface="Times New Roman"/>
            </a:endParaRPr>
          </a:p>
        </p:txBody>
      </p:sp>
      <p:sp>
        <p:nvSpPr>
          <p:cNvPr id="512" name="Google Shape;512;p53: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3" name="Google Shape;513;p53: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Compendium, Section 3a Orientation PPT, slide 63</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4: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54: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i="1"/>
              <a:t>Sample; revise this to fit your PC</a:t>
            </a:r>
            <a:endParaRPr/>
          </a:p>
        </p:txBody>
      </p:sp>
      <p:sp>
        <p:nvSpPr>
          <p:cNvPr id="522" name="Google Shape;522;p54: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5: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55: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171450" lvl="0" indent="-171450" algn="l" rtl="0">
              <a:spcBef>
                <a:spcPts val="0"/>
              </a:spcBef>
              <a:spcAft>
                <a:spcPts val="0"/>
              </a:spcAft>
              <a:buClr>
                <a:schemeClr val="dk1"/>
              </a:buClr>
              <a:buSzPts val="1200"/>
              <a:buFont typeface="Arial"/>
              <a:buChar char="•"/>
            </a:pPr>
            <a:r>
              <a:rPr lang="en-US"/>
              <a:t>Module 9.1 PPT, slide 12, modified to add Executive Committee roles</a:t>
            </a:r>
            <a:endParaRPr/>
          </a:p>
          <a:p>
            <a:pPr marL="171450" lvl="0" indent="-171450" algn="l" rtl="0">
              <a:spcBef>
                <a:spcPts val="360"/>
              </a:spcBef>
              <a:spcAft>
                <a:spcPts val="0"/>
              </a:spcAft>
              <a:buClr>
                <a:schemeClr val="dk1"/>
              </a:buClr>
              <a:buSzPts val="1200"/>
              <a:buFont typeface="Arial"/>
              <a:buChar char="•"/>
            </a:pPr>
            <a:r>
              <a:rPr lang="en-US" i="1"/>
              <a:t>Add a chart of your PC’s committee structure and roles -- or replace this slide; be sure to provide similar level of detail</a:t>
            </a:r>
            <a:endParaRPr/>
          </a:p>
          <a:p>
            <a:pPr marL="0" lvl="0" indent="0" algn="l" rtl="0">
              <a:spcBef>
                <a:spcPts val="360"/>
              </a:spcBef>
              <a:spcAft>
                <a:spcPts val="0"/>
              </a:spcAft>
              <a:buNone/>
            </a:pPr>
            <a:endParaRPr/>
          </a:p>
        </p:txBody>
      </p:sp>
      <p:sp>
        <p:nvSpPr>
          <p:cNvPr id="530" name="Google Shape;530;p55: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56: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56: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rPr>
              <a:t>Add local slides that describe how the PC operates. Suggestions are listed in the slide.</a:t>
            </a:r>
            <a:endParaRPr/>
          </a:p>
        </p:txBody>
      </p:sp>
      <p:sp>
        <p:nvSpPr>
          <p:cNvPr id="563" name="Google Shape;563;p56: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57: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57</a:t>
            </a:fld>
            <a:endParaRPr sz="1200">
              <a:solidFill>
                <a:schemeClr val="dk1"/>
              </a:solidFill>
              <a:latin typeface="Times New Roman"/>
              <a:ea typeface="Times New Roman"/>
              <a:cs typeface="Times New Roman"/>
              <a:sym typeface="Times New Roman"/>
            </a:endParaRPr>
          </a:p>
        </p:txBody>
      </p:sp>
      <p:sp>
        <p:nvSpPr>
          <p:cNvPr id="570" name="Google Shape;570;p57: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1" name="Google Shape;571;p57: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171450" lvl="0" indent="-171450" algn="l" rtl="0">
              <a:spcBef>
                <a:spcPts val="0"/>
              </a:spcBef>
              <a:spcAft>
                <a:spcPts val="0"/>
              </a:spcAft>
              <a:buClr>
                <a:schemeClr val="dk1"/>
              </a:buClr>
              <a:buSzPts val="1200"/>
              <a:buFont typeface="Arial"/>
              <a:buChar char="•"/>
            </a:pPr>
            <a:r>
              <a:rPr lang="en-US"/>
              <a:t>Module 9.1 PPT, slide 20</a:t>
            </a:r>
            <a:endParaRPr/>
          </a:p>
          <a:p>
            <a:pPr marL="171450" lvl="0" indent="-171450" algn="l" rtl="0">
              <a:spcBef>
                <a:spcPts val="360"/>
              </a:spcBef>
              <a:spcAft>
                <a:spcPts val="0"/>
              </a:spcAft>
              <a:buClr>
                <a:schemeClr val="dk1"/>
              </a:buClr>
              <a:buSzPts val="1200"/>
              <a:buFont typeface="Arial"/>
              <a:buChar char="•"/>
            </a:pPr>
            <a:r>
              <a:rPr lang="en-US" i="1"/>
              <a:t>Revise to fit your PC’s committee situation</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8: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58: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Module 9.1 PPT, slide 32</a:t>
            </a:r>
            <a:endParaRPr/>
          </a:p>
        </p:txBody>
      </p:sp>
      <p:sp>
        <p:nvSpPr>
          <p:cNvPr id="580" name="Google Shape;580;p58: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9: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59: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88" name="Google Shape;588;p59: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171450" lvl="0" indent="-171450" algn="l" rtl="0">
              <a:spcBef>
                <a:spcPts val="0"/>
              </a:spcBef>
              <a:spcAft>
                <a:spcPts val="0"/>
              </a:spcAft>
              <a:buClr>
                <a:schemeClr val="dk1"/>
              </a:buClr>
              <a:buSzPts val="1200"/>
              <a:buFont typeface="Arial"/>
              <a:buChar char="•"/>
            </a:pPr>
            <a:r>
              <a:rPr lang="en-US"/>
              <a:t>Sample topics list</a:t>
            </a:r>
            <a:endParaRPr/>
          </a:p>
          <a:p>
            <a:pPr marL="171450" marR="0" lvl="0" indent="-171450" algn="l" rtl="0">
              <a:lnSpc>
                <a:spcPct val="100000"/>
              </a:lnSpc>
              <a:spcBef>
                <a:spcPts val="360"/>
              </a:spcBef>
              <a:spcAft>
                <a:spcPts val="0"/>
              </a:spcAft>
              <a:buClr>
                <a:srgbClr val="000000"/>
              </a:buClr>
              <a:buSzPts val="1200"/>
              <a:buFont typeface="Arial"/>
              <a:buChar char="•"/>
            </a:pPr>
            <a:r>
              <a:rPr lang="en-US" sz="1200" i="1">
                <a:solidFill>
                  <a:srgbClr val="000000"/>
                </a:solidFill>
              </a:rPr>
              <a:t>Add topics as needed </a:t>
            </a:r>
            <a:endParaRPr sz="1200" i="1"/>
          </a:p>
          <a:p>
            <a:pPr marL="171450" lvl="0" indent="-95250" algn="l" rtl="0">
              <a:spcBef>
                <a:spcPts val="360"/>
              </a:spcBef>
              <a:spcAft>
                <a:spcPts val="0"/>
              </a:spcAft>
              <a:buClr>
                <a:schemeClr val="dk1"/>
              </a:buClr>
              <a:buSzPts val="1200"/>
              <a:buFont typeface="Arial"/>
              <a:buNone/>
            </a:pPr>
            <a:endParaRPr/>
          </a:p>
        </p:txBody>
      </p:sp>
      <p:sp>
        <p:nvSpPr>
          <p:cNvPr id="130" name="Google Shape;130;p6: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60: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60: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Sample section header</a:t>
            </a:r>
            <a:endParaRPr/>
          </a:p>
          <a:p>
            <a:pPr marL="0" lvl="0" indent="0" algn="l" rtl="0">
              <a:spcBef>
                <a:spcPts val="360"/>
              </a:spcBef>
              <a:spcAft>
                <a:spcPts val="0"/>
              </a:spcAft>
              <a:buNone/>
            </a:pPr>
            <a:endParaRPr/>
          </a:p>
        </p:txBody>
      </p:sp>
      <p:sp>
        <p:nvSpPr>
          <p:cNvPr id="597" name="Google Shape;597;p60: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61: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61: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Module 10.1 PPT, from slides 6 and 7</a:t>
            </a:r>
            <a:endParaRPr/>
          </a:p>
        </p:txBody>
      </p:sp>
      <p:sp>
        <p:nvSpPr>
          <p:cNvPr id="605" name="Google Shape;605;p61: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62: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62: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Module 2.2 PPT, slide 30</a:t>
            </a:r>
            <a:endParaRPr/>
          </a:p>
        </p:txBody>
      </p:sp>
      <p:sp>
        <p:nvSpPr>
          <p:cNvPr id="613" name="Google Shape;613;p62: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64: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64: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29" name="Google Shape;629;p64: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65: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65: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From  CDC, “Understanding the HIV Care Continuum,” July 2019. Available at </a:t>
            </a:r>
            <a:r>
              <a:rPr lang="en-US" u="sng">
                <a:solidFill>
                  <a:schemeClr val="hlink"/>
                </a:solidFill>
                <a:hlinkClick r:id="rId3"/>
              </a:rPr>
              <a:t>https://www.cdc.gov/hiv/pdf/library/factsheets/cdc-hiv-care-continuum.pdf</a:t>
            </a:r>
            <a:r>
              <a:rPr lang="en-US"/>
              <a:t>.</a:t>
            </a:r>
            <a:endParaRPr/>
          </a:p>
        </p:txBody>
      </p:sp>
      <p:sp>
        <p:nvSpPr>
          <p:cNvPr id="637" name="Google Shape;637;p65: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6: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66: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From  CDC, “Understanding the HIV Care Continuum,” July 2019. Available at </a:t>
            </a:r>
            <a:r>
              <a:rPr lang="en-US" u="sng">
                <a:solidFill>
                  <a:schemeClr val="hlink"/>
                </a:solidFill>
                <a:hlinkClick r:id="rId3"/>
              </a:rPr>
              <a:t>https://www.cdc.gov/hiv/pdf/library/factsheets/cdc-hiv-care-continuum.pdf</a:t>
            </a:r>
            <a:r>
              <a:rPr lang="en-US"/>
              <a:t>.</a:t>
            </a:r>
            <a:endParaRPr/>
          </a:p>
          <a:p>
            <a:pPr marL="0" lvl="0" indent="0" algn="l" rtl="0">
              <a:spcBef>
                <a:spcPts val="360"/>
              </a:spcBef>
              <a:spcAft>
                <a:spcPts val="0"/>
              </a:spcAft>
              <a:buNone/>
            </a:pPr>
            <a:endParaRPr/>
          </a:p>
        </p:txBody>
      </p:sp>
      <p:sp>
        <p:nvSpPr>
          <p:cNvPr id="646" name="Google Shape;646;p66: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67: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67: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Part A Overview, Administrative Reverse Site Visit , Steven Young, Director, DMHAP, September 19, 2019, slide 15. See </a:t>
            </a:r>
            <a:r>
              <a:rPr lang="en-US" u="sng">
                <a:solidFill>
                  <a:schemeClr val="hlink"/>
                </a:solidFill>
                <a:hlinkClick r:id="rId3"/>
              </a:rPr>
              <a:t>https://targethiv.org/library/arsv-intro-to-rwhap-part-a</a:t>
            </a:r>
            <a:r>
              <a:rPr lang="en-US"/>
              <a:t>.</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655" name="Google Shape;655;p67: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68: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68: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i="1"/>
              <a:t>Add your jurisdiction’s most recent HIV Care Continuum, or versions for both all PLWH and RWHAP clients if you have them.</a:t>
            </a:r>
            <a:endParaRPr/>
          </a:p>
        </p:txBody>
      </p:sp>
      <p:sp>
        <p:nvSpPr>
          <p:cNvPr id="665" name="Google Shape;665;p68: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69: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69: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360"/>
              </a:spcBef>
              <a:spcAft>
                <a:spcPts val="0"/>
              </a:spcAft>
              <a:buNone/>
            </a:pPr>
            <a:r>
              <a:rPr lang="en-US" i="1"/>
              <a:t>Consider adding a bullet about your local HIV care continuum data.</a:t>
            </a:r>
            <a:endParaRPr/>
          </a:p>
        </p:txBody>
      </p:sp>
      <p:sp>
        <p:nvSpPr>
          <p:cNvPr id="673" name="Google Shape;673;p69: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70: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70: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i="1"/>
              <a:t>Sample section header</a:t>
            </a:r>
            <a:endParaRPr i="1"/>
          </a:p>
          <a:p>
            <a:pPr marL="171450" lvl="0" indent="-171450" algn="l" rtl="0">
              <a:spcBef>
                <a:spcPts val="360"/>
              </a:spcBef>
              <a:spcAft>
                <a:spcPts val="0"/>
              </a:spcAft>
              <a:buClr>
                <a:schemeClr val="dk1"/>
              </a:buClr>
              <a:buSzPts val="1200"/>
              <a:buFont typeface="Arial"/>
              <a:buChar char="•"/>
            </a:pPr>
            <a:r>
              <a:rPr lang="en-US" i="1"/>
              <a:t>Choose one or more of the 3 methods of assessing/evaluating the orientation session and determining what new members learned </a:t>
            </a:r>
            <a:endParaRPr/>
          </a:p>
          <a:p>
            <a:pPr marL="628650" lvl="1" indent="-171450" algn="l" rtl="0">
              <a:spcBef>
                <a:spcPts val="360"/>
              </a:spcBef>
              <a:spcAft>
                <a:spcPts val="0"/>
              </a:spcAft>
              <a:buClr>
                <a:schemeClr val="dk1"/>
              </a:buClr>
              <a:buSzPts val="1200"/>
              <a:buFont typeface="Arial"/>
              <a:buChar char="•"/>
            </a:pPr>
            <a:r>
              <a:rPr lang="en-US" i="1"/>
              <a:t>Who Does What and Why? Quiz is Training Guide Activity 2.2 </a:t>
            </a:r>
            <a:endParaRPr/>
          </a:p>
          <a:p>
            <a:pPr marL="628650" lvl="1" indent="-171450" algn="l" rtl="0">
              <a:spcBef>
                <a:spcPts val="360"/>
              </a:spcBef>
              <a:spcAft>
                <a:spcPts val="0"/>
              </a:spcAft>
              <a:buClr>
                <a:schemeClr val="dk1"/>
              </a:buClr>
              <a:buSzPts val="1200"/>
              <a:buFont typeface="Arial"/>
              <a:buChar char="•"/>
            </a:pPr>
            <a:r>
              <a:rPr lang="en-US" i="1"/>
              <a:t>Group discussion: what you learned, what you liked and what you would change</a:t>
            </a:r>
            <a:endParaRPr/>
          </a:p>
          <a:p>
            <a:pPr marL="628650" lvl="1" indent="-171450" algn="l" rtl="0">
              <a:spcBef>
                <a:spcPts val="360"/>
              </a:spcBef>
              <a:spcAft>
                <a:spcPts val="0"/>
              </a:spcAft>
              <a:buClr>
                <a:schemeClr val="dk1"/>
              </a:buClr>
              <a:buSzPts val="1200"/>
              <a:buFont typeface="Arial"/>
              <a:buChar char="•"/>
            </a:pPr>
            <a:r>
              <a:rPr lang="en-US" i="1"/>
              <a:t>Orientation Evaluation Form</a:t>
            </a:r>
            <a:endParaRPr i="1"/>
          </a:p>
          <a:p>
            <a:pPr marL="171450" lvl="0" indent="-171450" algn="l" rtl="0">
              <a:spcBef>
                <a:spcPts val="360"/>
              </a:spcBef>
              <a:spcAft>
                <a:spcPts val="0"/>
              </a:spcAft>
              <a:buClr>
                <a:schemeClr val="dk1"/>
              </a:buClr>
              <a:buSzPts val="1200"/>
              <a:buFont typeface="Arial"/>
              <a:buChar char="•"/>
            </a:pPr>
            <a:r>
              <a:rPr lang="en-US" i="0"/>
              <a:t>Following slides support each assessment approach</a:t>
            </a:r>
            <a:endParaRPr/>
          </a:p>
        </p:txBody>
      </p:sp>
      <p:sp>
        <p:nvSpPr>
          <p:cNvPr id="681" name="Google Shape;681;p70: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Module 2.2 PPT, slide 37</a:t>
            </a:r>
            <a:endParaRPr/>
          </a:p>
        </p:txBody>
      </p:sp>
      <p:sp>
        <p:nvSpPr>
          <p:cNvPr id="138" name="Google Shape;138;p7: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71: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71: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Module 2.2 PPT, Slide 39, slightly modified</a:t>
            </a:r>
            <a:endParaRPr/>
          </a:p>
        </p:txBody>
      </p:sp>
      <p:sp>
        <p:nvSpPr>
          <p:cNvPr id="689" name="Google Shape;689;p71: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72: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72: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You may wish to record people’s reflections screen or on easel pad paper.</a:t>
            </a:r>
            <a:endParaRPr/>
          </a:p>
          <a:p>
            <a:pPr marL="0" lvl="0" indent="0" algn="l" rtl="0">
              <a:spcBef>
                <a:spcPts val="360"/>
              </a:spcBef>
              <a:spcAft>
                <a:spcPts val="0"/>
              </a:spcAft>
              <a:buNone/>
            </a:pPr>
            <a:r>
              <a:rPr lang="en-US"/>
              <a:t>The last two questions—what did you like and what would you change—are sometimes called the “plus-delta” method of assessment</a:t>
            </a:r>
            <a:endParaRPr/>
          </a:p>
        </p:txBody>
      </p:sp>
      <p:sp>
        <p:nvSpPr>
          <p:cNvPr id="698" name="Google Shape;698;p72: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73:notes"/>
          <p:cNvSpPr txBox="1">
            <a:spLocks noGrp="1"/>
          </p:cNvSpPr>
          <p:nvPr>
            <p:ph type="body" idx="1"/>
          </p:nvPr>
        </p:nvSpPr>
        <p:spPr>
          <a:xfrm>
            <a:off x="704850" y="4421188"/>
            <a:ext cx="5643563" cy="4189412"/>
          </a:xfrm>
          <a:prstGeom prst="rect">
            <a:avLst/>
          </a:prstGeom>
        </p:spPr>
        <p:txBody>
          <a:bodyPr spcFirstLastPara="1" wrap="square" lIns="93475" tIns="46725" rIns="93475" bIns="46725" anchor="t" anchorCtr="0">
            <a:noAutofit/>
          </a:bodyPr>
          <a:lstStyle/>
          <a:p>
            <a:pPr marL="0" lvl="0" indent="0" algn="l" rtl="0">
              <a:spcBef>
                <a:spcPts val="360"/>
              </a:spcBef>
              <a:spcAft>
                <a:spcPts val="0"/>
              </a:spcAft>
              <a:buNone/>
            </a:pPr>
            <a:endParaRPr/>
          </a:p>
        </p:txBody>
      </p:sp>
      <p:sp>
        <p:nvSpPr>
          <p:cNvPr id="705" name="Google Shape;705;p73: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Sample section header</a:t>
            </a:r>
            <a:endParaRPr/>
          </a:p>
          <a:p>
            <a:pPr marL="0" lvl="0" indent="0" algn="l" rtl="0">
              <a:spcBef>
                <a:spcPts val="360"/>
              </a:spcBef>
              <a:spcAft>
                <a:spcPts val="0"/>
              </a:spcAft>
              <a:buNone/>
            </a:pPr>
            <a:endParaRPr/>
          </a:p>
        </p:txBody>
      </p:sp>
      <p:sp>
        <p:nvSpPr>
          <p:cNvPr id="147" name="Google Shape;147;p8: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sldNum" idx="12"/>
          </p:nvPr>
        </p:nvSpPr>
        <p:spPr>
          <a:xfrm>
            <a:off x="3995738" y="8842375"/>
            <a:ext cx="3055937" cy="465138"/>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
        <p:nvSpPr>
          <p:cNvPr id="154" name="Google Shape;154;p9: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9:notes"/>
          <p:cNvSpPr txBox="1">
            <a:spLocks noGrp="1"/>
          </p:cNvSpPr>
          <p:nvPr>
            <p:ph type="body" idx="1"/>
          </p:nvPr>
        </p:nvSpPr>
        <p:spPr>
          <a:xfrm>
            <a:off x="704850" y="4421188"/>
            <a:ext cx="5643563"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Module 1 PowerPoint, slide 5</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grpSp>
        <p:nvGrpSpPr>
          <p:cNvPr id="13" name="Google Shape;13;p75"/>
          <p:cNvGrpSpPr/>
          <p:nvPr/>
        </p:nvGrpSpPr>
        <p:grpSpPr>
          <a:xfrm>
            <a:off x="0" y="6172200"/>
            <a:ext cx="9144000" cy="685800"/>
            <a:chOff x="0" y="6172200"/>
            <a:chExt cx="9144000" cy="685800"/>
          </a:xfrm>
        </p:grpSpPr>
        <p:sp>
          <p:nvSpPr>
            <p:cNvPr id="14" name="Google Shape;14;p75"/>
            <p:cNvSpPr/>
            <p:nvPr/>
          </p:nvSpPr>
          <p:spPr>
            <a:xfrm>
              <a:off x="0" y="6172200"/>
              <a:ext cx="9144000" cy="685800"/>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5" name="Google Shape;15;p75"/>
            <p:cNvCxnSpPr/>
            <p:nvPr/>
          </p:nvCxnSpPr>
          <p:spPr>
            <a:xfrm>
              <a:off x="0" y="6172200"/>
              <a:ext cx="9144000" cy="0"/>
            </a:xfrm>
            <a:prstGeom prst="straightConnector1">
              <a:avLst/>
            </a:prstGeom>
            <a:noFill/>
            <a:ln w="57150" cap="flat" cmpd="sng">
              <a:solidFill>
                <a:schemeClr val="accent2"/>
              </a:solidFill>
              <a:prstDash val="solid"/>
              <a:round/>
              <a:headEnd type="none" w="sm" len="sm"/>
              <a:tailEnd type="none" w="sm" len="sm"/>
            </a:ln>
          </p:spPr>
        </p:cxnSp>
      </p:grpSp>
      <p:cxnSp>
        <p:nvCxnSpPr>
          <p:cNvPr id="16" name="Google Shape;16;p75"/>
          <p:cNvCxnSpPr/>
          <p:nvPr/>
        </p:nvCxnSpPr>
        <p:spPr>
          <a:xfrm>
            <a:off x="457200" y="3429000"/>
            <a:ext cx="8229600" cy="0"/>
          </a:xfrm>
          <a:prstGeom prst="straightConnector1">
            <a:avLst/>
          </a:prstGeom>
          <a:noFill/>
          <a:ln w="57150" cap="sq" cmpd="sng">
            <a:solidFill>
              <a:schemeClr val="accent3"/>
            </a:solidFill>
            <a:prstDash val="solid"/>
            <a:round/>
            <a:headEnd type="none" w="sm" len="sm"/>
            <a:tailEnd type="none" w="sm" len="sm"/>
          </a:ln>
        </p:spPr>
      </p:cxnSp>
      <p:sp>
        <p:nvSpPr>
          <p:cNvPr id="17" name="Google Shape;17;p75"/>
          <p:cNvSpPr txBox="1">
            <a:spLocks noGrp="1"/>
          </p:cNvSpPr>
          <p:nvPr>
            <p:ph type="ctrTitle"/>
          </p:nvPr>
        </p:nvSpPr>
        <p:spPr>
          <a:xfrm>
            <a:off x="457200" y="822960"/>
            <a:ext cx="8229600" cy="237744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4400" b="1">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75"/>
          <p:cNvSpPr txBox="1">
            <a:spLocks noGrp="1"/>
          </p:cNvSpPr>
          <p:nvPr>
            <p:ph type="subTitle" idx="1"/>
          </p:nvPr>
        </p:nvSpPr>
        <p:spPr>
          <a:xfrm>
            <a:off x="457200" y="3657600"/>
            <a:ext cx="8229600" cy="182880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SzPts val="2400"/>
              <a:buNone/>
              <a:defRPr sz="2400">
                <a:solidFill>
                  <a:schemeClr val="dk1"/>
                </a:solidFill>
              </a:defRPr>
            </a:lvl1pPr>
            <a:lvl2pPr lvl="1" algn="ctr">
              <a:spcBef>
                <a:spcPts val="480"/>
              </a:spcBef>
              <a:spcAft>
                <a:spcPts val="0"/>
              </a:spcAft>
              <a:buSzPts val="2400"/>
              <a:buNone/>
              <a:defRPr>
                <a:solidFill>
                  <a:srgbClr val="8D8D8D"/>
                </a:solidFill>
              </a:defRPr>
            </a:lvl2pPr>
            <a:lvl3pPr lvl="2" algn="ctr">
              <a:spcBef>
                <a:spcPts val="400"/>
              </a:spcBef>
              <a:spcAft>
                <a:spcPts val="0"/>
              </a:spcAft>
              <a:buSzPts val="2000"/>
              <a:buNone/>
              <a:defRPr>
                <a:solidFill>
                  <a:srgbClr val="8D8D8D"/>
                </a:solidFill>
              </a:defRPr>
            </a:lvl3pPr>
            <a:lvl4pPr lvl="3" algn="ctr">
              <a:spcBef>
                <a:spcPts val="360"/>
              </a:spcBef>
              <a:spcAft>
                <a:spcPts val="0"/>
              </a:spcAft>
              <a:buSzPts val="1800"/>
              <a:buNone/>
              <a:defRPr>
                <a:solidFill>
                  <a:srgbClr val="8D8D8D"/>
                </a:solidFill>
              </a:defRPr>
            </a:lvl4pPr>
            <a:lvl5pPr lvl="4" algn="ctr">
              <a:spcBef>
                <a:spcPts val="360"/>
              </a:spcBef>
              <a:spcAft>
                <a:spcPts val="0"/>
              </a:spcAft>
              <a:buSzPts val="1800"/>
              <a:buNone/>
              <a:defRPr>
                <a:solidFill>
                  <a:srgbClr val="8D8D8D"/>
                </a:solidFill>
              </a:defRPr>
            </a:lvl5pPr>
            <a:lvl6pPr lvl="5" algn="ctr">
              <a:spcBef>
                <a:spcPts val="400"/>
              </a:spcBef>
              <a:spcAft>
                <a:spcPts val="0"/>
              </a:spcAft>
              <a:buClr>
                <a:srgbClr val="8D8D8D"/>
              </a:buClr>
              <a:buSzPts val="2000"/>
              <a:buNone/>
              <a:defRPr>
                <a:solidFill>
                  <a:srgbClr val="8D8D8D"/>
                </a:solidFill>
              </a:defRPr>
            </a:lvl6pPr>
            <a:lvl7pPr lvl="6" algn="ctr">
              <a:spcBef>
                <a:spcPts val="400"/>
              </a:spcBef>
              <a:spcAft>
                <a:spcPts val="0"/>
              </a:spcAft>
              <a:buClr>
                <a:srgbClr val="8D8D8D"/>
              </a:buClr>
              <a:buSzPts val="2000"/>
              <a:buNone/>
              <a:defRPr>
                <a:solidFill>
                  <a:srgbClr val="8D8D8D"/>
                </a:solidFill>
              </a:defRPr>
            </a:lvl7pPr>
            <a:lvl8pPr lvl="7" algn="ctr">
              <a:spcBef>
                <a:spcPts val="400"/>
              </a:spcBef>
              <a:spcAft>
                <a:spcPts val="0"/>
              </a:spcAft>
              <a:buClr>
                <a:srgbClr val="8D8D8D"/>
              </a:buClr>
              <a:buSzPts val="2000"/>
              <a:buNone/>
              <a:defRPr>
                <a:solidFill>
                  <a:srgbClr val="8D8D8D"/>
                </a:solidFill>
              </a:defRPr>
            </a:lvl8pPr>
            <a:lvl9pPr lvl="8" algn="ctr">
              <a:spcBef>
                <a:spcPts val="400"/>
              </a:spcBef>
              <a:spcAft>
                <a:spcPts val="0"/>
              </a:spcAft>
              <a:buClr>
                <a:srgbClr val="8D8D8D"/>
              </a:buClr>
              <a:buSzPts val="2000"/>
              <a:buNone/>
              <a:defRPr>
                <a:solidFill>
                  <a:srgbClr val="8D8D8D"/>
                </a:solidFill>
              </a:defRPr>
            </a:lvl9pPr>
          </a:lstStyle>
          <a:p>
            <a:endParaRPr/>
          </a:p>
        </p:txBody>
      </p:sp>
      <p:grpSp>
        <p:nvGrpSpPr>
          <p:cNvPr id="19" name="Google Shape;19;p75"/>
          <p:cNvGrpSpPr/>
          <p:nvPr/>
        </p:nvGrpSpPr>
        <p:grpSpPr>
          <a:xfrm>
            <a:off x="0" y="6172200"/>
            <a:ext cx="9144000" cy="685800"/>
            <a:chOff x="0" y="6172200"/>
            <a:chExt cx="9144000" cy="685800"/>
          </a:xfrm>
        </p:grpSpPr>
        <p:sp>
          <p:nvSpPr>
            <p:cNvPr id="20" name="Google Shape;20;p75"/>
            <p:cNvSpPr/>
            <p:nvPr/>
          </p:nvSpPr>
          <p:spPr>
            <a:xfrm>
              <a:off x="0" y="6172200"/>
              <a:ext cx="9144000" cy="685800"/>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21" name="Google Shape;21;p75"/>
            <p:cNvCxnSpPr/>
            <p:nvPr/>
          </p:nvCxnSpPr>
          <p:spPr>
            <a:xfrm>
              <a:off x="0" y="6172200"/>
              <a:ext cx="9144000" cy="0"/>
            </a:xfrm>
            <a:prstGeom prst="straightConnector1">
              <a:avLst/>
            </a:prstGeom>
            <a:noFill/>
            <a:ln w="57150" cap="flat" cmpd="sng">
              <a:solidFill>
                <a:schemeClr val="accent2"/>
              </a:solidFill>
              <a:prstDash val="solid"/>
              <a:round/>
              <a:headEnd type="none" w="sm" len="sm"/>
              <a:tailEnd type="none" w="sm" len="sm"/>
            </a:ln>
          </p:spPr>
        </p:cxnSp>
      </p:grpSp>
      <p:cxnSp>
        <p:nvCxnSpPr>
          <p:cNvPr id="22" name="Google Shape;22;p75"/>
          <p:cNvCxnSpPr/>
          <p:nvPr/>
        </p:nvCxnSpPr>
        <p:spPr>
          <a:xfrm>
            <a:off x="457200" y="3429000"/>
            <a:ext cx="8229600" cy="0"/>
          </a:xfrm>
          <a:prstGeom prst="straightConnector1">
            <a:avLst/>
          </a:prstGeom>
          <a:noFill/>
          <a:ln w="57150" cap="sq" cmpd="sng">
            <a:solidFill>
              <a:schemeClr val="accent3"/>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
        <p:cNvGrpSpPr/>
        <p:nvPr/>
      </p:nvGrpSpPr>
      <p:grpSpPr>
        <a:xfrm>
          <a:off x="0" y="0"/>
          <a:ext cx="0" cy="0"/>
          <a:chOff x="0" y="0"/>
          <a:chExt cx="0" cy="0"/>
        </a:xfrm>
      </p:grpSpPr>
      <p:cxnSp>
        <p:nvCxnSpPr>
          <p:cNvPr id="64" name="Google Shape;64;p84"/>
          <p:cNvCxnSpPr/>
          <p:nvPr/>
        </p:nvCxnSpPr>
        <p:spPr>
          <a:xfrm>
            <a:off x="457200" y="1524000"/>
            <a:ext cx="8229600" cy="0"/>
          </a:xfrm>
          <a:prstGeom prst="straightConnector1">
            <a:avLst/>
          </a:prstGeom>
          <a:noFill/>
          <a:ln w="57150" cap="sq" cmpd="sng">
            <a:solidFill>
              <a:schemeClr val="accent3"/>
            </a:solidFill>
            <a:prstDash val="solid"/>
            <a:round/>
            <a:headEnd type="none" w="sm" len="sm"/>
            <a:tailEnd type="none" w="sm" len="sm"/>
          </a:ln>
        </p:spPr>
      </p:cxnSp>
      <p:sp>
        <p:nvSpPr>
          <p:cNvPr id="65" name="Google Shape;65;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4"/>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b="1" i="1"/>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cxnSp>
        <p:nvCxnSpPr>
          <p:cNvPr id="68" name="Google Shape;68;p85"/>
          <p:cNvCxnSpPr/>
          <p:nvPr/>
        </p:nvCxnSpPr>
        <p:spPr>
          <a:xfrm>
            <a:off x="457200" y="1524000"/>
            <a:ext cx="8229600" cy="0"/>
          </a:xfrm>
          <a:prstGeom prst="straightConnector1">
            <a:avLst/>
          </a:prstGeom>
          <a:noFill/>
          <a:ln w="57150" cap="sq" cmpd="sng">
            <a:solidFill>
              <a:schemeClr val="accent3"/>
            </a:solidFill>
            <a:prstDash val="solid"/>
            <a:round/>
            <a:headEnd type="none" w="sm" len="sm"/>
            <a:tailEnd type="none" w="sm" len="sm"/>
          </a:ln>
        </p:spPr>
      </p:cxnSp>
      <p:sp>
        <p:nvSpPr>
          <p:cNvPr id="69" name="Google Shape;69;p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5"/>
          <p:cNvSpPr txBox="1">
            <a:spLocks noGrp="1"/>
          </p:cNvSpPr>
          <p:nvPr>
            <p:ph type="body" idx="1"/>
          </p:nvPr>
        </p:nvSpPr>
        <p:spPr>
          <a:xfrm>
            <a:off x="457200" y="1737360"/>
            <a:ext cx="4038600" cy="438912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1" name="Google Shape;71;p85"/>
          <p:cNvSpPr txBox="1">
            <a:spLocks noGrp="1"/>
          </p:cNvSpPr>
          <p:nvPr>
            <p:ph type="body" idx="2"/>
          </p:nvPr>
        </p:nvSpPr>
        <p:spPr>
          <a:xfrm>
            <a:off x="4648200" y="1737360"/>
            <a:ext cx="4038600" cy="438912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cxnSp>
        <p:nvCxnSpPr>
          <p:cNvPr id="72" name="Google Shape;72;p85"/>
          <p:cNvCxnSpPr/>
          <p:nvPr/>
        </p:nvCxnSpPr>
        <p:spPr>
          <a:xfrm>
            <a:off x="457200" y="1524000"/>
            <a:ext cx="8229600" cy="0"/>
          </a:xfrm>
          <a:prstGeom prst="straightConnector1">
            <a:avLst/>
          </a:prstGeom>
          <a:noFill/>
          <a:ln w="57150" cap="sq" cmpd="sng">
            <a:solidFill>
              <a:schemeClr val="accent3"/>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cxnSp>
        <p:nvCxnSpPr>
          <p:cNvPr id="74" name="Google Shape;74;p86"/>
          <p:cNvCxnSpPr/>
          <p:nvPr/>
        </p:nvCxnSpPr>
        <p:spPr>
          <a:xfrm>
            <a:off x="457200" y="1524000"/>
            <a:ext cx="8229600" cy="0"/>
          </a:xfrm>
          <a:prstGeom prst="straightConnector1">
            <a:avLst/>
          </a:prstGeom>
          <a:noFill/>
          <a:ln w="57150" cap="sq" cmpd="sng">
            <a:solidFill>
              <a:schemeClr val="accent3"/>
            </a:solidFill>
            <a:prstDash val="solid"/>
            <a:round/>
            <a:headEnd type="none" w="sm" len="sm"/>
            <a:tailEnd type="none" w="sm" len="sm"/>
          </a:ln>
        </p:spPr>
      </p:cxnSp>
      <p:sp>
        <p:nvSpPr>
          <p:cNvPr id="75" name="Google Shape;75;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6"/>
          <p:cNvSpPr txBox="1">
            <a:spLocks noGrp="1"/>
          </p:cNvSpPr>
          <p:nvPr>
            <p:ph type="body" idx="1"/>
          </p:nvPr>
        </p:nvSpPr>
        <p:spPr>
          <a:xfrm>
            <a:off x="457200" y="1691958"/>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7" name="Google Shape;77;p86"/>
          <p:cNvSpPr txBox="1">
            <a:spLocks noGrp="1"/>
          </p:cNvSpPr>
          <p:nvPr>
            <p:ph type="body" idx="2"/>
          </p:nvPr>
        </p:nvSpPr>
        <p:spPr>
          <a:xfrm>
            <a:off x="457200" y="2331720"/>
            <a:ext cx="4040188" cy="384048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8" name="Google Shape;78;p86"/>
          <p:cNvSpPr txBox="1">
            <a:spLocks noGrp="1"/>
          </p:cNvSpPr>
          <p:nvPr>
            <p:ph type="body" idx="3"/>
          </p:nvPr>
        </p:nvSpPr>
        <p:spPr>
          <a:xfrm>
            <a:off x="4645025" y="1691958"/>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9" name="Google Shape;79;p86"/>
          <p:cNvSpPr txBox="1">
            <a:spLocks noGrp="1"/>
          </p:cNvSpPr>
          <p:nvPr>
            <p:ph type="body" idx="4"/>
          </p:nvPr>
        </p:nvSpPr>
        <p:spPr>
          <a:xfrm>
            <a:off x="4645025" y="2331720"/>
            <a:ext cx="4041775" cy="384048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cxnSp>
        <p:nvCxnSpPr>
          <p:cNvPr id="80" name="Google Shape;80;p86"/>
          <p:cNvCxnSpPr/>
          <p:nvPr/>
        </p:nvCxnSpPr>
        <p:spPr>
          <a:xfrm>
            <a:off x="457200" y="1524000"/>
            <a:ext cx="8229600" cy="0"/>
          </a:xfrm>
          <a:prstGeom prst="straightConnector1">
            <a:avLst/>
          </a:prstGeom>
          <a:noFill/>
          <a:ln w="57150" cap="sq" cmpd="sng">
            <a:solidFill>
              <a:schemeClr val="accent3"/>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scussion">
  <p:cSld name="discussion">
    <p:bg>
      <p:bgPr>
        <a:solidFill>
          <a:schemeClr val="accent1"/>
        </a:solidFill>
        <a:effectLst/>
      </p:bgPr>
    </p:bg>
    <p:spTree>
      <p:nvGrpSpPr>
        <p:cNvPr id="1" name="Shape 81"/>
        <p:cNvGrpSpPr/>
        <p:nvPr/>
      </p:nvGrpSpPr>
      <p:grpSpPr>
        <a:xfrm>
          <a:off x="0" y="0"/>
          <a:ext cx="0" cy="0"/>
          <a:chOff x="0" y="0"/>
          <a:chExt cx="0" cy="0"/>
        </a:xfrm>
      </p:grpSpPr>
      <p:sp>
        <p:nvSpPr>
          <p:cNvPr id="82" name="Google Shape;82;p87"/>
          <p:cNvSpPr/>
          <p:nvPr/>
        </p:nvSpPr>
        <p:spPr>
          <a:xfrm>
            <a:off x="685800" y="685800"/>
            <a:ext cx="7772400" cy="5486400"/>
          </a:xfrm>
          <a:prstGeom prst="rect">
            <a:avLst/>
          </a:prstGeom>
          <a:solidFill>
            <a:schemeClr val="lt1"/>
          </a:solidFill>
          <a:ln w="25400" cap="flat" cmpd="sng">
            <a:solidFill>
              <a:srgbClr val="0586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87"/>
          <p:cNvSpPr txBox="1">
            <a:spLocks noGrp="1"/>
          </p:cNvSpPr>
          <p:nvPr>
            <p:ph type="body" idx="1"/>
          </p:nvPr>
        </p:nvSpPr>
        <p:spPr>
          <a:xfrm>
            <a:off x="777240" y="1752600"/>
            <a:ext cx="7589520" cy="4267200"/>
          </a:xfrm>
          <a:prstGeom prst="rect">
            <a:avLst/>
          </a:prstGeom>
          <a:noFill/>
          <a:ln>
            <a:noFill/>
          </a:ln>
        </p:spPr>
        <p:txBody>
          <a:bodyPr spcFirstLastPara="1" wrap="square" lIns="274300" tIns="274300" rIns="274300" bIns="2743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87"/>
          <p:cNvSpPr txBox="1">
            <a:spLocks noGrp="1"/>
          </p:cNvSpPr>
          <p:nvPr>
            <p:ph type="title"/>
          </p:nvPr>
        </p:nvSpPr>
        <p:spPr>
          <a:xfrm>
            <a:off x="777240" y="762000"/>
            <a:ext cx="7589520" cy="914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8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1"/>
        </a:solidFill>
        <a:effectLst/>
      </p:bgPr>
    </p:bg>
    <p:spTree>
      <p:nvGrpSpPr>
        <p:cNvPr id="1" name="Shape 85"/>
        <p:cNvGrpSpPr/>
        <p:nvPr/>
      </p:nvGrpSpPr>
      <p:grpSpPr>
        <a:xfrm>
          <a:off x="0" y="0"/>
          <a:ext cx="0" cy="0"/>
          <a:chOff x="0" y="0"/>
          <a:chExt cx="0" cy="0"/>
        </a:xfrm>
      </p:grpSpPr>
      <p:sp>
        <p:nvSpPr>
          <p:cNvPr id="86" name="Google Shape;86;p88"/>
          <p:cNvSpPr txBox="1">
            <a:spLocks noGrp="1"/>
          </p:cNvSpPr>
          <p:nvPr>
            <p:ph type="body" idx="1"/>
          </p:nvPr>
        </p:nvSpPr>
        <p:spPr>
          <a:xfrm>
            <a:off x="685800" y="685800"/>
            <a:ext cx="7772400" cy="5486400"/>
          </a:xfrm>
          <a:prstGeom prst="rect">
            <a:avLst/>
          </a:prstGeom>
          <a:solidFill>
            <a:schemeClr val="lt1"/>
          </a:solidFill>
          <a:ln>
            <a:noFill/>
          </a:ln>
        </p:spPr>
        <p:txBody>
          <a:bodyPr spcFirstLastPara="1" wrap="square" lIns="274300" tIns="274300" rIns="274300" bIns="2743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cxnSp>
        <p:nvCxnSpPr>
          <p:cNvPr id="24" name="Google Shape;24;p76"/>
          <p:cNvCxnSpPr/>
          <p:nvPr/>
        </p:nvCxnSpPr>
        <p:spPr>
          <a:xfrm>
            <a:off x="457200" y="1524000"/>
            <a:ext cx="8229600" cy="0"/>
          </a:xfrm>
          <a:prstGeom prst="straightConnector1">
            <a:avLst/>
          </a:prstGeom>
          <a:noFill/>
          <a:ln w="57150" cap="sq" cmpd="sng">
            <a:solidFill>
              <a:schemeClr val="accent3"/>
            </a:solidFill>
            <a:prstDash val="solid"/>
            <a:round/>
            <a:headEnd type="none" w="sm" len="sm"/>
            <a:tailEnd type="none" w="sm" len="sm"/>
          </a:ln>
        </p:spPr>
      </p:cxnSp>
      <p:sp>
        <p:nvSpPr>
          <p:cNvPr id="25" name="Google Shape;25;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6"/>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7" name="Google Shape;27;p76"/>
          <p:cNvCxnSpPr/>
          <p:nvPr/>
        </p:nvCxnSpPr>
        <p:spPr>
          <a:xfrm>
            <a:off x="457200" y="1524000"/>
            <a:ext cx="8229600" cy="0"/>
          </a:xfrm>
          <a:prstGeom prst="straightConnector1">
            <a:avLst/>
          </a:prstGeom>
          <a:noFill/>
          <a:ln w="57150" cap="sq" cmpd="sng">
            <a:solidFill>
              <a:schemeClr val="accent3"/>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ctivity1">
  <p:cSld name="Activity1">
    <p:bg>
      <p:bgPr>
        <a:solidFill>
          <a:srgbClr val="F2F2F2"/>
        </a:solidFill>
        <a:effectLst/>
      </p:bgPr>
    </p:bg>
    <p:spTree>
      <p:nvGrpSpPr>
        <p:cNvPr id="1" name="Shape 28"/>
        <p:cNvGrpSpPr/>
        <p:nvPr/>
      </p:nvGrpSpPr>
      <p:grpSpPr>
        <a:xfrm>
          <a:off x="0" y="0"/>
          <a:ext cx="0" cy="0"/>
          <a:chOff x="0" y="0"/>
          <a:chExt cx="0" cy="0"/>
        </a:xfrm>
      </p:grpSpPr>
      <p:cxnSp>
        <p:nvCxnSpPr>
          <p:cNvPr id="29" name="Google Shape;29;p77"/>
          <p:cNvCxnSpPr/>
          <p:nvPr/>
        </p:nvCxnSpPr>
        <p:spPr>
          <a:xfrm>
            <a:off x="457200" y="1524000"/>
            <a:ext cx="8229600" cy="0"/>
          </a:xfrm>
          <a:prstGeom prst="straightConnector1">
            <a:avLst/>
          </a:prstGeom>
          <a:noFill/>
          <a:ln w="57150" cap="sq" cmpd="sng">
            <a:solidFill>
              <a:schemeClr val="dk2"/>
            </a:solidFill>
            <a:prstDash val="solid"/>
            <a:round/>
            <a:headEnd type="none" w="sm" len="sm"/>
            <a:tailEnd type="none" w="sm" len="sm"/>
          </a:ln>
        </p:spPr>
      </p:cxnSp>
      <p:sp>
        <p:nvSpPr>
          <p:cNvPr id="30" name="Google Shape;30;p77"/>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2" name="Google Shape;32;p77"/>
          <p:cNvCxnSpPr/>
          <p:nvPr/>
        </p:nvCxnSpPr>
        <p:spPr>
          <a:xfrm>
            <a:off x="457200" y="1524000"/>
            <a:ext cx="8229600" cy="0"/>
          </a:xfrm>
          <a:prstGeom prst="straightConnector1">
            <a:avLst/>
          </a:prstGeom>
          <a:noFill/>
          <a:ln w="57150" cap="sq" cmpd="sng">
            <a:solidFill>
              <a:schemeClr val="dk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tivity2">
  <p:cSld name="Activity2">
    <p:bg>
      <p:bgPr>
        <a:solidFill>
          <a:srgbClr val="F2F2F2"/>
        </a:solidFill>
        <a:effectLst/>
      </p:bgPr>
    </p:bg>
    <p:spTree>
      <p:nvGrpSpPr>
        <p:cNvPr id="1" name="Shape 33"/>
        <p:cNvGrpSpPr/>
        <p:nvPr/>
      </p:nvGrpSpPr>
      <p:grpSpPr>
        <a:xfrm>
          <a:off x="0" y="0"/>
          <a:ext cx="0" cy="0"/>
          <a:chOff x="0" y="0"/>
          <a:chExt cx="0" cy="0"/>
        </a:xfrm>
      </p:grpSpPr>
      <p:sp>
        <p:nvSpPr>
          <p:cNvPr id="34" name="Google Shape;34;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5" name="Google Shape;35;p78"/>
          <p:cNvCxnSpPr/>
          <p:nvPr/>
        </p:nvCxnSpPr>
        <p:spPr>
          <a:xfrm>
            <a:off x="457200" y="1524000"/>
            <a:ext cx="8229600" cy="0"/>
          </a:xfrm>
          <a:prstGeom prst="straightConnector1">
            <a:avLst/>
          </a:prstGeom>
          <a:noFill/>
          <a:ln w="57150" cap="sq" cmpd="sng">
            <a:solidFill>
              <a:schemeClr val="dk2"/>
            </a:solidFill>
            <a:prstDash val="solid"/>
            <a:round/>
            <a:headEnd type="none" w="sm" len="sm"/>
            <a:tailEnd type="none" w="sm" len="sm"/>
          </a:ln>
        </p:spPr>
      </p:cxnSp>
      <p:cxnSp>
        <p:nvCxnSpPr>
          <p:cNvPr id="36" name="Google Shape;36;p78"/>
          <p:cNvCxnSpPr/>
          <p:nvPr/>
        </p:nvCxnSpPr>
        <p:spPr>
          <a:xfrm>
            <a:off x="457200" y="1524000"/>
            <a:ext cx="8229600" cy="0"/>
          </a:xfrm>
          <a:prstGeom prst="straightConnector1">
            <a:avLst/>
          </a:prstGeom>
          <a:noFill/>
          <a:ln w="57150" cap="sq" cmpd="sng">
            <a:solidFill>
              <a:schemeClr val="dk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alpha val="84705"/>
          </a:schemeClr>
        </a:solidFill>
        <a:effectLst/>
      </p:bgPr>
    </p:bg>
    <p:spTree>
      <p:nvGrpSpPr>
        <p:cNvPr id="1" name="Shape 37"/>
        <p:cNvGrpSpPr/>
        <p:nvPr/>
      </p:nvGrpSpPr>
      <p:grpSpPr>
        <a:xfrm>
          <a:off x="0" y="0"/>
          <a:ext cx="0" cy="0"/>
          <a:chOff x="0" y="0"/>
          <a:chExt cx="0" cy="0"/>
        </a:xfrm>
      </p:grpSpPr>
      <p:grpSp>
        <p:nvGrpSpPr>
          <p:cNvPr id="38" name="Google Shape;38;p79"/>
          <p:cNvGrpSpPr/>
          <p:nvPr/>
        </p:nvGrpSpPr>
        <p:grpSpPr>
          <a:xfrm>
            <a:off x="0" y="0"/>
            <a:ext cx="9144000" cy="2667000"/>
            <a:chOff x="0" y="0"/>
            <a:chExt cx="9144000" cy="2667000"/>
          </a:xfrm>
        </p:grpSpPr>
        <p:sp>
          <p:nvSpPr>
            <p:cNvPr id="39" name="Google Shape;39;p79"/>
            <p:cNvSpPr/>
            <p:nvPr/>
          </p:nvSpPr>
          <p:spPr>
            <a:xfrm>
              <a:off x="0" y="0"/>
              <a:ext cx="9144000" cy="2667000"/>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40" name="Google Shape;40;p79"/>
            <p:cNvCxnSpPr/>
            <p:nvPr/>
          </p:nvCxnSpPr>
          <p:spPr>
            <a:xfrm>
              <a:off x="0" y="2667000"/>
              <a:ext cx="9144000" cy="0"/>
            </a:xfrm>
            <a:prstGeom prst="straightConnector1">
              <a:avLst/>
            </a:prstGeom>
            <a:noFill/>
            <a:ln w="57150" cap="flat" cmpd="sng">
              <a:solidFill>
                <a:schemeClr val="accent3"/>
              </a:solidFill>
              <a:prstDash val="solid"/>
              <a:round/>
              <a:headEnd type="none" w="sm" len="sm"/>
              <a:tailEnd type="none" w="sm" len="sm"/>
            </a:ln>
          </p:spPr>
        </p:cxnSp>
      </p:grpSp>
      <p:sp>
        <p:nvSpPr>
          <p:cNvPr id="41" name="Google Shape;41;p79"/>
          <p:cNvSpPr txBox="1">
            <a:spLocks noGrp="1"/>
          </p:cNvSpPr>
          <p:nvPr>
            <p:ph type="title"/>
          </p:nvPr>
        </p:nvSpPr>
        <p:spPr>
          <a:xfrm>
            <a:off x="457200" y="457199"/>
            <a:ext cx="8229600" cy="20116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9"/>
          <p:cNvSpPr txBox="1">
            <a:spLocks noGrp="1"/>
          </p:cNvSpPr>
          <p:nvPr>
            <p:ph type="body" idx="1"/>
          </p:nvPr>
        </p:nvSpPr>
        <p:spPr>
          <a:xfrm>
            <a:off x="457200" y="2906712"/>
            <a:ext cx="8229600" cy="2743200"/>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Clr>
                <a:schemeClr val="dk2"/>
              </a:buClr>
              <a:buSzPts val="2000"/>
              <a:buFont typeface="Arial"/>
              <a:buChar char="•"/>
              <a:defRPr sz="2000">
                <a:solidFill>
                  <a:schemeClr val="dk1"/>
                </a:solidFill>
              </a:defRPr>
            </a:lvl1pPr>
            <a:lvl2pPr marL="914400" lvl="1" indent="-228600" algn="l">
              <a:spcBef>
                <a:spcPts val="360"/>
              </a:spcBef>
              <a:spcAft>
                <a:spcPts val="0"/>
              </a:spcAft>
              <a:buSzPts val="1800"/>
              <a:buNone/>
              <a:defRPr sz="1800">
                <a:solidFill>
                  <a:srgbClr val="8D8D8D"/>
                </a:solidFill>
              </a:defRPr>
            </a:lvl2pPr>
            <a:lvl3pPr marL="1371600" lvl="2" indent="-228600" algn="l">
              <a:spcBef>
                <a:spcPts val="320"/>
              </a:spcBef>
              <a:spcAft>
                <a:spcPts val="0"/>
              </a:spcAft>
              <a:buSzPts val="1600"/>
              <a:buNone/>
              <a:defRPr sz="1600">
                <a:solidFill>
                  <a:srgbClr val="8D8D8D"/>
                </a:solidFill>
              </a:defRPr>
            </a:lvl3pPr>
            <a:lvl4pPr marL="1828800" lvl="3" indent="-228600" algn="l">
              <a:spcBef>
                <a:spcPts val="280"/>
              </a:spcBef>
              <a:spcAft>
                <a:spcPts val="0"/>
              </a:spcAft>
              <a:buSzPts val="1400"/>
              <a:buNone/>
              <a:defRPr sz="1400">
                <a:solidFill>
                  <a:srgbClr val="8D8D8D"/>
                </a:solidFill>
              </a:defRPr>
            </a:lvl4pPr>
            <a:lvl5pPr marL="2286000" lvl="4" indent="-228600" algn="l">
              <a:spcBef>
                <a:spcPts val="280"/>
              </a:spcBef>
              <a:spcAft>
                <a:spcPts val="0"/>
              </a:spcAft>
              <a:buSzPts val="1400"/>
              <a:buNone/>
              <a:defRPr sz="1400">
                <a:solidFill>
                  <a:srgbClr val="8D8D8D"/>
                </a:solidFill>
              </a:defRPr>
            </a:lvl5pPr>
            <a:lvl6pPr marL="2743200" lvl="5" indent="-228600" algn="l">
              <a:spcBef>
                <a:spcPts val="280"/>
              </a:spcBef>
              <a:spcAft>
                <a:spcPts val="0"/>
              </a:spcAft>
              <a:buClr>
                <a:srgbClr val="8D8D8D"/>
              </a:buClr>
              <a:buSzPts val="1400"/>
              <a:buNone/>
              <a:defRPr sz="1400">
                <a:solidFill>
                  <a:srgbClr val="8D8D8D"/>
                </a:solidFill>
              </a:defRPr>
            </a:lvl6pPr>
            <a:lvl7pPr marL="3200400" lvl="6" indent="-228600" algn="l">
              <a:spcBef>
                <a:spcPts val="280"/>
              </a:spcBef>
              <a:spcAft>
                <a:spcPts val="0"/>
              </a:spcAft>
              <a:buClr>
                <a:srgbClr val="8D8D8D"/>
              </a:buClr>
              <a:buSzPts val="1400"/>
              <a:buNone/>
              <a:defRPr sz="1400">
                <a:solidFill>
                  <a:srgbClr val="8D8D8D"/>
                </a:solidFill>
              </a:defRPr>
            </a:lvl7pPr>
            <a:lvl8pPr marL="3657600" lvl="7" indent="-228600" algn="l">
              <a:spcBef>
                <a:spcPts val="280"/>
              </a:spcBef>
              <a:spcAft>
                <a:spcPts val="0"/>
              </a:spcAft>
              <a:buClr>
                <a:srgbClr val="8D8D8D"/>
              </a:buClr>
              <a:buSzPts val="1400"/>
              <a:buNone/>
              <a:defRPr sz="1400">
                <a:solidFill>
                  <a:srgbClr val="8D8D8D"/>
                </a:solidFill>
              </a:defRPr>
            </a:lvl8pPr>
            <a:lvl9pPr marL="4114800" lvl="8" indent="-228600" algn="l">
              <a:spcBef>
                <a:spcPts val="280"/>
              </a:spcBef>
              <a:spcAft>
                <a:spcPts val="0"/>
              </a:spcAft>
              <a:buClr>
                <a:srgbClr val="8D8D8D"/>
              </a:buClr>
              <a:buSzPts val="1400"/>
              <a:buNone/>
              <a:defRPr sz="1400">
                <a:solidFill>
                  <a:srgbClr val="8D8D8D"/>
                </a:solidFill>
              </a:defRPr>
            </a:lvl9pPr>
          </a:lstStyle>
          <a:p>
            <a:endParaRPr/>
          </a:p>
        </p:txBody>
      </p:sp>
      <p:sp>
        <p:nvSpPr>
          <p:cNvPr id="43" name="Google Shape;43;p79"/>
          <p:cNvSpPr/>
          <p:nvPr/>
        </p:nvSpPr>
        <p:spPr>
          <a:xfrm>
            <a:off x="0" y="0"/>
            <a:ext cx="9144000" cy="2651125"/>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44" name="Google Shape;44;p79"/>
          <p:cNvCxnSpPr/>
          <p:nvPr/>
        </p:nvCxnSpPr>
        <p:spPr>
          <a:xfrm>
            <a:off x="0" y="2651125"/>
            <a:ext cx="9144000" cy="0"/>
          </a:xfrm>
          <a:prstGeom prst="straightConnector1">
            <a:avLst/>
          </a:prstGeom>
          <a:noFill/>
          <a:ln w="57150" cap="sq" cmpd="sng">
            <a:solidFill>
              <a:schemeClr val="accent3"/>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cxnSp>
        <p:nvCxnSpPr>
          <p:cNvPr id="47" name="Google Shape;47;p81"/>
          <p:cNvCxnSpPr/>
          <p:nvPr/>
        </p:nvCxnSpPr>
        <p:spPr>
          <a:xfrm>
            <a:off x="457200" y="1524000"/>
            <a:ext cx="8229600" cy="0"/>
          </a:xfrm>
          <a:prstGeom prst="straightConnector1">
            <a:avLst/>
          </a:prstGeom>
          <a:noFill/>
          <a:ln w="57150" cap="sq" cmpd="sng">
            <a:solidFill>
              <a:schemeClr val="accent3"/>
            </a:solidFill>
            <a:prstDash val="solid"/>
            <a:round/>
            <a:headEnd type="none" w="sm" len="sm"/>
            <a:tailEnd type="none" w="sm" len="sm"/>
          </a:ln>
        </p:spPr>
      </p:cxnSp>
      <p:sp>
        <p:nvSpPr>
          <p:cNvPr id="48" name="Google Shape;48;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9" name="Google Shape;49;p81"/>
          <p:cNvCxnSpPr/>
          <p:nvPr/>
        </p:nvCxnSpPr>
        <p:spPr>
          <a:xfrm>
            <a:off x="457200" y="1524000"/>
            <a:ext cx="8229600" cy="0"/>
          </a:xfrm>
          <a:prstGeom prst="straightConnector1">
            <a:avLst/>
          </a:prstGeom>
          <a:noFill/>
          <a:ln w="57150" cap="sq" cmpd="sng">
            <a:solidFill>
              <a:schemeClr val="accent3"/>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2">
            <a:alpha val="84705"/>
          </a:schemeClr>
        </a:solidFill>
        <a:effectLst/>
      </p:bgPr>
    </p:bg>
    <p:spTree>
      <p:nvGrpSpPr>
        <p:cNvPr id="1" name="Shape 50"/>
        <p:cNvGrpSpPr/>
        <p:nvPr/>
      </p:nvGrpSpPr>
      <p:grpSpPr>
        <a:xfrm>
          <a:off x="0" y="0"/>
          <a:ext cx="0" cy="0"/>
          <a:chOff x="0" y="0"/>
          <a:chExt cx="0" cy="0"/>
        </a:xfrm>
      </p:grpSpPr>
      <p:grpSp>
        <p:nvGrpSpPr>
          <p:cNvPr id="51" name="Google Shape;51;p82"/>
          <p:cNvGrpSpPr/>
          <p:nvPr/>
        </p:nvGrpSpPr>
        <p:grpSpPr>
          <a:xfrm>
            <a:off x="0" y="0"/>
            <a:ext cx="9144000" cy="4038600"/>
            <a:chOff x="0" y="0"/>
            <a:chExt cx="9144000" cy="2667000"/>
          </a:xfrm>
        </p:grpSpPr>
        <p:sp>
          <p:nvSpPr>
            <p:cNvPr id="52" name="Google Shape;52;p82"/>
            <p:cNvSpPr/>
            <p:nvPr/>
          </p:nvSpPr>
          <p:spPr>
            <a:xfrm>
              <a:off x="0" y="0"/>
              <a:ext cx="9144000" cy="2667000"/>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3" name="Google Shape;53;p82"/>
            <p:cNvCxnSpPr/>
            <p:nvPr/>
          </p:nvCxnSpPr>
          <p:spPr>
            <a:xfrm>
              <a:off x="0" y="2667000"/>
              <a:ext cx="9144000" cy="0"/>
            </a:xfrm>
            <a:prstGeom prst="straightConnector1">
              <a:avLst/>
            </a:prstGeom>
            <a:noFill/>
            <a:ln w="57150" cap="flat" cmpd="sng">
              <a:solidFill>
                <a:schemeClr val="accent3"/>
              </a:solidFill>
              <a:prstDash val="solid"/>
              <a:round/>
              <a:headEnd type="none" w="sm" len="sm"/>
              <a:tailEnd type="none" w="sm" len="sm"/>
            </a:ln>
          </p:spPr>
        </p:cxnSp>
      </p:grpSp>
      <p:sp>
        <p:nvSpPr>
          <p:cNvPr id="54" name="Google Shape;54;p82"/>
          <p:cNvSpPr txBox="1">
            <a:spLocks noGrp="1"/>
          </p:cNvSpPr>
          <p:nvPr>
            <p:ph type="title"/>
          </p:nvPr>
        </p:nvSpPr>
        <p:spPr>
          <a:xfrm>
            <a:off x="457200" y="457200"/>
            <a:ext cx="8229600" cy="338327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2"/>
          <p:cNvSpPr txBox="1">
            <a:spLocks noGrp="1"/>
          </p:cNvSpPr>
          <p:nvPr>
            <p:ph type="body" idx="1"/>
          </p:nvPr>
        </p:nvSpPr>
        <p:spPr>
          <a:xfrm>
            <a:off x="457200" y="4278312"/>
            <a:ext cx="8229600" cy="2194560"/>
          </a:xfrm>
          <a:prstGeom prst="rect">
            <a:avLst/>
          </a:prstGeom>
          <a:noFill/>
          <a:ln>
            <a:noFill/>
          </a:ln>
        </p:spPr>
        <p:txBody>
          <a:bodyPr spcFirstLastPara="1" wrap="square" lIns="91425" tIns="45700" rIns="91425" bIns="45700" anchor="t" anchorCtr="0">
            <a:noAutofit/>
          </a:bodyPr>
          <a:lstStyle>
            <a:lvl1pPr marL="457200" lvl="0" indent="-355600" algn="l">
              <a:spcBef>
                <a:spcPts val="400"/>
              </a:spcBef>
              <a:spcAft>
                <a:spcPts val="0"/>
              </a:spcAft>
              <a:buClr>
                <a:schemeClr val="dk2"/>
              </a:buClr>
              <a:buSzPts val="2000"/>
              <a:buFont typeface="Arial"/>
              <a:buChar char="•"/>
              <a:defRPr sz="2000">
                <a:solidFill>
                  <a:schemeClr val="dk1"/>
                </a:solidFill>
              </a:defRPr>
            </a:lvl1pPr>
            <a:lvl2pPr marL="914400" lvl="1" indent="-228600" algn="l">
              <a:spcBef>
                <a:spcPts val="360"/>
              </a:spcBef>
              <a:spcAft>
                <a:spcPts val="0"/>
              </a:spcAft>
              <a:buSzPts val="1800"/>
              <a:buNone/>
              <a:defRPr sz="1800">
                <a:solidFill>
                  <a:srgbClr val="8D8D8D"/>
                </a:solidFill>
              </a:defRPr>
            </a:lvl2pPr>
            <a:lvl3pPr marL="1371600" lvl="2" indent="-228600" algn="l">
              <a:spcBef>
                <a:spcPts val="320"/>
              </a:spcBef>
              <a:spcAft>
                <a:spcPts val="0"/>
              </a:spcAft>
              <a:buSzPts val="1600"/>
              <a:buNone/>
              <a:defRPr sz="1600">
                <a:solidFill>
                  <a:srgbClr val="8D8D8D"/>
                </a:solidFill>
              </a:defRPr>
            </a:lvl3pPr>
            <a:lvl4pPr marL="1828800" lvl="3" indent="-228600" algn="l">
              <a:spcBef>
                <a:spcPts val="280"/>
              </a:spcBef>
              <a:spcAft>
                <a:spcPts val="0"/>
              </a:spcAft>
              <a:buSzPts val="1400"/>
              <a:buNone/>
              <a:defRPr sz="1400">
                <a:solidFill>
                  <a:srgbClr val="8D8D8D"/>
                </a:solidFill>
              </a:defRPr>
            </a:lvl4pPr>
            <a:lvl5pPr marL="2286000" lvl="4" indent="-228600" algn="l">
              <a:spcBef>
                <a:spcPts val="280"/>
              </a:spcBef>
              <a:spcAft>
                <a:spcPts val="0"/>
              </a:spcAft>
              <a:buSzPts val="1400"/>
              <a:buNone/>
              <a:defRPr sz="1400">
                <a:solidFill>
                  <a:srgbClr val="8D8D8D"/>
                </a:solidFill>
              </a:defRPr>
            </a:lvl5pPr>
            <a:lvl6pPr marL="2743200" lvl="5" indent="-228600" algn="l">
              <a:spcBef>
                <a:spcPts val="280"/>
              </a:spcBef>
              <a:spcAft>
                <a:spcPts val="0"/>
              </a:spcAft>
              <a:buClr>
                <a:srgbClr val="8D8D8D"/>
              </a:buClr>
              <a:buSzPts val="1400"/>
              <a:buNone/>
              <a:defRPr sz="1400">
                <a:solidFill>
                  <a:srgbClr val="8D8D8D"/>
                </a:solidFill>
              </a:defRPr>
            </a:lvl6pPr>
            <a:lvl7pPr marL="3200400" lvl="6" indent="-228600" algn="l">
              <a:spcBef>
                <a:spcPts val="280"/>
              </a:spcBef>
              <a:spcAft>
                <a:spcPts val="0"/>
              </a:spcAft>
              <a:buClr>
                <a:srgbClr val="8D8D8D"/>
              </a:buClr>
              <a:buSzPts val="1400"/>
              <a:buNone/>
              <a:defRPr sz="1400">
                <a:solidFill>
                  <a:srgbClr val="8D8D8D"/>
                </a:solidFill>
              </a:defRPr>
            </a:lvl7pPr>
            <a:lvl8pPr marL="3657600" lvl="7" indent="-228600" algn="l">
              <a:spcBef>
                <a:spcPts val="280"/>
              </a:spcBef>
              <a:spcAft>
                <a:spcPts val="0"/>
              </a:spcAft>
              <a:buClr>
                <a:srgbClr val="8D8D8D"/>
              </a:buClr>
              <a:buSzPts val="1400"/>
              <a:buNone/>
              <a:defRPr sz="1400">
                <a:solidFill>
                  <a:srgbClr val="8D8D8D"/>
                </a:solidFill>
              </a:defRPr>
            </a:lvl8pPr>
            <a:lvl9pPr marL="4114800" lvl="8" indent="-228600" algn="l">
              <a:spcBef>
                <a:spcPts val="280"/>
              </a:spcBef>
              <a:spcAft>
                <a:spcPts val="0"/>
              </a:spcAft>
              <a:buClr>
                <a:srgbClr val="8D8D8D"/>
              </a:buClr>
              <a:buSzPts val="1400"/>
              <a:buNone/>
              <a:defRPr sz="1400">
                <a:solidFill>
                  <a:srgbClr val="8D8D8D"/>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finition">
  <p:cSld name="Definition">
    <p:spTree>
      <p:nvGrpSpPr>
        <p:cNvPr id="1" name="Shape 56"/>
        <p:cNvGrpSpPr/>
        <p:nvPr/>
      </p:nvGrpSpPr>
      <p:grpSpPr>
        <a:xfrm>
          <a:off x="0" y="0"/>
          <a:ext cx="0" cy="0"/>
          <a:chOff x="0" y="0"/>
          <a:chExt cx="0" cy="0"/>
        </a:xfrm>
      </p:grpSpPr>
      <p:grpSp>
        <p:nvGrpSpPr>
          <p:cNvPr id="57" name="Google Shape;57;p83"/>
          <p:cNvGrpSpPr/>
          <p:nvPr/>
        </p:nvGrpSpPr>
        <p:grpSpPr>
          <a:xfrm>
            <a:off x="0" y="6172200"/>
            <a:ext cx="9144000" cy="685800"/>
            <a:chOff x="0" y="6172200"/>
            <a:chExt cx="9144000" cy="685800"/>
          </a:xfrm>
        </p:grpSpPr>
        <p:sp>
          <p:nvSpPr>
            <p:cNvPr id="58" name="Google Shape;58;p83"/>
            <p:cNvSpPr/>
            <p:nvPr/>
          </p:nvSpPr>
          <p:spPr>
            <a:xfrm>
              <a:off x="0" y="6172200"/>
              <a:ext cx="9144000" cy="685800"/>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9" name="Google Shape;59;p83"/>
            <p:cNvCxnSpPr/>
            <p:nvPr/>
          </p:nvCxnSpPr>
          <p:spPr>
            <a:xfrm>
              <a:off x="0" y="6172200"/>
              <a:ext cx="9144000" cy="0"/>
            </a:xfrm>
            <a:prstGeom prst="straightConnector1">
              <a:avLst/>
            </a:prstGeom>
            <a:noFill/>
            <a:ln w="57150" cap="flat" cmpd="sng">
              <a:solidFill>
                <a:schemeClr val="accent2"/>
              </a:solidFill>
              <a:prstDash val="solid"/>
              <a:round/>
              <a:headEnd type="none" w="sm" len="sm"/>
              <a:tailEnd type="none" w="sm" len="sm"/>
            </a:ln>
          </p:spPr>
        </p:cxnSp>
      </p:grpSp>
      <p:cxnSp>
        <p:nvCxnSpPr>
          <p:cNvPr id="60" name="Google Shape;60;p83"/>
          <p:cNvCxnSpPr/>
          <p:nvPr/>
        </p:nvCxnSpPr>
        <p:spPr>
          <a:xfrm>
            <a:off x="609600" y="2362200"/>
            <a:ext cx="1295400" cy="0"/>
          </a:xfrm>
          <a:prstGeom prst="straightConnector1">
            <a:avLst/>
          </a:prstGeom>
          <a:noFill/>
          <a:ln w="57150" cap="sq" cmpd="sng">
            <a:solidFill>
              <a:schemeClr val="accent4"/>
            </a:solidFill>
            <a:prstDash val="solid"/>
            <a:round/>
            <a:headEnd type="none" w="sm" len="sm"/>
            <a:tailEnd type="none" w="sm" len="sm"/>
          </a:ln>
        </p:spPr>
      </p:cxnSp>
      <p:sp>
        <p:nvSpPr>
          <p:cNvPr id="61" name="Google Shape;61;p83"/>
          <p:cNvSpPr txBox="1">
            <a:spLocks noGrp="1"/>
          </p:cNvSpPr>
          <p:nvPr>
            <p:ph type="ctrTitle"/>
          </p:nvPr>
        </p:nvSpPr>
        <p:spPr>
          <a:xfrm>
            <a:off x="457200" y="533400"/>
            <a:ext cx="8229600" cy="1752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3600" b="1">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3"/>
          <p:cNvSpPr txBox="1">
            <a:spLocks noGrp="1"/>
          </p:cNvSpPr>
          <p:nvPr>
            <p:ph type="subTitle" idx="1"/>
          </p:nvPr>
        </p:nvSpPr>
        <p:spPr>
          <a:xfrm>
            <a:off x="457200" y="2743200"/>
            <a:ext cx="8229600" cy="182880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SzPts val="2400"/>
              <a:buNone/>
              <a:defRPr sz="2400" i="1">
                <a:solidFill>
                  <a:schemeClr val="dk1"/>
                </a:solidFill>
              </a:defRPr>
            </a:lvl1pPr>
            <a:lvl2pPr lvl="1" algn="ctr">
              <a:spcBef>
                <a:spcPts val="480"/>
              </a:spcBef>
              <a:spcAft>
                <a:spcPts val="0"/>
              </a:spcAft>
              <a:buSzPts val="2400"/>
              <a:buNone/>
              <a:defRPr>
                <a:solidFill>
                  <a:srgbClr val="8D8D8D"/>
                </a:solidFill>
              </a:defRPr>
            </a:lvl2pPr>
            <a:lvl3pPr lvl="2" algn="ctr">
              <a:spcBef>
                <a:spcPts val="400"/>
              </a:spcBef>
              <a:spcAft>
                <a:spcPts val="0"/>
              </a:spcAft>
              <a:buSzPts val="2000"/>
              <a:buNone/>
              <a:defRPr>
                <a:solidFill>
                  <a:srgbClr val="8D8D8D"/>
                </a:solidFill>
              </a:defRPr>
            </a:lvl3pPr>
            <a:lvl4pPr lvl="3" algn="ctr">
              <a:spcBef>
                <a:spcPts val="360"/>
              </a:spcBef>
              <a:spcAft>
                <a:spcPts val="0"/>
              </a:spcAft>
              <a:buSzPts val="1800"/>
              <a:buNone/>
              <a:defRPr>
                <a:solidFill>
                  <a:srgbClr val="8D8D8D"/>
                </a:solidFill>
              </a:defRPr>
            </a:lvl4pPr>
            <a:lvl5pPr lvl="4" algn="ctr">
              <a:spcBef>
                <a:spcPts val="360"/>
              </a:spcBef>
              <a:spcAft>
                <a:spcPts val="0"/>
              </a:spcAft>
              <a:buSzPts val="1800"/>
              <a:buNone/>
              <a:defRPr>
                <a:solidFill>
                  <a:srgbClr val="8D8D8D"/>
                </a:solidFill>
              </a:defRPr>
            </a:lvl5pPr>
            <a:lvl6pPr lvl="5" algn="ctr">
              <a:spcBef>
                <a:spcPts val="400"/>
              </a:spcBef>
              <a:spcAft>
                <a:spcPts val="0"/>
              </a:spcAft>
              <a:buClr>
                <a:srgbClr val="8D8D8D"/>
              </a:buClr>
              <a:buSzPts val="2000"/>
              <a:buNone/>
              <a:defRPr>
                <a:solidFill>
                  <a:srgbClr val="8D8D8D"/>
                </a:solidFill>
              </a:defRPr>
            </a:lvl6pPr>
            <a:lvl7pPr lvl="6" algn="ctr">
              <a:spcBef>
                <a:spcPts val="400"/>
              </a:spcBef>
              <a:spcAft>
                <a:spcPts val="0"/>
              </a:spcAft>
              <a:buClr>
                <a:srgbClr val="8D8D8D"/>
              </a:buClr>
              <a:buSzPts val="2000"/>
              <a:buNone/>
              <a:defRPr>
                <a:solidFill>
                  <a:srgbClr val="8D8D8D"/>
                </a:solidFill>
              </a:defRPr>
            </a:lvl7pPr>
            <a:lvl8pPr lvl="7" algn="ctr">
              <a:spcBef>
                <a:spcPts val="400"/>
              </a:spcBef>
              <a:spcAft>
                <a:spcPts val="0"/>
              </a:spcAft>
              <a:buClr>
                <a:srgbClr val="8D8D8D"/>
              </a:buClr>
              <a:buSzPts val="2000"/>
              <a:buNone/>
              <a:defRPr>
                <a:solidFill>
                  <a:srgbClr val="8D8D8D"/>
                </a:solidFill>
              </a:defRPr>
            </a:lvl8pPr>
            <a:lvl9pPr lvl="8" algn="ctr">
              <a:spcBef>
                <a:spcPts val="400"/>
              </a:spcBef>
              <a:spcAft>
                <a:spcPts val="0"/>
              </a:spcAft>
              <a:buClr>
                <a:srgbClr val="8D8D8D"/>
              </a:buClr>
              <a:buSzPts val="2000"/>
              <a:buNone/>
              <a:defRPr>
                <a:solidFill>
                  <a:srgbClr val="8D8D8D"/>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1"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accent2"/>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accent2"/>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accent2"/>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accent2"/>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accent2"/>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accent2"/>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accent2"/>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accent2"/>
                </a:solidFill>
                <a:latin typeface="Calibri"/>
                <a:ea typeface="Calibri"/>
                <a:cs typeface="Calibri"/>
                <a:sym typeface="Calibri"/>
              </a:defRPr>
            </a:lvl9pPr>
          </a:lstStyle>
          <a:p>
            <a:endParaRPr/>
          </a:p>
        </p:txBody>
      </p:sp>
      <p:sp>
        <p:nvSpPr>
          <p:cNvPr id="11" name="Google Shape;11;p74"/>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1"/>
          <p:cNvSpPr txBox="1">
            <a:spLocks noGrp="1"/>
          </p:cNvSpPr>
          <p:nvPr>
            <p:ph type="ctrTitle"/>
          </p:nvPr>
        </p:nvSpPr>
        <p:spPr>
          <a:xfrm>
            <a:off x="285750" y="844550"/>
            <a:ext cx="8229600" cy="2378075"/>
          </a:xfrm>
          <a:prstGeom prst="rect">
            <a:avLst/>
          </a:prstGeom>
          <a:solidFill>
            <a:schemeClr val="lt1"/>
          </a:solidFill>
          <a:ln>
            <a:noFill/>
          </a:ln>
        </p:spPr>
        <p:txBody>
          <a:bodyPr spcFirstLastPara="1" wrap="square" lIns="91425" tIns="45700" rIns="91425" bIns="45700" anchor="b" anchorCtr="0">
            <a:normAutofit/>
          </a:bodyPr>
          <a:lstStyle/>
          <a:p>
            <a:pPr marL="0" marR="0" lvl="0" indent="0" algn="ctr" rtl="0">
              <a:spcBef>
                <a:spcPts val="0"/>
              </a:spcBef>
              <a:spcAft>
                <a:spcPts val="0"/>
              </a:spcAft>
              <a:buNone/>
            </a:pPr>
            <a:endParaRPr sz="3600" b="1" i="0" u="none" strike="noStrike" cap="none">
              <a:solidFill>
                <a:srgbClr val="7030A0"/>
              </a:solidFill>
              <a:latin typeface="Tahoma"/>
              <a:ea typeface="Tahoma"/>
              <a:cs typeface="Tahoma"/>
              <a:sym typeface="Tahoma"/>
            </a:endParaRPr>
          </a:p>
          <a:p>
            <a:pPr marL="0" marR="0" lvl="0" indent="0" algn="ctr" rtl="0">
              <a:spcBef>
                <a:spcPts val="0"/>
              </a:spcBef>
              <a:spcAft>
                <a:spcPts val="0"/>
              </a:spcAft>
              <a:buNone/>
            </a:pPr>
            <a:r>
              <a:rPr lang="en-US" sz="3600" b="1" i="0" u="none" strike="noStrike" cap="none">
                <a:solidFill>
                  <a:srgbClr val="08B89C"/>
                </a:solidFill>
                <a:latin typeface="Tahoma"/>
                <a:ea typeface="Tahoma"/>
                <a:cs typeface="Tahoma"/>
                <a:sym typeface="Tahoma"/>
              </a:rPr>
              <a:t>Planning Council New Member Orientation</a:t>
            </a:r>
            <a:endParaRPr sz="3600" b="1" i="0" u="none" strike="noStrike" cap="none">
              <a:solidFill>
                <a:srgbClr val="08B89C"/>
              </a:solidFill>
              <a:latin typeface="Tahoma"/>
              <a:ea typeface="Tahoma"/>
              <a:cs typeface="Tahoma"/>
              <a:sym typeface="Tahoma"/>
            </a:endParaRPr>
          </a:p>
        </p:txBody>
      </p:sp>
      <p:sp>
        <p:nvSpPr>
          <p:cNvPr id="93" name="Google Shape;93;p1"/>
          <p:cNvSpPr txBox="1">
            <a:spLocks noGrp="1"/>
          </p:cNvSpPr>
          <p:nvPr>
            <p:ph type="sldNum" idx="12"/>
          </p:nvPr>
        </p:nvSpPr>
        <p:spPr>
          <a:xfrm>
            <a:off x="70866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1</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aphicFrame>
        <p:nvGraphicFramePr>
          <p:cNvPr id="166" name="Google Shape;166;p10" descr="Federal Funding by HIV/AIDS care in the U.S. by Program, FY 2019 [$Billions]&#10;Medicare;$11.04; 52%; Medicaid (federal only), $6.34, 30%; RWHAP, $2.32, 11%; Other*, $1.60, 7%." title="Chart"/>
          <p:cNvGraphicFramePr/>
          <p:nvPr>
            <p:extLst>
              <p:ext uri="{D42A27DB-BD31-4B8C-83A1-F6EECF244321}">
                <p14:modId xmlns:p14="http://schemas.microsoft.com/office/powerpoint/2010/main" val="4273823541"/>
              </p:ext>
            </p:extLst>
          </p:nvPr>
        </p:nvGraphicFramePr>
        <p:xfrm>
          <a:off x="381000" y="493911"/>
          <a:ext cx="8382000" cy="4431030"/>
        </p:xfrm>
        <a:graphic>
          <a:graphicData uri="http://schemas.openxmlformats.org/drawingml/2006/chart">
            <c:chart xmlns:c="http://schemas.openxmlformats.org/drawingml/2006/chart" xmlns:r="http://schemas.openxmlformats.org/officeDocument/2006/relationships" r:id="rId3"/>
          </a:graphicData>
        </a:graphic>
      </p:graphicFrame>
      <p:sp>
        <p:nvSpPr>
          <p:cNvPr id="167" name="Google Shape;167;p10"/>
          <p:cNvSpPr/>
          <p:nvPr/>
        </p:nvSpPr>
        <p:spPr>
          <a:xfrm>
            <a:off x="228600" y="5470525"/>
            <a:ext cx="8915400" cy="8156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rgbClr val="313534"/>
                </a:solidFill>
                <a:latin typeface="Calibri"/>
                <a:ea typeface="Calibri"/>
                <a:cs typeface="Calibri"/>
                <a:sym typeface="Calibri"/>
              </a:rPr>
              <a:t>* Other </a:t>
            </a:r>
            <a:r>
              <a:rPr lang="en-US" sz="1400" b="0" i="0" u="none" strike="noStrike" cap="none">
                <a:solidFill>
                  <a:srgbClr val="313534"/>
                </a:solidFill>
                <a:latin typeface="Calibri"/>
                <a:ea typeface="Calibri"/>
                <a:cs typeface="Calibri"/>
                <a:sym typeface="Calibri"/>
              </a:rPr>
              <a:t>includes Veterans Administration (VA), Substance Abuse and Mental Health Services Administration (SAMHSA), and Federal Employees Health Benefits (FEHB) Plan</a:t>
            </a:r>
            <a:endParaRPr/>
          </a:p>
          <a:p>
            <a:pPr marL="0" marR="0" lvl="0" indent="0" algn="l" rtl="0">
              <a:spcBef>
                <a:spcPts val="600"/>
              </a:spcBef>
              <a:spcAft>
                <a:spcPts val="0"/>
              </a:spcAft>
              <a:buNone/>
            </a:pPr>
            <a:r>
              <a:rPr lang="en-US" sz="1400" b="0" i="1" u="none" strike="noStrike" cap="none">
                <a:solidFill>
                  <a:srgbClr val="313534"/>
                </a:solidFill>
                <a:latin typeface="Calibri"/>
                <a:ea typeface="Calibri"/>
                <a:cs typeface="Calibri"/>
                <a:sym typeface="Calibri"/>
              </a:rPr>
              <a:t>Source:</a:t>
            </a:r>
            <a:r>
              <a:rPr lang="en-US" sz="1400" b="0" i="0" u="none" strike="noStrike" cap="none">
                <a:solidFill>
                  <a:srgbClr val="313534"/>
                </a:solidFill>
                <a:latin typeface="Calibri"/>
                <a:ea typeface="Calibri"/>
                <a:cs typeface="Calibri"/>
                <a:sym typeface="Calibri"/>
              </a:rPr>
              <a:t> Kaiser Family Foundation Fact Sheet, “U.S. Federal Funding for HIV/AIDS: Trends Over Time” </a:t>
            </a:r>
            <a:endParaRPr/>
          </a:p>
        </p:txBody>
      </p:sp>
      <p:sp>
        <p:nvSpPr>
          <p:cNvPr id="165" name="Google Shape;165;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10</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Purpose of RWHAP</a:t>
            </a:r>
            <a:endParaRPr/>
          </a:p>
        </p:txBody>
      </p:sp>
      <p:sp>
        <p:nvSpPr>
          <p:cNvPr id="174" name="Google Shape;174;p11"/>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sz="2400"/>
              <a:t>Began as “emergency relief” for overburdened healthcare systems at a time when effective medications were not available</a:t>
            </a:r>
            <a:endParaRPr/>
          </a:p>
          <a:p>
            <a:pPr marL="342900" lvl="0" indent="-342900" algn="l" rtl="0">
              <a:spcBef>
                <a:spcPts val="1680"/>
              </a:spcBef>
              <a:spcAft>
                <a:spcPts val="0"/>
              </a:spcAft>
              <a:buSzPts val="2400"/>
              <a:buChar char="•"/>
            </a:pPr>
            <a:r>
              <a:rPr lang="en-US" sz="2400" b="1"/>
              <a:t>Now:</a:t>
            </a:r>
            <a:endParaRPr/>
          </a:p>
          <a:p>
            <a:pPr marL="742950" lvl="1" indent="-285750" algn="l" rtl="0">
              <a:spcBef>
                <a:spcPts val="480"/>
              </a:spcBef>
              <a:spcAft>
                <a:spcPts val="0"/>
              </a:spcAft>
              <a:buSzPts val="2400"/>
              <a:buChar char="–"/>
            </a:pPr>
            <a:r>
              <a:rPr lang="en-US"/>
              <a:t>“Revise and extend the program for providing life-saving care for those with HIV/AIDS” </a:t>
            </a:r>
            <a:endParaRPr/>
          </a:p>
          <a:p>
            <a:pPr marL="742950" lvl="1" indent="-285750" algn="l" rtl="0">
              <a:spcBef>
                <a:spcPts val="480"/>
              </a:spcBef>
              <a:spcAft>
                <a:spcPts val="0"/>
              </a:spcAft>
              <a:buSzPts val="2400"/>
              <a:buChar char="–"/>
            </a:pPr>
            <a:r>
              <a:rPr lang="en-US"/>
              <a:t>“Address the unmet care and treatment needs of persons living with HIV/AIDS by funding primary health care and support services that enhance access to and retention in care” </a:t>
            </a:r>
            <a:endParaRPr/>
          </a:p>
        </p:txBody>
      </p:sp>
      <p:sp>
        <p:nvSpPr>
          <p:cNvPr id="175" name="Google Shape;175;p11"/>
          <p:cNvSpPr txBox="1"/>
          <p:nvPr/>
        </p:nvSpPr>
        <p:spPr>
          <a:xfrm>
            <a:off x="67056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11</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RWHAP Scope</a:t>
            </a:r>
            <a:endParaRPr/>
          </a:p>
        </p:txBody>
      </p:sp>
      <p:sp>
        <p:nvSpPr>
          <p:cNvPr id="181" name="Google Shape;181;p12"/>
          <p:cNvSpPr txBox="1">
            <a:spLocks noGrp="1"/>
          </p:cNvSpPr>
          <p:nvPr>
            <p:ph type="body" idx="1"/>
          </p:nvPr>
        </p:nvSpPr>
        <p:spPr>
          <a:xfrm>
            <a:off x="628650" y="1981200"/>
            <a:ext cx="7886700" cy="4351338"/>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800"/>
              <a:buChar char="•"/>
            </a:pPr>
            <a:r>
              <a:rPr lang="en-US" sz="2800"/>
              <a:t>Includes 5 Parts: A, B, C, D, and F</a:t>
            </a:r>
            <a:endParaRPr/>
          </a:p>
          <a:p>
            <a:pPr marL="285750" lvl="0" indent="-285750" algn="l" rtl="0">
              <a:spcBef>
                <a:spcPts val="1760"/>
              </a:spcBef>
              <a:spcAft>
                <a:spcPts val="0"/>
              </a:spcAft>
              <a:buSzPts val="2800"/>
              <a:buChar char="•"/>
            </a:pPr>
            <a:r>
              <a:rPr lang="en-US" sz="2800"/>
              <a:t>Administered by the HIV/AIDS Bureau (HAB), within the Health Resources and Services Administration (HRSA)</a:t>
            </a:r>
            <a:endParaRPr/>
          </a:p>
          <a:p>
            <a:pPr marL="285750" lvl="0" indent="-285750" algn="l" rtl="0">
              <a:spcBef>
                <a:spcPts val="1760"/>
              </a:spcBef>
              <a:spcAft>
                <a:spcPts val="0"/>
              </a:spcAft>
              <a:buSzPts val="2800"/>
              <a:buChar char="•"/>
            </a:pPr>
            <a:r>
              <a:rPr lang="en-US" sz="2800"/>
              <a:t>RWHAP Parts designed to work together to ensure a comprehensive system of care in urban, suburban, and rural communities throughout the U.S.</a:t>
            </a:r>
            <a:endParaRPr/>
          </a:p>
        </p:txBody>
      </p:sp>
      <p:sp>
        <p:nvSpPr>
          <p:cNvPr id="183" name="Google Shape;183;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12</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RWHAP Facts </a:t>
            </a:r>
            <a:endParaRPr/>
          </a:p>
        </p:txBody>
      </p:sp>
      <p:sp>
        <p:nvSpPr>
          <p:cNvPr id="190" name="Google Shape;190;p13"/>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sz="2400"/>
              <a:t>RWHAP serves PLWH who are low-income and do not have insurance that covers their HIV care and medications – over 60% have incomes below the federal poverty line</a:t>
            </a:r>
            <a:endParaRPr/>
          </a:p>
          <a:p>
            <a:pPr marL="342900" lvl="0" indent="-342900" algn="l" rtl="0">
              <a:spcBef>
                <a:spcPts val="1680"/>
              </a:spcBef>
              <a:spcAft>
                <a:spcPts val="0"/>
              </a:spcAft>
              <a:buSzPts val="2400"/>
              <a:buChar char="•"/>
            </a:pPr>
            <a:r>
              <a:rPr lang="en-US" sz="2400"/>
              <a:t>RWHAP is the payor of last resort – funds may not be used to pay for items or services that are eligible for coverage by other federal or state programs or private health insurance</a:t>
            </a:r>
            <a:endParaRPr/>
          </a:p>
          <a:p>
            <a:pPr marL="342900" lvl="0" indent="-342900" algn="l" rtl="0">
              <a:spcBef>
                <a:spcPts val="1680"/>
              </a:spcBef>
              <a:spcAft>
                <a:spcPts val="0"/>
              </a:spcAft>
              <a:buSzPts val="2400"/>
              <a:buChar char="•"/>
            </a:pPr>
            <a:r>
              <a:rPr lang="en-US" sz="2400"/>
              <a:t>RWHAP is not an “entitlement” program: it must operate using the funds appropriated annually by Congress and awarded to recipients</a:t>
            </a:r>
            <a:endParaRPr/>
          </a:p>
        </p:txBody>
      </p:sp>
      <p:sp>
        <p:nvSpPr>
          <p:cNvPr id="191" name="Google Shape;191;p13"/>
          <p:cNvSpPr txBox="1"/>
          <p:nvPr/>
        </p:nvSpPr>
        <p:spPr>
          <a:xfrm>
            <a:off x="64008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13</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RWHAP Part A Program</a:t>
            </a:r>
            <a:endParaRPr/>
          </a:p>
        </p:txBody>
      </p:sp>
      <p:sp>
        <p:nvSpPr>
          <p:cNvPr id="198" name="Google Shape;198;p1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600"/>
              <a:buChar char="•"/>
            </a:pPr>
            <a:r>
              <a:rPr lang="en-US" sz="2600"/>
              <a:t>Funding for 52 metropolitan areas hardest hit by the HIV epidemic, where nearly ¾ of PLWH live</a:t>
            </a:r>
            <a:endParaRPr/>
          </a:p>
          <a:p>
            <a:pPr marL="685800" lvl="2" indent="-342900" algn="l" rtl="0">
              <a:spcBef>
                <a:spcPts val="460"/>
              </a:spcBef>
              <a:spcAft>
                <a:spcPts val="0"/>
              </a:spcAft>
              <a:buSzPts val="2300"/>
              <a:buFont typeface="Calibri"/>
              <a:buChar char="−"/>
            </a:pPr>
            <a:r>
              <a:rPr lang="en-US" sz="2300" b="1"/>
              <a:t>24 Eligible Metropolitan Areas (EMAs)</a:t>
            </a:r>
            <a:r>
              <a:rPr lang="en-US" sz="2300"/>
              <a:t>: ≥2,000 cases of AIDS reported in past 5 years and ≥3,000 people living with HIV</a:t>
            </a:r>
            <a:endParaRPr/>
          </a:p>
          <a:p>
            <a:pPr marL="685800" lvl="2" indent="-342900" algn="l" rtl="0">
              <a:spcBef>
                <a:spcPts val="460"/>
              </a:spcBef>
              <a:spcAft>
                <a:spcPts val="0"/>
              </a:spcAft>
              <a:buSzPts val="2300"/>
              <a:buFont typeface="Calibri"/>
              <a:buChar char="−"/>
            </a:pPr>
            <a:r>
              <a:rPr lang="en-US" sz="2300" b="1"/>
              <a:t>28 Transitional Grant Areas (TGAs): </a:t>
            </a:r>
            <a:r>
              <a:rPr lang="en-US" sz="2300"/>
              <a:t> 1,000-1,999 cases of AIDS reported in past 5 years and ≥1,500 people living with HIV</a:t>
            </a:r>
            <a:endParaRPr sz="2300"/>
          </a:p>
          <a:p>
            <a:pPr marL="342900" lvl="0" indent="-342900" algn="l" rtl="0">
              <a:spcBef>
                <a:spcPts val="300"/>
              </a:spcBef>
              <a:spcAft>
                <a:spcPts val="0"/>
              </a:spcAft>
              <a:buSzPts val="2600"/>
              <a:buChar char="•"/>
            </a:pPr>
            <a:r>
              <a:rPr lang="en-US" sz="2600"/>
              <a:t>Administered by HAB Division of Metropolitan HIV/AIDS Programs (DMHAP)</a:t>
            </a:r>
            <a:endParaRPr/>
          </a:p>
          <a:p>
            <a:pPr marL="342900" lvl="0" indent="-342900" algn="l" rtl="0">
              <a:spcBef>
                <a:spcPts val="300"/>
              </a:spcBef>
              <a:spcAft>
                <a:spcPts val="0"/>
              </a:spcAft>
              <a:buSzPts val="2600"/>
              <a:buChar char="•"/>
            </a:pPr>
            <a:r>
              <a:rPr lang="en-US" sz="2600"/>
              <a:t>Service areas can include a single or multiple counties</a:t>
            </a:r>
            <a:endParaRPr/>
          </a:p>
          <a:p>
            <a:pPr marL="342900" lvl="0" indent="-342900" algn="l" rtl="0">
              <a:spcBef>
                <a:spcPts val="300"/>
              </a:spcBef>
              <a:spcAft>
                <a:spcPts val="0"/>
              </a:spcAft>
              <a:buSzPts val="2600"/>
              <a:buChar char="•"/>
            </a:pPr>
            <a:r>
              <a:rPr lang="en-US" sz="2600"/>
              <a:t>11 Part A programs have service areas that cross state boundaries</a:t>
            </a:r>
            <a:endParaRPr/>
          </a:p>
        </p:txBody>
      </p:sp>
      <p:sp>
        <p:nvSpPr>
          <p:cNvPr id="199" name="Google Shape;199;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14</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RWHAP Part A Funding</a:t>
            </a:r>
            <a:endParaRPr/>
          </a:p>
        </p:txBody>
      </p:sp>
      <p:sp>
        <p:nvSpPr>
          <p:cNvPr id="205" name="Google Shape;205;p15"/>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Font typeface="Arial"/>
              <a:buNone/>
            </a:pPr>
            <a:r>
              <a:rPr lang="en-US" sz="2400" b="1"/>
              <a:t>RWHAP Part A programs receive both “formula” and “supplemental” funding:</a:t>
            </a:r>
            <a:endParaRPr/>
          </a:p>
          <a:p>
            <a:pPr marL="342900" lvl="0" indent="-342900" algn="l" rtl="0">
              <a:spcBef>
                <a:spcPts val="1680"/>
              </a:spcBef>
              <a:spcAft>
                <a:spcPts val="0"/>
              </a:spcAft>
              <a:buSzPts val="2400"/>
              <a:buChar char="•"/>
            </a:pPr>
            <a:r>
              <a:rPr lang="en-US" sz="2400"/>
              <a:t>Part A formula funding is based on the number of living cases of HIV and AIDS in the EMA or TGA </a:t>
            </a:r>
            <a:endParaRPr/>
          </a:p>
          <a:p>
            <a:pPr marL="342900" lvl="0" indent="-342900" algn="l" rtl="0">
              <a:spcBef>
                <a:spcPts val="1680"/>
              </a:spcBef>
              <a:spcAft>
                <a:spcPts val="0"/>
              </a:spcAft>
              <a:buSzPts val="2400"/>
              <a:buChar char="•"/>
            </a:pPr>
            <a:r>
              <a:rPr lang="en-US" sz="2400"/>
              <a:t>Minority AIDS Initiative (MAI) formula funding is based on the disproportionately affected minorities population living with HIV and AIDS </a:t>
            </a:r>
            <a:endParaRPr/>
          </a:p>
          <a:p>
            <a:pPr marL="342900" lvl="0" indent="-342900" algn="l" rtl="0">
              <a:spcBef>
                <a:spcPts val="1680"/>
              </a:spcBef>
              <a:spcAft>
                <a:spcPts val="0"/>
              </a:spcAft>
              <a:buSzPts val="2400"/>
              <a:buChar char="•"/>
            </a:pPr>
            <a:r>
              <a:rPr lang="en-US" sz="2400"/>
              <a:t>Supplemental funding is competitive, based on demonstration of additional need in the annual  application </a:t>
            </a:r>
            <a:endParaRPr/>
          </a:p>
          <a:p>
            <a:pPr marL="342900" lvl="0" indent="-177800" algn="l" rtl="0">
              <a:spcBef>
                <a:spcPts val="1720"/>
              </a:spcBef>
              <a:spcAft>
                <a:spcPts val="0"/>
              </a:spcAft>
              <a:buSzPts val="2600"/>
              <a:buNone/>
            </a:pPr>
            <a:endParaRPr sz="2600"/>
          </a:p>
        </p:txBody>
      </p:sp>
      <p:sp>
        <p:nvSpPr>
          <p:cNvPr id="207" name="Google Shape;207;p15"/>
          <p:cNvSpPr txBox="1"/>
          <p:nvPr/>
        </p:nvSpPr>
        <p:spPr>
          <a:xfrm>
            <a:off x="64008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15</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Legislative Requirements </a:t>
            </a:r>
            <a:br>
              <a:rPr lang="en-US"/>
            </a:br>
            <a:r>
              <a:rPr lang="en-US"/>
              <a:t>for RWHAP Part A HIV Planning </a:t>
            </a:r>
            <a:endParaRPr/>
          </a:p>
        </p:txBody>
      </p:sp>
      <p:sp>
        <p:nvSpPr>
          <p:cNvPr id="214" name="Google Shape;214;p16"/>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sz="2400"/>
              <a:t>Chief Elected Official (CEO) in an Eligible Metropolitan Area must establish an “HIV health services planning council” [2007 legislation, §2602(b)]</a:t>
            </a:r>
            <a:endParaRPr/>
          </a:p>
          <a:p>
            <a:pPr marL="342900" lvl="0" indent="-342900" algn="l" rtl="0">
              <a:spcBef>
                <a:spcPts val="1680"/>
              </a:spcBef>
              <a:spcAft>
                <a:spcPts val="0"/>
              </a:spcAft>
              <a:buSzPts val="2400"/>
              <a:buChar char="•"/>
            </a:pPr>
            <a:r>
              <a:rPr lang="en-US" sz="2400"/>
              <a:t>In a Transitional Grant Area established after 2006, CEO may choose a different process “to obtain community input (particularly from those with HIV) in the transitional area” </a:t>
            </a:r>
            <a:endParaRPr/>
          </a:p>
          <a:p>
            <a:pPr marL="342900" lvl="0" indent="-342900" algn="l" rtl="0">
              <a:spcBef>
                <a:spcPts val="1680"/>
              </a:spcBef>
              <a:spcAft>
                <a:spcPts val="0"/>
              </a:spcAft>
              <a:buSzPts val="2400"/>
              <a:buChar char="•"/>
            </a:pPr>
            <a:r>
              <a:rPr lang="en-US" sz="2400"/>
              <a:t>TGAs established before 2006 not legislatively required to maintain planning councils after FY 2013, but have been “strongly encouraged to maintain that current structure” by HRSA/HAB</a:t>
            </a:r>
            <a:endParaRPr/>
          </a:p>
        </p:txBody>
      </p:sp>
      <p:sp>
        <p:nvSpPr>
          <p:cNvPr id="215" name="Google Shape;215;p16"/>
          <p:cNvSpPr txBox="1"/>
          <p:nvPr/>
        </p:nvSpPr>
        <p:spPr>
          <a:xfrm>
            <a:off x="64008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16</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7"/>
          <p:cNvSpPr txBox="1">
            <a:spLocks noGrp="1"/>
          </p:cNvSpPr>
          <p:nvPr>
            <p:ph type="title"/>
          </p:nvPr>
        </p:nvSpPr>
        <p:spPr>
          <a:xfrm>
            <a:off x="628650" y="180181"/>
            <a:ext cx="7886700" cy="132556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HRSA/HAB Suggested Principles </a:t>
            </a:r>
            <a:br>
              <a:rPr lang="en-US"/>
            </a:br>
            <a:r>
              <a:rPr lang="en-US"/>
              <a:t>for RWHAP Planning</a:t>
            </a:r>
            <a:endParaRPr/>
          </a:p>
        </p:txBody>
      </p:sp>
      <p:sp>
        <p:nvSpPr>
          <p:cNvPr id="222" name="Google Shape;222;p17"/>
          <p:cNvSpPr txBox="1">
            <a:spLocks noGrp="1"/>
          </p:cNvSpPr>
          <p:nvPr>
            <p:ph type="body" idx="1"/>
          </p:nvPr>
        </p:nvSpPr>
        <p:spPr>
          <a:xfrm>
            <a:off x="508318" y="1761174"/>
            <a:ext cx="7886700" cy="4868226"/>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SzPct val="100000"/>
              <a:buNone/>
            </a:pPr>
            <a:r>
              <a:rPr lang="en-US" sz="4000" b="1"/>
              <a:t>RWHAP Planning:</a:t>
            </a:r>
            <a:endParaRPr/>
          </a:p>
          <a:p>
            <a:pPr marL="342900" lvl="0" indent="-342900" algn="l" rtl="0">
              <a:lnSpc>
                <a:spcPct val="120000"/>
              </a:lnSpc>
              <a:spcBef>
                <a:spcPts val="100"/>
              </a:spcBef>
              <a:spcAft>
                <a:spcPts val="0"/>
              </a:spcAft>
              <a:buSzPct val="100000"/>
              <a:buChar char="•"/>
            </a:pPr>
            <a:r>
              <a:rPr lang="en-US" sz="3400"/>
              <a:t>Is community-based, including diverse stakeholders</a:t>
            </a:r>
            <a:endParaRPr/>
          </a:p>
          <a:p>
            <a:pPr marL="342900" lvl="0" indent="-342900" algn="l" rtl="0">
              <a:lnSpc>
                <a:spcPct val="120000"/>
              </a:lnSpc>
              <a:spcBef>
                <a:spcPts val="100"/>
              </a:spcBef>
              <a:spcAft>
                <a:spcPts val="0"/>
              </a:spcAft>
              <a:buSzPct val="100000"/>
              <a:buChar char="•"/>
            </a:pPr>
            <a:r>
              <a:rPr lang="en-US" sz="3400"/>
              <a:t>Requires consumer input to needs assessment and decision making </a:t>
            </a:r>
            <a:endParaRPr/>
          </a:p>
          <a:p>
            <a:pPr marL="342900" lvl="0" indent="-342900" algn="l" rtl="0">
              <a:lnSpc>
                <a:spcPct val="120000"/>
              </a:lnSpc>
              <a:spcBef>
                <a:spcPts val="100"/>
              </a:spcBef>
              <a:spcAft>
                <a:spcPts val="0"/>
              </a:spcAft>
              <a:buSzPct val="100000"/>
              <a:buChar char="•"/>
            </a:pPr>
            <a:r>
              <a:rPr lang="en-US" sz="3400"/>
              <a:t>Is a collaborative partnership between the PC and the recipient</a:t>
            </a:r>
            <a:endParaRPr/>
          </a:p>
          <a:p>
            <a:pPr marL="342900" lvl="0" indent="-342900" algn="l" rtl="0">
              <a:lnSpc>
                <a:spcPct val="120000"/>
              </a:lnSpc>
              <a:spcBef>
                <a:spcPts val="100"/>
              </a:spcBef>
              <a:spcAft>
                <a:spcPts val="0"/>
              </a:spcAft>
              <a:buSzPct val="100000"/>
              <a:buChar char="•"/>
            </a:pPr>
            <a:r>
              <a:rPr lang="en-US" sz="3400"/>
              <a:t>Is designed to meet national goals for ending the epidemic and strengthen performance along the HIV care continuum </a:t>
            </a:r>
            <a:endParaRPr/>
          </a:p>
          <a:p>
            <a:pPr marL="342900" lvl="0" indent="-342900" algn="l" rtl="0">
              <a:lnSpc>
                <a:spcPct val="120000"/>
              </a:lnSpc>
              <a:spcBef>
                <a:spcPts val="100"/>
              </a:spcBef>
              <a:spcAft>
                <a:spcPts val="0"/>
              </a:spcAft>
              <a:buSzPct val="100000"/>
              <a:buChar char="•"/>
            </a:pPr>
            <a:r>
              <a:rPr lang="en-US" sz="3400"/>
              <a:t>Is an ongoing, cyclical process</a:t>
            </a:r>
            <a:endParaRPr/>
          </a:p>
          <a:p>
            <a:pPr marL="342900" lvl="0" indent="-342900" algn="l" rtl="0">
              <a:lnSpc>
                <a:spcPct val="120000"/>
              </a:lnSpc>
              <a:spcBef>
                <a:spcPts val="100"/>
              </a:spcBef>
              <a:spcAft>
                <a:spcPts val="0"/>
              </a:spcAft>
              <a:buSzPct val="100000"/>
              <a:buChar char="•"/>
            </a:pPr>
            <a:r>
              <a:rPr lang="en-US" sz="3400"/>
              <a:t>Requires data from multiple sources, gathered through varied methods</a:t>
            </a:r>
            <a:endParaRPr/>
          </a:p>
          <a:p>
            <a:pPr marL="342900" lvl="0" indent="-342900" algn="l" rtl="0">
              <a:lnSpc>
                <a:spcPct val="120000"/>
              </a:lnSpc>
              <a:spcBef>
                <a:spcPts val="100"/>
              </a:spcBef>
              <a:spcAft>
                <a:spcPts val="0"/>
              </a:spcAft>
              <a:buSzPct val="100000"/>
              <a:buChar char="•"/>
            </a:pPr>
            <a:r>
              <a:rPr lang="en-US" sz="3400"/>
              <a:t>Uses data-based decision making</a:t>
            </a:r>
            <a:endParaRPr/>
          </a:p>
          <a:p>
            <a:pPr marL="342900" lvl="0" indent="-218440" algn="l" rtl="0">
              <a:spcBef>
                <a:spcPts val="392"/>
              </a:spcBef>
              <a:spcAft>
                <a:spcPts val="0"/>
              </a:spcAft>
              <a:buSzPct val="100000"/>
              <a:buNone/>
            </a:pPr>
            <a:endParaRPr/>
          </a:p>
          <a:p>
            <a:pPr marL="342900" lvl="0" indent="-218440" algn="l" rtl="0">
              <a:spcBef>
                <a:spcPts val="392"/>
              </a:spcBef>
              <a:spcAft>
                <a:spcPts val="0"/>
              </a:spcAft>
              <a:buSzPct val="100000"/>
              <a:buNone/>
            </a:pPr>
            <a:endParaRPr/>
          </a:p>
          <a:p>
            <a:pPr marL="342900" lvl="0" indent="-218440" algn="l" rtl="0">
              <a:spcBef>
                <a:spcPts val="392"/>
              </a:spcBef>
              <a:spcAft>
                <a:spcPts val="0"/>
              </a:spcAft>
              <a:buSzPct val="100000"/>
              <a:buNone/>
            </a:pPr>
            <a:endParaRPr/>
          </a:p>
        </p:txBody>
      </p:sp>
      <p:sp>
        <p:nvSpPr>
          <p:cNvPr id="223" name="Google Shape;223;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17</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8"/>
          <p:cNvSpPr txBox="1">
            <a:spLocks noGrp="1"/>
          </p:cNvSpPr>
          <p:nvPr>
            <p:ph type="title"/>
          </p:nvPr>
        </p:nvSpPr>
        <p:spPr>
          <a:xfrm>
            <a:off x="628650" y="185739"/>
            <a:ext cx="7886700" cy="132556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Uniqueness of RWHAP Part A Planning Councils </a:t>
            </a:r>
            <a:endParaRPr/>
          </a:p>
        </p:txBody>
      </p:sp>
      <p:sp>
        <p:nvSpPr>
          <p:cNvPr id="230" name="Google Shape;230;p18"/>
          <p:cNvSpPr txBox="1">
            <a:spLocks noGrp="1"/>
          </p:cNvSpPr>
          <p:nvPr>
            <p:ph type="body" idx="1"/>
          </p:nvPr>
        </p:nvSpPr>
        <p:spPr>
          <a:xfrm>
            <a:off x="456883" y="1676399"/>
            <a:ext cx="8229600" cy="499586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20000"/>
              </a:lnSpc>
              <a:spcBef>
                <a:spcPts val="0"/>
              </a:spcBef>
              <a:spcAft>
                <a:spcPts val="0"/>
              </a:spcAft>
              <a:buSzPct val="100000"/>
              <a:buNone/>
            </a:pPr>
            <a:r>
              <a:rPr lang="en-US" b="1"/>
              <a:t>RWHAP is the only federal health/human services program that requires such a planning body.</a:t>
            </a:r>
            <a:endParaRPr/>
          </a:p>
          <a:p>
            <a:pPr marL="228600" lvl="0" indent="-228631" algn="l" rtl="0">
              <a:lnSpc>
                <a:spcPct val="110000"/>
              </a:lnSpc>
              <a:spcBef>
                <a:spcPts val="200"/>
              </a:spcBef>
              <a:spcAft>
                <a:spcPts val="0"/>
              </a:spcAft>
              <a:buSzPct val="100000"/>
              <a:buChar char="•"/>
            </a:pPr>
            <a:r>
              <a:rPr lang="en-US" sz="2700"/>
              <a:t>Many programs require community planning, but planning bodies are usually advisory, not decision-making</a:t>
            </a:r>
            <a:endParaRPr/>
          </a:p>
          <a:p>
            <a:pPr marL="228600" lvl="0" indent="-228631" algn="l" rtl="0">
              <a:lnSpc>
                <a:spcPct val="110000"/>
              </a:lnSpc>
              <a:spcBef>
                <a:spcPts val="200"/>
              </a:spcBef>
              <a:spcAft>
                <a:spcPts val="0"/>
              </a:spcAft>
              <a:buSzPct val="100000"/>
              <a:buChar char="•"/>
            </a:pPr>
            <a:r>
              <a:rPr lang="en-US" sz="2700"/>
              <a:t>Federally funded nonprofits sometimes required to have clients on their boards (for example, community health center boards must be majority clients) </a:t>
            </a:r>
            <a:endParaRPr/>
          </a:p>
          <a:p>
            <a:pPr marL="228600" lvl="0" indent="-228631" algn="l" rtl="0">
              <a:lnSpc>
                <a:spcPct val="110000"/>
              </a:lnSpc>
              <a:spcBef>
                <a:spcPts val="200"/>
              </a:spcBef>
              <a:spcAft>
                <a:spcPts val="0"/>
              </a:spcAft>
              <a:buSzPct val="100000"/>
              <a:buChar char="•"/>
            </a:pPr>
            <a:r>
              <a:rPr lang="en-US" sz="2700"/>
              <a:t>Planning bodies may include consumers, but rarely require them to be such a high proportion of voting members (33%)</a:t>
            </a:r>
            <a:endParaRPr/>
          </a:p>
          <a:p>
            <a:pPr marL="228600" lvl="0" indent="-228631" algn="l" rtl="0">
              <a:lnSpc>
                <a:spcPct val="110000"/>
              </a:lnSpc>
              <a:spcBef>
                <a:spcPts val="200"/>
              </a:spcBef>
              <a:spcAft>
                <a:spcPts val="0"/>
              </a:spcAft>
              <a:buSzPct val="100000"/>
              <a:buChar char="•"/>
            </a:pPr>
            <a:r>
              <a:rPr lang="en-US" sz="2700"/>
              <a:t>Almost none have such specific legislative responsibilities – including decision-making about how service funds are to be used</a:t>
            </a:r>
            <a:endParaRPr/>
          </a:p>
        </p:txBody>
      </p:sp>
      <p:sp>
        <p:nvSpPr>
          <p:cNvPr id="231" name="Google Shape;231;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18</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6DBD2">
            <a:alpha val="49803"/>
          </a:srgbClr>
        </a:solidFill>
        <a:effectLst/>
      </p:bgPr>
    </p:bg>
    <p:spTree>
      <p:nvGrpSpPr>
        <p:cNvPr id="1" name="Shape 236"/>
        <p:cNvGrpSpPr/>
        <p:nvPr/>
      </p:nvGrpSpPr>
      <p:grpSpPr>
        <a:xfrm>
          <a:off x="0" y="0"/>
          <a:ext cx="0" cy="0"/>
          <a:chOff x="0" y="0"/>
          <a:chExt cx="0" cy="0"/>
        </a:xfrm>
      </p:grpSpPr>
      <p:sp>
        <p:nvSpPr>
          <p:cNvPr id="239" name="Google Shape;239;p19"/>
          <p:cNvSpPr txBox="1">
            <a:spLocks noGrp="1"/>
          </p:cNvSpPr>
          <p:nvPr>
            <p:ph type="title"/>
          </p:nvPr>
        </p:nvSpPr>
        <p:spPr>
          <a:xfrm>
            <a:off x="1524000" y="0"/>
            <a:ext cx="71628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Quick Discussion: The RWHAP and HIV Community Planning</a:t>
            </a:r>
            <a:endParaRPr/>
          </a:p>
        </p:txBody>
      </p:sp>
      <p:sp>
        <p:nvSpPr>
          <p:cNvPr id="238" name="Google Shape;238;p19"/>
          <p:cNvSpPr txBox="1">
            <a:spLocks noGrp="1"/>
          </p:cNvSpPr>
          <p:nvPr>
            <p:ph type="body" idx="1"/>
          </p:nvPr>
        </p:nvSpPr>
        <p:spPr>
          <a:xfrm>
            <a:off x="477982" y="2057400"/>
            <a:ext cx="8229600" cy="4130675"/>
          </a:xfrm>
          <a:prstGeom prst="rect">
            <a:avLst/>
          </a:prstGeom>
          <a:noFill/>
          <a:ln w="38100" cap="flat" cmpd="sng">
            <a:solidFill>
              <a:srgbClr val="058672"/>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b="1"/>
              <a:t>Discuss at your table or with 1-2 other participants:</a:t>
            </a:r>
            <a:r>
              <a:rPr lang="en-US"/>
              <a:t> </a:t>
            </a:r>
            <a:endParaRPr/>
          </a:p>
          <a:p>
            <a:pPr marL="0" lvl="0" indent="0" algn="l" rtl="0">
              <a:spcBef>
                <a:spcPts val="1800"/>
              </a:spcBef>
              <a:spcAft>
                <a:spcPts val="0"/>
              </a:spcAft>
              <a:buClr>
                <a:schemeClr val="dk1"/>
              </a:buClr>
              <a:buSzPts val="2800"/>
              <a:buNone/>
            </a:pPr>
            <a:r>
              <a:rPr lang="en-US" i="1"/>
              <a:t>What do Planning Council members most need to know about the RWHAP and Part A? </a:t>
            </a:r>
            <a:endParaRPr/>
          </a:p>
          <a:p>
            <a:pPr marL="0" lvl="0" indent="0" algn="l" rtl="0">
              <a:spcBef>
                <a:spcPts val="1800"/>
              </a:spcBef>
              <a:spcAft>
                <a:spcPts val="0"/>
              </a:spcAft>
              <a:buClr>
                <a:schemeClr val="dk1"/>
              </a:buClr>
              <a:buSzPts val="2800"/>
              <a:buNone/>
            </a:pPr>
            <a:r>
              <a:rPr lang="en-US" i="1"/>
              <a:t>Identify 3-4 things that you think will be most important for you as a PC member.</a:t>
            </a:r>
            <a:endParaRPr/>
          </a:p>
          <a:p>
            <a:pPr marL="457200" lvl="0" indent="-304800" algn="l" rtl="0">
              <a:spcBef>
                <a:spcPts val="480"/>
              </a:spcBef>
              <a:spcAft>
                <a:spcPts val="0"/>
              </a:spcAft>
              <a:buClr>
                <a:schemeClr val="dk1"/>
              </a:buClr>
              <a:buSzPts val="2400"/>
              <a:buFont typeface="Calibri"/>
              <a:buNone/>
            </a:pPr>
            <a:endParaRPr sz="2400"/>
          </a:p>
          <a:p>
            <a:pPr marL="457200" lvl="0" indent="-304800" algn="l" rtl="0">
              <a:spcBef>
                <a:spcPts val="480"/>
              </a:spcBef>
              <a:spcAft>
                <a:spcPts val="0"/>
              </a:spcAft>
              <a:buClr>
                <a:schemeClr val="dk1"/>
              </a:buClr>
              <a:buSzPts val="2400"/>
              <a:buFont typeface="Calibri"/>
              <a:buNone/>
            </a:pPr>
            <a:endParaRPr sz="2400"/>
          </a:p>
          <a:p>
            <a:pPr marL="514350" lvl="0" indent="-361950" algn="l" rtl="0">
              <a:spcBef>
                <a:spcPts val="480"/>
              </a:spcBef>
              <a:spcAft>
                <a:spcPts val="0"/>
              </a:spcAft>
              <a:buClr>
                <a:schemeClr val="dk1"/>
              </a:buClr>
              <a:buSzPts val="2400"/>
              <a:buFont typeface="Calibri"/>
              <a:buNone/>
            </a:pPr>
            <a:endParaRPr sz="2400" b="1" i="1"/>
          </a:p>
        </p:txBody>
      </p:sp>
      <p:pic>
        <p:nvPicPr>
          <p:cNvPr id="240" name="Google Shape;240;p19" title="Double thought bubble icon"/>
          <p:cNvPicPr preferRelativeResize="0"/>
          <p:nvPr/>
        </p:nvPicPr>
        <p:blipFill rotWithShape="1">
          <a:blip r:embed="rId3">
            <a:alphaModFix/>
          </a:blip>
          <a:srcRect/>
          <a:stretch/>
        </p:blipFill>
        <p:spPr>
          <a:xfrm>
            <a:off x="0" y="0"/>
            <a:ext cx="1754965" cy="1169976"/>
          </a:xfrm>
          <a:prstGeom prst="rect">
            <a:avLst/>
          </a:prstGeom>
          <a:noFill/>
          <a:ln>
            <a:noFill/>
          </a:ln>
        </p:spPr>
      </p:pic>
      <p:sp>
        <p:nvSpPr>
          <p:cNvPr id="237" name="Google Shape;237;p19"/>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19</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solidFill>
                  <a:schemeClr val="dk1"/>
                </a:solidFill>
              </a:rPr>
              <a:t>[Notes for presenters: This slide can be removed]</a:t>
            </a:r>
            <a:endParaRPr/>
          </a:p>
        </p:txBody>
      </p:sp>
      <p:sp>
        <p:nvSpPr>
          <p:cNvPr id="101" name="Google Shape;101;p2"/>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sz="2000" i="1"/>
              <a:t>While this sample presentation is titled Planning Council New Member Orientation, the content would be similar for a TGA planning body that is not a planning council, explaining that the legislative duties and membership composition are recommended, not required, and decisions are recommendations to the recipient.</a:t>
            </a:r>
            <a:endParaRPr/>
          </a:p>
          <a:p>
            <a:pPr marL="0" lvl="0" indent="0" algn="l" rtl="0">
              <a:spcBef>
                <a:spcPts val="400"/>
              </a:spcBef>
              <a:spcAft>
                <a:spcPts val="0"/>
              </a:spcAft>
              <a:buSzPts val="2000"/>
              <a:buNone/>
            </a:pPr>
            <a:endParaRPr sz="2000" i="1"/>
          </a:p>
          <a:p>
            <a:pPr marL="0" lvl="0" indent="0" algn="l" rtl="0">
              <a:spcBef>
                <a:spcPts val="400"/>
              </a:spcBef>
              <a:spcAft>
                <a:spcPts val="0"/>
              </a:spcAft>
              <a:buSzPts val="2000"/>
              <a:buNone/>
            </a:pPr>
            <a:r>
              <a:rPr lang="en-US" sz="2000" i="1"/>
              <a:t>As indicated in the notes accompanying the slides, most of the slides and activities are taken directly or adapted slightly from the Training Guide for RWHAP Part A Planning Councils/Planning Bodies: A Member’s First Planning Cycle</a:t>
            </a:r>
            <a:endParaRPr/>
          </a:p>
          <a:p>
            <a:pPr marL="0" lvl="0" indent="0" algn="l" rtl="0">
              <a:spcBef>
                <a:spcPts val="400"/>
              </a:spcBef>
              <a:spcAft>
                <a:spcPts val="0"/>
              </a:spcAft>
              <a:buSzPts val="2000"/>
              <a:buNone/>
            </a:pPr>
            <a:endParaRPr sz="2000" i="1"/>
          </a:p>
          <a:p>
            <a:pPr marL="0" lvl="0" indent="0" algn="l" rtl="0">
              <a:spcBef>
                <a:spcPts val="400"/>
              </a:spcBef>
              <a:spcAft>
                <a:spcPts val="0"/>
              </a:spcAft>
              <a:buSzPts val="2000"/>
              <a:buNone/>
            </a:pPr>
            <a:r>
              <a:rPr lang="en-US" sz="2000" i="1"/>
              <a:t>Consider tailoring this presentation to your PC/PB by adding in, for example, your PC/PB’s name, committee structure, policies, etc. and inserting local data.</a:t>
            </a:r>
            <a:endParaRPr/>
          </a:p>
          <a:p>
            <a:pPr marL="0" lvl="0" indent="0" algn="l" rtl="0">
              <a:spcBef>
                <a:spcPts val="560"/>
              </a:spcBef>
              <a:spcAft>
                <a:spcPts val="0"/>
              </a:spcAft>
              <a:buSzPts val="2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r>
              <a:rPr lang="en-US" sz="3400"/>
              <a:t>Sum Up: Key Facts about RWHAP and Part A</a:t>
            </a:r>
            <a:endParaRPr/>
          </a:p>
        </p:txBody>
      </p:sp>
      <p:sp>
        <p:nvSpPr>
          <p:cNvPr id="247" name="Google Shape;247;p20"/>
          <p:cNvSpPr txBox="1">
            <a:spLocks noGrp="1"/>
          </p:cNvSpPr>
          <p:nvPr>
            <p:ph type="body" idx="1"/>
          </p:nvPr>
        </p:nvSpPr>
        <p:spPr>
          <a:xfrm>
            <a:off x="457200" y="1602581"/>
            <a:ext cx="8229600" cy="5118893"/>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600"/>
              <a:buChar char="•"/>
            </a:pPr>
            <a:r>
              <a:rPr lang="en-US" sz="2600"/>
              <a:t>RWHAP: </a:t>
            </a:r>
            <a:endParaRPr/>
          </a:p>
          <a:p>
            <a:pPr marL="674370" lvl="1" indent="-274319" algn="l" rtl="0">
              <a:lnSpc>
                <a:spcPct val="90000"/>
              </a:lnSpc>
              <a:spcBef>
                <a:spcPts val="480"/>
              </a:spcBef>
              <a:spcAft>
                <a:spcPts val="0"/>
              </a:spcAft>
              <a:buSzPts val="2400"/>
              <a:buChar char="–"/>
            </a:pPr>
            <a:r>
              <a:rPr lang="en-US"/>
              <a:t>Serves low-income uninsured and underinsured people with HIV</a:t>
            </a:r>
            <a:endParaRPr/>
          </a:p>
          <a:p>
            <a:pPr marL="674370" lvl="1" indent="-274319" algn="l" rtl="0">
              <a:lnSpc>
                <a:spcPct val="90000"/>
              </a:lnSpc>
              <a:spcBef>
                <a:spcPts val="480"/>
              </a:spcBef>
              <a:spcAft>
                <a:spcPts val="0"/>
              </a:spcAft>
              <a:buSzPts val="2400"/>
              <a:buChar char="–"/>
            </a:pPr>
            <a:r>
              <a:rPr lang="en-US"/>
              <a:t>Is the payor of last resort</a:t>
            </a:r>
            <a:endParaRPr/>
          </a:p>
          <a:p>
            <a:pPr marL="674370" lvl="1" indent="-274319" algn="l" rtl="0">
              <a:lnSpc>
                <a:spcPct val="90000"/>
              </a:lnSpc>
              <a:spcBef>
                <a:spcPts val="480"/>
              </a:spcBef>
              <a:spcAft>
                <a:spcPts val="0"/>
              </a:spcAft>
              <a:buSzPts val="2400"/>
              <a:buChar char="–"/>
            </a:pPr>
            <a:r>
              <a:rPr lang="en-US"/>
              <a:t>Has a fixed annual budget – not an entitlement</a:t>
            </a:r>
            <a:endParaRPr/>
          </a:p>
          <a:p>
            <a:pPr marL="274320" lvl="0" indent="-274320" algn="l" rtl="0">
              <a:lnSpc>
                <a:spcPct val="90000"/>
              </a:lnSpc>
              <a:spcBef>
                <a:spcPts val="520"/>
              </a:spcBef>
              <a:spcAft>
                <a:spcPts val="0"/>
              </a:spcAft>
              <a:buSzPts val="2600"/>
              <a:buChar char="•"/>
            </a:pPr>
            <a:r>
              <a:rPr lang="en-US" sz="2600"/>
              <a:t>Part A supports programs in hard-hit metropolitan areas</a:t>
            </a:r>
            <a:endParaRPr/>
          </a:p>
          <a:p>
            <a:pPr marL="274320" lvl="0" indent="-274320" algn="l" rtl="0">
              <a:lnSpc>
                <a:spcPct val="90000"/>
              </a:lnSpc>
              <a:spcBef>
                <a:spcPts val="520"/>
              </a:spcBef>
              <a:spcAft>
                <a:spcPts val="0"/>
              </a:spcAft>
              <a:buSzPts val="2600"/>
              <a:buChar char="•"/>
            </a:pPr>
            <a:r>
              <a:rPr lang="en-US" sz="2600"/>
              <a:t>Part A Planning Council:</a:t>
            </a:r>
            <a:endParaRPr/>
          </a:p>
          <a:p>
            <a:pPr marL="674370" lvl="1" indent="-274319" algn="l" rtl="0">
              <a:lnSpc>
                <a:spcPct val="90000"/>
              </a:lnSpc>
              <a:spcBef>
                <a:spcPts val="480"/>
              </a:spcBef>
              <a:spcAft>
                <a:spcPts val="0"/>
              </a:spcAft>
              <a:buSzPts val="2400"/>
              <a:buChar char="–"/>
            </a:pPr>
            <a:r>
              <a:rPr lang="en-US"/>
              <a:t>Legislatively mandated for Part A EMAs; recommended for TGAs</a:t>
            </a:r>
            <a:endParaRPr/>
          </a:p>
          <a:p>
            <a:pPr marL="674370" lvl="1" indent="-274319" algn="l" rtl="0">
              <a:lnSpc>
                <a:spcPct val="90000"/>
              </a:lnSpc>
              <a:spcBef>
                <a:spcPts val="480"/>
              </a:spcBef>
              <a:spcAft>
                <a:spcPts val="0"/>
              </a:spcAft>
              <a:buSzPts val="2400"/>
              <a:buChar char="–"/>
            </a:pPr>
            <a:r>
              <a:rPr lang="en-US"/>
              <a:t>A decision-making body – not advisory</a:t>
            </a:r>
            <a:endParaRPr/>
          </a:p>
          <a:p>
            <a:pPr marL="674370" lvl="1" indent="-274319" algn="l" rtl="0">
              <a:lnSpc>
                <a:spcPct val="90000"/>
              </a:lnSpc>
              <a:spcBef>
                <a:spcPts val="480"/>
              </a:spcBef>
              <a:spcAft>
                <a:spcPts val="0"/>
              </a:spcAft>
              <a:buSzPts val="2400"/>
              <a:buChar char="–"/>
            </a:pPr>
            <a:r>
              <a:rPr lang="en-US"/>
              <a:t>At least 33% must be consumers of RWHAP Part A services</a:t>
            </a:r>
            <a:endParaRPr/>
          </a:p>
        </p:txBody>
      </p:sp>
      <p:sp>
        <p:nvSpPr>
          <p:cNvPr id="248" name="Google Shape;248;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20</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1"/>
          <p:cNvSpPr txBox="1">
            <a:spLocks noGrp="1"/>
          </p:cNvSpPr>
          <p:nvPr>
            <p:ph type="title"/>
          </p:nvPr>
        </p:nvSpPr>
        <p:spPr>
          <a:xfrm>
            <a:off x="457200" y="457199"/>
            <a:ext cx="8229600" cy="201168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Overview of PC Roles, Responsibilities, and Boundaries </a:t>
            </a:r>
            <a:endParaRPr/>
          </a:p>
        </p:txBody>
      </p:sp>
      <p:sp>
        <p:nvSpPr>
          <p:cNvPr id="255" name="Google Shape;255;p21"/>
          <p:cNvSpPr txBox="1">
            <a:spLocks noGrp="1"/>
          </p:cNvSpPr>
          <p:nvPr>
            <p:ph type="body" idx="1"/>
          </p:nvPr>
        </p:nvSpPr>
        <p:spPr>
          <a:xfrm>
            <a:off x="457200" y="2906712"/>
            <a:ext cx="8229600" cy="2743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2"/>
              </a:buClr>
              <a:buSzPts val="2400"/>
              <a:buFont typeface="Arial"/>
              <a:buChar char="•"/>
            </a:pPr>
            <a:r>
              <a:rPr lang="en-US" sz="2400"/>
              <a:t>PC-Recipient Relationship</a:t>
            </a:r>
            <a:endParaRPr/>
          </a:p>
          <a:p>
            <a:pPr marL="342900" lvl="0" indent="-342900" algn="l" rtl="0">
              <a:spcBef>
                <a:spcPts val="480"/>
              </a:spcBef>
              <a:spcAft>
                <a:spcPts val="0"/>
              </a:spcAft>
              <a:buClr>
                <a:schemeClr val="dk2"/>
              </a:buClr>
              <a:buSzPts val="2400"/>
              <a:buFont typeface="Arial"/>
              <a:buChar char="•"/>
            </a:pPr>
            <a:r>
              <a:rPr lang="en-US" sz="2400"/>
              <a:t>PC Duties</a:t>
            </a:r>
            <a:endParaRPr/>
          </a:p>
          <a:p>
            <a:pPr marL="342900" lvl="0" indent="-342900" algn="l" rtl="0">
              <a:spcBef>
                <a:spcPts val="480"/>
              </a:spcBef>
              <a:spcAft>
                <a:spcPts val="0"/>
              </a:spcAft>
              <a:buClr>
                <a:schemeClr val="dk2"/>
              </a:buClr>
              <a:buSzPts val="2400"/>
              <a:buFont typeface="Arial"/>
              <a:buChar char="•"/>
            </a:pPr>
            <a:r>
              <a:rPr lang="en-US" sz="2400"/>
              <a:t>Recipient Duties</a:t>
            </a:r>
            <a:endParaRPr/>
          </a:p>
          <a:p>
            <a:pPr marL="342900" lvl="0" indent="-342900" algn="l" rtl="0">
              <a:spcBef>
                <a:spcPts val="480"/>
              </a:spcBef>
              <a:spcAft>
                <a:spcPts val="0"/>
              </a:spcAft>
              <a:buClr>
                <a:schemeClr val="dk2"/>
              </a:buClr>
              <a:buSzPts val="2400"/>
              <a:buFont typeface="Arial"/>
              <a:buChar char="•"/>
            </a:pPr>
            <a:r>
              <a:rPr lang="en-US" sz="2400"/>
              <a:t>Shared Roles</a:t>
            </a:r>
            <a:endParaRPr/>
          </a:p>
          <a:p>
            <a:pPr marL="342900" lvl="0" indent="-342900" algn="l" rtl="0">
              <a:spcBef>
                <a:spcPts val="480"/>
              </a:spcBef>
              <a:spcAft>
                <a:spcPts val="0"/>
              </a:spcAft>
              <a:buClr>
                <a:schemeClr val="dk2"/>
              </a:buClr>
              <a:buSzPts val="2400"/>
              <a:buFont typeface="Arial"/>
              <a:buChar char="•"/>
            </a:pPr>
            <a:r>
              <a:rPr lang="en-US" sz="2400"/>
              <a:t>Boundaries</a:t>
            </a:r>
            <a:endParaRPr/>
          </a:p>
        </p:txBody>
      </p:sp>
      <p:sp>
        <p:nvSpPr>
          <p:cNvPr id="256" name="Google Shape;256;p21"/>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21</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Recipient and Planning Council </a:t>
            </a:r>
            <a:br>
              <a:rPr lang="en-US"/>
            </a:br>
            <a:r>
              <a:rPr lang="en-US"/>
              <a:t>Roles and Responsibilities</a:t>
            </a:r>
            <a:endParaRPr/>
          </a:p>
        </p:txBody>
      </p:sp>
      <p:sp>
        <p:nvSpPr>
          <p:cNvPr id="263" name="Google Shape;263;p22"/>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t>Recipient and planning council are two independent entities, both with legislative authority and roles</a:t>
            </a:r>
            <a:endParaRPr/>
          </a:p>
          <a:p>
            <a:pPr marL="342900" lvl="0" indent="-342900" algn="l" rtl="0">
              <a:spcBef>
                <a:spcPts val="560"/>
              </a:spcBef>
              <a:spcAft>
                <a:spcPts val="0"/>
              </a:spcAft>
              <a:buSzPts val="2800"/>
              <a:buChar char="•"/>
            </a:pPr>
            <a:r>
              <a:rPr lang="en-US"/>
              <a:t>Some roles belong to one entity and some are shared</a:t>
            </a:r>
            <a:endParaRPr/>
          </a:p>
          <a:p>
            <a:pPr marL="342900" lvl="0" indent="-342900" algn="l" rtl="0">
              <a:spcBef>
                <a:spcPts val="560"/>
              </a:spcBef>
              <a:spcAft>
                <a:spcPts val="0"/>
              </a:spcAft>
              <a:buSzPts val="2800"/>
              <a:buChar char="•"/>
            </a:pPr>
            <a:r>
              <a:rPr lang="en-US"/>
              <a:t>Effectiveness requires clear understanding of the roles and responsibilities of each entity, plus:</a:t>
            </a:r>
            <a:endParaRPr/>
          </a:p>
          <a:p>
            <a:pPr marL="742950" lvl="1" indent="-285750" algn="l" rtl="0">
              <a:spcBef>
                <a:spcPts val="480"/>
              </a:spcBef>
              <a:spcAft>
                <a:spcPts val="0"/>
              </a:spcAft>
              <a:buSzPts val="2400"/>
              <a:buChar char="–"/>
            </a:pPr>
            <a:r>
              <a:rPr lang="en-US"/>
              <a:t> Frequent communications, information sharing, and collaboration between the recipient, planning council, and planning council support (PCS) staff</a:t>
            </a:r>
            <a:endParaRPr/>
          </a:p>
          <a:p>
            <a:pPr marL="742950" lvl="1" indent="-285750" algn="l" rtl="0">
              <a:spcBef>
                <a:spcPts val="480"/>
              </a:spcBef>
              <a:spcAft>
                <a:spcPts val="0"/>
              </a:spcAft>
              <a:buSzPts val="2400"/>
              <a:buChar char="–"/>
            </a:pPr>
            <a:r>
              <a:rPr lang="en-US"/>
              <a:t> Ongoing consumer and community involvement</a:t>
            </a:r>
            <a:endParaRPr/>
          </a:p>
          <a:p>
            <a:pPr marL="342900" lvl="0" indent="-165100" algn="l" rtl="0">
              <a:spcBef>
                <a:spcPts val="560"/>
              </a:spcBef>
              <a:spcAft>
                <a:spcPts val="0"/>
              </a:spcAft>
              <a:buSzPts val="2800"/>
              <a:buNone/>
            </a:pPr>
            <a:endParaRPr/>
          </a:p>
        </p:txBody>
      </p:sp>
      <p:sp>
        <p:nvSpPr>
          <p:cNvPr id="264" name="Google Shape;264;p22"/>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22</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2" name="Google Shape;272;p23"/>
          <p:cNvSpPr txBox="1">
            <a:spLocks noGrp="1"/>
          </p:cNvSpPr>
          <p:nvPr>
            <p:ph type="title" idx="4294967295"/>
          </p:nvPr>
        </p:nvSpPr>
        <p:spPr>
          <a:xfrm>
            <a:off x="0" y="274638"/>
            <a:ext cx="8229600" cy="1143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US" sz="2100"/>
              <a:t>Planning Council, Recipient, &amp; Chief Elected Official</a:t>
            </a:r>
            <a:br>
              <a:rPr lang="en-US" sz="2100"/>
            </a:br>
            <a:r>
              <a:rPr lang="en-US" sz="2100"/>
              <a:t>Roles &amp; Responsibilities</a:t>
            </a:r>
            <a:r>
              <a:rPr lang="en-US" sz="2100" baseline="30000"/>
              <a:t>*</a:t>
            </a:r>
            <a:endParaRPr sz="2100" baseline="30000"/>
          </a:p>
        </p:txBody>
      </p:sp>
      <p:graphicFrame>
        <p:nvGraphicFramePr>
          <p:cNvPr id="270" name="Google Shape;270;p23" title="Planning Council, Planning Body, Recipient, and CEO Roles and Responsibilities"/>
          <p:cNvGraphicFramePr/>
          <p:nvPr>
            <p:extLst>
              <p:ext uri="{D42A27DB-BD31-4B8C-83A1-F6EECF244321}">
                <p14:modId xmlns:p14="http://schemas.microsoft.com/office/powerpoint/2010/main" val="2721785741"/>
              </p:ext>
            </p:extLst>
          </p:nvPr>
        </p:nvGraphicFramePr>
        <p:xfrm>
          <a:off x="431276" y="1012609"/>
          <a:ext cx="8229575" cy="5343805"/>
        </p:xfrm>
        <a:graphic>
          <a:graphicData uri="http://schemas.openxmlformats.org/drawingml/2006/table">
            <a:tbl>
              <a:tblPr firstRow="1" bandRow="1">
                <a:noFill/>
                <a:tableStyleId>{6AA0C599-89D2-4AA9-9F5E-055D1CAE586D}</a:tableStyleId>
              </a:tblPr>
              <a:tblGrid>
                <a:gridCol w="4900775">
                  <a:extLst>
                    <a:ext uri="{9D8B030D-6E8A-4147-A177-3AD203B41FA5}">
                      <a16:colId xmlns:a16="http://schemas.microsoft.com/office/drawing/2014/main" val="20000"/>
                    </a:ext>
                  </a:extLst>
                </a:gridCol>
                <a:gridCol w="1109600">
                  <a:extLst>
                    <a:ext uri="{9D8B030D-6E8A-4147-A177-3AD203B41FA5}">
                      <a16:colId xmlns:a16="http://schemas.microsoft.com/office/drawing/2014/main" val="20001"/>
                    </a:ext>
                  </a:extLst>
                </a:gridCol>
                <a:gridCol w="1109600">
                  <a:extLst>
                    <a:ext uri="{9D8B030D-6E8A-4147-A177-3AD203B41FA5}">
                      <a16:colId xmlns:a16="http://schemas.microsoft.com/office/drawing/2014/main" val="20002"/>
                    </a:ext>
                  </a:extLst>
                </a:gridCol>
                <a:gridCol w="1109600">
                  <a:extLst>
                    <a:ext uri="{9D8B030D-6E8A-4147-A177-3AD203B41FA5}">
                      <a16:colId xmlns:a16="http://schemas.microsoft.com/office/drawing/2014/main" val="20003"/>
                    </a:ext>
                  </a:extLst>
                </a:gridCol>
              </a:tblGrid>
              <a:tr h="298425">
                <a:tc>
                  <a:txBody>
                    <a:bodyPr/>
                    <a:lstStyle/>
                    <a:p>
                      <a:pPr marL="0" marR="0" lvl="0" indent="0" algn="l" rtl="0">
                        <a:spcBef>
                          <a:spcPts val="0"/>
                        </a:spcBef>
                        <a:spcAft>
                          <a:spcPts val="0"/>
                        </a:spcAft>
                        <a:buNone/>
                      </a:pPr>
                      <a:r>
                        <a:rPr lang="en-US" sz="1600" b="1" u="none" strike="noStrike" cap="none">
                          <a:solidFill>
                            <a:schemeClr val="lt1"/>
                          </a:solidFill>
                        </a:rPr>
                        <a:t>Task</a:t>
                      </a:r>
                      <a:endParaRPr/>
                    </a:p>
                  </a:txBody>
                  <a:tcPr marL="91450" marR="0" marT="0" marB="0" anchor="ctr">
                    <a:solidFill>
                      <a:schemeClr val="dk2"/>
                    </a:solidFill>
                  </a:tcPr>
                </a:tc>
                <a:tc>
                  <a:txBody>
                    <a:bodyPr/>
                    <a:lstStyle/>
                    <a:p>
                      <a:pPr marL="0" marR="0" lvl="0" indent="0" algn="ctr" rtl="0">
                        <a:spcBef>
                          <a:spcPts val="0"/>
                        </a:spcBef>
                        <a:spcAft>
                          <a:spcPts val="0"/>
                        </a:spcAft>
                        <a:buNone/>
                      </a:pPr>
                      <a:r>
                        <a:rPr lang="en-US" sz="1600" b="1">
                          <a:solidFill>
                            <a:schemeClr val="lt1"/>
                          </a:solidFill>
                        </a:rPr>
                        <a:t>CEO</a:t>
                      </a:r>
                      <a:endParaRPr/>
                    </a:p>
                  </a:txBody>
                  <a:tcPr marL="0" marR="0" marT="0" marB="0" anchor="ctr">
                    <a:solidFill>
                      <a:schemeClr val="dk2"/>
                    </a:solidFill>
                  </a:tcPr>
                </a:tc>
                <a:tc>
                  <a:txBody>
                    <a:bodyPr/>
                    <a:lstStyle/>
                    <a:p>
                      <a:pPr marL="0" marR="0" lvl="0" indent="0" algn="ctr" rtl="0">
                        <a:spcBef>
                          <a:spcPts val="0"/>
                        </a:spcBef>
                        <a:spcAft>
                          <a:spcPts val="0"/>
                        </a:spcAft>
                        <a:buNone/>
                      </a:pPr>
                      <a:r>
                        <a:rPr lang="en-US" sz="1600" b="1">
                          <a:solidFill>
                            <a:schemeClr val="lt1"/>
                          </a:solidFill>
                        </a:rPr>
                        <a:t>Recipient</a:t>
                      </a:r>
                      <a:endParaRPr/>
                    </a:p>
                  </a:txBody>
                  <a:tcPr marL="0" marR="0" marT="0" marB="0" anchor="ctr">
                    <a:solidFill>
                      <a:schemeClr val="dk2"/>
                    </a:solidFill>
                  </a:tcPr>
                </a:tc>
                <a:tc>
                  <a:txBody>
                    <a:bodyPr/>
                    <a:lstStyle/>
                    <a:p>
                      <a:pPr marL="0" marR="0" lvl="0" indent="0" algn="ctr" rtl="0">
                        <a:spcBef>
                          <a:spcPts val="0"/>
                        </a:spcBef>
                        <a:spcAft>
                          <a:spcPts val="0"/>
                        </a:spcAft>
                        <a:buNone/>
                      </a:pPr>
                      <a:r>
                        <a:rPr lang="en-US" sz="1600" b="1">
                          <a:solidFill>
                            <a:schemeClr val="lt1"/>
                          </a:solidFill>
                        </a:rPr>
                        <a:t>PC</a:t>
                      </a:r>
                      <a:endParaRPr/>
                    </a:p>
                  </a:txBody>
                  <a:tcPr marL="0" marR="0" marT="0" marB="0" anchor="ctr">
                    <a:solidFill>
                      <a:schemeClr val="dk2"/>
                    </a:solidFill>
                  </a:tcPr>
                </a:tc>
                <a:extLst>
                  <a:ext uri="{0D108BD9-81ED-4DB2-BD59-A6C34878D82A}">
                    <a16:rowId xmlns:a16="http://schemas.microsoft.com/office/drawing/2014/main" val="10000"/>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Establishment of Planning Council*</a:t>
                      </a:r>
                      <a:endParaRPr sz="1600" b="1" i="0" u="none" strike="noStrike" cap="none">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r>
                        <a:rPr lang="en-US" sz="1800"/>
                        <a:t>✔</a:t>
                      </a:r>
                      <a:endParaRPr sz="1800"/>
                    </a:p>
                  </a:txBody>
                  <a:tcPr marL="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extLst>
                  <a:ext uri="{0D108BD9-81ED-4DB2-BD59-A6C34878D82A}">
                    <a16:rowId xmlns:a16="http://schemas.microsoft.com/office/drawing/2014/main" val="10001"/>
                  </a:ext>
                </a:extLst>
              </a:tr>
              <a:tr h="325550">
                <a:tc>
                  <a:txBody>
                    <a:bodyPr/>
                    <a:lstStyle/>
                    <a:p>
                      <a:pPr marL="0" marR="0" lvl="0" indent="0" algn="l" rtl="0">
                        <a:spcBef>
                          <a:spcPts val="0"/>
                        </a:spcBef>
                        <a:spcAft>
                          <a:spcPts val="0"/>
                        </a:spcAft>
                        <a:buNone/>
                      </a:pPr>
                      <a:r>
                        <a:rPr lang="en-US" sz="1600" b="1" dirty="0">
                          <a:latin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Appointment of PC Members*</a:t>
                      </a:r>
                      <a:endParaRPr dirty="0">
                        <a:latin typeface="Calibri" panose="020F0502020204030204" pitchFamily="34" charset="0"/>
                        <a:cs typeface="Calibri" panose="020F0502020204030204" pitchFamily="34" charset="0"/>
                      </a:endParaRPr>
                    </a:p>
                  </a:txBody>
                  <a:tcPr marL="9145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a:t>✔</a:t>
                      </a:r>
                      <a:endParaRPr sz="1800"/>
                    </a:p>
                  </a:txBody>
                  <a:tcPr marL="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extLst>
                  <a:ext uri="{0D108BD9-81ED-4DB2-BD59-A6C34878D82A}">
                    <a16:rowId xmlns:a16="http://schemas.microsoft.com/office/drawing/2014/main" val="10002"/>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Needs Assessment</a:t>
                      </a:r>
                      <a:endParaRPr sz="1600" b="1" i="0" u="none" strike="noStrike" cap="none" dirty="0">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03"/>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Integrated/Comprehensive Planning</a:t>
                      </a:r>
                      <a:endParaRPr sz="1600" b="1" i="0" u="none" strike="noStrike" cap="none">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04"/>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Priority Setting*</a:t>
                      </a:r>
                      <a:endParaRPr sz="1600" b="1" i="0" u="none" strike="noStrike" cap="none">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05"/>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Resource Allocation*</a:t>
                      </a:r>
                      <a:endParaRPr sz="1600" b="1" i="0" u="none" strike="noStrike" cap="none">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 </a:t>
                      </a:r>
                      <a:endParaRPr sz="1900" b="1" i="0" u="none" strike="noStrike" cap="none">
                        <a:solidFill>
                          <a:schemeClr val="dk1"/>
                        </a:solidFill>
                        <a:latin typeface="Calibri"/>
                        <a:ea typeface="Calibri"/>
                        <a:cs typeface="Calibri"/>
                        <a:sym typeface="Calibri"/>
                      </a:endParaRPr>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06"/>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Directives*</a:t>
                      </a:r>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 </a:t>
                      </a:r>
                      <a:endParaRPr sz="1900" b="1" i="0" u="none" strike="noStrike" cap="none">
                        <a:solidFill>
                          <a:schemeClr val="dk1"/>
                        </a:solidFill>
                        <a:latin typeface="Calibri"/>
                        <a:ea typeface="Calibri"/>
                        <a:cs typeface="Calibri"/>
                        <a:sym typeface="Calibri"/>
                      </a:endParaRPr>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07"/>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Procurement of Services*</a:t>
                      </a:r>
                      <a:endParaRPr sz="1400" dirty="0"/>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a:txBody>
                  <a:tcPr marL="0" marR="0" marT="0" marB="0" anchor="ctr">
                    <a:solidFill>
                      <a:srgbClr val="C5D6D2"/>
                    </a:solidFill>
                  </a:tcPr>
                </a:tc>
                <a:extLst>
                  <a:ext uri="{0D108BD9-81ED-4DB2-BD59-A6C34878D82A}">
                    <a16:rowId xmlns:a16="http://schemas.microsoft.com/office/drawing/2014/main" val="10008"/>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Contract Monitoring*</a:t>
                      </a:r>
                      <a:endParaRPr sz="1600" b="1" i="0" u="none" strike="noStrike" cap="none">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 </a:t>
                      </a:r>
                      <a:endParaRPr sz="1600" b="1" i="0" u="none" strike="noStrike" cap="none">
                        <a:solidFill>
                          <a:schemeClr val="dk1"/>
                        </a:solidFill>
                        <a:latin typeface="Calibri"/>
                        <a:ea typeface="Calibri"/>
                        <a:cs typeface="Calibri"/>
                        <a:sym typeface="Calibri"/>
                      </a:endParaRPr>
                    </a:p>
                  </a:txBody>
                  <a:tcPr marL="0" marR="0" marT="0" marB="0" anchor="ctr">
                    <a:solidFill>
                      <a:srgbClr val="C5D6D2"/>
                    </a:solidFill>
                  </a:tcPr>
                </a:tc>
                <a:extLst>
                  <a:ext uri="{0D108BD9-81ED-4DB2-BD59-A6C34878D82A}">
                    <a16:rowId xmlns:a16="http://schemas.microsoft.com/office/drawing/2014/main" val="10009"/>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Coordination of Services</a:t>
                      </a:r>
                      <a:endParaRPr dirty="0"/>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10"/>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Evaluation of Services</a:t>
                      </a:r>
                      <a:endParaRPr sz="1600" b="1" i="0" u="none" strike="noStrike" cap="none">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Optional</a:t>
                      </a:r>
                      <a:endParaRPr/>
                    </a:p>
                  </a:txBody>
                  <a:tcPr marL="0" marR="0" marT="0" marB="0" anchor="ctr">
                    <a:solidFill>
                      <a:schemeClr val="lt1"/>
                    </a:solidFill>
                  </a:tcPr>
                </a:tc>
                <a:extLst>
                  <a:ext uri="{0D108BD9-81ED-4DB2-BD59-A6C34878D82A}">
                    <a16:rowId xmlns:a16="http://schemas.microsoft.com/office/drawing/2014/main" val="10011"/>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Development of Service Standards</a:t>
                      </a:r>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a:t>
                      </a:r>
                      <a:endParaRPr sz="1600" b="1" i="1"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12"/>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Clinical Quality Management</a:t>
                      </a:r>
                      <a:endParaRPr sz="1600" b="1" i="0" u="none" strike="noStrike" cap="none">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Contributes</a:t>
                      </a:r>
                      <a:endParaRPr sz="1600" b="0"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13"/>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Assessment of Efficiency of the Administrative Mechanism*</a:t>
                      </a:r>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14"/>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PC Operations &amp; Support</a:t>
                      </a:r>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rgbClr val="C5D6D2"/>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a:solidFill>
                            <a:schemeClr val="dk1"/>
                          </a:solidFill>
                          <a:latin typeface="Calibri"/>
                          <a:ea typeface="Calibri"/>
                          <a:cs typeface="Calibri"/>
                          <a:sym typeface="Calibri"/>
                        </a:rPr>
                        <a:t>✓</a:t>
                      </a:r>
                      <a:endParaRPr sz="1900" b="1"/>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i="0" u="none" strike="noStrike" cap="none" dirty="0">
                          <a:solidFill>
                            <a:schemeClr val="dk1"/>
                          </a:solidFill>
                          <a:latin typeface="Calibri"/>
                          <a:ea typeface="Calibri"/>
                          <a:cs typeface="Calibri"/>
                          <a:sym typeface="Calibri"/>
                        </a:rPr>
                        <a:t>✓</a:t>
                      </a:r>
                      <a:endParaRPr sz="1900" b="1" dirty="0"/>
                    </a:p>
                  </a:txBody>
                  <a:tcPr marL="0" marR="0" marT="0" marB="0" anchor="ctr">
                    <a:solidFill>
                      <a:schemeClr val="lt1"/>
                    </a:solidFill>
                  </a:tcPr>
                </a:tc>
                <a:extLst>
                  <a:ext uri="{0D108BD9-81ED-4DB2-BD59-A6C34878D82A}">
                    <a16:rowId xmlns:a16="http://schemas.microsoft.com/office/drawing/2014/main" val="10015"/>
                  </a:ext>
                </a:extLst>
              </a:tr>
            </a:tbl>
          </a:graphicData>
        </a:graphic>
      </p:graphicFrame>
      <p:sp>
        <p:nvSpPr>
          <p:cNvPr id="273" name="Google Shape;273;p23"/>
          <p:cNvSpPr txBox="1"/>
          <p:nvPr/>
        </p:nvSpPr>
        <p:spPr>
          <a:xfrm>
            <a:off x="431276" y="6412468"/>
            <a:ext cx="82296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0" i="0" u="none" strike="noStrike" cap="none" dirty="0">
                <a:solidFill>
                  <a:schemeClr val="dk1"/>
                </a:solidFill>
                <a:latin typeface="Calibri"/>
                <a:ea typeface="Calibri"/>
                <a:cs typeface="Calibri"/>
                <a:sym typeface="Calibri"/>
              </a:rPr>
              <a:t>*Sole responsibility of one entity</a:t>
            </a:r>
            <a:r>
              <a:rPr lang="en-US" sz="1200" b="0" i="0" u="none" strike="noStrike" cap="none"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271" name="Google Shape;271;p23"/>
          <p:cNvSpPr txBox="1">
            <a:spLocks noGrp="1"/>
          </p:cNvSpPr>
          <p:nvPr>
            <p:ph type="sldNum" idx="12"/>
          </p:nvPr>
        </p:nvSpPr>
        <p:spPr>
          <a:xfrm>
            <a:off x="70866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23</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6DBD2">
            <a:alpha val="49803"/>
          </a:srgbClr>
        </a:solidFill>
        <a:effectLst/>
      </p:bgPr>
    </p:bg>
    <p:spTree>
      <p:nvGrpSpPr>
        <p:cNvPr id="1" name="Shape 277"/>
        <p:cNvGrpSpPr/>
        <p:nvPr/>
      </p:nvGrpSpPr>
      <p:grpSpPr>
        <a:xfrm>
          <a:off x="0" y="0"/>
          <a:ext cx="0" cy="0"/>
          <a:chOff x="0" y="0"/>
          <a:chExt cx="0" cy="0"/>
        </a:xfrm>
      </p:grpSpPr>
      <p:sp>
        <p:nvSpPr>
          <p:cNvPr id="279" name="Google Shape;279;p24"/>
          <p:cNvSpPr txBox="1">
            <a:spLocks noGrp="1"/>
          </p:cNvSpPr>
          <p:nvPr>
            <p:ph type="title"/>
          </p:nvPr>
        </p:nvSpPr>
        <p:spPr>
          <a:xfrm>
            <a:off x="1600200" y="76200"/>
            <a:ext cx="7086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Quick Discussion: Roles and Responsibilities Matrix</a:t>
            </a:r>
            <a:endParaRPr/>
          </a:p>
        </p:txBody>
      </p:sp>
      <p:sp>
        <p:nvSpPr>
          <p:cNvPr id="278" name="Google Shape;278;p24"/>
          <p:cNvSpPr txBox="1">
            <a:spLocks noGrp="1"/>
          </p:cNvSpPr>
          <p:nvPr>
            <p:ph type="body" idx="1"/>
          </p:nvPr>
        </p:nvSpPr>
        <p:spPr>
          <a:xfrm>
            <a:off x="457200" y="1905000"/>
            <a:ext cx="8229600" cy="4206875"/>
          </a:xfrm>
          <a:prstGeom prst="rect">
            <a:avLst/>
          </a:prstGeom>
          <a:noFill/>
          <a:ln w="38100" cap="flat" cmpd="sng">
            <a:solidFill>
              <a:srgbClr val="7F8888"/>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b="1"/>
              <a:t>Looking at the Matrix:</a:t>
            </a:r>
            <a:endParaRPr/>
          </a:p>
          <a:p>
            <a:pPr marL="0" lvl="0" indent="0" algn="l" rtl="0">
              <a:spcBef>
                <a:spcPts val="1800"/>
              </a:spcBef>
              <a:spcAft>
                <a:spcPts val="0"/>
              </a:spcAft>
              <a:buSzPts val="2800"/>
              <a:buNone/>
            </a:pPr>
            <a:endParaRPr/>
          </a:p>
          <a:p>
            <a:pPr marL="342900" lvl="0" indent="-342900" algn="l" rtl="0">
              <a:spcBef>
                <a:spcPts val="1800"/>
              </a:spcBef>
              <a:spcAft>
                <a:spcPts val="0"/>
              </a:spcAft>
              <a:buSzPts val="2800"/>
              <a:buChar char="•"/>
            </a:pPr>
            <a:r>
              <a:rPr lang="en-US" i="1"/>
              <a:t>Which tasks/roles are most familiar?</a:t>
            </a:r>
            <a:endParaRPr/>
          </a:p>
          <a:p>
            <a:pPr marL="0" lvl="0" indent="0" algn="l" rtl="0">
              <a:spcBef>
                <a:spcPts val="1800"/>
              </a:spcBef>
              <a:spcAft>
                <a:spcPts val="0"/>
              </a:spcAft>
              <a:buSzPts val="2800"/>
              <a:buNone/>
            </a:pPr>
            <a:endParaRPr/>
          </a:p>
          <a:p>
            <a:pPr marL="342900" lvl="0" indent="-342900" algn="l" rtl="0">
              <a:spcBef>
                <a:spcPts val="1800"/>
              </a:spcBef>
              <a:spcAft>
                <a:spcPts val="0"/>
              </a:spcAft>
              <a:buSzPts val="2800"/>
              <a:buChar char="•"/>
            </a:pPr>
            <a:r>
              <a:rPr lang="en-US" i="1"/>
              <a:t>Which ones do you need to know more about?</a:t>
            </a:r>
            <a:endParaRPr/>
          </a:p>
          <a:p>
            <a:pPr marL="385763" lvl="0" indent="-207963" algn="l" rtl="0">
              <a:spcBef>
                <a:spcPts val="560"/>
              </a:spcBef>
              <a:spcAft>
                <a:spcPts val="0"/>
              </a:spcAft>
              <a:buSzPts val="2800"/>
              <a:buFont typeface="Calibri"/>
              <a:buNone/>
            </a:pPr>
            <a:endParaRPr/>
          </a:p>
        </p:txBody>
      </p:sp>
      <p:pic>
        <p:nvPicPr>
          <p:cNvPr id="281" name="Google Shape;281;p24" title="Double thought bubble icon"/>
          <p:cNvPicPr preferRelativeResize="0"/>
          <p:nvPr/>
        </p:nvPicPr>
        <p:blipFill rotWithShape="1">
          <a:blip r:embed="rId3">
            <a:alphaModFix/>
          </a:blip>
          <a:srcRect/>
          <a:stretch/>
        </p:blipFill>
        <p:spPr>
          <a:xfrm>
            <a:off x="0" y="0"/>
            <a:ext cx="1754965" cy="1169976"/>
          </a:xfrm>
          <a:prstGeom prst="rect">
            <a:avLst/>
          </a:prstGeom>
          <a:noFill/>
          <a:ln>
            <a:noFill/>
          </a:ln>
        </p:spPr>
      </p:pic>
      <p:sp>
        <p:nvSpPr>
          <p:cNvPr id="280" name="Google Shape;280;p24"/>
          <p:cNvSpPr txBox="1">
            <a:spLocks noGrp="1"/>
          </p:cNvSpPr>
          <p:nvPr>
            <p:ph type="sldNum" idx="12"/>
          </p:nvPr>
        </p:nvSpPr>
        <p:spPr>
          <a:xfrm>
            <a:off x="6400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D8D8D"/>
                </a:solidFill>
                <a:latin typeface="Times New Roman"/>
                <a:ea typeface="Times New Roman"/>
                <a:cs typeface="Times New Roman"/>
                <a:sym typeface="Times New Roman"/>
              </a:rPr>
              <a:t>24</a:t>
            </a:fld>
            <a:endParaRPr sz="1200">
              <a:solidFill>
                <a:srgbClr val="8D8D8D"/>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Responsibilities of the CEO</a:t>
            </a:r>
            <a:endParaRPr/>
          </a:p>
        </p:txBody>
      </p:sp>
      <p:sp>
        <p:nvSpPr>
          <p:cNvPr id="288" name="Google Shape;288;p25"/>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347663" lvl="0" indent="-347663" algn="l" rtl="0">
              <a:spcBef>
                <a:spcPts val="0"/>
              </a:spcBef>
              <a:spcAft>
                <a:spcPts val="0"/>
              </a:spcAft>
              <a:buSzPts val="2800"/>
              <a:buChar char="•"/>
            </a:pPr>
            <a:r>
              <a:rPr lang="en-US" sz="2800"/>
              <a:t>CEO of a Part A program establishes the “HIV health services planning council”   2009 Legislation, §2602(b)</a:t>
            </a:r>
            <a:endParaRPr/>
          </a:p>
          <a:p>
            <a:pPr marL="347663" lvl="0" indent="-347663" algn="l" rtl="0">
              <a:spcBef>
                <a:spcPts val="1760"/>
              </a:spcBef>
              <a:spcAft>
                <a:spcPts val="0"/>
              </a:spcAft>
              <a:buSzPts val="2800"/>
              <a:buChar char="•"/>
            </a:pPr>
            <a:r>
              <a:rPr lang="en-US" sz="2800"/>
              <a:t>CEO (Chief Elected Official) in </a:t>
            </a:r>
            <a:r>
              <a:rPr lang="en-US" sz="2800" i="1"/>
              <a:t>[your jurisdiction] </a:t>
            </a:r>
            <a:r>
              <a:rPr lang="en-US" sz="2800"/>
              <a:t>is  </a:t>
            </a:r>
            <a:r>
              <a:rPr lang="en-US" i="1"/>
              <a:t>[</a:t>
            </a:r>
            <a:r>
              <a:rPr lang="en-US" sz="2800" i="1"/>
              <a:t>_____________________]</a:t>
            </a:r>
            <a:endParaRPr/>
          </a:p>
          <a:p>
            <a:pPr marL="347663" lvl="0" indent="-347663" algn="l" rtl="0">
              <a:spcBef>
                <a:spcPts val="1760"/>
              </a:spcBef>
              <a:spcAft>
                <a:spcPts val="0"/>
              </a:spcAft>
              <a:buSzPts val="2800"/>
              <a:buChar char="•"/>
            </a:pPr>
            <a:r>
              <a:rPr lang="en-US" sz="2800"/>
              <a:t>CEO appoints and removes members of the Planning Council</a:t>
            </a:r>
            <a:endParaRPr/>
          </a:p>
          <a:p>
            <a:pPr marL="347663" lvl="0" indent="-347663" algn="l" rtl="0">
              <a:spcBef>
                <a:spcPts val="1760"/>
              </a:spcBef>
              <a:spcAft>
                <a:spcPts val="0"/>
              </a:spcAft>
              <a:buSzPts val="2800"/>
              <a:buChar char="•"/>
            </a:pPr>
            <a:r>
              <a:rPr lang="en-US" sz="2800"/>
              <a:t>In some jurisdictions, CEO also appoints the Chair or one Co-Chair</a:t>
            </a:r>
            <a:endParaRPr/>
          </a:p>
          <a:p>
            <a:pPr marL="342900" lvl="1" indent="0" algn="l" rtl="0">
              <a:spcBef>
                <a:spcPts val="1800"/>
              </a:spcBef>
              <a:spcAft>
                <a:spcPts val="0"/>
              </a:spcAft>
              <a:buSzPts val="3000"/>
              <a:buNone/>
            </a:pPr>
            <a:endParaRPr sz="3000"/>
          </a:p>
          <a:p>
            <a:pPr marL="342900" lvl="0" indent="-165100" algn="l" rtl="0">
              <a:spcBef>
                <a:spcPts val="560"/>
              </a:spcBef>
              <a:spcAft>
                <a:spcPts val="0"/>
              </a:spcAft>
              <a:buSzPts val="2800"/>
              <a:buNone/>
            </a:pPr>
            <a:endParaRPr/>
          </a:p>
        </p:txBody>
      </p:sp>
      <p:sp>
        <p:nvSpPr>
          <p:cNvPr id="289" name="Google Shape;289;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25</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6"/>
          <p:cNvSpPr txBox="1">
            <a:spLocks noGrp="1"/>
          </p:cNvSpPr>
          <p:nvPr>
            <p:ph type="title"/>
          </p:nvPr>
        </p:nvSpPr>
        <p:spPr>
          <a:xfrm>
            <a:off x="625337" y="334803"/>
            <a:ext cx="7886700" cy="11137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Responsibilities of the Planning Council</a:t>
            </a:r>
            <a:endParaRPr/>
          </a:p>
        </p:txBody>
      </p:sp>
      <p:sp>
        <p:nvSpPr>
          <p:cNvPr id="296" name="Google Shape;296;p26"/>
          <p:cNvSpPr txBox="1">
            <a:spLocks noGrp="1"/>
          </p:cNvSpPr>
          <p:nvPr>
            <p:ph type="body" idx="1"/>
          </p:nvPr>
        </p:nvSpPr>
        <p:spPr>
          <a:xfrm>
            <a:off x="637216" y="1708476"/>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800" b="1" dirty="0">
                <a:solidFill>
                  <a:srgbClr val="A6DBD2"/>
                </a:solidFill>
              </a:rPr>
              <a:t>PC has sole responsibility for:</a:t>
            </a:r>
            <a:endParaRPr dirty="0"/>
          </a:p>
          <a:p>
            <a:pPr marL="342900" lvl="0" indent="-342900" algn="l" rtl="0">
              <a:lnSpc>
                <a:spcPct val="100000"/>
              </a:lnSpc>
              <a:spcBef>
                <a:spcPts val="600"/>
              </a:spcBef>
              <a:spcAft>
                <a:spcPts val="0"/>
              </a:spcAft>
              <a:buSzPts val="2600"/>
              <a:buChar char="•"/>
            </a:pPr>
            <a:r>
              <a:rPr lang="en-US" sz="2600" dirty="0"/>
              <a:t>Establishing “priorities for the allocation of funds”—Priority Setting and Resource Allocation (PSRA)</a:t>
            </a:r>
            <a:endParaRPr dirty="0"/>
          </a:p>
          <a:p>
            <a:pPr marL="342900" lvl="0" indent="-342900" algn="l" rtl="0">
              <a:lnSpc>
                <a:spcPct val="100000"/>
              </a:lnSpc>
              <a:spcBef>
                <a:spcPts val="600"/>
              </a:spcBef>
              <a:spcAft>
                <a:spcPts val="0"/>
              </a:spcAft>
              <a:buSzPts val="2600"/>
              <a:buChar char="•"/>
            </a:pPr>
            <a:r>
              <a:rPr lang="en-US" sz="2600" dirty="0"/>
              <a:t>Providing guidance to the recipient on “how best to meet these priorities” (Directives)</a:t>
            </a:r>
            <a:endParaRPr dirty="0"/>
          </a:p>
          <a:p>
            <a:pPr marL="347663" lvl="0" indent="-347663" algn="l" rtl="0">
              <a:lnSpc>
                <a:spcPct val="100000"/>
              </a:lnSpc>
              <a:spcBef>
                <a:spcPts val="600"/>
              </a:spcBef>
              <a:spcAft>
                <a:spcPts val="0"/>
              </a:spcAft>
              <a:buSzPts val="2600"/>
              <a:buChar char="•"/>
            </a:pPr>
            <a:r>
              <a:rPr lang="en-US" sz="2600" dirty="0"/>
              <a:t>Assessing the efficiency of the recipient’s “administrative mechanism in rapidly allocating funds to the areas of greatest need” (AAM) </a:t>
            </a:r>
            <a:endParaRPr dirty="0"/>
          </a:p>
          <a:p>
            <a:pPr marL="0" lvl="0" indent="0" algn="l" rtl="0">
              <a:spcBef>
                <a:spcPts val="300"/>
              </a:spcBef>
              <a:spcAft>
                <a:spcPts val="0"/>
              </a:spcAft>
              <a:buSzPts val="2400"/>
              <a:buNone/>
            </a:pPr>
            <a:endParaRPr sz="2400" dirty="0"/>
          </a:p>
        </p:txBody>
      </p:sp>
      <p:sp>
        <p:nvSpPr>
          <p:cNvPr id="297" name="Google Shape;297;p2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26</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Responsibilities of the Recipient </a:t>
            </a:r>
            <a:endParaRPr/>
          </a:p>
        </p:txBody>
      </p:sp>
      <p:sp>
        <p:nvSpPr>
          <p:cNvPr id="304" name="Google Shape;304;p27"/>
          <p:cNvSpPr txBox="1">
            <a:spLocks noGrp="1"/>
          </p:cNvSpPr>
          <p:nvPr>
            <p:ph type="body" idx="1"/>
          </p:nvPr>
        </p:nvSpPr>
        <p:spPr>
          <a:xfrm>
            <a:off x="457200" y="1736724"/>
            <a:ext cx="8229600" cy="46196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b="1">
                <a:solidFill>
                  <a:srgbClr val="A6DBD2"/>
                </a:solidFill>
              </a:rPr>
              <a:t>Recipient has sole responsibility for:</a:t>
            </a:r>
            <a:endParaRPr/>
          </a:p>
          <a:p>
            <a:pPr marL="747713" lvl="1" indent="-347663" algn="l" rtl="0">
              <a:spcBef>
                <a:spcPts val="480"/>
              </a:spcBef>
              <a:spcAft>
                <a:spcPts val="0"/>
              </a:spcAft>
              <a:buSzPts val="2400"/>
              <a:buChar char="–"/>
            </a:pPr>
            <a:r>
              <a:rPr lang="en-US" b="1"/>
              <a:t>Procurement of services </a:t>
            </a:r>
            <a:r>
              <a:rPr lang="en-US"/>
              <a:t>including selection of and contracting with service providers (subrecipients)</a:t>
            </a:r>
            <a:endParaRPr/>
          </a:p>
          <a:p>
            <a:pPr marL="747713" lvl="1" indent="-347663" algn="l" rtl="0">
              <a:spcBef>
                <a:spcPts val="480"/>
              </a:spcBef>
              <a:spcAft>
                <a:spcPts val="0"/>
              </a:spcAft>
              <a:buSzPts val="2400"/>
              <a:buChar char="–"/>
            </a:pPr>
            <a:r>
              <a:rPr lang="en-US" b="1"/>
              <a:t>Contract monitoring</a:t>
            </a:r>
            <a:endParaRPr/>
          </a:p>
          <a:p>
            <a:pPr marL="342900" lvl="0" indent="-342900" algn="l" rtl="0">
              <a:spcBef>
                <a:spcPts val="560"/>
              </a:spcBef>
              <a:spcAft>
                <a:spcPts val="0"/>
              </a:spcAft>
              <a:buSzPts val="2800"/>
              <a:buChar char="•"/>
            </a:pPr>
            <a:r>
              <a:rPr lang="en-US"/>
              <a:t>PC members may not participate in the selection of Part A subrecipients</a:t>
            </a:r>
            <a:r>
              <a:rPr lang="en-US" baseline="30000"/>
              <a:t>*</a:t>
            </a:r>
            <a:r>
              <a:rPr lang="en-US"/>
              <a:t> </a:t>
            </a:r>
            <a:endParaRPr/>
          </a:p>
          <a:p>
            <a:pPr marL="742950" lvl="1" indent="-285750" algn="l" rtl="0">
              <a:spcBef>
                <a:spcPts val="480"/>
              </a:spcBef>
              <a:spcAft>
                <a:spcPts val="0"/>
              </a:spcAft>
              <a:buSzPts val="2400"/>
              <a:buChar char="–"/>
            </a:pPr>
            <a:r>
              <a:rPr lang="en-US"/>
              <a:t>Involvement on a review/selection panel is identified as a conflict of interest in the legislation</a:t>
            </a:r>
            <a:endParaRPr/>
          </a:p>
          <a:p>
            <a:pPr marL="457200" lvl="1" indent="0" algn="l" rtl="0">
              <a:spcBef>
                <a:spcPts val="480"/>
              </a:spcBef>
              <a:spcAft>
                <a:spcPts val="0"/>
              </a:spcAft>
              <a:buSzPts val="2400"/>
              <a:buNone/>
            </a:pPr>
            <a:endParaRPr/>
          </a:p>
          <a:p>
            <a:pPr marL="57150" lvl="0" indent="0" algn="l" rtl="0">
              <a:spcBef>
                <a:spcPts val="440"/>
              </a:spcBef>
              <a:spcAft>
                <a:spcPts val="0"/>
              </a:spcAft>
              <a:buSzPts val="2200"/>
              <a:buNone/>
            </a:pPr>
            <a:r>
              <a:rPr lang="en-US" sz="2200"/>
              <a:t>* Part A-funded service providers are called subrecipients</a:t>
            </a:r>
            <a:endParaRPr/>
          </a:p>
        </p:txBody>
      </p:sp>
      <p:sp>
        <p:nvSpPr>
          <p:cNvPr id="305" name="Google Shape;305;p2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27</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Shared Roles</a:t>
            </a:r>
            <a:endParaRPr/>
          </a:p>
        </p:txBody>
      </p:sp>
      <p:sp>
        <p:nvSpPr>
          <p:cNvPr id="312" name="Google Shape;312;p28"/>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800" b="1"/>
              <a:t>Shared responsibility </a:t>
            </a:r>
            <a:r>
              <a:rPr lang="en-US" sz="2800"/>
              <a:t>with</a:t>
            </a:r>
            <a:r>
              <a:rPr lang="en-US" sz="2800" b="1"/>
              <a:t> </a:t>
            </a:r>
            <a:r>
              <a:rPr lang="en-US" sz="2800"/>
              <a:t>PC usually as lead, for:</a:t>
            </a:r>
            <a:endParaRPr/>
          </a:p>
          <a:p>
            <a:pPr marL="347663" lvl="0" indent="-347663" algn="l" rtl="0">
              <a:lnSpc>
                <a:spcPct val="100000"/>
              </a:lnSpc>
              <a:spcBef>
                <a:spcPts val="600"/>
              </a:spcBef>
              <a:spcAft>
                <a:spcPts val="0"/>
              </a:spcAft>
              <a:buSzPts val="2400"/>
              <a:buChar char="•"/>
            </a:pPr>
            <a:r>
              <a:rPr lang="en-US" sz="2400"/>
              <a:t>Determining service needs (needs assessment) </a:t>
            </a:r>
            <a:endParaRPr/>
          </a:p>
          <a:p>
            <a:pPr marL="342900" lvl="0" indent="-342900" algn="l" rtl="0">
              <a:lnSpc>
                <a:spcPct val="100000"/>
              </a:lnSpc>
              <a:spcBef>
                <a:spcPts val="600"/>
              </a:spcBef>
              <a:spcAft>
                <a:spcPts val="0"/>
              </a:spcAft>
              <a:buSzPts val="2400"/>
              <a:buChar char="•"/>
            </a:pPr>
            <a:r>
              <a:rPr lang="en-US" sz="2400"/>
              <a:t>Developing an integrated/comprehensive plan </a:t>
            </a:r>
            <a:endParaRPr/>
          </a:p>
          <a:p>
            <a:pPr marL="342900" lvl="0" indent="-342900" algn="l" rtl="0">
              <a:lnSpc>
                <a:spcPct val="100000"/>
              </a:lnSpc>
              <a:spcBef>
                <a:spcPts val="600"/>
              </a:spcBef>
              <a:spcAft>
                <a:spcPts val="0"/>
              </a:spcAft>
              <a:buSzPts val="2400"/>
              <a:buChar char="•"/>
            </a:pPr>
            <a:r>
              <a:rPr lang="en-US" sz="2400"/>
              <a:t>Developing service standards for funded services </a:t>
            </a:r>
            <a:endParaRPr/>
          </a:p>
          <a:p>
            <a:pPr marL="342900" lvl="0" indent="-342900" algn="l" rtl="0">
              <a:lnSpc>
                <a:spcPct val="100000"/>
              </a:lnSpc>
              <a:spcBef>
                <a:spcPts val="600"/>
              </a:spcBef>
              <a:spcAft>
                <a:spcPts val="0"/>
              </a:spcAft>
              <a:buSzPts val="2400"/>
              <a:buChar char="•"/>
            </a:pPr>
            <a:r>
              <a:rPr lang="en-US" sz="2400"/>
              <a:t>PC operations and support</a:t>
            </a:r>
            <a:endParaRPr/>
          </a:p>
          <a:p>
            <a:pPr marL="0" lvl="0" indent="0" algn="l" rtl="0">
              <a:lnSpc>
                <a:spcPct val="100000"/>
              </a:lnSpc>
              <a:spcBef>
                <a:spcPts val="600"/>
              </a:spcBef>
              <a:spcAft>
                <a:spcPts val="0"/>
              </a:spcAft>
              <a:buSzPts val="2800"/>
              <a:buNone/>
            </a:pPr>
            <a:r>
              <a:rPr lang="en-US" sz="2800" b="1"/>
              <a:t>PC participation with recipient </a:t>
            </a:r>
            <a:r>
              <a:rPr lang="en-US" sz="2800"/>
              <a:t>in:</a:t>
            </a:r>
            <a:endParaRPr/>
          </a:p>
          <a:p>
            <a:pPr marL="347663" lvl="0" indent="-347663" algn="l" rtl="0">
              <a:lnSpc>
                <a:spcPct val="100000"/>
              </a:lnSpc>
              <a:spcBef>
                <a:spcPts val="600"/>
              </a:spcBef>
              <a:spcAft>
                <a:spcPts val="0"/>
              </a:spcAft>
              <a:buSzPts val="2400"/>
              <a:buChar char="•"/>
            </a:pPr>
            <a:r>
              <a:rPr lang="en-US" sz="2400"/>
              <a:t>Coordination of RWHAP with other services, including prevention (Coordination)  [2009 Legislation, §2602(a)&amp;(b)]</a:t>
            </a:r>
            <a:endParaRPr/>
          </a:p>
          <a:p>
            <a:pPr marL="0" lvl="0" indent="0" algn="l" rtl="0">
              <a:lnSpc>
                <a:spcPct val="100000"/>
              </a:lnSpc>
              <a:spcBef>
                <a:spcPts val="600"/>
              </a:spcBef>
              <a:spcAft>
                <a:spcPts val="0"/>
              </a:spcAft>
              <a:buSzPts val="2800"/>
              <a:buNone/>
            </a:pPr>
            <a:r>
              <a:rPr lang="en-US" sz="2800" b="1"/>
              <a:t>Recipient role, with optional PC involvement:</a:t>
            </a:r>
            <a:endParaRPr/>
          </a:p>
          <a:p>
            <a:pPr marL="347663" lvl="0" indent="-347663" algn="l" rtl="0">
              <a:lnSpc>
                <a:spcPct val="100000"/>
              </a:lnSpc>
              <a:spcBef>
                <a:spcPts val="600"/>
              </a:spcBef>
              <a:spcAft>
                <a:spcPts val="0"/>
              </a:spcAft>
              <a:buSzPts val="2400"/>
              <a:buChar char="•"/>
            </a:pPr>
            <a:r>
              <a:rPr lang="en-US" sz="2400"/>
              <a:t>Evaluation of service effectiveness </a:t>
            </a:r>
            <a:endParaRPr/>
          </a:p>
          <a:p>
            <a:pPr marL="347663" lvl="0" indent="-347663" algn="l" rtl="0">
              <a:lnSpc>
                <a:spcPct val="100000"/>
              </a:lnSpc>
              <a:spcBef>
                <a:spcPts val="600"/>
              </a:spcBef>
              <a:spcAft>
                <a:spcPts val="0"/>
              </a:spcAft>
              <a:buSzPts val="2400"/>
              <a:buChar char="•"/>
            </a:pPr>
            <a:r>
              <a:rPr lang="en-US" sz="2400"/>
              <a:t>Clinical Quality Management (CQM)</a:t>
            </a:r>
            <a:endParaRPr/>
          </a:p>
          <a:p>
            <a:pPr marL="342900" lvl="0" indent="-139700" algn="l" rtl="0">
              <a:spcBef>
                <a:spcPts val="300"/>
              </a:spcBef>
              <a:spcAft>
                <a:spcPts val="0"/>
              </a:spcAft>
              <a:buSzPts val="3200"/>
              <a:buNone/>
            </a:pPr>
            <a:endParaRPr sz="3200"/>
          </a:p>
          <a:p>
            <a:pPr marL="342900" lvl="0" indent="-165100" algn="l" rtl="0">
              <a:spcBef>
                <a:spcPts val="560"/>
              </a:spcBef>
              <a:spcAft>
                <a:spcPts val="0"/>
              </a:spcAft>
              <a:buSzPts val="2800"/>
              <a:buNone/>
            </a:pPr>
            <a:endParaRPr/>
          </a:p>
        </p:txBody>
      </p:sp>
      <p:sp>
        <p:nvSpPr>
          <p:cNvPr id="313" name="Google Shape;313;p2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28</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Boundaries: Separation of PC and Recipient Roles</a:t>
            </a:r>
            <a:endParaRPr/>
          </a:p>
        </p:txBody>
      </p:sp>
      <p:sp>
        <p:nvSpPr>
          <p:cNvPr id="320" name="Google Shape;320;p29"/>
          <p:cNvSpPr txBox="1">
            <a:spLocks noGrp="1"/>
          </p:cNvSpPr>
          <p:nvPr>
            <p:ph type="body" idx="1"/>
          </p:nvPr>
        </p:nvSpPr>
        <p:spPr>
          <a:xfrm>
            <a:off x="457200" y="1736724"/>
            <a:ext cx="8229600" cy="4740275"/>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10000"/>
              </a:lnSpc>
              <a:spcBef>
                <a:spcPts val="0"/>
              </a:spcBef>
              <a:spcAft>
                <a:spcPts val="0"/>
              </a:spcAft>
              <a:buSzPct val="100000"/>
              <a:buChar char="•"/>
            </a:pPr>
            <a:r>
              <a:rPr lang="en-US" sz="2400"/>
              <a:t>Division of roles between helps prevent actual or perceived conflict of interest </a:t>
            </a:r>
            <a:endParaRPr/>
          </a:p>
          <a:p>
            <a:pPr marL="228600" lvl="0" indent="-228600" algn="l" rtl="0">
              <a:lnSpc>
                <a:spcPct val="110000"/>
              </a:lnSpc>
              <a:spcBef>
                <a:spcPts val="400"/>
              </a:spcBef>
              <a:spcAft>
                <a:spcPts val="0"/>
              </a:spcAft>
              <a:buSzPct val="100000"/>
              <a:buChar char="•"/>
            </a:pPr>
            <a:r>
              <a:rPr lang="en-US" sz="2400"/>
              <a:t>Recipient chooses and manages RWHAP Part A service providers (subrecipients) with no PC involvement</a:t>
            </a:r>
            <a:endParaRPr/>
          </a:p>
          <a:p>
            <a:pPr marL="228600" lvl="0" indent="-228600" algn="l" rtl="0">
              <a:lnSpc>
                <a:spcPct val="110000"/>
              </a:lnSpc>
              <a:spcBef>
                <a:spcPts val="400"/>
              </a:spcBef>
              <a:spcAft>
                <a:spcPts val="0"/>
              </a:spcAft>
              <a:buSzPct val="100000"/>
              <a:buChar char="•"/>
            </a:pPr>
            <a:r>
              <a:rPr lang="en-US" sz="2400"/>
              <a:t>Data on subrecipients – e.g., funding, expenditures, performance – provided to PC by service category only, without provider names </a:t>
            </a:r>
            <a:endParaRPr/>
          </a:p>
          <a:p>
            <a:pPr marL="228600" lvl="0" indent="-228600" algn="l" rtl="0">
              <a:lnSpc>
                <a:spcPct val="110000"/>
              </a:lnSpc>
              <a:spcBef>
                <a:spcPts val="400"/>
              </a:spcBef>
              <a:spcAft>
                <a:spcPts val="0"/>
              </a:spcAft>
              <a:buSzPct val="100000"/>
              <a:buChar char="•"/>
            </a:pPr>
            <a:r>
              <a:rPr lang="en-US" sz="2400"/>
              <a:t>PC members should not discuss individual providers or refer to funded providers by name in PC work – focus should be on services and service categories</a:t>
            </a:r>
            <a:endParaRPr/>
          </a:p>
          <a:p>
            <a:pPr marL="228600" lvl="0" indent="-228600" algn="l" rtl="0">
              <a:lnSpc>
                <a:spcPct val="110000"/>
              </a:lnSpc>
              <a:spcBef>
                <a:spcPts val="400"/>
              </a:spcBef>
              <a:spcAft>
                <a:spcPts val="0"/>
              </a:spcAft>
              <a:buSzPct val="100000"/>
              <a:buChar char="•"/>
            </a:pPr>
            <a:r>
              <a:rPr lang="en-US" sz="2400"/>
              <a:t>Sound practice is to use a Memorandum of Understanding (MOU) to clarify PC and recipient roles, relationship, and data sharing</a:t>
            </a:r>
            <a:endParaRPr/>
          </a:p>
          <a:p>
            <a:pPr marL="228600" lvl="0" indent="-87629" algn="l" rtl="0">
              <a:spcBef>
                <a:spcPts val="444"/>
              </a:spcBef>
              <a:spcAft>
                <a:spcPts val="0"/>
              </a:spcAft>
              <a:buSzPct val="100000"/>
              <a:buNone/>
            </a:pPr>
            <a:endParaRPr sz="2400"/>
          </a:p>
          <a:p>
            <a:pPr marL="342900" lvl="0" indent="-201930" algn="l" rtl="0">
              <a:spcBef>
                <a:spcPts val="444"/>
              </a:spcBef>
              <a:spcAft>
                <a:spcPts val="0"/>
              </a:spcAft>
              <a:buSzPct val="100000"/>
              <a:buNone/>
            </a:pPr>
            <a:endParaRPr sz="2400"/>
          </a:p>
        </p:txBody>
      </p:sp>
      <p:sp>
        <p:nvSpPr>
          <p:cNvPr id="321" name="Google Shape;321;p2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29</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DBD2">
            <a:alpha val="49803"/>
          </a:srgbClr>
        </a:solidFill>
        <a:effectLst/>
      </p:bgPr>
    </p:bg>
    <p:spTree>
      <p:nvGrpSpPr>
        <p:cNvPr id="1" name="Shape 106"/>
        <p:cNvGrpSpPr/>
        <p:nvPr/>
      </p:nvGrpSpPr>
      <p:grpSpPr>
        <a:xfrm>
          <a:off x="0" y="0"/>
          <a:ext cx="0" cy="0"/>
          <a:chOff x="0" y="0"/>
          <a:chExt cx="0" cy="0"/>
        </a:xfrm>
      </p:grpSpPr>
      <p:sp>
        <p:nvSpPr>
          <p:cNvPr id="108" name="Google Shape;108;p3"/>
          <p:cNvSpPr txBox="1">
            <a:spLocks noGrp="1"/>
          </p:cNvSpPr>
          <p:nvPr>
            <p:ph type="title"/>
          </p:nvPr>
        </p:nvSpPr>
        <p:spPr>
          <a:xfrm>
            <a:off x="1600200" y="274638"/>
            <a:ext cx="7086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Get-Acquainted Activity: Expectations and Concerns</a:t>
            </a:r>
            <a:endParaRPr/>
          </a:p>
        </p:txBody>
      </p:sp>
      <p:sp>
        <p:nvSpPr>
          <p:cNvPr id="107" name="Google Shape;107;p3"/>
          <p:cNvSpPr txBox="1">
            <a:spLocks noGrp="1"/>
          </p:cNvSpPr>
          <p:nvPr>
            <p:ph type="body" idx="1"/>
          </p:nvPr>
        </p:nvSpPr>
        <p:spPr>
          <a:xfrm>
            <a:off x="457200" y="1613941"/>
            <a:ext cx="8382000" cy="5121275"/>
          </a:xfrm>
          <a:prstGeom prst="rect">
            <a:avLst/>
          </a:prstGeom>
          <a:noFill/>
          <a:ln w="38100" cap="flat" cmpd="sng">
            <a:solidFill>
              <a:srgbClr val="7F8888"/>
            </a:solidFill>
            <a:prstDash val="solid"/>
            <a:round/>
            <a:headEnd type="none" w="sm" len="sm"/>
            <a:tailEnd type="none" w="sm" len="sm"/>
          </a:ln>
        </p:spPr>
        <p:txBody>
          <a:bodyPr spcFirstLastPara="1" wrap="square" lIns="91425" tIns="45700" rIns="91425" bIns="45700" anchor="t" anchorCtr="0">
            <a:noAutofit/>
          </a:bodyPr>
          <a:lstStyle/>
          <a:p>
            <a:pPr marL="609600" lvl="0" indent="-609600" algn="l" rtl="0">
              <a:lnSpc>
                <a:spcPct val="90000"/>
              </a:lnSpc>
              <a:spcBef>
                <a:spcPts val="0"/>
              </a:spcBef>
              <a:spcAft>
                <a:spcPts val="0"/>
              </a:spcAft>
              <a:buSzPts val="2600"/>
              <a:buFont typeface="Noto Sans Symbols"/>
              <a:buAutoNum type="arabicPeriod"/>
            </a:pPr>
            <a:r>
              <a:rPr lang="en-US" sz="2600" b="1" dirty="0"/>
              <a:t>At your table, choose:</a:t>
            </a:r>
            <a:endParaRPr dirty="0"/>
          </a:p>
          <a:p>
            <a:pPr marL="628650" lvl="1" indent="-285750" algn="l" rtl="0">
              <a:lnSpc>
                <a:spcPct val="90000"/>
              </a:lnSpc>
              <a:spcBef>
                <a:spcPts val="300"/>
              </a:spcBef>
              <a:spcAft>
                <a:spcPts val="0"/>
              </a:spcAft>
              <a:buSzPts val="2300"/>
              <a:buFont typeface="Noto Sans Symbols"/>
              <a:buChar char="▪"/>
            </a:pPr>
            <a:r>
              <a:rPr lang="en-US" sz="23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 </a:t>
            </a:r>
            <a:r>
              <a:rPr lang="en-US" sz="23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facilitator</a:t>
            </a:r>
            <a:r>
              <a:rPr lang="en-US" sz="23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to coordinate the work of your group and participate</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628650" lvl="1" indent="-285750" algn="l" rtl="0">
              <a:lnSpc>
                <a:spcPct val="90000"/>
              </a:lnSpc>
              <a:spcBef>
                <a:spcPts val="300"/>
              </a:spcBef>
              <a:spcAft>
                <a:spcPts val="0"/>
              </a:spcAft>
              <a:buSzPts val="2300"/>
              <a:buFont typeface="Noto Sans Symbols"/>
              <a:buChar char="▪"/>
            </a:pPr>
            <a:r>
              <a:rPr lang="en-US" sz="23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 </a:t>
            </a:r>
            <a:r>
              <a:rPr lang="en-US" sz="23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recorder/reporter</a:t>
            </a:r>
            <a:r>
              <a:rPr lang="en-US" sz="23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to take notes summarizing the discussion in your small group and introduce members to the full group</a:t>
            </a:r>
            <a:endParaRPr dirty="0"/>
          </a:p>
          <a:p>
            <a:pPr marL="514350" lvl="0" indent="-514350" algn="l" rtl="0">
              <a:lnSpc>
                <a:spcPct val="90000"/>
              </a:lnSpc>
              <a:spcBef>
                <a:spcPts val="300"/>
              </a:spcBef>
              <a:spcAft>
                <a:spcPts val="0"/>
              </a:spcAft>
              <a:buSzPts val="2600"/>
              <a:buFont typeface="Calibri"/>
              <a:buAutoNum type="arabicPeriod"/>
            </a:pPr>
            <a:r>
              <a:rPr lang="en-US" sz="2600" b="1" dirty="0"/>
              <a:t>Share:</a:t>
            </a:r>
            <a:endParaRPr dirty="0"/>
          </a:p>
          <a:p>
            <a:pPr marL="628650" lvl="1" indent="-285750" algn="l" rtl="0">
              <a:lnSpc>
                <a:spcPct val="90000"/>
              </a:lnSpc>
              <a:spcBef>
                <a:spcPts val="300"/>
              </a:spcBef>
              <a:spcAft>
                <a:spcPts val="0"/>
              </a:spcAft>
              <a:buSzPts val="2300"/>
              <a:buFont typeface="Noto Sans Symbols"/>
              <a:buChar char="▪"/>
            </a:pPr>
            <a:r>
              <a:rPr lang="en-US" sz="2300" dirty="0"/>
              <a:t>Your name and up to 2 major “affiliations” or activities</a:t>
            </a:r>
            <a:endParaRPr dirty="0"/>
          </a:p>
          <a:p>
            <a:pPr marL="628650" lvl="1" indent="-285750" algn="l" rtl="0">
              <a:lnSpc>
                <a:spcPct val="90000"/>
              </a:lnSpc>
              <a:spcBef>
                <a:spcPts val="300"/>
              </a:spcBef>
              <a:spcAft>
                <a:spcPts val="0"/>
              </a:spcAft>
              <a:buSzPts val="2300"/>
              <a:buFont typeface="Noto Sans Symbols"/>
              <a:buChar char="▪"/>
            </a:pPr>
            <a:r>
              <a:rPr lang="en-US" sz="2300" dirty="0"/>
              <a:t>Length of time involved with the Planning Council (PC) or its committees</a:t>
            </a:r>
            <a:endParaRPr dirty="0"/>
          </a:p>
          <a:p>
            <a:pPr marL="628650" lvl="1" indent="-285750" algn="l" rtl="0">
              <a:lnSpc>
                <a:spcPct val="90000"/>
              </a:lnSpc>
              <a:spcBef>
                <a:spcPts val="300"/>
              </a:spcBef>
              <a:spcAft>
                <a:spcPts val="0"/>
              </a:spcAft>
              <a:buSzPts val="2300"/>
              <a:buFont typeface="Noto Sans Symbols"/>
              <a:buChar char="▪"/>
            </a:pPr>
            <a:r>
              <a:rPr lang="en-US" sz="2300" dirty="0"/>
              <a:t>Most important concern about PC membership</a:t>
            </a:r>
            <a:endParaRPr dirty="0"/>
          </a:p>
          <a:p>
            <a:pPr marL="628650" lvl="1" indent="-285750" algn="l" rtl="0">
              <a:lnSpc>
                <a:spcPct val="90000"/>
              </a:lnSpc>
              <a:spcBef>
                <a:spcPts val="300"/>
              </a:spcBef>
              <a:spcAft>
                <a:spcPts val="0"/>
              </a:spcAft>
              <a:buSzPts val="2300"/>
              <a:buFont typeface="Noto Sans Symbols"/>
              <a:buChar char="▪"/>
            </a:pPr>
            <a:r>
              <a:rPr lang="en-US" sz="2300" dirty="0"/>
              <a:t>Most important expectation for the orientation</a:t>
            </a:r>
            <a:endParaRPr dirty="0"/>
          </a:p>
          <a:p>
            <a:pPr marL="609600" lvl="0" indent="-609600" algn="l" rtl="0">
              <a:lnSpc>
                <a:spcPct val="90000"/>
              </a:lnSpc>
              <a:spcBef>
                <a:spcPts val="300"/>
              </a:spcBef>
              <a:spcAft>
                <a:spcPts val="0"/>
              </a:spcAft>
              <a:buSzPts val="2600"/>
              <a:buFont typeface="Calibri"/>
              <a:buAutoNum type="arabicPeriod"/>
            </a:pPr>
            <a:r>
              <a:rPr lang="en-US" sz="2600" b="1" dirty="0"/>
              <a:t>Be prepared </a:t>
            </a:r>
            <a:r>
              <a:rPr lang="en-US" sz="2600" dirty="0"/>
              <a:t>to introduce your small group to               the full group</a:t>
            </a:r>
            <a:endParaRPr dirty="0"/>
          </a:p>
          <a:p>
            <a:pPr marL="609600" lvl="0" indent="-609600" algn="l" rtl="0">
              <a:spcBef>
                <a:spcPts val="560"/>
              </a:spcBef>
              <a:spcAft>
                <a:spcPts val="0"/>
              </a:spcAft>
              <a:buSzPts val="2800"/>
              <a:buFont typeface="Noto Sans Symbols"/>
              <a:buNone/>
            </a:pPr>
            <a:endParaRPr sz="2800" dirty="0"/>
          </a:p>
        </p:txBody>
      </p:sp>
      <p:sp>
        <p:nvSpPr>
          <p:cNvPr id="109" name="Google Shape;109;p3"/>
          <p:cNvSpPr txBox="1">
            <a:spLocks noGrp="1"/>
          </p:cNvSpPr>
          <p:nvPr>
            <p:ph type="sldNum" idx="12"/>
          </p:nvPr>
        </p:nvSpPr>
        <p:spPr>
          <a:xfrm>
            <a:off x="70866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3</a:t>
            </a:fld>
            <a:endParaRPr sz="900" b="0" i="0" u="none" strike="noStrike" cap="none">
              <a:solidFill>
                <a:srgbClr val="8D8D8D"/>
              </a:solidFill>
              <a:latin typeface="Times New Roman"/>
              <a:ea typeface="Times New Roman"/>
              <a:cs typeface="Times New Roman"/>
              <a:sym typeface="Times New Roman"/>
            </a:endParaRPr>
          </a:p>
        </p:txBody>
      </p:sp>
      <p:pic>
        <p:nvPicPr>
          <p:cNvPr id="110" name="Google Shape;110;p3" title="Double thought bubble icon"/>
          <p:cNvPicPr preferRelativeResize="0"/>
          <p:nvPr/>
        </p:nvPicPr>
        <p:blipFill rotWithShape="1">
          <a:blip r:embed="rId3">
            <a:alphaModFix/>
          </a:blip>
          <a:srcRect/>
          <a:stretch/>
        </p:blipFill>
        <p:spPr>
          <a:xfrm>
            <a:off x="0" y="0"/>
            <a:ext cx="1754965" cy="11699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6DBD2">
            <a:alpha val="49803"/>
          </a:srgbClr>
        </a:solidFill>
        <a:effectLst/>
      </p:bgPr>
    </p:bg>
    <p:spTree>
      <p:nvGrpSpPr>
        <p:cNvPr id="1" name="Shape 326"/>
        <p:cNvGrpSpPr/>
        <p:nvPr/>
      </p:nvGrpSpPr>
      <p:grpSpPr>
        <a:xfrm>
          <a:off x="0" y="0"/>
          <a:ext cx="0" cy="0"/>
          <a:chOff x="0" y="0"/>
          <a:chExt cx="0" cy="0"/>
        </a:xfrm>
      </p:grpSpPr>
      <p:sp>
        <p:nvSpPr>
          <p:cNvPr id="328" name="Google Shape;328;p30"/>
          <p:cNvSpPr txBox="1">
            <a:spLocks noGrp="1"/>
          </p:cNvSpPr>
          <p:nvPr>
            <p:ph type="title"/>
          </p:nvPr>
        </p:nvSpPr>
        <p:spPr>
          <a:xfrm>
            <a:off x="1600200" y="76200"/>
            <a:ext cx="7086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Quick Scenario: </a:t>
            </a:r>
            <a:br>
              <a:rPr lang="en-US"/>
            </a:br>
            <a:r>
              <a:rPr lang="en-US"/>
              <a:t>PC Relationship with the Recipient</a:t>
            </a:r>
            <a:endParaRPr/>
          </a:p>
        </p:txBody>
      </p:sp>
      <p:sp>
        <p:nvSpPr>
          <p:cNvPr id="329" name="Google Shape;329;p30"/>
          <p:cNvSpPr txBox="1">
            <a:spLocks noGrp="1"/>
          </p:cNvSpPr>
          <p:nvPr>
            <p:ph type="body" idx="1"/>
          </p:nvPr>
        </p:nvSpPr>
        <p:spPr>
          <a:xfrm>
            <a:off x="457200" y="1752600"/>
            <a:ext cx="8229600" cy="4664075"/>
          </a:xfrm>
          <a:prstGeom prst="rect">
            <a:avLst/>
          </a:prstGeom>
          <a:noFill/>
          <a:ln w="38100" cap="flat" cmpd="sng">
            <a:solidFill>
              <a:srgbClr val="7F8888"/>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b="1" dirty="0"/>
              <a:t>With 1-2 others consider the scenario, discuss with full group</a:t>
            </a:r>
            <a:r>
              <a:rPr lang="en-US" sz="2400" i="1" dirty="0"/>
              <a:t>.</a:t>
            </a:r>
            <a:endParaRPr dirty="0"/>
          </a:p>
          <a:p>
            <a:pPr marL="0" lvl="0" indent="0" algn="l" rtl="0">
              <a:spcBef>
                <a:spcPts val="1200"/>
              </a:spcBef>
              <a:spcAft>
                <a:spcPts val="0"/>
              </a:spcAft>
              <a:buSzPts val="2400"/>
              <a:buNone/>
            </a:pPr>
            <a:r>
              <a:rPr lang="en-US" sz="2400" dirty="0"/>
              <a:t>Your PC has generally had a very positive and productive relationship with the recipient. A few years ago, when tensions developed, an MOU was developed and signed, and it was very helpful. Since that time the relationship has been good, but some changes have developed in data availability and other processes and the MOU has not been updated to reflect them – there were always other priorities for both the PC and recipient. The Part A Director just announced that she will be retiring in 6 months. </a:t>
            </a:r>
            <a:endParaRPr dirty="0"/>
          </a:p>
          <a:p>
            <a:pPr marL="342900" lvl="0" indent="-342900" algn="l" rtl="0">
              <a:spcBef>
                <a:spcPts val="1800"/>
              </a:spcBef>
              <a:spcAft>
                <a:spcPts val="0"/>
              </a:spcAft>
              <a:buClr>
                <a:schemeClr val="dk2"/>
              </a:buClr>
              <a:buSzPts val="2400"/>
              <a:buChar char="•"/>
            </a:pPr>
            <a:r>
              <a:rPr lang="en-US" sz="2400" i="1" dirty="0"/>
              <a:t>Is this a good time to update the MOU? Why or why not?</a:t>
            </a:r>
            <a:endParaRPr dirty="0"/>
          </a:p>
          <a:p>
            <a:pPr marL="0" lvl="0" indent="0" algn="l" rtl="0">
              <a:spcBef>
                <a:spcPts val="1200"/>
              </a:spcBef>
              <a:spcAft>
                <a:spcPts val="0"/>
              </a:spcAft>
              <a:buSzPts val="2400"/>
              <a:buNone/>
            </a:pPr>
            <a:endParaRPr sz="2400" i="1" dirty="0"/>
          </a:p>
        </p:txBody>
      </p:sp>
      <p:pic>
        <p:nvPicPr>
          <p:cNvPr id="330" name="Google Shape;330;p30" title="Double thought bubble icon"/>
          <p:cNvPicPr preferRelativeResize="0"/>
          <p:nvPr/>
        </p:nvPicPr>
        <p:blipFill rotWithShape="1">
          <a:blip r:embed="rId3">
            <a:alphaModFix/>
          </a:blip>
          <a:srcRect/>
          <a:stretch/>
        </p:blipFill>
        <p:spPr>
          <a:xfrm>
            <a:off x="0" y="0"/>
            <a:ext cx="1754965" cy="1169976"/>
          </a:xfrm>
          <a:prstGeom prst="rect">
            <a:avLst/>
          </a:prstGeom>
          <a:noFill/>
          <a:ln>
            <a:noFill/>
          </a:ln>
        </p:spPr>
      </p:pic>
      <p:sp>
        <p:nvSpPr>
          <p:cNvPr id="327" name="Google Shape;327;p30"/>
          <p:cNvSpPr txBox="1"/>
          <p:nvPr/>
        </p:nvSpPr>
        <p:spPr>
          <a:xfrm>
            <a:off x="6511863" y="64166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30</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Flow of RWHAP Part A </a:t>
            </a:r>
            <a:br>
              <a:rPr lang="en-US"/>
            </a:br>
            <a:r>
              <a:rPr lang="en-US"/>
              <a:t>Decision Making &amp; Funds</a:t>
            </a:r>
            <a:endParaRPr/>
          </a:p>
        </p:txBody>
      </p:sp>
      <p:pic>
        <p:nvPicPr>
          <p:cNvPr id="337" name="Google Shape;337;p31" descr="Flow chart that illustrates how Ryan White HIV/AIDS Program Part A decisions are mde and funds are distributed. HRSA/HAB releases funds to the CEO of the EMA or TGA. The CEO  distributes funds to the Recipient or Administrative Agent and establishes a Planning Council to make decisions about how to spend those funds. The Planning Council tells the Recipient or Administrative Agent how to spend the funds. The Recipient or Adminstrative Agent distributes funds to Subrecipients. The Subrecipients provide services to People Living with HIV." title="Flow of RWHAP Part A Decision Making and Funds"/>
          <p:cNvPicPr preferRelativeResize="0"/>
          <p:nvPr/>
        </p:nvPicPr>
        <p:blipFill rotWithShape="1">
          <a:blip r:embed="rId3">
            <a:alphaModFix/>
          </a:blip>
          <a:srcRect/>
          <a:stretch/>
        </p:blipFill>
        <p:spPr>
          <a:xfrm>
            <a:off x="152400" y="274638"/>
            <a:ext cx="8686800" cy="6515100"/>
          </a:xfrm>
          <a:prstGeom prst="rect">
            <a:avLst/>
          </a:prstGeom>
          <a:noFill/>
          <a:ln>
            <a:noFill/>
          </a:ln>
        </p:spPr>
      </p:pic>
      <p:sp>
        <p:nvSpPr>
          <p:cNvPr id="338" name="Google Shape;338;p31"/>
          <p:cNvSpPr txBox="1"/>
          <p:nvPr/>
        </p:nvSpPr>
        <p:spPr>
          <a:xfrm>
            <a:off x="5030788" y="4419600"/>
            <a:ext cx="3808412" cy="1323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Planning council sets priorities, allocates resources, and gives directives to recipient on how best to meet service priorities</a:t>
            </a:r>
            <a:endParaRPr/>
          </a:p>
        </p:txBody>
      </p:sp>
      <p:sp>
        <p:nvSpPr>
          <p:cNvPr id="339" name="Google Shape;339;p31"/>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31</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400"/>
              <a:t>Planning Council, Recipient, &amp; Chief Elected Official </a:t>
            </a:r>
            <a:br>
              <a:rPr lang="en-US" sz="2400"/>
            </a:br>
            <a:r>
              <a:rPr lang="en-US" sz="2400"/>
              <a:t>Roles &amp; Responsibilities</a:t>
            </a:r>
            <a:r>
              <a:rPr lang="en-US" sz="2400" baseline="30000"/>
              <a:t>1</a:t>
            </a:r>
            <a:r>
              <a:rPr lang="en-US" sz="2400"/>
              <a:t> Matrix</a:t>
            </a:r>
            <a:endParaRPr sz="2400"/>
          </a:p>
        </p:txBody>
      </p:sp>
      <p:graphicFrame>
        <p:nvGraphicFramePr>
          <p:cNvPr id="345" name="Google Shape;345;p32" title="Planning Council, Planning Body, Recipient, and CEO Roles and Responsibilities"/>
          <p:cNvGraphicFramePr/>
          <p:nvPr>
            <p:extLst>
              <p:ext uri="{D42A27DB-BD31-4B8C-83A1-F6EECF244321}">
                <p14:modId xmlns:p14="http://schemas.microsoft.com/office/powerpoint/2010/main" val="3134323972"/>
              </p:ext>
            </p:extLst>
          </p:nvPr>
        </p:nvGraphicFramePr>
        <p:xfrm>
          <a:off x="457200" y="1097280"/>
          <a:ext cx="8229575" cy="5343805"/>
        </p:xfrm>
        <a:graphic>
          <a:graphicData uri="http://schemas.openxmlformats.org/drawingml/2006/table">
            <a:tbl>
              <a:tblPr firstRow="1" bandRow="1">
                <a:noFill/>
                <a:tableStyleId>{6AA0C599-89D2-4AA9-9F5E-055D1CAE586D}</a:tableStyleId>
              </a:tblPr>
              <a:tblGrid>
                <a:gridCol w="4900775">
                  <a:extLst>
                    <a:ext uri="{9D8B030D-6E8A-4147-A177-3AD203B41FA5}">
                      <a16:colId xmlns:a16="http://schemas.microsoft.com/office/drawing/2014/main" val="20000"/>
                    </a:ext>
                  </a:extLst>
                </a:gridCol>
                <a:gridCol w="1109600">
                  <a:extLst>
                    <a:ext uri="{9D8B030D-6E8A-4147-A177-3AD203B41FA5}">
                      <a16:colId xmlns:a16="http://schemas.microsoft.com/office/drawing/2014/main" val="20001"/>
                    </a:ext>
                  </a:extLst>
                </a:gridCol>
                <a:gridCol w="1109600">
                  <a:extLst>
                    <a:ext uri="{9D8B030D-6E8A-4147-A177-3AD203B41FA5}">
                      <a16:colId xmlns:a16="http://schemas.microsoft.com/office/drawing/2014/main" val="20002"/>
                    </a:ext>
                  </a:extLst>
                </a:gridCol>
                <a:gridCol w="1109600">
                  <a:extLst>
                    <a:ext uri="{9D8B030D-6E8A-4147-A177-3AD203B41FA5}">
                      <a16:colId xmlns:a16="http://schemas.microsoft.com/office/drawing/2014/main" val="20003"/>
                    </a:ext>
                  </a:extLst>
                </a:gridCol>
              </a:tblGrid>
              <a:tr h="298425">
                <a:tc>
                  <a:txBody>
                    <a:bodyPr/>
                    <a:lstStyle/>
                    <a:p>
                      <a:pPr marL="0" marR="0" lvl="0" indent="0" algn="l" rtl="0">
                        <a:spcBef>
                          <a:spcPts val="0"/>
                        </a:spcBef>
                        <a:spcAft>
                          <a:spcPts val="0"/>
                        </a:spcAft>
                        <a:buNone/>
                      </a:pPr>
                      <a:r>
                        <a:rPr lang="en-US" sz="1600" b="1">
                          <a:solidFill>
                            <a:schemeClr val="lt1"/>
                          </a:solidFill>
                        </a:rPr>
                        <a:t>Task</a:t>
                      </a:r>
                      <a:endParaRPr/>
                    </a:p>
                  </a:txBody>
                  <a:tcPr marL="91450" marR="0" marT="0" marB="0" anchor="ctr">
                    <a:solidFill>
                      <a:schemeClr val="dk2"/>
                    </a:solidFill>
                  </a:tcPr>
                </a:tc>
                <a:tc>
                  <a:txBody>
                    <a:bodyPr/>
                    <a:lstStyle/>
                    <a:p>
                      <a:pPr marL="0" marR="0" lvl="0" indent="0" algn="ctr" rtl="0">
                        <a:spcBef>
                          <a:spcPts val="0"/>
                        </a:spcBef>
                        <a:spcAft>
                          <a:spcPts val="0"/>
                        </a:spcAft>
                        <a:buNone/>
                      </a:pPr>
                      <a:r>
                        <a:rPr lang="en-US" sz="1600" b="1">
                          <a:solidFill>
                            <a:schemeClr val="lt1"/>
                          </a:solidFill>
                        </a:rPr>
                        <a:t>CEO</a:t>
                      </a:r>
                      <a:endParaRPr/>
                    </a:p>
                  </a:txBody>
                  <a:tcPr marL="0" marR="0" marT="0" marB="0" anchor="ctr">
                    <a:solidFill>
                      <a:schemeClr val="dk2"/>
                    </a:solidFill>
                  </a:tcPr>
                </a:tc>
                <a:tc>
                  <a:txBody>
                    <a:bodyPr/>
                    <a:lstStyle/>
                    <a:p>
                      <a:pPr marL="0" marR="0" lvl="0" indent="0" algn="ctr" rtl="0">
                        <a:spcBef>
                          <a:spcPts val="0"/>
                        </a:spcBef>
                        <a:spcAft>
                          <a:spcPts val="0"/>
                        </a:spcAft>
                        <a:buNone/>
                      </a:pPr>
                      <a:r>
                        <a:rPr lang="en-US" sz="1600" b="1">
                          <a:solidFill>
                            <a:schemeClr val="lt1"/>
                          </a:solidFill>
                        </a:rPr>
                        <a:t>Recipient</a:t>
                      </a:r>
                      <a:endParaRPr/>
                    </a:p>
                  </a:txBody>
                  <a:tcPr marL="0" marR="0" marT="0" marB="0" anchor="ctr">
                    <a:solidFill>
                      <a:schemeClr val="dk2"/>
                    </a:solidFill>
                  </a:tcPr>
                </a:tc>
                <a:tc>
                  <a:txBody>
                    <a:bodyPr/>
                    <a:lstStyle/>
                    <a:p>
                      <a:pPr marL="0" marR="0" lvl="0" indent="0" algn="ctr" rtl="0">
                        <a:spcBef>
                          <a:spcPts val="0"/>
                        </a:spcBef>
                        <a:spcAft>
                          <a:spcPts val="0"/>
                        </a:spcAft>
                        <a:buNone/>
                      </a:pPr>
                      <a:r>
                        <a:rPr lang="en-US" sz="1600" b="1">
                          <a:solidFill>
                            <a:schemeClr val="lt1"/>
                          </a:solidFill>
                        </a:rPr>
                        <a:t>PC/PB</a:t>
                      </a:r>
                      <a:endParaRPr/>
                    </a:p>
                  </a:txBody>
                  <a:tcPr marL="0" marR="0" marT="0" marB="0" anchor="ctr">
                    <a:solidFill>
                      <a:schemeClr val="dk2"/>
                    </a:solidFill>
                  </a:tcPr>
                </a:tc>
                <a:extLst>
                  <a:ext uri="{0D108BD9-81ED-4DB2-BD59-A6C34878D82A}">
                    <a16:rowId xmlns:a16="http://schemas.microsoft.com/office/drawing/2014/main" val="10000"/>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Establishment of Planning Council*</a:t>
                      </a:r>
                      <a:endParaRPr sz="1600" b="1" i="0" u="none" strike="noStrike" cap="none">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extLst>
                  <a:ext uri="{0D108BD9-81ED-4DB2-BD59-A6C34878D82A}">
                    <a16:rowId xmlns:a16="http://schemas.microsoft.com/office/drawing/2014/main" val="10001"/>
                  </a:ext>
                </a:extLst>
              </a:tr>
              <a:tr h="325550">
                <a:tc>
                  <a:txBody>
                    <a:bodyPr/>
                    <a:lstStyle/>
                    <a:p>
                      <a:pPr marL="0" marR="0" lvl="0" indent="0" algn="l" rtl="0">
                        <a:spcBef>
                          <a:spcPts val="0"/>
                        </a:spcBef>
                        <a:spcAft>
                          <a:spcPts val="0"/>
                        </a:spcAft>
                        <a:buNone/>
                      </a:pPr>
                      <a:r>
                        <a:rPr lang="en-US" sz="1600" b="1" dirty="0">
                          <a:latin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Appointment of PC Members*</a:t>
                      </a:r>
                      <a:endParaRPr dirty="0">
                        <a:latin typeface="Calibri" panose="020F0502020204030204" pitchFamily="34" charset="0"/>
                        <a:cs typeface="Calibri" panose="020F0502020204030204" pitchFamily="34" charset="0"/>
                      </a:endParaRPr>
                    </a:p>
                  </a:txBody>
                  <a:tcPr marL="9145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a:p>
                  </a:txBody>
                  <a:tcPr marL="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extLst>
                  <a:ext uri="{0D108BD9-81ED-4DB2-BD59-A6C34878D82A}">
                    <a16:rowId xmlns:a16="http://schemas.microsoft.com/office/drawing/2014/main" val="10002"/>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Needs Assessment</a:t>
                      </a:r>
                      <a:endParaRPr sz="1600" b="1" i="0" u="none" strike="noStrike" cap="none">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03"/>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Integrated/Comprehensive Planning</a:t>
                      </a:r>
                      <a:endParaRPr sz="1600" b="1" i="0" u="none" strike="noStrike" cap="none" dirty="0">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04"/>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Priority Setting*</a:t>
                      </a:r>
                      <a:endParaRPr sz="1600" b="1" i="0" u="none" strike="noStrike" cap="none">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05"/>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Resource Allocation*</a:t>
                      </a:r>
                      <a:endParaRPr sz="1600" b="1" i="0" u="none" strike="noStrike" cap="none">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06"/>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Directives*</a:t>
                      </a:r>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07"/>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Procurement of Services*</a:t>
                      </a:r>
                      <a:endParaRPr sz="1400"/>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a:solidFill>
                          <a:srgbClr val="000000"/>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08"/>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Contract Monitoring*</a:t>
                      </a:r>
                      <a:endParaRPr sz="1600" b="1" i="0" u="none" strike="noStrike" cap="none">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09"/>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Coordination of Services</a:t>
                      </a:r>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10"/>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Evaluation of Services</a:t>
                      </a:r>
                      <a:endParaRPr sz="1600" b="1" i="0" u="none" strike="noStrike" cap="none">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11"/>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Development of Service Standards</a:t>
                      </a:r>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endParaRPr sz="1600" b="1" i="1"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12"/>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Clinical Quality Management</a:t>
                      </a:r>
                      <a:endParaRPr sz="1600" b="1" i="0" u="none" strike="noStrike" cap="none">
                        <a:solidFill>
                          <a:schemeClr val="dk1"/>
                        </a:solidFill>
                        <a:latin typeface="Calibri"/>
                        <a:ea typeface="Calibri"/>
                        <a:cs typeface="Calibri"/>
                        <a:sym typeface="Calibri"/>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13"/>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Assessment of Efficiency of the Administrative Mechanism*</a:t>
                      </a:r>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i="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14"/>
                  </a:ext>
                </a:extLst>
              </a:tr>
              <a:tr h="3255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PC Operations &amp; Support</a:t>
                      </a:r>
                      <a:endParaRPr/>
                    </a:p>
                  </a:txBody>
                  <a:tcPr marL="91450" marR="0" marT="0" marB="0" anchor="ctr">
                    <a:solidFill>
                      <a:schemeClr val="lt1"/>
                    </a:solidFill>
                  </a:tcPr>
                </a:tc>
                <a:tc>
                  <a:txBody>
                    <a:bodyPr/>
                    <a:lstStyle/>
                    <a:p>
                      <a:pPr marL="0" marR="0" lvl="0" indent="0" algn="ctr" rtl="0">
                        <a:spcBef>
                          <a:spcPts val="0"/>
                        </a:spcBef>
                        <a:spcAft>
                          <a:spcPts val="0"/>
                        </a:spcAft>
                        <a:buNone/>
                      </a:pPr>
                      <a:endParaRPr sz="1800"/>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a:p>
                  </a:txBody>
                  <a:tcPr marL="0" marR="0" marT="0" marB="0" anchor="ctr">
                    <a:solidFill>
                      <a:schemeClr val="lt1"/>
                    </a:solidFill>
                  </a:tcPr>
                </a:tc>
                <a:tc>
                  <a:txBody>
                    <a:bodyPr/>
                    <a:lstStyle/>
                    <a:p>
                      <a:pPr marL="0" marR="0" lvl="0" indent="0" algn="ctr" rtl="0">
                        <a:lnSpc>
                          <a:spcPct val="100000"/>
                        </a:lnSpc>
                        <a:spcBef>
                          <a:spcPts val="0"/>
                        </a:spcBef>
                        <a:spcAft>
                          <a:spcPts val="0"/>
                        </a:spcAft>
                        <a:buClr>
                          <a:schemeClr val="dk1"/>
                        </a:buClr>
                        <a:buSzPts val="1900"/>
                        <a:buFont typeface="Calibri"/>
                        <a:buNone/>
                      </a:pPr>
                      <a:endParaRPr sz="1900" b="1" dirty="0"/>
                    </a:p>
                  </a:txBody>
                  <a:tcPr marL="0" marR="0" marT="0" marB="0" anchor="ctr">
                    <a:solidFill>
                      <a:schemeClr val="lt1"/>
                    </a:solidFill>
                  </a:tcPr>
                </a:tc>
                <a:extLst>
                  <a:ext uri="{0D108BD9-81ED-4DB2-BD59-A6C34878D82A}">
                    <a16:rowId xmlns:a16="http://schemas.microsoft.com/office/drawing/2014/main" val="10015"/>
                  </a:ext>
                </a:extLst>
              </a:tr>
            </a:tbl>
          </a:graphicData>
        </a:graphic>
      </p:graphicFrame>
      <p:sp>
        <p:nvSpPr>
          <p:cNvPr id="346" name="Google Shape;346;p32"/>
          <p:cNvSpPr txBox="1"/>
          <p:nvPr/>
        </p:nvSpPr>
        <p:spPr>
          <a:xfrm>
            <a:off x="457200" y="6441021"/>
            <a:ext cx="8229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*Sole responsibility of one entity	</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47" name="Google Shape;347;p32"/>
          <p:cNvSpPr txBox="1"/>
          <p:nvPr/>
        </p:nvSpPr>
        <p:spPr>
          <a:xfrm>
            <a:off x="6629400" y="640080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32</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6DBD2">
            <a:alpha val="49803"/>
          </a:srgbClr>
        </a:solidFill>
        <a:effectLst/>
      </p:bgPr>
    </p:bg>
    <p:spTree>
      <p:nvGrpSpPr>
        <p:cNvPr id="1" name="Shape 351"/>
        <p:cNvGrpSpPr/>
        <p:nvPr/>
      </p:nvGrpSpPr>
      <p:grpSpPr>
        <a:xfrm>
          <a:off x="0" y="0"/>
          <a:ext cx="0" cy="0"/>
          <a:chOff x="0" y="0"/>
          <a:chExt cx="0" cy="0"/>
        </a:xfrm>
      </p:grpSpPr>
      <p:sp>
        <p:nvSpPr>
          <p:cNvPr id="353" name="Google Shape;353;p33"/>
          <p:cNvSpPr txBox="1">
            <a:spLocks noGrp="1"/>
          </p:cNvSpPr>
          <p:nvPr>
            <p:ph type="title"/>
          </p:nvPr>
        </p:nvSpPr>
        <p:spPr>
          <a:xfrm>
            <a:off x="1754965" y="54685"/>
            <a:ext cx="7316948"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Quick Discussion: Review of PC and Recipient Roles and Responsibilities</a:t>
            </a:r>
            <a:endParaRPr/>
          </a:p>
        </p:txBody>
      </p:sp>
      <p:sp>
        <p:nvSpPr>
          <p:cNvPr id="352" name="Google Shape;352;p33"/>
          <p:cNvSpPr txBox="1">
            <a:spLocks noGrp="1"/>
          </p:cNvSpPr>
          <p:nvPr>
            <p:ph type="body" idx="1"/>
          </p:nvPr>
        </p:nvSpPr>
        <p:spPr>
          <a:xfrm>
            <a:off x="477982" y="1939203"/>
            <a:ext cx="8229600" cy="4389438"/>
          </a:xfrm>
          <a:prstGeom prst="rect">
            <a:avLst/>
          </a:prstGeom>
          <a:noFill/>
          <a:ln w="38100" cap="flat" cmpd="sng">
            <a:solidFill>
              <a:srgbClr val="7F8888"/>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b="1"/>
              <a:t>Based on your prior knowledge and our discussion today:</a:t>
            </a:r>
            <a:endParaRPr/>
          </a:p>
          <a:p>
            <a:pPr marL="342900" lvl="0" indent="-342900" algn="l" rtl="0">
              <a:spcBef>
                <a:spcPts val="1800"/>
              </a:spcBef>
              <a:spcAft>
                <a:spcPts val="0"/>
              </a:spcAft>
              <a:buSzPts val="2800"/>
              <a:buChar char="•"/>
            </a:pPr>
            <a:r>
              <a:rPr lang="en-US" i="1"/>
              <a:t>Can you fill in the matrix indicating who does what?</a:t>
            </a:r>
            <a:endParaRPr/>
          </a:p>
          <a:p>
            <a:pPr marL="342900" lvl="0" indent="-342900" algn="l" rtl="0">
              <a:spcBef>
                <a:spcPts val="1800"/>
              </a:spcBef>
              <a:spcAft>
                <a:spcPts val="0"/>
              </a:spcAft>
              <a:buSzPts val="2800"/>
              <a:buChar char="•"/>
            </a:pPr>
            <a:r>
              <a:rPr lang="en-US" i="1"/>
              <a:t>What are your remaining questions or concerns (if any) about the Planning Council’s roles and responsibilities?</a:t>
            </a:r>
            <a:endParaRPr/>
          </a:p>
        </p:txBody>
      </p:sp>
      <p:pic>
        <p:nvPicPr>
          <p:cNvPr id="355" name="Google Shape;355;p33" title="Double thought bubble icon"/>
          <p:cNvPicPr preferRelativeResize="0"/>
          <p:nvPr/>
        </p:nvPicPr>
        <p:blipFill rotWithShape="1">
          <a:blip r:embed="rId3">
            <a:alphaModFix/>
          </a:blip>
          <a:srcRect/>
          <a:stretch/>
        </p:blipFill>
        <p:spPr>
          <a:xfrm>
            <a:off x="0" y="0"/>
            <a:ext cx="1754965" cy="1169976"/>
          </a:xfrm>
          <a:prstGeom prst="rect">
            <a:avLst/>
          </a:prstGeom>
          <a:noFill/>
          <a:ln>
            <a:noFill/>
          </a:ln>
        </p:spPr>
      </p:pic>
      <p:sp>
        <p:nvSpPr>
          <p:cNvPr id="354" name="Google Shape;354;p33"/>
          <p:cNvSpPr txBox="1">
            <a:spLocks noGrp="1"/>
          </p:cNvSpPr>
          <p:nvPr>
            <p:ph type="sldNum" idx="12"/>
          </p:nvPr>
        </p:nvSpPr>
        <p:spPr>
          <a:xfrm>
            <a:off x="6400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D8D8D"/>
                </a:solidFill>
                <a:latin typeface="Times New Roman"/>
                <a:ea typeface="Times New Roman"/>
                <a:cs typeface="Times New Roman"/>
                <a:sym typeface="Times New Roman"/>
              </a:rPr>
              <a:t>33</a:t>
            </a:fld>
            <a:endParaRPr sz="1200">
              <a:solidFill>
                <a:srgbClr val="8D8D8D"/>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Sum Up: Roles, Responsibilities, and Boundaries </a:t>
            </a:r>
            <a:endParaRPr/>
          </a:p>
        </p:txBody>
      </p:sp>
      <p:sp>
        <p:nvSpPr>
          <p:cNvPr id="362" name="Google Shape;362;p34"/>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t>PC and recipient are separate bodies, each with legislative responsibilities/duties</a:t>
            </a:r>
            <a:endParaRPr/>
          </a:p>
          <a:p>
            <a:pPr marL="342900" lvl="0" indent="-342900" algn="l" rtl="0">
              <a:spcBef>
                <a:spcPts val="560"/>
              </a:spcBef>
              <a:spcAft>
                <a:spcPts val="0"/>
              </a:spcAft>
              <a:buSzPts val="2800"/>
              <a:buChar char="•"/>
            </a:pPr>
            <a:r>
              <a:rPr lang="en-US"/>
              <a:t>PC members need to understand the PC’s duties, recipient duties, and shared duties</a:t>
            </a:r>
            <a:endParaRPr/>
          </a:p>
          <a:p>
            <a:pPr marL="742950" lvl="1" indent="-285750" algn="l" rtl="0">
              <a:spcBef>
                <a:spcPts val="480"/>
              </a:spcBef>
              <a:spcAft>
                <a:spcPts val="0"/>
              </a:spcAft>
              <a:buSzPts val="2400"/>
              <a:buChar char="–"/>
            </a:pPr>
            <a:r>
              <a:rPr lang="en-US"/>
              <a:t>PC duties: PSRA and AAM</a:t>
            </a:r>
            <a:endParaRPr/>
          </a:p>
          <a:p>
            <a:pPr marL="742950" lvl="1" indent="-285750" algn="l" rtl="0">
              <a:spcBef>
                <a:spcPts val="480"/>
              </a:spcBef>
              <a:spcAft>
                <a:spcPts val="0"/>
              </a:spcAft>
              <a:buSzPts val="2400"/>
              <a:buChar char="–"/>
            </a:pPr>
            <a:r>
              <a:rPr lang="en-US"/>
              <a:t>Recipient duties: procurement and contract monitoring</a:t>
            </a:r>
            <a:endParaRPr/>
          </a:p>
          <a:p>
            <a:pPr marL="742950" lvl="1" indent="-285750" algn="l" rtl="0">
              <a:spcBef>
                <a:spcPts val="480"/>
              </a:spcBef>
              <a:spcAft>
                <a:spcPts val="0"/>
              </a:spcAft>
              <a:buSzPts val="2400"/>
              <a:buChar char="–"/>
            </a:pPr>
            <a:r>
              <a:rPr lang="en-US"/>
              <a:t>Shared duties: needs assessment, integrated/ comprehensive planning, coordination of services</a:t>
            </a:r>
            <a:endParaRPr/>
          </a:p>
          <a:p>
            <a:pPr marL="342900" lvl="0" indent="-342900" algn="l" rtl="0">
              <a:spcBef>
                <a:spcPts val="560"/>
              </a:spcBef>
              <a:spcAft>
                <a:spcPts val="0"/>
              </a:spcAft>
              <a:buSzPts val="2800"/>
              <a:buChar char="•"/>
            </a:pPr>
            <a:r>
              <a:rPr lang="en-US"/>
              <a:t>Part A programs work best when PC and recipient work collaboratively and respect each other’s roles and contributions</a:t>
            </a:r>
            <a:endParaRPr/>
          </a:p>
        </p:txBody>
      </p:sp>
      <p:sp>
        <p:nvSpPr>
          <p:cNvPr id="363" name="Google Shape;363;p34"/>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34</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Google Shape;370;p35"/>
          <p:cNvSpPr txBox="1">
            <a:spLocks noGrp="1"/>
          </p:cNvSpPr>
          <p:nvPr>
            <p:ph type="title"/>
          </p:nvPr>
        </p:nvSpPr>
        <p:spPr>
          <a:xfrm>
            <a:off x="457200" y="457199"/>
            <a:ext cx="8229600" cy="201168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The Planning Council and the System of Care</a:t>
            </a:r>
            <a:endParaRPr/>
          </a:p>
        </p:txBody>
      </p:sp>
      <p:sp>
        <p:nvSpPr>
          <p:cNvPr id="371" name="Google Shape;371;p35"/>
          <p:cNvSpPr txBox="1">
            <a:spLocks noGrp="1"/>
          </p:cNvSpPr>
          <p:nvPr>
            <p:ph type="body" idx="1"/>
          </p:nvPr>
        </p:nvSpPr>
        <p:spPr>
          <a:xfrm>
            <a:off x="457200" y="2906712"/>
            <a:ext cx="8229600" cy="2743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2"/>
              </a:buClr>
              <a:buSzPts val="2400"/>
              <a:buFont typeface="Arial"/>
              <a:buChar char="•"/>
            </a:pPr>
            <a:r>
              <a:rPr lang="en-US" sz="2400"/>
              <a:t>Importance of the System of Care</a:t>
            </a:r>
            <a:endParaRPr/>
          </a:p>
          <a:p>
            <a:pPr marL="342900" lvl="0" indent="-342900" algn="l" rtl="0">
              <a:spcBef>
                <a:spcPts val="480"/>
              </a:spcBef>
              <a:spcAft>
                <a:spcPts val="0"/>
              </a:spcAft>
              <a:buClr>
                <a:schemeClr val="dk2"/>
              </a:buClr>
              <a:buSzPts val="2400"/>
              <a:buFont typeface="Arial"/>
              <a:buChar char="•"/>
            </a:pPr>
            <a:r>
              <a:rPr lang="en-US" sz="2400"/>
              <a:t>Understanding the System of Care</a:t>
            </a:r>
            <a:endParaRPr/>
          </a:p>
          <a:p>
            <a:pPr marL="342900" lvl="0" indent="-342900" algn="l" rtl="0">
              <a:spcBef>
                <a:spcPts val="480"/>
              </a:spcBef>
              <a:spcAft>
                <a:spcPts val="0"/>
              </a:spcAft>
              <a:buClr>
                <a:schemeClr val="dk2"/>
              </a:buClr>
              <a:buSzPts val="2400"/>
              <a:buFont typeface="Arial"/>
              <a:buChar char="•"/>
            </a:pPr>
            <a:r>
              <a:rPr lang="en-US" sz="2400"/>
              <a:t>Fundable Service Categories</a:t>
            </a:r>
            <a:endParaRPr/>
          </a:p>
          <a:p>
            <a:pPr marL="342900" lvl="0" indent="-215900" algn="l" rtl="0">
              <a:spcBef>
                <a:spcPts val="400"/>
              </a:spcBef>
              <a:spcAft>
                <a:spcPts val="0"/>
              </a:spcAft>
              <a:buClr>
                <a:schemeClr val="dk2"/>
              </a:buClr>
              <a:buSzPts val="2000"/>
              <a:buFont typeface="Arial"/>
              <a:buNone/>
            </a:pPr>
            <a:endParaRPr/>
          </a:p>
        </p:txBody>
      </p:sp>
      <p:sp>
        <p:nvSpPr>
          <p:cNvPr id="369" name="Google Shape;369;p35"/>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35</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Importance of the System of Care</a:t>
            </a:r>
            <a:endParaRPr/>
          </a:p>
        </p:txBody>
      </p:sp>
      <p:sp>
        <p:nvSpPr>
          <p:cNvPr id="378" name="Google Shape;378;p36"/>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sz="2400"/>
              <a:t>RWHAP exists to support a system of comprehensive, appropriate core medical and support services for people living with HIV who have limited financial resources </a:t>
            </a:r>
            <a:endParaRPr/>
          </a:p>
          <a:p>
            <a:pPr marL="342900" lvl="0" indent="-342900" algn="l" rtl="0">
              <a:spcBef>
                <a:spcPts val="600"/>
              </a:spcBef>
              <a:spcAft>
                <a:spcPts val="0"/>
              </a:spcAft>
              <a:buSzPts val="2400"/>
              <a:buChar char="•"/>
            </a:pPr>
            <a:r>
              <a:rPr lang="en-US" sz="2400"/>
              <a:t>Services should be culturally appropriate for diverse PLWH</a:t>
            </a:r>
            <a:endParaRPr/>
          </a:p>
          <a:p>
            <a:pPr marL="342900" lvl="0" indent="-342900" algn="l" rtl="0">
              <a:spcBef>
                <a:spcPts val="600"/>
              </a:spcBef>
              <a:spcAft>
                <a:spcPts val="0"/>
              </a:spcAft>
              <a:buSzPts val="2400"/>
              <a:buChar char="•"/>
            </a:pPr>
            <a:r>
              <a:rPr lang="en-US" sz="2400"/>
              <a:t>In its early years, RWHAP helped to establish a continuum or system of HIV  care</a:t>
            </a:r>
            <a:endParaRPr/>
          </a:p>
          <a:p>
            <a:pPr marL="342900" lvl="0" indent="-342900" algn="l" rtl="0">
              <a:spcBef>
                <a:spcPts val="600"/>
              </a:spcBef>
              <a:spcAft>
                <a:spcPts val="0"/>
              </a:spcAft>
              <a:buSzPts val="2400"/>
              <a:buChar char="•"/>
            </a:pPr>
            <a:r>
              <a:rPr lang="en-US" sz="2400"/>
              <a:t>Current focus is on maintaining, assessing, and improving the system of care to reflect changes in the epidemic, prevention, treatment, and the broader health care system―and integrating prevention and care</a:t>
            </a:r>
            <a:endParaRPr/>
          </a:p>
          <a:p>
            <a:pPr marL="342900" lvl="0" indent="-342900" algn="l" rtl="0">
              <a:spcBef>
                <a:spcPts val="600"/>
              </a:spcBef>
              <a:spcAft>
                <a:spcPts val="0"/>
              </a:spcAft>
              <a:buSzPts val="2400"/>
              <a:buChar char="•"/>
            </a:pPr>
            <a:r>
              <a:rPr lang="en-US" sz="2400"/>
              <a:t>PC and recipient share responsibility for improving the system of care </a:t>
            </a:r>
            <a:endParaRPr/>
          </a:p>
          <a:p>
            <a:pPr marL="342900" lvl="0" indent="-165100" algn="l" rtl="0">
              <a:spcBef>
                <a:spcPts val="860"/>
              </a:spcBef>
              <a:spcAft>
                <a:spcPts val="0"/>
              </a:spcAft>
              <a:buSzPts val="2800"/>
              <a:buNone/>
            </a:pPr>
            <a:endParaRPr/>
          </a:p>
        </p:txBody>
      </p:sp>
      <p:sp>
        <p:nvSpPr>
          <p:cNvPr id="379" name="Google Shape;379;p36"/>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36</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7"/>
          <p:cNvSpPr txBox="1">
            <a:spLocks noGrp="1"/>
          </p:cNvSpPr>
          <p:nvPr>
            <p:ph type="title"/>
          </p:nvPr>
        </p:nvSpPr>
        <p:spPr>
          <a:xfrm>
            <a:off x="449263" y="228600"/>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Services Fundable under RWHAP Part A</a:t>
            </a:r>
            <a:endParaRPr/>
          </a:p>
        </p:txBody>
      </p:sp>
      <p:sp>
        <p:nvSpPr>
          <p:cNvPr id="386" name="Google Shape;386;p37"/>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sz="2400" b="1"/>
              <a:t>Core medical-related services </a:t>
            </a:r>
            <a:r>
              <a:rPr lang="en-US" sz="2400"/>
              <a:t>identified in the legislation </a:t>
            </a:r>
            <a:br>
              <a:rPr lang="en-US" sz="2400"/>
            </a:br>
            <a:r>
              <a:rPr lang="en-US" sz="2000" i="1"/>
              <a:t>For example: Outpatient Ambulatory Health Services, Oral Health, Medical Case Management, Mental Health </a:t>
            </a:r>
            <a:endParaRPr/>
          </a:p>
          <a:p>
            <a:pPr marL="342900" lvl="0" indent="-342900" algn="l" rtl="0">
              <a:spcBef>
                <a:spcPts val="1680"/>
              </a:spcBef>
              <a:spcAft>
                <a:spcPts val="0"/>
              </a:spcAft>
              <a:buSzPts val="2400"/>
              <a:buChar char="•"/>
            </a:pPr>
            <a:r>
              <a:rPr lang="en-US" sz="2400" b="1"/>
              <a:t>Support services </a:t>
            </a:r>
            <a:r>
              <a:rPr lang="en-US" sz="2400"/>
              <a:t>to help PLWH stay in care and achieve positive medical outcomes</a:t>
            </a:r>
            <a:br>
              <a:rPr lang="en-US" sz="2400"/>
            </a:br>
            <a:r>
              <a:rPr lang="en-US" sz="2000" i="1"/>
              <a:t>For example: Medical Transportation, Emergency Financial Assistance, Food Bank/Home Delivered Meals</a:t>
            </a:r>
            <a:endParaRPr/>
          </a:p>
          <a:p>
            <a:pPr marL="342900" lvl="0" indent="-342900" algn="l" rtl="0">
              <a:spcBef>
                <a:spcPts val="1680"/>
              </a:spcBef>
              <a:spcAft>
                <a:spcPts val="0"/>
              </a:spcAft>
              <a:buSzPts val="2400"/>
              <a:buChar char="•"/>
            </a:pPr>
            <a:r>
              <a:rPr lang="en-US" sz="2400"/>
              <a:t>HRSA/HAB provides service definitions and descriptions</a:t>
            </a:r>
            <a:br>
              <a:rPr lang="en-US" sz="2400"/>
            </a:br>
            <a:r>
              <a:rPr lang="en-US" sz="2000" i="1"/>
              <a:t>Refinements to service categories and definitions in 2016 and 2018 [Policy Clarification Notice (PCN) #16-02]</a:t>
            </a:r>
            <a:endParaRPr/>
          </a:p>
          <a:p>
            <a:pPr marL="342900" lvl="0" indent="-165100" algn="l" rtl="0">
              <a:spcBef>
                <a:spcPts val="560"/>
              </a:spcBef>
              <a:spcAft>
                <a:spcPts val="0"/>
              </a:spcAft>
              <a:buSzPts val="2800"/>
              <a:buNone/>
            </a:pPr>
            <a:endParaRPr/>
          </a:p>
          <a:p>
            <a:pPr marL="342900" lvl="0" indent="-165100" algn="l" rtl="0">
              <a:spcBef>
                <a:spcPts val="560"/>
              </a:spcBef>
              <a:spcAft>
                <a:spcPts val="0"/>
              </a:spcAft>
              <a:buSzPts val="2800"/>
              <a:buNone/>
            </a:pPr>
            <a:endParaRPr/>
          </a:p>
          <a:p>
            <a:pPr marL="342900" lvl="0" indent="-165100" algn="l" rtl="0">
              <a:spcBef>
                <a:spcPts val="560"/>
              </a:spcBef>
              <a:spcAft>
                <a:spcPts val="0"/>
              </a:spcAft>
              <a:buSzPts val="2800"/>
              <a:buNone/>
            </a:pPr>
            <a:endParaRPr/>
          </a:p>
        </p:txBody>
      </p:sp>
      <p:sp>
        <p:nvSpPr>
          <p:cNvPr id="387" name="Google Shape;387;p37"/>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37</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Funding for Medical Services  </a:t>
            </a:r>
            <a:endParaRPr/>
          </a:p>
        </p:txBody>
      </p:sp>
      <p:sp>
        <p:nvSpPr>
          <p:cNvPr id="394" name="Google Shape;394;p38"/>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600"/>
              <a:buChar char="•"/>
            </a:pPr>
            <a:r>
              <a:rPr lang="en-US" sz="2600"/>
              <a:t>Can be used to support both core medical-related services and support services</a:t>
            </a:r>
            <a:endParaRPr/>
          </a:p>
          <a:p>
            <a:pPr marL="285750" lvl="0" indent="-285750" algn="l" rtl="0">
              <a:spcBef>
                <a:spcPts val="520"/>
              </a:spcBef>
              <a:spcAft>
                <a:spcPts val="0"/>
              </a:spcAft>
              <a:buSzPts val="2600"/>
              <a:buChar char="•"/>
            </a:pPr>
            <a:r>
              <a:rPr lang="en-US" sz="2600"/>
              <a:t>Medical-related services:</a:t>
            </a:r>
            <a:endParaRPr/>
          </a:p>
          <a:p>
            <a:pPr marL="628650" lvl="1" indent="-285750" algn="l" rtl="0">
              <a:spcBef>
                <a:spcPts val="480"/>
              </a:spcBef>
              <a:spcAft>
                <a:spcPts val="0"/>
              </a:spcAft>
              <a:buSzPts val="2400"/>
              <a:buChar char="–"/>
            </a:pPr>
            <a:r>
              <a:rPr lang="en-US"/>
              <a:t>Listed in the legislation</a:t>
            </a:r>
            <a:endParaRPr/>
          </a:p>
          <a:p>
            <a:pPr marL="628650" lvl="1" indent="-285750" algn="l" rtl="0">
              <a:spcBef>
                <a:spcPts val="480"/>
              </a:spcBef>
              <a:spcAft>
                <a:spcPts val="0"/>
              </a:spcAft>
              <a:buSzPts val="2400"/>
              <a:buChar char="–"/>
            </a:pPr>
            <a:r>
              <a:rPr lang="en-US"/>
              <a:t>Must receive at least 75% of Part A funds unless your Part A program obtains a waiver</a:t>
            </a:r>
            <a:endParaRPr/>
          </a:p>
          <a:p>
            <a:pPr marL="285750" lvl="0" indent="-285750" algn="l" rtl="0">
              <a:spcBef>
                <a:spcPts val="520"/>
              </a:spcBef>
              <a:spcAft>
                <a:spcPts val="0"/>
              </a:spcAft>
              <a:buSzPts val="2600"/>
              <a:buChar char="•"/>
            </a:pPr>
            <a:r>
              <a:rPr lang="en-US" sz="2600"/>
              <a:t>PC decides which of the 13 allowable core medical-related services to prioritize and fund</a:t>
            </a:r>
            <a:endParaRPr/>
          </a:p>
          <a:p>
            <a:pPr marL="285750" lvl="0" indent="-285750" algn="l" rtl="0">
              <a:spcBef>
                <a:spcPts val="520"/>
              </a:spcBef>
              <a:spcAft>
                <a:spcPts val="0"/>
              </a:spcAft>
              <a:buSzPts val="2600"/>
              <a:buChar char="•"/>
            </a:pPr>
            <a:r>
              <a:rPr lang="en-US" sz="2600"/>
              <a:t>PC needs to know allowable service categories and their service definitions</a:t>
            </a:r>
            <a:endParaRPr/>
          </a:p>
          <a:p>
            <a:pPr marL="285750" lvl="0" indent="-107950" algn="l" rtl="0">
              <a:spcBef>
                <a:spcPts val="560"/>
              </a:spcBef>
              <a:spcAft>
                <a:spcPts val="0"/>
              </a:spcAft>
              <a:buSzPts val="2800"/>
              <a:buNone/>
            </a:pPr>
            <a:endParaRPr/>
          </a:p>
          <a:p>
            <a:pPr marL="285750" lvl="0" indent="-107950" algn="l" rtl="0">
              <a:spcBef>
                <a:spcPts val="560"/>
              </a:spcBef>
              <a:spcAft>
                <a:spcPts val="0"/>
              </a:spcAft>
              <a:buSzPts val="2800"/>
              <a:buNone/>
            </a:pPr>
            <a:endParaRPr/>
          </a:p>
        </p:txBody>
      </p:sp>
      <p:sp>
        <p:nvSpPr>
          <p:cNvPr id="395" name="Google Shape;395;p3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38</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9"/>
          <p:cNvSpPr txBox="1">
            <a:spLocks noGrp="1"/>
          </p:cNvSpPr>
          <p:nvPr>
            <p:ph type="title"/>
          </p:nvPr>
        </p:nvSpPr>
        <p:spPr>
          <a:xfrm>
            <a:off x="322193" y="189534"/>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Fundable Core Medical-Related Services </a:t>
            </a:r>
            <a:endParaRPr/>
          </a:p>
        </p:txBody>
      </p:sp>
      <p:sp>
        <p:nvSpPr>
          <p:cNvPr id="402" name="Google Shape;402;p39"/>
          <p:cNvSpPr txBox="1">
            <a:spLocks noGrp="1"/>
          </p:cNvSpPr>
          <p:nvPr>
            <p:ph type="body" idx="1"/>
          </p:nvPr>
        </p:nvSpPr>
        <p:spPr>
          <a:xfrm>
            <a:off x="609600" y="1600200"/>
            <a:ext cx="8077200" cy="5068266"/>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2300"/>
              <a:buFont typeface="Calibri"/>
              <a:buAutoNum type="arabicPeriod"/>
            </a:pPr>
            <a:r>
              <a:rPr lang="en-US" sz="2300"/>
              <a:t>AIDS Drug Assistance Program (ADAP) Treatments </a:t>
            </a:r>
            <a:endParaRPr/>
          </a:p>
          <a:p>
            <a:pPr marL="457200" lvl="0" indent="-457200" algn="l" rtl="0">
              <a:lnSpc>
                <a:spcPct val="90000"/>
              </a:lnSpc>
              <a:spcBef>
                <a:spcPts val="200"/>
              </a:spcBef>
              <a:spcAft>
                <a:spcPts val="0"/>
              </a:spcAft>
              <a:buSzPts val="2300"/>
              <a:buFont typeface="Calibri"/>
              <a:buAutoNum type="arabicPeriod"/>
            </a:pPr>
            <a:r>
              <a:rPr lang="en-US" sz="2300"/>
              <a:t>Local AIDS Pharmaceutical Assistance Program (LPAP)</a:t>
            </a:r>
            <a:endParaRPr/>
          </a:p>
          <a:p>
            <a:pPr marL="457200" lvl="0" indent="-457200" algn="l" rtl="0">
              <a:lnSpc>
                <a:spcPct val="90000"/>
              </a:lnSpc>
              <a:spcBef>
                <a:spcPts val="200"/>
              </a:spcBef>
              <a:spcAft>
                <a:spcPts val="0"/>
              </a:spcAft>
              <a:buSzPts val="2300"/>
              <a:buFont typeface="Calibri"/>
              <a:buAutoNum type="arabicPeriod"/>
            </a:pPr>
            <a:r>
              <a:rPr lang="en-US" sz="2300"/>
              <a:t>Early Intervention Services (EIS) </a:t>
            </a:r>
            <a:endParaRPr/>
          </a:p>
          <a:p>
            <a:pPr marL="457200" lvl="0" indent="-457200" algn="l" rtl="0">
              <a:lnSpc>
                <a:spcPct val="90000"/>
              </a:lnSpc>
              <a:spcBef>
                <a:spcPts val="200"/>
              </a:spcBef>
              <a:spcAft>
                <a:spcPts val="0"/>
              </a:spcAft>
              <a:buSzPts val="2300"/>
              <a:buFont typeface="Calibri"/>
              <a:buAutoNum type="arabicPeriod"/>
            </a:pPr>
            <a:r>
              <a:rPr lang="en-US" sz="2300"/>
              <a:t>Health Insurance Premium and Cost Sharing Assistance for Low-Income Individuals </a:t>
            </a:r>
            <a:endParaRPr/>
          </a:p>
          <a:p>
            <a:pPr marL="457200" lvl="0" indent="-457200" algn="l" rtl="0">
              <a:lnSpc>
                <a:spcPct val="90000"/>
              </a:lnSpc>
              <a:spcBef>
                <a:spcPts val="200"/>
              </a:spcBef>
              <a:spcAft>
                <a:spcPts val="0"/>
              </a:spcAft>
              <a:buSzPts val="2300"/>
              <a:buFont typeface="Calibri"/>
              <a:buAutoNum type="arabicPeriod"/>
            </a:pPr>
            <a:r>
              <a:rPr lang="en-US" sz="2300"/>
              <a:t>Home and Community-Based Health Services </a:t>
            </a:r>
            <a:endParaRPr/>
          </a:p>
          <a:p>
            <a:pPr marL="457200" lvl="0" indent="-457200" algn="l" rtl="0">
              <a:lnSpc>
                <a:spcPct val="90000"/>
              </a:lnSpc>
              <a:spcBef>
                <a:spcPts val="200"/>
              </a:spcBef>
              <a:spcAft>
                <a:spcPts val="0"/>
              </a:spcAft>
              <a:buSzPts val="2300"/>
              <a:buFont typeface="Calibri"/>
              <a:buAutoNum type="arabicPeriod"/>
            </a:pPr>
            <a:r>
              <a:rPr lang="en-US" sz="2300"/>
              <a:t>Home Health Care </a:t>
            </a:r>
            <a:endParaRPr/>
          </a:p>
          <a:p>
            <a:pPr marL="457200" lvl="0" indent="-457200" algn="l" rtl="0">
              <a:lnSpc>
                <a:spcPct val="90000"/>
              </a:lnSpc>
              <a:spcBef>
                <a:spcPts val="200"/>
              </a:spcBef>
              <a:spcAft>
                <a:spcPts val="0"/>
              </a:spcAft>
              <a:buSzPts val="2300"/>
              <a:buFont typeface="Calibri"/>
              <a:buAutoNum type="arabicPeriod"/>
            </a:pPr>
            <a:r>
              <a:rPr lang="en-US" sz="2300"/>
              <a:t>Hospice </a:t>
            </a:r>
            <a:endParaRPr/>
          </a:p>
          <a:p>
            <a:pPr marL="457200" lvl="0" indent="-457200" algn="l" rtl="0">
              <a:lnSpc>
                <a:spcPct val="90000"/>
              </a:lnSpc>
              <a:spcBef>
                <a:spcPts val="200"/>
              </a:spcBef>
              <a:spcAft>
                <a:spcPts val="0"/>
              </a:spcAft>
              <a:buSzPts val="2300"/>
              <a:buFont typeface="Calibri"/>
              <a:buAutoNum type="arabicPeriod"/>
            </a:pPr>
            <a:r>
              <a:rPr lang="en-US" sz="2300"/>
              <a:t>Medical Case Management, including Treatment Adherence Services </a:t>
            </a:r>
            <a:endParaRPr/>
          </a:p>
          <a:p>
            <a:pPr marL="457200" lvl="0" indent="-457200" algn="l" rtl="0">
              <a:lnSpc>
                <a:spcPct val="90000"/>
              </a:lnSpc>
              <a:spcBef>
                <a:spcPts val="200"/>
              </a:spcBef>
              <a:spcAft>
                <a:spcPts val="0"/>
              </a:spcAft>
              <a:buSzPts val="2300"/>
              <a:buFont typeface="Calibri"/>
              <a:buAutoNum type="arabicPeriod"/>
            </a:pPr>
            <a:r>
              <a:rPr lang="en-US" sz="2300"/>
              <a:t>Medical Nutrition Therapy </a:t>
            </a:r>
            <a:endParaRPr/>
          </a:p>
          <a:p>
            <a:pPr marL="457200" lvl="0" indent="-457200" algn="l" rtl="0">
              <a:lnSpc>
                <a:spcPct val="90000"/>
              </a:lnSpc>
              <a:spcBef>
                <a:spcPts val="200"/>
              </a:spcBef>
              <a:spcAft>
                <a:spcPts val="0"/>
              </a:spcAft>
              <a:buSzPts val="2300"/>
              <a:buFont typeface="Calibri"/>
              <a:buAutoNum type="arabicPeriod"/>
            </a:pPr>
            <a:r>
              <a:rPr lang="en-US" sz="2300"/>
              <a:t>Mental Health Services </a:t>
            </a:r>
            <a:endParaRPr/>
          </a:p>
          <a:p>
            <a:pPr marL="457200" lvl="0" indent="-457200" algn="l" rtl="0">
              <a:lnSpc>
                <a:spcPct val="90000"/>
              </a:lnSpc>
              <a:spcBef>
                <a:spcPts val="200"/>
              </a:spcBef>
              <a:spcAft>
                <a:spcPts val="0"/>
              </a:spcAft>
              <a:buSzPts val="2300"/>
              <a:buFont typeface="Calibri"/>
              <a:buAutoNum type="arabicPeriod"/>
            </a:pPr>
            <a:r>
              <a:rPr lang="en-US" sz="2300"/>
              <a:t>Oral Health Care </a:t>
            </a:r>
            <a:endParaRPr/>
          </a:p>
          <a:p>
            <a:pPr marL="457200" lvl="0" indent="-457200" algn="l" rtl="0">
              <a:lnSpc>
                <a:spcPct val="90000"/>
              </a:lnSpc>
              <a:spcBef>
                <a:spcPts val="200"/>
              </a:spcBef>
              <a:spcAft>
                <a:spcPts val="0"/>
              </a:spcAft>
              <a:buSzPts val="2300"/>
              <a:buFont typeface="Calibri"/>
              <a:buAutoNum type="arabicPeriod"/>
            </a:pPr>
            <a:r>
              <a:rPr lang="en-US" sz="2300"/>
              <a:t>Outpatient/Ambulatory Health Services </a:t>
            </a:r>
            <a:endParaRPr/>
          </a:p>
          <a:p>
            <a:pPr marL="457200" lvl="0" indent="-457200" algn="l" rtl="0">
              <a:lnSpc>
                <a:spcPct val="90000"/>
              </a:lnSpc>
              <a:spcBef>
                <a:spcPts val="200"/>
              </a:spcBef>
              <a:spcAft>
                <a:spcPts val="0"/>
              </a:spcAft>
              <a:buSzPts val="2300"/>
              <a:buFont typeface="Calibri"/>
              <a:buAutoNum type="arabicPeriod"/>
            </a:pPr>
            <a:r>
              <a:rPr lang="en-US" sz="2300"/>
              <a:t>Substance Abuse Outpatient Care</a:t>
            </a:r>
            <a:endParaRPr/>
          </a:p>
        </p:txBody>
      </p:sp>
      <p:sp>
        <p:nvSpPr>
          <p:cNvPr id="403" name="Google Shape;403;p3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39</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Orientation Objectives</a:t>
            </a:r>
            <a:endParaRPr/>
          </a:p>
        </p:txBody>
      </p:sp>
      <p:sp>
        <p:nvSpPr>
          <p:cNvPr id="117" name="Google Shape;117;p4"/>
          <p:cNvSpPr txBox="1">
            <a:spLocks noGrp="1"/>
          </p:cNvSpPr>
          <p:nvPr>
            <p:ph type="body" idx="1"/>
          </p:nvPr>
        </p:nvSpPr>
        <p:spPr>
          <a:xfrm>
            <a:off x="457200" y="1752600"/>
            <a:ext cx="8229600" cy="4603750"/>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SzPct val="100000"/>
              <a:buFont typeface="Arial"/>
              <a:buNone/>
            </a:pPr>
            <a:r>
              <a:rPr lang="en-US" b="1"/>
              <a:t>Following this orientation, participants will be able to:</a:t>
            </a:r>
            <a:endParaRPr/>
          </a:p>
          <a:p>
            <a:pPr marL="457200" lvl="0" indent="-457200" algn="l" rtl="0">
              <a:spcBef>
                <a:spcPts val="1718"/>
              </a:spcBef>
              <a:spcAft>
                <a:spcPts val="0"/>
              </a:spcAft>
              <a:buClr>
                <a:schemeClr val="dk2"/>
              </a:buClr>
              <a:buSzPct val="100000"/>
              <a:buFont typeface="Noto Sans Symbols"/>
              <a:buAutoNum type="arabicPeriod"/>
            </a:pPr>
            <a:r>
              <a:rPr lang="en-US"/>
              <a:t>Describe the purpose and scope of the Ryan White HIV/AIDS Program (RWHAP)</a:t>
            </a:r>
            <a:endParaRPr/>
          </a:p>
          <a:p>
            <a:pPr marL="457200" lvl="0" indent="-457200" algn="l" rtl="0">
              <a:spcBef>
                <a:spcPts val="518"/>
              </a:spcBef>
              <a:spcAft>
                <a:spcPts val="0"/>
              </a:spcAft>
              <a:buClr>
                <a:schemeClr val="dk2"/>
              </a:buClr>
              <a:buSzPct val="100000"/>
              <a:buFont typeface="Noto Sans Symbols"/>
              <a:buAutoNum type="arabicPeriod"/>
            </a:pPr>
            <a:r>
              <a:rPr lang="en-US"/>
              <a:t>List and describe at least 4 legislative roles and responsibilities of a Part A Planning Council (PC)</a:t>
            </a:r>
            <a:endParaRPr/>
          </a:p>
          <a:p>
            <a:pPr marL="457200" lvl="0" indent="-457200" algn="l" rtl="0">
              <a:spcBef>
                <a:spcPts val="518"/>
              </a:spcBef>
              <a:spcAft>
                <a:spcPts val="0"/>
              </a:spcAft>
              <a:buClr>
                <a:schemeClr val="dk2"/>
              </a:buClr>
              <a:buSzPct val="100000"/>
              <a:buFont typeface="Noto Sans Symbols"/>
              <a:buAutoNum type="arabicPeriod"/>
            </a:pPr>
            <a:r>
              <a:rPr lang="en-US"/>
              <a:t>Differentiate PC and recipient roles</a:t>
            </a:r>
            <a:endParaRPr/>
          </a:p>
          <a:p>
            <a:pPr marL="457200" lvl="0" indent="-457200" algn="l" rtl="0">
              <a:spcBef>
                <a:spcPts val="518"/>
              </a:spcBef>
              <a:spcAft>
                <a:spcPts val="0"/>
              </a:spcAft>
              <a:buClr>
                <a:schemeClr val="dk2"/>
              </a:buClr>
              <a:buSzPct val="100000"/>
              <a:buFont typeface="Noto Sans Symbols"/>
              <a:buAutoNum type="arabicPeriod"/>
            </a:pPr>
            <a:r>
              <a:rPr lang="en-US"/>
              <a:t>Explain the importance of data-based decision making</a:t>
            </a:r>
            <a:endParaRPr/>
          </a:p>
          <a:p>
            <a:pPr marL="457200" lvl="0" indent="-457200" algn="l" rtl="0">
              <a:spcBef>
                <a:spcPts val="518"/>
              </a:spcBef>
              <a:spcAft>
                <a:spcPts val="0"/>
              </a:spcAft>
              <a:buClr>
                <a:schemeClr val="dk2"/>
              </a:buClr>
              <a:buSzPct val="100000"/>
              <a:buFont typeface="Noto Sans Symbols"/>
              <a:buAutoNum type="arabicPeriod"/>
            </a:pPr>
            <a:r>
              <a:rPr lang="en-US"/>
              <a:t>Describe the committee structure and operations of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our</a:t>
            </a:r>
            <a:r>
              <a:rPr lang="en-US"/>
              <a:t> PC</a:t>
            </a:r>
            <a:endParaRPr/>
          </a:p>
          <a:p>
            <a:pPr marL="457200" lvl="0" indent="-457200" algn="l" rtl="0">
              <a:spcBef>
                <a:spcPts val="518"/>
              </a:spcBef>
              <a:spcAft>
                <a:spcPts val="0"/>
              </a:spcAft>
              <a:buClr>
                <a:schemeClr val="dk2"/>
              </a:buClr>
              <a:buSzPct val="100000"/>
              <a:buFont typeface="Noto Sans Symbols"/>
              <a:buAutoNum type="arabicPeriod"/>
            </a:pPr>
            <a:r>
              <a:rPr lang="en-US"/>
              <a:t>List expectations for individual PC members</a:t>
            </a:r>
            <a:endParaRPr/>
          </a:p>
          <a:p>
            <a:pPr marL="342900" lvl="0" indent="-178435" algn="l" rtl="0">
              <a:spcBef>
                <a:spcPts val="518"/>
              </a:spcBef>
              <a:spcAft>
                <a:spcPts val="0"/>
              </a:spcAft>
              <a:buSzPct val="100000"/>
              <a:buNone/>
            </a:pPr>
            <a:endParaRPr/>
          </a:p>
        </p:txBody>
      </p:sp>
      <p:sp>
        <p:nvSpPr>
          <p:cNvPr id="118" name="Google Shape;118;p4"/>
          <p:cNvSpPr txBox="1"/>
          <p:nvPr/>
        </p:nvSpPr>
        <p:spPr>
          <a:xfrm>
            <a:off x="67818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4</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a:spLocks noGrp="1"/>
          </p:cNvSpPr>
          <p:nvPr>
            <p:ph type="title"/>
          </p:nvPr>
        </p:nvSpPr>
        <p:spPr>
          <a:xfrm>
            <a:off x="457200" y="304800"/>
            <a:ext cx="77724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Support Services</a:t>
            </a:r>
            <a:endParaRPr/>
          </a:p>
        </p:txBody>
      </p:sp>
      <p:sp>
        <p:nvSpPr>
          <p:cNvPr id="410" name="Google Shape;410;p40"/>
          <p:cNvSpPr txBox="1">
            <a:spLocks noGrp="1"/>
          </p:cNvSpPr>
          <p:nvPr>
            <p:ph type="body" idx="1"/>
          </p:nvPr>
        </p:nvSpPr>
        <p:spPr>
          <a:xfrm>
            <a:off x="457200" y="1752600"/>
            <a:ext cx="7772400" cy="4495800"/>
          </a:xfrm>
          <a:prstGeom prst="rect">
            <a:avLst/>
          </a:prstGeom>
          <a:noFill/>
          <a:ln>
            <a:noFill/>
          </a:ln>
        </p:spPr>
        <p:txBody>
          <a:bodyPr spcFirstLastPara="1" wrap="square" lIns="91425" tIns="45700" rIns="91425" bIns="45700" anchor="t" anchorCtr="0">
            <a:normAutofit/>
          </a:bodyPr>
          <a:lstStyle/>
          <a:p>
            <a:pPr marL="228600" lvl="0" indent="-228600" algn="l" rtl="0">
              <a:spcBef>
                <a:spcPts val="0"/>
              </a:spcBef>
              <a:spcAft>
                <a:spcPts val="0"/>
              </a:spcAft>
              <a:buSzPts val="2800"/>
              <a:buChar char="•"/>
            </a:pPr>
            <a:r>
              <a:rPr lang="en-US" sz="2800" b="1"/>
              <a:t>Must be:</a:t>
            </a:r>
            <a:endParaRPr/>
          </a:p>
          <a:p>
            <a:pPr marL="685800" lvl="2" indent="-342900" algn="l" rtl="0">
              <a:spcBef>
                <a:spcPts val="500"/>
              </a:spcBef>
              <a:spcAft>
                <a:spcPts val="0"/>
              </a:spcAft>
              <a:buSzPts val="2500"/>
              <a:buFont typeface="Calibri"/>
              <a:buChar char="−"/>
            </a:pPr>
            <a:r>
              <a:rPr lang="en-US" sz="2500"/>
              <a:t>≤25% of total service expenditures except when Part A program has a waiver</a:t>
            </a:r>
            <a:endParaRPr/>
          </a:p>
          <a:p>
            <a:pPr marL="685800" lvl="2" indent="-342900" algn="l" rtl="0">
              <a:spcBef>
                <a:spcPts val="500"/>
              </a:spcBef>
              <a:spcAft>
                <a:spcPts val="0"/>
              </a:spcAft>
              <a:buSzPts val="2500"/>
              <a:buFont typeface="Calibri"/>
              <a:buChar char="−"/>
            </a:pPr>
            <a:r>
              <a:rPr lang="en-US" sz="2500"/>
              <a:t>Service categories approved by the Secretary of Health and Human Services (HHS) </a:t>
            </a:r>
            <a:endParaRPr/>
          </a:p>
          <a:p>
            <a:pPr marL="685800" lvl="2" indent="-342900" algn="l" rtl="0">
              <a:spcBef>
                <a:spcPts val="500"/>
              </a:spcBef>
              <a:spcAft>
                <a:spcPts val="0"/>
              </a:spcAft>
              <a:buSzPts val="2500"/>
              <a:buFont typeface="Calibri"/>
              <a:buChar char="−"/>
            </a:pPr>
            <a:r>
              <a:rPr lang="en-US" sz="2500"/>
              <a:t>Needed to achieve medical outcomes </a:t>
            </a:r>
            <a:endParaRPr/>
          </a:p>
          <a:p>
            <a:pPr marL="228600" lvl="0" indent="-228600" algn="l" rtl="0">
              <a:spcBef>
                <a:spcPts val="560"/>
              </a:spcBef>
              <a:spcAft>
                <a:spcPts val="0"/>
              </a:spcAft>
              <a:buSzPts val="2800"/>
              <a:buChar char="•"/>
            </a:pPr>
            <a:r>
              <a:rPr lang="en-US" sz="2800" b="1"/>
              <a:t>Medical outcomes</a:t>
            </a:r>
            <a:r>
              <a:rPr lang="en-US" sz="2800"/>
              <a:t> = outcomes involving the </a:t>
            </a:r>
            <a:r>
              <a:rPr lang="en-US" sz="2800" i="1"/>
              <a:t>HIV-related clinical status</a:t>
            </a:r>
            <a:r>
              <a:rPr lang="en-US" sz="2800"/>
              <a:t> of an individual with HIV </a:t>
            </a:r>
            <a:endParaRPr/>
          </a:p>
          <a:p>
            <a:pPr marL="571500" lvl="1" indent="-228600" algn="l" rtl="0">
              <a:spcBef>
                <a:spcPts val="520"/>
              </a:spcBef>
              <a:spcAft>
                <a:spcPts val="0"/>
              </a:spcAft>
              <a:buSzPts val="2600"/>
              <a:buChar char="–"/>
            </a:pPr>
            <a:r>
              <a:rPr lang="en-US" sz="2600"/>
              <a:t>Recipient and PC need to be able to link funded support services to positive medical outcomes</a:t>
            </a:r>
            <a:endParaRPr/>
          </a:p>
        </p:txBody>
      </p:sp>
      <p:sp>
        <p:nvSpPr>
          <p:cNvPr id="411" name="Google Shape;411;p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40</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1"/>
          <p:cNvSpPr txBox="1">
            <a:spLocks noGrp="1"/>
          </p:cNvSpPr>
          <p:nvPr>
            <p:ph type="title"/>
          </p:nvPr>
        </p:nvSpPr>
        <p:spPr>
          <a:xfrm>
            <a:off x="457200" y="136525"/>
            <a:ext cx="7886700" cy="132556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Fundable Support Services</a:t>
            </a:r>
            <a:endParaRPr/>
          </a:p>
        </p:txBody>
      </p:sp>
      <p:sp>
        <p:nvSpPr>
          <p:cNvPr id="418" name="Google Shape;418;p41"/>
          <p:cNvSpPr txBox="1">
            <a:spLocks noGrp="1"/>
          </p:cNvSpPr>
          <p:nvPr>
            <p:ph type="body" idx="1"/>
          </p:nvPr>
        </p:nvSpPr>
        <p:spPr>
          <a:xfrm>
            <a:off x="457200" y="1600200"/>
            <a:ext cx="8229600" cy="5121275"/>
          </a:xfrm>
          <a:prstGeom prst="rect">
            <a:avLst/>
          </a:prstGeom>
          <a:noFill/>
          <a:ln>
            <a:noFill/>
          </a:ln>
        </p:spPr>
        <p:txBody>
          <a:bodyPr spcFirstLastPara="1" wrap="square" lIns="91425" tIns="45700" rIns="91425" bIns="45700" anchor="t" anchorCtr="0">
            <a:normAutofit fontScale="47500" lnSpcReduction="20000"/>
          </a:bodyPr>
          <a:lstStyle/>
          <a:p>
            <a:pPr marL="742950" lvl="0" indent="-742981" algn="l" rtl="0">
              <a:lnSpc>
                <a:spcPct val="110000"/>
              </a:lnSpc>
              <a:spcBef>
                <a:spcPts val="0"/>
              </a:spcBef>
              <a:spcAft>
                <a:spcPts val="0"/>
              </a:spcAft>
              <a:buSzPct val="100000"/>
              <a:buFont typeface="Calibri"/>
              <a:buAutoNum type="arabicPeriod"/>
            </a:pPr>
            <a:r>
              <a:rPr lang="en-US" sz="4700"/>
              <a:t>Child Care Services </a:t>
            </a:r>
            <a:endParaRPr/>
          </a:p>
          <a:p>
            <a:pPr marL="742950" lvl="0" indent="-742981" algn="l" rtl="0">
              <a:lnSpc>
                <a:spcPct val="110000"/>
              </a:lnSpc>
              <a:spcBef>
                <a:spcPts val="0"/>
              </a:spcBef>
              <a:spcAft>
                <a:spcPts val="0"/>
              </a:spcAft>
              <a:buSzPct val="100000"/>
              <a:buFont typeface="Calibri"/>
              <a:buAutoNum type="arabicPeriod"/>
            </a:pPr>
            <a:r>
              <a:rPr lang="en-US" sz="4700"/>
              <a:t>Emergency Financial Assistance </a:t>
            </a:r>
            <a:endParaRPr/>
          </a:p>
          <a:p>
            <a:pPr marL="742950" lvl="0" indent="-742981" algn="l" rtl="0">
              <a:lnSpc>
                <a:spcPct val="110000"/>
              </a:lnSpc>
              <a:spcBef>
                <a:spcPts val="0"/>
              </a:spcBef>
              <a:spcAft>
                <a:spcPts val="0"/>
              </a:spcAft>
              <a:buSzPct val="100000"/>
              <a:buFont typeface="Calibri"/>
              <a:buAutoNum type="arabicPeriod"/>
            </a:pPr>
            <a:r>
              <a:rPr lang="en-US" sz="4700"/>
              <a:t>Food Bank/Home Delivered Meals </a:t>
            </a:r>
            <a:endParaRPr/>
          </a:p>
          <a:p>
            <a:pPr marL="742950" lvl="0" indent="-742981" algn="l" rtl="0">
              <a:lnSpc>
                <a:spcPct val="110000"/>
              </a:lnSpc>
              <a:spcBef>
                <a:spcPts val="0"/>
              </a:spcBef>
              <a:spcAft>
                <a:spcPts val="0"/>
              </a:spcAft>
              <a:buSzPct val="100000"/>
              <a:buFont typeface="Calibri"/>
              <a:buAutoNum type="arabicPeriod"/>
            </a:pPr>
            <a:r>
              <a:rPr lang="en-US" sz="4700"/>
              <a:t>Health Education/Risk Reduction </a:t>
            </a:r>
            <a:endParaRPr/>
          </a:p>
          <a:p>
            <a:pPr marL="742950" lvl="0" indent="-742981" algn="l" rtl="0">
              <a:lnSpc>
                <a:spcPct val="110000"/>
              </a:lnSpc>
              <a:spcBef>
                <a:spcPts val="0"/>
              </a:spcBef>
              <a:spcAft>
                <a:spcPts val="0"/>
              </a:spcAft>
              <a:buSzPct val="100000"/>
              <a:buFont typeface="Calibri"/>
              <a:buAutoNum type="arabicPeriod"/>
            </a:pPr>
            <a:r>
              <a:rPr lang="en-US" sz="4700"/>
              <a:t>Housing </a:t>
            </a:r>
            <a:endParaRPr/>
          </a:p>
          <a:p>
            <a:pPr marL="742950" lvl="0" indent="-742981" algn="l" rtl="0">
              <a:lnSpc>
                <a:spcPct val="110000"/>
              </a:lnSpc>
              <a:spcBef>
                <a:spcPts val="0"/>
              </a:spcBef>
              <a:spcAft>
                <a:spcPts val="0"/>
              </a:spcAft>
              <a:buSzPct val="100000"/>
              <a:buFont typeface="Calibri"/>
              <a:buAutoNum type="arabicPeriod"/>
            </a:pPr>
            <a:r>
              <a:rPr lang="en-US" sz="4700"/>
              <a:t>Linguistic Services </a:t>
            </a:r>
            <a:endParaRPr/>
          </a:p>
          <a:p>
            <a:pPr marL="742950" lvl="0" indent="-742981" algn="l" rtl="0">
              <a:lnSpc>
                <a:spcPct val="110000"/>
              </a:lnSpc>
              <a:spcBef>
                <a:spcPts val="0"/>
              </a:spcBef>
              <a:spcAft>
                <a:spcPts val="0"/>
              </a:spcAft>
              <a:buSzPct val="100000"/>
              <a:buFont typeface="Calibri"/>
              <a:buAutoNum type="arabicPeriod"/>
            </a:pPr>
            <a:r>
              <a:rPr lang="en-US" sz="4700"/>
              <a:t>Medical Transportation </a:t>
            </a:r>
            <a:endParaRPr/>
          </a:p>
          <a:p>
            <a:pPr marL="742950" lvl="0" indent="-742981" algn="l" rtl="0">
              <a:lnSpc>
                <a:spcPct val="110000"/>
              </a:lnSpc>
              <a:spcBef>
                <a:spcPts val="0"/>
              </a:spcBef>
              <a:spcAft>
                <a:spcPts val="0"/>
              </a:spcAft>
              <a:buSzPct val="100000"/>
              <a:buFont typeface="Calibri"/>
              <a:buAutoNum type="arabicPeriod"/>
            </a:pPr>
            <a:r>
              <a:rPr lang="en-US" sz="4700"/>
              <a:t>Non-Medical Case Management Services </a:t>
            </a:r>
            <a:endParaRPr/>
          </a:p>
          <a:p>
            <a:pPr marL="742950" lvl="0" indent="-742981" algn="l" rtl="0">
              <a:lnSpc>
                <a:spcPct val="110000"/>
              </a:lnSpc>
              <a:spcBef>
                <a:spcPts val="0"/>
              </a:spcBef>
              <a:spcAft>
                <a:spcPts val="0"/>
              </a:spcAft>
              <a:buSzPct val="100000"/>
              <a:buFont typeface="Calibri"/>
              <a:buAutoNum type="arabicPeriod"/>
            </a:pPr>
            <a:r>
              <a:rPr lang="en-US" sz="4700"/>
              <a:t>Other Professional Services [e.g., Legal Services &amp; Permanency Planning]</a:t>
            </a:r>
            <a:endParaRPr/>
          </a:p>
          <a:p>
            <a:pPr marL="742950" lvl="0" indent="-742981" algn="l" rtl="0">
              <a:lnSpc>
                <a:spcPct val="110000"/>
              </a:lnSpc>
              <a:spcBef>
                <a:spcPts val="0"/>
              </a:spcBef>
              <a:spcAft>
                <a:spcPts val="0"/>
              </a:spcAft>
              <a:buSzPct val="100000"/>
              <a:buFont typeface="Calibri"/>
              <a:buAutoNum type="arabicPeriod"/>
            </a:pPr>
            <a:r>
              <a:rPr lang="en-US" sz="4700"/>
              <a:t>Outreach Services</a:t>
            </a:r>
            <a:endParaRPr/>
          </a:p>
          <a:p>
            <a:pPr marL="742950" lvl="0" indent="-742981" algn="l" rtl="0">
              <a:lnSpc>
                <a:spcPct val="110000"/>
              </a:lnSpc>
              <a:spcBef>
                <a:spcPts val="0"/>
              </a:spcBef>
              <a:spcAft>
                <a:spcPts val="0"/>
              </a:spcAft>
              <a:buSzPct val="100000"/>
              <a:buFont typeface="Calibri"/>
              <a:buAutoNum type="arabicPeriod"/>
            </a:pPr>
            <a:r>
              <a:rPr lang="en-US" sz="4700"/>
              <a:t>Psychosocial Support Services </a:t>
            </a:r>
            <a:endParaRPr/>
          </a:p>
          <a:p>
            <a:pPr marL="742950" lvl="0" indent="-742981" algn="l" rtl="0">
              <a:lnSpc>
                <a:spcPct val="110000"/>
              </a:lnSpc>
              <a:spcBef>
                <a:spcPts val="0"/>
              </a:spcBef>
              <a:spcAft>
                <a:spcPts val="0"/>
              </a:spcAft>
              <a:buSzPct val="100000"/>
              <a:buFont typeface="Calibri"/>
              <a:buAutoNum type="arabicPeriod"/>
            </a:pPr>
            <a:r>
              <a:rPr lang="en-US" sz="4700"/>
              <a:t>Referral for Health Care and Support Services </a:t>
            </a:r>
            <a:endParaRPr/>
          </a:p>
          <a:p>
            <a:pPr marL="742950" lvl="0" indent="-742981" algn="l" rtl="0">
              <a:lnSpc>
                <a:spcPct val="110000"/>
              </a:lnSpc>
              <a:spcBef>
                <a:spcPts val="0"/>
              </a:spcBef>
              <a:spcAft>
                <a:spcPts val="0"/>
              </a:spcAft>
              <a:buSzPct val="100000"/>
              <a:buFont typeface="Calibri"/>
              <a:buAutoNum type="arabicPeriod"/>
            </a:pPr>
            <a:r>
              <a:rPr lang="en-US" sz="4700"/>
              <a:t>Rehabilitation Services </a:t>
            </a:r>
            <a:endParaRPr/>
          </a:p>
          <a:p>
            <a:pPr marL="742950" lvl="0" indent="-742981" algn="l" rtl="0">
              <a:lnSpc>
                <a:spcPct val="110000"/>
              </a:lnSpc>
              <a:spcBef>
                <a:spcPts val="0"/>
              </a:spcBef>
              <a:spcAft>
                <a:spcPts val="0"/>
              </a:spcAft>
              <a:buSzPct val="100000"/>
              <a:buFont typeface="Calibri"/>
              <a:buAutoNum type="arabicPeriod"/>
            </a:pPr>
            <a:r>
              <a:rPr lang="en-US" sz="4700"/>
              <a:t>Respite Care </a:t>
            </a:r>
            <a:endParaRPr/>
          </a:p>
          <a:p>
            <a:pPr marL="742950" lvl="0" indent="-742981" algn="l" rtl="0">
              <a:lnSpc>
                <a:spcPct val="110000"/>
              </a:lnSpc>
              <a:spcBef>
                <a:spcPts val="0"/>
              </a:spcBef>
              <a:spcAft>
                <a:spcPts val="0"/>
              </a:spcAft>
              <a:buSzPct val="100000"/>
              <a:buFont typeface="Calibri"/>
              <a:buAutoNum type="arabicPeriod"/>
            </a:pPr>
            <a:r>
              <a:rPr lang="en-US" sz="4700"/>
              <a:t>Substance Abuse Services (residential)</a:t>
            </a:r>
            <a:endParaRPr/>
          </a:p>
          <a:p>
            <a:pPr marL="342900" lvl="0" indent="-258445" algn="l" rtl="0">
              <a:spcBef>
                <a:spcPts val="266"/>
              </a:spcBef>
              <a:spcAft>
                <a:spcPts val="0"/>
              </a:spcAft>
              <a:buSzPct val="100000"/>
              <a:buNone/>
            </a:pPr>
            <a:endParaRPr/>
          </a:p>
        </p:txBody>
      </p:sp>
      <p:sp>
        <p:nvSpPr>
          <p:cNvPr id="419" name="Google Shape;419;p4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41</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A6DBD2">
            <a:alpha val="49803"/>
          </a:srgbClr>
        </a:solidFill>
        <a:effectLst/>
      </p:bgPr>
    </p:bg>
    <p:spTree>
      <p:nvGrpSpPr>
        <p:cNvPr id="1" name="Shape 424"/>
        <p:cNvGrpSpPr/>
        <p:nvPr/>
      </p:nvGrpSpPr>
      <p:grpSpPr>
        <a:xfrm>
          <a:off x="0" y="0"/>
          <a:ext cx="0" cy="0"/>
          <a:chOff x="0" y="0"/>
          <a:chExt cx="0" cy="0"/>
        </a:xfrm>
      </p:grpSpPr>
      <p:sp>
        <p:nvSpPr>
          <p:cNvPr id="426" name="Google Shape;426;p42"/>
          <p:cNvSpPr txBox="1">
            <a:spLocks noGrp="1"/>
          </p:cNvSpPr>
          <p:nvPr>
            <p:ph type="title"/>
          </p:nvPr>
        </p:nvSpPr>
        <p:spPr>
          <a:xfrm>
            <a:off x="1754964" y="0"/>
            <a:ext cx="6931835" cy="1143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None/>
            </a:pPr>
            <a:r>
              <a:rPr lang="en-US"/>
              <a:t>Quick Activity: Describing the Local </a:t>
            </a:r>
            <a:r>
              <a:rPr lang="en-US">
                <a:solidFill>
                  <a:schemeClr val="dk1"/>
                </a:solidFill>
              </a:rPr>
              <a:t>System</a:t>
            </a:r>
            <a:r>
              <a:rPr lang="en-US"/>
              <a:t> of Care</a:t>
            </a:r>
            <a:endParaRPr/>
          </a:p>
        </p:txBody>
      </p:sp>
      <p:sp>
        <p:nvSpPr>
          <p:cNvPr id="425" name="Google Shape;425;p42"/>
          <p:cNvSpPr txBox="1">
            <a:spLocks noGrp="1"/>
          </p:cNvSpPr>
          <p:nvPr>
            <p:ph type="body" idx="1"/>
          </p:nvPr>
        </p:nvSpPr>
        <p:spPr>
          <a:xfrm>
            <a:off x="457200" y="1736725"/>
            <a:ext cx="8229600" cy="4389438"/>
          </a:xfrm>
          <a:prstGeom prst="rect">
            <a:avLst/>
          </a:prstGeom>
          <a:noFill/>
          <a:ln w="38100" cap="flat" cmpd="sng">
            <a:solidFill>
              <a:srgbClr val="7F8888"/>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dk2"/>
              </a:buClr>
              <a:buSzPct val="100000"/>
              <a:buNone/>
            </a:pPr>
            <a:r>
              <a:rPr lang="en-US" b="1"/>
              <a:t>Discuss in a small group, with a </a:t>
            </a:r>
            <a:r>
              <a:rPr lang="en-US" b="1" i="1"/>
              <a:t>facilitator, recorder, </a:t>
            </a:r>
            <a:r>
              <a:rPr lang="en-US" b="1"/>
              <a:t>and </a:t>
            </a:r>
            <a:r>
              <a:rPr lang="en-US" b="1" i="1"/>
              <a:t>reporter, </a:t>
            </a:r>
            <a:r>
              <a:rPr lang="en-US" b="1"/>
              <a:t>then share with the full group.</a:t>
            </a:r>
            <a:endParaRPr/>
          </a:p>
          <a:p>
            <a:pPr marL="0" lvl="0" indent="0" algn="l" rtl="0">
              <a:spcBef>
                <a:spcPts val="450"/>
              </a:spcBef>
              <a:spcAft>
                <a:spcPts val="0"/>
              </a:spcAft>
              <a:buClr>
                <a:schemeClr val="dk2"/>
              </a:buClr>
              <a:buSzPct val="100000"/>
              <a:buNone/>
            </a:pPr>
            <a:r>
              <a:rPr lang="en-US" sz="2400"/>
              <a:t>Suppose you met a person with HIV who was getting HIV care through the RWHAP Part A program in another city but just moved here. That person says: “Tell me about the system of HIV care, and how I can get access to medical care and support services.” </a:t>
            </a:r>
            <a:endParaRPr/>
          </a:p>
          <a:p>
            <a:pPr marL="0" lvl="0" indent="0" algn="l" rtl="0">
              <a:spcBef>
                <a:spcPts val="450"/>
              </a:spcBef>
              <a:spcAft>
                <a:spcPts val="0"/>
              </a:spcAft>
              <a:buClr>
                <a:schemeClr val="dk2"/>
              </a:buClr>
              <a:buSzPct val="100000"/>
              <a:buNone/>
            </a:pPr>
            <a:endParaRPr sz="2400"/>
          </a:p>
          <a:p>
            <a:pPr marL="342900" lvl="0" indent="-342900" algn="l" rtl="0">
              <a:spcBef>
                <a:spcPts val="450"/>
              </a:spcBef>
              <a:spcAft>
                <a:spcPts val="0"/>
              </a:spcAft>
              <a:buClr>
                <a:schemeClr val="dk2"/>
              </a:buClr>
              <a:buSzPct val="100000"/>
              <a:buChar char="•"/>
            </a:pPr>
            <a:r>
              <a:rPr lang="en-US" sz="2400" i="1"/>
              <a:t>What would you say if the question came from [focus on one as assigned]:</a:t>
            </a:r>
            <a:endParaRPr/>
          </a:p>
          <a:p>
            <a:pPr marL="728663" lvl="1" indent="-385763" algn="l" rtl="0">
              <a:spcBef>
                <a:spcPts val="450"/>
              </a:spcBef>
              <a:spcAft>
                <a:spcPts val="0"/>
              </a:spcAft>
              <a:buClr>
                <a:schemeClr val="dk2"/>
              </a:buClr>
              <a:buSzPct val="100000"/>
              <a:buFont typeface="Calibri"/>
              <a:buAutoNum type="alphaLcPeriod"/>
            </a:pPr>
            <a:r>
              <a:rPr lang="en-US" i="1"/>
              <a:t>A young MSM of color? </a:t>
            </a:r>
            <a:endParaRPr/>
          </a:p>
          <a:p>
            <a:pPr marL="728663" lvl="1" indent="-385763" algn="l" rtl="0">
              <a:spcBef>
                <a:spcPts val="450"/>
              </a:spcBef>
              <a:spcAft>
                <a:spcPts val="0"/>
              </a:spcAft>
              <a:buClr>
                <a:schemeClr val="dk2"/>
              </a:buClr>
              <a:buSzPct val="100000"/>
              <a:buFont typeface="Calibri"/>
              <a:buAutoNum type="alphaLcPeriod"/>
            </a:pPr>
            <a:r>
              <a:rPr lang="en-US" i="1"/>
              <a:t>A woman with small children</a:t>
            </a:r>
            <a:endParaRPr/>
          </a:p>
          <a:p>
            <a:pPr marL="728663" lvl="1" indent="-385763" algn="l" rtl="0">
              <a:spcBef>
                <a:spcPts val="450"/>
              </a:spcBef>
              <a:spcAft>
                <a:spcPts val="0"/>
              </a:spcAft>
              <a:buClr>
                <a:schemeClr val="dk2"/>
              </a:buClr>
              <a:buSzPct val="100000"/>
              <a:buFont typeface="Calibri"/>
              <a:buAutoNum type="alphaLcPeriod"/>
            </a:pPr>
            <a:r>
              <a:rPr lang="en-US" i="1"/>
              <a:t>A long-time HIV survivor aged 60+? </a:t>
            </a:r>
            <a:endParaRPr/>
          </a:p>
          <a:p>
            <a:pPr marL="342900" lvl="0" indent="-342900" algn="l" rtl="0">
              <a:spcBef>
                <a:spcPts val="450"/>
              </a:spcBef>
              <a:spcAft>
                <a:spcPts val="0"/>
              </a:spcAft>
              <a:buClr>
                <a:schemeClr val="dk2"/>
              </a:buClr>
              <a:buSzPct val="100000"/>
              <a:buChar char="•"/>
            </a:pPr>
            <a:r>
              <a:rPr lang="en-US" sz="2400" i="1"/>
              <a:t>How prepared are you to answer this question?</a:t>
            </a:r>
            <a:endParaRPr/>
          </a:p>
          <a:p>
            <a:pPr marL="342900" lvl="0" indent="-237172" algn="l" rtl="0">
              <a:spcBef>
                <a:spcPts val="0"/>
              </a:spcBef>
              <a:spcAft>
                <a:spcPts val="0"/>
              </a:spcAft>
              <a:buClr>
                <a:schemeClr val="dk2"/>
              </a:buClr>
              <a:buSzPct val="100000"/>
              <a:buNone/>
            </a:pPr>
            <a:endParaRPr sz="1800" i="1"/>
          </a:p>
        </p:txBody>
      </p:sp>
      <p:sp>
        <p:nvSpPr>
          <p:cNvPr id="427" name="Google Shape;427;p42"/>
          <p:cNvSpPr txBox="1">
            <a:spLocks noGrp="1"/>
          </p:cNvSpPr>
          <p:nvPr>
            <p:ph type="sldNum" idx="12"/>
          </p:nvPr>
        </p:nvSpPr>
        <p:spPr>
          <a:xfrm>
            <a:off x="6400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D8D8D"/>
              </a:buClr>
              <a:buSzPts val="1200"/>
              <a:buFont typeface="Times New Roman"/>
              <a:buNone/>
            </a:pPr>
            <a:fld id="{00000000-1234-1234-1234-123412341234}" type="slidenum">
              <a:rPr lang="en-US" sz="1200">
                <a:solidFill>
                  <a:srgbClr val="8D8D8D"/>
                </a:solidFill>
                <a:latin typeface="Times New Roman"/>
                <a:ea typeface="Times New Roman"/>
                <a:cs typeface="Times New Roman"/>
                <a:sym typeface="Times New Roman"/>
              </a:rPr>
              <a:t>42</a:t>
            </a:fld>
            <a:endParaRPr sz="750">
              <a:solidFill>
                <a:srgbClr val="8D8D8D"/>
              </a:solidFill>
              <a:latin typeface="Times New Roman"/>
              <a:ea typeface="Times New Roman"/>
              <a:cs typeface="Times New Roman"/>
              <a:sym typeface="Times New Roman"/>
            </a:endParaRPr>
          </a:p>
        </p:txBody>
      </p:sp>
      <p:pic>
        <p:nvPicPr>
          <p:cNvPr id="428" name="Google Shape;428;p42" title="Double thought bubble icon"/>
          <p:cNvPicPr preferRelativeResize="0"/>
          <p:nvPr/>
        </p:nvPicPr>
        <p:blipFill rotWithShape="1">
          <a:blip r:embed="rId3">
            <a:alphaModFix/>
          </a:blip>
          <a:srcRect/>
          <a:stretch/>
        </p:blipFill>
        <p:spPr>
          <a:xfrm>
            <a:off x="0" y="0"/>
            <a:ext cx="1754965" cy="116997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Sum Up: PCs and the System of Care</a:t>
            </a:r>
            <a:endParaRPr/>
          </a:p>
        </p:txBody>
      </p:sp>
      <p:sp>
        <p:nvSpPr>
          <p:cNvPr id="435" name="Google Shape;435;p43"/>
          <p:cNvSpPr txBox="1">
            <a:spLocks noGrp="1"/>
          </p:cNvSpPr>
          <p:nvPr>
            <p:ph type="body" idx="1"/>
          </p:nvPr>
        </p:nvSpPr>
        <p:spPr>
          <a:xfrm>
            <a:off x="457200" y="1736724"/>
            <a:ext cx="8229600" cy="45878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t>Maintaining a comprehensive, high quality system of care is a key focus for both recipient and PC</a:t>
            </a:r>
            <a:endParaRPr/>
          </a:p>
          <a:p>
            <a:pPr marL="342900" lvl="0" indent="-342900" algn="l" rtl="0">
              <a:spcBef>
                <a:spcPts val="560"/>
              </a:spcBef>
              <a:spcAft>
                <a:spcPts val="0"/>
              </a:spcAft>
              <a:buSzPts val="2800"/>
              <a:buChar char="•"/>
            </a:pPr>
            <a:r>
              <a:rPr lang="en-US"/>
              <a:t>Part A funds can be used to support both core medical-related and support services</a:t>
            </a:r>
            <a:endParaRPr/>
          </a:p>
          <a:p>
            <a:pPr marL="742950" lvl="1" indent="-285750" algn="l" rtl="0">
              <a:spcBef>
                <a:spcPts val="480"/>
              </a:spcBef>
              <a:spcAft>
                <a:spcPts val="0"/>
              </a:spcAft>
              <a:buSzPts val="2400"/>
              <a:buChar char="–"/>
            </a:pPr>
            <a:r>
              <a:rPr lang="en-US"/>
              <a:t>Support services must contribute to positive medical outcomes</a:t>
            </a:r>
            <a:endParaRPr/>
          </a:p>
          <a:p>
            <a:pPr marL="342900" lvl="0" indent="-342900" algn="l" rtl="0">
              <a:spcBef>
                <a:spcPts val="560"/>
              </a:spcBef>
              <a:spcAft>
                <a:spcPts val="0"/>
              </a:spcAft>
              <a:buSzPts val="2800"/>
              <a:buChar char="•"/>
            </a:pPr>
            <a:r>
              <a:rPr lang="en-US"/>
              <a:t>PC members need to understand the service categories since the PC decides which service categories to fund and how much money to allocate </a:t>
            </a:r>
            <a:endParaRPr/>
          </a:p>
        </p:txBody>
      </p:sp>
      <p:sp>
        <p:nvSpPr>
          <p:cNvPr id="436" name="Google Shape;436;p43"/>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43</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4"/>
          <p:cNvSpPr txBox="1">
            <a:spLocks noGrp="1"/>
          </p:cNvSpPr>
          <p:nvPr>
            <p:ph type="title"/>
          </p:nvPr>
        </p:nvSpPr>
        <p:spPr>
          <a:xfrm>
            <a:off x="457200" y="457199"/>
            <a:ext cx="8229600" cy="201168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Planning Council Operations</a:t>
            </a:r>
            <a:endParaRPr/>
          </a:p>
        </p:txBody>
      </p:sp>
      <p:sp>
        <p:nvSpPr>
          <p:cNvPr id="443" name="Google Shape;443;p44"/>
          <p:cNvSpPr txBox="1">
            <a:spLocks noGrp="1"/>
          </p:cNvSpPr>
          <p:nvPr>
            <p:ph type="body" idx="1"/>
          </p:nvPr>
        </p:nvSpPr>
        <p:spPr>
          <a:xfrm>
            <a:off x="457200" y="2906712"/>
            <a:ext cx="8229600" cy="2743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2"/>
              </a:buClr>
              <a:buSzPts val="2400"/>
              <a:buFont typeface="Arial"/>
              <a:buChar char="•"/>
            </a:pPr>
            <a:r>
              <a:rPr lang="en-US" sz="2400"/>
              <a:t>Scope of PC Operations</a:t>
            </a:r>
            <a:endParaRPr/>
          </a:p>
          <a:p>
            <a:pPr marL="342900" lvl="0" indent="-342900" algn="l" rtl="0">
              <a:spcBef>
                <a:spcPts val="480"/>
              </a:spcBef>
              <a:spcAft>
                <a:spcPts val="0"/>
              </a:spcAft>
              <a:buClr>
                <a:schemeClr val="dk2"/>
              </a:buClr>
              <a:buSzPts val="2400"/>
              <a:buFont typeface="Arial"/>
              <a:buChar char="•"/>
            </a:pPr>
            <a:r>
              <a:rPr lang="en-US" sz="2400"/>
              <a:t>Planning Council Support (PCS) Roles</a:t>
            </a:r>
            <a:endParaRPr/>
          </a:p>
          <a:p>
            <a:pPr marL="342900" lvl="0" indent="-342900" algn="l" rtl="0">
              <a:spcBef>
                <a:spcPts val="480"/>
              </a:spcBef>
              <a:spcAft>
                <a:spcPts val="0"/>
              </a:spcAft>
              <a:buClr>
                <a:schemeClr val="dk2"/>
              </a:buClr>
              <a:buSzPts val="2400"/>
              <a:buFont typeface="Arial"/>
              <a:buChar char="•"/>
            </a:pPr>
            <a:r>
              <a:rPr lang="en-US" sz="2400"/>
              <a:t>Recipient Roles</a:t>
            </a:r>
            <a:endParaRPr/>
          </a:p>
          <a:p>
            <a:pPr marL="342900" lvl="0" indent="-342900" algn="l" rtl="0">
              <a:spcBef>
                <a:spcPts val="480"/>
              </a:spcBef>
              <a:spcAft>
                <a:spcPts val="0"/>
              </a:spcAft>
              <a:buClr>
                <a:schemeClr val="dk2"/>
              </a:buClr>
              <a:buSzPts val="2400"/>
              <a:buFont typeface="Arial"/>
              <a:buChar char="•"/>
            </a:pPr>
            <a:r>
              <a:rPr lang="en-US" sz="2400"/>
              <a:t>Expectations for PC Members</a:t>
            </a:r>
            <a:endParaRPr/>
          </a:p>
          <a:p>
            <a:pPr marL="342900" lvl="0" indent="-342900" algn="l" rtl="0">
              <a:spcBef>
                <a:spcPts val="480"/>
              </a:spcBef>
              <a:spcAft>
                <a:spcPts val="0"/>
              </a:spcAft>
              <a:buClr>
                <a:schemeClr val="dk2"/>
              </a:buClr>
              <a:buSzPts val="2400"/>
              <a:buFont typeface="Arial"/>
              <a:buChar char="•"/>
            </a:pPr>
            <a:r>
              <a:rPr lang="en-US" sz="2400"/>
              <a:t>Committee Structure</a:t>
            </a:r>
            <a:endParaRPr/>
          </a:p>
          <a:p>
            <a:pPr marL="0" lvl="0" indent="0" algn="l" rtl="0">
              <a:spcBef>
                <a:spcPts val="400"/>
              </a:spcBef>
              <a:spcAft>
                <a:spcPts val="0"/>
              </a:spcAft>
              <a:buSzPts val="2000"/>
              <a:buNone/>
            </a:pPr>
            <a:endParaRPr/>
          </a:p>
        </p:txBody>
      </p:sp>
      <p:sp>
        <p:nvSpPr>
          <p:cNvPr id="444" name="Google Shape;444;p44"/>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44</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Scope of PC Operations</a:t>
            </a:r>
            <a:endParaRPr/>
          </a:p>
        </p:txBody>
      </p:sp>
      <p:sp>
        <p:nvSpPr>
          <p:cNvPr id="451" name="Google Shape;451;p45"/>
          <p:cNvSpPr txBox="1">
            <a:spLocks noGrp="1"/>
          </p:cNvSpPr>
          <p:nvPr>
            <p:ph type="body" idx="1"/>
          </p:nvPr>
        </p:nvSpPr>
        <p:spPr>
          <a:xfrm>
            <a:off x="457200" y="1736725"/>
            <a:ext cx="8229600" cy="4572000"/>
          </a:xfrm>
          <a:prstGeom prst="rect">
            <a:avLst/>
          </a:prstGeom>
          <a:noFill/>
          <a:ln>
            <a:noFill/>
          </a:ln>
        </p:spPr>
        <p:txBody>
          <a:bodyPr spcFirstLastPara="1" wrap="square" lIns="91425" tIns="45700" rIns="91425" bIns="45700" anchor="t" anchorCtr="0">
            <a:normAutofit/>
          </a:bodyPr>
          <a:lstStyle/>
          <a:p>
            <a:pPr marL="288925" lvl="0" indent="-288925" algn="l" rtl="0">
              <a:spcBef>
                <a:spcPts val="0"/>
              </a:spcBef>
              <a:spcAft>
                <a:spcPts val="0"/>
              </a:spcAft>
              <a:buSzPts val="2400"/>
              <a:buChar char="•"/>
            </a:pPr>
            <a:r>
              <a:rPr lang="en-US" sz="2400"/>
              <a:t>Developing and updating Bylaws, policies and procedures to ensure fair, efficient operations</a:t>
            </a:r>
            <a:endParaRPr/>
          </a:p>
          <a:p>
            <a:pPr marL="288925" lvl="0" indent="-288925" algn="l" rtl="0">
              <a:spcBef>
                <a:spcPts val="480"/>
              </a:spcBef>
              <a:spcAft>
                <a:spcPts val="0"/>
              </a:spcAft>
              <a:buSzPts val="2400"/>
              <a:buChar char="•"/>
            </a:pPr>
            <a:r>
              <a:rPr lang="en-US" sz="2400"/>
              <a:t>Establishing and implementing grievance procedures</a:t>
            </a:r>
            <a:endParaRPr/>
          </a:p>
          <a:p>
            <a:pPr marL="288925" lvl="0" indent="-288925" algn="l" rtl="0">
              <a:spcBef>
                <a:spcPts val="480"/>
              </a:spcBef>
              <a:spcAft>
                <a:spcPts val="0"/>
              </a:spcAft>
              <a:buSzPts val="2400"/>
              <a:buChar char="•"/>
            </a:pPr>
            <a:r>
              <a:rPr lang="en-US" sz="2400"/>
              <a:t>Managing conflict of interest </a:t>
            </a:r>
            <a:endParaRPr/>
          </a:p>
          <a:p>
            <a:pPr marL="288925" lvl="0" indent="-288925" algn="l" rtl="0">
              <a:spcBef>
                <a:spcPts val="480"/>
              </a:spcBef>
              <a:spcAft>
                <a:spcPts val="0"/>
              </a:spcAft>
              <a:buSzPts val="2400"/>
              <a:buChar char="•"/>
            </a:pPr>
            <a:r>
              <a:rPr lang="en-US" sz="2400"/>
              <a:t>Recruiting new members – includes an open nominations process, orientation, and training</a:t>
            </a:r>
            <a:endParaRPr/>
          </a:p>
          <a:p>
            <a:pPr marL="288925" lvl="0" indent="-288925" algn="l" rtl="0">
              <a:spcBef>
                <a:spcPts val="480"/>
              </a:spcBef>
              <a:spcAft>
                <a:spcPts val="0"/>
              </a:spcAft>
              <a:buSzPts val="2400"/>
              <a:buChar char="•"/>
            </a:pPr>
            <a:r>
              <a:rPr lang="en-US" sz="2400"/>
              <a:t>Providing training to all members at least annually</a:t>
            </a:r>
            <a:endParaRPr/>
          </a:p>
          <a:p>
            <a:pPr marL="288925" lvl="0" indent="-288925" algn="l" rtl="0">
              <a:spcBef>
                <a:spcPts val="480"/>
              </a:spcBef>
              <a:spcAft>
                <a:spcPts val="0"/>
              </a:spcAft>
              <a:buSzPts val="2400"/>
              <a:buChar char="•"/>
            </a:pPr>
            <a:r>
              <a:rPr lang="en-US" sz="2400"/>
              <a:t>Leadership by the officers (usually Chair, Co-Chairs)</a:t>
            </a:r>
            <a:endParaRPr/>
          </a:p>
          <a:p>
            <a:pPr marL="288925" lvl="0" indent="-288925" algn="l" rtl="0">
              <a:spcBef>
                <a:spcPts val="480"/>
              </a:spcBef>
              <a:spcAft>
                <a:spcPts val="0"/>
              </a:spcAft>
              <a:buSzPts val="2400"/>
              <a:buChar char="•"/>
            </a:pPr>
            <a:r>
              <a:rPr lang="en-US" sz="2400"/>
              <a:t>Coordination of other committees by Executive Committee</a:t>
            </a:r>
            <a:endParaRPr/>
          </a:p>
          <a:p>
            <a:pPr marL="288925" lvl="0" indent="-288925" algn="l" rtl="0">
              <a:spcBef>
                <a:spcPts val="480"/>
              </a:spcBef>
              <a:spcAft>
                <a:spcPts val="0"/>
              </a:spcAft>
              <a:buSzPts val="2400"/>
              <a:buChar char="•"/>
            </a:pPr>
            <a:r>
              <a:rPr lang="en-US" sz="2400"/>
              <a:t>Assistance from PCS staff</a:t>
            </a:r>
            <a:endParaRPr/>
          </a:p>
          <a:p>
            <a:pPr marL="342900" lvl="0" indent="-190500" algn="l" rtl="0">
              <a:spcBef>
                <a:spcPts val="480"/>
              </a:spcBef>
              <a:spcAft>
                <a:spcPts val="0"/>
              </a:spcAft>
              <a:buSzPts val="2400"/>
              <a:buNone/>
            </a:pPr>
            <a:endParaRPr sz="2400"/>
          </a:p>
        </p:txBody>
      </p:sp>
      <p:sp>
        <p:nvSpPr>
          <p:cNvPr id="452" name="Google Shape;452;p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45</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PC Membership</a:t>
            </a:r>
            <a:endParaRPr/>
          </a:p>
        </p:txBody>
      </p:sp>
      <p:sp>
        <p:nvSpPr>
          <p:cNvPr id="459" name="Google Shape;459;p46"/>
          <p:cNvSpPr txBox="1">
            <a:spLocks noGrp="1"/>
          </p:cNvSpPr>
          <p:nvPr>
            <p:ph type="body" idx="1"/>
          </p:nvPr>
        </p:nvSpPr>
        <p:spPr>
          <a:xfrm>
            <a:off x="628650" y="1825624"/>
            <a:ext cx="7886700" cy="4530726"/>
          </a:xfrm>
          <a:prstGeom prst="rect">
            <a:avLst/>
          </a:prstGeom>
          <a:noFill/>
          <a:ln>
            <a:noFill/>
          </a:ln>
        </p:spPr>
        <p:txBody>
          <a:bodyPr spcFirstLastPara="1" wrap="square" lIns="91425" tIns="45700" rIns="91425" bIns="45700" anchor="t" anchorCtr="0">
            <a:normAutofit fontScale="92500"/>
          </a:bodyPr>
          <a:lstStyle/>
          <a:p>
            <a:pPr marL="228600" lvl="0" indent="-228600" algn="l" rtl="0">
              <a:spcBef>
                <a:spcPts val="0"/>
              </a:spcBef>
              <a:spcAft>
                <a:spcPts val="0"/>
              </a:spcAft>
              <a:buSzPct val="100000"/>
              <a:buChar char="•"/>
            </a:pPr>
            <a:r>
              <a:rPr lang="en-US"/>
              <a:t> </a:t>
            </a:r>
            <a:r>
              <a:rPr lang="en-US" sz="2800"/>
              <a:t>Membership must meet legislative requirements:</a:t>
            </a:r>
            <a:endParaRPr/>
          </a:p>
          <a:p>
            <a:pPr marL="576263" lvl="1" indent="-233394" algn="l" rtl="0">
              <a:spcBef>
                <a:spcPts val="462"/>
              </a:spcBef>
              <a:spcAft>
                <a:spcPts val="0"/>
              </a:spcAft>
              <a:buSzPct val="100000"/>
              <a:buChar char="–"/>
            </a:pPr>
            <a:r>
              <a:rPr lang="en-US" sz="2500"/>
              <a:t>Representation (legislatively required categories)</a:t>
            </a:r>
            <a:endParaRPr/>
          </a:p>
          <a:p>
            <a:pPr marL="576263" lvl="1" indent="-233394" algn="l" rtl="0">
              <a:spcBef>
                <a:spcPts val="462"/>
              </a:spcBef>
              <a:spcAft>
                <a:spcPts val="0"/>
              </a:spcAft>
              <a:buSzPct val="100000"/>
              <a:buChar char="–"/>
            </a:pPr>
            <a:r>
              <a:rPr lang="en-US" sz="2500"/>
              <a:t>33% “unaligned” consumers of RWHAP Part A services</a:t>
            </a:r>
            <a:endParaRPr/>
          </a:p>
          <a:p>
            <a:pPr marL="576263" lvl="1" indent="-233394" algn="l" rtl="0">
              <a:spcBef>
                <a:spcPts val="462"/>
              </a:spcBef>
              <a:spcAft>
                <a:spcPts val="0"/>
              </a:spcAft>
              <a:buSzPct val="100000"/>
              <a:buChar char="–"/>
            </a:pPr>
            <a:r>
              <a:rPr lang="en-US" sz="2500"/>
              <a:t>Reflectiveness of the epidemic in the EMA</a:t>
            </a:r>
            <a:endParaRPr/>
          </a:p>
          <a:p>
            <a:pPr marL="228600" lvl="0" indent="-228600" algn="l" rtl="0">
              <a:spcBef>
                <a:spcPts val="518"/>
              </a:spcBef>
              <a:spcAft>
                <a:spcPts val="0"/>
              </a:spcAft>
              <a:buSzPct val="100000"/>
              <a:buChar char="•"/>
            </a:pPr>
            <a:r>
              <a:rPr lang="en-US" sz="2800"/>
              <a:t>PC Bylaws sometimes specify number of members – must be sufficient to meet legislative requirements</a:t>
            </a:r>
            <a:endParaRPr/>
          </a:p>
          <a:p>
            <a:pPr marL="228600" lvl="0" indent="-228600" algn="l" rtl="0">
              <a:spcBef>
                <a:spcPts val="518"/>
              </a:spcBef>
              <a:spcAft>
                <a:spcPts val="0"/>
              </a:spcAft>
              <a:buSzPct val="100000"/>
              <a:buChar char="•"/>
            </a:pPr>
            <a:r>
              <a:rPr lang="en-US" sz="2800"/>
              <a:t>Membership/Operations Committee does outreach and interviews candidates using an open nominations process</a:t>
            </a:r>
            <a:endParaRPr/>
          </a:p>
          <a:p>
            <a:pPr marL="228600" lvl="0" indent="-228600" algn="l" rtl="0">
              <a:spcBef>
                <a:spcPts val="518"/>
              </a:spcBef>
              <a:spcAft>
                <a:spcPts val="0"/>
              </a:spcAft>
              <a:buSzPct val="100000"/>
              <a:buChar char="•"/>
            </a:pPr>
            <a:r>
              <a:rPr lang="en-US" sz="2800"/>
              <a:t>PC recommends candidates to the CEO</a:t>
            </a:r>
            <a:endParaRPr sz="2800" b="1">
              <a:solidFill>
                <a:srgbClr val="FF0000"/>
              </a:solidFill>
            </a:endParaRPr>
          </a:p>
          <a:p>
            <a:pPr marL="342900" lvl="0" indent="-178435" algn="l" rtl="0">
              <a:spcBef>
                <a:spcPts val="518"/>
              </a:spcBef>
              <a:spcAft>
                <a:spcPts val="0"/>
              </a:spcAft>
              <a:buSzPct val="100000"/>
              <a:buNone/>
            </a:pPr>
            <a:endParaRPr/>
          </a:p>
        </p:txBody>
      </p:sp>
      <p:sp>
        <p:nvSpPr>
          <p:cNvPr id="460" name="Google Shape;460;p4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46</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What is an “Unaligned” Consumer?</a:t>
            </a:r>
            <a:endParaRPr/>
          </a:p>
        </p:txBody>
      </p:sp>
      <p:sp>
        <p:nvSpPr>
          <p:cNvPr id="467" name="Google Shape;467;p47"/>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SzPts val="2800"/>
              <a:buNone/>
            </a:pPr>
            <a:endParaRPr/>
          </a:p>
          <a:p>
            <a:pPr marL="342900" lvl="0" indent="-342900" algn="l" rtl="0">
              <a:spcBef>
                <a:spcPts val="560"/>
              </a:spcBef>
              <a:spcAft>
                <a:spcPts val="0"/>
              </a:spcAft>
              <a:buSzPts val="2800"/>
              <a:buChar char="•"/>
            </a:pPr>
            <a:r>
              <a:rPr lang="en-US"/>
              <a:t>Must be a RWHAP Part A client (receiving HIV-related services from a Part A-funded provider/subrecipient)</a:t>
            </a:r>
            <a:endParaRPr/>
          </a:p>
          <a:p>
            <a:pPr marL="342900" lvl="0" indent="-342900" algn="l" rtl="0">
              <a:spcBef>
                <a:spcPts val="560"/>
              </a:spcBef>
              <a:spcAft>
                <a:spcPts val="0"/>
              </a:spcAft>
              <a:buSzPts val="2800"/>
              <a:buChar char="•"/>
            </a:pPr>
            <a:r>
              <a:rPr lang="en-US"/>
              <a:t>Must not be an officer, board member</a:t>
            </a:r>
            <a:r>
              <a:rPr lang="en-US" i="1"/>
              <a:t>, </a:t>
            </a:r>
            <a:r>
              <a:rPr lang="en-US"/>
              <a:t>employee, or consultant of a RWHAP Part A subrecipient </a:t>
            </a:r>
            <a:endParaRPr/>
          </a:p>
          <a:p>
            <a:pPr marL="342900" lvl="0" indent="-342900" algn="l" rtl="0">
              <a:spcBef>
                <a:spcPts val="560"/>
              </a:spcBef>
              <a:spcAft>
                <a:spcPts val="0"/>
              </a:spcAft>
              <a:buSzPts val="2800"/>
              <a:buChar char="•"/>
            </a:pPr>
            <a:r>
              <a:rPr lang="en-US"/>
              <a:t>OK to be a volunteer for a Part A-funded subrecipient – as long as no stipend is involved </a:t>
            </a:r>
            <a:endParaRPr/>
          </a:p>
          <a:p>
            <a:pPr marL="0" lvl="0" indent="0" algn="l" rtl="0">
              <a:lnSpc>
                <a:spcPct val="90000"/>
              </a:lnSpc>
              <a:spcBef>
                <a:spcPts val="1800"/>
              </a:spcBef>
              <a:spcAft>
                <a:spcPts val="0"/>
              </a:spcAft>
              <a:buSzPts val="2000"/>
              <a:buNone/>
            </a:pPr>
            <a:r>
              <a:rPr lang="en-US" sz="2000"/>
              <a:t>RWHAP 2007 Legislation, §2602(b)(5)(C)(1)</a:t>
            </a:r>
            <a:endParaRPr/>
          </a:p>
          <a:p>
            <a:pPr marL="342900" lvl="0" indent="-165100" algn="l" rtl="0">
              <a:spcBef>
                <a:spcPts val="560"/>
              </a:spcBef>
              <a:spcAft>
                <a:spcPts val="0"/>
              </a:spcAft>
              <a:buSzPts val="2800"/>
              <a:buNone/>
            </a:pPr>
            <a:endParaRPr/>
          </a:p>
        </p:txBody>
      </p:sp>
      <p:sp>
        <p:nvSpPr>
          <p:cNvPr id="468" name="Google Shape;468;p47"/>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47</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A6DBD2">
            <a:alpha val="49803"/>
          </a:srgbClr>
        </a:solidFill>
        <a:effectLst/>
      </p:bgPr>
    </p:bg>
    <p:spTree>
      <p:nvGrpSpPr>
        <p:cNvPr id="1" name="Shape 473"/>
        <p:cNvGrpSpPr/>
        <p:nvPr/>
      </p:nvGrpSpPr>
      <p:grpSpPr>
        <a:xfrm>
          <a:off x="0" y="0"/>
          <a:ext cx="0" cy="0"/>
          <a:chOff x="0" y="0"/>
          <a:chExt cx="0" cy="0"/>
        </a:xfrm>
      </p:grpSpPr>
      <p:sp>
        <p:nvSpPr>
          <p:cNvPr id="475" name="Google Shape;475;p48"/>
          <p:cNvSpPr txBox="1">
            <a:spLocks noGrp="1"/>
          </p:cNvSpPr>
          <p:nvPr>
            <p:ph type="title"/>
          </p:nvPr>
        </p:nvSpPr>
        <p:spPr>
          <a:xfrm>
            <a:off x="1600200" y="0"/>
            <a:ext cx="7543800" cy="914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Quick Scenario for Discussion</a:t>
            </a:r>
            <a:endParaRPr/>
          </a:p>
        </p:txBody>
      </p:sp>
      <p:sp>
        <p:nvSpPr>
          <p:cNvPr id="474" name="Google Shape;474;p48"/>
          <p:cNvSpPr txBox="1">
            <a:spLocks noGrp="1"/>
          </p:cNvSpPr>
          <p:nvPr>
            <p:ph type="body" idx="1"/>
          </p:nvPr>
        </p:nvSpPr>
        <p:spPr>
          <a:xfrm>
            <a:off x="457200" y="1736725"/>
            <a:ext cx="8229600" cy="4389438"/>
          </a:xfrm>
          <a:prstGeom prst="rect">
            <a:avLst/>
          </a:prstGeom>
          <a:noFill/>
          <a:ln w="38100" cap="flat" cmpd="sng">
            <a:solidFill>
              <a:srgbClr val="7F8888"/>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2"/>
              </a:buClr>
              <a:buSzPts val="2800"/>
              <a:buFont typeface="Noto Sans Symbols"/>
              <a:buNone/>
            </a:pPr>
            <a:r>
              <a:rPr lang="en-US"/>
              <a:t>	Let’s assume that the PC has had a lot of trouble finding someone from a health planning agency to serve as a member. So when someone in that category sends an application to PCS staff,  the PC wants to  recommend her without the usual review by the Membership Committee. </a:t>
            </a:r>
            <a:endParaRPr/>
          </a:p>
          <a:p>
            <a:pPr marL="342900" lvl="0" indent="-342900" algn="l" rtl="0">
              <a:spcBef>
                <a:spcPts val="560"/>
              </a:spcBef>
              <a:spcAft>
                <a:spcPts val="0"/>
              </a:spcAft>
              <a:buClr>
                <a:schemeClr val="dk2"/>
              </a:buClr>
              <a:buSzPts val="2800"/>
              <a:buFont typeface="Noto Sans Symbols"/>
              <a:buNone/>
            </a:pPr>
            <a:endParaRPr i="1"/>
          </a:p>
          <a:p>
            <a:pPr marL="742950" lvl="1" indent="-285750" algn="l" rtl="0">
              <a:spcBef>
                <a:spcPts val="480"/>
              </a:spcBef>
              <a:spcAft>
                <a:spcPts val="0"/>
              </a:spcAft>
              <a:buClr>
                <a:schemeClr val="dk2"/>
              </a:buClr>
              <a:buSzPts val="2400"/>
              <a:buNone/>
            </a:pPr>
            <a:r>
              <a:rPr lang="en-US" i="1"/>
              <a:t>Is this OK? Why or why not?</a:t>
            </a:r>
            <a:endParaRPr/>
          </a:p>
        </p:txBody>
      </p:sp>
      <p:sp>
        <p:nvSpPr>
          <p:cNvPr id="476" name="Google Shape;476;p48"/>
          <p:cNvSpPr txBox="1">
            <a:spLocks noGrp="1"/>
          </p:cNvSpPr>
          <p:nvPr>
            <p:ph type="sldNum" idx="12"/>
          </p:nvPr>
        </p:nvSpPr>
        <p:spPr>
          <a:xfrm>
            <a:off x="70866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48</a:t>
            </a:fld>
            <a:endParaRPr sz="900">
              <a:solidFill>
                <a:srgbClr val="8D8D8D"/>
              </a:solidFill>
              <a:latin typeface="Times New Roman"/>
              <a:ea typeface="Times New Roman"/>
              <a:cs typeface="Times New Roman"/>
              <a:sym typeface="Times New Roman"/>
            </a:endParaRPr>
          </a:p>
        </p:txBody>
      </p:sp>
      <p:pic>
        <p:nvPicPr>
          <p:cNvPr id="477" name="Google Shape;477;p48" title="Double thought bubble icon"/>
          <p:cNvPicPr preferRelativeResize="0"/>
          <p:nvPr/>
        </p:nvPicPr>
        <p:blipFill rotWithShape="1">
          <a:blip r:embed="rId3">
            <a:alphaModFix/>
          </a:blip>
          <a:srcRect/>
          <a:stretch/>
        </p:blipFill>
        <p:spPr>
          <a:xfrm>
            <a:off x="0" y="0"/>
            <a:ext cx="1754965" cy="116997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Role of the PC Chair or Committee Chair</a:t>
            </a:r>
            <a:r>
              <a:rPr lang="en-US" baseline="30000"/>
              <a:t>*</a:t>
            </a:r>
            <a:r>
              <a:rPr lang="en-US"/>
              <a:t> in Successful Meetings</a:t>
            </a:r>
            <a:endParaRPr/>
          </a:p>
        </p:txBody>
      </p:sp>
      <p:sp>
        <p:nvSpPr>
          <p:cNvPr id="484" name="Google Shape;484;p49"/>
          <p:cNvSpPr txBox="1">
            <a:spLocks noGrp="1"/>
          </p:cNvSpPr>
          <p:nvPr>
            <p:ph type="body" idx="1"/>
          </p:nvPr>
        </p:nvSpPr>
        <p:spPr>
          <a:xfrm>
            <a:off x="457200" y="1736724"/>
            <a:ext cx="8229600" cy="5121275"/>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2700"/>
              <a:buFont typeface="Calibri"/>
              <a:buAutoNum type="arabicPeriod"/>
            </a:pPr>
            <a:r>
              <a:rPr lang="en-US" sz="2700"/>
              <a:t>Recognize the importance of meetings</a:t>
            </a:r>
            <a:endParaRPr/>
          </a:p>
          <a:p>
            <a:pPr marL="457200" lvl="0" indent="-457200" algn="l" rtl="0">
              <a:spcBef>
                <a:spcPts val="1200"/>
              </a:spcBef>
              <a:spcAft>
                <a:spcPts val="0"/>
              </a:spcAft>
              <a:buClr>
                <a:schemeClr val="dk1"/>
              </a:buClr>
              <a:buSzPts val="2700"/>
              <a:buFont typeface="Calibri"/>
              <a:buAutoNum type="arabicPeriod"/>
            </a:pPr>
            <a:r>
              <a:rPr lang="en-US" sz="2700"/>
              <a:t>Work closely with PCS staff to plan the meeting</a:t>
            </a:r>
            <a:endParaRPr/>
          </a:p>
          <a:p>
            <a:pPr marL="457200" lvl="0" indent="-457200" algn="l" rtl="0">
              <a:spcBef>
                <a:spcPts val="1200"/>
              </a:spcBef>
              <a:spcAft>
                <a:spcPts val="0"/>
              </a:spcAft>
              <a:buClr>
                <a:schemeClr val="dk1"/>
              </a:buClr>
              <a:buSzPts val="2700"/>
              <a:buFont typeface="Calibri"/>
              <a:buAutoNum type="arabicPeriod"/>
            </a:pPr>
            <a:r>
              <a:rPr lang="en-US" sz="2700"/>
              <a:t>Help develop and fully understand the agenda</a:t>
            </a:r>
            <a:endParaRPr/>
          </a:p>
          <a:p>
            <a:pPr marL="457200" lvl="0" indent="-457200" algn="l" rtl="0">
              <a:spcBef>
                <a:spcPts val="1200"/>
              </a:spcBef>
              <a:spcAft>
                <a:spcPts val="0"/>
              </a:spcAft>
              <a:buClr>
                <a:schemeClr val="dk1"/>
              </a:buClr>
              <a:buSzPts val="2700"/>
              <a:buFont typeface="Calibri"/>
              <a:buAutoNum type="arabicPeriod"/>
            </a:pPr>
            <a:r>
              <a:rPr lang="en-US" sz="2700"/>
              <a:t>Be sure needed materials are provided – and when possible projected during the discussion</a:t>
            </a:r>
            <a:endParaRPr/>
          </a:p>
          <a:p>
            <a:pPr marL="457200" lvl="0" indent="-457200" algn="l" rtl="0">
              <a:spcBef>
                <a:spcPts val="1200"/>
              </a:spcBef>
              <a:spcAft>
                <a:spcPts val="0"/>
              </a:spcAft>
              <a:buClr>
                <a:schemeClr val="dk1"/>
              </a:buClr>
              <a:buSzPts val="2700"/>
              <a:buFont typeface="Calibri"/>
              <a:buAutoNum type="arabicPeriod"/>
            </a:pPr>
            <a:r>
              <a:rPr lang="en-US" sz="2700"/>
              <a:t>Be sure materials that might be needed for reference (such as Bylaws, policies &amp; procedures) are readily available</a:t>
            </a:r>
            <a:endParaRPr/>
          </a:p>
          <a:p>
            <a:pPr marL="0" lvl="0" indent="0" algn="l" rtl="0">
              <a:spcBef>
                <a:spcPts val="1200"/>
              </a:spcBef>
              <a:spcAft>
                <a:spcPts val="0"/>
              </a:spcAft>
              <a:buClr>
                <a:schemeClr val="dk1"/>
              </a:buClr>
              <a:buSzPts val="2200"/>
              <a:buNone/>
            </a:pPr>
            <a:r>
              <a:rPr lang="en-US" sz="2200"/>
              <a:t>*</a:t>
            </a:r>
            <a:r>
              <a:rPr lang="en-US" sz="2700"/>
              <a:t> </a:t>
            </a:r>
            <a:r>
              <a:rPr lang="en-US" sz="2200" i="1"/>
              <a:t>Co-Chairs can share these roles</a:t>
            </a:r>
            <a:endParaRPr/>
          </a:p>
          <a:p>
            <a:pPr marL="457200" lvl="0" indent="-279400" algn="l" rtl="0">
              <a:spcBef>
                <a:spcPts val="1200"/>
              </a:spcBef>
              <a:spcAft>
                <a:spcPts val="0"/>
              </a:spcAft>
              <a:buClr>
                <a:schemeClr val="dk1"/>
              </a:buClr>
              <a:buSzPts val="2800"/>
              <a:buFont typeface="Calibri"/>
              <a:buNone/>
            </a:pPr>
            <a:endParaRPr/>
          </a:p>
          <a:p>
            <a:pPr marL="457200" lvl="0" indent="-279400" algn="l" rtl="0">
              <a:spcBef>
                <a:spcPts val="1200"/>
              </a:spcBef>
              <a:spcAft>
                <a:spcPts val="0"/>
              </a:spcAft>
              <a:buClr>
                <a:schemeClr val="dk1"/>
              </a:buClr>
              <a:buSzPts val="2800"/>
              <a:buFont typeface="Calibri"/>
              <a:buNone/>
            </a:pPr>
            <a:endParaRPr/>
          </a:p>
        </p:txBody>
      </p:sp>
      <p:sp>
        <p:nvSpPr>
          <p:cNvPr id="485" name="Google Shape;485;p49"/>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49</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533400" y="319088"/>
            <a:ext cx="83058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Suggested Ground Rules</a:t>
            </a:r>
            <a:r>
              <a:rPr lang="en-US" b="0"/>
              <a:t> </a:t>
            </a:r>
            <a:endParaRPr/>
          </a:p>
        </p:txBody>
      </p:sp>
      <p:sp>
        <p:nvSpPr>
          <p:cNvPr id="125" name="Google Shape;125;p5"/>
          <p:cNvSpPr txBox="1">
            <a:spLocks noGrp="1"/>
          </p:cNvSpPr>
          <p:nvPr>
            <p:ph type="body" idx="1"/>
          </p:nvPr>
        </p:nvSpPr>
        <p:spPr>
          <a:xfrm>
            <a:off x="533400" y="1685924"/>
            <a:ext cx="7812087" cy="4852988"/>
          </a:xfrm>
          <a:prstGeom prst="rect">
            <a:avLst/>
          </a:prstGeom>
          <a:noFill/>
          <a:ln>
            <a:noFill/>
          </a:ln>
        </p:spPr>
        <p:txBody>
          <a:bodyPr spcFirstLastPara="1" wrap="square" lIns="91425" tIns="45700" rIns="91425" bIns="45700" anchor="t" anchorCtr="0">
            <a:normAutofit/>
          </a:bodyPr>
          <a:lstStyle/>
          <a:p>
            <a:pPr marL="533400" lvl="0" indent="-533400" algn="l" rtl="0">
              <a:lnSpc>
                <a:spcPct val="110000"/>
              </a:lnSpc>
              <a:spcBef>
                <a:spcPts val="0"/>
              </a:spcBef>
              <a:spcAft>
                <a:spcPts val="0"/>
              </a:spcAft>
              <a:buClr>
                <a:schemeClr val="dk2"/>
              </a:buClr>
              <a:buSzPts val="2700"/>
              <a:buFont typeface="Noto Sans Symbols"/>
              <a:buAutoNum type="arabicPeriod"/>
            </a:pPr>
            <a:r>
              <a:rPr lang="en-US" sz="2700"/>
              <a:t>Participate actively – listen and ask questions. </a:t>
            </a:r>
            <a:endParaRPr/>
          </a:p>
          <a:p>
            <a:pPr marL="533400" lvl="0" indent="-533400" algn="l" rtl="0">
              <a:lnSpc>
                <a:spcPct val="110000"/>
              </a:lnSpc>
              <a:spcBef>
                <a:spcPts val="400"/>
              </a:spcBef>
              <a:spcAft>
                <a:spcPts val="0"/>
              </a:spcAft>
              <a:buClr>
                <a:schemeClr val="dk2"/>
              </a:buClr>
              <a:buSzPts val="2700"/>
              <a:buFont typeface="Noto Sans Symbols"/>
              <a:buAutoNum type="arabicPeriod"/>
            </a:pPr>
            <a:r>
              <a:rPr lang="en-US" sz="2700"/>
              <a:t>Treat everyone with respect.</a:t>
            </a:r>
            <a:endParaRPr/>
          </a:p>
          <a:p>
            <a:pPr marL="533400" lvl="0" indent="-533400" algn="l" rtl="0">
              <a:lnSpc>
                <a:spcPct val="110000"/>
              </a:lnSpc>
              <a:spcBef>
                <a:spcPts val="400"/>
              </a:spcBef>
              <a:spcAft>
                <a:spcPts val="0"/>
              </a:spcAft>
              <a:buClr>
                <a:schemeClr val="dk2"/>
              </a:buClr>
              <a:buSzPts val="2700"/>
              <a:buFont typeface="Noto Sans Symbols"/>
              <a:buAutoNum type="arabicPeriod"/>
            </a:pPr>
            <a:r>
              <a:rPr lang="en-US" sz="2700"/>
              <a:t>Help trainers explain and minimize use of acronyms or unfamiliar terms.</a:t>
            </a:r>
            <a:endParaRPr/>
          </a:p>
          <a:p>
            <a:pPr marL="533400" lvl="0" indent="-533400" algn="l" rtl="0">
              <a:lnSpc>
                <a:spcPct val="110000"/>
              </a:lnSpc>
              <a:spcBef>
                <a:spcPts val="400"/>
              </a:spcBef>
              <a:spcAft>
                <a:spcPts val="0"/>
              </a:spcAft>
              <a:buClr>
                <a:schemeClr val="dk2"/>
              </a:buClr>
              <a:buSzPts val="2700"/>
              <a:buFont typeface="Noto Sans Symbols"/>
              <a:buAutoNum type="arabicPeriod"/>
            </a:pPr>
            <a:r>
              <a:rPr lang="en-US" sz="2700"/>
              <a:t>Silence cell phones – if you must take an emergency call, please do it outside the room.</a:t>
            </a:r>
            <a:endParaRPr/>
          </a:p>
          <a:p>
            <a:pPr marL="533400" lvl="0" indent="-533400" algn="l" rtl="0">
              <a:lnSpc>
                <a:spcPct val="110000"/>
              </a:lnSpc>
              <a:spcBef>
                <a:spcPts val="400"/>
              </a:spcBef>
              <a:spcAft>
                <a:spcPts val="0"/>
              </a:spcAft>
              <a:buClr>
                <a:schemeClr val="dk2"/>
              </a:buClr>
              <a:buSzPts val="2700"/>
              <a:buFont typeface="Noto Sans Symbols"/>
              <a:buAutoNum type="arabicPeriod"/>
            </a:pPr>
            <a:r>
              <a:rPr lang="en-US" sz="2700"/>
              <a:t>Wait to speak until recognized.</a:t>
            </a:r>
            <a:endParaRPr/>
          </a:p>
          <a:p>
            <a:pPr marL="533400" lvl="0" indent="-533400" algn="l" rtl="0">
              <a:lnSpc>
                <a:spcPct val="110000"/>
              </a:lnSpc>
              <a:spcBef>
                <a:spcPts val="400"/>
              </a:spcBef>
              <a:spcAft>
                <a:spcPts val="0"/>
              </a:spcAft>
              <a:buClr>
                <a:schemeClr val="dk2"/>
              </a:buClr>
              <a:buSzPts val="2700"/>
              <a:buFont typeface="Noto Sans Symbols"/>
              <a:buAutoNum type="arabicPeriod"/>
            </a:pPr>
            <a:r>
              <a:rPr lang="en-US" sz="2700"/>
              <a:t>Both follow and help enforce these ground rules.</a:t>
            </a:r>
            <a:endParaRPr/>
          </a:p>
          <a:p>
            <a:pPr marL="533400" lvl="0" indent="-533400" algn="l" rtl="0">
              <a:spcBef>
                <a:spcPts val="500"/>
              </a:spcBef>
              <a:spcAft>
                <a:spcPts val="0"/>
              </a:spcAft>
              <a:buSzPts val="2500"/>
              <a:buFont typeface="Noto Sans Symbols"/>
              <a:buNone/>
            </a:pPr>
            <a:endParaRPr sz="2500"/>
          </a:p>
        </p:txBody>
      </p:sp>
      <p:sp>
        <p:nvSpPr>
          <p:cNvPr id="126" name="Google Shape;126;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5</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Role of the PC Chair or Committee Chair in Successful Meetings (cont.)</a:t>
            </a:r>
            <a:endParaRPr/>
          </a:p>
        </p:txBody>
      </p:sp>
      <p:sp>
        <p:nvSpPr>
          <p:cNvPr id="492" name="Google Shape;492;p50"/>
          <p:cNvSpPr txBox="1">
            <a:spLocks noGrp="1"/>
          </p:cNvSpPr>
          <p:nvPr>
            <p:ph type="body" idx="1"/>
          </p:nvPr>
        </p:nvSpPr>
        <p:spPr>
          <a:xfrm>
            <a:off x="457200" y="1736724"/>
            <a:ext cx="8229600" cy="4846637"/>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2700"/>
              <a:buFont typeface="Calibri"/>
              <a:buAutoNum type="arabicPeriod" startAt="6"/>
            </a:pPr>
            <a:r>
              <a:rPr lang="en-US" sz="2700"/>
              <a:t>Be sure meetings are open, accessible and welcoming, and provide an opportunity for public comment</a:t>
            </a:r>
            <a:endParaRPr/>
          </a:p>
          <a:p>
            <a:pPr marL="457200" lvl="0" indent="-457200" algn="l" rtl="0">
              <a:spcBef>
                <a:spcPts val="1000"/>
              </a:spcBef>
              <a:spcAft>
                <a:spcPts val="0"/>
              </a:spcAft>
              <a:buClr>
                <a:schemeClr val="dk1"/>
              </a:buClr>
              <a:buSzPts val="2700"/>
              <a:buFont typeface="Calibri"/>
              <a:buAutoNum type="arabicPeriod" startAt="6"/>
            </a:pPr>
            <a:r>
              <a:rPr lang="en-US" sz="2700"/>
              <a:t>Establish and consistently enforce a Code of Conduct for everyone present</a:t>
            </a:r>
            <a:endParaRPr/>
          </a:p>
          <a:p>
            <a:pPr marL="457200" lvl="0" indent="-457200" algn="l" rtl="0">
              <a:spcBef>
                <a:spcPts val="1000"/>
              </a:spcBef>
              <a:spcAft>
                <a:spcPts val="0"/>
              </a:spcAft>
              <a:buClr>
                <a:schemeClr val="dk1"/>
              </a:buClr>
              <a:buSzPts val="2700"/>
              <a:buFont typeface="Calibri"/>
              <a:buAutoNum type="arabicPeriod" startAt="6"/>
            </a:pPr>
            <a:r>
              <a:rPr lang="en-US" sz="2700"/>
              <a:t>Manage and facilitate the meeting – set a positive, tone, maintain order, and encourage participation</a:t>
            </a:r>
            <a:endParaRPr/>
          </a:p>
          <a:p>
            <a:pPr marL="457200" lvl="0" indent="-457200" algn="l" rtl="0">
              <a:spcBef>
                <a:spcPts val="1000"/>
              </a:spcBef>
              <a:spcAft>
                <a:spcPts val="0"/>
              </a:spcAft>
              <a:buClr>
                <a:schemeClr val="dk1"/>
              </a:buClr>
              <a:buSzPts val="2700"/>
              <a:buFont typeface="Calibri"/>
              <a:buAutoNum type="arabicPeriod" startAt="6"/>
            </a:pPr>
            <a:r>
              <a:rPr lang="en-US" sz="2700"/>
              <a:t>Learn from experience – ask for advice in improving meetings</a:t>
            </a:r>
            <a:endParaRPr/>
          </a:p>
          <a:p>
            <a:pPr marL="457200" lvl="0" indent="-457200" algn="l" rtl="0">
              <a:spcBef>
                <a:spcPts val="1000"/>
              </a:spcBef>
              <a:spcAft>
                <a:spcPts val="0"/>
              </a:spcAft>
              <a:buClr>
                <a:schemeClr val="dk1"/>
              </a:buClr>
              <a:buSzPts val="2700"/>
              <a:buFont typeface="Calibri"/>
              <a:buAutoNum type="arabicPeriod" startAt="6"/>
            </a:pPr>
            <a:r>
              <a:rPr lang="en-US" sz="2700"/>
              <a:t>Help ensure that minutes are completed, reviewed, approved, and posted promptly</a:t>
            </a:r>
            <a:endParaRPr/>
          </a:p>
        </p:txBody>
      </p:sp>
      <p:sp>
        <p:nvSpPr>
          <p:cNvPr id="493" name="Google Shape;493;p50"/>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50</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1" name="Google Shape;501;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Role of Planning Council Support (PCS) Staff</a:t>
            </a:r>
            <a:endParaRPr/>
          </a:p>
        </p:txBody>
      </p:sp>
      <p:sp>
        <p:nvSpPr>
          <p:cNvPr id="499" name="Google Shape;499;p51"/>
          <p:cNvSpPr txBox="1">
            <a:spLocks noGrp="1"/>
          </p:cNvSpPr>
          <p:nvPr>
            <p:ph type="body" idx="1"/>
          </p:nvPr>
        </p:nvSpPr>
        <p:spPr>
          <a:xfrm>
            <a:off x="457200" y="1736725"/>
            <a:ext cx="8229600" cy="4846320"/>
          </a:xfrm>
          <a:prstGeom prst="rect">
            <a:avLst/>
          </a:prstGeom>
          <a:noFill/>
          <a:ln>
            <a:noFill/>
          </a:ln>
        </p:spPr>
        <p:txBody>
          <a:bodyPr spcFirstLastPara="1" wrap="square" lIns="91425" tIns="45700" rIns="91425" bIns="45700" anchor="t" anchorCtr="0">
            <a:normAutofit/>
          </a:bodyPr>
          <a:lstStyle/>
          <a:p>
            <a:pPr marL="228600" lvl="0" indent="-228600" algn="l" rtl="0">
              <a:spcBef>
                <a:spcPts val="0"/>
              </a:spcBef>
              <a:spcAft>
                <a:spcPts val="0"/>
              </a:spcAft>
              <a:buSzPts val="2400"/>
              <a:buChar char="•"/>
            </a:pPr>
            <a:r>
              <a:rPr lang="en-US" sz="2400"/>
              <a:t>Help the PC carry out its responsibilities and operate effectively</a:t>
            </a:r>
            <a:endParaRPr/>
          </a:p>
          <a:p>
            <a:pPr marL="228600" lvl="0" indent="-228600" algn="l" rtl="0">
              <a:spcBef>
                <a:spcPts val="480"/>
              </a:spcBef>
              <a:spcAft>
                <a:spcPts val="0"/>
              </a:spcAft>
              <a:buSzPts val="2400"/>
              <a:buChar char="•"/>
            </a:pPr>
            <a:r>
              <a:rPr lang="en-US" sz="2400"/>
              <a:t>Duties:</a:t>
            </a:r>
            <a:endParaRPr/>
          </a:p>
          <a:p>
            <a:pPr marL="742950" lvl="1" indent="-285750" algn="l" rtl="0">
              <a:spcBef>
                <a:spcPts val="440"/>
              </a:spcBef>
              <a:spcAft>
                <a:spcPts val="0"/>
              </a:spcAft>
              <a:buSzPts val="2200"/>
              <a:buChar char="–"/>
            </a:pPr>
            <a:r>
              <a:rPr lang="en-US" sz="2200"/>
              <a:t>Staff committees and full meetings</a:t>
            </a:r>
            <a:endParaRPr/>
          </a:p>
          <a:p>
            <a:pPr marL="742950" lvl="1" indent="-285750" algn="l" rtl="0">
              <a:spcBef>
                <a:spcPts val="440"/>
              </a:spcBef>
              <a:spcAft>
                <a:spcPts val="0"/>
              </a:spcAft>
              <a:buSzPts val="2200"/>
              <a:buChar char="–"/>
            </a:pPr>
            <a:r>
              <a:rPr lang="en-US" sz="2200"/>
              <a:t>Provide expert advice on RWHAP legislative requirements and HRSA/HAB regulations &amp; expectations</a:t>
            </a:r>
            <a:endParaRPr/>
          </a:p>
          <a:p>
            <a:pPr marL="742950" lvl="1" indent="-285750" algn="l" rtl="0">
              <a:spcBef>
                <a:spcPts val="440"/>
              </a:spcBef>
              <a:spcAft>
                <a:spcPts val="0"/>
              </a:spcAft>
              <a:buSzPts val="2200"/>
              <a:buChar char="–"/>
            </a:pPr>
            <a:r>
              <a:rPr lang="en-US" sz="2200"/>
              <a:t>Oversee a training program for members</a:t>
            </a:r>
            <a:endParaRPr/>
          </a:p>
          <a:p>
            <a:pPr marL="742950" lvl="1" indent="-285750" algn="l" rtl="0">
              <a:spcBef>
                <a:spcPts val="440"/>
              </a:spcBef>
              <a:spcAft>
                <a:spcPts val="0"/>
              </a:spcAft>
              <a:buSzPts val="2200"/>
              <a:buChar char="–"/>
            </a:pPr>
            <a:r>
              <a:rPr lang="en-US" sz="2200"/>
              <a:t>Encourage member involvement and retention, with special focus on consumers</a:t>
            </a:r>
            <a:endParaRPr/>
          </a:p>
          <a:p>
            <a:pPr marL="742950" lvl="1" indent="-285750" algn="l" rtl="0">
              <a:spcBef>
                <a:spcPts val="440"/>
              </a:spcBef>
              <a:spcAft>
                <a:spcPts val="0"/>
              </a:spcAft>
              <a:buSzPts val="2200"/>
              <a:buChar char="–"/>
            </a:pPr>
            <a:r>
              <a:rPr lang="en-US" sz="2200"/>
              <a:t>Serve as liaison with the recipient to obtain and provide information and materials</a:t>
            </a:r>
            <a:endParaRPr/>
          </a:p>
          <a:p>
            <a:pPr marL="742950" lvl="1" indent="-285750" algn="l" rtl="0">
              <a:spcBef>
                <a:spcPts val="440"/>
              </a:spcBef>
              <a:spcAft>
                <a:spcPts val="0"/>
              </a:spcAft>
              <a:buSzPts val="2200"/>
              <a:buChar char="–"/>
            </a:pPr>
            <a:r>
              <a:rPr lang="en-US" sz="2200"/>
              <a:t>Help the PC manage its budget </a:t>
            </a:r>
            <a:endParaRPr/>
          </a:p>
          <a:p>
            <a:pPr marL="342900" lvl="1" indent="0" algn="l" rtl="0">
              <a:spcBef>
                <a:spcPts val="400"/>
              </a:spcBef>
              <a:spcAft>
                <a:spcPts val="0"/>
              </a:spcAft>
              <a:buSzPts val="2000"/>
              <a:buNone/>
            </a:pPr>
            <a:endParaRPr sz="2000"/>
          </a:p>
        </p:txBody>
      </p:sp>
      <p:sp>
        <p:nvSpPr>
          <p:cNvPr id="500" name="Google Shape;500;p5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51</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2"/>
          <p:cNvSpPr txBox="1">
            <a:spLocks noGrp="1"/>
          </p:cNvSpPr>
          <p:nvPr>
            <p:ph type="title"/>
          </p:nvPr>
        </p:nvSpPr>
        <p:spPr>
          <a:xfrm>
            <a:off x="571500" y="136525"/>
            <a:ext cx="7886700" cy="117316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None/>
            </a:pPr>
            <a:r>
              <a:rPr lang="en-US" sz="3400"/>
              <a:t>Recipient Staff Roles with the PC</a:t>
            </a:r>
            <a:endParaRPr/>
          </a:p>
        </p:txBody>
      </p:sp>
      <p:sp>
        <p:nvSpPr>
          <p:cNvPr id="508" name="Google Shape;508;p52"/>
          <p:cNvSpPr txBox="1">
            <a:spLocks noGrp="1"/>
          </p:cNvSpPr>
          <p:nvPr>
            <p:ph type="body" idx="1"/>
          </p:nvPr>
        </p:nvSpPr>
        <p:spPr>
          <a:xfrm>
            <a:off x="571500" y="1643961"/>
            <a:ext cx="8115300" cy="5214039"/>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500"/>
              <a:buChar char="•"/>
            </a:pPr>
            <a:r>
              <a:rPr lang="en-US" sz="2500"/>
              <a:t>Attend and make a recipient report at PC meetings</a:t>
            </a:r>
            <a:endParaRPr/>
          </a:p>
          <a:p>
            <a:pPr marL="228600" lvl="0" indent="-228600" algn="l" rtl="0">
              <a:spcBef>
                <a:spcPts val="500"/>
              </a:spcBef>
              <a:spcAft>
                <a:spcPts val="0"/>
              </a:spcAft>
              <a:buSzPts val="2500"/>
              <a:buChar char="•"/>
            </a:pPr>
            <a:r>
              <a:rPr lang="en-US" sz="2500"/>
              <a:t>Regularly provide agreed-upon reports and agreed-upon data (e.g., service costs and utilization, client characteristics, epi data) </a:t>
            </a:r>
            <a:endParaRPr/>
          </a:p>
          <a:p>
            <a:pPr marL="228600" lvl="0" indent="-228600" algn="l" rtl="0">
              <a:spcBef>
                <a:spcPts val="500"/>
              </a:spcBef>
              <a:spcAft>
                <a:spcPts val="0"/>
              </a:spcAft>
              <a:buSzPts val="2500"/>
              <a:buChar char="•"/>
            </a:pPr>
            <a:r>
              <a:rPr lang="en-US" sz="2500"/>
              <a:t>Provide advice on areas of expertise without unduly influencing PC discussions or decisions</a:t>
            </a:r>
            <a:endParaRPr/>
          </a:p>
          <a:p>
            <a:pPr marL="228600" lvl="0" indent="-228600" algn="l" rtl="0">
              <a:spcBef>
                <a:spcPts val="500"/>
              </a:spcBef>
              <a:spcAft>
                <a:spcPts val="0"/>
              </a:spcAft>
              <a:buSzPts val="2500"/>
              <a:buChar char="•"/>
            </a:pPr>
            <a:r>
              <a:rPr lang="en-US" sz="2500"/>
              <a:t>Assign staff to attend most committees regularly</a:t>
            </a:r>
            <a:endParaRPr/>
          </a:p>
          <a:p>
            <a:pPr marL="228600" lvl="0" indent="-228600" algn="l" rtl="0">
              <a:spcBef>
                <a:spcPts val="500"/>
              </a:spcBef>
              <a:spcAft>
                <a:spcPts val="0"/>
              </a:spcAft>
              <a:buSzPts val="2500"/>
              <a:buChar char="•"/>
            </a:pPr>
            <a:r>
              <a:rPr lang="en-US" sz="2500"/>
              <a:t>Collaborate on shared roles</a:t>
            </a:r>
            <a:endParaRPr/>
          </a:p>
          <a:p>
            <a:pPr marL="228600" lvl="0" indent="-228600" algn="l" rtl="0">
              <a:spcBef>
                <a:spcPts val="500"/>
              </a:spcBef>
              <a:spcAft>
                <a:spcPts val="0"/>
              </a:spcAft>
              <a:buSzPts val="2500"/>
              <a:buChar char="•"/>
            </a:pPr>
            <a:r>
              <a:rPr lang="en-US" sz="2500"/>
              <a:t>Carry out joint efforts such as task forces and special analyses consistent with roles and resources</a:t>
            </a:r>
            <a:endParaRPr/>
          </a:p>
          <a:p>
            <a:pPr marL="228600" lvl="0" indent="-228600" algn="l" rtl="0">
              <a:spcBef>
                <a:spcPts val="500"/>
              </a:spcBef>
              <a:spcAft>
                <a:spcPts val="0"/>
              </a:spcAft>
              <a:buSzPts val="2500"/>
              <a:buChar char="•"/>
            </a:pPr>
            <a:r>
              <a:rPr lang="en-US" sz="2500"/>
              <a:t>Manage contracting for the PC using local procedures, with PC involvement</a:t>
            </a:r>
            <a:endParaRPr/>
          </a:p>
        </p:txBody>
      </p:sp>
      <p:sp>
        <p:nvSpPr>
          <p:cNvPr id="509" name="Google Shape;509;p5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52</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A6DBD2">
            <a:alpha val="49803"/>
          </a:srgbClr>
        </a:solidFill>
        <a:effectLst/>
      </p:bgPr>
    </p:bg>
    <p:spTree>
      <p:nvGrpSpPr>
        <p:cNvPr id="1" name="Shape 514"/>
        <p:cNvGrpSpPr/>
        <p:nvPr/>
      </p:nvGrpSpPr>
      <p:grpSpPr>
        <a:xfrm>
          <a:off x="0" y="0"/>
          <a:ext cx="0" cy="0"/>
          <a:chOff x="0" y="0"/>
          <a:chExt cx="0" cy="0"/>
        </a:xfrm>
      </p:grpSpPr>
      <p:sp>
        <p:nvSpPr>
          <p:cNvPr id="516" name="Google Shape;516;p53"/>
          <p:cNvSpPr txBox="1">
            <a:spLocks noGrp="1"/>
          </p:cNvSpPr>
          <p:nvPr>
            <p:ph type="title"/>
          </p:nvPr>
        </p:nvSpPr>
        <p:spPr>
          <a:xfrm>
            <a:off x="1754964" y="0"/>
            <a:ext cx="6931835"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Quick Discussion: Recipient Staff Role</a:t>
            </a:r>
            <a:endParaRPr/>
          </a:p>
        </p:txBody>
      </p:sp>
      <p:sp>
        <p:nvSpPr>
          <p:cNvPr id="515" name="Google Shape;515;p53"/>
          <p:cNvSpPr txBox="1">
            <a:spLocks noGrp="1"/>
          </p:cNvSpPr>
          <p:nvPr>
            <p:ph type="body" idx="1"/>
          </p:nvPr>
        </p:nvSpPr>
        <p:spPr>
          <a:xfrm>
            <a:off x="457200" y="1736725"/>
            <a:ext cx="8229600" cy="4389438"/>
          </a:xfrm>
          <a:prstGeom prst="rect">
            <a:avLst/>
          </a:prstGeom>
          <a:noFill/>
          <a:ln w="38100" cap="flat" cmpd="sng">
            <a:solidFill>
              <a:srgbClr val="7F8888"/>
            </a:solidFill>
            <a:prstDash val="solid"/>
            <a:round/>
            <a:headEnd type="none" w="sm" len="sm"/>
            <a:tailEnd type="none" w="sm" len="sm"/>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dk2"/>
              </a:buClr>
              <a:buSzPct val="100000"/>
              <a:buFont typeface="Noto Sans Symbols"/>
              <a:buNone/>
            </a:pPr>
            <a:r>
              <a:rPr lang="en-US" sz="2800"/>
              <a:t>	A recipient staff person is participating in a PC meeting on needs assessment. The committee is reviewing information on the continuum of care and provider capacity within the jurisdiction, and one member says she would like to know more about the Ryan White Part A subrecipients. She asks the recipient </a:t>
            </a:r>
            <a:r>
              <a:rPr lang="en-US"/>
              <a:t>staff person</a:t>
            </a:r>
            <a:r>
              <a:rPr lang="en-US" sz="2800"/>
              <a:t> to provide “copies of information from provider proposals so we can better understand their capabilities.” </a:t>
            </a:r>
            <a:endParaRPr/>
          </a:p>
          <a:p>
            <a:pPr marL="342900" lvl="0" indent="-342900" algn="l" rtl="0">
              <a:spcBef>
                <a:spcPts val="518"/>
              </a:spcBef>
              <a:spcAft>
                <a:spcPts val="0"/>
              </a:spcAft>
              <a:buClr>
                <a:schemeClr val="dk2"/>
              </a:buClr>
              <a:buSzPct val="100000"/>
              <a:buFont typeface="Noto Sans Symbols"/>
              <a:buNone/>
            </a:pPr>
            <a:endParaRPr i="1"/>
          </a:p>
          <a:p>
            <a:pPr marL="342900" lvl="0" indent="-342900" algn="l" rtl="0">
              <a:spcBef>
                <a:spcPts val="518"/>
              </a:spcBef>
              <a:spcAft>
                <a:spcPts val="0"/>
              </a:spcAft>
              <a:buClr>
                <a:schemeClr val="dk2"/>
              </a:buClr>
              <a:buSzPct val="100000"/>
              <a:buChar char="•"/>
            </a:pPr>
            <a:r>
              <a:rPr lang="en-US" sz="2800" i="1"/>
              <a:t>How should the recipient staff member respond? Why?</a:t>
            </a:r>
            <a:endParaRPr/>
          </a:p>
        </p:txBody>
      </p:sp>
      <p:sp>
        <p:nvSpPr>
          <p:cNvPr id="517" name="Google Shape;517;p53"/>
          <p:cNvSpPr txBox="1">
            <a:spLocks noGrp="1"/>
          </p:cNvSpPr>
          <p:nvPr>
            <p:ph type="sldNum" idx="12"/>
          </p:nvPr>
        </p:nvSpPr>
        <p:spPr>
          <a:xfrm>
            <a:off x="70866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53</a:t>
            </a:fld>
            <a:endParaRPr sz="900">
              <a:solidFill>
                <a:srgbClr val="8D8D8D"/>
              </a:solidFill>
              <a:latin typeface="Times New Roman"/>
              <a:ea typeface="Times New Roman"/>
              <a:cs typeface="Times New Roman"/>
              <a:sym typeface="Times New Roman"/>
            </a:endParaRPr>
          </a:p>
        </p:txBody>
      </p:sp>
      <p:pic>
        <p:nvPicPr>
          <p:cNvPr id="518" name="Google Shape;518;p53" title="Double thought bubble icon"/>
          <p:cNvPicPr preferRelativeResize="0"/>
          <p:nvPr/>
        </p:nvPicPr>
        <p:blipFill rotWithShape="1">
          <a:blip r:embed="rId3">
            <a:alphaModFix/>
          </a:blip>
          <a:srcRect/>
          <a:stretch/>
        </p:blipFill>
        <p:spPr>
          <a:xfrm>
            <a:off x="0" y="0"/>
            <a:ext cx="1754965" cy="116997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4"/>
          <p:cNvSpPr txBox="1">
            <a:spLocks noGrp="1"/>
          </p:cNvSpPr>
          <p:nvPr>
            <p:ph type="title"/>
          </p:nvPr>
        </p:nvSpPr>
        <p:spPr>
          <a:xfrm>
            <a:off x="457200" y="87520"/>
            <a:ext cx="7886700" cy="132556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Expectations for PC Members</a:t>
            </a:r>
            <a:endParaRPr/>
          </a:p>
        </p:txBody>
      </p:sp>
      <p:sp>
        <p:nvSpPr>
          <p:cNvPr id="525" name="Google Shape;525;p54"/>
          <p:cNvSpPr txBox="1">
            <a:spLocks noGrp="1"/>
          </p:cNvSpPr>
          <p:nvPr>
            <p:ph type="body" idx="1"/>
          </p:nvPr>
        </p:nvSpPr>
        <p:spPr>
          <a:xfrm>
            <a:off x="628650" y="1601788"/>
            <a:ext cx="7886700" cy="478710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600"/>
              <a:buChar char="•"/>
            </a:pPr>
            <a:r>
              <a:rPr lang="en-US" sz="2600"/>
              <a:t>Attend all PC meetings, including special or additional meetings related to key tasks such as priority setting and resource allocation</a:t>
            </a:r>
            <a:endParaRPr/>
          </a:p>
          <a:p>
            <a:pPr marL="285750" lvl="0" indent="-285750" algn="l" rtl="0">
              <a:spcBef>
                <a:spcPts val="200"/>
              </a:spcBef>
              <a:spcAft>
                <a:spcPts val="0"/>
              </a:spcAft>
              <a:buSzPts val="2600"/>
              <a:buChar char="•"/>
            </a:pPr>
            <a:r>
              <a:rPr lang="en-US" sz="2600"/>
              <a:t>Participate actively in your assigned committee</a:t>
            </a:r>
            <a:endParaRPr/>
          </a:p>
          <a:p>
            <a:pPr marL="285750" lvl="0" indent="-285750" algn="l" rtl="0">
              <a:spcBef>
                <a:spcPts val="200"/>
              </a:spcBef>
              <a:spcAft>
                <a:spcPts val="0"/>
              </a:spcAft>
              <a:buSzPts val="2600"/>
              <a:buChar char="•"/>
            </a:pPr>
            <a:r>
              <a:rPr lang="en-US" sz="2600"/>
              <a:t>Read materials prior to meetings</a:t>
            </a:r>
            <a:endParaRPr/>
          </a:p>
          <a:p>
            <a:pPr marL="285750" lvl="0" indent="-285750" algn="l" rtl="0">
              <a:spcBef>
                <a:spcPts val="200"/>
              </a:spcBef>
              <a:spcAft>
                <a:spcPts val="0"/>
              </a:spcAft>
              <a:buSzPts val="2600"/>
              <a:buChar char="•"/>
            </a:pPr>
            <a:r>
              <a:rPr lang="en-US" sz="2600"/>
              <a:t>Follow and help enforce the Code of Conduct</a:t>
            </a:r>
            <a:endParaRPr/>
          </a:p>
          <a:p>
            <a:pPr marL="285750" lvl="0" indent="-285750" algn="l" rtl="0">
              <a:spcBef>
                <a:spcPts val="200"/>
              </a:spcBef>
              <a:spcAft>
                <a:spcPts val="0"/>
              </a:spcAft>
              <a:buSzPts val="2600"/>
              <a:buChar char="•"/>
            </a:pPr>
            <a:r>
              <a:rPr lang="en-US" sz="2600"/>
              <a:t>Attend PC-related retreats, training, or other events</a:t>
            </a:r>
            <a:endParaRPr/>
          </a:p>
          <a:p>
            <a:pPr marL="285750" lvl="0" indent="-285750" algn="l" rtl="0">
              <a:spcBef>
                <a:spcPts val="200"/>
              </a:spcBef>
              <a:spcAft>
                <a:spcPts val="0"/>
              </a:spcAft>
              <a:buSzPts val="2600"/>
              <a:buChar char="•"/>
            </a:pPr>
            <a:r>
              <a:rPr lang="en-US" sz="2600"/>
              <a:t>Ask PC leaders or PCS staff for training or support when you need it </a:t>
            </a:r>
            <a:endParaRPr/>
          </a:p>
          <a:p>
            <a:pPr marL="285750" lvl="0" indent="-285750" algn="l" rtl="0">
              <a:spcBef>
                <a:spcPts val="200"/>
              </a:spcBef>
              <a:spcAft>
                <a:spcPts val="0"/>
              </a:spcAft>
              <a:buSzPts val="2600"/>
              <a:buChar char="•"/>
            </a:pPr>
            <a:r>
              <a:rPr lang="en-US" sz="2600"/>
              <a:t>Mentor other members</a:t>
            </a:r>
            <a:endParaRPr/>
          </a:p>
          <a:p>
            <a:pPr marL="285750" lvl="0" indent="-285750" algn="l" rtl="0">
              <a:spcBef>
                <a:spcPts val="200"/>
              </a:spcBef>
              <a:spcAft>
                <a:spcPts val="0"/>
              </a:spcAft>
              <a:buSzPts val="2600"/>
              <a:buChar char="•"/>
            </a:pPr>
            <a:r>
              <a:rPr lang="en-US" sz="2600"/>
              <a:t>Recruit new members for the PC or committees</a:t>
            </a:r>
            <a:endParaRPr/>
          </a:p>
        </p:txBody>
      </p:sp>
      <p:sp>
        <p:nvSpPr>
          <p:cNvPr id="526" name="Google Shape;526;p5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54</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3" name="Google Shape;533;p55"/>
          <p:cNvSpPr txBox="1">
            <a:spLocks noGrp="1"/>
          </p:cNvSpPr>
          <p:nvPr>
            <p:ph type="title" idx="4294967295"/>
          </p:nvPr>
        </p:nvSpPr>
        <p:spPr>
          <a:xfrm>
            <a:off x="562669" y="130852"/>
            <a:ext cx="7648575" cy="5905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200">
                <a:latin typeface="Calibri"/>
                <a:ea typeface="Calibri"/>
                <a:cs typeface="Calibri"/>
                <a:sym typeface="Calibri"/>
              </a:rPr>
              <a:t>Sample PC Committee </a:t>
            </a:r>
            <a:r>
              <a:rPr lang="en-US" sz="32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Structure</a:t>
            </a:r>
            <a:endParaRPr/>
          </a:p>
        </p:txBody>
      </p:sp>
      <p:sp>
        <p:nvSpPr>
          <p:cNvPr id="534" name="Google Shape;534;p55"/>
          <p:cNvSpPr/>
          <p:nvPr/>
        </p:nvSpPr>
        <p:spPr>
          <a:xfrm>
            <a:off x="2842364" y="720230"/>
            <a:ext cx="3252418" cy="1126984"/>
          </a:xfrm>
          <a:prstGeom prst="rect">
            <a:avLst/>
          </a:prstGeom>
          <a:solidFill>
            <a:srgbClr val="A6DBD2">
              <a:alpha val="54901"/>
            </a:srgbClr>
          </a:solidFill>
          <a:ln w="25400" cap="flat" cmpd="sng">
            <a:solidFill>
              <a:srgbClr val="05867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Executive Committee</a:t>
            </a:r>
            <a:endParaRPr/>
          </a:p>
        </p:txBody>
      </p:sp>
      <p:sp>
        <p:nvSpPr>
          <p:cNvPr id="535" name="Google Shape;535;p55"/>
          <p:cNvSpPr/>
          <p:nvPr/>
        </p:nvSpPr>
        <p:spPr>
          <a:xfrm>
            <a:off x="280351" y="2409956"/>
            <a:ext cx="1979665" cy="3514005"/>
          </a:xfrm>
          <a:prstGeom prst="rect">
            <a:avLst/>
          </a:prstGeom>
          <a:solidFill>
            <a:srgbClr val="A6DBD2">
              <a:alpha val="49803"/>
            </a:srgbClr>
          </a:solidFill>
          <a:ln w="25400" cap="flat" cmpd="sng">
            <a:solidFill>
              <a:srgbClr val="05867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Needs Assessment and PSRA Committee</a:t>
            </a:r>
            <a:endParaRPr/>
          </a:p>
        </p:txBody>
      </p:sp>
      <p:sp>
        <p:nvSpPr>
          <p:cNvPr id="536" name="Google Shape;536;p55"/>
          <p:cNvSpPr/>
          <p:nvPr/>
        </p:nvSpPr>
        <p:spPr>
          <a:xfrm>
            <a:off x="4552598" y="2415058"/>
            <a:ext cx="2037221" cy="3549856"/>
          </a:xfrm>
          <a:prstGeom prst="rect">
            <a:avLst/>
          </a:prstGeom>
          <a:solidFill>
            <a:srgbClr val="A6DBD2">
              <a:alpha val="49803"/>
            </a:srgbClr>
          </a:solidFill>
          <a:ln w="25400" cap="flat" cmpd="sng">
            <a:solidFill>
              <a:srgbClr val="05867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System of Care Committee</a:t>
            </a:r>
            <a:endParaRPr/>
          </a:p>
        </p:txBody>
      </p:sp>
      <p:sp>
        <p:nvSpPr>
          <p:cNvPr id="537" name="Google Shape;537;p55"/>
          <p:cNvSpPr/>
          <p:nvPr/>
        </p:nvSpPr>
        <p:spPr>
          <a:xfrm>
            <a:off x="6764763" y="2421032"/>
            <a:ext cx="2037221" cy="3543882"/>
          </a:xfrm>
          <a:prstGeom prst="rect">
            <a:avLst/>
          </a:prstGeom>
          <a:solidFill>
            <a:srgbClr val="A6DBD2">
              <a:alpha val="49803"/>
            </a:srgbClr>
          </a:solidFill>
          <a:ln w="25400" cap="flat" cmpd="sng">
            <a:solidFill>
              <a:srgbClr val="05867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Membership and Operations Committee</a:t>
            </a:r>
            <a:endParaRPr/>
          </a:p>
        </p:txBody>
      </p:sp>
      <p:sp>
        <p:nvSpPr>
          <p:cNvPr id="538" name="Google Shape;538;p55"/>
          <p:cNvSpPr/>
          <p:nvPr/>
        </p:nvSpPr>
        <p:spPr>
          <a:xfrm>
            <a:off x="1496160" y="6219489"/>
            <a:ext cx="6139838" cy="380862"/>
          </a:xfrm>
          <a:prstGeom prst="rect">
            <a:avLst/>
          </a:prstGeom>
          <a:solidFill>
            <a:srgbClr val="A6DBD2">
              <a:alpha val="49803"/>
            </a:srgbClr>
          </a:solidFill>
          <a:ln w="25400" cap="flat" cmpd="sng">
            <a:solidFill>
              <a:srgbClr val="0586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Work Groups and Caucuses</a:t>
            </a:r>
            <a:endParaRPr/>
          </a:p>
        </p:txBody>
      </p:sp>
      <p:cxnSp>
        <p:nvCxnSpPr>
          <p:cNvPr id="539" name="Google Shape;539;p55"/>
          <p:cNvCxnSpPr/>
          <p:nvPr/>
        </p:nvCxnSpPr>
        <p:spPr>
          <a:xfrm>
            <a:off x="1240836" y="2089209"/>
            <a:ext cx="6534865" cy="27773"/>
          </a:xfrm>
          <a:prstGeom prst="straightConnector1">
            <a:avLst/>
          </a:prstGeom>
          <a:noFill/>
          <a:ln w="12700" cap="flat" cmpd="sng">
            <a:solidFill>
              <a:srgbClr val="02B79B"/>
            </a:solidFill>
            <a:prstDash val="solid"/>
            <a:round/>
            <a:headEnd type="none" w="sm" len="sm"/>
            <a:tailEnd type="none" w="sm" len="sm"/>
          </a:ln>
        </p:spPr>
      </p:cxnSp>
      <p:cxnSp>
        <p:nvCxnSpPr>
          <p:cNvPr id="540" name="Google Shape;540;p55"/>
          <p:cNvCxnSpPr/>
          <p:nvPr/>
        </p:nvCxnSpPr>
        <p:spPr>
          <a:xfrm>
            <a:off x="1270183" y="2089209"/>
            <a:ext cx="0" cy="306812"/>
          </a:xfrm>
          <a:prstGeom prst="straightConnector1">
            <a:avLst/>
          </a:prstGeom>
          <a:noFill/>
          <a:ln w="12700" cap="flat" cmpd="sng">
            <a:solidFill>
              <a:srgbClr val="02B79B"/>
            </a:solidFill>
            <a:prstDash val="solid"/>
            <a:round/>
            <a:headEnd type="none" w="sm" len="sm"/>
            <a:tailEnd type="none" w="sm" len="sm"/>
          </a:ln>
        </p:spPr>
      </p:cxnSp>
      <p:cxnSp>
        <p:nvCxnSpPr>
          <p:cNvPr id="541" name="Google Shape;541;p55"/>
          <p:cNvCxnSpPr/>
          <p:nvPr/>
        </p:nvCxnSpPr>
        <p:spPr>
          <a:xfrm rot="10800000">
            <a:off x="7775701" y="2103095"/>
            <a:ext cx="7674" cy="331313"/>
          </a:xfrm>
          <a:prstGeom prst="straightConnector1">
            <a:avLst/>
          </a:prstGeom>
          <a:noFill/>
          <a:ln w="12700" cap="flat" cmpd="sng">
            <a:solidFill>
              <a:srgbClr val="02B79B"/>
            </a:solidFill>
            <a:prstDash val="solid"/>
            <a:round/>
            <a:headEnd type="none" w="sm" len="sm"/>
            <a:tailEnd type="none" w="sm" len="sm"/>
          </a:ln>
        </p:spPr>
      </p:cxnSp>
      <p:cxnSp>
        <p:nvCxnSpPr>
          <p:cNvPr id="542" name="Google Shape;542;p55"/>
          <p:cNvCxnSpPr>
            <a:endCxn id="536" idx="0"/>
          </p:cNvCxnSpPr>
          <p:nvPr/>
        </p:nvCxnSpPr>
        <p:spPr>
          <a:xfrm>
            <a:off x="5571209" y="2103058"/>
            <a:ext cx="0" cy="312000"/>
          </a:xfrm>
          <a:prstGeom prst="straightConnector1">
            <a:avLst/>
          </a:prstGeom>
          <a:noFill/>
          <a:ln w="12700" cap="flat" cmpd="sng">
            <a:solidFill>
              <a:srgbClr val="02B79B"/>
            </a:solidFill>
            <a:prstDash val="solid"/>
            <a:round/>
            <a:headEnd type="none" w="sm" len="sm"/>
            <a:tailEnd type="none" w="sm" len="sm"/>
          </a:ln>
        </p:spPr>
      </p:cxnSp>
      <p:cxnSp>
        <p:nvCxnSpPr>
          <p:cNvPr id="543" name="Google Shape;543;p55"/>
          <p:cNvCxnSpPr>
            <a:stCxn id="544" idx="2"/>
          </p:cNvCxnSpPr>
          <p:nvPr/>
        </p:nvCxnSpPr>
        <p:spPr>
          <a:xfrm>
            <a:off x="4467265" y="1845177"/>
            <a:ext cx="0" cy="4374300"/>
          </a:xfrm>
          <a:prstGeom prst="straightConnector1">
            <a:avLst/>
          </a:prstGeom>
          <a:noFill/>
          <a:ln w="12700" cap="flat" cmpd="sng">
            <a:solidFill>
              <a:srgbClr val="02B79B"/>
            </a:solidFill>
            <a:prstDash val="solid"/>
            <a:round/>
            <a:headEnd type="none" w="sm" len="sm"/>
            <a:tailEnd type="none" w="sm" len="sm"/>
          </a:ln>
        </p:spPr>
      </p:cxnSp>
      <p:sp>
        <p:nvSpPr>
          <p:cNvPr id="545" name="Google Shape;545;p55"/>
          <p:cNvSpPr/>
          <p:nvPr/>
        </p:nvSpPr>
        <p:spPr>
          <a:xfrm>
            <a:off x="314749" y="3197420"/>
            <a:ext cx="1852174" cy="24413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Roles:</a:t>
            </a:r>
            <a:endParaRPr/>
          </a:p>
          <a:p>
            <a:pPr marL="119063" marR="0" lvl="0" indent="-119063"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Needs assessment </a:t>
            </a:r>
            <a:endParaRPr/>
          </a:p>
          <a:p>
            <a:pPr marL="173038" marR="0" lvl="0" indent="-173038"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PSRA coordination</a:t>
            </a:r>
            <a:endParaRPr/>
          </a:p>
          <a:p>
            <a:pPr marL="173038" marR="0" lvl="0" indent="-173038"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Expenditure review </a:t>
            </a:r>
            <a:endParaRPr/>
          </a:p>
          <a:p>
            <a:pPr marL="173038" marR="0" lvl="0" indent="-173038"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Reallocation</a:t>
            </a:r>
            <a:endParaRPr/>
          </a:p>
          <a:p>
            <a:pPr marL="173038" marR="0" lvl="0" indent="-173038"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AAM</a:t>
            </a:r>
            <a:endParaRPr sz="1700">
              <a:solidFill>
                <a:schemeClr val="dk1"/>
              </a:solidFill>
              <a:latin typeface="Arial"/>
              <a:ea typeface="Arial"/>
              <a:cs typeface="Arial"/>
              <a:sym typeface="Arial"/>
            </a:endParaRPr>
          </a:p>
        </p:txBody>
      </p:sp>
      <p:sp>
        <p:nvSpPr>
          <p:cNvPr id="546" name="Google Shape;546;p55"/>
          <p:cNvSpPr/>
          <p:nvPr/>
        </p:nvSpPr>
        <p:spPr>
          <a:xfrm>
            <a:off x="4621784" y="3128470"/>
            <a:ext cx="2006042" cy="239365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Roles:</a:t>
            </a:r>
            <a:endParaRPr/>
          </a:p>
          <a:p>
            <a:pPr marL="119063" marR="0" lvl="0" indent="-119063"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System of care</a:t>
            </a:r>
            <a:endParaRPr/>
          </a:p>
          <a:p>
            <a:pPr marL="119063" marR="0" lvl="0" indent="-119063"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Service Standards</a:t>
            </a:r>
            <a:endParaRPr/>
          </a:p>
          <a:p>
            <a:pPr marL="119063" marR="0" lvl="0" indent="-119063"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Comprehensive/ integrated planning</a:t>
            </a:r>
            <a:endParaRPr/>
          </a:p>
          <a:p>
            <a:pPr marL="119063" marR="0" lvl="0" indent="-119063"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Review of performance/ outcomes</a:t>
            </a:r>
            <a:endParaRPr/>
          </a:p>
        </p:txBody>
      </p:sp>
      <p:sp>
        <p:nvSpPr>
          <p:cNvPr id="547" name="Google Shape;547;p55"/>
          <p:cNvSpPr/>
          <p:nvPr/>
        </p:nvSpPr>
        <p:spPr>
          <a:xfrm>
            <a:off x="6749418" y="3234762"/>
            <a:ext cx="2052566" cy="27468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Roles:</a:t>
            </a:r>
            <a:endParaRPr/>
          </a:p>
          <a:p>
            <a:pPr marL="119063" marR="0" lvl="0" indent="-119063"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Membership/open nominations</a:t>
            </a:r>
            <a:endParaRPr/>
          </a:p>
          <a:p>
            <a:pPr marL="119063" marR="0" lvl="0" indent="-119063"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Member orientation &amp; training</a:t>
            </a:r>
            <a:endParaRPr/>
          </a:p>
          <a:p>
            <a:pPr marL="119063" marR="0" lvl="0" indent="-119063"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PC operations/ support </a:t>
            </a:r>
            <a:endParaRPr/>
          </a:p>
          <a:p>
            <a:pPr marL="119063" marR="0" lvl="0" indent="-119063"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Bylaws/policies &amp; procedures</a:t>
            </a:r>
            <a:endParaRPr sz="1700">
              <a:solidFill>
                <a:schemeClr val="dk1"/>
              </a:solidFill>
              <a:latin typeface="Arial"/>
              <a:ea typeface="Arial"/>
              <a:cs typeface="Arial"/>
              <a:sym typeface="Arial"/>
            </a:endParaRPr>
          </a:p>
        </p:txBody>
      </p:sp>
      <p:cxnSp>
        <p:nvCxnSpPr>
          <p:cNvPr id="548" name="Google Shape;548;p55"/>
          <p:cNvCxnSpPr>
            <a:stCxn id="536" idx="2"/>
            <a:endCxn id="536" idx="2"/>
          </p:cNvCxnSpPr>
          <p:nvPr/>
        </p:nvCxnSpPr>
        <p:spPr>
          <a:xfrm>
            <a:off x="5571209" y="5964914"/>
            <a:ext cx="0" cy="0"/>
          </a:xfrm>
          <a:prstGeom prst="straightConnector1">
            <a:avLst/>
          </a:prstGeom>
          <a:noFill/>
          <a:ln w="9525" cap="flat" cmpd="sng">
            <a:solidFill>
              <a:srgbClr val="02B79B"/>
            </a:solidFill>
            <a:prstDash val="solid"/>
            <a:round/>
            <a:headEnd type="none" w="sm" len="sm"/>
            <a:tailEnd type="none" w="sm" len="sm"/>
          </a:ln>
        </p:spPr>
      </p:cxnSp>
      <p:sp>
        <p:nvSpPr>
          <p:cNvPr id="549" name="Google Shape;549;p55"/>
          <p:cNvSpPr/>
          <p:nvPr/>
        </p:nvSpPr>
        <p:spPr>
          <a:xfrm>
            <a:off x="2374960" y="2415058"/>
            <a:ext cx="1977418" cy="3549856"/>
          </a:xfrm>
          <a:prstGeom prst="rect">
            <a:avLst/>
          </a:prstGeom>
          <a:solidFill>
            <a:srgbClr val="A6DBD2">
              <a:alpha val="49803"/>
            </a:srgbClr>
          </a:solidFill>
          <a:ln w="25400" cap="flat" cmpd="sng">
            <a:solidFill>
              <a:srgbClr val="05867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Consumer Committee</a:t>
            </a:r>
            <a:endParaRPr/>
          </a:p>
        </p:txBody>
      </p:sp>
      <p:cxnSp>
        <p:nvCxnSpPr>
          <p:cNvPr id="550" name="Google Shape;550;p55"/>
          <p:cNvCxnSpPr>
            <a:endCxn id="549" idx="0"/>
          </p:cNvCxnSpPr>
          <p:nvPr/>
        </p:nvCxnSpPr>
        <p:spPr>
          <a:xfrm flipH="1">
            <a:off x="3363669" y="2119858"/>
            <a:ext cx="3000" cy="295200"/>
          </a:xfrm>
          <a:prstGeom prst="straightConnector1">
            <a:avLst/>
          </a:prstGeom>
          <a:noFill/>
          <a:ln w="12700" cap="flat" cmpd="sng">
            <a:solidFill>
              <a:srgbClr val="02B79B"/>
            </a:solidFill>
            <a:prstDash val="solid"/>
            <a:round/>
            <a:headEnd type="none" w="sm" len="sm"/>
            <a:tailEnd type="none" w="sm" len="sm"/>
          </a:ln>
        </p:spPr>
      </p:cxnSp>
      <p:sp>
        <p:nvSpPr>
          <p:cNvPr id="551" name="Google Shape;551;p55"/>
          <p:cNvSpPr/>
          <p:nvPr/>
        </p:nvSpPr>
        <p:spPr>
          <a:xfrm>
            <a:off x="2434960" y="3124898"/>
            <a:ext cx="1660982" cy="260262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Roles:</a:t>
            </a:r>
            <a:endParaRPr/>
          </a:p>
          <a:p>
            <a:pPr marL="119063" marR="0" lvl="0" indent="-119063"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Consumer outreach and engagement</a:t>
            </a:r>
            <a:endParaRPr/>
          </a:p>
          <a:p>
            <a:pPr marL="119063" marR="0" lvl="0" indent="-119063"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Consumer input to needs assessment, PSRA</a:t>
            </a:r>
            <a:endParaRPr/>
          </a:p>
          <a:p>
            <a:pPr marL="119063" marR="0" lvl="0" indent="-119063" algn="l" rtl="0">
              <a:lnSpc>
                <a:spcPct val="80000"/>
              </a:lnSpc>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Consumer training</a:t>
            </a:r>
            <a:endParaRPr sz="1700">
              <a:solidFill>
                <a:schemeClr val="dk1"/>
              </a:solidFill>
              <a:latin typeface="Arial"/>
              <a:ea typeface="Arial"/>
              <a:cs typeface="Arial"/>
              <a:sym typeface="Arial"/>
            </a:endParaRPr>
          </a:p>
        </p:txBody>
      </p:sp>
      <p:sp>
        <p:nvSpPr>
          <p:cNvPr id="544" name="Google Shape;544;p55"/>
          <p:cNvSpPr txBox="1"/>
          <p:nvPr/>
        </p:nvSpPr>
        <p:spPr>
          <a:xfrm>
            <a:off x="2934633" y="968014"/>
            <a:ext cx="3065263" cy="877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Roles:</a:t>
            </a:r>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 </a:t>
            </a:r>
            <a:r>
              <a:rPr lang="en-US" sz="1700">
                <a:solidFill>
                  <a:schemeClr val="dk1"/>
                </a:solidFill>
                <a:latin typeface="Arial"/>
                <a:ea typeface="Arial"/>
                <a:cs typeface="Arial"/>
                <a:sym typeface="Arial"/>
              </a:rPr>
              <a:t>Committee &amp; PC coordination</a:t>
            </a:r>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  </a:t>
            </a:r>
            <a:r>
              <a:rPr lang="en-US" sz="1700">
                <a:solidFill>
                  <a:schemeClr val="dk1"/>
                </a:solidFill>
                <a:latin typeface="Arial"/>
                <a:ea typeface="Arial"/>
                <a:cs typeface="Arial"/>
                <a:sym typeface="Arial"/>
              </a:rPr>
              <a:t>Help in directing PCS staff</a:t>
            </a:r>
            <a:endParaRPr sz="1700" b="1">
              <a:solidFill>
                <a:schemeClr val="dk1"/>
              </a:solidFill>
              <a:latin typeface="Arial"/>
              <a:ea typeface="Arial"/>
              <a:cs typeface="Arial"/>
              <a:sym typeface="Arial"/>
            </a:endParaRPr>
          </a:p>
        </p:txBody>
      </p:sp>
      <p:sp>
        <p:nvSpPr>
          <p:cNvPr id="552" name="Google Shape;552;p55"/>
          <p:cNvSpPr txBox="1"/>
          <p:nvPr/>
        </p:nvSpPr>
        <p:spPr>
          <a:xfrm>
            <a:off x="478552" y="1072586"/>
            <a:ext cx="1029449" cy="369332"/>
          </a:xfrm>
          <a:prstGeom prst="rect">
            <a:avLst/>
          </a:prstGeom>
          <a:noFill/>
          <a:ln w="9525" cap="flat" cmpd="sng">
            <a:solidFill>
              <a:srgbClr val="02B79B"/>
            </a:solidFill>
            <a:prstDash val="dash"/>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chemeClr val="dk1"/>
                </a:solidFill>
                <a:latin typeface="Calibri"/>
                <a:ea typeface="Calibri"/>
                <a:cs typeface="Calibri"/>
                <a:sym typeface="Calibri"/>
              </a:rPr>
              <a:t>Planning</a:t>
            </a:r>
            <a:endParaRPr/>
          </a:p>
        </p:txBody>
      </p:sp>
      <p:sp>
        <p:nvSpPr>
          <p:cNvPr id="553" name="Google Shape;553;p55"/>
          <p:cNvSpPr txBox="1"/>
          <p:nvPr/>
        </p:nvSpPr>
        <p:spPr>
          <a:xfrm>
            <a:off x="6970399" y="1113999"/>
            <a:ext cx="1331198" cy="369332"/>
          </a:xfrm>
          <a:prstGeom prst="rect">
            <a:avLst/>
          </a:prstGeom>
          <a:noFill/>
          <a:ln w="9525" cap="flat" cmpd="sng">
            <a:solidFill>
              <a:srgbClr val="02B79B"/>
            </a:solidFill>
            <a:prstDash val="dash"/>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chemeClr val="dk1"/>
                </a:solidFill>
                <a:latin typeface="Calibri"/>
                <a:ea typeface="Calibri"/>
                <a:cs typeface="Calibri"/>
                <a:sym typeface="Calibri"/>
              </a:rPr>
              <a:t>Governance</a:t>
            </a:r>
            <a:endParaRPr/>
          </a:p>
        </p:txBody>
      </p:sp>
      <p:cxnSp>
        <p:nvCxnSpPr>
          <p:cNvPr id="554" name="Google Shape;554;p55"/>
          <p:cNvCxnSpPr>
            <a:stCxn id="553" idx="2"/>
          </p:cNvCxnSpPr>
          <p:nvPr/>
        </p:nvCxnSpPr>
        <p:spPr>
          <a:xfrm>
            <a:off x="7635998" y="1483331"/>
            <a:ext cx="533400" cy="900600"/>
          </a:xfrm>
          <a:prstGeom prst="straightConnector1">
            <a:avLst/>
          </a:prstGeom>
          <a:noFill/>
          <a:ln w="25400" cap="flat" cmpd="sng">
            <a:solidFill>
              <a:srgbClr val="02B79B"/>
            </a:solidFill>
            <a:prstDash val="dash"/>
            <a:round/>
            <a:headEnd type="none" w="med" len="med"/>
            <a:tailEnd type="triangle" w="med" len="med"/>
          </a:ln>
        </p:spPr>
      </p:cxnSp>
      <p:cxnSp>
        <p:nvCxnSpPr>
          <p:cNvPr id="555" name="Google Shape;555;p55"/>
          <p:cNvCxnSpPr>
            <a:stCxn id="553" idx="1"/>
            <a:endCxn id="534" idx="3"/>
          </p:cNvCxnSpPr>
          <p:nvPr/>
        </p:nvCxnSpPr>
        <p:spPr>
          <a:xfrm rot="10800000">
            <a:off x="6094699" y="1283665"/>
            <a:ext cx="875700" cy="15000"/>
          </a:xfrm>
          <a:prstGeom prst="straightConnector1">
            <a:avLst/>
          </a:prstGeom>
          <a:noFill/>
          <a:ln w="25400" cap="flat" cmpd="sng">
            <a:solidFill>
              <a:srgbClr val="02B79B"/>
            </a:solidFill>
            <a:prstDash val="dash"/>
            <a:round/>
            <a:headEnd type="none" w="sm" len="sm"/>
            <a:tailEnd type="triangle" w="med" len="med"/>
          </a:ln>
        </p:spPr>
      </p:cxnSp>
      <p:cxnSp>
        <p:nvCxnSpPr>
          <p:cNvPr id="556" name="Google Shape;556;p55"/>
          <p:cNvCxnSpPr/>
          <p:nvPr/>
        </p:nvCxnSpPr>
        <p:spPr>
          <a:xfrm>
            <a:off x="937627" y="1963978"/>
            <a:ext cx="4407270" cy="14077"/>
          </a:xfrm>
          <a:prstGeom prst="straightConnector1">
            <a:avLst/>
          </a:prstGeom>
          <a:noFill/>
          <a:ln w="25400" cap="flat" cmpd="sng">
            <a:solidFill>
              <a:srgbClr val="02B79B"/>
            </a:solidFill>
            <a:prstDash val="dash"/>
            <a:round/>
            <a:headEnd type="none" w="sm" len="sm"/>
            <a:tailEnd type="none" w="sm" len="sm"/>
          </a:ln>
        </p:spPr>
      </p:cxnSp>
      <p:cxnSp>
        <p:nvCxnSpPr>
          <p:cNvPr id="557" name="Google Shape;557;p55"/>
          <p:cNvCxnSpPr/>
          <p:nvPr/>
        </p:nvCxnSpPr>
        <p:spPr>
          <a:xfrm>
            <a:off x="937628" y="1441918"/>
            <a:ext cx="0" cy="968038"/>
          </a:xfrm>
          <a:prstGeom prst="straightConnector1">
            <a:avLst/>
          </a:prstGeom>
          <a:noFill/>
          <a:ln w="25400" cap="flat" cmpd="sng">
            <a:solidFill>
              <a:srgbClr val="02B79B"/>
            </a:solidFill>
            <a:prstDash val="dash"/>
            <a:round/>
            <a:headEnd type="none" w="sm" len="sm"/>
            <a:tailEnd type="triangle" w="med" len="med"/>
          </a:ln>
        </p:spPr>
      </p:cxnSp>
      <p:cxnSp>
        <p:nvCxnSpPr>
          <p:cNvPr id="558" name="Google Shape;558;p55"/>
          <p:cNvCxnSpPr/>
          <p:nvPr/>
        </p:nvCxnSpPr>
        <p:spPr>
          <a:xfrm>
            <a:off x="2934633" y="1950490"/>
            <a:ext cx="0" cy="459466"/>
          </a:xfrm>
          <a:prstGeom prst="straightConnector1">
            <a:avLst/>
          </a:prstGeom>
          <a:noFill/>
          <a:ln w="25400" cap="flat" cmpd="sng">
            <a:solidFill>
              <a:srgbClr val="02B79B"/>
            </a:solidFill>
            <a:prstDash val="dash"/>
            <a:round/>
            <a:headEnd type="none" w="sm" len="sm"/>
            <a:tailEnd type="triangle" w="med" len="med"/>
          </a:ln>
        </p:spPr>
      </p:cxnSp>
      <p:cxnSp>
        <p:nvCxnSpPr>
          <p:cNvPr id="559" name="Google Shape;559;p55"/>
          <p:cNvCxnSpPr/>
          <p:nvPr/>
        </p:nvCxnSpPr>
        <p:spPr>
          <a:xfrm>
            <a:off x="5344898" y="1978055"/>
            <a:ext cx="0" cy="431901"/>
          </a:xfrm>
          <a:prstGeom prst="straightConnector1">
            <a:avLst/>
          </a:prstGeom>
          <a:noFill/>
          <a:ln w="25400" cap="flat" cmpd="sng">
            <a:solidFill>
              <a:srgbClr val="02B79B"/>
            </a:solidFill>
            <a:prstDash val="dash"/>
            <a:round/>
            <a:headEnd type="none" w="sm" len="sm"/>
            <a:tailEnd type="triangle" w="med" len="med"/>
          </a:ln>
        </p:spPr>
      </p:cxnSp>
      <p:sp>
        <p:nvSpPr>
          <p:cNvPr id="532" name="Google Shape;532;p55"/>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55</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3600">
                <a:solidFill>
                  <a:srgbClr val="08B89C"/>
                </a:solidFill>
              </a:rPr>
              <a:t>How Our Planning Council Operates</a:t>
            </a:r>
            <a:endParaRPr/>
          </a:p>
        </p:txBody>
      </p:sp>
      <p:sp>
        <p:nvSpPr>
          <p:cNvPr id="566" name="Google Shape;566;p56"/>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300"/>
              <a:buNone/>
            </a:pPr>
            <a:r>
              <a:rPr lang="en-US" sz="2300" i="1"/>
              <a:t>[Note to Presenters: </a:t>
            </a:r>
            <a:r>
              <a:rPr lang="en-US" sz="2400" i="1"/>
              <a:t>Add local slides that describe how the PC operates, discussing topics such as your PC’s:</a:t>
            </a:r>
            <a:endParaRPr/>
          </a:p>
          <a:p>
            <a:pPr marL="342900" lvl="0" indent="-342900" algn="l" rtl="0">
              <a:spcBef>
                <a:spcPts val="460"/>
              </a:spcBef>
              <a:spcAft>
                <a:spcPts val="0"/>
              </a:spcAft>
              <a:buSzPts val="2300"/>
              <a:buChar char="•"/>
            </a:pPr>
            <a:r>
              <a:rPr lang="en-US" sz="2300" i="1"/>
              <a:t>E</a:t>
            </a:r>
            <a:r>
              <a:rPr lang="en-US" sz="2300" i="1">
                <a:solidFill>
                  <a:schemeClr val="dk1"/>
                </a:solidFill>
              </a:rPr>
              <a:t>xpectations for committee membership/engagement</a:t>
            </a:r>
            <a:endParaRPr/>
          </a:p>
          <a:p>
            <a:pPr marL="342900" lvl="0" indent="-342900" algn="l" rtl="0">
              <a:spcBef>
                <a:spcPts val="460"/>
              </a:spcBef>
              <a:spcAft>
                <a:spcPts val="0"/>
              </a:spcAft>
              <a:buSzPts val="2300"/>
              <a:buChar char="•"/>
            </a:pPr>
            <a:r>
              <a:rPr lang="en-US" sz="2300" i="1">
                <a:solidFill>
                  <a:schemeClr val="dk1"/>
                </a:solidFill>
              </a:rPr>
              <a:t>Policies and procedures around attendance</a:t>
            </a:r>
            <a:endParaRPr/>
          </a:p>
          <a:p>
            <a:pPr marL="342900" lvl="0" indent="-342900" algn="l" rtl="0">
              <a:spcBef>
                <a:spcPts val="460"/>
              </a:spcBef>
              <a:spcAft>
                <a:spcPts val="0"/>
              </a:spcAft>
              <a:buSzPts val="2300"/>
              <a:buChar char="•"/>
            </a:pPr>
            <a:r>
              <a:rPr lang="en-US" sz="2300" i="1"/>
              <a:t>Policies and procedures around conflict of interest</a:t>
            </a:r>
            <a:endParaRPr sz="2300" i="1">
              <a:solidFill>
                <a:schemeClr val="dk1"/>
              </a:solidFill>
            </a:endParaRPr>
          </a:p>
          <a:p>
            <a:pPr marL="342900" lvl="0" indent="-342900" algn="l" rtl="0">
              <a:spcBef>
                <a:spcPts val="460"/>
              </a:spcBef>
              <a:spcAft>
                <a:spcPts val="0"/>
              </a:spcAft>
              <a:buSzPts val="2300"/>
              <a:buChar char="•"/>
            </a:pPr>
            <a:r>
              <a:rPr lang="en-US" sz="2300" i="1">
                <a:solidFill>
                  <a:schemeClr val="dk1"/>
                </a:solidFill>
              </a:rPr>
              <a:t>Expense reimbursement policies and procedures</a:t>
            </a:r>
            <a:endParaRPr/>
          </a:p>
          <a:p>
            <a:pPr marL="342900" lvl="0" indent="-342900" algn="l" rtl="0">
              <a:spcBef>
                <a:spcPts val="460"/>
              </a:spcBef>
              <a:spcAft>
                <a:spcPts val="0"/>
              </a:spcAft>
              <a:buSzPts val="2300"/>
              <a:buChar char="•"/>
            </a:pPr>
            <a:r>
              <a:rPr lang="en-US" sz="2300" i="1">
                <a:solidFill>
                  <a:schemeClr val="dk1"/>
                </a:solidFill>
              </a:rPr>
              <a:t>Mentoring or other help to new members</a:t>
            </a:r>
            <a:endParaRPr/>
          </a:p>
          <a:p>
            <a:pPr marL="342900" lvl="0" indent="-342900" algn="l" rtl="0">
              <a:spcBef>
                <a:spcPts val="460"/>
              </a:spcBef>
              <a:spcAft>
                <a:spcPts val="0"/>
              </a:spcAft>
              <a:buSzPts val="2300"/>
              <a:buChar char="•"/>
            </a:pPr>
            <a:r>
              <a:rPr lang="en-US" sz="2300" i="1"/>
              <a:t>How a member can ask for help or support]</a:t>
            </a:r>
            <a:endParaRPr/>
          </a:p>
          <a:p>
            <a:pPr marL="342900" lvl="0" indent="-196850" algn="l" rtl="0">
              <a:spcBef>
                <a:spcPts val="460"/>
              </a:spcBef>
              <a:spcAft>
                <a:spcPts val="0"/>
              </a:spcAft>
              <a:buSzPts val="2300"/>
              <a:buFont typeface="Noto Sans Symbols"/>
              <a:buNone/>
            </a:pPr>
            <a:endParaRPr sz="2300" i="1">
              <a:solidFill>
                <a:schemeClr val="dk1"/>
              </a:solidFill>
            </a:endParaRPr>
          </a:p>
        </p:txBody>
      </p:sp>
      <p:sp>
        <p:nvSpPr>
          <p:cNvPr id="567" name="Google Shape;567;p56"/>
          <p:cNvSpPr txBox="1">
            <a:spLocks noGrp="1"/>
          </p:cNvSpPr>
          <p:nvPr>
            <p:ph type="sldNum" idx="12"/>
          </p:nvPr>
        </p:nvSpPr>
        <p:spPr>
          <a:xfrm>
            <a:off x="70866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56</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A6DBD2">
            <a:alpha val="49803"/>
          </a:srgbClr>
        </a:solidFill>
        <a:effectLst/>
      </p:bgPr>
    </p:bg>
    <p:spTree>
      <p:nvGrpSpPr>
        <p:cNvPr id="1" name="Shape 572"/>
        <p:cNvGrpSpPr/>
        <p:nvPr/>
      </p:nvGrpSpPr>
      <p:grpSpPr>
        <a:xfrm>
          <a:off x="0" y="0"/>
          <a:ext cx="0" cy="0"/>
          <a:chOff x="0" y="0"/>
          <a:chExt cx="0" cy="0"/>
        </a:xfrm>
      </p:grpSpPr>
      <p:sp>
        <p:nvSpPr>
          <p:cNvPr id="574" name="Google Shape;574;p57"/>
          <p:cNvSpPr txBox="1">
            <a:spLocks noGrp="1"/>
          </p:cNvSpPr>
          <p:nvPr>
            <p:ph type="title"/>
          </p:nvPr>
        </p:nvSpPr>
        <p:spPr>
          <a:xfrm>
            <a:off x="1600200" y="-152400"/>
            <a:ext cx="7543800" cy="10334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Quick Scenario: Committee Meetings</a:t>
            </a:r>
            <a:endParaRPr/>
          </a:p>
        </p:txBody>
      </p:sp>
      <p:sp>
        <p:nvSpPr>
          <p:cNvPr id="573" name="Google Shape;573;p57"/>
          <p:cNvSpPr txBox="1">
            <a:spLocks noGrp="1"/>
          </p:cNvSpPr>
          <p:nvPr>
            <p:ph type="body" idx="1"/>
          </p:nvPr>
        </p:nvSpPr>
        <p:spPr>
          <a:xfrm>
            <a:off x="457200" y="1736725"/>
            <a:ext cx="8229600" cy="4389438"/>
          </a:xfrm>
          <a:prstGeom prst="rect">
            <a:avLst/>
          </a:prstGeom>
          <a:noFill/>
          <a:ln w="38100" cap="flat" cmpd="sng">
            <a:solidFill>
              <a:srgbClr val="7F8888"/>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a:t>Your PC requires members to serve on at least one committee, but doesn’t closely enforce attendance. Your EMA is geographically large, and members are allowed to participate in committee meetings by telephone. Several committee Co-Chairs have reported that only they and the assigned staff actually come in person. People connecting remotely seem to be doing other things rather than focusing on the discussion, and often join late or leave early. Two committee Co-Chairs say they will not be able to complete their required tasks this program year unless something changes.</a:t>
            </a:r>
            <a:endParaRPr/>
          </a:p>
          <a:p>
            <a:pPr marL="0" lvl="0" indent="0" algn="l" rtl="0">
              <a:spcBef>
                <a:spcPts val="1800"/>
              </a:spcBef>
              <a:spcAft>
                <a:spcPts val="0"/>
              </a:spcAft>
              <a:buSzPts val="2400"/>
              <a:buNone/>
            </a:pPr>
            <a:r>
              <a:rPr lang="en-US" sz="2400" i="1"/>
              <a:t>What steps might your PC take to address this situation?</a:t>
            </a:r>
            <a:endParaRPr/>
          </a:p>
        </p:txBody>
      </p:sp>
      <p:sp>
        <p:nvSpPr>
          <p:cNvPr id="575" name="Google Shape;575;p57"/>
          <p:cNvSpPr txBox="1"/>
          <p:nvPr/>
        </p:nvSpPr>
        <p:spPr>
          <a:xfrm>
            <a:off x="68580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57</a:t>
            </a:fld>
            <a:endParaRPr sz="900">
              <a:solidFill>
                <a:srgbClr val="8D8D8D"/>
              </a:solidFill>
              <a:latin typeface="Times New Roman"/>
              <a:ea typeface="Times New Roman"/>
              <a:cs typeface="Times New Roman"/>
              <a:sym typeface="Times New Roman"/>
            </a:endParaRPr>
          </a:p>
        </p:txBody>
      </p:sp>
      <p:pic>
        <p:nvPicPr>
          <p:cNvPr id="576" name="Google Shape;576;p57" title="Double thought bubble icon"/>
          <p:cNvPicPr preferRelativeResize="0"/>
          <p:nvPr/>
        </p:nvPicPr>
        <p:blipFill rotWithShape="1">
          <a:blip r:embed="rId3">
            <a:alphaModFix/>
          </a:blip>
          <a:srcRect/>
          <a:stretch/>
        </p:blipFill>
        <p:spPr>
          <a:xfrm>
            <a:off x="0" y="0"/>
            <a:ext cx="1754965" cy="116997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Sum Up: PC Operations</a:t>
            </a:r>
            <a:endParaRPr/>
          </a:p>
        </p:txBody>
      </p:sp>
      <p:sp>
        <p:nvSpPr>
          <p:cNvPr id="583" name="Google Shape;583;p58"/>
          <p:cNvSpPr txBox="1">
            <a:spLocks noGrp="1"/>
          </p:cNvSpPr>
          <p:nvPr>
            <p:ph type="body" idx="1"/>
          </p:nvPr>
        </p:nvSpPr>
        <p:spPr>
          <a:xfrm>
            <a:off x="457200" y="1736724"/>
            <a:ext cx="8382000" cy="46640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00"/>
              <a:buChar char="•"/>
            </a:pPr>
            <a:r>
              <a:rPr lang="en-US" sz="2500"/>
              <a:t>PC operations make it possible for a PC to meet its legislative responsibilities</a:t>
            </a:r>
            <a:endParaRPr/>
          </a:p>
          <a:p>
            <a:pPr marL="342900" lvl="0" indent="-342900" algn="l" rtl="0">
              <a:spcBef>
                <a:spcPts val="500"/>
              </a:spcBef>
              <a:spcAft>
                <a:spcPts val="0"/>
              </a:spcAft>
              <a:buSzPts val="2500"/>
              <a:buChar char="•"/>
            </a:pPr>
            <a:r>
              <a:rPr lang="en-US" sz="2500"/>
              <a:t>PCS staff play a critical role – where resources are limited, PC needs clear priorities and effective use of staff</a:t>
            </a:r>
            <a:endParaRPr/>
          </a:p>
          <a:p>
            <a:pPr marL="342900" lvl="0" indent="-342900" algn="l" rtl="0">
              <a:spcBef>
                <a:spcPts val="500"/>
              </a:spcBef>
              <a:spcAft>
                <a:spcPts val="0"/>
              </a:spcAft>
              <a:buSzPts val="2500"/>
              <a:buChar char="•"/>
            </a:pPr>
            <a:r>
              <a:rPr lang="en-US" sz="2500"/>
              <a:t>Much of a PC’s work can be done in committees if they are well-structured and coordinated by the Executive Committee</a:t>
            </a:r>
            <a:endParaRPr/>
          </a:p>
          <a:p>
            <a:pPr marL="342900" lvl="0" indent="-342900" algn="l" rtl="0">
              <a:spcBef>
                <a:spcPts val="500"/>
              </a:spcBef>
              <a:spcAft>
                <a:spcPts val="0"/>
              </a:spcAft>
              <a:buSzPts val="2500"/>
              <a:buChar char="•"/>
            </a:pPr>
            <a:r>
              <a:rPr lang="en-US" sz="2500"/>
              <a:t>Committee meetings and full PC meetings require careful planning, sound agendas, appropriate materials, and policies &amp; procedures that are consistently followed</a:t>
            </a:r>
            <a:endParaRPr/>
          </a:p>
          <a:p>
            <a:pPr marL="342900" lvl="0" indent="-342900" algn="l" rtl="0">
              <a:spcBef>
                <a:spcPts val="500"/>
              </a:spcBef>
              <a:spcAft>
                <a:spcPts val="0"/>
              </a:spcAft>
              <a:buSzPts val="2500"/>
              <a:buChar char="•"/>
            </a:pPr>
            <a:r>
              <a:rPr lang="en-US" sz="2500"/>
              <a:t>The Chair plays a key role in making PC meetings successful</a:t>
            </a:r>
            <a:endParaRPr/>
          </a:p>
        </p:txBody>
      </p:sp>
      <p:sp>
        <p:nvSpPr>
          <p:cNvPr id="584" name="Google Shape;584;p58"/>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58</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A6DBD2">
            <a:alpha val="49803"/>
          </a:srgbClr>
        </a:solidFill>
        <a:effectLst/>
      </p:bgPr>
    </p:bg>
    <p:spTree>
      <p:nvGrpSpPr>
        <p:cNvPr id="1" name="Shape 589"/>
        <p:cNvGrpSpPr/>
        <p:nvPr/>
      </p:nvGrpSpPr>
      <p:grpSpPr>
        <a:xfrm>
          <a:off x="0" y="0"/>
          <a:ext cx="0" cy="0"/>
          <a:chOff x="0" y="0"/>
          <a:chExt cx="0" cy="0"/>
        </a:xfrm>
      </p:grpSpPr>
      <p:sp>
        <p:nvSpPr>
          <p:cNvPr id="591" name="Google Shape;591;p59"/>
          <p:cNvSpPr txBox="1">
            <a:spLocks noGrp="1"/>
          </p:cNvSpPr>
          <p:nvPr>
            <p:ph type="title"/>
          </p:nvPr>
        </p:nvSpPr>
        <p:spPr>
          <a:xfrm>
            <a:off x="1524000" y="-30162"/>
            <a:ext cx="7583082"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Small-Group Activity: Looking Ahead</a:t>
            </a:r>
            <a:endParaRPr/>
          </a:p>
        </p:txBody>
      </p:sp>
      <p:sp>
        <p:nvSpPr>
          <p:cNvPr id="590" name="Google Shape;590;p59"/>
          <p:cNvSpPr txBox="1">
            <a:spLocks noGrp="1"/>
          </p:cNvSpPr>
          <p:nvPr>
            <p:ph type="body" idx="1"/>
          </p:nvPr>
        </p:nvSpPr>
        <p:spPr>
          <a:xfrm>
            <a:off x="376825" y="1600200"/>
            <a:ext cx="8305800" cy="4830762"/>
          </a:xfrm>
          <a:prstGeom prst="rect">
            <a:avLst/>
          </a:prstGeom>
          <a:noFill/>
          <a:ln w="38100" cap="flat" cmpd="sng">
            <a:solidFill>
              <a:srgbClr val="7F8888"/>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b="1"/>
              <a:t>Work in a small group, with a </a:t>
            </a:r>
            <a:r>
              <a:rPr lang="en-US" sz="2400" b="1" i="1"/>
              <a:t>facilitator, recorder &amp; reporter</a:t>
            </a:r>
            <a:endParaRPr/>
          </a:p>
          <a:p>
            <a:pPr marL="0" lvl="0" indent="0" algn="l" rtl="0">
              <a:spcBef>
                <a:spcPts val="480"/>
              </a:spcBef>
              <a:spcAft>
                <a:spcPts val="0"/>
              </a:spcAft>
              <a:buSzPts val="2400"/>
              <a:buNone/>
            </a:pPr>
            <a:r>
              <a:rPr lang="en-US" sz="2400"/>
              <a:t>Based on your prior knowledge and this orientation, discuss and be ready to share the following with regard to 1 member group, as assigned: </a:t>
            </a:r>
            <a:endParaRPr/>
          </a:p>
          <a:p>
            <a:pPr marL="342900" lvl="0" indent="-342900" algn="l" rtl="0">
              <a:spcBef>
                <a:spcPts val="480"/>
              </a:spcBef>
              <a:spcAft>
                <a:spcPts val="0"/>
              </a:spcAft>
              <a:buSzPts val="2400"/>
              <a:buChar char="•"/>
            </a:pPr>
            <a:r>
              <a:rPr lang="en-US" sz="2400" i="1"/>
              <a:t>What are the 3-4 most important ways the PC can help  new members from your assigned group to be active and effective?</a:t>
            </a:r>
            <a:endParaRPr/>
          </a:p>
          <a:p>
            <a:pPr marL="342900" lvl="0" indent="-342900" algn="l" rtl="0">
              <a:spcBef>
                <a:spcPts val="560"/>
              </a:spcBef>
              <a:spcAft>
                <a:spcPts val="0"/>
              </a:spcAft>
              <a:buSzPts val="2400"/>
              <a:buChar char="•"/>
            </a:pPr>
            <a:r>
              <a:rPr lang="en-US" sz="2400" i="1"/>
              <a:t>What are the 3-4 things new members from this group need to take responsibility for doing themselves?</a:t>
            </a:r>
            <a:r>
              <a:rPr lang="en-US"/>
              <a:t> </a:t>
            </a:r>
            <a:endParaRPr/>
          </a:p>
          <a:p>
            <a:pPr marL="0" lvl="1" indent="0" algn="l" rtl="0">
              <a:spcBef>
                <a:spcPts val="460"/>
              </a:spcBef>
              <a:spcAft>
                <a:spcPts val="0"/>
              </a:spcAft>
              <a:buSzPts val="2300"/>
              <a:buNone/>
            </a:pPr>
            <a:endParaRPr sz="2300" b="1"/>
          </a:p>
          <a:p>
            <a:pPr marL="0" lvl="1" indent="0" algn="l" rtl="0">
              <a:spcBef>
                <a:spcPts val="460"/>
              </a:spcBef>
              <a:spcAft>
                <a:spcPts val="0"/>
              </a:spcAft>
              <a:buSzPts val="2300"/>
              <a:buNone/>
            </a:pPr>
            <a:r>
              <a:rPr lang="en-US" sz="2300" b="1"/>
              <a:t>Member Groups:  </a:t>
            </a:r>
            <a:r>
              <a:rPr lang="en-US" sz="2300"/>
              <a:t>(a) consumers, (b) PLWH who are not consumers, (c) providers, (d) members whose first language is not English, (e) other types of members (e.g., state agency representatives)?</a:t>
            </a:r>
            <a:endParaRPr/>
          </a:p>
          <a:p>
            <a:pPr marL="342900" lvl="0" indent="-165100" algn="l" rtl="0">
              <a:spcBef>
                <a:spcPts val="560"/>
              </a:spcBef>
              <a:spcAft>
                <a:spcPts val="0"/>
              </a:spcAft>
              <a:buSzPts val="2800"/>
              <a:buNone/>
            </a:pPr>
            <a:endParaRPr/>
          </a:p>
        </p:txBody>
      </p:sp>
      <p:sp>
        <p:nvSpPr>
          <p:cNvPr id="592" name="Google Shape;592;p59"/>
          <p:cNvSpPr txBox="1"/>
          <p:nvPr/>
        </p:nvSpPr>
        <p:spPr>
          <a:xfrm>
            <a:off x="6629400" y="64166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59</a:t>
            </a:fld>
            <a:endParaRPr sz="900">
              <a:solidFill>
                <a:srgbClr val="8D8D8D"/>
              </a:solidFill>
              <a:latin typeface="Times New Roman"/>
              <a:ea typeface="Times New Roman"/>
              <a:cs typeface="Times New Roman"/>
              <a:sym typeface="Times New Roman"/>
            </a:endParaRPr>
          </a:p>
        </p:txBody>
      </p:sp>
      <p:pic>
        <p:nvPicPr>
          <p:cNvPr id="593" name="Google Shape;593;p59" title="Double thought bubble icon"/>
          <p:cNvPicPr preferRelativeResize="0"/>
          <p:nvPr/>
        </p:nvPicPr>
        <p:blipFill rotWithShape="1">
          <a:blip r:embed="rId3">
            <a:alphaModFix/>
          </a:blip>
          <a:srcRect/>
          <a:stretch/>
        </p:blipFill>
        <p:spPr>
          <a:xfrm>
            <a:off x="0" y="0"/>
            <a:ext cx="1754965" cy="11699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Topics</a:t>
            </a:r>
            <a:endParaRPr/>
          </a:p>
        </p:txBody>
      </p:sp>
      <p:sp>
        <p:nvSpPr>
          <p:cNvPr id="133" name="Google Shape;133;p6"/>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a:solidFill>
                  <a:srgbClr val="000000"/>
                </a:solidFill>
              </a:rPr>
              <a:t>The Ryan White HIV/AIDS Program: What Every PC Member Should Know</a:t>
            </a:r>
            <a:endParaRPr sz="2800"/>
          </a:p>
          <a:p>
            <a:pPr marL="342900" lvl="0" indent="-342900" algn="l" rtl="0">
              <a:spcBef>
                <a:spcPts val="420"/>
              </a:spcBef>
              <a:spcAft>
                <a:spcPts val="0"/>
              </a:spcAft>
              <a:buSzPts val="2800"/>
              <a:buChar char="•"/>
            </a:pPr>
            <a:r>
              <a:rPr lang="en-US" sz="2800">
                <a:solidFill>
                  <a:srgbClr val="000000"/>
                </a:solidFill>
              </a:rPr>
              <a:t>Overview of PC and Recipient Roles, Responsibilities, and Boundaries</a:t>
            </a:r>
            <a:endParaRPr/>
          </a:p>
          <a:p>
            <a:pPr marL="342900" lvl="0" indent="-342900" algn="l" rtl="0">
              <a:spcBef>
                <a:spcPts val="420"/>
              </a:spcBef>
              <a:spcAft>
                <a:spcPts val="0"/>
              </a:spcAft>
              <a:buSzPts val="2800"/>
              <a:buChar char="•"/>
            </a:pPr>
            <a:r>
              <a:rPr lang="en-US" sz="2800">
                <a:solidFill>
                  <a:srgbClr val="000000"/>
                </a:solidFill>
              </a:rPr>
              <a:t>The Planning Council and the System of Care</a:t>
            </a:r>
            <a:endParaRPr/>
          </a:p>
          <a:p>
            <a:pPr marL="342900" lvl="0" indent="-342900" algn="l" rtl="0">
              <a:spcBef>
                <a:spcPts val="420"/>
              </a:spcBef>
              <a:spcAft>
                <a:spcPts val="0"/>
              </a:spcAft>
              <a:buSzPts val="2800"/>
              <a:buChar char="•"/>
            </a:pPr>
            <a:r>
              <a:rPr lang="en-US" sz="2800">
                <a:solidFill>
                  <a:srgbClr val="000000"/>
                </a:solidFill>
              </a:rPr>
              <a:t>Planning Council Operations</a:t>
            </a:r>
            <a:endParaRPr/>
          </a:p>
          <a:p>
            <a:pPr marL="342900" lvl="0" indent="-342900" algn="l" rtl="0">
              <a:spcBef>
                <a:spcPts val="420"/>
              </a:spcBef>
              <a:spcAft>
                <a:spcPts val="0"/>
              </a:spcAft>
              <a:buSzPts val="2800"/>
              <a:buChar char="•"/>
            </a:pPr>
            <a:r>
              <a:rPr lang="en-US">
                <a:solidFill>
                  <a:srgbClr val="000000"/>
                </a:solidFill>
              </a:rPr>
              <a:t>Understanding and Using Data</a:t>
            </a:r>
            <a:endParaRPr/>
          </a:p>
        </p:txBody>
      </p:sp>
      <p:sp>
        <p:nvSpPr>
          <p:cNvPr id="134" name="Google Shape;134;p6"/>
          <p:cNvSpPr txBox="1"/>
          <p:nvPr/>
        </p:nvSpPr>
        <p:spPr>
          <a:xfrm>
            <a:off x="67056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6</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457200" y="457199"/>
            <a:ext cx="8229600" cy="201168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Understanding and Using Data</a:t>
            </a:r>
            <a:endParaRPr/>
          </a:p>
        </p:txBody>
      </p:sp>
      <p:sp>
        <p:nvSpPr>
          <p:cNvPr id="600" name="Google Shape;600;p60"/>
          <p:cNvSpPr txBox="1">
            <a:spLocks noGrp="1"/>
          </p:cNvSpPr>
          <p:nvPr>
            <p:ph type="body" idx="1"/>
          </p:nvPr>
        </p:nvSpPr>
        <p:spPr>
          <a:xfrm>
            <a:off x="457200" y="2906712"/>
            <a:ext cx="8229600" cy="2743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2"/>
              </a:buClr>
              <a:buSzPts val="2400"/>
              <a:buFont typeface="Arial"/>
              <a:buChar char="•"/>
            </a:pPr>
            <a:r>
              <a:rPr lang="en-US" sz="2400"/>
              <a:t>Importance of Data</a:t>
            </a:r>
            <a:endParaRPr/>
          </a:p>
          <a:p>
            <a:pPr marL="342900" lvl="0" indent="-342900" algn="l" rtl="0">
              <a:spcBef>
                <a:spcPts val="480"/>
              </a:spcBef>
              <a:spcAft>
                <a:spcPts val="0"/>
              </a:spcAft>
              <a:buClr>
                <a:schemeClr val="dk2"/>
              </a:buClr>
              <a:buSzPts val="2400"/>
              <a:buFont typeface="Arial"/>
              <a:buChar char="•"/>
            </a:pPr>
            <a:r>
              <a:rPr lang="en-US" sz="2400"/>
              <a:t>Using Data in Decision Making</a:t>
            </a:r>
            <a:endParaRPr/>
          </a:p>
          <a:p>
            <a:pPr marL="342900" lvl="0" indent="-342900" algn="l" rtl="0">
              <a:spcBef>
                <a:spcPts val="480"/>
              </a:spcBef>
              <a:spcAft>
                <a:spcPts val="0"/>
              </a:spcAft>
              <a:buClr>
                <a:schemeClr val="dk2"/>
              </a:buClr>
              <a:buSzPts val="2400"/>
              <a:buFont typeface="Arial"/>
              <a:buChar char="•"/>
            </a:pPr>
            <a:r>
              <a:rPr lang="en-US" sz="2400"/>
              <a:t>The HIV Care Continuum</a:t>
            </a:r>
            <a:endParaRPr/>
          </a:p>
          <a:p>
            <a:pPr marL="342900" lvl="0" indent="-215900" algn="l" rtl="0">
              <a:spcBef>
                <a:spcPts val="400"/>
              </a:spcBef>
              <a:spcAft>
                <a:spcPts val="0"/>
              </a:spcAft>
              <a:buClr>
                <a:schemeClr val="dk2"/>
              </a:buClr>
              <a:buSzPts val="2000"/>
              <a:buFont typeface="Arial"/>
              <a:buNone/>
            </a:pPr>
            <a:endParaRPr/>
          </a:p>
        </p:txBody>
      </p:sp>
      <p:sp>
        <p:nvSpPr>
          <p:cNvPr id="601" name="Google Shape;601;p60"/>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60</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Importance of Data</a:t>
            </a:r>
            <a:endParaRPr/>
          </a:p>
        </p:txBody>
      </p:sp>
      <p:sp>
        <p:nvSpPr>
          <p:cNvPr id="608" name="Google Shape;608;p61"/>
          <p:cNvSpPr txBox="1">
            <a:spLocks noGrp="1"/>
          </p:cNvSpPr>
          <p:nvPr>
            <p:ph type="body" idx="1"/>
          </p:nvPr>
        </p:nvSpPr>
        <p:spPr>
          <a:xfrm>
            <a:off x="152400" y="1600200"/>
            <a:ext cx="8229600" cy="480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Char char="•"/>
            </a:pPr>
            <a:r>
              <a:rPr lang="en-US" sz="2400" b="1"/>
              <a:t>Data-based decision making is:</a:t>
            </a:r>
            <a:endParaRPr/>
          </a:p>
          <a:p>
            <a:pPr marL="742950" lvl="1" indent="-285750" algn="l" rtl="0">
              <a:spcBef>
                <a:spcPts val="200"/>
              </a:spcBef>
              <a:spcAft>
                <a:spcPts val="0"/>
              </a:spcAft>
              <a:buSzPts val="2300"/>
              <a:buChar char="–"/>
            </a:pPr>
            <a:r>
              <a:rPr lang="en-US" sz="2300"/>
              <a:t>Guided and supported by documented information – data – rather than personal experience, anecdotes, or intuition</a:t>
            </a:r>
            <a:endParaRPr/>
          </a:p>
          <a:p>
            <a:pPr marL="742950" lvl="1" indent="-285750" algn="l" rtl="0">
              <a:spcBef>
                <a:spcPts val="200"/>
              </a:spcBef>
              <a:spcAft>
                <a:spcPts val="0"/>
              </a:spcAft>
              <a:buSzPts val="2300"/>
              <a:buChar char="–"/>
            </a:pPr>
            <a:r>
              <a:rPr lang="en-US" sz="2300"/>
              <a:t>Essential</a:t>
            </a:r>
            <a:r>
              <a:rPr lang="en-US" sz="2300" b="1"/>
              <a:t> </a:t>
            </a:r>
            <a:r>
              <a:rPr lang="en-US" sz="2300"/>
              <a:t>to establishing, supporting, and improving a system of quality care</a:t>
            </a:r>
            <a:endParaRPr/>
          </a:p>
          <a:p>
            <a:pPr marL="342900" lvl="0" indent="-342900" algn="l" rtl="0">
              <a:spcBef>
                <a:spcPts val="1200"/>
              </a:spcBef>
              <a:spcAft>
                <a:spcPts val="0"/>
              </a:spcAft>
              <a:buSzPts val="2500"/>
              <a:buChar char="•"/>
            </a:pPr>
            <a:r>
              <a:rPr lang="en-US" sz="2500" b="1"/>
              <a:t>Data guide the entire planning process</a:t>
            </a:r>
            <a:r>
              <a:rPr lang="en-US" sz="2500"/>
              <a:t>:</a:t>
            </a:r>
            <a:endParaRPr/>
          </a:p>
          <a:p>
            <a:pPr marL="742950" lvl="1" indent="-285750" algn="l" rtl="0">
              <a:spcBef>
                <a:spcPts val="200"/>
              </a:spcBef>
              <a:spcAft>
                <a:spcPts val="0"/>
              </a:spcAft>
              <a:buSzPts val="2300"/>
              <a:buChar char="–"/>
            </a:pPr>
            <a:r>
              <a:rPr lang="en-US" sz="2300"/>
              <a:t>Understanding service needs, barriers, and gaps in your service area – overall and for PLWH subpopulations</a:t>
            </a:r>
            <a:endParaRPr/>
          </a:p>
          <a:p>
            <a:pPr marL="742950" lvl="1" indent="-285750" algn="l" rtl="0">
              <a:spcBef>
                <a:spcPts val="200"/>
              </a:spcBef>
              <a:spcAft>
                <a:spcPts val="0"/>
              </a:spcAft>
              <a:buSzPts val="2300"/>
              <a:buChar char="–"/>
            </a:pPr>
            <a:r>
              <a:rPr lang="en-US" sz="2300"/>
              <a:t>Making sound decisions about use of available funds</a:t>
            </a:r>
            <a:endParaRPr/>
          </a:p>
          <a:p>
            <a:pPr marL="742950" lvl="1" indent="-285750" algn="l" rtl="0">
              <a:spcBef>
                <a:spcPts val="200"/>
              </a:spcBef>
              <a:spcAft>
                <a:spcPts val="0"/>
              </a:spcAft>
              <a:buSzPts val="2300"/>
              <a:buChar char="–"/>
            </a:pPr>
            <a:r>
              <a:rPr lang="en-US" sz="2300"/>
              <a:t>Targeting funds to particular service models, geographic areas, and PLWH subpopulations</a:t>
            </a:r>
            <a:endParaRPr/>
          </a:p>
          <a:p>
            <a:pPr marL="742950" lvl="1" indent="-285750" algn="l" rtl="0">
              <a:spcBef>
                <a:spcPts val="200"/>
              </a:spcBef>
              <a:spcAft>
                <a:spcPts val="0"/>
              </a:spcAft>
              <a:buSzPts val="2300"/>
              <a:buChar char="–"/>
            </a:pPr>
            <a:r>
              <a:rPr lang="en-US" sz="2300"/>
              <a:t>Improving care for disproportionately affected groups</a:t>
            </a:r>
            <a:endParaRPr/>
          </a:p>
          <a:p>
            <a:pPr marL="342900" lvl="0" indent="-190500" algn="l" rtl="0">
              <a:spcBef>
                <a:spcPts val="300"/>
              </a:spcBef>
              <a:spcAft>
                <a:spcPts val="0"/>
              </a:spcAft>
              <a:buSzPts val="2400"/>
              <a:buNone/>
            </a:pPr>
            <a:endParaRPr sz="2400"/>
          </a:p>
          <a:p>
            <a:pPr marL="342900" lvl="0" indent="-165100" algn="l" rtl="0">
              <a:spcBef>
                <a:spcPts val="0"/>
              </a:spcBef>
              <a:spcAft>
                <a:spcPts val="0"/>
              </a:spcAft>
              <a:buSzPts val="2800"/>
              <a:buNone/>
            </a:pPr>
            <a:endParaRPr/>
          </a:p>
        </p:txBody>
      </p:sp>
      <p:sp>
        <p:nvSpPr>
          <p:cNvPr id="609" name="Google Shape;609;p61"/>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61</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7" name="Google Shape;617;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Purpose of the Planning Cycle: </a:t>
            </a:r>
            <a:br>
              <a:rPr lang="en-US"/>
            </a:br>
            <a:r>
              <a:rPr lang="en-US"/>
              <a:t>Putting the Pieces Together</a:t>
            </a:r>
            <a:endParaRPr/>
          </a:p>
        </p:txBody>
      </p:sp>
      <p:pic>
        <p:nvPicPr>
          <p:cNvPr id="615" name="Google Shape;615;p62" descr="&#10;Three boxes in an equation. Box one: Knowing who needs the services and how to reach them. Plus. Box two: Knowing who, where, what and to whom services are currently being provided. Equals. Box three: Making data-driven decisions about which services are most needed and for whom.&#10;" title="Flow chart illustrating the purpose of the planning cycle"/>
          <p:cNvPicPr preferRelativeResize="0">
            <a:picLocks noGrp="1"/>
          </p:cNvPicPr>
          <p:nvPr>
            <p:ph type="body" idx="1"/>
          </p:nvPr>
        </p:nvPicPr>
        <p:blipFill rotWithShape="1">
          <a:blip r:embed="rId3">
            <a:alphaModFix/>
          </a:blip>
          <a:srcRect/>
          <a:stretch/>
        </p:blipFill>
        <p:spPr>
          <a:xfrm>
            <a:off x="0" y="0"/>
            <a:ext cx="9146084" cy="6859563"/>
          </a:xfrm>
          <a:prstGeom prst="rect">
            <a:avLst/>
          </a:prstGeom>
          <a:noFill/>
          <a:ln>
            <a:noFill/>
          </a:ln>
        </p:spPr>
      </p:pic>
      <p:sp>
        <p:nvSpPr>
          <p:cNvPr id="616" name="Google Shape;616;p62"/>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62</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4;p63">
            <a:extLst>
              <a:ext uri="{FF2B5EF4-FFF2-40B4-BE49-F238E27FC236}">
                <a16:creationId xmlns:a16="http://schemas.microsoft.com/office/drawing/2014/main" id="{B4B1F8EC-7501-0244-BD01-F2C919327977}"/>
              </a:ext>
            </a:extLst>
          </p:cNvPr>
          <p:cNvSpPr txBox="1">
            <a:spLocks/>
          </p:cNvSpPr>
          <p:nvPr/>
        </p:nvSpPr>
        <p:spPr>
          <a:xfrm>
            <a:off x="315909" y="114299"/>
            <a:ext cx="8229600" cy="109317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solidFill>
                  <a:srgbClr val="08B89C"/>
                </a:solidFill>
                <a:latin typeface="Calibri" panose="020F0502020204030204" pitchFamily="34" charset="0"/>
                <a:cs typeface="Calibri" panose="020F0502020204030204" pitchFamily="34" charset="0"/>
              </a:rPr>
              <a:t>Role of Data in Implementing PC Tasks </a:t>
            </a:r>
            <a:r>
              <a:rPr lang="en-US" sz="3600" b="1" dirty="0">
                <a:solidFill>
                  <a:schemeClr val="lt1"/>
                </a:solidFill>
                <a:latin typeface="Calibri" panose="020F0502020204030204" pitchFamily="34" charset="0"/>
                <a:cs typeface="Calibri" panose="020F0502020204030204" pitchFamily="34" charset="0"/>
              </a:rPr>
              <a:t>Data </a:t>
            </a:r>
            <a:r>
              <a:rPr lang="en-US" dirty="0">
                <a:solidFill>
                  <a:schemeClr val="lt1"/>
                </a:solidFill>
              </a:rPr>
              <a:t>in Implementing PC Tasks</a:t>
            </a:r>
            <a:endParaRPr lang="en-US" dirty="0"/>
          </a:p>
        </p:txBody>
      </p:sp>
      <p:graphicFrame>
        <p:nvGraphicFramePr>
          <p:cNvPr id="3" name="Google Shape;625;p63" descr="Role of Data in implementing PC/PB tasks " title="Role of Data ">
            <a:extLst>
              <a:ext uri="{FF2B5EF4-FFF2-40B4-BE49-F238E27FC236}">
                <a16:creationId xmlns:a16="http://schemas.microsoft.com/office/drawing/2014/main" id="{3D795E1D-AD79-294B-B53A-2E33DA6B22A3}"/>
              </a:ext>
            </a:extLst>
          </p:cNvPr>
          <p:cNvGraphicFramePr/>
          <p:nvPr>
            <p:extLst>
              <p:ext uri="{D42A27DB-BD31-4B8C-83A1-F6EECF244321}">
                <p14:modId xmlns:p14="http://schemas.microsoft.com/office/powerpoint/2010/main" val="2448707014"/>
              </p:ext>
            </p:extLst>
          </p:nvPr>
        </p:nvGraphicFramePr>
        <p:xfrm>
          <a:off x="321128" y="685800"/>
          <a:ext cx="8501750" cy="6278940"/>
        </p:xfrm>
        <a:graphic>
          <a:graphicData uri="http://schemas.openxmlformats.org/drawingml/2006/table">
            <a:tbl>
              <a:tblPr firstRow="1" bandRow="1">
                <a:noFill/>
                <a:tableStyleId>{6AA0C599-89D2-4AA9-9F5E-055D1CAE586D}</a:tableStyleId>
              </a:tblPr>
              <a:tblGrid>
                <a:gridCol w="2574475">
                  <a:extLst>
                    <a:ext uri="{9D8B030D-6E8A-4147-A177-3AD203B41FA5}">
                      <a16:colId xmlns:a16="http://schemas.microsoft.com/office/drawing/2014/main" val="20000"/>
                    </a:ext>
                  </a:extLst>
                </a:gridCol>
                <a:gridCol w="5927275">
                  <a:extLst>
                    <a:ext uri="{9D8B030D-6E8A-4147-A177-3AD203B41FA5}">
                      <a16:colId xmlns:a16="http://schemas.microsoft.com/office/drawing/2014/main" val="20001"/>
                    </a:ext>
                  </a:extLst>
                </a:gridCol>
              </a:tblGrid>
              <a:tr h="373750">
                <a:tc>
                  <a:txBody>
                    <a:bodyPr/>
                    <a:lstStyle/>
                    <a:p>
                      <a:pPr marL="0" marR="0" lvl="0" indent="0" algn="ctr" rtl="0">
                        <a:spcBef>
                          <a:spcPts val="0"/>
                        </a:spcBef>
                        <a:spcAft>
                          <a:spcPts val="0"/>
                        </a:spcAft>
                        <a:buNone/>
                      </a:pPr>
                      <a:r>
                        <a:rPr lang="en-US" sz="2300">
                          <a:solidFill>
                            <a:schemeClr val="dk2"/>
                          </a:solidFill>
                        </a:rPr>
                        <a:t>PC Task</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6DBD2">
                        <a:alpha val="49803"/>
                      </a:srgbClr>
                    </a:solidFill>
                  </a:tcPr>
                </a:tc>
                <a:tc>
                  <a:txBody>
                    <a:bodyPr/>
                    <a:lstStyle/>
                    <a:p>
                      <a:pPr marL="0" marR="0" lvl="0" indent="0" algn="ctr" rtl="0">
                        <a:spcBef>
                          <a:spcPts val="0"/>
                        </a:spcBef>
                        <a:spcAft>
                          <a:spcPts val="0"/>
                        </a:spcAft>
                        <a:buNone/>
                      </a:pPr>
                      <a:r>
                        <a:rPr lang="en-US" sz="2400" dirty="0">
                          <a:solidFill>
                            <a:schemeClr val="dk2"/>
                          </a:solidFill>
                        </a:rPr>
                        <a:t>Role of Data in Implementing the Task</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6DBD2">
                        <a:alpha val="49803"/>
                      </a:srgbClr>
                    </a:solidFill>
                  </a:tcPr>
                </a:tc>
                <a:extLst>
                  <a:ext uri="{0D108BD9-81ED-4DB2-BD59-A6C34878D82A}">
                    <a16:rowId xmlns:a16="http://schemas.microsoft.com/office/drawing/2014/main" val="10000"/>
                  </a:ext>
                </a:extLst>
              </a:tr>
              <a:tr h="373750">
                <a:tc>
                  <a:txBody>
                    <a:bodyPr/>
                    <a:lstStyle/>
                    <a:p>
                      <a:pPr marL="0" marR="0" lvl="0" indent="0" algn="l" rtl="0">
                        <a:spcBef>
                          <a:spcPts val="0"/>
                        </a:spcBef>
                        <a:spcAft>
                          <a:spcPts val="0"/>
                        </a:spcAft>
                        <a:buNone/>
                      </a:pPr>
                      <a:r>
                        <a:rPr lang="en-US" sz="2200" dirty="0"/>
                        <a:t>Needs Assessment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200" dirty="0"/>
                        <a:t>Collection and analysis of information about PLWH ser</a:t>
                      </a:r>
                      <a:r>
                        <a:rPr lang="en-US" sz="2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vice needs, barriers, and gaps –</a:t>
                      </a:r>
                      <a:endParaRPr dirty="0"/>
                    </a:p>
                    <a:p>
                      <a:pPr marL="0" marR="0" lvl="0" indent="0" algn="l" rtl="0">
                        <a:spcBef>
                          <a:spcPts val="0"/>
                        </a:spcBef>
                        <a:spcAft>
                          <a:spcPts val="0"/>
                        </a:spcAft>
                        <a:buNone/>
                      </a:pPr>
                      <a:r>
                        <a:rPr lang="en-US" sz="2200" dirty="0"/>
                        <a:t>a major source of data for decision making</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59475">
                <a:tc>
                  <a:txBody>
                    <a:bodyPr/>
                    <a:lstStyle/>
                    <a:p>
                      <a:pPr marL="0" marR="0" lvl="0" indent="0" algn="l" rtl="0">
                        <a:spcBef>
                          <a:spcPts val="0"/>
                        </a:spcBef>
                        <a:spcAft>
                          <a:spcPts val="0"/>
                        </a:spcAft>
                        <a:buNone/>
                      </a:pPr>
                      <a:r>
                        <a:rPr lang="en-US" sz="2200"/>
                        <a:t>Integrated/ Comprehensive Planning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200"/>
                        <a:t>Development of plan goals, objectives &amp; strategies all based on data of many types and sources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3750">
                <a:tc>
                  <a:txBody>
                    <a:bodyPr/>
                    <a:lstStyle/>
                    <a:p>
                      <a:pPr marL="0" marR="0" lvl="0" indent="0" algn="l" rtl="0">
                        <a:spcBef>
                          <a:spcPts val="0"/>
                        </a:spcBef>
                        <a:spcAft>
                          <a:spcPts val="0"/>
                        </a:spcAft>
                        <a:buNone/>
                      </a:pPr>
                      <a:r>
                        <a:rPr lang="en-US" sz="2200"/>
                        <a:t>PSRA including Directives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200"/>
                        <a:t>Decisions about service priorities, resource allocation, directives, and reallocations all expected to be data-based</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3750">
                <a:tc>
                  <a:txBody>
                    <a:bodyPr/>
                    <a:lstStyle/>
                    <a:p>
                      <a:pPr marL="0" marR="0" lvl="0" indent="0" algn="l" rtl="0">
                        <a:spcBef>
                          <a:spcPts val="0"/>
                        </a:spcBef>
                        <a:spcAft>
                          <a:spcPts val="0"/>
                        </a:spcAft>
                        <a:buNone/>
                      </a:pPr>
                      <a:r>
                        <a:rPr lang="en-US" sz="2200"/>
                        <a:t>System of Care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200"/>
                        <a:t>Many types of data needed to identify and address system of care weaknesses/gaps and improve services</a:t>
                      </a:r>
                      <a:endParaRPr sz="2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73750">
                <a:tc>
                  <a:txBody>
                    <a:bodyPr/>
                    <a:lstStyle/>
                    <a:p>
                      <a:pPr marL="0" marR="0" lvl="0" indent="0" algn="l" rtl="0">
                        <a:lnSpc>
                          <a:spcPct val="100000"/>
                        </a:lnSpc>
                        <a:spcBef>
                          <a:spcPts val="0"/>
                        </a:spcBef>
                        <a:spcAft>
                          <a:spcPts val="0"/>
                        </a:spcAft>
                        <a:buClr>
                          <a:schemeClr val="dk1"/>
                        </a:buClr>
                        <a:buSzPts val="2200"/>
                        <a:buFont typeface="Calibri"/>
                        <a:buNone/>
                      </a:pPr>
                      <a:r>
                        <a:rPr lang="en-US" sz="2200"/>
                        <a:t>Assessment of the  Administrative Mechanism</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200" dirty="0"/>
                        <a:t>Data from recipient (&amp; often subrecipients) used to assess whether funds are getting to the community on a timely basis to support services </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 name="Google Shape;623;p63">
            <a:extLst>
              <a:ext uri="{FF2B5EF4-FFF2-40B4-BE49-F238E27FC236}">
                <a16:creationId xmlns:a16="http://schemas.microsoft.com/office/drawing/2014/main" id="{42881B80-6D42-3D40-8F21-33E135C75F72}"/>
              </a:ext>
            </a:extLst>
          </p:cNvPr>
          <p:cNvSpPr txBox="1"/>
          <p:nvPr/>
        </p:nvSpPr>
        <p:spPr>
          <a:xfrm>
            <a:off x="70866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63</a:t>
            </a:fld>
            <a:endParaRPr sz="900">
              <a:solidFill>
                <a:srgbClr val="8D8D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5296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Some Data Used to Assess Care Quality and Outcomes</a:t>
            </a:r>
            <a:endParaRPr/>
          </a:p>
        </p:txBody>
      </p:sp>
      <p:sp>
        <p:nvSpPr>
          <p:cNvPr id="632" name="Google Shape;632;p64"/>
          <p:cNvSpPr txBox="1">
            <a:spLocks noGrp="1"/>
          </p:cNvSpPr>
          <p:nvPr>
            <p:ph type="body" idx="1"/>
          </p:nvPr>
        </p:nvSpPr>
        <p:spPr>
          <a:xfrm>
            <a:off x="457200" y="1736724"/>
            <a:ext cx="8229600" cy="48466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t>Needs assessment data</a:t>
            </a:r>
            <a:endParaRPr/>
          </a:p>
          <a:p>
            <a:pPr marL="342900" lvl="0" indent="-342900" algn="l" rtl="0">
              <a:spcBef>
                <a:spcPts val="560"/>
              </a:spcBef>
              <a:spcAft>
                <a:spcPts val="0"/>
              </a:spcAft>
              <a:buSzPts val="2800"/>
              <a:buChar char="•"/>
            </a:pPr>
            <a:r>
              <a:rPr lang="en-US"/>
              <a:t>Client characteristics and service utilization</a:t>
            </a:r>
            <a:endParaRPr/>
          </a:p>
          <a:p>
            <a:pPr marL="342900" lvl="0" indent="-342900" algn="l" rtl="0">
              <a:spcBef>
                <a:spcPts val="560"/>
              </a:spcBef>
              <a:spcAft>
                <a:spcPts val="0"/>
              </a:spcAft>
              <a:buSzPts val="2800"/>
              <a:buChar char="•"/>
            </a:pPr>
            <a:r>
              <a:rPr lang="en-US"/>
              <a:t>HIV Care Continuum</a:t>
            </a:r>
            <a:endParaRPr/>
          </a:p>
          <a:p>
            <a:pPr marL="342900" lvl="0" indent="-342900" algn="l" rtl="0">
              <a:spcBef>
                <a:spcPts val="560"/>
              </a:spcBef>
              <a:spcAft>
                <a:spcPts val="0"/>
              </a:spcAft>
              <a:buSzPts val="2800"/>
              <a:buChar char="•"/>
            </a:pPr>
            <a:r>
              <a:rPr lang="en-US"/>
              <a:t>Performance measures related to individual service categories – for example:</a:t>
            </a:r>
            <a:endParaRPr/>
          </a:p>
          <a:p>
            <a:pPr marL="742950" lvl="1" indent="-285750" algn="l" rtl="0">
              <a:spcBef>
                <a:spcPts val="480"/>
              </a:spcBef>
              <a:spcAft>
                <a:spcPts val="0"/>
              </a:spcAft>
              <a:buSzPts val="2400"/>
              <a:buChar char="–"/>
            </a:pPr>
            <a:r>
              <a:rPr lang="en-US"/>
              <a:t>Women receiving outpatient ambulatory health services (OAHS) have a Pap smear annually</a:t>
            </a:r>
            <a:endParaRPr/>
          </a:p>
          <a:p>
            <a:pPr marL="742950" lvl="1" indent="-285750" algn="l" rtl="0">
              <a:spcBef>
                <a:spcPts val="480"/>
              </a:spcBef>
              <a:spcAft>
                <a:spcPts val="0"/>
              </a:spcAft>
              <a:buSzPts val="2400"/>
              <a:buChar char="–"/>
            </a:pPr>
            <a:r>
              <a:rPr lang="en-US"/>
              <a:t>All new OAHS or Medical Case Management (MCM) clients receive a behavioral health assessment</a:t>
            </a:r>
            <a:endParaRPr/>
          </a:p>
          <a:p>
            <a:pPr marL="742950" lvl="1" indent="-285750" algn="l" rtl="0">
              <a:spcBef>
                <a:spcPts val="480"/>
              </a:spcBef>
              <a:spcAft>
                <a:spcPts val="0"/>
              </a:spcAft>
              <a:buSzPts val="2400"/>
              <a:buChar char="–"/>
            </a:pPr>
            <a:r>
              <a:rPr lang="en-US"/>
              <a:t>Home Delivered Meals meet established nutritional standards</a:t>
            </a:r>
            <a:endParaRPr/>
          </a:p>
          <a:p>
            <a:pPr marL="742950" lvl="1" indent="-133350" algn="l" rtl="0">
              <a:spcBef>
                <a:spcPts val="480"/>
              </a:spcBef>
              <a:spcAft>
                <a:spcPts val="0"/>
              </a:spcAft>
              <a:buSzPts val="2400"/>
              <a:buNone/>
            </a:pPr>
            <a:endParaRPr/>
          </a:p>
          <a:p>
            <a:pPr marL="742950" lvl="1" indent="-133350" algn="l" rtl="0">
              <a:spcBef>
                <a:spcPts val="480"/>
              </a:spcBef>
              <a:spcAft>
                <a:spcPts val="0"/>
              </a:spcAft>
              <a:buSzPts val="2400"/>
              <a:buNone/>
            </a:pPr>
            <a:endParaRPr/>
          </a:p>
          <a:p>
            <a:pPr marL="742950" lvl="1" indent="-133350" algn="l" rtl="0">
              <a:spcBef>
                <a:spcPts val="480"/>
              </a:spcBef>
              <a:spcAft>
                <a:spcPts val="0"/>
              </a:spcAft>
              <a:buSzPts val="2400"/>
              <a:buNone/>
            </a:pPr>
            <a:endParaRPr/>
          </a:p>
          <a:p>
            <a:pPr marL="742950" lvl="1" indent="-133350" algn="l" rtl="0">
              <a:spcBef>
                <a:spcPts val="480"/>
              </a:spcBef>
              <a:spcAft>
                <a:spcPts val="0"/>
              </a:spcAft>
              <a:buSzPts val="2400"/>
              <a:buNone/>
            </a:pPr>
            <a:endParaRPr/>
          </a:p>
        </p:txBody>
      </p:sp>
      <p:sp>
        <p:nvSpPr>
          <p:cNvPr id="633" name="Google Shape;633;p64"/>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64</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642" name="Google Shape;642;p65" descr="Bar chart showing percent of al people living with HIV. Diagnosed, 86; Receipt of Care, 64; Retained in Care, 49; Viral Suppression, 53." title="Figure 1: Prevalence-based HIV Care Continuum, 2016"/>
          <p:cNvPicPr preferRelativeResize="0"/>
          <p:nvPr/>
        </p:nvPicPr>
        <p:blipFill rotWithShape="1">
          <a:blip r:embed="rId3">
            <a:alphaModFix/>
          </a:blip>
          <a:srcRect/>
          <a:stretch/>
        </p:blipFill>
        <p:spPr>
          <a:xfrm>
            <a:off x="762000" y="398344"/>
            <a:ext cx="7620000" cy="4826000"/>
          </a:xfrm>
          <a:prstGeom prst="rect">
            <a:avLst/>
          </a:prstGeom>
          <a:noFill/>
          <a:ln>
            <a:noFill/>
          </a:ln>
        </p:spPr>
      </p:pic>
      <p:sp>
        <p:nvSpPr>
          <p:cNvPr id="641" name="Google Shape;641;p65"/>
          <p:cNvSpPr txBox="1"/>
          <p:nvPr/>
        </p:nvSpPr>
        <p:spPr>
          <a:xfrm>
            <a:off x="190500" y="5165487"/>
            <a:ext cx="8763000"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Narrow"/>
                <a:ea typeface="Arial Narrow"/>
                <a:cs typeface="Arial Narrow"/>
                <a:sym typeface="Arial Narrow"/>
              </a:rPr>
              <a:t>This continuum from the Centers for Disease Control and Prevention (CDC) shows the percentages of all people living with HIV in 2016 in the U.S. (diagnosed and undiagnosed) who were (1) diagnosed, (2) receiving care (had at least 1 viral load or CD4 test in 2016), (3) retained in care (had at least two tests at least 3 months apart), and (4) virally suppressed.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65"/>
          <p:cNvSpPr txBox="1">
            <a:spLocks noGrp="1"/>
          </p:cNvSpPr>
          <p:nvPr>
            <p:ph type="sldNum" idx="12"/>
          </p:nvPr>
        </p:nvSpPr>
        <p:spPr>
          <a:xfrm>
            <a:off x="6725770" y="640080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65</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pic>
        <p:nvPicPr>
          <p:cNvPr id="651" name="Google Shape;651;p66" descr="Bar chart showing percent of all people living with diagnosed HIV: Receipt of Care, 74; Retained in Care, 58; Viral Suppression, 62." title="Figure 2: Diagnosis-based HIV Care Contiuum, 2016"/>
          <p:cNvPicPr preferRelativeResize="0"/>
          <p:nvPr/>
        </p:nvPicPr>
        <p:blipFill rotWithShape="1">
          <a:blip r:embed="rId3">
            <a:alphaModFix/>
          </a:blip>
          <a:srcRect/>
          <a:stretch/>
        </p:blipFill>
        <p:spPr>
          <a:xfrm>
            <a:off x="1628628" y="445984"/>
            <a:ext cx="5867400" cy="4876800"/>
          </a:xfrm>
          <a:prstGeom prst="rect">
            <a:avLst/>
          </a:prstGeom>
          <a:noFill/>
          <a:ln>
            <a:noFill/>
          </a:ln>
        </p:spPr>
      </p:pic>
      <p:sp>
        <p:nvSpPr>
          <p:cNvPr id="650" name="Google Shape;650;p66"/>
          <p:cNvSpPr txBox="1"/>
          <p:nvPr/>
        </p:nvSpPr>
        <p:spPr>
          <a:xfrm>
            <a:off x="457200" y="5341541"/>
            <a:ext cx="853440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If only people with </a:t>
            </a:r>
            <a:r>
              <a:rPr lang="en-US" sz="2000" i="1">
                <a:solidFill>
                  <a:schemeClr val="dk1"/>
                </a:solidFill>
                <a:latin typeface="Calibri"/>
                <a:ea typeface="Calibri"/>
                <a:cs typeface="Calibri"/>
                <a:sym typeface="Calibri"/>
              </a:rPr>
              <a:t>diagnosed</a:t>
            </a:r>
            <a:r>
              <a:rPr lang="en-US" sz="2000">
                <a:solidFill>
                  <a:schemeClr val="dk1"/>
                </a:solidFill>
                <a:latin typeface="Calibri"/>
                <a:ea typeface="Calibri"/>
                <a:cs typeface="Calibri"/>
                <a:sym typeface="Calibri"/>
              </a:rPr>
              <a:t> HIV in the U.S. are included, the percent receiving care, retained in care, and achieving viral suppression are as shown in this chart – 62% are virally suppressed. This continuum is also from the CDC.</a:t>
            </a:r>
            <a:endParaRPr/>
          </a:p>
        </p:txBody>
      </p:sp>
      <p:sp>
        <p:nvSpPr>
          <p:cNvPr id="648" name="Google Shape;648;p6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66</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67"/>
          <p:cNvSpPr txBox="1">
            <a:spLocks noGrp="1"/>
          </p:cNvSpPr>
          <p:nvPr>
            <p:ph type="title"/>
          </p:nvPr>
        </p:nvSpPr>
        <p:spPr>
          <a:xfrm>
            <a:off x="0" y="0"/>
            <a:ext cx="9144000" cy="120332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2800" dirty="0"/>
              <a:t>Viral Suppression among RWHAP Clients, by State, 2010 and 2018 – United States and 2 Territories</a:t>
            </a:r>
            <a:endParaRPr dirty="0"/>
          </a:p>
        </p:txBody>
      </p:sp>
      <p:pic>
        <p:nvPicPr>
          <p:cNvPr id="661" name="Google Shape;661;p67" descr="in 2010, 69.5% virally suppressed.&#10;In 2018, 87.1% virally suppressed.&#10;The maps show different shades for each state and every state is paler in 2018 than in 2010." title="Map of the United States in 2010 and 2018"/>
          <p:cNvPicPr preferRelativeResize="0"/>
          <p:nvPr/>
        </p:nvPicPr>
        <p:blipFill rotWithShape="1">
          <a:blip r:embed="rId3">
            <a:alphaModFix/>
          </a:blip>
          <a:srcRect/>
          <a:stretch/>
        </p:blipFill>
        <p:spPr>
          <a:xfrm>
            <a:off x="0" y="1320407"/>
            <a:ext cx="9144000" cy="4851793"/>
          </a:xfrm>
          <a:prstGeom prst="rect">
            <a:avLst/>
          </a:prstGeom>
          <a:noFill/>
          <a:ln>
            <a:noFill/>
          </a:ln>
        </p:spPr>
      </p:pic>
      <p:sp>
        <p:nvSpPr>
          <p:cNvPr id="659" name="Google Shape;659;p67"/>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67</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08B89C"/>
                </a:solidFill>
              </a:rPr>
              <a:t>[Your Jurisdiction’s] </a:t>
            </a:r>
            <a:r>
              <a:rPr lang="en-US"/>
              <a:t>Ryan White </a:t>
            </a:r>
            <a:br>
              <a:rPr lang="en-US"/>
            </a:br>
            <a:r>
              <a:rPr lang="en-US"/>
              <a:t>HIV Care Continuum</a:t>
            </a:r>
            <a:endParaRPr/>
          </a:p>
        </p:txBody>
      </p:sp>
      <p:sp>
        <p:nvSpPr>
          <p:cNvPr id="668" name="Google Shape;668;p68"/>
          <p:cNvSpPr txBox="1">
            <a:spLocks noGrp="1"/>
          </p:cNvSpPr>
          <p:nvPr>
            <p:ph type="body" idx="1"/>
          </p:nvPr>
        </p:nvSpPr>
        <p:spPr>
          <a:xfrm>
            <a:off x="628650" y="1828800"/>
            <a:ext cx="7886700"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endParaRPr/>
          </a:p>
          <a:p>
            <a:pPr marL="0" lvl="0" indent="0" algn="l" rtl="0">
              <a:spcBef>
                <a:spcPts val="460"/>
              </a:spcBef>
              <a:spcAft>
                <a:spcPts val="0"/>
              </a:spcAft>
              <a:buSzPts val="2300"/>
              <a:buNone/>
            </a:pPr>
            <a:r>
              <a:rPr lang="en-US" sz="2300" i="1"/>
              <a:t>[Add the HIV care continuum for your Part A jurisdiction and (if available) for RWHAP clients in your jurisdiction, and have a group discussion around how your RWHAP HIV care continuum differs from the national ones and the continuum for all PLWH:</a:t>
            </a:r>
            <a:endParaRPr/>
          </a:p>
          <a:p>
            <a:pPr marL="342900" lvl="0" indent="-342900" algn="l" rtl="0">
              <a:spcBef>
                <a:spcPts val="460"/>
              </a:spcBef>
              <a:spcAft>
                <a:spcPts val="0"/>
              </a:spcAft>
              <a:buSzPts val="2300"/>
              <a:buChar char="•"/>
            </a:pPr>
            <a:r>
              <a:rPr lang="en-US" sz="2300" i="1"/>
              <a:t>What are the differences in linkage to care?  Retention in care?</a:t>
            </a:r>
            <a:endParaRPr/>
          </a:p>
          <a:p>
            <a:pPr marL="342900" lvl="0" indent="-342900" algn="l" rtl="0">
              <a:spcBef>
                <a:spcPts val="460"/>
              </a:spcBef>
              <a:spcAft>
                <a:spcPts val="0"/>
              </a:spcAft>
              <a:buSzPts val="2300"/>
              <a:buChar char="•"/>
            </a:pPr>
            <a:r>
              <a:rPr lang="en-US" sz="2300" i="1"/>
              <a:t>How do viral suppression rates compare?</a:t>
            </a:r>
            <a:endParaRPr/>
          </a:p>
          <a:p>
            <a:pPr marL="342900" lvl="0" indent="-342900" algn="l" rtl="0">
              <a:spcBef>
                <a:spcPts val="460"/>
              </a:spcBef>
              <a:spcAft>
                <a:spcPts val="0"/>
              </a:spcAft>
              <a:buSzPts val="2300"/>
              <a:buChar char="•"/>
            </a:pPr>
            <a:r>
              <a:rPr lang="en-US" sz="2300" i="1"/>
              <a:t>Why do you suppose these differences exist?]</a:t>
            </a:r>
            <a:endParaRPr/>
          </a:p>
          <a:p>
            <a:pPr marL="342900" lvl="0" indent="-196850" algn="l" rtl="0">
              <a:spcBef>
                <a:spcPts val="460"/>
              </a:spcBef>
              <a:spcAft>
                <a:spcPts val="0"/>
              </a:spcAft>
              <a:buSzPts val="2300"/>
              <a:buNone/>
            </a:pPr>
            <a:endParaRPr sz="2300"/>
          </a:p>
          <a:p>
            <a:pPr marL="342900" lvl="0" indent="-165100" algn="l" rtl="0">
              <a:spcBef>
                <a:spcPts val="560"/>
              </a:spcBef>
              <a:spcAft>
                <a:spcPts val="0"/>
              </a:spcAft>
              <a:buSzPts val="2800"/>
              <a:buNone/>
            </a:pPr>
            <a:endParaRPr/>
          </a:p>
        </p:txBody>
      </p:sp>
      <p:sp>
        <p:nvSpPr>
          <p:cNvPr id="669" name="Google Shape;669;p6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68</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Sum Up: Understanding and Using Data</a:t>
            </a:r>
            <a:endParaRPr/>
          </a:p>
        </p:txBody>
      </p:sp>
      <p:sp>
        <p:nvSpPr>
          <p:cNvPr id="676" name="Google Shape;676;p69"/>
          <p:cNvSpPr txBox="1">
            <a:spLocks noGrp="1"/>
          </p:cNvSpPr>
          <p:nvPr>
            <p:ph type="body" idx="1"/>
          </p:nvPr>
        </p:nvSpPr>
        <p:spPr>
          <a:xfrm>
            <a:off x="457200" y="1736724"/>
            <a:ext cx="8229600" cy="48466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t>PC needs data on quality of care and client outcomes</a:t>
            </a:r>
            <a:endParaRPr/>
          </a:p>
          <a:p>
            <a:pPr marL="342900" lvl="0" indent="-342900" algn="l" rtl="0">
              <a:spcBef>
                <a:spcPts val="560"/>
              </a:spcBef>
              <a:spcAft>
                <a:spcPts val="0"/>
              </a:spcAft>
              <a:buSzPts val="2800"/>
              <a:buChar char="•"/>
            </a:pPr>
            <a:r>
              <a:rPr lang="en-US"/>
              <a:t>HIV care continuum provides valuable information about:</a:t>
            </a:r>
            <a:endParaRPr/>
          </a:p>
          <a:p>
            <a:pPr marL="742950" lvl="1" indent="-285750" algn="l" rtl="0">
              <a:spcBef>
                <a:spcPts val="200"/>
              </a:spcBef>
              <a:spcAft>
                <a:spcPts val="0"/>
              </a:spcAft>
              <a:buSzPts val="2400"/>
              <a:buChar char="–"/>
            </a:pPr>
            <a:r>
              <a:rPr lang="en-US"/>
              <a:t>Linkage to </a:t>
            </a:r>
            <a:r>
              <a:rPr lang="en-US" sz="2300"/>
              <a:t>care</a:t>
            </a:r>
            <a:endParaRPr/>
          </a:p>
          <a:p>
            <a:pPr marL="742950" lvl="1" indent="-285750" algn="l" rtl="0">
              <a:spcBef>
                <a:spcPts val="200"/>
              </a:spcBef>
              <a:spcAft>
                <a:spcPts val="0"/>
              </a:spcAft>
              <a:buSzPts val="2300"/>
              <a:buChar char="–"/>
            </a:pPr>
            <a:r>
              <a:rPr lang="en-US" sz="2300"/>
              <a:t>Retention in care</a:t>
            </a:r>
            <a:endParaRPr/>
          </a:p>
          <a:p>
            <a:pPr marL="742950" lvl="1" indent="-285750" algn="l" rtl="0">
              <a:spcBef>
                <a:spcPts val="200"/>
              </a:spcBef>
              <a:spcAft>
                <a:spcPts val="0"/>
              </a:spcAft>
              <a:buSzPts val="2300"/>
              <a:buChar char="–"/>
            </a:pPr>
            <a:r>
              <a:rPr lang="en-US" sz="2300"/>
              <a:t>Viral suppression</a:t>
            </a:r>
            <a:endParaRPr/>
          </a:p>
          <a:p>
            <a:pPr marL="342900" lvl="0" indent="-342900" algn="l" rtl="0">
              <a:spcBef>
                <a:spcPts val="560"/>
              </a:spcBef>
              <a:spcAft>
                <a:spcPts val="0"/>
              </a:spcAft>
              <a:buSzPts val="2800"/>
              <a:buChar char="•"/>
            </a:pPr>
            <a:r>
              <a:rPr lang="en-US"/>
              <a:t>PLWH who are RWHAP clients have much higher rates of viral suppression than other PLWH </a:t>
            </a:r>
            <a:endParaRPr/>
          </a:p>
          <a:p>
            <a:pPr marL="342900" lvl="0" indent="-342900" algn="l" rtl="0">
              <a:spcBef>
                <a:spcPts val="560"/>
              </a:spcBef>
              <a:spcAft>
                <a:spcPts val="0"/>
              </a:spcAft>
              <a:buSzPts val="2800"/>
              <a:buChar char="•"/>
            </a:pPr>
            <a:r>
              <a:rPr lang="en-US" i="1"/>
              <a:t>[Add a bullet about local HIV care continuum data]</a:t>
            </a:r>
            <a:endParaRPr/>
          </a:p>
        </p:txBody>
      </p:sp>
      <p:sp>
        <p:nvSpPr>
          <p:cNvPr id="677" name="Google Shape;677;p69"/>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69</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6DBD2">
            <a:alpha val="49803"/>
          </a:srgbClr>
        </a:solidFill>
        <a:effectLst/>
      </p:bgPr>
    </p:bg>
    <p:spTree>
      <p:nvGrpSpPr>
        <p:cNvPr id="1" name="Shape 139"/>
        <p:cNvGrpSpPr/>
        <p:nvPr/>
      </p:nvGrpSpPr>
      <p:grpSpPr>
        <a:xfrm>
          <a:off x="0" y="0"/>
          <a:ext cx="0" cy="0"/>
          <a:chOff x="0" y="0"/>
          <a:chExt cx="0" cy="0"/>
        </a:xfrm>
      </p:grpSpPr>
      <p:sp>
        <p:nvSpPr>
          <p:cNvPr id="141" name="Google Shape;141;p7"/>
          <p:cNvSpPr txBox="1">
            <a:spLocks noGrp="1"/>
          </p:cNvSpPr>
          <p:nvPr>
            <p:ph type="title"/>
          </p:nvPr>
        </p:nvSpPr>
        <p:spPr>
          <a:xfrm>
            <a:off x="1524000" y="13488"/>
            <a:ext cx="7620000" cy="97711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Quiz: Who Does What and Why?</a:t>
            </a:r>
            <a:endParaRPr/>
          </a:p>
        </p:txBody>
      </p:sp>
      <p:sp>
        <p:nvSpPr>
          <p:cNvPr id="142" name="Google Shape;142;p7"/>
          <p:cNvSpPr txBox="1">
            <a:spLocks noGrp="1"/>
          </p:cNvSpPr>
          <p:nvPr>
            <p:ph type="body" idx="4294967295"/>
          </p:nvPr>
        </p:nvSpPr>
        <p:spPr>
          <a:xfrm>
            <a:off x="304800" y="1752600"/>
            <a:ext cx="8229600" cy="4389438"/>
          </a:xfrm>
          <a:prstGeom prst="rect">
            <a:avLst/>
          </a:prstGeom>
          <a:noFill/>
          <a:ln w="38100" cap="flat" cmpd="sng">
            <a:solidFill>
              <a:srgbClr val="7F8888"/>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2"/>
              </a:buClr>
              <a:buSzPts val="2800"/>
              <a:buChar char="•"/>
            </a:pPr>
            <a:r>
              <a:rPr lang="en-US"/>
              <a:t>Please complete the quiz individually</a:t>
            </a:r>
            <a:endParaRPr/>
          </a:p>
          <a:p>
            <a:pPr marL="342900" lvl="0" indent="-342900" algn="l" rtl="0">
              <a:lnSpc>
                <a:spcPct val="100000"/>
              </a:lnSpc>
              <a:spcBef>
                <a:spcPts val="1800"/>
              </a:spcBef>
              <a:spcAft>
                <a:spcPts val="0"/>
              </a:spcAft>
              <a:buClr>
                <a:schemeClr val="dk2"/>
              </a:buClr>
              <a:buSzPts val="2800"/>
              <a:buChar char="•"/>
            </a:pPr>
            <a:r>
              <a:rPr lang="en-US"/>
              <a:t>Circle the number of any question you can’t answer or aren’t sure you answered correctly</a:t>
            </a:r>
            <a:endParaRPr/>
          </a:p>
          <a:p>
            <a:pPr marL="342900" lvl="0" indent="-342900" algn="l" rtl="0">
              <a:lnSpc>
                <a:spcPct val="100000"/>
              </a:lnSpc>
              <a:spcBef>
                <a:spcPts val="1800"/>
              </a:spcBef>
              <a:spcAft>
                <a:spcPts val="0"/>
              </a:spcAft>
              <a:buClr>
                <a:schemeClr val="dk2"/>
              </a:buClr>
              <a:buSzPts val="2800"/>
              <a:buChar char="•"/>
            </a:pPr>
            <a:r>
              <a:rPr lang="en-US"/>
              <a:t>Keep the quiz for use at the end of the session</a:t>
            </a:r>
            <a:endParaRPr/>
          </a:p>
          <a:p>
            <a:pPr marL="0" lvl="0" indent="0" algn="l" rtl="0">
              <a:spcBef>
                <a:spcPts val="560"/>
              </a:spcBef>
              <a:spcAft>
                <a:spcPts val="0"/>
              </a:spcAft>
              <a:buSzPts val="2800"/>
              <a:buNone/>
            </a:pPr>
            <a:endParaRPr/>
          </a:p>
        </p:txBody>
      </p:sp>
      <p:pic>
        <p:nvPicPr>
          <p:cNvPr id="143" name="Google Shape;143;p7" title="Double thought bubble icon"/>
          <p:cNvPicPr preferRelativeResize="0"/>
          <p:nvPr/>
        </p:nvPicPr>
        <p:blipFill rotWithShape="1">
          <a:blip r:embed="rId3">
            <a:alphaModFix/>
          </a:blip>
          <a:srcRect/>
          <a:stretch/>
        </p:blipFill>
        <p:spPr>
          <a:xfrm>
            <a:off x="0" y="0"/>
            <a:ext cx="1754965" cy="1169976"/>
          </a:xfrm>
          <a:prstGeom prst="rect">
            <a:avLst/>
          </a:prstGeom>
          <a:noFill/>
          <a:ln>
            <a:noFill/>
          </a:ln>
        </p:spPr>
      </p:pic>
      <p:sp>
        <p:nvSpPr>
          <p:cNvPr id="140" name="Google Shape;140;p7"/>
          <p:cNvSpPr txBox="1"/>
          <p:nvPr/>
        </p:nvSpPr>
        <p:spPr>
          <a:xfrm>
            <a:off x="67056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7</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70"/>
          <p:cNvSpPr txBox="1">
            <a:spLocks noGrp="1"/>
          </p:cNvSpPr>
          <p:nvPr>
            <p:ph type="title"/>
          </p:nvPr>
        </p:nvSpPr>
        <p:spPr>
          <a:xfrm>
            <a:off x="457200" y="457199"/>
            <a:ext cx="8229600" cy="201168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Session Assessment</a:t>
            </a:r>
            <a:endParaRPr/>
          </a:p>
        </p:txBody>
      </p:sp>
      <p:sp>
        <p:nvSpPr>
          <p:cNvPr id="685" name="Google Shape;685;p70"/>
          <p:cNvSpPr txBox="1">
            <a:spLocks noGrp="1"/>
          </p:cNvSpPr>
          <p:nvPr>
            <p:ph type="body" idx="1"/>
          </p:nvPr>
        </p:nvSpPr>
        <p:spPr>
          <a:xfrm>
            <a:off x="457200" y="3099686"/>
            <a:ext cx="8229600" cy="37226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2"/>
              </a:buClr>
              <a:buSzPts val="2000"/>
              <a:buFont typeface="Arial"/>
              <a:buChar char="•"/>
            </a:pPr>
            <a:r>
              <a:rPr lang="en-US"/>
              <a:t>Revisiting the Quiz: Who Does What and Why?</a:t>
            </a:r>
            <a:endParaRPr/>
          </a:p>
          <a:p>
            <a:pPr marL="342900" lvl="0" indent="-342900" algn="l" rtl="0">
              <a:spcBef>
                <a:spcPts val="400"/>
              </a:spcBef>
              <a:spcAft>
                <a:spcPts val="0"/>
              </a:spcAft>
              <a:buClr>
                <a:schemeClr val="dk2"/>
              </a:buClr>
              <a:buSzPts val="2000"/>
              <a:buFont typeface="Arial"/>
              <a:buChar char="•"/>
            </a:pPr>
            <a:r>
              <a:rPr lang="en-US"/>
              <a:t>Discussion: What you learned, what you liked and what you would change</a:t>
            </a:r>
            <a:endParaRPr/>
          </a:p>
          <a:p>
            <a:pPr marL="342900" lvl="0" indent="-342900" algn="l" rtl="0">
              <a:spcBef>
                <a:spcPts val="400"/>
              </a:spcBef>
              <a:spcAft>
                <a:spcPts val="0"/>
              </a:spcAft>
              <a:buClr>
                <a:schemeClr val="dk2"/>
              </a:buClr>
              <a:buSzPts val="2000"/>
              <a:buFont typeface="Arial"/>
              <a:buChar char="•"/>
            </a:pPr>
            <a:r>
              <a:rPr lang="en-US"/>
              <a:t>Orientation Evaluation Form</a:t>
            </a:r>
            <a:endParaRPr/>
          </a:p>
          <a:p>
            <a:pPr marL="342900" lvl="0" indent="-215900" algn="l" rtl="0">
              <a:spcBef>
                <a:spcPts val="400"/>
              </a:spcBef>
              <a:spcAft>
                <a:spcPts val="0"/>
              </a:spcAft>
              <a:buClr>
                <a:schemeClr val="dk2"/>
              </a:buClr>
              <a:buSzPts val="2000"/>
              <a:buFont typeface="Arial"/>
              <a:buNone/>
            </a:pPr>
            <a:endParaRPr/>
          </a:p>
          <a:p>
            <a:pPr marL="342900" lvl="0" indent="-215900" algn="l" rtl="0">
              <a:spcBef>
                <a:spcPts val="400"/>
              </a:spcBef>
              <a:spcAft>
                <a:spcPts val="0"/>
              </a:spcAft>
              <a:buClr>
                <a:schemeClr val="dk2"/>
              </a:buClr>
              <a:buSzPts val="2000"/>
              <a:buFont typeface="Arial"/>
              <a:buNone/>
            </a:pPr>
            <a:endParaRPr/>
          </a:p>
        </p:txBody>
      </p:sp>
      <p:sp>
        <p:nvSpPr>
          <p:cNvPr id="684" name="Google Shape;684;p70"/>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70</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A6DBD2">
            <a:alpha val="49803"/>
          </a:srgbClr>
        </a:solidFill>
        <a:effectLst/>
      </p:bgPr>
    </p:bg>
    <p:spTree>
      <p:nvGrpSpPr>
        <p:cNvPr id="1" name="Shape 690"/>
        <p:cNvGrpSpPr/>
        <p:nvPr/>
      </p:nvGrpSpPr>
      <p:grpSpPr>
        <a:xfrm>
          <a:off x="0" y="0"/>
          <a:ext cx="0" cy="0"/>
          <a:chOff x="0" y="0"/>
          <a:chExt cx="0" cy="0"/>
        </a:xfrm>
      </p:grpSpPr>
      <p:sp>
        <p:nvSpPr>
          <p:cNvPr id="692" name="Google Shape;692;p71"/>
          <p:cNvSpPr txBox="1">
            <a:spLocks noGrp="1"/>
          </p:cNvSpPr>
          <p:nvPr>
            <p:ph type="title"/>
          </p:nvPr>
        </p:nvSpPr>
        <p:spPr>
          <a:xfrm>
            <a:off x="1600200" y="13488"/>
            <a:ext cx="7506882"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Revisiting the Quiz: Who Does What and Why?</a:t>
            </a:r>
            <a:endParaRPr/>
          </a:p>
        </p:txBody>
      </p:sp>
      <p:sp>
        <p:nvSpPr>
          <p:cNvPr id="691" name="Google Shape;691;p71"/>
          <p:cNvSpPr txBox="1">
            <a:spLocks noGrp="1"/>
          </p:cNvSpPr>
          <p:nvPr>
            <p:ph type="body" idx="1"/>
          </p:nvPr>
        </p:nvSpPr>
        <p:spPr>
          <a:xfrm>
            <a:off x="457200" y="1736725"/>
            <a:ext cx="8229600" cy="4389438"/>
          </a:xfrm>
          <a:prstGeom prst="rect">
            <a:avLst/>
          </a:prstGeom>
          <a:noFill/>
          <a:ln w="38100" cap="flat" cmpd="sng">
            <a:solidFill>
              <a:srgbClr val="7F8888"/>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spcBef>
                <a:spcPts val="0"/>
              </a:spcBef>
              <a:spcAft>
                <a:spcPts val="0"/>
              </a:spcAft>
              <a:buClr>
                <a:schemeClr val="dk2"/>
              </a:buClr>
              <a:buSzPts val="2400"/>
              <a:buChar char="•"/>
            </a:pPr>
            <a:r>
              <a:rPr lang="en-US" sz="2400"/>
              <a:t>Please take out your quiz as completed before the training</a:t>
            </a:r>
            <a:endParaRPr/>
          </a:p>
          <a:p>
            <a:pPr marL="342900" lvl="0" indent="-342900" algn="l" rtl="0">
              <a:spcBef>
                <a:spcPts val="1200"/>
              </a:spcBef>
              <a:spcAft>
                <a:spcPts val="0"/>
              </a:spcAft>
              <a:buClr>
                <a:schemeClr val="dk2"/>
              </a:buClr>
              <a:buSzPts val="2400"/>
              <a:buChar char="•"/>
            </a:pPr>
            <a:r>
              <a:rPr lang="en-US" sz="2400"/>
              <a:t>Review your answers</a:t>
            </a:r>
            <a:endParaRPr/>
          </a:p>
          <a:p>
            <a:pPr marL="342900" lvl="0" indent="-342900" algn="l" rtl="0">
              <a:spcBef>
                <a:spcPts val="1200"/>
              </a:spcBef>
              <a:spcAft>
                <a:spcPts val="0"/>
              </a:spcAft>
              <a:buClr>
                <a:schemeClr val="dk2"/>
              </a:buClr>
              <a:buSzPts val="2400"/>
              <a:buChar char="•"/>
            </a:pPr>
            <a:r>
              <a:rPr lang="en-US" sz="2400"/>
              <a:t>Add and revise your answers based on what you learned during the training</a:t>
            </a:r>
            <a:endParaRPr/>
          </a:p>
          <a:p>
            <a:pPr marL="342900" lvl="0" indent="-342900" algn="l" rtl="0">
              <a:spcBef>
                <a:spcPts val="1200"/>
              </a:spcBef>
              <a:spcAft>
                <a:spcPts val="0"/>
              </a:spcAft>
              <a:buClr>
                <a:schemeClr val="dk2"/>
              </a:buClr>
              <a:buSzPts val="2400"/>
              <a:buChar char="•"/>
            </a:pPr>
            <a:r>
              <a:rPr lang="en-US" sz="2400"/>
              <a:t>Count the number of answers you added or revised</a:t>
            </a:r>
            <a:endParaRPr/>
          </a:p>
          <a:p>
            <a:pPr marL="342900" lvl="0" indent="-342900" algn="l" rtl="0">
              <a:spcBef>
                <a:spcPts val="1200"/>
              </a:spcBef>
              <a:spcAft>
                <a:spcPts val="0"/>
              </a:spcAft>
              <a:buClr>
                <a:schemeClr val="dk2"/>
              </a:buClr>
              <a:buSzPts val="2400"/>
              <a:buChar char="•"/>
            </a:pPr>
            <a:r>
              <a:rPr lang="en-US" sz="2400"/>
              <a:t>Identify any questions that you still aren’t sure how to answer</a:t>
            </a:r>
            <a:endParaRPr/>
          </a:p>
          <a:p>
            <a:pPr marL="342900" lvl="0" indent="-342900" algn="l" rtl="0">
              <a:spcBef>
                <a:spcPts val="1200"/>
              </a:spcBef>
              <a:spcAft>
                <a:spcPts val="0"/>
              </a:spcAft>
              <a:buClr>
                <a:schemeClr val="dk2"/>
              </a:buClr>
              <a:buSzPts val="2400"/>
              <a:buChar char="•"/>
            </a:pPr>
            <a:r>
              <a:rPr lang="en-US" sz="2400"/>
              <a:t>Be ready to discuss the quiz</a:t>
            </a:r>
            <a:endParaRPr/>
          </a:p>
          <a:p>
            <a:pPr marL="342900" lvl="0" indent="-190500" algn="l" rtl="0">
              <a:spcBef>
                <a:spcPts val="480"/>
              </a:spcBef>
              <a:spcAft>
                <a:spcPts val="0"/>
              </a:spcAft>
              <a:buClr>
                <a:schemeClr val="dk2"/>
              </a:buClr>
              <a:buSzPts val="2400"/>
              <a:buNone/>
            </a:pPr>
            <a:endParaRPr sz="2400"/>
          </a:p>
        </p:txBody>
      </p:sp>
      <p:sp>
        <p:nvSpPr>
          <p:cNvPr id="693" name="Google Shape;693;p71"/>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71</a:t>
            </a:fld>
            <a:endParaRPr sz="900">
              <a:solidFill>
                <a:srgbClr val="8D8D8D"/>
              </a:solidFill>
              <a:latin typeface="Times New Roman"/>
              <a:ea typeface="Times New Roman"/>
              <a:cs typeface="Times New Roman"/>
              <a:sym typeface="Times New Roman"/>
            </a:endParaRPr>
          </a:p>
        </p:txBody>
      </p:sp>
      <p:pic>
        <p:nvPicPr>
          <p:cNvPr id="694" name="Google Shape;694;p71" descr="Role of Data in Implementing PC Tasks "/>
          <p:cNvPicPr preferRelativeResize="0"/>
          <p:nvPr/>
        </p:nvPicPr>
        <p:blipFill rotWithShape="1">
          <a:blip r:embed="rId3">
            <a:alphaModFix/>
          </a:blip>
          <a:srcRect/>
          <a:stretch/>
        </p:blipFill>
        <p:spPr>
          <a:xfrm>
            <a:off x="0" y="0"/>
            <a:ext cx="1754965" cy="116997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Discussion: Reflecting on Today’s Session</a:t>
            </a:r>
            <a:endParaRPr/>
          </a:p>
        </p:txBody>
      </p:sp>
      <p:sp>
        <p:nvSpPr>
          <p:cNvPr id="701" name="Google Shape;701;p72"/>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342900" lvl="0" indent="-165100" algn="l" rtl="0">
              <a:spcBef>
                <a:spcPts val="0"/>
              </a:spcBef>
              <a:spcAft>
                <a:spcPts val="0"/>
              </a:spcAft>
              <a:buSzPts val="2800"/>
              <a:buNone/>
            </a:pPr>
            <a:endParaRPr/>
          </a:p>
          <a:p>
            <a:pPr marL="342900" lvl="0" indent="-342900" algn="l" rtl="0">
              <a:spcBef>
                <a:spcPts val="560"/>
              </a:spcBef>
              <a:spcAft>
                <a:spcPts val="0"/>
              </a:spcAft>
              <a:buSzPts val="2800"/>
              <a:buChar char="•"/>
            </a:pPr>
            <a:r>
              <a:rPr lang="en-US" i="1"/>
              <a:t>What is the most important thing you learned today?</a:t>
            </a:r>
            <a:endParaRPr/>
          </a:p>
          <a:p>
            <a:pPr marL="342900" lvl="0" indent="-342900" algn="l" rtl="0">
              <a:spcBef>
                <a:spcPts val="560"/>
              </a:spcBef>
              <a:spcAft>
                <a:spcPts val="0"/>
              </a:spcAft>
              <a:buSzPts val="2800"/>
              <a:buChar char="•"/>
            </a:pPr>
            <a:r>
              <a:rPr lang="en-US" i="1"/>
              <a:t>What did you like about this orientation session?</a:t>
            </a:r>
            <a:endParaRPr/>
          </a:p>
          <a:p>
            <a:pPr marL="342900" lvl="0" indent="-342900" algn="l" rtl="0">
              <a:spcBef>
                <a:spcPts val="560"/>
              </a:spcBef>
              <a:spcAft>
                <a:spcPts val="0"/>
              </a:spcAft>
              <a:buSzPts val="2800"/>
              <a:buChar char="•"/>
            </a:pPr>
            <a:r>
              <a:rPr lang="en-US" i="1"/>
              <a:t>What would you change about this orientation session?</a:t>
            </a:r>
            <a:endParaRPr/>
          </a:p>
          <a:p>
            <a:pPr marL="342900" lvl="0" indent="-165100" algn="l" rtl="0">
              <a:spcBef>
                <a:spcPts val="560"/>
              </a:spcBef>
              <a:spcAft>
                <a:spcPts val="0"/>
              </a:spcAft>
              <a:buSzPts val="2800"/>
              <a:buNone/>
            </a:pPr>
            <a:endParaRPr/>
          </a:p>
        </p:txBody>
      </p:sp>
      <p:sp>
        <p:nvSpPr>
          <p:cNvPr id="702" name="Google Shape;702;p72"/>
          <p:cNvSpPr txBox="1"/>
          <p:nvPr/>
        </p:nvSpPr>
        <p:spPr>
          <a:xfrm>
            <a:off x="6629400" y="6264275"/>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8D8D8D"/>
                </a:solidFill>
                <a:latin typeface="Times New Roman"/>
                <a:ea typeface="Times New Roman"/>
                <a:cs typeface="Times New Roman"/>
                <a:sym typeface="Times New Roman"/>
              </a:rPr>
              <a:t>72</a:t>
            </a:fld>
            <a:endParaRPr sz="900">
              <a:solidFill>
                <a:srgbClr val="8D8D8D"/>
              </a:solidFill>
              <a:latin typeface="Times New Roman"/>
              <a:ea typeface="Times New Roman"/>
              <a:cs typeface="Times New Roman"/>
              <a:sym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Orientation Evaluation Form</a:t>
            </a:r>
            <a:endParaRPr/>
          </a:p>
        </p:txBody>
      </p:sp>
      <p:sp>
        <p:nvSpPr>
          <p:cNvPr id="708" name="Google Shape;708;p73"/>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00"/>
              <a:buNone/>
            </a:pPr>
            <a:r>
              <a:rPr lang="en-US" sz="3200"/>
              <a:t>Please complete and return the </a:t>
            </a:r>
            <a:endParaRPr/>
          </a:p>
          <a:p>
            <a:pPr marL="0" lvl="0" indent="0" algn="ctr" rtl="0">
              <a:spcBef>
                <a:spcPts val="640"/>
              </a:spcBef>
              <a:spcAft>
                <a:spcPts val="0"/>
              </a:spcAft>
              <a:buSzPts val="3200"/>
              <a:buNone/>
            </a:pPr>
            <a:r>
              <a:rPr lang="en-US" sz="3200"/>
              <a:t>Orientation Evaluation Form. </a:t>
            </a:r>
            <a:endParaRPr/>
          </a:p>
          <a:p>
            <a:pPr marL="0" lvl="0" indent="0" algn="l" rtl="0">
              <a:spcBef>
                <a:spcPts val="560"/>
              </a:spcBef>
              <a:spcAft>
                <a:spcPts val="0"/>
              </a:spcAft>
              <a:buSzPts val="2800"/>
              <a:buNone/>
            </a:pPr>
            <a:endParaRPr/>
          </a:p>
          <a:p>
            <a:pPr marL="0" lvl="0" indent="0" algn="ctr" rtl="0">
              <a:spcBef>
                <a:spcPts val="960"/>
              </a:spcBef>
              <a:spcAft>
                <a:spcPts val="0"/>
              </a:spcAft>
              <a:buSzPts val="4800"/>
              <a:buNone/>
            </a:pPr>
            <a:r>
              <a:rPr lang="en-US" sz="4800" b="1">
                <a:solidFill>
                  <a:srgbClr val="BF2525"/>
                </a:solidFill>
              </a:rPr>
              <a:t>Thank You!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457200" y="457199"/>
            <a:ext cx="8229600" cy="201168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The Ryan White HIV/AIDS Program: What Every PC Member Should Know</a:t>
            </a:r>
            <a:endParaRPr/>
          </a:p>
        </p:txBody>
      </p:sp>
      <p:sp>
        <p:nvSpPr>
          <p:cNvPr id="150" name="Google Shape;150;p8"/>
          <p:cNvSpPr txBox="1">
            <a:spLocks noGrp="1"/>
          </p:cNvSpPr>
          <p:nvPr>
            <p:ph type="body" idx="1"/>
          </p:nvPr>
        </p:nvSpPr>
        <p:spPr>
          <a:xfrm>
            <a:off x="457200" y="2906712"/>
            <a:ext cx="8229600" cy="2743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00"/>
              <a:buChar char="•"/>
            </a:pPr>
            <a:r>
              <a:rPr lang="en-US" sz="2200"/>
              <a:t>Understanding RWHAP Purpose and Scope</a:t>
            </a:r>
            <a:endParaRPr/>
          </a:p>
          <a:p>
            <a:pPr marL="342900" lvl="0" indent="-342900" algn="l" rtl="0">
              <a:spcBef>
                <a:spcPts val="440"/>
              </a:spcBef>
              <a:spcAft>
                <a:spcPts val="0"/>
              </a:spcAft>
              <a:buSzPts val="2200"/>
              <a:buChar char="•"/>
            </a:pPr>
            <a:r>
              <a:rPr lang="en-US" sz="2200"/>
              <a:t>Understanding Part A </a:t>
            </a:r>
            <a:endParaRPr/>
          </a:p>
          <a:p>
            <a:pPr marL="342900" lvl="0" indent="-342900" algn="l" rtl="0">
              <a:spcBef>
                <a:spcPts val="440"/>
              </a:spcBef>
              <a:spcAft>
                <a:spcPts val="0"/>
              </a:spcAft>
              <a:buSzPts val="2200"/>
              <a:buChar char="•"/>
            </a:pPr>
            <a:r>
              <a:rPr lang="en-US" sz="2200"/>
              <a:t>Part A Community Planning</a:t>
            </a:r>
            <a:endParaRPr/>
          </a:p>
          <a:p>
            <a:pPr marL="0" lvl="0" indent="0" algn="l" rtl="0">
              <a:spcBef>
                <a:spcPts val="440"/>
              </a:spcBef>
              <a:spcAft>
                <a:spcPts val="0"/>
              </a:spcAft>
              <a:buSzPts val="2200"/>
              <a:buNone/>
            </a:pPr>
            <a:endParaRPr sz="2200"/>
          </a:p>
          <a:p>
            <a:pPr marL="342900" lvl="0" indent="-215900" algn="l" rtl="0">
              <a:spcBef>
                <a:spcPts val="400"/>
              </a:spcBef>
              <a:spcAft>
                <a:spcPts val="0"/>
              </a:spcAft>
              <a:buSzPts val="2000"/>
              <a:buNone/>
            </a:pPr>
            <a:endParaRPr/>
          </a:p>
          <a:p>
            <a:pPr marL="342900" lvl="0" indent="-215900" algn="l" rtl="0">
              <a:spcBef>
                <a:spcPts val="400"/>
              </a:spcBef>
              <a:spcAft>
                <a:spcPts val="0"/>
              </a:spcAft>
              <a:buSzPts val="2000"/>
              <a:buNone/>
            </a:pPr>
            <a:endParaRPr/>
          </a:p>
        </p:txBody>
      </p:sp>
      <p:sp>
        <p:nvSpPr>
          <p:cNvPr id="151" name="Google Shape;151;p8"/>
          <p:cNvSpPr txBox="1"/>
          <p:nvPr/>
        </p:nvSpPr>
        <p:spPr>
          <a:xfrm>
            <a:off x="67056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8</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The Ryan White HIV/AIDS Program</a:t>
            </a:r>
            <a:endParaRPr/>
          </a:p>
        </p:txBody>
      </p:sp>
      <p:sp>
        <p:nvSpPr>
          <p:cNvPr id="158" name="Google Shape;158;p9"/>
          <p:cNvSpPr txBox="1">
            <a:spLocks noGrp="1"/>
          </p:cNvSpPr>
          <p:nvPr>
            <p:ph type="body" idx="1"/>
          </p:nvPr>
        </p:nvSpPr>
        <p:spPr>
          <a:xfrm>
            <a:off x="457200" y="1736725"/>
            <a:ext cx="8229600" cy="43894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00"/>
              <a:buChar char="•"/>
            </a:pPr>
            <a:r>
              <a:rPr lang="en-US" sz="2500"/>
              <a:t>Largest federal government program specifically designed to provide services for people living with HIV (PLWH) – $2.32 billion in funding in FY 2017</a:t>
            </a:r>
            <a:endParaRPr/>
          </a:p>
          <a:p>
            <a:pPr marL="342900" lvl="0" indent="-342900" algn="l" rtl="0">
              <a:spcBef>
                <a:spcPts val="1700"/>
              </a:spcBef>
              <a:spcAft>
                <a:spcPts val="0"/>
              </a:spcAft>
              <a:buSzPts val="2500"/>
              <a:buChar char="•"/>
            </a:pPr>
            <a:r>
              <a:rPr lang="en-US" sz="2500"/>
              <a:t>Third largest Federal program serving PLWH – after Medicaid and Medicare</a:t>
            </a:r>
            <a:endParaRPr/>
          </a:p>
          <a:p>
            <a:pPr marL="342900" lvl="0" indent="-342900" algn="l" rtl="0">
              <a:spcBef>
                <a:spcPts val="1700"/>
              </a:spcBef>
              <a:spcAft>
                <a:spcPts val="0"/>
              </a:spcAft>
              <a:buSzPts val="2500"/>
              <a:buChar char="•"/>
            </a:pPr>
            <a:r>
              <a:rPr lang="en-US" sz="2500"/>
              <a:t>First enacted as the Ryan White Comprehensive AIDS Resources Emergency (CARE) Act in 1990</a:t>
            </a:r>
            <a:endParaRPr/>
          </a:p>
          <a:p>
            <a:pPr marL="342900" lvl="0" indent="-342900" algn="l" rtl="0">
              <a:spcBef>
                <a:spcPts val="1700"/>
              </a:spcBef>
              <a:spcAft>
                <a:spcPts val="0"/>
              </a:spcAft>
              <a:buSzPts val="2500"/>
              <a:buChar char="•"/>
            </a:pPr>
            <a:r>
              <a:rPr lang="en-US" sz="2500"/>
              <a:t>Current legislation is the Ryan White HIV/AIDS Treatment Extension Act of 2009 (Title XXVI of the Public Health Service Act)</a:t>
            </a:r>
            <a:endParaRPr/>
          </a:p>
        </p:txBody>
      </p:sp>
      <p:sp>
        <p:nvSpPr>
          <p:cNvPr id="159" name="Google Shape;159;p9"/>
          <p:cNvSpPr txBox="1"/>
          <p:nvPr/>
        </p:nvSpPr>
        <p:spPr>
          <a:xfrm>
            <a:off x="670560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8D8D8D"/>
                </a:solidFill>
                <a:latin typeface="Times New Roman"/>
                <a:ea typeface="Times New Roman"/>
                <a:cs typeface="Times New Roman"/>
                <a:sym typeface="Times New Roman"/>
              </a:rPr>
              <a:t>9</a:t>
            </a:fld>
            <a:endParaRPr sz="900" b="0" i="0" u="none" strike="noStrike" cap="none">
              <a:solidFill>
                <a:srgbClr val="8D8D8D"/>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CHATT-TrainingGuide">
  <a:themeElements>
    <a:clrScheme name="Custom 1">
      <a:dk1>
        <a:srgbClr val="313534"/>
      </a:dk1>
      <a:lt1>
        <a:srgbClr val="FFFFFF"/>
      </a:lt1>
      <a:dk2>
        <a:srgbClr val="69726F"/>
      </a:dk2>
      <a:lt2>
        <a:srgbClr val="E0E9E7"/>
      </a:lt2>
      <a:accent1>
        <a:srgbClr val="08B89D"/>
      </a:accent1>
      <a:accent2>
        <a:srgbClr val="08B89C"/>
      </a:accent2>
      <a:accent3>
        <a:srgbClr val="A7DAD2"/>
      </a:accent3>
      <a:accent4>
        <a:srgbClr val="8A8A8A"/>
      </a:accent4>
      <a:accent5>
        <a:srgbClr val="BF2524"/>
      </a:accent5>
      <a:accent6>
        <a:srgbClr val="F15F43"/>
      </a:accent6>
      <a:hlink>
        <a:srgbClr val="BF2625"/>
      </a:hlink>
      <a:folHlink>
        <a:srgbClr val="F15F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6439</Words>
  <Application>Microsoft Macintosh PowerPoint</Application>
  <PresentationFormat>On-screen Show (4:3)</PresentationFormat>
  <Paragraphs>768</Paragraphs>
  <Slides>73</Slides>
  <Notes>72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Times New Roman</vt:lpstr>
      <vt:lpstr>Noto Sans Symbols</vt:lpstr>
      <vt:lpstr>Calibri</vt:lpstr>
      <vt:lpstr>Arial</vt:lpstr>
      <vt:lpstr>Tahoma</vt:lpstr>
      <vt:lpstr>Arial Narrow</vt:lpstr>
      <vt:lpstr>CHATT-TrainingGuide</vt:lpstr>
      <vt:lpstr> Planning Council New Member Orientation</vt:lpstr>
      <vt:lpstr>[Notes for presenters: This slide can be removed]</vt:lpstr>
      <vt:lpstr>Get-Acquainted Activity: Expectations and Concerns</vt:lpstr>
      <vt:lpstr>Orientation Objectives</vt:lpstr>
      <vt:lpstr>Suggested Ground Rules </vt:lpstr>
      <vt:lpstr>Topics</vt:lpstr>
      <vt:lpstr>Quiz: Who Does What and Why?</vt:lpstr>
      <vt:lpstr>The Ryan White HIV/AIDS Program: What Every PC Member Should Know</vt:lpstr>
      <vt:lpstr>The Ryan White HIV/AIDS Program</vt:lpstr>
      <vt:lpstr>PowerPoint Presentation</vt:lpstr>
      <vt:lpstr>Purpose of RWHAP</vt:lpstr>
      <vt:lpstr>RWHAP Scope</vt:lpstr>
      <vt:lpstr>RWHAP Facts </vt:lpstr>
      <vt:lpstr>RWHAP Part A Program</vt:lpstr>
      <vt:lpstr>RWHAP Part A Funding</vt:lpstr>
      <vt:lpstr>Legislative Requirements  for RWHAP Part A HIV Planning </vt:lpstr>
      <vt:lpstr>HRSA/HAB Suggested Principles  for RWHAP Planning</vt:lpstr>
      <vt:lpstr>Uniqueness of RWHAP Part A Planning Councils </vt:lpstr>
      <vt:lpstr>Quick Discussion: The RWHAP and HIV Community Planning</vt:lpstr>
      <vt:lpstr>Sum Up: Key Facts about RWHAP and Part A</vt:lpstr>
      <vt:lpstr>Overview of PC Roles, Responsibilities, and Boundaries </vt:lpstr>
      <vt:lpstr>Recipient and Planning Council  Roles and Responsibilities</vt:lpstr>
      <vt:lpstr>Planning Council, Recipient, &amp; Chief Elected Official Roles &amp; Responsibilities*</vt:lpstr>
      <vt:lpstr>Quick Discussion: Roles and Responsibilities Matrix</vt:lpstr>
      <vt:lpstr>Responsibilities of the CEO</vt:lpstr>
      <vt:lpstr>Responsibilities of the Planning Council</vt:lpstr>
      <vt:lpstr>Responsibilities of the Recipient </vt:lpstr>
      <vt:lpstr>Shared Roles</vt:lpstr>
      <vt:lpstr>Boundaries: Separation of PC and Recipient Roles</vt:lpstr>
      <vt:lpstr>Quick Scenario:  PC Relationship with the Recipient</vt:lpstr>
      <vt:lpstr>Flow of RWHAP Part A  Decision Making &amp; Funds</vt:lpstr>
      <vt:lpstr>Planning Council, Recipient, &amp; Chief Elected Official  Roles &amp; Responsibilities1 Matrix</vt:lpstr>
      <vt:lpstr>Quick Discussion: Review of PC and Recipient Roles and Responsibilities</vt:lpstr>
      <vt:lpstr>Sum Up: Roles, Responsibilities, and Boundaries </vt:lpstr>
      <vt:lpstr>The Planning Council and the System of Care</vt:lpstr>
      <vt:lpstr>Importance of the System of Care</vt:lpstr>
      <vt:lpstr>Services Fundable under RWHAP Part A</vt:lpstr>
      <vt:lpstr>Funding for Medical Services  </vt:lpstr>
      <vt:lpstr>Fundable Core Medical-Related Services </vt:lpstr>
      <vt:lpstr>Support Services</vt:lpstr>
      <vt:lpstr>Fundable Support Services</vt:lpstr>
      <vt:lpstr>Quick Activity: Describing the Local System of Care</vt:lpstr>
      <vt:lpstr>Sum Up: PCs and the System of Care</vt:lpstr>
      <vt:lpstr>Planning Council Operations</vt:lpstr>
      <vt:lpstr>Scope of PC Operations</vt:lpstr>
      <vt:lpstr>PC Membership</vt:lpstr>
      <vt:lpstr>What is an “Unaligned” Consumer?</vt:lpstr>
      <vt:lpstr>Quick Scenario for Discussion</vt:lpstr>
      <vt:lpstr>Role of the PC Chair or Committee Chair* in Successful Meetings</vt:lpstr>
      <vt:lpstr>Role of the PC Chair or Committee Chair in Successful Meetings (cont.)</vt:lpstr>
      <vt:lpstr>Role of Planning Council Support (PCS) Staff</vt:lpstr>
      <vt:lpstr>Recipient Staff Roles with the PC</vt:lpstr>
      <vt:lpstr>Quick Discussion: Recipient Staff Role</vt:lpstr>
      <vt:lpstr>Expectations for PC Members</vt:lpstr>
      <vt:lpstr>Sample PC Committee Structure</vt:lpstr>
      <vt:lpstr>How Our Planning Council Operates</vt:lpstr>
      <vt:lpstr>Quick Scenario: Committee Meetings</vt:lpstr>
      <vt:lpstr>Sum Up: PC Operations</vt:lpstr>
      <vt:lpstr>Small-Group Activity: Looking Ahead</vt:lpstr>
      <vt:lpstr>Understanding and Using Data</vt:lpstr>
      <vt:lpstr>Importance of Data</vt:lpstr>
      <vt:lpstr>Purpose of the Planning Cycle:  Putting the Pieces Together</vt:lpstr>
      <vt:lpstr>PowerPoint Presentation</vt:lpstr>
      <vt:lpstr>Some Data Used to Assess Care Quality and Outcomes</vt:lpstr>
      <vt:lpstr>PowerPoint Presentation</vt:lpstr>
      <vt:lpstr>PowerPoint Presentation</vt:lpstr>
      <vt:lpstr>Viral Suppression among RWHAP Clients, by State, 2010 and 2018 – United States and 2 Territories</vt:lpstr>
      <vt:lpstr>[Your Jurisdiction’s] Ryan White  HIV Care Continuum</vt:lpstr>
      <vt:lpstr>Sum Up: Understanding and Using Data</vt:lpstr>
      <vt:lpstr>Session Assessment</vt:lpstr>
      <vt:lpstr>Revisiting the Quiz: Who Does What and Why?</vt:lpstr>
      <vt:lpstr>Discussion: Reflecting on Today’s Session</vt:lpstr>
      <vt:lpstr>Orientation Evaluation Form</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Planning Council New Member Orientation</dc:title>
  <dc:creator>JSI</dc:creator>
  <cp:lastModifiedBy>Amanda MacEvitt</cp:lastModifiedBy>
  <cp:revision>16</cp:revision>
  <dcterms:created xsi:type="dcterms:W3CDTF">2018-02-12T17:54:35Z</dcterms:created>
  <dcterms:modified xsi:type="dcterms:W3CDTF">2021-03-18T16:25:53Z</dcterms:modified>
</cp:coreProperties>
</file>