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75" r:id="rId2"/>
  </p:sldMasterIdLst>
  <p:notesMasterIdLst>
    <p:notesMasterId r:id="rId41"/>
  </p:notesMasterIdLst>
  <p:sldIdLst>
    <p:sldId id="258" r:id="rId3"/>
    <p:sldId id="535" r:id="rId4"/>
    <p:sldId id="301" r:id="rId5"/>
    <p:sldId id="444" r:id="rId6"/>
    <p:sldId id="304" r:id="rId7"/>
    <p:sldId id="542" r:id="rId8"/>
    <p:sldId id="586" r:id="rId9"/>
    <p:sldId id="587" r:id="rId10"/>
    <p:sldId id="588" r:id="rId11"/>
    <p:sldId id="589" r:id="rId12"/>
    <p:sldId id="590" r:id="rId13"/>
    <p:sldId id="591" r:id="rId14"/>
    <p:sldId id="592" r:id="rId15"/>
    <p:sldId id="593" r:id="rId16"/>
    <p:sldId id="594" r:id="rId17"/>
    <p:sldId id="595" r:id="rId18"/>
    <p:sldId id="597" r:id="rId19"/>
    <p:sldId id="598" r:id="rId20"/>
    <p:sldId id="599" r:id="rId21"/>
    <p:sldId id="600" r:id="rId22"/>
    <p:sldId id="601" r:id="rId23"/>
    <p:sldId id="602" r:id="rId24"/>
    <p:sldId id="543" r:id="rId25"/>
    <p:sldId id="604" r:id="rId26"/>
    <p:sldId id="605" r:id="rId27"/>
    <p:sldId id="606" r:id="rId28"/>
    <p:sldId id="607" r:id="rId29"/>
    <p:sldId id="609" r:id="rId30"/>
    <p:sldId id="610" r:id="rId31"/>
    <p:sldId id="611" r:id="rId32"/>
    <p:sldId id="544" r:id="rId33"/>
    <p:sldId id="612" r:id="rId34"/>
    <p:sldId id="613" r:id="rId35"/>
    <p:sldId id="614" r:id="rId36"/>
    <p:sldId id="538" r:id="rId37"/>
    <p:sldId id="372" r:id="rId38"/>
    <p:sldId id="364" r:id="rId39"/>
    <p:sldId id="365"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Philip" initials="AP" lastIdx="3" clrIdx="0">
    <p:extLst>
      <p:ext uri="{19B8F6BF-5375-455C-9EA6-DF929625EA0E}">
        <p15:presenceInfo xmlns:p15="http://schemas.microsoft.com/office/powerpoint/2012/main" userId="Andrew Phili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56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1214" autoAdjust="0"/>
  </p:normalViewPr>
  <p:slideViewPr>
    <p:cSldViewPr>
      <p:cViewPr varScale="1">
        <p:scale>
          <a:sx n="76" d="100"/>
          <a:sy n="76" d="100"/>
        </p:scale>
        <p:origin x="2336" y="184"/>
      </p:cViewPr>
      <p:guideLst>
        <p:guide orient="horz" pos="2160"/>
        <p:guide pos="2880"/>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rr-fs1\data\RRHS%20Shared%20Folder\2017%20E-M%20Bell%20Curve%20Template%20Software\E-M%20Bell%20Curve%202017.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rr-fs1\data\RRHS%20Shared%20Folder\2017%20E-M%20Bell%20Curve%20Template%20Software\E-M%20Bell%20Curve%202017.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9426888436693178E-2"/>
          <c:y val="5.4745168217609164E-2"/>
          <c:w val="0.85849226201455131"/>
          <c:h val="0.85447888332140309"/>
        </c:manualLayout>
      </c:layout>
      <c:lineChart>
        <c:grouping val="standard"/>
        <c:varyColors val="0"/>
        <c:ser>
          <c:idx val="0"/>
          <c:order val="0"/>
          <c:tx>
            <c:v>Practice</c:v>
          </c:tx>
          <c:spPr>
            <a:ln w="12700">
              <a:solidFill>
                <a:srgbClr val="000080"/>
              </a:solidFill>
              <a:prstDash val="solid"/>
            </a:ln>
          </c:spPr>
          <c:marker>
            <c:symbol val="none"/>
          </c:marker>
          <c:cat>
            <c:numRef>
              <c:f>'Internal Medicine'!$A$5:$A$9</c:f>
              <c:numCache>
                <c:formatCode>@</c:formatCode>
                <c:ptCount val="5"/>
                <c:pt idx="0">
                  <c:v>99201</c:v>
                </c:pt>
                <c:pt idx="1">
                  <c:v>99202</c:v>
                </c:pt>
                <c:pt idx="2">
                  <c:v>99203</c:v>
                </c:pt>
                <c:pt idx="3">
                  <c:v>99204</c:v>
                </c:pt>
                <c:pt idx="4">
                  <c:v>99205</c:v>
                </c:pt>
              </c:numCache>
            </c:numRef>
          </c:cat>
          <c:val>
            <c:numRef>
              <c:f>'Internal Medicine'!$E$14:$E$18</c:f>
              <c:numCache>
                <c:formatCode>0.00%</c:formatCode>
                <c:ptCount val="5"/>
                <c:pt idx="0">
                  <c:v>0</c:v>
                </c:pt>
                <c:pt idx="1">
                  <c:v>0</c:v>
                </c:pt>
                <c:pt idx="2">
                  <c:v>0</c:v>
                </c:pt>
                <c:pt idx="3">
                  <c:v>0</c:v>
                </c:pt>
                <c:pt idx="4">
                  <c:v>0</c:v>
                </c:pt>
              </c:numCache>
            </c:numRef>
          </c:val>
          <c:smooth val="0"/>
          <c:extLst>
            <c:ext xmlns:c16="http://schemas.microsoft.com/office/drawing/2014/chart" uri="{C3380CC4-5D6E-409C-BE32-E72D297353CC}">
              <c16:uniqueId val="{00000000-7768-429C-86F8-6EE237C09FA8}"/>
            </c:ext>
          </c:extLst>
        </c:ser>
        <c:ser>
          <c:idx val="1"/>
          <c:order val="1"/>
          <c:tx>
            <c:v>National</c:v>
          </c:tx>
          <c:spPr>
            <a:ln>
              <a:solidFill>
                <a:srgbClr val="0070C0"/>
              </a:solidFill>
            </a:ln>
          </c:spPr>
          <c:marker>
            <c:symbol val="none"/>
          </c:marker>
          <c:cat>
            <c:numRef>
              <c:f>'Internal Medicine'!$A$5:$A$9</c:f>
              <c:numCache>
                <c:formatCode>@</c:formatCode>
                <c:ptCount val="5"/>
                <c:pt idx="0">
                  <c:v>99201</c:v>
                </c:pt>
                <c:pt idx="1">
                  <c:v>99202</c:v>
                </c:pt>
                <c:pt idx="2">
                  <c:v>99203</c:v>
                </c:pt>
                <c:pt idx="3">
                  <c:v>99204</c:v>
                </c:pt>
                <c:pt idx="4">
                  <c:v>99205</c:v>
                </c:pt>
              </c:numCache>
            </c:numRef>
          </c:cat>
          <c:val>
            <c:numRef>
              <c:f>'Internal Medicine'!$F$14:$F$18</c:f>
              <c:numCache>
                <c:formatCode>0.00%</c:formatCode>
                <c:ptCount val="5"/>
                <c:pt idx="0">
                  <c:v>4.4999998062849045E-3</c:v>
                </c:pt>
                <c:pt idx="1">
                  <c:v>4.9899999052286148E-2</c:v>
                </c:pt>
                <c:pt idx="2">
                  <c:v>0.28920000791549683</c:v>
                </c:pt>
                <c:pt idx="3">
                  <c:v>0.49400001764297485</c:v>
                </c:pt>
                <c:pt idx="4">
                  <c:v>0.16239999234676361</c:v>
                </c:pt>
              </c:numCache>
            </c:numRef>
          </c:val>
          <c:smooth val="0"/>
          <c:extLst>
            <c:ext xmlns:c16="http://schemas.microsoft.com/office/drawing/2014/chart" uri="{C3380CC4-5D6E-409C-BE32-E72D297353CC}">
              <c16:uniqueId val="{00000001-7768-429C-86F8-6EE237C09FA8}"/>
            </c:ext>
          </c:extLst>
        </c:ser>
        <c:dLbls>
          <c:showLegendKey val="0"/>
          <c:showVal val="0"/>
          <c:showCatName val="0"/>
          <c:showSerName val="0"/>
          <c:showPercent val="0"/>
          <c:showBubbleSize val="0"/>
        </c:dLbls>
        <c:smooth val="0"/>
        <c:axId val="354385312"/>
        <c:axId val="353161936"/>
      </c:lineChart>
      <c:catAx>
        <c:axId val="354385312"/>
        <c:scaling>
          <c:orientation val="minMax"/>
        </c:scaling>
        <c:delete val="0"/>
        <c:axPos val="b"/>
        <c:numFmt formatCode="@" sourceLinked="1"/>
        <c:majorTickMark val="out"/>
        <c:minorTickMark val="none"/>
        <c:tickLblPos val="nextTo"/>
        <c:spPr>
          <a:ln w="3175">
            <a:solidFill>
              <a:srgbClr val="000000"/>
            </a:solidFill>
            <a:prstDash val="solid"/>
          </a:ln>
        </c:spPr>
        <c:txPr>
          <a:bodyPr rot="0" vert="horz"/>
          <a:lstStyle/>
          <a:p>
            <a:pPr>
              <a:defRPr/>
            </a:pPr>
            <a:endParaRPr lang="en-US"/>
          </a:p>
        </c:txPr>
        <c:crossAx val="353161936"/>
        <c:crosses val="autoZero"/>
        <c:auto val="1"/>
        <c:lblAlgn val="ctr"/>
        <c:lblOffset val="100"/>
        <c:tickLblSkip val="1"/>
        <c:tickMarkSkip val="1"/>
        <c:noMultiLvlLbl val="0"/>
      </c:catAx>
      <c:valAx>
        <c:axId val="353161936"/>
        <c:scaling>
          <c:orientation val="minMax"/>
          <c:max val="1"/>
        </c:scaling>
        <c:delete val="0"/>
        <c:axPos val="l"/>
        <c:majorGridlines>
          <c:spPr>
            <a:ln w="3175">
              <a:solidFill>
                <a:srgbClr val="000000"/>
              </a:solidFill>
              <a:prstDash val="solid"/>
            </a:ln>
          </c:spPr>
        </c:majorGridlines>
        <c:numFmt formatCode="0%" sourceLinked="0"/>
        <c:majorTickMark val="out"/>
        <c:minorTickMark val="none"/>
        <c:tickLblPos val="low"/>
        <c:spPr>
          <a:ln w="3175">
            <a:solidFill>
              <a:srgbClr val="000000"/>
            </a:solidFill>
            <a:prstDash val="solid"/>
          </a:ln>
        </c:spPr>
        <c:txPr>
          <a:bodyPr rot="0" vert="horz"/>
          <a:lstStyle/>
          <a:p>
            <a:pPr>
              <a:defRPr/>
            </a:pPr>
            <a:endParaRPr lang="en-US"/>
          </a:p>
        </c:txPr>
        <c:crossAx val="354385312"/>
        <c:crossesAt val="33665"/>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200" b="1"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9426888436693178E-2"/>
          <c:y val="4.9330284644422996E-2"/>
          <c:w val="0.86109644727242007"/>
          <c:h val="0.85608667024090224"/>
        </c:manualLayout>
      </c:layout>
      <c:lineChart>
        <c:grouping val="standard"/>
        <c:varyColors val="0"/>
        <c:ser>
          <c:idx val="0"/>
          <c:order val="0"/>
          <c:tx>
            <c:v>Practice</c:v>
          </c:tx>
          <c:spPr>
            <a:ln w="12700">
              <a:solidFill>
                <a:srgbClr val="000080"/>
              </a:solidFill>
              <a:prstDash val="solid"/>
            </a:ln>
          </c:spPr>
          <c:marker>
            <c:symbol val="none"/>
          </c:marker>
          <c:cat>
            <c:numRef>
              <c:f>'Internal Medicine'!$A$41:$A$45</c:f>
              <c:numCache>
                <c:formatCode>@</c:formatCode>
                <c:ptCount val="5"/>
                <c:pt idx="0">
                  <c:v>99211</c:v>
                </c:pt>
                <c:pt idx="1">
                  <c:v>99212</c:v>
                </c:pt>
                <c:pt idx="2">
                  <c:v>99213</c:v>
                </c:pt>
                <c:pt idx="3">
                  <c:v>99214</c:v>
                </c:pt>
                <c:pt idx="4">
                  <c:v>99215</c:v>
                </c:pt>
              </c:numCache>
            </c:numRef>
          </c:cat>
          <c:val>
            <c:numRef>
              <c:f>'Internal Medicine'!$E$50:$E$54</c:f>
              <c:numCache>
                <c:formatCode>0.00%</c:formatCode>
                <c:ptCount val="5"/>
                <c:pt idx="0">
                  <c:v>0</c:v>
                </c:pt>
                <c:pt idx="1">
                  <c:v>0</c:v>
                </c:pt>
                <c:pt idx="2">
                  <c:v>0</c:v>
                </c:pt>
                <c:pt idx="3">
                  <c:v>0</c:v>
                </c:pt>
                <c:pt idx="4">
                  <c:v>0</c:v>
                </c:pt>
              </c:numCache>
            </c:numRef>
          </c:val>
          <c:smooth val="0"/>
          <c:extLst>
            <c:ext xmlns:c16="http://schemas.microsoft.com/office/drawing/2014/chart" uri="{C3380CC4-5D6E-409C-BE32-E72D297353CC}">
              <c16:uniqueId val="{00000000-F954-45AE-91B8-9B0133D68A63}"/>
            </c:ext>
          </c:extLst>
        </c:ser>
        <c:ser>
          <c:idx val="1"/>
          <c:order val="1"/>
          <c:tx>
            <c:v>National</c:v>
          </c:tx>
          <c:spPr>
            <a:ln>
              <a:solidFill>
                <a:srgbClr val="0070C0"/>
              </a:solidFill>
            </a:ln>
          </c:spPr>
          <c:marker>
            <c:symbol val="none"/>
          </c:marker>
          <c:cat>
            <c:numRef>
              <c:f>'Internal Medicine'!$A$41:$A$45</c:f>
              <c:numCache>
                <c:formatCode>@</c:formatCode>
                <c:ptCount val="5"/>
                <c:pt idx="0">
                  <c:v>99211</c:v>
                </c:pt>
                <c:pt idx="1">
                  <c:v>99212</c:v>
                </c:pt>
                <c:pt idx="2">
                  <c:v>99213</c:v>
                </c:pt>
                <c:pt idx="3">
                  <c:v>99214</c:v>
                </c:pt>
                <c:pt idx="4">
                  <c:v>99215</c:v>
                </c:pt>
              </c:numCache>
            </c:numRef>
          </c:cat>
          <c:val>
            <c:numRef>
              <c:f>'Internal Medicine'!$F$50:$F$54</c:f>
              <c:numCache>
                <c:formatCode>0.00%</c:formatCode>
                <c:ptCount val="5"/>
                <c:pt idx="0">
                  <c:v>3.2899998128414154E-2</c:v>
                </c:pt>
                <c:pt idx="1">
                  <c:v>2.839999832212925E-2</c:v>
                </c:pt>
                <c:pt idx="2">
                  <c:v>0.40740001201629639</c:v>
                </c:pt>
                <c:pt idx="3">
                  <c:v>0.48669996857643127</c:v>
                </c:pt>
                <c:pt idx="4">
                  <c:v>4.4599998742341995E-2</c:v>
                </c:pt>
              </c:numCache>
            </c:numRef>
          </c:val>
          <c:smooth val="0"/>
          <c:extLst>
            <c:ext xmlns:c16="http://schemas.microsoft.com/office/drawing/2014/chart" uri="{C3380CC4-5D6E-409C-BE32-E72D297353CC}">
              <c16:uniqueId val="{00000001-F954-45AE-91B8-9B0133D68A63}"/>
            </c:ext>
          </c:extLst>
        </c:ser>
        <c:dLbls>
          <c:showLegendKey val="0"/>
          <c:showVal val="0"/>
          <c:showCatName val="0"/>
          <c:showSerName val="0"/>
          <c:showPercent val="0"/>
          <c:showBubbleSize val="0"/>
        </c:dLbls>
        <c:smooth val="0"/>
        <c:axId val="353162720"/>
        <c:axId val="353163112"/>
      </c:lineChart>
      <c:catAx>
        <c:axId val="353162720"/>
        <c:scaling>
          <c:orientation val="minMax"/>
        </c:scaling>
        <c:delete val="0"/>
        <c:axPos val="b"/>
        <c:numFmt formatCode="@" sourceLinked="1"/>
        <c:majorTickMark val="out"/>
        <c:minorTickMark val="none"/>
        <c:tickLblPos val="nextTo"/>
        <c:spPr>
          <a:ln w="3175">
            <a:solidFill>
              <a:srgbClr val="000000"/>
            </a:solidFill>
            <a:prstDash val="solid"/>
          </a:ln>
        </c:spPr>
        <c:txPr>
          <a:bodyPr rot="0" vert="horz"/>
          <a:lstStyle/>
          <a:p>
            <a:pPr>
              <a:defRPr/>
            </a:pPr>
            <a:endParaRPr lang="en-US"/>
          </a:p>
        </c:txPr>
        <c:crossAx val="353163112"/>
        <c:crosses val="autoZero"/>
        <c:auto val="1"/>
        <c:lblAlgn val="ctr"/>
        <c:lblOffset val="100"/>
        <c:tickLblSkip val="1"/>
        <c:tickMarkSkip val="1"/>
        <c:noMultiLvlLbl val="0"/>
      </c:catAx>
      <c:valAx>
        <c:axId val="353163112"/>
        <c:scaling>
          <c:orientation val="minMax"/>
          <c:max val="1"/>
        </c:scaling>
        <c:delete val="0"/>
        <c:axPos val="l"/>
        <c:majorGridlines>
          <c:spPr>
            <a:ln w="3175">
              <a:solidFill>
                <a:srgbClr val="000000"/>
              </a:solidFill>
              <a:prstDash val="solid"/>
            </a:ln>
          </c:spPr>
        </c:majorGridlines>
        <c:numFmt formatCode="0%" sourceLinked="0"/>
        <c:majorTickMark val="out"/>
        <c:minorTickMark val="none"/>
        <c:tickLblPos val="low"/>
        <c:spPr>
          <a:ln w="3175">
            <a:solidFill>
              <a:srgbClr val="000000"/>
            </a:solidFill>
            <a:prstDash val="solid"/>
          </a:ln>
        </c:spPr>
        <c:txPr>
          <a:bodyPr rot="0" vert="horz"/>
          <a:lstStyle/>
          <a:p>
            <a:pPr>
              <a:defRPr/>
            </a:pPr>
            <a:endParaRPr lang="en-US"/>
          </a:p>
        </c:txPr>
        <c:crossAx val="353162720"/>
        <c:crossesAt val="33675"/>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200" b="1" i="0" u="none" strike="noStrike" baseline="0">
          <a:solidFill>
            <a:srgbClr val="000000"/>
          </a:solidFill>
          <a:latin typeface="Arial"/>
          <a:ea typeface="Arial"/>
          <a:cs typeface="Arial"/>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0.35148</cdr:x>
      <cdr:y>0.62306</cdr:y>
    </cdr:from>
    <cdr:to>
      <cdr:x>0.38705</cdr:x>
      <cdr:y>0.7624</cdr:y>
    </cdr:to>
    <cdr:sp macro="" textlink="">
      <cdr:nvSpPr>
        <cdr:cNvPr id="13313" name="Text Box 1"/>
        <cdr:cNvSpPr txBox="1">
          <a:spLocks xmlns:a="http://schemas.openxmlformats.org/drawingml/2006/main" noChangeArrowheads="1"/>
        </cdr:cNvSpPr>
      </cdr:nvSpPr>
      <cdr:spPr bwMode="auto">
        <a:xfrm xmlns:a="http://schemas.openxmlformats.org/drawingml/2006/main">
          <a:off x="1317530" y="823087"/>
          <a:ext cx="76033" cy="166116"/>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18288" tIns="18288" rIns="18288" bIns="18288" anchor="ctr" upright="1"/>
        <a:lstStyle xmlns:a="http://schemas.openxmlformats.org/drawingml/2006/main"/>
        <a:p xmlns:a="http://schemas.openxmlformats.org/drawingml/2006/main">
          <a:pPr algn="ctr" rtl="0">
            <a:defRPr sz="1000"/>
          </a:pPr>
          <a:r>
            <a:rPr lang="en-US" sz="400" b="0" i="0" strike="noStrike" dirty="0">
              <a:solidFill>
                <a:srgbClr val="000000"/>
              </a:solidFill>
              <a:latin typeface="Arial"/>
              <a:cs typeface="Arial"/>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0.35825</cdr:x>
      <cdr:y>0.60616</cdr:y>
    </cdr:from>
    <cdr:to>
      <cdr:x>0.39333</cdr:x>
      <cdr:y>0.74342</cdr:y>
    </cdr:to>
    <cdr:sp macro="" textlink="">
      <cdr:nvSpPr>
        <cdr:cNvPr id="2049" name="Text Box 1"/>
        <cdr:cNvSpPr txBox="1">
          <a:spLocks xmlns:a="http://schemas.openxmlformats.org/drawingml/2006/main" noChangeArrowheads="1"/>
        </cdr:cNvSpPr>
      </cdr:nvSpPr>
      <cdr:spPr bwMode="auto">
        <a:xfrm xmlns:a="http://schemas.openxmlformats.org/drawingml/2006/main">
          <a:off x="1320483" y="823087"/>
          <a:ext cx="75295" cy="166116"/>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18288" tIns="18288" rIns="18288" bIns="18288" anchor="ctr" upright="1"/>
        <a:lstStyle xmlns:a="http://schemas.openxmlformats.org/drawingml/2006/main"/>
        <a:p xmlns:a="http://schemas.openxmlformats.org/drawingml/2006/main">
          <a:pPr algn="ctr" rtl="0">
            <a:defRPr sz="1000"/>
          </a:pPr>
          <a:r>
            <a:rPr lang="en-US" sz="400" b="0" i="0" strike="noStrike" dirty="0">
              <a:solidFill>
                <a:srgbClr val="000000"/>
              </a:solidFill>
              <a:latin typeface="Arial"/>
              <a:cs typeface="Arial"/>
            </a:rPr>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CC747F8-5FE1-4C81-BD2F-D172EA0F04CD}" type="datetimeFigureOut">
              <a:rPr lang="en-US" smtClean="0"/>
              <a:t>6/18/20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F22B598-F1B1-45B2-9C1A-729EE2DA1B9A}" type="slidenum">
              <a:rPr lang="en-US" smtClean="0"/>
              <a:t>‹#›</a:t>
            </a:fld>
            <a:endParaRPr lang="en-US" dirty="0"/>
          </a:p>
        </p:txBody>
      </p:sp>
    </p:spTree>
    <p:extLst>
      <p:ext uri="{BB962C8B-B14F-4D97-AF65-F5344CB8AC3E}">
        <p14:creationId xmlns:p14="http://schemas.microsoft.com/office/powerpoint/2010/main" val="1727546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Welcome to the Step by Step: Initiating and/or Enhancing Billable Services Module 4: Revenue Cycle Quality Assurance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04EA3A0-3905-4CF6-87C1-626A9582CE53}" type="slidenum">
              <a:rPr lang="en-US" smtClean="0"/>
              <a:t>1</a:t>
            </a:fld>
            <a:endParaRPr lang="en-US" dirty="0"/>
          </a:p>
        </p:txBody>
      </p:sp>
    </p:spTree>
    <p:extLst>
      <p:ext uri="{BB962C8B-B14F-4D97-AF65-F5344CB8AC3E}">
        <p14:creationId xmlns:p14="http://schemas.microsoft.com/office/powerpoint/2010/main" val="1486723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ChangeArrowheads="1" noTextEdit="1"/>
          </p:cNvSpPr>
          <p:nvPr>
            <p:ph type="sldImg"/>
          </p:nvPr>
        </p:nvSpPr>
        <p:spPr>
          <a:ln/>
        </p:spPr>
      </p:sp>
      <p:sp>
        <p:nvSpPr>
          <p:cNvPr id="3277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 Clinical KPIs generally relate to quality performance and measure reporting (e.g., MACRA).</a:t>
            </a:r>
          </a:p>
        </p:txBody>
      </p:sp>
      <p:sp>
        <p:nvSpPr>
          <p:cNvPr id="4" name="Slide Number Placeholder 3">
            <a:extLst>
              <a:ext uri="{FF2B5EF4-FFF2-40B4-BE49-F238E27FC236}">
                <a16:creationId xmlns:a16="http://schemas.microsoft.com/office/drawing/2014/main" id="{BA31AE0D-DE97-467E-838D-67BA51BAF265}"/>
              </a:ext>
            </a:extLst>
          </p:cNvPr>
          <p:cNvSpPr>
            <a:spLocks noGrp="1"/>
          </p:cNvSpPr>
          <p:nvPr>
            <p:ph type="sldNum" sz="quarter" idx="5"/>
          </p:nvPr>
        </p:nvSpPr>
        <p:spPr/>
        <p:txBody>
          <a:bodyPr/>
          <a:lstStyle/>
          <a:p>
            <a:pPr>
              <a:defRPr/>
            </a:pPr>
            <a:fld id="{68624C35-D6C2-4539-90C3-85DEC496A795}" type="slidenum">
              <a:rPr lang="en-US" smtClean="0"/>
              <a:pPr>
                <a:defRPr/>
              </a:pPr>
              <a:t>11</a:t>
            </a:fld>
            <a:endParaRPr lang="en-US" dirty="0"/>
          </a:p>
        </p:txBody>
      </p:sp>
    </p:spTree>
    <p:extLst>
      <p:ext uri="{BB962C8B-B14F-4D97-AF65-F5344CB8AC3E}">
        <p14:creationId xmlns:p14="http://schemas.microsoft.com/office/powerpoint/2010/main" val="3668007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ChangeArrowheads="1" noTextEdit="1"/>
          </p:cNvSpPr>
          <p:nvPr>
            <p:ph type="sldImg"/>
          </p:nvPr>
        </p:nvSpPr>
        <p:spPr>
          <a:ln/>
        </p:spPr>
      </p:sp>
      <p:sp>
        <p:nvSpPr>
          <p:cNvPr id="3277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dirty="0"/>
              <a:t>Defined revenue targets provides practice goals.  </a:t>
            </a:r>
          </a:p>
          <a:p>
            <a:pPr marL="171450" indent="-171450">
              <a:buFontTx/>
              <a:buChar char="-"/>
            </a:pPr>
            <a:r>
              <a:rPr lang="en-US" dirty="0"/>
              <a:t>When monitoring these goals, trends will become apparent which should be analyzed. </a:t>
            </a:r>
          </a:p>
          <a:p>
            <a:pPr marL="171450" indent="-171450">
              <a:buFontTx/>
              <a:buChar char="-"/>
            </a:pPr>
            <a:r>
              <a:rPr lang="en-US" dirty="0"/>
              <a:t>Take corrective action, if necessary.</a:t>
            </a:r>
          </a:p>
        </p:txBody>
      </p:sp>
      <p:sp>
        <p:nvSpPr>
          <p:cNvPr id="4" name="Slide Number Placeholder 3">
            <a:extLst>
              <a:ext uri="{FF2B5EF4-FFF2-40B4-BE49-F238E27FC236}">
                <a16:creationId xmlns:a16="http://schemas.microsoft.com/office/drawing/2014/main" id="{BA31AE0D-DE97-467E-838D-67BA51BAF265}"/>
              </a:ext>
            </a:extLst>
          </p:cNvPr>
          <p:cNvSpPr>
            <a:spLocks noGrp="1"/>
          </p:cNvSpPr>
          <p:nvPr>
            <p:ph type="sldNum" sz="quarter" idx="5"/>
          </p:nvPr>
        </p:nvSpPr>
        <p:spPr/>
        <p:txBody>
          <a:bodyPr/>
          <a:lstStyle/>
          <a:p>
            <a:pPr>
              <a:defRPr/>
            </a:pPr>
            <a:fld id="{68624C35-D6C2-4539-90C3-85DEC496A795}" type="slidenum">
              <a:rPr lang="en-US" smtClean="0"/>
              <a:pPr>
                <a:defRPr/>
              </a:pPr>
              <a:t>12</a:t>
            </a:fld>
            <a:endParaRPr lang="en-US" dirty="0"/>
          </a:p>
        </p:txBody>
      </p:sp>
    </p:spTree>
    <p:extLst>
      <p:ext uri="{BB962C8B-B14F-4D97-AF65-F5344CB8AC3E}">
        <p14:creationId xmlns:p14="http://schemas.microsoft.com/office/powerpoint/2010/main" val="5928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ChangeArrowheads="1" noTextEdit="1"/>
          </p:cNvSpPr>
          <p:nvPr>
            <p:ph type="sldImg"/>
          </p:nvPr>
        </p:nvSpPr>
        <p:spPr>
          <a:ln/>
        </p:spPr>
      </p:sp>
      <p:sp>
        <p:nvSpPr>
          <p:cNvPr id="3277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 These basic KPIs are functions which can be performed through system reporting.</a:t>
            </a:r>
          </a:p>
          <a:p>
            <a:r>
              <a:rPr lang="en-US" dirty="0"/>
              <a:t>- Charges and cash receipts require careful oversight.</a:t>
            </a:r>
          </a:p>
        </p:txBody>
      </p:sp>
      <p:sp>
        <p:nvSpPr>
          <p:cNvPr id="4" name="Slide Number Placeholder 3">
            <a:extLst>
              <a:ext uri="{FF2B5EF4-FFF2-40B4-BE49-F238E27FC236}">
                <a16:creationId xmlns:a16="http://schemas.microsoft.com/office/drawing/2014/main" id="{BA31AE0D-DE97-467E-838D-67BA51BAF265}"/>
              </a:ext>
            </a:extLst>
          </p:cNvPr>
          <p:cNvSpPr>
            <a:spLocks noGrp="1"/>
          </p:cNvSpPr>
          <p:nvPr>
            <p:ph type="sldNum" sz="quarter" idx="5"/>
          </p:nvPr>
        </p:nvSpPr>
        <p:spPr/>
        <p:txBody>
          <a:bodyPr/>
          <a:lstStyle/>
          <a:p>
            <a:pPr>
              <a:defRPr/>
            </a:pPr>
            <a:fld id="{68624C35-D6C2-4539-90C3-85DEC496A795}" type="slidenum">
              <a:rPr lang="en-US" smtClean="0"/>
              <a:pPr>
                <a:defRPr/>
              </a:pPr>
              <a:t>13</a:t>
            </a:fld>
            <a:endParaRPr lang="en-US" dirty="0"/>
          </a:p>
        </p:txBody>
      </p:sp>
    </p:spTree>
    <p:extLst>
      <p:ext uri="{BB962C8B-B14F-4D97-AF65-F5344CB8AC3E}">
        <p14:creationId xmlns:p14="http://schemas.microsoft.com/office/powerpoint/2010/main" val="531570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ChangeArrowheads="1" noTextEdit="1"/>
          </p:cNvSpPr>
          <p:nvPr>
            <p:ph type="sldImg"/>
          </p:nvPr>
        </p:nvSpPr>
        <p:spPr>
          <a:ln/>
        </p:spPr>
      </p:sp>
      <p:sp>
        <p:nvSpPr>
          <p:cNvPr id="3277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It is essential to create a tracking mechanism to report results (e.g., spreadsheet).</a:t>
            </a:r>
          </a:p>
        </p:txBody>
      </p:sp>
      <p:sp>
        <p:nvSpPr>
          <p:cNvPr id="4" name="Slide Number Placeholder 3">
            <a:extLst>
              <a:ext uri="{FF2B5EF4-FFF2-40B4-BE49-F238E27FC236}">
                <a16:creationId xmlns:a16="http://schemas.microsoft.com/office/drawing/2014/main" id="{BA31AE0D-DE97-467E-838D-67BA51BAF265}"/>
              </a:ext>
            </a:extLst>
          </p:cNvPr>
          <p:cNvSpPr>
            <a:spLocks noGrp="1"/>
          </p:cNvSpPr>
          <p:nvPr>
            <p:ph type="sldNum" sz="quarter" idx="5"/>
          </p:nvPr>
        </p:nvSpPr>
        <p:spPr/>
        <p:txBody>
          <a:bodyPr/>
          <a:lstStyle/>
          <a:p>
            <a:pPr>
              <a:defRPr/>
            </a:pPr>
            <a:fld id="{68624C35-D6C2-4539-90C3-85DEC496A795}" type="slidenum">
              <a:rPr lang="en-US" smtClean="0"/>
              <a:pPr>
                <a:defRPr/>
              </a:pPr>
              <a:t>14</a:t>
            </a:fld>
            <a:endParaRPr lang="en-US" dirty="0"/>
          </a:p>
        </p:txBody>
      </p:sp>
    </p:spTree>
    <p:extLst>
      <p:ext uri="{BB962C8B-B14F-4D97-AF65-F5344CB8AC3E}">
        <p14:creationId xmlns:p14="http://schemas.microsoft.com/office/powerpoint/2010/main" val="2705109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ChangeArrowheads="1" noTextEdit="1"/>
          </p:cNvSpPr>
          <p:nvPr>
            <p:ph type="sldImg"/>
          </p:nvPr>
        </p:nvSpPr>
        <p:spPr>
          <a:ln/>
        </p:spPr>
      </p:sp>
      <p:sp>
        <p:nvSpPr>
          <p:cNvPr id="3277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dirty="0"/>
              <a:t>Negative trends may need to be addressed by evaluating and updating office processes.</a:t>
            </a:r>
          </a:p>
          <a:p>
            <a:pPr marL="171450" indent="-171450">
              <a:buFontTx/>
              <a:buChar char="-"/>
            </a:pPr>
            <a:r>
              <a:rPr lang="en-US" dirty="0"/>
              <a:t>Staff may require re-training to reduce these issues.</a:t>
            </a:r>
          </a:p>
        </p:txBody>
      </p:sp>
      <p:sp>
        <p:nvSpPr>
          <p:cNvPr id="4" name="Slide Number Placeholder 3">
            <a:extLst>
              <a:ext uri="{FF2B5EF4-FFF2-40B4-BE49-F238E27FC236}">
                <a16:creationId xmlns:a16="http://schemas.microsoft.com/office/drawing/2014/main" id="{BA31AE0D-DE97-467E-838D-67BA51BAF265}"/>
              </a:ext>
            </a:extLst>
          </p:cNvPr>
          <p:cNvSpPr>
            <a:spLocks noGrp="1"/>
          </p:cNvSpPr>
          <p:nvPr>
            <p:ph type="sldNum" sz="quarter" idx="5"/>
          </p:nvPr>
        </p:nvSpPr>
        <p:spPr/>
        <p:txBody>
          <a:bodyPr/>
          <a:lstStyle/>
          <a:p>
            <a:pPr>
              <a:defRPr/>
            </a:pPr>
            <a:fld id="{68624C35-D6C2-4539-90C3-85DEC496A795}" type="slidenum">
              <a:rPr lang="en-US" smtClean="0"/>
              <a:pPr>
                <a:defRPr/>
              </a:pPr>
              <a:t>15</a:t>
            </a:fld>
            <a:endParaRPr lang="en-US" dirty="0"/>
          </a:p>
        </p:txBody>
      </p:sp>
    </p:spTree>
    <p:extLst>
      <p:ext uri="{BB962C8B-B14F-4D97-AF65-F5344CB8AC3E}">
        <p14:creationId xmlns:p14="http://schemas.microsoft.com/office/powerpoint/2010/main" val="597912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ChangeArrowheads="1" noTextEdit="1"/>
          </p:cNvSpPr>
          <p:nvPr>
            <p:ph type="sldImg"/>
          </p:nvPr>
        </p:nvSpPr>
        <p:spPr>
          <a:ln/>
        </p:spPr>
      </p:sp>
      <p:sp>
        <p:nvSpPr>
          <p:cNvPr id="3277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dirty="0"/>
              <a:t>This sample template can be utilized by any practice/clinic for monitoring various KPIs.</a:t>
            </a:r>
          </a:p>
          <a:p>
            <a:pPr marL="171450" indent="-171450">
              <a:buFontTx/>
              <a:buChar char="-"/>
            </a:pPr>
            <a:r>
              <a:rPr lang="en-US" dirty="0"/>
              <a:t>This information will provide a robust overview of the practice/clinic.</a:t>
            </a:r>
          </a:p>
        </p:txBody>
      </p:sp>
      <p:sp>
        <p:nvSpPr>
          <p:cNvPr id="4" name="Slide Number Placeholder 3">
            <a:extLst>
              <a:ext uri="{FF2B5EF4-FFF2-40B4-BE49-F238E27FC236}">
                <a16:creationId xmlns:a16="http://schemas.microsoft.com/office/drawing/2014/main" id="{BA31AE0D-DE97-467E-838D-67BA51BAF265}"/>
              </a:ext>
            </a:extLst>
          </p:cNvPr>
          <p:cNvSpPr>
            <a:spLocks noGrp="1"/>
          </p:cNvSpPr>
          <p:nvPr>
            <p:ph type="sldNum" sz="quarter" idx="5"/>
          </p:nvPr>
        </p:nvSpPr>
        <p:spPr/>
        <p:txBody>
          <a:bodyPr/>
          <a:lstStyle/>
          <a:p>
            <a:pPr>
              <a:defRPr/>
            </a:pPr>
            <a:fld id="{68624C35-D6C2-4539-90C3-85DEC496A795}" type="slidenum">
              <a:rPr lang="en-US" smtClean="0"/>
              <a:pPr>
                <a:defRPr/>
              </a:pPr>
              <a:t>16</a:t>
            </a:fld>
            <a:endParaRPr lang="en-US" dirty="0"/>
          </a:p>
        </p:txBody>
      </p:sp>
    </p:spTree>
    <p:extLst>
      <p:ext uri="{BB962C8B-B14F-4D97-AF65-F5344CB8AC3E}">
        <p14:creationId xmlns:p14="http://schemas.microsoft.com/office/powerpoint/2010/main" val="1388514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ChangeArrowheads="1" noTextEdit="1"/>
          </p:cNvSpPr>
          <p:nvPr>
            <p:ph type="sldImg"/>
          </p:nvPr>
        </p:nvSpPr>
        <p:spPr>
          <a:ln/>
        </p:spPr>
      </p:sp>
      <p:sp>
        <p:nvSpPr>
          <p:cNvPr id="3277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 Financial reports generate help analyze the practice/clinic’s billing functions.</a:t>
            </a:r>
          </a:p>
          <a:p>
            <a:r>
              <a:rPr lang="en-US" dirty="0"/>
              <a:t>- Utilize the reports from your clearinghouse, which are especially useful for identifying denial trends.</a:t>
            </a:r>
          </a:p>
        </p:txBody>
      </p:sp>
      <p:sp>
        <p:nvSpPr>
          <p:cNvPr id="4" name="Slide Number Placeholder 3">
            <a:extLst>
              <a:ext uri="{FF2B5EF4-FFF2-40B4-BE49-F238E27FC236}">
                <a16:creationId xmlns:a16="http://schemas.microsoft.com/office/drawing/2014/main" id="{BA31AE0D-DE97-467E-838D-67BA51BAF265}"/>
              </a:ext>
            </a:extLst>
          </p:cNvPr>
          <p:cNvSpPr>
            <a:spLocks noGrp="1"/>
          </p:cNvSpPr>
          <p:nvPr>
            <p:ph type="sldNum" sz="quarter" idx="5"/>
          </p:nvPr>
        </p:nvSpPr>
        <p:spPr/>
        <p:txBody>
          <a:bodyPr/>
          <a:lstStyle/>
          <a:p>
            <a:pPr>
              <a:defRPr/>
            </a:pPr>
            <a:fld id="{68624C35-D6C2-4539-90C3-85DEC496A795}" type="slidenum">
              <a:rPr lang="en-US" smtClean="0"/>
              <a:pPr>
                <a:defRPr/>
              </a:pPr>
              <a:t>18</a:t>
            </a:fld>
            <a:endParaRPr lang="en-US" dirty="0"/>
          </a:p>
        </p:txBody>
      </p:sp>
    </p:spTree>
    <p:extLst>
      <p:ext uri="{BB962C8B-B14F-4D97-AF65-F5344CB8AC3E}">
        <p14:creationId xmlns:p14="http://schemas.microsoft.com/office/powerpoint/2010/main" val="893645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ChangeArrowheads="1" noTextEdit="1"/>
          </p:cNvSpPr>
          <p:nvPr>
            <p:ph type="sldImg"/>
          </p:nvPr>
        </p:nvSpPr>
        <p:spPr>
          <a:ln/>
        </p:spPr>
      </p:sp>
      <p:sp>
        <p:nvSpPr>
          <p:cNvPr id="3277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 If patient information is entered incorrect when initially received, the claim cycle can be delayed for months before the error is identified and corrected..</a:t>
            </a:r>
          </a:p>
          <a:p>
            <a:r>
              <a:rPr lang="en-US" dirty="0"/>
              <a:t>- The format of Medicare beneficiary cards has been changed. Staff should be trained to ask for the new cards and enter the updated information into the PM system for billing purposes.</a:t>
            </a:r>
          </a:p>
        </p:txBody>
      </p:sp>
      <p:sp>
        <p:nvSpPr>
          <p:cNvPr id="4" name="Slide Number Placeholder 3">
            <a:extLst>
              <a:ext uri="{FF2B5EF4-FFF2-40B4-BE49-F238E27FC236}">
                <a16:creationId xmlns:a16="http://schemas.microsoft.com/office/drawing/2014/main" id="{BA31AE0D-DE97-467E-838D-67BA51BAF265}"/>
              </a:ext>
            </a:extLst>
          </p:cNvPr>
          <p:cNvSpPr>
            <a:spLocks noGrp="1"/>
          </p:cNvSpPr>
          <p:nvPr>
            <p:ph type="sldNum" sz="quarter" idx="5"/>
          </p:nvPr>
        </p:nvSpPr>
        <p:spPr/>
        <p:txBody>
          <a:bodyPr/>
          <a:lstStyle/>
          <a:p>
            <a:pPr>
              <a:defRPr/>
            </a:pPr>
            <a:fld id="{68624C35-D6C2-4539-90C3-85DEC496A795}" type="slidenum">
              <a:rPr lang="en-US" smtClean="0"/>
              <a:pPr>
                <a:defRPr/>
              </a:pPr>
              <a:t>20</a:t>
            </a:fld>
            <a:endParaRPr lang="en-US" dirty="0"/>
          </a:p>
        </p:txBody>
      </p:sp>
    </p:spTree>
    <p:extLst>
      <p:ext uri="{BB962C8B-B14F-4D97-AF65-F5344CB8AC3E}">
        <p14:creationId xmlns:p14="http://schemas.microsoft.com/office/powerpoint/2010/main" val="1663399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ChangeArrowheads="1" noTextEdit="1"/>
          </p:cNvSpPr>
          <p:nvPr>
            <p:ph type="sldImg"/>
          </p:nvPr>
        </p:nvSpPr>
        <p:spPr>
          <a:ln/>
        </p:spPr>
      </p:sp>
      <p:sp>
        <p:nvSpPr>
          <p:cNvPr id="3277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 Ensure that there are office policies and procedures in place regarding patient collection of copays, coinsurance, and other patient responsibilities.</a:t>
            </a:r>
          </a:p>
          <a:p>
            <a:r>
              <a:rPr lang="en-US" dirty="0"/>
              <a:t>- Designate and train staff to assist patients with questions concerning their health coverage.</a:t>
            </a:r>
          </a:p>
        </p:txBody>
      </p:sp>
      <p:sp>
        <p:nvSpPr>
          <p:cNvPr id="4" name="Slide Number Placeholder 3">
            <a:extLst>
              <a:ext uri="{FF2B5EF4-FFF2-40B4-BE49-F238E27FC236}">
                <a16:creationId xmlns:a16="http://schemas.microsoft.com/office/drawing/2014/main" id="{BA31AE0D-DE97-467E-838D-67BA51BAF265}"/>
              </a:ext>
            </a:extLst>
          </p:cNvPr>
          <p:cNvSpPr>
            <a:spLocks noGrp="1"/>
          </p:cNvSpPr>
          <p:nvPr>
            <p:ph type="sldNum" sz="quarter" idx="5"/>
          </p:nvPr>
        </p:nvSpPr>
        <p:spPr/>
        <p:txBody>
          <a:bodyPr/>
          <a:lstStyle/>
          <a:p>
            <a:pPr>
              <a:defRPr/>
            </a:pPr>
            <a:fld id="{68624C35-D6C2-4539-90C3-85DEC496A795}" type="slidenum">
              <a:rPr lang="en-US" smtClean="0"/>
              <a:pPr>
                <a:defRPr/>
              </a:pPr>
              <a:t>21</a:t>
            </a:fld>
            <a:endParaRPr lang="en-US" dirty="0"/>
          </a:p>
        </p:txBody>
      </p:sp>
    </p:spTree>
    <p:extLst>
      <p:ext uri="{BB962C8B-B14F-4D97-AF65-F5344CB8AC3E}">
        <p14:creationId xmlns:p14="http://schemas.microsoft.com/office/powerpoint/2010/main" val="1431961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ChangeArrowheads="1" noTextEdit="1"/>
          </p:cNvSpPr>
          <p:nvPr>
            <p:ph type="sldImg"/>
          </p:nvPr>
        </p:nvSpPr>
        <p:spPr>
          <a:ln/>
        </p:spPr>
      </p:sp>
      <p:sp>
        <p:nvSpPr>
          <p:cNvPr id="3277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dirty="0"/>
              <a:t>Learn about and utilize the full functionality of your PM system and clearinghouse for claims management.</a:t>
            </a:r>
          </a:p>
          <a:p>
            <a:pPr marL="171450" indent="-171450">
              <a:buFontTx/>
              <a:buChar char="-"/>
            </a:pPr>
            <a:r>
              <a:rPr lang="en-US" dirty="0"/>
              <a:t>Designate a staff member to be a system “super user.”</a:t>
            </a:r>
          </a:p>
        </p:txBody>
      </p:sp>
      <p:sp>
        <p:nvSpPr>
          <p:cNvPr id="4" name="Slide Number Placeholder 3">
            <a:extLst>
              <a:ext uri="{FF2B5EF4-FFF2-40B4-BE49-F238E27FC236}">
                <a16:creationId xmlns:a16="http://schemas.microsoft.com/office/drawing/2014/main" id="{BA31AE0D-DE97-467E-838D-67BA51BAF265}"/>
              </a:ext>
            </a:extLst>
          </p:cNvPr>
          <p:cNvSpPr>
            <a:spLocks noGrp="1"/>
          </p:cNvSpPr>
          <p:nvPr>
            <p:ph type="sldNum" sz="quarter" idx="5"/>
          </p:nvPr>
        </p:nvSpPr>
        <p:spPr/>
        <p:txBody>
          <a:bodyPr/>
          <a:lstStyle/>
          <a:p>
            <a:pPr>
              <a:defRPr/>
            </a:pPr>
            <a:fld id="{68624C35-D6C2-4539-90C3-85DEC496A795}" type="slidenum">
              <a:rPr lang="en-US" smtClean="0"/>
              <a:pPr>
                <a:defRPr/>
              </a:pPr>
              <a:t>22</a:t>
            </a:fld>
            <a:endParaRPr lang="en-US" dirty="0"/>
          </a:p>
        </p:txBody>
      </p:sp>
    </p:spTree>
    <p:extLst>
      <p:ext uri="{BB962C8B-B14F-4D97-AF65-F5344CB8AC3E}">
        <p14:creationId xmlns:p14="http://schemas.microsoft.com/office/powerpoint/2010/main" val="3951512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67C08CF-482D-4024-82BD-26F713DC95CD}" type="slidenum">
              <a:rPr lang="en-US" smtClean="0"/>
              <a:t>2</a:t>
            </a:fld>
            <a:endParaRPr lang="en-US" dirty="0"/>
          </a:p>
        </p:txBody>
      </p:sp>
    </p:spTree>
    <p:extLst>
      <p:ext uri="{BB962C8B-B14F-4D97-AF65-F5344CB8AC3E}">
        <p14:creationId xmlns:p14="http://schemas.microsoft.com/office/powerpoint/2010/main" val="1791726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a:ln/>
        </p:spPr>
      </p:sp>
      <p:sp>
        <p:nvSpPr>
          <p:cNvPr id="4198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 Management must stay abreast of coding and regulatory changes within your specialty.</a:t>
            </a:r>
          </a:p>
          <a:p>
            <a:r>
              <a:rPr lang="en-US" dirty="0"/>
              <a:t>- An experienced staff coder should review charts.  If a coder is not available, consider utilizing an outside coding vendor.</a:t>
            </a:r>
          </a:p>
        </p:txBody>
      </p:sp>
      <p:sp>
        <p:nvSpPr>
          <p:cNvPr id="4" name="Slide Number Placeholder 3">
            <a:extLst>
              <a:ext uri="{FF2B5EF4-FFF2-40B4-BE49-F238E27FC236}">
                <a16:creationId xmlns:a16="http://schemas.microsoft.com/office/drawing/2014/main" id="{E8F4F2CA-AE88-47AC-B898-2DF637F0FE20}"/>
              </a:ext>
            </a:extLst>
          </p:cNvPr>
          <p:cNvSpPr>
            <a:spLocks noGrp="1"/>
          </p:cNvSpPr>
          <p:nvPr>
            <p:ph type="sldNum" sz="quarter" idx="5"/>
          </p:nvPr>
        </p:nvSpPr>
        <p:spPr/>
        <p:txBody>
          <a:bodyPr/>
          <a:lstStyle/>
          <a:p>
            <a:pPr>
              <a:defRPr/>
            </a:pPr>
            <a:fld id="{4AE27CC3-22F9-4074-8C15-D4A4C007334F}" type="slidenum">
              <a:rPr lang="en-US" smtClean="0"/>
              <a:pPr>
                <a:defRPr/>
              </a:pPr>
              <a:t>23</a:t>
            </a:fld>
            <a:endParaRPr lang="en-US" dirty="0"/>
          </a:p>
        </p:txBody>
      </p:sp>
    </p:spTree>
    <p:extLst>
      <p:ext uri="{BB962C8B-B14F-4D97-AF65-F5344CB8AC3E}">
        <p14:creationId xmlns:p14="http://schemas.microsoft.com/office/powerpoint/2010/main" val="3426529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a:ln/>
        </p:spPr>
      </p:sp>
      <p:sp>
        <p:nvSpPr>
          <p:cNvPr id="4198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 Reconciliation must be performed consistently.</a:t>
            </a:r>
          </a:p>
          <a:p>
            <a:r>
              <a:rPr lang="en-US" dirty="0"/>
              <a:t>- Many of these processes can be performed by utilizing a PM system.</a:t>
            </a:r>
          </a:p>
        </p:txBody>
      </p:sp>
      <p:sp>
        <p:nvSpPr>
          <p:cNvPr id="4" name="Slide Number Placeholder 3">
            <a:extLst>
              <a:ext uri="{FF2B5EF4-FFF2-40B4-BE49-F238E27FC236}">
                <a16:creationId xmlns:a16="http://schemas.microsoft.com/office/drawing/2014/main" id="{E8F4F2CA-AE88-47AC-B898-2DF637F0FE20}"/>
              </a:ext>
            </a:extLst>
          </p:cNvPr>
          <p:cNvSpPr>
            <a:spLocks noGrp="1"/>
          </p:cNvSpPr>
          <p:nvPr>
            <p:ph type="sldNum" sz="quarter" idx="5"/>
          </p:nvPr>
        </p:nvSpPr>
        <p:spPr/>
        <p:txBody>
          <a:bodyPr/>
          <a:lstStyle/>
          <a:p>
            <a:pPr>
              <a:defRPr/>
            </a:pPr>
            <a:fld id="{4AE27CC3-22F9-4074-8C15-D4A4C007334F}" type="slidenum">
              <a:rPr lang="en-US" smtClean="0"/>
              <a:pPr>
                <a:defRPr/>
              </a:pPr>
              <a:t>25</a:t>
            </a:fld>
            <a:endParaRPr lang="en-US" dirty="0"/>
          </a:p>
        </p:txBody>
      </p:sp>
    </p:spTree>
    <p:extLst>
      <p:ext uri="{BB962C8B-B14F-4D97-AF65-F5344CB8AC3E}">
        <p14:creationId xmlns:p14="http://schemas.microsoft.com/office/powerpoint/2010/main" val="965222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a:ln/>
        </p:spPr>
      </p:sp>
      <p:sp>
        <p:nvSpPr>
          <p:cNvPr id="4198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 Set policies for all monies collected at point of service.</a:t>
            </a:r>
          </a:p>
          <a:p>
            <a:r>
              <a:rPr lang="en-US" dirty="0"/>
              <a:t>- The practice should enforce timely medical record completion by providers (</a:t>
            </a:r>
            <a:r>
              <a:rPr lang="en-US" dirty="0" err="1"/>
              <a:t>e.g</a:t>
            </a:r>
            <a:r>
              <a:rPr lang="en-US" dirty="0"/>
              <a:t>; 24-48 hours).</a:t>
            </a:r>
          </a:p>
        </p:txBody>
      </p:sp>
      <p:sp>
        <p:nvSpPr>
          <p:cNvPr id="4" name="Slide Number Placeholder 3">
            <a:extLst>
              <a:ext uri="{FF2B5EF4-FFF2-40B4-BE49-F238E27FC236}">
                <a16:creationId xmlns:a16="http://schemas.microsoft.com/office/drawing/2014/main" id="{E8F4F2CA-AE88-47AC-B898-2DF637F0FE20}"/>
              </a:ext>
            </a:extLst>
          </p:cNvPr>
          <p:cNvSpPr>
            <a:spLocks noGrp="1"/>
          </p:cNvSpPr>
          <p:nvPr>
            <p:ph type="sldNum" sz="quarter" idx="5"/>
          </p:nvPr>
        </p:nvSpPr>
        <p:spPr/>
        <p:txBody>
          <a:bodyPr/>
          <a:lstStyle/>
          <a:p>
            <a:pPr>
              <a:defRPr/>
            </a:pPr>
            <a:fld id="{4AE27CC3-22F9-4074-8C15-D4A4C007334F}" type="slidenum">
              <a:rPr lang="en-US" smtClean="0"/>
              <a:pPr>
                <a:defRPr/>
              </a:pPr>
              <a:t>26</a:t>
            </a:fld>
            <a:endParaRPr lang="en-US" dirty="0"/>
          </a:p>
        </p:txBody>
      </p:sp>
    </p:spTree>
    <p:extLst>
      <p:ext uri="{BB962C8B-B14F-4D97-AF65-F5344CB8AC3E}">
        <p14:creationId xmlns:p14="http://schemas.microsoft.com/office/powerpoint/2010/main" val="19333689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a:ln/>
        </p:spPr>
      </p:sp>
      <p:sp>
        <p:nvSpPr>
          <p:cNvPr id="4198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dirty="0"/>
              <a:t>Receipts should not be deposited until they are properly entered in the PM system.</a:t>
            </a:r>
          </a:p>
          <a:p>
            <a:pPr marL="171450" indent="-171450">
              <a:buFontTx/>
              <a:buChar char="-"/>
            </a:pPr>
            <a:r>
              <a:rPr lang="en-US" dirty="0"/>
              <a:t>A system report should be generated and reconciled to the bank deposit.</a:t>
            </a:r>
          </a:p>
          <a:p>
            <a:r>
              <a:rPr lang="en-US" dirty="0"/>
              <a:t>-   Enter the contracted allowed amounts by carrier and CPT code in the PM system for more accurate posting and tracking.</a:t>
            </a:r>
          </a:p>
        </p:txBody>
      </p:sp>
      <p:sp>
        <p:nvSpPr>
          <p:cNvPr id="4" name="Slide Number Placeholder 3">
            <a:extLst>
              <a:ext uri="{FF2B5EF4-FFF2-40B4-BE49-F238E27FC236}">
                <a16:creationId xmlns:a16="http://schemas.microsoft.com/office/drawing/2014/main" id="{E8F4F2CA-AE88-47AC-B898-2DF637F0FE20}"/>
              </a:ext>
            </a:extLst>
          </p:cNvPr>
          <p:cNvSpPr>
            <a:spLocks noGrp="1"/>
          </p:cNvSpPr>
          <p:nvPr>
            <p:ph type="sldNum" sz="quarter" idx="5"/>
          </p:nvPr>
        </p:nvSpPr>
        <p:spPr/>
        <p:txBody>
          <a:bodyPr/>
          <a:lstStyle/>
          <a:p>
            <a:pPr>
              <a:defRPr/>
            </a:pPr>
            <a:fld id="{4AE27CC3-22F9-4074-8C15-D4A4C007334F}" type="slidenum">
              <a:rPr lang="en-US" smtClean="0"/>
              <a:pPr>
                <a:defRPr/>
              </a:pPr>
              <a:t>27</a:t>
            </a:fld>
            <a:endParaRPr lang="en-US" dirty="0"/>
          </a:p>
        </p:txBody>
      </p:sp>
    </p:spTree>
    <p:extLst>
      <p:ext uri="{BB962C8B-B14F-4D97-AF65-F5344CB8AC3E}">
        <p14:creationId xmlns:p14="http://schemas.microsoft.com/office/powerpoint/2010/main" val="219402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a:ln/>
        </p:spPr>
      </p:sp>
      <p:sp>
        <p:nvSpPr>
          <p:cNvPr id="4198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 In Module 1, we recommended that a spreadsheet be maintained with provider information. This spreadsheet will be useful for the recredentialing process.</a:t>
            </a:r>
          </a:p>
          <a:p>
            <a:r>
              <a:rPr lang="en-US" dirty="0"/>
              <a:t>- Ensure that all licenses and current. Set reminders for upcoming expiration dates and alert providers.</a:t>
            </a:r>
          </a:p>
        </p:txBody>
      </p:sp>
      <p:sp>
        <p:nvSpPr>
          <p:cNvPr id="4" name="Slide Number Placeholder 3">
            <a:extLst>
              <a:ext uri="{FF2B5EF4-FFF2-40B4-BE49-F238E27FC236}">
                <a16:creationId xmlns:a16="http://schemas.microsoft.com/office/drawing/2014/main" id="{E8F4F2CA-AE88-47AC-B898-2DF637F0FE20}"/>
              </a:ext>
            </a:extLst>
          </p:cNvPr>
          <p:cNvSpPr>
            <a:spLocks noGrp="1"/>
          </p:cNvSpPr>
          <p:nvPr>
            <p:ph type="sldNum" sz="quarter" idx="5"/>
          </p:nvPr>
        </p:nvSpPr>
        <p:spPr/>
        <p:txBody>
          <a:bodyPr/>
          <a:lstStyle/>
          <a:p>
            <a:pPr>
              <a:defRPr/>
            </a:pPr>
            <a:fld id="{4AE27CC3-22F9-4074-8C15-D4A4C007334F}" type="slidenum">
              <a:rPr lang="en-US" smtClean="0"/>
              <a:pPr>
                <a:defRPr/>
              </a:pPr>
              <a:t>29</a:t>
            </a:fld>
            <a:endParaRPr lang="en-US" dirty="0"/>
          </a:p>
        </p:txBody>
      </p:sp>
    </p:spTree>
    <p:extLst>
      <p:ext uri="{BB962C8B-B14F-4D97-AF65-F5344CB8AC3E}">
        <p14:creationId xmlns:p14="http://schemas.microsoft.com/office/powerpoint/2010/main" val="2190081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a:ln/>
        </p:spPr>
      </p:sp>
      <p:sp>
        <p:nvSpPr>
          <p:cNvPr id="4198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 E/M levels of services must be carefully monitored to avoid potential risk areas.</a:t>
            </a:r>
          </a:p>
          <a:p>
            <a:r>
              <a:rPr lang="en-US" dirty="0"/>
              <a:t>- Ongoing provider and staff education regarding coding guidelines is essential.</a:t>
            </a:r>
          </a:p>
        </p:txBody>
      </p:sp>
      <p:sp>
        <p:nvSpPr>
          <p:cNvPr id="4" name="Slide Number Placeholder 3">
            <a:extLst>
              <a:ext uri="{FF2B5EF4-FFF2-40B4-BE49-F238E27FC236}">
                <a16:creationId xmlns:a16="http://schemas.microsoft.com/office/drawing/2014/main" id="{E8F4F2CA-AE88-47AC-B898-2DF637F0FE20}"/>
              </a:ext>
            </a:extLst>
          </p:cNvPr>
          <p:cNvSpPr>
            <a:spLocks noGrp="1"/>
          </p:cNvSpPr>
          <p:nvPr>
            <p:ph type="sldNum" sz="quarter" idx="5"/>
          </p:nvPr>
        </p:nvSpPr>
        <p:spPr/>
        <p:txBody>
          <a:bodyPr/>
          <a:lstStyle/>
          <a:p>
            <a:pPr>
              <a:defRPr/>
            </a:pPr>
            <a:fld id="{4AE27CC3-22F9-4074-8C15-D4A4C007334F}" type="slidenum">
              <a:rPr lang="en-US" smtClean="0"/>
              <a:pPr>
                <a:defRPr/>
              </a:pPr>
              <a:t>31</a:t>
            </a:fld>
            <a:endParaRPr lang="en-US" dirty="0"/>
          </a:p>
        </p:txBody>
      </p:sp>
    </p:spTree>
    <p:extLst>
      <p:ext uri="{BB962C8B-B14F-4D97-AF65-F5344CB8AC3E}">
        <p14:creationId xmlns:p14="http://schemas.microsoft.com/office/powerpoint/2010/main" val="3795110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ChangeArrowheads="1" noTextEdit="1"/>
          </p:cNvSpPr>
          <p:nvPr>
            <p:ph type="sldImg"/>
          </p:nvPr>
        </p:nvSpPr>
        <p:spPr>
          <a:ln/>
        </p:spPr>
      </p:sp>
      <p:sp>
        <p:nvSpPr>
          <p:cNvPr id="3277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 Medicare provides annual nationwide bell curve data for all recognized specialties.</a:t>
            </a:r>
          </a:p>
          <a:p>
            <a:r>
              <a:rPr lang="en-US" dirty="0"/>
              <a:t>- Bell curve data is utilized by carriers to determine if providers are billing outside the national trend for their specialty.</a:t>
            </a:r>
          </a:p>
        </p:txBody>
      </p:sp>
      <p:sp>
        <p:nvSpPr>
          <p:cNvPr id="4" name="Slide Number Placeholder 3">
            <a:extLst>
              <a:ext uri="{FF2B5EF4-FFF2-40B4-BE49-F238E27FC236}">
                <a16:creationId xmlns:a16="http://schemas.microsoft.com/office/drawing/2014/main" id="{BA31AE0D-DE97-467E-838D-67BA51BAF265}"/>
              </a:ext>
            </a:extLst>
          </p:cNvPr>
          <p:cNvSpPr>
            <a:spLocks noGrp="1"/>
          </p:cNvSpPr>
          <p:nvPr>
            <p:ph type="sldNum" sz="quarter" idx="5"/>
          </p:nvPr>
        </p:nvSpPr>
        <p:spPr/>
        <p:txBody>
          <a:bodyPr/>
          <a:lstStyle/>
          <a:p>
            <a:pPr>
              <a:defRPr/>
            </a:pPr>
            <a:fld id="{68624C35-D6C2-4539-90C3-85DEC496A795}" type="slidenum">
              <a:rPr lang="en-US" smtClean="0"/>
              <a:pPr>
                <a:defRPr/>
              </a:pPr>
              <a:t>32</a:t>
            </a:fld>
            <a:endParaRPr lang="en-US" dirty="0"/>
          </a:p>
        </p:txBody>
      </p:sp>
    </p:spTree>
    <p:extLst>
      <p:ext uri="{BB962C8B-B14F-4D97-AF65-F5344CB8AC3E}">
        <p14:creationId xmlns:p14="http://schemas.microsoft.com/office/powerpoint/2010/main" val="4459158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ChangeArrowheads="1" noTextEdit="1"/>
          </p:cNvSpPr>
          <p:nvPr>
            <p:ph type="sldImg"/>
          </p:nvPr>
        </p:nvSpPr>
        <p:spPr>
          <a:ln/>
        </p:spPr>
      </p:sp>
      <p:sp>
        <p:nvSpPr>
          <p:cNvPr id="3277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 This bell curve data for the same code set for a different specialty (example – Psychiatry) will appear very different than what you are seeing for Internal Medicine.</a:t>
            </a:r>
          </a:p>
        </p:txBody>
      </p:sp>
      <p:sp>
        <p:nvSpPr>
          <p:cNvPr id="4" name="Slide Number Placeholder 3">
            <a:extLst>
              <a:ext uri="{FF2B5EF4-FFF2-40B4-BE49-F238E27FC236}">
                <a16:creationId xmlns:a16="http://schemas.microsoft.com/office/drawing/2014/main" id="{BA31AE0D-DE97-467E-838D-67BA51BAF265}"/>
              </a:ext>
            </a:extLst>
          </p:cNvPr>
          <p:cNvSpPr>
            <a:spLocks noGrp="1"/>
          </p:cNvSpPr>
          <p:nvPr>
            <p:ph type="sldNum" sz="quarter" idx="5"/>
          </p:nvPr>
        </p:nvSpPr>
        <p:spPr/>
        <p:txBody>
          <a:bodyPr/>
          <a:lstStyle/>
          <a:p>
            <a:pPr>
              <a:defRPr/>
            </a:pPr>
            <a:fld id="{68624C35-D6C2-4539-90C3-85DEC496A795}" type="slidenum">
              <a:rPr lang="en-US" smtClean="0"/>
              <a:pPr>
                <a:defRPr/>
              </a:pPr>
              <a:t>33</a:t>
            </a:fld>
            <a:endParaRPr lang="en-US" dirty="0"/>
          </a:p>
        </p:txBody>
      </p:sp>
    </p:spTree>
    <p:extLst>
      <p:ext uri="{BB962C8B-B14F-4D97-AF65-F5344CB8AC3E}">
        <p14:creationId xmlns:p14="http://schemas.microsoft.com/office/powerpoint/2010/main" val="22139257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a:ln/>
        </p:spPr>
      </p:sp>
      <p:sp>
        <p:nvSpPr>
          <p:cNvPr id="4198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 Decision Health publishes Bell Curve data on an annual basis.</a:t>
            </a:r>
          </a:p>
          <a:p>
            <a:pPr marL="171450" indent="-171450">
              <a:buFontTx/>
              <a:buChar char="-"/>
            </a:pPr>
            <a:r>
              <a:rPr lang="en-US" dirty="0"/>
              <a:t>The software program allows practices/clinics to input their productivity data and provide a comparison.</a:t>
            </a:r>
          </a:p>
          <a:p>
            <a:pPr marL="171450" indent="-171450">
              <a:buFontTx/>
              <a:buChar char="-"/>
            </a:pPr>
            <a:r>
              <a:rPr lang="en-US" dirty="0"/>
              <a:t>The bell curve data should be compared as follows: The group against the national data, and each individual provider against the group. This will allow you to identify outliers.</a:t>
            </a:r>
          </a:p>
        </p:txBody>
      </p:sp>
      <p:sp>
        <p:nvSpPr>
          <p:cNvPr id="4" name="Slide Number Placeholder 3">
            <a:extLst>
              <a:ext uri="{FF2B5EF4-FFF2-40B4-BE49-F238E27FC236}">
                <a16:creationId xmlns:a16="http://schemas.microsoft.com/office/drawing/2014/main" id="{E8F4F2CA-AE88-47AC-B898-2DF637F0FE20}"/>
              </a:ext>
            </a:extLst>
          </p:cNvPr>
          <p:cNvSpPr>
            <a:spLocks noGrp="1"/>
          </p:cNvSpPr>
          <p:nvPr>
            <p:ph type="sldNum" sz="quarter" idx="5"/>
          </p:nvPr>
        </p:nvSpPr>
        <p:spPr/>
        <p:txBody>
          <a:bodyPr/>
          <a:lstStyle/>
          <a:p>
            <a:pPr>
              <a:defRPr/>
            </a:pPr>
            <a:fld id="{4AE27CC3-22F9-4074-8C15-D4A4C007334F}" type="slidenum">
              <a:rPr lang="en-US" smtClean="0"/>
              <a:pPr>
                <a:defRPr/>
              </a:pPr>
              <a:t>34</a:t>
            </a:fld>
            <a:endParaRPr lang="en-US" dirty="0"/>
          </a:p>
        </p:txBody>
      </p:sp>
    </p:spTree>
    <p:extLst>
      <p:ext uri="{BB962C8B-B14F-4D97-AF65-F5344CB8AC3E}">
        <p14:creationId xmlns:p14="http://schemas.microsoft.com/office/powerpoint/2010/main" val="4979043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 (2019, January 15). Retrieved from http://www.hcpro.com/HIM-285489-8160/Use-case-studies-to-explore-observation-services.html</a:t>
            </a:r>
          </a:p>
        </p:txBody>
      </p:sp>
      <p:sp>
        <p:nvSpPr>
          <p:cNvPr id="4" name="Slide Number Placeholder 3"/>
          <p:cNvSpPr>
            <a:spLocks noGrp="1"/>
          </p:cNvSpPr>
          <p:nvPr>
            <p:ph type="sldNum" sz="quarter" idx="5"/>
          </p:nvPr>
        </p:nvSpPr>
        <p:spPr/>
        <p:txBody>
          <a:bodyPr/>
          <a:lstStyle/>
          <a:p>
            <a:fld id="{9F22B598-F1B1-45B2-9C1A-729EE2DA1B9A}" type="slidenum">
              <a:rPr lang="en-US" smtClean="0"/>
              <a:t>36</a:t>
            </a:fld>
            <a:endParaRPr lang="en-US" dirty="0"/>
          </a:p>
        </p:txBody>
      </p:sp>
    </p:spTree>
    <p:extLst>
      <p:ext uri="{BB962C8B-B14F-4D97-AF65-F5344CB8AC3E}">
        <p14:creationId xmlns:p14="http://schemas.microsoft.com/office/powerpoint/2010/main" val="2890289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ChangeArrowheads="1" noTextEdit="1"/>
          </p:cNvSpPr>
          <p:nvPr>
            <p:ph type="sldImg"/>
          </p:nvPr>
        </p:nvSpPr>
        <p:spPr>
          <a:ln/>
        </p:spPr>
      </p:sp>
      <p:sp>
        <p:nvSpPr>
          <p:cNvPr id="2662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33F4108D-4062-4418-B11B-E0E01AD03559}"/>
              </a:ext>
            </a:extLst>
          </p:cNvPr>
          <p:cNvSpPr>
            <a:spLocks noGrp="1"/>
          </p:cNvSpPr>
          <p:nvPr>
            <p:ph type="sldNum" sz="quarter" idx="5"/>
          </p:nvPr>
        </p:nvSpPr>
        <p:spPr/>
        <p:txBody>
          <a:bodyPr/>
          <a:lstStyle/>
          <a:p>
            <a:pPr>
              <a:defRPr/>
            </a:pPr>
            <a:fld id="{DF97875A-2781-4FE8-83DF-0F58C6FE7C6E}" type="slidenum">
              <a:rPr lang="en-US" smtClean="0"/>
              <a:pPr>
                <a:defRPr/>
              </a:pPr>
              <a:t>3</a:t>
            </a:fld>
            <a:endParaRPr lang="en-US" dirty="0"/>
          </a:p>
        </p:txBody>
      </p:sp>
    </p:spTree>
    <p:extLst>
      <p:ext uri="{BB962C8B-B14F-4D97-AF65-F5344CB8AC3E}">
        <p14:creationId xmlns:p14="http://schemas.microsoft.com/office/powerpoint/2010/main" val="2688970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ChangeArrowheads="1" noTextEdit="1"/>
          </p:cNvSpPr>
          <p:nvPr>
            <p:ph type="sldImg"/>
          </p:nvPr>
        </p:nvSpPr>
        <p:spPr>
          <a:ln/>
        </p:spPr>
      </p:sp>
      <p:sp>
        <p:nvSpPr>
          <p:cNvPr id="8089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B31736E9-01FB-40C0-BF87-AA9B4933C714}"/>
              </a:ext>
            </a:extLst>
          </p:cNvPr>
          <p:cNvSpPr>
            <a:spLocks noGrp="1"/>
          </p:cNvSpPr>
          <p:nvPr>
            <p:ph type="sldNum" sz="quarter" idx="5"/>
          </p:nvPr>
        </p:nvSpPr>
        <p:spPr/>
        <p:txBody>
          <a:bodyPr/>
          <a:lstStyle/>
          <a:p>
            <a:pPr>
              <a:defRPr/>
            </a:pPr>
            <a:fld id="{79106A5C-CA8F-4C5B-B631-D06D7F6F1E4D}" type="slidenum">
              <a:rPr lang="en-US" smtClean="0"/>
              <a:pPr>
                <a:defRPr/>
              </a:pPr>
              <a:t>37</a:t>
            </a:fld>
            <a:endParaRPr lang="en-US" dirty="0"/>
          </a:p>
        </p:txBody>
      </p:sp>
    </p:spTree>
    <p:extLst>
      <p:ext uri="{BB962C8B-B14F-4D97-AF65-F5344CB8AC3E}">
        <p14:creationId xmlns:p14="http://schemas.microsoft.com/office/powerpoint/2010/main" val="21217202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ChangeArrowheads="1" noTextEdit="1"/>
          </p:cNvSpPr>
          <p:nvPr>
            <p:ph type="sldImg"/>
          </p:nvPr>
        </p:nvSpPr>
        <p:spPr>
          <a:ln/>
        </p:spPr>
      </p:sp>
      <p:sp>
        <p:nvSpPr>
          <p:cNvPr id="8294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A14151F4-D46F-46F1-A29F-7EF7A5C559D9}"/>
              </a:ext>
            </a:extLst>
          </p:cNvPr>
          <p:cNvSpPr>
            <a:spLocks noGrp="1"/>
          </p:cNvSpPr>
          <p:nvPr>
            <p:ph type="sldNum" sz="quarter" idx="5"/>
          </p:nvPr>
        </p:nvSpPr>
        <p:spPr/>
        <p:txBody>
          <a:bodyPr/>
          <a:lstStyle/>
          <a:p>
            <a:pPr>
              <a:defRPr/>
            </a:pPr>
            <a:fld id="{F126F620-5D27-4A1A-989A-A605FC4DAC31}" type="slidenum">
              <a:rPr lang="en-US" smtClean="0"/>
              <a:pPr>
                <a:defRPr/>
              </a:pPr>
              <a:t>38</a:t>
            </a:fld>
            <a:endParaRPr lang="en-US" dirty="0"/>
          </a:p>
        </p:txBody>
      </p:sp>
    </p:spTree>
    <p:extLst>
      <p:ext uri="{BB962C8B-B14F-4D97-AF65-F5344CB8AC3E}">
        <p14:creationId xmlns:p14="http://schemas.microsoft.com/office/powerpoint/2010/main" val="3161726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ChangeArrowheads="1" noTextEdit="1"/>
          </p:cNvSpPr>
          <p:nvPr>
            <p:ph type="sldImg"/>
          </p:nvPr>
        </p:nvSpPr>
        <p:spPr>
          <a:ln/>
        </p:spPr>
      </p:sp>
      <p:sp>
        <p:nvSpPr>
          <p:cNvPr id="3277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Healthcare KPIs are a valuable tool to assist in monitoring the operations and overall effectiveness of a practice.</a:t>
            </a:r>
          </a:p>
        </p:txBody>
      </p:sp>
      <p:sp>
        <p:nvSpPr>
          <p:cNvPr id="4" name="Slide Number Placeholder 3">
            <a:extLst>
              <a:ext uri="{FF2B5EF4-FFF2-40B4-BE49-F238E27FC236}">
                <a16:creationId xmlns:a16="http://schemas.microsoft.com/office/drawing/2014/main" id="{BA31AE0D-DE97-467E-838D-67BA51BAF265}"/>
              </a:ext>
            </a:extLst>
          </p:cNvPr>
          <p:cNvSpPr>
            <a:spLocks noGrp="1"/>
          </p:cNvSpPr>
          <p:nvPr>
            <p:ph type="sldNum" sz="quarter" idx="5"/>
          </p:nvPr>
        </p:nvSpPr>
        <p:spPr/>
        <p:txBody>
          <a:bodyPr/>
          <a:lstStyle/>
          <a:p>
            <a:pPr>
              <a:defRPr/>
            </a:pPr>
            <a:fld id="{68624C35-D6C2-4539-90C3-85DEC496A795}" type="slidenum">
              <a:rPr lang="en-US" smtClean="0"/>
              <a:pPr>
                <a:defRPr/>
              </a:pPr>
              <a:t>5</a:t>
            </a:fld>
            <a:endParaRPr lang="en-US" dirty="0"/>
          </a:p>
        </p:txBody>
      </p:sp>
    </p:spTree>
    <p:extLst>
      <p:ext uri="{BB962C8B-B14F-4D97-AF65-F5344CB8AC3E}">
        <p14:creationId xmlns:p14="http://schemas.microsoft.com/office/powerpoint/2010/main" val="3867053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ChangeArrowheads="1" noTextEdit="1"/>
          </p:cNvSpPr>
          <p:nvPr>
            <p:ph type="sldImg"/>
          </p:nvPr>
        </p:nvSpPr>
        <p:spPr>
          <a:ln/>
        </p:spPr>
      </p:sp>
      <p:sp>
        <p:nvSpPr>
          <p:cNvPr id="3277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cs typeface="Arial" panose="020B0604020202020204" pitchFamily="34" charset="0"/>
              </a:rPr>
              <a:t>The evaluation of practice operations can improve the overall efficiencies of the practice/clinic. </a:t>
            </a:r>
          </a:p>
          <a:p>
            <a:r>
              <a:rPr lang="en-US" dirty="0">
                <a:cs typeface="Arial" panose="020B0604020202020204" pitchFamily="34" charset="0"/>
              </a:rPr>
              <a:t>The patient experience can also be impacted by identifying any potential issues or bottlenecks.</a:t>
            </a:r>
          </a:p>
        </p:txBody>
      </p:sp>
      <p:sp>
        <p:nvSpPr>
          <p:cNvPr id="4" name="Slide Number Placeholder 3">
            <a:extLst>
              <a:ext uri="{FF2B5EF4-FFF2-40B4-BE49-F238E27FC236}">
                <a16:creationId xmlns:a16="http://schemas.microsoft.com/office/drawing/2014/main" id="{BA31AE0D-DE97-467E-838D-67BA51BAF265}"/>
              </a:ext>
            </a:extLst>
          </p:cNvPr>
          <p:cNvSpPr>
            <a:spLocks noGrp="1"/>
          </p:cNvSpPr>
          <p:nvPr>
            <p:ph type="sldNum" sz="quarter" idx="5"/>
          </p:nvPr>
        </p:nvSpPr>
        <p:spPr/>
        <p:txBody>
          <a:bodyPr/>
          <a:lstStyle/>
          <a:p>
            <a:pPr>
              <a:defRPr/>
            </a:pPr>
            <a:fld id="{68624C35-D6C2-4539-90C3-85DEC496A795}" type="slidenum">
              <a:rPr lang="en-US" smtClean="0"/>
              <a:pPr>
                <a:defRPr/>
              </a:pPr>
              <a:t>6</a:t>
            </a:fld>
            <a:endParaRPr lang="en-US" dirty="0"/>
          </a:p>
        </p:txBody>
      </p:sp>
    </p:spTree>
    <p:extLst>
      <p:ext uri="{BB962C8B-B14F-4D97-AF65-F5344CB8AC3E}">
        <p14:creationId xmlns:p14="http://schemas.microsoft.com/office/powerpoint/2010/main" val="3901064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ChangeArrowheads="1" noTextEdit="1"/>
          </p:cNvSpPr>
          <p:nvPr>
            <p:ph type="sldImg"/>
          </p:nvPr>
        </p:nvSpPr>
        <p:spPr>
          <a:ln/>
        </p:spPr>
      </p:sp>
      <p:sp>
        <p:nvSpPr>
          <p:cNvPr id="3277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dirty="0">
                <a:cs typeface="Arial" panose="020B0604020202020204" pitchFamily="34" charset="0"/>
              </a:rPr>
              <a:t>Understanding the basics of operating a practice are essential for financial success.</a:t>
            </a:r>
          </a:p>
          <a:p>
            <a:pPr marL="171450" indent="-171450">
              <a:buFontTx/>
              <a:buChar char="-"/>
            </a:pPr>
            <a:r>
              <a:rPr lang="en-US" dirty="0">
                <a:cs typeface="Arial" panose="020B0604020202020204" pitchFamily="34" charset="0"/>
              </a:rPr>
              <a:t>Familiarize yourself with RVUs and the impact they have on the revenue cycle process.</a:t>
            </a:r>
          </a:p>
          <a:p>
            <a:pPr marL="171450" indent="-171450">
              <a:buFontTx/>
              <a:buChar char="-"/>
            </a:pPr>
            <a:r>
              <a:rPr lang="en-US" dirty="0">
                <a:cs typeface="Arial" panose="020B0604020202020204" pitchFamily="34" charset="0"/>
              </a:rPr>
              <a:t>RVUs are import to Administration, as well as to the providers (depending upon their employment contracts).</a:t>
            </a:r>
          </a:p>
        </p:txBody>
      </p:sp>
      <p:sp>
        <p:nvSpPr>
          <p:cNvPr id="4" name="Slide Number Placeholder 3">
            <a:extLst>
              <a:ext uri="{FF2B5EF4-FFF2-40B4-BE49-F238E27FC236}">
                <a16:creationId xmlns:a16="http://schemas.microsoft.com/office/drawing/2014/main" id="{BA31AE0D-DE97-467E-838D-67BA51BAF265}"/>
              </a:ext>
            </a:extLst>
          </p:cNvPr>
          <p:cNvSpPr>
            <a:spLocks noGrp="1"/>
          </p:cNvSpPr>
          <p:nvPr>
            <p:ph type="sldNum" sz="quarter" idx="5"/>
          </p:nvPr>
        </p:nvSpPr>
        <p:spPr/>
        <p:txBody>
          <a:bodyPr/>
          <a:lstStyle/>
          <a:p>
            <a:pPr>
              <a:defRPr/>
            </a:pPr>
            <a:fld id="{68624C35-D6C2-4539-90C3-85DEC496A795}" type="slidenum">
              <a:rPr lang="en-US" smtClean="0"/>
              <a:pPr>
                <a:defRPr/>
              </a:pPr>
              <a:t>7</a:t>
            </a:fld>
            <a:endParaRPr lang="en-US" dirty="0"/>
          </a:p>
        </p:txBody>
      </p:sp>
    </p:spTree>
    <p:extLst>
      <p:ext uri="{BB962C8B-B14F-4D97-AF65-F5344CB8AC3E}">
        <p14:creationId xmlns:p14="http://schemas.microsoft.com/office/powerpoint/2010/main" val="2509258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ChangeArrowheads="1" noTextEdit="1"/>
          </p:cNvSpPr>
          <p:nvPr>
            <p:ph type="sldImg"/>
          </p:nvPr>
        </p:nvSpPr>
        <p:spPr>
          <a:ln/>
        </p:spPr>
      </p:sp>
      <p:sp>
        <p:nvSpPr>
          <p:cNvPr id="3277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dirty="0"/>
              <a:t>Telephone training (operation and etiquette) is essential for all staff.  </a:t>
            </a:r>
          </a:p>
          <a:p>
            <a:pPr marL="171450" indent="-171450">
              <a:buFontTx/>
              <a:buChar char="-"/>
            </a:pPr>
            <a:r>
              <a:rPr lang="en-US" dirty="0"/>
              <a:t>The patient’s first interaction with the practice/clinic will have a lasting impression.</a:t>
            </a:r>
          </a:p>
        </p:txBody>
      </p:sp>
      <p:sp>
        <p:nvSpPr>
          <p:cNvPr id="4" name="Slide Number Placeholder 3">
            <a:extLst>
              <a:ext uri="{FF2B5EF4-FFF2-40B4-BE49-F238E27FC236}">
                <a16:creationId xmlns:a16="http://schemas.microsoft.com/office/drawing/2014/main" id="{BA31AE0D-DE97-467E-838D-67BA51BAF265}"/>
              </a:ext>
            </a:extLst>
          </p:cNvPr>
          <p:cNvSpPr>
            <a:spLocks noGrp="1"/>
          </p:cNvSpPr>
          <p:nvPr>
            <p:ph type="sldNum" sz="quarter" idx="5"/>
          </p:nvPr>
        </p:nvSpPr>
        <p:spPr/>
        <p:txBody>
          <a:bodyPr/>
          <a:lstStyle/>
          <a:p>
            <a:pPr>
              <a:defRPr/>
            </a:pPr>
            <a:fld id="{68624C35-D6C2-4539-90C3-85DEC496A795}" type="slidenum">
              <a:rPr lang="en-US" smtClean="0"/>
              <a:pPr>
                <a:defRPr/>
              </a:pPr>
              <a:t>8</a:t>
            </a:fld>
            <a:endParaRPr lang="en-US" dirty="0"/>
          </a:p>
        </p:txBody>
      </p:sp>
    </p:spTree>
    <p:extLst>
      <p:ext uri="{BB962C8B-B14F-4D97-AF65-F5344CB8AC3E}">
        <p14:creationId xmlns:p14="http://schemas.microsoft.com/office/powerpoint/2010/main" val="457100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ChangeArrowheads="1" noTextEdit="1"/>
          </p:cNvSpPr>
          <p:nvPr>
            <p:ph type="sldImg"/>
          </p:nvPr>
        </p:nvSpPr>
        <p:spPr>
          <a:ln/>
        </p:spPr>
      </p:sp>
      <p:sp>
        <p:nvSpPr>
          <p:cNvPr id="3277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dirty="0"/>
              <a:t>Ongoing training must be part of practice operations to ensure that quality is maintained. </a:t>
            </a:r>
          </a:p>
          <a:p>
            <a:pPr marL="171450" indent="-171450">
              <a:buFontTx/>
              <a:buChar char="-"/>
            </a:pPr>
            <a:r>
              <a:rPr lang="en-US" dirty="0"/>
              <a:t>This is an often overlooked area for smaller practices/clinics.</a:t>
            </a:r>
          </a:p>
        </p:txBody>
      </p:sp>
      <p:sp>
        <p:nvSpPr>
          <p:cNvPr id="4" name="Slide Number Placeholder 3">
            <a:extLst>
              <a:ext uri="{FF2B5EF4-FFF2-40B4-BE49-F238E27FC236}">
                <a16:creationId xmlns:a16="http://schemas.microsoft.com/office/drawing/2014/main" id="{BA31AE0D-DE97-467E-838D-67BA51BAF265}"/>
              </a:ext>
            </a:extLst>
          </p:cNvPr>
          <p:cNvSpPr>
            <a:spLocks noGrp="1"/>
          </p:cNvSpPr>
          <p:nvPr>
            <p:ph type="sldNum" sz="quarter" idx="5"/>
          </p:nvPr>
        </p:nvSpPr>
        <p:spPr/>
        <p:txBody>
          <a:bodyPr/>
          <a:lstStyle/>
          <a:p>
            <a:pPr>
              <a:defRPr/>
            </a:pPr>
            <a:fld id="{68624C35-D6C2-4539-90C3-85DEC496A795}" type="slidenum">
              <a:rPr lang="en-US" smtClean="0"/>
              <a:pPr>
                <a:defRPr/>
              </a:pPr>
              <a:t>9</a:t>
            </a:fld>
            <a:endParaRPr lang="en-US" dirty="0"/>
          </a:p>
        </p:txBody>
      </p:sp>
    </p:spTree>
    <p:extLst>
      <p:ext uri="{BB962C8B-B14F-4D97-AF65-F5344CB8AC3E}">
        <p14:creationId xmlns:p14="http://schemas.microsoft.com/office/powerpoint/2010/main" val="2650775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ChangeArrowheads="1" noTextEdit="1"/>
          </p:cNvSpPr>
          <p:nvPr>
            <p:ph type="sldImg"/>
          </p:nvPr>
        </p:nvSpPr>
        <p:spPr>
          <a:ln/>
        </p:spPr>
      </p:sp>
      <p:sp>
        <p:nvSpPr>
          <p:cNvPr id="3277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 Public health monitoring is a greater focus as “value-based” healthcare becomes an integral component of reimbursement.</a:t>
            </a:r>
          </a:p>
          <a:p>
            <a:r>
              <a:rPr lang="en-US" dirty="0"/>
              <a:t>- PCMH and MACRA are two programs that monitor quality measures.</a:t>
            </a:r>
          </a:p>
        </p:txBody>
      </p:sp>
      <p:sp>
        <p:nvSpPr>
          <p:cNvPr id="4" name="Slide Number Placeholder 3">
            <a:extLst>
              <a:ext uri="{FF2B5EF4-FFF2-40B4-BE49-F238E27FC236}">
                <a16:creationId xmlns:a16="http://schemas.microsoft.com/office/drawing/2014/main" id="{BA31AE0D-DE97-467E-838D-67BA51BAF265}"/>
              </a:ext>
            </a:extLst>
          </p:cNvPr>
          <p:cNvSpPr>
            <a:spLocks noGrp="1"/>
          </p:cNvSpPr>
          <p:nvPr>
            <p:ph type="sldNum" sz="quarter" idx="5"/>
          </p:nvPr>
        </p:nvSpPr>
        <p:spPr/>
        <p:txBody>
          <a:bodyPr/>
          <a:lstStyle/>
          <a:p>
            <a:pPr>
              <a:defRPr/>
            </a:pPr>
            <a:fld id="{68624C35-D6C2-4539-90C3-85DEC496A795}" type="slidenum">
              <a:rPr lang="en-US" smtClean="0"/>
              <a:pPr>
                <a:defRPr/>
              </a:pPr>
              <a:t>10</a:t>
            </a:fld>
            <a:endParaRPr lang="en-US" dirty="0"/>
          </a:p>
        </p:txBody>
      </p:sp>
    </p:spTree>
    <p:extLst>
      <p:ext uri="{BB962C8B-B14F-4D97-AF65-F5344CB8AC3E}">
        <p14:creationId xmlns:p14="http://schemas.microsoft.com/office/powerpoint/2010/main" val="27101550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bout PCDC 1">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054" y="-9054"/>
            <a:ext cx="9153053" cy="2639731"/>
          </a:xfrm>
          <a:prstGeom prst="rect">
            <a:avLst/>
          </a:prstGeom>
        </p:spPr>
      </p:pic>
      <p:sp>
        <p:nvSpPr>
          <p:cNvPr id="6" name="Text Placeholder 2"/>
          <p:cNvSpPr>
            <a:spLocks noGrp="1"/>
          </p:cNvSpPr>
          <p:nvPr>
            <p:ph idx="1" hasCustomPrompt="1"/>
          </p:nvPr>
        </p:nvSpPr>
        <p:spPr>
          <a:xfrm>
            <a:off x="457200" y="3557350"/>
            <a:ext cx="8229600" cy="1977887"/>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4" name="TextBox 3"/>
          <p:cNvSpPr txBox="1"/>
          <p:nvPr userDrawn="1"/>
        </p:nvSpPr>
        <p:spPr>
          <a:xfrm>
            <a:off x="457200" y="2612571"/>
            <a:ext cx="7562850"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002B49"/>
                </a:solidFill>
                <a:effectLst>
                  <a:outerShdw blurRad="50800" dist="3810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About PCDC</a:t>
            </a:r>
          </a:p>
        </p:txBody>
      </p:sp>
    </p:spTree>
    <p:extLst>
      <p:ext uri="{BB962C8B-B14F-4D97-AF65-F5344CB8AC3E}">
        <p14:creationId xmlns:p14="http://schemas.microsoft.com/office/powerpoint/2010/main" val="605608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Card">
    <p:spTree>
      <p:nvGrpSpPr>
        <p:cNvPr id="1" name=""/>
        <p:cNvGrpSpPr/>
        <p:nvPr/>
      </p:nvGrpSpPr>
      <p:grpSpPr>
        <a:xfrm>
          <a:off x="0" y="0"/>
          <a:ext cx="0" cy="0"/>
          <a:chOff x="0" y="0"/>
          <a:chExt cx="0" cy="0"/>
        </a:xfrm>
      </p:grpSpPr>
      <p:sp>
        <p:nvSpPr>
          <p:cNvPr id="8" name="Rectangle 7"/>
          <p:cNvSpPr/>
          <p:nvPr userDrawn="1"/>
        </p:nvSpPr>
        <p:spPr>
          <a:xfrm>
            <a:off x="0" y="-6587"/>
            <a:ext cx="9144000" cy="1286112"/>
          </a:xfrm>
          <a:prstGeom prst="rect">
            <a:avLst/>
          </a:prstGeom>
          <a:solidFill>
            <a:srgbClr val="002B49"/>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p:cNvSpPr>
            <a:spLocks noGrp="1"/>
          </p:cNvSpPr>
          <p:nvPr>
            <p:ph type="title"/>
          </p:nvPr>
        </p:nvSpPr>
        <p:spPr>
          <a:xfrm>
            <a:off x="457200" y="183197"/>
            <a:ext cx="8686800" cy="891223"/>
          </a:xfrm>
          <a:prstGeom prst="rect">
            <a:avLst/>
          </a:prstGeom>
        </p:spPr>
        <p:txBody>
          <a:bodyPr anchor="ctr"/>
          <a:lstStyle>
            <a:lvl1pPr algn="l">
              <a:defRPr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Picture Placeholder 5"/>
          <p:cNvSpPr>
            <a:spLocks noGrp="1"/>
          </p:cNvSpPr>
          <p:nvPr>
            <p:ph type="pic" sz="quarter" idx="12"/>
          </p:nvPr>
        </p:nvSpPr>
        <p:spPr>
          <a:xfrm>
            <a:off x="0" y="1279525"/>
            <a:ext cx="9144000" cy="4846638"/>
          </a:xfrm>
          <a:prstGeom prst="rect">
            <a:avLst/>
          </a:prstGeom>
        </p:spPr>
        <p:txBody>
          <a:bodyPr/>
          <a:lstStyle/>
          <a:p>
            <a:endParaRPr lang="en-US" dirty="0"/>
          </a:p>
        </p:txBody>
      </p:sp>
    </p:spTree>
    <p:extLst>
      <p:ext uri="{BB962C8B-B14F-4D97-AF65-F5344CB8AC3E}">
        <p14:creationId xmlns:p14="http://schemas.microsoft.com/office/powerpoint/2010/main" val="128349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lvl1pPr algn="l">
              <a:defRPr b="1">
                <a:effectLst/>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Text Placeholder 2"/>
          <p:cNvSpPr>
            <a:spLocks noGrp="1"/>
          </p:cNvSpPr>
          <p:nvPr>
            <p:ph idx="1" hasCustomPrompt="1"/>
          </p:nvPr>
        </p:nvSpPr>
        <p:spPr>
          <a:xfrm>
            <a:off x="457200" y="1908313"/>
            <a:ext cx="8229600" cy="3762645"/>
          </a:xfrm>
          <a:prstGeom prst="rect">
            <a:avLst/>
          </a:prstGeom>
        </p:spPr>
        <p:txBody>
          <a:bodyPr vert="horz" lIns="91440" tIns="45720" rIns="91440" bIns="45720" rtlCol="0">
            <a:normAutofit/>
          </a:bodyPr>
          <a:lstStyle>
            <a:lvl1pPr marL="571500" marR="0" indent="-571500" algn="l" defTabSz="457200" rtl="0" eaLnBrk="1" fontAlgn="auto" latinLnBrk="0" hangingPunct="1">
              <a:lnSpc>
                <a:spcPct val="100000"/>
              </a:lnSpc>
              <a:spcBef>
                <a:spcPct val="0"/>
              </a:spcBef>
              <a:spcAft>
                <a:spcPts val="0"/>
              </a:spcAft>
              <a:buClr>
                <a:srgbClr val="FF6600"/>
              </a:buClr>
              <a:buSzTx/>
              <a:buFont typeface="Wingdings" panose="05000000000000000000" pitchFamily="2" charset="2"/>
              <a:buChar char="§"/>
              <a:tabLst/>
              <a:defRPr sz="2500" b="0" i="0" baseline="0">
                <a:latin typeface="Georgia" panose="02040502050405020303" pitchFamily="18" charset="0"/>
                <a:cs typeface="Georgia" panose="02040502050405020303" pitchFamily="18" charset="0"/>
              </a:defRPr>
            </a:lvl1pPr>
            <a:lvl2pPr marL="742950" indent="-285750" algn="l">
              <a:buFont typeface="Arial" panose="020B0604020202020204" pitchFamily="34" charset="0"/>
              <a:buChar char="•"/>
              <a:defRPr sz="2400" b="0" i="0">
                <a:latin typeface="Georgia" panose="02040502050405020303" pitchFamily="18" charset="0"/>
                <a:cs typeface="Georgia" panose="02040502050405020303" pitchFamily="18" charset="0"/>
              </a:defRPr>
            </a:lvl2pPr>
            <a:lvl3pPr algn="l">
              <a:defRPr sz="2400" b="0" i="0">
                <a:latin typeface="Georgia" panose="02040502050405020303" pitchFamily="18" charset="0"/>
                <a:cs typeface="Georgia" panose="02040502050405020303" pitchFamily="18" charset="0"/>
              </a:defRPr>
            </a:lvl3pPr>
            <a:lvl4pPr algn="l">
              <a:defRPr sz="2400" b="0" i="0">
                <a:latin typeface="Georgia" panose="02040502050405020303" pitchFamily="18" charset="0"/>
                <a:cs typeface="Georgia" panose="02040502050405020303" pitchFamily="18" charset="0"/>
              </a:defRPr>
            </a:lvl4pPr>
            <a:lvl5pPr algn="l">
              <a:defRPr sz="2400" b="0" i="0">
                <a:latin typeface="Georgia" panose="02040502050405020303" pitchFamily="18" charset="0"/>
                <a:cs typeface="Georgia" panose="02040502050405020303" pitchFamily="18" charset="0"/>
              </a:defRPr>
            </a:lvl5pPr>
          </a:lstStyle>
          <a:p>
            <a:pPr lvl="0"/>
            <a:r>
              <a:rPr lang="en-US" dirty="0"/>
              <a:t>Click to edit text</a:t>
            </a:r>
          </a:p>
          <a:p>
            <a:pPr lvl="0"/>
            <a:r>
              <a:rPr lang="en-US" dirty="0"/>
              <a:t>Next level</a:t>
            </a:r>
          </a:p>
          <a:p>
            <a:pPr lvl="0"/>
            <a:r>
              <a:rPr lang="en-US" dirty="0"/>
              <a:t>Next level</a:t>
            </a:r>
          </a:p>
          <a:p>
            <a:pPr lvl="1"/>
            <a:endParaRPr lang="en-US" sz="2500" dirty="0"/>
          </a:p>
          <a:p>
            <a:pPr lvl="2"/>
            <a:endParaRPr lang="en-US" dirty="0"/>
          </a:p>
          <a:p>
            <a:pPr lvl="3"/>
            <a:endParaRPr lang="en-US" dirty="0"/>
          </a:p>
          <a:p>
            <a:pPr lvl="4"/>
            <a:endParaRPr lang="en-US" sz="2400" b="0" dirty="0">
              <a:latin typeface="Georgia" panose="02040502050405020303" pitchFamily="18" charset="0"/>
            </a:endParaRPr>
          </a:p>
          <a:p>
            <a:pPr lvl="5"/>
            <a:endParaRPr lang="en-US" b="0" dirty="0">
              <a:latin typeface="Georgia" panose="02040502050405020303" pitchFamily="18" charset="0"/>
            </a:endParaRPr>
          </a:p>
          <a:p>
            <a:pPr lvl="4"/>
            <a:endParaRPr lang="en-US" dirty="0"/>
          </a:p>
        </p:txBody>
      </p:sp>
      <p:sp>
        <p:nvSpPr>
          <p:cNvPr id="2" name="Slide Number Placeholder 1"/>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Tree>
    <p:extLst>
      <p:ext uri="{BB962C8B-B14F-4D97-AF65-F5344CB8AC3E}">
        <p14:creationId xmlns:p14="http://schemas.microsoft.com/office/powerpoint/2010/main" val="1041361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1">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a:effectLst/>
        </p:spPr>
        <p:txBody>
          <a:bodyPr anchor="ctr"/>
          <a:lstStyle>
            <a:lvl1pPr algn="l">
              <a:defRPr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457200" y="1535113"/>
            <a:ext cx="4040188" cy="639762"/>
          </a:xfrm>
          <a:prstGeom prst="rect">
            <a:avLst/>
          </a:prstGeom>
        </p:spPr>
        <p:txBody>
          <a:bodyPr anchor="b"/>
          <a:lstStyle>
            <a:lvl1pPr marL="0" indent="0">
              <a:buNone/>
              <a:defRPr sz="2800" b="1">
                <a:solidFill>
                  <a:srgbClr val="FF671F"/>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p:cNvSpPr>
            <a:spLocks noGrp="1"/>
          </p:cNvSpPr>
          <p:nvPr>
            <p:ph sz="half" idx="2" hasCustomPrompt="1"/>
          </p:nvPr>
        </p:nvSpPr>
        <p:spPr>
          <a:xfrm>
            <a:off x="457200" y="2174875"/>
            <a:ext cx="4040188" cy="3363855"/>
          </a:xfrm>
          <a:prstGeom prst="rect">
            <a:avLst/>
          </a:prstGeom>
        </p:spPr>
        <p:txBody>
          <a:bodyPr/>
          <a:lstStyle>
            <a:lvl1pPr>
              <a:defRPr sz="2400">
                <a:latin typeface="Georgia" panose="02040502050405020303" pitchFamily="18" charset="0"/>
              </a:defRPr>
            </a:lvl1pPr>
            <a:lvl2pPr>
              <a:defRPr sz="2000"/>
            </a:lvl2pPr>
            <a:lvl3pPr>
              <a:defRPr sz="1800"/>
            </a:lvl3pPr>
            <a:lvl4pPr>
              <a:defRPr sz="1600"/>
            </a:lvl4pPr>
            <a:lvl5pPr>
              <a:buNone/>
              <a:defRPr sz="1600"/>
            </a:lvl5pPr>
            <a:lvl6pPr>
              <a:defRPr sz="1600"/>
            </a:lvl6pPr>
            <a:lvl7pPr>
              <a:defRPr sz="1600"/>
            </a:lvl7pPr>
            <a:lvl8pPr>
              <a:defRPr sz="1600"/>
            </a:lvl8pPr>
            <a:lvl9pPr>
              <a:defRPr sz="1600"/>
            </a:lvl9pPr>
          </a:lstStyle>
          <a:p>
            <a:pPr lvl="0"/>
            <a:r>
              <a:rPr lang="en-US" dirty="0"/>
              <a:t>Click to edit text</a:t>
            </a:r>
          </a:p>
          <a:p>
            <a:pPr lvl="0"/>
            <a:r>
              <a:rPr lang="en-US" dirty="0"/>
              <a:t>Next level</a:t>
            </a:r>
          </a:p>
        </p:txBody>
      </p:sp>
      <p:sp>
        <p:nvSpPr>
          <p:cNvPr id="5" name="Text Placeholder 4"/>
          <p:cNvSpPr>
            <a:spLocks noGrp="1"/>
          </p:cNvSpPr>
          <p:nvPr>
            <p:ph type="body" sz="quarter" idx="3" hasCustomPrompt="1"/>
          </p:nvPr>
        </p:nvSpPr>
        <p:spPr>
          <a:xfrm>
            <a:off x="4645025" y="1535113"/>
            <a:ext cx="4041775" cy="639762"/>
          </a:xfrm>
          <a:prstGeom prst="rect">
            <a:avLst/>
          </a:prstGeom>
        </p:spPr>
        <p:txBody>
          <a:bodyPr anchor="b"/>
          <a:lstStyle>
            <a:lvl1pPr marL="0" indent="0">
              <a:buNone/>
              <a:defRPr sz="2800" b="1">
                <a:solidFill>
                  <a:srgbClr val="FF671F"/>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p:cNvSpPr>
            <a:spLocks noGrp="1"/>
          </p:cNvSpPr>
          <p:nvPr>
            <p:ph sz="quarter" idx="4" hasCustomPrompt="1"/>
          </p:nvPr>
        </p:nvSpPr>
        <p:spPr>
          <a:xfrm>
            <a:off x="4645025" y="2174875"/>
            <a:ext cx="4041775" cy="3363855"/>
          </a:xfrm>
          <a:prstGeom prst="rect">
            <a:avLst/>
          </a:prstGeom>
        </p:spPr>
        <p:txBody>
          <a:bodyPr/>
          <a:lstStyle>
            <a:lvl1pPr>
              <a:defRPr sz="2400">
                <a:latin typeface="Georgia" panose="02040502050405020303" pitchFamily="18"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text</a:t>
            </a:r>
          </a:p>
          <a:p>
            <a:pPr lvl="0"/>
            <a:r>
              <a:rPr lang="en-US" dirty="0"/>
              <a:t>Next level</a:t>
            </a:r>
          </a:p>
        </p:txBody>
      </p:sp>
      <p:sp>
        <p:nvSpPr>
          <p:cNvPr id="7" name="Slide Number Placeholder 6"/>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Tree>
    <p:extLst>
      <p:ext uri="{BB962C8B-B14F-4D97-AF65-F5344CB8AC3E}">
        <p14:creationId xmlns:p14="http://schemas.microsoft.com/office/powerpoint/2010/main" val="2048224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lvl1pPr algn="l">
              <a:defRPr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4" name="Content Placeholder 3"/>
          <p:cNvSpPr>
            <a:spLocks noGrp="1"/>
          </p:cNvSpPr>
          <p:nvPr>
            <p:ph sz="half" idx="2" hasCustomPrompt="1"/>
          </p:nvPr>
        </p:nvSpPr>
        <p:spPr>
          <a:xfrm>
            <a:off x="457200" y="1657351"/>
            <a:ext cx="4040188" cy="3881380"/>
          </a:xfrm>
          <a:prstGeom prst="rect">
            <a:avLst/>
          </a:prstGeom>
        </p:spPr>
        <p:txBody>
          <a:bodyPr/>
          <a:lstStyle>
            <a:lvl1pPr>
              <a:defRPr sz="2400">
                <a:latin typeface="Georgia" panose="02040502050405020303" pitchFamily="18" charset="0"/>
              </a:defRPr>
            </a:lvl1pPr>
            <a:lvl2pPr>
              <a:defRPr sz="2000"/>
            </a:lvl2pPr>
            <a:lvl3pPr>
              <a:defRPr sz="1800"/>
            </a:lvl3pPr>
            <a:lvl4pPr>
              <a:defRPr sz="1600"/>
            </a:lvl4pPr>
            <a:lvl5pPr>
              <a:buNone/>
              <a:defRPr sz="1600"/>
            </a:lvl5pPr>
            <a:lvl6pPr>
              <a:defRPr sz="1600"/>
            </a:lvl6pPr>
            <a:lvl7pPr>
              <a:defRPr sz="1600"/>
            </a:lvl7pPr>
            <a:lvl8pPr>
              <a:defRPr sz="1600"/>
            </a:lvl8pPr>
            <a:lvl9pPr>
              <a:defRPr sz="1600"/>
            </a:lvl9pPr>
          </a:lstStyle>
          <a:p>
            <a:pPr lvl="0"/>
            <a:r>
              <a:rPr lang="en-US" dirty="0"/>
              <a:t>Click to edit text</a:t>
            </a:r>
          </a:p>
          <a:p>
            <a:pPr lvl="0"/>
            <a:r>
              <a:rPr lang="en-US" dirty="0"/>
              <a:t>Next level</a:t>
            </a:r>
          </a:p>
        </p:txBody>
      </p:sp>
      <p:sp>
        <p:nvSpPr>
          <p:cNvPr id="6" name="Content Placeholder 5"/>
          <p:cNvSpPr>
            <a:spLocks noGrp="1"/>
          </p:cNvSpPr>
          <p:nvPr>
            <p:ph sz="quarter" idx="4" hasCustomPrompt="1"/>
          </p:nvPr>
        </p:nvSpPr>
        <p:spPr>
          <a:xfrm>
            <a:off x="4645025" y="1657351"/>
            <a:ext cx="4041775" cy="3881379"/>
          </a:xfrm>
          <a:prstGeom prst="rect">
            <a:avLst/>
          </a:prstGeom>
        </p:spPr>
        <p:txBody>
          <a:bodyPr/>
          <a:lstStyle>
            <a:lvl1pPr>
              <a:defRPr sz="2400">
                <a:latin typeface="Georgia" panose="02040502050405020303" pitchFamily="18"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text</a:t>
            </a:r>
          </a:p>
          <a:p>
            <a:pPr lvl="0"/>
            <a:r>
              <a:rPr lang="en-US" dirty="0"/>
              <a:t>Next level</a:t>
            </a:r>
          </a:p>
        </p:txBody>
      </p:sp>
      <p:sp>
        <p:nvSpPr>
          <p:cNvPr id="7" name="Slide Number Placeholder 6"/>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Tree>
    <p:extLst>
      <p:ext uri="{BB962C8B-B14F-4D97-AF65-F5344CB8AC3E}">
        <p14:creationId xmlns:p14="http://schemas.microsoft.com/office/powerpoint/2010/main" val="129923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815520"/>
            <a:ext cx="5486400" cy="804862"/>
          </a:xfrm>
          <a:prstGeom prst="rect">
            <a:avLst/>
          </a:prstGeom>
        </p:spPr>
        <p:txBody>
          <a:bodyPr/>
          <a:lstStyle>
            <a:lvl1pPr marL="0" indent="0" algn="ctr">
              <a:buNone/>
              <a:defRPr sz="2000">
                <a:latin typeface="Georgia" panose="02040502050405020303"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Tree>
    <p:extLst>
      <p:ext uri="{BB962C8B-B14F-4D97-AF65-F5344CB8AC3E}">
        <p14:creationId xmlns:p14="http://schemas.microsoft.com/office/powerpoint/2010/main" val="3047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Photo 1">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203" y="-9054"/>
            <a:ext cx="9148203" cy="2580803"/>
          </a:xfrm>
          <a:prstGeom prst="rect">
            <a:avLst/>
          </a:prstGeom>
        </p:spPr>
      </p:pic>
      <p:sp>
        <p:nvSpPr>
          <p:cNvPr id="6" name="Text Placeholder 2"/>
          <p:cNvSpPr>
            <a:spLocks noGrp="1"/>
          </p:cNvSpPr>
          <p:nvPr>
            <p:ph idx="1" hasCustomPrompt="1"/>
          </p:nvPr>
        </p:nvSpPr>
        <p:spPr>
          <a:xfrm>
            <a:off x="457200" y="3433524"/>
            <a:ext cx="8182947" cy="2614851"/>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10" name="Text Placeholder 9"/>
          <p:cNvSpPr>
            <a:spLocks noGrp="1"/>
          </p:cNvSpPr>
          <p:nvPr>
            <p:ph type="body" sz="quarter" idx="11"/>
          </p:nvPr>
        </p:nvSpPr>
        <p:spPr>
          <a:xfrm>
            <a:off x="457200" y="2606675"/>
            <a:ext cx="6765925" cy="827088"/>
          </a:xfrm>
          <a:prstGeom prst="rect">
            <a:avLst/>
          </a:prstGeom>
        </p:spPr>
        <p:txBody>
          <a:bodyPr/>
          <a:lstStyle>
            <a:lvl1pPr marL="0" indent="0">
              <a:buNone/>
              <a:defRPr sz="38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2728283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Photo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060" y="0"/>
            <a:ext cx="9153060" cy="2571184"/>
          </a:xfrm>
          <a:prstGeom prst="rect">
            <a:avLst/>
          </a:prstGeom>
        </p:spPr>
      </p:pic>
      <p:sp>
        <p:nvSpPr>
          <p:cNvPr id="6" name="Text Placeholder 2"/>
          <p:cNvSpPr>
            <a:spLocks noGrp="1"/>
          </p:cNvSpPr>
          <p:nvPr>
            <p:ph idx="1" hasCustomPrompt="1"/>
          </p:nvPr>
        </p:nvSpPr>
        <p:spPr>
          <a:xfrm>
            <a:off x="457200" y="3433524"/>
            <a:ext cx="8182947" cy="2614851"/>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10" name="Text Placeholder 9"/>
          <p:cNvSpPr>
            <a:spLocks noGrp="1"/>
          </p:cNvSpPr>
          <p:nvPr>
            <p:ph type="body" sz="quarter" idx="11"/>
          </p:nvPr>
        </p:nvSpPr>
        <p:spPr>
          <a:xfrm>
            <a:off x="457200" y="2606675"/>
            <a:ext cx="6765925" cy="827088"/>
          </a:xfrm>
          <a:prstGeom prst="rect">
            <a:avLst/>
          </a:prstGeom>
        </p:spPr>
        <p:txBody>
          <a:bodyPr/>
          <a:lstStyle>
            <a:lvl1pPr marL="0" indent="0">
              <a:buNone/>
              <a:defRPr sz="38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714302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Photo 3">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l="-99"/>
          <a:stretch/>
        </p:blipFill>
        <p:spPr>
          <a:xfrm>
            <a:off x="-18106" y="-9054"/>
            <a:ext cx="9171160" cy="2571185"/>
          </a:xfrm>
          <a:prstGeom prst="rect">
            <a:avLst/>
          </a:prstGeom>
        </p:spPr>
      </p:pic>
      <p:sp>
        <p:nvSpPr>
          <p:cNvPr id="6" name="Text Placeholder 2"/>
          <p:cNvSpPr>
            <a:spLocks noGrp="1"/>
          </p:cNvSpPr>
          <p:nvPr>
            <p:ph idx="1" hasCustomPrompt="1"/>
          </p:nvPr>
        </p:nvSpPr>
        <p:spPr>
          <a:xfrm>
            <a:off x="457200" y="3433524"/>
            <a:ext cx="8182947" cy="2614851"/>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10" name="Text Placeholder 9"/>
          <p:cNvSpPr>
            <a:spLocks noGrp="1"/>
          </p:cNvSpPr>
          <p:nvPr>
            <p:ph type="body" sz="quarter" idx="11"/>
          </p:nvPr>
        </p:nvSpPr>
        <p:spPr>
          <a:xfrm>
            <a:off x="457200" y="2606675"/>
            <a:ext cx="6765925" cy="827088"/>
          </a:xfrm>
          <a:prstGeom prst="rect">
            <a:avLst/>
          </a:prstGeom>
        </p:spPr>
        <p:txBody>
          <a:bodyPr/>
          <a:lstStyle>
            <a:lvl1pPr marL="0" indent="0">
              <a:buNone/>
              <a:defRPr sz="38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3776408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stions 1">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5" name="Text Placeholder 4"/>
          <p:cNvSpPr>
            <a:spLocks noGrp="1"/>
          </p:cNvSpPr>
          <p:nvPr>
            <p:ph type="body" sz="quarter" idx="17"/>
          </p:nvPr>
        </p:nvSpPr>
        <p:spPr>
          <a:xfrm>
            <a:off x="3391302" y="3402845"/>
            <a:ext cx="3190875" cy="371475"/>
          </a:xfrm>
          <a:prstGeom prst="rect">
            <a:avLst/>
          </a:prstGeom>
        </p:spPr>
        <p:txBody>
          <a:bodyPr anchor="ctr"/>
          <a:lstStyle>
            <a:lvl1pPr marL="0" indent="0">
              <a:buNone/>
              <a:defRPr sz="20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8" name="Text Placeholder 4"/>
          <p:cNvSpPr>
            <a:spLocks noGrp="1"/>
          </p:cNvSpPr>
          <p:nvPr>
            <p:ph type="body" sz="quarter" idx="18"/>
          </p:nvPr>
        </p:nvSpPr>
        <p:spPr>
          <a:xfrm>
            <a:off x="3391302" y="4341466"/>
            <a:ext cx="3190875" cy="371475"/>
          </a:xfrm>
          <a:prstGeom prst="rect">
            <a:avLst/>
          </a:prstGeom>
        </p:spPr>
        <p:txBody>
          <a:bodyPr anchor="ctr"/>
          <a:lstStyle>
            <a:lvl1pPr marL="0" indent="0">
              <a:buNone/>
              <a:defRPr sz="20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1006" y="3227615"/>
            <a:ext cx="650296" cy="65029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741006" y="4206548"/>
            <a:ext cx="650296" cy="650296"/>
          </a:xfrm>
          <a:prstGeom prst="rect">
            <a:avLst/>
          </a:prstGeom>
        </p:spPr>
      </p:pic>
      <p:sp>
        <p:nvSpPr>
          <p:cNvPr id="3" name="TextBox 2"/>
          <p:cNvSpPr txBox="1"/>
          <p:nvPr userDrawn="1"/>
        </p:nvSpPr>
        <p:spPr>
          <a:xfrm>
            <a:off x="1344140" y="1950392"/>
            <a:ext cx="6552085" cy="160043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671F"/>
                </a:solidFill>
                <a:effectLst/>
                <a:uLnTx/>
                <a:uFillTx/>
                <a:latin typeface="Verdana" panose="020B0604030504040204" pitchFamily="34" charset="0"/>
                <a:ea typeface="Verdana" panose="020B0604030504040204" pitchFamily="34" charset="0"/>
                <a:cs typeface="Verdana" panose="020B0604030504040204" pitchFamily="34" charset="0"/>
              </a:rPr>
              <a:t>Questions?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804377" y="5185481"/>
            <a:ext cx="650296" cy="650296"/>
          </a:xfrm>
          <a:prstGeom prst="rect">
            <a:avLst/>
          </a:prstGeom>
        </p:spPr>
      </p:pic>
      <p:sp>
        <p:nvSpPr>
          <p:cNvPr id="10" name="Text Placeholder 4"/>
          <p:cNvSpPr>
            <a:spLocks noGrp="1"/>
          </p:cNvSpPr>
          <p:nvPr>
            <p:ph type="body" sz="quarter" idx="19"/>
          </p:nvPr>
        </p:nvSpPr>
        <p:spPr>
          <a:xfrm>
            <a:off x="3391302" y="5280087"/>
            <a:ext cx="3190875" cy="371475"/>
          </a:xfrm>
          <a:prstGeom prst="rect">
            <a:avLst/>
          </a:prstGeom>
        </p:spPr>
        <p:txBody>
          <a:bodyPr anchor="ctr"/>
          <a:lstStyle>
            <a:lvl1pPr marL="0" indent="0">
              <a:buNone/>
              <a:defRPr sz="20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800371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estions 2">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8" name="TextBox 7"/>
          <p:cNvSpPr txBox="1"/>
          <p:nvPr userDrawn="1"/>
        </p:nvSpPr>
        <p:spPr>
          <a:xfrm>
            <a:off x="1344140" y="1950392"/>
            <a:ext cx="6552085" cy="160043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671F"/>
                </a:solidFill>
                <a:effectLst/>
                <a:uLnTx/>
                <a:uFillTx/>
                <a:latin typeface="Verdana" panose="020B0604030504040204" pitchFamily="34" charset="0"/>
                <a:ea typeface="Verdana" panose="020B0604030504040204" pitchFamily="34" charset="0"/>
                <a:cs typeface="Verdana" panose="020B0604030504040204" pitchFamily="34" charset="0"/>
              </a:rPr>
              <a:t>Questions?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8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PCDC 2">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email">
            <a:extLst>
              <a:ext uri="{28A0092B-C50C-407E-A947-70E740481C1C}">
                <a14:useLocalDpi xmlns:a14="http://schemas.microsoft.com/office/drawing/2010/main"/>
              </a:ext>
            </a:extLst>
          </a:blip>
          <a:srcRect l="-198"/>
          <a:stretch/>
        </p:blipFill>
        <p:spPr>
          <a:xfrm>
            <a:off x="-28977" y="-9053"/>
            <a:ext cx="9172879" cy="2670126"/>
          </a:xfrm>
          <a:prstGeom prst="rect">
            <a:avLst/>
          </a:prstGeom>
        </p:spPr>
      </p:pic>
      <p:sp>
        <p:nvSpPr>
          <p:cNvPr id="2" name="Slide Number Placeholder 1"/>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4" name="TextBox 3"/>
          <p:cNvSpPr txBox="1"/>
          <p:nvPr userDrawn="1"/>
        </p:nvSpPr>
        <p:spPr>
          <a:xfrm>
            <a:off x="-9055" y="1408628"/>
            <a:ext cx="9152958" cy="126188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Catalyzing excellence in primary care to achieve health equity</a:t>
            </a:r>
          </a:p>
        </p:txBody>
      </p:sp>
      <p:sp>
        <p:nvSpPr>
          <p:cNvPr id="7" name="TextBox 6"/>
          <p:cNvSpPr txBox="1"/>
          <p:nvPr userDrawn="1"/>
        </p:nvSpPr>
        <p:spPr>
          <a:xfrm>
            <a:off x="3632466" y="2754548"/>
            <a:ext cx="1839226"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671F"/>
                </a:solidFill>
                <a:effectLst/>
                <a:uLnTx/>
                <a:uFillTx/>
                <a:latin typeface="Verdana" panose="020B0604030504040204" pitchFamily="34" charset="0"/>
                <a:ea typeface="Verdana" panose="020B0604030504040204" pitchFamily="34" charset="0"/>
                <a:cs typeface="Verdana" panose="020B0604030504040204" pitchFamily="34" charset="0"/>
              </a:rPr>
              <a:t>INVEST</a:t>
            </a:r>
          </a:p>
        </p:txBody>
      </p:sp>
      <p:sp>
        <p:nvSpPr>
          <p:cNvPr id="8" name="TextBox 7"/>
          <p:cNvSpPr txBox="1"/>
          <p:nvPr userDrawn="1"/>
        </p:nvSpPr>
        <p:spPr>
          <a:xfrm>
            <a:off x="47542" y="2755810"/>
            <a:ext cx="2889248"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671F"/>
                </a:solidFill>
                <a:effectLst/>
                <a:uLnTx/>
                <a:uFillTx/>
                <a:latin typeface="Verdana" panose="020B0604030504040204" pitchFamily="34" charset="0"/>
                <a:ea typeface="Verdana" panose="020B0604030504040204" pitchFamily="34" charset="0"/>
                <a:cs typeface="Verdana" panose="020B0604030504040204" pitchFamily="34" charset="0"/>
              </a:rPr>
              <a:t>TRANSFORM</a:t>
            </a:r>
          </a:p>
        </p:txBody>
      </p:sp>
      <p:sp>
        <p:nvSpPr>
          <p:cNvPr id="9" name="TextBox 8"/>
          <p:cNvSpPr txBox="1"/>
          <p:nvPr userDrawn="1"/>
        </p:nvSpPr>
        <p:spPr>
          <a:xfrm>
            <a:off x="6400076" y="2758308"/>
            <a:ext cx="2542433"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671F"/>
                </a:solidFill>
                <a:effectLst/>
                <a:uLnTx/>
                <a:uFillTx/>
                <a:latin typeface="Verdana" panose="020B0604030504040204" pitchFamily="34" charset="0"/>
                <a:ea typeface="Verdana" panose="020B0604030504040204" pitchFamily="34" charset="0"/>
                <a:cs typeface="Verdana" panose="020B0604030504040204" pitchFamily="34" charset="0"/>
              </a:rPr>
              <a:t>ADVOCATE</a:t>
            </a:r>
          </a:p>
        </p:txBody>
      </p:sp>
      <p:cxnSp>
        <p:nvCxnSpPr>
          <p:cNvPr id="10" name="Straight Connector 9"/>
          <p:cNvCxnSpPr/>
          <p:nvPr userDrawn="1"/>
        </p:nvCxnSpPr>
        <p:spPr>
          <a:xfrm>
            <a:off x="2936790" y="2851842"/>
            <a:ext cx="0" cy="3051017"/>
          </a:xfrm>
          <a:prstGeom prst="line">
            <a:avLst/>
          </a:prstGeom>
          <a:ln>
            <a:solidFill>
              <a:srgbClr val="002B49"/>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6167369" y="2851841"/>
            <a:ext cx="0" cy="3051017"/>
          </a:xfrm>
          <a:prstGeom prst="line">
            <a:avLst/>
          </a:prstGeom>
          <a:ln>
            <a:solidFill>
              <a:srgbClr val="002B49"/>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userDrawn="1"/>
        </p:nvSpPr>
        <p:spPr>
          <a:xfrm>
            <a:off x="70559" y="3438637"/>
            <a:ext cx="2718580" cy="2400657"/>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We partner with health care providers to build capacity and improve services and outcomes</a:t>
            </a:r>
          </a:p>
        </p:txBody>
      </p:sp>
      <p:sp>
        <p:nvSpPr>
          <p:cNvPr id="15" name="TextBox 14"/>
          <p:cNvSpPr txBox="1"/>
          <p:nvPr userDrawn="1"/>
        </p:nvSpPr>
        <p:spPr>
          <a:xfrm>
            <a:off x="3107454" y="3431263"/>
            <a:ext cx="2889247" cy="1882951"/>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We provide capital to integrate services, modernize facilities, or expand operations</a:t>
            </a:r>
          </a:p>
        </p:txBody>
      </p:sp>
      <p:sp>
        <p:nvSpPr>
          <p:cNvPr id="16" name="TextBox 15"/>
          <p:cNvSpPr txBox="1"/>
          <p:nvPr userDrawn="1"/>
        </p:nvSpPr>
        <p:spPr>
          <a:xfrm>
            <a:off x="6226668" y="3438637"/>
            <a:ext cx="2889247" cy="2400657"/>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We advance policy initiatives to bring resources, attention, and innovation to primary care</a:t>
            </a:r>
          </a:p>
        </p:txBody>
      </p:sp>
    </p:spTree>
    <p:extLst>
      <p:ext uri="{BB962C8B-B14F-4D97-AF65-F5344CB8AC3E}">
        <p14:creationId xmlns:p14="http://schemas.microsoft.com/office/powerpoint/2010/main" val="1778856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 Slide 1">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8" name="Picture Placeholder 7"/>
          <p:cNvSpPr>
            <a:spLocks noGrp="1"/>
          </p:cNvSpPr>
          <p:nvPr>
            <p:ph type="pic" sz="quarter" idx="13"/>
          </p:nvPr>
        </p:nvSpPr>
        <p:spPr>
          <a:xfrm>
            <a:off x="3635376"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9" name="Picture Placeholder 7"/>
          <p:cNvSpPr>
            <a:spLocks noGrp="1"/>
          </p:cNvSpPr>
          <p:nvPr>
            <p:ph type="pic" sz="quarter" idx="14"/>
          </p:nvPr>
        </p:nvSpPr>
        <p:spPr>
          <a:xfrm>
            <a:off x="6215064"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0" name="Picture Placeholder 7"/>
          <p:cNvSpPr>
            <a:spLocks noGrp="1"/>
          </p:cNvSpPr>
          <p:nvPr>
            <p:ph type="pic" sz="quarter" idx="15"/>
          </p:nvPr>
        </p:nvSpPr>
        <p:spPr>
          <a:xfrm>
            <a:off x="1055688"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2" name="Text Placeholder 11"/>
          <p:cNvSpPr>
            <a:spLocks noGrp="1"/>
          </p:cNvSpPr>
          <p:nvPr>
            <p:ph type="body" sz="quarter" idx="16"/>
          </p:nvPr>
        </p:nvSpPr>
        <p:spPr>
          <a:xfrm>
            <a:off x="939324" y="502921"/>
            <a:ext cx="7198044" cy="925830"/>
          </a:xfrm>
          <a:prstGeom prst="rect">
            <a:avLst/>
          </a:prstGeom>
        </p:spPr>
        <p:txBody>
          <a:bodyPr/>
          <a:lstStyle>
            <a:lvl1pPr marL="0" indent="0" algn="l">
              <a:buNone/>
              <a:defRPr sz="4500" b="1">
                <a:solidFill>
                  <a:srgbClr val="FF671F"/>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4" name="Text Placeholder 13"/>
          <p:cNvSpPr>
            <a:spLocks noGrp="1"/>
          </p:cNvSpPr>
          <p:nvPr>
            <p:ph type="body" sz="quarter" idx="17"/>
          </p:nvPr>
        </p:nvSpPr>
        <p:spPr>
          <a:xfrm>
            <a:off x="731263" y="3720392"/>
            <a:ext cx="2486537" cy="262257"/>
          </a:xfrm>
          <a:prstGeom prst="rect">
            <a:avLst/>
          </a:prstGeom>
        </p:spPr>
        <p:txBody>
          <a:bodyPr/>
          <a:lstStyle>
            <a:lvl1pPr marL="0" indent="0" algn="ctr">
              <a:buNone/>
              <a:defRPr sz="12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9" name="Text Placeholder 13"/>
          <p:cNvSpPr>
            <a:spLocks noGrp="1"/>
          </p:cNvSpPr>
          <p:nvPr>
            <p:ph type="body" sz="quarter" idx="20"/>
          </p:nvPr>
        </p:nvSpPr>
        <p:spPr>
          <a:xfrm>
            <a:off x="731263" y="3998821"/>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3" name="TextBox 32"/>
          <p:cNvSpPr txBox="1"/>
          <p:nvPr userDrawn="1"/>
        </p:nvSpPr>
        <p:spPr>
          <a:xfrm>
            <a:off x="1712277" y="5372936"/>
            <a:ext cx="384619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PrimaryCareDevelopmentCorp</a:t>
            </a:r>
            <a:endPar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7" name="Text Placeholder 13"/>
          <p:cNvSpPr>
            <a:spLocks noGrp="1"/>
          </p:cNvSpPr>
          <p:nvPr>
            <p:ph type="body" sz="quarter" idx="25"/>
          </p:nvPr>
        </p:nvSpPr>
        <p:spPr>
          <a:xfrm>
            <a:off x="731264" y="4278983"/>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1749" y="5275334"/>
            <a:ext cx="468630" cy="46863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34434" y="5211848"/>
            <a:ext cx="591329" cy="591329"/>
          </a:xfrm>
          <a:prstGeom prst="rect">
            <a:avLst/>
          </a:prstGeom>
        </p:spPr>
      </p:pic>
      <p:sp>
        <p:nvSpPr>
          <p:cNvPr id="31" name="TextBox 30"/>
          <p:cNvSpPr txBox="1"/>
          <p:nvPr userDrawn="1"/>
        </p:nvSpPr>
        <p:spPr>
          <a:xfrm>
            <a:off x="6176375" y="5374632"/>
            <a:ext cx="234600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US" sz="1800" b="0" i="0" u="none" strike="noStrike" kern="1200" cap="none" spc="0" normalizeH="0" baseline="0" noProof="0" dirty="0" err="1">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PrimaryCareDev</a:t>
            </a:r>
            <a:endPar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3" name="Text Placeholder 13"/>
          <p:cNvSpPr>
            <a:spLocks noGrp="1"/>
          </p:cNvSpPr>
          <p:nvPr>
            <p:ph type="body" sz="quarter" idx="29"/>
          </p:nvPr>
        </p:nvSpPr>
        <p:spPr>
          <a:xfrm>
            <a:off x="5886195" y="3726590"/>
            <a:ext cx="2486537" cy="262257"/>
          </a:xfrm>
          <a:prstGeom prst="rect">
            <a:avLst/>
          </a:prstGeom>
        </p:spPr>
        <p:txBody>
          <a:bodyPr/>
          <a:lstStyle>
            <a:lvl1pPr marL="0" indent="0" algn="ctr">
              <a:buNone/>
              <a:defRPr sz="12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4" name="Text Placeholder 13"/>
          <p:cNvSpPr>
            <a:spLocks noGrp="1"/>
          </p:cNvSpPr>
          <p:nvPr>
            <p:ph type="body" sz="quarter" idx="30"/>
          </p:nvPr>
        </p:nvSpPr>
        <p:spPr>
          <a:xfrm>
            <a:off x="5886195" y="4006532"/>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5" name="Text Placeholder 13"/>
          <p:cNvSpPr>
            <a:spLocks noGrp="1"/>
          </p:cNvSpPr>
          <p:nvPr>
            <p:ph type="body" sz="quarter" idx="31"/>
          </p:nvPr>
        </p:nvSpPr>
        <p:spPr>
          <a:xfrm>
            <a:off x="5886196" y="4286694"/>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6" name="Text Placeholder 13"/>
          <p:cNvSpPr>
            <a:spLocks noGrp="1"/>
          </p:cNvSpPr>
          <p:nvPr>
            <p:ph type="body" sz="quarter" idx="32"/>
          </p:nvPr>
        </p:nvSpPr>
        <p:spPr>
          <a:xfrm>
            <a:off x="3308728" y="3727975"/>
            <a:ext cx="2486537" cy="262257"/>
          </a:xfrm>
          <a:prstGeom prst="rect">
            <a:avLst/>
          </a:prstGeom>
        </p:spPr>
        <p:txBody>
          <a:bodyPr/>
          <a:lstStyle>
            <a:lvl1pPr marL="0" indent="0" algn="ctr">
              <a:buNone/>
              <a:defRPr sz="12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7" name="Text Placeholder 13"/>
          <p:cNvSpPr>
            <a:spLocks noGrp="1"/>
          </p:cNvSpPr>
          <p:nvPr>
            <p:ph type="body" sz="quarter" idx="33"/>
          </p:nvPr>
        </p:nvSpPr>
        <p:spPr>
          <a:xfrm>
            <a:off x="3308728" y="4006404"/>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8" name="Text Placeholder 13"/>
          <p:cNvSpPr>
            <a:spLocks noGrp="1"/>
          </p:cNvSpPr>
          <p:nvPr>
            <p:ph type="body" sz="quarter" idx="34"/>
          </p:nvPr>
        </p:nvSpPr>
        <p:spPr>
          <a:xfrm>
            <a:off x="3308729" y="4286566"/>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49" name="Picture 4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1329" y="5279605"/>
            <a:ext cx="464359" cy="464359"/>
          </a:xfrm>
          <a:prstGeom prst="rect">
            <a:avLst/>
          </a:prstGeom>
        </p:spPr>
      </p:pic>
    </p:spTree>
    <p:extLst>
      <p:ext uri="{BB962C8B-B14F-4D97-AF65-F5344CB8AC3E}">
        <p14:creationId xmlns:p14="http://schemas.microsoft.com/office/powerpoint/2010/main" val="1808651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er HIP 1">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8" name="Picture Placeholder 7"/>
          <p:cNvSpPr>
            <a:spLocks noGrp="1"/>
          </p:cNvSpPr>
          <p:nvPr>
            <p:ph type="pic" sz="quarter" idx="13"/>
          </p:nvPr>
        </p:nvSpPr>
        <p:spPr>
          <a:xfrm>
            <a:off x="3635376"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9" name="Picture Placeholder 7"/>
          <p:cNvSpPr>
            <a:spLocks noGrp="1"/>
          </p:cNvSpPr>
          <p:nvPr>
            <p:ph type="pic" sz="quarter" idx="14"/>
          </p:nvPr>
        </p:nvSpPr>
        <p:spPr>
          <a:xfrm>
            <a:off x="6215064"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0" name="Picture Placeholder 7"/>
          <p:cNvSpPr>
            <a:spLocks noGrp="1"/>
          </p:cNvSpPr>
          <p:nvPr>
            <p:ph type="pic" sz="quarter" idx="15"/>
          </p:nvPr>
        </p:nvSpPr>
        <p:spPr>
          <a:xfrm>
            <a:off x="1055688"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2" name="Text Placeholder 11"/>
          <p:cNvSpPr>
            <a:spLocks noGrp="1"/>
          </p:cNvSpPr>
          <p:nvPr>
            <p:ph type="body" sz="quarter" idx="16"/>
          </p:nvPr>
        </p:nvSpPr>
        <p:spPr>
          <a:xfrm>
            <a:off x="939324" y="502921"/>
            <a:ext cx="7198044" cy="925830"/>
          </a:xfrm>
          <a:prstGeom prst="rect">
            <a:avLst/>
          </a:prstGeom>
        </p:spPr>
        <p:txBody>
          <a:bodyPr/>
          <a:lstStyle>
            <a:lvl1pPr marL="0" indent="0" algn="l">
              <a:buNone/>
              <a:defRPr sz="4500" b="1">
                <a:solidFill>
                  <a:srgbClr val="FF671F"/>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4" name="TextBox 33"/>
          <p:cNvSpPr txBox="1"/>
          <p:nvPr userDrawn="1"/>
        </p:nvSpPr>
        <p:spPr>
          <a:xfrm>
            <a:off x="6176375" y="5188270"/>
            <a:ext cx="234600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US" sz="1800" b="0" i="0" u="none" strike="noStrike" kern="1200" cap="none" spc="0" normalizeH="0" baseline="0" noProof="0" dirty="0" err="1">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PrimaryCareDev</a:t>
            </a:r>
            <a:endPar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1749" y="5275334"/>
            <a:ext cx="468630" cy="46863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34434" y="5211848"/>
            <a:ext cx="591329" cy="591329"/>
          </a:xfrm>
          <a:prstGeom prst="rect">
            <a:avLst/>
          </a:prstGeom>
        </p:spPr>
      </p:pic>
      <p:sp>
        <p:nvSpPr>
          <p:cNvPr id="22" name="TextBox 21"/>
          <p:cNvSpPr txBox="1"/>
          <p:nvPr userDrawn="1"/>
        </p:nvSpPr>
        <p:spPr>
          <a:xfrm>
            <a:off x="6176375" y="5467915"/>
            <a:ext cx="234600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@HIP_PCDC</a:t>
            </a:r>
          </a:p>
        </p:txBody>
      </p:sp>
      <p:sp>
        <p:nvSpPr>
          <p:cNvPr id="29" name="Text Placeholder 13"/>
          <p:cNvSpPr>
            <a:spLocks noGrp="1"/>
          </p:cNvSpPr>
          <p:nvPr>
            <p:ph type="body" sz="quarter" idx="17"/>
          </p:nvPr>
        </p:nvSpPr>
        <p:spPr>
          <a:xfrm>
            <a:off x="731263" y="3720392"/>
            <a:ext cx="2486537" cy="262257"/>
          </a:xfrm>
          <a:prstGeom prst="rect">
            <a:avLst/>
          </a:prstGeom>
        </p:spPr>
        <p:txBody>
          <a:bodyPr/>
          <a:lstStyle>
            <a:lvl1pPr marL="0" indent="0" algn="ctr">
              <a:buNone/>
              <a:defRPr sz="12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1" name="Text Placeholder 13"/>
          <p:cNvSpPr>
            <a:spLocks noGrp="1"/>
          </p:cNvSpPr>
          <p:nvPr>
            <p:ph type="body" sz="quarter" idx="20"/>
          </p:nvPr>
        </p:nvSpPr>
        <p:spPr>
          <a:xfrm>
            <a:off x="731263" y="3998821"/>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5" name="Text Placeholder 13"/>
          <p:cNvSpPr>
            <a:spLocks noGrp="1"/>
          </p:cNvSpPr>
          <p:nvPr>
            <p:ph type="body" sz="quarter" idx="25"/>
          </p:nvPr>
        </p:nvSpPr>
        <p:spPr>
          <a:xfrm>
            <a:off x="731264" y="4278983"/>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6" name="Text Placeholder 13"/>
          <p:cNvSpPr>
            <a:spLocks noGrp="1"/>
          </p:cNvSpPr>
          <p:nvPr>
            <p:ph type="body" sz="quarter" idx="32"/>
          </p:nvPr>
        </p:nvSpPr>
        <p:spPr>
          <a:xfrm>
            <a:off x="3308728" y="3727975"/>
            <a:ext cx="2486537" cy="262257"/>
          </a:xfrm>
          <a:prstGeom prst="rect">
            <a:avLst/>
          </a:prstGeom>
        </p:spPr>
        <p:txBody>
          <a:bodyPr/>
          <a:lstStyle>
            <a:lvl1pPr marL="0" indent="0" algn="ctr">
              <a:buNone/>
              <a:defRPr sz="12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8" name="Text Placeholder 13"/>
          <p:cNvSpPr>
            <a:spLocks noGrp="1"/>
          </p:cNvSpPr>
          <p:nvPr>
            <p:ph type="body" sz="quarter" idx="33"/>
          </p:nvPr>
        </p:nvSpPr>
        <p:spPr>
          <a:xfrm>
            <a:off x="3308728" y="4006404"/>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9" name="Text Placeholder 13"/>
          <p:cNvSpPr>
            <a:spLocks noGrp="1"/>
          </p:cNvSpPr>
          <p:nvPr>
            <p:ph type="body" sz="quarter" idx="34"/>
          </p:nvPr>
        </p:nvSpPr>
        <p:spPr>
          <a:xfrm>
            <a:off x="3308729" y="4286566"/>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2" name="Text Placeholder 13"/>
          <p:cNvSpPr>
            <a:spLocks noGrp="1"/>
          </p:cNvSpPr>
          <p:nvPr>
            <p:ph type="body" sz="quarter" idx="29"/>
          </p:nvPr>
        </p:nvSpPr>
        <p:spPr>
          <a:xfrm>
            <a:off x="5886195" y="3726590"/>
            <a:ext cx="2486537" cy="262257"/>
          </a:xfrm>
          <a:prstGeom prst="rect">
            <a:avLst/>
          </a:prstGeom>
        </p:spPr>
        <p:txBody>
          <a:bodyPr/>
          <a:lstStyle>
            <a:lvl1pPr marL="0" indent="0" algn="ctr">
              <a:buNone/>
              <a:defRPr sz="12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3" name="Text Placeholder 13"/>
          <p:cNvSpPr>
            <a:spLocks noGrp="1"/>
          </p:cNvSpPr>
          <p:nvPr>
            <p:ph type="body" sz="quarter" idx="30"/>
          </p:nvPr>
        </p:nvSpPr>
        <p:spPr>
          <a:xfrm>
            <a:off x="5886195" y="4006532"/>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4" name="Text Placeholder 13"/>
          <p:cNvSpPr>
            <a:spLocks noGrp="1"/>
          </p:cNvSpPr>
          <p:nvPr>
            <p:ph type="body" sz="quarter" idx="31"/>
          </p:nvPr>
        </p:nvSpPr>
        <p:spPr>
          <a:xfrm>
            <a:off x="5886196" y="4286694"/>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3" name="Picture 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1329" y="5279605"/>
            <a:ext cx="464359" cy="464359"/>
          </a:xfrm>
          <a:prstGeom prst="rect">
            <a:avLst/>
          </a:prstGeom>
        </p:spPr>
      </p:pic>
      <p:sp>
        <p:nvSpPr>
          <p:cNvPr id="24" name="TextBox 23"/>
          <p:cNvSpPr txBox="1"/>
          <p:nvPr userDrawn="1"/>
        </p:nvSpPr>
        <p:spPr>
          <a:xfrm>
            <a:off x="1712277" y="5372936"/>
            <a:ext cx="384619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PrimaryCareDevelopmentCorp</a:t>
            </a:r>
            <a:endPar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56336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esenter Slide 2">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10" name="Picture Placeholder 7"/>
          <p:cNvSpPr>
            <a:spLocks noGrp="1"/>
          </p:cNvSpPr>
          <p:nvPr>
            <p:ph type="pic" sz="quarter" idx="15"/>
          </p:nvPr>
        </p:nvSpPr>
        <p:spPr>
          <a:xfrm>
            <a:off x="939324" y="1637382"/>
            <a:ext cx="3395014" cy="3395014"/>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2" name="Text Placeholder 11"/>
          <p:cNvSpPr>
            <a:spLocks noGrp="1"/>
          </p:cNvSpPr>
          <p:nvPr>
            <p:ph type="body" sz="quarter" idx="16"/>
          </p:nvPr>
        </p:nvSpPr>
        <p:spPr>
          <a:xfrm>
            <a:off x="939324" y="502921"/>
            <a:ext cx="7198044" cy="925830"/>
          </a:xfrm>
          <a:prstGeom prst="rect">
            <a:avLst/>
          </a:prstGeom>
        </p:spPr>
        <p:txBody>
          <a:bodyPr/>
          <a:lstStyle>
            <a:lvl1pPr marL="0" indent="0" algn="l">
              <a:buNone/>
              <a:defRPr sz="4500" b="1">
                <a:solidFill>
                  <a:srgbClr val="FF671F"/>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4" name="Text Placeholder 13"/>
          <p:cNvSpPr>
            <a:spLocks noGrp="1"/>
          </p:cNvSpPr>
          <p:nvPr>
            <p:ph type="body" sz="quarter" idx="17"/>
          </p:nvPr>
        </p:nvSpPr>
        <p:spPr>
          <a:xfrm>
            <a:off x="4664847" y="2669037"/>
            <a:ext cx="4186842" cy="451758"/>
          </a:xfrm>
          <a:prstGeom prst="rect">
            <a:avLst/>
          </a:prstGeom>
        </p:spPr>
        <p:txBody>
          <a:bodyPr/>
          <a:lstStyle>
            <a:lvl1pPr marL="0" indent="0" algn="l">
              <a:buNone/>
              <a:defRPr sz="20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7" name="Text Placeholder 13"/>
          <p:cNvSpPr>
            <a:spLocks noGrp="1"/>
          </p:cNvSpPr>
          <p:nvPr>
            <p:ph type="body" sz="quarter" idx="18"/>
          </p:nvPr>
        </p:nvSpPr>
        <p:spPr>
          <a:xfrm>
            <a:off x="4664847" y="3120795"/>
            <a:ext cx="4186842" cy="451758"/>
          </a:xfrm>
          <a:prstGeom prst="rect">
            <a:avLst/>
          </a:prstGeom>
        </p:spPr>
        <p:txBody>
          <a:bodyPr/>
          <a:lstStyle>
            <a:lvl1pPr marL="0" indent="0" algn="l">
              <a:buNone/>
              <a:defRPr sz="2000" b="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8" name="Text Placeholder 13"/>
          <p:cNvSpPr>
            <a:spLocks noGrp="1"/>
          </p:cNvSpPr>
          <p:nvPr>
            <p:ph type="body" sz="quarter" idx="19"/>
          </p:nvPr>
        </p:nvSpPr>
        <p:spPr>
          <a:xfrm>
            <a:off x="4664847" y="3587560"/>
            <a:ext cx="4186842" cy="451758"/>
          </a:xfrm>
          <a:prstGeom prst="rect">
            <a:avLst/>
          </a:prstGeom>
        </p:spPr>
        <p:txBody>
          <a:bodyPr/>
          <a:lstStyle>
            <a:lvl1pPr marL="0" indent="0" algn="l">
              <a:buNone/>
              <a:defRPr sz="2000" b="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1749" y="5275334"/>
            <a:ext cx="468630" cy="46863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34434" y="5211848"/>
            <a:ext cx="591329" cy="591329"/>
          </a:xfrm>
          <a:prstGeom prst="rect">
            <a:avLst/>
          </a:prstGeom>
        </p:spPr>
      </p:pic>
      <p:sp>
        <p:nvSpPr>
          <p:cNvPr id="15" name="Text Placeholder 13"/>
          <p:cNvSpPr>
            <a:spLocks noGrp="1"/>
          </p:cNvSpPr>
          <p:nvPr>
            <p:ph type="body" sz="quarter" idx="20"/>
          </p:nvPr>
        </p:nvSpPr>
        <p:spPr>
          <a:xfrm>
            <a:off x="4664847" y="4054325"/>
            <a:ext cx="4186842" cy="451758"/>
          </a:xfrm>
          <a:prstGeom prst="rect">
            <a:avLst/>
          </a:prstGeom>
        </p:spPr>
        <p:txBody>
          <a:bodyPr/>
          <a:lstStyle>
            <a:lvl1pPr marL="0" indent="0" algn="l">
              <a:buNone/>
              <a:defRPr sz="2000" b="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1329" y="5279605"/>
            <a:ext cx="464359" cy="464359"/>
          </a:xfrm>
          <a:prstGeom prst="rect">
            <a:avLst/>
          </a:prstGeom>
        </p:spPr>
      </p:pic>
      <p:sp>
        <p:nvSpPr>
          <p:cNvPr id="17" name="TextBox 16"/>
          <p:cNvSpPr txBox="1"/>
          <p:nvPr userDrawn="1"/>
        </p:nvSpPr>
        <p:spPr>
          <a:xfrm>
            <a:off x="1712277" y="5372936"/>
            <a:ext cx="384619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PrimaryCareDevelopmentCorp</a:t>
            </a:r>
            <a:endPar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p:cNvSpPr txBox="1"/>
          <p:nvPr userDrawn="1"/>
        </p:nvSpPr>
        <p:spPr>
          <a:xfrm>
            <a:off x="6176375" y="5374632"/>
            <a:ext cx="234600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US" sz="1800" b="0" i="0" u="none" strike="noStrike" kern="1200" cap="none" spc="0" normalizeH="0" baseline="0" noProof="0" dirty="0" err="1">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PrimaryCareDev</a:t>
            </a:r>
            <a:endPar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23095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esenter HIP 2">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10" name="Picture Placeholder 7"/>
          <p:cNvSpPr>
            <a:spLocks noGrp="1"/>
          </p:cNvSpPr>
          <p:nvPr>
            <p:ph type="pic" sz="quarter" idx="15"/>
          </p:nvPr>
        </p:nvSpPr>
        <p:spPr>
          <a:xfrm>
            <a:off x="939324" y="1637382"/>
            <a:ext cx="3395014" cy="3395014"/>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2" name="Text Placeholder 11"/>
          <p:cNvSpPr>
            <a:spLocks noGrp="1"/>
          </p:cNvSpPr>
          <p:nvPr>
            <p:ph type="body" sz="quarter" idx="16"/>
          </p:nvPr>
        </p:nvSpPr>
        <p:spPr>
          <a:xfrm>
            <a:off x="939324" y="502921"/>
            <a:ext cx="7198044" cy="925830"/>
          </a:xfrm>
          <a:prstGeom prst="rect">
            <a:avLst/>
          </a:prstGeom>
        </p:spPr>
        <p:txBody>
          <a:bodyPr/>
          <a:lstStyle>
            <a:lvl1pPr marL="0" indent="0" algn="l">
              <a:buNone/>
              <a:defRPr sz="4500" b="1">
                <a:solidFill>
                  <a:srgbClr val="FF671F"/>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4" name="Text Placeholder 13"/>
          <p:cNvSpPr>
            <a:spLocks noGrp="1"/>
          </p:cNvSpPr>
          <p:nvPr>
            <p:ph type="body" sz="quarter" idx="17"/>
          </p:nvPr>
        </p:nvSpPr>
        <p:spPr>
          <a:xfrm>
            <a:off x="4664847" y="2669037"/>
            <a:ext cx="4186842" cy="451758"/>
          </a:xfrm>
          <a:prstGeom prst="rect">
            <a:avLst/>
          </a:prstGeom>
        </p:spPr>
        <p:txBody>
          <a:bodyPr/>
          <a:lstStyle>
            <a:lvl1pPr marL="0" indent="0" algn="l">
              <a:buNone/>
              <a:defRPr sz="20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7" name="Text Placeholder 13"/>
          <p:cNvSpPr>
            <a:spLocks noGrp="1"/>
          </p:cNvSpPr>
          <p:nvPr>
            <p:ph type="body" sz="quarter" idx="18"/>
          </p:nvPr>
        </p:nvSpPr>
        <p:spPr>
          <a:xfrm>
            <a:off x="4664847" y="3120795"/>
            <a:ext cx="4186842" cy="451758"/>
          </a:xfrm>
          <a:prstGeom prst="rect">
            <a:avLst/>
          </a:prstGeom>
        </p:spPr>
        <p:txBody>
          <a:bodyPr/>
          <a:lstStyle>
            <a:lvl1pPr marL="0" indent="0" algn="l">
              <a:buNone/>
              <a:defRPr sz="2000" b="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8" name="Text Placeholder 13"/>
          <p:cNvSpPr>
            <a:spLocks noGrp="1"/>
          </p:cNvSpPr>
          <p:nvPr>
            <p:ph type="body" sz="quarter" idx="19"/>
          </p:nvPr>
        </p:nvSpPr>
        <p:spPr>
          <a:xfrm>
            <a:off x="4664847" y="3587560"/>
            <a:ext cx="4186842" cy="451758"/>
          </a:xfrm>
          <a:prstGeom prst="rect">
            <a:avLst/>
          </a:prstGeom>
        </p:spPr>
        <p:txBody>
          <a:bodyPr/>
          <a:lstStyle>
            <a:lvl1pPr marL="0" indent="0" algn="l">
              <a:buNone/>
              <a:defRPr sz="2000" b="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1749" y="5275334"/>
            <a:ext cx="468630" cy="46863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34434" y="5211848"/>
            <a:ext cx="591329" cy="591329"/>
          </a:xfrm>
          <a:prstGeom prst="rect">
            <a:avLst/>
          </a:prstGeom>
        </p:spPr>
      </p:pic>
      <p:sp>
        <p:nvSpPr>
          <p:cNvPr id="25" name="Text Placeholder 13"/>
          <p:cNvSpPr>
            <a:spLocks noGrp="1"/>
          </p:cNvSpPr>
          <p:nvPr>
            <p:ph type="body" sz="quarter" idx="20"/>
          </p:nvPr>
        </p:nvSpPr>
        <p:spPr>
          <a:xfrm>
            <a:off x="4664847" y="4054325"/>
            <a:ext cx="4186842" cy="451758"/>
          </a:xfrm>
          <a:prstGeom prst="rect">
            <a:avLst/>
          </a:prstGeom>
        </p:spPr>
        <p:txBody>
          <a:bodyPr/>
          <a:lstStyle>
            <a:lvl1pPr marL="0" indent="0" algn="l">
              <a:buNone/>
              <a:defRPr sz="2000" b="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1329" y="5279605"/>
            <a:ext cx="464359" cy="464359"/>
          </a:xfrm>
          <a:prstGeom prst="rect">
            <a:avLst/>
          </a:prstGeom>
        </p:spPr>
      </p:pic>
      <p:sp>
        <p:nvSpPr>
          <p:cNvPr id="15" name="TextBox 14"/>
          <p:cNvSpPr txBox="1"/>
          <p:nvPr userDrawn="1"/>
        </p:nvSpPr>
        <p:spPr>
          <a:xfrm>
            <a:off x="1712277" y="5372936"/>
            <a:ext cx="384619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PrimaryCareDevelopmentCorp</a:t>
            </a:r>
            <a:endPar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 name="TextBox 16"/>
          <p:cNvSpPr txBox="1"/>
          <p:nvPr userDrawn="1"/>
        </p:nvSpPr>
        <p:spPr>
          <a:xfrm>
            <a:off x="6176375" y="5188270"/>
            <a:ext cx="234600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US" sz="1800" b="0" i="0" u="none" strike="noStrike" kern="1200" cap="none" spc="0" normalizeH="0" baseline="0" noProof="0" dirty="0" err="1">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PrimaryCareDev</a:t>
            </a:r>
            <a:endPar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p:cNvSpPr txBox="1"/>
          <p:nvPr userDrawn="1"/>
        </p:nvSpPr>
        <p:spPr>
          <a:xfrm>
            <a:off x="6176375" y="5467915"/>
            <a:ext cx="234600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@HIP_PCDC</a:t>
            </a:r>
          </a:p>
        </p:txBody>
      </p:sp>
    </p:spTree>
    <p:extLst>
      <p:ext uri="{BB962C8B-B14F-4D97-AF65-F5344CB8AC3E}">
        <p14:creationId xmlns:p14="http://schemas.microsoft.com/office/powerpoint/2010/main" val="40585108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0797" y="1902659"/>
            <a:ext cx="7422406" cy="3052681"/>
          </a:xfrm>
          <a:prstGeom prst="rect">
            <a:avLst/>
          </a:prstGeom>
        </p:spPr>
      </p:pic>
    </p:spTree>
    <p:extLst>
      <p:ext uri="{BB962C8B-B14F-4D97-AF65-F5344CB8AC3E}">
        <p14:creationId xmlns:p14="http://schemas.microsoft.com/office/powerpoint/2010/main" val="28402783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151984"/>
          </a:xfrm>
          <a:prstGeom prst="rect">
            <a:avLst/>
          </a:prstGeom>
        </p:spPr>
      </p:pic>
      <p:sp>
        <p:nvSpPr>
          <p:cNvPr id="6" name="TextBox 5"/>
          <p:cNvSpPr txBox="1"/>
          <p:nvPr userDrawn="1"/>
        </p:nvSpPr>
        <p:spPr>
          <a:xfrm>
            <a:off x="1885950" y="4045090"/>
            <a:ext cx="5372100"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THANK YOU</a:t>
            </a:r>
          </a:p>
        </p:txBody>
      </p:sp>
    </p:spTree>
    <p:extLst>
      <p:ext uri="{BB962C8B-B14F-4D97-AF65-F5344CB8AC3E}">
        <p14:creationId xmlns:p14="http://schemas.microsoft.com/office/powerpoint/2010/main" val="3534262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ard 1">
    <p:spTree>
      <p:nvGrpSpPr>
        <p:cNvPr id="1" name=""/>
        <p:cNvGrpSpPr/>
        <p:nvPr/>
      </p:nvGrpSpPr>
      <p:grpSpPr>
        <a:xfrm>
          <a:off x="0" y="0"/>
          <a:ext cx="0" cy="0"/>
          <a:chOff x="0" y="0"/>
          <a:chExt cx="0" cy="0"/>
        </a:xfrm>
      </p:grpSpPr>
      <p:sp>
        <p:nvSpPr>
          <p:cNvPr id="18" name="Text Placeholder 17"/>
          <p:cNvSpPr>
            <a:spLocks noGrp="1"/>
          </p:cNvSpPr>
          <p:nvPr>
            <p:ph type="body" sz="quarter" idx="11"/>
          </p:nvPr>
        </p:nvSpPr>
        <p:spPr>
          <a:xfrm>
            <a:off x="242252" y="4200525"/>
            <a:ext cx="8764587" cy="403590"/>
          </a:xfrm>
        </p:spPr>
        <p:txBody>
          <a:bodyPr>
            <a:noAutofit/>
          </a:bodyPr>
          <a:lstStyle>
            <a:lvl1pPr marL="0" indent="0">
              <a:buNone/>
              <a:defRPr sz="2500" baseline="0">
                <a:solidFill>
                  <a:schemeClr val="bg1"/>
                </a:solidFill>
                <a:effectLst>
                  <a:outerShdw blurRad="50800" dist="38100" dir="2700000" algn="tl" rotWithShape="0">
                    <a:prstClr val="black">
                      <a:alpha val="40000"/>
                    </a:prstClr>
                  </a:outerShdw>
                </a:effectLst>
                <a:latin typeface="Georgia" panose="02040502050405020303" pitchFamily="18" charset="0"/>
              </a:defRPr>
            </a:lvl1pPr>
          </a:lstStyle>
          <a:p>
            <a:pPr lvl="0"/>
            <a:r>
              <a:rPr lang="en-US" dirty="0"/>
              <a:t>Click to edit Master text styles</a:t>
            </a:r>
          </a:p>
        </p:txBody>
      </p:sp>
      <p:sp>
        <p:nvSpPr>
          <p:cNvPr id="22" name="Text Placeholder 21"/>
          <p:cNvSpPr>
            <a:spLocks noGrp="1"/>
          </p:cNvSpPr>
          <p:nvPr>
            <p:ph type="body" sz="quarter" idx="12" hasCustomPrompt="1"/>
          </p:nvPr>
        </p:nvSpPr>
        <p:spPr>
          <a:xfrm>
            <a:off x="242253" y="4604115"/>
            <a:ext cx="8764587" cy="815610"/>
          </a:xfrm>
        </p:spPr>
        <p:txBody>
          <a:bodyPr>
            <a:noAutofit/>
          </a:bodyPr>
          <a:lstStyle>
            <a:lvl1pPr marL="0" indent="0">
              <a:buNone/>
              <a:defRPr sz="4500" b="1" baseline="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TEXT</a:t>
            </a:r>
          </a:p>
        </p:txBody>
      </p:sp>
    </p:spTree>
    <p:extLst>
      <p:ext uri="{BB962C8B-B14F-4D97-AF65-F5344CB8AC3E}">
        <p14:creationId xmlns:p14="http://schemas.microsoft.com/office/powerpoint/2010/main" val="22021863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ard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126480"/>
          </a:xfrm>
          <a:prstGeom prst="rect">
            <a:avLst/>
          </a:prstGeom>
        </p:spPr>
      </p:pic>
      <p:sp>
        <p:nvSpPr>
          <p:cNvPr id="18" name="Text Placeholder 17"/>
          <p:cNvSpPr>
            <a:spLocks noGrp="1"/>
          </p:cNvSpPr>
          <p:nvPr>
            <p:ph type="body" sz="quarter" idx="11"/>
          </p:nvPr>
        </p:nvSpPr>
        <p:spPr>
          <a:xfrm>
            <a:off x="242252" y="4200525"/>
            <a:ext cx="8764587" cy="403590"/>
          </a:xfrm>
        </p:spPr>
        <p:txBody>
          <a:bodyPr>
            <a:noAutofit/>
          </a:bodyPr>
          <a:lstStyle>
            <a:lvl1pPr marL="0" indent="0">
              <a:buNone/>
              <a:defRPr sz="2500" baseline="0">
                <a:solidFill>
                  <a:schemeClr val="bg1"/>
                </a:solidFill>
                <a:effectLst>
                  <a:outerShdw blurRad="50800" dist="38100" dir="2700000" algn="tl" rotWithShape="0">
                    <a:prstClr val="black">
                      <a:alpha val="40000"/>
                    </a:prstClr>
                  </a:outerShdw>
                </a:effectLst>
                <a:latin typeface="Georgia" panose="02040502050405020303" pitchFamily="18" charset="0"/>
              </a:defRPr>
            </a:lvl1pPr>
          </a:lstStyle>
          <a:p>
            <a:pPr lvl="0"/>
            <a:r>
              <a:rPr lang="en-US" dirty="0"/>
              <a:t>Click to edit Master text styles</a:t>
            </a:r>
          </a:p>
        </p:txBody>
      </p:sp>
      <p:sp>
        <p:nvSpPr>
          <p:cNvPr id="22" name="Text Placeholder 21"/>
          <p:cNvSpPr>
            <a:spLocks noGrp="1"/>
          </p:cNvSpPr>
          <p:nvPr>
            <p:ph type="body" sz="quarter" idx="12" hasCustomPrompt="1"/>
          </p:nvPr>
        </p:nvSpPr>
        <p:spPr>
          <a:xfrm>
            <a:off x="242253" y="4604115"/>
            <a:ext cx="8764587" cy="815610"/>
          </a:xfrm>
        </p:spPr>
        <p:txBody>
          <a:bodyPr>
            <a:noAutofit/>
          </a:bodyPr>
          <a:lstStyle>
            <a:lvl1pPr marL="0" indent="0">
              <a:buNone/>
              <a:defRPr sz="4500" b="1" baseline="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TEXT</a:t>
            </a:r>
          </a:p>
        </p:txBody>
      </p:sp>
    </p:spTree>
    <p:extLst>
      <p:ext uri="{BB962C8B-B14F-4D97-AF65-F5344CB8AC3E}">
        <p14:creationId xmlns:p14="http://schemas.microsoft.com/office/powerpoint/2010/main" val="2565496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Card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126132"/>
          </a:xfrm>
          <a:prstGeom prst="rect">
            <a:avLst/>
          </a:prstGeom>
        </p:spPr>
      </p:pic>
      <p:sp>
        <p:nvSpPr>
          <p:cNvPr id="18" name="Text Placeholder 17"/>
          <p:cNvSpPr>
            <a:spLocks noGrp="1"/>
          </p:cNvSpPr>
          <p:nvPr>
            <p:ph type="body" sz="quarter" idx="11"/>
          </p:nvPr>
        </p:nvSpPr>
        <p:spPr>
          <a:xfrm>
            <a:off x="242252" y="4200525"/>
            <a:ext cx="8764587" cy="403590"/>
          </a:xfrm>
        </p:spPr>
        <p:txBody>
          <a:bodyPr>
            <a:noAutofit/>
          </a:bodyPr>
          <a:lstStyle>
            <a:lvl1pPr marL="0" indent="0">
              <a:buNone/>
              <a:defRPr sz="2500" baseline="0">
                <a:solidFill>
                  <a:schemeClr val="bg1"/>
                </a:solidFill>
                <a:effectLst>
                  <a:outerShdw blurRad="50800" dist="38100" dir="2700000" algn="tl" rotWithShape="0">
                    <a:prstClr val="black">
                      <a:alpha val="40000"/>
                    </a:prstClr>
                  </a:outerShdw>
                </a:effectLst>
                <a:latin typeface="Georgia" panose="02040502050405020303" pitchFamily="18" charset="0"/>
              </a:defRPr>
            </a:lvl1pPr>
          </a:lstStyle>
          <a:p>
            <a:pPr lvl="0"/>
            <a:r>
              <a:rPr lang="en-US" dirty="0"/>
              <a:t>Click to edit Master text styles</a:t>
            </a:r>
          </a:p>
        </p:txBody>
      </p:sp>
      <p:sp>
        <p:nvSpPr>
          <p:cNvPr id="22" name="Text Placeholder 21"/>
          <p:cNvSpPr>
            <a:spLocks noGrp="1"/>
          </p:cNvSpPr>
          <p:nvPr>
            <p:ph type="body" sz="quarter" idx="12" hasCustomPrompt="1"/>
          </p:nvPr>
        </p:nvSpPr>
        <p:spPr>
          <a:xfrm>
            <a:off x="242253" y="4604115"/>
            <a:ext cx="8764587" cy="815610"/>
          </a:xfrm>
        </p:spPr>
        <p:txBody>
          <a:bodyPr>
            <a:noAutofit/>
          </a:bodyPr>
          <a:lstStyle>
            <a:lvl1pPr marL="0" indent="0">
              <a:buNone/>
              <a:defRPr sz="4500" b="1" baseline="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TEXT</a:t>
            </a:r>
          </a:p>
        </p:txBody>
      </p:sp>
    </p:spTree>
    <p:extLst>
      <p:ext uri="{BB962C8B-B14F-4D97-AF65-F5344CB8AC3E}">
        <p14:creationId xmlns:p14="http://schemas.microsoft.com/office/powerpoint/2010/main" val="2077959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ard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9144000" cy="6129609"/>
          </a:xfrm>
          <a:prstGeom prst="rect">
            <a:avLst/>
          </a:prstGeom>
        </p:spPr>
      </p:pic>
      <p:sp>
        <p:nvSpPr>
          <p:cNvPr id="18" name="Text Placeholder 17"/>
          <p:cNvSpPr>
            <a:spLocks noGrp="1"/>
          </p:cNvSpPr>
          <p:nvPr>
            <p:ph type="body" sz="quarter" idx="11"/>
          </p:nvPr>
        </p:nvSpPr>
        <p:spPr>
          <a:xfrm>
            <a:off x="242252" y="4200525"/>
            <a:ext cx="8764587" cy="403590"/>
          </a:xfrm>
        </p:spPr>
        <p:txBody>
          <a:bodyPr>
            <a:noAutofit/>
          </a:bodyPr>
          <a:lstStyle>
            <a:lvl1pPr marL="0" indent="0">
              <a:buNone/>
              <a:defRPr sz="2500" baseline="0">
                <a:solidFill>
                  <a:schemeClr val="bg1"/>
                </a:solidFill>
                <a:effectLst>
                  <a:outerShdw blurRad="50800" dist="38100" dir="2700000" algn="tl" rotWithShape="0">
                    <a:prstClr val="black">
                      <a:alpha val="40000"/>
                    </a:prstClr>
                  </a:outerShdw>
                </a:effectLst>
                <a:latin typeface="Georgia" panose="02040502050405020303" pitchFamily="18" charset="0"/>
              </a:defRPr>
            </a:lvl1pPr>
          </a:lstStyle>
          <a:p>
            <a:pPr lvl="0"/>
            <a:r>
              <a:rPr lang="en-US" dirty="0"/>
              <a:t>Click to edit Master text styles</a:t>
            </a:r>
          </a:p>
        </p:txBody>
      </p:sp>
      <p:sp>
        <p:nvSpPr>
          <p:cNvPr id="22" name="Text Placeholder 21"/>
          <p:cNvSpPr>
            <a:spLocks noGrp="1"/>
          </p:cNvSpPr>
          <p:nvPr>
            <p:ph type="body" sz="quarter" idx="12" hasCustomPrompt="1"/>
          </p:nvPr>
        </p:nvSpPr>
        <p:spPr>
          <a:xfrm>
            <a:off x="242253" y="4604115"/>
            <a:ext cx="8764587" cy="815610"/>
          </a:xfrm>
        </p:spPr>
        <p:txBody>
          <a:bodyPr>
            <a:noAutofit/>
          </a:bodyPr>
          <a:lstStyle>
            <a:lvl1pPr marL="0" indent="0">
              <a:buNone/>
              <a:defRPr sz="4500" b="1" baseline="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TEXT</a:t>
            </a:r>
          </a:p>
        </p:txBody>
      </p:sp>
    </p:spTree>
    <p:extLst>
      <p:ext uri="{BB962C8B-B14F-4D97-AF65-F5344CB8AC3E}">
        <p14:creationId xmlns:p14="http://schemas.microsoft.com/office/powerpoint/2010/main" val="1720655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out PI">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2616452"/>
          </a:xfrm>
          <a:prstGeom prst="rect">
            <a:avLst/>
          </a:prstGeom>
        </p:spPr>
      </p:pic>
      <p:sp>
        <p:nvSpPr>
          <p:cNvPr id="6" name="Text Placeholder 2"/>
          <p:cNvSpPr>
            <a:spLocks noGrp="1"/>
          </p:cNvSpPr>
          <p:nvPr>
            <p:ph idx="1" hasCustomPrompt="1"/>
          </p:nvPr>
        </p:nvSpPr>
        <p:spPr>
          <a:xfrm>
            <a:off x="457200" y="3510448"/>
            <a:ext cx="8229600" cy="1977887"/>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4" name="TextBox 3"/>
          <p:cNvSpPr txBox="1"/>
          <p:nvPr userDrawn="1"/>
        </p:nvSpPr>
        <p:spPr>
          <a:xfrm>
            <a:off x="457200" y="2604967"/>
            <a:ext cx="8686800" cy="7540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dirty="0">
                <a:ln>
                  <a:noFill/>
                </a:ln>
                <a:solidFill>
                  <a:srgbClr val="002B49"/>
                </a:solidFill>
                <a:effectLst>
                  <a:outerShdw blurRad="50800" dist="3810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Performance Improvement</a:t>
            </a:r>
          </a:p>
        </p:txBody>
      </p:sp>
    </p:spTree>
    <p:extLst>
      <p:ext uri="{BB962C8B-B14F-4D97-AF65-F5344CB8AC3E}">
        <p14:creationId xmlns:p14="http://schemas.microsoft.com/office/powerpoint/2010/main" val="3205040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out CI">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322"/>
            <a:ext cx="9144000" cy="2612571"/>
          </a:xfrm>
          <a:prstGeom prst="rect">
            <a:avLst/>
          </a:prstGeom>
        </p:spPr>
      </p:pic>
      <p:sp>
        <p:nvSpPr>
          <p:cNvPr id="6" name="Text Placeholder 2"/>
          <p:cNvSpPr>
            <a:spLocks noGrp="1"/>
          </p:cNvSpPr>
          <p:nvPr>
            <p:ph idx="1" hasCustomPrompt="1"/>
          </p:nvPr>
        </p:nvSpPr>
        <p:spPr>
          <a:xfrm>
            <a:off x="457200" y="3557350"/>
            <a:ext cx="8229600" cy="1977887"/>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4" name="TextBox 3"/>
          <p:cNvSpPr txBox="1"/>
          <p:nvPr userDrawn="1"/>
        </p:nvSpPr>
        <p:spPr>
          <a:xfrm>
            <a:off x="457200" y="2616332"/>
            <a:ext cx="8686800"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002B49"/>
                </a:solidFill>
                <a:effectLst>
                  <a:outerShdw blurRad="50800" dist="3810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Capital Investment</a:t>
            </a:r>
          </a:p>
        </p:txBody>
      </p:sp>
    </p:spTree>
    <p:extLst>
      <p:ext uri="{BB962C8B-B14F-4D97-AF65-F5344CB8AC3E}">
        <p14:creationId xmlns:p14="http://schemas.microsoft.com/office/powerpoint/2010/main" val="294149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bout HIP">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267" y="-1"/>
            <a:ext cx="9144000" cy="2625506"/>
          </a:xfrm>
          <a:prstGeom prst="rect">
            <a:avLst/>
          </a:prstGeom>
        </p:spPr>
      </p:pic>
      <p:sp>
        <p:nvSpPr>
          <p:cNvPr id="6" name="Text Placeholder 2"/>
          <p:cNvSpPr>
            <a:spLocks noGrp="1"/>
          </p:cNvSpPr>
          <p:nvPr>
            <p:ph idx="1" hasCustomPrompt="1"/>
          </p:nvPr>
        </p:nvSpPr>
        <p:spPr>
          <a:xfrm>
            <a:off x="457200" y="3433524"/>
            <a:ext cx="5524499" cy="2614851"/>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4" name="TextBox 3"/>
          <p:cNvSpPr txBox="1"/>
          <p:nvPr userDrawn="1"/>
        </p:nvSpPr>
        <p:spPr>
          <a:xfrm>
            <a:off x="457200" y="2571750"/>
            <a:ext cx="8686800"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002B49"/>
                </a:solidFill>
                <a:effectLst>
                  <a:outerShdw blurRad="50800" dist="3810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HIP in Health Care</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38875" y="3712939"/>
            <a:ext cx="2587869" cy="1339842"/>
          </a:xfrm>
          <a:prstGeom prst="rect">
            <a:avLst/>
          </a:prstGeom>
        </p:spPr>
      </p:pic>
    </p:spTree>
    <p:extLst>
      <p:ext uri="{BB962C8B-B14F-4D97-AF65-F5344CB8AC3E}">
        <p14:creationId xmlns:p14="http://schemas.microsoft.com/office/powerpoint/2010/main" val="3337545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licy and Advocacy">
    <p:spTree>
      <p:nvGrpSpPr>
        <p:cNvPr id="1" name=""/>
        <p:cNvGrpSpPr/>
        <p:nvPr/>
      </p:nvGrpSpPr>
      <p:grpSpPr>
        <a:xfrm>
          <a:off x="0" y="0"/>
          <a:ext cx="0" cy="0"/>
          <a:chOff x="0" y="0"/>
          <a:chExt cx="0" cy="0"/>
        </a:xfrm>
      </p:grpSpPr>
      <p:sp>
        <p:nvSpPr>
          <p:cNvPr id="6" name="Text Placeholder 2"/>
          <p:cNvSpPr>
            <a:spLocks noGrp="1"/>
          </p:cNvSpPr>
          <p:nvPr>
            <p:ph idx="1" hasCustomPrompt="1"/>
          </p:nvPr>
        </p:nvSpPr>
        <p:spPr>
          <a:xfrm>
            <a:off x="457200" y="3433524"/>
            <a:ext cx="8182947" cy="2614851"/>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4" name="TextBox 3"/>
          <p:cNvSpPr txBox="1"/>
          <p:nvPr userDrawn="1"/>
        </p:nvSpPr>
        <p:spPr>
          <a:xfrm>
            <a:off x="457200" y="2571750"/>
            <a:ext cx="8686800"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002B49"/>
                </a:solidFill>
                <a:effectLst>
                  <a:outerShdw blurRad="50800" dist="3810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Policy &amp; Advocacy</a:t>
            </a:r>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l="-198"/>
          <a:stretch/>
        </p:blipFill>
        <p:spPr>
          <a:xfrm>
            <a:off x="-23328" y="-9053"/>
            <a:ext cx="9167327" cy="2616451"/>
          </a:xfrm>
          <a:prstGeom prst="rect">
            <a:avLst/>
          </a:prstGeom>
        </p:spPr>
      </p:pic>
    </p:spTree>
    <p:extLst>
      <p:ext uri="{BB962C8B-B14F-4D97-AF65-F5344CB8AC3E}">
        <p14:creationId xmlns:p14="http://schemas.microsoft.com/office/powerpoint/2010/main" val="2278643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11" name="Title 1"/>
          <p:cNvSpPr txBox="1">
            <a:spLocks/>
          </p:cNvSpPr>
          <p:nvPr userDrawn="1"/>
        </p:nvSpPr>
        <p:spPr>
          <a:xfrm>
            <a:off x="457200" y="274638"/>
            <a:ext cx="822960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Free Resources</a:t>
            </a:r>
          </a:p>
        </p:txBody>
      </p:sp>
      <p:sp>
        <p:nvSpPr>
          <p:cNvPr id="7" name="Slide Number Placeholder 6"/>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9" name="Title 1"/>
          <p:cNvSpPr txBox="1">
            <a:spLocks/>
          </p:cNvSpPr>
          <p:nvPr userDrawn="1"/>
        </p:nvSpPr>
        <p:spPr>
          <a:xfrm>
            <a:off x="457200" y="821704"/>
            <a:ext cx="822960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FF671F"/>
                </a:solidFill>
                <a:effectLst/>
                <a:uLnTx/>
                <a:uFillTx/>
                <a:latin typeface="Verdana" panose="020B0604030504040204" pitchFamily="34" charset="0"/>
                <a:ea typeface="Verdana" panose="020B0604030504040204" pitchFamily="34" charset="0"/>
                <a:cs typeface="Verdana" panose="020B0604030504040204" pitchFamily="34" charset="0"/>
              </a:rPr>
              <a:t>pcdc.org/resources</a:t>
            </a:r>
          </a:p>
        </p:txBody>
      </p:sp>
      <p:sp>
        <p:nvSpPr>
          <p:cNvPr id="20" name="TextBox 19"/>
          <p:cNvSpPr txBox="1"/>
          <p:nvPr userDrawn="1"/>
        </p:nvSpPr>
        <p:spPr>
          <a:xfrm>
            <a:off x="457200" y="2229056"/>
            <a:ext cx="3732245" cy="3349058"/>
          </a:xfrm>
          <a:prstGeom prst="rect">
            <a:avLst/>
          </a:prstGeom>
          <a:noFill/>
        </p:spPr>
        <p:txBody>
          <a:bodyPr wrap="square" rtlCol="0">
            <a:spAutoFit/>
          </a:bodyPr>
          <a:lstStyle/>
          <a:p>
            <a:pPr marL="342900" marR="0" lvl="0" indent="-342900" algn="l" defTabSz="457200" rtl="0" eaLnBrk="1" fontAlgn="auto" latinLnBrk="0" hangingPunct="1">
              <a:lnSpc>
                <a:spcPct val="150000"/>
              </a:lnSpc>
              <a:spcBef>
                <a:spcPts val="0"/>
              </a:spcBef>
              <a:spcAft>
                <a:spcPts val="0"/>
              </a:spcAft>
              <a:buClr>
                <a:srgbClr val="FF671F"/>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Case studies</a:t>
            </a:r>
          </a:p>
          <a:p>
            <a:pPr marL="342900" marR="0" lvl="0" indent="-342900" algn="l" defTabSz="457200" rtl="0" eaLnBrk="1" fontAlgn="auto" latinLnBrk="0" hangingPunct="1">
              <a:lnSpc>
                <a:spcPct val="150000"/>
              </a:lnSpc>
              <a:spcBef>
                <a:spcPts val="0"/>
              </a:spcBef>
              <a:spcAft>
                <a:spcPts val="0"/>
              </a:spcAft>
              <a:buClr>
                <a:srgbClr val="FF671F"/>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Guides</a:t>
            </a:r>
          </a:p>
          <a:p>
            <a:pPr marL="342900" marR="0" lvl="0" indent="-342900" algn="l" defTabSz="457200" rtl="0" eaLnBrk="1" fontAlgn="auto" latinLnBrk="0" hangingPunct="1">
              <a:lnSpc>
                <a:spcPct val="150000"/>
              </a:lnSpc>
              <a:spcBef>
                <a:spcPts val="0"/>
              </a:spcBef>
              <a:spcAft>
                <a:spcPts val="0"/>
              </a:spcAft>
              <a:buClr>
                <a:srgbClr val="FF671F"/>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Measurement</a:t>
            </a:r>
          </a:p>
          <a:p>
            <a:pPr marL="342900" marR="0" lvl="0" indent="-342900" algn="l" defTabSz="457200" rtl="0" eaLnBrk="1" fontAlgn="auto" latinLnBrk="0" hangingPunct="1">
              <a:lnSpc>
                <a:spcPct val="150000"/>
              </a:lnSpc>
              <a:spcBef>
                <a:spcPts val="0"/>
              </a:spcBef>
              <a:spcAft>
                <a:spcPts val="0"/>
              </a:spcAft>
              <a:buClr>
                <a:srgbClr val="FF671F"/>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Assessment</a:t>
            </a:r>
          </a:p>
          <a:p>
            <a:pPr marL="342900" marR="0" lvl="0" indent="-342900" algn="l" defTabSz="457200" rtl="0" eaLnBrk="1" fontAlgn="auto" latinLnBrk="0" hangingPunct="1">
              <a:lnSpc>
                <a:spcPct val="150000"/>
              </a:lnSpc>
              <a:spcBef>
                <a:spcPts val="0"/>
              </a:spcBef>
              <a:spcAft>
                <a:spcPts val="0"/>
              </a:spcAft>
              <a:buClr>
                <a:srgbClr val="FF671F"/>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Reports</a:t>
            </a:r>
          </a:p>
          <a:p>
            <a:pPr marL="342900" marR="0" lvl="0" indent="-342900" algn="l" defTabSz="457200" rtl="0" eaLnBrk="1" fontAlgn="auto" latinLnBrk="0" hangingPunct="1">
              <a:lnSpc>
                <a:spcPct val="150000"/>
              </a:lnSpc>
              <a:spcBef>
                <a:spcPts val="0"/>
              </a:spcBef>
              <a:spcAft>
                <a:spcPts val="0"/>
              </a:spcAft>
              <a:buClr>
                <a:srgbClr val="FF671F"/>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Webinars</a:t>
            </a:r>
          </a:p>
        </p:txBody>
      </p:sp>
      <p:pic>
        <p:nvPicPr>
          <p:cNvPr id="3" name="Picture 2">
            <a:extLst>
              <a:ext uri="{FF2B5EF4-FFF2-40B4-BE49-F238E27FC236}">
                <a16:creationId xmlns:a16="http://schemas.microsoft.com/office/drawing/2014/main" id="{9A186D4D-5CFC-459C-8767-CFF6C63847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96925" y="2511770"/>
            <a:ext cx="5744094" cy="2785015"/>
          </a:xfrm>
          <a:prstGeom prst="rect">
            <a:avLst/>
          </a:prstGeom>
        </p:spPr>
      </p:pic>
    </p:spTree>
    <p:extLst>
      <p:ext uri="{BB962C8B-B14F-4D97-AF65-F5344CB8AC3E}">
        <p14:creationId xmlns:p14="http://schemas.microsoft.com/office/powerpoint/2010/main" val="78501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ur Impact">
    <p:spTree>
      <p:nvGrpSpPr>
        <p:cNvPr id="1" name=""/>
        <p:cNvGrpSpPr/>
        <p:nvPr/>
      </p:nvGrpSpPr>
      <p:grpSpPr>
        <a:xfrm>
          <a:off x="0" y="0"/>
          <a:ext cx="0" cy="0"/>
          <a:chOff x="0" y="0"/>
          <a:chExt cx="0" cy="0"/>
        </a:xfrm>
      </p:grpSpPr>
      <p:sp>
        <p:nvSpPr>
          <p:cNvPr id="11" name="Title 1"/>
          <p:cNvSpPr txBox="1">
            <a:spLocks/>
          </p:cNvSpPr>
          <p:nvPr userDrawn="1"/>
        </p:nvSpPr>
        <p:spPr>
          <a:xfrm>
            <a:off x="457200" y="274638"/>
            <a:ext cx="822960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Our Impact</a:t>
            </a:r>
          </a:p>
        </p:txBody>
      </p:sp>
      <p:sp>
        <p:nvSpPr>
          <p:cNvPr id="7" name="Slide Number Placeholder 6"/>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20" name="TextBox 19"/>
          <p:cNvSpPr txBox="1"/>
          <p:nvPr userDrawn="1"/>
        </p:nvSpPr>
        <p:spPr>
          <a:xfrm>
            <a:off x="1174656" y="2546885"/>
            <a:ext cx="2116199" cy="646331"/>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
                <a:srgbClr val="FF671F"/>
              </a:buClr>
              <a:buSzTx/>
              <a:buFont typeface="Wingdings" panose="05000000000000000000" pitchFamily="2" charset="2"/>
              <a:buNone/>
              <a:tabLst/>
              <a:defRPr/>
            </a:pPr>
            <a:r>
              <a:rPr kumimoji="0" lang="en-US" sz="24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Organizations</a:t>
            </a:r>
          </a:p>
        </p:txBody>
      </p:sp>
      <p:sp>
        <p:nvSpPr>
          <p:cNvPr id="10" name="TextBox 9"/>
          <p:cNvSpPr txBox="1"/>
          <p:nvPr userDrawn="1"/>
        </p:nvSpPr>
        <p:spPr>
          <a:xfrm>
            <a:off x="6249070" y="2546885"/>
            <a:ext cx="848817" cy="646331"/>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
                <a:srgbClr val="FF671F"/>
              </a:buClr>
              <a:buSzTx/>
              <a:buFont typeface="Wingdings" panose="05000000000000000000" pitchFamily="2" charset="2"/>
              <a:buNone/>
              <a:tabLst/>
              <a:defRPr/>
            </a:pPr>
            <a:r>
              <a:rPr kumimoji="0" lang="en-US" sz="24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Jobs</a:t>
            </a:r>
          </a:p>
        </p:txBody>
      </p:sp>
      <p:sp>
        <p:nvSpPr>
          <p:cNvPr id="12" name="TextBox 11"/>
          <p:cNvSpPr txBox="1"/>
          <p:nvPr userDrawn="1"/>
        </p:nvSpPr>
        <p:spPr>
          <a:xfrm>
            <a:off x="366634" y="4662285"/>
            <a:ext cx="3732245" cy="579069"/>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
                <a:srgbClr val="FF671F"/>
              </a:buClr>
              <a:buSzTx/>
              <a:buFont typeface="Wingdings" panose="05000000000000000000" pitchFamily="2" charset="2"/>
              <a:buNone/>
              <a:tabLst/>
              <a:defRPr/>
            </a:pPr>
            <a:r>
              <a:rPr kumimoji="0" lang="en-US" sz="24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Medical visits</a:t>
            </a:r>
          </a:p>
        </p:txBody>
      </p:sp>
      <p:sp>
        <p:nvSpPr>
          <p:cNvPr id="13" name="TextBox 12"/>
          <p:cNvSpPr txBox="1"/>
          <p:nvPr userDrawn="1"/>
        </p:nvSpPr>
        <p:spPr>
          <a:xfrm>
            <a:off x="4881995" y="4657085"/>
            <a:ext cx="3732245" cy="579069"/>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
                <a:srgbClr val="FF671F"/>
              </a:buClr>
              <a:buSzTx/>
              <a:buFont typeface="Wingdings" panose="05000000000000000000" pitchFamily="2" charset="2"/>
              <a:buNone/>
              <a:tabLst/>
              <a:defRPr/>
            </a:pPr>
            <a:r>
              <a:rPr kumimoji="0" lang="en-US" sz="24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Dollars leveraged</a:t>
            </a:r>
          </a:p>
        </p:txBody>
      </p:sp>
      <p:sp>
        <p:nvSpPr>
          <p:cNvPr id="14" name="TextBox 13"/>
          <p:cNvSpPr txBox="1"/>
          <p:nvPr userDrawn="1"/>
        </p:nvSpPr>
        <p:spPr>
          <a:xfrm>
            <a:off x="1373831" y="2931609"/>
            <a:ext cx="1717848" cy="553998"/>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
                <a:srgbClr val="FF671F"/>
              </a:buClr>
              <a:buSzTx/>
              <a:buFont typeface="Wingdings" panose="05000000000000000000" pitchFamily="2" charset="2"/>
              <a:buNone/>
              <a:tabLst/>
              <a:defRPr/>
            </a:pPr>
            <a:r>
              <a:rPr kumimoji="0" lang="en-US" sz="2000" b="0" i="0" u="none" strike="noStrike" kern="1200" cap="none" spc="0" normalizeH="0" baseline="0" noProof="0" dirty="0">
                <a:ln>
                  <a:noFill/>
                </a:ln>
                <a:solidFill>
                  <a:srgbClr val="76B5BE"/>
                </a:solidFill>
                <a:effectLst/>
                <a:uLnTx/>
                <a:uFillTx/>
                <a:latin typeface="Georgia" panose="02040502050405020303" pitchFamily="18" charset="0"/>
                <a:ea typeface="+mn-ea"/>
                <a:cs typeface="+mn-cs"/>
              </a:rPr>
              <a:t>strengthened</a:t>
            </a:r>
          </a:p>
        </p:txBody>
      </p:sp>
      <p:sp>
        <p:nvSpPr>
          <p:cNvPr id="15" name="TextBox 14"/>
          <p:cNvSpPr txBox="1"/>
          <p:nvPr userDrawn="1"/>
        </p:nvSpPr>
        <p:spPr>
          <a:xfrm>
            <a:off x="5498764" y="2933968"/>
            <a:ext cx="2498705" cy="553998"/>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
                <a:srgbClr val="FF671F"/>
              </a:buClr>
              <a:buSzTx/>
              <a:buFont typeface="Wingdings" panose="05000000000000000000" pitchFamily="2" charset="2"/>
              <a:buNone/>
              <a:tabLst/>
              <a:defRPr/>
            </a:pPr>
            <a:r>
              <a:rPr kumimoji="0" lang="en-US" sz="2000" b="0" i="0" u="none" strike="noStrike" kern="1200" cap="none" spc="0" normalizeH="0" baseline="0" noProof="0" dirty="0">
                <a:ln>
                  <a:noFill/>
                </a:ln>
                <a:solidFill>
                  <a:srgbClr val="76B5BE"/>
                </a:solidFill>
                <a:effectLst/>
                <a:uLnTx/>
                <a:uFillTx/>
                <a:latin typeface="Georgia" panose="02040502050405020303" pitchFamily="18" charset="0"/>
                <a:ea typeface="+mn-ea"/>
                <a:cs typeface="+mn-cs"/>
              </a:rPr>
              <a:t>created or preserved</a:t>
            </a:r>
          </a:p>
        </p:txBody>
      </p:sp>
      <p:sp>
        <p:nvSpPr>
          <p:cNvPr id="16" name="TextBox 15"/>
          <p:cNvSpPr txBox="1"/>
          <p:nvPr userDrawn="1"/>
        </p:nvSpPr>
        <p:spPr>
          <a:xfrm>
            <a:off x="707246" y="5077552"/>
            <a:ext cx="3051017" cy="553998"/>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
                <a:srgbClr val="FF671F"/>
              </a:buClr>
              <a:buSzTx/>
              <a:buFont typeface="Wingdings" panose="05000000000000000000" pitchFamily="2" charset="2"/>
              <a:buNone/>
              <a:tabLst/>
              <a:defRPr/>
            </a:pPr>
            <a:r>
              <a:rPr kumimoji="0" lang="en-US" sz="2000" b="0" i="0" u="none" strike="noStrike" kern="1200" cap="none" spc="0" normalizeH="0" baseline="0" noProof="0" dirty="0">
                <a:ln>
                  <a:noFill/>
                </a:ln>
                <a:solidFill>
                  <a:srgbClr val="76B5BE"/>
                </a:solidFill>
                <a:effectLst/>
                <a:uLnTx/>
                <a:uFillTx/>
                <a:latin typeface="Georgia" panose="02040502050405020303" pitchFamily="18" charset="0"/>
                <a:ea typeface="+mn-ea"/>
                <a:cs typeface="+mn-cs"/>
              </a:rPr>
              <a:t>added through expansion</a:t>
            </a:r>
          </a:p>
        </p:txBody>
      </p:sp>
      <p:sp>
        <p:nvSpPr>
          <p:cNvPr id="17" name="TextBox 16"/>
          <p:cNvSpPr txBox="1"/>
          <p:nvPr userDrawn="1"/>
        </p:nvSpPr>
        <p:spPr>
          <a:xfrm>
            <a:off x="5072145" y="5075558"/>
            <a:ext cx="3351942" cy="553998"/>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
                <a:srgbClr val="FF671F"/>
              </a:buClr>
              <a:buSzTx/>
              <a:buFont typeface="Wingdings" panose="05000000000000000000" pitchFamily="2" charset="2"/>
              <a:buNone/>
              <a:tabLst/>
              <a:defRPr/>
            </a:pPr>
            <a:r>
              <a:rPr kumimoji="0" lang="en-US" sz="2000" b="0" i="0" u="none" strike="noStrike" kern="1200" cap="none" spc="0" normalizeH="0" baseline="0" noProof="0" dirty="0">
                <a:ln>
                  <a:noFill/>
                </a:ln>
                <a:solidFill>
                  <a:srgbClr val="76B5BE"/>
                </a:solidFill>
                <a:effectLst/>
                <a:uLnTx/>
                <a:uFillTx/>
                <a:latin typeface="Georgia" panose="02040502050405020303" pitchFamily="18" charset="0"/>
                <a:ea typeface="+mn-ea"/>
                <a:cs typeface="+mn-cs"/>
              </a:rPr>
              <a:t>in low-income communities</a:t>
            </a:r>
          </a:p>
        </p:txBody>
      </p:sp>
      <p:sp>
        <p:nvSpPr>
          <p:cNvPr id="18" name="Title 1"/>
          <p:cNvSpPr txBox="1">
            <a:spLocks/>
          </p:cNvSpPr>
          <p:nvPr userDrawn="1"/>
        </p:nvSpPr>
        <p:spPr>
          <a:xfrm>
            <a:off x="1002289" y="1673814"/>
            <a:ext cx="246093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500" b="1" i="0" u="none" strike="noStrike" kern="1200" cap="none" spc="0" normalizeH="0" baseline="0" noProof="0" dirty="0">
                <a:ln>
                  <a:noFill/>
                </a:ln>
                <a:solidFill>
                  <a:srgbClr val="FF671F"/>
                </a:solidFill>
                <a:effectLst>
                  <a:outerShdw blurRad="50800" dist="3810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2,000</a:t>
            </a:r>
          </a:p>
        </p:txBody>
      </p:sp>
      <p:sp>
        <p:nvSpPr>
          <p:cNvPr id="19" name="Title 1"/>
          <p:cNvSpPr txBox="1">
            <a:spLocks/>
          </p:cNvSpPr>
          <p:nvPr userDrawn="1"/>
        </p:nvSpPr>
        <p:spPr>
          <a:xfrm>
            <a:off x="5282213" y="1666962"/>
            <a:ext cx="2931805"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500" b="1" i="0" u="none" strike="noStrike" kern="1200" cap="none" spc="0" normalizeH="0" baseline="0" noProof="0" dirty="0">
                <a:ln>
                  <a:noFill/>
                </a:ln>
                <a:solidFill>
                  <a:srgbClr val="FF671F"/>
                </a:solidFill>
                <a:effectLst>
                  <a:outerShdw blurRad="50800" dist="3810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10,000</a:t>
            </a:r>
          </a:p>
        </p:txBody>
      </p:sp>
      <p:sp>
        <p:nvSpPr>
          <p:cNvPr id="21" name="Title 1"/>
          <p:cNvSpPr txBox="1">
            <a:spLocks/>
          </p:cNvSpPr>
          <p:nvPr userDrawn="1"/>
        </p:nvSpPr>
        <p:spPr>
          <a:xfrm>
            <a:off x="932259" y="3829950"/>
            <a:ext cx="260099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500" b="1" i="0" u="none" strike="noStrike" kern="1200" cap="none" spc="0" normalizeH="0" baseline="0" noProof="0" dirty="0">
                <a:ln>
                  <a:noFill/>
                </a:ln>
                <a:solidFill>
                  <a:srgbClr val="FF671F"/>
                </a:solidFill>
                <a:effectLst>
                  <a:outerShdw blurRad="50800" dist="3810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5M</a:t>
            </a:r>
          </a:p>
        </p:txBody>
      </p:sp>
      <p:sp>
        <p:nvSpPr>
          <p:cNvPr id="22" name="Title 1"/>
          <p:cNvSpPr txBox="1">
            <a:spLocks/>
          </p:cNvSpPr>
          <p:nvPr userDrawn="1"/>
        </p:nvSpPr>
        <p:spPr>
          <a:xfrm>
            <a:off x="5517651" y="3829950"/>
            <a:ext cx="246093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500" b="1" i="0" u="none" strike="noStrike" kern="1200" cap="none" spc="0" normalizeH="0" baseline="0" noProof="0" dirty="0">
                <a:ln>
                  <a:noFill/>
                </a:ln>
                <a:solidFill>
                  <a:srgbClr val="FF671F"/>
                </a:solidFill>
                <a:effectLst>
                  <a:outerShdw blurRad="50800" dist="3810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1B</a:t>
            </a:r>
          </a:p>
        </p:txBody>
      </p:sp>
      <p:cxnSp>
        <p:nvCxnSpPr>
          <p:cNvPr id="6" name="Straight Connector 5"/>
          <p:cNvCxnSpPr/>
          <p:nvPr userDrawn="1"/>
        </p:nvCxnSpPr>
        <p:spPr>
          <a:xfrm>
            <a:off x="706551" y="3740358"/>
            <a:ext cx="7717536" cy="0"/>
          </a:xfrm>
          <a:prstGeom prst="line">
            <a:avLst/>
          </a:prstGeom>
          <a:ln>
            <a:solidFill>
              <a:srgbClr val="002B49"/>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4475880" y="1881297"/>
            <a:ext cx="0" cy="3666744"/>
          </a:xfrm>
          <a:prstGeom prst="line">
            <a:avLst/>
          </a:prstGeom>
          <a:ln>
            <a:solidFill>
              <a:srgbClr val="002B4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2779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vents">
    <p:spTree>
      <p:nvGrpSpPr>
        <p:cNvPr id="1" name=""/>
        <p:cNvGrpSpPr/>
        <p:nvPr/>
      </p:nvGrpSpPr>
      <p:grpSpPr>
        <a:xfrm>
          <a:off x="0" y="0"/>
          <a:ext cx="0" cy="0"/>
          <a:chOff x="0" y="0"/>
          <a:chExt cx="0" cy="0"/>
        </a:xfrm>
      </p:grpSpPr>
      <p:sp>
        <p:nvSpPr>
          <p:cNvPr id="30" name="Picture Placeholder 4"/>
          <p:cNvSpPr>
            <a:spLocks noGrp="1"/>
          </p:cNvSpPr>
          <p:nvPr>
            <p:ph type="pic" sz="quarter" idx="15"/>
          </p:nvPr>
        </p:nvSpPr>
        <p:spPr>
          <a:xfrm>
            <a:off x="5450309" y="3706796"/>
            <a:ext cx="2378075" cy="1874838"/>
          </a:xfrm>
          <a:prstGeom prst="rect">
            <a:avLst/>
          </a:prstGeom>
        </p:spPr>
        <p:txBody>
          <a:bodyPr/>
          <a:lstStyle/>
          <a:p>
            <a:endParaRPr lang="en-US" dirty="0"/>
          </a:p>
        </p:txBody>
      </p:sp>
      <p:sp>
        <p:nvSpPr>
          <p:cNvPr id="29" name="Picture Placeholder 4"/>
          <p:cNvSpPr>
            <a:spLocks noGrp="1"/>
          </p:cNvSpPr>
          <p:nvPr>
            <p:ph type="pic" sz="quarter" idx="14"/>
          </p:nvPr>
        </p:nvSpPr>
        <p:spPr>
          <a:xfrm>
            <a:off x="1393488" y="3714712"/>
            <a:ext cx="2378075" cy="1874838"/>
          </a:xfrm>
          <a:prstGeom prst="rect">
            <a:avLst/>
          </a:prstGeom>
        </p:spPr>
        <p:txBody>
          <a:bodyPr/>
          <a:lstStyle/>
          <a:p>
            <a:endParaRPr lang="en-US" dirty="0"/>
          </a:p>
        </p:txBody>
      </p:sp>
      <p:sp>
        <p:nvSpPr>
          <p:cNvPr id="28" name="Picture Placeholder 4"/>
          <p:cNvSpPr>
            <a:spLocks noGrp="1"/>
          </p:cNvSpPr>
          <p:nvPr>
            <p:ph type="pic" sz="quarter" idx="13"/>
          </p:nvPr>
        </p:nvSpPr>
        <p:spPr>
          <a:xfrm>
            <a:off x="5448515" y="1247303"/>
            <a:ext cx="2378075" cy="1874838"/>
          </a:xfrm>
          <a:prstGeom prst="rect">
            <a:avLst/>
          </a:prstGeom>
        </p:spPr>
        <p:txBody>
          <a:bodyPr/>
          <a:lstStyle/>
          <a:p>
            <a:endParaRPr lang="en-US" dirty="0"/>
          </a:p>
        </p:txBody>
      </p:sp>
      <p:sp>
        <p:nvSpPr>
          <p:cNvPr id="11" name="Title 1"/>
          <p:cNvSpPr txBox="1">
            <a:spLocks/>
          </p:cNvSpPr>
          <p:nvPr userDrawn="1"/>
        </p:nvSpPr>
        <p:spPr>
          <a:xfrm>
            <a:off x="457200" y="274638"/>
            <a:ext cx="822960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PCDC Events</a:t>
            </a:r>
          </a:p>
        </p:txBody>
      </p:sp>
      <p:sp>
        <p:nvSpPr>
          <p:cNvPr id="7" name="Slide Number Placeholder 6"/>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9" name="Title 1"/>
          <p:cNvSpPr txBox="1">
            <a:spLocks/>
          </p:cNvSpPr>
          <p:nvPr userDrawn="1"/>
        </p:nvSpPr>
        <p:spPr>
          <a:xfrm>
            <a:off x="4702628" y="274638"/>
            <a:ext cx="3755572"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FF671F"/>
                </a:solidFill>
                <a:effectLst/>
                <a:uLnTx/>
                <a:uFillTx/>
                <a:latin typeface="Verdana" panose="020B0604030504040204" pitchFamily="34" charset="0"/>
                <a:ea typeface="Verdana" panose="020B0604030504040204" pitchFamily="34" charset="0"/>
                <a:cs typeface="Verdana" panose="020B0604030504040204" pitchFamily="34" charset="0"/>
              </a:rPr>
              <a:t>pcdc.org/events</a:t>
            </a:r>
          </a:p>
        </p:txBody>
      </p:sp>
      <p:sp>
        <p:nvSpPr>
          <p:cNvPr id="5" name="Picture Placeholder 4"/>
          <p:cNvSpPr>
            <a:spLocks noGrp="1"/>
          </p:cNvSpPr>
          <p:nvPr>
            <p:ph type="pic" sz="quarter" idx="12"/>
          </p:nvPr>
        </p:nvSpPr>
        <p:spPr>
          <a:xfrm>
            <a:off x="1391493" y="1247775"/>
            <a:ext cx="2378075" cy="1874838"/>
          </a:xfrm>
          <a:prstGeom prst="rect">
            <a:avLst/>
          </a:prstGeom>
        </p:spPr>
        <p:txBody>
          <a:bodyPr/>
          <a:lstStyle/>
          <a:p>
            <a:endParaRPr lang="en-US" dirty="0"/>
          </a:p>
        </p:txBody>
      </p:sp>
      <p:sp>
        <p:nvSpPr>
          <p:cNvPr id="32" name="Text Placeholder 31"/>
          <p:cNvSpPr>
            <a:spLocks noGrp="1"/>
          </p:cNvSpPr>
          <p:nvPr>
            <p:ph type="body" sz="quarter" idx="16"/>
          </p:nvPr>
        </p:nvSpPr>
        <p:spPr>
          <a:xfrm>
            <a:off x="762456" y="3122613"/>
            <a:ext cx="3640137" cy="479574"/>
          </a:xfrm>
          <a:prstGeom prst="rect">
            <a:avLst/>
          </a:prstGeom>
        </p:spPr>
        <p:txBody>
          <a:bodyPr/>
          <a:lstStyle>
            <a:lvl1pPr marL="0" indent="0" algn="ctr">
              <a:buNone/>
              <a:defRPr sz="2400">
                <a:solidFill>
                  <a:srgbClr val="002B49"/>
                </a:solidFill>
                <a:latin typeface="Georgia" panose="02040502050405020303" pitchFamily="18" charset="0"/>
              </a:defRPr>
            </a:lvl1pPr>
          </a:lstStyle>
          <a:p>
            <a:pPr lvl="0"/>
            <a:endParaRPr lang="en-US" dirty="0"/>
          </a:p>
        </p:txBody>
      </p:sp>
      <p:sp>
        <p:nvSpPr>
          <p:cNvPr id="33" name="Text Placeholder 31"/>
          <p:cNvSpPr>
            <a:spLocks noGrp="1"/>
          </p:cNvSpPr>
          <p:nvPr>
            <p:ph type="body" sz="quarter" idx="17"/>
          </p:nvPr>
        </p:nvSpPr>
        <p:spPr>
          <a:xfrm>
            <a:off x="4760344" y="3121977"/>
            <a:ext cx="3640137" cy="479574"/>
          </a:xfrm>
          <a:prstGeom prst="rect">
            <a:avLst/>
          </a:prstGeom>
        </p:spPr>
        <p:txBody>
          <a:bodyPr/>
          <a:lstStyle>
            <a:lvl1pPr marL="0" indent="0" algn="ctr">
              <a:buNone/>
              <a:defRPr sz="2400">
                <a:solidFill>
                  <a:srgbClr val="002B49"/>
                </a:solidFill>
                <a:latin typeface="Georgia" panose="02040502050405020303" pitchFamily="18" charset="0"/>
              </a:defRPr>
            </a:lvl1pPr>
          </a:lstStyle>
          <a:p>
            <a:pPr lvl="0"/>
            <a:endParaRPr lang="en-US" dirty="0"/>
          </a:p>
        </p:txBody>
      </p:sp>
      <p:sp>
        <p:nvSpPr>
          <p:cNvPr id="34" name="Text Placeholder 31"/>
          <p:cNvSpPr>
            <a:spLocks noGrp="1"/>
          </p:cNvSpPr>
          <p:nvPr>
            <p:ph type="body" sz="quarter" idx="18"/>
          </p:nvPr>
        </p:nvSpPr>
        <p:spPr>
          <a:xfrm>
            <a:off x="762456" y="5589550"/>
            <a:ext cx="3640137" cy="479574"/>
          </a:xfrm>
          <a:prstGeom prst="rect">
            <a:avLst/>
          </a:prstGeom>
        </p:spPr>
        <p:txBody>
          <a:bodyPr/>
          <a:lstStyle>
            <a:lvl1pPr marL="0" indent="0" algn="ctr">
              <a:buNone/>
              <a:defRPr sz="2400">
                <a:solidFill>
                  <a:srgbClr val="002B49"/>
                </a:solidFill>
                <a:latin typeface="Georgia" panose="02040502050405020303" pitchFamily="18" charset="0"/>
              </a:defRPr>
            </a:lvl1pPr>
          </a:lstStyle>
          <a:p>
            <a:pPr lvl="0"/>
            <a:endParaRPr lang="en-US" dirty="0"/>
          </a:p>
        </p:txBody>
      </p:sp>
      <p:sp>
        <p:nvSpPr>
          <p:cNvPr id="35" name="Text Placeholder 31"/>
          <p:cNvSpPr>
            <a:spLocks noGrp="1"/>
          </p:cNvSpPr>
          <p:nvPr>
            <p:ph type="body" sz="quarter" idx="19"/>
          </p:nvPr>
        </p:nvSpPr>
        <p:spPr>
          <a:xfrm>
            <a:off x="4760343" y="5581634"/>
            <a:ext cx="3640137" cy="479574"/>
          </a:xfrm>
          <a:prstGeom prst="rect">
            <a:avLst/>
          </a:prstGeom>
        </p:spPr>
        <p:txBody>
          <a:bodyPr/>
          <a:lstStyle>
            <a:lvl1pPr marL="0" indent="0" algn="ctr">
              <a:buNone/>
              <a:defRPr sz="2400">
                <a:solidFill>
                  <a:srgbClr val="002B49"/>
                </a:solidFill>
                <a:latin typeface="Georgia" panose="02040502050405020303" pitchFamily="18" charset="0"/>
              </a:defRPr>
            </a:lvl1pPr>
          </a:lstStyle>
          <a:p>
            <a:pPr lvl="0"/>
            <a:endParaRPr lang="en-US" dirty="0"/>
          </a:p>
        </p:txBody>
      </p:sp>
    </p:spTree>
    <p:extLst>
      <p:ext uri="{BB962C8B-B14F-4D97-AF65-F5344CB8AC3E}">
        <p14:creationId xmlns:p14="http://schemas.microsoft.com/office/powerpoint/2010/main" val="1901095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1.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21.png"/><Relationship Id="rId5" Type="http://schemas.openxmlformats.org/officeDocument/2006/relationships/theme" Target="../theme/theme2.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741019" y="6480016"/>
            <a:ext cx="402981" cy="365125"/>
          </a:xfrm>
          <a:prstGeom prst="rect">
            <a:avLst/>
          </a:prstGeom>
        </p:spPr>
        <p:txBody>
          <a:bodyPr vert="horz" lIns="91440" tIns="45720" rIns="91440" bIns="45720" rtlCol="0" anchor="ctr"/>
          <a:lstStyle>
            <a:lvl1pPr algn="r">
              <a:defRPr sz="1200">
                <a:solidFill>
                  <a:schemeClr val="bg1"/>
                </a:solidFill>
                <a:latin typeface="Helvetica Neue"/>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6" name="Rectangle 5"/>
          <p:cNvSpPr/>
          <p:nvPr userDrawn="1"/>
        </p:nvSpPr>
        <p:spPr>
          <a:xfrm>
            <a:off x="0" y="6126163"/>
            <a:ext cx="9144000" cy="731837"/>
          </a:xfrm>
          <a:prstGeom prst="rect">
            <a:avLst/>
          </a:prstGeom>
          <a:solidFill>
            <a:srgbClr val="002B49"/>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descr="PCDC-logo-KO.png"/>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457200" y="6223873"/>
            <a:ext cx="1303490" cy="536416"/>
          </a:xfrm>
          <a:prstGeom prst="rect">
            <a:avLst/>
          </a:prstGeom>
        </p:spPr>
      </p:pic>
    </p:spTree>
    <p:extLst>
      <p:ext uri="{BB962C8B-B14F-4D97-AF65-F5344CB8AC3E}">
        <p14:creationId xmlns:p14="http://schemas.microsoft.com/office/powerpoint/2010/main" val="100025002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Lst>
  <p:hf hdr="0" ftr="0" dt="0"/>
  <p:txStyles>
    <p:titleStyle>
      <a:lvl1pPr algn="ctr" defTabSz="457200" rtl="0" eaLnBrk="1" latinLnBrk="0" hangingPunct="1">
        <a:spcBef>
          <a:spcPct val="0"/>
        </a:spcBef>
        <a:buNone/>
        <a:defRPr sz="4400" b="0" i="0" kern="1200">
          <a:solidFill>
            <a:srgbClr val="002B49"/>
          </a:solidFill>
          <a:latin typeface="Helvetica Neue Thin"/>
          <a:ea typeface="+mj-ea"/>
          <a:cs typeface="Helvetica Neue Thin"/>
        </a:defRPr>
      </a:lvl1pPr>
    </p:titleStyle>
    <p:bodyStyle>
      <a:lvl1pPr marL="342900" indent="-342900" algn="l" defTabSz="457200" rtl="0" eaLnBrk="1" latinLnBrk="0" hangingPunct="1">
        <a:spcBef>
          <a:spcPct val="20000"/>
        </a:spcBef>
        <a:buClr>
          <a:srgbClr val="FF671F"/>
        </a:buClr>
        <a:buFont typeface="Wingdings" charset="2"/>
        <a:buChar char="§"/>
        <a:defRPr sz="3200" b="0" i="0" kern="1200">
          <a:solidFill>
            <a:srgbClr val="002B49"/>
          </a:solidFill>
          <a:latin typeface="Helvetica Neue"/>
          <a:ea typeface="+mn-ea"/>
          <a:cs typeface="Helvetica Neue"/>
        </a:defRPr>
      </a:lvl1pPr>
      <a:lvl2pPr marL="742950" indent="-285750" algn="l" defTabSz="457200" rtl="0" eaLnBrk="1" latinLnBrk="0" hangingPunct="1">
        <a:spcBef>
          <a:spcPct val="20000"/>
        </a:spcBef>
        <a:buFont typeface="Arial"/>
        <a:buChar char="–"/>
        <a:defRPr sz="2800" b="0" i="0" kern="1200">
          <a:solidFill>
            <a:srgbClr val="002B49"/>
          </a:solidFill>
          <a:latin typeface="Helvetica Neue"/>
          <a:ea typeface="+mn-ea"/>
          <a:cs typeface="Helvetica Neue"/>
        </a:defRPr>
      </a:lvl2pPr>
      <a:lvl3pPr marL="1143000" indent="-228600" algn="l" defTabSz="457200" rtl="0" eaLnBrk="1" latinLnBrk="0" hangingPunct="1">
        <a:spcBef>
          <a:spcPct val="20000"/>
        </a:spcBef>
        <a:buClr>
          <a:srgbClr val="FF671F"/>
        </a:buClr>
        <a:buFont typeface="Arial"/>
        <a:buChar char="•"/>
        <a:defRPr sz="2400" b="0" i="0" kern="1200">
          <a:solidFill>
            <a:srgbClr val="002B49"/>
          </a:solidFill>
          <a:latin typeface="Helvetica Neue"/>
          <a:ea typeface="+mn-ea"/>
          <a:cs typeface="Helvetica Neue"/>
        </a:defRPr>
      </a:lvl3pPr>
      <a:lvl4pPr marL="1600200" indent="-228600" algn="l" defTabSz="457200" rtl="0" eaLnBrk="1" latinLnBrk="0" hangingPunct="1">
        <a:spcBef>
          <a:spcPct val="20000"/>
        </a:spcBef>
        <a:buFont typeface="Arial"/>
        <a:buChar char="–"/>
        <a:defRPr sz="2000" b="0" i="0" kern="1200">
          <a:solidFill>
            <a:srgbClr val="002B49"/>
          </a:solidFill>
          <a:latin typeface="Helvetica Neue"/>
          <a:ea typeface="+mn-ea"/>
          <a:cs typeface="Helvetica Neue"/>
        </a:defRPr>
      </a:lvl4pPr>
      <a:lvl5pPr marL="2057400" indent="-228600" algn="l" defTabSz="457200" rtl="0" eaLnBrk="1" latinLnBrk="0" hangingPunct="1">
        <a:spcBef>
          <a:spcPct val="20000"/>
        </a:spcBef>
        <a:buFont typeface="Arial"/>
        <a:buChar char="»"/>
        <a:defRPr sz="2000" b="0" i="0" kern="1200">
          <a:solidFill>
            <a:srgbClr val="002B49"/>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233"/>
            <a:ext cx="9144000" cy="612593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4433B7F-11C0-FC4C-86BB-C7D109899EC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Rectangle 7"/>
          <p:cNvSpPr/>
          <p:nvPr userDrawn="1"/>
        </p:nvSpPr>
        <p:spPr>
          <a:xfrm>
            <a:off x="0" y="6126163"/>
            <a:ext cx="9144000" cy="731837"/>
          </a:xfrm>
          <a:prstGeom prst="rect">
            <a:avLst/>
          </a:prstGeom>
          <a:solidFill>
            <a:srgbClr val="002B49"/>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descr="PCDC-logo-KO.png"/>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57200" y="6223873"/>
            <a:ext cx="1303490" cy="536416"/>
          </a:xfrm>
          <a:prstGeom prst="rect">
            <a:avLst/>
          </a:prstGeom>
        </p:spPr>
      </p:pic>
    </p:spTree>
    <p:extLst>
      <p:ext uri="{BB962C8B-B14F-4D97-AF65-F5344CB8AC3E}">
        <p14:creationId xmlns:p14="http://schemas.microsoft.com/office/powerpoint/2010/main" val="233948120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096612-894C-4677-A51D-3611A23A13D5}"/>
              </a:ext>
            </a:extLst>
          </p:cNvPr>
          <p:cNvSpPr>
            <a:spLocks noGrp="1"/>
          </p:cNvSpPr>
          <p:nvPr>
            <p:ph type="body" sz="quarter" idx="11"/>
          </p:nvPr>
        </p:nvSpPr>
        <p:spPr>
          <a:xfrm>
            <a:off x="189706" y="685800"/>
            <a:ext cx="8764587" cy="815609"/>
          </a:xfrm>
        </p:spPr>
        <p:txBody>
          <a:bodyPr/>
          <a:lstStyle/>
          <a:p>
            <a:r>
              <a:rPr lang="en-US" dirty="0"/>
              <a:t>Step by Step: Initiating and/or Enhancing Billable Services</a:t>
            </a:r>
          </a:p>
        </p:txBody>
      </p:sp>
      <p:sp>
        <p:nvSpPr>
          <p:cNvPr id="4" name="Text Placeholder 3">
            <a:extLst>
              <a:ext uri="{FF2B5EF4-FFF2-40B4-BE49-F238E27FC236}">
                <a16:creationId xmlns:a16="http://schemas.microsoft.com/office/drawing/2014/main" id="{F69A9192-9FFF-416A-AD73-D33C9FAF9348}"/>
              </a:ext>
            </a:extLst>
          </p:cNvPr>
          <p:cNvSpPr>
            <a:spLocks noGrp="1"/>
          </p:cNvSpPr>
          <p:nvPr>
            <p:ph type="body" sz="quarter" idx="12"/>
          </p:nvPr>
        </p:nvSpPr>
        <p:spPr>
          <a:xfrm>
            <a:off x="609600" y="3810000"/>
            <a:ext cx="8901747" cy="815610"/>
          </a:xfrm>
        </p:spPr>
        <p:txBody>
          <a:bodyPr/>
          <a:lstStyle/>
          <a:p>
            <a:r>
              <a:rPr lang="en-US" dirty="0"/>
              <a:t>Module 4: Revenue Cycle</a:t>
            </a:r>
            <a:br>
              <a:rPr lang="en-US" dirty="0"/>
            </a:br>
            <a:r>
              <a:rPr lang="en-US" dirty="0"/>
              <a:t>Quality Assurance</a:t>
            </a:r>
          </a:p>
        </p:txBody>
      </p:sp>
    </p:spTree>
    <p:extLst>
      <p:ext uri="{BB962C8B-B14F-4D97-AF65-F5344CB8AC3E}">
        <p14:creationId xmlns:p14="http://schemas.microsoft.com/office/powerpoint/2010/main" val="4018114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p:txBody>
          <a:bodyPr anchor="ctr">
            <a:noAutofit/>
          </a:bodyPr>
          <a:lstStyle/>
          <a:p>
            <a:pPr algn="ctr"/>
            <a:r>
              <a:rPr lang="en-US" altLang="en-US" sz="3200" dirty="0">
                <a:solidFill>
                  <a:schemeClr val="tx1"/>
                </a:solidFill>
              </a:rPr>
              <a:t>Public Health KPIs</a:t>
            </a:r>
            <a:endParaRPr lang="en-US" altLang="en-US" sz="3200" b="1" dirty="0">
              <a:ln>
                <a:noFill/>
              </a:ln>
              <a:solidFill>
                <a:schemeClr val="tx1"/>
              </a:solidFill>
            </a:endParaRPr>
          </a:p>
        </p:txBody>
      </p:sp>
      <p:sp>
        <p:nvSpPr>
          <p:cNvPr id="3" name="Content Placeholder 2">
            <a:extLst>
              <a:ext uri="{FF2B5EF4-FFF2-40B4-BE49-F238E27FC236}">
                <a16:creationId xmlns:a16="http://schemas.microsoft.com/office/drawing/2014/main" id="{CB6A7950-B985-42EE-8D5B-B9C4CBB66DF2}"/>
              </a:ext>
            </a:extLst>
          </p:cNvPr>
          <p:cNvSpPr>
            <a:spLocks noGrp="1"/>
          </p:cNvSpPr>
          <p:nvPr>
            <p:ph idx="1"/>
          </p:nvPr>
        </p:nvSpPr>
        <p:spPr/>
        <p:txBody>
          <a:bodyPr anchor="ctr">
            <a:normAutofit/>
          </a:bodyPr>
          <a:lstStyle/>
          <a:p>
            <a:pPr indent="-285750">
              <a:buClr>
                <a:srgbClr val="EE5624"/>
              </a:buClr>
            </a:pPr>
            <a:r>
              <a:rPr lang="en-US" altLang="en-US" sz="2400" b="1" dirty="0">
                <a:cs typeface="Times New Roman" panose="02020603050405020304" pitchFamily="18" charset="0"/>
              </a:rPr>
              <a:t>Immunizations: </a:t>
            </a:r>
            <a:r>
              <a:rPr lang="en-US" altLang="en-US" sz="2400" dirty="0">
                <a:cs typeface="Times New Roman" panose="02020603050405020304" pitchFamily="18" charset="0"/>
              </a:rPr>
              <a:t>Demonstrates the number of patients who have received immunizations, reflecting the contribution to overall community health</a:t>
            </a:r>
          </a:p>
          <a:p>
            <a:pPr indent="-285750">
              <a:buClr>
                <a:srgbClr val="EE5624"/>
              </a:buClr>
            </a:pPr>
            <a:r>
              <a:rPr lang="en-US" altLang="en-US" sz="2400" b="1" dirty="0">
                <a:cs typeface="Times New Roman" panose="02020603050405020304" pitchFamily="18" charset="0"/>
              </a:rPr>
              <a:t>Number of educational programs: </a:t>
            </a:r>
            <a:r>
              <a:rPr lang="en-US" altLang="en-US" sz="2400" dirty="0">
                <a:cs typeface="Times New Roman" panose="02020603050405020304" pitchFamily="18" charset="0"/>
              </a:rPr>
              <a:t>Indicates the time and effort in providing education to patients. Referrals to outside community education programs is fundamental</a:t>
            </a:r>
          </a:p>
        </p:txBody>
      </p:sp>
    </p:spTree>
    <p:extLst>
      <p:ext uri="{BB962C8B-B14F-4D97-AF65-F5344CB8AC3E}">
        <p14:creationId xmlns:p14="http://schemas.microsoft.com/office/powerpoint/2010/main" val="4074695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p:txBody>
          <a:bodyPr anchor="ctr">
            <a:noAutofit/>
          </a:bodyPr>
          <a:lstStyle/>
          <a:p>
            <a:pPr algn="ctr"/>
            <a:r>
              <a:rPr lang="en-US" altLang="en-US" sz="3200" dirty="0">
                <a:solidFill>
                  <a:schemeClr val="tx1"/>
                </a:solidFill>
              </a:rPr>
              <a:t>Clinical KPIs</a:t>
            </a:r>
            <a:endParaRPr lang="en-US" altLang="en-US" sz="3200" b="1" dirty="0">
              <a:ln>
                <a:noFill/>
              </a:ln>
              <a:solidFill>
                <a:schemeClr val="tx1"/>
              </a:solidFill>
            </a:endParaRPr>
          </a:p>
        </p:txBody>
      </p:sp>
      <p:sp>
        <p:nvSpPr>
          <p:cNvPr id="3" name="Content Placeholder 2">
            <a:extLst>
              <a:ext uri="{FF2B5EF4-FFF2-40B4-BE49-F238E27FC236}">
                <a16:creationId xmlns:a16="http://schemas.microsoft.com/office/drawing/2014/main" id="{CB6A7950-B985-42EE-8D5B-B9C4CBB66DF2}"/>
              </a:ext>
            </a:extLst>
          </p:cNvPr>
          <p:cNvSpPr>
            <a:spLocks noGrp="1"/>
          </p:cNvSpPr>
          <p:nvPr>
            <p:ph idx="1"/>
          </p:nvPr>
        </p:nvSpPr>
        <p:spPr/>
        <p:txBody>
          <a:bodyPr anchor="ctr">
            <a:normAutofit/>
          </a:bodyPr>
          <a:lstStyle/>
          <a:p>
            <a:pPr indent="-285750">
              <a:buClr>
                <a:srgbClr val="EE5624"/>
              </a:buClr>
            </a:pPr>
            <a:r>
              <a:rPr lang="en-US" altLang="en-US" sz="2400" b="1" dirty="0">
                <a:cs typeface="Times New Roman" panose="02020603050405020304" pitchFamily="18" charset="0"/>
              </a:rPr>
              <a:t>Medication errors: </a:t>
            </a:r>
            <a:r>
              <a:rPr lang="en-US" altLang="en-US" sz="2400" dirty="0">
                <a:cs typeface="Times New Roman" panose="02020603050405020304" pitchFamily="18" charset="0"/>
              </a:rPr>
              <a:t>Measures the number of times an error in prescribing medication occurs at the practice/clinic</a:t>
            </a:r>
          </a:p>
          <a:p>
            <a:pPr indent="-285750">
              <a:buClr>
                <a:srgbClr val="EE5624"/>
              </a:buClr>
            </a:pPr>
            <a:r>
              <a:rPr lang="en-US" altLang="en-US" sz="2400" b="1" dirty="0">
                <a:cs typeface="Times New Roman" panose="02020603050405020304" pitchFamily="18" charset="0"/>
              </a:rPr>
              <a:t>Patient Follow-Up: </a:t>
            </a:r>
            <a:r>
              <a:rPr lang="en-US" altLang="en-US" sz="2400" dirty="0">
                <a:cs typeface="Times New Roman" panose="02020603050405020304" pitchFamily="18" charset="0"/>
              </a:rPr>
              <a:t>Measures the number of patients who receive a follow-up call after their visit to the practice/clinic</a:t>
            </a:r>
          </a:p>
        </p:txBody>
      </p:sp>
    </p:spTree>
    <p:extLst>
      <p:ext uri="{BB962C8B-B14F-4D97-AF65-F5344CB8AC3E}">
        <p14:creationId xmlns:p14="http://schemas.microsoft.com/office/powerpoint/2010/main" val="2295569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p:txBody>
          <a:bodyPr anchor="ctr">
            <a:noAutofit/>
          </a:bodyPr>
          <a:lstStyle/>
          <a:p>
            <a:pPr algn="ctr"/>
            <a:r>
              <a:rPr lang="en-US" altLang="en-US" sz="3200" dirty="0">
                <a:solidFill>
                  <a:schemeClr val="tx1"/>
                </a:solidFill>
              </a:rPr>
              <a:t>Quality Assurance Markers</a:t>
            </a:r>
            <a:endParaRPr lang="en-US" altLang="en-US" sz="3200" b="1" dirty="0">
              <a:ln>
                <a:noFill/>
              </a:ln>
              <a:solidFill>
                <a:schemeClr val="tx1"/>
              </a:solidFill>
            </a:endParaRPr>
          </a:p>
        </p:txBody>
      </p:sp>
      <p:sp>
        <p:nvSpPr>
          <p:cNvPr id="3" name="Content Placeholder 2">
            <a:extLst>
              <a:ext uri="{FF2B5EF4-FFF2-40B4-BE49-F238E27FC236}">
                <a16:creationId xmlns:a16="http://schemas.microsoft.com/office/drawing/2014/main" id="{CB6A7950-B985-42EE-8D5B-B9C4CBB66DF2}"/>
              </a:ext>
            </a:extLst>
          </p:cNvPr>
          <p:cNvSpPr>
            <a:spLocks noGrp="1"/>
          </p:cNvSpPr>
          <p:nvPr>
            <p:ph idx="1"/>
          </p:nvPr>
        </p:nvSpPr>
        <p:spPr/>
        <p:txBody>
          <a:bodyPr anchor="ctr">
            <a:normAutofit/>
          </a:bodyPr>
          <a:lstStyle/>
          <a:p>
            <a:pPr indent="-285750">
              <a:buClr>
                <a:srgbClr val="EE5624"/>
              </a:buClr>
            </a:pPr>
            <a:r>
              <a:rPr lang="en-US" altLang="en-US" sz="2400" dirty="0">
                <a:cs typeface="Times New Roman" panose="02020603050405020304" pitchFamily="18" charset="0"/>
              </a:rPr>
              <a:t>Optimal patient health</a:t>
            </a:r>
          </a:p>
          <a:p>
            <a:pPr indent="-285750">
              <a:buClr>
                <a:srgbClr val="EE5624"/>
              </a:buClr>
            </a:pPr>
            <a:r>
              <a:rPr lang="en-US" altLang="en-US" sz="2400" dirty="0">
                <a:cs typeface="Times New Roman" panose="02020603050405020304" pitchFamily="18" charset="0"/>
              </a:rPr>
              <a:t>Practice/Clinic growth</a:t>
            </a:r>
          </a:p>
          <a:p>
            <a:pPr indent="-285750">
              <a:buClr>
                <a:srgbClr val="EE5624"/>
              </a:buClr>
            </a:pPr>
            <a:r>
              <a:rPr lang="en-US" altLang="en-US" sz="2400" dirty="0">
                <a:cs typeface="Times New Roman" panose="02020603050405020304" pitchFamily="18" charset="0"/>
              </a:rPr>
              <a:t>Revenue targets:</a:t>
            </a:r>
          </a:p>
          <a:p>
            <a:pPr marL="1200150" lvl="2" indent="-342900">
              <a:buClr>
                <a:srgbClr val="EE5624"/>
              </a:buClr>
            </a:pPr>
            <a:r>
              <a:rPr lang="en-US" altLang="en-US" dirty="0">
                <a:cs typeface="Times New Roman" panose="02020603050405020304" pitchFamily="18" charset="0"/>
              </a:rPr>
              <a:t>increase outside referrals</a:t>
            </a:r>
          </a:p>
          <a:p>
            <a:pPr marL="1200150" lvl="2" indent="-342900">
              <a:buClr>
                <a:srgbClr val="EE5624"/>
              </a:buClr>
            </a:pPr>
            <a:r>
              <a:rPr lang="en-US" altLang="en-US" dirty="0">
                <a:cs typeface="Times New Roman" panose="02020603050405020304" pitchFamily="18" charset="0"/>
              </a:rPr>
              <a:t>increase follow-up appointments (e.g., prescription refills)</a:t>
            </a:r>
          </a:p>
        </p:txBody>
      </p:sp>
    </p:spTree>
    <p:extLst>
      <p:ext uri="{BB962C8B-B14F-4D97-AF65-F5344CB8AC3E}">
        <p14:creationId xmlns:p14="http://schemas.microsoft.com/office/powerpoint/2010/main" val="3572161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p:txBody>
          <a:bodyPr anchor="ctr">
            <a:noAutofit/>
          </a:bodyPr>
          <a:lstStyle/>
          <a:p>
            <a:pPr algn="ctr"/>
            <a:r>
              <a:rPr lang="en-US" altLang="en-US" sz="3200" dirty="0">
                <a:solidFill>
                  <a:schemeClr val="tx1"/>
                </a:solidFill>
              </a:rPr>
              <a:t>Starting Point: KPI Monitoring</a:t>
            </a:r>
            <a:endParaRPr lang="en-US" altLang="en-US" sz="3200" b="1" dirty="0">
              <a:ln>
                <a:noFill/>
              </a:ln>
              <a:solidFill>
                <a:schemeClr val="tx1"/>
              </a:solidFill>
            </a:endParaRPr>
          </a:p>
        </p:txBody>
      </p:sp>
      <p:sp>
        <p:nvSpPr>
          <p:cNvPr id="3" name="Content Placeholder 2">
            <a:extLst>
              <a:ext uri="{FF2B5EF4-FFF2-40B4-BE49-F238E27FC236}">
                <a16:creationId xmlns:a16="http://schemas.microsoft.com/office/drawing/2014/main" id="{CB6A7950-B985-42EE-8D5B-B9C4CBB66DF2}"/>
              </a:ext>
            </a:extLst>
          </p:cNvPr>
          <p:cNvSpPr>
            <a:spLocks noGrp="1"/>
          </p:cNvSpPr>
          <p:nvPr>
            <p:ph idx="1"/>
          </p:nvPr>
        </p:nvSpPr>
        <p:spPr/>
        <p:txBody>
          <a:bodyPr anchor="ctr">
            <a:normAutofit fontScale="92500" lnSpcReduction="10000"/>
          </a:bodyPr>
          <a:lstStyle/>
          <a:p>
            <a:pPr indent="-285750">
              <a:buClr>
                <a:srgbClr val="EE5624"/>
              </a:buClr>
            </a:pPr>
            <a:r>
              <a:rPr lang="en-US" altLang="en-US" sz="2400" b="1" dirty="0">
                <a:cs typeface="Times New Roman" panose="02020603050405020304" pitchFamily="18" charset="0"/>
              </a:rPr>
              <a:t>Cash Receipts: </a:t>
            </a:r>
            <a:r>
              <a:rPr lang="en-US" altLang="en-US" sz="2400" dirty="0">
                <a:cs typeface="Times New Roman" panose="02020603050405020304" pitchFamily="18" charset="0"/>
              </a:rPr>
              <a:t>Money that is collected and deposited in the bank should be monitored daily</a:t>
            </a:r>
          </a:p>
          <a:p>
            <a:pPr indent="-285750">
              <a:buClr>
                <a:srgbClr val="EE5624"/>
              </a:buClr>
            </a:pPr>
            <a:r>
              <a:rPr lang="en-US" altLang="en-US" sz="2400" b="1" dirty="0">
                <a:cs typeface="Times New Roman" panose="02020603050405020304" pitchFamily="18" charset="0"/>
              </a:rPr>
              <a:t>Charges: </a:t>
            </a:r>
            <a:r>
              <a:rPr lang="en-US" altLang="en-US" sz="2400" dirty="0">
                <a:cs typeface="Times New Roman" panose="02020603050405020304" pitchFamily="18" charset="0"/>
              </a:rPr>
              <a:t>Fluctuations in charges should be monitored, as this directly correlates with fluctuations in cash receipts</a:t>
            </a:r>
          </a:p>
          <a:p>
            <a:pPr indent="-285750">
              <a:buClr>
                <a:srgbClr val="EE5624"/>
              </a:buClr>
            </a:pPr>
            <a:r>
              <a:rPr lang="en-US" altLang="en-US" sz="2400" b="1" dirty="0">
                <a:cs typeface="Times New Roman" panose="02020603050405020304" pitchFamily="18" charset="0"/>
              </a:rPr>
              <a:t>Patient appointments: </a:t>
            </a:r>
            <a:r>
              <a:rPr lang="en-US" altLang="en-US" sz="2400" dirty="0">
                <a:cs typeface="Times New Roman" panose="02020603050405020304" pitchFamily="18" charset="0"/>
              </a:rPr>
              <a:t>Tracking the number of filled and unfilled patient appointments daily leads to operational efficiencies and aids in maintaining consisted monthly charges consistent, resulting in a steady, reliable cash flow</a:t>
            </a:r>
          </a:p>
          <a:p>
            <a:pPr indent="-285750">
              <a:buClr>
                <a:srgbClr val="EE5624"/>
              </a:buClr>
            </a:pPr>
            <a:r>
              <a:rPr lang="en-US" altLang="en-US" sz="2400" b="1" dirty="0">
                <a:cs typeface="Times New Roman" panose="02020603050405020304" pitchFamily="18" charset="0"/>
              </a:rPr>
              <a:t>No show and patient cancellation rates: </a:t>
            </a:r>
            <a:r>
              <a:rPr lang="en-US" altLang="en-US" sz="2400" dirty="0">
                <a:cs typeface="Times New Roman" panose="02020603050405020304" pitchFamily="18" charset="0"/>
              </a:rPr>
              <a:t>This indicator aids in determining opportunities to improve capacity management and scheduling optimization</a:t>
            </a:r>
          </a:p>
        </p:txBody>
      </p:sp>
    </p:spTree>
    <p:extLst>
      <p:ext uri="{BB962C8B-B14F-4D97-AF65-F5344CB8AC3E}">
        <p14:creationId xmlns:p14="http://schemas.microsoft.com/office/powerpoint/2010/main" val="3095859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p:txBody>
          <a:bodyPr anchor="ctr">
            <a:noAutofit/>
          </a:bodyPr>
          <a:lstStyle/>
          <a:p>
            <a:pPr algn="ctr"/>
            <a:r>
              <a:rPr lang="en-US" altLang="en-US" sz="3200" dirty="0">
                <a:solidFill>
                  <a:schemeClr val="tx1"/>
                </a:solidFill>
              </a:rPr>
              <a:t>Action Steps</a:t>
            </a:r>
            <a:endParaRPr lang="en-US" altLang="en-US" sz="3200" b="1" dirty="0">
              <a:ln>
                <a:noFill/>
              </a:ln>
              <a:solidFill>
                <a:schemeClr val="tx1"/>
              </a:solidFill>
            </a:endParaRPr>
          </a:p>
        </p:txBody>
      </p:sp>
      <p:sp>
        <p:nvSpPr>
          <p:cNvPr id="3" name="Content Placeholder 2">
            <a:extLst>
              <a:ext uri="{FF2B5EF4-FFF2-40B4-BE49-F238E27FC236}">
                <a16:creationId xmlns:a16="http://schemas.microsoft.com/office/drawing/2014/main" id="{CB6A7950-B985-42EE-8D5B-B9C4CBB66DF2}"/>
              </a:ext>
            </a:extLst>
          </p:cNvPr>
          <p:cNvSpPr>
            <a:spLocks noGrp="1"/>
          </p:cNvSpPr>
          <p:nvPr>
            <p:ph idx="1"/>
          </p:nvPr>
        </p:nvSpPr>
        <p:spPr/>
        <p:txBody>
          <a:bodyPr anchor="ctr">
            <a:normAutofit lnSpcReduction="10000"/>
          </a:bodyPr>
          <a:lstStyle/>
          <a:p>
            <a:pPr marL="742950" indent="-457200">
              <a:buClr>
                <a:srgbClr val="EE5624"/>
              </a:buClr>
              <a:buFont typeface="+mj-lt"/>
              <a:buAutoNum type="arabicPeriod"/>
            </a:pPr>
            <a:r>
              <a:rPr lang="en-US" altLang="en-US" sz="2400" dirty="0">
                <a:cs typeface="Times New Roman" panose="02020603050405020304" pitchFamily="18" charset="0"/>
              </a:rPr>
              <a:t>Decide what quality assurance marker will be measured or what the practice/clinic would like to achieve</a:t>
            </a:r>
          </a:p>
          <a:p>
            <a:pPr marL="742950" indent="-457200">
              <a:buClr>
                <a:srgbClr val="EE5624"/>
              </a:buClr>
              <a:buFont typeface="+mj-lt"/>
              <a:buAutoNum type="arabicPeriod"/>
            </a:pPr>
            <a:r>
              <a:rPr lang="en-US" altLang="en-US" sz="2400" dirty="0">
                <a:cs typeface="Times New Roman" panose="02020603050405020304" pitchFamily="18" charset="0"/>
              </a:rPr>
              <a:t>Choose how the quality assurance marker or goal will be measured (e.g., new patient numbers, average visit reimbursement, cancellation numbers)</a:t>
            </a:r>
          </a:p>
          <a:p>
            <a:pPr marL="742950" indent="-457200">
              <a:buClr>
                <a:srgbClr val="EE5624"/>
              </a:buClr>
              <a:buFont typeface="+mj-lt"/>
              <a:buAutoNum type="arabicPeriod"/>
            </a:pPr>
            <a:r>
              <a:rPr lang="en-US" altLang="en-US" sz="2400" dirty="0">
                <a:cs typeface="Times New Roman" panose="02020603050405020304" pitchFamily="18" charset="0"/>
              </a:rPr>
              <a:t>Track the data month to month</a:t>
            </a:r>
          </a:p>
          <a:p>
            <a:pPr marL="742950" indent="-457200">
              <a:buClr>
                <a:srgbClr val="EE5624"/>
              </a:buClr>
              <a:buFont typeface="+mj-lt"/>
              <a:buAutoNum type="arabicPeriod"/>
            </a:pPr>
            <a:r>
              <a:rPr lang="en-US" altLang="en-US" sz="2400" dirty="0">
                <a:cs typeface="Times New Roman" panose="02020603050405020304" pitchFamily="18" charset="0"/>
              </a:rPr>
              <a:t>Select another quality assurance marker or practice/clinic goal if the data has improved. Take corrective action steps and implement changes if the data has not improved</a:t>
            </a:r>
          </a:p>
        </p:txBody>
      </p:sp>
    </p:spTree>
    <p:extLst>
      <p:ext uri="{BB962C8B-B14F-4D97-AF65-F5344CB8AC3E}">
        <p14:creationId xmlns:p14="http://schemas.microsoft.com/office/powerpoint/2010/main" val="1930927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p:txBody>
          <a:bodyPr anchor="ctr">
            <a:noAutofit/>
          </a:bodyPr>
          <a:lstStyle/>
          <a:p>
            <a:pPr algn="ctr"/>
            <a:r>
              <a:rPr lang="en-US" altLang="en-US" sz="2800" dirty="0">
                <a:solidFill>
                  <a:schemeClr val="tx1"/>
                </a:solidFill>
              </a:rPr>
              <a:t>Finance Measures for Medical Billing</a:t>
            </a:r>
            <a:endParaRPr lang="en-US" altLang="en-US" sz="2800" b="1" dirty="0">
              <a:ln>
                <a:noFill/>
              </a:ln>
              <a:solidFill>
                <a:schemeClr val="tx1"/>
              </a:solidFill>
            </a:endParaRPr>
          </a:p>
        </p:txBody>
      </p:sp>
      <p:sp>
        <p:nvSpPr>
          <p:cNvPr id="3" name="Content Placeholder 2">
            <a:extLst>
              <a:ext uri="{FF2B5EF4-FFF2-40B4-BE49-F238E27FC236}">
                <a16:creationId xmlns:a16="http://schemas.microsoft.com/office/drawing/2014/main" id="{CB6A7950-B985-42EE-8D5B-B9C4CBB66DF2}"/>
              </a:ext>
            </a:extLst>
          </p:cNvPr>
          <p:cNvSpPr>
            <a:spLocks noGrp="1"/>
          </p:cNvSpPr>
          <p:nvPr>
            <p:ph idx="1"/>
          </p:nvPr>
        </p:nvSpPr>
        <p:spPr/>
        <p:txBody>
          <a:bodyPr anchor="ctr">
            <a:noAutofit/>
          </a:bodyPr>
          <a:lstStyle/>
          <a:p>
            <a:pPr indent="-285750">
              <a:buClr>
                <a:srgbClr val="EE5624"/>
              </a:buClr>
            </a:pPr>
            <a:r>
              <a:rPr lang="en-US" altLang="en-US" sz="2400" dirty="0">
                <a:cs typeface="Times New Roman" panose="02020603050405020304" pitchFamily="18" charset="0"/>
              </a:rPr>
              <a:t>Gap between date-of-service and date billed</a:t>
            </a:r>
          </a:p>
          <a:p>
            <a:pPr indent="-285750">
              <a:buClr>
                <a:srgbClr val="EE5624"/>
              </a:buClr>
            </a:pPr>
            <a:r>
              <a:rPr lang="en-US" altLang="en-US" sz="2400" dirty="0">
                <a:cs typeface="Times New Roman" panose="02020603050405020304" pitchFamily="18" charset="0"/>
              </a:rPr>
              <a:t>Percentage of claims denied due to front-end edits vs. due to coding errors</a:t>
            </a:r>
          </a:p>
          <a:p>
            <a:pPr indent="-285750">
              <a:buClr>
                <a:srgbClr val="EE5624"/>
              </a:buClr>
            </a:pPr>
            <a:r>
              <a:rPr lang="en-US" altLang="en-US" sz="2400" dirty="0">
                <a:cs typeface="Times New Roman" panose="02020603050405020304" pitchFamily="18" charset="0"/>
              </a:rPr>
              <a:t>Percentage of claims denied due to authorization/referral, insurance information or eligibility errors</a:t>
            </a:r>
          </a:p>
          <a:p>
            <a:pPr indent="-285750">
              <a:buClr>
                <a:srgbClr val="EE5624"/>
              </a:buClr>
            </a:pPr>
            <a:r>
              <a:rPr lang="en-US" altLang="en-US" sz="2400" dirty="0">
                <a:cs typeface="Times New Roman" panose="02020603050405020304" pitchFamily="18" charset="0"/>
              </a:rPr>
              <a:t>Collection KPIs Days Accounts Receivable (A/R) Net percentage collected, overall and by payer</a:t>
            </a:r>
          </a:p>
          <a:p>
            <a:pPr indent="-285750">
              <a:buClr>
                <a:srgbClr val="EE5624"/>
              </a:buClr>
            </a:pPr>
            <a:r>
              <a:rPr lang="en-US" altLang="en-US" sz="2400" dirty="0">
                <a:cs typeface="Times New Roman" panose="02020603050405020304" pitchFamily="18" charset="0"/>
              </a:rPr>
              <a:t>Percentage of claims denied overall, and by payer</a:t>
            </a:r>
          </a:p>
          <a:p>
            <a:pPr indent="-285750">
              <a:buClr>
                <a:srgbClr val="EE5624"/>
              </a:buClr>
            </a:pPr>
            <a:r>
              <a:rPr lang="en-US" altLang="en-US" sz="2400" dirty="0">
                <a:cs typeface="Times New Roman" panose="02020603050405020304" pitchFamily="18" charset="0"/>
              </a:rPr>
              <a:t>Percentage of no-response claims overall, and by payer</a:t>
            </a:r>
          </a:p>
          <a:p>
            <a:pPr indent="-285750">
              <a:buClr>
                <a:srgbClr val="EE5624"/>
              </a:buClr>
            </a:pPr>
            <a:r>
              <a:rPr lang="en-US" altLang="en-US" sz="2400" dirty="0">
                <a:cs typeface="Times New Roman" panose="02020603050405020304" pitchFamily="18" charset="0"/>
              </a:rPr>
              <a:t>Average life of denials and no-response incidents</a:t>
            </a:r>
          </a:p>
          <a:p>
            <a:pPr indent="-285750">
              <a:buClr>
                <a:srgbClr val="EE5624"/>
              </a:buClr>
            </a:pPr>
            <a:r>
              <a:rPr lang="en-US" altLang="en-US" sz="2400" dirty="0">
                <a:cs typeface="Times New Roman" panose="02020603050405020304" pitchFamily="18" charset="0"/>
              </a:rPr>
              <a:t>Denials by category</a:t>
            </a:r>
          </a:p>
        </p:txBody>
      </p:sp>
    </p:spTree>
    <p:extLst>
      <p:ext uri="{BB962C8B-B14F-4D97-AF65-F5344CB8AC3E}">
        <p14:creationId xmlns:p14="http://schemas.microsoft.com/office/powerpoint/2010/main" val="2599846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p:txBody>
          <a:bodyPr anchor="ctr">
            <a:noAutofit/>
          </a:bodyPr>
          <a:lstStyle/>
          <a:p>
            <a:pPr algn="ctr"/>
            <a:r>
              <a:rPr lang="en-US" altLang="en-US" sz="2800" dirty="0">
                <a:solidFill>
                  <a:schemeClr val="tx1"/>
                </a:solidFill>
              </a:rPr>
              <a:t>Sample KPI Report</a:t>
            </a:r>
            <a:endParaRPr lang="en-US" altLang="en-US" sz="2800" b="1" dirty="0">
              <a:ln>
                <a:noFill/>
              </a:ln>
              <a:solidFill>
                <a:schemeClr val="tx1"/>
              </a:solidFill>
            </a:endParaRPr>
          </a:p>
        </p:txBody>
      </p:sp>
      <p:pic>
        <p:nvPicPr>
          <p:cNvPr id="6" name="Content Placeholder 3">
            <a:extLst>
              <a:ext uri="{FF2B5EF4-FFF2-40B4-BE49-F238E27FC236}">
                <a16:creationId xmlns:a16="http://schemas.microsoft.com/office/drawing/2014/main" id="{835CBB6E-D0FD-419B-94A2-52E46668EDDF}"/>
              </a:ext>
            </a:extLst>
          </p:cNvPr>
          <p:cNvPicPr>
            <a:picLocks noGrp="1" noChangeAspect="1"/>
          </p:cNvPicPr>
          <p:nvPr>
            <p:ph idx="1"/>
          </p:nvPr>
        </p:nvPicPr>
        <p:blipFill rotWithShape="1">
          <a:blip r:embed="rId3"/>
          <a:srcRect l="2613" t="10391" r="21740" b="26832"/>
          <a:stretch/>
        </p:blipFill>
        <p:spPr>
          <a:xfrm>
            <a:off x="457200" y="1143000"/>
            <a:ext cx="8189901" cy="4937760"/>
          </a:xfrm>
          <a:prstGeom prst="rect">
            <a:avLst/>
          </a:prstGeom>
        </p:spPr>
      </p:pic>
    </p:spTree>
    <p:extLst>
      <p:ext uri="{BB962C8B-B14F-4D97-AF65-F5344CB8AC3E}">
        <p14:creationId xmlns:p14="http://schemas.microsoft.com/office/powerpoint/2010/main" val="591851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657BC-5180-4E92-B547-6817DE0780E5}"/>
              </a:ext>
            </a:extLst>
          </p:cNvPr>
          <p:cNvSpPr>
            <a:spLocks noGrp="1"/>
          </p:cNvSpPr>
          <p:nvPr>
            <p:ph type="title"/>
          </p:nvPr>
        </p:nvSpPr>
        <p:spPr>
          <a:xfrm>
            <a:off x="457200" y="2285065"/>
            <a:ext cx="8229600" cy="1143000"/>
          </a:xfrm>
        </p:spPr>
        <p:txBody>
          <a:bodyPr>
            <a:normAutofit/>
          </a:bodyPr>
          <a:lstStyle/>
          <a:p>
            <a:pPr algn="ctr"/>
            <a:r>
              <a:rPr lang="en-US" dirty="0">
                <a:solidFill>
                  <a:srgbClr val="FF671F"/>
                </a:solidFill>
              </a:rPr>
              <a:t>Financial Reports</a:t>
            </a:r>
          </a:p>
        </p:txBody>
      </p:sp>
      <p:sp>
        <p:nvSpPr>
          <p:cNvPr id="4" name="Slide Number Placeholder 3">
            <a:extLst>
              <a:ext uri="{FF2B5EF4-FFF2-40B4-BE49-F238E27FC236}">
                <a16:creationId xmlns:a16="http://schemas.microsoft.com/office/drawing/2014/main" id="{9980CA95-1D48-4121-B163-C0E3AD1EFB22}"/>
              </a:ext>
            </a:extLst>
          </p:cNvPr>
          <p:cNvSpPr>
            <a:spLocks noGrp="1"/>
          </p:cNvSpPr>
          <p:nvPr>
            <p:ph type="sldNum" sz="quarter" idx="10"/>
          </p:nvPr>
        </p:nvSpPr>
        <p:spPr/>
        <p:txBody>
          <a:bodyPr/>
          <a:lstStyle/>
          <a:p>
            <a:fld id="{1F61F4AC-59B8-420E-8040-3EDD647604A8}" type="slidenum">
              <a:rPr lang="en-US" smtClean="0"/>
              <a:pPr/>
              <a:t>17</a:t>
            </a:fld>
            <a:endParaRPr lang="en-US" dirty="0"/>
          </a:p>
        </p:txBody>
      </p:sp>
    </p:spTree>
    <p:extLst>
      <p:ext uri="{BB962C8B-B14F-4D97-AF65-F5344CB8AC3E}">
        <p14:creationId xmlns:p14="http://schemas.microsoft.com/office/powerpoint/2010/main" val="1416207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p:txBody>
          <a:bodyPr anchor="ctr">
            <a:noAutofit/>
          </a:bodyPr>
          <a:lstStyle/>
          <a:p>
            <a:pPr algn="ctr"/>
            <a:r>
              <a:rPr lang="en-US" altLang="en-US" sz="2800" dirty="0">
                <a:solidFill>
                  <a:schemeClr val="tx1"/>
                </a:solidFill>
              </a:rPr>
              <a:t>Financial Reports</a:t>
            </a:r>
            <a:endParaRPr lang="en-US" altLang="en-US" sz="2800" b="1" dirty="0">
              <a:ln>
                <a:noFill/>
              </a:ln>
              <a:solidFill>
                <a:schemeClr val="tx1"/>
              </a:solidFill>
            </a:endParaRPr>
          </a:p>
        </p:txBody>
      </p:sp>
      <p:sp>
        <p:nvSpPr>
          <p:cNvPr id="3" name="Content Placeholder 2">
            <a:extLst>
              <a:ext uri="{FF2B5EF4-FFF2-40B4-BE49-F238E27FC236}">
                <a16:creationId xmlns:a16="http://schemas.microsoft.com/office/drawing/2014/main" id="{CB6A7950-B985-42EE-8D5B-B9C4CBB66DF2}"/>
              </a:ext>
            </a:extLst>
          </p:cNvPr>
          <p:cNvSpPr>
            <a:spLocks noGrp="1"/>
          </p:cNvSpPr>
          <p:nvPr>
            <p:ph idx="1"/>
          </p:nvPr>
        </p:nvSpPr>
        <p:spPr>
          <a:xfrm>
            <a:off x="457200" y="1547677"/>
            <a:ext cx="8229600" cy="3762645"/>
          </a:xfrm>
        </p:spPr>
        <p:txBody>
          <a:bodyPr anchor="ctr">
            <a:noAutofit/>
          </a:bodyPr>
          <a:lstStyle/>
          <a:p>
            <a:pPr marL="285750" indent="0">
              <a:buClr>
                <a:srgbClr val="EE5624"/>
              </a:buClr>
              <a:buNone/>
            </a:pPr>
            <a:r>
              <a:rPr lang="en-US" altLang="en-US" sz="2000" b="1" dirty="0">
                <a:cs typeface="Times New Roman" panose="02020603050405020304" pitchFamily="18" charset="0"/>
              </a:rPr>
              <a:t>Daily</a:t>
            </a:r>
          </a:p>
          <a:p>
            <a:pPr indent="-285750">
              <a:buClr>
                <a:srgbClr val="EE5624"/>
              </a:buClr>
            </a:pPr>
            <a:r>
              <a:rPr lang="en-US" altLang="en-US" sz="2000" dirty="0">
                <a:cs typeface="Times New Roman" panose="02020603050405020304" pitchFamily="18" charset="0"/>
              </a:rPr>
              <a:t>Review daily activity and net production (Charges – payments – adjustments + Refunds, etc.)</a:t>
            </a:r>
          </a:p>
          <a:p>
            <a:pPr indent="-285750">
              <a:buClr>
                <a:srgbClr val="EE5624"/>
              </a:buClr>
            </a:pPr>
            <a:r>
              <a:rPr lang="en-US" altLang="en-US" sz="2000" dirty="0">
                <a:cs typeface="Times New Roman" panose="02020603050405020304" pitchFamily="18" charset="0"/>
              </a:rPr>
              <a:t>Quantify billing backlog</a:t>
            </a:r>
          </a:p>
          <a:p>
            <a:pPr indent="-285750">
              <a:buClr>
                <a:srgbClr val="EE5624"/>
              </a:buClr>
            </a:pPr>
            <a:r>
              <a:rPr lang="en-US" altLang="en-US" sz="2000" dirty="0">
                <a:cs typeface="Times New Roman" panose="02020603050405020304" pitchFamily="18" charset="0"/>
              </a:rPr>
              <a:t>Balance over-the-counter collections by source (cash, checks, remittance received, credit cards, etc.)</a:t>
            </a:r>
          </a:p>
          <a:p>
            <a:pPr marL="285750" indent="0">
              <a:buClr>
                <a:srgbClr val="EE5624"/>
              </a:buClr>
              <a:buNone/>
            </a:pPr>
            <a:r>
              <a:rPr lang="en-US" altLang="en-US" sz="2000" b="1" dirty="0">
                <a:cs typeface="Times New Roman" panose="02020603050405020304" pitchFamily="18" charset="0"/>
              </a:rPr>
              <a:t>Weekly</a:t>
            </a:r>
          </a:p>
          <a:p>
            <a:pPr indent="-285750">
              <a:buClr>
                <a:srgbClr val="EE5624"/>
              </a:buClr>
            </a:pPr>
            <a:r>
              <a:rPr lang="en-US" altLang="en-US" sz="2000" dirty="0">
                <a:cs typeface="Times New Roman" panose="02020603050405020304" pitchFamily="18" charset="0"/>
              </a:rPr>
              <a:t>Quantify payment posting backlog</a:t>
            </a:r>
          </a:p>
          <a:p>
            <a:pPr indent="-285750">
              <a:buClr>
                <a:srgbClr val="EE5624"/>
              </a:buClr>
            </a:pPr>
            <a:r>
              <a:rPr lang="en-US" altLang="en-US" sz="2000" dirty="0">
                <a:cs typeface="Times New Roman" panose="02020603050405020304" pitchFamily="18" charset="0"/>
              </a:rPr>
              <a:t>Quantify collection backlog</a:t>
            </a:r>
          </a:p>
          <a:p>
            <a:pPr indent="-285750">
              <a:buClr>
                <a:srgbClr val="EE5624"/>
              </a:buClr>
            </a:pPr>
            <a:r>
              <a:rPr lang="en-US" altLang="en-US" sz="2000" dirty="0">
                <a:cs typeface="Times New Roman" panose="02020603050405020304" pitchFamily="18" charset="0"/>
              </a:rPr>
              <a:t>Quantify underpayments</a:t>
            </a:r>
          </a:p>
          <a:p>
            <a:pPr marL="285750" indent="0">
              <a:buClr>
                <a:srgbClr val="EE5624"/>
              </a:buClr>
              <a:buNone/>
            </a:pPr>
            <a:r>
              <a:rPr lang="en-US" altLang="en-US" sz="2000" b="1" dirty="0">
                <a:cs typeface="Times New Roman" panose="02020603050405020304" pitchFamily="18" charset="0"/>
              </a:rPr>
              <a:t>Monthly</a:t>
            </a:r>
          </a:p>
          <a:p>
            <a:pPr indent="-285750">
              <a:buClr>
                <a:srgbClr val="EE5624"/>
              </a:buClr>
            </a:pPr>
            <a:r>
              <a:rPr lang="en-US" altLang="en-US" sz="2000" dirty="0">
                <a:cs typeface="Times New Roman" panose="02020603050405020304" pitchFamily="18" charset="0"/>
              </a:rPr>
              <a:t>Review outstanding A/R (billed, value and days)</a:t>
            </a:r>
          </a:p>
          <a:p>
            <a:pPr indent="-285750">
              <a:buClr>
                <a:srgbClr val="EE5624"/>
              </a:buClr>
            </a:pPr>
            <a:r>
              <a:rPr lang="en-US" altLang="en-US" sz="2000" dirty="0">
                <a:cs typeface="Times New Roman" panose="02020603050405020304" pitchFamily="18" charset="0"/>
              </a:rPr>
              <a:t>Review monthly production by provider</a:t>
            </a:r>
          </a:p>
          <a:p>
            <a:pPr indent="-285750">
              <a:buClr>
                <a:srgbClr val="EE5624"/>
              </a:buClr>
            </a:pPr>
            <a:r>
              <a:rPr lang="en-US" altLang="en-US" sz="2000" dirty="0">
                <a:cs typeface="Times New Roman" panose="02020603050405020304" pitchFamily="18" charset="0"/>
              </a:rPr>
              <a:t>Review denial activity during month</a:t>
            </a:r>
          </a:p>
          <a:p>
            <a:pPr indent="-285750">
              <a:buClr>
                <a:srgbClr val="EE5624"/>
              </a:buClr>
            </a:pPr>
            <a:r>
              <a:rPr lang="en-US" altLang="en-US" sz="2000" dirty="0">
                <a:cs typeface="Times New Roman" panose="02020603050405020304" pitchFamily="18" charset="0"/>
              </a:rPr>
              <a:t>Review reverse aging of payments</a:t>
            </a:r>
          </a:p>
        </p:txBody>
      </p:sp>
    </p:spTree>
    <p:extLst>
      <p:ext uri="{BB962C8B-B14F-4D97-AF65-F5344CB8AC3E}">
        <p14:creationId xmlns:p14="http://schemas.microsoft.com/office/powerpoint/2010/main" val="2678241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657BC-5180-4E92-B547-6817DE0780E5}"/>
              </a:ext>
            </a:extLst>
          </p:cNvPr>
          <p:cNvSpPr>
            <a:spLocks noGrp="1"/>
          </p:cNvSpPr>
          <p:nvPr>
            <p:ph type="title"/>
          </p:nvPr>
        </p:nvSpPr>
        <p:spPr>
          <a:xfrm>
            <a:off x="457200" y="2285065"/>
            <a:ext cx="8229600" cy="1143000"/>
          </a:xfrm>
        </p:spPr>
        <p:txBody>
          <a:bodyPr>
            <a:normAutofit/>
          </a:bodyPr>
          <a:lstStyle/>
          <a:p>
            <a:pPr algn="ctr"/>
            <a:r>
              <a:rPr lang="en-US" dirty="0">
                <a:solidFill>
                  <a:srgbClr val="FF671F"/>
                </a:solidFill>
              </a:rPr>
              <a:t>Common Billing Pitfalls</a:t>
            </a:r>
          </a:p>
        </p:txBody>
      </p:sp>
      <p:sp>
        <p:nvSpPr>
          <p:cNvPr id="4" name="Slide Number Placeholder 3">
            <a:extLst>
              <a:ext uri="{FF2B5EF4-FFF2-40B4-BE49-F238E27FC236}">
                <a16:creationId xmlns:a16="http://schemas.microsoft.com/office/drawing/2014/main" id="{9980CA95-1D48-4121-B163-C0E3AD1EFB22}"/>
              </a:ext>
            </a:extLst>
          </p:cNvPr>
          <p:cNvSpPr>
            <a:spLocks noGrp="1"/>
          </p:cNvSpPr>
          <p:nvPr>
            <p:ph type="sldNum" sz="quarter" idx="10"/>
          </p:nvPr>
        </p:nvSpPr>
        <p:spPr/>
        <p:txBody>
          <a:bodyPr/>
          <a:lstStyle/>
          <a:p>
            <a:fld id="{1F61F4AC-59B8-420E-8040-3EDD647604A8}" type="slidenum">
              <a:rPr lang="en-US" smtClean="0"/>
              <a:pPr/>
              <a:t>19</a:t>
            </a:fld>
            <a:endParaRPr lang="en-US" dirty="0"/>
          </a:p>
        </p:txBody>
      </p:sp>
    </p:spTree>
    <p:extLst>
      <p:ext uri="{BB962C8B-B14F-4D97-AF65-F5344CB8AC3E}">
        <p14:creationId xmlns:p14="http://schemas.microsoft.com/office/powerpoint/2010/main" val="1422174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7913"/>
            <a:ext cx="8229600" cy="1143000"/>
          </a:xfrm>
        </p:spPr>
        <p:txBody>
          <a:bodyPr>
            <a:normAutofit fontScale="90000"/>
          </a:bodyPr>
          <a:lstStyle/>
          <a:p>
            <a:pPr algn="ctr"/>
            <a:r>
              <a:rPr lang="en-US" dirty="0"/>
              <a:t>RR Health Strategies</a:t>
            </a:r>
            <a:br>
              <a:rPr lang="en-US" dirty="0"/>
            </a:br>
            <a:br>
              <a:rPr lang="en-US" dirty="0"/>
            </a:br>
            <a:endParaRPr lang="en-US" dirty="0"/>
          </a:p>
        </p:txBody>
      </p:sp>
      <p:sp>
        <p:nvSpPr>
          <p:cNvPr id="3" name="Content Placeholder 2"/>
          <p:cNvSpPr>
            <a:spLocks noGrp="1"/>
          </p:cNvSpPr>
          <p:nvPr>
            <p:ph idx="1"/>
          </p:nvPr>
        </p:nvSpPr>
        <p:spPr>
          <a:xfrm>
            <a:off x="530469" y="1547677"/>
            <a:ext cx="8229600" cy="3762645"/>
          </a:xfrm>
        </p:spPr>
        <p:txBody>
          <a:bodyPr/>
          <a:lstStyle/>
          <a:p>
            <a:pPr>
              <a:buClr>
                <a:srgbClr val="FF671F"/>
              </a:buClr>
            </a:pPr>
            <a:endParaRPr lang="en-US" dirty="0"/>
          </a:p>
          <a:p>
            <a:pPr>
              <a:buClr>
                <a:srgbClr val="FF671F"/>
              </a:buClr>
            </a:pPr>
            <a:endParaRPr lang="en-US" dirty="0"/>
          </a:p>
          <a:p>
            <a:pPr indent="-395288">
              <a:buClr>
                <a:srgbClr val="FF671F"/>
              </a:buClr>
            </a:pPr>
            <a:r>
              <a:rPr lang="en-US" sz="2400" dirty="0"/>
              <a:t>Pam D’Apuzzo, CPC, ACS-EM, ACS-MS, CPMA</a:t>
            </a:r>
          </a:p>
          <a:p>
            <a:pPr indent="-395288">
              <a:buClr>
                <a:srgbClr val="FF671F"/>
              </a:buClr>
            </a:pPr>
            <a:r>
              <a:rPr lang="en-US" sz="2400" dirty="0"/>
              <a:t>Jean Davino, DHA, MS, CLT</a:t>
            </a:r>
          </a:p>
        </p:txBody>
      </p:sp>
      <p:sp>
        <p:nvSpPr>
          <p:cNvPr id="4" name="Slide Number Placeholder 3"/>
          <p:cNvSpPr>
            <a:spLocks noGrp="1"/>
          </p:cNvSpPr>
          <p:nvPr>
            <p:ph type="sldNum" sz="quarter" idx="10"/>
          </p:nvPr>
        </p:nvSpPr>
        <p:spPr/>
        <p:txBody>
          <a:bodyPr/>
          <a:lstStyle/>
          <a:p>
            <a:fld id="{1F61F4AC-59B8-420E-8040-3EDD647604A8}" type="slidenum">
              <a:rPr lang="en-US" smtClean="0"/>
              <a:pPr/>
              <a:t>2</a:t>
            </a:fld>
            <a:endParaRPr lang="en-US" dirty="0"/>
          </a:p>
        </p:txBody>
      </p:sp>
    </p:spTree>
    <p:extLst>
      <p:ext uri="{BB962C8B-B14F-4D97-AF65-F5344CB8AC3E}">
        <p14:creationId xmlns:p14="http://schemas.microsoft.com/office/powerpoint/2010/main" val="2081075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p:txBody>
          <a:bodyPr anchor="ctr">
            <a:noAutofit/>
          </a:bodyPr>
          <a:lstStyle/>
          <a:p>
            <a:pPr algn="ctr"/>
            <a:r>
              <a:rPr lang="en-US" altLang="en-US" sz="4800" dirty="0">
                <a:solidFill>
                  <a:schemeClr val="tx1"/>
                </a:solidFill>
                <a:latin typeface="Times New Roman" panose="02020603050405020304" pitchFamily="18" charset="0"/>
                <a:cs typeface="Times New Roman" panose="02020603050405020304" pitchFamily="18" charset="0"/>
              </a:rPr>
              <a:t>Patient Information</a:t>
            </a:r>
            <a:endParaRPr lang="en-US" altLang="en-US" sz="4800" b="1" dirty="0">
              <a:ln>
                <a:noFill/>
              </a:ln>
              <a:solidFill>
                <a:schemeClr val="tx1"/>
              </a:solidFill>
            </a:endParaRPr>
          </a:p>
        </p:txBody>
      </p:sp>
      <p:sp>
        <p:nvSpPr>
          <p:cNvPr id="3" name="Content Placeholder 2">
            <a:extLst>
              <a:ext uri="{FF2B5EF4-FFF2-40B4-BE49-F238E27FC236}">
                <a16:creationId xmlns:a16="http://schemas.microsoft.com/office/drawing/2014/main" id="{CB6A7950-B985-42EE-8D5B-B9C4CBB66DF2}"/>
              </a:ext>
            </a:extLst>
          </p:cNvPr>
          <p:cNvSpPr>
            <a:spLocks noGrp="1"/>
          </p:cNvSpPr>
          <p:nvPr>
            <p:ph idx="1"/>
          </p:nvPr>
        </p:nvSpPr>
        <p:spPr/>
        <p:txBody>
          <a:bodyPr anchor="ctr">
            <a:noAutofit/>
          </a:bodyPr>
          <a:lstStyle/>
          <a:p>
            <a:pPr indent="-285750">
              <a:buClr>
                <a:srgbClr val="EE5624"/>
              </a:buClr>
            </a:pPr>
            <a:r>
              <a:rPr lang="en-US" altLang="en-US" sz="2800" dirty="0">
                <a:cs typeface="Times New Roman" panose="02020603050405020304" pitchFamily="18" charset="0"/>
              </a:rPr>
              <a:t>Obtaining the most accurate and up-to-date information at the time of appointment scheduling and patient registration, will provide the groundwork by which claims can be billed and collected in the most efficient and effective manner possible</a:t>
            </a:r>
          </a:p>
          <a:p>
            <a:pPr indent="-285750">
              <a:buClr>
                <a:srgbClr val="EE5624"/>
              </a:buClr>
            </a:pPr>
            <a:r>
              <a:rPr lang="en-US" altLang="en-US" sz="2800" dirty="0">
                <a:cs typeface="Times New Roman" panose="02020603050405020304" pitchFamily="18" charset="0"/>
              </a:rPr>
              <a:t>Health insurance status and coverage must be verified at each patient encounter</a:t>
            </a:r>
          </a:p>
        </p:txBody>
      </p:sp>
    </p:spTree>
    <p:extLst>
      <p:ext uri="{BB962C8B-B14F-4D97-AF65-F5344CB8AC3E}">
        <p14:creationId xmlns:p14="http://schemas.microsoft.com/office/powerpoint/2010/main" val="4261463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p:txBody>
          <a:bodyPr anchor="ctr">
            <a:noAutofit/>
          </a:bodyPr>
          <a:lstStyle/>
          <a:p>
            <a:pPr algn="ctr"/>
            <a:r>
              <a:rPr lang="en-US" altLang="en-US" sz="4800" dirty="0">
                <a:solidFill>
                  <a:schemeClr val="tx1"/>
                </a:solidFill>
                <a:latin typeface="Times New Roman" panose="02020603050405020304" pitchFamily="18" charset="0"/>
                <a:cs typeface="Times New Roman" panose="02020603050405020304" pitchFamily="18" charset="0"/>
              </a:rPr>
              <a:t>Financial Responsibility</a:t>
            </a:r>
            <a:endParaRPr lang="en-US" altLang="en-US" sz="4800" b="1" dirty="0">
              <a:ln>
                <a:noFill/>
              </a:ln>
              <a:solidFill>
                <a:schemeClr val="tx1"/>
              </a:solidFill>
            </a:endParaRPr>
          </a:p>
        </p:txBody>
      </p:sp>
      <p:sp>
        <p:nvSpPr>
          <p:cNvPr id="3" name="Content Placeholder 2">
            <a:extLst>
              <a:ext uri="{FF2B5EF4-FFF2-40B4-BE49-F238E27FC236}">
                <a16:creationId xmlns:a16="http://schemas.microsoft.com/office/drawing/2014/main" id="{CB6A7950-B985-42EE-8D5B-B9C4CBB66DF2}"/>
              </a:ext>
            </a:extLst>
          </p:cNvPr>
          <p:cNvSpPr>
            <a:spLocks noGrp="1"/>
          </p:cNvSpPr>
          <p:nvPr>
            <p:ph idx="1"/>
          </p:nvPr>
        </p:nvSpPr>
        <p:spPr/>
        <p:txBody>
          <a:bodyPr anchor="ctr">
            <a:noAutofit/>
          </a:bodyPr>
          <a:lstStyle/>
          <a:p>
            <a:pPr indent="-285750">
              <a:buClr>
                <a:srgbClr val="EE5624"/>
              </a:buClr>
            </a:pPr>
            <a:r>
              <a:rPr lang="en-US" altLang="en-US" sz="2800" dirty="0">
                <a:cs typeface="Times New Roman" panose="02020603050405020304" pitchFamily="18" charset="0"/>
              </a:rPr>
              <a:t>Implement clear financial policies which include: </a:t>
            </a:r>
          </a:p>
          <a:p>
            <a:pPr lvl="2">
              <a:buClr>
                <a:srgbClr val="EE5624"/>
              </a:buClr>
            </a:pPr>
            <a:r>
              <a:rPr lang="en-US" altLang="en-US" sz="2300" dirty="0">
                <a:cs typeface="Times New Roman" panose="02020603050405020304" pitchFamily="18" charset="0"/>
              </a:rPr>
              <a:t>Estimating costs of services</a:t>
            </a:r>
          </a:p>
          <a:p>
            <a:pPr lvl="2">
              <a:buClr>
                <a:srgbClr val="EE5624"/>
              </a:buClr>
            </a:pPr>
            <a:r>
              <a:rPr lang="en-US" altLang="en-US" sz="2300" dirty="0">
                <a:cs typeface="Times New Roman" panose="02020603050405020304" pitchFamily="18" charset="0"/>
              </a:rPr>
              <a:t>Informing patients about their financial responsibility</a:t>
            </a:r>
          </a:p>
          <a:p>
            <a:pPr lvl="2">
              <a:buClr>
                <a:srgbClr val="EE5624"/>
              </a:buClr>
            </a:pPr>
            <a:r>
              <a:rPr lang="en-US" altLang="en-US" sz="2300" dirty="0">
                <a:cs typeface="Times New Roman" panose="02020603050405020304" pitchFamily="18" charset="0"/>
              </a:rPr>
              <a:t>Making every attempt to collect monies towards patient balance at each encounter</a:t>
            </a:r>
          </a:p>
        </p:txBody>
      </p:sp>
    </p:spTree>
    <p:extLst>
      <p:ext uri="{BB962C8B-B14F-4D97-AF65-F5344CB8AC3E}">
        <p14:creationId xmlns:p14="http://schemas.microsoft.com/office/powerpoint/2010/main" val="1359706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p:txBody>
          <a:bodyPr anchor="ctr">
            <a:noAutofit/>
          </a:bodyPr>
          <a:lstStyle/>
          <a:p>
            <a:pPr algn="ctr"/>
            <a:r>
              <a:rPr lang="en-US" altLang="en-US" sz="4800" dirty="0">
                <a:solidFill>
                  <a:schemeClr val="tx1"/>
                </a:solidFill>
                <a:latin typeface="Times New Roman" panose="02020603050405020304" pitchFamily="18" charset="0"/>
                <a:cs typeface="Times New Roman" panose="02020603050405020304" pitchFamily="18" charset="0"/>
              </a:rPr>
              <a:t>Claims Management</a:t>
            </a:r>
            <a:endParaRPr lang="en-US" altLang="en-US" sz="4800" b="1" dirty="0">
              <a:ln>
                <a:noFill/>
              </a:ln>
              <a:solidFill>
                <a:schemeClr val="tx1"/>
              </a:solidFill>
            </a:endParaRPr>
          </a:p>
        </p:txBody>
      </p:sp>
      <p:sp>
        <p:nvSpPr>
          <p:cNvPr id="3" name="Content Placeholder 2">
            <a:extLst>
              <a:ext uri="{FF2B5EF4-FFF2-40B4-BE49-F238E27FC236}">
                <a16:creationId xmlns:a16="http://schemas.microsoft.com/office/drawing/2014/main" id="{CB6A7950-B985-42EE-8D5B-B9C4CBB66DF2}"/>
              </a:ext>
            </a:extLst>
          </p:cNvPr>
          <p:cNvSpPr>
            <a:spLocks noGrp="1"/>
          </p:cNvSpPr>
          <p:nvPr>
            <p:ph idx="1"/>
          </p:nvPr>
        </p:nvSpPr>
        <p:spPr/>
        <p:txBody>
          <a:bodyPr anchor="ctr">
            <a:noAutofit/>
          </a:bodyPr>
          <a:lstStyle/>
          <a:p>
            <a:pPr indent="-285750">
              <a:buClr>
                <a:srgbClr val="EE5624"/>
              </a:buClr>
            </a:pPr>
            <a:r>
              <a:rPr lang="en-US" altLang="en-US" sz="2800" dirty="0">
                <a:cs typeface="Times New Roman" panose="02020603050405020304" pitchFamily="18" charset="0"/>
              </a:rPr>
              <a:t>Streamline denials management procedures with a clear delineation of tasks </a:t>
            </a:r>
          </a:p>
          <a:p>
            <a:pPr indent="-285750">
              <a:buClr>
                <a:srgbClr val="EE5624"/>
              </a:buClr>
            </a:pPr>
            <a:r>
              <a:rPr lang="en-US" altLang="en-US" sz="2800" dirty="0">
                <a:cs typeface="Times New Roman" panose="02020603050405020304" pitchFamily="18" charset="0"/>
              </a:rPr>
              <a:t>Automating the medical billing and claims management processes to help retrieve reimbursements from rejections and denials in a timely fashion</a:t>
            </a:r>
          </a:p>
          <a:p>
            <a:pPr indent="-285750">
              <a:buClr>
                <a:srgbClr val="EE5624"/>
              </a:buClr>
            </a:pPr>
            <a:r>
              <a:rPr lang="en-US" altLang="en-US" sz="2800" dirty="0">
                <a:cs typeface="Times New Roman" panose="02020603050405020304" pitchFamily="18" charset="0"/>
              </a:rPr>
              <a:t>Automation reduces inaccuracies (e.g., claim scrubber software)</a:t>
            </a:r>
          </a:p>
        </p:txBody>
      </p:sp>
    </p:spTree>
    <p:extLst>
      <p:ext uri="{BB962C8B-B14F-4D97-AF65-F5344CB8AC3E}">
        <p14:creationId xmlns:p14="http://schemas.microsoft.com/office/powerpoint/2010/main" val="1099581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p:txBody>
          <a:bodyPr>
            <a:noAutofit/>
          </a:bodyPr>
          <a:lstStyle/>
          <a:p>
            <a:pPr algn="ctr"/>
            <a:r>
              <a:rPr lang="en-US" altLang="en-US" sz="4800" dirty="0">
                <a:solidFill>
                  <a:schemeClr val="tx1"/>
                </a:solidFill>
              </a:rPr>
              <a:t>Coding</a:t>
            </a:r>
            <a:endParaRPr lang="en-US" altLang="en-US" sz="4800" b="1" dirty="0">
              <a:ln>
                <a:noFill/>
              </a:ln>
              <a:solidFill>
                <a:schemeClr val="tx1"/>
              </a:solidFill>
            </a:endParaRPr>
          </a:p>
        </p:txBody>
      </p:sp>
      <p:sp>
        <p:nvSpPr>
          <p:cNvPr id="2" name="Content Placeholder 1"/>
          <p:cNvSpPr>
            <a:spLocks noGrp="1"/>
          </p:cNvSpPr>
          <p:nvPr>
            <p:ph idx="1"/>
          </p:nvPr>
        </p:nvSpPr>
        <p:spPr>
          <a:xfrm>
            <a:off x="457200" y="1908313"/>
            <a:ext cx="8229600" cy="3959087"/>
          </a:xfrm>
        </p:spPr>
        <p:txBody>
          <a:bodyPr>
            <a:normAutofit fontScale="70000" lnSpcReduction="20000"/>
          </a:bodyPr>
          <a:lstStyle/>
          <a:p>
            <a:pPr marL="0" indent="0" eaLnBrk="0" fontAlgn="base" hangingPunct="0">
              <a:spcAft>
                <a:spcPts val="600"/>
              </a:spcAft>
              <a:buClr>
                <a:srgbClr val="8D1515"/>
              </a:buClr>
              <a:buSzPct val="145000"/>
              <a:buNone/>
            </a:pPr>
            <a:r>
              <a:rPr lang="en-US" sz="3100" dirty="0">
                <a:cs typeface="Times New Roman" panose="02020603050405020304" pitchFamily="18" charset="0"/>
              </a:rPr>
              <a:t>Common issues in medical coding which can lead to an increase in claim denials:</a:t>
            </a:r>
          </a:p>
          <a:p>
            <a:pPr marL="0" lvl="0" indent="0" eaLnBrk="0" fontAlgn="base" hangingPunct="0">
              <a:spcAft>
                <a:spcPts val="600"/>
              </a:spcAft>
              <a:buClr>
                <a:srgbClr val="8D1515"/>
              </a:buClr>
              <a:buSzPct val="145000"/>
              <a:buNone/>
            </a:pPr>
            <a:endParaRPr lang="en-US" altLang="en-US" sz="1800" dirty="0">
              <a:solidFill>
                <a:prstClr val="black"/>
              </a:solidFill>
              <a:cs typeface="Times New Roman" panose="02020603050405020304" pitchFamily="18" charset="0"/>
            </a:endParaRPr>
          </a:p>
          <a:p>
            <a:pPr lvl="1" eaLnBrk="0" fontAlgn="base" hangingPunct="0">
              <a:spcAft>
                <a:spcPts val="600"/>
              </a:spcAft>
              <a:buClr>
                <a:srgbClr val="EE5624"/>
              </a:buClr>
              <a:buSzPct val="145000"/>
            </a:pPr>
            <a:r>
              <a:rPr lang="en-US" altLang="en-US" sz="3100" dirty="0">
                <a:cs typeface="Times New Roman" panose="02020603050405020304" pitchFamily="18" charset="0"/>
              </a:rPr>
              <a:t>ICD-10 diagnosis codes not assigned to the highest level of specificity</a:t>
            </a:r>
          </a:p>
          <a:p>
            <a:pPr lvl="1" eaLnBrk="0" fontAlgn="base" hangingPunct="0">
              <a:spcAft>
                <a:spcPts val="600"/>
              </a:spcAft>
              <a:buClr>
                <a:srgbClr val="EE5624"/>
              </a:buClr>
              <a:buSzPct val="145000"/>
            </a:pPr>
            <a:r>
              <a:rPr lang="en-US" altLang="en-US" sz="3100" dirty="0">
                <a:cs typeface="Times New Roman" panose="02020603050405020304" pitchFamily="18" charset="0"/>
              </a:rPr>
              <a:t>Incomplete or missing medical record documentation</a:t>
            </a:r>
          </a:p>
          <a:p>
            <a:pPr lvl="1" eaLnBrk="0" fontAlgn="base" hangingPunct="0">
              <a:spcAft>
                <a:spcPts val="600"/>
              </a:spcAft>
              <a:buClr>
                <a:srgbClr val="EE5624"/>
              </a:buClr>
              <a:buSzPct val="145000"/>
            </a:pPr>
            <a:r>
              <a:rPr lang="en-US" altLang="en-US" sz="3100" dirty="0">
                <a:cs typeface="Times New Roman" panose="02020603050405020304" pitchFamily="18" charset="0"/>
              </a:rPr>
              <a:t>Failure to assign updated code sets</a:t>
            </a:r>
          </a:p>
          <a:p>
            <a:pPr lvl="1" eaLnBrk="0" fontAlgn="base" hangingPunct="0">
              <a:spcAft>
                <a:spcPts val="600"/>
              </a:spcAft>
              <a:buClr>
                <a:srgbClr val="EE5624"/>
              </a:buClr>
              <a:buSzPct val="145000"/>
            </a:pPr>
            <a:r>
              <a:rPr lang="en-US" altLang="en-US" sz="3100" dirty="0">
                <a:cs typeface="Times New Roman" panose="02020603050405020304" pitchFamily="18" charset="0"/>
              </a:rPr>
              <a:t>Overcoding and undercoding of evaluation and management (E/M) services</a:t>
            </a:r>
          </a:p>
          <a:p>
            <a:pPr lvl="1" eaLnBrk="0" fontAlgn="base" hangingPunct="0">
              <a:spcAft>
                <a:spcPts val="600"/>
              </a:spcAft>
              <a:buClr>
                <a:srgbClr val="EE5624"/>
              </a:buClr>
              <a:buSzPct val="145000"/>
            </a:pPr>
            <a:r>
              <a:rPr lang="en-US" altLang="en-US" sz="3100" dirty="0">
                <a:cs typeface="Times New Roman" panose="02020603050405020304" pitchFamily="18" charset="0"/>
              </a:rPr>
              <a:t>Unbundling/National Correct Coding Initiative (NCCI) edits</a:t>
            </a:r>
          </a:p>
          <a:p>
            <a:endParaRPr lang="en-US" dirty="0"/>
          </a:p>
        </p:txBody>
      </p:sp>
    </p:spTree>
    <p:extLst>
      <p:ext uri="{BB962C8B-B14F-4D97-AF65-F5344CB8AC3E}">
        <p14:creationId xmlns:p14="http://schemas.microsoft.com/office/powerpoint/2010/main" val="1958597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657BC-5180-4E92-B547-6817DE0780E5}"/>
              </a:ext>
            </a:extLst>
          </p:cNvPr>
          <p:cNvSpPr>
            <a:spLocks noGrp="1"/>
          </p:cNvSpPr>
          <p:nvPr>
            <p:ph type="title"/>
          </p:nvPr>
        </p:nvSpPr>
        <p:spPr>
          <a:xfrm>
            <a:off x="457200" y="2285065"/>
            <a:ext cx="8229600" cy="1143000"/>
          </a:xfrm>
        </p:spPr>
        <p:txBody>
          <a:bodyPr>
            <a:noAutofit/>
          </a:bodyPr>
          <a:lstStyle/>
          <a:p>
            <a:pPr algn="ctr"/>
            <a:r>
              <a:rPr lang="en-US" dirty="0">
                <a:solidFill>
                  <a:srgbClr val="FF671F"/>
                </a:solidFill>
              </a:rPr>
              <a:t>Billing Financial Reconciliation Processes</a:t>
            </a:r>
          </a:p>
        </p:txBody>
      </p:sp>
      <p:sp>
        <p:nvSpPr>
          <p:cNvPr id="4" name="Slide Number Placeholder 3">
            <a:extLst>
              <a:ext uri="{FF2B5EF4-FFF2-40B4-BE49-F238E27FC236}">
                <a16:creationId xmlns:a16="http://schemas.microsoft.com/office/drawing/2014/main" id="{9980CA95-1D48-4121-B163-C0E3AD1EFB22}"/>
              </a:ext>
            </a:extLst>
          </p:cNvPr>
          <p:cNvSpPr>
            <a:spLocks noGrp="1"/>
          </p:cNvSpPr>
          <p:nvPr>
            <p:ph type="sldNum" sz="quarter" idx="10"/>
          </p:nvPr>
        </p:nvSpPr>
        <p:spPr/>
        <p:txBody>
          <a:bodyPr/>
          <a:lstStyle/>
          <a:p>
            <a:fld id="{1F61F4AC-59B8-420E-8040-3EDD647604A8}" type="slidenum">
              <a:rPr lang="en-US" smtClean="0"/>
              <a:pPr/>
              <a:t>24</a:t>
            </a:fld>
            <a:endParaRPr lang="en-US" dirty="0"/>
          </a:p>
        </p:txBody>
      </p:sp>
    </p:spTree>
    <p:extLst>
      <p:ext uri="{BB962C8B-B14F-4D97-AF65-F5344CB8AC3E}">
        <p14:creationId xmlns:p14="http://schemas.microsoft.com/office/powerpoint/2010/main" val="516101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p:txBody>
          <a:bodyPr>
            <a:noAutofit/>
          </a:bodyPr>
          <a:lstStyle/>
          <a:p>
            <a:pPr algn="ctr"/>
            <a:r>
              <a:rPr lang="en-US" altLang="en-US" sz="3600" dirty="0">
                <a:solidFill>
                  <a:schemeClr val="tx1"/>
                </a:solidFill>
              </a:rPr>
              <a:t>Step 1: Daily Cross-Reference</a:t>
            </a:r>
            <a:endParaRPr lang="en-US" altLang="en-US" sz="3600" b="1" dirty="0">
              <a:ln>
                <a:noFill/>
              </a:ln>
              <a:solidFill>
                <a:schemeClr val="tx1"/>
              </a:solidFill>
            </a:endParaRPr>
          </a:p>
        </p:txBody>
      </p:sp>
      <p:sp>
        <p:nvSpPr>
          <p:cNvPr id="2" name="Content Placeholder 1"/>
          <p:cNvSpPr>
            <a:spLocks noGrp="1"/>
          </p:cNvSpPr>
          <p:nvPr>
            <p:ph idx="1"/>
          </p:nvPr>
        </p:nvSpPr>
        <p:spPr>
          <a:xfrm>
            <a:off x="457200" y="1908313"/>
            <a:ext cx="8229600" cy="3959087"/>
          </a:xfrm>
        </p:spPr>
        <p:txBody>
          <a:bodyPr>
            <a:normAutofit fontScale="77500" lnSpcReduction="20000"/>
          </a:bodyPr>
          <a:lstStyle/>
          <a:p>
            <a:pPr eaLnBrk="0" fontAlgn="base" hangingPunct="0">
              <a:spcAft>
                <a:spcPts val="600"/>
              </a:spcAft>
              <a:buClr>
                <a:srgbClr val="EE5624"/>
              </a:buClr>
              <a:buSzPct val="145000"/>
            </a:pPr>
            <a:r>
              <a:rPr lang="en-US" sz="3100" dirty="0">
                <a:cs typeface="Times New Roman" panose="02020603050405020304" pitchFamily="18" charset="0"/>
              </a:rPr>
              <a:t>End of day totals: </a:t>
            </a:r>
            <a:endParaRPr lang="en-US" altLang="en-US" sz="1800" dirty="0">
              <a:solidFill>
                <a:prstClr val="black"/>
              </a:solidFill>
              <a:cs typeface="Times New Roman" panose="02020603050405020304" pitchFamily="18" charset="0"/>
            </a:endParaRPr>
          </a:p>
          <a:p>
            <a:pPr lvl="1" eaLnBrk="0" fontAlgn="base" hangingPunct="0">
              <a:spcAft>
                <a:spcPts val="600"/>
              </a:spcAft>
              <a:buClr>
                <a:srgbClr val="EE5624"/>
              </a:buClr>
              <a:buSzPct val="145000"/>
            </a:pPr>
            <a:r>
              <a:rPr lang="en-US" altLang="en-US" sz="2600" dirty="0">
                <a:cs typeface="Times New Roman" panose="02020603050405020304" pitchFamily="18" charset="0"/>
              </a:rPr>
              <a:t>Reconcile cash and A/R balances  </a:t>
            </a:r>
          </a:p>
          <a:p>
            <a:pPr lvl="1" eaLnBrk="0" fontAlgn="base" hangingPunct="0">
              <a:spcAft>
                <a:spcPts val="600"/>
              </a:spcAft>
              <a:buClr>
                <a:srgbClr val="EE5624"/>
              </a:buClr>
              <a:buSzPct val="145000"/>
            </a:pPr>
            <a:r>
              <a:rPr lang="en-US" altLang="en-US" sz="2600" dirty="0">
                <a:cs typeface="Times New Roman" panose="02020603050405020304" pitchFamily="18" charset="0"/>
              </a:rPr>
              <a:t>Generate a report of the “Daily Patient Totals” itemizing each patient encounter, including diagnosis, procedure and treatment codes, performed and billed for the day</a:t>
            </a:r>
          </a:p>
          <a:p>
            <a:pPr eaLnBrk="0" fontAlgn="base" hangingPunct="0">
              <a:spcAft>
                <a:spcPts val="600"/>
              </a:spcAft>
              <a:buClr>
                <a:srgbClr val="EE5624"/>
              </a:buClr>
              <a:buSzPct val="145000"/>
            </a:pPr>
            <a:r>
              <a:rPr lang="en-US" altLang="en-US" sz="3100" dirty="0">
                <a:cs typeface="Times New Roman" panose="02020603050405020304" pitchFamily="18" charset="0"/>
              </a:rPr>
              <a:t>Generate a report summarizing “total billing” for each patient for the day. This total should match the itemized patient encounter report, which is a report listing all the services provided for each patient for the day</a:t>
            </a:r>
          </a:p>
          <a:p>
            <a:pPr marL="0" indent="0" eaLnBrk="0" fontAlgn="base" hangingPunct="0">
              <a:spcAft>
                <a:spcPts val="600"/>
              </a:spcAft>
              <a:buClr>
                <a:srgbClr val="EE5624"/>
              </a:buClr>
              <a:buSzPct val="145000"/>
              <a:buNone/>
            </a:pPr>
            <a:r>
              <a:rPr lang="en-US" altLang="en-US" sz="3100" i="1" dirty="0">
                <a:solidFill>
                  <a:srgbClr val="FF0000"/>
                </a:solidFill>
                <a:cs typeface="Times New Roman" panose="02020603050405020304" pitchFamily="18" charset="0"/>
              </a:rPr>
              <a:t>Reports are only as accurate as all users’ data entry. Ensure proper training and monitoring of staff .</a:t>
            </a:r>
          </a:p>
          <a:p>
            <a:pPr marL="0" indent="0" eaLnBrk="0" fontAlgn="base" hangingPunct="0">
              <a:spcAft>
                <a:spcPts val="600"/>
              </a:spcAft>
              <a:buClr>
                <a:srgbClr val="EE5624"/>
              </a:buClr>
              <a:buSzPct val="145000"/>
              <a:buNone/>
            </a:pPr>
            <a:endParaRPr lang="en-US" altLang="en-US" sz="3100" dirty="0">
              <a:cs typeface="Times New Roman" panose="02020603050405020304" pitchFamily="18" charset="0"/>
            </a:endParaRPr>
          </a:p>
          <a:p>
            <a:pPr marL="457200" lvl="1" indent="0" eaLnBrk="0" fontAlgn="base" hangingPunct="0">
              <a:spcAft>
                <a:spcPts val="600"/>
              </a:spcAft>
              <a:buClr>
                <a:srgbClr val="EE5624"/>
              </a:buClr>
              <a:buSzPct val="145000"/>
              <a:buNone/>
            </a:pPr>
            <a:endParaRPr lang="en-US" altLang="en-US" dirty="0">
              <a:cs typeface="Times New Roman" panose="02020603050405020304" pitchFamily="18" charset="0"/>
            </a:endParaRPr>
          </a:p>
          <a:p>
            <a:endParaRPr lang="en-US" dirty="0"/>
          </a:p>
        </p:txBody>
      </p:sp>
    </p:spTree>
    <p:extLst>
      <p:ext uri="{BB962C8B-B14F-4D97-AF65-F5344CB8AC3E}">
        <p14:creationId xmlns:p14="http://schemas.microsoft.com/office/powerpoint/2010/main" val="1919954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p:txBody>
          <a:bodyPr>
            <a:noAutofit/>
          </a:bodyPr>
          <a:lstStyle/>
          <a:p>
            <a:pPr algn="ctr"/>
            <a:r>
              <a:rPr lang="en-US" altLang="en-US" sz="3200" dirty="0">
                <a:solidFill>
                  <a:schemeClr val="tx1"/>
                </a:solidFill>
              </a:rPr>
              <a:t>Step 2: Billing Components Total</a:t>
            </a:r>
            <a:endParaRPr lang="en-US" altLang="en-US" sz="3200" b="1" dirty="0">
              <a:ln>
                <a:noFill/>
              </a:ln>
              <a:solidFill>
                <a:schemeClr val="tx1"/>
              </a:solidFill>
            </a:endParaRPr>
          </a:p>
        </p:txBody>
      </p:sp>
      <p:sp>
        <p:nvSpPr>
          <p:cNvPr id="2" name="Content Placeholder 1"/>
          <p:cNvSpPr>
            <a:spLocks noGrp="1"/>
          </p:cNvSpPr>
          <p:nvPr>
            <p:ph idx="1"/>
          </p:nvPr>
        </p:nvSpPr>
        <p:spPr>
          <a:xfrm>
            <a:off x="457200" y="1908313"/>
            <a:ext cx="8229600" cy="4263887"/>
          </a:xfrm>
        </p:spPr>
        <p:txBody>
          <a:bodyPr>
            <a:normAutofit fontScale="55000" lnSpcReduction="20000"/>
          </a:bodyPr>
          <a:lstStyle/>
          <a:p>
            <a:pPr eaLnBrk="0" fontAlgn="base" hangingPunct="0">
              <a:spcAft>
                <a:spcPts val="600"/>
              </a:spcAft>
              <a:buClr>
                <a:srgbClr val="EE5624"/>
              </a:buClr>
              <a:buSzPct val="145000"/>
            </a:pPr>
            <a:r>
              <a:rPr lang="en-US" sz="4400" dirty="0">
                <a:cs typeface="Times New Roman" panose="02020603050405020304" pitchFamily="18" charset="0"/>
              </a:rPr>
              <a:t>Billing components include: </a:t>
            </a:r>
          </a:p>
          <a:p>
            <a:pPr lvl="1" eaLnBrk="0" fontAlgn="base" hangingPunct="0">
              <a:spcAft>
                <a:spcPts val="600"/>
              </a:spcAft>
              <a:buClr>
                <a:srgbClr val="EE5624"/>
              </a:buClr>
              <a:buSzPct val="145000"/>
            </a:pPr>
            <a:r>
              <a:rPr lang="en-US" altLang="en-US" sz="3300" dirty="0">
                <a:cs typeface="Times New Roman" panose="02020603050405020304" pitchFamily="18" charset="0"/>
              </a:rPr>
              <a:t>Cash sum</a:t>
            </a:r>
          </a:p>
          <a:p>
            <a:pPr lvl="1" eaLnBrk="0" fontAlgn="base" hangingPunct="0">
              <a:spcAft>
                <a:spcPts val="600"/>
              </a:spcAft>
              <a:buClr>
                <a:srgbClr val="EE5624"/>
              </a:buClr>
              <a:buSzPct val="145000"/>
            </a:pPr>
            <a:r>
              <a:rPr lang="en-US" altLang="en-US" sz="3300" dirty="0">
                <a:cs typeface="Times New Roman" panose="02020603050405020304" pitchFamily="18" charset="0"/>
              </a:rPr>
              <a:t>Checks and credit card receipts collected for out-of-pocket fees (co-pays and deductibles)</a:t>
            </a:r>
          </a:p>
          <a:p>
            <a:pPr lvl="1" eaLnBrk="0" fontAlgn="base" hangingPunct="0">
              <a:spcAft>
                <a:spcPts val="600"/>
              </a:spcAft>
              <a:buClr>
                <a:srgbClr val="EE5624"/>
              </a:buClr>
              <a:buSzPct val="145000"/>
            </a:pPr>
            <a:r>
              <a:rPr lang="en-US" altLang="en-US" sz="3300" dirty="0">
                <a:cs typeface="Times New Roman" panose="02020603050405020304" pitchFamily="18" charset="0"/>
              </a:rPr>
              <a:t>Daily Claim Total (amount the practice/clinic submits to the clearinghouse)</a:t>
            </a:r>
          </a:p>
          <a:p>
            <a:pPr eaLnBrk="0" fontAlgn="base" hangingPunct="0">
              <a:spcAft>
                <a:spcPts val="600"/>
              </a:spcAft>
              <a:buClr>
                <a:srgbClr val="EE5624"/>
              </a:buClr>
              <a:buSzPct val="145000"/>
            </a:pPr>
            <a:r>
              <a:rPr lang="en-US" altLang="en-US" sz="4400" dirty="0">
                <a:cs typeface="Times New Roman" panose="02020603050405020304" pitchFamily="18" charset="0"/>
              </a:rPr>
              <a:t>All of daily billing components must equal to the:</a:t>
            </a:r>
          </a:p>
          <a:p>
            <a:pPr lvl="1" eaLnBrk="0" fontAlgn="base" hangingPunct="0">
              <a:spcAft>
                <a:spcPts val="600"/>
              </a:spcAft>
              <a:buClr>
                <a:srgbClr val="EE5624"/>
              </a:buClr>
              <a:buSzPct val="145000"/>
            </a:pPr>
            <a:r>
              <a:rPr lang="en-US" altLang="en-US" sz="3300" dirty="0">
                <a:cs typeface="Times New Roman" panose="02020603050405020304" pitchFamily="18" charset="0"/>
              </a:rPr>
              <a:t>Daily Transaction Total </a:t>
            </a:r>
          </a:p>
          <a:p>
            <a:pPr lvl="1" eaLnBrk="0" fontAlgn="base" hangingPunct="0">
              <a:spcAft>
                <a:spcPts val="600"/>
              </a:spcAft>
              <a:buClr>
                <a:srgbClr val="EE5624"/>
              </a:buClr>
              <a:buSzPct val="145000"/>
            </a:pPr>
            <a:r>
              <a:rPr lang="en-US" altLang="en-US" sz="3300" dirty="0">
                <a:cs typeface="Times New Roman" panose="02020603050405020304" pitchFamily="18" charset="0"/>
              </a:rPr>
              <a:t>Daily Patient Total </a:t>
            </a:r>
          </a:p>
          <a:p>
            <a:pPr marL="1028700" lvl="3" indent="0" eaLnBrk="0" fontAlgn="base" hangingPunct="0">
              <a:spcAft>
                <a:spcPts val="600"/>
              </a:spcAft>
              <a:buClr>
                <a:srgbClr val="EE5624"/>
              </a:buClr>
              <a:buSzPct val="145000"/>
              <a:buNone/>
            </a:pPr>
            <a:r>
              <a:rPr lang="en-US" altLang="en-US" sz="3300" i="1" dirty="0">
                <a:solidFill>
                  <a:srgbClr val="FF0000"/>
                </a:solidFill>
                <a:cs typeface="Times New Roman" panose="02020603050405020304" pitchFamily="18" charset="0"/>
              </a:rPr>
              <a:t>This important cross-reference step is the central control point for the entire cash reconciliation process and patient A/R balance system</a:t>
            </a:r>
          </a:p>
          <a:p>
            <a:pPr eaLnBrk="0" fontAlgn="base" hangingPunct="0">
              <a:spcAft>
                <a:spcPts val="600"/>
              </a:spcAft>
              <a:buClr>
                <a:srgbClr val="EE5624"/>
              </a:buClr>
              <a:buSzPct val="145000"/>
            </a:pPr>
            <a:r>
              <a:rPr lang="en-US" sz="4400" dirty="0">
                <a:cs typeface="Times New Roman" panose="02020603050405020304" pitchFamily="18" charset="0"/>
              </a:rPr>
              <a:t>Account for rejected claims</a:t>
            </a:r>
            <a:endParaRPr lang="en-US" altLang="en-US" sz="4400" dirty="0">
              <a:cs typeface="Times New Roman" panose="02020603050405020304" pitchFamily="18" charset="0"/>
            </a:endParaRPr>
          </a:p>
          <a:p>
            <a:pPr marL="0" indent="0" eaLnBrk="0" fontAlgn="base" hangingPunct="0">
              <a:spcAft>
                <a:spcPts val="600"/>
              </a:spcAft>
              <a:buClr>
                <a:srgbClr val="EE5624"/>
              </a:buClr>
              <a:buSzPct val="145000"/>
              <a:buNone/>
            </a:pPr>
            <a:endParaRPr lang="en-US" altLang="en-US" sz="3100" dirty="0">
              <a:cs typeface="Times New Roman" panose="02020603050405020304" pitchFamily="18" charset="0"/>
            </a:endParaRPr>
          </a:p>
          <a:p>
            <a:pPr marL="457200" lvl="1" indent="0" eaLnBrk="0" fontAlgn="base" hangingPunct="0">
              <a:spcAft>
                <a:spcPts val="600"/>
              </a:spcAft>
              <a:buClr>
                <a:srgbClr val="EE5624"/>
              </a:buClr>
              <a:buSzPct val="145000"/>
              <a:buNone/>
            </a:pPr>
            <a:endParaRPr lang="en-US" altLang="en-US" dirty="0">
              <a:cs typeface="Times New Roman" panose="02020603050405020304" pitchFamily="18" charset="0"/>
            </a:endParaRPr>
          </a:p>
          <a:p>
            <a:endParaRPr lang="en-US" dirty="0"/>
          </a:p>
        </p:txBody>
      </p:sp>
    </p:spTree>
    <p:extLst>
      <p:ext uri="{BB962C8B-B14F-4D97-AF65-F5344CB8AC3E}">
        <p14:creationId xmlns:p14="http://schemas.microsoft.com/office/powerpoint/2010/main" val="3060420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p:txBody>
          <a:bodyPr>
            <a:noAutofit/>
          </a:bodyPr>
          <a:lstStyle/>
          <a:p>
            <a:pPr algn="ctr"/>
            <a:r>
              <a:rPr lang="en-US" altLang="en-US" sz="2400" dirty="0">
                <a:solidFill>
                  <a:schemeClr val="tx1"/>
                </a:solidFill>
              </a:rPr>
              <a:t>Step 3: Track Reimbursement Components</a:t>
            </a:r>
            <a:endParaRPr lang="en-US" altLang="en-US" sz="2400" b="1" dirty="0">
              <a:ln>
                <a:noFill/>
              </a:ln>
              <a:solidFill>
                <a:schemeClr val="tx1"/>
              </a:solidFill>
            </a:endParaRPr>
          </a:p>
        </p:txBody>
      </p:sp>
      <p:sp>
        <p:nvSpPr>
          <p:cNvPr id="2" name="Content Placeholder 1"/>
          <p:cNvSpPr>
            <a:spLocks noGrp="1"/>
          </p:cNvSpPr>
          <p:nvPr>
            <p:ph idx="1"/>
          </p:nvPr>
        </p:nvSpPr>
        <p:spPr>
          <a:xfrm>
            <a:off x="457200" y="1908313"/>
            <a:ext cx="8229600" cy="3959087"/>
          </a:xfrm>
        </p:spPr>
        <p:txBody>
          <a:bodyPr>
            <a:normAutofit fontScale="77500" lnSpcReduction="20000"/>
          </a:bodyPr>
          <a:lstStyle/>
          <a:p>
            <a:pPr marL="0" lvl="0" indent="0" eaLnBrk="0" fontAlgn="base" hangingPunct="0">
              <a:spcAft>
                <a:spcPts val="600"/>
              </a:spcAft>
              <a:buClr>
                <a:srgbClr val="8D1515"/>
              </a:buClr>
              <a:buSzPct val="145000"/>
              <a:buNone/>
            </a:pPr>
            <a:endParaRPr lang="en-US" altLang="en-US" sz="1800" dirty="0">
              <a:solidFill>
                <a:prstClr val="black"/>
              </a:solidFill>
              <a:cs typeface="Times New Roman" panose="02020603050405020304" pitchFamily="18" charset="0"/>
            </a:endParaRPr>
          </a:p>
          <a:p>
            <a:pPr lvl="1" eaLnBrk="0" fontAlgn="base" hangingPunct="0">
              <a:spcAft>
                <a:spcPts val="600"/>
              </a:spcAft>
              <a:buClr>
                <a:srgbClr val="EE5624"/>
              </a:buClr>
              <a:buSzPct val="145000"/>
            </a:pPr>
            <a:r>
              <a:rPr lang="en-US" altLang="en-US" sz="3100" dirty="0">
                <a:cs typeface="Times New Roman" panose="02020603050405020304" pitchFamily="18" charset="0"/>
              </a:rPr>
              <a:t>Post payments upon receipt</a:t>
            </a:r>
          </a:p>
          <a:p>
            <a:pPr lvl="1" eaLnBrk="0" fontAlgn="base" hangingPunct="0">
              <a:spcAft>
                <a:spcPts val="600"/>
              </a:spcAft>
              <a:buClr>
                <a:srgbClr val="EE5624"/>
              </a:buClr>
              <a:buSzPct val="145000"/>
            </a:pPr>
            <a:r>
              <a:rPr lang="en-US" altLang="en-US" sz="3100" dirty="0">
                <a:cs typeface="Times New Roman" panose="02020603050405020304" pitchFamily="18" charset="0"/>
              </a:rPr>
              <a:t>Post each patient transaction code </a:t>
            </a:r>
            <a:r>
              <a:rPr lang="en-US" altLang="en-US" sz="3100" i="1" u="sng" dirty="0">
                <a:cs typeface="Times New Roman" panose="02020603050405020304" pitchFamily="18" charset="0"/>
              </a:rPr>
              <a:t>by line item </a:t>
            </a:r>
            <a:r>
              <a:rPr lang="en-US" altLang="en-US" sz="3100" dirty="0">
                <a:cs typeface="Times New Roman" panose="02020603050405020304" pitchFamily="18" charset="0"/>
              </a:rPr>
              <a:t>with careful attention to variations in the previously determined copays and deductibles amounts </a:t>
            </a:r>
          </a:p>
          <a:p>
            <a:pPr lvl="1" eaLnBrk="0" fontAlgn="base" hangingPunct="0">
              <a:spcAft>
                <a:spcPts val="600"/>
              </a:spcAft>
              <a:buClr>
                <a:srgbClr val="EE5624"/>
              </a:buClr>
              <a:buSzPct val="145000"/>
            </a:pPr>
            <a:r>
              <a:rPr lang="en-US" altLang="en-US" sz="3100" dirty="0">
                <a:cs typeface="Times New Roman" panose="02020603050405020304" pitchFamily="18" charset="0"/>
              </a:rPr>
              <a:t>The “allowed” amounts by the payer for each transaction code may require a write-off (based on payer contract) or account balances which the practice/clinic must resubmit to the clearinghouse as secondary or tertiary claims</a:t>
            </a:r>
          </a:p>
          <a:p>
            <a:endParaRPr lang="en-US" dirty="0"/>
          </a:p>
        </p:txBody>
      </p:sp>
    </p:spTree>
    <p:extLst>
      <p:ext uri="{BB962C8B-B14F-4D97-AF65-F5344CB8AC3E}">
        <p14:creationId xmlns:p14="http://schemas.microsoft.com/office/powerpoint/2010/main" val="3876848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657BC-5180-4E92-B547-6817DE0780E5}"/>
              </a:ext>
            </a:extLst>
          </p:cNvPr>
          <p:cNvSpPr>
            <a:spLocks noGrp="1"/>
          </p:cNvSpPr>
          <p:nvPr>
            <p:ph type="title"/>
          </p:nvPr>
        </p:nvSpPr>
        <p:spPr>
          <a:xfrm>
            <a:off x="457200" y="2285065"/>
            <a:ext cx="8229600" cy="1143000"/>
          </a:xfrm>
        </p:spPr>
        <p:txBody>
          <a:bodyPr>
            <a:normAutofit/>
          </a:bodyPr>
          <a:lstStyle/>
          <a:p>
            <a:pPr algn="ctr"/>
            <a:r>
              <a:rPr lang="en-US" dirty="0">
                <a:solidFill>
                  <a:srgbClr val="FF671F"/>
                </a:solidFill>
              </a:rPr>
              <a:t>Credentialing</a:t>
            </a:r>
          </a:p>
        </p:txBody>
      </p:sp>
      <p:sp>
        <p:nvSpPr>
          <p:cNvPr id="4" name="Slide Number Placeholder 3">
            <a:extLst>
              <a:ext uri="{FF2B5EF4-FFF2-40B4-BE49-F238E27FC236}">
                <a16:creationId xmlns:a16="http://schemas.microsoft.com/office/drawing/2014/main" id="{9980CA95-1D48-4121-B163-C0E3AD1EFB22}"/>
              </a:ext>
            </a:extLst>
          </p:cNvPr>
          <p:cNvSpPr>
            <a:spLocks noGrp="1"/>
          </p:cNvSpPr>
          <p:nvPr>
            <p:ph type="sldNum" sz="quarter" idx="10"/>
          </p:nvPr>
        </p:nvSpPr>
        <p:spPr/>
        <p:txBody>
          <a:bodyPr/>
          <a:lstStyle/>
          <a:p>
            <a:fld id="{1F61F4AC-59B8-420E-8040-3EDD647604A8}" type="slidenum">
              <a:rPr lang="en-US" smtClean="0"/>
              <a:pPr/>
              <a:t>28</a:t>
            </a:fld>
            <a:endParaRPr lang="en-US" dirty="0"/>
          </a:p>
        </p:txBody>
      </p:sp>
    </p:spTree>
    <p:extLst>
      <p:ext uri="{BB962C8B-B14F-4D97-AF65-F5344CB8AC3E}">
        <p14:creationId xmlns:p14="http://schemas.microsoft.com/office/powerpoint/2010/main" val="262905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p:txBody>
          <a:bodyPr>
            <a:noAutofit/>
          </a:bodyPr>
          <a:lstStyle/>
          <a:p>
            <a:pPr algn="ctr"/>
            <a:r>
              <a:rPr lang="en-US" altLang="en-US" sz="4800" dirty="0">
                <a:solidFill>
                  <a:schemeClr val="tx1"/>
                </a:solidFill>
              </a:rPr>
              <a:t>Recredentialing</a:t>
            </a:r>
            <a:endParaRPr lang="en-US" altLang="en-US" sz="4800" b="1" dirty="0">
              <a:ln>
                <a:noFill/>
              </a:ln>
              <a:solidFill>
                <a:schemeClr val="tx1"/>
              </a:solidFill>
            </a:endParaRPr>
          </a:p>
        </p:txBody>
      </p:sp>
      <p:sp>
        <p:nvSpPr>
          <p:cNvPr id="2" name="Content Placeholder 1"/>
          <p:cNvSpPr>
            <a:spLocks noGrp="1"/>
          </p:cNvSpPr>
          <p:nvPr>
            <p:ph idx="1"/>
          </p:nvPr>
        </p:nvSpPr>
        <p:spPr>
          <a:xfrm>
            <a:off x="457200" y="1417639"/>
            <a:ext cx="8229600" cy="4754562"/>
          </a:xfrm>
        </p:spPr>
        <p:txBody>
          <a:bodyPr>
            <a:normAutofit fontScale="40000" lnSpcReduction="20000"/>
          </a:bodyPr>
          <a:lstStyle/>
          <a:p>
            <a:pPr eaLnBrk="0" fontAlgn="base" hangingPunct="0">
              <a:spcAft>
                <a:spcPts val="600"/>
              </a:spcAft>
              <a:buClr>
                <a:srgbClr val="EE5624"/>
              </a:buClr>
              <a:buSzPct val="145000"/>
            </a:pPr>
            <a:r>
              <a:rPr lang="en-US" sz="5000" dirty="0">
                <a:cs typeface="Times New Roman" panose="02020603050405020304" pitchFamily="18" charset="0"/>
              </a:rPr>
              <a:t>Ensure the practice/clinic’s credentialing workflow maintains up-to-date documentation and licensure for recredentialing purposes</a:t>
            </a:r>
          </a:p>
          <a:p>
            <a:pPr lvl="1" eaLnBrk="0" fontAlgn="base" hangingPunct="0">
              <a:spcAft>
                <a:spcPts val="600"/>
              </a:spcAft>
              <a:buClr>
                <a:srgbClr val="EE5624"/>
              </a:buClr>
              <a:buSzPct val="145000"/>
            </a:pPr>
            <a:r>
              <a:rPr lang="en-US" altLang="en-US" sz="5000" dirty="0">
                <a:cs typeface="Times New Roman" panose="02020603050405020304" pitchFamily="18" charset="0"/>
              </a:rPr>
              <a:t>Develop a credentialing grid with “expirables management” reminders for:</a:t>
            </a:r>
          </a:p>
          <a:p>
            <a:pPr lvl="2" eaLnBrk="0" fontAlgn="base" hangingPunct="0">
              <a:spcAft>
                <a:spcPts val="600"/>
              </a:spcAft>
              <a:buClr>
                <a:srgbClr val="EE5624"/>
              </a:buClr>
              <a:buSzPct val="145000"/>
            </a:pPr>
            <a:r>
              <a:rPr lang="en-US" altLang="en-US" sz="4500" dirty="0">
                <a:cs typeface="Times New Roman" panose="02020603050405020304" pitchFamily="18" charset="0"/>
              </a:rPr>
              <a:t>State License</a:t>
            </a:r>
          </a:p>
          <a:p>
            <a:pPr lvl="2" eaLnBrk="0" fontAlgn="base" hangingPunct="0">
              <a:spcAft>
                <a:spcPts val="600"/>
              </a:spcAft>
              <a:buClr>
                <a:srgbClr val="EE5624"/>
              </a:buClr>
              <a:buSzPct val="145000"/>
            </a:pPr>
            <a:r>
              <a:rPr lang="en-US" altLang="en-US" sz="4500" dirty="0">
                <a:cs typeface="Times New Roman" panose="02020603050405020304" pitchFamily="18" charset="0"/>
              </a:rPr>
              <a:t>Drug Enforcement Administration (DEA) License</a:t>
            </a:r>
          </a:p>
          <a:p>
            <a:pPr lvl="2" eaLnBrk="0" fontAlgn="base" hangingPunct="0">
              <a:spcAft>
                <a:spcPts val="600"/>
              </a:spcAft>
              <a:buClr>
                <a:srgbClr val="EE5624"/>
              </a:buClr>
              <a:buSzPct val="145000"/>
            </a:pPr>
            <a:r>
              <a:rPr lang="en-US" altLang="en-US" sz="4500" dirty="0">
                <a:cs typeface="Times New Roman" panose="02020603050405020304" pitchFamily="18" charset="0"/>
              </a:rPr>
              <a:t>Payer contract term</a:t>
            </a:r>
          </a:p>
          <a:p>
            <a:pPr eaLnBrk="0" fontAlgn="base" hangingPunct="0">
              <a:spcAft>
                <a:spcPts val="600"/>
              </a:spcAft>
              <a:buClr>
                <a:srgbClr val="EE5624"/>
              </a:buClr>
              <a:buSzPct val="145000"/>
            </a:pPr>
            <a:r>
              <a:rPr lang="en-US" altLang="en-US" sz="5000" dirty="0">
                <a:cs typeface="Times New Roman" panose="02020603050405020304" pitchFamily="18" charset="0"/>
              </a:rPr>
              <a:t>Work closely with your Human Resource Department to ensure that provider files are up-to-date</a:t>
            </a:r>
          </a:p>
          <a:p>
            <a:pPr eaLnBrk="0" fontAlgn="base" hangingPunct="0">
              <a:spcAft>
                <a:spcPts val="600"/>
              </a:spcAft>
              <a:buClr>
                <a:srgbClr val="EE5624"/>
              </a:buClr>
              <a:buSzPct val="145000"/>
            </a:pPr>
            <a:r>
              <a:rPr lang="en-US" altLang="en-US" sz="5000" dirty="0">
                <a:cs typeface="Times New Roman" panose="02020603050405020304" pitchFamily="18" charset="0"/>
              </a:rPr>
              <a:t>Review denials and adjustments due to credentialing issues</a:t>
            </a:r>
          </a:p>
          <a:p>
            <a:pPr eaLnBrk="0" fontAlgn="base" hangingPunct="0">
              <a:spcAft>
                <a:spcPts val="600"/>
              </a:spcAft>
              <a:buClr>
                <a:srgbClr val="EE5624"/>
              </a:buClr>
              <a:buSzPct val="145000"/>
            </a:pPr>
            <a:r>
              <a:rPr lang="en-US" altLang="en-US" sz="5000" dirty="0">
                <a:cs typeface="Times New Roman" panose="02020603050405020304" pitchFamily="18" charset="0"/>
              </a:rPr>
              <a:t>Accurately record the reason for all denied claims, as well as the number of accounts written-off due to incomplete credentialing status. This information will provide beneficial insight when recredentialing providers</a:t>
            </a:r>
          </a:p>
          <a:p>
            <a:pPr marL="457200" lvl="1" indent="0" eaLnBrk="0" fontAlgn="base" hangingPunct="0">
              <a:spcAft>
                <a:spcPts val="600"/>
              </a:spcAft>
              <a:buClr>
                <a:srgbClr val="EE5624"/>
              </a:buClr>
              <a:buSzPct val="145000"/>
              <a:buNone/>
            </a:pPr>
            <a:endParaRPr lang="en-US" altLang="en-US" dirty="0">
              <a:cs typeface="Times New Roman" panose="02020603050405020304" pitchFamily="18" charset="0"/>
            </a:endParaRPr>
          </a:p>
          <a:p>
            <a:endParaRPr lang="en-US" dirty="0"/>
          </a:p>
        </p:txBody>
      </p:sp>
    </p:spTree>
    <p:extLst>
      <p:ext uri="{BB962C8B-B14F-4D97-AF65-F5344CB8AC3E}">
        <p14:creationId xmlns:p14="http://schemas.microsoft.com/office/powerpoint/2010/main" val="1436358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p:cNvSpPr>
          <p:nvPr>
            <p:ph type="title"/>
          </p:nvPr>
        </p:nvSpPr>
        <p:spPr/>
        <p:txBody>
          <a:bodyPr anchor="ctr"/>
          <a:lstStyle/>
          <a:p>
            <a:pPr algn="ctr" eaLnBrk="1" hangingPunct="1"/>
            <a:r>
              <a:rPr lang="en-US" altLang="en-US" b="1" dirty="0">
                <a:ln>
                  <a:noFill/>
                </a:ln>
                <a:solidFill>
                  <a:schemeClr val="tx1"/>
                </a:solidFill>
              </a:rPr>
              <a:t>Learning Objectives</a:t>
            </a:r>
          </a:p>
        </p:txBody>
      </p:sp>
      <p:sp>
        <p:nvSpPr>
          <p:cNvPr id="29699" name="Rectangle 5">
            <a:extLst>
              <a:ext uri="{FF2B5EF4-FFF2-40B4-BE49-F238E27FC236}">
                <a16:creationId xmlns:a16="http://schemas.microsoft.com/office/drawing/2014/main" id="{77AC38C6-47F5-41A6-A4CE-A6260FAE08AD}"/>
              </a:ext>
            </a:extLst>
          </p:cNvPr>
          <p:cNvSpPr>
            <a:spLocks noGrp="1"/>
          </p:cNvSpPr>
          <p:nvPr>
            <p:ph idx="1"/>
          </p:nvPr>
        </p:nvSpPr>
        <p:spPr/>
        <p:txBody>
          <a:bodyPr anchor="ctr">
            <a:normAutofit/>
          </a:bodyPr>
          <a:lstStyle/>
          <a:p>
            <a:pPr indent="-339725">
              <a:buClr>
                <a:srgbClr val="EE5624"/>
              </a:buClr>
            </a:pPr>
            <a:r>
              <a:rPr lang="en-US" altLang="en-US" sz="2800" dirty="0">
                <a:cs typeface="Times New Roman" panose="02020603050405020304" pitchFamily="18" charset="0"/>
              </a:rPr>
              <a:t>Examine key performance indicators</a:t>
            </a:r>
          </a:p>
          <a:p>
            <a:pPr indent="-339725">
              <a:buClr>
                <a:srgbClr val="EE5624"/>
              </a:buClr>
            </a:pPr>
            <a:r>
              <a:rPr lang="en-US" altLang="en-US" sz="2800" dirty="0">
                <a:cs typeface="Times New Roman" panose="02020603050405020304" pitchFamily="18" charset="0"/>
              </a:rPr>
              <a:t>List varying financial reports for monitoring</a:t>
            </a:r>
          </a:p>
          <a:p>
            <a:pPr indent="-339725">
              <a:buClr>
                <a:srgbClr val="EE5624"/>
              </a:buClr>
            </a:pPr>
            <a:r>
              <a:rPr lang="en-US" altLang="en-US" sz="2800" dirty="0">
                <a:cs typeface="Times New Roman" panose="02020603050405020304" pitchFamily="18" charset="0"/>
              </a:rPr>
              <a:t>Discuss common billing pitfalls</a:t>
            </a:r>
          </a:p>
          <a:p>
            <a:pPr indent="-339725">
              <a:buClr>
                <a:srgbClr val="EE5624"/>
              </a:buClr>
            </a:pPr>
            <a:r>
              <a:rPr lang="en-US" altLang="en-US" sz="2800" dirty="0">
                <a:cs typeface="Times New Roman" panose="02020603050405020304" pitchFamily="18" charset="0"/>
              </a:rPr>
              <a:t>Describe the steps in billing financial reconciliation processes, re-credentialing, and bell curve monitoring</a:t>
            </a:r>
          </a:p>
        </p:txBody>
      </p:sp>
    </p:spTree>
    <p:extLst>
      <p:ext uri="{BB962C8B-B14F-4D97-AF65-F5344CB8AC3E}">
        <p14:creationId xmlns:p14="http://schemas.microsoft.com/office/powerpoint/2010/main" val="3842012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657BC-5180-4E92-B547-6817DE0780E5}"/>
              </a:ext>
            </a:extLst>
          </p:cNvPr>
          <p:cNvSpPr>
            <a:spLocks noGrp="1"/>
          </p:cNvSpPr>
          <p:nvPr>
            <p:ph type="title"/>
          </p:nvPr>
        </p:nvSpPr>
        <p:spPr>
          <a:xfrm>
            <a:off x="457200" y="2285065"/>
            <a:ext cx="8229600" cy="1143000"/>
          </a:xfrm>
        </p:spPr>
        <p:txBody>
          <a:bodyPr>
            <a:normAutofit/>
          </a:bodyPr>
          <a:lstStyle/>
          <a:p>
            <a:pPr algn="ctr"/>
            <a:r>
              <a:rPr lang="en-US" dirty="0">
                <a:solidFill>
                  <a:srgbClr val="FF671F"/>
                </a:solidFill>
              </a:rPr>
              <a:t>Bell Curve Monitoring</a:t>
            </a:r>
          </a:p>
        </p:txBody>
      </p:sp>
      <p:sp>
        <p:nvSpPr>
          <p:cNvPr id="4" name="Slide Number Placeholder 3">
            <a:extLst>
              <a:ext uri="{FF2B5EF4-FFF2-40B4-BE49-F238E27FC236}">
                <a16:creationId xmlns:a16="http://schemas.microsoft.com/office/drawing/2014/main" id="{9980CA95-1D48-4121-B163-C0E3AD1EFB22}"/>
              </a:ext>
            </a:extLst>
          </p:cNvPr>
          <p:cNvSpPr>
            <a:spLocks noGrp="1"/>
          </p:cNvSpPr>
          <p:nvPr>
            <p:ph type="sldNum" sz="quarter" idx="10"/>
          </p:nvPr>
        </p:nvSpPr>
        <p:spPr/>
        <p:txBody>
          <a:bodyPr/>
          <a:lstStyle/>
          <a:p>
            <a:fld id="{1F61F4AC-59B8-420E-8040-3EDD647604A8}" type="slidenum">
              <a:rPr lang="en-US" smtClean="0"/>
              <a:pPr/>
              <a:t>30</a:t>
            </a:fld>
            <a:endParaRPr lang="en-US" dirty="0"/>
          </a:p>
        </p:txBody>
      </p:sp>
    </p:spTree>
    <p:extLst>
      <p:ext uri="{BB962C8B-B14F-4D97-AF65-F5344CB8AC3E}">
        <p14:creationId xmlns:p14="http://schemas.microsoft.com/office/powerpoint/2010/main" val="283915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p:txBody>
          <a:bodyPr>
            <a:noAutofit/>
          </a:bodyPr>
          <a:lstStyle/>
          <a:p>
            <a:pPr algn="ctr"/>
            <a:r>
              <a:rPr lang="en-US" altLang="en-US" sz="4000" dirty="0">
                <a:solidFill>
                  <a:schemeClr val="tx1"/>
                </a:solidFill>
              </a:rPr>
              <a:t>E/M Services</a:t>
            </a:r>
            <a:endParaRPr lang="en-US" altLang="en-US" sz="4000" b="1" dirty="0">
              <a:ln>
                <a:noFill/>
              </a:ln>
              <a:solidFill>
                <a:schemeClr val="tx1"/>
              </a:solidFill>
            </a:endParaRPr>
          </a:p>
        </p:txBody>
      </p:sp>
      <p:sp>
        <p:nvSpPr>
          <p:cNvPr id="2" name="Content Placeholder 1"/>
          <p:cNvSpPr>
            <a:spLocks noGrp="1"/>
          </p:cNvSpPr>
          <p:nvPr>
            <p:ph idx="1"/>
          </p:nvPr>
        </p:nvSpPr>
        <p:spPr>
          <a:xfrm>
            <a:off x="457200" y="1417639"/>
            <a:ext cx="8229600" cy="4678362"/>
          </a:xfrm>
        </p:spPr>
        <p:txBody>
          <a:bodyPr>
            <a:normAutofit fontScale="85000" lnSpcReduction="20000"/>
          </a:bodyPr>
          <a:lstStyle/>
          <a:p>
            <a:pPr marL="0" lvl="0" indent="0" eaLnBrk="0" fontAlgn="base" hangingPunct="0">
              <a:spcAft>
                <a:spcPts val="600"/>
              </a:spcAft>
              <a:buClr>
                <a:srgbClr val="8D1515"/>
              </a:buClr>
              <a:buSzPct val="145000"/>
              <a:buNone/>
            </a:pPr>
            <a:r>
              <a:rPr lang="en-US" altLang="en-US" sz="2600" dirty="0">
                <a:cs typeface="Times New Roman" panose="02020603050405020304" pitchFamily="18" charset="0"/>
              </a:rPr>
              <a:t>Evaluation and management (E/M) services are an ongoing focus of the federal payers.</a:t>
            </a:r>
          </a:p>
          <a:p>
            <a:pPr marL="0" lvl="0" indent="0" eaLnBrk="0" fontAlgn="base" hangingPunct="0">
              <a:spcAft>
                <a:spcPts val="600"/>
              </a:spcAft>
              <a:buClr>
                <a:srgbClr val="8D1515"/>
              </a:buClr>
              <a:buSzPct val="145000"/>
              <a:buNone/>
            </a:pPr>
            <a:endParaRPr lang="en-US" altLang="en-US" sz="1800" dirty="0">
              <a:solidFill>
                <a:prstClr val="black"/>
              </a:solidFill>
              <a:cs typeface="Times New Roman" panose="02020603050405020304" pitchFamily="18" charset="0"/>
            </a:endParaRPr>
          </a:p>
          <a:p>
            <a:pPr marL="0" lvl="0" indent="0" eaLnBrk="0" fontAlgn="base" hangingPunct="0">
              <a:spcAft>
                <a:spcPts val="600"/>
              </a:spcAft>
              <a:buClr>
                <a:srgbClr val="8D1515"/>
              </a:buClr>
              <a:buSzPct val="145000"/>
              <a:buNone/>
            </a:pPr>
            <a:endParaRPr lang="en-US" altLang="en-US" sz="2000" dirty="0">
              <a:solidFill>
                <a:prstClr val="black"/>
              </a:solidFill>
              <a:cs typeface="Times New Roman" panose="02020603050405020304" pitchFamily="18" charset="0"/>
            </a:endParaRP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Lack of Medical Necessity </a:t>
            </a: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Overcoding or Undercoding </a:t>
            </a: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Incorrect E/M code category</a:t>
            </a: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Consult requirements not met</a:t>
            </a: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Preventive service should have been billed </a:t>
            </a: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Chief Complaint missing or not clearly stated</a:t>
            </a: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Assessment and/or Plan not clearly documented </a:t>
            </a: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Time not documented correctly</a:t>
            </a: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Documentation not authenticated</a:t>
            </a: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Tests ordered and billed but not documented </a:t>
            </a:r>
          </a:p>
          <a:p>
            <a:endParaRPr lang="en-US" dirty="0"/>
          </a:p>
        </p:txBody>
      </p:sp>
    </p:spTree>
    <p:extLst>
      <p:ext uri="{BB962C8B-B14F-4D97-AF65-F5344CB8AC3E}">
        <p14:creationId xmlns:p14="http://schemas.microsoft.com/office/powerpoint/2010/main" val="2999623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p:txBody>
          <a:bodyPr anchor="ctr">
            <a:noAutofit/>
          </a:bodyPr>
          <a:lstStyle/>
          <a:p>
            <a:pPr algn="ctr"/>
            <a:r>
              <a:rPr lang="en-US" altLang="en-US" sz="3200" dirty="0">
                <a:solidFill>
                  <a:schemeClr val="tx1"/>
                </a:solidFill>
              </a:rPr>
              <a:t>E/M Bell Curve Data</a:t>
            </a:r>
            <a:br>
              <a:rPr lang="en-US" altLang="en-US" sz="2800" dirty="0">
                <a:solidFill>
                  <a:schemeClr val="tx1"/>
                </a:solidFill>
              </a:rPr>
            </a:br>
            <a:r>
              <a:rPr lang="en-US" altLang="en-US" sz="2400" dirty="0">
                <a:solidFill>
                  <a:schemeClr val="tx1"/>
                </a:solidFill>
              </a:rPr>
              <a:t>Internal Medicine - New Patient Office Visits</a:t>
            </a:r>
            <a:endParaRPr lang="en-US" altLang="en-US" sz="2400" b="1" dirty="0">
              <a:ln>
                <a:noFill/>
              </a:ln>
              <a:solidFill>
                <a:schemeClr val="tx1"/>
              </a:solidFill>
            </a:endParaRPr>
          </a:p>
        </p:txBody>
      </p:sp>
      <p:graphicFrame>
        <p:nvGraphicFramePr>
          <p:cNvPr id="7" name="Content Placeholder 6">
            <a:extLst>
              <a:ext uri="{FF2B5EF4-FFF2-40B4-BE49-F238E27FC236}">
                <a16:creationId xmlns:a16="http://schemas.microsoft.com/office/drawing/2014/main" id="{0C172F52-14B5-4480-B16A-953E4F8E4E69}"/>
              </a:ext>
            </a:extLst>
          </p:cNvPr>
          <p:cNvGraphicFramePr>
            <a:graphicFrameLocks noGrp="1"/>
          </p:cNvGraphicFramePr>
          <p:nvPr>
            <p:ph idx="1"/>
            <p:extLst>
              <p:ext uri="{D42A27DB-BD31-4B8C-83A1-F6EECF244321}">
                <p14:modId xmlns:p14="http://schemas.microsoft.com/office/powerpoint/2010/main" val="1474216346"/>
              </p:ext>
            </p:extLst>
          </p:nvPr>
        </p:nvGraphicFramePr>
        <p:xfrm>
          <a:off x="137160" y="1417638"/>
          <a:ext cx="886968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7298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p:txBody>
          <a:bodyPr anchor="ctr">
            <a:noAutofit/>
          </a:bodyPr>
          <a:lstStyle/>
          <a:p>
            <a:pPr algn="ctr"/>
            <a:r>
              <a:rPr lang="en-US" altLang="en-US" sz="3200" dirty="0">
                <a:solidFill>
                  <a:schemeClr val="tx1"/>
                </a:solidFill>
              </a:rPr>
              <a:t>E/M Bell Curve Data</a:t>
            </a:r>
            <a:br>
              <a:rPr lang="en-US" altLang="en-US" sz="2800" dirty="0">
                <a:solidFill>
                  <a:schemeClr val="tx1"/>
                </a:solidFill>
              </a:rPr>
            </a:br>
            <a:r>
              <a:rPr lang="en-US" altLang="en-US" sz="2000" dirty="0">
                <a:solidFill>
                  <a:schemeClr val="tx1"/>
                </a:solidFill>
              </a:rPr>
              <a:t>Internal Medicine - Established Patient Office Visits</a:t>
            </a:r>
            <a:endParaRPr lang="en-US" altLang="en-US" sz="2000" b="1" dirty="0">
              <a:ln>
                <a:noFill/>
              </a:ln>
              <a:solidFill>
                <a:schemeClr val="tx1"/>
              </a:solidFill>
            </a:endParaRPr>
          </a:p>
        </p:txBody>
      </p:sp>
      <p:graphicFrame>
        <p:nvGraphicFramePr>
          <p:cNvPr id="5" name="Content Placeholder 6">
            <a:extLst>
              <a:ext uri="{FF2B5EF4-FFF2-40B4-BE49-F238E27FC236}">
                <a16:creationId xmlns:a16="http://schemas.microsoft.com/office/drawing/2014/main" id="{D8C9A84D-B852-4A4B-A0C4-27B7E37B4423}"/>
              </a:ext>
            </a:extLst>
          </p:cNvPr>
          <p:cNvGraphicFramePr>
            <a:graphicFrameLocks noGrp="1"/>
          </p:cNvGraphicFramePr>
          <p:nvPr>
            <p:ph idx="1"/>
            <p:extLst>
              <p:ext uri="{D42A27DB-BD31-4B8C-83A1-F6EECF244321}">
                <p14:modId xmlns:p14="http://schemas.microsoft.com/office/powerpoint/2010/main" val="2875410218"/>
              </p:ext>
            </p:extLst>
          </p:nvPr>
        </p:nvGraphicFramePr>
        <p:xfrm>
          <a:off x="137160" y="1406526"/>
          <a:ext cx="8869680" cy="4663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7932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p:txBody>
          <a:bodyPr>
            <a:noAutofit/>
          </a:bodyPr>
          <a:lstStyle/>
          <a:p>
            <a:pPr algn="ctr"/>
            <a:r>
              <a:rPr lang="en-US" altLang="en-US" sz="4000" dirty="0">
                <a:solidFill>
                  <a:schemeClr val="tx1"/>
                </a:solidFill>
              </a:rPr>
              <a:t>E/M Services</a:t>
            </a:r>
            <a:endParaRPr lang="en-US" altLang="en-US" sz="4000" b="1" dirty="0">
              <a:ln>
                <a:noFill/>
              </a:ln>
              <a:solidFill>
                <a:schemeClr val="tx1"/>
              </a:solidFill>
            </a:endParaRPr>
          </a:p>
        </p:txBody>
      </p:sp>
      <p:sp>
        <p:nvSpPr>
          <p:cNvPr id="2" name="Content Placeholder 1"/>
          <p:cNvSpPr>
            <a:spLocks noGrp="1"/>
          </p:cNvSpPr>
          <p:nvPr>
            <p:ph idx="1"/>
          </p:nvPr>
        </p:nvSpPr>
        <p:spPr>
          <a:xfrm>
            <a:off x="457200" y="1417639"/>
            <a:ext cx="8229600" cy="4678362"/>
          </a:xfrm>
        </p:spPr>
        <p:txBody>
          <a:bodyPr>
            <a:normAutofit/>
          </a:bodyPr>
          <a:lstStyle/>
          <a:p>
            <a:pPr marL="0" lvl="0" indent="0" eaLnBrk="0" fontAlgn="base" hangingPunct="0">
              <a:spcAft>
                <a:spcPts val="600"/>
              </a:spcAft>
              <a:buClr>
                <a:srgbClr val="8D1515"/>
              </a:buClr>
              <a:buSzPct val="145000"/>
              <a:buNone/>
            </a:pPr>
            <a:endParaRPr lang="en-US" altLang="en-US" sz="1800" dirty="0">
              <a:solidFill>
                <a:prstClr val="black"/>
              </a:solidFill>
              <a:cs typeface="Times New Roman" panose="02020603050405020304" pitchFamily="18" charset="0"/>
            </a:endParaRPr>
          </a:p>
          <a:p>
            <a:pPr marL="0" lvl="0" indent="0" eaLnBrk="0" fontAlgn="base" hangingPunct="0">
              <a:spcAft>
                <a:spcPts val="600"/>
              </a:spcAft>
              <a:buClr>
                <a:srgbClr val="8D1515"/>
              </a:buClr>
              <a:buSzPct val="145000"/>
              <a:buNone/>
            </a:pPr>
            <a:endParaRPr lang="en-US" altLang="en-US" sz="2000" dirty="0">
              <a:solidFill>
                <a:prstClr val="black"/>
              </a:solidFill>
              <a:cs typeface="Times New Roman" panose="02020603050405020304" pitchFamily="18" charset="0"/>
            </a:endParaRP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Generate E/M Bell Curve data for each provider and compare to the group to identify outliers</a:t>
            </a: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Perform coding QA of high level services (99214, 99215) prior to claim submission</a:t>
            </a: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Perform annual provider education and training</a:t>
            </a: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Monitor payer guidelines changes and updates</a:t>
            </a:r>
          </a:p>
        </p:txBody>
      </p:sp>
    </p:spTree>
    <p:extLst>
      <p:ext uri="{BB962C8B-B14F-4D97-AF65-F5344CB8AC3E}">
        <p14:creationId xmlns:p14="http://schemas.microsoft.com/office/powerpoint/2010/main" val="9016923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657BC-5180-4E92-B547-6817DE0780E5}"/>
              </a:ext>
            </a:extLst>
          </p:cNvPr>
          <p:cNvSpPr>
            <a:spLocks noGrp="1"/>
          </p:cNvSpPr>
          <p:nvPr>
            <p:ph type="title"/>
          </p:nvPr>
        </p:nvSpPr>
        <p:spPr>
          <a:xfrm>
            <a:off x="457200" y="2285065"/>
            <a:ext cx="8229600" cy="1143000"/>
          </a:xfrm>
        </p:spPr>
        <p:txBody>
          <a:bodyPr>
            <a:normAutofit/>
          </a:bodyPr>
          <a:lstStyle/>
          <a:p>
            <a:pPr algn="ctr"/>
            <a:r>
              <a:rPr lang="en-US" dirty="0">
                <a:solidFill>
                  <a:srgbClr val="FF671F"/>
                </a:solidFill>
              </a:rPr>
              <a:t>Case Study</a:t>
            </a:r>
          </a:p>
        </p:txBody>
      </p:sp>
      <p:sp>
        <p:nvSpPr>
          <p:cNvPr id="4" name="Slide Number Placeholder 3">
            <a:extLst>
              <a:ext uri="{FF2B5EF4-FFF2-40B4-BE49-F238E27FC236}">
                <a16:creationId xmlns:a16="http://schemas.microsoft.com/office/drawing/2014/main" id="{9980CA95-1D48-4121-B163-C0E3AD1EFB22}"/>
              </a:ext>
            </a:extLst>
          </p:cNvPr>
          <p:cNvSpPr>
            <a:spLocks noGrp="1"/>
          </p:cNvSpPr>
          <p:nvPr>
            <p:ph type="sldNum" sz="quarter" idx="10"/>
          </p:nvPr>
        </p:nvSpPr>
        <p:spPr/>
        <p:txBody>
          <a:bodyPr/>
          <a:lstStyle/>
          <a:p>
            <a:fld id="{1F61F4AC-59B8-420E-8040-3EDD647604A8}" type="slidenum">
              <a:rPr lang="en-US" smtClean="0"/>
              <a:pPr/>
              <a:t>35</a:t>
            </a:fld>
            <a:endParaRPr lang="en-US" dirty="0"/>
          </a:p>
        </p:txBody>
      </p:sp>
    </p:spTree>
    <p:extLst>
      <p:ext uri="{BB962C8B-B14F-4D97-AF65-F5344CB8AC3E}">
        <p14:creationId xmlns:p14="http://schemas.microsoft.com/office/powerpoint/2010/main" val="38639132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0F075-73EF-4929-9677-A615D326986C}"/>
              </a:ext>
            </a:extLst>
          </p:cNvPr>
          <p:cNvSpPr>
            <a:spLocks noGrp="1"/>
          </p:cNvSpPr>
          <p:nvPr>
            <p:ph type="title"/>
          </p:nvPr>
        </p:nvSpPr>
        <p:spPr/>
        <p:txBody>
          <a:bodyPr/>
          <a:lstStyle/>
          <a:p>
            <a:pPr algn="ctr"/>
            <a:r>
              <a:rPr lang="en-US" sz="4000" dirty="0">
                <a:solidFill>
                  <a:schemeClr val="tx1"/>
                </a:solidFill>
              </a:rPr>
              <a:t>E/M Services</a:t>
            </a:r>
          </a:p>
        </p:txBody>
      </p:sp>
      <p:sp>
        <p:nvSpPr>
          <p:cNvPr id="3" name="Content Placeholder 2">
            <a:extLst>
              <a:ext uri="{FF2B5EF4-FFF2-40B4-BE49-F238E27FC236}">
                <a16:creationId xmlns:a16="http://schemas.microsoft.com/office/drawing/2014/main" id="{82A2A8BC-3D67-4E6A-A456-39D8898BDDEB}"/>
              </a:ext>
            </a:extLst>
          </p:cNvPr>
          <p:cNvSpPr>
            <a:spLocks noGrp="1"/>
          </p:cNvSpPr>
          <p:nvPr>
            <p:ph idx="1"/>
          </p:nvPr>
        </p:nvSpPr>
        <p:spPr>
          <a:xfrm>
            <a:off x="457200" y="1417638"/>
            <a:ext cx="8229600" cy="4754562"/>
          </a:xfrm>
        </p:spPr>
        <p:txBody>
          <a:bodyPr>
            <a:normAutofit fontScale="92500" lnSpcReduction="10000"/>
          </a:bodyPr>
          <a:lstStyle/>
          <a:p>
            <a:pPr marL="0" indent="0">
              <a:buNone/>
            </a:pPr>
            <a:r>
              <a:rPr lang="en-US" sz="2200" b="1" dirty="0">
                <a:cs typeface="Times New Roman" panose="02020603050405020304" pitchFamily="18" charset="0"/>
              </a:rPr>
              <a:t>Scenario: </a:t>
            </a:r>
            <a:r>
              <a:rPr lang="en-US" sz="2200" dirty="0">
                <a:cs typeface="Times New Roman" panose="02020603050405020304" pitchFamily="18" charset="0"/>
              </a:rPr>
              <a:t>A patient underwent a left inguinal hernia (LIH) repair Tuesday morning. The physician writes an order to place the patient in observation following surgery for post-op pain control. The nurse documents the patient arrived in recovery at 11 a.m. There were no complications and no services rendered outside of the routine post-operative services. The physician discharged the patient at 11 p.m.</a:t>
            </a:r>
          </a:p>
          <a:p>
            <a:pPr marL="0" indent="0">
              <a:buNone/>
            </a:pPr>
            <a:endParaRPr lang="en-US" sz="1800" dirty="0">
              <a:cs typeface="Times New Roman" panose="02020603050405020304" pitchFamily="18" charset="0"/>
            </a:endParaRPr>
          </a:p>
          <a:p>
            <a:pPr marL="0" indent="0">
              <a:buNone/>
            </a:pPr>
            <a:r>
              <a:rPr lang="en-US" sz="2200" b="1" dirty="0">
                <a:cs typeface="Times New Roman" panose="02020603050405020304" pitchFamily="18" charset="0"/>
              </a:rPr>
              <a:t>Can the facility bill for observational services?</a:t>
            </a:r>
          </a:p>
          <a:p>
            <a:pPr marL="0" indent="0">
              <a:buNone/>
            </a:pPr>
            <a:endParaRPr lang="en-US" sz="1800" dirty="0">
              <a:cs typeface="Times New Roman" panose="02020603050405020304" pitchFamily="18" charset="0"/>
            </a:endParaRPr>
          </a:p>
          <a:p>
            <a:pPr marL="0" indent="0">
              <a:buNone/>
            </a:pPr>
            <a:r>
              <a:rPr lang="en-US" sz="2200" b="1" dirty="0">
                <a:cs typeface="Times New Roman" panose="02020603050405020304" pitchFamily="18" charset="0"/>
              </a:rPr>
              <a:t>Observation: </a:t>
            </a:r>
            <a:r>
              <a:rPr lang="en-US" sz="2200" dirty="0">
                <a:cs typeface="Times New Roman" panose="02020603050405020304" pitchFamily="18" charset="0"/>
              </a:rPr>
              <a:t>Even though the patient was being observed for 12 hours, the facility cannot bill for observation services. The observation was part of the regular post-operative treatment and should be billed as recovery room services. If the physician documented a post-operative complication, then it would be billable. Since the patient is placed in observation because of a complication, the facility can bill for observation as long as the physician writes an order and the nurse documents the start and stop time for the observation.</a:t>
            </a:r>
          </a:p>
          <a:p>
            <a:pPr marL="0" indent="0">
              <a:buNone/>
            </a:pPr>
            <a:endParaRPr lang="en-US" sz="1800" dirty="0">
              <a:cs typeface="Times New Roman" panose="02020603050405020304" pitchFamily="18" charset="0"/>
            </a:endParaRPr>
          </a:p>
          <a:p>
            <a:pPr marL="0" indent="0">
              <a:buNone/>
            </a:pPr>
            <a:endParaRPr lang="en-US" sz="1800" dirty="0">
              <a:cs typeface="Times New Roman" panose="02020603050405020304" pitchFamily="18" charset="0"/>
            </a:endParaRPr>
          </a:p>
        </p:txBody>
      </p:sp>
    </p:spTree>
    <p:extLst>
      <p:ext uri="{BB962C8B-B14F-4D97-AF65-F5344CB8AC3E}">
        <p14:creationId xmlns:p14="http://schemas.microsoft.com/office/powerpoint/2010/main" val="3749092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algn="ctr"/>
            <a:r>
              <a:rPr lang="en-US" altLang="en-US" b="1" dirty="0">
                <a:ln>
                  <a:noFill/>
                </a:ln>
                <a:solidFill>
                  <a:schemeClr val="tx1"/>
                </a:solidFill>
              </a:rPr>
              <a:t>Session Highlights</a:t>
            </a:r>
          </a:p>
        </p:txBody>
      </p:sp>
      <p:sp>
        <p:nvSpPr>
          <p:cNvPr id="79875" name="Content Placeholder 2"/>
          <p:cNvSpPr>
            <a:spLocks noGrp="1"/>
          </p:cNvSpPr>
          <p:nvPr>
            <p:ph idx="1"/>
          </p:nvPr>
        </p:nvSpPr>
        <p:spPr>
          <a:xfrm>
            <a:off x="457200" y="1417639"/>
            <a:ext cx="8229600" cy="4678362"/>
          </a:xfrm>
        </p:spPr>
        <p:txBody>
          <a:bodyPr>
            <a:normAutofit/>
          </a:bodyPr>
          <a:lstStyle/>
          <a:p>
            <a:pPr indent="-285750">
              <a:buClr>
                <a:srgbClr val="EE5624"/>
              </a:buClr>
            </a:pPr>
            <a:r>
              <a:rPr lang="en-US" altLang="en-US" sz="2200" dirty="0">
                <a:cs typeface="Times New Roman" panose="02020603050405020304" pitchFamily="18" charset="0"/>
              </a:rPr>
              <a:t>Understanding KPIs as measurement tools to monitor various aspects of the practice/clinic for efficiencies</a:t>
            </a:r>
          </a:p>
          <a:p>
            <a:pPr indent="-285750">
              <a:buClr>
                <a:srgbClr val="EE5624"/>
              </a:buClr>
            </a:pPr>
            <a:r>
              <a:rPr lang="en-US" altLang="en-US" sz="2200" dirty="0">
                <a:cs typeface="Times New Roman" panose="02020603050405020304" pitchFamily="18" charset="0"/>
              </a:rPr>
              <a:t>Critical KPIs to focus on to ensure the practice/clinic is working at an optimal level</a:t>
            </a:r>
          </a:p>
          <a:p>
            <a:pPr indent="-285750">
              <a:buClr>
                <a:srgbClr val="EE5624"/>
              </a:buClr>
            </a:pPr>
            <a:r>
              <a:rPr lang="en-US" altLang="en-US" sz="2200" dirty="0">
                <a:cs typeface="Times New Roman" panose="02020603050405020304" pitchFamily="18" charset="0"/>
              </a:rPr>
              <a:t>The use of financial reporting to assist in monitoring the KPI measures for the Medical Billing Office</a:t>
            </a:r>
          </a:p>
          <a:p>
            <a:pPr indent="-285750">
              <a:buClr>
                <a:srgbClr val="EE5624"/>
              </a:buClr>
            </a:pPr>
            <a:r>
              <a:rPr lang="en-US" altLang="en-US" sz="2200" dirty="0">
                <a:cs typeface="Times New Roman" panose="02020603050405020304" pitchFamily="18" charset="0"/>
              </a:rPr>
              <a:t>Financial reconciliation processes allowing for better controls and monitoring</a:t>
            </a:r>
          </a:p>
          <a:p>
            <a:pPr indent="-285750">
              <a:buClr>
                <a:srgbClr val="EE5624"/>
              </a:buClr>
            </a:pPr>
            <a:r>
              <a:rPr lang="en-US" altLang="en-US" sz="2200" dirty="0">
                <a:cs typeface="Times New Roman" panose="02020603050405020304" pitchFamily="18" charset="0"/>
              </a:rPr>
              <a:t>The importance of maintaining an up-to-date credentialing process to ensure cash flow and facilitate recredentialing of providers</a:t>
            </a:r>
          </a:p>
          <a:p>
            <a:pPr indent="-285750">
              <a:buClr>
                <a:srgbClr val="EE5624"/>
              </a:buClr>
            </a:pPr>
            <a:r>
              <a:rPr lang="en-US" altLang="en-US" sz="2200" dirty="0">
                <a:cs typeface="Times New Roman" panose="02020603050405020304" pitchFamily="18" charset="0"/>
              </a:rPr>
              <a:t>Understanding the importance of bell curve data and E/M related risks</a:t>
            </a:r>
          </a:p>
        </p:txBody>
      </p:sp>
    </p:spTree>
    <p:extLst>
      <p:ext uri="{BB962C8B-B14F-4D97-AF65-F5344CB8AC3E}">
        <p14:creationId xmlns:p14="http://schemas.microsoft.com/office/powerpoint/2010/main" val="2013201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nchor="t">
            <a:normAutofit fontScale="90000"/>
          </a:bodyPr>
          <a:lstStyle/>
          <a:p>
            <a:pPr algn="ctr"/>
            <a:r>
              <a:rPr lang="en-US" altLang="en-US" dirty="0">
                <a:solidFill>
                  <a:schemeClr val="tx1"/>
                </a:solidFill>
              </a:rPr>
              <a:t>Session 4 Discussion and           Series Conclusion</a:t>
            </a:r>
            <a:endParaRPr lang="en-US" altLang="en-US" b="1" dirty="0">
              <a:ln>
                <a:noFill/>
              </a:ln>
              <a:solidFill>
                <a:schemeClr val="tx1"/>
              </a:solidFill>
            </a:endParaRPr>
          </a:p>
        </p:txBody>
      </p:sp>
      <p:sp>
        <p:nvSpPr>
          <p:cNvPr id="81923" name="Content Placeholder 2"/>
          <p:cNvSpPr>
            <a:spLocks noGrp="1"/>
          </p:cNvSpPr>
          <p:nvPr>
            <p:ph idx="1"/>
          </p:nvPr>
        </p:nvSpPr>
        <p:spPr>
          <a:xfrm>
            <a:off x="457200" y="1828800"/>
            <a:ext cx="8229600" cy="3505200"/>
          </a:xfrm>
        </p:spPr>
        <p:txBody>
          <a:bodyPr>
            <a:noAutofit/>
          </a:bodyPr>
          <a:lstStyle/>
          <a:p>
            <a:pPr indent="-285750">
              <a:buClr>
                <a:srgbClr val="EE5624"/>
              </a:buClr>
            </a:pPr>
            <a:r>
              <a:rPr lang="en-US" altLang="en-US" sz="3200" dirty="0">
                <a:cs typeface="Times New Roman" panose="02020603050405020304" pitchFamily="18" charset="0"/>
              </a:rPr>
              <a:t>KPI selection for your practice/clinic</a:t>
            </a:r>
          </a:p>
          <a:p>
            <a:pPr indent="-285750">
              <a:buClr>
                <a:srgbClr val="EE5624"/>
              </a:buClr>
            </a:pPr>
            <a:r>
              <a:rPr lang="en-US" altLang="en-US" sz="3200" dirty="0">
                <a:cs typeface="Times New Roman" panose="02020603050405020304" pitchFamily="18" charset="0"/>
              </a:rPr>
              <a:t>Reconciliation process you can implement immediately</a:t>
            </a:r>
          </a:p>
          <a:p>
            <a:pPr indent="-285750">
              <a:buClr>
                <a:srgbClr val="EE5624"/>
              </a:buClr>
            </a:pPr>
            <a:r>
              <a:rPr lang="en-US" altLang="en-US" sz="3200" dirty="0">
                <a:cs typeface="Times New Roman" panose="02020603050405020304" pitchFamily="18" charset="0"/>
              </a:rPr>
              <a:t>E/M related concerns you may have for your practice/clinic</a:t>
            </a:r>
          </a:p>
          <a:p>
            <a:pPr indent="-285750">
              <a:buClr>
                <a:srgbClr val="EE5624"/>
              </a:buClr>
            </a:pPr>
            <a:r>
              <a:rPr lang="en-US" altLang="en-US" sz="3200" dirty="0">
                <a:cs typeface="Times New Roman" panose="02020603050405020304" pitchFamily="18" charset="0"/>
              </a:rPr>
              <a:t>Topic review/questions from Sessions 1, 2 or 3</a:t>
            </a:r>
          </a:p>
        </p:txBody>
      </p:sp>
    </p:spTree>
    <p:extLst>
      <p:ext uri="{BB962C8B-B14F-4D97-AF65-F5344CB8AC3E}">
        <p14:creationId xmlns:p14="http://schemas.microsoft.com/office/powerpoint/2010/main" val="2701808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657BC-5180-4E92-B547-6817DE0780E5}"/>
              </a:ext>
            </a:extLst>
          </p:cNvPr>
          <p:cNvSpPr>
            <a:spLocks noGrp="1"/>
          </p:cNvSpPr>
          <p:nvPr>
            <p:ph type="title"/>
          </p:nvPr>
        </p:nvSpPr>
        <p:spPr>
          <a:xfrm>
            <a:off x="457200" y="2285065"/>
            <a:ext cx="8229600" cy="1143000"/>
          </a:xfrm>
        </p:spPr>
        <p:txBody>
          <a:bodyPr>
            <a:normAutofit fontScale="90000"/>
          </a:bodyPr>
          <a:lstStyle/>
          <a:p>
            <a:pPr algn="ctr"/>
            <a:r>
              <a:rPr lang="en-US" dirty="0">
                <a:solidFill>
                  <a:srgbClr val="FF671F"/>
                </a:solidFill>
              </a:rPr>
              <a:t>Key Performance Indicators (KPIs)</a:t>
            </a:r>
          </a:p>
        </p:txBody>
      </p:sp>
      <p:sp>
        <p:nvSpPr>
          <p:cNvPr id="4" name="Slide Number Placeholder 3">
            <a:extLst>
              <a:ext uri="{FF2B5EF4-FFF2-40B4-BE49-F238E27FC236}">
                <a16:creationId xmlns:a16="http://schemas.microsoft.com/office/drawing/2014/main" id="{9980CA95-1D48-4121-B163-C0E3AD1EFB22}"/>
              </a:ext>
            </a:extLst>
          </p:cNvPr>
          <p:cNvSpPr>
            <a:spLocks noGrp="1"/>
          </p:cNvSpPr>
          <p:nvPr>
            <p:ph type="sldNum" sz="quarter" idx="10"/>
          </p:nvPr>
        </p:nvSpPr>
        <p:spPr/>
        <p:txBody>
          <a:bodyPr/>
          <a:lstStyle/>
          <a:p>
            <a:fld id="{1F61F4AC-59B8-420E-8040-3EDD647604A8}" type="slidenum">
              <a:rPr lang="en-US" smtClean="0"/>
              <a:pPr/>
              <a:t>4</a:t>
            </a:fld>
            <a:endParaRPr lang="en-US" dirty="0"/>
          </a:p>
        </p:txBody>
      </p:sp>
    </p:spTree>
    <p:extLst>
      <p:ext uri="{BB962C8B-B14F-4D97-AF65-F5344CB8AC3E}">
        <p14:creationId xmlns:p14="http://schemas.microsoft.com/office/powerpoint/2010/main" val="2271054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p:txBody>
          <a:bodyPr anchor="ctr">
            <a:noAutofit/>
          </a:bodyPr>
          <a:lstStyle/>
          <a:p>
            <a:pPr algn="ctr"/>
            <a:r>
              <a:rPr lang="en-US" altLang="en-US" sz="3600" dirty="0">
                <a:solidFill>
                  <a:schemeClr val="tx1"/>
                </a:solidFill>
              </a:rPr>
              <a:t>Effective KPIs</a:t>
            </a:r>
            <a:endParaRPr lang="en-US" altLang="en-US" sz="3600" b="1" dirty="0">
              <a:ln>
                <a:noFill/>
              </a:ln>
              <a:solidFill>
                <a:schemeClr val="tx1"/>
              </a:solidFill>
            </a:endParaRPr>
          </a:p>
        </p:txBody>
      </p:sp>
      <p:sp>
        <p:nvSpPr>
          <p:cNvPr id="3" name="Content Placeholder 2">
            <a:extLst>
              <a:ext uri="{FF2B5EF4-FFF2-40B4-BE49-F238E27FC236}">
                <a16:creationId xmlns:a16="http://schemas.microsoft.com/office/drawing/2014/main" id="{CB6A7950-B985-42EE-8D5B-B9C4CBB66DF2}"/>
              </a:ext>
            </a:extLst>
          </p:cNvPr>
          <p:cNvSpPr>
            <a:spLocks noGrp="1"/>
          </p:cNvSpPr>
          <p:nvPr>
            <p:ph idx="1"/>
          </p:nvPr>
        </p:nvSpPr>
        <p:spPr/>
        <p:txBody>
          <a:bodyPr anchor="ctr">
            <a:normAutofit lnSpcReduction="10000"/>
          </a:bodyPr>
          <a:lstStyle/>
          <a:p>
            <a:pPr indent="-285750">
              <a:buClr>
                <a:srgbClr val="EE5624"/>
              </a:buClr>
            </a:pPr>
            <a:r>
              <a:rPr lang="en-US" altLang="en-US" sz="2400" dirty="0">
                <a:cs typeface="Times New Roman" panose="02020603050405020304" pitchFamily="18" charset="0"/>
              </a:rPr>
              <a:t>A Key Performance Indicator </a:t>
            </a:r>
            <a:r>
              <a:rPr lang="en-US" altLang="en-US" sz="2400" b="1" dirty="0">
                <a:cs typeface="Times New Roman" panose="02020603050405020304" pitchFamily="18" charset="0"/>
              </a:rPr>
              <a:t>(KPI) </a:t>
            </a:r>
            <a:r>
              <a:rPr lang="en-US" altLang="en-US" sz="2400" dirty="0">
                <a:cs typeface="Times New Roman" panose="02020603050405020304" pitchFamily="18" charset="0"/>
              </a:rPr>
              <a:t>is a measurable value that demonstrates how effectively a practice/clinic is achieving key business objectives</a:t>
            </a:r>
          </a:p>
          <a:p>
            <a:pPr indent="-285750">
              <a:buClr>
                <a:srgbClr val="EE5624"/>
              </a:buClr>
            </a:pPr>
            <a:r>
              <a:rPr lang="en-US" altLang="en-US" sz="2400" dirty="0">
                <a:cs typeface="Times New Roman" panose="02020603050405020304" pitchFamily="18" charset="0"/>
              </a:rPr>
              <a:t>Selecting the right </a:t>
            </a:r>
            <a:r>
              <a:rPr lang="en-US" altLang="en-US" sz="2400" b="1" dirty="0">
                <a:cs typeface="Times New Roman" panose="02020603050405020304" pitchFamily="18" charset="0"/>
              </a:rPr>
              <a:t>KPI</a:t>
            </a:r>
            <a:r>
              <a:rPr lang="en-US" altLang="en-US" sz="2400" dirty="0">
                <a:cs typeface="Times New Roman" panose="02020603050405020304" pitchFamily="18" charset="0"/>
              </a:rPr>
              <a:t>s will depend on your practice/clinic and which parts of the revenue cycle you wish to track</a:t>
            </a:r>
          </a:p>
          <a:p>
            <a:pPr indent="-285750">
              <a:buClr>
                <a:srgbClr val="EE5624"/>
              </a:buClr>
            </a:pPr>
            <a:r>
              <a:rPr lang="en-US" altLang="en-US" sz="2400" dirty="0">
                <a:cs typeface="Times New Roman" panose="02020603050405020304" pitchFamily="18" charset="0"/>
              </a:rPr>
              <a:t>An excellent way to stay ahead is to determine the goals for the practice/clinic, and associate a </a:t>
            </a:r>
            <a:r>
              <a:rPr lang="en-US" altLang="en-US" sz="2400" b="1" dirty="0">
                <a:cs typeface="Times New Roman" panose="02020603050405020304" pitchFamily="18" charset="0"/>
              </a:rPr>
              <a:t>KPI</a:t>
            </a:r>
            <a:r>
              <a:rPr lang="en-US" altLang="en-US" sz="2400" dirty="0">
                <a:cs typeface="Times New Roman" panose="02020603050405020304" pitchFamily="18" charset="0"/>
              </a:rPr>
              <a:t> for measuring those goals </a:t>
            </a:r>
          </a:p>
          <a:p>
            <a:pPr indent="-285750">
              <a:buClr>
                <a:srgbClr val="EE5624"/>
              </a:buClr>
            </a:pPr>
            <a:r>
              <a:rPr lang="en-US" altLang="en-US" sz="2400" dirty="0">
                <a:cs typeface="Times New Roman" panose="02020603050405020304" pitchFamily="18" charset="0"/>
              </a:rPr>
              <a:t>Create a schedule to generate these reports and track the practice/clinic’s progress</a:t>
            </a:r>
          </a:p>
        </p:txBody>
      </p:sp>
    </p:spTree>
    <p:extLst>
      <p:ext uri="{BB962C8B-B14F-4D97-AF65-F5344CB8AC3E}">
        <p14:creationId xmlns:p14="http://schemas.microsoft.com/office/powerpoint/2010/main" val="1324761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p:txBody>
          <a:bodyPr anchor="ctr">
            <a:noAutofit/>
          </a:bodyPr>
          <a:lstStyle/>
          <a:p>
            <a:pPr algn="ctr"/>
            <a:r>
              <a:rPr lang="en-US" altLang="en-US" sz="3200" dirty="0">
                <a:solidFill>
                  <a:schemeClr val="tx1"/>
                </a:solidFill>
              </a:rPr>
              <a:t>Operational KPIs</a:t>
            </a:r>
            <a:endParaRPr lang="en-US" altLang="en-US" sz="3200" b="1" dirty="0">
              <a:ln>
                <a:noFill/>
              </a:ln>
              <a:solidFill>
                <a:schemeClr val="tx1"/>
              </a:solidFill>
            </a:endParaRPr>
          </a:p>
        </p:txBody>
      </p:sp>
      <p:sp>
        <p:nvSpPr>
          <p:cNvPr id="3" name="Content Placeholder 2">
            <a:extLst>
              <a:ext uri="{FF2B5EF4-FFF2-40B4-BE49-F238E27FC236}">
                <a16:creationId xmlns:a16="http://schemas.microsoft.com/office/drawing/2014/main" id="{CB6A7950-B985-42EE-8D5B-B9C4CBB66DF2}"/>
              </a:ext>
            </a:extLst>
          </p:cNvPr>
          <p:cNvSpPr>
            <a:spLocks noGrp="1"/>
          </p:cNvSpPr>
          <p:nvPr>
            <p:ph idx="1"/>
          </p:nvPr>
        </p:nvSpPr>
        <p:spPr/>
        <p:txBody>
          <a:bodyPr anchor="ctr">
            <a:normAutofit/>
          </a:bodyPr>
          <a:lstStyle/>
          <a:p>
            <a:pPr indent="-285750">
              <a:buClr>
                <a:srgbClr val="EE5624"/>
              </a:buClr>
            </a:pPr>
            <a:r>
              <a:rPr lang="en-US" altLang="en-US" sz="2400" b="1" dirty="0">
                <a:cs typeface="Times New Roman" panose="02020603050405020304" pitchFamily="18" charset="0"/>
              </a:rPr>
              <a:t>Patient wait time: </a:t>
            </a:r>
            <a:r>
              <a:rPr lang="en-US" altLang="en-US" sz="2400" dirty="0">
                <a:cs typeface="Times New Roman" panose="02020603050405020304" pitchFamily="18" charset="0"/>
              </a:rPr>
              <a:t>Average amount of time a patient must wait between check-in and seeing a provider. Allows for insight to staffing and scheduling issues</a:t>
            </a:r>
          </a:p>
          <a:p>
            <a:pPr indent="-285750">
              <a:buClr>
                <a:srgbClr val="EE5624"/>
              </a:buClr>
            </a:pPr>
            <a:r>
              <a:rPr lang="en-US" altLang="en-US" sz="2400" b="1" dirty="0">
                <a:cs typeface="Times New Roman" panose="02020603050405020304" pitchFamily="18" charset="0"/>
              </a:rPr>
              <a:t>Average number of patient rooms in use at one time: </a:t>
            </a:r>
            <a:r>
              <a:rPr lang="en-US" altLang="en-US" sz="2400" dirty="0">
                <a:cs typeface="Times New Roman" panose="02020603050405020304" pitchFamily="18" charset="0"/>
              </a:rPr>
              <a:t>Demonstrates how well space is used and helps determine if more or less space is needed in the practice/clinic</a:t>
            </a:r>
          </a:p>
          <a:p>
            <a:pPr indent="-285750">
              <a:buClr>
                <a:srgbClr val="EE5624"/>
              </a:buClr>
            </a:pPr>
            <a:r>
              <a:rPr lang="en-US" altLang="en-US" sz="2400" b="1" dirty="0">
                <a:cs typeface="Times New Roman" panose="02020603050405020304" pitchFamily="18" charset="0"/>
              </a:rPr>
              <a:t>Staff-to-Patient ratio: </a:t>
            </a:r>
            <a:r>
              <a:rPr lang="en-US" altLang="en-US" sz="2400" dirty="0">
                <a:cs typeface="Times New Roman" panose="02020603050405020304" pitchFamily="18" charset="0"/>
              </a:rPr>
              <a:t>Indicates the use and capacity of staffing resources, which may affect the quality of patient care delivered</a:t>
            </a:r>
          </a:p>
        </p:txBody>
      </p:sp>
    </p:spTree>
    <p:extLst>
      <p:ext uri="{BB962C8B-B14F-4D97-AF65-F5344CB8AC3E}">
        <p14:creationId xmlns:p14="http://schemas.microsoft.com/office/powerpoint/2010/main" val="1872011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p:txBody>
          <a:bodyPr anchor="ctr">
            <a:noAutofit/>
          </a:bodyPr>
          <a:lstStyle/>
          <a:p>
            <a:pPr algn="ctr"/>
            <a:r>
              <a:rPr lang="en-US" altLang="en-US" sz="3200" dirty="0">
                <a:solidFill>
                  <a:schemeClr val="tx1"/>
                </a:solidFill>
              </a:rPr>
              <a:t>Financial KPIs</a:t>
            </a:r>
            <a:endParaRPr lang="en-US" altLang="en-US" sz="3200" b="1" dirty="0">
              <a:ln>
                <a:noFill/>
              </a:ln>
              <a:solidFill>
                <a:schemeClr val="tx1"/>
              </a:solidFill>
            </a:endParaRPr>
          </a:p>
        </p:txBody>
      </p:sp>
      <p:sp>
        <p:nvSpPr>
          <p:cNvPr id="3" name="Content Placeholder 2">
            <a:extLst>
              <a:ext uri="{FF2B5EF4-FFF2-40B4-BE49-F238E27FC236}">
                <a16:creationId xmlns:a16="http://schemas.microsoft.com/office/drawing/2014/main" id="{CB6A7950-B985-42EE-8D5B-B9C4CBB66DF2}"/>
              </a:ext>
            </a:extLst>
          </p:cNvPr>
          <p:cNvSpPr>
            <a:spLocks noGrp="1"/>
          </p:cNvSpPr>
          <p:nvPr>
            <p:ph idx="1"/>
          </p:nvPr>
        </p:nvSpPr>
        <p:spPr/>
        <p:txBody>
          <a:bodyPr anchor="ctr">
            <a:normAutofit/>
          </a:bodyPr>
          <a:lstStyle/>
          <a:p>
            <a:pPr indent="-285750">
              <a:buClr>
                <a:srgbClr val="EE5624"/>
              </a:buClr>
            </a:pPr>
            <a:r>
              <a:rPr lang="en-US" altLang="en-US" sz="2400" b="1" dirty="0">
                <a:cs typeface="Times New Roman" panose="02020603050405020304" pitchFamily="18" charset="0"/>
              </a:rPr>
              <a:t>Efficiency and Utilization: </a:t>
            </a:r>
            <a:r>
              <a:rPr lang="en-US" altLang="en-US" sz="2400" dirty="0">
                <a:cs typeface="Times New Roman" panose="02020603050405020304" pitchFamily="18" charset="0"/>
              </a:rPr>
              <a:t>Use of resources, including provider time, space and staff</a:t>
            </a:r>
          </a:p>
          <a:p>
            <a:pPr indent="-285750">
              <a:buClr>
                <a:srgbClr val="EE5624"/>
              </a:buClr>
            </a:pPr>
            <a:r>
              <a:rPr lang="en-US" altLang="en-US" sz="2400" b="1" dirty="0">
                <a:cs typeface="Times New Roman" panose="02020603050405020304" pitchFamily="18" charset="0"/>
              </a:rPr>
              <a:t>Physician Productivity: </a:t>
            </a:r>
            <a:r>
              <a:rPr lang="en-US" altLang="en-US" sz="2400" dirty="0">
                <a:cs typeface="Times New Roman" panose="02020603050405020304" pitchFamily="18" charset="0"/>
              </a:rPr>
              <a:t>Analysis of work relative value units (RVUs)</a:t>
            </a:r>
          </a:p>
          <a:p>
            <a:pPr indent="-285750">
              <a:buClr>
                <a:srgbClr val="EE5624"/>
              </a:buClr>
            </a:pPr>
            <a:r>
              <a:rPr lang="en-US" altLang="en-US" sz="2400" b="1" dirty="0">
                <a:cs typeface="Times New Roman" panose="02020603050405020304" pitchFamily="18" charset="0"/>
              </a:rPr>
              <a:t>Revenue Cycle Optimization: </a:t>
            </a:r>
            <a:r>
              <a:rPr lang="en-US" altLang="en-US" sz="2400" dirty="0">
                <a:cs typeface="Times New Roman" panose="02020603050405020304" pitchFamily="18" charset="0"/>
              </a:rPr>
              <a:t>Examination of net charges to cash collections, total collections, charge posting lag, missing charge rate, claim denial rate and patient debt</a:t>
            </a:r>
          </a:p>
        </p:txBody>
      </p:sp>
    </p:spTree>
    <p:extLst>
      <p:ext uri="{BB962C8B-B14F-4D97-AF65-F5344CB8AC3E}">
        <p14:creationId xmlns:p14="http://schemas.microsoft.com/office/powerpoint/2010/main" val="4075931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p:txBody>
          <a:bodyPr anchor="ctr">
            <a:noAutofit/>
          </a:bodyPr>
          <a:lstStyle/>
          <a:p>
            <a:pPr algn="ctr"/>
            <a:r>
              <a:rPr lang="en-US" altLang="en-US" sz="3200" dirty="0">
                <a:solidFill>
                  <a:schemeClr val="tx1"/>
                </a:solidFill>
              </a:rPr>
              <a:t>Communications KPIs</a:t>
            </a:r>
            <a:endParaRPr lang="en-US" altLang="en-US" sz="3200" b="1" dirty="0">
              <a:ln>
                <a:noFill/>
              </a:ln>
              <a:solidFill>
                <a:schemeClr val="tx1"/>
              </a:solidFill>
            </a:endParaRPr>
          </a:p>
        </p:txBody>
      </p:sp>
      <p:sp>
        <p:nvSpPr>
          <p:cNvPr id="3" name="Content Placeholder 2">
            <a:extLst>
              <a:ext uri="{FF2B5EF4-FFF2-40B4-BE49-F238E27FC236}">
                <a16:creationId xmlns:a16="http://schemas.microsoft.com/office/drawing/2014/main" id="{CB6A7950-B985-42EE-8D5B-B9C4CBB66DF2}"/>
              </a:ext>
            </a:extLst>
          </p:cNvPr>
          <p:cNvSpPr>
            <a:spLocks noGrp="1"/>
          </p:cNvSpPr>
          <p:nvPr>
            <p:ph idx="1"/>
          </p:nvPr>
        </p:nvSpPr>
        <p:spPr/>
        <p:txBody>
          <a:bodyPr anchor="ctr">
            <a:normAutofit fontScale="92500" lnSpcReduction="10000"/>
          </a:bodyPr>
          <a:lstStyle/>
          <a:p>
            <a:pPr indent="-285750">
              <a:buClr>
                <a:srgbClr val="EE5624"/>
              </a:buClr>
            </a:pPr>
            <a:r>
              <a:rPr lang="en-US" altLang="en-US" sz="2400" b="1" dirty="0">
                <a:cs typeface="Times New Roman" panose="02020603050405020304" pitchFamily="18" charset="0"/>
              </a:rPr>
              <a:t>Overall Patient Satisfaction: </a:t>
            </a:r>
            <a:r>
              <a:rPr lang="en-US" altLang="en-US" sz="2400" dirty="0">
                <a:cs typeface="Times New Roman" panose="02020603050405020304" pitchFamily="18" charset="0"/>
              </a:rPr>
              <a:t>Calculates satisfaction levels by combining several factors related to:</a:t>
            </a:r>
          </a:p>
          <a:p>
            <a:pPr marL="285750" indent="0">
              <a:buClr>
                <a:srgbClr val="EE5624"/>
              </a:buClr>
              <a:buNone/>
            </a:pPr>
            <a:endParaRPr lang="en-US" altLang="en-US" sz="2400" dirty="0">
              <a:cs typeface="Times New Roman" panose="02020603050405020304" pitchFamily="18" charset="0"/>
            </a:endParaRPr>
          </a:p>
          <a:p>
            <a:pPr marL="1200150" lvl="2" indent="-342900">
              <a:buClr>
                <a:srgbClr val="EE5624"/>
              </a:buClr>
            </a:pPr>
            <a:r>
              <a:rPr lang="en-US" altLang="en-US" dirty="0">
                <a:cs typeface="Times New Roman" panose="02020603050405020304" pitchFamily="18" charset="0"/>
              </a:rPr>
              <a:t>Accessibility of the practice/clinic</a:t>
            </a:r>
          </a:p>
          <a:p>
            <a:pPr marL="1200150" lvl="2" indent="-342900">
              <a:buClr>
                <a:srgbClr val="EE5624"/>
              </a:buClr>
            </a:pPr>
            <a:r>
              <a:rPr lang="en-US" altLang="en-US" dirty="0">
                <a:cs typeface="Times New Roman" panose="02020603050405020304" pitchFamily="18" charset="0"/>
              </a:rPr>
              <a:t>Physical appearance of the practice/clinic</a:t>
            </a:r>
          </a:p>
          <a:p>
            <a:pPr marL="1200150" lvl="2" indent="-342900">
              <a:buClr>
                <a:srgbClr val="EE5624"/>
              </a:buClr>
            </a:pPr>
            <a:r>
              <a:rPr lang="en-US" altLang="en-US" dirty="0">
                <a:cs typeface="Times New Roman" panose="02020603050405020304" pitchFamily="18" charset="0"/>
              </a:rPr>
              <a:t>Telephone etiquette</a:t>
            </a:r>
          </a:p>
          <a:p>
            <a:pPr marL="1200150" lvl="2" indent="-342900">
              <a:buClr>
                <a:srgbClr val="EE5624"/>
              </a:buClr>
            </a:pPr>
            <a:r>
              <a:rPr lang="en-US" altLang="en-US" dirty="0">
                <a:cs typeface="Times New Roman" panose="02020603050405020304" pitchFamily="18" charset="0"/>
              </a:rPr>
              <a:t>Staff  evaluation including communication with the provider</a:t>
            </a:r>
          </a:p>
          <a:p>
            <a:pPr marL="1200150" lvl="2" indent="-342900">
              <a:buClr>
                <a:srgbClr val="EE5624"/>
              </a:buClr>
            </a:pPr>
            <a:r>
              <a:rPr lang="en-US" altLang="en-US" dirty="0">
                <a:cs typeface="Times New Roman" panose="02020603050405020304" pitchFamily="18" charset="0"/>
              </a:rPr>
              <a:t>Quality of care</a:t>
            </a:r>
          </a:p>
          <a:p>
            <a:pPr marL="1200150" lvl="2" indent="-342900">
              <a:buClr>
                <a:srgbClr val="EE5624"/>
              </a:buClr>
            </a:pPr>
            <a:r>
              <a:rPr lang="en-US" altLang="en-US" dirty="0">
                <a:cs typeface="Times New Roman" panose="02020603050405020304" pitchFamily="18" charset="0"/>
              </a:rPr>
              <a:t>Fees and payment procedures</a:t>
            </a:r>
          </a:p>
        </p:txBody>
      </p:sp>
    </p:spTree>
    <p:extLst>
      <p:ext uri="{BB962C8B-B14F-4D97-AF65-F5344CB8AC3E}">
        <p14:creationId xmlns:p14="http://schemas.microsoft.com/office/powerpoint/2010/main" val="46894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p:txBody>
          <a:bodyPr anchor="ctr">
            <a:noAutofit/>
          </a:bodyPr>
          <a:lstStyle/>
          <a:p>
            <a:pPr algn="ctr"/>
            <a:r>
              <a:rPr lang="en-US" altLang="en-US" sz="3200" dirty="0">
                <a:solidFill>
                  <a:schemeClr val="tx1"/>
                </a:solidFill>
              </a:rPr>
              <a:t>Internal KPIs</a:t>
            </a:r>
            <a:endParaRPr lang="en-US" altLang="en-US" sz="3200" b="1" dirty="0">
              <a:ln>
                <a:noFill/>
              </a:ln>
              <a:solidFill>
                <a:schemeClr val="tx1"/>
              </a:solidFill>
            </a:endParaRPr>
          </a:p>
        </p:txBody>
      </p:sp>
      <p:sp>
        <p:nvSpPr>
          <p:cNvPr id="3" name="Content Placeholder 2">
            <a:extLst>
              <a:ext uri="{FF2B5EF4-FFF2-40B4-BE49-F238E27FC236}">
                <a16:creationId xmlns:a16="http://schemas.microsoft.com/office/drawing/2014/main" id="{CB6A7950-B985-42EE-8D5B-B9C4CBB66DF2}"/>
              </a:ext>
            </a:extLst>
          </p:cNvPr>
          <p:cNvSpPr>
            <a:spLocks noGrp="1"/>
          </p:cNvSpPr>
          <p:nvPr>
            <p:ph idx="1"/>
          </p:nvPr>
        </p:nvSpPr>
        <p:spPr/>
        <p:txBody>
          <a:bodyPr anchor="ctr">
            <a:normAutofit/>
          </a:bodyPr>
          <a:lstStyle/>
          <a:p>
            <a:pPr indent="-285750">
              <a:buClr>
                <a:srgbClr val="EE5624"/>
              </a:buClr>
            </a:pPr>
            <a:r>
              <a:rPr lang="en-US" altLang="en-US" sz="2400" b="1" dirty="0">
                <a:cs typeface="Times New Roman" panose="02020603050405020304" pitchFamily="18" charset="0"/>
              </a:rPr>
              <a:t>Departmental Trainings: </a:t>
            </a:r>
            <a:r>
              <a:rPr lang="en-US" altLang="en-US" sz="2400" dirty="0">
                <a:cs typeface="Times New Roman" panose="02020603050405020304" pitchFamily="18" charset="0"/>
              </a:rPr>
              <a:t>Tracks the amount of trainings provided or required of the staff</a:t>
            </a:r>
          </a:p>
          <a:p>
            <a:pPr indent="-285750">
              <a:buClr>
                <a:srgbClr val="EE5624"/>
              </a:buClr>
            </a:pPr>
            <a:r>
              <a:rPr lang="en-US" altLang="en-US" sz="2400" b="1" dirty="0">
                <a:cs typeface="Times New Roman" panose="02020603050405020304" pitchFamily="18" charset="0"/>
              </a:rPr>
              <a:t>Number of mistake events: </a:t>
            </a:r>
            <a:r>
              <a:rPr lang="en-US" altLang="en-US" sz="2400" dirty="0">
                <a:cs typeface="Times New Roman" panose="02020603050405020304" pitchFamily="18" charset="0"/>
              </a:rPr>
              <a:t>Measures the number of mistakes made, which indicates the effectiveness of the staff and the equipment</a:t>
            </a:r>
          </a:p>
          <a:p>
            <a:pPr indent="-285750">
              <a:buClr>
                <a:srgbClr val="EE5624"/>
              </a:buClr>
            </a:pPr>
            <a:r>
              <a:rPr lang="en-US" altLang="en-US" sz="2400" b="1" dirty="0">
                <a:cs typeface="Times New Roman" panose="02020603050405020304" pitchFamily="18" charset="0"/>
              </a:rPr>
              <a:t>Patient confidentiality: </a:t>
            </a:r>
            <a:r>
              <a:rPr lang="en-US" altLang="en-US" sz="2400" dirty="0">
                <a:cs typeface="Times New Roman" panose="02020603050405020304" pitchFamily="18" charset="0"/>
              </a:rPr>
              <a:t>Measures the number of times a patient’s confidential medical record was compromised or seen by an unapproved party</a:t>
            </a:r>
          </a:p>
        </p:txBody>
      </p:sp>
    </p:spTree>
    <p:extLst>
      <p:ext uri="{BB962C8B-B14F-4D97-AF65-F5344CB8AC3E}">
        <p14:creationId xmlns:p14="http://schemas.microsoft.com/office/powerpoint/2010/main" val="3917130742"/>
      </p:ext>
    </p:extLst>
  </p:cSld>
  <p:clrMapOvr>
    <a:masterClrMapping/>
  </p:clrMapOvr>
</p:sld>
</file>

<file path=ppt/theme/_rels/themeOverride1.xml.rels><?xml version="1.0" encoding="UTF-8" standalone="yes"?>
<Relationships xmlns="http://schemas.openxmlformats.org/package/2006/relationships"><Relationship Id="rId1" Type="http://schemas.openxmlformats.org/officeDocument/2006/relationships/image" Target="../media/image26.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26.jpeg"/></Relationships>
</file>

<file path=ppt/theme/theme1.xml><?xml version="1.0" encoding="utf-8"?>
<a:theme xmlns:a="http://schemas.openxmlformats.org/drawingml/2006/main" name="Ligh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Override>
</file>

<file path=ppt/theme/themeOverride2.xml><?xml version="1.0" encoding="utf-8"?>
<a:themeOverride xmlns:a="http://schemas.openxmlformats.org/drawingml/2006/main">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Override>
</file>

<file path=docProps/app.xml><?xml version="1.0" encoding="utf-8"?>
<Properties xmlns="http://schemas.openxmlformats.org/officeDocument/2006/extended-properties" xmlns:vt="http://schemas.openxmlformats.org/officeDocument/2006/docPropsVTypes">
  <Template/>
  <TotalTime>3560</TotalTime>
  <Words>2797</Words>
  <Application>Microsoft Macintosh PowerPoint</Application>
  <PresentationFormat>On-screen Show (4:3)</PresentationFormat>
  <Paragraphs>277</Paragraphs>
  <Slides>38</Slides>
  <Notes>31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38</vt:i4>
      </vt:variant>
    </vt:vector>
  </HeadingPairs>
  <TitlesOfParts>
    <vt:vector size="48" baseType="lpstr">
      <vt:lpstr>Arial</vt:lpstr>
      <vt:lpstr>Calibri</vt:lpstr>
      <vt:lpstr>Georgia</vt:lpstr>
      <vt:lpstr>Helvetica Neue</vt:lpstr>
      <vt:lpstr>Helvetica Neue Thin</vt:lpstr>
      <vt:lpstr>Times New Roman</vt:lpstr>
      <vt:lpstr>Verdana</vt:lpstr>
      <vt:lpstr>Wingdings</vt:lpstr>
      <vt:lpstr>Light Theme</vt:lpstr>
      <vt:lpstr>Title Slides</vt:lpstr>
      <vt:lpstr>PowerPoint Presentation</vt:lpstr>
      <vt:lpstr>RR Health Strategies  </vt:lpstr>
      <vt:lpstr>Learning Objectives</vt:lpstr>
      <vt:lpstr>Key Performance Indicators (KPIs)</vt:lpstr>
      <vt:lpstr>Effective KPIs</vt:lpstr>
      <vt:lpstr>Operational KPIs</vt:lpstr>
      <vt:lpstr>Financial KPIs</vt:lpstr>
      <vt:lpstr>Communications KPIs</vt:lpstr>
      <vt:lpstr>Internal KPIs</vt:lpstr>
      <vt:lpstr>Public Health KPIs</vt:lpstr>
      <vt:lpstr>Clinical KPIs</vt:lpstr>
      <vt:lpstr>Quality Assurance Markers</vt:lpstr>
      <vt:lpstr>Starting Point: KPI Monitoring</vt:lpstr>
      <vt:lpstr>Action Steps</vt:lpstr>
      <vt:lpstr>Finance Measures for Medical Billing</vt:lpstr>
      <vt:lpstr>Sample KPI Report</vt:lpstr>
      <vt:lpstr>Financial Reports</vt:lpstr>
      <vt:lpstr>Financial Reports</vt:lpstr>
      <vt:lpstr>Common Billing Pitfalls</vt:lpstr>
      <vt:lpstr>Patient Information</vt:lpstr>
      <vt:lpstr>Financial Responsibility</vt:lpstr>
      <vt:lpstr>Claims Management</vt:lpstr>
      <vt:lpstr>Coding</vt:lpstr>
      <vt:lpstr>Billing Financial Reconciliation Processes</vt:lpstr>
      <vt:lpstr>Step 1: Daily Cross-Reference</vt:lpstr>
      <vt:lpstr>Step 2: Billing Components Total</vt:lpstr>
      <vt:lpstr>Step 3: Track Reimbursement Components</vt:lpstr>
      <vt:lpstr>Credentialing</vt:lpstr>
      <vt:lpstr>Recredentialing</vt:lpstr>
      <vt:lpstr>Bell Curve Monitoring</vt:lpstr>
      <vt:lpstr>E/M Services</vt:lpstr>
      <vt:lpstr>E/M Bell Curve Data Internal Medicine - New Patient Office Visits</vt:lpstr>
      <vt:lpstr>E/M Bell Curve Data Internal Medicine - Established Patient Office Visits</vt:lpstr>
      <vt:lpstr>E/M Services</vt:lpstr>
      <vt:lpstr>Case Study</vt:lpstr>
      <vt:lpstr>E/M Services</vt:lpstr>
      <vt:lpstr>Session Highlights</vt:lpstr>
      <vt:lpstr>Session 4 Discussion and           Series Conclusion</vt:lpstr>
    </vt:vector>
  </TitlesOfParts>
  <Company>Primary Care Development Corp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Care Development Corporation PCMH Boot Camp</dc:title>
  <dc:creator>Primary Care Development Corp</dc:creator>
  <cp:lastModifiedBy>Alan Gambrell</cp:lastModifiedBy>
  <cp:revision>376</cp:revision>
  <cp:lastPrinted>2016-10-05T17:03:25Z</cp:lastPrinted>
  <dcterms:created xsi:type="dcterms:W3CDTF">2016-08-03T16:04:28Z</dcterms:created>
  <dcterms:modified xsi:type="dcterms:W3CDTF">2020-06-18T15:12:58Z</dcterms:modified>
</cp:coreProperties>
</file>