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7" r:id="rId3"/>
    <p:sldId id="258" r:id="rId4"/>
    <p:sldId id="302" r:id="rId5"/>
    <p:sldId id="299" r:id="rId6"/>
    <p:sldId id="297" r:id="rId7"/>
    <p:sldId id="261" r:id="rId8"/>
    <p:sldId id="262" r:id="rId9"/>
    <p:sldId id="285" r:id="rId10"/>
    <p:sldId id="286" r:id="rId11"/>
    <p:sldId id="279" r:id="rId12"/>
    <p:sldId id="275" r:id="rId13"/>
    <p:sldId id="270" r:id="rId14"/>
    <p:sldId id="264" r:id="rId15"/>
    <p:sldId id="265" r:id="rId16"/>
    <p:sldId id="301" r:id="rId17"/>
    <p:sldId id="304" r:id="rId18"/>
    <p:sldId id="305" r:id="rId19"/>
    <p:sldId id="291" r:id="rId20"/>
    <p:sldId id="289" r:id="rId21"/>
    <p:sldId id="295" r:id="rId22"/>
    <p:sldId id="267" r:id="rId23"/>
    <p:sldId id="303" r:id="rId24"/>
    <p:sldId id="268" r:id="rId25"/>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6D6D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54945" autoAdjust="0"/>
  </p:normalViewPr>
  <p:slideViewPr>
    <p:cSldViewPr snapToGrid="0">
      <p:cViewPr varScale="1">
        <p:scale>
          <a:sx n="58" d="100"/>
          <a:sy n="58" d="100"/>
        </p:scale>
        <p:origin x="-1416" y="-90"/>
      </p:cViewPr>
      <p:guideLst>
        <p:guide orient="horz" pos="2160"/>
        <p:guide pos="3840"/>
      </p:guideLst>
    </p:cSldViewPr>
  </p:slideViewPr>
  <p:outlineViewPr>
    <p:cViewPr>
      <p:scale>
        <a:sx n="33" d="100"/>
        <a:sy n="33" d="100"/>
      </p:scale>
      <p:origin x="0" y="-19824"/>
    </p:cViewPr>
  </p:outlineViewPr>
  <p:notesTextViewPr>
    <p:cViewPr>
      <p:scale>
        <a:sx n="150" d="100"/>
        <a:sy n="150" d="100"/>
      </p:scale>
      <p:origin x="0" y="0"/>
    </p:cViewPr>
  </p:notesTextViewPr>
  <p:notesViewPr>
    <p:cSldViewPr snapToGrid="0">
      <p:cViewPr>
        <p:scale>
          <a:sx n="200" d="100"/>
          <a:sy n="200" d="100"/>
        </p:scale>
        <p:origin x="115" y="-59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2" tIns="46966" rIns="93932" bIns="46966"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8154"/>
          </a:xfrm>
          <a:prstGeom prst="rect">
            <a:avLst/>
          </a:prstGeom>
        </p:spPr>
        <p:txBody>
          <a:bodyPr vert="horz" lIns="93932" tIns="46966" rIns="93932" bIns="46966" rtlCol="0"/>
          <a:lstStyle>
            <a:lvl1pPr algn="r">
              <a:defRPr sz="1200"/>
            </a:lvl1pPr>
          </a:lstStyle>
          <a:p>
            <a:fld id="{6A7E42D6-4E60-429C-B5A2-EF253C60C332}" type="datetimeFigureOut">
              <a:rPr lang="en-US" smtClean="0"/>
              <a:t>5/22/2015</a:t>
            </a:fld>
            <a:endParaRPr lang="en-US" dirty="0"/>
          </a:p>
        </p:txBody>
      </p:sp>
      <p:sp>
        <p:nvSpPr>
          <p:cNvPr id="4" name="Footer Placeholder 3"/>
          <p:cNvSpPr>
            <a:spLocks noGrp="1"/>
          </p:cNvSpPr>
          <p:nvPr>
            <p:ph type="ftr" sz="quarter" idx="2"/>
          </p:nvPr>
        </p:nvSpPr>
        <p:spPr>
          <a:xfrm>
            <a:off x="0" y="8893297"/>
            <a:ext cx="3066733" cy="468154"/>
          </a:xfrm>
          <a:prstGeom prst="rect">
            <a:avLst/>
          </a:prstGeom>
        </p:spPr>
        <p:txBody>
          <a:bodyPr vert="horz" lIns="93932" tIns="46966" rIns="93932" bIns="46966"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7"/>
            <a:ext cx="3066733" cy="468154"/>
          </a:xfrm>
          <a:prstGeom prst="rect">
            <a:avLst/>
          </a:prstGeom>
        </p:spPr>
        <p:txBody>
          <a:bodyPr vert="horz" lIns="93932" tIns="46966" rIns="93932" bIns="46966" rtlCol="0" anchor="b"/>
          <a:lstStyle>
            <a:lvl1pPr algn="r">
              <a:defRPr sz="1200"/>
            </a:lvl1pPr>
          </a:lstStyle>
          <a:p>
            <a:fld id="{7BA86641-E8A2-4817-88E7-5B92A143BF4A}" type="slidenum">
              <a:rPr lang="en-US" smtClean="0"/>
              <a:t>‹#›</a:t>
            </a:fld>
            <a:endParaRPr lang="en-US" dirty="0"/>
          </a:p>
        </p:txBody>
      </p:sp>
    </p:spTree>
    <p:extLst>
      <p:ext uri="{BB962C8B-B14F-4D97-AF65-F5344CB8AC3E}">
        <p14:creationId xmlns:p14="http://schemas.microsoft.com/office/powerpoint/2010/main" val="3958993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79"/>
          </a:xfrm>
          <a:prstGeom prst="rect">
            <a:avLst/>
          </a:prstGeom>
        </p:spPr>
        <p:txBody>
          <a:bodyPr vert="horz" lIns="93932" tIns="46966" rIns="93932" bIns="46966" rtlCol="0"/>
          <a:lstStyle>
            <a:lvl1pPr algn="l">
              <a:defRPr sz="1200"/>
            </a:lvl1pPr>
          </a:lstStyle>
          <a:p>
            <a:endParaRPr lang="en-US" dirty="0"/>
          </a:p>
        </p:txBody>
      </p:sp>
      <p:sp>
        <p:nvSpPr>
          <p:cNvPr id="3" name="Date Placeholder 2"/>
          <p:cNvSpPr>
            <a:spLocks noGrp="1"/>
          </p:cNvSpPr>
          <p:nvPr>
            <p:ph type="dt" idx="1"/>
          </p:nvPr>
        </p:nvSpPr>
        <p:spPr>
          <a:xfrm>
            <a:off x="4008705" y="0"/>
            <a:ext cx="3066733" cy="469779"/>
          </a:xfrm>
          <a:prstGeom prst="rect">
            <a:avLst/>
          </a:prstGeom>
        </p:spPr>
        <p:txBody>
          <a:bodyPr vert="horz" lIns="93932" tIns="46966" rIns="93932" bIns="46966" rtlCol="0"/>
          <a:lstStyle>
            <a:lvl1pPr algn="r">
              <a:defRPr sz="1200"/>
            </a:lvl1pPr>
          </a:lstStyle>
          <a:p>
            <a:fld id="{FE35E09F-3D74-477F-9220-B955DCDD1DD8}" type="datetimeFigureOut">
              <a:rPr lang="en-US" smtClean="0"/>
              <a:t>5/22/2015</a:t>
            </a:fld>
            <a:endParaRPr lang="en-US" dirty="0"/>
          </a:p>
        </p:txBody>
      </p:sp>
      <p:sp>
        <p:nvSpPr>
          <p:cNvPr id="4" name="Slide Image Placeholder 3"/>
          <p:cNvSpPr>
            <a:spLocks noGrp="1" noRot="1" noChangeAspect="1"/>
          </p:cNvSpPr>
          <p:nvPr>
            <p:ph type="sldImg" idx="2"/>
          </p:nvPr>
        </p:nvSpPr>
        <p:spPr>
          <a:xfrm>
            <a:off x="730250" y="1169988"/>
            <a:ext cx="5616575" cy="3159125"/>
          </a:xfrm>
          <a:prstGeom prst="rect">
            <a:avLst/>
          </a:prstGeom>
          <a:noFill/>
          <a:ln w="12700">
            <a:solidFill>
              <a:prstClr val="black"/>
            </a:solidFill>
          </a:ln>
        </p:spPr>
        <p:txBody>
          <a:bodyPr vert="horz" lIns="93932" tIns="46966" rIns="93932" bIns="46966" rtlCol="0" anchor="ctr"/>
          <a:lstStyle/>
          <a:p>
            <a:endParaRPr lang="en-US" dirty="0"/>
          </a:p>
        </p:txBody>
      </p:sp>
      <p:sp>
        <p:nvSpPr>
          <p:cNvPr id="5" name="Notes Placeholder 4"/>
          <p:cNvSpPr>
            <a:spLocks noGrp="1"/>
          </p:cNvSpPr>
          <p:nvPr>
            <p:ph type="body" sz="quarter" idx="3"/>
          </p:nvPr>
        </p:nvSpPr>
        <p:spPr>
          <a:xfrm>
            <a:off x="707708" y="4505979"/>
            <a:ext cx="5661660" cy="3686711"/>
          </a:xfrm>
          <a:prstGeom prst="rect">
            <a:avLst/>
          </a:prstGeom>
        </p:spPr>
        <p:txBody>
          <a:bodyPr vert="horz" lIns="93932" tIns="46966" rIns="93932" bIns="4696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9778"/>
          </a:xfrm>
          <a:prstGeom prst="rect">
            <a:avLst/>
          </a:prstGeom>
        </p:spPr>
        <p:txBody>
          <a:bodyPr vert="horz" lIns="93932" tIns="46966" rIns="93932" bIns="4696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7"/>
            <a:ext cx="3066733" cy="469778"/>
          </a:xfrm>
          <a:prstGeom prst="rect">
            <a:avLst/>
          </a:prstGeom>
        </p:spPr>
        <p:txBody>
          <a:bodyPr vert="horz" lIns="93932" tIns="46966" rIns="93932" bIns="46966" rtlCol="0" anchor="b"/>
          <a:lstStyle>
            <a:lvl1pPr algn="r">
              <a:defRPr sz="1200"/>
            </a:lvl1pPr>
          </a:lstStyle>
          <a:p>
            <a:fld id="{1F522C79-784B-4DE6-9626-0768E196D023}" type="slidenum">
              <a:rPr lang="en-US" smtClean="0"/>
              <a:t>‹#›</a:t>
            </a:fld>
            <a:endParaRPr lang="en-US" dirty="0"/>
          </a:p>
        </p:txBody>
      </p:sp>
    </p:spTree>
    <p:extLst>
      <p:ext uri="{BB962C8B-B14F-4D97-AF65-F5344CB8AC3E}">
        <p14:creationId xmlns:p14="http://schemas.microsoft.com/office/powerpoint/2010/main" val="927316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cfr.gov/cgi-bin/retrieveECFR?gp=1&amp;SID=d68d458b10a5d358d95996eb90798e47&amp;ty=HTML&amp;h=L&amp;r=PART&amp;n=pt45.1.75#se45.1.75_12"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ecfr.gov/cgi-bin/retrieveECFR?gp=1&amp;SID=d68d458b10a5d358d95996eb90798e47&amp;ty=HTML&amp;h=L&amp;r=PART&amp;n=pt45.1.75#se45.1.75_1414"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www.ecfr.gov/cgi-bin/retrieveECFR?gp=1&amp;SID=d68d458b10a5d358d95996eb90798e47&amp;ty=HTML&amp;h=L&amp;r=PART&amp;n=pt45.1.75#se45.1.75_12"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ecfr.gov/cgi-bin/retrieveECFR?gp=1&amp;SID=d68d458b10a5d358d95996eb90798e47&amp;ty=HTML&amp;h=L&amp;r=PART&amp;n=pt45.1.75#sp45.1.75.e"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hab.hrsa.gov/manageyourgrant/policiesletters.html"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ecfr.gov/cgi-bin/retrieveECFR?gp=1&amp;SID=a1fcee7b4f34f96045b4c7e5596ccab7&amp;ty=HTML&amp;h=L&amp;r=PART&amp;n=pt45.1.75"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Welcome to this presentation designed</a:t>
            </a:r>
            <a:r>
              <a:rPr lang="en-US" sz="1200" kern="1200" baseline="0" dirty="0" smtClean="0">
                <a:solidFill>
                  <a:schemeClr val="tx1"/>
                </a:solidFill>
                <a:effectLst/>
                <a:latin typeface="+mn-lt"/>
                <a:ea typeface="+mn-ea"/>
                <a:cs typeface="+mn-cs"/>
              </a:rPr>
              <a:t> to help Part C grant recipients operationalize Policy Clarification Notice (PCN) #15-01.  The PCN is available on the HRSA website at http://hab.hrsa.gov/manageyourgrant/policiesletters.html. </a:t>
            </a:r>
          </a:p>
          <a:p>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RWHAP recipients and subrecipients are subject to </a:t>
            </a:r>
            <a:r>
              <a:rPr lang="en-US" sz="1200" u="sng" kern="1200" dirty="0" smtClean="0">
                <a:solidFill>
                  <a:schemeClr val="tx1"/>
                </a:solidFill>
                <a:effectLst/>
                <a:latin typeface="+mn-lt"/>
                <a:ea typeface="+mn-ea"/>
                <a:cs typeface="+mn-cs"/>
                <a:hlinkClick r:id="rId3"/>
              </a:rPr>
              <a:t>45 CFR part 75 – </a:t>
            </a:r>
            <a:r>
              <a:rPr lang="en-US" sz="1200" i="1" u="sng" kern="1200" dirty="0" smtClean="0">
                <a:solidFill>
                  <a:schemeClr val="tx1"/>
                </a:solidFill>
                <a:effectLst/>
                <a:latin typeface="+mn-lt"/>
                <a:ea typeface="+mn-ea"/>
                <a:cs typeface="+mn-cs"/>
                <a:hlinkClick r:id="rId3"/>
              </a:rPr>
              <a:t>Uniform Administrative Requirements, Cost Principles, and Audit Requirements for HHS Awards</a:t>
            </a:r>
            <a:r>
              <a:rPr lang="en-US" sz="1200" kern="1200" dirty="0" smtClean="0">
                <a:solidFill>
                  <a:schemeClr val="tx1"/>
                </a:solidFill>
                <a:effectLst/>
                <a:latin typeface="+mn-lt"/>
                <a:ea typeface="+mn-ea"/>
                <a:cs typeface="+mn-cs"/>
              </a:rPr>
              <a:t> (the Uniform Guidance)</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Uniform Guidance is referenced throughout this presentation.</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a:t>
            </a:r>
            <a:r>
              <a:rPr lang="en-US" sz="1200" kern="1200" baseline="0" dirty="0" smtClean="0">
                <a:solidFill>
                  <a:schemeClr val="tx1"/>
                </a:solidFill>
                <a:effectLst/>
                <a:latin typeface="+mn-lt"/>
                <a:ea typeface="+mn-ea"/>
                <a:cs typeface="+mn-cs"/>
              </a:rPr>
              <a:t> a general note, </a:t>
            </a:r>
            <a:r>
              <a:rPr lang="en-US" sz="1200" kern="1200" dirty="0" smtClean="0">
                <a:solidFill>
                  <a:schemeClr val="tx1"/>
                </a:solidFill>
                <a:effectLst/>
                <a:latin typeface="+mn-lt"/>
                <a:ea typeface="+mn-ea"/>
                <a:cs typeface="+mn-cs"/>
              </a:rPr>
              <a:t>Part C grantees </a:t>
            </a:r>
            <a:r>
              <a:rPr lang="en-US" sz="1200" kern="1200" baseline="0" dirty="0" smtClean="0">
                <a:solidFill>
                  <a:schemeClr val="tx1"/>
                </a:solidFill>
                <a:effectLst/>
                <a:latin typeface="+mn-lt"/>
                <a:ea typeface="+mn-ea"/>
                <a:cs typeface="+mn-cs"/>
              </a:rPr>
              <a:t>should always keep the following in mind as they are allocating RWHAP funds: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marL="226725" indent="-226725" defTabSz="931619">
              <a:spcAft>
                <a:spcPts val="1190"/>
              </a:spcAft>
              <a:buFont typeface="+mj-lt"/>
              <a:buAutoNum type="arabicPeriod"/>
              <a:defRPr/>
            </a:pPr>
            <a:r>
              <a:rPr lang="en-US" altLang="en-US" sz="1200" cap="none" dirty="0" smtClean="0">
                <a:solidFill>
                  <a:schemeClr val="tx1"/>
                </a:solidFill>
                <a:latin typeface="+mn-lt"/>
              </a:rPr>
              <a:t>Contrary to popular belief, accounting is not an exact science. There are a lot of grey areas.  Accountants embrace them.</a:t>
            </a:r>
          </a:p>
          <a:p>
            <a:pPr marL="226725" indent="-226725" defTabSz="931619">
              <a:spcAft>
                <a:spcPts val="1190"/>
              </a:spcAft>
              <a:buFont typeface="+mj-lt"/>
              <a:buAutoNum type="arabicPeriod"/>
              <a:defRPr/>
            </a:pPr>
            <a:r>
              <a:rPr lang="en-US" altLang="en-US" sz="1200" cap="none" dirty="0" smtClean="0">
                <a:solidFill>
                  <a:schemeClr val="tx1"/>
                </a:solidFill>
                <a:latin typeface="+mn-lt"/>
              </a:rPr>
              <a:t>So it</a:t>
            </a:r>
            <a:r>
              <a:rPr lang="en-US" altLang="en-US" sz="1200" cap="none" baseline="0" dirty="0" smtClean="0">
                <a:solidFill>
                  <a:schemeClr val="tx1"/>
                </a:solidFill>
                <a:latin typeface="+mn-lt"/>
              </a:rPr>
              <a:t> i</a:t>
            </a:r>
            <a:r>
              <a:rPr lang="en-US" altLang="en-US" sz="1200" cap="none" dirty="0" smtClean="0">
                <a:solidFill>
                  <a:schemeClr val="tx1"/>
                </a:solidFill>
                <a:latin typeface="+mn-lt"/>
              </a:rPr>
              <a:t>s not surprising that we work with grey principles like:</a:t>
            </a:r>
          </a:p>
          <a:p>
            <a:pPr defTabSz="931619">
              <a:spcAft>
                <a:spcPts val="1190"/>
              </a:spcAft>
              <a:defRPr/>
            </a:pPr>
            <a:endParaRPr lang="en-US" altLang="en-US" sz="1200" cap="none" dirty="0" smtClean="0">
              <a:solidFill>
                <a:schemeClr val="tx1"/>
              </a:solidFill>
              <a:latin typeface="+mn-lt"/>
            </a:endParaRPr>
          </a:p>
          <a:p>
            <a:pPr marL="628650" lvl="1" indent="-171450" defTabSz="931619">
              <a:spcAft>
                <a:spcPts val="1190"/>
              </a:spcAft>
              <a:buFont typeface="Arial" panose="020B0604020202020204" pitchFamily="34" charset="0"/>
              <a:buChar char="•"/>
              <a:defRPr/>
            </a:pPr>
            <a:r>
              <a:rPr lang="en-US" altLang="en-US" sz="1200" cap="none" dirty="0" smtClean="0">
                <a:solidFill>
                  <a:schemeClr val="tx1"/>
                </a:solidFill>
                <a:latin typeface="+mn-lt"/>
              </a:rPr>
              <a:t>Reasonableness—it</a:t>
            </a:r>
            <a:r>
              <a:rPr lang="en-US" altLang="en-US" sz="1200" cap="none" baseline="0" dirty="0" smtClean="0">
                <a:solidFill>
                  <a:schemeClr val="tx1"/>
                </a:solidFill>
                <a:latin typeface="+mn-lt"/>
              </a:rPr>
              <a:t> </a:t>
            </a:r>
            <a:r>
              <a:rPr lang="en-US" altLang="en-US" sz="1200" cap="none" dirty="0" smtClean="0">
                <a:solidFill>
                  <a:schemeClr val="tx1"/>
                </a:solidFill>
                <a:latin typeface="+mn-lt"/>
              </a:rPr>
              <a:t>is about same activity, same profession, same area.  So an</a:t>
            </a:r>
            <a:r>
              <a:rPr lang="en-US" altLang="en-US" sz="1200" cap="none" baseline="0" dirty="0" smtClean="0">
                <a:solidFill>
                  <a:schemeClr val="tx1"/>
                </a:solidFill>
                <a:latin typeface="+mn-lt"/>
              </a:rPr>
              <a:t> </a:t>
            </a:r>
            <a:r>
              <a:rPr lang="en-US" altLang="en-US" sz="1200" cap="none" dirty="0" smtClean="0">
                <a:solidFill>
                  <a:schemeClr val="tx1"/>
                </a:solidFill>
                <a:latin typeface="+mn-lt"/>
              </a:rPr>
              <a:t>HIV family physician in New Jersey making $200,000 and the same position at $80,000 in Puerto Rico may both be reasonable</a:t>
            </a:r>
          </a:p>
          <a:p>
            <a:pPr marL="628650" lvl="1" indent="-171450" defTabSz="931619">
              <a:spcAft>
                <a:spcPts val="1190"/>
              </a:spcAft>
              <a:buFont typeface="Arial" panose="020B0604020202020204" pitchFamily="34" charset="0"/>
              <a:buChar char="•"/>
              <a:defRPr/>
            </a:pPr>
            <a:r>
              <a:rPr lang="en-US" altLang="en-US" sz="1200" cap="none" dirty="0" err="1" smtClean="0">
                <a:solidFill>
                  <a:schemeClr val="tx1"/>
                </a:solidFill>
                <a:latin typeface="+mn-lt"/>
              </a:rPr>
              <a:t>Allowability</a:t>
            </a:r>
            <a:r>
              <a:rPr lang="en-US" altLang="en-US" sz="1200" cap="none" dirty="0" smtClean="0">
                <a:solidFill>
                  <a:schemeClr val="tx1"/>
                </a:solidFill>
                <a:latin typeface="+mn-lt"/>
              </a:rPr>
              <a:t>–is the inclusion of a cost as defined by the legislation, the HHS Uniform Guidance (45 CFR part</a:t>
            </a:r>
            <a:r>
              <a:rPr lang="en-US" altLang="en-US" sz="1200" cap="none" baseline="0" dirty="0" smtClean="0">
                <a:solidFill>
                  <a:schemeClr val="tx1"/>
                </a:solidFill>
                <a:latin typeface="+mn-lt"/>
              </a:rPr>
              <a:t> 75) </a:t>
            </a:r>
            <a:r>
              <a:rPr lang="en-US" altLang="en-US" sz="1200" cap="none" dirty="0" smtClean="0">
                <a:solidFill>
                  <a:schemeClr val="tx1"/>
                </a:solidFill>
                <a:latin typeface="+mn-lt"/>
              </a:rPr>
              <a:t>– etc.  So rent, audits, medical services are allowable costs</a:t>
            </a:r>
          </a:p>
          <a:p>
            <a:pPr marL="628650" lvl="1" indent="-171450" defTabSz="931619">
              <a:spcAft>
                <a:spcPts val="1190"/>
              </a:spcAft>
              <a:buFont typeface="Arial" panose="020B0604020202020204" pitchFamily="34" charset="0"/>
              <a:buChar char="•"/>
              <a:defRPr/>
            </a:pPr>
            <a:r>
              <a:rPr lang="en-US" altLang="en-US" sz="1200" cap="none" dirty="0" smtClean="0">
                <a:solidFill>
                  <a:schemeClr val="tx1"/>
                </a:solidFill>
                <a:latin typeface="+mn-lt"/>
              </a:rPr>
              <a:t>Allocability—is the practice of apportioning an allowable and reasonable cost using established principles (GAAP,</a:t>
            </a:r>
            <a:r>
              <a:rPr lang="en-US" altLang="en-US" sz="1200" cap="none" baseline="0" dirty="0" smtClean="0">
                <a:solidFill>
                  <a:schemeClr val="tx1"/>
                </a:solidFill>
                <a:latin typeface="+mn-lt"/>
              </a:rPr>
              <a:t> Uniform Guidance</a:t>
            </a:r>
            <a:r>
              <a:rPr lang="en-US" altLang="en-US" sz="1200" cap="none" dirty="0" smtClean="0">
                <a:solidFill>
                  <a:schemeClr val="tx1"/>
                </a:solidFill>
                <a:latin typeface="+mn-lt"/>
              </a:rPr>
              <a:t>) among allowable categories.  So we portion costs based on Ryan White HIV/AIDS program categories (</a:t>
            </a:r>
            <a:r>
              <a:rPr lang="en-US" altLang="en-US" sz="1200" cap="none" dirty="0" err="1" smtClean="0">
                <a:solidFill>
                  <a:schemeClr val="tx1"/>
                </a:solidFill>
                <a:latin typeface="+mn-lt"/>
              </a:rPr>
              <a:t>EIS</a:t>
            </a:r>
            <a:r>
              <a:rPr lang="en-US" altLang="en-US" sz="1200" cap="none" dirty="0" smtClean="0">
                <a:solidFill>
                  <a:schemeClr val="tx1"/>
                </a:solidFill>
                <a:latin typeface="+mn-lt"/>
              </a:rPr>
              <a:t>, core medical and support services, administration, and Clinical Quality</a:t>
            </a:r>
            <a:r>
              <a:rPr lang="en-US" altLang="en-US" sz="1200" cap="none" baseline="0" dirty="0" smtClean="0">
                <a:solidFill>
                  <a:schemeClr val="tx1"/>
                </a:solidFill>
                <a:latin typeface="+mn-lt"/>
              </a:rPr>
              <a:t> Management</a:t>
            </a:r>
            <a:r>
              <a:rPr lang="en-US" altLang="en-US" sz="1200" cap="none" dirty="0" smtClean="0">
                <a:solidFill>
                  <a:schemeClr val="tx1"/>
                </a:solidFill>
                <a:latin typeface="+mn-lt"/>
              </a:rPr>
              <a:t>).</a:t>
            </a:r>
            <a:r>
              <a:rPr lang="en-US" altLang="en-US" sz="1200" dirty="0" smtClean="0">
                <a:solidFill>
                  <a:schemeClr val="tx1"/>
                </a:solidFill>
                <a:latin typeface="+mn-lt"/>
              </a:rPr>
              <a:t>    </a:t>
            </a:r>
          </a:p>
        </p:txBody>
      </p:sp>
      <p:sp>
        <p:nvSpPr>
          <p:cNvPr id="4" name="Slide Number Placeholder 3"/>
          <p:cNvSpPr>
            <a:spLocks noGrp="1"/>
          </p:cNvSpPr>
          <p:nvPr>
            <p:ph type="sldNum" sz="quarter" idx="10"/>
          </p:nvPr>
        </p:nvSpPr>
        <p:spPr/>
        <p:txBody>
          <a:bodyPr/>
          <a:lstStyle/>
          <a:p>
            <a:fld id="{1F522C79-784B-4DE6-9626-0768E196D023}" type="slidenum">
              <a:rPr lang="en-US" smtClean="0"/>
              <a:t>1</a:t>
            </a:fld>
            <a:endParaRPr lang="en-US" dirty="0"/>
          </a:p>
        </p:txBody>
      </p:sp>
    </p:spTree>
    <p:extLst>
      <p:ext uri="{BB962C8B-B14F-4D97-AF65-F5344CB8AC3E}">
        <p14:creationId xmlns:p14="http://schemas.microsoft.com/office/powerpoint/2010/main" val="4169309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smtClean="0">
                <a:solidFill>
                  <a:schemeClr val="tx1"/>
                </a:solidFill>
                <a:latin typeface="+mn-lt"/>
              </a:rPr>
              <a:t>Exercise objective:</a:t>
            </a:r>
            <a:r>
              <a:rPr lang="en-US" sz="1200" b="0" baseline="0" dirty="0" smtClean="0">
                <a:solidFill>
                  <a:schemeClr val="tx1"/>
                </a:solidFill>
                <a:latin typeface="+mn-lt"/>
              </a:rPr>
              <a:t> </a:t>
            </a:r>
            <a:r>
              <a:rPr lang="en-US" sz="1200" b="0" dirty="0" smtClean="0">
                <a:solidFill>
                  <a:schemeClr val="tx1"/>
                </a:solidFill>
                <a:latin typeface="+mn-lt"/>
              </a:rPr>
              <a:t>to demonstrate the different levels or tiers by which to look at a budget to determine if the cost is allocable;</a:t>
            </a:r>
            <a:r>
              <a:rPr lang="en-US" sz="1200" b="0" baseline="0" dirty="0" smtClean="0">
                <a:solidFill>
                  <a:schemeClr val="tx1"/>
                </a:solidFill>
                <a:latin typeface="+mn-lt"/>
              </a:rPr>
              <a:t> provide a basic understanding of indirect costs.  </a:t>
            </a:r>
          </a:p>
          <a:p>
            <a:endParaRPr lang="en-US" sz="1200" b="0" dirty="0" smtClean="0">
              <a:solidFill>
                <a:schemeClr val="tx1"/>
              </a:solidFill>
              <a:latin typeface="+mn-lt"/>
            </a:endParaRPr>
          </a:p>
          <a:p>
            <a:pPr marL="170044" indent="-170044">
              <a:buFont typeface="Arial" panose="020B0604020202020204" pitchFamily="34" charset="0"/>
              <a:buChar char="•"/>
            </a:pPr>
            <a:r>
              <a:rPr lang="en-US" sz="1200" b="0" dirty="0" smtClean="0">
                <a:solidFill>
                  <a:schemeClr val="tx1"/>
                </a:solidFill>
                <a:latin typeface="+mn-lt"/>
              </a:rPr>
              <a:t>There is no universal rule for classifying certain cost as either indirect or direct.   </a:t>
            </a:r>
          </a:p>
          <a:p>
            <a:pPr marL="170044" indent="-170044">
              <a:buFont typeface="Arial" panose="020B0604020202020204" pitchFamily="34" charset="0"/>
              <a:buChar char="•"/>
            </a:pPr>
            <a:endParaRPr lang="en-US" sz="1200" b="0" dirty="0" smtClean="0">
              <a:solidFill>
                <a:schemeClr val="tx1"/>
              </a:solidFill>
              <a:latin typeface="+mn-lt"/>
            </a:endParaRPr>
          </a:p>
          <a:p>
            <a:pPr marL="170044" indent="-170044">
              <a:buFont typeface="Arial" panose="020B0604020202020204" pitchFamily="34" charset="0"/>
              <a:buChar char="•"/>
            </a:pPr>
            <a:r>
              <a:rPr lang="en-US" sz="1200" i="1" dirty="0" smtClean="0">
                <a:solidFill>
                  <a:schemeClr val="tx1"/>
                </a:solidFill>
                <a:effectLst/>
                <a:latin typeface="+mn-lt"/>
              </a:rPr>
              <a:t>Facilities and Administration Classification.</a:t>
            </a:r>
            <a:r>
              <a:rPr lang="en-US" sz="1200" dirty="0" smtClean="0">
                <a:solidFill>
                  <a:schemeClr val="tx1"/>
                </a:solidFill>
                <a:latin typeface="+mn-lt"/>
              </a:rPr>
              <a:t> For major institutions of higher education</a:t>
            </a:r>
            <a:r>
              <a:rPr lang="en-US" sz="1200" baseline="0" dirty="0" smtClean="0">
                <a:solidFill>
                  <a:schemeClr val="tx1"/>
                </a:solidFill>
                <a:latin typeface="+mn-lt"/>
              </a:rPr>
              <a:t> </a:t>
            </a:r>
            <a:r>
              <a:rPr lang="en-US" sz="1200" dirty="0" smtClean="0">
                <a:solidFill>
                  <a:schemeClr val="tx1"/>
                </a:solidFill>
                <a:latin typeface="+mn-lt"/>
              </a:rPr>
              <a:t>and major nonprofit organizations, indirect (F&amp;A) costs must be classified within two broad categories: “Facilities” and “Administration.” “Facilities” is defined as depreciation on buildings, equipment and capital improvement, interest on debt associated with certain buildings, equipment and capital improvements, and operations and maintenance expenses. “Administration” is defined as general administration and general expenses such as the director's office, accounting, personnel and all other types of expenditures not listed specifically under one of the subcategories of “Facilities” (including cross allocations from other pools, where applicable). For nonprofit organizations, library expenses are included in the “Administration” category; for institutions of higher education, they are included in the “Facilities” category. </a:t>
            </a:r>
          </a:p>
          <a:p>
            <a:pPr marL="170044" indent="-170044">
              <a:buFont typeface="Arial" panose="020B0604020202020204" pitchFamily="34" charset="0"/>
              <a:buChar char="•"/>
            </a:pPr>
            <a:endParaRPr lang="en-US" sz="1200" b="0" dirty="0" smtClean="0">
              <a:solidFill>
                <a:schemeClr val="tx1"/>
              </a:solidFill>
              <a:latin typeface="+mn-lt"/>
            </a:endParaRPr>
          </a:p>
          <a:p>
            <a:pPr marL="170044" indent="-170044">
              <a:buFont typeface="Arial" panose="020B0604020202020204" pitchFamily="34" charset="0"/>
              <a:buChar char="•"/>
            </a:pPr>
            <a:r>
              <a:rPr lang="en-US" sz="1200" b="0" dirty="0" smtClean="0">
                <a:solidFill>
                  <a:schemeClr val="tx1"/>
                </a:solidFill>
                <a:latin typeface="+mn-lt"/>
              </a:rPr>
              <a:t>The </a:t>
            </a:r>
            <a:r>
              <a:rPr lang="en-US" sz="1200" b="0" baseline="0" dirty="0" smtClean="0">
                <a:solidFill>
                  <a:schemeClr val="tx1"/>
                </a:solidFill>
                <a:latin typeface="+mn-lt"/>
              </a:rPr>
              <a:t>CONSISTENT treatment of costs is required and essential to avoid double charging of the RWHAP award</a:t>
            </a:r>
            <a:r>
              <a:rPr lang="en-US" sz="1200" b="0" dirty="0" smtClean="0">
                <a:solidFill>
                  <a:schemeClr val="tx1"/>
                </a:solidFill>
                <a:latin typeface="+mn-lt"/>
              </a:rPr>
              <a:t>.</a:t>
            </a:r>
          </a:p>
          <a:p>
            <a:endParaRPr lang="en-US" sz="1200" b="1" dirty="0" smtClean="0">
              <a:solidFill>
                <a:schemeClr val="tx1"/>
              </a:solidFill>
              <a:latin typeface="+mn-lt"/>
            </a:endParaRPr>
          </a:p>
          <a:p>
            <a:r>
              <a:rPr lang="en-US" sz="1200" b="0" dirty="0" smtClean="0">
                <a:solidFill>
                  <a:schemeClr val="tx1"/>
                </a:solidFill>
                <a:latin typeface="+mn-lt"/>
              </a:rPr>
              <a:t>Note:  while the salaries of administrative and clerical staff should</a:t>
            </a:r>
            <a:r>
              <a:rPr lang="en-US" sz="1200" b="0" baseline="0" dirty="0" smtClean="0">
                <a:solidFill>
                  <a:schemeClr val="tx1"/>
                </a:solidFill>
                <a:latin typeface="+mn-lt"/>
              </a:rPr>
              <a:t> normally be treated as indirect,</a:t>
            </a:r>
            <a:r>
              <a:rPr lang="en-US" sz="1200" b="0" dirty="0" smtClean="0">
                <a:solidFill>
                  <a:schemeClr val="tx1"/>
                </a:solidFill>
                <a:latin typeface="+mn-lt"/>
              </a:rPr>
              <a:t> 45 CFR </a:t>
            </a:r>
            <a:r>
              <a:rPr lang="en-US" sz="1200" dirty="0" smtClean="0">
                <a:solidFill>
                  <a:schemeClr val="tx1"/>
                </a:solidFill>
                <a:latin typeface="+mn-lt"/>
              </a:rPr>
              <a:t>§</a:t>
            </a:r>
            <a:r>
              <a:rPr lang="en-US" sz="1200" b="0" dirty="0" smtClean="0">
                <a:solidFill>
                  <a:schemeClr val="tx1"/>
                </a:solidFill>
                <a:latin typeface="+mn-lt"/>
              </a:rPr>
              <a:t>75.413(c) now allows entities</a:t>
            </a:r>
            <a:r>
              <a:rPr lang="en-US" sz="1200" b="0" baseline="0" dirty="0" smtClean="0">
                <a:solidFill>
                  <a:schemeClr val="tx1"/>
                </a:solidFill>
                <a:latin typeface="+mn-lt"/>
              </a:rPr>
              <a:t> to charge these salaries as DIRECT costs under certain circumstances (i.e., integral to the project, individuals can be specifically identified with the project, costs are explicitly included in the budget and are not also recovered as indirect).</a:t>
            </a:r>
            <a:endParaRPr lang="en-US" sz="1200" b="0" dirty="0" smtClean="0">
              <a:solidFill>
                <a:schemeClr val="tx1"/>
              </a:solidFill>
              <a:latin typeface="+mn-lt"/>
            </a:endParaRPr>
          </a:p>
          <a:p>
            <a:endParaRPr lang="en-US" sz="1200" b="1" dirty="0" smtClean="0">
              <a:solidFill>
                <a:schemeClr val="tx1"/>
              </a:solidFill>
              <a:latin typeface="+mn-lt"/>
            </a:endParaRPr>
          </a:p>
          <a:p>
            <a:r>
              <a:rPr lang="en-US" sz="1200" b="0" dirty="0" smtClean="0">
                <a:solidFill>
                  <a:schemeClr val="tx1"/>
                </a:solidFill>
                <a:latin typeface="+mn-lt"/>
              </a:rPr>
              <a:t>See 45 CFR </a:t>
            </a:r>
            <a:r>
              <a:rPr lang="en-US" sz="1200" dirty="0" smtClean="0">
                <a:solidFill>
                  <a:schemeClr val="tx1"/>
                </a:solidFill>
                <a:latin typeface="+mn-lt"/>
              </a:rPr>
              <a:t>§</a:t>
            </a:r>
            <a:r>
              <a:rPr lang="en-US" sz="1200" b="0" dirty="0" smtClean="0">
                <a:solidFill>
                  <a:schemeClr val="tx1"/>
                </a:solidFill>
                <a:latin typeface="+mn-lt"/>
              </a:rPr>
              <a:t>75.412 – 415 DIRECT AND INDIRECT COSTS</a:t>
            </a:r>
          </a:p>
        </p:txBody>
      </p:sp>
      <p:sp>
        <p:nvSpPr>
          <p:cNvPr id="4" name="Slide Number Placeholder 3"/>
          <p:cNvSpPr>
            <a:spLocks noGrp="1"/>
          </p:cNvSpPr>
          <p:nvPr>
            <p:ph type="sldNum" sz="quarter" idx="10"/>
          </p:nvPr>
        </p:nvSpPr>
        <p:spPr/>
        <p:txBody>
          <a:bodyPr/>
          <a:lstStyle/>
          <a:p>
            <a:fld id="{1F522C79-784B-4DE6-9626-0768E196D023}" type="slidenum">
              <a:rPr lang="en-US" smtClean="0"/>
              <a:t>10</a:t>
            </a:fld>
            <a:endParaRPr lang="en-US" dirty="0"/>
          </a:p>
        </p:txBody>
      </p:sp>
    </p:spTree>
    <p:extLst>
      <p:ext uri="{BB962C8B-B14F-4D97-AF65-F5344CB8AC3E}">
        <p14:creationId xmlns:p14="http://schemas.microsoft.com/office/powerpoint/2010/main" val="2213583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tx1"/>
                </a:solidFill>
                <a:latin typeface="+mn-lt"/>
              </a:rPr>
              <a:t>This slide represents a change under the Uniform Guidance.  </a:t>
            </a:r>
          </a:p>
          <a:p>
            <a:endParaRPr lang="en-US" sz="1200" dirty="0" smtClean="0">
              <a:solidFill>
                <a:schemeClr val="tx1"/>
              </a:solidFill>
              <a:latin typeface="+mn-lt"/>
            </a:endParaRPr>
          </a:p>
          <a:p>
            <a:pPr marL="170044" indent="-170044">
              <a:buFont typeface="Arial" panose="020B0604020202020204" pitchFamily="34" charset="0"/>
              <a:buChar char="•"/>
            </a:pPr>
            <a:r>
              <a:rPr lang="en-US" sz="1200" dirty="0" smtClean="0">
                <a:solidFill>
                  <a:schemeClr val="tx1"/>
                </a:solidFill>
                <a:latin typeface="+mn-lt"/>
              </a:rPr>
              <a:t>Prior to the Uniform Guidance, the rule was that</a:t>
            </a:r>
            <a:r>
              <a:rPr lang="en-US" sz="1200" baseline="0" dirty="0" smtClean="0">
                <a:solidFill>
                  <a:schemeClr val="tx1"/>
                </a:solidFill>
                <a:latin typeface="+mn-lt"/>
              </a:rPr>
              <a:t> grant recipients </a:t>
            </a:r>
            <a:r>
              <a:rPr lang="en-US" sz="1200" dirty="0" smtClean="0">
                <a:solidFill>
                  <a:schemeClr val="tx1"/>
                </a:solidFill>
                <a:latin typeface="+mn-lt"/>
              </a:rPr>
              <a:t>needed a federally</a:t>
            </a:r>
            <a:r>
              <a:rPr lang="en-US" sz="1200" baseline="0" dirty="0" smtClean="0">
                <a:solidFill>
                  <a:schemeClr val="tx1"/>
                </a:solidFill>
                <a:latin typeface="+mn-lt"/>
              </a:rPr>
              <a:t> </a:t>
            </a:r>
            <a:r>
              <a:rPr lang="en-US" sz="1200" dirty="0" smtClean="0">
                <a:solidFill>
                  <a:schemeClr val="tx1"/>
                </a:solidFill>
                <a:latin typeface="+mn-lt"/>
              </a:rPr>
              <a:t>negotiated indirect cost rate. </a:t>
            </a:r>
            <a:endParaRPr lang="en-US" sz="1200" baseline="0" dirty="0" smtClean="0">
              <a:solidFill>
                <a:schemeClr val="tx1"/>
              </a:solidFill>
              <a:latin typeface="+mn-lt"/>
            </a:endParaRPr>
          </a:p>
          <a:p>
            <a:pPr marL="170044" indent="-170044">
              <a:buFont typeface="Arial" panose="020B0604020202020204" pitchFamily="34" charset="0"/>
              <a:buChar char="•"/>
            </a:pPr>
            <a:endParaRPr lang="en-US" sz="1200" baseline="0" dirty="0" smtClean="0">
              <a:solidFill>
                <a:schemeClr val="tx1"/>
              </a:solidFill>
              <a:latin typeface="+mn-lt"/>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Recipients or subrecipients that do not have a federally negotiated indirect cost rate may do one of the following:</a:t>
            </a:r>
          </a:p>
          <a:p>
            <a:pPr marL="628650" lvl="1" indent="-171450">
              <a:buFont typeface="Courier New" panose="02070309020205020404" pitchFamily="49" charset="0"/>
              <a:buChar char="o"/>
            </a:pPr>
            <a:r>
              <a:rPr lang="en-US" sz="1200" kern="1200" dirty="0" smtClean="0">
                <a:solidFill>
                  <a:schemeClr val="tx1"/>
                </a:solidFill>
                <a:effectLst/>
                <a:latin typeface="+mn-lt"/>
                <a:ea typeface="+mn-ea"/>
                <a:cs typeface="+mn-cs"/>
              </a:rPr>
              <a:t>Direct cost all expenses</a:t>
            </a:r>
          </a:p>
          <a:p>
            <a:pPr marL="628650" lvl="1" indent="-171450">
              <a:buFont typeface="Courier New" panose="02070309020205020404" pitchFamily="49" charset="0"/>
              <a:buChar char="o"/>
            </a:pPr>
            <a:r>
              <a:rPr lang="en-US" sz="1200" kern="1200" dirty="0" smtClean="0">
                <a:solidFill>
                  <a:schemeClr val="tx1"/>
                </a:solidFill>
                <a:effectLst/>
                <a:latin typeface="+mn-lt"/>
                <a:ea typeface="+mn-ea"/>
                <a:cs typeface="+mn-cs"/>
              </a:rPr>
              <a:t>Recipients may negotiate a rate with the Federal government; subrecipients may negotiate a rate with the recipient consistent with the requirements outlined in 45 CFR 75.  (Grant recipients should contact HHS’s Division of Cost Allocation (DCA). Visit DCA’s website at https://rates.psc.gov/ to learn more about rate agreements, the process for applying for them, and the regional offices which negotiate them.  Subrecipients should contact the RWHAP grant recipient who would be responsible for negotiating their rate.)</a:t>
            </a:r>
          </a:p>
          <a:p>
            <a:pPr marL="628650" lvl="1" indent="-171450">
              <a:buFont typeface="Courier New" panose="02070309020205020404" pitchFamily="49" charset="0"/>
              <a:buChar char="o"/>
            </a:pPr>
            <a:r>
              <a:rPr lang="en-US" sz="1200" kern="1200" dirty="0" smtClean="0">
                <a:solidFill>
                  <a:schemeClr val="tx1"/>
                </a:solidFill>
                <a:effectLst/>
                <a:latin typeface="+mn-lt"/>
                <a:ea typeface="+mn-ea"/>
                <a:cs typeface="+mn-cs"/>
              </a:rPr>
              <a:t>Apply the 10% de minimis rate on a base of modified total direct costs per </a:t>
            </a:r>
            <a:r>
              <a:rPr lang="en-US" sz="1200" u="sng" kern="1200" dirty="0" smtClean="0">
                <a:solidFill>
                  <a:schemeClr val="tx1"/>
                </a:solidFill>
                <a:effectLst/>
                <a:latin typeface="+mn-lt"/>
                <a:ea typeface="+mn-ea"/>
                <a:cs typeface="+mn-cs"/>
                <a:hlinkClick r:id="rId3"/>
              </a:rPr>
              <a:t>45 CFR §75.414(f)</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Modified Total Direct Cost</a:t>
            </a:r>
            <a:r>
              <a:rPr lang="en-US" sz="1200" kern="1200" dirty="0" smtClean="0">
                <a:solidFill>
                  <a:schemeClr val="tx1"/>
                </a:solidFill>
                <a:effectLst/>
                <a:latin typeface="+mn-lt"/>
                <a:ea typeface="+mn-ea"/>
                <a:cs typeface="+mn-cs"/>
              </a:rPr>
              <a:t> (MTDC) means “all direct salaries and wages, applicable fringe benefits, materials and supplies, services, travel, and up to the first $25,000 of each subaward (regardless of the period of performance of the subawards under the award).  MTDC excludes equipment, capital expenditures, charges for patient care, rental costs, tuition remission, scholarships and fellowships, participant support costs and the portion of each subaward in excess of $25,000.  Other items may only be excluded when necessary to avoid a serious inequity in the distribution of indirect costs, and with the approval of the cognizant agency for indirect costs.”  (See </a:t>
            </a:r>
            <a:r>
              <a:rPr lang="en-US" sz="1200" u="sng" kern="1200" dirty="0" smtClean="0">
                <a:solidFill>
                  <a:schemeClr val="tx1"/>
                </a:solidFill>
                <a:effectLst/>
                <a:latin typeface="+mn-lt"/>
                <a:ea typeface="+mn-ea"/>
                <a:cs typeface="+mn-cs"/>
                <a:hlinkClick r:id="rId4"/>
              </a:rPr>
              <a:t>45 CFR §75.2 Definitions</a:t>
            </a:r>
            <a:r>
              <a:rPr lang="en-US" sz="1200" kern="1200" dirty="0" smtClean="0">
                <a:solidFill>
                  <a:schemeClr val="tx1"/>
                </a:solidFill>
                <a:effectLst/>
                <a:latin typeface="+mn-lt"/>
                <a:ea typeface="+mn-ea"/>
                <a:cs typeface="+mn-cs"/>
              </a:rPr>
              <a:t>.]</a:t>
            </a:r>
            <a:endParaRPr lang="en-US" sz="1200" baseline="0" dirty="0" smtClean="0">
              <a:solidFill>
                <a:schemeClr val="tx1"/>
              </a:solidFill>
              <a:latin typeface="+mn-lt"/>
            </a:endParaRPr>
          </a:p>
          <a:p>
            <a:pPr marL="170044" indent="-170044">
              <a:buFont typeface="Arial" panose="020B0604020202020204" pitchFamily="34" charset="0"/>
              <a:buChar char="•"/>
            </a:pPr>
            <a:endParaRPr lang="en-US" sz="1200" dirty="0" smtClean="0">
              <a:solidFill>
                <a:schemeClr val="tx1"/>
              </a:solidFill>
              <a:latin typeface="+mn-lt"/>
            </a:endParaRPr>
          </a:p>
          <a:p>
            <a:pPr marL="170044" indent="-170044">
              <a:buFont typeface="Arial" panose="020B0604020202020204" pitchFamily="34" charset="0"/>
              <a:buChar char="•"/>
            </a:pPr>
            <a:r>
              <a:rPr lang="en-US" sz="1200" dirty="0" smtClean="0">
                <a:solidFill>
                  <a:schemeClr val="tx1"/>
                </a:solidFill>
                <a:latin typeface="+mn-lt"/>
              </a:rPr>
              <a:t>As you can see,</a:t>
            </a:r>
            <a:r>
              <a:rPr lang="en-US" sz="1200" baseline="0" dirty="0" smtClean="0">
                <a:solidFill>
                  <a:schemeClr val="tx1"/>
                </a:solidFill>
                <a:latin typeface="+mn-lt"/>
              </a:rPr>
              <a:t> </a:t>
            </a:r>
            <a:r>
              <a:rPr lang="en-US" sz="1200" dirty="0" smtClean="0">
                <a:solidFill>
                  <a:schemeClr val="tx1"/>
                </a:solidFill>
                <a:latin typeface="+mn-lt"/>
              </a:rPr>
              <a:t>the principle of consistency surfaces again in this section of the CFR.  </a:t>
            </a:r>
          </a:p>
          <a:p>
            <a:endParaRPr lang="en-US" sz="1200" baseline="0" dirty="0" smtClean="0">
              <a:solidFill>
                <a:schemeClr val="tx1"/>
              </a:solidFill>
              <a:latin typeface="+mn-lt"/>
            </a:endParaRPr>
          </a:p>
          <a:p>
            <a:r>
              <a:rPr lang="en-US" sz="1200" baseline="0" dirty="0" smtClean="0">
                <a:solidFill>
                  <a:schemeClr val="tx1"/>
                </a:solidFill>
                <a:latin typeface="+mn-lt"/>
              </a:rPr>
              <a:t>45 CFR </a:t>
            </a:r>
            <a:r>
              <a:rPr lang="en-US" sz="1200" dirty="0" smtClean="0">
                <a:solidFill>
                  <a:schemeClr val="tx1"/>
                </a:solidFill>
                <a:latin typeface="+mn-lt"/>
              </a:rPr>
              <a:t>§</a:t>
            </a:r>
            <a:r>
              <a:rPr lang="en-US" sz="1200" baseline="0" dirty="0" smtClean="0">
                <a:solidFill>
                  <a:schemeClr val="tx1"/>
                </a:solidFill>
                <a:latin typeface="+mn-lt"/>
              </a:rPr>
              <a:t>75.352 Requirements for pass-through entities</a:t>
            </a:r>
          </a:p>
          <a:p>
            <a:r>
              <a:rPr lang="en-US" sz="1200" dirty="0" smtClean="0">
                <a:solidFill>
                  <a:schemeClr val="tx1"/>
                </a:solidFill>
                <a:latin typeface="+mn-lt"/>
              </a:rPr>
              <a:t>(a)(4) An approved federally recognized indirect cost rate negotiated between the subrecipient and the Federal Government or, if no such rate exists, either a rate negotiated between the pass-through entity and the subrecipient (in compliance with this part), or a de minimis indirect cost rate as defined in §75.414(f).  </a:t>
            </a:r>
          </a:p>
          <a:p>
            <a:endParaRPr lang="en-US" sz="1200" dirty="0" smtClean="0">
              <a:solidFill>
                <a:schemeClr val="tx1"/>
              </a:solidFill>
              <a:latin typeface="+mn-lt"/>
            </a:endParaRPr>
          </a:p>
          <a:p>
            <a:r>
              <a:rPr lang="en-US" sz="1200" dirty="0" smtClean="0">
                <a:solidFill>
                  <a:schemeClr val="tx1"/>
                </a:solidFill>
                <a:latin typeface="+mn-lt"/>
              </a:rPr>
              <a:t>Recipient’s cost</a:t>
            </a:r>
            <a:r>
              <a:rPr lang="en-US" sz="1200" baseline="0" dirty="0" smtClean="0">
                <a:solidFill>
                  <a:schemeClr val="tx1"/>
                </a:solidFill>
                <a:latin typeface="+mn-lt"/>
              </a:rPr>
              <a:t>s related to negotiating indirect cost rates for subrecipients would count toward the 10% administrative limit.</a:t>
            </a:r>
            <a:endParaRPr lang="en-US" sz="1200" dirty="0" smtClean="0">
              <a:solidFill>
                <a:schemeClr val="tx1"/>
              </a:solidFill>
              <a:latin typeface="+mn-lt"/>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11</a:t>
            </a:fld>
            <a:endParaRPr lang="en-US" dirty="0"/>
          </a:p>
        </p:txBody>
      </p:sp>
    </p:spTree>
    <p:extLst>
      <p:ext uri="{BB962C8B-B14F-4D97-AF65-F5344CB8AC3E}">
        <p14:creationId xmlns:p14="http://schemas.microsoft.com/office/powerpoint/2010/main" val="4005181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solidFill>
                  <a:schemeClr val="tx1"/>
                </a:solidFill>
              </a:rPr>
              <a:t>This slide notes a significant shift</a:t>
            </a:r>
            <a:r>
              <a:rPr lang="en-US" b="0" baseline="0" dirty="0" smtClean="0">
                <a:solidFill>
                  <a:schemeClr val="tx1"/>
                </a:solidFill>
              </a:rPr>
              <a:t> in policy and </a:t>
            </a:r>
            <a:r>
              <a:rPr lang="en-US" b="0" dirty="0" smtClean="0">
                <a:solidFill>
                  <a:schemeClr val="tx1"/>
                </a:solidFill>
              </a:rPr>
              <a:t>reinforces the need to correctly and consistently allocate direct and indirect costs:  </a:t>
            </a:r>
          </a:p>
          <a:p>
            <a:endParaRPr lang="en-US" b="0" dirty="0" smtClean="0">
              <a:solidFill>
                <a:schemeClr val="tx1"/>
              </a:solidFill>
            </a:endParaRPr>
          </a:p>
          <a:p>
            <a:pPr marL="170044" indent="-170044">
              <a:buFont typeface="Arial" panose="020B0604020202020204" pitchFamily="34" charset="0"/>
              <a:buChar char="•"/>
            </a:pPr>
            <a:r>
              <a:rPr lang="en-US" b="1" dirty="0" smtClean="0">
                <a:solidFill>
                  <a:schemeClr val="tx1"/>
                </a:solidFill>
              </a:rPr>
              <a:t>Facilities expenses related to core and medical support services no longer automatically count toward the 10% administrative</a:t>
            </a:r>
            <a:r>
              <a:rPr lang="en-US" b="1" baseline="0" dirty="0" smtClean="0">
                <a:solidFill>
                  <a:schemeClr val="tx1"/>
                </a:solidFill>
              </a:rPr>
              <a:t> </a:t>
            </a:r>
            <a:r>
              <a:rPr lang="en-US" b="1" dirty="0" smtClean="0">
                <a:solidFill>
                  <a:schemeClr val="tx1"/>
                </a:solidFill>
              </a:rPr>
              <a:t>limit. </a:t>
            </a:r>
          </a:p>
          <a:p>
            <a:endParaRPr lang="en-US" dirty="0" smtClean="0">
              <a:solidFill>
                <a:schemeClr val="tx1"/>
              </a:solidFill>
            </a:endParaRPr>
          </a:p>
          <a:p>
            <a:r>
              <a:rPr lang="en-US" dirty="0" smtClean="0">
                <a:solidFill>
                  <a:schemeClr val="tx1"/>
                </a:solidFill>
              </a:rPr>
              <a:t>A</a:t>
            </a:r>
            <a:r>
              <a:rPr lang="en-US" baseline="0" dirty="0" smtClean="0">
                <a:solidFill>
                  <a:schemeClr val="tx1"/>
                </a:solidFill>
              </a:rPr>
              <a:t>ll indirect costs are not included in the definition of “administrative” expenses subject to the 10% administrative limit for Parts A, B, and C grantees.  Therefore, the portion of direct and </a:t>
            </a:r>
            <a:r>
              <a:rPr lang="en-US" u="sng" baseline="0" dirty="0" smtClean="0">
                <a:solidFill>
                  <a:schemeClr val="tx1"/>
                </a:solidFill>
              </a:rPr>
              <a:t>indirect</a:t>
            </a:r>
            <a:r>
              <a:rPr lang="en-US" baseline="0" dirty="0" smtClean="0">
                <a:solidFill>
                  <a:schemeClr val="tx1"/>
                </a:solidFill>
              </a:rPr>
              <a:t> facilities expenses related to core medical and support services provided to eligible RWHAP clients would not count toward the 10% administrative limit.  </a:t>
            </a:r>
            <a:r>
              <a:rPr lang="en-US" dirty="0" smtClean="0">
                <a:solidFill>
                  <a:schemeClr val="tx1"/>
                </a:solidFill>
              </a:rPr>
              <a:t>These costs could be included in the relevant</a:t>
            </a:r>
            <a:r>
              <a:rPr lang="en-US" baseline="0" dirty="0" smtClean="0">
                <a:solidFill>
                  <a:schemeClr val="tx1"/>
                </a:solidFill>
              </a:rPr>
              <a:t> service category. </a:t>
            </a:r>
          </a:p>
          <a:p>
            <a:endParaRPr lang="en-US" baseline="0" dirty="0" smtClean="0">
              <a:solidFill>
                <a:schemeClr val="tx1"/>
              </a:solidFill>
            </a:endParaRPr>
          </a:p>
          <a:p>
            <a:r>
              <a:rPr lang="en-US" dirty="0" smtClean="0">
                <a:solidFill>
                  <a:schemeClr val="tx1"/>
                </a:solidFill>
              </a:rPr>
              <a:t>As an example, on the Allocations/Expenditures Reports--the cost of consulting/office space for non-medical case management would be included under “Support Services” line a. Case Management</a:t>
            </a:r>
            <a:r>
              <a:rPr lang="en-US" baseline="0" dirty="0" smtClean="0">
                <a:solidFill>
                  <a:schemeClr val="tx1"/>
                </a:solidFill>
              </a:rPr>
              <a:t> (non-Medical).</a:t>
            </a:r>
            <a:r>
              <a:rPr lang="en-US" dirty="0" smtClean="0">
                <a:solidFill>
                  <a:schemeClr val="tx1"/>
                </a:solidFill>
              </a:rPr>
              <a:t>  Those expenses would not be included as Non-services Grantee Administration costs.</a:t>
            </a:r>
          </a:p>
          <a:p>
            <a:endParaRPr lang="en-US" dirty="0" smtClean="0">
              <a:solidFill>
                <a:schemeClr val="tx1"/>
              </a:solidFill>
            </a:endParaRPr>
          </a:p>
          <a:p>
            <a:r>
              <a:rPr lang="en-US" dirty="0" smtClean="0">
                <a:solidFill>
                  <a:schemeClr val="tx1"/>
                </a:solidFill>
              </a:rPr>
              <a:t>Per statute, </a:t>
            </a:r>
            <a:r>
              <a:rPr lang="en-US" u="sng" dirty="0" smtClean="0">
                <a:solidFill>
                  <a:schemeClr val="tx1"/>
                </a:solidFill>
              </a:rPr>
              <a:t>all</a:t>
            </a:r>
            <a:r>
              <a:rPr lang="en-US" dirty="0" smtClean="0">
                <a:solidFill>
                  <a:schemeClr val="tx1"/>
                </a:solidFill>
              </a:rPr>
              <a:t> indirect costs are included in the definition of “administrative” expenses subject to the aggregate 10% administrative limit for Parts A and B subrecipients and Part D grantees. Statutory administrative limits supersede</a:t>
            </a:r>
            <a:r>
              <a:rPr lang="en-US" baseline="0" dirty="0" smtClean="0">
                <a:solidFill>
                  <a:schemeClr val="tx1"/>
                </a:solidFill>
              </a:rPr>
              <a:t> an approved indirect cost rate.  If subrecipients treat facilities expenses as indirect, those indirect facilities costs would count toward the 10% administrative limit.  If subrecipients direct charge facilities expenses, the portion of those </a:t>
            </a:r>
            <a:r>
              <a:rPr lang="en-US" u="sng" baseline="0" dirty="0" smtClean="0">
                <a:solidFill>
                  <a:schemeClr val="tx1"/>
                </a:solidFill>
              </a:rPr>
              <a:t>direct</a:t>
            </a:r>
            <a:r>
              <a:rPr lang="en-US" baseline="0" dirty="0" smtClean="0">
                <a:solidFill>
                  <a:schemeClr val="tx1"/>
                </a:solidFill>
              </a:rPr>
              <a:t> facilities costs related to the core medical and support services provided to eligible RWHAP clients would </a:t>
            </a:r>
            <a:r>
              <a:rPr lang="en-US" u="sng" baseline="0" dirty="0" smtClean="0">
                <a:solidFill>
                  <a:schemeClr val="tx1"/>
                </a:solidFill>
              </a:rPr>
              <a:t>not</a:t>
            </a:r>
            <a:r>
              <a:rPr lang="en-US" baseline="0" dirty="0" smtClean="0">
                <a:solidFill>
                  <a:schemeClr val="tx1"/>
                </a:solidFill>
              </a:rPr>
              <a:t> count toward the 10% administrative limit.</a:t>
            </a:r>
          </a:p>
          <a:p>
            <a:endParaRPr lang="en-US" baseline="0" dirty="0" smtClean="0">
              <a:solidFill>
                <a:schemeClr val="tx1"/>
              </a:solidFill>
            </a:endParaRPr>
          </a:p>
          <a:p>
            <a:r>
              <a:rPr lang="en-US" baseline="0" dirty="0" smtClean="0">
                <a:solidFill>
                  <a:schemeClr val="tx1"/>
                </a:solidFill>
              </a:rPr>
              <a:t>It is important to keep the statutory differences between the Parts in mind since a Part C grant recipient may be a Part A and/or B subrecipient.  That entity would be subject to different legislative requirements specific to the 10% administrative limit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12</a:t>
            </a:fld>
            <a:endParaRPr lang="en-US" dirty="0"/>
          </a:p>
        </p:txBody>
      </p:sp>
    </p:spTree>
    <p:extLst>
      <p:ext uri="{BB962C8B-B14F-4D97-AF65-F5344CB8AC3E}">
        <p14:creationId xmlns:p14="http://schemas.microsoft.com/office/powerpoint/2010/main" val="33247979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solidFill>
                  <a:schemeClr val="tx1"/>
                </a:solidFill>
              </a:rPr>
              <a:t>AUDIENCE PARTICIPATION (online poll asked</a:t>
            </a:r>
            <a:r>
              <a:rPr lang="en-US" baseline="0" dirty="0" smtClean="0">
                <a:solidFill>
                  <a:schemeClr val="tx1"/>
                </a:solidFill>
              </a:rPr>
              <a:t> “which costs count toward the 10% administrative limit?”</a:t>
            </a:r>
            <a:r>
              <a:rPr lang="en-US" dirty="0" smtClean="0">
                <a:solidFill>
                  <a:schemeClr val="tx1"/>
                </a:solidFill>
              </a:rPr>
              <a:t>)</a:t>
            </a:r>
          </a:p>
          <a:p>
            <a:pPr marL="171450" indent="-171450">
              <a:buFont typeface="Arial" panose="020B0604020202020204" pitchFamily="34" charset="0"/>
              <a:buChar char="•"/>
            </a:pP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Rent associated with administration office—typically</a:t>
            </a:r>
            <a:r>
              <a:rPr lang="en-US" baseline="0" dirty="0" smtClean="0">
                <a:solidFill>
                  <a:schemeClr val="tx1"/>
                </a:solidFill>
              </a:rPr>
              <a:t> indirect.  Counts toward the 10% administrative limit.</a:t>
            </a:r>
          </a:p>
          <a:p>
            <a:pPr marL="171450" indent="-171450">
              <a:buFont typeface="Arial" panose="020B0604020202020204" pitchFamily="34" charset="0"/>
              <a:buChar char="•"/>
            </a:pPr>
            <a:r>
              <a:rPr lang="en-US" dirty="0" smtClean="0">
                <a:solidFill>
                  <a:schemeClr val="tx1"/>
                </a:solidFill>
              </a:rPr>
              <a:t>Rent associated with library-computer room (café) for consumers – typically indirect.</a:t>
            </a:r>
            <a:r>
              <a:rPr lang="en-US" baseline="0" dirty="0" smtClean="0">
                <a:solidFill>
                  <a:schemeClr val="tx1"/>
                </a:solidFill>
              </a:rPr>
              <a:t>  Counts toward the 10% administrative limit.</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Preparing and submitting the RSR – may include direct and indirect costs. </a:t>
            </a:r>
            <a:r>
              <a:rPr lang="en-US" baseline="0" dirty="0" smtClean="0">
                <a:solidFill>
                  <a:schemeClr val="tx1"/>
                </a:solidFill>
              </a:rPr>
              <a:t>Counts toward the 10% administrative limit.</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Planning </a:t>
            </a:r>
            <a:r>
              <a:rPr lang="en-US" baseline="0" dirty="0" smtClean="0">
                <a:solidFill>
                  <a:schemeClr val="tx1"/>
                </a:solidFill>
              </a:rPr>
              <a:t>– </a:t>
            </a:r>
            <a:r>
              <a:rPr lang="en-US" dirty="0" smtClean="0">
                <a:solidFill>
                  <a:schemeClr val="tx1"/>
                </a:solidFill>
              </a:rPr>
              <a:t>may include direct and indirect costs. </a:t>
            </a:r>
            <a:r>
              <a:rPr lang="en-US" baseline="0" dirty="0" smtClean="0">
                <a:solidFill>
                  <a:schemeClr val="tx1"/>
                </a:solidFill>
              </a:rPr>
              <a:t>Per statute, counts toward the 10% administrative limit.</a:t>
            </a:r>
          </a:p>
          <a:p>
            <a:pPr marL="171450" indent="-171450">
              <a:buFont typeface="Arial" panose="020B0604020202020204" pitchFamily="34" charset="0"/>
              <a:buChar char="•"/>
            </a:pPr>
            <a:r>
              <a:rPr lang="en-US" dirty="0" smtClean="0">
                <a:solidFill>
                  <a:schemeClr val="tx1"/>
                </a:solidFill>
              </a:rPr>
              <a:t>Telephone</a:t>
            </a:r>
            <a:r>
              <a:rPr lang="en-US" baseline="0" dirty="0" smtClean="0">
                <a:solidFill>
                  <a:schemeClr val="tx1"/>
                </a:solidFill>
              </a:rPr>
              <a:t> – typically indirect. Counts toward the 10% administrative limit, </a:t>
            </a:r>
            <a:r>
              <a:rPr lang="en-US" dirty="0" smtClean="0">
                <a:solidFill>
                  <a:schemeClr val="tx1"/>
                </a:solidFill>
              </a:rPr>
              <a:t>unless it can be directly traced to a service</a:t>
            </a:r>
            <a:r>
              <a:rPr lang="en-US" baseline="0" dirty="0" smtClean="0">
                <a:solidFill>
                  <a:schemeClr val="tx1"/>
                </a:solidFill>
              </a:rPr>
              <a:t> category.</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Evaluation </a:t>
            </a:r>
            <a:r>
              <a:rPr lang="en-US" baseline="0" dirty="0" smtClean="0">
                <a:solidFill>
                  <a:schemeClr val="tx1"/>
                </a:solidFill>
              </a:rPr>
              <a:t>– </a:t>
            </a:r>
            <a:r>
              <a:rPr lang="en-US" dirty="0" smtClean="0">
                <a:solidFill>
                  <a:schemeClr val="tx1"/>
                </a:solidFill>
              </a:rPr>
              <a:t>may include direct and indirect costs. </a:t>
            </a:r>
            <a:r>
              <a:rPr lang="en-US" baseline="0" dirty="0" smtClean="0">
                <a:solidFill>
                  <a:schemeClr val="tx1"/>
                </a:solidFill>
              </a:rPr>
              <a:t>Per statute, counts toward the 10% administrative limit.</a:t>
            </a:r>
          </a:p>
          <a:p>
            <a:pPr marL="171450" indent="-171450">
              <a:buFont typeface="Arial" panose="020B0604020202020204" pitchFamily="34" charset="0"/>
              <a:buChar char="•"/>
            </a:pPr>
            <a:r>
              <a:rPr lang="en-US" dirty="0" smtClean="0">
                <a:solidFill>
                  <a:schemeClr val="tx1"/>
                </a:solidFill>
              </a:rPr>
              <a:t>Clinic receptionist—if treated as a direct cost and the individual performs</a:t>
            </a:r>
            <a:r>
              <a:rPr lang="en-US" baseline="0" dirty="0" smtClean="0">
                <a:solidFill>
                  <a:schemeClr val="tx1"/>
                </a:solidFill>
              </a:rPr>
              <a:t> all RWHAP client activities, time may be charged to the service category</a:t>
            </a:r>
            <a:r>
              <a:rPr lang="en-US" dirty="0" smtClean="0">
                <a:solidFill>
                  <a:schemeClr val="tx1"/>
                </a:solidFill>
              </a:rPr>
              <a:t>.  If classified</a:t>
            </a:r>
            <a:r>
              <a:rPr lang="en-US" baseline="0" dirty="0" smtClean="0">
                <a:solidFill>
                  <a:schemeClr val="tx1"/>
                </a:solidFill>
              </a:rPr>
              <a:t> as an indirect cost and the individual performs a wide-range of activities, associated costs should be charged to the 10% administrative limit</a:t>
            </a:r>
            <a:r>
              <a:rPr lang="en-US" dirty="0" smtClean="0">
                <a:solidFill>
                  <a:schemeClr val="tx1"/>
                </a:solidFill>
              </a:rPr>
              <a:t>.</a:t>
            </a:r>
          </a:p>
          <a:p>
            <a:pPr marL="171450" indent="-171450">
              <a:buFont typeface="Arial" panose="020B0604020202020204" pitchFamily="34" charset="0"/>
              <a:buChar char="•"/>
            </a:pPr>
            <a:r>
              <a:rPr lang="en-US" dirty="0" smtClean="0">
                <a:solidFill>
                  <a:schemeClr val="tx1"/>
                </a:solidFill>
              </a:rPr>
              <a:t>Indirect cost certificate Texas OMB – costs associated with</a:t>
            </a:r>
            <a:r>
              <a:rPr lang="en-US" baseline="0" dirty="0" smtClean="0">
                <a:solidFill>
                  <a:schemeClr val="tx1"/>
                </a:solidFill>
              </a:rPr>
              <a:t> </a:t>
            </a:r>
            <a:r>
              <a:rPr lang="en-US" dirty="0" smtClean="0">
                <a:solidFill>
                  <a:schemeClr val="tx1"/>
                </a:solidFill>
              </a:rPr>
              <a:t>negotiating indirect cost rates (recipient</a:t>
            </a:r>
            <a:r>
              <a:rPr lang="en-US" baseline="0" dirty="0" smtClean="0">
                <a:solidFill>
                  <a:schemeClr val="tx1"/>
                </a:solidFill>
              </a:rPr>
              <a:t> negotiating with Federal Government or subrecipient negotiating with the recipient) are typically considered indirect costs and are subject to the 10% administrative limit</a:t>
            </a:r>
            <a:r>
              <a:rPr lang="en-US" dirty="0" smtClean="0">
                <a:solidFill>
                  <a:schemeClr val="tx1"/>
                </a:solidFill>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solidFill>
                  <a:schemeClr val="tx1"/>
                </a:solidFill>
              </a:rPr>
              <a:t>Rental copier </a:t>
            </a:r>
            <a:r>
              <a:rPr lang="en-US" baseline="0" dirty="0" smtClean="0">
                <a:solidFill>
                  <a:schemeClr val="tx1"/>
                </a:solidFill>
              </a:rPr>
              <a:t>– typically indirect. Counts toward the 10% administrative limit, </a:t>
            </a:r>
            <a:r>
              <a:rPr lang="en-US" dirty="0" smtClean="0">
                <a:solidFill>
                  <a:schemeClr val="tx1"/>
                </a:solidFill>
              </a:rPr>
              <a:t>unless it can be directly traced to a service</a:t>
            </a:r>
            <a:r>
              <a:rPr lang="en-US" baseline="0" dirty="0" smtClean="0">
                <a:solidFill>
                  <a:schemeClr val="tx1"/>
                </a:solidFill>
              </a:rPr>
              <a:t> category.</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CAREWare/ARIES/Other data entry related</a:t>
            </a:r>
            <a:r>
              <a:rPr lang="en-US" baseline="0" dirty="0" smtClean="0">
                <a:solidFill>
                  <a:schemeClr val="tx1"/>
                </a:solidFill>
              </a:rPr>
              <a:t> to RWHAP reporting requirements</a:t>
            </a:r>
            <a:r>
              <a:rPr lang="en-US" dirty="0" smtClean="0">
                <a:solidFill>
                  <a:schemeClr val="tx1"/>
                </a:solidFill>
              </a:rPr>
              <a:t> – may be classified as direct or indirect, and are subject to the 10% administrative limit.</a:t>
            </a:r>
          </a:p>
          <a:p>
            <a:pPr marL="171450" indent="-171450">
              <a:buFont typeface="Arial" panose="020B0604020202020204" pitchFamily="34" charset="0"/>
              <a:buChar char="•"/>
            </a:pPr>
            <a:r>
              <a:rPr lang="en-US" dirty="0" smtClean="0">
                <a:solidFill>
                  <a:schemeClr val="tx1"/>
                </a:solidFill>
              </a:rPr>
              <a:t>Clerical Support</a:t>
            </a:r>
            <a:r>
              <a:rPr lang="en-US" baseline="0" dirty="0" smtClean="0">
                <a:solidFill>
                  <a:schemeClr val="tx1"/>
                </a:solidFill>
              </a:rPr>
              <a:t> (</a:t>
            </a:r>
            <a:r>
              <a:rPr lang="en-US" dirty="0" smtClean="0">
                <a:solidFill>
                  <a:schemeClr val="tx1"/>
                </a:solidFill>
              </a:rPr>
              <a:t>strictly full time answering phone for staff,</a:t>
            </a:r>
            <a:r>
              <a:rPr lang="en-US" baseline="0" dirty="0" smtClean="0">
                <a:solidFill>
                  <a:schemeClr val="tx1"/>
                </a:solidFill>
              </a:rPr>
              <a:t> </a:t>
            </a:r>
            <a:r>
              <a:rPr lang="en-US" dirty="0" smtClean="0">
                <a:solidFill>
                  <a:schemeClr val="tx1"/>
                </a:solidFill>
              </a:rPr>
              <a:t>direct administration) – indirect; counts toward the</a:t>
            </a:r>
            <a:r>
              <a:rPr lang="en-US" baseline="0" dirty="0" smtClean="0">
                <a:solidFill>
                  <a:schemeClr val="tx1"/>
                </a:solidFill>
              </a:rPr>
              <a:t> 10% administrative limit.</a:t>
            </a:r>
            <a:endParaRPr lang="en-US"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solidFill>
                  <a:schemeClr val="tx1"/>
                </a:solidFill>
              </a:rPr>
              <a:t>Utilities </a:t>
            </a:r>
            <a:r>
              <a:rPr lang="en-US" baseline="0" dirty="0" smtClean="0">
                <a:solidFill>
                  <a:schemeClr val="tx1"/>
                </a:solidFill>
              </a:rPr>
              <a:t>– typically indirect. Counts toward the 10% administrative limit, </a:t>
            </a:r>
            <a:r>
              <a:rPr lang="en-US" dirty="0" smtClean="0">
                <a:solidFill>
                  <a:schemeClr val="tx1"/>
                </a:solidFill>
              </a:rPr>
              <a:t>unless it can be directly traced to a service</a:t>
            </a:r>
            <a:r>
              <a:rPr lang="en-US" baseline="0" dirty="0" smtClean="0">
                <a:solidFill>
                  <a:schemeClr val="tx1"/>
                </a:solidFill>
              </a:rPr>
              <a:t> category.</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Facility Maintenance—typically indirect and may be allocated to program/service and administration (depending on use).</a:t>
            </a:r>
          </a:p>
          <a:p>
            <a:pPr marL="171450" indent="-171450">
              <a:buFont typeface="Arial" panose="020B0604020202020204" pitchFamily="34" charset="0"/>
              <a:buChar char="•"/>
            </a:pPr>
            <a:r>
              <a:rPr lang="en-US" dirty="0" smtClean="0">
                <a:solidFill>
                  <a:schemeClr val="tx1"/>
                </a:solidFill>
              </a:rPr>
              <a:t>Professional magazines</a:t>
            </a:r>
            <a:r>
              <a:rPr lang="en-US" baseline="0" dirty="0" smtClean="0">
                <a:solidFill>
                  <a:schemeClr val="tx1"/>
                </a:solidFill>
              </a:rPr>
              <a:t> – may </a:t>
            </a:r>
            <a:r>
              <a:rPr lang="en-US" dirty="0" smtClean="0">
                <a:solidFill>
                  <a:schemeClr val="tx1"/>
                </a:solidFill>
              </a:rPr>
              <a:t>be direct or</a:t>
            </a:r>
            <a:r>
              <a:rPr lang="en-US" baseline="0" dirty="0" smtClean="0">
                <a:solidFill>
                  <a:schemeClr val="tx1"/>
                </a:solidFill>
              </a:rPr>
              <a:t> indirect.  Counts toward the 10% administrative limit.</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AIDS magazines front office</a:t>
            </a:r>
            <a:r>
              <a:rPr lang="en-US" baseline="0" dirty="0" smtClean="0">
                <a:solidFill>
                  <a:schemeClr val="tx1"/>
                </a:solidFill>
              </a:rPr>
              <a:t> – may </a:t>
            </a:r>
            <a:r>
              <a:rPr lang="en-US" dirty="0" smtClean="0">
                <a:solidFill>
                  <a:schemeClr val="tx1"/>
                </a:solidFill>
              </a:rPr>
              <a:t>be direct or</a:t>
            </a:r>
            <a:r>
              <a:rPr lang="en-US" baseline="0" dirty="0" smtClean="0">
                <a:solidFill>
                  <a:schemeClr val="tx1"/>
                </a:solidFill>
              </a:rPr>
              <a:t> indirect.  Counts toward the 10% administrative limit.</a:t>
            </a:r>
          </a:p>
          <a:p>
            <a:pPr marL="171450" indent="-171450">
              <a:buFont typeface="Arial" panose="020B0604020202020204" pitchFamily="34" charset="0"/>
              <a:buChar char="•"/>
            </a:pPr>
            <a:r>
              <a:rPr lang="en-US" dirty="0" smtClean="0">
                <a:solidFill>
                  <a:schemeClr val="tx1"/>
                </a:solidFill>
              </a:rPr>
              <a:t>Memberships</a:t>
            </a:r>
            <a:r>
              <a:rPr lang="en-US" baseline="0" dirty="0" smtClean="0">
                <a:solidFill>
                  <a:schemeClr val="tx1"/>
                </a:solidFill>
              </a:rPr>
              <a:t> – typically indirect. Counts toward the 10% administrative limit.</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Insurance—typically</a:t>
            </a:r>
            <a:r>
              <a:rPr lang="en-US" baseline="0" dirty="0" smtClean="0">
                <a:solidFill>
                  <a:schemeClr val="tx1"/>
                </a:solidFill>
              </a:rPr>
              <a:t> indirect.  </a:t>
            </a:r>
            <a:r>
              <a:rPr lang="en-US" sz="1200" kern="1200" dirty="0" smtClean="0">
                <a:solidFill>
                  <a:schemeClr val="tx1"/>
                </a:solidFill>
                <a:effectLst/>
                <a:latin typeface="+mn-lt"/>
                <a:ea typeface="+mn-ea"/>
                <a:cs typeface="+mn-cs"/>
              </a:rPr>
              <a:t>The portion of malpractice insurance for </a:t>
            </a:r>
            <a:r>
              <a:rPr lang="en-US" sz="1200" u="sng" kern="1200" dirty="0" smtClean="0">
                <a:solidFill>
                  <a:schemeClr val="tx1"/>
                </a:solidFill>
                <a:effectLst/>
                <a:latin typeface="+mn-lt"/>
                <a:ea typeface="+mn-ea"/>
                <a:cs typeface="+mn-cs"/>
              </a:rPr>
              <a:t>all licensed practitioners</a:t>
            </a:r>
            <a:r>
              <a:rPr lang="en-US" sz="1200" kern="1200" dirty="0" smtClean="0">
                <a:solidFill>
                  <a:schemeClr val="tx1"/>
                </a:solidFill>
                <a:effectLst/>
                <a:latin typeface="+mn-lt"/>
                <a:ea typeface="+mn-ea"/>
                <a:cs typeface="+mn-cs"/>
              </a:rPr>
              <a:t> related to RWHAP clinical care may be charged to the relevant service category.  Malpractice insurance for the clinic or facility counts toward the 10% administrative cost limit.  Other types of insurance, including general liability, property, and auto insurance coun</a:t>
            </a:r>
            <a:r>
              <a:rPr lang="en-US" sz="1200" kern="1200" baseline="0" dirty="0" smtClean="0">
                <a:solidFill>
                  <a:schemeClr val="tx1"/>
                </a:solidFill>
                <a:effectLst/>
                <a:latin typeface="+mn-lt"/>
                <a:ea typeface="+mn-ea"/>
                <a:cs typeface="+mn-cs"/>
              </a:rPr>
              <a:t>t toward the 10% administrative limit.</a:t>
            </a:r>
            <a:endParaRPr lang="en-US" sz="1200" kern="1200" dirty="0" smtClean="0">
              <a:solidFill>
                <a:schemeClr val="tx1"/>
              </a:solidFill>
              <a:effectLst/>
              <a:latin typeface="+mn-lt"/>
              <a:ea typeface="+mn-ea"/>
              <a:cs typeface="+mn-cs"/>
            </a:endParaRPr>
          </a:p>
          <a:p>
            <a:endParaRPr lang="en-US" i="1" dirty="0" smtClean="0">
              <a:solidFill>
                <a:schemeClr val="tx1"/>
              </a:solidFill>
            </a:endParaRPr>
          </a:p>
          <a:p>
            <a:r>
              <a:rPr lang="en-US" i="1" dirty="0" smtClean="0">
                <a:solidFill>
                  <a:schemeClr val="tx1"/>
                </a:solidFill>
              </a:rPr>
              <a:t>Reminder:</a:t>
            </a:r>
            <a:r>
              <a:rPr lang="en-US" i="1" baseline="0" dirty="0" smtClean="0">
                <a:solidFill>
                  <a:schemeClr val="tx1"/>
                </a:solidFill>
              </a:rPr>
              <a:t>  </a:t>
            </a:r>
          </a:p>
          <a:p>
            <a:r>
              <a:rPr lang="en-US" i="1" baseline="0" dirty="0" smtClean="0">
                <a:solidFill>
                  <a:schemeClr val="tx1"/>
                </a:solidFill>
              </a:rPr>
              <a:t>Answers to whether a cost is typically classified as “direct” or “indirect” will vary for Part C grant recipients based on entity type (local government, nonprofits, institution of higher education, etc.).  </a:t>
            </a:r>
          </a:p>
          <a:p>
            <a:endParaRPr lang="en-US" dirty="0" smtClean="0">
              <a:solidFill>
                <a:schemeClr val="tx1"/>
              </a:solidFill>
            </a:endParaRPr>
          </a:p>
          <a:p>
            <a:pPr defTabSz="914248">
              <a:defRPr/>
            </a:pPr>
            <a:r>
              <a:rPr lang="en-US" i="0" baseline="0" dirty="0" smtClean="0">
                <a:solidFill>
                  <a:schemeClr val="tx1"/>
                </a:solidFill>
              </a:rPr>
              <a:t>Per 45 CFR </a:t>
            </a:r>
            <a:r>
              <a:rPr lang="en-US" sz="1200" i="0" dirty="0" smtClean="0">
                <a:solidFill>
                  <a:schemeClr val="tx1"/>
                </a:solidFill>
                <a:latin typeface="+mn-lt"/>
              </a:rPr>
              <a:t>§</a:t>
            </a:r>
            <a:r>
              <a:rPr lang="en-US" i="0" baseline="0" dirty="0" smtClean="0">
                <a:solidFill>
                  <a:schemeClr val="tx1"/>
                </a:solidFill>
              </a:rPr>
              <a:t>75.414(b) </a:t>
            </a:r>
            <a:r>
              <a:rPr lang="en-US" i="1" dirty="0" smtClean="0">
                <a:solidFill>
                  <a:schemeClr val="tx1"/>
                </a:solidFill>
                <a:effectLst/>
              </a:rPr>
              <a:t>Diversity of nonprofit organizations.</a:t>
            </a:r>
            <a:r>
              <a:rPr lang="en-US" dirty="0" smtClean="0">
                <a:solidFill>
                  <a:schemeClr val="tx1"/>
                </a:solidFill>
              </a:rPr>
              <a:t> Because of the diverse characteristics and accounting practices of nonprofit organizations, it is not possible to specify the types of cost which may be classified as indirect (F&amp;A) cost in all situations. Identification with a Federal award rather than the nature of the goods and services involved is the determining factor in distinguishing direct from indirect (F&amp;A) costs of Federal awards. However, typical examples of indirect (F&amp;A) cost for many nonprofit organizations may include depreciation on buildings and equipment, the costs of operating and maintaining facilities, and general administration and general expenses, such as the salaries and expenses of executive officers, personnel administration, and accounting.</a:t>
            </a:r>
          </a:p>
          <a:p>
            <a:endParaRPr lang="en-US" i="1"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solidFill>
                  <a:schemeClr val="tx1"/>
                </a:solidFill>
              </a:rPr>
              <a:t>Change in Uniform Guidance (reminder):  </a:t>
            </a:r>
            <a:r>
              <a:rPr lang="en-US" sz="1200" b="0" dirty="0" smtClean="0">
                <a:solidFill>
                  <a:schemeClr val="tx1"/>
                </a:solidFill>
                <a:latin typeface="+mn-lt"/>
              </a:rPr>
              <a:t>while the salaries of administrative and clerical staff should</a:t>
            </a:r>
            <a:r>
              <a:rPr lang="en-US" sz="1200" b="0" baseline="0" dirty="0" smtClean="0">
                <a:solidFill>
                  <a:schemeClr val="tx1"/>
                </a:solidFill>
                <a:latin typeface="+mn-lt"/>
              </a:rPr>
              <a:t> normally be treated as indirect,</a:t>
            </a:r>
            <a:r>
              <a:rPr lang="en-US" sz="1200" b="0" dirty="0" smtClean="0">
                <a:solidFill>
                  <a:schemeClr val="tx1"/>
                </a:solidFill>
                <a:latin typeface="+mn-lt"/>
              </a:rPr>
              <a:t> 45 CFR </a:t>
            </a:r>
            <a:r>
              <a:rPr lang="en-US" sz="1200" dirty="0" smtClean="0">
                <a:solidFill>
                  <a:schemeClr val="tx1"/>
                </a:solidFill>
                <a:latin typeface="+mn-lt"/>
              </a:rPr>
              <a:t>§</a:t>
            </a:r>
            <a:r>
              <a:rPr lang="en-US" sz="1200" b="0" dirty="0" smtClean="0">
                <a:solidFill>
                  <a:schemeClr val="tx1"/>
                </a:solidFill>
                <a:latin typeface="+mn-lt"/>
              </a:rPr>
              <a:t>75.413(c) now allows entities</a:t>
            </a:r>
            <a:r>
              <a:rPr lang="en-US" sz="1200" b="0" baseline="0" dirty="0" smtClean="0">
                <a:solidFill>
                  <a:schemeClr val="tx1"/>
                </a:solidFill>
                <a:latin typeface="+mn-lt"/>
              </a:rPr>
              <a:t> to charge these salaries as DIRECT costs under certain circumstances (i.e., integral to the project, individuals can be specifically identified with the project, costs are explicitly included in the budget and are not also recovered as indirect).</a:t>
            </a:r>
            <a:endParaRPr lang="en-US" i="1" dirty="0">
              <a:solidFill>
                <a:schemeClr val="tx1"/>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13</a:t>
            </a:fld>
            <a:endParaRPr lang="en-US" dirty="0"/>
          </a:p>
        </p:txBody>
      </p:sp>
    </p:spTree>
    <p:extLst>
      <p:ext uri="{BB962C8B-B14F-4D97-AF65-F5344CB8AC3E}">
        <p14:creationId xmlns:p14="http://schemas.microsoft.com/office/powerpoint/2010/main" val="1239693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Compliant</a:t>
            </a:r>
            <a:r>
              <a:rPr lang="en-US" baseline="0" dirty="0" smtClean="0">
                <a:solidFill>
                  <a:schemeClr val="tx1"/>
                </a:solidFill>
              </a:rPr>
              <a:t> effort reporting is key—especially for those employees who provide direct service that would </a:t>
            </a:r>
            <a:r>
              <a:rPr lang="en-US" u="sng" baseline="0" dirty="0" smtClean="0">
                <a:solidFill>
                  <a:schemeClr val="tx1"/>
                </a:solidFill>
              </a:rPr>
              <a:t>not</a:t>
            </a:r>
            <a:r>
              <a:rPr lang="en-US" baseline="0" dirty="0" smtClean="0">
                <a:solidFill>
                  <a:schemeClr val="tx1"/>
                </a:solidFill>
              </a:rPr>
              <a:t> count toward the 10% administrative limit AND engage in administrative activities that </a:t>
            </a:r>
            <a:r>
              <a:rPr lang="en-US" i="1" baseline="0" dirty="0" smtClean="0">
                <a:solidFill>
                  <a:schemeClr val="tx1"/>
                </a:solidFill>
              </a:rPr>
              <a:t>would</a:t>
            </a:r>
            <a:r>
              <a:rPr lang="en-US" baseline="0" dirty="0" smtClean="0">
                <a:solidFill>
                  <a:schemeClr val="tx1"/>
                </a:solidFill>
              </a:rPr>
              <a:t> count toward the 10% administrative limit.</a:t>
            </a:r>
          </a:p>
          <a:p>
            <a:endParaRPr lang="en-US" baseline="0" dirty="0" smtClean="0">
              <a:solidFill>
                <a:schemeClr val="tx1"/>
              </a:solidFill>
            </a:endParaRPr>
          </a:p>
          <a:p>
            <a:r>
              <a:rPr lang="en-US" baseline="0" dirty="0" smtClean="0">
                <a:solidFill>
                  <a:schemeClr val="tx1"/>
                </a:solidFill>
              </a:rPr>
              <a:t>See 45 CFR </a:t>
            </a:r>
            <a:r>
              <a:rPr lang="en-US" sz="1200" dirty="0" smtClean="0">
                <a:solidFill>
                  <a:schemeClr val="tx1"/>
                </a:solidFill>
                <a:latin typeface="+mn-lt"/>
              </a:rPr>
              <a:t>§</a:t>
            </a:r>
            <a:r>
              <a:rPr lang="en-US" baseline="0" dirty="0" smtClean="0">
                <a:solidFill>
                  <a:schemeClr val="tx1"/>
                </a:solidFill>
              </a:rPr>
              <a:t>75.430 and 431.</a:t>
            </a:r>
            <a:endParaRPr lang="en-US" b="1" dirty="0" smtClean="0">
              <a:solidFill>
                <a:schemeClr val="tx1"/>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14</a:t>
            </a:fld>
            <a:endParaRPr lang="en-US" dirty="0"/>
          </a:p>
        </p:txBody>
      </p:sp>
    </p:spTree>
    <p:extLst>
      <p:ext uri="{BB962C8B-B14F-4D97-AF65-F5344CB8AC3E}">
        <p14:creationId xmlns:p14="http://schemas.microsoft.com/office/powerpoint/2010/main" val="12418961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So we have to</a:t>
            </a:r>
            <a:r>
              <a:rPr lang="en-US" baseline="0" dirty="0" smtClean="0">
                <a:solidFill>
                  <a:schemeClr val="tx1"/>
                </a:solidFill>
              </a:rPr>
              <a:t> </a:t>
            </a:r>
            <a:r>
              <a:rPr lang="en-US" dirty="0" smtClean="0">
                <a:solidFill>
                  <a:schemeClr val="tx1"/>
                </a:solidFill>
              </a:rPr>
              <a:t>drill down:</a:t>
            </a:r>
          </a:p>
          <a:p>
            <a:endParaRPr lang="en-US" dirty="0" smtClean="0">
              <a:solidFill>
                <a:schemeClr val="tx1"/>
              </a:solidFill>
            </a:endParaRPr>
          </a:p>
          <a:p>
            <a:pPr marL="226725" indent="-226725">
              <a:buAutoNum type="arabicPeriod"/>
            </a:pPr>
            <a:r>
              <a:rPr lang="en-US" dirty="0" smtClean="0">
                <a:solidFill>
                  <a:schemeClr val="tx1"/>
                </a:solidFill>
              </a:rPr>
              <a:t>Expenses  must be allowable</a:t>
            </a:r>
          </a:p>
          <a:p>
            <a:pPr marL="226725" indent="-226725">
              <a:buAutoNum type="arabicPeriod"/>
            </a:pPr>
            <a:endParaRPr lang="en-US" dirty="0" smtClean="0">
              <a:solidFill>
                <a:schemeClr val="tx1"/>
              </a:solidFill>
            </a:endParaRPr>
          </a:p>
          <a:p>
            <a:pPr marL="226725" indent="-226725">
              <a:buAutoNum type="arabicPeriod" startAt="2"/>
            </a:pPr>
            <a:r>
              <a:rPr lang="en-US" dirty="0" smtClean="0">
                <a:solidFill>
                  <a:schemeClr val="tx1"/>
                </a:solidFill>
              </a:rPr>
              <a:t>Expenses can be direct or indirect</a:t>
            </a:r>
          </a:p>
          <a:p>
            <a:pPr marL="226725" indent="-226725">
              <a:buAutoNum type="arabicPeriod" startAt="2"/>
            </a:pPr>
            <a:endParaRPr lang="en-US" dirty="0" smtClean="0">
              <a:solidFill>
                <a:schemeClr val="tx1"/>
              </a:solidFill>
            </a:endParaRPr>
          </a:p>
          <a:p>
            <a:pPr marL="226725" indent="-226725">
              <a:buAutoNum type="arabicPeriod" startAt="2"/>
            </a:pPr>
            <a:r>
              <a:rPr lang="en-US" dirty="0" smtClean="0">
                <a:solidFill>
                  <a:schemeClr val="tx1"/>
                </a:solidFill>
              </a:rPr>
              <a:t>Proper allocation provides the flexibility we need while complying with programmatic statute and the Uniform Guidance.</a:t>
            </a:r>
          </a:p>
          <a:p>
            <a:pPr marL="226725" indent="-226725">
              <a:buAutoNum type="arabicPeriod" startAt="2"/>
            </a:pPr>
            <a:endParaRPr lang="en-US" dirty="0" smtClean="0">
              <a:solidFill>
                <a:schemeClr val="tx1"/>
              </a:solidFill>
            </a:endParaRPr>
          </a:p>
          <a:p>
            <a:pPr marL="226725" indent="-226725">
              <a:buAutoNum type="arabicPeriod" startAt="2"/>
            </a:pPr>
            <a:r>
              <a:rPr lang="en-US" dirty="0" smtClean="0">
                <a:solidFill>
                  <a:schemeClr val="tx1"/>
                </a:solidFill>
              </a:rPr>
              <a:t>When looking at a budget, the narrative justification</a:t>
            </a:r>
            <a:r>
              <a:rPr lang="en-US" baseline="0" dirty="0" smtClean="0">
                <a:solidFill>
                  <a:schemeClr val="tx1"/>
                </a:solidFill>
              </a:rPr>
              <a:t> </a:t>
            </a:r>
            <a:r>
              <a:rPr lang="en-US" dirty="0" smtClean="0">
                <a:solidFill>
                  <a:schemeClr val="tx1"/>
                </a:solidFill>
              </a:rPr>
              <a:t>is very important.  Also ask questions about processes not numbers.</a:t>
            </a:r>
          </a:p>
          <a:p>
            <a:pPr marL="226725" indent="-226725">
              <a:buAutoNum type="arabicPeriod" startAt="2"/>
            </a:pPr>
            <a:endParaRPr 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Information regarding the basic allowability, allocability, and reasonableness of costs can be found in </a:t>
            </a:r>
            <a:r>
              <a:rPr lang="en-US" sz="1200" u="sng" kern="1200" dirty="0" smtClean="0">
                <a:solidFill>
                  <a:schemeClr val="tx1"/>
                </a:solidFill>
                <a:effectLst/>
                <a:latin typeface="+mn-lt"/>
                <a:ea typeface="+mn-ea"/>
                <a:cs typeface="+mn-cs"/>
                <a:hlinkClick r:id="rId3"/>
              </a:rPr>
              <a:t>45 CFR 75 Subpart E</a:t>
            </a:r>
            <a:r>
              <a:rPr lang="en-US" sz="1200" kern="1200" dirty="0" smtClean="0">
                <a:solidFill>
                  <a:schemeClr val="tx1"/>
                </a:solidFill>
                <a:effectLst/>
                <a:latin typeface="+mn-lt"/>
                <a:ea typeface="+mn-ea"/>
                <a:cs typeface="+mn-cs"/>
              </a:rPr>
              <a:t> – Cost Principles. </a:t>
            </a:r>
          </a:p>
        </p:txBody>
      </p:sp>
      <p:sp>
        <p:nvSpPr>
          <p:cNvPr id="4" name="Slide Number Placeholder 3"/>
          <p:cNvSpPr>
            <a:spLocks noGrp="1"/>
          </p:cNvSpPr>
          <p:nvPr>
            <p:ph type="sldNum" sz="quarter" idx="10"/>
          </p:nvPr>
        </p:nvSpPr>
        <p:spPr/>
        <p:txBody>
          <a:bodyPr/>
          <a:lstStyle/>
          <a:p>
            <a:fld id="{1F522C79-784B-4DE6-9626-0768E196D023}" type="slidenum">
              <a:rPr lang="en-US" smtClean="0"/>
              <a:t>15</a:t>
            </a:fld>
            <a:endParaRPr lang="en-US" dirty="0"/>
          </a:p>
        </p:txBody>
      </p:sp>
    </p:spTree>
    <p:extLst>
      <p:ext uri="{BB962C8B-B14F-4D97-AF65-F5344CB8AC3E}">
        <p14:creationId xmlns:p14="http://schemas.microsoft.com/office/powerpoint/2010/main" val="8459421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solidFill>
                  <a:schemeClr val="tx1"/>
                </a:solidFill>
              </a:rPr>
              <a:t>Part C budgets have several funding categories with statutorily required distributions,</a:t>
            </a:r>
            <a:r>
              <a:rPr lang="en-US" i="0" baseline="0" dirty="0" smtClean="0">
                <a:solidFill>
                  <a:schemeClr val="tx1"/>
                </a:solidFill>
              </a:rPr>
              <a:t> </a:t>
            </a:r>
            <a:r>
              <a:rPr lang="en-US" i="0" dirty="0" smtClean="0">
                <a:solidFill>
                  <a:schemeClr val="tx1"/>
                </a:solidFill>
              </a:rPr>
              <a:t>of which the 10% administrative limit is only one.  Budgets must have sufficient detail for a project officer to analyze compliance </a:t>
            </a:r>
            <a:r>
              <a:rPr lang="en-US" sz="1200" i="0" kern="1200" dirty="0" smtClean="0">
                <a:solidFill>
                  <a:schemeClr val="tx1"/>
                </a:solidFill>
                <a:effectLst/>
                <a:latin typeface="+mn-lt"/>
                <a:ea typeface="+mn-ea"/>
                <a:cs typeface="+mn-cs"/>
              </a:rPr>
              <a:t>(e.g., not exceeding the 10% of the award amount for administration, planning and evaluation; allocating at least 75% of the remaining funds for Core Medical Services—of which 50% of the total</a:t>
            </a:r>
            <a:r>
              <a:rPr lang="en-US" sz="1200" i="0" kern="1200" baseline="0" dirty="0" smtClean="0">
                <a:solidFill>
                  <a:schemeClr val="tx1"/>
                </a:solidFill>
                <a:effectLst/>
                <a:latin typeface="+mn-lt"/>
                <a:ea typeface="+mn-ea"/>
                <a:cs typeface="+mn-cs"/>
              </a:rPr>
              <a:t> award amount is for Early Intervention Services</a:t>
            </a:r>
            <a:r>
              <a:rPr lang="en-US" sz="1200" i="0" kern="1200" dirty="0" smtClean="0">
                <a:solidFill>
                  <a:schemeClr val="tx1"/>
                </a:solidFill>
                <a:effectLst/>
                <a:latin typeface="+mn-lt"/>
                <a:ea typeface="+mn-ea"/>
                <a:cs typeface="+mn-cs"/>
              </a:rPr>
              <a:t>, etc.)</a:t>
            </a:r>
          </a:p>
          <a:p>
            <a:endParaRPr lang="en-US" i="0" dirty="0" smtClean="0">
              <a:solidFill>
                <a:schemeClr val="tx1"/>
              </a:solidFill>
            </a:endParaRPr>
          </a:p>
          <a:p>
            <a:r>
              <a:rPr lang="en-US" i="0" dirty="0" smtClean="0">
                <a:solidFill>
                  <a:schemeClr val="tx1"/>
                </a:solidFill>
              </a:rPr>
              <a:t>In the simplified</a:t>
            </a:r>
            <a:r>
              <a:rPr lang="en-US" i="0" baseline="0" dirty="0" smtClean="0">
                <a:solidFill>
                  <a:schemeClr val="tx1"/>
                </a:solidFill>
              </a:rPr>
              <a:t> budget example that follows, d</a:t>
            </a:r>
            <a:r>
              <a:rPr lang="en-US" i="0" dirty="0" smtClean="0">
                <a:solidFill>
                  <a:schemeClr val="tx1"/>
                </a:solidFill>
              </a:rPr>
              <a:t>on’t worry</a:t>
            </a:r>
            <a:r>
              <a:rPr lang="en-US" i="0" baseline="0" dirty="0" smtClean="0">
                <a:solidFill>
                  <a:schemeClr val="tx1"/>
                </a:solidFill>
              </a:rPr>
              <a:t> about the actual costs.  Note the totals in green (or types of costs) that would count toward the grant recipient’s 10% administrative limit.  </a:t>
            </a:r>
            <a:endParaRPr lang="en-US" sz="120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16</a:t>
            </a:fld>
            <a:endParaRPr lang="en-US" dirty="0"/>
          </a:p>
        </p:txBody>
      </p:sp>
    </p:spTree>
    <p:extLst>
      <p:ext uri="{BB962C8B-B14F-4D97-AF65-F5344CB8AC3E}">
        <p14:creationId xmlns:p14="http://schemas.microsoft.com/office/powerpoint/2010/main" val="20083274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solidFill>
                  <a:schemeClr val="tx1"/>
                </a:solidFill>
              </a:rPr>
              <a:t>Part C grant</a:t>
            </a:r>
            <a:r>
              <a:rPr lang="en-US" i="0" baseline="0" dirty="0" smtClean="0">
                <a:solidFill>
                  <a:schemeClr val="tx1"/>
                </a:solidFill>
              </a:rPr>
              <a:t> recipient budget</a:t>
            </a:r>
          </a:p>
          <a:p>
            <a:endParaRPr lang="en-US" i="0" baseline="0" dirty="0" smtClean="0">
              <a:solidFill>
                <a:schemeClr val="tx1"/>
              </a:solidFill>
            </a:endParaRPr>
          </a:p>
          <a:p>
            <a:r>
              <a:rPr lang="en-US" i="0" baseline="0" dirty="0" smtClean="0">
                <a:solidFill>
                  <a:schemeClr val="tx1"/>
                </a:solidFill>
              </a:rPr>
              <a:t>Note application of indirect costs.  The recipient applies the rate to modified total direct costs (MTDC).  This means only the first $25,000 of the contract to </a:t>
            </a:r>
            <a:r>
              <a:rPr lang="en-US" i="0" baseline="0" dirty="0" err="1" smtClean="0">
                <a:solidFill>
                  <a:schemeClr val="tx1"/>
                </a:solidFill>
              </a:rPr>
              <a:t>HCI</a:t>
            </a:r>
            <a:r>
              <a:rPr lang="en-US" i="0" baseline="0" dirty="0" smtClean="0">
                <a:solidFill>
                  <a:schemeClr val="tx1"/>
                </a:solidFill>
              </a:rPr>
              <a:t> is included in the base. The total MTDC = $90,973.  To calculate total allowable indirect costs, multiply $90,973 x .26 = $23,653.  As you can see, the indirect cost rate is greater than 10%.  Total direct and indirect administrative expenses are below 10% of the total award.</a:t>
            </a:r>
          </a:p>
          <a:p>
            <a:endParaRPr lang="en-US" i="0" baseline="0" dirty="0" smtClean="0">
              <a:solidFill>
                <a:schemeClr val="tx1"/>
              </a:solidFill>
            </a:endParaRPr>
          </a:p>
          <a:p>
            <a:r>
              <a:rPr lang="en-US" i="0" baseline="0" dirty="0" smtClean="0">
                <a:solidFill>
                  <a:schemeClr val="tx1"/>
                </a:solidFill>
              </a:rPr>
              <a:t>Also note the following:</a:t>
            </a:r>
          </a:p>
          <a:p>
            <a:pPr marL="171450" indent="-171450">
              <a:buFont typeface="Arial" panose="020B0604020202020204" pitchFamily="34" charset="0"/>
              <a:buChar char="•"/>
            </a:pPr>
            <a:r>
              <a:rPr lang="en-US" i="0" baseline="0" dirty="0" smtClean="0">
                <a:solidFill>
                  <a:schemeClr val="tx1"/>
                </a:solidFill>
              </a:rPr>
              <a:t>Both direct and indirect costs for the Program Director count toward the 10% administrative limit.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baseline="0" dirty="0" smtClean="0">
                <a:solidFill>
                  <a:schemeClr val="tx1"/>
                </a:solidFill>
              </a:rPr>
              <a:t>Direct and associated indirect costs for the nurse practitioner do not count toward the 10% administrative limit. Those costs are allocable to </a:t>
            </a:r>
            <a:r>
              <a:rPr lang="en-US" i="0" baseline="0" dirty="0" err="1" smtClean="0">
                <a:solidFill>
                  <a:schemeClr val="tx1"/>
                </a:solidFill>
              </a:rPr>
              <a:t>CQM</a:t>
            </a:r>
            <a:r>
              <a:rPr lang="en-US" i="0" baseline="0" dirty="0" smtClean="0">
                <a:solidFill>
                  <a:schemeClr val="tx1"/>
                </a:solidFill>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baseline="0" dirty="0" smtClean="0">
                <a:solidFill>
                  <a:schemeClr val="tx1"/>
                </a:solidFill>
              </a:rPr>
              <a:t>Indirect costs applied to the first $25,000 of the </a:t>
            </a:r>
            <a:r>
              <a:rPr lang="en-US" i="0" baseline="0" dirty="0" err="1" smtClean="0">
                <a:solidFill>
                  <a:schemeClr val="tx1"/>
                </a:solidFill>
              </a:rPr>
              <a:t>HCI</a:t>
            </a:r>
            <a:r>
              <a:rPr lang="en-US" i="0" baseline="0" dirty="0" smtClean="0">
                <a:solidFill>
                  <a:schemeClr val="tx1"/>
                </a:solidFill>
              </a:rPr>
              <a:t> subaward count toward the 10% administrative limit and fund activities associated with issuing and monitoring the contract.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i="0" baseline="0" dirty="0" smtClean="0">
              <a:solidFill>
                <a:schemeClr val="tx1"/>
              </a:solidFill>
            </a:endParaRPr>
          </a:p>
          <a:p>
            <a:pPr defTabSz="914248">
              <a:defRPr/>
            </a:pPr>
            <a:r>
              <a:rPr lang="en-US" i="0" dirty="0" smtClean="0">
                <a:solidFill>
                  <a:schemeClr val="tx1"/>
                </a:solidFill>
              </a:rPr>
              <a:t>Reminder:</a:t>
            </a:r>
            <a:r>
              <a:rPr lang="en-US" i="0" baseline="0" dirty="0" smtClean="0">
                <a:solidFill>
                  <a:schemeClr val="tx1"/>
                </a:solidFill>
              </a:rPr>
              <a:t>  Clinical Quality Management (</a:t>
            </a:r>
            <a:r>
              <a:rPr lang="en-US" i="0" dirty="0" err="1" smtClean="0">
                <a:solidFill>
                  <a:schemeClr val="tx1"/>
                </a:solidFill>
              </a:rPr>
              <a:t>CQM</a:t>
            </a:r>
            <a:r>
              <a:rPr lang="en-US" i="0" dirty="0" smtClean="0">
                <a:solidFill>
                  <a:schemeClr val="tx1"/>
                </a:solidFill>
              </a:rPr>
              <a:t>) does not count against the 10% administrative limit.  However,</a:t>
            </a:r>
            <a:r>
              <a:rPr lang="en-US" i="0" baseline="0" dirty="0" smtClean="0">
                <a:solidFill>
                  <a:schemeClr val="tx1"/>
                </a:solidFill>
              </a:rPr>
              <a:t> expenses which are clearly administrative in nature cannot be included as </a:t>
            </a:r>
            <a:r>
              <a:rPr lang="en-US" i="0" baseline="0" dirty="0" err="1" smtClean="0">
                <a:solidFill>
                  <a:schemeClr val="tx1"/>
                </a:solidFill>
              </a:rPr>
              <a:t>CQM</a:t>
            </a:r>
            <a:r>
              <a:rPr lang="en-US" i="0" baseline="0" dirty="0" smtClean="0">
                <a:solidFill>
                  <a:schemeClr val="tx1"/>
                </a:solidFill>
              </a:rPr>
              <a:t> costs.  Examples of quality assurance expenses that would count toward the 10% administrative limit (not </a:t>
            </a:r>
            <a:r>
              <a:rPr lang="en-US" i="0" baseline="0" dirty="0" err="1" smtClean="0">
                <a:solidFill>
                  <a:schemeClr val="tx1"/>
                </a:solidFill>
              </a:rPr>
              <a:t>CQM</a:t>
            </a:r>
            <a:r>
              <a:rPr lang="en-US" i="0" baseline="0" dirty="0" smtClean="0">
                <a:solidFill>
                  <a:schemeClr val="tx1"/>
                </a:solidFill>
              </a:rPr>
              <a:t>) include:</a:t>
            </a:r>
          </a:p>
          <a:p>
            <a:pPr marL="171450" indent="-171450" defTabSz="914248">
              <a:buFont typeface="Arial" panose="020B0604020202020204" pitchFamily="34" charset="0"/>
              <a:buChar char="•"/>
              <a:defRPr/>
            </a:pPr>
            <a:r>
              <a:rPr lang="en-US" i="0" baseline="0" dirty="0" smtClean="0">
                <a:solidFill>
                  <a:schemeClr val="tx1"/>
                </a:solidFill>
              </a:rPr>
              <a:t>Activities aimed at improving functions not related to client services (e.g., making the payment or procurement processes more efficient and timely)</a:t>
            </a:r>
          </a:p>
          <a:p>
            <a:pPr marL="171450" indent="-171450" defTabSz="914248">
              <a:buFont typeface="Arial" panose="020B0604020202020204" pitchFamily="34" charset="0"/>
              <a:buChar char="•"/>
              <a:defRPr/>
            </a:pPr>
            <a:r>
              <a:rPr lang="en-US" i="0" baseline="0" dirty="0" smtClean="0">
                <a:solidFill>
                  <a:schemeClr val="tx1"/>
                </a:solidFill>
              </a:rPr>
              <a:t>Charging 100% of the data person’s salary as </a:t>
            </a:r>
            <a:r>
              <a:rPr lang="en-US" i="0" baseline="0" dirty="0" err="1" smtClean="0">
                <a:solidFill>
                  <a:schemeClr val="tx1"/>
                </a:solidFill>
              </a:rPr>
              <a:t>CQM</a:t>
            </a:r>
            <a:r>
              <a:rPr lang="en-US" i="0" baseline="0" dirty="0" smtClean="0">
                <a:solidFill>
                  <a:schemeClr val="tx1"/>
                </a:solidFill>
              </a:rPr>
              <a:t> when the majority of their job is to complete and submit the </a:t>
            </a:r>
            <a:r>
              <a:rPr lang="en-US" i="0" baseline="0" dirty="0" err="1" smtClean="0">
                <a:solidFill>
                  <a:schemeClr val="tx1"/>
                </a:solidFill>
              </a:rPr>
              <a:t>RSR</a:t>
            </a:r>
            <a:endParaRPr lang="en-US" i="0" dirty="0" smtClean="0">
              <a:solidFill>
                <a:schemeClr val="tx1"/>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17</a:t>
            </a:fld>
            <a:endParaRPr lang="en-US" dirty="0"/>
          </a:p>
        </p:txBody>
      </p:sp>
    </p:spTree>
    <p:extLst>
      <p:ext uri="{BB962C8B-B14F-4D97-AF65-F5344CB8AC3E}">
        <p14:creationId xmlns:p14="http://schemas.microsoft.com/office/powerpoint/2010/main" val="2008327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Example</a:t>
            </a:r>
            <a:r>
              <a:rPr lang="en-US" baseline="0" dirty="0" smtClean="0"/>
              <a:t> of allocation of space by square footage.  Note the “Accounting/Administration” row in green.  These costs count toward the 10% administrative limit.  If the entity also provides services to non-RWHAP clients, the allocation of costs charged to the grant would be reduced further.</a:t>
            </a:r>
            <a:endParaRPr lang="en-US" dirty="0" smtClean="0"/>
          </a:p>
        </p:txBody>
      </p:sp>
      <p:sp>
        <p:nvSpPr>
          <p:cNvPr id="4" name="Slide Number Placeholder 3"/>
          <p:cNvSpPr>
            <a:spLocks noGrp="1"/>
          </p:cNvSpPr>
          <p:nvPr>
            <p:ph type="sldNum" sz="quarter" idx="10"/>
          </p:nvPr>
        </p:nvSpPr>
        <p:spPr/>
        <p:txBody>
          <a:bodyPr/>
          <a:lstStyle/>
          <a:p>
            <a:fld id="{1F522C79-784B-4DE6-9626-0768E196D023}" type="slidenum">
              <a:rPr lang="en-US" smtClean="0"/>
              <a:t>18</a:t>
            </a:fld>
            <a:endParaRPr lang="en-US" dirty="0"/>
          </a:p>
        </p:txBody>
      </p:sp>
    </p:spTree>
    <p:extLst>
      <p:ext uri="{BB962C8B-B14F-4D97-AF65-F5344CB8AC3E}">
        <p14:creationId xmlns:p14="http://schemas.microsoft.com/office/powerpoint/2010/main" val="17605767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Similar allocation example for the clinic</a:t>
            </a:r>
            <a:r>
              <a:rPr lang="en-US" baseline="0" dirty="0" smtClean="0">
                <a:solidFill>
                  <a:schemeClr val="tx1"/>
                </a:solidFill>
              </a:rPr>
              <a:t> receptionist.  Note the fourth column indicating administrative expenses subject to the 10% administrative limit.</a:t>
            </a:r>
          </a:p>
          <a:p>
            <a:endParaRPr lang="en-US"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Reminder:  while the salaries of administrative and clerical staff should</a:t>
            </a:r>
            <a:r>
              <a:rPr lang="en-US" b="0" baseline="0" dirty="0" smtClean="0">
                <a:solidFill>
                  <a:schemeClr val="tx1"/>
                </a:solidFill>
              </a:rPr>
              <a:t> normally be treated as indirect,</a:t>
            </a:r>
            <a:r>
              <a:rPr lang="en-US" b="0" dirty="0" smtClean="0">
                <a:solidFill>
                  <a:schemeClr val="tx1"/>
                </a:solidFill>
              </a:rPr>
              <a:t> 45 CFR </a:t>
            </a:r>
            <a:r>
              <a:rPr lang="en-US" sz="1200" dirty="0" smtClean="0">
                <a:solidFill>
                  <a:schemeClr val="tx1"/>
                </a:solidFill>
                <a:latin typeface="+mn-lt"/>
              </a:rPr>
              <a:t>§</a:t>
            </a:r>
            <a:r>
              <a:rPr lang="en-US" b="0" dirty="0" smtClean="0">
                <a:solidFill>
                  <a:schemeClr val="tx1"/>
                </a:solidFill>
              </a:rPr>
              <a:t>75.413(c) now allows entities</a:t>
            </a:r>
            <a:r>
              <a:rPr lang="en-US" b="0" baseline="0" dirty="0" smtClean="0">
                <a:solidFill>
                  <a:schemeClr val="tx1"/>
                </a:solidFill>
              </a:rPr>
              <a:t> to charge these salaries as DIRECT costs under certain circumstances (i.e., integral to the project, individuals can be specifically identified with the project, costs are explicitly included in the budget and are not also recovered as indirect).</a:t>
            </a:r>
            <a:endParaRPr lang="en-US" b="0" dirty="0" smtClean="0">
              <a:solidFill>
                <a:schemeClr val="tx1"/>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19</a:t>
            </a:fld>
            <a:endParaRPr lang="en-US" dirty="0"/>
          </a:p>
        </p:txBody>
      </p:sp>
    </p:spTree>
    <p:extLst>
      <p:ext uri="{BB962C8B-B14F-4D97-AF65-F5344CB8AC3E}">
        <p14:creationId xmlns:p14="http://schemas.microsoft.com/office/powerpoint/2010/main" val="2883715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smtClean="0">
                <a:solidFill>
                  <a:schemeClr val="tx1"/>
                </a:solidFill>
              </a:rPr>
              <a:t>Please keep the introductory comments in mind as we revisit the treatment of cost under the 10% administrative limit. </a:t>
            </a:r>
          </a:p>
        </p:txBody>
      </p:sp>
      <p:sp>
        <p:nvSpPr>
          <p:cNvPr id="4" name="Slide Number Placeholder 3"/>
          <p:cNvSpPr>
            <a:spLocks noGrp="1"/>
          </p:cNvSpPr>
          <p:nvPr>
            <p:ph type="sldNum" sz="quarter" idx="10"/>
          </p:nvPr>
        </p:nvSpPr>
        <p:spPr/>
        <p:txBody>
          <a:bodyPr/>
          <a:lstStyle/>
          <a:p>
            <a:fld id="{1F522C79-784B-4DE6-9626-0768E196D023}" type="slidenum">
              <a:rPr lang="en-US" smtClean="0"/>
              <a:t>2</a:t>
            </a:fld>
            <a:endParaRPr lang="en-US" dirty="0"/>
          </a:p>
        </p:txBody>
      </p:sp>
    </p:spTree>
    <p:extLst>
      <p:ext uri="{BB962C8B-B14F-4D97-AF65-F5344CB8AC3E}">
        <p14:creationId xmlns:p14="http://schemas.microsoft.com/office/powerpoint/2010/main" val="3323916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Administration examples would be subject to the 10% administrative limit – </a:t>
            </a:r>
          </a:p>
          <a:p>
            <a:pPr marL="170044" indent="-170044">
              <a:buFont typeface="Arial" panose="020B0604020202020204" pitchFamily="34" charset="0"/>
              <a:buChar char="•"/>
            </a:pPr>
            <a:r>
              <a:rPr lang="en-US" dirty="0" smtClean="0">
                <a:solidFill>
                  <a:schemeClr val="tx1"/>
                </a:solidFill>
              </a:rPr>
              <a:t>Data</a:t>
            </a:r>
            <a:r>
              <a:rPr lang="en-US" baseline="0" dirty="0" smtClean="0">
                <a:solidFill>
                  <a:schemeClr val="tx1"/>
                </a:solidFill>
              </a:rPr>
              <a:t> reports for completion of Part C progress report (Update on the Implementation Plan) </a:t>
            </a:r>
          </a:p>
          <a:p>
            <a:pPr marL="170044" indent="-170044">
              <a:buFont typeface="Arial" panose="020B0604020202020204" pitchFamily="34" charset="0"/>
              <a:buChar char="•"/>
            </a:pPr>
            <a:endParaRPr lang="en-US" baseline="0" dirty="0" smtClean="0">
              <a:solidFill>
                <a:schemeClr val="tx1"/>
              </a:solidFill>
            </a:endParaRPr>
          </a:p>
          <a:p>
            <a:r>
              <a:rPr lang="en-US" dirty="0" smtClean="0">
                <a:solidFill>
                  <a:schemeClr val="tx1"/>
                </a:solidFill>
              </a:rPr>
              <a:t>Services example could be charged to the relevant service category – </a:t>
            </a:r>
          </a:p>
          <a:p>
            <a:pPr marL="170044" indent="-170044">
              <a:buFont typeface="Arial" panose="020B0604020202020204" pitchFamily="34" charset="0"/>
              <a:buChar char="•"/>
            </a:pPr>
            <a:r>
              <a:rPr lang="en-US" dirty="0" smtClean="0">
                <a:solidFill>
                  <a:schemeClr val="tx1"/>
                </a:solidFill>
              </a:rPr>
              <a:t>Data reports to identify</a:t>
            </a:r>
            <a:r>
              <a:rPr lang="en-US" baseline="0" dirty="0" smtClean="0">
                <a:solidFill>
                  <a:schemeClr val="tx1"/>
                </a:solidFill>
              </a:rPr>
              <a:t> clients who have missed medical appointments in last 30 days to re-engage them in care</a:t>
            </a:r>
          </a:p>
          <a:p>
            <a:pPr marL="170044" indent="-170044">
              <a:buFont typeface="Arial" panose="020B0604020202020204" pitchFamily="34" charset="0"/>
              <a:buChar char="•"/>
            </a:pPr>
            <a:r>
              <a:rPr lang="en-US" baseline="0" dirty="0" smtClean="0">
                <a:solidFill>
                  <a:schemeClr val="tx1"/>
                </a:solidFill>
              </a:rPr>
              <a:t>Data reports to identify clients in need of PAP smears, certain vaccinations, or other health screenings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20</a:t>
            </a:fld>
            <a:endParaRPr lang="en-US" dirty="0"/>
          </a:p>
        </p:txBody>
      </p:sp>
    </p:spTree>
    <p:extLst>
      <p:ext uri="{BB962C8B-B14F-4D97-AF65-F5344CB8AC3E}">
        <p14:creationId xmlns:p14="http://schemas.microsoft.com/office/powerpoint/2010/main" val="1852010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Let’s examine</a:t>
            </a:r>
            <a:r>
              <a:rPr lang="en-US" baseline="0" dirty="0" smtClean="0"/>
              <a:t> a unit cost example to see if there are embedded expenses that would be subject to the 10% administrative limit; and to ensure costs are allowable, reasonable and allocable to the relevant service category.</a:t>
            </a:r>
            <a:endParaRPr lang="en-US" dirty="0" smtClean="0"/>
          </a:p>
          <a:p>
            <a:endParaRPr lang="en-US" dirty="0" smtClean="0"/>
          </a:p>
          <a:p>
            <a:r>
              <a:rPr lang="en-US" dirty="0" smtClean="0"/>
              <a:t>This example</a:t>
            </a:r>
            <a:r>
              <a:rPr lang="en-US" baseline="0" dirty="0" smtClean="0"/>
              <a:t> does include costs subject to the 10% administrative limit (Data Specialist and Administration), and they should be allocated as such.</a:t>
            </a:r>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21</a:t>
            </a:fld>
            <a:endParaRPr lang="en-US" dirty="0"/>
          </a:p>
        </p:txBody>
      </p:sp>
    </p:spTree>
    <p:extLst>
      <p:ext uri="{BB962C8B-B14F-4D97-AF65-F5344CB8AC3E}">
        <p14:creationId xmlns:p14="http://schemas.microsoft.com/office/powerpoint/2010/main" val="33054163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22</a:t>
            </a:fld>
            <a:endParaRPr lang="en-US" dirty="0"/>
          </a:p>
        </p:txBody>
      </p:sp>
    </p:spTree>
    <p:extLst>
      <p:ext uri="{BB962C8B-B14F-4D97-AF65-F5344CB8AC3E}">
        <p14:creationId xmlns:p14="http://schemas.microsoft.com/office/powerpoint/2010/main" val="2952683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PCN #15-01 does not prevent a grant recipient from adhering to current practice after the effective date. It is up to the recipient to determine how best to meet the needs of eligible RWHAP clients in compliance with RWHAP authorizing legislation, the requirements set forth in 45 CFR part 75, and all terms and conditions of the award. </a:t>
            </a:r>
          </a:p>
          <a:p>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Part C grant recipients with a January 1, 2015 start date may implement the changes outlined in PCN #15-01 for those FY15 awards.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Grant recipients may </a:t>
            </a:r>
            <a:r>
              <a:rPr lang="en-US" sz="1200" b="0" i="0" u="sng" strike="noStrike" kern="1200" baseline="0" dirty="0" smtClean="0">
                <a:solidFill>
                  <a:schemeClr val="tx1"/>
                </a:solidFill>
                <a:latin typeface="+mn-lt"/>
                <a:ea typeface="+mn-ea"/>
                <a:cs typeface="+mn-cs"/>
              </a:rPr>
              <a:t>not</a:t>
            </a:r>
            <a:r>
              <a:rPr lang="en-US" sz="1200" b="0" i="0" u="none" strike="noStrike" kern="1200" baseline="0" dirty="0" smtClean="0">
                <a:solidFill>
                  <a:schemeClr val="tx1"/>
                </a:solidFill>
                <a:latin typeface="+mn-lt"/>
                <a:ea typeface="+mn-ea"/>
                <a:cs typeface="+mn-cs"/>
              </a:rPr>
              <a:t> apply changes outlined in this PCN to costs incurred prior to January 1, 2015. Any findings from comprehensive site visits and/or audits related to administrative cost caps before January 1, 2015 remain in effect and will require resolution as documented.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a Part C grantee is also a subrecipient under Parts A and/or B, the statutory 10% administrative limit requirements are different!  It is up to the grantee, not the subrecipients, to determine when and if to implement the greater flexibilities outlined in PCN #15-01.</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23</a:t>
            </a:fld>
            <a:endParaRPr lang="en-US" dirty="0"/>
          </a:p>
        </p:txBody>
      </p:sp>
    </p:spTree>
    <p:extLst>
      <p:ext uri="{BB962C8B-B14F-4D97-AF65-F5344CB8AC3E}">
        <p14:creationId xmlns:p14="http://schemas.microsoft.com/office/powerpoint/2010/main" val="747065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a:t>
            </a:r>
            <a:r>
              <a:rPr lang="en-US" baseline="0" dirty="0" smtClean="0"/>
              <a:t> reviewing this presentation.  Please refer to </a:t>
            </a:r>
            <a:r>
              <a:rPr lang="en-US" baseline="0" smtClean="0"/>
              <a:t>PCN #15-01 </a:t>
            </a:r>
            <a:r>
              <a:rPr lang="en-US" baseline="0" dirty="0" smtClean="0"/>
              <a:t>Frequently Asked Questions (</a:t>
            </a:r>
            <a:r>
              <a:rPr lang="en-US" baseline="0" dirty="0" err="1" smtClean="0"/>
              <a:t>FAQs</a:t>
            </a:r>
            <a:r>
              <a:rPr lang="en-US" baseline="0" dirty="0" smtClean="0"/>
              <a:t>) available online </a:t>
            </a:r>
            <a:r>
              <a:rPr lang="en-US" baseline="0" smtClean="0"/>
              <a:t>at</a:t>
            </a:r>
            <a:r>
              <a:rPr lang="en-US" baseline="0" smtClean="0"/>
              <a:t>: </a:t>
            </a:r>
            <a:r>
              <a:rPr lang="en-US" sz="1200" u="sng" kern="1200" smtClean="0">
                <a:solidFill>
                  <a:schemeClr val="tx1"/>
                </a:solidFill>
                <a:effectLst/>
                <a:latin typeface="+mn-lt"/>
                <a:ea typeface="+mn-ea"/>
                <a:cs typeface="+mn-cs"/>
                <a:hlinkClick r:id="rId3"/>
              </a:rPr>
              <a:t>http://hab.hrsa.gov/manageyourgrant/policiesletters.html</a:t>
            </a:r>
            <a:r>
              <a:rPr lang="en-US" sz="1200" kern="1200" smtClean="0">
                <a:solidFill>
                  <a:schemeClr val="tx1"/>
                </a:solidFill>
                <a:effectLst/>
                <a:latin typeface="+mn-lt"/>
                <a:ea typeface="+mn-ea"/>
                <a:cs typeface="+mn-cs"/>
              </a:rPr>
              <a:t>.  </a:t>
            </a:r>
            <a:endParaRPr lang="en-US" baseline="0" dirty="0" smtClean="0"/>
          </a:p>
          <a:p>
            <a:endParaRPr lang="en-US" baseline="0" dirty="0" smtClean="0"/>
          </a:p>
          <a:p>
            <a:r>
              <a:rPr lang="en-US" baseline="0" dirty="0" smtClean="0"/>
              <a:t>If you have additional questions, </a:t>
            </a:r>
          </a:p>
          <a:p>
            <a:pPr marL="171450" indent="-171450">
              <a:buFont typeface="Arial" panose="020B0604020202020204" pitchFamily="34" charset="0"/>
              <a:buChar char="•"/>
            </a:pPr>
            <a:r>
              <a:rPr lang="en-US" baseline="0" dirty="0" smtClean="0"/>
              <a:t>recipients should contact their </a:t>
            </a:r>
            <a:r>
              <a:rPr lang="en-US" baseline="0" dirty="0" err="1" smtClean="0"/>
              <a:t>HAB</a:t>
            </a:r>
            <a:r>
              <a:rPr lang="en-US" baseline="0" dirty="0" smtClean="0"/>
              <a:t> project officer</a:t>
            </a:r>
          </a:p>
          <a:p>
            <a:pPr marL="171450" indent="-171450">
              <a:buFont typeface="Arial" panose="020B0604020202020204" pitchFamily="34" charset="0"/>
              <a:buChar char="•"/>
            </a:pPr>
            <a:r>
              <a:rPr lang="en-US" baseline="0" dirty="0" smtClean="0"/>
              <a:t>subrecipient should contact the RWHAP grant recipient (pass-through entity) that issued the subaward.</a:t>
            </a:r>
            <a:endParaRPr lang="en-US" dirty="0" smtClean="0"/>
          </a:p>
        </p:txBody>
      </p:sp>
      <p:sp>
        <p:nvSpPr>
          <p:cNvPr id="4" name="Slide Number Placeholder 3"/>
          <p:cNvSpPr>
            <a:spLocks noGrp="1"/>
          </p:cNvSpPr>
          <p:nvPr>
            <p:ph type="sldNum" sz="quarter" idx="10"/>
          </p:nvPr>
        </p:nvSpPr>
        <p:spPr/>
        <p:txBody>
          <a:bodyPr/>
          <a:lstStyle/>
          <a:p>
            <a:fld id="{1F522C79-784B-4DE6-9626-0768E196D023}" type="slidenum">
              <a:rPr lang="en-US" smtClean="0"/>
              <a:t>24</a:t>
            </a:fld>
            <a:endParaRPr lang="en-US" dirty="0"/>
          </a:p>
        </p:txBody>
      </p:sp>
    </p:spTree>
    <p:extLst>
      <p:ext uri="{BB962C8B-B14F-4D97-AF65-F5344CB8AC3E}">
        <p14:creationId xmlns:p14="http://schemas.microsoft.com/office/powerpoint/2010/main" val="2065754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979488"/>
            <a:ext cx="5616575" cy="3159125"/>
          </a:xfrm>
        </p:spPr>
      </p:sp>
      <p:sp>
        <p:nvSpPr>
          <p:cNvPr id="3" name="Notes Placeholder 2"/>
          <p:cNvSpPr>
            <a:spLocks noGrp="1"/>
          </p:cNvSpPr>
          <p:nvPr>
            <p:ph type="body" idx="1"/>
          </p:nvPr>
        </p:nvSpPr>
        <p:spPr/>
        <p:txBody>
          <a:bodyPr/>
          <a:lstStyle/>
          <a:p>
            <a:r>
              <a:rPr lang="en-US" sz="1200" b="0" dirty="0" smtClean="0">
                <a:solidFill>
                  <a:schemeClr val="tx1"/>
                </a:solidFill>
                <a:latin typeface="+mn-lt"/>
              </a:rPr>
              <a:t>So the question is:  Why are we making changes now?  </a:t>
            </a:r>
          </a:p>
          <a:p>
            <a:endParaRPr lang="en-US" sz="1200" b="0" dirty="0" smtClean="0">
              <a:solidFill>
                <a:schemeClr val="tx1"/>
              </a:solidFill>
              <a:latin typeface="+mn-lt"/>
            </a:endParaRPr>
          </a:p>
          <a:p>
            <a:r>
              <a:rPr lang="en-US" sz="1200" i="0" dirty="0" smtClean="0">
                <a:solidFill>
                  <a:schemeClr val="tx1"/>
                </a:solidFill>
                <a:latin typeface="+mn-lt"/>
              </a:rPr>
              <a:t>With </a:t>
            </a:r>
            <a:r>
              <a:rPr lang="en-US" sz="1200" kern="1200" dirty="0" smtClean="0">
                <a:solidFill>
                  <a:schemeClr val="tx1"/>
                </a:solidFill>
                <a:effectLst/>
                <a:latin typeface="+mn-lt"/>
                <a:ea typeface="+mn-ea"/>
                <a:cs typeface="+mn-cs"/>
              </a:rPr>
              <a:t>the concept of the medical home, the days of silo services are over and the need to coordinate an individual’s medical (core) and non-medical services (support) is in.</a:t>
            </a:r>
          </a:p>
          <a:p>
            <a:endParaRPr lang="en-US" sz="1200" i="0" dirty="0" smtClean="0">
              <a:solidFill>
                <a:schemeClr val="tx1"/>
              </a:solidFill>
              <a:latin typeface="+mn-lt"/>
            </a:endParaRPr>
          </a:p>
          <a:p>
            <a:r>
              <a:rPr lang="en-US" sz="1200" i="0" dirty="0" smtClean="0">
                <a:latin typeface="+mn-lt"/>
              </a:rPr>
              <a:t>In the rapidly changing healthcare environment, the </a:t>
            </a:r>
            <a:r>
              <a:rPr lang="en-US" sz="1200" i="0" dirty="0" err="1" smtClean="0">
                <a:latin typeface="+mn-lt"/>
              </a:rPr>
              <a:t>RWHAP</a:t>
            </a:r>
            <a:r>
              <a:rPr lang="en-US" sz="1200" i="0" dirty="0" smtClean="0">
                <a:latin typeface="+mn-lt"/>
              </a:rPr>
              <a:t> grantees are playing a greater role in coordinating across multiple payer sources.</a:t>
            </a:r>
            <a:endParaRPr lang="en-US" sz="1200" kern="1200" dirty="0" smtClean="0">
              <a:solidFill>
                <a:schemeClr val="tx1"/>
              </a:solidFill>
              <a:effectLst/>
              <a:latin typeface="+mn-lt"/>
              <a:ea typeface="+mn-ea"/>
              <a:cs typeface="+mn-cs"/>
            </a:endParaRPr>
          </a:p>
          <a:p>
            <a:endParaRPr lang="en-US" sz="1200" i="0" dirty="0" smtClean="0">
              <a:solidFill>
                <a:schemeClr val="tx1"/>
              </a:solidFill>
              <a:latin typeface="+mn-lt"/>
            </a:endParaRPr>
          </a:p>
          <a:p>
            <a:pPr lvl="0"/>
            <a:r>
              <a:rPr lang="en-US" sz="1200" kern="1200" dirty="0" smtClean="0">
                <a:solidFill>
                  <a:schemeClr val="tx1"/>
                </a:solidFill>
                <a:effectLst/>
                <a:latin typeface="+mn-lt"/>
                <a:ea typeface="+mn-ea"/>
                <a:cs typeface="+mn-cs"/>
              </a:rPr>
              <a:t>In order to facilitate this coordination, more flexibility in using funds to administer the HRSA grant is needed.  This re-classification of cost applicable to the 10% administrative cost cap should afford grant</a:t>
            </a:r>
            <a:r>
              <a:rPr lang="en-US" sz="1200" kern="1200" baseline="0" dirty="0" smtClean="0">
                <a:solidFill>
                  <a:schemeClr val="tx1"/>
                </a:solidFill>
                <a:effectLst/>
                <a:latin typeface="+mn-lt"/>
                <a:ea typeface="+mn-ea"/>
                <a:cs typeface="+mn-cs"/>
              </a:rPr>
              <a:t> recipient</a:t>
            </a:r>
            <a:r>
              <a:rPr lang="en-US" sz="1200" kern="1200" dirty="0" smtClean="0">
                <a:solidFill>
                  <a:schemeClr val="tx1"/>
                </a:solidFill>
                <a:effectLst/>
                <a:latin typeface="+mn-lt"/>
                <a:ea typeface="+mn-ea"/>
                <a:cs typeface="+mn-cs"/>
              </a:rPr>
              <a:t>s greater flexibility in administering the grant.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3</a:t>
            </a:fld>
            <a:endParaRPr lang="en-US" dirty="0"/>
          </a:p>
        </p:txBody>
      </p:sp>
    </p:spTree>
    <p:extLst>
      <p:ext uri="{BB962C8B-B14F-4D97-AF65-F5344CB8AC3E}">
        <p14:creationId xmlns:p14="http://schemas.microsoft.com/office/powerpoint/2010/main" val="847179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tx1"/>
                </a:solidFill>
                <a:latin typeface="+mn-lt"/>
              </a:rPr>
              <a:t>Before we get much further, we need to make sure we’re all clear about the definitions</a:t>
            </a:r>
            <a:r>
              <a:rPr lang="en-US" sz="1200" baseline="0" dirty="0" smtClean="0">
                <a:solidFill>
                  <a:schemeClr val="tx1"/>
                </a:solidFill>
                <a:latin typeface="+mn-lt"/>
              </a:rPr>
              <a:t> of “recipient” and “subrecipient” set forth in the Uniform Guidance.  The statutory 10% administrative limit is different for each! PCN #15-01 addresses recipients (grantees) and subrecipients separately—and so will this training.</a:t>
            </a:r>
            <a:endParaRPr lang="en-US" sz="1200" dirty="0" smtClean="0">
              <a:solidFill>
                <a:schemeClr val="tx1"/>
              </a:solidFill>
              <a:latin typeface="+mn-lt"/>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4</a:t>
            </a:fld>
            <a:endParaRPr lang="en-US" dirty="0"/>
          </a:p>
        </p:txBody>
      </p:sp>
    </p:spTree>
    <p:extLst>
      <p:ext uri="{BB962C8B-B14F-4D97-AF65-F5344CB8AC3E}">
        <p14:creationId xmlns:p14="http://schemas.microsoft.com/office/powerpoint/2010/main" val="74706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44" indent="-170044" defTabSz="914248">
              <a:buFont typeface="Arial" panose="020B0604020202020204" pitchFamily="34" charset="0"/>
              <a:buChar char="•"/>
              <a:defRPr/>
            </a:pPr>
            <a:r>
              <a:rPr lang="en-US" sz="1200" i="0" dirty="0" smtClean="0">
                <a:solidFill>
                  <a:schemeClr val="tx1"/>
                </a:solidFill>
                <a:latin typeface="+mn-lt"/>
              </a:rPr>
              <a:t>For</a:t>
            </a:r>
            <a:r>
              <a:rPr lang="en-US" sz="1200" i="0" baseline="0" dirty="0" smtClean="0">
                <a:solidFill>
                  <a:schemeClr val="tx1"/>
                </a:solidFill>
                <a:latin typeface="+mn-lt"/>
              </a:rPr>
              <a:t> Part C grant recipients, t</a:t>
            </a:r>
            <a:r>
              <a:rPr lang="en-US" sz="1200" i="0" dirty="0" smtClean="0">
                <a:solidFill>
                  <a:schemeClr val="tx1"/>
                </a:solidFill>
                <a:latin typeface="+mn-lt"/>
              </a:rPr>
              <a:t>he total of the direct and related indirect costs of grant</a:t>
            </a:r>
            <a:r>
              <a:rPr lang="en-US" sz="1200" i="0" baseline="0" dirty="0" smtClean="0">
                <a:solidFill>
                  <a:schemeClr val="tx1"/>
                </a:solidFill>
                <a:latin typeface="+mn-lt"/>
              </a:rPr>
              <a:t> planning, administration and monitoring, and evaluation </a:t>
            </a:r>
            <a:r>
              <a:rPr lang="en-US" sz="1200" i="0" dirty="0" smtClean="0">
                <a:solidFill>
                  <a:schemeClr val="tx1"/>
                </a:solidFill>
                <a:latin typeface="+mn-lt"/>
              </a:rPr>
              <a:t>activities may not be more than 10% of the total grant amount. </a:t>
            </a:r>
          </a:p>
          <a:p>
            <a:pPr marL="170044" indent="-170044" defTabSz="914248">
              <a:buFont typeface="Arial" panose="020B0604020202020204" pitchFamily="34" charset="0"/>
              <a:buChar char="•"/>
              <a:defRPr/>
            </a:pPr>
            <a:r>
              <a:rPr lang="en-US" sz="1200" i="0" dirty="0" smtClean="0">
                <a:solidFill>
                  <a:schemeClr val="tx1"/>
                </a:solidFill>
                <a:latin typeface="+mn-lt"/>
              </a:rPr>
              <a:t>50% of the total grant amount must be used for early</a:t>
            </a:r>
            <a:r>
              <a:rPr lang="en-US" sz="1200" i="0" baseline="0" dirty="0" smtClean="0">
                <a:solidFill>
                  <a:schemeClr val="tx1"/>
                </a:solidFill>
                <a:latin typeface="+mn-lt"/>
              </a:rPr>
              <a:t> intervention services (</a:t>
            </a:r>
            <a:r>
              <a:rPr lang="en-US" sz="1200" i="0" baseline="0" dirty="0" err="1" smtClean="0">
                <a:solidFill>
                  <a:schemeClr val="tx1"/>
                </a:solidFill>
                <a:latin typeface="+mn-lt"/>
              </a:rPr>
              <a:t>EIS</a:t>
            </a:r>
            <a:r>
              <a:rPr lang="en-US" sz="1200" i="0" baseline="0" dirty="0" smtClean="0">
                <a:solidFill>
                  <a:schemeClr val="tx1"/>
                </a:solidFill>
                <a:latin typeface="+mn-lt"/>
              </a:rPr>
              <a:t>)</a:t>
            </a:r>
          </a:p>
          <a:p>
            <a:pPr marL="170044" indent="-170044" defTabSz="914248">
              <a:buFont typeface="Arial" panose="020B0604020202020204" pitchFamily="34" charset="0"/>
              <a:buChar char="•"/>
              <a:defRPr/>
            </a:pPr>
            <a:r>
              <a:rPr lang="en-US" sz="1200" i="0" baseline="0" dirty="0" smtClean="0">
                <a:solidFill>
                  <a:schemeClr val="tx1"/>
                </a:solidFill>
                <a:latin typeface="+mn-lt"/>
              </a:rPr>
              <a:t>After deducting up to 10% for administration (including planning and evaluation) from the total grant amount, at least 75% of the remaining funds must be used for core medical services</a:t>
            </a:r>
            <a:endParaRPr lang="en-US" sz="1200" i="0" dirty="0" smtClean="0">
              <a:solidFill>
                <a:schemeClr val="tx1"/>
              </a:solidFill>
              <a:latin typeface="+mn-lt"/>
            </a:endParaRP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i="0" dirty="0" smtClean="0">
                <a:latin typeface="+mn-lt"/>
              </a:rPr>
              <a:t>The</a:t>
            </a:r>
            <a:r>
              <a:rPr lang="en-US" sz="1200" i="0" baseline="0" dirty="0" smtClean="0">
                <a:latin typeface="+mn-lt"/>
              </a:rPr>
              <a:t> 10% administrative limit is d</a:t>
            </a:r>
            <a:r>
              <a:rPr lang="en-US" sz="1200" i="0" dirty="0" smtClean="0">
                <a:latin typeface="+mn-lt"/>
              </a:rPr>
              <a:t>esigned to keep the cost of administering the grant at a minimum to </a:t>
            </a:r>
            <a:r>
              <a:rPr lang="en-US" sz="1200" i="0" baseline="0" dirty="0" smtClean="0">
                <a:latin typeface="+mn-lt"/>
              </a:rPr>
              <a:t>maximize </a:t>
            </a:r>
            <a:r>
              <a:rPr lang="en-US" altLang="en-US" sz="1200" i="0" dirty="0" smtClean="0">
                <a:latin typeface="+mn-lt"/>
              </a:rPr>
              <a:t>programmatic</a:t>
            </a:r>
            <a:r>
              <a:rPr lang="en-US" altLang="en-US" sz="1200" i="0" baseline="0" dirty="0" smtClean="0">
                <a:latin typeface="+mn-lt"/>
              </a:rPr>
              <a:t> impact for intended beneficiaries through</a:t>
            </a:r>
            <a:r>
              <a:rPr lang="en-US" altLang="en-US" sz="1200" i="0" dirty="0" smtClean="0">
                <a:latin typeface="+mn-lt"/>
              </a:rPr>
              <a:t> the delivery of services to eligible RWHAP clients.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0" dirty="0" smtClean="0">
              <a:latin typeface="+mn-lt"/>
            </a:endParaRPr>
          </a:p>
          <a:p>
            <a:pPr defTabSz="914248">
              <a:defRPr/>
            </a:pPr>
            <a:r>
              <a:rPr lang="en-US" i="0" baseline="0" dirty="0" smtClean="0"/>
              <a:t>Clinical Quality Management (</a:t>
            </a:r>
            <a:r>
              <a:rPr lang="en-US" i="0" dirty="0" err="1" smtClean="0"/>
              <a:t>CQM</a:t>
            </a:r>
            <a:r>
              <a:rPr lang="en-US" i="0" dirty="0" smtClean="0"/>
              <a:t>) does not count against the 10% administrative limit.  However,</a:t>
            </a:r>
            <a:r>
              <a:rPr lang="en-US" i="0" baseline="0" dirty="0" smtClean="0"/>
              <a:t> expenses that are clearly administrative in nature cannot be included as </a:t>
            </a:r>
            <a:r>
              <a:rPr lang="en-US" i="0" baseline="0" dirty="0" err="1" smtClean="0"/>
              <a:t>CQM</a:t>
            </a:r>
            <a:r>
              <a:rPr lang="en-US" i="0" baseline="0" dirty="0" smtClean="0"/>
              <a:t> costs.  Examples of quality assurance expenses that count toward the 10% administrative limit (not </a:t>
            </a:r>
            <a:r>
              <a:rPr lang="en-US" i="0" baseline="0" dirty="0" err="1" smtClean="0"/>
              <a:t>CQM</a:t>
            </a:r>
            <a:r>
              <a:rPr lang="en-US" i="0" baseline="0" dirty="0" smtClean="0"/>
              <a:t>) include:</a:t>
            </a:r>
          </a:p>
          <a:p>
            <a:pPr marL="171450" indent="-171450" defTabSz="914248">
              <a:buFont typeface="Arial" panose="020B0604020202020204" pitchFamily="34" charset="0"/>
              <a:buChar char="•"/>
              <a:defRPr/>
            </a:pPr>
            <a:r>
              <a:rPr lang="en-US" i="0" baseline="0" dirty="0" smtClean="0"/>
              <a:t>Activities aimed at improving functions not related to client services (e.g., making the payment or procurement processes more efficient and timely)</a:t>
            </a:r>
          </a:p>
          <a:p>
            <a:pPr marL="171450" indent="-171450" defTabSz="914248">
              <a:buFont typeface="Arial" panose="020B0604020202020204" pitchFamily="34" charset="0"/>
              <a:buChar char="•"/>
              <a:defRPr/>
            </a:pPr>
            <a:r>
              <a:rPr lang="en-US" i="0" baseline="0" dirty="0" smtClean="0"/>
              <a:t>Charging 100% of the data person’s salary as </a:t>
            </a:r>
            <a:r>
              <a:rPr lang="en-US" i="0" baseline="0" dirty="0" err="1" smtClean="0"/>
              <a:t>CQM</a:t>
            </a:r>
            <a:r>
              <a:rPr lang="en-US" i="0" baseline="0" dirty="0" smtClean="0"/>
              <a:t> when the majority of their job is to complete and submit the </a:t>
            </a:r>
            <a:r>
              <a:rPr lang="en-US" i="0" baseline="0" dirty="0" err="1" smtClean="0"/>
              <a:t>RSR</a:t>
            </a:r>
            <a:endParaRPr lang="en-US" i="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5</a:t>
            </a:fld>
            <a:endParaRPr lang="en-US" dirty="0"/>
          </a:p>
        </p:txBody>
      </p:sp>
    </p:spTree>
    <p:extLst>
      <p:ext uri="{BB962C8B-B14F-4D97-AF65-F5344CB8AC3E}">
        <p14:creationId xmlns:p14="http://schemas.microsoft.com/office/powerpoint/2010/main" val="4110599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rPr>
              <a:t>Policy</a:t>
            </a:r>
            <a:r>
              <a:rPr lang="en-US" baseline="0" dirty="0" smtClean="0">
                <a:latin typeface="+mn-lt"/>
              </a:rPr>
              <a:t> that remains the same.</a:t>
            </a:r>
          </a:p>
          <a:p>
            <a:endParaRPr lang="en-US" baseline="0" dirty="0" smtClean="0">
              <a:latin typeface="+mn-lt"/>
            </a:endParaRPr>
          </a:p>
          <a:p>
            <a:r>
              <a:rPr lang="en-US" baseline="0" dirty="0" smtClean="0">
                <a:latin typeface="+mn-lt"/>
              </a:rPr>
              <a:t>Remember, planning and evaluation are included in the 10% administrative limit for Part C grantees.  It is also important to note that </a:t>
            </a:r>
            <a:r>
              <a:rPr lang="en-US" i="1" baseline="0" dirty="0" smtClean="0">
                <a:latin typeface="+mn-lt"/>
              </a:rPr>
              <a:t>all</a:t>
            </a:r>
            <a:r>
              <a:rPr lang="en-US" baseline="0" dirty="0" smtClean="0">
                <a:latin typeface="+mn-lt"/>
              </a:rPr>
              <a:t> indirect costs are </a:t>
            </a:r>
            <a:r>
              <a:rPr lang="en-US" u="sng" baseline="0" dirty="0" smtClean="0">
                <a:latin typeface="+mn-lt"/>
              </a:rPr>
              <a:t>not</a:t>
            </a:r>
            <a:r>
              <a:rPr lang="en-US" baseline="0" dirty="0" smtClean="0">
                <a:latin typeface="+mn-lt"/>
              </a:rPr>
              <a:t> included in the 10% administrative limit.</a:t>
            </a:r>
            <a:endParaRPr lang="en-US" dirty="0" smtClean="0">
              <a:latin typeface="+mn-lt"/>
            </a:endParaRPr>
          </a:p>
          <a:p>
            <a:endParaRPr lang="en-US" dirty="0" smtClean="0">
              <a:latin typeface="+mn-lt"/>
            </a:endParaRPr>
          </a:p>
          <a:p>
            <a:r>
              <a:rPr lang="en-US" dirty="0" smtClean="0">
                <a:latin typeface="+mn-lt"/>
              </a:rPr>
              <a:t>Section 2651(e)(3)(A)</a:t>
            </a:r>
            <a:r>
              <a:rPr lang="en-US" baseline="0" dirty="0" smtClean="0">
                <a:latin typeface="+mn-lt"/>
              </a:rPr>
              <a:t> allows Part C grantees to issue subawards to public or nonprofit private entities, or private for-profit entities if they are the only available provider of quality HIV care in the service area</a:t>
            </a:r>
            <a:r>
              <a:rPr lang="en-US" dirty="0" smtClean="0">
                <a:latin typeface="+mn-lt"/>
              </a:rPr>
              <a:t>.  </a:t>
            </a:r>
          </a:p>
          <a:p>
            <a:endParaRPr lang="en-US"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10% limit on administrative costs does </a:t>
            </a:r>
            <a:r>
              <a:rPr lang="en-US" sz="1200" u="sng" kern="1200" dirty="0" smtClean="0">
                <a:solidFill>
                  <a:schemeClr val="tx1"/>
                </a:solidFill>
                <a:effectLst/>
                <a:latin typeface="+mn-lt"/>
                <a:ea typeface="+mn-ea"/>
                <a:cs typeface="+mn-cs"/>
              </a:rPr>
              <a:t>not</a:t>
            </a:r>
            <a:r>
              <a:rPr lang="en-US" sz="1200" kern="1200" dirty="0" smtClean="0">
                <a:solidFill>
                  <a:schemeClr val="tx1"/>
                </a:solidFill>
                <a:effectLst/>
                <a:latin typeface="+mn-lt"/>
                <a:ea typeface="+mn-ea"/>
                <a:cs typeface="+mn-cs"/>
              </a:rPr>
              <a:t> apply to subrecipients under Parts C.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RWHAP Parts C grantees </a:t>
            </a:r>
            <a:r>
              <a:rPr lang="en-US" sz="1200" i="1" kern="1200" dirty="0" smtClean="0">
                <a:solidFill>
                  <a:schemeClr val="tx1"/>
                </a:solidFill>
                <a:effectLst/>
                <a:latin typeface="+mn-lt"/>
                <a:ea typeface="+mn-ea"/>
                <a:cs typeface="+mn-cs"/>
              </a:rPr>
              <a:t>are</a:t>
            </a:r>
            <a:r>
              <a:rPr lang="en-US" sz="1200" kern="1200" dirty="0" smtClean="0">
                <a:solidFill>
                  <a:schemeClr val="tx1"/>
                </a:solidFill>
                <a:effectLst/>
                <a:latin typeface="+mn-lt"/>
                <a:ea typeface="+mn-ea"/>
                <a:cs typeface="+mn-cs"/>
              </a:rPr>
              <a:t> responsible for ensuring that subrecipient administrative costs are allowable, reasonable, and allocable to the RWHAP.  [See </a:t>
            </a:r>
            <a:r>
              <a:rPr lang="en-US" sz="1200" u="sng" kern="1200" dirty="0" smtClean="0">
                <a:solidFill>
                  <a:schemeClr val="tx1"/>
                </a:solidFill>
                <a:effectLst/>
                <a:latin typeface="+mn-lt"/>
                <a:ea typeface="+mn-ea"/>
                <a:cs typeface="+mn-cs"/>
                <a:hlinkClick r:id="rId3"/>
              </a:rPr>
              <a:t>45 CFR 75 </a:t>
            </a:r>
            <a:r>
              <a:rPr lang="en-US" sz="1200" i="1" u="sng" kern="1200" dirty="0" smtClean="0">
                <a:solidFill>
                  <a:schemeClr val="tx1"/>
                </a:solidFill>
                <a:effectLst/>
                <a:latin typeface="+mn-lt"/>
                <a:ea typeface="+mn-ea"/>
                <a:cs typeface="+mn-cs"/>
                <a:hlinkClick r:id="rId3"/>
              </a:rPr>
              <a:t>Uniform Administrative Requirements, Cost Principles, and Audit Requirements for HHS Awards</a:t>
            </a:r>
            <a:r>
              <a:rPr lang="en-US" sz="1200" i="1" u="sng"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§403 – 405 for information regarding basic cost considerations.]</a:t>
            </a:r>
          </a:p>
          <a:p>
            <a:endParaRPr lang="en-US" dirty="0">
              <a:latin typeface="+mn-lt"/>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6</a:t>
            </a:fld>
            <a:endParaRPr lang="en-US" dirty="0"/>
          </a:p>
        </p:txBody>
      </p:sp>
    </p:spTree>
    <p:extLst>
      <p:ext uri="{BB962C8B-B14F-4D97-AF65-F5344CB8AC3E}">
        <p14:creationId xmlns:p14="http://schemas.microsoft.com/office/powerpoint/2010/main" val="28855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6613" y="1216025"/>
            <a:ext cx="5616575" cy="3159125"/>
          </a:xfrm>
        </p:spPr>
      </p:sp>
      <p:sp>
        <p:nvSpPr>
          <p:cNvPr id="3" name="Notes Placeholder 2"/>
          <p:cNvSpPr>
            <a:spLocks noGrp="1"/>
          </p:cNvSpPr>
          <p:nvPr>
            <p:ph type="body" idx="1"/>
          </p:nvPr>
        </p:nvSpPr>
        <p:spPr/>
        <p:txBody>
          <a:bodyPr/>
          <a:lstStyle/>
          <a:p>
            <a:r>
              <a:rPr lang="en-US" dirty="0" smtClean="0"/>
              <a:t>Policy that has changed.</a:t>
            </a:r>
          </a:p>
        </p:txBody>
      </p:sp>
      <p:sp>
        <p:nvSpPr>
          <p:cNvPr id="4" name="Slide Number Placeholder 3"/>
          <p:cNvSpPr>
            <a:spLocks noGrp="1"/>
          </p:cNvSpPr>
          <p:nvPr>
            <p:ph type="sldNum" sz="quarter" idx="10"/>
          </p:nvPr>
        </p:nvSpPr>
        <p:spPr/>
        <p:txBody>
          <a:bodyPr/>
          <a:lstStyle/>
          <a:p>
            <a:fld id="{1F522C79-784B-4DE6-9626-0768E196D023}" type="slidenum">
              <a:rPr lang="en-US" smtClean="0"/>
              <a:t>7</a:t>
            </a:fld>
            <a:endParaRPr lang="en-US" dirty="0"/>
          </a:p>
        </p:txBody>
      </p:sp>
    </p:spTree>
    <p:extLst>
      <p:ext uri="{BB962C8B-B14F-4D97-AF65-F5344CB8AC3E}">
        <p14:creationId xmlns:p14="http://schemas.microsoft.com/office/powerpoint/2010/main" val="3418672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mn-lt"/>
              </a:rPr>
              <a:t>When allocating supervisor time, the rule of two will probably apply.  If the person is two positions or more from providing direct services</a:t>
            </a:r>
            <a:r>
              <a:rPr lang="en-US" sz="1200" baseline="0" dirty="0" smtClean="0">
                <a:latin typeface="+mn-lt"/>
              </a:rPr>
              <a:t> to </a:t>
            </a:r>
            <a:r>
              <a:rPr lang="en-US" sz="1200" dirty="0" smtClean="0">
                <a:latin typeface="+mn-lt"/>
              </a:rPr>
              <a:t>the client, it is probably administration.  Otherwise, we have to take a look at what the supervisor does (budget narrative discussion), because if their activities include filling in for vacation/sick days, meeting with clients to discuss their case, etc.--those activities may be allocated to direct</a:t>
            </a:r>
            <a:r>
              <a:rPr lang="en-US" sz="1200" baseline="0" dirty="0" smtClean="0">
                <a:latin typeface="+mn-lt"/>
              </a:rPr>
              <a:t> services</a:t>
            </a:r>
            <a:r>
              <a:rPr lang="en-US" sz="1200" dirty="0" smtClean="0">
                <a:latin typeface="+mn-lt"/>
              </a:rPr>
              <a:t>;  but if the supervisor’s activities are largely evaluation, writing of protocols, reporting, scheduling vacations/sick</a:t>
            </a:r>
            <a:r>
              <a:rPr lang="en-US" sz="1200" baseline="0" dirty="0" smtClean="0">
                <a:latin typeface="+mn-lt"/>
              </a:rPr>
              <a:t> days</a:t>
            </a:r>
            <a:r>
              <a:rPr lang="en-US" sz="1200" dirty="0" smtClean="0">
                <a:latin typeface="+mn-lt"/>
              </a:rPr>
              <a:t>--then those activities are subject to the 10% administrative limit.</a:t>
            </a:r>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8</a:t>
            </a:fld>
            <a:endParaRPr lang="en-US" dirty="0"/>
          </a:p>
        </p:txBody>
      </p:sp>
    </p:spTree>
    <p:extLst>
      <p:ext uri="{BB962C8B-B14F-4D97-AF65-F5344CB8AC3E}">
        <p14:creationId xmlns:p14="http://schemas.microsoft.com/office/powerpoint/2010/main" val="3218851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AUDIENCE PARTICIPATION</a:t>
            </a:r>
          </a:p>
          <a:p>
            <a:endParaRPr lang="en-US" sz="1200" dirty="0" smtClean="0">
              <a:latin typeface="+mn-lt"/>
            </a:endParaRPr>
          </a:p>
          <a:p>
            <a:r>
              <a:rPr lang="en-US" sz="1200" dirty="0" smtClean="0">
                <a:latin typeface="+mn-lt"/>
              </a:rPr>
              <a:t>All costs are allowable EXCEPT</a:t>
            </a:r>
            <a:r>
              <a:rPr lang="en-US" sz="1200" baseline="0" dirty="0" smtClean="0">
                <a:latin typeface="+mn-lt"/>
              </a:rPr>
              <a:t> for the following:</a:t>
            </a:r>
          </a:p>
          <a:p>
            <a:endParaRPr lang="en-US" sz="1200" baseline="0" dirty="0" smtClean="0">
              <a:latin typeface="+mn-lt"/>
            </a:endParaRPr>
          </a:p>
          <a:p>
            <a:pPr marL="171450" indent="-171450">
              <a:buFont typeface="Arial" panose="020B0604020202020204" pitchFamily="34" charset="0"/>
              <a:buChar char="•"/>
            </a:pPr>
            <a:r>
              <a:rPr lang="en-US" sz="1200" baseline="0" dirty="0" smtClean="0">
                <a:latin typeface="+mn-lt"/>
              </a:rPr>
              <a:t>Cash payments to client (unallowable)</a:t>
            </a:r>
          </a:p>
          <a:p>
            <a:pPr marL="171450" indent="-171450">
              <a:buFont typeface="Arial" panose="020B0604020202020204" pitchFamily="34" charset="0"/>
              <a:buChar char="•"/>
            </a:pPr>
            <a:r>
              <a:rPr lang="en-US" sz="1200" baseline="0" dirty="0" smtClean="0">
                <a:latin typeface="+mn-lt"/>
              </a:rPr>
              <a:t>Syringe Services Program  (unallowable)</a:t>
            </a:r>
          </a:p>
          <a:p>
            <a:pPr marL="171450" indent="-171450">
              <a:buFont typeface="Arial" panose="020B0604020202020204" pitchFamily="34" charset="0"/>
              <a:buChar char="•"/>
            </a:pPr>
            <a:r>
              <a:rPr lang="en-US" sz="1200" baseline="0" dirty="0" smtClean="0">
                <a:latin typeface="+mn-lt"/>
              </a:rPr>
              <a:t>Lobbying Activities  (unallowable)</a:t>
            </a:r>
          </a:p>
          <a:p>
            <a:endParaRPr lang="en-US" sz="1200" baseline="0" dirty="0" smtClean="0">
              <a:latin typeface="+mn-lt"/>
            </a:endParaRPr>
          </a:p>
          <a:p>
            <a:r>
              <a:rPr lang="en-US" sz="1200" baseline="0" dirty="0" smtClean="0">
                <a:latin typeface="+mn-lt"/>
              </a:rPr>
              <a:t>Grant writer is unallowable as a direct cost. Per 45 CFR </a:t>
            </a:r>
            <a:r>
              <a:rPr lang="en-US" sz="1200" b="0" dirty="0" smtClean="0">
                <a:effectLst/>
                <a:latin typeface="+mn-lt"/>
              </a:rPr>
              <a:t>§75.460 Proposal costs</a:t>
            </a:r>
            <a:r>
              <a:rPr lang="en-US" sz="1200" b="0" baseline="0" dirty="0" smtClean="0">
                <a:effectLst/>
                <a:latin typeface="+mn-lt"/>
              </a:rPr>
              <a:t> - </a:t>
            </a:r>
            <a:r>
              <a:rPr lang="en-US" sz="1200" dirty="0" smtClean="0">
                <a:latin typeface="+mn-lt"/>
              </a:rPr>
              <a:t>Proposal costs are the costs of preparing bids, proposals, or applications on potential Federal and non-Federal awards or projects, including the development of data necessary to support the non-Federal entity's bids or proposals. Proposal costs of the current accounting period of both successful and unsuccessful bids and proposals normally should be treated as indirect (F&amp;A) costs and allocated currently to all activities of the non-Federal entity. No proposal costs of past accounting periods will be allocable to the current period.</a:t>
            </a:r>
          </a:p>
          <a:p>
            <a:endParaRPr lang="en-US" sz="1200" baseline="0" dirty="0" smtClean="0">
              <a:latin typeface="+mn-lt"/>
            </a:endParaRPr>
          </a:p>
          <a:p>
            <a:r>
              <a:rPr lang="en-US" sz="1200" baseline="0" dirty="0" smtClean="0">
                <a:latin typeface="+mn-lt"/>
              </a:rPr>
              <a:t>Purchase of vehicles is only allowable with written prior approval from HRSA</a:t>
            </a:r>
            <a:endParaRPr lang="en-US" sz="1200" dirty="0" smtClean="0">
              <a:latin typeface="+mn-lt"/>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9</a:t>
            </a:fld>
            <a:endParaRPr lang="en-US" dirty="0"/>
          </a:p>
        </p:txBody>
      </p:sp>
    </p:spTree>
    <p:extLst>
      <p:ext uri="{BB962C8B-B14F-4D97-AF65-F5344CB8AC3E}">
        <p14:creationId xmlns:p14="http://schemas.microsoft.com/office/powerpoint/2010/main" val="3459250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C7477E-735E-4852-9628-B49A82EF57EE}"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3691056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44F766-97AD-44F0-A89A-488C5861C8B1}"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145818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E9550A-9493-4A4E-8AD3-A7B90AC99251}"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92121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A340F5-8B51-461D-B189-490FE8CD20BE}"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1592437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713000-7F61-468F-950D-033A060178B3}"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74373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E31A65-A8A5-4EE1-ACDA-C5B2FB676E59}"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2912091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4ECD47-90CF-4475-87EF-89609488C911}"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3154680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DB0725-E23D-4A14-A5F9-85DE2D4B9D8D}"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1185269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14C70A-D9F3-4D25-8515-8EB511838859}"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20918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474B9C-2C84-4F8E-97BD-63DA32579785}"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1197876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AA2AC6-E99E-4C02-9BE0-FBD2CF794D78}" type="datetime1">
              <a:rPr lang="en-US" smtClean="0"/>
              <a:t>5/22/2015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3048333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CF5816-8521-47CC-B6A4-095159FA41D4}" type="datetime1">
              <a:rPr lang="en-US" smtClean="0"/>
              <a:t>5/22/2015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235943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64C44D-932A-425A-BD22-3DBF9C31D876}" type="datetime1">
              <a:rPr lang="en-US" smtClean="0"/>
              <a:t>5/22/2015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382555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DCB8FD-E6BC-4E20-B1B0-0141FC4B2D43}" type="datetime1">
              <a:rPr lang="en-US" smtClean="0"/>
              <a:t>5/22/2015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1264744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C2BCA-15D8-4C43-84F4-2568871F83FE}" type="datetime1">
              <a:rPr lang="en-US" smtClean="0"/>
              <a:t>5/22/2015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3569042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3C8C48-7958-454E-A530-F9A8F4EC3F08}" type="datetime1">
              <a:rPr lang="en-US" smtClean="0"/>
              <a:t>5/22/2015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2592632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AC3FBA3-91DA-43EA-B145-1E8F09D034EF}" type="datetime1">
              <a:rPr lang="en-US" smtClean="0"/>
              <a:t>5/22/2015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166AE60-4DC8-4C98-B69D-A1FD99ED36C0}" type="slidenum">
              <a:rPr lang="en-US" smtClean="0"/>
              <a:t>‹#›</a:t>
            </a:fld>
            <a:endParaRPr lang="en-US" dirty="0"/>
          </a:p>
        </p:txBody>
      </p:sp>
    </p:spTree>
    <p:extLst>
      <p:ext uri="{BB962C8B-B14F-4D97-AF65-F5344CB8AC3E}">
        <p14:creationId xmlns:p14="http://schemas.microsoft.com/office/powerpoint/2010/main" val="1015959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37696" y="4558937"/>
            <a:ext cx="7766936" cy="1672046"/>
          </a:xfrm>
        </p:spPr>
        <p:txBody>
          <a:bodyPr>
            <a:noAutofit/>
          </a:bodyPr>
          <a:lstStyle/>
          <a:p>
            <a:pPr algn="ctr"/>
            <a:r>
              <a:rPr lang="en-US" sz="3000" dirty="0" smtClean="0">
                <a:solidFill>
                  <a:srgbClr val="6D6D6D"/>
                </a:solidFill>
              </a:rPr>
              <a:t>Lolita Cervera and Tom Hickey</a:t>
            </a:r>
            <a:endParaRPr lang="en-US" sz="3000" dirty="0">
              <a:solidFill>
                <a:srgbClr val="6D6D6D"/>
              </a:solidFill>
            </a:endParaRPr>
          </a:p>
          <a:p>
            <a:pPr algn="ctr"/>
            <a:r>
              <a:rPr lang="en-US" sz="3000" dirty="0">
                <a:solidFill>
                  <a:srgbClr val="6D6D6D"/>
                </a:solidFill>
              </a:rPr>
              <a:t>HAB T. A. </a:t>
            </a:r>
            <a:r>
              <a:rPr lang="en-US" sz="3000" dirty="0" smtClean="0">
                <a:solidFill>
                  <a:srgbClr val="6D6D6D"/>
                </a:solidFill>
              </a:rPr>
              <a:t>Consultants</a:t>
            </a:r>
            <a:endParaRPr lang="en-US" sz="3000" dirty="0">
              <a:solidFill>
                <a:srgbClr val="6D6D6D"/>
              </a:solidFill>
            </a:endParaRPr>
          </a:p>
          <a:p>
            <a:pPr algn="ctr"/>
            <a:r>
              <a:rPr lang="en-US" sz="3000" dirty="0">
                <a:solidFill>
                  <a:srgbClr val="6D6D6D"/>
                </a:solidFill>
              </a:rPr>
              <a:t>March </a:t>
            </a:r>
            <a:r>
              <a:rPr lang="en-US" sz="3000" dirty="0" smtClean="0">
                <a:solidFill>
                  <a:srgbClr val="6D6D6D"/>
                </a:solidFill>
              </a:rPr>
              <a:t>18, </a:t>
            </a:r>
            <a:r>
              <a:rPr lang="en-US" sz="3000" dirty="0">
                <a:solidFill>
                  <a:srgbClr val="6D6D6D"/>
                </a:solidFill>
              </a:rPr>
              <a:t>2015</a:t>
            </a:r>
          </a:p>
        </p:txBody>
      </p:sp>
      <p:sp>
        <p:nvSpPr>
          <p:cNvPr id="4" name="Slide Number Placeholder 3"/>
          <p:cNvSpPr>
            <a:spLocks noGrp="1"/>
          </p:cNvSpPr>
          <p:nvPr>
            <p:ph type="sldNum" sz="quarter" idx="12"/>
          </p:nvPr>
        </p:nvSpPr>
        <p:spPr/>
        <p:txBody>
          <a:bodyPr/>
          <a:lstStyle/>
          <a:p>
            <a:fld id="{1166AE60-4DC8-4C98-B69D-A1FD99ED36C0}" type="slidenum">
              <a:rPr lang="en-US" smtClean="0"/>
              <a:t>1</a:t>
            </a:fld>
            <a:endParaRPr lang="en-US" dirty="0"/>
          </a:p>
        </p:txBody>
      </p:sp>
      <p:sp>
        <p:nvSpPr>
          <p:cNvPr id="6" name="Title 1"/>
          <p:cNvSpPr txBox="1">
            <a:spLocks/>
          </p:cNvSpPr>
          <p:nvPr/>
        </p:nvSpPr>
        <p:spPr>
          <a:xfrm>
            <a:off x="1306285" y="1727200"/>
            <a:ext cx="7837089" cy="2380343"/>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600" b="1" dirty="0" smtClean="0"/>
              <a:t>Treatment of Costs Under the 10% Administrative Limit for </a:t>
            </a:r>
            <a:r>
              <a:rPr lang="en-US" sz="3600" dirty="0" smtClean="0"/>
              <a:t/>
            </a:r>
            <a:br>
              <a:rPr lang="en-US" sz="3600" dirty="0" smtClean="0"/>
            </a:br>
            <a:r>
              <a:rPr lang="en-US" sz="3600" b="1" dirty="0" smtClean="0"/>
              <a:t>Ryan White HIV/AIDS </a:t>
            </a:r>
            <a:br>
              <a:rPr lang="en-US" sz="3600" b="1" dirty="0" smtClean="0"/>
            </a:br>
            <a:r>
              <a:rPr lang="en-US" sz="3600" b="1" dirty="0" smtClean="0"/>
              <a:t>Part C Programs</a:t>
            </a:r>
            <a:endParaRPr lang="en-US" sz="3600" dirty="0"/>
          </a:p>
        </p:txBody>
      </p:sp>
    </p:spTree>
    <p:extLst>
      <p:ext uri="{BB962C8B-B14F-4D97-AF65-F5344CB8AC3E}">
        <p14:creationId xmlns:p14="http://schemas.microsoft.com/office/powerpoint/2010/main" val="1887630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235" y="318475"/>
            <a:ext cx="3854528" cy="1669143"/>
          </a:xfrm>
        </p:spPr>
        <p:txBody>
          <a:bodyPr>
            <a:noAutofit/>
          </a:bodyPr>
          <a:lstStyle/>
          <a:p>
            <a:r>
              <a:rPr lang="en-US" sz="2800" b="1" dirty="0"/>
              <a:t>Principles for the proper allocation administration vs program costs </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4405694"/>
              </p:ext>
            </p:extLst>
          </p:nvPr>
        </p:nvGraphicFramePr>
        <p:xfrm>
          <a:off x="4641449" y="555584"/>
          <a:ext cx="4572888" cy="5493519"/>
        </p:xfrm>
        <a:graphic>
          <a:graphicData uri="http://schemas.openxmlformats.org/drawingml/2006/table">
            <a:tbl>
              <a:tblPr firstRow="1" bandRow="1">
                <a:tableStyleId>{5C22544A-7EE6-4342-B048-85BDC9FD1C3A}</a:tableStyleId>
              </a:tblPr>
              <a:tblGrid>
                <a:gridCol w="2374834"/>
                <a:gridCol w="868685"/>
                <a:gridCol w="1329369"/>
              </a:tblGrid>
              <a:tr h="647756">
                <a:tc>
                  <a:txBody>
                    <a:bodyPr/>
                    <a:lstStyle/>
                    <a:p>
                      <a:endParaRPr lang="en-US" dirty="0"/>
                    </a:p>
                  </a:txBody>
                  <a:tcPr/>
                </a:tc>
                <a:tc>
                  <a:txBody>
                    <a:bodyPr/>
                    <a:lstStyle/>
                    <a:p>
                      <a:r>
                        <a:rPr lang="en-US" dirty="0" smtClean="0"/>
                        <a:t>Easy</a:t>
                      </a:r>
                    </a:p>
                    <a:p>
                      <a:r>
                        <a:rPr lang="en-US" dirty="0" smtClean="0"/>
                        <a:t>trace</a:t>
                      </a:r>
                      <a:endParaRPr lang="en-US" dirty="0"/>
                    </a:p>
                  </a:txBody>
                  <a:tcPr/>
                </a:tc>
                <a:tc>
                  <a:txBody>
                    <a:bodyPr/>
                    <a:lstStyle/>
                    <a:p>
                      <a:r>
                        <a:rPr lang="en-US" dirty="0" smtClean="0"/>
                        <a:t>Direct or</a:t>
                      </a:r>
                    </a:p>
                    <a:p>
                      <a:r>
                        <a:rPr lang="en-US" dirty="0" smtClean="0"/>
                        <a:t>Indirect</a:t>
                      </a:r>
                      <a:endParaRPr lang="en-US" dirty="0"/>
                    </a:p>
                  </a:txBody>
                  <a:tcPr/>
                </a:tc>
              </a:tr>
              <a:tr h="372751">
                <a:tc>
                  <a:txBody>
                    <a:bodyPr/>
                    <a:lstStyle/>
                    <a:p>
                      <a:r>
                        <a:rPr lang="en-US" dirty="0" smtClean="0"/>
                        <a:t>Rent</a:t>
                      </a:r>
                      <a:endParaRPr lang="en-US"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2751">
                <a:tc>
                  <a:txBody>
                    <a:bodyPr/>
                    <a:lstStyle/>
                    <a:p>
                      <a:r>
                        <a:rPr lang="en-US" dirty="0" smtClean="0"/>
                        <a:t>Utilities</a:t>
                      </a:r>
                      <a:endParaRPr lang="en-US"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2751">
                <a:tc>
                  <a:txBody>
                    <a:bodyPr/>
                    <a:lstStyle/>
                    <a:p>
                      <a:r>
                        <a:rPr lang="en-US" dirty="0" smtClean="0"/>
                        <a:t>Nurse practitioner</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2751">
                <a:tc>
                  <a:txBody>
                    <a:bodyPr/>
                    <a:lstStyle/>
                    <a:p>
                      <a:r>
                        <a:rPr lang="en-US" dirty="0" smtClean="0"/>
                        <a:t>Postage</a:t>
                      </a:r>
                      <a:endParaRPr lang="en-US"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2751">
                <a:tc>
                  <a:txBody>
                    <a:bodyPr/>
                    <a:lstStyle/>
                    <a:p>
                      <a:r>
                        <a:rPr lang="en-US" dirty="0" smtClean="0"/>
                        <a:t>Office supplies</a:t>
                      </a:r>
                      <a:endParaRPr lang="en-US"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2751">
                <a:tc>
                  <a:txBody>
                    <a:bodyPr/>
                    <a:lstStyle/>
                    <a:p>
                      <a:r>
                        <a:rPr lang="en-US" dirty="0" smtClean="0"/>
                        <a:t>Program Manager </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2751">
                <a:tc>
                  <a:txBody>
                    <a:bodyPr/>
                    <a:lstStyle/>
                    <a:p>
                      <a:r>
                        <a:rPr lang="en-US" dirty="0" smtClean="0"/>
                        <a:t>Copier</a:t>
                      </a:r>
                      <a:endParaRPr lang="en-US"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2751">
                <a:tc>
                  <a:txBody>
                    <a:bodyPr/>
                    <a:lstStyle/>
                    <a:p>
                      <a:r>
                        <a:rPr lang="en-US" dirty="0" smtClean="0"/>
                        <a:t>Printing</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2751">
                <a:tc>
                  <a:txBody>
                    <a:bodyPr/>
                    <a:lstStyle/>
                    <a:p>
                      <a:r>
                        <a:rPr lang="en-US" dirty="0" smtClean="0"/>
                        <a:t>Audit</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2751">
                <a:tc>
                  <a:txBody>
                    <a:bodyPr/>
                    <a:lstStyle/>
                    <a:p>
                      <a:r>
                        <a:rPr lang="en-US" dirty="0" smtClean="0"/>
                        <a:t>File clerk</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2751">
                <a:tc>
                  <a:txBody>
                    <a:bodyPr/>
                    <a:lstStyle/>
                    <a:p>
                      <a:r>
                        <a:rPr lang="en-US" dirty="0" smtClean="0"/>
                        <a:t>Receptionist </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2751">
                <a:tc>
                  <a:txBody>
                    <a:bodyPr/>
                    <a:lstStyle/>
                    <a:p>
                      <a:r>
                        <a:rPr lang="en-US" dirty="0" smtClean="0"/>
                        <a:t>Internet</a:t>
                      </a:r>
                      <a:endParaRPr lang="en-US"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2751">
                <a:tc>
                  <a:txBody>
                    <a:bodyPr/>
                    <a:lstStyle/>
                    <a:p>
                      <a:r>
                        <a:rPr lang="en-US" dirty="0" smtClean="0"/>
                        <a:t>MCM supervisor</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bl>
          </a:graphicData>
        </a:graphic>
      </p:graphicFrame>
      <p:sp>
        <p:nvSpPr>
          <p:cNvPr id="4" name="Text Placeholder 3"/>
          <p:cNvSpPr>
            <a:spLocks noGrp="1"/>
          </p:cNvSpPr>
          <p:nvPr>
            <p:ph type="body" sz="half" idx="2"/>
          </p:nvPr>
        </p:nvSpPr>
        <p:spPr>
          <a:xfrm>
            <a:off x="668215" y="2092569"/>
            <a:ext cx="3878161" cy="4496917"/>
          </a:xfrm>
        </p:spPr>
        <p:txBody>
          <a:bodyPr>
            <a:noAutofit/>
          </a:bodyPr>
          <a:lstStyle/>
          <a:p>
            <a:r>
              <a:rPr lang="en-US" sz="2000" b="1" dirty="0">
                <a:solidFill>
                  <a:schemeClr val="accent2"/>
                </a:solidFill>
              </a:rPr>
              <a:t>Direct cost</a:t>
            </a:r>
            <a:r>
              <a:rPr lang="en-US" sz="2000" dirty="0"/>
              <a:t>—A </a:t>
            </a:r>
            <a:r>
              <a:rPr lang="en-US" sz="2000" dirty="0" smtClean="0"/>
              <a:t> cost </a:t>
            </a:r>
            <a:r>
              <a:rPr lang="en-US" sz="2000" dirty="0"/>
              <a:t>that can be accurately </a:t>
            </a:r>
            <a:r>
              <a:rPr lang="en-US" sz="2000" dirty="0" smtClean="0"/>
              <a:t>traced </a:t>
            </a:r>
            <a:r>
              <a:rPr lang="en-US" sz="2000" dirty="0"/>
              <a:t>to a program/service activity with little effort.</a:t>
            </a:r>
          </a:p>
          <a:p>
            <a:r>
              <a:rPr lang="en-US" sz="2000" b="1" dirty="0" smtClean="0">
                <a:solidFill>
                  <a:schemeClr val="accent2"/>
                </a:solidFill>
              </a:rPr>
              <a:t>Indirect (F&amp;A) cost</a:t>
            </a:r>
            <a:r>
              <a:rPr lang="en-US" sz="2000" dirty="0" smtClean="0"/>
              <a:t>— A cost that is </a:t>
            </a:r>
            <a:r>
              <a:rPr lang="en-US" sz="2000" dirty="0"/>
              <a:t>not directly traceable to a </a:t>
            </a:r>
            <a:r>
              <a:rPr lang="en-US" sz="2000" dirty="0" smtClean="0"/>
              <a:t>program/service activity</a:t>
            </a:r>
            <a:endParaRPr lang="en-US" sz="2000" dirty="0"/>
          </a:p>
          <a:p>
            <a:r>
              <a:rPr lang="en-US" sz="2000" b="1" dirty="0" smtClean="0">
                <a:solidFill>
                  <a:schemeClr val="accent2"/>
                </a:solidFill>
              </a:rPr>
              <a:t>Indirect </a:t>
            </a:r>
            <a:r>
              <a:rPr lang="en-US" sz="2000" b="1" dirty="0">
                <a:solidFill>
                  <a:schemeClr val="accent2"/>
                </a:solidFill>
              </a:rPr>
              <a:t>cost rate </a:t>
            </a:r>
            <a:r>
              <a:rPr lang="en-US" sz="2000" dirty="0"/>
              <a:t>– Is a device/methodology for determining fairly and conveniently how much of the common (hard to trace) cost each program should bear</a:t>
            </a:r>
          </a:p>
        </p:txBody>
      </p:sp>
      <p:sp>
        <p:nvSpPr>
          <p:cNvPr id="3" name="Slide Number Placeholder 2"/>
          <p:cNvSpPr>
            <a:spLocks noGrp="1"/>
          </p:cNvSpPr>
          <p:nvPr>
            <p:ph type="sldNum" sz="quarter" idx="12"/>
          </p:nvPr>
        </p:nvSpPr>
        <p:spPr/>
        <p:txBody>
          <a:bodyPr/>
          <a:lstStyle/>
          <a:p>
            <a:fld id="{1166AE60-4DC8-4C98-B69D-A1FD99ED36C0}" type="slidenum">
              <a:rPr lang="en-US" smtClean="0"/>
              <a:t>10</a:t>
            </a:fld>
            <a:endParaRPr lang="en-US" dirty="0"/>
          </a:p>
        </p:txBody>
      </p:sp>
    </p:spTree>
    <p:extLst>
      <p:ext uri="{BB962C8B-B14F-4D97-AF65-F5344CB8AC3E}">
        <p14:creationId xmlns:p14="http://schemas.microsoft.com/office/powerpoint/2010/main" val="2908135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925" y="404884"/>
            <a:ext cx="8596668" cy="910281"/>
          </a:xfrm>
        </p:spPr>
        <p:txBody>
          <a:bodyPr/>
          <a:lstStyle/>
          <a:p>
            <a:r>
              <a:rPr lang="en-US" b="1" dirty="0" smtClean="0"/>
              <a:t>45 CFR 75 changes to indirect costs</a:t>
            </a:r>
            <a:endParaRPr lang="en-US" b="1" dirty="0"/>
          </a:p>
        </p:txBody>
      </p:sp>
      <p:sp>
        <p:nvSpPr>
          <p:cNvPr id="3" name="Content Placeholder 2"/>
          <p:cNvSpPr>
            <a:spLocks noGrp="1"/>
          </p:cNvSpPr>
          <p:nvPr>
            <p:ph idx="1"/>
          </p:nvPr>
        </p:nvSpPr>
        <p:spPr>
          <a:xfrm>
            <a:off x="677334" y="1335314"/>
            <a:ext cx="8862082" cy="5312229"/>
          </a:xfrm>
        </p:spPr>
        <p:txBody>
          <a:bodyPr>
            <a:noAutofit/>
          </a:bodyPr>
          <a:lstStyle/>
          <a:p>
            <a:pPr lvl="0">
              <a:buFont typeface="Wingdings" panose="05000000000000000000" pitchFamily="2" charset="2"/>
              <a:buChar char="v"/>
            </a:pPr>
            <a:r>
              <a:rPr lang="en-US" sz="2400" dirty="0" smtClean="0"/>
              <a:t>Per 45 CFR 75.414(f), any non-Federal entity that has </a:t>
            </a:r>
            <a:r>
              <a:rPr lang="en-US" sz="2400" dirty="0"/>
              <a:t>never received a </a:t>
            </a:r>
            <a:r>
              <a:rPr lang="en-US" sz="2400" dirty="0" smtClean="0"/>
              <a:t>Federal negotiated </a:t>
            </a:r>
            <a:r>
              <a:rPr lang="en-US" sz="2400" dirty="0"/>
              <a:t>indirect cost rate may charge a de minimis rate of 10% of modified total direct </a:t>
            </a:r>
            <a:r>
              <a:rPr lang="en-US" sz="2400" dirty="0" smtClean="0"/>
              <a:t>costs.</a:t>
            </a:r>
          </a:p>
          <a:p>
            <a:pPr lvl="1"/>
            <a:r>
              <a:rPr lang="en-US" sz="1800" dirty="0" smtClean="0"/>
              <a:t>Governmental </a:t>
            </a:r>
            <a:r>
              <a:rPr lang="en-US" sz="1800" dirty="0"/>
              <a:t>departments or </a:t>
            </a:r>
            <a:r>
              <a:rPr lang="en-US" sz="1800" dirty="0" smtClean="0"/>
              <a:t>agency units </a:t>
            </a:r>
            <a:r>
              <a:rPr lang="en-US" sz="1800" dirty="0"/>
              <a:t>receiving more than $35M in federal funds MUST have a negotiated rate—they may </a:t>
            </a:r>
            <a:r>
              <a:rPr lang="en-US" sz="1800" u="sng" dirty="0"/>
              <a:t>not</a:t>
            </a:r>
            <a:r>
              <a:rPr lang="en-US" sz="1800" dirty="0"/>
              <a:t> charge the flat 10</a:t>
            </a:r>
            <a:r>
              <a:rPr lang="en-US" sz="1800" dirty="0" smtClean="0"/>
              <a:t>%.</a:t>
            </a:r>
          </a:p>
          <a:p>
            <a:pPr lvl="1"/>
            <a:endParaRPr lang="en-US" sz="1000" dirty="0"/>
          </a:p>
          <a:p>
            <a:pPr>
              <a:buFont typeface="Wingdings" panose="05000000000000000000" pitchFamily="2" charset="2"/>
              <a:buChar char="v"/>
            </a:pPr>
            <a:r>
              <a:rPr lang="en-US" sz="2400" dirty="0" smtClean="0"/>
              <a:t>As </a:t>
            </a:r>
            <a:r>
              <a:rPr lang="en-US" sz="2400" dirty="0"/>
              <a:t>described in §75.403, costs must be consistently charged as either indirect or direct costs, but may not be double charged or inconsistently charged as both. If chosen, this methodology once elected must be used consistently for all Federal awards until such time as a non-Federal entity chooses to negotiate for a rate, which the non-Federal entity may apply to do at any time.</a:t>
            </a:r>
          </a:p>
        </p:txBody>
      </p:sp>
      <p:sp>
        <p:nvSpPr>
          <p:cNvPr id="4" name="Slide Number Placeholder 3"/>
          <p:cNvSpPr>
            <a:spLocks noGrp="1"/>
          </p:cNvSpPr>
          <p:nvPr>
            <p:ph type="sldNum" sz="quarter" idx="12"/>
          </p:nvPr>
        </p:nvSpPr>
        <p:spPr/>
        <p:txBody>
          <a:bodyPr/>
          <a:lstStyle/>
          <a:p>
            <a:fld id="{1166AE60-4DC8-4C98-B69D-A1FD99ED36C0}" type="slidenum">
              <a:rPr lang="en-US" smtClean="0"/>
              <a:t>11</a:t>
            </a:fld>
            <a:endParaRPr lang="en-US" dirty="0"/>
          </a:p>
        </p:txBody>
      </p:sp>
    </p:spTree>
    <p:extLst>
      <p:ext uri="{BB962C8B-B14F-4D97-AF65-F5344CB8AC3E}">
        <p14:creationId xmlns:p14="http://schemas.microsoft.com/office/powerpoint/2010/main" val="3477106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Principles for the proper allocation of indirect costs </a:t>
            </a:r>
            <a:r>
              <a:rPr lang="en-US" dirty="0"/>
              <a:t/>
            </a:r>
            <a:br>
              <a:rPr lang="en-US" dirty="0"/>
            </a:br>
            <a:endParaRPr lang="en-US" dirty="0"/>
          </a:p>
        </p:txBody>
      </p:sp>
      <p:sp>
        <p:nvSpPr>
          <p:cNvPr id="3" name="Content Placeholder 2"/>
          <p:cNvSpPr>
            <a:spLocks noGrp="1"/>
          </p:cNvSpPr>
          <p:nvPr>
            <p:ph idx="1"/>
          </p:nvPr>
        </p:nvSpPr>
        <p:spPr>
          <a:xfrm>
            <a:off x="677333" y="2160589"/>
            <a:ext cx="8874439" cy="3864654"/>
          </a:xfrm>
        </p:spPr>
        <p:txBody>
          <a:bodyPr>
            <a:noAutofit/>
          </a:bodyPr>
          <a:lstStyle/>
          <a:p>
            <a:pPr>
              <a:buFont typeface="Wingdings" panose="05000000000000000000" pitchFamily="2" charset="2"/>
              <a:buChar char="v"/>
            </a:pPr>
            <a:r>
              <a:rPr lang="en-US" sz="3600" dirty="0" smtClean="0"/>
              <a:t>Part C Grantees</a:t>
            </a:r>
          </a:p>
          <a:p>
            <a:pPr lvl="1"/>
            <a:r>
              <a:rPr lang="en-US" sz="3600" dirty="0" smtClean="0"/>
              <a:t>The portion of direct and indirect facilities expenses related to core medical and support services provided to RWHAP clients would not count toward the 10% administrative limit</a:t>
            </a:r>
          </a:p>
        </p:txBody>
      </p:sp>
      <p:sp>
        <p:nvSpPr>
          <p:cNvPr id="4" name="Slide Number Placeholder 3"/>
          <p:cNvSpPr>
            <a:spLocks noGrp="1"/>
          </p:cNvSpPr>
          <p:nvPr>
            <p:ph type="sldNum" sz="quarter" idx="12"/>
          </p:nvPr>
        </p:nvSpPr>
        <p:spPr/>
        <p:txBody>
          <a:bodyPr/>
          <a:lstStyle/>
          <a:p>
            <a:fld id="{1166AE60-4DC8-4C98-B69D-A1FD99ED36C0}" type="slidenum">
              <a:rPr lang="en-US" smtClean="0"/>
              <a:t>12</a:t>
            </a:fld>
            <a:endParaRPr lang="en-US" dirty="0"/>
          </a:p>
        </p:txBody>
      </p:sp>
    </p:spTree>
    <p:extLst>
      <p:ext uri="{BB962C8B-B14F-4D97-AF65-F5344CB8AC3E}">
        <p14:creationId xmlns:p14="http://schemas.microsoft.com/office/powerpoint/2010/main" val="3842393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039" y="268406"/>
            <a:ext cx="8596668" cy="831011"/>
          </a:xfrm>
        </p:spPr>
        <p:txBody>
          <a:bodyPr/>
          <a:lstStyle/>
          <a:p>
            <a:r>
              <a:rPr lang="en-US" b="1" dirty="0" smtClean="0"/>
              <a:t>Audience Participation – Part C</a:t>
            </a:r>
            <a:endParaRPr lang="en-US" b="1" dirty="0"/>
          </a:p>
        </p:txBody>
      </p:sp>
      <p:sp>
        <p:nvSpPr>
          <p:cNvPr id="3" name="Content Placeholder 2"/>
          <p:cNvSpPr>
            <a:spLocks noGrp="1"/>
          </p:cNvSpPr>
          <p:nvPr>
            <p:ph sz="half" idx="1"/>
          </p:nvPr>
        </p:nvSpPr>
        <p:spPr>
          <a:xfrm>
            <a:off x="377371" y="1832147"/>
            <a:ext cx="5094515" cy="4728309"/>
          </a:xfrm>
        </p:spPr>
        <p:txBody>
          <a:bodyPr>
            <a:noAutofit/>
          </a:bodyPr>
          <a:lstStyle/>
          <a:p>
            <a:r>
              <a:rPr lang="en-US" sz="2200" dirty="0" smtClean="0"/>
              <a:t>Rent associated with administration office</a:t>
            </a:r>
          </a:p>
          <a:p>
            <a:r>
              <a:rPr lang="en-US" sz="2200" dirty="0" smtClean="0"/>
              <a:t>Rent associated with library-computer room (café) for consumers </a:t>
            </a:r>
          </a:p>
          <a:p>
            <a:r>
              <a:rPr lang="en-US" sz="2200" dirty="0" smtClean="0"/>
              <a:t>Preparing and submitting the RSR</a:t>
            </a:r>
          </a:p>
          <a:p>
            <a:r>
              <a:rPr lang="en-US" sz="2200" dirty="0" smtClean="0"/>
              <a:t>Planning</a:t>
            </a:r>
          </a:p>
          <a:p>
            <a:r>
              <a:rPr lang="en-US" sz="2200" dirty="0" smtClean="0"/>
              <a:t>Telephone</a:t>
            </a:r>
          </a:p>
          <a:p>
            <a:r>
              <a:rPr lang="en-US" sz="2200" dirty="0" smtClean="0"/>
              <a:t>Evaluation</a:t>
            </a:r>
          </a:p>
          <a:p>
            <a:r>
              <a:rPr lang="en-US" sz="2200" dirty="0" smtClean="0"/>
              <a:t>Clinic receptionist</a:t>
            </a:r>
          </a:p>
          <a:p>
            <a:r>
              <a:rPr lang="en-US" sz="2200" dirty="0" smtClean="0"/>
              <a:t>Indirect cost certificate Texas OMB</a:t>
            </a:r>
          </a:p>
          <a:p>
            <a:pPr marL="0" indent="0">
              <a:buNone/>
            </a:pPr>
            <a:endParaRPr lang="en-US" sz="2400" dirty="0" smtClean="0"/>
          </a:p>
        </p:txBody>
      </p:sp>
      <p:sp>
        <p:nvSpPr>
          <p:cNvPr id="4" name="Content Placeholder 3"/>
          <p:cNvSpPr>
            <a:spLocks noGrp="1"/>
          </p:cNvSpPr>
          <p:nvPr>
            <p:ph sz="half" idx="2"/>
          </p:nvPr>
        </p:nvSpPr>
        <p:spPr>
          <a:xfrm>
            <a:off x="5685133" y="1859312"/>
            <a:ext cx="3991430" cy="4664579"/>
          </a:xfrm>
        </p:spPr>
        <p:txBody>
          <a:bodyPr>
            <a:noAutofit/>
          </a:bodyPr>
          <a:lstStyle/>
          <a:p>
            <a:r>
              <a:rPr lang="en-US" sz="2200" dirty="0" smtClean="0"/>
              <a:t>Rental copier</a:t>
            </a:r>
          </a:p>
          <a:p>
            <a:r>
              <a:rPr lang="en-US" sz="2200" dirty="0" smtClean="0"/>
              <a:t>CAREWare/ARIES/Other data entry</a:t>
            </a:r>
          </a:p>
          <a:p>
            <a:r>
              <a:rPr lang="en-US" sz="2200" dirty="0" smtClean="0"/>
              <a:t>Clerical Support</a:t>
            </a:r>
          </a:p>
          <a:p>
            <a:r>
              <a:rPr lang="en-US" sz="2200" dirty="0" smtClean="0"/>
              <a:t>Utilities</a:t>
            </a:r>
          </a:p>
          <a:p>
            <a:r>
              <a:rPr lang="en-US" sz="2200" dirty="0" smtClean="0"/>
              <a:t>Facility Maintenance</a:t>
            </a:r>
          </a:p>
          <a:p>
            <a:r>
              <a:rPr lang="en-US" sz="2200" dirty="0" smtClean="0"/>
              <a:t>Professional magazines</a:t>
            </a:r>
          </a:p>
          <a:p>
            <a:r>
              <a:rPr lang="en-US" sz="2200" dirty="0" smtClean="0"/>
              <a:t>AIDS magazines front office </a:t>
            </a:r>
          </a:p>
          <a:p>
            <a:r>
              <a:rPr lang="en-US" sz="2200" dirty="0" smtClean="0"/>
              <a:t>Memberships</a:t>
            </a:r>
          </a:p>
          <a:p>
            <a:r>
              <a:rPr lang="en-US" sz="2200" dirty="0" smtClean="0"/>
              <a:t>Insurance</a:t>
            </a:r>
          </a:p>
          <a:p>
            <a:endParaRPr lang="en-US" sz="2000" dirty="0"/>
          </a:p>
        </p:txBody>
      </p:sp>
      <p:sp>
        <p:nvSpPr>
          <p:cNvPr id="5" name="Rectangle 4"/>
          <p:cNvSpPr/>
          <p:nvPr/>
        </p:nvSpPr>
        <p:spPr>
          <a:xfrm>
            <a:off x="1178169" y="965158"/>
            <a:ext cx="7262445" cy="707886"/>
          </a:xfrm>
          <a:prstGeom prst="rect">
            <a:avLst/>
          </a:prstGeom>
        </p:spPr>
        <p:txBody>
          <a:bodyPr wrap="square">
            <a:spAutoFit/>
          </a:bodyPr>
          <a:lstStyle/>
          <a:p>
            <a:pPr algn="ctr"/>
            <a:r>
              <a:rPr lang="en-US" sz="2000" b="1" i="1" dirty="0" smtClean="0"/>
              <a:t>Indirect (F&amp;A) or Direct Cost?</a:t>
            </a:r>
          </a:p>
          <a:p>
            <a:pPr algn="ctr"/>
            <a:r>
              <a:rPr lang="en-US" sz="2000" b="1" i="1" dirty="0" smtClean="0"/>
              <a:t>Does it count toward the 10% administrative limit?</a:t>
            </a:r>
            <a:endParaRPr lang="en-US" sz="2000" b="1" i="1" dirty="0"/>
          </a:p>
        </p:txBody>
      </p:sp>
      <p:sp>
        <p:nvSpPr>
          <p:cNvPr id="6" name="Slide Number Placeholder 5"/>
          <p:cNvSpPr>
            <a:spLocks noGrp="1"/>
          </p:cNvSpPr>
          <p:nvPr>
            <p:ph type="sldNum" sz="quarter" idx="12"/>
          </p:nvPr>
        </p:nvSpPr>
        <p:spPr/>
        <p:txBody>
          <a:bodyPr/>
          <a:lstStyle/>
          <a:p>
            <a:fld id="{1166AE60-4DC8-4C98-B69D-A1FD99ED36C0}" type="slidenum">
              <a:rPr lang="en-US" smtClean="0"/>
              <a:t>13</a:t>
            </a:fld>
            <a:endParaRPr lang="en-US" dirty="0"/>
          </a:p>
        </p:txBody>
      </p:sp>
    </p:spTree>
    <p:extLst>
      <p:ext uri="{BB962C8B-B14F-4D97-AF65-F5344CB8AC3E}">
        <p14:creationId xmlns:p14="http://schemas.microsoft.com/office/powerpoint/2010/main" val="4072539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7" y="275772"/>
            <a:ext cx="8841172" cy="914399"/>
          </a:xfrm>
        </p:spPr>
        <p:txBody>
          <a:bodyPr>
            <a:normAutofit fontScale="90000"/>
          </a:bodyPr>
          <a:lstStyle/>
          <a:p>
            <a:r>
              <a:rPr lang="en-US" sz="4000" b="1" dirty="0" smtClean="0"/>
              <a:t>Principles for </a:t>
            </a:r>
            <a:r>
              <a:rPr lang="en-US" sz="4000" b="1" dirty="0"/>
              <a:t>the proper allocation of administrative </a:t>
            </a:r>
            <a:r>
              <a:rPr lang="en-US" sz="4000" b="1" dirty="0" smtClean="0"/>
              <a:t>cost </a:t>
            </a:r>
            <a:r>
              <a:rPr lang="en-US" dirty="0"/>
              <a:t/>
            </a:r>
            <a:br>
              <a:rPr lang="en-US" dirty="0"/>
            </a:br>
            <a:endParaRPr lang="en-US" dirty="0"/>
          </a:p>
        </p:txBody>
      </p:sp>
      <p:sp>
        <p:nvSpPr>
          <p:cNvPr id="3" name="Content Placeholder 2"/>
          <p:cNvSpPr>
            <a:spLocks noGrp="1"/>
          </p:cNvSpPr>
          <p:nvPr>
            <p:ph idx="1"/>
          </p:nvPr>
        </p:nvSpPr>
        <p:spPr>
          <a:xfrm>
            <a:off x="508000" y="1465943"/>
            <a:ext cx="9463314" cy="5132977"/>
          </a:xfrm>
        </p:spPr>
        <p:txBody>
          <a:bodyPr>
            <a:noAutofit/>
          </a:bodyPr>
          <a:lstStyle/>
          <a:p>
            <a:r>
              <a:rPr lang="en-US" sz="2800" b="1" dirty="0"/>
              <a:t>Effort </a:t>
            </a:r>
            <a:r>
              <a:rPr lang="en-US" sz="2800" b="1" dirty="0" smtClean="0"/>
              <a:t>Reporting</a:t>
            </a:r>
          </a:p>
          <a:p>
            <a:pPr marL="347663" lvl="1" indent="0">
              <a:buNone/>
            </a:pPr>
            <a:r>
              <a:rPr lang="en-US" sz="2400" dirty="0" smtClean="0"/>
              <a:t>Confirms that the budget estimates used to charge labor cost to the different funding sources or program categories is allowable. </a:t>
            </a:r>
          </a:p>
          <a:p>
            <a:pPr marL="404813" indent="0">
              <a:buNone/>
            </a:pPr>
            <a:r>
              <a:rPr lang="en-US" sz="2400" dirty="0" smtClean="0"/>
              <a:t>When allocating salaries between administration and program categories  the recipient (grantee) or subrecipient must </a:t>
            </a:r>
            <a:r>
              <a:rPr lang="en-US" sz="2400" dirty="0" smtClean="0">
                <a:solidFill>
                  <a:schemeClr val="accent1"/>
                </a:solidFill>
              </a:rPr>
              <a:t>have a system of internal controls over the records that:</a:t>
            </a:r>
          </a:p>
          <a:p>
            <a:pPr lvl="2">
              <a:buFont typeface="Wingdings" panose="05000000000000000000" pitchFamily="2" charset="2"/>
              <a:buChar char="v"/>
            </a:pPr>
            <a:r>
              <a:rPr lang="en-US" sz="2400" dirty="0" smtClean="0">
                <a:solidFill>
                  <a:schemeClr val="accent2"/>
                </a:solidFill>
              </a:rPr>
              <a:t>Justify the cost of salaries</a:t>
            </a:r>
          </a:p>
          <a:p>
            <a:pPr lvl="2">
              <a:buFont typeface="Wingdings" panose="05000000000000000000" pitchFamily="2" charset="2"/>
              <a:buChar char="v"/>
            </a:pPr>
            <a:r>
              <a:rPr lang="en-US" sz="2400" dirty="0" smtClean="0">
                <a:solidFill>
                  <a:schemeClr val="accent2"/>
                </a:solidFill>
              </a:rPr>
              <a:t>Reasonable over the long term</a:t>
            </a:r>
          </a:p>
          <a:p>
            <a:pPr lvl="2">
              <a:buFont typeface="Wingdings" panose="05000000000000000000" pitchFamily="2" charset="2"/>
              <a:buChar char="v"/>
            </a:pPr>
            <a:r>
              <a:rPr lang="en-US" sz="2400" dirty="0" smtClean="0">
                <a:solidFill>
                  <a:schemeClr val="accent2"/>
                </a:solidFill>
              </a:rPr>
              <a:t>Enter into the record on a timely manner</a:t>
            </a:r>
          </a:p>
          <a:p>
            <a:pPr lvl="2">
              <a:buFont typeface="Wingdings" panose="05000000000000000000" pitchFamily="2" charset="2"/>
              <a:buChar char="v"/>
            </a:pPr>
            <a:r>
              <a:rPr lang="en-US" sz="2400" dirty="0" smtClean="0">
                <a:solidFill>
                  <a:schemeClr val="accent2"/>
                </a:solidFill>
              </a:rPr>
              <a:t>Consistent</a:t>
            </a:r>
          </a:p>
          <a:p>
            <a:pPr lvl="2">
              <a:buFont typeface="Wingdings" panose="05000000000000000000" pitchFamily="2" charset="2"/>
              <a:buChar char="v"/>
            </a:pPr>
            <a:r>
              <a:rPr lang="en-US" sz="2400" dirty="0" smtClean="0">
                <a:solidFill>
                  <a:schemeClr val="accent2"/>
                </a:solidFill>
              </a:rPr>
              <a:t>Auditable</a:t>
            </a:r>
          </a:p>
          <a:p>
            <a:pPr lvl="2">
              <a:buFont typeface="Wingdings" panose="05000000000000000000" pitchFamily="2" charset="2"/>
              <a:buChar char="v"/>
            </a:pPr>
            <a:endParaRPr lang="en-US" sz="1800" dirty="0"/>
          </a:p>
        </p:txBody>
      </p:sp>
      <p:sp>
        <p:nvSpPr>
          <p:cNvPr id="4" name="Slide Number Placeholder 3"/>
          <p:cNvSpPr>
            <a:spLocks noGrp="1"/>
          </p:cNvSpPr>
          <p:nvPr>
            <p:ph type="sldNum" sz="quarter" idx="12"/>
          </p:nvPr>
        </p:nvSpPr>
        <p:spPr/>
        <p:txBody>
          <a:bodyPr/>
          <a:lstStyle/>
          <a:p>
            <a:fld id="{1166AE60-4DC8-4C98-B69D-A1FD99ED36C0}" type="slidenum">
              <a:rPr lang="en-US" smtClean="0"/>
              <a:t>14</a:t>
            </a:fld>
            <a:endParaRPr lang="en-US" dirty="0"/>
          </a:p>
        </p:txBody>
      </p:sp>
    </p:spTree>
    <p:extLst>
      <p:ext uri="{BB962C8B-B14F-4D97-AF65-F5344CB8AC3E}">
        <p14:creationId xmlns:p14="http://schemas.microsoft.com/office/powerpoint/2010/main" val="834435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172" y="293103"/>
            <a:ext cx="8596668" cy="1143812"/>
          </a:xfrm>
        </p:spPr>
        <p:txBody>
          <a:bodyPr>
            <a:normAutofit fontScale="90000"/>
          </a:bodyPr>
          <a:lstStyle/>
          <a:p>
            <a:r>
              <a:rPr lang="en-US" sz="4000" b="1" dirty="0" smtClean="0"/>
              <a:t>Principles </a:t>
            </a:r>
            <a:r>
              <a:rPr lang="en-US" sz="4000" b="1" dirty="0"/>
              <a:t>for the proper allocation of administrative </a:t>
            </a:r>
            <a:r>
              <a:rPr lang="en-US" sz="4000" b="1" dirty="0" smtClean="0"/>
              <a:t>cost </a:t>
            </a:r>
            <a:r>
              <a:rPr lang="en-US" dirty="0"/>
              <a:t/>
            </a:r>
            <a:br>
              <a:rPr lang="en-US" dirty="0"/>
            </a:br>
            <a:endParaRPr lang="en-US" dirty="0"/>
          </a:p>
        </p:txBody>
      </p:sp>
      <p:sp>
        <p:nvSpPr>
          <p:cNvPr id="3" name="Content Placeholder 2"/>
          <p:cNvSpPr>
            <a:spLocks noGrp="1"/>
          </p:cNvSpPr>
          <p:nvPr>
            <p:ph idx="1"/>
          </p:nvPr>
        </p:nvSpPr>
        <p:spPr>
          <a:xfrm>
            <a:off x="682388" y="1446663"/>
            <a:ext cx="8591614" cy="5215394"/>
          </a:xfrm>
        </p:spPr>
        <p:txBody>
          <a:bodyPr>
            <a:normAutofit/>
          </a:bodyPr>
          <a:lstStyle/>
          <a:p>
            <a:pPr marL="0" indent="0">
              <a:buNone/>
            </a:pPr>
            <a:r>
              <a:rPr lang="en-US" sz="2400" b="1" dirty="0" smtClean="0"/>
              <a:t>Allocations</a:t>
            </a:r>
          </a:p>
          <a:p>
            <a:r>
              <a:rPr lang="en-US" sz="2200" dirty="0" smtClean="0"/>
              <a:t>Permits </a:t>
            </a:r>
            <a:r>
              <a:rPr lang="en-US" sz="2200" dirty="0"/>
              <a:t>expenses to be appropriately </a:t>
            </a:r>
            <a:r>
              <a:rPr lang="en-US" sz="2200" dirty="0" smtClean="0"/>
              <a:t>charged </a:t>
            </a:r>
            <a:r>
              <a:rPr lang="en-US" sz="2200" dirty="0"/>
              <a:t>to cost centers, object classes, funding sources and multiple sites.</a:t>
            </a:r>
          </a:p>
          <a:p>
            <a:pPr>
              <a:buFont typeface="Wingdings" panose="05000000000000000000" pitchFamily="2" charset="2"/>
              <a:buChar char="q"/>
            </a:pPr>
            <a:r>
              <a:rPr lang="en-US" sz="2200" dirty="0"/>
              <a:t>For allocations to be valid there should </a:t>
            </a:r>
            <a:r>
              <a:rPr lang="en-US" sz="2200" dirty="0" smtClean="0"/>
              <a:t>be written methodology that </a:t>
            </a:r>
            <a:r>
              <a:rPr lang="en-US" sz="2200" dirty="0"/>
              <a:t>can be replicated and auditable</a:t>
            </a:r>
          </a:p>
          <a:p>
            <a:pPr marL="341313" lvl="1" indent="0">
              <a:buNone/>
            </a:pPr>
            <a:r>
              <a:rPr lang="en-US" sz="2200" b="1" dirty="0" smtClean="0"/>
              <a:t>Most common methodology:</a:t>
            </a:r>
            <a:endParaRPr lang="en-US" sz="2200" b="1" dirty="0"/>
          </a:p>
          <a:p>
            <a:pPr lvl="2" fontAlgn="base">
              <a:buFont typeface="Wingdings" panose="05000000000000000000" pitchFamily="2" charset="2"/>
              <a:buChar char="v"/>
            </a:pPr>
            <a:r>
              <a:rPr lang="en-US" sz="2200" dirty="0" smtClean="0">
                <a:solidFill>
                  <a:schemeClr val="accent1"/>
                </a:solidFill>
              </a:rPr>
              <a:t>Payroll-------------</a:t>
            </a:r>
            <a:r>
              <a:rPr lang="en-US" sz="2200" dirty="0">
                <a:solidFill>
                  <a:schemeClr val="accent1"/>
                </a:solidFill>
              </a:rPr>
              <a:t>direct or  time and effort</a:t>
            </a:r>
          </a:p>
          <a:p>
            <a:pPr lvl="2" fontAlgn="base">
              <a:buFont typeface="Wingdings" panose="05000000000000000000" pitchFamily="2" charset="2"/>
              <a:buChar char="v"/>
            </a:pPr>
            <a:r>
              <a:rPr lang="en-US" sz="2200" dirty="0" smtClean="0">
                <a:solidFill>
                  <a:schemeClr val="accent1"/>
                </a:solidFill>
              </a:rPr>
              <a:t>Facility-</a:t>
            </a:r>
            <a:r>
              <a:rPr lang="en-US" sz="2200" dirty="0">
                <a:solidFill>
                  <a:schemeClr val="accent1"/>
                </a:solidFill>
              </a:rPr>
              <a:t>-----------direct or square footage</a:t>
            </a:r>
          </a:p>
          <a:p>
            <a:pPr lvl="2" fontAlgn="base">
              <a:buFont typeface="Wingdings" panose="05000000000000000000" pitchFamily="2" charset="2"/>
              <a:buChar char="v"/>
            </a:pPr>
            <a:r>
              <a:rPr lang="en-US" sz="2200" dirty="0" smtClean="0">
                <a:solidFill>
                  <a:schemeClr val="accent1"/>
                </a:solidFill>
              </a:rPr>
              <a:t>Occupancy--------direct </a:t>
            </a:r>
            <a:r>
              <a:rPr lang="en-US" sz="2200" dirty="0">
                <a:solidFill>
                  <a:schemeClr val="accent1"/>
                </a:solidFill>
              </a:rPr>
              <a:t>or  program/cost center</a:t>
            </a:r>
          </a:p>
          <a:p>
            <a:pPr lvl="2" fontAlgn="base">
              <a:buFont typeface="Wingdings" panose="05000000000000000000" pitchFamily="2" charset="2"/>
              <a:buChar char="v"/>
            </a:pPr>
            <a:r>
              <a:rPr lang="en-US" sz="2200" dirty="0" smtClean="0">
                <a:solidFill>
                  <a:schemeClr val="accent1"/>
                </a:solidFill>
              </a:rPr>
              <a:t>Administration---direct </a:t>
            </a:r>
            <a:r>
              <a:rPr lang="en-US" sz="2200" dirty="0">
                <a:solidFill>
                  <a:schemeClr val="accent1"/>
                </a:solidFill>
              </a:rPr>
              <a:t>or total </a:t>
            </a:r>
            <a:r>
              <a:rPr lang="en-US" sz="2200" dirty="0" smtClean="0">
                <a:solidFill>
                  <a:schemeClr val="accent1"/>
                </a:solidFill>
              </a:rPr>
              <a:t>dollar amount</a:t>
            </a:r>
            <a:endParaRPr lang="en-US" sz="2200" dirty="0">
              <a:solidFill>
                <a:schemeClr val="accent1"/>
              </a:solidFill>
            </a:endParaRPr>
          </a:p>
          <a:p>
            <a:pPr lvl="2" fontAlgn="base">
              <a:buFont typeface="Wingdings" panose="05000000000000000000" pitchFamily="2" charset="2"/>
              <a:buChar char="v"/>
            </a:pPr>
            <a:r>
              <a:rPr lang="en-US" sz="2200" dirty="0" smtClean="0">
                <a:solidFill>
                  <a:schemeClr val="accent1"/>
                </a:solidFill>
              </a:rPr>
              <a:t>Communication--program/cost </a:t>
            </a:r>
            <a:r>
              <a:rPr lang="en-US" sz="2200" dirty="0">
                <a:solidFill>
                  <a:schemeClr val="accent1"/>
                </a:solidFill>
              </a:rPr>
              <a:t>center</a:t>
            </a:r>
          </a:p>
          <a:p>
            <a:endParaRPr lang="en-US" sz="2000" dirty="0"/>
          </a:p>
          <a:p>
            <a:endParaRPr lang="en-US" sz="2000" dirty="0"/>
          </a:p>
        </p:txBody>
      </p:sp>
      <p:sp>
        <p:nvSpPr>
          <p:cNvPr id="4" name="Slide Number Placeholder 3"/>
          <p:cNvSpPr>
            <a:spLocks noGrp="1"/>
          </p:cNvSpPr>
          <p:nvPr>
            <p:ph type="sldNum" sz="quarter" idx="12"/>
          </p:nvPr>
        </p:nvSpPr>
        <p:spPr/>
        <p:txBody>
          <a:bodyPr/>
          <a:lstStyle/>
          <a:p>
            <a:fld id="{1166AE60-4DC8-4C98-B69D-A1FD99ED36C0}" type="slidenum">
              <a:rPr lang="en-US" smtClean="0"/>
              <a:t>15</a:t>
            </a:fld>
            <a:endParaRPr lang="en-US" dirty="0"/>
          </a:p>
        </p:txBody>
      </p:sp>
    </p:spTree>
    <p:extLst>
      <p:ext uri="{BB962C8B-B14F-4D97-AF65-F5344CB8AC3E}">
        <p14:creationId xmlns:p14="http://schemas.microsoft.com/office/powerpoint/2010/main" val="3571443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185" y="239210"/>
            <a:ext cx="8596668" cy="744638"/>
          </a:xfrm>
        </p:spPr>
        <p:txBody>
          <a:bodyPr/>
          <a:lstStyle/>
          <a:p>
            <a:r>
              <a:rPr lang="en-US" b="1" dirty="0" smtClean="0"/>
              <a:t>Example—Part C budget  $555,000</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14203863"/>
              </p:ext>
            </p:extLst>
          </p:nvPr>
        </p:nvGraphicFramePr>
        <p:xfrm>
          <a:off x="431072" y="995679"/>
          <a:ext cx="11194870" cy="4765041"/>
        </p:xfrm>
        <a:graphic>
          <a:graphicData uri="http://schemas.openxmlformats.org/drawingml/2006/table">
            <a:tbl>
              <a:tblPr firstRow="1" bandRow="1">
                <a:tableStyleId>{5C22544A-7EE6-4342-B048-85BDC9FD1C3A}</a:tableStyleId>
              </a:tblPr>
              <a:tblGrid>
                <a:gridCol w="6021979"/>
                <a:gridCol w="1371600"/>
                <a:gridCol w="1293223"/>
                <a:gridCol w="1267097"/>
                <a:gridCol w="1240971"/>
              </a:tblGrid>
              <a:tr h="454298">
                <a:tc>
                  <a:txBody>
                    <a:bodyPr/>
                    <a:lstStyle/>
                    <a:p>
                      <a:r>
                        <a:rPr lang="en-US" dirty="0" smtClean="0"/>
                        <a:t>Categories</a:t>
                      </a:r>
                      <a:endParaRPr lang="en-US" dirty="0"/>
                    </a:p>
                  </a:txBody>
                  <a:tcPr/>
                </a:tc>
                <a:tc>
                  <a:txBody>
                    <a:bodyPr/>
                    <a:lstStyle/>
                    <a:p>
                      <a:r>
                        <a:rPr lang="en-US" dirty="0" smtClean="0"/>
                        <a:t>EIS / Core</a:t>
                      </a:r>
                      <a:endParaRPr lang="en-US" dirty="0"/>
                    </a:p>
                  </a:txBody>
                  <a:tcPr/>
                </a:tc>
                <a:tc>
                  <a:txBody>
                    <a:bodyPr/>
                    <a:lstStyle/>
                    <a:p>
                      <a:r>
                        <a:rPr lang="en-US" dirty="0" smtClean="0"/>
                        <a:t>CQM</a:t>
                      </a:r>
                      <a:endParaRPr lang="en-US" dirty="0"/>
                    </a:p>
                  </a:txBody>
                  <a:tcPr/>
                </a:tc>
                <a:tc>
                  <a:txBody>
                    <a:bodyPr/>
                    <a:lstStyle/>
                    <a:p>
                      <a:r>
                        <a:rPr lang="en-US" dirty="0" smtClean="0"/>
                        <a:t>Support</a:t>
                      </a:r>
                      <a:endParaRPr lang="en-US" dirty="0"/>
                    </a:p>
                  </a:txBody>
                  <a:tcPr/>
                </a:tc>
                <a:tc>
                  <a:txBody>
                    <a:bodyPr/>
                    <a:lstStyle/>
                    <a:p>
                      <a:r>
                        <a:rPr lang="en-US" dirty="0" smtClean="0"/>
                        <a:t>Admin</a:t>
                      </a:r>
                      <a:endParaRPr lang="en-US" dirty="0"/>
                    </a:p>
                  </a:txBody>
                  <a:tcPr/>
                </a:tc>
              </a:tr>
              <a:tr h="705394">
                <a:tc>
                  <a:txBody>
                    <a:bodyPr/>
                    <a:lstStyle/>
                    <a:p>
                      <a:r>
                        <a:rPr lang="en-US" dirty="0" smtClean="0"/>
                        <a:t>Program Director FTE 1.0 Sal. $38,500  Plans, develops, administers the RWHAP Part C program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smtClean="0"/>
                    </a:p>
                  </a:txBody>
                  <a:tcPr/>
                </a:tc>
                <a:tc>
                  <a:txBody>
                    <a:bodyPr/>
                    <a:lstStyle/>
                    <a:p>
                      <a:pPr algn="ctr"/>
                      <a:endParaRPr lang="en-US" b="1" dirty="0">
                        <a:solidFill>
                          <a:srgbClr val="008000"/>
                        </a:solidFill>
                      </a:endParaRPr>
                    </a:p>
                  </a:txBody>
                  <a:tcPr/>
                </a:tc>
              </a:tr>
              <a:tr h="679269">
                <a:tc>
                  <a:txBody>
                    <a:bodyPr/>
                    <a:lstStyle/>
                    <a:p>
                      <a:r>
                        <a:rPr lang="en-US" dirty="0" smtClean="0"/>
                        <a:t>Nurse practitioner plans develops and does chart reviews for the quality improvement program</a:t>
                      </a:r>
                      <a:endParaRPr lang="en-US" dirty="0"/>
                    </a:p>
                  </a:txBody>
                  <a:tcPr/>
                </a:tc>
                <a:tc>
                  <a:txBody>
                    <a:bodyPr/>
                    <a:lstStyle/>
                    <a:p>
                      <a:pPr algn="ctr"/>
                      <a:endParaRPr lang="en-US" dirty="0" smtClean="0"/>
                    </a:p>
                  </a:txBody>
                  <a:tcPr/>
                </a:tc>
                <a:tc>
                  <a:txBody>
                    <a:bodyPr/>
                    <a:lstStyle/>
                    <a:p>
                      <a:pPr algn="ctr"/>
                      <a:endParaRPr lang="en-US" dirty="0" smtClean="0"/>
                    </a:p>
                  </a:txBody>
                  <a:tcPr/>
                </a:tc>
                <a:tc>
                  <a:txBody>
                    <a:bodyPr/>
                    <a:lstStyle/>
                    <a:p>
                      <a:pPr algn="ctr"/>
                      <a:endParaRPr lang="en-US" dirty="0"/>
                    </a:p>
                  </a:txBody>
                  <a:tcPr/>
                </a:tc>
                <a:tc>
                  <a:txBody>
                    <a:bodyPr/>
                    <a:lstStyle/>
                    <a:p>
                      <a:pPr algn="ctr"/>
                      <a:endParaRPr lang="en-US" dirty="0"/>
                    </a:p>
                  </a:txBody>
                  <a:tcPr/>
                </a:tc>
              </a:tr>
              <a:tr h="2286000">
                <a:tc>
                  <a:txBody>
                    <a:bodyPr/>
                    <a:lstStyle/>
                    <a:p>
                      <a:r>
                        <a:rPr lang="en-US" dirty="0" smtClean="0"/>
                        <a:t>HCI contract</a:t>
                      </a:r>
                      <a:r>
                        <a:rPr lang="en-US" baseline="0" dirty="0" smtClean="0"/>
                        <a:t> $465,375</a:t>
                      </a:r>
                      <a:endParaRPr lang="en-US" dirty="0" smtClean="0"/>
                    </a:p>
                    <a:p>
                      <a:pPr marL="234950" lvl="1" indent="0"/>
                      <a:r>
                        <a:rPr lang="en-US" dirty="0" smtClean="0"/>
                        <a:t>4 FTE MCM  $60,000/yr = $240,000</a:t>
                      </a:r>
                    </a:p>
                    <a:p>
                      <a:pPr marL="234950" lvl="1" indent="0"/>
                      <a:r>
                        <a:rPr lang="en-US" dirty="0" smtClean="0"/>
                        <a:t>Travel $20,000</a:t>
                      </a:r>
                    </a:p>
                    <a:p>
                      <a:pPr marL="234950" lvl="1" indent="0"/>
                      <a:r>
                        <a:rPr lang="en-US" dirty="0" smtClean="0"/>
                        <a:t>Dental services $68,768</a:t>
                      </a:r>
                    </a:p>
                    <a:p>
                      <a:pPr marL="234950" lvl="1" indent="0"/>
                      <a:r>
                        <a:rPr lang="en-US" dirty="0" smtClean="0"/>
                        <a:t>Transp vouchers  $35,000</a:t>
                      </a:r>
                    </a:p>
                    <a:p>
                      <a:pPr marL="234950" lvl="1" indent="0"/>
                      <a:r>
                        <a:rPr lang="en-US" dirty="0" smtClean="0"/>
                        <a:t>Linguistic services</a:t>
                      </a:r>
                      <a:r>
                        <a:rPr lang="en-US" baseline="0" dirty="0" smtClean="0"/>
                        <a:t>  $30,000</a:t>
                      </a:r>
                    </a:p>
                    <a:p>
                      <a:pPr marL="234950" lvl="1" indent="0"/>
                      <a:r>
                        <a:rPr lang="en-US" baseline="0" dirty="0" smtClean="0"/>
                        <a:t>Rent $29,300</a:t>
                      </a:r>
                      <a:endParaRPr lang="en-US" dirty="0" smtClean="0"/>
                    </a:p>
                    <a:p>
                      <a:pPr marL="234950" lvl="1" indent="0"/>
                      <a:r>
                        <a:rPr lang="en-US" dirty="0" smtClean="0"/>
                        <a:t>Indirect  $42,307</a:t>
                      </a:r>
                      <a:r>
                        <a:rPr lang="en-US" baseline="0" dirty="0" smtClean="0"/>
                        <a:t>  (10% de minimis rate)</a:t>
                      </a:r>
                      <a:endParaRPr lang="en-US" dirty="0" smtClean="0"/>
                    </a:p>
                  </a:txBody>
                  <a:tcPr/>
                </a:tc>
                <a:tc>
                  <a:txBody>
                    <a:bodyPr/>
                    <a:lstStyle/>
                    <a:p>
                      <a:pPr algn="ctr"/>
                      <a:endParaRPr lang="en-US" dirty="0"/>
                    </a:p>
                  </a:txBody>
                  <a:tcPr/>
                </a:tc>
                <a:tc>
                  <a:txBody>
                    <a:bodyPr/>
                    <a:lstStyle/>
                    <a:p>
                      <a:pPr algn="ctr"/>
                      <a:endParaRPr lang="en-US" dirty="0" smtClean="0"/>
                    </a:p>
                  </a:txBody>
                  <a:tcPr/>
                </a:tc>
                <a:tc>
                  <a:txBody>
                    <a:bodyPr/>
                    <a:lstStyle/>
                    <a:p>
                      <a:pPr algn="ctr"/>
                      <a:endParaRPr lang="en-US" dirty="0" smtClean="0"/>
                    </a:p>
                  </a:txBody>
                  <a:tcPr/>
                </a:tc>
                <a:tc>
                  <a:txBody>
                    <a:bodyPr/>
                    <a:lstStyle/>
                    <a:p>
                      <a:pPr algn="ctr"/>
                      <a:endParaRPr lang="en-US" dirty="0"/>
                    </a:p>
                  </a:txBody>
                  <a:tcPr/>
                </a:tc>
              </a:tr>
              <a:tr h="367119">
                <a:tc>
                  <a:txBody>
                    <a:bodyPr/>
                    <a:lstStyle/>
                    <a:p>
                      <a:r>
                        <a:rPr lang="en-US" dirty="0" smtClean="0"/>
                        <a:t>HHS NICRA</a:t>
                      </a:r>
                      <a:r>
                        <a:rPr lang="en-US" baseline="0" dirty="0" smtClean="0"/>
                        <a:t> = 26% MTDC = $90,973.  Maximum indirect costs allowable $23,653.</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b="0" dirty="0" smtClean="0">
                        <a:solidFill>
                          <a:schemeClr val="tx1"/>
                        </a:solidFill>
                      </a:endParaRPr>
                    </a:p>
                  </a:txBody>
                  <a:tcPr/>
                </a:tc>
              </a:tr>
            </a:tbl>
          </a:graphicData>
        </a:graphic>
      </p:graphicFrame>
      <p:sp>
        <p:nvSpPr>
          <p:cNvPr id="3" name="Slide Number Placeholder 2"/>
          <p:cNvSpPr>
            <a:spLocks noGrp="1"/>
          </p:cNvSpPr>
          <p:nvPr>
            <p:ph type="sldNum" sz="quarter" idx="12"/>
          </p:nvPr>
        </p:nvSpPr>
        <p:spPr/>
        <p:txBody>
          <a:bodyPr/>
          <a:lstStyle/>
          <a:p>
            <a:fld id="{1166AE60-4DC8-4C98-B69D-A1FD99ED36C0}" type="slidenum">
              <a:rPr lang="en-US" smtClean="0"/>
              <a:t>16</a:t>
            </a:fld>
            <a:endParaRPr lang="en-US" dirty="0"/>
          </a:p>
        </p:txBody>
      </p:sp>
    </p:spTree>
    <p:extLst>
      <p:ext uri="{BB962C8B-B14F-4D97-AF65-F5344CB8AC3E}">
        <p14:creationId xmlns:p14="http://schemas.microsoft.com/office/powerpoint/2010/main" val="3201476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185" y="239210"/>
            <a:ext cx="8596668" cy="744638"/>
          </a:xfrm>
        </p:spPr>
        <p:txBody>
          <a:bodyPr/>
          <a:lstStyle/>
          <a:p>
            <a:r>
              <a:rPr lang="en-US" b="1" dirty="0" smtClean="0"/>
              <a:t>Example—Part C budget  $555,000</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5421227"/>
              </p:ext>
            </p:extLst>
          </p:nvPr>
        </p:nvGraphicFramePr>
        <p:xfrm>
          <a:off x="431072" y="995679"/>
          <a:ext cx="11194870" cy="5039361"/>
        </p:xfrm>
        <a:graphic>
          <a:graphicData uri="http://schemas.openxmlformats.org/drawingml/2006/table">
            <a:tbl>
              <a:tblPr firstRow="1" bandRow="1">
                <a:tableStyleId>{5C22544A-7EE6-4342-B048-85BDC9FD1C3A}</a:tableStyleId>
              </a:tblPr>
              <a:tblGrid>
                <a:gridCol w="6021979"/>
                <a:gridCol w="1371600"/>
                <a:gridCol w="1293223"/>
                <a:gridCol w="1267097"/>
                <a:gridCol w="1240971"/>
              </a:tblGrid>
              <a:tr h="454298">
                <a:tc>
                  <a:txBody>
                    <a:bodyPr/>
                    <a:lstStyle/>
                    <a:p>
                      <a:r>
                        <a:rPr lang="en-US" dirty="0" smtClean="0"/>
                        <a:t>Categories</a:t>
                      </a:r>
                      <a:endParaRPr lang="en-US" dirty="0"/>
                    </a:p>
                  </a:txBody>
                  <a:tcPr/>
                </a:tc>
                <a:tc>
                  <a:txBody>
                    <a:bodyPr/>
                    <a:lstStyle/>
                    <a:p>
                      <a:r>
                        <a:rPr lang="en-US" dirty="0" smtClean="0"/>
                        <a:t>EIS / Core</a:t>
                      </a:r>
                      <a:endParaRPr lang="en-US" dirty="0"/>
                    </a:p>
                  </a:txBody>
                  <a:tcPr/>
                </a:tc>
                <a:tc>
                  <a:txBody>
                    <a:bodyPr/>
                    <a:lstStyle/>
                    <a:p>
                      <a:r>
                        <a:rPr lang="en-US" dirty="0" smtClean="0"/>
                        <a:t>CQM</a:t>
                      </a:r>
                      <a:endParaRPr lang="en-US" dirty="0"/>
                    </a:p>
                  </a:txBody>
                  <a:tcPr/>
                </a:tc>
                <a:tc>
                  <a:txBody>
                    <a:bodyPr/>
                    <a:lstStyle/>
                    <a:p>
                      <a:r>
                        <a:rPr lang="en-US" dirty="0" smtClean="0"/>
                        <a:t>Support</a:t>
                      </a:r>
                      <a:endParaRPr lang="en-US" dirty="0"/>
                    </a:p>
                  </a:txBody>
                  <a:tcPr/>
                </a:tc>
                <a:tc>
                  <a:txBody>
                    <a:bodyPr/>
                    <a:lstStyle/>
                    <a:p>
                      <a:r>
                        <a:rPr lang="en-US" dirty="0" smtClean="0"/>
                        <a:t>Admin</a:t>
                      </a:r>
                      <a:endParaRPr lang="en-US" dirty="0"/>
                    </a:p>
                  </a:txBody>
                  <a:tcPr/>
                </a:tc>
              </a:tr>
              <a:tr h="705394">
                <a:tc>
                  <a:txBody>
                    <a:bodyPr/>
                    <a:lstStyle/>
                    <a:p>
                      <a:r>
                        <a:rPr lang="en-US" dirty="0" smtClean="0"/>
                        <a:t>Program Director FTE 1.0 Sal. $38,500  Plans, develops, administers the RWHAP Part C program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smtClean="0"/>
                    </a:p>
                  </a:txBody>
                  <a:tcPr/>
                </a:tc>
                <a:tc>
                  <a:txBody>
                    <a:bodyPr/>
                    <a:lstStyle/>
                    <a:p>
                      <a:pPr algn="ctr"/>
                      <a:endParaRPr lang="en-US" dirty="0" smtClean="0"/>
                    </a:p>
                    <a:p>
                      <a:pPr algn="ctr"/>
                      <a:r>
                        <a:rPr lang="en-US" b="1" dirty="0" smtClean="0">
                          <a:solidFill>
                            <a:srgbClr val="008000"/>
                          </a:solidFill>
                        </a:rPr>
                        <a:t>$38,500</a:t>
                      </a:r>
                      <a:endParaRPr lang="en-US" b="1" dirty="0">
                        <a:solidFill>
                          <a:srgbClr val="008000"/>
                        </a:solidFill>
                      </a:endParaRPr>
                    </a:p>
                  </a:txBody>
                  <a:tcPr/>
                </a:tc>
              </a:tr>
              <a:tr h="679269">
                <a:tc>
                  <a:txBody>
                    <a:bodyPr/>
                    <a:lstStyle/>
                    <a:p>
                      <a:r>
                        <a:rPr lang="en-US" dirty="0" smtClean="0"/>
                        <a:t>Nurse practitioner plans develops and does chart reviews for the quality improvement program</a:t>
                      </a:r>
                      <a:endParaRPr lang="en-US" dirty="0"/>
                    </a:p>
                  </a:txBody>
                  <a:tcPr/>
                </a:tc>
                <a:tc>
                  <a:txBody>
                    <a:bodyPr/>
                    <a:lstStyle/>
                    <a:p>
                      <a:pPr algn="ctr"/>
                      <a:endParaRPr lang="en-US" dirty="0" smtClean="0"/>
                    </a:p>
                  </a:txBody>
                  <a:tcPr/>
                </a:tc>
                <a:tc>
                  <a:txBody>
                    <a:bodyPr/>
                    <a:lstStyle/>
                    <a:p>
                      <a:pPr algn="ctr"/>
                      <a:endParaRPr lang="en-US" dirty="0" smtClean="0"/>
                    </a:p>
                    <a:p>
                      <a:pPr algn="ctr"/>
                      <a:r>
                        <a:rPr lang="en-US" dirty="0" smtClean="0"/>
                        <a:t>$27,473</a:t>
                      </a:r>
                    </a:p>
                  </a:txBody>
                  <a:tcPr/>
                </a:tc>
                <a:tc>
                  <a:txBody>
                    <a:bodyPr/>
                    <a:lstStyle/>
                    <a:p>
                      <a:pPr algn="ctr"/>
                      <a:endParaRPr lang="en-US" dirty="0"/>
                    </a:p>
                  </a:txBody>
                  <a:tcPr/>
                </a:tc>
                <a:tc>
                  <a:txBody>
                    <a:bodyPr/>
                    <a:lstStyle/>
                    <a:p>
                      <a:pPr algn="ctr"/>
                      <a:endParaRPr lang="en-US" dirty="0"/>
                    </a:p>
                  </a:txBody>
                  <a:tcPr/>
                </a:tc>
              </a:tr>
              <a:tr h="2286000">
                <a:tc>
                  <a:txBody>
                    <a:bodyPr/>
                    <a:lstStyle/>
                    <a:p>
                      <a:r>
                        <a:rPr lang="en-US" dirty="0" smtClean="0"/>
                        <a:t>HCI contract</a:t>
                      </a:r>
                      <a:r>
                        <a:rPr lang="en-US" baseline="0" dirty="0" smtClean="0"/>
                        <a:t> $465,375</a:t>
                      </a:r>
                      <a:endParaRPr lang="en-US" dirty="0" smtClean="0"/>
                    </a:p>
                    <a:p>
                      <a:pPr marL="234950" lvl="1" indent="0"/>
                      <a:r>
                        <a:rPr lang="en-US" dirty="0" smtClean="0"/>
                        <a:t>4 FTE MCM  $60,000/yr = $240,000</a:t>
                      </a:r>
                    </a:p>
                    <a:p>
                      <a:pPr marL="234950" lvl="1" indent="0"/>
                      <a:r>
                        <a:rPr lang="en-US" dirty="0" smtClean="0"/>
                        <a:t>Travel $20,000</a:t>
                      </a:r>
                    </a:p>
                    <a:p>
                      <a:pPr marL="234950" lvl="1" indent="0"/>
                      <a:r>
                        <a:rPr lang="en-US" dirty="0" smtClean="0"/>
                        <a:t>Dental services $68,768</a:t>
                      </a:r>
                    </a:p>
                    <a:p>
                      <a:pPr marL="234950" lvl="1" indent="0"/>
                      <a:r>
                        <a:rPr lang="en-US" dirty="0" smtClean="0"/>
                        <a:t>Transp vouchers  $35,000</a:t>
                      </a:r>
                    </a:p>
                    <a:p>
                      <a:pPr marL="234950" lvl="1" indent="0"/>
                      <a:r>
                        <a:rPr lang="en-US" dirty="0" smtClean="0"/>
                        <a:t>Linguistic services</a:t>
                      </a:r>
                      <a:r>
                        <a:rPr lang="en-US" baseline="0" dirty="0" smtClean="0"/>
                        <a:t>  $30,000</a:t>
                      </a:r>
                    </a:p>
                    <a:p>
                      <a:pPr marL="234950" lvl="1" indent="0"/>
                      <a:r>
                        <a:rPr lang="en-US" baseline="0" dirty="0" smtClean="0"/>
                        <a:t>Rent $29,300</a:t>
                      </a:r>
                      <a:endParaRPr lang="en-US" dirty="0" smtClean="0"/>
                    </a:p>
                    <a:p>
                      <a:pPr marL="234950" lvl="1" indent="0"/>
                      <a:r>
                        <a:rPr lang="en-US" dirty="0" smtClean="0"/>
                        <a:t>Indirect  $42,307</a:t>
                      </a:r>
                      <a:r>
                        <a:rPr lang="en-US" baseline="0" dirty="0" smtClean="0"/>
                        <a:t>  (10% de minimis rate)</a:t>
                      </a:r>
                      <a:endParaRPr lang="en-US" dirty="0" smtClean="0"/>
                    </a:p>
                  </a:txBody>
                  <a:tcPr/>
                </a:tc>
                <a:tc>
                  <a:txBody>
                    <a:bodyPr/>
                    <a:lstStyle/>
                    <a:p>
                      <a:pPr algn="ctr"/>
                      <a:endParaRPr lang="en-US" dirty="0" smtClean="0"/>
                    </a:p>
                    <a:p>
                      <a:pPr algn="ctr"/>
                      <a:endParaRPr lang="en-US" dirty="0" smtClean="0"/>
                    </a:p>
                    <a:p>
                      <a:pPr algn="ctr"/>
                      <a:endParaRPr lang="en-US" dirty="0" smtClean="0"/>
                    </a:p>
                    <a:p>
                      <a:pPr algn="ctr"/>
                      <a:r>
                        <a:rPr lang="en-US" dirty="0" smtClean="0"/>
                        <a:t>$358,068 direct</a:t>
                      </a:r>
                      <a:r>
                        <a:rPr lang="en-US" baseline="0" dirty="0" smtClean="0"/>
                        <a:t> + $35,807 indirect</a:t>
                      </a:r>
                      <a:endParaRPr lang="en-US" dirty="0"/>
                    </a:p>
                  </a:txBody>
                  <a:tcPr/>
                </a:tc>
                <a:tc>
                  <a:txBody>
                    <a:bodyPr/>
                    <a:lstStyle/>
                    <a:p>
                      <a:pPr algn="ctr"/>
                      <a:endParaRPr lang="en-US" dirty="0" smtClean="0"/>
                    </a:p>
                    <a:p>
                      <a:pPr algn="ctr"/>
                      <a:endParaRPr lang="en-US" dirty="0" smtClean="0"/>
                    </a:p>
                    <a:p>
                      <a:pPr algn="ctr"/>
                      <a:endParaRPr lang="en-US" dirty="0" smtClean="0"/>
                    </a:p>
                    <a:p>
                      <a:pPr algn="ctr"/>
                      <a:endParaRPr lang="en-US" dirty="0" smtClean="0"/>
                    </a:p>
                  </a:txBody>
                  <a:tcPr/>
                </a:tc>
                <a:tc>
                  <a:txBody>
                    <a:bodyPr/>
                    <a:lstStyle/>
                    <a:p>
                      <a:pPr algn="ctr"/>
                      <a:endParaRPr lang="en-US" dirty="0" smtClean="0"/>
                    </a:p>
                    <a:p>
                      <a:pPr algn="ctr"/>
                      <a:endParaRPr lang="en-US" dirty="0" smtClean="0"/>
                    </a:p>
                    <a:p>
                      <a:pPr algn="ctr"/>
                      <a:endParaRPr lang="en-US"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$65,000 direct + $6,500 indirect</a:t>
                      </a:r>
                    </a:p>
                  </a:txBody>
                  <a:tcPr/>
                </a:tc>
                <a:tc>
                  <a:txBody>
                    <a:bodyPr/>
                    <a:lstStyle/>
                    <a:p>
                      <a:pPr algn="ctr"/>
                      <a:endParaRPr lang="en-US" dirty="0"/>
                    </a:p>
                  </a:txBody>
                  <a:tcPr/>
                </a:tc>
              </a:tr>
              <a:tr h="367119">
                <a:tc>
                  <a:txBody>
                    <a:bodyPr/>
                    <a:lstStyle/>
                    <a:p>
                      <a:r>
                        <a:rPr lang="en-US" dirty="0" smtClean="0"/>
                        <a:t>HHS NICRA</a:t>
                      </a:r>
                      <a:r>
                        <a:rPr lang="en-US" baseline="0" dirty="0" smtClean="0"/>
                        <a:t> = 26% MTDC = $90,973.  Maximum indirect costs allowable $23,653.</a:t>
                      </a:r>
                      <a:endParaRPr lang="en-US" dirty="0"/>
                    </a:p>
                  </a:txBody>
                  <a:tcPr/>
                </a:tc>
                <a:tc>
                  <a:txBody>
                    <a:bodyPr/>
                    <a:lstStyle/>
                    <a:p>
                      <a:pPr algn="ctr"/>
                      <a:r>
                        <a:rPr lang="en-US" b="1" dirty="0" smtClean="0">
                          <a:solidFill>
                            <a:srgbClr val="008000"/>
                          </a:solidFill>
                        </a:rPr>
                        <a:t>$5,200</a:t>
                      </a:r>
                      <a:r>
                        <a:rPr lang="en-US" b="1" baseline="0" dirty="0" smtClean="0">
                          <a:solidFill>
                            <a:srgbClr val="FF0000"/>
                          </a:solidFill>
                        </a:rPr>
                        <a:t> </a:t>
                      </a:r>
                      <a:r>
                        <a:rPr lang="en-US" baseline="0" dirty="0" smtClean="0"/>
                        <a:t>($25,000 x .26 X .8)</a:t>
                      </a:r>
                      <a:endParaRPr lang="en-US" dirty="0"/>
                    </a:p>
                  </a:txBody>
                  <a:tcPr/>
                </a:tc>
                <a:tc>
                  <a:txBody>
                    <a:bodyPr/>
                    <a:lstStyle/>
                    <a:p>
                      <a:pPr algn="ctr"/>
                      <a:r>
                        <a:rPr lang="en-US" dirty="0" smtClean="0"/>
                        <a:t>$7,142 (</a:t>
                      </a:r>
                      <a:r>
                        <a:rPr lang="en-US" baseline="0" dirty="0" smtClean="0"/>
                        <a:t>$27,473 x .26)</a:t>
                      </a:r>
                      <a:endParaRPr lang="en-US" dirty="0"/>
                    </a:p>
                  </a:txBody>
                  <a:tcPr/>
                </a:tc>
                <a:tc>
                  <a:txBody>
                    <a:bodyPr/>
                    <a:lstStyle/>
                    <a:p>
                      <a:pPr algn="ctr"/>
                      <a:r>
                        <a:rPr lang="en-US" b="1" dirty="0" smtClean="0">
                          <a:solidFill>
                            <a:srgbClr val="008000"/>
                          </a:solidFill>
                        </a:rPr>
                        <a:t>$1,300 </a:t>
                      </a:r>
                      <a:r>
                        <a:rPr lang="en-US" dirty="0" smtClean="0"/>
                        <a:t>($25,000 x</a:t>
                      </a:r>
                      <a:r>
                        <a:rPr lang="en-US" baseline="0" dirty="0" smtClean="0"/>
                        <a:t> .26 x .2)</a:t>
                      </a:r>
                      <a:endParaRPr lang="en-US" dirty="0"/>
                    </a:p>
                  </a:txBody>
                  <a:tcPr/>
                </a:tc>
                <a:tc>
                  <a:txBody>
                    <a:bodyPr/>
                    <a:lstStyle/>
                    <a:p>
                      <a:pPr algn="ctr"/>
                      <a:r>
                        <a:rPr lang="en-US" b="1" dirty="0" smtClean="0">
                          <a:solidFill>
                            <a:srgbClr val="008000"/>
                          </a:solidFill>
                        </a:rPr>
                        <a:t>$10,010 </a:t>
                      </a:r>
                      <a:r>
                        <a:rPr lang="en-US" b="0" dirty="0" smtClean="0">
                          <a:solidFill>
                            <a:schemeClr val="tx1"/>
                          </a:solidFill>
                        </a:rPr>
                        <a:t>($38500 x .26)</a:t>
                      </a:r>
                    </a:p>
                  </a:txBody>
                  <a:tcPr/>
                </a:tc>
              </a:tr>
            </a:tbl>
          </a:graphicData>
        </a:graphic>
      </p:graphicFrame>
      <p:sp>
        <p:nvSpPr>
          <p:cNvPr id="3" name="Slide Number Placeholder 2"/>
          <p:cNvSpPr>
            <a:spLocks noGrp="1"/>
          </p:cNvSpPr>
          <p:nvPr>
            <p:ph type="sldNum" sz="quarter" idx="12"/>
          </p:nvPr>
        </p:nvSpPr>
        <p:spPr/>
        <p:txBody>
          <a:bodyPr/>
          <a:lstStyle/>
          <a:p>
            <a:fld id="{1166AE60-4DC8-4C98-B69D-A1FD99ED36C0}" type="slidenum">
              <a:rPr lang="en-US" smtClean="0"/>
              <a:t>17</a:t>
            </a:fld>
            <a:endParaRPr lang="en-US" dirty="0"/>
          </a:p>
        </p:txBody>
      </p:sp>
      <p:sp>
        <p:nvSpPr>
          <p:cNvPr id="5" name="TextBox 4"/>
          <p:cNvSpPr txBox="1"/>
          <p:nvPr/>
        </p:nvSpPr>
        <p:spPr>
          <a:xfrm>
            <a:off x="522513" y="6099756"/>
            <a:ext cx="8360229" cy="369332"/>
          </a:xfrm>
          <a:prstGeom prst="rect">
            <a:avLst/>
          </a:prstGeom>
          <a:noFill/>
        </p:spPr>
        <p:txBody>
          <a:bodyPr wrap="square" rtlCol="0">
            <a:spAutoFit/>
          </a:bodyPr>
          <a:lstStyle/>
          <a:p>
            <a:r>
              <a:rPr lang="en-US" b="1" dirty="0" smtClean="0">
                <a:solidFill>
                  <a:srgbClr val="008000"/>
                </a:solidFill>
              </a:rPr>
              <a:t>Costs that count toward grantee’s 10% admin limit = $55,010</a:t>
            </a:r>
            <a:endParaRPr lang="en-US" b="1" dirty="0">
              <a:solidFill>
                <a:srgbClr val="008000"/>
              </a:solidFill>
            </a:endParaRPr>
          </a:p>
        </p:txBody>
      </p:sp>
    </p:spTree>
    <p:extLst>
      <p:ext uri="{BB962C8B-B14F-4D97-AF65-F5344CB8AC3E}">
        <p14:creationId xmlns:p14="http://schemas.microsoft.com/office/powerpoint/2010/main" val="232271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89004"/>
            <a:ext cx="3854528" cy="1230082"/>
          </a:xfrm>
        </p:spPr>
        <p:txBody>
          <a:bodyPr>
            <a:noAutofit/>
          </a:bodyPr>
          <a:lstStyle/>
          <a:p>
            <a:r>
              <a:rPr lang="en-US" sz="3600" b="1" dirty="0" smtClean="0"/>
              <a:t>ALLOCATION</a:t>
            </a:r>
            <a:br>
              <a:rPr lang="en-US" sz="3600" b="1" dirty="0" smtClean="0"/>
            </a:br>
            <a:r>
              <a:rPr lang="en-US" sz="3600" b="1" dirty="0" smtClean="0"/>
              <a:t>EXAMPLE</a:t>
            </a:r>
            <a:endParaRPr lang="en-US" sz="3600" dirty="0"/>
          </a:p>
        </p:txBody>
      </p:sp>
      <p:sp>
        <p:nvSpPr>
          <p:cNvPr id="3" name="Content Placeholder 2"/>
          <p:cNvSpPr>
            <a:spLocks noGrp="1"/>
          </p:cNvSpPr>
          <p:nvPr>
            <p:ph idx="1"/>
          </p:nvPr>
        </p:nvSpPr>
        <p:spPr>
          <a:xfrm>
            <a:off x="4263391" y="1146629"/>
            <a:ext cx="5808658" cy="4894732"/>
          </a:xfrm>
        </p:spPr>
        <p:txBody>
          <a:bodyPr/>
          <a:lstStyle/>
          <a:p>
            <a:r>
              <a:rPr lang="en-US" sz="2400" dirty="0" smtClean="0"/>
              <a:t>Rent allocated to </a:t>
            </a:r>
            <a:r>
              <a:rPr lang="en-US" sz="2400" b="1" dirty="0" smtClean="0">
                <a:solidFill>
                  <a:srgbClr val="008000"/>
                </a:solidFill>
              </a:rPr>
              <a:t>admin</a:t>
            </a:r>
            <a:r>
              <a:rPr lang="en-US" sz="2400" dirty="0" smtClean="0"/>
              <a:t> or services</a:t>
            </a:r>
          </a:p>
          <a:p>
            <a:pPr marL="400050" lvl="1" indent="0">
              <a:buNone/>
            </a:pPr>
            <a:r>
              <a:rPr lang="en-US" sz="2200" dirty="0" smtClean="0"/>
              <a:t>$50,000 rent a year</a:t>
            </a:r>
          </a:p>
          <a:p>
            <a:pPr marL="400050" lvl="1" indent="0">
              <a:buNone/>
            </a:pPr>
            <a:r>
              <a:rPr lang="en-US" sz="2200" dirty="0" smtClean="0"/>
              <a:t>Space 10,000 sq ft</a:t>
            </a:r>
          </a:p>
          <a:p>
            <a:pPr marL="0" indent="0">
              <a:buNone/>
            </a:pPr>
            <a:endParaRPr lang="en-US" dirty="0" smtClean="0"/>
          </a:p>
        </p:txBody>
      </p:sp>
      <p:sp>
        <p:nvSpPr>
          <p:cNvPr id="4" name="Text Placeholder 3"/>
          <p:cNvSpPr>
            <a:spLocks noGrp="1"/>
          </p:cNvSpPr>
          <p:nvPr>
            <p:ph type="body" sz="half" idx="2"/>
          </p:nvPr>
        </p:nvSpPr>
        <p:spPr>
          <a:xfrm>
            <a:off x="677335" y="2777069"/>
            <a:ext cx="3279204" cy="2584449"/>
          </a:xfrm>
        </p:spPr>
        <p:txBody>
          <a:bodyPr/>
          <a:lstStyle/>
          <a:p>
            <a:pPr marL="0" lvl="1"/>
            <a:r>
              <a:rPr lang="en-US" sz="2400" dirty="0">
                <a:solidFill>
                  <a:schemeClr val="tx1"/>
                </a:solidFill>
              </a:rPr>
              <a:t>Assign costs no longer required to be applied to the 10</a:t>
            </a:r>
            <a:r>
              <a:rPr lang="en-US" sz="2400" dirty="0" smtClean="0">
                <a:solidFill>
                  <a:schemeClr val="tx1"/>
                </a:solidFill>
              </a:rPr>
              <a:t>% administrative limit </a:t>
            </a:r>
            <a:r>
              <a:rPr lang="en-US" sz="2400" dirty="0">
                <a:solidFill>
                  <a:schemeClr val="tx1"/>
                </a:solidFill>
              </a:rPr>
              <a:t>to the appropriate service </a:t>
            </a:r>
            <a:r>
              <a:rPr lang="en-US" sz="2400" dirty="0" smtClean="0">
                <a:solidFill>
                  <a:schemeClr val="tx1"/>
                </a:solidFill>
              </a:rPr>
              <a:t>category</a:t>
            </a:r>
            <a:endParaRPr lang="en-US" sz="2400"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847700705"/>
              </p:ext>
            </p:extLst>
          </p:nvPr>
        </p:nvGraphicFramePr>
        <p:xfrm>
          <a:off x="4554414" y="2678752"/>
          <a:ext cx="5055360" cy="3467133"/>
        </p:xfrm>
        <a:graphic>
          <a:graphicData uri="http://schemas.openxmlformats.org/drawingml/2006/table">
            <a:tbl>
              <a:tblPr firstRow="1" bandRow="1">
                <a:tableStyleId>{5C22544A-7EE6-4342-B048-85BDC9FD1C3A}</a:tableStyleId>
              </a:tblPr>
              <a:tblGrid>
                <a:gridCol w="2200355"/>
                <a:gridCol w="890204"/>
                <a:gridCol w="651915"/>
                <a:gridCol w="1312886"/>
              </a:tblGrid>
              <a:tr h="475928">
                <a:tc>
                  <a:txBody>
                    <a:bodyPr/>
                    <a:lstStyle/>
                    <a:p>
                      <a:r>
                        <a:rPr lang="en-US" dirty="0" smtClean="0"/>
                        <a:t>Space</a:t>
                      </a:r>
                      <a:endParaRPr lang="en-US" dirty="0"/>
                    </a:p>
                  </a:txBody>
                  <a:tcPr/>
                </a:tc>
                <a:tc>
                  <a:txBody>
                    <a:bodyPr/>
                    <a:lstStyle/>
                    <a:p>
                      <a:r>
                        <a:rPr lang="en-US" dirty="0" smtClean="0"/>
                        <a:t>Sq ft</a:t>
                      </a:r>
                      <a:endParaRPr lang="en-US" dirty="0"/>
                    </a:p>
                  </a:txBody>
                  <a:tcPr/>
                </a:tc>
                <a:tc>
                  <a:txBody>
                    <a:bodyPr/>
                    <a:lstStyle/>
                    <a:p>
                      <a:pPr algn="ctr"/>
                      <a:r>
                        <a:rPr lang="en-US" dirty="0" smtClean="0"/>
                        <a:t>%</a:t>
                      </a:r>
                      <a:endParaRPr lang="en-US" dirty="0"/>
                    </a:p>
                  </a:txBody>
                  <a:tcPr/>
                </a:tc>
                <a:tc>
                  <a:txBody>
                    <a:bodyPr/>
                    <a:lstStyle/>
                    <a:p>
                      <a:r>
                        <a:rPr lang="en-US" dirty="0" smtClean="0"/>
                        <a:t>Total</a:t>
                      </a:r>
                      <a:endParaRPr lang="en-US" dirty="0"/>
                    </a:p>
                  </a:txBody>
                  <a:tcPr/>
                </a:tc>
              </a:tr>
              <a:tr h="480060">
                <a:tc>
                  <a:txBody>
                    <a:bodyPr/>
                    <a:lstStyle/>
                    <a:p>
                      <a:r>
                        <a:rPr lang="en-US" sz="2000" dirty="0" smtClean="0"/>
                        <a:t>Case mgt offices</a:t>
                      </a:r>
                      <a:endParaRPr lang="en-US" sz="2000" dirty="0"/>
                    </a:p>
                  </a:txBody>
                  <a:tcPr/>
                </a:tc>
                <a:tc>
                  <a:txBody>
                    <a:bodyPr/>
                    <a:lstStyle/>
                    <a:p>
                      <a:pPr algn="ctr"/>
                      <a:r>
                        <a:rPr lang="en-US" dirty="0" smtClean="0"/>
                        <a:t> 6,000</a:t>
                      </a:r>
                      <a:endParaRPr lang="en-US" dirty="0"/>
                    </a:p>
                  </a:txBody>
                  <a:tcPr/>
                </a:tc>
                <a:tc>
                  <a:txBody>
                    <a:bodyPr/>
                    <a:lstStyle/>
                    <a:p>
                      <a:pPr algn="ctr"/>
                      <a:r>
                        <a:rPr lang="en-US" dirty="0" smtClean="0"/>
                        <a:t>60</a:t>
                      </a:r>
                      <a:endParaRPr lang="en-US" dirty="0"/>
                    </a:p>
                  </a:txBody>
                  <a:tcPr/>
                </a:tc>
                <a:tc>
                  <a:txBody>
                    <a:bodyPr/>
                    <a:lstStyle/>
                    <a:p>
                      <a:pPr algn="r"/>
                      <a:r>
                        <a:rPr lang="en-US" dirty="0" smtClean="0"/>
                        <a:t>$30,000</a:t>
                      </a:r>
                      <a:endParaRPr lang="en-US" dirty="0"/>
                    </a:p>
                  </a:txBody>
                  <a:tcPr/>
                </a:tc>
              </a:tr>
              <a:tr h="463770">
                <a:tc>
                  <a:txBody>
                    <a:bodyPr/>
                    <a:lstStyle/>
                    <a:p>
                      <a:r>
                        <a:rPr lang="en-US" sz="2000" dirty="0" smtClean="0"/>
                        <a:t>Food</a:t>
                      </a:r>
                      <a:r>
                        <a:rPr lang="en-US" sz="2000" baseline="0" dirty="0" smtClean="0"/>
                        <a:t> Bank</a:t>
                      </a:r>
                      <a:endParaRPr lang="en-US" sz="2000" dirty="0"/>
                    </a:p>
                  </a:txBody>
                  <a:tcPr/>
                </a:tc>
                <a:tc>
                  <a:txBody>
                    <a:bodyPr/>
                    <a:lstStyle/>
                    <a:p>
                      <a:pPr algn="ctr"/>
                      <a:r>
                        <a:rPr lang="en-US" dirty="0" smtClean="0"/>
                        <a:t>1,000</a:t>
                      </a:r>
                      <a:endParaRPr lang="en-US" dirty="0"/>
                    </a:p>
                  </a:txBody>
                  <a:tcPr/>
                </a:tc>
                <a:tc>
                  <a:txBody>
                    <a:bodyPr/>
                    <a:lstStyle/>
                    <a:p>
                      <a:pPr algn="ctr"/>
                      <a:r>
                        <a:rPr lang="en-US" dirty="0" smtClean="0"/>
                        <a:t>10</a:t>
                      </a:r>
                      <a:endParaRPr lang="en-US" dirty="0"/>
                    </a:p>
                  </a:txBody>
                  <a:tcPr/>
                </a:tc>
                <a:tc>
                  <a:txBody>
                    <a:bodyPr/>
                    <a:lstStyle/>
                    <a:p>
                      <a:pPr algn="r"/>
                      <a:r>
                        <a:rPr lang="en-US" dirty="0" smtClean="0"/>
                        <a:t>$5,000</a:t>
                      </a:r>
                      <a:endParaRPr lang="en-US" dirty="0"/>
                    </a:p>
                  </a:txBody>
                  <a:tcPr/>
                </a:tc>
              </a:tr>
              <a:tr h="439200">
                <a:tc>
                  <a:txBody>
                    <a:bodyPr/>
                    <a:lstStyle/>
                    <a:p>
                      <a:r>
                        <a:rPr lang="en-US" sz="2000" b="0" dirty="0" smtClean="0">
                          <a:solidFill>
                            <a:schemeClr val="tx1"/>
                          </a:solidFill>
                        </a:rPr>
                        <a:t>Exam</a:t>
                      </a:r>
                      <a:r>
                        <a:rPr lang="en-US" sz="2000" b="0" baseline="0" dirty="0" smtClean="0">
                          <a:solidFill>
                            <a:schemeClr val="tx1"/>
                          </a:solidFill>
                        </a:rPr>
                        <a:t> rooms</a:t>
                      </a:r>
                      <a:endParaRPr lang="en-US" sz="2000" b="0" dirty="0">
                        <a:solidFill>
                          <a:schemeClr val="tx1"/>
                        </a:solidFill>
                      </a:endParaRPr>
                    </a:p>
                  </a:txBody>
                  <a:tcPr/>
                </a:tc>
                <a:tc>
                  <a:txBody>
                    <a:bodyPr/>
                    <a:lstStyle/>
                    <a:p>
                      <a:pPr algn="ctr"/>
                      <a:r>
                        <a:rPr lang="en-US" b="0" dirty="0" smtClean="0">
                          <a:solidFill>
                            <a:schemeClr val="tx1"/>
                          </a:solidFill>
                        </a:rPr>
                        <a:t>1,000</a:t>
                      </a:r>
                      <a:endParaRPr lang="en-US" b="0" dirty="0">
                        <a:solidFill>
                          <a:schemeClr val="tx1"/>
                        </a:solidFill>
                      </a:endParaRPr>
                    </a:p>
                  </a:txBody>
                  <a:tcPr/>
                </a:tc>
                <a:tc>
                  <a:txBody>
                    <a:bodyPr/>
                    <a:lstStyle/>
                    <a:p>
                      <a:pPr algn="ctr"/>
                      <a:r>
                        <a:rPr lang="en-US" b="0" dirty="0" smtClean="0">
                          <a:solidFill>
                            <a:schemeClr val="tx1"/>
                          </a:solidFill>
                        </a:rPr>
                        <a:t>10</a:t>
                      </a:r>
                      <a:endParaRPr lang="en-US" b="0" dirty="0">
                        <a:solidFill>
                          <a:schemeClr val="tx1"/>
                        </a:solidFill>
                      </a:endParaRPr>
                    </a:p>
                  </a:txBody>
                  <a:tcPr/>
                </a:tc>
                <a:tc>
                  <a:txBody>
                    <a:bodyPr/>
                    <a:lstStyle/>
                    <a:p>
                      <a:pPr algn="r"/>
                      <a:r>
                        <a:rPr lang="en-US" b="0" dirty="0" smtClean="0">
                          <a:solidFill>
                            <a:schemeClr val="tx1"/>
                          </a:solidFill>
                        </a:rPr>
                        <a:t>$5,000</a:t>
                      </a:r>
                      <a:endParaRPr lang="en-US" b="0" dirty="0">
                        <a:solidFill>
                          <a:schemeClr val="tx1"/>
                        </a:solidFill>
                      </a:endParaRPr>
                    </a:p>
                  </a:txBody>
                  <a:tcPr/>
                </a:tc>
              </a:tr>
              <a:tr h="439200">
                <a:tc>
                  <a:txBody>
                    <a:bodyPr/>
                    <a:lstStyle/>
                    <a:p>
                      <a:r>
                        <a:rPr lang="en-US" sz="2000" b="0" dirty="0" smtClean="0">
                          <a:solidFill>
                            <a:schemeClr val="tx1"/>
                          </a:solidFill>
                        </a:rPr>
                        <a:t>Reception area</a:t>
                      </a:r>
                      <a:endParaRPr lang="en-US" sz="2000" b="0" dirty="0">
                        <a:solidFill>
                          <a:schemeClr val="tx1"/>
                        </a:solidFill>
                      </a:endParaRPr>
                    </a:p>
                  </a:txBody>
                  <a:tcPr/>
                </a:tc>
                <a:tc>
                  <a:txBody>
                    <a:bodyPr/>
                    <a:lstStyle/>
                    <a:p>
                      <a:pPr algn="ctr"/>
                      <a:r>
                        <a:rPr lang="en-US" b="0" dirty="0" smtClean="0">
                          <a:solidFill>
                            <a:schemeClr val="tx1"/>
                          </a:solidFill>
                        </a:rPr>
                        <a:t>800</a:t>
                      </a:r>
                      <a:endParaRPr lang="en-US" b="0" dirty="0">
                        <a:solidFill>
                          <a:schemeClr val="tx1"/>
                        </a:solidFill>
                      </a:endParaRPr>
                    </a:p>
                  </a:txBody>
                  <a:tcPr/>
                </a:tc>
                <a:tc>
                  <a:txBody>
                    <a:bodyPr/>
                    <a:lstStyle/>
                    <a:p>
                      <a:pPr algn="ctr"/>
                      <a:r>
                        <a:rPr lang="en-US" b="0" dirty="0" smtClean="0">
                          <a:solidFill>
                            <a:schemeClr val="tx1"/>
                          </a:solidFill>
                        </a:rPr>
                        <a:t>.08</a:t>
                      </a:r>
                      <a:endParaRPr lang="en-US" b="0" dirty="0">
                        <a:solidFill>
                          <a:schemeClr val="tx1"/>
                        </a:solidFill>
                      </a:endParaRPr>
                    </a:p>
                  </a:txBody>
                  <a:tcPr/>
                </a:tc>
                <a:tc>
                  <a:txBody>
                    <a:bodyPr/>
                    <a:lstStyle/>
                    <a:p>
                      <a:pPr algn="r"/>
                      <a:r>
                        <a:rPr lang="en-US" b="0" dirty="0" smtClean="0">
                          <a:solidFill>
                            <a:schemeClr val="tx1"/>
                          </a:solidFill>
                        </a:rPr>
                        <a:t>$4,000</a:t>
                      </a:r>
                      <a:endParaRPr lang="en-US" b="0" dirty="0">
                        <a:solidFill>
                          <a:schemeClr val="tx1"/>
                        </a:solidFill>
                      </a:endParaRPr>
                    </a:p>
                  </a:txBody>
                  <a:tcPr/>
                </a:tc>
              </a:tr>
              <a:tr h="657065">
                <a:tc>
                  <a:txBody>
                    <a:bodyPr/>
                    <a:lstStyle/>
                    <a:p>
                      <a:r>
                        <a:rPr lang="en-US" sz="2000" b="1" dirty="0" smtClean="0">
                          <a:solidFill>
                            <a:srgbClr val="008000"/>
                          </a:solidFill>
                        </a:rPr>
                        <a:t>Accounting/</a:t>
                      </a:r>
                    </a:p>
                    <a:p>
                      <a:r>
                        <a:rPr lang="en-US" sz="2000" b="1" dirty="0" smtClean="0">
                          <a:solidFill>
                            <a:srgbClr val="008000"/>
                          </a:solidFill>
                        </a:rPr>
                        <a:t>Administration</a:t>
                      </a:r>
                      <a:endParaRPr lang="en-US" sz="2000" b="1" dirty="0">
                        <a:solidFill>
                          <a:srgbClr val="008000"/>
                        </a:solidFill>
                      </a:endParaRPr>
                    </a:p>
                  </a:txBody>
                  <a:tcPr/>
                </a:tc>
                <a:tc>
                  <a:txBody>
                    <a:bodyPr/>
                    <a:lstStyle/>
                    <a:p>
                      <a:pPr algn="ctr"/>
                      <a:r>
                        <a:rPr lang="en-US" b="1" dirty="0" smtClean="0">
                          <a:solidFill>
                            <a:srgbClr val="008000"/>
                          </a:solidFill>
                        </a:rPr>
                        <a:t> 1,200</a:t>
                      </a:r>
                      <a:endParaRPr lang="en-US" b="1" dirty="0">
                        <a:solidFill>
                          <a:srgbClr val="008000"/>
                        </a:solidFill>
                      </a:endParaRPr>
                    </a:p>
                  </a:txBody>
                  <a:tcPr/>
                </a:tc>
                <a:tc>
                  <a:txBody>
                    <a:bodyPr/>
                    <a:lstStyle/>
                    <a:p>
                      <a:pPr algn="ctr"/>
                      <a:r>
                        <a:rPr lang="en-US" b="1" dirty="0" smtClean="0">
                          <a:solidFill>
                            <a:srgbClr val="008000"/>
                          </a:solidFill>
                        </a:rPr>
                        <a:t>12</a:t>
                      </a:r>
                      <a:endParaRPr lang="en-US" b="1" dirty="0">
                        <a:solidFill>
                          <a:srgbClr val="008000"/>
                        </a:solidFill>
                      </a:endParaRPr>
                    </a:p>
                  </a:txBody>
                  <a:tcPr/>
                </a:tc>
                <a:tc>
                  <a:txBody>
                    <a:bodyPr/>
                    <a:lstStyle/>
                    <a:p>
                      <a:pPr algn="r"/>
                      <a:r>
                        <a:rPr lang="en-US" b="1" dirty="0" smtClean="0">
                          <a:solidFill>
                            <a:srgbClr val="008000"/>
                          </a:solidFill>
                        </a:rPr>
                        <a:t>$6,000</a:t>
                      </a:r>
                      <a:endParaRPr lang="en-US" b="1" dirty="0">
                        <a:solidFill>
                          <a:srgbClr val="008000"/>
                        </a:solidFill>
                      </a:endParaRPr>
                    </a:p>
                  </a:txBody>
                  <a:tcPr/>
                </a:tc>
              </a:tr>
              <a:tr h="467935">
                <a:tc>
                  <a:txBody>
                    <a:bodyPr/>
                    <a:lstStyle/>
                    <a:p>
                      <a:pPr algn="r"/>
                      <a:r>
                        <a:rPr lang="en-US" sz="2000" dirty="0" smtClean="0"/>
                        <a:t>Totals</a:t>
                      </a:r>
                      <a:endParaRPr lang="en-US" sz="2000" dirty="0"/>
                    </a:p>
                  </a:txBody>
                  <a:tcPr/>
                </a:tc>
                <a:tc>
                  <a:txBody>
                    <a:bodyPr/>
                    <a:lstStyle/>
                    <a:p>
                      <a:r>
                        <a:rPr lang="en-US" dirty="0" smtClean="0"/>
                        <a:t>10,000</a:t>
                      </a:r>
                      <a:endParaRPr lang="en-US" dirty="0"/>
                    </a:p>
                  </a:txBody>
                  <a:tcPr/>
                </a:tc>
                <a:tc>
                  <a:txBody>
                    <a:bodyPr/>
                    <a:lstStyle/>
                    <a:p>
                      <a:pPr algn="ctr"/>
                      <a:r>
                        <a:rPr lang="en-US" dirty="0" smtClean="0"/>
                        <a:t>100</a:t>
                      </a:r>
                      <a:endParaRPr lang="en-US" dirty="0"/>
                    </a:p>
                  </a:txBody>
                  <a:tcPr/>
                </a:tc>
                <a:tc>
                  <a:txBody>
                    <a:bodyPr/>
                    <a:lstStyle/>
                    <a:p>
                      <a:pPr algn="r"/>
                      <a:r>
                        <a:rPr lang="en-US" dirty="0" smtClean="0"/>
                        <a:t>$50,000</a:t>
                      </a:r>
                      <a:endParaRPr lang="en-US" dirty="0"/>
                    </a:p>
                  </a:txBody>
                  <a:tcPr/>
                </a:tc>
              </a:tr>
            </a:tbl>
          </a:graphicData>
        </a:graphic>
      </p:graphicFrame>
      <p:sp>
        <p:nvSpPr>
          <p:cNvPr id="6" name="Slide Number Placeholder 5"/>
          <p:cNvSpPr>
            <a:spLocks noGrp="1"/>
          </p:cNvSpPr>
          <p:nvPr>
            <p:ph type="sldNum" sz="quarter" idx="12"/>
          </p:nvPr>
        </p:nvSpPr>
        <p:spPr/>
        <p:txBody>
          <a:bodyPr/>
          <a:lstStyle/>
          <a:p>
            <a:fld id="{1166AE60-4DC8-4C98-B69D-A1FD99ED36C0}" type="slidenum">
              <a:rPr lang="en-US" smtClean="0"/>
              <a:t>18</a:t>
            </a:fld>
            <a:endParaRPr lang="en-US" dirty="0"/>
          </a:p>
        </p:txBody>
      </p:sp>
    </p:spTree>
    <p:extLst>
      <p:ext uri="{BB962C8B-B14F-4D97-AF65-F5344CB8AC3E}">
        <p14:creationId xmlns:p14="http://schemas.microsoft.com/office/powerpoint/2010/main" val="29540355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591" y="598719"/>
            <a:ext cx="3854528" cy="1278466"/>
          </a:xfrm>
        </p:spPr>
        <p:txBody>
          <a:bodyPr>
            <a:normAutofit fontScale="90000"/>
          </a:bodyPr>
          <a:lstStyle/>
          <a:p>
            <a:r>
              <a:rPr lang="en-US" sz="4000" b="1" dirty="0" smtClean="0"/>
              <a:t>ALLOCATION </a:t>
            </a:r>
            <a:br>
              <a:rPr lang="en-US" sz="4000" b="1" dirty="0" smtClean="0"/>
            </a:br>
            <a:r>
              <a:rPr lang="en-US" sz="4000" b="1" dirty="0" smtClean="0"/>
              <a:t>EXAMPLE</a:t>
            </a:r>
            <a:endParaRPr lang="en-US" sz="2800" dirty="0"/>
          </a:p>
        </p:txBody>
      </p:sp>
      <p:sp>
        <p:nvSpPr>
          <p:cNvPr id="3" name="Content Placeholder 2"/>
          <p:cNvSpPr>
            <a:spLocks noGrp="1"/>
          </p:cNvSpPr>
          <p:nvPr>
            <p:ph idx="1"/>
          </p:nvPr>
        </p:nvSpPr>
        <p:spPr>
          <a:xfrm>
            <a:off x="4394577" y="269266"/>
            <a:ext cx="5145205" cy="2323810"/>
          </a:xfrm>
        </p:spPr>
        <p:txBody>
          <a:bodyPr anchor="ctr">
            <a:normAutofit/>
          </a:bodyPr>
          <a:lstStyle/>
          <a:p>
            <a:pPr marL="0" indent="0">
              <a:buNone/>
            </a:pPr>
            <a:r>
              <a:rPr lang="en-US" sz="2000" dirty="0" smtClean="0"/>
              <a:t>The latest effort reporting shows that the agency full time receptionist is now working at the clinic answering agency phone, making medical appointments, entering data for billing and entering the labs in the medical records.  Salary $25,000 </a:t>
            </a:r>
          </a:p>
        </p:txBody>
      </p:sp>
      <p:sp>
        <p:nvSpPr>
          <p:cNvPr id="4" name="Text Placeholder 3"/>
          <p:cNvSpPr>
            <a:spLocks noGrp="1"/>
          </p:cNvSpPr>
          <p:nvPr>
            <p:ph type="body" sz="half" idx="2"/>
          </p:nvPr>
        </p:nvSpPr>
        <p:spPr>
          <a:xfrm>
            <a:off x="474134" y="2617412"/>
            <a:ext cx="3256037" cy="2956074"/>
          </a:xfrm>
        </p:spPr>
        <p:txBody>
          <a:bodyPr/>
          <a:lstStyle/>
          <a:p>
            <a:pPr marL="0" lvl="1"/>
            <a:r>
              <a:rPr lang="en-US" sz="2400" dirty="0">
                <a:solidFill>
                  <a:schemeClr val="tx1"/>
                </a:solidFill>
              </a:rPr>
              <a:t>Assign costs no longer required to be applied to the 10% </a:t>
            </a:r>
            <a:r>
              <a:rPr lang="en-US" sz="2400" dirty="0" smtClean="0">
                <a:solidFill>
                  <a:schemeClr val="tx1"/>
                </a:solidFill>
              </a:rPr>
              <a:t>administrative limit </a:t>
            </a:r>
            <a:r>
              <a:rPr lang="en-US" sz="2400" dirty="0">
                <a:solidFill>
                  <a:schemeClr val="tx1"/>
                </a:solidFill>
              </a:rPr>
              <a:t>to the appropriate service category</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10445913"/>
              </p:ext>
            </p:extLst>
          </p:nvPr>
        </p:nvGraphicFramePr>
        <p:xfrm>
          <a:off x="4470401" y="2751226"/>
          <a:ext cx="5728676" cy="3662801"/>
        </p:xfrm>
        <a:graphic>
          <a:graphicData uri="http://schemas.openxmlformats.org/drawingml/2006/table">
            <a:tbl>
              <a:tblPr firstRow="1" bandRow="1">
                <a:tableStyleId>{5C22544A-7EE6-4342-B048-85BDC9FD1C3A}</a:tableStyleId>
              </a:tblPr>
              <a:tblGrid>
                <a:gridCol w="2001216"/>
                <a:gridCol w="672165"/>
                <a:gridCol w="855482"/>
                <a:gridCol w="1069353"/>
                <a:gridCol w="1130460"/>
              </a:tblGrid>
              <a:tr h="861295">
                <a:tc>
                  <a:txBody>
                    <a:bodyPr/>
                    <a:lstStyle/>
                    <a:p>
                      <a:r>
                        <a:rPr lang="en-US" dirty="0" smtClean="0"/>
                        <a:t>Activity</a:t>
                      </a:r>
                      <a:endParaRPr lang="en-US" dirty="0"/>
                    </a:p>
                  </a:txBody>
                  <a:tcPr/>
                </a:tc>
                <a:tc>
                  <a:txBody>
                    <a:bodyPr/>
                    <a:lstStyle/>
                    <a:p>
                      <a:pPr algn="ctr"/>
                      <a:r>
                        <a:rPr lang="en-US" dirty="0" smtClean="0"/>
                        <a:t>HRS</a:t>
                      </a:r>
                      <a:endParaRPr lang="en-US" dirty="0"/>
                    </a:p>
                  </a:txBody>
                  <a:tcPr/>
                </a:tc>
                <a:tc>
                  <a:txBody>
                    <a:bodyPr/>
                    <a:lstStyle/>
                    <a:p>
                      <a:pPr algn="ctr"/>
                      <a:r>
                        <a:rPr lang="en-US" dirty="0" smtClean="0"/>
                        <a:t>FTE</a:t>
                      </a:r>
                    </a:p>
                    <a:p>
                      <a:pPr algn="ctr"/>
                      <a:r>
                        <a:rPr lang="en-US" dirty="0" smtClean="0"/>
                        <a:t>%</a:t>
                      </a:r>
                      <a:endParaRPr lang="en-US" dirty="0"/>
                    </a:p>
                  </a:txBody>
                  <a:tcPr/>
                </a:tc>
                <a:tc>
                  <a:txBody>
                    <a:bodyPr/>
                    <a:lstStyle/>
                    <a:p>
                      <a:pPr algn="ctr"/>
                      <a:r>
                        <a:rPr lang="en-US" b="1" dirty="0" smtClean="0"/>
                        <a:t>Admin</a:t>
                      </a:r>
                      <a:endParaRPr lang="en-US" b="1" dirty="0"/>
                    </a:p>
                  </a:txBody>
                  <a:tcPr/>
                </a:tc>
                <a:tc>
                  <a:txBody>
                    <a:bodyPr/>
                    <a:lstStyle/>
                    <a:p>
                      <a:pPr algn="ctr"/>
                      <a:r>
                        <a:rPr lang="en-US" dirty="0" smtClean="0"/>
                        <a:t>Out-patient Care</a:t>
                      </a:r>
                      <a:endParaRPr lang="en-US" dirty="0"/>
                    </a:p>
                  </a:txBody>
                  <a:tcPr/>
                </a:tc>
              </a:tr>
              <a:tr h="639317">
                <a:tc>
                  <a:txBody>
                    <a:bodyPr/>
                    <a:lstStyle/>
                    <a:p>
                      <a:r>
                        <a:rPr lang="en-US" sz="2000" dirty="0" smtClean="0"/>
                        <a:t>HCI receptionist</a:t>
                      </a:r>
                      <a:endParaRPr lang="en-US" sz="2000" dirty="0"/>
                    </a:p>
                  </a:txBody>
                  <a:tcPr/>
                </a:tc>
                <a:tc>
                  <a:txBody>
                    <a:bodyPr/>
                    <a:lstStyle/>
                    <a:p>
                      <a:pPr algn="ctr"/>
                      <a:r>
                        <a:rPr lang="en-US" dirty="0" smtClean="0"/>
                        <a:t>15</a:t>
                      </a:r>
                      <a:endParaRPr lang="en-US" dirty="0"/>
                    </a:p>
                  </a:txBody>
                  <a:tcPr/>
                </a:tc>
                <a:tc>
                  <a:txBody>
                    <a:bodyPr/>
                    <a:lstStyle/>
                    <a:p>
                      <a:pPr algn="ctr"/>
                      <a:r>
                        <a:rPr lang="en-US" dirty="0" smtClean="0"/>
                        <a:t>37.5</a:t>
                      </a:r>
                      <a:endParaRPr lang="en-US" dirty="0"/>
                    </a:p>
                  </a:txBody>
                  <a:tcPr/>
                </a:tc>
                <a:tc>
                  <a:txBody>
                    <a:bodyPr/>
                    <a:lstStyle/>
                    <a:p>
                      <a:pPr algn="ctr"/>
                      <a:r>
                        <a:rPr lang="en-US" b="1" dirty="0" smtClean="0">
                          <a:solidFill>
                            <a:srgbClr val="008000"/>
                          </a:solidFill>
                        </a:rPr>
                        <a:t>$9,375</a:t>
                      </a:r>
                      <a:endParaRPr lang="en-US" b="1" dirty="0">
                        <a:solidFill>
                          <a:srgbClr val="008000"/>
                        </a:solidFill>
                      </a:endParaRPr>
                    </a:p>
                  </a:txBody>
                  <a:tcPr/>
                </a:tc>
                <a:tc>
                  <a:txBody>
                    <a:bodyPr/>
                    <a:lstStyle/>
                    <a:p>
                      <a:pPr algn="ctr"/>
                      <a:endParaRPr lang="en-US" dirty="0"/>
                    </a:p>
                  </a:txBody>
                  <a:tcPr/>
                </a:tc>
              </a:tr>
              <a:tr h="455859">
                <a:tc>
                  <a:txBody>
                    <a:bodyPr/>
                    <a:lstStyle/>
                    <a:p>
                      <a:r>
                        <a:rPr lang="en-US" sz="2000" dirty="0" smtClean="0"/>
                        <a:t>Appointments</a:t>
                      </a:r>
                      <a:endParaRPr lang="en-US" sz="2000" dirty="0"/>
                    </a:p>
                  </a:txBody>
                  <a:tcPr/>
                </a:tc>
                <a:tc>
                  <a:txBody>
                    <a:bodyPr/>
                    <a:lstStyle/>
                    <a:p>
                      <a:pPr algn="ctr"/>
                      <a:r>
                        <a:rPr lang="en-US" dirty="0" smtClean="0"/>
                        <a:t>7</a:t>
                      </a:r>
                      <a:endParaRPr lang="en-US" dirty="0"/>
                    </a:p>
                  </a:txBody>
                  <a:tcPr/>
                </a:tc>
                <a:tc>
                  <a:txBody>
                    <a:bodyPr/>
                    <a:lstStyle/>
                    <a:p>
                      <a:pPr algn="ctr"/>
                      <a:r>
                        <a:rPr lang="en-US" dirty="0" smtClean="0"/>
                        <a:t>17.5</a:t>
                      </a:r>
                      <a:endParaRPr lang="en-US" dirty="0"/>
                    </a:p>
                  </a:txBody>
                  <a:tcPr/>
                </a:tc>
                <a:tc>
                  <a:txBody>
                    <a:bodyPr/>
                    <a:lstStyle/>
                    <a:p>
                      <a:pPr algn="ctr"/>
                      <a:endParaRPr lang="en-US" b="1" dirty="0">
                        <a:solidFill>
                          <a:srgbClr val="008000"/>
                        </a:solidFill>
                      </a:endParaRPr>
                    </a:p>
                  </a:txBody>
                  <a:tcPr/>
                </a:tc>
                <a:tc>
                  <a:txBody>
                    <a:bodyPr/>
                    <a:lstStyle/>
                    <a:p>
                      <a:pPr algn="ctr"/>
                      <a:r>
                        <a:rPr lang="en-US" dirty="0" smtClean="0"/>
                        <a:t>$4,375</a:t>
                      </a:r>
                      <a:endParaRPr lang="en-US" dirty="0"/>
                    </a:p>
                  </a:txBody>
                  <a:tcPr/>
                </a:tc>
              </a:tr>
              <a:tr h="467255">
                <a:tc>
                  <a:txBody>
                    <a:bodyPr/>
                    <a:lstStyle/>
                    <a:p>
                      <a:r>
                        <a:rPr lang="en-US" sz="2000" dirty="0" smtClean="0"/>
                        <a:t>Billing for grant</a:t>
                      </a:r>
                      <a:endParaRPr lang="en-US" sz="2000" dirty="0"/>
                    </a:p>
                  </a:txBody>
                  <a:tcPr/>
                </a:tc>
                <a:tc>
                  <a:txBody>
                    <a:bodyPr/>
                    <a:lstStyle/>
                    <a:p>
                      <a:pPr algn="ctr"/>
                      <a:r>
                        <a:rPr lang="en-US" dirty="0" smtClean="0"/>
                        <a:t>5</a:t>
                      </a:r>
                      <a:endParaRPr lang="en-US" dirty="0"/>
                    </a:p>
                  </a:txBody>
                  <a:tcPr/>
                </a:tc>
                <a:tc>
                  <a:txBody>
                    <a:bodyPr/>
                    <a:lstStyle/>
                    <a:p>
                      <a:pPr algn="ctr"/>
                      <a:r>
                        <a:rPr lang="en-US" dirty="0" smtClean="0"/>
                        <a:t>12.5</a:t>
                      </a:r>
                      <a:endParaRPr lang="en-US" dirty="0"/>
                    </a:p>
                  </a:txBody>
                  <a:tcPr/>
                </a:tc>
                <a:tc>
                  <a:txBody>
                    <a:bodyPr/>
                    <a:lstStyle/>
                    <a:p>
                      <a:pPr algn="ctr"/>
                      <a:r>
                        <a:rPr lang="en-US" b="1" dirty="0" smtClean="0">
                          <a:solidFill>
                            <a:srgbClr val="008000"/>
                          </a:solidFill>
                        </a:rPr>
                        <a:t>$3,125</a:t>
                      </a:r>
                      <a:endParaRPr lang="en-US" b="1" dirty="0">
                        <a:solidFill>
                          <a:srgbClr val="008000"/>
                        </a:solidFill>
                      </a:endParaRPr>
                    </a:p>
                  </a:txBody>
                  <a:tcPr/>
                </a:tc>
                <a:tc>
                  <a:txBody>
                    <a:bodyPr/>
                    <a:lstStyle/>
                    <a:p>
                      <a:pPr algn="ctr"/>
                      <a:endParaRPr lang="en-US" dirty="0"/>
                    </a:p>
                  </a:txBody>
                  <a:tcPr/>
                </a:tc>
              </a:tr>
              <a:tr h="478652">
                <a:tc>
                  <a:txBody>
                    <a:bodyPr/>
                    <a:lstStyle/>
                    <a:p>
                      <a:r>
                        <a:rPr lang="en-US" sz="2000" dirty="0" smtClean="0"/>
                        <a:t>Labs</a:t>
                      </a:r>
                      <a:endParaRPr lang="en-US" sz="2000" dirty="0"/>
                    </a:p>
                  </a:txBody>
                  <a:tcPr/>
                </a:tc>
                <a:tc>
                  <a:txBody>
                    <a:bodyPr/>
                    <a:lstStyle/>
                    <a:p>
                      <a:pPr algn="ctr"/>
                      <a:r>
                        <a:rPr lang="en-US" dirty="0" smtClean="0"/>
                        <a:t>13</a:t>
                      </a:r>
                      <a:endParaRPr lang="en-US" dirty="0"/>
                    </a:p>
                  </a:txBody>
                  <a:tcPr/>
                </a:tc>
                <a:tc>
                  <a:txBody>
                    <a:bodyPr/>
                    <a:lstStyle/>
                    <a:p>
                      <a:pPr algn="ctr"/>
                      <a:r>
                        <a:rPr lang="en-US" dirty="0" smtClean="0"/>
                        <a:t>32.5</a:t>
                      </a:r>
                      <a:endParaRPr lang="en-US" dirty="0"/>
                    </a:p>
                  </a:txBody>
                  <a:tcPr/>
                </a:tc>
                <a:tc>
                  <a:txBody>
                    <a:bodyPr/>
                    <a:lstStyle/>
                    <a:p>
                      <a:pPr algn="ctr"/>
                      <a:endParaRPr lang="en-US" b="1" dirty="0">
                        <a:solidFill>
                          <a:srgbClr val="008000"/>
                        </a:solidFill>
                      </a:endParaRPr>
                    </a:p>
                  </a:txBody>
                  <a:tcPr/>
                </a:tc>
                <a:tc>
                  <a:txBody>
                    <a:bodyPr/>
                    <a:lstStyle/>
                    <a:p>
                      <a:pPr algn="ctr"/>
                      <a:r>
                        <a:rPr lang="en-US" dirty="0" smtClean="0"/>
                        <a:t>$8,125</a:t>
                      </a:r>
                      <a:endParaRPr lang="en-US" dirty="0"/>
                    </a:p>
                  </a:txBody>
                  <a:tcPr/>
                </a:tc>
              </a:tr>
              <a:tr h="645595">
                <a:tc>
                  <a:txBody>
                    <a:bodyPr/>
                    <a:lstStyle/>
                    <a:p>
                      <a:pPr algn="r"/>
                      <a:r>
                        <a:rPr lang="en-US" sz="2000" dirty="0" smtClean="0"/>
                        <a:t>Total</a:t>
                      </a:r>
                      <a:endParaRPr lang="en-US" sz="2000" dirty="0"/>
                    </a:p>
                  </a:txBody>
                  <a:tcPr/>
                </a:tc>
                <a:tc>
                  <a:txBody>
                    <a:bodyPr/>
                    <a:lstStyle/>
                    <a:p>
                      <a:pPr algn="ctr"/>
                      <a:r>
                        <a:rPr lang="en-US" dirty="0" smtClean="0"/>
                        <a:t>40</a:t>
                      </a:r>
                      <a:endParaRPr lang="en-US" dirty="0"/>
                    </a:p>
                  </a:txBody>
                  <a:tcPr/>
                </a:tc>
                <a:tc>
                  <a:txBody>
                    <a:bodyPr/>
                    <a:lstStyle/>
                    <a:p>
                      <a:r>
                        <a:rPr lang="en-US" dirty="0" smtClean="0"/>
                        <a:t>100%</a:t>
                      </a:r>
                      <a:endParaRPr lang="en-US" dirty="0"/>
                    </a:p>
                  </a:txBody>
                  <a:tcPr/>
                </a:tc>
                <a:tc>
                  <a:txBody>
                    <a:bodyPr/>
                    <a:lstStyle/>
                    <a:p>
                      <a:r>
                        <a:rPr lang="en-US" b="1" dirty="0" smtClean="0">
                          <a:solidFill>
                            <a:srgbClr val="008000"/>
                          </a:solidFill>
                        </a:rPr>
                        <a:t>$12,500</a:t>
                      </a:r>
                      <a:endParaRPr lang="en-US" b="1" dirty="0">
                        <a:solidFill>
                          <a:srgbClr val="008000"/>
                        </a:solidFill>
                      </a:endParaRPr>
                    </a:p>
                  </a:txBody>
                  <a:tcPr/>
                </a:tc>
                <a:tc>
                  <a:txBody>
                    <a:bodyPr/>
                    <a:lstStyle/>
                    <a:p>
                      <a:r>
                        <a:rPr lang="en-US" dirty="0" smtClean="0"/>
                        <a:t>$12,500</a:t>
                      </a:r>
                      <a:endParaRPr lang="en-US" dirty="0"/>
                    </a:p>
                  </a:txBody>
                  <a:tcPr/>
                </a:tc>
              </a:tr>
            </a:tbl>
          </a:graphicData>
        </a:graphic>
      </p:graphicFrame>
      <p:sp>
        <p:nvSpPr>
          <p:cNvPr id="6" name="Slide Number Placeholder 5"/>
          <p:cNvSpPr>
            <a:spLocks noGrp="1"/>
          </p:cNvSpPr>
          <p:nvPr>
            <p:ph type="sldNum" sz="quarter" idx="12"/>
          </p:nvPr>
        </p:nvSpPr>
        <p:spPr/>
        <p:txBody>
          <a:bodyPr/>
          <a:lstStyle/>
          <a:p>
            <a:fld id="{1166AE60-4DC8-4C98-B69D-A1FD99ED36C0}" type="slidenum">
              <a:rPr lang="en-US" smtClean="0"/>
              <a:t>19</a:t>
            </a:fld>
            <a:endParaRPr lang="en-US" dirty="0"/>
          </a:p>
        </p:txBody>
      </p:sp>
    </p:spTree>
    <p:extLst>
      <p:ext uri="{BB962C8B-B14F-4D97-AF65-F5344CB8AC3E}">
        <p14:creationId xmlns:p14="http://schemas.microsoft.com/office/powerpoint/2010/main" val="1236407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Overview</a:t>
            </a:r>
            <a:endParaRPr lang="en-US" sz="4800" b="1" dirty="0"/>
          </a:p>
        </p:txBody>
      </p:sp>
      <p:sp>
        <p:nvSpPr>
          <p:cNvPr id="3" name="Content Placeholder 2"/>
          <p:cNvSpPr>
            <a:spLocks noGrp="1"/>
          </p:cNvSpPr>
          <p:nvPr>
            <p:ph idx="1"/>
          </p:nvPr>
        </p:nvSpPr>
        <p:spPr>
          <a:xfrm>
            <a:off x="626533" y="1676400"/>
            <a:ext cx="8647469" cy="4840513"/>
          </a:xfrm>
        </p:spPr>
        <p:txBody>
          <a:bodyPr>
            <a:normAutofit lnSpcReduction="10000"/>
          </a:bodyPr>
          <a:lstStyle/>
          <a:p>
            <a:r>
              <a:rPr lang="en-US" sz="3600" i="1" dirty="0" smtClean="0"/>
              <a:t>Why </a:t>
            </a:r>
            <a:r>
              <a:rPr lang="en-US" sz="3600" i="1" dirty="0"/>
              <a:t>revisit the </a:t>
            </a:r>
            <a:r>
              <a:rPr lang="en-US" sz="3600" i="1" dirty="0" smtClean="0"/>
              <a:t>costs under the administrative cap?</a:t>
            </a:r>
          </a:p>
          <a:p>
            <a:r>
              <a:rPr lang="en-US" sz="3600" dirty="0"/>
              <a:t>What has </a:t>
            </a:r>
            <a:r>
              <a:rPr lang="en-US" sz="3600" dirty="0" smtClean="0"/>
              <a:t>remained </a:t>
            </a:r>
            <a:r>
              <a:rPr lang="en-US" sz="3600" dirty="0"/>
              <a:t>the same?</a:t>
            </a:r>
          </a:p>
          <a:p>
            <a:r>
              <a:rPr lang="en-US" sz="3600" dirty="0"/>
              <a:t>What has </a:t>
            </a:r>
            <a:r>
              <a:rPr lang="en-US" sz="3600" dirty="0" smtClean="0"/>
              <a:t>changed </a:t>
            </a:r>
            <a:r>
              <a:rPr lang="en-US" sz="3600" dirty="0"/>
              <a:t>for Part </a:t>
            </a:r>
            <a:r>
              <a:rPr lang="en-US" sz="3600" dirty="0" smtClean="0"/>
              <a:t>C </a:t>
            </a:r>
            <a:r>
              <a:rPr lang="en-US" sz="3600" dirty="0"/>
              <a:t>grantees and </a:t>
            </a:r>
            <a:r>
              <a:rPr lang="en-US" sz="3600" dirty="0" smtClean="0"/>
              <a:t>subrecipients?</a:t>
            </a:r>
          </a:p>
          <a:p>
            <a:r>
              <a:rPr lang="en-US" sz="3600" dirty="0" smtClean="0"/>
              <a:t>What are principles for the </a:t>
            </a:r>
            <a:r>
              <a:rPr lang="en-US" sz="3600" dirty="0"/>
              <a:t>proper allocation of </a:t>
            </a:r>
            <a:r>
              <a:rPr lang="en-US" sz="3600" dirty="0" smtClean="0"/>
              <a:t>costs applicable to the 10% administrative cap?</a:t>
            </a:r>
            <a:endParaRPr lang="en-US" dirty="0" smtClean="0"/>
          </a:p>
        </p:txBody>
      </p:sp>
      <p:sp>
        <p:nvSpPr>
          <p:cNvPr id="4" name="Slide Number Placeholder 3"/>
          <p:cNvSpPr>
            <a:spLocks noGrp="1"/>
          </p:cNvSpPr>
          <p:nvPr>
            <p:ph type="sldNum" sz="quarter" idx="12"/>
          </p:nvPr>
        </p:nvSpPr>
        <p:spPr/>
        <p:txBody>
          <a:bodyPr/>
          <a:lstStyle/>
          <a:p>
            <a:fld id="{1166AE60-4DC8-4C98-B69D-A1FD99ED36C0}" type="slidenum">
              <a:rPr lang="en-US" smtClean="0"/>
              <a:t>2</a:t>
            </a:fld>
            <a:endParaRPr lang="en-US" dirty="0"/>
          </a:p>
        </p:txBody>
      </p:sp>
    </p:spTree>
    <p:extLst>
      <p:ext uri="{BB962C8B-B14F-4D97-AF65-F5344CB8AC3E}">
        <p14:creationId xmlns:p14="http://schemas.microsoft.com/office/powerpoint/2010/main" val="1970652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87404"/>
            <a:ext cx="3854528" cy="1244596"/>
          </a:xfrm>
        </p:spPr>
        <p:txBody>
          <a:bodyPr>
            <a:normAutofit/>
          </a:bodyPr>
          <a:lstStyle/>
          <a:p>
            <a:r>
              <a:rPr lang="en-US" sz="3600" b="1" dirty="0" smtClean="0"/>
              <a:t>ALLOCATION</a:t>
            </a:r>
            <a:br>
              <a:rPr lang="en-US" sz="3600" b="1" dirty="0" smtClean="0"/>
            </a:br>
            <a:r>
              <a:rPr lang="en-US" sz="3600" b="1" dirty="0" smtClean="0"/>
              <a:t>EXAMPLE</a:t>
            </a:r>
            <a:endParaRPr lang="en-US" sz="3600" b="1" dirty="0"/>
          </a:p>
        </p:txBody>
      </p:sp>
      <p:sp>
        <p:nvSpPr>
          <p:cNvPr id="3" name="Content Placeholder 2"/>
          <p:cNvSpPr>
            <a:spLocks noGrp="1"/>
          </p:cNvSpPr>
          <p:nvPr>
            <p:ph idx="1"/>
          </p:nvPr>
        </p:nvSpPr>
        <p:spPr>
          <a:xfrm>
            <a:off x="4528457" y="514924"/>
            <a:ext cx="5196114" cy="6103590"/>
          </a:xfrm>
        </p:spPr>
        <p:txBody>
          <a:bodyPr>
            <a:normAutofit lnSpcReduction="10000"/>
          </a:bodyPr>
          <a:lstStyle/>
          <a:p>
            <a:r>
              <a:rPr lang="en-US" sz="2000" b="1" dirty="0" smtClean="0"/>
              <a:t>Administration </a:t>
            </a:r>
            <a:endParaRPr lang="en-US" sz="2000" dirty="0" smtClean="0"/>
          </a:p>
          <a:p>
            <a:pPr lvl="1">
              <a:buFont typeface="Arial" panose="020B0604020202020204" pitchFamily="34" charset="0"/>
              <a:buChar char="•"/>
            </a:pPr>
            <a:r>
              <a:rPr lang="en-US" sz="2200" b="1" dirty="0" smtClean="0">
                <a:solidFill>
                  <a:srgbClr val="008000"/>
                </a:solidFill>
              </a:rPr>
              <a:t>Any data entry reports for the grantor  FFR, Expenditure and Allocation reports, RSR, MAI, single audit</a:t>
            </a:r>
          </a:p>
          <a:p>
            <a:pPr lvl="1">
              <a:buFont typeface="Arial" panose="020B0604020202020204" pitchFamily="34" charset="0"/>
              <a:buChar char="•"/>
            </a:pPr>
            <a:r>
              <a:rPr lang="en-US" sz="2200" b="1" dirty="0" smtClean="0">
                <a:solidFill>
                  <a:srgbClr val="008000"/>
                </a:solidFill>
              </a:rPr>
              <a:t>CAREWare data entry when  associated with the RSR</a:t>
            </a:r>
          </a:p>
          <a:p>
            <a:r>
              <a:rPr lang="en-US" sz="2000" b="1" dirty="0" smtClean="0"/>
              <a:t>Services</a:t>
            </a:r>
          </a:p>
          <a:p>
            <a:pPr lvl="1">
              <a:buFont typeface="Arial" panose="020B0604020202020204" pitchFamily="34" charset="0"/>
              <a:buChar char="•"/>
            </a:pPr>
            <a:r>
              <a:rPr lang="en-US" sz="2200" dirty="0" smtClean="0">
                <a:solidFill>
                  <a:schemeClr val="accent1"/>
                </a:solidFill>
              </a:rPr>
              <a:t>CAREWare data entry for case managers notes, or medical information for quality</a:t>
            </a:r>
          </a:p>
          <a:p>
            <a:pPr lvl="1">
              <a:buFont typeface="Arial" panose="020B0604020202020204" pitchFamily="34" charset="0"/>
              <a:buChar char="•"/>
            </a:pPr>
            <a:r>
              <a:rPr lang="en-US" sz="2200" dirty="0" smtClean="0">
                <a:solidFill>
                  <a:schemeClr val="accent1"/>
                </a:solidFill>
              </a:rPr>
              <a:t>Eligibility information on CAREWare or another electronic or manual system</a:t>
            </a:r>
          </a:p>
          <a:p>
            <a:pPr lvl="1">
              <a:buFont typeface="Arial" panose="020B0604020202020204" pitchFamily="34" charset="0"/>
              <a:buChar char="•"/>
            </a:pPr>
            <a:r>
              <a:rPr lang="en-US" sz="2200" dirty="0" smtClean="0">
                <a:solidFill>
                  <a:schemeClr val="accent1"/>
                </a:solidFill>
              </a:rPr>
              <a:t>Clinical Quality Management reports, performance measures </a:t>
            </a:r>
          </a:p>
          <a:p>
            <a:pPr lvl="1">
              <a:buFont typeface="Arial" panose="020B0604020202020204" pitchFamily="34" charset="0"/>
              <a:buChar char="•"/>
            </a:pPr>
            <a:r>
              <a:rPr lang="en-US" sz="2200" dirty="0">
                <a:solidFill>
                  <a:schemeClr val="accent1"/>
                </a:solidFill>
              </a:rPr>
              <a:t>Client </a:t>
            </a:r>
            <a:r>
              <a:rPr lang="en-US" sz="2200" dirty="0" smtClean="0">
                <a:solidFill>
                  <a:schemeClr val="accent1"/>
                </a:solidFill>
              </a:rPr>
              <a:t>registration/intake</a:t>
            </a:r>
            <a:endParaRPr lang="en-US" sz="2200" dirty="0">
              <a:solidFill>
                <a:schemeClr val="accent1"/>
              </a:solidFill>
            </a:endParaRPr>
          </a:p>
        </p:txBody>
      </p:sp>
      <p:sp>
        <p:nvSpPr>
          <p:cNvPr id="4" name="Text Placeholder 3"/>
          <p:cNvSpPr>
            <a:spLocks noGrp="1"/>
          </p:cNvSpPr>
          <p:nvPr>
            <p:ph type="body" sz="half" idx="2"/>
          </p:nvPr>
        </p:nvSpPr>
        <p:spPr>
          <a:xfrm>
            <a:off x="648307" y="2399696"/>
            <a:ext cx="3531808" cy="3478590"/>
          </a:xfrm>
        </p:spPr>
        <p:txBody>
          <a:bodyPr>
            <a:normAutofit/>
          </a:bodyPr>
          <a:lstStyle/>
          <a:p>
            <a:pPr marL="0" lvl="1"/>
            <a:r>
              <a:rPr lang="en-US" sz="2600" dirty="0">
                <a:solidFill>
                  <a:schemeClr val="tx1"/>
                </a:solidFill>
              </a:rPr>
              <a:t>Examples of data entry expenses (kind of data and reports being </a:t>
            </a:r>
            <a:r>
              <a:rPr lang="en-US" sz="2600" dirty="0" smtClean="0">
                <a:solidFill>
                  <a:schemeClr val="tx1"/>
                </a:solidFill>
              </a:rPr>
              <a:t>produced that support </a:t>
            </a:r>
            <a:r>
              <a:rPr lang="en-US" sz="2600" dirty="0">
                <a:solidFill>
                  <a:schemeClr val="tx1"/>
                </a:solidFill>
              </a:rPr>
              <a:t>services vs those that support finance and administration)</a:t>
            </a:r>
          </a:p>
          <a:p>
            <a:endParaRPr lang="en-US" dirty="0"/>
          </a:p>
        </p:txBody>
      </p:sp>
      <p:sp>
        <p:nvSpPr>
          <p:cNvPr id="5" name="Slide Number Placeholder 4"/>
          <p:cNvSpPr>
            <a:spLocks noGrp="1"/>
          </p:cNvSpPr>
          <p:nvPr>
            <p:ph type="sldNum" sz="quarter" idx="12"/>
          </p:nvPr>
        </p:nvSpPr>
        <p:spPr/>
        <p:txBody>
          <a:bodyPr/>
          <a:lstStyle/>
          <a:p>
            <a:fld id="{1166AE60-4DC8-4C98-B69D-A1FD99ED36C0}" type="slidenum">
              <a:rPr lang="en-US" smtClean="0"/>
              <a:t>20</a:t>
            </a:fld>
            <a:endParaRPr lang="en-US" dirty="0"/>
          </a:p>
        </p:txBody>
      </p:sp>
    </p:spTree>
    <p:extLst>
      <p:ext uri="{BB962C8B-B14F-4D97-AF65-F5344CB8AC3E}">
        <p14:creationId xmlns:p14="http://schemas.microsoft.com/office/powerpoint/2010/main" val="24878527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170" y="221673"/>
            <a:ext cx="8596668" cy="895927"/>
          </a:xfrm>
        </p:spPr>
        <p:txBody>
          <a:bodyPr>
            <a:normAutofit fontScale="90000"/>
          </a:bodyPr>
          <a:lstStyle/>
          <a:p>
            <a:r>
              <a:rPr lang="en-US" dirty="0" smtClean="0"/>
              <a:t>Unit cost--$21.00 per 15 min intervals $ 84hr.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09025250"/>
              </p:ext>
            </p:extLst>
          </p:nvPr>
        </p:nvGraphicFramePr>
        <p:xfrm>
          <a:off x="721406" y="1104407"/>
          <a:ext cx="8480651" cy="5354450"/>
        </p:xfrm>
        <a:graphic>
          <a:graphicData uri="http://schemas.openxmlformats.org/drawingml/2006/table">
            <a:tbl>
              <a:tblPr firstRow="1" bandRow="1">
                <a:tableStyleId>{5C22544A-7EE6-4342-B048-85BDC9FD1C3A}</a:tableStyleId>
              </a:tblPr>
              <a:tblGrid>
                <a:gridCol w="2268537"/>
                <a:gridCol w="812800"/>
                <a:gridCol w="1567543"/>
                <a:gridCol w="3831771"/>
              </a:tblGrid>
              <a:tr h="513200">
                <a:tc>
                  <a:txBody>
                    <a:bodyPr/>
                    <a:lstStyle/>
                    <a:p>
                      <a:pPr algn="ctr"/>
                      <a:r>
                        <a:rPr lang="en-US" dirty="0" smtClean="0"/>
                        <a:t>Cost Category</a:t>
                      </a:r>
                      <a:endParaRPr lang="en-US" dirty="0"/>
                    </a:p>
                  </a:txBody>
                  <a:tcPr/>
                </a:tc>
                <a:tc>
                  <a:txBody>
                    <a:bodyPr/>
                    <a:lstStyle/>
                    <a:p>
                      <a:pPr algn="ctr"/>
                      <a:r>
                        <a:rPr lang="en-US" dirty="0" smtClean="0"/>
                        <a:t>FTE % </a:t>
                      </a:r>
                      <a:endParaRPr lang="en-US" dirty="0"/>
                    </a:p>
                  </a:txBody>
                  <a:tcPr/>
                </a:tc>
                <a:tc>
                  <a:txBody>
                    <a:bodyPr/>
                    <a:lstStyle/>
                    <a:p>
                      <a:pPr algn="ctr"/>
                      <a:r>
                        <a:rPr lang="en-US" dirty="0" smtClean="0"/>
                        <a:t>Total Cost</a:t>
                      </a:r>
                      <a:endParaRPr lang="en-US" dirty="0"/>
                    </a:p>
                  </a:txBody>
                  <a:tcPr/>
                </a:tc>
                <a:tc>
                  <a:txBody>
                    <a:bodyPr/>
                    <a:lstStyle/>
                    <a:p>
                      <a:r>
                        <a:rPr lang="en-US" dirty="0" smtClean="0"/>
                        <a:t>Notes</a:t>
                      </a:r>
                      <a:endParaRPr lang="en-US" dirty="0"/>
                    </a:p>
                  </a:txBody>
                  <a:tcPr/>
                </a:tc>
              </a:tr>
              <a:tr h="643354">
                <a:tc>
                  <a:txBody>
                    <a:bodyPr/>
                    <a:lstStyle/>
                    <a:p>
                      <a:r>
                        <a:rPr lang="en-US" dirty="0" smtClean="0">
                          <a:solidFill>
                            <a:schemeClr val="tx1"/>
                          </a:solidFill>
                        </a:rPr>
                        <a:t>Dir Client Services Supervisor</a:t>
                      </a:r>
                      <a:endParaRPr lang="en-US" dirty="0">
                        <a:solidFill>
                          <a:schemeClr val="tx1"/>
                        </a:solidFill>
                      </a:endParaRPr>
                    </a:p>
                  </a:txBody>
                  <a:tcPr/>
                </a:tc>
                <a:tc>
                  <a:txBody>
                    <a:bodyPr/>
                    <a:lstStyle/>
                    <a:p>
                      <a:pPr algn="ctr"/>
                      <a:r>
                        <a:rPr lang="en-US" dirty="0" smtClean="0">
                          <a:solidFill>
                            <a:schemeClr val="tx1"/>
                          </a:solidFill>
                        </a:rPr>
                        <a:t>0.70</a:t>
                      </a:r>
                      <a:endParaRPr lang="en-US" dirty="0">
                        <a:solidFill>
                          <a:schemeClr val="tx1"/>
                        </a:solidFill>
                      </a:endParaRPr>
                    </a:p>
                  </a:txBody>
                  <a:tcPr/>
                </a:tc>
                <a:tc>
                  <a:txBody>
                    <a:bodyPr/>
                    <a:lstStyle/>
                    <a:p>
                      <a:pPr algn="r"/>
                      <a:r>
                        <a:rPr lang="en-US" sz="1800" dirty="0" smtClean="0">
                          <a:solidFill>
                            <a:schemeClr val="tx1"/>
                          </a:solidFill>
                        </a:rPr>
                        <a:t>$    39,690</a:t>
                      </a:r>
                      <a:endParaRPr lang="en-US" sz="1800" dirty="0">
                        <a:solidFill>
                          <a:schemeClr val="tx1"/>
                        </a:solidFill>
                      </a:endParaRPr>
                    </a:p>
                  </a:txBody>
                  <a:tcPr/>
                </a:tc>
                <a:tc>
                  <a:txBody>
                    <a:bodyPr/>
                    <a:lstStyle/>
                    <a:p>
                      <a:r>
                        <a:rPr lang="en-US" dirty="0" smtClean="0">
                          <a:solidFill>
                            <a:schemeClr val="tx1"/>
                          </a:solidFill>
                        </a:rPr>
                        <a:t>Direct to service 70% time clients directly or indirectly </a:t>
                      </a:r>
                      <a:endParaRPr lang="en-US" dirty="0">
                        <a:solidFill>
                          <a:schemeClr val="tx1"/>
                        </a:solidFill>
                      </a:endParaRPr>
                    </a:p>
                  </a:txBody>
                  <a:tcPr/>
                </a:tc>
              </a:tr>
              <a:tr h="369339">
                <a:tc>
                  <a:txBody>
                    <a:bodyPr/>
                    <a:lstStyle/>
                    <a:p>
                      <a:r>
                        <a:rPr lang="en-US" dirty="0" smtClean="0">
                          <a:solidFill>
                            <a:schemeClr val="tx1"/>
                          </a:solidFill>
                        </a:rPr>
                        <a:t>Case managers</a:t>
                      </a:r>
                      <a:endParaRPr lang="en-US" dirty="0">
                        <a:solidFill>
                          <a:schemeClr val="tx1"/>
                        </a:solidFill>
                      </a:endParaRPr>
                    </a:p>
                  </a:txBody>
                  <a:tcPr/>
                </a:tc>
                <a:tc>
                  <a:txBody>
                    <a:bodyPr/>
                    <a:lstStyle/>
                    <a:p>
                      <a:pPr algn="ctr"/>
                      <a:r>
                        <a:rPr lang="en-US" dirty="0" smtClean="0">
                          <a:solidFill>
                            <a:schemeClr val="tx1"/>
                          </a:solidFill>
                        </a:rPr>
                        <a:t>9.0</a:t>
                      </a:r>
                      <a:endParaRPr lang="en-US" dirty="0">
                        <a:solidFill>
                          <a:schemeClr val="tx1"/>
                        </a:solidFill>
                      </a:endParaRPr>
                    </a:p>
                  </a:txBody>
                  <a:tcPr/>
                </a:tc>
                <a:tc>
                  <a:txBody>
                    <a:bodyPr/>
                    <a:lstStyle/>
                    <a:p>
                      <a:pPr algn="r"/>
                      <a:r>
                        <a:rPr lang="en-US" sz="1800" dirty="0" smtClean="0">
                          <a:solidFill>
                            <a:schemeClr val="tx1"/>
                          </a:solidFill>
                        </a:rPr>
                        <a:t>$  435,154</a:t>
                      </a:r>
                      <a:endParaRPr lang="en-US" sz="1800" dirty="0">
                        <a:solidFill>
                          <a:schemeClr val="tx1"/>
                        </a:solidFill>
                      </a:endParaRPr>
                    </a:p>
                  </a:txBody>
                  <a:tcPr/>
                </a:tc>
                <a:tc>
                  <a:txBody>
                    <a:bodyPr/>
                    <a:lstStyle/>
                    <a:p>
                      <a:r>
                        <a:rPr lang="en-US" dirty="0" smtClean="0">
                          <a:solidFill>
                            <a:schemeClr val="tx1"/>
                          </a:solidFill>
                        </a:rPr>
                        <a:t>Direct to service</a:t>
                      </a:r>
                      <a:endParaRPr lang="en-US" dirty="0">
                        <a:solidFill>
                          <a:schemeClr val="tx1"/>
                        </a:solidFill>
                      </a:endParaRPr>
                    </a:p>
                  </a:txBody>
                  <a:tcPr/>
                </a:tc>
              </a:tr>
              <a:tr h="629431">
                <a:tc>
                  <a:txBody>
                    <a:bodyPr/>
                    <a:lstStyle/>
                    <a:p>
                      <a:r>
                        <a:rPr lang="en-US" dirty="0" smtClean="0">
                          <a:solidFill>
                            <a:schemeClr val="tx1"/>
                          </a:solidFill>
                        </a:rPr>
                        <a:t>Data specialist</a:t>
                      </a:r>
                      <a:endParaRPr lang="en-US" dirty="0">
                        <a:solidFill>
                          <a:schemeClr val="tx1"/>
                        </a:solidFill>
                      </a:endParaRPr>
                    </a:p>
                  </a:txBody>
                  <a:tcPr/>
                </a:tc>
                <a:tc>
                  <a:txBody>
                    <a:bodyPr/>
                    <a:lstStyle/>
                    <a:p>
                      <a:pPr algn="ctr"/>
                      <a:r>
                        <a:rPr lang="en-US" dirty="0" smtClean="0">
                          <a:solidFill>
                            <a:schemeClr val="tx1"/>
                          </a:solidFill>
                        </a:rPr>
                        <a:t>0.50</a:t>
                      </a:r>
                      <a:endParaRPr lang="en-US" dirty="0">
                        <a:solidFill>
                          <a:schemeClr val="tx1"/>
                        </a:solidFill>
                      </a:endParaRPr>
                    </a:p>
                  </a:txBody>
                  <a:tcPr/>
                </a:tc>
                <a:tc>
                  <a:txBody>
                    <a:bodyPr/>
                    <a:lstStyle/>
                    <a:p>
                      <a:pPr algn="r"/>
                      <a:r>
                        <a:rPr lang="en-US" sz="1800" b="1" dirty="0" smtClean="0">
                          <a:solidFill>
                            <a:srgbClr val="008000"/>
                          </a:solidFill>
                        </a:rPr>
                        <a:t>$    </a:t>
                      </a:r>
                      <a:r>
                        <a:rPr lang="en-US" sz="1800" b="1" baseline="0" dirty="0" smtClean="0">
                          <a:solidFill>
                            <a:srgbClr val="008000"/>
                          </a:solidFill>
                        </a:rPr>
                        <a:t> </a:t>
                      </a:r>
                      <a:r>
                        <a:rPr lang="en-US" sz="1800" b="1" dirty="0" smtClean="0">
                          <a:solidFill>
                            <a:srgbClr val="008000"/>
                          </a:solidFill>
                        </a:rPr>
                        <a:t>9,262</a:t>
                      </a:r>
                      <a:endParaRPr lang="en-US" sz="1800" b="1" dirty="0">
                        <a:solidFill>
                          <a:srgbClr val="008000"/>
                        </a:solidFill>
                      </a:endParaRPr>
                    </a:p>
                  </a:txBody>
                  <a:tcPr/>
                </a:tc>
                <a:tc>
                  <a:txBody>
                    <a:bodyPr/>
                    <a:lstStyle/>
                    <a:p>
                      <a:r>
                        <a:rPr lang="en-US" dirty="0" smtClean="0">
                          <a:solidFill>
                            <a:schemeClr val="tx1"/>
                          </a:solidFill>
                        </a:rPr>
                        <a:t>Enters data in CAREWare for Part C Reimbursement</a:t>
                      </a:r>
                      <a:endParaRPr lang="en-US" dirty="0">
                        <a:solidFill>
                          <a:schemeClr val="tx1"/>
                        </a:solidFill>
                      </a:endParaRPr>
                    </a:p>
                  </a:txBody>
                  <a:tcPr/>
                </a:tc>
              </a:tr>
              <a:tr h="385988">
                <a:tc>
                  <a:txBody>
                    <a:bodyPr/>
                    <a:lstStyle/>
                    <a:p>
                      <a:r>
                        <a:rPr lang="en-US" dirty="0" smtClean="0">
                          <a:solidFill>
                            <a:schemeClr val="tx1"/>
                          </a:solidFill>
                        </a:rPr>
                        <a:t>Admin support</a:t>
                      </a:r>
                      <a:endParaRPr lang="en-US" dirty="0">
                        <a:solidFill>
                          <a:schemeClr val="tx1"/>
                        </a:solidFill>
                      </a:endParaRPr>
                    </a:p>
                  </a:txBody>
                  <a:tcPr/>
                </a:tc>
                <a:tc>
                  <a:txBody>
                    <a:bodyPr/>
                    <a:lstStyle/>
                    <a:p>
                      <a:pPr algn="ctr"/>
                      <a:r>
                        <a:rPr lang="en-US" dirty="0" smtClean="0">
                          <a:solidFill>
                            <a:schemeClr val="tx1"/>
                          </a:solidFill>
                        </a:rPr>
                        <a:t>0.50</a:t>
                      </a:r>
                      <a:endParaRPr lang="en-US" dirty="0">
                        <a:solidFill>
                          <a:schemeClr val="tx1"/>
                        </a:solidFill>
                      </a:endParaRPr>
                    </a:p>
                  </a:txBody>
                  <a:tcPr/>
                </a:tc>
                <a:tc>
                  <a:txBody>
                    <a:bodyPr/>
                    <a:lstStyle/>
                    <a:p>
                      <a:pPr algn="r"/>
                      <a:r>
                        <a:rPr lang="en-US" sz="1800" dirty="0" smtClean="0">
                          <a:solidFill>
                            <a:schemeClr val="tx1"/>
                          </a:solidFill>
                        </a:rPr>
                        <a:t>$    12,064</a:t>
                      </a:r>
                      <a:endParaRPr lang="en-US" sz="1800" dirty="0">
                        <a:solidFill>
                          <a:schemeClr val="tx1"/>
                        </a:solidFill>
                      </a:endParaRPr>
                    </a:p>
                  </a:txBody>
                  <a:tcPr/>
                </a:tc>
                <a:tc>
                  <a:txBody>
                    <a:bodyPr/>
                    <a:lstStyle/>
                    <a:p>
                      <a:r>
                        <a:rPr lang="en-US" dirty="0" smtClean="0">
                          <a:solidFill>
                            <a:schemeClr val="tx1"/>
                          </a:solidFill>
                        </a:rPr>
                        <a:t>Does triage – direct for service</a:t>
                      </a:r>
                      <a:endParaRPr lang="en-US" dirty="0">
                        <a:solidFill>
                          <a:schemeClr val="tx1"/>
                        </a:solidFill>
                      </a:endParaRPr>
                    </a:p>
                  </a:txBody>
                  <a:tcPr/>
                </a:tc>
              </a:tr>
              <a:tr h="435969">
                <a:tc>
                  <a:txBody>
                    <a:bodyPr/>
                    <a:lstStyle/>
                    <a:p>
                      <a:r>
                        <a:rPr lang="en-US" dirty="0" smtClean="0">
                          <a:solidFill>
                            <a:schemeClr val="tx1"/>
                          </a:solidFill>
                        </a:rPr>
                        <a:t>Fringes</a:t>
                      </a:r>
                      <a:endParaRPr lang="en-US" dirty="0">
                        <a:solidFill>
                          <a:schemeClr val="tx1"/>
                        </a:solidFill>
                      </a:endParaRPr>
                    </a:p>
                  </a:txBody>
                  <a:tcPr/>
                </a:tc>
                <a:tc>
                  <a:txBody>
                    <a:bodyPr/>
                    <a:lstStyle/>
                    <a:p>
                      <a:endParaRPr lang="en-US" dirty="0">
                        <a:solidFill>
                          <a:schemeClr val="tx1"/>
                        </a:solidFill>
                      </a:endParaRPr>
                    </a:p>
                  </a:txBody>
                  <a:tcPr/>
                </a:tc>
                <a:tc>
                  <a:txBody>
                    <a:bodyPr/>
                    <a:lstStyle/>
                    <a:p>
                      <a:pPr algn="r"/>
                      <a:r>
                        <a:rPr lang="en-US" sz="1800" dirty="0" smtClean="0">
                          <a:solidFill>
                            <a:schemeClr val="tx1"/>
                          </a:solidFill>
                        </a:rPr>
                        <a:t>$ </a:t>
                      </a:r>
                      <a:r>
                        <a:rPr lang="en-US" sz="1800" baseline="0" dirty="0" smtClean="0">
                          <a:solidFill>
                            <a:schemeClr val="tx1"/>
                          </a:solidFill>
                        </a:rPr>
                        <a:t> </a:t>
                      </a:r>
                      <a:r>
                        <a:rPr lang="en-US" sz="1800" dirty="0" smtClean="0">
                          <a:solidFill>
                            <a:schemeClr val="tx1"/>
                          </a:solidFill>
                        </a:rPr>
                        <a:t>131,733</a:t>
                      </a:r>
                      <a:endParaRPr lang="en-US" sz="1800" dirty="0">
                        <a:solidFill>
                          <a:schemeClr val="tx1"/>
                        </a:solidFill>
                      </a:endParaRPr>
                    </a:p>
                  </a:txBody>
                  <a:tcPr/>
                </a:tc>
                <a:tc>
                  <a:txBody>
                    <a:bodyPr/>
                    <a:lstStyle/>
                    <a:p>
                      <a:endParaRPr lang="en-US" dirty="0">
                        <a:solidFill>
                          <a:schemeClr val="tx1"/>
                        </a:solidFill>
                      </a:endParaRPr>
                    </a:p>
                  </a:txBody>
                  <a:tcPr/>
                </a:tc>
              </a:tr>
              <a:tr h="359675">
                <a:tc>
                  <a:txBody>
                    <a:bodyPr/>
                    <a:lstStyle/>
                    <a:p>
                      <a:r>
                        <a:rPr lang="en-US" dirty="0" smtClean="0">
                          <a:solidFill>
                            <a:schemeClr val="tx1"/>
                          </a:solidFill>
                        </a:rPr>
                        <a:t>Travel</a:t>
                      </a:r>
                      <a:endParaRPr lang="en-US" dirty="0">
                        <a:solidFill>
                          <a:schemeClr val="tx1"/>
                        </a:solidFill>
                      </a:endParaRPr>
                    </a:p>
                  </a:txBody>
                  <a:tcPr/>
                </a:tc>
                <a:tc>
                  <a:txBody>
                    <a:bodyPr/>
                    <a:lstStyle/>
                    <a:p>
                      <a:endParaRPr lang="en-US" dirty="0">
                        <a:solidFill>
                          <a:schemeClr val="tx1"/>
                        </a:solidFill>
                      </a:endParaRPr>
                    </a:p>
                  </a:txBody>
                  <a:tcPr/>
                </a:tc>
                <a:tc>
                  <a:txBody>
                    <a:bodyPr/>
                    <a:lstStyle/>
                    <a:p>
                      <a:pPr algn="r"/>
                      <a:r>
                        <a:rPr lang="en-US" sz="1800" dirty="0" smtClean="0">
                          <a:solidFill>
                            <a:schemeClr val="tx1"/>
                          </a:solidFill>
                        </a:rPr>
                        <a:t>$        423</a:t>
                      </a:r>
                      <a:endParaRPr lang="en-US" sz="1800" dirty="0">
                        <a:solidFill>
                          <a:schemeClr val="tx1"/>
                        </a:solidFill>
                      </a:endParaRPr>
                    </a:p>
                  </a:txBody>
                  <a:tcPr/>
                </a:tc>
                <a:tc>
                  <a:txBody>
                    <a:bodyPr/>
                    <a:lstStyle/>
                    <a:p>
                      <a:r>
                        <a:rPr lang="en-US" dirty="0" smtClean="0">
                          <a:solidFill>
                            <a:schemeClr val="tx1"/>
                          </a:solidFill>
                        </a:rPr>
                        <a:t>Direct to service</a:t>
                      </a:r>
                      <a:endParaRPr lang="en-US" dirty="0">
                        <a:solidFill>
                          <a:schemeClr val="tx1"/>
                        </a:solidFill>
                      </a:endParaRPr>
                    </a:p>
                  </a:txBody>
                  <a:tcPr/>
                </a:tc>
              </a:tr>
              <a:tr h="362400">
                <a:tc>
                  <a:txBody>
                    <a:bodyPr/>
                    <a:lstStyle/>
                    <a:p>
                      <a:r>
                        <a:rPr lang="en-US" dirty="0" smtClean="0">
                          <a:solidFill>
                            <a:schemeClr val="tx1"/>
                          </a:solidFill>
                        </a:rPr>
                        <a:t>Supplies</a:t>
                      </a:r>
                      <a:endParaRPr lang="en-US" dirty="0">
                        <a:solidFill>
                          <a:schemeClr val="tx1"/>
                        </a:solidFill>
                      </a:endParaRPr>
                    </a:p>
                  </a:txBody>
                  <a:tcPr/>
                </a:tc>
                <a:tc>
                  <a:txBody>
                    <a:bodyPr/>
                    <a:lstStyle/>
                    <a:p>
                      <a:endParaRPr lang="en-US" dirty="0">
                        <a:solidFill>
                          <a:schemeClr val="tx1"/>
                        </a:solidFill>
                      </a:endParaRPr>
                    </a:p>
                  </a:txBody>
                  <a:tcPr/>
                </a:tc>
                <a:tc>
                  <a:txBody>
                    <a:bodyPr/>
                    <a:lstStyle/>
                    <a:p>
                      <a:pPr algn="r"/>
                      <a:r>
                        <a:rPr lang="en-US" sz="1800" dirty="0" smtClean="0">
                          <a:solidFill>
                            <a:schemeClr val="tx1"/>
                          </a:solidFill>
                        </a:rPr>
                        <a:t>$     2,000</a:t>
                      </a:r>
                      <a:endParaRPr lang="en-US" sz="1800" dirty="0">
                        <a:solidFill>
                          <a:schemeClr val="tx1"/>
                        </a:solidFill>
                      </a:endParaRPr>
                    </a:p>
                  </a:txBody>
                  <a:tcPr/>
                </a:tc>
                <a:tc>
                  <a:txBody>
                    <a:bodyPr/>
                    <a:lstStyle/>
                    <a:p>
                      <a:r>
                        <a:rPr lang="en-US" dirty="0" smtClean="0">
                          <a:solidFill>
                            <a:schemeClr val="tx1"/>
                          </a:solidFill>
                        </a:rPr>
                        <a:t>Direct to service</a:t>
                      </a:r>
                      <a:endParaRPr lang="en-US" dirty="0">
                        <a:solidFill>
                          <a:schemeClr val="tx1"/>
                        </a:solidFill>
                      </a:endParaRPr>
                    </a:p>
                  </a:txBody>
                  <a:tcPr/>
                </a:tc>
              </a:tr>
              <a:tr h="1068943">
                <a:tc>
                  <a:txBody>
                    <a:bodyPr/>
                    <a:lstStyle/>
                    <a:p>
                      <a:r>
                        <a:rPr lang="en-US" dirty="0" smtClean="0">
                          <a:solidFill>
                            <a:schemeClr val="tx1"/>
                          </a:solidFill>
                        </a:rPr>
                        <a:t>Administration</a:t>
                      </a:r>
                      <a:endParaRPr lang="en-US" dirty="0">
                        <a:solidFill>
                          <a:schemeClr val="tx1"/>
                        </a:solidFill>
                      </a:endParaRPr>
                    </a:p>
                  </a:txBody>
                  <a:tcPr/>
                </a:tc>
                <a:tc>
                  <a:txBody>
                    <a:bodyPr/>
                    <a:lstStyle/>
                    <a:p>
                      <a:endParaRPr lang="en-US" dirty="0">
                        <a:solidFill>
                          <a:schemeClr val="tx1"/>
                        </a:solidFill>
                      </a:endParaRPr>
                    </a:p>
                  </a:txBody>
                  <a:tcPr/>
                </a:tc>
                <a:tc>
                  <a:txBody>
                    <a:bodyPr/>
                    <a:lstStyle/>
                    <a:p>
                      <a:pPr algn="r"/>
                      <a:r>
                        <a:rPr lang="en-US" sz="1800" b="1" dirty="0" smtClean="0">
                          <a:solidFill>
                            <a:srgbClr val="008000"/>
                          </a:solidFill>
                        </a:rPr>
                        <a:t>$   70,000</a:t>
                      </a:r>
                      <a:endParaRPr lang="en-US" sz="1800" b="1" dirty="0">
                        <a:solidFill>
                          <a:srgbClr val="008000"/>
                        </a:solidFill>
                      </a:endParaRPr>
                    </a:p>
                  </a:txBody>
                  <a:tcPr/>
                </a:tc>
                <a:tc>
                  <a:txBody>
                    <a:bodyPr/>
                    <a:lstStyle/>
                    <a:p>
                      <a:r>
                        <a:rPr lang="en-US" dirty="0" smtClean="0">
                          <a:solidFill>
                            <a:schemeClr val="tx1"/>
                          </a:solidFill>
                        </a:rPr>
                        <a:t>Choice of looking at the facility in this 10% of total and allocated directly to service using sq ft or % of FTE</a:t>
                      </a:r>
                      <a:endParaRPr lang="en-US" dirty="0">
                        <a:solidFill>
                          <a:schemeClr val="tx1"/>
                        </a:solidFill>
                      </a:endParaRPr>
                    </a:p>
                  </a:txBody>
                  <a:tcPr/>
                </a:tc>
              </a:tr>
              <a:tr h="446280">
                <a:tc>
                  <a:txBody>
                    <a:bodyPr/>
                    <a:lstStyle/>
                    <a:p>
                      <a:pPr algn="r"/>
                      <a:r>
                        <a:rPr lang="en-US" dirty="0" smtClean="0"/>
                        <a:t>TOTAL</a:t>
                      </a:r>
                      <a:endParaRPr lang="en-US" dirty="0"/>
                    </a:p>
                  </a:txBody>
                  <a:tcPr/>
                </a:tc>
                <a:tc>
                  <a:txBody>
                    <a:bodyPr/>
                    <a:lstStyle/>
                    <a:p>
                      <a:endParaRPr lang="en-US" dirty="0"/>
                    </a:p>
                  </a:txBody>
                  <a:tcPr/>
                </a:tc>
                <a:tc>
                  <a:txBody>
                    <a:bodyPr/>
                    <a:lstStyle/>
                    <a:p>
                      <a:pPr algn="r"/>
                      <a:r>
                        <a:rPr lang="en-US" sz="1800" dirty="0" smtClean="0"/>
                        <a:t>$ 700,326</a:t>
                      </a:r>
                      <a:endParaRPr lang="en-US" sz="1800" dirty="0"/>
                    </a:p>
                  </a:txBody>
                  <a:tcPr/>
                </a:tc>
                <a:tc>
                  <a:txBody>
                    <a:bodyPr/>
                    <a:lstStyle/>
                    <a:p>
                      <a:endParaRPr lang="en-US" dirty="0">
                        <a:solidFill>
                          <a:schemeClr val="bg1"/>
                        </a:solidFill>
                      </a:endParaRPr>
                    </a:p>
                  </a:txBody>
                  <a:tcPr/>
                </a:tc>
              </a:tr>
            </a:tbl>
          </a:graphicData>
        </a:graphic>
      </p:graphicFrame>
      <p:sp>
        <p:nvSpPr>
          <p:cNvPr id="3" name="Slide Number Placeholder 2"/>
          <p:cNvSpPr>
            <a:spLocks noGrp="1"/>
          </p:cNvSpPr>
          <p:nvPr>
            <p:ph type="sldNum" sz="quarter" idx="12"/>
          </p:nvPr>
        </p:nvSpPr>
        <p:spPr/>
        <p:txBody>
          <a:bodyPr/>
          <a:lstStyle/>
          <a:p>
            <a:fld id="{1166AE60-4DC8-4C98-B69D-A1FD99ED36C0}" type="slidenum">
              <a:rPr lang="en-US" smtClean="0"/>
              <a:t>21</a:t>
            </a:fld>
            <a:endParaRPr lang="en-US" dirty="0"/>
          </a:p>
        </p:txBody>
      </p:sp>
    </p:spTree>
    <p:extLst>
      <p:ext uri="{BB962C8B-B14F-4D97-AF65-F5344CB8AC3E}">
        <p14:creationId xmlns:p14="http://schemas.microsoft.com/office/powerpoint/2010/main" val="6166274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208" y="309154"/>
            <a:ext cx="8596668" cy="1320800"/>
          </a:xfrm>
        </p:spPr>
        <p:txBody>
          <a:bodyPr>
            <a:noAutofit/>
          </a:bodyPr>
          <a:lstStyle/>
          <a:p>
            <a:r>
              <a:rPr lang="en-US" sz="4400" b="1" dirty="0" smtClean="0"/>
              <a:t>Summary</a:t>
            </a:r>
            <a:r>
              <a:rPr lang="en-US" sz="4400" b="1" dirty="0"/>
              <a:t> </a:t>
            </a:r>
            <a:r>
              <a:rPr lang="en-US" sz="4400" b="1" dirty="0" smtClean="0"/>
              <a:t>– properly allocate and report costs</a:t>
            </a:r>
            <a:endParaRPr lang="en-US" sz="4400" b="1" dirty="0"/>
          </a:p>
        </p:txBody>
      </p:sp>
      <p:sp>
        <p:nvSpPr>
          <p:cNvPr id="4" name="Slide Number Placeholder 3"/>
          <p:cNvSpPr>
            <a:spLocks noGrp="1"/>
          </p:cNvSpPr>
          <p:nvPr>
            <p:ph type="sldNum" sz="quarter" idx="12"/>
          </p:nvPr>
        </p:nvSpPr>
        <p:spPr/>
        <p:txBody>
          <a:bodyPr/>
          <a:lstStyle/>
          <a:p>
            <a:fld id="{1166AE60-4DC8-4C98-B69D-A1FD99ED36C0}" type="slidenum">
              <a:rPr lang="en-US" smtClean="0"/>
              <a:t>22</a:t>
            </a:fld>
            <a:endParaRPr lang="en-US" dirty="0"/>
          </a:p>
        </p:txBody>
      </p:sp>
      <p:sp>
        <p:nvSpPr>
          <p:cNvPr id="10" name="Content Placeholder 8"/>
          <p:cNvSpPr>
            <a:spLocks noGrp="1"/>
          </p:cNvSpPr>
          <p:nvPr>
            <p:ph idx="1"/>
          </p:nvPr>
        </p:nvSpPr>
        <p:spPr>
          <a:xfrm>
            <a:off x="677333" y="1776548"/>
            <a:ext cx="9293143" cy="4852851"/>
          </a:xfrm>
        </p:spPr>
        <p:txBody>
          <a:bodyPr>
            <a:normAutofit lnSpcReduction="10000"/>
          </a:bodyPr>
          <a:lstStyle/>
          <a:p>
            <a:pPr marL="0" indent="0">
              <a:buNone/>
            </a:pPr>
            <a:r>
              <a:rPr lang="en-US" sz="2400" dirty="0" smtClean="0">
                <a:solidFill>
                  <a:schemeClr val="tx1"/>
                </a:solidFill>
              </a:rPr>
              <a:t>Part C Recipient (grantee)</a:t>
            </a:r>
          </a:p>
          <a:p>
            <a:r>
              <a:rPr lang="en-US" sz="2400" dirty="0">
                <a:solidFill>
                  <a:schemeClr val="tx1"/>
                </a:solidFill>
              </a:rPr>
              <a:t>Up to 10% of the grant may be used for routine grant administration and monitoring, and planning </a:t>
            </a:r>
            <a:r>
              <a:rPr lang="en-US" sz="2400" dirty="0" smtClean="0">
                <a:solidFill>
                  <a:schemeClr val="tx1"/>
                </a:solidFill>
              </a:rPr>
              <a:t>and evaluation</a:t>
            </a:r>
            <a:endParaRPr lang="en-US" sz="2400" dirty="0">
              <a:solidFill>
                <a:schemeClr val="tx1"/>
              </a:solidFill>
            </a:endParaRPr>
          </a:p>
          <a:p>
            <a:pPr marL="342900" lvl="2" indent="-342900"/>
            <a:r>
              <a:rPr lang="en-US" sz="2400" dirty="0">
                <a:solidFill>
                  <a:schemeClr val="tx1"/>
                </a:solidFill>
              </a:rPr>
              <a:t>The 10% administrative limit does NOT flow down to subrecipients</a:t>
            </a:r>
          </a:p>
          <a:p>
            <a:pPr marL="342900" lvl="2" indent="-342900"/>
            <a:r>
              <a:rPr lang="en-US" sz="2400" b="1" dirty="0">
                <a:solidFill>
                  <a:schemeClr val="accent1"/>
                </a:solidFill>
              </a:rPr>
              <a:t>P</a:t>
            </a:r>
            <a:r>
              <a:rPr lang="en-US" sz="2400" b="1" dirty="0" smtClean="0">
                <a:solidFill>
                  <a:schemeClr val="accent1"/>
                </a:solidFill>
              </a:rPr>
              <a:t>lanning </a:t>
            </a:r>
            <a:r>
              <a:rPr lang="en-US" sz="2400" b="1" dirty="0">
                <a:solidFill>
                  <a:schemeClr val="accent1"/>
                </a:solidFill>
              </a:rPr>
              <a:t>and evaluation are included in the 10%</a:t>
            </a:r>
          </a:p>
          <a:p>
            <a:r>
              <a:rPr lang="en-US" sz="2400" dirty="0" smtClean="0">
                <a:solidFill>
                  <a:schemeClr val="tx1"/>
                </a:solidFill>
              </a:rPr>
              <a:t>Portion </a:t>
            </a:r>
            <a:r>
              <a:rPr lang="en-US" sz="2400" dirty="0">
                <a:solidFill>
                  <a:schemeClr val="tx1"/>
                </a:solidFill>
              </a:rPr>
              <a:t>of direct </a:t>
            </a:r>
            <a:r>
              <a:rPr lang="en-US" sz="2400" i="1" dirty="0">
                <a:solidFill>
                  <a:schemeClr val="tx1"/>
                </a:solidFill>
              </a:rPr>
              <a:t>and indirect </a:t>
            </a:r>
            <a:r>
              <a:rPr lang="en-US" sz="2400" dirty="0">
                <a:solidFill>
                  <a:schemeClr val="tx1"/>
                </a:solidFill>
              </a:rPr>
              <a:t>costs of facilities utilized to provide RWHAP services are no longer subject to the 10% admin limit—charge to relevant service </a:t>
            </a:r>
            <a:r>
              <a:rPr lang="en-US" sz="2400" dirty="0" smtClean="0">
                <a:solidFill>
                  <a:schemeClr val="tx1"/>
                </a:solidFill>
              </a:rPr>
              <a:t>category</a:t>
            </a:r>
          </a:p>
          <a:p>
            <a:pPr marL="342900" lvl="2" indent="-342900"/>
            <a:r>
              <a:rPr lang="en-US" sz="2400" dirty="0">
                <a:solidFill>
                  <a:schemeClr val="tx1"/>
                </a:solidFill>
              </a:rPr>
              <a:t>Supervisor’s time devoted to providing professional oversight and direction regarding RWHAP-funded core medical or support service </a:t>
            </a:r>
            <a:r>
              <a:rPr lang="en-US" sz="2400" dirty="0" smtClean="0">
                <a:solidFill>
                  <a:schemeClr val="tx1"/>
                </a:solidFill>
              </a:rPr>
              <a:t>activities</a:t>
            </a:r>
          </a:p>
        </p:txBody>
      </p:sp>
    </p:spTree>
    <p:extLst>
      <p:ext uri="{BB962C8B-B14F-4D97-AF65-F5344CB8AC3E}">
        <p14:creationId xmlns:p14="http://schemas.microsoft.com/office/powerpoint/2010/main" val="30629309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7" y="439783"/>
            <a:ext cx="9300754" cy="657497"/>
          </a:xfrm>
        </p:spPr>
        <p:txBody>
          <a:bodyPr>
            <a:normAutofit/>
          </a:bodyPr>
          <a:lstStyle/>
          <a:p>
            <a:r>
              <a:rPr lang="en-US" sz="3200" b="1" i="1" dirty="0" smtClean="0"/>
              <a:t>Summary – properly allocate and report costs</a:t>
            </a:r>
            <a:endParaRPr lang="en-US" sz="3200" b="1" i="1" dirty="0"/>
          </a:p>
        </p:txBody>
      </p:sp>
      <p:sp>
        <p:nvSpPr>
          <p:cNvPr id="3" name="Text Placeholder 2"/>
          <p:cNvSpPr>
            <a:spLocks noGrp="1"/>
          </p:cNvSpPr>
          <p:nvPr>
            <p:ph type="body" idx="1"/>
          </p:nvPr>
        </p:nvSpPr>
        <p:spPr>
          <a:xfrm>
            <a:off x="535577" y="1455588"/>
            <a:ext cx="7302137" cy="477715"/>
          </a:xfrm>
        </p:spPr>
        <p:txBody>
          <a:bodyPr/>
          <a:lstStyle/>
          <a:p>
            <a:r>
              <a:rPr lang="en-US" sz="2800" b="1" dirty="0" smtClean="0">
                <a:solidFill>
                  <a:schemeClr val="tx1"/>
                </a:solidFill>
              </a:rPr>
              <a:t>See Policy Clarification Notice 15-01 </a:t>
            </a:r>
            <a:endParaRPr lang="en-US" sz="2800" dirty="0">
              <a:solidFill>
                <a:schemeClr val="tx1"/>
              </a:solidFill>
            </a:endParaRPr>
          </a:p>
        </p:txBody>
      </p:sp>
      <p:sp>
        <p:nvSpPr>
          <p:cNvPr id="4" name="Content Placeholder 3"/>
          <p:cNvSpPr>
            <a:spLocks noGrp="1"/>
          </p:cNvSpPr>
          <p:nvPr>
            <p:ph sz="half" idx="2"/>
          </p:nvPr>
        </p:nvSpPr>
        <p:spPr>
          <a:xfrm>
            <a:off x="1162594" y="2031849"/>
            <a:ext cx="7720149" cy="4238322"/>
          </a:xfrm>
        </p:spPr>
        <p:txBody>
          <a:bodyPr>
            <a:noAutofit/>
          </a:bodyPr>
          <a:lstStyle/>
          <a:p>
            <a:r>
              <a:rPr lang="en-US" sz="2400" dirty="0" smtClean="0"/>
              <a:t>Effective for RWHAP awards issued on or after January 1, 2015</a:t>
            </a:r>
          </a:p>
          <a:p>
            <a:pPr lvl="1"/>
            <a:r>
              <a:rPr lang="en-US" sz="2400" dirty="0" smtClean="0"/>
              <a:t>New Awards</a:t>
            </a:r>
          </a:p>
          <a:p>
            <a:pPr lvl="1"/>
            <a:r>
              <a:rPr lang="en-US" sz="2400" dirty="0" smtClean="0"/>
              <a:t>Competing Continuations</a:t>
            </a:r>
          </a:p>
          <a:p>
            <a:pPr lvl="1"/>
            <a:r>
              <a:rPr lang="en-US" sz="2400" dirty="0" smtClean="0"/>
              <a:t>Non-competing Continuations</a:t>
            </a:r>
          </a:p>
          <a:p>
            <a:pPr lvl="1"/>
            <a:endParaRPr lang="en-US" sz="2400" dirty="0" smtClean="0"/>
          </a:p>
          <a:p>
            <a:r>
              <a:rPr lang="en-US" sz="2400" dirty="0" smtClean="0"/>
              <a:t>Statutory 10% Administrative Limit varies by </a:t>
            </a:r>
          </a:p>
          <a:p>
            <a:pPr lvl="1"/>
            <a:r>
              <a:rPr lang="en-US" sz="2400" dirty="0" smtClean="0"/>
              <a:t>Part A, B, C, and D</a:t>
            </a:r>
          </a:p>
          <a:p>
            <a:pPr lvl="1"/>
            <a:r>
              <a:rPr lang="en-US" sz="2400" dirty="0" smtClean="0"/>
              <a:t>Recipient vs subrecipient</a:t>
            </a:r>
          </a:p>
        </p:txBody>
      </p:sp>
      <p:sp>
        <p:nvSpPr>
          <p:cNvPr id="7" name="Slide Number Placeholder 6"/>
          <p:cNvSpPr>
            <a:spLocks noGrp="1"/>
          </p:cNvSpPr>
          <p:nvPr>
            <p:ph type="sldNum" sz="quarter" idx="12"/>
          </p:nvPr>
        </p:nvSpPr>
        <p:spPr/>
        <p:txBody>
          <a:bodyPr/>
          <a:lstStyle/>
          <a:p>
            <a:fld id="{1166AE60-4DC8-4C98-B69D-A1FD99ED36C0}" type="slidenum">
              <a:rPr lang="en-US" smtClean="0"/>
              <a:t>23</a:t>
            </a:fld>
            <a:endParaRPr lang="en-US" dirty="0"/>
          </a:p>
        </p:txBody>
      </p:sp>
    </p:spTree>
    <p:extLst>
      <p:ext uri="{BB962C8B-B14F-4D97-AF65-F5344CB8AC3E}">
        <p14:creationId xmlns:p14="http://schemas.microsoft.com/office/powerpoint/2010/main" val="4263514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114" y="3889828"/>
            <a:ext cx="8596668" cy="855334"/>
          </a:xfrm>
        </p:spPr>
        <p:txBody>
          <a:bodyPr>
            <a:normAutofit/>
          </a:bodyPr>
          <a:lstStyle/>
          <a:p>
            <a:r>
              <a:rPr lang="en-US" sz="4800" b="1" dirty="0"/>
              <a:t>Q</a:t>
            </a:r>
            <a:r>
              <a:rPr lang="en-US" sz="4800" b="1" dirty="0" smtClean="0"/>
              <a:t>uestions and Answers</a:t>
            </a:r>
            <a:endParaRPr lang="en-US" sz="4800" b="1" dirty="0"/>
          </a:p>
        </p:txBody>
      </p:sp>
      <p:sp>
        <p:nvSpPr>
          <p:cNvPr id="4" name="Slide Number Placeholder 3"/>
          <p:cNvSpPr>
            <a:spLocks noGrp="1"/>
          </p:cNvSpPr>
          <p:nvPr>
            <p:ph type="sldNum" sz="quarter" idx="12"/>
          </p:nvPr>
        </p:nvSpPr>
        <p:spPr/>
        <p:txBody>
          <a:bodyPr/>
          <a:lstStyle/>
          <a:p>
            <a:fld id="{1166AE60-4DC8-4C98-B69D-A1FD99ED36C0}" type="slidenum">
              <a:rPr lang="en-US" smtClean="0"/>
              <a:t>24</a:t>
            </a:fld>
            <a:endParaRPr lang="en-US" dirty="0"/>
          </a:p>
        </p:txBody>
      </p:sp>
      <p:sp>
        <p:nvSpPr>
          <p:cNvPr id="5" name="Title 1"/>
          <p:cNvSpPr txBox="1">
            <a:spLocks/>
          </p:cNvSpPr>
          <p:nvPr/>
        </p:nvSpPr>
        <p:spPr>
          <a:xfrm>
            <a:off x="624114" y="798285"/>
            <a:ext cx="7837089" cy="2380343"/>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smtClean="0">
                <a:solidFill>
                  <a:schemeClr val="accent2">
                    <a:lumMod val="75000"/>
                  </a:schemeClr>
                </a:solidFill>
              </a:rPr>
              <a:t>Treatment of Costs Under the 10% Administrative Limit for </a:t>
            </a:r>
            <a:br>
              <a:rPr lang="en-US" sz="3600" dirty="0" smtClean="0">
                <a:solidFill>
                  <a:schemeClr val="accent2">
                    <a:lumMod val="75000"/>
                  </a:schemeClr>
                </a:solidFill>
              </a:rPr>
            </a:br>
            <a:r>
              <a:rPr lang="en-US" sz="3600" dirty="0" smtClean="0">
                <a:solidFill>
                  <a:schemeClr val="accent2">
                    <a:lumMod val="75000"/>
                  </a:schemeClr>
                </a:solidFill>
              </a:rPr>
              <a:t>Ryan White HIV/AIDS </a:t>
            </a:r>
            <a:br>
              <a:rPr lang="en-US" sz="3600" dirty="0" smtClean="0">
                <a:solidFill>
                  <a:schemeClr val="accent2">
                    <a:lumMod val="75000"/>
                  </a:schemeClr>
                </a:solidFill>
              </a:rPr>
            </a:br>
            <a:r>
              <a:rPr lang="en-US" sz="3600" dirty="0" smtClean="0">
                <a:solidFill>
                  <a:schemeClr val="accent2">
                    <a:lumMod val="75000"/>
                  </a:schemeClr>
                </a:solidFill>
              </a:rPr>
              <a:t>Part C Programs</a:t>
            </a:r>
            <a:endParaRPr lang="en-US" sz="3600" dirty="0">
              <a:solidFill>
                <a:schemeClr val="accent2">
                  <a:lumMod val="75000"/>
                </a:schemeClr>
              </a:solidFill>
            </a:endParaRPr>
          </a:p>
        </p:txBody>
      </p:sp>
    </p:spTree>
    <p:extLst>
      <p:ext uri="{BB962C8B-B14F-4D97-AF65-F5344CB8AC3E}">
        <p14:creationId xmlns:p14="http://schemas.microsoft.com/office/powerpoint/2010/main" val="2531200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Why revisit the </a:t>
            </a:r>
            <a:r>
              <a:rPr lang="en-US" b="1" i="1" dirty="0" smtClean="0"/>
              <a:t>treatment of costs under the 10% admin limit?</a:t>
            </a:r>
            <a:endParaRPr lang="en-US" strike="sngStrike" dirty="0"/>
          </a:p>
        </p:txBody>
      </p:sp>
      <p:sp>
        <p:nvSpPr>
          <p:cNvPr id="3" name="Content Placeholder 2"/>
          <p:cNvSpPr>
            <a:spLocks noGrp="1"/>
          </p:cNvSpPr>
          <p:nvPr>
            <p:ph idx="1"/>
          </p:nvPr>
        </p:nvSpPr>
        <p:spPr>
          <a:xfrm>
            <a:off x="677334" y="2075543"/>
            <a:ext cx="8596668" cy="4601028"/>
          </a:xfrm>
        </p:spPr>
        <p:txBody>
          <a:bodyPr>
            <a:normAutofit lnSpcReduction="10000"/>
          </a:bodyPr>
          <a:lstStyle/>
          <a:p>
            <a:pPr marL="172839" indent="-172839">
              <a:buFont typeface="Arial" panose="020B0604020202020204" pitchFamily="34" charset="0"/>
              <a:buChar char="•"/>
            </a:pPr>
            <a:r>
              <a:rPr lang="en-US" sz="2400" dirty="0"/>
              <a:t>Acknowledge a rapidly changing healthcare environment in which RWHAP grantees are playing a greater role in coordinating across multiple payer sources</a:t>
            </a:r>
          </a:p>
          <a:p>
            <a:pPr marL="172839" indent="-172839" defTabSz="921807">
              <a:buFont typeface="Arial" panose="020B0604020202020204" pitchFamily="34" charset="0"/>
              <a:buChar char="•"/>
              <a:defRPr/>
            </a:pPr>
            <a:r>
              <a:rPr lang="en-US" sz="2400" dirty="0"/>
              <a:t>Strengthen the RWHAP comprehensive system of care</a:t>
            </a:r>
          </a:p>
          <a:p>
            <a:pPr marL="172839" indent="-172839" defTabSz="921807">
              <a:buFont typeface="Arial" panose="020B0604020202020204" pitchFamily="34" charset="0"/>
              <a:buChar char="•"/>
              <a:defRPr/>
            </a:pPr>
            <a:r>
              <a:rPr lang="en-US" sz="2400" dirty="0" smtClean="0"/>
              <a:t>Provide </a:t>
            </a:r>
            <a:r>
              <a:rPr lang="en-US" sz="2400" dirty="0"/>
              <a:t>greater flexibility to grantees so they can meet the needs of RWHAP clients</a:t>
            </a:r>
          </a:p>
          <a:p>
            <a:pPr marL="172839" indent="-172839">
              <a:buFont typeface="Arial" panose="020B0604020202020204" pitchFamily="34" charset="0"/>
              <a:buChar char="•"/>
            </a:pPr>
            <a:r>
              <a:rPr lang="en-US" sz="2400" dirty="0" smtClean="0"/>
              <a:t>Increased focus on oversight </a:t>
            </a:r>
            <a:r>
              <a:rPr lang="en-US" sz="2400" dirty="0"/>
              <a:t>of </a:t>
            </a:r>
            <a:r>
              <a:rPr lang="en-US" sz="2400" dirty="0" smtClean="0"/>
              <a:t>subrecipients </a:t>
            </a:r>
            <a:r>
              <a:rPr lang="en-US" sz="2400" dirty="0"/>
              <a:t>as required by </a:t>
            </a:r>
            <a:r>
              <a:rPr lang="en-US" sz="2400" dirty="0" smtClean="0"/>
              <a:t>the </a:t>
            </a:r>
            <a:r>
              <a:rPr lang="en-US" sz="2400" dirty="0"/>
              <a:t>HHS implementation of the new uniform guidance at 45 CFR 75</a:t>
            </a:r>
          </a:p>
          <a:p>
            <a:pPr marL="172839" indent="-172839">
              <a:buFont typeface="Arial" panose="020B0604020202020204" pitchFamily="34" charset="0"/>
              <a:buChar char="•"/>
            </a:pPr>
            <a:r>
              <a:rPr lang="en-US" sz="2400" dirty="0"/>
              <a:t>Address the variation in statutory 10% administrative cost cap that exist for </a:t>
            </a:r>
            <a:r>
              <a:rPr lang="en-US" sz="2400" dirty="0" smtClean="0"/>
              <a:t>RWHAP Parts </a:t>
            </a:r>
            <a:r>
              <a:rPr lang="en-US" sz="2400" dirty="0"/>
              <a:t>A, B, C, </a:t>
            </a:r>
            <a:r>
              <a:rPr lang="en-US" sz="2400" dirty="0" smtClean="0"/>
              <a:t>D</a:t>
            </a:r>
            <a:endParaRPr lang="en-US" sz="2400" dirty="0"/>
          </a:p>
        </p:txBody>
      </p:sp>
      <p:sp>
        <p:nvSpPr>
          <p:cNvPr id="4" name="Slide Number Placeholder 3"/>
          <p:cNvSpPr>
            <a:spLocks noGrp="1"/>
          </p:cNvSpPr>
          <p:nvPr>
            <p:ph type="sldNum" sz="quarter" idx="12"/>
          </p:nvPr>
        </p:nvSpPr>
        <p:spPr/>
        <p:txBody>
          <a:bodyPr/>
          <a:lstStyle/>
          <a:p>
            <a:fld id="{1166AE60-4DC8-4C98-B69D-A1FD99ED36C0}" type="slidenum">
              <a:rPr lang="en-US" smtClean="0"/>
              <a:t>3</a:t>
            </a:fld>
            <a:endParaRPr lang="en-US" dirty="0"/>
          </a:p>
        </p:txBody>
      </p:sp>
    </p:spTree>
    <p:extLst>
      <p:ext uri="{BB962C8B-B14F-4D97-AF65-F5344CB8AC3E}">
        <p14:creationId xmlns:p14="http://schemas.microsoft.com/office/powerpoint/2010/main" val="899998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1189"/>
          </a:xfrm>
        </p:spPr>
        <p:txBody>
          <a:bodyPr/>
          <a:lstStyle/>
          <a:p>
            <a:r>
              <a:rPr lang="en-US" i="1" dirty="0" smtClean="0"/>
              <a:t>Recipient vs Subrecipient (45 CFR 75)</a:t>
            </a:r>
            <a:endParaRPr lang="en-US" i="1" dirty="0"/>
          </a:p>
        </p:txBody>
      </p:sp>
      <p:sp>
        <p:nvSpPr>
          <p:cNvPr id="3" name="Text Placeholder 2"/>
          <p:cNvSpPr>
            <a:spLocks noGrp="1"/>
          </p:cNvSpPr>
          <p:nvPr>
            <p:ph type="body" idx="1"/>
          </p:nvPr>
        </p:nvSpPr>
        <p:spPr>
          <a:xfrm>
            <a:off x="675746" y="1455588"/>
            <a:ext cx="4039946" cy="477715"/>
          </a:xfrm>
        </p:spPr>
        <p:txBody>
          <a:bodyPr/>
          <a:lstStyle/>
          <a:p>
            <a:r>
              <a:rPr lang="en-US" b="1" dirty="0" smtClean="0"/>
              <a:t>Recipient (grantee)</a:t>
            </a:r>
            <a:r>
              <a:rPr lang="en-US" dirty="0" smtClean="0"/>
              <a:t>	</a:t>
            </a:r>
            <a:endParaRPr lang="en-US" dirty="0"/>
          </a:p>
        </p:txBody>
      </p:sp>
      <p:sp>
        <p:nvSpPr>
          <p:cNvPr id="4" name="Content Placeholder 3"/>
          <p:cNvSpPr>
            <a:spLocks noGrp="1"/>
          </p:cNvSpPr>
          <p:nvPr>
            <p:ph sz="half" idx="2"/>
          </p:nvPr>
        </p:nvSpPr>
        <p:spPr>
          <a:xfrm>
            <a:off x="675745" y="2031849"/>
            <a:ext cx="3530495" cy="4656333"/>
          </a:xfrm>
        </p:spPr>
        <p:txBody>
          <a:bodyPr>
            <a:normAutofit lnSpcReduction="10000"/>
          </a:bodyPr>
          <a:lstStyle/>
          <a:p>
            <a:r>
              <a:rPr lang="en-US" sz="2200" dirty="0" smtClean="0"/>
              <a:t>The entity that receives the RWHAP award directly from HRSA</a:t>
            </a:r>
          </a:p>
          <a:p>
            <a:endParaRPr lang="en-US" sz="1000" dirty="0" smtClean="0"/>
          </a:p>
          <a:p>
            <a:pPr marL="0" indent="0">
              <a:buNone/>
            </a:pPr>
            <a:r>
              <a:rPr lang="en-US" sz="2200" dirty="0" smtClean="0"/>
              <a:t>Many RWHAP recipients (grantees) are also “pass-through” entities</a:t>
            </a:r>
            <a:endParaRPr lang="en-US" sz="2200" dirty="0"/>
          </a:p>
          <a:p>
            <a:r>
              <a:rPr lang="en-US" sz="2200" dirty="0" smtClean="0"/>
              <a:t>Pass-through entity is an entity that provides a subaward to a subrecipient to carry out part of the RWHAP activity</a:t>
            </a:r>
            <a:endParaRPr lang="en-US" sz="2200" dirty="0"/>
          </a:p>
        </p:txBody>
      </p:sp>
      <p:sp>
        <p:nvSpPr>
          <p:cNvPr id="5" name="Text Placeholder 4"/>
          <p:cNvSpPr>
            <a:spLocks noGrp="1"/>
          </p:cNvSpPr>
          <p:nvPr>
            <p:ph type="body" sz="quarter" idx="3"/>
          </p:nvPr>
        </p:nvSpPr>
        <p:spPr>
          <a:xfrm>
            <a:off x="5088383" y="1455588"/>
            <a:ext cx="4525880" cy="477715"/>
          </a:xfrm>
        </p:spPr>
        <p:txBody>
          <a:bodyPr/>
          <a:lstStyle/>
          <a:p>
            <a:r>
              <a:rPr lang="en-US" b="1" dirty="0" smtClean="0"/>
              <a:t>Subrecipient</a:t>
            </a:r>
            <a:endParaRPr lang="en-US" b="1" dirty="0"/>
          </a:p>
        </p:txBody>
      </p:sp>
      <p:sp>
        <p:nvSpPr>
          <p:cNvPr id="6" name="Content Placeholder 5"/>
          <p:cNvSpPr>
            <a:spLocks noGrp="1"/>
          </p:cNvSpPr>
          <p:nvPr>
            <p:ph sz="quarter" idx="4"/>
          </p:nvPr>
        </p:nvSpPr>
        <p:spPr>
          <a:xfrm>
            <a:off x="4807132" y="2031850"/>
            <a:ext cx="4807132" cy="4499579"/>
          </a:xfrm>
        </p:spPr>
        <p:txBody>
          <a:bodyPr>
            <a:noAutofit/>
          </a:bodyPr>
          <a:lstStyle/>
          <a:p>
            <a:r>
              <a:rPr lang="en-US" sz="2000" dirty="0" smtClean="0"/>
              <a:t>The entity that receives a subaward from a pass-through entity to carry out part of the RWHAP programmatic activity  (e.g., RWHAP provider)</a:t>
            </a:r>
          </a:p>
          <a:p>
            <a:r>
              <a:rPr lang="en-US" sz="2000" dirty="0" smtClean="0"/>
              <a:t>Is responsible for adherence to applicable Federal RWHAP program requirements </a:t>
            </a:r>
          </a:p>
          <a:p>
            <a:r>
              <a:rPr lang="en-US" sz="2000" dirty="0" smtClean="0"/>
              <a:t>Has its performance measured in relation to whether objectives of the RWHAP were met</a:t>
            </a:r>
          </a:p>
          <a:p>
            <a:r>
              <a:rPr lang="en-US" sz="2000" dirty="0" smtClean="0"/>
              <a:t>Uses Federal funds to carry out the RWHAP program for a public purpose as specified in authorizing statute</a:t>
            </a:r>
            <a:endParaRPr lang="en-US" sz="2000" dirty="0"/>
          </a:p>
        </p:txBody>
      </p:sp>
      <p:sp>
        <p:nvSpPr>
          <p:cNvPr id="7" name="Slide Number Placeholder 6"/>
          <p:cNvSpPr>
            <a:spLocks noGrp="1"/>
          </p:cNvSpPr>
          <p:nvPr>
            <p:ph type="sldNum" sz="quarter" idx="12"/>
          </p:nvPr>
        </p:nvSpPr>
        <p:spPr/>
        <p:txBody>
          <a:bodyPr/>
          <a:lstStyle/>
          <a:p>
            <a:fld id="{1166AE60-4DC8-4C98-B69D-A1FD99ED36C0}" type="slidenum">
              <a:rPr lang="en-US" smtClean="0"/>
              <a:t>4</a:t>
            </a:fld>
            <a:endParaRPr lang="en-US" dirty="0"/>
          </a:p>
        </p:txBody>
      </p:sp>
    </p:spTree>
    <p:extLst>
      <p:ext uri="{BB962C8B-B14F-4D97-AF65-F5344CB8AC3E}">
        <p14:creationId xmlns:p14="http://schemas.microsoft.com/office/powerpoint/2010/main" val="229267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has remained the same—Legislation Part C</a:t>
            </a:r>
            <a:endParaRPr lang="en-US" b="1" dirty="0"/>
          </a:p>
        </p:txBody>
      </p:sp>
      <p:sp>
        <p:nvSpPr>
          <p:cNvPr id="3" name="Content Placeholder 2"/>
          <p:cNvSpPr>
            <a:spLocks noGrp="1"/>
          </p:cNvSpPr>
          <p:nvPr>
            <p:ph idx="1"/>
          </p:nvPr>
        </p:nvSpPr>
        <p:spPr>
          <a:xfrm>
            <a:off x="677334" y="1899138"/>
            <a:ext cx="8887580" cy="4661319"/>
          </a:xfrm>
        </p:spPr>
        <p:txBody>
          <a:bodyPr>
            <a:normAutofit fontScale="85000" lnSpcReduction="20000"/>
          </a:bodyPr>
          <a:lstStyle/>
          <a:p>
            <a:r>
              <a:rPr lang="en-US" sz="3500" dirty="0"/>
              <a:t>§</a:t>
            </a:r>
            <a:r>
              <a:rPr lang="en-US" sz="3500" i="1" dirty="0"/>
              <a:t>2664 (g)(3) the applicant will not expend more than 10 percent of the grant for administrative expenses with respect to the grant, </a:t>
            </a:r>
            <a:r>
              <a:rPr lang="en-US" sz="3500" b="1" i="1" dirty="0"/>
              <a:t>including planning and </a:t>
            </a:r>
            <a:r>
              <a:rPr lang="en-US" sz="3500" b="1" i="1" dirty="0" smtClean="0"/>
              <a:t>evaluation</a:t>
            </a:r>
          </a:p>
          <a:p>
            <a:endParaRPr lang="en-US" sz="2800" i="1" dirty="0" smtClean="0"/>
          </a:p>
          <a:p>
            <a:r>
              <a:rPr lang="en-US" sz="3500" dirty="0">
                <a:solidFill>
                  <a:schemeClr val="accent1"/>
                </a:solidFill>
              </a:rPr>
              <a:t>Awarded </a:t>
            </a:r>
            <a:r>
              <a:rPr lang="en-US" sz="3500" dirty="0" smtClean="0">
                <a:solidFill>
                  <a:schemeClr val="accent1"/>
                </a:solidFill>
              </a:rPr>
              <a:t>$500,000 x </a:t>
            </a:r>
            <a:r>
              <a:rPr lang="en-US" sz="3500" dirty="0">
                <a:solidFill>
                  <a:schemeClr val="accent1"/>
                </a:solidFill>
              </a:rPr>
              <a:t>10% = </a:t>
            </a:r>
            <a:r>
              <a:rPr lang="en-US" sz="3500" dirty="0" smtClean="0">
                <a:solidFill>
                  <a:schemeClr val="accent1"/>
                </a:solidFill>
              </a:rPr>
              <a:t>$</a:t>
            </a:r>
            <a:r>
              <a:rPr lang="en-US" sz="3500" dirty="0">
                <a:solidFill>
                  <a:schemeClr val="accent1"/>
                </a:solidFill>
              </a:rPr>
              <a:t>5</a:t>
            </a:r>
            <a:r>
              <a:rPr lang="en-US" sz="3500" dirty="0" smtClean="0">
                <a:solidFill>
                  <a:schemeClr val="accent1"/>
                </a:solidFill>
              </a:rPr>
              <a:t>0,000 </a:t>
            </a:r>
            <a:r>
              <a:rPr lang="en-US" sz="3500" dirty="0">
                <a:solidFill>
                  <a:schemeClr val="accent1"/>
                </a:solidFill>
              </a:rPr>
              <a:t>for administrative </a:t>
            </a:r>
            <a:r>
              <a:rPr lang="en-US" sz="3500" dirty="0" smtClean="0">
                <a:solidFill>
                  <a:schemeClr val="accent1"/>
                </a:solidFill>
              </a:rPr>
              <a:t>costs, planning and evaluation </a:t>
            </a:r>
          </a:p>
          <a:p>
            <a:pPr lvl="2"/>
            <a:r>
              <a:rPr lang="en-US" sz="3100" dirty="0" smtClean="0">
                <a:solidFill>
                  <a:schemeClr val="accent1"/>
                </a:solidFill>
              </a:rPr>
              <a:t>$450,000 – at least 75% for core medical services (including at least 50% of the total grant for early intervention services) and up to 25% for support services</a:t>
            </a:r>
            <a:endParaRPr lang="en-US" sz="3100" dirty="0">
              <a:solidFill>
                <a:schemeClr val="accent1"/>
              </a:solidFill>
            </a:endParaRPr>
          </a:p>
        </p:txBody>
      </p:sp>
      <p:sp>
        <p:nvSpPr>
          <p:cNvPr id="4" name="Slide Number Placeholder 3"/>
          <p:cNvSpPr>
            <a:spLocks noGrp="1"/>
          </p:cNvSpPr>
          <p:nvPr>
            <p:ph type="sldNum" sz="quarter" idx="12"/>
          </p:nvPr>
        </p:nvSpPr>
        <p:spPr/>
        <p:txBody>
          <a:bodyPr/>
          <a:lstStyle/>
          <a:p>
            <a:fld id="{1166AE60-4DC8-4C98-B69D-A1FD99ED36C0}" type="slidenum">
              <a:rPr lang="en-US" smtClean="0"/>
              <a:t>5</a:t>
            </a:fld>
            <a:endParaRPr lang="en-US" dirty="0"/>
          </a:p>
        </p:txBody>
      </p:sp>
    </p:spTree>
    <p:extLst>
      <p:ext uri="{BB962C8B-B14F-4D97-AF65-F5344CB8AC3E}">
        <p14:creationId xmlns:p14="http://schemas.microsoft.com/office/powerpoint/2010/main" val="3105323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315" y="433754"/>
            <a:ext cx="8953361" cy="726831"/>
          </a:xfrm>
        </p:spPr>
        <p:txBody>
          <a:bodyPr>
            <a:normAutofit/>
          </a:bodyPr>
          <a:lstStyle/>
          <a:p>
            <a:r>
              <a:rPr lang="en-US" b="1" dirty="0"/>
              <a:t>What has remained the same for Part </a:t>
            </a:r>
            <a:r>
              <a:rPr lang="en-US" b="1" dirty="0" smtClean="0"/>
              <a:t>C?</a:t>
            </a:r>
            <a:endParaRPr lang="en-US" dirty="0"/>
          </a:p>
        </p:txBody>
      </p:sp>
      <p:sp>
        <p:nvSpPr>
          <p:cNvPr id="3" name="Content Placeholder 2"/>
          <p:cNvSpPr>
            <a:spLocks noGrp="1"/>
          </p:cNvSpPr>
          <p:nvPr>
            <p:ph idx="1"/>
          </p:nvPr>
        </p:nvSpPr>
        <p:spPr>
          <a:xfrm>
            <a:off x="536191" y="1195754"/>
            <a:ext cx="8959501" cy="5486400"/>
          </a:xfrm>
        </p:spPr>
        <p:txBody>
          <a:bodyPr>
            <a:normAutofit fontScale="47500" lnSpcReduction="20000"/>
          </a:bodyPr>
          <a:lstStyle/>
          <a:p>
            <a:r>
              <a:rPr lang="en-US" sz="5100" dirty="0" smtClean="0"/>
              <a:t>Grantee</a:t>
            </a:r>
            <a:r>
              <a:rPr lang="en-US" sz="5100" dirty="0"/>
              <a:t>:  10% limit – “administrative expenses with respect to the grant” or routine grants administration and monitoring (applicable direct and </a:t>
            </a:r>
            <a:r>
              <a:rPr lang="en-US" sz="5100" dirty="0" smtClean="0"/>
              <a:t>indirect costs), planning </a:t>
            </a:r>
            <a:r>
              <a:rPr lang="en-US" sz="5100" dirty="0"/>
              <a:t>and </a:t>
            </a:r>
            <a:r>
              <a:rPr lang="en-US" sz="5100" dirty="0" smtClean="0"/>
              <a:t>evaluation</a:t>
            </a:r>
          </a:p>
          <a:p>
            <a:pPr marL="804863" indent="-282575">
              <a:buFont typeface="Arial" panose="020B0604020202020204" pitchFamily="34" charset="0"/>
              <a:buChar char="•"/>
            </a:pPr>
            <a:r>
              <a:rPr lang="en-US" sz="5100" b="1" i="1" dirty="0" smtClean="0">
                <a:solidFill>
                  <a:schemeClr val="accent2"/>
                </a:solidFill>
              </a:rPr>
              <a:t>Preparation of RWHAP Program </a:t>
            </a:r>
            <a:r>
              <a:rPr lang="en-US" sz="5100" b="1" i="1" dirty="0">
                <a:solidFill>
                  <a:schemeClr val="accent2"/>
                </a:solidFill>
              </a:rPr>
              <a:t>&amp; Financial Reports</a:t>
            </a:r>
          </a:p>
          <a:p>
            <a:pPr marL="804863" indent="-282575">
              <a:buFont typeface="Arial" panose="020B0604020202020204" pitchFamily="34" charset="0"/>
              <a:buChar char="•"/>
            </a:pPr>
            <a:r>
              <a:rPr lang="en-US" sz="5100" b="1" i="1" dirty="0" smtClean="0">
                <a:solidFill>
                  <a:schemeClr val="accent2"/>
                </a:solidFill>
              </a:rPr>
              <a:t>Complying with terms and conditions of RWHAP award</a:t>
            </a:r>
          </a:p>
          <a:p>
            <a:pPr marL="804863" indent="-282575">
              <a:buFont typeface="Arial" panose="020B0604020202020204" pitchFamily="34" charset="0"/>
              <a:buChar char="•"/>
            </a:pPr>
            <a:r>
              <a:rPr lang="en-US" sz="5100" b="1" i="1" dirty="0">
                <a:solidFill>
                  <a:schemeClr val="accent2"/>
                </a:solidFill>
              </a:rPr>
              <a:t>Contracting activities – development of RFPs, proposal review, issuing contracts</a:t>
            </a:r>
          </a:p>
          <a:p>
            <a:pPr marL="1204913" lvl="1" indent="-282575">
              <a:buFont typeface="Arial" panose="020B0604020202020204" pitchFamily="34" charset="0"/>
              <a:buChar char="•"/>
            </a:pPr>
            <a:r>
              <a:rPr lang="en-US" sz="5100" b="1" i="1" dirty="0" smtClean="0">
                <a:solidFill>
                  <a:schemeClr val="accent2"/>
                </a:solidFill>
              </a:rPr>
              <a:t>Subrecipient monitoring by phone, site visits, reports</a:t>
            </a:r>
          </a:p>
          <a:p>
            <a:pPr marL="804863" indent="-282575">
              <a:buFont typeface="Arial" panose="020B0604020202020204" pitchFamily="34" charset="0"/>
              <a:buChar char="•"/>
            </a:pPr>
            <a:r>
              <a:rPr lang="en-US" sz="5100" b="1" i="1" dirty="0" smtClean="0">
                <a:solidFill>
                  <a:schemeClr val="accent2"/>
                </a:solidFill>
              </a:rPr>
              <a:t>Non-Client </a:t>
            </a:r>
            <a:r>
              <a:rPr lang="en-US" sz="5100" b="1" i="1" dirty="0">
                <a:solidFill>
                  <a:schemeClr val="accent2"/>
                </a:solidFill>
              </a:rPr>
              <a:t>related legal activities </a:t>
            </a:r>
          </a:p>
          <a:p>
            <a:pPr marL="804863" indent="-282575">
              <a:buFont typeface="Arial" panose="020B0604020202020204" pitchFamily="34" charset="0"/>
              <a:buChar char="•"/>
            </a:pPr>
            <a:r>
              <a:rPr lang="en-US" sz="5100" b="1" i="1" dirty="0">
                <a:solidFill>
                  <a:schemeClr val="accent2"/>
                </a:solidFill>
              </a:rPr>
              <a:t>Accounting, </a:t>
            </a:r>
            <a:r>
              <a:rPr lang="en-US" sz="5100" b="1" i="1" dirty="0" smtClean="0">
                <a:solidFill>
                  <a:schemeClr val="accent2"/>
                </a:solidFill>
              </a:rPr>
              <a:t>drawing </a:t>
            </a:r>
            <a:r>
              <a:rPr lang="en-US" sz="5100" b="1" i="1" dirty="0">
                <a:solidFill>
                  <a:schemeClr val="accent2"/>
                </a:solidFill>
              </a:rPr>
              <a:t>Part </a:t>
            </a:r>
            <a:r>
              <a:rPr lang="en-US" sz="5100" b="1" i="1" dirty="0" smtClean="0">
                <a:solidFill>
                  <a:schemeClr val="accent2"/>
                </a:solidFill>
              </a:rPr>
              <a:t>C </a:t>
            </a:r>
            <a:r>
              <a:rPr lang="en-US" sz="5100" b="1" i="1" dirty="0">
                <a:solidFill>
                  <a:schemeClr val="accent2"/>
                </a:solidFill>
              </a:rPr>
              <a:t>Funds</a:t>
            </a:r>
          </a:p>
          <a:p>
            <a:endParaRPr lang="en-US" sz="1400" dirty="0"/>
          </a:p>
          <a:p>
            <a:r>
              <a:rPr lang="en-US" sz="5100" dirty="0" smtClean="0"/>
              <a:t>The 10% administrative limit does </a:t>
            </a:r>
            <a:r>
              <a:rPr lang="en-US" sz="5100" u="sng" dirty="0" smtClean="0"/>
              <a:t>NOT</a:t>
            </a:r>
            <a:r>
              <a:rPr lang="en-US" sz="5100" dirty="0" smtClean="0"/>
              <a:t> </a:t>
            </a:r>
            <a:r>
              <a:rPr lang="en-US" sz="5100" dirty="0"/>
              <a:t>flow down to subrecipients</a:t>
            </a:r>
          </a:p>
        </p:txBody>
      </p:sp>
      <p:sp>
        <p:nvSpPr>
          <p:cNvPr id="4" name="Slide Number Placeholder 3"/>
          <p:cNvSpPr>
            <a:spLocks noGrp="1"/>
          </p:cNvSpPr>
          <p:nvPr>
            <p:ph type="sldNum" sz="quarter" idx="12"/>
          </p:nvPr>
        </p:nvSpPr>
        <p:spPr/>
        <p:txBody>
          <a:bodyPr/>
          <a:lstStyle/>
          <a:p>
            <a:fld id="{1166AE60-4DC8-4C98-B69D-A1FD99ED36C0}" type="slidenum">
              <a:rPr lang="en-US" smtClean="0"/>
              <a:t>6</a:t>
            </a:fld>
            <a:endParaRPr lang="en-US" dirty="0"/>
          </a:p>
        </p:txBody>
      </p:sp>
    </p:spTree>
    <p:extLst>
      <p:ext uri="{BB962C8B-B14F-4D97-AF65-F5344CB8AC3E}">
        <p14:creationId xmlns:p14="http://schemas.microsoft.com/office/powerpoint/2010/main" val="3566900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16" y="398585"/>
            <a:ext cx="9056077" cy="740230"/>
          </a:xfrm>
        </p:spPr>
        <p:txBody>
          <a:bodyPr>
            <a:noAutofit/>
          </a:bodyPr>
          <a:lstStyle/>
          <a:p>
            <a:r>
              <a:rPr lang="en-US" b="1" dirty="0"/>
              <a:t>What has </a:t>
            </a:r>
            <a:r>
              <a:rPr lang="en-US" b="1" dirty="0" smtClean="0"/>
              <a:t>changed </a:t>
            </a:r>
            <a:r>
              <a:rPr lang="en-US" b="1" dirty="0"/>
              <a:t>for Part </a:t>
            </a:r>
            <a:r>
              <a:rPr lang="en-US" b="1" dirty="0" smtClean="0"/>
              <a:t>C?</a:t>
            </a:r>
            <a:endParaRPr lang="en-US" dirty="0"/>
          </a:p>
        </p:txBody>
      </p:sp>
      <p:sp>
        <p:nvSpPr>
          <p:cNvPr id="3" name="Content Placeholder 2"/>
          <p:cNvSpPr>
            <a:spLocks noGrp="1"/>
          </p:cNvSpPr>
          <p:nvPr>
            <p:ph idx="1"/>
          </p:nvPr>
        </p:nvSpPr>
        <p:spPr>
          <a:xfrm>
            <a:off x="492370" y="1230922"/>
            <a:ext cx="8915399" cy="5380893"/>
          </a:xfrm>
        </p:spPr>
        <p:txBody>
          <a:bodyPr>
            <a:normAutofit fontScale="77500" lnSpcReduction="20000"/>
          </a:bodyPr>
          <a:lstStyle/>
          <a:p>
            <a:r>
              <a:rPr lang="en-US" sz="3100" i="1" dirty="0"/>
              <a:t>The </a:t>
            </a:r>
            <a:r>
              <a:rPr lang="en-US" sz="3100" i="1" dirty="0" smtClean="0"/>
              <a:t>treatment of the portion of </a:t>
            </a:r>
            <a:r>
              <a:rPr lang="en-US" sz="3100" i="1" dirty="0"/>
              <a:t>expenses allocated to </a:t>
            </a:r>
            <a:r>
              <a:rPr lang="en-US" sz="3100" i="1" dirty="0" smtClean="0"/>
              <a:t>administration vs. program.  The following costs </a:t>
            </a:r>
            <a:r>
              <a:rPr lang="en-US" sz="3100" b="1" i="1" u="sng" dirty="0" smtClean="0">
                <a:solidFill>
                  <a:schemeClr val="tx2"/>
                </a:solidFill>
              </a:rPr>
              <a:t>are no longer required to count against the 10% admin limit</a:t>
            </a:r>
            <a:r>
              <a:rPr lang="en-US" sz="3100" i="1" dirty="0" smtClean="0">
                <a:solidFill>
                  <a:schemeClr val="accent1"/>
                </a:solidFill>
              </a:rPr>
              <a:t>:</a:t>
            </a:r>
          </a:p>
          <a:p>
            <a:pPr marL="0" indent="0">
              <a:buNone/>
            </a:pPr>
            <a:endParaRPr lang="en-US" sz="1400" dirty="0"/>
          </a:p>
          <a:p>
            <a:pPr marL="738188" lvl="2" indent="-346075">
              <a:buFont typeface="Wingdings" panose="05000000000000000000" pitchFamily="2" charset="2"/>
              <a:buChar char="v"/>
            </a:pPr>
            <a:r>
              <a:rPr lang="en-US" sz="3100" b="1" dirty="0" smtClean="0">
                <a:solidFill>
                  <a:schemeClr val="accent2"/>
                </a:solidFill>
              </a:rPr>
              <a:t>Direct </a:t>
            </a:r>
            <a:r>
              <a:rPr lang="en-US" sz="3100" b="1" dirty="0">
                <a:solidFill>
                  <a:schemeClr val="accent2"/>
                </a:solidFill>
              </a:rPr>
              <a:t>and indirect </a:t>
            </a:r>
            <a:r>
              <a:rPr lang="en-US" sz="3100" b="1" dirty="0" smtClean="0">
                <a:solidFill>
                  <a:schemeClr val="accent2"/>
                </a:solidFill>
              </a:rPr>
              <a:t>facilities </a:t>
            </a:r>
            <a:r>
              <a:rPr lang="en-US" sz="3100" b="1" dirty="0">
                <a:solidFill>
                  <a:schemeClr val="accent2"/>
                </a:solidFill>
              </a:rPr>
              <a:t>expenses such as rent, maintenance, utilities, etc. related to core medical or support services provided to </a:t>
            </a:r>
            <a:r>
              <a:rPr lang="en-US" sz="3100" b="1" dirty="0" smtClean="0">
                <a:solidFill>
                  <a:schemeClr val="accent2"/>
                </a:solidFill>
              </a:rPr>
              <a:t>RWHAP clients</a:t>
            </a:r>
          </a:p>
          <a:p>
            <a:pPr marL="738188" lvl="2" indent="-346075">
              <a:buFont typeface="Wingdings" panose="05000000000000000000" pitchFamily="2" charset="2"/>
              <a:buChar char="v"/>
            </a:pPr>
            <a:r>
              <a:rPr lang="en-US" sz="3100" b="1" dirty="0" smtClean="0">
                <a:solidFill>
                  <a:schemeClr val="accent2"/>
                </a:solidFill>
              </a:rPr>
              <a:t>Malpractice </a:t>
            </a:r>
            <a:r>
              <a:rPr lang="en-US" sz="3100" b="1" dirty="0">
                <a:solidFill>
                  <a:schemeClr val="accent2"/>
                </a:solidFill>
              </a:rPr>
              <a:t>i</a:t>
            </a:r>
            <a:r>
              <a:rPr lang="en-US" sz="3100" b="1" dirty="0" smtClean="0">
                <a:solidFill>
                  <a:schemeClr val="accent2"/>
                </a:solidFill>
              </a:rPr>
              <a:t>nsurance </a:t>
            </a:r>
            <a:r>
              <a:rPr lang="en-US" sz="3100" b="1" dirty="0">
                <a:solidFill>
                  <a:schemeClr val="accent2"/>
                </a:solidFill>
              </a:rPr>
              <a:t>related to RWHAP clinical care</a:t>
            </a:r>
          </a:p>
          <a:p>
            <a:pPr marL="738188" lvl="2" indent="-346075">
              <a:buFont typeface="Wingdings" panose="05000000000000000000" pitchFamily="2" charset="2"/>
              <a:buChar char="v"/>
            </a:pPr>
            <a:r>
              <a:rPr lang="en-US" sz="3100" b="1" dirty="0">
                <a:solidFill>
                  <a:schemeClr val="accent2"/>
                </a:solidFill>
              </a:rPr>
              <a:t>Electronic Medical </a:t>
            </a:r>
            <a:r>
              <a:rPr lang="en-US" sz="3100" b="1" dirty="0" smtClean="0">
                <a:solidFill>
                  <a:schemeClr val="accent2"/>
                </a:solidFill>
              </a:rPr>
              <a:t>Records:  </a:t>
            </a:r>
            <a:r>
              <a:rPr lang="en-US" sz="3100" b="1" dirty="0">
                <a:solidFill>
                  <a:schemeClr val="accent2"/>
                </a:solidFill>
              </a:rPr>
              <a:t>m</a:t>
            </a:r>
            <a:r>
              <a:rPr lang="en-US" sz="3100" b="1" dirty="0" smtClean="0">
                <a:solidFill>
                  <a:schemeClr val="accent2"/>
                </a:solidFill>
              </a:rPr>
              <a:t>aintenance</a:t>
            </a:r>
            <a:r>
              <a:rPr lang="en-US" sz="3100" b="1" dirty="0">
                <a:solidFill>
                  <a:schemeClr val="accent2"/>
                </a:solidFill>
              </a:rPr>
              <a:t>, </a:t>
            </a:r>
            <a:r>
              <a:rPr lang="en-US" sz="3100" b="1" dirty="0" smtClean="0">
                <a:solidFill>
                  <a:schemeClr val="accent2"/>
                </a:solidFill>
              </a:rPr>
              <a:t>licensure</a:t>
            </a:r>
            <a:r>
              <a:rPr lang="en-US" sz="3100" b="1" dirty="0">
                <a:solidFill>
                  <a:schemeClr val="accent2"/>
                </a:solidFill>
              </a:rPr>
              <a:t>, </a:t>
            </a:r>
            <a:r>
              <a:rPr lang="en-US" sz="3100" b="1" dirty="0" smtClean="0">
                <a:solidFill>
                  <a:schemeClr val="accent2"/>
                </a:solidFill>
              </a:rPr>
              <a:t>annual updates</a:t>
            </a:r>
            <a:r>
              <a:rPr lang="en-US" sz="3100" b="1" dirty="0">
                <a:solidFill>
                  <a:schemeClr val="accent2"/>
                </a:solidFill>
              </a:rPr>
              <a:t>, </a:t>
            </a:r>
            <a:r>
              <a:rPr lang="en-US" sz="3100" b="1" dirty="0" smtClean="0">
                <a:solidFill>
                  <a:schemeClr val="accent2"/>
                </a:solidFill>
              </a:rPr>
              <a:t>data </a:t>
            </a:r>
            <a:r>
              <a:rPr lang="en-US" sz="3100" b="1" dirty="0">
                <a:solidFill>
                  <a:schemeClr val="accent2"/>
                </a:solidFill>
              </a:rPr>
              <a:t>e</a:t>
            </a:r>
            <a:r>
              <a:rPr lang="en-US" sz="3100" b="1" dirty="0" smtClean="0">
                <a:solidFill>
                  <a:schemeClr val="accent2"/>
                </a:solidFill>
              </a:rPr>
              <a:t>ntry </a:t>
            </a:r>
            <a:r>
              <a:rPr lang="en-US" sz="3100" b="1" dirty="0">
                <a:solidFill>
                  <a:schemeClr val="accent2"/>
                </a:solidFill>
              </a:rPr>
              <a:t>related to RWHAP clinical care</a:t>
            </a:r>
            <a:r>
              <a:rPr lang="en-US" sz="3100" b="1" dirty="0" smtClean="0">
                <a:solidFill>
                  <a:schemeClr val="accent2"/>
                </a:solidFill>
              </a:rPr>
              <a:t>  </a:t>
            </a:r>
          </a:p>
          <a:p>
            <a:pPr marL="738188" lvl="2" indent="-346075">
              <a:buFont typeface="Wingdings" panose="05000000000000000000" pitchFamily="2" charset="2"/>
              <a:buChar char="v"/>
            </a:pPr>
            <a:r>
              <a:rPr lang="en-US" sz="3100" b="1" dirty="0">
                <a:solidFill>
                  <a:schemeClr val="accent2"/>
                </a:solidFill>
              </a:rPr>
              <a:t>Receptionist’s time providing direct </a:t>
            </a:r>
            <a:r>
              <a:rPr lang="en-US" sz="3100" b="1" dirty="0" smtClean="0">
                <a:solidFill>
                  <a:schemeClr val="accent2"/>
                </a:solidFill>
              </a:rPr>
              <a:t>RWHAP patient </a:t>
            </a:r>
            <a:r>
              <a:rPr lang="en-US" sz="3100" b="1" dirty="0">
                <a:solidFill>
                  <a:schemeClr val="accent2"/>
                </a:solidFill>
              </a:rPr>
              <a:t>services </a:t>
            </a:r>
          </a:p>
          <a:p>
            <a:pPr marL="738188" lvl="2" indent="-346075">
              <a:buFont typeface="Wingdings" panose="05000000000000000000" pitchFamily="2" charset="2"/>
              <a:buChar char="v"/>
            </a:pPr>
            <a:r>
              <a:rPr lang="en-US" sz="3100" b="1" dirty="0">
                <a:solidFill>
                  <a:schemeClr val="accent2"/>
                </a:solidFill>
              </a:rPr>
              <a:t>Third party billing (Medicare, Medicaid, </a:t>
            </a:r>
            <a:r>
              <a:rPr lang="en-US" sz="3100" b="1" dirty="0" smtClean="0">
                <a:solidFill>
                  <a:schemeClr val="accent2"/>
                </a:solidFill>
              </a:rPr>
              <a:t>insurance) </a:t>
            </a:r>
            <a:r>
              <a:rPr lang="en-US" sz="3100" b="1" dirty="0">
                <a:solidFill>
                  <a:schemeClr val="accent2"/>
                </a:solidFill>
              </a:rPr>
              <a:t>costs related to RWHAP</a:t>
            </a:r>
          </a:p>
        </p:txBody>
      </p:sp>
      <p:sp>
        <p:nvSpPr>
          <p:cNvPr id="4" name="Slide Number Placeholder 3"/>
          <p:cNvSpPr>
            <a:spLocks noGrp="1"/>
          </p:cNvSpPr>
          <p:nvPr>
            <p:ph type="sldNum" sz="quarter" idx="12"/>
          </p:nvPr>
        </p:nvSpPr>
        <p:spPr/>
        <p:txBody>
          <a:bodyPr/>
          <a:lstStyle/>
          <a:p>
            <a:fld id="{1166AE60-4DC8-4C98-B69D-A1FD99ED36C0}" type="slidenum">
              <a:rPr lang="en-US" smtClean="0"/>
              <a:t>7</a:t>
            </a:fld>
            <a:endParaRPr lang="en-US" dirty="0"/>
          </a:p>
        </p:txBody>
      </p:sp>
    </p:spTree>
    <p:extLst>
      <p:ext uri="{BB962C8B-B14F-4D97-AF65-F5344CB8AC3E}">
        <p14:creationId xmlns:p14="http://schemas.microsoft.com/office/powerpoint/2010/main" val="772435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305" y="507999"/>
            <a:ext cx="8596668" cy="810847"/>
          </a:xfrm>
        </p:spPr>
        <p:txBody>
          <a:bodyPr>
            <a:noAutofit/>
          </a:bodyPr>
          <a:lstStyle/>
          <a:p>
            <a:r>
              <a:rPr lang="en-US" b="1" dirty="0"/>
              <a:t>What </a:t>
            </a:r>
            <a:r>
              <a:rPr lang="en-US" b="1" dirty="0" smtClean="0"/>
              <a:t>else has changed </a:t>
            </a:r>
            <a:r>
              <a:rPr lang="en-US" b="1" dirty="0"/>
              <a:t>for Part </a:t>
            </a:r>
            <a:r>
              <a:rPr lang="en-US" b="1" dirty="0" smtClean="0"/>
              <a:t>C?</a:t>
            </a:r>
            <a:endParaRPr lang="en-US" dirty="0"/>
          </a:p>
        </p:txBody>
      </p:sp>
      <p:sp>
        <p:nvSpPr>
          <p:cNvPr id="3" name="Content Placeholder 2"/>
          <p:cNvSpPr>
            <a:spLocks noGrp="1"/>
          </p:cNvSpPr>
          <p:nvPr>
            <p:ph idx="1"/>
          </p:nvPr>
        </p:nvSpPr>
        <p:spPr>
          <a:xfrm>
            <a:off x="655203" y="1406769"/>
            <a:ext cx="8453628" cy="5098533"/>
          </a:xfrm>
        </p:spPr>
        <p:txBody>
          <a:bodyPr>
            <a:normAutofit fontScale="92500" lnSpcReduction="10000"/>
          </a:bodyPr>
          <a:lstStyle/>
          <a:p>
            <a:r>
              <a:rPr lang="en-US" sz="2800" i="1" dirty="0"/>
              <a:t>The treatment of the portion of expenses allocated to administration vs. </a:t>
            </a:r>
            <a:r>
              <a:rPr lang="en-US" sz="2800" i="1" dirty="0" smtClean="0"/>
              <a:t>program.  </a:t>
            </a:r>
            <a:r>
              <a:rPr lang="en-US" sz="2800" i="1" dirty="0"/>
              <a:t>The following costs </a:t>
            </a:r>
            <a:r>
              <a:rPr lang="en-US" sz="2800" b="1" i="1" u="sng" dirty="0">
                <a:solidFill>
                  <a:schemeClr val="accent1"/>
                </a:solidFill>
              </a:rPr>
              <a:t>are no longer required to count against the 10% admin limit</a:t>
            </a:r>
            <a:r>
              <a:rPr lang="en-US" sz="2800" dirty="0">
                <a:solidFill>
                  <a:schemeClr val="accent1"/>
                </a:solidFill>
              </a:rPr>
              <a:t>:</a:t>
            </a:r>
          </a:p>
          <a:p>
            <a:pPr marL="390525" lvl="2" indent="0">
              <a:buNone/>
            </a:pPr>
            <a:endParaRPr lang="en-US" dirty="0" smtClean="0">
              <a:solidFill>
                <a:schemeClr val="accent2"/>
              </a:solidFill>
            </a:endParaRPr>
          </a:p>
          <a:p>
            <a:pPr marL="804863" lvl="2" indent="-341313">
              <a:buFont typeface="Wingdings" panose="05000000000000000000" pitchFamily="2" charset="2"/>
              <a:buChar char="v"/>
            </a:pPr>
            <a:r>
              <a:rPr lang="en-US" sz="2800" b="1" dirty="0">
                <a:solidFill>
                  <a:schemeClr val="accent2"/>
                </a:solidFill>
              </a:rPr>
              <a:t>Medical waste removal and linen services related to RWHAP</a:t>
            </a:r>
          </a:p>
          <a:p>
            <a:pPr marL="804863" lvl="2" indent="-341313">
              <a:buFont typeface="Wingdings" panose="05000000000000000000" pitchFamily="2" charset="2"/>
              <a:buChar char="v"/>
            </a:pPr>
            <a:r>
              <a:rPr lang="en-US" sz="2800" b="1" dirty="0" smtClean="0">
                <a:solidFill>
                  <a:schemeClr val="accent2"/>
                </a:solidFill>
              </a:rPr>
              <a:t>ACA </a:t>
            </a:r>
            <a:r>
              <a:rPr lang="en-US" sz="2800" b="1" dirty="0">
                <a:solidFill>
                  <a:schemeClr val="accent2"/>
                </a:solidFill>
              </a:rPr>
              <a:t>Outreach and </a:t>
            </a:r>
            <a:r>
              <a:rPr lang="en-US" sz="2800" b="1" dirty="0" smtClean="0">
                <a:solidFill>
                  <a:schemeClr val="accent2"/>
                </a:solidFill>
              </a:rPr>
              <a:t>Enrollment for RWHAP clients</a:t>
            </a:r>
            <a:endParaRPr lang="en-US" sz="2800" b="1" dirty="0">
              <a:solidFill>
                <a:schemeClr val="accent2"/>
              </a:solidFill>
            </a:endParaRPr>
          </a:p>
          <a:p>
            <a:pPr marL="804863" lvl="2" indent="-341313">
              <a:buFont typeface="Wingdings" panose="05000000000000000000" pitchFamily="2" charset="2"/>
              <a:buChar char="v"/>
            </a:pPr>
            <a:r>
              <a:rPr lang="en-US" sz="2800" b="1" dirty="0" smtClean="0">
                <a:solidFill>
                  <a:schemeClr val="accent2"/>
                </a:solidFill>
              </a:rPr>
              <a:t>Supervisor’s </a:t>
            </a:r>
            <a:r>
              <a:rPr lang="en-US" sz="2800" b="1" dirty="0">
                <a:solidFill>
                  <a:schemeClr val="accent2"/>
                </a:solidFill>
              </a:rPr>
              <a:t>time devoted to providing professional oversight and direction regarding </a:t>
            </a:r>
            <a:r>
              <a:rPr lang="en-US" sz="2800" b="1" dirty="0" smtClean="0">
                <a:solidFill>
                  <a:schemeClr val="accent2"/>
                </a:solidFill>
              </a:rPr>
              <a:t>RWHAP-funded </a:t>
            </a:r>
            <a:r>
              <a:rPr lang="en-US" sz="2800" b="1" dirty="0">
                <a:solidFill>
                  <a:schemeClr val="accent2"/>
                </a:solidFill>
              </a:rPr>
              <a:t>core medical or support service activities</a:t>
            </a:r>
          </a:p>
          <a:p>
            <a:endParaRPr lang="en-US" sz="2800" dirty="0">
              <a:solidFill>
                <a:schemeClr val="accent2"/>
              </a:solidFill>
            </a:endParaRPr>
          </a:p>
        </p:txBody>
      </p:sp>
      <p:sp>
        <p:nvSpPr>
          <p:cNvPr id="4" name="Slide Number Placeholder 3"/>
          <p:cNvSpPr>
            <a:spLocks noGrp="1"/>
          </p:cNvSpPr>
          <p:nvPr>
            <p:ph type="sldNum" sz="quarter" idx="12"/>
          </p:nvPr>
        </p:nvSpPr>
        <p:spPr/>
        <p:txBody>
          <a:bodyPr/>
          <a:lstStyle/>
          <a:p>
            <a:fld id="{1166AE60-4DC8-4C98-B69D-A1FD99ED36C0}" type="slidenum">
              <a:rPr lang="en-US" smtClean="0"/>
              <a:t>8</a:t>
            </a:fld>
            <a:endParaRPr lang="en-US" dirty="0"/>
          </a:p>
        </p:txBody>
      </p:sp>
    </p:spTree>
    <p:extLst>
      <p:ext uri="{BB962C8B-B14F-4D97-AF65-F5344CB8AC3E}">
        <p14:creationId xmlns:p14="http://schemas.microsoft.com/office/powerpoint/2010/main" val="685087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319" y="478971"/>
            <a:ext cx="4230806" cy="1997157"/>
          </a:xfrm>
        </p:spPr>
        <p:txBody>
          <a:bodyPr>
            <a:noAutofit/>
          </a:bodyPr>
          <a:lstStyle/>
          <a:p>
            <a:r>
              <a:rPr lang="en-US" sz="3200" b="1" dirty="0"/>
              <a:t>Principles for the proper </a:t>
            </a:r>
            <a:r>
              <a:rPr lang="en-US" sz="3200" b="1" dirty="0" smtClean="0"/>
              <a:t>allocation of administration vs program costs </a:t>
            </a:r>
            <a:endParaRPr lang="en-US" sz="3200" dirty="0"/>
          </a:p>
        </p:txBody>
      </p:sp>
      <p:sp>
        <p:nvSpPr>
          <p:cNvPr id="3" name="Content Placeholder 2"/>
          <p:cNvSpPr>
            <a:spLocks noGrp="1"/>
          </p:cNvSpPr>
          <p:nvPr>
            <p:ph idx="1"/>
          </p:nvPr>
        </p:nvSpPr>
        <p:spPr>
          <a:xfrm>
            <a:off x="4760461" y="514924"/>
            <a:ext cx="5141185" cy="6008706"/>
          </a:xfrm>
        </p:spPr>
        <p:txBody>
          <a:bodyPr>
            <a:normAutofit lnSpcReduction="10000"/>
          </a:bodyPr>
          <a:lstStyle/>
          <a:p>
            <a:pPr marL="0" indent="0">
              <a:buNone/>
            </a:pPr>
            <a:r>
              <a:rPr lang="en-US" sz="2600" b="1" dirty="0" smtClean="0"/>
              <a:t>Which cost are allowable</a:t>
            </a:r>
            <a:r>
              <a:rPr lang="en-US" sz="2200" b="1" dirty="0" smtClean="0"/>
              <a:t>?</a:t>
            </a:r>
          </a:p>
          <a:p>
            <a:pPr marL="627063" lvl="3" indent="-404813"/>
            <a:r>
              <a:rPr lang="en-US" sz="2000" dirty="0" smtClean="0"/>
              <a:t>Rent</a:t>
            </a:r>
          </a:p>
          <a:p>
            <a:pPr marL="627063" lvl="3" indent="-404813"/>
            <a:r>
              <a:rPr lang="en-US" sz="2000" dirty="0" smtClean="0"/>
              <a:t>Utilities</a:t>
            </a:r>
          </a:p>
          <a:p>
            <a:pPr marL="627063" lvl="3" indent="-404813"/>
            <a:r>
              <a:rPr lang="en-US" sz="2000" dirty="0" smtClean="0"/>
              <a:t>Nurse practitioner</a:t>
            </a:r>
          </a:p>
          <a:p>
            <a:pPr marL="627063" lvl="3" indent="-404813"/>
            <a:r>
              <a:rPr lang="en-US" sz="2000" dirty="0" smtClean="0"/>
              <a:t>Medical case management supervisor</a:t>
            </a:r>
          </a:p>
          <a:p>
            <a:pPr marL="627063" lvl="3" indent="-404813"/>
            <a:r>
              <a:rPr lang="en-US" sz="2000" dirty="0" smtClean="0"/>
              <a:t>Postage</a:t>
            </a:r>
          </a:p>
          <a:p>
            <a:pPr marL="627063" lvl="3" indent="-404813"/>
            <a:r>
              <a:rPr lang="en-US" sz="2000" dirty="0" smtClean="0"/>
              <a:t>Cash payment to clients</a:t>
            </a:r>
          </a:p>
          <a:p>
            <a:pPr marL="627063" lvl="3" indent="-404813"/>
            <a:r>
              <a:rPr lang="en-US" sz="2000" dirty="0" smtClean="0"/>
              <a:t>Office supplies</a:t>
            </a:r>
          </a:p>
          <a:p>
            <a:pPr marL="627063" lvl="3" indent="-404813"/>
            <a:r>
              <a:rPr lang="en-US" sz="2000" dirty="0" smtClean="0"/>
              <a:t>Part C program coordinator</a:t>
            </a:r>
          </a:p>
          <a:p>
            <a:pPr marL="627063" lvl="3" indent="-404813"/>
            <a:r>
              <a:rPr lang="en-US" sz="2000" dirty="0" smtClean="0"/>
              <a:t>Grant Writer</a:t>
            </a:r>
          </a:p>
          <a:p>
            <a:pPr marL="627063" lvl="3" indent="-404813"/>
            <a:r>
              <a:rPr lang="en-US" sz="2000" dirty="0" smtClean="0"/>
              <a:t>Syringe services program</a:t>
            </a:r>
          </a:p>
          <a:p>
            <a:pPr marL="627063" lvl="3" indent="-404813"/>
            <a:r>
              <a:rPr lang="en-US" sz="2000" dirty="0" smtClean="0"/>
              <a:t>Printing</a:t>
            </a:r>
          </a:p>
          <a:p>
            <a:pPr marL="627063" lvl="3" indent="-404813"/>
            <a:r>
              <a:rPr lang="en-US" sz="2000" dirty="0" smtClean="0"/>
              <a:t>Purchase </a:t>
            </a:r>
            <a:r>
              <a:rPr lang="en-US" sz="2000" dirty="0"/>
              <a:t>o</a:t>
            </a:r>
            <a:r>
              <a:rPr lang="en-US" sz="2000" dirty="0" smtClean="0"/>
              <a:t>f vehicles</a:t>
            </a:r>
          </a:p>
          <a:p>
            <a:pPr marL="627063" lvl="3" indent="-404813"/>
            <a:r>
              <a:rPr lang="en-US" sz="2000" dirty="0"/>
              <a:t>L</a:t>
            </a:r>
            <a:r>
              <a:rPr lang="en-US" sz="2000" dirty="0" smtClean="0"/>
              <a:t>obbying activities</a:t>
            </a:r>
          </a:p>
        </p:txBody>
      </p:sp>
      <p:sp>
        <p:nvSpPr>
          <p:cNvPr id="4" name="Text Placeholder 3"/>
          <p:cNvSpPr>
            <a:spLocks noGrp="1"/>
          </p:cNvSpPr>
          <p:nvPr>
            <p:ph type="body" sz="half" idx="2"/>
          </p:nvPr>
        </p:nvSpPr>
        <p:spPr>
          <a:xfrm>
            <a:off x="522514" y="2777069"/>
            <a:ext cx="4009348" cy="3855960"/>
          </a:xfrm>
        </p:spPr>
        <p:txBody>
          <a:bodyPr>
            <a:normAutofit fontScale="62500" lnSpcReduction="20000"/>
          </a:bodyPr>
          <a:lstStyle/>
          <a:p>
            <a:r>
              <a:rPr lang="en-US" sz="3800" dirty="0"/>
              <a:t>The cost must be allowable—to be allowable a cost must be authorized by </a:t>
            </a:r>
            <a:r>
              <a:rPr lang="en-US" sz="3800" dirty="0" smtClean="0"/>
              <a:t>statute </a:t>
            </a:r>
            <a:r>
              <a:rPr lang="en-US" sz="3800" dirty="0"/>
              <a:t>and must meet the federal criteria of being necessary, reasonable allocable and awarded consistent treatment</a:t>
            </a:r>
            <a:r>
              <a:rPr lang="en-US" sz="3800" dirty="0" smtClean="0"/>
              <a:t>.</a:t>
            </a:r>
          </a:p>
          <a:p>
            <a:endParaRPr lang="en-US" sz="2800" dirty="0"/>
          </a:p>
          <a:p>
            <a:r>
              <a:rPr lang="en-US" sz="2800" dirty="0" smtClean="0"/>
              <a:t>45 CFR 75 Uniform Guidance</a:t>
            </a:r>
          </a:p>
          <a:p>
            <a:pPr marL="223838" indent="-223838">
              <a:buFont typeface="Arial" panose="020B0604020202020204" pitchFamily="34" charset="0"/>
              <a:buChar char="•"/>
            </a:pPr>
            <a:r>
              <a:rPr lang="en-US" sz="2800" dirty="0" smtClean="0"/>
              <a:t>Subpart E – Cost Principles </a:t>
            </a:r>
            <a:endParaRPr lang="en-US" sz="2800" dirty="0"/>
          </a:p>
        </p:txBody>
      </p:sp>
      <p:sp>
        <p:nvSpPr>
          <p:cNvPr id="5" name="Slide Number Placeholder 4"/>
          <p:cNvSpPr>
            <a:spLocks noGrp="1"/>
          </p:cNvSpPr>
          <p:nvPr>
            <p:ph type="sldNum" sz="quarter" idx="12"/>
          </p:nvPr>
        </p:nvSpPr>
        <p:spPr/>
        <p:txBody>
          <a:bodyPr/>
          <a:lstStyle/>
          <a:p>
            <a:fld id="{1166AE60-4DC8-4C98-B69D-A1FD99ED36C0}" type="slidenum">
              <a:rPr lang="en-US" smtClean="0"/>
              <a:t>9</a:t>
            </a:fld>
            <a:endParaRPr lang="en-US" dirty="0"/>
          </a:p>
        </p:txBody>
      </p:sp>
    </p:spTree>
    <p:extLst>
      <p:ext uri="{BB962C8B-B14F-4D97-AF65-F5344CB8AC3E}">
        <p14:creationId xmlns:p14="http://schemas.microsoft.com/office/powerpoint/2010/main" val="1873645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8558</TotalTime>
  <Words>5611</Words>
  <Application>Microsoft Office PowerPoint</Application>
  <PresentationFormat>Custom</PresentationFormat>
  <Paragraphs>566</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Facet</vt:lpstr>
      <vt:lpstr>PowerPoint Presentation</vt:lpstr>
      <vt:lpstr>Overview</vt:lpstr>
      <vt:lpstr>Why revisit the treatment of costs under the 10% admin limit?</vt:lpstr>
      <vt:lpstr>Recipient vs Subrecipient (45 CFR 75)</vt:lpstr>
      <vt:lpstr>What has remained the same—Legislation Part C</vt:lpstr>
      <vt:lpstr>What has remained the same for Part C?</vt:lpstr>
      <vt:lpstr>What has changed for Part C?</vt:lpstr>
      <vt:lpstr>What else has changed for Part C?</vt:lpstr>
      <vt:lpstr>Principles for the proper allocation of administration vs program costs </vt:lpstr>
      <vt:lpstr>Principles for the proper allocation administration vs program costs </vt:lpstr>
      <vt:lpstr>45 CFR 75 changes to indirect costs</vt:lpstr>
      <vt:lpstr>Principles for the proper allocation of indirect costs  </vt:lpstr>
      <vt:lpstr>Audience Participation – Part C</vt:lpstr>
      <vt:lpstr>Principles for the proper allocation of administrative cost  </vt:lpstr>
      <vt:lpstr>Principles for the proper allocation of administrative cost  </vt:lpstr>
      <vt:lpstr>Example—Part C budget  $555,000</vt:lpstr>
      <vt:lpstr>Example—Part C budget  $555,000</vt:lpstr>
      <vt:lpstr>ALLOCATION EXAMPLE</vt:lpstr>
      <vt:lpstr>ALLOCATION  EXAMPLE</vt:lpstr>
      <vt:lpstr>ALLOCATION EXAMPLE</vt:lpstr>
      <vt:lpstr>Unit cost--$21.00 per 15 min intervals $ 84hr.</vt:lpstr>
      <vt:lpstr>Summary – properly allocate and report costs</vt:lpstr>
      <vt:lpstr>Summary – properly allocate and report costs</vt:lpstr>
      <vt:lpstr>Questions and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the  Treatment of Costs Under the 10% Administrative Limit for  Ryan White HIV/AIDS Part A Programs</dc:title>
  <dc:creator>Julia Cervera</dc:creator>
  <cp:lastModifiedBy>Nicole Mandel</cp:lastModifiedBy>
  <cp:revision>343</cp:revision>
  <cp:lastPrinted>2015-02-13T13:43:17Z</cp:lastPrinted>
  <dcterms:created xsi:type="dcterms:W3CDTF">2015-02-11T03:02:45Z</dcterms:created>
  <dcterms:modified xsi:type="dcterms:W3CDTF">2015-05-22T19:42:40Z</dcterms:modified>
</cp:coreProperties>
</file>