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78" r:id="rId2"/>
    <p:sldId id="258" r:id="rId3"/>
    <p:sldId id="302" r:id="rId4"/>
    <p:sldId id="259" r:id="rId5"/>
    <p:sldId id="299" r:id="rId6"/>
    <p:sldId id="301" r:id="rId7"/>
    <p:sldId id="304" r:id="rId8"/>
    <p:sldId id="306" r:id="rId9"/>
    <p:sldId id="260" r:id="rId10"/>
    <p:sldId id="261" r:id="rId11"/>
    <p:sldId id="308" r:id="rId12"/>
    <p:sldId id="262" r:id="rId13"/>
    <p:sldId id="284" r:id="rId14"/>
    <p:sldId id="292" r:id="rId15"/>
    <p:sldId id="285" r:id="rId16"/>
    <p:sldId id="288" r:id="rId17"/>
    <p:sldId id="294" r:id="rId18"/>
    <p:sldId id="295" r:id="rId19"/>
    <p:sldId id="296" r:id="rId20"/>
    <p:sldId id="263" r:id="rId21"/>
    <p:sldId id="275" r:id="rId22"/>
    <p:sldId id="282" r:id="rId23"/>
    <p:sldId id="280" r:id="rId24"/>
    <p:sldId id="309" r:id="rId25"/>
    <p:sldId id="276" r:id="rId26"/>
    <p:sldId id="30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928" autoAdjust="0"/>
  </p:normalViewPr>
  <p:slideViewPr>
    <p:cSldViewPr>
      <p:cViewPr>
        <p:scale>
          <a:sx n="60" d="100"/>
          <a:sy n="60" d="100"/>
        </p:scale>
        <p:origin x="-3000" y="-12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980A56-4118-4EA2-BE45-9CAE07B35EC9}"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B35824A9-715E-494F-9CF7-1CE230F8811A}">
      <dgm:prSet phldrT="[Text]"/>
      <dgm:spPr/>
      <dgm:t>
        <a:bodyPr/>
        <a:lstStyle/>
        <a:p>
          <a:r>
            <a:rPr lang="en-US" dirty="0" smtClean="0"/>
            <a:t>Demands of the health care system</a:t>
          </a:r>
          <a:endParaRPr lang="en-US" dirty="0"/>
        </a:p>
      </dgm:t>
    </dgm:pt>
    <dgm:pt modelId="{855AB265-1903-4971-9991-7B655C8B39C4}" type="parTrans" cxnId="{27123FB5-5D17-47CC-8FD7-682C775E8DA3}">
      <dgm:prSet/>
      <dgm:spPr/>
      <dgm:t>
        <a:bodyPr/>
        <a:lstStyle/>
        <a:p>
          <a:endParaRPr lang="en-US"/>
        </a:p>
      </dgm:t>
    </dgm:pt>
    <dgm:pt modelId="{83AED0A4-5602-4AA7-822E-8331692FA716}" type="sibTrans" cxnId="{27123FB5-5D17-47CC-8FD7-682C775E8DA3}">
      <dgm:prSet/>
      <dgm:spPr/>
      <dgm:t>
        <a:bodyPr/>
        <a:lstStyle/>
        <a:p>
          <a:endParaRPr lang="en-US"/>
        </a:p>
      </dgm:t>
    </dgm:pt>
    <dgm:pt modelId="{D97D4529-3152-4DF5-A6E2-537C8CCC4A35}">
      <dgm:prSet phldrT="[Text]"/>
      <dgm:spPr/>
      <dgm:t>
        <a:bodyPr/>
        <a:lstStyle/>
        <a:p>
          <a:r>
            <a:rPr lang="en-US" dirty="0" smtClean="0"/>
            <a:t>Person’s skills and abilities</a:t>
          </a:r>
          <a:endParaRPr lang="en-US" dirty="0"/>
        </a:p>
      </dgm:t>
    </dgm:pt>
    <dgm:pt modelId="{5D362E73-AC84-49A8-AF66-DC99CB4F9512}" type="parTrans" cxnId="{A81D91A1-D596-4F4B-847B-AEC93FD6ECA5}">
      <dgm:prSet/>
      <dgm:spPr/>
      <dgm:t>
        <a:bodyPr/>
        <a:lstStyle/>
        <a:p>
          <a:endParaRPr lang="en-US"/>
        </a:p>
      </dgm:t>
    </dgm:pt>
    <dgm:pt modelId="{E83547E5-C2A6-41EE-9B64-4CD8E707DB54}" type="sibTrans" cxnId="{A81D91A1-D596-4F4B-847B-AEC93FD6ECA5}">
      <dgm:prSet/>
      <dgm:spPr/>
      <dgm:t>
        <a:bodyPr/>
        <a:lstStyle/>
        <a:p>
          <a:endParaRPr lang="en-US"/>
        </a:p>
      </dgm:t>
    </dgm:pt>
    <dgm:pt modelId="{3AB8BA11-19A8-4E6A-A3F4-E885AFBCC96B}" type="pres">
      <dgm:prSet presAssocID="{75980A56-4118-4EA2-BE45-9CAE07B35EC9}" presName="compositeShape" presStyleCnt="0">
        <dgm:presLayoutVars>
          <dgm:chMax val="2"/>
          <dgm:dir/>
          <dgm:resizeHandles val="exact"/>
        </dgm:presLayoutVars>
      </dgm:prSet>
      <dgm:spPr/>
      <dgm:t>
        <a:bodyPr/>
        <a:lstStyle/>
        <a:p>
          <a:endParaRPr lang="en-US"/>
        </a:p>
      </dgm:t>
    </dgm:pt>
    <dgm:pt modelId="{D42DA24E-D07C-4B20-AB9F-5ACAAA44A162}" type="pres">
      <dgm:prSet presAssocID="{75980A56-4118-4EA2-BE45-9CAE07B35EC9}" presName="divider" presStyleLbl="fgShp" presStyleIdx="0" presStyleCnt="1" custAng="300000" custScaleY="500000"/>
      <dgm:spPr/>
    </dgm:pt>
    <dgm:pt modelId="{24C5DDBE-49B9-4C49-9EAE-B5B4B29A6637}" type="pres">
      <dgm:prSet presAssocID="{B35824A9-715E-494F-9CF7-1CE230F8811A}" presName="downArrow" presStyleLbl="node1" presStyleIdx="0" presStyleCnt="2"/>
      <dgm:spPr/>
    </dgm:pt>
    <dgm:pt modelId="{CFB01652-6F56-414D-BA40-11E0E4AA0B41}" type="pres">
      <dgm:prSet presAssocID="{B35824A9-715E-494F-9CF7-1CE230F8811A}" presName="downArrowText" presStyleLbl="revTx" presStyleIdx="0" presStyleCnt="2" custScaleX="158373">
        <dgm:presLayoutVars>
          <dgm:bulletEnabled val="1"/>
        </dgm:presLayoutVars>
      </dgm:prSet>
      <dgm:spPr/>
      <dgm:t>
        <a:bodyPr/>
        <a:lstStyle/>
        <a:p>
          <a:endParaRPr lang="en-US"/>
        </a:p>
      </dgm:t>
    </dgm:pt>
    <dgm:pt modelId="{47FDA6F7-D8B2-4C20-9E5D-99C7A3B33B61}" type="pres">
      <dgm:prSet presAssocID="{D97D4529-3152-4DF5-A6E2-537C8CCC4A35}" presName="upArrow" presStyleLbl="node1" presStyleIdx="1" presStyleCnt="2"/>
      <dgm:spPr/>
    </dgm:pt>
    <dgm:pt modelId="{4427FC81-B267-4728-98CD-ECFD6E21DA83}" type="pres">
      <dgm:prSet presAssocID="{D97D4529-3152-4DF5-A6E2-537C8CCC4A35}" presName="upArrowText" presStyleLbl="revTx" presStyleIdx="1" presStyleCnt="2" custScaleX="171816">
        <dgm:presLayoutVars>
          <dgm:bulletEnabled val="1"/>
        </dgm:presLayoutVars>
      </dgm:prSet>
      <dgm:spPr/>
      <dgm:t>
        <a:bodyPr/>
        <a:lstStyle/>
        <a:p>
          <a:endParaRPr lang="en-US"/>
        </a:p>
      </dgm:t>
    </dgm:pt>
  </dgm:ptLst>
  <dgm:cxnLst>
    <dgm:cxn modelId="{A81D91A1-D596-4F4B-847B-AEC93FD6ECA5}" srcId="{75980A56-4118-4EA2-BE45-9CAE07B35EC9}" destId="{D97D4529-3152-4DF5-A6E2-537C8CCC4A35}" srcOrd="1" destOrd="0" parTransId="{5D362E73-AC84-49A8-AF66-DC99CB4F9512}" sibTransId="{E83547E5-C2A6-41EE-9B64-4CD8E707DB54}"/>
    <dgm:cxn modelId="{B122EDA6-343F-4F60-9593-5E3EFF5F54F4}" type="presOf" srcId="{B35824A9-715E-494F-9CF7-1CE230F8811A}" destId="{CFB01652-6F56-414D-BA40-11E0E4AA0B41}" srcOrd="0" destOrd="0" presId="urn:microsoft.com/office/officeart/2005/8/layout/arrow3"/>
    <dgm:cxn modelId="{27123FB5-5D17-47CC-8FD7-682C775E8DA3}" srcId="{75980A56-4118-4EA2-BE45-9CAE07B35EC9}" destId="{B35824A9-715E-494F-9CF7-1CE230F8811A}" srcOrd="0" destOrd="0" parTransId="{855AB265-1903-4971-9991-7B655C8B39C4}" sibTransId="{83AED0A4-5602-4AA7-822E-8331692FA716}"/>
    <dgm:cxn modelId="{83FBEC1F-EEAD-4B09-9111-FE9CB492E30D}" type="presOf" srcId="{75980A56-4118-4EA2-BE45-9CAE07B35EC9}" destId="{3AB8BA11-19A8-4E6A-A3F4-E885AFBCC96B}" srcOrd="0" destOrd="0" presId="urn:microsoft.com/office/officeart/2005/8/layout/arrow3"/>
    <dgm:cxn modelId="{A8DBDCE4-ED75-441D-89DC-CCB139681186}" type="presOf" srcId="{D97D4529-3152-4DF5-A6E2-537C8CCC4A35}" destId="{4427FC81-B267-4728-98CD-ECFD6E21DA83}" srcOrd="0" destOrd="0" presId="urn:microsoft.com/office/officeart/2005/8/layout/arrow3"/>
    <dgm:cxn modelId="{6060B328-22DB-4B73-BED0-5F296BADFD24}" type="presParOf" srcId="{3AB8BA11-19A8-4E6A-A3F4-E885AFBCC96B}" destId="{D42DA24E-D07C-4B20-AB9F-5ACAAA44A162}" srcOrd="0" destOrd="0" presId="urn:microsoft.com/office/officeart/2005/8/layout/arrow3"/>
    <dgm:cxn modelId="{47896ED8-B24F-4D04-AD95-8AD16F0670BB}" type="presParOf" srcId="{3AB8BA11-19A8-4E6A-A3F4-E885AFBCC96B}" destId="{24C5DDBE-49B9-4C49-9EAE-B5B4B29A6637}" srcOrd="1" destOrd="0" presId="urn:microsoft.com/office/officeart/2005/8/layout/arrow3"/>
    <dgm:cxn modelId="{5CFD1190-4104-4257-8E42-C7808E9DE5C7}" type="presParOf" srcId="{3AB8BA11-19A8-4E6A-A3F4-E885AFBCC96B}" destId="{CFB01652-6F56-414D-BA40-11E0E4AA0B41}" srcOrd="2" destOrd="0" presId="urn:microsoft.com/office/officeart/2005/8/layout/arrow3"/>
    <dgm:cxn modelId="{0B857C1C-E1C1-4D3C-A660-14E837BFEF14}" type="presParOf" srcId="{3AB8BA11-19A8-4E6A-A3F4-E885AFBCC96B}" destId="{47FDA6F7-D8B2-4C20-9E5D-99C7A3B33B61}" srcOrd="3" destOrd="0" presId="urn:microsoft.com/office/officeart/2005/8/layout/arrow3"/>
    <dgm:cxn modelId="{A452CB17-F109-439F-81D6-4DFF7C3CEDED}" type="presParOf" srcId="{3AB8BA11-19A8-4E6A-A3F4-E885AFBCC96B}" destId="{4427FC81-B267-4728-98CD-ECFD6E21DA83}"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42F452-96AA-412C-92FC-E9E17228260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558A7B97-C1AD-4CF5-9D76-3C167B431072}">
      <dgm:prSet phldrT="[Text]"/>
      <dgm:spPr/>
      <dgm:t>
        <a:bodyPr/>
        <a:lstStyle/>
        <a:p>
          <a:r>
            <a:rPr lang="en-US" dirty="0" smtClean="0"/>
            <a:t>Trainers are recruited from target communities</a:t>
          </a:r>
          <a:endParaRPr lang="en-US" dirty="0"/>
        </a:p>
      </dgm:t>
    </dgm:pt>
    <dgm:pt modelId="{DE6FF90F-1E3B-4C34-9038-0E33C5DFA664}" type="parTrans" cxnId="{070735B7-E872-440E-8487-2E89BA6DBAD0}">
      <dgm:prSet/>
      <dgm:spPr/>
      <dgm:t>
        <a:bodyPr/>
        <a:lstStyle/>
        <a:p>
          <a:endParaRPr lang="en-US"/>
        </a:p>
      </dgm:t>
    </dgm:pt>
    <dgm:pt modelId="{8CA35B05-1E6E-41E5-86A7-0C32714DDC81}" type="sibTrans" cxnId="{070735B7-E872-440E-8487-2E89BA6DBAD0}">
      <dgm:prSet/>
      <dgm:spPr/>
      <dgm:t>
        <a:bodyPr/>
        <a:lstStyle/>
        <a:p>
          <a:endParaRPr lang="en-US"/>
        </a:p>
      </dgm:t>
    </dgm:pt>
    <dgm:pt modelId="{953CFE97-E5E5-4ECC-A29E-C0C5271FD857}">
      <dgm:prSet phldrT="[Text]"/>
      <dgm:spPr/>
      <dgm:t>
        <a:bodyPr/>
        <a:lstStyle/>
        <a:p>
          <a:r>
            <a:rPr lang="en-US" dirty="0" smtClean="0"/>
            <a:t>Community-based trainers participate in multi-module,          virtual Training of Trainers</a:t>
          </a:r>
          <a:endParaRPr lang="en-US" dirty="0"/>
        </a:p>
      </dgm:t>
    </dgm:pt>
    <dgm:pt modelId="{87799C32-F0EF-4B8A-AE1C-24BB54161DDB}" type="parTrans" cxnId="{4CA1AC71-4CC9-44C1-A856-2FAFCAB6FC79}">
      <dgm:prSet/>
      <dgm:spPr/>
      <dgm:t>
        <a:bodyPr/>
        <a:lstStyle/>
        <a:p>
          <a:endParaRPr lang="en-US"/>
        </a:p>
      </dgm:t>
    </dgm:pt>
    <dgm:pt modelId="{E934C8E2-A959-4D7C-9392-F4A37201504D}" type="sibTrans" cxnId="{4CA1AC71-4CC9-44C1-A856-2FAFCAB6FC79}">
      <dgm:prSet/>
      <dgm:spPr/>
      <dgm:t>
        <a:bodyPr/>
        <a:lstStyle/>
        <a:p>
          <a:endParaRPr lang="en-US"/>
        </a:p>
      </dgm:t>
    </dgm:pt>
    <dgm:pt modelId="{C99F0B1B-CC1B-4465-BD7C-DE455EAB36EE}">
      <dgm:prSet phldrT="[Text]"/>
      <dgm:spPr/>
      <dgm:t>
        <a:bodyPr/>
        <a:lstStyle/>
        <a:p>
          <a:r>
            <a:rPr lang="en-US" dirty="0" smtClean="0"/>
            <a:t>Trainers conduct trainings of health professionals                             in their own communities</a:t>
          </a:r>
          <a:endParaRPr lang="en-US" dirty="0"/>
        </a:p>
      </dgm:t>
    </dgm:pt>
    <dgm:pt modelId="{65B694A7-EA80-4EFF-83B0-EBC8032B78BA}" type="parTrans" cxnId="{4101A1A0-2096-4FE3-963A-AE71F1DBBF6B}">
      <dgm:prSet/>
      <dgm:spPr/>
      <dgm:t>
        <a:bodyPr/>
        <a:lstStyle/>
        <a:p>
          <a:endParaRPr lang="en-US"/>
        </a:p>
      </dgm:t>
    </dgm:pt>
    <dgm:pt modelId="{815DA78A-1EDA-4423-B3FB-D0A80036BDFF}" type="sibTrans" cxnId="{4101A1A0-2096-4FE3-963A-AE71F1DBBF6B}">
      <dgm:prSet/>
      <dgm:spPr/>
      <dgm:t>
        <a:bodyPr/>
        <a:lstStyle/>
        <a:p>
          <a:endParaRPr lang="en-US"/>
        </a:p>
      </dgm:t>
    </dgm:pt>
    <dgm:pt modelId="{77432ECD-9F5E-4112-AF17-20D098D3F88F}" type="pres">
      <dgm:prSet presAssocID="{B642F452-96AA-412C-92FC-E9E172282608}" presName="Name0" presStyleCnt="0">
        <dgm:presLayoutVars>
          <dgm:dir/>
          <dgm:animLvl val="lvl"/>
          <dgm:resizeHandles val="exact"/>
        </dgm:presLayoutVars>
      </dgm:prSet>
      <dgm:spPr/>
      <dgm:t>
        <a:bodyPr/>
        <a:lstStyle/>
        <a:p>
          <a:endParaRPr lang="en-US"/>
        </a:p>
      </dgm:t>
    </dgm:pt>
    <dgm:pt modelId="{D21052E8-03F1-4A9E-9ED9-62414331D394}" type="pres">
      <dgm:prSet presAssocID="{C99F0B1B-CC1B-4465-BD7C-DE455EAB36EE}" presName="boxAndChildren" presStyleCnt="0"/>
      <dgm:spPr/>
    </dgm:pt>
    <dgm:pt modelId="{423B2AA2-424D-4F2B-AA53-11825465E533}" type="pres">
      <dgm:prSet presAssocID="{C99F0B1B-CC1B-4465-BD7C-DE455EAB36EE}" presName="parentTextBox" presStyleLbl="node1" presStyleIdx="0" presStyleCnt="3"/>
      <dgm:spPr/>
      <dgm:t>
        <a:bodyPr/>
        <a:lstStyle/>
        <a:p>
          <a:endParaRPr lang="en-US"/>
        </a:p>
      </dgm:t>
    </dgm:pt>
    <dgm:pt modelId="{6AC64094-2D03-4F99-B2F3-41C1AAF34DFD}" type="pres">
      <dgm:prSet presAssocID="{E934C8E2-A959-4D7C-9392-F4A37201504D}" presName="sp" presStyleCnt="0"/>
      <dgm:spPr/>
    </dgm:pt>
    <dgm:pt modelId="{BE9089BB-6B7E-4550-96D8-BB422806B192}" type="pres">
      <dgm:prSet presAssocID="{953CFE97-E5E5-4ECC-A29E-C0C5271FD857}" presName="arrowAndChildren" presStyleCnt="0"/>
      <dgm:spPr/>
    </dgm:pt>
    <dgm:pt modelId="{B6A1B72A-70B4-4E0B-8A2A-538C565BCEEF}" type="pres">
      <dgm:prSet presAssocID="{953CFE97-E5E5-4ECC-A29E-C0C5271FD857}" presName="parentTextArrow" presStyleLbl="node1" presStyleIdx="1" presStyleCnt="3"/>
      <dgm:spPr/>
      <dgm:t>
        <a:bodyPr/>
        <a:lstStyle/>
        <a:p>
          <a:endParaRPr lang="en-US"/>
        </a:p>
      </dgm:t>
    </dgm:pt>
    <dgm:pt modelId="{F1F2B820-0217-4CFF-AC49-B11ABEFAA31F}" type="pres">
      <dgm:prSet presAssocID="{8CA35B05-1E6E-41E5-86A7-0C32714DDC81}" presName="sp" presStyleCnt="0"/>
      <dgm:spPr/>
    </dgm:pt>
    <dgm:pt modelId="{575CB913-9CDD-4FD2-B565-BA446271278C}" type="pres">
      <dgm:prSet presAssocID="{558A7B97-C1AD-4CF5-9D76-3C167B431072}" presName="arrowAndChildren" presStyleCnt="0"/>
      <dgm:spPr/>
    </dgm:pt>
    <dgm:pt modelId="{DDD0B55F-DD5E-40EC-8E6A-5CF91EF32F0E}" type="pres">
      <dgm:prSet presAssocID="{558A7B97-C1AD-4CF5-9D76-3C167B431072}" presName="parentTextArrow" presStyleLbl="node1" presStyleIdx="2" presStyleCnt="3"/>
      <dgm:spPr/>
      <dgm:t>
        <a:bodyPr/>
        <a:lstStyle/>
        <a:p>
          <a:endParaRPr lang="en-US"/>
        </a:p>
      </dgm:t>
    </dgm:pt>
  </dgm:ptLst>
  <dgm:cxnLst>
    <dgm:cxn modelId="{070735B7-E872-440E-8487-2E89BA6DBAD0}" srcId="{B642F452-96AA-412C-92FC-E9E172282608}" destId="{558A7B97-C1AD-4CF5-9D76-3C167B431072}" srcOrd="0" destOrd="0" parTransId="{DE6FF90F-1E3B-4C34-9038-0E33C5DFA664}" sibTransId="{8CA35B05-1E6E-41E5-86A7-0C32714DDC81}"/>
    <dgm:cxn modelId="{F38C6C0D-500F-4348-B50D-DBD20ED681B2}" type="presOf" srcId="{B642F452-96AA-412C-92FC-E9E172282608}" destId="{77432ECD-9F5E-4112-AF17-20D098D3F88F}" srcOrd="0" destOrd="0" presId="urn:microsoft.com/office/officeart/2005/8/layout/process4"/>
    <dgm:cxn modelId="{4CA1AC71-4CC9-44C1-A856-2FAFCAB6FC79}" srcId="{B642F452-96AA-412C-92FC-E9E172282608}" destId="{953CFE97-E5E5-4ECC-A29E-C0C5271FD857}" srcOrd="1" destOrd="0" parTransId="{87799C32-F0EF-4B8A-AE1C-24BB54161DDB}" sibTransId="{E934C8E2-A959-4D7C-9392-F4A37201504D}"/>
    <dgm:cxn modelId="{4101A1A0-2096-4FE3-963A-AE71F1DBBF6B}" srcId="{B642F452-96AA-412C-92FC-E9E172282608}" destId="{C99F0B1B-CC1B-4465-BD7C-DE455EAB36EE}" srcOrd="2" destOrd="0" parTransId="{65B694A7-EA80-4EFF-83B0-EBC8032B78BA}" sibTransId="{815DA78A-1EDA-4423-B3FB-D0A80036BDFF}"/>
    <dgm:cxn modelId="{24B27D36-5B36-4361-B649-54BE90F13B8E}" type="presOf" srcId="{C99F0B1B-CC1B-4465-BD7C-DE455EAB36EE}" destId="{423B2AA2-424D-4F2B-AA53-11825465E533}" srcOrd="0" destOrd="0" presId="urn:microsoft.com/office/officeart/2005/8/layout/process4"/>
    <dgm:cxn modelId="{B94DF025-8E0F-4900-B01B-9E718146CF46}" type="presOf" srcId="{953CFE97-E5E5-4ECC-A29E-C0C5271FD857}" destId="{B6A1B72A-70B4-4E0B-8A2A-538C565BCEEF}" srcOrd="0" destOrd="0" presId="urn:microsoft.com/office/officeart/2005/8/layout/process4"/>
    <dgm:cxn modelId="{2566D783-B5F8-4CC3-A1F6-29123E25ED68}" type="presOf" srcId="{558A7B97-C1AD-4CF5-9D76-3C167B431072}" destId="{DDD0B55F-DD5E-40EC-8E6A-5CF91EF32F0E}" srcOrd="0" destOrd="0" presId="urn:microsoft.com/office/officeart/2005/8/layout/process4"/>
    <dgm:cxn modelId="{01CA1A71-33D3-450A-B630-BC2FD5B2E929}" type="presParOf" srcId="{77432ECD-9F5E-4112-AF17-20D098D3F88F}" destId="{D21052E8-03F1-4A9E-9ED9-62414331D394}" srcOrd="0" destOrd="0" presId="urn:microsoft.com/office/officeart/2005/8/layout/process4"/>
    <dgm:cxn modelId="{5E29ED02-7187-4BF0-9F5F-4188676DDE71}" type="presParOf" srcId="{D21052E8-03F1-4A9E-9ED9-62414331D394}" destId="{423B2AA2-424D-4F2B-AA53-11825465E533}" srcOrd="0" destOrd="0" presId="urn:microsoft.com/office/officeart/2005/8/layout/process4"/>
    <dgm:cxn modelId="{7242CF48-AEC8-4221-8690-D37EF29699F0}" type="presParOf" srcId="{77432ECD-9F5E-4112-AF17-20D098D3F88F}" destId="{6AC64094-2D03-4F99-B2F3-41C1AAF34DFD}" srcOrd="1" destOrd="0" presId="urn:microsoft.com/office/officeart/2005/8/layout/process4"/>
    <dgm:cxn modelId="{7660DA9B-BB27-4D4B-A826-A00201209209}" type="presParOf" srcId="{77432ECD-9F5E-4112-AF17-20D098D3F88F}" destId="{BE9089BB-6B7E-4550-96D8-BB422806B192}" srcOrd="2" destOrd="0" presId="urn:microsoft.com/office/officeart/2005/8/layout/process4"/>
    <dgm:cxn modelId="{45171750-2B56-4BB0-BB1C-B232DB8EC9BA}" type="presParOf" srcId="{BE9089BB-6B7E-4550-96D8-BB422806B192}" destId="{B6A1B72A-70B4-4E0B-8A2A-538C565BCEEF}" srcOrd="0" destOrd="0" presId="urn:microsoft.com/office/officeart/2005/8/layout/process4"/>
    <dgm:cxn modelId="{B87A05BB-BD46-4699-926C-B5856CF18EC5}" type="presParOf" srcId="{77432ECD-9F5E-4112-AF17-20D098D3F88F}" destId="{F1F2B820-0217-4CFF-AC49-B11ABEFAA31F}" srcOrd="3" destOrd="0" presId="urn:microsoft.com/office/officeart/2005/8/layout/process4"/>
    <dgm:cxn modelId="{B95FFCEB-0ECC-4064-AEDA-440406A1BEBC}" type="presParOf" srcId="{77432ECD-9F5E-4112-AF17-20D098D3F88F}" destId="{575CB913-9CDD-4FD2-B565-BA446271278C}" srcOrd="4" destOrd="0" presId="urn:microsoft.com/office/officeart/2005/8/layout/process4"/>
    <dgm:cxn modelId="{3DBC127B-400D-4444-974A-85F9CF74F2BF}" type="presParOf" srcId="{575CB913-9CDD-4FD2-B565-BA446271278C}" destId="{DDD0B55F-DD5E-40EC-8E6A-5CF91EF32F0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6CB18C-27ED-4F0B-BE6A-B14EB3AFCC3B}" type="doc">
      <dgm:prSet loTypeId="urn:microsoft.com/office/officeart/2005/8/layout/process4" loCatId="process" qsTypeId="urn:microsoft.com/office/officeart/2005/8/quickstyle/simple1" qsCatId="simple" csTypeId="urn:microsoft.com/office/officeart/2005/8/colors/accent1_2" csCatId="accent1" phldr="1"/>
      <dgm:spPr/>
    </dgm:pt>
    <dgm:pt modelId="{023CF707-D149-4938-B201-FF3AA5AF18F3}">
      <dgm:prSet phldrT="[Text]"/>
      <dgm:spPr/>
      <dgm:t>
        <a:bodyPr/>
        <a:lstStyle/>
        <a:p>
          <a:r>
            <a:rPr lang="en-US" dirty="0" smtClean="0"/>
            <a:t>Builds the capacity of staff around health literacy</a:t>
          </a:r>
          <a:endParaRPr lang="en-US" dirty="0"/>
        </a:p>
      </dgm:t>
    </dgm:pt>
    <dgm:pt modelId="{934330A9-31B1-4483-B0DE-9D740E625D55}" type="parTrans" cxnId="{00870D3B-C99F-4AC6-B615-9EC196684E23}">
      <dgm:prSet/>
      <dgm:spPr/>
      <dgm:t>
        <a:bodyPr/>
        <a:lstStyle/>
        <a:p>
          <a:endParaRPr lang="en-US"/>
        </a:p>
      </dgm:t>
    </dgm:pt>
    <dgm:pt modelId="{5652B379-61EB-49EE-B195-54A28130F1C0}" type="sibTrans" cxnId="{00870D3B-C99F-4AC6-B615-9EC196684E23}">
      <dgm:prSet/>
      <dgm:spPr/>
      <dgm:t>
        <a:bodyPr/>
        <a:lstStyle/>
        <a:p>
          <a:endParaRPr lang="en-US"/>
        </a:p>
      </dgm:t>
    </dgm:pt>
    <dgm:pt modelId="{E6855F15-C37F-4DE4-BC2F-7FDAD7C20DA1}">
      <dgm:prSet phldrT="[Text]"/>
      <dgm:spPr/>
      <dgm:t>
        <a:bodyPr/>
        <a:lstStyle/>
        <a:p>
          <a:r>
            <a:rPr lang="en-US" dirty="0" smtClean="0"/>
            <a:t>Better health outcomes</a:t>
          </a:r>
          <a:endParaRPr lang="en-US" dirty="0"/>
        </a:p>
      </dgm:t>
    </dgm:pt>
    <dgm:pt modelId="{CF25143C-5E0C-4490-AAFB-164B5D3D085A}" type="parTrans" cxnId="{9B1B73B0-FD61-4A19-B2D5-E558B2190A65}">
      <dgm:prSet/>
      <dgm:spPr/>
      <dgm:t>
        <a:bodyPr/>
        <a:lstStyle/>
        <a:p>
          <a:endParaRPr lang="en-US"/>
        </a:p>
      </dgm:t>
    </dgm:pt>
    <dgm:pt modelId="{BA17976C-D6CC-4189-8931-F44365A6FCDE}" type="sibTrans" cxnId="{9B1B73B0-FD61-4A19-B2D5-E558B2190A65}">
      <dgm:prSet/>
      <dgm:spPr/>
      <dgm:t>
        <a:bodyPr/>
        <a:lstStyle/>
        <a:p>
          <a:endParaRPr lang="en-US"/>
        </a:p>
      </dgm:t>
    </dgm:pt>
    <dgm:pt modelId="{52D2EC3D-C49C-4D69-A8BD-1AACAD763B62}">
      <dgm:prSet/>
      <dgm:spPr/>
      <dgm:t>
        <a:bodyPr/>
        <a:lstStyle/>
        <a:p>
          <a:r>
            <a:rPr lang="en-US" dirty="0" smtClean="0"/>
            <a:t>Inspires use of health literate practices</a:t>
          </a:r>
          <a:endParaRPr lang="en-US" dirty="0"/>
        </a:p>
      </dgm:t>
    </dgm:pt>
    <dgm:pt modelId="{E33C0238-BDDC-4E4F-A3F6-7A5ED57DC851}" type="parTrans" cxnId="{5BB77F03-E687-4437-B08E-3C4049A8AF96}">
      <dgm:prSet/>
      <dgm:spPr/>
      <dgm:t>
        <a:bodyPr/>
        <a:lstStyle/>
        <a:p>
          <a:endParaRPr lang="en-US"/>
        </a:p>
      </dgm:t>
    </dgm:pt>
    <dgm:pt modelId="{A6E348F6-E0F5-46CC-BE84-6C0E29A01ABD}" type="sibTrans" cxnId="{5BB77F03-E687-4437-B08E-3C4049A8AF96}">
      <dgm:prSet/>
      <dgm:spPr/>
      <dgm:t>
        <a:bodyPr/>
        <a:lstStyle/>
        <a:p>
          <a:endParaRPr lang="en-US"/>
        </a:p>
      </dgm:t>
    </dgm:pt>
    <dgm:pt modelId="{FB01932C-DCCC-4926-8ED5-866E5B7A1AE3}">
      <dgm:prSet/>
      <dgm:spPr/>
      <dgm:t>
        <a:bodyPr/>
        <a:lstStyle/>
        <a:p>
          <a:r>
            <a:rPr lang="en-US" dirty="0" smtClean="0"/>
            <a:t>Increases patient activation and engagement</a:t>
          </a:r>
          <a:endParaRPr lang="en-US" dirty="0"/>
        </a:p>
      </dgm:t>
    </dgm:pt>
    <dgm:pt modelId="{CF857D32-5D73-47DD-BD3F-42699EE5E960}" type="parTrans" cxnId="{B14F7192-379D-40AE-B74D-97D8833C51E9}">
      <dgm:prSet/>
      <dgm:spPr/>
      <dgm:t>
        <a:bodyPr/>
        <a:lstStyle/>
        <a:p>
          <a:endParaRPr lang="en-US"/>
        </a:p>
      </dgm:t>
    </dgm:pt>
    <dgm:pt modelId="{3786DD79-53B1-4C7E-B4DF-10C2DDA9B6A2}" type="sibTrans" cxnId="{B14F7192-379D-40AE-B74D-97D8833C51E9}">
      <dgm:prSet/>
      <dgm:spPr/>
      <dgm:t>
        <a:bodyPr/>
        <a:lstStyle/>
        <a:p>
          <a:endParaRPr lang="en-US"/>
        </a:p>
      </dgm:t>
    </dgm:pt>
    <dgm:pt modelId="{CD118A89-4BCD-40E0-AC4C-2EAD64C86796}" type="pres">
      <dgm:prSet presAssocID="{6C6CB18C-27ED-4F0B-BE6A-B14EB3AFCC3B}" presName="Name0" presStyleCnt="0">
        <dgm:presLayoutVars>
          <dgm:dir/>
          <dgm:animLvl val="lvl"/>
          <dgm:resizeHandles val="exact"/>
        </dgm:presLayoutVars>
      </dgm:prSet>
      <dgm:spPr/>
    </dgm:pt>
    <dgm:pt modelId="{289FF859-8760-4771-A7FD-E94B63D99FC2}" type="pres">
      <dgm:prSet presAssocID="{E6855F15-C37F-4DE4-BC2F-7FDAD7C20DA1}" presName="boxAndChildren" presStyleCnt="0"/>
      <dgm:spPr/>
    </dgm:pt>
    <dgm:pt modelId="{1D8B89D1-CD76-49B7-9294-EBD73ED65E2E}" type="pres">
      <dgm:prSet presAssocID="{E6855F15-C37F-4DE4-BC2F-7FDAD7C20DA1}" presName="parentTextBox" presStyleLbl="node1" presStyleIdx="0" presStyleCnt="4"/>
      <dgm:spPr/>
      <dgm:t>
        <a:bodyPr/>
        <a:lstStyle/>
        <a:p>
          <a:endParaRPr lang="en-US"/>
        </a:p>
      </dgm:t>
    </dgm:pt>
    <dgm:pt modelId="{20BA2D34-898E-4BF6-B592-013950507459}" type="pres">
      <dgm:prSet presAssocID="{3786DD79-53B1-4C7E-B4DF-10C2DDA9B6A2}" presName="sp" presStyleCnt="0"/>
      <dgm:spPr/>
    </dgm:pt>
    <dgm:pt modelId="{4D37463F-C950-40DC-A796-B531716B14E2}" type="pres">
      <dgm:prSet presAssocID="{FB01932C-DCCC-4926-8ED5-866E5B7A1AE3}" presName="arrowAndChildren" presStyleCnt="0"/>
      <dgm:spPr/>
    </dgm:pt>
    <dgm:pt modelId="{34B84148-1822-4572-8BF1-3AD6A6A48FA2}" type="pres">
      <dgm:prSet presAssocID="{FB01932C-DCCC-4926-8ED5-866E5B7A1AE3}" presName="parentTextArrow" presStyleLbl="node1" presStyleIdx="1" presStyleCnt="4"/>
      <dgm:spPr/>
      <dgm:t>
        <a:bodyPr/>
        <a:lstStyle/>
        <a:p>
          <a:endParaRPr lang="en-US"/>
        </a:p>
      </dgm:t>
    </dgm:pt>
    <dgm:pt modelId="{81E0498F-BDD3-47D0-B5DA-4456E153ED77}" type="pres">
      <dgm:prSet presAssocID="{A6E348F6-E0F5-46CC-BE84-6C0E29A01ABD}" presName="sp" presStyleCnt="0"/>
      <dgm:spPr/>
    </dgm:pt>
    <dgm:pt modelId="{9E5752E1-4B3E-4DC5-AE95-C8C2E68A28AC}" type="pres">
      <dgm:prSet presAssocID="{52D2EC3D-C49C-4D69-A8BD-1AACAD763B62}" presName="arrowAndChildren" presStyleCnt="0"/>
      <dgm:spPr/>
    </dgm:pt>
    <dgm:pt modelId="{B53ACC78-76C7-4835-818D-09CB5131CE9F}" type="pres">
      <dgm:prSet presAssocID="{52D2EC3D-C49C-4D69-A8BD-1AACAD763B62}" presName="parentTextArrow" presStyleLbl="node1" presStyleIdx="2" presStyleCnt="4"/>
      <dgm:spPr/>
      <dgm:t>
        <a:bodyPr/>
        <a:lstStyle/>
        <a:p>
          <a:endParaRPr lang="en-US"/>
        </a:p>
      </dgm:t>
    </dgm:pt>
    <dgm:pt modelId="{D51E1A85-F54E-47D7-9342-108A9DD9241C}" type="pres">
      <dgm:prSet presAssocID="{5652B379-61EB-49EE-B195-54A28130F1C0}" presName="sp" presStyleCnt="0"/>
      <dgm:spPr/>
    </dgm:pt>
    <dgm:pt modelId="{7FB4A7D3-5FCD-4EE6-B03C-993EB9D02C66}" type="pres">
      <dgm:prSet presAssocID="{023CF707-D149-4938-B201-FF3AA5AF18F3}" presName="arrowAndChildren" presStyleCnt="0"/>
      <dgm:spPr/>
    </dgm:pt>
    <dgm:pt modelId="{5A19ED44-0160-4AC0-9255-CDA3CA0B1A92}" type="pres">
      <dgm:prSet presAssocID="{023CF707-D149-4938-B201-FF3AA5AF18F3}" presName="parentTextArrow" presStyleLbl="node1" presStyleIdx="3" presStyleCnt="4"/>
      <dgm:spPr/>
      <dgm:t>
        <a:bodyPr/>
        <a:lstStyle/>
        <a:p>
          <a:endParaRPr lang="en-US"/>
        </a:p>
      </dgm:t>
    </dgm:pt>
  </dgm:ptLst>
  <dgm:cxnLst>
    <dgm:cxn modelId="{F6333CD0-FB05-469A-A051-A15D107117AA}" type="presOf" srcId="{6C6CB18C-27ED-4F0B-BE6A-B14EB3AFCC3B}" destId="{CD118A89-4BCD-40E0-AC4C-2EAD64C86796}" srcOrd="0" destOrd="0" presId="urn:microsoft.com/office/officeart/2005/8/layout/process4"/>
    <dgm:cxn modelId="{B6AAE41F-3B51-46C8-97E6-48197F95225D}" type="presOf" srcId="{FB01932C-DCCC-4926-8ED5-866E5B7A1AE3}" destId="{34B84148-1822-4572-8BF1-3AD6A6A48FA2}" srcOrd="0" destOrd="0" presId="urn:microsoft.com/office/officeart/2005/8/layout/process4"/>
    <dgm:cxn modelId="{5BB77F03-E687-4437-B08E-3C4049A8AF96}" srcId="{6C6CB18C-27ED-4F0B-BE6A-B14EB3AFCC3B}" destId="{52D2EC3D-C49C-4D69-A8BD-1AACAD763B62}" srcOrd="1" destOrd="0" parTransId="{E33C0238-BDDC-4E4F-A3F6-7A5ED57DC851}" sibTransId="{A6E348F6-E0F5-46CC-BE84-6C0E29A01ABD}"/>
    <dgm:cxn modelId="{9856EBEC-9AF7-4D86-A78F-AC08A90DD847}" type="presOf" srcId="{52D2EC3D-C49C-4D69-A8BD-1AACAD763B62}" destId="{B53ACC78-76C7-4835-818D-09CB5131CE9F}" srcOrd="0" destOrd="0" presId="urn:microsoft.com/office/officeart/2005/8/layout/process4"/>
    <dgm:cxn modelId="{00870D3B-C99F-4AC6-B615-9EC196684E23}" srcId="{6C6CB18C-27ED-4F0B-BE6A-B14EB3AFCC3B}" destId="{023CF707-D149-4938-B201-FF3AA5AF18F3}" srcOrd="0" destOrd="0" parTransId="{934330A9-31B1-4483-B0DE-9D740E625D55}" sibTransId="{5652B379-61EB-49EE-B195-54A28130F1C0}"/>
    <dgm:cxn modelId="{739B7901-0470-44D9-8A55-65C3BABD5116}" type="presOf" srcId="{023CF707-D149-4938-B201-FF3AA5AF18F3}" destId="{5A19ED44-0160-4AC0-9255-CDA3CA0B1A92}" srcOrd="0" destOrd="0" presId="urn:microsoft.com/office/officeart/2005/8/layout/process4"/>
    <dgm:cxn modelId="{9B1B73B0-FD61-4A19-B2D5-E558B2190A65}" srcId="{6C6CB18C-27ED-4F0B-BE6A-B14EB3AFCC3B}" destId="{E6855F15-C37F-4DE4-BC2F-7FDAD7C20DA1}" srcOrd="3" destOrd="0" parTransId="{CF25143C-5E0C-4490-AAFB-164B5D3D085A}" sibTransId="{BA17976C-D6CC-4189-8931-F44365A6FCDE}"/>
    <dgm:cxn modelId="{B14F7192-379D-40AE-B74D-97D8833C51E9}" srcId="{6C6CB18C-27ED-4F0B-BE6A-B14EB3AFCC3B}" destId="{FB01932C-DCCC-4926-8ED5-866E5B7A1AE3}" srcOrd="2" destOrd="0" parTransId="{CF857D32-5D73-47DD-BD3F-42699EE5E960}" sibTransId="{3786DD79-53B1-4C7E-B4DF-10C2DDA9B6A2}"/>
    <dgm:cxn modelId="{EB49E837-5F79-4B1E-A14E-F39108A12C3F}" type="presOf" srcId="{E6855F15-C37F-4DE4-BC2F-7FDAD7C20DA1}" destId="{1D8B89D1-CD76-49B7-9294-EBD73ED65E2E}" srcOrd="0" destOrd="0" presId="urn:microsoft.com/office/officeart/2005/8/layout/process4"/>
    <dgm:cxn modelId="{25947A80-2678-4BF7-8CBB-5C26238FD1E4}" type="presParOf" srcId="{CD118A89-4BCD-40E0-AC4C-2EAD64C86796}" destId="{289FF859-8760-4771-A7FD-E94B63D99FC2}" srcOrd="0" destOrd="0" presId="urn:microsoft.com/office/officeart/2005/8/layout/process4"/>
    <dgm:cxn modelId="{3000B9A8-2748-4C49-97F8-75A2F37945E7}" type="presParOf" srcId="{289FF859-8760-4771-A7FD-E94B63D99FC2}" destId="{1D8B89D1-CD76-49B7-9294-EBD73ED65E2E}" srcOrd="0" destOrd="0" presId="urn:microsoft.com/office/officeart/2005/8/layout/process4"/>
    <dgm:cxn modelId="{0BE96C6C-080C-490F-A65A-F24D6D8BCCCD}" type="presParOf" srcId="{CD118A89-4BCD-40E0-AC4C-2EAD64C86796}" destId="{20BA2D34-898E-4BF6-B592-013950507459}" srcOrd="1" destOrd="0" presId="urn:microsoft.com/office/officeart/2005/8/layout/process4"/>
    <dgm:cxn modelId="{95B555E6-7399-4030-90BF-ABC08E693B4A}" type="presParOf" srcId="{CD118A89-4BCD-40E0-AC4C-2EAD64C86796}" destId="{4D37463F-C950-40DC-A796-B531716B14E2}" srcOrd="2" destOrd="0" presId="urn:microsoft.com/office/officeart/2005/8/layout/process4"/>
    <dgm:cxn modelId="{4B3402D5-D6CE-4E7C-8B4F-5221BD05191F}" type="presParOf" srcId="{4D37463F-C950-40DC-A796-B531716B14E2}" destId="{34B84148-1822-4572-8BF1-3AD6A6A48FA2}" srcOrd="0" destOrd="0" presId="urn:microsoft.com/office/officeart/2005/8/layout/process4"/>
    <dgm:cxn modelId="{B9C19108-41D5-4D88-B473-01DFF1EC1ABC}" type="presParOf" srcId="{CD118A89-4BCD-40E0-AC4C-2EAD64C86796}" destId="{81E0498F-BDD3-47D0-B5DA-4456E153ED77}" srcOrd="3" destOrd="0" presId="urn:microsoft.com/office/officeart/2005/8/layout/process4"/>
    <dgm:cxn modelId="{373E5622-4D6C-490D-88AF-A2B173A780D3}" type="presParOf" srcId="{CD118A89-4BCD-40E0-AC4C-2EAD64C86796}" destId="{9E5752E1-4B3E-4DC5-AE95-C8C2E68A28AC}" srcOrd="4" destOrd="0" presId="urn:microsoft.com/office/officeart/2005/8/layout/process4"/>
    <dgm:cxn modelId="{82E4179D-585D-44CC-B201-3B682BB280F7}" type="presParOf" srcId="{9E5752E1-4B3E-4DC5-AE95-C8C2E68A28AC}" destId="{B53ACC78-76C7-4835-818D-09CB5131CE9F}" srcOrd="0" destOrd="0" presId="urn:microsoft.com/office/officeart/2005/8/layout/process4"/>
    <dgm:cxn modelId="{981647B7-D7AF-4543-8315-E503CAB73682}" type="presParOf" srcId="{CD118A89-4BCD-40E0-AC4C-2EAD64C86796}" destId="{D51E1A85-F54E-47D7-9342-108A9DD9241C}" srcOrd="5" destOrd="0" presId="urn:microsoft.com/office/officeart/2005/8/layout/process4"/>
    <dgm:cxn modelId="{6BF2AF64-8317-4235-9164-55FD96776467}" type="presParOf" srcId="{CD118A89-4BCD-40E0-AC4C-2EAD64C86796}" destId="{7FB4A7D3-5FCD-4EE6-B03C-993EB9D02C66}" srcOrd="6" destOrd="0" presId="urn:microsoft.com/office/officeart/2005/8/layout/process4"/>
    <dgm:cxn modelId="{37DA9EDD-C85A-4B1C-9AA5-5D6299D8F177}" type="presParOf" srcId="{7FB4A7D3-5FCD-4EE6-B03C-993EB9D02C66}" destId="{5A19ED44-0160-4AC0-9255-CDA3CA0B1A92}"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F60311-8E15-457B-83DC-75F0DD49A2D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D022BBB-4A71-445C-9E00-2911C8B7BDFA}">
      <dgm:prSet phldrT="[Text]"/>
      <dgm:spPr/>
      <dgm:t>
        <a:bodyPr/>
        <a:lstStyle/>
        <a:p>
          <a:r>
            <a:rPr lang="en-US" dirty="0" smtClean="0"/>
            <a:t>Introduction to Health Literacy</a:t>
          </a:r>
          <a:endParaRPr lang="en-US" dirty="0"/>
        </a:p>
      </dgm:t>
    </dgm:pt>
    <dgm:pt modelId="{19500DEF-0AD2-4DE6-9361-E049382759E4}" type="parTrans" cxnId="{E4CDFA81-B187-44E4-9720-0420F48F6DE9}">
      <dgm:prSet/>
      <dgm:spPr/>
      <dgm:t>
        <a:bodyPr/>
        <a:lstStyle/>
        <a:p>
          <a:endParaRPr lang="en-US"/>
        </a:p>
      </dgm:t>
    </dgm:pt>
    <dgm:pt modelId="{4F12A34B-2CE5-4B8A-96D2-016324FC3A25}" type="sibTrans" cxnId="{E4CDFA81-B187-44E4-9720-0420F48F6DE9}">
      <dgm:prSet/>
      <dgm:spPr/>
      <dgm:t>
        <a:bodyPr/>
        <a:lstStyle/>
        <a:p>
          <a:endParaRPr lang="en-US"/>
        </a:p>
      </dgm:t>
    </dgm:pt>
    <dgm:pt modelId="{A6A25AAA-9E90-4B96-9FCD-ACB8BAA9A4E3}">
      <dgm:prSet phldrT="[Text]"/>
      <dgm:spPr/>
      <dgm:t>
        <a:bodyPr/>
        <a:lstStyle/>
        <a:p>
          <a:r>
            <a:rPr lang="en-US" dirty="0" smtClean="0"/>
            <a:t>Social and Contextual Factors</a:t>
          </a:r>
          <a:endParaRPr lang="en-US" dirty="0"/>
        </a:p>
      </dgm:t>
    </dgm:pt>
    <dgm:pt modelId="{912C3A70-B362-4BA4-A0F1-837BDDC225E0}" type="parTrans" cxnId="{5741081E-A6A9-4BEF-BAD6-90256111E877}">
      <dgm:prSet/>
      <dgm:spPr/>
      <dgm:t>
        <a:bodyPr/>
        <a:lstStyle/>
        <a:p>
          <a:endParaRPr lang="en-US"/>
        </a:p>
      </dgm:t>
    </dgm:pt>
    <dgm:pt modelId="{F029BB5C-DDCA-45E5-AFD2-DED61983ACEE}" type="sibTrans" cxnId="{5741081E-A6A9-4BEF-BAD6-90256111E877}">
      <dgm:prSet/>
      <dgm:spPr/>
      <dgm:t>
        <a:bodyPr/>
        <a:lstStyle/>
        <a:p>
          <a:endParaRPr lang="en-US"/>
        </a:p>
      </dgm:t>
    </dgm:pt>
    <dgm:pt modelId="{B8591A88-C0D2-48B8-B601-3CD647738CDC}">
      <dgm:prSet phldrT="[Text]"/>
      <dgm:spPr/>
      <dgm:t>
        <a:bodyPr/>
        <a:lstStyle/>
        <a:p>
          <a:r>
            <a:rPr lang="en-US" dirty="0" smtClean="0"/>
            <a:t>Improving Face to Face Communication</a:t>
          </a:r>
          <a:endParaRPr lang="en-US" dirty="0"/>
        </a:p>
      </dgm:t>
    </dgm:pt>
    <dgm:pt modelId="{765A2942-7750-4EB0-BB72-B736169A8161}" type="parTrans" cxnId="{3FC11D42-942A-4C38-AC49-C34C301E8ABB}">
      <dgm:prSet/>
      <dgm:spPr/>
      <dgm:t>
        <a:bodyPr/>
        <a:lstStyle/>
        <a:p>
          <a:endParaRPr lang="en-US"/>
        </a:p>
      </dgm:t>
    </dgm:pt>
    <dgm:pt modelId="{902F7CC3-D360-4026-9780-946FD2C9CFCE}" type="sibTrans" cxnId="{3FC11D42-942A-4C38-AC49-C34C301E8ABB}">
      <dgm:prSet/>
      <dgm:spPr/>
      <dgm:t>
        <a:bodyPr/>
        <a:lstStyle/>
        <a:p>
          <a:endParaRPr lang="en-US"/>
        </a:p>
      </dgm:t>
    </dgm:pt>
    <dgm:pt modelId="{C0A7618E-167D-4797-812E-13A44BD58E77}">
      <dgm:prSet phldrT="[Text]"/>
      <dgm:spPr/>
      <dgm:t>
        <a:bodyPr/>
        <a:lstStyle/>
        <a:p>
          <a:r>
            <a:rPr lang="en-US" dirty="0" smtClean="0"/>
            <a:t>Improving Written Communication</a:t>
          </a:r>
          <a:endParaRPr lang="en-US" dirty="0"/>
        </a:p>
      </dgm:t>
    </dgm:pt>
    <dgm:pt modelId="{9F4E4A8B-05A9-4B95-B9B1-DCE801628396}" type="parTrans" cxnId="{70BA1297-3792-4962-AC9E-027679BD70CF}">
      <dgm:prSet/>
      <dgm:spPr/>
      <dgm:t>
        <a:bodyPr/>
        <a:lstStyle/>
        <a:p>
          <a:endParaRPr lang="en-US"/>
        </a:p>
      </dgm:t>
    </dgm:pt>
    <dgm:pt modelId="{3F5BFC4B-3AF7-4AF4-A79B-B9D0B90ACFA1}" type="sibTrans" cxnId="{70BA1297-3792-4962-AC9E-027679BD70CF}">
      <dgm:prSet/>
      <dgm:spPr/>
      <dgm:t>
        <a:bodyPr/>
        <a:lstStyle/>
        <a:p>
          <a:endParaRPr lang="en-US"/>
        </a:p>
      </dgm:t>
    </dgm:pt>
    <dgm:pt modelId="{5E46DED0-66DC-4928-98B4-23C59FF478A0}">
      <dgm:prSet phldrT="[Text]"/>
      <dgm:spPr/>
      <dgm:t>
        <a:bodyPr/>
        <a:lstStyle/>
        <a:p>
          <a:r>
            <a:rPr lang="en-US" dirty="0" smtClean="0"/>
            <a:t>Fostering Health Literate Organizations</a:t>
          </a:r>
          <a:endParaRPr lang="en-US" dirty="0"/>
        </a:p>
      </dgm:t>
    </dgm:pt>
    <dgm:pt modelId="{3BF60C0E-EA6B-4A7E-A943-30DF8BBDCB00}" type="parTrans" cxnId="{00CA5476-B927-43DF-A915-CC5A14A30606}">
      <dgm:prSet/>
      <dgm:spPr/>
      <dgm:t>
        <a:bodyPr/>
        <a:lstStyle/>
        <a:p>
          <a:endParaRPr lang="en-US"/>
        </a:p>
      </dgm:t>
    </dgm:pt>
    <dgm:pt modelId="{F6CF3166-992E-42B4-8669-934578889A0D}" type="sibTrans" cxnId="{00CA5476-B927-43DF-A915-CC5A14A30606}">
      <dgm:prSet/>
      <dgm:spPr/>
      <dgm:t>
        <a:bodyPr/>
        <a:lstStyle/>
        <a:p>
          <a:endParaRPr lang="en-US"/>
        </a:p>
      </dgm:t>
    </dgm:pt>
    <dgm:pt modelId="{8A930AAE-63FE-4525-B16D-A11746F7B4BE}">
      <dgm:prSet phldrT="[Text]"/>
      <dgm:spPr/>
      <dgm:t>
        <a:bodyPr/>
        <a:lstStyle/>
        <a:p>
          <a:r>
            <a:rPr lang="en-US" dirty="0" smtClean="0"/>
            <a:t>Conducting the Community Training</a:t>
          </a:r>
          <a:endParaRPr lang="en-US" dirty="0"/>
        </a:p>
      </dgm:t>
    </dgm:pt>
    <dgm:pt modelId="{74391B1E-D606-4D4C-B0E9-105CD56CF73A}" type="parTrans" cxnId="{15D52D1E-3AD9-4B80-8F98-C730684A871D}">
      <dgm:prSet/>
      <dgm:spPr/>
      <dgm:t>
        <a:bodyPr/>
        <a:lstStyle/>
        <a:p>
          <a:endParaRPr lang="en-US"/>
        </a:p>
      </dgm:t>
    </dgm:pt>
    <dgm:pt modelId="{3BFD0C82-51B3-4806-9812-30D47B2C616C}" type="sibTrans" cxnId="{15D52D1E-3AD9-4B80-8F98-C730684A871D}">
      <dgm:prSet/>
      <dgm:spPr/>
      <dgm:t>
        <a:bodyPr/>
        <a:lstStyle/>
        <a:p>
          <a:endParaRPr lang="en-US"/>
        </a:p>
      </dgm:t>
    </dgm:pt>
    <dgm:pt modelId="{6637E6B2-3E8D-457C-8939-DF401E6500D1}" type="pres">
      <dgm:prSet presAssocID="{D5F60311-8E15-457B-83DC-75F0DD49A2DE}" presName="diagram" presStyleCnt="0">
        <dgm:presLayoutVars>
          <dgm:dir/>
          <dgm:resizeHandles val="exact"/>
        </dgm:presLayoutVars>
      </dgm:prSet>
      <dgm:spPr/>
      <dgm:t>
        <a:bodyPr/>
        <a:lstStyle/>
        <a:p>
          <a:endParaRPr lang="en-US"/>
        </a:p>
      </dgm:t>
    </dgm:pt>
    <dgm:pt modelId="{612859A4-F8D2-487D-9BAA-553C2076BF1B}" type="pres">
      <dgm:prSet presAssocID="{9D022BBB-4A71-445C-9E00-2911C8B7BDFA}" presName="node" presStyleLbl="node1" presStyleIdx="0" presStyleCnt="6">
        <dgm:presLayoutVars>
          <dgm:bulletEnabled val="1"/>
        </dgm:presLayoutVars>
      </dgm:prSet>
      <dgm:spPr/>
      <dgm:t>
        <a:bodyPr/>
        <a:lstStyle/>
        <a:p>
          <a:endParaRPr lang="en-US"/>
        </a:p>
      </dgm:t>
    </dgm:pt>
    <dgm:pt modelId="{93EDCC94-6ABD-459D-ADF4-C89E6F968690}" type="pres">
      <dgm:prSet presAssocID="{4F12A34B-2CE5-4B8A-96D2-016324FC3A25}" presName="sibTrans" presStyleCnt="0"/>
      <dgm:spPr/>
    </dgm:pt>
    <dgm:pt modelId="{B306ADBC-760E-434F-8486-245781FE0B0C}" type="pres">
      <dgm:prSet presAssocID="{A6A25AAA-9E90-4B96-9FCD-ACB8BAA9A4E3}" presName="node" presStyleLbl="node1" presStyleIdx="1" presStyleCnt="6">
        <dgm:presLayoutVars>
          <dgm:bulletEnabled val="1"/>
        </dgm:presLayoutVars>
      </dgm:prSet>
      <dgm:spPr/>
      <dgm:t>
        <a:bodyPr/>
        <a:lstStyle/>
        <a:p>
          <a:endParaRPr lang="en-US"/>
        </a:p>
      </dgm:t>
    </dgm:pt>
    <dgm:pt modelId="{8B60D3DE-8116-4DEF-A4AE-7AE0E8B5E1B5}" type="pres">
      <dgm:prSet presAssocID="{F029BB5C-DDCA-45E5-AFD2-DED61983ACEE}" presName="sibTrans" presStyleCnt="0"/>
      <dgm:spPr/>
    </dgm:pt>
    <dgm:pt modelId="{C9906177-08C1-4405-B9E5-627A5FDFD2CC}" type="pres">
      <dgm:prSet presAssocID="{B8591A88-C0D2-48B8-B601-3CD647738CDC}" presName="node" presStyleLbl="node1" presStyleIdx="2" presStyleCnt="6">
        <dgm:presLayoutVars>
          <dgm:bulletEnabled val="1"/>
        </dgm:presLayoutVars>
      </dgm:prSet>
      <dgm:spPr/>
      <dgm:t>
        <a:bodyPr/>
        <a:lstStyle/>
        <a:p>
          <a:endParaRPr lang="en-US"/>
        </a:p>
      </dgm:t>
    </dgm:pt>
    <dgm:pt modelId="{1B743333-2E5E-4ACB-8D05-2409032D4CD6}" type="pres">
      <dgm:prSet presAssocID="{902F7CC3-D360-4026-9780-946FD2C9CFCE}" presName="sibTrans" presStyleCnt="0"/>
      <dgm:spPr/>
    </dgm:pt>
    <dgm:pt modelId="{983290D9-4C91-4B74-B3E0-A097EE3A43DB}" type="pres">
      <dgm:prSet presAssocID="{C0A7618E-167D-4797-812E-13A44BD58E77}" presName="node" presStyleLbl="node1" presStyleIdx="3" presStyleCnt="6">
        <dgm:presLayoutVars>
          <dgm:bulletEnabled val="1"/>
        </dgm:presLayoutVars>
      </dgm:prSet>
      <dgm:spPr/>
      <dgm:t>
        <a:bodyPr/>
        <a:lstStyle/>
        <a:p>
          <a:endParaRPr lang="en-US"/>
        </a:p>
      </dgm:t>
    </dgm:pt>
    <dgm:pt modelId="{7726F00C-7959-47EE-A549-50E472857738}" type="pres">
      <dgm:prSet presAssocID="{3F5BFC4B-3AF7-4AF4-A79B-B9D0B90ACFA1}" presName="sibTrans" presStyleCnt="0"/>
      <dgm:spPr/>
    </dgm:pt>
    <dgm:pt modelId="{1BA382D9-71E4-4D98-81FC-4609BB1780D5}" type="pres">
      <dgm:prSet presAssocID="{5E46DED0-66DC-4928-98B4-23C59FF478A0}" presName="node" presStyleLbl="node1" presStyleIdx="4" presStyleCnt="6">
        <dgm:presLayoutVars>
          <dgm:bulletEnabled val="1"/>
        </dgm:presLayoutVars>
      </dgm:prSet>
      <dgm:spPr/>
      <dgm:t>
        <a:bodyPr/>
        <a:lstStyle/>
        <a:p>
          <a:endParaRPr lang="en-US"/>
        </a:p>
      </dgm:t>
    </dgm:pt>
    <dgm:pt modelId="{CB2DA76F-2A02-4B22-A79F-0494899266EE}" type="pres">
      <dgm:prSet presAssocID="{F6CF3166-992E-42B4-8669-934578889A0D}" presName="sibTrans" presStyleCnt="0"/>
      <dgm:spPr/>
    </dgm:pt>
    <dgm:pt modelId="{5B1BF1C7-8372-448C-9912-88F20641EBD4}" type="pres">
      <dgm:prSet presAssocID="{8A930AAE-63FE-4525-B16D-A11746F7B4BE}" presName="node" presStyleLbl="node1" presStyleIdx="5" presStyleCnt="6">
        <dgm:presLayoutVars>
          <dgm:bulletEnabled val="1"/>
        </dgm:presLayoutVars>
      </dgm:prSet>
      <dgm:spPr/>
      <dgm:t>
        <a:bodyPr/>
        <a:lstStyle/>
        <a:p>
          <a:endParaRPr lang="en-US"/>
        </a:p>
      </dgm:t>
    </dgm:pt>
  </dgm:ptLst>
  <dgm:cxnLst>
    <dgm:cxn modelId="{E4CDFA81-B187-44E4-9720-0420F48F6DE9}" srcId="{D5F60311-8E15-457B-83DC-75F0DD49A2DE}" destId="{9D022BBB-4A71-445C-9E00-2911C8B7BDFA}" srcOrd="0" destOrd="0" parTransId="{19500DEF-0AD2-4DE6-9361-E049382759E4}" sibTransId="{4F12A34B-2CE5-4B8A-96D2-016324FC3A25}"/>
    <dgm:cxn modelId="{70BA1297-3792-4962-AC9E-027679BD70CF}" srcId="{D5F60311-8E15-457B-83DC-75F0DD49A2DE}" destId="{C0A7618E-167D-4797-812E-13A44BD58E77}" srcOrd="3" destOrd="0" parTransId="{9F4E4A8B-05A9-4B95-B9B1-DCE801628396}" sibTransId="{3F5BFC4B-3AF7-4AF4-A79B-B9D0B90ACFA1}"/>
    <dgm:cxn modelId="{E67786DC-FB55-4B00-87D0-CC74F5038863}" type="presOf" srcId="{5E46DED0-66DC-4928-98B4-23C59FF478A0}" destId="{1BA382D9-71E4-4D98-81FC-4609BB1780D5}" srcOrd="0" destOrd="0" presId="urn:microsoft.com/office/officeart/2005/8/layout/default"/>
    <dgm:cxn modelId="{5741081E-A6A9-4BEF-BAD6-90256111E877}" srcId="{D5F60311-8E15-457B-83DC-75F0DD49A2DE}" destId="{A6A25AAA-9E90-4B96-9FCD-ACB8BAA9A4E3}" srcOrd="1" destOrd="0" parTransId="{912C3A70-B362-4BA4-A0F1-837BDDC225E0}" sibTransId="{F029BB5C-DDCA-45E5-AFD2-DED61983ACEE}"/>
    <dgm:cxn modelId="{3E4AC557-AB41-4986-A78F-9EE788D1C8FD}" type="presOf" srcId="{9D022BBB-4A71-445C-9E00-2911C8B7BDFA}" destId="{612859A4-F8D2-487D-9BAA-553C2076BF1B}" srcOrd="0" destOrd="0" presId="urn:microsoft.com/office/officeart/2005/8/layout/default"/>
    <dgm:cxn modelId="{F1E98EDC-C004-4D40-A654-69BE72289DE1}" type="presOf" srcId="{B8591A88-C0D2-48B8-B601-3CD647738CDC}" destId="{C9906177-08C1-4405-B9E5-627A5FDFD2CC}" srcOrd="0" destOrd="0" presId="urn:microsoft.com/office/officeart/2005/8/layout/default"/>
    <dgm:cxn modelId="{3FC11D42-942A-4C38-AC49-C34C301E8ABB}" srcId="{D5F60311-8E15-457B-83DC-75F0DD49A2DE}" destId="{B8591A88-C0D2-48B8-B601-3CD647738CDC}" srcOrd="2" destOrd="0" parTransId="{765A2942-7750-4EB0-BB72-B736169A8161}" sibTransId="{902F7CC3-D360-4026-9780-946FD2C9CFCE}"/>
    <dgm:cxn modelId="{F2CA19D0-5100-4EC3-A16D-C500E9C1FAEE}" type="presOf" srcId="{D5F60311-8E15-457B-83DC-75F0DD49A2DE}" destId="{6637E6B2-3E8D-457C-8939-DF401E6500D1}" srcOrd="0" destOrd="0" presId="urn:microsoft.com/office/officeart/2005/8/layout/default"/>
    <dgm:cxn modelId="{15D52D1E-3AD9-4B80-8F98-C730684A871D}" srcId="{D5F60311-8E15-457B-83DC-75F0DD49A2DE}" destId="{8A930AAE-63FE-4525-B16D-A11746F7B4BE}" srcOrd="5" destOrd="0" parTransId="{74391B1E-D606-4D4C-B0E9-105CD56CF73A}" sibTransId="{3BFD0C82-51B3-4806-9812-30D47B2C616C}"/>
    <dgm:cxn modelId="{7B7AAC2F-502D-4C85-8C3F-C82BBCC3D229}" type="presOf" srcId="{C0A7618E-167D-4797-812E-13A44BD58E77}" destId="{983290D9-4C91-4B74-B3E0-A097EE3A43DB}" srcOrd="0" destOrd="0" presId="urn:microsoft.com/office/officeart/2005/8/layout/default"/>
    <dgm:cxn modelId="{00CA5476-B927-43DF-A915-CC5A14A30606}" srcId="{D5F60311-8E15-457B-83DC-75F0DD49A2DE}" destId="{5E46DED0-66DC-4928-98B4-23C59FF478A0}" srcOrd="4" destOrd="0" parTransId="{3BF60C0E-EA6B-4A7E-A943-30DF8BBDCB00}" sibTransId="{F6CF3166-992E-42B4-8669-934578889A0D}"/>
    <dgm:cxn modelId="{4741B83E-FFE4-4754-AB58-4856327EAE69}" type="presOf" srcId="{8A930AAE-63FE-4525-B16D-A11746F7B4BE}" destId="{5B1BF1C7-8372-448C-9912-88F20641EBD4}" srcOrd="0" destOrd="0" presId="urn:microsoft.com/office/officeart/2005/8/layout/default"/>
    <dgm:cxn modelId="{254C33AA-4B3D-4728-B058-E128178951A6}" type="presOf" srcId="{A6A25AAA-9E90-4B96-9FCD-ACB8BAA9A4E3}" destId="{B306ADBC-760E-434F-8486-245781FE0B0C}" srcOrd="0" destOrd="0" presId="urn:microsoft.com/office/officeart/2005/8/layout/default"/>
    <dgm:cxn modelId="{C04CEE55-AC0D-4994-8608-D1B95DFABD2E}" type="presParOf" srcId="{6637E6B2-3E8D-457C-8939-DF401E6500D1}" destId="{612859A4-F8D2-487D-9BAA-553C2076BF1B}" srcOrd="0" destOrd="0" presId="urn:microsoft.com/office/officeart/2005/8/layout/default"/>
    <dgm:cxn modelId="{9FCF5836-BD35-404A-9F74-5D99D9D311A7}" type="presParOf" srcId="{6637E6B2-3E8D-457C-8939-DF401E6500D1}" destId="{93EDCC94-6ABD-459D-ADF4-C89E6F968690}" srcOrd="1" destOrd="0" presId="urn:microsoft.com/office/officeart/2005/8/layout/default"/>
    <dgm:cxn modelId="{062A5B15-1ECD-4DFA-8EC7-B8293F95095A}" type="presParOf" srcId="{6637E6B2-3E8D-457C-8939-DF401E6500D1}" destId="{B306ADBC-760E-434F-8486-245781FE0B0C}" srcOrd="2" destOrd="0" presId="urn:microsoft.com/office/officeart/2005/8/layout/default"/>
    <dgm:cxn modelId="{4ED1411D-B525-43CB-9387-D8E0602A2B2D}" type="presParOf" srcId="{6637E6B2-3E8D-457C-8939-DF401E6500D1}" destId="{8B60D3DE-8116-4DEF-A4AE-7AE0E8B5E1B5}" srcOrd="3" destOrd="0" presId="urn:microsoft.com/office/officeart/2005/8/layout/default"/>
    <dgm:cxn modelId="{E1842F36-5DE4-4F24-B942-6F10F0943CFC}" type="presParOf" srcId="{6637E6B2-3E8D-457C-8939-DF401E6500D1}" destId="{C9906177-08C1-4405-B9E5-627A5FDFD2CC}" srcOrd="4" destOrd="0" presId="urn:microsoft.com/office/officeart/2005/8/layout/default"/>
    <dgm:cxn modelId="{6D414505-0D40-4719-95B8-B01A0AFEFA36}" type="presParOf" srcId="{6637E6B2-3E8D-457C-8939-DF401E6500D1}" destId="{1B743333-2E5E-4ACB-8D05-2409032D4CD6}" srcOrd="5" destOrd="0" presId="urn:microsoft.com/office/officeart/2005/8/layout/default"/>
    <dgm:cxn modelId="{A6C82656-F85D-4520-9925-D1A4686E5AC9}" type="presParOf" srcId="{6637E6B2-3E8D-457C-8939-DF401E6500D1}" destId="{983290D9-4C91-4B74-B3E0-A097EE3A43DB}" srcOrd="6" destOrd="0" presId="urn:microsoft.com/office/officeart/2005/8/layout/default"/>
    <dgm:cxn modelId="{D33622F3-04B8-40C3-A982-649BF70F5767}" type="presParOf" srcId="{6637E6B2-3E8D-457C-8939-DF401E6500D1}" destId="{7726F00C-7959-47EE-A549-50E472857738}" srcOrd="7" destOrd="0" presId="urn:microsoft.com/office/officeart/2005/8/layout/default"/>
    <dgm:cxn modelId="{524D4B99-CF9B-4FD0-A453-3B08D8B9C3E9}" type="presParOf" srcId="{6637E6B2-3E8D-457C-8939-DF401E6500D1}" destId="{1BA382D9-71E4-4D98-81FC-4609BB1780D5}" srcOrd="8" destOrd="0" presId="urn:microsoft.com/office/officeart/2005/8/layout/default"/>
    <dgm:cxn modelId="{2F32D942-9087-49B1-9B0E-3304B8D92339}" type="presParOf" srcId="{6637E6B2-3E8D-457C-8939-DF401E6500D1}" destId="{CB2DA76F-2A02-4B22-A79F-0494899266EE}" srcOrd="9" destOrd="0" presId="urn:microsoft.com/office/officeart/2005/8/layout/default"/>
    <dgm:cxn modelId="{338A2ED6-E69A-4456-8B36-238C7F14FCFC}" type="presParOf" srcId="{6637E6B2-3E8D-457C-8939-DF401E6500D1}" destId="{5B1BF1C7-8372-448C-9912-88F20641EBD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C8D4E5-4226-4485-9A29-00B24980E305}" type="doc">
      <dgm:prSet loTypeId="urn:microsoft.com/office/officeart/2005/8/layout/arrow2" loCatId="process" qsTypeId="urn:microsoft.com/office/officeart/2005/8/quickstyle/simple1" qsCatId="simple" csTypeId="urn:microsoft.com/office/officeart/2005/8/colors/accent1_5" csCatId="accent1" phldr="1"/>
      <dgm:spPr/>
    </dgm:pt>
    <dgm:pt modelId="{AF798733-6C89-4C79-9453-80F789314868}">
      <dgm:prSet phldrT="[Text]" custT="1"/>
      <dgm:spPr/>
      <dgm:t>
        <a:bodyPr/>
        <a:lstStyle/>
        <a:p>
          <a:r>
            <a:rPr lang="en-US" sz="2400" b="1" dirty="0" smtClean="0"/>
            <a:t>Apply</a:t>
          </a:r>
          <a:r>
            <a:rPr lang="en-US" sz="2400" dirty="0" smtClean="0"/>
            <a:t> to be an IIT Trainer</a:t>
          </a:r>
          <a:endParaRPr lang="en-US" sz="2400" dirty="0"/>
        </a:p>
      </dgm:t>
    </dgm:pt>
    <dgm:pt modelId="{642384F2-25B5-4D22-944E-3D1CFB9B34A8}" type="parTrans" cxnId="{D911685C-F1C9-49D4-8AE9-D705C392CB6D}">
      <dgm:prSet/>
      <dgm:spPr/>
      <dgm:t>
        <a:bodyPr/>
        <a:lstStyle/>
        <a:p>
          <a:endParaRPr lang="en-US"/>
        </a:p>
      </dgm:t>
    </dgm:pt>
    <dgm:pt modelId="{A106C4B5-225A-462F-81A7-BF57644925AD}" type="sibTrans" cxnId="{D911685C-F1C9-49D4-8AE9-D705C392CB6D}">
      <dgm:prSet/>
      <dgm:spPr/>
      <dgm:t>
        <a:bodyPr/>
        <a:lstStyle/>
        <a:p>
          <a:endParaRPr lang="en-US"/>
        </a:p>
      </dgm:t>
    </dgm:pt>
    <dgm:pt modelId="{F935E432-002C-417F-9720-C268BEDF9B56}">
      <dgm:prSet phldrT="[Text]" custT="1"/>
      <dgm:spPr/>
      <dgm:t>
        <a:bodyPr anchor="b"/>
        <a:lstStyle/>
        <a:p>
          <a:r>
            <a:rPr lang="en-US" sz="2400" b="1" dirty="0" smtClean="0"/>
            <a:t>Attend</a:t>
          </a:r>
          <a:r>
            <a:rPr lang="en-US" sz="2400" dirty="0" smtClean="0"/>
            <a:t> Six 1-hour interactive training webinars</a:t>
          </a:r>
          <a:endParaRPr lang="en-US" sz="2400" dirty="0"/>
        </a:p>
      </dgm:t>
    </dgm:pt>
    <dgm:pt modelId="{968BB024-B418-43A8-8BB2-FBB7E1B8255A}" type="parTrans" cxnId="{B77B4983-34C6-460F-AC6D-8AFAD72EA5D0}">
      <dgm:prSet/>
      <dgm:spPr/>
      <dgm:t>
        <a:bodyPr/>
        <a:lstStyle/>
        <a:p>
          <a:endParaRPr lang="en-US"/>
        </a:p>
      </dgm:t>
    </dgm:pt>
    <dgm:pt modelId="{23521E68-C427-4974-8361-F15E4644086B}" type="sibTrans" cxnId="{B77B4983-34C6-460F-AC6D-8AFAD72EA5D0}">
      <dgm:prSet/>
      <dgm:spPr/>
      <dgm:t>
        <a:bodyPr/>
        <a:lstStyle/>
        <a:p>
          <a:endParaRPr lang="en-US"/>
        </a:p>
      </dgm:t>
    </dgm:pt>
    <dgm:pt modelId="{5346779F-B332-46EC-B5FE-D3083D516234}">
      <dgm:prSet phldrT="[Text]" custT="1"/>
      <dgm:spPr/>
      <dgm:t>
        <a:bodyPr/>
        <a:lstStyle/>
        <a:p>
          <a:r>
            <a:rPr lang="en-US" sz="2400" b="1" dirty="0" smtClean="0"/>
            <a:t>Conduct</a:t>
          </a:r>
          <a:r>
            <a:rPr lang="en-US" sz="2400" dirty="0" smtClean="0"/>
            <a:t> health literacy trainings</a:t>
          </a:r>
          <a:endParaRPr lang="en-US" sz="2400" dirty="0"/>
        </a:p>
      </dgm:t>
    </dgm:pt>
    <dgm:pt modelId="{B07BB52E-8398-4C41-836A-87505A81895A}" type="parTrans" cxnId="{416444F0-5EA1-43E5-836A-EDB58E55D3F4}">
      <dgm:prSet/>
      <dgm:spPr/>
      <dgm:t>
        <a:bodyPr/>
        <a:lstStyle/>
        <a:p>
          <a:endParaRPr lang="en-US"/>
        </a:p>
      </dgm:t>
    </dgm:pt>
    <dgm:pt modelId="{2E040595-F514-422A-B2E5-8345CDC622B0}" type="sibTrans" cxnId="{416444F0-5EA1-43E5-836A-EDB58E55D3F4}">
      <dgm:prSet/>
      <dgm:spPr/>
      <dgm:t>
        <a:bodyPr/>
        <a:lstStyle/>
        <a:p>
          <a:endParaRPr lang="en-US"/>
        </a:p>
      </dgm:t>
    </dgm:pt>
    <dgm:pt modelId="{2F6C773E-AEAF-4784-94B2-E4A40F2B8B6D}">
      <dgm:prSet phldrT="[Text]" custT="1"/>
      <dgm:spPr/>
      <dgm:t>
        <a:bodyPr/>
        <a:lstStyle/>
        <a:p>
          <a:r>
            <a:rPr lang="en-US" sz="2400" b="1" dirty="0" smtClean="0"/>
            <a:t>Connect</a:t>
          </a:r>
          <a:r>
            <a:rPr lang="en-US" sz="2400" dirty="0" smtClean="0"/>
            <a:t> with health care organizations in your community</a:t>
          </a:r>
        </a:p>
      </dgm:t>
    </dgm:pt>
    <dgm:pt modelId="{1BF3EDA3-091B-4C51-B3D6-3DFD768EE1C4}" type="parTrans" cxnId="{15E7FF18-D558-4F35-8A87-BFDFD8A83E04}">
      <dgm:prSet/>
      <dgm:spPr/>
      <dgm:t>
        <a:bodyPr/>
        <a:lstStyle/>
        <a:p>
          <a:endParaRPr lang="en-US"/>
        </a:p>
      </dgm:t>
    </dgm:pt>
    <dgm:pt modelId="{30B0623B-5DCB-4F34-BB15-ABE115826C32}" type="sibTrans" cxnId="{15E7FF18-D558-4F35-8A87-BFDFD8A83E04}">
      <dgm:prSet/>
      <dgm:spPr/>
      <dgm:t>
        <a:bodyPr/>
        <a:lstStyle/>
        <a:p>
          <a:endParaRPr lang="en-US"/>
        </a:p>
      </dgm:t>
    </dgm:pt>
    <dgm:pt modelId="{48789CC4-29E9-468B-BC87-A11A822705D0}" type="pres">
      <dgm:prSet presAssocID="{84C8D4E5-4226-4485-9A29-00B24980E305}" presName="arrowDiagram" presStyleCnt="0">
        <dgm:presLayoutVars>
          <dgm:chMax val="5"/>
          <dgm:dir/>
          <dgm:resizeHandles val="exact"/>
        </dgm:presLayoutVars>
      </dgm:prSet>
      <dgm:spPr/>
    </dgm:pt>
    <dgm:pt modelId="{D9C086D2-210A-4DF8-892B-510A81DDDAD0}" type="pres">
      <dgm:prSet presAssocID="{84C8D4E5-4226-4485-9A29-00B24980E305}" presName="arrow" presStyleLbl="bgShp" presStyleIdx="0" presStyleCnt="1" custScaleX="114912" custLinFactNeighborX="658"/>
      <dgm:spPr/>
    </dgm:pt>
    <dgm:pt modelId="{615346A6-D94A-4357-A599-77792726307A}" type="pres">
      <dgm:prSet presAssocID="{84C8D4E5-4226-4485-9A29-00B24980E305}" presName="arrowDiagram4" presStyleCnt="0"/>
      <dgm:spPr/>
    </dgm:pt>
    <dgm:pt modelId="{F652C9ED-C8E0-4C4B-B7FB-EBD904FA1846}" type="pres">
      <dgm:prSet presAssocID="{AF798733-6C89-4C79-9453-80F789314868}" presName="bullet4a" presStyleLbl="node1" presStyleIdx="0" presStyleCnt="4" custLinFactX="-13615" custLinFactY="-13711" custLinFactNeighborX="-100000" custLinFactNeighborY="-100000"/>
      <dgm:spPr/>
    </dgm:pt>
    <dgm:pt modelId="{28D6B430-91FE-4B4C-9219-8BE605315C95}" type="pres">
      <dgm:prSet presAssocID="{AF798733-6C89-4C79-9453-80F789314868}" presName="textBox4a" presStyleLbl="revTx" presStyleIdx="0" presStyleCnt="4" custScaleX="207788" custLinFactNeighborX="31887" custLinFactNeighborY="-3199">
        <dgm:presLayoutVars>
          <dgm:bulletEnabled val="1"/>
        </dgm:presLayoutVars>
      </dgm:prSet>
      <dgm:spPr/>
      <dgm:t>
        <a:bodyPr/>
        <a:lstStyle/>
        <a:p>
          <a:endParaRPr lang="en-US"/>
        </a:p>
      </dgm:t>
    </dgm:pt>
    <dgm:pt modelId="{DF0C815B-84F9-48E4-B9C7-3897BCCF4472}" type="pres">
      <dgm:prSet presAssocID="{F935E432-002C-417F-9720-C268BEDF9B56}" presName="bullet4b" presStyleLbl="node1" presStyleIdx="1" presStyleCnt="4"/>
      <dgm:spPr/>
    </dgm:pt>
    <dgm:pt modelId="{9971B411-5D80-4E69-9965-2EF9AF033B67}" type="pres">
      <dgm:prSet presAssocID="{F935E432-002C-417F-9720-C268BEDF9B56}" presName="textBox4b" presStyleLbl="revTx" presStyleIdx="1" presStyleCnt="4" custScaleX="212999" custLinFactY="-11141" custLinFactNeighborX="-57435" custLinFactNeighborY="-100000">
        <dgm:presLayoutVars>
          <dgm:bulletEnabled val="1"/>
        </dgm:presLayoutVars>
      </dgm:prSet>
      <dgm:spPr/>
      <dgm:t>
        <a:bodyPr/>
        <a:lstStyle/>
        <a:p>
          <a:endParaRPr lang="en-US"/>
        </a:p>
      </dgm:t>
    </dgm:pt>
    <dgm:pt modelId="{4E91BE23-1776-4BEB-B639-E78A3D8D61DD}" type="pres">
      <dgm:prSet presAssocID="{2F6C773E-AEAF-4784-94B2-E4A40F2B8B6D}" presName="bullet4c" presStyleLbl="node1" presStyleIdx="2" presStyleCnt="4" custLinFactX="812" custLinFactNeighborX="100000"/>
      <dgm:spPr/>
    </dgm:pt>
    <dgm:pt modelId="{69ECE83A-2CAB-450D-B8AE-C7D34C79855A}" type="pres">
      <dgm:prSet presAssocID="{2F6C773E-AEAF-4784-94B2-E4A40F2B8B6D}" presName="textBox4c" presStyleLbl="revTx" presStyleIdx="2" presStyleCnt="4" custScaleX="198338" custScaleY="87362" custLinFactNeighborX="9780" custLinFactNeighborY="6319">
        <dgm:presLayoutVars>
          <dgm:bulletEnabled val="1"/>
        </dgm:presLayoutVars>
      </dgm:prSet>
      <dgm:spPr/>
      <dgm:t>
        <a:bodyPr/>
        <a:lstStyle/>
        <a:p>
          <a:endParaRPr lang="en-US"/>
        </a:p>
      </dgm:t>
    </dgm:pt>
    <dgm:pt modelId="{66386663-4353-4337-9F96-5E8FC58B2110}" type="pres">
      <dgm:prSet presAssocID="{5346779F-B332-46EC-B5FE-D3083D516234}" presName="bullet4d" presStyleLbl="node1" presStyleIdx="3" presStyleCnt="4" custLinFactX="21571" custLinFactNeighborX="100000"/>
      <dgm:spPr/>
    </dgm:pt>
    <dgm:pt modelId="{F303FAC0-2447-46CF-8FF1-6550463F8CCB}" type="pres">
      <dgm:prSet presAssocID="{5346779F-B332-46EC-B5FE-D3083D516234}" presName="textBox4d" presStyleLbl="revTx" presStyleIdx="3" presStyleCnt="4" custScaleX="193985" custLinFactNeighborX="-31997" custLinFactNeighborY="-34256">
        <dgm:presLayoutVars>
          <dgm:bulletEnabled val="1"/>
        </dgm:presLayoutVars>
      </dgm:prSet>
      <dgm:spPr/>
      <dgm:t>
        <a:bodyPr/>
        <a:lstStyle/>
        <a:p>
          <a:endParaRPr lang="en-US"/>
        </a:p>
      </dgm:t>
    </dgm:pt>
  </dgm:ptLst>
  <dgm:cxnLst>
    <dgm:cxn modelId="{B77B4983-34C6-460F-AC6D-8AFAD72EA5D0}" srcId="{84C8D4E5-4226-4485-9A29-00B24980E305}" destId="{F935E432-002C-417F-9720-C268BEDF9B56}" srcOrd="1" destOrd="0" parTransId="{968BB024-B418-43A8-8BB2-FBB7E1B8255A}" sibTransId="{23521E68-C427-4974-8361-F15E4644086B}"/>
    <dgm:cxn modelId="{E91404CB-625B-40EA-A4CB-5DED8EE24028}" type="presOf" srcId="{5346779F-B332-46EC-B5FE-D3083D516234}" destId="{F303FAC0-2447-46CF-8FF1-6550463F8CCB}" srcOrd="0" destOrd="0" presId="urn:microsoft.com/office/officeart/2005/8/layout/arrow2"/>
    <dgm:cxn modelId="{15E7FF18-D558-4F35-8A87-BFDFD8A83E04}" srcId="{84C8D4E5-4226-4485-9A29-00B24980E305}" destId="{2F6C773E-AEAF-4784-94B2-E4A40F2B8B6D}" srcOrd="2" destOrd="0" parTransId="{1BF3EDA3-091B-4C51-B3D6-3DFD768EE1C4}" sibTransId="{30B0623B-5DCB-4F34-BB15-ABE115826C32}"/>
    <dgm:cxn modelId="{D911685C-F1C9-49D4-8AE9-D705C392CB6D}" srcId="{84C8D4E5-4226-4485-9A29-00B24980E305}" destId="{AF798733-6C89-4C79-9453-80F789314868}" srcOrd="0" destOrd="0" parTransId="{642384F2-25B5-4D22-944E-3D1CFB9B34A8}" sibTransId="{A106C4B5-225A-462F-81A7-BF57644925AD}"/>
    <dgm:cxn modelId="{5A564292-5C2F-491A-BCB1-03673F878C33}" type="presOf" srcId="{84C8D4E5-4226-4485-9A29-00B24980E305}" destId="{48789CC4-29E9-468B-BC87-A11A822705D0}" srcOrd="0" destOrd="0" presId="urn:microsoft.com/office/officeart/2005/8/layout/arrow2"/>
    <dgm:cxn modelId="{F51A4A5E-B5BB-42D4-92EA-FACEB6028A7F}" type="presOf" srcId="{2F6C773E-AEAF-4784-94B2-E4A40F2B8B6D}" destId="{69ECE83A-2CAB-450D-B8AE-C7D34C79855A}" srcOrd="0" destOrd="0" presId="urn:microsoft.com/office/officeart/2005/8/layout/arrow2"/>
    <dgm:cxn modelId="{416444F0-5EA1-43E5-836A-EDB58E55D3F4}" srcId="{84C8D4E5-4226-4485-9A29-00B24980E305}" destId="{5346779F-B332-46EC-B5FE-D3083D516234}" srcOrd="3" destOrd="0" parTransId="{B07BB52E-8398-4C41-836A-87505A81895A}" sibTransId="{2E040595-F514-422A-B2E5-8345CDC622B0}"/>
    <dgm:cxn modelId="{DEA863B1-BC0F-4D0F-AAE9-F718267ED294}" type="presOf" srcId="{AF798733-6C89-4C79-9453-80F789314868}" destId="{28D6B430-91FE-4B4C-9219-8BE605315C95}" srcOrd="0" destOrd="0" presId="urn:microsoft.com/office/officeart/2005/8/layout/arrow2"/>
    <dgm:cxn modelId="{70AAEE2D-4B33-452A-8B7B-A463C0CD2268}" type="presOf" srcId="{F935E432-002C-417F-9720-C268BEDF9B56}" destId="{9971B411-5D80-4E69-9965-2EF9AF033B67}" srcOrd="0" destOrd="0" presId="urn:microsoft.com/office/officeart/2005/8/layout/arrow2"/>
    <dgm:cxn modelId="{D622CC2E-FEF7-47B8-B4C5-F0D6E6423209}" type="presParOf" srcId="{48789CC4-29E9-468B-BC87-A11A822705D0}" destId="{D9C086D2-210A-4DF8-892B-510A81DDDAD0}" srcOrd="0" destOrd="0" presId="urn:microsoft.com/office/officeart/2005/8/layout/arrow2"/>
    <dgm:cxn modelId="{F4116638-8933-4E88-9FD4-474FC4199920}" type="presParOf" srcId="{48789CC4-29E9-468B-BC87-A11A822705D0}" destId="{615346A6-D94A-4357-A599-77792726307A}" srcOrd="1" destOrd="0" presId="urn:microsoft.com/office/officeart/2005/8/layout/arrow2"/>
    <dgm:cxn modelId="{8BCFAD51-3DAE-4864-8D92-EAE70296E52C}" type="presParOf" srcId="{615346A6-D94A-4357-A599-77792726307A}" destId="{F652C9ED-C8E0-4C4B-B7FB-EBD904FA1846}" srcOrd="0" destOrd="0" presId="urn:microsoft.com/office/officeart/2005/8/layout/arrow2"/>
    <dgm:cxn modelId="{C264F848-BA35-4BD2-BE42-AFF3161B6B8C}" type="presParOf" srcId="{615346A6-D94A-4357-A599-77792726307A}" destId="{28D6B430-91FE-4B4C-9219-8BE605315C95}" srcOrd="1" destOrd="0" presId="urn:microsoft.com/office/officeart/2005/8/layout/arrow2"/>
    <dgm:cxn modelId="{0DEED66F-A495-4447-A185-0AD39FE7C17C}" type="presParOf" srcId="{615346A6-D94A-4357-A599-77792726307A}" destId="{DF0C815B-84F9-48E4-B9C7-3897BCCF4472}" srcOrd="2" destOrd="0" presId="urn:microsoft.com/office/officeart/2005/8/layout/arrow2"/>
    <dgm:cxn modelId="{F988B294-0B11-4A73-B8E7-EA5C15E50689}" type="presParOf" srcId="{615346A6-D94A-4357-A599-77792726307A}" destId="{9971B411-5D80-4E69-9965-2EF9AF033B67}" srcOrd="3" destOrd="0" presId="urn:microsoft.com/office/officeart/2005/8/layout/arrow2"/>
    <dgm:cxn modelId="{81F42E67-FB46-41D3-A2FA-4969C6DDB84B}" type="presParOf" srcId="{615346A6-D94A-4357-A599-77792726307A}" destId="{4E91BE23-1776-4BEB-B639-E78A3D8D61DD}" srcOrd="4" destOrd="0" presId="urn:microsoft.com/office/officeart/2005/8/layout/arrow2"/>
    <dgm:cxn modelId="{D838CFEA-371C-4E76-BF02-77ACCBBEB42C}" type="presParOf" srcId="{615346A6-D94A-4357-A599-77792726307A}" destId="{69ECE83A-2CAB-450D-B8AE-C7D34C79855A}" srcOrd="5" destOrd="0" presId="urn:microsoft.com/office/officeart/2005/8/layout/arrow2"/>
    <dgm:cxn modelId="{3173E2D1-B66F-413F-B3F4-384A43E88B2B}" type="presParOf" srcId="{615346A6-D94A-4357-A599-77792726307A}" destId="{66386663-4353-4337-9F96-5E8FC58B2110}" srcOrd="6" destOrd="0" presId="urn:microsoft.com/office/officeart/2005/8/layout/arrow2"/>
    <dgm:cxn modelId="{6D43D127-1CA8-4D93-8CD8-0F13812C2A6E}" type="presParOf" srcId="{615346A6-D94A-4357-A599-77792726307A}" destId="{F303FAC0-2447-46CF-8FF1-6550463F8CCB}"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DA24E-D07C-4B20-AB9F-5ACAAA44A162}">
      <dsp:nvSpPr>
        <dsp:cNvPr id="0" name=""/>
        <dsp:cNvSpPr/>
      </dsp:nvSpPr>
      <dsp:spPr>
        <a:xfrm>
          <a:off x="155360" y="155360"/>
          <a:ext cx="3727879" cy="372787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C5DDBE-49B9-4C49-9EAE-B5B4B29A6637}">
      <dsp:nvSpPr>
        <dsp:cNvPr id="0" name=""/>
        <dsp:cNvSpPr/>
      </dsp:nvSpPr>
      <dsp:spPr>
        <a:xfrm>
          <a:off x="484632" y="201930"/>
          <a:ext cx="1211580" cy="161544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B01652-6F56-414D-BA40-11E0E4AA0B41}">
      <dsp:nvSpPr>
        <dsp:cNvPr id="0" name=""/>
        <dsp:cNvSpPr/>
      </dsp:nvSpPr>
      <dsp:spPr>
        <a:xfrm>
          <a:off x="1763265" y="0"/>
          <a:ext cx="2046736" cy="1696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Demands of the health care system</a:t>
          </a:r>
          <a:endParaRPr lang="en-US" sz="2400" kern="1200" dirty="0"/>
        </a:p>
      </dsp:txBody>
      <dsp:txXfrm>
        <a:off x="1763265" y="0"/>
        <a:ext cx="2046736" cy="1696212"/>
      </dsp:txXfrm>
    </dsp:sp>
    <dsp:sp modelId="{47FDA6F7-D8B2-4C20-9E5D-99C7A3B33B61}">
      <dsp:nvSpPr>
        <dsp:cNvPr id="0" name=""/>
        <dsp:cNvSpPr/>
      </dsp:nvSpPr>
      <dsp:spPr>
        <a:xfrm>
          <a:off x="2342387" y="2221230"/>
          <a:ext cx="1211580" cy="161544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27FC81-B267-4728-98CD-ECFD6E21DA83}">
      <dsp:nvSpPr>
        <dsp:cNvPr id="0" name=""/>
        <dsp:cNvSpPr/>
      </dsp:nvSpPr>
      <dsp:spPr>
        <a:xfrm>
          <a:off x="141732" y="2342388"/>
          <a:ext cx="2220467" cy="1696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Person’s skills and abilities</a:t>
          </a:r>
          <a:endParaRPr lang="en-US" sz="2400" kern="1200" dirty="0"/>
        </a:p>
      </dsp:txBody>
      <dsp:txXfrm>
        <a:off x="141732" y="2342388"/>
        <a:ext cx="2220467" cy="1696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3B2AA2-424D-4F2B-AA53-11825465E533}">
      <dsp:nvSpPr>
        <dsp:cNvPr id="0" name=""/>
        <dsp:cNvSpPr/>
      </dsp:nvSpPr>
      <dsp:spPr>
        <a:xfrm>
          <a:off x="0" y="3040067"/>
          <a:ext cx="8229600" cy="9978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Trainers conduct trainings of health professionals                             in their own communities</a:t>
          </a:r>
          <a:endParaRPr lang="en-US" sz="2300" kern="1200" dirty="0"/>
        </a:p>
      </dsp:txBody>
      <dsp:txXfrm>
        <a:off x="0" y="3040067"/>
        <a:ext cx="8229600" cy="997818"/>
      </dsp:txXfrm>
    </dsp:sp>
    <dsp:sp modelId="{B6A1B72A-70B4-4E0B-8A2A-538C565BCEEF}">
      <dsp:nvSpPr>
        <dsp:cNvPr id="0" name=""/>
        <dsp:cNvSpPr/>
      </dsp:nvSpPr>
      <dsp:spPr>
        <a:xfrm rot="10800000">
          <a:off x="0" y="1520390"/>
          <a:ext cx="8229600" cy="1534644"/>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Community-based trainers participate in multi-module,          virtual Training of Trainers</a:t>
          </a:r>
          <a:endParaRPr lang="en-US" sz="2300" kern="1200" dirty="0"/>
        </a:p>
      </dsp:txBody>
      <dsp:txXfrm rot="10800000">
        <a:off x="0" y="1520390"/>
        <a:ext cx="8229600" cy="997166"/>
      </dsp:txXfrm>
    </dsp:sp>
    <dsp:sp modelId="{DDD0B55F-DD5E-40EC-8E6A-5CF91EF32F0E}">
      <dsp:nvSpPr>
        <dsp:cNvPr id="0" name=""/>
        <dsp:cNvSpPr/>
      </dsp:nvSpPr>
      <dsp:spPr>
        <a:xfrm rot="10800000">
          <a:off x="0" y="713"/>
          <a:ext cx="8229600" cy="1534644"/>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Trainers are recruited from target communities</a:t>
          </a:r>
          <a:endParaRPr lang="en-US" sz="2300" kern="1200" dirty="0"/>
        </a:p>
      </dsp:txBody>
      <dsp:txXfrm rot="10800000">
        <a:off x="0" y="713"/>
        <a:ext cx="8229600" cy="997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B89D1-CD76-49B7-9294-EBD73ED65E2E}">
      <dsp:nvSpPr>
        <dsp:cNvPr id="0" name=""/>
        <dsp:cNvSpPr/>
      </dsp:nvSpPr>
      <dsp:spPr>
        <a:xfrm>
          <a:off x="0" y="3875031"/>
          <a:ext cx="4267200" cy="847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Better health outcomes</a:t>
          </a:r>
          <a:endParaRPr lang="en-US" sz="2000" kern="1200" dirty="0"/>
        </a:p>
      </dsp:txBody>
      <dsp:txXfrm>
        <a:off x="0" y="3875031"/>
        <a:ext cx="4267200" cy="847762"/>
      </dsp:txXfrm>
    </dsp:sp>
    <dsp:sp modelId="{34B84148-1822-4572-8BF1-3AD6A6A48FA2}">
      <dsp:nvSpPr>
        <dsp:cNvPr id="0" name=""/>
        <dsp:cNvSpPr/>
      </dsp:nvSpPr>
      <dsp:spPr>
        <a:xfrm rot="10800000">
          <a:off x="0" y="2583889"/>
          <a:ext cx="4267200" cy="13038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Increases patient activation and engagement</a:t>
          </a:r>
          <a:endParaRPr lang="en-US" sz="2000" kern="1200" dirty="0"/>
        </a:p>
      </dsp:txBody>
      <dsp:txXfrm rot="10800000">
        <a:off x="0" y="2583889"/>
        <a:ext cx="4267200" cy="847208"/>
      </dsp:txXfrm>
    </dsp:sp>
    <dsp:sp modelId="{B53ACC78-76C7-4835-818D-09CB5131CE9F}">
      <dsp:nvSpPr>
        <dsp:cNvPr id="0" name=""/>
        <dsp:cNvSpPr/>
      </dsp:nvSpPr>
      <dsp:spPr>
        <a:xfrm rot="10800000">
          <a:off x="0" y="1292747"/>
          <a:ext cx="4267200" cy="13038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Inspires use of health literate practices</a:t>
          </a:r>
          <a:endParaRPr lang="en-US" sz="2000" kern="1200" dirty="0"/>
        </a:p>
      </dsp:txBody>
      <dsp:txXfrm rot="10800000">
        <a:off x="0" y="1292747"/>
        <a:ext cx="4267200" cy="847208"/>
      </dsp:txXfrm>
    </dsp:sp>
    <dsp:sp modelId="{5A19ED44-0160-4AC0-9255-CDA3CA0B1A92}">
      <dsp:nvSpPr>
        <dsp:cNvPr id="0" name=""/>
        <dsp:cNvSpPr/>
      </dsp:nvSpPr>
      <dsp:spPr>
        <a:xfrm rot="10800000">
          <a:off x="0" y="1606"/>
          <a:ext cx="4267200" cy="13038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Builds the capacity of staff around health literacy</a:t>
          </a:r>
          <a:endParaRPr lang="en-US" sz="2000" kern="1200" dirty="0"/>
        </a:p>
      </dsp:txBody>
      <dsp:txXfrm rot="10800000">
        <a:off x="0" y="1606"/>
        <a:ext cx="4267200" cy="8472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859A4-F8D2-487D-9BAA-553C2076BF1B}">
      <dsp:nvSpPr>
        <dsp:cNvPr id="0" name=""/>
        <dsp:cNvSpPr/>
      </dsp:nvSpPr>
      <dsp:spPr>
        <a:xfrm>
          <a:off x="0" y="347662"/>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Introduction to Health Literacy</a:t>
          </a:r>
          <a:endParaRPr lang="en-US" sz="2800" kern="1200" dirty="0"/>
        </a:p>
      </dsp:txBody>
      <dsp:txXfrm>
        <a:off x="0" y="347662"/>
        <a:ext cx="2571749" cy="1543050"/>
      </dsp:txXfrm>
    </dsp:sp>
    <dsp:sp modelId="{B306ADBC-760E-434F-8486-245781FE0B0C}">
      <dsp:nvSpPr>
        <dsp:cNvPr id="0" name=""/>
        <dsp:cNvSpPr/>
      </dsp:nvSpPr>
      <dsp:spPr>
        <a:xfrm>
          <a:off x="2828925" y="347662"/>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Social and Contextual Factors</a:t>
          </a:r>
          <a:endParaRPr lang="en-US" sz="2800" kern="1200" dirty="0"/>
        </a:p>
      </dsp:txBody>
      <dsp:txXfrm>
        <a:off x="2828925" y="347662"/>
        <a:ext cx="2571749" cy="1543050"/>
      </dsp:txXfrm>
    </dsp:sp>
    <dsp:sp modelId="{C9906177-08C1-4405-B9E5-627A5FDFD2CC}">
      <dsp:nvSpPr>
        <dsp:cNvPr id="0" name=""/>
        <dsp:cNvSpPr/>
      </dsp:nvSpPr>
      <dsp:spPr>
        <a:xfrm>
          <a:off x="5657849" y="347662"/>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Improving Face to Face Communication</a:t>
          </a:r>
          <a:endParaRPr lang="en-US" sz="2800" kern="1200" dirty="0"/>
        </a:p>
      </dsp:txBody>
      <dsp:txXfrm>
        <a:off x="5657849" y="347662"/>
        <a:ext cx="2571749" cy="1543050"/>
      </dsp:txXfrm>
    </dsp:sp>
    <dsp:sp modelId="{983290D9-4C91-4B74-B3E0-A097EE3A43DB}">
      <dsp:nvSpPr>
        <dsp:cNvPr id="0" name=""/>
        <dsp:cNvSpPr/>
      </dsp:nvSpPr>
      <dsp:spPr>
        <a:xfrm>
          <a:off x="0" y="2147887"/>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Improving Written Communication</a:t>
          </a:r>
          <a:endParaRPr lang="en-US" sz="2800" kern="1200" dirty="0"/>
        </a:p>
      </dsp:txBody>
      <dsp:txXfrm>
        <a:off x="0" y="2147887"/>
        <a:ext cx="2571749" cy="1543050"/>
      </dsp:txXfrm>
    </dsp:sp>
    <dsp:sp modelId="{1BA382D9-71E4-4D98-81FC-4609BB1780D5}">
      <dsp:nvSpPr>
        <dsp:cNvPr id="0" name=""/>
        <dsp:cNvSpPr/>
      </dsp:nvSpPr>
      <dsp:spPr>
        <a:xfrm>
          <a:off x="2828925" y="2147887"/>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Fostering Health Literate Organizations</a:t>
          </a:r>
          <a:endParaRPr lang="en-US" sz="2800" kern="1200" dirty="0"/>
        </a:p>
      </dsp:txBody>
      <dsp:txXfrm>
        <a:off x="2828925" y="2147887"/>
        <a:ext cx="2571749" cy="1543050"/>
      </dsp:txXfrm>
    </dsp:sp>
    <dsp:sp modelId="{5B1BF1C7-8372-448C-9912-88F20641EBD4}">
      <dsp:nvSpPr>
        <dsp:cNvPr id="0" name=""/>
        <dsp:cNvSpPr/>
      </dsp:nvSpPr>
      <dsp:spPr>
        <a:xfrm>
          <a:off x="5657849" y="2147887"/>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Conducting the Community Training</a:t>
          </a:r>
          <a:endParaRPr lang="en-US" sz="2800" kern="1200" dirty="0"/>
        </a:p>
      </dsp:txBody>
      <dsp:txXfrm>
        <a:off x="5657849" y="2147887"/>
        <a:ext cx="2571749" cy="15430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086D2-210A-4DF8-892B-510A81DDDAD0}">
      <dsp:nvSpPr>
        <dsp:cNvPr id="0" name=""/>
        <dsp:cNvSpPr/>
      </dsp:nvSpPr>
      <dsp:spPr>
        <a:xfrm>
          <a:off x="624857" y="0"/>
          <a:ext cx="7985740" cy="43434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52C9ED-C8E0-4C4B-B7FB-EBD904FA1846}">
      <dsp:nvSpPr>
        <dsp:cNvPr id="0" name=""/>
        <dsp:cNvSpPr/>
      </dsp:nvSpPr>
      <dsp:spPr>
        <a:xfrm>
          <a:off x="1600200" y="3047999"/>
          <a:ext cx="159837" cy="159837"/>
        </a:xfrm>
        <a:prstGeom prst="ellipse">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D6B430-91FE-4B4C-9219-8BE605315C95}">
      <dsp:nvSpPr>
        <dsp:cNvPr id="0" name=""/>
        <dsp:cNvSpPr/>
      </dsp:nvSpPr>
      <dsp:spPr>
        <a:xfrm>
          <a:off x="1600197" y="3276601"/>
          <a:ext cx="2469257" cy="10337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694" tIns="0" rIns="0" bIns="0" numCol="1" spcCol="1270" anchor="t" anchorCtr="0">
          <a:noAutofit/>
        </a:bodyPr>
        <a:lstStyle/>
        <a:p>
          <a:pPr lvl="0" algn="l" defTabSz="1066800">
            <a:lnSpc>
              <a:spcPct val="90000"/>
            </a:lnSpc>
            <a:spcBef>
              <a:spcPct val="0"/>
            </a:spcBef>
            <a:spcAft>
              <a:spcPct val="35000"/>
            </a:spcAft>
          </a:pPr>
          <a:r>
            <a:rPr lang="en-US" sz="2400" b="1" kern="1200" dirty="0" smtClean="0"/>
            <a:t>Apply</a:t>
          </a:r>
          <a:r>
            <a:rPr lang="en-US" sz="2400" kern="1200" dirty="0" smtClean="0"/>
            <a:t> to be an IIT Trainer</a:t>
          </a:r>
          <a:endParaRPr lang="en-US" sz="2400" kern="1200" dirty="0"/>
        </a:p>
      </dsp:txBody>
      <dsp:txXfrm>
        <a:off x="1600197" y="3276601"/>
        <a:ext cx="2469257" cy="1033729"/>
      </dsp:txXfrm>
    </dsp:sp>
    <dsp:sp modelId="{DF0C815B-84F9-48E4-B9C7-3897BCCF4472}">
      <dsp:nvSpPr>
        <dsp:cNvPr id="0" name=""/>
        <dsp:cNvSpPr/>
      </dsp:nvSpPr>
      <dsp:spPr>
        <a:xfrm>
          <a:off x="2911083" y="2219477"/>
          <a:ext cx="277977" cy="277977"/>
        </a:xfrm>
        <a:prstGeom prst="ellipse">
          <a:avLst/>
        </a:prstGeom>
        <a:solidFill>
          <a:schemeClr val="accent1">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71B411-5D80-4E69-9965-2EF9AF033B67}">
      <dsp:nvSpPr>
        <dsp:cNvPr id="0" name=""/>
        <dsp:cNvSpPr/>
      </dsp:nvSpPr>
      <dsp:spPr>
        <a:xfrm>
          <a:off x="1387332" y="152390"/>
          <a:ext cx="3108469" cy="1984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295" tIns="0" rIns="0" bIns="0" numCol="1" spcCol="1270" anchor="b" anchorCtr="0">
          <a:noAutofit/>
        </a:bodyPr>
        <a:lstStyle/>
        <a:p>
          <a:pPr lvl="0" algn="l" defTabSz="1066800">
            <a:lnSpc>
              <a:spcPct val="90000"/>
            </a:lnSpc>
            <a:spcBef>
              <a:spcPct val="0"/>
            </a:spcBef>
            <a:spcAft>
              <a:spcPct val="35000"/>
            </a:spcAft>
          </a:pPr>
          <a:r>
            <a:rPr lang="en-US" sz="2400" b="1" kern="1200" dirty="0" smtClean="0"/>
            <a:t>Attend</a:t>
          </a:r>
          <a:r>
            <a:rPr lang="en-US" sz="2400" kern="1200" dirty="0" smtClean="0"/>
            <a:t> Six 1-hour interactive training webinars</a:t>
          </a:r>
          <a:endParaRPr lang="en-US" sz="2400" kern="1200" dirty="0"/>
        </a:p>
      </dsp:txBody>
      <dsp:txXfrm>
        <a:off x="1387332" y="152390"/>
        <a:ext cx="3108469" cy="1984933"/>
      </dsp:txXfrm>
    </dsp:sp>
    <dsp:sp modelId="{4E91BE23-1776-4BEB-B639-E78A3D8D61DD}">
      <dsp:nvSpPr>
        <dsp:cNvPr id="0" name=""/>
        <dsp:cNvSpPr/>
      </dsp:nvSpPr>
      <dsp:spPr>
        <a:xfrm>
          <a:off x="4724403" y="1475018"/>
          <a:ext cx="368320" cy="368320"/>
        </a:xfrm>
        <a:prstGeom prst="ellipse">
          <a:avLst/>
        </a:prstGeom>
        <a:solidFill>
          <a:schemeClr val="accent1">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ECE83A-2CAB-450D-B8AE-C7D34C79855A}">
      <dsp:nvSpPr>
        <dsp:cNvPr id="0" name=""/>
        <dsp:cNvSpPr/>
      </dsp:nvSpPr>
      <dsp:spPr>
        <a:xfrm>
          <a:off x="3962416" y="1998410"/>
          <a:ext cx="2894509" cy="2344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165" tIns="0" rIns="0" bIns="0" numCol="1" spcCol="1270" anchor="t" anchorCtr="0">
          <a:noAutofit/>
        </a:bodyPr>
        <a:lstStyle/>
        <a:p>
          <a:pPr lvl="0" algn="l" defTabSz="1066800">
            <a:lnSpc>
              <a:spcPct val="90000"/>
            </a:lnSpc>
            <a:spcBef>
              <a:spcPct val="0"/>
            </a:spcBef>
            <a:spcAft>
              <a:spcPct val="35000"/>
            </a:spcAft>
          </a:pPr>
          <a:r>
            <a:rPr lang="en-US" sz="2400" b="1" kern="1200" dirty="0" smtClean="0"/>
            <a:t>Connect</a:t>
          </a:r>
          <a:r>
            <a:rPr lang="en-US" sz="2400" kern="1200" dirty="0" smtClean="0"/>
            <a:t> with health care organizations in your community</a:t>
          </a:r>
        </a:p>
      </dsp:txBody>
      <dsp:txXfrm>
        <a:off x="3962416" y="1998410"/>
        <a:ext cx="2894509" cy="2344989"/>
      </dsp:txXfrm>
    </dsp:sp>
    <dsp:sp modelId="{66386663-4353-4337-9F96-5E8FC58B2110}">
      <dsp:nvSpPr>
        <dsp:cNvPr id="0" name=""/>
        <dsp:cNvSpPr/>
      </dsp:nvSpPr>
      <dsp:spPr>
        <a:xfrm>
          <a:off x="6523509" y="982477"/>
          <a:ext cx="493410" cy="493410"/>
        </a:xfrm>
        <a:prstGeom prst="ellipse">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03FAC0-2447-46CF-8FF1-6550463F8CCB}">
      <dsp:nvSpPr>
        <dsp:cNvPr id="0" name=""/>
        <dsp:cNvSpPr/>
      </dsp:nvSpPr>
      <dsp:spPr>
        <a:xfrm>
          <a:off x="5017612" y="162375"/>
          <a:ext cx="2830982" cy="3114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448" tIns="0" rIns="0" bIns="0" numCol="1" spcCol="1270" anchor="t" anchorCtr="0">
          <a:noAutofit/>
        </a:bodyPr>
        <a:lstStyle/>
        <a:p>
          <a:pPr lvl="0" algn="l" defTabSz="1066800">
            <a:lnSpc>
              <a:spcPct val="90000"/>
            </a:lnSpc>
            <a:spcBef>
              <a:spcPct val="0"/>
            </a:spcBef>
            <a:spcAft>
              <a:spcPct val="35000"/>
            </a:spcAft>
          </a:pPr>
          <a:r>
            <a:rPr lang="en-US" sz="2400" b="1" kern="1200" dirty="0" smtClean="0"/>
            <a:t>Conduct</a:t>
          </a:r>
          <a:r>
            <a:rPr lang="en-US" sz="2400" kern="1200" dirty="0" smtClean="0"/>
            <a:t> health literacy trainings</a:t>
          </a:r>
          <a:endParaRPr lang="en-US" sz="2400" kern="1200" dirty="0"/>
        </a:p>
      </dsp:txBody>
      <dsp:txXfrm>
        <a:off x="5017612" y="162375"/>
        <a:ext cx="2830982" cy="3114217"/>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608A66-AF8B-41C3-B3D6-B46692235923}" type="datetimeFigureOut">
              <a:rPr lang="en-US" smtClean="0"/>
              <a:t>8/30/2017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41D45-0D59-4C40-B70D-D98D0512CF64}" type="slidenum">
              <a:rPr lang="en-US" smtClean="0"/>
              <a:t>‹#›</a:t>
            </a:fld>
            <a:endParaRPr lang="en-US"/>
          </a:p>
        </p:txBody>
      </p:sp>
    </p:spTree>
    <p:extLst>
      <p:ext uri="{BB962C8B-B14F-4D97-AF65-F5344CB8AC3E}">
        <p14:creationId xmlns:p14="http://schemas.microsoft.com/office/powerpoint/2010/main" val="252973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MICHELLE</a:t>
            </a:r>
          </a:p>
          <a:p>
            <a:endParaRPr lang="en-US" dirty="0" smtClean="0"/>
          </a:p>
          <a:p>
            <a:r>
              <a:rPr lang="en-US" dirty="0" smtClean="0"/>
              <a:t>Good </a:t>
            </a:r>
            <a:r>
              <a:rPr lang="en-US" dirty="0" smtClean="0"/>
              <a:t>afternoon, my name is Michelle Vatalaro and I am</a:t>
            </a:r>
            <a:r>
              <a:rPr lang="en-US" baseline="0" dirty="0" smtClean="0"/>
              <a:t> the Health Literacy Lead for the In It Together project at the JSI ACE TA Center. With me today is Daniel </a:t>
            </a:r>
            <a:r>
              <a:rPr lang="en-US" baseline="0" dirty="0" err="1" smtClean="0"/>
              <a:t>Driffin</a:t>
            </a:r>
            <a:r>
              <a:rPr lang="en-US" baseline="0" dirty="0" smtClean="0"/>
              <a:t>, who is our Lead Trainer and is also the Co-Chair of the Fulton County Task Force on HIV/AIDS and Co-Founder of THRIVE SS, Inc.</a:t>
            </a:r>
          </a:p>
          <a:p>
            <a:endParaRPr lang="en-US" baseline="0" dirty="0" smtClean="0"/>
          </a:p>
          <a:p>
            <a:r>
              <a:rPr lang="en-US" baseline="0" dirty="0" smtClean="0"/>
              <a:t>Today, we’re going to be talking about our work on the In It Together Project, which aims to improve health outcomes for black gay, bisexual, same gender loving, and other men who have sex with men by improving health care providers’ capacity to provide health literate services to their clients. </a:t>
            </a:r>
            <a:endParaRPr lang="en-US" dirty="0"/>
          </a:p>
        </p:txBody>
      </p:sp>
      <p:sp>
        <p:nvSpPr>
          <p:cNvPr id="4" name="Slide Number Placeholder 3"/>
          <p:cNvSpPr>
            <a:spLocks noGrp="1"/>
          </p:cNvSpPr>
          <p:nvPr>
            <p:ph type="sldNum" sz="quarter" idx="10"/>
          </p:nvPr>
        </p:nvSpPr>
        <p:spPr/>
        <p:txBody>
          <a:bodyPr/>
          <a:lstStyle/>
          <a:p>
            <a:fld id="{7D041D45-0D59-4C40-B70D-D98D0512CF64}" type="slidenum">
              <a:rPr lang="en-US" smtClean="0"/>
              <a:t>1</a:t>
            </a:fld>
            <a:endParaRPr lang="en-US"/>
          </a:p>
        </p:txBody>
      </p:sp>
    </p:spTree>
    <p:extLst>
      <p:ext uri="{BB962C8B-B14F-4D97-AF65-F5344CB8AC3E}">
        <p14:creationId xmlns:p14="http://schemas.microsoft.com/office/powerpoint/2010/main" val="1123245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body" sz="quarter"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MICHELLE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In</a:t>
            </a:r>
            <a:r>
              <a:rPr lang="en-US" baseline="0" dirty="0" smtClean="0"/>
              <a:t> It Together s</a:t>
            </a:r>
            <a:r>
              <a:rPr lang="en-US" dirty="0" smtClean="0"/>
              <a:t>tarted in 2014 as a project funded by the Health Resources and Services Administration. Its now in its second iteration.</a:t>
            </a:r>
          </a:p>
          <a:p>
            <a:pPr marL="0" indent="0" rtl="0">
              <a:buFont typeface="Arial" panose="020B0604020202020204" pitchFamily="34" charset="0"/>
              <a:buNone/>
            </a:pPr>
            <a:endParaRPr lang="en-US" dirty="0" smtClean="0"/>
          </a:p>
          <a:p>
            <a:pPr marL="0" indent="0" rtl="0">
              <a:buFont typeface="Arial" panose="020B0604020202020204" pitchFamily="34" charset="0"/>
              <a:buNone/>
            </a:pPr>
            <a:r>
              <a:rPr lang="en-US" dirty="0" smtClean="0"/>
              <a:t>The</a:t>
            </a:r>
            <a:r>
              <a:rPr lang="en-US" baseline="0" dirty="0" smtClean="0"/>
              <a:t> </a:t>
            </a:r>
            <a:r>
              <a:rPr lang="en-US" baseline="0" dirty="0" smtClean="0"/>
              <a:t>In It Together project endeavors to i</a:t>
            </a:r>
            <a:r>
              <a:rPr lang="en-US" dirty="0" smtClean="0"/>
              <a:t>mprove the capacity of health care organizations </a:t>
            </a:r>
            <a:r>
              <a:rPr lang="en-US" dirty="0" smtClean="0"/>
              <a:t>– like health departments and community-based organizations - to </a:t>
            </a:r>
            <a:r>
              <a:rPr lang="en-US" dirty="0" smtClean="0"/>
              <a:t>deliver health literate HIV services to black gay, bisexual, same-gender-loving, and other men who have sex with men.</a:t>
            </a:r>
          </a:p>
          <a:p>
            <a:pPr marL="0" indent="0" rtl="0">
              <a:buFont typeface="Arial" panose="020B0604020202020204" pitchFamily="34" charset="0"/>
              <a:buNone/>
            </a:pPr>
            <a:endParaRPr lang="en-US" dirty="0" smtClean="0"/>
          </a:p>
          <a:p>
            <a:pPr rtl="0"/>
            <a:r>
              <a:rPr lang="en-US" dirty="0" smtClean="0"/>
              <a:t>To accomplish</a:t>
            </a:r>
            <a:r>
              <a:rPr lang="en-US" baseline="0" dirty="0" smtClean="0"/>
              <a:t> this, </a:t>
            </a:r>
            <a:r>
              <a:rPr lang="en-US" dirty="0" smtClean="0"/>
              <a:t>JSI developed a ‘training of trainers”, to develop a network of health literacy trainers in communities across the U.S.</a:t>
            </a:r>
            <a:endParaRPr lang="en-US" kern="1200" dirty="0">
              <a:solidFill>
                <a:schemeClr val="tx1"/>
              </a:solidFill>
            </a:endParaRPr>
          </a:p>
        </p:txBody>
      </p:sp>
      <p:sp>
        <p:nvSpPr>
          <p:cNvPr id="5" name="Slide Image Placeholder 4"/>
          <p:cNvSpPr>
            <a:spLocks noGrp="1" noRot="1" noChangeAspect="1"/>
          </p:cNvSpPr>
          <p:nvPr>
            <p:ph type="sldImg"/>
          </p:nvPr>
        </p:nvSpPr>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MICHELLE</a:t>
            </a:r>
          </a:p>
          <a:p>
            <a:pPr marL="0" indent="0">
              <a:buFont typeface="Arial" panose="020B0604020202020204" pitchFamily="34" charset="0"/>
              <a:buNone/>
            </a:pPr>
            <a:endParaRPr lang="en-US" b="1" dirty="0" smtClean="0"/>
          </a:p>
          <a:p>
            <a:pPr marL="0" indent="0">
              <a:buFont typeface="Arial" panose="020B0604020202020204" pitchFamily="34" charset="0"/>
              <a:buNone/>
            </a:pPr>
            <a:r>
              <a:rPr lang="en-US" dirty="0" smtClean="0"/>
              <a:t>In </a:t>
            </a:r>
            <a:r>
              <a:rPr lang="en-US" dirty="0" smtClean="0"/>
              <a:t>It Together is currently</a:t>
            </a:r>
            <a:r>
              <a:rPr lang="en-US" baseline="0" dirty="0" smtClean="0"/>
              <a:t> available in 34 priority communities across the United States. These communities were selected based on HIV prevalence and </a:t>
            </a:r>
            <a:r>
              <a:rPr lang="en-US" baseline="0" dirty="0" smtClean="0"/>
              <a:t>epidemiological </a:t>
            </a:r>
            <a:r>
              <a:rPr lang="en-US" baseline="0" dirty="0" smtClean="0"/>
              <a:t>data.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In order to ensure that the In It Together training is responsive to the needs of each individual community, In It Together trainers are recruited from and conduct training in their own community. This is intentional so that the trainers </a:t>
            </a:r>
            <a:r>
              <a:rPr lang="en-US" baseline="0" dirty="0" smtClean="0"/>
              <a:t>are able to infuse their presentations with that “local flair” or community consciousness that you really only have when you live there. It really helps to get at the </a:t>
            </a:r>
            <a:r>
              <a:rPr lang="en-US" i="1" baseline="0" dirty="0" smtClean="0"/>
              <a:t>culture</a:t>
            </a:r>
            <a:r>
              <a:rPr lang="en-US" i="0" baseline="0" dirty="0" smtClean="0"/>
              <a:t> of that community to help meet the needs of the clients in that community.</a:t>
            </a: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OPTIONAL: Our </a:t>
            </a:r>
            <a:r>
              <a:rPr lang="en-US" baseline="0" dirty="0" smtClean="0"/>
              <a:t>training evaluations show that this is one of the most valuable aspects of the training. The communities appreciate that the trainers are available to serve as health literacy resources in their community.  Community training attendees really appreciate the opportunity to learn from people who understand the culture of the community. </a:t>
            </a:r>
          </a:p>
        </p:txBody>
      </p:sp>
      <p:sp>
        <p:nvSpPr>
          <p:cNvPr id="4" name="Slide Number Placeholder 3"/>
          <p:cNvSpPr>
            <a:spLocks noGrp="1"/>
          </p:cNvSpPr>
          <p:nvPr>
            <p:ph type="sldNum" sz="quarter" idx="10"/>
          </p:nvPr>
        </p:nvSpPr>
        <p:spPr/>
        <p:txBody>
          <a:bodyPr/>
          <a:lstStyle/>
          <a:p>
            <a:fld id="{D299504F-1EB2-45D9-9B8F-5EB159854B65}" type="slidenum">
              <a:rPr lang="en-US" smtClean="0"/>
              <a:t>11</a:t>
            </a:fld>
            <a:endParaRPr lang="en-US"/>
          </a:p>
        </p:txBody>
      </p:sp>
    </p:spTree>
    <p:extLst>
      <p:ext uri="{BB962C8B-B14F-4D97-AF65-F5344CB8AC3E}">
        <p14:creationId xmlns:p14="http://schemas.microsoft.com/office/powerpoint/2010/main" val="2732098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MICHELLE</a:t>
            </a:r>
          </a:p>
          <a:p>
            <a:pPr marL="0" indent="0">
              <a:buFont typeface="Arial" panose="020B0604020202020204" pitchFamily="34" charset="0"/>
              <a:buNone/>
            </a:pPr>
            <a:endParaRPr lang="en-US" b="1" dirty="0" smtClean="0"/>
          </a:p>
          <a:p>
            <a:pPr marL="0" indent="0">
              <a:buFont typeface="Arial" panose="020B0604020202020204" pitchFamily="34" charset="0"/>
              <a:buNone/>
            </a:pPr>
            <a:r>
              <a:rPr lang="en-US" dirty="0" smtClean="0"/>
              <a:t>In </a:t>
            </a:r>
            <a:r>
              <a:rPr lang="en-US" dirty="0" smtClean="0"/>
              <a:t>It Together</a:t>
            </a:r>
            <a:r>
              <a:rPr lang="en-US" baseline="0" dirty="0" smtClean="0"/>
              <a:t> functions on a train-the-trainer model. Potential trainers are recruited from the 34 priority communities. People who are interested in becoming health literacy trainers fill out a short application. Applications are scored, and a group of trainers are selected from the applicant pool. </a:t>
            </a: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selected applicants then participate in a multi-session, virtual Training of Trainer program. These Training of Trainer sessions are intended to give the trainers a deep knowledge of strategies to improve health literacy for the black MSM community. We want to ensure that the trainers are able to do more than just deliver a one-hour training; we are preparing them to be </a:t>
            </a:r>
            <a:r>
              <a:rPr lang="en-US" i="1" baseline="0" dirty="0" smtClean="0"/>
              <a:t>health literacy resources</a:t>
            </a:r>
            <a:r>
              <a:rPr lang="en-US" baseline="0" dirty="0" smtClean="0"/>
              <a:t> in their community.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Following the Training of Trainers, </a:t>
            </a:r>
            <a:r>
              <a:rPr lang="en-US" baseline="0" dirty="0" smtClean="0"/>
              <a:t>graduated trainers </a:t>
            </a:r>
            <a:r>
              <a:rPr lang="en-US" baseline="0" dirty="0" smtClean="0"/>
              <a:t>go out into their community and provide the </a:t>
            </a:r>
            <a:r>
              <a:rPr lang="en-US" baseline="0" dirty="0" smtClean="0"/>
              <a:t>Health Literacy </a:t>
            </a:r>
            <a:r>
              <a:rPr lang="en-US" baseline="0" dirty="0" smtClean="0"/>
              <a:t>Community Training to health professionals in their community. </a:t>
            </a: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We </a:t>
            </a:r>
            <a:r>
              <a:rPr lang="en-US" baseline="0" dirty="0" smtClean="0"/>
              <a:t>define “health professional” really broadly, and the In It Together trainers are encouraged to provide the training to any professional who provides services to people living with or at risk for HIV. This would include doctors, dentists, nurses, and intake staff, but it would also include case managers, housing service providers, and other providers of supportive services. </a:t>
            </a:r>
            <a:endParaRPr lang="en-US" dirty="0" smtClean="0"/>
          </a:p>
        </p:txBody>
      </p:sp>
      <p:sp>
        <p:nvSpPr>
          <p:cNvPr id="4" name="Slide Number Placeholder 3"/>
          <p:cNvSpPr>
            <a:spLocks noGrp="1"/>
          </p:cNvSpPr>
          <p:nvPr>
            <p:ph type="sldNum" sz="quarter" idx="10"/>
          </p:nvPr>
        </p:nvSpPr>
        <p:spPr/>
        <p:txBody>
          <a:bodyPr/>
          <a:lstStyle/>
          <a:p>
            <a:fld id="{D299504F-1EB2-45D9-9B8F-5EB159854B6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116298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Let’s talk about the In It Together Health Literacy Community Training.</a:t>
            </a:r>
            <a:endParaRPr lang="en-US" dirty="0"/>
          </a:p>
        </p:txBody>
      </p:sp>
      <p:sp>
        <p:nvSpPr>
          <p:cNvPr id="4" name="Slide Number Placeholder 3"/>
          <p:cNvSpPr>
            <a:spLocks noGrp="1"/>
          </p:cNvSpPr>
          <p:nvPr>
            <p:ph type="sldNum" sz="quarter" idx="10"/>
          </p:nvPr>
        </p:nvSpPr>
        <p:spPr/>
        <p:txBody>
          <a:bodyPr/>
          <a:lstStyle/>
          <a:p>
            <a:fld id="{D299504F-1EB2-45D9-9B8F-5EB159854B65}" type="slidenum">
              <a:rPr lang="en-US" smtClean="0"/>
              <a:t>13</a:t>
            </a:fld>
            <a:endParaRPr lang="en-US"/>
          </a:p>
        </p:txBody>
      </p:sp>
    </p:spTree>
    <p:extLst>
      <p:ext uri="{BB962C8B-B14F-4D97-AF65-F5344CB8AC3E}">
        <p14:creationId xmlns:p14="http://schemas.microsoft.com/office/powerpoint/2010/main" val="3841073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1" i="0" kern="1200" dirty="0" smtClean="0">
                <a:solidFill>
                  <a:schemeClr val="tx1"/>
                </a:solidFill>
                <a:effectLst/>
                <a:latin typeface="+mn-lt"/>
                <a:ea typeface="+mn-ea"/>
                <a:cs typeface="+mn-cs"/>
              </a:rPr>
              <a:t>MICHELLE</a:t>
            </a:r>
          </a:p>
          <a:p>
            <a:pPr marL="0" indent="0">
              <a:buFont typeface="Arial" panose="020B0604020202020204" pitchFamily="34" charset="0"/>
              <a:buNone/>
            </a:pPr>
            <a:endParaRPr lang="en-US" sz="1200" b="0" i="0" kern="1200" dirty="0" smtClean="0">
              <a:solidFill>
                <a:schemeClr val="tx1"/>
              </a:solidFill>
              <a:effectLst/>
              <a:latin typeface="+mn-lt"/>
              <a:ea typeface="+mn-ea"/>
              <a:cs typeface="+mn-cs"/>
            </a:endParaRPr>
          </a:p>
          <a:p>
            <a:pPr marL="0" indent="0">
              <a:buFont typeface="Arial" panose="020B0604020202020204" pitchFamily="34" charset="0"/>
              <a:buNone/>
            </a:pPr>
            <a:r>
              <a:rPr lang="en-US" sz="1200" b="0" i="0" kern="1200" dirty="0" smtClean="0">
                <a:solidFill>
                  <a:schemeClr val="tx1"/>
                </a:solidFill>
                <a:effectLst/>
                <a:latin typeface="+mn-lt"/>
                <a:ea typeface="+mn-ea"/>
                <a:cs typeface="+mn-cs"/>
              </a:rPr>
              <a:t>The</a:t>
            </a:r>
            <a:r>
              <a:rPr lang="en-US" sz="1200" b="0" i="0" kern="1200" baseline="0" dirty="0" smtClean="0">
                <a:solidFill>
                  <a:schemeClr val="tx1"/>
                </a:solidFill>
                <a:effectLst/>
                <a:latin typeface="+mn-lt"/>
                <a:ea typeface="+mn-ea"/>
                <a:cs typeface="+mn-cs"/>
              </a:rPr>
              <a:t> Health Literacy Community Training is a great starting point for health care organizations to begin </a:t>
            </a:r>
            <a:r>
              <a:rPr lang="en-US" sz="1200" b="0" i="0" kern="1200" dirty="0" smtClean="0">
                <a:solidFill>
                  <a:schemeClr val="tx1"/>
                </a:solidFill>
                <a:effectLst/>
                <a:latin typeface="+mn-lt"/>
                <a:ea typeface="+mn-ea"/>
                <a:cs typeface="+mn-cs"/>
              </a:rPr>
              <a:t>incorporate health literacy tools and techniques into their conversations and services. </a:t>
            </a:r>
          </a:p>
          <a:p>
            <a:pPr marL="0" indent="0">
              <a:buFont typeface="Arial" panose="020B0604020202020204" pitchFamily="34" charset="0"/>
              <a:buNone/>
            </a:pPr>
            <a:endParaRPr lang="en-US" sz="1200" b="0" i="0" kern="1200" dirty="0" smtClean="0">
              <a:solidFill>
                <a:schemeClr val="tx1"/>
              </a:solidFill>
              <a:effectLst/>
              <a:latin typeface="+mn-lt"/>
              <a:ea typeface="+mn-ea"/>
              <a:cs typeface="+mn-cs"/>
            </a:endParaRPr>
          </a:p>
          <a:p>
            <a:pPr marL="0" indent="0">
              <a:buFont typeface="Arial" panose="020B0604020202020204" pitchFamily="34" charset="0"/>
              <a:buNone/>
            </a:pPr>
            <a:r>
              <a:rPr lang="en-US" sz="1200" b="0" i="0" kern="1200" dirty="0" smtClean="0">
                <a:solidFill>
                  <a:schemeClr val="tx1"/>
                </a:solidFill>
                <a:effectLst/>
                <a:latin typeface="+mn-lt"/>
                <a:ea typeface="+mn-ea"/>
                <a:cs typeface="+mn-cs"/>
              </a:rPr>
              <a:t>The Community Training is about more than raising awareness about the issue of health literacy. Attendees leave the community training inspired, with real, tangible strategies that they can implement right away to improve their communication with their clients. </a:t>
            </a:r>
          </a:p>
          <a:p>
            <a:pPr marL="0" indent="0">
              <a:buFont typeface="Arial" panose="020B0604020202020204" pitchFamily="34" charset="0"/>
              <a:buNone/>
            </a:pPr>
            <a:endParaRPr lang="en-US" sz="1200" b="0" i="0" kern="1200" baseline="0" dirty="0" smtClean="0">
              <a:solidFill>
                <a:schemeClr val="tx1"/>
              </a:solidFill>
              <a:effectLst/>
              <a:latin typeface="+mn-lt"/>
              <a:ea typeface="+mn-ea"/>
              <a:cs typeface="+mn-cs"/>
            </a:endParaRPr>
          </a:p>
          <a:p>
            <a:pPr marL="0" indent="0">
              <a:buFont typeface="Arial" panose="020B0604020202020204" pitchFamily="34" charset="0"/>
              <a:buNone/>
            </a:pPr>
            <a:r>
              <a:rPr lang="en-US" sz="1200" b="0" i="0" kern="1200" baseline="0" dirty="0" smtClean="0">
                <a:solidFill>
                  <a:schemeClr val="tx1"/>
                </a:solidFill>
                <a:effectLst/>
                <a:latin typeface="+mn-lt"/>
                <a:ea typeface="+mn-ea"/>
                <a:cs typeface="+mn-cs"/>
              </a:rPr>
              <a:t>Because the information is now easier to understand, apply, and use, clients can be more active, engaged participants in their care. </a:t>
            </a:r>
          </a:p>
          <a:p>
            <a:pPr marL="0" indent="0">
              <a:buFont typeface="Arial" panose="020B0604020202020204" pitchFamily="34" charset="0"/>
              <a:buNone/>
            </a:pPr>
            <a:endParaRPr lang="en-US" sz="1200" b="0" i="0" kern="1200" baseline="0" dirty="0" smtClean="0">
              <a:solidFill>
                <a:schemeClr val="tx1"/>
              </a:solidFill>
              <a:effectLst/>
              <a:latin typeface="+mn-lt"/>
              <a:ea typeface="+mn-ea"/>
              <a:cs typeface="+mn-cs"/>
            </a:endParaRPr>
          </a:p>
          <a:p>
            <a:pPr marL="0" indent="0">
              <a:buFont typeface="Arial" panose="020B0604020202020204" pitchFamily="34" charset="0"/>
              <a:buNone/>
            </a:pPr>
            <a:r>
              <a:rPr lang="en-US" sz="1200" b="0" i="0" kern="1200" baseline="0" dirty="0" smtClean="0">
                <a:solidFill>
                  <a:schemeClr val="tx1"/>
                </a:solidFill>
                <a:effectLst/>
                <a:latin typeface="+mn-lt"/>
                <a:ea typeface="+mn-ea"/>
                <a:cs typeface="+mn-cs"/>
              </a:rPr>
              <a:t>This leads to better health outcomes for all clients, particularly those with limited health literacy. </a:t>
            </a:r>
          </a:p>
          <a:p>
            <a:pPr marL="0" indent="0">
              <a:buFont typeface="Arial" panose="020B0604020202020204" pitchFamily="34" charset="0"/>
              <a:buNone/>
            </a:pPr>
            <a:endParaRPr lang="en-US" sz="1200" b="0" i="0" kern="1200" baseline="0" dirty="0" smtClean="0">
              <a:solidFill>
                <a:schemeClr val="tx1"/>
              </a:solidFill>
              <a:effectLst/>
              <a:latin typeface="+mn-lt"/>
              <a:ea typeface="+mn-ea"/>
              <a:cs typeface="+mn-cs"/>
            </a:endParaRPr>
          </a:p>
          <a:p>
            <a:pPr marL="0" indent="0">
              <a:buFont typeface="Arial" panose="020B0604020202020204" pitchFamily="34" charset="0"/>
              <a:buNone/>
            </a:pPr>
            <a:r>
              <a:rPr lang="en-US" sz="1200" b="0" i="0" kern="1200" baseline="0" dirty="0" smtClean="0">
                <a:solidFill>
                  <a:schemeClr val="tx1"/>
                </a:solidFill>
                <a:effectLst/>
                <a:latin typeface="+mn-lt"/>
                <a:ea typeface="+mn-ea"/>
                <a:cs typeface="+mn-cs"/>
              </a:rPr>
              <a:t>By addressing the health literacy needs of clients, organizations are really taking steps towards addressing health equity for clients with limited health literacy. </a:t>
            </a:r>
            <a:endParaRPr lang="en-US" dirty="0"/>
          </a:p>
        </p:txBody>
      </p:sp>
      <p:sp>
        <p:nvSpPr>
          <p:cNvPr id="4" name="Slide Number Placeholder 3"/>
          <p:cNvSpPr>
            <a:spLocks noGrp="1"/>
          </p:cNvSpPr>
          <p:nvPr>
            <p:ph type="sldNum" sz="quarter" idx="10"/>
          </p:nvPr>
        </p:nvSpPr>
        <p:spPr/>
        <p:txBody>
          <a:bodyPr/>
          <a:lstStyle/>
          <a:p>
            <a:fld id="{7D041D45-0D59-4C40-B70D-D98D0512CF64}" type="slidenum">
              <a:rPr lang="en-US" smtClean="0"/>
              <a:t>14</a:t>
            </a:fld>
            <a:endParaRPr lang="en-US"/>
          </a:p>
        </p:txBody>
      </p:sp>
    </p:spTree>
    <p:extLst>
      <p:ext uri="{BB962C8B-B14F-4D97-AF65-F5344CB8AC3E}">
        <p14:creationId xmlns:p14="http://schemas.microsoft.com/office/powerpoint/2010/main" val="4290327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dirty="0" smtClean="0">
                <a:solidFill>
                  <a:schemeClr val="tx1"/>
                </a:solidFill>
                <a:effectLst/>
                <a:latin typeface="+mn-lt"/>
                <a:ea typeface="+mn-ea"/>
                <a:cs typeface="+mn-cs"/>
              </a:rPr>
              <a:t>MICHELLE</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The training starts by providing</a:t>
            </a:r>
            <a:r>
              <a:rPr lang="en-US" baseline="0" dirty="0" smtClean="0"/>
              <a:t> an introduction to health literacy.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We define what health literacy is, the populations most affected by health literacy, and the effect that limited health literacy has on health outcomes and health care costs. Particular focus is placed on the effect that limited health literacy can have on people living with HIV.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We then go into detail on some specific strategies that providers can use to improve their written and face to face communications with clients.</a:t>
            </a:r>
          </a:p>
        </p:txBody>
      </p:sp>
      <p:sp>
        <p:nvSpPr>
          <p:cNvPr id="4" name="Slide Number Placeholder 3"/>
          <p:cNvSpPr>
            <a:spLocks noGrp="1"/>
          </p:cNvSpPr>
          <p:nvPr>
            <p:ph type="sldNum" sz="quarter" idx="10"/>
          </p:nvPr>
        </p:nvSpPr>
        <p:spPr/>
        <p:txBody>
          <a:bodyPr/>
          <a:lstStyle/>
          <a:p>
            <a:fld id="{D299504F-1EB2-45D9-9B8F-5EB159854B65}" type="slidenum">
              <a:rPr lang="en-US" smtClean="0"/>
              <a:t>15</a:t>
            </a:fld>
            <a:endParaRPr lang="en-US"/>
          </a:p>
        </p:txBody>
      </p:sp>
    </p:spTree>
    <p:extLst>
      <p:ext uri="{BB962C8B-B14F-4D97-AF65-F5344CB8AC3E}">
        <p14:creationId xmlns:p14="http://schemas.microsoft.com/office/powerpoint/2010/main" val="3738837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MICHELLE</a:t>
            </a:r>
          </a:p>
          <a:p>
            <a:endParaRPr lang="en-US" b="1" dirty="0" smtClean="0"/>
          </a:p>
          <a:p>
            <a:r>
              <a:rPr lang="en-US" b="1" dirty="0" smtClean="0"/>
              <a:t>Written Communication</a:t>
            </a:r>
          </a:p>
          <a:p>
            <a:r>
              <a:rPr lang="en-US" dirty="0" smtClean="0"/>
              <a:t>When</a:t>
            </a:r>
            <a:r>
              <a:rPr lang="en-US" baseline="0" dirty="0" smtClean="0"/>
              <a:t> we talk about improving the clarity of w</a:t>
            </a:r>
            <a:r>
              <a:rPr lang="en-US" dirty="0" smtClean="0"/>
              <a:t>ritten materials</a:t>
            </a:r>
            <a:r>
              <a:rPr lang="en-US" baseline="0" dirty="0" smtClean="0"/>
              <a:t> we mean materials such as: pamphlets, health education materials, prescription instructions, etc. We encourage the providers to create or select written materials that use:</a:t>
            </a:r>
          </a:p>
          <a:p>
            <a:pPr marL="171450" indent="-171450">
              <a:buFont typeface="Arial" panose="020B0604020202020204" pitchFamily="34" charset="0"/>
              <a:buChar char="•"/>
            </a:pPr>
            <a:r>
              <a:rPr lang="en-US" sz="1200" dirty="0" smtClean="0"/>
              <a:t>Large, easy-to-read font</a:t>
            </a:r>
            <a:endParaRPr lang="en-US" sz="1200" b="1" dirty="0" smtClean="0"/>
          </a:p>
          <a:p>
            <a:pPr marL="171450" indent="-171450">
              <a:buFont typeface="Arial" panose="020B0604020202020204" pitchFamily="34" charset="0"/>
              <a:buChar char="•"/>
            </a:pPr>
            <a:r>
              <a:rPr lang="en-US" sz="1200" dirty="0" smtClean="0"/>
              <a:t>Simple words</a:t>
            </a:r>
          </a:p>
          <a:p>
            <a:pPr marL="171450" indent="-171450">
              <a:buFont typeface="Arial" panose="020B0604020202020204" pitchFamily="34" charset="0"/>
              <a:buChar char="•"/>
            </a:pPr>
            <a:r>
              <a:rPr lang="en-US" sz="1200" dirty="0" smtClean="0"/>
              <a:t>Short sentences</a:t>
            </a:r>
          </a:p>
          <a:p>
            <a:pPr marL="171450" indent="-171450">
              <a:buFont typeface="Arial" panose="020B0604020202020204" pitchFamily="34" charset="0"/>
              <a:buChar char="•"/>
            </a:pPr>
            <a:r>
              <a:rPr lang="en-US" sz="1200" dirty="0" smtClean="0"/>
              <a:t>Familiar words and phrases</a:t>
            </a:r>
          </a:p>
          <a:p>
            <a:pPr marL="171450" indent="-171450">
              <a:buFont typeface="Arial" panose="020B0604020202020204" pitchFamily="34" charset="0"/>
              <a:buChar char="•"/>
            </a:pPr>
            <a:r>
              <a:rPr lang="en-US" sz="1200" dirty="0" smtClean="0"/>
              <a:t>Active voice</a:t>
            </a:r>
          </a:p>
          <a:p>
            <a:endParaRPr lang="en-US" altLang="en-US" b="1" dirty="0" smtClean="0"/>
          </a:p>
          <a:p>
            <a:r>
              <a:rPr lang="en-US" altLang="en-US" b="0" dirty="0" smtClean="0"/>
              <a:t>We want to</a:t>
            </a:r>
            <a:r>
              <a:rPr lang="en-US" altLang="en-US" b="0" baseline="0" dirty="0" smtClean="0"/>
              <a:t> avoid:</a:t>
            </a:r>
            <a:endParaRPr lang="en-US" altLang="en-US" b="0" dirty="0" smtClean="0"/>
          </a:p>
          <a:p>
            <a:pPr marL="174913" indent="-174913">
              <a:buFont typeface="Arial" panose="020B0604020202020204" pitchFamily="34" charset="0"/>
              <a:buChar char="•"/>
            </a:pPr>
            <a:r>
              <a:rPr lang="en-US" altLang="en-US" dirty="0" smtClean="0"/>
              <a:t>Using ALL CAPS,</a:t>
            </a:r>
            <a:r>
              <a:rPr lang="en-US" altLang="en-US" baseline="0" dirty="0" smtClean="0"/>
              <a:t> </a:t>
            </a:r>
            <a:r>
              <a:rPr lang="en-US" altLang="en-US" i="1" dirty="0" smtClean="0"/>
              <a:t>Italics</a:t>
            </a:r>
            <a:r>
              <a:rPr lang="en-US" altLang="en-US" dirty="0" smtClean="0"/>
              <a:t> or </a:t>
            </a:r>
            <a:r>
              <a:rPr lang="en-US" altLang="en-US" u="sng" dirty="0" smtClean="0"/>
              <a:t>underlining</a:t>
            </a:r>
            <a:endParaRPr lang="en-US" altLang="en-US" dirty="0" smtClean="0"/>
          </a:p>
          <a:p>
            <a:pPr marL="174913" indent="-174913">
              <a:buFont typeface="Arial" panose="020B0604020202020204" pitchFamily="34" charset="0"/>
              <a:buChar char="•"/>
            </a:pPr>
            <a:r>
              <a:rPr lang="en-US" altLang="en-US" dirty="0" smtClean="0"/>
              <a:t>Acronyms and contractions </a:t>
            </a:r>
          </a:p>
          <a:p>
            <a:pPr marL="174913" indent="-174913">
              <a:buFont typeface="Arial" panose="020B0604020202020204" pitchFamily="34" charset="0"/>
              <a:buChar char="•"/>
            </a:pPr>
            <a:r>
              <a:rPr lang="en-US" altLang="en-US" dirty="0" smtClean="0"/>
              <a:t>Technical words/jargon,</a:t>
            </a:r>
            <a:r>
              <a:rPr lang="en-US" altLang="en-US" baseline="0" dirty="0" smtClean="0"/>
              <a:t> when possible</a:t>
            </a:r>
          </a:p>
          <a:p>
            <a:pPr marL="174913" indent="-174913">
              <a:buFont typeface="Arial" panose="020B0604020202020204" pitchFamily="34" charset="0"/>
              <a:buChar char="•"/>
            </a:pPr>
            <a:endParaRPr lang="en-US" altLang="en-US" baseline="0" dirty="0" smtClean="0"/>
          </a:p>
          <a:p>
            <a:pPr marL="0" indent="0">
              <a:buFont typeface="Arial" panose="020B0604020202020204" pitchFamily="34" charset="0"/>
              <a:buNone/>
            </a:pPr>
            <a:r>
              <a:rPr lang="en-US" altLang="en-US" b="1" baseline="0" dirty="0" smtClean="0"/>
              <a:t>Face to Face Communication</a:t>
            </a:r>
          </a:p>
          <a:p>
            <a:pPr marL="0" indent="0">
              <a:buFont typeface="Arial" panose="020B0604020202020204" pitchFamily="34" charset="0"/>
              <a:buNone/>
            </a:pPr>
            <a:r>
              <a:rPr lang="en-US" altLang="en-US" dirty="0" smtClean="0"/>
              <a:t>We also present three strategies to improve a health care organization’s health literacy.</a:t>
            </a:r>
          </a:p>
          <a:p>
            <a:pPr marL="0" indent="0">
              <a:buFont typeface="Arial" panose="020B0604020202020204" pitchFamily="34" charset="0"/>
              <a:buNone/>
            </a:pPr>
            <a:endParaRPr lang="en-US" altLang="en-US" dirty="0" smtClean="0"/>
          </a:p>
          <a:p>
            <a:pPr marL="0" indent="0">
              <a:buFont typeface="Arial" panose="020B0604020202020204" pitchFamily="34" charset="0"/>
              <a:buNone/>
            </a:pPr>
            <a:r>
              <a:rPr lang="en-US" altLang="en-US" dirty="0" smtClean="0"/>
              <a:t>First, we</a:t>
            </a:r>
            <a:r>
              <a:rPr lang="en-US" altLang="en-US" baseline="0" dirty="0" smtClean="0"/>
              <a:t> encourage health care organizations to take a “universal precautions approach” to health literacy. By that we mean that we encourage organizations to employ health literate strategies with </a:t>
            </a:r>
            <a:r>
              <a:rPr lang="en-US" altLang="en-US" i="1" baseline="0" dirty="0" smtClean="0"/>
              <a:t>all </a:t>
            </a:r>
            <a:r>
              <a:rPr lang="en-US" altLang="en-US" i="0" baseline="0" dirty="0" smtClean="0"/>
              <a:t>clients, in order to ensure that everyone’s health literacy needs are met. We can’t always tell who has or is experiencing limited health literacy, so rather than guess, we encourage health care organizations to provide simple, clear information to all clients, not just those we </a:t>
            </a:r>
            <a:r>
              <a:rPr lang="en-US" altLang="en-US" i="1" baseline="0" dirty="0" smtClean="0"/>
              <a:t>think</a:t>
            </a:r>
            <a:r>
              <a:rPr lang="en-US" altLang="en-US" i="0" baseline="0" dirty="0" smtClean="0"/>
              <a:t> might not understand. In addition to being a practical way to ensure that all clients needs are met, this approach all prevents stigmatization of clients with limited health literacy, who may feel embarrassment or shame around their health literacy skills.</a:t>
            </a:r>
          </a:p>
          <a:p>
            <a:pPr marL="0" indent="0">
              <a:buFont typeface="Arial" panose="020B0604020202020204" pitchFamily="34" charset="0"/>
              <a:buNone/>
            </a:pPr>
            <a:endParaRPr lang="en-US" altLang="en-US" i="0" baseline="0" dirty="0" smtClean="0"/>
          </a:p>
          <a:p>
            <a:pPr marL="0" indent="0">
              <a:buFont typeface="Arial" panose="020B0604020202020204" pitchFamily="34" charset="0"/>
              <a:buNone/>
            </a:pPr>
            <a:r>
              <a:rPr lang="en-US" altLang="en-US" i="0" baseline="0" dirty="0" smtClean="0"/>
              <a:t>The second strategy we encourage is the National Patient Safety Foundation’s Ask Me 3 approach. Ask Me 3 holds that at the end of an appointment, a client should know the answers to three simple questions. </a:t>
            </a:r>
          </a:p>
          <a:p>
            <a:pPr marL="228600" indent="-228600">
              <a:buFont typeface="Arial" panose="020B0604020202020204" pitchFamily="34" charset="0"/>
              <a:buAutoNum type="arabicPeriod"/>
            </a:pPr>
            <a:r>
              <a:rPr lang="en-US" altLang="en-US" i="0" baseline="0" dirty="0" smtClean="0"/>
              <a:t>What is my main problem?</a:t>
            </a:r>
          </a:p>
          <a:p>
            <a:pPr marL="228600" indent="-228600">
              <a:buFont typeface="Arial" panose="020B0604020202020204" pitchFamily="34" charset="0"/>
              <a:buAutoNum type="arabicPeriod"/>
            </a:pPr>
            <a:r>
              <a:rPr lang="en-US" altLang="en-US" i="0" baseline="0" dirty="0" smtClean="0"/>
              <a:t>What do I need to do?</a:t>
            </a:r>
          </a:p>
          <a:p>
            <a:pPr marL="228600" indent="-228600">
              <a:buFont typeface="Arial" panose="020B0604020202020204" pitchFamily="34" charset="0"/>
              <a:buAutoNum type="arabicPeriod"/>
            </a:pPr>
            <a:r>
              <a:rPr lang="en-US" altLang="en-US" i="0" baseline="0" dirty="0" smtClean="0"/>
              <a:t>Why is it important for me to do this?</a:t>
            </a:r>
          </a:p>
          <a:p>
            <a:pPr marL="0" indent="0">
              <a:buFont typeface="Arial" panose="020B0604020202020204" pitchFamily="34" charset="0"/>
              <a:buNone/>
            </a:pPr>
            <a:r>
              <a:rPr lang="en-US" altLang="en-US" i="0" baseline="0" dirty="0" smtClean="0"/>
              <a:t>The campaign encourages clients to ask these questions of their provider. But we know that clients may not feel empowered to ask questions of their providers, or to ask their providers to explain the information to them again in a simpler way. So, In It Together encourages the providers to frame their conversations with the client using these questions. They should ensure that they are limiting the information to the most important things, and that they are explaining them in a way that the client can understand.</a:t>
            </a:r>
          </a:p>
          <a:p>
            <a:pPr marL="0" indent="0">
              <a:buFont typeface="Arial" panose="020B0604020202020204" pitchFamily="34" charset="0"/>
              <a:buNone/>
            </a:pPr>
            <a:endParaRPr lang="en-US" altLang="en-US" i="0" baseline="0" dirty="0" smtClean="0"/>
          </a:p>
          <a:p>
            <a:pPr marL="0" indent="0">
              <a:buFont typeface="Arial" panose="020B0604020202020204" pitchFamily="34" charset="0"/>
              <a:buNone/>
            </a:pPr>
            <a:r>
              <a:rPr lang="en-US" altLang="en-US" i="0" baseline="0" dirty="0" smtClean="0"/>
              <a:t>The last strategy that we promote is the use of the Teach-back. The Teach-back is a simple process that helps providers gauge how well they explained themselves. Providers explain the health information to the client, and then they ask the client to explain the information back to them in their own words. This way, the provider knows if the patient really understands the information and what they need to do. If the client doesn’t explain the issue completely or correctly, the provider would then clarify or re-explain the information to the client.</a:t>
            </a:r>
          </a:p>
          <a:p>
            <a:pPr marL="0" indent="0">
              <a:buFont typeface="Arial" panose="020B0604020202020204" pitchFamily="34" charset="0"/>
              <a:buNone/>
            </a:pPr>
            <a:endParaRPr lang="en-US" altLang="en-US" i="0" baseline="0" dirty="0" smtClean="0"/>
          </a:p>
          <a:p>
            <a:pPr marL="0" indent="0">
              <a:buFont typeface="Arial" panose="020B0604020202020204" pitchFamily="34" charset="0"/>
              <a:buNone/>
            </a:pPr>
            <a:r>
              <a:rPr lang="en-US" altLang="en-US" i="0" baseline="0" dirty="0" smtClean="0"/>
              <a:t>We make a point to stress to providers that the </a:t>
            </a:r>
            <a:r>
              <a:rPr lang="en-US" altLang="en-US" i="0" baseline="0" dirty="0" err="1" smtClean="0"/>
              <a:t>Teachback</a:t>
            </a:r>
            <a:r>
              <a:rPr lang="en-US" altLang="en-US" i="0" baseline="0" dirty="0" smtClean="0"/>
              <a:t> is </a:t>
            </a:r>
            <a:r>
              <a:rPr lang="en-US" altLang="en-US" i="1" baseline="0" dirty="0" smtClean="0"/>
              <a:t>not</a:t>
            </a:r>
            <a:r>
              <a:rPr lang="en-US" altLang="en-US" i="0" baseline="0" dirty="0" smtClean="0"/>
              <a:t> a test of the client or their ability to understand; its actually a check to ensure that the </a:t>
            </a:r>
            <a:r>
              <a:rPr lang="en-US" altLang="en-US" i="1" baseline="0" dirty="0" smtClean="0"/>
              <a:t>provider</a:t>
            </a:r>
            <a:r>
              <a:rPr lang="en-US" altLang="en-US" i="0" baseline="0" dirty="0" smtClean="0"/>
              <a:t> explained the information adequately. We stress this to really drive home that it is the </a:t>
            </a:r>
            <a:r>
              <a:rPr lang="en-US" altLang="en-US" i="1" baseline="0" dirty="0" smtClean="0"/>
              <a:t>responsibility of the health care organization </a:t>
            </a:r>
            <a:r>
              <a:rPr lang="en-US" altLang="en-US" i="0" baseline="0" dirty="0" smtClean="0"/>
              <a:t>to address health literacy. </a:t>
            </a:r>
            <a:endParaRPr lang="en-US" altLang="en-US" dirty="0" smtClean="0"/>
          </a:p>
        </p:txBody>
      </p:sp>
      <p:sp>
        <p:nvSpPr>
          <p:cNvPr id="4" name="Slide Number Placeholder 3"/>
          <p:cNvSpPr>
            <a:spLocks noGrp="1"/>
          </p:cNvSpPr>
          <p:nvPr>
            <p:ph type="sldNum" sz="quarter" idx="10"/>
          </p:nvPr>
        </p:nvSpPr>
        <p:spPr/>
        <p:txBody>
          <a:bodyPr/>
          <a:lstStyle/>
          <a:p>
            <a:fld id="{D299504F-1EB2-45D9-9B8F-5EB159854B65}" type="slidenum">
              <a:rPr lang="en-US" smtClean="0"/>
              <a:t>16</a:t>
            </a:fld>
            <a:endParaRPr lang="en-US"/>
          </a:p>
        </p:txBody>
      </p:sp>
    </p:spTree>
    <p:extLst>
      <p:ext uri="{BB962C8B-B14F-4D97-AF65-F5344CB8AC3E}">
        <p14:creationId xmlns:p14="http://schemas.microsoft.com/office/powerpoint/2010/main" val="1583461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dirty="0" smtClean="0">
                <a:solidFill>
                  <a:schemeClr val="tx1"/>
                </a:solidFill>
                <a:effectLst/>
                <a:latin typeface="+mn-lt"/>
                <a:ea typeface="+mn-ea"/>
                <a:cs typeface="+mn-cs"/>
              </a:rPr>
              <a:t>MICHELLE</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The In</a:t>
            </a:r>
            <a:r>
              <a:rPr lang="en-US" baseline="0" dirty="0" smtClean="0"/>
              <a:t> It Together Health Literacy Community Training can help a variety of organizations that serve and support people living with or at risk for HIV. The Community Training is available to:</a:t>
            </a:r>
          </a:p>
          <a:p>
            <a:pPr marL="171450" indent="-171450">
              <a:buFont typeface="Arial" panose="020B0604020202020204" pitchFamily="34" charset="0"/>
              <a:buChar char="•"/>
            </a:pPr>
            <a:r>
              <a:rPr lang="en-US" dirty="0" smtClean="0"/>
              <a:t>Medical provider organizations</a:t>
            </a:r>
          </a:p>
          <a:p>
            <a:pPr marL="171450" indent="-171450">
              <a:buFont typeface="Arial" panose="020B0604020202020204" pitchFamily="34" charset="0"/>
              <a:buChar char="•"/>
            </a:pPr>
            <a:r>
              <a:rPr lang="en-US" dirty="0" smtClean="0"/>
              <a:t>Social service provider organizations</a:t>
            </a:r>
          </a:p>
          <a:p>
            <a:pPr marL="171450" indent="-171450">
              <a:buFont typeface="Arial" panose="020B0604020202020204" pitchFamily="34" charset="0"/>
              <a:buChar char="•"/>
            </a:pPr>
            <a:r>
              <a:rPr lang="en-US" dirty="0" smtClean="0"/>
              <a:t>Health departments, and </a:t>
            </a:r>
          </a:p>
          <a:p>
            <a:pPr marL="171450" indent="-171450">
              <a:buFont typeface="Arial" panose="020B0604020202020204" pitchFamily="34" charset="0"/>
              <a:buChar char="•"/>
            </a:pPr>
            <a:r>
              <a:rPr lang="en-US" dirty="0" smtClean="0"/>
              <a:t>Organizations that support access to health care</a:t>
            </a:r>
          </a:p>
          <a:p>
            <a:r>
              <a:rPr lang="en-US" dirty="0" smtClean="0"/>
              <a:t>In</a:t>
            </a:r>
            <a:r>
              <a:rPr lang="en-US" baseline="0" dirty="0" smtClean="0"/>
              <a:t> the communities that you see listed here. </a:t>
            </a:r>
            <a:endParaRPr lang="en-US" dirty="0" smtClean="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7D041D45-0D59-4C40-B70D-D98D0512CF64}" type="slidenum">
              <a:rPr lang="en-US" smtClean="0"/>
              <a:t>17</a:t>
            </a:fld>
            <a:endParaRPr lang="en-US"/>
          </a:p>
        </p:txBody>
      </p:sp>
    </p:spTree>
    <p:extLst>
      <p:ext uri="{BB962C8B-B14F-4D97-AF65-F5344CB8AC3E}">
        <p14:creationId xmlns:p14="http://schemas.microsoft.com/office/powerpoint/2010/main" val="300375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dirty="0" smtClean="0">
                <a:solidFill>
                  <a:schemeClr val="tx1"/>
                </a:solidFill>
                <a:effectLst/>
                <a:latin typeface="+mn-lt"/>
                <a:ea typeface="+mn-ea"/>
                <a:cs typeface="+mn-cs"/>
              </a:rPr>
              <a:t>MICHELLE</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If your</a:t>
            </a:r>
            <a:r>
              <a:rPr lang="en-US" baseline="0" dirty="0" smtClean="0"/>
              <a:t> organization is interested in receiving the In It Together Community Training, you can request a training through the In It Together website.</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Our trainers also draw upon and leverage their local knowledge and relationships with service providers in their community and provide the training to those organizations.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Community Training is free of cost to the host organizations.</a:t>
            </a:r>
            <a:endParaRPr lang="en-US" dirty="0" smtClean="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7D041D45-0D59-4C40-B70D-D98D0512CF64}" type="slidenum">
              <a:rPr lang="en-US" smtClean="0"/>
              <a:t>18</a:t>
            </a:fld>
            <a:endParaRPr lang="en-US"/>
          </a:p>
        </p:txBody>
      </p:sp>
    </p:spTree>
    <p:extLst>
      <p:ext uri="{BB962C8B-B14F-4D97-AF65-F5344CB8AC3E}">
        <p14:creationId xmlns:p14="http://schemas.microsoft.com/office/powerpoint/2010/main" val="3568170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MICHELLE</a:t>
            </a:r>
          </a:p>
          <a:p>
            <a:endParaRPr lang="en-US" dirty="0" smtClean="0"/>
          </a:p>
          <a:p>
            <a:r>
              <a:rPr lang="en-US" dirty="0" smtClean="0"/>
              <a:t>I</a:t>
            </a:r>
            <a:r>
              <a:rPr lang="en-US" baseline="0" dirty="0" smtClean="0"/>
              <a:t> want to take a bit of time to talk about the In It Together Training of Trainer program. </a:t>
            </a:r>
            <a:endParaRPr lang="en-US" dirty="0"/>
          </a:p>
        </p:txBody>
      </p:sp>
      <p:sp>
        <p:nvSpPr>
          <p:cNvPr id="4" name="Slide Number Placeholder 3"/>
          <p:cNvSpPr>
            <a:spLocks noGrp="1"/>
          </p:cNvSpPr>
          <p:nvPr>
            <p:ph type="sldNum" sz="quarter" idx="10"/>
          </p:nvPr>
        </p:nvSpPr>
        <p:spPr/>
        <p:txBody>
          <a:bodyPr/>
          <a:lstStyle/>
          <a:p>
            <a:fld id="{7D041D45-0D59-4C40-B70D-D98D0512CF64}" type="slidenum">
              <a:rPr lang="en-US" smtClean="0"/>
              <a:t>19</a:t>
            </a:fld>
            <a:endParaRPr lang="en-US"/>
          </a:p>
        </p:txBody>
      </p:sp>
    </p:spTree>
    <p:extLst>
      <p:ext uri="{BB962C8B-B14F-4D97-AF65-F5344CB8AC3E}">
        <p14:creationId xmlns:p14="http://schemas.microsoft.com/office/powerpoint/2010/main" val="308129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MICHELLE</a:t>
            </a:r>
          </a:p>
          <a:p>
            <a:endParaRPr lang="en-US" dirty="0" smtClean="0"/>
          </a:p>
          <a:p>
            <a:r>
              <a:rPr lang="en-US" dirty="0" smtClean="0"/>
              <a:t>Let’s </a:t>
            </a:r>
            <a:r>
              <a:rPr lang="en-US" dirty="0" smtClean="0"/>
              <a:t>just do a quick overview of</a:t>
            </a:r>
            <a:r>
              <a:rPr lang="en-US" baseline="0" dirty="0" smtClean="0"/>
              <a:t> what we are going to talk about today.</a:t>
            </a:r>
          </a:p>
          <a:p>
            <a:endParaRPr lang="en-US" baseline="0" dirty="0" smtClean="0"/>
          </a:p>
          <a:p>
            <a:r>
              <a:rPr lang="en-US" baseline="0" dirty="0" smtClean="0"/>
              <a:t>First, we’re going to talk a bit about why it is important for HIV care providers to be concerned about health literacy. </a:t>
            </a:r>
          </a:p>
          <a:p>
            <a:r>
              <a:rPr lang="en-US" baseline="0" dirty="0" smtClean="0"/>
              <a:t>Then, we’ll talk about the In It Together model, and how we have worked to build a network of health literacy trainers across the country that provide the Health Literacy Community Training to health professionals </a:t>
            </a:r>
            <a:r>
              <a:rPr lang="en-US" baseline="0" dirty="0" smtClean="0"/>
              <a:t>in their </a:t>
            </a:r>
            <a:r>
              <a:rPr lang="en-US" baseline="0" dirty="0" smtClean="0"/>
              <a:t>communities. </a:t>
            </a:r>
          </a:p>
          <a:p>
            <a:endParaRPr lang="en-US" baseline="0" dirty="0" smtClean="0"/>
          </a:p>
          <a:p>
            <a:r>
              <a:rPr lang="en-US" baseline="0" dirty="0" smtClean="0"/>
              <a:t>We’ll end by talking a bit about our future plans for the In It Together program.</a:t>
            </a:r>
            <a:endParaRPr lang="en-US" dirty="0"/>
          </a:p>
        </p:txBody>
      </p:sp>
      <p:sp>
        <p:nvSpPr>
          <p:cNvPr id="4" name="Slide Number Placeholder 3"/>
          <p:cNvSpPr>
            <a:spLocks noGrp="1"/>
          </p:cNvSpPr>
          <p:nvPr>
            <p:ph type="sldNum" sz="quarter" idx="10"/>
          </p:nvPr>
        </p:nvSpPr>
        <p:spPr/>
        <p:txBody>
          <a:bodyPr/>
          <a:lstStyle/>
          <a:p>
            <a:fld id="{8DC19642-9731-4245-97C0-CABC9B33B18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162707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dirty="0" smtClean="0">
                <a:solidFill>
                  <a:schemeClr val="tx1"/>
                </a:solidFill>
                <a:effectLst/>
                <a:latin typeface="+mn-lt"/>
                <a:ea typeface="+mn-ea"/>
                <a:cs typeface="+mn-cs"/>
              </a:rPr>
              <a:t>MICHELLE</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The Training of Trainers is an</a:t>
            </a:r>
            <a:r>
              <a:rPr lang="en-US" baseline="0" dirty="0" smtClean="0"/>
              <a:t> interactive, distance-based training program.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It’s made up of 6 one-hour training modules and provides detailed information about:</a:t>
            </a:r>
            <a:endParaRPr lang="en-US" dirty="0" smtClean="0"/>
          </a:p>
          <a:p>
            <a:pPr marL="171450" lvl="0" indent="-171450">
              <a:buFont typeface="Arial" panose="020B0604020202020204" pitchFamily="34" charset="0"/>
              <a:buChar char="•"/>
            </a:pPr>
            <a:r>
              <a:rPr lang="en-US" dirty="0" smtClean="0"/>
              <a:t>Introduction </a:t>
            </a:r>
            <a:r>
              <a:rPr lang="en-US" dirty="0" smtClean="0"/>
              <a:t>to Health Literacy</a:t>
            </a:r>
          </a:p>
          <a:p>
            <a:pPr marL="171450" lvl="0" indent="-171450">
              <a:buFont typeface="Arial" panose="020B0604020202020204" pitchFamily="34" charset="0"/>
              <a:buChar char="•"/>
            </a:pPr>
            <a:r>
              <a:rPr lang="en-US" dirty="0" smtClean="0"/>
              <a:t>Social and Contextual </a:t>
            </a:r>
            <a:r>
              <a:rPr lang="en-US" dirty="0" smtClean="0"/>
              <a:t>Factors that affect health literacy</a:t>
            </a:r>
            <a:endParaRPr lang="en-US" dirty="0" smtClean="0"/>
          </a:p>
          <a:p>
            <a:pPr marL="171450" lvl="0" indent="-171450">
              <a:buFont typeface="Arial" panose="020B0604020202020204" pitchFamily="34" charset="0"/>
              <a:buChar char="•"/>
            </a:pPr>
            <a:r>
              <a:rPr lang="en-US" dirty="0" smtClean="0"/>
              <a:t>Improving Face to Face Communication</a:t>
            </a:r>
          </a:p>
          <a:p>
            <a:pPr marL="171450" lvl="0" indent="-171450">
              <a:buFont typeface="Arial" panose="020B0604020202020204" pitchFamily="34" charset="0"/>
              <a:buChar char="•"/>
            </a:pPr>
            <a:r>
              <a:rPr lang="en-US" dirty="0" smtClean="0"/>
              <a:t>Improving Written Communication</a:t>
            </a:r>
          </a:p>
          <a:p>
            <a:pPr marL="171450" lvl="0" indent="-171450">
              <a:buFont typeface="Arial" panose="020B0604020202020204" pitchFamily="34" charset="0"/>
              <a:buChar char="•"/>
            </a:pPr>
            <a:r>
              <a:rPr lang="en-US" dirty="0" smtClean="0"/>
              <a:t>Fostering Health Literate Organizations</a:t>
            </a:r>
          </a:p>
          <a:p>
            <a:pPr marL="171450" lvl="0" indent="-171450">
              <a:buFont typeface="Arial" panose="020B0604020202020204" pitchFamily="34" charset="0"/>
              <a:buChar char="•"/>
            </a:pPr>
            <a:r>
              <a:rPr lang="en-US" dirty="0" smtClean="0"/>
              <a:t>Conducting the Community </a:t>
            </a:r>
            <a:r>
              <a:rPr lang="en-US" dirty="0" smtClean="0"/>
              <a:t>Training</a:t>
            </a:r>
          </a:p>
          <a:p>
            <a:pPr marL="171450" lvl="0" indent="-171450">
              <a:buFont typeface="Arial" panose="020B0604020202020204" pitchFamily="34" charset="0"/>
              <a:buChar char="•"/>
            </a:pPr>
            <a:endParaRPr lang="en-US" dirty="0" smtClean="0"/>
          </a:p>
          <a:p>
            <a:pPr marL="0" lvl="0" indent="0">
              <a:buFont typeface="Arial" panose="020B0604020202020204" pitchFamily="34" charset="0"/>
              <a:buNone/>
            </a:pPr>
            <a:r>
              <a:rPr lang="en-US" dirty="0" smtClean="0"/>
              <a:t>Even</a:t>
            </a:r>
            <a:r>
              <a:rPr lang="en-US" baseline="0" dirty="0" smtClean="0"/>
              <a:t> though they take place online, all of the sessions are really interactive and participatory. We use a lot of chat messaging to keep the participants engaged. We encourage them to draw on their own personal and professional experiences to engage with the material. We also include activities, such as case studies and polling to keep the energy and engagement with the material high.</a:t>
            </a:r>
            <a:endParaRPr lang="en-US" dirty="0" smtClean="0"/>
          </a:p>
        </p:txBody>
      </p:sp>
      <p:sp>
        <p:nvSpPr>
          <p:cNvPr id="4" name="Slide Number Placeholder 3"/>
          <p:cNvSpPr>
            <a:spLocks noGrp="1"/>
          </p:cNvSpPr>
          <p:nvPr>
            <p:ph type="sldNum" sz="quarter" idx="10"/>
          </p:nvPr>
        </p:nvSpPr>
        <p:spPr/>
        <p:txBody>
          <a:bodyPr/>
          <a:lstStyle/>
          <a:p>
            <a:fld id="{D299504F-1EB2-45D9-9B8F-5EB159854B65}"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76479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DANIEL</a:t>
            </a:r>
          </a:p>
          <a:p>
            <a:pPr marL="0" indent="0">
              <a:buFont typeface="Arial" panose="020B0604020202020204" pitchFamily="34" charset="0"/>
              <a:buNone/>
            </a:pPr>
            <a:endParaRPr lang="en-US" b="1" dirty="0" smtClean="0"/>
          </a:p>
          <a:p>
            <a:pPr marL="0" indent="0">
              <a:buFont typeface="Arial" panose="020B0604020202020204" pitchFamily="34" charset="0"/>
              <a:buNone/>
            </a:pPr>
            <a:r>
              <a:rPr lang="en-US" dirty="0" smtClean="0"/>
              <a:t>If</a:t>
            </a:r>
            <a:r>
              <a:rPr lang="en-US" baseline="0" dirty="0" smtClean="0"/>
              <a:t> any of this sounds interesting or exciting, I want to encourage you to apply to be an In It Together trainer. We’re recruiting </a:t>
            </a:r>
            <a:r>
              <a:rPr lang="en-US" i="1" baseline="0" dirty="0" smtClean="0"/>
              <a:t>right now</a:t>
            </a:r>
            <a:r>
              <a:rPr lang="en-US" i="0" baseline="0" dirty="0" smtClean="0"/>
              <a:t> for a new cohort of In It Together trainers. </a:t>
            </a:r>
          </a:p>
          <a:p>
            <a:pPr marL="0" indent="0">
              <a:buFont typeface="Arial" panose="020B0604020202020204" pitchFamily="34" charset="0"/>
              <a:buNone/>
            </a:pPr>
            <a:endParaRPr lang="en-US" i="0" baseline="0" dirty="0" smtClean="0"/>
          </a:p>
          <a:p>
            <a:pPr marL="0" indent="0">
              <a:buFont typeface="Arial" panose="020B0604020202020204" pitchFamily="34" charset="0"/>
              <a:buNone/>
            </a:pPr>
            <a:r>
              <a:rPr lang="en-US" i="0" baseline="0" dirty="0" smtClean="0"/>
              <a:t>We are looking for people who ideally are experienced training facilitators, are comfortable talking about Black MSM, the social determinants of health, sexuality, and other topics like that. We would like our trainers to have great relationships with HIV service provider organizations in their communities. </a:t>
            </a:r>
          </a:p>
          <a:p>
            <a:pPr marL="0" indent="0">
              <a:buFont typeface="Arial" panose="020B0604020202020204" pitchFamily="34" charset="0"/>
              <a:buNone/>
            </a:pPr>
            <a:endParaRPr lang="en-US" i="0" baseline="0" dirty="0" smtClean="0"/>
          </a:p>
          <a:p>
            <a:pPr marL="0" indent="0">
              <a:buFont typeface="Arial" panose="020B0604020202020204" pitchFamily="34" charset="0"/>
              <a:buNone/>
            </a:pPr>
            <a:r>
              <a:rPr lang="en-US" i="0" baseline="0" dirty="0" smtClean="0"/>
              <a:t>If you’re interested in learning more about becoming a health literacy trainer, Daniel and I will stick around after this session to talk more about it. Daniel will also be hosting short meet-ups at the JSI booth throughout the conference to give more specific information. </a:t>
            </a:r>
          </a:p>
          <a:p>
            <a:pPr marL="0" indent="0">
              <a:buFont typeface="Arial" panose="020B0604020202020204" pitchFamily="34" charset="0"/>
              <a:buNone/>
            </a:pPr>
            <a:endParaRPr lang="en-US" i="0" baseline="0" dirty="0" smtClean="0"/>
          </a:p>
          <a:p>
            <a:pPr marL="0" indent="0">
              <a:buFont typeface="Arial" panose="020B0604020202020204" pitchFamily="34" charset="0"/>
              <a:buNone/>
            </a:pPr>
            <a:r>
              <a:rPr lang="en-US" i="0" baseline="0" dirty="0" smtClean="0"/>
              <a:t>You can also always email us at hivhealthliteracy@jsi.com for more information or for the training application link.</a:t>
            </a:r>
          </a:p>
          <a:p>
            <a:pPr marL="0" indent="0">
              <a:buFont typeface="Arial" panose="020B0604020202020204" pitchFamily="34" charset="0"/>
              <a:buNone/>
            </a:pPr>
            <a:endParaRPr lang="en-US" i="0" baseline="0" dirty="0" smtClean="0"/>
          </a:p>
          <a:p>
            <a:pPr marL="0" indent="0">
              <a:buFont typeface="Arial" panose="020B0604020202020204" pitchFamily="34" charset="0"/>
              <a:buNone/>
            </a:pPr>
            <a:r>
              <a:rPr lang="en-US" i="0" baseline="0" dirty="0" smtClean="0"/>
              <a:t>The application is a short online form. We’ll go through and review the submitted applications and make our selections. The selected trainers will then attend the </a:t>
            </a:r>
            <a:r>
              <a:rPr lang="en-US" i="0" baseline="0" dirty="0" err="1" smtClean="0"/>
              <a:t>ToT</a:t>
            </a:r>
            <a:r>
              <a:rPr lang="en-US" i="0" baseline="0" dirty="0" smtClean="0"/>
              <a:t> sessions, which will take place in mid-November.</a:t>
            </a:r>
            <a:endParaRPr lang="en-US" dirty="0"/>
          </a:p>
        </p:txBody>
      </p:sp>
      <p:sp>
        <p:nvSpPr>
          <p:cNvPr id="4" name="Slide Number Placeholder 3"/>
          <p:cNvSpPr>
            <a:spLocks noGrp="1"/>
          </p:cNvSpPr>
          <p:nvPr>
            <p:ph type="sldNum" sz="quarter" idx="10"/>
          </p:nvPr>
        </p:nvSpPr>
        <p:spPr/>
        <p:txBody>
          <a:bodyPr/>
          <a:lstStyle/>
          <a:p>
            <a:fld id="{8DC19642-9731-4245-97C0-CABC9B33B181}"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427561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DANIEL</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Why would  you want to become an</a:t>
            </a:r>
            <a:r>
              <a:rPr lang="en-US" baseline="0" dirty="0" smtClean="0"/>
              <a:t> In It Together trainer?</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First, you’ll get to build your own capacity and skills around health literacy. We really want our trainers to be seen as health literacy </a:t>
            </a:r>
            <a:r>
              <a:rPr lang="en-US" i="1" baseline="0" dirty="0" smtClean="0"/>
              <a:t>resources</a:t>
            </a:r>
            <a:r>
              <a:rPr lang="en-US" i="0" baseline="0" dirty="0" smtClean="0"/>
              <a:t> in the community. In this role as a </a:t>
            </a:r>
            <a:r>
              <a:rPr lang="en-US" baseline="0" dirty="0" smtClean="0"/>
              <a:t>trainer, you’ll really be able to be an advocate for your community – helping organizations to better serve black gay, bisexual, and same gender loving men. </a:t>
            </a:r>
            <a:endParaRPr lang="en-US" dirty="0" smtClean="0"/>
          </a:p>
          <a:p>
            <a:endParaRPr lang="en-US" dirty="0"/>
          </a:p>
        </p:txBody>
      </p:sp>
      <p:sp>
        <p:nvSpPr>
          <p:cNvPr id="4" name="Slide Number Placeholder 3"/>
          <p:cNvSpPr>
            <a:spLocks noGrp="1"/>
          </p:cNvSpPr>
          <p:nvPr>
            <p:ph type="sldNum" sz="quarter" idx="10"/>
          </p:nvPr>
        </p:nvSpPr>
        <p:spPr/>
        <p:txBody>
          <a:bodyPr/>
          <a:lstStyle/>
          <a:p>
            <a:fld id="{7D041D45-0D59-4C40-B70D-D98D0512CF64}" type="slidenum">
              <a:rPr lang="en-US" smtClean="0"/>
              <a:t>22</a:t>
            </a:fld>
            <a:endParaRPr lang="en-US"/>
          </a:p>
        </p:txBody>
      </p:sp>
    </p:spTree>
    <p:extLst>
      <p:ext uri="{BB962C8B-B14F-4D97-AF65-F5344CB8AC3E}">
        <p14:creationId xmlns:p14="http://schemas.microsoft.com/office/powerpoint/2010/main" val="16036478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MICHELLE</a:t>
            </a:r>
          </a:p>
          <a:p>
            <a:endParaRPr lang="en-US" dirty="0" smtClean="0"/>
          </a:p>
          <a:p>
            <a:r>
              <a:rPr lang="en-US" dirty="0" smtClean="0"/>
              <a:t>So one more time, here</a:t>
            </a:r>
            <a:r>
              <a:rPr lang="en-US" baseline="0" dirty="0" smtClean="0"/>
              <a:t> is what will happen.</a:t>
            </a:r>
          </a:p>
          <a:p>
            <a:endParaRPr lang="en-US" baseline="0" dirty="0" smtClean="0"/>
          </a:p>
          <a:p>
            <a:r>
              <a:rPr lang="en-US" baseline="0" dirty="0" smtClean="0"/>
              <a:t>You’ll apply to be an In It Together trainer. </a:t>
            </a:r>
          </a:p>
          <a:p>
            <a:r>
              <a:rPr lang="en-US" baseline="0" dirty="0" smtClean="0"/>
              <a:t>After you’re selected, you will attend six one-hour interactive training webinars, during which time you’ll learn everything you need to know to conduct the Community Training.</a:t>
            </a:r>
          </a:p>
          <a:p>
            <a:endParaRPr lang="en-US" baseline="0" dirty="0" smtClean="0"/>
          </a:p>
          <a:p>
            <a:r>
              <a:rPr lang="en-US" baseline="0" dirty="0" smtClean="0"/>
              <a:t>After the </a:t>
            </a:r>
            <a:r>
              <a:rPr lang="en-US" baseline="0" dirty="0" err="1" smtClean="0"/>
              <a:t>ToT</a:t>
            </a:r>
            <a:r>
              <a:rPr lang="en-US" baseline="0" dirty="0" smtClean="0"/>
              <a:t> ends, you’ll connect with health care organizations in your community to schedule their one-hour Community Training session.</a:t>
            </a:r>
          </a:p>
          <a:p>
            <a:endParaRPr lang="en-US" baseline="0" dirty="0" smtClean="0"/>
          </a:p>
          <a:p>
            <a:r>
              <a:rPr lang="en-US" baseline="0" dirty="0" smtClean="0"/>
              <a:t>Then, you will conduct the health literacy training!</a:t>
            </a:r>
            <a:endParaRPr lang="en-US" dirty="0"/>
          </a:p>
        </p:txBody>
      </p:sp>
      <p:sp>
        <p:nvSpPr>
          <p:cNvPr id="4" name="Slide Number Placeholder 3"/>
          <p:cNvSpPr>
            <a:spLocks noGrp="1"/>
          </p:cNvSpPr>
          <p:nvPr>
            <p:ph type="sldNum" sz="quarter" idx="10"/>
          </p:nvPr>
        </p:nvSpPr>
        <p:spPr/>
        <p:txBody>
          <a:bodyPr/>
          <a:lstStyle/>
          <a:p>
            <a:fld id="{7D041D45-0D59-4C40-B70D-D98D0512CF64}" type="slidenum">
              <a:rPr lang="en-US" smtClean="0"/>
              <a:t>23</a:t>
            </a:fld>
            <a:endParaRPr lang="en-US"/>
          </a:p>
        </p:txBody>
      </p:sp>
    </p:spTree>
    <p:extLst>
      <p:ext uri="{BB962C8B-B14F-4D97-AF65-F5344CB8AC3E}">
        <p14:creationId xmlns:p14="http://schemas.microsoft.com/office/powerpoint/2010/main" val="7683979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MICHELLE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will also be adapting the In It Together Curriculum and we’re calling it adaptation We’re All In It Together.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going to be a separate program that will operate in addition to the In It Together program focusing on Black MSM.</a:t>
            </a:r>
          </a:p>
        </p:txBody>
      </p:sp>
      <p:sp>
        <p:nvSpPr>
          <p:cNvPr id="4" name="Slide Number Placeholder 3"/>
          <p:cNvSpPr>
            <a:spLocks noGrp="1"/>
          </p:cNvSpPr>
          <p:nvPr>
            <p:ph type="sldNum" sz="quarter" idx="10"/>
          </p:nvPr>
        </p:nvSpPr>
        <p:spPr/>
        <p:txBody>
          <a:bodyPr/>
          <a:lstStyle/>
          <a:p>
            <a:fld id="{7D041D45-0D59-4C40-B70D-D98D0512CF64}" type="slidenum">
              <a:rPr lang="en-US" smtClean="0"/>
              <a:t>24</a:t>
            </a:fld>
            <a:endParaRPr lang="en-US"/>
          </a:p>
        </p:txBody>
      </p:sp>
    </p:spTree>
    <p:extLst>
      <p:ext uri="{BB962C8B-B14F-4D97-AF65-F5344CB8AC3E}">
        <p14:creationId xmlns:p14="http://schemas.microsoft.com/office/powerpoint/2010/main" val="2697405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MICHELLE</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We’re All</a:t>
            </a:r>
            <a:r>
              <a:rPr lang="en-US" baseline="0" dirty="0" smtClean="0"/>
              <a:t> In It Together is going to be an adaptation of the IIT curriculum designed to meet the needs of people living with HIV who receive RWHAP services – moving beyond Black MSM.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We’re going to be focusing on populations that face health disparities, such as:</a:t>
            </a:r>
          </a:p>
          <a:p>
            <a:pPr marL="171450" indent="-171450">
              <a:buFont typeface="Arial" panose="020B0604020202020204" pitchFamily="34" charset="0"/>
              <a:buChar char="•"/>
            </a:pPr>
            <a:r>
              <a:rPr lang="en-US" baseline="0" dirty="0" smtClean="0"/>
              <a:t>Black and Latino MSM</a:t>
            </a:r>
          </a:p>
          <a:p>
            <a:pPr marL="171450" indent="-171450">
              <a:buFont typeface="Arial" panose="020B0604020202020204" pitchFamily="34" charset="0"/>
              <a:buChar char="•"/>
            </a:pPr>
            <a:r>
              <a:rPr lang="en-US" baseline="0" dirty="0" smtClean="0"/>
              <a:t>Youth</a:t>
            </a:r>
          </a:p>
          <a:p>
            <a:pPr marL="171450" indent="-171450">
              <a:buFont typeface="Arial" panose="020B0604020202020204" pitchFamily="34" charset="0"/>
              <a:buChar char="•"/>
            </a:pPr>
            <a:r>
              <a:rPr lang="en-US" baseline="0" dirty="0" smtClean="0"/>
              <a:t>Black women</a:t>
            </a:r>
          </a:p>
          <a:p>
            <a:pPr marL="171450" indent="-171450">
              <a:buFont typeface="Arial" panose="020B0604020202020204" pitchFamily="34" charset="0"/>
              <a:buChar char="•"/>
            </a:pPr>
            <a:r>
              <a:rPr lang="en-US" baseline="0" dirty="0" smtClean="0"/>
              <a:t>and transgender women</a:t>
            </a:r>
            <a:endParaRPr lang="en-US" dirty="0" smtClean="0"/>
          </a:p>
          <a:p>
            <a:pPr marL="171450" indent="-171450">
              <a:buFont typeface="Arial" panose="020B0604020202020204" pitchFamily="34" charset="0"/>
              <a:buChar char="•"/>
            </a:pPr>
            <a:endParaRPr lang="en-US" dirty="0" smtClean="0"/>
          </a:p>
          <a:p>
            <a:pPr marL="0" indent="0">
              <a:buFont typeface="Arial" panose="020B0604020202020204" pitchFamily="34" charset="0"/>
              <a:buNone/>
            </a:pPr>
            <a:r>
              <a:rPr lang="en-US" dirty="0" smtClean="0"/>
              <a:t>We’re All In It together will</a:t>
            </a:r>
            <a:r>
              <a:rPr lang="en-US" baseline="0" dirty="0" smtClean="0"/>
              <a:t> include a new Training of Trainers program, a new community training, and new supporting materials.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If you’re interested in We’re All In It Together – be on the lookout in 2018. We’ll be putting out a call for training applications at that time, with training to occur in the Spring.</a:t>
            </a:r>
            <a:endParaRPr lang="en-US" dirty="0" smtClean="0"/>
          </a:p>
        </p:txBody>
      </p:sp>
      <p:sp>
        <p:nvSpPr>
          <p:cNvPr id="4" name="Slide Number Placeholder 3"/>
          <p:cNvSpPr>
            <a:spLocks noGrp="1"/>
          </p:cNvSpPr>
          <p:nvPr>
            <p:ph type="sldNum" sz="quarter" idx="10"/>
          </p:nvPr>
        </p:nvSpPr>
        <p:spPr/>
        <p:txBody>
          <a:bodyPr/>
          <a:lstStyle/>
          <a:p>
            <a:fld id="{8DC19642-9731-4245-97C0-CABC9B33B181}"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4108480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MICHELLE</a:t>
            </a:r>
          </a:p>
          <a:p>
            <a:endParaRPr lang="en-US" dirty="0" smtClean="0"/>
          </a:p>
          <a:p>
            <a:r>
              <a:rPr lang="en-US" dirty="0" smtClean="0"/>
              <a:t>Thank</a:t>
            </a:r>
            <a:r>
              <a:rPr lang="en-US" baseline="0" dirty="0" smtClean="0"/>
              <a:t> you very much for listening today. We appreciate your interest and all that you do. </a:t>
            </a:r>
          </a:p>
          <a:p>
            <a:endParaRPr lang="en-US" baseline="0" dirty="0" smtClean="0"/>
          </a:p>
          <a:p>
            <a:r>
              <a:rPr lang="en-US" baseline="0" dirty="0" smtClean="0"/>
              <a:t>If you have any questions for us, as I said, Daniel and I will stick around for a few minutes. You can also contact us via email – our information in on the screen.</a:t>
            </a:r>
          </a:p>
          <a:p>
            <a:endParaRPr lang="en-US" baseline="0" dirty="0" smtClean="0"/>
          </a:p>
          <a:p>
            <a:r>
              <a:rPr lang="en-US" baseline="0" dirty="0" smtClean="0"/>
              <a:t>Thank you again.</a:t>
            </a:r>
            <a:endParaRPr lang="en-US" dirty="0"/>
          </a:p>
        </p:txBody>
      </p:sp>
      <p:sp>
        <p:nvSpPr>
          <p:cNvPr id="4" name="Slide Number Placeholder 3"/>
          <p:cNvSpPr>
            <a:spLocks noGrp="1"/>
          </p:cNvSpPr>
          <p:nvPr>
            <p:ph type="sldNum" sz="quarter" idx="10"/>
          </p:nvPr>
        </p:nvSpPr>
        <p:spPr/>
        <p:txBody>
          <a:bodyPr/>
          <a:lstStyle/>
          <a:p>
            <a:fld id="{FF7FECF2-A72E-4007-A9CB-F773D30F6427}" type="slidenum">
              <a:rPr lang="en-US" smtClean="0"/>
              <a:t>26</a:t>
            </a:fld>
            <a:endParaRPr lang="en-US"/>
          </a:p>
        </p:txBody>
      </p:sp>
    </p:spTree>
    <p:extLst>
      <p:ext uri="{BB962C8B-B14F-4D97-AF65-F5344CB8AC3E}">
        <p14:creationId xmlns:p14="http://schemas.microsoft.com/office/powerpoint/2010/main" val="3236051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kern="1200" dirty="0" smtClean="0">
                <a:solidFill>
                  <a:schemeClr val="tx1"/>
                </a:solidFill>
              </a:rPr>
              <a:t>DANIEL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kern="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kern="1200" dirty="0" smtClean="0">
                <a:solidFill>
                  <a:schemeClr val="tx1"/>
                </a:solidFill>
              </a:rPr>
              <a:t>[</a:t>
            </a:r>
            <a:r>
              <a:rPr lang="en-US" kern="1200" dirty="0" smtClean="0">
                <a:solidFill>
                  <a:schemeClr val="tx1"/>
                </a:solidFill>
              </a:rPr>
              <a:t>Daniel</a:t>
            </a:r>
            <a:r>
              <a:rPr lang="en-US" kern="1200" baseline="0" dirty="0" smtClean="0">
                <a:solidFill>
                  <a:schemeClr val="tx1"/>
                </a:solidFill>
              </a:rPr>
              <a:t> to talk through experience of health literacy at moment of diagnosis]</a:t>
            </a:r>
          </a:p>
          <a:p>
            <a:endParaRPr lang="en-US" dirty="0"/>
          </a:p>
        </p:txBody>
      </p:sp>
      <p:sp>
        <p:nvSpPr>
          <p:cNvPr id="4" name="Slide Number Placeholder 3"/>
          <p:cNvSpPr>
            <a:spLocks noGrp="1"/>
          </p:cNvSpPr>
          <p:nvPr>
            <p:ph type="sldNum" sz="quarter" idx="10"/>
          </p:nvPr>
        </p:nvSpPr>
        <p:spPr/>
        <p:txBody>
          <a:bodyPr/>
          <a:lstStyle/>
          <a:p>
            <a:fld id="{FF7FECF2-A72E-4007-A9CB-F773D30F6427}" type="slidenum">
              <a:rPr lang="en-US" smtClean="0"/>
              <a:t>3</a:t>
            </a:fld>
            <a:endParaRPr lang="en-US"/>
          </a:p>
        </p:txBody>
      </p:sp>
    </p:spTree>
    <p:extLst>
      <p:ext uri="{BB962C8B-B14F-4D97-AF65-F5344CB8AC3E}">
        <p14:creationId xmlns:p14="http://schemas.microsoft.com/office/powerpoint/2010/main" val="2740391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body" sz="quarter" idx="1"/>
          </p:nvPr>
        </p:nvSpPr>
        <p:spPr/>
        <p:txBody>
          <a:bodyPr/>
          <a:lstStyle>
            <a:lvl1pPr defTabSz="914400">
              <a:lnSpc>
                <a:spcPct val="100000"/>
              </a:lnSpc>
              <a:defRPr sz="1100">
                <a:latin typeface="Arial"/>
                <a:ea typeface="Arial"/>
                <a:cs typeface="Arial"/>
                <a:sym typeface="Arial"/>
              </a:defRPr>
            </a:lvl1pPr>
          </a:lstStyle>
          <a:p>
            <a:pPr marL="0" indent="0">
              <a:buFont typeface="Arial" panose="020B0604020202020204" pitchFamily="34" charset="0"/>
              <a:buNone/>
            </a:pPr>
            <a:r>
              <a:rPr lang="en-US" b="1" dirty="0" smtClean="0"/>
              <a:t>MICHELLE</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Health</a:t>
            </a:r>
            <a:r>
              <a:rPr lang="en-US" baseline="0" dirty="0" smtClean="0"/>
              <a:t> </a:t>
            </a:r>
            <a:r>
              <a:rPr lang="en-US" baseline="0" dirty="0" smtClean="0"/>
              <a:t>literacy is defined as the degree to which people have the capacity to obtain, process, and understand basic health information and services needed to make appropriate health decisions. </a:t>
            </a:r>
            <a:endParaRPr lang="en-US" baseline="0" dirty="0" smtClean="0"/>
          </a:p>
          <a:p>
            <a:pPr marL="0" indent="0">
              <a:buFont typeface="Arial" panose="020B0604020202020204" pitchFamily="34" charset="0"/>
              <a:buNone/>
            </a:pPr>
            <a:endParaRPr lang="en-US" kern="1200" baseline="0" dirty="0" smtClean="0">
              <a:solidFill>
                <a:schemeClr val="tx1"/>
              </a:solidFill>
            </a:endParaRPr>
          </a:p>
          <a:p>
            <a:pPr marL="0" indent="0">
              <a:buFont typeface="Arial" panose="020B0604020202020204" pitchFamily="34" charset="0"/>
              <a:buNone/>
            </a:pPr>
            <a:r>
              <a:rPr lang="en-US" kern="1200" baseline="0" dirty="0" smtClean="0">
                <a:solidFill>
                  <a:schemeClr val="tx1"/>
                </a:solidFill>
              </a:rPr>
              <a:t>This definition recognizes that health literacy is a key factor in health care quality, safety, and equity. </a:t>
            </a:r>
          </a:p>
          <a:p>
            <a:pPr marL="0" indent="0">
              <a:buFont typeface="Arial" panose="020B0604020202020204" pitchFamily="34" charset="0"/>
              <a:buNone/>
            </a:pPr>
            <a:endParaRPr lang="en-US" kern="1200" baseline="0" dirty="0" smtClean="0">
              <a:solidFill>
                <a:schemeClr val="tx1"/>
              </a:solidFill>
            </a:endParaRPr>
          </a:p>
          <a:p>
            <a:pPr marL="0" indent="0">
              <a:buFont typeface="Arial" panose="020B0604020202020204" pitchFamily="34" charset="0"/>
              <a:buNone/>
            </a:pPr>
            <a:r>
              <a:rPr lang="en-US" kern="1200" baseline="0" dirty="0" smtClean="0">
                <a:solidFill>
                  <a:schemeClr val="tx1"/>
                </a:solidFill>
              </a:rPr>
              <a:t>A person’s health literacy is the result of both a person’s skills and abilities and the demands placed on the patient by the health care system. The weights of each side of this change all the time, which is why we say that health literacy is dynamic. It can change moment to moment as the patient’s health status changes, or as we ask them to engage with the health care in different ways. </a:t>
            </a:r>
            <a:endParaRPr lang="en-US" kern="1200" dirty="0" smtClean="0">
              <a:solidFill>
                <a:schemeClr val="tx1"/>
              </a:solidFill>
            </a:endParaRP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dirty="0" smtClean="0"/>
              <a:t>Daniel</a:t>
            </a:r>
            <a:r>
              <a:rPr lang="en-US" baseline="0" dirty="0" smtClean="0"/>
              <a:t> just gave us a great glimpse into how a person’s health literacy can change moment to moment. </a:t>
            </a:r>
            <a:r>
              <a:rPr lang="en-US" baseline="0" dirty="0" smtClean="0"/>
              <a:t>Unfortunately</a:t>
            </a:r>
            <a:r>
              <a:rPr lang="en-US" baseline="0" dirty="0" smtClean="0"/>
              <a:t>, the moments where we really need to be at our sharpest - for example, that moment of diagnosis where you’re getting tons of new, important information at the same time – can often be the moment where we are least able to take in and process health information. A person’s physical and emotional state can affect what a person hears, how he interprets it, and how he acts on it.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indent="0" defTabSz="882403" eaLnBrk="0" fontAlgn="base" hangingPunct="0">
              <a:spcBef>
                <a:spcPct val="30000"/>
              </a:spcBef>
              <a:spcAft>
                <a:spcPct val="0"/>
              </a:spcAft>
              <a:buFont typeface="Arial" panose="020B0604020202020204" pitchFamily="34" charset="0"/>
              <a:buNone/>
              <a:defRPr/>
            </a:pPr>
            <a:r>
              <a:rPr lang="en-US" dirty="0" smtClean="0"/>
              <a:t>It’s easy to think about health literacy</a:t>
            </a:r>
            <a:r>
              <a:rPr lang="en-US" baseline="0" dirty="0" smtClean="0"/>
              <a:t> as a set of skills that an individual person needs to build up in themselves. And while that’s true – clients </a:t>
            </a:r>
            <a:r>
              <a:rPr lang="en-US" i="1" baseline="0" dirty="0" smtClean="0"/>
              <a:t>should</a:t>
            </a:r>
            <a:r>
              <a:rPr lang="en-US" baseline="0" dirty="0" smtClean="0"/>
              <a:t> try to learn about their health and improve their health literacy skills, it’s hard to do, and we don’t really have time to wait. </a:t>
            </a:r>
          </a:p>
          <a:p>
            <a:pPr marL="0" indent="0" defTabSz="882403" eaLnBrk="0" fontAlgn="base" hangingPunct="0">
              <a:spcBef>
                <a:spcPct val="30000"/>
              </a:spcBef>
              <a:spcAft>
                <a:spcPct val="0"/>
              </a:spcAft>
              <a:buFont typeface="Arial" panose="020B0604020202020204" pitchFamily="34" charset="0"/>
              <a:buNone/>
              <a:defRPr/>
            </a:pPr>
            <a:endParaRPr lang="en-US" baseline="0" dirty="0" smtClean="0"/>
          </a:p>
          <a:p>
            <a:pPr marL="0" indent="0" defTabSz="882403" eaLnBrk="0" fontAlgn="base" hangingPunct="0">
              <a:spcBef>
                <a:spcPct val="30000"/>
              </a:spcBef>
              <a:spcAft>
                <a:spcPct val="0"/>
              </a:spcAft>
              <a:buFont typeface="Arial" panose="020B0604020202020204" pitchFamily="34" charset="0"/>
              <a:buNone/>
              <a:defRPr/>
            </a:pPr>
            <a:r>
              <a:rPr lang="en-US" baseline="0" dirty="0" smtClean="0"/>
              <a:t>So it’s the responsibility of the </a:t>
            </a:r>
            <a:r>
              <a:rPr lang="en-US" i="1" baseline="0" dirty="0" smtClean="0"/>
              <a:t>organization</a:t>
            </a:r>
            <a:r>
              <a:rPr lang="en-US" i="0" baseline="0" dirty="0" smtClean="0"/>
              <a:t> to address health literacy. </a:t>
            </a:r>
          </a:p>
          <a:p>
            <a:pPr marL="0" indent="0" defTabSz="882403" eaLnBrk="0" fontAlgn="base" hangingPunct="0">
              <a:spcBef>
                <a:spcPct val="30000"/>
              </a:spcBef>
              <a:spcAft>
                <a:spcPct val="0"/>
              </a:spcAft>
              <a:buFont typeface="Arial" panose="020B0604020202020204" pitchFamily="34" charset="0"/>
              <a:buNone/>
              <a:defRPr/>
            </a:pPr>
            <a:endParaRPr lang="en-US" i="0" baseline="0" dirty="0" smtClean="0"/>
          </a:p>
          <a:p>
            <a:pPr marL="0" indent="0" defTabSz="882403" eaLnBrk="0" fontAlgn="base" hangingPunct="0">
              <a:spcBef>
                <a:spcPct val="30000"/>
              </a:spcBef>
              <a:spcAft>
                <a:spcPct val="0"/>
              </a:spcAft>
              <a:buFont typeface="Arial" panose="020B0604020202020204" pitchFamily="34" charset="0"/>
              <a:buNone/>
              <a:defRPr/>
            </a:pPr>
            <a:r>
              <a:rPr lang="en-US" i="0" baseline="0" dirty="0" smtClean="0"/>
              <a:t>Organizations have a </a:t>
            </a:r>
            <a:r>
              <a:rPr lang="en-US" b="1" i="0" baseline="0" dirty="0" smtClean="0"/>
              <a:t>responsibility</a:t>
            </a:r>
            <a:r>
              <a:rPr lang="en-US" i="0" baseline="0" dirty="0" smtClean="0"/>
              <a:t> to provide information to clients in a way that clients understand. If there’s a group of people that isn’t getting that information – for whatever reason – in this case, their health literacy, then we have a </a:t>
            </a:r>
            <a:r>
              <a:rPr lang="en-US" i="1" baseline="0" dirty="0" smtClean="0"/>
              <a:t>duty</a:t>
            </a:r>
            <a:r>
              <a:rPr lang="en-US" i="0" baseline="0" dirty="0" smtClean="0"/>
              <a:t> to address that in the way that we provide care. </a:t>
            </a:r>
            <a:endParaRPr lang="en-US" i="0" baseline="0" dirty="0" smtClean="0"/>
          </a:p>
        </p:txBody>
      </p:sp>
      <p:sp>
        <p:nvSpPr>
          <p:cNvPr id="3" name="Slide Image Placeholder 2"/>
          <p:cNvSpPr>
            <a:spLocks noGrp="1" noRot="1" noChangeAspect="1"/>
          </p:cNvSpPr>
          <p:nvPr>
            <p:ph type="sldImg"/>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DANIEL</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Limited health literacy can have</a:t>
            </a:r>
            <a:r>
              <a:rPr lang="en-US" baseline="0" dirty="0" smtClean="0"/>
              <a:t> a substantial impact on a person’s ability to successfully engage with the health care system or achieve their health goals, and can have a real, tangible impact on people living with HIV.</a:t>
            </a:r>
          </a:p>
          <a:p>
            <a:pPr marL="0" indent="0">
              <a:buFont typeface="Arial" panose="020B0604020202020204" pitchFamily="34" charset="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kern="1200" baseline="0" dirty="0" smtClean="0">
                <a:solidFill>
                  <a:schemeClr val="tx1"/>
                </a:solidFill>
              </a:rPr>
              <a:t>A person who is experiencing limited health literacy might not be able to understand the basics of HIV. For example, they may not understand that HIV is a virus that attacks the immune system, which means that the body has a hard time fighting off diseases.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kern="120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The health care system is complicated for </a:t>
            </a:r>
            <a:r>
              <a:rPr lang="en-US" i="1" baseline="0" dirty="0" smtClean="0"/>
              <a:t>everyone</a:t>
            </a:r>
            <a:r>
              <a:rPr lang="en-US" baseline="0" dirty="0" smtClean="0"/>
              <a:t>, and clients who have limited health literacy may have particular difficulty navigating the system. Because its difficult to understand and navigate, clients with limited health literacy may not be able to get in care, or stay in care. They may not understand how or when to take their medications, </a:t>
            </a:r>
            <a:endParaRPr lang="en-US" dirty="0" smtClean="0"/>
          </a:p>
          <a:p>
            <a:pPr marL="0" indent="0">
              <a:buFont typeface="Arial" panose="020B0604020202020204" pitchFamily="34" charset="0"/>
              <a:buNone/>
            </a:pPr>
            <a:endParaRPr lang="en-US" baseline="0" dirty="0" smtClean="0"/>
          </a:p>
          <a:p>
            <a:pPr marL="0" indent="0" defTabSz="932871">
              <a:buFont typeface="Arial" panose="020B0604020202020204" pitchFamily="34" charset="0"/>
              <a:buNone/>
              <a:defRPr/>
            </a:pPr>
            <a:r>
              <a:rPr lang="en-US" dirty="0" smtClean="0"/>
              <a:t>Limited health literacy</a:t>
            </a:r>
            <a:r>
              <a:rPr lang="en-US" baseline="0" dirty="0" smtClean="0"/>
              <a:t> affects people’s ability to complete basic health tasks. They might not be able to understand or apply information that they get about their health care. They may struggle to get the care they need, to stay in care once engaged, or to take their medication correctly. </a:t>
            </a:r>
            <a:r>
              <a:rPr lang="en-US" kern="1200" baseline="0" dirty="0" smtClean="0">
                <a:solidFill>
                  <a:schemeClr val="tx1"/>
                </a:solidFill>
              </a:rPr>
              <a:t>Medications help to keep the amount of virus in the blood “undetectable” and the person healthy. </a:t>
            </a:r>
          </a:p>
          <a:p>
            <a:pPr marL="0" indent="0" defTabSz="932871">
              <a:buFont typeface="Arial" panose="020B0604020202020204" pitchFamily="34" charset="0"/>
              <a:buNone/>
              <a:defRPr/>
            </a:pPr>
            <a:endParaRPr lang="en-US" kern="1200" baseline="0" dirty="0" smtClean="0">
              <a:solidFill>
                <a:schemeClr val="tx1"/>
              </a:solidFill>
            </a:endParaRPr>
          </a:p>
          <a:p>
            <a:pPr marL="0" indent="0" defTabSz="932871">
              <a:buFont typeface="Arial" panose="020B0604020202020204" pitchFamily="34" charset="0"/>
              <a:buNone/>
              <a:defRPr/>
            </a:pPr>
            <a:r>
              <a:rPr lang="en-US" kern="1200" baseline="0" dirty="0" smtClean="0">
                <a:solidFill>
                  <a:schemeClr val="tx1"/>
                </a:solidFill>
              </a:rPr>
              <a:t>A person experiencing limited health literacy may not understand HIV well enough to understand that it has a long latency period, and though they feel fine right now, they need to take their medication every day in order to stay healthy and avoid passing HIV to another person. If a person with HIV doesn’t understand how to take his medication correctly, he won’t be able to fight the virus. People with limited health literacy who have HIV may have more trouble maintaining an undetectable viral load - and may get sick more often.</a:t>
            </a: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What we sometimes see is providers misinterpreting sub-optimal medication adherence or missed appointments as an attitude problem. People </a:t>
            </a:r>
            <a:r>
              <a:rPr lang="en-US" baseline="0" dirty="0" smtClean="0"/>
              <a:t>struggling with limited health literacy may feel embarrassed about </a:t>
            </a:r>
            <a:r>
              <a:rPr lang="en-US" baseline="0" dirty="0" smtClean="0"/>
              <a:t>not understanding, and may try to hide it from their health care provider. They might not </a:t>
            </a:r>
            <a:r>
              <a:rPr lang="en-US" baseline="0" dirty="0" smtClean="0"/>
              <a:t>ask </a:t>
            </a:r>
            <a:r>
              <a:rPr lang="en-US" baseline="0" dirty="0" smtClean="0"/>
              <a:t>questions, </a:t>
            </a:r>
            <a:r>
              <a:rPr lang="en-US" baseline="0" dirty="0" smtClean="0"/>
              <a:t>because they </a:t>
            </a:r>
            <a:r>
              <a:rPr lang="en-US" baseline="0" dirty="0" smtClean="0"/>
              <a:t>think the provider will judge them.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Lastly</a:t>
            </a:r>
            <a:r>
              <a:rPr lang="en-US" baseline="0" dirty="0" smtClean="0"/>
              <a:t>, people with limited health literacy may have a pretty limited ability to be an advocate for their own health. </a:t>
            </a:r>
          </a:p>
        </p:txBody>
      </p:sp>
      <p:sp>
        <p:nvSpPr>
          <p:cNvPr id="4" name="Slide Number Placeholder 3"/>
          <p:cNvSpPr>
            <a:spLocks noGrp="1"/>
          </p:cNvSpPr>
          <p:nvPr>
            <p:ph type="sldNum" sz="quarter" idx="10"/>
          </p:nvPr>
        </p:nvSpPr>
        <p:spPr/>
        <p:txBody>
          <a:bodyPr/>
          <a:lstStyle/>
          <a:p>
            <a:fld id="{7D041D45-0D59-4C40-B70D-D98D0512CF64}" type="slidenum">
              <a:rPr lang="en-US" smtClean="0"/>
              <a:t>5</a:t>
            </a:fld>
            <a:endParaRPr lang="en-US"/>
          </a:p>
        </p:txBody>
      </p:sp>
    </p:spTree>
    <p:extLst>
      <p:ext uri="{BB962C8B-B14F-4D97-AF65-F5344CB8AC3E}">
        <p14:creationId xmlns:p14="http://schemas.microsoft.com/office/powerpoint/2010/main" val="1113380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DANIEL</a:t>
            </a:r>
          </a:p>
          <a:p>
            <a:pPr marL="0" indent="0">
              <a:buFont typeface="Arial" panose="020B0604020202020204" pitchFamily="34" charset="0"/>
              <a:buNone/>
            </a:pPr>
            <a:endParaRPr lang="en-US" b="1" dirty="0" smtClean="0"/>
          </a:p>
          <a:p>
            <a:pPr marL="0" indent="0">
              <a:buFont typeface="Arial" panose="020B0604020202020204" pitchFamily="34" charset="0"/>
              <a:buNone/>
            </a:pPr>
            <a:r>
              <a:rPr lang="en-US" dirty="0" smtClean="0"/>
              <a:t>Everyone</a:t>
            </a:r>
            <a:r>
              <a:rPr lang="en-US" baseline="0" dirty="0" smtClean="0"/>
              <a:t> experiences limited health literacy sometimes. Everyone has had an experience where they had a cold and felt foggy - it was hard to process information. It happens to </a:t>
            </a:r>
            <a:r>
              <a:rPr lang="en-US" i="1" baseline="0" dirty="0" smtClean="0"/>
              <a:t>everyone</a:t>
            </a:r>
            <a:r>
              <a:rPr lang="en-US" i="0" baseline="0" dirty="0" smtClean="0"/>
              <a:t>, especially when we’re emotional, uncomfortable, or in pain. </a:t>
            </a:r>
          </a:p>
          <a:p>
            <a:pPr marL="0" indent="0">
              <a:buFont typeface="Arial" panose="020B0604020202020204" pitchFamily="34" charset="0"/>
              <a:buNone/>
            </a:pPr>
            <a:endParaRPr lang="en-US" i="0" baseline="0" dirty="0" smtClean="0"/>
          </a:p>
          <a:p>
            <a:pPr marL="0" indent="0">
              <a:buFont typeface="Arial" panose="020B0604020202020204" pitchFamily="34" charset="0"/>
              <a:buNone/>
            </a:pPr>
            <a:r>
              <a:rPr lang="en-US" dirty="0" smtClean="0"/>
              <a:t>Health systems must be designed to accommodate the unpredictability of health literacy skills. This means presenting information simply</a:t>
            </a:r>
            <a:r>
              <a:rPr lang="en-US" baseline="0" dirty="0" smtClean="0"/>
              <a:t> and clearly. </a:t>
            </a:r>
            <a:r>
              <a:rPr lang="en-US" dirty="0" smtClean="0"/>
              <a:t>Clear communication makes it easier for </a:t>
            </a:r>
            <a:r>
              <a:rPr lang="en-US" i="1" dirty="0" smtClean="0"/>
              <a:t>everyone</a:t>
            </a:r>
            <a:r>
              <a:rPr lang="en-US" dirty="0" smtClean="0"/>
              <a:t> to understand the health care system and health care information. No</a:t>
            </a:r>
            <a:r>
              <a:rPr lang="en-US" baseline="0" dirty="0" smtClean="0"/>
              <a:t> one minds when information is easier to understand.</a:t>
            </a:r>
            <a:endParaRPr lang="en-US" dirty="0" smtClean="0"/>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Up</a:t>
            </a:r>
            <a:r>
              <a:rPr lang="en-US" baseline="0" dirty="0" smtClean="0"/>
              <a:t> </a:t>
            </a:r>
            <a:r>
              <a:rPr lang="en-US" baseline="0" dirty="0" smtClean="0"/>
              <a:t>until now, I’ve talked about how everyone can experience limited health literacy.  While its certainly true that everyone is at risk for and experiences limited health literacy sometimes, some people’s </a:t>
            </a:r>
            <a:r>
              <a:rPr lang="en-US" i="1" baseline="0" dirty="0" smtClean="0"/>
              <a:t>baseline</a:t>
            </a:r>
            <a:r>
              <a:rPr lang="en-US" baseline="0" dirty="0" smtClean="0"/>
              <a:t> level of health literacy is limited.</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In </a:t>
            </a:r>
            <a:r>
              <a:rPr lang="en-US" baseline="0" dirty="0" smtClean="0"/>
              <a:t>fact, 89 million </a:t>
            </a:r>
            <a:r>
              <a:rPr lang="en-US" baseline="0" dirty="0" smtClean="0"/>
              <a:t>people in </a:t>
            </a:r>
            <a:r>
              <a:rPr lang="en-US" baseline="0" dirty="0" smtClean="0"/>
              <a:t>the United States – that is, 36% of the adult population – have limited health literacy.</a:t>
            </a:r>
          </a:p>
          <a:p>
            <a:pPr marL="0" indent="0">
              <a:buFont typeface="Arial" panose="020B0604020202020204" pitchFamily="34" charset="0"/>
              <a:buNone/>
            </a:pPr>
            <a:endParaRPr lang="en-US" baseline="0" dirty="0" smtClean="0"/>
          </a:p>
          <a:p>
            <a:pPr marL="0" indent="0">
              <a:spcBef>
                <a:spcPct val="0"/>
              </a:spcBef>
              <a:buFont typeface="Arial" panose="020B0604020202020204" pitchFamily="34" charset="0"/>
              <a:buNone/>
            </a:pPr>
            <a:r>
              <a:rPr lang="en-US" altLang="en-US" baseline="0" dirty="0" smtClean="0">
                <a:solidFill>
                  <a:srgbClr val="000000"/>
                </a:solidFill>
              </a:rPr>
              <a:t>People at greatest risk for limited health literacy are:</a:t>
            </a:r>
          </a:p>
          <a:p>
            <a:pPr marL="184149" marR="0" lvl="0" indent="-1749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Older adults</a:t>
            </a:r>
          </a:p>
          <a:p>
            <a:pPr marL="184149" lvl="0" indent="-174913">
              <a:buFont typeface="Arial" panose="020B0604020202020204" pitchFamily="34" charset="0"/>
              <a:buChar char="•"/>
            </a:pPr>
            <a:r>
              <a:rPr lang="en-US" dirty="0" smtClean="0"/>
              <a:t>Racial and ethnic minority populations</a:t>
            </a:r>
          </a:p>
          <a:p>
            <a:pPr marL="184149" lvl="0" indent="-174913">
              <a:buFont typeface="Arial" panose="020B0604020202020204" pitchFamily="34" charset="0"/>
              <a:buChar char="•"/>
            </a:pPr>
            <a:r>
              <a:rPr lang="en-US" dirty="0" smtClean="0"/>
              <a:t>People of low socioeconomic status</a:t>
            </a:r>
          </a:p>
          <a:p>
            <a:pPr marL="184149" lvl="0" indent="-174913">
              <a:buFont typeface="Arial" panose="020B0604020202020204" pitchFamily="34" charset="0"/>
              <a:buChar char="•"/>
            </a:pPr>
            <a:r>
              <a:rPr lang="en-US" dirty="0" smtClean="0"/>
              <a:t>Recent immigrants or other people whose first language is not English</a:t>
            </a:r>
          </a:p>
          <a:p>
            <a:pPr marL="184149" lvl="0" indent="-174913">
              <a:buFont typeface="Arial" panose="020B0604020202020204" pitchFamily="34" charset="0"/>
              <a:buChar char="•"/>
            </a:pPr>
            <a:r>
              <a:rPr lang="en-US" dirty="0" smtClean="0"/>
              <a:t>People who are medically underserved</a:t>
            </a:r>
          </a:p>
        </p:txBody>
      </p:sp>
      <p:sp>
        <p:nvSpPr>
          <p:cNvPr id="4" name="Slide Number Placeholder 3"/>
          <p:cNvSpPr>
            <a:spLocks noGrp="1"/>
          </p:cNvSpPr>
          <p:nvPr>
            <p:ph type="sldNum" sz="quarter" idx="10"/>
          </p:nvPr>
        </p:nvSpPr>
        <p:spPr/>
        <p:txBody>
          <a:bodyPr/>
          <a:lstStyle/>
          <a:p>
            <a:fld id="{FF7FECF2-A72E-4007-A9CB-F773D30F6427}" type="slidenum">
              <a:rPr lang="en-US" smtClean="0"/>
              <a:t>6</a:t>
            </a:fld>
            <a:endParaRPr lang="en-US"/>
          </a:p>
        </p:txBody>
      </p:sp>
    </p:spTree>
    <p:extLst>
      <p:ext uri="{BB962C8B-B14F-4D97-AF65-F5344CB8AC3E}">
        <p14:creationId xmlns:p14="http://schemas.microsoft.com/office/powerpoint/2010/main" val="1910697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baseline="0" dirty="0" smtClean="0"/>
              <a:t>DANIEL</a:t>
            </a:r>
          </a:p>
          <a:p>
            <a:endParaRPr lang="en-US" b="1" i="0" baseline="0" dirty="0" smtClean="0"/>
          </a:p>
          <a:p>
            <a:r>
              <a:rPr lang="en-US" i="0" baseline="0" dirty="0" smtClean="0"/>
              <a:t>Health care organizations that serve people living with or at risk for HIV make a real effort to provide culturally competent care - care that addresses all of the physical, emotional, behavioral, and social health needs of clients, while being sensitive and responsive to their unique identity. </a:t>
            </a:r>
          </a:p>
          <a:p>
            <a:endParaRPr lang="en-US" i="0" baseline="0" dirty="0" smtClean="0"/>
          </a:p>
          <a:p>
            <a:r>
              <a:rPr lang="en-US" i="0" baseline="0" dirty="0" smtClean="0"/>
              <a:t>Its important to realize that addressing health literacy is an essential part of providing culturally appropriate services.</a:t>
            </a:r>
          </a:p>
          <a:p>
            <a:endParaRPr lang="en-US" i="0" baseline="0" dirty="0" smtClean="0"/>
          </a:p>
          <a:p>
            <a:r>
              <a:rPr lang="en-US" i="0" baseline="0" dirty="0" smtClean="0"/>
              <a:t>Moreover, health care organizations </a:t>
            </a:r>
            <a:r>
              <a:rPr lang="en-US" i="1" u="none" baseline="0" dirty="0" smtClean="0"/>
              <a:t>cannot</a:t>
            </a:r>
            <a:r>
              <a:rPr lang="en-US" i="0" baseline="0" dirty="0" smtClean="0"/>
              <a:t> provide health literate services without being sensitive and responsive to the client’s unique identity.</a:t>
            </a:r>
          </a:p>
          <a:p>
            <a:endParaRPr lang="en-US" i="0" baseline="0" dirty="0" smtClean="0"/>
          </a:p>
          <a:p>
            <a:r>
              <a:rPr lang="en-US" i="0" baseline="0" dirty="0" smtClean="0"/>
              <a:t>For example – some groups use certain language to talk about their health. It may not be that the client doesn’t understand the concept, but that they use different words to describe. It’s the responsibility of the </a:t>
            </a:r>
            <a:r>
              <a:rPr lang="en-US" i="1" baseline="0" dirty="0" smtClean="0"/>
              <a:t>provider</a:t>
            </a:r>
            <a:r>
              <a:rPr lang="en-US" i="0" baseline="0" dirty="0" smtClean="0"/>
              <a:t> to make sure that the client understands; if that means using the client’s words, that is OK.</a:t>
            </a:r>
            <a:endParaRPr lang="en-US" i="0" baseline="0" dirty="0" smtClean="0"/>
          </a:p>
        </p:txBody>
      </p:sp>
      <p:sp>
        <p:nvSpPr>
          <p:cNvPr id="4" name="Slide Number Placeholder 3"/>
          <p:cNvSpPr>
            <a:spLocks noGrp="1"/>
          </p:cNvSpPr>
          <p:nvPr>
            <p:ph type="sldNum" sz="quarter" idx="10"/>
          </p:nvPr>
        </p:nvSpPr>
        <p:spPr/>
        <p:txBody>
          <a:bodyPr/>
          <a:lstStyle/>
          <a:p>
            <a:fld id="{FF7FECF2-A72E-4007-A9CB-F773D30F6427}" type="slidenum">
              <a:rPr lang="en-US" smtClean="0"/>
              <a:t>7</a:t>
            </a:fld>
            <a:endParaRPr lang="en-US"/>
          </a:p>
        </p:txBody>
      </p:sp>
    </p:spTree>
    <p:extLst>
      <p:ext uri="{BB962C8B-B14F-4D97-AF65-F5344CB8AC3E}">
        <p14:creationId xmlns:p14="http://schemas.microsoft.com/office/powerpoint/2010/main" val="290263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864931"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smtClean="0"/>
              <a:t>DANIEL </a:t>
            </a:r>
          </a:p>
          <a:p>
            <a:pPr marL="0" marR="0" indent="0" algn="l" defTabSz="864931"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baseline="0" dirty="0" smtClean="0"/>
          </a:p>
          <a:p>
            <a:pPr marL="0" marR="0" indent="0" algn="l" defTabSz="864931"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smtClean="0"/>
              <a:t>As we just discussed, </a:t>
            </a:r>
            <a:r>
              <a:rPr lang="en-US" baseline="0" dirty="0" smtClean="0"/>
              <a:t>addressing a client’s health literacy is an integral part of providing culturally competent care. Health care providers have a </a:t>
            </a:r>
            <a:r>
              <a:rPr lang="en-US" i="1" baseline="0" dirty="0" smtClean="0"/>
              <a:t>responsibility </a:t>
            </a:r>
            <a:r>
              <a:rPr lang="en-US" i="0" baseline="0" dirty="0" smtClean="0"/>
              <a:t> to ensure that all of their clients get the information that they need to get and stay healthy because at its most basic, health literacy is an issue of health equity. If there is a group of people who is not getting the information that they need – for whatever reason – in this case, their health literacy, then we have a </a:t>
            </a:r>
            <a:r>
              <a:rPr lang="en-US" i="1" baseline="0" dirty="0" smtClean="0"/>
              <a:t>duty</a:t>
            </a:r>
            <a:r>
              <a:rPr lang="en-US" i="0" baseline="0" dirty="0" smtClean="0"/>
              <a:t> to address that in the way that we provide care. </a:t>
            </a:r>
          </a:p>
          <a:p>
            <a:pPr marL="0" marR="0" indent="0" algn="l" defTabSz="864931"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i="0" baseline="0" dirty="0" smtClean="0"/>
          </a:p>
          <a:p>
            <a:pPr marL="0" marR="0" indent="0" algn="l" defTabSz="864931"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smtClean="0"/>
              <a:t>Certainly, individual health care providers play an important role in ensuring that their clients have the information they need to get and stay healthy. But to really address health literacy for our clients, its important that </a:t>
            </a:r>
            <a:r>
              <a:rPr lang="en-US" i="1" baseline="0" dirty="0" smtClean="0"/>
              <a:t>organizations</a:t>
            </a:r>
            <a:r>
              <a:rPr lang="en-US" i="0" baseline="0" dirty="0" smtClean="0"/>
              <a:t> make a commitment to address health literacy. Organizations have a responsibility to provide information to clients in a way that the clients can </a:t>
            </a:r>
            <a:r>
              <a:rPr lang="en-US" i="0" baseline="0" dirty="0" smtClean="0"/>
              <a:t>understand it </a:t>
            </a:r>
            <a:r>
              <a:rPr lang="en-US" i="0" baseline="0" dirty="0" smtClean="0"/>
              <a:t>and </a:t>
            </a:r>
            <a:r>
              <a:rPr lang="en-US" i="0" baseline="0" dirty="0" smtClean="0"/>
              <a:t>use it. </a:t>
            </a:r>
            <a:r>
              <a:rPr lang="en-US" i="0" baseline="0" dirty="0" smtClean="0"/>
              <a:t>Organizations that serve people living with HIV should take steps to meet clients where they are. By doing so, clients can start to understand the basics of their care and grow their health literacy over time.</a:t>
            </a:r>
          </a:p>
          <a:p>
            <a:pPr marL="0" marR="0" indent="0" algn="l" defTabSz="864931"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i="0" baseline="0" dirty="0" smtClean="0"/>
          </a:p>
          <a:p>
            <a:pPr algn="l" defTabSz="864931" eaLnBrk="0" fontAlgn="base" hangingPunct="0">
              <a:spcBef>
                <a:spcPct val="30000"/>
              </a:spcBef>
              <a:spcAft>
                <a:spcPct val="0"/>
              </a:spcAft>
              <a:defRPr/>
            </a:pPr>
            <a:endParaRPr lang="en-US" i="0" baseline="0" dirty="0" smtClean="0"/>
          </a:p>
        </p:txBody>
      </p:sp>
      <p:sp>
        <p:nvSpPr>
          <p:cNvPr id="5" name="Date Placeholder 4"/>
          <p:cNvSpPr>
            <a:spLocks noGrp="1"/>
          </p:cNvSpPr>
          <p:nvPr>
            <p:ph type="dt" idx="11"/>
          </p:nvPr>
        </p:nvSpPr>
        <p:spPr/>
        <p:txBody>
          <a:bodyPr/>
          <a:lstStyle/>
          <a:p>
            <a:pPr>
              <a:defRPr/>
            </a:pPr>
            <a:r>
              <a:rPr lang="en-US" smtClean="0"/>
              <a:t>7/21/16</a:t>
            </a:r>
            <a:endParaRPr lang="en-US" dirty="0"/>
          </a:p>
        </p:txBody>
      </p:sp>
      <p:sp>
        <p:nvSpPr>
          <p:cNvPr id="6" name="Slide Number Placeholder 5"/>
          <p:cNvSpPr>
            <a:spLocks noGrp="1"/>
          </p:cNvSpPr>
          <p:nvPr>
            <p:ph type="sldNum" sz="quarter" idx="12"/>
          </p:nvPr>
        </p:nvSpPr>
        <p:spPr/>
        <p:txBody>
          <a:bodyPr/>
          <a:lstStyle/>
          <a:p>
            <a:pPr>
              <a:defRPr/>
            </a:pPr>
            <a:fld id="{6518C431-FE45-42E7-A554-D030E8EFC795}" type="slidenum">
              <a:rPr lang="en-US" smtClean="0"/>
              <a:pPr>
                <a:defRPr/>
              </a:pPr>
              <a:t>8</a:t>
            </a:fld>
            <a:endParaRPr lang="en-US" dirty="0"/>
          </a:p>
        </p:txBody>
      </p:sp>
    </p:spTree>
    <p:extLst>
      <p:ext uri="{BB962C8B-B14F-4D97-AF65-F5344CB8AC3E}">
        <p14:creationId xmlns:p14="http://schemas.microsoft.com/office/powerpoint/2010/main" val="805033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MICHELLE</a:t>
            </a:r>
          </a:p>
          <a:p>
            <a:endParaRPr lang="en-US" b="1" dirty="0" smtClean="0"/>
          </a:p>
          <a:p>
            <a:r>
              <a:rPr lang="en-US" dirty="0" smtClean="0"/>
              <a:t>So</a:t>
            </a:r>
            <a:r>
              <a:rPr lang="en-US" baseline="0" dirty="0" smtClean="0"/>
              <a:t> </a:t>
            </a:r>
            <a:r>
              <a:rPr lang="en-US" baseline="0" dirty="0" smtClean="0"/>
              <a:t>now that we understand the need to address health literacy in organizations that serve people living with HIV, let’s talk about how the In It Together project helps to build organizations’ health </a:t>
            </a:r>
            <a:r>
              <a:rPr lang="en-US" baseline="0" dirty="0" smtClean="0"/>
              <a:t>literacy so that they can better meet their clients’ needs.</a:t>
            </a:r>
            <a:endParaRPr lang="en-US" dirty="0"/>
          </a:p>
        </p:txBody>
      </p:sp>
      <p:sp>
        <p:nvSpPr>
          <p:cNvPr id="4" name="Slide Number Placeholder 3"/>
          <p:cNvSpPr>
            <a:spLocks noGrp="1"/>
          </p:cNvSpPr>
          <p:nvPr>
            <p:ph type="sldNum" sz="quarter" idx="10"/>
          </p:nvPr>
        </p:nvSpPr>
        <p:spPr/>
        <p:txBody>
          <a:bodyPr/>
          <a:lstStyle/>
          <a:p>
            <a:fld id="{8DC19642-9731-4245-97C0-CABC9B33B181}"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193355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469DC1"/>
        </a:solidFill>
        <a:effectLst/>
      </p:bgPr>
    </p:bg>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24200" y="1219200"/>
            <a:ext cx="5791200" cy="1470025"/>
          </a:xfrm>
        </p:spPr>
        <p:txBody>
          <a:bodyPr anchor="t">
            <a:normAutofit/>
          </a:bodyPr>
          <a:lstStyle>
            <a:lvl1pPr>
              <a:defRPr sz="4400" b="0">
                <a:solidFill>
                  <a:schemeClr val="bg1"/>
                </a:solidFill>
                <a:latin typeface="Arial Rounded MT Bold" panose="020F070403050403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124200" y="2819400"/>
            <a:ext cx="5791200" cy="708660"/>
          </a:xfrm>
        </p:spPr>
        <p:txBody>
          <a:bodyPr/>
          <a:lstStyle>
            <a:lvl1pPr marL="0" indent="0" algn="l">
              <a:buNone/>
              <a:defRPr>
                <a:solidFill>
                  <a:schemeClr val="accent2">
                    <a:lumMod val="20000"/>
                    <a:lumOff val="8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5741456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75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chemeClr val="accent3"/>
                </a:solidFill>
                <a:latin typeface="Arial Rounded MT Bold" panose="020F070403050403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buClr>
                <a:schemeClr val="accent3"/>
              </a:buClr>
              <a:defRPr>
                <a:latin typeface="Arial" panose="020B0604020202020204" pitchFamily="34" charset="0"/>
                <a:cs typeface="Arial" panose="020B0604020202020204" pitchFamily="34" charset="0"/>
              </a:defRPr>
            </a:lvl2pPr>
            <a:lvl3pPr>
              <a:buClr>
                <a:schemeClr val="accent4"/>
              </a:buCl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172325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Title 1"/>
          <p:cNvSpPr>
            <a:spLocks noGrp="1"/>
          </p:cNvSpPr>
          <p:nvPr>
            <p:ph type="title"/>
          </p:nvPr>
        </p:nvSpPr>
        <p:spPr>
          <a:xfrm>
            <a:off x="457200" y="533400"/>
            <a:ext cx="8229600" cy="4876800"/>
          </a:xfrm>
        </p:spPr>
        <p:txBody>
          <a:bodyPr>
            <a:normAutofit/>
          </a:bodyPr>
          <a:lstStyle>
            <a:lvl1pPr>
              <a:defRPr sz="6600"/>
            </a:lvl1pPr>
          </a:lstStyle>
          <a:p>
            <a:r>
              <a:rPr lang="en-US" smtClean="0"/>
              <a:t>Click to edit Master title style</a:t>
            </a:r>
            <a:endParaRPr lang="en-US" dirty="0"/>
          </a:p>
        </p:txBody>
      </p:sp>
    </p:spTree>
    <p:extLst>
      <p:ext uri="{BB962C8B-B14F-4D97-AF65-F5344CB8AC3E}">
        <p14:creationId xmlns:p14="http://schemas.microsoft.com/office/powerpoint/2010/main" val="785199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3829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463925"/>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463925"/>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41615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2782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03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289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127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14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Tree>
    <p:extLst>
      <p:ext uri="{BB962C8B-B14F-4D97-AF65-F5344CB8AC3E}">
        <p14:creationId xmlns:p14="http://schemas.microsoft.com/office/powerpoint/2010/main" val="218217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bwMode="auto">
          <a:xfrm>
            <a:off x="5461776" y="6035401"/>
            <a:ext cx="329304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2"/>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5719763"/>
            <a:ext cx="9144000"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6691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ftr="0" dt="0"/>
  <p:txStyles>
    <p:titleStyle>
      <a:lvl1pPr algn="l" rtl="0" eaLnBrk="1" fontAlgn="base" hangingPunct="1">
        <a:spcBef>
          <a:spcPct val="0"/>
        </a:spcBef>
        <a:spcAft>
          <a:spcPct val="0"/>
        </a:spcAft>
        <a:defRPr sz="3600" kern="1200">
          <a:solidFill>
            <a:srgbClr val="EE2E7C"/>
          </a:solidFill>
          <a:latin typeface="Arial Rounded MT Bold" panose="020F0704030504030204" pitchFamily="34" charset="0"/>
          <a:ea typeface="+mj-ea"/>
          <a:cs typeface="Arial" panose="020B0604020202020204" pitchFamily="34" charset="0"/>
        </a:defRPr>
      </a:lvl1pPr>
      <a:lvl2pPr algn="l" rtl="0" eaLnBrk="1" fontAlgn="base" hangingPunct="1">
        <a:spcBef>
          <a:spcPct val="0"/>
        </a:spcBef>
        <a:spcAft>
          <a:spcPct val="0"/>
        </a:spcAft>
        <a:defRPr sz="3600">
          <a:solidFill>
            <a:srgbClr val="EE2E7C"/>
          </a:solidFill>
          <a:latin typeface="Arial Rounded MT Bold" pitchFamily="34" charset="0"/>
          <a:cs typeface="Arial" charset="0"/>
        </a:defRPr>
      </a:lvl2pPr>
      <a:lvl3pPr algn="l" rtl="0" eaLnBrk="1" fontAlgn="base" hangingPunct="1">
        <a:spcBef>
          <a:spcPct val="0"/>
        </a:spcBef>
        <a:spcAft>
          <a:spcPct val="0"/>
        </a:spcAft>
        <a:defRPr sz="3600">
          <a:solidFill>
            <a:srgbClr val="EE2E7C"/>
          </a:solidFill>
          <a:latin typeface="Arial Rounded MT Bold" pitchFamily="34" charset="0"/>
          <a:cs typeface="Arial" charset="0"/>
        </a:defRPr>
      </a:lvl3pPr>
      <a:lvl4pPr algn="l" rtl="0" eaLnBrk="1" fontAlgn="base" hangingPunct="1">
        <a:spcBef>
          <a:spcPct val="0"/>
        </a:spcBef>
        <a:spcAft>
          <a:spcPct val="0"/>
        </a:spcAft>
        <a:defRPr sz="3600">
          <a:solidFill>
            <a:srgbClr val="EE2E7C"/>
          </a:solidFill>
          <a:latin typeface="Arial Rounded MT Bold" pitchFamily="34" charset="0"/>
          <a:cs typeface="Arial" charset="0"/>
        </a:defRPr>
      </a:lvl4pPr>
      <a:lvl5pPr algn="l" rtl="0" eaLnBrk="1" fontAlgn="base" hangingPunct="1">
        <a:spcBef>
          <a:spcPct val="0"/>
        </a:spcBef>
        <a:spcAft>
          <a:spcPct val="0"/>
        </a:spcAft>
        <a:defRPr sz="3600">
          <a:solidFill>
            <a:srgbClr val="EE2E7C"/>
          </a:solidFill>
          <a:latin typeface="Arial Rounded MT Bold" pitchFamily="34" charset="0"/>
          <a:cs typeface="Arial" charset="0"/>
        </a:defRPr>
      </a:lvl5pPr>
      <a:lvl6pPr marL="457200" algn="l" rtl="0" eaLnBrk="1" fontAlgn="base" hangingPunct="1">
        <a:spcBef>
          <a:spcPct val="0"/>
        </a:spcBef>
        <a:spcAft>
          <a:spcPct val="0"/>
        </a:spcAft>
        <a:defRPr sz="3600" b="1">
          <a:solidFill>
            <a:srgbClr val="469DC1"/>
          </a:solidFill>
          <a:latin typeface="Calibri" pitchFamily="34" charset="0"/>
        </a:defRPr>
      </a:lvl6pPr>
      <a:lvl7pPr marL="914400" algn="l" rtl="0" eaLnBrk="1" fontAlgn="base" hangingPunct="1">
        <a:spcBef>
          <a:spcPct val="0"/>
        </a:spcBef>
        <a:spcAft>
          <a:spcPct val="0"/>
        </a:spcAft>
        <a:defRPr sz="3600" b="1">
          <a:solidFill>
            <a:srgbClr val="469DC1"/>
          </a:solidFill>
          <a:latin typeface="Calibri" pitchFamily="34" charset="0"/>
        </a:defRPr>
      </a:lvl7pPr>
      <a:lvl8pPr marL="1371600" algn="l" rtl="0" eaLnBrk="1" fontAlgn="base" hangingPunct="1">
        <a:spcBef>
          <a:spcPct val="0"/>
        </a:spcBef>
        <a:spcAft>
          <a:spcPct val="0"/>
        </a:spcAft>
        <a:defRPr sz="3600" b="1">
          <a:solidFill>
            <a:srgbClr val="469DC1"/>
          </a:solidFill>
          <a:latin typeface="Calibri" pitchFamily="34" charset="0"/>
        </a:defRPr>
      </a:lvl8pPr>
      <a:lvl9pPr marL="1828800" algn="l" rtl="0" eaLnBrk="1" fontAlgn="base" hangingPunct="1">
        <a:spcBef>
          <a:spcPct val="0"/>
        </a:spcBef>
        <a:spcAft>
          <a:spcPct val="0"/>
        </a:spcAft>
        <a:defRPr sz="3600" b="1">
          <a:solidFill>
            <a:srgbClr val="469DC1"/>
          </a:solidFill>
          <a:latin typeface="Calibri" pitchFamily="34"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rgbClr val="EE2E7C"/>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Clr>
          <a:srgbClr val="8EC641"/>
        </a:buClr>
        <a:buFont typeface="Wingdings" pitchFamily="2" charset="2"/>
        <a:buChar char="§"/>
        <a:defRPr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Clr>
          <a:schemeClr val="accent1"/>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Clr>
          <a:schemeClr val="bg2"/>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hivhealthliteracy.careacttarget.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124200" y="838200"/>
            <a:ext cx="5791200" cy="1470025"/>
          </a:xfrm>
        </p:spPr>
        <p:txBody>
          <a:bodyPr>
            <a:noAutofit/>
          </a:bodyPr>
          <a:lstStyle/>
          <a:p>
            <a:r>
              <a:rPr lang="en-US" sz="3200" dirty="0"/>
              <a:t>In It Together: Improving Health Literacy for Black Men who have Sex with Men</a:t>
            </a:r>
          </a:p>
        </p:txBody>
      </p:sp>
      <p:sp>
        <p:nvSpPr>
          <p:cNvPr id="5" name="Subtitle 4"/>
          <p:cNvSpPr>
            <a:spLocks noGrp="1"/>
          </p:cNvSpPr>
          <p:nvPr>
            <p:ph type="subTitle" idx="1"/>
          </p:nvPr>
        </p:nvSpPr>
        <p:spPr>
          <a:xfrm>
            <a:off x="3124200" y="2819400"/>
            <a:ext cx="5791200" cy="3886200"/>
          </a:xfrm>
        </p:spPr>
        <p:txBody>
          <a:bodyPr anchor="ctr"/>
          <a:lstStyle/>
          <a:p>
            <a:r>
              <a:rPr lang="en-US" b="1" dirty="0"/>
              <a:t>HRSA Innovative Service Models and Best </a:t>
            </a:r>
            <a:r>
              <a:rPr lang="en-US" b="1" dirty="0" smtClean="0"/>
              <a:t>Practices panel </a:t>
            </a:r>
          </a:p>
          <a:p>
            <a:r>
              <a:rPr lang="en-US" dirty="0" smtClean="0"/>
              <a:t>September 7, 2017</a:t>
            </a:r>
            <a:endParaRPr lang="en-US" sz="2800" dirty="0" smtClean="0"/>
          </a:p>
          <a:p>
            <a:endParaRPr lang="en-US" dirty="0"/>
          </a:p>
          <a:p>
            <a:pPr>
              <a:spcBef>
                <a:spcPts val="0"/>
              </a:spcBef>
            </a:pPr>
            <a:r>
              <a:rPr lang="en-US" sz="2000" b="1" dirty="0" smtClean="0"/>
              <a:t>Michelle Vatalaro</a:t>
            </a:r>
            <a:r>
              <a:rPr lang="en-US" sz="2000" dirty="0" smtClean="0"/>
              <a:t>, Health Literacy Lead, </a:t>
            </a:r>
          </a:p>
          <a:p>
            <a:pPr>
              <a:spcBef>
                <a:spcPts val="0"/>
              </a:spcBef>
            </a:pPr>
            <a:r>
              <a:rPr lang="en-US" sz="2000" i="1" dirty="0" smtClean="0"/>
              <a:t>In It Together/</a:t>
            </a:r>
            <a:r>
              <a:rPr lang="en-US" sz="2000" dirty="0" smtClean="0"/>
              <a:t>ACE TA Center, </a:t>
            </a:r>
            <a:r>
              <a:rPr lang="en-US" sz="2000" dirty="0"/>
              <a:t>JSI</a:t>
            </a:r>
            <a:endParaRPr lang="en-US" sz="2000" dirty="0" smtClean="0"/>
          </a:p>
          <a:p>
            <a:pPr>
              <a:spcBef>
                <a:spcPts val="0"/>
              </a:spcBef>
            </a:pPr>
            <a:endParaRPr lang="en-US" sz="2000" b="1" dirty="0" smtClean="0"/>
          </a:p>
          <a:p>
            <a:pPr>
              <a:spcBef>
                <a:spcPts val="0"/>
              </a:spcBef>
            </a:pPr>
            <a:r>
              <a:rPr lang="en-US" sz="2000" b="1" dirty="0" smtClean="0"/>
              <a:t>Daniel </a:t>
            </a:r>
            <a:r>
              <a:rPr lang="en-US" sz="2000" b="1" dirty="0" err="1" smtClean="0"/>
              <a:t>Driffin</a:t>
            </a:r>
            <a:r>
              <a:rPr lang="en-US" sz="2000" dirty="0" smtClean="0"/>
              <a:t>, Lead Trainer, </a:t>
            </a:r>
            <a:r>
              <a:rPr lang="en-US" sz="2000" i="1" dirty="0" smtClean="0"/>
              <a:t>In It Together</a:t>
            </a:r>
          </a:p>
          <a:p>
            <a:pPr>
              <a:spcBef>
                <a:spcPts val="0"/>
              </a:spcBef>
            </a:pPr>
            <a:r>
              <a:rPr lang="en-US" sz="2000" dirty="0" smtClean="0"/>
              <a:t>Co-Chair of the Fulton County Task Force </a:t>
            </a:r>
            <a:r>
              <a:rPr lang="en-US" sz="2000" dirty="0"/>
              <a:t>on </a:t>
            </a:r>
            <a:r>
              <a:rPr lang="en-US" sz="2000" dirty="0" smtClean="0"/>
              <a:t>HIV/AIDS, Co-Founder </a:t>
            </a:r>
            <a:r>
              <a:rPr lang="en-US" sz="2000" dirty="0"/>
              <a:t>of THRIVE SS, Inc</a:t>
            </a:r>
            <a:r>
              <a:rPr lang="en-US" sz="2000" dirty="0" smtClean="0"/>
              <a:t>.</a:t>
            </a:r>
            <a:endParaRPr lang="en-US" sz="2000" dirty="0"/>
          </a:p>
        </p:txBody>
      </p:sp>
    </p:spTree>
    <p:extLst>
      <p:ext uri="{BB962C8B-B14F-4D97-AF65-F5344CB8AC3E}">
        <p14:creationId xmlns:p14="http://schemas.microsoft.com/office/powerpoint/2010/main" val="3997699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p:txBody>
          <a:bodyPr/>
          <a:lstStyle/>
          <a:p>
            <a:pPr lvl="0"/>
            <a:r>
              <a:rPr lang="en-US" dirty="0" smtClean="0"/>
              <a:t>Overview of In It Together</a:t>
            </a:r>
            <a:endParaRPr lang="en-US" dirty="0"/>
          </a:p>
        </p:txBody>
      </p:sp>
      <p:sp>
        <p:nvSpPr>
          <p:cNvPr id="121" name="Shape 121"/>
          <p:cNvSpPr>
            <a:spLocks noGrp="1"/>
          </p:cNvSpPr>
          <p:nvPr>
            <p:ph idx="1"/>
          </p:nvPr>
        </p:nvSpPr>
        <p:spPr/>
        <p:txBody>
          <a:bodyPr/>
          <a:lstStyle/>
          <a:p>
            <a:pPr marL="0" lvl="0" indent="0">
              <a:buNone/>
            </a:pPr>
            <a:r>
              <a:rPr lang="en-US" b="1" dirty="0" smtClean="0"/>
              <a:t>Goal</a:t>
            </a:r>
            <a:r>
              <a:rPr lang="en-US" dirty="0" smtClean="0"/>
              <a:t>: Improve the capacity of health care organizations to deliver health literate HIV services to black gay, bisexual, same-gender-loving, and other men who have sex with men</a:t>
            </a:r>
          </a:p>
          <a:p>
            <a:pPr marL="0" lvl="0" indent="0">
              <a:buNone/>
            </a:pPr>
            <a:r>
              <a:rPr lang="en-US" b="1" dirty="0" smtClean="0"/>
              <a:t>Purpose</a:t>
            </a:r>
            <a:r>
              <a:rPr lang="en-US" dirty="0" smtClean="0"/>
              <a:t>: Build health literacy knowledge of Health Literacy Trainers in communities across the U.S., including capacity to deliver local community training to health care provider organizations</a:t>
            </a:r>
          </a:p>
        </p:txBody>
      </p:sp>
    </p:spTree>
    <p:extLst>
      <p:ext uri="{BB962C8B-B14F-4D97-AF65-F5344CB8AC3E}">
        <p14:creationId xmlns:p14="http://schemas.microsoft.com/office/powerpoint/2010/main" val="2439437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Communities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9200" y="1295400"/>
            <a:ext cx="6705600" cy="4283920"/>
          </a:xfrm>
        </p:spPr>
      </p:pic>
    </p:spTree>
    <p:extLst>
      <p:ext uri="{BB962C8B-B14F-4D97-AF65-F5344CB8AC3E}">
        <p14:creationId xmlns:p14="http://schemas.microsoft.com/office/powerpoint/2010/main" val="1729392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It Together model</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41800358"/>
              </p:ext>
            </p:extLst>
          </p:nvPr>
        </p:nvGraphicFramePr>
        <p:xfrm>
          <a:off x="457200" y="1600200"/>
          <a:ext cx="8229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6445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Community Training</a:t>
            </a:r>
            <a:endParaRPr lang="en-US" dirty="0"/>
          </a:p>
        </p:txBody>
      </p:sp>
    </p:spTree>
    <p:extLst>
      <p:ext uri="{BB962C8B-B14F-4D97-AF65-F5344CB8AC3E}">
        <p14:creationId xmlns:p14="http://schemas.microsoft.com/office/powerpoint/2010/main" val="1846506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p:spPr>
        <p:txBody>
          <a:bodyPr/>
          <a:lstStyle/>
          <a:p>
            <a:r>
              <a:rPr lang="en-US" dirty="0" smtClean="0"/>
              <a:t>How In It Together benefits health care organizations</a:t>
            </a:r>
            <a:endParaRPr lang="en-US" dirty="0"/>
          </a:p>
        </p:txBody>
      </p:sp>
      <p:sp>
        <p:nvSpPr>
          <p:cNvPr id="3" name="Content Placeholder 2"/>
          <p:cNvSpPr>
            <a:spLocks noGrp="1"/>
          </p:cNvSpPr>
          <p:nvPr>
            <p:ph sz="half" idx="1"/>
          </p:nvPr>
        </p:nvSpPr>
        <p:spPr>
          <a:xfrm>
            <a:off x="533400" y="1905000"/>
            <a:ext cx="3352800" cy="3352801"/>
          </a:xfrm>
          <a:solidFill>
            <a:schemeClr val="accent4"/>
          </a:solidFill>
        </p:spPr>
        <p:txBody>
          <a:bodyPr anchor="ctr"/>
          <a:lstStyle/>
          <a:p>
            <a:pPr marL="0" indent="0" algn="ctr">
              <a:buNone/>
            </a:pPr>
            <a:r>
              <a:rPr lang="en-US" dirty="0" smtClean="0">
                <a:solidFill>
                  <a:schemeClr val="bg1"/>
                </a:solidFill>
              </a:rPr>
              <a:t>Addressing health literacy addresses health equity</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075683560"/>
              </p:ext>
            </p:extLst>
          </p:nvPr>
        </p:nvGraphicFramePr>
        <p:xfrm>
          <a:off x="4724400" y="914400"/>
          <a:ext cx="4267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7460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Elements of the Community Training</a:t>
            </a:r>
            <a:endParaRPr lang="en-US" dirty="0"/>
          </a:p>
        </p:txBody>
      </p:sp>
      <p:sp>
        <p:nvSpPr>
          <p:cNvPr id="4" name="Content Placeholder 3"/>
          <p:cNvSpPr>
            <a:spLocks noGrp="1"/>
          </p:cNvSpPr>
          <p:nvPr>
            <p:ph idx="1"/>
          </p:nvPr>
        </p:nvSpPr>
        <p:spPr/>
        <p:txBody>
          <a:bodyPr/>
          <a:lstStyle/>
          <a:p>
            <a:r>
              <a:rPr lang="en-US" dirty="0" smtClean="0"/>
              <a:t>Introduction to health literacy</a:t>
            </a:r>
          </a:p>
          <a:p>
            <a:r>
              <a:rPr lang="en-US" dirty="0" smtClean="0"/>
              <a:t>How health literacy affects health outcomes</a:t>
            </a:r>
          </a:p>
          <a:p>
            <a:r>
              <a:rPr lang="en-US" dirty="0" smtClean="0"/>
              <a:t>Social and contextual factors</a:t>
            </a:r>
          </a:p>
          <a:p>
            <a:r>
              <a:rPr lang="en-US" dirty="0" smtClean="0"/>
              <a:t>Strategies to improve written communication</a:t>
            </a:r>
          </a:p>
          <a:p>
            <a:r>
              <a:rPr lang="en-US" dirty="0" smtClean="0"/>
              <a:t>Strategies to improve face-to-face communication</a:t>
            </a:r>
            <a:endParaRPr lang="en-US" dirty="0"/>
          </a:p>
        </p:txBody>
      </p:sp>
    </p:spTree>
    <p:extLst>
      <p:ext uri="{BB962C8B-B14F-4D97-AF65-F5344CB8AC3E}">
        <p14:creationId xmlns:p14="http://schemas.microsoft.com/office/powerpoint/2010/main" val="844528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534400" cy="1143000"/>
          </a:xfrm>
        </p:spPr>
        <p:txBody>
          <a:bodyPr/>
          <a:lstStyle/>
          <a:p>
            <a:r>
              <a:rPr lang="en-US" dirty="0" smtClean="0"/>
              <a:t>Approaches for health literate communication</a:t>
            </a:r>
            <a:endParaRPr lang="en-US" dirty="0"/>
          </a:p>
        </p:txBody>
      </p:sp>
      <p:sp>
        <p:nvSpPr>
          <p:cNvPr id="5" name="Text Placeholder 4"/>
          <p:cNvSpPr>
            <a:spLocks noGrp="1"/>
          </p:cNvSpPr>
          <p:nvPr>
            <p:ph type="body" idx="1"/>
          </p:nvPr>
        </p:nvSpPr>
        <p:spPr>
          <a:xfrm>
            <a:off x="303212" y="1828800"/>
            <a:ext cx="4040188" cy="609599"/>
          </a:xfrm>
        </p:spPr>
        <p:txBody>
          <a:bodyPr/>
          <a:lstStyle/>
          <a:p>
            <a:pPr>
              <a:spcBef>
                <a:spcPts val="0"/>
              </a:spcBef>
            </a:pPr>
            <a:r>
              <a:rPr lang="en-US" sz="2400" dirty="0" smtClean="0"/>
              <a:t>Strategies for written communication</a:t>
            </a:r>
            <a:endParaRPr lang="en-US" sz="2400" dirty="0"/>
          </a:p>
        </p:txBody>
      </p:sp>
      <p:sp>
        <p:nvSpPr>
          <p:cNvPr id="2" name="Content Placeholder 1"/>
          <p:cNvSpPr>
            <a:spLocks noGrp="1"/>
          </p:cNvSpPr>
          <p:nvPr>
            <p:ph sz="half" idx="2"/>
          </p:nvPr>
        </p:nvSpPr>
        <p:spPr>
          <a:xfrm>
            <a:off x="303212" y="2590800"/>
            <a:ext cx="4040188" cy="3048000"/>
          </a:xfrm>
        </p:spPr>
        <p:txBody>
          <a:bodyPr/>
          <a:lstStyle/>
          <a:p>
            <a:r>
              <a:rPr lang="en-US" sz="2400" dirty="0" smtClean="0"/>
              <a:t>Large</a:t>
            </a:r>
            <a:r>
              <a:rPr lang="en-US" sz="2400" dirty="0"/>
              <a:t>, </a:t>
            </a:r>
            <a:r>
              <a:rPr lang="en-US" sz="2400" dirty="0" smtClean="0"/>
              <a:t>easy-to-read </a:t>
            </a:r>
            <a:r>
              <a:rPr lang="en-US" sz="2400" dirty="0"/>
              <a:t>font</a:t>
            </a:r>
            <a:endParaRPr lang="en-US" sz="2400" b="1" dirty="0"/>
          </a:p>
          <a:p>
            <a:r>
              <a:rPr lang="en-US" sz="2400" dirty="0" smtClean="0"/>
              <a:t>Simple </a:t>
            </a:r>
            <a:r>
              <a:rPr lang="en-US" sz="2400" dirty="0"/>
              <a:t>words</a:t>
            </a:r>
          </a:p>
          <a:p>
            <a:r>
              <a:rPr lang="en-US" sz="2400" dirty="0"/>
              <a:t>Short sentences</a:t>
            </a:r>
          </a:p>
          <a:p>
            <a:r>
              <a:rPr lang="en-US" sz="2400" dirty="0" smtClean="0"/>
              <a:t>Familiar words and phrases</a:t>
            </a:r>
            <a:endParaRPr lang="en-US" sz="2400" dirty="0"/>
          </a:p>
          <a:p>
            <a:r>
              <a:rPr lang="en-US" sz="2400" dirty="0"/>
              <a:t>Active </a:t>
            </a:r>
            <a:r>
              <a:rPr lang="en-US" sz="2400" dirty="0" smtClean="0"/>
              <a:t>voice</a:t>
            </a:r>
            <a:endParaRPr lang="en-US" sz="2400" dirty="0"/>
          </a:p>
        </p:txBody>
      </p:sp>
      <p:sp>
        <p:nvSpPr>
          <p:cNvPr id="6" name="Text Placeholder 5"/>
          <p:cNvSpPr>
            <a:spLocks noGrp="1"/>
          </p:cNvSpPr>
          <p:nvPr>
            <p:ph type="body" sz="quarter" idx="3"/>
          </p:nvPr>
        </p:nvSpPr>
        <p:spPr>
          <a:xfrm>
            <a:off x="4571999" y="1535112"/>
            <a:ext cx="4191001" cy="903287"/>
          </a:xfrm>
        </p:spPr>
        <p:txBody>
          <a:bodyPr/>
          <a:lstStyle/>
          <a:p>
            <a:pPr>
              <a:spcBef>
                <a:spcPts val="0"/>
              </a:spcBef>
            </a:pPr>
            <a:r>
              <a:rPr lang="en-US" sz="2400" dirty="0" smtClean="0"/>
              <a:t>Strategies for face-to-face communication</a:t>
            </a:r>
            <a:endParaRPr lang="en-US" sz="2400" dirty="0"/>
          </a:p>
        </p:txBody>
      </p:sp>
      <p:sp>
        <p:nvSpPr>
          <p:cNvPr id="3" name="Content Placeholder 2"/>
          <p:cNvSpPr>
            <a:spLocks noGrp="1"/>
          </p:cNvSpPr>
          <p:nvPr>
            <p:ph sz="quarter" idx="4"/>
          </p:nvPr>
        </p:nvSpPr>
        <p:spPr>
          <a:xfrm>
            <a:off x="4645025" y="2590800"/>
            <a:ext cx="4270375" cy="3048000"/>
          </a:xfrm>
        </p:spPr>
        <p:txBody>
          <a:bodyPr/>
          <a:lstStyle/>
          <a:p>
            <a:pPr marL="514350" indent="-514350">
              <a:buFont typeface="Wingdings" pitchFamily="2" charset="2"/>
              <a:buAutoNum type="arabicPeriod"/>
            </a:pPr>
            <a:r>
              <a:rPr lang="en-US" sz="2400" dirty="0" smtClean="0"/>
              <a:t>Universal </a:t>
            </a:r>
            <a:r>
              <a:rPr lang="en-US" sz="2400" dirty="0"/>
              <a:t>precautions approach</a:t>
            </a:r>
          </a:p>
          <a:p>
            <a:pPr marL="514350" indent="-514350">
              <a:buAutoNum type="arabicPeriod"/>
            </a:pPr>
            <a:r>
              <a:rPr lang="en-US" sz="2400" dirty="0" smtClean="0"/>
              <a:t>Ask Me 3™</a:t>
            </a:r>
          </a:p>
          <a:p>
            <a:pPr marL="514350" indent="-514350">
              <a:buAutoNum type="arabicPeriod"/>
            </a:pPr>
            <a:r>
              <a:rPr lang="en-US" sz="2400" dirty="0" smtClean="0"/>
              <a:t>Teach-back</a:t>
            </a:r>
          </a:p>
        </p:txBody>
      </p:sp>
    </p:spTree>
    <p:extLst>
      <p:ext uri="{BB962C8B-B14F-4D97-AF65-F5344CB8AC3E}">
        <p14:creationId xmlns:p14="http://schemas.microsoft.com/office/powerpoint/2010/main" val="3642337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lstStyle/>
          <a:p>
            <a:r>
              <a:rPr lang="en-US" dirty="0"/>
              <a:t>Who can benefit from the IIT community training</a:t>
            </a:r>
          </a:p>
        </p:txBody>
      </p:sp>
      <p:sp>
        <p:nvSpPr>
          <p:cNvPr id="5" name="Content Placeholder 4"/>
          <p:cNvSpPr>
            <a:spLocks noGrp="1"/>
          </p:cNvSpPr>
          <p:nvPr>
            <p:ph sz="half" idx="1"/>
          </p:nvPr>
        </p:nvSpPr>
        <p:spPr>
          <a:xfrm>
            <a:off x="457200" y="1371600"/>
            <a:ext cx="4038600" cy="4038600"/>
          </a:xfrm>
        </p:spPr>
        <p:txBody>
          <a:bodyPr/>
          <a:lstStyle/>
          <a:p>
            <a:r>
              <a:rPr lang="en-US" dirty="0" smtClean="0"/>
              <a:t>Medical provider organizations</a:t>
            </a:r>
          </a:p>
          <a:p>
            <a:r>
              <a:rPr lang="en-US" dirty="0" smtClean="0"/>
              <a:t>Social service provider organizations</a:t>
            </a:r>
          </a:p>
          <a:p>
            <a:r>
              <a:rPr lang="en-US" dirty="0" smtClean="0"/>
              <a:t>Health departments</a:t>
            </a:r>
          </a:p>
          <a:p>
            <a:r>
              <a:rPr lang="en-US" dirty="0" smtClean="0"/>
              <a:t>Organizations that support access to health care</a:t>
            </a:r>
            <a:endParaRPr lang="en-US" dirty="0"/>
          </a:p>
        </p:txBody>
      </p:sp>
      <p:sp>
        <p:nvSpPr>
          <p:cNvPr id="6" name="Content Placeholder 5"/>
          <p:cNvSpPr>
            <a:spLocks noGrp="1"/>
          </p:cNvSpPr>
          <p:nvPr>
            <p:ph sz="half" idx="2"/>
          </p:nvPr>
        </p:nvSpPr>
        <p:spPr>
          <a:xfrm>
            <a:off x="4800600" y="1143000"/>
            <a:ext cx="4038600" cy="4495801"/>
          </a:xfrm>
        </p:spPr>
        <p:txBody>
          <a:bodyPr numCol="2"/>
          <a:lstStyle/>
          <a:p>
            <a:pPr fontAlgn="b"/>
            <a:r>
              <a:rPr lang="es-ES" sz="1400" dirty="0"/>
              <a:t>San </a:t>
            </a:r>
            <a:r>
              <a:rPr lang="es-ES" sz="1400" dirty="0" smtClean="0"/>
              <a:t>Diego, CA</a:t>
            </a:r>
          </a:p>
          <a:p>
            <a:pPr fontAlgn="b"/>
            <a:r>
              <a:rPr lang="es-ES" sz="1400" dirty="0" smtClean="0"/>
              <a:t>San Francisco, CA</a:t>
            </a:r>
          </a:p>
          <a:p>
            <a:pPr fontAlgn="b"/>
            <a:r>
              <a:rPr lang="es-ES" sz="1400" dirty="0" smtClean="0"/>
              <a:t>Los </a:t>
            </a:r>
            <a:r>
              <a:rPr lang="es-ES" sz="1400" dirty="0" err="1" smtClean="0"/>
              <a:t>Angeles</a:t>
            </a:r>
            <a:r>
              <a:rPr lang="es-ES" sz="1400" dirty="0" smtClean="0"/>
              <a:t>, CA</a:t>
            </a:r>
            <a:endParaRPr lang="en-US" sz="1400" dirty="0"/>
          </a:p>
          <a:p>
            <a:pPr fontAlgn="b"/>
            <a:r>
              <a:rPr lang="en-US" sz="1400" dirty="0" smtClean="0"/>
              <a:t>Birmingham, AL</a:t>
            </a:r>
            <a:endParaRPr lang="en-US" sz="1400" dirty="0"/>
          </a:p>
          <a:p>
            <a:pPr fontAlgn="b"/>
            <a:r>
              <a:rPr lang="en-US" sz="1400" dirty="0"/>
              <a:t>Little </a:t>
            </a:r>
            <a:r>
              <a:rPr lang="en-US" sz="1400" dirty="0" smtClean="0"/>
              <a:t>Rock, AL</a:t>
            </a:r>
          </a:p>
          <a:p>
            <a:pPr fontAlgn="b"/>
            <a:r>
              <a:rPr lang="en-US" sz="1400" dirty="0" smtClean="0"/>
              <a:t>West Memphis, AR</a:t>
            </a:r>
            <a:endParaRPr lang="en-US" sz="1400" dirty="0"/>
          </a:p>
          <a:p>
            <a:pPr fontAlgn="b"/>
            <a:r>
              <a:rPr lang="en-US" sz="1400" dirty="0" smtClean="0"/>
              <a:t>Hartford, CT</a:t>
            </a:r>
            <a:endParaRPr lang="en-US" sz="1400" dirty="0"/>
          </a:p>
          <a:p>
            <a:pPr fontAlgn="b"/>
            <a:r>
              <a:rPr lang="en-US" sz="1400" dirty="0" smtClean="0"/>
              <a:t>Miami, FL</a:t>
            </a:r>
            <a:endParaRPr lang="en-US" sz="1400" dirty="0"/>
          </a:p>
          <a:p>
            <a:pPr fontAlgn="b"/>
            <a:r>
              <a:rPr lang="en-US" sz="1400" dirty="0" smtClean="0"/>
              <a:t>Atlanta, GA</a:t>
            </a:r>
            <a:endParaRPr lang="en-US" sz="1400" dirty="0"/>
          </a:p>
          <a:p>
            <a:pPr fontAlgn="b"/>
            <a:r>
              <a:rPr lang="en-US" sz="1400" dirty="0" smtClean="0"/>
              <a:t>Chicago, IL</a:t>
            </a:r>
            <a:endParaRPr lang="en-US" sz="1400" dirty="0"/>
          </a:p>
          <a:p>
            <a:pPr fontAlgn="b"/>
            <a:r>
              <a:rPr lang="en-US" sz="1400" dirty="0" smtClean="0"/>
              <a:t>Indianapolis, IN</a:t>
            </a:r>
          </a:p>
          <a:p>
            <a:pPr fontAlgn="b"/>
            <a:r>
              <a:rPr lang="en-US" sz="1400" dirty="0"/>
              <a:t>Baton </a:t>
            </a:r>
            <a:r>
              <a:rPr lang="en-US" sz="1400" dirty="0" smtClean="0"/>
              <a:t>Rouge, LA</a:t>
            </a:r>
          </a:p>
          <a:p>
            <a:pPr fontAlgn="b"/>
            <a:r>
              <a:rPr lang="en-US" sz="1400" dirty="0" smtClean="0"/>
              <a:t>New Orleans, LA</a:t>
            </a:r>
            <a:endParaRPr lang="en-US" sz="1400" dirty="0"/>
          </a:p>
          <a:p>
            <a:pPr fontAlgn="b"/>
            <a:r>
              <a:rPr lang="en-US" sz="1400" dirty="0" smtClean="0"/>
              <a:t>Baltimore, MD</a:t>
            </a:r>
            <a:endParaRPr lang="en-US" sz="1400" dirty="0"/>
          </a:p>
          <a:p>
            <a:pPr fontAlgn="b"/>
            <a:r>
              <a:rPr lang="en-US" sz="1400" dirty="0" smtClean="0"/>
              <a:t>Detroit, MI</a:t>
            </a:r>
            <a:endParaRPr lang="en-US" sz="1400" dirty="0"/>
          </a:p>
          <a:p>
            <a:pPr fontAlgn="b"/>
            <a:r>
              <a:rPr lang="en-US" sz="1400" dirty="0" smtClean="0"/>
              <a:t>Minneapolis, MN</a:t>
            </a:r>
            <a:endParaRPr lang="en-US" sz="1400" dirty="0"/>
          </a:p>
          <a:p>
            <a:pPr fontAlgn="b"/>
            <a:r>
              <a:rPr lang="en-US" sz="1400" dirty="0" smtClean="0"/>
              <a:t>Jackson, MS</a:t>
            </a:r>
          </a:p>
          <a:p>
            <a:pPr fontAlgn="b"/>
            <a:r>
              <a:rPr lang="en-US" sz="1400" dirty="0" smtClean="0"/>
              <a:t>North Mississippi</a:t>
            </a:r>
            <a:endParaRPr lang="en-US" sz="1400" dirty="0"/>
          </a:p>
          <a:p>
            <a:pPr fontAlgn="b"/>
            <a:r>
              <a:rPr lang="en-US" sz="1400" dirty="0"/>
              <a:t>St. </a:t>
            </a:r>
            <a:r>
              <a:rPr lang="en-US" sz="1400" dirty="0" smtClean="0"/>
              <a:t>Louis, MO</a:t>
            </a:r>
          </a:p>
          <a:p>
            <a:pPr fontAlgn="b"/>
            <a:r>
              <a:rPr lang="en-US" sz="1400" dirty="0" smtClean="0"/>
              <a:t>Kansas City, MO</a:t>
            </a:r>
            <a:endParaRPr lang="en-US" sz="1400" dirty="0"/>
          </a:p>
          <a:p>
            <a:pPr fontAlgn="b"/>
            <a:r>
              <a:rPr lang="en-US" sz="1400" dirty="0" smtClean="0"/>
              <a:t>Newark, NJ</a:t>
            </a:r>
          </a:p>
          <a:p>
            <a:pPr fontAlgn="b"/>
            <a:r>
              <a:rPr lang="en-US" sz="1400" dirty="0" smtClean="0"/>
              <a:t>Jersey City, NJ</a:t>
            </a:r>
            <a:endParaRPr lang="en-US" sz="1400" dirty="0"/>
          </a:p>
          <a:p>
            <a:pPr fontAlgn="b"/>
            <a:r>
              <a:rPr lang="en-US" sz="1400" dirty="0"/>
              <a:t>New York </a:t>
            </a:r>
            <a:r>
              <a:rPr lang="en-US" sz="1400" dirty="0" smtClean="0"/>
              <a:t>City, NY</a:t>
            </a:r>
            <a:endParaRPr lang="en-US" sz="1400" dirty="0"/>
          </a:p>
          <a:p>
            <a:pPr fontAlgn="b"/>
            <a:r>
              <a:rPr lang="en-US" sz="1400" dirty="0" smtClean="0"/>
              <a:t>Raleigh, NC</a:t>
            </a:r>
          </a:p>
          <a:p>
            <a:pPr fontAlgn="b"/>
            <a:r>
              <a:rPr lang="en-US" sz="1400" dirty="0" smtClean="0"/>
              <a:t>Charlotte, NC</a:t>
            </a:r>
            <a:endParaRPr lang="en-US" sz="1400" dirty="0"/>
          </a:p>
          <a:p>
            <a:pPr fontAlgn="b"/>
            <a:r>
              <a:rPr lang="en-US" sz="1400" dirty="0" smtClean="0"/>
              <a:t>Cleveland, OH</a:t>
            </a:r>
            <a:endParaRPr lang="en-US" sz="1400" dirty="0"/>
          </a:p>
          <a:p>
            <a:pPr fontAlgn="b"/>
            <a:r>
              <a:rPr lang="en-US" sz="1400" dirty="0" smtClean="0"/>
              <a:t>Philadelphia, PA</a:t>
            </a:r>
            <a:endParaRPr lang="en-US" sz="1400" dirty="0"/>
          </a:p>
          <a:p>
            <a:pPr fontAlgn="b"/>
            <a:r>
              <a:rPr lang="en-US" sz="1400" dirty="0" smtClean="0"/>
              <a:t>Columbia, SC</a:t>
            </a:r>
            <a:endParaRPr lang="en-US" sz="1400" dirty="0"/>
          </a:p>
          <a:p>
            <a:pPr fontAlgn="b"/>
            <a:r>
              <a:rPr lang="en-US" sz="1400" dirty="0" smtClean="0"/>
              <a:t>Memphis, TN</a:t>
            </a:r>
            <a:endParaRPr lang="en-US" sz="1400" dirty="0"/>
          </a:p>
          <a:p>
            <a:pPr fontAlgn="b"/>
            <a:r>
              <a:rPr lang="en-US" sz="1400" dirty="0" smtClean="0"/>
              <a:t>Houston, TX</a:t>
            </a:r>
            <a:endParaRPr lang="en-US" sz="1400" dirty="0"/>
          </a:p>
          <a:p>
            <a:pPr fontAlgn="b"/>
            <a:r>
              <a:rPr lang="en-US" sz="1400" dirty="0" smtClean="0"/>
              <a:t>Richmond, VA</a:t>
            </a:r>
          </a:p>
          <a:p>
            <a:pPr fontAlgn="b"/>
            <a:r>
              <a:rPr lang="en-US" sz="1400" dirty="0" smtClean="0"/>
              <a:t>Norfolk, VA</a:t>
            </a:r>
            <a:endParaRPr lang="en-US" sz="1400" dirty="0"/>
          </a:p>
          <a:p>
            <a:pPr fontAlgn="b"/>
            <a:r>
              <a:rPr lang="en-US" sz="1400" dirty="0"/>
              <a:t>Washington, DC</a:t>
            </a:r>
          </a:p>
          <a:p>
            <a:pPr fontAlgn="b"/>
            <a:r>
              <a:rPr lang="en-US" sz="1400" dirty="0" smtClean="0"/>
              <a:t>Milwaukee, WI</a:t>
            </a:r>
            <a:endParaRPr lang="en-US" sz="1400" dirty="0"/>
          </a:p>
        </p:txBody>
      </p:sp>
    </p:spTree>
    <p:extLst>
      <p:ext uri="{BB962C8B-B14F-4D97-AF65-F5344CB8AC3E}">
        <p14:creationId xmlns:p14="http://schemas.microsoft.com/office/powerpoint/2010/main" val="2544850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2400" y="304800"/>
            <a:ext cx="8534400" cy="1143000"/>
          </a:xfrm>
        </p:spPr>
        <p:txBody>
          <a:bodyPr/>
          <a:lstStyle/>
          <a:p>
            <a:r>
              <a:rPr lang="en-US" dirty="0" smtClean="0"/>
              <a:t>Connect to training</a:t>
            </a:r>
            <a:endParaRPr lang="en-US" dirty="0"/>
          </a:p>
        </p:txBody>
      </p:sp>
      <p:sp>
        <p:nvSpPr>
          <p:cNvPr id="19" name="Content Placeholder 18"/>
          <p:cNvSpPr>
            <a:spLocks noGrp="1"/>
          </p:cNvSpPr>
          <p:nvPr>
            <p:ph sz="half" idx="2"/>
          </p:nvPr>
        </p:nvSpPr>
        <p:spPr>
          <a:xfrm>
            <a:off x="304800" y="1600201"/>
            <a:ext cx="4192588" cy="4038600"/>
          </a:xfrm>
        </p:spPr>
        <p:txBody>
          <a:bodyPr/>
          <a:lstStyle/>
          <a:p>
            <a:r>
              <a:rPr lang="en-US" sz="2400" dirty="0" smtClean="0"/>
              <a:t>Trainers offer training to health care organizations, drawing upon local connections.</a:t>
            </a:r>
          </a:p>
          <a:p>
            <a:r>
              <a:rPr lang="en-US" sz="2400" dirty="0" smtClean="0"/>
              <a:t>Organizations can request training directly through the </a:t>
            </a:r>
            <a:r>
              <a:rPr lang="en-US" sz="2400" i="1" dirty="0" smtClean="0"/>
              <a:t>In It Together </a:t>
            </a:r>
            <a:r>
              <a:rPr lang="en-US" sz="2400" dirty="0" smtClean="0"/>
              <a:t>Website.</a:t>
            </a:r>
            <a:endParaRPr lang="en-US" sz="2400" dirty="0"/>
          </a:p>
        </p:txBody>
      </p:sp>
      <p:sp>
        <p:nvSpPr>
          <p:cNvPr id="13" name="Text Placeholder 12"/>
          <p:cNvSpPr>
            <a:spLocks noGrp="1"/>
          </p:cNvSpPr>
          <p:nvPr>
            <p:ph type="body" sz="quarter" idx="3"/>
          </p:nvPr>
        </p:nvSpPr>
        <p:spPr>
          <a:xfrm>
            <a:off x="4953000" y="5029200"/>
            <a:ext cx="4041775" cy="639762"/>
          </a:xfrm>
        </p:spPr>
        <p:txBody>
          <a:bodyPr/>
          <a:lstStyle/>
          <a:p>
            <a:r>
              <a:rPr lang="en-US" sz="1400" b="0" dirty="0" smtClean="0"/>
              <a:t>https://hivhealthliteracy.careacttarget.org/</a:t>
            </a:r>
            <a:endParaRPr lang="en-US" sz="1400" b="0" dirty="0"/>
          </a:p>
        </p:txBody>
      </p:sp>
      <p:pic>
        <p:nvPicPr>
          <p:cNvPr id="21" name="Content Placeholder 9" descr="Request a Training Form | HIV Health Literacy - Google Chrome"/>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6385" t="14662" r="7569" b="3409"/>
          <a:stretch/>
        </p:blipFill>
        <p:spPr>
          <a:xfrm>
            <a:off x="4724400" y="931460"/>
            <a:ext cx="4337975" cy="4402540"/>
          </a:xfrm>
          <a:ln>
            <a:solidFill>
              <a:schemeClr val="accent1"/>
            </a:solidFill>
          </a:ln>
        </p:spPr>
      </p:pic>
    </p:spTree>
    <p:extLst>
      <p:ext uri="{BB962C8B-B14F-4D97-AF65-F5344CB8AC3E}">
        <p14:creationId xmlns:p14="http://schemas.microsoft.com/office/powerpoint/2010/main" val="3970802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 It Together Training of Trainers</a:t>
            </a:r>
            <a:endParaRPr lang="en-US" dirty="0"/>
          </a:p>
        </p:txBody>
      </p:sp>
    </p:spTree>
    <p:extLst>
      <p:ext uri="{BB962C8B-B14F-4D97-AF65-F5344CB8AC3E}">
        <p14:creationId xmlns:p14="http://schemas.microsoft.com/office/powerpoint/2010/main" val="1997871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The case for health literacy in HIV care</a:t>
            </a:r>
          </a:p>
          <a:p>
            <a:pPr marL="457200" indent="-457200">
              <a:buFont typeface="+mj-lt"/>
              <a:buAutoNum type="arabicPeriod"/>
            </a:pPr>
            <a:r>
              <a:rPr lang="en-US" dirty="0" smtClean="0"/>
              <a:t>In It Together for Black MSM</a:t>
            </a:r>
          </a:p>
          <a:p>
            <a:pPr marL="857250" lvl="1" indent="-457200">
              <a:buFont typeface="+mj-lt"/>
              <a:buAutoNum type="arabicPeriod"/>
            </a:pPr>
            <a:r>
              <a:rPr lang="en-US" dirty="0" smtClean="0"/>
              <a:t>Training of Trainers</a:t>
            </a:r>
            <a:endParaRPr lang="en-US" dirty="0"/>
          </a:p>
          <a:p>
            <a:pPr marL="857250" lvl="1" indent="-457200">
              <a:buFont typeface="+mj-lt"/>
              <a:buAutoNum type="arabicPeriod"/>
            </a:pPr>
            <a:r>
              <a:rPr lang="en-US" dirty="0" smtClean="0"/>
              <a:t>The Community Training</a:t>
            </a:r>
          </a:p>
          <a:p>
            <a:pPr marL="457200" indent="-457200">
              <a:buFont typeface="+mj-lt"/>
              <a:buAutoNum type="arabicPeriod"/>
            </a:pPr>
            <a:r>
              <a:rPr lang="en-US" dirty="0" smtClean="0"/>
              <a:t>Building the network of health literacy trainers</a:t>
            </a:r>
          </a:p>
          <a:p>
            <a:pPr marL="457200" indent="-457200">
              <a:buFont typeface="+mj-lt"/>
              <a:buAutoNum type="arabicPeriod"/>
            </a:pPr>
            <a:r>
              <a:rPr lang="en-US" dirty="0" smtClean="0"/>
              <a:t>We’re All In It Together</a:t>
            </a:r>
            <a:endParaRPr lang="en-US" dirty="0"/>
          </a:p>
        </p:txBody>
      </p:sp>
    </p:spTree>
    <p:extLst>
      <p:ext uri="{BB962C8B-B14F-4D97-AF65-F5344CB8AC3E}">
        <p14:creationId xmlns:p14="http://schemas.microsoft.com/office/powerpoint/2010/main" val="2263875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Training of Trainers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6525604"/>
              </p:ext>
            </p:extLst>
          </p:nvPr>
        </p:nvGraphicFramePr>
        <p:xfrm>
          <a:off x="457200" y="1600200"/>
          <a:ext cx="8229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2253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We </a:t>
            </a:r>
            <a:r>
              <a:rPr lang="en-US" dirty="0" smtClean="0"/>
              <a:t>want </a:t>
            </a:r>
            <a:r>
              <a:rPr lang="en-US" b="1" i="1" dirty="0"/>
              <a:t>y</a:t>
            </a:r>
            <a:r>
              <a:rPr lang="en-US" b="1" i="1" dirty="0" smtClean="0"/>
              <a:t>ou</a:t>
            </a:r>
            <a:r>
              <a:rPr lang="en-US" dirty="0" smtClean="0"/>
              <a:t>  to </a:t>
            </a:r>
            <a:r>
              <a:rPr lang="en-US" dirty="0"/>
              <a:t>be an In It Together </a:t>
            </a:r>
            <a:r>
              <a:rPr lang="en-US" dirty="0" smtClean="0"/>
              <a:t>trainer </a:t>
            </a:r>
            <a:r>
              <a:rPr lang="en-US" dirty="0"/>
              <a:t>because you:</a:t>
            </a:r>
          </a:p>
        </p:txBody>
      </p:sp>
      <p:sp>
        <p:nvSpPr>
          <p:cNvPr id="4" name="Content Placeholder 3"/>
          <p:cNvSpPr>
            <a:spLocks noGrp="1"/>
          </p:cNvSpPr>
          <p:nvPr>
            <p:ph sz="half" idx="2"/>
          </p:nvPr>
        </p:nvSpPr>
        <p:spPr>
          <a:xfrm>
            <a:off x="4953000" y="1828800"/>
            <a:ext cx="4040188" cy="3276600"/>
          </a:xfrm>
        </p:spPr>
        <p:txBody>
          <a:bodyPr anchor="t"/>
          <a:lstStyle/>
          <a:p>
            <a:pPr marL="0" indent="0" algn="ctr">
              <a:buNone/>
            </a:pPr>
            <a:r>
              <a:rPr lang="en-US" sz="2800" b="1" dirty="0" smtClean="0">
                <a:solidFill>
                  <a:schemeClr val="accent4"/>
                </a:solidFill>
              </a:rPr>
              <a:t>Interested?</a:t>
            </a:r>
          </a:p>
          <a:p>
            <a:pPr marL="0" indent="0" algn="ctr">
              <a:buNone/>
            </a:pPr>
            <a:r>
              <a:rPr lang="en-US" sz="2800" b="1" dirty="0" smtClean="0">
                <a:solidFill>
                  <a:schemeClr val="accent4"/>
                </a:solidFill>
              </a:rPr>
              <a:t>Want to Learn More?</a:t>
            </a:r>
          </a:p>
          <a:p>
            <a:pPr>
              <a:buFont typeface="Symbol" panose="05050102010706020507" pitchFamily="18" charset="2"/>
              <a:buChar char="®"/>
            </a:pPr>
            <a:r>
              <a:rPr lang="en-US" sz="2400" dirty="0" smtClean="0"/>
              <a:t>Meet up with us throughout USCA!</a:t>
            </a:r>
          </a:p>
          <a:p>
            <a:pPr>
              <a:buFont typeface="Symbol" panose="05050102010706020507" pitchFamily="18" charset="2"/>
              <a:buChar char="®"/>
            </a:pPr>
            <a:r>
              <a:rPr lang="en-US" sz="2400" dirty="0" smtClean="0"/>
              <a:t>Email us at hivhealthliteracy@jsi.com</a:t>
            </a:r>
          </a:p>
        </p:txBody>
      </p:sp>
      <p:sp>
        <p:nvSpPr>
          <p:cNvPr id="5" name="Content Placeholder 4"/>
          <p:cNvSpPr>
            <a:spLocks noGrp="1"/>
          </p:cNvSpPr>
          <p:nvPr>
            <p:ph sz="quarter" idx="4"/>
          </p:nvPr>
        </p:nvSpPr>
        <p:spPr>
          <a:xfrm>
            <a:off x="381000" y="1600201"/>
            <a:ext cx="4267200" cy="4038600"/>
          </a:xfrm>
        </p:spPr>
        <p:txBody>
          <a:bodyPr/>
          <a:lstStyle/>
          <a:p>
            <a:pPr>
              <a:buFont typeface="Wingdings" panose="05000000000000000000" pitchFamily="2" charset="2"/>
              <a:buChar char="ü"/>
            </a:pPr>
            <a:r>
              <a:rPr lang="en-US" sz="2400" dirty="0"/>
              <a:t>Are an experienced training facilitator</a:t>
            </a:r>
          </a:p>
          <a:p>
            <a:pPr>
              <a:buFont typeface="Wingdings" panose="05000000000000000000" pitchFamily="2" charset="2"/>
              <a:buChar char="ü"/>
            </a:pPr>
            <a:r>
              <a:rPr lang="en-US" sz="2400" dirty="0"/>
              <a:t>Are comfortable talking about Black MSM issues and sexuality</a:t>
            </a:r>
          </a:p>
          <a:p>
            <a:pPr>
              <a:buFont typeface="Wingdings" panose="05000000000000000000" pitchFamily="2" charset="2"/>
              <a:buChar char="ü"/>
            </a:pPr>
            <a:r>
              <a:rPr lang="en-US" sz="2400" dirty="0"/>
              <a:t>Have great relationships with health care </a:t>
            </a:r>
            <a:r>
              <a:rPr lang="en-US" sz="2400" dirty="0" smtClean="0"/>
              <a:t>organizations</a:t>
            </a:r>
            <a:endParaRPr lang="en-US" sz="2400" dirty="0"/>
          </a:p>
        </p:txBody>
      </p:sp>
    </p:spTree>
    <p:extLst>
      <p:ext uri="{BB962C8B-B14F-4D97-AF65-F5344CB8AC3E}">
        <p14:creationId xmlns:p14="http://schemas.microsoft.com/office/powerpoint/2010/main" val="1328896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become an In It Together trainer</a:t>
            </a:r>
            <a:endParaRPr lang="en-US" dirty="0"/>
          </a:p>
        </p:txBody>
      </p:sp>
      <p:sp>
        <p:nvSpPr>
          <p:cNvPr id="3" name="Content Placeholder 2"/>
          <p:cNvSpPr>
            <a:spLocks noGrp="1"/>
          </p:cNvSpPr>
          <p:nvPr>
            <p:ph idx="1"/>
          </p:nvPr>
        </p:nvSpPr>
        <p:spPr/>
        <p:txBody>
          <a:bodyPr/>
          <a:lstStyle/>
          <a:p>
            <a:r>
              <a:rPr lang="en-US" dirty="0" smtClean="0"/>
              <a:t>Become a health literacy resource in your community </a:t>
            </a:r>
            <a:endParaRPr lang="en-US" dirty="0"/>
          </a:p>
          <a:p>
            <a:r>
              <a:rPr lang="en-US" dirty="0" smtClean="0"/>
              <a:t>Build the capacity of health care organizations in your community to meet the health literacy needs of their clients</a:t>
            </a:r>
          </a:p>
        </p:txBody>
      </p:sp>
    </p:spTree>
    <p:extLst>
      <p:ext uri="{BB962C8B-B14F-4D97-AF65-F5344CB8AC3E}">
        <p14:creationId xmlns:p14="http://schemas.microsoft.com/office/powerpoint/2010/main" val="866668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Become an In It Together trainer!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0912522"/>
              </p:ext>
            </p:extLst>
          </p:nvPr>
        </p:nvGraphicFramePr>
        <p:xfrm>
          <a:off x="-76200" y="1295400"/>
          <a:ext cx="91440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8657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We’re All </a:t>
            </a:r>
            <a:br>
              <a:rPr lang="en-US" dirty="0" smtClean="0"/>
            </a:br>
            <a:r>
              <a:rPr lang="en-US" dirty="0" smtClean="0"/>
              <a:t>In It Together</a:t>
            </a:r>
            <a:endParaRPr lang="en-US" dirty="0"/>
          </a:p>
        </p:txBody>
      </p:sp>
    </p:spTree>
    <p:extLst>
      <p:ext uri="{BB962C8B-B14F-4D97-AF65-F5344CB8AC3E}">
        <p14:creationId xmlns:p14="http://schemas.microsoft.com/office/powerpoint/2010/main" val="30258770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lstStyle/>
          <a:p>
            <a:r>
              <a:rPr lang="en-US" dirty="0" smtClean="0"/>
              <a:t>Spring 2018: We’re All In It Together!</a:t>
            </a:r>
            <a:endParaRPr lang="en-US" dirty="0"/>
          </a:p>
        </p:txBody>
      </p:sp>
      <p:sp>
        <p:nvSpPr>
          <p:cNvPr id="3" name="Content Placeholder 2"/>
          <p:cNvSpPr>
            <a:spLocks noGrp="1"/>
          </p:cNvSpPr>
          <p:nvPr>
            <p:ph idx="1"/>
          </p:nvPr>
        </p:nvSpPr>
        <p:spPr>
          <a:xfrm>
            <a:off x="457200" y="1600200"/>
            <a:ext cx="8382000" cy="4038600"/>
          </a:xfrm>
        </p:spPr>
        <p:txBody>
          <a:bodyPr/>
          <a:lstStyle/>
          <a:p>
            <a:r>
              <a:rPr lang="en-US" dirty="0"/>
              <a:t>An </a:t>
            </a:r>
            <a:r>
              <a:rPr lang="en-US" i="1" dirty="0"/>
              <a:t>In It Together </a:t>
            </a:r>
            <a:r>
              <a:rPr lang="en-US" dirty="0"/>
              <a:t>curriculum adapted to help HIV providers meet the diverse needs of key </a:t>
            </a:r>
            <a:r>
              <a:rPr lang="en-US" dirty="0" smtClean="0"/>
              <a:t>populations</a:t>
            </a:r>
            <a:endParaRPr lang="en-US" dirty="0"/>
          </a:p>
          <a:p>
            <a:r>
              <a:rPr lang="en-US" dirty="0"/>
              <a:t>Focus on populations facing disparities (e.g., Black and Latino MSM, youth</a:t>
            </a:r>
            <a:r>
              <a:rPr lang="en-US" dirty="0" smtClean="0"/>
              <a:t>, Black women, </a:t>
            </a:r>
            <a:r>
              <a:rPr lang="en-US" dirty="0"/>
              <a:t>transgender women). Adapted </a:t>
            </a:r>
            <a:r>
              <a:rPr lang="en-US" dirty="0" smtClean="0"/>
              <a:t>resources will include:</a:t>
            </a:r>
          </a:p>
          <a:p>
            <a:pPr lvl="1"/>
            <a:r>
              <a:rPr lang="en-US" dirty="0" smtClean="0"/>
              <a:t>Training of Trainers</a:t>
            </a:r>
          </a:p>
          <a:p>
            <a:pPr lvl="1"/>
            <a:r>
              <a:rPr lang="en-US" dirty="0" smtClean="0"/>
              <a:t>Community training</a:t>
            </a:r>
          </a:p>
          <a:p>
            <a:pPr lvl="1"/>
            <a:r>
              <a:rPr lang="en-US" dirty="0" smtClean="0"/>
              <a:t>Supporting materials</a:t>
            </a:r>
          </a:p>
          <a:p>
            <a:r>
              <a:rPr lang="en-US" dirty="0" smtClean="0"/>
              <a:t>Trainer recruitment will take place in early 2018</a:t>
            </a:r>
          </a:p>
        </p:txBody>
      </p:sp>
    </p:spTree>
    <p:extLst>
      <p:ext uri="{BB962C8B-B14F-4D97-AF65-F5344CB8AC3E}">
        <p14:creationId xmlns:p14="http://schemas.microsoft.com/office/powerpoint/2010/main" val="1232062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r>
              <a:rPr lang="en-US" sz="2000" b="1" dirty="0" smtClean="0"/>
              <a:t>Michelle Vatalaro</a:t>
            </a:r>
          </a:p>
          <a:p>
            <a:pPr marL="0" indent="0">
              <a:buNone/>
            </a:pPr>
            <a:r>
              <a:rPr lang="en-US" sz="2000" dirty="0" smtClean="0"/>
              <a:t>Health </a:t>
            </a:r>
            <a:r>
              <a:rPr lang="en-US" sz="2000" dirty="0"/>
              <a:t>Literacy Lead, </a:t>
            </a:r>
            <a:r>
              <a:rPr lang="en-US" sz="2000" i="1" dirty="0"/>
              <a:t>In It Together </a:t>
            </a:r>
            <a:r>
              <a:rPr lang="en-US" sz="2000" dirty="0" smtClean="0"/>
              <a:t>project</a:t>
            </a:r>
            <a:endParaRPr lang="en-US" sz="2000" dirty="0"/>
          </a:p>
          <a:p>
            <a:pPr marL="0" indent="0">
              <a:buNone/>
            </a:pPr>
            <a:r>
              <a:rPr lang="en-US" sz="2000" dirty="0" smtClean="0"/>
              <a:t>michelle_vatalaro@jsi.com </a:t>
            </a:r>
            <a:endParaRPr lang="en-US" sz="2000" dirty="0"/>
          </a:p>
          <a:p>
            <a:pPr marL="0" indent="0">
              <a:spcBef>
                <a:spcPts val="0"/>
              </a:spcBef>
              <a:buNone/>
            </a:pPr>
            <a:endParaRPr lang="en-US" sz="1400" b="1" dirty="0" smtClean="0"/>
          </a:p>
          <a:p>
            <a:pPr marL="0" indent="0">
              <a:buNone/>
            </a:pPr>
            <a:r>
              <a:rPr lang="en-US" sz="2000" b="1" dirty="0" smtClean="0"/>
              <a:t>Daniel D. </a:t>
            </a:r>
            <a:r>
              <a:rPr lang="en-US" sz="2000" b="1" dirty="0" err="1" smtClean="0"/>
              <a:t>Driffin</a:t>
            </a:r>
            <a:endParaRPr lang="en-US" sz="2000" b="1" dirty="0"/>
          </a:p>
          <a:p>
            <a:pPr marL="0" indent="0">
              <a:buNone/>
            </a:pPr>
            <a:r>
              <a:rPr lang="en-US" sz="2000" dirty="0" smtClean="0"/>
              <a:t>Lead Trainer, </a:t>
            </a:r>
            <a:r>
              <a:rPr lang="en-US" sz="2000" i="1" dirty="0" smtClean="0"/>
              <a:t>In It Together </a:t>
            </a:r>
            <a:r>
              <a:rPr lang="en-US" sz="2000" dirty="0" smtClean="0"/>
              <a:t>project</a:t>
            </a:r>
          </a:p>
          <a:p>
            <a:pPr marL="0" indent="0">
              <a:buNone/>
            </a:pPr>
            <a:r>
              <a:rPr lang="en-US" sz="2000" dirty="0" smtClean="0"/>
              <a:t>ddriffin@gmail.com </a:t>
            </a:r>
          </a:p>
          <a:p>
            <a:pPr marL="0" indent="0">
              <a:buNone/>
            </a:pPr>
            <a:endParaRPr lang="en-US" sz="1400" dirty="0"/>
          </a:p>
          <a:p>
            <a:pPr marL="0" indent="0">
              <a:buNone/>
            </a:pPr>
            <a:r>
              <a:rPr lang="en-US" sz="2000" b="1" dirty="0"/>
              <a:t>In It Together</a:t>
            </a:r>
          </a:p>
          <a:p>
            <a:pPr marL="0" indent="0">
              <a:buNone/>
            </a:pPr>
            <a:r>
              <a:rPr lang="en-US" sz="2000" dirty="0">
                <a:hlinkClick r:id="rId3"/>
              </a:rPr>
              <a:t>https://hivhealthliteracy.careacttarget.org</a:t>
            </a:r>
            <a:r>
              <a:rPr lang="en-US" sz="2000" dirty="0" smtClean="0">
                <a:hlinkClick r:id="rId3"/>
              </a:rPr>
              <a:t>/</a:t>
            </a:r>
            <a:endParaRPr lang="en-US" sz="2000" dirty="0" smtClean="0"/>
          </a:p>
          <a:p>
            <a:pPr marL="0" indent="0">
              <a:buNone/>
            </a:pPr>
            <a:r>
              <a:rPr lang="en-US" sz="2000" dirty="0" smtClean="0"/>
              <a:t>hivhealthliteracy@jsi.com</a:t>
            </a:r>
            <a:endParaRPr lang="en-US" sz="2000" dirty="0"/>
          </a:p>
        </p:txBody>
      </p:sp>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t="10249"/>
          <a:stretch/>
        </p:blipFill>
        <p:spPr>
          <a:xfrm>
            <a:off x="457200" y="6018662"/>
            <a:ext cx="2057400" cy="839337"/>
          </a:xfrm>
          <a:prstGeom prst="rect">
            <a:avLst/>
          </a:prstGeom>
        </p:spPr>
      </p:pic>
    </p:spTree>
    <p:extLst>
      <p:ext uri="{BB962C8B-B14F-4D97-AF65-F5344CB8AC3E}">
        <p14:creationId xmlns:p14="http://schemas.microsoft.com/office/powerpoint/2010/main" val="3936828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literacy and HIV</a:t>
            </a:r>
            <a:endParaRPr lang="en-US" dirty="0"/>
          </a:p>
        </p:txBody>
      </p:sp>
      <p:pic>
        <p:nvPicPr>
          <p:cNvPr id="7" name="Content Placeholder 6"/>
          <p:cNvPicPr>
            <a:picLocks noGrp="1" noChangeAspect="1"/>
          </p:cNvPicPr>
          <p:nvPr>
            <p:ph idx="1"/>
          </p:nvPr>
        </p:nvPicPr>
        <p:blipFill rotWithShape="1">
          <a:blip r:embed="rId3">
            <a:extLst>
              <a:ext uri="{BEBA8EAE-BF5A-486C-A8C5-ECC9F3942E4B}">
                <a14:imgProps xmlns:a14="http://schemas.microsoft.com/office/drawing/2010/main">
                  <a14:imgLayer r:embed="rId4">
                    <a14:imgEffect>
                      <a14:backgroundRemoval t="10000" b="100000" l="9921" r="100000">
                        <a14:foregroundMark x1="84623" y1="25294" x2="89881" y2="65000"/>
                        <a14:foregroundMark x1="70139" y1="50294" x2="77480" y2="84706"/>
                        <a14:foregroundMark x1="55754" y1="26765" x2="62897" y2="63529"/>
                        <a14:foregroundMark x1="41667" y1="50882" x2="49306" y2="86765"/>
                        <a14:foregroundMark x1="27480" y1="26176" x2="34921" y2="64412"/>
                      </a14:backgroundRemoval>
                    </a14:imgEffect>
                  </a14:imgLayer>
                </a14:imgProps>
              </a:ext>
              <a:ext uri="{28A0092B-C50C-407E-A947-70E740481C1C}">
                <a14:useLocalDpi xmlns:a14="http://schemas.microsoft.com/office/drawing/2010/main" val="0"/>
              </a:ext>
            </a:extLst>
          </a:blip>
          <a:srcRect l="19935" t="8259"/>
          <a:stretch/>
        </p:blipFill>
        <p:spPr>
          <a:xfrm>
            <a:off x="166913" y="1524000"/>
            <a:ext cx="9012946" cy="3483428"/>
          </a:xfrm>
        </p:spPr>
      </p:pic>
      <p:sp>
        <p:nvSpPr>
          <p:cNvPr id="4" name="Slide Number Placeholder 1"/>
          <p:cNvSpPr txBox="1">
            <a:spLocks/>
          </p:cNvSpPr>
          <p:nvPr/>
        </p:nvSpPr>
        <p:spPr>
          <a:xfrm>
            <a:off x="0" y="6019800"/>
            <a:ext cx="609600" cy="503238"/>
          </a:xfrm>
          <a:prstGeom prst="ellipse">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2754ED01-E2A0-4C1E-8E21-014B99041579}" type="slidenum">
              <a:rPr lang="en-US" smtClean="0"/>
              <a:pPr/>
              <a:t>3</a:t>
            </a:fld>
            <a:endParaRPr lang="en-US" dirty="0"/>
          </a:p>
        </p:txBody>
      </p:sp>
    </p:spTree>
    <p:extLst>
      <p:ext uri="{BB962C8B-B14F-4D97-AF65-F5344CB8AC3E}">
        <p14:creationId xmlns:p14="http://schemas.microsoft.com/office/powerpoint/2010/main" val="3888309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p:txBody>
          <a:bodyPr/>
          <a:lstStyle/>
          <a:p>
            <a:pPr lvl="0"/>
            <a:r>
              <a:rPr lang="en-US" dirty="0" smtClean="0"/>
              <a:t>Health literacy</a:t>
            </a:r>
            <a:endParaRPr lang="en-US" dirty="0"/>
          </a:p>
        </p:txBody>
      </p:sp>
      <p:sp>
        <p:nvSpPr>
          <p:cNvPr id="139" name="Shape 139"/>
          <p:cNvSpPr>
            <a:spLocks noGrp="1"/>
          </p:cNvSpPr>
          <p:nvPr>
            <p:ph sz="half" idx="1"/>
          </p:nvPr>
        </p:nvSpPr>
        <p:spPr>
          <a:xfrm>
            <a:off x="457200" y="1295400"/>
            <a:ext cx="4038600" cy="4343401"/>
          </a:xfrm>
        </p:spPr>
        <p:txBody>
          <a:bodyPr/>
          <a:lstStyle/>
          <a:p>
            <a:pPr marL="0" indent="0">
              <a:buNone/>
            </a:pPr>
            <a:r>
              <a:rPr lang="en-US" dirty="0" smtClean="0"/>
              <a:t>The degree to which individuals have the capacity to obtain, process, and understand basic health information and services needed to make appropriate health decisions.</a:t>
            </a:r>
          </a:p>
        </p:txBody>
      </p:sp>
      <p:sp>
        <p:nvSpPr>
          <p:cNvPr id="6" name="Slide Number Placeholder 1"/>
          <p:cNvSpPr txBox="1">
            <a:spLocks/>
          </p:cNvSpPr>
          <p:nvPr/>
        </p:nvSpPr>
        <p:spPr>
          <a:xfrm>
            <a:off x="0" y="6019800"/>
            <a:ext cx="609600" cy="503238"/>
          </a:xfrm>
          <a:prstGeom prst="ellipse">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2754ED01-E2A0-4C1E-8E21-014B99041579}" type="slidenum">
              <a:rPr lang="en-US" smtClean="0">
                <a:solidFill>
                  <a:srgbClr val="6F625A"/>
                </a:solidFill>
              </a:rPr>
              <a:pPr/>
              <a:t>4</a:t>
            </a:fld>
            <a:endParaRPr lang="en-US" dirty="0">
              <a:solidFill>
                <a:srgbClr val="6F625A"/>
              </a:solidFill>
            </a:endParaRPr>
          </a:p>
        </p:txBody>
      </p:sp>
      <p:graphicFrame>
        <p:nvGraphicFramePr>
          <p:cNvPr id="9" name="Content Placeholder 11"/>
          <p:cNvGraphicFramePr>
            <a:graphicFrameLocks/>
          </p:cNvGraphicFramePr>
          <p:nvPr>
            <p:extLst>
              <p:ext uri="{D42A27DB-BD31-4B8C-83A1-F6EECF244321}">
                <p14:modId xmlns:p14="http://schemas.microsoft.com/office/powerpoint/2010/main" val="3670454357"/>
              </p:ext>
            </p:extLst>
          </p:nvPr>
        </p:nvGraphicFramePr>
        <p:xfrm>
          <a:off x="4953000" y="1371600"/>
          <a:ext cx="4038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5715000" y="3124200"/>
            <a:ext cx="2514600" cy="523220"/>
          </a:xfrm>
          <a:prstGeom prst="rect">
            <a:avLst/>
          </a:prstGeom>
          <a:noFill/>
        </p:spPr>
        <p:txBody>
          <a:bodyPr wrap="square" rtlCol="0">
            <a:spAutoFit/>
          </a:bodyPr>
          <a:lstStyle/>
          <a:p>
            <a:pPr algn="ctr"/>
            <a:r>
              <a:rPr lang="en-US" sz="2800" b="1" dirty="0">
                <a:solidFill>
                  <a:srgbClr val="6F625A"/>
                </a:solidFill>
              </a:rPr>
              <a:t>Health Literacy</a:t>
            </a:r>
          </a:p>
        </p:txBody>
      </p:sp>
    </p:spTree>
    <p:extLst>
      <p:ext uri="{BB962C8B-B14F-4D97-AF65-F5344CB8AC3E}">
        <p14:creationId xmlns:p14="http://schemas.microsoft.com/office/powerpoint/2010/main" val="2752677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need </a:t>
            </a:r>
            <a:endParaRPr lang="en-US" dirty="0"/>
          </a:p>
        </p:txBody>
      </p:sp>
      <p:sp>
        <p:nvSpPr>
          <p:cNvPr id="2" name="Content Placeholder 1"/>
          <p:cNvSpPr>
            <a:spLocks noGrp="1"/>
          </p:cNvSpPr>
          <p:nvPr>
            <p:ph idx="1"/>
          </p:nvPr>
        </p:nvSpPr>
        <p:spPr/>
        <p:txBody>
          <a:bodyPr/>
          <a:lstStyle/>
          <a:p>
            <a:pPr marL="0" indent="0">
              <a:buNone/>
            </a:pPr>
            <a:r>
              <a:rPr lang="en-US" sz="2200" dirty="0" smtClean="0"/>
              <a:t>Limited health literacy can affect clients’ ability to:</a:t>
            </a:r>
          </a:p>
          <a:p>
            <a:r>
              <a:rPr lang="en-US" sz="2200" dirty="0" smtClean="0"/>
              <a:t>Understand and apply health care information</a:t>
            </a:r>
          </a:p>
          <a:p>
            <a:r>
              <a:rPr lang="en-US" sz="2200" dirty="0" smtClean="0"/>
              <a:t>Interact with the health care system</a:t>
            </a:r>
          </a:p>
          <a:p>
            <a:r>
              <a:rPr lang="en-US" sz="2200" dirty="0" smtClean="0"/>
              <a:t>Get or stay in care</a:t>
            </a:r>
          </a:p>
          <a:p>
            <a:r>
              <a:rPr lang="en-US" sz="2200" dirty="0" smtClean="0"/>
              <a:t>Take medication correctly </a:t>
            </a:r>
          </a:p>
          <a:p>
            <a:r>
              <a:rPr lang="en-US" sz="2200" dirty="0" smtClean="0"/>
              <a:t>Complete forms</a:t>
            </a:r>
          </a:p>
          <a:p>
            <a:r>
              <a:rPr lang="en-US" sz="2200" dirty="0" smtClean="0"/>
              <a:t>Determine which legal documents apply to a specific health care situation</a:t>
            </a:r>
            <a:endParaRPr lang="en-US" sz="2200" dirty="0"/>
          </a:p>
        </p:txBody>
      </p:sp>
    </p:spTree>
    <p:extLst>
      <p:ext uri="{BB962C8B-B14F-4D97-AF65-F5344CB8AC3E}">
        <p14:creationId xmlns:p14="http://schemas.microsoft.com/office/powerpoint/2010/main" val="647293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at risk?</a:t>
            </a:r>
            <a:endParaRPr lang="en-US" dirty="0"/>
          </a:p>
        </p:txBody>
      </p:sp>
      <p:sp>
        <p:nvSpPr>
          <p:cNvPr id="3" name="Content Placeholder 2"/>
          <p:cNvSpPr>
            <a:spLocks noGrp="1"/>
          </p:cNvSpPr>
          <p:nvPr>
            <p:ph sz="half" idx="1"/>
          </p:nvPr>
        </p:nvSpPr>
        <p:spPr>
          <a:xfrm>
            <a:off x="4572000" y="1405731"/>
            <a:ext cx="4038600" cy="4038600"/>
          </a:xfrm>
        </p:spPr>
        <p:txBody>
          <a:bodyPr/>
          <a:lstStyle/>
          <a:p>
            <a:r>
              <a:rPr lang="en-US" sz="2400" dirty="0"/>
              <a:t>Older adults</a:t>
            </a:r>
          </a:p>
          <a:p>
            <a:r>
              <a:rPr lang="en-US" sz="2400" dirty="0" smtClean="0"/>
              <a:t>Racial and ethnic minority </a:t>
            </a:r>
            <a:r>
              <a:rPr lang="en-US" sz="2400" dirty="0"/>
              <a:t>populations</a:t>
            </a:r>
          </a:p>
          <a:p>
            <a:r>
              <a:rPr lang="en-US" sz="2400" dirty="0" smtClean="0"/>
              <a:t>People of low </a:t>
            </a:r>
            <a:r>
              <a:rPr lang="en-US" sz="2400" dirty="0"/>
              <a:t>socioeconomic </a:t>
            </a:r>
            <a:r>
              <a:rPr lang="en-US" sz="2400" dirty="0" smtClean="0"/>
              <a:t>status</a:t>
            </a:r>
          </a:p>
          <a:p>
            <a:r>
              <a:rPr lang="en-US" sz="2400" dirty="0" smtClean="0"/>
              <a:t>Recent immigrants or other people whose first language is not English</a:t>
            </a:r>
            <a:endParaRPr lang="en-US" sz="2400" dirty="0"/>
          </a:p>
          <a:p>
            <a:r>
              <a:rPr lang="en-US" sz="2400" dirty="0"/>
              <a:t>Medically underserved people</a:t>
            </a:r>
          </a:p>
          <a:p>
            <a:endParaRPr lang="en-US" sz="2400" dirty="0"/>
          </a:p>
        </p:txBody>
      </p:sp>
      <p:sp>
        <p:nvSpPr>
          <p:cNvPr id="4" name="Slide Number Placeholder 1"/>
          <p:cNvSpPr txBox="1">
            <a:spLocks/>
          </p:cNvSpPr>
          <p:nvPr/>
        </p:nvSpPr>
        <p:spPr>
          <a:xfrm>
            <a:off x="0" y="6019800"/>
            <a:ext cx="609600" cy="503238"/>
          </a:xfrm>
          <a:prstGeom prst="ellipse">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2754ED01-E2A0-4C1E-8E21-014B99041579}" type="slidenum">
              <a:rPr lang="en-US" smtClean="0"/>
              <a:pPr/>
              <a:t>6</a:t>
            </a:fld>
            <a:endParaRPr lang="en-US" dirty="0"/>
          </a:p>
        </p:txBody>
      </p:sp>
      <p:pic>
        <p:nvPicPr>
          <p:cNvPr id="6" name="Content Placeholder 7" descr="infographic depcting 36% of US population with limited health literac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609600" y="1369000"/>
            <a:ext cx="3255991"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75095" y="4798000"/>
            <a:ext cx="3733800" cy="646331"/>
          </a:xfrm>
          <a:prstGeom prst="rect">
            <a:avLst/>
          </a:prstGeom>
          <a:noFill/>
        </p:spPr>
        <p:txBody>
          <a:bodyPr wrap="square" rtlCol="0">
            <a:spAutoFit/>
          </a:bodyPr>
          <a:lstStyle/>
          <a:p>
            <a:r>
              <a:rPr lang="en-US" dirty="0" smtClean="0"/>
              <a:t>89 million people in the U.S. (36% of adults) have limited health literacy.</a:t>
            </a:r>
            <a:endParaRPr lang="en-US" dirty="0"/>
          </a:p>
        </p:txBody>
      </p:sp>
    </p:spTree>
    <p:extLst>
      <p:ext uri="{BB962C8B-B14F-4D97-AF65-F5344CB8AC3E}">
        <p14:creationId xmlns:p14="http://schemas.microsoft.com/office/powerpoint/2010/main" val="3974965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61129" y="228600"/>
            <a:ext cx="3525071" cy="2207913"/>
          </a:xfrm>
        </p:spPr>
        <p:txBody>
          <a:bodyPr>
            <a:normAutofit/>
          </a:bodyPr>
          <a:lstStyle/>
          <a:p>
            <a:r>
              <a:rPr lang="en-US" sz="5300" dirty="0" smtClean="0"/>
              <a:t>Health literacy</a:t>
            </a:r>
            <a:endParaRPr lang="en-US" sz="5300" dirty="0"/>
          </a:p>
        </p:txBody>
      </p:sp>
      <p:sp>
        <p:nvSpPr>
          <p:cNvPr id="8" name="Title 5"/>
          <p:cNvSpPr txBox="1">
            <a:spLocks/>
          </p:cNvSpPr>
          <p:nvPr/>
        </p:nvSpPr>
        <p:spPr bwMode="auto">
          <a:xfrm>
            <a:off x="3657600" y="3318136"/>
            <a:ext cx="5243425" cy="193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7500"/>
          </a:bodyPr>
          <a:lstStyle>
            <a:lvl1pPr algn="l" rtl="0" eaLnBrk="1" fontAlgn="base" hangingPunct="1">
              <a:spcBef>
                <a:spcPct val="0"/>
              </a:spcBef>
              <a:spcAft>
                <a:spcPct val="0"/>
              </a:spcAft>
              <a:defRPr sz="6600" kern="1200">
                <a:solidFill>
                  <a:srgbClr val="EE2E7C"/>
                </a:solidFill>
                <a:latin typeface="Arial Rounded MT Bold" panose="020F0704030504030204" pitchFamily="34" charset="0"/>
                <a:ea typeface="+mj-ea"/>
                <a:cs typeface="Arial" panose="020B0604020202020204" pitchFamily="34" charset="0"/>
              </a:defRPr>
            </a:lvl1pPr>
            <a:lvl2pPr algn="l" rtl="0" eaLnBrk="1" fontAlgn="base" hangingPunct="1">
              <a:spcBef>
                <a:spcPct val="0"/>
              </a:spcBef>
              <a:spcAft>
                <a:spcPct val="0"/>
              </a:spcAft>
              <a:defRPr sz="3600">
                <a:solidFill>
                  <a:srgbClr val="EE2E7C"/>
                </a:solidFill>
                <a:latin typeface="Arial Rounded MT Bold" pitchFamily="34" charset="0"/>
                <a:cs typeface="Arial" charset="0"/>
              </a:defRPr>
            </a:lvl2pPr>
            <a:lvl3pPr algn="l" rtl="0" eaLnBrk="1" fontAlgn="base" hangingPunct="1">
              <a:spcBef>
                <a:spcPct val="0"/>
              </a:spcBef>
              <a:spcAft>
                <a:spcPct val="0"/>
              </a:spcAft>
              <a:defRPr sz="3600">
                <a:solidFill>
                  <a:srgbClr val="EE2E7C"/>
                </a:solidFill>
                <a:latin typeface="Arial Rounded MT Bold" pitchFamily="34" charset="0"/>
                <a:cs typeface="Arial" charset="0"/>
              </a:defRPr>
            </a:lvl3pPr>
            <a:lvl4pPr algn="l" rtl="0" eaLnBrk="1" fontAlgn="base" hangingPunct="1">
              <a:spcBef>
                <a:spcPct val="0"/>
              </a:spcBef>
              <a:spcAft>
                <a:spcPct val="0"/>
              </a:spcAft>
              <a:defRPr sz="3600">
                <a:solidFill>
                  <a:srgbClr val="EE2E7C"/>
                </a:solidFill>
                <a:latin typeface="Arial Rounded MT Bold" pitchFamily="34" charset="0"/>
                <a:cs typeface="Arial" charset="0"/>
              </a:defRPr>
            </a:lvl4pPr>
            <a:lvl5pPr algn="l" rtl="0" eaLnBrk="1" fontAlgn="base" hangingPunct="1">
              <a:spcBef>
                <a:spcPct val="0"/>
              </a:spcBef>
              <a:spcAft>
                <a:spcPct val="0"/>
              </a:spcAft>
              <a:defRPr sz="3600">
                <a:solidFill>
                  <a:srgbClr val="EE2E7C"/>
                </a:solidFill>
                <a:latin typeface="Arial Rounded MT Bold" pitchFamily="34" charset="0"/>
                <a:cs typeface="Arial" charset="0"/>
              </a:defRPr>
            </a:lvl5pPr>
            <a:lvl6pPr marL="457200" algn="l" rtl="0" eaLnBrk="1" fontAlgn="base" hangingPunct="1">
              <a:spcBef>
                <a:spcPct val="0"/>
              </a:spcBef>
              <a:spcAft>
                <a:spcPct val="0"/>
              </a:spcAft>
              <a:defRPr sz="3600" b="1">
                <a:solidFill>
                  <a:srgbClr val="469DC1"/>
                </a:solidFill>
                <a:latin typeface="Calibri" pitchFamily="34" charset="0"/>
              </a:defRPr>
            </a:lvl6pPr>
            <a:lvl7pPr marL="914400" algn="l" rtl="0" eaLnBrk="1" fontAlgn="base" hangingPunct="1">
              <a:spcBef>
                <a:spcPct val="0"/>
              </a:spcBef>
              <a:spcAft>
                <a:spcPct val="0"/>
              </a:spcAft>
              <a:defRPr sz="3600" b="1">
                <a:solidFill>
                  <a:srgbClr val="469DC1"/>
                </a:solidFill>
                <a:latin typeface="Calibri" pitchFamily="34" charset="0"/>
              </a:defRPr>
            </a:lvl7pPr>
            <a:lvl8pPr marL="1371600" algn="l" rtl="0" eaLnBrk="1" fontAlgn="base" hangingPunct="1">
              <a:spcBef>
                <a:spcPct val="0"/>
              </a:spcBef>
              <a:spcAft>
                <a:spcPct val="0"/>
              </a:spcAft>
              <a:defRPr sz="3600" b="1">
                <a:solidFill>
                  <a:srgbClr val="469DC1"/>
                </a:solidFill>
                <a:latin typeface="Calibri" pitchFamily="34" charset="0"/>
              </a:defRPr>
            </a:lvl8pPr>
            <a:lvl9pPr marL="1828800" algn="l" rtl="0" eaLnBrk="1" fontAlgn="base" hangingPunct="1">
              <a:spcBef>
                <a:spcPct val="0"/>
              </a:spcBef>
              <a:spcAft>
                <a:spcPct val="0"/>
              </a:spcAft>
              <a:defRPr sz="3600" b="1">
                <a:solidFill>
                  <a:srgbClr val="469DC1"/>
                </a:solidFill>
                <a:latin typeface="Calibri" pitchFamily="34" charset="0"/>
              </a:defRPr>
            </a:lvl9pPr>
          </a:lstStyle>
          <a:p>
            <a:pPr algn="r"/>
            <a:r>
              <a:rPr lang="en-US" sz="5400" dirty="0" smtClean="0"/>
              <a:t>Cultural competency</a:t>
            </a:r>
            <a:endParaRPr lang="en-US" sz="5400"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0454" t="32792" r="50000" b="41061"/>
          <a:stretch/>
        </p:blipFill>
        <p:spPr bwMode="auto">
          <a:xfrm>
            <a:off x="2209800" y="1867673"/>
            <a:ext cx="5029200" cy="2628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Shape 6"/>
          <p:cNvSpPr/>
          <p:nvPr/>
        </p:nvSpPr>
        <p:spPr>
          <a:xfrm rot="4147500">
            <a:off x="4889126" y="2915420"/>
            <a:ext cx="752182" cy="805434"/>
          </a:xfrm>
          <a:prstGeom prst="corner">
            <a:avLst>
              <a:gd name="adj1" fmla="val 34834"/>
              <a:gd name="adj2" fmla="val 34853"/>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L-Shape 9"/>
          <p:cNvSpPr/>
          <p:nvPr/>
        </p:nvSpPr>
        <p:spPr>
          <a:xfrm rot="19756637" flipH="1">
            <a:off x="3054444" y="2051192"/>
            <a:ext cx="786140" cy="770642"/>
          </a:xfrm>
          <a:prstGeom prst="corner">
            <a:avLst>
              <a:gd name="adj1" fmla="val 34834"/>
              <a:gd name="adj2" fmla="val 34853"/>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Slide Number Placeholder 1"/>
          <p:cNvSpPr txBox="1">
            <a:spLocks/>
          </p:cNvSpPr>
          <p:nvPr/>
        </p:nvSpPr>
        <p:spPr>
          <a:xfrm>
            <a:off x="0" y="6019800"/>
            <a:ext cx="609600" cy="503238"/>
          </a:xfrm>
          <a:prstGeom prst="ellipse">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2754ED01-E2A0-4C1E-8E21-014B99041579}" type="slidenum">
              <a:rPr lang="en-US" smtClean="0"/>
              <a:pPr/>
              <a:t>7</a:t>
            </a:fld>
            <a:endParaRPr lang="en-US" dirty="0"/>
          </a:p>
        </p:txBody>
      </p:sp>
    </p:spTree>
    <p:extLst>
      <p:ext uri="{BB962C8B-B14F-4D97-AF65-F5344CB8AC3E}">
        <p14:creationId xmlns:p14="http://schemas.microsoft.com/office/powerpoint/2010/main" val="3796933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000"/>
              </a:lnSpc>
            </a:pPr>
            <a:r>
              <a:rPr lang="en-US" dirty="0" smtClean="0"/>
              <a:t>Responsibility of health professionals in health literacy</a:t>
            </a:r>
            <a:endParaRPr lang="en-US" dirty="0"/>
          </a:p>
        </p:txBody>
      </p:sp>
      <p:sp>
        <p:nvSpPr>
          <p:cNvPr id="3" name="Content Placeholder 2"/>
          <p:cNvSpPr>
            <a:spLocks noGrp="1"/>
          </p:cNvSpPr>
          <p:nvPr>
            <p:ph idx="1"/>
          </p:nvPr>
        </p:nvSpPr>
        <p:spPr/>
        <p:txBody>
          <a:bodyPr/>
          <a:lstStyle/>
          <a:p>
            <a:r>
              <a:rPr lang="en-US" dirty="0"/>
              <a:t>Health literacy is an issue of health equity</a:t>
            </a:r>
          </a:p>
          <a:p>
            <a:r>
              <a:rPr lang="en-US" dirty="0" smtClean="0"/>
              <a:t>Health care organizations have a responsibility to address and build clients’ health literacy</a:t>
            </a:r>
          </a:p>
          <a:p>
            <a:r>
              <a:rPr lang="en-US" dirty="0" smtClean="0"/>
              <a:t>Health professionals must provide information in a way clients understand</a:t>
            </a:r>
          </a:p>
        </p:txBody>
      </p:sp>
      <p:sp>
        <p:nvSpPr>
          <p:cNvPr id="4" name="Slide Number Placeholder 1"/>
          <p:cNvSpPr txBox="1">
            <a:spLocks/>
          </p:cNvSpPr>
          <p:nvPr/>
        </p:nvSpPr>
        <p:spPr>
          <a:xfrm>
            <a:off x="0" y="6019800"/>
            <a:ext cx="609600" cy="503238"/>
          </a:xfrm>
          <a:prstGeom prst="ellipse">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2754ED01-E2A0-4C1E-8E21-014B99041579}" type="slidenum">
              <a:rPr lang="en-US" smtClean="0"/>
              <a:pPr/>
              <a:t>8</a:t>
            </a:fld>
            <a:endParaRPr lang="en-US" dirty="0"/>
          </a:p>
        </p:txBody>
      </p:sp>
    </p:spTree>
    <p:extLst>
      <p:ext uri="{BB962C8B-B14F-4D97-AF65-F5344CB8AC3E}">
        <p14:creationId xmlns:p14="http://schemas.microsoft.com/office/powerpoint/2010/main" val="2674868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In It Together project</a:t>
            </a:r>
            <a:endParaRPr lang="en-US" dirty="0"/>
          </a:p>
        </p:txBody>
      </p:sp>
    </p:spTree>
    <p:extLst>
      <p:ext uri="{BB962C8B-B14F-4D97-AF65-F5344CB8AC3E}">
        <p14:creationId xmlns:p14="http://schemas.microsoft.com/office/powerpoint/2010/main" val="3074307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InItTogether_template3">
  <a:themeElements>
    <a:clrScheme name="In It Together">
      <a:dk1>
        <a:srgbClr val="6F625A"/>
      </a:dk1>
      <a:lt1>
        <a:sysClr val="window" lastClr="FFFFFF"/>
      </a:lt1>
      <a:dk2>
        <a:srgbClr val="034358"/>
      </a:dk2>
      <a:lt2>
        <a:srgbClr val="C2B59C"/>
      </a:lt2>
      <a:accent1>
        <a:srgbClr val="2BADE2"/>
      </a:accent1>
      <a:accent2>
        <a:srgbClr val="FA961E"/>
      </a:accent2>
      <a:accent3>
        <a:srgbClr val="EE2E7C"/>
      </a:accent3>
      <a:accent4>
        <a:srgbClr val="8EC641"/>
      </a:accent4>
      <a:accent5>
        <a:srgbClr val="9B8579"/>
      </a:accent5>
      <a:accent6>
        <a:srgbClr val="45889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1152</TotalTime>
  <Words>4677</Words>
  <Application>Microsoft Office PowerPoint</Application>
  <PresentationFormat>On-screen Show (4:3)</PresentationFormat>
  <Paragraphs>425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InItTogether_template3</vt:lpstr>
      <vt:lpstr>In It Together: Improving Health Literacy for Black Men who have Sex with Men</vt:lpstr>
      <vt:lpstr>Overview</vt:lpstr>
      <vt:lpstr>Health literacy and HIV</vt:lpstr>
      <vt:lpstr>Health literacy</vt:lpstr>
      <vt:lpstr>The need </vt:lpstr>
      <vt:lpstr>Who is at risk?</vt:lpstr>
      <vt:lpstr>Health literacy</vt:lpstr>
      <vt:lpstr>Responsibility of health professionals in health literacy</vt:lpstr>
      <vt:lpstr>The In It Together project</vt:lpstr>
      <vt:lpstr>Overview of In It Together</vt:lpstr>
      <vt:lpstr>Target Communities</vt:lpstr>
      <vt:lpstr>In It Together model</vt:lpstr>
      <vt:lpstr>The Community Training</vt:lpstr>
      <vt:lpstr>How In It Together benefits health care organizations</vt:lpstr>
      <vt:lpstr>Elements of the Community Training</vt:lpstr>
      <vt:lpstr>Approaches for health literate communication</vt:lpstr>
      <vt:lpstr>Who can benefit from the IIT community training</vt:lpstr>
      <vt:lpstr>Connect to training</vt:lpstr>
      <vt:lpstr>In It Together Training of Trainers</vt:lpstr>
      <vt:lpstr>The Training of Trainers</vt:lpstr>
      <vt:lpstr>We want you  to be an In It Together trainer because you:</vt:lpstr>
      <vt:lpstr>Why become an In It Together trainer</vt:lpstr>
      <vt:lpstr>Become an In It Together trainer!</vt:lpstr>
      <vt:lpstr>We’re All  In It Together</vt:lpstr>
      <vt:lpstr>Spring 2018: We’re All In It Together!</vt:lpstr>
      <vt:lpstr>Thank you!</vt:lpstr>
    </vt:vector>
  </TitlesOfParts>
  <Company>John Snow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HRSA Innovative Service Models and Best Practices</dc:title>
  <dc:creator>Michelle Vatalaro</dc:creator>
  <cp:lastModifiedBy>Michelle Vatalaro</cp:lastModifiedBy>
  <cp:revision>73</cp:revision>
  <dcterms:created xsi:type="dcterms:W3CDTF">2017-07-17T14:56:04Z</dcterms:created>
  <dcterms:modified xsi:type="dcterms:W3CDTF">2017-08-30T19:21:35Z</dcterms:modified>
</cp:coreProperties>
</file>