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24"/>
  </p:notesMasterIdLst>
  <p:sldIdLst>
    <p:sldId id="334" r:id="rId5"/>
    <p:sldId id="276" r:id="rId6"/>
    <p:sldId id="274" r:id="rId7"/>
    <p:sldId id="333" r:id="rId8"/>
    <p:sldId id="331" r:id="rId9"/>
    <p:sldId id="306" r:id="rId10"/>
    <p:sldId id="309" r:id="rId11"/>
    <p:sldId id="325" r:id="rId12"/>
    <p:sldId id="315" r:id="rId13"/>
    <p:sldId id="330" r:id="rId14"/>
    <p:sldId id="323" r:id="rId15"/>
    <p:sldId id="317" r:id="rId16"/>
    <p:sldId id="316" r:id="rId17"/>
    <p:sldId id="327" r:id="rId18"/>
    <p:sldId id="324" r:id="rId19"/>
    <p:sldId id="326" r:id="rId20"/>
    <p:sldId id="332" r:id="rId21"/>
    <p:sldId id="329" r:id="rId22"/>
    <p:sldId id="335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ther" initials="HH" lastIdx="1" clrIdx="0"/>
  <p:cmAuthor id="1" name="Woody, Sara (HRSA)" initials="WS(" lastIdx="9" clrIdx="1">
    <p:extLst>
      <p:ext uri="{19B8F6BF-5375-455C-9EA6-DF929625EA0E}">
        <p15:presenceInfo xmlns:p15="http://schemas.microsoft.com/office/powerpoint/2012/main" userId="S-1-5-21-1575576018-681398725-1848903544-56821" providerId="AD"/>
      </p:ext>
    </p:extLst>
  </p:cmAuthor>
  <p:cmAuthor id="2" name="Schachner, Amy (HRSA)" initials="SA(" lastIdx="1" clrIdx="2">
    <p:extLst>
      <p:ext uri="{19B8F6BF-5375-455C-9EA6-DF929625EA0E}">
        <p15:presenceInfo xmlns:p15="http://schemas.microsoft.com/office/powerpoint/2012/main" userId="S-1-5-21-1575576018-681398725-1848903544-34697" providerId="AD"/>
      </p:ext>
    </p:extLst>
  </p:cmAuthor>
  <p:cmAuthor id="3" name="Hauck, Heather (HRSA)" initials="HH(" lastIdx="8" clrIdx="3">
    <p:extLst>
      <p:ext uri="{19B8F6BF-5375-455C-9EA6-DF929625EA0E}">
        <p15:presenceInfo xmlns:p15="http://schemas.microsoft.com/office/powerpoint/2012/main" userId="S-1-5-21-1575576018-681398725-1848903544-38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7B"/>
    <a:srgbClr val="800000"/>
    <a:srgbClr val="D0E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343" autoAdjust="0"/>
  </p:normalViewPr>
  <p:slideViewPr>
    <p:cSldViewPr>
      <p:cViewPr varScale="1">
        <p:scale>
          <a:sx n="70" d="100"/>
          <a:sy n="70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'Viral Suppression Race'!$A$7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rgbClr val="C0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Race'!$B$7:$G$7</c:f>
              <c:numCache>
                <c:formatCode>0.0%</c:formatCode>
                <c:ptCount val="6"/>
                <c:pt idx="0">
                  <c:v>0.76300000000000001</c:v>
                </c:pt>
                <c:pt idx="1">
                  <c:v>0.79</c:v>
                </c:pt>
                <c:pt idx="2">
                  <c:v>0.81399999999999995</c:v>
                </c:pt>
                <c:pt idx="3">
                  <c:v>0.84299999999999997</c:v>
                </c:pt>
                <c:pt idx="4">
                  <c:v>0.86599999999999999</c:v>
                </c:pt>
                <c:pt idx="5">
                  <c:v>0.88300000000000001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90-49C8-9BD2-2A24AB514940}"/>
            </c:ext>
          </c:extLst>
        </c:ser>
        <c:ser>
          <c:idx val="1"/>
          <c:order val="1"/>
          <c:tx>
            <c:strRef>
              <c:f>'Viral Suppression Race'!$A$4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6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Race'!$B$4:$G$4</c:f>
              <c:numCache>
                <c:formatCode>0.0%</c:formatCode>
                <c:ptCount val="6"/>
                <c:pt idx="0">
                  <c:v>0.63300000000000001</c:v>
                </c:pt>
                <c:pt idx="1">
                  <c:v>0.67100000000000004</c:v>
                </c:pt>
                <c:pt idx="2">
                  <c:v>0.69899999999999995</c:v>
                </c:pt>
                <c:pt idx="3">
                  <c:v>0.73899999999999999</c:v>
                </c:pt>
                <c:pt idx="4">
                  <c:v>0.77100000000000002</c:v>
                </c:pt>
                <c:pt idx="5">
                  <c:v>0.79500000000000004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90-49C8-9BD2-2A24AB514940}"/>
            </c:ext>
          </c:extLst>
        </c:ser>
        <c:ser>
          <c:idx val="2"/>
          <c:order val="2"/>
          <c:tx>
            <c:strRef>
              <c:f>'Viral Suppression Race'!$A$3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7030A0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Race'!$B$3:$G$3</c:f>
              <c:numCache>
                <c:formatCode>0.0%</c:formatCode>
                <c:ptCount val="6"/>
                <c:pt idx="0">
                  <c:v>0.78800000000000003</c:v>
                </c:pt>
                <c:pt idx="1">
                  <c:v>0.83</c:v>
                </c:pt>
                <c:pt idx="2">
                  <c:v>0.82499999999999996</c:v>
                </c:pt>
                <c:pt idx="3">
                  <c:v>0.876</c:v>
                </c:pt>
                <c:pt idx="4">
                  <c:v>0.89100000000000001</c:v>
                </c:pt>
                <c:pt idx="5">
                  <c:v>0.90600000000000003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90-49C8-9BD2-2A24AB514940}"/>
            </c:ext>
          </c:extLst>
        </c:ser>
        <c:ser>
          <c:idx val="0"/>
          <c:order val="3"/>
          <c:tx>
            <c:strRef>
              <c:f>'Viral Suppression Race'!$A$6</c:f>
              <c:strCache>
                <c:ptCount val="1"/>
                <c:pt idx="0">
                  <c:v>Native Hawaiian/Pacific Islander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1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Race'!$B$6:$G$6</c:f>
              <c:numCache>
                <c:formatCode>0.0%</c:formatCode>
                <c:ptCount val="6"/>
                <c:pt idx="0">
                  <c:v>0.70499999999999996</c:v>
                </c:pt>
                <c:pt idx="1">
                  <c:v>0.77900000000000003</c:v>
                </c:pt>
                <c:pt idx="2">
                  <c:v>0.79100000000000004</c:v>
                </c:pt>
                <c:pt idx="3">
                  <c:v>0.76800000000000002</c:v>
                </c:pt>
                <c:pt idx="4">
                  <c:v>0.80900000000000005</c:v>
                </c:pt>
                <c:pt idx="5">
                  <c:v>0.83799999999999997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90-49C8-9BD2-2A24AB514940}"/>
            </c:ext>
          </c:extLst>
        </c:ser>
        <c:ser>
          <c:idx val="5"/>
          <c:order val="4"/>
          <c:tx>
            <c:strRef>
              <c:f>'Viral Suppression Race'!$A$2</c:f>
              <c:strCache>
                <c:ptCount val="1"/>
                <c:pt idx="0">
                  <c:v>American Indian/Alaskan Native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x"/>
            <c:size val="9"/>
            <c:spPr>
              <a:solidFill>
                <a:srgbClr val="0070C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Race'!$B$2:$G$2</c:f>
              <c:numCache>
                <c:formatCode>0.0%</c:formatCode>
                <c:ptCount val="6"/>
                <c:pt idx="0">
                  <c:v>0.70399999999999996</c:v>
                </c:pt>
                <c:pt idx="1">
                  <c:v>0.745</c:v>
                </c:pt>
                <c:pt idx="2">
                  <c:v>0.76300000000000001</c:v>
                </c:pt>
                <c:pt idx="3">
                  <c:v>0.78100000000000003</c:v>
                </c:pt>
                <c:pt idx="4">
                  <c:v>0.83</c:v>
                </c:pt>
                <c:pt idx="5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090-49C8-9BD2-2A24AB514940}"/>
            </c:ext>
          </c:extLst>
        </c:ser>
        <c:ser>
          <c:idx val="4"/>
          <c:order val="5"/>
          <c:tx>
            <c:strRef>
              <c:f>'Viral Suppression Race'!$A$5</c:f>
              <c:strCache>
                <c:ptCount val="1"/>
                <c:pt idx="0">
                  <c:v>Hispanic/Latino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Race'!$B$5:$G$5</c:f>
              <c:numCache>
                <c:formatCode>0.0%</c:formatCode>
                <c:ptCount val="6"/>
                <c:pt idx="0">
                  <c:v>0.73599999999999999</c:v>
                </c:pt>
                <c:pt idx="1">
                  <c:v>0.76</c:v>
                </c:pt>
                <c:pt idx="2">
                  <c:v>0.77900000000000003</c:v>
                </c:pt>
                <c:pt idx="3">
                  <c:v>0.81399999999999995</c:v>
                </c:pt>
                <c:pt idx="4">
                  <c:v>0.84</c:v>
                </c:pt>
                <c:pt idx="5">
                  <c:v>0.85699999999999998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90-49C8-9BD2-2A24AB514940}"/>
            </c:ext>
          </c:extLst>
        </c:ser>
        <c:ser>
          <c:idx val="6"/>
          <c:order val="6"/>
          <c:tx>
            <c:strRef>
              <c:f>'Viral Suppression Race'!$A$8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'Viral Suppression Race'!$B$1:$G$1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 formatCode="0">
                  <c:v>2015</c:v>
                </c:pt>
              </c:numCache>
            </c:numRef>
          </c:cat>
          <c:val>
            <c:numRef>
              <c:f>'Viral Suppression Race'!$B$8:$G$8</c:f>
              <c:numCache>
                <c:formatCode>0.0%</c:formatCode>
                <c:ptCount val="6"/>
                <c:pt idx="0">
                  <c:v>0.70399999999999996</c:v>
                </c:pt>
                <c:pt idx="1">
                  <c:v>0.72799999999999998</c:v>
                </c:pt>
                <c:pt idx="2">
                  <c:v>0.745</c:v>
                </c:pt>
                <c:pt idx="3">
                  <c:v>0.78400000000000003</c:v>
                </c:pt>
                <c:pt idx="4">
                  <c:v>0.82799999999999996</c:v>
                </c:pt>
                <c:pt idx="5">
                  <c:v>0.82299999999999995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090-49C8-9BD2-2A24AB514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849024"/>
        <c:axId val="601848040"/>
      </c:lineChart>
      <c:catAx>
        <c:axId val="60184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48040"/>
        <c:crosses val="autoZero"/>
        <c:auto val="1"/>
        <c:lblAlgn val="ctr"/>
        <c:lblOffset val="100"/>
        <c:noMultiLvlLbl val="0"/>
      </c:catAx>
      <c:valAx>
        <c:axId val="601848040"/>
        <c:scaling>
          <c:orientation val="minMax"/>
          <c:max val="0.95000000000000007"/>
          <c:min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4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50303389495669E-2"/>
          <c:y val="0.80613618231641748"/>
          <c:w val="0.93240500851372077"/>
          <c:h val="0.17624267230913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7CE67-1F9B-A945-A681-B9F6635EAF63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396A-1F35-9942-8935-AABC650F0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1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A396A-1F35-9942-8935-AABC650F03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66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7C43-6AB4-4E17-83E5-949542B1F0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7C43-6AB4-4E17-83E5-949542B1F0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BBA0-76CD-4FEC-885B-6648D94F99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84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BBA0-76CD-4FEC-885B-6648D94F99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0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7C43-6AB4-4E17-83E5-949542B1F0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1774">
              <a:buFontTx/>
              <a:buChar char="-"/>
              <a:defRPr/>
            </a:pPr>
            <a:r>
              <a:rPr lang="en-US" baseline="0" dirty="0" smtClean="0"/>
              <a:t>Recipients expected to partner with or sub-award to three specific entities: a) Their State, Local or Tribal public health department, b) their Regional or Local AETC, c) SUD treatment and mental health provider(s) </a:t>
            </a:r>
            <a:r>
              <a:rPr lang="en-US" b="1" i="1" baseline="0" dirty="0" smtClean="0"/>
              <a:t>IF</a:t>
            </a:r>
            <a:r>
              <a:rPr lang="en-US" baseline="0" dirty="0" smtClean="0"/>
              <a:t> such services are not readily available and accessible at each clinical site</a:t>
            </a:r>
          </a:p>
          <a:p>
            <a:pPr marL="171450" indent="-171450" defTabSz="931774">
              <a:buFontTx/>
              <a:buChar char="-"/>
              <a:defRPr/>
            </a:pPr>
            <a:r>
              <a:rPr lang="en-US" baseline="0" dirty="0" smtClean="0"/>
              <a:t>The application period closed on July 28, 2017 and awards will be announced later this month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E8A2-6A79-46AE-9519-B6EE1E3F1CA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42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A396A-1F35-9942-8935-AABC650F03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FY16:</a:t>
            </a:r>
            <a:r>
              <a:rPr lang="en-US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at $2.32</a:t>
            </a:r>
            <a:r>
              <a:rPr lang="en-US" baseline="0" dirty="0" smtClean="0"/>
              <a:t> billion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Remember why</a:t>
            </a:r>
            <a:r>
              <a:rPr lang="en-US" baseline="0" dirty="0" smtClean="0">
                <a:solidFill>
                  <a:schemeClr val="tx1"/>
                </a:solidFill>
              </a:rPr>
              <a:t> this program exists. It is to provide high-quality HIV care and treatment services to low-income PLWH. 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RWHAP has an important role to play in the public health response to HIV. Our clients achieve higher rates of viral suppression than PLWH receiving services elsewhere.  </a:t>
            </a:r>
          </a:p>
          <a:p>
            <a:endParaRPr lang="en-US" baseline="0" dirty="0" smtClean="0">
              <a:solidFill>
                <a:schemeClr val="tx1"/>
              </a:solidFill>
            </a:endParaRPr>
          </a:p>
          <a:p>
            <a:r>
              <a:rPr lang="en-US" baseline="0" dirty="0" smtClean="0">
                <a:solidFill>
                  <a:schemeClr val="tx1"/>
                </a:solidFill>
              </a:rPr>
              <a:t>When a person is virally suppressed, they are far less likely to transmit HIV to others.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07774-E4F6-42C8-869D-7EBFD84DCB0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2015, of the 528,847 RWHAP clients with reported race/ethnicity information,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47.1% self-identified as Black/African American; 22.7% Hispanic/Latino; and less than 3.5% total for American Indian/Alaska Native, Asian, Native Hawaiian/Pacific Islander, and persons of multiple races. Whites accounted for 26.9% of clients.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Hispanics/Latinos can be of any race.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territories include Guam, Puerto Rico, and the U.S. Virgin Islands.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source is: HRSA. Ryan White HIV/AIDS Program Services Report (RSR) 2015. Does not include AIDS Drug Assistance Program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4E639-E871-46A8-96AA-8898547371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2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Looking at the rates viral suppression by race/ethnicity…</a:t>
            </a:r>
            <a:endParaRPr lang="en-US" b="0" dirty="0" smtClean="0"/>
          </a:p>
          <a:p>
            <a:endParaRPr lang="en-US" dirty="0" smtClean="0"/>
          </a:p>
          <a:p>
            <a:r>
              <a:rPr lang="en-US" baseline="0" dirty="0" smtClean="0"/>
              <a:t>The scale for viral suppression is from 63.3% to 90.6%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Viral suppression lowest in Blacks</a:t>
            </a:r>
            <a:r>
              <a:rPr lang="en-US" baseline="0" dirty="0" smtClean="0"/>
              <a:t> with Asians having the highest rates of suppression.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4E639-E871-46A8-96AA-8898547371E6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9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RWHAP Parts (A, B, C, D, F) will need to work together to leverage the comprehensive public health approach and achieve the goal of curing HCV in the RWHAP.</a:t>
            </a:r>
          </a:p>
          <a:p>
            <a:r>
              <a:rPr lang="en-US" dirty="0" smtClean="0"/>
              <a:t>There is a legislative provision that RWHAP</a:t>
            </a:r>
            <a:r>
              <a:rPr lang="en-US" baseline="0" dirty="0" smtClean="0"/>
              <a:t> programs, under provision of certain counseling services, that screening and counseling for HCV be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BBA0-76CD-4FEC-885B-6648D94F99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6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HRSA released</a:t>
            </a:r>
            <a:r>
              <a:rPr lang="en-US" baseline="0" dirty="0" smtClean="0"/>
              <a:t> a program letter in 2015 on the importance of the provision of HCV services with RWHAP funds.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A396A-1F35-9942-8935-AABC650F03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RWHAP Parts (A, B, C, D, F) will need to work together to leverage the comprehensive public health approach and achieve the goal of curing HCV in the RWHAP.</a:t>
            </a:r>
          </a:p>
          <a:p>
            <a:r>
              <a:rPr lang="en-US" dirty="0" smtClean="0"/>
              <a:t>There is a legislative provision that RWHAP</a:t>
            </a:r>
            <a:r>
              <a:rPr lang="en-US" baseline="0" dirty="0" smtClean="0"/>
              <a:t> programs, under provision of certain counseling services, that screening and counseling for HCV be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BBA0-76CD-4FEC-885B-6648D94F99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5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minority populations is on PWID and MSM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7C43-6AB4-4E17-83E5-949542B1F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4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Specifically mention that this funding is provided through FY2016 SMAIF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FBBA0-76CD-4FEC-885B-6648D94F99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2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6074"/>
            <a:ext cx="7391400" cy="1371601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F4D7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5"/>
            <a:ext cx="6248400" cy="6858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9250" y="4054475"/>
            <a:ext cx="2647950" cy="365125"/>
          </a:xfrm>
          <a:prstGeom prst="rect">
            <a:avLst/>
          </a:prstGeom>
        </p:spPr>
        <p:txBody>
          <a:bodyPr/>
          <a:lstStyle>
            <a:lvl1pPr algn="r"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1F44F6A-A22E-4C14-8628-5BD204EF2573}" type="datetimeFigureOut">
              <a:rPr lang="en-US" smtClean="0"/>
              <a:pPr/>
              <a:t>7/31/2017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0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3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6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00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7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8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rgbClr val="0F4D7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96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3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7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6074"/>
            <a:ext cx="7391400" cy="1371601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F4D7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5"/>
            <a:ext cx="6248400" cy="6858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9250" y="4054475"/>
            <a:ext cx="2647950" cy="365125"/>
          </a:xfrm>
          <a:prstGeom prst="rect">
            <a:avLst/>
          </a:prstGeom>
        </p:spPr>
        <p:txBody>
          <a:bodyPr/>
          <a:lstStyle>
            <a:lvl1pPr algn="r"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1F44F6A-A22E-4C14-8628-5BD204EF2573}" type="datetimeFigureOut">
              <a:rPr lang="en-US" smtClean="0"/>
              <a:pPr/>
              <a:t>7/31/2017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rgbClr val="0F4D7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16268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5762" y="6606913"/>
            <a:ext cx="65742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None/>
            </a:pPr>
            <a:r>
              <a:rPr lang="en-US" sz="900" i="1" dirty="0" smtClean="0">
                <a:solidFill>
                  <a:prstClr val="white"/>
                </a:solidFill>
                <a:latin typeface="+mn-lt"/>
              </a:rPr>
              <a:t>Source: </a:t>
            </a:r>
            <a:r>
              <a:rPr lang="en-US" sz="900" dirty="0" smtClean="0">
                <a:solidFill>
                  <a:prstClr val="white"/>
                </a:solidFill>
                <a:latin typeface="+mn-lt"/>
              </a:rPr>
              <a:t>HRSA. Ryan White HIV/AIDS Program Services Report (RSR) 2015. Does not include AIDS Drug Assistance Program data.</a:t>
            </a:r>
            <a:endParaRPr lang="en-US" sz="900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252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82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8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8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9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361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73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4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6074"/>
            <a:ext cx="7391400" cy="1371601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F4D7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92475"/>
            <a:ext cx="6248400" cy="685800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rgbClr val="8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29250" y="4054475"/>
            <a:ext cx="2647950" cy="365125"/>
          </a:xfrm>
          <a:prstGeom prst="rect">
            <a:avLst/>
          </a:prstGeom>
        </p:spPr>
        <p:txBody>
          <a:bodyPr/>
          <a:lstStyle>
            <a:lvl1pPr algn="r"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2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52400"/>
            <a:ext cx="7886700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>
                <a:solidFill>
                  <a:srgbClr val="0F4D7B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3163"/>
            <a:ext cx="7886700" cy="33670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35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683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2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1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66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39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6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7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F44F6A-A22E-4C14-8628-5BD204EF2573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ECA865-404D-4A57-9AC1-FD3038CC1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2200"/>
            <a:ext cx="78867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0160" y="6553200"/>
            <a:ext cx="739140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56590"/>
            <a:ext cx="1600200" cy="4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5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rgbClr val="0F4D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6411-4315-410B-A8CB-C653F0AE417F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F62DB-D77C-4BBE-B8CC-9D3A1579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2200"/>
            <a:ext cx="78867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10160" y="6553200"/>
            <a:ext cx="7391400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56590"/>
            <a:ext cx="1600200" cy="4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rgbClr val="0F4D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62200"/>
            <a:ext cx="7886700" cy="336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6553200"/>
            <a:ext cx="6565392" cy="0"/>
          </a:xfrm>
          <a:prstGeom prst="line">
            <a:avLst/>
          </a:prstGeom>
          <a:ln w="1905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289"/>
            <a:ext cx="900111" cy="9001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7" y="6119096"/>
            <a:ext cx="1609254" cy="43410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1" y="65532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29ED7D3-FBF0-4A14-AC97-B6BAAAA9EC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rgbClr val="0F4D7B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rgbClr val="0F4D7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ab.hrsa.gov/abouthab/special/spnshepatitisc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HRSA Initiatives to Address Hepatitis C and Health Disparities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September 7, 2017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657600"/>
            <a:ext cx="6019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Letha Healey, MD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solidFill>
                  <a:srgbClr val="800000"/>
                </a:solidFill>
                <a:latin typeface="Calibri" panose="020F0502020204030204"/>
              </a:rPr>
              <a:t>Pamela Belton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</a:t>
            </a:r>
            <a:r>
              <a:rPr kumimoji="0" lang="en-US" sz="2000" b="1" i="0" u="none" strike="noStrike" kern="1200" cap="none" spc="0" normalizeH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Woody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en-US" sz="2000" b="1" dirty="0">
                <a:solidFill>
                  <a:srgbClr val="800000"/>
                </a:solidFill>
              </a:rPr>
              <a:t>Division of Domestic HIV </a:t>
            </a:r>
            <a:r>
              <a:rPr lang="en-US" sz="2000" b="1" dirty="0" smtClean="0">
                <a:solidFill>
                  <a:srgbClr val="800000"/>
                </a:solidFill>
              </a:rPr>
              <a:t>Programs</a:t>
            </a:r>
          </a:p>
          <a:p>
            <a:pPr lvl="0"/>
            <a:r>
              <a:rPr lang="en-US" sz="2000" b="1" dirty="0">
                <a:solidFill>
                  <a:srgbClr val="800000"/>
                </a:solidFill>
              </a:rPr>
              <a:t>Office of Training and Capacity </a:t>
            </a:r>
            <a:r>
              <a:rPr lang="en-US" sz="2000" b="1" dirty="0" smtClean="0">
                <a:solidFill>
                  <a:srgbClr val="800000"/>
                </a:solidFill>
              </a:rPr>
              <a:t>Development (OTCD)</a:t>
            </a:r>
            <a:endParaRPr lang="en-US" sz="2000" b="1" dirty="0">
              <a:solidFill>
                <a:srgbClr val="8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HIV/AIDS Bureau (HAB)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Resources and Services Administration (HRSA)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4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325563"/>
          </a:xfrm>
        </p:spPr>
        <p:txBody>
          <a:bodyPr/>
          <a:lstStyle/>
          <a:p>
            <a:r>
              <a:rPr lang="en-US" dirty="0" smtClean="0"/>
              <a:t>Goals of HRSA HAB HCV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1763"/>
            <a:ext cx="8210550" cy="46180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Identify existing barriers to care (providers and patients)</a:t>
            </a:r>
          </a:p>
          <a:p>
            <a:endParaRPr lang="en-US" sz="2800" dirty="0" smtClean="0"/>
          </a:p>
          <a:p>
            <a:r>
              <a:rPr lang="en-US" sz="2800" dirty="0" smtClean="0"/>
              <a:t>Increase capacity of HCV surveillance systems</a:t>
            </a:r>
          </a:p>
          <a:p>
            <a:endParaRPr lang="en-US" sz="2800" dirty="0" smtClean="0"/>
          </a:p>
          <a:p>
            <a:r>
              <a:rPr lang="en-US" sz="2800" dirty="0" smtClean="0"/>
              <a:t>Establish practice model incorporating mental health/substance abuse treatment with HCV care</a:t>
            </a:r>
          </a:p>
          <a:p>
            <a:endParaRPr lang="en-US" sz="2800" dirty="0" smtClean="0"/>
          </a:p>
          <a:p>
            <a:r>
              <a:rPr lang="en-US" sz="2800" dirty="0" smtClean="0"/>
              <a:t>Defining the HCV care </a:t>
            </a:r>
            <a:r>
              <a:rPr lang="en-US" sz="2800" dirty="0"/>
              <a:t>c</a:t>
            </a:r>
            <a:r>
              <a:rPr lang="en-US" sz="2800" dirty="0" smtClean="0"/>
              <a:t>ontinuum in the RWHAP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270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515350" cy="1325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Initiative: Jurisdictional Approach to Curing Hepatitis C among People of Color Living with HIV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Funded by FY 2016 Secretary’s Minority AIDS Initiative Fund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 smtClean="0"/>
              <a:t>Jurisdictional Sites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rgbClr val="0F4D7B"/>
                </a:solidFill>
              </a:rPr>
              <a:t>Up to $650,000 per year for 3 years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solidFill>
                  <a:srgbClr val="0F4D7B"/>
                </a:solidFill>
              </a:rPr>
              <a:t>Three RWHAP Part A (New York City; Hartford; Philadelphia)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F4D7B"/>
                </a:solidFill>
              </a:rPr>
              <a:t>National Alliance of State and Territorial AIDS Directors (NASTAD) awarded to serve as TA provider to selected RWHAP Part B </a:t>
            </a:r>
            <a:r>
              <a:rPr lang="en-US" sz="2400" dirty="0" err="1">
                <a:solidFill>
                  <a:srgbClr val="0F4D7B"/>
                </a:solidFill>
              </a:rPr>
              <a:t>subrecipients</a:t>
            </a:r>
            <a:r>
              <a:rPr lang="en-US" sz="2400" dirty="0">
                <a:solidFill>
                  <a:srgbClr val="0F4D7B"/>
                </a:solidFill>
              </a:rPr>
              <a:t> (Louisiana; North Carolina)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Evaluation </a:t>
            </a:r>
            <a:r>
              <a:rPr lang="en-US" sz="2400" dirty="0"/>
              <a:t>and Technical Assistance Center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F4D7B"/>
                </a:solidFill>
              </a:rPr>
              <a:t>Up to $550,000 per year for </a:t>
            </a:r>
            <a:r>
              <a:rPr lang="en-US" sz="2400" dirty="0" smtClean="0">
                <a:solidFill>
                  <a:srgbClr val="0F4D7B"/>
                </a:solidFill>
              </a:rPr>
              <a:t>three years – RAND Corporation</a:t>
            </a:r>
            <a:endParaRPr lang="en-US" sz="2400" dirty="0">
              <a:solidFill>
                <a:srgbClr val="0F4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Purpose: Jurisdictional Sites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25563"/>
            <a:ext cx="8134350" cy="46942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Increase jurisdiction-level capacity to provide comprehensive screening, care and treatment of HCV among HIV/HCV coinfected people of color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80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 smtClean="0"/>
              <a:t>Increase numbers of HIV/HCV coinfected people of color who are diagnosed, treated, and cured of HCV infection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74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Purpose: HIV/HCV Evaluation Technical Assistance Center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Technical Assistance/Capacity Building Assistance: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rgbClr val="0F4D7B"/>
                </a:solidFill>
              </a:rPr>
              <a:t>Achieve a centrally coordinated, comprehensive system of HCV screening, care, and treatment among people of color livin</a:t>
            </a:r>
            <a:r>
              <a:rPr lang="en-US" sz="2400" dirty="0" smtClean="0">
                <a:solidFill>
                  <a:srgbClr val="0F4D7B"/>
                </a:solidFill>
              </a:rPr>
              <a:t>g with HIV</a:t>
            </a:r>
            <a:endParaRPr lang="en-US" sz="2400" b="0" dirty="0" smtClean="0">
              <a:solidFill>
                <a:srgbClr val="0F4D7B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Publication and Dissemination: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rgbClr val="0F4D7B"/>
                </a:solidFill>
              </a:rPr>
              <a:t>Publication and dissemination of best practices, lessons learned, and other findings from the initiative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/>
              <a:t>Multisite </a:t>
            </a:r>
            <a:r>
              <a:rPr lang="en-US" sz="2800" dirty="0"/>
              <a:t>Evaluation: </a:t>
            </a:r>
            <a:endParaRPr lang="en-US" sz="2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0" dirty="0" smtClean="0">
                <a:solidFill>
                  <a:srgbClr val="0F4D7B"/>
                </a:solidFill>
              </a:rPr>
              <a:t>Design and implement a rigorous multisite evaluation to assess the implementation </a:t>
            </a:r>
            <a:r>
              <a:rPr lang="en-US" sz="2400" dirty="0">
                <a:solidFill>
                  <a:srgbClr val="0F4D7B"/>
                </a:solidFill>
              </a:rPr>
              <a:t>of the five comprehensive HCV screening, care, and treatment systems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endParaRPr lang="en-US" sz="2200" dirty="0">
              <a:solidFill>
                <a:srgbClr val="0F4D7B"/>
              </a:solidFill>
            </a:endParaRP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endParaRPr lang="en-US" sz="2200" b="0" dirty="0">
              <a:solidFill>
                <a:srgbClr val="0F4D7B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2400" b="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51535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Initiative: </a:t>
            </a:r>
            <a:r>
              <a:rPr lang="en-US" sz="3200" dirty="0"/>
              <a:t>Curing Hepatitis C among People of Color Living with HIV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648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Curing Hepatitis C among People of Color Living with HIV</a:t>
            </a:r>
            <a:endParaRPr lang="en-US" sz="2600" dirty="0">
              <a:solidFill>
                <a:srgbClr val="0F4D7B"/>
              </a:solidFill>
            </a:endParaRPr>
          </a:p>
          <a:p>
            <a:pPr lvl="1"/>
            <a:r>
              <a:rPr lang="en-US" dirty="0" smtClean="0">
                <a:solidFill>
                  <a:srgbClr val="0F4D7B"/>
                </a:solidFill>
              </a:rPr>
              <a:t>Funds two recipients up </a:t>
            </a:r>
            <a:r>
              <a:rPr lang="en-US" dirty="0">
                <a:solidFill>
                  <a:srgbClr val="0F4D7B"/>
                </a:solidFill>
              </a:rPr>
              <a:t>to $</a:t>
            </a:r>
            <a:r>
              <a:rPr lang="en-US" dirty="0" smtClean="0">
                <a:solidFill>
                  <a:srgbClr val="0F4D7B"/>
                </a:solidFill>
              </a:rPr>
              <a:t>2,500,000 each </a:t>
            </a:r>
            <a:r>
              <a:rPr lang="en-US" dirty="0">
                <a:solidFill>
                  <a:srgbClr val="0F4D7B"/>
                </a:solidFill>
              </a:rPr>
              <a:t>per year for 3 years</a:t>
            </a:r>
          </a:p>
          <a:p>
            <a:pPr lvl="1"/>
            <a:r>
              <a:rPr lang="en-US" dirty="0" smtClean="0">
                <a:solidFill>
                  <a:srgbClr val="0F4D7B"/>
                </a:solidFill>
              </a:rPr>
              <a:t>Recipients expected to sub-award and </a:t>
            </a:r>
            <a:r>
              <a:rPr lang="en-US" dirty="0">
                <a:solidFill>
                  <a:srgbClr val="0F4D7B"/>
                </a:solidFill>
              </a:rPr>
              <a:t>work with </a:t>
            </a:r>
            <a:r>
              <a:rPr lang="en-US" dirty="0" smtClean="0">
                <a:solidFill>
                  <a:srgbClr val="0F4D7B"/>
                </a:solidFill>
              </a:rPr>
              <a:t>clinical sites</a:t>
            </a:r>
          </a:p>
          <a:p>
            <a:pPr lvl="1"/>
            <a:r>
              <a:rPr lang="en-US" dirty="0" smtClean="0">
                <a:solidFill>
                  <a:srgbClr val="0F4D7B"/>
                </a:solidFill>
              </a:rPr>
              <a:t>Improve </a:t>
            </a:r>
            <a:r>
              <a:rPr lang="en-US" dirty="0">
                <a:solidFill>
                  <a:srgbClr val="0F4D7B"/>
                </a:solidFill>
              </a:rPr>
              <a:t>coordination with SAMHSA-funded S</a:t>
            </a:r>
            <a:r>
              <a:rPr lang="en-US" dirty="0" smtClean="0">
                <a:solidFill>
                  <a:srgbClr val="0F4D7B"/>
                </a:solidFill>
              </a:rPr>
              <a:t>ubstance </a:t>
            </a:r>
            <a:r>
              <a:rPr lang="en-US" dirty="0">
                <a:solidFill>
                  <a:srgbClr val="0F4D7B"/>
                </a:solidFill>
              </a:rPr>
              <a:t>U</a:t>
            </a:r>
            <a:r>
              <a:rPr lang="en-US" dirty="0" smtClean="0">
                <a:solidFill>
                  <a:srgbClr val="0F4D7B"/>
                </a:solidFill>
              </a:rPr>
              <a:t>se </a:t>
            </a:r>
            <a:r>
              <a:rPr lang="en-US" dirty="0">
                <a:solidFill>
                  <a:srgbClr val="0F4D7B"/>
                </a:solidFill>
              </a:rPr>
              <a:t>D</a:t>
            </a:r>
            <a:r>
              <a:rPr lang="en-US" dirty="0" smtClean="0">
                <a:solidFill>
                  <a:srgbClr val="0F4D7B"/>
                </a:solidFill>
              </a:rPr>
              <a:t>isorder (SUD) </a:t>
            </a:r>
            <a:r>
              <a:rPr lang="en-US" dirty="0">
                <a:solidFill>
                  <a:srgbClr val="0F4D7B"/>
                </a:solidFill>
              </a:rPr>
              <a:t>treatment providers to deliver behavioral health and SUD treatment support to achieve treatment completion and prevent HCV infection and </a:t>
            </a:r>
            <a:r>
              <a:rPr lang="en-US" dirty="0" smtClean="0">
                <a:solidFill>
                  <a:srgbClr val="0F4D7B"/>
                </a:solidFill>
              </a:rPr>
              <a:t>re-infection</a:t>
            </a:r>
          </a:p>
          <a:p>
            <a:pPr lvl="1"/>
            <a:r>
              <a:rPr lang="en-US" dirty="0">
                <a:solidFill>
                  <a:srgbClr val="0F4D7B"/>
                </a:solidFill>
              </a:rPr>
              <a:t>E</a:t>
            </a:r>
            <a:r>
              <a:rPr lang="en-US" dirty="0" smtClean="0">
                <a:solidFill>
                  <a:srgbClr val="0F4D7B"/>
                </a:solidFill>
              </a:rPr>
              <a:t>nhance </a:t>
            </a:r>
            <a:r>
              <a:rPr lang="en-US" dirty="0">
                <a:solidFill>
                  <a:srgbClr val="0F4D7B"/>
                </a:solidFill>
              </a:rPr>
              <a:t>state, local, and tribal health department surveillance systems to increase their capacity to monitor acute and chronic coinfections of HIV and HCV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0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515350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Initiative: </a:t>
            </a:r>
            <a:r>
              <a:rPr lang="en-US" sz="3600" dirty="0"/>
              <a:t>Curing Hepatitis C among People of Color Living with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Ryan White HIV/AIDS Program Part F AIDS </a:t>
            </a:r>
            <a:r>
              <a:rPr lang="en-US" sz="3200" dirty="0"/>
              <a:t>Education Training Center Program (AETCs</a:t>
            </a:r>
            <a:r>
              <a:rPr lang="en-US" sz="3200" dirty="0" smtClean="0"/>
              <a:t>)</a:t>
            </a:r>
          </a:p>
          <a:p>
            <a:pPr lvl="1"/>
            <a:r>
              <a:rPr lang="en-US" sz="2400" dirty="0">
                <a:solidFill>
                  <a:srgbClr val="0F4D7B"/>
                </a:solidFill>
              </a:rPr>
              <a:t>Train providers through the use of a curriculum and provider competencies developed by AETC </a:t>
            </a:r>
            <a:r>
              <a:rPr lang="en-US" sz="2400" dirty="0" smtClean="0">
                <a:solidFill>
                  <a:srgbClr val="0F4D7B"/>
                </a:solidFill>
              </a:rPr>
              <a:t>NCRC</a:t>
            </a:r>
          </a:p>
          <a:p>
            <a:pPr lvl="1"/>
            <a:endParaRPr lang="en-US" sz="2400" dirty="0">
              <a:solidFill>
                <a:srgbClr val="0F4D7B"/>
              </a:solidFill>
            </a:endParaRPr>
          </a:p>
          <a:p>
            <a:pPr lvl="1"/>
            <a:r>
              <a:rPr lang="en-US" sz="2400" dirty="0">
                <a:solidFill>
                  <a:srgbClr val="0F4D7B"/>
                </a:solidFill>
              </a:rPr>
              <a:t>Collaboration with Regional </a:t>
            </a:r>
            <a:r>
              <a:rPr lang="en-US" sz="2400" dirty="0" smtClean="0">
                <a:solidFill>
                  <a:srgbClr val="0F4D7B"/>
                </a:solidFill>
              </a:rPr>
              <a:t>AETCs and Local Performance Site (LPS) if applicable</a:t>
            </a:r>
          </a:p>
          <a:p>
            <a:pPr lvl="1"/>
            <a:endParaRPr lang="en-US" sz="2400" dirty="0" smtClean="0">
              <a:solidFill>
                <a:srgbClr val="0F4D7B"/>
              </a:solidFill>
            </a:endParaRPr>
          </a:p>
          <a:p>
            <a:pPr lvl="1"/>
            <a:r>
              <a:rPr lang="en-US" sz="2400" dirty="0">
                <a:solidFill>
                  <a:srgbClr val="0F4D7B"/>
                </a:solidFill>
              </a:rPr>
              <a:t>Support of practice transformation and other HIV/HCV – specific workforce development activities </a:t>
            </a:r>
            <a:endParaRPr lang="en-US" sz="2400" dirty="0" smtClean="0">
              <a:solidFill>
                <a:srgbClr val="0F4D7B"/>
              </a:solidFill>
            </a:endParaRPr>
          </a:p>
          <a:p>
            <a:pPr marL="457200" lvl="1" indent="0">
              <a:buNone/>
            </a:pPr>
            <a:endParaRPr lang="en-US" sz="2100" dirty="0">
              <a:solidFill>
                <a:srgbClr val="0F4D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Purpose: HIV/HCV Evaluation TA Center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648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Technical Assistance/Capacity Building Assistance: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0" dirty="0" smtClean="0">
                <a:solidFill>
                  <a:srgbClr val="0F4D7B"/>
                </a:solidFill>
              </a:rPr>
              <a:t>Enhance public </a:t>
            </a:r>
            <a:r>
              <a:rPr lang="en-US" sz="2200" b="0" dirty="0">
                <a:solidFill>
                  <a:srgbClr val="0F4D7B"/>
                </a:solidFill>
              </a:rPr>
              <a:t>health </a:t>
            </a:r>
            <a:r>
              <a:rPr lang="en-US" sz="2200" b="0" dirty="0" smtClean="0">
                <a:solidFill>
                  <a:srgbClr val="0F4D7B"/>
                </a:solidFill>
              </a:rPr>
              <a:t>infrastructure, including surveillance systems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Publication and Dissemination: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0" dirty="0" smtClean="0">
                <a:solidFill>
                  <a:srgbClr val="0F4D7B"/>
                </a:solidFill>
              </a:rPr>
              <a:t>Publication and dissemination of best practices, lessons learned, and other findings from the initiative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Multisite </a:t>
            </a:r>
            <a:r>
              <a:rPr lang="en-US" sz="2400" dirty="0"/>
              <a:t>Evaluation: </a:t>
            </a:r>
            <a:endParaRPr lang="en-US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200" b="0" dirty="0" smtClean="0">
                <a:solidFill>
                  <a:srgbClr val="0F4D7B"/>
                </a:solidFill>
              </a:rPr>
              <a:t>Assess </a:t>
            </a:r>
            <a:r>
              <a:rPr lang="en-US" sz="2200" b="0" dirty="0">
                <a:solidFill>
                  <a:srgbClr val="0F4D7B"/>
                </a:solidFill>
              </a:rPr>
              <a:t>the implementation of </a:t>
            </a:r>
            <a:r>
              <a:rPr lang="en-US" sz="2200" b="0" dirty="0" smtClean="0">
                <a:solidFill>
                  <a:srgbClr val="0F4D7B"/>
                </a:solidFill>
              </a:rPr>
              <a:t>the different comprehensive </a:t>
            </a:r>
            <a:r>
              <a:rPr lang="en-US" sz="2200" b="0" dirty="0">
                <a:solidFill>
                  <a:srgbClr val="0F4D7B"/>
                </a:solidFill>
              </a:rPr>
              <a:t>HCV screening, care, and treatment </a:t>
            </a:r>
            <a:r>
              <a:rPr lang="en-US" sz="2200" b="0" dirty="0" smtClean="0">
                <a:solidFill>
                  <a:srgbClr val="0F4D7B"/>
                </a:solidFill>
              </a:rPr>
              <a:t>systems under both initiatives</a:t>
            </a:r>
            <a:endParaRPr lang="en-US" sz="2200" b="0" dirty="0">
              <a:solidFill>
                <a:srgbClr val="0F4D7B"/>
              </a:solidFill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endParaRPr lang="en-US" sz="2400" b="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/>
          <p:cNvCxnSpPr/>
          <p:nvPr/>
        </p:nvCxnSpPr>
        <p:spPr>
          <a:xfrm flipH="1">
            <a:off x="2670318" y="5076241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3427179" y="5077504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184039" y="5061288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HRSA-17-047: Curing Hepatitis C Among People of Color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431513" y="2803756"/>
            <a:ext cx="1752600" cy="8538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Recipient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002262" y="2793089"/>
            <a:ext cx="1752600" cy="8538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Recipient 2</a:t>
            </a:r>
          </a:p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2307813" y="3657601"/>
            <a:ext cx="0" cy="457201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365133" y="4114803"/>
            <a:ext cx="3818402" cy="3067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12282" y="4114802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133" y="4114802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13447" y="412765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71123" y="412765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04480" y="4114800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78562" y="3657602"/>
            <a:ext cx="0" cy="4572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3730535" y="2803756"/>
            <a:ext cx="1752600" cy="8538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ETAC</a:t>
            </a:r>
            <a:endParaRPr lang="en-US" dirty="0"/>
          </a:p>
        </p:txBody>
      </p:sp>
      <p:cxnSp>
        <p:nvCxnSpPr>
          <p:cNvPr id="48" name="Straight Connector 47"/>
          <p:cNvCxnSpPr>
            <a:stCxn id="47" idx="2"/>
            <a:endCxn id="46" idx="0"/>
          </p:cNvCxnSpPr>
          <p:nvPr/>
        </p:nvCxnSpPr>
        <p:spPr>
          <a:xfrm>
            <a:off x="4606835" y="2420105"/>
            <a:ext cx="0" cy="383651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294165" y="2580133"/>
            <a:ext cx="4632073" cy="10667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94165" y="2590800"/>
            <a:ext cx="0" cy="212956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926238" y="2580133"/>
            <a:ext cx="0" cy="212956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730535" y="1909851"/>
            <a:ext cx="1752600" cy="5102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HRSA</a:t>
            </a:r>
          </a:p>
          <a:p>
            <a:pPr algn="ctr"/>
            <a:r>
              <a:rPr lang="en-US" sz="1100" dirty="0"/>
              <a:t>a</a:t>
            </a:r>
            <a:r>
              <a:rPr lang="en-US" sz="1100" dirty="0" smtClean="0"/>
              <a:t>nd other Federal Partners</a:t>
            </a:r>
            <a:endParaRPr lang="en-US" sz="11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3175880" y="3276600"/>
            <a:ext cx="560070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77708" y="411627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677109" y="5224870"/>
            <a:ext cx="2747082" cy="457198"/>
          </a:xfrm>
          <a:prstGeom prst="rect">
            <a:avLst/>
          </a:prstGeom>
          <a:solidFill>
            <a:srgbClr val="34AFBC"/>
          </a:solidFill>
          <a:ln>
            <a:solidFill>
              <a:schemeClr val="accent4"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 </a:t>
            </a:r>
            <a:endParaRPr lang="en-US" sz="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4656" y="5322664"/>
            <a:ext cx="2151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SUD/MH Provider(s) as applicable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1859315" y="5061695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-55467" y="4482133"/>
            <a:ext cx="913645" cy="596068"/>
            <a:chOff x="78606" y="3214276"/>
            <a:chExt cx="913645" cy="596068"/>
          </a:xfrm>
        </p:grpSpPr>
        <p:sp>
          <p:nvSpPr>
            <p:cNvPr id="24" name="Rectangle 23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606" y="3233263"/>
              <a:ext cx="9136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State, Local, or Tribal </a:t>
              </a:r>
              <a:endParaRPr lang="en-US" sz="105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PH </a:t>
              </a:r>
              <a:r>
                <a:rPr lang="en-US" sz="1050" b="1" dirty="0">
                  <a:solidFill>
                    <a:schemeClr val="bg1"/>
                  </a:solidFill>
                </a:rPr>
                <a:t>Dept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1394" y="4482133"/>
            <a:ext cx="913645" cy="596068"/>
            <a:chOff x="78606" y="3214276"/>
            <a:chExt cx="913645" cy="596068"/>
          </a:xfrm>
        </p:grpSpPr>
        <p:sp>
          <p:nvSpPr>
            <p:cNvPr id="68" name="Rectangle 67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606" y="3233263"/>
              <a:ext cx="9136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Regional AETC or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LPS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456625" y="4482133"/>
            <a:ext cx="913645" cy="591973"/>
            <a:chOff x="76976" y="3214276"/>
            <a:chExt cx="913645" cy="591973"/>
          </a:xfrm>
          <a:solidFill>
            <a:srgbClr val="34AFBC"/>
          </a:solidFill>
        </p:grpSpPr>
        <p:sp>
          <p:nvSpPr>
            <p:cNvPr id="71" name="Rectangle 70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976" y="3302837"/>
              <a:ext cx="91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14301" y="4482133"/>
            <a:ext cx="913645" cy="591973"/>
            <a:chOff x="77791" y="3214276"/>
            <a:chExt cx="913645" cy="591973"/>
          </a:xfrm>
          <a:solidFill>
            <a:srgbClr val="34AFBC"/>
          </a:solidFill>
        </p:grpSpPr>
        <p:sp>
          <p:nvSpPr>
            <p:cNvPr id="74" name="Rectangle 73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7791" y="3302837"/>
              <a:ext cx="91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961306" y="4482133"/>
            <a:ext cx="913645" cy="591973"/>
            <a:chOff x="67935" y="3214276"/>
            <a:chExt cx="913645" cy="591973"/>
          </a:xfrm>
          <a:solidFill>
            <a:srgbClr val="34AFBC"/>
          </a:solidFill>
        </p:grpSpPr>
        <p:sp>
          <p:nvSpPr>
            <p:cNvPr id="77" name="Rectangle 76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935" y="3302837"/>
              <a:ext cx="913645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Site 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728837" y="4482133"/>
            <a:ext cx="913645" cy="591973"/>
            <a:chOff x="78606" y="3214276"/>
            <a:chExt cx="913645" cy="591973"/>
          </a:xfrm>
          <a:solidFill>
            <a:srgbClr val="34AFBC"/>
          </a:solidFill>
        </p:grpSpPr>
        <p:sp>
          <p:nvSpPr>
            <p:cNvPr id="81" name="Rectangle 80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606" y="3233263"/>
              <a:ext cx="913645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Additional 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Clinical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Sites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42" name="Straight Connector 141"/>
          <p:cNvCxnSpPr/>
          <p:nvPr/>
        </p:nvCxnSpPr>
        <p:spPr>
          <a:xfrm flipH="1">
            <a:off x="7248322" y="5073171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H="1">
            <a:off x="8005183" y="5074434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8762043" y="5058218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 flipV="1">
            <a:off x="4943137" y="4111733"/>
            <a:ext cx="3818402" cy="3067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690286" y="4111732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943137" y="4111732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91451" y="412458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249127" y="412458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982484" y="4111730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8755712" y="4113203"/>
            <a:ext cx="0" cy="381000"/>
          </a:xfrm>
          <a:prstGeom prst="line">
            <a:avLst/>
          </a:prstGeom>
          <a:ln>
            <a:solidFill>
              <a:srgbClr val="0F4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255113" y="5224870"/>
            <a:ext cx="2747082" cy="457198"/>
          </a:xfrm>
          <a:prstGeom prst="rect">
            <a:avLst/>
          </a:prstGeom>
          <a:solidFill>
            <a:srgbClr val="34AFBC"/>
          </a:solidFill>
          <a:ln>
            <a:solidFill>
              <a:schemeClr val="accent4">
                <a:alpha val="8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/>
              <a:t> </a:t>
            </a:r>
            <a:endParaRPr lang="en-US" sz="6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6552660" y="5319594"/>
            <a:ext cx="2151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SUD/MH Provider(s) as applicable</a:t>
            </a:r>
          </a:p>
        </p:txBody>
      </p:sp>
      <p:cxnSp>
        <p:nvCxnSpPr>
          <p:cNvPr id="154" name="Straight Connector 153"/>
          <p:cNvCxnSpPr/>
          <p:nvPr/>
        </p:nvCxnSpPr>
        <p:spPr>
          <a:xfrm flipH="1">
            <a:off x="6437319" y="5058625"/>
            <a:ext cx="3241" cy="154581"/>
          </a:xfrm>
          <a:prstGeom prst="line">
            <a:avLst/>
          </a:prstGeom>
          <a:ln>
            <a:solidFill>
              <a:srgbClr val="0F4D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4522537" y="4479063"/>
            <a:ext cx="913645" cy="596068"/>
            <a:chOff x="78606" y="3214276"/>
            <a:chExt cx="913645" cy="596068"/>
          </a:xfrm>
        </p:grpSpPr>
        <p:sp>
          <p:nvSpPr>
            <p:cNvPr id="156" name="Rectangle 155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78606" y="3233263"/>
              <a:ext cx="9136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</a:rPr>
                <a:t>State, Local, or Tribal </a:t>
              </a:r>
              <a:endParaRPr lang="en-US" sz="105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PH </a:t>
              </a:r>
              <a:r>
                <a:rPr lang="en-US" sz="1050" b="1" dirty="0">
                  <a:solidFill>
                    <a:schemeClr val="bg1"/>
                  </a:solidFill>
                </a:rPr>
                <a:t>Dept</a:t>
              </a:r>
              <a:r>
                <a:rPr lang="en-US" sz="1050" b="1" dirty="0" smtClean="0">
                  <a:solidFill>
                    <a:schemeClr val="bg1"/>
                  </a:solidFill>
                </a:rPr>
                <a:t>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279398" y="4479063"/>
            <a:ext cx="913645" cy="596068"/>
            <a:chOff x="78606" y="3214276"/>
            <a:chExt cx="913645" cy="596068"/>
          </a:xfrm>
        </p:grpSpPr>
        <p:sp>
          <p:nvSpPr>
            <p:cNvPr id="159" name="Rectangle 158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8606" y="3233263"/>
              <a:ext cx="9136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Regional AETC or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LPS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6034629" y="4479063"/>
            <a:ext cx="913645" cy="591973"/>
            <a:chOff x="76976" y="3214276"/>
            <a:chExt cx="913645" cy="591973"/>
          </a:xfrm>
          <a:solidFill>
            <a:srgbClr val="34AFBC"/>
          </a:solidFill>
        </p:grpSpPr>
        <p:sp>
          <p:nvSpPr>
            <p:cNvPr id="162" name="Rectangle 161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76976" y="3302837"/>
              <a:ext cx="91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6792305" y="4479063"/>
            <a:ext cx="913645" cy="591973"/>
            <a:chOff x="77791" y="3214276"/>
            <a:chExt cx="913645" cy="591973"/>
          </a:xfrm>
          <a:solidFill>
            <a:srgbClr val="34AFBC"/>
          </a:solidFill>
        </p:grpSpPr>
        <p:sp>
          <p:nvSpPr>
            <p:cNvPr id="165" name="Rectangle 164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77791" y="3302837"/>
              <a:ext cx="91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539310" y="4479063"/>
            <a:ext cx="913645" cy="591973"/>
            <a:chOff x="67935" y="3214276"/>
            <a:chExt cx="913645" cy="591973"/>
          </a:xfrm>
          <a:solidFill>
            <a:srgbClr val="34AFBC"/>
          </a:solidFill>
        </p:grpSpPr>
        <p:sp>
          <p:nvSpPr>
            <p:cNvPr id="168" name="Rectangle 167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7935" y="3302837"/>
              <a:ext cx="91364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8306841" y="4479063"/>
            <a:ext cx="913645" cy="596068"/>
            <a:chOff x="78606" y="3214276"/>
            <a:chExt cx="913645" cy="596068"/>
          </a:xfrm>
          <a:solidFill>
            <a:srgbClr val="34AFBC"/>
          </a:solidFill>
        </p:grpSpPr>
        <p:sp>
          <p:nvSpPr>
            <p:cNvPr id="171" name="Rectangle 170"/>
            <p:cNvSpPr/>
            <p:nvPr/>
          </p:nvSpPr>
          <p:spPr>
            <a:xfrm>
              <a:off x="178100" y="3214276"/>
              <a:ext cx="690638" cy="591973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b="1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78606" y="3233263"/>
              <a:ext cx="91364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Additional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Clinical </a:t>
              </a:r>
            </a:p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Sites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74" name="Straight Connector 173"/>
          <p:cNvCxnSpPr/>
          <p:nvPr/>
        </p:nvCxnSpPr>
        <p:spPr>
          <a:xfrm>
            <a:off x="5483135" y="3276600"/>
            <a:ext cx="519127" cy="0"/>
          </a:xfrm>
          <a:prstGeom prst="line">
            <a:avLst/>
          </a:prstGeom>
          <a:ln w="25400">
            <a:solidFill>
              <a:schemeClr val="accent4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9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to Identify Barriers to Hepatitis C Treatment among People Living with HIV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" y="1371600"/>
            <a:ext cx="8897112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400" dirty="0" smtClean="0"/>
              <a:t>Background:</a:t>
            </a:r>
            <a:endParaRPr lang="en-US" sz="7400" b="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b="0" dirty="0" smtClean="0">
                <a:solidFill>
                  <a:srgbClr val="0F4D7B"/>
                </a:solidFill>
              </a:rPr>
              <a:t>14 </a:t>
            </a:r>
            <a:r>
              <a:rPr lang="en-US" sz="7200" b="0" dirty="0">
                <a:solidFill>
                  <a:srgbClr val="0F4D7B"/>
                </a:solidFill>
              </a:rPr>
              <a:t>month </a:t>
            </a:r>
            <a:r>
              <a:rPr lang="en-US" sz="7200" b="0" dirty="0" smtClean="0">
                <a:solidFill>
                  <a:srgbClr val="0F4D7B"/>
                </a:solidFill>
              </a:rPr>
              <a:t>study being conducted by </a:t>
            </a:r>
            <a:r>
              <a:rPr lang="en-US" sz="7200" dirty="0">
                <a:solidFill>
                  <a:srgbClr val="0F4D7B"/>
                </a:solidFill>
              </a:rPr>
              <a:t>George Washington University Milken Institute School of Public </a:t>
            </a:r>
            <a:r>
              <a:rPr lang="en-US" sz="7200" dirty="0" smtClean="0">
                <a:solidFill>
                  <a:srgbClr val="0F4D7B"/>
                </a:solidFill>
              </a:rPr>
              <a:t>Health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F4D7B"/>
                </a:solidFill>
              </a:rPr>
              <a:t>Expected </a:t>
            </a:r>
            <a:r>
              <a:rPr lang="en-US" sz="7200" b="0" dirty="0">
                <a:solidFill>
                  <a:srgbClr val="0F4D7B"/>
                </a:solidFill>
              </a:rPr>
              <a:t>completion date of September 31, </a:t>
            </a:r>
            <a:r>
              <a:rPr lang="en-US" sz="7200" b="0" dirty="0" smtClean="0">
                <a:solidFill>
                  <a:srgbClr val="0F4D7B"/>
                </a:solidFill>
              </a:rPr>
              <a:t>2017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7200" b="0" dirty="0" smtClean="0">
              <a:solidFill>
                <a:srgbClr val="0F4D7B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400" dirty="0" smtClean="0"/>
              <a:t>Aims (specific to PLWH </a:t>
            </a:r>
            <a:r>
              <a:rPr lang="en-US" sz="7400" dirty="0" err="1" smtClean="0"/>
              <a:t>coinfected</a:t>
            </a:r>
            <a:r>
              <a:rPr lang="en-US" sz="7400" dirty="0" smtClean="0"/>
              <a:t> with HCV who receive services through RWHAP-funded HIV care settings):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F4D7B"/>
                </a:solidFill>
              </a:rPr>
              <a:t>Identify </a:t>
            </a:r>
            <a:r>
              <a:rPr lang="en-US" sz="7200" dirty="0">
                <a:solidFill>
                  <a:srgbClr val="0F4D7B"/>
                </a:solidFill>
              </a:rPr>
              <a:t>the rates of screening, diagnosis, treatment and cure of HCV </a:t>
            </a:r>
            <a:r>
              <a:rPr lang="en-US" sz="7200" dirty="0" smtClean="0">
                <a:solidFill>
                  <a:srgbClr val="0F4D7B"/>
                </a:solidFill>
              </a:rPr>
              <a:t> </a:t>
            </a:r>
            <a:endParaRPr lang="en-US" sz="7200" dirty="0">
              <a:solidFill>
                <a:srgbClr val="0F4D7B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>
                <a:solidFill>
                  <a:srgbClr val="0F4D7B"/>
                </a:solidFill>
              </a:rPr>
              <a:t>Estimate </a:t>
            </a:r>
            <a:r>
              <a:rPr lang="en-US" sz="7200" dirty="0">
                <a:solidFill>
                  <a:srgbClr val="0F4D7B"/>
                </a:solidFill>
              </a:rPr>
              <a:t>the costs related to scale-up of HCV care and treatment </a:t>
            </a:r>
            <a:r>
              <a:rPr lang="en-US" sz="7200" dirty="0" smtClean="0">
                <a:solidFill>
                  <a:srgbClr val="0F4D7B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F4D7B"/>
                </a:solidFill>
              </a:rPr>
              <a:t>Provide recommendations on strategies to overcome barriers to HCV care and </a:t>
            </a:r>
            <a:r>
              <a:rPr lang="en-US" sz="7200" dirty="0" smtClean="0">
                <a:solidFill>
                  <a:srgbClr val="0F4D7B"/>
                </a:solidFill>
              </a:rPr>
              <a:t>treatment, </a:t>
            </a:r>
            <a:r>
              <a:rPr lang="en-US" sz="7200" dirty="0">
                <a:solidFill>
                  <a:srgbClr val="0F4D7B"/>
                </a:solidFill>
              </a:rPr>
              <a:t>including ways to save </a:t>
            </a:r>
            <a:r>
              <a:rPr lang="en-US" sz="7200" dirty="0" smtClean="0">
                <a:solidFill>
                  <a:srgbClr val="0F4D7B"/>
                </a:solidFill>
              </a:rPr>
              <a:t>costs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>
                <a:solidFill>
                  <a:srgbClr val="0F4D7B"/>
                </a:solidFill>
              </a:rPr>
              <a:t>Identify successes </a:t>
            </a:r>
            <a:r>
              <a:rPr lang="en-US" sz="7200" dirty="0" smtClean="0">
                <a:solidFill>
                  <a:srgbClr val="0F4D7B"/>
                </a:solidFill>
              </a:rPr>
              <a:t>and barriers in </a:t>
            </a:r>
            <a:r>
              <a:rPr lang="en-US" sz="7200" dirty="0">
                <a:solidFill>
                  <a:srgbClr val="0F4D7B"/>
                </a:solidFill>
              </a:rPr>
              <a:t>care and treatment of </a:t>
            </a:r>
            <a:r>
              <a:rPr lang="en-US" sz="7200" dirty="0" smtClean="0">
                <a:solidFill>
                  <a:srgbClr val="0F4D7B"/>
                </a:solidFill>
              </a:rPr>
              <a:t>HCV, including </a:t>
            </a:r>
            <a:r>
              <a:rPr lang="en-US" sz="7200" dirty="0">
                <a:solidFill>
                  <a:srgbClr val="0F4D7B"/>
                </a:solidFill>
              </a:rPr>
              <a:t>HCV screening, identification of cases, initiation and completion of treatment, and achievement of a </a:t>
            </a:r>
            <a:r>
              <a:rPr lang="en-US" sz="7200" dirty="0" smtClean="0">
                <a:solidFill>
                  <a:srgbClr val="0F4D7B"/>
                </a:solidFill>
              </a:rPr>
              <a:t>cure</a:t>
            </a:r>
            <a:endParaRPr lang="en-US" sz="7200" dirty="0">
              <a:solidFill>
                <a:srgbClr val="0F4D7B"/>
              </a:solidFill>
            </a:endParaRPr>
          </a:p>
          <a:p>
            <a:pPr lvl="1"/>
            <a:endParaRPr lang="en-US" sz="6000" dirty="0" smtClean="0">
              <a:solidFill>
                <a:srgbClr val="0F4D7B"/>
              </a:solidFill>
            </a:endParaRPr>
          </a:p>
          <a:p>
            <a:pPr lvl="1"/>
            <a:endParaRPr lang="en-US" sz="6000" dirty="0">
              <a:solidFill>
                <a:srgbClr val="0F4D7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3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867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Contact Information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1050" y="1217022"/>
            <a:ext cx="7372350" cy="4878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Sara Woody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Project Officer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Special Projects of National Significance (SPNS)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Office </a:t>
            </a:r>
            <a:r>
              <a:rPr lang="en-US" dirty="0">
                <a:solidFill>
                  <a:srgbClr val="800000"/>
                </a:solidFill>
              </a:rPr>
              <a:t>of Training and Capacity </a:t>
            </a:r>
            <a:r>
              <a:rPr lang="en-US" dirty="0" smtClean="0">
                <a:solidFill>
                  <a:srgbClr val="800000"/>
                </a:solidFill>
              </a:rPr>
              <a:t>Development (OTCD)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HIV/AIDS Bureau (HAB)</a:t>
            </a: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800000"/>
                </a:solidFill>
              </a:rPr>
              <a:t>Health Resources and Services Administration (HRSA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Email: swoody@hrsa.gov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Phone: 301-443-3452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Web: </a:t>
            </a:r>
            <a:r>
              <a:rPr lang="en-US" dirty="0" smtClean="0"/>
              <a:t>hab.hrsa.gov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Twitter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/>
              <a:t>twitter.com/</a:t>
            </a:r>
            <a:r>
              <a:rPr lang="en-US" dirty="0" err="1"/>
              <a:t>HRSAgov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Facebook</a:t>
            </a:r>
            <a:r>
              <a:rPr lang="en-US" dirty="0">
                <a:solidFill>
                  <a:srgbClr val="800000"/>
                </a:solidFill>
              </a:rPr>
              <a:t>: </a:t>
            </a:r>
            <a:r>
              <a:rPr lang="en-US" dirty="0" smtClean="0"/>
              <a:t>facebook.com/HHS.HRSA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Health Resources and Services Administration</a:t>
            </a:r>
            <a:br>
              <a:rPr lang="en-US" sz="3200" dirty="0" smtClean="0"/>
            </a:br>
            <a:r>
              <a:rPr lang="en-US" sz="3200" dirty="0" smtClean="0"/>
              <a:t>HIV/AIDS Bureau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52600"/>
            <a:ext cx="836295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3200" dirty="0" smtClean="0"/>
              <a:t>Vision</a:t>
            </a:r>
          </a:p>
          <a:p>
            <a:pPr marL="0" indent="0" algn="ctr">
              <a:buNone/>
            </a:pPr>
            <a:r>
              <a:rPr lang="en-US" altLang="en-US" sz="2800" b="0" dirty="0" smtClean="0"/>
              <a:t> </a:t>
            </a:r>
            <a:r>
              <a:rPr lang="en-US" altLang="en-US" sz="2800" b="0" dirty="0"/>
              <a:t>Optimal HIV/AIDS care and treatment for all </a:t>
            </a:r>
          </a:p>
          <a:p>
            <a:pPr marL="0" indent="0" algn="ctr">
              <a:buNone/>
            </a:pPr>
            <a:endParaRPr lang="en-US" altLang="en-US" sz="1100" dirty="0"/>
          </a:p>
          <a:p>
            <a:pPr marL="0" indent="0" algn="ctr">
              <a:buNone/>
            </a:pPr>
            <a:r>
              <a:rPr lang="en-US" altLang="en-US" sz="3200" dirty="0" smtClean="0"/>
              <a:t>Mission</a:t>
            </a:r>
          </a:p>
          <a:p>
            <a:pPr marL="0" indent="0" algn="ctr">
              <a:buNone/>
            </a:pPr>
            <a:r>
              <a:rPr lang="en-US" altLang="en-US" sz="2800" b="0" dirty="0" smtClean="0"/>
              <a:t>Provide </a:t>
            </a:r>
            <a:r>
              <a:rPr lang="en-US" altLang="en-US" sz="2800" b="0" dirty="0"/>
              <a:t>leadership and resources to assure access to and retention in high quality, integrated care and treatment services for vulnerable people living with HIV/AIDS and their families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28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5819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RWHAP Moving Forward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562600" cy="385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2133600"/>
            <a:ext cx="3333750" cy="38862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Public </a:t>
            </a:r>
            <a:r>
              <a:rPr lang="en-US" sz="2400" dirty="0"/>
              <a:t>health approach to provide a comprehensive system of care </a:t>
            </a:r>
            <a:endParaRPr lang="en-US" sz="2400" dirty="0" smtClean="0"/>
          </a:p>
          <a:p>
            <a:pPr marL="0" lvl="0" indent="0">
              <a:buNone/>
            </a:pPr>
            <a:endParaRPr lang="en-US" sz="1000" dirty="0" smtClean="0"/>
          </a:p>
          <a:p>
            <a:r>
              <a:rPr lang="en-US" sz="2400" dirty="0"/>
              <a:t>Ensure low-income people living with HIV (PLWH) receive optimal care and treatment</a:t>
            </a:r>
          </a:p>
        </p:txBody>
      </p:sp>
    </p:spTree>
    <p:extLst>
      <p:ext uri="{BB962C8B-B14F-4D97-AF65-F5344CB8AC3E}">
        <p14:creationId xmlns:p14="http://schemas.microsoft.com/office/powerpoint/2010/main" val="26052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 title="The Ryan White HIV/AIDS Program"/>
          <p:cNvSpPr txBox="1">
            <a:spLocks/>
          </p:cNvSpPr>
          <p:nvPr/>
        </p:nvSpPr>
        <p:spPr>
          <a:xfrm>
            <a:off x="92120" y="84160"/>
            <a:ext cx="8929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rgbClr val="0F4D7B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4D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Clients Served by the Ryan White HIV/AIDS Program, by Race/Ethnicity, 2015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4D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—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4D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United States and 3 Territories</a:t>
            </a:r>
            <a:r>
              <a:rPr kumimoji="0" 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F4D7B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endParaRPr kumimoji="0" 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F4D7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" y="6226532"/>
            <a:ext cx="8063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Hispanics/Latinos can be of any race.</a:t>
            </a:r>
            <a:endParaRPr kumimoji="0" lang="en-US" altLang="en-US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Guam, Puerto Rico, and the U.S. Virgin Islands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In 2015, of the 528,847 RWHAP clients with reported race/ethnicity information, 47.1% self-identified as Black/African American; 22.7% Hispanic/Latino; and less than 3.5% total for American Indian/Alaska Native, Asian, Native Hawaiian/Pacific Islander, and persons of multiple races. Whites accounted for 26.9% of clients.  &#10;&#10;Hispanics/Latinos can be of any race. &#10;&#10;The three territories include Guam, Puerto Rico, and the U.S. Virgin Islands.&#10;&#10;The data source is: HRSA. Ryan White HIV/AIDS Program Data Report (RSR) 2015. Does not include AIDS Drug Assistance Program data.&#10;" title="Clients Served by the Ryan White HIV/AIDS Program, by Race/Ethnicity, 2015—United States and 3 Territori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7" y="1533262"/>
            <a:ext cx="7962066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8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599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Ryan White HIV/AIDS Program </a:t>
            </a:r>
            <a:r>
              <a:rPr lang="en-US" sz="3200" dirty="0" smtClean="0"/>
              <a:t>Clients </a:t>
            </a:r>
            <a:r>
              <a:rPr lang="en-US" sz="3200" dirty="0" smtClean="0">
                <a:cs typeface="Arial" panose="020B0604020202020204" pitchFamily="34" charset="0"/>
              </a:rPr>
              <a:t>(non-ADAP)</a:t>
            </a:r>
            <a:r>
              <a:rPr lang="en-US" sz="3200" dirty="0">
                <a:cs typeface="Arial" panose="020B0604020202020204" pitchFamily="34" charset="0"/>
              </a:rPr>
              <a:t/>
            </a:r>
            <a:br>
              <a:rPr lang="en-US" sz="3200" dirty="0">
                <a:cs typeface="Arial" panose="020B0604020202020204" pitchFamily="34" charset="0"/>
              </a:rPr>
            </a:br>
            <a:r>
              <a:rPr lang="en-US" sz="3200" dirty="0">
                <a:cs typeface="Arial" panose="020B0604020202020204" pitchFamily="34" charset="0"/>
              </a:rPr>
              <a:t>Viral Suppression </a:t>
            </a:r>
            <a:r>
              <a:rPr lang="en-US" sz="3200" dirty="0" smtClean="0">
                <a:cs typeface="Arial" panose="020B0604020202020204" pitchFamily="34" charset="0"/>
              </a:rPr>
              <a:t>by Race/Ethnicity</a:t>
            </a:r>
            <a:r>
              <a:rPr lang="en-US" sz="3200" dirty="0">
                <a:cs typeface="Arial" panose="020B0604020202020204" pitchFamily="34" charset="0"/>
              </a:rPr>
              <a:t/>
            </a:r>
            <a:br>
              <a:rPr lang="en-US" sz="3200" dirty="0">
                <a:cs typeface="Arial" panose="020B0604020202020204" pitchFamily="34" charset="0"/>
              </a:rPr>
            </a:br>
            <a:r>
              <a:rPr lang="en-US" sz="3200" dirty="0" smtClean="0">
                <a:cs typeface="Arial" panose="020B0604020202020204" pitchFamily="34" charset="0"/>
              </a:rPr>
              <a:t>2010‒2015</a:t>
            </a:r>
            <a:r>
              <a:rPr lang="en-US" sz="3200" dirty="0" smtClean="0"/>
              <a:t>—United </a:t>
            </a:r>
            <a:r>
              <a:rPr lang="en-US" sz="3200" dirty="0"/>
              <a:t>States and 3 Territories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6194851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057590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rgbClr val="057590"/>
                </a:solidFill>
                <a:latin typeface="Arial Unicode MS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057590"/>
                </a:solidFill>
                <a:latin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rgbClr val="057590"/>
                </a:solidFill>
                <a:latin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suppression: </a:t>
            </a: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OAMC visit during the calendar year and </a:t>
            </a: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viral load </a:t>
            </a: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reported, with the last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 load </a:t>
            </a: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&lt;200 copies/</a:t>
            </a:r>
            <a:r>
              <a:rPr lang="en-US" altLang="en-US" sz="1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mL.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alt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HRSA, HIV/AIDS Bureau, Annual Client-Level Data Report, Ryan White Services Report, </a:t>
            </a:r>
            <a:r>
              <a:rPr lang="en-US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2015CCC</a:t>
            </a:r>
            <a:endParaRPr lang="en-US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784994" y="3249430"/>
            <a:ext cx="214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Viral suppression (%)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9600" y="1592475"/>
          <a:ext cx="7939088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421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Should HIV Providers Care </a:t>
            </a:r>
            <a:r>
              <a:rPr lang="en-US" sz="3600" dirty="0"/>
              <a:t>A</a:t>
            </a:r>
            <a:r>
              <a:rPr lang="en-US" sz="3600" dirty="0" smtClean="0"/>
              <a:t>bout HCV?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2672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Many patients have both HIV </a:t>
            </a:r>
            <a:r>
              <a:rPr lang="en-US" sz="2400" u="sng" dirty="0" smtClean="0"/>
              <a:t>and</a:t>
            </a:r>
            <a:r>
              <a:rPr lang="en-US" sz="2400" dirty="0" smtClean="0"/>
              <a:t> Hepatitis C Virus (HCV)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F4D7B"/>
                </a:solidFill>
              </a:rPr>
              <a:t>Estimated 20-25% of PLWH in the U.S. are co-infected with HCV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F4D7B"/>
                </a:solidFill>
              </a:rPr>
              <a:t>Among HIV+ injection drug users (IDUs): up to 80-90% are co-infected with HCV (HCV is usually acquired before HIV)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F4D7B"/>
                </a:solidFill>
              </a:rPr>
              <a:t>If 20-25% are </a:t>
            </a:r>
            <a:r>
              <a:rPr lang="en-US" dirty="0" err="1">
                <a:solidFill>
                  <a:srgbClr val="0F4D7B"/>
                </a:solidFill>
              </a:rPr>
              <a:t>coinfected</a:t>
            </a:r>
            <a:r>
              <a:rPr lang="en-US" dirty="0">
                <a:solidFill>
                  <a:srgbClr val="0F4D7B"/>
                </a:solidFill>
              </a:rPr>
              <a:t> with HCV, then at least 100,000 HIV/HCV </a:t>
            </a:r>
            <a:r>
              <a:rPr lang="en-US" dirty="0" err="1">
                <a:solidFill>
                  <a:srgbClr val="0F4D7B"/>
                </a:solidFill>
              </a:rPr>
              <a:t>coinfected</a:t>
            </a:r>
            <a:r>
              <a:rPr lang="en-US" dirty="0">
                <a:solidFill>
                  <a:srgbClr val="0F4D7B"/>
                </a:solidFill>
              </a:rPr>
              <a:t> individuals are served by the RWHAP annually</a:t>
            </a:r>
            <a:r>
              <a:rPr lang="en-US" dirty="0" smtClean="0">
                <a:solidFill>
                  <a:srgbClr val="0F4D7B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Having HIV accelerates liver damage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PLWH are dying of liver disease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0F4D7B"/>
                </a:solidFill>
              </a:rPr>
              <a:t>Liver disease is a leading cause of non-AIDS death among PLWH</a:t>
            </a:r>
          </a:p>
          <a:p>
            <a:pPr>
              <a:spcAft>
                <a:spcPts val="600"/>
              </a:spcAft>
            </a:pP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Ragni MV and Belle  SH.  </a:t>
            </a:r>
            <a:r>
              <a:rPr lang="en-US" sz="1400" i="1" dirty="0" smtClean="0"/>
              <a:t>J Infect Dis </a:t>
            </a:r>
            <a:r>
              <a:rPr lang="en-US" sz="1400" dirty="0" smtClean="0"/>
              <a:t>2001;183:1112–5. Weber et al for the D:A:D Study Group.  </a:t>
            </a:r>
            <a:r>
              <a:rPr lang="en-US" sz="1400" i="1" dirty="0" smtClean="0"/>
              <a:t>Arch </a:t>
            </a:r>
            <a:r>
              <a:rPr lang="en-US" sz="1400" i="1" dirty="0"/>
              <a:t>Intern Med. </a:t>
            </a:r>
            <a:r>
              <a:rPr lang="en-US" sz="1400" dirty="0" smtClean="0"/>
              <a:t>2006;166:1632-1641.</a:t>
            </a:r>
            <a:r>
              <a:rPr lang="en-US" sz="1400" dirty="0"/>
              <a:t> </a:t>
            </a:r>
            <a:r>
              <a:rPr lang="en-US" sz="1400" dirty="0" err="1" smtClean="0"/>
              <a:t>Spradling</a:t>
            </a:r>
            <a:r>
              <a:rPr lang="en-US" sz="1400" dirty="0" smtClean="0"/>
              <a:t> PR et al. 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Acquir</a:t>
            </a:r>
            <a:r>
              <a:rPr lang="en-US" sz="1400" i="1" dirty="0" smtClean="0"/>
              <a:t> Immune </a:t>
            </a:r>
            <a:r>
              <a:rPr lang="en-US" sz="1400" i="1" dirty="0" err="1" smtClean="0"/>
              <a:t>Defic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Syndr</a:t>
            </a:r>
            <a:r>
              <a:rPr lang="en-US" sz="1400" i="1" dirty="0" smtClean="0"/>
              <a:t> </a:t>
            </a:r>
            <a:r>
              <a:rPr lang="en-US" sz="1400" dirty="0" smtClean="0"/>
              <a:t>2010;53:388-396.  Platt </a:t>
            </a:r>
            <a:r>
              <a:rPr lang="en-US" sz="1400" dirty="0"/>
              <a:t>L et al.  </a:t>
            </a:r>
            <a:r>
              <a:rPr lang="en-US" sz="1400" i="1" dirty="0"/>
              <a:t>Lancet Infect </a:t>
            </a:r>
            <a:r>
              <a:rPr lang="en-US" sz="1400" i="1" dirty="0" smtClean="0"/>
              <a:t>Dis </a:t>
            </a:r>
            <a:r>
              <a:rPr lang="en-US" sz="1400" dirty="0"/>
              <a:t>2016;16(7):797-808.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7160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Models of Care for HCV Treatment </a:t>
            </a:r>
            <a:r>
              <a:rPr lang="en-US" dirty="0"/>
              <a:t>A</a:t>
            </a:r>
            <a:r>
              <a:rPr lang="en-US" dirty="0" smtClean="0"/>
              <a:t>mong HIV/HCV </a:t>
            </a:r>
            <a:r>
              <a:rPr lang="en-US" dirty="0" err="1" smtClean="0"/>
              <a:t>Coinfected</a:t>
            </a:r>
            <a:r>
              <a:rPr lang="en-US" dirty="0" smtClean="0"/>
              <a:t>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0"/>
            <a:ext cx="8724900" cy="451788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/>
              <a:t>Primary care delivery with expert back-up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Integrated care without a designated HCV clinic (expert consultation used for severe complications)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Integrated care with a designated HCV clinic internally</a:t>
            </a:r>
          </a:p>
          <a:p>
            <a:pPr>
              <a:spcAft>
                <a:spcPts val="1200"/>
              </a:spcAft>
            </a:pPr>
            <a:r>
              <a:rPr lang="en-US" sz="2600" dirty="0"/>
              <a:t>Co-located care with specialist who manages treatment at Ryan White </a:t>
            </a:r>
            <a:r>
              <a:rPr lang="en-US" sz="2600" dirty="0" smtClean="0"/>
              <a:t>HIV/AIDS Program clinical </a:t>
            </a:r>
            <a:r>
              <a:rPr lang="en-US" sz="2600" dirty="0"/>
              <a:t>site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687943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F4D7B"/>
                </a:solidFill>
              </a:rPr>
              <a:t>Special Projects of National Significance (SPNS) Hepatitis C Treatment </a:t>
            </a:r>
            <a:r>
              <a:rPr lang="en-US" sz="2000" dirty="0">
                <a:solidFill>
                  <a:srgbClr val="0F4D7B"/>
                </a:solidFill>
              </a:rPr>
              <a:t>Expansion </a:t>
            </a:r>
            <a:r>
              <a:rPr lang="en-US" sz="2000" dirty="0" smtClean="0">
                <a:solidFill>
                  <a:srgbClr val="0F4D7B"/>
                </a:solidFill>
              </a:rPr>
              <a:t>Initiative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hab.hrsa.gov/abouthab/special/spnshepatitisc.html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1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HRSA/HAB Priority to Cure HCV in PLWH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41" y="1447800"/>
            <a:ext cx="8839200" cy="4876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New initiatives demonstrate commitment to curing HCV in PLWH through the infrastructure of the RWHAP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F4D7B"/>
                </a:solidFill>
              </a:rPr>
              <a:t>Jurisdictional approaches to screening, treatment and cure of HCV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F4D7B"/>
                </a:solidFill>
              </a:rPr>
              <a:t>Contract to study barriers to screening, treatment and cure of HCV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F4D7B"/>
                </a:solidFill>
              </a:rPr>
              <a:t>Enhancing HCV surveillance systems and treatment of HCV in conjunction with mental health and substance abuse treatment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rgbClr val="0F4D7B"/>
              </a:solidFill>
            </a:endParaRPr>
          </a:p>
          <a:p>
            <a:pPr>
              <a:spcAft>
                <a:spcPts val="600"/>
              </a:spcAft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26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6200"/>
            <a:ext cx="7886700" cy="1325563"/>
          </a:xfrm>
        </p:spPr>
        <p:txBody>
          <a:bodyPr/>
          <a:lstStyle/>
          <a:p>
            <a:r>
              <a:rPr lang="en-US" dirty="0" smtClean="0"/>
              <a:t>Target Population for HCV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981950" cy="4495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 smtClean="0"/>
              <a:t>Populations </a:t>
            </a:r>
            <a:r>
              <a:rPr lang="en-US" sz="2800" dirty="0"/>
              <a:t>of interest include people of color living with HIV that have a high prevalence of coinfection with HCV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Inclusive </a:t>
            </a:r>
            <a:r>
              <a:rPr lang="en-US" sz="2800" dirty="0" smtClean="0"/>
              <a:t>of blacks/African </a:t>
            </a:r>
            <a:r>
              <a:rPr lang="en-US" sz="2800" dirty="0"/>
              <a:t>Americans, </a:t>
            </a:r>
            <a:r>
              <a:rPr lang="en-US" sz="2800" dirty="0" smtClean="0"/>
              <a:t>Latinos/as</a:t>
            </a:r>
            <a:r>
              <a:rPr lang="en-US" sz="2800" dirty="0"/>
              <a:t>, American </a:t>
            </a:r>
            <a:r>
              <a:rPr lang="en-US" sz="2800" dirty="0" smtClean="0"/>
              <a:t>Indians/Alaska Natives</a:t>
            </a:r>
          </a:p>
          <a:p>
            <a:pPr lvl="1">
              <a:spcAft>
                <a:spcPts val="1800"/>
              </a:spcAft>
            </a:pPr>
            <a:r>
              <a:rPr lang="en-US" sz="2400" b="0" dirty="0" smtClean="0">
                <a:solidFill>
                  <a:srgbClr val="0F4D7B"/>
                </a:solidFill>
              </a:rPr>
              <a:t>People who inject drugs (PWID)</a:t>
            </a:r>
          </a:p>
          <a:p>
            <a:pPr lvl="1">
              <a:spcAft>
                <a:spcPts val="1800"/>
              </a:spcAft>
            </a:pPr>
            <a:r>
              <a:rPr lang="en-US" sz="2400" dirty="0">
                <a:solidFill>
                  <a:srgbClr val="0F4D7B"/>
                </a:solidFill>
              </a:rPr>
              <a:t>M</a:t>
            </a:r>
            <a:r>
              <a:rPr lang="en-US" sz="2400" b="0" dirty="0" smtClean="0">
                <a:solidFill>
                  <a:srgbClr val="0F4D7B"/>
                </a:solidFill>
              </a:rPr>
              <a:t>en who have sex with men (MSM)</a:t>
            </a:r>
            <a:endParaRPr lang="en-US" sz="2400" b="0" dirty="0">
              <a:solidFill>
                <a:srgbClr val="0F4D7B"/>
              </a:solidFill>
            </a:endParaRPr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ontent&amp;quot;&quot;/&gt;&lt;property id=&quot;20307&quot; value=&quot;262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2570</TotalTime>
  <Words>1689</Words>
  <Application>Microsoft Office PowerPoint</Application>
  <PresentationFormat>On-screen Show (4:3)</PresentationFormat>
  <Paragraphs>204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Custom Design</vt:lpstr>
      <vt:lpstr>1_Office Theme</vt:lpstr>
      <vt:lpstr>2_Office Theme</vt:lpstr>
      <vt:lpstr>HRSA Initiatives to Address Hepatitis C and Health Disparities September 7, 2017</vt:lpstr>
      <vt:lpstr>Health Resources and Services Administration HIV/AIDS Bureau</vt:lpstr>
      <vt:lpstr>RWHAP Moving Forward</vt:lpstr>
      <vt:lpstr>PowerPoint Presentation</vt:lpstr>
      <vt:lpstr>Ryan White HIV/AIDS Program Clients (non-ADAP) Viral Suppression by Race/Ethnicity 2010‒2015—United States and 3 Territories</vt:lpstr>
      <vt:lpstr>Why Should HIV Providers Care About HCV?</vt:lpstr>
      <vt:lpstr>Models of Care for HCV Treatment Among HIV/HCV Coinfected Patients</vt:lpstr>
      <vt:lpstr>HRSA/HAB Priority to Cure HCV in PLWH</vt:lpstr>
      <vt:lpstr>Target Population for HCV Initiatives</vt:lpstr>
      <vt:lpstr>Goals of HRSA HAB HCV Initiatives</vt:lpstr>
      <vt:lpstr>Initiative: Jurisdictional Approach to Curing Hepatitis C among People of Color Living with HIV</vt:lpstr>
      <vt:lpstr>Purpose: Jurisdictional Sites</vt:lpstr>
      <vt:lpstr>Purpose: HIV/HCV Evaluation Technical Assistance Center</vt:lpstr>
      <vt:lpstr>Initiative: Curing Hepatitis C among People of Color Living with HIV</vt:lpstr>
      <vt:lpstr>Initiative: Curing Hepatitis C among People of Color Living with HIV</vt:lpstr>
      <vt:lpstr>Purpose: HIV/HCV Evaluation TA Center</vt:lpstr>
      <vt:lpstr>HRSA-17-047: Curing Hepatitis C Among People of Color</vt:lpstr>
      <vt:lpstr>Study to Identify Barriers to Hepatitis C Treatment among People Living with HIV</vt:lpstr>
      <vt:lpstr>Contact Information  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HRSA Strategic Planning &amp; Performance</dc:title>
  <dc:creator>Krissy McBoyle</dc:creator>
  <cp:lastModifiedBy>Schachner, Amy (HRSA)</cp:lastModifiedBy>
  <cp:revision>157</cp:revision>
  <dcterms:created xsi:type="dcterms:W3CDTF">2015-04-01T01:31:28Z</dcterms:created>
  <dcterms:modified xsi:type="dcterms:W3CDTF">2017-07-31T20:38:41Z</dcterms:modified>
</cp:coreProperties>
</file>