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 id="2147483653" r:id="rId3"/>
    <p:sldMasterId id="2147483657" r:id="rId4"/>
    <p:sldMasterId id="2147483659" r:id="rId5"/>
    <p:sldMasterId id="2147483661" r:id="rId6"/>
    <p:sldMasterId id="2147483663" r:id="rId7"/>
    <p:sldMasterId id="2147483665" r:id="rId8"/>
  </p:sldMasterIdLst>
  <p:notesMasterIdLst>
    <p:notesMasterId r:id="rId2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3" roundtripDataSignature="AMtx7mje8isdvieWGMqkzXwS3jTAqcmd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41C22A-A257-4830-B316-471AAE7AAAEE}">
  <a:tblStyle styleId="{D641C22A-A257-4830-B316-471AAE7AAAE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57" autoAdjust="0"/>
  </p:normalViewPr>
  <p:slideViewPr>
    <p:cSldViewPr snapToGrid="0">
      <p:cViewPr varScale="1">
        <p:scale>
          <a:sx n="80" d="100"/>
          <a:sy n="80" d="100"/>
        </p:scale>
        <p:origin x="2436" y="8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5" Type="http://schemas.openxmlformats.org/officeDocument/2006/relationships/viewProps" Target="viewProp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0071802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reventionaccess.or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thebody.com/"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This session will build upon your knowledge of HIV medication and treatment. </a:t>
            </a:r>
            <a:endParaRPr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227104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200" dirty="0"/>
              <a:t>Clinical data show that the regimen’s antiviral efficacy, tolerability profile and limited drug interactions offer an effective new treatment option for a range of people with HIV. </a:t>
            </a:r>
            <a:endParaRPr sz="1200" dirty="0"/>
          </a:p>
          <a:p>
            <a:pPr marL="457200" lvl="0" indent="-228600" algn="l" rtl="0">
              <a:lnSpc>
                <a:spcPct val="100000"/>
              </a:lnSpc>
              <a:spcBef>
                <a:spcPts val="0"/>
              </a:spcBef>
              <a:spcAft>
                <a:spcPts val="0"/>
              </a:spcAft>
              <a:buSzPts val="1400"/>
              <a:buNone/>
            </a:pPr>
            <a:r>
              <a:rPr lang="en-US" sz="1200" dirty="0"/>
              <a:t>In clinical trials through 48 weeks, no patients taking </a:t>
            </a:r>
            <a:r>
              <a:rPr lang="en-US" sz="1200" dirty="0" err="1"/>
              <a:t>Biktarvy</a:t>
            </a:r>
            <a:r>
              <a:rPr lang="en-US" sz="1200" dirty="0"/>
              <a:t> developed what is called treatment-emergent resistance. </a:t>
            </a:r>
            <a:endParaRPr dirty="0"/>
          </a:p>
          <a:p>
            <a:pPr marL="45720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Review STR dosing considerations and side effects of the older regimens and the newer agents.</a:t>
            </a:r>
            <a:endParaRPr sz="1200" dirty="0"/>
          </a:p>
        </p:txBody>
      </p:sp>
      <p:sp>
        <p:nvSpPr>
          <p:cNvPr id="222" name="Google Shape;22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17553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err="1">
                <a:solidFill>
                  <a:srgbClr val="000000"/>
                </a:solidFill>
                <a:latin typeface="Arial"/>
                <a:ea typeface="Arial"/>
                <a:cs typeface="Arial"/>
                <a:sym typeface="Arial"/>
              </a:rPr>
              <a:t>Juluca</a:t>
            </a:r>
            <a:r>
              <a:rPr lang="en-US" sz="1200" b="0" i="0" u="none" strike="noStrike" cap="none" dirty="0">
                <a:solidFill>
                  <a:srgbClr val="000000"/>
                </a:solidFill>
                <a:latin typeface="Arial"/>
                <a:ea typeface="Arial"/>
                <a:cs typeface="Arial"/>
                <a:sym typeface="Arial"/>
              </a:rPr>
              <a:t> is the first two-drug regimen (integrase and non-nucleoside reverse transcriptase inhibitor) to be approved. Studies have proven that the two-drug regimen is just as effective as the previous standard of care with a three-drug regimen. </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The most common side effects are headache and diarrhea, occurring in 2% of patients.</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Juluca’s</a:t>
            </a:r>
            <a:r>
              <a:rPr lang="en-US" sz="1200" dirty="0"/>
              <a:t> safety and efficacy in adults were evaluated in two clinical trials of 1,024 participants whose virus was suppressed on their current anti-HIV drugs. Participants were randomly assigned to</a:t>
            </a:r>
            <a:endParaRPr dirty="0"/>
          </a:p>
          <a:p>
            <a:pPr marL="457200" marR="0" lvl="0" indent="-228600" algn="l" rtl="0">
              <a:lnSpc>
                <a:spcPct val="100000"/>
              </a:lnSpc>
              <a:spcBef>
                <a:spcPts val="0"/>
              </a:spcBef>
              <a:spcAft>
                <a:spcPts val="0"/>
              </a:spcAft>
              <a:buSzPts val="1400"/>
              <a:buNone/>
            </a:pPr>
            <a:r>
              <a:rPr lang="en-US" sz="1200" dirty="0"/>
              <a:t>continue their current anti-HIV drugs or to switch to </a:t>
            </a:r>
            <a:r>
              <a:rPr lang="en-US" sz="1200" dirty="0" err="1"/>
              <a:t>Juluca</a:t>
            </a:r>
            <a:r>
              <a:rPr lang="en-US" sz="1200" dirty="0"/>
              <a:t>. Results showed </a:t>
            </a:r>
            <a:r>
              <a:rPr lang="en-US" sz="1200" dirty="0" err="1"/>
              <a:t>Juluca</a:t>
            </a:r>
            <a:r>
              <a:rPr lang="en-US" sz="1200" dirty="0"/>
              <a:t> was effective in keeping the virus suppressed and comparable to those who continued their current anti-HIV drugs. </a:t>
            </a:r>
            <a:endParaRPr dirty="0"/>
          </a:p>
        </p:txBody>
      </p:sp>
      <p:sp>
        <p:nvSpPr>
          <p:cNvPr id="230" name="Google Shape;23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96013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Review slide. A simplified regimen provides the option to reduce the number of anti-retrovirals a patient takes, while maintaining the efficacy of a traditional three-drug regimen.</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Hepatotoxicity comes from the dolutegravir component and depressive disorder comes from the rilpivirine component. </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As mentioned before, rilpivirine requires a basic environment for maximal absorption. It’s important for patients to avoid acid-reducing drugs such as proton pump inhibitors and H2 blockers. </a:t>
            </a:r>
            <a:endParaRPr/>
          </a:p>
          <a:p>
            <a:pPr marL="0" lvl="0" indent="0" algn="l" rtl="0">
              <a:lnSpc>
                <a:spcPct val="100000"/>
              </a:lnSpc>
              <a:spcBef>
                <a:spcPts val="0"/>
              </a:spcBef>
              <a:spcAft>
                <a:spcPts val="0"/>
              </a:spcAft>
              <a:buSzPts val="1400"/>
              <a:buNone/>
            </a:pPr>
            <a:endParaRPr sz="1200"/>
          </a:p>
        </p:txBody>
      </p:sp>
      <p:sp>
        <p:nvSpPr>
          <p:cNvPr id="239" name="Google Shape;23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61956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3: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
        <p:nvSpPr>
          <p:cNvPr id="247" name="Google Shape;24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8" name="Google Shape;248;p13:notes"/>
          <p:cNvSpPr txBox="1">
            <a:spLocks noGrp="1"/>
          </p:cNvSpPr>
          <p:nvPr>
            <p:ph type="body" idx="1"/>
          </p:nvPr>
        </p:nvSpPr>
        <p:spPr>
          <a:xfrm>
            <a:off x="952500" y="4057649"/>
            <a:ext cx="5029200" cy="471487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It is difficult to determine with the high efficacy, safety, tolerability and the convenience of STRs where and to what extent improvements can be made. However, considering the vast advancements in treatment that have already occurred, it may be naïve to think that the current approach to HIV treatment is the best and only way.  </a:t>
            </a:r>
            <a:endParaRPr dirty="0"/>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a:p>
            <a:pPr marL="457200" marR="0" lvl="0" indent="-228600" algn="l" rtl="0">
              <a:lnSpc>
                <a:spcPct val="100000"/>
              </a:lnSpc>
              <a:spcBef>
                <a:spcPts val="0"/>
              </a:spcBef>
              <a:spcAft>
                <a:spcPts val="0"/>
              </a:spcAft>
              <a:buSzPts val="1400"/>
              <a:buNone/>
            </a:pPr>
            <a:r>
              <a:rPr lang="en-US" sz="900" dirty="0"/>
              <a:t>HIV therapy has evolved considerably since the disease was first discovered. Initially, treatment consisted of multiple tablets per day then changed to three-drug single tablet regimens. Now, a recent two-drug regimen has been approved and injectable medications are being studied.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err="1"/>
              <a:t>Cabotegravir</a:t>
            </a:r>
            <a:r>
              <a:rPr lang="en-US" sz="900" dirty="0"/>
              <a:t>, an integrase inhibitor, is currently in phase 3 trials. Clinical trials have shown two long-acting injectable </a:t>
            </a:r>
            <a:r>
              <a:rPr lang="en-US" sz="900" dirty="0" err="1"/>
              <a:t>antiretrovirals</a:t>
            </a:r>
            <a:r>
              <a:rPr lang="en-US" sz="900" dirty="0"/>
              <a:t>, </a:t>
            </a:r>
            <a:r>
              <a:rPr lang="en-US" sz="900" dirty="0" err="1"/>
              <a:t>cabotegravir</a:t>
            </a:r>
            <a:r>
              <a:rPr lang="en-US" sz="900" dirty="0"/>
              <a:t> and </a:t>
            </a:r>
            <a:r>
              <a:rPr lang="en-US" sz="900" dirty="0" err="1"/>
              <a:t>rilpivirine</a:t>
            </a:r>
            <a:r>
              <a:rPr lang="en-US" sz="900" dirty="0"/>
              <a:t>, administered once every 4 or 8 weeks, maintained viral suppression in about 90% of people who started therapy with an undetectable viral load.  In the study, patients were given injectable ART as a maintenance therapy over 96 weeks once they had achieved viral suppression after 20 weeks of daily oral medication.  The potential for a long-acting injectable ART could ease the burden faced by people with HIV of having to take daily oral medication lifelong to manage the disease. Phase 3 trials are ongoing and are needed to confirm the results, and further trials will be needed in wider groups of patients to generalize the findings.</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Long-acting </a:t>
            </a:r>
            <a:r>
              <a:rPr lang="en-US" sz="900" dirty="0" err="1"/>
              <a:t>cabotegravir</a:t>
            </a:r>
            <a:r>
              <a:rPr lang="en-US" sz="900" dirty="0"/>
              <a:t> and </a:t>
            </a:r>
            <a:r>
              <a:rPr lang="en-US" sz="900" dirty="0" err="1"/>
              <a:t>rilpivirine</a:t>
            </a:r>
            <a:r>
              <a:rPr lang="en-US" sz="900" dirty="0"/>
              <a:t> are also being studied for HIV prevention. </a:t>
            </a:r>
            <a:r>
              <a:rPr lang="en-US" sz="900" dirty="0" err="1"/>
              <a:t>Cabotegravir</a:t>
            </a:r>
            <a:r>
              <a:rPr lang="en-US" sz="900" dirty="0"/>
              <a:t> injections given every 8 weeks produced high enough drug levels in both men and women to offer protection against HIV, although a larger dose every 12 weeks fell short of this threshold. </a:t>
            </a:r>
            <a:r>
              <a:rPr lang="en-US" sz="900" dirty="0" err="1"/>
              <a:t>Rilpivirine</a:t>
            </a:r>
            <a:r>
              <a:rPr lang="en-US" sz="900" dirty="0"/>
              <a:t> did not fare so well as a solo </a:t>
            </a:r>
            <a:r>
              <a:rPr lang="en-US" sz="900" dirty="0" err="1"/>
              <a:t>PrEP</a:t>
            </a:r>
            <a:r>
              <a:rPr lang="en-US" sz="900" dirty="0"/>
              <a:t> candidate, failing to consistently reach high levels enough to offer protection against HIV in a phase 1 study. Development of injectable </a:t>
            </a:r>
            <a:r>
              <a:rPr lang="en-US" sz="900" dirty="0" err="1"/>
              <a:t>rilpivirine</a:t>
            </a:r>
            <a:r>
              <a:rPr lang="en-US" sz="900" dirty="0"/>
              <a:t> was therefore stopped. Adherence to an HIV regimen gives HIV medicines the chance to do their job: to prevent HIV from multiplying and destroying the immune system.</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Taking HIV medication every day prevents HIV from multiplying, which reduces the risk that HIV will mutate and produce drug-resistant HIV.</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Tips to help maintain adherence:</a:t>
            </a:r>
            <a:endParaRPr dirty="0"/>
          </a:p>
          <a:p>
            <a:pPr marL="457200" lvl="0" indent="-228600" algn="l" rtl="0">
              <a:lnSpc>
                <a:spcPct val="100000"/>
              </a:lnSpc>
              <a:spcBef>
                <a:spcPts val="0"/>
              </a:spcBef>
              <a:spcAft>
                <a:spcPts val="0"/>
              </a:spcAft>
              <a:buSzPts val="1400"/>
              <a:buFont typeface="Arial"/>
              <a:buChar char="•"/>
            </a:pPr>
            <a:r>
              <a:rPr lang="en-US" sz="900" dirty="0"/>
              <a:t>7-day pill box</a:t>
            </a:r>
            <a:endParaRPr dirty="0"/>
          </a:p>
          <a:p>
            <a:pPr marL="457200" lvl="0" indent="-228600" algn="l" rtl="0">
              <a:lnSpc>
                <a:spcPct val="100000"/>
              </a:lnSpc>
              <a:spcBef>
                <a:spcPts val="0"/>
              </a:spcBef>
              <a:spcAft>
                <a:spcPts val="0"/>
              </a:spcAft>
              <a:buSzPts val="1400"/>
              <a:buFont typeface="Arial"/>
              <a:buChar char="•"/>
            </a:pPr>
            <a:r>
              <a:rPr lang="en-US" sz="900" dirty="0"/>
              <a:t>Setting daily pill reminders on a smartphone</a:t>
            </a:r>
            <a:endParaRPr dirty="0"/>
          </a:p>
          <a:p>
            <a:pPr marL="457200" lvl="0" indent="-228600" algn="l" rtl="0">
              <a:lnSpc>
                <a:spcPct val="100000"/>
              </a:lnSpc>
              <a:spcBef>
                <a:spcPts val="0"/>
              </a:spcBef>
              <a:spcAft>
                <a:spcPts val="0"/>
              </a:spcAft>
              <a:buSzPts val="1400"/>
              <a:buFont typeface="Arial"/>
              <a:buChar char="•"/>
            </a:pPr>
            <a:r>
              <a:rPr lang="en-US" sz="900" dirty="0"/>
              <a:t>Set up automatic refills at your pharmacy; your medicine will be ready when you need it, and you won’t run out</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err="1">
                <a:solidFill>
                  <a:srgbClr val="000000"/>
                </a:solidFill>
                <a:latin typeface="Arial"/>
                <a:ea typeface="Arial"/>
                <a:cs typeface="Arial"/>
                <a:sym typeface="Arial"/>
              </a:rPr>
              <a:t>Cimduo</a:t>
            </a:r>
            <a:r>
              <a:rPr lang="en-US" sz="1800" b="0" i="0" u="none" strike="noStrike" cap="none" dirty="0">
                <a:solidFill>
                  <a:srgbClr val="000000"/>
                </a:solidFill>
                <a:latin typeface="Arial"/>
                <a:ea typeface="Arial"/>
                <a:cs typeface="Arial"/>
                <a:sym typeface="Arial"/>
              </a:rPr>
              <a:t>, is the first over-the-counter medication and is being marketed to be similar to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however, research has not been done on this medication for use as a </a:t>
            </a:r>
            <a:r>
              <a:rPr lang="en-US" sz="1800" b="0" i="0" u="none" strike="noStrike" cap="none" dirty="0" err="1">
                <a:solidFill>
                  <a:srgbClr val="000000"/>
                </a:solidFill>
                <a:latin typeface="Arial"/>
                <a:ea typeface="Arial"/>
                <a:cs typeface="Arial"/>
                <a:sym typeface="Arial"/>
              </a:rPr>
              <a:t>PrEP</a:t>
            </a:r>
            <a:r>
              <a:rPr lang="en-US" sz="1800" b="0" i="0" u="none" strike="noStrike" cap="none" dirty="0">
                <a:solidFill>
                  <a:srgbClr val="000000"/>
                </a:solidFill>
                <a:latin typeface="Arial"/>
                <a:ea typeface="Arial"/>
                <a:cs typeface="Arial"/>
                <a:sym typeface="Arial"/>
              </a:rPr>
              <a:t> drug. It is also important to know that it is not an exact formulation of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An over the counter option may prove beneficial for some.</a:t>
            </a:r>
            <a:endParaRPr sz="24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sz="2400" b="0" i="0" u="none" strike="noStrike" cap="none" dirty="0">
              <a:solidFill>
                <a:srgbClr val="000000"/>
              </a:solidFill>
              <a:latin typeface="Arial"/>
              <a:ea typeface="Arial"/>
              <a:cs typeface="Arial"/>
              <a:sym typeface="Arial"/>
            </a:endParaRPr>
          </a:p>
          <a:p>
            <a:pPr marL="1371600" lvl="2" indent="-228600" algn="l" rtl="0">
              <a:lnSpc>
                <a:spcPct val="100000"/>
              </a:lnSpc>
              <a:spcBef>
                <a:spcPts val="0"/>
              </a:spcBef>
              <a:spcAft>
                <a:spcPts val="0"/>
              </a:spcAft>
              <a:buSzPts val="1400"/>
              <a:buNone/>
            </a:pPr>
            <a:endParaRPr sz="900" dirty="0"/>
          </a:p>
        </p:txBody>
      </p:sp>
    </p:spTree>
    <p:extLst>
      <p:ext uri="{BB962C8B-B14F-4D97-AF65-F5344CB8AC3E}">
        <p14:creationId xmlns:p14="http://schemas.microsoft.com/office/powerpoint/2010/main" val="992424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6" name="Google Shape;256;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000" b="0" i="0" u="none" strike="noStrike" cap="none" dirty="0">
                <a:solidFill>
                  <a:srgbClr val="000000"/>
                </a:solidFill>
                <a:latin typeface="Arial"/>
                <a:ea typeface="Arial"/>
                <a:cs typeface="Arial"/>
                <a:sym typeface="Arial"/>
              </a:rPr>
              <a:t>Review the slide. </a:t>
            </a:r>
            <a:endParaRPr sz="1000"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err="1"/>
              <a:t>Truvada</a:t>
            </a:r>
            <a:r>
              <a:rPr lang="en-US" sz="1000" dirty="0"/>
              <a:t> is FDA approved for adults at high risk for infection. </a:t>
            </a:r>
            <a:r>
              <a:rPr lang="en-US" sz="1000" dirty="0" err="1"/>
              <a:t>Descovy</a:t>
            </a:r>
            <a:r>
              <a:rPr lang="en-US" sz="1000" dirty="0"/>
              <a:t>, which is an updated take on </a:t>
            </a:r>
            <a:r>
              <a:rPr lang="en-US" sz="1000" dirty="0" err="1"/>
              <a:t>Truvada</a:t>
            </a:r>
            <a:r>
              <a:rPr lang="en-US" sz="1000" dirty="0"/>
              <a:t>, is not approved for </a:t>
            </a:r>
            <a:r>
              <a:rPr lang="en-US" sz="1000" dirty="0" err="1"/>
              <a:t>PrEP.</a:t>
            </a:r>
            <a:r>
              <a:rPr lang="en-US" sz="1000" dirty="0"/>
              <a:t>  Researchers estimate that many years of clinical trials are yet required before </a:t>
            </a:r>
            <a:r>
              <a:rPr lang="en-US" sz="1000" dirty="0" err="1"/>
              <a:t>Descovy</a:t>
            </a:r>
            <a:r>
              <a:rPr lang="en-US" sz="1000" dirty="0"/>
              <a:t> could be approved as </a:t>
            </a:r>
            <a:r>
              <a:rPr lang="en-US" sz="1000" dirty="0" err="1"/>
              <a:t>PrEP.</a:t>
            </a:r>
            <a:r>
              <a:rPr lang="en-US" sz="1000" dirty="0"/>
              <a:t> The estimated approval date is September of 2020.</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To take </a:t>
            </a:r>
            <a:r>
              <a:rPr lang="en-US" sz="1000" dirty="0" err="1"/>
              <a:t>PrEP</a:t>
            </a:r>
            <a:r>
              <a:rPr lang="en-US" sz="1000" dirty="0"/>
              <a:t>, one must be HIV negative upon initiation and get tested every three months.</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Take one pill once a day, and if you are exposed, it will prevent HIV. Often used in situations where one person in a couple is living with HIV and the other is not. </a:t>
            </a:r>
            <a:endParaRPr dirty="0"/>
          </a:p>
          <a:p>
            <a:pPr marL="0" lvl="0" indent="0" algn="l" rtl="0">
              <a:lnSpc>
                <a:spcPct val="100000"/>
              </a:lnSpc>
              <a:spcBef>
                <a:spcPts val="0"/>
              </a:spcBef>
              <a:spcAft>
                <a:spcPts val="0"/>
              </a:spcAft>
              <a:buSzPts val="1800"/>
              <a:buNone/>
            </a:pPr>
            <a:endParaRPr sz="1000" dirty="0"/>
          </a:p>
          <a:p>
            <a:pPr marL="0" lvl="0" indent="0" algn="l" rtl="0">
              <a:lnSpc>
                <a:spcPct val="100000"/>
              </a:lnSpc>
              <a:spcBef>
                <a:spcPts val="0"/>
              </a:spcBef>
              <a:spcAft>
                <a:spcPts val="0"/>
              </a:spcAft>
              <a:buSzPts val="1400"/>
              <a:buNone/>
            </a:pPr>
            <a:endParaRPr sz="1000" dirty="0"/>
          </a:p>
        </p:txBody>
      </p:sp>
      <p:sp>
        <p:nvSpPr>
          <p:cNvPr id="257" name="Google Shape;257;p14: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4895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5: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
        <p:nvSpPr>
          <p:cNvPr id="265" name="Google Shape;26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6" name="Google Shape;266;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Undetectable= </a:t>
            </a:r>
            <a:r>
              <a:rPr lang="en-US" sz="1200" dirty="0" err="1"/>
              <a:t>Untransmittable</a:t>
            </a:r>
            <a:r>
              <a:rPr lang="en-US" sz="1200" dirty="0"/>
              <a:t>.</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While studies show that HIV is not transmittable even without the use of condoms and </a:t>
            </a:r>
            <a:r>
              <a:rPr lang="en-US" sz="1200" dirty="0" err="1"/>
              <a:t>PrEP</a:t>
            </a:r>
            <a:r>
              <a:rPr lang="en-US" sz="1200" dirty="0"/>
              <a:t>, many doctors still encourage undetectable patients to practice safe sex.</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Per Dr. Benjamin Young, MD. PHD Chief Medical officer of the international Association of providers of AIDS Care, “The scientific evidence is compelling – not a single documented case of transmission by someone who is on effective ART. While it is hard to prove ‘zero’ risk, the risk of transmission is extraordinarily low.”</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Visit </a:t>
            </a:r>
            <a:r>
              <a:rPr lang="en-US" sz="1200" u="sng" dirty="0">
                <a:solidFill>
                  <a:schemeClr val="hlink"/>
                </a:solidFill>
                <a:hlinkClick r:id="rId3"/>
              </a:rPr>
              <a:t>www.preventionaccess.org</a:t>
            </a:r>
            <a:r>
              <a:rPr lang="en-US" sz="1200" dirty="0"/>
              <a:t>, or </a:t>
            </a:r>
            <a:r>
              <a:rPr lang="en-US" sz="1200" u="sng" dirty="0">
                <a:solidFill>
                  <a:schemeClr val="hlink"/>
                </a:solidFill>
                <a:hlinkClick r:id="rId4"/>
              </a:rPr>
              <a:t>www.thebody.com</a:t>
            </a:r>
            <a:r>
              <a:rPr lang="en-US" sz="1200" dirty="0"/>
              <a:t> to learn more. </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endParaRPr sz="1200" dirty="0">
              <a:solidFill>
                <a:srgbClr val="000000"/>
              </a:solidFill>
            </a:endParaRPr>
          </a:p>
          <a:p>
            <a:pPr marL="457200" marR="0" lvl="0" indent="-22860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27677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
        <p:nvSpPr>
          <p:cNvPr id="274" name="Google Shape;27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5" name="Google Shape;275;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End the unit with a quick “teach back” activity. Read the questions and take answers from participants. Review the correct answers. </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Answers:</a:t>
            </a:r>
            <a:endParaRPr/>
          </a:p>
          <a:p>
            <a:pPr marL="460375" lvl="0" indent="-231775" algn="l" rtl="0">
              <a:lnSpc>
                <a:spcPct val="100000"/>
              </a:lnSpc>
              <a:spcBef>
                <a:spcPts val="0"/>
              </a:spcBef>
              <a:spcAft>
                <a:spcPts val="0"/>
              </a:spcAft>
              <a:buSzPts val="1400"/>
              <a:buAutoNum type="arabicPeriod"/>
            </a:pPr>
            <a:r>
              <a:rPr lang="en-US" sz="1200"/>
              <a:t>D</a:t>
            </a:r>
            <a:endParaRPr/>
          </a:p>
          <a:p>
            <a:pPr marL="460375" lvl="0" indent="-231775" algn="l" rtl="0">
              <a:lnSpc>
                <a:spcPct val="100000"/>
              </a:lnSpc>
              <a:spcBef>
                <a:spcPts val="0"/>
              </a:spcBef>
              <a:spcAft>
                <a:spcPts val="0"/>
              </a:spcAft>
              <a:buSzPts val="1400"/>
              <a:buAutoNum type="arabicPeriod"/>
            </a:pPr>
            <a:r>
              <a:rPr lang="en-US" sz="1200"/>
              <a:t>B</a:t>
            </a:r>
            <a:endParaRPr/>
          </a:p>
          <a:p>
            <a:pPr marL="460375" lvl="0" indent="-231775" algn="l" rtl="0">
              <a:lnSpc>
                <a:spcPct val="100000"/>
              </a:lnSpc>
              <a:spcBef>
                <a:spcPts val="0"/>
              </a:spcBef>
              <a:spcAft>
                <a:spcPts val="0"/>
              </a:spcAft>
              <a:buSzPts val="1400"/>
              <a:buAutoNum type="arabicPeriod"/>
            </a:pPr>
            <a:r>
              <a:rPr lang="en-US" sz="1200"/>
              <a:t>A</a:t>
            </a:r>
            <a:endParaRPr/>
          </a:p>
          <a:p>
            <a:pPr marL="460375" lvl="0" indent="-231775" algn="l" rtl="0">
              <a:lnSpc>
                <a:spcPct val="100000"/>
              </a:lnSpc>
              <a:spcBef>
                <a:spcPts val="0"/>
              </a:spcBef>
              <a:spcAft>
                <a:spcPts val="0"/>
              </a:spcAft>
              <a:buSzPts val="1400"/>
              <a:buAutoNum type="arabicPeriod"/>
            </a:pPr>
            <a:r>
              <a:rPr lang="en-US" sz="1200"/>
              <a:t>False</a:t>
            </a:r>
            <a:endParaRPr/>
          </a:p>
          <a:p>
            <a:pPr marL="0" lvl="0" indent="0" algn="l" rtl="0">
              <a:lnSpc>
                <a:spcPct val="100000"/>
              </a:lnSpc>
              <a:spcBef>
                <a:spcPts val="0"/>
              </a:spcBef>
              <a:spcAft>
                <a:spcPts val="0"/>
              </a:spcAft>
              <a:buClr>
                <a:srgbClr val="000000"/>
              </a:buClr>
              <a:buSzPts val="1800"/>
              <a:buFont typeface="Calibri"/>
              <a:buNone/>
            </a:pPr>
            <a:r>
              <a:rPr lang="en-US">
                <a:solidFill>
                  <a:srgbClr val="000000"/>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41966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7: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
        <p:nvSpPr>
          <p:cNvPr id="282" name="Google Shape;28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3" name="Google Shape;283;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Answers:</a:t>
            </a:r>
            <a:endParaRPr dirty="0"/>
          </a:p>
          <a:p>
            <a:pPr marL="457200" marR="0" lvl="0" indent="-228600" algn="l" rtl="0">
              <a:lnSpc>
                <a:spcPct val="100000"/>
              </a:lnSpc>
              <a:spcBef>
                <a:spcPts val="0"/>
              </a:spcBef>
              <a:spcAft>
                <a:spcPts val="0"/>
              </a:spcAft>
              <a:buSzPts val="1400"/>
              <a:buNone/>
            </a:pPr>
            <a:r>
              <a:rPr lang="en-US" sz="1200" dirty="0"/>
              <a:t>5. B</a:t>
            </a:r>
            <a:endParaRPr dirty="0"/>
          </a:p>
          <a:p>
            <a:pPr marL="457200" marR="0" lvl="0" indent="-228600" algn="l" rtl="0">
              <a:lnSpc>
                <a:spcPct val="100000"/>
              </a:lnSpc>
              <a:spcBef>
                <a:spcPts val="0"/>
              </a:spcBef>
              <a:spcAft>
                <a:spcPts val="0"/>
              </a:spcAft>
              <a:buSzPts val="1400"/>
              <a:buNone/>
            </a:pPr>
            <a:r>
              <a:rPr lang="en-US" sz="1200" dirty="0"/>
              <a:t>6. A</a:t>
            </a:r>
            <a:endParaRPr dirty="0"/>
          </a:p>
          <a:p>
            <a:pPr marL="457200" marR="0" lvl="0" indent="-228600" algn="l" rtl="0">
              <a:lnSpc>
                <a:spcPct val="100000"/>
              </a:lnSpc>
              <a:spcBef>
                <a:spcPts val="0"/>
              </a:spcBef>
              <a:spcAft>
                <a:spcPts val="0"/>
              </a:spcAft>
              <a:buSzPts val="1400"/>
              <a:buNone/>
            </a:pPr>
            <a:r>
              <a:rPr lang="en-US" sz="1200" dirty="0"/>
              <a:t>7. D</a:t>
            </a:r>
            <a:endParaRPr dirty="0"/>
          </a:p>
          <a:p>
            <a:pPr marL="0" lvl="0" indent="0" algn="l" rtl="0">
              <a:lnSpc>
                <a:spcPct val="100000"/>
              </a:lnSpc>
              <a:spcBef>
                <a:spcPts val="0"/>
              </a:spcBef>
              <a:spcAft>
                <a:spcPts val="0"/>
              </a:spcAft>
              <a:buSzPts val="1400"/>
              <a:buNone/>
            </a:pPr>
            <a:endParaRPr sz="1200" dirty="0"/>
          </a:p>
        </p:txBody>
      </p:sp>
    </p:spTree>
    <p:extLst>
      <p:ext uri="{BB962C8B-B14F-4D97-AF65-F5344CB8AC3E}">
        <p14:creationId xmlns:p14="http://schemas.microsoft.com/office/powerpoint/2010/main" val="3200365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0" name="Google Shape;290;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000" dirty="0"/>
              <a:t>Optional case scenario activity. (Medication and Treatment Case Scenario handout).</a:t>
            </a:r>
            <a:endParaRPr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If time allows, pass out the case scenario. It can be read by the facilitator or participants. Discuss the questions as a group. </a:t>
            </a:r>
            <a:endParaRPr dirty="0"/>
          </a:p>
          <a:p>
            <a:pPr marL="0" lvl="0" indent="0" algn="l" rtl="0">
              <a:lnSpc>
                <a:spcPct val="100000"/>
              </a:lnSpc>
              <a:spcBef>
                <a:spcPts val="0"/>
              </a:spcBef>
              <a:spcAft>
                <a:spcPts val="0"/>
              </a:spcAft>
              <a:buSzPts val="1400"/>
              <a:buNone/>
            </a:pPr>
            <a:endParaRPr sz="12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Ask participants if they have any final questions. </a:t>
            </a:r>
            <a:endParaRPr dirty="0"/>
          </a:p>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To close, note that the consistent need for ARV medications may be the most challenging of all to change. Will broadly neutralizing antibodies, therapeutic vaccines, latency reversing agents, or CRISPR technology ever become routine methods for inhibiting, suppressing, or eliminating HIV? Evidence for these approaches and others continue to emerge and provide optimism that the future may hold a potential cure. </a:t>
            </a:r>
            <a:endParaRPr dirty="0"/>
          </a:p>
          <a:p>
            <a:pPr marL="0" lvl="0" indent="0" algn="l" rtl="0">
              <a:lnSpc>
                <a:spcPct val="100000"/>
              </a:lnSpc>
              <a:spcBef>
                <a:spcPts val="0"/>
              </a:spcBef>
              <a:spcAft>
                <a:spcPts val="0"/>
              </a:spcAft>
              <a:buSzPts val="1400"/>
              <a:buNone/>
            </a:pPr>
            <a:endParaRPr sz="1000"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Medication and treatment will always be a subject to explore and discuss until we have a cure for HIV. </a:t>
            </a:r>
            <a:endParaRPr dirty="0"/>
          </a:p>
          <a:p>
            <a:pPr marL="457200" lvl="0" indent="-228600" algn="l" rtl="0">
              <a:lnSpc>
                <a:spcPct val="100000"/>
              </a:lnSpc>
              <a:spcBef>
                <a:spcPts val="0"/>
              </a:spcBef>
              <a:spcAft>
                <a:spcPts val="0"/>
              </a:spcAft>
              <a:buSzPts val="1400"/>
              <a:buNone/>
            </a:pPr>
            <a:endParaRPr dirty="0"/>
          </a:p>
        </p:txBody>
      </p:sp>
      <p:sp>
        <p:nvSpPr>
          <p:cNvPr id="291" name="Google Shape;291;p18: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3933825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9: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
        <p:nvSpPr>
          <p:cNvPr id="296" name="Google Shape;29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7" name="Google Shape;297;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p:txBody>
      </p:sp>
    </p:spTree>
    <p:extLst>
      <p:ext uri="{BB962C8B-B14F-4D97-AF65-F5344CB8AC3E}">
        <p14:creationId xmlns:p14="http://schemas.microsoft.com/office/powerpoint/2010/main" val="158282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
        <p:nvSpPr>
          <p:cNvPr id="152" name="Google Shape;15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200">
                <a:solidFill>
                  <a:schemeClr val="dk1"/>
                </a:solidFill>
              </a:rPr>
              <a:t>Review objectives. </a:t>
            </a:r>
            <a:endParaRPr sz="1200"/>
          </a:p>
          <a:p>
            <a:pPr marL="0" lvl="0" indent="0" algn="l" rtl="0">
              <a:lnSpc>
                <a:spcPct val="100000"/>
              </a:lnSpc>
              <a:spcBef>
                <a:spcPts val="0"/>
              </a:spcBef>
              <a:spcAft>
                <a:spcPts val="0"/>
              </a:spcAft>
              <a:buSzPts val="1400"/>
              <a:buNone/>
            </a:pPr>
            <a:endParaRPr sz="1200">
              <a:solidFill>
                <a:srgbClr val="FF0000"/>
              </a:solidFill>
            </a:endParaRPr>
          </a:p>
          <a:p>
            <a:pPr marL="0" lvl="0" indent="0" algn="l" rtl="0">
              <a:lnSpc>
                <a:spcPct val="100000"/>
              </a:lnSpc>
              <a:spcBef>
                <a:spcPts val="0"/>
              </a:spcBef>
              <a:spcAft>
                <a:spcPts val="0"/>
              </a:spcAft>
              <a:buSzPts val="1400"/>
              <a:buNone/>
            </a:pPr>
            <a:r>
              <a:rPr lang="en-US" sz="1200">
                <a:solidFill>
                  <a:srgbClr val="FF0000"/>
                </a:solidFill>
              </a:rPr>
              <a:t>Ask participants to complete the worksheet “Medications and Treatment II-Understanding Medicine Options and Treatment.” The worksheet can be completed individually or in small groups. Ask participants for answers; facilitator can review the correct answers if necessary. </a:t>
            </a: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43314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914400" y="4219575"/>
            <a:ext cx="5029200" cy="423862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900" dirty="0"/>
              <a:t>Review the slide. </a:t>
            </a:r>
            <a:endParaRPr dirty="0"/>
          </a:p>
          <a:p>
            <a:pPr marL="457200" lvl="0" indent="-228600" algn="l" rtl="0">
              <a:lnSpc>
                <a:spcPct val="100000"/>
              </a:lnSpc>
              <a:spcBef>
                <a:spcPts val="0"/>
              </a:spcBef>
              <a:spcAft>
                <a:spcPts val="0"/>
              </a:spcAft>
              <a:buSzPts val="1400"/>
              <a:buNone/>
            </a:pPr>
            <a:endParaRPr sz="900" dirty="0"/>
          </a:p>
          <a:p>
            <a:pPr marL="457200" lvl="0" indent="-228600" algn="l" rtl="0">
              <a:lnSpc>
                <a:spcPct val="100000"/>
              </a:lnSpc>
              <a:spcBef>
                <a:spcPts val="0"/>
              </a:spcBef>
              <a:spcAft>
                <a:spcPts val="0"/>
              </a:spcAft>
              <a:buSzPts val="1400"/>
              <a:buNone/>
            </a:pPr>
            <a:r>
              <a:rPr lang="en-US" sz="900" dirty="0"/>
              <a:t>There are now more than 25 antiretroviral (ARV) drugs that are FDA approved for the treatment of HIV. Without antiretroviral therapy (ART), most individuals with HIV will progress to AIDS-defining illnesses and premature death. The primary goal of ART is to prevent HIV-associated morbidity and mortality. </a:t>
            </a:r>
            <a:endParaRPr dirty="0"/>
          </a:p>
          <a:p>
            <a:pPr marL="457200" lvl="0" indent="-228600" algn="l" rtl="0">
              <a:lnSpc>
                <a:spcPct val="100000"/>
              </a:lnSpc>
              <a:spcBef>
                <a:spcPts val="0"/>
              </a:spcBef>
              <a:spcAft>
                <a:spcPts val="0"/>
              </a:spcAft>
              <a:buSzPts val="1400"/>
              <a:buNone/>
            </a:pPr>
            <a:endParaRPr sz="800" strike="sngStrike" dirty="0"/>
          </a:p>
          <a:p>
            <a:pPr marL="228600" lvl="0" indent="0" algn="l" rtl="0">
              <a:lnSpc>
                <a:spcPct val="100000"/>
              </a:lnSpc>
              <a:spcBef>
                <a:spcPts val="0"/>
              </a:spcBef>
              <a:spcAft>
                <a:spcPts val="0"/>
              </a:spcAft>
              <a:buSzPts val="1400"/>
              <a:buFont typeface="Arial"/>
              <a:buNone/>
            </a:pPr>
            <a:r>
              <a:rPr lang="en-US" sz="900" dirty="0"/>
              <a:t>When starting ART, it is important to educate patients about the </a:t>
            </a:r>
            <a:r>
              <a:rPr lang="en-US" sz="900" u="none" dirty="0"/>
              <a:t>benefits and considerations of ART, and to address strategies to optimize adherence. </a:t>
            </a:r>
            <a:r>
              <a:rPr lang="en-US" sz="900" dirty="0"/>
              <a:t>On a case-by-case basis, therapy may be deferred because of clinical and/or psychosocial factors, but therapy should be initiated as soon as possible. </a:t>
            </a:r>
            <a:br>
              <a:rPr lang="en-US" sz="900" dirty="0"/>
            </a:br>
            <a:endParaRPr sz="900" dirty="0"/>
          </a:p>
          <a:p>
            <a:pPr marL="228600" marR="0" lvl="0" indent="0" algn="l" rtl="0">
              <a:lnSpc>
                <a:spcPct val="100000"/>
              </a:lnSpc>
              <a:spcBef>
                <a:spcPts val="0"/>
              </a:spcBef>
              <a:spcAft>
                <a:spcPts val="0"/>
              </a:spcAft>
              <a:buClr>
                <a:srgbClr val="000000"/>
              </a:buClr>
              <a:buSzPts val="1400"/>
              <a:buFont typeface="Arial"/>
              <a:buNone/>
            </a:pPr>
            <a:r>
              <a:rPr lang="en-US" sz="900" i="0" dirty="0"/>
              <a:t>Doctors rely on Department of Health and Human Services (DHHS) guidelines that tell them what prescriptions will be most effective. There is an advisory group that determines what medications are most effective to use for first time HIV therapy. </a:t>
            </a:r>
            <a:endParaRPr dirty="0"/>
          </a:p>
          <a:p>
            <a:pPr marL="457200" lvl="0" indent="-228600" algn="l" rtl="0">
              <a:lnSpc>
                <a:spcPct val="100000"/>
              </a:lnSpc>
              <a:spcBef>
                <a:spcPts val="0"/>
              </a:spcBef>
              <a:spcAft>
                <a:spcPts val="0"/>
              </a:spcAft>
              <a:buSzPts val="1400"/>
              <a:buNone/>
            </a:pPr>
            <a:endParaRPr sz="800" dirty="0"/>
          </a:p>
          <a:p>
            <a:pPr marL="457200" lvl="0" indent="-228600" algn="l" rtl="0">
              <a:lnSpc>
                <a:spcPct val="100000"/>
              </a:lnSpc>
              <a:spcBef>
                <a:spcPts val="0"/>
              </a:spcBef>
              <a:spcAft>
                <a:spcPts val="0"/>
              </a:spcAft>
              <a:buSzPts val="1400"/>
              <a:buNone/>
            </a:pPr>
            <a:r>
              <a:rPr lang="en-US" sz="900" dirty="0"/>
              <a:t>When you look at the preferred regimen on some drug charts you may see A,B,C and roman numerals I, II, III. </a:t>
            </a:r>
            <a:r>
              <a:rPr lang="en-US" sz="900" i="0" dirty="0"/>
              <a:t>These symbols identify the rating of recommendations: for example </a:t>
            </a:r>
            <a:endParaRPr dirty="0"/>
          </a:p>
          <a:p>
            <a:pPr marL="457200" lvl="0" indent="-228600" algn="l" rtl="0">
              <a:lnSpc>
                <a:spcPct val="100000"/>
              </a:lnSpc>
              <a:spcBef>
                <a:spcPts val="0"/>
              </a:spcBef>
              <a:spcAft>
                <a:spcPts val="0"/>
              </a:spcAft>
              <a:buSzPts val="1400"/>
              <a:buFont typeface="Arial"/>
              <a:buChar char="•"/>
            </a:pPr>
            <a:r>
              <a:rPr lang="en-US" sz="900" b="0" i="0" dirty="0"/>
              <a:t>Rating of Recommendations: </a:t>
            </a:r>
            <a:r>
              <a:rPr lang="en-US" sz="900" i="0" dirty="0"/>
              <a:t>A = Strong; B = Moderate; C = Optional</a:t>
            </a:r>
            <a:br>
              <a:rPr lang="en-US" sz="900" i="0" dirty="0"/>
            </a:br>
            <a:r>
              <a:rPr lang="en-US" sz="900" b="0" i="0" dirty="0"/>
              <a:t>Rating of Evidence: </a:t>
            </a:r>
            <a:r>
              <a:rPr lang="en-US" sz="900" i="0" dirty="0"/>
              <a:t>I = Data from randomized controlled trials; II = Data from well-designed nonrandomized trials or observational cohort studies with long-term clinical outcomes; III = Expert opinion. Rated based on how the evidence was proven for the drug.</a:t>
            </a:r>
            <a:endParaRPr dirty="0"/>
          </a:p>
          <a:p>
            <a:pPr marL="457200" lvl="0" indent="-139700" algn="l" rtl="0">
              <a:lnSpc>
                <a:spcPct val="100000"/>
              </a:lnSpc>
              <a:spcBef>
                <a:spcPts val="0"/>
              </a:spcBef>
              <a:spcAft>
                <a:spcPts val="0"/>
              </a:spcAft>
              <a:buSzPts val="1400"/>
              <a:buFont typeface="Arial"/>
              <a:buNone/>
            </a:pPr>
            <a:endParaRPr sz="900" i="0" dirty="0"/>
          </a:p>
          <a:p>
            <a:pPr marL="228600" lvl="0" indent="0" algn="l" rtl="0">
              <a:lnSpc>
                <a:spcPct val="100000"/>
              </a:lnSpc>
              <a:spcBef>
                <a:spcPts val="0"/>
              </a:spcBef>
              <a:spcAft>
                <a:spcPts val="0"/>
              </a:spcAft>
              <a:buSzPts val="1400"/>
              <a:buFont typeface="Arial"/>
              <a:buNone/>
            </a:pPr>
            <a:r>
              <a:rPr lang="en-US" sz="900" i="0" dirty="0"/>
              <a:t>This is useful information because regimens should be individualized based on comorbid conditions, drug-to-drug interactions, pill burden, and dosing frequency (which can be challenging for people who are homeless or who have substance use disorder).</a:t>
            </a:r>
            <a:endParaRPr dirty="0"/>
          </a:p>
          <a:p>
            <a:pPr marL="228600" lvl="0" indent="0" algn="l" rtl="0">
              <a:lnSpc>
                <a:spcPct val="100000"/>
              </a:lnSpc>
              <a:spcBef>
                <a:spcPts val="0"/>
              </a:spcBef>
              <a:spcAft>
                <a:spcPts val="0"/>
              </a:spcAft>
              <a:buSzPts val="1400"/>
              <a:buFont typeface="Arial"/>
              <a:buNone/>
            </a:pPr>
            <a:endParaRPr sz="900" i="0" dirty="0"/>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26769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Ask participants:  “ What are the goals of treatment?”  Ask participants to share their ideas.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 Review the slide by asking for volunteers to read each point. </a:t>
            </a:r>
            <a:endParaRPr sz="1200" dirty="0"/>
          </a:p>
        </p:txBody>
      </p:sp>
      <p:sp>
        <p:nvSpPr>
          <p:cNvPr id="168" name="Google Shape;16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07479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914400" y="4257675"/>
            <a:ext cx="5029200" cy="4200525"/>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Identify all HIV drug classes along with previous standard recommendations and new advancements in single-table regimens (STRs). </a:t>
            </a:r>
            <a:endParaRPr sz="900"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b="0" i="0" u="none" strike="noStrike" cap="none" dirty="0">
                <a:solidFill>
                  <a:srgbClr val="000000"/>
                </a:solidFill>
                <a:latin typeface="Arial"/>
                <a:ea typeface="Arial"/>
                <a:cs typeface="Arial"/>
                <a:sym typeface="Arial"/>
              </a:rPr>
              <a:t>Provide some examples. </a:t>
            </a:r>
            <a:r>
              <a:rPr lang="en-US" sz="900" dirty="0"/>
              <a:t>For instance, </a:t>
            </a:r>
            <a:r>
              <a:rPr lang="en-US" sz="900" dirty="0" err="1"/>
              <a:t>Selzentry</a:t>
            </a:r>
            <a:r>
              <a:rPr lang="en-US" sz="900" dirty="0"/>
              <a:t> (</a:t>
            </a:r>
            <a:r>
              <a:rPr lang="en-US" sz="900" dirty="0" err="1"/>
              <a:t>maraviroc</a:t>
            </a:r>
            <a:r>
              <a:rPr lang="en-US" sz="900" dirty="0"/>
              <a:t>) is categorized as an Entry Inhibitor. It works by blocking the CCR5 receptor on the surface of the CD4-T cell, which HIV must attach to infect cells in the first place. It stops HIV infection before it enters the cell.</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Depending on the drug chart and who publishes it, it may categorize a medication differently.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For example, </a:t>
            </a:r>
            <a:r>
              <a:rPr lang="en-US" sz="900" dirty="0" err="1"/>
              <a:t>Fuzeon</a:t>
            </a:r>
            <a:r>
              <a:rPr lang="en-US" sz="900" dirty="0"/>
              <a:t> (</a:t>
            </a:r>
            <a:r>
              <a:rPr lang="en-US" sz="900" dirty="0" err="1"/>
              <a:t>enfuvirtide</a:t>
            </a:r>
            <a:r>
              <a:rPr lang="en-US" sz="900" dirty="0"/>
              <a:t>) injection is rarely prescribed, but it may be listed under entry inhibitors or it may be in it’s own category. </a:t>
            </a:r>
            <a:r>
              <a:rPr lang="en-US" sz="800" dirty="0" err="1"/>
              <a:t>Norvir</a:t>
            </a:r>
            <a:r>
              <a:rPr lang="en-US" sz="800" dirty="0"/>
              <a:t> was first approved as a </a:t>
            </a:r>
            <a:r>
              <a:rPr lang="en-US" sz="1800" b="0" i="0" u="none" strike="noStrike" cap="none" dirty="0">
                <a:solidFill>
                  <a:srgbClr val="000000"/>
                </a:solidFill>
                <a:latin typeface="Arial"/>
                <a:ea typeface="Arial"/>
                <a:cs typeface="Arial"/>
                <a:sym typeface="Arial"/>
              </a:rPr>
              <a:t>protease inhibitor, but is often used as a booster. </a:t>
            </a:r>
            <a:endParaRPr sz="800"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Antiretroviral drugs have a trade or brand name, generic name and an abbreviation; the drugs all start with a scientific name given during research. For example:</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Trade name or brand name: </a:t>
            </a:r>
            <a:r>
              <a:rPr lang="en-US" sz="900" dirty="0" err="1"/>
              <a:t>Truvada</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emtricitabine</a:t>
            </a:r>
            <a:r>
              <a:rPr lang="en-US" sz="900" dirty="0"/>
              <a:t>/</a:t>
            </a:r>
            <a:r>
              <a:rPr lang="en-US" sz="900" dirty="0" err="1"/>
              <a:t>tenofovir</a:t>
            </a:r>
            <a:r>
              <a:rPr lang="en-US" sz="900" dirty="0"/>
              <a:t> </a:t>
            </a:r>
            <a:endParaRPr dirty="0"/>
          </a:p>
          <a:p>
            <a:pPr marL="457200" marR="0" lvl="0" indent="-228600" algn="l" rtl="0">
              <a:lnSpc>
                <a:spcPct val="100000"/>
              </a:lnSpc>
              <a:spcBef>
                <a:spcPts val="0"/>
              </a:spcBef>
              <a:spcAft>
                <a:spcPts val="0"/>
              </a:spcAft>
              <a:buSzPts val="1400"/>
              <a:buNone/>
            </a:pPr>
            <a:r>
              <a:rPr lang="en-US" sz="900" dirty="0"/>
              <a:t>Abbreviation : FTC/TDF (3 character abbreviation) </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Clr>
                <a:srgbClr val="000000"/>
              </a:buClr>
              <a:buSzPts val="1400"/>
              <a:buFont typeface="Arial"/>
              <a:buNone/>
            </a:pPr>
            <a:r>
              <a:rPr lang="en-US" sz="900" dirty="0"/>
              <a:t>Trade name or brand name: </a:t>
            </a:r>
            <a:r>
              <a:rPr lang="en-US" sz="900" dirty="0" err="1"/>
              <a:t>Tivicay</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dolutegravir</a:t>
            </a:r>
            <a:endParaRPr dirty="0"/>
          </a:p>
          <a:p>
            <a:pPr marL="457200" marR="0" lvl="0" indent="-228600" algn="l" rtl="0">
              <a:lnSpc>
                <a:spcPct val="100000"/>
              </a:lnSpc>
              <a:spcBef>
                <a:spcPts val="0"/>
              </a:spcBef>
              <a:spcAft>
                <a:spcPts val="0"/>
              </a:spcAft>
              <a:buSzPts val="1400"/>
              <a:buNone/>
            </a:pPr>
            <a:r>
              <a:rPr lang="en-US" sz="900" dirty="0"/>
              <a:t>Abbreviation: 3 character abbreviation DTG</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 Fixed dose IS 2 or more drugs in one tablet, such as </a:t>
            </a:r>
            <a:r>
              <a:rPr lang="en-US" sz="900" dirty="0" err="1"/>
              <a:t>Prezcobix</a:t>
            </a:r>
            <a:r>
              <a:rPr lang="en-US" sz="900" dirty="0"/>
              <a:t>.</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Single table regimens contain different drug classes—a complete regimen in one pill, such as </a:t>
            </a:r>
            <a:r>
              <a:rPr lang="en-US" sz="900" dirty="0" err="1"/>
              <a:t>Triumeq</a:t>
            </a:r>
            <a:r>
              <a:rPr lang="en-US" sz="900" dirty="0"/>
              <a:t>.</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Recommendations are generally for 3 drugs from at least 2 different classes; however, a new STR, </a:t>
            </a:r>
            <a:r>
              <a:rPr lang="en-US" sz="1800" b="0" i="0" u="none" strike="noStrike" cap="none" dirty="0" err="1">
                <a:solidFill>
                  <a:srgbClr val="000000"/>
                </a:solidFill>
                <a:latin typeface="Arial"/>
                <a:ea typeface="Arial"/>
                <a:cs typeface="Arial"/>
                <a:sym typeface="Arial"/>
              </a:rPr>
              <a:t>Juluca</a:t>
            </a:r>
            <a:r>
              <a:rPr lang="en-US" sz="1800" b="0" i="0" u="none" strike="noStrike" cap="none" dirty="0">
                <a:solidFill>
                  <a:srgbClr val="000000"/>
                </a:solidFill>
                <a:latin typeface="Arial"/>
                <a:ea typeface="Arial"/>
                <a:cs typeface="Arial"/>
                <a:sym typeface="Arial"/>
              </a:rPr>
              <a:t> has changed the paradigm.  </a:t>
            </a:r>
            <a:endParaRPr dirty="0"/>
          </a:p>
          <a:p>
            <a:pPr marL="457200" marR="0" lvl="0" indent="-228600" algn="l" rtl="0">
              <a:lnSpc>
                <a:spcPct val="100000"/>
              </a:lnSpc>
              <a:spcBef>
                <a:spcPts val="0"/>
              </a:spcBef>
              <a:spcAft>
                <a:spcPts val="0"/>
              </a:spcAft>
              <a:buSzPts val="1400"/>
              <a:buNone/>
            </a:pPr>
            <a:endParaRPr sz="900" dirty="0"/>
          </a:p>
        </p:txBody>
      </p:sp>
      <p:sp>
        <p:nvSpPr>
          <p:cNvPr id="175" name="Google Shape;17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72402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This list shows all 3 drug regimens, known as single dose regimens, and their approval dates.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Several of these drugs have been re-formulated and we’ll talk about what that means in more detail.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Atripla</a:t>
            </a:r>
            <a:r>
              <a:rPr lang="en-US" sz="1200" dirty="0"/>
              <a:t> was the first single table regimen (STR) for awhile before </a:t>
            </a:r>
            <a:r>
              <a:rPr lang="en-US" sz="1200" dirty="0" err="1"/>
              <a:t>Complera</a:t>
            </a:r>
            <a:r>
              <a:rPr lang="en-US" sz="1200" dirty="0"/>
              <a:t> was approved, and now we have quite a few choices.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Preferred HIV medication lists can be found on websites such as </a:t>
            </a:r>
            <a:r>
              <a:rPr lang="en-US" sz="1200" dirty="0" err="1"/>
              <a:t>AIDSInfo</a:t>
            </a:r>
            <a:r>
              <a:rPr lang="en-US" sz="1200" dirty="0"/>
              <a:t> or thebody.com</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Single-Tablet Regimens have been successful in extending many lives well beyond 50 years of age; the life span for people with HIV in many cases is the same as the general population; however, with this success other issues exist for those over 50 years of age who have been on these medications long-term.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p:txBody>
      </p:sp>
      <p:sp>
        <p:nvSpPr>
          <p:cNvPr id="182" name="Google Shape;1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62408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Let’s discuss the new tenofovir formulation—tenofovir alafenamide, also known as TAF.</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TAF reaches higher levels in cells, meaning lower concentrations in the blood. This allows for less drug exposure to the kidneys, bones, and other organs and tissues. Studies have shown that it is just as effective as the old tenofovir formulation.</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TDF – the old formulation has 300 mg of tenofovir as compared to</a:t>
            </a:r>
            <a:endParaRPr/>
          </a:p>
          <a:p>
            <a:pPr marL="457200" marR="0" lvl="0" indent="-228600" algn="l" rtl="0">
              <a:lnSpc>
                <a:spcPct val="100000"/>
              </a:lnSpc>
              <a:spcBef>
                <a:spcPts val="0"/>
              </a:spcBef>
              <a:spcAft>
                <a:spcPts val="0"/>
              </a:spcAft>
              <a:buSzPts val="1400"/>
              <a:buNone/>
            </a:pPr>
            <a:r>
              <a:rPr lang="en-US" sz="1200"/>
              <a:t>TAF – the new formulation, with 25 mg of tenofovir</a:t>
            </a:r>
            <a:endParaRPr/>
          </a:p>
          <a:p>
            <a:pPr marL="0" lvl="0" indent="0" algn="l" rtl="0">
              <a:lnSpc>
                <a:spcPct val="100000"/>
              </a:lnSpc>
              <a:spcBef>
                <a:spcPts val="0"/>
              </a:spcBef>
              <a:spcAft>
                <a:spcPts val="0"/>
              </a:spcAft>
              <a:buSzPts val="1400"/>
              <a:buNone/>
            </a:pPr>
            <a:endParaRPr sz="1200"/>
          </a:p>
          <a:p>
            <a:pPr marL="0" marR="0" lvl="0" indent="0" algn="l" rtl="0">
              <a:lnSpc>
                <a:spcPct val="100000"/>
              </a:lnSpc>
              <a:spcBef>
                <a:spcPts val="0"/>
              </a:spcBef>
              <a:spcAft>
                <a:spcPts val="0"/>
              </a:spcAft>
              <a:buClr>
                <a:srgbClr val="000000"/>
              </a:buClr>
              <a:buSzPts val="1400"/>
              <a:buFont typeface="Arial"/>
              <a:buNone/>
            </a:pPr>
            <a:r>
              <a:rPr lang="en-US" sz="1800" b="0" i="0" u="none" strike="noStrike" cap="none">
                <a:solidFill>
                  <a:srgbClr val="000000"/>
                </a:solidFill>
                <a:latin typeface="Arial"/>
                <a:ea typeface="Arial"/>
                <a:cs typeface="Arial"/>
                <a:sym typeface="Arial"/>
              </a:rPr>
              <a:t>While many of the newer agents are tolerable, long-term side effects (e.g. metabolic and cardiovascular) and drug-drug interactions remain a concern. Young patients faced with the need to be on life-long therapy for upwards of fifty years require agents with safer long-term side effects. The approval of TAF will likely reduce the incidence of bone and renal toxicity; however, long-term data over a lifetime is needed to guide therapy. Many older combinations have been replaced with the new TAF. </a:t>
            </a:r>
            <a:endParaRPr/>
          </a:p>
          <a:p>
            <a:pPr marL="0" lvl="0" indent="0" algn="l" rtl="0">
              <a:lnSpc>
                <a:spcPct val="100000"/>
              </a:lnSpc>
              <a:spcBef>
                <a:spcPts val="0"/>
              </a:spcBef>
              <a:spcAft>
                <a:spcPts val="0"/>
              </a:spcAft>
              <a:buSzPts val="1400"/>
              <a:buNone/>
            </a:pPr>
            <a:r>
              <a:rPr lang="en-US" sz="1200"/>
              <a:t> </a:t>
            </a:r>
            <a:endParaRPr sz="1200"/>
          </a:p>
        </p:txBody>
      </p:sp>
      <p:sp>
        <p:nvSpPr>
          <p:cNvPr id="197" name="Google Shape;19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9112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5" name="Google Shape;205;p8:notes"/>
          <p:cNvSpPr txBox="1">
            <a:spLocks noGrp="1"/>
          </p:cNvSpPr>
          <p:nvPr>
            <p:ph type="body" idx="1"/>
          </p:nvPr>
        </p:nvSpPr>
        <p:spPr>
          <a:xfrm>
            <a:off x="914400" y="4076700"/>
            <a:ext cx="5029200" cy="43815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000" dirty="0"/>
              <a:t>Let’s take a look at some of the single table regimens (STR) regimens. </a:t>
            </a:r>
            <a:endParaRPr dirty="0"/>
          </a:p>
          <a:p>
            <a:pPr marL="457200" marR="0" lvl="0" indent="-228600" algn="l" rtl="0">
              <a:lnSpc>
                <a:spcPct val="100000"/>
              </a:lnSpc>
              <a:spcBef>
                <a:spcPts val="0"/>
              </a:spcBef>
              <a:spcAft>
                <a:spcPts val="0"/>
              </a:spcAft>
              <a:buSzPts val="1400"/>
              <a:buNone/>
            </a:pPr>
            <a:endParaRPr sz="1000" dirty="0"/>
          </a:p>
          <a:p>
            <a:pPr marL="457200" lvl="0" indent="-228600" algn="l" rtl="0">
              <a:lnSpc>
                <a:spcPct val="100000"/>
              </a:lnSpc>
              <a:spcBef>
                <a:spcPts val="0"/>
              </a:spcBef>
              <a:spcAft>
                <a:spcPts val="0"/>
              </a:spcAft>
              <a:buSzPts val="1400"/>
              <a:buFont typeface="Arial"/>
              <a:buChar char="•"/>
            </a:pPr>
            <a:r>
              <a:rPr lang="en-US" sz="1000" dirty="0" err="1"/>
              <a:t>Atripla</a:t>
            </a:r>
            <a:r>
              <a:rPr lang="en-US" sz="1000" dirty="0"/>
              <a:t> has been known to cause vivid dreams, which is caused by the </a:t>
            </a:r>
            <a:r>
              <a:rPr lang="en-US" sz="1000" dirty="0" err="1"/>
              <a:t>efavirenz</a:t>
            </a:r>
            <a:r>
              <a:rPr lang="en-US" sz="1000" dirty="0"/>
              <a:t> component. Most adverse effects from </a:t>
            </a:r>
            <a:r>
              <a:rPr lang="en-US" sz="1000" dirty="0" err="1"/>
              <a:t>efavirenz</a:t>
            </a:r>
            <a:r>
              <a:rPr lang="en-US" sz="1000" dirty="0"/>
              <a:t> are related to the central nervous system (CNS), such as hallucinations, dizziness, drowsiness, and unusual dreams. This is enhanced with food, so it should be taken on an empty stomach.</a:t>
            </a:r>
            <a:endParaRPr dirty="0"/>
          </a:p>
          <a:p>
            <a:pPr marL="457200" marR="0" lvl="0" indent="-228600" algn="l" rtl="0">
              <a:lnSpc>
                <a:spcPct val="100000"/>
              </a:lnSpc>
              <a:spcBef>
                <a:spcPts val="0"/>
              </a:spcBef>
              <a:spcAft>
                <a:spcPts val="0"/>
              </a:spcAft>
              <a:buClr>
                <a:srgbClr val="000000"/>
              </a:buClr>
              <a:buSzPts val="1400"/>
              <a:buFont typeface="Arial"/>
              <a:buChar char="•"/>
            </a:pPr>
            <a:r>
              <a:rPr lang="en-US" sz="1000" dirty="0" err="1"/>
              <a:t>Odefsey</a:t>
            </a:r>
            <a:r>
              <a:rPr lang="en-US" sz="1000" dirty="0"/>
              <a:t> and </a:t>
            </a:r>
            <a:r>
              <a:rPr lang="en-US" sz="1000" dirty="0" err="1"/>
              <a:t>Complera</a:t>
            </a:r>
            <a:r>
              <a:rPr lang="en-US" sz="1000" dirty="0"/>
              <a:t> must be taken with high-calorie meals because of the </a:t>
            </a:r>
            <a:r>
              <a:rPr lang="en-US" sz="1000" dirty="0" err="1"/>
              <a:t>rilpivirine</a:t>
            </a:r>
            <a:r>
              <a:rPr lang="en-US" sz="1000" dirty="0"/>
              <a:t> component, which requires a basic environment for absorption. </a:t>
            </a:r>
            <a:endParaRPr dirty="0"/>
          </a:p>
          <a:p>
            <a:pPr marL="457200" lvl="0" indent="-228600" algn="l" rtl="0">
              <a:lnSpc>
                <a:spcPct val="100000"/>
              </a:lnSpc>
              <a:spcBef>
                <a:spcPts val="0"/>
              </a:spcBef>
              <a:spcAft>
                <a:spcPts val="0"/>
              </a:spcAft>
              <a:buSzPts val="1400"/>
              <a:buFont typeface="Arial"/>
              <a:buChar char="•"/>
            </a:pPr>
            <a:r>
              <a:rPr lang="en-US" sz="1000" dirty="0"/>
              <a:t>If one tests positive for the genetic variation HLA-B 5701, there’s a risk of hypersensitivity to </a:t>
            </a:r>
            <a:r>
              <a:rPr lang="en-US" sz="1000" dirty="0" err="1"/>
              <a:t>abacavir</a:t>
            </a:r>
            <a:r>
              <a:rPr lang="en-US" sz="1000" dirty="0"/>
              <a:t>. This reaction affects 5-8% of patients and can be observed during the first 6 weeks of therapy. Symptoms of an </a:t>
            </a:r>
            <a:r>
              <a:rPr lang="en-US" sz="1000" dirty="0" err="1"/>
              <a:t>abacavir</a:t>
            </a:r>
            <a:r>
              <a:rPr lang="en-US" sz="1000" dirty="0"/>
              <a:t> hypersensitivity reaction include skin rash, fever, malaise, gastrointestinal symptoms, and respiratory symptoms. If a person with HIV has a reaction to </a:t>
            </a:r>
            <a:r>
              <a:rPr lang="en-US" sz="1000" dirty="0" err="1"/>
              <a:t>abacavir</a:t>
            </a:r>
            <a:r>
              <a:rPr lang="en-US" sz="1000" dirty="0"/>
              <a:t>, they should not take it again. </a:t>
            </a:r>
            <a:endParaRPr sz="1000" b="0" u="none" dirty="0"/>
          </a:p>
        </p:txBody>
      </p:sp>
      <p:sp>
        <p:nvSpPr>
          <p:cNvPr id="206" name="Google Shape;206;p8: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0968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Now we will discuss a couple of new drugs that were recently approved by the FDA.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err="1"/>
              <a:t>Biktarvy</a:t>
            </a:r>
            <a:r>
              <a:rPr lang="en-US" sz="1200" dirty="0"/>
              <a:t>, which was approved in 2018, is composed of two NRTIs as the backbone, with a new integrase inhibitor, </a:t>
            </a:r>
            <a:r>
              <a:rPr lang="en-US" sz="1200" dirty="0" err="1"/>
              <a:t>bictegravir</a:t>
            </a:r>
            <a:r>
              <a:rPr lang="en-US" sz="1200" dirty="0"/>
              <a:t>.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Review the slide. </a:t>
            </a:r>
            <a:endParaRPr dirty="0"/>
          </a:p>
          <a:p>
            <a:pPr marL="0" lvl="0" indent="0" algn="l" rtl="0">
              <a:lnSpc>
                <a:spcPct val="100000"/>
              </a:lnSpc>
              <a:spcBef>
                <a:spcPts val="0"/>
              </a:spcBef>
              <a:spcAft>
                <a:spcPts val="0"/>
              </a:spcAft>
              <a:buSzPts val="1400"/>
              <a:buNone/>
            </a:pPr>
            <a:endParaRPr dirty="0"/>
          </a:p>
        </p:txBody>
      </p:sp>
      <p:sp>
        <p:nvSpPr>
          <p:cNvPr id="212" name="Google Shape;21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5281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1"/>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1"/>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2"/>
        <p:cNvGrpSpPr/>
        <p:nvPr/>
      </p:nvGrpSpPr>
      <p:grpSpPr>
        <a:xfrm>
          <a:off x="0" y="0"/>
          <a:ext cx="0" cy="0"/>
          <a:chOff x="0" y="0"/>
          <a:chExt cx="0" cy="0"/>
        </a:xfrm>
      </p:grpSpPr>
      <p:sp>
        <p:nvSpPr>
          <p:cNvPr id="123" name="Google Shape;123;p36"/>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6"/>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5" name="Google Shape;125;p36"/>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36"/>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7" name="Google Shape;127;p36"/>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3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6"/>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0"/>
        <p:cNvGrpSpPr/>
        <p:nvPr/>
      </p:nvGrpSpPr>
      <p:grpSpPr>
        <a:xfrm>
          <a:off x="0" y="0"/>
          <a:ext cx="0" cy="0"/>
          <a:chOff x="0" y="0"/>
          <a:chExt cx="0" cy="0"/>
        </a:xfrm>
      </p:grpSpPr>
      <p:sp>
        <p:nvSpPr>
          <p:cNvPr id="141" name="Google Shape;141;p3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3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3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2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Noto Sans Symbols"/>
              <a:buChar char="⮚"/>
              <a:defRPr sz="2400"/>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Resting">
  <p:cSld name="1_Resting">
    <p:spTree>
      <p:nvGrpSpPr>
        <p:cNvPr id="1" name="Shape 35"/>
        <p:cNvGrpSpPr/>
        <p:nvPr/>
      </p:nvGrpSpPr>
      <p:grpSpPr>
        <a:xfrm>
          <a:off x="0" y="0"/>
          <a:ext cx="0" cy="0"/>
          <a:chOff x="0" y="0"/>
          <a:chExt cx="0" cy="0"/>
        </a:xfrm>
      </p:grpSpPr>
      <p:pic>
        <p:nvPicPr>
          <p:cNvPr id="36" name="Google Shape;36;p24"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7" name="Google Shape;37;p24"/>
          <p:cNvSpPr/>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 name="Google Shape;38;p24"/>
          <p:cNvSpPr txBox="1">
            <a:spLocks noGrp="1"/>
          </p:cNvSpPr>
          <p:nvPr>
            <p:ph type="title"/>
          </p:nvPr>
        </p:nvSpPr>
        <p:spPr>
          <a:xfrm>
            <a:off x="0" y="2946400"/>
            <a:ext cx="9144000" cy="11430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2" name="Google Shape;52;p2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2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SzPts val="3200"/>
              <a:buChar char="▪"/>
              <a:defRPr sz="3200"/>
            </a:lvl1pPr>
            <a:lvl2pPr marL="914400" lvl="1" indent="-406400" algn="l">
              <a:lnSpc>
                <a:spcPct val="100000"/>
              </a:lnSpc>
              <a:spcBef>
                <a:spcPts val="560"/>
              </a:spcBef>
              <a:spcAft>
                <a:spcPts val="0"/>
              </a:spcAft>
              <a:buSzPts val="2800"/>
              <a:buChar char="▪"/>
              <a:defRPr sz="2800"/>
            </a:lvl2pPr>
            <a:lvl3pPr marL="1371600" lvl="2" indent="-381000" algn="l">
              <a:lnSpc>
                <a:spcPct val="100000"/>
              </a:lnSpc>
              <a:spcBef>
                <a:spcPts val="480"/>
              </a:spcBef>
              <a:spcAft>
                <a:spcPts val="0"/>
              </a:spcAft>
              <a:buSzPts val="2400"/>
              <a:buChar char="▪"/>
              <a:defRPr sz="2400"/>
            </a:lvl3pPr>
            <a:lvl4pPr marL="1828800" lvl="3" indent="-355600" algn="l">
              <a:lnSpc>
                <a:spcPct val="100000"/>
              </a:lnSpc>
              <a:spcBef>
                <a:spcPts val="400"/>
              </a:spcBef>
              <a:spcAft>
                <a:spcPts val="0"/>
              </a:spcAft>
              <a:buSzPts val="2000"/>
              <a:buChar char="▪"/>
              <a:defRPr sz="2000"/>
            </a:lvl4pPr>
            <a:lvl5pPr marL="2286000" lvl="4" indent="-355600" algn="l">
              <a:lnSpc>
                <a:spcPct val="100000"/>
              </a:lnSpc>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0"/>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480"/>
              </a:spcBef>
              <a:spcAft>
                <a:spcPts val="0"/>
              </a:spcAft>
              <a:buSzPts val="2400"/>
              <a:buNone/>
              <a:defRPr sz="2400">
                <a:latin typeface="Arial"/>
                <a:ea typeface="Arial"/>
                <a:cs typeface="Arial"/>
                <a:sym typeface="Arial"/>
              </a:defRPr>
            </a:lvl1pPr>
            <a:lvl2pPr marL="914400" lvl="1" indent="-228600" algn="l">
              <a:lnSpc>
                <a:spcPct val="100000"/>
              </a:lnSpc>
              <a:spcBef>
                <a:spcPts val="400"/>
              </a:spcBef>
              <a:spcAft>
                <a:spcPts val="0"/>
              </a:spcAft>
              <a:buSzPts val="2000"/>
              <a:buNone/>
              <a:defRPr sz="2000"/>
            </a:lvl2pPr>
            <a:lvl3pPr marL="1371600" lvl="2" indent="-228600" algn="l">
              <a:lnSpc>
                <a:spcPct val="100000"/>
              </a:lnSpc>
              <a:spcBef>
                <a:spcPts val="360"/>
              </a:spcBef>
              <a:spcAft>
                <a:spcPts val="0"/>
              </a:spcAft>
              <a:buSzPts val="1800"/>
              <a:buNone/>
              <a:defRPr sz="1800"/>
            </a:lvl3pPr>
            <a:lvl4pPr marL="1828800" lvl="3" indent="-228600" algn="l">
              <a:lnSpc>
                <a:spcPct val="100000"/>
              </a:lnSpc>
              <a:spcBef>
                <a:spcPts val="320"/>
              </a:spcBef>
              <a:spcAft>
                <a:spcPts val="0"/>
              </a:spcAft>
              <a:buSzPts val="1600"/>
              <a:buNone/>
              <a:defRPr sz="1600"/>
            </a:lvl4pPr>
            <a:lvl5pPr marL="2286000" lvl="4" indent="-228600" algn="l">
              <a:lnSpc>
                <a:spcPct val="100000"/>
              </a:lnSpc>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77" name="Google Shape;77;p3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0"/>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3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3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6"/>
        <p:cNvGrpSpPr/>
        <p:nvPr/>
      </p:nvGrpSpPr>
      <p:grpSpPr>
        <a:xfrm>
          <a:off x="0" y="0"/>
          <a:ext cx="0" cy="0"/>
          <a:chOff x="0" y="0"/>
          <a:chExt cx="0" cy="0"/>
        </a:xfrm>
      </p:grpSpPr>
      <p:sp>
        <p:nvSpPr>
          <p:cNvPr id="107" name="Google Shape;107;p3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34"/>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34"/>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3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9.xml"/><Relationship Id="rId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7.xml"/><Relationship Id="rId1" Type="http://schemas.openxmlformats.org/officeDocument/2006/relationships/slideLayout" Target="../slideLayouts/slideLayout10.xml"/><Relationship Id="rId4" Type="http://schemas.openxmlformats.org/officeDocument/2006/relationships/image" Target="../media/image4.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8.xml"/><Relationship Id="rId1" Type="http://schemas.openxmlformats.org/officeDocument/2006/relationships/slideLayout" Target="../slideLayouts/slideLayout11.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0"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20"/>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20"/>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sz="1400" b="0" i="0" u="none" strike="noStrike" cap="none">
              <a:solidFill>
                <a:srgbClr val="000000"/>
              </a:solidFill>
              <a:latin typeface="Arial"/>
              <a:ea typeface="Arial"/>
              <a:cs typeface="Arial"/>
              <a:sym typeface="Arial"/>
            </a:endParaRPr>
          </a:p>
        </p:txBody>
      </p:sp>
      <p:sp>
        <p:nvSpPr>
          <p:cNvPr id="13" name="Google Shape;13;p20"/>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14" name="Google Shape;14;p20"/>
          <p:cNvCxnSpPr/>
          <p:nvPr/>
        </p:nvCxnSpPr>
        <p:spPr>
          <a:xfrm>
            <a:off x="0" y="5867400"/>
            <a:ext cx="9144000" cy="0"/>
          </a:xfrm>
          <a:prstGeom prst="straightConnector1">
            <a:avLst/>
          </a:prstGeom>
          <a:noFill/>
          <a:ln w="152400" cap="flat" cmpd="sng">
            <a:solidFill>
              <a:srgbClr val="A6A6A6"/>
            </a:solidFill>
            <a:prstDash val="solid"/>
            <a:miter lim="800000"/>
            <a:headEnd type="none" w="sm" len="sm"/>
            <a:tailEnd type="none" w="sm" len="sm"/>
          </a:ln>
        </p:spPr>
      </p:cxnSp>
      <p:sp>
        <p:nvSpPr>
          <p:cNvPr id="15" name="Google Shape;15;p2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6" name="Google Shape;16;p20"/>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22"/>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 name="Google Shape;22;p22"/>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23" name="Google Shape;23;p22"/>
          <p:cNvPicPr preferRelativeResize="0"/>
          <p:nvPr/>
        </p:nvPicPr>
        <p:blipFill rotWithShape="1">
          <a:blip r:embed="rId4">
            <a:alphaModFix/>
          </a:blip>
          <a:srcRect/>
          <a:stretch/>
        </p:blipFill>
        <p:spPr>
          <a:xfrm>
            <a:off x="609600" y="5867400"/>
            <a:ext cx="2438400" cy="804862"/>
          </a:xfrm>
          <a:prstGeom prst="rect">
            <a:avLst/>
          </a:prstGeom>
          <a:noFill/>
          <a:ln>
            <a:noFill/>
          </a:ln>
        </p:spPr>
      </p:pic>
      <p:cxnSp>
        <p:nvCxnSpPr>
          <p:cNvPr id="24" name="Google Shape;24;p22"/>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25" name="Google Shape;25;p22" descr="standardfooter_sized.jpg"/>
          <p:cNvPicPr preferRelativeResize="0"/>
          <p:nvPr/>
        </p:nvPicPr>
        <p:blipFill rotWithShape="1">
          <a:blip r:embed="rId5">
            <a:alphaModFix/>
          </a:blip>
          <a:srcRect t="93661"/>
          <a:stretch/>
        </p:blipFill>
        <p:spPr>
          <a:xfrm>
            <a:off x="0" y="0"/>
            <a:ext cx="9144000" cy="338137"/>
          </a:xfrm>
          <a:prstGeom prst="rect">
            <a:avLst/>
          </a:prstGeom>
          <a:noFill/>
          <a:ln>
            <a:noFill/>
          </a:ln>
        </p:spPr>
      </p:pic>
      <p:sp>
        <p:nvSpPr>
          <p:cNvPr id="26" name="Google Shape;26;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7" name="Google Shape;27;p2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9" name="Google Shape;29;p2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2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41" name="Google Shape;41;p2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2" name="Google Shape;42;p2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2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4" name="Google Shape;44;p2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sp>
        <p:nvSpPr>
          <p:cNvPr id="45" name="Google Shape;45;p2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pic>
        <p:nvPicPr>
          <p:cNvPr id="46" name="Google Shape;46;p25"/>
          <p:cNvPicPr preferRelativeResize="0"/>
          <p:nvPr/>
        </p:nvPicPr>
        <p:blipFill rotWithShape="1">
          <a:blip r:embed="rId5">
            <a:alphaModFix/>
          </a:blip>
          <a:srcRect/>
          <a:stretch/>
        </p:blipFill>
        <p:spPr>
          <a:xfrm>
            <a:off x="609600" y="5867400"/>
            <a:ext cx="2438400" cy="804862"/>
          </a:xfrm>
          <a:prstGeom prst="rect">
            <a:avLst/>
          </a:prstGeom>
          <a:noFill/>
          <a:ln>
            <a:noFill/>
          </a:ln>
        </p:spPr>
      </p:pic>
      <p:cxnSp>
        <p:nvCxnSpPr>
          <p:cNvPr id="47" name="Google Shape;47;p2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48" name="Google Shape;48;p25" descr="standardfooter_sized.jpg"/>
          <p:cNvPicPr preferRelativeResize="0"/>
          <p:nvPr/>
        </p:nvPicPr>
        <p:blipFill rotWithShape="1">
          <a:blip r:embed="rId6">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2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66" name="Google Shape;66;p2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67" name="Google Shape;67;p2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68" name="Google Shape;68;p29"/>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69" name="Google Shape;69;p2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70" name="Google Shape;70;p2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1" name="Google Shape;71;p2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2" name="Google Shape;72;p2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3" name="Google Shape;73;p29"/>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31"/>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1" name="Google Shape;81;p31"/>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82" name="Google Shape;82;p31"/>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83" name="Google Shape;83;p31"/>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84" name="Google Shape;84;p31"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pic>
        <p:nvPicPr>
          <p:cNvPr id="85" name="Google Shape;85;p31" descr="restingslide2.jpg"/>
          <p:cNvPicPr preferRelativeResize="0"/>
          <p:nvPr/>
        </p:nvPicPr>
        <p:blipFill rotWithShape="1">
          <a:blip r:embed="rId5">
            <a:alphaModFix/>
          </a:blip>
          <a:srcRect/>
          <a:stretch/>
        </p:blipFill>
        <p:spPr>
          <a:xfrm>
            <a:off x="0" y="0"/>
            <a:ext cx="9144000" cy="6858000"/>
          </a:xfrm>
          <a:prstGeom prst="rect">
            <a:avLst/>
          </a:prstGeom>
          <a:noFill/>
          <a:ln>
            <a:noFill/>
          </a:ln>
        </p:spPr>
      </p:pic>
      <p:sp>
        <p:nvSpPr>
          <p:cNvPr id="86" name="Google Shape;86;p31"/>
          <p:cNvSpPr txBox="1"/>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7" name="Google Shape;87;p31"/>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800"/>
              <a:buFont typeface="Arial"/>
              <a:buNone/>
            </a:pPr>
            <a:r>
              <a:rPr lang="en-US" sz="2800" b="0" i="0" u="none" strike="noStrike" cap="none">
                <a:solidFill>
                  <a:schemeClr val="lt1"/>
                </a:solidFill>
                <a:latin typeface="Arial"/>
                <a:ea typeface="Arial"/>
                <a:cs typeface="Arial"/>
                <a:sym typeface="Arial"/>
              </a:rPr>
              <a:t>Resting or transition slide</a:t>
            </a:r>
            <a:endParaRPr sz="1400" b="0" i="0" u="none" strike="noStrike" cap="none">
              <a:solidFill>
                <a:srgbClr val="000000"/>
              </a:solidFill>
              <a:latin typeface="Arial"/>
              <a:ea typeface="Arial"/>
              <a:cs typeface="Arial"/>
              <a:sym typeface="Arial"/>
            </a:endParaRPr>
          </a:p>
        </p:txBody>
      </p:sp>
      <p:sp>
        <p:nvSpPr>
          <p:cNvPr id="88" name="Google Shape;88;p3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9" name="Google Shape;89;p3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3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1" name="Google Shape;91;p3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3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98" name="Google Shape;98;p3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99" name="Google Shape;99;p3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00" name="Google Shape;100;p33"/>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01" name="Google Shape;101;p3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02" name="Google Shape;102;p3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3" name="Google Shape;103;p3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4" name="Google Shape;104;p3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5" name="Google Shape;105;p3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3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4" name="Google Shape;114;p3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15" name="Google Shape;115;p3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16" name="Google Shape;116;p3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17" name="Google Shape;117;p3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18" name="Google Shape;118;p3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19" name="Google Shape;119;p3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0" name="Google Shape;120;p3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21" name="Google Shape;121;p35"/>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3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2" name="Google Shape;132;p3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33" name="Google Shape;133;p37"/>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34" name="Google Shape;134;p37"/>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35" name="Google Shape;135;p37"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36" name="Google Shape;136;p3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7" name="Google Shape;137;p3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8" name="Google Shape;138;p3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9" name="Google Shape;139;p3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aahivm.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positivelyawar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txBox="1">
            <a:spLocks noGrp="1"/>
          </p:cNvSpPr>
          <p:nvPr>
            <p:ph type="ctrTitle"/>
          </p:nvPr>
        </p:nvSpPr>
        <p:spPr>
          <a:xfrm>
            <a:off x="457200" y="1212112"/>
            <a:ext cx="8495413" cy="153108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None/>
            </a:pPr>
            <a:r>
              <a:rPr lang="en-US" sz="4000">
                <a:solidFill>
                  <a:schemeClr val="lt1"/>
                </a:solidFill>
              </a:rPr>
              <a:t>Medication and Treatment Adherence</a:t>
            </a:r>
            <a:endParaRPr sz="400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Biktarvy</a:t>
            </a:r>
            <a:endParaRPr b="1"/>
          </a:p>
        </p:txBody>
      </p:sp>
      <p:sp>
        <p:nvSpPr>
          <p:cNvPr id="225" name="Google Shape;225;p10"/>
          <p:cNvSpPr txBox="1">
            <a:spLocks noGrp="1"/>
          </p:cNvSpPr>
          <p:nvPr>
            <p:ph type="body" idx="1"/>
          </p:nvPr>
        </p:nvSpPr>
        <p:spPr>
          <a:xfrm>
            <a:off x="304800" y="1438656"/>
            <a:ext cx="8229600"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n-US" sz="1800" b="0" i="0" u="none">
                <a:solidFill>
                  <a:schemeClr val="dk1"/>
                </a:solidFill>
                <a:latin typeface="Arial"/>
                <a:ea typeface="Arial"/>
                <a:cs typeface="Arial"/>
                <a:sym typeface="Arial"/>
              </a:rPr>
              <a:t>Advantages of bictegravir</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Less nausea</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Small pill size</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Few drug-drug interactions</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Better resistance profile than dolutegravir</a:t>
            </a:r>
            <a:endParaRPr/>
          </a:p>
          <a:p>
            <a:pPr marL="36512" lvl="0" indent="0" algn="l" rtl="0">
              <a:lnSpc>
                <a:spcPct val="100000"/>
              </a:lnSpc>
              <a:spcBef>
                <a:spcPts val="360"/>
              </a:spcBef>
              <a:spcAft>
                <a:spcPts val="0"/>
              </a:spcAft>
              <a:buSzPts val="1800"/>
              <a:buNone/>
            </a:pPr>
            <a:endParaRPr sz="1800" b="0" i="0" u="none">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a:solidFill>
                  <a:schemeClr val="dk1"/>
                </a:solidFill>
                <a:latin typeface="Arial"/>
                <a:ea typeface="Arial"/>
                <a:cs typeface="Arial"/>
                <a:sym typeface="Arial"/>
              </a:rPr>
              <a:t>Prescribing Information:</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Cannot be used for patients with severe renal dysfunction (SCr &lt;30 mL/min) or cirrhosis (Child-Pugh Class C)</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Do not take Biktarvy if you also take a medicine that contains dofetilide and rifampin</a:t>
            </a:r>
            <a:endParaRPr/>
          </a:p>
          <a:p>
            <a:pPr marL="36512" lvl="0" indent="0" algn="l" rtl="0">
              <a:lnSpc>
                <a:spcPct val="100000"/>
              </a:lnSpc>
              <a:spcBef>
                <a:spcPts val="360"/>
              </a:spcBef>
              <a:spcAft>
                <a:spcPts val="0"/>
              </a:spcAft>
              <a:buSzPts val="1800"/>
              <a:buNone/>
            </a:pPr>
            <a:endParaRPr sz="1800" b="0" i="0" u="none">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a:solidFill>
                <a:schemeClr val="dk1"/>
              </a:solidFill>
              <a:latin typeface="Arial"/>
              <a:ea typeface="Arial"/>
              <a:cs typeface="Arial"/>
              <a:sym typeface="Arial"/>
            </a:endParaRPr>
          </a:p>
        </p:txBody>
      </p:sp>
      <p:sp>
        <p:nvSpPr>
          <p:cNvPr id="226" name="Google Shape;226;p10"/>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7" name="Google Shape;227;p10"/>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1"/>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33" name="Google Shape;233;p11"/>
          <p:cNvSpPr txBox="1">
            <a:spLocks noGrp="1"/>
          </p:cNvSpPr>
          <p:nvPr>
            <p:ph type="title"/>
          </p:nvPr>
        </p:nvSpPr>
        <p:spPr>
          <a:xfrm>
            <a:off x="609600" y="6858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Juluca</a:t>
            </a:r>
            <a:r>
              <a:rPr lang="en-US" b="1"/>
              <a:t>: </a:t>
            </a:r>
            <a:r>
              <a:rPr lang="en-US" sz="2800" b="1" i="0" u="none">
                <a:solidFill>
                  <a:schemeClr val="dk1"/>
                </a:solidFill>
                <a:latin typeface="Arial"/>
                <a:ea typeface="Arial"/>
                <a:cs typeface="Arial"/>
                <a:sym typeface="Arial"/>
              </a:rPr>
              <a:t>First Two-drug Regimen</a:t>
            </a:r>
            <a:endParaRPr b="1"/>
          </a:p>
        </p:txBody>
      </p:sp>
      <p:sp>
        <p:nvSpPr>
          <p:cNvPr id="234" name="Google Shape;234;p11"/>
          <p:cNvSpPr txBox="1">
            <a:spLocks noGrp="1"/>
          </p:cNvSpPr>
          <p:nvPr>
            <p:ph type="body" idx="1"/>
          </p:nvPr>
        </p:nvSpPr>
        <p:spPr>
          <a:xfrm>
            <a:off x="609600" y="1569466"/>
            <a:ext cx="8299622" cy="40354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i="0" u="none" strike="noStrike" cap="none" dirty="0" err="1">
                <a:solidFill>
                  <a:schemeClr val="dk1"/>
                </a:solidFill>
                <a:latin typeface="Arial"/>
                <a:ea typeface="Arial"/>
                <a:cs typeface="Arial"/>
                <a:sym typeface="Arial"/>
              </a:rPr>
              <a:t>Juluca</a:t>
            </a:r>
            <a:endParaRPr sz="180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dolutegravir</a:t>
            </a:r>
            <a:r>
              <a:rPr lang="en-US" sz="1800" b="0" i="0" u="none" strike="noStrike" cap="none" dirty="0">
                <a:solidFill>
                  <a:schemeClr val="dk1"/>
                </a:solidFill>
                <a:latin typeface="Arial"/>
                <a:ea typeface="Arial"/>
                <a:cs typeface="Arial"/>
                <a:sym typeface="Arial"/>
              </a:rPr>
              <a:t> 50mg (INSTI)</a:t>
            </a:r>
            <a:endParaRPr dirty="0"/>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rilpivirine</a:t>
            </a:r>
            <a:r>
              <a:rPr lang="en-US" sz="1800" b="0" i="0" u="none" strike="noStrike" cap="none" dirty="0">
                <a:solidFill>
                  <a:schemeClr val="dk1"/>
                </a:solidFill>
                <a:latin typeface="Arial"/>
                <a:ea typeface="Arial"/>
                <a:cs typeface="Arial"/>
                <a:sym typeface="Arial"/>
              </a:rPr>
              <a:t> 25mg (NNRTI)</a:t>
            </a:r>
            <a:endParaRPr dirty="0"/>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Indication: HIV-1 adults who are </a:t>
            </a:r>
            <a:r>
              <a:rPr lang="en-US" sz="1800" b="0" i="0" u="none" strike="noStrike" cap="none" dirty="0" err="1">
                <a:solidFill>
                  <a:schemeClr val="dk1"/>
                </a:solidFill>
                <a:latin typeface="Arial"/>
                <a:ea typeface="Arial"/>
                <a:cs typeface="Arial"/>
                <a:sym typeface="Arial"/>
              </a:rPr>
              <a:t>virologically</a:t>
            </a:r>
            <a:r>
              <a:rPr lang="en-US" sz="1800" b="0" i="0" u="none" strike="noStrike" cap="none" dirty="0">
                <a:solidFill>
                  <a:schemeClr val="dk1"/>
                </a:solidFill>
                <a:latin typeface="Arial"/>
                <a:ea typeface="Arial"/>
                <a:cs typeface="Arial"/>
                <a:sym typeface="Arial"/>
              </a:rPr>
              <a:t> suppressed (&lt;50 copies/mL) on a stable antiretroviral regimen for ≥6 months with no history of treatment failure or resistance to </a:t>
            </a:r>
            <a:r>
              <a:rPr lang="en-US" sz="1800" b="0" i="0" u="none" strike="noStrike" cap="none" dirty="0" err="1">
                <a:solidFill>
                  <a:schemeClr val="dk1"/>
                </a:solidFill>
                <a:latin typeface="Arial"/>
                <a:ea typeface="Arial"/>
                <a:cs typeface="Arial"/>
                <a:sym typeface="Arial"/>
              </a:rPr>
              <a:t>dolutegravir</a:t>
            </a:r>
            <a:r>
              <a:rPr lang="en-US" sz="1800" b="0" i="0" u="none" strike="noStrike" cap="none" dirty="0">
                <a:solidFill>
                  <a:schemeClr val="dk1"/>
                </a:solidFill>
                <a:latin typeface="Arial"/>
                <a:ea typeface="Arial"/>
                <a:cs typeface="Arial"/>
                <a:sym typeface="Arial"/>
              </a:rPr>
              <a:t> or </a:t>
            </a:r>
            <a:r>
              <a:rPr lang="en-US" sz="1800" b="0" i="0" u="none" strike="noStrike" cap="none" dirty="0" err="1">
                <a:solidFill>
                  <a:schemeClr val="dk1"/>
                </a:solidFill>
                <a:latin typeface="Arial"/>
                <a:ea typeface="Arial"/>
                <a:cs typeface="Arial"/>
                <a:sym typeface="Arial"/>
              </a:rPr>
              <a:t>rilpivirine</a:t>
            </a:r>
            <a:endParaRPr dirty="0"/>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Dosage: 1 tablet daily with meal</a:t>
            </a:r>
            <a:endParaRPr dirty="0"/>
          </a:p>
          <a:p>
            <a:pPr marL="342900" marR="0" lvl="0" indent="-228600" algn="l" rtl="0">
              <a:lnSpc>
                <a:spcPct val="100000"/>
              </a:lnSpc>
              <a:spcBef>
                <a:spcPts val="360"/>
              </a:spcBef>
              <a:spcAft>
                <a:spcPts val="0"/>
              </a:spcAft>
              <a:buClr>
                <a:srgbClr val="2675B4"/>
              </a:buClr>
              <a:buSzPts val="1800"/>
              <a:buFont typeface="Noto Sans Symbols"/>
              <a:buNone/>
            </a:pPr>
            <a:endParaRPr sz="1800" b="0" i="0" u="none" dirty="0">
              <a:solidFill>
                <a:schemeClr val="dk1"/>
              </a:solidFill>
              <a:latin typeface="Arial"/>
              <a:ea typeface="Arial"/>
              <a:cs typeface="Arial"/>
              <a:sym typeface="Arial"/>
            </a:endParaRPr>
          </a:p>
        </p:txBody>
      </p:sp>
      <p:sp>
        <p:nvSpPr>
          <p:cNvPr id="235" name="Google Shape;235;p11"/>
          <p:cNvSpPr txBox="1">
            <a:spLocks noGrp="1"/>
          </p:cNvSpPr>
          <p:nvPr>
            <p:ph type="body" idx="4294967295"/>
          </p:nvPr>
        </p:nvSpPr>
        <p:spPr>
          <a:xfrm>
            <a:off x="609600" y="4559815"/>
            <a:ext cx="2851150" cy="12922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i="0" u="none">
                <a:solidFill>
                  <a:schemeClr val="dk1"/>
                </a:solidFill>
                <a:latin typeface="Arial"/>
                <a:ea typeface="Arial"/>
                <a:cs typeface="Arial"/>
                <a:sym typeface="Arial"/>
              </a:rPr>
              <a:t>Adverse Reactions:</a:t>
            </a:r>
            <a:endParaRPr/>
          </a:p>
          <a:p>
            <a:pPr marL="36512" marR="0" lvl="0" indent="-36512"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Diarrhea</a:t>
            </a:r>
            <a:endParaRPr/>
          </a:p>
          <a:p>
            <a:pPr marL="36512" marR="0" lvl="0" indent="-36512"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Headache</a:t>
            </a:r>
            <a:endParaRPr/>
          </a:p>
          <a:p>
            <a:pPr marL="36512" marR="0" lvl="0" indent="0" algn="l" rtl="0">
              <a:lnSpc>
                <a:spcPct val="100000"/>
              </a:lnSpc>
              <a:spcBef>
                <a:spcPts val="440"/>
              </a:spcBef>
              <a:spcAft>
                <a:spcPts val="0"/>
              </a:spcAft>
              <a:buClr>
                <a:srgbClr val="2675B4"/>
              </a:buClr>
              <a:buSzPts val="2200"/>
              <a:buFont typeface="Noto Sans Symbols"/>
              <a:buNone/>
            </a:pPr>
            <a:endParaRPr sz="2200" b="0" i="0" u="none">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a:solidFill>
                <a:schemeClr val="dk1"/>
              </a:solidFill>
              <a:latin typeface="Arial"/>
              <a:ea typeface="Arial"/>
              <a:cs typeface="Arial"/>
              <a:sym typeface="Arial"/>
            </a:endParaRPr>
          </a:p>
        </p:txBody>
      </p:sp>
      <p:sp>
        <p:nvSpPr>
          <p:cNvPr id="236" name="Google Shape;236;p11"/>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42" name="Google Shape;242;p12"/>
          <p:cNvSpPr txBox="1">
            <a:spLocks noGrp="1"/>
          </p:cNvSpPr>
          <p:nvPr>
            <p:ph type="title"/>
          </p:nvPr>
        </p:nvSpPr>
        <p:spPr>
          <a:xfrm>
            <a:off x="280987" y="874776"/>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Juluca</a:t>
            </a:r>
            <a:endParaRPr b="1"/>
          </a:p>
        </p:txBody>
      </p:sp>
      <p:sp>
        <p:nvSpPr>
          <p:cNvPr id="243" name="Google Shape;243;p12"/>
          <p:cNvSpPr txBox="1">
            <a:spLocks noGrp="1"/>
          </p:cNvSpPr>
          <p:nvPr>
            <p:ph type="body" idx="1"/>
          </p:nvPr>
        </p:nvSpPr>
        <p:spPr>
          <a:xfrm>
            <a:off x="280987" y="1752600"/>
            <a:ext cx="8488362" cy="38830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Advantages of Juluca:</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Simplified regimen</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Well tolerated</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Smallest single tablet regimen</a:t>
            </a:r>
            <a:endParaRPr/>
          </a:p>
          <a:p>
            <a:pPr marL="0" marR="0" lvl="0" indent="0" algn="l" rtl="0">
              <a:lnSpc>
                <a:spcPct val="100000"/>
              </a:lnSpc>
              <a:spcBef>
                <a:spcPts val="360"/>
              </a:spcBef>
              <a:spcAft>
                <a:spcPts val="0"/>
              </a:spcAft>
              <a:buClr>
                <a:srgbClr val="2675B4"/>
              </a:buClr>
              <a:buSzPts val="1800"/>
              <a:buFont typeface="Noto Sans Symbols"/>
              <a:buNone/>
            </a:pPr>
            <a:endParaRPr sz="1800" b="0" i="0" u="none">
              <a:solidFill>
                <a:schemeClr val="dk1"/>
              </a:solidFill>
              <a:latin typeface="Arial"/>
              <a:ea typeface="Arial"/>
              <a:cs typeface="Arial"/>
              <a:sym typeface="Arial"/>
            </a:endParaRPr>
          </a:p>
          <a:p>
            <a:pPr marL="0" marR="0" lvl="0" indent="0" algn="l" rtl="0">
              <a:lnSpc>
                <a:spcPct val="100000"/>
              </a:lnSpc>
              <a:spcBef>
                <a:spcPts val="36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Prescribing Information:</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Monitor for hepatotoxicity and depressive disorders.</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Co-administration where significant decreases in rilpivirine plasma concentrations may occur. </a:t>
            </a:r>
            <a:endParaRPr/>
          </a:p>
        </p:txBody>
      </p:sp>
      <p:sp>
        <p:nvSpPr>
          <p:cNvPr id="244" name="Google Shape;244;p1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3"/>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51" name="Google Shape;251;p13"/>
          <p:cNvSpPr txBox="1">
            <a:spLocks noGrp="1"/>
          </p:cNvSpPr>
          <p:nvPr>
            <p:ph type="title"/>
          </p:nvPr>
        </p:nvSpPr>
        <p:spPr>
          <a:xfrm>
            <a:off x="193675" y="827087"/>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The Future of HIV Therapy</a:t>
            </a:r>
            <a:endParaRPr b="1" dirty="0"/>
          </a:p>
        </p:txBody>
      </p:sp>
      <p:sp>
        <p:nvSpPr>
          <p:cNvPr id="252" name="Google Shape;252;p13"/>
          <p:cNvSpPr txBox="1">
            <a:spLocks noGrp="1"/>
          </p:cNvSpPr>
          <p:nvPr>
            <p:ph type="body" idx="1"/>
          </p:nvPr>
        </p:nvSpPr>
        <p:spPr>
          <a:xfrm>
            <a:off x="304800" y="1893887"/>
            <a:ext cx="8591550" cy="3806825"/>
          </a:xfrm>
          <a:prstGeom prst="rect">
            <a:avLst/>
          </a:prstGeom>
          <a:noFill/>
          <a:ln>
            <a:noFill/>
          </a:ln>
        </p:spPr>
        <p:txBody>
          <a:bodyPr spcFirstLastPara="1" wrap="square" lIns="91425" tIns="45700" rIns="91425" bIns="45700" anchor="t" anchorCtr="0">
            <a:noAutofit/>
          </a:bodyPr>
          <a:lstStyle/>
          <a:p>
            <a:pPr marL="342900" marR="0" lvl="1" indent="-342900" algn="l" rtl="0">
              <a:lnSpc>
                <a:spcPct val="100000"/>
              </a:lnSpc>
              <a:spcBef>
                <a:spcPts val="0"/>
              </a:spcBef>
              <a:spcAft>
                <a:spcPts val="0"/>
              </a:spcAft>
              <a:buClr>
                <a:srgbClr val="C00000"/>
              </a:buClr>
              <a:buSzPts val="1800"/>
              <a:buFont typeface="Noto Sans Symbols"/>
              <a:buChar char="▪"/>
            </a:pPr>
            <a:r>
              <a:rPr lang="en-US" sz="1800" b="0" i="0" u="none" strike="noStrike" cap="none" dirty="0">
                <a:solidFill>
                  <a:schemeClr val="dk1"/>
                </a:solidFill>
                <a:latin typeface="Arial"/>
                <a:ea typeface="Arial"/>
                <a:cs typeface="Arial"/>
                <a:sym typeface="Arial"/>
              </a:rPr>
              <a:t>Do clinical </a:t>
            </a:r>
            <a:r>
              <a:rPr lang="en-US" dirty="0"/>
              <a:t>t</a:t>
            </a:r>
            <a:r>
              <a:rPr lang="en-US" sz="1800" b="0" i="0" u="none" strike="noStrike" cap="none" dirty="0">
                <a:solidFill>
                  <a:schemeClr val="dk1"/>
                </a:solidFill>
                <a:latin typeface="Arial"/>
                <a:ea typeface="Arial"/>
                <a:cs typeface="Arial"/>
                <a:sym typeface="Arial"/>
              </a:rPr>
              <a:t>rials play a role?</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Cabotegravir</a:t>
            </a:r>
            <a:r>
              <a:rPr lang="en-US" sz="1800" b="0" i="0" u="none" strike="noStrike" cap="none" dirty="0">
                <a:solidFill>
                  <a:schemeClr val="dk1"/>
                </a:solidFill>
                <a:latin typeface="Arial"/>
                <a:ea typeface="Arial"/>
                <a:cs typeface="Arial"/>
                <a:sym typeface="Arial"/>
              </a:rPr>
              <a:t> and </a:t>
            </a:r>
            <a:r>
              <a:rPr lang="en-US" dirty="0" err="1"/>
              <a:t>r</a:t>
            </a:r>
            <a:r>
              <a:rPr lang="en-US" sz="1800" b="0" i="0" u="none" strike="noStrike" cap="none" dirty="0" err="1">
                <a:solidFill>
                  <a:schemeClr val="dk1"/>
                </a:solidFill>
                <a:latin typeface="Arial"/>
                <a:ea typeface="Arial"/>
                <a:cs typeface="Arial"/>
                <a:sym typeface="Arial"/>
              </a:rPr>
              <a:t>ilpivirine</a:t>
            </a:r>
            <a:r>
              <a:rPr lang="en-US" sz="1800" b="0" i="0" u="none" strike="noStrike" cap="none" dirty="0">
                <a:solidFill>
                  <a:schemeClr val="dk1"/>
                </a:solidFill>
                <a:latin typeface="Arial"/>
                <a:ea typeface="Arial"/>
                <a:cs typeface="Arial"/>
                <a:sym typeface="Arial"/>
              </a:rPr>
              <a:t> as long-acting </a:t>
            </a:r>
            <a:r>
              <a:rPr lang="en-US" sz="1800" b="0" i="0" u="none" strike="noStrike" cap="none" dirty="0" err="1">
                <a:solidFill>
                  <a:schemeClr val="dk1"/>
                </a:solidFill>
                <a:latin typeface="Arial"/>
                <a:ea typeface="Arial"/>
                <a:cs typeface="Arial"/>
                <a:sym typeface="Arial"/>
              </a:rPr>
              <a:t>injectables</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Dapivirine</a:t>
            </a:r>
            <a:r>
              <a:rPr lang="en-US" sz="1800" b="0" i="0" u="none" strike="noStrike" cap="none" dirty="0">
                <a:solidFill>
                  <a:schemeClr val="dk1"/>
                </a:solidFill>
                <a:latin typeface="Arial"/>
                <a:ea typeface="Arial"/>
                <a:cs typeface="Arial"/>
                <a:sym typeface="Arial"/>
              </a:rPr>
              <a:t> within a vaginal ring</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Tenofovir</a:t>
            </a:r>
            <a:r>
              <a:rPr lang="en-US" sz="1800" b="0" i="0" u="none" strike="noStrike" cap="none" dirty="0">
                <a:solidFill>
                  <a:schemeClr val="dk1"/>
                </a:solidFill>
                <a:latin typeface="Arial"/>
                <a:ea typeface="Arial"/>
                <a:cs typeface="Arial"/>
                <a:sym typeface="Arial"/>
              </a:rPr>
              <a:t> </a:t>
            </a:r>
            <a:r>
              <a:rPr lang="en-US" sz="1800" b="0" i="0" u="none" strike="noStrike" cap="none" dirty="0" err="1">
                <a:solidFill>
                  <a:schemeClr val="dk1"/>
                </a:solidFill>
                <a:latin typeface="Arial"/>
                <a:ea typeface="Arial"/>
                <a:cs typeface="Arial"/>
                <a:sym typeface="Arial"/>
              </a:rPr>
              <a:t>alafenamide</a:t>
            </a:r>
            <a:r>
              <a:rPr lang="en-US" sz="1800" b="0" i="0" u="none" strike="noStrike" cap="none" dirty="0">
                <a:solidFill>
                  <a:schemeClr val="dk1"/>
                </a:solidFill>
                <a:latin typeface="Arial"/>
                <a:ea typeface="Arial"/>
                <a:cs typeface="Arial"/>
                <a:sym typeface="Arial"/>
              </a:rPr>
              <a:t> as a subdermal implant</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a:solidFill>
                  <a:schemeClr val="dk1"/>
                </a:solidFill>
                <a:latin typeface="Arial"/>
                <a:ea typeface="Arial"/>
                <a:cs typeface="Arial"/>
                <a:sym typeface="Arial"/>
              </a:rPr>
              <a:t>Studies for use as pre-exposure prophylaxis (</a:t>
            </a:r>
            <a:r>
              <a:rPr lang="en-US" sz="1800" b="0" i="0" u="none" strike="noStrike" cap="none" dirty="0" err="1">
                <a:solidFill>
                  <a:schemeClr val="dk1"/>
                </a:solidFill>
                <a:latin typeface="Arial"/>
                <a:ea typeface="Arial"/>
                <a:cs typeface="Arial"/>
                <a:sym typeface="Arial"/>
              </a:rPr>
              <a:t>PrEP</a:t>
            </a:r>
            <a:r>
              <a:rPr lang="en-US" sz="1800" b="0" i="0" u="none" strike="noStrike" cap="none" dirty="0">
                <a:solidFill>
                  <a:schemeClr val="dk1"/>
                </a:solidFill>
                <a:latin typeface="Arial"/>
                <a:ea typeface="Arial"/>
                <a:cs typeface="Arial"/>
                <a:sym typeface="Arial"/>
              </a:rPr>
              <a:t>)</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Cimduo</a:t>
            </a:r>
            <a:r>
              <a:rPr lang="en-US" sz="1800" b="0" i="0" u="none" strike="noStrike" cap="none" dirty="0">
                <a:solidFill>
                  <a:schemeClr val="dk1"/>
                </a:solidFill>
                <a:latin typeface="Arial"/>
                <a:ea typeface="Arial"/>
                <a:cs typeface="Arial"/>
                <a:sym typeface="Arial"/>
              </a:rPr>
              <a:t>* – contains lamivudine and </a:t>
            </a:r>
            <a:r>
              <a:rPr lang="en-US" sz="1800" b="0" i="0" u="none" strike="noStrike" cap="none" dirty="0" err="1">
                <a:solidFill>
                  <a:schemeClr val="dk1"/>
                </a:solidFill>
                <a:latin typeface="Arial"/>
                <a:ea typeface="Arial"/>
                <a:cs typeface="Arial"/>
                <a:sym typeface="Arial"/>
              </a:rPr>
              <a:t>tenofovir</a:t>
            </a:r>
            <a:r>
              <a:rPr lang="en-US" sz="1800" b="0" i="0" u="none" strike="noStrike" cap="none" dirty="0">
                <a:solidFill>
                  <a:schemeClr val="dk1"/>
                </a:solidFill>
                <a:latin typeface="Arial"/>
                <a:ea typeface="Arial"/>
                <a:cs typeface="Arial"/>
                <a:sym typeface="Arial"/>
              </a:rPr>
              <a:t> </a:t>
            </a:r>
            <a:endParaRPr dirty="0"/>
          </a:p>
          <a:p>
            <a:pPr marL="342900" marR="0" lvl="1" indent="-34290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42900" marR="0" lvl="1" indent="-342900" algn="l" rtl="0">
              <a:lnSpc>
                <a:spcPct val="100000"/>
              </a:lnSpc>
              <a:spcBef>
                <a:spcPts val="200"/>
              </a:spcBef>
              <a:spcAft>
                <a:spcPts val="0"/>
              </a:spcAft>
              <a:buClr>
                <a:srgbClr val="2675B4"/>
              </a:buClr>
              <a:buSzPts val="1000"/>
              <a:buFont typeface="Noto Sans Symbols"/>
              <a:buNone/>
            </a:pPr>
            <a:r>
              <a:rPr lang="en-US" sz="1400" b="0" i="0" u="none" strike="noStrike" cap="none" dirty="0">
                <a:solidFill>
                  <a:schemeClr val="dk1"/>
                </a:solidFill>
                <a:latin typeface="Arial"/>
                <a:ea typeface="Arial"/>
                <a:cs typeface="Arial"/>
                <a:sym typeface="Arial"/>
              </a:rPr>
              <a:t>*Being marketed as a similar medication to </a:t>
            </a:r>
            <a:r>
              <a:rPr lang="en-US" sz="1400" b="0" i="0" u="none" strike="noStrike" cap="none" dirty="0" err="1">
                <a:solidFill>
                  <a:schemeClr val="dk1"/>
                </a:solidFill>
                <a:latin typeface="Arial"/>
                <a:ea typeface="Arial"/>
                <a:cs typeface="Arial"/>
                <a:sym typeface="Arial"/>
              </a:rPr>
              <a:t>Truvada</a:t>
            </a:r>
            <a:r>
              <a:rPr lang="en-US" sz="1400" b="0" i="0" u="none" strike="noStrike" cap="none" dirty="0">
                <a:solidFill>
                  <a:schemeClr val="dk1"/>
                </a:solidFill>
                <a:latin typeface="Arial"/>
                <a:ea typeface="Arial"/>
                <a:cs typeface="Arial"/>
                <a:sym typeface="Arial"/>
              </a:rPr>
              <a:t> however, research has not been done on this medication for use as a </a:t>
            </a:r>
            <a:r>
              <a:rPr lang="en-US" sz="1400" b="0" i="0" u="none" strike="noStrike" cap="none" dirty="0" err="1">
                <a:solidFill>
                  <a:schemeClr val="dk1"/>
                </a:solidFill>
                <a:latin typeface="Arial"/>
                <a:ea typeface="Arial"/>
                <a:cs typeface="Arial"/>
                <a:sym typeface="Arial"/>
              </a:rPr>
              <a:t>PrEP</a:t>
            </a:r>
            <a:r>
              <a:rPr lang="en-US" sz="1400" b="0" i="0" u="none" strike="noStrike" cap="none" dirty="0">
                <a:solidFill>
                  <a:schemeClr val="dk1"/>
                </a:solidFill>
                <a:latin typeface="Arial"/>
                <a:ea typeface="Arial"/>
                <a:cs typeface="Arial"/>
                <a:sym typeface="Arial"/>
              </a:rPr>
              <a:t> drug. It is also important to know that it is not an exact formulation of </a:t>
            </a:r>
            <a:r>
              <a:rPr lang="en-US" sz="1400" b="0" i="0" u="none" strike="noStrike" cap="none" dirty="0" err="1">
                <a:solidFill>
                  <a:schemeClr val="dk1"/>
                </a:solidFill>
                <a:latin typeface="Arial"/>
                <a:ea typeface="Arial"/>
                <a:cs typeface="Arial"/>
                <a:sym typeface="Arial"/>
              </a:rPr>
              <a:t>Truvada</a:t>
            </a:r>
            <a:r>
              <a:rPr lang="en-US" sz="1400" b="0" i="0" u="none" strike="noStrike" cap="none" dirty="0">
                <a:solidFill>
                  <a:schemeClr val="dk1"/>
                </a:solidFill>
                <a:latin typeface="Arial"/>
                <a:ea typeface="Arial"/>
                <a:cs typeface="Arial"/>
                <a:sym typeface="Arial"/>
              </a:rPr>
              <a:t>.  An over-the-counter HIV medication option may prove beneficial for some. </a:t>
            </a:r>
            <a:endParaRPr sz="1400" dirty="0"/>
          </a:p>
          <a:p>
            <a:pPr marL="342900" marR="0" lvl="0" indent="-279400" algn="l" rtl="0">
              <a:lnSpc>
                <a:spcPct val="100000"/>
              </a:lnSpc>
              <a:spcBef>
                <a:spcPts val="200"/>
              </a:spcBef>
              <a:spcAft>
                <a:spcPts val="0"/>
              </a:spcAft>
              <a:buClr>
                <a:srgbClr val="2675B4"/>
              </a:buClr>
              <a:buSzPts val="1000"/>
              <a:buFont typeface="Noto Sans Symbols"/>
              <a:buNone/>
            </a:pPr>
            <a:endParaRPr sz="1000" b="0" i="0" u="none" strike="noStrike" cap="none" dirty="0">
              <a:solidFill>
                <a:schemeClr val="dk1"/>
              </a:solidFill>
              <a:latin typeface="Arial"/>
              <a:ea typeface="Arial"/>
              <a:cs typeface="Arial"/>
              <a:sym typeface="Arial"/>
            </a:endParaRPr>
          </a:p>
        </p:txBody>
      </p:sp>
      <p:sp>
        <p:nvSpPr>
          <p:cNvPr id="253" name="Google Shape;253;p1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4"/>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0" name="Google Shape;260;p14"/>
          <p:cNvSpPr txBox="1">
            <a:spLocks noGrp="1"/>
          </p:cNvSpPr>
          <p:nvPr>
            <p:ph type="body" idx="1"/>
          </p:nvPr>
        </p:nvSpPr>
        <p:spPr>
          <a:xfrm>
            <a:off x="212725" y="2057400"/>
            <a:ext cx="8335962" cy="36036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Gold Standard Treatment:</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 Truvada (emtricitabine/tenofovir DF) 1 tablet daily	</a:t>
            </a:r>
            <a:endParaRPr/>
          </a:p>
          <a:p>
            <a:pPr marL="36512" lvl="0" indent="0" algn="l" rtl="0">
              <a:lnSpc>
                <a:spcPct val="100000"/>
              </a:lnSpc>
              <a:spcBef>
                <a:spcPts val="360"/>
              </a:spcBef>
              <a:spcAft>
                <a:spcPts val="0"/>
              </a:spcAft>
              <a:buClr>
                <a:srgbClr val="C00000"/>
              </a:buClr>
              <a:buSzPts val="1800"/>
              <a:buNone/>
            </a:pPr>
            <a:r>
              <a:rPr lang="en-US" sz="1800" b="0" i="0" u="none">
                <a:solidFill>
                  <a:schemeClr val="dk1"/>
                </a:solidFill>
                <a:latin typeface="Arial"/>
                <a:ea typeface="Arial"/>
                <a:cs typeface="Arial"/>
                <a:sym typeface="Arial"/>
              </a:rPr>
              <a:t>		</a:t>
            </a:r>
            <a:r>
              <a:rPr lang="en-US" sz="1800" b="1" i="0" u="none">
                <a:solidFill>
                  <a:schemeClr val="dk1"/>
                </a:solidFill>
                <a:latin typeface="Arial"/>
                <a:ea typeface="Arial"/>
                <a:cs typeface="Arial"/>
                <a:sym typeface="Arial"/>
              </a:rPr>
              <a:t>PLUS</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 Safe sexual practices and behavior</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Condom use</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Eliminate needle sharing</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Community education and awareness efforts</a:t>
            </a:r>
            <a:endParaRPr/>
          </a:p>
          <a:p>
            <a:pPr marL="1600200" marR="0" lvl="3" indent="-101600" algn="l" rtl="0">
              <a:lnSpc>
                <a:spcPct val="100000"/>
              </a:lnSpc>
              <a:spcBef>
                <a:spcPts val="400"/>
              </a:spcBef>
              <a:spcAft>
                <a:spcPts val="0"/>
              </a:spcAft>
              <a:buClr>
                <a:srgbClr val="2675B4"/>
              </a:buClr>
              <a:buSzPts val="2000"/>
              <a:buFont typeface="Arial"/>
              <a:buNone/>
            </a:pPr>
            <a:endParaRPr sz="2000" b="0" i="0" u="none" strike="noStrike" cap="none">
              <a:solidFill>
                <a:schemeClr val="dk1"/>
              </a:solidFill>
              <a:latin typeface="Arial"/>
              <a:ea typeface="Arial"/>
              <a:cs typeface="Arial"/>
              <a:sym typeface="Arial"/>
            </a:endParaRPr>
          </a:p>
          <a:p>
            <a:pPr marL="1143000" marR="0" lvl="2" indent="-88900" algn="l" rtl="0">
              <a:lnSpc>
                <a:spcPct val="100000"/>
              </a:lnSpc>
              <a:spcBef>
                <a:spcPts val="440"/>
              </a:spcBef>
              <a:spcAft>
                <a:spcPts val="0"/>
              </a:spcAft>
              <a:buClr>
                <a:srgbClr val="2675B4"/>
              </a:buClr>
              <a:buSzPts val="2200"/>
              <a:buFont typeface="Courier New"/>
              <a:buNone/>
            </a:pPr>
            <a:endParaRPr sz="2200" b="0" i="0" u="none" strike="noStrike" cap="none">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strike="noStrike" cap="none">
              <a:solidFill>
                <a:schemeClr val="dk1"/>
              </a:solidFill>
              <a:latin typeface="Arial"/>
              <a:ea typeface="Arial"/>
              <a:cs typeface="Arial"/>
              <a:sym typeface="Arial"/>
            </a:endParaRPr>
          </a:p>
        </p:txBody>
      </p:sp>
      <p:sp>
        <p:nvSpPr>
          <p:cNvPr id="261" name="Google Shape;261;p14"/>
          <p:cNvSpPr txBox="1">
            <a:spLocks noGrp="1"/>
          </p:cNvSpPr>
          <p:nvPr>
            <p:ph type="title"/>
          </p:nvPr>
        </p:nvSpPr>
        <p:spPr>
          <a:xfrm>
            <a:off x="212725" y="8382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HIV Pre-exposure Prophylaxis (</a:t>
            </a:r>
            <a:r>
              <a:rPr lang="en-US" sz="2800" b="1" i="0" u="none" dirty="0" err="1">
                <a:solidFill>
                  <a:schemeClr val="dk1"/>
                </a:solidFill>
                <a:latin typeface="Arial"/>
                <a:ea typeface="Arial"/>
                <a:cs typeface="Arial"/>
                <a:sym typeface="Arial"/>
              </a:rPr>
              <a:t>PrEP</a:t>
            </a:r>
            <a:r>
              <a:rPr lang="en-US" sz="2800" b="1" i="0" u="none" dirty="0">
                <a:solidFill>
                  <a:schemeClr val="dk1"/>
                </a:solidFill>
                <a:latin typeface="Arial"/>
                <a:ea typeface="Arial"/>
                <a:cs typeface="Arial"/>
                <a:sym typeface="Arial"/>
              </a:rPr>
              <a:t>)</a:t>
            </a:r>
            <a:endParaRPr b="1" dirty="0"/>
          </a:p>
        </p:txBody>
      </p:sp>
      <p:sp>
        <p:nvSpPr>
          <p:cNvPr id="262" name="Google Shape;262;p1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5"/>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9" name="Google Shape;269;p15"/>
          <p:cNvSpPr txBox="1">
            <a:spLocks noGrp="1"/>
          </p:cNvSpPr>
          <p:nvPr>
            <p:ph type="title"/>
          </p:nvPr>
        </p:nvSpPr>
        <p:spPr>
          <a:xfrm>
            <a:off x="220662" y="854075"/>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Undetectable= Untransmittable</a:t>
            </a:r>
            <a:endParaRPr b="1"/>
          </a:p>
        </p:txBody>
      </p:sp>
      <p:sp>
        <p:nvSpPr>
          <p:cNvPr id="270" name="Google Shape;270;p15"/>
          <p:cNvSpPr txBox="1">
            <a:spLocks noGrp="1"/>
          </p:cNvSpPr>
          <p:nvPr>
            <p:ph type="body" idx="1"/>
          </p:nvPr>
        </p:nvSpPr>
        <p:spPr>
          <a:xfrm>
            <a:off x="269874" y="1568178"/>
            <a:ext cx="8493125" cy="3641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00000"/>
              </a:buClr>
              <a:buSzPts val="1800"/>
              <a:buFont typeface="Noto Sans Symbols"/>
              <a:buChar char="▪"/>
            </a:pPr>
            <a:r>
              <a:rPr lang="en-US" sz="2000" b="0" i="0" u="none" dirty="0">
                <a:solidFill>
                  <a:schemeClr val="dk1"/>
                </a:solidFill>
                <a:latin typeface="Arial"/>
                <a:ea typeface="Arial"/>
                <a:cs typeface="Arial"/>
                <a:sym typeface="Arial"/>
              </a:rPr>
              <a:t>Following the lead of hundreds of HIV experts and prevention organizations around the world, the Centers for Disease Control and Prevention (CDC) stated there is effectively no risk of an HIV-positive person with viral suppression sexually transmitting the virus to an HIV-negative partner.</a:t>
            </a:r>
            <a:endParaRPr sz="2800" dirty="0"/>
          </a:p>
          <a:p>
            <a:pPr marL="342900" marR="0" lvl="0" indent="-342900" algn="l" rtl="0">
              <a:lnSpc>
                <a:spcPct val="100000"/>
              </a:lnSpc>
              <a:spcBef>
                <a:spcPts val="360"/>
              </a:spcBef>
              <a:spcAft>
                <a:spcPts val="0"/>
              </a:spcAft>
              <a:buClr>
                <a:srgbClr val="2675B4"/>
              </a:buClr>
              <a:buSzPts val="1800"/>
              <a:buFont typeface="Noto Sans Symbols"/>
              <a:buNone/>
            </a:pPr>
            <a:endParaRPr sz="2000" b="0" i="0" u="none" dirty="0">
              <a:solidFill>
                <a:schemeClr val="dk1"/>
              </a:solidFill>
              <a:latin typeface="Arial"/>
              <a:ea typeface="Arial"/>
              <a:cs typeface="Arial"/>
              <a:sym typeface="Arial"/>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Released September 27, 2017</a:t>
            </a:r>
            <a:endParaRPr sz="2000" dirty="0"/>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It was the first time the agency acknowledged what several massive studies have found.</a:t>
            </a:r>
            <a:endParaRPr sz="2000" dirty="0"/>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Viral suppression is defined as less than 200 copies/ml or undetectable viral load. </a:t>
            </a:r>
            <a:endParaRPr sz="2000" dirty="0"/>
          </a:p>
        </p:txBody>
      </p:sp>
      <p:sp>
        <p:nvSpPr>
          <p:cNvPr id="271" name="Google Shape;271;p15"/>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6"/>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78" name="Google Shape;278;p16"/>
          <p:cNvSpPr txBox="1">
            <a:spLocks noGrp="1"/>
          </p:cNvSpPr>
          <p:nvPr>
            <p:ph type="body" idx="1"/>
          </p:nvPr>
        </p:nvSpPr>
        <p:spPr>
          <a:xfrm>
            <a:off x="503238" y="877824"/>
            <a:ext cx="8640762" cy="41910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600"/>
              <a:buFont typeface="Arial"/>
              <a:buAutoNum type="arabicPeriod"/>
            </a:pPr>
            <a:r>
              <a:rPr lang="en-US" sz="1600" b="0" i="0" u="none" dirty="0">
                <a:solidFill>
                  <a:schemeClr val="dk1"/>
                </a:solidFill>
                <a:latin typeface="Arial"/>
                <a:ea typeface="Arial"/>
                <a:cs typeface="Arial"/>
                <a:sym typeface="Arial"/>
              </a:rPr>
              <a:t>Research among people with HIV has shown that </a:t>
            </a:r>
            <a:r>
              <a:rPr lang="en-US" sz="1600" b="0" i="0" u="none" dirty="0" err="1">
                <a:solidFill>
                  <a:schemeClr val="dk1"/>
                </a:solidFill>
                <a:latin typeface="Arial"/>
                <a:ea typeface="Arial"/>
                <a:cs typeface="Arial"/>
                <a:sym typeface="Arial"/>
              </a:rPr>
              <a:t>Descovy</a:t>
            </a:r>
            <a:r>
              <a:rPr lang="en-US" sz="1600" b="0" i="0" u="none" dirty="0">
                <a:solidFill>
                  <a:schemeClr val="dk1"/>
                </a:solidFill>
                <a:latin typeface="Arial"/>
                <a:ea typeface="Arial"/>
                <a:cs typeface="Arial"/>
                <a:sym typeface="Arial"/>
              </a:rPr>
              <a:t> is less toxic to the _______ and _______ than </a:t>
            </a:r>
            <a:r>
              <a:rPr lang="en-US" sz="1600" b="0" i="0" u="none" dirty="0" err="1">
                <a:solidFill>
                  <a:schemeClr val="dk1"/>
                </a:solidFill>
                <a:latin typeface="Arial"/>
                <a:ea typeface="Arial"/>
                <a:cs typeface="Arial"/>
                <a:sym typeface="Arial"/>
              </a:rPr>
              <a:t>Truvada</a:t>
            </a:r>
            <a:r>
              <a:rPr lang="en-US" sz="1600" b="0" i="0" u="none" dirty="0">
                <a:solidFill>
                  <a:schemeClr val="dk1"/>
                </a:solidFill>
                <a:latin typeface="Arial"/>
                <a:ea typeface="Arial"/>
                <a:cs typeface="Arial"/>
                <a:sym typeface="Arial"/>
              </a:rPr>
              <a: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Liver, Bones</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Heart, Liver</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Kidney, Heart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Bones, Kidney</a:t>
            </a:r>
            <a:endParaRPr dirty="0"/>
          </a:p>
          <a:p>
            <a:pPr marL="173038" marR="0" lvl="1" indent="0" algn="l" rtl="0">
              <a:lnSpc>
                <a:spcPct val="100000"/>
              </a:lnSpc>
              <a:spcBef>
                <a:spcPts val="320"/>
              </a:spcBef>
              <a:spcAft>
                <a:spcPts val="0"/>
              </a:spcAft>
              <a:buClr>
                <a:srgbClr val="C00000"/>
              </a:buClr>
              <a:buSzPts val="1600"/>
              <a:buNone/>
            </a:pP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Which drug is the first two-drug regimen available to the market?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Biktarvy</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Juluca</a:t>
            </a:r>
            <a:br>
              <a:rPr lang="en-US" sz="1600" b="0" i="0" u="none" strike="noStrike" cap="none" dirty="0">
                <a:solidFill>
                  <a:schemeClr val="dk1"/>
                </a:solidFill>
                <a:latin typeface="Arial"/>
                <a:ea typeface="Arial"/>
                <a:cs typeface="Arial"/>
                <a:sym typeface="Arial"/>
              </a:rPr>
            </a:b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Which drug is FDA approved for HIV </a:t>
            </a:r>
            <a:r>
              <a:rPr lang="en-US" sz="1600" b="0" i="0" u="none" dirty="0" err="1">
                <a:solidFill>
                  <a:schemeClr val="dk1"/>
                </a:solidFill>
                <a:latin typeface="Arial"/>
                <a:ea typeface="Arial"/>
                <a:cs typeface="Arial"/>
                <a:sym typeface="Arial"/>
              </a:rPr>
              <a:t>PrEP</a:t>
            </a:r>
            <a:r>
              <a:rPr lang="en-US" sz="1600" b="0" i="0" u="none" dirty="0">
                <a:solidFill>
                  <a:schemeClr val="dk1"/>
                </a:solidFill>
                <a:latin typeface="Arial"/>
                <a:ea typeface="Arial"/>
                <a:cs typeface="Arial"/>
                <a:sym typeface="Arial"/>
              </a:rPr>
              <a: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Truvada</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Descovy</a:t>
            </a:r>
            <a:br>
              <a:rPr lang="en-US" sz="1600" b="0" i="0" u="none" strike="noStrike" cap="none" dirty="0">
                <a:solidFill>
                  <a:schemeClr val="dk1"/>
                </a:solidFill>
                <a:latin typeface="Arial"/>
                <a:ea typeface="Arial"/>
                <a:cs typeface="Arial"/>
                <a:sym typeface="Arial"/>
              </a:rPr>
            </a:b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True or False. Having an undetectable viral load means the virus is cleared from your system.</a:t>
            </a:r>
            <a:endParaRPr dirty="0"/>
          </a:p>
          <a:p>
            <a:pPr marL="342900" marR="0" lvl="0" indent="-241300" algn="l" rtl="0">
              <a:lnSpc>
                <a:spcPct val="100000"/>
              </a:lnSpc>
              <a:spcBef>
                <a:spcPts val="320"/>
              </a:spcBef>
              <a:spcAft>
                <a:spcPts val="0"/>
              </a:spcAft>
              <a:buClr>
                <a:srgbClr val="2675B4"/>
              </a:buClr>
              <a:buSzPts val="1600"/>
              <a:buFont typeface="Noto Sans Symbols"/>
              <a:buNone/>
            </a:pPr>
            <a:endParaRPr sz="1600" b="0" i="0" u="none" dirty="0">
              <a:solidFill>
                <a:schemeClr val="dk1"/>
              </a:solidFill>
              <a:latin typeface="Arial"/>
              <a:ea typeface="Arial"/>
              <a:cs typeface="Arial"/>
              <a:sym typeface="Arial"/>
            </a:endParaRPr>
          </a:p>
        </p:txBody>
      </p:sp>
      <p:sp>
        <p:nvSpPr>
          <p:cNvPr id="279" name="Google Shape;279;p1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1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86" name="Google Shape;286;p17"/>
          <p:cNvSpPr txBox="1">
            <a:spLocks noGrp="1"/>
          </p:cNvSpPr>
          <p:nvPr>
            <p:ph type="body" idx="1"/>
          </p:nvPr>
        </p:nvSpPr>
        <p:spPr>
          <a:xfrm>
            <a:off x="251619" y="914527"/>
            <a:ext cx="8640762" cy="4626737"/>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 Which drug class is considered the backbone of HIV therapy?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NNRTIs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NRTIs-NUKES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INSTIs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PIs	</a:t>
            </a:r>
            <a:br>
              <a:rPr lang="en-US" sz="1600" b="0" i="0" u="none" strike="noStrike" cap="none" dirty="0">
                <a:solidFill>
                  <a:schemeClr val="dk1"/>
                </a:solidFill>
                <a:latin typeface="Arial"/>
                <a:ea typeface="Arial"/>
                <a:cs typeface="Arial"/>
                <a:sym typeface="Arial"/>
              </a:rPr>
            </a:br>
            <a:endParaRPr sz="16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Which single-tablet regimen must be taken on an empty stomach?</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Atripla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Complera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Odefsey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Stribild</a:t>
            </a:r>
            <a:br>
              <a:rPr lang="en-US" sz="1600" b="0" i="0" u="none" strike="noStrike" cap="none" dirty="0">
                <a:solidFill>
                  <a:schemeClr val="dk1"/>
                </a:solidFill>
                <a:latin typeface="Arial"/>
                <a:ea typeface="Arial"/>
                <a:cs typeface="Arial"/>
                <a:sym typeface="Arial"/>
              </a:rPr>
            </a:br>
            <a:endParaRPr sz="16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Which single tablet regimen must you test for the HLA-B 5701 allele?</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Complera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Odefsey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Stribild</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Triumeq</a:t>
            </a:r>
            <a:endParaRPr dirty="0"/>
          </a:p>
          <a:p>
            <a:pPr marL="457200" marR="0" lvl="0" indent="-304800" algn="l" rtl="0">
              <a:lnSpc>
                <a:spcPct val="90000"/>
              </a:lnSpc>
              <a:spcBef>
                <a:spcPts val="480"/>
              </a:spcBef>
              <a:spcAft>
                <a:spcPts val="0"/>
              </a:spcAft>
              <a:buClr>
                <a:srgbClr val="2675B4"/>
              </a:buClr>
              <a:buSzPts val="2400"/>
              <a:buFont typeface="Arial"/>
              <a:buNone/>
            </a:pPr>
            <a:endParaRPr sz="2400" b="0" i="0" u="none" dirty="0">
              <a:solidFill>
                <a:schemeClr val="dk1"/>
              </a:solidFill>
              <a:latin typeface="Arial"/>
              <a:ea typeface="Arial"/>
              <a:cs typeface="Arial"/>
              <a:sym typeface="Arial"/>
            </a:endParaRPr>
          </a:p>
          <a:p>
            <a:pPr marL="342900" marR="0" lvl="0" indent="-1905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87" name="Google Shape;287;p1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8"/>
          <p:cNvSpPr txBox="1">
            <a:spLocks noGrp="1"/>
          </p:cNvSpPr>
          <p:nvPr>
            <p:ph type="title"/>
          </p:nvPr>
        </p:nvSpPr>
        <p:spPr>
          <a:xfrm>
            <a:off x="0" y="3081528"/>
            <a:ext cx="9144000" cy="11430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400"/>
              <a:buNone/>
            </a:pPr>
            <a:r>
              <a:rPr lang="en-US" b="1">
                <a:latin typeface="Arial"/>
                <a:ea typeface="Arial"/>
                <a:cs typeface="Arial"/>
                <a:sym typeface="Arial"/>
              </a:rPr>
              <a:t>CASE SCENARIO</a:t>
            </a:r>
            <a:endParaRPr b="1">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300" name="Google Shape;300;p19"/>
          <p:cNvSpPr txBox="1">
            <a:spLocks noGrp="1"/>
          </p:cNvSpPr>
          <p:nvPr>
            <p:ph type="body" idx="1"/>
          </p:nvPr>
        </p:nvSpPr>
        <p:spPr>
          <a:xfrm>
            <a:off x="304800" y="1404937"/>
            <a:ext cx="8458200" cy="43434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Atripla</a:t>
            </a:r>
            <a:r>
              <a:rPr lang="en-US" sz="1200" b="0" i="0" u="none" dirty="0">
                <a:solidFill>
                  <a:schemeClr val="dk1"/>
                </a:solidFill>
                <a:latin typeface="Arial"/>
                <a:ea typeface="Arial"/>
                <a:cs typeface="Arial"/>
                <a:sym typeface="Arial"/>
              </a:rPr>
              <a:t> [package insert]. Foster City, CA: Bristol-Myers Squibb &amp; Gilead Sciences, LLC;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Biktarvy</a:t>
            </a:r>
            <a:r>
              <a:rPr lang="en-US" sz="1200" b="0" i="0" u="none" dirty="0">
                <a:solidFill>
                  <a:schemeClr val="dk1"/>
                </a:solidFill>
                <a:latin typeface="Arial"/>
                <a:ea typeface="Arial"/>
                <a:cs typeface="Arial"/>
                <a:sym typeface="Arial"/>
              </a:rPr>
              <a:t> [package insert]. Foster City, CA: Bristol-Myers Squibb &amp; Gilead Sciences, LLC;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Complera</a:t>
            </a:r>
            <a:r>
              <a:rPr lang="en-US" sz="1200" b="0" i="0" u="none" dirty="0">
                <a:solidFill>
                  <a:schemeClr val="dk1"/>
                </a:solidFill>
                <a:latin typeface="Arial"/>
                <a:ea typeface="Arial"/>
                <a:cs typeface="Arial"/>
                <a:sym typeface="Arial"/>
              </a:rPr>
              <a:t> [package insert]. Foster City, CA: Bristol-Myers Squibb &amp; Gilead Sciences, LLC; 2011.</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Council, A. “Guidelines for the Use of Antiretroviral Agents in HIV.” </a:t>
            </a:r>
            <a:r>
              <a:rPr lang="en-US" sz="1200" b="0" i="1" u="none" dirty="0">
                <a:solidFill>
                  <a:schemeClr val="dk1"/>
                </a:solidFill>
                <a:latin typeface="Arial"/>
                <a:ea typeface="Arial"/>
                <a:cs typeface="Arial"/>
                <a:sym typeface="Arial"/>
              </a:rPr>
              <a:t>www.aidsinfo.org</a:t>
            </a:r>
            <a:r>
              <a:rPr lang="en-US" sz="1200" b="0" i="0" u="none" dirty="0">
                <a:solidFill>
                  <a:schemeClr val="dk1"/>
                </a:solidFill>
                <a:latin typeface="Arial"/>
                <a:ea typeface="Arial"/>
                <a:cs typeface="Arial"/>
                <a:sym typeface="Arial"/>
              </a:rPr>
              <a:t>. January 18, 2018.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Genvoya</a:t>
            </a:r>
            <a:r>
              <a:rPr lang="en-US" sz="1200" b="0" i="0" u="none" dirty="0">
                <a:solidFill>
                  <a:schemeClr val="dk1"/>
                </a:solidFill>
                <a:latin typeface="Arial"/>
                <a:ea typeface="Arial"/>
                <a:cs typeface="Arial"/>
                <a:sym typeface="Arial"/>
              </a:rPr>
              <a:t> [package insert]. Foster City, CA: Bristol-Myers Squibb &amp; Gilead Sciences, LLC;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Guidelines and Recommendations: HIV/AIDS. Centers for Disease Control and Prevention. Last updated January 19, 2018.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Han Y, </a:t>
            </a:r>
            <a:r>
              <a:rPr lang="en-US" sz="1200" b="0" i="0" u="none" dirty="0" err="1">
                <a:solidFill>
                  <a:schemeClr val="dk1"/>
                </a:solidFill>
                <a:latin typeface="Arial"/>
                <a:ea typeface="Arial"/>
                <a:cs typeface="Arial"/>
                <a:sym typeface="Arial"/>
              </a:rPr>
              <a:t>Mesplede</a:t>
            </a:r>
            <a:r>
              <a:rPr lang="en-US" sz="1200" b="0" i="0" u="none" dirty="0">
                <a:solidFill>
                  <a:schemeClr val="dk1"/>
                </a:solidFill>
                <a:latin typeface="Arial"/>
                <a:ea typeface="Arial"/>
                <a:cs typeface="Arial"/>
                <a:sym typeface="Arial"/>
              </a:rPr>
              <a:t> T, </a:t>
            </a:r>
            <a:r>
              <a:rPr lang="en-US" sz="1200" b="0" i="0" u="none" dirty="0" err="1">
                <a:solidFill>
                  <a:schemeClr val="dk1"/>
                </a:solidFill>
                <a:latin typeface="Arial"/>
                <a:ea typeface="Arial"/>
                <a:cs typeface="Arial"/>
                <a:sym typeface="Arial"/>
              </a:rPr>
              <a:t>Wainberg</a:t>
            </a:r>
            <a:r>
              <a:rPr lang="en-US" sz="1200" b="0" i="0" u="none" dirty="0">
                <a:solidFill>
                  <a:schemeClr val="dk1"/>
                </a:solidFill>
                <a:latin typeface="Arial"/>
                <a:ea typeface="Arial"/>
                <a:cs typeface="Arial"/>
                <a:sym typeface="Arial"/>
              </a:rPr>
              <a:t> MA. Investigational HIV integrase inhibitors in phase I and phase II clinical trials. </a:t>
            </a:r>
            <a:r>
              <a:rPr lang="en-US" sz="1200" b="0" i="1" u="none" dirty="0">
                <a:solidFill>
                  <a:schemeClr val="dk1"/>
                </a:solidFill>
                <a:latin typeface="Arial"/>
                <a:ea typeface="Arial"/>
                <a:cs typeface="Arial"/>
                <a:sym typeface="Arial"/>
              </a:rPr>
              <a:t>Expert Opinion Investigational Drugs</a:t>
            </a:r>
            <a:r>
              <a:rPr lang="en-US" sz="1200" b="0" i="0" u="none" dirty="0">
                <a:solidFill>
                  <a:schemeClr val="dk1"/>
                </a:solidFill>
                <a:latin typeface="Arial"/>
                <a:ea typeface="Arial"/>
                <a:cs typeface="Arial"/>
                <a:sym typeface="Arial"/>
              </a:rPr>
              <a:t>. 2017; 26(11): 1207-1213.</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HIV Treatment Guidelines. </a:t>
            </a:r>
            <a:r>
              <a:rPr lang="en-US" sz="1200" b="0" i="1" u="none" dirty="0">
                <a:solidFill>
                  <a:schemeClr val="dk1"/>
                </a:solidFill>
                <a:latin typeface="Arial"/>
                <a:ea typeface="Arial"/>
                <a:cs typeface="Arial"/>
                <a:sym typeface="Arial"/>
              </a:rPr>
              <a:t>American Academy of HIV Medicine</a:t>
            </a:r>
            <a:r>
              <a:rPr lang="en-US" sz="1200" b="0" i="0" u="none" dirty="0">
                <a:solidFill>
                  <a:schemeClr val="dk1"/>
                </a:solidFill>
                <a:latin typeface="Arial"/>
                <a:ea typeface="Arial"/>
                <a:cs typeface="Arial"/>
                <a:sym typeface="Arial"/>
              </a:rPr>
              <a:t>.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Juluca</a:t>
            </a:r>
            <a:r>
              <a:rPr lang="en-US" sz="1200" b="0" i="0" u="none" dirty="0">
                <a:solidFill>
                  <a:schemeClr val="dk1"/>
                </a:solidFill>
                <a:latin typeface="Arial"/>
                <a:ea typeface="Arial"/>
                <a:cs typeface="Arial"/>
                <a:sym typeface="Arial"/>
              </a:rPr>
              <a:t> [package insert]. Research Triangle Park, NC: GlaxoSmithKline; 2017.</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Odefsey</a:t>
            </a:r>
            <a:r>
              <a:rPr lang="en-US" sz="1200" b="0" i="0" u="none" dirty="0">
                <a:solidFill>
                  <a:schemeClr val="dk1"/>
                </a:solidFill>
                <a:latin typeface="Arial"/>
                <a:ea typeface="Arial"/>
                <a:cs typeface="Arial"/>
                <a:sym typeface="Arial"/>
              </a:rPr>
              <a:t> [package insert]. Foster City, CA: Bristol-Myers Squibb &amp; </a:t>
            </a:r>
            <a:r>
              <a:rPr lang="en-US" sz="1200" b="0" i="0" u="none" dirty="0" err="1">
                <a:solidFill>
                  <a:schemeClr val="dk1"/>
                </a:solidFill>
                <a:latin typeface="Arial"/>
                <a:ea typeface="Arial"/>
                <a:cs typeface="Arial"/>
                <a:sym typeface="Arial"/>
              </a:rPr>
              <a:t>Gliead</a:t>
            </a:r>
            <a:r>
              <a:rPr lang="en-US" sz="1200" b="0" i="0" u="none" dirty="0">
                <a:solidFill>
                  <a:schemeClr val="dk1"/>
                </a:solidFill>
                <a:latin typeface="Arial"/>
                <a:ea typeface="Arial"/>
                <a:cs typeface="Arial"/>
                <a:sym typeface="Arial"/>
              </a:rPr>
              <a:t> Sciences, LLC; 2016.</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Triumeq</a:t>
            </a:r>
            <a:r>
              <a:rPr lang="en-US" sz="1200" b="0" i="0" u="none" dirty="0">
                <a:solidFill>
                  <a:schemeClr val="dk1"/>
                </a:solidFill>
                <a:latin typeface="Arial"/>
                <a:ea typeface="Arial"/>
                <a:cs typeface="Arial"/>
                <a:sym typeface="Arial"/>
              </a:rPr>
              <a:t> [package insert]. Research Triangle Park, NC: GlaxoSmithKline;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www.centerwatch.com. FDA Approved Drug: </a:t>
            </a:r>
            <a:r>
              <a:rPr lang="en-US" sz="1200" b="0" i="0" u="none" dirty="0" err="1">
                <a:solidFill>
                  <a:schemeClr val="dk1"/>
                </a:solidFill>
                <a:latin typeface="Arial"/>
                <a:ea typeface="Arial"/>
                <a:cs typeface="Arial"/>
                <a:sym typeface="Arial"/>
              </a:rPr>
              <a:t>Bikatvry</a:t>
            </a:r>
            <a:r>
              <a:rPr lang="en-US" sz="1200" b="0" i="0" u="none" dirty="0">
                <a:solidFill>
                  <a:schemeClr val="dk1"/>
                </a:solidFill>
                <a:latin typeface="Arial"/>
                <a:ea typeface="Arial"/>
                <a:cs typeface="Arial"/>
                <a:sym typeface="Arial"/>
              </a:rPr>
              <a:t>.</a:t>
            </a:r>
            <a:endParaRPr dirty="0"/>
          </a:p>
          <a:p>
            <a:pPr marL="457200" lvl="0" indent="-457200" algn="l" rtl="0">
              <a:lnSpc>
                <a:spcPct val="100000"/>
              </a:lnSpc>
              <a:spcBef>
                <a:spcPts val="280"/>
              </a:spcBef>
              <a:spcAft>
                <a:spcPts val="0"/>
              </a:spcAft>
              <a:buClr>
                <a:srgbClr val="C00000"/>
              </a:buClr>
              <a:buSzPts val="1400"/>
              <a:buFont typeface="Arial"/>
              <a:buAutoNum type="arabicPeriod"/>
            </a:pPr>
            <a:r>
              <a:rPr lang="en-US" sz="1200" dirty="0">
                <a:solidFill>
                  <a:srgbClr val="000000"/>
                </a:solidFill>
              </a:rPr>
              <a:t>HIV Specialist, Emerging Approaches to HIV Treatment and Prevention, The American Academy of HIV Medicine </a:t>
            </a:r>
            <a:r>
              <a:rPr lang="en-US" sz="1200" u="sng" dirty="0">
                <a:solidFill>
                  <a:srgbClr val="000000"/>
                </a:solidFill>
                <a:hlinkClick r:id="rId3"/>
              </a:rPr>
              <a:t>www.aahivm.org</a:t>
            </a:r>
            <a:r>
              <a:rPr lang="en-US" sz="1200" dirty="0">
                <a:solidFill>
                  <a:srgbClr val="000000"/>
                </a:solidFill>
              </a:rPr>
              <a:t> April 2018. Patient Care, Practice management &amp; Professional Development Information for HIV Care Providers, pages 11-13. </a:t>
            </a:r>
            <a:endParaRPr dirty="0"/>
          </a:p>
          <a:p>
            <a:pPr marL="457200" lvl="0" indent="-457200" algn="l" rtl="0">
              <a:lnSpc>
                <a:spcPct val="100000"/>
              </a:lnSpc>
              <a:spcBef>
                <a:spcPts val="280"/>
              </a:spcBef>
              <a:spcAft>
                <a:spcPts val="0"/>
              </a:spcAft>
              <a:buClr>
                <a:srgbClr val="C00000"/>
              </a:buClr>
              <a:buSzPts val="1400"/>
              <a:buFont typeface="Arial"/>
              <a:buAutoNum type="arabicPeriod"/>
            </a:pPr>
            <a:r>
              <a:rPr lang="en-US" sz="1200" dirty="0">
                <a:solidFill>
                  <a:srgbClr val="000000"/>
                </a:solidFill>
              </a:rPr>
              <a:t>Positively Aware, HIV Treatment, Prevention, and Support from TPAN </a:t>
            </a:r>
            <a:r>
              <a:rPr lang="en-US" sz="1200" dirty="0" err="1">
                <a:solidFill>
                  <a:srgbClr val="000000"/>
                </a:solidFill>
              </a:rPr>
              <a:t>September+October</a:t>
            </a:r>
            <a:r>
              <a:rPr lang="en-US" sz="1200" dirty="0">
                <a:solidFill>
                  <a:srgbClr val="000000"/>
                </a:solidFill>
              </a:rPr>
              <a:t> issue, 2017, </a:t>
            </a:r>
            <a:r>
              <a:rPr lang="en-US" sz="1200" u="sng" dirty="0">
                <a:solidFill>
                  <a:srgbClr val="000000"/>
                </a:solidFill>
                <a:hlinkClick r:id="rId4"/>
              </a:rPr>
              <a:t>www.positivelyaware.com</a:t>
            </a:r>
            <a:r>
              <a:rPr lang="en-US" sz="1200" dirty="0">
                <a:solidFill>
                  <a:srgbClr val="000000"/>
                </a:solidFill>
              </a:rPr>
              <a:t>, pages 22-25.</a:t>
            </a:r>
            <a:r>
              <a:rPr lang="en-US" sz="1200" dirty="0"/>
              <a:t> </a:t>
            </a:r>
            <a:endParaRPr sz="1200" dirty="0">
              <a:solidFill>
                <a:srgbClr val="000000"/>
              </a:solidFill>
              <a:latin typeface="Calibri"/>
              <a:ea typeface="Calibri"/>
              <a:cs typeface="Calibri"/>
              <a:sym typeface="Calibri"/>
            </a:endParaRPr>
          </a:p>
          <a:p>
            <a:pPr marL="457200" lvl="0" indent="-368300" algn="l" rtl="0">
              <a:lnSpc>
                <a:spcPct val="100000"/>
              </a:lnSpc>
              <a:spcBef>
                <a:spcPts val="280"/>
              </a:spcBef>
              <a:spcAft>
                <a:spcPts val="0"/>
              </a:spcAft>
              <a:buClr>
                <a:srgbClr val="C00000"/>
              </a:buClr>
              <a:buSzPts val="1400"/>
              <a:buFont typeface="Arial"/>
              <a:buNone/>
            </a:pPr>
            <a:endParaRPr sz="1400" dirty="0"/>
          </a:p>
          <a:p>
            <a:pPr marL="457200" marR="0" lvl="0" indent="-368300" algn="l" rtl="0">
              <a:lnSpc>
                <a:spcPct val="100000"/>
              </a:lnSpc>
              <a:spcBef>
                <a:spcPts val="280"/>
              </a:spcBef>
              <a:spcAft>
                <a:spcPts val="0"/>
              </a:spcAft>
              <a:buClr>
                <a:srgbClr val="C00000"/>
              </a:buClr>
              <a:buSzPts val="1400"/>
              <a:buFont typeface="Arial"/>
              <a:buNone/>
            </a:pPr>
            <a:endParaRPr sz="1400" b="0" i="0" u="none" dirty="0">
              <a:solidFill>
                <a:schemeClr val="dk1"/>
              </a:solidFill>
              <a:latin typeface="Arial"/>
              <a:ea typeface="Arial"/>
              <a:cs typeface="Arial"/>
              <a:sym typeface="Arial"/>
            </a:endParaRPr>
          </a:p>
          <a:p>
            <a:pPr marL="457200" marR="0" lvl="0" indent="-368300" algn="l" rtl="0">
              <a:lnSpc>
                <a:spcPct val="100000"/>
              </a:lnSpc>
              <a:spcBef>
                <a:spcPts val="280"/>
              </a:spcBef>
              <a:spcAft>
                <a:spcPts val="0"/>
              </a:spcAft>
              <a:buClr>
                <a:srgbClr val="C00000"/>
              </a:buClr>
              <a:buSzPts val="1400"/>
              <a:buFont typeface="Arial"/>
              <a:buNone/>
            </a:pPr>
            <a:endParaRPr dirty="0"/>
          </a:p>
        </p:txBody>
      </p:sp>
      <p:sp>
        <p:nvSpPr>
          <p:cNvPr id="301" name="Google Shape;301;p19"/>
          <p:cNvSpPr txBox="1">
            <a:spLocks noGrp="1"/>
          </p:cNvSpPr>
          <p:nvPr>
            <p:ph type="title"/>
          </p:nvPr>
        </p:nvSpPr>
        <p:spPr>
          <a:xfrm>
            <a:off x="238125" y="725233"/>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References</a:t>
            </a:r>
            <a:endParaRPr b="1"/>
          </a:p>
        </p:txBody>
      </p:sp>
      <p:sp>
        <p:nvSpPr>
          <p:cNvPr id="302" name="Google Shape;302;p1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
        <p:nvSpPr>
          <p:cNvPr id="156" name="Google Shape;156;p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Objectives</a:t>
            </a:r>
            <a:endParaRPr b="1"/>
          </a:p>
        </p:txBody>
      </p:sp>
      <p:sp>
        <p:nvSpPr>
          <p:cNvPr id="157" name="Google Shape;157;p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C0000"/>
              </a:buClr>
              <a:buSzPts val="1800"/>
              <a:buNone/>
            </a:pPr>
            <a:r>
              <a:rPr lang="en-US" sz="1800" b="0" i="0" u="none" dirty="0">
                <a:solidFill>
                  <a:schemeClr val="dk1"/>
                </a:solidFill>
                <a:latin typeface="Arial"/>
                <a:ea typeface="Arial"/>
                <a:cs typeface="Arial"/>
                <a:sym typeface="Arial"/>
              </a:rPr>
              <a:t>At the end </a:t>
            </a:r>
            <a:r>
              <a:rPr lang="en-US" sz="1800" dirty="0"/>
              <a:t>of this unit, participants will be able to: </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Educate clients about the benefits of antiretroviral therapy and address strategies to optimize adherence</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the goals of treatment</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new HIV drugs and the importance of single-tablet regimens</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the future of HIV medications </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Educate clients about HIV pre-exposure prophylaxis and U=U</a:t>
            </a:r>
            <a:endParaRPr dirty="0"/>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158" name="Google Shape;158;p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64" name="Google Shape;164;p3"/>
          <p:cNvSpPr txBox="1"/>
          <p:nvPr/>
        </p:nvSpPr>
        <p:spPr>
          <a:xfrm>
            <a:off x="606425" y="1676400"/>
            <a:ext cx="8077200" cy="369411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Standard Practice – DHHS Treatment Guidelines (U.S. Department of Health and Human Services).</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Antiretroviral therapy (ART) is recommended for ALL individuals with HIV, regardless of CD4 count to reduce morbidity and mortality.</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ART is also recommended for individuals to prevent HIV transmission.</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It is important to educate clients on: benefits, strategies to increase adherence when starting ART.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p:txBody>
      </p:sp>
      <p:sp>
        <p:nvSpPr>
          <p:cNvPr id="165" name="Google Shape;165;p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71" name="Google Shape;171;p4"/>
          <p:cNvSpPr txBox="1"/>
          <p:nvPr/>
        </p:nvSpPr>
        <p:spPr>
          <a:xfrm>
            <a:off x="609600" y="1676400"/>
            <a:ext cx="7924800" cy="2308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Goals of treatment include:</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Decreasing (viral load) viral replication</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Restoring and preserving immune function (increasing CD4 count)</a:t>
            </a:r>
            <a:endParaRPr dirty="0"/>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Reducing HIV complications</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Delaying onset of (AIDS) Acquired Immunodeficiency Syndrome</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Preventing development of opportunistic infections (OIs)</a:t>
            </a:r>
            <a:endParaRPr dirty="0"/>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Preventing transmission of HIV</a:t>
            </a:r>
            <a:endParaRPr sz="1400" b="0" i="0" u="none" strike="noStrike" cap="none" dirty="0">
              <a:solidFill>
                <a:srgbClr val="000000"/>
              </a:solidFill>
              <a:latin typeface="Arial"/>
              <a:ea typeface="Arial"/>
              <a:cs typeface="Arial"/>
              <a:sym typeface="Arial"/>
            </a:endParaRPr>
          </a:p>
        </p:txBody>
      </p:sp>
      <p:sp>
        <p:nvSpPr>
          <p:cNvPr id="172" name="Google Shape;172;p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78" name="Google Shape;178;p5"/>
          <p:cNvSpPr txBox="1"/>
          <p:nvPr/>
        </p:nvSpPr>
        <p:spPr>
          <a:xfrm>
            <a:off x="762000" y="1622425"/>
            <a:ext cx="7924800" cy="31400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Recommendations are generally 3 drugs from at least 2 different classes.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Nucleoside reverse transcriptase inhibitors (NRTIs), “</a:t>
            </a:r>
            <a:r>
              <a:rPr lang="en-US" sz="1800" b="1" i="0" u="none" strike="noStrike" cap="none">
                <a:solidFill>
                  <a:schemeClr val="dk1"/>
                </a:solidFill>
                <a:latin typeface="Arial"/>
                <a:ea typeface="Arial"/>
                <a:cs typeface="Arial"/>
                <a:sym typeface="Arial"/>
              </a:rPr>
              <a:t>Nukes</a:t>
            </a:r>
            <a:r>
              <a:rPr lang="en-US" sz="1800" b="0" i="0" u="none" strike="noStrike" cap="none">
                <a:solidFill>
                  <a:schemeClr val="dk1"/>
                </a:solidFill>
                <a:latin typeface="Arial"/>
                <a:ea typeface="Arial"/>
                <a:cs typeface="Arial"/>
                <a:sym typeface="Arial"/>
              </a:rPr>
              <a:t>” 1987</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Non-nucleoside reverse transcriptase inhibitors (NNRTIs), “</a:t>
            </a:r>
            <a:r>
              <a:rPr lang="en-US" sz="1800" b="1" i="0" u="none" strike="noStrike" cap="none">
                <a:solidFill>
                  <a:schemeClr val="dk1"/>
                </a:solidFill>
                <a:latin typeface="Arial"/>
                <a:ea typeface="Arial"/>
                <a:cs typeface="Arial"/>
                <a:sym typeface="Arial"/>
              </a:rPr>
              <a:t>Non-Nukes</a:t>
            </a:r>
            <a:r>
              <a:rPr lang="en-US" sz="1800" b="0" i="0" u="none" strike="noStrike" cap="none">
                <a:solidFill>
                  <a:schemeClr val="dk1"/>
                </a:solidFill>
                <a:latin typeface="Arial"/>
                <a:ea typeface="Arial"/>
                <a:cs typeface="Arial"/>
                <a:sym typeface="Arial"/>
              </a:rPr>
              <a:t>” 1996</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Protease Inhibitors (</a:t>
            </a:r>
            <a:r>
              <a:rPr lang="en-US" sz="1800" b="1" i="0" u="none" strike="noStrike" cap="none">
                <a:solidFill>
                  <a:schemeClr val="dk1"/>
                </a:solidFill>
                <a:latin typeface="Arial"/>
                <a:ea typeface="Arial"/>
                <a:cs typeface="Arial"/>
                <a:sym typeface="Arial"/>
              </a:rPr>
              <a:t>PIs</a:t>
            </a:r>
            <a:r>
              <a:rPr lang="en-US" sz="1800" b="0" i="0" u="none" strike="noStrike" cap="none">
                <a:solidFill>
                  <a:schemeClr val="dk1"/>
                </a:solidFill>
                <a:latin typeface="Arial"/>
                <a:ea typeface="Arial"/>
                <a:cs typeface="Arial"/>
                <a:sym typeface="Arial"/>
              </a:rPr>
              <a:t>), 1995</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Entry Inhibitors (EIs), 2003, Fusion Inhibitors, CCR5 Antagonists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Integrase Inhibitors, 2007</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Pharmacokinetic or PK Enhancers (Booster)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Single-Tablet Regimens (multiple drug classes)</a:t>
            </a:r>
            <a:endParaRPr sz="1400" b="0" i="0" u="none" strike="noStrike" cap="none">
              <a:solidFill>
                <a:srgbClr val="000000"/>
              </a:solidFill>
              <a:latin typeface="Arial"/>
              <a:ea typeface="Arial"/>
              <a:cs typeface="Arial"/>
              <a:sym typeface="Arial"/>
            </a:endParaRPr>
          </a:p>
        </p:txBody>
      </p:sp>
      <p:sp>
        <p:nvSpPr>
          <p:cNvPr id="179" name="Google Shape;179;p5"/>
          <p:cNvSpPr txBox="1"/>
          <p:nvPr/>
        </p:nvSpPr>
        <p:spPr>
          <a:xfrm>
            <a:off x="609600" y="368643"/>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graphicFrame>
        <p:nvGraphicFramePr>
          <p:cNvPr id="184" name="Google Shape;184;p6"/>
          <p:cNvGraphicFramePr/>
          <p:nvPr/>
        </p:nvGraphicFramePr>
        <p:xfrm>
          <a:off x="1382712" y="1828800"/>
          <a:ext cx="6096000" cy="3336875"/>
        </p:xfrm>
        <a:graphic>
          <a:graphicData uri="http://schemas.openxmlformats.org/drawingml/2006/table">
            <a:tbl>
              <a:tblPr>
                <a:noFill/>
                <a:tableStyleId>{D641C22A-A257-4830-B316-471AAE7AAAEE}</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Approval Dates</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Medication</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2006</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Atripla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2011</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Complera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2"/>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2012</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Stribild</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3"/>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2014</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Triumeq</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4"/>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2015</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Genvoya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5"/>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2016</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Odefsey</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6"/>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2017</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Juluca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7"/>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2018</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Biktarvy</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8"/>
                  </a:ext>
                </a:extLst>
              </a:tr>
            </a:tbl>
          </a:graphicData>
        </a:graphic>
      </p:graphicFrame>
      <p:pic>
        <p:nvPicPr>
          <p:cNvPr id="185" name="Google Shape;185;p6" descr="atripla.jpg"/>
          <p:cNvPicPr preferRelativeResize="0"/>
          <p:nvPr/>
        </p:nvPicPr>
        <p:blipFill rotWithShape="1">
          <a:blip r:embed="rId3">
            <a:alphaModFix/>
          </a:blip>
          <a:srcRect/>
          <a:stretch/>
        </p:blipFill>
        <p:spPr>
          <a:xfrm>
            <a:off x="6053137" y="2124075"/>
            <a:ext cx="762000" cy="546100"/>
          </a:xfrm>
          <a:prstGeom prst="rect">
            <a:avLst/>
          </a:prstGeom>
          <a:noFill/>
          <a:ln>
            <a:noFill/>
          </a:ln>
        </p:spPr>
      </p:pic>
      <p:pic>
        <p:nvPicPr>
          <p:cNvPr id="186" name="Google Shape;186;p6" descr="Genvoya.jpg"/>
          <p:cNvPicPr preferRelativeResize="0"/>
          <p:nvPr/>
        </p:nvPicPr>
        <p:blipFill rotWithShape="1">
          <a:blip r:embed="rId4">
            <a:alphaModFix/>
          </a:blip>
          <a:srcRect/>
          <a:stretch/>
        </p:blipFill>
        <p:spPr>
          <a:xfrm>
            <a:off x="6372225" y="3617912"/>
            <a:ext cx="692150" cy="463550"/>
          </a:xfrm>
          <a:prstGeom prst="rect">
            <a:avLst/>
          </a:prstGeom>
          <a:noFill/>
          <a:ln>
            <a:noFill/>
          </a:ln>
        </p:spPr>
      </p:pic>
      <p:pic>
        <p:nvPicPr>
          <p:cNvPr id="187" name="Google Shape;187;p6" descr="Odefsey.jpg"/>
          <p:cNvPicPr preferRelativeResize="0"/>
          <p:nvPr/>
        </p:nvPicPr>
        <p:blipFill rotWithShape="1">
          <a:blip r:embed="rId5">
            <a:alphaModFix/>
          </a:blip>
          <a:srcRect/>
          <a:stretch/>
        </p:blipFill>
        <p:spPr>
          <a:xfrm>
            <a:off x="5975350" y="4032250"/>
            <a:ext cx="615950" cy="411162"/>
          </a:xfrm>
          <a:prstGeom prst="rect">
            <a:avLst/>
          </a:prstGeom>
          <a:noFill/>
          <a:ln>
            <a:noFill/>
          </a:ln>
        </p:spPr>
      </p:pic>
      <p:pic>
        <p:nvPicPr>
          <p:cNvPr id="188" name="Google Shape;188;p6" descr="Stribild.jpg"/>
          <p:cNvPicPr preferRelativeResize="0"/>
          <p:nvPr/>
        </p:nvPicPr>
        <p:blipFill rotWithShape="1">
          <a:blip r:embed="rId6">
            <a:alphaModFix/>
          </a:blip>
          <a:srcRect/>
          <a:stretch/>
        </p:blipFill>
        <p:spPr>
          <a:xfrm>
            <a:off x="5600700" y="2593975"/>
            <a:ext cx="1036637" cy="719137"/>
          </a:xfrm>
          <a:prstGeom prst="rect">
            <a:avLst/>
          </a:prstGeom>
          <a:noFill/>
          <a:ln>
            <a:noFill/>
          </a:ln>
        </p:spPr>
      </p:pic>
      <p:pic>
        <p:nvPicPr>
          <p:cNvPr id="189" name="Google Shape;189;p6" descr="Triumeq.png"/>
          <p:cNvPicPr preferRelativeResize="0"/>
          <p:nvPr/>
        </p:nvPicPr>
        <p:blipFill rotWithShape="1">
          <a:blip r:embed="rId7">
            <a:alphaModFix/>
          </a:blip>
          <a:srcRect/>
          <a:stretch/>
        </p:blipFill>
        <p:spPr>
          <a:xfrm>
            <a:off x="6210300" y="3221037"/>
            <a:ext cx="709612" cy="471487"/>
          </a:xfrm>
          <a:prstGeom prst="rect">
            <a:avLst/>
          </a:prstGeom>
          <a:noFill/>
          <a:ln>
            <a:noFill/>
          </a:ln>
        </p:spPr>
      </p:pic>
      <p:pic>
        <p:nvPicPr>
          <p:cNvPr id="190" name="Google Shape;190;p6"/>
          <p:cNvPicPr preferRelativeResize="0"/>
          <p:nvPr/>
        </p:nvPicPr>
        <p:blipFill rotWithShape="1">
          <a:blip r:embed="rId8">
            <a:alphaModFix/>
          </a:blip>
          <a:srcRect/>
          <a:stretch/>
        </p:blipFill>
        <p:spPr>
          <a:xfrm>
            <a:off x="5726112" y="4806950"/>
            <a:ext cx="865187" cy="358775"/>
          </a:xfrm>
          <a:prstGeom prst="rect">
            <a:avLst/>
          </a:prstGeom>
          <a:noFill/>
          <a:ln>
            <a:noFill/>
          </a:ln>
        </p:spPr>
      </p:pic>
      <p:pic>
        <p:nvPicPr>
          <p:cNvPr id="191" name="Google Shape;191;p6"/>
          <p:cNvPicPr preferRelativeResize="0"/>
          <p:nvPr/>
        </p:nvPicPr>
        <p:blipFill rotWithShape="1">
          <a:blip r:embed="rId9">
            <a:alphaModFix/>
          </a:blip>
          <a:srcRect/>
          <a:stretch/>
        </p:blipFill>
        <p:spPr>
          <a:xfrm>
            <a:off x="6591300" y="4402137"/>
            <a:ext cx="733425" cy="404812"/>
          </a:xfrm>
          <a:prstGeom prst="rect">
            <a:avLst/>
          </a:prstGeom>
          <a:noFill/>
          <a:ln>
            <a:noFill/>
          </a:ln>
        </p:spPr>
      </p:pic>
      <p:pic>
        <p:nvPicPr>
          <p:cNvPr id="192" name="Google Shape;192;p6" descr="Complera.png"/>
          <p:cNvPicPr preferRelativeResize="0"/>
          <p:nvPr/>
        </p:nvPicPr>
        <p:blipFill rotWithShape="1">
          <a:blip r:embed="rId10">
            <a:alphaModFix/>
          </a:blip>
          <a:srcRect/>
          <a:stretch/>
        </p:blipFill>
        <p:spPr>
          <a:xfrm>
            <a:off x="6672262" y="2465387"/>
            <a:ext cx="595312" cy="585787"/>
          </a:xfrm>
          <a:prstGeom prst="rect">
            <a:avLst/>
          </a:prstGeom>
          <a:noFill/>
          <a:ln>
            <a:noFill/>
          </a:ln>
        </p:spPr>
      </p:pic>
      <p:sp>
        <p:nvSpPr>
          <p:cNvPr id="193" name="Google Shape;193;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Three-Drug Regimens</a:t>
            </a:r>
            <a:endParaRPr b="1"/>
          </a:p>
        </p:txBody>
      </p:sp>
      <p:sp>
        <p:nvSpPr>
          <p:cNvPr id="194" name="Google Shape;194;p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New Tenofovir Formulation</a:t>
            </a:r>
            <a:endParaRPr b="1"/>
          </a:p>
        </p:txBody>
      </p:sp>
      <p:sp>
        <p:nvSpPr>
          <p:cNvPr id="200" name="Google Shape;200;p7"/>
          <p:cNvSpPr txBox="1">
            <a:spLocks noGrp="1"/>
          </p:cNvSpPr>
          <p:nvPr>
            <p:ph type="body" idx="1"/>
          </p:nvPr>
        </p:nvSpPr>
        <p:spPr>
          <a:xfrm>
            <a:off x="457200" y="1371600"/>
            <a:ext cx="8382000" cy="419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800" b="0" i="0" u="none">
                <a:solidFill>
                  <a:schemeClr val="dk1"/>
                </a:solidFill>
                <a:latin typeface="Arial"/>
                <a:ea typeface="Arial"/>
                <a:cs typeface="Arial"/>
                <a:sym typeface="Arial"/>
              </a:rPr>
              <a:t>Tenofovir Disoproxal Fumarate (DF) is an NRTI.</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Main adverse effects: low bone density, kidney complications</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Approved November, 2011.</a:t>
            </a:r>
            <a:endParaRPr/>
          </a:p>
          <a:p>
            <a:pPr marL="285750" lvl="0" indent="-171450" algn="l" rtl="0">
              <a:lnSpc>
                <a:spcPct val="100000"/>
              </a:lnSpc>
              <a:spcBef>
                <a:spcPts val="360"/>
              </a:spcBef>
              <a:spcAft>
                <a:spcPts val="0"/>
              </a:spcAft>
              <a:buClr>
                <a:srgbClr val="C00000"/>
              </a:buClr>
              <a:buSzPts val="1800"/>
              <a:buFont typeface="Noto Sans Symbols"/>
              <a:buNone/>
            </a:pPr>
            <a:endParaRPr sz="1800" b="0" i="0" u="none">
              <a:solidFill>
                <a:schemeClr val="dk1"/>
              </a:solidFill>
              <a:latin typeface="Arial"/>
              <a:ea typeface="Arial"/>
              <a:cs typeface="Arial"/>
              <a:sym typeface="Arial"/>
            </a:endParaRPr>
          </a:p>
          <a:p>
            <a:pPr marL="285750" lvl="0" indent="-2857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Tenofovir Alafenamide (AF) is an NRTI.</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New formulation with fewer bone density and kidney complications</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Approved November, 2016.</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Game changer! Many formulations that contain tenofovir DF have been reformulated.</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Examples:</a:t>
            </a:r>
            <a:r>
              <a:rPr lang="en-US"/>
              <a:t> </a:t>
            </a:r>
            <a:r>
              <a:rPr lang="en-US" sz="1800" b="0" i="0" u="none">
                <a:solidFill>
                  <a:schemeClr val="dk1"/>
                </a:solidFill>
                <a:latin typeface="Arial"/>
                <a:ea typeface="Arial"/>
                <a:cs typeface="Arial"/>
                <a:sym typeface="Arial"/>
              </a:rPr>
              <a:t>Complera</a:t>
            </a:r>
            <a:r>
              <a:rPr lang="en-US" sz="1800"/>
              <a:t>, </a:t>
            </a:r>
            <a:r>
              <a:rPr lang="en-US" sz="1800" b="0" i="0" u="none">
                <a:solidFill>
                  <a:schemeClr val="dk1"/>
                </a:solidFill>
                <a:latin typeface="Arial"/>
                <a:ea typeface="Arial"/>
                <a:cs typeface="Arial"/>
                <a:sym typeface="Arial"/>
              </a:rPr>
              <a:t>Odefsey</a:t>
            </a:r>
            <a:r>
              <a:rPr lang="en-US" sz="1800"/>
              <a:t>, </a:t>
            </a:r>
            <a:r>
              <a:rPr lang="en-US" sz="1800" b="0" i="0" u="none">
                <a:solidFill>
                  <a:schemeClr val="dk1"/>
                </a:solidFill>
                <a:latin typeface="Arial"/>
                <a:ea typeface="Arial"/>
                <a:cs typeface="Arial"/>
                <a:sym typeface="Arial"/>
              </a:rPr>
              <a:t>Stribild</a:t>
            </a:r>
            <a:r>
              <a:rPr lang="en-US" sz="1800"/>
              <a:t>, </a:t>
            </a:r>
            <a:r>
              <a:rPr lang="en-US" sz="1800" b="0" i="0" u="none">
                <a:solidFill>
                  <a:schemeClr val="dk1"/>
                </a:solidFill>
                <a:latin typeface="Arial"/>
                <a:ea typeface="Arial"/>
                <a:cs typeface="Arial"/>
                <a:sym typeface="Arial"/>
              </a:rPr>
              <a:t>Genvoya, Truvada, Descovy</a:t>
            </a:r>
            <a:endParaRPr sz="1800" b="0" i="0" u="none">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a:solidFill>
                <a:schemeClr val="dk1"/>
              </a:solidFill>
              <a:latin typeface="Arial"/>
              <a:ea typeface="Arial"/>
              <a:cs typeface="Arial"/>
              <a:sym typeface="Arial"/>
            </a:endParaRPr>
          </a:p>
        </p:txBody>
      </p:sp>
      <p:sp>
        <p:nvSpPr>
          <p:cNvPr id="201" name="Google Shape;201;p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02" name="Google Shape;202;p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graphicFrame>
        <p:nvGraphicFramePr>
          <p:cNvPr id="208" name="Google Shape;208;p8"/>
          <p:cNvGraphicFramePr/>
          <p:nvPr/>
        </p:nvGraphicFramePr>
        <p:xfrm>
          <a:off x="407987" y="762000"/>
          <a:ext cx="8431175" cy="4846925"/>
        </p:xfrm>
        <a:graphic>
          <a:graphicData uri="http://schemas.openxmlformats.org/drawingml/2006/table">
            <a:tbl>
              <a:tblPr>
                <a:noFill/>
                <a:tableStyleId>{D641C22A-A257-4830-B316-471AAE7AAAEE}</a:tableStyleId>
              </a:tblPr>
              <a:tblGrid>
                <a:gridCol w="1582725">
                  <a:extLst>
                    <a:ext uri="{9D8B030D-6E8A-4147-A177-3AD203B41FA5}">
                      <a16:colId xmlns:a16="http://schemas.microsoft.com/office/drawing/2014/main" val="20000"/>
                    </a:ext>
                  </a:extLst>
                </a:gridCol>
                <a:gridCol w="3776650">
                  <a:extLst>
                    <a:ext uri="{9D8B030D-6E8A-4147-A177-3AD203B41FA5}">
                      <a16:colId xmlns:a16="http://schemas.microsoft.com/office/drawing/2014/main" val="20001"/>
                    </a:ext>
                  </a:extLst>
                </a:gridCol>
                <a:gridCol w="3071800">
                  <a:extLst>
                    <a:ext uri="{9D8B030D-6E8A-4147-A177-3AD203B41FA5}">
                      <a16:colId xmlns:a16="http://schemas.microsoft.com/office/drawing/2014/main" val="20002"/>
                    </a:ext>
                  </a:extLst>
                </a:gridCol>
              </a:tblGrid>
              <a:tr h="460375">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Drug</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Dosing Considerations</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Side Effects</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extLst>
                  <a:ext uri="{0D108BD9-81ED-4DB2-BD59-A6C34878D82A}">
                    <a16:rowId xmlns:a16="http://schemas.microsoft.com/office/drawing/2014/main" val="10000"/>
                  </a:ext>
                </a:extLst>
              </a:tr>
              <a:tr h="82390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Atripla </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on empty stomach at bedtime</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consider psychiatric history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Headache, dizziness, fatigue, depression, abnormal dreams, anxiety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1"/>
                  </a:ext>
                </a:extLst>
              </a:tr>
              <a:tr h="57785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Complera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a 400 calorie meal</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Lipid abnormalities, diarrhea, nausea,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2"/>
                  </a:ext>
                </a:extLst>
              </a:tr>
              <a:tr h="60800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Genvoya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Nausea, diarrhea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3"/>
                  </a:ext>
                </a:extLst>
              </a:tr>
              <a:tr h="5794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Odefsey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a 400 calorie meal</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Lipid abnormalities, diarrhea, nausea,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4"/>
                  </a:ext>
                </a:extLst>
              </a:tr>
              <a:tr h="8223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Stribild</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Nausea, diarrhea, protein in urine, increase in serum creatinine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5"/>
                  </a:ext>
                </a:extLst>
              </a:tr>
              <a:tr h="9731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Triumeq</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-Can be taken with or without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-Abacavir: HLA-B 5701 testing required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Headache, insomnia,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6"/>
                  </a:ext>
                </a:extLst>
              </a:tr>
            </a:tbl>
          </a:graphicData>
        </a:graphic>
      </p:graphicFrame>
      <p:sp>
        <p:nvSpPr>
          <p:cNvPr id="209" name="Google Shape;209;p8"/>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txBox="1"/>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2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New Three-drug Regimen</a:t>
            </a:r>
            <a:endParaRPr b="1"/>
          </a:p>
        </p:txBody>
      </p:sp>
      <p:sp>
        <p:nvSpPr>
          <p:cNvPr id="216" name="Google Shape;216;p9"/>
          <p:cNvSpPr txBox="1">
            <a:spLocks noGrp="1"/>
          </p:cNvSpPr>
          <p:nvPr>
            <p:ph type="body" idx="1"/>
          </p:nvPr>
        </p:nvSpPr>
        <p:spPr>
          <a:xfrm>
            <a:off x="304800" y="1280984"/>
            <a:ext cx="8740346"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n-US" sz="1800" b="0" i="0" u="none" dirty="0" err="1">
                <a:solidFill>
                  <a:schemeClr val="dk1"/>
                </a:solidFill>
                <a:latin typeface="Arial"/>
                <a:ea typeface="Arial"/>
                <a:cs typeface="Arial"/>
                <a:sym typeface="Arial"/>
              </a:rPr>
              <a:t>Biktarvy</a:t>
            </a:r>
            <a:r>
              <a:rPr lang="en-US" sz="1800" b="0" i="0" u="none" dirty="0">
                <a:solidFill>
                  <a:schemeClr val="dk1"/>
                </a:solidFill>
                <a:latin typeface="Arial"/>
                <a:ea typeface="Arial"/>
                <a:cs typeface="Arial"/>
                <a:sym typeface="Arial"/>
              </a:rPr>
              <a:t>—approved 2018</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bictegravir</a:t>
            </a:r>
            <a:r>
              <a:rPr lang="en-US" sz="1800" b="0" i="0" u="none" dirty="0">
                <a:solidFill>
                  <a:schemeClr val="dk1"/>
                </a:solidFill>
                <a:latin typeface="Arial"/>
                <a:ea typeface="Arial"/>
                <a:cs typeface="Arial"/>
                <a:sym typeface="Arial"/>
              </a:rPr>
              <a:t> 50mg (INSTI)</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emtricitabine</a:t>
            </a:r>
            <a:r>
              <a:rPr lang="en-US" sz="1800" b="0" i="0" u="none" dirty="0">
                <a:solidFill>
                  <a:schemeClr val="dk1"/>
                </a:solidFill>
                <a:latin typeface="Arial"/>
                <a:ea typeface="Arial"/>
                <a:cs typeface="Arial"/>
                <a:sym typeface="Arial"/>
              </a:rPr>
              <a:t> 200mg (NRTI)</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tenofovir</a:t>
            </a:r>
            <a:r>
              <a:rPr lang="en-US" sz="1800" b="0" i="0" u="none" dirty="0">
                <a:solidFill>
                  <a:schemeClr val="dk1"/>
                </a:solidFill>
                <a:latin typeface="Arial"/>
                <a:ea typeface="Arial"/>
                <a:cs typeface="Arial"/>
                <a:sym typeface="Arial"/>
              </a:rPr>
              <a:t> AF 25mg (NRTI)</a:t>
            </a:r>
            <a:endParaRPr dirty="0"/>
          </a:p>
          <a:p>
            <a:pPr marL="36512" lvl="0" indent="0" algn="l" rtl="0">
              <a:lnSpc>
                <a:spcPct val="100000"/>
              </a:lnSpc>
              <a:spcBef>
                <a:spcPts val="360"/>
              </a:spcBef>
              <a:spcAft>
                <a:spcPts val="0"/>
              </a:spcAft>
              <a:buSzPts val="1800"/>
              <a:buNone/>
            </a:pPr>
            <a:endParaRPr sz="18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dirty="0">
                <a:solidFill>
                  <a:schemeClr val="dk1"/>
                </a:solidFill>
                <a:latin typeface="Arial"/>
                <a:ea typeface="Arial"/>
                <a:cs typeface="Arial"/>
                <a:sym typeface="Arial"/>
              </a:rPr>
              <a:t>Indication: HIV-1 adults who are </a:t>
            </a:r>
            <a:r>
              <a:rPr lang="en-US" sz="1800" b="0" i="0" u="none" dirty="0" err="1">
                <a:solidFill>
                  <a:schemeClr val="dk1"/>
                </a:solidFill>
                <a:latin typeface="Arial"/>
                <a:ea typeface="Arial"/>
                <a:cs typeface="Arial"/>
                <a:sym typeface="Arial"/>
              </a:rPr>
              <a:t>virologically</a:t>
            </a:r>
            <a:r>
              <a:rPr lang="en-US" sz="1800" b="0" i="0" u="none" dirty="0">
                <a:solidFill>
                  <a:schemeClr val="dk1"/>
                </a:solidFill>
                <a:latin typeface="Arial"/>
                <a:ea typeface="Arial"/>
                <a:cs typeface="Arial"/>
                <a:sym typeface="Arial"/>
              </a:rPr>
              <a:t> suppressed (&lt;50 copies/mL) on a stable antiretroviral regimen for ≥3 months with no history of treatment failure or resistance to </a:t>
            </a:r>
            <a:r>
              <a:rPr lang="en-US" sz="1800" b="0" i="0" u="none" dirty="0" err="1">
                <a:solidFill>
                  <a:schemeClr val="dk1"/>
                </a:solidFill>
                <a:latin typeface="Arial"/>
                <a:ea typeface="Arial"/>
                <a:cs typeface="Arial"/>
                <a:sym typeface="Arial"/>
              </a:rPr>
              <a:t>bictegravir</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emtricitabine</a:t>
            </a:r>
            <a:r>
              <a:rPr lang="en-US" sz="1800" b="0" i="0" u="none" dirty="0">
                <a:solidFill>
                  <a:schemeClr val="dk1"/>
                </a:solidFill>
                <a:latin typeface="Arial"/>
                <a:ea typeface="Arial"/>
                <a:cs typeface="Arial"/>
                <a:sym typeface="Arial"/>
              </a:rPr>
              <a:t> or </a:t>
            </a:r>
            <a:r>
              <a:rPr lang="en-US" sz="1800" b="0" i="0" u="none" dirty="0" err="1">
                <a:solidFill>
                  <a:schemeClr val="dk1"/>
                </a:solidFill>
                <a:latin typeface="Arial"/>
                <a:ea typeface="Arial"/>
                <a:cs typeface="Arial"/>
                <a:sym typeface="Arial"/>
              </a:rPr>
              <a:t>tenofovir</a:t>
            </a:r>
            <a:endParaRPr dirty="0"/>
          </a:p>
          <a:p>
            <a:pPr marL="36512" lvl="0" indent="0" algn="l" rtl="0">
              <a:lnSpc>
                <a:spcPct val="100000"/>
              </a:lnSpc>
              <a:spcBef>
                <a:spcPts val="320"/>
              </a:spcBef>
              <a:spcAft>
                <a:spcPts val="0"/>
              </a:spcAft>
              <a:buSzPts val="1600"/>
              <a:buNone/>
            </a:pPr>
            <a:endParaRPr sz="16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dirty="0">
                <a:solidFill>
                  <a:schemeClr val="dk1"/>
                </a:solidFill>
                <a:latin typeface="Arial"/>
                <a:ea typeface="Arial"/>
                <a:cs typeface="Arial"/>
                <a:sym typeface="Arial"/>
              </a:rPr>
              <a:t>Dosage: 1 tablet daily with or without food</a:t>
            </a:r>
            <a:endParaRPr dirty="0"/>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217" name="Google Shape;217;p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18" name="Google Shape;218;p9"/>
          <p:cNvSpPr txBox="1"/>
          <p:nvPr/>
        </p:nvSpPr>
        <p:spPr>
          <a:xfrm>
            <a:off x="304800" y="4388579"/>
            <a:ext cx="2416175" cy="1200150"/>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Adverse Reactions:</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Diarrhea</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Nausea</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Headache</a:t>
            </a:r>
            <a:endParaRPr sz="1400" b="0" i="0" u="none" strike="noStrike" cap="none">
              <a:solidFill>
                <a:srgbClr val="000000"/>
              </a:solidFill>
              <a:latin typeface="Arial"/>
              <a:ea typeface="Arial"/>
              <a:cs typeface="Arial"/>
              <a:sym typeface="Arial"/>
            </a:endParaRPr>
          </a:p>
        </p:txBody>
      </p:sp>
      <p:sp>
        <p:nvSpPr>
          <p:cNvPr id="219" name="Google Shape;219;p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3818</Words>
  <Application>Microsoft Office PowerPoint</Application>
  <PresentationFormat>On-screen Show (4:3)</PresentationFormat>
  <Paragraphs>370</Paragraphs>
  <Slides>19</Slides>
  <Notes>19</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19</vt:i4>
      </vt:variant>
    </vt:vector>
  </HeadingPairs>
  <TitlesOfParts>
    <vt:vector size="32" baseType="lpstr">
      <vt:lpstr>Arial</vt:lpstr>
      <vt:lpstr>Calibri</vt:lpstr>
      <vt:lpstr>Candara</vt:lpstr>
      <vt:lpstr>Courier New</vt:lpstr>
      <vt:lpstr>Noto Sans Symbols</vt:lpstr>
      <vt:lpstr>1_Blank Presentation</vt:lpstr>
      <vt:lpstr>2_Blank Presentation</vt:lpstr>
      <vt:lpstr>Blank Presentation</vt:lpstr>
      <vt:lpstr>3_Blank Presentation</vt:lpstr>
      <vt:lpstr>4_Blank Presentation</vt:lpstr>
      <vt:lpstr>5_Blank Presentation</vt:lpstr>
      <vt:lpstr>6_Blank Presentation</vt:lpstr>
      <vt:lpstr>7_Blank Presentation</vt:lpstr>
      <vt:lpstr>Medication and Treatment Adherence</vt:lpstr>
      <vt:lpstr>Objectives</vt:lpstr>
      <vt:lpstr>Treatment</vt:lpstr>
      <vt:lpstr>Treatment</vt:lpstr>
      <vt:lpstr>Treatment</vt:lpstr>
      <vt:lpstr>Three-Drug Regimens</vt:lpstr>
      <vt:lpstr>New Tenofovir Formulation</vt:lpstr>
      <vt:lpstr>PowerPoint Presentation</vt:lpstr>
      <vt:lpstr>New Three-drug Regimen</vt:lpstr>
      <vt:lpstr>Biktarvy</vt:lpstr>
      <vt:lpstr>Juluca: First Two-drug Regimen</vt:lpstr>
      <vt:lpstr>Juluca</vt:lpstr>
      <vt:lpstr>The Future of HIV Therapy</vt:lpstr>
      <vt:lpstr>HIV Pre-exposure Prophylaxis (PrEP)</vt:lpstr>
      <vt:lpstr>Undetectable= Untransmittable</vt:lpstr>
      <vt:lpstr>PowerPoint Presentation</vt:lpstr>
      <vt:lpstr>PowerPoint Presentation</vt:lpstr>
      <vt:lpstr>CASE SCENARIO</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and Treatment Adherence</dc:title>
  <dc:creator>Grace</dc:creator>
  <cp:lastModifiedBy>Mandel, Nicole</cp:lastModifiedBy>
  <cp:revision>1</cp:revision>
  <dcterms:modified xsi:type="dcterms:W3CDTF">2020-08-09T22:49:06Z</dcterms:modified>
</cp:coreProperties>
</file>