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bin" ContentType="application/vnd.openxmlformats-officedocument.oleObject"/>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36" r:id="rId2"/>
    <p:sldMasterId id="2147483838" r:id="rId3"/>
    <p:sldMasterId id="2147483840" r:id="rId4"/>
    <p:sldMasterId id="2147483842" r:id="rId5"/>
    <p:sldMasterId id="2147483844" r:id="rId6"/>
    <p:sldMasterId id="2147483846" r:id="rId7"/>
    <p:sldMasterId id="2147483848" r:id="rId8"/>
    <p:sldMasterId id="2147483850" r:id="rId9"/>
    <p:sldMasterId id="2147483852" r:id="rId10"/>
    <p:sldMasterId id="2147483854" r:id="rId11"/>
    <p:sldMasterId id="2147483856" r:id="rId12"/>
    <p:sldMasterId id="2147483858" r:id="rId13"/>
    <p:sldMasterId id="2147483860" r:id="rId14"/>
    <p:sldMasterId id="2147483862" r:id="rId15"/>
    <p:sldMasterId id="2147483864" r:id="rId16"/>
    <p:sldMasterId id="2147483866" r:id="rId17"/>
    <p:sldMasterId id="2147483868" r:id="rId18"/>
    <p:sldMasterId id="2147483870" r:id="rId19"/>
    <p:sldMasterId id="2147483872" r:id="rId20"/>
    <p:sldMasterId id="2147483874" r:id="rId21"/>
    <p:sldMasterId id="2147483876" r:id="rId22"/>
    <p:sldMasterId id="2147483878" r:id="rId23"/>
    <p:sldMasterId id="2147483880" r:id="rId24"/>
    <p:sldMasterId id="2147483882" r:id="rId25"/>
    <p:sldMasterId id="2147483884" r:id="rId26"/>
    <p:sldMasterId id="2147483886" r:id="rId27"/>
    <p:sldMasterId id="2147483888" r:id="rId28"/>
    <p:sldMasterId id="2147483890" r:id="rId29"/>
    <p:sldMasterId id="2147483892" r:id="rId30"/>
    <p:sldMasterId id="2147483894" r:id="rId31"/>
    <p:sldMasterId id="2147483896" r:id="rId32"/>
    <p:sldMasterId id="2147483898" r:id="rId33"/>
    <p:sldMasterId id="2147483900" r:id="rId34"/>
    <p:sldMasterId id="2147483902" r:id="rId35"/>
    <p:sldMasterId id="2147483904" r:id="rId36"/>
    <p:sldMasterId id="2147483906" r:id="rId37"/>
    <p:sldMasterId id="2147483908" r:id="rId38"/>
  </p:sldMasterIdLst>
  <p:notesMasterIdLst>
    <p:notesMasterId r:id="rId115"/>
  </p:notesMasterIdLst>
  <p:handoutMasterIdLst>
    <p:handoutMasterId r:id="rId116"/>
  </p:handoutMasterIdLst>
  <p:sldIdLst>
    <p:sldId id="336" r:id="rId39"/>
    <p:sldId id="344" r:id="rId40"/>
    <p:sldId id="345" r:id="rId41"/>
    <p:sldId id="346" r:id="rId42"/>
    <p:sldId id="347" r:id="rId43"/>
    <p:sldId id="275" r:id="rId44"/>
    <p:sldId id="332" r:id="rId45"/>
    <p:sldId id="331" r:id="rId46"/>
    <p:sldId id="330" r:id="rId47"/>
    <p:sldId id="277" r:id="rId48"/>
    <p:sldId id="329" r:id="rId49"/>
    <p:sldId id="312" r:id="rId50"/>
    <p:sldId id="278" r:id="rId51"/>
    <p:sldId id="334" r:id="rId52"/>
    <p:sldId id="281" r:id="rId53"/>
    <p:sldId id="280" r:id="rId54"/>
    <p:sldId id="314" r:id="rId55"/>
    <p:sldId id="286" r:id="rId56"/>
    <p:sldId id="287" r:id="rId57"/>
    <p:sldId id="318" r:id="rId58"/>
    <p:sldId id="321" r:id="rId59"/>
    <p:sldId id="323" r:id="rId60"/>
    <p:sldId id="322" r:id="rId61"/>
    <p:sldId id="324" r:id="rId62"/>
    <p:sldId id="325" r:id="rId63"/>
    <p:sldId id="326" r:id="rId64"/>
    <p:sldId id="327" r:id="rId65"/>
    <p:sldId id="288" r:id="rId66"/>
    <p:sldId id="342" r:id="rId67"/>
    <p:sldId id="341" r:id="rId68"/>
    <p:sldId id="290" r:id="rId69"/>
    <p:sldId id="337" r:id="rId70"/>
    <p:sldId id="293" r:id="rId71"/>
    <p:sldId id="340" r:id="rId72"/>
    <p:sldId id="338" r:id="rId73"/>
    <p:sldId id="339" r:id="rId74"/>
    <p:sldId id="343" r:id="rId75"/>
    <p:sldId id="333" r:id="rId76"/>
    <p:sldId id="335"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Lst>
  <p:sldSz cx="9144000" cy="6858000" type="screen4x3"/>
  <p:notesSz cx="7023100" cy="9309100"/>
  <p:custDataLst>
    <p:tags r:id="rId118"/>
  </p:custDataLst>
  <p:defaultTextStyle>
    <a:defPPr>
      <a:defRPr lang="en-US"/>
    </a:defPPr>
    <a:lvl1pPr algn="l" rtl="0" fontAlgn="base">
      <a:spcBef>
        <a:spcPct val="0"/>
      </a:spcBef>
      <a:spcAft>
        <a:spcPct val="0"/>
      </a:spcAft>
      <a:defRPr sz="2800" b="1" kern="1200">
        <a:solidFill>
          <a:schemeClr val="tx1"/>
        </a:solidFill>
        <a:latin typeface="Georgia" pitchFamily="18" charset="0"/>
        <a:ea typeface="ＭＳ Ｐゴシック" pitchFamily="34" charset="-128"/>
        <a:cs typeface="+mn-cs"/>
      </a:defRPr>
    </a:lvl1pPr>
    <a:lvl2pPr marL="457200" algn="l" rtl="0" fontAlgn="base">
      <a:spcBef>
        <a:spcPct val="0"/>
      </a:spcBef>
      <a:spcAft>
        <a:spcPct val="0"/>
      </a:spcAft>
      <a:defRPr sz="2800" b="1" kern="1200">
        <a:solidFill>
          <a:schemeClr val="tx1"/>
        </a:solidFill>
        <a:latin typeface="Georgia" pitchFamily="18" charset="0"/>
        <a:ea typeface="ＭＳ Ｐゴシック" pitchFamily="34" charset="-128"/>
        <a:cs typeface="+mn-cs"/>
      </a:defRPr>
    </a:lvl2pPr>
    <a:lvl3pPr marL="914400" algn="l" rtl="0" fontAlgn="base">
      <a:spcBef>
        <a:spcPct val="0"/>
      </a:spcBef>
      <a:spcAft>
        <a:spcPct val="0"/>
      </a:spcAft>
      <a:defRPr sz="2800" b="1" kern="1200">
        <a:solidFill>
          <a:schemeClr val="tx1"/>
        </a:solidFill>
        <a:latin typeface="Georgia" pitchFamily="18" charset="0"/>
        <a:ea typeface="ＭＳ Ｐゴシック" pitchFamily="34" charset="-128"/>
        <a:cs typeface="+mn-cs"/>
      </a:defRPr>
    </a:lvl3pPr>
    <a:lvl4pPr marL="1371600" algn="l" rtl="0" fontAlgn="base">
      <a:spcBef>
        <a:spcPct val="0"/>
      </a:spcBef>
      <a:spcAft>
        <a:spcPct val="0"/>
      </a:spcAft>
      <a:defRPr sz="2800" b="1" kern="1200">
        <a:solidFill>
          <a:schemeClr val="tx1"/>
        </a:solidFill>
        <a:latin typeface="Georgia" pitchFamily="18" charset="0"/>
        <a:ea typeface="ＭＳ Ｐゴシック" pitchFamily="34" charset="-128"/>
        <a:cs typeface="+mn-cs"/>
      </a:defRPr>
    </a:lvl4pPr>
    <a:lvl5pPr marL="1828800" algn="l" rtl="0" fontAlgn="base">
      <a:spcBef>
        <a:spcPct val="0"/>
      </a:spcBef>
      <a:spcAft>
        <a:spcPct val="0"/>
      </a:spcAft>
      <a:defRPr sz="2800" b="1"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sz="2800" b="1"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sz="2800" b="1"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sz="2800" b="1"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sz="2800" b="1" kern="1200">
        <a:solidFill>
          <a:schemeClr val="tx1"/>
        </a:solidFill>
        <a:latin typeface="Georgia" pitchFamily="18"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2" autoAdjust="0"/>
    <p:restoredTop sz="78307" autoAdjust="0"/>
  </p:normalViewPr>
  <p:slideViewPr>
    <p:cSldViewPr>
      <p:cViewPr varScale="1">
        <p:scale>
          <a:sx n="117" d="100"/>
          <a:sy n="117" d="100"/>
        </p:scale>
        <p:origin x="-166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2.xml"/><Relationship Id="rId61" Type="http://schemas.openxmlformats.org/officeDocument/2006/relationships/slide" Target="slides/slide23.xml"/><Relationship Id="rId62" Type="http://schemas.openxmlformats.org/officeDocument/2006/relationships/slide" Target="slides/slide24.xml"/><Relationship Id="rId63" Type="http://schemas.openxmlformats.org/officeDocument/2006/relationships/slide" Target="slides/slide25.xml"/><Relationship Id="rId64" Type="http://schemas.openxmlformats.org/officeDocument/2006/relationships/slide" Target="slides/slide26.xml"/><Relationship Id="rId65" Type="http://schemas.openxmlformats.org/officeDocument/2006/relationships/slide" Target="slides/slide27.xml"/><Relationship Id="rId66" Type="http://schemas.openxmlformats.org/officeDocument/2006/relationships/slide" Target="slides/slide28.xml"/><Relationship Id="rId67" Type="http://schemas.openxmlformats.org/officeDocument/2006/relationships/slide" Target="slides/slide29.xml"/><Relationship Id="rId68" Type="http://schemas.openxmlformats.org/officeDocument/2006/relationships/slide" Target="slides/slide30.xml"/><Relationship Id="rId69" Type="http://schemas.openxmlformats.org/officeDocument/2006/relationships/slide" Target="slides/slide31.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90" Type="http://schemas.openxmlformats.org/officeDocument/2006/relationships/slide" Target="slides/slide52.xml"/><Relationship Id="rId91" Type="http://schemas.openxmlformats.org/officeDocument/2006/relationships/slide" Target="slides/slide53.xml"/><Relationship Id="rId92" Type="http://schemas.openxmlformats.org/officeDocument/2006/relationships/slide" Target="slides/slide54.xml"/><Relationship Id="rId93" Type="http://schemas.openxmlformats.org/officeDocument/2006/relationships/slide" Target="slides/slide55.xml"/><Relationship Id="rId94" Type="http://schemas.openxmlformats.org/officeDocument/2006/relationships/slide" Target="slides/slide56.xml"/><Relationship Id="rId95" Type="http://schemas.openxmlformats.org/officeDocument/2006/relationships/slide" Target="slides/slide57.xml"/><Relationship Id="rId96" Type="http://schemas.openxmlformats.org/officeDocument/2006/relationships/slide" Target="slides/slide58.xml"/><Relationship Id="rId101" Type="http://schemas.openxmlformats.org/officeDocument/2006/relationships/slide" Target="slides/slide63.xml"/><Relationship Id="rId102" Type="http://schemas.openxmlformats.org/officeDocument/2006/relationships/slide" Target="slides/slide64.xml"/><Relationship Id="rId103" Type="http://schemas.openxmlformats.org/officeDocument/2006/relationships/slide" Target="slides/slide65.xml"/><Relationship Id="rId104" Type="http://schemas.openxmlformats.org/officeDocument/2006/relationships/slide" Target="slides/slide66.xml"/><Relationship Id="rId105" Type="http://schemas.openxmlformats.org/officeDocument/2006/relationships/slide" Target="slides/slide67.xml"/><Relationship Id="rId106" Type="http://schemas.openxmlformats.org/officeDocument/2006/relationships/slide" Target="slides/slide68.xml"/><Relationship Id="rId107" Type="http://schemas.openxmlformats.org/officeDocument/2006/relationships/slide" Target="slides/slide69.xml"/><Relationship Id="rId108" Type="http://schemas.openxmlformats.org/officeDocument/2006/relationships/slide" Target="slides/slide70.xml"/><Relationship Id="rId109" Type="http://schemas.openxmlformats.org/officeDocument/2006/relationships/slide" Target="slides/slide71.xml"/><Relationship Id="rId97" Type="http://schemas.openxmlformats.org/officeDocument/2006/relationships/slide" Target="slides/slide59.xml"/><Relationship Id="rId98" Type="http://schemas.openxmlformats.org/officeDocument/2006/relationships/slide" Target="slides/slide60.xml"/><Relationship Id="rId99" Type="http://schemas.openxmlformats.org/officeDocument/2006/relationships/slide" Target="slides/slide61.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100" Type="http://schemas.openxmlformats.org/officeDocument/2006/relationships/slide" Target="slides/slide6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2.xml"/><Relationship Id="rId71" Type="http://schemas.openxmlformats.org/officeDocument/2006/relationships/slide" Target="slides/slide33.xml"/><Relationship Id="rId72" Type="http://schemas.openxmlformats.org/officeDocument/2006/relationships/slide" Target="slides/slide34.xml"/><Relationship Id="rId73" Type="http://schemas.openxmlformats.org/officeDocument/2006/relationships/slide" Target="slides/slide35.xml"/><Relationship Id="rId74" Type="http://schemas.openxmlformats.org/officeDocument/2006/relationships/slide" Target="slides/slide36.xml"/><Relationship Id="rId75" Type="http://schemas.openxmlformats.org/officeDocument/2006/relationships/slide" Target="slides/slide37.xml"/><Relationship Id="rId76" Type="http://schemas.openxmlformats.org/officeDocument/2006/relationships/slide" Target="slides/slide38.xml"/><Relationship Id="rId77" Type="http://schemas.openxmlformats.org/officeDocument/2006/relationships/slide" Target="slides/slide39.xml"/><Relationship Id="rId78" Type="http://schemas.openxmlformats.org/officeDocument/2006/relationships/slide" Target="slides/slide40.xml"/><Relationship Id="rId79" Type="http://schemas.openxmlformats.org/officeDocument/2006/relationships/slide" Target="slides/slide4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110" Type="http://schemas.openxmlformats.org/officeDocument/2006/relationships/slide" Target="slides/slide72.xml"/><Relationship Id="rId111" Type="http://schemas.openxmlformats.org/officeDocument/2006/relationships/slide" Target="slides/slide73.xml"/><Relationship Id="rId112" Type="http://schemas.openxmlformats.org/officeDocument/2006/relationships/slide" Target="slides/slide74.xml"/><Relationship Id="rId113" Type="http://schemas.openxmlformats.org/officeDocument/2006/relationships/slide" Target="slides/slide75.xml"/><Relationship Id="rId114" Type="http://schemas.openxmlformats.org/officeDocument/2006/relationships/slide" Target="slides/slide76.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tags" Target="tags/tag1.xml"/><Relationship Id="rId119" Type="http://schemas.openxmlformats.org/officeDocument/2006/relationships/presProps" Target="presProp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80" Type="http://schemas.openxmlformats.org/officeDocument/2006/relationships/slide" Target="slides/slide42.xml"/><Relationship Id="rId81" Type="http://schemas.openxmlformats.org/officeDocument/2006/relationships/slide" Target="slides/slide43.xml"/><Relationship Id="rId82" Type="http://schemas.openxmlformats.org/officeDocument/2006/relationships/slide" Target="slides/slide44.xml"/><Relationship Id="rId83" Type="http://schemas.openxmlformats.org/officeDocument/2006/relationships/slide" Target="slides/slide45.xml"/><Relationship Id="rId84" Type="http://schemas.openxmlformats.org/officeDocument/2006/relationships/slide" Target="slides/slide46.xml"/><Relationship Id="rId85" Type="http://schemas.openxmlformats.org/officeDocument/2006/relationships/slide" Target="slides/slide47.xml"/><Relationship Id="rId86" Type="http://schemas.openxmlformats.org/officeDocument/2006/relationships/slide" Target="slides/slide48.xml"/><Relationship Id="rId87" Type="http://schemas.openxmlformats.org/officeDocument/2006/relationships/slide" Target="slides/slide49.xml"/><Relationship Id="rId88" Type="http://schemas.openxmlformats.org/officeDocument/2006/relationships/slide" Target="slides/slide50.xml"/><Relationship Id="rId89"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3742D-C283-49A8-A385-9B36C1A890D0}" type="doc">
      <dgm:prSet loTypeId="urn:microsoft.com/office/officeart/2005/8/layout/radial4" loCatId="relationship" qsTypeId="urn:microsoft.com/office/officeart/2005/8/quickstyle/simple2" qsCatId="simple" csTypeId="urn:microsoft.com/office/officeart/2005/8/colors/accent0_2" csCatId="mainScheme" phldr="1"/>
      <dgm:spPr/>
      <dgm:t>
        <a:bodyPr/>
        <a:lstStyle/>
        <a:p>
          <a:endParaRPr lang="en-US"/>
        </a:p>
      </dgm:t>
    </dgm:pt>
    <dgm:pt modelId="{88C73188-033F-4238-88A9-601620A0988A}">
      <dgm:prSet phldrT="[Text]" custT="1"/>
      <dgm:spPr>
        <a:ln w="31750">
          <a:solidFill>
            <a:schemeClr val="tx1"/>
          </a:solidFill>
        </a:ln>
      </dgm:spPr>
      <dgm:t>
        <a:bodyPr/>
        <a:lstStyle/>
        <a:p>
          <a:pPr algn="ctr"/>
          <a:r>
            <a:rPr lang="en-US" sz="2000" dirty="0" smtClean="0">
              <a:solidFill>
                <a:schemeClr val="tx1"/>
              </a:solidFill>
              <a:latin typeface="Georgia" pitchFamily="18" charset="0"/>
            </a:rPr>
            <a:t>A more comprehensive and seamless approach to addressing the HIV epidemic</a:t>
          </a:r>
          <a:endParaRPr lang="en-US" sz="2000" dirty="0">
            <a:solidFill>
              <a:schemeClr val="tx1"/>
            </a:solidFill>
            <a:latin typeface="Georgia" pitchFamily="18" charset="0"/>
          </a:endParaRPr>
        </a:p>
      </dgm:t>
    </dgm:pt>
    <dgm:pt modelId="{8795A907-17AA-4F75-82E9-746A7FE13032}" type="parTrans" cxnId="{D49430C6-88DE-4F9A-9888-FB229E68B462}">
      <dgm:prSet/>
      <dgm:spPr/>
      <dgm:t>
        <a:bodyPr/>
        <a:lstStyle/>
        <a:p>
          <a:endParaRPr lang="en-US" sz="1500">
            <a:solidFill>
              <a:schemeClr val="tx1"/>
            </a:solidFill>
            <a:latin typeface="Georgia" pitchFamily="18" charset="0"/>
          </a:endParaRPr>
        </a:p>
      </dgm:t>
    </dgm:pt>
    <dgm:pt modelId="{5FB9F520-CFDD-4839-A6AE-7842ACE5EF48}" type="sibTrans" cxnId="{D49430C6-88DE-4F9A-9888-FB229E68B462}">
      <dgm:prSet/>
      <dgm:spPr/>
      <dgm:t>
        <a:bodyPr/>
        <a:lstStyle/>
        <a:p>
          <a:endParaRPr lang="en-US" sz="1500">
            <a:solidFill>
              <a:schemeClr val="tx1"/>
            </a:solidFill>
            <a:latin typeface="Georgia" pitchFamily="18" charset="0"/>
          </a:endParaRPr>
        </a:p>
      </dgm:t>
    </dgm:pt>
    <dgm:pt modelId="{BAFD91D4-0316-4427-9C93-FAAD686783D1}">
      <dgm:prSet phldrT="[Text]" custT="1"/>
      <dgm:spPr>
        <a:ln w="31750">
          <a:solidFill>
            <a:schemeClr val="tx1"/>
          </a:solidFill>
        </a:ln>
      </dgm:spPr>
      <dgm:t>
        <a:bodyPr/>
        <a:lstStyle/>
        <a:p>
          <a:r>
            <a:rPr lang="en-US" sz="2000" smtClean="0">
              <a:solidFill>
                <a:schemeClr val="tx1"/>
              </a:solidFill>
              <a:latin typeface="Georgia" pitchFamily="18" charset="0"/>
            </a:rPr>
            <a:t>Coordination</a:t>
          </a:r>
          <a:endParaRPr lang="en-US" sz="2000" dirty="0">
            <a:solidFill>
              <a:schemeClr val="tx1"/>
            </a:solidFill>
            <a:latin typeface="Georgia" pitchFamily="18" charset="0"/>
          </a:endParaRPr>
        </a:p>
      </dgm:t>
    </dgm:pt>
    <dgm:pt modelId="{D3D0D154-DD37-4987-8252-90C87684FACD}" type="parTrans" cxnId="{E4C08DD5-F167-43BE-A72A-F8B3B3E6D63F}">
      <dgm:prSet/>
      <dgm:spPr>
        <a:ln w="31750">
          <a:noFill/>
        </a:ln>
      </dgm:spPr>
      <dgm:t>
        <a:bodyPr/>
        <a:lstStyle/>
        <a:p>
          <a:endParaRPr lang="en-US" sz="1500">
            <a:solidFill>
              <a:schemeClr val="tx1"/>
            </a:solidFill>
            <a:latin typeface="Georgia" pitchFamily="18" charset="0"/>
          </a:endParaRPr>
        </a:p>
      </dgm:t>
    </dgm:pt>
    <dgm:pt modelId="{FA40A1B5-5E86-439E-8A7B-757871D285B1}" type="sibTrans" cxnId="{E4C08DD5-F167-43BE-A72A-F8B3B3E6D63F}">
      <dgm:prSet/>
      <dgm:spPr/>
      <dgm:t>
        <a:bodyPr/>
        <a:lstStyle/>
        <a:p>
          <a:endParaRPr lang="en-US" sz="1500">
            <a:solidFill>
              <a:schemeClr val="tx1"/>
            </a:solidFill>
            <a:latin typeface="Georgia" pitchFamily="18" charset="0"/>
          </a:endParaRPr>
        </a:p>
      </dgm:t>
    </dgm:pt>
    <dgm:pt modelId="{A500ABDD-69D8-466E-AB0A-3EAE0BD96CC2}">
      <dgm:prSet phldrT="[Text]" custT="1"/>
      <dgm:spPr>
        <a:ln w="31750">
          <a:solidFill>
            <a:schemeClr val="tx1"/>
          </a:solidFill>
        </a:ln>
      </dgm:spPr>
      <dgm:t>
        <a:bodyPr/>
        <a:lstStyle/>
        <a:p>
          <a:r>
            <a:rPr lang="en-US" sz="2000" smtClean="0">
              <a:solidFill>
                <a:schemeClr val="tx1"/>
              </a:solidFill>
              <a:latin typeface="Georgia" pitchFamily="18" charset="0"/>
            </a:rPr>
            <a:t>Collaboration</a:t>
          </a:r>
          <a:endParaRPr lang="en-US" sz="2000" dirty="0">
            <a:solidFill>
              <a:schemeClr val="tx1"/>
            </a:solidFill>
            <a:latin typeface="Georgia" pitchFamily="18" charset="0"/>
          </a:endParaRPr>
        </a:p>
      </dgm:t>
    </dgm:pt>
    <dgm:pt modelId="{9FCC7D7C-FFB9-4EE2-B282-DDBB85CB9427}" type="parTrans" cxnId="{E9259E64-D6FC-4015-A5E6-6B240362502C}">
      <dgm:prSet/>
      <dgm:spPr>
        <a:ln w="31750">
          <a:noFill/>
        </a:ln>
      </dgm:spPr>
      <dgm:t>
        <a:bodyPr/>
        <a:lstStyle/>
        <a:p>
          <a:endParaRPr lang="en-US" sz="1500">
            <a:solidFill>
              <a:schemeClr val="tx1"/>
            </a:solidFill>
            <a:latin typeface="Georgia" pitchFamily="18" charset="0"/>
          </a:endParaRPr>
        </a:p>
      </dgm:t>
    </dgm:pt>
    <dgm:pt modelId="{C1B1C0AD-C88D-498B-B4AD-33150FD92A30}" type="sibTrans" cxnId="{E9259E64-D6FC-4015-A5E6-6B240362502C}">
      <dgm:prSet/>
      <dgm:spPr/>
      <dgm:t>
        <a:bodyPr/>
        <a:lstStyle/>
        <a:p>
          <a:endParaRPr lang="en-US" sz="1500">
            <a:solidFill>
              <a:schemeClr val="tx1"/>
            </a:solidFill>
            <a:latin typeface="Georgia" pitchFamily="18" charset="0"/>
          </a:endParaRPr>
        </a:p>
      </dgm:t>
    </dgm:pt>
    <dgm:pt modelId="{41EAEBBA-E0F0-4309-B41E-D9E79A685B3E}">
      <dgm:prSet phldrT="[Text]" custT="1"/>
      <dgm:spPr>
        <a:ln w="31750">
          <a:solidFill>
            <a:schemeClr val="tx1"/>
          </a:solidFill>
        </a:ln>
      </dgm:spPr>
      <dgm:t>
        <a:bodyPr/>
        <a:lstStyle/>
        <a:p>
          <a:r>
            <a:rPr lang="en-US" sz="2000" smtClean="0">
              <a:solidFill>
                <a:schemeClr val="tx1"/>
              </a:solidFill>
              <a:latin typeface="Georgia" pitchFamily="18" charset="0"/>
            </a:rPr>
            <a:t>Integration</a:t>
          </a:r>
          <a:endParaRPr lang="en-US" sz="2000" dirty="0">
            <a:solidFill>
              <a:schemeClr val="tx1"/>
            </a:solidFill>
            <a:latin typeface="Georgia" pitchFamily="18" charset="0"/>
          </a:endParaRPr>
        </a:p>
      </dgm:t>
    </dgm:pt>
    <dgm:pt modelId="{18E23ECB-AF9D-47F1-979C-1C566C165716}" type="parTrans" cxnId="{C2B7579C-EC9E-4AB8-8113-DE0D681FE666}">
      <dgm:prSet/>
      <dgm:spPr>
        <a:ln w="31750">
          <a:noFill/>
        </a:ln>
      </dgm:spPr>
      <dgm:t>
        <a:bodyPr/>
        <a:lstStyle/>
        <a:p>
          <a:endParaRPr lang="en-US" sz="1500">
            <a:solidFill>
              <a:schemeClr val="tx1"/>
            </a:solidFill>
            <a:latin typeface="Georgia" pitchFamily="18" charset="0"/>
          </a:endParaRPr>
        </a:p>
      </dgm:t>
    </dgm:pt>
    <dgm:pt modelId="{7AFBC0D8-23F6-4C17-8D3D-767E35DA8862}" type="sibTrans" cxnId="{C2B7579C-EC9E-4AB8-8113-DE0D681FE666}">
      <dgm:prSet/>
      <dgm:spPr/>
      <dgm:t>
        <a:bodyPr/>
        <a:lstStyle/>
        <a:p>
          <a:endParaRPr lang="en-US" sz="1500">
            <a:solidFill>
              <a:schemeClr val="tx1"/>
            </a:solidFill>
            <a:latin typeface="Georgia" pitchFamily="18" charset="0"/>
          </a:endParaRPr>
        </a:p>
      </dgm:t>
    </dgm:pt>
    <dgm:pt modelId="{85A0EBDA-8F5C-4AF4-8EA5-283D93505666}" type="pres">
      <dgm:prSet presAssocID="{1FF3742D-C283-49A8-A385-9B36C1A890D0}" presName="cycle" presStyleCnt="0">
        <dgm:presLayoutVars>
          <dgm:chMax val="1"/>
          <dgm:dir/>
          <dgm:animLvl val="ctr"/>
          <dgm:resizeHandles val="exact"/>
        </dgm:presLayoutVars>
      </dgm:prSet>
      <dgm:spPr/>
      <dgm:t>
        <a:bodyPr/>
        <a:lstStyle/>
        <a:p>
          <a:endParaRPr lang="en-US"/>
        </a:p>
      </dgm:t>
    </dgm:pt>
    <dgm:pt modelId="{C72F9504-8FD8-4311-ABE1-2F3C4B45EC74}" type="pres">
      <dgm:prSet presAssocID="{88C73188-033F-4238-88A9-601620A0988A}" presName="centerShape" presStyleLbl="node0" presStyleIdx="0" presStyleCnt="1" custScaleX="120178" custScaleY="115784"/>
      <dgm:spPr/>
      <dgm:t>
        <a:bodyPr/>
        <a:lstStyle/>
        <a:p>
          <a:endParaRPr lang="en-US"/>
        </a:p>
      </dgm:t>
    </dgm:pt>
    <dgm:pt modelId="{F4325129-54CC-4B89-9278-991BB3AC44A0}" type="pres">
      <dgm:prSet presAssocID="{D3D0D154-DD37-4987-8252-90C87684FACD}" presName="parTrans" presStyleLbl="bgSibTrans2D1" presStyleIdx="0" presStyleCnt="3"/>
      <dgm:spPr/>
      <dgm:t>
        <a:bodyPr/>
        <a:lstStyle/>
        <a:p>
          <a:endParaRPr lang="en-US"/>
        </a:p>
      </dgm:t>
    </dgm:pt>
    <dgm:pt modelId="{27EA004D-4D26-45E9-95FC-A0F45D6A9A6A}" type="pres">
      <dgm:prSet presAssocID="{BAFD91D4-0316-4427-9C93-FAAD686783D1}" presName="node" presStyleLbl="node1" presStyleIdx="0" presStyleCnt="3" custScaleX="84745" custScaleY="63736">
        <dgm:presLayoutVars>
          <dgm:bulletEnabled val="1"/>
        </dgm:presLayoutVars>
      </dgm:prSet>
      <dgm:spPr/>
      <dgm:t>
        <a:bodyPr/>
        <a:lstStyle/>
        <a:p>
          <a:endParaRPr lang="en-US"/>
        </a:p>
      </dgm:t>
    </dgm:pt>
    <dgm:pt modelId="{DF7B3BF6-D3DF-4AD5-842E-36061F217084}" type="pres">
      <dgm:prSet presAssocID="{9FCC7D7C-FFB9-4EE2-B282-DDBB85CB9427}" presName="parTrans" presStyleLbl="bgSibTrans2D1" presStyleIdx="1" presStyleCnt="3"/>
      <dgm:spPr/>
      <dgm:t>
        <a:bodyPr/>
        <a:lstStyle/>
        <a:p>
          <a:endParaRPr lang="en-US"/>
        </a:p>
      </dgm:t>
    </dgm:pt>
    <dgm:pt modelId="{1EF834C3-A1A7-498D-8B31-88A7EF09BA44}" type="pres">
      <dgm:prSet presAssocID="{A500ABDD-69D8-466E-AB0A-3EAE0BD96CC2}" presName="node" presStyleLbl="node1" presStyleIdx="1" presStyleCnt="3" custScaleX="84745" custScaleY="63736">
        <dgm:presLayoutVars>
          <dgm:bulletEnabled val="1"/>
        </dgm:presLayoutVars>
      </dgm:prSet>
      <dgm:spPr/>
      <dgm:t>
        <a:bodyPr/>
        <a:lstStyle/>
        <a:p>
          <a:endParaRPr lang="en-US"/>
        </a:p>
      </dgm:t>
    </dgm:pt>
    <dgm:pt modelId="{BDC7FE5E-CFB9-45C4-9890-9AD1EE0BD049}" type="pres">
      <dgm:prSet presAssocID="{18E23ECB-AF9D-47F1-979C-1C566C165716}" presName="parTrans" presStyleLbl="bgSibTrans2D1" presStyleIdx="2" presStyleCnt="3"/>
      <dgm:spPr/>
      <dgm:t>
        <a:bodyPr/>
        <a:lstStyle/>
        <a:p>
          <a:endParaRPr lang="en-US"/>
        </a:p>
      </dgm:t>
    </dgm:pt>
    <dgm:pt modelId="{AF29B297-F322-4124-AABA-58C785A822BB}" type="pres">
      <dgm:prSet presAssocID="{41EAEBBA-E0F0-4309-B41E-D9E79A685B3E}" presName="node" presStyleLbl="node1" presStyleIdx="2" presStyleCnt="3" custScaleX="84745" custScaleY="63736">
        <dgm:presLayoutVars>
          <dgm:bulletEnabled val="1"/>
        </dgm:presLayoutVars>
      </dgm:prSet>
      <dgm:spPr/>
      <dgm:t>
        <a:bodyPr/>
        <a:lstStyle/>
        <a:p>
          <a:endParaRPr lang="en-US"/>
        </a:p>
      </dgm:t>
    </dgm:pt>
  </dgm:ptLst>
  <dgm:cxnLst>
    <dgm:cxn modelId="{E9259E64-D6FC-4015-A5E6-6B240362502C}" srcId="{88C73188-033F-4238-88A9-601620A0988A}" destId="{A500ABDD-69D8-466E-AB0A-3EAE0BD96CC2}" srcOrd="1" destOrd="0" parTransId="{9FCC7D7C-FFB9-4EE2-B282-DDBB85CB9427}" sibTransId="{C1B1C0AD-C88D-498B-B4AD-33150FD92A30}"/>
    <dgm:cxn modelId="{E7067E6C-623C-49A7-9CB8-BA9BEFB3D30D}" type="presOf" srcId="{18E23ECB-AF9D-47F1-979C-1C566C165716}" destId="{BDC7FE5E-CFB9-45C4-9890-9AD1EE0BD049}" srcOrd="0" destOrd="0" presId="urn:microsoft.com/office/officeart/2005/8/layout/radial4"/>
    <dgm:cxn modelId="{A3F1EB59-B5A8-4C71-8290-974651F6D898}" type="presOf" srcId="{A500ABDD-69D8-466E-AB0A-3EAE0BD96CC2}" destId="{1EF834C3-A1A7-498D-8B31-88A7EF09BA44}" srcOrd="0" destOrd="0" presId="urn:microsoft.com/office/officeart/2005/8/layout/radial4"/>
    <dgm:cxn modelId="{4C4A1744-CF21-4CD2-BB69-09207CC49C0C}" type="presOf" srcId="{9FCC7D7C-FFB9-4EE2-B282-DDBB85CB9427}" destId="{DF7B3BF6-D3DF-4AD5-842E-36061F217084}" srcOrd="0" destOrd="0" presId="urn:microsoft.com/office/officeart/2005/8/layout/radial4"/>
    <dgm:cxn modelId="{F3E64C4D-1110-4E97-8CF1-E341A74673ED}" type="presOf" srcId="{BAFD91D4-0316-4427-9C93-FAAD686783D1}" destId="{27EA004D-4D26-45E9-95FC-A0F45D6A9A6A}" srcOrd="0" destOrd="0" presId="urn:microsoft.com/office/officeart/2005/8/layout/radial4"/>
    <dgm:cxn modelId="{84526253-A48F-4D3C-B778-1246BD88AE9B}" type="presOf" srcId="{D3D0D154-DD37-4987-8252-90C87684FACD}" destId="{F4325129-54CC-4B89-9278-991BB3AC44A0}" srcOrd="0" destOrd="0" presId="urn:microsoft.com/office/officeart/2005/8/layout/radial4"/>
    <dgm:cxn modelId="{81AFF59A-CF71-4F08-9C79-3B20E0E2F757}" type="presOf" srcId="{88C73188-033F-4238-88A9-601620A0988A}" destId="{C72F9504-8FD8-4311-ABE1-2F3C4B45EC74}" srcOrd="0" destOrd="0" presId="urn:microsoft.com/office/officeart/2005/8/layout/radial4"/>
    <dgm:cxn modelId="{C2B7579C-EC9E-4AB8-8113-DE0D681FE666}" srcId="{88C73188-033F-4238-88A9-601620A0988A}" destId="{41EAEBBA-E0F0-4309-B41E-D9E79A685B3E}" srcOrd="2" destOrd="0" parTransId="{18E23ECB-AF9D-47F1-979C-1C566C165716}" sibTransId="{7AFBC0D8-23F6-4C17-8D3D-767E35DA8862}"/>
    <dgm:cxn modelId="{D49430C6-88DE-4F9A-9888-FB229E68B462}" srcId="{1FF3742D-C283-49A8-A385-9B36C1A890D0}" destId="{88C73188-033F-4238-88A9-601620A0988A}" srcOrd="0" destOrd="0" parTransId="{8795A907-17AA-4F75-82E9-746A7FE13032}" sibTransId="{5FB9F520-CFDD-4839-A6AE-7842ACE5EF48}"/>
    <dgm:cxn modelId="{EC7AF64D-A74E-4D3A-83D2-623E2D57DE28}" type="presOf" srcId="{41EAEBBA-E0F0-4309-B41E-D9E79A685B3E}" destId="{AF29B297-F322-4124-AABA-58C785A822BB}" srcOrd="0" destOrd="0" presId="urn:microsoft.com/office/officeart/2005/8/layout/radial4"/>
    <dgm:cxn modelId="{E4C08DD5-F167-43BE-A72A-F8B3B3E6D63F}" srcId="{88C73188-033F-4238-88A9-601620A0988A}" destId="{BAFD91D4-0316-4427-9C93-FAAD686783D1}" srcOrd="0" destOrd="0" parTransId="{D3D0D154-DD37-4987-8252-90C87684FACD}" sibTransId="{FA40A1B5-5E86-439E-8A7B-757871D285B1}"/>
    <dgm:cxn modelId="{53B38884-4C29-4B1E-AE3D-1056AFC33F79}" type="presOf" srcId="{1FF3742D-C283-49A8-A385-9B36C1A890D0}" destId="{85A0EBDA-8F5C-4AF4-8EA5-283D93505666}" srcOrd="0" destOrd="0" presId="urn:microsoft.com/office/officeart/2005/8/layout/radial4"/>
    <dgm:cxn modelId="{5B6165F4-4F14-48AA-81F9-6DC1D59EBF8D}" type="presParOf" srcId="{85A0EBDA-8F5C-4AF4-8EA5-283D93505666}" destId="{C72F9504-8FD8-4311-ABE1-2F3C4B45EC74}" srcOrd="0" destOrd="0" presId="urn:microsoft.com/office/officeart/2005/8/layout/radial4"/>
    <dgm:cxn modelId="{67BDF85E-74DC-4A6E-B94C-415400BB4ABB}" type="presParOf" srcId="{85A0EBDA-8F5C-4AF4-8EA5-283D93505666}" destId="{F4325129-54CC-4B89-9278-991BB3AC44A0}" srcOrd="1" destOrd="0" presId="urn:microsoft.com/office/officeart/2005/8/layout/radial4"/>
    <dgm:cxn modelId="{FED99538-FA03-49F3-A176-23529833D05E}" type="presParOf" srcId="{85A0EBDA-8F5C-4AF4-8EA5-283D93505666}" destId="{27EA004D-4D26-45E9-95FC-A0F45D6A9A6A}" srcOrd="2" destOrd="0" presId="urn:microsoft.com/office/officeart/2005/8/layout/radial4"/>
    <dgm:cxn modelId="{4C7CD0F5-1C96-424D-A40D-0B8684593630}" type="presParOf" srcId="{85A0EBDA-8F5C-4AF4-8EA5-283D93505666}" destId="{DF7B3BF6-D3DF-4AD5-842E-36061F217084}" srcOrd="3" destOrd="0" presId="urn:microsoft.com/office/officeart/2005/8/layout/radial4"/>
    <dgm:cxn modelId="{478CDABE-C0A2-4CC4-A297-B7B2528B4574}" type="presParOf" srcId="{85A0EBDA-8F5C-4AF4-8EA5-283D93505666}" destId="{1EF834C3-A1A7-498D-8B31-88A7EF09BA44}" srcOrd="4" destOrd="0" presId="urn:microsoft.com/office/officeart/2005/8/layout/radial4"/>
    <dgm:cxn modelId="{205EAFA4-F1BE-485F-95B0-4683A2CE1E07}" type="presParOf" srcId="{85A0EBDA-8F5C-4AF4-8EA5-283D93505666}" destId="{BDC7FE5E-CFB9-45C4-9890-9AD1EE0BD049}" srcOrd="5" destOrd="0" presId="urn:microsoft.com/office/officeart/2005/8/layout/radial4"/>
    <dgm:cxn modelId="{15C43ECD-9EAC-4C47-89B7-5A6F494A11DE}" type="presParOf" srcId="{85A0EBDA-8F5C-4AF4-8EA5-283D93505666}" destId="{AF29B297-F322-4124-AABA-58C785A822BB}" srcOrd="6" destOrd="0" presId="urn:microsoft.com/office/officeart/2005/8/layout/radial4"/>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D20CC-6452-4274-B100-F52AF0BA2FDB}" type="doc">
      <dgm:prSet loTypeId="urn:microsoft.com/office/officeart/2005/8/layout/hProcess9" loCatId="process" qsTypeId="urn:microsoft.com/office/officeart/2005/8/quickstyle/simple1" qsCatId="simple" csTypeId="urn:microsoft.com/office/officeart/2005/8/colors/colorful4" csCatId="colorful" phldr="1"/>
      <dgm:spPr/>
    </dgm:pt>
    <dgm:pt modelId="{5BB4EC7C-1DDC-4426-A121-0CB959809CA6}">
      <dgm:prSet phldrT="[Text]" custT="1"/>
      <dgm:spPr>
        <a:ln w="31750">
          <a:solidFill>
            <a:schemeClr val="tx1"/>
          </a:solidFill>
        </a:ln>
      </dgm:spPr>
      <dgm:t>
        <a:bodyPr/>
        <a:lstStyle/>
        <a:p>
          <a:r>
            <a:rPr lang="en-US" sz="2800" b="0" dirty="0" smtClean="0">
              <a:solidFill>
                <a:schemeClr val="tx1"/>
              </a:solidFill>
              <a:latin typeface="Georgia" pitchFamily="18" charset="0"/>
            </a:rPr>
            <a:t>Materials Review</a:t>
          </a:r>
          <a:endParaRPr lang="en-US" sz="2800" b="0" dirty="0">
            <a:solidFill>
              <a:schemeClr val="tx1"/>
            </a:solidFill>
            <a:latin typeface="Georgia" pitchFamily="18" charset="0"/>
          </a:endParaRPr>
        </a:p>
      </dgm:t>
    </dgm:pt>
    <dgm:pt modelId="{1226D012-F45B-48B1-ADE2-99C35CBAB263}" type="parTrans" cxnId="{35DC0513-55AE-46FE-9295-9E56B0D03319}">
      <dgm:prSet/>
      <dgm:spPr/>
      <dgm:t>
        <a:bodyPr/>
        <a:lstStyle/>
        <a:p>
          <a:endParaRPr lang="en-US" sz="2800">
            <a:latin typeface="Georgia" pitchFamily="18" charset="0"/>
          </a:endParaRPr>
        </a:p>
      </dgm:t>
    </dgm:pt>
    <dgm:pt modelId="{BE8E873C-D69A-4EBF-91F0-2FEB22D90888}" type="sibTrans" cxnId="{35DC0513-55AE-46FE-9295-9E56B0D03319}">
      <dgm:prSet/>
      <dgm:spPr/>
      <dgm:t>
        <a:bodyPr/>
        <a:lstStyle/>
        <a:p>
          <a:endParaRPr lang="en-US" sz="2800">
            <a:latin typeface="Georgia" pitchFamily="18" charset="0"/>
          </a:endParaRPr>
        </a:p>
      </dgm:t>
    </dgm:pt>
    <dgm:pt modelId="{A7695C5D-4957-44EE-8A80-738E076F93F5}">
      <dgm:prSet phldrT="[Text]" custT="1"/>
      <dgm:spPr>
        <a:ln w="31750">
          <a:solidFill>
            <a:schemeClr val="tx1"/>
          </a:solidFill>
        </a:ln>
      </dgm:spPr>
      <dgm:t>
        <a:bodyPr/>
        <a:lstStyle/>
        <a:p>
          <a:r>
            <a:rPr lang="en-US" sz="2800" b="0" dirty="0" smtClean="0">
              <a:solidFill>
                <a:schemeClr val="tx1"/>
              </a:solidFill>
              <a:latin typeface="Georgia" pitchFamily="18" charset="0"/>
            </a:rPr>
            <a:t>Federal</a:t>
          </a:r>
        </a:p>
        <a:p>
          <a:r>
            <a:rPr lang="en-US" sz="2800" b="0" dirty="0" smtClean="0">
              <a:solidFill>
                <a:schemeClr val="tx1"/>
              </a:solidFill>
              <a:latin typeface="Georgia" pitchFamily="18" charset="0"/>
            </a:rPr>
            <a:t>Context</a:t>
          </a:r>
          <a:endParaRPr lang="en-US" sz="2800" b="0" dirty="0">
            <a:solidFill>
              <a:schemeClr val="tx1"/>
            </a:solidFill>
            <a:latin typeface="Georgia" pitchFamily="18" charset="0"/>
          </a:endParaRPr>
        </a:p>
      </dgm:t>
    </dgm:pt>
    <dgm:pt modelId="{0569DC9C-F18C-49FC-9091-30E749EDD131}" type="parTrans" cxnId="{E785D5DA-D284-46B4-B96B-DC028E524E65}">
      <dgm:prSet/>
      <dgm:spPr/>
      <dgm:t>
        <a:bodyPr/>
        <a:lstStyle/>
        <a:p>
          <a:endParaRPr lang="en-US" sz="2800">
            <a:latin typeface="Georgia" pitchFamily="18" charset="0"/>
          </a:endParaRPr>
        </a:p>
      </dgm:t>
    </dgm:pt>
    <dgm:pt modelId="{353364C3-E5B9-4EA2-B260-947E191DB04B}" type="sibTrans" cxnId="{E785D5DA-D284-46B4-B96B-DC028E524E65}">
      <dgm:prSet/>
      <dgm:spPr/>
      <dgm:t>
        <a:bodyPr/>
        <a:lstStyle/>
        <a:p>
          <a:endParaRPr lang="en-US" sz="2800">
            <a:latin typeface="Georgia" pitchFamily="18" charset="0"/>
          </a:endParaRPr>
        </a:p>
      </dgm:t>
    </dgm:pt>
    <dgm:pt modelId="{22DB1CD1-FE68-4976-BC52-F54438F02673}">
      <dgm:prSet phldrT="[Text]" custT="1"/>
      <dgm:spPr>
        <a:ln w="31750">
          <a:solidFill>
            <a:schemeClr val="tx1"/>
          </a:solidFill>
        </a:ln>
      </dgm:spPr>
      <dgm:t>
        <a:bodyPr/>
        <a:lstStyle/>
        <a:p>
          <a:r>
            <a:rPr lang="en-US" sz="2800" b="0" dirty="0" smtClean="0">
              <a:solidFill>
                <a:schemeClr val="tx1"/>
              </a:solidFill>
              <a:latin typeface="Georgia" pitchFamily="18" charset="0"/>
            </a:rPr>
            <a:t>Local Experiences</a:t>
          </a:r>
        </a:p>
      </dgm:t>
    </dgm:pt>
    <dgm:pt modelId="{90613417-CA8F-4446-9AB0-85A486395144}" type="parTrans" cxnId="{A6EE487D-E147-464B-880A-BABB483DB88F}">
      <dgm:prSet/>
      <dgm:spPr/>
      <dgm:t>
        <a:bodyPr/>
        <a:lstStyle/>
        <a:p>
          <a:endParaRPr lang="en-US" sz="2800">
            <a:latin typeface="Georgia" pitchFamily="18" charset="0"/>
          </a:endParaRPr>
        </a:p>
      </dgm:t>
    </dgm:pt>
    <dgm:pt modelId="{66F3CCF3-3CF1-4440-89BE-A187043BAD70}" type="sibTrans" cxnId="{A6EE487D-E147-464B-880A-BABB483DB88F}">
      <dgm:prSet/>
      <dgm:spPr/>
      <dgm:t>
        <a:bodyPr/>
        <a:lstStyle/>
        <a:p>
          <a:endParaRPr lang="en-US" sz="2800">
            <a:latin typeface="Georgia" pitchFamily="18" charset="0"/>
          </a:endParaRPr>
        </a:p>
      </dgm:t>
    </dgm:pt>
    <dgm:pt modelId="{7DD95F26-600E-4E20-8C1B-ABC572739D53}" type="pres">
      <dgm:prSet presAssocID="{A7AD20CC-6452-4274-B100-F52AF0BA2FDB}" presName="CompostProcess" presStyleCnt="0">
        <dgm:presLayoutVars>
          <dgm:dir/>
          <dgm:resizeHandles val="exact"/>
        </dgm:presLayoutVars>
      </dgm:prSet>
      <dgm:spPr/>
    </dgm:pt>
    <dgm:pt modelId="{FFD0CFA6-AC3C-40A3-BEA9-99D128C2C9C9}" type="pres">
      <dgm:prSet presAssocID="{A7AD20CC-6452-4274-B100-F52AF0BA2FDB}" presName="arrow" presStyleLbl="bgShp" presStyleIdx="0" presStyleCnt="1"/>
      <dgm:spPr/>
    </dgm:pt>
    <dgm:pt modelId="{77A61A2D-EDD0-4C30-8137-878ED358CFB7}" type="pres">
      <dgm:prSet presAssocID="{A7AD20CC-6452-4274-B100-F52AF0BA2FDB}" presName="linearProcess" presStyleCnt="0"/>
      <dgm:spPr/>
    </dgm:pt>
    <dgm:pt modelId="{4C971B70-5EE6-4826-9F8A-94CF7E4FBDE6}" type="pres">
      <dgm:prSet presAssocID="{5BB4EC7C-1DDC-4426-A121-0CB959809CA6}" presName="textNode" presStyleLbl="node1" presStyleIdx="0" presStyleCnt="3">
        <dgm:presLayoutVars>
          <dgm:bulletEnabled val="1"/>
        </dgm:presLayoutVars>
      </dgm:prSet>
      <dgm:spPr/>
      <dgm:t>
        <a:bodyPr/>
        <a:lstStyle/>
        <a:p>
          <a:endParaRPr lang="en-US"/>
        </a:p>
      </dgm:t>
    </dgm:pt>
    <dgm:pt modelId="{978EB68C-BBEB-41AF-B35E-12D66C0A8D31}" type="pres">
      <dgm:prSet presAssocID="{BE8E873C-D69A-4EBF-91F0-2FEB22D90888}" presName="sibTrans" presStyleCnt="0"/>
      <dgm:spPr/>
    </dgm:pt>
    <dgm:pt modelId="{EB6A5B4C-0886-4D20-B46D-7A6A7346A1E8}" type="pres">
      <dgm:prSet presAssocID="{A7695C5D-4957-44EE-8A80-738E076F93F5}" presName="textNode" presStyleLbl="node1" presStyleIdx="1" presStyleCnt="3">
        <dgm:presLayoutVars>
          <dgm:bulletEnabled val="1"/>
        </dgm:presLayoutVars>
      </dgm:prSet>
      <dgm:spPr/>
      <dgm:t>
        <a:bodyPr/>
        <a:lstStyle/>
        <a:p>
          <a:endParaRPr lang="en-US"/>
        </a:p>
      </dgm:t>
    </dgm:pt>
    <dgm:pt modelId="{AF55E20C-8AFB-472D-9309-8FBA0595C024}" type="pres">
      <dgm:prSet presAssocID="{353364C3-E5B9-4EA2-B260-947E191DB04B}" presName="sibTrans" presStyleCnt="0"/>
      <dgm:spPr/>
    </dgm:pt>
    <dgm:pt modelId="{D3ED12CC-4FE6-40B6-8B57-B4F6E5AF52B3}" type="pres">
      <dgm:prSet presAssocID="{22DB1CD1-FE68-4976-BC52-F54438F02673}" presName="textNode" presStyleLbl="node1" presStyleIdx="2" presStyleCnt="3">
        <dgm:presLayoutVars>
          <dgm:bulletEnabled val="1"/>
        </dgm:presLayoutVars>
      </dgm:prSet>
      <dgm:spPr/>
      <dgm:t>
        <a:bodyPr/>
        <a:lstStyle/>
        <a:p>
          <a:endParaRPr lang="en-US"/>
        </a:p>
      </dgm:t>
    </dgm:pt>
  </dgm:ptLst>
  <dgm:cxnLst>
    <dgm:cxn modelId="{35DC0513-55AE-46FE-9295-9E56B0D03319}" srcId="{A7AD20CC-6452-4274-B100-F52AF0BA2FDB}" destId="{5BB4EC7C-1DDC-4426-A121-0CB959809CA6}" srcOrd="0" destOrd="0" parTransId="{1226D012-F45B-48B1-ADE2-99C35CBAB263}" sibTransId="{BE8E873C-D69A-4EBF-91F0-2FEB22D90888}"/>
    <dgm:cxn modelId="{4DE48271-562C-45A7-ABC1-EB8D53C9AA8D}" type="presOf" srcId="{22DB1CD1-FE68-4976-BC52-F54438F02673}" destId="{D3ED12CC-4FE6-40B6-8B57-B4F6E5AF52B3}" srcOrd="0" destOrd="0" presId="urn:microsoft.com/office/officeart/2005/8/layout/hProcess9"/>
    <dgm:cxn modelId="{C3AE5304-5024-4A87-A671-D08EDDF1B906}" type="presOf" srcId="{A7AD20CC-6452-4274-B100-F52AF0BA2FDB}" destId="{7DD95F26-600E-4E20-8C1B-ABC572739D53}" srcOrd="0" destOrd="0" presId="urn:microsoft.com/office/officeart/2005/8/layout/hProcess9"/>
    <dgm:cxn modelId="{A6EE487D-E147-464B-880A-BABB483DB88F}" srcId="{A7AD20CC-6452-4274-B100-F52AF0BA2FDB}" destId="{22DB1CD1-FE68-4976-BC52-F54438F02673}" srcOrd="2" destOrd="0" parTransId="{90613417-CA8F-4446-9AB0-85A486395144}" sibTransId="{66F3CCF3-3CF1-4440-89BE-A187043BAD70}"/>
    <dgm:cxn modelId="{98E41675-DF81-4AD6-ADAD-2F61A769BB20}" type="presOf" srcId="{A7695C5D-4957-44EE-8A80-738E076F93F5}" destId="{EB6A5B4C-0886-4D20-B46D-7A6A7346A1E8}" srcOrd="0" destOrd="0" presId="urn:microsoft.com/office/officeart/2005/8/layout/hProcess9"/>
    <dgm:cxn modelId="{2200B291-28AE-4A45-A69B-C4B94E642257}" type="presOf" srcId="{5BB4EC7C-1DDC-4426-A121-0CB959809CA6}" destId="{4C971B70-5EE6-4826-9F8A-94CF7E4FBDE6}" srcOrd="0" destOrd="0" presId="urn:microsoft.com/office/officeart/2005/8/layout/hProcess9"/>
    <dgm:cxn modelId="{E785D5DA-D284-46B4-B96B-DC028E524E65}" srcId="{A7AD20CC-6452-4274-B100-F52AF0BA2FDB}" destId="{A7695C5D-4957-44EE-8A80-738E076F93F5}" srcOrd="1" destOrd="0" parTransId="{0569DC9C-F18C-49FC-9091-30E749EDD131}" sibTransId="{353364C3-E5B9-4EA2-B260-947E191DB04B}"/>
    <dgm:cxn modelId="{ACD561EB-DB5F-4600-BA01-14624C2C58B4}" type="presParOf" srcId="{7DD95F26-600E-4E20-8C1B-ABC572739D53}" destId="{FFD0CFA6-AC3C-40A3-BEA9-99D128C2C9C9}" srcOrd="0" destOrd="0" presId="urn:microsoft.com/office/officeart/2005/8/layout/hProcess9"/>
    <dgm:cxn modelId="{594BC357-5239-4FD0-B586-4930B7D215D8}" type="presParOf" srcId="{7DD95F26-600E-4E20-8C1B-ABC572739D53}" destId="{77A61A2D-EDD0-4C30-8137-878ED358CFB7}" srcOrd="1" destOrd="0" presId="urn:microsoft.com/office/officeart/2005/8/layout/hProcess9"/>
    <dgm:cxn modelId="{9F656F15-3103-496E-A78E-5F960241ACE5}" type="presParOf" srcId="{77A61A2D-EDD0-4C30-8137-878ED358CFB7}" destId="{4C971B70-5EE6-4826-9F8A-94CF7E4FBDE6}" srcOrd="0" destOrd="0" presId="urn:microsoft.com/office/officeart/2005/8/layout/hProcess9"/>
    <dgm:cxn modelId="{CEDA604E-E08D-4B60-A6F9-DED514C78DB6}" type="presParOf" srcId="{77A61A2D-EDD0-4C30-8137-878ED358CFB7}" destId="{978EB68C-BBEB-41AF-B35E-12D66C0A8D31}" srcOrd="1" destOrd="0" presId="urn:microsoft.com/office/officeart/2005/8/layout/hProcess9"/>
    <dgm:cxn modelId="{047D8EF0-1051-46BA-98D3-2E04F6DE2B0E}" type="presParOf" srcId="{77A61A2D-EDD0-4C30-8137-878ED358CFB7}" destId="{EB6A5B4C-0886-4D20-B46D-7A6A7346A1E8}" srcOrd="2" destOrd="0" presId="urn:microsoft.com/office/officeart/2005/8/layout/hProcess9"/>
    <dgm:cxn modelId="{849AC10E-5D41-4DC6-A6AA-684744CFAEF9}" type="presParOf" srcId="{77A61A2D-EDD0-4C30-8137-878ED358CFB7}" destId="{AF55E20C-8AFB-472D-9309-8FBA0595C024}" srcOrd="3" destOrd="0" presId="urn:microsoft.com/office/officeart/2005/8/layout/hProcess9"/>
    <dgm:cxn modelId="{DA859698-25BF-49E5-BF8D-9DCA6423130E}" type="presParOf" srcId="{77A61A2D-EDD0-4C30-8137-878ED358CFB7}" destId="{D3ED12CC-4FE6-40B6-8B57-B4F6E5AF52B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BE0C04-F0E4-4BD3-B4A4-3A1887F8EBB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7C3135FD-F474-4933-88DB-142ADC06B9A5}">
      <dgm:prSet phldrT="[Text]"/>
      <dgm:spPr/>
      <dgm:t>
        <a:bodyPr/>
        <a:lstStyle/>
        <a:p>
          <a:r>
            <a:rPr lang="en-US" dirty="0" smtClean="0"/>
            <a:t>ACA</a:t>
          </a:r>
          <a:endParaRPr lang="en-US" dirty="0"/>
        </a:p>
      </dgm:t>
    </dgm:pt>
    <dgm:pt modelId="{F82E5051-DEAA-44EA-9A92-5E0B8CB3E282}" type="parTrans" cxnId="{1DD80D8D-0E1C-4DC4-B930-729101AA7297}">
      <dgm:prSet/>
      <dgm:spPr/>
      <dgm:t>
        <a:bodyPr/>
        <a:lstStyle/>
        <a:p>
          <a:endParaRPr lang="en-US"/>
        </a:p>
      </dgm:t>
    </dgm:pt>
    <dgm:pt modelId="{9DA3FCEA-3C06-4C99-AE69-0C6F31C4D7A9}" type="sibTrans" cxnId="{1DD80D8D-0E1C-4DC4-B930-729101AA7297}">
      <dgm:prSet/>
      <dgm:spPr/>
      <dgm:t>
        <a:bodyPr/>
        <a:lstStyle/>
        <a:p>
          <a:endParaRPr lang="en-US"/>
        </a:p>
      </dgm:t>
    </dgm:pt>
    <dgm:pt modelId="{95D8580A-05BE-4D7B-98BA-2FFCDFC51F41}">
      <dgm:prSet phldrT="[Text]"/>
      <dgm:spPr/>
      <dgm:t>
        <a:bodyPr/>
        <a:lstStyle/>
        <a:p>
          <a:r>
            <a:rPr lang="en-US" dirty="0" smtClean="0"/>
            <a:t>NHAS</a:t>
          </a:r>
          <a:endParaRPr lang="en-US" dirty="0"/>
        </a:p>
      </dgm:t>
    </dgm:pt>
    <dgm:pt modelId="{2CC45549-FE35-4EE2-9649-965F25AA2BBC}" type="parTrans" cxnId="{6D3345D4-18A6-445B-8E84-50CAE6C2AB34}">
      <dgm:prSet/>
      <dgm:spPr/>
      <dgm:t>
        <a:bodyPr/>
        <a:lstStyle/>
        <a:p>
          <a:endParaRPr lang="en-US"/>
        </a:p>
      </dgm:t>
    </dgm:pt>
    <dgm:pt modelId="{DA977519-9276-41C2-A207-C4CAEF734110}" type="sibTrans" cxnId="{6D3345D4-18A6-445B-8E84-50CAE6C2AB34}">
      <dgm:prSet/>
      <dgm:spPr/>
      <dgm:t>
        <a:bodyPr/>
        <a:lstStyle/>
        <a:p>
          <a:endParaRPr lang="en-US"/>
        </a:p>
      </dgm:t>
    </dgm:pt>
    <dgm:pt modelId="{6B459E48-A10A-45C0-8669-F483A6D7B6E0}">
      <dgm:prSet phldrT="[Text]"/>
      <dgm:spPr/>
      <dgm:t>
        <a:bodyPr/>
        <a:lstStyle/>
        <a:p>
          <a:r>
            <a:rPr lang="en-US" dirty="0" smtClean="0"/>
            <a:t>12 Cities</a:t>
          </a:r>
          <a:endParaRPr lang="en-US" dirty="0"/>
        </a:p>
      </dgm:t>
    </dgm:pt>
    <dgm:pt modelId="{BDA93408-E0AF-4A5D-B9EE-B290FC7DC68B}" type="parTrans" cxnId="{E04BF97E-1BA4-4486-B5E3-381252D8F802}">
      <dgm:prSet/>
      <dgm:spPr/>
      <dgm:t>
        <a:bodyPr/>
        <a:lstStyle/>
        <a:p>
          <a:endParaRPr lang="en-US"/>
        </a:p>
      </dgm:t>
    </dgm:pt>
    <dgm:pt modelId="{5A3C916A-EF76-4B10-A631-A955C4F490CE}" type="sibTrans" cxnId="{E04BF97E-1BA4-4486-B5E3-381252D8F802}">
      <dgm:prSet/>
      <dgm:spPr/>
      <dgm:t>
        <a:bodyPr/>
        <a:lstStyle/>
        <a:p>
          <a:endParaRPr lang="en-US"/>
        </a:p>
      </dgm:t>
    </dgm:pt>
    <dgm:pt modelId="{66874409-B421-4566-AFE5-33589FD58A15}">
      <dgm:prSet phldrT="[Text]"/>
      <dgm:spPr/>
      <dgm:t>
        <a:bodyPr/>
        <a:lstStyle/>
        <a:p>
          <a:r>
            <a:rPr lang="en-US" dirty="0" smtClean="0"/>
            <a:t>ECHPP</a:t>
          </a:r>
          <a:br>
            <a:rPr lang="en-US" dirty="0" smtClean="0"/>
          </a:br>
          <a:r>
            <a:rPr lang="en-US" dirty="0" smtClean="0"/>
            <a:t>PCSI</a:t>
          </a:r>
          <a:endParaRPr lang="en-US" dirty="0"/>
        </a:p>
      </dgm:t>
    </dgm:pt>
    <dgm:pt modelId="{FD93C36A-617D-4BD3-B06D-4B4F09962674}" type="parTrans" cxnId="{780B2B86-2D43-4F5C-A6E2-8BC28B84C617}">
      <dgm:prSet/>
      <dgm:spPr/>
      <dgm:t>
        <a:bodyPr/>
        <a:lstStyle/>
        <a:p>
          <a:endParaRPr lang="en-US"/>
        </a:p>
      </dgm:t>
    </dgm:pt>
    <dgm:pt modelId="{6C67BC61-70A1-48D7-87CE-A4D76CDF4614}" type="sibTrans" cxnId="{780B2B86-2D43-4F5C-A6E2-8BC28B84C617}">
      <dgm:prSet/>
      <dgm:spPr/>
      <dgm:t>
        <a:bodyPr/>
        <a:lstStyle/>
        <a:p>
          <a:endParaRPr lang="en-US"/>
        </a:p>
      </dgm:t>
    </dgm:pt>
    <dgm:pt modelId="{E4E2E83E-0958-4194-BFA8-2AA86B36D094}" type="pres">
      <dgm:prSet presAssocID="{6ABE0C04-F0E4-4BD3-B4A4-3A1887F8EBB3}" presName="Name0" presStyleCnt="0">
        <dgm:presLayoutVars>
          <dgm:chMax val="7"/>
          <dgm:resizeHandles val="exact"/>
        </dgm:presLayoutVars>
      </dgm:prSet>
      <dgm:spPr/>
      <dgm:t>
        <a:bodyPr/>
        <a:lstStyle/>
        <a:p>
          <a:endParaRPr lang="en-US"/>
        </a:p>
      </dgm:t>
    </dgm:pt>
    <dgm:pt modelId="{8F0E5912-7629-4FF4-B16A-169AAA7F703F}" type="pres">
      <dgm:prSet presAssocID="{6ABE0C04-F0E4-4BD3-B4A4-3A1887F8EBB3}" presName="comp1" presStyleCnt="0"/>
      <dgm:spPr/>
    </dgm:pt>
    <dgm:pt modelId="{7B3261EB-65D2-4B16-B046-0D89D775C9C6}" type="pres">
      <dgm:prSet presAssocID="{6ABE0C04-F0E4-4BD3-B4A4-3A1887F8EBB3}" presName="circle1" presStyleLbl="node1" presStyleIdx="0" presStyleCnt="4"/>
      <dgm:spPr/>
      <dgm:t>
        <a:bodyPr/>
        <a:lstStyle/>
        <a:p>
          <a:endParaRPr lang="en-US"/>
        </a:p>
      </dgm:t>
    </dgm:pt>
    <dgm:pt modelId="{A5D1758A-CFF9-4076-BF27-F50658DAB9FC}" type="pres">
      <dgm:prSet presAssocID="{6ABE0C04-F0E4-4BD3-B4A4-3A1887F8EBB3}" presName="c1text" presStyleLbl="node1" presStyleIdx="0" presStyleCnt="4">
        <dgm:presLayoutVars>
          <dgm:bulletEnabled val="1"/>
        </dgm:presLayoutVars>
      </dgm:prSet>
      <dgm:spPr/>
      <dgm:t>
        <a:bodyPr/>
        <a:lstStyle/>
        <a:p>
          <a:endParaRPr lang="en-US"/>
        </a:p>
      </dgm:t>
    </dgm:pt>
    <dgm:pt modelId="{40763189-25DE-482E-AFA7-7D31BE5DF836}" type="pres">
      <dgm:prSet presAssocID="{6ABE0C04-F0E4-4BD3-B4A4-3A1887F8EBB3}" presName="comp2" presStyleCnt="0"/>
      <dgm:spPr/>
    </dgm:pt>
    <dgm:pt modelId="{0C43F456-5B72-4389-88ED-61A3DC3D62AF}" type="pres">
      <dgm:prSet presAssocID="{6ABE0C04-F0E4-4BD3-B4A4-3A1887F8EBB3}" presName="circle2" presStyleLbl="node1" presStyleIdx="1" presStyleCnt="4"/>
      <dgm:spPr/>
      <dgm:t>
        <a:bodyPr/>
        <a:lstStyle/>
        <a:p>
          <a:endParaRPr lang="en-US"/>
        </a:p>
      </dgm:t>
    </dgm:pt>
    <dgm:pt modelId="{249BECC8-9A04-472D-8665-F27415E92082}" type="pres">
      <dgm:prSet presAssocID="{6ABE0C04-F0E4-4BD3-B4A4-3A1887F8EBB3}" presName="c2text" presStyleLbl="node1" presStyleIdx="1" presStyleCnt="4">
        <dgm:presLayoutVars>
          <dgm:bulletEnabled val="1"/>
        </dgm:presLayoutVars>
      </dgm:prSet>
      <dgm:spPr/>
      <dgm:t>
        <a:bodyPr/>
        <a:lstStyle/>
        <a:p>
          <a:endParaRPr lang="en-US"/>
        </a:p>
      </dgm:t>
    </dgm:pt>
    <dgm:pt modelId="{7C4AF478-57A3-4C66-B1FA-6029D53A597C}" type="pres">
      <dgm:prSet presAssocID="{6ABE0C04-F0E4-4BD3-B4A4-3A1887F8EBB3}" presName="comp3" presStyleCnt="0"/>
      <dgm:spPr/>
    </dgm:pt>
    <dgm:pt modelId="{32EE952A-1245-46EE-BD84-6B07F33A4CCD}" type="pres">
      <dgm:prSet presAssocID="{6ABE0C04-F0E4-4BD3-B4A4-3A1887F8EBB3}" presName="circle3" presStyleLbl="node1" presStyleIdx="2" presStyleCnt="4"/>
      <dgm:spPr/>
      <dgm:t>
        <a:bodyPr/>
        <a:lstStyle/>
        <a:p>
          <a:endParaRPr lang="en-US"/>
        </a:p>
      </dgm:t>
    </dgm:pt>
    <dgm:pt modelId="{B95F2939-0849-42B1-89E3-F17BBA0562E5}" type="pres">
      <dgm:prSet presAssocID="{6ABE0C04-F0E4-4BD3-B4A4-3A1887F8EBB3}" presName="c3text" presStyleLbl="node1" presStyleIdx="2" presStyleCnt="4">
        <dgm:presLayoutVars>
          <dgm:bulletEnabled val="1"/>
        </dgm:presLayoutVars>
      </dgm:prSet>
      <dgm:spPr/>
      <dgm:t>
        <a:bodyPr/>
        <a:lstStyle/>
        <a:p>
          <a:endParaRPr lang="en-US"/>
        </a:p>
      </dgm:t>
    </dgm:pt>
    <dgm:pt modelId="{4EFB417F-1BAF-4C04-97A3-34390F30D1EC}" type="pres">
      <dgm:prSet presAssocID="{6ABE0C04-F0E4-4BD3-B4A4-3A1887F8EBB3}" presName="comp4" presStyleCnt="0"/>
      <dgm:spPr/>
    </dgm:pt>
    <dgm:pt modelId="{5FF55C07-F542-4471-9214-2763914D7079}" type="pres">
      <dgm:prSet presAssocID="{6ABE0C04-F0E4-4BD3-B4A4-3A1887F8EBB3}" presName="circle4" presStyleLbl="node1" presStyleIdx="3" presStyleCnt="4"/>
      <dgm:spPr/>
      <dgm:t>
        <a:bodyPr/>
        <a:lstStyle/>
        <a:p>
          <a:endParaRPr lang="en-US"/>
        </a:p>
      </dgm:t>
    </dgm:pt>
    <dgm:pt modelId="{4BB08A42-61AC-46EA-87AC-17C90F9B54A8}" type="pres">
      <dgm:prSet presAssocID="{6ABE0C04-F0E4-4BD3-B4A4-3A1887F8EBB3}" presName="c4text" presStyleLbl="node1" presStyleIdx="3" presStyleCnt="4">
        <dgm:presLayoutVars>
          <dgm:bulletEnabled val="1"/>
        </dgm:presLayoutVars>
      </dgm:prSet>
      <dgm:spPr/>
      <dgm:t>
        <a:bodyPr/>
        <a:lstStyle/>
        <a:p>
          <a:endParaRPr lang="en-US"/>
        </a:p>
      </dgm:t>
    </dgm:pt>
  </dgm:ptLst>
  <dgm:cxnLst>
    <dgm:cxn modelId="{7E66A370-523E-4F9D-AC66-177289132B13}" type="presOf" srcId="{7C3135FD-F474-4933-88DB-142ADC06B9A5}" destId="{A5D1758A-CFF9-4076-BF27-F50658DAB9FC}" srcOrd="1" destOrd="0" presId="urn:microsoft.com/office/officeart/2005/8/layout/venn2"/>
    <dgm:cxn modelId="{6D3345D4-18A6-445B-8E84-50CAE6C2AB34}" srcId="{6ABE0C04-F0E4-4BD3-B4A4-3A1887F8EBB3}" destId="{95D8580A-05BE-4D7B-98BA-2FFCDFC51F41}" srcOrd="1" destOrd="0" parTransId="{2CC45549-FE35-4EE2-9649-965F25AA2BBC}" sibTransId="{DA977519-9276-41C2-A207-C4CAEF734110}"/>
    <dgm:cxn modelId="{1F556780-42E2-40DE-8A5C-BC204A707E6C}" type="presOf" srcId="{95D8580A-05BE-4D7B-98BA-2FFCDFC51F41}" destId="{0C43F456-5B72-4389-88ED-61A3DC3D62AF}" srcOrd="0" destOrd="0" presId="urn:microsoft.com/office/officeart/2005/8/layout/venn2"/>
    <dgm:cxn modelId="{1DD80D8D-0E1C-4DC4-B930-729101AA7297}" srcId="{6ABE0C04-F0E4-4BD3-B4A4-3A1887F8EBB3}" destId="{7C3135FD-F474-4933-88DB-142ADC06B9A5}" srcOrd="0" destOrd="0" parTransId="{F82E5051-DEAA-44EA-9A92-5E0B8CB3E282}" sibTransId="{9DA3FCEA-3C06-4C99-AE69-0C6F31C4D7A9}"/>
    <dgm:cxn modelId="{E8E72CB1-6AB2-4C4A-96FD-B26F29D59DD9}" type="presOf" srcId="{66874409-B421-4566-AFE5-33589FD58A15}" destId="{5FF55C07-F542-4471-9214-2763914D7079}" srcOrd="0" destOrd="0" presId="urn:microsoft.com/office/officeart/2005/8/layout/venn2"/>
    <dgm:cxn modelId="{735463F0-DACE-429F-81E5-A9D086A49D3D}" type="presOf" srcId="{66874409-B421-4566-AFE5-33589FD58A15}" destId="{4BB08A42-61AC-46EA-87AC-17C90F9B54A8}" srcOrd="1" destOrd="0" presId="urn:microsoft.com/office/officeart/2005/8/layout/venn2"/>
    <dgm:cxn modelId="{82B5C450-EA14-4934-84FE-36C3DCB908FB}" type="presOf" srcId="{6B459E48-A10A-45C0-8669-F483A6D7B6E0}" destId="{B95F2939-0849-42B1-89E3-F17BBA0562E5}" srcOrd="1" destOrd="0" presId="urn:microsoft.com/office/officeart/2005/8/layout/venn2"/>
    <dgm:cxn modelId="{0AEFF43D-BDB2-4CDC-B26D-A9076AC26224}" type="presOf" srcId="{7C3135FD-F474-4933-88DB-142ADC06B9A5}" destId="{7B3261EB-65D2-4B16-B046-0D89D775C9C6}" srcOrd="0" destOrd="0" presId="urn:microsoft.com/office/officeart/2005/8/layout/venn2"/>
    <dgm:cxn modelId="{E04BF97E-1BA4-4486-B5E3-381252D8F802}" srcId="{6ABE0C04-F0E4-4BD3-B4A4-3A1887F8EBB3}" destId="{6B459E48-A10A-45C0-8669-F483A6D7B6E0}" srcOrd="2" destOrd="0" parTransId="{BDA93408-E0AF-4A5D-B9EE-B290FC7DC68B}" sibTransId="{5A3C916A-EF76-4B10-A631-A955C4F490CE}"/>
    <dgm:cxn modelId="{C2857AE0-A7AA-42AA-B484-BE79202036F2}" type="presOf" srcId="{6B459E48-A10A-45C0-8669-F483A6D7B6E0}" destId="{32EE952A-1245-46EE-BD84-6B07F33A4CCD}" srcOrd="0" destOrd="0" presId="urn:microsoft.com/office/officeart/2005/8/layout/venn2"/>
    <dgm:cxn modelId="{6CF59B39-78E1-44BF-95FC-4C9EEEEC6C3F}" type="presOf" srcId="{95D8580A-05BE-4D7B-98BA-2FFCDFC51F41}" destId="{249BECC8-9A04-472D-8665-F27415E92082}" srcOrd="1" destOrd="0" presId="urn:microsoft.com/office/officeart/2005/8/layout/venn2"/>
    <dgm:cxn modelId="{780B2B86-2D43-4F5C-A6E2-8BC28B84C617}" srcId="{6ABE0C04-F0E4-4BD3-B4A4-3A1887F8EBB3}" destId="{66874409-B421-4566-AFE5-33589FD58A15}" srcOrd="3" destOrd="0" parTransId="{FD93C36A-617D-4BD3-B06D-4B4F09962674}" sibTransId="{6C67BC61-70A1-48D7-87CE-A4D76CDF4614}"/>
    <dgm:cxn modelId="{0F6422A9-220F-4E2B-87F9-1135213AEF7A}" type="presOf" srcId="{6ABE0C04-F0E4-4BD3-B4A4-3A1887F8EBB3}" destId="{E4E2E83E-0958-4194-BFA8-2AA86B36D094}" srcOrd="0" destOrd="0" presId="urn:microsoft.com/office/officeart/2005/8/layout/venn2"/>
    <dgm:cxn modelId="{1CBCFB10-71E6-421A-AA3F-E1987563BC38}" type="presParOf" srcId="{E4E2E83E-0958-4194-BFA8-2AA86B36D094}" destId="{8F0E5912-7629-4FF4-B16A-169AAA7F703F}" srcOrd="0" destOrd="0" presId="urn:microsoft.com/office/officeart/2005/8/layout/venn2"/>
    <dgm:cxn modelId="{6A2D9ABF-EA33-4D9B-A318-3C69B128B539}" type="presParOf" srcId="{8F0E5912-7629-4FF4-B16A-169AAA7F703F}" destId="{7B3261EB-65D2-4B16-B046-0D89D775C9C6}" srcOrd="0" destOrd="0" presId="urn:microsoft.com/office/officeart/2005/8/layout/venn2"/>
    <dgm:cxn modelId="{E65EDC32-2990-46F0-B4ED-97C76A8C9CA1}" type="presParOf" srcId="{8F0E5912-7629-4FF4-B16A-169AAA7F703F}" destId="{A5D1758A-CFF9-4076-BF27-F50658DAB9FC}" srcOrd="1" destOrd="0" presId="urn:microsoft.com/office/officeart/2005/8/layout/venn2"/>
    <dgm:cxn modelId="{D4F8325D-8C20-4E8A-9603-27A82ABB98DF}" type="presParOf" srcId="{E4E2E83E-0958-4194-BFA8-2AA86B36D094}" destId="{40763189-25DE-482E-AFA7-7D31BE5DF836}" srcOrd="1" destOrd="0" presId="urn:microsoft.com/office/officeart/2005/8/layout/venn2"/>
    <dgm:cxn modelId="{7E6A578F-9CF0-4971-A1EF-ED25363232AF}" type="presParOf" srcId="{40763189-25DE-482E-AFA7-7D31BE5DF836}" destId="{0C43F456-5B72-4389-88ED-61A3DC3D62AF}" srcOrd="0" destOrd="0" presId="urn:microsoft.com/office/officeart/2005/8/layout/venn2"/>
    <dgm:cxn modelId="{0B666158-1864-4F18-886B-8EBF0A4201B2}" type="presParOf" srcId="{40763189-25DE-482E-AFA7-7D31BE5DF836}" destId="{249BECC8-9A04-472D-8665-F27415E92082}" srcOrd="1" destOrd="0" presId="urn:microsoft.com/office/officeart/2005/8/layout/venn2"/>
    <dgm:cxn modelId="{CC299918-2603-4CBE-9109-2C9579DDA223}" type="presParOf" srcId="{E4E2E83E-0958-4194-BFA8-2AA86B36D094}" destId="{7C4AF478-57A3-4C66-B1FA-6029D53A597C}" srcOrd="2" destOrd="0" presId="urn:microsoft.com/office/officeart/2005/8/layout/venn2"/>
    <dgm:cxn modelId="{E2B1D938-FE1B-4DBE-A467-DD62BF08649F}" type="presParOf" srcId="{7C4AF478-57A3-4C66-B1FA-6029D53A597C}" destId="{32EE952A-1245-46EE-BD84-6B07F33A4CCD}" srcOrd="0" destOrd="0" presId="urn:microsoft.com/office/officeart/2005/8/layout/venn2"/>
    <dgm:cxn modelId="{8C951D93-2C7E-439A-92CC-BBA8FB2BE1D2}" type="presParOf" srcId="{7C4AF478-57A3-4C66-B1FA-6029D53A597C}" destId="{B95F2939-0849-42B1-89E3-F17BBA0562E5}" srcOrd="1" destOrd="0" presId="urn:microsoft.com/office/officeart/2005/8/layout/venn2"/>
    <dgm:cxn modelId="{75F07081-BFB9-43AB-8D34-73931EDBB425}" type="presParOf" srcId="{E4E2E83E-0958-4194-BFA8-2AA86B36D094}" destId="{4EFB417F-1BAF-4C04-97A3-34390F30D1EC}" srcOrd="3" destOrd="0" presId="urn:microsoft.com/office/officeart/2005/8/layout/venn2"/>
    <dgm:cxn modelId="{AA09E07F-39D5-4052-8810-DBF5D7B0DBB5}" type="presParOf" srcId="{4EFB417F-1BAF-4C04-97A3-34390F30D1EC}" destId="{5FF55C07-F542-4471-9214-2763914D7079}" srcOrd="0" destOrd="0" presId="urn:microsoft.com/office/officeart/2005/8/layout/venn2"/>
    <dgm:cxn modelId="{D98201A4-0223-4A82-8322-6AEE013977E3}" type="presParOf" srcId="{4EFB417F-1BAF-4C04-97A3-34390F30D1EC}" destId="{4BB08A42-61AC-46EA-87AC-17C90F9B54A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0F3A10-A8B1-4D75-A751-B191AF7CFCC1}" type="doc">
      <dgm:prSet loTypeId="urn:microsoft.com/office/officeart/2005/8/layout/cycle4#1" loCatId="cycle" qsTypeId="urn:microsoft.com/office/officeart/2005/8/quickstyle/simple1" qsCatId="simple" csTypeId="urn:microsoft.com/office/officeart/2005/8/colors/accent1_2" csCatId="accent1" phldr="1"/>
      <dgm:spPr/>
      <dgm:t>
        <a:bodyPr/>
        <a:lstStyle/>
        <a:p>
          <a:endParaRPr lang="en-US"/>
        </a:p>
      </dgm:t>
    </dgm:pt>
    <dgm:pt modelId="{1F9334C4-575C-42ED-8DCC-97FBF4B86279}">
      <dgm:prSet phldrT="[Text]"/>
      <dgm:spPr>
        <a:solidFill>
          <a:schemeClr val="accent1"/>
        </a:solidFill>
      </dgm:spPr>
      <dgm:t>
        <a:bodyPr/>
        <a:lstStyle/>
        <a:p>
          <a:r>
            <a:rPr lang="en-US" b="1" dirty="0" smtClean="0"/>
            <a:t>HIV and STD Prevention</a:t>
          </a:r>
        </a:p>
        <a:p>
          <a:endParaRPr lang="en-US" dirty="0"/>
        </a:p>
      </dgm:t>
    </dgm:pt>
    <dgm:pt modelId="{35F78108-4063-4842-94FD-DDD776A65FDB}" type="parTrans" cxnId="{94881822-8308-41FA-9290-840FCF54CB55}">
      <dgm:prSet/>
      <dgm:spPr/>
      <dgm:t>
        <a:bodyPr/>
        <a:lstStyle/>
        <a:p>
          <a:endParaRPr lang="en-US"/>
        </a:p>
      </dgm:t>
    </dgm:pt>
    <dgm:pt modelId="{6573B81D-56C3-456C-A0D3-7750C07B0EE2}" type="sibTrans" cxnId="{94881822-8308-41FA-9290-840FCF54CB55}">
      <dgm:prSet/>
      <dgm:spPr/>
      <dgm:t>
        <a:bodyPr/>
        <a:lstStyle/>
        <a:p>
          <a:endParaRPr lang="en-US"/>
        </a:p>
      </dgm:t>
    </dgm:pt>
    <dgm:pt modelId="{B9691D94-997B-4DC2-B6F7-38B7C2DF776C}">
      <dgm:prSet phldrT="[Text]" custT="1"/>
      <dgm:spPr>
        <a:ln>
          <a:solidFill>
            <a:schemeClr val="accent1"/>
          </a:solidFill>
        </a:ln>
      </dgm:spPr>
      <dgm:t>
        <a:bodyPr/>
        <a:lstStyle/>
        <a:p>
          <a:r>
            <a:rPr lang="en-US" sz="1100" b="1" dirty="0" smtClean="0">
              <a:solidFill>
                <a:schemeClr val="accent1">
                  <a:lumMod val="75000"/>
                </a:schemeClr>
              </a:solidFill>
              <a:latin typeface="+mn-lt"/>
            </a:rPr>
            <a:t>HIV testing </a:t>
          </a:r>
          <a:endParaRPr lang="en-US" sz="1100" dirty="0">
            <a:latin typeface="+mn-lt"/>
          </a:endParaRPr>
        </a:p>
      </dgm:t>
    </dgm:pt>
    <dgm:pt modelId="{C90FAA91-2944-4311-994D-811D8FFA1E5C}" type="parTrans" cxnId="{FDD7E918-D4F9-4EA1-93D6-28AA8C9975FC}">
      <dgm:prSet/>
      <dgm:spPr/>
      <dgm:t>
        <a:bodyPr/>
        <a:lstStyle/>
        <a:p>
          <a:endParaRPr lang="en-US"/>
        </a:p>
      </dgm:t>
    </dgm:pt>
    <dgm:pt modelId="{CC55EA50-5601-4E56-9050-004FF6459D37}" type="sibTrans" cxnId="{FDD7E918-D4F9-4EA1-93D6-28AA8C9975FC}">
      <dgm:prSet/>
      <dgm:spPr/>
      <dgm:t>
        <a:bodyPr/>
        <a:lstStyle/>
        <a:p>
          <a:endParaRPr lang="en-US"/>
        </a:p>
      </dgm:t>
    </dgm:pt>
    <dgm:pt modelId="{FF3F3E51-7910-46A2-ADA4-71E2F6C00F55}">
      <dgm:prSet phldrT="[Text]" custT="1"/>
      <dgm:spPr/>
      <dgm:t>
        <a:bodyPr/>
        <a:lstStyle/>
        <a:p>
          <a:r>
            <a:rPr lang="en-US" sz="1100" b="1" dirty="0" smtClean="0">
              <a:solidFill>
                <a:schemeClr val="accent1">
                  <a:lumMod val="50000"/>
                </a:schemeClr>
              </a:solidFill>
              <a:latin typeface="+mn-lt"/>
            </a:rPr>
            <a:t>Core Surveillance</a:t>
          </a:r>
          <a:endParaRPr lang="en-US" sz="1100" dirty="0">
            <a:latin typeface="+mn-lt"/>
          </a:endParaRPr>
        </a:p>
      </dgm:t>
    </dgm:pt>
    <dgm:pt modelId="{32B3E864-5310-4067-A611-071305F26B56}">
      <dgm:prSet phldrT="[Text]"/>
      <dgm:spPr>
        <a:solidFill>
          <a:schemeClr val="accent1">
            <a:lumMod val="60000"/>
            <a:lumOff val="40000"/>
          </a:schemeClr>
        </a:solidFill>
        <a:ln>
          <a:solidFill>
            <a:schemeClr val="accent1">
              <a:lumMod val="40000"/>
              <a:lumOff val="60000"/>
            </a:schemeClr>
          </a:solidFill>
        </a:ln>
      </dgm:spPr>
      <dgm:t>
        <a:bodyPr/>
        <a:lstStyle/>
        <a:p>
          <a:r>
            <a:rPr lang="en-US" b="1" dirty="0" smtClean="0">
              <a:solidFill>
                <a:schemeClr val="accent1">
                  <a:lumMod val="75000"/>
                </a:schemeClr>
              </a:solidFill>
              <a:latin typeface="+mn-lt"/>
            </a:rPr>
            <a:t>Surveillance, Evaluation and Research</a:t>
          </a:r>
          <a:endParaRPr lang="en-US" dirty="0">
            <a:solidFill>
              <a:schemeClr val="accent1">
                <a:lumMod val="75000"/>
              </a:schemeClr>
            </a:solidFill>
            <a:latin typeface="+mn-lt"/>
          </a:endParaRPr>
        </a:p>
      </dgm:t>
    </dgm:pt>
    <dgm:pt modelId="{EE6CB038-6D9B-476C-86F4-6E4C2B5B0FAA}" type="sibTrans" cxnId="{1FC2C93E-B81F-46A0-AA06-89FAB4B72929}">
      <dgm:prSet/>
      <dgm:spPr/>
      <dgm:t>
        <a:bodyPr/>
        <a:lstStyle/>
        <a:p>
          <a:endParaRPr lang="en-US"/>
        </a:p>
      </dgm:t>
    </dgm:pt>
    <dgm:pt modelId="{4EF5E141-9691-4559-A9DC-0BB361F84437}" type="parTrans" cxnId="{1FC2C93E-B81F-46A0-AA06-89FAB4B72929}">
      <dgm:prSet/>
      <dgm:spPr/>
      <dgm:t>
        <a:bodyPr/>
        <a:lstStyle/>
        <a:p>
          <a:endParaRPr lang="en-US"/>
        </a:p>
      </dgm:t>
    </dgm:pt>
    <dgm:pt modelId="{02718789-BE2A-40CC-AFC8-1755F1440A8A}" type="sibTrans" cxnId="{1EA2B628-985E-42E7-9015-D4CB135C7EF7}">
      <dgm:prSet/>
      <dgm:spPr/>
      <dgm:t>
        <a:bodyPr/>
        <a:lstStyle/>
        <a:p>
          <a:endParaRPr lang="en-US"/>
        </a:p>
      </dgm:t>
    </dgm:pt>
    <dgm:pt modelId="{9493D5AD-B50C-443C-936B-8CD01477F50B}" type="parTrans" cxnId="{1EA2B628-985E-42E7-9015-D4CB135C7EF7}">
      <dgm:prSet/>
      <dgm:spPr/>
      <dgm:t>
        <a:bodyPr/>
        <a:lstStyle/>
        <a:p>
          <a:endParaRPr lang="en-US"/>
        </a:p>
      </dgm:t>
    </dgm:pt>
    <dgm:pt modelId="{7B30FC36-22C8-4F24-9E89-C21862CE017D}">
      <dgm:prSet phldrT="[Text]" custT="1"/>
      <dgm:spPr/>
      <dgm:t>
        <a:bodyPr/>
        <a:lstStyle/>
        <a:p>
          <a:pPr algn="r"/>
          <a:r>
            <a:rPr lang="en-US" sz="1100" b="1" dirty="0" smtClean="0">
              <a:solidFill>
                <a:schemeClr val="accent1">
                  <a:lumMod val="75000"/>
                </a:schemeClr>
              </a:solidFill>
              <a:latin typeface="+mn-lt"/>
            </a:rPr>
            <a:t>Engagement in care</a:t>
          </a:r>
          <a:endParaRPr lang="en-US" sz="1100" dirty="0">
            <a:solidFill>
              <a:schemeClr val="accent1">
                <a:lumMod val="75000"/>
              </a:schemeClr>
            </a:solidFill>
            <a:latin typeface="+mn-lt"/>
          </a:endParaRPr>
        </a:p>
      </dgm:t>
    </dgm:pt>
    <dgm:pt modelId="{E8DE9368-DDB0-4C90-AF73-48CB27BC90A0}">
      <dgm:prSet phldrT="[Text]"/>
      <dgm:spPr>
        <a:solidFill>
          <a:schemeClr val="accent1">
            <a:lumMod val="75000"/>
          </a:schemeClr>
        </a:solidFill>
        <a:ln>
          <a:solidFill>
            <a:schemeClr val="accent1">
              <a:lumMod val="40000"/>
              <a:lumOff val="60000"/>
            </a:schemeClr>
          </a:solidFill>
        </a:ln>
      </dgm:spPr>
      <dgm:t>
        <a:bodyPr/>
        <a:lstStyle/>
        <a:p>
          <a:r>
            <a:rPr lang="en-US" dirty="0" smtClean="0"/>
            <a:t>Primary Care and HIV treatment</a:t>
          </a:r>
          <a:endParaRPr lang="en-US" dirty="0"/>
        </a:p>
      </dgm:t>
    </dgm:pt>
    <dgm:pt modelId="{EFC4D2DC-7AF9-4BE0-AFF2-A3544182DC06}" type="sibTrans" cxnId="{4F3F7B55-A2FE-4AFC-BF1D-CA614F7E46B5}">
      <dgm:prSet/>
      <dgm:spPr/>
      <dgm:t>
        <a:bodyPr/>
        <a:lstStyle/>
        <a:p>
          <a:endParaRPr lang="en-US"/>
        </a:p>
      </dgm:t>
    </dgm:pt>
    <dgm:pt modelId="{47FD994C-8F7B-41AC-8BDB-285B25E71FBC}" type="parTrans" cxnId="{4F3F7B55-A2FE-4AFC-BF1D-CA614F7E46B5}">
      <dgm:prSet/>
      <dgm:spPr/>
      <dgm:t>
        <a:bodyPr/>
        <a:lstStyle/>
        <a:p>
          <a:endParaRPr lang="en-US"/>
        </a:p>
      </dgm:t>
    </dgm:pt>
    <dgm:pt modelId="{19583E38-B71B-437F-AC46-6CB80E32BC6C}" type="sibTrans" cxnId="{0AE0C92E-CB23-49FB-A20B-DB7ACE061DB0}">
      <dgm:prSet/>
      <dgm:spPr/>
      <dgm:t>
        <a:bodyPr/>
        <a:lstStyle/>
        <a:p>
          <a:endParaRPr lang="en-US"/>
        </a:p>
      </dgm:t>
    </dgm:pt>
    <dgm:pt modelId="{5217BA29-2CF7-4451-A4F2-A77604224AE3}" type="parTrans" cxnId="{0AE0C92E-CB23-49FB-A20B-DB7ACE061DB0}">
      <dgm:prSet/>
      <dgm:spPr/>
      <dgm:t>
        <a:bodyPr/>
        <a:lstStyle/>
        <a:p>
          <a:endParaRPr lang="en-US"/>
        </a:p>
      </dgm:t>
    </dgm:pt>
    <dgm:pt modelId="{4905362D-0042-4E06-9A03-22CC27192A3F}">
      <dgm:prSet phldrT="[Text]" custT="1"/>
      <dgm:spPr>
        <a:ln>
          <a:solidFill>
            <a:schemeClr val="accent1">
              <a:lumMod val="50000"/>
            </a:schemeClr>
          </a:solidFill>
        </a:ln>
      </dgm:spPr>
      <dgm:t>
        <a:bodyPr/>
        <a:lstStyle/>
        <a:p>
          <a:pPr algn="r"/>
          <a:r>
            <a:rPr lang="en-US" sz="1100" b="1" dirty="0" smtClean="0">
              <a:solidFill>
                <a:schemeClr val="accent1">
                  <a:lumMod val="50000"/>
                </a:schemeClr>
              </a:solidFill>
              <a:latin typeface="+mn-lt"/>
            </a:rPr>
            <a:t>Linkage to medical care</a:t>
          </a:r>
          <a:endParaRPr lang="en-US" sz="1100" dirty="0">
            <a:solidFill>
              <a:schemeClr val="accent1">
                <a:lumMod val="50000"/>
              </a:schemeClr>
            </a:solidFill>
            <a:latin typeface="+mn-lt"/>
          </a:endParaRPr>
        </a:p>
      </dgm:t>
    </dgm:pt>
    <dgm:pt modelId="{ECAD3514-96A2-48E1-93DA-EBC7051150C7}">
      <dgm:prSet phldrT="[Text]"/>
      <dgm:spPr>
        <a:solidFill>
          <a:schemeClr val="accent1">
            <a:lumMod val="50000"/>
          </a:schemeClr>
        </a:solidFill>
        <a:ln>
          <a:solidFill>
            <a:schemeClr val="accent1">
              <a:lumMod val="50000"/>
            </a:schemeClr>
          </a:solidFill>
        </a:ln>
      </dgm:spPr>
      <dgm:t>
        <a:bodyPr/>
        <a:lstStyle/>
        <a:p>
          <a:r>
            <a:rPr lang="en-US" b="1" dirty="0" smtClean="0">
              <a:latin typeface="+mn-lt"/>
            </a:rPr>
            <a:t>HIV Care and Support  Services</a:t>
          </a:r>
          <a:endParaRPr lang="en-US" dirty="0">
            <a:latin typeface="+mn-lt"/>
          </a:endParaRPr>
        </a:p>
      </dgm:t>
    </dgm:pt>
    <dgm:pt modelId="{51D387D3-895B-4464-AF3F-DA49E198D2C7}" type="sibTrans" cxnId="{AACCB30C-955F-4B9B-943F-E211BA53670A}">
      <dgm:prSet/>
      <dgm:spPr/>
      <dgm:t>
        <a:bodyPr/>
        <a:lstStyle/>
        <a:p>
          <a:endParaRPr lang="en-US"/>
        </a:p>
      </dgm:t>
    </dgm:pt>
    <dgm:pt modelId="{22C9D348-50C8-4483-AA63-E119A324798F}" type="parTrans" cxnId="{AACCB30C-955F-4B9B-943F-E211BA53670A}">
      <dgm:prSet/>
      <dgm:spPr/>
      <dgm:t>
        <a:bodyPr/>
        <a:lstStyle/>
        <a:p>
          <a:endParaRPr lang="en-US"/>
        </a:p>
      </dgm:t>
    </dgm:pt>
    <dgm:pt modelId="{04C880E8-193B-4B09-BEA9-D2BD833B8B02}" type="sibTrans" cxnId="{4EF1C27E-BED6-4984-AD89-D31F8968EB89}">
      <dgm:prSet/>
      <dgm:spPr/>
      <dgm:t>
        <a:bodyPr/>
        <a:lstStyle/>
        <a:p>
          <a:endParaRPr lang="en-US"/>
        </a:p>
      </dgm:t>
    </dgm:pt>
    <dgm:pt modelId="{A1B29CEB-6AB6-4CA0-B232-473B9C6CB33D}" type="parTrans" cxnId="{4EF1C27E-BED6-4984-AD89-D31F8968EB89}">
      <dgm:prSet/>
      <dgm:spPr/>
      <dgm:t>
        <a:bodyPr/>
        <a:lstStyle/>
        <a:p>
          <a:endParaRPr lang="en-US"/>
        </a:p>
      </dgm:t>
    </dgm:pt>
    <dgm:pt modelId="{508160FB-F5D5-4B68-AD19-94352E47731C}">
      <dgm:prSet custT="1"/>
      <dgm:spPr/>
      <dgm:t>
        <a:bodyPr/>
        <a:lstStyle/>
        <a:p>
          <a:r>
            <a:rPr lang="en-US" sz="1100" b="1" dirty="0" smtClean="0">
              <a:solidFill>
                <a:schemeClr val="accent1">
                  <a:lumMod val="75000"/>
                </a:schemeClr>
              </a:solidFill>
              <a:latin typeface="+mn-lt"/>
            </a:rPr>
            <a:t>Partner services</a:t>
          </a:r>
          <a:endParaRPr lang="en-US" sz="1100" b="1" dirty="0">
            <a:solidFill>
              <a:schemeClr val="accent1">
                <a:lumMod val="75000"/>
              </a:schemeClr>
            </a:solidFill>
            <a:latin typeface="+mn-lt"/>
          </a:endParaRPr>
        </a:p>
      </dgm:t>
    </dgm:pt>
    <dgm:pt modelId="{5BBD5D83-FCD2-4CE2-ABDB-D63B5C6F1076}" type="parTrans" cxnId="{2BDABAB4-FF3E-4FBC-98D7-E11326360D7A}">
      <dgm:prSet/>
      <dgm:spPr/>
      <dgm:t>
        <a:bodyPr/>
        <a:lstStyle/>
        <a:p>
          <a:endParaRPr lang="en-US"/>
        </a:p>
      </dgm:t>
    </dgm:pt>
    <dgm:pt modelId="{6521B599-762C-417E-BBBE-8694FD070FC6}" type="sibTrans" cxnId="{2BDABAB4-FF3E-4FBC-98D7-E11326360D7A}">
      <dgm:prSet/>
      <dgm:spPr/>
      <dgm:t>
        <a:bodyPr/>
        <a:lstStyle/>
        <a:p>
          <a:endParaRPr lang="en-US"/>
        </a:p>
      </dgm:t>
    </dgm:pt>
    <dgm:pt modelId="{1747562B-8DBF-4361-A1CC-49427B1DA29C}">
      <dgm:prSet custT="1"/>
      <dgm:spPr/>
      <dgm:t>
        <a:bodyPr/>
        <a:lstStyle/>
        <a:p>
          <a:r>
            <a:rPr lang="en-US" sz="1100" b="1" dirty="0" smtClean="0">
              <a:solidFill>
                <a:schemeClr val="accent1">
                  <a:lumMod val="75000"/>
                </a:schemeClr>
              </a:solidFill>
              <a:latin typeface="+mn-lt"/>
            </a:rPr>
            <a:t>STD prevention and treatment</a:t>
          </a:r>
          <a:endParaRPr lang="en-US" sz="1100" b="1" dirty="0">
            <a:solidFill>
              <a:schemeClr val="accent1">
                <a:lumMod val="75000"/>
              </a:schemeClr>
            </a:solidFill>
            <a:latin typeface="+mn-lt"/>
          </a:endParaRPr>
        </a:p>
      </dgm:t>
    </dgm:pt>
    <dgm:pt modelId="{BF38E0D5-8EC4-4E07-8B68-9DB7AB057455}" type="parTrans" cxnId="{13E70CA6-7CD2-419D-8F55-42F20BE5F594}">
      <dgm:prSet/>
      <dgm:spPr/>
      <dgm:t>
        <a:bodyPr/>
        <a:lstStyle/>
        <a:p>
          <a:endParaRPr lang="en-US"/>
        </a:p>
      </dgm:t>
    </dgm:pt>
    <dgm:pt modelId="{9B543C9E-1A93-428A-B45C-8A0FCDDB3C2E}" type="sibTrans" cxnId="{13E70CA6-7CD2-419D-8F55-42F20BE5F594}">
      <dgm:prSet/>
      <dgm:spPr/>
      <dgm:t>
        <a:bodyPr/>
        <a:lstStyle/>
        <a:p>
          <a:endParaRPr lang="en-US"/>
        </a:p>
      </dgm:t>
    </dgm:pt>
    <dgm:pt modelId="{81887DE8-BC0C-494B-95DD-68DF6EC99D79}">
      <dgm:prSet custT="1"/>
      <dgm:spPr/>
      <dgm:t>
        <a:bodyPr/>
        <a:lstStyle/>
        <a:p>
          <a:r>
            <a:rPr lang="en-US" sz="1100" b="1" dirty="0" smtClean="0">
              <a:solidFill>
                <a:schemeClr val="accent1">
                  <a:lumMod val="75000"/>
                </a:schemeClr>
              </a:solidFill>
              <a:latin typeface="+mn-lt"/>
            </a:rPr>
            <a:t>Addressing drivers and co-factors of HIV</a:t>
          </a:r>
          <a:endParaRPr lang="en-US" sz="1100" b="1" dirty="0">
            <a:solidFill>
              <a:schemeClr val="accent1">
                <a:lumMod val="75000"/>
              </a:schemeClr>
            </a:solidFill>
            <a:latin typeface="+mn-lt"/>
          </a:endParaRPr>
        </a:p>
      </dgm:t>
    </dgm:pt>
    <dgm:pt modelId="{A8B071F6-140A-4C17-9658-7F36D1257606}" type="parTrans" cxnId="{A7F95CD7-E320-4FF8-AE5F-86A6C4F5BE4C}">
      <dgm:prSet/>
      <dgm:spPr/>
      <dgm:t>
        <a:bodyPr/>
        <a:lstStyle/>
        <a:p>
          <a:endParaRPr lang="en-US"/>
        </a:p>
      </dgm:t>
    </dgm:pt>
    <dgm:pt modelId="{80A8A57A-5EE7-4C60-8198-DE066636F08C}" type="sibTrans" cxnId="{A7F95CD7-E320-4FF8-AE5F-86A6C4F5BE4C}">
      <dgm:prSet/>
      <dgm:spPr/>
      <dgm:t>
        <a:bodyPr/>
        <a:lstStyle/>
        <a:p>
          <a:endParaRPr lang="en-US"/>
        </a:p>
      </dgm:t>
    </dgm:pt>
    <dgm:pt modelId="{A1D5AB66-FB84-4E48-B023-6F68A147E9CE}">
      <dgm:prSet custT="1"/>
      <dgm:spPr/>
      <dgm:t>
        <a:bodyPr/>
        <a:lstStyle/>
        <a:p>
          <a:r>
            <a:rPr lang="en-US" sz="1100" b="1" dirty="0" smtClean="0">
              <a:solidFill>
                <a:schemeClr val="accent1">
                  <a:lumMod val="75000"/>
                </a:schemeClr>
              </a:solidFill>
              <a:latin typeface="+mn-lt"/>
            </a:rPr>
            <a:t>Linkage to medical</a:t>
          </a:r>
          <a:endParaRPr lang="en-US" sz="1100" b="1" dirty="0">
            <a:solidFill>
              <a:schemeClr val="accent1">
                <a:lumMod val="75000"/>
              </a:schemeClr>
            </a:solidFill>
            <a:latin typeface="+mn-lt"/>
          </a:endParaRPr>
        </a:p>
      </dgm:t>
    </dgm:pt>
    <dgm:pt modelId="{B7DF1D2E-873E-45F2-A947-738BD711F07B}" type="parTrans" cxnId="{8DB67EF4-00DF-43D0-982D-1049992AB4B6}">
      <dgm:prSet/>
      <dgm:spPr/>
      <dgm:t>
        <a:bodyPr/>
        <a:lstStyle/>
        <a:p>
          <a:endParaRPr lang="en-US"/>
        </a:p>
      </dgm:t>
    </dgm:pt>
    <dgm:pt modelId="{1EAC66B2-8016-48B8-93F2-DA32400C86ED}" type="sibTrans" cxnId="{8DB67EF4-00DF-43D0-982D-1049992AB4B6}">
      <dgm:prSet/>
      <dgm:spPr/>
      <dgm:t>
        <a:bodyPr/>
        <a:lstStyle/>
        <a:p>
          <a:endParaRPr lang="en-US"/>
        </a:p>
      </dgm:t>
    </dgm:pt>
    <dgm:pt modelId="{FD6AE38B-035A-4932-885B-43A63602BC62}">
      <dgm:prSet custT="1"/>
      <dgm:spPr/>
      <dgm:t>
        <a:bodyPr/>
        <a:lstStyle/>
        <a:p>
          <a:r>
            <a:rPr lang="en-US" sz="1100" b="1" dirty="0" smtClean="0">
              <a:solidFill>
                <a:schemeClr val="accent1">
                  <a:lumMod val="75000"/>
                </a:schemeClr>
              </a:solidFill>
              <a:latin typeface="+mn-lt"/>
            </a:rPr>
            <a:t>Risk reduction activities</a:t>
          </a:r>
          <a:endParaRPr lang="en-US" sz="1100" b="1" dirty="0">
            <a:solidFill>
              <a:schemeClr val="accent1">
                <a:lumMod val="75000"/>
              </a:schemeClr>
            </a:solidFill>
            <a:latin typeface="+mn-lt"/>
          </a:endParaRPr>
        </a:p>
      </dgm:t>
    </dgm:pt>
    <dgm:pt modelId="{30ACC91A-4CD0-4CE7-BCBE-2D877574B277}" type="parTrans" cxnId="{02C39C64-6544-4584-BB48-E22762794D10}">
      <dgm:prSet/>
      <dgm:spPr/>
      <dgm:t>
        <a:bodyPr/>
        <a:lstStyle/>
        <a:p>
          <a:endParaRPr lang="en-US"/>
        </a:p>
      </dgm:t>
    </dgm:pt>
    <dgm:pt modelId="{F813B36F-CA4C-4DC3-B906-4CF835AA651A}" type="sibTrans" cxnId="{02C39C64-6544-4584-BB48-E22762794D10}">
      <dgm:prSet/>
      <dgm:spPr/>
      <dgm:t>
        <a:bodyPr/>
        <a:lstStyle/>
        <a:p>
          <a:endParaRPr lang="en-US"/>
        </a:p>
      </dgm:t>
    </dgm:pt>
    <dgm:pt modelId="{8FD7C89B-2E6C-40B6-8AC7-B5DCEF22BB1B}">
      <dgm:prSet custT="1"/>
      <dgm:spPr/>
      <dgm:t>
        <a:bodyPr/>
        <a:lstStyle/>
        <a:p>
          <a:r>
            <a:rPr lang="en-US" sz="1100" b="1" dirty="0" smtClean="0">
              <a:solidFill>
                <a:schemeClr val="accent1">
                  <a:lumMod val="75000"/>
                </a:schemeClr>
              </a:solidFill>
              <a:latin typeface="+mn-lt"/>
            </a:rPr>
            <a:t>Community mobilization efforts</a:t>
          </a:r>
          <a:endParaRPr lang="en-US" sz="1100" b="1" dirty="0">
            <a:solidFill>
              <a:schemeClr val="accent1">
                <a:lumMod val="75000"/>
              </a:schemeClr>
            </a:solidFill>
            <a:latin typeface="+mn-lt"/>
          </a:endParaRPr>
        </a:p>
      </dgm:t>
    </dgm:pt>
    <dgm:pt modelId="{7331F797-F9CA-4E52-834E-134C9E09429A}" type="parTrans" cxnId="{D5D13CAA-34C0-4D2B-A959-5F1C8EEC4251}">
      <dgm:prSet/>
      <dgm:spPr/>
      <dgm:t>
        <a:bodyPr/>
        <a:lstStyle/>
        <a:p>
          <a:endParaRPr lang="en-US"/>
        </a:p>
      </dgm:t>
    </dgm:pt>
    <dgm:pt modelId="{66165433-9BCD-491E-B9CC-75DE22DC900F}" type="sibTrans" cxnId="{D5D13CAA-34C0-4D2B-A959-5F1C8EEC4251}">
      <dgm:prSet/>
      <dgm:spPr/>
      <dgm:t>
        <a:bodyPr/>
        <a:lstStyle/>
        <a:p>
          <a:endParaRPr lang="en-US"/>
        </a:p>
      </dgm:t>
    </dgm:pt>
    <dgm:pt modelId="{380497EF-0237-4BF0-B2B7-A60287B9D7E9}">
      <dgm:prSet custT="1"/>
      <dgm:spPr/>
      <dgm:t>
        <a:bodyPr/>
        <a:lstStyle/>
        <a:p>
          <a:r>
            <a:rPr lang="en-US" sz="1100" b="1" dirty="0" smtClean="0">
              <a:solidFill>
                <a:schemeClr val="accent1">
                  <a:lumMod val="75000"/>
                </a:schemeClr>
              </a:solidFill>
              <a:latin typeface="+mn-lt"/>
            </a:rPr>
            <a:t>Public information efforts</a:t>
          </a:r>
          <a:endParaRPr lang="en-US" sz="1100" b="1" dirty="0">
            <a:solidFill>
              <a:schemeClr val="accent1">
                <a:lumMod val="75000"/>
              </a:schemeClr>
            </a:solidFill>
            <a:latin typeface="+mn-lt"/>
          </a:endParaRPr>
        </a:p>
      </dgm:t>
    </dgm:pt>
    <dgm:pt modelId="{7C457A95-B580-496A-A6AA-3298CC58C43E}" type="parTrans" cxnId="{0FA98E81-DBC1-4A95-907C-E43AB04C3058}">
      <dgm:prSet/>
      <dgm:spPr/>
      <dgm:t>
        <a:bodyPr/>
        <a:lstStyle/>
        <a:p>
          <a:endParaRPr lang="en-US"/>
        </a:p>
      </dgm:t>
    </dgm:pt>
    <dgm:pt modelId="{5368C94B-61F2-43CA-83EA-9A557E7A39F4}" type="sibTrans" cxnId="{0FA98E81-DBC1-4A95-907C-E43AB04C3058}">
      <dgm:prSet/>
      <dgm:spPr/>
      <dgm:t>
        <a:bodyPr/>
        <a:lstStyle/>
        <a:p>
          <a:endParaRPr lang="en-US"/>
        </a:p>
      </dgm:t>
    </dgm:pt>
    <dgm:pt modelId="{3238E50D-B5B3-44CF-9271-E934A00AEFF7}">
      <dgm:prSet custT="1"/>
      <dgm:spPr/>
      <dgm:t>
        <a:bodyPr/>
        <a:lstStyle/>
        <a:p>
          <a:r>
            <a:rPr lang="en-US" sz="1100" b="1" dirty="0" smtClean="0">
              <a:solidFill>
                <a:schemeClr val="accent1">
                  <a:lumMod val="75000"/>
                </a:schemeClr>
              </a:solidFill>
              <a:latin typeface="+mn-lt"/>
            </a:rPr>
            <a:t>Condom distribution</a:t>
          </a:r>
          <a:endParaRPr lang="en-US" sz="1100" b="1" dirty="0">
            <a:solidFill>
              <a:schemeClr val="accent1">
                <a:lumMod val="75000"/>
              </a:schemeClr>
            </a:solidFill>
            <a:latin typeface="+mn-lt"/>
          </a:endParaRPr>
        </a:p>
      </dgm:t>
    </dgm:pt>
    <dgm:pt modelId="{A402C3FF-FC66-41B6-8F05-05790CC44A57}" type="parTrans" cxnId="{92A4EAD9-3B80-40AB-8562-F8E6EF8A1438}">
      <dgm:prSet/>
      <dgm:spPr/>
      <dgm:t>
        <a:bodyPr/>
        <a:lstStyle/>
        <a:p>
          <a:endParaRPr lang="en-US"/>
        </a:p>
      </dgm:t>
    </dgm:pt>
    <dgm:pt modelId="{3D4A3471-AB99-4ACC-9578-3B5D3FD106FF}" type="sibTrans" cxnId="{92A4EAD9-3B80-40AB-8562-F8E6EF8A1438}">
      <dgm:prSet/>
      <dgm:spPr/>
      <dgm:t>
        <a:bodyPr/>
        <a:lstStyle/>
        <a:p>
          <a:endParaRPr lang="en-US"/>
        </a:p>
      </dgm:t>
    </dgm:pt>
    <dgm:pt modelId="{B11F9411-74EB-4268-A236-038D4E3F3C78}">
      <dgm:prSet custT="1"/>
      <dgm:spPr/>
      <dgm:t>
        <a:bodyPr/>
        <a:lstStyle/>
        <a:p>
          <a:r>
            <a:rPr lang="en-US" sz="1100" b="1" dirty="0" smtClean="0">
              <a:solidFill>
                <a:schemeClr val="accent1">
                  <a:lumMod val="75000"/>
                </a:schemeClr>
              </a:solidFill>
              <a:latin typeface="+mn-lt"/>
            </a:rPr>
            <a:t>Syringe access</a:t>
          </a:r>
          <a:endParaRPr lang="en-US" sz="1100" b="1" dirty="0">
            <a:solidFill>
              <a:schemeClr val="accent1">
                <a:lumMod val="75000"/>
              </a:schemeClr>
            </a:solidFill>
            <a:latin typeface="+mn-lt"/>
          </a:endParaRPr>
        </a:p>
      </dgm:t>
    </dgm:pt>
    <dgm:pt modelId="{D413205D-A330-4203-B822-6544ABA747DF}" type="parTrans" cxnId="{825613F7-59F6-4D21-9F7F-8CFFFD97D203}">
      <dgm:prSet/>
      <dgm:spPr/>
      <dgm:t>
        <a:bodyPr/>
        <a:lstStyle/>
        <a:p>
          <a:endParaRPr lang="en-US"/>
        </a:p>
      </dgm:t>
    </dgm:pt>
    <dgm:pt modelId="{57B4D257-23D3-4400-AE15-4DFAC3FE819C}" type="sibTrans" cxnId="{825613F7-59F6-4D21-9F7F-8CFFFD97D203}">
      <dgm:prSet/>
      <dgm:spPr/>
      <dgm:t>
        <a:bodyPr/>
        <a:lstStyle/>
        <a:p>
          <a:endParaRPr lang="en-US"/>
        </a:p>
      </dgm:t>
    </dgm:pt>
    <dgm:pt modelId="{FE19652E-6B84-400D-8024-8D08A3664436}">
      <dgm:prSet custT="1"/>
      <dgm:spPr/>
      <dgm:t>
        <a:bodyPr/>
        <a:lstStyle/>
        <a:p>
          <a:r>
            <a:rPr lang="en-US" sz="1100" b="1" dirty="0" smtClean="0">
              <a:solidFill>
                <a:schemeClr val="accent1">
                  <a:lumMod val="75000"/>
                </a:schemeClr>
              </a:solidFill>
              <a:latin typeface="+mn-lt"/>
            </a:rPr>
            <a:t>PEP</a:t>
          </a:r>
          <a:endParaRPr lang="en-US" sz="1100" b="1" dirty="0">
            <a:solidFill>
              <a:schemeClr val="accent1">
                <a:lumMod val="75000"/>
              </a:schemeClr>
            </a:solidFill>
            <a:latin typeface="+mn-lt"/>
          </a:endParaRPr>
        </a:p>
      </dgm:t>
    </dgm:pt>
    <dgm:pt modelId="{507DB7F8-9309-4677-8ADA-69ABD0D4BEE5}" type="parTrans" cxnId="{C1866305-13AA-4BB3-B922-A6800A289CE7}">
      <dgm:prSet/>
      <dgm:spPr/>
      <dgm:t>
        <a:bodyPr/>
        <a:lstStyle/>
        <a:p>
          <a:endParaRPr lang="en-US"/>
        </a:p>
      </dgm:t>
    </dgm:pt>
    <dgm:pt modelId="{82904072-DABE-4D9C-BF24-E4AC3120E4BB}" type="sibTrans" cxnId="{C1866305-13AA-4BB3-B922-A6800A289CE7}">
      <dgm:prSet/>
      <dgm:spPr/>
      <dgm:t>
        <a:bodyPr/>
        <a:lstStyle/>
        <a:p>
          <a:endParaRPr lang="en-US"/>
        </a:p>
      </dgm:t>
    </dgm:pt>
    <dgm:pt modelId="{4A7915D3-8FDE-44BF-BBB9-3398CF9C6E0D}">
      <dgm:prSet/>
      <dgm:spPr/>
      <dgm:t>
        <a:bodyPr/>
        <a:lstStyle/>
        <a:p>
          <a:endParaRPr lang="en-US" sz="500" b="1" dirty="0">
            <a:solidFill>
              <a:schemeClr val="accent1">
                <a:lumMod val="75000"/>
              </a:schemeClr>
            </a:solidFill>
            <a:latin typeface="Arial Narrow" pitchFamily="34" charset="0"/>
          </a:endParaRPr>
        </a:p>
      </dgm:t>
    </dgm:pt>
    <dgm:pt modelId="{0A687C5C-479B-4B75-8BD4-3E61DA2FA52C}" type="parTrans" cxnId="{9E21571F-1FBA-403F-8A7C-77E0F8E87F6B}">
      <dgm:prSet/>
      <dgm:spPr/>
      <dgm:t>
        <a:bodyPr/>
        <a:lstStyle/>
        <a:p>
          <a:endParaRPr lang="en-US"/>
        </a:p>
      </dgm:t>
    </dgm:pt>
    <dgm:pt modelId="{F797ABD0-5408-487C-8743-F37CE1984D28}" type="sibTrans" cxnId="{9E21571F-1FBA-403F-8A7C-77E0F8E87F6B}">
      <dgm:prSet/>
      <dgm:spPr/>
      <dgm:t>
        <a:bodyPr/>
        <a:lstStyle/>
        <a:p>
          <a:endParaRPr lang="en-US"/>
        </a:p>
      </dgm:t>
    </dgm:pt>
    <dgm:pt modelId="{DC0FF248-975C-4B56-9A32-9FBE20393449}">
      <dgm:prSet custT="1"/>
      <dgm:spPr/>
      <dgm:t>
        <a:bodyPr/>
        <a:lstStyle/>
        <a:p>
          <a:pPr algn="r"/>
          <a:r>
            <a:rPr lang="en-US" sz="1100" b="1" dirty="0" smtClean="0">
              <a:solidFill>
                <a:schemeClr val="accent1">
                  <a:lumMod val="50000"/>
                </a:schemeClr>
              </a:solidFill>
              <a:latin typeface="+mn-lt"/>
            </a:rPr>
            <a:t>Outreach services  </a:t>
          </a:r>
          <a:endParaRPr lang="en-US" sz="1100" b="1" dirty="0">
            <a:solidFill>
              <a:schemeClr val="accent1">
                <a:lumMod val="50000"/>
              </a:schemeClr>
            </a:solidFill>
            <a:latin typeface="+mn-lt"/>
          </a:endParaRPr>
        </a:p>
      </dgm:t>
    </dgm:pt>
    <dgm:pt modelId="{C02D3245-97AD-4035-B6D4-847A2B22F751}" type="parTrans" cxnId="{B94CF10F-3A4C-4E41-B456-F3871A700FCC}">
      <dgm:prSet/>
      <dgm:spPr/>
      <dgm:t>
        <a:bodyPr/>
        <a:lstStyle/>
        <a:p>
          <a:endParaRPr lang="en-US"/>
        </a:p>
      </dgm:t>
    </dgm:pt>
    <dgm:pt modelId="{DE82232C-3F84-4D33-B21A-DB7AE376EA20}" type="sibTrans" cxnId="{B94CF10F-3A4C-4E41-B456-F3871A700FCC}">
      <dgm:prSet/>
      <dgm:spPr/>
      <dgm:t>
        <a:bodyPr/>
        <a:lstStyle/>
        <a:p>
          <a:endParaRPr lang="en-US"/>
        </a:p>
      </dgm:t>
    </dgm:pt>
    <dgm:pt modelId="{506CED9A-2A25-469C-B768-4D0372AE1842}">
      <dgm:prSet custT="1"/>
      <dgm:spPr/>
      <dgm:t>
        <a:bodyPr/>
        <a:lstStyle/>
        <a:p>
          <a:pPr algn="r"/>
          <a:r>
            <a:rPr lang="en-US" sz="1100" b="1" dirty="0" smtClean="0">
              <a:solidFill>
                <a:schemeClr val="accent1">
                  <a:lumMod val="50000"/>
                </a:schemeClr>
              </a:solidFill>
              <a:latin typeface="+mn-lt"/>
            </a:rPr>
            <a:t>Oral health care</a:t>
          </a:r>
          <a:endParaRPr lang="en-US" sz="1100" b="1" dirty="0">
            <a:solidFill>
              <a:schemeClr val="accent1">
                <a:lumMod val="50000"/>
              </a:schemeClr>
            </a:solidFill>
            <a:latin typeface="+mn-lt"/>
          </a:endParaRPr>
        </a:p>
      </dgm:t>
    </dgm:pt>
    <dgm:pt modelId="{83B80F1B-C41B-42E3-9FDA-763923318F00}" type="sibTrans" cxnId="{EB7B1289-9A57-4DF1-A43A-200E8DCB15C7}">
      <dgm:prSet/>
      <dgm:spPr/>
      <dgm:t>
        <a:bodyPr/>
        <a:lstStyle/>
        <a:p>
          <a:endParaRPr lang="en-US"/>
        </a:p>
      </dgm:t>
    </dgm:pt>
    <dgm:pt modelId="{44DFDDDA-B0FD-4735-A1FD-98E0F6D78650}" type="parTrans" cxnId="{EB7B1289-9A57-4DF1-A43A-200E8DCB15C7}">
      <dgm:prSet/>
      <dgm:spPr/>
      <dgm:t>
        <a:bodyPr/>
        <a:lstStyle/>
        <a:p>
          <a:endParaRPr lang="en-US"/>
        </a:p>
      </dgm:t>
    </dgm:pt>
    <dgm:pt modelId="{8D947E78-DA2F-4DBB-96D0-61463D19C902}">
      <dgm:prSet custT="1"/>
      <dgm:spPr/>
      <dgm:t>
        <a:bodyPr/>
        <a:lstStyle/>
        <a:p>
          <a:pPr algn="r"/>
          <a:r>
            <a:rPr lang="en-US" sz="1100" b="1" dirty="0" smtClean="0">
              <a:solidFill>
                <a:schemeClr val="accent1">
                  <a:lumMod val="50000"/>
                </a:schemeClr>
              </a:solidFill>
              <a:latin typeface="+mn-lt"/>
            </a:rPr>
            <a:t>Housing services</a:t>
          </a:r>
          <a:endParaRPr lang="en-US" sz="1100" b="1" dirty="0">
            <a:solidFill>
              <a:schemeClr val="accent1">
                <a:lumMod val="50000"/>
              </a:schemeClr>
            </a:solidFill>
            <a:latin typeface="+mn-lt"/>
          </a:endParaRPr>
        </a:p>
      </dgm:t>
    </dgm:pt>
    <dgm:pt modelId="{FD8A0E02-8741-4B73-B6A4-A326BF6AE61A}" type="sibTrans" cxnId="{17C8D8D0-82FD-4CA6-BD52-B398F2D750F7}">
      <dgm:prSet/>
      <dgm:spPr/>
      <dgm:t>
        <a:bodyPr/>
        <a:lstStyle/>
        <a:p>
          <a:endParaRPr lang="en-US"/>
        </a:p>
      </dgm:t>
    </dgm:pt>
    <dgm:pt modelId="{D1CAE8EC-AA45-4FDA-B7C5-35A7F30276E5}" type="parTrans" cxnId="{17C8D8D0-82FD-4CA6-BD52-B398F2D750F7}">
      <dgm:prSet/>
      <dgm:spPr/>
      <dgm:t>
        <a:bodyPr/>
        <a:lstStyle/>
        <a:p>
          <a:endParaRPr lang="en-US"/>
        </a:p>
      </dgm:t>
    </dgm:pt>
    <dgm:pt modelId="{DB0EC355-E5C3-4342-AF01-AA6A118D90B5}">
      <dgm:prSet custT="1"/>
      <dgm:spPr/>
      <dgm:t>
        <a:bodyPr/>
        <a:lstStyle/>
        <a:p>
          <a:pPr algn="r"/>
          <a:r>
            <a:rPr lang="en-US" sz="1100" b="1" dirty="0" smtClean="0">
              <a:solidFill>
                <a:schemeClr val="accent1">
                  <a:lumMod val="50000"/>
                </a:schemeClr>
              </a:solidFill>
              <a:latin typeface="+mn-lt"/>
            </a:rPr>
            <a:t>Legal services</a:t>
          </a:r>
          <a:endParaRPr lang="en-US" sz="1100" b="1" dirty="0">
            <a:solidFill>
              <a:schemeClr val="accent1">
                <a:lumMod val="50000"/>
              </a:schemeClr>
            </a:solidFill>
            <a:latin typeface="+mn-lt"/>
          </a:endParaRPr>
        </a:p>
      </dgm:t>
    </dgm:pt>
    <dgm:pt modelId="{3AF1D436-F2F5-4A40-8AD6-C76289AFAD47}" type="sibTrans" cxnId="{8DF3A0D8-8A9F-4DE3-BA9B-516483C36D50}">
      <dgm:prSet/>
      <dgm:spPr/>
      <dgm:t>
        <a:bodyPr/>
        <a:lstStyle/>
        <a:p>
          <a:endParaRPr lang="en-US"/>
        </a:p>
      </dgm:t>
    </dgm:pt>
    <dgm:pt modelId="{6DD9F358-6618-435C-9BBE-B8B3727CD9B6}" type="parTrans" cxnId="{8DF3A0D8-8A9F-4DE3-BA9B-516483C36D50}">
      <dgm:prSet/>
      <dgm:spPr/>
      <dgm:t>
        <a:bodyPr/>
        <a:lstStyle/>
        <a:p>
          <a:endParaRPr lang="en-US"/>
        </a:p>
      </dgm:t>
    </dgm:pt>
    <dgm:pt modelId="{2875E768-1FE4-4AD1-9319-6ACCDB1FD2AF}">
      <dgm:prSet custT="1"/>
      <dgm:spPr/>
      <dgm:t>
        <a:bodyPr/>
        <a:lstStyle/>
        <a:p>
          <a:pPr algn="r"/>
          <a:r>
            <a:rPr lang="en-US" sz="1100" b="1" dirty="0" smtClean="0">
              <a:solidFill>
                <a:schemeClr val="accent1">
                  <a:lumMod val="50000"/>
                </a:schemeClr>
              </a:solidFill>
              <a:latin typeface="+mn-lt"/>
            </a:rPr>
            <a:t>Emergency financial assistance</a:t>
          </a:r>
          <a:endParaRPr lang="en-US" sz="1100" b="1" dirty="0">
            <a:solidFill>
              <a:schemeClr val="accent1">
                <a:lumMod val="50000"/>
              </a:schemeClr>
            </a:solidFill>
            <a:latin typeface="+mn-lt"/>
          </a:endParaRPr>
        </a:p>
      </dgm:t>
    </dgm:pt>
    <dgm:pt modelId="{5F4543EF-0CF8-4BD6-919F-D3FFDAC9B4B7}" type="sibTrans" cxnId="{0616B841-F561-48FD-B5B7-50AE304C697B}">
      <dgm:prSet/>
      <dgm:spPr/>
      <dgm:t>
        <a:bodyPr/>
        <a:lstStyle/>
        <a:p>
          <a:endParaRPr lang="en-US"/>
        </a:p>
      </dgm:t>
    </dgm:pt>
    <dgm:pt modelId="{1F83EF35-1358-4189-ACEF-0F6F60D12CDA}" type="parTrans" cxnId="{0616B841-F561-48FD-B5B7-50AE304C697B}">
      <dgm:prSet/>
      <dgm:spPr/>
      <dgm:t>
        <a:bodyPr/>
        <a:lstStyle/>
        <a:p>
          <a:endParaRPr lang="en-US"/>
        </a:p>
      </dgm:t>
    </dgm:pt>
    <dgm:pt modelId="{1197E6D9-4951-4A2C-8A13-02EE30944CDC}">
      <dgm:prSet custT="1"/>
      <dgm:spPr/>
      <dgm:t>
        <a:bodyPr/>
        <a:lstStyle/>
        <a:p>
          <a:pPr algn="r"/>
          <a:r>
            <a:rPr lang="en-US" sz="1100" b="1" dirty="0" smtClean="0">
              <a:solidFill>
                <a:schemeClr val="accent1">
                  <a:lumMod val="50000"/>
                </a:schemeClr>
              </a:solidFill>
              <a:latin typeface="+mn-lt"/>
            </a:rPr>
            <a:t>Client Advocacy-related services    </a:t>
          </a:r>
          <a:endParaRPr lang="en-US" sz="1100" b="1" dirty="0">
            <a:solidFill>
              <a:schemeClr val="accent1">
                <a:lumMod val="50000"/>
              </a:schemeClr>
            </a:solidFill>
            <a:latin typeface="+mn-lt"/>
          </a:endParaRPr>
        </a:p>
      </dgm:t>
    </dgm:pt>
    <dgm:pt modelId="{8778E506-4806-41CA-9FA9-0939D2948402}" type="sibTrans" cxnId="{E9D0FFDE-E33D-40D4-85FF-89D227144A31}">
      <dgm:prSet/>
      <dgm:spPr/>
      <dgm:t>
        <a:bodyPr/>
        <a:lstStyle/>
        <a:p>
          <a:endParaRPr lang="en-US"/>
        </a:p>
      </dgm:t>
    </dgm:pt>
    <dgm:pt modelId="{0251FDB9-73CE-44D6-B3CC-578762433B5E}" type="parTrans" cxnId="{E9D0FFDE-E33D-40D4-85FF-89D227144A31}">
      <dgm:prSet/>
      <dgm:spPr/>
      <dgm:t>
        <a:bodyPr/>
        <a:lstStyle/>
        <a:p>
          <a:endParaRPr lang="en-US"/>
        </a:p>
      </dgm:t>
    </dgm:pt>
    <dgm:pt modelId="{76FB516F-AB05-45EE-A5A4-BC3D884597C3}">
      <dgm:prSet custT="1"/>
      <dgm:spPr/>
      <dgm:t>
        <a:bodyPr/>
        <a:lstStyle/>
        <a:p>
          <a:pPr algn="r"/>
          <a:r>
            <a:rPr lang="en-US" sz="1100" b="1" dirty="0" smtClean="0">
              <a:solidFill>
                <a:schemeClr val="accent1">
                  <a:lumMod val="50000"/>
                </a:schemeClr>
              </a:solidFill>
              <a:latin typeface="+mn-lt"/>
            </a:rPr>
            <a:t>Food Bank / Home-delivered meals</a:t>
          </a:r>
          <a:endParaRPr lang="en-US" sz="1100" b="1" dirty="0">
            <a:solidFill>
              <a:schemeClr val="accent1">
                <a:lumMod val="50000"/>
              </a:schemeClr>
            </a:solidFill>
            <a:latin typeface="+mn-lt"/>
          </a:endParaRPr>
        </a:p>
      </dgm:t>
    </dgm:pt>
    <dgm:pt modelId="{16767647-5992-4FA1-AEE2-ADE7A9CD8EA5}" type="sibTrans" cxnId="{9C092919-23D1-4581-AC9C-81306ED68CC0}">
      <dgm:prSet/>
      <dgm:spPr/>
      <dgm:t>
        <a:bodyPr/>
        <a:lstStyle/>
        <a:p>
          <a:endParaRPr lang="en-US"/>
        </a:p>
      </dgm:t>
    </dgm:pt>
    <dgm:pt modelId="{2D9EB86E-5096-4E36-B2D7-7D30D14EF871}" type="parTrans" cxnId="{9C092919-23D1-4581-AC9C-81306ED68CC0}">
      <dgm:prSet/>
      <dgm:spPr/>
      <dgm:t>
        <a:bodyPr/>
        <a:lstStyle/>
        <a:p>
          <a:endParaRPr lang="en-US"/>
        </a:p>
      </dgm:t>
    </dgm:pt>
    <dgm:pt modelId="{F69C8F67-ED94-466C-A864-32B477462B1C}">
      <dgm:prSet custT="1"/>
      <dgm:spPr/>
      <dgm:t>
        <a:bodyPr/>
        <a:lstStyle/>
        <a:p>
          <a:pPr algn="r"/>
          <a:r>
            <a:rPr lang="en-US" sz="1100" b="1" dirty="0" smtClean="0">
              <a:solidFill>
                <a:schemeClr val="accent1">
                  <a:lumMod val="50000"/>
                </a:schemeClr>
              </a:solidFill>
              <a:latin typeface="+mn-lt"/>
            </a:rPr>
            <a:t>Non-medical case management </a:t>
          </a:r>
          <a:endParaRPr lang="en-US" sz="1100" b="1" dirty="0">
            <a:solidFill>
              <a:schemeClr val="accent1">
                <a:lumMod val="50000"/>
              </a:schemeClr>
            </a:solidFill>
            <a:latin typeface="+mn-lt"/>
          </a:endParaRPr>
        </a:p>
      </dgm:t>
    </dgm:pt>
    <dgm:pt modelId="{10F48ACE-AEDE-4558-A3B3-81A9DD8AEC24}" type="sibTrans" cxnId="{DF57945F-E863-4BBD-80B8-FD695A301AFD}">
      <dgm:prSet/>
      <dgm:spPr/>
      <dgm:t>
        <a:bodyPr/>
        <a:lstStyle/>
        <a:p>
          <a:endParaRPr lang="en-US"/>
        </a:p>
      </dgm:t>
    </dgm:pt>
    <dgm:pt modelId="{721483E2-9898-4E78-99FF-5819D05961A2}" type="parTrans" cxnId="{DF57945F-E863-4BBD-80B8-FD695A301AFD}">
      <dgm:prSet/>
      <dgm:spPr/>
      <dgm:t>
        <a:bodyPr/>
        <a:lstStyle/>
        <a:p>
          <a:endParaRPr lang="en-US"/>
        </a:p>
      </dgm:t>
    </dgm:pt>
    <dgm:pt modelId="{4A65DE31-178C-4149-AE18-57E29A975579}">
      <dgm:prSet custT="1"/>
      <dgm:spPr/>
      <dgm:t>
        <a:bodyPr/>
        <a:lstStyle/>
        <a:p>
          <a:pPr algn="r"/>
          <a:r>
            <a:rPr lang="en-US" sz="1100" b="1" dirty="0" smtClean="0">
              <a:solidFill>
                <a:schemeClr val="accent1">
                  <a:lumMod val="50000"/>
                </a:schemeClr>
              </a:solidFill>
              <a:latin typeface="+mn-lt"/>
            </a:rPr>
            <a:t>Home Health Service</a:t>
          </a:r>
          <a:endParaRPr lang="en-US" sz="1100" b="1" dirty="0">
            <a:solidFill>
              <a:schemeClr val="accent1">
                <a:lumMod val="50000"/>
              </a:schemeClr>
            </a:solidFill>
            <a:latin typeface="+mn-lt"/>
          </a:endParaRPr>
        </a:p>
      </dgm:t>
    </dgm:pt>
    <dgm:pt modelId="{1B4498C3-E136-4DC3-A3A0-5964CB89ADB1}" type="sibTrans" cxnId="{C183942E-AE57-4858-B663-4D8B5353E3D7}">
      <dgm:prSet/>
      <dgm:spPr/>
      <dgm:t>
        <a:bodyPr/>
        <a:lstStyle/>
        <a:p>
          <a:endParaRPr lang="en-US"/>
        </a:p>
      </dgm:t>
    </dgm:pt>
    <dgm:pt modelId="{D39F6CE8-A094-4C91-8887-936146AD49B2}" type="parTrans" cxnId="{C183942E-AE57-4858-B663-4D8B5353E3D7}">
      <dgm:prSet/>
      <dgm:spPr/>
      <dgm:t>
        <a:bodyPr/>
        <a:lstStyle/>
        <a:p>
          <a:endParaRPr lang="en-US"/>
        </a:p>
      </dgm:t>
    </dgm:pt>
    <dgm:pt modelId="{0F5C090C-6F48-41C1-9AA9-D0549E07A433}">
      <dgm:prSet custT="1"/>
      <dgm:spPr/>
      <dgm:t>
        <a:bodyPr/>
        <a:lstStyle/>
        <a:p>
          <a:r>
            <a:rPr lang="en-US" sz="1100" b="1" dirty="0" smtClean="0">
              <a:solidFill>
                <a:schemeClr val="accent1">
                  <a:lumMod val="50000"/>
                </a:schemeClr>
              </a:solidFill>
              <a:latin typeface="+mn-lt"/>
            </a:rPr>
            <a:t>Incidence Surveillance</a:t>
          </a:r>
          <a:endParaRPr lang="en-US" sz="1100" b="1" dirty="0">
            <a:solidFill>
              <a:schemeClr val="accent1">
                <a:lumMod val="50000"/>
              </a:schemeClr>
            </a:solidFill>
            <a:latin typeface="+mn-lt"/>
          </a:endParaRPr>
        </a:p>
      </dgm:t>
    </dgm:pt>
    <dgm:pt modelId="{14FC3022-66FE-4806-BCB1-1EFF3F4DCF94}" type="parTrans" cxnId="{27BD81B1-867E-43BF-BFD6-B6B20FC52C51}">
      <dgm:prSet/>
      <dgm:spPr/>
      <dgm:t>
        <a:bodyPr/>
        <a:lstStyle/>
        <a:p>
          <a:endParaRPr lang="en-US"/>
        </a:p>
      </dgm:t>
    </dgm:pt>
    <dgm:pt modelId="{D8F16CED-4BD9-4CFC-BC43-2B1795BB334F}" type="sibTrans" cxnId="{27BD81B1-867E-43BF-BFD6-B6B20FC52C51}">
      <dgm:prSet/>
      <dgm:spPr/>
      <dgm:t>
        <a:bodyPr/>
        <a:lstStyle/>
        <a:p>
          <a:endParaRPr lang="en-US"/>
        </a:p>
      </dgm:t>
    </dgm:pt>
    <dgm:pt modelId="{3FE66D68-2764-45CE-9FD7-A403FD6951DE}">
      <dgm:prSet custT="1"/>
      <dgm:spPr/>
      <dgm:t>
        <a:bodyPr/>
        <a:lstStyle/>
        <a:p>
          <a:r>
            <a:rPr lang="en-US" sz="1100" b="1" dirty="0" smtClean="0">
              <a:solidFill>
                <a:schemeClr val="accent1">
                  <a:lumMod val="50000"/>
                </a:schemeClr>
              </a:solidFill>
              <a:latin typeface="+mn-lt"/>
            </a:rPr>
            <a:t>Medical Monitoring</a:t>
          </a:r>
          <a:endParaRPr lang="en-US" sz="1100" b="1" dirty="0">
            <a:solidFill>
              <a:schemeClr val="accent1">
                <a:lumMod val="50000"/>
              </a:schemeClr>
            </a:solidFill>
            <a:latin typeface="+mn-lt"/>
          </a:endParaRPr>
        </a:p>
      </dgm:t>
    </dgm:pt>
    <dgm:pt modelId="{F306F4BB-5EC5-41D4-8575-01D106558102}" type="parTrans" cxnId="{511CAF82-B4BA-4D2B-88F0-8B1AE078C5B4}">
      <dgm:prSet/>
      <dgm:spPr/>
      <dgm:t>
        <a:bodyPr/>
        <a:lstStyle/>
        <a:p>
          <a:endParaRPr lang="en-US"/>
        </a:p>
      </dgm:t>
    </dgm:pt>
    <dgm:pt modelId="{01A655C7-C7F3-48D5-8E46-458768950834}" type="sibTrans" cxnId="{511CAF82-B4BA-4D2B-88F0-8B1AE078C5B4}">
      <dgm:prSet/>
      <dgm:spPr/>
      <dgm:t>
        <a:bodyPr/>
        <a:lstStyle/>
        <a:p>
          <a:endParaRPr lang="en-US"/>
        </a:p>
      </dgm:t>
    </dgm:pt>
    <dgm:pt modelId="{C767C7B1-8B47-4BDE-B784-005F89A31D87}">
      <dgm:prSet custT="1"/>
      <dgm:spPr/>
      <dgm:t>
        <a:bodyPr/>
        <a:lstStyle/>
        <a:p>
          <a:r>
            <a:rPr lang="en-US" sz="1100" b="1" dirty="0" smtClean="0">
              <a:solidFill>
                <a:schemeClr val="accent1">
                  <a:lumMod val="50000"/>
                </a:schemeClr>
              </a:solidFill>
              <a:latin typeface="+mn-lt"/>
            </a:rPr>
            <a:t>NHBS</a:t>
          </a:r>
          <a:endParaRPr lang="en-US" sz="1100" b="1" dirty="0">
            <a:solidFill>
              <a:schemeClr val="accent1">
                <a:lumMod val="50000"/>
              </a:schemeClr>
            </a:solidFill>
            <a:latin typeface="+mn-lt"/>
          </a:endParaRPr>
        </a:p>
      </dgm:t>
    </dgm:pt>
    <dgm:pt modelId="{2CE56567-680C-4558-8750-33D640602E06}" type="parTrans" cxnId="{485C4A42-8367-4FBD-8DE1-6E58A9EDDB0B}">
      <dgm:prSet/>
      <dgm:spPr/>
      <dgm:t>
        <a:bodyPr/>
        <a:lstStyle/>
        <a:p>
          <a:endParaRPr lang="en-US"/>
        </a:p>
      </dgm:t>
    </dgm:pt>
    <dgm:pt modelId="{6C4679F2-03C7-46F0-9140-D806B3AC65D5}" type="sibTrans" cxnId="{485C4A42-8367-4FBD-8DE1-6E58A9EDDB0B}">
      <dgm:prSet/>
      <dgm:spPr/>
      <dgm:t>
        <a:bodyPr/>
        <a:lstStyle/>
        <a:p>
          <a:endParaRPr lang="en-US"/>
        </a:p>
      </dgm:t>
    </dgm:pt>
    <dgm:pt modelId="{C5EF796F-8026-4E45-9D55-78B0F2C5A69E}">
      <dgm:prSet custT="1"/>
      <dgm:spPr/>
      <dgm:t>
        <a:bodyPr/>
        <a:lstStyle/>
        <a:p>
          <a:r>
            <a:rPr lang="en-US" sz="1100" b="1" dirty="0" smtClean="0">
              <a:solidFill>
                <a:schemeClr val="accent1">
                  <a:lumMod val="50000"/>
                </a:schemeClr>
              </a:solidFill>
              <a:latin typeface="+mn-lt"/>
            </a:rPr>
            <a:t>Vaccine studies</a:t>
          </a:r>
          <a:endParaRPr lang="en-US" sz="1100" b="1" dirty="0">
            <a:solidFill>
              <a:schemeClr val="accent1">
                <a:lumMod val="50000"/>
              </a:schemeClr>
            </a:solidFill>
            <a:latin typeface="+mn-lt"/>
          </a:endParaRPr>
        </a:p>
      </dgm:t>
    </dgm:pt>
    <dgm:pt modelId="{4081E431-1892-4EC1-A18F-F5B74869376B}" type="parTrans" cxnId="{29AE3EEC-5C41-4486-9F3B-18E45C79D339}">
      <dgm:prSet/>
      <dgm:spPr/>
      <dgm:t>
        <a:bodyPr/>
        <a:lstStyle/>
        <a:p>
          <a:endParaRPr lang="en-US"/>
        </a:p>
      </dgm:t>
    </dgm:pt>
    <dgm:pt modelId="{AEEE1401-D1BC-46A4-BACC-253755EFBAD8}" type="sibTrans" cxnId="{29AE3EEC-5C41-4486-9F3B-18E45C79D339}">
      <dgm:prSet/>
      <dgm:spPr/>
      <dgm:t>
        <a:bodyPr/>
        <a:lstStyle/>
        <a:p>
          <a:endParaRPr lang="en-US"/>
        </a:p>
      </dgm:t>
    </dgm:pt>
    <dgm:pt modelId="{C45F06E2-1B41-4579-8DBD-0EEF808A5E31}">
      <dgm:prSet custT="1"/>
      <dgm:spPr/>
      <dgm:t>
        <a:bodyPr/>
        <a:lstStyle/>
        <a:p>
          <a:r>
            <a:rPr lang="en-US" sz="1100" b="1" dirty="0" smtClean="0">
              <a:solidFill>
                <a:schemeClr val="accent1">
                  <a:lumMod val="50000"/>
                </a:schemeClr>
              </a:solidFill>
              <a:latin typeface="+mn-lt"/>
            </a:rPr>
            <a:t>PrEP research</a:t>
          </a:r>
          <a:endParaRPr lang="en-US" sz="1100" b="1" dirty="0">
            <a:solidFill>
              <a:schemeClr val="accent1">
                <a:lumMod val="50000"/>
              </a:schemeClr>
            </a:solidFill>
            <a:latin typeface="+mn-lt"/>
          </a:endParaRPr>
        </a:p>
      </dgm:t>
    </dgm:pt>
    <dgm:pt modelId="{F5A3BA87-9478-4D52-8EC5-6FE07CB89DF2}" type="parTrans" cxnId="{8886F3AE-22D0-44E2-A5A8-6DBDD654A8B4}">
      <dgm:prSet/>
      <dgm:spPr/>
      <dgm:t>
        <a:bodyPr/>
        <a:lstStyle/>
        <a:p>
          <a:endParaRPr lang="en-US"/>
        </a:p>
      </dgm:t>
    </dgm:pt>
    <dgm:pt modelId="{C4D6A05B-6DC1-498C-8E89-8139BB2BB4C8}" type="sibTrans" cxnId="{8886F3AE-22D0-44E2-A5A8-6DBDD654A8B4}">
      <dgm:prSet/>
      <dgm:spPr/>
      <dgm:t>
        <a:bodyPr/>
        <a:lstStyle/>
        <a:p>
          <a:endParaRPr lang="en-US"/>
        </a:p>
      </dgm:t>
    </dgm:pt>
    <dgm:pt modelId="{44C272ED-083F-4B77-B1D8-291E4F3199E9}">
      <dgm:prSet custT="1"/>
      <dgm:spPr/>
      <dgm:t>
        <a:bodyPr/>
        <a:lstStyle/>
        <a:p>
          <a:r>
            <a:rPr lang="en-US" sz="1100" b="1" dirty="0" smtClean="0">
              <a:solidFill>
                <a:schemeClr val="accent1">
                  <a:lumMod val="50000"/>
                </a:schemeClr>
              </a:solidFill>
              <a:latin typeface="+mn-lt"/>
            </a:rPr>
            <a:t>HIV drug resistance testing</a:t>
          </a:r>
          <a:endParaRPr lang="en-US" sz="1100" b="1" dirty="0">
            <a:solidFill>
              <a:schemeClr val="accent1">
                <a:lumMod val="50000"/>
              </a:schemeClr>
            </a:solidFill>
            <a:latin typeface="+mn-lt"/>
          </a:endParaRPr>
        </a:p>
      </dgm:t>
    </dgm:pt>
    <dgm:pt modelId="{00FA99F7-03C5-41E7-A2D2-C59BBB4D5F8C}" type="parTrans" cxnId="{2AF63F6F-4D3E-4970-B686-AF36D8CEC72C}">
      <dgm:prSet/>
      <dgm:spPr/>
      <dgm:t>
        <a:bodyPr/>
        <a:lstStyle/>
        <a:p>
          <a:endParaRPr lang="en-US"/>
        </a:p>
      </dgm:t>
    </dgm:pt>
    <dgm:pt modelId="{CDECAD81-D5AE-4F24-AB09-10BD543A25B6}" type="sibTrans" cxnId="{2AF63F6F-4D3E-4970-B686-AF36D8CEC72C}">
      <dgm:prSet/>
      <dgm:spPr/>
      <dgm:t>
        <a:bodyPr/>
        <a:lstStyle/>
        <a:p>
          <a:endParaRPr lang="en-US"/>
        </a:p>
      </dgm:t>
    </dgm:pt>
    <dgm:pt modelId="{5B135C40-A987-457C-A5E9-5C5054D3DBC6}">
      <dgm:prSet custT="1"/>
      <dgm:spPr/>
      <dgm:t>
        <a:bodyPr/>
        <a:lstStyle/>
        <a:p>
          <a:pPr algn="r"/>
          <a:r>
            <a:rPr lang="en-US" sz="1100" b="1" dirty="0" smtClean="0">
              <a:solidFill>
                <a:schemeClr val="accent1">
                  <a:lumMod val="75000"/>
                </a:schemeClr>
              </a:solidFill>
              <a:latin typeface="+mn-lt"/>
            </a:rPr>
            <a:t>Treatment Adherence</a:t>
          </a:r>
          <a:endParaRPr lang="en-US" sz="1100" b="1" dirty="0">
            <a:solidFill>
              <a:schemeClr val="accent1">
                <a:lumMod val="75000"/>
              </a:schemeClr>
            </a:solidFill>
            <a:latin typeface="+mn-lt"/>
          </a:endParaRPr>
        </a:p>
      </dgm:t>
    </dgm:pt>
    <dgm:pt modelId="{0433D890-08F6-42DF-A497-949DF8B15483}" type="parTrans" cxnId="{7681EF53-3C55-4372-9910-F897BDA51698}">
      <dgm:prSet/>
      <dgm:spPr/>
      <dgm:t>
        <a:bodyPr/>
        <a:lstStyle/>
        <a:p>
          <a:endParaRPr lang="en-US"/>
        </a:p>
      </dgm:t>
    </dgm:pt>
    <dgm:pt modelId="{7D22D23B-077B-4CD4-995A-E7653A5CBAE4}" type="sibTrans" cxnId="{7681EF53-3C55-4372-9910-F897BDA51698}">
      <dgm:prSet/>
      <dgm:spPr/>
      <dgm:t>
        <a:bodyPr/>
        <a:lstStyle/>
        <a:p>
          <a:endParaRPr lang="en-US"/>
        </a:p>
      </dgm:t>
    </dgm:pt>
    <dgm:pt modelId="{69801BB5-5694-4D18-B51F-6B13B7580584}">
      <dgm:prSet custT="1"/>
      <dgm:spPr/>
      <dgm:t>
        <a:bodyPr/>
        <a:lstStyle/>
        <a:p>
          <a:pPr algn="r"/>
          <a:r>
            <a:rPr lang="en-US" sz="1100" b="1" dirty="0" smtClean="0">
              <a:solidFill>
                <a:schemeClr val="accent1">
                  <a:lumMod val="75000"/>
                </a:schemeClr>
              </a:solidFill>
              <a:latin typeface="+mn-lt"/>
            </a:rPr>
            <a:t>Medical Case management</a:t>
          </a:r>
          <a:endParaRPr lang="en-US" sz="1100" b="1" dirty="0">
            <a:solidFill>
              <a:schemeClr val="accent1">
                <a:lumMod val="75000"/>
              </a:schemeClr>
            </a:solidFill>
            <a:latin typeface="+mn-lt"/>
          </a:endParaRPr>
        </a:p>
      </dgm:t>
    </dgm:pt>
    <dgm:pt modelId="{DA5A123C-867B-4E0A-961A-5CA9EFFC7F58}" type="parTrans" cxnId="{0C8FAB59-6318-4F24-A16C-AE644C8F8B6C}">
      <dgm:prSet/>
      <dgm:spPr/>
      <dgm:t>
        <a:bodyPr/>
        <a:lstStyle/>
        <a:p>
          <a:endParaRPr lang="en-US"/>
        </a:p>
      </dgm:t>
    </dgm:pt>
    <dgm:pt modelId="{DFD9AD5F-1E5E-4728-8424-9A1715E34D77}" type="sibTrans" cxnId="{0C8FAB59-6318-4F24-A16C-AE644C8F8B6C}">
      <dgm:prSet/>
      <dgm:spPr/>
      <dgm:t>
        <a:bodyPr/>
        <a:lstStyle/>
        <a:p>
          <a:endParaRPr lang="en-US"/>
        </a:p>
      </dgm:t>
    </dgm:pt>
    <dgm:pt modelId="{656079B6-C1FB-419B-9C07-3A9D989DE148}">
      <dgm:prSet custT="1"/>
      <dgm:spPr/>
      <dgm:t>
        <a:bodyPr/>
        <a:lstStyle/>
        <a:p>
          <a:pPr algn="r"/>
          <a:r>
            <a:rPr lang="en-US" sz="1100" b="1" dirty="0" smtClean="0">
              <a:solidFill>
                <a:schemeClr val="accent1">
                  <a:lumMod val="75000"/>
                </a:schemeClr>
              </a:solidFill>
              <a:latin typeface="+mn-lt"/>
            </a:rPr>
            <a:t>ADAP</a:t>
          </a:r>
          <a:endParaRPr lang="en-US" sz="1100" b="1" dirty="0">
            <a:solidFill>
              <a:schemeClr val="accent1">
                <a:lumMod val="75000"/>
              </a:schemeClr>
            </a:solidFill>
            <a:latin typeface="+mn-lt"/>
          </a:endParaRPr>
        </a:p>
      </dgm:t>
    </dgm:pt>
    <dgm:pt modelId="{5CB755B1-C069-4A51-8EC2-ED1D88DFEAD6}" type="parTrans" cxnId="{B8F1992A-8629-4EDA-9DE4-2376BD97CD78}">
      <dgm:prSet/>
      <dgm:spPr/>
      <dgm:t>
        <a:bodyPr/>
        <a:lstStyle/>
        <a:p>
          <a:endParaRPr lang="en-US"/>
        </a:p>
      </dgm:t>
    </dgm:pt>
    <dgm:pt modelId="{EC76826E-F4FA-498D-959B-F97842F2399F}" type="sibTrans" cxnId="{B8F1992A-8629-4EDA-9DE4-2376BD97CD78}">
      <dgm:prSet/>
      <dgm:spPr/>
      <dgm:t>
        <a:bodyPr/>
        <a:lstStyle/>
        <a:p>
          <a:endParaRPr lang="en-US"/>
        </a:p>
      </dgm:t>
    </dgm:pt>
    <dgm:pt modelId="{744962E4-B5B7-484B-B619-325AF0EBDAFC}">
      <dgm:prSet custT="1"/>
      <dgm:spPr/>
      <dgm:t>
        <a:bodyPr/>
        <a:lstStyle/>
        <a:p>
          <a:pPr algn="r"/>
          <a:r>
            <a:rPr lang="en-US" sz="1100" b="1" dirty="0" smtClean="0">
              <a:solidFill>
                <a:schemeClr val="accent1">
                  <a:lumMod val="75000"/>
                </a:schemeClr>
              </a:solidFill>
              <a:latin typeface="+mn-lt"/>
            </a:rPr>
            <a:t>Community Health Care</a:t>
          </a:r>
          <a:endParaRPr lang="en-US" sz="1100" b="1" dirty="0">
            <a:solidFill>
              <a:schemeClr val="accent1">
                <a:lumMod val="75000"/>
              </a:schemeClr>
            </a:solidFill>
            <a:latin typeface="+mn-lt"/>
          </a:endParaRPr>
        </a:p>
      </dgm:t>
    </dgm:pt>
    <dgm:pt modelId="{2FEFFC99-60C2-4A76-BB26-BB0B4AE206EB}" type="parTrans" cxnId="{9FA19F96-6B0D-4693-833E-3A952503C8A7}">
      <dgm:prSet/>
      <dgm:spPr/>
      <dgm:t>
        <a:bodyPr/>
        <a:lstStyle/>
        <a:p>
          <a:endParaRPr lang="en-US"/>
        </a:p>
      </dgm:t>
    </dgm:pt>
    <dgm:pt modelId="{2061ADCB-9DE4-40BF-B21A-B4CEAF00A8DD}" type="sibTrans" cxnId="{9FA19F96-6B0D-4693-833E-3A952503C8A7}">
      <dgm:prSet/>
      <dgm:spPr/>
      <dgm:t>
        <a:bodyPr/>
        <a:lstStyle/>
        <a:p>
          <a:endParaRPr lang="en-US"/>
        </a:p>
      </dgm:t>
    </dgm:pt>
    <dgm:pt modelId="{9B5E17DB-BBF8-445D-BC01-EDD183B9B975}">
      <dgm:prSet custT="1"/>
      <dgm:spPr/>
      <dgm:t>
        <a:bodyPr/>
        <a:lstStyle/>
        <a:p>
          <a:pPr algn="r"/>
          <a:r>
            <a:rPr lang="en-US" sz="1100" b="1" dirty="0" smtClean="0">
              <a:solidFill>
                <a:schemeClr val="accent1">
                  <a:lumMod val="75000"/>
                </a:schemeClr>
              </a:solidFill>
              <a:latin typeface="+mn-lt"/>
            </a:rPr>
            <a:t>HIV specialty medical care</a:t>
          </a:r>
          <a:endParaRPr lang="en-US" sz="1100" b="1" dirty="0">
            <a:solidFill>
              <a:schemeClr val="accent1">
                <a:lumMod val="75000"/>
              </a:schemeClr>
            </a:solidFill>
            <a:latin typeface="+mn-lt"/>
          </a:endParaRPr>
        </a:p>
      </dgm:t>
    </dgm:pt>
    <dgm:pt modelId="{DFB992FA-2641-4D46-913B-0EB33308E534}" type="parTrans" cxnId="{1F735042-FAE5-4242-9A80-B9EA4D2A24AA}">
      <dgm:prSet/>
      <dgm:spPr/>
      <dgm:t>
        <a:bodyPr/>
        <a:lstStyle/>
        <a:p>
          <a:endParaRPr lang="en-US"/>
        </a:p>
      </dgm:t>
    </dgm:pt>
    <dgm:pt modelId="{1404CF6D-3218-4FAE-8C31-402CBB5D937F}" type="sibTrans" cxnId="{1F735042-FAE5-4242-9A80-B9EA4D2A24AA}">
      <dgm:prSet/>
      <dgm:spPr/>
      <dgm:t>
        <a:bodyPr/>
        <a:lstStyle/>
        <a:p>
          <a:endParaRPr lang="en-US"/>
        </a:p>
      </dgm:t>
    </dgm:pt>
    <dgm:pt modelId="{2985168E-89EE-470E-9D8B-F950AE9F0A4B}">
      <dgm:prSet custT="1"/>
      <dgm:spPr/>
      <dgm:t>
        <a:bodyPr/>
        <a:lstStyle/>
        <a:p>
          <a:pPr algn="r"/>
          <a:r>
            <a:rPr lang="en-US" sz="1100" b="1" dirty="0" smtClean="0">
              <a:solidFill>
                <a:schemeClr val="accent1">
                  <a:lumMod val="75000"/>
                </a:schemeClr>
              </a:solidFill>
              <a:latin typeface="+mn-lt"/>
            </a:rPr>
            <a:t>STD and TB</a:t>
          </a:r>
          <a:endParaRPr lang="en-US" sz="1100" dirty="0">
            <a:solidFill>
              <a:schemeClr val="accent1">
                <a:lumMod val="75000"/>
              </a:schemeClr>
            </a:solidFill>
            <a:latin typeface="+mn-lt"/>
          </a:endParaRPr>
        </a:p>
      </dgm:t>
    </dgm:pt>
    <dgm:pt modelId="{13B216C5-5247-47A8-B612-981B73C08A14}" type="parTrans" cxnId="{7A5DF75D-E078-4650-B7BA-24C2A35DAD4B}">
      <dgm:prSet/>
      <dgm:spPr/>
      <dgm:t>
        <a:bodyPr/>
        <a:lstStyle/>
        <a:p>
          <a:endParaRPr lang="en-US"/>
        </a:p>
      </dgm:t>
    </dgm:pt>
    <dgm:pt modelId="{3513B0B1-6B51-47F2-A34E-979BEB2ED9CF}" type="sibTrans" cxnId="{7A5DF75D-E078-4650-B7BA-24C2A35DAD4B}">
      <dgm:prSet/>
      <dgm:spPr/>
      <dgm:t>
        <a:bodyPr/>
        <a:lstStyle/>
        <a:p>
          <a:endParaRPr lang="en-US"/>
        </a:p>
      </dgm:t>
    </dgm:pt>
    <dgm:pt modelId="{9B67843C-BE06-43DC-B83D-5357FEC25628}">
      <dgm:prSet custT="1"/>
      <dgm:spPr/>
      <dgm:t>
        <a:bodyPr/>
        <a:lstStyle/>
        <a:p>
          <a:pPr algn="r"/>
          <a:r>
            <a:rPr lang="en-US" sz="1100" b="1" dirty="0" smtClean="0">
              <a:solidFill>
                <a:schemeClr val="accent1">
                  <a:lumMod val="75000"/>
                </a:schemeClr>
              </a:solidFill>
              <a:latin typeface="+mn-lt"/>
            </a:rPr>
            <a:t>Treatment Guidelines</a:t>
          </a:r>
          <a:endParaRPr lang="en-US" sz="1100" b="1" dirty="0">
            <a:solidFill>
              <a:schemeClr val="accent1">
                <a:lumMod val="75000"/>
              </a:schemeClr>
            </a:solidFill>
            <a:latin typeface="+mn-lt"/>
          </a:endParaRPr>
        </a:p>
      </dgm:t>
    </dgm:pt>
    <dgm:pt modelId="{F2C3D037-65D9-446E-BE89-1D921BADA2AC}" type="parTrans" cxnId="{6D286F36-2013-44F9-8E23-CF1D1572EBB0}">
      <dgm:prSet/>
      <dgm:spPr/>
      <dgm:t>
        <a:bodyPr/>
        <a:lstStyle/>
        <a:p>
          <a:endParaRPr lang="en-US"/>
        </a:p>
      </dgm:t>
    </dgm:pt>
    <dgm:pt modelId="{3C275EFE-F44D-424D-A630-26889A57B8DA}" type="sibTrans" cxnId="{6D286F36-2013-44F9-8E23-CF1D1572EBB0}">
      <dgm:prSet/>
      <dgm:spPr/>
      <dgm:t>
        <a:bodyPr/>
        <a:lstStyle/>
        <a:p>
          <a:endParaRPr lang="en-US"/>
        </a:p>
      </dgm:t>
    </dgm:pt>
    <dgm:pt modelId="{F7A8D8FD-ED62-418C-90F4-DCEC97FD3050}">
      <dgm:prSet phldrT="[Text]" custT="1"/>
      <dgm:spPr>
        <a:ln>
          <a:solidFill>
            <a:schemeClr val="accent1">
              <a:lumMod val="50000"/>
            </a:schemeClr>
          </a:solidFill>
        </a:ln>
      </dgm:spPr>
      <dgm:t>
        <a:bodyPr/>
        <a:lstStyle/>
        <a:p>
          <a:pPr algn="r"/>
          <a:r>
            <a:rPr lang="en-US" sz="1100" b="1" dirty="0" smtClean="0">
              <a:solidFill>
                <a:schemeClr val="accent1">
                  <a:lumMod val="50000"/>
                </a:schemeClr>
              </a:solidFill>
              <a:latin typeface="+mn-lt"/>
            </a:rPr>
            <a:t>Behavioral Health Services </a:t>
          </a:r>
          <a:endParaRPr lang="en-US" sz="1100" dirty="0">
            <a:solidFill>
              <a:schemeClr val="accent1">
                <a:lumMod val="50000"/>
              </a:schemeClr>
            </a:solidFill>
            <a:latin typeface="+mn-lt"/>
          </a:endParaRPr>
        </a:p>
      </dgm:t>
    </dgm:pt>
    <dgm:pt modelId="{19BCD378-8A65-439A-A4B0-EA871255AADC}" type="parTrans" cxnId="{8985C026-639F-431C-9FCE-DE8215097581}">
      <dgm:prSet/>
      <dgm:spPr/>
      <dgm:t>
        <a:bodyPr/>
        <a:lstStyle/>
        <a:p>
          <a:endParaRPr lang="en-US"/>
        </a:p>
      </dgm:t>
    </dgm:pt>
    <dgm:pt modelId="{36CC1838-EFE7-48F6-A577-5F4506B84515}" type="sibTrans" cxnId="{8985C026-639F-431C-9FCE-DE8215097581}">
      <dgm:prSet/>
      <dgm:spPr/>
      <dgm:t>
        <a:bodyPr/>
        <a:lstStyle/>
        <a:p>
          <a:endParaRPr lang="en-US"/>
        </a:p>
      </dgm:t>
    </dgm:pt>
    <dgm:pt modelId="{593F6DBD-23EC-43AB-9319-A75F6DD445A0}" type="pres">
      <dgm:prSet presAssocID="{260F3A10-A8B1-4D75-A751-B191AF7CFCC1}" presName="cycleMatrixDiagram" presStyleCnt="0">
        <dgm:presLayoutVars>
          <dgm:chMax val="1"/>
          <dgm:dir/>
          <dgm:animLvl val="lvl"/>
          <dgm:resizeHandles val="exact"/>
        </dgm:presLayoutVars>
      </dgm:prSet>
      <dgm:spPr/>
      <dgm:t>
        <a:bodyPr/>
        <a:lstStyle/>
        <a:p>
          <a:endParaRPr lang="en-US"/>
        </a:p>
      </dgm:t>
    </dgm:pt>
    <dgm:pt modelId="{C42AC1C4-9E1C-446F-8EEA-6BD3D517790C}" type="pres">
      <dgm:prSet presAssocID="{260F3A10-A8B1-4D75-A751-B191AF7CFCC1}" presName="children" presStyleCnt="0"/>
      <dgm:spPr/>
    </dgm:pt>
    <dgm:pt modelId="{08E79AA3-1760-4940-92CA-6DC7A1194B36}" type="pres">
      <dgm:prSet presAssocID="{260F3A10-A8B1-4D75-A751-B191AF7CFCC1}" presName="child1group" presStyleCnt="0"/>
      <dgm:spPr/>
    </dgm:pt>
    <dgm:pt modelId="{3FB20D38-BC2C-401B-B112-31822D1ED482}" type="pres">
      <dgm:prSet presAssocID="{260F3A10-A8B1-4D75-A751-B191AF7CFCC1}" presName="child1" presStyleLbl="bgAcc1" presStyleIdx="0" presStyleCnt="4" custScaleX="167693" custScaleY="148154" custLinFactNeighborY="31304"/>
      <dgm:spPr/>
      <dgm:t>
        <a:bodyPr/>
        <a:lstStyle/>
        <a:p>
          <a:endParaRPr lang="en-US"/>
        </a:p>
      </dgm:t>
    </dgm:pt>
    <dgm:pt modelId="{1DF4027E-1308-4CF2-BA37-73F0E2D207F9}" type="pres">
      <dgm:prSet presAssocID="{260F3A10-A8B1-4D75-A751-B191AF7CFCC1}" presName="child1Text" presStyleLbl="bgAcc1" presStyleIdx="0" presStyleCnt="4">
        <dgm:presLayoutVars>
          <dgm:bulletEnabled val="1"/>
        </dgm:presLayoutVars>
      </dgm:prSet>
      <dgm:spPr/>
      <dgm:t>
        <a:bodyPr/>
        <a:lstStyle/>
        <a:p>
          <a:endParaRPr lang="en-US"/>
        </a:p>
      </dgm:t>
    </dgm:pt>
    <dgm:pt modelId="{073F3F46-037E-4579-BDDD-F9D3AFCF2A12}" type="pres">
      <dgm:prSet presAssocID="{260F3A10-A8B1-4D75-A751-B191AF7CFCC1}" presName="child2group" presStyleCnt="0"/>
      <dgm:spPr/>
    </dgm:pt>
    <dgm:pt modelId="{745054E2-2346-4194-9362-34EE67B02718}" type="pres">
      <dgm:prSet presAssocID="{260F3A10-A8B1-4D75-A751-B191AF7CFCC1}" presName="child2" presStyleLbl="bgAcc1" presStyleIdx="1" presStyleCnt="4" custScaleX="169857" custScaleY="151601" custLinFactNeighborX="5510" custLinFactNeighborY="32910"/>
      <dgm:spPr/>
      <dgm:t>
        <a:bodyPr/>
        <a:lstStyle/>
        <a:p>
          <a:endParaRPr lang="en-US"/>
        </a:p>
      </dgm:t>
    </dgm:pt>
    <dgm:pt modelId="{9C76F620-BA7C-4A46-8B5C-D9EE35C5F202}" type="pres">
      <dgm:prSet presAssocID="{260F3A10-A8B1-4D75-A751-B191AF7CFCC1}" presName="child2Text" presStyleLbl="bgAcc1" presStyleIdx="1" presStyleCnt="4">
        <dgm:presLayoutVars>
          <dgm:bulletEnabled val="1"/>
        </dgm:presLayoutVars>
      </dgm:prSet>
      <dgm:spPr/>
      <dgm:t>
        <a:bodyPr/>
        <a:lstStyle/>
        <a:p>
          <a:endParaRPr lang="en-US"/>
        </a:p>
      </dgm:t>
    </dgm:pt>
    <dgm:pt modelId="{C2ACAE7F-9D00-4FF0-AE4D-FF3B6B8B4534}" type="pres">
      <dgm:prSet presAssocID="{260F3A10-A8B1-4D75-A751-B191AF7CFCC1}" presName="child3group" presStyleCnt="0"/>
      <dgm:spPr/>
    </dgm:pt>
    <dgm:pt modelId="{93FA53BA-C7FF-4D83-8E7E-8EF928B5B7B1}" type="pres">
      <dgm:prSet presAssocID="{260F3A10-A8B1-4D75-A751-B191AF7CFCC1}" presName="child3" presStyleLbl="bgAcc1" presStyleIdx="2" presStyleCnt="4" custScaleX="168198" custScaleY="143072" custLinFactNeighborX="4730" custLinFactNeighborY="-30334"/>
      <dgm:spPr/>
      <dgm:t>
        <a:bodyPr/>
        <a:lstStyle/>
        <a:p>
          <a:endParaRPr lang="en-US"/>
        </a:p>
      </dgm:t>
    </dgm:pt>
    <dgm:pt modelId="{BA1C72BD-1914-423A-AA15-8E3FC26E75B6}" type="pres">
      <dgm:prSet presAssocID="{260F3A10-A8B1-4D75-A751-B191AF7CFCC1}" presName="child3Text" presStyleLbl="bgAcc1" presStyleIdx="2" presStyleCnt="4">
        <dgm:presLayoutVars>
          <dgm:bulletEnabled val="1"/>
        </dgm:presLayoutVars>
      </dgm:prSet>
      <dgm:spPr/>
      <dgm:t>
        <a:bodyPr/>
        <a:lstStyle/>
        <a:p>
          <a:endParaRPr lang="en-US"/>
        </a:p>
      </dgm:t>
    </dgm:pt>
    <dgm:pt modelId="{10BD36E6-FA02-48A9-A0F1-A736D5F8900F}" type="pres">
      <dgm:prSet presAssocID="{260F3A10-A8B1-4D75-A751-B191AF7CFCC1}" presName="child4group" presStyleCnt="0"/>
      <dgm:spPr/>
    </dgm:pt>
    <dgm:pt modelId="{43C0B522-D99C-4455-AE95-BE76059166C5}" type="pres">
      <dgm:prSet presAssocID="{260F3A10-A8B1-4D75-A751-B191AF7CFCC1}" presName="child4" presStyleLbl="bgAcc1" presStyleIdx="3" presStyleCnt="4" custScaleX="163745" custScaleY="148689" custLinFactNeighborY="-30576"/>
      <dgm:spPr/>
      <dgm:t>
        <a:bodyPr/>
        <a:lstStyle/>
        <a:p>
          <a:endParaRPr lang="en-US"/>
        </a:p>
      </dgm:t>
    </dgm:pt>
    <dgm:pt modelId="{C429E4FF-0068-4CF0-9809-F2BDA9FD7CEF}" type="pres">
      <dgm:prSet presAssocID="{260F3A10-A8B1-4D75-A751-B191AF7CFCC1}" presName="child4Text" presStyleLbl="bgAcc1" presStyleIdx="3" presStyleCnt="4">
        <dgm:presLayoutVars>
          <dgm:bulletEnabled val="1"/>
        </dgm:presLayoutVars>
      </dgm:prSet>
      <dgm:spPr/>
      <dgm:t>
        <a:bodyPr/>
        <a:lstStyle/>
        <a:p>
          <a:endParaRPr lang="en-US"/>
        </a:p>
      </dgm:t>
    </dgm:pt>
    <dgm:pt modelId="{078F624B-02B8-42FF-8D9F-E500EC8B2991}" type="pres">
      <dgm:prSet presAssocID="{260F3A10-A8B1-4D75-A751-B191AF7CFCC1}" presName="childPlaceholder" presStyleCnt="0"/>
      <dgm:spPr/>
    </dgm:pt>
    <dgm:pt modelId="{1C46BE17-C164-47D8-B5DF-E3D19743889A}" type="pres">
      <dgm:prSet presAssocID="{260F3A10-A8B1-4D75-A751-B191AF7CFCC1}" presName="circle" presStyleCnt="0"/>
      <dgm:spPr/>
    </dgm:pt>
    <dgm:pt modelId="{50009EB9-84EE-4343-82B1-20B3DD514882}" type="pres">
      <dgm:prSet presAssocID="{260F3A10-A8B1-4D75-A751-B191AF7CFCC1}" presName="quadrant1" presStyleLbl="node1" presStyleIdx="0" presStyleCnt="4">
        <dgm:presLayoutVars>
          <dgm:chMax val="1"/>
          <dgm:bulletEnabled val="1"/>
        </dgm:presLayoutVars>
      </dgm:prSet>
      <dgm:spPr/>
      <dgm:t>
        <a:bodyPr/>
        <a:lstStyle/>
        <a:p>
          <a:endParaRPr lang="en-US"/>
        </a:p>
      </dgm:t>
    </dgm:pt>
    <dgm:pt modelId="{366C1AFF-DD42-4306-9263-BA1E85193536}" type="pres">
      <dgm:prSet presAssocID="{260F3A10-A8B1-4D75-A751-B191AF7CFCC1}" presName="quadrant2" presStyleLbl="node1" presStyleIdx="1" presStyleCnt="4">
        <dgm:presLayoutVars>
          <dgm:chMax val="1"/>
          <dgm:bulletEnabled val="1"/>
        </dgm:presLayoutVars>
      </dgm:prSet>
      <dgm:spPr/>
      <dgm:t>
        <a:bodyPr/>
        <a:lstStyle/>
        <a:p>
          <a:endParaRPr lang="en-US"/>
        </a:p>
      </dgm:t>
    </dgm:pt>
    <dgm:pt modelId="{6DB68628-FBC4-43BA-91FB-A3099C57C298}" type="pres">
      <dgm:prSet presAssocID="{260F3A10-A8B1-4D75-A751-B191AF7CFCC1}" presName="quadrant3" presStyleLbl="node1" presStyleIdx="2" presStyleCnt="4">
        <dgm:presLayoutVars>
          <dgm:chMax val="1"/>
          <dgm:bulletEnabled val="1"/>
        </dgm:presLayoutVars>
      </dgm:prSet>
      <dgm:spPr/>
      <dgm:t>
        <a:bodyPr/>
        <a:lstStyle/>
        <a:p>
          <a:endParaRPr lang="en-US"/>
        </a:p>
      </dgm:t>
    </dgm:pt>
    <dgm:pt modelId="{4D90F52A-FB07-4846-AFA9-880402EE226D}" type="pres">
      <dgm:prSet presAssocID="{260F3A10-A8B1-4D75-A751-B191AF7CFCC1}" presName="quadrant4" presStyleLbl="node1" presStyleIdx="3" presStyleCnt="4">
        <dgm:presLayoutVars>
          <dgm:chMax val="1"/>
          <dgm:bulletEnabled val="1"/>
        </dgm:presLayoutVars>
      </dgm:prSet>
      <dgm:spPr/>
      <dgm:t>
        <a:bodyPr/>
        <a:lstStyle/>
        <a:p>
          <a:endParaRPr lang="en-US"/>
        </a:p>
      </dgm:t>
    </dgm:pt>
    <dgm:pt modelId="{DFD9A05B-F19E-4B4F-8A8F-C0A4AA8FD039}" type="pres">
      <dgm:prSet presAssocID="{260F3A10-A8B1-4D75-A751-B191AF7CFCC1}" presName="quadrantPlaceholder" presStyleCnt="0"/>
      <dgm:spPr/>
    </dgm:pt>
    <dgm:pt modelId="{0EDAAA12-9A7B-4E02-A5EA-ADD5132308D1}" type="pres">
      <dgm:prSet presAssocID="{260F3A10-A8B1-4D75-A751-B191AF7CFCC1}" presName="center1" presStyleLbl="fgShp" presStyleIdx="0" presStyleCnt="2"/>
      <dgm:spPr/>
    </dgm:pt>
    <dgm:pt modelId="{C7A2B59F-F0AE-4D7E-B920-1D305ACB304D}" type="pres">
      <dgm:prSet presAssocID="{260F3A10-A8B1-4D75-A751-B191AF7CFCC1}" presName="center2" presStyleLbl="fgShp" presStyleIdx="1" presStyleCnt="2"/>
      <dgm:spPr/>
    </dgm:pt>
  </dgm:ptLst>
  <dgm:cxnLst>
    <dgm:cxn modelId="{E9D0FFDE-E33D-40D4-85FF-89D227144A31}" srcId="{ECAD3514-96A2-48E1-93DA-EBC7051150C7}" destId="{1197E6D9-4951-4A2C-8A13-02EE30944CDC}" srcOrd="5" destOrd="0" parTransId="{0251FDB9-73CE-44D6-B3CC-578762433B5E}" sibTransId="{8778E506-4806-41CA-9FA9-0939D2948402}"/>
    <dgm:cxn modelId="{6B05A77E-8C46-4F2C-AC8A-561E3FD79ABB}" type="presOf" srcId="{FD6AE38B-035A-4932-885B-43A63602BC62}" destId="{3FB20D38-BC2C-401B-B112-31822D1ED482}" srcOrd="0" destOrd="5" presId="urn:microsoft.com/office/officeart/2005/8/layout/cycle4#1"/>
    <dgm:cxn modelId="{A7F95CD7-E320-4FF8-AE5F-86A6C4F5BE4C}" srcId="{1F9334C4-575C-42ED-8DCC-97FBF4B86279}" destId="{81887DE8-BC0C-494B-95DD-68DF6EC99D79}" srcOrd="3" destOrd="0" parTransId="{A8B071F6-140A-4C17-9658-7F36D1257606}" sibTransId="{80A8A57A-5EE7-4C60-8198-DE066636F08C}"/>
    <dgm:cxn modelId="{8DB67EF4-00DF-43D0-982D-1049992AB4B6}" srcId="{1F9334C4-575C-42ED-8DCC-97FBF4B86279}" destId="{A1D5AB66-FB84-4E48-B023-6F68A147E9CE}" srcOrd="4" destOrd="0" parTransId="{B7DF1D2E-873E-45F2-A947-738BD711F07B}" sibTransId="{1EAC66B2-8016-48B8-93F2-DA32400C86ED}"/>
    <dgm:cxn modelId="{64CD3084-0CD5-464A-B3A1-EAB4AC2A25A7}" type="presOf" srcId="{5B135C40-A987-457C-A5E9-5C5054D3DBC6}" destId="{93FA53BA-C7FF-4D83-8E7E-8EF928B5B7B1}" srcOrd="0" destOrd="1" presId="urn:microsoft.com/office/officeart/2005/8/layout/cycle4#1"/>
    <dgm:cxn modelId="{10A21C4E-7097-4552-B597-83454019C8B9}" type="presOf" srcId="{656079B6-C1FB-419B-9C07-3A9D989DE148}" destId="{BA1C72BD-1914-423A-AA15-8E3FC26E75B6}" srcOrd="1" destOrd="3" presId="urn:microsoft.com/office/officeart/2005/8/layout/cycle4#1"/>
    <dgm:cxn modelId="{4EF1C27E-BED6-4984-AD89-D31F8968EB89}" srcId="{ECAD3514-96A2-48E1-93DA-EBC7051150C7}" destId="{4905362D-0042-4E06-9A03-22CC27192A3F}" srcOrd="0" destOrd="0" parTransId="{A1B29CEB-6AB6-4CA0-B232-473B9C6CB33D}" sibTransId="{04C880E8-193B-4B09-BEA9-D2BD833B8B02}"/>
    <dgm:cxn modelId="{B94CF10F-3A4C-4E41-B456-F3871A700FCC}" srcId="{ECAD3514-96A2-48E1-93DA-EBC7051150C7}" destId="{DC0FF248-975C-4B56-9A32-9FBE20393449}" srcOrd="10" destOrd="0" parTransId="{C02D3245-97AD-4035-B6D4-847A2B22F751}" sibTransId="{DE82232C-3F84-4D33-B21A-DB7AE376EA20}"/>
    <dgm:cxn modelId="{17C8D8D0-82FD-4CA6-BD52-B398F2D750F7}" srcId="{ECAD3514-96A2-48E1-93DA-EBC7051150C7}" destId="{8D947E78-DA2F-4DBB-96D0-61463D19C902}" srcOrd="8" destOrd="0" parTransId="{D1CAE8EC-AA45-4FDA-B7C5-35A7F30276E5}" sibTransId="{FD8A0E02-8741-4B73-B6A4-A326BF6AE61A}"/>
    <dgm:cxn modelId="{8A7A52FD-CFA5-475D-A4EF-A24CBF77A295}" type="presOf" srcId="{1197E6D9-4951-4A2C-8A13-02EE30944CDC}" destId="{745054E2-2346-4194-9362-34EE67B02718}" srcOrd="0" destOrd="5" presId="urn:microsoft.com/office/officeart/2005/8/layout/cycle4#1"/>
    <dgm:cxn modelId="{BA05A787-F73E-4874-9DB9-D7FB9736045A}" type="presOf" srcId="{DB0EC355-E5C3-4342-AF01-AA6A118D90B5}" destId="{745054E2-2346-4194-9362-34EE67B02718}" srcOrd="0" destOrd="7" presId="urn:microsoft.com/office/officeart/2005/8/layout/cycle4#1"/>
    <dgm:cxn modelId="{FDD7E918-D4F9-4EA1-93D6-28AA8C9975FC}" srcId="{1F9334C4-575C-42ED-8DCC-97FBF4B86279}" destId="{B9691D94-997B-4DC2-B6F7-38B7C2DF776C}" srcOrd="0" destOrd="0" parTransId="{C90FAA91-2944-4311-994D-811D8FFA1E5C}" sibTransId="{CC55EA50-5601-4E56-9050-004FF6459D37}"/>
    <dgm:cxn modelId="{46BFFD39-E5A5-4032-9DC2-0CD9B8AA3E54}" type="presOf" srcId="{8D947E78-DA2F-4DBB-96D0-61463D19C902}" destId="{745054E2-2346-4194-9362-34EE67B02718}" srcOrd="0" destOrd="8" presId="urn:microsoft.com/office/officeart/2005/8/layout/cycle4#1"/>
    <dgm:cxn modelId="{566F00CF-EE43-49CE-B7FB-6C1F67694542}" type="presOf" srcId="{1747562B-8DBF-4361-A1CC-49427B1DA29C}" destId="{1DF4027E-1308-4CF2-BA37-73F0E2D207F9}" srcOrd="1" destOrd="2" presId="urn:microsoft.com/office/officeart/2005/8/layout/cycle4#1"/>
    <dgm:cxn modelId="{02C39C64-6544-4584-BB48-E22762794D10}" srcId="{1F9334C4-575C-42ED-8DCC-97FBF4B86279}" destId="{FD6AE38B-035A-4932-885B-43A63602BC62}" srcOrd="5" destOrd="0" parTransId="{30ACC91A-4CD0-4CE7-BCBE-2D877574B277}" sibTransId="{F813B36F-CA4C-4DC3-B906-4CF835AA651A}"/>
    <dgm:cxn modelId="{6F4B8FAB-7DB5-4B06-A263-D006770619A2}" type="presOf" srcId="{3238E50D-B5B3-44CF-9271-E934A00AEFF7}" destId="{1DF4027E-1308-4CF2-BA37-73F0E2D207F9}" srcOrd="1" destOrd="8" presId="urn:microsoft.com/office/officeart/2005/8/layout/cycle4#1"/>
    <dgm:cxn modelId="{1FC2C93E-B81F-46A0-AA06-89FAB4B72929}" srcId="{260F3A10-A8B1-4D75-A751-B191AF7CFCC1}" destId="{32B3E864-5310-4067-A611-071305F26B56}" srcOrd="3" destOrd="0" parTransId="{4EF5E141-9691-4559-A9DC-0BB361F84437}" sibTransId="{EE6CB038-6D9B-476C-86F4-6E4C2B5B0FAA}"/>
    <dgm:cxn modelId="{39D8B402-B685-4A52-83A0-72853EBFEFA7}" type="presOf" srcId="{1197E6D9-4951-4A2C-8A13-02EE30944CDC}" destId="{9C76F620-BA7C-4A46-8B5C-D9EE35C5F202}" srcOrd="1" destOrd="5" presId="urn:microsoft.com/office/officeart/2005/8/layout/cycle4#1"/>
    <dgm:cxn modelId="{046429FE-3375-4638-BF24-4C07DF601E68}" type="presOf" srcId="{FD6AE38B-035A-4932-885B-43A63602BC62}" destId="{1DF4027E-1308-4CF2-BA37-73F0E2D207F9}" srcOrd="1" destOrd="5" presId="urn:microsoft.com/office/officeart/2005/8/layout/cycle4#1"/>
    <dgm:cxn modelId="{7E91A106-1858-44C8-BF6E-8C285EF0C8B0}" type="presOf" srcId="{B11F9411-74EB-4268-A236-038D4E3F3C78}" destId="{3FB20D38-BC2C-401B-B112-31822D1ED482}" srcOrd="0" destOrd="9" presId="urn:microsoft.com/office/officeart/2005/8/layout/cycle4#1"/>
    <dgm:cxn modelId="{DACBF0F0-F49D-476A-80A4-A2D0E21A5304}" type="presOf" srcId="{8FD7C89B-2E6C-40B6-8AC7-B5DCEF22BB1B}" destId="{1DF4027E-1308-4CF2-BA37-73F0E2D207F9}" srcOrd="1" destOrd="6" presId="urn:microsoft.com/office/officeart/2005/8/layout/cycle4#1"/>
    <dgm:cxn modelId="{0FA98E81-DBC1-4A95-907C-E43AB04C3058}" srcId="{1F9334C4-575C-42ED-8DCC-97FBF4B86279}" destId="{380497EF-0237-4BF0-B2B7-A60287B9D7E9}" srcOrd="7" destOrd="0" parTransId="{7C457A95-B580-496A-A6AA-3298CC58C43E}" sibTransId="{5368C94B-61F2-43CA-83EA-9A557E7A39F4}"/>
    <dgm:cxn modelId="{E1164613-84E0-4D0A-BC1E-B7C57581493F}" type="presOf" srcId="{656079B6-C1FB-419B-9C07-3A9D989DE148}" destId="{93FA53BA-C7FF-4D83-8E7E-8EF928B5B7B1}" srcOrd="0" destOrd="3" presId="urn:microsoft.com/office/officeart/2005/8/layout/cycle4#1"/>
    <dgm:cxn modelId="{978881CF-9442-428E-ADDC-930BCCDC31CC}" type="presOf" srcId="{A1D5AB66-FB84-4E48-B023-6F68A147E9CE}" destId="{1DF4027E-1308-4CF2-BA37-73F0E2D207F9}" srcOrd="1" destOrd="4" presId="urn:microsoft.com/office/officeart/2005/8/layout/cycle4#1"/>
    <dgm:cxn modelId="{DF57945F-E863-4BBD-80B8-FD695A301AFD}" srcId="{ECAD3514-96A2-48E1-93DA-EBC7051150C7}" destId="{F69C8F67-ED94-466C-A864-32B477462B1C}" srcOrd="3" destOrd="0" parTransId="{721483E2-9898-4E78-99FF-5819D05961A2}" sibTransId="{10F48ACE-AEDE-4558-A3B3-81A9DD8AEC24}"/>
    <dgm:cxn modelId="{48FE3798-3D0D-4C57-B0D9-2D6C37240AEB}" type="presOf" srcId="{2985168E-89EE-470E-9D8B-F950AE9F0A4B}" destId="{93FA53BA-C7FF-4D83-8E7E-8EF928B5B7B1}" srcOrd="0" destOrd="7" presId="urn:microsoft.com/office/officeart/2005/8/layout/cycle4#1"/>
    <dgm:cxn modelId="{41D32B73-43BE-45E9-B533-84EEAAE4DE43}" type="presOf" srcId="{7B30FC36-22C8-4F24-9E89-C21862CE017D}" destId="{BA1C72BD-1914-423A-AA15-8E3FC26E75B6}" srcOrd="1" destOrd="0" presId="urn:microsoft.com/office/officeart/2005/8/layout/cycle4#1"/>
    <dgm:cxn modelId="{0D495DD6-A665-4583-A90E-7834F0F23F8C}" type="presOf" srcId="{DB0EC355-E5C3-4342-AF01-AA6A118D90B5}" destId="{9C76F620-BA7C-4A46-8B5C-D9EE35C5F202}" srcOrd="1" destOrd="7" presId="urn:microsoft.com/office/officeart/2005/8/layout/cycle4#1"/>
    <dgm:cxn modelId="{29AE3EEC-5C41-4486-9F3B-18E45C79D339}" srcId="{32B3E864-5310-4067-A611-071305F26B56}" destId="{C5EF796F-8026-4E45-9D55-78B0F2C5A69E}" srcOrd="4" destOrd="0" parTransId="{4081E431-1892-4EC1-A18F-F5B74869376B}" sibTransId="{AEEE1401-D1BC-46A4-BACC-253755EFBAD8}"/>
    <dgm:cxn modelId="{9C1B99D8-81D1-42D1-AD3C-093AF82B6DA0}" type="presOf" srcId="{4A7915D3-8FDE-44BF-BBB9-3398CF9C6E0D}" destId="{1DF4027E-1308-4CF2-BA37-73F0E2D207F9}" srcOrd="1" destOrd="11" presId="urn:microsoft.com/office/officeart/2005/8/layout/cycle4#1"/>
    <dgm:cxn modelId="{2D7FEFB9-980D-42E6-95F0-1E8F8DD15E13}" type="presOf" srcId="{ECAD3514-96A2-48E1-93DA-EBC7051150C7}" destId="{366C1AFF-DD42-4306-9263-BA1E85193536}" srcOrd="0" destOrd="0" presId="urn:microsoft.com/office/officeart/2005/8/layout/cycle4#1"/>
    <dgm:cxn modelId="{9E21571F-1FBA-403F-8A7C-77E0F8E87F6B}" srcId="{1F9334C4-575C-42ED-8DCC-97FBF4B86279}" destId="{4A7915D3-8FDE-44BF-BBB9-3398CF9C6E0D}" srcOrd="11" destOrd="0" parTransId="{0A687C5C-479B-4B75-8BD4-3E61DA2FA52C}" sibTransId="{F797ABD0-5408-487C-8743-F37CE1984D28}"/>
    <dgm:cxn modelId="{C183942E-AE57-4858-B663-4D8B5353E3D7}" srcId="{ECAD3514-96A2-48E1-93DA-EBC7051150C7}" destId="{4A65DE31-178C-4149-AE18-57E29A975579}" srcOrd="2" destOrd="0" parTransId="{D39F6CE8-A094-4C91-8887-936146AD49B2}" sibTransId="{1B4498C3-E136-4DC3-A3A0-5964CB89ADB1}"/>
    <dgm:cxn modelId="{F006821D-E4B3-4306-8C38-7EED8C5C1A90}" type="presOf" srcId="{2985168E-89EE-470E-9D8B-F950AE9F0A4B}" destId="{BA1C72BD-1914-423A-AA15-8E3FC26E75B6}" srcOrd="1" destOrd="7" presId="urn:microsoft.com/office/officeart/2005/8/layout/cycle4#1"/>
    <dgm:cxn modelId="{4F3F7B55-A2FE-4AFC-BF1D-CA614F7E46B5}" srcId="{260F3A10-A8B1-4D75-A751-B191AF7CFCC1}" destId="{E8DE9368-DDB0-4C90-AF73-48CB27BC90A0}" srcOrd="2" destOrd="0" parTransId="{47FD994C-8F7B-41AC-8BDB-285B25E71FBC}" sibTransId="{EFC4D2DC-7AF9-4BE0-AFF2-A3544182DC06}"/>
    <dgm:cxn modelId="{90583AE4-4831-4995-98DF-AF9E05313250}" type="presOf" srcId="{506CED9A-2A25-469C-B768-4D0372AE1842}" destId="{9C76F620-BA7C-4A46-8B5C-D9EE35C5F202}" srcOrd="1" destOrd="9" presId="urn:microsoft.com/office/officeart/2005/8/layout/cycle4#1"/>
    <dgm:cxn modelId="{4381BFC1-746F-4405-8860-ADCFB1A9A265}" type="presOf" srcId="{4A65DE31-178C-4149-AE18-57E29A975579}" destId="{9C76F620-BA7C-4A46-8B5C-D9EE35C5F202}" srcOrd="1" destOrd="2" presId="urn:microsoft.com/office/officeart/2005/8/layout/cycle4#1"/>
    <dgm:cxn modelId="{503856CD-9B0C-4A5F-A3C0-B6B6C5BDE5FD}" type="presOf" srcId="{9B5E17DB-BBF8-445D-BC01-EDD183B9B975}" destId="{BA1C72BD-1914-423A-AA15-8E3FC26E75B6}" srcOrd="1" destOrd="5" presId="urn:microsoft.com/office/officeart/2005/8/layout/cycle4#1"/>
    <dgm:cxn modelId="{2F566379-13DF-4CD8-B51C-DD45806A4AA6}" type="presOf" srcId="{3238E50D-B5B3-44CF-9271-E934A00AEFF7}" destId="{3FB20D38-BC2C-401B-B112-31822D1ED482}" srcOrd="0" destOrd="8" presId="urn:microsoft.com/office/officeart/2005/8/layout/cycle4#1"/>
    <dgm:cxn modelId="{E3F0EAF1-C486-4C07-BA0C-814B5321BA72}" type="presOf" srcId="{744962E4-B5B7-484B-B619-325AF0EBDAFC}" destId="{BA1C72BD-1914-423A-AA15-8E3FC26E75B6}" srcOrd="1" destOrd="4" presId="urn:microsoft.com/office/officeart/2005/8/layout/cycle4#1"/>
    <dgm:cxn modelId="{6C6498E8-9C95-44DA-8002-94165C59B767}" type="presOf" srcId="{260F3A10-A8B1-4D75-A751-B191AF7CFCC1}" destId="{593F6DBD-23EC-43AB-9319-A75F6DD445A0}" srcOrd="0" destOrd="0" presId="urn:microsoft.com/office/officeart/2005/8/layout/cycle4#1"/>
    <dgm:cxn modelId="{0AE0C92E-CB23-49FB-A20B-DB7ACE061DB0}" srcId="{E8DE9368-DDB0-4C90-AF73-48CB27BC90A0}" destId="{7B30FC36-22C8-4F24-9E89-C21862CE017D}" srcOrd="0" destOrd="0" parTransId="{5217BA29-2CF7-4451-A4F2-A77604224AE3}" sibTransId="{19583E38-B71B-437F-AC46-6CB80E32BC6C}"/>
    <dgm:cxn modelId="{B7AE9D74-66DC-4148-9CA6-55D54607A8A5}" type="presOf" srcId="{4905362D-0042-4E06-9A03-22CC27192A3F}" destId="{745054E2-2346-4194-9362-34EE67B02718}" srcOrd="0" destOrd="0" presId="urn:microsoft.com/office/officeart/2005/8/layout/cycle4#1"/>
    <dgm:cxn modelId="{F53458EC-0C85-4FC1-ADCF-EF43D31BD22B}" type="presOf" srcId="{F69C8F67-ED94-466C-A864-32B477462B1C}" destId="{9C76F620-BA7C-4A46-8B5C-D9EE35C5F202}" srcOrd="1" destOrd="3" presId="urn:microsoft.com/office/officeart/2005/8/layout/cycle4#1"/>
    <dgm:cxn modelId="{40623295-A17A-4886-8FA3-FEE7287C82C5}" type="presOf" srcId="{81887DE8-BC0C-494B-95DD-68DF6EC99D79}" destId="{1DF4027E-1308-4CF2-BA37-73F0E2D207F9}" srcOrd="1" destOrd="3" presId="urn:microsoft.com/office/officeart/2005/8/layout/cycle4#1"/>
    <dgm:cxn modelId="{016149A9-5A39-4F7C-A2AF-0D57BF2F1F03}" type="presOf" srcId="{508160FB-F5D5-4B68-AD19-94352E47731C}" destId="{1DF4027E-1308-4CF2-BA37-73F0E2D207F9}" srcOrd="1" destOrd="1" presId="urn:microsoft.com/office/officeart/2005/8/layout/cycle4#1"/>
    <dgm:cxn modelId="{94881822-8308-41FA-9290-840FCF54CB55}" srcId="{260F3A10-A8B1-4D75-A751-B191AF7CFCC1}" destId="{1F9334C4-575C-42ED-8DCC-97FBF4B86279}" srcOrd="0" destOrd="0" parTransId="{35F78108-4063-4842-94FD-DDD776A65FDB}" sibTransId="{6573B81D-56C3-456C-A0D3-7750C07B0EE2}"/>
    <dgm:cxn modelId="{08992583-3B6A-46F9-BAB2-CA279AFB1600}" type="presOf" srcId="{5B135C40-A987-457C-A5E9-5C5054D3DBC6}" destId="{BA1C72BD-1914-423A-AA15-8E3FC26E75B6}" srcOrd="1" destOrd="1" presId="urn:microsoft.com/office/officeart/2005/8/layout/cycle4#1"/>
    <dgm:cxn modelId="{1CF6BB2A-2E3C-44CF-9A6C-BA5D5306A9BD}" type="presOf" srcId="{F7A8D8FD-ED62-418C-90F4-DCEC97FD3050}" destId="{9C76F620-BA7C-4A46-8B5C-D9EE35C5F202}" srcOrd="1" destOrd="1" presId="urn:microsoft.com/office/officeart/2005/8/layout/cycle4#1"/>
    <dgm:cxn modelId="{1F735042-FAE5-4242-9A80-B9EA4D2A24AA}" srcId="{E8DE9368-DDB0-4C90-AF73-48CB27BC90A0}" destId="{9B5E17DB-BBF8-445D-BC01-EDD183B9B975}" srcOrd="5" destOrd="0" parTransId="{DFB992FA-2641-4D46-913B-0EB33308E534}" sibTransId="{1404CF6D-3218-4FAE-8C31-402CBB5D937F}"/>
    <dgm:cxn modelId="{1629C069-67C6-441B-A4F5-28CD62A21B67}" type="presOf" srcId="{FE19652E-6B84-400D-8024-8D08A3664436}" destId="{3FB20D38-BC2C-401B-B112-31822D1ED482}" srcOrd="0" destOrd="10" presId="urn:microsoft.com/office/officeart/2005/8/layout/cycle4#1"/>
    <dgm:cxn modelId="{2BDABAB4-FF3E-4FBC-98D7-E11326360D7A}" srcId="{1F9334C4-575C-42ED-8DCC-97FBF4B86279}" destId="{508160FB-F5D5-4B68-AD19-94352E47731C}" srcOrd="1" destOrd="0" parTransId="{5BBD5D83-FCD2-4CE2-ABDB-D63B5C6F1076}" sibTransId="{6521B599-762C-417E-BBBE-8694FD070FC6}"/>
    <dgm:cxn modelId="{C1866305-13AA-4BB3-B922-A6800A289CE7}" srcId="{1F9334C4-575C-42ED-8DCC-97FBF4B86279}" destId="{FE19652E-6B84-400D-8024-8D08A3664436}" srcOrd="10" destOrd="0" parTransId="{507DB7F8-9309-4677-8ADA-69ABD0D4BEE5}" sibTransId="{82904072-DABE-4D9C-BF24-E4AC3120E4BB}"/>
    <dgm:cxn modelId="{13E70CA6-7CD2-419D-8F55-42F20BE5F594}" srcId="{1F9334C4-575C-42ED-8DCC-97FBF4B86279}" destId="{1747562B-8DBF-4361-A1CC-49427B1DA29C}" srcOrd="2" destOrd="0" parTransId="{BF38E0D5-8EC4-4E07-8B68-9DB7AB057455}" sibTransId="{9B543C9E-1A93-428A-B45C-8A0FCDDB3C2E}"/>
    <dgm:cxn modelId="{485C4A42-8367-4FBD-8DE1-6E58A9EDDB0B}" srcId="{32B3E864-5310-4067-A611-071305F26B56}" destId="{C767C7B1-8B47-4BDE-B784-005F89A31D87}" srcOrd="3" destOrd="0" parTransId="{2CE56567-680C-4558-8750-33D640602E06}" sibTransId="{6C4679F2-03C7-46F0-9140-D806B3AC65D5}"/>
    <dgm:cxn modelId="{8161CB1A-FEC0-4631-9416-29C3DB884D71}" type="presOf" srcId="{C767C7B1-8B47-4BDE-B784-005F89A31D87}" destId="{43C0B522-D99C-4455-AE95-BE76059166C5}" srcOrd="0" destOrd="3" presId="urn:microsoft.com/office/officeart/2005/8/layout/cycle4#1"/>
    <dgm:cxn modelId="{51F2B2E8-9D65-41E8-A758-BFD57DDA467F}" type="presOf" srcId="{44C272ED-083F-4B77-B1D8-291E4F3199E9}" destId="{C429E4FF-0068-4CF0-9809-F2BDA9FD7CEF}" srcOrd="1" destOrd="6" presId="urn:microsoft.com/office/officeart/2005/8/layout/cycle4#1"/>
    <dgm:cxn modelId="{E0092E88-4071-4463-8958-52D39D4B9A9C}" type="presOf" srcId="{0F5C090C-6F48-41C1-9AA9-D0549E07A433}" destId="{43C0B522-D99C-4455-AE95-BE76059166C5}" srcOrd="0" destOrd="1" presId="urn:microsoft.com/office/officeart/2005/8/layout/cycle4#1"/>
    <dgm:cxn modelId="{2AF63F6F-4D3E-4970-B686-AF36D8CEC72C}" srcId="{32B3E864-5310-4067-A611-071305F26B56}" destId="{44C272ED-083F-4B77-B1D8-291E4F3199E9}" srcOrd="6" destOrd="0" parTransId="{00FA99F7-03C5-41E7-A2D2-C59BBB4D5F8C}" sibTransId="{CDECAD81-D5AE-4F24-AB09-10BD543A25B6}"/>
    <dgm:cxn modelId="{F5F79CC9-C9C3-4A76-8AE0-D76C42C3DCFD}" type="presOf" srcId="{2875E768-1FE4-4AD1-9319-6ACCDB1FD2AF}" destId="{745054E2-2346-4194-9362-34EE67B02718}" srcOrd="0" destOrd="6" presId="urn:microsoft.com/office/officeart/2005/8/layout/cycle4#1"/>
    <dgm:cxn modelId="{C4093780-3A44-47F3-B99E-85DED450CCE7}" type="presOf" srcId="{1F9334C4-575C-42ED-8DCC-97FBF4B86279}" destId="{50009EB9-84EE-4343-82B1-20B3DD514882}" srcOrd="0" destOrd="0" presId="urn:microsoft.com/office/officeart/2005/8/layout/cycle4#1"/>
    <dgm:cxn modelId="{511CAF82-B4BA-4D2B-88F0-8B1AE078C5B4}" srcId="{32B3E864-5310-4067-A611-071305F26B56}" destId="{3FE66D68-2764-45CE-9FD7-A403FD6951DE}" srcOrd="2" destOrd="0" parTransId="{F306F4BB-5EC5-41D4-8575-01D106558102}" sibTransId="{01A655C7-C7F3-48D5-8E46-458768950834}"/>
    <dgm:cxn modelId="{889DB0FB-787E-4ACA-BFAF-AA00E4FE8956}" type="presOf" srcId="{DC0FF248-975C-4B56-9A32-9FBE20393449}" destId="{745054E2-2346-4194-9362-34EE67B02718}" srcOrd="0" destOrd="10" presId="urn:microsoft.com/office/officeart/2005/8/layout/cycle4#1"/>
    <dgm:cxn modelId="{593AE868-AAB9-4F84-9017-7A32E7D904F2}" type="presOf" srcId="{9B67843C-BE06-43DC-B83D-5357FEC25628}" destId="{BA1C72BD-1914-423A-AA15-8E3FC26E75B6}" srcOrd="1" destOrd="6" presId="urn:microsoft.com/office/officeart/2005/8/layout/cycle4#1"/>
    <dgm:cxn modelId="{6D286F36-2013-44F9-8E23-CF1D1572EBB0}" srcId="{E8DE9368-DDB0-4C90-AF73-48CB27BC90A0}" destId="{9B67843C-BE06-43DC-B83D-5357FEC25628}" srcOrd="6" destOrd="0" parTransId="{F2C3D037-65D9-446E-BE89-1D921BADA2AC}" sibTransId="{3C275EFE-F44D-424D-A630-26889A57B8DA}"/>
    <dgm:cxn modelId="{73B74A6B-6C37-4C1A-9F3A-1B040C3E9511}" type="presOf" srcId="{2875E768-1FE4-4AD1-9319-6ACCDB1FD2AF}" destId="{9C76F620-BA7C-4A46-8B5C-D9EE35C5F202}" srcOrd="1" destOrd="6" presId="urn:microsoft.com/office/officeart/2005/8/layout/cycle4#1"/>
    <dgm:cxn modelId="{015C3473-6118-479A-BBA3-E09443A64D92}" type="presOf" srcId="{C767C7B1-8B47-4BDE-B784-005F89A31D87}" destId="{C429E4FF-0068-4CF0-9809-F2BDA9FD7CEF}" srcOrd="1" destOrd="3" presId="urn:microsoft.com/office/officeart/2005/8/layout/cycle4#1"/>
    <dgm:cxn modelId="{5B4A1C38-3DCF-42A6-AF84-59A99262749E}" type="presOf" srcId="{76FB516F-AB05-45EE-A5A4-BC3D884597C3}" destId="{9C76F620-BA7C-4A46-8B5C-D9EE35C5F202}" srcOrd="1" destOrd="4" presId="urn:microsoft.com/office/officeart/2005/8/layout/cycle4#1"/>
    <dgm:cxn modelId="{3B7F5860-09BA-4134-A201-62BBDAD7C462}" type="presOf" srcId="{32B3E864-5310-4067-A611-071305F26B56}" destId="{4D90F52A-FB07-4846-AFA9-880402EE226D}" srcOrd="0" destOrd="0" presId="urn:microsoft.com/office/officeart/2005/8/layout/cycle4#1"/>
    <dgm:cxn modelId="{084EDE98-957D-43BB-8BB4-20B2818C0654}" type="presOf" srcId="{C45F06E2-1B41-4579-8DBD-0EEF808A5E31}" destId="{C429E4FF-0068-4CF0-9809-F2BDA9FD7CEF}" srcOrd="1" destOrd="5" presId="urn:microsoft.com/office/officeart/2005/8/layout/cycle4#1"/>
    <dgm:cxn modelId="{D2944C93-451A-43FE-9625-B4C7F31B17F6}" type="presOf" srcId="{DC0FF248-975C-4B56-9A32-9FBE20393449}" destId="{9C76F620-BA7C-4A46-8B5C-D9EE35C5F202}" srcOrd="1" destOrd="10" presId="urn:microsoft.com/office/officeart/2005/8/layout/cycle4#1"/>
    <dgm:cxn modelId="{6F983829-8D7C-432C-A204-E7DA182EE276}" type="presOf" srcId="{F69C8F67-ED94-466C-A864-32B477462B1C}" destId="{745054E2-2346-4194-9362-34EE67B02718}" srcOrd="0" destOrd="3" presId="urn:microsoft.com/office/officeart/2005/8/layout/cycle4#1"/>
    <dgm:cxn modelId="{9FA19F96-6B0D-4693-833E-3A952503C8A7}" srcId="{E8DE9368-DDB0-4C90-AF73-48CB27BC90A0}" destId="{744962E4-B5B7-484B-B619-325AF0EBDAFC}" srcOrd="4" destOrd="0" parTransId="{2FEFFC99-60C2-4A76-BB26-BB0B4AE206EB}" sibTransId="{2061ADCB-9DE4-40BF-B21A-B4CEAF00A8DD}"/>
    <dgm:cxn modelId="{54349941-B01E-48E3-904D-29B92F8AD37F}" type="presOf" srcId="{44C272ED-083F-4B77-B1D8-291E4F3199E9}" destId="{43C0B522-D99C-4455-AE95-BE76059166C5}" srcOrd="0" destOrd="6" presId="urn:microsoft.com/office/officeart/2005/8/layout/cycle4#1"/>
    <dgm:cxn modelId="{AACCB30C-955F-4B9B-943F-E211BA53670A}" srcId="{260F3A10-A8B1-4D75-A751-B191AF7CFCC1}" destId="{ECAD3514-96A2-48E1-93DA-EBC7051150C7}" srcOrd="1" destOrd="0" parTransId="{22C9D348-50C8-4483-AA63-E119A324798F}" sibTransId="{51D387D3-895B-4464-AF3F-DA49E198D2C7}"/>
    <dgm:cxn modelId="{F8815A86-FC9A-4E5A-950F-755B8EEDA108}" type="presOf" srcId="{C45F06E2-1B41-4579-8DBD-0EEF808A5E31}" destId="{43C0B522-D99C-4455-AE95-BE76059166C5}" srcOrd="0" destOrd="5" presId="urn:microsoft.com/office/officeart/2005/8/layout/cycle4#1"/>
    <dgm:cxn modelId="{7681EF53-3C55-4372-9910-F897BDA51698}" srcId="{E8DE9368-DDB0-4C90-AF73-48CB27BC90A0}" destId="{5B135C40-A987-457C-A5E9-5C5054D3DBC6}" srcOrd="1" destOrd="0" parTransId="{0433D890-08F6-42DF-A497-949DF8B15483}" sibTransId="{7D22D23B-077B-4CD4-995A-E7653A5CBAE4}"/>
    <dgm:cxn modelId="{C138A7F3-CC8B-4322-B93E-8421A24EB05E}" type="presOf" srcId="{69801BB5-5694-4D18-B51F-6B13B7580584}" destId="{93FA53BA-C7FF-4D83-8E7E-8EF928B5B7B1}" srcOrd="0" destOrd="2" presId="urn:microsoft.com/office/officeart/2005/8/layout/cycle4#1"/>
    <dgm:cxn modelId="{D02CEC2C-B9D5-4819-A0CA-E3A8721AFC3D}" type="presOf" srcId="{506CED9A-2A25-469C-B768-4D0372AE1842}" destId="{745054E2-2346-4194-9362-34EE67B02718}" srcOrd="0" destOrd="9" presId="urn:microsoft.com/office/officeart/2005/8/layout/cycle4#1"/>
    <dgm:cxn modelId="{C2B7C2A9-A344-430A-BDA2-3BBC66779EDF}" type="presOf" srcId="{B11F9411-74EB-4268-A236-038D4E3F3C78}" destId="{1DF4027E-1308-4CF2-BA37-73F0E2D207F9}" srcOrd="1" destOrd="9" presId="urn:microsoft.com/office/officeart/2005/8/layout/cycle4#1"/>
    <dgm:cxn modelId="{825613F7-59F6-4D21-9F7F-8CFFFD97D203}" srcId="{1F9334C4-575C-42ED-8DCC-97FBF4B86279}" destId="{B11F9411-74EB-4268-A236-038D4E3F3C78}" srcOrd="9" destOrd="0" parTransId="{D413205D-A330-4203-B822-6544ABA747DF}" sibTransId="{57B4D257-23D3-4400-AE15-4DFAC3FE819C}"/>
    <dgm:cxn modelId="{DD8DB914-9AF1-49D1-9DFD-0B4B4242A89E}" type="presOf" srcId="{744962E4-B5B7-484B-B619-325AF0EBDAFC}" destId="{93FA53BA-C7FF-4D83-8E7E-8EF928B5B7B1}" srcOrd="0" destOrd="4" presId="urn:microsoft.com/office/officeart/2005/8/layout/cycle4#1"/>
    <dgm:cxn modelId="{7A5DF75D-E078-4650-B7BA-24C2A35DAD4B}" srcId="{E8DE9368-DDB0-4C90-AF73-48CB27BC90A0}" destId="{2985168E-89EE-470E-9D8B-F950AE9F0A4B}" srcOrd="7" destOrd="0" parTransId="{13B216C5-5247-47A8-B612-981B73C08A14}" sibTransId="{3513B0B1-6B51-47F2-A34E-979BEB2ED9CF}"/>
    <dgm:cxn modelId="{E114457A-69D2-4BB2-ADCD-C35FBE7070AC}" type="presOf" srcId="{B9691D94-997B-4DC2-B6F7-38B7C2DF776C}" destId="{1DF4027E-1308-4CF2-BA37-73F0E2D207F9}" srcOrd="1" destOrd="0" presId="urn:microsoft.com/office/officeart/2005/8/layout/cycle4#1"/>
    <dgm:cxn modelId="{69979A79-BA34-43F9-8623-FCAA0704D871}" type="presOf" srcId="{B9691D94-997B-4DC2-B6F7-38B7C2DF776C}" destId="{3FB20D38-BC2C-401B-B112-31822D1ED482}" srcOrd="0" destOrd="0" presId="urn:microsoft.com/office/officeart/2005/8/layout/cycle4#1"/>
    <dgm:cxn modelId="{92A4EAD9-3B80-40AB-8562-F8E6EF8A1438}" srcId="{1F9334C4-575C-42ED-8DCC-97FBF4B86279}" destId="{3238E50D-B5B3-44CF-9271-E934A00AEFF7}" srcOrd="8" destOrd="0" parTransId="{A402C3FF-FC66-41B6-8F05-05790CC44A57}" sibTransId="{3D4A3471-AB99-4ACC-9578-3B5D3FD106FF}"/>
    <dgm:cxn modelId="{D5D13CAA-34C0-4D2B-A959-5F1C8EEC4251}" srcId="{1F9334C4-575C-42ED-8DCC-97FBF4B86279}" destId="{8FD7C89B-2E6C-40B6-8AC7-B5DCEF22BB1B}" srcOrd="6" destOrd="0" parTransId="{7331F797-F9CA-4E52-834E-134C9E09429A}" sibTransId="{66165433-9BCD-491E-B9CC-75DE22DC900F}"/>
    <dgm:cxn modelId="{EB7B1289-9A57-4DF1-A43A-200E8DCB15C7}" srcId="{ECAD3514-96A2-48E1-93DA-EBC7051150C7}" destId="{506CED9A-2A25-469C-B768-4D0372AE1842}" srcOrd="9" destOrd="0" parTransId="{44DFDDDA-B0FD-4735-A1FD-98E0F6D78650}" sibTransId="{83B80F1B-C41B-42E3-9FDA-763923318F00}"/>
    <dgm:cxn modelId="{7220E297-649F-4BDD-8E73-D3FD0F0623EB}" type="presOf" srcId="{C5EF796F-8026-4E45-9D55-78B0F2C5A69E}" destId="{43C0B522-D99C-4455-AE95-BE76059166C5}" srcOrd="0" destOrd="4" presId="urn:microsoft.com/office/officeart/2005/8/layout/cycle4#1"/>
    <dgm:cxn modelId="{B8F1992A-8629-4EDA-9DE4-2376BD97CD78}" srcId="{E8DE9368-DDB0-4C90-AF73-48CB27BC90A0}" destId="{656079B6-C1FB-419B-9C07-3A9D989DE148}" srcOrd="3" destOrd="0" parTransId="{5CB755B1-C069-4A51-8EC2-ED1D88DFEAD6}" sibTransId="{EC76826E-F4FA-498D-959B-F97842F2399F}"/>
    <dgm:cxn modelId="{09EC6CD5-F6A6-446A-A064-8792F4670823}" type="presOf" srcId="{9B5E17DB-BBF8-445D-BC01-EDD183B9B975}" destId="{93FA53BA-C7FF-4D83-8E7E-8EF928B5B7B1}" srcOrd="0" destOrd="5" presId="urn:microsoft.com/office/officeart/2005/8/layout/cycle4#1"/>
    <dgm:cxn modelId="{27BD81B1-867E-43BF-BFD6-B6B20FC52C51}" srcId="{32B3E864-5310-4067-A611-071305F26B56}" destId="{0F5C090C-6F48-41C1-9AA9-D0549E07A433}" srcOrd="1" destOrd="0" parTransId="{14FC3022-66FE-4806-BCB1-1EFF3F4DCF94}" sibTransId="{D8F16CED-4BD9-4CFC-BC43-2B1795BB334F}"/>
    <dgm:cxn modelId="{1CA2FDD9-048D-4511-B131-334E39238091}" type="presOf" srcId="{FF3F3E51-7910-46A2-ADA4-71E2F6C00F55}" destId="{C429E4FF-0068-4CF0-9809-F2BDA9FD7CEF}" srcOrd="1" destOrd="0" presId="urn:microsoft.com/office/officeart/2005/8/layout/cycle4#1"/>
    <dgm:cxn modelId="{1EA2B628-985E-42E7-9015-D4CB135C7EF7}" srcId="{32B3E864-5310-4067-A611-071305F26B56}" destId="{FF3F3E51-7910-46A2-ADA4-71E2F6C00F55}" srcOrd="0" destOrd="0" parTransId="{9493D5AD-B50C-443C-936B-8CD01477F50B}" sibTransId="{02718789-BE2A-40CC-AFC8-1755F1440A8A}"/>
    <dgm:cxn modelId="{8DF3A0D8-8A9F-4DE3-BA9B-516483C36D50}" srcId="{ECAD3514-96A2-48E1-93DA-EBC7051150C7}" destId="{DB0EC355-E5C3-4342-AF01-AA6A118D90B5}" srcOrd="7" destOrd="0" parTransId="{6DD9F358-6618-435C-9BBE-B8B3727CD9B6}" sibTransId="{3AF1D436-F2F5-4A40-8AD6-C76289AFAD47}"/>
    <dgm:cxn modelId="{A2D49AE9-4D23-4DFB-9872-F695F4180918}" type="presOf" srcId="{0F5C090C-6F48-41C1-9AA9-D0549E07A433}" destId="{C429E4FF-0068-4CF0-9809-F2BDA9FD7CEF}" srcOrd="1" destOrd="1" presId="urn:microsoft.com/office/officeart/2005/8/layout/cycle4#1"/>
    <dgm:cxn modelId="{00EB479F-16DD-4234-A140-7D0E4FFB8DBC}" type="presOf" srcId="{3FE66D68-2764-45CE-9FD7-A403FD6951DE}" destId="{43C0B522-D99C-4455-AE95-BE76059166C5}" srcOrd="0" destOrd="2" presId="urn:microsoft.com/office/officeart/2005/8/layout/cycle4#1"/>
    <dgm:cxn modelId="{15914EDD-CF2C-46A6-A7CA-7B916E992770}" type="presOf" srcId="{81887DE8-BC0C-494B-95DD-68DF6EC99D79}" destId="{3FB20D38-BC2C-401B-B112-31822D1ED482}" srcOrd="0" destOrd="3" presId="urn:microsoft.com/office/officeart/2005/8/layout/cycle4#1"/>
    <dgm:cxn modelId="{30165F06-2374-4E5C-A055-F32D080FF717}" type="presOf" srcId="{508160FB-F5D5-4B68-AD19-94352E47731C}" destId="{3FB20D38-BC2C-401B-B112-31822D1ED482}" srcOrd="0" destOrd="1" presId="urn:microsoft.com/office/officeart/2005/8/layout/cycle4#1"/>
    <dgm:cxn modelId="{05475D85-E957-4A14-AC79-2277A79498BD}" type="presOf" srcId="{7B30FC36-22C8-4F24-9E89-C21862CE017D}" destId="{93FA53BA-C7FF-4D83-8E7E-8EF928B5B7B1}" srcOrd="0" destOrd="0" presId="urn:microsoft.com/office/officeart/2005/8/layout/cycle4#1"/>
    <dgm:cxn modelId="{4D051B9A-658F-441E-B318-E1936EE512DA}" type="presOf" srcId="{1747562B-8DBF-4361-A1CC-49427B1DA29C}" destId="{3FB20D38-BC2C-401B-B112-31822D1ED482}" srcOrd="0" destOrd="2" presId="urn:microsoft.com/office/officeart/2005/8/layout/cycle4#1"/>
    <dgm:cxn modelId="{8BE8E931-1E13-47D0-AC82-B31D80EF9322}" type="presOf" srcId="{4A7915D3-8FDE-44BF-BBB9-3398CF9C6E0D}" destId="{3FB20D38-BC2C-401B-B112-31822D1ED482}" srcOrd="0" destOrd="11" presId="urn:microsoft.com/office/officeart/2005/8/layout/cycle4#1"/>
    <dgm:cxn modelId="{EB9F9F06-C74C-49A7-B21F-10B3FEEE0884}" type="presOf" srcId="{4905362D-0042-4E06-9A03-22CC27192A3F}" destId="{9C76F620-BA7C-4A46-8B5C-D9EE35C5F202}" srcOrd="1" destOrd="0" presId="urn:microsoft.com/office/officeart/2005/8/layout/cycle4#1"/>
    <dgm:cxn modelId="{8886F3AE-22D0-44E2-A5A8-6DBDD654A8B4}" srcId="{32B3E864-5310-4067-A611-071305F26B56}" destId="{C45F06E2-1B41-4579-8DBD-0EEF808A5E31}" srcOrd="5" destOrd="0" parTransId="{F5A3BA87-9478-4D52-8EC5-6FE07CB89DF2}" sibTransId="{C4D6A05B-6DC1-498C-8E89-8139BB2BB4C8}"/>
    <dgm:cxn modelId="{E0E583E3-3DB2-4D1F-94E3-F7D36063F34A}" type="presOf" srcId="{F7A8D8FD-ED62-418C-90F4-DCEC97FD3050}" destId="{745054E2-2346-4194-9362-34EE67B02718}" srcOrd="0" destOrd="1" presId="urn:microsoft.com/office/officeart/2005/8/layout/cycle4#1"/>
    <dgm:cxn modelId="{0C8FAB59-6318-4F24-A16C-AE644C8F8B6C}" srcId="{E8DE9368-DDB0-4C90-AF73-48CB27BC90A0}" destId="{69801BB5-5694-4D18-B51F-6B13B7580584}" srcOrd="2" destOrd="0" parTransId="{DA5A123C-867B-4E0A-961A-5CA9EFFC7F58}" sibTransId="{DFD9AD5F-1E5E-4728-8424-9A1715E34D77}"/>
    <dgm:cxn modelId="{57C3EE19-07D9-4A1C-A0A9-4E82CB4D2BFB}" type="presOf" srcId="{380497EF-0237-4BF0-B2B7-A60287B9D7E9}" destId="{3FB20D38-BC2C-401B-B112-31822D1ED482}" srcOrd="0" destOrd="7" presId="urn:microsoft.com/office/officeart/2005/8/layout/cycle4#1"/>
    <dgm:cxn modelId="{0616B841-F561-48FD-B5B7-50AE304C697B}" srcId="{ECAD3514-96A2-48E1-93DA-EBC7051150C7}" destId="{2875E768-1FE4-4AD1-9319-6ACCDB1FD2AF}" srcOrd="6" destOrd="0" parTransId="{1F83EF35-1358-4189-ACEF-0F6F60D12CDA}" sibTransId="{5F4543EF-0CF8-4BD6-919F-D3FFDAC9B4B7}"/>
    <dgm:cxn modelId="{19E4F021-D6D8-4357-8B68-6AB9AB81A7A1}" type="presOf" srcId="{76FB516F-AB05-45EE-A5A4-BC3D884597C3}" destId="{745054E2-2346-4194-9362-34EE67B02718}" srcOrd="0" destOrd="4" presId="urn:microsoft.com/office/officeart/2005/8/layout/cycle4#1"/>
    <dgm:cxn modelId="{F05F8142-C632-4627-B98F-9C573CE4946B}" type="presOf" srcId="{69801BB5-5694-4D18-B51F-6B13B7580584}" destId="{BA1C72BD-1914-423A-AA15-8E3FC26E75B6}" srcOrd="1" destOrd="2" presId="urn:microsoft.com/office/officeart/2005/8/layout/cycle4#1"/>
    <dgm:cxn modelId="{85CD2C03-A57E-47E0-B5D2-34B8DBD05F75}" type="presOf" srcId="{380497EF-0237-4BF0-B2B7-A60287B9D7E9}" destId="{1DF4027E-1308-4CF2-BA37-73F0E2D207F9}" srcOrd="1" destOrd="7" presId="urn:microsoft.com/office/officeart/2005/8/layout/cycle4#1"/>
    <dgm:cxn modelId="{3547942D-B5FB-4611-AD44-74D43ADC097F}" type="presOf" srcId="{C5EF796F-8026-4E45-9D55-78B0F2C5A69E}" destId="{C429E4FF-0068-4CF0-9809-F2BDA9FD7CEF}" srcOrd="1" destOrd="4" presId="urn:microsoft.com/office/officeart/2005/8/layout/cycle4#1"/>
    <dgm:cxn modelId="{9C092919-23D1-4581-AC9C-81306ED68CC0}" srcId="{ECAD3514-96A2-48E1-93DA-EBC7051150C7}" destId="{76FB516F-AB05-45EE-A5A4-BC3D884597C3}" srcOrd="4" destOrd="0" parTransId="{2D9EB86E-5096-4E36-B2D7-7D30D14EF871}" sibTransId="{16767647-5992-4FA1-AEE2-ADE7A9CD8EA5}"/>
    <dgm:cxn modelId="{22149426-577D-4DE6-B8D0-E47BEBE4ADD4}" type="presOf" srcId="{E8DE9368-DDB0-4C90-AF73-48CB27BC90A0}" destId="{6DB68628-FBC4-43BA-91FB-A3099C57C298}" srcOrd="0" destOrd="0" presId="urn:microsoft.com/office/officeart/2005/8/layout/cycle4#1"/>
    <dgm:cxn modelId="{F0610E80-0ADD-4FC2-8F73-F8FA72EFDD1C}" type="presOf" srcId="{9B67843C-BE06-43DC-B83D-5357FEC25628}" destId="{93FA53BA-C7FF-4D83-8E7E-8EF928B5B7B1}" srcOrd="0" destOrd="6" presId="urn:microsoft.com/office/officeart/2005/8/layout/cycle4#1"/>
    <dgm:cxn modelId="{DE9B698A-2356-43E2-B23D-174DE01594C1}" type="presOf" srcId="{FE19652E-6B84-400D-8024-8D08A3664436}" destId="{1DF4027E-1308-4CF2-BA37-73F0E2D207F9}" srcOrd="1" destOrd="10" presId="urn:microsoft.com/office/officeart/2005/8/layout/cycle4#1"/>
    <dgm:cxn modelId="{D8B00312-347A-4EE7-BD6C-B6E8D560DAFA}" type="presOf" srcId="{8D947E78-DA2F-4DBB-96D0-61463D19C902}" destId="{9C76F620-BA7C-4A46-8B5C-D9EE35C5F202}" srcOrd="1" destOrd="8" presId="urn:microsoft.com/office/officeart/2005/8/layout/cycle4#1"/>
    <dgm:cxn modelId="{EC5B4FC8-1A51-485F-A1BC-12CA20F8AA02}" type="presOf" srcId="{8FD7C89B-2E6C-40B6-8AC7-B5DCEF22BB1B}" destId="{3FB20D38-BC2C-401B-B112-31822D1ED482}" srcOrd="0" destOrd="6" presId="urn:microsoft.com/office/officeart/2005/8/layout/cycle4#1"/>
    <dgm:cxn modelId="{8985C026-639F-431C-9FCE-DE8215097581}" srcId="{ECAD3514-96A2-48E1-93DA-EBC7051150C7}" destId="{F7A8D8FD-ED62-418C-90F4-DCEC97FD3050}" srcOrd="1" destOrd="0" parTransId="{19BCD378-8A65-439A-A4B0-EA871255AADC}" sibTransId="{36CC1838-EFE7-48F6-A577-5F4506B84515}"/>
    <dgm:cxn modelId="{DFFD04C2-2619-4867-9F4E-B34EC67B2562}" type="presOf" srcId="{A1D5AB66-FB84-4E48-B023-6F68A147E9CE}" destId="{3FB20D38-BC2C-401B-B112-31822D1ED482}" srcOrd="0" destOrd="4" presId="urn:microsoft.com/office/officeart/2005/8/layout/cycle4#1"/>
    <dgm:cxn modelId="{DFD10FFA-1A50-4D4B-A9D0-BC76F9225282}" type="presOf" srcId="{FF3F3E51-7910-46A2-ADA4-71E2F6C00F55}" destId="{43C0B522-D99C-4455-AE95-BE76059166C5}" srcOrd="0" destOrd="0" presId="urn:microsoft.com/office/officeart/2005/8/layout/cycle4#1"/>
    <dgm:cxn modelId="{23CEEA09-E3C8-458E-8BFF-FACDA0A85803}" type="presOf" srcId="{3FE66D68-2764-45CE-9FD7-A403FD6951DE}" destId="{C429E4FF-0068-4CF0-9809-F2BDA9FD7CEF}" srcOrd="1" destOrd="2" presId="urn:microsoft.com/office/officeart/2005/8/layout/cycle4#1"/>
    <dgm:cxn modelId="{1EAFD386-E787-4B41-8B7F-416397F8BE0E}" type="presOf" srcId="{4A65DE31-178C-4149-AE18-57E29A975579}" destId="{745054E2-2346-4194-9362-34EE67B02718}" srcOrd="0" destOrd="2" presId="urn:microsoft.com/office/officeart/2005/8/layout/cycle4#1"/>
    <dgm:cxn modelId="{2B132319-323F-4F78-A63D-7D7778E95E75}" type="presParOf" srcId="{593F6DBD-23EC-43AB-9319-A75F6DD445A0}" destId="{C42AC1C4-9E1C-446F-8EEA-6BD3D517790C}" srcOrd="0" destOrd="0" presId="urn:microsoft.com/office/officeart/2005/8/layout/cycle4#1"/>
    <dgm:cxn modelId="{4E792449-220A-4A3E-BEA3-7DA096E6DD53}" type="presParOf" srcId="{C42AC1C4-9E1C-446F-8EEA-6BD3D517790C}" destId="{08E79AA3-1760-4940-92CA-6DC7A1194B36}" srcOrd="0" destOrd="0" presId="urn:microsoft.com/office/officeart/2005/8/layout/cycle4#1"/>
    <dgm:cxn modelId="{D7DDE70C-538E-4DFF-9585-B5D98892D502}" type="presParOf" srcId="{08E79AA3-1760-4940-92CA-6DC7A1194B36}" destId="{3FB20D38-BC2C-401B-B112-31822D1ED482}" srcOrd="0" destOrd="0" presId="urn:microsoft.com/office/officeart/2005/8/layout/cycle4#1"/>
    <dgm:cxn modelId="{4B3AF0E9-3249-4AC1-86C5-732111921E0F}" type="presParOf" srcId="{08E79AA3-1760-4940-92CA-6DC7A1194B36}" destId="{1DF4027E-1308-4CF2-BA37-73F0E2D207F9}" srcOrd="1" destOrd="0" presId="urn:microsoft.com/office/officeart/2005/8/layout/cycle4#1"/>
    <dgm:cxn modelId="{0FFF9CE2-96F1-416F-B420-7988F5613EA7}" type="presParOf" srcId="{C42AC1C4-9E1C-446F-8EEA-6BD3D517790C}" destId="{073F3F46-037E-4579-BDDD-F9D3AFCF2A12}" srcOrd="1" destOrd="0" presId="urn:microsoft.com/office/officeart/2005/8/layout/cycle4#1"/>
    <dgm:cxn modelId="{69EB3155-A4ED-4407-91D5-9CFBF576C76A}" type="presParOf" srcId="{073F3F46-037E-4579-BDDD-F9D3AFCF2A12}" destId="{745054E2-2346-4194-9362-34EE67B02718}" srcOrd="0" destOrd="0" presId="urn:microsoft.com/office/officeart/2005/8/layout/cycle4#1"/>
    <dgm:cxn modelId="{D225C6E6-0A68-4E5C-803C-47CDDD6A0619}" type="presParOf" srcId="{073F3F46-037E-4579-BDDD-F9D3AFCF2A12}" destId="{9C76F620-BA7C-4A46-8B5C-D9EE35C5F202}" srcOrd="1" destOrd="0" presId="urn:microsoft.com/office/officeart/2005/8/layout/cycle4#1"/>
    <dgm:cxn modelId="{F625F4E4-71B3-41A8-B586-ACDDA092D5FB}" type="presParOf" srcId="{C42AC1C4-9E1C-446F-8EEA-6BD3D517790C}" destId="{C2ACAE7F-9D00-4FF0-AE4D-FF3B6B8B4534}" srcOrd="2" destOrd="0" presId="urn:microsoft.com/office/officeart/2005/8/layout/cycle4#1"/>
    <dgm:cxn modelId="{2C6D9ACF-AA2C-4EDA-AD4B-9C78A3B609DD}" type="presParOf" srcId="{C2ACAE7F-9D00-4FF0-AE4D-FF3B6B8B4534}" destId="{93FA53BA-C7FF-4D83-8E7E-8EF928B5B7B1}" srcOrd="0" destOrd="0" presId="urn:microsoft.com/office/officeart/2005/8/layout/cycle4#1"/>
    <dgm:cxn modelId="{25A0113E-D5A4-4DC7-949F-148364921680}" type="presParOf" srcId="{C2ACAE7F-9D00-4FF0-AE4D-FF3B6B8B4534}" destId="{BA1C72BD-1914-423A-AA15-8E3FC26E75B6}" srcOrd="1" destOrd="0" presId="urn:microsoft.com/office/officeart/2005/8/layout/cycle4#1"/>
    <dgm:cxn modelId="{72C2F7E6-7ECC-467A-8423-49D12F983745}" type="presParOf" srcId="{C42AC1C4-9E1C-446F-8EEA-6BD3D517790C}" destId="{10BD36E6-FA02-48A9-A0F1-A736D5F8900F}" srcOrd="3" destOrd="0" presId="urn:microsoft.com/office/officeart/2005/8/layout/cycle4#1"/>
    <dgm:cxn modelId="{0A79EEBB-5F90-43E9-A054-D40B18FAB79B}" type="presParOf" srcId="{10BD36E6-FA02-48A9-A0F1-A736D5F8900F}" destId="{43C0B522-D99C-4455-AE95-BE76059166C5}" srcOrd="0" destOrd="0" presId="urn:microsoft.com/office/officeart/2005/8/layout/cycle4#1"/>
    <dgm:cxn modelId="{56B5D355-92FE-4E61-92AC-175C11638C91}" type="presParOf" srcId="{10BD36E6-FA02-48A9-A0F1-A736D5F8900F}" destId="{C429E4FF-0068-4CF0-9809-F2BDA9FD7CEF}" srcOrd="1" destOrd="0" presId="urn:microsoft.com/office/officeart/2005/8/layout/cycle4#1"/>
    <dgm:cxn modelId="{18453326-41F8-43A4-BAB8-E529A26142A8}" type="presParOf" srcId="{C42AC1C4-9E1C-446F-8EEA-6BD3D517790C}" destId="{078F624B-02B8-42FF-8D9F-E500EC8B2991}" srcOrd="4" destOrd="0" presId="urn:microsoft.com/office/officeart/2005/8/layout/cycle4#1"/>
    <dgm:cxn modelId="{4CA7CCC7-8CC2-4242-A6B0-3919835BDFBF}" type="presParOf" srcId="{593F6DBD-23EC-43AB-9319-A75F6DD445A0}" destId="{1C46BE17-C164-47D8-B5DF-E3D19743889A}" srcOrd="1" destOrd="0" presId="urn:microsoft.com/office/officeart/2005/8/layout/cycle4#1"/>
    <dgm:cxn modelId="{6A0D3E03-3799-40CA-A775-03D75C6DECD3}" type="presParOf" srcId="{1C46BE17-C164-47D8-B5DF-E3D19743889A}" destId="{50009EB9-84EE-4343-82B1-20B3DD514882}" srcOrd="0" destOrd="0" presId="urn:microsoft.com/office/officeart/2005/8/layout/cycle4#1"/>
    <dgm:cxn modelId="{7F87456F-2935-451C-8C51-4FFFEF3B1ED3}" type="presParOf" srcId="{1C46BE17-C164-47D8-B5DF-E3D19743889A}" destId="{366C1AFF-DD42-4306-9263-BA1E85193536}" srcOrd="1" destOrd="0" presId="urn:microsoft.com/office/officeart/2005/8/layout/cycle4#1"/>
    <dgm:cxn modelId="{5E81D9EF-FA8C-4C4F-BA42-4C1111761215}" type="presParOf" srcId="{1C46BE17-C164-47D8-B5DF-E3D19743889A}" destId="{6DB68628-FBC4-43BA-91FB-A3099C57C298}" srcOrd="2" destOrd="0" presId="urn:microsoft.com/office/officeart/2005/8/layout/cycle4#1"/>
    <dgm:cxn modelId="{DF1D2F3F-B819-4787-BFB1-0C5CF7BE368C}" type="presParOf" srcId="{1C46BE17-C164-47D8-B5DF-E3D19743889A}" destId="{4D90F52A-FB07-4846-AFA9-880402EE226D}" srcOrd="3" destOrd="0" presId="urn:microsoft.com/office/officeart/2005/8/layout/cycle4#1"/>
    <dgm:cxn modelId="{FFC1EBF6-07AA-4D4C-8EF9-CEA5F458B3D8}" type="presParOf" srcId="{1C46BE17-C164-47D8-B5DF-E3D19743889A}" destId="{DFD9A05B-F19E-4B4F-8A8F-C0A4AA8FD039}" srcOrd="4" destOrd="0" presId="urn:microsoft.com/office/officeart/2005/8/layout/cycle4#1"/>
    <dgm:cxn modelId="{366E8918-B75B-4448-AB5A-0960732F7EDE}" type="presParOf" srcId="{593F6DBD-23EC-43AB-9319-A75F6DD445A0}" destId="{0EDAAA12-9A7B-4E02-A5EA-ADD5132308D1}" srcOrd="2" destOrd="0" presId="urn:microsoft.com/office/officeart/2005/8/layout/cycle4#1"/>
    <dgm:cxn modelId="{DAE98F8F-3F98-4336-976A-D1E5F7B8EE8F}" type="presParOf" srcId="{593F6DBD-23EC-43AB-9319-A75F6DD445A0}" destId="{C7A2B59F-F0AE-4D7E-B920-1D305ACB304D}"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BD0C19-F814-41C0-B032-7E7929171DC9}" type="doc">
      <dgm:prSet loTypeId="urn:microsoft.com/office/officeart/2005/8/layout/venn1" loCatId="relationship" qsTypeId="urn:microsoft.com/office/officeart/2005/8/quickstyle/simple1" qsCatId="simple" csTypeId="urn:microsoft.com/office/officeart/2005/8/colors/accent1_2" csCatId="accent1"/>
      <dgm:spPr/>
    </dgm:pt>
    <dgm:pt modelId="{11319FD7-9781-4CFC-A113-F953F748B15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Health departments</a:t>
          </a:r>
        </a:p>
      </dgm:t>
    </dgm:pt>
    <dgm:pt modelId="{C7F0BC74-2C84-4858-AA39-511D9AFAD4BC}" type="parTrans" cxnId="{C2D8E2BD-E6DE-457D-BFFD-46827B37D569}">
      <dgm:prSet/>
      <dgm:spPr/>
    </dgm:pt>
    <dgm:pt modelId="{5FEBA358-9CD8-47A9-95A4-E4F542848EEB}" type="sibTrans" cxnId="{C2D8E2BD-E6DE-457D-BFFD-46827B37D569}">
      <dgm:prSet/>
      <dgm:spPr/>
    </dgm:pt>
    <dgm:pt modelId="{F7C27B39-14BA-44A6-BAFA-9D6FE273E5E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Clinical providers</a:t>
          </a:r>
        </a:p>
      </dgm:t>
    </dgm:pt>
    <dgm:pt modelId="{743CD3A0-E74B-4A38-9C70-4628A11FA201}" type="parTrans" cxnId="{2C00D2AB-FFEB-42B5-8B04-50BB85639589}">
      <dgm:prSet/>
      <dgm:spPr/>
    </dgm:pt>
    <dgm:pt modelId="{CB664E0B-8B3E-4948-9B37-41069CBD8858}" type="sibTrans" cxnId="{2C00D2AB-FFEB-42B5-8B04-50BB85639589}">
      <dgm:prSet/>
      <dgm:spPr/>
    </dgm:pt>
    <dgm:pt modelId="{F415F434-5E37-4D82-B8B3-A1F65DC4EDE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Community-based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providers</a:t>
          </a:r>
        </a:p>
      </dgm:t>
    </dgm:pt>
    <dgm:pt modelId="{99FADE17-6877-436D-B294-B852E5E591CF}" type="parTrans" cxnId="{8BC83962-F848-4E98-9A8E-DF8FF92D34D5}">
      <dgm:prSet/>
      <dgm:spPr/>
    </dgm:pt>
    <dgm:pt modelId="{100CDC9F-A3A7-4462-BF1B-2F9C2ABC0062}" type="sibTrans" cxnId="{8BC83962-F848-4E98-9A8E-DF8FF92D34D5}">
      <dgm:prSet/>
      <dgm:spPr/>
    </dgm:pt>
    <dgm:pt modelId="{FA5E9F6A-2D89-414A-A3D8-604838B8631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Community planning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groups</a:t>
          </a:r>
        </a:p>
      </dgm:t>
    </dgm:pt>
    <dgm:pt modelId="{C96CD399-790A-4B20-8259-A400E6341FA3}" type="parTrans" cxnId="{269362A8-3202-498E-A4B9-F6202B375A1A}">
      <dgm:prSet/>
      <dgm:spPr/>
    </dgm:pt>
    <dgm:pt modelId="{74485205-59EA-4618-9613-8D4934A34F07}" type="sibTrans" cxnId="{269362A8-3202-498E-A4B9-F6202B375A1A}">
      <dgm:prSet/>
      <dgm:spPr/>
    </dgm:pt>
    <dgm:pt modelId="{7BBBC082-ABE6-4D61-AFD7-FD13D1640DD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Capacity-building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providers</a:t>
          </a:r>
        </a:p>
      </dgm:t>
    </dgm:pt>
    <dgm:pt modelId="{E6A01A2D-7355-4FEC-B9FB-4E688D656D0E}" type="parTrans" cxnId="{DB1E301E-372F-45AE-BBA7-2B019E05327E}">
      <dgm:prSet/>
      <dgm:spPr/>
    </dgm:pt>
    <dgm:pt modelId="{1F12EF9D-BE8A-4C29-A2E4-53AB78ED8685}" type="sibTrans" cxnId="{DB1E301E-372F-45AE-BBA7-2B019E05327E}">
      <dgm:prSet/>
      <dgm:spPr/>
    </dgm:pt>
    <dgm:pt modelId="{AC035D9B-CA5B-4C18-A265-422686BF59C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Researchers</a:t>
          </a:r>
        </a:p>
      </dgm:t>
    </dgm:pt>
    <dgm:pt modelId="{5D6B1E9D-CDDF-47FD-A0CB-43C4C71268D1}" type="parTrans" cxnId="{F201E107-A0EA-4100-B08D-88C196C196A5}">
      <dgm:prSet/>
      <dgm:spPr/>
    </dgm:pt>
    <dgm:pt modelId="{8E8A9559-64C3-4315-986F-262C40CCABAA}" type="sibTrans" cxnId="{F201E107-A0EA-4100-B08D-88C196C196A5}">
      <dgm:prSet/>
      <dgm:spPr/>
    </dgm:pt>
    <dgm:pt modelId="{9314BFEE-46D8-4094-936B-0FB15C96FEC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Federal and state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charset="0"/>
              <a:cs typeface="Arial" charset="0"/>
            </a:rPr>
            <a:t>agencies</a:t>
          </a:r>
        </a:p>
      </dgm:t>
    </dgm:pt>
    <dgm:pt modelId="{5EDE7CC9-413C-4B9A-A699-9E23308B0C23}" type="parTrans" cxnId="{0AF8AAE7-EB3A-40DE-BF89-459CA1ECC074}">
      <dgm:prSet/>
      <dgm:spPr/>
    </dgm:pt>
    <dgm:pt modelId="{57484606-8C82-4090-A4C3-4D4596847A1E}" type="sibTrans" cxnId="{0AF8AAE7-EB3A-40DE-BF89-459CA1ECC074}">
      <dgm:prSet/>
      <dgm:spPr/>
    </dgm:pt>
    <dgm:pt modelId="{9D5D8D06-3F60-4842-88C2-A05C201D63BF}">
      <dgm:prSet/>
      <dgm:spPr/>
      <dgm:t>
        <a:bodyPr/>
        <a:lstStyle/>
        <a:p>
          <a:endParaRPr lang="en-US"/>
        </a:p>
      </dgm:t>
    </dgm:pt>
    <dgm:pt modelId="{AEFCB2C6-7F17-4EF6-9453-A5B0E642FBD2}" type="parTrans" cxnId="{ED1E323A-0C7A-4138-B286-CB41ADD406B2}">
      <dgm:prSet/>
      <dgm:spPr/>
    </dgm:pt>
    <dgm:pt modelId="{63FD8017-DD3E-4C6B-BAF0-60B9C7C8C76C}" type="sibTrans" cxnId="{ED1E323A-0C7A-4138-B286-CB41ADD406B2}">
      <dgm:prSet/>
      <dgm:spPr/>
    </dgm:pt>
    <dgm:pt modelId="{00025B77-B0A8-4CB1-9073-DA1DC3BE16F9}" type="pres">
      <dgm:prSet presAssocID="{C9BD0C19-F814-41C0-B032-7E7929171DC9}" presName="compositeShape" presStyleCnt="0">
        <dgm:presLayoutVars>
          <dgm:chMax val="7"/>
          <dgm:dir/>
          <dgm:resizeHandles val="exact"/>
        </dgm:presLayoutVars>
      </dgm:prSet>
      <dgm:spPr/>
    </dgm:pt>
    <dgm:pt modelId="{1B4A4669-FD0C-4DDF-8319-B87BD2327D96}" type="pres">
      <dgm:prSet presAssocID="{11319FD7-9781-4CFC-A113-F953F748B155}" presName="circ1" presStyleLbl="vennNode1" presStyleIdx="0" presStyleCnt="7"/>
      <dgm:spPr/>
    </dgm:pt>
    <dgm:pt modelId="{CB305BAC-E9D4-48AD-98F4-6D40C3BB1863}" type="pres">
      <dgm:prSet presAssocID="{11319FD7-9781-4CFC-A113-F953F748B155}" presName="circ1Tx" presStyleLbl="revTx" presStyleIdx="0" presStyleCnt="0">
        <dgm:presLayoutVars>
          <dgm:chMax val="0"/>
          <dgm:chPref val="0"/>
          <dgm:bulletEnabled val="1"/>
        </dgm:presLayoutVars>
      </dgm:prSet>
      <dgm:spPr/>
      <dgm:t>
        <a:bodyPr/>
        <a:lstStyle/>
        <a:p>
          <a:endParaRPr lang="en-US"/>
        </a:p>
      </dgm:t>
    </dgm:pt>
    <dgm:pt modelId="{E477FE16-B4EF-440A-913F-D0EB7B8FC60A}" type="pres">
      <dgm:prSet presAssocID="{F7C27B39-14BA-44A6-BAFA-9D6FE273E5EC}" presName="circ2" presStyleLbl="vennNode1" presStyleIdx="1" presStyleCnt="7"/>
      <dgm:spPr/>
    </dgm:pt>
    <dgm:pt modelId="{48358971-1B11-49A0-889E-6824E211C545}" type="pres">
      <dgm:prSet presAssocID="{F7C27B39-14BA-44A6-BAFA-9D6FE273E5EC}" presName="circ2Tx" presStyleLbl="revTx" presStyleIdx="0" presStyleCnt="0">
        <dgm:presLayoutVars>
          <dgm:chMax val="0"/>
          <dgm:chPref val="0"/>
          <dgm:bulletEnabled val="1"/>
        </dgm:presLayoutVars>
      </dgm:prSet>
      <dgm:spPr/>
      <dgm:t>
        <a:bodyPr/>
        <a:lstStyle/>
        <a:p>
          <a:endParaRPr lang="en-US"/>
        </a:p>
      </dgm:t>
    </dgm:pt>
    <dgm:pt modelId="{0D50F561-FE8A-4A01-AB00-72374762D2A3}" type="pres">
      <dgm:prSet presAssocID="{F415F434-5E37-4D82-B8B3-A1F65DC4EDE2}" presName="circ3" presStyleLbl="vennNode1" presStyleIdx="2" presStyleCnt="7"/>
      <dgm:spPr/>
    </dgm:pt>
    <dgm:pt modelId="{8C3B5C52-4916-4F11-9885-B755CD44F20E}" type="pres">
      <dgm:prSet presAssocID="{F415F434-5E37-4D82-B8B3-A1F65DC4EDE2}" presName="circ3Tx" presStyleLbl="revTx" presStyleIdx="0" presStyleCnt="0">
        <dgm:presLayoutVars>
          <dgm:chMax val="0"/>
          <dgm:chPref val="0"/>
          <dgm:bulletEnabled val="1"/>
        </dgm:presLayoutVars>
      </dgm:prSet>
      <dgm:spPr/>
      <dgm:t>
        <a:bodyPr/>
        <a:lstStyle/>
        <a:p>
          <a:endParaRPr lang="en-US"/>
        </a:p>
      </dgm:t>
    </dgm:pt>
    <dgm:pt modelId="{DB236BD2-97F7-4262-8431-6C11B647B011}" type="pres">
      <dgm:prSet presAssocID="{FA5E9F6A-2D89-414A-A3D8-604838B8631F}" presName="circ4" presStyleLbl="vennNode1" presStyleIdx="3" presStyleCnt="7"/>
      <dgm:spPr/>
    </dgm:pt>
    <dgm:pt modelId="{ED2E96BB-45D4-49C8-9AE4-E2CFBBF5811C}" type="pres">
      <dgm:prSet presAssocID="{FA5E9F6A-2D89-414A-A3D8-604838B8631F}" presName="circ4Tx" presStyleLbl="revTx" presStyleIdx="0" presStyleCnt="0">
        <dgm:presLayoutVars>
          <dgm:chMax val="0"/>
          <dgm:chPref val="0"/>
          <dgm:bulletEnabled val="1"/>
        </dgm:presLayoutVars>
      </dgm:prSet>
      <dgm:spPr/>
      <dgm:t>
        <a:bodyPr/>
        <a:lstStyle/>
        <a:p>
          <a:endParaRPr lang="en-US"/>
        </a:p>
      </dgm:t>
    </dgm:pt>
    <dgm:pt modelId="{2E6824E9-BD4A-4257-B5DE-75FA60C82DB0}" type="pres">
      <dgm:prSet presAssocID="{7BBBC082-ABE6-4D61-AFD7-FD13D1640DDC}" presName="circ5" presStyleLbl="vennNode1" presStyleIdx="4" presStyleCnt="7"/>
      <dgm:spPr/>
    </dgm:pt>
    <dgm:pt modelId="{54DD7BF3-F362-4BAE-8827-0F6867C316CB}" type="pres">
      <dgm:prSet presAssocID="{7BBBC082-ABE6-4D61-AFD7-FD13D1640DDC}" presName="circ5Tx" presStyleLbl="revTx" presStyleIdx="0" presStyleCnt="0">
        <dgm:presLayoutVars>
          <dgm:chMax val="0"/>
          <dgm:chPref val="0"/>
          <dgm:bulletEnabled val="1"/>
        </dgm:presLayoutVars>
      </dgm:prSet>
      <dgm:spPr/>
      <dgm:t>
        <a:bodyPr/>
        <a:lstStyle/>
        <a:p>
          <a:endParaRPr lang="en-US"/>
        </a:p>
      </dgm:t>
    </dgm:pt>
    <dgm:pt modelId="{7291A1DD-8EBE-4C77-831C-B76F1C4B3661}" type="pres">
      <dgm:prSet presAssocID="{AC035D9B-CA5B-4C18-A265-422686BF59C4}" presName="circ6" presStyleLbl="vennNode1" presStyleIdx="5" presStyleCnt="7"/>
      <dgm:spPr/>
    </dgm:pt>
    <dgm:pt modelId="{5307256D-2FF7-4AB8-84DB-CF1B76827614}" type="pres">
      <dgm:prSet presAssocID="{AC035D9B-CA5B-4C18-A265-422686BF59C4}" presName="circ6Tx" presStyleLbl="revTx" presStyleIdx="0" presStyleCnt="0">
        <dgm:presLayoutVars>
          <dgm:chMax val="0"/>
          <dgm:chPref val="0"/>
          <dgm:bulletEnabled val="1"/>
        </dgm:presLayoutVars>
      </dgm:prSet>
      <dgm:spPr/>
      <dgm:t>
        <a:bodyPr/>
        <a:lstStyle/>
        <a:p>
          <a:endParaRPr lang="en-US"/>
        </a:p>
      </dgm:t>
    </dgm:pt>
    <dgm:pt modelId="{26169CEB-0D77-405F-B946-38B864F88FB4}" type="pres">
      <dgm:prSet presAssocID="{9314BFEE-46D8-4094-936B-0FB15C96FEC0}" presName="circ7" presStyleLbl="vennNode1" presStyleIdx="6" presStyleCnt="7"/>
      <dgm:spPr/>
    </dgm:pt>
    <dgm:pt modelId="{4B4A36B3-C26A-4596-8DFD-8F89D89C2DD5}" type="pres">
      <dgm:prSet presAssocID="{9314BFEE-46D8-4094-936B-0FB15C96FEC0}" presName="circ7Tx" presStyleLbl="revTx" presStyleIdx="0" presStyleCnt="0">
        <dgm:presLayoutVars>
          <dgm:chMax val="0"/>
          <dgm:chPref val="0"/>
          <dgm:bulletEnabled val="1"/>
        </dgm:presLayoutVars>
      </dgm:prSet>
      <dgm:spPr/>
      <dgm:t>
        <a:bodyPr/>
        <a:lstStyle/>
        <a:p>
          <a:endParaRPr lang="en-US"/>
        </a:p>
      </dgm:t>
    </dgm:pt>
  </dgm:ptLst>
  <dgm:cxnLst>
    <dgm:cxn modelId="{2C00D2AB-FFEB-42B5-8B04-50BB85639589}" srcId="{C9BD0C19-F814-41C0-B032-7E7929171DC9}" destId="{F7C27B39-14BA-44A6-BAFA-9D6FE273E5EC}" srcOrd="1" destOrd="0" parTransId="{743CD3A0-E74B-4A38-9C70-4628A11FA201}" sibTransId="{CB664E0B-8B3E-4948-9B37-41069CBD8858}"/>
    <dgm:cxn modelId="{023F47A7-4B66-4C5E-9D95-65C70AA410E4}" type="presOf" srcId="{11319FD7-9781-4CFC-A113-F953F748B155}" destId="{CB305BAC-E9D4-48AD-98F4-6D40C3BB1863}" srcOrd="0" destOrd="0" presId="urn:microsoft.com/office/officeart/2005/8/layout/venn1"/>
    <dgm:cxn modelId="{8BC83962-F848-4E98-9A8E-DF8FF92D34D5}" srcId="{C9BD0C19-F814-41C0-B032-7E7929171DC9}" destId="{F415F434-5E37-4D82-B8B3-A1F65DC4EDE2}" srcOrd="2" destOrd="0" parTransId="{99FADE17-6877-436D-B294-B852E5E591CF}" sibTransId="{100CDC9F-A3A7-4462-BF1B-2F9C2ABC0062}"/>
    <dgm:cxn modelId="{DB1E301E-372F-45AE-BBA7-2B019E05327E}" srcId="{C9BD0C19-F814-41C0-B032-7E7929171DC9}" destId="{7BBBC082-ABE6-4D61-AFD7-FD13D1640DDC}" srcOrd="4" destOrd="0" parTransId="{E6A01A2D-7355-4FEC-B9FB-4E688D656D0E}" sibTransId="{1F12EF9D-BE8A-4C29-A2E4-53AB78ED8685}"/>
    <dgm:cxn modelId="{E5C976AC-67B4-4066-A229-3AF0895A0C86}" type="presOf" srcId="{FA5E9F6A-2D89-414A-A3D8-604838B8631F}" destId="{ED2E96BB-45D4-49C8-9AE4-E2CFBBF5811C}" srcOrd="0" destOrd="0" presId="urn:microsoft.com/office/officeart/2005/8/layout/venn1"/>
    <dgm:cxn modelId="{80A7888B-A916-4A7E-96AC-6E206362F528}" type="presOf" srcId="{C9BD0C19-F814-41C0-B032-7E7929171DC9}" destId="{00025B77-B0A8-4CB1-9073-DA1DC3BE16F9}" srcOrd="0" destOrd="0" presId="urn:microsoft.com/office/officeart/2005/8/layout/venn1"/>
    <dgm:cxn modelId="{61091D34-2AB0-48E3-B3BA-CB111141DB9E}" type="presOf" srcId="{9314BFEE-46D8-4094-936B-0FB15C96FEC0}" destId="{4B4A36B3-C26A-4596-8DFD-8F89D89C2DD5}" srcOrd="0" destOrd="0" presId="urn:microsoft.com/office/officeart/2005/8/layout/venn1"/>
    <dgm:cxn modelId="{0AF8AAE7-EB3A-40DE-BF89-459CA1ECC074}" srcId="{C9BD0C19-F814-41C0-B032-7E7929171DC9}" destId="{9314BFEE-46D8-4094-936B-0FB15C96FEC0}" srcOrd="6" destOrd="0" parTransId="{5EDE7CC9-413C-4B9A-A699-9E23308B0C23}" sibTransId="{57484606-8C82-4090-A4C3-4D4596847A1E}"/>
    <dgm:cxn modelId="{ED1E323A-0C7A-4138-B286-CB41ADD406B2}" srcId="{C9BD0C19-F814-41C0-B032-7E7929171DC9}" destId="{9D5D8D06-3F60-4842-88C2-A05C201D63BF}" srcOrd="7" destOrd="0" parTransId="{AEFCB2C6-7F17-4EF6-9453-A5B0E642FBD2}" sibTransId="{63FD8017-DD3E-4C6B-BAF0-60B9C7C8C76C}"/>
    <dgm:cxn modelId="{F201E107-A0EA-4100-B08D-88C196C196A5}" srcId="{C9BD0C19-F814-41C0-B032-7E7929171DC9}" destId="{AC035D9B-CA5B-4C18-A265-422686BF59C4}" srcOrd="5" destOrd="0" parTransId="{5D6B1E9D-CDDF-47FD-A0CB-43C4C71268D1}" sibTransId="{8E8A9559-64C3-4315-986F-262C40CCABAA}"/>
    <dgm:cxn modelId="{F0347889-C783-4119-80E3-31F2A7417FCE}" type="presOf" srcId="{AC035D9B-CA5B-4C18-A265-422686BF59C4}" destId="{5307256D-2FF7-4AB8-84DB-CF1B76827614}" srcOrd="0" destOrd="0" presId="urn:microsoft.com/office/officeart/2005/8/layout/venn1"/>
    <dgm:cxn modelId="{867D1302-CAD0-49C1-81F0-389A795F6F18}" type="presOf" srcId="{7BBBC082-ABE6-4D61-AFD7-FD13D1640DDC}" destId="{54DD7BF3-F362-4BAE-8827-0F6867C316CB}" srcOrd="0" destOrd="0" presId="urn:microsoft.com/office/officeart/2005/8/layout/venn1"/>
    <dgm:cxn modelId="{C2D8E2BD-E6DE-457D-BFFD-46827B37D569}" srcId="{C9BD0C19-F814-41C0-B032-7E7929171DC9}" destId="{11319FD7-9781-4CFC-A113-F953F748B155}" srcOrd="0" destOrd="0" parTransId="{C7F0BC74-2C84-4858-AA39-511D9AFAD4BC}" sibTransId="{5FEBA358-9CD8-47A9-95A4-E4F542848EEB}"/>
    <dgm:cxn modelId="{805F1A5A-A167-446A-AF63-6E232D0902D6}" type="presOf" srcId="{F7C27B39-14BA-44A6-BAFA-9D6FE273E5EC}" destId="{48358971-1B11-49A0-889E-6824E211C545}" srcOrd="0" destOrd="0" presId="urn:microsoft.com/office/officeart/2005/8/layout/venn1"/>
    <dgm:cxn modelId="{269362A8-3202-498E-A4B9-F6202B375A1A}" srcId="{C9BD0C19-F814-41C0-B032-7E7929171DC9}" destId="{FA5E9F6A-2D89-414A-A3D8-604838B8631F}" srcOrd="3" destOrd="0" parTransId="{C96CD399-790A-4B20-8259-A400E6341FA3}" sibTransId="{74485205-59EA-4618-9613-8D4934A34F07}"/>
    <dgm:cxn modelId="{8A93BFD1-E77D-4F5C-A4D1-23AF5DF325BB}" type="presOf" srcId="{F415F434-5E37-4D82-B8B3-A1F65DC4EDE2}" destId="{8C3B5C52-4916-4F11-9885-B755CD44F20E}" srcOrd="0" destOrd="0" presId="urn:microsoft.com/office/officeart/2005/8/layout/venn1"/>
    <dgm:cxn modelId="{442AE797-E343-4F73-954A-E4A551636994}" type="presParOf" srcId="{00025B77-B0A8-4CB1-9073-DA1DC3BE16F9}" destId="{1B4A4669-FD0C-4DDF-8319-B87BD2327D96}" srcOrd="0" destOrd="0" presId="urn:microsoft.com/office/officeart/2005/8/layout/venn1"/>
    <dgm:cxn modelId="{B2A67950-25C3-4D78-B0B0-678EC62DB61A}" type="presParOf" srcId="{00025B77-B0A8-4CB1-9073-DA1DC3BE16F9}" destId="{CB305BAC-E9D4-48AD-98F4-6D40C3BB1863}" srcOrd="1" destOrd="0" presId="urn:microsoft.com/office/officeart/2005/8/layout/venn1"/>
    <dgm:cxn modelId="{3A479E28-FA8E-427B-A066-385D83D756C2}" type="presParOf" srcId="{00025B77-B0A8-4CB1-9073-DA1DC3BE16F9}" destId="{E477FE16-B4EF-440A-913F-D0EB7B8FC60A}" srcOrd="2" destOrd="0" presId="urn:microsoft.com/office/officeart/2005/8/layout/venn1"/>
    <dgm:cxn modelId="{9BD1592F-99D8-48A1-A941-577DB02DE3EB}" type="presParOf" srcId="{00025B77-B0A8-4CB1-9073-DA1DC3BE16F9}" destId="{48358971-1B11-49A0-889E-6824E211C545}" srcOrd="3" destOrd="0" presId="urn:microsoft.com/office/officeart/2005/8/layout/venn1"/>
    <dgm:cxn modelId="{7951CA48-C8E4-4D54-9C07-3910B8EADE99}" type="presParOf" srcId="{00025B77-B0A8-4CB1-9073-DA1DC3BE16F9}" destId="{0D50F561-FE8A-4A01-AB00-72374762D2A3}" srcOrd="4" destOrd="0" presId="urn:microsoft.com/office/officeart/2005/8/layout/venn1"/>
    <dgm:cxn modelId="{A6B9D9B9-FFDC-4B98-8564-DABFF0EFC3A0}" type="presParOf" srcId="{00025B77-B0A8-4CB1-9073-DA1DC3BE16F9}" destId="{8C3B5C52-4916-4F11-9885-B755CD44F20E}" srcOrd="5" destOrd="0" presId="urn:microsoft.com/office/officeart/2005/8/layout/venn1"/>
    <dgm:cxn modelId="{BD3EA577-2815-4FBB-BF83-A17EE8DBD3EC}" type="presParOf" srcId="{00025B77-B0A8-4CB1-9073-DA1DC3BE16F9}" destId="{DB236BD2-97F7-4262-8431-6C11B647B011}" srcOrd="6" destOrd="0" presId="urn:microsoft.com/office/officeart/2005/8/layout/venn1"/>
    <dgm:cxn modelId="{3A27EC83-3C8F-4755-A217-3F50B11E9831}" type="presParOf" srcId="{00025B77-B0A8-4CB1-9073-DA1DC3BE16F9}" destId="{ED2E96BB-45D4-49C8-9AE4-E2CFBBF5811C}" srcOrd="7" destOrd="0" presId="urn:microsoft.com/office/officeart/2005/8/layout/venn1"/>
    <dgm:cxn modelId="{0F62497F-7BEF-4907-9A29-7D071C31DD11}" type="presParOf" srcId="{00025B77-B0A8-4CB1-9073-DA1DC3BE16F9}" destId="{2E6824E9-BD4A-4257-B5DE-75FA60C82DB0}" srcOrd="8" destOrd="0" presId="urn:microsoft.com/office/officeart/2005/8/layout/venn1"/>
    <dgm:cxn modelId="{E11C872E-4869-4C41-A0B6-40873919F3B6}" type="presParOf" srcId="{00025B77-B0A8-4CB1-9073-DA1DC3BE16F9}" destId="{54DD7BF3-F362-4BAE-8827-0F6867C316CB}" srcOrd="9" destOrd="0" presId="urn:microsoft.com/office/officeart/2005/8/layout/venn1"/>
    <dgm:cxn modelId="{030CD05E-E541-4790-BE54-09B74740FD10}" type="presParOf" srcId="{00025B77-B0A8-4CB1-9073-DA1DC3BE16F9}" destId="{7291A1DD-8EBE-4C77-831C-B76F1C4B3661}" srcOrd="10" destOrd="0" presId="urn:microsoft.com/office/officeart/2005/8/layout/venn1"/>
    <dgm:cxn modelId="{6A4626ED-08A7-4BDC-B43E-9B264F691023}" type="presParOf" srcId="{00025B77-B0A8-4CB1-9073-DA1DC3BE16F9}" destId="{5307256D-2FF7-4AB8-84DB-CF1B76827614}" srcOrd="11" destOrd="0" presId="urn:microsoft.com/office/officeart/2005/8/layout/venn1"/>
    <dgm:cxn modelId="{FEF5F1AA-A1BA-4ACB-9375-9DB221658E54}" type="presParOf" srcId="{00025B77-B0A8-4CB1-9073-DA1DC3BE16F9}" destId="{26169CEB-0D77-405F-B946-38B864F88FB4}" srcOrd="12" destOrd="0" presId="urn:microsoft.com/office/officeart/2005/8/layout/venn1"/>
    <dgm:cxn modelId="{03B9B6E5-0740-4EB8-B6D2-63B694E8D2AE}" type="presParOf" srcId="{00025B77-B0A8-4CB1-9073-DA1DC3BE16F9}" destId="{4B4A36B3-C26A-4596-8DFD-8F89D89C2DD5}"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F9504-8FD8-4311-ABE1-2F3C4B45EC74}">
      <dsp:nvSpPr>
        <dsp:cNvPr id="0" name=""/>
        <dsp:cNvSpPr/>
      </dsp:nvSpPr>
      <dsp:spPr>
        <a:xfrm>
          <a:off x="2081043" y="2365482"/>
          <a:ext cx="2543513" cy="2450516"/>
        </a:xfrm>
        <a:prstGeom prst="ellipse">
          <a:avLst/>
        </a:prstGeom>
        <a:solidFill>
          <a:schemeClr val="lt1">
            <a:hueOff val="0"/>
            <a:satOff val="0"/>
            <a:lumOff val="0"/>
            <a:alphaOff val="0"/>
          </a:schemeClr>
        </a:solidFill>
        <a:ln w="317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Georgia" pitchFamily="18" charset="0"/>
            </a:rPr>
            <a:t>A more comprehensive and seamless approach to addressing the HIV epidemic</a:t>
          </a:r>
          <a:endParaRPr lang="en-US" sz="2000" kern="1200" dirty="0">
            <a:solidFill>
              <a:schemeClr val="tx1"/>
            </a:solidFill>
            <a:latin typeface="Georgia" pitchFamily="18" charset="0"/>
          </a:endParaRPr>
        </a:p>
      </dsp:txBody>
      <dsp:txXfrm>
        <a:off x="2453532" y="2724352"/>
        <a:ext cx="1798535" cy="1732776"/>
      </dsp:txXfrm>
    </dsp:sp>
    <dsp:sp modelId="{F4325129-54CC-4B89-9278-991BB3AC44A0}">
      <dsp:nvSpPr>
        <dsp:cNvPr id="0" name=""/>
        <dsp:cNvSpPr/>
      </dsp:nvSpPr>
      <dsp:spPr>
        <a:xfrm rot="12900000">
          <a:off x="868482" y="2081962"/>
          <a:ext cx="1520563" cy="603189"/>
        </a:xfrm>
        <a:prstGeom prst="leftArrow">
          <a:avLst>
            <a:gd name="adj1" fmla="val 60000"/>
            <a:gd name="adj2" fmla="val 50000"/>
          </a:avLst>
        </a:prstGeom>
        <a:solidFill>
          <a:schemeClr val="dk2">
            <a:tint val="60000"/>
            <a:hueOff val="0"/>
            <a:satOff val="0"/>
            <a:lumOff val="0"/>
            <a:alphaOff val="0"/>
          </a:schemeClr>
        </a:solidFill>
        <a:ln w="3175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7EA004D-4D26-45E9-95FC-A0F45D6A9A6A}">
      <dsp:nvSpPr>
        <dsp:cNvPr id="0" name=""/>
        <dsp:cNvSpPr/>
      </dsp:nvSpPr>
      <dsp:spPr>
        <a:xfrm>
          <a:off x="154022" y="1434879"/>
          <a:ext cx="1703910" cy="1025197"/>
        </a:xfrm>
        <a:prstGeom prst="roundRect">
          <a:avLst>
            <a:gd name="adj" fmla="val 10000"/>
          </a:avLst>
        </a:prstGeom>
        <a:solidFill>
          <a:schemeClr val="lt1">
            <a:hueOff val="0"/>
            <a:satOff val="0"/>
            <a:lumOff val="0"/>
            <a:alphaOff val="0"/>
          </a:schemeClr>
        </a:solidFill>
        <a:ln w="317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Georgia" pitchFamily="18" charset="0"/>
            </a:rPr>
            <a:t>Coordination</a:t>
          </a:r>
          <a:endParaRPr lang="en-US" sz="2000" kern="1200" dirty="0">
            <a:solidFill>
              <a:schemeClr val="tx1"/>
            </a:solidFill>
            <a:latin typeface="Georgia" pitchFamily="18" charset="0"/>
          </a:endParaRPr>
        </a:p>
      </dsp:txBody>
      <dsp:txXfrm>
        <a:off x="184049" y="1464906"/>
        <a:ext cx="1643856" cy="965143"/>
      </dsp:txXfrm>
    </dsp:sp>
    <dsp:sp modelId="{DF7B3BF6-D3DF-4AD5-842E-36061F217084}">
      <dsp:nvSpPr>
        <dsp:cNvPr id="0" name=""/>
        <dsp:cNvSpPr/>
      </dsp:nvSpPr>
      <dsp:spPr>
        <a:xfrm rot="16200000">
          <a:off x="2578049" y="1198955"/>
          <a:ext cx="1549500" cy="603189"/>
        </a:xfrm>
        <a:prstGeom prst="leftArrow">
          <a:avLst>
            <a:gd name="adj1" fmla="val 60000"/>
            <a:gd name="adj2" fmla="val 50000"/>
          </a:avLst>
        </a:prstGeom>
        <a:solidFill>
          <a:schemeClr val="dk2">
            <a:tint val="60000"/>
            <a:hueOff val="0"/>
            <a:satOff val="0"/>
            <a:lumOff val="0"/>
            <a:alphaOff val="0"/>
          </a:schemeClr>
        </a:solidFill>
        <a:ln w="3175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EF834C3-A1A7-498D-8B31-88A7EF09BA44}">
      <dsp:nvSpPr>
        <dsp:cNvPr id="0" name=""/>
        <dsp:cNvSpPr/>
      </dsp:nvSpPr>
      <dsp:spPr>
        <a:xfrm>
          <a:off x="2500844" y="213200"/>
          <a:ext cx="1703910" cy="1025197"/>
        </a:xfrm>
        <a:prstGeom prst="roundRect">
          <a:avLst>
            <a:gd name="adj" fmla="val 10000"/>
          </a:avLst>
        </a:prstGeom>
        <a:solidFill>
          <a:schemeClr val="lt1">
            <a:hueOff val="0"/>
            <a:satOff val="0"/>
            <a:lumOff val="0"/>
            <a:alphaOff val="0"/>
          </a:schemeClr>
        </a:solidFill>
        <a:ln w="317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Georgia" pitchFamily="18" charset="0"/>
            </a:rPr>
            <a:t>Collaboration</a:t>
          </a:r>
          <a:endParaRPr lang="en-US" sz="2000" kern="1200" dirty="0">
            <a:solidFill>
              <a:schemeClr val="tx1"/>
            </a:solidFill>
            <a:latin typeface="Georgia" pitchFamily="18" charset="0"/>
          </a:endParaRPr>
        </a:p>
      </dsp:txBody>
      <dsp:txXfrm>
        <a:off x="2530871" y="243227"/>
        <a:ext cx="1643856" cy="965143"/>
      </dsp:txXfrm>
    </dsp:sp>
    <dsp:sp modelId="{BDC7FE5E-CFB9-45C4-9890-9AD1EE0BD049}">
      <dsp:nvSpPr>
        <dsp:cNvPr id="0" name=""/>
        <dsp:cNvSpPr/>
      </dsp:nvSpPr>
      <dsp:spPr>
        <a:xfrm rot="19500000">
          <a:off x="4316554" y="2081962"/>
          <a:ext cx="1520563" cy="603189"/>
        </a:xfrm>
        <a:prstGeom prst="leftArrow">
          <a:avLst>
            <a:gd name="adj1" fmla="val 60000"/>
            <a:gd name="adj2" fmla="val 50000"/>
          </a:avLst>
        </a:prstGeom>
        <a:solidFill>
          <a:schemeClr val="dk2">
            <a:tint val="60000"/>
            <a:hueOff val="0"/>
            <a:satOff val="0"/>
            <a:lumOff val="0"/>
            <a:alphaOff val="0"/>
          </a:schemeClr>
        </a:solidFill>
        <a:ln w="3175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F29B297-F322-4124-AABA-58C785A822BB}">
      <dsp:nvSpPr>
        <dsp:cNvPr id="0" name=""/>
        <dsp:cNvSpPr/>
      </dsp:nvSpPr>
      <dsp:spPr>
        <a:xfrm>
          <a:off x="4847667" y="1434879"/>
          <a:ext cx="1703910" cy="1025197"/>
        </a:xfrm>
        <a:prstGeom prst="roundRect">
          <a:avLst>
            <a:gd name="adj" fmla="val 10000"/>
          </a:avLst>
        </a:prstGeom>
        <a:solidFill>
          <a:schemeClr val="lt1">
            <a:hueOff val="0"/>
            <a:satOff val="0"/>
            <a:lumOff val="0"/>
            <a:alphaOff val="0"/>
          </a:schemeClr>
        </a:solidFill>
        <a:ln w="3175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Georgia" pitchFamily="18" charset="0"/>
            </a:rPr>
            <a:t>Integration</a:t>
          </a:r>
          <a:endParaRPr lang="en-US" sz="2000" kern="1200" dirty="0">
            <a:solidFill>
              <a:schemeClr val="tx1"/>
            </a:solidFill>
            <a:latin typeface="Georgia" pitchFamily="18" charset="0"/>
          </a:endParaRPr>
        </a:p>
      </dsp:txBody>
      <dsp:txXfrm>
        <a:off x="4877694" y="1464906"/>
        <a:ext cx="1643856" cy="965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0CFA6-AC3C-40A3-BEA9-99D128C2C9C9}">
      <dsp:nvSpPr>
        <dsp:cNvPr id="0" name=""/>
        <dsp:cNvSpPr/>
      </dsp:nvSpPr>
      <dsp:spPr>
        <a:xfrm>
          <a:off x="577214" y="0"/>
          <a:ext cx="6541770" cy="449580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971B70-5EE6-4826-9F8A-94CF7E4FBDE6}">
      <dsp:nvSpPr>
        <dsp:cNvPr id="0" name=""/>
        <dsp:cNvSpPr/>
      </dsp:nvSpPr>
      <dsp:spPr>
        <a:xfrm>
          <a:off x="0" y="1348740"/>
          <a:ext cx="2308860" cy="1798320"/>
        </a:xfrm>
        <a:prstGeom prst="roundRect">
          <a:avLst/>
        </a:prstGeom>
        <a:solidFill>
          <a:schemeClr val="accent4">
            <a:hueOff val="0"/>
            <a:satOff val="0"/>
            <a:lumOff val="0"/>
            <a:alphaOff val="0"/>
          </a:schemeClr>
        </a:solidFill>
        <a:ln w="317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smtClean="0">
              <a:solidFill>
                <a:schemeClr val="tx1"/>
              </a:solidFill>
              <a:latin typeface="Georgia" pitchFamily="18" charset="0"/>
            </a:rPr>
            <a:t>Materials Review</a:t>
          </a:r>
          <a:endParaRPr lang="en-US" sz="2800" b="0" kern="1200" dirty="0">
            <a:solidFill>
              <a:schemeClr val="tx1"/>
            </a:solidFill>
            <a:latin typeface="Georgia" pitchFamily="18" charset="0"/>
          </a:endParaRPr>
        </a:p>
      </dsp:txBody>
      <dsp:txXfrm>
        <a:off x="87787" y="1436527"/>
        <a:ext cx="2133286" cy="1622746"/>
      </dsp:txXfrm>
    </dsp:sp>
    <dsp:sp modelId="{EB6A5B4C-0886-4D20-B46D-7A6A7346A1E8}">
      <dsp:nvSpPr>
        <dsp:cNvPr id="0" name=""/>
        <dsp:cNvSpPr/>
      </dsp:nvSpPr>
      <dsp:spPr>
        <a:xfrm>
          <a:off x="2693669" y="1348740"/>
          <a:ext cx="2308860" cy="1798320"/>
        </a:xfrm>
        <a:prstGeom prst="roundRect">
          <a:avLst/>
        </a:prstGeom>
        <a:solidFill>
          <a:schemeClr val="accent4">
            <a:hueOff val="-2232386"/>
            <a:satOff val="13449"/>
            <a:lumOff val="1078"/>
            <a:alphaOff val="0"/>
          </a:schemeClr>
        </a:solidFill>
        <a:ln w="317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smtClean="0">
              <a:solidFill>
                <a:schemeClr val="tx1"/>
              </a:solidFill>
              <a:latin typeface="Georgia" pitchFamily="18" charset="0"/>
            </a:rPr>
            <a:t>Federal</a:t>
          </a:r>
        </a:p>
        <a:p>
          <a:pPr lvl="0" algn="ctr" defTabSz="1244600">
            <a:lnSpc>
              <a:spcPct val="90000"/>
            </a:lnSpc>
            <a:spcBef>
              <a:spcPct val="0"/>
            </a:spcBef>
            <a:spcAft>
              <a:spcPct val="35000"/>
            </a:spcAft>
          </a:pPr>
          <a:r>
            <a:rPr lang="en-US" sz="2800" b="0" kern="1200" dirty="0" smtClean="0">
              <a:solidFill>
                <a:schemeClr val="tx1"/>
              </a:solidFill>
              <a:latin typeface="Georgia" pitchFamily="18" charset="0"/>
            </a:rPr>
            <a:t>Context</a:t>
          </a:r>
          <a:endParaRPr lang="en-US" sz="2800" b="0" kern="1200" dirty="0">
            <a:solidFill>
              <a:schemeClr val="tx1"/>
            </a:solidFill>
            <a:latin typeface="Georgia" pitchFamily="18" charset="0"/>
          </a:endParaRPr>
        </a:p>
      </dsp:txBody>
      <dsp:txXfrm>
        <a:off x="2781456" y="1436527"/>
        <a:ext cx="2133286" cy="1622746"/>
      </dsp:txXfrm>
    </dsp:sp>
    <dsp:sp modelId="{D3ED12CC-4FE6-40B6-8B57-B4F6E5AF52B3}">
      <dsp:nvSpPr>
        <dsp:cNvPr id="0" name=""/>
        <dsp:cNvSpPr/>
      </dsp:nvSpPr>
      <dsp:spPr>
        <a:xfrm>
          <a:off x="5387339" y="1348740"/>
          <a:ext cx="2308860" cy="1798320"/>
        </a:xfrm>
        <a:prstGeom prst="roundRect">
          <a:avLst/>
        </a:prstGeom>
        <a:solidFill>
          <a:schemeClr val="accent4">
            <a:hueOff val="-4464771"/>
            <a:satOff val="26899"/>
            <a:lumOff val="2156"/>
            <a:alphaOff val="0"/>
          </a:schemeClr>
        </a:solidFill>
        <a:ln w="317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smtClean="0">
              <a:solidFill>
                <a:schemeClr val="tx1"/>
              </a:solidFill>
              <a:latin typeface="Georgia" pitchFamily="18" charset="0"/>
            </a:rPr>
            <a:t>Local Experiences</a:t>
          </a:r>
        </a:p>
      </dsp:txBody>
      <dsp:txXfrm>
        <a:off x="5475126" y="1436527"/>
        <a:ext cx="2133286" cy="1622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261EB-65D2-4B16-B046-0D89D775C9C6}">
      <dsp:nvSpPr>
        <dsp:cNvPr id="0" name=""/>
        <dsp:cNvSpPr/>
      </dsp:nvSpPr>
      <dsp:spPr>
        <a:xfrm>
          <a:off x="1600200" y="0"/>
          <a:ext cx="4572000" cy="4572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ACA</a:t>
          </a:r>
          <a:endParaRPr lang="en-US" sz="2100" kern="1200" dirty="0"/>
        </a:p>
      </dsp:txBody>
      <dsp:txXfrm>
        <a:off x="3247034" y="228599"/>
        <a:ext cx="1278331" cy="685800"/>
      </dsp:txXfrm>
    </dsp:sp>
    <dsp:sp modelId="{0C43F456-5B72-4389-88ED-61A3DC3D62AF}">
      <dsp:nvSpPr>
        <dsp:cNvPr id="0" name=""/>
        <dsp:cNvSpPr/>
      </dsp:nvSpPr>
      <dsp:spPr>
        <a:xfrm>
          <a:off x="2057400" y="914399"/>
          <a:ext cx="3657600" cy="3657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NHAS</a:t>
          </a:r>
          <a:endParaRPr lang="en-US" sz="2100" kern="1200" dirty="0"/>
        </a:p>
      </dsp:txBody>
      <dsp:txXfrm>
        <a:off x="3247034" y="1133855"/>
        <a:ext cx="1278331" cy="658368"/>
      </dsp:txXfrm>
    </dsp:sp>
    <dsp:sp modelId="{32EE952A-1245-46EE-BD84-6B07F33A4CCD}">
      <dsp:nvSpPr>
        <dsp:cNvPr id="0" name=""/>
        <dsp:cNvSpPr/>
      </dsp:nvSpPr>
      <dsp:spPr>
        <a:xfrm>
          <a:off x="2514599" y="1828799"/>
          <a:ext cx="2743200" cy="27432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12 Cities</a:t>
          </a:r>
          <a:endParaRPr lang="en-US" sz="2100" kern="1200" dirty="0"/>
        </a:p>
      </dsp:txBody>
      <dsp:txXfrm>
        <a:off x="3247034" y="2034539"/>
        <a:ext cx="1278331" cy="617220"/>
      </dsp:txXfrm>
    </dsp:sp>
    <dsp:sp modelId="{5FF55C07-F542-4471-9214-2763914D7079}">
      <dsp:nvSpPr>
        <dsp:cNvPr id="0" name=""/>
        <dsp:cNvSpPr/>
      </dsp:nvSpPr>
      <dsp:spPr>
        <a:xfrm>
          <a:off x="2971800" y="2743199"/>
          <a:ext cx="1828800" cy="182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ECHPP</a:t>
          </a:r>
          <a:br>
            <a:rPr lang="en-US" sz="2100" kern="1200" dirty="0" smtClean="0"/>
          </a:br>
          <a:r>
            <a:rPr lang="en-US" sz="2100" kern="1200" dirty="0" smtClean="0"/>
            <a:t>PCSI</a:t>
          </a:r>
          <a:endParaRPr lang="en-US" sz="2100" kern="1200" dirty="0"/>
        </a:p>
      </dsp:txBody>
      <dsp:txXfrm>
        <a:off x="3239621" y="3200399"/>
        <a:ext cx="1293156" cy="914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A53BA-C7FF-4D83-8E7E-8EF928B5B7B1}">
      <dsp:nvSpPr>
        <dsp:cNvPr id="0" name=""/>
        <dsp:cNvSpPr/>
      </dsp:nvSpPr>
      <dsp:spPr>
        <a:xfrm>
          <a:off x="4152850" y="2388426"/>
          <a:ext cx="3834780" cy="21129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Engagement in care</a:t>
          </a:r>
          <a:endParaRPr lang="en-US" sz="1100"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Treatment Adherence</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Medical Case management</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ADAP</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Community Health Care</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HIV specialty medical care</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Treatment Guidelines</a:t>
          </a:r>
          <a:endParaRPr lang="en-US" sz="1100" b="1" kern="1200" dirty="0">
            <a:solidFill>
              <a:schemeClr val="accent1">
                <a:lumMod val="75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75000"/>
                </a:schemeClr>
              </a:solidFill>
              <a:latin typeface="+mn-lt"/>
            </a:rPr>
            <a:t>STD and TB</a:t>
          </a:r>
          <a:endParaRPr lang="en-US" sz="1100" kern="1200" dirty="0">
            <a:solidFill>
              <a:schemeClr val="accent1">
                <a:lumMod val="75000"/>
              </a:schemeClr>
            </a:solidFill>
            <a:latin typeface="+mn-lt"/>
          </a:endParaRPr>
        </a:p>
      </dsp:txBody>
      <dsp:txXfrm>
        <a:off x="5349700" y="2963089"/>
        <a:ext cx="2591514" cy="1491910"/>
      </dsp:txXfrm>
    </dsp:sp>
    <dsp:sp modelId="{43C0B522-D99C-4455-AE95-BE76059166C5}">
      <dsp:nvSpPr>
        <dsp:cNvPr id="0" name=""/>
        <dsp:cNvSpPr/>
      </dsp:nvSpPr>
      <dsp:spPr>
        <a:xfrm>
          <a:off x="375902" y="2343374"/>
          <a:ext cx="3733255" cy="21959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Core Surveillance</a:t>
          </a:r>
          <a:endParaRPr lang="en-US" sz="1100" kern="1200" dirty="0">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Incidence Surveillance</a:t>
          </a:r>
          <a:endParaRPr lang="en-US" sz="1100" b="1" kern="1200" dirty="0">
            <a:solidFill>
              <a:schemeClr val="accent1">
                <a:lumMod val="50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Medical Monitoring</a:t>
          </a:r>
          <a:endParaRPr lang="en-US" sz="1100" b="1" kern="1200" dirty="0">
            <a:solidFill>
              <a:schemeClr val="accent1">
                <a:lumMod val="50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NHBS</a:t>
          </a:r>
          <a:endParaRPr lang="en-US" sz="1100" b="1" kern="1200" dirty="0">
            <a:solidFill>
              <a:schemeClr val="accent1">
                <a:lumMod val="50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Vaccine studies</a:t>
          </a:r>
          <a:endParaRPr lang="en-US" sz="1100" b="1" kern="1200" dirty="0">
            <a:solidFill>
              <a:schemeClr val="accent1">
                <a:lumMod val="50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PrEP research</a:t>
          </a:r>
          <a:endParaRPr lang="en-US" sz="1100" b="1" kern="1200" dirty="0">
            <a:solidFill>
              <a:schemeClr val="accent1">
                <a:lumMod val="50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50000"/>
                </a:schemeClr>
              </a:solidFill>
              <a:latin typeface="+mn-lt"/>
            </a:rPr>
            <a:t>HIV drug resistance testing</a:t>
          </a:r>
          <a:endParaRPr lang="en-US" sz="1100" b="1" kern="1200" dirty="0">
            <a:solidFill>
              <a:schemeClr val="accent1">
                <a:lumMod val="50000"/>
              </a:schemeClr>
            </a:solidFill>
            <a:latin typeface="+mn-lt"/>
          </a:endParaRPr>
        </a:p>
      </dsp:txBody>
      <dsp:txXfrm>
        <a:off x="424140" y="2940598"/>
        <a:ext cx="2516802" cy="1550483"/>
      </dsp:txXfrm>
    </dsp:sp>
    <dsp:sp modelId="{745054E2-2346-4194-9362-34EE67B02718}">
      <dsp:nvSpPr>
        <dsp:cNvPr id="0" name=""/>
        <dsp:cNvSpPr/>
      </dsp:nvSpPr>
      <dsp:spPr>
        <a:xfrm>
          <a:off x="4151722" y="121125"/>
          <a:ext cx="3872604" cy="2238951"/>
        </a:xfrm>
        <a:prstGeom prst="roundRect">
          <a:avLst>
            <a:gd name="adj" fmla="val 10000"/>
          </a:avLst>
        </a:prstGeom>
        <a:solidFill>
          <a:schemeClr val="lt1">
            <a:alpha val="90000"/>
            <a:hueOff val="0"/>
            <a:satOff val="0"/>
            <a:lumOff val="0"/>
            <a:alphaOff val="0"/>
          </a:schemeClr>
        </a:solidFill>
        <a:ln w="127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Linkage to medical care</a:t>
          </a:r>
          <a:endParaRPr lang="en-US" sz="1100"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Behavioral Health Services </a:t>
          </a:r>
          <a:endParaRPr lang="en-US" sz="1100"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Home Health Service</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Non-medical case management </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Food Bank / Home-delivered meals</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Client Advocacy-related services    </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Emergency financial assistance</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Legal services</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Housing services</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Oral health care</a:t>
          </a:r>
          <a:endParaRPr lang="en-US" sz="1100" b="1" kern="1200" dirty="0">
            <a:solidFill>
              <a:schemeClr val="accent1">
                <a:lumMod val="50000"/>
              </a:schemeClr>
            </a:solidFill>
            <a:latin typeface="+mn-lt"/>
          </a:endParaRPr>
        </a:p>
        <a:p>
          <a:pPr marL="57150" lvl="1" indent="-57150" algn="r" defTabSz="488950">
            <a:lnSpc>
              <a:spcPct val="90000"/>
            </a:lnSpc>
            <a:spcBef>
              <a:spcPct val="0"/>
            </a:spcBef>
            <a:spcAft>
              <a:spcPct val="15000"/>
            </a:spcAft>
            <a:buChar char="••"/>
          </a:pPr>
          <a:r>
            <a:rPr lang="en-US" sz="1100" b="1" kern="1200" dirty="0" smtClean="0">
              <a:solidFill>
                <a:schemeClr val="accent1">
                  <a:lumMod val="50000"/>
                </a:schemeClr>
              </a:solidFill>
              <a:latin typeface="+mn-lt"/>
            </a:rPr>
            <a:t>Outreach services  </a:t>
          </a:r>
          <a:endParaRPr lang="en-US" sz="1100" b="1" kern="1200" dirty="0">
            <a:solidFill>
              <a:schemeClr val="accent1">
                <a:lumMod val="50000"/>
              </a:schemeClr>
            </a:solidFill>
            <a:latin typeface="+mn-lt"/>
          </a:endParaRPr>
        </a:p>
      </dsp:txBody>
      <dsp:txXfrm>
        <a:off x="5362685" y="170307"/>
        <a:ext cx="2612459" cy="1580849"/>
      </dsp:txXfrm>
    </dsp:sp>
    <dsp:sp modelId="{3FB20D38-BC2C-401B-B112-31822D1ED482}">
      <dsp:nvSpPr>
        <dsp:cNvPr id="0" name=""/>
        <dsp:cNvSpPr/>
      </dsp:nvSpPr>
      <dsp:spPr>
        <a:xfrm>
          <a:off x="330897" y="122860"/>
          <a:ext cx="3823266" cy="2188044"/>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HIV testing </a:t>
          </a:r>
          <a:endParaRPr lang="en-US" sz="1100" kern="1200" dirty="0">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Partner services</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STD prevention and treatment</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Addressing drivers and co-factors of HIV</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Linkage to medical</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Risk reduction activities</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Community mobilization efforts</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Public information efforts</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Condom distribution</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Syringe access</a:t>
          </a:r>
          <a:endParaRPr lang="en-US" sz="1100" b="1" kern="1200" dirty="0">
            <a:solidFill>
              <a:schemeClr val="accent1">
                <a:lumMod val="75000"/>
              </a:schemeClr>
            </a:solidFill>
            <a:latin typeface="+mn-lt"/>
          </a:endParaRPr>
        </a:p>
        <a:p>
          <a:pPr marL="57150" lvl="1" indent="-57150" algn="l" defTabSz="488950">
            <a:lnSpc>
              <a:spcPct val="90000"/>
            </a:lnSpc>
            <a:spcBef>
              <a:spcPct val="0"/>
            </a:spcBef>
            <a:spcAft>
              <a:spcPct val="15000"/>
            </a:spcAft>
            <a:buChar char="••"/>
          </a:pPr>
          <a:r>
            <a:rPr lang="en-US" sz="1100" b="1" kern="1200" dirty="0" smtClean="0">
              <a:solidFill>
                <a:schemeClr val="accent1">
                  <a:lumMod val="75000"/>
                </a:schemeClr>
              </a:solidFill>
              <a:latin typeface="+mn-lt"/>
            </a:rPr>
            <a:t>PEP</a:t>
          </a:r>
          <a:endParaRPr lang="en-US" sz="1100" b="1" kern="1200" dirty="0">
            <a:solidFill>
              <a:schemeClr val="accent1">
                <a:lumMod val="75000"/>
              </a:schemeClr>
            </a:solidFill>
            <a:latin typeface="+mn-lt"/>
          </a:endParaRPr>
        </a:p>
        <a:p>
          <a:pPr marL="57150" lvl="1" indent="-57150" algn="l" defTabSz="222250">
            <a:lnSpc>
              <a:spcPct val="90000"/>
            </a:lnSpc>
            <a:spcBef>
              <a:spcPct val="0"/>
            </a:spcBef>
            <a:spcAft>
              <a:spcPct val="15000"/>
            </a:spcAft>
            <a:buChar char="••"/>
          </a:pPr>
          <a:endParaRPr lang="en-US" sz="500" b="1" kern="1200" dirty="0">
            <a:solidFill>
              <a:schemeClr val="accent1">
                <a:lumMod val="75000"/>
              </a:schemeClr>
            </a:solidFill>
            <a:latin typeface="Arial Narrow" pitchFamily="34" charset="0"/>
          </a:endParaRPr>
        </a:p>
      </dsp:txBody>
      <dsp:txXfrm>
        <a:off x="378961" y="170924"/>
        <a:ext cx="2580158" cy="1544905"/>
      </dsp:txXfrm>
    </dsp:sp>
    <dsp:sp modelId="{50009EB9-84EE-4343-82B1-20B3DD514882}">
      <dsp:nvSpPr>
        <dsp:cNvPr id="0" name=""/>
        <dsp:cNvSpPr/>
      </dsp:nvSpPr>
      <dsp:spPr>
        <a:xfrm>
          <a:off x="2070256" y="268443"/>
          <a:ext cx="1998391" cy="1998391"/>
        </a:xfrm>
        <a:prstGeom prst="pieWedge">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HIV and STD Prevention</a:t>
          </a:r>
        </a:p>
        <a:p>
          <a:pPr lvl="0" algn="ctr" defTabSz="711200">
            <a:lnSpc>
              <a:spcPct val="90000"/>
            </a:lnSpc>
            <a:spcBef>
              <a:spcPct val="0"/>
            </a:spcBef>
            <a:spcAft>
              <a:spcPct val="35000"/>
            </a:spcAft>
          </a:pPr>
          <a:endParaRPr lang="en-US" sz="1600" kern="1200" dirty="0"/>
        </a:p>
      </dsp:txBody>
      <dsp:txXfrm>
        <a:off x="2655571" y="853758"/>
        <a:ext cx="1413076" cy="1413076"/>
      </dsp:txXfrm>
    </dsp:sp>
    <dsp:sp modelId="{366C1AFF-DD42-4306-9263-BA1E85193536}">
      <dsp:nvSpPr>
        <dsp:cNvPr id="0" name=""/>
        <dsp:cNvSpPr/>
      </dsp:nvSpPr>
      <dsp:spPr>
        <a:xfrm rot="5400000">
          <a:off x="4160952" y="268443"/>
          <a:ext cx="1998391" cy="1998391"/>
        </a:xfrm>
        <a:prstGeom prst="pieWedge">
          <a:avLst/>
        </a:prstGeom>
        <a:solidFill>
          <a:schemeClr val="accent1">
            <a:lumMod val="50000"/>
          </a:schemeClr>
        </a:solidFill>
        <a:ln w="127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latin typeface="+mn-lt"/>
            </a:rPr>
            <a:t>HIV Care and Support  Services</a:t>
          </a:r>
          <a:endParaRPr lang="en-US" sz="1600" kern="1200" dirty="0">
            <a:latin typeface="+mn-lt"/>
          </a:endParaRPr>
        </a:p>
      </dsp:txBody>
      <dsp:txXfrm rot="-5400000">
        <a:off x="4160952" y="853758"/>
        <a:ext cx="1413076" cy="1413076"/>
      </dsp:txXfrm>
    </dsp:sp>
    <dsp:sp modelId="{6DB68628-FBC4-43BA-91FB-A3099C57C298}">
      <dsp:nvSpPr>
        <dsp:cNvPr id="0" name=""/>
        <dsp:cNvSpPr/>
      </dsp:nvSpPr>
      <dsp:spPr>
        <a:xfrm rot="10800000">
          <a:off x="4160952" y="2359139"/>
          <a:ext cx="1998391" cy="1998391"/>
        </a:xfrm>
        <a:prstGeom prst="pieWedge">
          <a:avLst/>
        </a:prstGeom>
        <a:solidFill>
          <a:schemeClr val="accent1">
            <a:lumMod val="75000"/>
          </a:schemeClr>
        </a:solidFill>
        <a:ln w="127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Primary Care and HIV treatment</a:t>
          </a:r>
          <a:endParaRPr lang="en-US" sz="1600" kern="1200" dirty="0"/>
        </a:p>
      </dsp:txBody>
      <dsp:txXfrm rot="10800000">
        <a:off x="4160952" y="2359139"/>
        <a:ext cx="1413076" cy="1413076"/>
      </dsp:txXfrm>
    </dsp:sp>
    <dsp:sp modelId="{4D90F52A-FB07-4846-AFA9-880402EE226D}">
      <dsp:nvSpPr>
        <dsp:cNvPr id="0" name=""/>
        <dsp:cNvSpPr/>
      </dsp:nvSpPr>
      <dsp:spPr>
        <a:xfrm rot="16200000">
          <a:off x="2070256" y="2359139"/>
          <a:ext cx="1998391" cy="1998391"/>
        </a:xfrm>
        <a:prstGeom prst="pieWedge">
          <a:avLst/>
        </a:prstGeom>
        <a:solidFill>
          <a:schemeClr val="accent1">
            <a:lumMod val="60000"/>
            <a:lumOff val="40000"/>
          </a:schemeClr>
        </a:solidFill>
        <a:ln w="127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75000"/>
                </a:schemeClr>
              </a:solidFill>
              <a:latin typeface="+mn-lt"/>
            </a:rPr>
            <a:t>Surveillance, Evaluation and Research</a:t>
          </a:r>
          <a:endParaRPr lang="en-US" sz="1600" kern="1200" dirty="0">
            <a:solidFill>
              <a:schemeClr val="accent1">
                <a:lumMod val="75000"/>
              </a:schemeClr>
            </a:solidFill>
            <a:latin typeface="+mn-lt"/>
          </a:endParaRPr>
        </a:p>
      </dsp:txBody>
      <dsp:txXfrm rot="5400000">
        <a:off x="2655571" y="2359139"/>
        <a:ext cx="1413076" cy="1413076"/>
      </dsp:txXfrm>
    </dsp:sp>
    <dsp:sp modelId="{0EDAAA12-9A7B-4E02-A5EA-ADD5132308D1}">
      <dsp:nvSpPr>
        <dsp:cNvPr id="0" name=""/>
        <dsp:cNvSpPr/>
      </dsp:nvSpPr>
      <dsp:spPr>
        <a:xfrm>
          <a:off x="3769812" y="1897617"/>
          <a:ext cx="689975" cy="59997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2B59F-F0AE-4D7E-B920-1D305ACB304D}">
      <dsp:nvSpPr>
        <dsp:cNvPr id="0" name=""/>
        <dsp:cNvSpPr/>
      </dsp:nvSpPr>
      <dsp:spPr>
        <a:xfrm rot="10800000">
          <a:off x="3769812" y="2128378"/>
          <a:ext cx="689975" cy="59997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A4669-FD0C-4DDF-8319-B87BD2327D96}">
      <dsp:nvSpPr>
        <dsp:cNvPr id="0" name=""/>
        <dsp:cNvSpPr/>
      </dsp:nvSpPr>
      <dsp:spPr>
        <a:xfrm>
          <a:off x="2084831" y="1295299"/>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305BAC-E9D4-48AD-98F4-6D40C3BB1863}">
      <dsp:nvSpPr>
        <dsp:cNvPr id="0" name=""/>
        <dsp:cNvSpPr/>
      </dsp:nvSpPr>
      <dsp:spPr>
        <a:xfrm>
          <a:off x="1988820" y="267456"/>
          <a:ext cx="1508760" cy="8074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Health departments</a:t>
          </a:r>
        </a:p>
      </dsp:txBody>
      <dsp:txXfrm>
        <a:off x="1988820" y="267456"/>
        <a:ext cx="1508760" cy="807417"/>
      </dsp:txXfrm>
    </dsp:sp>
    <dsp:sp modelId="{E477FE16-B4EF-440A-913F-D0EB7B8FC60A}">
      <dsp:nvSpPr>
        <dsp:cNvPr id="0" name=""/>
        <dsp:cNvSpPr/>
      </dsp:nvSpPr>
      <dsp:spPr>
        <a:xfrm>
          <a:off x="2471074" y="1481005"/>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358971-1B11-49A0-889E-6824E211C545}">
      <dsp:nvSpPr>
        <dsp:cNvPr id="0" name=""/>
        <dsp:cNvSpPr/>
      </dsp:nvSpPr>
      <dsp:spPr>
        <a:xfrm>
          <a:off x="3950208" y="1034503"/>
          <a:ext cx="1426464" cy="8881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Clinical providers</a:t>
          </a:r>
        </a:p>
      </dsp:txBody>
      <dsp:txXfrm>
        <a:off x="3950208" y="1034503"/>
        <a:ext cx="1426464" cy="888158"/>
      </dsp:txXfrm>
    </dsp:sp>
    <dsp:sp modelId="{0D50F561-FE8A-4A01-AB00-72374762D2A3}">
      <dsp:nvSpPr>
        <dsp:cNvPr id="0" name=""/>
        <dsp:cNvSpPr/>
      </dsp:nvSpPr>
      <dsp:spPr>
        <a:xfrm>
          <a:off x="2565989" y="1898843"/>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C3B5C52-4916-4F11-9885-B755CD44F20E}">
      <dsp:nvSpPr>
        <dsp:cNvPr id="0" name=""/>
        <dsp:cNvSpPr/>
      </dsp:nvSpPr>
      <dsp:spPr>
        <a:xfrm>
          <a:off x="4087368" y="2164887"/>
          <a:ext cx="1399032" cy="9487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Community-based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providers</a:t>
          </a:r>
        </a:p>
      </dsp:txBody>
      <dsp:txXfrm>
        <a:off x="4087368" y="2164887"/>
        <a:ext cx="1399032" cy="948715"/>
      </dsp:txXfrm>
    </dsp:sp>
    <dsp:sp modelId="{DB236BD2-97F7-4262-8431-6C11B647B011}">
      <dsp:nvSpPr>
        <dsp:cNvPr id="0" name=""/>
        <dsp:cNvSpPr/>
      </dsp:nvSpPr>
      <dsp:spPr>
        <a:xfrm>
          <a:off x="2298801" y="2233921"/>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2E96BB-45D4-49C8-9AE4-E2CFBBF5811C}">
      <dsp:nvSpPr>
        <dsp:cNvPr id="0" name=""/>
        <dsp:cNvSpPr/>
      </dsp:nvSpPr>
      <dsp:spPr>
        <a:xfrm>
          <a:off x="3483864" y="3436569"/>
          <a:ext cx="1508760" cy="8679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Community planning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groups</a:t>
          </a:r>
        </a:p>
      </dsp:txBody>
      <dsp:txXfrm>
        <a:off x="3483864" y="3436569"/>
        <a:ext cx="1508760" cy="867973"/>
      </dsp:txXfrm>
    </dsp:sp>
    <dsp:sp modelId="{2E6824E9-BD4A-4257-B5DE-75FA60C82DB0}">
      <dsp:nvSpPr>
        <dsp:cNvPr id="0" name=""/>
        <dsp:cNvSpPr/>
      </dsp:nvSpPr>
      <dsp:spPr>
        <a:xfrm>
          <a:off x="1870862" y="2233921"/>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4DD7BF3-F362-4BAE-8827-0F6867C316CB}">
      <dsp:nvSpPr>
        <dsp:cNvPr id="0" name=""/>
        <dsp:cNvSpPr/>
      </dsp:nvSpPr>
      <dsp:spPr>
        <a:xfrm>
          <a:off x="493775" y="3436569"/>
          <a:ext cx="1508760" cy="8679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Capacity-building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providers</a:t>
          </a:r>
        </a:p>
      </dsp:txBody>
      <dsp:txXfrm>
        <a:off x="493775" y="3436569"/>
        <a:ext cx="1508760" cy="867973"/>
      </dsp:txXfrm>
    </dsp:sp>
    <dsp:sp modelId="{7291A1DD-8EBE-4C77-831C-B76F1C4B3661}">
      <dsp:nvSpPr>
        <dsp:cNvPr id="0" name=""/>
        <dsp:cNvSpPr/>
      </dsp:nvSpPr>
      <dsp:spPr>
        <a:xfrm>
          <a:off x="1603674" y="1898843"/>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307256D-2FF7-4AB8-84DB-CF1B76827614}">
      <dsp:nvSpPr>
        <dsp:cNvPr id="0" name=""/>
        <dsp:cNvSpPr/>
      </dsp:nvSpPr>
      <dsp:spPr>
        <a:xfrm>
          <a:off x="0" y="2164887"/>
          <a:ext cx="1399032" cy="9487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Researchers</a:t>
          </a:r>
        </a:p>
      </dsp:txBody>
      <dsp:txXfrm>
        <a:off x="0" y="2164887"/>
        <a:ext cx="1399032" cy="948715"/>
      </dsp:txXfrm>
    </dsp:sp>
    <dsp:sp modelId="{26169CEB-0D77-405F-B946-38B864F88FB4}">
      <dsp:nvSpPr>
        <dsp:cNvPr id="0" name=""/>
        <dsp:cNvSpPr/>
      </dsp:nvSpPr>
      <dsp:spPr>
        <a:xfrm>
          <a:off x="1698589" y="1481005"/>
          <a:ext cx="1316736" cy="1316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B4A36B3-C26A-4596-8DFD-8F89D89C2DD5}">
      <dsp:nvSpPr>
        <dsp:cNvPr id="0" name=""/>
        <dsp:cNvSpPr/>
      </dsp:nvSpPr>
      <dsp:spPr>
        <a:xfrm>
          <a:off x="109727" y="1034503"/>
          <a:ext cx="1426464" cy="8881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Federal and state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smtClean="0">
              <a:ln>
                <a:noFill/>
              </a:ln>
              <a:solidFill>
                <a:schemeClr val="tx1"/>
              </a:solidFill>
              <a:effectLst/>
              <a:latin typeface="Arial" charset="0"/>
              <a:cs typeface="Arial" charset="0"/>
            </a:rPr>
            <a:t>agencies</a:t>
          </a:r>
        </a:p>
      </dsp:txBody>
      <dsp:txXfrm>
        <a:off x="109727" y="1034503"/>
        <a:ext cx="1426464" cy="88815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369B052-8E53-42FE-A9F8-2F0C9B32172D}" type="datetimeFigureOut">
              <a:rPr lang="en-US" smtClean="0"/>
              <a:pPr/>
              <a:t>3/13/13</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D70A089-8DC1-4C95-B0DA-BF61F6E4BF3C}" type="slidenum">
              <a:rPr lang="en-US" smtClean="0"/>
              <a:pPr/>
              <a:t>‹#›</a:t>
            </a:fld>
            <a:endParaRPr lang="en-US"/>
          </a:p>
        </p:txBody>
      </p:sp>
    </p:spTree>
    <p:extLst>
      <p:ext uri="{BB962C8B-B14F-4D97-AF65-F5344CB8AC3E}">
        <p14:creationId xmlns:p14="http://schemas.microsoft.com/office/powerpoint/2010/main" val="2815414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smtClean="0"/>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smtClean="0"/>
            </a:lvl1pPr>
          </a:lstStyle>
          <a:p>
            <a:pPr>
              <a:defRPr/>
            </a:pPr>
            <a:fld id="{92E1B604-1E1C-498B-9933-A4E607E2BE04}" type="datetimeFigureOut">
              <a:rPr lang="en-US"/>
              <a:pPr>
                <a:defRPr/>
              </a:pPr>
              <a:t>3/13/13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smtClean="0"/>
            </a:lvl1pPr>
          </a:lstStyle>
          <a:p>
            <a:pPr>
              <a:defRPr/>
            </a:pPr>
            <a:fld id="{1101AD3A-EBC1-4A66-B132-3517E8EF7187}" type="slidenum">
              <a:rPr lang="en-US"/>
              <a:pPr>
                <a:defRPr/>
              </a:pPr>
              <a:t>‹#›</a:t>
            </a:fld>
            <a:endParaRPr lang="en-US"/>
          </a:p>
        </p:txBody>
      </p:sp>
    </p:spTree>
    <p:extLst>
      <p:ext uri="{BB962C8B-B14F-4D97-AF65-F5344CB8AC3E}">
        <p14:creationId xmlns:p14="http://schemas.microsoft.com/office/powerpoint/2010/main" val="39923754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a:t>
            </a:fld>
            <a:endParaRPr lang="en-US"/>
          </a:p>
        </p:txBody>
      </p:sp>
    </p:spTree>
    <p:extLst>
      <p:ext uri="{BB962C8B-B14F-4D97-AF65-F5344CB8AC3E}">
        <p14:creationId xmlns:p14="http://schemas.microsoft.com/office/powerpoint/2010/main" val="1576730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Definitions</a:t>
            </a:r>
            <a:endParaRPr lang="en-US" smtClean="0"/>
          </a:p>
          <a:p>
            <a:pPr>
              <a:spcBef>
                <a:spcPct val="0"/>
              </a:spcBef>
            </a:pPr>
            <a:r>
              <a:rPr lang="en-US" b="1" u="sng" smtClean="0"/>
              <a:t>Coordination</a:t>
            </a:r>
            <a:r>
              <a:rPr lang="en-US" b="1" smtClean="0"/>
              <a:t>:</a:t>
            </a:r>
            <a:r>
              <a:rPr lang="en-US" smtClean="0"/>
              <a:t> Planning between stakeholders to ensure that their work, while being performed independently, is complementary and non-duplicative in nature.  </a:t>
            </a:r>
          </a:p>
          <a:p>
            <a:pPr eaLnBrk="0" hangingPunct="0">
              <a:spcBef>
                <a:spcPct val="0"/>
              </a:spcBef>
            </a:pPr>
            <a:r>
              <a:rPr lang="en-US" b="1" u="sng" smtClean="0"/>
              <a:t>Collaboration</a:t>
            </a:r>
            <a:r>
              <a:rPr lang="en-US" b="1" smtClean="0"/>
              <a:t>:</a:t>
            </a:r>
            <a:r>
              <a:rPr lang="en-US" smtClean="0"/>
              <a:t> Two or more parties working together on a defined project/program in order to achieve a more efficient and/or effective outcome that would be difficult to achieve otherwise. </a:t>
            </a:r>
          </a:p>
          <a:p>
            <a:pPr eaLnBrk="0" hangingPunct="0">
              <a:spcBef>
                <a:spcPct val="0"/>
              </a:spcBef>
            </a:pPr>
            <a:r>
              <a:rPr lang="en-US" b="1" u="sng" smtClean="0"/>
              <a:t>Integration</a:t>
            </a:r>
            <a:r>
              <a:rPr lang="en-US" b="1" smtClean="0"/>
              <a:t>:</a:t>
            </a:r>
            <a:r>
              <a:rPr lang="en-US" smtClean="0"/>
              <a:t> Provision of seamless services from multiple programs within one setting that can result in the reduction of duplication and barriers to access of needed care.  </a:t>
            </a:r>
          </a:p>
          <a:p>
            <a:pPr>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273AC0-0EC8-4FC1-88B9-E43FCA4CAA5D}" type="slidenum">
              <a:rPr lang="en-US"/>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15</a:t>
            </a:fld>
            <a:endParaRPr lang="en-US"/>
          </a:p>
        </p:txBody>
      </p:sp>
    </p:spTree>
    <p:extLst>
      <p:ext uri="{BB962C8B-B14F-4D97-AF65-F5344CB8AC3E}">
        <p14:creationId xmlns:p14="http://schemas.microsoft.com/office/powerpoint/2010/main" val="219007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16</a:t>
            </a:fld>
            <a:endParaRPr lang="en-US"/>
          </a:p>
        </p:txBody>
      </p:sp>
    </p:spTree>
    <p:extLst>
      <p:ext uri="{BB962C8B-B14F-4D97-AF65-F5344CB8AC3E}">
        <p14:creationId xmlns:p14="http://schemas.microsoft.com/office/powerpoint/2010/main" val="12213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Data Collection Steps:</a:t>
            </a:r>
          </a:p>
          <a:p>
            <a:pPr marL="233309" indent="-233309">
              <a:spcBef>
                <a:spcPct val="0"/>
              </a:spcBef>
              <a:buAutoNum type="arabicParenR"/>
            </a:pPr>
            <a:r>
              <a:rPr lang="en-US" dirty="0" smtClean="0"/>
              <a:t>Comprehensive review of background materials- In-depth review and internal discussion of plans and presentations developed by each jurisdiction</a:t>
            </a:r>
          </a:p>
          <a:p>
            <a:pPr>
              <a:spcBef>
                <a:spcPct val="0"/>
              </a:spcBef>
            </a:pPr>
            <a:r>
              <a:rPr lang="en-US" dirty="0" smtClean="0"/>
              <a:t>2) discussions with Federal agencies to gather information on Federal activities and perspectives on the 12 CP </a:t>
            </a:r>
          </a:p>
          <a:p>
            <a:pPr lvl="1">
              <a:spcBef>
                <a:spcPct val="0"/>
              </a:spcBef>
            </a:pPr>
            <a:r>
              <a:rPr lang="en-US" dirty="0" smtClean="0"/>
              <a:t>-Informed data collection at local level (primary focus)</a:t>
            </a:r>
          </a:p>
          <a:p>
            <a:pPr>
              <a:spcBef>
                <a:spcPct val="0"/>
              </a:spcBef>
            </a:pPr>
            <a:r>
              <a:rPr lang="en-US" dirty="0" smtClean="0"/>
              <a:t>3) Discussions with key stakeholders in each of the 12 jurisdictions for local information</a:t>
            </a:r>
          </a:p>
          <a:p>
            <a:pPr lvl="1">
              <a:spcBef>
                <a:spcPct val="0"/>
              </a:spcBef>
            </a:pPr>
            <a:r>
              <a:rPr lang="en-US" dirty="0" smtClean="0"/>
              <a:t>-With 3 groups: (1) health department staff, (2) community planners, including service providers and consumers (HIV-positive community leaders as well as clients), and (3) other stakeholders or groups that had been involved in local 12 CP efforts </a:t>
            </a:r>
          </a:p>
          <a:p>
            <a:pPr>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9D17D8-A14C-4C0E-A349-DA8A3D305D4C}" type="slidenum">
              <a:rPr lang="en-US"/>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Methods:</a:t>
            </a:r>
          </a:p>
          <a:p>
            <a:pPr eaLnBrk="1" hangingPunct="1"/>
            <a:r>
              <a:rPr lang="en-US" sz="2900" dirty="0"/>
              <a:t>8 calls with 27 participants at 5 federal partner agencies (didn’t talk to CMS)</a:t>
            </a:r>
          </a:p>
          <a:p>
            <a:pPr eaLnBrk="1" hangingPunct="1"/>
            <a:r>
              <a:rPr lang="en-US" sz="2900" dirty="0"/>
              <a:t>JSI developed standard tool to explain evaluation and purpose of discussions:</a:t>
            </a:r>
          </a:p>
          <a:p>
            <a:pPr lvl="1" eaLnBrk="1" hangingPunct="1">
              <a:buFont typeface="Arial" pitchFamily="34" charset="0"/>
              <a:buChar char="•"/>
            </a:pPr>
            <a:r>
              <a:rPr lang="en-US" sz="2000" dirty="0"/>
              <a:t>Understanding of goals and purpose</a:t>
            </a:r>
          </a:p>
          <a:p>
            <a:pPr lvl="1" eaLnBrk="1" hangingPunct="1">
              <a:buFont typeface="Arial" pitchFamily="34" charset="0"/>
              <a:buChar char="•"/>
            </a:pPr>
            <a:r>
              <a:rPr lang="en-US" sz="2000" dirty="0"/>
              <a:t>Changes in the way an agency works or implements programs as a result</a:t>
            </a:r>
          </a:p>
          <a:p>
            <a:pPr lvl="1" eaLnBrk="1" hangingPunct="1">
              <a:buFont typeface="Arial" pitchFamily="34" charset="0"/>
              <a:buChar char="•"/>
            </a:pPr>
            <a:r>
              <a:rPr lang="en-US" sz="2000" dirty="0"/>
              <a:t>Key successes (to date and anticipated)</a:t>
            </a:r>
          </a:p>
          <a:p>
            <a:pPr lvl="1" eaLnBrk="1" hangingPunct="1">
              <a:buFont typeface="Arial" pitchFamily="34" charset="0"/>
              <a:buChar char="•"/>
            </a:pPr>
            <a:r>
              <a:rPr lang="en-US" sz="2000" dirty="0"/>
              <a:t>Challenges of implementing the project </a:t>
            </a:r>
          </a:p>
          <a:p>
            <a:pPr lvl="1" eaLnBrk="1" hangingPunct="1">
              <a:buFont typeface="Arial" pitchFamily="34" charset="0"/>
              <a:buChar char="•"/>
            </a:pPr>
            <a:r>
              <a:rPr lang="en-US" sz="2000" dirty="0"/>
              <a:t>Additional activities that could enhance coordination, collaboration, and integration at the Federal, state, and local levels </a:t>
            </a:r>
          </a:p>
          <a:p>
            <a:pPr lvl="1" eaLnBrk="1" hangingPunct="1">
              <a:buFont typeface="Arial" pitchFamily="34" charset="0"/>
              <a:buChar char="•"/>
            </a:pPr>
            <a:r>
              <a:rPr lang="en-US" sz="2400" dirty="0"/>
              <a:t>Calls approx. 60 minutes; between one and nine Federal participants </a:t>
            </a:r>
          </a:p>
          <a:p>
            <a:pPr lvl="1" eaLnBrk="1" hangingPunct="1">
              <a:buFont typeface="Arial" pitchFamily="34" charset="0"/>
              <a:buChar char="•"/>
            </a:pPr>
            <a:r>
              <a:rPr lang="en-US" sz="2400" dirty="0"/>
              <a:t>Calls recorded, transcribed</a:t>
            </a:r>
          </a:p>
          <a:p>
            <a:pPr lvl="1" eaLnBrk="1" hangingPunct="1">
              <a:buFont typeface="Arial" pitchFamily="34" charset="0"/>
              <a:buChar char="•"/>
            </a:pPr>
            <a:r>
              <a:rPr lang="en-US" sz="2400" dirty="0"/>
              <a:t>Reviewed and coded to identify themes across the groups </a:t>
            </a:r>
          </a:p>
          <a:p>
            <a:endParaRPr lang="en-US" dirty="0"/>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18</a:t>
            </a:fld>
            <a:endParaRPr lang="en-US"/>
          </a:p>
        </p:txBody>
      </p:sp>
    </p:spTree>
    <p:extLst>
      <p:ext uri="{BB962C8B-B14F-4D97-AF65-F5344CB8AC3E}">
        <p14:creationId xmlns:p14="http://schemas.microsoft.com/office/powerpoint/2010/main" val="348573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Local Agency Discussions  </a:t>
            </a:r>
          </a:p>
          <a:p>
            <a:pPr eaLnBrk="1" hangingPunct="1"/>
            <a:r>
              <a:rPr lang="en-US" dirty="0"/>
              <a:t>Standard tool explaining evaluation, purpose of the discussion, role of discussion groups, and a series of questions/probes</a:t>
            </a:r>
          </a:p>
          <a:p>
            <a:pPr eaLnBrk="1" hangingPunct="1"/>
            <a:endParaRPr lang="en-US" dirty="0"/>
          </a:p>
          <a:p>
            <a:pPr eaLnBrk="1" hangingPunct="1"/>
            <a:r>
              <a:rPr lang="en-US" dirty="0"/>
              <a:t>Methods:</a:t>
            </a:r>
          </a:p>
          <a:p>
            <a:pPr eaLnBrk="1" hangingPunct="1"/>
            <a:r>
              <a:rPr lang="en-US" dirty="0"/>
              <a:t> </a:t>
            </a:r>
            <a:r>
              <a:rPr lang="en-US" sz="2900" dirty="0"/>
              <a:t>Local Agency Discussions</a:t>
            </a:r>
          </a:p>
          <a:p>
            <a:pPr lvl="1" eaLnBrk="1" hangingPunct="1">
              <a:buFont typeface="Arial" pitchFamily="34" charset="0"/>
              <a:buChar char="•"/>
            </a:pPr>
            <a:r>
              <a:rPr lang="en-US" sz="2400" dirty="0"/>
              <a:t>Total of 60 meetings during 11 site visits, 60-120 minutes each</a:t>
            </a:r>
          </a:p>
          <a:p>
            <a:pPr lvl="1" eaLnBrk="1" hangingPunct="1">
              <a:buFont typeface="Arial" pitchFamily="34" charset="0"/>
              <a:buChar char="•"/>
            </a:pPr>
            <a:r>
              <a:rPr lang="en-US" sz="2400" dirty="0"/>
              <a:t>Audio recorded; notes taken by one member of the team </a:t>
            </a:r>
            <a:endParaRPr lang="en-US" sz="2900" dirty="0"/>
          </a:p>
          <a:p>
            <a:pPr eaLnBrk="1" hangingPunct="1"/>
            <a:r>
              <a:rPr lang="en-US" sz="2900" dirty="0"/>
              <a:t>Site visit summaries:</a:t>
            </a:r>
          </a:p>
          <a:p>
            <a:pPr lvl="1" eaLnBrk="1" hangingPunct="1">
              <a:buFont typeface="Arial" pitchFamily="34" charset="0"/>
              <a:buChar char="•"/>
            </a:pPr>
            <a:r>
              <a:rPr lang="en-US" sz="2400" dirty="0"/>
              <a:t>Main themes identified, </a:t>
            </a:r>
            <a:r>
              <a:rPr lang="en-US" sz="2400" dirty="0">
                <a:latin typeface="Georgia" charset="0"/>
                <a:ea typeface="ＭＳ Ｐゴシック" charset="0"/>
                <a:cs typeface="Arial" charset="0"/>
              </a:rPr>
              <a:t>quotes and examples </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19</a:t>
            </a:fld>
            <a:endParaRPr lang="en-US"/>
          </a:p>
        </p:txBody>
      </p:sp>
    </p:spTree>
    <p:extLst>
      <p:ext uri="{BB962C8B-B14F-4D97-AF65-F5344CB8AC3E}">
        <p14:creationId xmlns:p14="http://schemas.microsoft.com/office/powerpoint/2010/main" val="67821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marL="933237" lvl="1" indent="-466618">
              <a:buFont typeface="+mj-lt"/>
              <a:buAutoNum type="arabicParenR"/>
            </a:pPr>
            <a:r>
              <a:rPr lang="en-US" sz="2400" dirty="0"/>
              <a:t>Identify </a:t>
            </a:r>
            <a:r>
              <a:rPr lang="ja-JP" altLang="en-US" sz="2400" dirty="0"/>
              <a:t>“</a:t>
            </a:r>
            <a:r>
              <a:rPr lang="en-US" altLang="ja-JP" sz="2400" dirty="0"/>
              <a:t>emergent</a:t>
            </a:r>
            <a:r>
              <a:rPr lang="ja-JP" altLang="en-US" sz="2400" dirty="0"/>
              <a:t>”</a:t>
            </a:r>
            <a:r>
              <a:rPr lang="en-US" altLang="ja-JP" sz="2400" dirty="0"/>
              <a:t> themes and sub-themes </a:t>
            </a:r>
          </a:p>
          <a:p>
            <a:pPr lvl="3" eaLnBrk="1" hangingPunct="1">
              <a:buFont typeface="Arial" pitchFamily="34" charset="0"/>
              <a:buChar char="•"/>
            </a:pPr>
            <a:r>
              <a:rPr lang="en-US" altLang="ja-JP" dirty="0" smtClean="0"/>
              <a:t>Themes grouped initially into the five “domains”</a:t>
            </a:r>
          </a:p>
          <a:p>
            <a:pPr marL="933237" lvl="1" indent="-466618">
              <a:buFont typeface="+mj-lt"/>
              <a:buAutoNum type="arabicParenR"/>
            </a:pPr>
            <a:r>
              <a:rPr lang="en-US" altLang="ja-JP" sz="2400" dirty="0"/>
              <a:t>Validate, </a:t>
            </a:r>
            <a:r>
              <a:rPr lang="en-US" sz="2400" dirty="0"/>
              <a:t>refine, finalize list of themes and sub-themes </a:t>
            </a:r>
          </a:p>
          <a:p>
            <a:pPr marL="933237" lvl="1" indent="-466618">
              <a:buFont typeface="+mj-lt"/>
              <a:buAutoNum type="arabicParenR"/>
            </a:pPr>
            <a:r>
              <a:rPr lang="en-US" sz="2400" dirty="0"/>
              <a:t>Review, refine draft narratives for each theme, provide further insights based on site visit experiences </a:t>
            </a:r>
          </a:p>
          <a:p>
            <a:pPr lvl="1">
              <a:spcBef>
                <a:spcPct val="0"/>
              </a:spcBef>
            </a:pPr>
            <a:endParaRPr lang="en-US" dirty="0" smtClean="0"/>
          </a:p>
          <a:p>
            <a:pPr lvl="1">
              <a:spcBef>
                <a:spcPct val="0"/>
              </a:spcBef>
            </a:pPr>
            <a:r>
              <a:rPr lang="en-US" dirty="0" smtClean="0"/>
              <a:t>7 Themes:</a:t>
            </a:r>
          </a:p>
          <a:p>
            <a:pPr lvl="1">
              <a:spcBef>
                <a:spcPct val="0"/>
              </a:spcBef>
            </a:pPr>
            <a:endParaRPr lang="en-US" dirty="0" smtClean="0"/>
          </a:p>
          <a:p>
            <a:pPr lvl="1">
              <a:spcBef>
                <a:spcPct val="0"/>
              </a:spcBef>
            </a:pPr>
            <a:r>
              <a:rPr lang="en-US" dirty="0" smtClean="0"/>
              <a:t>Understanding of 12 CP  and goals varied across and within jurisdictions </a:t>
            </a:r>
          </a:p>
          <a:p>
            <a:pPr lvl="1">
              <a:spcBef>
                <a:spcPct val="0"/>
              </a:spcBef>
            </a:pPr>
            <a:r>
              <a:rPr lang="en-US" dirty="0" smtClean="0"/>
              <a:t>Ongoing communication between Federal and local partners necessary</a:t>
            </a:r>
          </a:p>
          <a:p>
            <a:pPr lvl="1">
              <a:spcBef>
                <a:spcPct val="0"/>
              </a:spcBef>
            </a:pPr>
            <a:r>
              <a:rPr lang="en-US" dirty="0" smtClean="0"/>
              <a:t>Increase in coordination of HIV prevention and care planning</a:t>
            </a:r>
          </a:p>
          <a:p>
            <a:pPr lvl="1">
              <a:spcBef>
                <a:spcPct val="0"/>
              </a:spcBef>
            </a:pPr>
            <a:r>
              <a:rPr lang="en-US" dirty="0" smtClean="0"/>
              <a:t>12 CP reinforced and provided a rationale for progress toward integration of HIV care and prevention services </a:t>
            </a:r>
          </a:p>
          <a:p>
            <a:pPr lvl="1">
              <a:spcBef>
                <a:spcPct val="0"/>
              </a:spcBef>
            </a:pPr>
            <a:r>
              <a:rPr lang="en-US" dirty="0" smtClean="0"/>
              <a:t>Funding mechanisms have encouraged CCI and new partnerships locally, can be used more effectively </a:t>
            </a:r>
          </a:p>
          <a:p>
            <a:pPr lvl="1">
              <a:spcBef>
                <a:spcPct val="0"/>
              </a:spcBef>
            </a:pPr>
            <a:r>
              <a:rPr lang="en-US" dirty="0" smtClean="0"/>
              <a:t>Data are driving decision making in new ways, but data collection and reporting remain challenges </a:t>
            </a:r>
          </a:p>
          <a:p>
            <a:pPr lvl="1">
              <a:spcBef>
                <a:spcPct val="0"/>
              </a:spcBef>
            </a:pPr>
            <a:r>
              <a:rPr lang="en-US" dirty="0" smtClean="0"/>
              <a:t>CCI is resources intensive, requiring time, staff, funding, communication, and support</a:t>
            </a:r>
          </a:p>
          <a:p>
            <a:pPr>
              <a:spcBef>
                <a:spcPct val="0"/>
              </a:spcBef>
            </a:pPr>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E35EF0-B3D1-412E-848F-457C5528A01D}" type="slidenum">
              <a:rPr lang="en-US"/>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21</a:t>
            </a:fld>
            <a:endParaRPr lang="en-US"/>
          </a:p>
        </p:txBody>
      </p:sp>
    </p:spTree>
    <p:extLst>
      <p:ext uri="{BB962C8B-B14F-4D97-AF65-F5344CB8AC3E}">
        <p14:creationId xmlns:p14="http://schemas.microsoft.com/office/powerpoint/2010/main" val="222717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needed about range</a:t>
            </a:r>
            <a:r>
              <a:rPr lang="en-US" baseline="0" dirty="0" smtClean="0"/>
              <a:t> of Federal resources available</a:t>
            </a:r>
          </a:p>
          <a:p>
            <a:endParaRPr lang="en-US" baseline="0" dirty="0" smtClean="0"/>
          </a:p>
          <a:p>
            <a:r>
              <a:rPr lang="en-US" dirty="0"/>
              <a:t>Federal programs administered in the jurisdictions, that have not typically </a:t>
            </a:r>
            <a:r>
              <a:rPr lang="en-US" dirty="0" smtClean="0"/>
              <a:t>(non-traditional</a:t>
            </a:r>
            <a:r>
              <a:rPr lang="en-US" baseline="0" dirty="0" smtClean="0"/>
              <a:t> partners) </a:t>
            </a:r>
            <a:r>
              <a:rPr lang="en-US" dirty="0" smtClean="0"/>
              <a:t>been </a:t>
            </a:r>
            <a:r>
              <a:rPr lang="en-US" dirty="0"/>
              <a:t>engaged in local HIV response (e.g., WIC, SNAP, CMS, and VA), can play an increased role in supporting local CCI. </a:t>
            </a:r>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22</a:t>
            </a:fld>
            <a:endParaRPr lang="en-US"/>
          </a:p>
        </p:txBody>
      </p:sp>
    </p:spTree>
    <p:extLst>
      <p:ext uri="{BB962C8B-B14F-4D97-AF65-F5344CB8AC3E}">
        <p14:creationId xmlns:p14="http://schemas.microsoft.com/office/powerpoint/2010/main" val="66551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23</a:t>
            </a:fld>
            <a:endParaRPr lang="en-US"/>
          </a:p>
        </p:txBody>
      </p:sp>
    </p:spTree>
    <p:extLst>
      <p:ext uri="{BB962C8B-B14F-4D97-AF65-F5344CB8AC3E}">
        <p14:creationId xmlns:p14="http://schemas.microsoft.com/office/powerpoint/2010/main" val="272534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6</a:t>
            </a:fld>
            <a:endParaRPr lang="en-US"/>
          </a:p>
        </p:txBody>
      </p:sp>
    </p:spTree>
    <p:extLst>
      <p:ext uri="{BB962C8B-B14F-4D97-AF65-F5344CB8AC3E}">
        <p14:creationId xmlns:p14="http://schemas.microsoft.com/office/powerpoint/2010/main" val="2018094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24</a:t>
            </a:fld>
            <a:endParaRPr lang="en-US"/>
          </a:p>
        </p:txBody>
      </p:sp>
    </p:spTree>
    <p:extLst>
      <p:ext uri="{BB962C8B-B14F-4D97-AF65-F5344CB8AC3E}">
        <p14:creationId xmlns:p14="http://schemas.microsoft.com/office/powerpoint/2010/main" val="185842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25</a:t>
            </a:fld>
            <a:endParaRPr lang="en-US"/>
          </a:p>
        </p:txBody>
      </p:sp>
    </p:spTree>
    <p:extLst>
      <p:ext uri="{BB962C8B-B14F-4D97-AF65-F5344CB8AC3E}">
        <p14:creationId xmlns:p14="http://schemas.microsoft.com/office/powerpoint/2010/main" val="123121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26</a:t>
            </a:fld>
            <a:endParaRPr lang="en-US"/>
          </a:p>
        </p:txBody>
      </p:sp>
    </p:spTree>
    <p:extLst>
      <p:ext uri="{BB962C8B-B14F-4D97-AF65-F5344CB8AC3E}">
        <p14:creationId xmlns:p14="http://schemas.microsoft.com/office/powerpoint/2010/main" val="1360425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27</a:t>
            </a:fld>
            <a:endParaRPr lang="en-US"/>
          </a:p>
        </p:txBody>
      </p:sp>
    </p:spTree>
    <p:extLst>
      <p:ext uri="{BB962C8B-B14F-4D97-AF65-F5344CB8AC3E}">
        <p14:creationId xmlns:p14="http://schemas.microsoft.com/office/powerpoint/2010/main" val="1700604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28</a:t>
            </a:fld>
            <a:endParaRPr lang="en-US"/>
          </a:p>
        </p:txBody>
      </p:sp>
    </p:spTree>
    <p:extLst>
      <p:ext uri="{BB962C8B-B14F-4D97-AF65-F5344CB8AC3E}">
        <p14:creationId xmlns:p14="http://schemas.microsoft.com/office/powerpoint/2010/main" val="3564611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29</a:t>
            </a:fld>
            <a:endParaRPr lang="en-US"/>
          </a:p>
        </p:txBody>
      </p:sp>
    </p:spTree>
    <p:extLst>
      <p:ext uri="{BB962C8B-B14F-4D97-AF65-F5344CB8AC3E}">
        <p14:creationId xmlns:p14="http://schemas.microsoft.com/office/powerpoint/2010/main" val="3417646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30</a:t>
            </a:fld>
            <a:endParaRPr lang="en-US"/>
          </a:p>
        </p:txBody>
      </p:sp>
    </p:spTree>
    <p:extLst>
      <p:ext uri="{BB962C8B-B14F-4D97-AF65-F5344CB8AC3E}">
        <p14:creationId xmlns:p14="http://schemas.microsoft.com/office/powerpoint/2010/main" val="358521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31</a:t>
            </a:fld>
            <a:endParaRPr lang="en-US"/>
          </a:p>
        </p:txBody>
      </p:sp>
    </p:spTree>
    <p:extLst>
      <p:ext uri="{BB962C8B-B14F-4D97-AF65-F5344CB8AC3E}">
        <p14:creationId xmlns:p14="http://schemas.microsoft.com/office/powerpoint/2010/main" val="421094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32</a:t>
            </a:fld>
            <a:endParaRPr lang="en-US"/>
          </a:p>
        </p:txBody>
      </p:sp>
    </p:spTree>
    <p:extLst>
      <p:ext uri="{BB962C8B-B14F-4D97-AF65-F5344CB8AC3E}">
        <p14:creationId xmlns:p14="http://schemas.microsoft.com/office/powerpoint/2010/main" val="3507717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33</a:t>
            </a:fld>
            <a:endParaRPr lang="en-US"/>
          </a:p>
        </p:txBody>
      </p:sp>
    </p:spTree>
    <p:extLst>
      <p:ext uri="{BB962C8B-B14F-4D97-AF65-F5344CB8AC3E}">
        <p14:creationId xmlns:p14="http://schemas.microsoft.com/office/powerpoint/2010/main" val="79583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7</a:t>
            </a:fld>
            <a:endParaRPr lang="en-US"/>
          </a:p>
        </p:txBody>
      </p:sp>
    </p:spTree>
    <p:extLst>
      <p:ext uri="{BB962C8B-B14F-4D97-AF65-F5344CB8AC3E}">
        <p14:creationId xmlns:p14="http://schemas.microsoft.com/office/powerpoint/2010/main" val="81127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34</a:t>
            </a:fld>
            <a:endParaRPr lang="en-US"/>
          </a:p>
        </p:txBody>
      </p:sp>
    </p:spTree>
    <p:extLst>
      <p:ext uri="{BB962C8B-B14F-4D97-AF65-F5344CB8AC3E}">
        <p14:creationId xmlns:p14="http://schemas.microsoft.com/office/powerpoint/2010/main" val="4108064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35</a:t>
            </a:fld>
            <a:endParaRPr lang="en-US"/>
          </a:p>
        </p:txBody>
      </p:sp>
    </p:spTree>
    <p:extLst>
      <p:ext uri="{BB962C8B-B14F-4D97-AF65-F5344CB8AC3E}">
        <p14:creationId xmlns:p14="http://schemas.microsoft.com/office/powerpoint/2010/main" val="3473235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36</a:t>
            </a:fld>
            <a:endParaRPr lang="en-US"/>
          </a:p>
        </p:txBody>
      </p:sp>
    </p:spTree>
    <p:extLst>
      <p:ext uri="{BB962C8B-B14F-4D97-AF65-F5344CB8AC3E}">
        <p14:creationId xmlns:p14="http://schemas.microsoft.com/office/powerpoint/2010/main" val="2547759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37</a:t>
            </a:fld>
            <a:endParaRPr lang="en-US"/>
          </a:p>
        </p:txBody>
      </p:sp>
    </p:spTree>
    <p:extLst>
      <p:ext uri="{BB962C8B-B14F-4D97-AF65-F5344CB8AC3E}">
        <p14:creationId xmlns:p14="http://schemas.microsoft.com/office/powerpoint/2010/main" val="773721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Further, JSI wants to acknowledge the federal partner agencies who participated in interviews.</a:t>
            </a:r>
          </a:p>
          <a:p>
            <a:r>
              <a:rPr lang="en-US" dirty="0"/>
              <a:t>These include representatives from the Centers of Disease Control, Center for Medicare and</a:t>
            </a:r>
          </a:p>
          <a:p>
            <a:r>
              <a:rPr lang="en-US" dirty="0"/>
              <a:t>Medicaid Services, Health Resources and Services Administration, Indian Health Services,</a:t>
            </a:r>
          </a:p>
          <a:p>
            <a:r>
              <a:rPr lang="en-US" dirty="0"/>
              <a:t>National Institutes of Health, U.S. Public Health Services, and Substance Abuse and Mental</a:t>
            </a:r>
          </a:p>
          <a:p>
            <a:r>
              <a:rPr lang="en-US" dirty="0"/>
              <a:t>Health Services Administration</a:t>
            </a:r>
          </a:p>
          <a:p>
            <a:endParaRPr lang="en-US" dirty="0"/>
          </a:p>
          <a:p>
            <a:r>
              <a:rPr lang="en-US" dirty="0"/>
              <a:t> At the Department of Health and Human Services, Office of the Assistant Secretary, Office of</a:t>
            </a:r>
          </a:p>
          <a:p>
            <a:r>
              <a:rPr lang="en-US" dirty="0"/>
              <a:t>HIV/AIDS and Infectious Disease Policy the following staff have been tremendously helpful and</a:t>
            </a:r>
          </a:p>
          <a:p>
            <a:r>
              <a:rPr lang="en-US" dirty="0"/>
              <a:t>supportive throughout this process: Dr. Ron Valdiserri, Vera </a:t>
            </a:r>
            <a:r>
              <a:rPr lang="en-US" dirty="0" err="1"/>
              <a:t>Yakovchenko</a:t>
            </a:r>
            <a:r>
              <a:rPr lang="en-US" dirty="0"/>
              <a:t>, and Dr. Andrew</a:t>
            </a:r>
          </a:p>
          <a:p>
            <a:r>
              <a:rPr lang="en-US" dirty="0"/>
              <a:t>Forsyth.</a:t>
            </a:r>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38</a:t>
            </a:fld>
            <a:endParaRPr lang="en-US"/>
          </a:p>
        </p:txBody>
      </p:sp>
    </p:spTree>
    <p:extLst>
      <p:ext uri="{BB962C8B-B14F-4D97-AF65-F5344CB8AC3E}">
        <p14:creationId xmlns:p14="http://schemas.microsoft.com/office/powerpoint/2010/main" val="2717480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JSI would like to acknowledge our initial contacts for each of the 12 Cities: Donato Clarke</a:t>
            </a:r>
          </a:p>
          <a:p>
            <a:r>
              <a:rPr lang="en-US" dirty="0"/>
              <a:t>(Atlanta), Heather Hauck (Baltimore), David Amarathithada (Chicago), Ann Robbins (Dallas),</a:t>
            </a:r>
          </a:p>
          <a:p>
            <a:r>
              <a:rPr lang="en-US" dirty="0"/>
              <a:t>Marlene </a:t>
            </a:r>
            <a:r>
              <a:rPr lang="en-US" dirty="0" err="1"/>
              <a:t>McNees</a:t>
            </a:r>
            <a:r>
              <a:rPr lang="en-US" dirty="0"/>
              <a:t>-Ward (Houston), Jacqueline Rurangirwa (Los Angeles), Marlene Lalota</a:t>
            </a:r>
          </a:p>
          <a:p>
            <a:r>
              <a:rPr lang="en-US" dirty="0"/>
              <a:t>(Miami), Blayne Cutler (New York City) Coleman Terrell (Philadelphia), Dara Geckeler (San</a:t>
            </a:r>
          </a:p>
          <a:p>
            <a:r>
              <a:rPr lang="en-US" dirty="0"/>
              <a:t>Francisco) Margaret Wolfe (San Juan-Caguas-Guaynabo), and Nestor Rocha (Washington, DC). </a:t>
            </a:r>
          </a:p>
          <a:p>
            <a:endParaRPr lang="en-US" dirty="0"/>
          </a:p>
          <a:p>
            <a:r>
              <a:rPr lang="en-US" dirty="0"/>
              <a:t>In addition to these individuals there were many other individuals within each jurisdiction that</a:t>
            </a:r>
          </a:p>
          <a:p>
            <a:r>
              <a:rPr lang="en-US" dirty="0"/>
              <a:t>assisted in providing information, assisting with meeting logistics and participating in meetings.</a:t>
            </a:r>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39</a:t>
            </a:fld>
            <a:endParaRPr lang="en-US"/>
          </a:p>
        </p:txBody>
      </p:sp>
    </p:spTree>
    <p:extLst>
      <p:ext uri="{BB962C8B-B14F-4D97-AF65-F5344CB8AC3E}">
        <p14:creationId xmlns:p14="http://schemas.microsoft.com/office/powerpoint/2010/main" val="2717480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713485-FA00-489D-91FA-A66AC0C75AD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507643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75697770-6E3F-43AF-BECE-E87A444B9B5D}"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90000"/>
              </a:lnSpc>
            </a:pPr>
            <a:r>
              <a:rPr lang="en-US" sz="900" dirty="0"/>
              <a:t>Comp review of HIV Prevention:</a:t>
            </a:r>
          </a:p>
          <a:p>
            <a:pPr lvl="3">
              <a:lnSpc>
                <a:spcPct val="90000"/>
              </a:lnSpc>
            </a:pPr>
            <a:r>
              <a:rPr lang="en-US" sz="1900" dirty="0">
                <a:solidFill>
                  <a:schemeClr val="tx2"/>
                </a:solidFill>
                <a:latin typeface="Constantia" pitchFamily="18" charset="0"/>
              </a:rPr>
              <a:t>priority populations</a:t>
            </a:r>
          </a:p>
          <a:p>
            <a:pPr lvl="3">
              <a:lnSpc>
                <a:spcPct val="90000"/>
              </a:lnSpc>
            </a:pPr>
            <a:r>
              <a:rPr lang="en-US" sz="1900" dirty="0">
                <a:solidFill>
                  <a:schemeClr val="tx2"/>
                </a:solidFill>
                <a:latin typeface="Constantia" pitchFamily="18" charset="0"/>
              </a:rPr>
              <a:t>epidemiology/surveillance data</a:t>
            </a:r>
          </a:p>
          <a:p>
            <a:pPr lvl="3">
              <a:lnSpc>
                <a:spcPct val="90000"/>
              </a:lnSpc>
            </a:pPr>
            <a:r>
              <a:rPr lang="en-US" sz="1900" dirty="0">
                <a:solidFill>
                  <a:schemeClr val="tx2"/>
                </a:solidFill>
                <a:latin typeface="Constantia" pitchFamily="18" charset="0"/>
              </a:rPr>
              <a:t>prior modeling</a:t>
            </a:r>
          </a:p>
          <a:p>
            <a:pPr lvl="3">
              <a:lnSpc>
                <a:spcPct val="90000"/>
              </a:lnSpc>
            </a:pPr>
            <a:r>
              <a:rPr lang="en-US" sz="1900" dirty="0">
                <a:solidFill>
                  <a:schemeClr val="tx2"/>
                </a:solidFill>
                <a:latin typeface="Constantia" pitchFamily="18" charset="0"/>
              </a:rPr>
              <a:t>community advisory plans </a:t>
            </a:r>
          </a:p>
          <a:p>
            <a:pPr lvl="1">
              <a:lnSpc>
                <a:spcPct val="90000"/>
              </a:lnSpc>
            </a:pPr>
            <a:r>
              <a:rPr lang="en-US" sz="900" dirty="0" err="1"/>
              <a:t>Modelling</a:t>
            </a:r>
            <a:r>
              <a:rPr lang="en-US" sz="900" dirty="0"/>
              <a:t> confirmed ECHPP interventions selected by CDC</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package averts 20,211 infections over 20 years (or 1,010 approximately infections per year) at a cost of approximately $107 million/year (now spend about one-third to one half that amount per year). </a:t>
            </a:r>
          </a:p>
          <a:p>
            <a:r>
              <a:rPr lang="en-US" dirty="0" smtClean="0"/>
              <a:t>(Cost $2.2 billion over 20 years). </a:t>
            </a:r>
          </a:p>
          <a:p>
            <a:endParaRPr lang="en-US" dirty="0" smtClean="0"/>
          </a:p>
          <a:p>
            <a:r>
              <a:rPr lang="en-US" dirty="0" smtClean="0"/>
              <a:t>Without PS, avert 20,200 infections over 20 years (or 1,010 approximately infections per year) at almost same cost. </a:t>
            </a:r>
          </a:p>
          <a:p>
            <a:r>
              <a:rPr lang="en-US" dirty="0" smtClean="0"/>
              <a:t>(Cost $2.1 billion over 20 years). </a:t>
            </a:r>
          </a:p>
          <a:p>
            <a:endParaRPr lang="en-US" dirty="0" smtClean="0"/>
          </a:p>
          <a:p>
            <a:endParaRPr lang="en-US" dirty="0" smtClean="0"/>
          </a:p>
          <a:p>
            <a:r>
              <a:rPr lang="en-US" dirty="0" smtClean="0"/>
              <a:t>Without linkage and PS avert 19,525 infections over 20 years (976 infections per year) at a cost of approximately $89 million per year.  </a:t>
            </a:r>
          </a:p>
          <a:p>
            <a:r>
              <a:rPr lang="en-US" dirty="0" smtClean="0"/>
              <a:t>(Cost: $1.8 billion over 20 years). </a:t>
            </a:r>
          </a:p>
          <a:p>
            <a:pPr>
              <a:buFontTx/>
              <a:buNone/>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Department of Health and Human Services. 2011 </a:t>
            </a:r>
            <a:r>
              <a:rPr lang="en-US" i="1" dirty="0"/>
              <a:t>HHS Operational Plan: Achieving the Vision of the NHAS</a:t>
            </a:r>
            <a:r>
              <a:rPr lang="en-US" dirty="0"/>
              <a:t>.</a:t>
            </a:r>
          </a:p>
          <a:p>
            <a:r>
              <a:rPr lang="en-US" dirty="0"/>
              <a:t>Accessed online at http://aids.gov/federal-resources/national-hiv-aids-strategy/nhas-operational-plan-hhs.pdf.</a:t>
            </a:r>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8</a:t>
            </a:fld>
            <a:endParaRPr lang="en-US"/>
          </a:p>
        </p:txBody>
      </p:sp>
    </p:spTree>
    <p:extLst>
      <p:ext uri="{BB962C8B-B14F-4D97-AF65-F5344CB8AC3E}">
        <p14:creationId xmlns:p14="http://schemas.microsoft.com/office/powerpoint/2010/main" val="84491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PS</a:t>
            </a:r>
            <a:r>
              <a:rPr lang="en-US" baseline="0" dirty="0" smtClean="0"/>
              <a:t> for AHI cases– for newly diagnosed expanding new diagnoses interviewed. Now at 1/3 of newly diagnoses  </a:t>
            </a:r>
          </a:p>
          <a:p>
            <a:endParaRPr lang="en-US" baseline="0" dirty="0" smtClean="0"/>
          </a:p>
          <a:p>
            <a:r>
              <a:rPr lang="en-US" baseline="0" dirty="0" smtClean="0"/>
              <a:t>STD , hepatitis, </a:t>
            </a:r>
            <a:r>
              <a:rPr lang="en-US" baseline="0" dirty="0" err="1" smtClean="0"/>
              <a:t>mh</a:t>
            </a:r>
            <a:r>
              <a:rPr lang="en-US" baseline="0" dirty="0" smtClean="0"/>
              <a:t> and sub use screening were scaled back for low </a:t>
            </a:r>
            <a:r>
              <a:rPr lang="en-US" baseline="0" dirty="0" err="1" smtClean="0"/>
              <a:t>prev</a:t>
            </a:r>
            <a:r>
              <a:rPr lang="en-US" baseline="0" dirty="0" smtClean="0"/>
              <a:t> pops</a:t>
            </a:r>
          </a:p>
          <a:p>
            <a:endParaRPr lang="en-US" baseline="0" dirty="0" smtClean="0"/>
          </a:p>
          <a:p>
            <a:r>
              <a:rPr lang="en-US" baseline="0" dirty="0" smtClean="0"/>
              <a:t>Clinical EHR prompts- </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74716" lvl="1">
              <a:lnSpc>
                <a:spcPct val="70000"/>
              </a:lnSpc>
              <a:defRPr/>
            </a:pPr>
            <a:r>
              <a:rPr lang="en-US" sz="3300" b="1" dirty="0"/>
              <a:t>This is What ECHPP Funded (Phase II)-2011-2013</a:t>
            </a:r>
          </a:p>
          <a:p>
            <a:pPr marL="274716" lvl="1">
              <a:lnSpc>
                <a:spcPct val="70000"/>
              </a:lnSpc>
              <a:defRPr/>
            </a:pPr>
            <a:endParaRPr lang="en-US" sz="3300" b="1" dirty="0"/>
          </a:p>
          <a:p>
            <a:pPr marL="274716" lvl="1">
              <a:lnSpc>
                <a:spcPct val="70000"/>
              </a:lnSpc>
              <a:defRPr/>
            </a:pPr>
            <a:r>
              <a:rPr lang="en-US" sz="3300" b="1" dirty="0"/>
              <a:t>Interesting use of new technology,  use of innovative pilot projects– advanced use of technology is encouraged, asked them to focus on 4 sub bullets– hard to reach Drug users, migrant, minority women, </a:t>
            </a:r>
          </a:p>
          <a:p>
            <a:pPr marL="274716" lvl="1">
              <a:lnSpc>
                <a:spcPct val="70000"/>
              </a:lnSpc>
              <a:defRPr/>
            </a:pPr>
            <a:endParaRPr lang="en-US" sz="3300" b="1" dirty="0"/>
          </a:p>
          <a:p>
            <a:pPr marL="274716" lvl="1">
              <a:lnSpc>
                <a:spcPct val="70000"/>
              </a:lnSpc>
              <a:defRPr/>
            </a:pPr>
            <a:r>
              <a:rPr lang="en-US" sz="3300" b="1" dirty="0"/>
              <a:t>PWP </a:t>
            </a:r>
          </a:p>
          <a:p>
            <a:pPr marL="824149" lvl="2">
              <a:lnSpc>
                <a:spcPct val="70000"/>
              </a:lnSpc>
              <a:buClr>
                <a:schemeClr val="accent3"/>
              </a:buClr>
              <a:buFont typeface="Wingdings" pitchFamily="2" charset="2"/>
              <a:buChar char="v"/>
              <a:defRPr/>
            </a:pPr>
            <a:r>
              <a:rPr lang="en-US" sz="3300" dirty="0"/>
              <a:t>PWP Pilot </a:t>
            </a:r>
          </a:p>
          <a:p>
            <a:pPr marL="824149" lvl="2">
              <a:lnSpc>
                <a:spcPct val="70000"/>
              </a:lnSpc>
              <a:buClr>
                <a:schemeClr val="accent3"/>
              </a:buClr>
              <a:buFont typeface="Wingdings" pitchFamily="2" charset="2"/>
              <a:buChar char="v"/>
              <a:defRPr/>
            </a:pPr>
            <a:r>
              <a:rPr lang="en-US" sz="3300" dirty="0"/>
              <a:t>The Positive Life Project –peer delivered health promotion &amp; risk reduction </a:t>
            </a:r>
          </a:p>
          <a:p>
            <a:pPr marL="824149" lvl="2">
              <a:lnSpc>
                <a:spcPct val="70000"/>
              </a:lnSpc>
              <a:buClr>
                <a:schemeClr val="accent3"/>
              </a:buClr>
              <a:defRPr/>
            </a:pPr>
            <a:endParaRPr lang="en-US" sz="3300" dirty="0"/>
          </a:p>
          <a:p>
            <a:pPr marL="549432" lvl="1" indent="-274716">
              <a:lnSpc>
                <a:spcPct val="70000"/>
              </a:lnSpc>
              <a:buFont typeface="Wingdings" pitchFamily="2" charset="2"/>
              <a:buChar char="v"/>
              <a:defRPr/>
            </a:pPr>
            <a:r>
              <a:rPr lang="en-US" sz="3300" b="1" dirty="0"/>
              <a:t>Linkage to Care</a:t>
            </a:r>
          </a:p>
          <a:p>
            <a:pPr marL="824149" lvl="2">
              <a:lnSpc>
                <a:spcPct val="70000"/>
              </a:lnSpc>
              <a:buClr>
                <a:schemeClr val="accent3"/>
              </a:buClr>
              <a:buFont typeface="Wingdings" pitchFamily="2" charset="2"/>
              <a:buChar char="v"/>
              <a:defRPr/>
            </a:pPr>
            <a:r>
              <a:rPr lang="en-US" sz="3300" dirty="0"/>
              <a:t>Training on ARTAS and MI for all newly rebid HIV testing agencies </a:t>
            </a:r>
          </a:p>
          <a:p>
            <a:pPr marL="824149" lvl="2">
              <a:lnSpc>
                <a:spcPct val="70000"/>
              </a:lnSpc>
              <a:buClr>
                <a:schemeClr val="accent3"/>
              </a:buClr>
              <a:buFont typeface="Wingdings" pitchFamily="2" charset="2"/>
              <a:buChar char="v"/>
              <a:defRPr/>
            </a:pPr>
            <a:r>
              <a:rPr lang="en-US" sz="3300" dirty="0"/>
              <a:t>Booster training/New staff training biannually </a:t>
            </a:r>
          </a:p>
          <a:p>
            <a:pPr marL="549432" lvl="1" indent="-274716">
              <a:lnSpc>
                <a:spcPct val="70000"/>
              </a:lnSpc>
              <a:defRPr/>
            </a:pPr>
            <a:endParaRPr lang="en-US" sz="3300" b="1" dirty="0"/>
          </a:p>
          <a:p>
            <a:pPr marL="549432" lvl="1" indent="-274716">
              <a:lnSpc>
                <a:spcPct val="70000"/>
              </a:lnSpc>
              <a:buFont typeface="Wingdings" pitchFamily="2" charset="2"/>
              <a:buChar char="v"/>
              <a:defRPr/>
            </a:pPr>
            <a:r>
              <a:rPr lang="en-US" sz="3300" b="1" dirty="0"/>
              <a:t>Social Marketing </a:t>
            </a:r>
          </a:p>
          <a:p>
            <a:pPr marL="824149" lvl="2">
              <a:lnSpc>
                <a:spcPct val="70000"/>
              </a:lnSpc>
              <a:buClr>
                <a:schemeClr val="accent3"/>
              </a:buClr>
              <a:buFont typeface="Wingdings" pitchFamily="2" charset="2"/>
              <a:buChar char="v"/>
              <a:defRPr/>
            </a:pPr>
            <a:r>
              <a:rPr lang="en-US" sz="3300" dirty="0"/>
              <a:t>HIV (+) MSM/Gay Men and Black/Latino Heterosexuals</a:t>
            </a:r>
          </a:p>
          <a:p>
            <a:pPr marL="824149" lvl="2">
              <a:lnSpc>
                <a:spcPct val="70000"/>
              </a:lnSpc>
              <a:buClr>
                <a:schemeClr val="accent3"/>
              </a:buClr>
              <a:buFont typeface="Wingdings" pitchFamily="2" charset="2"/>
              <a:buChar char="v"/>
              <a:defRPr/>
            </a:pPr>
            <a:r>
              <a:rPr lang="en-US" sz="3300" dirty="0"/>
              <a:t>Raise awareness of FSU/CNAP services for providers and patients </a:t>
            </a:r>
          </a:p>
          <a:p>
            <a:pPr marL="595218" lvl="2">
              <a:lnSpc>
                <a:spcPct val="70000"/>
              </a:lnSpc>
              <a:buClr>
                <a:schemeClr val="accent3"/>
              </a:buClr>
              <a:defRPr/>
            </a:pPr>
            <a:endParaRPr lang="en-US" sz="3300" b="1" dirty="0"/>
          </a:p>
          <a:p>
            <a:pPr marL="549432" lvl="1" indent="-274716">
              <a:lnSpc>
                <a:spcPct val="70000"/>
              </a:lnSpc>
              <a:buFont typeface="Wingdings" pitchFamily="2" charset="2"/>
              <a:buChar char="v"/>
              <a:defRPr/>
            </a:pPr>
            <a:r>
              <a:rPr lang="en-US" sz="3300" b="1" dirty="0"/>
              <a:t>HIV Testing</a:t>
            </a:r>
          </a:p>
          <a:p>
            <a:pPr marL="824149" lvl="2">
              <a:lnSpc>
                <a:spcPct val="70000"/>
              </a:lnSpc>
              <a:buClr>
                <a:schemeClr val="accent3"/>
              </a:buClr>
              <a:buFont typeface="Wingdings" pitchFamily="2" charset="2"/>
              <a:buChar char="v"/>
              <a:defRPr/>
            </a:pPr>
            <a:r>
              <a:rPr lang="en-US" sz="3300" dirty="0"/>
              <a:t>Public Health Detailing in High Prevalence Neighborhoods</a:t>
            </a:r>
          </a:p>
          <a:p>
            <a:pPr marL="824149" lvl="2">
              <a:lnSpc>
                <a:spcPct val="70000"/>
              </a:lnSpc>
              <a:buClr>
                <a:schemeClr val="accent3"/>
              </a:buClr>
              <a:buFont typeface="Wingdings" pitchFamily="2" charset="2"/>
              <a:buChar char="v"/>
              <a:defRPr/>
            </a:pPr>
            <a:r>
              <a:rPr lang="en-US" sz="3300" dirty="0"/>
              <a:t>Testing Supplies </a:t>
            </a:r>
            <a:endParaRPr lang="en-US" sz="3300" b="1" dirty="0"/>
          </a:p>
          <a:p>
            <a:pPr marL="274716" lvl="1">
              <a:lnSpc>
                <a:spcPct val="70000"/>
              </a:lnSpc>
              <a:buFont typeface="Wingdings" pitchFamily="2" charset="2"/>
              <a:buChar char="v"/>
              <a:defRPr/>
            </a:pPr>
            <a:endParaRPr lang="en-US" sz="3300" b="1" dirty="0"/>
          </a:p>
          <a:p>
            <a:pPr marL="549432" lvl="1" indent="-274716">
              <a:lnSpc>
                <a:spcPct val="70000"/>
              </a:lnSpc>
              <a:buFont typeface="Wingdings" pitchFamily="2" charset="2"/>
              <a:buChar char="v"/>
              <a:defRPr/>
            </a:pPr>
            <a:r>
              <a:rPr lang="en-US" sz="3300" b="1" dirty="0"/>
              <a:t>Structural Change</a:t>
            </a:r>
          </a:p>
          <a:p>
            <a:pPr marL="824149" lvl="2">
              <a:lnSpc>
                <a:spcPct val="70000"/>
              </a:lnSpc>
              <a:buClr>
                <a:schemeClr val="accent3"/>
              </a:buClr>
              <a:buFont typeface="Wingdings" pitchFamily="2" charset="2"/>
              <a:buChar char="v"/>
              <a:defRPr/>
            </a:pPr>
            <a:r>
              <a:rPr lang="en-US" sz="3300" dirty="0"/>
              <a:t>HIV Testing Prompts for PCIP Sites</a:t>
            </a:r>
          </a:p>
          <a:p>
            <a:pPr marL="824149" lvl="2">
              <a:lnSpc>
                <a:spcPct val="70000"/>
              </a:lnSpc>
              <a:buClr>
                <a:schemeClr val="accent3"/>
              </a:buClr>
              <a:buFont typeface="Wingdings" pitchFamily="2" charset="2"/>
              <a:buChar char="v"/>
              <a:defRPr/>
            </a:pPr>
            <a:r>
              <a:rPr lang="en-US" sz="3300" dirty="0"/>
              <a:t>Evaluation of NYS HIV Testing Law  </a:t>
            </a:r>
          </a:p>
          <a:p>
            <a:pPr marL="824149" lvl="2">
              <a:lnSpc>
                <a:spcPct val="70000"/>
              </a:lnSpc>
              <a:buClr>
                <a:schemeClr val="accent3"/>
              </a:buClr>
              <a:buFont typeface="Wingdings" pitchFamily="2" charset="2"/>
              <a:buChar char="v"/>
              <a:defRPr/>
            </a:pPr>
            <a:endParaRPr lang="en-US" sz="3300" dirty="0"/>
          </a:p>
          <a:p>
            <a:pPr marL="549432" lvl="1" indent="-274716">
              <a:lnSpc>
                <a:spcPct val="70000"/>
              </a:lnSpc>
              <a:buFont typeface="Wingdings" pitchFamily="2" charset="2"/>
              <a:buChar char="v"/>
              <a:defRPr/>
            </a:pPr>
            <a:r>
              <a:rPr lang="en-US" sz="3300" b="1" dirty="0"/>
              <a:t>Condoms </a:t>
            </a:r>
          </a:p>
          <a:p>
            <a:pPr marL="824149" lvl="2">
              <a:lnSpc>
                <a:spcPct val="70000"/>
              </a:lnSpc>
              <a:buClr>
                <a:schemeClr val="accent3"/>
              </a:buClr>
              <a:buFont typeface="Wingdings" pitchFamily="2" charset="2"/>
              <a:buChar char="v"/>
              <a:defRPr/>
            </a:pPr>
            <a:r>
              <a:rPr lang="en-US" sz="3300" dirty="0"/>
              <a:t>HIV (+) universe and high prevalence neighborhoods (including FC2) </a:t>
            </a:r>
          </a:p>
          <a:p>
            <a:pPr marL="595218" lvl="2">
              <a:lnSpc>
                <a:spcPct val="70000"/>
              </a:lnSpc>
              <a:buClr>
                <a:schemeClr val="accent3"/>
              </a:buClr>
              <a:buFont typeface="Wingdings" pitchFamily="2" charset="2"/>
              <a:buChar char="v"/>
              <a:defRPr/>
            </a:pPr>
            <a:endParaRPr lang="en-US" sz="3300" b="1" dirty="0"/>
          </a:p>
          <a:p>
            <a:pPr marL="549432" lvl="1" indent="-274716">
              <a:lnSpc>
                <a:spcPct val="70000"/>
              </a:lnSpc>
              <a:buFont typeface="Wingdings" pitchFamily="2" charset="2"/>
              <a:buChar char="v"/>
              <a:defRPr/>
            </a:pPr>
            <a:r>
              <a:rPr lang="en-US" sz="3300" b="1" dirty="0"/>
              <a:t>Capacity Building</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3/13/13 09:42</a:t>
            </a:fld>
            <a:endParaRPr lang="en-US" dirty="0">
              <a:solidFill>
                <a:prstClr val="black"/>
              </a:solidFill>
            </a:endParaRPr>
          </a:p>
        </p:txBody>
      </p:sp>
      <p:sp>
        <p:nvSpPr>
          <p:cNvPr id="6" name="Footer Placeholder 5"/>
          <p:cNvSpPr>
            <a:spLocks noGrp="1"/>
          </p:cNvSpPr>
          <p:nvPr>
            <p:ph type="ftr" sz="quarter" idx="12"/>
          </p:nvPr>
        </p:nvSpPr>
        <p:spPr>
          <a:xfrm>
            <a:off x="0" y="8842030"/>
            <a:ext cx="6320790" cy="46545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solidFill>
                <a:prstClr val="black"/>
              </a:solidFill>
            </a:endParaRPr>
          </a:p>
        </p:txBody>
      </p:sp>
      <p:sp>
        <p:nvSpPr>
          <p:cNvPr id="7" name="Slide Number Placeholder 6"/>
          <p:cNvSpPr>
            <a:spLocks noGrp="1"/>
          </p:cNvSpPr>
          <p:nvPr>
            <p:ph type="sldNum" sz="quarter" idx="13"/>
          </p:nvPr>
        </p:nvSpPr>
        <p:spPr>
          <a:xfrm>
            <a:off x="6320789" y="8842030"/>
            <a:ext cx="700685" cy="465455"/>
          </a:xfrm>
        </p:spPr>
        <p:txBody>
          <a:bodyPr/>
          <a:lstStyle/>
          <a:p>
            <a:fld id="{EC87E0CF-87F6-4B58-B8B8-DCAB2DAAF3CA}"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0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697770-6E3F-43AF-BECE-E87A444B9B5D}"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713485-FA00-489D-91FA-A66AC0C75AD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442792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896FE-B5D8-4AF7-988C-B4E9F7C7570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12739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 1: </a:t>
            </a:r>
            <a:r>
              <a:rPr lang="en-US" dirty="0"/>
              <a:t>Integrate linkage and navigation support infrastructure</a:t>
            </a:r>
          </a:p>
          <a:p>
            <a:r>
              <a:rPr lang="en-US" dirty="0"/>
              <a:t>1.1 Introduce HIV testing/screening at APRA service and assessment sites</a:t>
            </a:r>
          </a:p>
          <a:p>
            <a:r>
              <a:rPr lang="en-US" dirty="0"/>
              <a:t>1.2 Standardize mental health screening process</a:t>
            </a:r>
          </a:p>
          <a:p>
            <a:r>
              <a:rPr lang="en-US" dirty="0"/>
              <a:t>1.3 Standardize substance abuse screening process</a:t>
            </a:r>
          </a:p>
          <a:p>
            <a:r>
              <a:rPr lang="en-US" dirty="0"/>
              <a:t>1.4 Develop connection pathways to service system</a:t>
            </a:r>
          </a:p>
          <a:p>
            <a:r>
              <a:rPr lang="en-US" dirty="0"/>
              <a:t>1.5 Improve cross‐agency coordination and collaboration</a:t>
            </a:r>
          </a:p>
          <a:p>
            <a:r>
              <a:rPr lang="en-US" b="1" dirty="0"/>
              <a:t>Objective 2: </a:t>
            </a:r>
            <a:r>
              <a:rPr lang="en-US" dirty="0"/>
              <a:t>Increase service utilization and access</a:t>
            </a:r>
          </a:p>
          <a:p>
            <a:r>
              <a:rPr lang="en-US" dirty="0"/>
              <a:t>2.1 Promote understanding of mental health, HIV, and substance abuse services to increase access, including focus on each as a "health issue"</a:t>
            </a:r>
          </a:p>
          <a:p>
            <a:r>
              <a:rPr lang="en-US" dirty="0"/>
              <a:t>2.2 Address ethnic/racial stereotypes related to conditions and accessing care</a:t>
            </a:r>
          </a:p>
          <a:p>
            <a:r>
              <a:rPr lang="en-US" dirty="0"/>
              <a:t>2.3 Develop an advertising and marketing campaign to reduce the stigma associated with</a:t>
            </a:r>
          </a:p>
          <a:p>
            <a:r>
              <a:rPr lang="en-US" dirty="0"/>
              <a:t>HIV/AIDS testing and services</a:t>
            </a:r>
          </a:p>
          <a:p>
            <a:r>
              <a:rPr lang="en-US" b="1" dirty="0"/>
              <a:t>Objective 3: </a:t>
            </a:r>
            <a:r>
              <a:rPr lang="en-US" dirty="0"/>
              <a:t>Improve and expand provider network capacity to serve individuals with multiple needs</a:t>
            </a:r>
          </a:p>
          <a:p>
            <a:r>
              <a:rPr lang="en-US" dirty="0"/>
              <a:t>3.1 Define/describe the network</a:t>
            </a:r>
          </a:p>
          <a:p>
            <a:r>
              <a:rPr lang="en-US" dirty="0"/>
              <a:t>3.2 Expand care management services/supports</a:t>
            </a:r>
          </a:p>
          <a:p>
            <a:r>
              <a:rPr lang="en-US" dirty="0"/>
              <a:t>3.3 Cross train agency providers</a:t>
            </a:r>
          </a:p>
          <a:p>
            <a:r>
              <a:rPr lang="en-US" dirty="0"/>
              <a:t>3.4 Develop common standards</a:t>
            </a:r>
          </a:p>
          <a:p>
            <a:r>
              <a:rPr lang="en-US" b="1" dirty="0"/>
              <a:t>Objective 4: </a:t>
            </a:r>
            <a:r>
              <a:rPr lang="en-US" dirty="0"/>
              <a:t>Create a mechanism for sharing information across systems (HIE)</a:t>
            </a:r>
          </a:p>
          <a:p>
            <a:r>
              <a:rPr lang="en-US" dirty="0"/>
              <a:t>4.1 Create mechanism to identify and track high utilizers of services and develop joint</a:t>
            </a:r>
          </a:p>
          <a:p>
            <a:r>
              <a:rPr lang="en-US" dirty="0"/>
              <a:t>treatment plans and care management processes for this population</a:t>
            </a:r>
          </a:p>
          <a:p>
            <a:r>
              <a:rPr lang="en-US" dirty="0"/>
              <a:t>4.2 Match client registries</a:t>
            </a:r>
          </a:p>
          <a:p>
            <a:r>
              <a:rPr lang="en-US" dirty="0"/>
              <a:t>4.3 Develop joint consent forms</a:t>
            </a:r>
          </a:p>
          <a:p>
            <a:r>
              <a:rPr lang="en-US" b="1" dirty="0"/>
              <a:t>Objective 5: </a:t>
            </a:r>
            <a:r>
              <a:rPr lang="en-US" dirty="0"/>
              <a:t>Develop a sustainability plan</a:t>
            </a:r>
          </a:p>
          <a:p>
            <a:r>
              <a:rPr lang="en-US" dirty="0"/>
              <a:t>5.1 Formalize joint certification process (mental health and substance abuse)</a:t>
            </a:r>
          </a:p>
          <a:p>
            <a:r>
              <a:rPr lang="en-US" dirty="0"/>
              <a:t>5.2 Identify cost savings from systems integration</a:t>
            </a:r>
          </a:p>
          <a:p>
            <a:r>
              <a:rPr lang="en-US" dirty="0"/>
              <a:t>5.3 Build on the existing network and funding streams</a:t>
            </a:r>
          </a:p>
          <a:p>
            <a:r>
              <a:rPr lang="en-US" dirty="0"/>
              <a:t>5.4 Develop "tiered" funding strategy to address high and low users of services (to ensure services are available for low service users)</a:t>
            </a:r>
          </a:p>
          <a:p>
            <a:r>
              <a:rPr lang="en-US" dirty="0"/>
              <a:t>5.5 Include common language across systems to strengthen linkages among services</a:t>
            </a:r>
          </a:p>
          <a:p>
            <a:r>
              <a:rPr lang="en-US" dirty="0"/>
              <a:t>5.6 Create MOUs to ensure referral, consent, and service delivery</a:t>
            </a:r>
          </a:p>
          <a:p>
            <a:r>
              <a:rPr lang="en-US" dirty="0"/>
              <a:t>5.7 Identify clients being served in multiple systems to reduce duplication; track and manage high utilizers of services</a:t>
            </a:r>
          </a:p>
          <a:p>
            <a:r>
              <a:rPr lang="en-US" b="1" dirty="0"/>
              <a:t>Objective 6: </a:t>
            </a:r>
            <a:r>
              <a:rPr lang="en-US" dirty="0"/>
              <a:t>Develop and implement an integrated prevention risk management plan</a:t>
            </a:r>
          </a:p>
          <a:p>
            <a:r>
              <a:rPr lang="en-US" dirty="0"/>
              <a:t>6.1 Add services to APRA Prevention Center scope of work, where appropriate</a:t>
            </a:r>
          </a:p>
          <a:p>
            <a:r>
              <a:rPr lang="en-US" dirty="0"/>
              <a:t>6.2 Expand school‐based mental health prevention activities</a:t>
            </a:r>
          </a:p>
          <a:p>
            <a:r>
              <a:rPr lang="en-US" dirty="0"/>
              <a:t>6.3 Conduct "health fairs" and health passports</a:t>
            </a:r>
          </a:p>
          <a:p>
            <a:r>
              <a:rPr lang="en-US" dirty="0"/>
              <a:t>6.4 Expand STI education (HAHSTA)</a:t>
            </a:r>
          </a:p>
          <a:p>
            <a:r>
              <a:rPr lang="en-US" dirty="0"/>
              <a:t>6.5 Utilize the Mayor's Summer Fun and Summer Youth Employment activities to expand understanding of risk reduction</a:t>
            </a:r>
          </a:p>
          <a:p>
            <a:r>
              <a:rPr lang="en-US" dirty="0"/>
              <a:t>6.6 Incorporate HIV/AIDS prevention in services at intake and during service delivery across all three agencies</a:t>
            </a:r>
          </a:p>
          <a:p>
            <a:endParaRPr lang="en-US" dirty="0"/>
          </a:p>
        </p:txBody>
      </p:sp>
      <p:sp>
        <p:nvSpPr>
          <p:cNvPr id="4" name="Slide Number Placeholder 3"/>
          <p:cNvSpPr>
            <a:spLocks noGrp="1"/>
          </p:cNvSpPr>
          <p:nvPr>
            <p:ph type="sldNum" sz="quarter" idx="10"/>
          </p:nvPr>
        </p:nvSpPr>
        <p:spPr/>
        <p:txBody>
          <a:bodyPr/>
          <a:lstStyle/>
          <a:p>
            <a:fld id="{48A896FE-B5D8-4AF7-988C-B4E9F7C7570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23816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 people working together</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Initiating joint funding initiatives and streamlining data collection and reporting requirements from (NHAS</a:t>
            </a:r>
            <a:r>
              <a:rPr lang="en-US" baseline="0" dirty="0" smtClean="0"/>
              <a:t> goal #4)</a:t>
            </a:r>
            <a:r>
              <a:rPr lang="en-US" dirty="0" smtClean="0"/>
              <a:t>.</a:t>
            </a:r>
          </a:p>
          <a:p>
            <a:endParaRPr lang="en-US" dirty="0" smtClean="0"/>
          </a:p>
          <a:p>
            <a:pPr lvl="0"/>
            <a:r>
              <a:rPr lang="en-US" dirty="0" smtClean="0"/>
              <a:t>NHAS</a:t>
            </a:r>
            <a:r>
              <a:rPr lang="en-US" baseline="0" dirty="0" smtClean="0"/>
              <a:t> objectives developed through a collaborative process- developed by a national series of town halls</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9</a:t>
            </a:fld>
            <a:endParaRPr lang="en-US"/>
          </a:p>
        </p:txBody>
      </p:sp>
    </p:spTree>
    <p:extLst>
      <p:ext uri="{BB962C8B-B14F-4D97-AF65-F5344CB8AC3E}">
        <p14:creationId xmlns:p14="http://schemas.microsoft.com/office/powerpoint/2010/main" val="4248827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Hitting</a:t>
            </a:r>
            <a:r>
              <a:rPr lang="en-US" baseline="0" dirty="0" smtClean="0"/>
              <a:t> our health department and nationally as a response to reductions in funding and </a:t>
            </a:r>
            <a:r>
              <a:rPr lang="en-US" baseline="0" dirty="0" err="1" smtClean="0"/>
              <a:t>revisioning</a:t>
            </a:r>
            <a:r>
              <a:rPr lang="en-US" baseline="0" dirty="0" smtClean="0"/>
              <a:t> of primary health care</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a:lstStyle/>
          <a:p>
            <a:fld id="{861869BB-508B-4092-837B-7C25E0A6E691}" type="slidenum">
              <a:rPr lang="en-GB" smtClean="0">
                <a:solidFill>
                  <a:prstClr val="black"/>
                </a:solidFill>
              </a:rPr>
              <a:pPr/>
              <a:t>69</a:t>
            </a:fld>
            <a:endParaRPr lang="en-GB" smtClean="0">
              <a:solidFill>
                <a:prstClr val="black"/>
              </a:solidFill>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aseline="0" dirty="0" smtClean="0"/>
              <a:t>This funnel represents some of the influences we have experienced</a:t>
            </a:r>
          </a:p>
          <a:p>
            <a:r>
              <a:rPr lang="en-US" baseline="0" dirty="0" smtClean="0"/>
              <a:t>Actually staff put this together as a way to explain the re-org/integration process that HPS experienced.</a:t>
            </a:r>
          </a:p>
          <a:p>
            <a:r>
              <a:rPr lang="en-US" baseline="0" dirty="0" smtClean="0"/>
              <a:t>PSCI- Program Collaboration and Services Integration (CDC funding) – access to screening for multiple disease and databases</a:t>
            </a:r>
          </a:p>
          <a:p>
            <a:r>
              <a:rPr lang="en-US" baseline="0" dirty="0" smtClean="0"/>
              <a:t>ECHPP- Enhanced Comprehensive HIV Prevention Planning</a:t>
            </a:r>
          </a:p>
          <a:p>
            <a:r>
              <a:rPr lang="en-US" baseline="0" dirty="0" smtClean="0"/>
              <a:t>LINCS-Linkage Integration Navigation Comprehensive Services)- mostly CDC funding</a:t>
            </a:r>
          </a:p>
          <a:p>
            <a:r>
              <a:rPr lang="en-US" baseline="0" dirty="0" smtClean="0"/>
              <a:t>STOP Study- study on 4</a:t>
            </a:r>
            <a:r>
              <a:rPr lang="en-US" baseline="30000" dirty="0" smtClean="0"/>
              <a:t>th</a:t>
            </a:r>
            <a:r>
              <a:rPr lang="en-US" baseline="0" dirty="0" smtClean="0"/>
              <a:t> generation HIV tests compare to RNA testing to identify acute infections also to improve linkage to care. In 3</a:t>
            </a:r>
            <a:r>
              <a:rPr lang="en-US" baseline="30000" dirty="0" smtClean="0"/>
              <a:t>rd</a:t>
            </a:r>
            <a:r>
              <a:rPr lang="en-US" baseline="0" dirty="0" smtClean="0"/>
              <a:t> year (June) –start to analyze data CDC</a:t>
            </a:r>
          </a:p>
          <a:p>
            <a:endParaRPr lang="en-US" dirty="0" smtClean="0"/>
          </a:p>
          <a:p>
            <a:pPr eaLnBrk="1" hangingPunct="1"/>
            <a:endParaRPr lang="en-US" dirty="0" smtClean="0">
              <a:ea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Collaboration</a:t>
            </a:r>
            <a:r>
              <a:rPr lang="en-US" baseline="0" dirty="0" smtClean="0"/>
              <a:t> - is a pilot program at this point.</a:t>
            </a:r>
          </a:p>
          <a:p>
            <a:r>
              <a:rPr lang="en-US" baseline="0" dirty="0" smtClean="0"/>
              <a:t>Coordination-  different sections of DPH (including OSH) to purchase disposal and service syringe disposal boxes and MAI TCE</a:t>
            </a:r>
          </a:p>
          <a:p>
            <a:r>
              <a:rPr lang="en-US" baseline="0" dirty="0" smtClean="0"/>
              <a:t>Integration-  </a:t>
            </a:r>
          </a:p>
          <a:p>
            <a:r>
              <a:rPr lang="en-US" baseline="0" dirty="0" smtClean="0"/>
              <a:t>PHP is a DPH Division that is  creating a system that is community members can receive services in a integration. </a:t>
            </a:r>
          </a:p>
          <a:p>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Requiring </a:t>
            </a:r>
            <a:r>
              <a:rPr lang="en-US" dirty="0" err="1" smtClean="0"/>
              <a:t>cci</a:t>
            </a:r>
            <a:r>
              <a:rPr lang="en-US" dirty="0" smtClean="0"/>
              <a:t> and providing the support</a:t>
            </a:r>
            <a:r>
              <a:rPr lang="en-US" baseline="0" dirty="0" smtClean="0"/>
              <a:t> for it allows </a:t>
            </a:r>
            <a:r>
              <a:rPr lang="en-US" baseline="0" dirty="0" err="1" smtClean="0"/>
              <a:t>hd</a:t>
            </a:r>
            <a:r>
              <a:rPr lang="en-US" baseline="0" dirty="0" smtClean="0"/>
              <a:t> to put the time there.</a:t>
            </a:r>
          </a:p>
          <a:p>
            <a:r>
              <a:rPr lang="en-US" baseline="0" dirty="0" smtClean="0"/>
              <a:t>Social determinants- structural interventions ( housing, poverty)</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Conflicting scopes:</a:t>
            </a:r>
            <a:r>
              <a:rPr lang="en-US" baseline="0" dirty="0" smtClean="0"/>
              <a:t> </a:t>
            </a:r>
            <a:r>
              <a:rPr lang="en-US" dirty="0" smtClean="0"/>
              <a:t>NHAS requires HIV prevention programs to see care and treatment as prevention; CARE see care and treatment as own responsibility:</a:t>
            </a:r>
          </a:p>
          <a:p>
            <a:r>
              <a:rPr lang="en-US" dirty="0" smtClean="0"/>
              <a:t>Culture/communication: </a:t>
            </a:r>
            <a:r>
              <a:rPr lang="en-US" dirty="0" err="1" smtClean="0"/>
              <a:t>depts</a:t>
            </a:r>
            <a:r>
              <a:rPr lang="en-US" dirty="0" smtClean="0"/>
              <a:t>, areas have their own culture. Needs to be defined by each partner to work together, ex., STD, CBHS, police. HPS sees universe of prevention in their domain. </a:t>
            </a:r>
          </a:p>
          <a:p>
            <a:r>
              <a:rPr lang="en-US" dirty="0" smtClean="0"/>
              <a:t>Data: conflicting requirements from each funder. Ex test form?</a:t>
            </a:r>
          </a:p>
          <a:p>
            <a:endParaRPr lang="en-US" dirty="0" smtClean="0"/>
          </a:p>
          <a:p>
            <a:r>
              <a:rPr lang="en-US" dirty="0" smtClean="0"/>
              <a:t>Laying tracks as we go and sometimes Fed Agencies are also challenged</a:t>
            </a:r>
            <a:r>
              <a:rPr lang="en-US" baseline="0" dirty="0" smtClean="0"/>
              <a:t> to keep up with integration </a:t>
            </a:r>
            <a:r>
              <a:rPr lang="en-US" baseline="0" dirty="0" err="1" smtClean="0"/>
              <a:t>efforts</a:t>
            </a:r>
            <a:r>
              <a:rPr lang="en-US" dirty="0" err="1" smtClean="0"/>
              <a:t>Example</a:t>
            </a:r>
            <a:r>
              <a:rPr lang="en-US" baseline="0" dirty="0" smtClean="0"/>
              <a:t> </a:t>
            </a:r>
            <a:r>
              <a:rPr lang="en-US" dirty="0" smtClean="0"/>
              <a:t>CDC </a:t>
            </a:r>
            <a:r>
              <a:rPr lang="en-US" dirty="0" err="1" smtClean="0"/>
              <a:t>vs</a:t>
            </a:r>
            <a:r>
              <a:rPr lang="en-US" dirty="0" smtClean="0"/>
              <a:t> SAMPSA</a:t>
            </a:r>
            <a:r>
              <a:rPr lang="en-US" baseline="0" dirty="0" smtClean="0"/>
              <a:t> required data around HIV testing</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73</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HIV services model as a circle not distinct or a </a:t>
            </a:r>
            <a:r>
              <a:rPr lang="en-US" dirty="0" err="1" smtClean="0"/>
              <a:t>conitnuum</a:t>
            </a:r>
            <a:endParaRPr lang="en-US" dirty="0"/>
          </a:p>
        </p:txBody>
      </p:sp>
      <p:sp>
        <p:nvSpPr>
          <p:cNvPr id="4" name="Slide Number Placeholder 3"/>
          <p:cNvSpPr>
            <a:spLocks noGrp="1"/>
          </p:cNvSpPr>
          <p:nvPr>
            <p:ph type="sldNum" sz="quarter" idx="10"/>
          </p:nvPr>
        </p:nvSpPr>
        <p:spPr/>
        <p:txBody>
          <a:bodyPr/>
          <a:lstStyle/>
          <a:p>
            <a:fld id="{1C536E7A-4061-474C-819F-E6F4A3D2EED3}" type="slidenum">
              <a:rPr lang="en-US" smtClean="0">
                <a:solidFill>
                  <a:prstClr val="black"/>
                </a:solidFill>
              </a:rPr>
              <a:pPr/>
              <a:t>74</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a:noFill/>
          <a:ln/>
        </p:spPr>
        <p:txBody>
          <a:bodyPr/>
          <a:lstStyle/>
          <a:p>
            <a:r>
              <a:rPr lang="en-US" dirty="0" smtClean="0">
                <a:ea typeface="ＭＳ Ｐゴシック" pitchFamily="34" charset="-128"/>
              </a:rPr>
              <a:t>“Bring cake.”</a:t>
            </a:r>
          </a:p>
          <a:p>
            <a:endParaRPr lang="en-US" dirty="0" smtClean="0">
              <a:ea typeface="ＭＳ Ｐゴシック" pitchFamily="34" charset="-128"/>
            </a:endParaRPr>
          </a:p>
          <a:p>
            <a:r>
              <a:rPr lang="en-US" dirty="0" smtClean="0">
                <a:ea typeface="ＭＳ Ｐゴシック" pitchFamily="34" charset="-128"/>
              </a:rPr>
              <a:t>Just 2 days ago, I literally brought a piece of cake over to our Director of HIV Health Services. It was lemon with </a:t>
            </a:r>
            <a:r>
              <a:rPr lang="en-US" dirty="0" err="1" smtClean="0">
                <a:ea typeface="ＭＳ Ｐゴシック" pitchFamily="34" charset="-128"/>
              </a:rPr>
              <a:t>buttercream</a:t>
            </a:r>
            <a:r>
              <a:rPr lang="en-US" dirty="0" smtClean="0">
                <a:ea typeface="ＭＳ Ｐゴシック" pitchFamily="34" charset="-128"/>
              </a:rPr>
              <a:t> frosting. We had a nice chat and I asked a favor – could he arrange it so I could participate in the planning for the development of SF’s application for the NHAS HUD announcement. After we met, he sent a very nice email to the SF Redevelopment Agency, who will be the applicant, and now I’ll be attending the meetings.</a:t>
            </a:r>
          </a:p>
          <a:p>
            <a:endParaRPr lang="en-US" dirty="0" smtClean="0">
              <a:ea typeface="ＭＳ Ｐゴシック" pitchFamily="34" charset="-128"/>
            </a:endParaRPr>
          </a:p>
          <a:p>
            <a:r>
              <a:rPr lang="en-US" dirty="0" smtClean="0">
                <a:ea typeface="ＭＳ Ｐゴシック" pitchFamily="34" charset="-128"/>
              </a:rPr>
              <a:t>Interpersonal</a:t>
            </a:r>
            <a:r>
              <a:rPr lang="en-US" baseline="0" dirty="0" smtClean="0">
                <a:ea typeface="ＭＳ Ｐゴシック" pitchFamily="34" charset="-128"/>
              </a:rPr>
              <a:t> relationships and understanding system relationships and key stakeholders and change agents.</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The CCI best practice here is to focus on the relationships – all different kinds of relationships and partnerships. And we need to be thinking outside the box. Traditionally, the HPS has not done much with clinical settings. Obviously, with our ECHPP Plan, this must change. Our relationships with clinical providers are key. We are in the process of hiring a new Director of Clinical Prevention who will take this on.</a:t>
            </a:r>
          </a:p>
          <a:p>
            <a:endParaRPr lang="en-US" dirty="0" smtClean="0">
              <a:ea typeface="ＭＳ Ｐゴシック" pitchFamily="34" charset="-128"/>
            </a:endParaRPr>
          </a:p>
          <a:p>
            <a:r>
              <a:rPr lang="en-US" dirty="0" smtClean="0">
                <a:ea typeface="ＭＳ Ｐゴシック" pitchFamily="34" charset="-128"/>
              </a:rPr>
              <a:t>Our private sector partnerships are also critical. Drug companies can help us as we think about </a:t>
            </a:r>
            <a:r>
              <a:rPr lang="en-US" dirty="0" err="1" smtClean="0">
                <a:ea typeface="ＭＳ Ｐゴシック" pitchFamily="34" charset="-128"/>
              </a:rPr>
              <a:t>PrEP</a:t>
            </a:r>
            <a:r>
              <a:rPr lang="en-US" dirty="0" smtClean="0">
                <a:ea typeface="ＭＳ Ｐゴシック" pitchFamily="34" charset="-128"/>
              </a:rPr>
              <a:t> rollout. Pharmacies have been our partners in ensuring access to syringes, and there is potential for partnerships around HIV testing in pharmacies.</a:t>
            </a:r>
          </a:p>
          <a:p>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10</a:t>
            </a:fld>
            <a:endParaRPr lang="en-US"/>
          </a:p>
        </p:txBody>
      </p:sp>
    </p:spTree>
    <p:extLst>
      <p:ext uri="{BB962C8B-B14F-4D97-AF65-F5344CB8AC3E}">
        <p14:creationId xmlns:p14="http://schemas.microsoft.com/office/powerpoint/2010/main" val="128835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11</a:t>
            </a:fld>
            <a:endParaRPr lang="en-US"/>
          </a:p>
        </p:txBody>
      </p:sp>
    </p:spTree>
    <p:extLst>
      <p:ext uri="{BB962C8B-B14F-4D97-AF65-F5344CB8AC3E}">
        <p14:creationId xmlns:p14="http://schemas.microsoft.com/office/powerpoint/2010/main" val="121580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000" dirty="0">
                <a:solidFill>
                  <a:srgbClr val="FFFFFF"/>
                </a:solidFill>
                <a:ea typeface="Times New Roman"/>
                <a:cs typeface="Times New Roman"/>
              </a:rPr>
              <a:t>Convene an ongoing 12CP workgroup as well as participate in ECCHP Program and SAMHSA MAI-TCE calls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Provide a complete mapping of Federally funded HIV/AIDS resources in each jurisdiction, including Ryan White Care Act-supported services; community health centers; IHS and tribal health care facilities; CDC-supported HIV prevention activities; SAMHSA mental health, substance abuse prevention, substance abuse treatment grantees; and Centers for AIDS Research (CFAR) activities.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Provide demographic data on Medicare and Medicaid clients who are receiving HIV/AIDS services in each of the 12 jurisdictions.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Share data and information across the range of HHS HIV/AIDS grantees in each jurisdiction to inform better locally coordinated planning for HIV prevention, care, and treatment.</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Identify opportunities to harmonize and streamline Federal reporting and other grant requirements.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Identify and address local barriers to coordination across HHS grantees.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Develop cross-agency strategies for addressing gaps in coverage and scale of necessary HIV prevention, care, and treatment services.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Coordinate the implementation of and develop the capacity to deliver strategies and interventions addressing HIV prevention, care and treatment.</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Develop common measures and evaluation strategies to assess process and outcomes related to the NHAS.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Actively promote opportunities to blend services and funding streams across Federal programs.</a:t>
            </a:r>
          </a:p>
          <a:p>
            <a:pPr>
              <a:spcBef>
                <a:spcPts val="0"/>
              </a:spcBef>
              <a:spcAft>
                <a:spcPts val="0"/>
              </a:spcAft>
            </a:pPr>
            <a:endParaRPr lang="en-US" dirty="0">
              <a:latin typeface="Cambria"/>
              <a:ea typeface="Times New Roman"/>
              <a:cs typeface="Times New Roman"/>
            </a:endParaRPr>
          </a:p>
          <a:p>
            <a:pPr>
              <a:spcBef>
                <a:spcPts val="0"/>
              </a:spcBef>
              <a:spcAft>
                <a:spcPts val="0"/>
              </a:spcAft>
            </a:pPr>
            <a:r>
              <a:rPr lang="en-US" sz="1000" dirty="0">
                <a:ea typeface="Times New Roman"/>
                <a:cs typeface="Times New Roman"/>
              </a:rPr>
              <a:t>Develop and apply lessons learned in these 12 jurisdictions to Federally funded activities in other jurisdictions, including creating technical guidance on the development of statewide plans, as called for in the NHAS. </a:t>
            </a:r>
            <a:endParaRPr lang="en-US" dirty="0">
              <a:latin typeface="Cambria"/>
              <a:ea typeface="Times New Roman"/>
              <a:cs typeface="Times New Roman"/>
            </a:endParaRPr>
          </a:p>
          <a:p>
            <a:endParaRPr lang="en-US" sz="1000" dirty="0"/>
          </a:p>
        </p:txBody>
      </p:sp>
      <p:sp>
        <p:nvSpPr>
          <p:cNvPr id="4" name="Slide Number Placeholder 3"/>
          <p:cNvSpPr>
            <a:spLocks noGrp="1"/>
          </p:cNvSpPr>
          <p:nvPr>
            <p:ph type="sldNum" sz="quarter" idx="10"/>
          </p:nvPr>
        </p:nvSpPr>
        <p:spPr/>
        <p:txBody>
          <a:bodyPr/>
          <a:lstStyle/>
          <a:p>
            <a:pPr>
              <a:defRPr/>
            </a:pPr>
            <a:fld id="{1101AD3A-EBC1-4A66-B132-3517E8EF7187}" type="slidenum">
              <a:rPr lang="en-US" smtClean="0"/>
              <a:pPr>
                <a:defRPr/>
              </a:pPr>
              <a:t>12</a:t>
            </a:fld>
            <a:endParaRPr lang="en-US"/>
          </a:p>
        </p:txBody>
      </p:sp>
    </p:spTree>
    <p:extLst>
      <p:ext uri="{BB962C8B-B14F-4D97-AF65-F5344CB8AC3E}">
        <p14:creationId xmlns:p14="http://schemas.microsoft.com/office/powerpoint/2010/main" val="20523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lvl="2">
              <a:spcBef>
                <a:spcPct val="0"/>
              </a:spcBef>
            </a:pPr>
            <a:r>
              <a:rPr lang="en-US" dirty="0" smtClean="0"/>
              <a:t>Has the initiative helped achieve a more coordinated national response to the HIV epidemic in the U.S.?</a:t>
            </a:r>
          </a:p>
          <a:p>
            <a:pPr lvl="2">
              <a:spcBef>
                <a:spcPct val="0"/>
              </a:spcBef>
            </a:pPr>
            <a:r>
              <a:rPr lang="en-US" dirty="0" smtClean="0"/>
              <a:t>Did local jurisdictions undertake any CCI efforts of their own?</a:t>
            </a:r>
          </a:p>
          <a:p>
            <a:pPr lvl="2">
              <a:spcBef>
                <a:spcPct val="0"/>
              </a:spcBef>
            </a:pPr>
            <a:endParaRPr lang="en-US" dirty="0" smtClean="0"/>
          </a:p>
          <a:p>
            <a:pPr lvl="2">
              <a:spcBef>
                <a:spcPct val="0"/>
              </a:spcBef>
            </a:pPr>
            <a:endParaRPr lang="en-US" dirty="0" smtClean="0"/>
          </a:p>
          <a:p>
            <a:pPr lvl="2">
              <a:spcBef>
                <a:spcPct val="0"/>
              </a:spcBef>
            </a:pPr>
            <a:r>
              <a:rPr lang="en-US" dirty="0" smtClean="0"/>
              <a:t>Make recommendations to address challenges and/or enhance activities</a:t>
            </a: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E6544E-CC25-4633-BE53-E30D9C1BDF06}" type="slidenum">
              <a:rPr lang="en-US"/>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hyperlink" Target="http://www.fastrackonline.net/flags/state/index.html" TargetMode="External"/><Relationship Id="rId3" Type="http://schemas.openxmlformats.org/officeDocument/2006/relationships/image" Target="../media/image4.gi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1470025"/>
          </a:xfrm>
        </p:spPr>
        <p:txBody>
          <a:bodyPr>
            <a:noAutofit/>
          </a:bodyPr>
          <a:lstStyle>
            <a:lvl1pPr algn="l">
              <a:defRPr sz="6000" b="1">
                <a:solidFill>
                  <a:schemeClr val="bg1"/>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90800"/>
            <a:ext cx="6400800" cy="1752600"/>
          </a:xfrm>
        </p:spPr>
        <p:txBody>
          <a:bodyPr/>
          <a:lstStyle>
            <a:lvl1pPr marL="0" indent="0" algn="ctr">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953F748-E343-431A-98A0-C08AE2A41867}" type="datetimeFigureOut">
              <a:rPr lang="en-US"/>
              <a:pPr>
                <a:defRPr/>
              </a:pPr>
              <a:t>3/13/13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AA28F-B333-4DE0-98A3-1F2DAC783BB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443AD4-A503-493F-ACB4-AE70219C38D4}" type="datetimeFigureOut">
              <a:rPr lang="en-US"/>
              <a:pPr>
                <a:defRPr/>
              </a:pPr>
              <a:t>3/13/13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44277B-F96F-4192-917D-2B8DBCA439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3E524C-D819-4657-9EE0-84E332D1279C}" type="datetimeFigureOut">
              <a:rPr lang="en-US"/>
              <a:pPr>
                <a:defRPr/>
              </a:pPr>
              <a:t>3/13/13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D9D668-4C0B-4BB2-9D4C-BF34E627CC3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8683395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5630504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74779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74779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74779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1154053"/>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77325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174779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lvl1pPr algn="l">
              <a:defRPr b="1">
                <a:solidFill>
                  <a:schemeClr val="bg1"/>
                </a:solidFill>
                <a:latin typeface="Georg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00B0F0"/>
              </a:buClr>
              <a:buFont typeface="Wingdings" pitchFamily="2" charset="2"/>
              <a:buChar char="§"/>
              <a:defRPr sz="3600">
                <a:solidFill>
                  <a:schemeClr val="bg1"/>
                </a:solidFill>
                <a:latin typeface="Georgia" pitchFamily="18" charset="0"/>
              </a:defRPr>
            </a:lvl1pPr>
            <a:lvl2pPr>
              <a:defRPr sz="3200">
                <a:solidFill>
                  <a:schemeClr val="bg1"/>
                </a:solidFill>
                <a:latin typeface="Georgia" pitchFamily="18" charset="0"/>
              </a:defRPr>
            </a:lvl2pPr>
            <a:lvl3pPr>
              <a:defRPr>
                <a:solidFill>
                  <a:schemeClr val="bg1"/>
                </a:solidFill>
                <a:latin typeface="Georgia" pitchFamily="18" charset="0"/>
              </a:defRPr>
            </a:lvl3pPr>
            <a:lvl4pPr>
              <a:defRPr>
                <a:solidFill>
                  <a:schemeClr val="bg1"/>
                </a:solidFill>
                <a:latin typeface="Georgia" pitchFamily="18" charset="0"/>
              </a:defRPr>
            </a:lvl4pPr>
            <a:lvl5pPr>
              <a:defRPr>
                <a:solidFill>
                  <a:schemeClr val="bg1"/>
                </a:solidFill>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5E4A568-D7A9-4475-BAA9-DB4C90E46B1C}" type="datetimeFigureOut">
              <a:rPr lang="en-US"/>
              <a:pPr>
                <a:defRPr/>
              </a:pPr>
              <a:t>3/13/13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9E9D04-B50B-44B6-8DE9-B548C51A0F9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3/13/13</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77325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618880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dirty="0">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91CF6C6-C57E-4F9F-B1AB-54F3F028A2F0}"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976CF6-8B23-449F-A1A4-B2523802C75F}" type="datetimeFigureOut">
              <a:rPr lang="en-US"/>
              <a:pPr>
                <a:defRPr/>
              </a:pPr>
              <a:t>3/13/13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424D4D-BC32-4FD7-B298-959002215FD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F91CF6C6-C57E-4F9F-B1AB-54F3F028A2F0}" type="slidenum">
              <a:rPr lang="en-US" smtClean="0"/>
              <a:pPr/>
              <a:t>‹#›</a:t>
            </a:fld>
            <a:endParaRPr lang="en-US"/>
          </a:p>
        </p:txBody>
      </p:sp>
      <p:grpSp>
        <p:nvGrpSpPr>
          <p:cNvPr id="6" name="Group 5"/>
          <p:cNvGrpSpPr/>
          <p:nvPr userDrawn="1"/>
        </p:nvGrpSpPr>
        <p:grpSpPr>
          <a:xfrm>
            <a:off x="228600" y="6348413"/>
            <a:ext cx="8682038" cy="476250"/>
            <a:chOff x="228600" y="6348413"/>
            <a:chExt cx="8682038" cy="476250"/>
          </a:xfrm>
        </p:grpSpPr>
        <p:pic>
          <p:nvPicPr>
            <p:cNvPr id="7"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9"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F91CF6C6-C57E-4F9F-B1AB-54F3F028A2F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grpSp>
        <p:nvGrpSpPr>
          <p:cNvPr id="7" name="Group 6"/>
          <p:cNvGrpSpPr/>
          <p:nvPr userDrawn="1"/>
        </p:nvGrpSpPr>
        <p:grpSpPr>
          <a:xfrm>
            <a:off x="228600" y="6348413"/>
            <a:ext cx="8682038" cy="476250"/>
            <a:chOff x="228600" y="6348413"/>
            <a:chExt cx="8682038" cy="476250"/>
          </a:xfrm>
        </p:grpSpPr>
        <p:pic>
          <p:nvPicPr>
            <p:cNvPr id="9" name="Picture 4" descr="District of Columbia">
              <a:hlinkClick r:id="rId2" tooltip="State,Territory,Possession and Commonwealth flags"/>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1"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A07A-2631-4D22-B50C-772B40669142}" type="datetimeFigureOut">
              <a:rPr lang="en-US" smtClean="0">
                <a:solidFill>
                  <a:srgbClr val="696464"/>
                </a:solidFill>
              </a:rPr>
              <a:pPr/>
              <a:t>3/13/13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F91CF6C6-C57E-4F9F-B1AB-54F3F028A2F0}"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17" name="Footer Placeholder 16"/>
          <p:cNvSpPr>
            <a:spLocks noGrp="1"/>
          </p:cNvSpPr>
          <p:nvPr>
            <p:ph type="ftr" sz="quarter" idx="11"/>
          </p:nvPr>
        </p:nvSpPr>
        <p:spPr/>
        <p:txBody>
          <a:bodyPr/>
          <a:lstStyle/>
          <a:p>
            <a:endParaRPr lang="en-US">
              <a:solidFill>
                <a:srgbClr val="69676D"/>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406000B-71DD-4003-B7FA-FE6214C92FE2}"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D90FEC-D5B5-4CA4-91D2-45C5011D683C}" type="datetimeFigureOut">
              <a:rPr lang="en-US"/>
              <a:pPr>
                <a:defRPr/>
              </a:pPr>
              <a:t>3/13/13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A0613D-FD57-4031-981E-E7A7B5B570E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4" name="Footer Placeholder 3"/>
          <p:cNvSpPr>
            <a:spLocks noGrp="1"/>
          </p:cNvSpPr>
          <p:nvPr>
            <p:ph type="ftr" sz="quarter" idx="11"/>
          </p:nvPr>
        </p:nvSpPr>
        <p:spPr/>
        <p:txBody>
          <a:bodyPr/>
          <a:lstStyle/>
          <a:p>
            <a:endParaRPr lang="en-US">
              <a:solidFill>
                <a:srgbClr val="69676D"/>
              </a:solidFill>
            </a:endParaRPr>
          </a:p>
        </p:txBody>
      </p:sp>
      <p:sp>
        <p:nvSpPr>
          <p:cNvPr id="5" name="Slide Number Placeholder 4"/>
          <p:cNvSpPr>
            <a:spLocks noGrp="1"/>
          </p:cNvSpPr>
          <p:nvPr>
            <p:ph type="sldNum" sz="quarter" idx="12"/>
          </p:nvPr>
        </p:nvSpPr>
        <p:spPr/>
        <p:txBody>
          <a:bodyPr/>
          <a:lstStyle/>
          <a:p>
            <a:fld id="{F406000B-71DD-4003-B7FA-FE6214C92FE2}"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5ABA04E-A372-4F22-B637-2B6C53C0DBB8}" type="datetimeFigureOut">
              <a:rPr lang="en-US" smtClean="0">
                <a:solidFill>
                  <a:srgbClr val="69676D"/>
                </a:solidFill>
              </a:rPr>
              <a:pPr/>
              <a:t>3/13/13</a:t>
            </a:fld>
            <a:endParaRPr lang="en-US">
              <a:solidFill>
                <a:srgbClr val="69676D"/>
              </a:solidFill>
            </a:endParaRPr>
          </a:p>
        </p:txBody>
      </p:sp>
      <p:sp>
        <p:nvSpPr>
          <p:cNvPr id="5" name="Footer Placeholder 4"/>
          <p:cNvSpPr>
            <a:spLocks noGrp="1"/>
          </p:cNvSpPr>
          <p:nvPr>
            <p:ph type="ftr" sz="quarter" idx="11"/>
          </p:nvPr>
        </p:nvSpPr>
        <p:spPr/>
        <p:txBody>
          <a:bodyPr/>
          <a:lstStyle/>
          <a:p>
            <a:endParaRPr lang="en-US">
              <a:solidFill>
                <a:srgbClr val="69676D"/>
              </a:solidFill>
            </a:endParaRPr>
          </a:p>
        </p:txBody>
      </p:sp>
      <p:sp>
        <p:nvSpPr>
          <p:cNvPr id="6" name="Slide Number Placeholder 5"/>
          <p:cNvSpPr>
            <a:spLocks noGrp="1"/>
          </p:cNvSpPr>
          <p:nvPr>
            <p:ph type="sldNum" sz="quarter" idx="12"/>
          </p:nvPr>
        </p:nvSpPr>
        <p:spPr/>
        <p:txBody>
          <a:bodyPr/>
          <a:lstStyle/>
          <a:p>
            <a:fld id="{F406000B-71DD-4003-B7FA-FE6214C92FE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FEBD02-6770-4850-9B61-FAD0F6B2B4BE}" type="datetimeFigureOut">
              <a:rPr lang="en-US"/>
              <a:pPr>
                <a:defRPr/>
              </a:pPr>
              <a:t>3/13/13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F404E3D-420A-499F-A9DE-A5B3FC8F732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FF8B1B3-EC94-4E8C-9EE8-819B6848D1E5}" type="datetimeFigureOut">
              <a:rPr lang="en-US"/>
              <a:pPr>
                <a:defRPr/>
              </a:pPr>
              <a:t>3/13/13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435B0B-E81B-4AAF-949F-6B90AF7507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66F9E8-E0DE-49F6-90B0-69969EFEC9EA}" type="datetimeFigureOut">
              <a:rPr lang="en-US"/>
              <a:pPr>
                <a:defRPr/>
              </a:pPr>
              <a:t>3/13/13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BBF4D1-1D25-45F3-883C-EDF5A73123E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F7B218-4F40-433D-BD18-BF3993E61BC2}" type="datetimeFigureOut">
              <a:rPr lang="en-US"/>
              <a:pPr>
                <a:defRPr/>
              </a:pPr>
              <a:t>3/13/13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36A36F-7AAC-45AF-A291-B64BDE71236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FA345F-F905-4755-9127-7D76AE3C0055}" type="datetimeFigureOut">
              <a:rPr lang="en-US"/>
              <a:pPr>
                <a:defRPr/>
              </a:pPr>
              <a:t>3/13/13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2F3691-040B-4EB9-B46D-96D2DAA5F1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2.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3.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5.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7.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8.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29.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0.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1.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2.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3.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4.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5.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hyperlink" Target="http://www.fastrackonline.net/flags/state/index.html" TargetMode="External"/><Relationship Id="rId4" Type="http://schemas.openxmlformats.org/officeDocument/2006/relationships/image" Target="../media/image4.gif"/><Relationship Id="rId1" Type="http://schemas.openxmlformats.org/officeDocument/2006/relationships/slideLayout" Target="../slideLayouts/slideLayout36.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S PGothic" pitchFamily="34" charset="-128"/>
                <a:cs typeface="+mn-cs"/>
              </a:defRPr>
            </a:lvl1pPr>
          </a:lstStyle>
          <a:p>
            <a:pPr>
              <a:defRPr/>
            </a:pPr>
            <a:fld id="{1DA430A9-B962-4B3D-B71B-99E17E2D70CB}" type="datetimeFigureOut">
              <a:rPr lang="en-US"/>
              <a:pPr>
                <a:defRPr/>
              </a:pPr>
              <a:t>3/13/13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S PGothic" pitchFamily="34" charset="-128"/>
                <a:cs typeface="+mn-cs"/>
              </a:defRPr>
            </a:lvl1pPr>
          </a:lstStyle>
          <a:p>
            <a:pPr>
              <a:defRPr/>
            </a:pPr>
            <a:fld id="{F85E64B7-603C-423A-AB06-DBE0CD5B27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b="1" kern="1200">
          <a:solidFill>
            <a:schemeClr val="bg1"/>
          </a:solidFill>
          <a:latin typeface="Georgia" pitchFamily="18" charset="0"/>
          <a:ea typeface="+mj-ea"/>
          <a:cs typeface="+mj-cs"/>
        </a:defRPr>
      </a:lvl1pPr>
      <a:lvl2pPr algn="ctr" rtl="0" eaLnBrk="0" fontAlgn="base" hangingPunct="0">
        <a:spcBef>
          <a:spcPct val="0"/>
        </a:spcBef>
        <a:spcAft>
          <a:spcPct val="0"/>
        </a:spcAft>
        <a:defRPr sz="4400" b="1">
          <a:solidFill>
            <a:schemeClr val="bg1"/>
          </a:solidFill>
          <a:latin typeface="Georgia" pitchFamily="18" charset="0"/>
        </a:defRPr>
      </a:lvl2pPr>
      <a:lvl3pPr algn="ctr" rtl="0" eaLnBrk="0" fontAlgn="base" hangingPunct="0">
        <a:spcBef>
          <a:spcPct val="0"/>
        </a:spcBef>
        <a:spcAft>
          <a:spcPct val="0"/>
        </a:spcAft>
        <a:defRPr sz="4400" b="1">
          <a:solidFill>
            <a:schemeClr val="bg1"/>
          </a:solidFill>
          <a:latin typeface="Georgia" pitchFamily="18" charset="0"/>
        </a:defRPr>
      </a:lvl3pPr>
      <a:lvl4pPr algn="ctr" rtl="0" eaLnBrk="0" fontAlgn="base" hangingPunct="0">
        <a:spcBef>
          <a:spcPct val="0"/>
        </a:spcBef>
        <a:spcAft>
          <a:spcPct val="0"/>
        </a:spcAft>
        <a:defRPr sz="4400" b="1">
          <a:solidFill>
            <a:schemeClr val="bg1"/>
          </a:solidFill>
          <a:latin typeface="Georgia" pitchFamily="18" charset="0"/>
        </a:defRPr>
      </a:lvl4pPr>
      <a:lvl5pPr algn="ctr" rtl="0" eaLnBrk="0" fontAlgn="base" hangingPunct="0">
        <a:spcBef>
          <a:spcPct val="0"/>
        </a:spcBef>
        <a:spcAft>
          <a:spcPct val="0"/>
        </a:spcAft>
        <a:defRPr sz="4400" b="1">
          <a:solidFill>
            <a:schemeClr val="bg1"/>
          </a:solidFill>
          <a:latin typeface="Georgia" pitchFamily="18" charset="0"/>
        </a:defRPr>
      </a:lvl5pPr>
      <a:lvl6pPr marL="457200" algn="ctr" rtl="0" fontAlgn="base">
        <a:spcBef>
          <a:spcPct val="0"/>
        </a:spcBef>
        <a:spcAft>
          <a:spcPct val="0"/>
        </a:spcAft>
        <a:defRPr sz="4400" b="1">
          <a:solidFill>
            <a:schemeClr val="bg1"/>
          </a:solidFill>
          <a:latin typeface="Georgia" pitchFamily="18" charset="0"/>
        </a:defRPr>
      </a:lvl6pPr>
      <a:lvl7pPr marL="914400" algn="ctr" rtl="0" fontAlgn="base">
        <a:spcBef>
          <a:spcPct val="0"/>
        </a:spcBef>
        <a:spcAft>
          <a:spcPct val="0"/>
        </a:spcAft>
        <a:defRPr sz="4400" b="1">
          <a:solidFill>
            <a:schemeClr val="bg1"/>
          </a:solidFill>
          <a:latin typeface="Georgia" pitchFamily="18" charset="0"/>
        </a:defRPr>
      </a:lvl7pPr>
      <a:lvl8pPr marL="1371600" algn="ctr" rtl="0" fontAlgn="base">
        <a:spcBef>
          <a:spcPct val="0"/>
        </a:spcBef>
        <a:spcAft>
          <a:spcPct val="0"/>
        </a:spcAft>
        <a:defRPr sz="4400" b="1">
          <a:solidFill>
            <a:schemeClr val="bg1"/>
          </a:solidFill>
          <a:latin typeface="Georgia" pitchFamily="18" charset="0"/>
        </a:defRPr>
      </a:lvl8pPr>
      <a:lvl9pPr marL="1828800" algn="ctr" rtl="0" fontAlgn="base">
        <a:spcBef>
          <a:spcPct val="0"/>
        </a:spcBef>
        <a:spcAft>
          <a:spcPct val="0"/>
        </a:spcAft>
        <a:defRPr sz="4400" b="1">
          <a:solidFill>
            <a:schemeClr val="bg1"/>
          </a:solidFill>
          <a:latin typeface="Georgia" pitchFamily="18" charset="0"/>
        </a:defRPr>
      </a:lvl9pPr>
    </p:titleStyle>
    <p:bodyStyle>
      <a:lvl1pPr marL="342900" indent="-342900" algn="l" rtl="0" eaLnBrk="0" fontAlgn="base" hangingPunct="0">
        <a:spcBef>
          <a:spcPct val="20000"/>
        </a:spcBef>
        <a:spcAft>
          <a:spcPct val="0"/>
        </a:spcAft>
        <a:buClr>
          <a:srgbClr val="00B0F0"/>
        </a:buClr>
        <a:buFont typeface="Wingdings" pitchFamily="2" charset="2"/>
        <a:buChar char="§"/>
        <a:defRPr sz="3600" kern="1200">
          <a:solidFill>
            <a:schemeClr val="bg1"/>
          </a:solidFill>
          <a:latin typeface="Georgia"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Georgia" pitchFamily="18"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Georgia" pitchFamily="18"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934411087"/>
      </p:ext>
    </p:extLst>
  </p:cSld>
  <p:clrMap bg1="lt1" tx1="dk1" bg2="lt2" tx2="dk2" accent1="accent1" accent2="accent2" accent3="accent3" accent4="accent4" accent5="accent5" accent6="accent6" hlink="hlink" folHlink="folHlink"/>
  <p:sldLayoutIdLst>
    <p:sldLayoutId id="2147483853"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934411087"/>
      </p:ext>
    </p:extLst>
  </p:cSld>
  <p:clrMap bg1="lt1" tx1="dk1" bg2="lt2" tx2="dk2" accent1="accent1" accent2="accent2" accent3="accent3" accent4="accent4" accent5="accent5" accent6="accent6" hlink="hlink" folHlink="folHlink"/>
  <p:sldLayoutIdLst>
    <p:sldLayoutId id="2147483855"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5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5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6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6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6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6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6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7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2235156031"/>
      </p:ext>
    </p:extLst>
  </p:cSld>
  <p:clrMap bg1="lt1" tx1="dk1" bg2="lt2" tx2="dk2" accent1="accent1" accent2="accent2" accent3="accent3" accent4="accent4" accent5="accent5" accent6="accent6" hlink="hlink" folHlink="folHlink"/>
  <p:sldLayoutIdLst>
    <p:sldLayoutId id="2147483837"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7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7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7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7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8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8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637CA07A-2631-4D22-B50C-772B40669142}" type="datetimeFigureOut">
              <a:rPr lang="en-US" b="0" smtClean="0">
                <a:solidFill>
                  <a:srgbClr val="696464"/>
                </a:solidFill>
                <a:latin typeface="Perpetua"/>
                <a:ea typeface="+mn-ea"/>
              </a:rPr>
              <a:pPr fontAlgn="auto">
                <a:spcBef>
                  <a:spcPts val="0"/>
                </a:spcBef>
                <a:spcAft>
                  <a:spcPts val="0"/>
                </a:spcAft>
              </a:pPr>
              <a:t>3/13/13</a:t>
            </a:fld>
            <a:endParaRPr lang="en-US" b="0">
              <a:solidFill>
                <a:srgbClr val="696464"/>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464"/>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91CF6C6-C57E-4F9F-B1AB-54F3F028A2F0}" type="slidenum">
              <a:rPr lang="en-US" b="0" smtClean="0"/>
              <a:pPr fontAlgn="auto">
                <a:spcBef>
                  <a:spcPts val="0"/>
                </a:spcBef>
                <a:spcAft>
                  <a:spcPts val="0"/>
                </a:spcAft>
              </a:pPr>
              <a:t>‹#›</a:t>
            </a:fld>
            <a:endParaRPr lang="en-US" b="0"/>
          </a:p>
        </p:txBody>
      </p:sp>
      <p:grpSp>
        <p:nvGrpSpPr>
          <p:cNvPr id="10" name="Group 9"/>
          <p:cNvGrpSpPr/>
          <p:nvPr userDrawn="1"/>
        </p:nvGrpSpPr>
        <p:grpSpPr>
          <a:xfrm>
            <a:off x="228600" y="6348413"/>
            <a:ext cx="8682038" cy="476250"/>
            <a:chOff x="228600" y="6348413"/>
            <a:chExt cx="8682038" cy="476250"/>
          </a:xfrm>
        </p:grpSpPr>
        <p:pic>
          <p:nvPicPr>
            <p:cNvPr id="11" name="Picture 4" descr="District of Columbia">
              <a:hlinkClick r:id="rId3" tooltip="State,Territory,Possession and Commonwealth flags"/>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262938" y="6348413"/>
              <a:ext cx="647700"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28600" y="6486525"/>
              <a:ext cx="79248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en-US" sz="1100" dirty="0">
                  <a:solidFill>
                    <a:prstClr val="black"/>
                  </a:solidFill>
                  <a:latin typeface="Perpetua"/>
                  <a:ea typeface="+mn-ea"/>
                </a:rPr>
                <a:t>Government of the District of </a:t>
              </a:r>
              <a:r>
                <a:rPr lang="en-US" sz="1100" dirty="0" smtClean="0">
                  <a:solidFill>
                    <a:prstClr val="black"/>
                  </a:solidFill>
                  <a:latin typeface="Perpetua"/>
                  <a:ea typeface="+mn-ea"/>
                </a:rPr>
                <a:t>Columbia                </a:t>
              </a:r>
              <a:r>
                <a:rPr lang="en-US" sz="1100" dirty="0">
                  <a:solidFill>
                    <a:prstClr val="black"/>
                  </a:solidFill>
                  <a:latin typeface="Perpetua"/>
                  <a:ea typeface="+mn-ea"/>
                </a:rPr>
                <a:t>Department of Health   </a:t>
              </a:r>
              <a:r>
                <a:rPr lang="en-US" sz="1100" dirty="0" smtClean="0">
                  <a:solidFill>
                    <a:prstClr val="black"/>
                  </a:solidFill>
                  <a:latin typeface="Perpetua"/>
                  <a:ea typeface="+mn-ea"/>
                </a:rPr>
                <a:t>            HIV/AIDS, Hepatitis, STD, and TB Administration </a:t>
              </a:r>
              <a:endParaRPr lang="en-US" sz="1100" dirty="0">
                <a:solidFill>
                  <a:prstClr val="black"/>
                </a:solidFill>
                <a:latin typeface="Perpetua"/>
                <a:ea typeface="+mn-ea"/>
              </a:endParaRPr>
            </a:p>
          </p:txBody>
        </p:sp>
        <p:sp>
          <p:nvSpPr>
            <p:cNvPr id="15" name="Line 6"/>
            <p:cNvSpPr>
              <a:spLocks noChangeShapeType="1"/>
            </p:cNvSpPr>
            <p:nvPr/>
          </p:nvSpPr>
          <p:spPr bwMode="auto">
            <a:xfrm>
              <a:off x="381000" y="6499225"/>
              <a:ext cx="75438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sz="1800" b="0">
                <a:solidFill>
                  <a:prstClr val="black"/>
                </a:solidFill>
                <a:latin typeface="Perpetua"/>
                <a:ea typeface="+mn-ea"/>
              </a:endParaRPr>
            </a:p>
          </p:txBody>
        </p:sp>
      </p:grpSp>
    </p:spTree>
  </p:cSld>
  <p:clrMap bg1="lt1" tx1="dk1" bg2="lt2" tx2="dk2" accent1="accent1" accent2="accent2" accent3="accent3" accent4="accent4" accent5="accent5" accent6="accent6" hlink="hlink" folHlink="folHlink"/>
  <p:sldLayoutIdLst>
    <p:sldLayoutId id="214748388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8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2235156031"/>
      </p:ext>
    </p:extLst>
  </p:cSld>
  <p:clrMap bg1="lt1" tx1="dk1" bg2="lt2" tx2="dk2" accent1="accent1" accent2="accent2" accent3="accent3" accent4="accent4" accent5="accent5" accent6="accent6" hlink="hlink" folHlink="folHlink"/>
  <p:sldLayoutIdLst>
    <p:sldLayoutId id="2147483839"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90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pPr>
            <a:endParaRPr lang="en-US" sz="1800" b="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auto">
              <a:spcBef>
                <a:spcPts val="0"/>
              </a:spcBef>
              <a:spcAft>
                <a:spcPts val="0"/>
              </a:spcAft>
            </a:pPr>
            <a:fld id="{55ABA04E-A372-4F22-B637-2B6C53C0DBB8}" type="datetimeFigureOut">
              <a:rPr lang="en-US" b="0" smtClean="0">
                <a:solidFill>
                  <a:srgbClr val="69676D"/>
                </a:solidFill>
                <a:latin typeface="Perpetua"/>
                <a:ea typeface="+mn-ea"/>
              </a:rPr>
              <a:pPr fontAlgn="auto">
                <a:spcBef>
                  <a:spcPts val="0"/>
                </a:spcBef>
                <a:spcAft>
                  <a:spcPts val="0"/>
                </a:spcAft>
              </a:pPr>
              <a:t>3/13/13</a:t>
            </a:fld>
            <a:endParaRPr lang="en-US" b="0">
              <a:solidFill>
                <a:srgbClr val="69676D"/>
              </a:solidFill>
              <a:latin typeface="Perpetua"/>
              <a:ea typeface="+mn-ea"/>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auto">
              <a:spcBef>
                <a:spcPts val="0"/>
              </a:spcBef>
              <a:spcAft>
                <a:spcPts val="0"/>
              </a:spcAft>
            </a:pPr>
            <a:endParaRPr lang="en-US" b="0">
              <a:solidFill>
                <a:srgbClr val="69676D"/>
              </a:solidFill>
              <a:latin typeface="Perpetua"/>
              <a:ea typeface="+mn-ea"/>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auto">
              <a:spcBef>
                <a:spcPts val="0"/>
              </a:spcBef>
              <a:spcAft>
                <a:spcPts val="0"/>
              </a:spcAft>
            </a:pPr>
            <a:fld id="{F406000B-71DD-4003-B7FA-FE6214C92FE2}" type="slidenum">
              <a:rPr lang="en-US" b="0" smtClean="0"/>
              <a:pPr fontAlgn="auto">
                <a:spcBef>
                  <a:spcPts val="0"/>
                </a:spcBef>
                <a:spcAft>
                  <a:spcPts val="0"/>
                </a:spcAft>
              </a:pPr>
              <a:t>‹#›</a:t>
            </a:fld>
            <a:endParaRPr lang="en-US" b="0"/>
          </a:p>
        </p:txBody>
      </p:sp>
    </p:spTree>
  </p:cSld>
  <p:clrMap bg1="lt1" tx1="dk1" bg2="lt2" tx2="dk2" accent1="accent1" accent2="accent2" accent3="accent3" accent4="accent4" accent5="accent5" accent6="accent6" hlink="hlink" folHlink="folHlink"/>
  <p:sldLayoutIdLst>
    <p:sldLayoutId id="214748390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784771897"/>
      </p:ext>
    </p:extLst>
  </p:cSld>
  <p:clrMap bg1="lt1" tx1="dk1" bg2="lt2" tx2="dk2" accent1="accent1" accent2="accent2" accent3="accent3" accent4="accent4" accent5="accent5" accent6="accent6" hlink="hlink" folHlink="folHlink"/>
  <p:sldLayoutIdLst>
    <p:sldLayoutId id="2147483841"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784771897"/>
      </p:ext>
    </p:extLst>
  </p:cSld>
  <p:clrMap bg1="lt1" tx1="dk1" bg2="lt2" tx2="dk2" accent1="accent1" accent2="accent2" accent3="accent3" accent4="accent4" accent5="accent5" accent6="accent6" hlink="hlink" folHlink="folHlink"/>
  <p:sldLayoutIdLst>
    <p:sldLayoutId id="2147483843"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784771897"/>
      </p:ext>
    </p:extLst>
  </p:cSld>
  <p:clrMap bg1="lt1" tx1="dk1" bg2="lt2" tx2="dk2" accent1="accent1" accent2="accent2" accent3="accent3" accent4="accent4" accent5="accent5" accent6="accent6" hlink="hlink" folHlink="folHlink"/>
  <p:sldLayoutIdLst>
    <p:sldLayoutId id="2147483845"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784771897"/>
      </p:ext>
    </p:extLst>
  </p:cSld>
  <p:clrMap bg1="lt1" tx1="dk1" bg2="lt2" tx2="dk2" accent1="accent1" accent2="accent2" accent3="accent3" accent4="accent4" accent5="accent5" accent6="accent6" hlink="hlink" folHlink="folHlink"/>
  <p:sldLayoutIdLst>
    <p:sldLayoutId id="2147483847"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934411087"/>
      </p:ext>
    </p:extLst>
  </p:cSld>
  <p:clrMap bg1="lt1" tx1="dk1" bg2="lt2" tx2="dk2" accent1="accent1" accent2="accent2" accent3="accent3" accent4="accent4" accent5="accent5" accent6="accent6" hlink="hlink" folHlink="folHlink"/>
  <p:sldLayoutIdLst>
    <p:sldLayoutId id="2147483849"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auto">
              <a:spcBef>
                <a:spcPts val="0"/>
              </a:spcBef>
              <a:spcAft>
                <a:spcPts val="0"/>
              </a:spcAft>
            </a:pPr>
            <a:fld id="{6E2D2B3B-882E-40F3-A32F-6DD516915044}" type="slidenum">
              <a:rPr lang="en-US" b="0" smtClean="0">
                <a:latin typeface="Calibri"/>
                <a:ea typeface="+mn-ea"/>
              </a:rPr>
              <a:pPr fontAlgn="auto">
                <a:spcBef>
                  <a:spcPts val="0"/>
                </a:spcBef>
                <a:spcAft>
                  <a:spcPts val="0"/>
                </a:spcAft>
              </a:pPr>
              <a:t>‹#›</a:t>
            </a:fld>
            <a:endParaRPr lang="en-US" b="0" dirty="0">
              <a:latin typeface="Calibri"/>
              <a:ea typeface="+mn-ea"/>
            </a:endParaRP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auto">
              <a:spcBef>
                <a:spcPts val="0"/>
              </a:spcBef>
              <a:spcAft>
                <a:spcPts val="0"/>
              </a:spcAft>
            </a:pPr>
            <a:endParaRPr lang="en-US" b="0" dirty="0">
              <a:solidFill>
                <a:srgbClr val="DFDCB7"/>
              </a:solidFill>
              <a:latin typeface="Calibri"/>
              <a:ea typeface="+mn-ea"/>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auto">
              <a:spcBef>
                <a:spcPts val="0"/>
              </a:spcBef>
              <a:spcAft>
                <a:spcPts val="0"/>
              </a:spcAft>
            </a:pPr>
            <a:fld id="{327B613C-1AD7-49D3-885D-F654C5CDBAA6}" type="datetime1">
              <a:rPr lang="en-US" b="0" smtClean="0">
                <a:solidFill>
                  <a:srgbClr val="DFDCB7"/>
                </a:solidFill>
                <a:latin typeface="Calibri"/>
                <a:ea typeface="+mn-ea"/>
              </a:rPr>
              <a:pPr fontAlgn="auto">
                <a:spcBef>
                  <a:spcPts val="0"/>
                </a:spcBef>
                <a:spcAft>
                  <a:spcPts val="0"/>
                </a:spcAft>
              </a:pPr>
              <a:t>3/13/13</a:t>
            </a:fld>
            <a:endParaRPr lang="en-US" b="0" dirty="0">
              <a:solidFill>
                <a:srgbClr val="DFDCB7"/>
              </a:solidFill>
              <a:latin typeface="Calibri"/>
              <a:ea typeface="+mn-ea"/>
            </a:endParaRPr>
          </a:p>
        </p:txBody>
      </p:sp>
    </p:spTree>
    <p:extLst>
      <p:ext uri="{BB962C8B-B14F-4D97-AF65-F5344CB8AC3E}">
        <p14:creationId xmlns:p14="http://schemas.microsoft.com/office/powerpoint/2010/main" val="1784771897"/>
      </p:ext>
    </p:extLst>
  </p:cSld>
  <p:clrMap bg1="lt1" tx1="dk1" bg2="lt2" tx2="dk2" accent1="accent1" accent2="accent2" accent3="accent3" accent4="accent4" accent5="accent5" accent6="accent6" hlink="hlink" folHlink="folHlink"/>
  <p:sldLayoutIdLst>
    <p:sldLayoutId id="2147483851"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1.bin"/><Relationship Id="rId5"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3.xml"/><Relationship Id="rId2" Type="http://schemas.openxmlformats.org/officeDocument/2006/relationships/diagramData" Target="../diagrams/data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png"/><Relationship Id="rId3" Type="http://schemas.openxmlformats.org/officeDocument/2006/relationships/image" Target="../media/image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png"/><Relationship Id="rId3"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3.jpeg"/><Relationship Id="rId3" Type="http://schemas.openxmlformats.org/officeDocument/2006/relationships/image" Target="../media/image2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0.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jpeg"/><Relationship Id="rId1" Type="http://schemas.openxmlformats.org/officeDocument/2006/relationships/slideLayout" Target="../slideLayouts/slideLayout41.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46.xml"/><Relationship Id="rId2" Type="http://schemas.openxmlformats.org/officeDocument/2006/relationships/notesSlide" Target="../notesSlides/notesSlide5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47.xml"/><Relationship Id="rId2" Type="http://schemas.openxmlformats.org/officeDocument/2006/relationships/notesSlide" Target="../notesSlides/notesSlide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txBox="1">
            <a:spLocks noChangeArrowheads="1"/>
          </p:cNvSpPr>
          <p:nvPr/>
        </p:nvSpPr>
        <p:spPr bwMode="auto">
          <a:xfrm>
            <a:off x="152400" y="5334000"/>
            <a:ext cx="8534400" cy="758825"/>
          </a:xfrm>
          <a:prstGeom prst="rect">
            <a:avLst/>
          </a:prstGeom>
          <a:noFill/>
          <a:ln w="9525">
            <a:noFill/>
            <a:miter lim="800000"/>
            <a:headEnd/>
            <a:tailEnd/>
          </a:ln>
        </p:spPr>
        <p:txBody>
          <a:bodyPr anchor="b"/>
          <a:lstStyle/>
          <a:p>
            <a:pPr algn="ctr"/>
            <a:r>
              <a:rPr lang="en-US" sz="2000" dirty="0" smtClean="0">
                <a:solidFill>
                  <a:schemeClr val="bg1"/>
                </a:solidFill>
              </a:rPr>
              <a:t>Vera Yakovchenko, MPH, HHS/OHAIDP </a:t>
            </a:r>
          </a:p>
          <a:p>
            <a:pPr algn="ctr"/>
            <a:endParaRPr lang="en-US" sz="2000" dirty="0">
              <a:solidFill>
                <a:schemeClr val="bg1"/>
              </a:solidFill>
            </a:endParaRPr>
          </a:p>
          <a:p>
            <a:pPr algn="ctr"/>
            <a:r>
              <a:rPr lang="en-US" sz="2000" dirty="0" smtClean="0">
                <a:solidFill>
                  <a:schemeClr val="bg1"/>
                </a:solidFill>
              </a:rPr>
              <a:t>Stewart </a:t>
            </a:r>
            <a:r>
              <a:rPr lang="en-US" sz="2000" dirty="0">
                <a:solidFill>
                  <a:schemeClr val="bg1"/>
                </a:solidFill>
              </a:rPr>
              <a:t>Landers</a:t>
            </a:r>
            <a:r>
              <a:rPr lang="en-US" sz="2000" dirty="0" smtClean="0">
                <a:solidFill>
                  <a:schemeClr val="bg1"/>
                </a:solidFill>
              </a:rPr>
              <a:t>, JD, MCP, John Snow, Inc.</a:t>
            </a:r>
            <a:endParaRPr lang="en-US" sz="2000" dirty="0">
              <a:solidFill>
                <a:schemeClr val="bg1"/>
              </a:solidFill>
            </a:endParaRPr>
          </a:p>
          <a:p>
            <a:pPr algn="ctr"/>
            <a:endParaRPr lang="en-US" sz="2000" dirty="0" smtClean="0">
              <a:solidFill>
                <a:schemeClr val="bg1"/>
              </a:solidFill>
            </a:endParaRPr>
          </a:p>
          <a:p>
            <a:pPr algn="ctr"/>
            <a:endParaRPr lang="en-US" sz="2000" dirty="0">
              <a:solidFill>
                <a:schemeClr val="bg1"/>
              </a:solidFill>
            </a:endParaRPr>
          </a:p>
          <a:p>
            <a:pPr algn="ctr"/>
            <a:endParaRPr lang="en-US" sz="2000" dirty="0" smtClean="0">
              <a:solidFill>
                <a:schemeClr val="bg1"/>
              </a:solidFill>
            </a:endParaRPr>
          </a:p>
          <a:p>
            <a:pPr algn="ctr"/>
            <a:endParaRPr lang="en-US" sz="2000" dirty="0">
              <a:solidFill>
                <a:schemeClr val="bg1"/>
              </a:solidFill>
            </a:endParaRPr>
          </a:p>
          <a:p>
            <a:pPr algn="ctr"/>
            <a:endParaRPr lang="en-US" sz="2000" dirty="0" smtClean="0">
              <a:solidFill>
                <a:schemeClr val="bg1"/>
              </a:solidFill>
            </a:endParaRPr>
          </a:p>
          <a:p>
            <a:r>
              <a:rPr lang="en-US" sz="2000" dirty="0" smtClean="0">
                <a:solidFill>
                  <a:schemeClr val="bg1"/>
                </a:solidFill>
              </a:rPr>
              <a:t>  RW 2012 Grantee Meeting			    November 27, 2012</a:t>
            </a:r>
            <a:endParaRPr lang="en-US" sz="2000" dirty="0">
              <a:solidFill>
                <a:schemeClr val="bg1"/>
              </a:solidFill>
            </a:endParaRPr>
          </a:p>
        </p:txBody>
      </p:sp>
      <p:sp>
        <p:nvSpPr>
          <p:cNvPr id="2050" name="Rectangle 2"/>
          <p:cNvSpPr>
            <a:spLocks noGrp="1" noChangeArrowheads="1"/>
          </p:cNvSpPr>
          <p:nvPr>
            <p:ph type="ctrTitle"/>
          </p:nvPr>
        </p:nvSpPr>
        <p:spPr>
          <a:xfrm>
            <a:off x="381000" y="228600"/>
            <a:ext cx="8305800" cy="1470025"/>
          </a:xfrm>
        </p:spPr>
        <p:txBody>
          <a:bodyPr/>
          <a:lstStyle/>
          <a:p>
            <a:pPr algn="ctr" eaLnBrk="1" hangingPunct="1"/>
            <a:r>
              <a:rPr lang="en-US" sz="3200" dirty="0" smtClean="0"/>
              <a:t>Oversight of the 12 Cities Project: How Coordination and Integration are Changing How We Fight HIV/AIDS	</a:t>
            </a:r>
          </a:p>
        </p:txBody>
      </p:sp>
      <p:cxnSp>
        <p:nvCxnSpPr>
          <p:cNvPr id="7" name="Straight Connector 6"/>
          <p:cNvCxnSpPr/>
          <p:nvPr/>
        </p:nvCxnSpPr>
        <p:spPr>
          <a:xfrm>
            <a:off x="381000" y="55626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0896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76200"/>
            <a:ext cx="8534400" cy="1143000"/>
          </a:xfrm>
        </p:spPr>
        <p:txBody>
          <a:bodyPr/>
          <a:lstStyle/>
          <a:p>
            <a:pPr algn="ctr" eaLnBrk="1" hangingPunct="1"/>
            <a:r>
              <a:rPr lang="en-US" dirty="0" smtClean="0"/>
              <a:t>The 12 Cities</a:t>
            </a:r>
            <a:r>
              <a:rPr lang="en-US" sz="3200" dirty="0" smtClean="0"/>
              <a:t>*</a:t>
            </a:r>
          </a:p>
        </p:txBody>
      </p:sp>
      <p:sp>
        <p:nvSpPr>
          <p:cNvPr id="6147" name="Rectangle 4"/>
          <p:cNvSpPr>
            <a:spLocks noGrp="1" noChangeArrowheads="1"/>
          </p:cNvSpPr>
          <p:nvPr>
            <p:ph idx="1"/>
          </p:nvPr>
        </p:nvSpPr>
        <p:spPr>
          <a:xfrm>
            <a:off x="457200" y="1295400"/>
            <a:ext cx="8077200" cy="4495800"/>
          </a:xfrm>
        </p:spPr>
        <p:txBody>
          <a:bodyPr numCol="1"/>
          <a:lstStyle/>
          <a:p>
            <a:pPr marL="0" lvl="1" indent="0" algn="ctr" eaLnBrk="1" hangingPunct="1">
              <a:spcBef>
                <a:spcPts val="700"/>
              </a:spcBef>
              <a:buClr>
                <a:srgbClr val="00B0F0"/>
              </a:buClr>
              <a:buNone/>
              <a:defRPr/>
            </a:pPr>
            <a:r>
              <a:rPr lang="en-US" sz="2800" dirty="0" smtClean="0"/>
              <a:t>Representing 44% of the AIDS cases in the U.S.:</a:t>
            </a:r>
          </a:p>
          <a:p>
            <a:pPr marL="0" lvl="1" indent="0" algn="ctr" eaLnBrk="1" hangingPunct="1">
              <a:spcBef>
                <a:spcPts val="700"/>
              </a:spcBef>
              <a:buClr>
                <a:srgbClr val="00B0F0"/>
              </a:buClr>
              <a:buNone/>
              <a:defRPr/>
            </a:pPr>
            <a:endParaRPr lang="en-US" sz="2800" dirty="0">
              <a:solidFill>
                <a:schemeClr val="tx1"/>
              </a:solidFill>
            </a:endParaRPr>
          </a:p>
          <a:p>
            <a:pPr marL="0" lvl="1" indent="0" algn="ctr" eaLnBrk="1" hangingPunct="1">
              <a:spcBef>
                <a:spcPts val="700"/>
              </a:spcBef>
              <a:buClr>
                <a:srgbClr val="00B0F0"/>
              </a:buClr>
              <a:buNone/>
              <a:defRPr/>
            </a:pPr>
            <a:endParaRPr lang="en-US" sz="2800" dirty="0" smtClean="0">
              <a:solidFill>
                <a:schemeClr val="tx1"/>
              </a:solidFill>
            </a:endParaRPr>
          </a:p>
          <a:p>
            <a:pPr marL="0" lvl="1" indent="0" algn="ctr" eaLnBrk="1" hangingPunct="1">
              <a:spcBef>
                <a:spcPts val="700"/>
              </a:spcBef>
              <a:buClr>
                <a:srgbClr val="00B0F0"/>
              </a:buClr>
              <a:buNone/>
              <a:defRPr/>
            </a:pPr>
            <a:endParaRPr lang="en-US" sz="2000" dirty="0" smtClean="0">
              <a:solidFill>
                <a:schemeClr val="tx1"/>
              </a:solidFill>
            </a:endParaRPr>
          </a:p>
          <a:p>
            <a:pPr marL="0" lvl="1" indent="0" eaLnBrk="1" hangingPunct="1">
              <a:buClr>
                <a:srgbClr val="00B0F0"/>
              </a:buClr>
              <a:buNone/>
              <a:defRPr/>
            </a:pPr>
            <a:endParaRPr lang="en-US" sz="2000" dirty="0"/>
          </a:p>
          <a:p>
            <a:pPr marL="0" lvl="1" indent="0" eaLnBrk="1" hangingPunct="1">
              <a:buClr>
                <a:srgbClr val="00B0F0"/>
              </a:buClr>
              <a:buNone/>
              <a:defRPr/>
            </a:pPr>
            <a:endParaRPr lang="en-US" sz="2000" dirty="0" smtClean="0"/>
          </a:p>
          <a:p>
            <a:pPr marL="0" lvl="1" indent="0" eaLnBrk="1" hangingPunct="1">
              <a:buClr>
                <a:srgbClr val="00B0F0"/>
              </a:buClr>
              <a:buNone/>
              <a:defRPr/>
            </a:pPr>
            <a:endParaRPr lang="en-US" sz="2000" dirty="0"/>
          </a:p>
          <a:p>
            <a:pPr marL="0" lvl="1" indent="0" eaLnBrk="1" hangingPunct="1">
              <a:buClr>
                <a:srgbClr val="00B0F0"/>
              </a:buClr>
              <a:buNone/>
              <a:defRPr/>
            </a:pPr>
            <a:endParaRPr lang="en-US" sz="2000" dirty="0" smtClean="0"/>
          </a:p>
          <a:p>
            <a:pPr marL="0" lvl="1" indent="0" eaLnBrk="1" hangingPunct="1">
              <a:buClr>
                <a:srgbClr val="00B0F0"/>
              </a:buClr>
              <a:buNone/>
              <a:defRPr/>
            </a:pPr>
            <a:endParaRPr lang="en-US" sz="2000" dirty="0"/>
          </a:p>
          <a:p>
            <a:pPr marL="0" lvl="1" indent="0" eaLnBrk="1" hangingPunct="1">
              <a:buClr>
                <a:srgbClr val="00B0F0"/>
              </a:buClr>
              <a:buNone/>
              <a:defRPr/>
            </a:pPr>
            <a:endParaRPr lang="en-US" sz="2000" dirty="0" smtClean="0"/>
          </a:p>
          <a:p>
            <a:pPr marL="0" lvl="1" indent="0" eaLnBrk="1" hangingPunct="1">
              <a:buClr>
                <a:srgbClr val="00B0F0"/>
              </a:buClr>
              <a:buNone/>
              <a:defRPr/>
            </a:pPr>
            <a:endParaRPr lang="en-US" sz="2000" dirty="0"/>
          </a:p>
          <a:p>
            <a:pPr marL="0" lvl="1" indent="0" eaLnBrk="1" hangingPunct="1">
              <a:buClr>
                <a:srgbClr val="00B0F0"/>
              </a:buClr>
              <a:buNone/>
              <a:defRPr/>
            </a:pPr>
            <a:r>
              <a:rPr lang="en-US" sz="2000" dirty="0" smtClean="0"/>
              <a:t>* </a:t>
            </a:r>
            <a:r>
              <a:rPr lang="en-US" sz="2000" dirty="0"/>
              <a:t>By AIDS prevalence highest to lowest</a:t>
            </a:r>
          </a:p>
          <a:p>
            <a:pPr marL="0" indent="0" eaLnBrk="1" hangingPunct="1">
              <a:buFont typeface="Wingdings" pitchFamily="2" charset="2"/>
              <a:buNone/>
              <a:defRPr/>
            </a:pPr>
            <a:endParaRPr lang="en-US" sz="2800" dirty="0" smtClean="0"/>
          </a:p>
          <a:p>
            <a:pPr marL="0" indent="0" eaLnBrk="1" hangingPunct="1">
              <a:buNone/>
              <a:defRPr/>
            </a:pPr>
            <a:endParaRPr lang="en-US" sz="2800" dirty="0" smtClean="0"/>
          </a:p>
          <a:p>
            <a:pPr eaLnBrk="1" hangingPunct="1">
              <a:defRPr/>
            </a:pPr>
            <a:endParaRPr lang="en-US" sz="2800" dirty="0" smtClean="0"/>
          </a:p>
        </p:txBody>
      </p:sp>
      <p:sp>
        <p:nvSpPr>
          <p:cNvPr id="2" name="TextBox 1"/>
          <p:cNvSpPr txBox="1"/>
          <p:nvPr/>
        </p:nvSpPr>
        <p:spPr>
          <a:xfrm>
            <a:off x="533400" y="1752600"/>
            <a:ext cx="8077200" cy="5093702"/>
          </a:xfrm>
          <a:prstGeom prst="rect">
            <a:avLst/>
          </a:prstGeom>
          <a:noFill/>
        </p:spPr>
        <p:txBody>
          <a:bodyPr wrap="square" numCol="2" rtlCol="0">
            <a:spAutoFit/>
          </a:bodyPr>
          <a:lstStyle/>
          <a:p>
            <a:pPr marL="0" indent="0" eaLnBrk="1" hangingPunct="1">
              <a:buFont typeface="Wingdings" pitchFamily="2" charset="2"/>
              <a:buNone/>
              <a:defRPr/>
            </a:pPr>
            <a:endParaRPr lang="en-US" dirty="0">
              <a:solidFill>
                <a:schemeClr val="bg1"/>
              </a:solidFill>
            </a:endParaRPr>
          </a:p>
          <a:p>
            <a:pPr marL="742950" lvl="1" indent="-285750" eaLnBrk="1" hangingPunct="1">
              <a:lnSpc>
                <a:spcPct val="150000"/>
              </a:lnSpc>
              <a:buFont typeface="Arial" pitchFamily="34" charset="0"/>
              <a:buChar char="•"/>
              <a:defRPr/>
            </a:pPr>
            <a:r>
              <a:rPr lang="en-US" sz="2000" dirty="0">
                <a:solidFill>
                  <a:schemeClr val="bg1"/>
                </a:solidFill>
              </a:rPr>
              <a:t>New York City, NY</a:t>
            </a:r>
          </a:p>
          <a:p>
            <a:pPr marL="742950" lvl="1" indent="-285750" eaLnBrk="1" hangingPunct="1">
              <a:lnSpc>
                <a:spcPct val="150000"/>
              </a:lnSpc>
              <a:buFont typeface="Arial" pitchFamily="34" charset="0"/>
              <a:buChar char="•"/>
              <a:defRPr/>
            </a:pPr>
            <a:r>
              <a:rPr lang="en-US" sz="2000" dirty="0">
                <a:solidFill>
                  <a:schemeClr val="bg1"/>
                </a:solidFill>
              </a:rPr>
              <a:t>Los Angeles, CA</a:t>
            </a:r>
          </a:p>
          <a:p>
            <a:pPr marL="742950" lvl="1" indent="-285750" eaLnBrk="1" hangingPunct="1">
              <a:lnSpc>
                <a:spcPct val="150000"/>
              </a:lnSpc>
              <a:buFont typeface="Arial" pitchFamily="34" charset="0"/>
              <a:buChar char="•"/>
              <a:defRPr/>
            </a:pPr>
            <a:r>
              <a:rPr lang="en-US" sz="2000" dirty="0">
                <a:solidFill>
                  <a:schemeClr val="bg1"/>
                </a:solidFill>
              </a:rPr>
              <a:t>Washington, DC</a:t>
            </a:r>
          </a:p>
          <a:p>
            <a:pPr marL="742950" lvl="1" indent="-285750" eaLnBrk="1" hangingPunct="1">
              <a:lnSpc>
                <a:spcPct val="150000"/>
              </a:lnSpc>
              <a:buFont typeface="Arial" pitchFamily="34" charset="0"/>
              <a:buChar char="•"/>
              <a:defRPr/>
            </a:pPr>
            <a:r>
              <a:rPr lang="en-US" sz="2000" dirty="0">
                <a:solidFill>
                  <a:schemeClr val="bg1"/>
                </a:solidFill>
              </a:rPr>
              <a:t>Chicago, IL</a:t>
            </a:r>
          </a:p>
          <a:p>
            <a:pPr marL="742950" lvl="1" indent="-285750" eaLnBrk="1" hangingPunct="1">
              <a:lnSpc>
                <a:spcPct val="150000"/>
              </a:lnSpc>
              <a:buFont typeface="Arial" pitchFamily="34" charset="0"/>
              <a:buChar char="•"/>
              <a:defRPr/>
            </a:pPr>
            <a:r>
              <a:rPr lang="en-US" sz="2000" dirty="0" smtClean="0">
                <a:solidFill>
                  <a:schemeClr val="bg1"/>
                </a:solidFill>
              </a:rPr>
              <a:t>Atlanta</a:t>
            </a:r>
            <a:r>
              <a:rPr lang="en-US" sz="2000" dirty="0">
                <a:solidFill>
                  <a:schemeClr val="bg1"/>
                </a:solidFill>
              </a:rPr>
              <a:t>, GA</a:t>
            </a:r>
          </a:p>
          <a:p>
            <a:pPr marL="742950" lvl="1" indent="-285750" eaLnBrk="1" hangingPunct="1">
              <a:lnSpc>
                <a:spcPct val="150000"/>
              </a:lnSpc>
              <a:buFont typeface="Arial" pitchFamily="34" charset="0"/>
              <a:buChar char="•"/>
              <a:defRPr/>
            </a:pPr>
            <a:r>
              <a:rPr lang="en-US" sz="2000" dirty="0">
                <a:solidFill>
                  <a:schemeClr val="bg1"/>
                </a:solidFill>
              </a:rPr>
              <a:t>Miami, </a:t>
            </a:r>
            <a:r>
              <a:rPr lang="en-US" sz="2000" dirty="0" smtClean="0">
                <a:solidFill>
                  <a:schemeClr val="bg1"/>
                </a:solidFill>
              </a:rPr>
              <a:t>FL</a:t>
            </a:r>
          </a:p>
          <a:p>
            <a:pPr marL="742950" lvl="1" indent="-285750" eaLnBrk="1" hangingPunct="1">
              <a:lnSpc>
                <a:spcPct val="150000"/>
              </a:lnSpc>
              <a:buFont typeface="Arial" pitchFamily="34" charset="0"/>
              <a:buChar char="•"/>
              <a:defRPr/>
            </a:pPr>
            <a:endParaRPr lang="en-US" sz="2000" dirty="0">
              <a:solidFill>
                <a:schemeClr val="bg1"/>
              </a:solidFill>
            </a:endParaRPr>
          </a:p>
          <a:p>
            <a:pPr marL="742950" lvl="1" indent="-285750" eaLnBrk="1" hangingPunct="1">
              <a:lnSpc>
                <a:spcPct val="150000"/>
              </a:lnSpc>
              <a:buFont typeface="Arial" pitchFamily="34" charset="0"/>
              <a:buChar char="•"/>
              <a:defRPr/>
            </a:pPr>
            <a:endParaRPr lang="en-US" sz="2000" dirty="0" smtClean="0">
              <a:solidFill>
                <a:schemeClr val="bg1"/>
              </a:solidFill>
            </a:endParaRPr>
          </a:p>
          <a:p>
            <a:pPr marL="742950" lvl="1" indent="-285750" eaLnBrk="1" hangingPunct="1">
              <a:lnSpc>
                <a:spcPct val="150000"/>
              </a:lnSpc>
              <a:buFont typeface="Arial" pitchFamily="34" charset="0"/>
              <a:buChar char="•"/>
              <a:defRPr/>
            </a:pPr>
            <a:endParaRPr lang="en-US" sz="2000" dirty="0">
              <a:solidFill>
                <a:schemeClr val="bg1"/>
              </a:solidFill>
            </a:endParaRPr>
          </a:p>
          <a:p>
            <a:pPr marL="742950" lvl="1" indent="-285750" eaLnBrk="1" hangingPunct="1">
              <a:lnSpc>
                <a:spcPct val="150000"/>
              </a:lnSpc>
              <a:buFont typeface="Arial" pitchFamily="34" charset="0"/>
              <a:buChar char="•"/>
              <a:defRPr/>
            </a:pPr>
            <a:endParaRPr lang="en-US" sz="2000" dirty="0" smtClean="0">
              <a:solidFill>
                <a:schemeClr val="bg1"/>
              </a:solidFill>
            </a:endParaRPr>
          </a:p>
          <a:p>
            <a:pPr lvl="1" eaLnBrk="1" hangingPunct="1">
              <a:lnSpc>
                <a:spcPct val="150000"/>
              </a:lnSpc>
              <a:defRPr/>
            </a:pPr>
            <a:endParaRPr lang="en-US" sz="2000" dirty="0">
              <a:solidFill>
                <a:schemeClr val="bg1"/>
              </a:solidFill>
            </a:endParaRPr>
          </a:p>
          <a:p>
            <a:pPr marL="742950" lvl="1" indent="-285750" eaLnBrk="1" hangingPunct="1">
              <a:lnSpc>
                <a:spcPct val="150000"/>
              </a:lnSpc>
              <a:buFont typeface="Arial" pitchFamily="34" charset="0"/>
              <a:buChar char="•"/>
              <a:defRPr/>
            </a:pPr>
            <a:r>
              <a:rPr lang="en-US" sz="2000" dirty="0" smtClean="0">
                <a:solidFill>
                  <a:schemeClr val="bg1"/>
                </a:solidFill>
              </a:rPr>
              <a:t>Philadelphia</a:t>
            </a:r>
            <a:r>
              <a:rPr lang="en-US" sz="2000" dirty="0">
                <a:solidFill>
                  <a:schemeClr val="bg1"/>
                </a:solidFill>
              </a:rPr>
              <a:t>, PA</a:t>
            </a:r>
          </a:p>
          <a:p>
            <a:pPr marL="742950" lvl="1" indent="-285750" eaLnBrk="1" hangingPunct="1">
              <a:lnSpc>
                <a:spcPct val="150000"/>
              </a:lnSpc>
              <a:buFont typeface="Arial" pitchFamily="34" charset="0"/>
              <a:buChar char="•"/>
              <a:defRPr/>
            </a:pPr>
            <a:r>
              <a:rPr lang="en-US" sz="2000" dirty="0">
                <a:solidFill>
                  <a:schemeClr val="bg1"/>
                </a:solidFill>
              </a:rPr>
              <a:t>Houston, TX</a:t>
            </a:r>
          </a:p>
          <a:p>
            <a:pPr marL="742950" lvl="1" indent="-285750" eaLnBrk="1" hangingPunct="1">
              <a:lnSpc>
                <a:spcPct val="150000"/>
              </a:lnSpc>
              <a:buFont typeface="Arial" pitchFamily="34" charset="0"/>
              <a:buChar char="•"/>
              <a:defRPr/>
            </a:pPr>
            <a:r>
              <a:rPr lang="en-US" sz="2000" dirty="0">
                <a:solidFill>
                  <a:schemeClr val="bg1"/>
                </a:solidFill>
              </a:rPr>
              <a:t>San Francisco, CA</a:t>
            </a:r>
          </a:p>
          <a:p>
            <a:pPr marL="742950" lvl="1" indent="-285750" eaLnBrk="1" hangingPunct="1">
              <a:lnSpc>
                <a:spcPct val="150000"/>
              </a:lnSpc>
              <a:buFont typeface="Arial" pitchFamily="34" charset="0"/>
              <a:buChar char="•"/>
              <a:defRPr/>
            </a:pPr>
            <a:r>
              <a:rPr lang="en-US" sz="2000" dirty="0">
                <a:solidFill>
                  <a:schemeClr val="bg1"/>
                </a:solidFill>
              </a:rPr>
              <a:t>Baltimore, MD</a:t>
            </a:r>
          </a:p>
          <a:p>
            <a:pPr marL="742950" lvl="1" indent="-285750" eaLnBrk="1" hangingPunct="1">
              <a:lnSpc>
                <a:spcPct val="150000"/>
              </a:lnSpc>
              <a:buFont typeface="Arial" pitchFamily="34" charset="0"/>
              <a:buChar char="•"/>
              <a:defRPr/>
            </a:pPr>
            <a:r>
              <a:rPr lang="en-US" sz="2000" dirty="0">
                <a:solidFill>
                  <a:schemeClr val="bg1"/>
                </a:solidFill>
              </a:rPr>
              <a:t>Dallas, TX</a:t>
            </a:r>
          </a:p>
          <a:p>
            <a:pPr marL="742950" lvl="1" indent="-285750" eaLnBrk="1" hangingPunct="1">
              <a:lnSpc>
                <a:spcPct val="150000"/>
              </a:lnSpc>
              <a:buFont typeface="Arial" pitchFamily="34" charset="0"/>
              <a:buChar char="•"/>
              <a:defRPr/>
            </a:pPr>
            <a:r>
              <a:rPr lang="en-US" sz="2000" dirty="0">
                <a:solidFill>
                  <a:schemeClr val="bg1"/>
                </a:solidFill>
              </a:rPr>
              <a:t>San Juan, PR</a:t>
            </a:r>
          </a:p>
          <a:p>
            <a:pPr lvl="1" algn="r">
              <a:defRPr/>
            </a:pPr>
            <a:endParaRPr lang="en-US" sz="1600" dirty="0"/>
          </a:p>
          <a:p>
            <a:pPr lvl="1" algn="r">
              <a:defRPr/>
            </a:pP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lstStyle/>
          <a:p>
            <a:pPr eaLnBrk="1" hangingPunct="1"/>
            <a:r>
              <a:rPr lang="en-US" sz="2800" dirty="0" smtClean="0"/>
              <a:t>Concentrate resources where epidemic most severe</a:t>
            </a:r>
          </a:p>
          <a:p>
            <a:pPr eaLnBrk="1" hangingPunct="1"/>
            <a:r>
              <a:rPr lang="en-US" sz="2800" dirty="0" smtClean="0"/>
              <a:t>Coordinate Federal resources and actions across categorical program lines</a:t>
            </a:r>
          </a:p>
          <a:p>
            <a:pPr eaLnBrk="1" hangingPunct="1"/>
            <a:r>
              <a:rPr lang="en-US" sz="2800" dirty="0" smtClean="0"/>
              <a:t>Scale up effective HIV prevention and treatment strategies</a:t>
            </a:r>
          </a:p>
        </p:txBody>
      </p:sp>
      <p:sp>
        <p:nvSpPr>
          <p:cNvPr id="8196" name="Title 1"/>
          <p:cNvSpPr>
            <a:spLocks noGrp="1"/>
          </p:cNvSpPr>
          <p:nvPr>
            <p:ph type="title"/>
          </p:nvPr>
        </p:nvSpPr>
        <p:spPr>
          <a:xfrm>
            <a:off x="457200" y="304800"/>
            <a:ext cx="8534400" cy="1143000"/>
          </a:xfrm>
        </p:spPr>
        <p:txBody>
          <a:bodyPr/>
          <a:lstStyle/>
          <a:p>
            <a:pPr algn="ctr"/>
            <a:r>
              <a:rPr lang="en-US" dirty="0" smtClean="0"/>
              <a:t>12 CP/NHAS Principles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533400" y="381000"/>
            <a:ext cx="8534400" cy="758825"/>
          </a:xfrm>
          <a:prstGeom prst="rect">
            <a:avLst/>
          </a:prstGeom>
          <a:noFill/>
          <a:ln w="9525">
            <a:noFill/>
            <a:miter lim="800000"/>
            <a:headEnd/>
            <a:tailEnd/>
          </a:ln>
        </p:spPr>
        <p:txBody>
          <a:bodyPr anchor="b"/>
          <a:lstStyle/>
          <a:p>
            <a:pPr algn="ctr"/>
            <a:endParaRPr lang="en-US" sz="3300">
              <a:solidFill>
                <a:srgbClr val="7B9899"/>
              </a:solidFill>
            </a:endParaRPr>
          </a:p>
        </p:txBody>
      </p:sp>
      <p:sp>
        <p:nvSpPr>
          <p:cNvPr id="9220" name="Title 1"/>
          <p:cNvSpPr>
            <a:spLocks noGrp="1"/>
          </p:cNvSpPr>
          <p:nvPr>
            <p:ph type="title"/>
          </p:nvPr>
        </p:nvSpPr>
        <p:spPr/>
        <p:txBody>
          <a:bodyPr/>
          <a:lstStyle/>
          <a:p>
            <a:pPr algn="ctr" eaLnBrk="1" hangingPunct="1"/>
            <a:r>
              <a:rPr lang="en-US" dirty="0" smtClean="0"/>
              <a:t>Selected 12 CP Activities</a:t>
            </a:r>
          </a:p>
        </p:txBody>
      </p:sp>
      <p:sp>
        <p:nvSpPr>
          <p:cNvPr id="9221" name="Content Placeholder 2"/>
          <p:cNvSpPr>
            <a:spLocks noGrp="1"/>
          </p:cNvSpPr>
          <p:nvPr>
            <p:ph idx="1"/>
          </p:nvPr>
        </p:nvSpPr>
        <p:spPr/>
        <p:txBody>
          <a:bodyPr/>
          <a:lstStyle/>
          <a:p>
            <a:pPr eaLnBrk="1" hangingPunct="1"/>
            <a:r>
              <a:rPr lang="en-US" sz="2400" dirty="0"/>
              <a:t>Provide a complete mapping of Federally funded HIV/AIDS resources in each </a:t>
            </a:r>
            <a:r>
              <a:rPr lang="en-US" sz="2400" dirty="0" smtClean="0"/>
              <a:t>jurisdiction</a:t>
            </a:r>
          </a:p>
          <a:p>
            <a:pPr eaLnBrk="1" hangingPunct="1"/>
            <a:r>
              <a:rPr lang="en-US" sz="2400" dirty="0"/>
              <a:t>Identify opportunities to harmonize and streamline Federal reporting and other grant </a:t>
            </a:r>
            <a:r>
              <a:rPr lang="en-US" sz="2400" dirty="0" smtClean="0"/>
              <a:t>requirements</a:t>
            </a:r>
          </a:p>
          <a:p>
            <a:pPr eaLnBrk="1" hangingPunct="1"/>
            <a:r>
              <a:rPr lang="en-US" sz="2400" dirty="0"/>
              <a:t>Identify and address local barriers to </a:t>
            </a:r>
            <a:r>
              <a:rPr lang="en-US" sz="2400" dirty="0" smtClean="0"/>
              <a:t>coordination  across </a:t>
            </a:r>
            <a:r>
              <a:rPr lang="en-US" sz="2400" dirty="0"/>
              <a:t>HHS </a:t>
            </a:r>
            <a:r>
              <a:rPr lang="en-US" sz="2400" dirty="0" smtClean="0"/>
              <a:t>grantees</a:t>
            </a:r>
          </a:p>
          <a:p>
            <a:pPr eaLnBrk="1" hangingPunct="1"/>
            <a:r>
              <a:rPr lang="en-US" sz="2400" dirty="0"/>
              <a:t>Develop cross-agency strategies for addressing gaps in coverage and scale of necessary HIV prevention, care, and treatment </a:t>
            </a:r>
            <a:r>
              <a:rPr lang="en-US" sz="2400" dirty="0" smtClean="0"/>
              <a:t>services</a:t>
            </a:r>
          </a:p>
          <a:p>
            <a:pPr eaLnBrk="1" hangingPunct="1"/>
            <a:r>
              <a:rPr lang="en-US" sz="2400" dirty="0"/>
              <a:t>Actively promote opportunities to blend services and funding streams across Federal </a:t>
            </a:r>
            <a:r>
              <a:rPr lang="en-US" sz="2400" dirty="0" smtClean="0"/>
              <a:t>programs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algn="ctr" eaLnBrk="1" hangingPunct="1"/>
            <a:r>
              <a:rPr lang="en-US" dirty="0" smtClean="0"/>
              <a:t>Purposes of the Evaluation </a:t>
            </a:r>
          </a:p>
        </p:txBody>
      </p:sp>
      <p:sp>
        <p:nvSpPr>
          <p:cNvPr id="11267" name="Rectangle 1027"/>
          <p:cNvSpPr>
            <a:spLocks noGrp="1" noChangeArrowheads="1"/>
          </p:cNvSpPr>
          <p:nvPr>
            <p:ph idx="1"/>
          </p:nvPr>
        </p:nvSpPr>
        <p:spPr>
          <a:xfrm>
            <a:off x="457200" y="1600200"/>
            <a:ext cx="8382000" cy="4525963"/>
          </a:xfrm>
        </p:spPr>
        <p:txBody>
          <a:bodyPr/>
          <a:lstStyle/>
          <a:p>
            <a:pPr marL="342900" lvl="2" indent="-342900" eaLnBrk="1" hangingPunct="1">
              <a:buClr>
                <a:srgbClr val="00B0F0"/>
              </a:buClr>
              <a:buFont typeface="Wingdings" pitchFamily="2" charset="2"/>
              <a:buChar char="§"/>
            </a:pPr>
            <a:r>
              <a:rPr lang="en-US" sz="2800" dirty="0" smtClean="0"/>
              <a:t>Answer these two questions:</a:t>
            </a:r>
          </a:p>
          <a:p>
            <a:pPr marL="800100" lvl="3" indent="-342900" eaLnBrk="1" hangingPunct="1">
              <a:buClr>
                <a:srgbClr val="00B0F0"/>
              </a:buClr>
              <a:buFont typeface="Wingdings" pitchFamily="2" charset="2"/>
              <a:buChar char="§"/>
            </a:pPr>
            <a:r>
              <a:rPr lang="en-US" sz="2200" dirty="0" smtClean="0"/>
              <a:t>Has the 12 CP helped </a:t>
            </a:r>
            <a:r>
              <a:rPr lang="en-US" sz="2200" dirty="0"/>
              <a:t>achieve a more coordinated national response to the HIV epidemic in the U.S</a:t>
            </a:r>
            <a:r>
              <a:rPr lang="en-US" sz="2200" dirty="0" smtClean="0"/>
              <a:t>.?</a:t>
            </a:r>
          </a:p>
          <a:p>
            <a:pPr marL="800100" lvl="3" indent="-342900" eaLnBrk="1" hangingPunct="1">
              <a:buClr>
                <a:srgbClr val="00B0F0"/>
              </a:buClr>
              <a:buFont typeface="Wingdings" pitchFamily="2" charset="2"/>
              <a:buChar char="§"/>
            </a:pPr>
            <a:r>
              <a:rPr lang="en-US" sz="2200" dirty="0" smtClean="0"/>
              <a:t>Did </a:t>
            </a:r>
            <a:r>
              <a:rPr lang="en-US" sz="2200" dirty="0"/>
              <a:t>local jurisdictions undertake </a:t>
            </a:r>
            <a:r>
              <a:rPr lang="en-US" sz="2200" dirty="0" smtClean="0"/>
              <a:t>coordination, collaboration, and integration (CCI) </a:t>
            </a:r>
            <a:r>
              <a:rPr lang="en-US" sz="2200" dirty="0"/>
              <a:t>efforts of their own</a:t>
            </a:r>
            <a:r>
              <a:rPr lang="en-US" sz="2200" dirty="0" smtClean="0"/>
              <a:t>?</a:t>
            </a:r>
          </a:p>
          <a:p>
            <a:pPr eaLnBrk="1" hangingPunct="1"/>
            <a:r>
              <a:rPr lang="en-US" sz="2800" dirty="0" smtClean="0"/>
              <a:t>Make recommendations to improve ongoing    and future efforts</a:t>
            </a:r>
          </a:p>
          <a:p>
            <a:pPr eaLnBrk="1" hangingPunct="1"/>
            <a:r>
              <a:rPr lang="en-US" sz="2800" dirty="0" smtClean="0"/>
              <a:t>Identify and share successes</a:t>
            </a:r>
          </a:p>
          <a:p>
            <a:pPr lvl="2" eaLnBrk="1" hangingPunct="1"/>
            <a:endParaRPr lang="en-US" dirty="0" smtClean="0"/>
          </a:p>
          <a:p>
            <a:pPr lvl="2"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534400" cy="1143000"/>
          </a:xfrm>
        </p:spPr>
        <p:txBody>
          <a:bodyPr/>
          <a:lstStyle/>
          <a:p>
            <a:pPr algn="ctr" eaLnBrk="1" hangingPunct="1"/>
            <a:r>
              <a:rPr lang="en-US" dirty="0" smtClean="0"/>
              <a:t>Definition of CCI</a:t>
            </a:r>
          </a:p>
        </p:txBody>
      </p:sp>
      <p:graphicFrame>
        <p:nvGraphicFramePr>
          <p:cNvPr id="3" name="Diagram 2"/>
          <p:cNvGraphicFramePr/>
          <p:nvPr>
            <p:extLst>
              <p:ext uri="{D42A27DB-BD31-4B8C-83A1-F6EECF244321}">
                <p14:modId xmlns:p14="http://schemas.microsoft.com/office/powerpoint/2010/main" val="4289164446"/>
              </p:ext>
            </p:extLst>
          </p:nvPr>
        </p:nvGraphicFramePr>
        <p:xfrm>
          <a:off x="1371600" y="1143000"/>
          <a:ext cx="6705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9694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915400" cy="1143000"/>
          </a:xfrm>
        </p:spPr>
        <p:txBody>
          <a:bodyPr/>
          <a:lstStyle/>
          <a:p>
            <a:pPr eaLnBrk="1" hangingPunct="1"/>
            <a:r>
              <a:rPr lang="en-US" dirty="0" smtClean="0"/>
              <a:t>Primary Evaluation Question</a:t>
            </a:r>
          </a:p>
        </p:txBody>
      </p:sp>
      <p:sp>
        <p:nvSpPr>
          <p:cNvPr id="11267" name="Rectangle 3"/>
          <p:cNvSpPr>
            <a:spLocks noGrp="1" noChangeArrowheads="1"/>
          </p:cNvSpPr>
          <p:nvPr>
            <p:ph idx="1"/>
          </p:nvPr>
        </p:nvSpPr>
        <p:spPr/>
        <p:txBody>
          <a:bodyPr/>
          <a:lstStyle/>
          <a:p>
            <a:pPr marL="0" indent="0" algn="ctr" eaLnBrk="1" hangingPunct="1">
              <a:buNone/>
              <a:defRPr/>
            </a:pPr>
            <a:r>
              <a:rPr lang="en-US" sz="3200" dirty="0" smtClean="0"/>
              <a:t>What has been the impact of the 12 CP on CCI </a:t>
            </a:r>
            <a:r>
              <a:rPr lang="en-US" sz="2800" dirty="0" smtClean="0"/>
              <a:t>among</a:t>
            </a:r>
            <a:r>
              <a:rPr lang="en-US" sz="3200" dirty="0" smtClean="0"/>
              <a:t> Federally-funded HIV programs at the local level?</a:t>
            </a:r>
          </a:p>
          <a:p>
            <a:pPr marL="457200" lvl="1" indent="0" eaLnBrk="1" hangingPunct="1">
              <a:buNone/>
              <a:defRPr/>
            </a:pPr>
            <a:endParaRPr lang="en-US" sz="1200" dirty="0"/>
          </a:p>
          <a:p>
            <a:pPr eaLnBrk="1" hangingPunct="1">
              <a:buFont typeface="Wingdings" pitchFamily="2" charset="2"/>
              <a:buChar char="v"/>
              <a:defRPr/>
            </a:pPr>
            <a:r>
              <a:rPr lang="en-US" sz="2800" dirty="0" smtClean="0"/>
              <a:t>Five domains: </a:t>
            </a:r>
          </a:p>
          <a:p>
            <a:pPr lvl="1" eaLnBrk="1" hangingPunct="1">
              <a:buFont typeface="Arial" pitchFamily="34" charset="0"/>
              <a:buChar char="•"/>
              <a:defRPr/>
            </a:pPr>
            <a:r>
              <a:rPr lang="en-US" sz="2400" dirty="0" smtClean="0"/>
              <a:t>planning </a:t>
            </a:r>
          </a:p>
          <a:p>
            <a:pPr lvl="1" eaLnBrk="1" hangingPunct="1">
              <a:buFont typeface="Arial" pitchFamily="34" charset="0"/>
              <a:buChar char="•"/>
              <a:defRPr/>
            </a:pPr>
            <a:r>
              <a:rPr lang="en-US" sz="2400" dirty="0" smtClean="0"/>
              <a:t>resources </a:t>
            </a:r>
          </a:p>
          <a:p>
            <a:pPr lvl="1" eaLnBrk="1" hangingPunct="1">
              <a:buFont typeface="Arial" pitchFamily="34" charset="0"/>
              <a:buChar char="•"/>
              <a:defRPr/>
            </a:pPr>
            <a:r>
              <a:rPr lang="en-US" sz="2400" dirty="0" smtClean="0"/>
              <a:t>programs/services</a:t>
            </a:r>
          </a:p>
          <a:p>
            <a:pPr lvl="1" eaLnBrk="1" hangingPunct="1">
              <a:buFont typeface="Arial" pitchFamily="34" charset="0"/>
              <a:buChar char="•"/>
              <a:defRPr/>
            </a:pPr>
            <a:r>
              <a:rPr lang="en-US" sz="2400" dirty="0" smtClean="0"/>
              <a:t>communication</a:t>
            </a:r>
          </a:p>
          <a:p>
            <a:pPr lvl="1" eaLnBrk="1" hangingPunct="1">
              <a:buFont typeface="Arial" pitchFamily="34" charset="0"/>
              <a:buChar char="•"/>
              <a:defRPr/>
            </a:pPr>
            <a:r>
              <a:rPr lang="en-US" sz="2400" dirty="0" smtClean="0"/>
              <a:t> data systems</a:t>
            </a:r>
          </a:p>
          <a:p>
            <a:pPr marL="0" indent="0" eaLnBrk="1" hangingPunct="1">
              <a:buNone/>
              <a:defRPr/>
            </a:pPr>
            <a:endParaRPr lang="en-US" dirty="0" smtClean="0"/>
          </a:p>
          <a:p>
            <a:pPr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52400"/>
            <a:ext cx="8534400" cy="1143000"/>
          </a:xfrm>
        </p:spPr>
        <p:txBody>
          <a:bodyPr/>
          <a:lstStyle/>
          <a:p>
            <a:pPr algn="ctr" eaLnBrk="1" hangingPunct="1"/>
            <a:r>
              <a:rPr lang="en-US" dirty="0" smtClean="0"/>
              <a:t>Qualitative Approach</a:t>
            </a:r>
          </a:p>
        </p:txBody>
      </p:sp>
      <p:sp>
        <p:nvSpPr>
          <p:cNvPr id="14339" name="Rectangle 3"/>
          <p:cNvSpPr>
            <a:spLocks noGrp="1" noChangeArrowheads="1"/>
          </p:cNvSpPr>
          <p:nvPr>
            <p:ph idx="1"/>
          </p:nvPr>
        </p:nvSpPr>
        <p:spPr/>
        <p:txBody>
          <a:bodyPr/>
          <a:lstStyle/>
          <a:p>
            <a:pPr lvl="1" eaLnBrk="1" hangingPunct="1"/>
            <a:endParaRPr lang="en-US" smtClean="0"/>
          </a:p>
          <a:p>
            <a:pPr eaLnBrk="1" hangingPunct="1"/>
            <a:endParaRPr lang="en-US" smtClean="0"/>
          </a:p>
        </p:txBody>
      </p:sp>
      <p:graphicFrame>
        <p:nvGraphicFramePr>
          <p:cNvPr id="21616" name="Group 112"/>
          <p:cNvGraphicFramePr>
            <a:graphicFrameLocks noGrp="1"/>
          </p:cNvGraphicFramePr>
          <p:nvPr>
            <p:extLst>
              <p:ext uri="{D42A27DB-BD31-4B8C-83A1-F6EECF244321}">
                <p14:modId xmlns:p14="http://schemas.microsoft.com/office/powerpoint/2010/main" val="3202369179"/>
              </p:ext>
            </p:extLst>
          </p:nvPr>
        </p:nvGraphicFramePr>
        <p:xfrm>
          <a:off x="304800" y="1524000"/>
          <a:ext cx="8534400" cy="4158616"/>
        </p:xfrm>
        <a:graphic>
          <a:graphicData uri="http://schemas.openxmlformats.org/drawingml/2006/table">
            <a:tbl>
              <a:tblPr>
                <a:tableStyleId>{5940675A-B579-460E-94D1-54222C63F5DA}</a:tableStyleId>
              </a:tblPr>
              <a:tblGrid>
                <a:gridCol w="1806575"/>
                <a:gridCol w="3362325"/>
                <a:gridCol w="3365500"/>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1"/>
                          </a:solidFill>
                          <a:effectLst/>
                          <a:latin typeface="Georgia" pitchFamily="18" charset="0"/>
                        </a:rPr>
                        <a:t>Qualitative Focus</a:t>
                      </a:r>
                      <a:endParaRPr kumimoji="0" lang="en-US" sz="1800" b="1"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1"/>
                          </a:solidFill>
                          <a:effectLst/>
                          <a:latin typeface="Georgia" pitchFamily="18" charset="0"/>
                        </a:rPr>
                        <a:t>General Definition</a:t>
                      </a:r>
                      <a:endParaRPr kumimoji="0" lang="en-US" sz="1800" b="1"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solidFill>
                            <a:schemeClr val="tx1"/>
                          </a:solidFill>
                          <a:effectLst/>
                          <a:latin typeface="Georgia" pitchFamily="18" charset="0"/>
                        </a:rPr>
                        <a:t>Application to 12 CP Evaluation</a:t>
                      </a:r>
                      <a:endParaRPr kumimoji="0" lang="en-US" sz="1800" b="1"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accent1">
                        <a:lumMod val="60000"/>
                        <a:lumOff val="40000"/>
                      </a:schemeClr>
                    </a:solidFill>
                  </a:tcPr>
                </a:tc>
              </a:tr>
              <a:tr h="836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effectLst/>
                          <a:latin typeface="Georgia" pitchFamily="18" charset="0"/>
                        </a:rPr>
                        <a:t>Meaning</a:t>
                      </a:r>
                      <a:endParaRPr kumimoji="0" lang="en-US" sz="1600" b="1"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Participant perspectives and how they understand phenomena being studied</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Local partners understanding of the purpose and role of 12 CP</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r>
              <a:tr h="930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smtClean="0">
                          <a:ln>
                            <a:noFill/>
                          </a:ln>
                          <a:effectLst/>
                          <a:latin typeface="Georgia" pitchFamily="18" charset="0"/>
                        </a:rPr>
                        <a:t>Context</a:t>
                      </a:r>
                      <a:endParaRPr kumimoji="0" lang="en-US" sz="1600" b="1" i="0" u="none" strike="noStrike" cap="none" normalizeH="0" baseline="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Situation of participants and how events, actions, and meanings are shaped by local circumstances</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Local factors that have affected implementation of 12 CP in each jurisdiction</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r>
              <a:tr h="928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smtClean="0">
                          <a:ln>
                            <a:noFill/>
                          </a:ln>
                          <a:effectLst/>
                          <a:latin typeface="Georgia" pitchFamily="18" charset="0"/>
                        </a:rPr>
                        <a:t>Processes</a:t>
                      </a:r>
                      <a:endParaRPr kumimoji="0" lang="en-US" sz="1600" b="1" i="0" u="none" strike="noStrike" cap="none" normalizeH="0" baseline="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How events occurred or actions were undertaken, and how they led to particular outcomes</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Activities undertaken by local partners related to 12 CP and purpose or goals of those actions</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r>
              <a:tr h="581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effectLst/>
                          <a:latin typeface="Georgia" pitchFamily="18" charset="0"/>
                        </a:rPr>
                        <a:t>Explanations</a:t>
                      </a:r>
                      <a:endParaRPr kumimoji="0" lang="en-US" sz="1600" b="1"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How X plays a role in causing Y, and the process that connects X and Y</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Georgia" pitchFamily="18" charset="0"/>
                        </a:rPr>
                        <a:t>Potential impacts of 12 CP and Federal activities on jurisdictions</a:t>
                      </a:r>
                      <a:endParaRPr kumimoji="0" lang="en-US" sz="1600" b="0" i="0" u="none" strike="noStrike" cap="none" normalizeH="0" baseline="0" dirty="0" smtClean="0">
                        <a:ln>
                          <a:noFill/>
                        </a:ln>
                        <a:solidFill>
                          <a:schemeClr val="tx1"/>
                        </a:solidFill>
                        <a:effectLst/>
                        <a:latin typeface="Georgia" pitchFamily="18" charset="0"/>
                        <a:ea typeface="MS ??" charset="-128"/>
                        <a:cs typeface="Times New Roman" pitchFamily="18" charset="0"/>
                      </a:endParaRPr>
                    </a:p>
                  </a:txBody>
                  <a:tcPr horzOverflow="overflow">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algn="ctr" eaLnBrk="1" hangingPunct="1"/>
            <a:r>
              <a:rPr lang="en-US" dirty="0" smtClean="0"/>
              <a:t>Data Collection Steps</a:t>
            </a:r>
          </a:p>
        </p:txBody>
      </p:sp>
      <p:graphicFrame>
        <p:nvGraphicFramePr>
          <p:cNvPr id="2" name="Diagram 1"/>
          <p:cNvGraphicFramePr/>
          <p:nvPr>
            <p:extLst>
              <p:ext uri="{D42A27DB-BD31-4B8C-83A1-F6EECF244321}">
                <p14:modId xmlns:p14="http://schemas.microsoft.com/office/powerpoint/2010/main" val="3678780185"/>
              </p:ext>
            </p:extLst>
          </p:nvPr>
        </p:nvGraphicFramePr>
        <p:xfrm>
          <a:off x="762000" y="1524000"/>
          <a:ext cx="7696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n-US" dirty="0" smtClean="0"/>
              <a:t>Federal Agency Findings</a:t>
            </a:r>
          </a:p>
        </p:txBody>
      </p:sp>
      <p:sp>
        <p:nvSpPr>
          <p:cNvPr id="19459" name="Rectangle 3"/>
          <p:cNvSpPr>
            <a:spLocks noGrp="1" noChangeArrowheads="1"/>
          </p:cNvSpPr>
          <p:nvPr>
            <p:ph idx="1"/>
          </p:nvPr>
        </p:nvSpPr>
        <p:spPr/>
        <p:txBody>
          <a:bodyPr/>
          <a:lstStyle/>
          <a:p>
            <a:pPr lvl="0" eaLnBrk="1" hangingPunct="1"/>
            <a:r>
              <a:rPr lang="en-US" sz="2800" dirty="0" smtClean="0"/>
              <a:t>Greater understanding of 12 CP among traditional partners (CDC, HRSA)</a:t>
            </a:r>
            <a:r>
              <a:rPr lang="en-US" sz="2800" dirty="0">
                <a:solidFill>
                  <a:prstClr val="white"/>
                </a:solidFill>
              </a:rPr>
              <a:t> </a:t>
            </a:r>
            <a:endParaRPr lang="en-US" sz="2800" dirty="0" smtClean="0">
              <a:solidFill>
                <a:prstClr val="white"/>
              </a:solidFill>
            </a:endParaRPr>
          </a:p>
          <a:p>
            <a:pPr lvl="0" eaLnBrk="1" hangingPunct="1"/>
            <a:r>
              <a:rPr lang="en-US" sz="2800" dirty="0" smtClean="0">
                <a:solidFill>
                  <a:prstClr val="white"/>
                </a:solidFill>
              </a:rPr>
              <a:t>Specific </a:t>
            </a:r>
            <a:r>
              <a:rPr lang="en-US" sz="2800" dirty="0">
                <a:solidFill>
                  <a:prstClr val="white"/>
                </a:solidFill>
              </a:rPr>
              <a:t>activities by each </a:t>
            </a:r>
            <a:r>
              <a:rPr lang="en-US" sz="2800" dirty="0" smtClean="0">
                <a:solidFill>
                  <a:prstClr val="white"/>
                </a:solidFill>
              </a:rPr>
              <a:t>agency</a:t>
            </a:r>
          </a:p>
          <a:p>
            <a:pPr lvl="1" eaLnBrk="1" hangingPunct="1">
              <a:buFont typeface="Arial" pitchFamily="34" charset="0"/>
              <a:buChar char="•"/>
            </a:pPr>
            <a:r>
              <a:rPr lang="en-US" sz="2400" dirty="0" smtClean="0">
                <a:solidFill>
                  <a:prstClr val="white"/>
                </a:solidFill>
              </a:rPr>
              <a:t>MAI-TCE, CFAR grants, </a:t>
            </a:r>
            <a:r>
              <a:rPr lang="en-US" sz="2400" dirty="0" smtClean="0">
                <a:solidFill>
                  <a:srgbClr val="FF0000"/>
                </a:solidFill>
              </a:rPr>
              <a:t>BPHC training, </a:t>
            </a:r>
            <a:r>
              <a:rPr lang="en-US" sz="2400" dirty="0" smtClean="0">
                <a:solidFill>
                  <a:prstClr val="white"/>
                </a:solidFill>
              </a:rPr>
              <a:t>IHS add-ons</a:t>
            </a:r>
            <a:endParaRPr lang="en-US" sz="2800" dirty="0" smtClean="0"/>
          </a:p>
          <a:p>
            <a:pPr eaLnBrk="1" hangingPunct="1"/>
            <a:r>
              <a:rPr lang="en-US" sz="2800" dirty="0" smtClean="0"/>
              <a:t>12 CP Impact:</a:t>
            </a:r>
          </a:p>
          <a:p>
            <a:pPr lvl="1" eaLnBrk="1" hangingPunct="1">
              <a:buFont typeface="Arial" pitchFamily="34" charset="0"/>
              <a:buChar char="•"/>
            </a:pPr>
            <a:r>
              <a:rPr lang="en-US" sz="2400" dirty="0" smtClean="0"/>
              <a:t>Facilitated communication within and across agencies </a:t>
            </a:r>
          </a:p>
          <a:p>
            <a:pPr lvl="1" eaLnBrk="1" hangingPunct="1">
              <a:buFont typeface="Arial" pitchFamily="34" charset="0"/>
              <a:buChar char="•"/>
            </a:pPr>
            <a:r>
              <a:rPr lang="en-US" sz="2400" dirty="0" smtClean="0"/>
              <a:t>Supported use of resources for the 12 jurisdictions</a:t>
            </a:r>
          </a:p>
          <a:p>
            <a:pPr lvl="1" eaLnBrk="1" hangingPunct="1">
              <a:buFont typeface="Arial" pitchFamily="34" charset="0"/>
              <a:buChar char="•"/>
            </a:pPr>
            <a:r>
              <a:rPr lang="en-US" sz="2400" dirty="0" smtClean="0"/>
              <a:t>Emphasized reducing reporting burden while measuring systems-level changes and outcomes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228600"/>
            <a:ext cx="8686800" cy="1143000"/>
          </a:xfrm>
        </p:spPr>
        <p:txBody>
          <a:bodyPr/>
          <a:lstStyle/>
          <a:p>
            <a:pPr algn="ctr" eaLnBrk="1" hangingPunct="1"/>
            <a:r>
              <a:rPr lang="en-US" dirty="0" smtClean="0"/>
              <a:t>Discussions with the 12 Cities</a:t>
            </a:r>
          </a:p>
        </p:txBody>
      </p:sp>
      <p:sp>
        <p:nvSpPr>
          <p:cNvPr id="20483" name="Rectangle 3"/>
          <p:cNvSpPr>
            <a:spLocks noGrp="1" noChangeArrowheads="1"/>
          </p:cNvSpPr>
          <p:nvPr>
            <p:ph idx="1"/>
          </p:nvPr>
        </p:nvSpPr>
        <p:spPr>
          <a:xfrm>
            <a:off x="457200" y="1600200"/>
            <a:ext cx="8305800" cy="4525963"/>
          </a:xfrm>
        </p:spPr>
        <p:txBody>
          <a:bodyPr/>
          <a:lstStyle/>
          <a:p>
            <a:pPr eaLnBrk="1" hangingPunct="1"/>
            <a:r>
              <a:rPr lang="en-US" sz="2800" dirty="0" smtClean="0"/>
              <a:t>Assessed the 12 CP overall, not local performance</a:t>
            </a:r>
          </a:p>
          <a:p>
            <a:pPr eaLnBrk="1" hangingPunct="1"/>
            <a:r>
              <a:rPr lang="en-US" sz="2800" dirty="0" smtClean="0"/>
              <a:t>Explored:</a:t>
            </a:r>
          </a:p>
          <a:p>
            <a:pPr lvl="1" eaLnBrk="1" hangingPunct="1">
              <a:buFont typeface="Arial" pitchFamily="34" charset="0"/>
              <a:buChar char="•"/>
            </a:pPr>
            <a:r>
              <a:rPr lang="en-US" sz="2100" dirty="0" smtClean="0"/>
              <a:t>Understanding of goals and purpose of the 12 CP</a:t>
            </a:r>
          </a:p>
          <a:p>
            <a:pPr lvl="1" eaLnBrk="1" hangingPunct="1">
              <a:buFont typeface="Arial" pitchFamily="34" charset="0"/>
              <a:buChar char="•"/>
            </a:pPr>
            <a:r>
              <a:rPr lang="en-US" sz="2100" dirty="0" smtClean="0"/>
              <a:t>Progress toward increased CCI of Federally funded HIV/AIDS prevention, treatment, care services locally</a:t>
            </a:r>
          </a:p>
          <a:p>
            <a:pPr lvl="1" eaLnBrk="1" hangingPunct="1">
              <a:buFont typeface="Arial" pitchFamily="34" charset="0"/>
              <a:buChar char="•"/>
            </a:pPr>
            <a:r>
              <a:rPr lang="en-US" sz="2100" dirty="0" smtClean="0"/>
              <a:t>Groups, organizations, or individuals involved in efforts                to increase CCI</a:t>
            </a:r>
          </a:p>
          <a:p>
            <a:pPr lvl="1" eaLnBrk="1" hangingPunct="1">
              <a:buFont typeface="Arial" pitchFamily="34" charset="0"/>
              <a:buChar char="•"/>
            </a:pPr>
            <a:r>
              <a:rPr lang="en-US" sz="2100" dirty="0" smtClean="0"/>
              <a:t>Factors that helped or hindered efforts to improve                         or increase CCI</a:t>
            </a:r>
          </a:p>
          <a:p>
            <a:pPr lvl="1" eaLnBrk="1" hangingPunct="1">
              <a:buFont typeface="Arial" pitchFamily="34" charset="0"/>
              <a:buChar char="•"/>
            </a:pPr>
            <a:r>
              <a:rPr lang="en-US" sz="2100" dirty="0" smtClean="0"/>
              <a:t>Technical assistance received or needed</a:t>
            </a:r>
          </a:p>
          <a:p>
            <a:pPr lvl="1" eaLnBrk="1" hangingPunct="1">
              <a:buFont typeface="Arial" pitchFamily="34" charset="0"/>
              <a:buChar char="•"/>
            </a:pPr>
            <a:r>
              <a:rPr lang="en-US" sz="2100" dirty="0" smtClean="0"/>
              <a:t>Monitoring and measurement of CCI activities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Disclosures</a:t>
            </a:r>
            <a:endParaRPr lang="en-US" dirty="0"/>
          </a:p>
        </p:txBody>
      </p:sp>
      <p:sp>
        <p:nvSpPr>
          <p:cNvPr id="5" name="Content Placeholder 4"/>
          <p:cNvSpPr>
            <a:spLocks noGrp="1"/>
          </p:cNvSpPr>
          <p:nvPr>
            <p:ph idx="1"/>
          </p:nvPr>
        </p:nvSpPr>
        <p:spPr/>
        <p:txBody>
          <a:bodyPr/>
          <a:lstStyle/>
          <a:p>
            <a:pPr marL="0" indent="0">
              <a:buNone/>
            </a:pPr>
            <a:r>
              <a:rPr lang="en-US" sz="2400" dirty="0" smtClean="0"/>
              <a:t>This continuing education activity is managed and accredited by Professional Education Service Group. The information presenting in this activity represents the opinion of the faculty. Neither PESG, nor any accrediting organization endorses any commercial products displayed or mentioned in conjunction with this activity.</a:t>
            </a:r>
          </a:p>
          <a:p>
            <a:pPr marL="0" indent="0">
              <a:buNone/>
            </a:pPr>
            <a:endParaRPr lang="en-US" sz="2400" dirty="0"/>
          </a:p>
          <a:p>
            <a:pPr marL="0" indent="0">
              <a:buNone/>
            </a:pPr>
            <a:r>
              <a:rPr lang="en-US" sz="2400" dirty="0" smtClean="0"/>
              <a:t>Commercial support was not received for this activity.</a:t>
            </a:r>
            <a:endParaRPr lang="en-US" sz="2400" dirty="0"/>
          </a:p>
        </p:txBody>
      </p:sp>
    </p:spTree>
    <p:extLst>
      <p:ext uri="{BB962C8B-B14F-4D97-AF65-F5344CB8AC3E}">
        <p14:creationId xmlns:p14="http://schemas.microsoft.com/office/powerpoint/2010/main" val="2221411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381000" y="2057400"/>
            <a:ext cx="7772400" cy="1470025"/>
          </a:xfrm>
        </p:spPr>
        <p:txBody>
          <a:bodyPr/>
          <a:lstStyle/>
          <a:p>
            <a:pPr algn="ctr" eaLnBrk="1" hangingPunct="1">
              <a:defRPr/>
            </a:pPr>
            <a:r>
              <a:rPr lang="en-US" sz="6600" dirty="0" smtClean="0"/>
              <a:t>JSI identified          </a:t>
            </a:r>
            <a:r>
              <a:rPr lang="en-US" sz="6600" dirty="0" smtClean="0">
                <a:solidFill>
                  <a:srgbClr val="FFFF00"/>
                </a:solidFill>
              </a:rPr>
              <a:t>7 </a:t>
            </a:r>
            <a:r>
              <a:rPr lang="en-US" sz="6600" dirty="0">
                <a:solidFill>
                  <a:srgbClr val="FFFF00"/>
                </a:solidFill>
              </a:rPr>
              <a:t>t</a:t>
            </a:r>
            <a:r>
              <a:rPr lang="en-US" sz="6600" dirty="0" smtClean="0">
                <a:solidFill>
                  <a:srgbClr val="FFFF00"/>
                </a:solidFill>
              </a:rPr>
              <a:t>hemes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534400" cy="1143000"/>
          </a:xfrm>
        </p:spPr>
        <p:txBody>
          <a:bodyPr/>
          <a:lstStyle/>
          <a:p>
            <a:pPr algn="ctr" eaLnBrk="1" hangingPunct="1"/>
            <a:r>
              <a:rPr lang="en-US" sz="2400" dirty="0" smtClean="0">
                <a:solidFill>
                  <a:schemeClr val="tx1"/>
                </a:solidFill>
              </a:rPr>
              <a:t> </a:t>
            </a:r>
            <a:r>
              <a:rPr lang="en-US" sz="2400" dirty="0" smtClean="0">
                <a:solidFill>
                  <a:srgbClr val="FFFF00"/>
                </a:solidFill>
              </a:rPr>
              <a:t>Understanding of the 12 CP and its goals varied across and within jurisdictions</a:t>
            </a:r>
          </a:p>
        </p:txBody>
      </p:sp>
      <p:sp>
        <p:nvSpPr>
          <p:cNvPr id="2" name="Content Placeholder 1"/>
          <p:cNvSpPr>
            <a:spLocks noGrp="1"/>
          </p:cNvSpPr>
          <p:nvPr>
            <p:ph idx="1"/>
          </p:nvPr>
        </p:nvSpPr>
        <p:spPr/>
        <p:txBody>
          <a:bodyPr/>
          <a:lstStyle/>
          <a:p>
            <a:pPr>
              <a:buFont typeface="Wingdings" pitchFamily="2" charset="2"/>
              <a:buChar char="v"/>
            </a:pPr>
            <a:r>
              <a:rPr lang="en-US" sz="2800" b="1" dirty="0" smtClean="0"/>
              <a:t>Understanding </a:t>
            </a:r>
            <a:r>
              <a:rPr lang="en-US" sz="2800" b="1" dirty="0"/>
              <a:t>of the 12 CP varied by role </a:t>
            </a:r>
            <a:r>
              <a:rPr lang="en-US" sz="2800" b="1" dirty="0" smtClean="0"/>
              <a:t>       and </a:t>
            </a:r>
            <a:r>
              <a:rPr lang="en-US" sz="2800" b="1" dirty="0"/>
              <a:t>position of the stakeholder </a:t>
            </a:r>
            <a:endParaRPr lang="en-US" sz="2800" b="1" dirty="0" smtClean="0"/>
          </a:p>
          <a:p>
            <a:pPr marL="0" indent="0">
              <a:buNone/>
            </a:pPr>
            <a:endParaRPr lang="en-US" sz="2800" b="1" dirty="0" smtClean="0"/>
          </a:p>
          <a:p>
            <a:pPr>
              <a:buFont typeface="Wingdings" pitchFamily="2" charset="2"/>
              <a:buChar char="v"/>
            </a:pPr>
            <a:r>
              <a:rPr lang="en-US" sz="2800" b="1" dirty="0" smtClean="0"/>
              <a:t>12 </a:t>
            </a:r>
            <a:r>
              <a:rPr lang="en-US" sz="2800" b="1" dirty="0"/>
              <a:t>CP was perceived primarily as a Federal </a:t>
            </a:r>
            <a:r>
              <a:rPr lang="en-US" sz="2800" b="1" dirty="0" smtClean="0"/>
              <a:t>initiative</a:t>
            </a:r>
          </a:p>
          <a:p>
            <a:pPr marL="0" indent="0">
              <a:buNone/>
            </a:pPr>
            <a:endParaRPr lang="en-US" sz="2800" b="1" dirty="0" smtClean="0"/>
          </a:p>
          <a:p>
            <a:pPr>
              <a:buFont typeface="Wingdings" pitchFamily="2" charset="2"/>
              <a:buChar char="v"/>
            </a:pPr>
            <a:r>
              <a:rPr lang="en-US" sz="2800" b="1" dirty="0" smtClean="0"/>
              <a:t>12 </a:t>
            </a:r>
            <a:r>
              <a:rPr lang="en-US" sz="2800" b="1" dirty="0"/>
              <a:t>CP has encouraged new partnerships </a:t>
            </a:r>
          </a:p>
          <a:p>
            <a:endParaRPr lang="en-US" dirty="0"/>
          </a:p>
        </p:txBody>
      </p:sp>
      <p:sp>
        <p:nvSpPr>
          <p:cNvPr id="6" name="Rectangle 5"/>
          <p:cNvSpPr/>
          <p:nvPr/>
        </p:nvSpPr>
        <p:spPr>
          <a:xfrm>
            <a:off x="82062" y="-228600"/>
            <a:ext cx="990600" cy="1569660"/>
          </a:xfrm>
          <a:prstGeom prst="rect">
            <a:avLst/>
          </a:prstGeom>
          <a:noFill/>
        </p:spPr>
        <p:txBody>
          <a:bodyPr wrap="square" lIns="91440" tIns="45720" rIns="91440" bIns="45720">
            <a:spAutoFit/>
          </a:bodyPr>
          <a:lstStyle/>
          <a:p>
            <a:pPr algn="ctr"/>
            <a:r>
              <a:rPr lang="en-US" sz="9600" b="1" cap="none" spc="0" dirty="0" smtClean="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1</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bwMode="auto">
          <a:xfrm>
            <a:off x="609600" y="1752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Font typeface="Wingdings" pitchFamily="2" charset="2"/>
              <a:buChar char="§"/>
              <a:defRPr sz="3600" kern="1200">
                <a:solidFill>
                  <a:schemeClr val="bg1"/>
                </a:solidFill>
                <a:latin typeface="Georgia" pitchFamily="18" charset="0"/>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bg1"/>
                </a:solidFill>
                <a:latin typeface="Georgia" pitchFamily="18"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Georgia" pitchFamily="18"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v"/>
            </a:pPr>
            <a:r>
              <a:rPr lang="en-US" sz="2800" dirty="0" smtClean="0"/>
              <a:t>Open communication between local and Federal partners is welcome and appreciated</a:t>
            </a:r>
          </a:p>
          <a:p>
            <a:pPr>
              <a:buFont typeface="Wingdings" pitchFamily="2" charset="2"/>
              <a:buChar char="v"/>
            </a:pPr>
            <a:endParaRPr lang="en-US" sz="2800" dirty="0"/>
          </a:p>
          <a:p>
            <a:pPr>
              <a:buFont typeface="Wingdings" pitchFamily="2" charset="2"/>
              <a:buChar char="v"/>
            </a:pPr>
            <a:r>
              <a:rPr lang="en-US" sz="2800" dirty="0" smtClean="0"/>
              <a:t>Involvement in local CCI efforts has varied across Federal partners</a:t>
            </a:r>
          </a:p>
          <a:p>
            <a:pPr marL="0" indent="0">
              <a:buNone/>
            </a:pPr>
            <a:endParaRPr lang="en-US" sz="2800" dirty="0" smtClean="0"/>
          </a:p>
          <a:p>
            <a:pPr>
              <a:buFont typeface="Wingdings" pitchFamily="2" charset="2"/>
              <a:buChar char="v"/>
            </a:pPr>
            <a:r>
              <a:rPr lang="en-US" sz="2800" dirty="0" smtClean="0"/>
              <a:t>Many Federal programs can be engaged that have not been </a:t>
            </a:r>
          </a:p>
        </p:txBody>
      </p:sp>
      <p:sp>
        <p:nvSpPr>
          <p:cNvPr id="25602" name="Rectangle 2"/>
          <p:cNvSpPr>
            <a:spLocks noGrp="1" noChangeArrowheads="1"/>
          </p:cNvSpPr>
          <p:nvPr>
            <p:ph type="title"/>
          </p:nvPr>
        </p:nvSpPr>
        <p:spPr>
          <a:xfrm>
            <a:off x="762000" y="152400"/>
            <a:ext cx="8534400" cy="1143000"/>
          </a:xfrm>
        </p:spPr>
        <p:txBody>
          <a:bodyPr/>
          <a:lstStyle/>
          <a:p>
            <a:pPr algn="ctr" eaLnBrk="1" hangingPunct="1"/>
            <a:r>
              <a:rPr lang="en-US" sz="2400" dirty="0" smtClean="0">
                <a:solidFill>
                  <a:srgbClr val="FFFF00"/>
                </a:solidFill>
              </a:rPr>
              <a:t>Ongoing communication between Federal and local partners is necessary to achieve 12 CP goals</a:t>
            </a:r>
          </a:p>
        </p:txBody>
      </p:sp>
      <p:sp>
        <p:nvSpPr>
          <p:cNvPr id="5" name="Rectangle 4"/>
          <p:cNvSpPr/>
          <p:nvPr/>
        </p:nvSpPr>
        <p:spPr>
          <a:xfrm>
            <a:off x="0" y="-198060"/>
            <a:ext cx="990600" cy="1569660"/>
          </a:xfrm>
          <a:prstGeom prst="rect">
            <a:avLst/>
          </a:prstGeom>
          <a:noFill/>
        </p:spPr>
        <p:txBody>
          <a:bodyPr wrap="square" lIns="91440" tIns="45720" rIns="91440" bIns="45720">
            <a:spAutoFit/>
          </a:bodyPr>
          <a:lstStyle/>
          <a:p>
            <a:pPr algn="ctr"/>
            <a:r>
              <a:rPr lang="en-US" sz="960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2</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bwMode="auto">
          <a:xfrm>
            <a:off x="609600" y="1752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B0F0"/>
              </a:buClr>
              <a:buFont typeface="Wingdings" pitchFamily="2" charset="2"/>
              <a:buChar char="§"/>
              <a:defRPr sz="3600" kern="1200">
                <a:solidFill>
                  <a:schemeClr val="bg1"/>
                </a:solidFill>
                <a:latin typeface="Georgia" pitchFamily="18" charset="0"/>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bg1"/>
                </a:solidFill>
                <a:latin typeface="Georgia" pitchFamily="18"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Georgia" pitchFamily="18"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v"/>
            </a:pPr>
            <a:r>
              <a:rPr lang="en-US" sz="2400" dirty="0" smtClean="0"/>
              <a:t>Community planning activities </a:t>
            </a:r>
            <a:r>
              <a:rPr lang="en-US" sz="2400" dirty="0" smtClean="0">
                <a:sym typeface="Wingdings" pitchFamily="2" charset="2"/>
              </a:rPr>
              <a:t> a continuum of CCI efforts to bridge care and prevention</a:t>
            </a:r>
          </a:p>
          <a:p>
            <a:pPr>
              <a:buFont typeface="Wingdings" pitchFamily="2" charset="2"/>
              <a:buChar char="v"/>
            </a:pPr>
            <a:r>
              <a:rPr lang="en-US" sz="2400" dirty="0" smtClean="0">
                <a:sym typeface="Wingdings" pitchFamily="2" charset="2"/>
              </a:rPr>
              <a:t>New partners have joined community planning efforts.</a:t>
            </a:r>
          </a:p>
          <a:p>
            <a:pPr>
              <a:buFont typeface="Wingdings" pitchFamily="2" charset="2"/>
              <a:buChar char="v"/>
            </a:pPr>
            <a:r>
              <a:rPr lang="en-US" sz="2400" dirty="0" smtClean="0">
                <a:sym typeface="Wingdings" pitchFamily="2" charset="2"/>
              </a:rPr>
              <a:t>Data are driving planning efforts in new ways.</a:t>
            </a:r>
            <a:endParaRPr lang="en-US" sz="2400" dirty="0">
              <a:sym typeface="Wingdings" pitchFamily="2" charset="2"/>
            </a:endParaRPr>
          </a:p>
          <a:p>
            <a:pPr>
              <a:buFont typeface="Wingdings" pitchFamily="2" charset="2"/>
              <a:buChar char="v"/>
            </a:pPr>
            <a:r>
              <a:rPr lang="en-US" sz="2400" dirty="0" smtClean="0">
                <a:sym typeface="Wingdings" pitchFamily="2" charset="2"/>
              </a:rPr>
              <a:t>Access to information about all HIV resources and services in the jurisdictions can enhance community planning.</a:t>
            </a:r>
          </a:p>
          <a:p>
            <a:pPr>
              <a:buFont typeface="Wingdings" pitchFamily="2" charset="2"/>
              <a:buChar char="v"/>
            </a:pPr>
            <a:r>
              <a:rPr lang="en-US" sz="2400" dirty="0" smtClean="0">
                <a:sym typeface="Wingdings" pitchFamily="2" charset="2"/>
              </a:rPr>
              <a:t>Lack of Federal guidance can impede planning.</a:t>
            </a:r>
            <a:endParaRPr lang="en-US" sz="2400" dirty="0" smtClean="0"/>
          </a:p>
        </p:txBody>
      </p:sp>
      <p:sp>
        <p:nvSpPr>
          <p:cNvPr id="26627" name="Rectangle 3"/>
          <p:cNvSpPr>
            <a:spLocks noGrp="1" noChangeArrowheads="1"/>
          </p:cNvSpPr>
          <p:nvPr>
            <p:ph idx="1"/>
          </p:nvPr>
        </p:nvSpPr>
        <p:spPr/>
        <p:txBody>
          <a:bodyPr/>
          <a:lstStyle/>
          <a:p>
            <a:pPr marL="457200" lvl="1" indent="0" eaLnBrk="1" hangingPunct="1">
              <a:buNone/>
            </a:pPr>
            <a:r>
              <a:rPr lang="en-US" dirty="0" smtClean="0"/>
              <a:t>  </a:t>
            </a:r>
          </a:p>
        </p:txBody>
      </p:sp>
      <p:sp>
        <p:nvSpPr>
          <p:cNvPr id="5" name="Rectangle 2"/>
          <p:cNvSpPr txBox="1">
            <a:spLocks noChangeArrowheads="1"/>
          </p:cNvSpPr>
          <p:nvPr/>
        </p:nvSpPr>
        <p:spPr bwMode="auto">
          <a:xfrm>
            <a:off x="762000" y="304800"/>
            <a:ext cx="8382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kern="1200">
                <a:solidFill>
                  <a:schemeClr val="bg1"/>
                </a:solidFill>
                <a:latin typeface="Georgia" pitchFamily="18" charset="0"/>
                <a:ea typeface="+mj-ea"/>
                <a:cs typeface="+mj-cs"/>
              </a:defRPr>
            </a:lvl1pPr>
            <a:lvl2pPr algn="ctr" rtl="0" eaLnBrk="0" fontAlgn="base" hangingPunct="0">
              <a:spcBef>
                <a:spcPct val="0"/>
              </a:spcBef>
              <a:spcAft>
                <a:spcPct val="0"/>
              </a:spcAft>
              <a:defRPr sz="4400" b="1">
                <a:solidFill>
                  <a:schemeClr val="bg1"/>
                </a:solidFill>
                <a:latin typeface="Georgia" pitchFamily="18" charset="0"/>
              </a:defRPr>
            </a:lvl2pPr>
            <a:lvl3pPr algn="ctr" rtl="0" eaLnBrk="0" fontAlgn="base" hangingPunct="0">
              <a:spcBef>
                <a:spcPct val="0"/>
              </a:spcBef>
              <a:spcAft>
                <a:spcPct val="0"/>
              </a:spcAft>
              <a:defRPr sz="4400" b="1">
                <a:solidFill>
                  <a:schemeClr val="bg1"/>
                </a:solidFill>
                <a:latin typeface="Georgia" pitchFamily="18" charset="0"/>
              </a:defRPr>
            </a:lvl3pPr>
            <a:lvl4pPr algn="ctr" rtl="0" eaLnBrk="0" fontAlgn="base" hangingPunct="0">
              <a:spcBef>
                <a:spcPct val="0"/>
              </a:spcBef>
              <a:spcAft>
                <a:spcPct val="0"/>
              </a:spcAft>
              <a:defRPr sz="4400" b="1">
                <a:solidFill>
                  <a:schemeClr val="bg1"/>
                </a:solidFill>
                <a:latin typeface="Georgia" pitchFamily="18" charset="0"/>
              </a:defRPr>
            </a:lvl4pPr>
            <a:lvl5pPr algn="ctr" rtl="0" eaLnBrk="0" fontAlgn="base" hangingPunct="0">
              <a:spcBef>
                <a:spcPct val="0"/>
              </a:spcBef>
              <a:spcAft>
                <a:spcPct val="0"/>
              </a:spcAft>
              <a:defRPr sz="4400" b="1">
                <a:solidFill>
                  <a:schemeClr val="bg1"/>
                </a:solidFill>
                <a:latin typeface="Georgia" pitchFamily="18" charset="0"/>
              </a:defRPr>
            </a:lvl5pPr>
            <a:lvl6pPr marL="457200" algn="ctr" rtl="0" fontAlgn="base">
              <a:spcBef>
                <a:spcPct val="0"/>
              </a:spcBef>
              <a:spcAft>
                <a:spcPct val="0"/>
              </a:spcAft>
              <a:defRPr sz="4400" b="1">
                <a:solidFill>
                  <a:schemeClr val="bg1"/>
                </a:solidFill>
                <a:latin typeface="Georgia" pitchFamily="18" charset="0"/>
              </a:defRPr>
            </a:lvl6pPr>
            <a:lvl7pPr marL="914400" algn="ctr" rtl="0" fontAlgn="base">
              <a:spcBef>
                <a:spcPct val="0"/>
              </a:spcBef>
              <a:spcAft>
                <a:spcPct val="0"/>
              </a:spcAft>
              <a:defRPr sz="4400" b="1">
                <a:solidFill>
                  <a:schemeClr val="bg1"/>
                </a:solidFill>
                <a:latin typeface="Georgia" pitchFamily="18" charset="0"/>
              </a:defRPr>
            </a:lvl7pPr>
            <a:lvl8pPr marL="1371600" algn="ctr" rtl="0" fontAlgn="base">
              <a:spcBef>
                <a:spcPct val="0"/>
              </a:spcBef>
              <a:spcAft>
                <a:spcPct val="0"/>
              </a:spcAft>
              <a:defRPr sz="4400" b="1">
                <a:solidFill>
                  <a:schemeClr val="bg1"/>
                </a:solidFill>
                <a:latin typeface="Georgia" pitchFamily="18" charset="0"/>
              </a:defRPr>
            </a:lvl8pPr>
            <a:lvl9pPr marL="1828800" algn="ctr" rtl="0" fontAlgn="base">
              <a:spcBef>
                <a:spcPct val="0"/>
              </a:spcBef>
              <a:spcAft>
                <a:spcPct val="0"/>
              </a:spcAft>
              <a:defRPr sz="4400" b="1">
                <a:solidFill>
                  <a:schemeClr val="bg1"/>
                </a:solidFill>
                <a:latin typeface="Georgia" pitchFamily="18" charset="0"/>
              </a:defRPr>
            </a:lvl9pPr>
          </a:lstStyle>
          <a:p>
            <a:pPr algn="ctr" eaLnBrk="1" hangingPunct="1"/>
            <a:r>
              <a:rPr lang="en-US" sz="2400" dirty="0" smtClean="0">
                <a:solidFill>
                  <a:srgbClr val="FFFF00"/>
                </a:solidFill>
              </a:rPr>
              <a:t>Increased coordination of HIV prevention and care planning has occurred in response </a:t>
            </a:r>
          </a:p>
          <a:p>
            <a:pPr algn="ctr" eaLnBrk="1" hangingPunct="1"/>
            <a:r>
              <a:rPr lang="en-US" sz="2400" dirty="0" smtClean="0">
                <a:solidFill>
                  <a:srgbClr val="FFFF00"/>
                </a:solidFill>
              </a:rPr>
              <a:t>to a range of initiatives, including 12 CP</a:t>
            </a:r>
          </a:p>
        </p:txBody>
      </p:sp>
      <p:sp>
        <p:nvSpPr>
          <p:cNvPr id="6" name="Rectangle 5"/>
          <p:cNvSpPr/>
          <p:nvPr/>
        </p:nvSpPr>
        <p:spPr>
          <a:xfrm>
            <a:off x="0" y="-381000"/>
            <a:ext cx="990600" cy="1569660"/>
          </a:xfrm>
          <a:prstGeom prst="rect">
            <a:avLst/>
          </a:prstGeom>
          <a:noFill/>
        </p:spPr>
        <p:txBody>
          <a:bodyPr wrap="square" lIns="91440" tIns="45720" rIns="91440" bIns="45720">
            <a:spAutoFit/>
          </a:bodyPr>
          <a:lstStyle/>
          <a:p>
            <a:pPr algn="ctr"/>
            <a:r>
              <a:rPr lang="en-US" sz="9600" dirty="0" smtClean="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3</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p:cNvSpPr>
          <p:nvPr>
            <p:ph idx="1"/>
          </p:nvPr>
        </p:nvSpPr>
        <p:spPr/>
        <p:txBody>
          <a:bodyPr/>
          <a:lstStyle/>
          <a:p>
            <a:pPr marL="628650" indent="-571500" eaLnBrk="1" hangingPunct="1">
              <a:buFont typeface="Wingdings" pitchFamily="2" charset="2"/>
              <a:buChar char="v"/>
            </a:pPr>
            <a:r>
              <a:rPr lang="en-US" sz="2800" b="1" dirty="0" smtClean="0"/>
              <a:t>Some HIV services enhanced and integrated </a:t>
            </a:r>
          </a:p>
          <a:p>
            <a:pPr lvl="2" eaLnBrk="1" hangingPunct="1"/>
            <a:r>
              <a:rPr lang="en-US" b="1" dirty="0"/>
              <a:t>HIV testing</a:t>
            </a:r>
          </a:p>
          <a:p>
            <a:pPr lvl="2" eaLnBrk="1" hangingPunct="1"/>
            <a:r>
              <a:rPr lang="en-US" b="1" dirty="0"/>
              <a:t>Linkage to care</a:t>
            </a:r>
          </a:p>
          <a:p>
            <a:pPr lvl="2" eaLnBrk="1" hangingPunct="1"/>
            <a:r>
              <a:rPr lang="en-US" b="1" dirty="0"/>
              <a:t>Prevention with </a:t>
            </a:r>
            <a:r>
              <a:rPr lang="en-US" b="1" dirty="0" smtClean="0"/>
              <a:t>positives</a:t>
            </a:r>
          </a:p>
          <a:p>
            <a:pPr marL="914400" lvl="2" indent="0" eaLnBrk="1" hangingPunct="1">
              <a:buNone/>
            </a:pPr>
            <a:r>
              <a:rPr lang="en-US" b="1" dirty="0" smtClean="0"/>
              <a:t> </a:t>
            </a:r>
          </a:p>
          <a:p>
            <a:pPr marL="628650" indent="-571500" eaLnBrk="1" hangingPunct="1">
              <a:buFont typeface="Wingdings" pitchFamily="2" charset="2"/>
              <a:buChar char="v"/>
            </a:pPr>
            <a:r>
              <a:rPr lang="en-US" sz="2800" b="1" dirty="0" smtClean="0"/>
              <a:t>Perceived need for CBOs to merge with clinical providers, concern about impact of these changes </a:t>
            </a:r>
          </a:p>
        </p:txBody>
      </p:sp>
      <p:sp>
        <p:nvSpPr>
          <p:cNvPr id="34821" name="Rectangle 5"/>
          <p:cNvSpPr>
            <a:spLocks noChangeArrowheads="1"/>
          </p:cNvSpPr>
          <p:nvPr/>
        </p:nvSpPr>
        <p:spPr bwMode="auto">
          <a:xfrm>
            <a:off x="381000" y="2286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buClr>
                <a:schemeClr val="accent1"/>
              </a:buClr>
              <a:buSzPct val="85000"/>
              <a:buFont typeface="Wingdings 2" charset="0"/>
              <a:buNone/>
              <a:defRPr/>
            </a:pPr>
            <a:r>
              <a:rPr lang="en-US" sz="2400" dirty="0" smtClean="0">
                <a:solidFill>
                  <a:srgbClr val="FFFF00"/>
                </a:solidFill>
                <a:latin typeface="Georgia" charset="0"/>
                <a:ea typeface="ＭＳ Ｐゴシック" charset="0"/>
                <a:cs typeface="Arial" charset="0"/>
              </a:rPr>
              <a:t>12 CP </a:t>
            </a:r>
            <a:r>
              <a:rPr lang="en-US" sz="2400" dirty="0">
                <a:solidFill>
                  <a:srgbClr val="FFFF00"/>
                </a:solidFill>
                <a:latin typeface="Georgia" charset="0"/>
                <a:ea typeface="ＭＳ Ｐゴシック" charset="0"/>
                <a:cs typeface="Arial" charset="0"/>
              </a:rPr>
              <a:t>has reinforced and provided a rationale </a:t>
            </a:r>
            <a:r>
              <a:rPr lang="en-US" sz="2400" dirty="0" smtClean="0">
                <a:solidFill>
                  <a:srgbClr val="FFFF00"/>
                </a:solidFill>
                <a:latin typeface="Georgia" charset="0"/>
                <a:ea typeface="ＭＳ Ｐゴシック" charset="0"/>
                <a:cs typeface="Arial" charset="0"/>
              </a:rPr>
              <a:t>for   </a:t>
            </a:r>
            <a:r>
              <a:rPr lang="en-US" sz="2400" dirty="0">
                <a:solidFill>
                  <a:srgbClr val="FFFF00"/>
                </a:solidFill>
                <a:latin typeface="Georgia" charset="0"/>
                <a:ea typeface="ＭＳ Ｐゴシック" charset="0"/>
                <a:cs typeface="Arial" charset="0"/>
              </a:rPr>
              <a:t>jurisdictional progress toward integration of </a:t>
            </a:r>
            <a:r>
              <a:rPr lang="en-US" sz="2400" dirty="0" smtClean="0">
                <a:solidFill>
                  <a:srgbClr val="FFFF00"/>
                </a:solidFill>
                <a:latin typeface="Georgia" charset="0"/>
                <a:ea typeface="ＭＳ Ｐゴシック" charset="0"/>
                <a:cs typeface="Arial" charset="0"/>
              </a:rPr>
              <a:t>                 HIV care </a:t>
            </a:r>
            <a:r>
              <a:rPr lang="en-US" sz="2400" dirty="0">
                <a:solidFill>
                  <a:srgbClr val="FFFF00"/>
                </a:solidFill>
                <a:latin typeface="Georgia" charset="0"/>
                <a:ea typeface="ＭＳ Ｐゴシック" charset="0"/>
                <a:cs typeface="Arial" charset="0"/>
              </a:rPr>
              <a:t>and prevention </a:t>
            </a:r>
            <a:r>
              <a:rPr lang="en-US" sz="2400" dirty="0" smtClean="0">
                <a:solidFill>
                  <a:srgbClr val="FFFF00"/>
                </a:solidFill>
                <a:latin typeface="Georgia" charset="0"/>
                <a:ea typeface="ＭＳ Ｐゴシック" charset="0"/>
                <a:cs typeface="Arial" charset="0"/>
              </a:rPr>
              <a:t>services</a:t>
            </a:r>
            <a:endParaRPr lang="en-US" sz="2400" dirty="0">
              <a:solidFill>
                <a:srgbClr val="FFFF00"/>
              </a:solidFill>
              <a:latin typeface="Georgia" charset="0"/>
              <a:ea typeface="ＭＳ Ｐゴシック" charset="0"/>
              <a:cs typeface="Arial" charset="0"/>
            </a:endParaRPr>
          </a:p>
        </p:txBody>
      </p:sp>
      <p:sp>
        <p:nvSpPr>
          <p:cNvPr id="6" name="Rectangle 5"/>
          <p:cNvSpPr/>
          <p:nvPr/>
        </p:nvSpPr>
        <p:spPr>
          <a:xfrm>
            <a:off x="76200" y="-228600"/>
            <a:ext cx="990600" cy="1569660"/>
          </a:xfrm>
          <a:prstGeom prst="rect">
            <a:avLst/>
          </a:prstGeom>
          <a:noFill/>
        </p:spPr>
        <p:txBody>
          <a:bodyPr wrap="square" lIns="91440" tIns="45720" rIns="91440" bIns="45720">
            <a:spAutoFit/>
          </a:bodyPr>
          <a:lstStyle/>
          <a:p>
            <a:pPr algn="ctr"/>
            <a:r>
              <a:rPr lang="en-US" sz="960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4</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p:cNvSpPr>
          <p:nvPr>
            <p:ph idx="1"/>
          </p:nvPr>
        </p:nvSpPr>
        <p:spPr/>
        <p:txBody>
          <a:bodyPr/>
          <a:lstStyle/>
          <a:p>
            <a:pPr marL="628650" indent="-571500" eaLnBrk="1" hangingPunct="1">
              <a:buFont typeface="Wingdings" pitchFamily="2" charset="2"/>
              <a:buChar char="v"/>
            </a:pPr>
            <a:r>
              <a:rPr lang="en-US" sz="2800" b="1" dirty="0" smtClean="0"/>
              <a:t>Federal guidance for requests for proposals (RFPs), FOAs, and grants are significant tools for communicating 12 CP priorities and encouraging CCI. </a:t>
            </a:r>
          </a:p>
          <a:p>
            <a:pPr marL="628650" indent="-571500" eaLnBrk="1" hangingPunct="1">
              <a:buFont typeface="Wingdings" pitchFamily="2" charset="2"/>
              <a:buChar char="v"/>
            </a:pPr>
            <a:r>
              <a:rPr lang="en-US" sz="2800" b="1" dirty="0" smtClean="0"/>
              <a:t>Federal funding reporting requirements on service provision a barrier to local CCI. </a:t>
            </a:r>
          </a:p>
          <a:p>
            <a:pPr marL="628650" indent="-571500" eaLnBrk="1" hangingPunct="1">
              <a:buFont typeface="Wingdings" pitchFamily="2" charset="2"/>
              <a:buChar char="v"/>
            </a:pPr>
            <a:r>
              <a:rPr lang="en-US" sz="2800" b="1" dirty="0" smtClean="0"/>
              <a:t>Local funding initiatives can guide CCI and new service delivery models. </a:t>
            </a:r>
          </a:p>
        </p:txBody>
      </p:sp>
      <p:sp>
        <p:nvSpPr>
          <p:cNvPr id="28677" name="AutoShape 12" descr="21-iStock_000006488111Medium"/>
          <p:cNvSpPr>
            <a:spLocks noChangeAspect="1" noChangeArrowheads="1"/>
          </p:cNvSpPr>
          <p:nvPr/>
        </p:nvSpPr>
        <p:spPr bwMode="auto">
          <a:xfrm>
            <a:off x="2643188" y="614363"/>
            <a:ext cx="3857625" cy="5629275"/>
          </a:xfrm>
          <a:prstGeom prst="rect">
            <a:avLst/>
          </a:prstGeom>
          <a:noFill/>
          <a:ln w="9525">
            <a:noFill/>
            <a:miter lim="800000"/>
            <a:headEnd/>
            <a:tailEnd/>
          </a:ln>
        </p:spPr>
        <p:txBody>
          <a:bodyPr/>
          <a:lstStyle/>
          <a:p>
            <a:endParaRPr lang="en-US"/>
          </a:p>
        </p:txBody>
      </p:sp>
      <p:sp>
        <p:nvSpPr>
          <p:cNvPr id="7" name="Rectangle 5"/>
          <p:cNvSpPr>
            <a:spLocks noChangeArrowheads="1"/>
          </p:cNvSpPr>
          <p:nvPr/>
        </p:nvSpPr>
        <p:spPr bwMode="auto">
          <a:xfrm>
            <a:off x="762000" y="228600"/>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buClr>
                <a:schemeClr val="accent1"/>
              </a:buClr>
              <a:buSzPct val="85000"/>
              <a:buFont typeface="Wingdings 2" charset="0"/>
              <a:buNone/>
              <a:defRPr/>
            </a:pPr>
            <a:r>
              <a:rPr lang="en-US" sz="2400" dirty="0" smtClean="0">
                <a:solidFill>
                  <a:srgbClr val="FFFF00"/>
                </a:solidFill>
                <a:latin typeface="Georgia" charset="0"/>
                <a:ea typeface="ＭＳ Ｐゴシック" charset="0"/>
                <a:cs typeface="Arial" charset="0"/>
              </a:rPr>
              <a:t>Funding mechanisms have encouraged CCI and new partnerships locally, and can be used more effectively to achieve goals of the NHAS and 12 CP.</a:t>
            </a:r>
            <a:endParaRPr lang="en-US" sz="2400" dirty="0">
              <a:solidFill>
                <a:srgbClr val="FFFF00"/>
              </a:solidFill>
              <a:latin typeface="Georgia" charset="0"/>
              <a:ea typeface="ＭＳ Ｐゴシック" charset="0"/>
              <a:cs typeface="Arial" charset="0"/>
            </a:endParaRPr>
          </a:p>
        </p:txBody>
      </p:sp>
      <p:sp>
        <p:nvSpPr>
          <p:cNvPr id="8" name="Rectangle 7"/>
          <p:cNvSpPr/>
          <p:nvPr/>
        </p:nvSpPr>
        <p:spPr>
          <a:xfrm>
            <a:off x="76200" y="-228600"/>
            <a:ext cx="990600" cy="1569660"/>
          </a:xfrm>
          <a:prstGeom prst="rect">
            <a:avLst/>
          </a:prstGeom>
          <a:noFill/>
        </p:spPr>
        <p:txBody>
          <a:bodyPr wrap="square" lIns="91440" tIns="45720" rIns="91440" bIns="45720">
            <a:spAutoFit/>
          </a:bodyPr>
          <a:lstStyle/>
          <a:p>
            <a:pPr algn="ctr"/>
            <a:r>
              <a:rPr lang="en-US" sz="9600" dirty="0" smtClean="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5</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p:cNvSpPr>
          <p:nvPr>
            <p:ph idx="1"/>
          </p:nvPr>
        </p:nvSpPr>
        <p:spPr/>
        <p:txBody>
          <a:bodyPr/>
          <a:lstStyle/>
          <a:p>
            <a:pPr marL="628650" indent="-571500" eaLnBrk="1" hangingPunct="1">
              <a:buFont typeface="Wingdings" pitchFamily="2" charset="2"/>
              <a:buChar char="v"/>
            </a:pPr>
            <a:r>
              <a:rPr lang="en-US" sz="2800" dirty="0" smtClean="0"/>
              <a:t>Jurisdictions using surveillance data and triangulating data to plan and target resources </a:t>
            </a:r>
          </a:p>
          <a:p>
            <a:pPr marL="628650" indent="-571500" eaLnBrk="1" hangingPunct="1">
              <a:buFont typeface="Wingdings" pitchFamily="2" charset="2"/>
              <a:buChar char="v"/>
            </a:pPr>
            <a:r>
              <a:rPr lang="en-US" sz="2800" dirty="0" smtClean="0"/>
              <a:t>Jurisdictions are coordinating and integrating data across systems</a:t>
            </a:r>
          </a:p>
          <a:p>
            <a:pPr marL="628650" indent="-571500" eaLnBrk="1" hangingPunct="1">
              <a:buFont typeface="Wingdings" pitchFamily="2" charset="2"/>
              <a:buChar char="v"/>
            </a:pPr>
            <a:r>
              <a:rPr lang="en-US" sz="2800" dirty="0" smtClean="0"/>
              <a:t>Federal HIV prevention and care data systems need to be better coordinated </a:t>
            </a:r>
          </a:p>
          <a:p>
            <a:pPr marL="628650" indent="-571500" eaLnBrk="1" hangingPunct="1">
              <a:buFont typeface="Wingdings" pitchFamily="2" charset="2"/>
              <a:buChar char="v"/>
            </a:pPr>
            <a:r>
              <a:rPr lang="en-US" sz="2800" dirty="0" smtClean="0"/>
              <a:t>Lack of consistent definitions of terms and eligibility criteria across Federal funders impedes CCI efforts </a:t>
            </a:r>
          </a:p>
        </p:txBody>
      </p:sp>
      <p:sp>
        <p:nvSpPr>
          <p:cNvPr id="6" name="Rectangle 5"/>
          <p:cNvSpPr>
            <a:spLocks noChangeArrowheads="1"/>
          </p:cNvSpPr>
          <p:nvPr/>
        </p:nvSpPr>
        <p:spPr bwMode="auto">
          <a:xfrm>
            <a:off x="762000" y="228600"/>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buClr>
                <a:schemeClr val="accent1"/>
              </a:buClr>
              <a:buSzPct val="85000"/>
              <a:buFont typeface="Wingdings 2" charset="0"/>
              <a:buNone/>
              <a:defRPr/>
            </a:pPr>
            <a:r>
              <a:rPr lang="en-US" sz="2400" dirty="0" smtClean="0">
                <a:solidFill>
                  <a:srgbClr val="FFFF00"/>
                </a:solidFill>
                <a:latin typeface="Georgia" charset="0"/>
                <a:ea typeface="ＭＳ Ｐゴシック" charset="0"/>
                <a:cs typeface="Arial" charset="0"/>
              </a:rPr>
              <a:t>Data are driving decision making in new ways, but data collection and reporting remain significant challenges. </a:t>
            </a:r>
            <a:endParaRPr lang="en-US" sz="2400" dirty="0">
              <a:solidFill>
                <a:srgbClr val="FFFF00"/>
              </a:solidFill>
              <a:latin typeface="Georgia" charset="0"/>
              <a:ea typeface="ＭＳ Ｐゴシック" charset="0"/>
              <a:cs typeface="Arial" charset="0"/>
            </a:endParaRPr>
          </a:p>
        </p:txBody>
      </p:sp>
      <p:sp>
        <p:nvSpPr>
          <p:cNvPr id="7" name="Rectangle 6"/>
          <p:cNvSpPr/>
          <p:nvPr/>
        </p:nvSpPr>
        <p:spPr>
          <a:xfrm>
            <a:off x="76200" y="-45660"/>
            <a:ext cx="990600" cy="1569660"/>
          </a:xfrm>
          <a:prstGeom prst="rect">
            <a:avLst/>
          </a:prstGeom>
          <a:noFill/>
        </p:spPr>
        <p:txBody>
          <a:bodyPr wrap="square" lIns="91440" tIns="45720" rIns="91440" bIns="45720">
            <a:spAutoFit/>
          </a:bodyPr>
          <a:lstStyle/>
          <a:p>
            <a:pPr algn="ctr"/>
            <a:r>
              <a:rPr lang="en-US" sz="9600" dirty="0" smtClean="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6</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p:txBody>
          <a:bodyPr/>
          <a:lstStyle/>
          <a:p>
            <a:pPr eaLnBrk="1" hangingPunct="1">
              <a:buFont typeface="Wingdings" pitchFamily="2" charset="2"/>
              <a:buChar char="v"/>
            </a:pPr>
            <a:r>
              <a:rPr lang="en-US" dirty="0" smtClean="0"/>
              <a:t>CCI was already in place </a:t>
            </a:r>
          </a:p>
          <a:p>
            <a:pPr eaLnBrk="1" hangingPunct="1">
              <a:buFont typeface="Wingdings" pitchFamily="2" charset="2"/>
              <a:buChar char="v"/>
            </a:pPr>
            <a:r>
              <a:rPr lang="en-US" dirty="0" smtClean="0"/>
              <a:t>CCI can be challenging</a:t>
            </a:r>
          </a:p>
          <a:p>
            <a:pPr marL="857250" lvl="2" indent="-457200" eaLnBrk="1" hangingPunct="1">
              <a:buClr>
                <a:srgbClr val="00B0F0"/>
              </a:buClr>
              <a:buFont typeface="Arial" pitchFamily="34" charset="0"/>
              <a:buChar char="•"/>
            </a:pPr>
            <a:r>
              <a:rPr lang="en-US" sz="2800" dirty="0"/>
              <a:t>Resource strain, role of ACA, Ryan White </a:t>
            </a:r>
            <a:r>
              <a:rPr lang="en-US" sz="2800" dirty="0" smtClean="0"/>
              <a:t>reauthorization</a:t>
            </a:r>
          </a:p>
          <a:p>
            <a:pPr eaLnBrk="1" hangingPunct="1">
              <a:buFont typeface="Wingdings" pitchFamily="2" charset="2"/>
              <a:buChar char="v"/>
            </a:pPr>
            <a:r>
              <a:rPr lang="en-US" dirty="0" smtClean="0"/>
              <a:t>Trust is an important facilitator of CCI</a:t>
            </a:r>
          </a:p>
        </p:txBody>
      </p:sp>
      <p:sp>
        <p:nvSpPr>
          <p:cNvPr id="6" name="Rectangle 5"/>
          <p:cNvSpPr>
            <a:spLocks noChangeArrowheads="1"/>
          </p:cNvSpPr>
          <p:nvPr/>
        </p:nvSpPr>
        <p:spPr bwMode="auto">
          <a:xfrm>
            <a:off x="762000" y="2286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buClr>
                <a:schemeClr val="accent1"/>
              </a:buClr>
              <a:buSzPct val="85000"/>
              <a:buFont typeface="Wingdings 2" charset="0"/>
              <a:buNone/>
              <a:defRPr/>
            </a:pPr>
            <a:r>
              <a:rPr lang="en-US" sz="2400" dirty="0" smtClean="0">
                <a:solidFill>
                  <a:srgbClr val="FFFF00"/>
                </a:solidFill>
                <a:latin typeface="Georgia" charset="0"/>
                <a:ea typeface="ＭＳ Ｐゴシック" charset="0"/>
                <a:cs typeface="Arial" charset="0"/>
              </a:rPr>
              <a:t>CCI is resource intensive, requiring time, staff, funding, communication, and support. </a:t>
            </a:r>
            <a:endParaRPr lang="en-US" sz="2400" dirty="0">
              <a:solidFill>
                <a:srgbClr val="FFFF00"/>
              </a:solidFill>
              <a:latin typeface="Georgia" charset="0"/>
              <a:ea typeface="ＭＳ Ｐゴシック" charset="0"/>
              <a:cs typeface="Arial" charset="0"/>
            </a:endParaRPr>
          </a:p>
        </p:txBody>
      </p:sp>
      <p:sp>
        <p:nvSpPr>
          <p:cNvPr id="7" name="Rectangle 6"/>
          <p:cNvSpPr/>
          <p:nvPr/>
        </p:nvSpPr>
        <p:spPr>
          <a:xfrm>
            <a:off x="76200" y="-228600"/>
            <a:ext cx="990600" cy="1569660"/>
          </a:xfrm>
          <a:prstGeom prst="rect">
            <a:avLst/>
          </a:prstGeom>
          <a:noFill/>
        </p:spPr>
        <p:txBody>
          <a:bodyPr wrap="square" lIns="91440" tIns="45720" rIns="91440" bIns="45720">
            <a:spAutoFit/>
          </a:bodyPr>
          <a:lstStyle/>
          <a:p>
            <a:pPr algn="ctr"/>
            <a:r>
              <a:rPr lang="en-US" sz="9600" b="1" cap="none" spc="0" dirty="0" smtClean="0">
                <a:ln w="19050" cmpd="dbl">
                  <a:solidFill>
                    <a:schemeClr val="tx1"/>
                  </a:solidFill>
                  <a:prstDash val="solid"/>
                </a:ln>
                <a:solidFill>
                  <a:schemeClr val="bg2">
                    <a:tint val="85000"/>
                    <a:satMod val="155000"/>
                  </a:schemeClr>
                </a:solidFill>
                <a:effectLst>
                  <a:innerShdw blurRad="63500" dist="50800">
                    <a:prstClr val="black">
                      <a:alpha val="50000"/>
                    </a:prstClr>
                  </a:innerShdw>
                </a:effectLst>
              </a:rPr>
              <a:t>7</a:t>
            </a:r>
            <a:endParaRPr lang="en-US" sz="9600" b="1" cap="none" spc="0" dirty="0">
              <a:ln w="19050" cmpd="dbl">
                <a:solidFill>
                  <a:schemeClr val="tx1"/>
                </a:solidFill>
                <a:prstDash val="solid"/>
              </a:ln>
              <a:solidFill>
                <a:schemeClr val="bg2">
                  <a:tint val="85000"/>
                  <a:satMod val="155000"/>
                </a:schemeClr>
              </a:solidFill>
              <a:effectLst>
                <a:innerShdw blurRad="63500" dist="50800">
                  <a:prstClr val="black">
                    <a:alpha val="50000"/>
                  </a:prst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algn="ctr" eaLnBrk="1" hangingPunct="1"/>
            <a:r>
              <a:rPr lang="en-US" dirty="0" smtClean="0"/>
              <a:t>Summary of CCI Progress</a:t>
            </a:r>
          </a:p>
        </p:txBody>
      </p:sp>
      <p:sp>
        <p:nvSpPr>
          <p:cNvPr id="31747" name="Rectangle 1027"/>
          <p:cNvSpPr>
            <a:spLocks noGrp="1" noChangeArrowheads="1"/>
          </p:cNvSpPr>
          <p:nvPr>
            <p:ph idx="1"/>
          </p:nvPr>
        </p:nvSpPr>
        <p:spPr>
          <a:xfrm>
            <a:off x="457200" y="1524000"/>
            <a:ext cx="8229600" cy="4525963"/>
          </a:xfrm>
        </p:spPr>
        <p:txBody>
          <a:bodyPr/>
          <a:lstStyle/>
          <a:p>
            <a:pPr eaLnBrk="1" hangingPunct="1"/>
            <a:r>
              <a:rPr lang="en-US" sz="2500" dirty="0" smtClean="0"/>
              <a:t>Integrated HIV planning </a:t>
            </a:r>
          </a:p>
          <a:p>
            <a:pPr eaLnBrk="1" hangingPunct="1"/>
            <a:r>
              <a:rPr lang="en-US" sz="2500" dirty="0" smtClean="0"/>
              <a:t>New Federal and local partner participation in local activities</a:t>
            </a:r>
          </a:p>
          <a:p>
            <a:pPr eaLnBrk="1" hangingPunct="1"/>
            <a:r>
              <a:rPr lang="en-US" sz="2500" dirty="0" smtClean="0"/>
              <a:t>Increased communication between Federal and local partners</a:t>
            </a:r>
          </a:p>
          <a:p>
            <a:pPr eaLnBrk="1" hangingPunct="1"/>
            <a:r>
              <a:rPr lang="en-US" sz="2500" dirty="0" smtClean="0"/>
              <a:t>Increased access to some data (e.g., local HIV resources)</a:t>
            </a:r>
          </a:p>
          <a:p>
            <a:pPr eaLnBrk="1" hangingPunct="1"/>
            <a:r>
              <a:rPr lang="en-US" sz="2500" dirty="0" smtClean="0"/>
              <a:t>Coordination and integration of some HIV prevention and care services</a:t>
            </a:r>
          </a:p>
          <a:p>
            <a:pPr eaLnBrk="1" hangingPunct="1"/>
            <a:r>
              <a:rPr lang="en-US" sz="2500" dirty="0" smtClean="0"/>
              <a:t>Increased use of data to guide planning and decision making</a:t>
            </a:r>
          </a:p>
          <a:p>
            <a:pPr eaLnBrk="1" hangingPunct="1"/>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Ongoing Facilitators</a:t>
            </a:r>
            <a:endParaRPr lang="en-US" dirty="0"/>
          </a:p>
        </p:txBody>
      </p:sp>
      <p:sp>
        <p:nvSpPr>
          <p:cNvPr id="3" name="Content Placeholder 2"/>
          <p:cNvSpPr>
            <a:spLocks noGrp="1"/>
          </p:cNvSpPr>
          <p:nvPr>
            <p:ph idx="1"/>
          </p:nvPr>
        </p:nvSpPr>
        <p:spPr/>
        <p:txBody>
          <a:bodyPr/>
          <a:lstStyle/>
          <a:p>
            <a:r>
              <a:rPr lang="en-US" sz="2800" dirty="0" smtClean="0"/>
              <a:t>HHS </a:t>
            </a:r>
            <a:r>
              <a:rPr lang="en-US" sz="2800" dirty="0"/>
              <a:t>leadership</a:t>
            </a:r>
          </a:p>
          <a:p>
            <a:r>
              <a:rPr lang="en-US" sz="2800" dirty="0" smtClean="0"/>
              <a:t>Local leadership and structures that support coordination and de-emphasize competition</a:t>
            </a:r>
          </a:p>
          <a:p>
            <a:r>
              <a:rPr lang="en-US" sz="2800" dirty="0" smtClean="0"/>
              <a:t>Prior </a:t>
            </a:r>
            <a:r>
              <a:rPr lang="en-US" sz="2800" dirty="0"/>
              <a:t>CCI-related initiatives (e.g., PCSI, ECHPP, EIIHA)</a:t>
            </a:r>
          </a:p>
          <a:p>
            <a:r>
              <a:rPr lang="en-US" sz="2800" dirty="0" smtClean="0"/>
              <a:t>New </a:t>
            </a:r>
            <a:r>
              <a:rPr lang="en-US" sz="2800" dirty="0"/>
              <a:t>and existing local </a:t>
            </a:r>
            <a:r>
              <a:rPr lang="en-US" sz="2800" dirty="0" smtClean="0"/>
              <a:t>relationships</a:t>
            </a:r>
          </a:p>
          <a:p>
            <a:r>
              <a:rPr lang="en-US" sz="2800" dirty="0" smtClean="0"/>
              <a:t>Funding to support CCI</a:t>
            </a:r>
          </a:p>
          <a:p>
            <a:endParaRPr lang="en-US" sz="2800" dirty="0" smtClean="0"/>
          </a:p>
          <a:p>
            <a:pPr marL="0" indent="0">
              <a:buNone/>
            </a:pPr>
            <a:endParaRPr lang="en-US" sz="2800" dirty="0"/>
          </a:p>
          <a:p>
            <a:endParaRPr lang="en-US" sz="2800" dirty="0"/>
          </a:p>
        </p:txBody>
      </p:sp>
    </p:spTree>
    <p:extLst>
      <p:ext uri="{BB962C8B-B14F-4D97-AF65-F5344CB8AC3E}">
        <p14:creationId xmlns:p14="http://schemas.microsoft.com/office/powerpoint/2010/main" val="4200178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Disclosures</a:t>
            </a:r>
            <a:endParaRPr lang="en-US" dirty="0"/>
          </a:p>
        </p:txBody>
      </p:sp>
      <p:sp>
        <p:nvSpPr>
          <p:cNvPr id="3" name="Content Placeholder 2"/>
          <p:cNvSpPr>
            <a:spLocks noGrp="1"/>
          </p:cNvSpPr>
          <p:nvPr>
            <p:ph idx="1"/>
          </p:nvPr>
        </p:nvSpPr>
        <p:spPr/>
        <p:txBody>
          <a:bodyPr/>
          <a:lstStyle/>
          <a:p>
            <a:r>
              <a:rPr lang="en-US" sz="2800" dirty="0" smtClean="0"/>
              <a:t>Vera Yakovchenko, MPH has no financial interest or relationships to disclose</a:t>
            </a:r>
          </a:p>
          <a:p>
            <a:r>
              <a:rPr lang="en-US" sz="2800" dirty="0" smtClean="0"/>
              <a:t>Stewart Landers, JD, MCP has no financial interest or relationships to disclose</a:t>
            </a:r>
          </a:p>
          <a:p>
            <a:r>
              <a:rPr lang="en-US" sz="2800" dirty="0" smtClean="0"/>
              <a:t>CME Staff Disclosures</a:t>
            </a:r>
          </a:p>
          <a:p>
            <a:pPr lvl="1"/>
            <a:r>
              <a:rPr lang="en-US" sz="2400" dirty="0" smtClean="0"/>
              <a:t>Professional Education Services Group staff have no financial interest or relationships to disclose</a:t>
            </a:r>
            <a:endParaRPr lang="en-US" sz="2400" dirty="0"/>
          </a:p>
        </p:txBody>
      </p:sp>
    </p:spTree>
    <p:extLst>
      <p:ext uri="{BB962C8B-B14F-4D97-AF65-F5344CB8AC3E}">
        <p14:creationId xmlns:p14="http://schemas.microsoft.com/office/powerpoint/2010/main" val="1487120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Ongoing Facilitators</a:t>
            </a:r>
          </a:p>
        </p:txBody>
      </p:sp>
      <p:sp>
        <p:nvSpPr>
          <p:cNvPr id="6" name="Content Placeholder 5"/>
          <p:cNvSpPr>
            <a:spLocks noGrp="1"/>
          </p:cNvSpPr>
          <p:nvPr>
            <p:ph idx="1"/>
          </p:nvPr>
        </p:nvSpPr>
        <p:spPr/>
        <p:txBody>
          <a:bodyPr/>
          <a:lstStyle/>
          <a:p>
            <a:r>
              <a:rPr lang="en-US" sz="2800" dirty="0"/>
              <a:t>Development of trust through small successes</a:t>
            </a:r>
          </a:p>
          <a:p>
            <a:r>
              <a:rPr lang="en-US" sz="2800" dirty="0" smtClean="0"/>
              <a:t>A </a:t>
            </a:r>
            <a:r>
              <a:rPr lang="en-US" sz="2800" dirty="0"/>
              <a:t>history of working together</a:t>
            </a:r>
          </a:p>
          <a:p>
            <a:r>
              <a:rPr lang="en-US" sz="2800" dirty="0" smtClean="0"/>
              <a:t>Data sharing to effectively target services</a:t>
            </a:r>
          </a:p>
          <a:p>
            <a:r>
              <a:rPr lang="en-US" sz="2800" dirty="0" smtClean="0"/>
              <a:t>Integrated </a:t>
            </a:r>
            <a:r>
              <a:rPr lang="en-US" sz="2800" dirty="0"/>
              <a:t>data systems for monitoring and reporting</a:t>
            </a:r>
          </a:p>
          <a:p>
            <a:r>
              <a:rPr lang="en-US" sz="2800" dirty="0" smtClean="0"/>
              <a:t>Access </a:t>
            </a:r>
            <a:r>
              <a:rPr lang="en-US" sz="2800" dirty="0"/>
              <a:t>to information on HIV resources in local jurisdiction</a:t>
            </a:r>
          </a:p>
          <a:p>
            <a:endParaRPr lang="en-US" dirty="0"/>
          </a:p>
        </p:txBody>
      </p:sp>
    </p:spTree>
    <p:extLst>
      <p:ext uri="{BB962C8B-B14F-4D97-AF65-F5344CB8AC3E}">
        <p14:creationId xmlns:p14="http://schemas.microsoft.com/office/powerpoint/2010/main" val="197145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eaLnBrk="1" hangingPunct="1"/>
            <a:r>
              <a:rPr lang="en-US" dirty="0" smtClean="0"/>
              <a:t>Ongoing Barriers</a:t>
            </a:r>
          </a:p>
        </p:txBody>
      </p:sp>
      <p:sp>
        <p:nvSpPr>
          <p:cNvPr id="32771" name="Rectangle 3"/>
          <p:cNvSpPr>
            <a:spLocks noGrp="1" noChangeArrowheads="1"/>
          </p:cNvSpPr>
          <p:nvPr>
            <p:ph idx="1"/>
          </p:nvPr>
        </p:nvSpPr>
        <p:spPr/>
        <p:txBody>
          <a:bodyPr/>
          <a:lstStyle/>
          <a:p>
            <a:pPr eaLnBrk="1" hangingPunct="1"/>
            <a:r>
              <a:rPr lang="en-US" sz="2800" dirty="0" smtClean="0"/>
              <a:t>Lack of clarity about 12 CP and local role</a:t>
            </a:r>
          </a:p>
          <a:p>
            <a:pPr eaLnBrk="1" hangingPunct="1"/>
            <a:r>
              <a:rPr lang="en-US" sz="2800" dirty="0" smtClean="0"/>
              <a:t>Variable involvement of Federal and local partners</a:t>
            </a:r>
          </a:p>
          <a:p>
            <a:pPr eaLnBrk="1" hangingPunct="1"/>
            <a:r>
              <a:rPr lang="en-US" sz="2800" dirty="0" smtClean="0"/>
              <a:t>Lack of coordination across Federal funding streams</a:t>
            </a:r>
          </a:p>
          <a:p>
            <a:pPr eaLnBrk="1" hangingPunct="1"/>
            <a:r>
              <a:rPr lang="en-US" sz="2800" dirty="0" smtClean="0"/>
              <a:t>Political or administrative </a:t>
            </a:r>
            <a:r>
              <a:rPr lang="ja-JP" altLang="en-US" sz="2800" dirty="0" smtClean="0"/>
              <a:t>“</a:t>
            </a:r>
            <a:r>
              <a:rPr lang="en-US" altLang="ja-JP" sz="2800" dirty="0" smtClean="0"/>
              <a:t>boundaries</a:t>
            </a:r>
            <a:r>
              <a:rPr lang="ja-JP" altLang="en-US" sz="2800" smtClean="0"/>
              <a:t>”</a:t>
            </a:r>
            <a:endParaRPr lang="en-US" altLang="ja-JP" sz="2800" dirty="0" smtClean="0"/>
          </a:p>
          <a:p>
            <a:pPr eaLnBrk="1" hangingPunct="1"/>
            <a:r>
              <a:rPr lang="en-US" sz="2800" dirty="0" smtClean="0"/>
              <a:t>National recession and state budget cuts</a:t>
            </a:r>
          </a:p>
          <a:p>
            <a:pPr eaLnBrk="1" hangingPunct="1"/>
            <a:r>
              <a:rPr lang="en-US" sz="2800" dirty="0" smtClean="0"/>
              <a:t>Time, resource constraints, and competing priorities</a:t>
            </a:r>
          </a:p>
          <a:p>
            <a:pPr eaLnBrk="1" hangingPunct="1"/>
            <a:endParaRPr lang="en-US" sz="2800" dirty="0" smtClean="0"/>
          </a:p>
          <a:p>
            <a:pPr eaLnBrk="1" hangingPunct="1"/>
            <a:endParaRPr lang="en-US" altLang="ja-JP" sz="2800" dirty="0" smtClean="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eaLnBrk="1" hangingPunct="1"/>
            <a:r>
              <a:rPr lang="en-US" dirty="0" smtClean="0"/>
              <a:t>Ongoing Barriers</a:t>
            </a:r>
          </a:p>
        </p:txBody>
      </p:sp>
      <p:sp>
        <p:nvSpPr>
          <p:cNvPr id="32771" name="Rectangle 3"/>
          <p:cNvSpPr>
            <a:spLocks noGrp="1" noChangeArrowheads="1"/>
          </p:cNvSpPr>
          <p:nvPr>
            <p:ph idx="1"/>
          </p:nvPr>
        </p:nvSpPr>
        <p:spPr/>
        <p:txBody>
          <a:bodyPr/>
          <a:lstStyle/>
          <a:p>
            <a:pPr eaLnBrk="1" hangingPunct="1"/>
            <a:r>
              <a:rPr lang="en-US" sz="2800" dirty="0" smtClean="0"/>
              <a:t>Disparate Federal and local reporting requirements</a:t>
            </a:r>
          </a:p>
          <a:p>
            <a:pPr eaLnBrk="1" hangingPunct="1"/>
            <a:r>
              <a:rPr lang="en-US" sz="2800" dirty="0" smtClean="0"/>
              <a:t>Different Federal definitions of terms and criteria</a:t>
            </a:r>
          </a:p>
          <a:p>
            <a:pPr eaLnBrk="1" hangingPunct="1"/>
            <a:r>
              <a:rPr lang="en-US" sz="2800" dirty="0" smtClean="0"/>
              <a:t>Incompatible data systems</a:t>
            </a:r>
          </a:p>
          <a:p>
            <a:pPr eaLnBrk="1" hangingPunct="1"/>
            <a:r>
              <a:rPr lang="en-US" sz="2800" dirty="0" smtClean="0"/>
              <a:t>Mastering a large, complicated system</a:t>
            </a:r>
          </a:p>
        </p:txBody>
      </p:sp>
    </p:spTree>
    <p:extLst>
      <p:ext uri="{BB962C8B-B14F-4D97-AF65-F5344CB8AC3E}">
        <p14:creationId xmlns:p14="http://schemas.microsoft.com/office/powerpoint/2010/main" val="399643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pPr algn="ctr" eaLnBrk="1" hangingPunct="1"/>
            <a:r>
              <a:rPr lang="en-US" dirty="0" smtClean="0"/>
              <a:t>Recommendations</a:t>
            </a:r>
          </a:p>
        </p:txBody>
      </p:sp>
      <p:sp>
        <p:nvSpPr>
          <p:cNvPr id="33795" name="Rectangle 1027"/>
          <p:cNvSpPr>
            <a:spLocks noGrp="1" noChangeArrowheads="1"/>
          </p:cNvSpPr>
          <p:nvPr>
            <p:ph idx="1"/>
          </p:nvPr>
        </p:nvSpPr>
        <p:spPr/>
        <p:txBody>
          <a:bodyPr/>
          <a:lstStyle/>
          <a:p>
            <a:pPr eaLnBrk="1" hangingPunct="1"/>
            <a:r>
              <a:rPr lang="en-US" sz="2800" dirty="0"/>
              <a:t>M</a:t>
            </a:r>
            <a:r>
              <a:rPr lang="en-US" sz="2800" dirty="0" smtClean="0"/>
              <a:t>ake </a:t>
            </a:r>
            <a:r>
              <a:rPr lang="en-US" sz="2800" dirty="0"/>
              <a:t>any new programs “user friendly” </a:t>
            </a:r>
            <a:r>
              <a:rPr lang="en-US" sz="2800" dirty="0" smtClean="0"/>
              <a:t>and adaptable to the needs of the jurisdictions</a:t>
            </a:r>
            <a:r>
              <a:rPr lang="en-US" sz="2800" dirty="0"/>
              <a:t>. </a:t>
            </a:r>
            <a:r>
              <a:rPr lang="en-US" sz="2800" dirty="0" smtClean="0"/>
              <a:t> </a:t>
            </a:r>
          </a:p>
          <a:p>
            <a:pPr eaLnBrk="1" hangingPunct="1"/>
            <a:r>
              <a:rPr lang="en-US" sz="2800" dirty="0"/>
              <a:t>More support is needed for CBOs that are exploring efforts to integrate clinical services or to merge with clinical providers. </a:t>
            </a:r>
          </a:p>
          <a:p>
            <a:pPr eaLnBrk="1" hangingPunct="1"/>
            <a:r>
              <a:rPr lang="en-US" sz="2800" dirty="0"/>
              <a:t>HHS should work with its agencies to identify a common guidance or framework for HIV prevention and care planning. </a:t>
            </a:r>
            <a:endParaRPr lang="en-US" sz="2800" dirty="0" smtClean="0"/>
          </a:p>
          <a:p>
            <a:pPr eaLnBrk="1" hangingPunct="1"/>
            <a:endParaRPr lang="en-US" sz="2800" dirty="0" smtClean="0"/>
          </a:p>
          <a:p>
            <a:pPr eaLnBrk="1" hangingPunct="1"/>
            <a:endParaRPr lang="en-US" sz="2800" dirty="0" smtClean="0"/>
          </a:p>
          <a:p>
            <a:pPr eaLnBrk="1" hangingPunct="1"/>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Recommendations</a:t>
            </a:r>
            <a:endParaRPr lang="en-US" dirty="0"/>
          </a:p>
        </p:txBody>
      </p:sp>
      <p:sp>
        <p:nvSpPr>
          <p:cNvPr id="3" name="Content Placeholder 2"/>
          <p:cNvSpPr>
            <a:spLocks noGrp="1"/>
          </p:cNvSpPr>
          <p:nvPr>
            <p:ph idx="1"/>
          </p:nvPr>
        </p:nvSpPr>
        <p:spPr/>
        <p:txBody>
          <a:bodyPr/>
          <a:lstStyle/>
          <a:p>
            <a:r>
              <a:rPr lang="en-US" sz="2800" dirty="0"/>
              <a:t>A</a:t>
            </a:r>
            <a:r>
              <a:rPr lang="en-US" sz="2800" dirty="0" smtClean="0"/>
              <a:t> </a:t>
            </a:r>
            <a:r>
              <a:rPr lang="en-US" sz="2800" dirty="0"/>
              <a:t>consistent practice of notifying state and local jurisdictions of directly funded services and </a:t>
            </a:r>
            <a:r>
              <a:rPr lang="en-US" sz="2800" dirty="0" smtClean="0"/>
              <a:t>programs </a:t>
            </a:r>
          </a:p>
          <a:p>
            <a:r>
              <a:rPr lang="en-US" sz="2800" dirty="0" smtClean="0"/>
              <a:t>HHS should develop </a:t>
            </a:r>
            <a:r>
              <a:rPr lang="en-US" sz="2800" dirty="0"/>
              <a:t>and </a:t>
            </a:r>
            <a:r>
              <a:rPr lang="en-US" sz="2800" dirty="0" smtClean="0"/>
              <a:t>implement a </a:t>
            </a:r>
            <a:r>
              <a:rPr lang="en-US" sz="2800" dirty="0"/>
              <a:t>small number of common indicators </a:t>
            </a:r>
            <a:endParaRPr lang="en-US" sz="2800" dirty="0" smtClean="0"/>
          </a:p>
          <a:p>
            <a:r>
              <a:rPr lang="en-US" sz="2800" dirty="0"/>
              <a:t>“HIV regional planning areas” that would act to clarify and consolidate jurisdictional issues with respect to Federal funding streams</a:t>
            </a:r>
          </a:p>
        </p:txBody>
      </p:sp>
    </p:spTree>
    <p:extLst>
      <p:ext uri="{BB962C8B-B14F-4D97-AF65-F5344CB8AC3E}">
        <p14:creationId xmlns:p14="http://schemas.microsoft.com/office/powerpoint/2010/main" val="50081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for HHS</a:t>
            </a:r>
            <a:endParaRPr lang="en-US" dirty="0"/>
          </a:p>
        </p:txBody>
      </p:sp>
      <p:sp>
        <p:nvSpPr>
          <p:cNvPr id="3" name="Content Placeholder 2"/>
          <p:cNvSpPr>
            <a:spLocks noGrp="1"/>
          </p:cNvSpPr>
          <p:nvPr>
            <p:ph idx="1"/>
          </p:nvPr>
        </p:nvSpPr>
        <p:spPr/>
        <p:txBody>
          <a:bodyPr/>
          <a:lstStyle/>
          <a:p>
            <a:pPr lvl="0"/>
            <a:r>
              <a:rPr lang="en-US" sz="2400" dirty="0" smtClean="0"/>
              <a:t>What role could programmatic guidance and benchmarks have in assisting to clarify goals related to future CCI efforts?</a:t>
            </a:r>
          </a:p>
          <a:p>
            <a:pPr lvl="0"/>
            <a:endParaRPr lang="en-US" sz="2000" dirty="0"/>
          </a:p>
          <a:p>
            <a:pPr lvl="0"/>
            <a:r>
              <a:rPr lang="en-US" sz="2400" dirty="0" smtClean="0"/>
              <a:t>How </a:t>
            </a:r>
            <a:r>
              <a:rPr lang="en-US" sz="2400" dirty="0"/>
              <a:t>can activities at the Federal level best be viewed through the lens of the needs of local (and state) jurisdictions</a:t>
            </a:r>
            <a:r>
              <a:rPr lang="en-US" sz="2400" dirty="0" smtClean="0"/>
              <a:t>?</a:t>
            </a:r>
          </a:p>
          <a:p>
            <a:pPr lvl="0"/>
            <a:endParaRPr lang="en-US" sz="2000" dirty="0"/>
          </a:p>
          <a:p>
            <a:pPr lvl="0"/>
            <a:r>
              <a:rPr lang="en-US" sz="2400" dirty="0" smtClean="0"/>
              <a:t>How can information about Federally funded activities at the state and local level best be shared? How local/state jurisdictions use that information to improve CCI?</a:t>
            </a:r>
          </a:p>
          <a:p>
            <a:endParaRPr lang="en-US" dirty="0"/>
          </a:p>
        </p:txBody>
      </p:sp>
    </p:spTree>
    <p:extLst>
      <p:ext uri="{BB962C8B-B14F-4D97-AF65-F5344CB8AC3E}">
        <p14:creationId xmlns:p14="http://schemas.microsoft.com/office/powerpoint/2010/main" val="124628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for Local Jurisdictions</a:t>
            </a:r>
            <a:endParaRPr lang="en-US" dirty="0"/>
          </a:p>
        </p:txBody>
      </p:sp>
      <p:sp>
        <p:nvSpPr>
          <p:cNvPr id="3" name="Content Placeholder 2"/>
          <p:cNvSpPr>
            <a:spLocks noGrp="1"/>
          </p:cNvSpPr>
          <p:nvPr>
            <p:ph idx="1"/>
          </p:nvPr>
        </p:nvSpPr>
        <p:spPr/>
        <p:txBody>
          <a:bodyPr/>
          <a:lstStyle/>
          <a:p>
            <a:pPr lvl="0"/>
            <a:r>
              <a:rPr lang="en-US" sz="2200" dirty="0"/>
              <a:t>To what extent have </a:t>
            </a:r>
            <a:r>
              <a:rPr lang="en-US" sz="2200" dirty="0" smtClean="0"/>
              <a:t>localities </a:t>
            </a:r>
            <a:r>
              <a:rPr lang="en-US" sz="2200" dirty="0"/>
              <a:t>coordinated or integrated </a:t>
            </a:r>
            <a:r>
              <a:rPr lang="en-US" sz="2200" dirty="0" smtClean="0"/>
              <a:t>their Federal </a:t>
            </a:r>
            <a:r>
              <a:rPr lang="en-US" sz="2200" dirty="0"/>
              <a:t>funding steams in response to the HIV/AIDS epidemic</a:t>
            </a:r>
            <a:r>
              <a:rPr lang="en-US" sz="2200" dirty="0" smtClean="0"/>
              <a:t>? </a:t>
            </a:r>
          </a:p>
          <a:p>
            <a:pPr lvl="0"/>
            <a:r>
              <a:rPr lang="en-US" sz="2200" dirty="0" smtClean="0"/>
              <a:t>What are the major breakdown points and greatest areas of fragmentation?</a:t>
            </a:r>
            <a:endParaRPr lang="en-US" sz="2200" dirty="0"/>
          </a:p>
          <a:p>
            <a:pPr lvl="0"/>
            <a:r>
              <a:rPr lang="en-US" sz="2200" dirty="0" smtClean="0"/>
              <a:t>What </a:t>
            </a:r>
            <a:r>
              <a:rPr lang="en-US" sz="2200" dirty="0"/>
              <a:t>methods have been most effective to effect this </a:t>
            </a:r>
            <a:r>
              <a:rPr lang="en-US" sz="2200" dirty="0" smtClean="0"/>
              <a:t>coordination </a:t>
            </a:r>
            <a:r>
              <a:rPr lang="en-US" sz="2200" dirty="0"/>
              <a:t>i.e. a staff person with responsibility, cross-program teams, development of logic model, etc</a:t>
            </a:r>
            <a:r>
              <a:rPr lang="en-US" sz="2200" dirty="0" smtClean="0"/>
              <a:t>.?</a:t>
            </a:r>
            <a:endParaRPr lang="en-US" sz="2200" dirty="0"/>
          </a:p>
          <a:p>
            <a:pPr lvl="0"/>
            <a:r>
              <a:rPr lang="en-US" sz="2200" dirty="0"/>
              <a:t>How can </a:t>
            </a:r>
            <a:r>
              <a:rPr lang="en-US" sz="2200" dirty="0" smtClean="0"/>
              <a:t>local/state jurisdictions </a:t>
            </a:r>
            <a:r>
              <a:rPr lang="en-US" sz="2200" dirty="0"/>
              <a:t>communicate clearly with </a:t>
            </a:r>
            <a:r>
              <a:rPr lang="en-US" sz="2200" dirty="0" smtClean="0"/>
              <a:t>Federal </a:t>
            </a:r>
            <a:r>
              <a:rPr lang="en-US" sz="2200" dirty="0"/>
              <a:t>liaisons </a:t>
            </a:r>
            <a:r>
              <a:rPr lang="en-US" sz="2200" dirty="0" smtClean="0"/>
              <a:t>(POs, </a:t>
            </a:r>
            <a:r>
              <a:rPr lang="en-US" sz="2200" dirty="0"/>
              <a:t>regional reps, etc.) regarding further actions required to support CCI at the local level?</a:t>
            </a:r>
          </a:p>
          <a:p>
            <a:endParaRPr lang="en-US" dirty="0"/>
          </a:p>
        </p:txBody>
      </p:sp>
    </p:spTree>
    <p:extLst>
      <p:ext uri="{BB962C8B-B14F-4D97-AF65-F5344CB8AC3E}">
        <p14:creationId xmlns:p14="http://schemas.microsoft.com/office/powerpoint/2010/main" val="2770169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for Everyone</a:t>
            </a:r>
            <a:endParaRPr lang="en-US" dirty="0"/>
          </a:p>
        </p:txBody>
      </p:sp>
      <p:sp>
        <p:nvSpPr>
          <p:cNvPr id="3" name="Content Placeholder 2"/>
          <p:cNvSpPr>
            <a:spLocks noGrp="1"/>
          </p:cNvSpPr>
          <p:nvPr>
            <p:ph idx="1"/>
          </p:nvPr>
        </p:nvSpPr>
        <p:spPr/>
        <p:txBody>
          <a:bodyPr/>
          <a:lstStyle/>
          <a:p>
            <a:pPr lvl="0"/>
            <a:r>
              <a:rPr lang="en-US" sz="2800" dirty="0"/>
              <a:t>How do we better bridge the role and function of the Federal government, state and local health departments and CBOs</a:t>
            </a:r>
            <a:r>
              <a:rPr lang="en-US" sz="2800" dirty="0" smtClean="0"/>
              <a:t>?</a:t>
            </a:r>
          </a:p>
          <a:p>
            <a:pPr lvl="0"/>
            <a:r>
              <a:rPr lang="en-US" sz="2800" dirty="0" smtClean="0"/>
              <a:t>What is the evolving role of CBOs and how should they be redefined?</a:t>
            </a:r>
          </a:p>
          <a:p>
            <a:r>
              <a:rPr lang="en-US" sz="2800" dirty="0"/>
              <a:t>What steps can be taken to further coordinate these funding streams that would assist us in achieve both locally set priorities as well as the goals of the NHAS?</a:t>
            </a:r>
          </a:p>
          <a:p>
            <a:pPr marL="0" lvl="0" indent="0">
              <a:buNone/>
            </a:pPr>
            <a:endParaRPr lang="en-US" sz="2800" dirty="0"/>
          </a:p>
          <a:p>
            <a:endParaRPr lang="en-US" dirty="0"/>
          </a:p>
        </p:txBody>
      </p:sp>
    </p:spTree>
    <p:extLst>
      <p:ext uri="{BB962C8B-B14F-4D97-AF65-F5344CB8AC3E}">
        <p14:creationId xmlns:p14="http://schemas.microsoft.com/office/powerpoint/2010/main" val="3199268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US" dirty="0" smtClean="0"/>
              <a:t>Acknowledgements</a:t>
            </a:r>
          </a:p>
        </p:txBody>
      </p:sp>
      <p:sp>
        <p:nvSpPr>
          <p:cNvPr id="34819" name="Rectangle 3"/>
          <p:cNvSpPr>
            <a:spLocks noGrp="1" noChangeArrowheads="1"/>
          </p:cNvSpPr>
          <p:nvPr>
            <p:ph idx="1"/>
          </p:nvPr>
        </p:nvSpPr>
        <p:spPr/>
        <p:txBody>
          <a:bodyPr/>
          <a:lstStyle/>
          <a:p>
            <a:pPr eaLnBrk="1" hangingPunct="1"/>
            <a:endParaRPr lang="en-US" sz="2800" dirty="0" smtClean="0"/>
          </a:p>
          <a:p>
            <a:pPr eaLnBrk="1" hangingPunct="1"/>
            <a:r>
              <a:rPr lang="en-US" sz="2800" dirty="0"/>
              <a:t>Dr. Ron Valdiserri, Vera </a:t>
            </a:r>
            <a:r>
              <a:rPr lang="en-US" sz="2800" dirty="0" err="1"/>
              <a:t>Yakovchenko</a:t>
            </a:r>
            <a:r>
              <a:rPr lang="en-US" sz="2800" dirty="0" smtClean="0"/>
              <a:t>,              Dr</a:t>
            </a:r>
            <a:r>
              <a:rPr lang="en-US" sz="2800" dirty="0"/>
              <a:t>. Andrew </a:t>
            </a:r>
            <a:r>
              <a:rPr lang="en-US" sz="2800" dirty="0" smtClean="0"/>
              <a:t>Forsyth, </a:t>
            </a:r>
            <a:r>
              <a:rPr lang="en-US" sz="2800" dirty="0"/>
              <a:t>and other OHAIDP </a:t>
            </a:r>
            <a:r>
              <a:rPr lang="en-US" sz="2800" dirty="0" smtClean="0"/>
              <a:t>staff</a:t>
            </a:r>
          </a:p>
          <a:p>
            <a:pPr marL="0" indent="0" eaLnBrk="1" hangingPunct="1">
              <a:buNone/>
            </a:pPr>
            <a:endParaRPr lang="en-US" sz="2800" dirty="0"/>
          </a:p>
          <a:p>
            <a:pPr eaLnBrk="1" hangingPunct="1"/>
            <a:r>
              <a:rPr lang="en-US" sz="2800" dirty="0" smtClean="0"/>
              <a:t>Representatives from Federal partner agencies (CDC, CMS, HRSA, IHS, NIH, USPHS, and SAMHSA)</a:t>
            </a:r>
          </a:p>
          <a:p>
            <a:pPr marL="0" indent="0" eaLnBrk="1" hangingPunct="1">
              <a:buNone/>
            </a:pPr>
            <a:endParaRPr lang="en-US" sz="2800" dirty="0" smtClean="0"/>
          </a:p>
        </p:txBody>
      </p:sp>
    </p:spTree>
    <p:extLst>
      <p:ext uri="{BB962C8B-B14F-4D97-AF65-F5344CB8AC3E}">
        <p14:creationId xmlns:p14="http://schemas.microsoft.com/office/powerpoint/2010/main" val="24888383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laroid.png"/>
          <p:cNvPicPr>
            <a:picLocks noChangeAspect="1"/>
          </p:cNvPicPr>
          <p:nvPr/>
        </p:nvPicPr>
        <p:blipFill rotWithShape="1">
          <a:blip r:embed="rId3" cstate="screen">
            <a:extLst>
              <a:ext uri="{28A0092B-C50C-407E-A947-70E740481C1C}">
                <a14:useLocalDpi xmlns:a14="http://schemas.microsoft.com/office/drawing/2010/main"/>
              </a:ext>
            </a:extLst>
          </a:blip>
          <a:srcRect l="14196" r="9980"/>
          <a:stretch/>
        </p:blipFill>
        <p:spPr bwMode="auto">
          <a:xfrm>
            <a:off x="0" y="1143000"/>
            <a:ext cx="9144000" cy="5181600"/>
          </a:xfrm>
          <a:prstGeom prst="rect">
            <a:avLst/>
          </a:prstGeom>
          <a:noFill/>
          <a:ln w="9525">
            <a:noFill/>
            <a:miter lim="800000"/>
            <a:headEnd/>
            <a:tailEnd/>
          </a:ln>
        </p:spPr>
      </p:pic>
      <p:sp>
        <p:nvSpPr>
          <p:cNvPr id="34818" name="Rectangle 2"/>
          <p:cNvSpPr>
            <a:spLocks noGrp="1" noChangeArrowheads="1"/>
          </p:cNvSpPr>
          <p:nvPr>
            <p:ph type="title"/>
          </p:nvPr>
        </p:nvSpPr>
        <p:spPr>
          <a:xfrm>
            <a:off x="457200" y="76200"/>
            <a:ext cx="8534400" cy="1143000"/>
          </a:xfrm>
        </p:spPr>
        <p:txBody>
          <a:bodyPr/>
          <a:lstStyle/>
          <a:p>
            <a:pPr algn="ctr" eaLnBrk="1" hangingPunct="1"/>
            <a:r>
              <a:rPr lang="en-US" dirty="0" smtClean="0"/>
              <a:t>Acknowledgements</a:t>
            </a:r>
          </a:p>
        </p:txBody>
      </p:sp>
      <p:sp>
        <p:nvSpPr>
          <p:cNvPr id="34819" name="Rectangle 3"/>
          <p:cNvSpPr>
            <a:spLocks noGrp="1" noChangeArrowheads="1"/>
          </p:cNvSpPr>
          <p:nvPr>
            <p:ph idx="1"/>
          </p:nvPr>
        </p:nvSpPr>
        <p:spPr>
          <a:xfrm>
            <a:off x="152400" y="1219200"/>
            <a:ext cx="8991600" cy="4906963"/>
          </a:xfrm>
        </p:spPr>
        <p:txBody>
          <a:bodyPr/>
          <a:lstStyle/>
          <a:p>
            <a:pPr eaLnBrk="1" hangingPunct="1">
              <a:buFont typeface="Wingdings" pitchFamily="2" charset="2"/>
              <a:buChar char="v"/>
            </a:pPr>
            <a:r>
              <a:rPr lang="en-US" sz="2000" dirty="0" smtClean="0">
                <a:solidFill>
                  <a:schemeClr val="tx1"/>
                </a:solidFill>
              </a:rPr>
              <a:t>ECHPP contacts in each city and other individuals provided information, assisted with meeting logistics, and/or participated in meetings. The following were the initial contacts and for each of the 12 Cities:</a:t>
            </a:r>
          </a:p>
        </p:txBody>
      </p:sp>
      <p:graphicFrame>
        <p:nvGraphicFramePr>
          <p:cNvPr id="8" name="Table 7"/>
          <p:cNvGraphicFramePr>
            <a:graphicFrameLocks noGrp="1"/>
          </p:cNvGraphicFramePr>
          <p:nvPr>
            <p:extLst>
              <p:ext uri="{D42A27DB-BD31-4B8C-83A1-F6EECF244321}">
                <p14:modId xmlns:p14="http://schemas.microsoft.com/office/powerpoint/2010/main" val="4216232436"/>
              </p:ext>
            </p:extLst>
          </p:nvPr>
        </p:nvGraphicFramePr>
        <p:xfrm>
          <a:off x="-76200" y="2286000"/>
          <a:ext cx="9753600" cy="3890010"/>
        </p:xfrm>
        <a:graphic>
          <a:graphicData uri="http://schemas.openxmlformats.org/drawingml/2006/table">
            <a:tbl>
              <a:tblPr firstRow="1" bandRow="1">
                <a:tableStyleId>{5940675A-B579-460E-94D1-54222C63F5DA}</a:tableStyleId>
              </a:tblPr>
              <a:tblGrid>
                <a:gridCol w="3200400"/>
                <a:gridCol w="3352800"/>
                <a:gridCol w="3200400"/>
              </a:tblGrid>
              <a:tr h="97155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Blayne Cutler</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New York City, NY</a:t>
                      </a:r>
                    </a:p>
                    <a:p>
                      <a:pPr algn="ctr"/>
                      <a:endParaRPr lang="en-US" sz="1800" b="1"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Donato</a:t>
                      </a:r>
                      <a:r>
                        <a:rPr lang="en-US" sz="2000" b="1" baseline="0" dirty="0" smtClean="0">
                          <a:solidFill>
                            <a:schemeClr val="tx1"/>
                          </a:solidFill>
                          <a:latin typeface="Georgia" pitchFamily="18" charset="0"/>
                        </a:rPr>
                        <a:t> Clarke</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Atlanta, GA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Dara Geckeler</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San Francisco, CA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55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Jacqueline Rurangirwa</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Los Angeles, CA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Marlene Lalota</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Miami, FL</a:t>
                      </a:r>
                    </a:p>
                    <a:p>
                      <a:pPr algn="ctr"/>
                      <a:endParaRPr lang="en-US" sz="1800" b="1"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Heather Hauck</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Baltimore, MD</a:t>
                      </a:r>
                      <a:endParaRPr lang="en-US" sz="1800" b="0"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55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Nestor</a:t>
                      </a:r>
                      <a:r>
                        <a:rPr lang="en-US" sz="2000" b="1" baseline="0" dirty="0" smtClean="0">
                          <a:solidFill>
                            <a:schemeClr val="tx1"/>
                          </a:solidFill>
                          <a:latin typeface="Georgia" pitchFamily="18" charset="0"/>
                        </a:rPr>
                        <a:t> Rocha</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Washington, DC</a:t>
                      </a:r>
                    </a:p>
                    <a:p>
                      <a:pPr algn="ctr"/>
                      <a:endParaRPr lang="en-US" sz="1800" b="1"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Coleman Terrell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Philadelphia, PA</a:t>
                      </a:r>
                    </a:p>
                    <a:p>
                      <a:pPr algn="ctr"/>
                      <a:endParaRPr lang="en-US" sz="1800" b="1"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Ann Robbins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Dallas, TX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97155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David Amarathithada</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Chicago, 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Marlene McNeese-Ward</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Houston, TX</a:t>
                      </a:r>
                    </a:p>
                    <a:p>
                      <a:pPr algn="ctr"/>
                      <a:endParaRPr lang="en-US" sz="1800" b="1" dirty="0">
                        <a:solidFill>
                          <a:schemeClr val="tx1"/>
                        </a:solidFill>
                        <a:latin typeface="Georg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Georgia" pitchFamily="18" charset="0"/>
                        </a:rPr>
                        <a:t>Margaret Wolfe</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Georgia" pitchFamily="18" charset="0"/>
                        </a:rPr>
                        <a:t>San Juan, PR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5660467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Objectives</a:t>
            </a:r>
            <a:endParaRPr lang="en-US" dirty="0"/>
          </a:p>
        </p:txBody>
      </p:sp>
      <p:sp>
        <p:nvSpPr>
          <p:cNvPr id="3" name="Content Placeholder 2"/>
          <p:cNvSpPr>
            <a:spLocks noGrp="1"/>
          </p:cNvSpPr>
          <p:nvPr>
            <p:ph idx="1"/>
          </p:nvPr>
        </p:nvSpPr>
        <p:spPr/>
        <p:txBody>
          <a:bodyPr/>
          <a:lstStyle/>
          <a:p>
            <a:r>
              <a:rPr lang="en-US" sz="2800" dirty="0" smtClean="0"/>
              <a:t>To enhance grantees’ understanding of how the 12 Cities Project relates to and differs from ECHPP and the NHAS</a:t>
            </a:r>
          </a:p>
          <a:p>
            <a:r>
              <a:rPr lang="en-US" sz="2800" dirty="0" smtClean="0"/>
              <a:t>To disseminate successful efforts at coordination and integration that have been implemented in the 12 cities</a:t>
            </a:r>
          </a:p>
          <a:p>
            <a:r>
              <a:rPr lang="en-US" sz="2800" dirty="0" smtClean="0"/>
              <a:t>To discuss and brainstorm how to address challenges that arise from increased coordination </a:t>
            </a:r>
            <a:endParaRPr lang="en-US" sz="2800" dirty="0"/>
          </a:p>
        </p:txBody>
      </p:sp>
    </p:spTree>
    <p:extLst>
      <p:ext uri="{BB962C8B-B14F-4D97-AF65-F5344CB8AC3E}">
        <p14:creationId xmlns:p14="http://schemas.microsoft.com/office/powerpoint/2010/main" val="2929582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543800" cy="2593975"/>
          </a:xfrm>
        </p:spPr>
        <p:txBody>
          <a:bodyPr/>
          <a:lstStyle/>
          <a:p>
            <a:pPr algn="ctr"/>
            <a:r>
              <a:rPr lang="en-US" sz="4800" b="1" dirty="0" smtClean="0"/>
              <a:t>Coordinating HIV Prevention &amp; Care in NYC </a:t>
            </a:r>
            <a:endParaRPr lang="en-US" sz="4800" b="1" dirty="0"/>
          </a:p>
        </p:txBody>
      </p:sp>
      <p:sp>
        <p:nvSpPr>
          <p:cNvPr id="3" name="Subtitle 2"/>
          <p:cNvSpPr>
            <a:spLocks noGrp="1"/>
          </p:cNvSpPr>
          <p:nvPr>
            <p:ph type="subTitle" idx="1"/>
          </p:nvPr>
        </p:nvSpPr>
        <p:spPr/>
        <p:txBody>
          <a:bodyPr>
            <a:normAutofit lnSpcReduction="10000"/>
          </a:bodyPr>
          <a:lstStyle/>
          <a:p>
            <a:r>
              <a:rPr lang="en-US" dirty="0" smtClean="0"/>
              <a:t>Graham Harriman, MA, LPC</a:t>
            </a:r>
          </a:p>
          <a:p>
            <a:r>
              <a:rPr lang="en-US" dirty="0" smtClean="0"/>
              <a:t>Interim Director Care and Treatment</a:t>
            </a:r>
          </a:p>
          <a:p>
            <a:r>
              <a:rPr lang="en-US" dirty="0" smtClean="0"/>
              <a:t>Bureau of HIV/AIDS Prevention and Control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277069"/>
            <a:ext cx="12065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1543"/>
      </p:ext>
    </p:extLst>
  </p:cSld>
  <p:clrMapOvr>
    <a:masterClrMapping/>
  </p:clrMapOvr>
  <p:transition xmlns:p14="http://schemas.microsoft.com/office/powerpoint/2010/mai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00037" y="228600"/>
            <a:ext cx="8534400" cy="1066800"/>
          </a:xfrm>
        </p:spPr>
        <p:txBody>
          <a:bodyPr>
            <a:normAutofit fontScale="90000"/>
          </a:bodyPr>
          <a:lstStyle/>
          <a:p>
            <a:pPr algn="ctr"/>
            <a:r>
              <a:rPr lang="en-US" sz="4400" b="1" dirty="0" smtClean="0">
                <a:solidFill>
                  <a:schemeClr val="tx2"/>
                </a:solidFill>
              </a:rPr>
              <a:t/>
            </a:r>
            <a:br>
              <a:rPr lang="en-US" sz="4400" b="1" dirty="0" smtClean="0">
                <a:solidFill>
                  <a:schemeClr val="tx2"/>
                </a:solidFill>
              </a:rPr>
            </a:br>
            <a:r>
              <a:rPr lang="en-US" sz="4400" b="1" dirty="0" smtClean="0">
                <a:solidFill>
                  <a:schemeClr val="tx1"/>
                </a:solidFill>
              </a:rPr>
              <a:t>How It All Fits Together…</a:t>
            </a:r>
            <a:r>
              <a:rPr lang="en-US" sz="4400" b="1" dirty="0" smtClean="0">
                <a:solidFill>
                  <a:schemeClr val="tx2"/>
                </a:solidFill>
              </a:rPr>
              <a:t/>
            </a:r>
            <a:br>
              <a:rPr lang="en-US" sz="4400" b="1" dirty="0" smtClean="0">
                <a:solidFill>
                  <a:schemeClr val="tx2"/>
                </a:solidFill>
              </a:rPr>
            </a:br>
            <a:r>
              <a:rPr lang="en-US" sz="4400" b="1" dirty="0" smtClean="0">
                <a:solidFill>
                  <a:schemeClr val="tx2"/>
                </a:solidFill>
              </a:rPr>
              <a:t/>
            </a:r>
            <a:br>
              <a:rPr lang="en-US" sz="4400" b="1" dirty="0" smtClean="0">
                <a:solidFill>
                  <a:schemeClr val="tx2"/>
                </a:solidFill>
              </a:rPr>
            </a:br>
            <a:endParaRPr lang="en-US" sz="4400" dirty="0" smtClean="0">
              <a:solidFill>
                <a:srgbClr val="164C6C"/>
              </a:solidFill>
            </a:endParaRPr>
          </a:p>
        </p:txBody>
      </p:sp>
      <p:sp>
        <p:nvSpPr>
          <p:cNvPr id="3" name="Content Placeholder 2"/>
          <p:cNvSpPr>
            <a:spLocks noGrp="1"/>
          </p:cNvSpPr>
          <p:nvPr>
            <p:ph idx="1"/>
          </p:nvPr>
        </p:nvSpPr>
        <p:spPr>
          <a:xfrm>
            <a:off x="152400" y="1250950"/>
            <a:ext cx="8504238" cy="5330825"/>
          </a:xfrm>
        </p:spPr>
        <p:txBody>
          <a:bodyPr>
            <a:normAutofit/>
          </a:bodyPr>
          <a:lstStyle/>
          <a:p>
            <a:pPr marL="548640" lvl="1" indent="-274320" fontAlgn="auto">
              <a:spcAft>
                <a:spcPts val="0"/>
              </a:spcAft>
              <a:buNone/>
              <a:defRPr/>
            </a:pPr>
            <a:r>
              <a:rPr lang="en-US" sz="3100" b="1" dirty="0" smtClean="0"/>
              <a:t> </a:t>
            </a:r>
            <a:endParaRPr lang="en-US" sz="2800" dirty="0" smtClean="0">
              <a:latin typeface="+mj-lt"/>
            </a:endParaRPr>
          </a:p>
          <a:p>
            <a:pPr marL="594360" lvl="2" indent="0" fontAlgn="auto">
              <a:spcAft>
                <a:spcPts val="0"/>
              </a:spcAft>
              <a:buClr>
                <a:schemeClr val="accent3"/>
              </a:buClr>
              <a:buFont typeface="Wingdings 2"/>
              <a:buNone/>
              <a:defRPr/>
            </a:pPr>
            <a:endParaRPr lang="en-US" sz="2200" b="1" dirty="0" smtClean="0">
              <a:latin typeface="+mj-lt"/>
            </a:endParaRPr>
          </a:p>
          <a:p>
            <a:pPr marL="594360" lvl="2" indent="0" fontAlgn="auto">
              <a:spcAft>
                <a:spcPts val="0"/>
              </a:spcAft>
              <a:buClr>
                <a:schemeClr val="accent3"/>
              </a:buClr>
              <a:buFont typeface="Wingdings 2"/>
              <a:buNone/>
              <a:defRPr/>
            </a:pPr>
            <a:r>
              <a:rPr lang="en-US" sz="2200" b="1" dirty="0" smtClean="0">
                <a:latin typeface="+mj-lt"/>
              </a:rPr>
              <a:t> </a:t>
            </a:r>
            <a:endParaRPr lang="en-US" sz="2200" b="1" dirty="0">
              <a:latin typeface="+mj-lt"/>
            </a:endParaRPr>
          </a:p>
          <a:p>
            <a:pPr marL="411480" lvl="1" indent="0" fontAlgn="auto">
              <a:spcAft>
                <a:spcPts val="0"/>
              </a:spcAft>
              <a:buFont typeface="Wingdings"/>
              <a:buNone/>
              <a:defRPr/>
            </a:pPr>
            <a:r>
              <a:rPr lang="en-US" b="1" dirty="0" smtClean="0">
                <a:latin typeface="+mj-lt"/>
              </a:rPr>
              <a:t> </a:t>
            </a:r>
            <a:endParaRPr lang="en-US" dirty="0">
              <a:latin typeface="+mj-lt"/>
            </a:endParaRPr>
          </a:p>
        </p:txBody>
      </p:sp>
      <p:pic>
        <p:nvPicPr>
          <p:cNvPr id="74756" name="Picture 6" descr="image00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412" y="6305550"/>
            <a:ext cx="12096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3400" y="1143000"/>
            <a:ext cx="7696200" cy="5410200"/>
          </a:xfrm>
          <a:prstGeom prst="ellipse">
            <a:avLst/>
          </a:prstGeom>
          <a:solidFill>
            <a:srgbClr val="FAFE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 name="Oval 5"/>
          <p:cNvSpPr/>
          <p:nvPr/>
        </p:nvSpPr>
        <p:spPr>
          <a:xfrm>
            <a:off x="1752600" y="1894820"/>
            <a:ext cx="5410200" cy="4191000"/>
          </a:xfrm>
          <a:prstGeom prst="ellipse">
            <a:avLst/>
          </a:prstGeom>
          <a:solidFill>
            <a:srgbClr val="FEB4FE"/>
          </a:solidFill>
          <a:ln>
            <a:solidFill>
              <a:srgbClr val="FEB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8" name="TextBox 7"/>
          <p:cNvSpPr txBox="1"/>
          <p:nvPr/>
        </p:nvSpPr>
        <p:spPr>
          <a:xfrm>
            <a:off x="2971800" y="1371600"/>
            <a:ext cx="4419600" cy="523220"/>
          </a:xfrm>
          <a:prstGeom prst="rect">
            <a:avLst/>
          </a:prstGeom>
          <a:noFill/>
        </p:spPr>
        <p:txBody>
          <a:bodyPr wrap="square" rtlCol="0">
            <a:spAutoFit/>
          </a:bodyPr>
          <a:lstStyle/>
          <a:p>
            <a:pPr fontAlgn="auto">
              <a:spcBef>
                <a:spcPts val="0"/>
              </a:spcBef>
              <a:spcAft>
                <a:spcPts val="0"/>
              </a:spcAft>
            </a:pPr>
            <a:r>
              <a:rPr lang="en-US" dirty="0">
                <a:solidFill>
                  <a:srgbClr val="2F2B20"/>
                </a:solidFill>
                <a:latin typeface="Calibri"/>
                <a:ea typeface="+mn-ea"/>
              </a:rPr>
              <a:t>NHAS: (2011-2015)</a:t>
            </a:r>
          </a:p>
        </p:txBody>
      </p:sp>
      <p:sp>
        <p:nvSpPr>
          <p:cNvPr id="9" name="TextBox 8"/>
          <p:cNvSpPr txBox="1"/>
          <p:nvPr/>
        </p:nvSpPr>
        <p:spPr>
          <a:xfrm>
            <a:off x="2819400" y="2362200"/>
            <a:ext cx="3505200" cy="461665"/>
          </a:xfrm>
          <a:prstGeom prst="rect">
            <a:avLst/>
          </a:prstGeom>
          <a:noFill/>
        </p:spPr>
        <p:txBody>
          <a:bodyPr wrap="square" rtlCol="0">
            <a:spAutoFit/>
          </a:bodyPr>
          <a:lstStyle/>
          <a:p>
            <a:pPr fontAlgn="auto">
              <a:spcBef>
                <a:spcPts val="0"/>
              </a:spcBef>
              <a:spcAft>
                <a:spcPts val="0"/>
              </a:spcAft>
            </a:pPr>
            <a:r>
              <a:rPr lang="en-US" sz="2400" dirty="0">
                <a:solidFill>
                  <a:srgbClr val="2F2B20"/>
                </a:solidFill>
                <a:latin typeface="Calibri"/>
                <a:ea typeface="+mn-ea"/>
              </a:rPr>
              <a:t>12 Cities Project: (HHS) </a:t>
            </a:r>
          </a:p>
        </p:txBody>
      </p:sp>
      <p:sp>
        <p:nvSpPr>
          <p:cNvPr id="10" name="Oval 9"/>
          <p:cNvSpPr/>
          <p:nvPr/>
        </p:nvSpPr>
        <p:spPr>
          <a:xfrm>
            <a:off x="1752600" y="3657600"/>
            <a:ext cx="1295400" cy="838200"/>
          </a:xfrm>
          <a:prstGeom prst="ellipse">
            <a:avLst/>
          </a:prstGeom>
          <a:solidFill>
            <a:srgbClr val="1106A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800" b="0" dirty="0" smtClean="0">
                <a:solidFill>
                  <a:srgbClr val="FFFFFF"/>
                </a:solidFill>
              </a:rPr>
              <a:t>CDC</a:t>
            </a:r>
            <a:endParaRPr lang="en-US" sz="1800" b="0" dirty="0">
              <a:solidFill>
                <a:srgbClr val="FFFFFF"/>
              </a:solidFill>
            </a:endParaRPr>
          </a:p>
        </p:txBody>
      </p:sp>
      <p:sp>
        <p:nvSpPr>
          <p:cNvPr id="11" name="Oval 10"/>
          <p:cNvSpPr/>
          <p:nvPr/>
        </p:nvSpPr>
        <p:spPr>
          <a:xfrm>
            <a:off x="2971800" y="3581400"/>
            <a:ext cx="1409700" cy="990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srgbClr val="2F2B20"/>
                </a:solidFill>
              </a:rPr>
              <a:t>SAMHSA</a:t>
            </a:r>
            <a:endParaRPr lang="en-US" sz="1800" b="0" dirty="0">
              <a:solidFill>
                <a:srgbClr val="2F2B20"/>
              </a:solidFill>
            </a:endParaRPr>
          </a:p>
        </p:txBody>
      </p:sp>
      <p:sp>
        <p:nvSpPr>
          <p:cNvPr id="13" name="Oval 12"/>
          <p:cNvSpPr/>
          <p:nvPr/>
        </p:nvSpPr>
        <p:spPr>
          <a:xfrm>
            <a:off x="4267200" y="3657600"/>
            <a:ext cx="1447800" cy="990600"/>
          </a:xfrm>
          <a:prstGeom prst="ellipse">
            <a:avLst/>
          </a:prstGeom>
          <a:solidFill>
            <a:srgbClr val="FC2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srgbClr val="FFFFFF"/>
                </a:solidFill>
              </a:rPr>
              <a:t>NIH</a:t>
            </a:r>
            <a:endParaRPr lang="en-US" sz="1800" b="0" dirty="0">
              <a:solidFill>
                <a:srgbClr val="FFFFFF"/>
              </a:solidFill>
            </a:endParaRPr>
          </a:p>
        </p:txBody>
      </p:sp>
      <p:sp>
        <p:nvSpPr>
          <p:cNvPr id="19" name="Oval 18"/>
          <p:cNvSpPr/>
          <p:nvPr/>
        </p:nvSpPr>
        <p:spPr>
          <a:xfrm>
            <a:off x="5638800" y="3581400"/>
            <a:ext cx="1500277" cy="1066800"/>
          </a:xfrm>
          <a:prstGeom prst="ellipse">
            <a:avLst/>
          </a:prstGeom>
          <a:solidFill>
            <a:srgbClr val="03A1A9"/>
          </a:solidFill>
          <a:ln>
            <a:solidFill>
              <a:schemeClr val="tx1"/>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800" b="0" dirty="0" smtClean="0">
                <a:solidFill>
                  <a:srgbClr val="FFFFFF"/>
                </a:solidFill>
              </a:rPr>
              <a:t>HRSA</a:t>
            </a:r>
            <a:endParaRPr lang="en-US" sz="1800" b="0" dirty="0">
              <a:solidFill>
                <a:srgbClr val="FFFFFF"/>
              </a:solidFill>
            </a:endParaRPr>
          </a:p>
        </p:txBody>
      </p:sp>
    </p:spTree>
    <p:extLst>
      <p:ext uri="{BB962C8B-B14F-4D97-AF65-F5344CB8AC3E}">
        <p14:creationId xmlns:p14="http://schemas.microsoft.com/office/powerpoint/2010/main" val="36394465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bwMode="auto">
          <a:xfrm>
            <a:off x="0" y="194706"/>
            <a:ext cx="9144000" cy="1143000"/>
          </a:xfrm>
        </p:spPr>
        <p:txBody>
          <a:bodyPr wrap="square" numCol="1" anchorCtr="0" compatLnSpc="1">
            <a:prstTxWarp prst="textNoShape">
              <a:avLst/>
            </a:prstTxWarp>
            <a:normAutofit/>
          </a:bodyPr>
          <a:lstStyle/>
          <a:p>
            <a:pPr algn="ctr">
              <a:defRPr/>
            </a:pPr>
            <a:r>
              <a:rPr lang="en-US" sz="3600" b="1" cap="none" dirty="0" smtClean="0">
                <a:latin typeface="Constantia" pitchFamily="18" charset="0"/>
              </a:rPr>
              <a:t>ECHPP </a:t>
            </a:r>
            <a:r>
              <a:rPr lang="en-US" sz="3600" b="1" dirty="0" smtClean="0">
                <a:latin typeface="Constantia" pitchFamily="18" charset="0"/>
              </a:rPr>
              <a:t>Phase I </a:t>
            </a:r>
            <a:r>
              <a:rPr lang="en-US" sz="3600" b="1" cap="none" dirty="0" smtClean="0">
                <a:latin typeface="Constantia" pitchFamily="18" charset="0"/>
              </a:rPr>
              <a:t>in NYC (2010-2011)</a:t>
            </a:r>
          </a:p>
        </p:txBody>
      </p:sp>
      <p:sp>
        <p:nvSpPr>
          <p:cNvPr id="24579" name="Rectangle 3"/>
          <p:cNvSpPr>
            <a:spLocks noGrp="1"/>
          </p:cNvSpPr>
          <p:nvPr>
            <p:ph idx="1"/>
          </p:nvPr>
        </p:nvSpPr>
        <p:spPr bwMode="auto">
          <a:xfrm>
            <a:off x="0" y="1337706"/>
            <a:ext cx="8991600" cy="5257800"/>
          </a:xfrm>
        </p:spPr>
        <p:txBody>
          <a:bodyPr wrap="square" numCol="1" anchor="t" anchorCtr="0" compatLnSpc="1">
            <a:prstTxWarp prst="textNoShape">
              <a:avLst/>
            </a:prstTxWarp>
            <a:normAutofit/>
          </a:bodyPr>
          <a:lstStyle/>
          <a:p>
            <a:pPr>
              <a:lnSpc>
                <a:spcPct val="90000"/>
              </a:lnSpc>
            </a:pPr>
            <a:r>
              <a:rPr lang="en-US" sz="2800" b="1" dirty="0" smtClean="0">
                <a:solidFill>
                  <a:schemeClr val="tx2"/>
                </a:solidFill>
                <a:latin typeface="Constantia" pitchFamily="18" charset="0"/>
              </a:rPr>
              <a:t>Situational Analysis  (3-4 months) </a:t>
            </a:r>
            <a:endParaRPr lang="en-US" sz="2000" dirty="0" smtClean="0">
              <a:solidFill>
                <a:schemeClr val="tx2"/>
              </a:solidFill>
              <a:latin typeface="Constantia" pitchFamily="18" charset="0"/>
            </a:endParaRPr>
          </a:p>
          <a:p>
            <a:pPr lvl="2">
              <a:lnSpc>
                <a:spcPct val="90000"/>
              </a:lnSpc>
              <a:buFont typeface="Wingdings" pitchFamily="2" charset="2"/>
              <a:buNone/>
            </a:pPr>
            <a:endParaRPr lang="en-US" sz="800" dirty="0" smtClean="0">
              <a:solidFill>
                <a:schemeClr val="tx2"/>
              </a:solidFill>
              <a:latin typeface="Constantia" pitchFamily="18" charset="0"/>
            </a:endParaRPr>
          </a:p>
          <a:p>
            <a:pPr lvl="1">
              <a:lnSpc>
                <a:spcPct val="90000"/>
              </a:lnSpc>
            </a:pPr>
            <a:r>
              <a:rPr lang="en-US" sz="2400" b="1" dirty="0" smtClean="0">
                <a:solidFill>
                  <a:schemeClr val="tx2"/>
                </a:solidFill>
                <a:latin typeface="Constantia" pitchFamily="18" charset="0"/>
              </a:rPr>
              <a:t>Assessment of current NYC landscape </a:t>
            </a:r>
          </a:p>
          <a:p>
            <a:pPr lvl="2">
              <a:lnSpc>
                <a:spcPct val="90000"/>
              </a:lnSpc>
            </a:pPr>
            <a:r>
              <a:rPr lang="en-US" sz="2000" dirty="0" smtClean="0">
                <a:solidFill>
                  <a:schemeClr val="tx2"/>
                </a:solidFill>
                <a:latin typeface="Constantia" pitchFamily="18" charset="0"/>
              </a:rPr>
              <a:t>Describe activities underway in each of 24 CDC interventions</a:t>
            </a:r>
          </a:p>
          <a:p>
            <a:pPr lvl="2">
              <a:lnSpc>
                <a:spcPct val="90000"/>
              </a:lnSpc>
            </a:pPr>
            <a:r>
              <a:rPr lang="en-US" sz="2000" dirty="0" smtClean="0">
                <a:solidFill>
                  <a:schemeClr val="tx2"/>
                </a:solidFill>
                <a:latin typeface="Constantia" pitchFamily="18" charset="0"/>
              </a:rPr>
              <a:t>Comprehensive review of HIV prevention in NYC: </a:t>
            </a:r>
          </a:p>
          <a:p>
            <a:pPr lvl="2">
              <a:lnSpc>
                <a:spcPct val="90000"/>
              </a:lnSpc>
            </a:pPr>
            <a:r>
              <a:rPr lang="en-US" sz="2000" dirty="0" smtClean="0">
                <a:solidFill>
                  <a:schemeClr val="tx2"/>
                </a:solidFill>
                <a:latin typeface="Constantia" pitchFamily="18" charset="0"/>
              </a:rPr>
              <a:t>Development of goals and objectives for project period. </a:t>
            </a:r>
          </a:p>
          <a:p>
            <a:pPr marL="914400" lvl="2" indent="0">
              <a:lnSpc>
                <a:spcPct val="90000"/>
              </a:lnSpc>
              <a:buNone/>
            </a:pPr>
            <a:endParaRPr lang="en-US" sz="2000" dirty="0" smtClean="0">
              <a:solidFill>
                <a:schemeClr val="tx2"/>
              </a:solidFill>
              <a:latin typeface="Constantia" pitchFamily="18" charset="0"/>
            </a:endParaRPr>
          </a:p>
          <a:p>
            <a:pPr lvl="1">
              <a:lnSpc>
                <a:spcPct val="80000"/>
              </a:lnSpc>
            </a:pPr>
            <a:r>
              <a:rPr lang="en-US" b="1" dirty="0">
                <a:solidFill>
                  <a:schemeClr val="tx2"/>
                </a:solidFill>
                <a:latin typeface="Constantia" pitchFamily="18" charset="0"/>
              </a:rPr>
              <a:t>Preliminary modeling results: maximal infections averted </a:t>
            </a:r>
          </a:p>
          <a:p>
            <a:pPr lvl="2">
              <a:lnSpc>
                <a:spcPct val="80000"/>
              </a:lnSpc>
            </a:pPr>
            <a:r>
              <a:rPr lang="en-US" sz="2200" dirty="0">
                <a:solidFill>
                  <a:schemeClr val="tx2"/>
                </a:solidFill>
                <a:latin typeface="Constantia" pitchFamily="18" charset="0"/>
              </a:rPr>
              <a:t>Maximize HIV testing and linkage to care</a:t>
            </a:r>
          </a:p>
          <a:p>
            <a:pPr lvl="2">
              <a:lnSpc>
                <a:spcPct val="80000"/>
              </a:lnSpc>
            </a:pPr>
            <a:r>
              <a:rPr lang="en-US" sz="2200" dirty="0">
                <a:solidFill>
                  <a:schemeClr val="tx2"/>
                </a:solidFill>
                <a:latin typeface="Constantia" pitchFamily="18" charset="0"/>
              </a:rPr>
              <a:t>Condoms, particularly high risk HIV (+) persons</a:t>
            </a:r>
          </a:p>
          <a:p>
            <a:pPr lvl="2">
              <a:lnSpc>
                <a:spcPct val="80000"/>
              </a:lnSpc>
            </a:pPr>
            <a:r>
              <a:rPr lang="en-US" sz="2200" dirty="0">
                <a:solidFill>
                  <a:schemeClr val="tx2"/>
                </a:solidFill>
                <a:latin typeface="Constantia" pitchFamily="18" charset="0"/>
              </a:rPr>
              <a:t>Social marketing to HIV (+) persons </a:t>
            </a:r>
          </a:p>
          <a:p>
            <a:pPr lvl="2" fontAlgn="t">
              <a:lnSpc>
                <a:spcPct val="80000"/>
              </a:lnSpc>
            </a:pPr>
            <a:r>
              <a:rPr lang="en-US" sz="2200" dirty="0">
                <a:solidFill>
                  <a:schemeClr val="tx2"/>
                </a:solidFill>
                <a:latin typeface="Constantia" pitchFamily="18" charset="0"/>
              </a:rPr>
              <a:t>Community level interventions</a:t>
            </a:r>
          </a:p>
          <a:p>
            <a:pPr lvl="2" fontAlgn="t">
              <a:lnSpc>
                <a:spcPct val="80000"/>
              </a:lnSpc>
            </a:pPr>
            <a:r>
              <a:rPr lang="en-US" sz="2200" dirty="0">
                <a:solidFill>
                  <a:schemeClr val="tx2"/>
                </a:solidFill>
                <a:latin typeface="Constantia" pitchFamily="18" charset="0"/>
              </a:rPr>
              <a:t>Screening/treatment of STDS, SU/MH for HIV+</a:t>
            </a:r>
          </a:p>
          <a:p>
            <a:pPr lvl="2" fontAlgn="t">
              <a:lnSpc>
                <a:spcPct val="80000"/>
              </a:lnSpc>
            </a:pPr>
            <a:r>
              <a:rPr lang="en-US" sz="2200" dirty="0">
                <a:solidFill>
                  <a:schemeClr val="tx2"/>
                </a:solidFill>
                <a:latin typeface="Constantia" pitchFamily="18" charset="0"/>
              </a:rPr>
              <a:t>Partner services </a:t>
            </a:r>
          </a:p>
          <a:p>
            <a:pPr marL="914400" lvl="2" indent="0">
              <a:lnSpc>
                <a:spcPct val="90000"/>
              </a:lnSpc>
              <a:buNone/>
            </a:pPr>
            <a:endParaRPr lang="en-US" sz="2200" dirty="0" smtClean="0">
              <a:solidFill>
                <a:schemeClr val="tx2"/>
              </a:solidFill>
              <a:latin typeface="Constantia" pitchFamily="18" charset="0"/>
            </a:endParaRPr>
          </a:p>
        </p:txBody>
      </p:sp>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29" y="6362700"/>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0089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20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2000"/>
                                        <p:tgtEl>
                                          <p:spTgt spid="2457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animEffect transition="in" filter="fade">
                                      <p:cBhvr>
                                        <p:cTn id="15" dur="2000"/>
                                        <p:tgtEl>
                                          <p:spTgt spid="2457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579">
                                            <p:txEl>
                                              <p:pRg st="4" end="4"/>
                                            </p:txEl>
                                          </p:spTgt>
                                        </p:tgtEl>
                                        <p:attrNameLst>
                                          <p:attrName>style.visibility</p:attrName>
                                        </p:attrNameLst>
                                      </p:cBhvr>
                                      <p:to>
                                        <p:strVal val="visible"/>
                                      </p:to>
                                    </p:set>
                                    <p:animEffect transition="in" filter="fade">
                                      <p:cBhvr>
                                        <p:cTn id="18" dur="2000"/>
                                        <p:tgtEl>
                                          <p:spTgt spid="2457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579">
                                            <p:txEl>
                                              <p:pRg st="5" end="5"/>
                                            </p:txEl>
                                          </p:spTgt>
                                        </p:tgtEl>
                                        <p:attrNameLst>
                                          <p:attrName>style.visibility</p:attrName>
                                        </p:attrNameLst>
                                      </p:cBhvr>
                                      <p:to>
                                        <p:strVal val="visible"/>
                                      </p:to>
                                    </p:set>
                                    <p:animEffect transition="in" filter="fade">
                                      <p:cBhvr>
                                        <p:cTn id="21" dur="2000"/>
                                        <p:tgtEl>
                                          <p:spTgt spid="2457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579">
                                            <p:txEl>
                                              <p:pRg st="7" end="7"/>
                                            </p:txEl>
                                          </p:spTgt>
                                        </p:tgtEl>
                                        <p:attrNameLst>
                                          <p:attrName>style.visibility</p:attrName>
                                        </p:attrNameLst>
                                      </p:cBhvr>
                                      <p:to>
                                        <p:strVal val="visible"/>
                                      </p:to>
                                    </p:set>
                                    <p:animEffect transition="in" filter="fade">
                                      <p:cBhvr>
                                        <p:cTn id="24" dur="2000"/>
                                        <p:tgtEl>
                                          <p:spTgt spid="24579">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4579">
                                            <p:txEl>
                                              <p:pRg st="8" end="8"/>
                                            </p:txEl>
                                          </p:spTgt>
                                        </p:tgtEl>
                                        <p:attrNameLst>
                                          <p:attrName>style.visibility</p:attrName>
                                        </p:attrNameLst>
                                      </p:cBhvr>
                                      <p:to>
                                        <p:strVal val="visible"/>
                                      </p:to>
                                    </p:set>
                                    <p:animEffect transition="in" filter="fade">
                                      <p:cBhvr>
                                        <p:cTn id="27" dur="2000"/>
                                        <p:tgtEl>
                                          <p:spTgt spid="24579">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4579">
                                            <p:txEl>
                                              <p:pRg st="9" end="9"/>
                                            </p:txEl>
                                          </p:spTgt>
                                        </p:tgtEl>
                                        <p:attrNameLst>
                                          <p:attrName>style.visibility</p:attrName>
                                        </p:attrNameLst>
                                      </p:cBhvr>
                                      <p:to>
                                        <p:strVal val="visible"/>
                                      </p:to>
                                    </p:set>
                                    <p:animEffect transition="in" filter="fade">
                                      <p:cBhvr>
                                        <p:cTn id="30" dur="2000"/>
                                        <p:tgtEl>
                                          <p:spTgt spid="24579">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4579">
                                            <p:txEl>
                                              <p:pRg st="10" end="10"/>
                                            </p:txEl>
                                          </p:spTgt>
                                        </p:tgtEl>
                                        <p:attrNameLst>
                                          <p:attrName>style.visibility</p:attrName>
                                        </p:attrNameLst>
                                      </p:cBhvr>
                                      <p:to>
                                        <p:strVal val="visible"/>
                                      </p:to>
                                    </p:set>
                                    <p:animEffect transition="in" filter="fade">
                                      <p:cBhvr>
                                        <p:cTn id="33" dur="2000"/>
                                        <p:tgtEl>
                                          <p:spTgt spid="24579">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579">
                                            <p:txEl>
                                              <p:pRg st="11" end="11"/>
                                            </p:txEl>
                                          </p:spTgt>
                                        </p:tgtEl>
                                        <p:attrNameLst>
                                          <p:attrName>style.visibility</p:attrName>
                                        </p:attrNameLst>
                                      </p:cBhvr>
                                      <p:to>
                                        <p:strVal val="visible"/>
                                      </p:to>
                                    </p:set>
                                    <p:animEffect transition="in" filter="fade">
                                      <p:cBhvr>
                                        <p:cTn id="36" dur="2000"/>
                                        <p:tgtEl>
                                          <p:spTgt spid="24579">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579">
                                            <p:txEl>
                                              <p:pRg st="12" end="12"/>
                                            </p:txEl>
                                          </p:spTgt>
                                        </p:tgtEl>
                                        <p:attrNameLst>
                                          <p:attrName>style.visibility</p:attrName>
                                        </p:attrNameLst>
                                      </p:cBhvr>
                                      <p:to>
                                        <p:strVal val="visible"/>
                                      </p:to>
                                    </p:set>
                                    <p:animEffect transition="in" filter="fade">
                                      <p:cBhvr>
                                        <p:cTn id="39" dur="2000"/>
                                        <p:tgtEl>
                                          <p:spTgt spid="24579">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4579">
                                            <p:txEl>
                                              <p:pRg st="13" end="13"/>
                                            </p:txEl>
                                          </p:spTgt>
                                        </p:tgtEl>
                                        <p:attrNameLst>
                                          <p:attrName>style.visibility</p:attrName>
                                        </p:attrNameLst>
                                      </p:cBhvr>
                                      <p:to>
                                        <p:strVal val="visible"/>
                                      </p:to>
                                    </p:set>
                                    <p:animEffect transition="in" filter="fade">
                                      <p:cBhvr>
                                        <p:cTn id="42" dur="2000"/>
                                        <p:tgtEl>
                                          <p:spTgt spid="2457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bwMode="auto">
          <a:xfrm>
            <a:off x="0" y="762101"/>
            <a:ext cx="8763000" cy="609398"/>
          </a:xfrm>
        </p:spPr>
        <p:txBody>
          <a:bodyPr wrap="square" numCol="1" anchorCtr="0" compatLnSpc="1">
            <a:prstTxWarp prst="textNoShape">
              <a:avLst/>
            </a:prstTxWarp>
            <a:normAutofit fontScale="90000"/>
          </a:bodyPr>
          <a:lstStyle/>
          <a:p>
            <a:pPr algn="ctr">
              <a:defRPr/>
            </a:pPr>
            <a:r>
              <a:rPr lang="en-US" sz="3600" b="1" dirty="0">
                <a:solidFill>
                  <a:srgbClr val="164C6C"/>
                </a:solidFill>
                <a:latin typeface="Constantia" pitchFamily="18" charset="0"/>
              </a:rPr>
              <a:t>Key Shifts Accelerated by </a:t>
            </a:r>
            <a:r>
              <a:rPr lang="en-US" sz="3600" b="1" dirty="0" smtClean="0">
                <a:solidFill>
                  <a:srgbClr val="164C6C"/>
                </a:solidFill>
                <a:latin typeface="Constantia" pitchFamily="18" charset="0"/>
              </a:rPr>
              <a:t>ECHPP/NHAS</a:t>
            </a:r>
            <a:br>
              <a:rPr lang="en-US" sz="3600" b="1" dirty="0" smtClean="0">
                <a:solidFill>
                  <a:srgbClr val="164C6C"/>
                </a:solidFill>
                <a:latin typeface="Constantia" pitchFamily="18" charset="0"/>
              </a:rPr>
            </a:br>
            <a:r>
              <a:rPr lang="en-US" sz="3600" b="1" dirty="0">
                <a:solidFill>
                  <a:srgbClr val="164C6C"/>
                </a:solidFill>
                <a:latin typeface="Constantia" pitchFamily="18" charset="0"/>
              </a:rPr>
              <a:t>ECHPP Phase II in NYC (</a:t>
            </a:r>
            <a:r>
              <a:rPr lang="en-US" sz="3600" b="1" dirty="0" smtClean="0">
                <a:solidFill>
                  <a:srgbClr val="164C6C"/>
                </a:solidFill>
                <a:latin typeface="Constantia" pitchFamily="18" charset="0"/>
              </a:rPr>
              <a:t>2011-2013</a:t>
            </a:r>
            <a:r>
              <a:rPr lang="en-US" sz="3600" b="1" dirty="0">
                <a:solidFill>
                  <a:srgbClr val="164C6C"/>
                </a:solidFill>
                <a:latin typeface="Constantia" pitchFamily="18" charset="0"/>
              </a:rPr>
              <a:t>)</a:t>
            </a:r>
            <a:br>
              <a:rPr lang="en-US" sz="3600" b="1" dirty="0">
                <a:solidFill>
                  <a:srgbClr val="164C6C"/>
                </a:solidFill>
                <a:latin typeface="Constantia" pitchFamily="18" charset="0"/>
              </a:rPr>
            </a:br>
            <a:endParaRPr lang="en-US" sz="3600" cap="none" dirty="0" smtClean="0">
              <a:solidFill>
                <a:schemeClr val="tx1"/>
              </a:solidFill>
              <a:latin typeface="Constantia" pitchFamily="18" charset="0"/>
            </a:endParaRPr>
          </a:p>
        </p:txBody>
      </p:sp>
      <p:sp>
        <p:nvSpPr>
          <p:cNvPr id="26627" name="Rectangle 3"/>
          <p:cNvSpPr>
            <a:spLocks noGrp="1"/>
          </p:cNvSpPr>
          <p:nvPr>
            <p:ph idx="1"/>
          </p:nvPr>
        </p:nvSpPr>
        <p:spPr bwMode="auto">
          <a:xfrm>
            <a:off x="16564" y="1600200"/>
            <a:ext cx="9127436" cy="5867400"/>
          </a:xfrm>
        </p:spPr>
        <p:txBody>
          <a:bodyPr wrap="square" numCol="1" anchor="t" anchorCtr="0" compatLnSpc="1">
            <a:prstTxWarp prst="textNoShape">
              <a:avLst/>
            </a:prstTxWarp>
            <a:normAutofit/>
          </a:bodyPr>
          <a:lstStyle/>
          <a:p>
            <a:pPr lvl="2">
              <a:lnSpc>
                <a:spcPct val="80000"/>
              </a:lnSpc>
              <a:buFont typeface="Wingdings" pitchFamily="2" charset="2"/>
              <a:buNone/>
            </a:pPr>
            <a:endParaRPr lang="en-US" sz="1900" dirty="0" smtClean="0">
              <a:solidFill>
                <a:schemeClr val="tx2"/>
              </a:solidFill>
            </a:endParaRPr>
          </a:p>
          <a:p>
            <a:pPr lvl="1">
              <a:lnSpc>
                <a:spcPct val="80000"/>
              </a:lnSpc>
            </a:pPr>
            <a:r>
              <a:rPr lang="en-US" sz="2400" b="1" dirty="0">
                <a:solidFill>
                  <a:schemeClr val="tx2"/>
                </a:solidFill>
                <a:latin typeface="Constantia" pitchFamily="18" charset="0"/>
              </a:rPr>
              <a:t>Further Scale Up of ‘Coefficients’ in TLC Strategy: </a:t>
            </a:r>
          </a:p>
          <a:p>
            <a:pPr lvl="1">
              <a:lnSpc>
                <a:spcPct val="80000"/>
              </a:lnSpc>
            </a:pPr>
            <a:endParaRPr lang="en-US" sz="800" b="1" dirty="0">
              <a:solidFill>
                <a:schemeClr val="tx2"/>
              </a:solidFill>
              <a:latin typeface="Constantia" pitchFamily="18" charset="0"/>
            </a:endParaRPr>
          </a:p>
          <a:p>
            <a:pPr lvl="2">
              <a:lnSpc>
                <a:spcPct val="80000"/>
              </a:lnSpc>
            </a:pPr>
            <a:r>
              <a:rPr lang="en-US" sz="2400" b="1" dirty="0">
                <a:solidFill>
                  <a:schemeClr val="tx2"/>
                </a:solidFill>
                <a:latin typeface="Constantia" pitchFamily="18" charset="0"/>
              </a:rPr>
              <a:t>Testing</a:t>
            </a:r>
          </a:p>
          <a:p>
            <a:pPr lvl="3">
              <a:lnSpc>
                <a:spcPct val="80000"/>
              </a:lnSpc>
            </a:pPr>
            <a:r>
              <a:rPr lang="en-US" sz="2300" dirty="0" smtClean="0">
                <a:solidFill>
                  <a:schemeClr val="tx2"/>
                </a:solidFill>
                <a:latin typeface="Constantia" pitchFamily="18" charset="0"/>
              </a:rPr>
              <a:t>Enhance/Expand Jurisdictional HIV Testing </a:t>
            </a:r>
          </a:p>
          <a:p>
            <a:pPr lvl="3">
              <a:lnSpc>
                <a:spcPct val="80000"/>
              </a:lnSpc>
            </a:pPr>
            <a:r>
              <a:rPr lang="en-US" sz="2300" dirty="0" smtClean="0">
                <a:solidFill>
                  <a:schemeClr val="tx2"/>
                </a:solidFill>
                <a:latin typeface="Constantia" pitchFamily="18" charset="0"/>
              </a:rPr>
              <a:t>Shift </a:t>
            </a:r>
            <a:r>
              <a:rPr lang="en-US" sz="2300" dirty="0">
                <a:solidFill>
                  <a:schemeClr val="tx2"/>
                </a:solidFill>
                <a:latin typeface="Constantia" pitchFamily="18" charset="0"/>
              </a:rPr>
              <a:t>in NYS Testing Law (September 2010)</a:t>
            </a:r>
          </a:p>
          <a:p>
            <a:pPr lvl="3">
              <a:lnSpc>
                <a:spcPct val="80000"/>
              </a:lnSpc>
            </a:pPr>
            <a:r>
              <a:rPr lang="en-US" sz="2300" dirty="0">
                <a:solidFill>
                  <a:schemeClr val="tx2"/>
                </a:solidFill>
                <a:latin typeface="Constantia" pitchFamily="18" charset="0"/>
              </a:rPr>
              <a:t>Rebid of testing portfolio, use of MPAs (2011</a:t>
            </a:r>
            <a:r>
              <a:rPr lang="en-US" sz="2300" dirty="0" smtClean="0">
                <a:solidFill>
                  <a:schemeClr val="tx2"/>
                </a:solidFill>
                <a:latin typeface="Constantia" pitchFamily="18" charset="0"/>
              </a:rPr>
              <a:t>)</a:t>
            </a:r>
            <a:endParaRPr lang="en-US" sz="2300" dirty="0">
              <a:solidFill>
                <a:schemeClr val="tx2"/>
              </a:solidFill>
              <a:latin typeface="Constantia" pitchFamily="18" charset="0"/>
            </a:endParaRPr>
          </a:p>
          <a:p>
            <a:pPr lvl="2">
              <a:lnSpc>
                <a:spcPct val="80000"/>
              </a:lnSpc>
            </a:pPr>
            <a:endParaRPr lang="en-US" sz="800" dirty="0">
              <a:solidFill>
                <a:schemeClr val="tx2"/>
              </a:solidFill>
              <a:latin typeface="Constantia" pitchFamily="18" charset="0"/>
            </a:endParaRPr>
          </a:p>
          <a:p>
            <a:pPr lvl="2">
              <a:lnSpc>
                <a:spcPct val="80000"/>
              </a:lnSpc>
            </a:pPr>
            <a:r>
              <a:rPr lang="en-US" sz="2400" b="1" dirty="0">
                <a:solidFill>
                  <a:schemeClr val="tx2"/>
                </a:solidFill>
                <a:latin typeface="Constantia" pitchFamily="18" charset="0"/>
              </a:rPr>
              <a:t>Linkage to Care </a:t>
            </a:r>
          </a:p>
          <a:p>
            <a:pPr lvl="3">
              <a:lnSpc>
                <a:spcPct val="80000"/>
              </a:lnSpc>
            </a:pPr>
            <a:r>
              <a:rPr lang="en-US" sz="2300" dirty="0">
                <a:solidFill>
                  <a:schemeClr val="tx2"/>
                </a:solidFill>
                <a:latin typeface="Constantia" pitchFamily="18" charset="0"/>
              </a:rPr>
              <a:t>Contractual incentives for linkage and navigation (2011)</a:t>
            </a:r>
          </a:p>
          <a:p>
            <a:pPr lvl="3">
              <a:lnSpc>
                <a:spcPct val="80000"/>
              </a:lnSpc>
            </a:pPr>
            <a:r>
              <a:rPr lang="en-US" sz="2300" dirty="0">
                <a:solidFill>
                  <a:schemeClr val="tx2"/>
                </a:solidFill>
                <a:latin typeface="Constantia" pitchFamily="18" charset="0"/>
              </a:rPr>
              <a:t>Required ARTAS training (2011)</a:t>
            </a:r>
          </a:p>
          <a:p>
            <a:pPr lvl="2">
              <a:lnSpc>
                <a:spcPct val="80000"/>
              </a:lnSpc>
              <a:buNone/>
            </a:pPr>
            <a:endParaRPr lang="en-US" sz="800" dirty="0">
              <a:solidFill>
                <a:schemeClr val="tx2"/>
              </a:solidFill>
              <a:latin typeface="Constantia" pitchFamily="18" charset="0"/>
            </a:endParaRPr>
          </a:p>
          <a:p>
            <a:pPr lvl="2">
              <a:lnSpc>
                <a:spcPct val="80000"/>
              </a:lnSpc>
            </a:pPr>
            <a:r>
              <a:rPr lang="en-US" sz="2400" b="1" dirty="0">
                <a:solidFill>
                  <a:schemeClr val="tx2"/>
                </a:solidFill>
                <a:latin typeface="Constantia" pitchFamily="18" charset="0"/>
              </a:rPr>
              <a:t>Treatment</a:t>
            </a:r>
          </a:p>
          <a:p>
            <a:pPr lvl="3">
              <a:lnSpc>
                <a:spcPct val="80000"/>
              </a:lnSpc>
            </a:pPr>
            <a:r>
              <a:rPr lang="en-US" sz="2300" dirty="0">
                <a:solidFill>
                  <a:schemeClr val="tx2"/>
                </a:solidFill>
                <a:latin typeface="Constantia" pitchFamily="18" charset="0"/>
              </a:rPr>
              <a:t>Medical case management for engagement/retention </a:t>
            </a:r>
            <a:endParaRPr lang="en-US" sz="2300" dirty="0" smtClean="0">
              <a:solidFill>
                <a:schemeClr val="tx2"/>
              </a:solidFill>
              <a:latin typeface="Constantia" pitchFamily="18" charset="0"/>
            </a:endParaRPr>
          </a:p>
          <a:p>
            <a:pPr marL="1051560" lvl="3" indent="0">
              <a:lnSpc>
                <a:spcPct val="80000"/>
              </a:lnSpc>
              <a:buNone/>
            </a:pPr>
            <a:r>
              <a:rPr lang="en-US" sz="2300" dirty="0" smtClean="0">
                <a:solidFill>
                  <a:schemeClr val="tx2"/>
                </a:solidFill>
                <a:latin typeface="Constantia" pitchFamily="18" charset="0"/>
              </a:rPr>
              <a:t>(</a:t>
            </a:r>
            <a:r>
              <a:rPr lang="en-US" sz="2300" dirty="0">
                <a:solidFill>
                  <a:schemeClr val="tx2"/>
                </a:solidFill>
                <a:latin typeface="Constantia" pitchFamily="18" charset="0"/>
              </a:rPr>
              <a:t>2009)</a:t>
            </a:r>
          </a:p>
          <a:p>
            <a:pPr lvl="3">
              <a:lnSpc>
                <a:spcPct val="80000"/>
              </a:lnSpc>
            </a:pPr>
            <a:r>
              <a:rPr lang="en-US" sz="2400" dirty="0">
                <a:solidFill>
                  <a:schemeClr val="tx2"/>
                </a:solidFill>
                <a:latin typeface="Constantia" pitchFamily="18" charset="0"/>
              </a:rPr>
              <a:t>Early ART recommendation (December 2011) </a:t>
            </a:r>
          </a:p>
          <a:p>
            <a:pPr lvl="2">
              <a:lnSpc>
                <a:spcPct val="80000"/>
              </a:lnSpc>
              <a:buFont typeface="Wingdings" pitchFamily="2" charset="2"/>
              <a:buNone/>
            </a:pPr>
            <a:endParaRPr lang="en-US" sz="2800" dirty="0">
              <a:solidFill>
                <a:schemeClr val="tx2"/>
              </a:solidFill>
              <a:latin typeface="Constantia" pitchFamily="18" charset="0"/>
            </a:endParaRPr>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4008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0199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fade">
                                      <p:cBhvr>
                                        <p:cTn id="7" dur="2000"/>
                                        <p:tgtEl>
                                          <p:spTgt spid="266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3" end="3"/>
                                            </p:txEl>
                                          </p:spTgt>
                                        </p:tgtEl>
                                        <p:attrNameLst>
                                          <p:attrName>style.visibility</p:attrName>
                                        </p:attrNameLst>
                                      </p:cBhvr>
                                      <p:to>
                                        <p:strVal val="visible"/>
                                      </p:to>
                                    </p:set>
                                    <p:animEffect transition="in" filter="fade">
                                      <p:cBhvr>
                                        <p:cTn id="12" dur="2000"/>
                                        <p:tgtEl>
                                          <p:spTgt spid="2662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animEffect transition="in" filter="fade">
                                      <p:cBhvr>
                                        <p:cTn id="15" dur="2000"/>
                                        <p:tgtEl>
                                          <p:spTgt spid="26627">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627">
                                            <p:txEl>
                                              <p:pRg st="5" end="5"/>
                                            </p:txEl>
                                          </p:spTgt>
                                        </p:tgtEl>
                                        <p:attrNameLst>
                                          <p:attrName>style.visibility</p:attrName>
                                        </p:attrNameLst>
                                      </p:cBhvr>
                                      <p:to>
                                        <p:strVal val="visible"/>
                                      </p:to>
                                    </p:set>
                                    <p:animEffect transition="in" filter="fade">
                                      <p:cBhvr>
                                        <p:cTn id="18" dur="2000"/>
                                        <p:tgtEl>
                                          <p:spTgt spid="2662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627">
                                            <p:txEl>
                                              <p:pRg st="6" end="6"/>
                                            </p:txEl>
                                          </p:spTgt>
                                        </p:tgtEl>
                                        <p:attrNameLst>
                                          <p:attrName>style.visibility</p:attrName>
                                        </p:attrNameLst>
                                      </p:cBhvr>
                                      <p:to>
                                        <p:strVal val="visible"/>
                                      </p:to>
                                    </p:set>
                                    <p:animEffect transition="in" filter="fade">
                                      <p:cBhvr>
                                        <p:cTn id="21" dur="2000"/>
                                        <p:tgtEl>
                                          <p:spTgt spid="26627">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627">
                                            <p:txEl>
                                              <p:pRg st="8" end="8"/>
                                            </p:txEl>
                                          </p:spTgt>
                                        </p:tgtEl>
                                        <p:attrNameLst>
                                          <p:attrName>style.visibility</p:attrName>
                                        </p:attrNameLst>
                                      </p:cBhvr>
                                      <p:to>
                                        <p:strVal val="visible"/>
                                      </p:to>
                                    </p:set>
                                    <p:animEffect transition="in" filter="fade">
                                      <p:cBhvr>
                                        <p:cTn id="26" dur="2000"/>
                                        <p:tgtEl>
                                          <p:spTgt spid="26627">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6627">
                                            <p:txEl>
                                              <p:pRg st="9" end="9"/>
                                            </p:txEl>
                                          </p:spTgt>
                                        </p:tgtEl>
                                        <p:attrNameLst>
                                          <p:attrName>style.visibility</p:attrName>
                                        </p:attrNameLst>
                                      </p:cBhvr>
                                      <p:to>
                                        <p:strVal val="visible"/>
                                      </p:to>
                                    </p:set>
                                    <p:animEffect transition="in" filter="fade">
                                      <p:cBhvr>
                                        <p:cTn id="29" dur="2000"/>
                                        <p:tgtEl>
                                          <p:spTgt spid="26627">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6627">
                                            <p:txEl>
                                              <p:pRg st="10" end="10"/>
                                            </p:txEl>
                                          </p:spTgt>
                                        </p:tgtEl>
                                        <p:attrNameLst>
                                          <p:attrName>style.visibility</p:attrName>
                                        </p:attrNameLst>
                                      </p:cBhvr>
                                      <p:to>
                                        <p:strVal val="visible"/>
                                      </p:to>
                                    </p:set>
                                    <p:animEffect transition="in" filter="fade">
                                      <p:cBhvr>
                                        <p:cTn id="32" dur="2000"/>
                                        <p:tgtEl>
                                          <p:spTgt spid="2662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animEffect transition="in" filter="fade">
                                      <p:cBhvr>
                                        <p:cTn id="37" dur="2000"/>
                                        <p:tgtEl>
                                          <p:spTgt spid="26627">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6627">
                                            <p:txEl>
                                              <p:pRg st="13" end="13"/>
                                            </p:txEl>
                                          </p:spTgt>
                                        </p:tgtEl>
                                        <p:attrNameLst>
                                          <p:attrName>style.visibility</p:attrName>
                                        </p:attrNameLst>
                                      </p:cBhvr>
                                      <p:to>
                                        <p:strVal val="visible"/>
                                      </p:to>
                                    </p:set>
                                    <p:animEffect transition="in" filter="fade">
                                      <p:cBhvr>
                                        <p:cTn id="40" dur="2000"/>
                                        <p:tgtEl>
                                          <p:spTgt spid="26627">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6627">
                                            <p:txEl>
                                              <p:pRg st="14" end="14"/>
                                            </p:txEl>
                                          </p:spTgt>
                                        </p:tgtEl>
                                        <p:attrNameLst>
                                          <p:attrName>style.visibility</p:attrName>
                                        </p:attrNameLst>
                                      </p:cBhvr>
                                      <p:to>
                                        <p:strVal val="visible"/>
                                      </p:to>
                                    </p:set>
                                    <p:animEffect transition="in" filter="fade">
                                      <p:cBhvr>
                                        <p:cTn id="43" dur="2000"/>
                                        <p:tgtEl>
                                          <p:spTgt spid="26627">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6627">
                                            <p:txEl>
                                              <p:pRg st="15" end="15"/>
                                            </p:txEl>
                                          </p:spTgt>
                                        </p:tgtEl>
                                        <p:attrNameLst>
                                          <p:attrName>style.visibility</p:attrName>
                                        </p:attrNameLst>
                                      </p:cBhvr>
                                      <p:to>
                                        <p:strVal val="visible"/>
                                      </p:to>
                                    </p:set>
                                    <p:animEffect transition="in" filter="fade">
                                      <p:cBhvr>
                                        <p:cTn id="46" dur="2000"/>
                                        <p:tgtEl>
                                          <p:spTgt spid="2662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bwMode="auto">
          <a:xfrm>
            <a:off x="0" y="1066800"/>
            <a:ext cx="9067800" cy="609398"/>
          </a:xfrm>
        </p:spPr>
        <p:txBody>
          <a:bodyPr wrap="square" numCol="1" anchorCtr="0" compatLnSpc="1">
            <a:prstTxWarp prst="textNoShape">
              <a:avLst/>
            </a:prstTxWarp>
            <a:normAutofit fontScale="90000"/>
          </a:bodyPr>
          <a:lstStyle/>
          <a:p>
            <a:pPr algn="ctr">
              <a:defRPr/>
            </a:pPr>
            <a:r>
              <a:rPr lang="en-US" sz="3600" b="1" dirty="0">
                <a:solidFill>
                  <a:srgbClr val="164C6C"/>
                </a:solidFill>
                <a:latin typeface="Constantia" pitchFamily="18" charset="0"/>
              </a:rPr>
              <a:t>Key Shifts Accelerated by ECHPP/NHAS</a:t>
            </a:r>
            <a:br>
              <a:rPr lang="en-US" sz="3600" b="1" dirty="0">
                <a:solidFill>
                  <a:srgbClr val="164C6C"/>
                </a:solidFill>
                <a:latin typeface="Constantia" pitchFamily="18" charset="0"/>
              </a:rPr>
            </a:br>
            <a:r>
              <a:rPr lang="en-US" sz="3600" b="1" dirty="0">
                <a:solidFill>
                  <a:srgbClr val="164C6C"/>
                </a:solidFill>
                <a:latin typeface="Constantia" pitchFamily="18" charset="0"/>
              </a:rPr>
              <a:t>ECHPP Phase II in NYC (2011-2013)</a:t>
            </a:r>
            <a:br>
              <a:rPr lang="en-US" sz="3600" b="1" dirty="0">
                <a:solidFill>
                  <a:srgbClr val="164C6C"/>
                </a:solidFill>
                <a:latin typeface="Constantia" pitchFamily="18" charset="0"/>
              </a:rPr>
            </a:br>
            <a:endParaRPr lang="en-US" sz="3600" cap="none" dirty="0" smtClean="0">
              <a:solidFill>
                <a:schemeClr val="tx1"/>
              </a:solidFill>
              <a:latin typeface="+mn-lt"/>
            </a:endParaRPr>
          </a:p>
        </p:txBody>
      </p:sp>
      <p:sp>
        <p:nvSpPr>
          <p:cNvPr id="52227" name="Rectangle 3"/>
          <p:cNvSpPr>
            <a:spLocks noGrp="1"/>
          </p:cNvSpPr>
          <p:nvPr>
            <p:ph idx="1"/>
          </p:nvPr>
        </p:nvSpPr>
        <p:spPr bwMode="auto">
          <a:xfrm>
            <a:off x="0" y="1524000"/>
            <a:ext cx="9200322" cy="5867399"/>
          </a:xfrm>
        </p:spPr>
        <p:txBody>
          <a:bodyPr wrap="square" numCol="1" anchor="t" anchorCtr="0" compatLnSpc="1">
            <a:prstTxWarp prst="textNoShape">
              <a:avLst/>
            </a:prstTxWarp>
            <a:normAutofit/>
          </a:bodyPr>
          <a:lstStyle/>
          <a:p>
            <a:pPr lvl="2">
              <a:lnSpc>
                <a:spcPct val="70000"/>
              </a:lnSpc>
              <a:buFont typeface="Wingdings" pitchFamily="2" charset="2"/>
              <a:buNone/>
            </a:pPr>
            <a:endParaRPr lang="en-US" sz="2400" dirty="0" smtClean="0">
              <a:solidFill>
                <a:schemeClr val="tx2"/>
              </a:solidFill>
            </a:endParaRPr>
          </a:p>
          <a:p>
            <a:pPr lvl="1">
              <a:lnSpc>
                <a:spcPct val="80000"/>
              </a:lnSpc>
            </a:pPr>
            <a:r>
              <a:rPr lang="en-US" b="1" dirty="0">
                <a:solidFill>
                  <a:schemeClr val="tx2"/>
                </a:solidFill>
                <a:latin typeface="Constantia" pitchFamily="18" charset="0"/>
              </a:rPr>
              <a:t>Enhancing Prevention Among HIV (+) Persons</a:t>
            </a:r>
          </a:p>
          <a:p>
            <a:pPr lvl="2">
              <a:lnSpc>
                <a:spcPct val="80000"/>
              </a:lnSpc>
            </a:pPr>
            <a:r>
              <a:rPr lang="en-US" sz="2200" dirty="0">
                <a:solidFill>
                  <a:schemeClr val="tx2"/>
                </a:solidFill>
                <a:latin typeface="Constantia" pitchFamily="18" charset="0"/>
              </a:rPr>
              <a:t>Clinic-based pilot of three PWP risk reduction models (2012)</a:t>
            </a:r>
          </a:p>
          <a:p>
            <a:pPr lvl="2">
              <a:lnSpc>
                <a:spcPct val="80000"/>
              </a:lnSpc>
            </a:pPr>
            <a:r>
              <a:rPr lang="en-US" sz="2200" dirty="0">
                <a:solidFill>
                  <a:schemeClr val="tx2"/>
                </a:solidFill>
                <a:latin typeface="Constantia" pitchFamily="18" charset="0"/>
              </a:rPr>
              <a:t>Condom </a:t>
            </a:r>
            <a:r>
              <a:rPr lang="en-US" sz="2200" dirty="0" smtClean="0">
                <a:solidFill>
                  <a:schemeClr val="tx2"/>
                </a:solidFill>
                <a:latin typeface="Constantia" pitchFamily="18" charset="0"/>
              </a:rPr>
              <a:t>distribution </a:t>
            </a:r>
            <a:r>
              <a:rPr lang="en-US" sz="2200" dirty="0">
                <a:solidFill>
                  <a:schemeClr val="tx2"/>
                </a:solidFill>
                <a:latin typeface="Constantia" pitchFamily="18" charset="0"/>
              </a:rPr>
              <a:t>to HIV (+) ‘universe’ (2011)</a:t>
            </a:r>
          </a:p>
          <a:p>
            <a:pPr lvl="2">
              <a:lnSpc>
                <a:spcPct val="80000"/>
              </a:lnSpc>
            </a:pPr>
            <a:r>
              <a:rPr lang="en-US" sz="2200" dirty="0">
                <a:solidFill>
                  <a:schemeClr val="tx2"/>
                </a:solidFill>
                <a:latin typeface="Constantia" pitchFamily="18" charset="0"/>
              </a:rPr>
              <a:t>The Positive Life Workshop (September 2011)  </a:t>
            </a:r>
          </a:p>
          <a:p>
            <a:pPr lvl="2">
              <a:lnSpc>
                <a:spcPct val="80000"/>
              </a:lnSpc>
            </a:pPr>
            <a:r>
              <a:rPr lang="en-US" sz="2200" dirty="0">
                <a:solidFill>
                  <a:schemeClr val="tx2"/>
                </a:solidFill>
                <a:latin typeface="Constantia" pitchFamily="18" charset="0"/>
              </a:rPr>
              <a:t>Enhancement of PS for newly diagnosed and AHI cases </a:t>
            </a:r>
          </a:p>
          <a:p>
            <a:pPr lvl="2">
              <a:lnSpc>
                <a:spcPct val="80000"/>
              </a:lnSpc>
              <a:buNone/>
            </a:pPr>
            <a:endParaRPr lang="en-US" sz="2400" b="1" dirty="0">
              <a:solidFill>
                <a:schemeClr val="tx2"/>
              </a:solidFill>
              <a:latin typeface="Constantia" pitchFamily="18" charset="0"/>
            </a:endParaRPr>
          </a:p>
          <a:p>
            <a:pPr lvl="1">
              <a:lnSpc>
                <a:spcPct val="70000"/>
              </a:lnSpc>
            </a:pPr>
            <a:r>
              <a:rPr lang="en-US" sz="2400" b="1" dirty="0" smtClean="0">
                <a:solidFill>
                  <a:schemeClr val="tx2"/>
                </a:solidFill>
                <a:latin typeface="Constantia" pitchFamily="18" charset="0"/>
              </a:rPr>
              <a:t>Scale back low yield/high cost interventions</a:t>
            </a:r>
            <a:r>
              <a:rPr lang="en-US" sz="2400" dirty="0" smtClean="0">
                <a:solidFill>
                  <a:schemeClr val="tx2"/>
                </a:solidFill>
                <a:latin typeface="Constantia" pitchFamily="18" charset="0"/>
              </a:rPr>
              <a:t> </a:t>
            </a:r>
          </a:p>
          <a:p>
            <a:pPr lvl="2">
              <a:lnSpc>
                <a:spcPct val="70000"/>
              </a:lnSpc>
            </a:pPr>
            <a:r>
              <a:rPr lang="en-US" sz="2200" dirty="0" smtClean="0">
                <a:solidFill>
                  <a:schemeClr val="tx2"/>
                </a:solidFill>
                <a:latin typeface="Constantia" pitchFamily="18" charset="0"/>
              </a:rPr>
              <a:t>EBIs for </a:t>
            </a:r>
            <a:r>
              <a:rPr lang="en-US" sz="2200" u="sng" dirty="0" smtClean="0">
                <a:solidFill>
                  <a:schemeClr val="tx2"/>
                </a:solidFill>
                <a:latin typeface="Constantia" pitchFamily="18" charset="0"/>
              </a:rPr>
              <a:t>low prevalence</a:t>
            </a:r>
            <a:r>
              <a:rPr lang="en-US" sz="2200" dirty="0" smtClean="0">
                <a:solidFill>
                  <a:schemeClr val="tx2"/>
                </a:solidFill>
                <a:latin typeface="Constantia" pitchFamily="18" charset="0"/>
              </a:rPr>
              <a:t> populations (2012)</a:t>
            </a:r>
          </a:p>
          <a:p>
            <a:pPr lvl="2">
              <a:lnSpc>
                <a:spcPct val="70000"/>
              </a:lnSpc>
            </a:pPr>
            <a:r>
              <a:rPr lang="en-US" sz="2200" dirty="0" smtClean="0">
                <a:solidFill>
                  <a:schemeClr val="tx2"/>
                </a:solidFill>
                <a:latin typeface="Constantia" pitchFamily="18" charset="0"/>
              </a:rPr>
              <a:t>Cofactor screening for </a:t>
            </a:r>
            <a:r>
              <a:rPr lang="en-US" sz="2200" u="sng" dirty="0" smtClean="0">
                <a:solidFill>
                  <a:schemeClr val="tx2"/>
                </a:solidFill>
                <a:latin typeface="Constantia" pitchFamily="18" charset="0"/>
              </a:rPr>
              <a:t>low prevalence</a:t>
            </a:r>
            <a:r>
              <a:rPr lang="en-US" sz="2200" dirty="0" smtClean="0">
                <a:solidFill>
                  <a:schemeClr val="tx2"/>
                </a:solidFill>
                <a:latin typeface="Constantia" pitchFamily="18" charset="0"/>
              </a:rPr>
              <a:t> populations (2012)</a:t>
            </a:r>
            <a:br>
              <a:rPr lang="en-US" sz="2200" dirty="0" smtClean="0">
                <a:solidFill>
                  <a:schemeClr val="tx2"/>
                </a:solidFill>
                <a:latin typeface="Constantia" pitchFamily="18" charset="0"/>
              </a:rPr>
            </a:br>
            <a:endParaRPr lang="en-US" sz="2200" dirty="0" smtClean="0">
              <a:solidFill>
                <a:schemeClr val="tx2"/>
              </a:solidFill>
              <a:latin typeface="Constantia" pitchFamily="18" charset="0"/>
            </a:endParaRPr>
          </a:p>
          <a:p>
            <a:pPr lvl="1">
              <a:lnSpc>
                <a:spcPct val="70000"/>
              </a:lnSpc>
            </a:pPr>
            <a:r>
              <a:rPr lang="en-US" sz="2400" b="1" dirty="0" smtClean="0">
                <a:solidFill>
                  <a:schemeClr val="tx2"/>
                </a:solidFill>
                <a:latin typeface="Constantia" pitchFamily="18" charset="0"/>
              </a:rPr>
              <a:t>Deploy relevant structural interventions</a:t>
            </a:r>
          </a:p>
          <a:p>
            <a:pPr lvl="2">
              <a:lnSpc>
                <a:spcPct val="70000"/>
              </a:lnSpc>
            </a:pPr>
            <a:r>
              <a:rPr lang="en-US" sz="2200" dirty="0">
                <a:solidFill>
                  <a:schemeClr val="tx2"/>
                </a:solidFill>
                <a:latin typeface="Constantia" pitchFamily="18" charset="0"/>
              </a:rPr>
              <a:t>Ex: change in NYS testing law </a:t>
            </a:r>
            <a:r>
              <a:rPr lang="en-US" sz="2200" dirty="0" smtClean="0">
                <a:solidFill>
                  <a:schemeClr val="tx2"/>
                </a:solidFill>
                <a:latin typeface="Constantia" pitchFamily="18" charset="0"/>
              </a:rPr>
              <a:t>(2010)</a:t>
            </a:r>
            <a:endParaRPr lang="en-US" sz="2200" dirty="0">
              <a:solidFill>
                <a:schemeClr val="tx2"/>
              </a:solidFill>
              <a:latin typeface="Constantia" pitchFamily="18" charset="0"/>
            </a:endParaRPr>
          </a:p>
          <a:p>
            <a:pPr lvl="2">
              <a:lnSpc>
                <a:spcPct val="70000"/>
              </a:lnSpc>
            </a:pPr>
            <a:r>
              <a:rPr lang="en-US" sz="2200" dirty="0" smtClean="0">
                <a:solidFill>
                  <a:schemeClr val="tx2"/>
                </a:solidFill>
                <a:latin typeface="Constantia" pitchFamily="18" charset="0"/>
              </a:rPr>
              <a:t>Early ART (December 2011) </a:t>
            </a:r>
            <a:endParaRPr lang="en-US" sz="2200" dirty="0">
              <a:solidFill>
                <a:schemeClr val="tx2"/>
              </a:solidFill>
              <a:latin typeface="Constantia" pitchFamily="18" charset="0"/>
            </a:endParaRPr>
          </a:p>
          <a:p>
            <a:pPr marL="393192" lvl="1" indent="0">
              <a:lnSpc>
                <a:spcPct val="70000"/>
              </a:lnSpc>
              <a:buNone/>
            </a:pPr>
            <a:endParaRPr lang="en-US" sz="2400" b="1" dirty="0" smtClean="0">
              <a:solidFill>
                <a:schemeClr val="tx2"/>
              </a:solidFill>
              <a:latin typeface="Constantia" pitchFamily="18" charset="0"/>
            </a:endParaRP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7838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72302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Effect transition="in" filter="dissolve">
                                      <p:cBhvr>
                                        <p:cTn id="7" dur="500"/>
                                        <p:tgtEl>
                                          <p:spTgt spid="5222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2227">
                                            <p:txEl>
                                              <p:pRg st="2" end="2"/>
                                            </p:txEl>
                                          </p:spTgt>
                                        </p:tgtEl>
                                        <p:attrNameLst>
                                          <p:attrName>style.visibility</p:attrName>
                                        </p:attrNameLst>
                                      </p:cBhvr>
                                      <p:to>
                                        <p:strVal val="visible"/>
                                      </p:to>
                                    </p:set>
                                    <p:animEffect transition="in" filter="dissolve">
                                      <p:cBhvr>
                                        <p:cTn id="10" dur="500"/>
                                        <p:tgtEl>
                                          <p:spTgt spid="52227">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animEffect transition="in" filter="dissolve">
                                      <p:cBhvr>
                                        <p:cTn id="13" dur="500"/>
                                        <p:tgtEl>
                                          <p:spTgt spid="52227">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2227">
                                            <p:txEl>
                                              <p:pRg st="4" end="4"/>
                                            </p:txEl>
                                          </p:spTgt>
                                        </p:tgtEl>
                                        <p:attrNameLst>
                                          <p:attrName>style.visibility</p:attrName>
                                        </p:attrNameLst>
                                      </p:cBhvr>
                                      <p:to>
                                        <p:strVal val="visible"/>
                                      </p:to>
                                    </p:set>
                                    <p:animEffect transition="in" filter="dissolve">
                                      <p:cBhvr>
                                        <p:cTn id="16" dur="500"/>
                                        <p:tgtEl>
                                          <p:spTgt spid="52227">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2227">
                                            <p:txEl>
                                              <p:pRg st="5" end="5"/>
                                            </p:txEl>
                                          </p:spTgt>
                                        </p:tgtEl>
                                        <p:attrNameLst>
                                          <p:attrName>style.visibility</p:attrName>
                                        </p:attrNameLst>
                                      </p:cBhvr>
                                      <p:to>
                                        <p:strVal val="visible"/>
                                      </p:to>
                                    </p:set>
                                    <p:animEffect transition="in" filter="dissolve">
                                      <p:cBhvr>
                                        <p:cTn id="19" dur="500"/>
                                        <p:tgtEl>
                                          <p:spTgt spid="5222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2227">
                                            <p:txEl>
                                              <p:pRg st="7" end="7"/>
                                            </p:txEl>
                                          </p:spTgt>
                                        </p:tgtEl>
                                        <p:attrNameLst>
                                          <p:attrName>style.visibility</p:attrName>
                                        </p:attrNameLst>
                                      </p:cBhvr>
                                      <p:to>
                                        <p:strVal val="visible"/>
                                      </p:to>
                                    </p:set>
                                    <p:animEffect transition="in" filter="dissolve">
                                      <p:cBhvr>
                                        <p:cTn id="24" dur="500"/>
                                        <p:tgtEl>
                                          <p:spTgt spid="52227">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2227">
                                            <p:txEl>
                                              <p:pRg st="8" end="8"/>
                                            </p:txEl>
                                          </p:spTgt>
                                        </p:tgtEl>
                                        <p:attrNameLst>
                                          <p:attrName>style.visibility</p:attrName>
                                        </p:attrNameLst>
                                      </p:cBhvr>
                                      <p:to>
                                        <p:strVal val="visible"/>
                                      </p:to>
                                    </p:set>
                                    <p:animEffect transition="in" filter="dissolve">
                                      <p:cBhvr>
                                        <p:cTn id="27" dur="500"/>
                                        <p:tgtEl>
                                          <p:spTgt spid="52227">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2227">
                                            <p:txEl>
                                              <p:pRg st="9" end="9"/>
                                            </p:txEl>
                                          </p:spTgt>
                                        </p:tgtEl>
                                        <p:attrNameLst>
                                          <p:attrName>style.visibility</p:attrName>
                                        </p:attrNameLst>
                                      </p:cBhvr>
                                      <p:to>
                                        <p:strVal val="visible"/>
                                      </p:to>
                                    </p:set>
                                    <p:animEffect transition="in" filter="dissolve">
                                      <p:cBhvr>
                                        <p:cTn id="30" dur="500"/>
                                        <p:tgtEl>
                                          <p:spTgt spid="522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2227">
                                            <p:txEl>
                                              <p:pRg st="10" end="10"/>
                                            </p:txEl>
                                          </p:spTgt>
                                        </p:tgtEl>
                                        <p:attrNameLst>
                                          <p:attrName>style.visibility</p:attrName>
                                        </p:attrNameLst>
                                      </p:cBhvr>
                                      <p:to>
                                        <p:strVal val="visible"/>
                                      </p:to>
                                    </p:set>
                                    <p:animEffect transition="in" filter="dissolve">
                                      <p:cBhvr>
                                        <p:cTn id="35" dur="500"/>
                                        <p:tgtEl>
                                          <p:spTgt spid="52227">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2227">
                                            <p:txEl>
                                              <p:pRg st="11" end="11"/>
                                            </p:txEl>
                                          </p:spTgt>
                                        </p:tgtEl>
                                        <p:attrNameLst>
                                          <p:attrName>style.visibility</p:attrName>
                                        </p:attrNameLst>
                                      </p:cBhvr>
                                      <p:to>
                                        <p:strVal val="visible"/>
                                      </p:to>
                                    </p:set>
                                    <p:animEffect transition="in" filter="dissolve">
                                      <p:cBhvr>
                                        <p:cTn id="38" dur="500"/>
                                        <p:tgtEl>
                                          <p:spTgt spid="52227">
                                            <p:txEl>
                                              <p:pRg st="11" end="1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52227">
                                            <p:txEl>
                                              <p:pRg st="12" end="12"/>
                                            </p:txEl>
                                          </p:spTgt>
                                        </p:tgtEl>
                                        <p:attrNameLst>
                                          <p:attrName>style.visibility</p:attrName>
                                        </p:attrNameLst>
                                      </p:cBhvr>
                                      <p:to>
                                        <p:strVal val="visible"/>
                                      </p:to>
                                    </p:set>
                                    <p:animEffect transition="in" filter="dissolve">
                                      <p:cBhvr>
                                        <p:cTn id="41" dur="500"/>
                                        <p:tgtEl>
                                          <p:spTgt spid="5222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997196"/>
          </a:xfrm>
        </p:spPr>
        <p:txBody>
          <a:bodyPr>
            <a:normAutofit fontScale="90000"/>
          </a:bodyPr>
          <a:lstStyle/>
          <a:p>
            <a:pPr algn="ctr"/>
            <a:r>
              <a:rPr lang="en-US" sz="3600" b="1" dirty="0">
                <a:solidFill>
                  <a:srgbClr val="164C6C"/>
                </a:solidFill>
                <a:latin typeface="Constantia" pitchFamily="18" charset="0"/>
              </a:rPr>
              <a:t>Key Shifts Accelerated by ECHPP/NHAS</a:t>
            </a:r>
            <a:br>
              <a:rPr lang="en-US" sz="3600" b="1" dirty="0">
                <a:solidFill>
                  <a:srgbClr val="164C6C"/>
                </a:solidFill>
                <a:latin typeface="Constantia" pitchFamily="18" charset="0"/>
              </a:rPr>
            </a:br>
            <a:r>
              <a:rPr lang="en-US" sz="3600" b="1" dirty="0">
                <a:solidFill>
                  <a:srgbClr val="164C6C"/>
                </a:solidFill>
                <a:latin typeface="Constantia" pitchFamily="18" charset="0"/>
              </a:rPr>
              <a:t>ECHPP Phase II in NYC (2011-2013)</a:t>
            </a:r>
            <a:br>
              <a:rPr lang="en-US" sz="3600" b="1" dirty="0">
                <a:solidFill>
                  <a:srgbClr val="164C6C"/>
                </a:solidFill>
                <a:latin typeface="Constantia" pitchFamily="18" charset="0"/>
              </a:rPr>
            </a:br>
            <a:endParaRPr lang="en-US" sz="3600" b="1" dirty="0">
              <a:latin typeface="+mn-lt"/>
              <a:ea typeface="Verdana" pitchFamily="34" charset="0"/>
              <a:cs typeface="Verdana" pitchFamily="34" charset="0"/>
            </a:endParaRPr>
          </a:p>
        </p:txBody>
      </p:sp>
      <p:sp>
        <p:nvSpPr>
          <p:cNvPr id="3" name="Subtitle 2"/>
          <p:cNvSpPr>
            <a:spLocks noGrp="1"/>
          </p:cNvSpPr>
          <p:nvPr>
            <p:ph type="body" sz="quarter" idx="10"/>
          </p:nvPr>
        </p:nvSpPr>
        <p:spPr>
          <a:xfrm>
            <a:off x="228600" y="1431925"/>
            <a:ext cx="8622960" cy="4876800"/>
          </a:xfrm>
        </p:spPr>
        <p:txBody>
          <a:bodyPr>
            <a:normAutofit/>
          </a:bodyPr>
          <a:lstStyle/>
          <a:p>
            <a:pPr marL="0" indent="0">
              <a:buNone/>
            </a:pPr>
            <a:endParaRPr lang="en-US" sz="800" b="1" dirty="0" smtClean="0">
              <a:solidFill>
                <a:schemeClr val="tx2"/>
              </a:solidFill>
              <a:ea typeface="Verdana" pitchFamily="34" charset="0"/>
              <a:cs typeface="Verdana" pitchFamily="34" charset="0"/>
            </a:endParaRPr>
          </a:p>
          <a:p>
            <a:pPr lvl="2"/>
            <a:endParaRPr lang="en-US" sz="1400" b="1" dirty="0" smtClean="0">
              <a:solidFill>
                <a:schemeClr val="tx2"/>
              </a:solidFill>
              <a:ea typeface="Verdana" pitchFamily="34" charset="0"/>
              <a:cs typeface="Verdana" pitchFamily="34" charset="0"/>
            </a:endParaRPr>
          </a:p>
          <a:p>
            <a:pPr lvl="1">
              <a:lnSpc>
                <a:spcPct val="70000"/>
              </a:lnSpc>
            </a:pPr>
            <a:r>
              <a:rPr lang="en-US" b="1" dirty="0">
                <a:solidFill>
                  <a:schemeClr val="tx2"/>
                </a:solidFill>
                <a:latin typeface="Constantia" pitchFamily="18" charset="0"/>
              </a:rPr>
              <a:t>RFP Prevention </a:t>
            </a:r>
            <a:r>
              <a:rPr lang="en-US" b="1" dirty="0" smtClean="0">
                <a:solidFill>
                  <a:schemeClr val="tx2"/>
                </a:solidFill>
                <a:latin typeface="Constantia" pitchFamily="18" charset="0"/>
              </a:rPr>
              <a:t>Rebid</a:t>
            </a:r>
          </a:p>
          <a:p>
            <a:pPr marL="393192" lvl="1" indent="0">
              <a:lnSpc>
                <a:spcPct val="70000"/>
              </a:lnSpc>
              <a:buNone/>
            </a:pPr>
            <a:endParaRPr lang="en-US" sz="800" b="1" dirty="0" smtClean="0">
              <a:solidFill>
                <a:schemeClr val="tx2"/>
              </a:solidFill>
              <a:latin typeface="Constantia" pitchFamily="18" charset="0"/>
            </a:endParaRPr>
          </a:p>
          <a:p>
            <a:pPr marL="393192" lvl="1" indent="0">
              <a:lnSpc>
                <a:spcPct val="70000"/>
              </a:lnSpc>
              <a:buNone/>
            </a:pPr>
            <a:r>
              <a:rPr lang="en-US" b="1" dirty="0" smtClean="0">
                <a:solidFill>
                  <a:schemeClr val="tx2"/>
                </a:solidFill>
                <a:latin typeface="Constantia" pitchFamily="18" charset="0"/>
              </a:rPr>
              <a:t>    </a:t>
            </a:r>
            <a:r>
              <a:rPr lang="en-US" sz="2400" u="sng" dirty="0" smtClean="0">
                <a:solidFill>
                  <a:schemeClr val="tx2"/>
                </a:solidFill>
                <a:latin typeface="Constantia" pitchFamily="18" charset="0"/>
              </a:rPr>
              <a:t>Service </a:t>
            </a:r>
            <a:r>
              <a:rPr lang="en-US" sz="2400" u="sng" dirty="0">
                <a:solidFill>
                  <a:schemeClr val="tx2"/>
                </a:solidFill>
                <a:latin typeface="Constantia" pitchFamily="18" charset="0"/>
              </a:rPr>
              <a:t>categories reflect ECHPP/NHAS goals: </a:t>
            </a:r>
          </a:p>
          <a:p>
            <a:pPr marL="1709928" lvl="4" indent="-457200">
              <a:lnSpc>
                <a:spcPct val="70000"/>
              </a:lnSpc>
              <a:buFont typeface="+mj-lt"/>
              <a:buAutoNum type="arabicPeriod"/>
            </a:pPr>
            <a:r>
              <a:rPr lang="en-US" sz="1600" dirty="0">
                <a:solidFill>
                  <a:schemeClr val="tx2"/>
                </a:solidFill>
                <a:latin typeface="Constantia" pitchFamily="18" charset="0"/>
              </a:rPr>
              <a:t>Integrated sexual/behavioral </a:t>
            </a:r>
            <a:r>
              <a:rPr lang="en-US" sz="1600" dirty="0" smtClean="0">
                <a:solidFill>
                  <a:schemeClr val="tx2"/>
                </a:solidFill>
                <a:latin typeface="Constantia" pitchFamily="18" charset="0"/>
              </a:rPr>
              <a:t>health for priority pops</a:t>
            </a:r>
          </a:p>
          <a:p>
            <a:pPr marL="1709928" lvl="4" indent="-457200">
              <a:lnSpc>
                <a:spcPct val="70000"/>
              </a:lnSpc>
              <a:buFont typeface="+mj-lt"/>
              <a:buAutoNum type="arabicPeriod"/>
            </a:pPr>
            <a:r>
              <a:rPr lang="en-US" sz="1600" dirty="0" smtClean="0">
                <a:solidFill>
                  <a:schemeClr val="tx2"/>
                </a:solidFill>
                <a:latin typeface="Constantia" pitchFamily="18" charset="0"/>
              </a:rPr>
              <a:t>System level/structural change</a:t>
            </a:r>
          </a:p>
          <a:p>
            <a:pPr marL="1709928" lvl="4" indent="-457200">
              <a:lnSpc>
                <a:spcPct val="70000"/>
              </a:lnSpc>
              <a:buFont typeface="+mj-lt"/>
              <a:buAutoNum type="arabicPeriod"/>
            </a:pPr>
            <a:r>
              <a:rPr lang="en-US" sz="1600" dirty="0" smtClean="0">
                <a:solidFill>
                  <a:schemeClr val="tx2"/>
                </a:solidFill>
                <a:latin typeface="Constantia" pitchFamily="18" charset="0"/>
              </a:rPr>
              <a:t>CLIs/community mobilization </a:t>
            </a:r>
          </a:p>
          <a:p>
            <a:pPr marL="1709928" lvl="4" indent="-457200">
              <a:lnSpc>
                <a:spcPct val="70000"/>
              </a:lnSpc>
              <a:buFont typeface="+mj-lt"/>
              <a:buAutoNum type="arabicPeriod"/>
            </a:pPr>
            <a:r>
              <a:rPr lang="en-US" sz="1600" dirty="0" smtClean="0">
                <a:solidFill>
                  <a:schemeClr val="tx2"/>
                </a:solidFill>
                <a:latin typeface="Constantia" pitchFamily="18" charset="0"/>
              </a:rPr>
              <a:t>Condoms </a:t>
            </a:r>
            <a:r>
              <a:rPr lang="en-US" sz="1600" dirty="0">
                <a:solidFill>
                  <a:schemeClr val="tx2"/>
                </a:solidFill>
                <a:latin typeface="Constantia" pitchFamily="18" charset="0"/>
              </a:rPr>
              <a:t>for highly impacted populations</a:t>
            </a:r>
          </a:p>
          <a:p>
            <a:pPr marL="1709928" lvl="4" indent="-457200">
              <a:lnSpc>
                <a:spcPct val="70000"/>
              </a:lnSpc>
              <a:buFont typeface="+mj-lt"/>
              <a:buAutoNum type="arabicPeriod"/>
            </a:pPr>
            <a:r>
              <a:rPr lang="en-US" sz="1600" dirty="0">
                <a:solidFill>
                  <a:schemeClr val="tx2"/>
                </a:solidFill>
                <a:latin typeface="Constantia" pitchFamily="18" charset="0"/>
              </a:rPr>
              <a:t>Demonstration </a:t>
            </a:r>
            <a:r>
              <a:rPr lang="en-US" sz="1600" dirty="0" smtClean="0">
                <a:solidFill>
                  <a:schemeClr val="tx2"/>
                </a:solidFill>
                <a:latin typeface="Constantia" pitchFamily="18" charset="0"/>
              </a:rPr>
              <a:t>projects </a:t>
            </a:r>
            <a:r>
              <a:rPr lang="en-US" sz="1600" dirty="0">
                <a:solidFill>
                  <a:schemeClr val="tx2"/>
                </a:solidFill>
                <a:latin typeface="Constantia" pitchFamily="18" charset="0"/>
              </a:rPr>
              <a:t>in CDC core areas </a:t>
            </a:r>
            <a:endParaRPr lang="en-US" sz="1600" dirty="0" smtClean="0">
              <a:solidFill>
                <a:schemeClr val="tx2"/>
              </a:solidFill>
              <a:latin typeface="Constantia" pitchFamily="18" charset="0"/>
            </a:endParaRPr>
          </a:p>
          <a:p>
            <a:pPr lvl="4">
              <a:lnSpc>
                <a:spcPct val="70000"/>
              </a:lnSpc>
              <a:buFont typeface="Wingdings" pitchFamily="2" charset="2"/>
              <a:buChar char="Ø"/>
            </a:pPr>
            <a:endParaRPr lang="en-US" sz="800" dirty="0" smtClean="0">
              <a:solidFill>
                <a:schemeClr val="tx2"/>
              </a:solidFill>
              <a:latin typeface="Constantia" pitchFamily="18" charset="0"/>
            </a:endParaRPr>
          </a:p>
          <a:p>
            <a:pPr lvl="6">
              <a:lnSpc>
                <a:spcPct val="70000"/>
              </a:lnSpc>
              <a:buFont typeface="Wingdings" pitchFamily="2" charset="2"/>
              <a:buChar char="v"/>
            </a:pPr>
            <a:r>
              <a:rPr lang="en-US" dirty="0" smtClean="0">
                <a:solidFill>
                  <a:schemeClr val="tx2"/>
                </a:solidFill>
                <a:latin typeface="Constantia" pitchFamily="18" charset="0"/>
              </a:rPr>
              <a:t>Biomedical/behavioral interventions that can reduce </a:t>
            </a:r>
          </a:p>
          <a:p>
            <a:pPr marL="1737360" lvl="6" indent="0">
              <a:lnSpc>
                <a:spcPct val="70000"/>
              </a:lnSpc>
              <a:buNone/>
            </a:pPr>
            <a:r>
              <a:rPr lang="en-US" dirty="0">
                <a:solidFill>
                  <a:schemeClr val="tx2"/>
                </a:solidFill>
                <a:latin typeface="Constantia" pitchFamily="18" charset="0"/>
              </a:rPr>
              <a:t> </a:t>
            </a:r>
            <a:r>
              <a:rPr lang="en-US" dirty="0" smtClean="0">
                <a:solidFill>
                  <a:schemeClr val="tx2"/>
                </a:solidFill>
                <a:latin typeface="Constantia" pitchFamily="18" charset="0"/>
              </a:rPr>
              <a:t>   HIV incidence</a:t>
            </a:r>
          </a:p>
          <a:p>
            <a:pPr lvl="6">
              <a:lnSpc>
                <a:spcPct val="70000"/>
              </a:lnSpc>
              <a:buFont typeface="Wingdings" pitchFamily="2" charset="2"/>
              <a:buChar char="v"/>
            </a:pPr>
            <a:r>
              <a:rPr lang="en-US" dirty="0" smtClean="0">
                <a:solidFill>
                  <a:schemeClr val="tx2"/>
                </a:solidFill>
                <a:latin typeface="Constantia" pitchFamily="18" charset="0"/>
              </a:rPr>
              <a:t>Innovative HIV testing activities</a:t>
            </a:r>
          </a:p>
          <a:p>
            <a:pPr lvl="6">
              <a:lnSpc>
                <a:spcPct val="70000"/>
              </a:lnSpc>
              <a:buFont typeface="Wingdings" pitchFamily="2" charset="2"/>
              <a:buChar char="v"/>
            </a:pPr>
            <a:r>
              <a:rPr lang="en-US" dirty="0" smtClean="0">
                <a:solidFill>
                  <a:schemeClr val="tx2"/>
                </a:solidFill>
                <a:latin typeface="Constantia" pitchFamily="18" charset="0"/>
              </a:rPr>
              <a:t>Enhanced linkage to and retention in care</a:t>
            </a:r>
          </a:p>
          <a:p>
            <a:pPr lvl="6">
              <a:lnSpc>
                <a:spcPct val="70000"/>
              </a:lnSpc>
              <a:buFont typeface="Wingdings" pitchFamily="2" charset="2"/>
              <a:buChar char="v"/>
            </a:pPr>
            <a:r>
              <a:rPr lang="en-US" dirty="0" smtClean="0">
                <a:solidFill>
                  <a:schemeClr val="tx2"/>
                </a:solidFill>
                <a:latin typeface="Constantia" pitchFamily="18" charset="0"/>
              </a:rPr>
              <a:t>Advanced use of technology</a:t>
            </a:r>
            <a:endParaRPr lang="en-US" dirty="0">
              <a:solidFill>
                <a:schemeClr val="tx2"/>
              </a:solidFill>
              <a:latin typeface="Constantia" pitchFamily="18" charset="0"/>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08725"/>
            <a:ext cx="11318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7398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slide(fromBottom)">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slide(fromBottom)">
                                      <p:cBhvr>
                                        <p:cTn id="12" dur="500"/>
                                        <p:tgtEl>
                                          <p:spTgt spid="3">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slide(fromBottom)">
                                      <p:cBhvr>
                                        <p:cTn id="15" dur="500"/>
                                        <p:tgtEl>
                                          <p:spTgt spid="3">
                                            <p:txEl>
                                              <p:pRg st="5" end="5"/>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slide(fromBottom)">
                                      <p:cBhvr>
                                        <p:cTn id="18" dur="500"/>
                                        <p:tgtEl>
                                          <p:spTgt spid="3">
                                            <p:txEl>
                                              <p:pRg st="6" end="6"/>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slide(fromBottom)">
                                      <p:cBhvr>
                                        <p:cTn id="21" dur="500"/>
                                        <p:tgtEl>
                                          <p:spTgt spid="3">
                                            <p:txEl>
                                              <p:pRg st="7" end="7"/>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slide(fromBottom)">
                                      <p:cBhvr>
                                        <p:cTn id="24" dur="500"/>
                                        <p:tgtEl>
                                          <p:spTgt spid="3">
                                            <p:txEl>
                                              <p:pRg st="8" end="8"/>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slide(fromBottom)">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slide(fromBottom)">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slide(fromBottom)">
                                      <p:cBhvr>
                                        <p:cTn id="37" dur="500"/>
                                        <p:tgtEl>
                                          <p:spTgt spid="3">
                                            <p:txEl>
                                              <p:pRg st="12" end="12"/>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slide(fromBottom)">
                                      <p:cBhvr>
                                        <p:cTn id="40" dur="500"/>
                                        <p:tgtEl>
                                          <p:spTgt spid="3">
                                            <p:txEl>
                                              <p:pRg st="13" end="13"/>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slide(fromBottom)">
                                      <p:cBhvr>
                                        <p:cTn id="43" dur="500"/>
                                        <p:tgtEl>
                                          <p:spTgt spid="3">
                                            <p:txEl>
                                              <p:pRg st="14" end="14"/>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slide(fromBottom)">
                                      <p:cBhvr>
                                        <p:cTn id="46"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bwMode="auto">
          <a:xfrm>
            <a:off x="457200" y="274638"/>
            <a:ext cx="7620000" cy="1173162"/>
          </a:xfrm>
        </p:spPr>
        <p:txBody>
          <a:bodyPr wrap="square" numCol="1" anchorCtr="0" compatLnSpc="1">
            <a:prstTxWarp prst="textNoShape">
              <a:avLst/>
            </a:prstTxWarp>
            <a:noAutofit/>
          </a:bodyPr>
          <a:lstStyle/>
          <a:p>
            <a:pPr algn="ctr">
              <a:defRPr/>
            </a:pPr>
            <a:r>
              <a:rPr lang="en-US" sz="4000" b="1" cap="none" dirty="0" smtClean="0"/>
              <a:t>Prevention &amp; Care Collaboration: </a:t>
            </a:r>
            <a:br>
              <a:rPr lang="en-US" sz="4000" b="1" cap="none" dirty="0" smtClean="0"/>
            </a:br>
            <a:r>
              <a:rPr lang="en-US" sz="4000" b="1" cap="none" dirty="0" smtClean="0"/>
              <a:t>Examples on the Ground</a:t>
            </a:r>
          </a:p>
        </p:txBody>
      </p:sp>
      <p:sp>
        <p:nvSpPr>
          <p:cNvPr id="29699" name="Rectangle 3"/>
          <p:cNvSpPr>
            <a:spLocks noGrp="1"/>
          </p:cNvSpPr>
          <p:nvPr>
            <p:ph idx="1"/>
          </p:nvPr>
        </p:nvSpPr>
        <p:spPr bwMode="auto">
          <a:xfrm>
            <a:off x="304800" y="2209800"/>
            <a:ext cx="8382000" cy="5102226"/>
          </a:xfrm>
        </p:spPr>
        <p:txBody>
          <a:bodyPr wrap="square" numCol="1" anchor="t" anchorCtr="0" compatLnSpc="1">
            <a:prstTxWarp prst="textNoShape">
              <a:avLst/>
            </a:prstTxWarp>
            <a:normAutofit/>
          </a:bodyPr>
          <a:lstStyle/>
          <a:p>
            <a:pPr>
              <a:defRPr/>
            </a:pPr>
            <a:r>
              <a:rPr lang="en-US" sz="2400" b="1" dirty="0" smtClean="0">
                <a:solidFill>
                  <a:schemeClr val="tx2"/>
                </a:solidFill>
                <a:latin typeface="+mj-lt"/>
              </a:rPr>
              <a:t>PWP Pilot</a:t>
            </a:r>
          </a:p>
          <a:p>
            <a:pPr>
              <a:defRPr/>
            </a:pPr>
            <a:r>
              <a:rPr lang="en-US" sz="2400" b="1" dirty="0" smtClean="0">
                <a:solidFill>
                  <a:schemeClr val="tx2"/>
                </a:solidFill>
                <a:latin typeface="+mj-lt"/>
              </a:rPr>
              <a:t>Condom Distribution to HIV Primary Care Universe</a:t>
            </a:r>
          </a:p>
          <a:p>
            <a:pPr>
              <a:defRPr/>
            </a:pPr>
            <a:r>
              <a:rPr lang="en-US" sz="2400" b="1" dirty="0" smtClean="0">
                <a:solidFill>
                  <a:schemeClr val="tx2"/>
                </a:solidFill>
                <a:latin typeface="+mj-lt"/>
              </a:rPr>
              <a:t>Expansion of PS to more newly diagnosed &amp; AHI cases</a:t>
            </a:r>
          </a:p>
          <a:p>
            <a:pPr>
              <a:defRPr/>
            </a:pPr>
            <a:r>
              <a:rPr lang="en-US" sz="2400" b="1" dirty="0" smtClean="0">
                <a:solidFill>
                  <a:schemeClr val="tx2"/>
                </a:solidFill>
                <a:latin typeface="+mj-lt"/>
              </a:rPr>
              <a:t>Testing (Joint RFP-2011)</a:t>
            </a:r>
          </a:p>
          <a:p>
            <a:pPr>
              <a:defRPr/>
            </a:pPr>
            <a:r>
              <a:rPr lang="en-US" sz="2400" b="1" dirty="0" smtClean="0">
                <a:solidFill>
                  <a:schemeClr val="tx2"/>
                </a:solidFill>
                <a:latin typeface="+mj-lt"/>
              </a:rPr>
              <a:t>Data Alignment (E*Share; PCSI data analyses) </a:t>
            </a:r>
          </a:p>
          <a:p>
            <a:pPr>
              <a:defRPr/>
            </a:pPr>
            <a:r>
              <a:rPr lang="en-US" sz="2400" b="1" dirty="0" smtClean="0">
                <a:solidFill>
                  <a:schemeClr val="tx2"/>
                </a:solidFill>
                <a:latin typeface="+mj-lt"/>
              </a:rPr>
              <a:t>Training </a:t>
            </a:r>
            <a:endParaRPr lang="en-US" sz="2400" dirty="0" smtClean="0">
              <a:solidFill>
                <a:schemeClr val="tx2"/>
              </a:solidFill>
              <a:latin typeface="+mj-lt"/>
            </a:endParaRPr>
          </a:p>
          <a:p>
            <a:pPr lvl="1">
              <a:defRPr/>
            </a:pPr>
            <a:r>
              <a:rPr lang="en-US" sz="2400" dirty="0" smtClean="0">
                <a:solidFill>
                  <a:schemeClr val="tx2"/>
                </a:solidFill>
                <a:latin typeface="+mj-lt"/>
              </a:rPr>
              <a:t>Development and Roll out of Positive Life Workshop</a:t>
            </a:r>
          </a:p>
          <a:p>
            <a:pPr lvl="1">
              <a:defRPr/>
            </a:pPr>
            <a:r>
              <a:rPr lang="en-US" sz="2400" dirty="0" smtClean="0">
                <a:solidFill>
                  <a:schemeClr val="tx2"/>
                </a:solidFill>
                <a:latin typeface="+mj-lt"/>
              </a:rPr>
              <a:t>Alignment of Training and Technical Assistance Programs</a:t>
            </a:r>
          </a:p>
          <a:p>
            <a:pPr lvl="2">
              <a:buFont typeface="Wingdings" pitchFamily="2" charset="2"/>
              <a:buNone/>
              <a:defRPr/>
            </a:pPr>
            <a:endParaRPr lang="en-US" sz="2400" dirty="0" smtClean="0">
              <a:latin typeface="+mj-lt"/>
            </a:endParaRPr>
          </a:p>
          <a:p>
            <a:pPr lvl="2">
              <a:defRPr/>
            </a:pPr>
            <a:endParaRPr lang="en-US" sz="2800" dirty="0" smtClean="0"/>
          </a:p>
          <a:p>
            <a:pPr>
              <a:buFont typeface="Wingdings 2" pitchFamily="18" charset="2"/>
              <a:buNone/>
              <a:defRPr/>
            </a:pPr>
            <a:endParaRPr lang="en-US" sz="2800" dirty="0" smtClean="0"/>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62700"/>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30327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arn(in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arn(in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arn(in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arn(in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arn(inVertical)">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barn(inVertical)">
                                      <p:cBhvr>
                                        <p:cTn id="32" dur="500"/>
                                        <p:tgtEl>
                                          <p:spTgt spid="29699">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9699">
                                            <p:txEl>
                                              <p:pRg st="6" end="6"/>
                                            </p:txEl>
                                          </p:spTgt>
                                        </p:tgtEl>
                                        <p:attrNameLst>
                                          <p:attrName>style.visibility</p:attrName>
                                        </p:attrNameLst>
                                      </p:cBhvr>
                                      <p:to>
                                        <p:strVal val="visible"/>
                                      </p:to>
                                    </p:set>
                                    <p:animEffect transition="in" filter="barn(inVertical)">
                                      <p:cBhvr>
                                        <p:cTn id="35" dur="500"/>
                                        <p:tgtEl>
                                          <p:spTgt spid="29699">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9699">
                                            <p:txEl>
                                              <p:pRg st="7" end="7"/>
                                            </p:txEl>
                                          </p:spTgt>
                                        </p:tgtEl>
                                        <p:attrNameLst>
                                          <p:attrName>style.visibility</p:attrName>
                                        </p:attrNameLst>
                                      </p:cBhvr>
                                      <p:to>
                                        <p:strVal val="visible"/>
                                      </p:to>
                                    </p:set>
                                    <p:animEffect transition="in" filter="barn(inVertical)">
                                      <p:cBhvr>
                                        <p:cTn id="38" dur="500"/>
                                        <p:tgtEl>
                                          <p:spTgt spid="296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US" b="1" dirty="0" smtClean="0"/>
              <a:t>PCSI Grant</a:t>
            </a:r>
          </a:p>
        </p:txBody>
      </p:sp>
      <p:sp>
        <p:nvSpPr>
          <p:cNvPr id="24579" name="Rectangle 3"/>
          <p:cNvSpPr>
            <a:spLocks noGrp="1" noChangeArrowheads="1"/>
          </p:cNvSpPr>
          <p:nvPr>
            <p:ph type="body" idx="1"/>
          </p:nvPr>
        </p:nvSpPr>
        <p:spPr>
          <a:xfrm>
            <a:off x="457200" y="1295400"/>
            <a:ext cx="7924800" cy="3335338"/>
          </a:xfrm>
        </p:spPr>
        <p:txBody>
          <a:bodyPr>
            <a:noAutofit/>
          </a:bodyPr>
          <a:lstStyle/>
          <a:p>
            <a:pPr>
              <a:lnSpc>
                <a:spcPct val="90000"/>
              </a:lnSpc>
              <a:buClr>
                <a:schemeClr val="accent1"/>
              </a:buClr>
            </a:pPr>
            <a:r>
              <a:rPr lang="en-US" sz="2600" dirty="0" smtClean="0">
                <a:solidFill>
                  <a:schemeClr val="tx2"/>
                </a:solidFill>
              </a:rPr>
              <a:t>$352,000 per year for 3 years to NYC DOHMH </a:t>
            </a:r>
          </a:p>
          <a:p>
            <a:pPr lvl="1">
              <a:lnSpc>
                <a:spcPct val="90000"/>
              </a:lnSpc>
              <a:buClr>
                <a:schemeClr val="accent1"/>
              </a:buClr>
            </a:pPr>
            <a:r>
              <a:rPr lang="en-US" sz="2400" dirty="0" smtClean="0">
                <a:solidFill>
                  <a:schemeClr val="tx2"/>
                </a:solidFill>
              </a:rPr>
              <a:t>primarily planning/internal infrastructure grant to streamline data analysis and services. </a:t>
            </a:r>
          </a:p>
          <a:p>
            <a:pPr lvl="1">
              <a:lnSpc>
                <a:spcPct val="90000"/>
              </a:lnSpc>
              <a:buClr>
                <a:schemeClr val="accent1"/>
              </a:buClr>
              <a:buFont typeface="Wingdings" pitchFamily="2" charset="2"/>
              <a:buNone/>
            </a:pPr>
            <a:endParaRPr lang="en-US" sz="800" dirty="0" smtClean="0">
              <a:solidFill>
                <a:schemeClr val="tx2"/>
              </a:solidFill>
            </a:endParaRPr>
          </a:p>
          <a:p>
            <a:pPr>
              <a:lnSpc>
                <a:spcPct val="90000"/>
              </a:lnSpc>
              <a:buClr>
                <a:schemeClr val="accent1"/>
              </a:buClr>
            </a:pPr>
            <a:r>
              <a:rPr lang="en-US" sz="2600" dirty="0" smtClean="0">
                <a:solidFill>
                  <a:schemeClr val="tx2"/>
                </a:solidFill>
              </a:rPr>
              <a:t>Began Sept. 30, 2010 and ends September 30, 2013. </a:t>
            </a:r>
          </a:p>
          <a:p>
            <a:pPr>
              <a:lnSpc>
                <a:spcPct val="90000"/>
              </a:lnSpc>
              <a:buClr>
                <a:schemeClr val="accent1"/>
              </a:buClr>
              <a:buFont typeface="Wingdings" pitchFamily="2" charset="2"/>
              <a:buNone/>
            </a:pPr>
            <a:endParaRPr lang="en-US" sz="800" dirty="0" smtClean="0">
              <a:solidFill>
                <a:schemeClr val="tx2"/>
              </a:solidFill>
            </a:endParaRPr>
          </a:p>
          <a:p>
            <a:pPr>
              <a:lnSpc>
                <a:spcPct val="90000"/>
              </a:lnSpc>
              <a:buClr>
                <a:schemeClr val="accent1"/>
              </a:buClr>
            </a:pPr>
            <a:r>
              <a:rPr lang="en-US" sz="2600" dirty="0" smtClean="0">
                <a:solidFill>
                  <a:schemeClr val="tx2"/>
                </a:solidFill>
              </a:rPr>
              <a:t>Coordinated by the DOHMH Division of Disease Control</a:t>
            </a:r>
            <a:endParaRPr lang="en-US" sz="2600" dirty="0">
              <a:solidFill>
                <a:schemeClr val="tx2"/>
              </a:solidFill>
            </a:endParaRPr>
          </a:p>
          <a:p>
            <a:pPr marL="114300" indent="0">
              <a:lnSpc>
                <a:spcPct val="90000"/>
              </a:lnSpc>
              <a:buClr>
                <a:schemeClr val="accent1"/>
              </a:buClr>
              <a:buNone/>
            </a:pPr>
            <a:endParaRPr lang="en-US" sz="800" dirty="0" smtClean="0">
              <a:solidFill>
                <a:schemeClr val="tx2"/>
              </a:solidFill>
            </a:endParaRPr>
          </a:p>
          <a:p>
            <a:pPr lvl="1">
              <a:lnSpc>
                <a:spcPct val="90000"/>
              </a:lnSpc>
              <a:buClr>
                <a:schemeClr val="accent1"/>
              </a:buClr>
            </a:pPr>
            <a:r>
              <a:rPr lang="en-US" sz="2600" dirty="0" smtClean="0">
                <a:solidFill>
                  <a:schemeClr val="tx2"/>
                </a:solidFill>
              </a:rPr>
              <a:t>Opportunities for greater integration of services:</a:t>
            </a:r>
          </a:p>
          <a:p>
            <a:pPr lvl="2">
              <a:lnSpc>
                <a:spcPct val="90000"/>
              </a:lnSpc>
              <a:buClr>
                <a:schemeClr val="accent1"/>
              </a:buClr>
            </a:pPr>
            <a:r>
              <a:rPr lang="en-US" sz="2200" dirty="0" smtClean="0">
                <a:solidFill>
                  <a:schemeClr val="tx2"/>
                </a:solidFill>
              </a:rPr>
              <a:t>Data cross-match between registries</a:t>
            </a:r>
          </a:p>
          <a:p>
            <a:pPr lvl="2">
              <a:lnSpc>
                <a:spcPct val="90000"/>
              </a:lnSpc>
              <a:buClr>
                <a:schemeClr val="accent1"/>
              </a:buClr>
            </a:pPr>
            <a:r>
              <a:rPr lang="en-US" sz="2200" dirty="0" smtClean="0">
                <a:solidFill>
                  <a:schemeClr val="tx2"/>
                </a:solidFill>
              </a:rPr>
              <a:t>Partner services</a:t>
            </a:r>
          </a:p>
          <a:p>
            <a:pPr lvl="2">
              <a:lnSpc>
                <a:spcPct val="90000"/>
              </a:lnSpc>
              <a:buClr>
                <a:schemeClr val="accent1"/>
              </a:buClr>
            </a:pPr>
            <a:r>
              <a:rPr lang="en-US" sz="2400" dirty="0" smtClean="0">
                <a:solidFill>
                  <a:schemeClr val="tx2"/>
                </a:solidFill>
              </a:rPr>
              <a:t>Curriculum </a:t>
            </a:r>
            <a:r>
              <a:rPr lang="en-US" sz="2400" dirty="0">
                <a:solidFill>
                  <a:schemeClr val="tx2"/>
                </a:solidFill>
              </a:rPr>
              <a:t>integration: HIV, STDs, Hepatitis, TB </a:t>
            </a:r>
          </a:p>
          <a:p>
            <a:pPr lvl="2">
              <a:defRPr/>
            </a:pPr>
            <a:r>
              <a:rPr lang="en-US" sz="2200" dirty="0">
                <a:solidFill>
                  <a:schemeClr val="tx2"/>
                </a:solidFill>
              </a:rPr>
              <a:t>Comprehensive sexual health module</a:t>
            </a:r>
          </a:p>
          <a:p>
            <a:pPr lvl="2">
              <a:defRPr/>
            </a:pPr>
            <a:r>
              <a:rPr lang="en-US" sz="2200" dirty="0">
                <a:solidFill>
                  <a:schemeClr val="tx2"/>
                </a:solidFill>
              </a:rPr>
              <a:t>Joint HIV/</a:t>
            </a:r>
            <a:r>
              <a:rPr lang="en-US" sz="2200" dirty="0" err="1">
                <a:solidFill>
                  <a:schemeClr val="tx2"/>
                </a:solidFill>
              </a:rPr>
              <a:t>Hep</a:t>
            </a:r>
            <a:r>
              <a:rPr lang="en-US" sz="2200" dirty="0">
                <a:solidFill>
                  <a:schemeClr val="tx2"/>
                </a:solidFill>
              </a:rPr>
              <a:t> C testing modules </a:t>
            </a:r>
          </a:p>
          <a:p>
            <a:pPr lvl="2">
              <a:buNone/>
              <a:defRPr/>
            </a:pPr>
            <a:endParaRPr lang="en-US" sz="2400" dirty="0">
              <a:solidFill>
                <a:schemeClr val="tx2"/>
              </a:solidFill>
            </a:endParaRPr>
          </a:p>
          <a:p>
            <a:pPr lvl="2">
              <a:lnSpc>
                <a:spcPct val="90000"/>
              </a:lnSpc>
              <a:buClr>
                <a:schemeClr val="accent1"/>
              </a:buClr>
            </a:pPr>
            <a:endParaRPr lang="en-US" sz="2400" dirty="0" smtClean="0"/>
          </a:p>
          <a:p>
            <a:pPr lvl="2">
              <a:lnSpc>
                <a:spcPct val="90000"/>
              </a:lnSpc>
              <a:buClr>
                <a:schemeClr val="accent1"/>
              </a:buClr>
            </a:pPr>
            <a:r>
              <a:rPr lang="en-US" sz="2400" dirty="0" smtClean="0"/>
              <a:t>Partner Services</a:t>
            </a:r>
          </a:p>
          <a:p>
            <a:pPr lvl="1">
              <a:lnSpc>
                <a:spcPct val="90000"/>
              </a:lnSpc>
              <a:buClr>
                <a:schemeClr val="accent1"/>
              </a:buClr>
            </a:pPr>
            <a:endParaRPr lang="en-US" sz="2600" dirty="0"/>
          </a:p>
          <a:p>
            <a:pPr marL="777240" lvl="2" indent="0">
              <a:lnSpc>
                <a:spcPct val="90000"/>
              </a:lnSpc>
              <a:buClr>
                <a:schemeClr val="accent1"/>
              </a:buClr>
              <a:buNone/>
            </a:pPr>
            <a:r>
              <a:rPr lang="en-US" sz="2400" dirty="0" smtClean="0"/>
              <a:t> </a:t>
            </a:r>
          </a:p>
          <a:p>
            <a:pPr lvl="1">
              <a:lnSpc>
                <a:spcPct val="90000"/>
              </a:lnSpc>
              <a:buClr>
                <a:schemeClr val="accent1"/>
              </a:buClr>
            </a:pPr>
            <a:endParaRPr lang="en-US" sz="2600" dirty="0" smtClean="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40475"/>
            <a:ext cx="11334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3812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down)">
                                      <p:cBhvr>
                                        <p:cTn id="7" dur="500"/>
                                        <p:tgtEl>
                                          <p:spTgt spid="2457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wipe(down)">
                                      <p:cBhvr>
                                        <p:cTn id="10" dur="500"/>
                                        <p:tgtEl>
                                          <p:spTgt spid="2457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animEffect transition="in" filter="wipe(down)">
                                      <p:cBhvr>
                                        <p:cTn id="15" dur="500"/>
                                        <p:tgtEl>
                                          <p:spTgt spid="2457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579">
                                            <p:txEl>
                                              <p:pRg st="5" end="5"/>
                                            </p:txEl>
                                          </p:spTgt>
                                        </p:tgtEl>
                                        <p:attrNameLst>
                                          <p:attrName>style.visibility</p:attrName>
                                        </p:attrNameLst>
                                      </p:cBhvr>
                                      <p:to>
                                        <p:strVal val="visible"/>
                                      </p:to>
                                    </p:set>
                                    <p:animEffect transition="in" filter="wipe(down)">
                                      <p:cBhvr>
                                        <p:cTn id="20" dur="500"/>
                                        <p:tgtEl>
                                          <p:spTgt spid="24579">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579">
                                            <p:txEl>
                                              <p:pRg st="7" end="7"/>
                                            </p:txEl>
                                          </p:spTgt>
                                        </p:tgtEl>
                                        <p:attrNameLst>
                                          <p:attrName>style.visibility</p:attrName>
                                        </p:attrNameLst>
                                      </p:cBhvr>
                                      <p:to>
                                        <p:strVal val="visible"/>
                                      </p:to>
                                    </p:set>
                                    <p:animEffect transition="in" filter="wipe(down)">
                                      <p:cBhvr>
                                        <p:cTn id="25" dur="500"/>
                                        <p:tgtEl>
                                          <p:spTgt spid="24579">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579">
                                            <p:txEl>
                                              <p:pRg st="8" end="8"/>
                                            </p:txEl>
                                          </p:spTgt>
                                        </p:tgtEl>
                                        <p:attrNameLst>
                                          <p:attrName>style.visibility</p:attrName>
                                        </p:attrNameLst>
                                      </p:cBhvr>
                                      <p:to>
                                        <p:strVal val="visible"/>
                                      </p:to>
                                    </p:set>
                                    <p:animEffect transition="in" filter="wipe(down)">
                                      <p:cBhvr>
                                        <p:cTn id="30" dur="500"/>
                                        <p:tgtEl>
                                          <p:spTgt spid="24579">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wipe(down)">
                                      <p:cBhvr>
                                        <p:cTn id="35" dur="500"/>
                                        <p:tgtEl>
                                          <p:spTgt spid="24579">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4579">
                                            <p:txEl>
                                              <p:pRg st="10" end="10"/>
                                            </p:txEl>
                                          </p:spTgt>
                                        </p:tgtEl>
                                        <p:attrNameLst>
                                          <p:attrName>style.visibility</p:attrName>
                                        </p:attrNameLst>
                                      </p:cBhvr>
                                      <p:to>
                                        <p:strVal val="visible"/>
                                      </p:to>
                                    </p:set>
                                    <p:animEffect transition="in" filter="wipe(down)">
                                      <p:cBhvr>
                                        <p:cTn id="40" dur="500"/>
                                        <p:tgtEl>
                                          <p:spTgt spid="24579">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4579">
                                            <p:txEl>
                                              <p:pRg st="11" end="11"/>
                                            </p:txEl>
                                          </p:spTgt>
                                        </p:tgtEl>
                                        <p:attrNameLst>
                                          <p:attrName>style.visibility</p:attrName>
                                        </p:attrNameLst>
                                      </p:cBhvr>
                                      <p:to>
                                        <p:strVal val="visible"/>
                                      </p:to>
                                    </p:set>
                                    <p:animEffect transition="in" filter="wipe(down)">
                                      <p:cBhvr>
                                        <p:cTn id="45" dur="500"/>
                                        <p:tgtEl>
                                          <p:spTgt spid="24579">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579">
                                            <p:txEl>
                                              <p:pRg st="12" end="12"/>
                                            </p:txEl>
                                          </p:spTgt>
                                        </p:tgtEl>
                                        <p:attrNameLst>
                                          <p:attrName>style.visibility</p:attrName>
                                        </p:attrNameLst>
                                      </p:cBhvr>
                                      <p:to>
                                        <p:strVal val="visible"/>
                                      </p:to>
                                    </p:set>
                                    <p:animEffect transition="in" filter="wipe(down)">
                                      <p:cBhvr>
                                        <p:cTn id="50" dur="500"/>
                                        <p:tgtEl>
                                          <p:spTgt spid="24579">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579">
                                            <p:txEl>
                                              <p:pRg st="15" end="15"/>
                                            </p:txEl>
                                          </p:spTgt>
                                        </p:tgtEl>
                                        <p:attrNameLst>
                                          <p:attrName>style.visibility</p:attrName>
                                        </p:attrNameLst>
                                      </p:cBhvr>
                                      <p:to>
                                        <p:strVal val="visible"/>
                                      </p:to>
                                    </p:set>
                                    <p:animEffect transition="in" filter="wipe(down)">
                                      <p:cBhvr>
                                        <p:cTn id="55" dur="500"/>
                                        <p:tgtEl>
                                          <p:spTgt spid="24579">
                                            <p:txEl>
                                              <p:pRg st="15" end="1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4579">
                                            <p:txEl>
                                              <p:pRg st="17" end="17"/>
                                            </p:txEl>
                                          </p:spTgt>
                                        </p:tgtEl>
                                        <p:attrNameLst>
                                          <p:attrName>style.visibility</p:attrName>
                                        </p:attrNameLst>
                                      </p:cBhvr>
                                      <p:to>
                                        <p:strVal val="visible"/>
                                      </p:to>
                                    </p:set>
                                    <p:animEffect transition="in" filter="wipe(down)">
                                      <p:cBhvr>
                                        <p:cTn id="60" dur="500"/>
                                        <p:tgtEl>
                                          <p:spTgt spid="2457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bwMode="auto"/>
        <p:txBody>
          <a:bodyPr wrap="square" numCol="1" anchorCtr="0" compatLnSpc="1">
            <a:prstTxWarp prst="textNoShape">
              <a:avLst/>
            </a:prstTxWarp>
            <a:normAutofit fontScale="90000"/>
          </a:bodyPr>
          <a:lstStyle/>
          <a:p>
            <a:pPr>
              <a:defRPr/>
            </a:pPr>
            <a:r>
              <a:rPr lang="en-US" b="1" cap="none" dirty="0" smtClean="0"/>
              <a:t>Impact of ECHPP and PCSI in NYC </a:t>
            </a:r>
          </a:p>
        </p:txBody>
      </p:sp>
      <p:sp>
        <p:nvSpPr>
          <p:cNvPr id="25603" name="Rectangle 3"/>
          <p:cNvSpPr>
            <a:spLocks noGrp="1"/>
          </p:cNvSpPr>
          <p:nvPr>
            <p:ph idx="1"/>
          </p:nvPr>
        </p:nvSpPr>
        <p:spPr bwMode="auto">
          <a:xfrm>
            <a:off x="304800" y="1295400"/>
            <a:ext cx="8407400" cy="5181600"/>
          </a:xfrm>
        </p:spPr>
        <p:txBody>
          <a:bodyPr wrap="square" numCol="1" anchor="t" anchorCtr="0" compatLnSpc="1">
            <a:prstTxWarp prst="textNoShape">
              <a:avLst/>
            </a:prstTxWarp>
            <a:normAutofit/>
          </a:bodyPr>
          <a:lstStyle/>
          <a:p>
            <a:pPr>
              <a:lnSpc>
                <a:spcPct val="90000"/>
              </a:lnSpc>
              <a:buFont typeface="Wingdings 2" pitchFamily="18" charset="2"/>
              <a:buNone/>
            </a:pPr>
            <a:endParaRPr lang="en-US" sz="700" dirty="0" smtClean="0"/>
          </a:p>
          <a:p>
            <a:pPr lvl="1">
              <a:lnSpc>
                <a:spcPct val="90000"/>
              </a:lnSpc>
              <a:buFont typeface="Wingdings" pitchFamily="2" charset="2"/>
              <a:buNone/>
            </a:pPr>
            <a:endParaRPr lang="en-US" sz="800" dirty="0" smtClean="0"/>
          </a:p>
          <a:p>
            <a:pPr>
              <a:lnSpc>
                <a:spcPct val="90000"/>
              </a:lnSpc>
            </a:pPr>
            <a:r>
              <a:rPr lang="en-US" sz="2600" b="1" dirty="0" smtClean="0">
                <a:solidFill>
                  <a:schemeClr val="tx2"/>
                </a:solidFill>
                <a:latin typeface="+mj-lt"/>
              </a:rPr>
              <a:t>Enhanced collaboration within BHAPC units</a:t>
            </a:r>
            <a:r>
              <a:rPr lang="en-US" sz="2400" b="1" dirty="0" smtClean="0">
                <a:solidFill>
                  <a:schemeClr val="tx2"/>
                </a:solidFill>
                <a:latin typeface="+mj-lt"/>
              </a:rPr>
              <a:t> </a:t>
            </a:r>
          </a:p>
          <a:p>
            <a:pPr>
              <a:lnSpc>
                <a:spcPct val="90000"/>
              </a:lnSpc>
              <a:buFont typeface="Wingdings 2" pitchFamily="18" charset="2"/>
              <a:buNone/>
            </a:pPr>
            <a:endParaRPr lang="en-US" sz="800" b="1" dirty="0" smtClean="0">
              <a:solidFill>
                <a:schemeClr val="tx2"/>
              </a:solidFill>
              <a:latin typeface="+mj-lt"/>
            </a:endParaRPr>
          </a:p>
          <a:p>
            <a:pPr>
              <a:lnSpc>
                <a:spcPct val="90000"/>
              </a:lnSpc>
            </a:pPr>
            <a:r>
              <a:rPr lang="en-US" sz="2600" b="1" dirty="0" smtClean="0">
                <a:solidFill>
                  <a:schemeClr val="tx2"/>
                </a:solidFill>
                <a:latin typeface="+mj-lt"/>
              </a:rPr>
              <a:t>Alignment of research agenda </a:t>
            </a:r>
          </a:p>
          <a:p>
            <a:pPr lvl="1">
              <a:lnSpc>
                <a:spcPct val="90000"/>
              </a:lnSpc>
            </a:pPr>
            <a:r>
              <a:rPr lang="en-US" sz="2400" dirty="0" smtClean="0">
                <a:solidFill>
                  <a:schemeClr val="tx2"/>
                </a:solidFill>
                <a:latin typeface="+mj-lt"/>
              </a:rPr>
              <a:t>between academic and public health entities</a:t>
            </a:r>
          </a:p>
          <a:p>
            <a:pPr>
              <a:lnSpc>
                <a:spcPct val="90000"/>
              </a:lnSpc>
            </a:pPr>
            <a:r>
              <a:rPr lang="en-US" sz="2600" b="1" dirty="0" smtClean="0">
                <a:solidFill>
                  <a:schemeClr val="tx2"/>
                </a:solidFill>
                <a:latin typeface="+mj-lt"/>
              </a:rPr>
              <a:t>Data integration between disease registries </a:t>
            </a:r>
          </a:p>
          <a:p>
            <a:pPr lvl="1">
              <a:lnSpc>
                <a:spcPct val="90000"/>
              </a:lnSpc>
            </a:pPr>
            <a:r>
              <a:rPr lang="en-US" sz="2400" dirty="0" smtClean="0">
                <a:solidFill>
                  <a:schemeClr val="tx2"/>
                </a:solidFill>
                <a:latin typeface="+mj-lt"/>
              </a:rPr>
              <a:t>Mapping co-</a:t>
            </a:r>
            <a:r>
              <a:rPr lang="en-US" sz="2400" dirty="0" err="1" smtClean="0">
                <a:solidFill>
                  <a:schemeClr val="tx2"/>
                </a:solidFill>
                <a:latin typeface="+mj-lt"/>
              </a:rPr>
              <a:t>occuring</a:t>
            </a:r>
            <a:r>
              <a:rPr lang="en-US" sz="2400" dirty="0" smtClean="0">
                <a:solidFill>
                  <a:schemeClr val="tx2"/>
                </a:solidFill>
                <a:latin typeface="+mj-lt"/>
              </a:rPr>
              <a:t> diseases</a:t>
            </a:r>
          </a:p>
          <a:p>
            <a:pPr lvl="1">
              <a:lnSpc>
                <a:spcPct val="90000"/>
              </a:lnSpc>
            </a:pPr>
            <a:r>
              <a:rPr lang="en-US" sz="2400" dirty="0" smtClean="0">
                <a:solidFill>
                  <a:schemeClr val="tx2"/>
                </a:solidFill>
                <a:latin typeface="+mj-lt"/>
              </a:rPr>
              <a:t>Real-time registry cross-matching</a:t>
            </a:r>
          </a:p>
          <a:p>
            <a:pPr lvl="1">
              <a:lnSpc>
                <a:spcPct val="90000"/>
              </a:lnSpc>
            </a:pPr>
            <a:r>
              <a:rPr lang="en-US" sz="2400" dirty="0" smtClean="0">
                <a:solidFill>
                  <a:schemeClr val="tx2"/>
                </a:solidFill>
                <a:latin typeface="+mj-lt"/>
              </a:rPr>
              <a:t>Improved partner services delivery </a:t>
            </a:r>
          </a:p>
          <a:p>
            <a:pPr lvl="1">
              <a:lnSpc>
                <a:spcPct val="90000"/>
              </a:lnSpc>
              <a:buFont typeface="Wingdings" pitchFamily="2" charset="2"/>
              <a:buNone/>
            </a:pPr>
            <a:endParaRPr lang="en-US" sz="800" dirty="0" smtClean="0">
              <a:solidFill>
                <a:schemeClr val="tx2"/>
              </a:solidFill>
              <a:latin typeface="+mj-lt"/>
            </a:endParaRPr>
          </a:p>
          <a:p>
            <a:pPr>
              <a:lnSpc>
                <a:spcPct val="90000"/>
              </a:lnSpc>
            </a:pPr>
            <a:r>
              <a:rPr lang="en-US" sz="2600" b="1" dirty="0" smtClean="0">
                <a:solidFill>
                  <a:schemeClr val="tx2"/>
                </a:solidFill>
                <a:latin typeface="+mj-lt"/>
              </a:rPr>
              <a:t>Lens to focus </a:t>
            </a:r>
            <a:r>
              <a:rPr lang="en-US" sz="2600" b="1" u="sng" dirty="0" smtClean="0">
                <a:solidFill>
                  <a:schemeClr val="tx2"/>
                </a:solidFill>
                <a:latin typeface="+mj-lt"/>
              </a:rPr>
              <a:t>all</a:t>
            </a:r>
            <a:r>
              <a:rPr lang="en-US" sz="2600" b="1" dirty="0" smtClean="0">
                <a:solidFill>
                  <a:schemeClr val="tx2"/>
                </a:solidFill>
                <a:latin typeface="+mj-lt"/>
              </a:rPr>
              <a:t> stakeholders on NHAS targets</a:t>
            </a:r>
          </a:p>
          <a:p>
            <a:pPr lvl="1">
              <a:lnSpc>
                <a:spcPct val="90000"/>
              </a:lnSpc>
            </a:pPr>
            <a:r>
              <a:rPr lang="en-US" sz="2400" dirty="0" smtClean="0">
                <a:solidFill>
                  <a:schemeClr val="tx2"/>
                </a:solidFill>
                <a:latin typeface="+mj-lt"/>
              </a:rPr>
              <a:t>ECHPP/PCSI has helped foster increased attention by planning groups as well as clinical/non-clinical sites and government agencies on achievement of NHAS targets.</a:t>
            </a:r>
            <a:endParaRPr lang="en-US" sz="2600" dirty="0" smtClean="0">
              <a:solidFill>
                <a:schemeClr val="tx2"/>
              </a:solidFill>
              <a:latin typeface="+mj-lt"/>
            </a:endParaRPr>
          </a:p>
          <a:p>
            <a:pPr>
              <a:lnSpc>
                <a:spcPct val="90000"/>
              </a:lnSpc>
            </a:pPr>
            <a:endParaRPr lang="en-US" sz="2600" dirty="0" smtClean="0">
              <a:solidFill>
                <a:schemeClr val="tx2"/>
              </a:solidFill>
              <a:latin typeface="+mj-lt"/>
            </a:endParaRPr>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62700"/>
            <a:ext cx="990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14160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Effect transition="in" filter="dissolve">
                                      <p:cBhvr>
                                        <p:cTn id="7" dur="500"/>
                                        <p:tgtEl>
                                          <p:spTgt spid="256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603">
                                            <p:txEl>
                                              <p:pRg st="4" end="4"/>
                                            </p:txEl>
                                          </p:spTgt>
                                        </p:tgtEl>
                                        <p:attrNameLst>
                                          <p:attrName>style.visibility</p:attrName>
                                        </p:attrNameLst>
                                      </p:cBhvr>
                                      <p:to>
                                        <p:strVal val="visible"/>
                                      </p:to>
                                    </p:set>
                                    <p:animEffect transition="in" filter="dissolve">
                                      <p:cBhvr>
                                        <p:cTn id="12" dur="500"/>
                                        <p:tgtEl>
                                          <p:spTgt spid="2560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animEffect transition="in" filter="dissolve">
                                      <p:cBhvr>
                                        <p:cTn id="15" dur="500"/>
                                        <p:tgtEl>
                                          <p:spTgt spid="2560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5603">
                                            <p:txEl>
                                              <p:pRg st="6" end="6"/>
                                            </p:txEl>
                                          </p:spTgt>
                                        </p:tgtEl>
                                        <p:attrNameLst>
                                          <p:attrName>style.visibility</p:attrName>
                                        </p:attrNameLst>
                                      </p:cBhvr>
                                      <p:to>
                                        <p:strVal val="visible"/>
                                      </p:to>
                                    </p:set>
                                    <p:animEffect transition="in" filter="dissolve">
                                      <p:cBhvr>
                                        <p:cTn id="20" dur="500"/>
                                        <p:tgtEl>
                                          <p:spTgt spid="2560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5603">
                                            <p:txEl>
                                              <p:pRg st="7" end="7"/>
                                            </p:txEl>
                                          </p:spTgt>
                                        </p:tgtEl>
                                        <p:attrNameLst>
                                          <p:attrName>style.visibility</p:attrName>
                                        </p:attrNameLst>
                                      </p:cBhvr>
                                      <p:to>
                                        <p:strVal val="visible"/>
                                      </p:to>
                                    </p:set>
                                    <p:animEffect transition="in" filter="dissolve">
                                      <p:cBhvr>
                                        <p:cTn id="23" dur="500"/>
                                        <p:tgtEl>
                                          <p:spTgt spid="2560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5603">
                                            <p:txEl>
                                              <p:pRg st="8" end="8"/>
                                            </p:txEl>
                                          </p:spTgt>
                                        </p:tgtEl>
                                        <p:attrNameLst>
                                          <p:attrName>style.visibility</p:attrName>
                                        </p:attrNameLst>
                                      </p:cBhvr>
                                      <p:to>
                                        <p:strVal val="visible"/>
                                      </p:to>
                                    </p:set>
                                    <p:animEffect transition="in" filter="dissolve">
                                      <p:cBhvr>
                                        <p:cTn id="26" dur="500"/>
                                        <p:tgtEl>
                                          <p:spTgt spid="25603">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5603">
                                            <p:txEl>
                                              <p:pRg st="9" end="9"/>
                                            </p:txEl>
                                          </p:spTgt>
                                        </p:tgtEl>
                                        <p:attrNameLst>
                                          <p:attrName>style.visibility</p:attrName>
                                        </p:attrNameLst>
                                      </p:cBhvr>
                                      <p:to>
                                        <p:strVal val="visible"/>
                                      </p:to>
                                    </p:set>
                                    <p:animEffect transition="in" filter="dissolve">
                                      <p:cBhvr>
                                        <p:cTn id="29" dur="500"/>
                                        <p:tgtEl>
                                          <p:spTgt spid="2560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5603">
                                            <p:txEl>
                                              <p:pRg st="11" end="11"/>
                                            </p:txEl>
                                          </p:spTgt>
                                        </p:tgtEl>
                                        <p:attrNameLst>
                                          <p:attrName>style.visibility</p:attrName>
                                        </p:attrNameLst>
                                      </p:cBhvr>
                                      <p:to>
                                        <p:strVal val="visible"/>
                                      </p:to>
                                    </p:set>
                                    <p:animEffect transition="in" filter="dissolve">
                                      <p:cBhvr>
                                        <p:cTn id="34" dur="500"/>
                                        <p:tgtEl>
                                          <p:spTgt spid="25603">
                                            <p:txEl>
                                              <p:pRg st="11" end="11"/>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25603">
                                            <p:txEl>
                                              <p:pRg st="12" end="12"/>
                                            </p:txEl>
                                          </p:spTgt>
                                        </p:tgtEl>
                                        <p:attrNameLst>
                                          <p:attrName>style.visibility</p:attrName>
                                        </p:attrNameLst>
                                      </p:cBhvr>
                                      <p:to>
                                        <p:strVal val="visible"/>
                                      </p:to>
                                    </p:set>
                                    <p:animEffect transition="in" filter="dissolve">
                                      <p:cBhvr>
                                        <p:cTn id="37" dur="500"/>
                                        <p:tgtEl>
                                          <p:spTgt spid="256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81600" y="3124200"/>
            <a:ext cx="4267200" cy="1295400"/>
          </a:xfrm>
        </p:spPr>
        <p:txBody>
          <a:bodyPr>
            <a:normAutofit fontScale="40000" lnSpcReduction="20000"/>
          </a:bodyPr>
          <a:lstStyle/>
          <a:p>
            <a:pPr>
              <a:buNone/>
            </a:pPr>
            <a:r>
              <a:rPr lang="en-US" sz="4800" dirty="0" smtClean="0">
                <a:latin typeface="Constantia" pitchFamily="18" charset="0"/>
              </a:rPr>
              <a:t>Thank You</a:t>
            </a:r>
          </a:p>
          <a:p>
            <a:pPr>
              <a:buNone/>
            </a:pPr>
            <a:r>
              <a:rPr lang="en-US" sz="4800" dirty="0" smtClean="0">
                <a:latin typeface="Constantia" pitchFamily="18" charset="0"/>
              </a:rPr>
              <a:t>Graham Harriman </a:t>
            </a:r>
          </a:p>
          <a:p>
            <a:pPr>
              <a:buNone/>
            </a:pPr>
            <a:r>
              <a:rPr lang="en-US" sz="4800" dirty="0" smtClean="0">
                <a:solidFill>
                  <a:schemeClr val="bg2">
                    <a:lumMod val="90000"/>
                  </a:schemeClr>
                </a:solidFill>
                <a:latin typeface="Constantia" pitchFamily="18" charset="0"/>
              </a:rPr>
              <a:t>gharriman@health.nyc.gov</a:t>
            </a:r>
          </a:p>
          <a:p>
            <a:pPr>
              <a:buNone/>
            </a:pPr>
            <a:r>
              <a:rPr lang="en-US" sz="4800" dirty="0" smtClean="0">
                <a:latin typeface="Constantia" pitchFamily="18" charset="0"/>
              </a:rPr>
              <a:t>347.396.7418</a:t>
            </a:r>
          </a:p>
          <a:p>
            <a:pPr>
              <a:buNone/>
            </a:pPr>
            <a:endParaRPr lang="en-US" sz="4800" dirty="0">
              <a:latin typeface="Constantia" pitchFamily="18" charset="0"/>
            </a:endParaRPr>
          </a:p>
        </p:txBody>
      </p:sp>
      <p:graphicFrame>
        <p:nvGraphicFramePr>
          <p:cNvPr id="50179" name="Object 14"/>
          <p:cNvGraphicFramePr>
            <a:graphicFrameLocks noChangeAspect="1"/>
          </p:cNvGraphicFramePr>
          <p:nvPr/>
        </p:nvGraphicFramePr>
        <p:xfrm>
          <a:off x="0" y="0"/>
          <a:ext cx="4573588" cy="6858000"/>
        </p:xfrm>
        <a:graphic>
          <a:graphicData uri="http://schemas.openxmlformats.org/presentationml/2006/ole">
            <mc:AlternateContent xmlns:mc="http://schemas.openxmlformats.org/markup-compatibility/2006">
              <mc:Choice xmlns:v="urn:schemas-microsoft-com:vml" Requires="v">
                <p:oleObj spid="_x0000_s1030" name="Acrobat Document" r:id="rId4" imgW="19440000" imgH="29160000" progId="AcroExch.Document.7">
                  <p:embed/>
                </p:oleObj>
              </mc:Choice>
              <mc:Fallback>
                <p:oleObj name="Acrobat Document" r:id="rId4" imgW="19440000" imgH="291600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8143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Obtaining CME/CE Credit</a:t>
            </a:r>
            <a:endParaRPr lang="en-US" dirty="0"/>
          </a:p>
        </p:txBody>
      </p:sp>
      <p:sp>
        <p:nvSpPr>
          <p:cNvPr id="3" name="Content Placeholder 2"/>
          <p:cNvSpPr>
            <a:spLocks noGrp="1"/>
          </p:cNvSpPr>
          <p:nvPr>
            <p:ph idx="1"/>
          </p:nvPr>
        </p:nvSpPr>
        <p:spPr/>
        <p:txBody>
          <a:bodyPr/>
          <a:lstStyle/>
          <a:p>
            <a:pPr marL="0" indent="0">
              <a:buNone/>
            </a:pPr>
            <a:r>
              <a:rPr lang="en-US" dirty="0" smtClean="0"/>
              <a:t>If you would like to receive continuing education credit for this activity, please visit: </a:t>
            </a:r>
          </a:p>
          <a:p>
            <a:pPr marL="0" indent="0">
              <a:buNone/>
            </a:pPr>
            <a:endParaRPr lang="en-US" dirty="0"/>
          </a:p>
          <a:p>
            <a:pPr marL="0" indent="0">
              <a:buNone/>
            </a:pPr>
            <a:r>
              <a:rPr lang="en-US" sz="3400" u="sng" dirty="0" smtClean="0">
                <a:solidFill>
                  <a:schemeClr val="tx2">
                    <a:lumMod val="20000"/>
                    <a:lumOff val="80000"/>
                  </a:schemeClr>
                </a:solidFill>
              </a:rPr>
              <a:t>http://www.pesgce.com/RyanWhite2012 </a:t>
            </a:r>
            <a:endParaRPr lang="en-US" sz="3400" u="sng" dirty="0">
              <a:solidFill>
                <a:schemeClr val="tx2">
                  <a:lumMod val="20000"/>
                  <a:lumOff val="80000"/>
                </a:schemeClr>
              </a:solidFill>
            </a:endParaRPr>
          </a:p>
        </p:txBody>
      </p:sp>
    </p:spTree>
    <p:extLst>
      <p:ext uri="{BB962C8B-B14F-4D97-AF65-F5344CB8AC3E}">
        <p14:creationId xmlns:p14="http://schemas.microsoft.com/office/powerpoint/2010/main" val="4106201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70000" lnSpcReduction="20000"/>
          </a:bodyPr>
          <a:lstStyle/>
          <a:p>
            <a:r>
              <a:rPr lang="en-US" dirty="0" smtClean="0"/>
              <a:t>Michael </a:t>
            </a:r>
            <a:r>
              <a:rPr lang="en-US" dirty="0" err="1" smtClean="0"/>
              <a:t>Kharfen</a:t>
            </a:r>
            <a:endParaRPr lang="en-US" dirty="0" smtClean="0"/>
          </a:p>
          <a:p>
            <a:r>
              <a:rPr lang="en-US" dirty="0" smtClean="0"/>
              <a:t>Division Chief, Partnerships, Capacity Building &amp; Community Outreach</a:t>
            </a:r>
          </a:p>
          <a:p>
            <a:r>
              <a:rPr lang="en-US" dirty="0" smtClean="0"/>
              <a:t>Interim Division Chief, STD/TB Control</a:t>
            </a:r>
          </a:p>
          <a:p>
            <a:r>
              <a:rPr lang="en-US" dirty="0" smtClean="0"/>
              <a:t>HIV/AIDS, Hepatitis, STD &amp; TB Administration</a:t>
            </a:r>
          </a:p>
          <a:p>
            <a:r>
              <a:rPr lang="en-US" dirty="0" smtClean="0"/>
              <a:t>District of Columbia Department of Health</a:t>
            </a:r>
            <a:endParaRPr lang="en-US" dirty="0"/>
          </a:p>
        </p:txBody>
      </p:sp>
      <p:sp>
        <p:nvSpPr>
          <p:cNvPr id="2" name="Title 1"/>
          <p:cNvSpPr>
            <a:spLocks noGrp="1"/>
          </p:cNvSpPr>
          <p:nvPr>
            <p:ph type="ctrTitle"/>
          </p:nvPr>
        </p:nvSpPr>
        <p:spPr/>
        <p:txBody>
          <a:bodyPr/>
          <a:lstStyle/>
          <a:p>
            <a:r>
              <a:rPr lang="en-US" dirty="0" smtClean="0"/>
              <a:t>DC 12 Cities Project</a:t>
            </a:r>
            <a:endParaRPr lang="en-US" dirty="0"/>
          </a:p>
        </p:txBody>
      </p:sp>
    </p:spTree>
    <p:extLst>
      <p:ext uri="{BB962C8B-B14F-4D97-AF65-F5344CB8AC3E}">
        <p14:creationId xmlns:p14="http://schemas.microsoft.com/office/powerpoint/2010/main" val="317048945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Public Health Environment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91829766"/>
              </p:ext>
            </p:extLst>
          </p:nvPr>
        </p:nvGraphicFramePr>
        <p:xfrm>
          <a:off x="914400" y="14478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41570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12 Cities Project Overview</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Goal: Develop Integrated Behavioral Health Network for Focus Population</a:t>
            </a:r>
          </a:p>
          <a:p>
            <a:pPr lvl="1"/>
            <a:r>
              <a:rPr lang="en-US" dirty="0" smtClean="0"/>
              <a:t>Persons living with HIV or High Risk of HIV with co-</a:t>
            </a:r>
            <a:r>
              <a:rPr lang="en-US" dirty="0" err="1" smtClean="0"/>
              <a:t>occuring</a:t>
            </a:r>
            <a:r>
              <a:rPr lang="en-US" dirty="0" smtClean="0"/>
              <a:t> conditions of substance use disorder and/or serious persistent mental illness</a:t>
            </a:r>
          </a:p>
          <a:p>
            <a:r>
              <a:rPr lang="en-US" dirty="0" smtClean="0"/>
              <a:t>Objective 1: </a:t>
            </a:r>
            <a:r>
              <a:rPr lang="en-US" dirty="0"/>
              <a:t>Integrate linkage and navigation </a:t>
            </a:r>
            <a:r>
              <a:rPr lang="en-US" dirty="0" smtClean="0"/>
              <a:t>support infrastructure</a:t>
            </a:r>
          </a:p>
          <a:p>
            <a:r>
              <a:rPr lang="en-US" dirty="0" smtClean="0"/>
              <a:t>Objective 2: </a:t>
            </a:r>
            <a:r>
              <a:rPr lang="en-US" dirty="0"/>
              <a:t>Increase utilization of </a:t>
            </a:r>
            <a:r>
              <a:rPr lang="en-US" dirty="0" smtClean="0"/>
              <a:t>services</a:t>
            </a:r>
          </a:p>
          <a:p>
            <a:r>
              <a:rPr lang="en-US" dirty="0" smtClean="0"/>
              <a:t>Objective 3: </a:t>
            </a:r>
            <a:r>
              <a:rPr lang="en-US" dirty="0"/>
              <a:t>Improve and expand provider network </a:t>
            </a:r>
            <a:r>
              <a:rPr lang="en-US" dirty="0" smtClean="0"/>
              <a:t>capacity to </a:t>
            </a:r>
            <a:r>
              <a:rPr lang="en-US" dirty="0"/>
              <a:t>serve individuals with multiple </a:t>
            </a:r>
            <a:r>
              <a:rPr lang="en-US" dirty="0" smtClean="0"/>
              <a:t>needs</a:t>
            </a:r>
          </a:p>
          <a:p>
            <a:r>
              <a:rPr lang="en-US" dirty="0" smtClean="0"/>
              <a:t>Objective 4: </a:t>
            </a:r>
            <a:r>
              <a:rPr lang="en-US" dirty="0"/>
              <a:t>Create a mechanism for sharing </a:t>
            </a:r>
            <a:r>
              <a:rPr lang="en-US" dirty="0" smtClean="0"/>
              <a:t>information across </a:t>
            </a:r>
            <a:r>
              <a:rPr lang="en-US" dirty="0"/>
              <a:t>systems (HIE</a:t>
            </a:r>
            <a:r>
              <a:rPr lang="en-US" dirty="0" smtClean="0"/>
              <a:t>)</a:t>
            </a:r>
          </a:p>
          <a:p>
            <a:r>
              <a:rPr lang="en-US" dirty="0" smtClean="0"/>
              <a:t>Objective 5: </a:t>
            </a:r>
            <a:r>
              <a:rPr lang="en-US" dirty="0"/>
              <a:t>Develop a sustainability </a:t>
            </a:r>
            <a:r>
              <a:rPr lang="en-US" dirty="0" smtClean="0"/>
              <a:t>plan</a:t>
            </a:r>
          </a:p>
          <a:p>
            <a:r>
              <a:rPr lang="en-US" dirty="0" smtClean="0"/>
              <a:t>Objective 6: </a:t>
            </a:r>
            <a:r>
              <a:rPr lang="en-US" dirty="0"/>
              <a:t>Develop and implement an </a:t>
            </a:r>
            <a:r>
              <a:rPr lang="en-US" dirty="0" smtClean="0"/>
              <a:t>integrated prevention </a:t>
            </a:r>
            <a:r>
              <a:rPr lang="en-US" dirty="0"/>
              <a:t>risk management plan</a:t>
            </a:r>
          </a:p>
        </p:txBody>
      </p:sp>
    </p:spTree>
    <p:extLst>
      <p:ext uri="{BB962C8B-B14F-4D97-AF65-F5344CB8AC3E}">
        <p14:creationId xmlns:p14="http://schemas.microsoft.com/office/powerpoint/2010/main" val="40445262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12 Cities Project Overview</a:t>
            </a:r>
            <a:endParaRPr lang="en-US" dirty="0"/>
          </a:p>
        </p:txBody>
      </p:sp>
      <p:pic>
        <p:nvPicPr>
          <p:cNvPr id="6" name="Content Placeholder 5"/>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894921" y="1524000"/>
            <a:ext cx="7029879" cy="4955698"/>
          </a:xfrm>
        </p:spPr>
      </p:pic>
    </p:spTree>
    <p:extLst>
      <p:ext uri="{BB962C8B-B14F-4D97-AF65-F5344CB8AC3E}">
        <p14:creationId xmlns:p14="http://schemas.microsoft.com/office/powerpoint/2010/main" val="24917010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r>
              <a:rPr lang="en-US" dirty="0" smtClean="0"/>
              <a:t>Provider Crosswalk</a:t>
            </a:r>
            <a:endParaRPr lang="en-US" dirty="0"/>
          </a:p>
        </p:txBody>
      </p:sp>
      <p:pic>
        <p:nvPicPr>
          <p:cNvPr id="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854927"/>
            <a:ext cx="4191000" cy="5622074"/>
          </a:xfrm>
          <a:prstGeom prst="rect">
            <a:avLst/>
          </a:prstGeom>
          <a:noFill/>
          <a:ln w="9525">
            <a:noFill/>
            <a:miter lim="800000"/>
            <a:headEnd/>
            <a:tailEnd/>
          </a:ln>
        </p:spPr>
      </p:pic>
    </p:spTree>
    <p:extLst>
      <p:ext uri="{BB962C8B-B14F-4D97-AF65-F5344CB8AC3E}">
        <p14:creationId xmlns:p14="http://schemas.microsoft.com/office/powerpoint/2010/main" val="88481513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89264"/>
            <a:ext cx="4121162" cy="5462110"/>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5018" y="289264"/>
            <a:ext cx="4138303" cy="5161337"/>
          </a:xfrm>
          <a:prstGeom prst="rect">
            <a:avLst/>
          </a:prstGeom>
          <a:noFill/>
          <a:ln w="9525">
            <a:noFill/>
            <a:miter lim="800000"/>
            <a:headEnd/>
            <a:tailEnd/>
          </a:ln>
        </p:spPr>
      </p:pic>
    </p:spTree>
    <p:extLst>
      <p:ext uri="{BB962C8B-B14F-4D97-AF65-F5344CB8AC3E}">
        <p14:creationId xmlns:p14="http://schemas.microsoft.com/office/powerpoint/2010/main" val="241790105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533400"/>
            <a:ext cx="4313162" cy="5562600"/>
          </a:xfrm>
          <a:prstGeom prst="rect">
            <a:avLst/>
          </a:prstGeom>
          <a:noFill/>
          <a:ln w="9525">
            <a:noFill/>
            <a:miter lim="800000"/>
            <a:headEnd/>
            <a:tailEnd/>
          </a:ln>
        </p:spPr>
      </p:pic>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7224" y="609600"/>
            <a:ext cx="4124774" cy="5257800"/>
          </a:xfrm>
          <a:prstGeom prst="rect">
            <a:avLst/>
          </a:prstGeom>
          <a:noFill/>
          <a:ln w="9525">
            <a:noFill/>
            <a:miter lim="800000"/>
            <a:headEnd/>
            <a:tailEnd/>
          </a:ln>
        </p:spPr>
      </p:pic>
    </p:spTree>
    <p:extLst>
      <p:ext uri="{BB962C8B-B14F-4D97-AF65-F5344CB8AC3E}">
        <p14:creationId xmlns:p14="http://schemas.microsoft.com/office/powerpoint/2010/main" val="99327578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970" y="533400"/>
            <a:ext cx="4397824" cy="5791200"/>
          </a:xfrm>
          <a:prstGeom prst="rect">
            <a:avLst/>
          </a:prstGeom>
          <a:noFill/>
          <a:ln w="9525">
            <a:noFill/>
            <a:miter lim="800000"/>
            <a:headEnd/>
            <a:tailEnd/>
          </a:ln>
        </p:spPr>
      </p:pic>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6420" y="554854"/>
            <a:ext cx="4250513" cy="5464946"/>
          </a:xfrm>
          <a:prstGeom prst="rect">
            <a:avLst/>
          </a:prstGeom>
          <a:noFill/>
          <a:ln w="9525">
            <a:noFill/>
            <a:miter lim="800000"/>
            <a:headEnd/>
            <a:tailEnd/>
          </a:ln>
        </p:spPr>
      </p:pic>
    </p:spTree>
    <p:extLst>
      <p:ext uri="{BB962C8B-B14F-4D97-AF65-F5344CB8AC3E}">
        <p14:creationId xmlns:p14="http://schemas.microsoft.com/office/powerpoint/2010/main" val="3659320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0" y="457200"/>
            <a:ext cx="4599398" cy="6019800"/>
          </a:xfrm>
          <a:prstGeom prst="rect">
            <a:avLst/>
          </a:prstGeom>
          <a:noFill/>
          <a:ln w="9525">
            <a:noFill/>
            <a:miter lim="800000"/>
            <a:headEnd/>
            <a:tailEnd/>
          </a:ln>
        </p:spPr>
      </p:pic>
    </p:spTree>
    <p:extLst>
      <p:ext uri="{BB962C8B-B14F-4D97-AF65-F5344CB8AC3E}">
        <p14:creationId xmlns:p14="http://schemas.microsoft.com/office/powerpoint/2010/main" val="42723355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 1: Integrate Linkage and Navigation Support Infrastructure</a:t>
            </a:r>
            <a:endParaRPr lang="en-US" dirty="0"/>
          </a:p>
        </p:txBody>
      </p:sp>
      <p:sp>
        <p:nvSpPr>
          <p:cNvPr id="3" name="Content Placeholder 2"/>
          <p:cNvSpPr>
            <a:spLocks noGrp="1"/>
          </p:cNvSpPr>
          <p:nvPr>
            <p:ph sz="quarter" idx="1"/>
          </p:nvPr>
        </p:nvSpPr>
        <p:spPr>
          <a:xfrm>
            <a:off x="914400" y="1752600"/>
            <a:ext cx="7772400" cy="4572000"/>
          </a:xfrm>
        </p:spPr>
        <p:txBody>
          <a:bodyPr/>
          <a:lstStyle/>
          <a:p>
            <a:r>
              <a:rPr lang="en-US" dirty="0" smtClean="0"/>
              <a:t>Introduce </a:t>
            </a:r>
            <a:r>
              <a:rPr lang="en-US" dirty="0"/>
              <a:t>HIV testing/screening at </a:t>
            </a:r>
            <a:r>
              <a:rPr lang="en-US" dirty="0" smtClean="0"/>
              <a:t>Substance Use and Mental Health intake and </a:t>
            </a:r>
            <a:r>
              <a:rPr lang="en-US" dirty="0"/>
              <a:t>assessment sites</a:t>
            </a:r>
          </a:p>
          <a:p>
            <a:r>
              <a:rPr lang="en-US" dirty="0" smtClean="0"/>
              <a:t>Standardize </a:t>
            </a:r>
            <a:r>
              <a:rPr lang="en-US" dirty="0"/>
              <a:t>mental health screening process</a:t>
            </a:r>
          </a:p>
          <a:p>
            <a:r>
              <a:rPr lang="en-US" dirty="0" smtClean="0"/>
              <a:t>Standardize </a:t>
            </a:r>
            <a:r>
              <a:rPr lang="en-US" dirty="0"/>
              <a:t>substance abuse screening process</a:t>
            </a:r>
          </a:p>
          <a:p>
            <a:r>
              <a:rPr lang="en-US" dirty="0" smtClean="0"/>
              <a:t>Develop </a:t>
            </a:r>
            <a:r>
              <a:rPr lang="en-US" dirty="0"/>
              <a:t>connection pathways to service system</a:t>
            </a:r>
          </a:p>
          <a:p>
            <a:r>
              <a:rPr lang="en-US" dirty="0" smtClean="0"/>
              <a:t>Improve </a:t>
            </a:r>
            <a:r>
              <a:rPr lang="en-US" dirty="0"/>
              <a:t>cross‐agency coordination and collaboration</a:t>
            </a:r>
          </a:p>
          <a:p>
            <a:endParaRPr lang="en-US" dirty="0"/>
          </a:p>
        </p:txBody>
      </p:sp>
    </p:spTree>
    <p:extLst>
      <p:ext uri="{BB962C8B-B14F-4D97-AF65-F5344CB8AC3E}">
        <p14:creationId xmlns:p14="http://schemas.microsoft.com/office/powerpoint/2010/main" val="24974573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eaLnBrk="1" hangingPunct="1"/>
            <a:r>
              <a:rPr lang="en-US" dirty="0" smtClean="0"/>
              <a:t>Overview of Evaluation</a:t>
            </a:r>
          </a:p>
        </p:txBody>
      </p:sp>
      <p:sp>
        <p:nvSpPr>
          <p:cNvPr id="3075" name="Rectangle 3"/>
          <p:cNvSpPr>
            <a:spLocks noGrp="1" noChangeArrowheads="1"/>
          </p:cNvSpPr>
          <p:nvPr>
            <p:ph idx="1"/>
          </p:nvPr>
        </p:nvSpPr>
        <p:spPr/>
        <p:txBody>
          <a:bodyPr/>
          <a:lstStyle/>
          <a:p>
            <a:pPr eaLnBrk="1" hangingPunct="1"/>
            <a:r>
              <a:rPr lang="en-US" sz="2800" dirty="0" smtClean="0"/>
              <a:t>Undertaken by the Office of the Assistant Secretary for Health (OASH), Office of HIV/AIDS and Infectious Disease Policy (OHAIDP), U.S. Department of Health and Human Services (HHS)</a:t>
            </a:r>
          </a:p>
          <a:p>
            <a:pPr eaLnBrk="1" hangingPunct="1"/>
            <a:r>
              <a:rPr lang="en-US" sz="2800" dirty="0" smtClean="0"/>
              <a:t>John Snow, Inc. (JSI) contracted by OHAIDP to conduct evaluation and prepare report </a:t>
            </a:r>
          </a:p>
          <a:p>
            <a:pPr eaLnBrk="1" hangingPunct="1"/>
            <a:r>
              <a:rPr lang="en-US" sz="2800" dirty="0" smtClean="0"/>
              <a:t>Conducted August 2011 - July 2012</a:t>
            </a:r>
          </a:p>
          <a:p>
            <a:pPr eaLnBrk="1" hangingPunct="1"/>
            <a:endParaRPr lang="en-US" sz="2800" dirty="0" smtClean="0"/>
          </a:p>
          <a:p>
            <a:pPr eaLnBrk="1" hangingPunct="1"/>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Wrong Door” Approach</a:t>
            </a:r>
            <a:endParaRPr lang="en-US" dirty="0"/>
          </a:p>
        </p:txBody>
      </p:sp>
      <p:sp>
        <p:nvSpPr>
          <p:cNvPr id="5" name="Flowchart: Process 4"/>
          <p:cNvSpPr/>
          <p:nvPr/>
        </p:nvSpPr>
        <p:spPr>
          <a:xfrm>
            <a:off x="990600" y="2286000"/>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ARC</a:t>
            </a:r>
            <a:endParaRPr lang="en-US" sz="1800" b="0" dirty="0">
              <a:solidFill>
                <a:prstClr val="white"/>
              </a:solidFill>
            </a:endParaRPr>
          </a:p>
        </p:txBody>
      </p:sp>
      <p:sp>
        <p:nvSpPr>
          <p:cNvPr id="6" name="Flowchart: Process 5"/>
          <p:cNvSpPr/>
          <p:nvPr/>
        </p:nvSpPr>
        <p:spPr>
          <a:xfrm>
            <a:off x="975804" y="3923279"/>
            <a:ext cx="914400" cy="612648"/>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UCC</a:t>
            </a:r>
            <a:endParaRPr lang="en-US" sz="1800" b="0" dirty="0">
              <a:solidFill>
                <a:prstClr val="white"/>
              </a:solidFill>
            </a:endParaRPr>
          </a:p>
        </p:txBody>
      </p:sp>
      <p:sp>
        <p:nvSpPr>
          <p:cNvPr id="7" name="Flowchart: Process 6"/>
          <p:cNvSpPr/>
          <p:nvPr/>
        </p:nvSpPr>
        <p:spPr>
          <a:xfrm>
            <a:off x="1006136" y="5410200"/>
            <a:ext cx="914400" cy="612648"/>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HIV</a:t>
            </a:r>
            <a:endParaRPr lang="en-US" sz="1800" b="0" dirty="0">
              <a:solidFill>
                <a:prstClr val="white"/>
              </a:solidFill>
            </a:endParaRPr>
          </a:p>
        </p:txBody>
      </p:sp>
      <p:sp>
        <p:nvSpPr>
          <p:cNvPr id="8" name="Flowchart: Alternate Process 7"/>
          <p:cNvSpPr/>
          <p:nvPr/>
        </p:nvSpPr>
        <p:spPr>
          <a:xfrm>
            <a:off x="2590800" y="1947258"/>
            <a:ext cx="914400" cy="612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GAIN Screen</a:t>
            </a:r>
            <a:endParaRPr lang="en-US" sz="1800" b="0" dirty="0">
              <a:solidFill>
                <a:prstClr val="white"/>
              </a:solidFill>
            </a:endParaRPr>
          </a:p>
        </p:txBody>
      </p:sp>
      <p:sp>
        <p:nvSpPr>
          <p:cNvPr id="10" name="Flowchart: Alternate Process 9"/>
          <p:cNvSpPr/>
          <p:nvPr/>
        </p:nvSpPr>
        <p:spPr>
          <a:xfrm>
            <a:off x="2590800" y="2617611"/>
            <a:ext cx="914400" cy="612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HIV Test</a:t>
            </a:r>
            <a:endParaRPr lang="en-US" sz="1800" b="0" dirty="0">
              <a:solidFill>
                <a:prstClr val="white"/>
              </a:solidFill>
            </a:endParaRPr>
          </a:p>
        </p:txBody>
      </p:sp>
      <p:sp>
        <p:nvSpPr>
          <p:cNvPr id="11" name="Flowchart: Alternate Process 10"/>
          <p:cNvSpPr/>
          <p:nvPr/>
        </p:nvSpPr>
        <p:spPr>
          <a:xfrm>
            <a:off x="2590800" y="3659124"/>
            <a:ext cx="914400" cy="612648"/>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GAIN Screen</a:t>
            </a:r>
            <a:endParaRPr lang="en-US" sz="1800" b="0" dirty="0">
              <a:solidFill>
                <a:prstClr val="white"/>
              </a:solidFill>
            </a:endParaRPr>
          </a:p>
        </p:txBody>
      </p:sp>
      <p:sp>
        <p:nvSpPr>
          <p:cNvPr id="12" name="Flowchart: Alternate Process 11"/>
          <p:cNvSpPr/>
          <p:nvPr/>
        </p:nvSpPr>
        <p:spPr>
          <a:xfrm>
            <a:off x="2590800" y="4424172"/>
            <a:ext cx="914400" cy="612648"/>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HIV Test</a:t>
            </a:r>
            <a:endParaRPr lang="en-US" sz="1800" b="0" dirty="0">
              <a:solidFill>
                <a:prstClr val="white"/>
              </a:solidFill>
            </a:endParaRPr>
          </a:p>
        </p:txBody>
      </p:sp>
      <p:sp>
        <p:nvSpPr>
          <p:cNvPr id="13" name="Flowchart: Alternate Process 12"/>
          <p:cNvSpPr/>
          <p:nvPr/>
        </p:nvSpPr>
        <p:spPr>
          <a:xfrm>
            <a:off x="2589320" y="5410200"/>
            <a:ext cx="914400" cy="612648"/>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GAIN Screen</a:t>
            </a:r>
            <a:endParaRPr lang="en-US" sz="1800" b="0" dirty="0">
              <a:solidFill>
                <a:prstClr val="white"/>
              </a:solidFill>
            </a:endParaRPr>
          </a:p>
        </p:txBody>
      </p:sp>
      <p:cxnSp>
        <p:nvCxnSpPr>
          <p:cNvPr id="15" name="Straight Arrow Connector 14"/>
          <p:cNvCxnSpPr>
            <a:stCxn id="5" idx="3"/>
            <a:endCxn id="8" idx="1"/>
          </p:cNvCxnSpPr>
          <p:nvPr/>
        </p:nvCxnSpPr>
        <p:spPr>
          <a:xfrm flipV="1">
            <a:off x="1905000" y="2253582"/>
            <a:ext cx="685800" cy="3387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3"/>
            <a:endCxn id="10" idx="1"/>
          </p:cNvCxnSpPr>
          <p:nvPr/>
        </p:nvCxnSpPr>
        <p:spPr>
          <a:xfrm>
            <a:off x="1905000" y="2592324"/>
            <a:ext cx="685800" cy="331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3"/>
            <a:endCxn id="11" idx="1"/>
          </p:cNvCxnSpPr>
          <p:nvPr/>
        </p:nvCxnSpPr>
        <p:spPr>
          <a:xfrm flipV="1">
            <a:off x="1890204" y="3965448"/>
            <a:ext cx="700596" cy="264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a:endCxn id="12" idx="1"/>
          </p:cNvCxnSpPr>
          <p:nvPr/>
        </p:nvCxnSpPr>
        <p:spPr>
          <a:xfrm>
            <a:off x="1890204" y="4229603"/>
            <a:ext cx="700596" cy="500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3"/>
            <a:endCxn id="13" idx="1"/>
          </p:cNvCxnSpPr>
          <p:nvPr/>
        </p:nvCxnSpPr>
        <p:spPr>
          <a:xfrm>
            <a:off x="1920536" y="5716524"/>
            <a:ext cx="6687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Flowchart: Decision 27"/>
          <p:cNvSpPr/>
          <p:nvPr/>
        </p:nvSpPr>
        <p:spPr>
          <a:xfrm>
            <a:off x="4038600" y="1947258"/>
            <a:ext cx="914400" cy="61264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MH DX</a:t>
            </a:r>
            <a:endParaRPr lang="en-US" sz="1000" b="0" dirty="0">
              <a:solidFill>
                <a:prstClr val="white"/>
              </a:solidFill>
            </a:endParaRPr>
          </a:p>
        </p:txBody>
      </p:sp>
      <p:sp>
        <p:nvSpPr>
          <p:cNvPr id="30" name="Flowchart: Decision 29"/>
          <p:cNvSpPr/>
          <p:nvPr/>
        </p:nvSpPr>
        <p:spPr>
          <a:xfrm>
            <a:off x="4038600" y="2622139"/>
            <a:ext cx="914400" cy="61264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HIV DX</a:t>
            </a:r>
            <a:endParaRPr lang="en-US" sz="1000" b="0" dirty="0">
              <a:solidFill>
                <a:prstClr val="white"/>
              </a:solidFill>
            </a:endParaRPr>
          </a:p>
        </p:txBody>
      </p:sp>
      <p:sp>
        <p:nvSpPr>
          <p:cNvPr id="31" name="Flowchart: Decision 30"/>
          <p:cNvSpPr/>
          <p:nvPr/>
        </p:nvSpPr>
        <p:spPr>
          <a:xfrm>
            <a:off x="4205057" y="4424172"/>
            <a:ext cx="914400" cy="612648"/>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HIV DX</a:t>
            </a:r>
            <a:endParaRPr lang="en-US" sz="1000" b="0" dirty="0">
              <a:solidFill>
                <a:prstClr val="white"/>
              </a:solidFill>
            </a:endParaRPr>
          </a:p>
        </p:txBody>
      </p:sp>
      <p:sp>
        <p:nvSpPr>
          <p:cNvPr id="32" name="Flowchart: Decision 31"/>
          <p:cNvSpPr/>
          <p:nvPr/>
        </p:nvSpPr>
        <p:spPr>
          <a:xfrm>
            <a:off x="4205057" y="3659124"/>
            <a:ext cx="914400" cy="612648"/>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SA DX</a:t>
            </a:r>
            <a:endParaRPr lang="en-US" sz="1000" b="0" dirty="0">
              <a:solidFill>
                <a:prstClr val="white"/>
              </a:solidFill>
            </a:endParaRPr>
          </a:p>
        </p:txBody>
      </p:sp>
      <p:sp>
        <p:nvSpPr>
          <p:cNvPr id="33" name="Flowchart: Decision 32"/>
          <p:cNvSpPr/>
          <p:nvPr/>
        </p:nvSpPr>
        <p:spPr>
          <a:xfrm>
            <a:off x="4205057" y="5257800"/>
            <a:ext cx="914400" cy="612648"/>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SA DX</a:t>
            </a:r>
            <a:endParaRPr lang="en-US" sz="1000" b="0" dirty="0">
              <a:solidFill>
                <a:prstClr val="white"/>
              </a:solidFill>
            </a:endParaRPr>
          </a:p>
        </p:txBody>
      </p:sp>
      <p:sp>
        <p:nvSpPr>
          <p:cNvPr id="34" name="Flowchart: Decision 33"/>
          <p:cNvSpPr/>
          <p:nvPr/>
        </p:nvSpPr>
        <p:spPr>
          <a:xfrm>
            <a:off x="4205057" y="5870448"/>
            <a:ext cx="914400" cy="612648"/>
          </a:xfrm>
          <a:prstGeom prst="flowChartDecis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000" b="0" dirty="0" smtClean="0">
                <a:solidFill>
                  <a:prstClr val="white"/>
                </a:solidFill>
              </a:rPr>
              <a:t>MH DX</a:t>
            </a:r>
            <a:endParaRPr lang="en-US" sz="1000" b="0" dirty="0">
              <a:solidFill>
                <a:prstClr val="white"/>
              </a:solidFill>
            </a:endParaRPr>
          </a:p>
        </p:txBody>
      </p:sp>
      <p:cxnSp>
        <p:nvCxnSpPr>
          <p:cNvPr id="36" name="Straight Arrow Connector 35"/>
          <p:cNvCxnSpPr>
            <a:stCxn id="8" idx="3"/>
            <a:endCxn id="28" idx="1"/>
          </p:cNvCxnSpPr>
          <p:nvPr/>
        </p:nvCxnSpPr>
        <p:spPr>
          <a:xfrm>
            <a:off x="3505200" y="2253582"/>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3"/>
            <a:endCxn id="30" idx="1"/>
          </p:cNvCxnSpPr>
          <p:nvPr/>
        </p:nvCxnSpPr>
        <p:spPr>
          <a:xfrm>
            <a:off x="3505200" y="2923935"/>
            <a:ext cx="533400" cy="45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3"/>
            <a:endCxn id="32" idx="1"/>
          </p:cNvCxnSpPr>
          <p:nvPr/>
        </p:nvCxnSpPr>
        <p:spPr>
          <a:xfrm>
            <a:off x="3505200" y="3965448"/>
            <a:ext cx="6998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3"/>
            <a:endCxn id="31" idx="1"/>
          </p:cNvCxnSpPr>
          <p:nvPr/>
        </p:nvCxnSpPr>
        <p:spPr>
          <a:xfrm>
            <a:off x="3505200" y="4730496"/>
            <a:ext cx="6998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3"/>
            <a:endCxn id="33" idx="1"/>
          </p:cNvCxnSpPr>
          <p:nvPr/>
        </p:nvCxnSpPr>
        <p:spPr>
          <a:xfrm flipV="1">
            <a:off x="3503720" y="5564124"/>
            <a:ext cx="701337"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 idx="3"/>
            <a:endCxn id="34" idx="1"/>
          </p:cNvCxnSpPr>
          <p:nvPr/>
        </p:nvCxnSpPr>
        <p:spPr>
          <a:xfrm>
            <a:off x="3503720" y="5716524"/>
            <a:ext cx="701337" cy="4602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Flowchart: Terminator 47"/>
          <p:cNvSpPr/>
          <p:nvPr/>
        </p:nvSpPr>
        <p:spPr>
          <a:xfrm>
            <a:off x="5486400" y="2102706"/>
            <a:ext cx="914400" cy="301752"/>
          </a:xfrm>
          <a:prstGeom prst="flowChartTermina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MH</a:t>
            </a:r>
            <a:endParaRPr lang="en-US" sz="1800" b="0" dirty="0">
              <a:solidFill>
                <a:prstClr val="white"/>
              </a:solidFill>
            </a:endParaRPr>
          </a:p>
        </p:txBody>
      </p:sp>
      <p:sp>
        <p:nvSpPr>
          <p:cNvPr id="49" name="Flowchart: Terminator 48"/>
          <p:cNvSpPr/>
          <p:nvPr/>
        </p:nvSpPr>
        <p:spPr>
          <a:xfrm>
            <a:off x="5507115" y="2777587"/>
            <a:ext cx="914400" cy="301752"/>
          </a:xfrm>
          <a:prstGeom prst="flowChartTermina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HIV</a:t>
            </a:r>
            <a:endParaRPr lang="en-US" sz="1800" b="0" dirty="0">
              <a:solidFill>
                <a:prstClr val="white"/>
              </a:solidFill>
            </a:endParaRPr>
          </a:p>
        </p:txBody>
      </p:sp>
      <p:sp>
        <p:nvSpPr>
          <p:cNvPr id="50" name="Flowchart: Terminator 49"/>
          <p:cNvSpPr/>
          <p:nvPr/>
        </p:nvSpPr>
        <p:spPr>
          <a:xfrm>
            <a:off x="5507115" y="4579620"/>
            <a:ext cx="914400" cy="301752"/>
          </a:xfrm>
          <a:prstGeom prst="flowChartTermina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HIV</a:t>
            </a:r>
            <a:endParaRPr lang="en-US" sz="1800" b="0" dirty="0">
              <a:solidFill>
                <a:prstClr val="white"/>
              </a:solidFill>
            </a:endParaRPr>
          </a:p>
        </p:txBody>
      </p:sp>
      <p:sp>
        <p:nvSpPr>
          <p:cNvPr id="51" name="Flowchart: Terminator 50"/>
          <p:cNvSpPr/>
          <p:nvPr/>
        </p:nvSpPr>
        <p:spPr>
          <a:xfrm>
            <a:off x="5507115" y="3814572"/>
            <a:ext cx="914400"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SA</a:t>
            </a:r>
            <a:endParaRPr lang="en-US" sz="1800" b="0" dirty="0">
              <a:solidFill>
                <a:prstClr val="white"/>
              </a:solidFill>
            </a:endParaRPr>
          </a:p>
        </p:txBody>
      </p:sp>
      <p:sp>
        <p:nvSpPr>
          <p:cNvPr id="52" name="Flowchart: Terminator 51"/>
          <p:cNvSpPr/>
          <p:nvPr/>
        </p:nvSpPr>
        <p:spPr>
          <a:xfrm>
            <a:off x="5486400" y="6025896"/>
            <a:ext cx="914400" cy="301752"/>
          </a:xfrm>
          <a:prstGeom prst="flowChartTermina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MH</a:t>
            </a:r>
            <a:endParaRPr lang="en-US" sz="1800" b="0" dirty="0">
              <a:solidFill>
                <a:prstClr val="white"/>
              </a:solidFill>
            </a:endParaRPr>
          </a:p>
        </p:txBody>
      </p:sp>
      <p:sp>
        <p:nvSpPr>
          <p:cNvPr id="53" name="Flowchart: Terminator 52"/>
          <p:cNvSpPr/>
          <p:nvPr/>
        </p:nvSpPr>
        <p:spPr>
          <a:xfrm>
            <a:off x="5511554" y="5414772"/>
            <a:ext cx="914400"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b="0" dirty="0" smtClean="0">
                <a:solidFill>
                  <a:prstClr val="white"/>
                </a:solidFill>
              </a:rPr>
              <a:t>SA</a:t>
            </a:r>
            <a:endParaRPr lang="en-US" sz="1800" b="0" dirty="0">
              <a:solidFill>
                <a:prstClr val="white"/>
              </a:solidFill>
            </a:endParaRPr>
          </a:p>
        </p:txBody>
      </p:sp>
      <p:cxnSp>
        <p:nvCxnSpPr>
          <p:cNvPr id="55" name="Straight Arrow Connector 54"/>
          <p:cNvCxnSpPr>
            <a:stCxn id="28" idx="3"/>
            <a:endCxn id="48" idx="1"/>
          </p:cNvCxnSpPr>
          <p:nvPr/>
        </p:nvCxnSpPr>
        <p:spPr>
          <a:xfrm>
            <a:off x="4953000" y="2253582"/>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0" idx="3"/>
            <a:endCxn id="49" idx="1"/>
          </p:cNvCxnSpPr>
          <p:nvPr/>
        </p:nvCxnSpPr>
        <p:spPr>
          <a:xfrm>
            <a:off x="4953000" y="2928463"/>
            <a:ext cx="5541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2" idx="3"/>
            <a:endCxn id="51" idx="1"/>
          </p:cNvCxnSpPr>
          <p:nvPr/>
        </p:nvCxnSpPr>
        <p:spPr>
          <a:xfrm>
            <a:off x="5119457" y="3965448"/>
            <a:ext cx="3876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1" idx="3"/>
            <a:endCxn id="50" idx="1"/>
          </p:cNvCxnSpPr>
          <p:nvPr/>
        </p:nvCxnSpPr>
        <p:spPr>
          <a:xfrm>
            <a:off x="5119457" y="4730496"/>
            <a:ext cx="3876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3" idx="3"/>
            <a:endCxn id="53" idx="1"/>
          </p:cNvCxnSpPr>
          <p:nvPr/>
        </p:nvCxnSpPr>
        <p:spPr>
          <a:xfrm>
            <a:off x="5119457" y="5564124"/>
            <a:ext cx="392097" cy="15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4" idx="3"/>
            <a:endCxn id="52" idx="1"/>
          </p:cNvCxnSpPr>
          <p:nvPr/>
        </p:nvCxnSpPr>
        <p:spPr>
          <a:xfrm>
            <a:off x="5119457" y="6176772"/>
            <a:ext cx="3669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86600" y="3776191"/>
            <a:ext cx="1752600" cy="369332"/>
          </a:xfrm>
          <a:prstGeom prst="rect">
            <a:avLst/>
          </a:prstGeom>
          <a:noFill/>
          <a:ln>
            <a:solidFill>
              <a:schemeClr val="dk1"/>
            </a:solidFill>
          </a:ln>
        </p:spPr>
        <p:txBody>
          <a:bodyPr wrap="square" rtlCol="0">
            <a:spAutoFit/>
          </a:bodyPr>
          <a:lstStyle/>
          <a:p>
            <a:pPr fontAlgn="auto">
              <a:spcBef>
                <a:spcPts val="0"/>
              </a:spcBef>
              <a:spcAft>
                <a:spcPts val="0"/>
              </a:spcAft>
            </a:pPr>
            <a:r>
              <a:rPr lang="en-US" sz="1800" b="0" dirty="0" smtClean="0">
                <a:solidFill>
                  <a:prstClr val="black"/>
                </a:solidFill>
                <a:latin typeface="Perpetua"/>
                <a:ea typeface="+mn-ea"/>
              </a:rPr>
              <a:t>Coordinated Care</a:t>
            </a:r>
            <a:endParaRPr lang="en-US" sz="1800" b="0" dirty="0">
              <a:solidFill>
                <a:prstClr val="black"/>
              </a:solidFill>
              <a:latin typeface="Perpetua"/>
              <a:ea typeface="+mn-ea"/>
            </a:endParaRPr>
          </a:p>
        </p:txBody>
      </p:sp>
    </p:spTree>
    <p:extLst>
      <p:ext uri="{BB962C8B-B14F-4D97-AF65-F5344CB8AC3E}">
        <p14:creationId xmlns:p14="http://schemas.microsoft.com/office/powerpoint/2010/main" val="335869448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28600"/>
            <a:ext cx="4592782" cy="59436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0" y="152400"/>
            <a:ext cx="4710546" cy="6096000"/>
          </a:xfrm>
          <a:prstGeom prst="rect">
            <a:avLst/>
          </a:prstGeom>
        </p:spPr>
      </p:pic>
    </p:spTree>
    <p:extLst>
      <p:ext uri="{BB962C8B-B14F-4D97-AF65-F5344CB8AC3E}">
        <p14:creationId xmlns:p14="http://schemas.microsoft.com/office/powerpoint/2010/main" val="280234346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STD Clinic Pilot</a:t>
            </a:r>
            <a:endParaRPr lang="en-US" dirty="0"/>
          </a:p>
        </p:txBody>
      </p:sp>
      <p:sp>
        <p:nvSpPr>
          <p:cNvPr id="4" name="Content Placeholder 3"/>
          <p:cNvSpPr>
            <a:spLocks noGrp="1"/>
          </p:cNvSpPr>
          <p:nvPr>
            <p:ph sz="quarter" idx="1"/>
          </p:nvPr>
        </p:nvSpPr>
        <p:spPr/>
        <p:txBody>
          <a:bodyPr/>
          <a:lstStyle/>
          <a:p>
            <a:r>
              <a:rPr lang="en-US" dirty="0" smtClean="0"/>
              <a:t>2 month demonstration GAIN short screener</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94990287"/>
              </p:ext>
            </p:extLst>
          </p:nvPr>
        </p:nvGraphicFramePr>
        <p:xfrm>
          <a:off x="1676400" y="2362199"/>
          <a:ext cx="5638800" cy="2381251"/>
        </p:xfrm>
        <a:graphic>
          <a:graphicData uri="http://schemas.openxmlformats.org/drawingml/2006/table">
            <a:tbl>
              <a:tblPr firstRow="1" firstCol="1" bandRow="1">
                <a:tableStyleId>{5C22544A-7EE6-4342-B048-85BDC9FD1C3A}</a:tableStyleId>
              </a:tblPr>
              <a:tblGrid>
                <a:gridCol w="3810000"/>
                <a:gridCol w="1828800"/>
              </a:tblGrid>
              <a:tr h="476250">
                <a:tc>
                  <a:txBody>
                    <a:bodyPr/>
                    <a:lstStyle/>
                    <a:p>
                      <a:pPr marL="0" marR="0">
                        <a:spcBef>
                          <a:spcPts val="0"/>
                        </a:spcBef>
                        <a:spcAft>
                          <a:spcPts val="0"/>
                        </a:spcAft>
                      </a:pPr>
                      <a:r>
                        <a:rPr lang="en-US" sz="1800" dirty="0">
                          <a:effectLst/>
                        </a:rPr>
                        <a:t>Total Surveys</a:t>
                      </a:r>
                      <a:endParaRPr lang="en-US" sz="1800" dirty="0">
                        <a:effectLst/>
                        <a:latin typeface="Calibri"/>
                        <a:ea typeface="Calibri"/>
                        <a:cs typeface="Times New Roman"/>
                      </a:endParaRPr>
                    </a:p>
                  </a:txBody>
                  <a:tcPr marL="68580" marR="68580" marT="0" marB="0" anchor="b"/>
                </a:tc>
                <a:tc>
                  <a:txBody>
                    <a:bodyPr/>
                    <a:lstStyle/>
                    <a:p>
                      <a:pPr marL="0" marR="0" algn="r">
                        <a:spcBef>
                          <a:spcPts val="0"/>
                        </a:spcBef>
                        <a:spcAft>
                          <a:spcPts val="0"/>
                        </a:spcAft>
                      </a:pPr>
                      <a:r>
                        <a:rPr lang="en-US" sz="1800" dirty="0" smtClean="0">
                          <a:effectLst/>
                        </a:rPr>
                        <a:t>1,248</a:t>
                      </a:r>
                      <a:endParaRPr lang="en-US" sz="1800" dirty="0">
                        <a:effectLst/>
                        <a:latin typeface="Calibri"/>
                        <a:ea typeface="Calibri"/>
                        <a:cs typeface="Times New Roman"/>
                      </a:endParaRPr>
                    </a:p>
                  </a:txBody>
                  <a:tcPr marL="68580" marR="68580" marT="0" marB="0" anchor="b"/>
                </a:tc>
              </a:tr>
              <a:tr h="476250">
                <a:tc>
                  <a:txBody>
                    <a:bodyPr/>
                    <a:lstStyle/>
                    <a:p>
                      <a:pPr marL="0" marR="0">
                        <a:spcBef>
                          <a:spcPts val="0"/>
                        </a:spcBef>
                        <a:spcAft>
                          <a:spcPts val="0"/>
                        </a:spcAft>
                      </a:pPr>
                      <a:r>
                        <a:rPr lang="en-US" sz="1800" dirty="0">
                          <a:effectLst/>
                        </a:rPr>
                        <a:t>MH Referrals</a:t>
                      </a:r>
                      <a:endParaRPr lang="en-US" sz="1800" dirty="0">
                        <a:effectLst/>
                        <a:latin typeface="Calibri"/>
                        <a:ea typeface="Calibri"/>
                        <a:cs typeface="Times New Roman"/>
                      </a:endParaRPr>
                    </a:p>
                  </a:txBody>
                  <a:tcPr marL="68580" marR="68580" marT="0" marB="0" anchor="b"/>
                </a:tc>
                <a:tc>
                  <a:txBody>
                    <a:bodyPr/>
                    <a:lstStyle/>
                    <a:p>
                      <a:pPr marL="0" marR="0" algn="r">
                        <a:spcBef>
                          <a:spcPts val="0"/>
                        </a:spcBef>
                        <a:spcAft>
                          <a:spcPts val="0"/>
                        </a:spcAft>
                      </a:pPr>
                      <a:r>
                        <a:rPr lang="en-US" sz="1800">
                          <a:effectLst/>
                        </a:rPr>
                        <a:t>71</a:t>
                      </a:r>
                      <a:endParaRPr lang="en-US" sz="1800">
                        <a:effectLst/>
                        <a:latin typeface="Calibri"/>
                        <a:ea typeface="Calibri"/>
                        <a:cs typeface="Times New Roman"/>
                      </a:endParaRPr>
                    </a:p>
                  </a:txBody>
                  <a:tcPr marL="68580" marR="68580" marT="0" marB="0" anchor="b"/>
                </a:tc>
              </a:tr>
              <a:tr h="476250">
                <a:tc>
                  <a:txBody>
                    <a:bodyPr/>
                    <a:lstStyle/>
                    <a:p>
                      <a:pPr marL="0" marR="0">
                        <a:spcBef>
                          <a:spcPts val="0"/>
                        </a:spcBef>
                        <a:spcAft>
                          <a:spcPts val="0"/>
                        </a:spcAft>
                      </a:pPr>
                      <a:r>
                        <a:rPr lang="en-US" sz="1800" dirty="0">
                          <a:effectLst/>
                        </a:rPr>
                        <a:t>SA Referrals</a:t>
                      </a:r>
                      <a:endParaRPr lang="en-US" sz="1800" dirty="0">
                        <a:effectLst/>
                        <a:latin typeface="Calibri"/>
                        <a:ea typeface="Calibri"/>
                        <a:cs typeface="Times New Roman"/>
                      </a:endParaRPr>
                    </a:p>
                  </a:txBody>
                  <a:tcPr marL="68580" marR="68580" marT="0" marB="0" anchor="b"/>
                </a:tc>
                <a:tc>
                  <a:txBody>
                    <a:bodyPr/>
                    <a:lstStyle/>
                    <a:p>
                      <a:pPr marL="0" marR="0" algn="r">
                        <a:spcBef>
                          <a:spcPts val="0"/>
                        </a:spcBef>
                        <a:spcAft>
                          <a:spcPts val="0"/>
                        </a:spcAft>
                      </a:pPr>
                      <a:r>
                        <a:rPr lang="en-US" sz="1800">
                          <a:effectLst/>
                        </a:rPr>
                        <a:t>31</a:t>
                      </a:r>
                      <a:endParaRPr lang="en-US" sz="1800">
                        <a:effectLst/>
                        <a:latin typeface="Calibri"/>
                        <a:ea typeface="Calibri"/>
                        <a:cs typeface="Times New Roman"/>
                      </a:endParaRPr>
                    </a:p>
                  </a:txBody>
                  <a:tcPr marL="68580" marR="68580" marT="0" marB="0" anchor="b"/>
                </a:tc>
              </a:tr>
              <a:tr h="476251">
                <a:tc>
                  <a:txBody>
                    <a:bodyPr/>
                    <a:lstStyle/>
                    <a:p>
                      <a:pPr marL="0" marR="0">
                        <a:spcBef>
                          <a:spcPts val="0"/>
                        </a:spcBef>
                        <a:spcAft>
                          <a:spcPts val="0"/>
                        </a:spcAft>
                      </a:pPr>
                      <a:r>
                        <a:rPr lang="en-US" sz="1800" dirty="0">
                          <a:effectLst/>
                        </a:rPr>
                        <a:t>Pending Follow-up</a:t>
                      </a:r>
                      <a:endParaRPr lang="en-US" sz="1800" dirty="0">
                        <a:effectLst/>
                        <a:latin typeface="Calibri"/>
                        <a:ea typeface="Calibri"/>
                        <a:cs typeface="Times New Roman"/>
                      </a:endParaRPr>
                    </a:p>
                  </a:txBody>
                  <a:tcPr marL="68580" marR="68580" marT="0" marB="0" anchor="b"/>
                </a:tc>
                <a:tc>
                  <a:txBody>
                    <a:bodyPr/>
                    <a:lstStyle/>
                    <a:p>
                      <a:pPr marL="0" marR="0" algn="r">
                        <a:spcBef>
                          <a:spcPts val="0"/>
                        </a:spcBef>
                        <a:spcAft>
                          <a:spcPts val="0"/>
                        </a:spcAft>
                      </a:pPr>
                      <a:r>
                        <a:rPr lang="en-US" sz="1800" dirty="0">
                          <a:effectLst/>
                        </a:rPr>
                        <a:t>37</a:t>
                      </a:r>
                      <a:endParaRPr lang="en-US" sz="1800" dirty="0">
                        <a:effectLst/>
                        <a:latin typeface="Calibri"/>
                        <a:ea typeface="Calibri"/>
                        <a:cs typeface="Times New Roman"/>
                      </a:endParaRPr>
                    </a:p>
                  </a:txBody>
                  <a:tcPr marL="68580" marR="68580" marT="0" marB="0" anchor="b"/>
                </a:tc>
              </a:tr>
              <a:tr h="476250">
                <a:tc>
                  <a:txBody>
                    <a:bodyPr/>
                    <a:lstStyle/>
                    <a:p>
                      <a:pPr marL="0" marR="0">
                        <a:spcBef>
                          <a:spcPts val="0"/>
                        </a:spcBef>
                        <a:spcAft>
                          <a:spcPts val="0"/>
                        </a:spcAft>
                      </a:pPr>
                      <a:r>
                        <a:rPr lang="en-US" sz="1800">
                          <a:effectLst/>
                        </a:rPr>
                        <a:t>Refused Surveys</a:t>
                      </a:r>
                      <a:endParaRPr lang="en-US" sz="1800">
                        <a:effectLst/>
                        <a:latin typeface="Calibri"/>
                        <a:ea typeface="Calibri"/>
                        <a:cs typeface="Times New Roman"/>
                      </a:endParaRPr>
                    </a:p>
                  </a:txBody>
                  <a:tcPr marL="68580" marR="68580" marT="0" marB="0" anchor="b"/>
                </a:tc>
                <a:tc>
                  <a:txBody>
                    <a:bodyPr/>
                    <a:lstStyle/>
                    <a:p>
                      <a:pPr marL="0" marR="0" algn="r">
                        <a:spcBef>
                          <a:spcPts val="0"/>
                        </a:spcBef>
                        <a:spcAft>
                          <a:spcPts val="0"/>
                        </a:spcAft>
                      </a:pPr>
                      <a:r>
                        <a:rPr lang="en-US" sz="1800" dirty="0">
                          <a:effectLst/>
                        </a:rPr>
                        <a:t>36</a:t>
                      </a:r>
                      <a:endParaRPr lang="en-US" sz="1800" dirty="0">
                        <a:effectLst/>
                        <a:latin typeface="Calibri"/>
                        <a:ea typeface="Calibri"/>
                        <a:cs typeface="Times New Roman"/>
                      </a:endParaRPr>
                    </a:p>
                  </a:txBody>
                  <a:tcPr marL="68580" marR="68580" marT="0" marB="0" anchor="b"/>
                </a:tc>
              </a:tr>
            </a:tbl>
          </a:graphicData>
        </a:graphic>
      </p:graphicFrame>
    </p:spTree>
    <p:extLst>
      <p:ext uri="{BB962C8B-B14F-4D97-AF65-F5344CB8AC3E}">
        <p14:creationId xmlns:p14="http://schemas.microsoft.com/office/powerpoint/2010/main" val="11229081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
          </p:nvPr>
        </p:nvSpPr>
        <p:spPr/>
        <p:txBody>
          <a:bodyPr/>
          <a:lstStyle/>
          <a:p>
            <a:r>
              <a:rPr lang="en-US" dirty="0" smtClean="0"/>
              <a:t>Integration is not easy</a:t>
            </a:r>
          </a:p>
          <a:p>
            <a:pPr lvl="1"/>
            <a:r>
              <a:rPr lang="en-US" dirty="0" smtClean="0"/>
              <a:t>Inter/Intra agency collaboration</a:t>
            </a:r>
          </a:p>
          <a:p>
            <a:pPr lvl="1"/>
            <a:r>
              <a:rPr lang="en-US" dirty="0" smtClean="0"/>
              <a:t>Separate service networks</a:t>
            </a:r>
          </a:p>
          <a:p>
            <a:pPr lvl="1"/>
            <a:r>
              <a:rPr lang="en-US" dirty="0" smtClean="0"/>
              <a:t>Data systems and data restrictions</a:t>
            </a:r>
          </a:p>
          <a:p>
            <a:pPr lvl="1"/>
            <a:r>
              <a:rPr lang="en-US" dirty="0" smtClean="0"/>
              <a:t>Different points of entry</a:t>
            </a:r>
          </a:p>
          <a:p>
            <a:r>
              <a:rPr lang="en-US" dirty="0" smtClean="0"/>
              <a:t>Opportunities</a:t>
            </a:r>
          </a:p>
          <a:p>
            <a:pPr lvl="1"/>
            <a:r>
              <a:rPr lang="en-US" dirty="0" smtClean="0"/>
              <a:t>Coordinated patient care</a:t>
            </a:r>
          </a:p>
          <a:p>
            <a:pPr lvl="1"/>
            <a:r>
              <a:rPr lang="en-US" dirty="0" smtClean="0"/>
              <a:t>Better health outcomes</a:t>
            </a:r>
          </a:p>
          <a:p>
            <a:pPr lvl="1"/>
            <a:r>
              <a:rPr lang="en-US" dirty="0" smtClean="0"/>
              <a:t>Leveraging resources</a:t>
            </a:r>
          </a:p>
          <a:p>
            <a:r>
              <a:rPr lang="en-US" dirty="0" smtClean="0"/>
              <a:t>Time and Persistence</a:t>
            </a:r>
          </a:p>
          <a:p>
            <a:pPr lvl="1"/>
            <a:endParaRPr lang="en-US" dirty="0" smtClean="0"/>
          </a:p>
          <a:p>
            <a:pPr lvl="1"/>
            <a:endParaRPr lang="en-US" dirty="0"/>
          </a:p>
        </p:txBody>
      </p:sp>
    </p:spTree>
    <p:extLst>
      <p:ext uri="{BB962C8B-B14F-4D97-AF65-F5344CB8AC3E}">
        <p14:creationId xmlns:p14="http://schemas.microsoft.com/office/powerpoint/2010/main" val="246368879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110" y="304800"/>
            <a:ext cx="3976420" cy="6096000"/>
          </a:xfrm>
          <a:prstGeom prst="rect">
            <a:avLst/>
          </a:prstGeom>
        </p:spPr>
      </p:pic>
      <p:sp>
        <p:nvSpPr>
          <p:cNvPr id="5" name="TextBox 4"/>
          <p:cNvSpPr txBox="1"/>
          <p:nvPr/>
        </p:nvSpPr>
        <p:spPr>
          <a:xfrm>
            <a:off x="6096000" y="2971800"/>
            <a:ext cx="2514600" cy="1200329"/>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Perpetua"/>
                <a:ea typeface="+mn-ea"/>
              </a:rPr>
              <a:t>Thank You</a:t>
            </a:r>
          </a:p>
          <a:p>
            <a:pPr fontAlgn="auto">
              <a:spcBef>
                <a:spcPts val="0"/>
              </a:spcBef>
              <a:spcAft>
                <a:spcPts val="0"/>
              </a:spcAft>
            </a:pPr>
            <a:r>
              <a:rPr lang="en-US" sz="1800" b="0" dirty="0" smtClean="0">
                <a:solidFill>
                  <a:prstClr val="black"/>
                </a:solidFill>
                <a:latin typeface="Perpetua"/>
                <a:ea typeface="+mn-ea"/>
              </a:rPr>
              <a:t>Michael </a:t>
            </a:r>
            <a:r>
              <a:rPr lang="en-US" sz="1800" b="0" dirty="0" err="1" smtClean="0">
                <a:solidFill>
                  <a:prstClr val="black"/>
                </a:solidFill>
                <a:latin typeface="Perpetua"/>
                <a:ea typeface="+mn-ea"/>
              </a:rPr>
              <a:t>Kharfen</a:t>
            </a:r>
            <a:endParaRPr lang="en-US" sz="1800" b="0" dirty="0" smtClean="0">
              <a:solidFill>
                <a:prstClr val="black"/>
              </a:solidFill>
              <a:latin typeface="Perpetua"/>
              <a:ea typeface="+mn-ea"/>
            </a:endParaRPr>
          </a:p>
          <a:p>
            <a:pPr fontAlgn="auto">
              <a:spcBef>
                <a:spcPts val="0"/>
              </a:spcBef>
              <a:spcAft>
                <a:spcPts val="0"/>
              </a:spcAft>
            </a:pPr>
            <a:r>
              <a:rPr lang="en-US" sz="1800" b="0" dirty="0" smtClean="0">
                <a:solidFill>
                  <a:prstClr val="black"/>
                </a:solidFill>
                <a:latin typeface="Perpetua"/>
                <a:ea typeface="+mn-ea"/>
              </a:rPr>
              <a:t>(202) 671-4809</a:t>
            </a:r>
          </a:p>
          <a:p>
            <a:pPr fontAlgn="auto">
              <a:spcBef>
                <a:spcPts val="0"/>
              </a:spcBef>
              <a:spcAft>
                <a:spcPts val="0"/>
              </a:spcAft>
            </a:pPr>
            <a:r>
              <a:rPr lang="en-US" sz="1800" b="0" dirty="0" smtClean="0">
                <a:solidFill>
                  <a:prstClr val="black"/>
                </a:solidFill>
                <a:latin typeface="Perpetua"/>
                <a:ea typeface="+mn-ea"/>
              </a:rPr>
              <a:t>Michael.Kharfen@dc.gov </a:t>
            </a:r>
            <a:endParaRPr lang="en-US" sz="1800" b="0" dirty="0">
              <a:solidFill>
                <a:prstClr val="black"/>
              </a:solidFill>
              <a:latin typeface="Perpetua"/>
              <a:ea typeface="+mn-ea"/>
            </a:endParaRPr>
          </a:p>
        </p:txBody>
      </p:sp>
    </p:spTree>
    <p:extLst>
      <p:ext uri="{BB962C8B-B14F-4D97-AF65-F5344CB8AC3E}">
        <p14:creationId xmlns:p14="http://schemas.microsoft.com/office/powerpoint/2010/main" val="319402198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55000" lnSpcReduction="20000"/>
          </a:bodyPr>
          <a:lstStyle/>
          <a:p>
            <a:r>
              <a:rPr lang="en-US" dirty="0" smtClean="0"/>
              <a:t>2012 Ryan White Grantee Meeting</a:t>
            </a:r>
          </a:p>
          <a:p>
            <a:r>
              <a:rPr lang="en-US" dirty="0" smtClean="0"/>
              <a:t>November 27, 2012</a:t>
            </a:r>
          </a:p>
          <a:p>
            <a:r>
              <a:rPr lang="en-US" dirty="0" smtClean="0"/>
              <a:t>Presentation developed by Tracey Packer, Acting Director of HIV Prevention</a:t>
            </a:r>
          </a:p>
          <a:p>
            <a:r>
              <a:rPr lang="en-US" dirty="0" smtClean="0"/>
              <a:t>Presented by Bill Blum, LCSW, Director of HIV Health Services</a:t>
            </a:r>
          </a:p>
          <a:p>
            <a:endParaRPr lang="en-US" dirty="0" smtClean="0"/>
          </a:p>
          <a:p>
            <a:r>
              <a:rPr lang="en-US" dirty="0" smtClean="0"/>
              <a:t>San Francisco Department of Public Health</a:t>
            </a:r>
          </a:p>
          <a:p>
            <a:endParaRPr lang="en-US" dirty="0" smtClean="0"/>
          </a:p>
          <a:p>
            <a:endParaRPr lang="en-US" dirty="0" smtClean="0"/>
          </a:p>
          <a:p>
            <a:endParaRPr lang="en-US" dirty="0"/>
          </a:p>
        </p:txBody>
      </p:sp>
      <p:sp>
        <p:nvSpPr>
          <p:cNvPr id="2" name="Title 1"/>
          <p:cNvSpPr>
            <a:spLocks noGrp="1"/>
          </p:cNvSpPr>
          <p:nvPr>
            <p:ph type="ctrTitle"/>
          </p:nvPr>
        </p:nvSpPr>
        <p:spPr/>
        <p:txBody>
          <a:bodyPr>
            <a:normAutofit/>
          </a:bodyPr>
          <a:lstStyle/>
          <a:p>
            <a:r>
              <a:rPr lang="en-US" dirty="0" smtClean="0"/>
              <a:t>Collaboration, Coordination, and Integration (CCI) in San Francisco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a:t>
            </a:r>
            <a:endParaRPr lang="en-US" dirty="0"/>
          </a:p>
        </p:txBody>
      </p:sp>
      <p:sp>
        <p:nvSpPr>
          <p:cNvPr id="3" name="Content Placeholder 2"/>
          <p:cNvSpPr>
            <a:spLocks noGrp="1"/>
          </p:cNvSpPr>
          <p:nvPr>
            <p:ph sz="quarter" idx="1"/>
          </p:nvPr>
        </p:nvSpPr>
        <p:spPr/>
        <p:txBody>
          <a:bodyPr>
            <a:normAutofit/>
          </a:bodyPr>
          <a:lstStyle/>
          <a:p>
            <a:pPr rtl="0" eaLnBrk="1" latinLnBrk="0" hangingPunct="1"/>
            <a:r>
              <a:rPr lang="en-US" sz="3200" kern="1200" dirty="0" smtClean="0">
                <a:solidFill>
                  <a:schemeClr val="tx1"/>
                </a:solidFill>
                <a:latin typeface="+mn-lt"/>
                <a:ea typeface="+mn-ea"/>
                <a:cs typeface="+mn-cs"/>
              </a:rPr>
              <a:t>to place or class in the same order, rank, division, etc. </a:t>
            </a:r>
            <a:endParaRPr lang="en-US" dirty="0" smtClean="0"/>
          </a:p>
          <a:p>
            <a:pPr rtl="0" eaLnBrk="1" latinLnBrk="0" hangingPunct="1"/>
            <a:r>
              <a:rPr lang="en-US" sz="3200" kern="1200" dirty="0" smtClean="0">
                <a:solidFill>
                  <a:schemeClr val="tx1"/>
                </a:solidFill>
                <a:latin typeface="+mn-lt"/>
                <a:ea typeface="+mn-ea"/>
                <a:cs typeface="+mn-cs"/>
              </a:rPr>
              <a:t>to place or arrange in proper order or position. </a:t>
            </a:r>
            <a:endParaRPr lang="en-US" dirty="0" smtClean="0"/>
          </a:p>
          <a:p>
            <a:r>
              <a:rPr lang="en-US" sz="3200" kern="1200" dirty="0" smtClean="0">
                <a:solidFill>
                  <a:schemeClr val="tx1"/>
                </a:solidFill>
                <a:latin typeface="+mn-lt"/>
                <a:ea typeface="+mn-ea"/>
                <a:cs typeface="+mn-cs"/>
              </a:rPr>
              <a:t>to combine in harmonious relation or action. </a:t>
            </a:r>
          </a:p>
          <a:p>
            <a:pPr lvl="3">
              <a:buNone/>
            </a:pPr>
            <a:endParaRPr lang="en-US" dirty="0" smtClean="0"/>
          </a:p>
          <a:p>
            <a:pPr lvl="3">
              <a:buNone/>
            </a:pPr>
            <a:r>
              <a:rPr lang="en-US" dirty="0" smtClean="0"/>
              <a:t>*</a:t>
            </a:r>
            <a:r>
              <a:rPr lang="en-US" dirty="0" err="1" smtClean="0"/>
              <a:t>Dictionary.com</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sz="quarter" idx="1"/>
          </p:nvPr>
        </p:nvSpPr>
        <p:spPr/>
        <p:txBody>
          <a:bodyPr>
            <a:normAutofit/>
          </a:bodyPr>
          <a:lstStyle/>
          <a:p>
            <a:r>
              <a:rPr lang="en-US" sz="3200" kern="1200" dirty="0" smtClean="0">
                <a:solidFill>
                  <a:schemeClr val="tx1"/>
                </a:solidFill>
                <a:latin typeface="+mn-lt"/>
                <a:ea typeface="+mn-ea"/>
                <a:cs typeface="+mn-cs"/>
              </a:rPr>
              <a:t>to</a:t>
            </a:r>
            <a:r>
              <a:rPr lang="en-US" dirty="0" smtClean="0"/>
              <a:t> </a:t>
            </a:r>
            <a:r>
              <a:rPr lang="en-US" sz="3200" kern="1200" dirty="0" smtClean="0">
                <a:solidFill>
                  <a:schemeClr val="tx1"/>
                </a:solidFill>
                <a:latin typeface="+mn-lt"/>
                <a:ea typeface="+mn-ea"/>
                <a:cs typeface="+mn-cs"/>
              </a:rPr>
              <a:t>work,</a:t>
            </a:r>
            <a:r>
              <a:rPr lang="en-US" dirty="0" smtClean="0"/>
              <a:t> </a:t>
            </a:r>
            <a:r>
              <a:rPr lang="en-US" sz="3200" kern="1200" dirty="0" smtClean="0">
                <a:solidFill>
                  <a:schemeClr val="tx1"/>
                </a:solidFill>
                <a:latin typeface="+mn-lt"/>
                <a:ea typeface="+mn-ea"/>
                <a:cs typeface="+mn-cs"/>
              </a:rPr>
              <a:t>one</a:t>
            </a:r>
            <a:r>
              <a:rPr lang="en-US" dirty="0" smtClean="0"/>
              <a:t> with </a:t>
            </a:r>
            <a:r>
              <a:rPr lang="en-US" sz="3200" kern="1200" dirty="0" smtClean="0">
                <a:solidFill>
                  <a:schemeClr val="tx1"/>
                </a:solidFill>
                <a:latin typeface="+mn-lt"/>
                <a:ea typeface="+mn-ea"/>
                <a:cs typeface="+mn-cs"/>
              </a:rPr>
              <a:t>another;</a:t>
            </a:r>
            <a:r>
              <a:rPr lang="en-US" dirty="0" smtClean="0"/>
              <a:t> </a:t>
            </a:r>
            <a:r>
              <a:rPr lang="en-US" sz="3200" kern="1200" dirty="0" smtClean="0">
                <a:solidFill>
                  <a:schemeClr val="tx1"/>
                </a:solidFill>
                <a:latin typeface="+mn-lt"/>
                <a:ea typeface="+mn-ea"/>
                <a:cs typeface="+mn-cs"/>
              </a:rPr>
              <a:t>cooperate,</a:t>
            </a:r>
            <a:r>
              <a:rPr lang="en-US" dirty="0" smtClean="0"/>
              <a:t> as on a </a:t>
            </a:r>
            <a:r>
              <a:rPr lang="en-US" sz="3200" kern="1200" dirty="0" smtClean="0">
                <a:solidFill>
                  <a:schemeClr val="tx1"/>
                </a:solidFill>
                <a:latin typeface="+mn-lt"/>
                <a:ea typeface="+mn-ea"/>
                <a:cs typeface="+mn-cs"/>
              </a:rPr>
              <a:t>literary</a:t>
            </a:r>
            <a:r>
              <a:rPr lang="en-US" dirty="0" smtClean="0"/>
              <a:t> </a:t>
            </a:r>
            <a:r>
              <a:rPr lang="en-US" sz="3200" kern="1200" dirty="0" smtClean="0">
                <a:solidFill>
                  <a:schemeClr val="tx1"/>
                </a:solidFill>
                <a:latin typeface="+mn-lt"/>
                <a:ea typeface="+mn-ea"/>
                <a:cs typeface="+mn-cs"/>
              </a:rPr>
              <a:t>work:</a:t>
            </a:r>
            <a:r>
              <a:rPr lang="en-US" dirty="0" smtClean="0"/>
              <a:t>  </a:t>
            </a:r>
          </a:p>
          <a:p>
            <a:r>
              <a:rPr lang="en-US" dirty="0" smtClean="0"/>
              <a:t>creating a culture where agencies are naturally more interconnected and their programs are better aligned.</a:t>
            </a:r>
          </a:p>
          <a:p>
            <a:endParaRPr lang="en-US" baseline="0" dirty="0" smtClean="0"/>
          </a:p>
          <a:p>
            <a:pPr lvl="2"/>
            <a:r>
              <a:rPr lang="en-US" dirty="0" smtClean="0"/>
              <a:t>*</a:t>
            </a:r>
            <a:r>
              <a:rPr lang="en-US" dirty="0" err="1" smtClean="0"/>
              <a:t>Dictionary.com</a:t>
            </a:r>
            <a:endParaRPr lang="en-US" baseline="0" dirty="0" smtClean="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a:t>
            </a:r>
            <a:endParaRPr lang="en-US" dirty="0"/>
          </a:p>
        </p:txBody>
      </p:sp>
      <p:sp>
        <p:nvSpPr>
          <p:cNvPr id="3" name="Content Placeholder 2"/>
          <p:cNvSpPr>
            <a:spLocks noGrp="1"/>
          </p:cNvSpPr>
          <p:nvPr>
            <p:ph sz="quarter" idx="1"/>
          </p:nvPr>
        </p:nvSpPr>
        <p:spPr/>
        <p:txBody>
          <a:bodyPr/>
          <a:lstStyle/>
          <a:p>
            <a:r>
              <a:rPr lang="en-US" dirty="0"/>
              <a:t>an</a:t>
            </a:r>
            <a:r>
              <a:rPr lang="en-US" dirty="0" smtClean="0"/>
              <a:t> </a:t>
            </a:r>
            <a:r>
              <a:rPr lang="en-US" dirty="0"/>
              <a:t>act</a:t>
            </a:r>
            <a:r>
              <a:rPr lang="en-US" dirty="0" smtClean="0"/>
              <a:t> or </a:t>
            </a:r>
            <a:r>
              <a:rPr lang="en-US" dirty="0"/>
              <a:t>instance</a:t>
            </a:r>
            <a:r>
              <a:rPr lang="en-US" dirty="0" smtClean="0"/>
              <a:t> </a:t>
            </a:r>
            <a:r>
              <a:rPr lang="en-US" dirty="0"/>
              <a:t>of</a:t>
            </a:r>
            <a:r>
              <a:rPr lang="en-US" dirty="0" smtClean="0"/>
              <a:t> </a:t>
            </a:r>
            <a:r>
              <a:rPr lang="en-US" dirty="0"/>
              <a:t>combining</a:t>
            </a:r>
            <a:r>
              <a:rPr lang="en-US" dirty="0" smtClean="0"/>
              <a:t> </a:t>
            </a:r>
            <a:r>
              <a:rPr lang="en-US" dirty="0"/>
              <a:t>into</a:t>
            </a:r>
            <a:r>
              <a:rPr lang="en-US" dirty="0" smtClean="0"/>
              <a:t> an integral </a:t>
            </a:r>
            <a:r>
              <a:rPr lang="en-US" dirty="0"/>
              <a:t>whole.</a:t>
            </a:r>
            <a:r>
              <a:rPr lang="en-US" dirty="0" smtClean="0"/>
              <a:t> </a:t>
            </a:r>
          </a:p>
          <a:p>
            <a:r>
              <a:rPr lang="en-US" dirty="0"/>
              <a:t>necessary</a:t>
            </a:r>
            <a:r>
              <a:rPr lang="en-US" dirty="0" smtClean="0"/>
              <a:t> to the completeness of the whole</a:t>
            </a:r>
          </a:p>
          <a:p>
            <a:endParaRPr lang="en-US" dirty="0" smtClean="0"/>
          </a:p>
          <a:p>
            <a:pPr lvl="2"/>
            <a:r>
              <a:rPr lang="en-US" dirty="0" smtClean="0"/>
              <a:t>*</a:t>
            </a:r>
            <a:r>
              <a:rPr lang="en-US" dirty="0" err="1" smtClean="0"/>
              <a:t>Dictionary.com</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8" descr="horizon.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23"/>
          <p:cNvGrpSpPr>
            <a:grpSpLocks/>
          </p:cNvGrpSpPr>
          <p:nvPr/>
        </p:nvGrpSpPr>
        <p:grpSpPr bwMode="auto">
          <a:xfrm rot="838155">
            <a:off x="4178300" y="1828800"/>
            <a:ext cx="755650" cy="755650"/>
            <a:chOff x="6438128" y="582782"/>
            <a:chExt cx="788419" cy="788419"/>
          </a:xfrm>
        </p:grpSpPr>
        <p:sp>
          <p:nvSpPr>
            <p:cNvPr id="28710" name="Oval 24"/>
            <p:cNvSpPr>
              <a:spLocks noChangeArrowheads="1"/>
            </p:cNvSpPr>
            <p:nvPr/>
          </p:nvSpPr>
          <p:spPr bwMode="auto">
            <a:xfrm>
              <a:off x="6438128" y="582782"/>
              <a:ext cx="788419" cy="788419"/>
            </a:xfrm>
            <a:prstGeom prst="ellipse">
              <a:avLst/>
            </a:prstGeom>
            <a:solidFill>
              <a:srgbClr val="CCCCFF"/>
            </a:solidFill>
            <a:ln w="19050">
              <a:solidFill>
                <a:srgbClr val="660033"/>
              </a:solidFill>
              <a:round/>
              <a:headEnd/>
              <a:tailEn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6" name="Oval 4"/>
            <p:cNvSpPr/>
            <p:nvPr/>
          </p:nvSpPr>
          <p:spPr>
            <a:xfrm>
              <a:off x="6479448" y="872450"/>
              <a:ext cx="710570" cy="235201"/>
            </a:xfrm>
            <a:prstGeom prst="rect">
              <a:avLst/>
            </a:prstGeom>
            <a:solidFill>
              <a:srgbClr val="CCCCFF"/>
            </a:solidFill>
            <a:ln w="19050" cap="flat" cmpd="sng">
              <a:noFill/>
              <a:prstDash val="solid"/>
              <a:round/>
              <a:headEnd type="none" w="med" len="med"/>
              <a:tailEnd type="none" w="med" len="med"/>
            </a:ln>
          </p:spPr>
          <p:txBody>
            <a:bodyPr/>
            <a:lstStyle/>
            <a:p>
              <a:pPr algn="ctr" defTabSz="355600" fontAlgn="auto">
                <a:lnSpc>
                  <a:spcPct val="90000"/>
                </a:lnSpc>
                <a:spcBef>
                  <a:spcPts val="0"/>
                </a:spcBef>
                <a:spcAft>
                  <a:spcPts val="0"/>
                </a:spcAft>
                <a:defRPr/>
              </a:pPr>
              <a:r>
                <a:rPr lang="en-US" sz="1050" dirty="0">
                  <a:solidFill>
                    <a:prstClr val="black"/>
                  </a:solidFill>
                  <a:latin typeface="Perpetua"/>
                  <a:ea typeface="+mn-ea"/>
                </a:rPr>
                <a:t>ECHPP</a:t>
              </a:r>
            </a:p>
          </p:txBody>
        </p:sp>
      </p:grpSp>
      <p:sp>
        <p:nvSpPr>
          <p:cNvPr id="28676" name="Freeform 37"/>
          <p:cNvSpPr>
            <a:spLocks noChangeArrowheads="1"/>
          </p:cNvSpPr>
          <p:nvPr/>
        </p:nvSpPr>
        <p:spPr bwMode="auto">
          <a:xfrm rot="-1414924">
            <a:off x="3148013" y="1997075"/>
            <a:ext cx="1090612" cy="1090613"/>
          </a:xfrm>
          <a:custGeom>
            <a:avLst/>
            <a:gdLst>
              <a:gd name="T0" fmla="*/ 0 w 1489246"/>
              <a:gd name="T1" fmla="*/ 33051 h 1489246"/>
              <a:gd name="T2" fmla="*/ 9680 w 1489246"/>
              <a:gd name="T3" fmla="*/ 9680 h 1489246"/>
              <a:gd name="T4" fmla="*/ 33050 w 1489246"/>
              <a:gd name="T5" fmla="*/ 1 h 1489246"/>
              <a:gd name="T6" fmla="*/ 56420 w 1489246"/>
              <a:gd name="T7" fmla="*/ 9680 h 1489246"/>
              <a:gd name="T8" fmla="*/ 66100 w 1489246"/>
              <a:gd name="T9" fmla="*/ 33051 h 1489246"/>
              <a:gd name="T10" fmla="*/ 56420 w 1489246"/>
              <a:gd name="T11" fmla="*/ 56421 h 1489246"/>
              <a:gd name="T12" fmla="*/ 33050 w 1489246"/>
              <a:gd name="T13" fmla="*/ 66100 h 1489246"/>
              <a:gd name="T14" fmla="*/ 9680 w 1489246"/>
              <a:gd name="T15" fmla="*/ 56421 h 1489246"/>
              <a:gd name="T16" fmla="*/ 1 w 1489246"/>
              <a:gd name="T17" fmla="*/ 33051 h 1489246"/>
              <a:gd name="T18" fmla="*/ 0 w 1489246"/>
              <a:gd name="T19" fmla="*/ 33051 h 1489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9246"/>
              <a:gd name="T31" fmla="*/ 0 h 1489246"/>
              <a:gd name="T32" fmla="*/ 1489246 w 1489246"/>
              <a:gd name="T33" fmla="*/ 1489246 h 14892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9246" h="1489246">
                <a:moveTo>
                  <a:pt x="0" y="744623"/>
                </a:moveTo>
                <a:cubicBezTo>
                  <a:pt x="0" y="547137"/>
                  <a:pt x="78452" y="357739"/>
                  <a:pt x="218096" y="218095"/>
                </a:cubicBezTo>
                <a:cubicBezTo>
                  <a:pt x="357740" y="78451"/>
                  <a:pt x="547138" y="0"/>
                  <a:pt x="744625" y="1"/>
                </a:cubicBezTo>
                <a:cubicBezTo>
                  <a:pt x="942111" y="1"/>
                  <a:pt x="1131509" y="78453"/>
                  <a:pt x="1271153" y="218097"/>
                </a:cubicBezTo>
                <a:cubicBezTo>
                  <a:pt x="1410797" y="357741"/>
                  <a:pt x="1489248" y="547139"/>
                  <a:pt x="1489247" y="744626"/>
                </a:cubicBezTo>
                <a:cubicBezTo>
                  <a:pt x="1489247" y="942112"/>
                  <a:pt x="1410796" y="1131510"/>
                  <a:pt x="1271152" y="1271154"/>
                </a:cubicBezTo>
                <a:cubicBezTo>
                  <a:pt x="1131508" y="1410798"/>
                  <a:pt x="942110" y="1489249"/>
                  <a:pt x="744624" y="1489249"/>
                </a:cubicBezTo>
                <a:cubicBezTo>
                  <a:pt x="547138" y="1489249"/>
                  <a:pt x="357740" y="1410798"/>
                  <a:pt x="218096" y="1271154"/>
                </a:cubicBezTo>
                <a:cubicBezTo>
                  <a:pt x="78452" y="1131510"/>
                  <a:pt x="1" y="942112"/>
                  <a:pt x="1" y="744626"/>
                </a:cubicBezTo>
                <a:cubicBezTo>
                  <a:pt x="1" y="744625"/>
                  <a:pt x="0" y="744624"/>
                  <a:pt x="0" y="744623"/>
                </a:cubicBezTo>
                <a:close/>
              </a:path>
            </a:pathLst>
          </a:custGeom>
          <a:solidFill>
            <a:srgbClr val="DCEBEF"/>
          </a:solidFill>
          <a:ln w="28575">
            <a:solidFill>
              <a:srgbClr val="254061"/>
            </a:solidFill>
            <a:round/>
            <a:headEnd/>
            <a:tailEnd/>
          </a:ln>
        </p:spPr>
        <p:txBody>
          <a:bodyPr/>
          <a:lstStyle/>
          <a:p>
            <a:pPr algn="ctr" defTabSz="400050" fontAlgn="auto">
              <a:lnSpc>
                <a:spcPct val="90000"/>
              </a:lnSpc>
              <a:spcBef>
                <a:spcPts val="0"/>
              </a:spcBef>
              <a:spcAft>
                <a:spcPts val="0"/>
              </a:spcAft>
            </a:pPr>
            <a:endParaRPr lang="en-US" sz="1100">
              <a:solidFill>
                <a:prstClr val="black"/>
              </a:solidFill>
              <a:latin typeface="Perpetua"/>
              <a:ea typeface="+mn-ea"/>
            </a:endParaRPr>
          </a:p>
          <a:p>
            <a:pPr algn="ctr" defTabSz="400050" fontAlgn="auto">
              <a:lnSpc>
                <a:spcPct val="90000"/>
              </a:lnSpc>
              <a:spcBef>
                <a:spcPts val="0"/>
              </a:spcBef>
              <a:spcAft>
                <a:spcPts val="0"/>
              </a:spcAft>
            </a:pPr>
            <a:endParaRPr lang="en-US" sz="1100">
              <a:solidFill>
                <a:prstClr val="black"/>
              </a:solidFill>
              <a:latin typeface="Perpetua"/>
              <a:ea typeface="+mn-ea"/>
            </a:endParaRPr>
          </a:p>
          <a:p>
            <a:pPr algn="ctr" defTabSz="400050" fontAlgn="auto">
              <a:lnSpc>
                <a:spcPct val="90000"/>
              </a:lnSpc>
              <a:spcBef>
                <a:spcPts val="0"/>
              </a:spcBef>
              <a:spcAft>
                <a:spcPts val="0"/>
              </a:spcAft>
            </a:pPr>
            <a:r>
              <a:rPr lang="en-US" sz="1100">
                <a:solidFill>
                  <a:prstClr val="black"/>
                </a:solidFill>
                <a:latin typeface="Perpetua"/>
                <a:ea typeface="+mn-ea"/>
              </a:rPr>
              <a:t>Community Input</a:t>
            </a:r>
          </a:p>
        </p:txBody>
      </p:sp>
      <p:sp>
        <p:nvSpPr>
          <p:cNvPr id="28677" name="Freeform 42"/>
          <p:cNvSpPr>
            <a:spLocks noChangeArrowheads="1"/>
          </p:cNvSpPr>
          <p:nvPr/>
        </p:nvSpPr>
        <p:spPr bwMode="auto">
          <a:xfrm rot="1532525">
            <a:off x="4065588" y="2597150"/>
            <a:ext cx="1171575" cy="1173163"/>
          </a:xfrm>
          <a:custGeom>
            <a:avLst/>
            <a:gdLst>
              <a:gd name="T0" fmla="*/ 0 w 1489246"/>
              <a:gd name="T1" fmla="*/ 68457 h 1489246"/>
              <a:gd name="T2" fmla="*/ 19808 w 1489246"/>
              <a:gd name="T3" fmla="*/ 20050 h 1489246"/>
              <a:gd name="T4" fmla="*/ 67628 w 1489246"/>
              <a:gd name="T5" fmla="*/ 1 h 1489246"/>
              <a:gd name="T6" fmla="*/ 115447 w 1489246"/>
              <a:gd name="T7" fmla="*/ 20051 h 1489246"/>
              <a:gd name="T8" fmla="*/ 135254 w 1489246"/>
              <a:gd name="T9" fmla="*/ 68457 h 1489246"/>
              <a:gd name="T10" fmla="*/ 115447 w 1489246"/>
              <a:gd name="T11" fmla="*/ 116863 h 1489246"/>
              <a:gd name="T12" fmla="*/ 67627 w 1489246"/>
              <a:gd name="T13" fmla="*/ 136914 h 1489246"/>
              <a:gd name="T14" fmla="*/ 19808 w 1489246"/>
              <a:gd name="T15" fmla="*/ 116863 h 1489246"/>
              <a:gd name="T16" fmla="*/ 1 w 1489246"/>
              <a:gd name="T17" fmla="*/ 68457 h 1489246"/>
              <a:gd name="T18" fmla="*/ 0 w 1489246"/>
              <a:gd name="T19" fmla="*/ 68457 h 1489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9246"/>
              <a:gd name="T31" fmla="*/ 0 h 1489246"/>
              <a:gd name="T32" fmla="*/ 1489246 w 1489246"/>
              <a:gd name="T33" fmla="*/ 1489246 h 14892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9246" h="1489246">
                <a:moveTo>
                  <a:pt x="0" y="744623"/>
                </a:moveTo>
                <a:cubicBezTo>
                  <a:pt x="0" y="547137"/>
                  <a:pt x="78452" y="357739"/>
                  <a:pt x="218096" y="218095"/>
                </a:cubicBezTo>
                <a:cubicBezTo>
                  <a:pt x="357740" y="78451"/>
                  <a:pt x="547138" y="0"/>
                  <a:pt x="744625" y="1"/>
                </a:cubicBezTo>
                <a:cubicBezTo>
                  <a:pt x="942111" y="1"/>
                  <a:pt x="1131509" y="78453"/>
                  <a:pt x="1271153" y="218097"/>
                </a:cubicBezTo>
                <a:cubicBezTo>
                  <a:pt x="1410797" y="357741"/>
                  <a:pt x="1489248" y="547139"/>
                  <a:pt x="1489247" y="744626"/>
                </a:cubicBezTo>
                <a:cubicBezTo>
                  <a:pt x="1489247" y="942112"/>
                  <a:pt x="1410796" y="1131510"/>
                  <a:pt x="1271152" y="1271154"/>
                </a:cubicBezTo>
                <a:cubicBezTo>
                  <a:pt x="1131508" y="1410798"/>
                  <a:pt x="942110" y="1489249"/>
                  <a:pt x="744624" y="1489249"/>
                </a:cubicBezTo>
                <a:cubicBezTo>
                  <a:pt x="547138" y="1489249"/>
                  <a:pt x="357740" y="1410798"/>
                  <a:pt x="218096" y="1271154"/>
                </a:cubicBezTo>
                <a:cubicBezTo>
                  <a:pt x="78452" y="1131510"/>
                  <a:pt x="1" y="942112"/>
                  <a:pt x="1" y="744626"/>
                </a:cubicBezTo>
                <a:cubicBezTo>
                  <a:pt x="1" y="744625"/>
                  <a:pt x="0" y="744624"/>
                  <a:pt x="0" y="744623"/>
                </a:cubicBezTo>
                <a:close/>
              </a:path>
            </a:pathLst>
          </a:custGeom>
          <a:solidFill>
            <a:srgbClr val="FFCCCC"/>
          </a:solidFill>
          <a:ln w="28575">
            <a:solidFill>
              <a:srgbClr val="953735"/>
            </a:solidFill>
            <a:round/>
            <a:headEnd/>
            <a:tailEnd/>
          </a:ln>
        </p:spPr>
        <p:txBody>
          <a:bodyPr/>
          <a:lstStyle/>
          <a:p>
            <a:pPr defTabSz="400050" fontAlgn="auto">
              <a:lnSpc>
                <a:spcPct val="90000"/>
              </a:lnSpc>
              <a:spcBef>
                <a:spcPts val="0"/>
              </a:spcBef>
              <a:spcAft>
                <a:spcPts val="0"/>
              </a:spcAft>
            </a:pPr>
            <a:endParaRPr lang="en-US" sz="1200">
              <a:solidFill>
                <a:prstClr val="black"/>
              </a:solidFill>
              <a:latin typeface="Perpetua"/>
              <a:ea typeface="+mn-ea"/>
            </a:endParaRPr>
          </a:p>
          <a:p>
            <a:pPr defTabSz="400050" fontAlgn="auto">
              <a:lnSpc>
                <a:spcPct val="90000"/>
              </a:lnSpc>
              <a:spcBef>
                <a:spcPts val="0"/>
              </a:spcBef>
              <a:spcAft>
                <a:spcPts val="0"/>
              </a:spcAft>
            </a:pPr>
            <a:endParaRPr lang="en-US" sz="1200">
              <a:solidFill>
                <a:prstClr val="black"/>
              </a:solidFill>
              <a:latin typeface="Perpetua"/>
              <a:ea typeface="+mn-ea"/>
            </a:endParaRPr>
          </a:p>
          <a:p>
            <a:pPr defTabSz="400050" fontAlgn="auto">
              <a:lnSpc>
                <a:spcPct val="90000"/>
              </a:lnSpc>
              <a:spcBef>
                <a:spcPts val="0"/>
              </a:spcBef>
              <a:spcAft>
                <a:spcPts val="0"/>
              </a:spcAft>
            </a:pPr>
            <a:endParaRPr lang="en-US" sz="1200">
              <a:solidFill>
                <a:prstClr val="black"/>
              </a:solidFill>
              <a:latin typeface="Perpetua"/>
              <a:ea typeface="+mn-ea"/>
            </a:endParaRPr>
          </a:p>
          <a:p>
            <a:pPr algn="ctr" defTabSz="400050" fontAlgn="auto">
              <a:lnSpc>
                <a:spcPct val="90000"/>
              </a:lnSpc>
              <a:spcBef>
                <a:spcPts val="0"/>
              </a:spcBef>
              <a:spcAft>
                <a:spcPts val="0"/>
              </a:spcAft>
            </a:pPr>
            <a:r>
              <a:rPr lang="en-US" sz="1200">
                <a:solidFill>
                  <a:srgbClr val="953735"/>
                </a:solidFill>
                <a:latin typeface="Perpetua"/>
                <a:ea typeface="+mn-ea"/>
              </a:rPr>
              <a:t>New Testing</a:t>
            </a:r>
          </a:p>
          <a:p>
            <a:pPr algn="ctr" defTabSz="400050" fontAlgn="auto">
              <a:lnSpc>
                <a:spcPct val="90000"/>
              </a:lnSpc>
              <a:spcBef>
                <a:spcPts val="0"/>
              </a:spcBef>
              <a:spcAft>
                <a:spcPts val="0"/>
              </a:spcAft>
            </a:pPr>
            <a:r>
              <a:rPr lang="en-US" sz="1200">
                <a:solidFill>
                  <a:srgbClr val="953735"/>
                </a:solidFill>
                <a:latin typeface="Perpetua"/>
                <a:ea typeface="+mn-ea"/>
              </a:rPr>
              <a:t>Technology</a:t>
            </a:r>
          </a:p>
        </p:txBody>
      </p:sp>
      <p:grpSp>
        <p:nvGrpSpPr>
          <p:cNvPr id="3" name="Group 29"/>
          <p:cNvGrpSpPr>
            <a:grpSpLocks/>
          </p:cNvGrpSpPr>
          <p:nvPr/>
        </p:nvGrpSpPr>
        <p:grpSpPr bwMode="auto">
          <a:xfrm>
            <a:off x="1465263" y="233363"/>
            <a:ext cx="8615362" cy="5210175"/>
            <a:chOff x="-2062210" y="196406"/>
            <a:chExt cx="8615209" cy="5210244"/>
          </a:xfrm>
        </p:grpSpPr>
        <p:sp>
          <p:nvSpPr>
            <p:cNvPr id="31" name="Oval 30"/>
            <p:cNvSpPr/>
            <p:nvPr/>
          </p:nvSpPr>
          <p:spPr>
            <a:xfrm>
              <a:off x="-1874888" y="378970"/>
              <a:ext cx="5943494" cy="1482745"/>
            </a:xfrm>
            <a:prstGeom prst="ellipse">
              <a:avLst/>
            </a:prstGeom>
          </p:spPr>
          <p:style>
            <a:lnRef idx="0">
              <a:schemeClr val="accent6">
                <a:hueOff val="0"/>
                <a:satOff val="0"/>
                <a:lumOff val="0"/>
                <a:alphaOff val="0"/>
              </a:schemeClr>
            </a:lnRef>
            <a:fillRef idx="1">
              <a:schemeClr val="accent6">
                <a:tint val="50000"/>
                <a:alpha val="40000"/>
                <a:hueOff val="0"/>
                <a:satOff val="0"/>
                <a:lumOff val="0"/>
                <a:alphaOff val="0"/>
              </a:schemeClr>
            </a:fillRef>
            <a:effectRef idx="0">
              <a:schemeClr val="accent6">
                <a:tint val="50000"/>
                <a:alpha val="4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2581145" y="4414449"/>
              <a:ext cx="3971854" cy="992201"/>
            </a:xfrm>
            <a:custGeom>
              <a:avLst/>
              <a:gdLst>
                <a:gd name="connsiteX0" fmla="*/ 0 w 3971322"/>
                <a:gd name="connsiteY0" fmla="*/ 0 h 992830"/>
                <a:gd name="connsiteX1" fmla="*/ 3971322 w 3971322"/>
                <a:gd name="connsiteY1" fmla="*/ 0 h 992830"/>
                <a:gd name="connsiteX2" fmla="*/ 3971322 w 3971322"/>
                <a:gd name="connsiteY2" fmla="*/ 992830 h 992830"/>
                <a:gd name="connsiteX3" fmla="*/ 0 w 3971322"/>
                <a:gd name="connsiteY3" fmla="*/ 992830 h 992830"/>
                <a:gd name="connsiteX4" fmla="*/ 0 w 3971322"/>
                <a:gd name="connsiteY4" fmla="*/ 0 h 99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1322" h="992830">
                  <a:moveTo>
                    <a:pt x="0" y="0"/>
                  </a:moveTo>
                  <a:lnTo>
                    <a:pt x="3971322" y="0"/>
                  </a:lnTo>
                  <a:lnTo>
                    <a:pt x="3971322" y="992830"/>
                  </a:lnTo>
                  <a:lnTo>
                    <a:pt x="0" y="9928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56032" tIns="256032" rIns="256032" bIns="256032" spcCol="1270" anchor="ctr"/>
            <a:lstStyle/>
            <a:p>
              <a:pPr algn="ctr" defTabSz="1600200" fontAlgn="auto">
                <a:lnSpc>
                  <a:spcPct val="90000"/>
                </a:lnSpc>
                <a:spcBef>
                  <a:spcPts val="0"/>
                </a:spcBef>
                <a:spcAft>
                  <a:spcPct val="35000"/>
                </a:spcAft>
                <a:defRPr/>
              </a:pPr>
              <a:endParaRPr lang="en-US" sz="3600" b="0" dirty="0">
                <a:solidFill>
                  <a:prstClr val="black">
                    <a:hueOff val="0"/>
                    <a:satOff val="0"/>
                    <a:lumOff val="0"/>
                    <a:alphaOff val="0"/>
                  </a:prstClr>
                </a:solidFill>
              </a:endParaRPr>
            </a:p>
          </p:txBody>
        </p:sp>
        <p:sp>
          <p:nvSpPr>
            <p:cNvPr id="35" name="Freeform 34"/>
            <p:cNvSpPr/>
            <p:nvPr/>
          </p:nvSpPr>
          <p:spPr>
            <a:xfrm rot="19938863">
              <a:off x="2298575" y="1126693"/>
              <a:ext cx="1046144" cy="1046176"/>
            </a:xfrm>
            <a:custGeom>
              <a:avLst/>
              <a:gdLst>
                <a:gd name="connsiteX0" fmla="*/ 0 w 871715"/>
                <a:gd name="connsiteY0" fmla="*/ 435858 h 871715"/>
                <a:gd name="connsiteX1" fmla="*/ 127660 w 871715"/>
                <a:gd name="connsiteY1" fmla="*/ 127660 h 871715"/>
                <a:gd name="connsiteX2" fmla="*/ 435858 w 871715"/>
                <a:gd name="connsiteY2" fmla="*/ 1 h 871715"/>
                <a:gd name="connsiteX3" fmla="*/ 744056 w 871715"/>
                <a:gd name="connsiteY3" fmla="*/ 127661 h 871715"/>
                <a:gd name="connsiteX4" fmla="*/ 871715 w 871715"/>
                <a:gd name="connsiteY4" fmla="*/ 435859 h 871715"/>
                <a:gd name="connsiteX5" fmla="*/ 744055 w 871715"/>
                <a:gd name="connsiteY5" fmla="*/ 744057 h 871715"/>
                <a:gd name="connsiteX6" fmla="*/ 435857 w 871715"/>
                <a:gd name="connsiteY6" fmla="*/ 871717 h 871715"/>
                <a:gd name="connsiteX7" fmla="*/ 127659 w 871715"/>
                <a:gd name="connsiteY7" fmla="*/ 744057 h 871715"/>
                <a:gd name="connsiteX8" fmla="*/ -1 w 871715"/>
                <a:gd name="connsiteY8" fmla="*/ 435859 h 871715"/>
                <a:gd name="connsiteX9" fmla="*/ 0 w 871715"/>
                <a:gd name="connsiteY9" fmla="*/ 435858 h 87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715" h="871715">
                  <a:moveTo>
                    <a:pt x="0" y="435858"/>
                  </a:moveTo>
                  <a:cubicBezTo>
                    <a:pt x="0" y="320261"/>
                    <a:pt x="45921" y="209399"/>
                    <a:pt x="127660" y="127660"/>
                  </a:cubicBezTo>
                  <a:cubicBezTo>
                    <a:pt x="209399" y="45921"/>
                    <a:pt x="320262" y="0"/>
                    <a:pt x="435858" y="1"/>
                  </a:cubicBezTo>
                  <a:cubicBezTo>
                    <a:pt x="551455" y="1"/>
                    <a:pt x="662317" y="45922"/>
                    <a:pt x="744056" y="127661"/>
                  </a:cubicBezTo>
                  <a:cubicBezTo>
                    <a:pt x="825795" y="209400"/>
                    <a:pt x="871716" y="320263"/>
                    <a:pt x="871715" y="435859"/>
                  </a:cubicBezTo>
                  <a:cubicBezTo>
                    <a:pt x="871715" y="551456"/>
                    <a:pt x="825794" y="662318"/>
                    <a:pt x="744055" y="744057"/>
                  </a:cubicBezTo>
                  <a:cubicBezTo>
                    <a:pt x="662316" y="825796"/>
                    <a:pt x="551453" y="871717"/>
                    <a:pt x="435857" y="871717"/>
                  </a:cubicBezTo>
                  <a:cubicBezTo>
                    <a:pt x="320260" y="871717"/>
                    <a:pt x="209398" y="825796"/>
                    <a:pt x="127659" y="744057"/>
                  </a:cubicBezTo>
                  <a:cubicBezTo>
                    <a:pt x="45920" y="662318"/>
                    <a:pt x="-1" y="551455"/>
                    <a:pt x="-1" y="435859"/>
                  </a:cubicBezTo>
                  <a:lnTo>
                    <a:pt x="0" y="435858"/>
                  </a:lnTo>
                  <a:close/>
                </a:path>
              </a:pathLst>
            </a:custGeom>
            <a:solidFill>
              <a:srgbClr val="CCCCFF"/>
            </a:solidFill>
            <a:ln w="28575">
              <a:solidFill>
                <a:srgbClr val="7030A0"/>
              </a:solidFill>
            </a:ln>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139090" tIns="139090" rIns="139090" bIns="139090" spcCol="1270" anchor="ctr"/>
            <a:lstStyle/>
            <a:p>
              <a:pPr algn="ctr" defTabSz="400050" fontAlgn="auto">
                <a:lnSpc>
                  <a:spcPct val="90000"/>
                </a:lnSpc>
                <a:spcBef>
                  <a:spcPts val="0"/>
                </a:spcBef>
                <a:spcAft>
                  <a:spcPct val="35000"/>
                </a:spcAft>
                <a:defRPr/>
              </a:pPr>
              <a:r>
                <a:rPr lang="en-US" sz="900" dirty="0">
                  <a:solidFill>
                    <a:srgbClr val="6600CC"/>
                  </a:solidFill>
                </a:rPr>
                <a:t>2010 HIV Prevention Plan</a:t>
              </a:r>
            </a:p>
          </p:txBody>
        </p:sp>
        <p:sp>
          <p:nvSpPr>
            <p:cNvPr id="36" name="Freeform 35"/>
            <p:cNvSpPr/>
            <p:nvPr/>
          </p:nvSpPr>
          <p:spPr>
            <a:xfrm rot="20215735">
              <a:off x="-628723" y="1031442"/>
              <a:ext cx="850885" cy="850911"/>
            </a:xfrm>
            <a:custGeom>
              <a:avLst/>
              <a:gdLst>
                <a:gd name="connsiteX0" fmla="*/ 0 w 542130"/>
                <a:gd name="connsiteY0" fmla="*/ 271065 h 542130"/>
                <a:gd name="connsiteX1" fmla="*/ 79393 w 542130"/>
                <a:gd name="connsiteY1" fmla="*/ 79393 h 542130"/>
                <a:gd name="connsiteX2" fmla="*/ 271065 w 542130"/>
                <a:gd name="connsiteY2" fmla="*/ 0 h 542130"/>
                <a:gd name="connsiteX3" fmla="*/ 462737 w 542130"/>
                <a:gd name="connsiteY3" fmla="*/ 79393 h 542130"/>
                <a:gd name="connsiteX4" fmla="*/ 542130 w 542130"/>
                <a:gd name="connsiteY4" fmla="*/ 271065 h 542130"/>
                <a:gd name="connsiteX5" fmla="*/ 462737 w 542130"/>
                <a:gd name="connsiteY5" fmla="*/ 462737 h 542130"/>
                <a:gd name="connsiteX6" fmla="*/ 271065 w 542130"/>
                <a:gd name="connsiteY6" fmla="*/ 542130 h 542130"/>
                <a:gd name="connsiteX7" fmla="*/ 79393 w 542130"/>
                <a:gd name="connsiteY7" fmla="*/ 462737 h 542130"/>
                <a:gd name="connsiteX8" fmla="*/ 0 w 542130"/>
                <a:gd name="connsiteY8" fmla="*/ 271065 h 54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30" h="542130">
                  <a:moveTo>
                    <a:pt x="0" y="271065"/>
                  </a:moveTo>
                  <a:cubicBezTo>
                    <a:pt x="0" y="199174"/>
                    <a:pt x="28559" y="130228"/>
                    <a:pt x="79393" y="79393"/>
                  </a:cubicBezTo>
                  <a:cubicBezTo>
                    <a:pt x="130228" y="28559"/>
                    <a:pt x="199174" y="0"/>
                    <a:pt x="271065" y="0"/>
                  </a:cubicBezTo>
                  <a:cubicBezTo>
                    <a:pt x="342956" y="0"/>
                    <a:pt x="411902" y="28559"/>
                    <a:pt x="462737" y="79393"/>
                  </a:cubicBezTo>
                  <a:cubicBezTo>
                    <a:pt x="513571" y="130228"/>
                    <a:pt x="542130" y="199174"/>
                    <a:pt x="542130" y="271065"/>
                  </a:cubicBezTo>
                  <a:cubicBezTo>
                    <a:pt x="542130" y="342956"/>
                    <a:pt x="513571" y="411902"/>
                    <a:pt x="462737" y="462737"/>
                  </a:cubicBezTo>
                  <a:cubicBezTo>
                    <a:pt x="411902" y="513572"/>
                    <a:pt x="342956" y="542130"/>
                    <a:pt x="271065" y="542130"/>
                  </a:cubicBezTo>
                  <a:cubicBezTo>
                    <a:pt x="199174" y="542130"/>
                    <a:pt x="130228" y="513571"/>
                    <a:pt x="79393" y="462737"/>
                  </a:cubicBezTo>
                  <a:cubicBezTo>
                    <a:pt x="28558" y="411902"/>
                    <a:pt x="0" y="342956"/>
                    <a:pt x="0" y="271065"/>
                  </a:cubicBezTo>
                  <a:close/>
                </a:path>
              </a:pathLst>
            </a:custGeom>
            <a:solidFill>
              <a:srgbClr val="FFCC99"/>
            </a:solidFill>
            <a:ln>
              <a:solidFill>
                <a:srgbClr val="FF0000"/>
              </a:solidFill>
            </a:ln>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90823" tIns="90823" rIns="90823" bIns="90823" spcCol="1270" anchor="ctr"/>
            <a:lstStyle/>
            <a:p>
              <a:pPr algn="ctr" defTabSz="400050" fontAlgn="auto">
                <a:lnSpc>
                  <a:spcPct val="90000"/>
                </a:lnSpc>
                <a:spcBef>
                  <a:spcPts val="0"/>
                </a:spcBef>
                <a:spcAft>
                  <a:spcPct val="35000"/>
                </a:spcAft>
                <a:defRPr/>
              </a:pPr>
              <a:r>
                <a:rPr lang="en-US" sz="1050" dirty="0">
                  <a:solidFill>
                    <a:srgbClr val="FF0000"/>
                  </a:solidFill>
                </a:rPr>
                <a:t>NHAS</a:t>
              </a:r>
            </a:p>
          </p:txBody>
        </p:sp>
        <p:sp>
          <p:nvSpPr>
            <p:cNvPr id="37" name="Shape 36"/>
            <p:cNvSpPr/>
            <p:nvPr/>
          </p:nvSpPr>
          <p:spPr>
            <a:xfrm>
              <a:off x="-2062210" y="196406"/>
              <a:ext cx="6205427" cy="3706861"/>
            </a:xfrm>
            <a:prstGeom prst="funnel">
              <a:avLst/>
            </a:prstGeom>
          </p:spPr>
          <p:style>
            <a:lnRef idx="1">
              <a:schemeClr val="accent6">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2" name="Down Arrow 31"/>
            <p:cNvSpPr/>
            <p:nvPr/>
          </p:nvSpPr>
          <p:spPr>
            <a:xfrm>
              <a:off x="626967" y="3952481"/>
              <a:ext cx="827072" cy="530232"/>
            </a:xfrm>
            <a:prstGeom prst="downArrow">
              <a:avLst/>
            </a:prstGeom>
            <a:solidFill>
              <a:srgbClr val="002060"/>
            </a:solidFill>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grpSp>
        <p:nvGrpSpPr>
          <p:cNvPr id="4" name="Group 20"/>
          <p:cNvGrpSpPr>
            <a:grpSpLocks/>
          </p:cNvGrpSpPr>
          <p:nvPr/>
        </p:nvGrpSpPr>
        <p:grpSpPr bwMode="auto">
          <a:xfrm>
            <a:off x="3143250" y="4581525"/>
            <a:ext cx="2841625" cy="2257425"/>
            <a:chOff x="914520" y="439738"/>
            <a:chExt cx="7183196" cy="5706347"/>
          </a:xfrm>
        </p:grpSpPr>
        <p:sp>
          <p:nvSpPr>
            <p:cNvPr id="28696" name="Freeform 14"/>
            <p:cNvSpPr>
              <a:spLocks/>
            </p:cNvSpPr>
            <p:nvPr/>
          </p:nvSpPr>
          <p:spPr bwMode="auto">
            <a:xfrm>
              <a:off x="4067725" y="439738"/>
              <a:ext cx="876788" cy="697123"/>
            </a:xfrm>
            <a:custGeom>
              <a:avLst/>
              <a:gdLst>
                <a:gd name="T0" fmla="*/ 2147483647 w 488"/>
                <a:gd name="T1" fmla="*/ 0 h 388"/>
                <a:gd name="T2" fmla="*/ 0 w 488"/>
                <a:gd name="T3" fmla="*/ 2147483647 h 388"/>
                <a:gd name="T4" fmla="*/ 2147483647 w 488"/>
                <a:gd name="T5" fmla="*/ 2147483647 h 388"/>
                <a:gd name="T6" fmla="*/ 2147483647 w 488"/>
                <a:gd name="T7" fmla="*/ 0 h 388"/>
                <a:gd name="T8" fmla="*/ 0 60000 65536"/>
                <a:gd name="T9" fmla="*/ 0 60000 65536"/>
                <a:gd name="T10" fmla="*/ 0 60000 65536"/>
                <a:gd name="T11" fmla="*/ 0 60000 65536"/>
                <a:gd name="T12" fmla="*/ 0 w 488"/>
                <a:gd name="T13" fmla="*/ 0 h 388"/>
                <a:gd name="T14" fmla="*/ 488 w 488"/>
                <a:gd name="T15" fmla="*/ 388 h 388"/>
              </a:gdLst>
              <a:ahLst/>
              <a:cxnLst>
                <a:cxn ang="T8">
                  <a:pos x="T0" y="T1"/>
                </a:cxn>
                <a:cxn ang="T9">
                  <a:pos x="T2" y="T3"/>
                </a:cxn>
                <a:cxn ang="T10">
                  <a:pos x="T4" y="T5"/>
                </a:cxn>
                <a:cxn ang="T11">
                  <a:pos x="T6" y="T7"/>
                </a:cxn>
              </a:cxnLst>
              <a:rect l="T12" t="T13" r="T14" b="T15"/>
              <a:pathLst>
                <a:path w="488" h="388">
                  <a:moveTo>
                    <a:pt x="244" y="0"/>
                  </a:moveTo>
                  <a:lnTo>
                    <a:pt x="0" y="388"/>
                  </a:lnTo>
                  <a:lnTo>
                    <a:pt x="488" y="388"/>
                  </a:lnTo>
                  <a:lnTo>
                    <a:pt x="244" y="0"/>
                  </a:lnTo>
                  <a:close/>
                </a:path>
              </a:pathLst>
            </a:custGeom>
            <a:solidFill>
              <a:srgbClr val="CCCCFF"/>
            </a:solidFill>
            <a:ln w="19050" cap="flat" cmpd="sng">
              <a:solidFill>
                <a:srgbClr val="660033"/>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697" name="Freeform 8"/>
            <p:cNvSpPr>
              <a:spLocks/>
            </p:cNvSpPr>
            <p:nvPr/>
          </p:nvSpPr>
          <p:spPr bwMode="auto">
            <a:xfrm>
              <a:off x="1363695" y="4715905"/>
              <a:ext cx="6284847" cy="715090"/>
            </a:xfrm>
            <a:custGeom>
              <a:avLst/>
              <a:gdLst>
                <a:gd name="T0" fmla="*/ 0 w 3498"/>
                <a:gd name="T1" fmla="*/ 2147483647 h 398"/>
                <a:gd name="T2" fmla="*/ 2147483647 w 3498"/>
                <a:gd name="T3" fmla="*/ 2147483647 h 398"/>
                <a:gd name="T4" fmla="*/ 2147483647 w 3498"/>
                <a:gd name="T5" fmla="*/ 0 h 398"/>
                <a:gd name="T6" fmla="*/ 2147483647 w 3498"/>
                <a:gd name="T7" fmla="*/ 0 h 398"/>
                <a:gd name="T8" fmla="*/ 0 w 3498"/>
                <a:gd name="T9" fmla="*/ 2147483647 h 398"/>
                <a:gd name="T10" fmla="*/ 0 60000 65536"/>
                <a:gd name="T11" fmla="*/ 0 60000 65536"/>
                <a:gd name="T12" fmla="*/ 0 60000 65536"/>
                <a:gd name="T13" fmla="*/ 0 60000 65536"/>
                <a:gd name="T14" fmla="*/ 0 60000 65536"/>
                <a:gd name="T15" fmla="*/ 0 w 3498"/>
                <a:gd name="T16" fmla="*/ 0 h 398"/>
                <a:gd name="T17" fmla="*/ 3498 w 3498"/>
                <a:gd name="T18" fmla="*/ 398 h 398"/>
              </a:gdLst>
              <a:ahLst/>
              <a:cxnLst>
                <a:cxn ang="T10">
                  <a:pos x="T0" y="T1"/>
                </a:cxn>
                <a:cxn ang="T11">
                  <a:pos x="T2" y="T3"/>
                </a:cxn>
                <a:cxn ang="T12">
                  <a:pos x="T4" y="T5"/>
                </a:cxn>
                <a:cxn ang="T13">
                  <a:pos x="T6" y="T7"/>
                </a:cxn>
                <a:cxn ang="T14">
                  <a:pos x="T8" y="T9"/>
                </a:cxn>
              </a:cxnLst>
              <a:rect l="T15" t="T16" r="T17" b="T18"/>
              <a:pathLst>
                <a:path w="3498" h="398">
                  <a:moveTo>
                    <a:pt x="0" y="398"/>
                  </a:moveTo>
                  <a:lnTo>
                    <a:pt x="3498" y="398"/>
                  </a:lnTo>
                  <a:lnTo>
                    <a:pt x="3246" y="0"/>
                  </a:lnTo>
                  <a:lnTo>
                    <a:pt x="250" y="0"/>
                  </a:lnTo>
                  <a:lnTo>
                    <a:pt x="0" y="398"/>
                  </a:lnTo>
                  <a:close/>
                </a:path>
              </a:pathLst>
            </a:custGeom>
            <a:solidFill>
              <a:srgbClr val="FFCCFF"/>
            </a:solidFill>
            <a:ln w="28575" cap="flat" cmpd="sng">
              <a:solidFill>
                <a:srgbClr val="FF0066"/>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698" name="Freeform 10"/>
            <p:cNvSpPr>
              <a:spLocks/>
            </p:cNvSpPr>
            <p:nvPr/>
          </p:nvSpPr>
          <p:spPr bwMode="auto">
            <a:xfrm>
              <a:off x="914520" y="5430995"/>
              <a:ext cx="7183196" cy="715090"/>
            </a:xfrm>
            <a:custGeom>
              <a:avLst/>
              <a:gdLst>
                <a:gd name="T0" fmla="*/ 0 w 3998"/>
                <a:gd name="T1" fmla="*/ 2147483647 h 398"/>
                <a:gd name="T2" fmla="*/ 2147483647 w 3998"/>
                <a:gd name="T3" fmla="*/ 2147483647 h 398"/>
                <a:gd name="T4" fmla="*/ 2147483647 w 3998"/>
                <a:gd name="T5" fmla="*/ 0 h 398"/>
                <a:gd name="T6" fmla="*/ 2147483647 w 3998"/>
                <a:gd name="T7" fmla="*/ 0 h 398"/>
                <a:gd name="T8" fmla="*/ 0 w 3998"/>
                <a:gd name="T9" fmla="*/ 2147483647 h 398"/>
                <a:gd name="T10" fmla="*/ 0 60000 65536"/>
                <a:gd name="T11" fmla="*/ 0 60000 65536"/>
                <a:gd name="T12" fmla="*/ 0 60000 65536"/>
                <a:gd name="T13" fmla="*/ 0 60000 65536"/>
                <a:gd name="T14" fmla="*/ 0 60000 65536"/>
                <a:gd name="T15" fmla="*/ 0 w 3998"/>
                <a:gd name="T16" fmla="*/ 0 h 398"/>
                <a:gd name="T17" fmla="*/ 3998 w 3998"/>
                <a:gd name="T18" fmla="*/ 398 h 398"/>
              </a:gdLst>
              <a:ahLst/>
              <a:cxnLst>
                <a:cxn ang="T10">
                  <a:pos x="T0" y="T1"/>
                </a:cxn>
                <a:cxn ang="T11">
                  <a:pos x="T2" y="T3"/>
                </a:cxn>
                <a:cxn ang="T12">
                  <a:pos x="T4" y="T5"/>
                </a:cxn>
                <a:cxn ang="T13">
                  <a:pos x="T6" y="T7"/>
                </a:cxn>
                <a:cxn ang="T14">
                  <a:pos x="T8" y="T9"/>
                </a:cxn>
              </a:cxnLst>
              <a:rect l="T15" t="T16" r="T17" b="T18"/>
              <a:pathLst>
                <a:path w="3998" h="398">
                  <a:moveTo>
                    <a:pt x="0" y="398"/>
                  </a:moveTo>
                  <a:lnTo>
                    <a:pt x="3998" y="398"/>
                  </a:lnTo>
                  <a:lnTo>
                    <a:pt x="3748" y="0"/>
                  </a:lnTo>
                  <a:lnTo>
                    <a:pt x="250" y="0"/>
                  </a:lnTo>
                  <a:lnTo>
                    <a:pt x="0" y="398"/>
                  </a:lnTo>
                  <a:close/>
                </a:path>
              </a:pathLst>
            </a:custGeom>
            <a:solidFill>
              <a:srgbClr val="F8E2AA"/>
            </a:solidFill>
            <a:ln w="28575" cap="flat" cmpd="sng">
              <a:solidFill>
                <a:srgbClr val="EDB329"/>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699" name="Freeform 11"/>
            <p:cNvSpPr>
              <a:spLocks/>
            </p:cNvSpPr>
            <p:nvPr/>
          </p:nvSpPr>
          <p:spPr bwMode="auto">
            <a:xfrm>
              <a:off x="1814666" y="4000815"/>
              <a:ext cx="5382905" cy="715090"/>
            </a:xfrm>
            <a:custGeom>
              <a:avLst/>
              <a:gdLst>
                <a:gd name="T0" fmla="*/ 0 w 2996"/>
                <a:gd name="T1" fmla="*/ 2147483647 h 398"/>
                <a:gd name="T2" fmla="*/ 2147483647 w 2996"/>
                <a:gd name="T3" fmla="*/ 2147483647 h 398"/>
                <a:gd name="T4" fmla="*/ 2147483647 w 2996"/>
                <a:gd name="T5" fmla="*/ 0 h 398"/>
                <a:gd name="T6" fmla="*/ 2147483647 w 2996"/>
                <a:gd name="T7" fmla="*/ 0 h 398"/>
                <a:gd name="T8" fmla="*/ 0 w 2996"/>
                <a:gd name="T9" fmla="*/ 2147483647 h 398"/>
                <a:gd name="T10" fmla="*/ 0 60000 65536"/>
                <a:gd name="T11" fmla="*/ 0 60000 65536"/>
                <a:gd name="T12" fmla="*/ 0 60000 65536"/>
                <a:gd name="T13" fmla="*/ 0 60000 65536"/>
                <a:gd name="T14" fmla="*/ 0 60000 65536"/>
                <a:gd name="T15" fmla="*/ 0 w 2996"/>
                <a:gd name="T16" fmla="*/ 0 h 398"/>
                <a:gd name="T17" fmla="*/ 2996 w 2996"/>
                <a:gd name="T18" fmla="*/ 398 h 398"/>
              </a:gdLst>
              <a:ahLst/>
              <a:cxnLst>
                <a:cxn ang="T10">
                  <a:pos x="T0" y="T1"/>
                </a:cxn>
                <a:cxn ang="T11">
                  <a:pos x="T2" y="T3"/>
                </a:cxn>
                <a:cxn ang="T12">
                  <a:pos x="T4" y="T5"/>
                </a:cxn>
                <a:cxn ang="T13">
                  <a:pos x="T6" y="T7"/>
                </a:cxn>
                <a:cxn ang="T14">
                  <a:pos x="T8" y="T9"/>
                </a:cxn>
              </a:cxnLst>
              <a:rect l="T15" t="T16" r="T17" b="T18"/>
              <a:pathLst>
                <a:path w="2996" h="398">
                  <a:moveTo>
                    <a:pt x="0" y="398"/>
                  </a:moveTo>
                  <a:lnTo>
                    <a:pt x="2996" y="398"/>
                  </a:lnTo>
                  <a:lnTo>
                    <a:pt x="2746" y="0"/>
                  </a:lnTo>
                  <a:lnTo>
                    <a:pt x="252" y="0"/>
                  </a:lnTo>
                  <a:lnTo>
                    <a:pt x="0" y="398"/>
                  </a:lnTo>
                  <a:close/>
                </a:path>
              </a:pathLst>
            </a:custGeom>
            <a:solidFill>
              <a:srgbClr val="FFCC99"/>
            </a:solidFill>
            <a:ln w="28575" cap="flat" cmpd="sng">
              <a:solidFill>
                <a:srgbClr val="FF0000"/>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700" name="Freeform 13"/>
            <p:cNvSpPr>
              <a:spLocks/>
            </p:cNvSpPr>
            <p:nvPr/>
          </p:nvSpPr>
          <p:spPr bwMode="auto">
            <a:xfrm>
              <a:off x="3616753" y="1136861"/>
              <a:ext cx="1778730" cy="715090"/>
            </a:xfrm>
            <a:custGeom>
              <a:avLst/>
              <a:gdLst>
                <a:gd name="T0" fmla="*/ 2147483647 w 990"/>
                <a:gd name="T1" fmla="*/ 0 h 398"/>
                <a:gd name="T2" fmla="*/ 0 w 990"/>
                <a:gd name="T3" fmla="*/ 2147483647 h 398"/>
                <a:gd name="T4" fmla="*/ 2147483647 w 990"/>
                <a:gd name="T5" fmla="*/ 2147483647 h 398"/>
                <a:gd name="T6" fmla="*/ 2147483647 w 990"/>
                <a:gd name="T7" fmla="*/ 0 h 398"/>
                <a:gd name="T8" fmla="*/ 2147483647 w 990"/>
                <a:gd name="T9" fmla="*/ 0 h 398"/>
                <a:gd name="T10" fmla="*/ 0 60000 65536"/>
                <a:gd name="T11" fmla="*/ 0 60000 65536"/>
                <a:gd name="T12" fmla="*/ 0 60000 65536"/>
                <a:gd name="T13" fmla="*/ 0 60000 65536"/>
                <a:gd name="T14" fmla="*/ 0 60000 65536"/>
                <a:gd name="T15" fmla="*/ 0 w 990"/>
                <a:gd name="T16" fmla="*/ 0 h 398"/>
                <a:gd name="T17" fmla="*/ 990 w 990"/>
                <a:gd name="T18" fmla="*/ 398 h 398"/>
              </a:gdLst>
              <a:ahLst/>
              <a:cxnLst>
                <a:cxn ang="T10">
                  <a:pos x="T0" y="T1"/>
                </a:cxn>
                <a:cxn ang="T11">
                  <a:pos x="T2" y="T3"/>
                </a:cxn>
                <a:cxn ang="T12">
                  <a:pos x="T4" y="T5"/>
                </a:cxn>
                <a:cxn ang="T13">
                  <a:pos x="T6" y="T7"/>
                </a:cxn>
                <a:cxn ang="T14">
                  <a:pos x="T8" y="T9"/>
                </a:cxn>
              </a:cxnLst>
              <a:rect l="T15" t="T16" r="T17" b="T18"/>
              <a:pathLst>
                <a:path w="990" h="398">
                  <a:moveTo>
                    <a:pt x="250" y="0"/>
                  </a:moveTo>
                  <a:lnTo>
                    <a:pt x="0" y="398"/>
                  </a:lnTo>
                  <a:lnTo>
                    <a:pt x="990" y="398"/>
                  </a:lnTo>
                  <a:lnTo>
                    <a:pt x="738" y="0"/>
                  </a:lnTo>
                  <a:lnTo>
                    <a:pt x="250" y="0"/>
                  </a:lnTo>
                  <a:close/>
                </a:path>
              </a:pathLst>
            </a:custGeom>
            <a:solidFill>
              <a:srgbClr val="FFFFCC"/>
            </a:solidFill>
            <a:ln w="28575" cap="flat" cmpd="sng">
              <a:solidFill>
                <a:srgbClr val="984807"/>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701" name="Freeform 15"/>
            <p:cNvSpPr>
              <a:spLocks/>
            </p:cNvSpPr>
            <p:nvPr/>
          </p:nvSpPr>
          <p:spPr bwMode="auto">
            <a:xfrm>
              <a:off x="2716608" y="2567041"/>
              <a:ext cx="3579021" cy="718683"/>
            </a:xfrm>
            <a:custGeom>
              <a:avLst/>
              <a:gdLst>
                <a:gd name="T0" fmla="*/ 0 w 1992"/>
                <a:gd name="T1" fmla="*/ 2147483647 h 400"/>
                <a:gd name="T2" fmla="*/ 2147483647 w 1992"/>
                <a:gd name="T3" fmla="*/ 2147483647 h 400"/>
                <a:gd name="T4" fmla="*/ 2147483647 w 1992"/>
                <a:gd name="T5" fmla="*/ 0 h 400"/>
                <a:gd name="T6" fmla="*/ 2147483647 w 1992"/>
                <a:gd name="T7" fmla="*/ 0 h 400"/>
                <a:gd name="T8" fmla="*/ 0 w 1992"/>
                <a:gd name="T9" fmla="*/ 2147483647 h 400"/>
                <a:gd name="T10" fmla="*/ 0 60000 65536"/>
                <a:gd name="T11" fmla="*/ 0 60000 65536"/>
                <a:gd name="T12" fmla="*/ 0 60000 65536"/>
                <a:gd name="T13" fmla="*/ 0 60000 65536"/>
                <a:gd name="T14" fmla="*/ 0 60000 65536"/>
                <a:gd name="T15" fmla="*/ 0 w 1992"/>
                <a:gd name="T16" fmla="*/ 0 h 400"/>
                <a:gd name="T17" fmla="*/ 1992 w 1992"/>
                <a:gd name="T18" fmla="*/ 400 h 400"/>
              </a:gdLst>
              <a:ahLst/>
              <a:cxnLst>
                <a:cxn ang="T10">
                  <a:pos x="T0" y="T1"/>
                </a:cxn>
                <a:cxn ang="T11">
                  <a:pos x="T2" y="T3"/>
                </a:cxn>
                <a:cxn ang="T12">
                  <a:pos x="T4" y="T5"/>
                </a:cxn>
                <a:cxn ang="T13">
                  <a:pos x="T6" y="T7"/>
                </a:cxn>
                <a:cxn ang="T14">
                  <a:pos x="T8" y="T9"/>
                </a:cxn>
              </a:cxnLst>
              <a:rect l="T15" t="T16" r="T17" b="T18"/>
              <a:pathLst>
                <a:path w="1992" h="400">
                  <a:moveTo>
                    <a:pt x="0" y="400"/>
                  </a:moveTo>
                  <a:lnTo>
                    <a:pt x="1992" y="400"/>
                  </a:lnTo>
                  <a:lnTo>
                    <a:pt x="1742" y="0"/>
                  </a:lnTo>
                  <a:lnTo>
                    <a:pt x="250" y="0"/>
                  </a:lnTo>
                  <a:lnTo>
                    <a:pt x="0" y="400"/>
                  </a:lnTo>
                  <a:close/>
                </a:path>
              </a:pathLst>
            </a:custGeom>
            <a:solidFill>
              <a:srgbClr val="FFCCCC"/>
            </a:solidFill>
            <a:ln w="28575" cap="flat" cmpd="sng">
              <a:solidFill>
                <a:srgbClr val="953735"/>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702" name="Freeform 16"/>
            <p:cNvSpPr>
              <a:spLocks/>
            </p:cNvSpPr>
            <p:nvPr/>
          </p:nvSpPr>
          <p:spPr bwMode="auto">
            <a:xfrm>
              <a:off x="2265637" y="3285725"/>
              <a:ext cx="4480963" cy="715090"/>
            </a:xfrm>
            <a:custGeom>
              <a:avLst/>
              <a:gdLst>
                <a:gd name="T0" fmla="*/ 0 w 2494"/>
                <a:gd name="T1" fmla="*/ 2147483647 h 398"/>
                <a:gd name="T2" fmla="*/ 0 w 2494"/>
                <a:gd name="T3" fmla="*/ 2147483647 h 398"/>
                <a:gd name="T4" fmla="*/ 2147483647 w 2494"/>
                <a:gd name="T5" fmla="*/ 2147483647 h 398"/>
                <a:gd name="T6" fmla="*/ 2147483647 w 2494"/>
                <a:gd name="T7" fmla="*/ 2147483647 h 398"/>
                <a:gd name="T8" fmla="*/ 2147483647 w 2494"/>
                <a:gd name="T9" fmla="*/ 0 h 398"/>
                <a:gd name="T10" fmla="*/ 2147483647 w 2494"/>
                <a:gd name="T11" fmla="*/ 0 h 398"/>
                <a:gd name="T12" fmla="*/ 0 w 2494"/>
                <a:gd name="T13" fmla="*/ 2147483647 h 398"/>
                <a:gd name="T14" fmla="*/ 0 60000 65536"/>
                <a:gd name="T15" fmla="*/ 0 60000 65536"/>
                <a:gd name="T16" fmla="*/ 0 60000 65536"/>
                <a:gd name="T17" fmla="*/ 0 60000 65536"/>
                <a:gd name="T18" fmla="*/ 0 60000 65536"/>
                <a:gd name="T19" fmla="*/ 0 60000 65536"/>
                <a:gd name="T20" fmla="*/ 0 60000 65536"/>
                <a:gd name="T21" fmla="*/ 0 w 2494"/>
                <a:gd name="T22" fmla="*/ 0 h 398"/>
                <a:gd name="T23" fmla="*/ 2494 w 2494"/>
                <a:gd name="T24" fmla="*/ 398 h 3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94" h="398">
                  <a:moveTo>
                    <a:pt x="0" y="398"/>
                  </a:moveTo>
                  <a:lnTo>
                    <a:pt x="0" y="398"/>
                  </a:lnTo>
                  <a:lnTo>
                    <a:pt x="2494" y="398"/>
                  </a:lnTo>
                  <a:lnTo>
                    <a:pt x="2242" y="0"/>
                  </a:lnTo>
                  <a:lnTo>
                    <a:pt x="250" y="0"/>
                  </a:lnTo>
                  <a:lnTo>
                    <a:pt x="0" y="398"/>
                  </a:lnTo>
                  <a:close/>
                </a:path>
              </a:pathLst>
            </a:custGeom>
            <a:solidFill>
              <a:srgbClr val="DCEBEF"/>
            </a:solidFill>
            <a:ln w="28575" cap="flat" cmpd="sng">
              <a:solidFill>
                <a:srgbClr val="254061"/>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703" name="Freeform 17"/>
            <p:cNvSpPr>
              <a:spLocks/>
            </p:cNvSpPr>
            <p:nvPr/>
          </p:nvSpPr>
          <p:spPr bwMode="auto">
            <a:xfrm>
              <a:off x="3165783" y="1851951"/>
              <a:ext cx="2680672" cy="715090"/>
            </a:xfrm>
            <a:custGeom>
              <a:avLst/>
              <a:gdLst>
                <a:gd name="T0" fmla="*/ 0 w 1492"/>
                <a:gd name="T1" fmla="*/ 2147483647 h 398"/>
                <a:gd name="T2" fmla="*/ 2147483647 w 1492"/>
                <a:gd name="T3" fmla="*/ 2147483647 h 398"/>
                <a:gd name="T4" fmla="*/ 2147483647 w 1492"/>
                <a:gd name="T5" fmla="*/ 0 h 398"/>
                <a:gd name="T6" fmla="*/ 2147483647 w 1492"/>
                <a:gd name="T7" fmla="*/ 0 h 398"/>
                <a:gd name="T8" fmla="*/ 0 w 1492"/>
                <a:gd name="T9" fmla="*/ 2147483647 h 398"/>
                <a:gd name="T10" fmla="*/ 0 60000 65536"/>
                <a:gd name="T11" fmla="*/ 0 60000 65536"/>
                <a:gd name="T12" fmla="*/ 0 60000 65536"/>
                <a:gd name="T13" fmla="*/ 0 60000 65536"/>
                <a:gd name="T14" fmla="*/ 0 60000 65536"/>
                <a:gd name="T15" fmla="*/ 0 w 1492"/>
                <a:gd name="T16" fmla="*/ 0 h 398"/>
                <a:gd name="T17" fmla="*/ 1492 w 1492"/>
                <a:gd name="T18" fmla="*/ 398 h 398"/>
              </a:gdLst>
              <a:ahLst/>
              <a:cxnLst>
                <a:cxn ang="T10">
                  <a:pos x="T0" y="T1"/>
                </a:cxn>
                <a:cxn ang="T11">
                  <a:pos x="T2" y="T3"/>
                </a:cxn>
                <a:cxn ang="T12">
                  <a:pos x="T4" y="T5"/>
                </a:cxn>
                <a:cxn ang="T13">
                  <a:pos x="T6" y="T7"/>
                </a:cxn>
                <a:cxn ang="T14">
                  <a:pos x="T8" y="T9"/>
                </a:cxn>
              </a:cxnLst>
              <a:rect l="T15" t="T16" r="T17" b="T18"/>
              <a:pathLst>
                <a:path w="1492" h="398">
                  <a:moveTo>
                    <a:pt x="0" y="398"/>
                  </a:moveTo>
                  <a:lnTo>
                    <a:pt x="1492" y="398"/>
                  </a:lnTo>
                  <a:lnTo>
                    <a:pt x="1242" y="0"/>
                  </a:lnTo>
                  <a:lnTo>
                    <a:pt x="252" y="0"/>
                  </a:lnTo>
                  <a:lnTo>
                    <a:pt x="0" y="398"/>
                  </a:lnTo>
                  <a:close/>
                </a:path>
              </a:pathLst>
            </a:custGeom>
            <a:solidFill>
              <a:srgbClr val="D8DAC2"/>
            </a:solidFill>
            <a:ln w="28575" cap="flat" cmpd="sng">
              <a:solidFill>
                <a:srgbClr val="466228"/>
              </a:solidFill>
              <a:prstDash val="solid"/>
              <a:round/>
              <a:headEnd type="none" w="med" len="med"/>
              <a:tailEnd type="none" w="med" len="med"/>
            </a:ln>
          </p:spPr>
          <p:txBody>
            <a:bodyPr/>
            <a:lstStyle/>
            <a:p>
              <a:pPr fontAlgn="auto">
                <a:spcBef>
                  <a:spcPts val="0"/>
                </a:spcBef>
                <a:spcAft>
                  <a:spcPts val="0"/>
                </a:spcAft>
              </a:pPr>
              <a:endParaRPr lang="en-US" sz="1800" b="0">
                <a:solidFill>
                  <a:prstClr val="black"/>
                </a:solidFill>
                <a:latin typeface="Perpetua"/>
                <a:ea typeface="+mn-ea"/>
              </a:endParaRPr>
            </a:p>
          </p:txBody>
        </p:sp>
      </p:grpSp>
      <p:grpSp>
        <p:nvGrpSpPr>
          <p:cNvPr id="5" name="Group 20"/>
          <p:cNvGrpSpPr>
            <a:grpSpLocks/>
          </p:cNvGrpSpPr>
          <p:nvPr/>
        </p:nvGrpSpPr>
        <p:grpSpPr bwMode="auto">
          <a:xfrm rot="693562">
            <a:off x="5248275" y="2911475"/>
            <a:ext cx="512763" cy="512763"/>
            <a:chOff x="6438128" y="582782"/>
            <a:chExt cx="788419" cy="788419"/>
          </a:xfrm>
        </p:grpSpPr>
        <p:sp>
          <p:nvSpPr>
            <p:cNvPr id="28694" name="Oval 21"/>
            <p:cNvSpPr>
              <a:spLocks noChangeArrowheads="1"/>
            </p:cNvSpPr>
            <p:nvPr/>
          </p:nvSpPr>
          <p:spPr bwMode="auto">
            <a:xfrm>
              <a:off x="6438128" y="582782"/>
              <a:ext cx="788419" cy="788419"/>
            </a:xfrm>
            <a:prstGeom prst="ellipse">
              <a:avLst/>
            </a:prstGeom>
            <a:solidFill>
              <a:srgbClr val="FFFFCC"/>
            </a:solidFill>
            <a:ln w="28575">
              <a:solidFill>
                <a:srgbClr val="984807"/>
              </a:solidFill>
              <a:round/>
              <a:headEnd/>
              <a:tailEn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695" name="Oval 4"/>
            <p:cNvSpPr>
              <a:spLocks noChangeArrowheads="1"/>
            </p:cNvSpPr>
            <p:nvPr/>
          </p:nvSpPr>
          <p:spPr bwMode="auto">
            <a:xfrm>
              <a:off x="6510426" y="844467"/>
              <a:ext cx="674806" cy="261657"/>
            </a:xfrm>
            <a:prstGeom prst="rect">
              <a:avLst/>
            </a:prstGeom>
            <a:solidFill>
              <a:srgbClr val="FFFFCC"/>
            </a:solidFill>
            <a:ln w="28575">
              <a:noFill/>
              <a:round/>
              <a:headEnd/>
              <a:tailEnd/>
            </a:ln>
          </p:spPr>
          <p:txBody>
            <a:bodyPr/>
            <a:lstStyle/>
            <a:p>
              <a:pPr defTabSz="355600" fontAlgn="auto">
                <a:lnSpc>
                  <a:spcPct val="90000"/>
                </a:lnSpc>
                <a:spcBef>
                  <a:spcPts val="0"/>
                </a:spcBef>
                <a:spcAft>
                  <a:spcPts val="0"/>
                </a:spcAft>
              </a:pPr>
              <a:r>
                <a:rPr lang="en-US" sz="1000">
                  <a:solidFill>
                    <a:srgbClr val="953735"/>
                  </a:solidFill>
                  <a:latin typeface="Perpetua"/>
                  <a:ea typeface="+mn-ea"/>
                </a:rPr>
                <a:t>RFP</a:t>
              </a:r>
            </a:p>
          </p:txBody>
        </p:sp>
      </p:grpSp>
      <p:grpSp>
        <p:nvGrpSpPr>
          <p:cNvPr id="6" name="Group 26"/>
          <p:cNvGrpSpPr>
            <a:grpSpLocks/>
          </p:cNvGrpSpPr>
          <p:nvPr/>
        </p:nvGrpSpPr>
        <p:grpSpPr bwMode="auto">
          <a:xfrm>
            <a:off x="4814888" y="727075"/>
            <a:ext cx="974725" cy="976313"/>
            <a:chOff x="5947628" y="582782"/>
            <a:chExt cx="788409" cy="788419"/>
          </a:xfrm>
        </p:grpSpPr>
        <p:sp>
          <p:nvSpPr>
            <p:cNvPr id="28692" name="Oval 27"/>
            <p:cNvSpPr>
              <a:spLocks noChangeArrowheads="1"/>
            </p:cNvSpPr>
            <p:nvPr/>
          </p:nvSpPr>
          <p:spPr bwMode="auto">
            <a:xfrm>
              <a:off x="5947628" y="582782"/>
              <a:ext cx="788409" cy="788419"/>
            </a:xfrm>
            <a:prstGeom prst="ellipse">
              <a:avLst/>
            </a:prstGeom>
            <a:solidFill>
              <a:srgbClr val="F8E2AA"/>
            </a:solidFill>
            <a:ln w="28575">
              <a:solidFill>
                <a:srgbClr val="EDB329"/>
              </a:solidFill>
              <a:round/>
              <a:headEnd/>
              <a:tailEnd/>
            </a:ln>
          </p:spPr>
          <p:txBody>
            <a:bodyPr/>
            <a:lstStyle/>
            <a:p>
              <a:pPr fontAlgn="auto">
                <a:spcBef>
                  <a:spcPts val="0"/>
                </a:spcBef>
                <a:spcAft>
                  <a:spcPts val="0"/>
                </a:spcAft>
              </a:pPr>
              <a:endParaRPr lang="en-US" sz="1800" b="0">
                <a:solidFill>
                  <a:prstClr val="black"/>
                </a:solidFill>
                <a:latin typeface="Perpetua"/>
                <a:ea typeface="+mn-ea"/>
              </a:endParaRPr>
            </a:p>
          </p:txBody>
        </p:sp>
        <p:sp>
          <p:nvSpPr>
            <p:cNvPr id="28693" name="Oval 4"/>
            <p:cNvSpPr>
              <a:spLocks noChangeArrowheads="1"/>
            </p:cNvSpPr>
            <p:nvPr/>
          </p:nvSpPr>
          <p:spPr bwMode="auto">
            <a:xfrm rot="1332811">
              <a:off x="6063130" y="891713"/>
              <a:ext cx="557494" cy="186280"/>
            </a:xfrm>
            <a:prstGeom prst="rect">
              <a:avLst/>
            </a:prstGeom>
            <a:solidFill>
              <a:srgbClr val="F8E2AA"/>
            </a:solidFill>
            <a:ln w="28575">
              <a:noFill/>
              <a:round/>
              <a:headEnd/>
              <a:tailEnd/>
            </a:ln>
          </p:spPr>
          <p:txBody>
            <a:bodyPr/>
            <a:lstStyle/>
            <a:p>
              <a:pPr algn="ctr" defTabSz="355600" fontAlgn="auto">
                <a:lnSpc>
                  <a:spcPct val="90000"/>
                </a:lnSpc>
                <a:spcBef>
                  <a:spcPts val="0"/>
                </a:spcBef>
                <a:spcAft>
                  <a:spcPts val="0"/>
                </a:spcAft>
              </a:pPr>
              <a:r>
                <a:rPr lang="en-US" sz="1100">
                  <a:solidFill>
                    <a:srgbClr val="953735"/>
                  </a:solidFill>
                  <a:latin typeface="Perpetua"/>
                  <a:ea typeface="+mn-ea"/>
                </a:rPr>
                <a:t>PCSI</a:t>
              </a:r>
            </a:p>
          </p:txBody>
        </p:sp>
      </p:grpSp>
      <p:sp>
        <p:nvSpPr>
          <p:cNvPr id="28682" name="Freeform 40"/>
          <p:cNvSpPr>
            <a:spLocks noChangeArrowheads="1"/>
          </p:cNvSpPr>
          <p:nvPr/>
        </p:nvSpPr>
        <p:spPr bwMode="auto">
          <a:xfrm rot="947517">
            <a:off x="3200400" y="315913"/>
            <a:ext cx="787400" cy="788987"/>
          </a:xfrm>
          <a:custGeom>
            <a:avLst/>
            <a:gdLst>
              <a:gd name="T0" fmla="*/ 0 w 871715"/>
              <a:gd name="T1" fmla="*/ 160584 h 871715"/>
              <a:gd name="T2" fmla="*/ 46189 w 871715"/>
              <a:gd name="T3" fmla="*/ 47034 h 871715"/>
              <a:gd name="T4" fmla="*/ 157700 w 871715"/>
              <a:gd name="T5" fmla="*/ 1 h 871715"/>
              <a:gd name="T6" fmla="*/ 269212 w 871715"/>
              <a:gd name="T7" fmla="*/ 47034 h 871715"/>
              <a:gd name="T8" fmla="*/ 315400 w 871715"/>
              <a:gd name="T9" fmla="*/ 160584 h 871715"/>
              <a:gd name="T10" fmla="*/ 269211 w 871715"/>
              <a:gd name="T11" fmla="*/ 274133 h 871715"/>
              <a:gd name="T12" fmla="*/ 157700 w 871715"/>
              <a:gd name="T13" fmla="*/ 321168 h 871715"/>
              <a:gd name="T14" fmla="*/ 46189 w 871715"/>
              <a:gd name="T15" fmla="*/ 274133 h 871715"/>
              <a:gd name="T16" fmla="*/ -1 w 871715"/>
              <a:gd name="T17" fmla="*/ 160584 h 871715"/>
              <a:gd name="T18" fmla="*/ 0 w 871715"/>
              <a:gd name="T19" fmla="*/ 160584 h 871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1715"/>
              <a:gd name="T31" fmla="*/ 0 h 871715"/>
              <a:gd name="T32" fmla="*/ 871715 w 871715"/>
              <a:gd name="T33" fmla="*/ 871715 h 8717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1715" h="871715">
                <a:moveTo>
                  <a:pt x="0" y="435858"/>
                </a:moveTo>
                <a:cubicBezTo>
                  <a:pt x="0" y="320261"/>
                  <a:pt x="45921" y="209399"/>
                  <a:pt x="127660" y="127660"/>
                </a:cubicBezTo>
                <a:cubicBezTo>
                  <a:pt x="209399" y="45921"/>
                  <a:pt x="320262" y="0"/>
                  <a:pt x="435858" y="1"/>
                </a:cubicBezTo>
                <a:cubicBezTo>
                  <a:pt x="551455" y="1"/>
                  <a:pt x="662317" y="45922"/>
                  <a:pt x="744056" y="127661"/>
                </a:cubicBezTo>
                <a:cubicBezTo>
                  <a:pt x="825795" y="209400"/>
                  <a:pt x="871716" y="320263"/>
                  <a:pt x="871715" y="435859"/>
                </a:cubicBezTo>
                <a:cubicBezTo>
                  <a:pt x="871715" y="551456"/>
                  <a:pt x="825794" y="662318"/>
                  <a:pt x="744055" y="744057"/>
                </a:cubicBezTo>
                <a:cubicBezTo>
                  <a:pt x="662316" y="825796"/>
                  <a:pt x="551453" y="871717"/>
                  <a:pt x="435857" y="871717"/>
                </a:cubicBezTo>
                <a:cubicBezTo>
                  <a:pt x="320260" y="871717"/>
                  <a:pt x="209398" y="825796"/>
                  <a:pt x="127659" y="744057"/>
                </a:cubicBezTo>
                <a:cubicBezTo>
                  <a:pt x="45920" y="662318"/>
                  <a:pt x="-1" y="551455"/>
                  <a:pt x="-1" y="435859"/>
                </a:cubicBezTo>
                <a:lnTo>
                  <a:pt x="0" y="435858"/>
                </a:lnTo>
                <a:close/>
              </a:path>
            </a:pathLst>
          </a:custGeom>
          <a:solidFill>
            <a:srgbClr val="D8DAC2"/>
          </a:solidFill>
          <a:ln w="28575">
            <a:solidFill>
              <a:srgbClr val="466228"/>
            </a:solidFill>
            <a:round/>
            <a:headEnd/>
            <a:tailEnd/>
          </a:ln>
        </p:spPr>
        <p:txBody>
          <a:bodyPr/>
          <a:lstStyle/>
          <a:p>
            <a:pPr defTabSz="400050" fontAlgn="auto">
              <a:lnSpc>
                <a:spcPct val="90000"/>
              </a:lnSpc>
              <a:spcBef>
                <a:spcPts val="0"/>
              </a:spcBef>
              <a:spcAft>
                <a:spcPts val="0"/>
              </a:spcAft>
            </a:pPr>
            <a:endParaRPr lang="en-US" sz="1100" b="0">
              <a:solidFill>
                <a:prstClr val="black"/>
              </a:solidFill>
              <a:latin typeface="Perpetua"/>
              <a:ea typeface="+mn-ea"/>
            </a:endParaRPr>
          </a:p>
          <a:p>
            <a:pPr defTabSz="400050" fontAlgn="auto">
              <a:lnSpc>
                <a:spcPct val="90000"/>
              </a:lnSpc>
              <a:spcBef>
                <a:spcPts val="0"/>
              </a:spcBef>
              <a:spcAft>
                <a:spcPts val="0"/>
              </a:spcAft>
            </a:pPr>
            <a:endParaRPr lang="en-US" sz="1100" b="0">
              <a:solidFill>
                <a:prstClr val="black"/>
              </a:solidFill>
              <a:latin typeface="Perpetua"/>
              <a:ea typeface="+mn-ea"/>
            </a:endParaRPr>
          </a:p>
          <a:p>
            <a:pPr algn="ctr" defTabSz="400050" fontAlgn="auto">
              <a:lnSpc>
                <a:spcPct val="90000"/>
              </a:lnSpc>
              <a:spcBef>
                <a:spcPts val="0"/>
              </a:spcBef>
              <a:spcAft>
                <a:spcPts val="0"/>
              </a:spcAft>
            </a:pPr>
            <a:r>
              <a:rPr lang="en-US" sz="1100">
                <a:solidFill>
                  <a:srgbClr val="466228"/>
                </a:solidFill>
                <a:latin typeface="Perpetua"/>
                <a:ea typeface="+mn-ea"/>
              </a:rPr>
              <a:t>Epi Data</a:t>
            </a:r>
          </a:p>
        </p:txBody>
      </p:sp>
      <p:sp>
        <p:nvSpPr>
          <p:cNvPr id="28683" name="Freeform 39"/>
          <p:cNvSpPr>
            <a:spLocks noChangeArrowheads="1"/>
          </p:cNvSpPr>
          <p:nvPr/>
        </p:nvSpPr>
        <p:spPr bwMode="auto">
          <a:xfrm rot="-2796521">
            <a:off x="4926013" y="1812925"/>
            <a:ext cx="1092200" cy="1092200"/>
          </a:xfrm>
          <a:custGeom>
            <a:avLst/>
            <a:gdLst>
              <a:gd name="T0" fmla="*/ 0 w 871715"/>
              <a:gd name="T1" fmla="*/ 4152882 h 871715"/>
              <a:gd name="T2" fmla="*/ 1216351 w 871715"/>
              <a:gd name="T3" fmla="*/ 1216351 h 871715"/>
              <a:gd name="T4" fmla="*/ 4152882 w 871715"/>
              <a:gd name="T5" fmla="*/ 1 h 871715"/>
              <a:gd name="T6" fmla="*/ 7089418 w 871715"/>
              <a:gd name="T7" fmla="*/ 1216367 h 871715"/>
              <a:gd name="T8" fmla="*/ 8305749 w 871715"/>
              <a:gd name="T9" fmla="*/ 4152900 h 871715"/>
              <a:gd name="T10" fmla="*/ 7089408 w 871715"/>
              <a:gd name="T11" fmla="*/ 7089423 h 871715"/>
              <a:gd name="T12" fmla="*/ 4152882 w 871715"/>
              <a:gd name="T13" fmla="*/ 8305774 h 871715"/>
              <a:gd name="T14" fmla="*/ 1216347 w 871715"/>
              <a:gd name="T15" fmla="*/ 7089423 h 871715"/>
              <a:gd name="T16" fmla="*/ -1 w 871715"/>
              <a:gd name="T17" fmla="*/ 4152900 h 871715"/>
              <a:gd name="T18" fmla="*/ 0 w 871715"/>
              <a:gd name="T19" fmla="*/ 4152882 h 871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1715"/>
              <a:gd name="T31" fmla="*/ 0 h 871715"/>
              <a:gd name="T32" fmla="*/ 871715 w 871715"/>
              <a:gd name="T33" fmla="*/ 871715 h 8717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1715" h="871715">
                <a:moveTo>
                  <a:pt x="0" y="435858"/>
                </a:moveTo>
                <a:cubicBezTo>
                  <a:pt x="0" y="320261"/>
                  <a:pt x="45921" y="209399"/>
                  <a:pt x="127660" y="127660"/>
                </a:cubicBezTo>
                <a:cubicBezTo>
                  <a:pt x="209399" y="45921"/>
                  <a:pt x="320262" y="0"/>
                  <a:pt x="435858" y="1"/>
                </a:cubicBezTo>
                <a:cubicBezTo>
                  <a:pt x="551455" y="1"/>
                  <a:pt x="662317" y="45922"/>
                  <a:pt x="744056" y="127661"/>
                </a:cubicBezTo>
                <a:cubicBezTo>
                  <a:pt x="825795" y="209400"/>
                  <a:pt x="871716" y="320263"/>
                  <a:pt x="871715" y="435859"/>
                </a:cubicBezTo>
                <a:cubicBezTo>
                  <a:pt x="871715" y="551456"/>
                  <a:pt x="825794" y="662318"/>
                  <a:pt x="744055" y="744057"/>
                </a:cubicBezTo>
                <a:cubicBezTo>
                  <a:pt x="662316" y="825796"/>
                  <a:pt x="551453" y="871717"/>
                  <a:pt x="435857" y="871717"/>
                </a:cubicBezTo>
                <a:cubicBezTo>
                  <a:pt x="320260" y="871717"/>
                  <a:pt x="209398" y="825796"/>
                  <a:pt x="127659" y="744057"/>
                </a:cubicBezTo>
                <a:cubicBezTo>
                  <a:pt x="45920" y="662318"/>
                  <a:pt x="-1" y="551455"/>
                  <a:pt x="-1" y="435859"/>
                </a:cubicBezTo>
                <a:lnTo>
                  <a:pt x="0" y="435858"/>
                </a:lnTo>
                <a:close/>
              </a:path>
            </a:pathLst>
          </a:custGeom>
          <a:solidFill>
            <a:srgbClr val="F8E2AA"/>
          </a:solidFill>
          <a:ln w="28575">
            <a:solidFill>
              <a:srgbClr val="EDB329"/>
            </a:solidFill>
            <a:round/>
            <a:headEnd/>
            <a:tailEnd/>
          </a:ln>
        </p:spPr>
        <p:txBody>
          <a:bodyPr lIns="139090" tIns="139090" rIns="139090" bIns="139090" anchor="ctr"/>
          <a:lstStyle/>
          <a:p>
            <a:pPr algn="ctr" defTabSz="400050" fontAlgn="auto">
              <a:lnSpc>
                <a:spcPct val="90000"/>
              </a:lnSpc>
              <a:spcBef>
                <a:spcPts val="0"/>
              </a:spcBef>
              <a:spcAft>
                <a:spcPct val="35000"/>
              </a:spcAft>
            </a:pPr>
            <a:r>
              <a:rPr lang="en-US" sz="1000">
                <a:solidFill>
                  <a:srgbClr val="953735"/>
                </a:solidFill>
                <a:latin typeface="Perpetua"/>
                <a:ea typeface="+mn-ea"/>
              </a:rPr>
              <a:t>Biomedical Interventions</a:t>
            </a:r>
          </a:p>
        </p:txBody>
      </p:sp>
      <p:pic>
        <p:nvPicPr>
          <p:cNvPr id="28684" name="Picture 4" descr="http://gabrielvegas.files.wordpress.com/2009/10/us-whitehouse-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917410">
            <a:off x="2220913" y="1714500"/>
            <a:ext cx="1049337" cy="714375"/>
          </a:xfrm>
          <a:prstGeom prst="rect">
            <a:avLst/>
          </a:prstGeom>
          <a:noFill/>
          <a:ln w="9525">
            <a:noFill/>
            <a:miter lim="800000"/>
            <a:headEnd/>
            <a:tailEnd/>
          </a:ln>
        </p:spPr>
      </p:pic>
      <p:sp>
        <p:nvSpPr>
          <p:cNvPr id="28685" name="Freeform 38"/>
          <p:cNvSpPr>
            <a:spLocks noChangeArrowheads="1"/>
          </p:cNvSpPr>
          <p:nvPr/>
        </p:nvSpPr>
        <p:spPr bwMode="auto">
          <a:xfrm rot="418272">
            <a:off x="1982788" y="784225"/>
            <a:ext cx="884237" cy="884238"/>
          </a:xfrm>
          <a:custGeom>
            <a:avLst/>
            <a:gdLst>
              <a:gd name="T0" fmla="*/ 0 w 871715"/>
              <a:gd name="T1" fmla="*/ 502450 h 871715"/>
              <a:gd name="T2" fmla="*/ 147163 w 871715"/>
              <a:gd name="T3" fmla="*/ 147165 h 871715"/>
              <a:gd name="T4" fmla="*/ 502445 w 871715"/>
              <a:gd name="T5" fmla="*/ 1 h 871715"/>
              <a:gd name="T6" fmla="*/ 857727 w 871715"/>
              <a:gd name="T7" fmla="*/ 147166 h 871715"/>
              <a:gd name="T8" fmla="*/ 1004886 w 871715"/>
              <a:gd name="T9" fmla="*/ 502451 h 871715"/>
              <a:gd name="T10" fmla="*/ 857726 w 871715"/>
              <a:gd name="T11" fmla="*/ 857737 h 871715"/>
              <a:gd name="T12" fmla="*/ 502444 w 871715"/>
              <a:gd name="T13" fmla="*/ 1004902 h 871715"/>
              <a:gd name="T14" fmla="*/ 147161 w 871715"/>
              <a:gd name="T15" fmla="*/ 857737 h 871715"/>
              <a:gd name="T16" fmla="*/ -1 w 871715"/>
              <a:gd name="T17" fmla="*/ 502451 h 871715"/>
              <a:gd name="T18" fmla="*/ 0 w 871715"/>
              <a:gd name="T19" fmla="*/ 502450 h 871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1715"/>
              <a:gd name="T31" fmla="*/ 0 h 871715"/>
              <a:gd name="T32" fmla="*/ 871715 w 871715"/>
              <a:gd name="T33" fmla="*/ 871715 h 8717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1715" h="871715">
                <a:moveTo>
                  <a:pt x="0" y="435858"/>
                </a:moveTo>
                <a:cubicBezTo>
                  <a:pt x="0" y="320261"/>
                  <a:pt x="45921" y="209399"/>
                  <a:pt x="127660" y="127660"/>
                </a:cubicBezTo>
                <a:cubicBezTo>
                  <a:pt x="209399" y="45921"/>
                  <a:pt x="320262" y="0"/>
                  <a:pt x="435858" y="1"/>
                </a:cubicBezTo>
                <a:cubicBezTo>
                  <a:pt x="551455" y="1"/>
                  <a:pt x="662317" y="45922"/>
                  <a:pt x="744056" y="127661"/>
                </a:cubicBezTo>
                <a:cubicBezTo>
                  <a:pt x="825795" y="209400"/>
                  <a:pt x="871716" y="320263"/>
                  <a:pt x="871715" y="435859"/>
                </a:cubicBezTo>
                <a:cubicBezTo>
                  <a:pt x="871715" y="551456"/>
                  <a:pt x="825794" y="662318"/>
                  <a:pt x="744055" y="744057"/>
                </a:cubicBezTo>
                <a:cubicBezTo>
                  <a:pt x="662316" y="825796"/>
                  <a:pt x="551453" y="871717"/>
                  <a:pt x="435857" y="871717"/>
                </a:cubicBezTo>
                <a:cubicBezTo>
                  <a:pt x="320260" y="871717"/>
                  <a:pt x="209398" y="825796"/>
                  <a:pt x="127659" y="744057"/>
                </a:cubicBezTo>
                <a:cubicBezTo>
                  <a:pt x="45920" y="662318"/>
                  <a:pt x="-1" y="551455"/>
                  <a:pt x="-1" y="435859"/>
                </a:cubicBezTo>
                <a:lnTo>
                  <a:pt x="0" y="435858"/>
                </a:lnTo>
                <a:close/>
              </a:path>
            </a:pathLst>
          </a:custGeom>
          <a:solidFill>
            <a:srgbClr val="FFCCFF"/>
          </a:solidFill>
          <a:ln w="28575">
            <a:solidFill>
              <a:srgbClr val="FF0066"/>
            </a:solidFill>
            <a:round/>
            <a:headEnd/>
            <a:tailEnd/>
          </a:ln>
        </p:spPr>
        <p:txBody>
          <a:bodyPr/>
          <a:lstStyle/>
          <a:p>
            <a:pPr algn="ctr" defTabSz="400050" fontAlgn="auto">
              <a:lnSpc>
                <a:spcPct val="90000"/>
              </a:lnSpc>
              <a:spcBef>
                <a:spcPts val="0"/>
              </a:spcBef>
              <a:spcAft>
                <a:spcPts val="0"/>
              </a:spcAft>
            </a:pPr>
            <a:endParaRPr lang="en-US" sz="1100">
              <a:solidFill>
                <a:srgbClr val="FF0066"/>
              </a:solidFill>
              <a:latin typeface="Perpetua"/>
              <a:ea typeface="+mn-ea"/>
            </a:endParaRPr>
          </a:p>
          <a:p>
            <a:pPr algn="ctr" defTabSz="400050" fontAlgn="auto">
              <a:lnSpc>
                <a:spcPct val="90000"/>
              </a:lnSpc>
              <a:spcBef>
                <a:spcPts val="0"/>
              </a:spcBef>
              <a:spcAft>
                <a:spcPts val="0"/>
              </a:spcAft>
            </a:pPr>
            <a:endParaRPr lang="en-US" sz="800">
              <a:solidFill>
                <a:srgbClr val="FF0066"/>
              </a:solidFill>
              <a:latin typeface="Perpetua"/>
              <a:ea typeface="+mn-ea"/>
            </a:endParaRPr>
          </a:p>
          <a:p>
            <a:pPr algn="ctr" defTabSz="400050" fontAlgn="auto">
              <a:lnSpc>
                <a:spcPct val="90000"/>
              </a:lnSpc>
              <a:spcBef>
                <a:spcPts val="0"/>
              </a:spcBef>
              <a:spcAft>
                <a:spcPts val="0"/>
              </a:spcAft>
            </a:pPr>
            <a:r>
              <a:rPr lang="en-US" sz="1100">
                <a:solidFill>
                  <a:srgbClr val="FF0066"/>
                </a:solidFill>
                <a:latin typeface="Perpetua"/>
                <a:ea typeface="+mn-ea"/>
              </a:rPr>
              <a:t>12 Cities Project</a:t>
            </a:r>
          </a:p>
        </p:txBody>
      </p:sp>
      <p:pic>
        <p:nvPicPr>
          <p:cNvPr id="28686" name="Picture 28" descr="12CitiesMapv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435804">
            <a:off x="1960563" y="268288"/>
            <a:ext cx="903287" cy="627062"/>
          </a:xfrm>
          <a:prstGeom prst="rect">
            <a:avLst/>
          </a:prstGeom>
          <a:noFill/>
          <a:ln w="9525">
            <a:noFill/>
            <a:miter lim="800000"/>
            <a:headEnd/>
            <a:tailEnd/>
          </a:ln>
        </p:spPr>
      </p:pic>
      <p:pic>
        <p:nvPicPr>
          <p:cNvPr id="28687" name="Picture 49" descr="PCSI100 copy.png"/>
          <p:cNvPicPr>
            <a:picLocks noChangeAspect="1"/>
          </p:cNvPicPr>
          <p:nvPr/>
        </p:nvPicPr>
        <p:blipFill>
          <a:blip r:embed="rId6" cstate="print"/>
          <a:srcRect/>
          <a:stretch>
            <a:fillRect/>
          </a:stretch>
        </p:blipFill>
        <p:spPr bwMode="auto">
          <a:xfrm rot="1272572">
            <a:off x="5224463" y="1271588"/>
            <a:ext cx="868362" cy="755650"/>
          </a:xfrm>
          <a:prstGeom prst="rect">
            <a:avLst/>
          </a:prstGeom>
          <a:noFill/>
          <a:ln w="9525">
            <a:noFill/>
            <a:miter lim="800000"/>
            <a:headEnd/>
            <a:tailEnd/>
          </a:ln>
        </p:spPr>
      </p:pic>
      <p:pic>
        <p:nvPicPr>
          <p:cNvPr id="28688" name="Picture 50" descr="2010cover_0001 copy.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970854">
            <a:off x="3309938" y="2600325"/>
            <a:ext cx="842962" cy="923925"/>
          </a:xfrm>
          <a:prstGeom prst="rect">
            <a:avLst/>
          </a:prstGeom>
          <a:noFill/>
          <a:ln w="9525">
            <a:noFill/>
            <a:miter lim="800000"/>
            <a:headEnd/>
            <a:tailEnd/>
          </a:ln>
        </p:spPr>
      </p:pic>
      <p:sp>
        <p:nvSpPr>
          <p:cNvPr id="28689" name="Freeform 51"/>
          <p:cNvSpPr>
            <a:spLocks noChangeArrowheads="1"/>
          </p:cNvSpPr>
          <p:nvPr/>
        </p:nvSpPr>
        <p:spPr bwMode="auto">
          <a:xfrm rot="1532525">
            <a:off x="5559425" y="-123825"/>
            <a:ext cx="1246188" cy="1246188"/>
          </a:xfrm>
          <a:custGeom>
            <a:avLst/>
            <a:gdLst>
              <a:gd name="T0" fmla="*/ 0 w 1489246"/>
              <a:gd name="T1" fmla="*/ 125336 h 1489246"/>
              <a:gd name="T2" fmla="*/ 36710 w 1489246"/>
              <a:gd name="T3" fmla="*/ 36710 h 1489246"/>
              <a:gd name="T4" fmla="*/ 125336 w 1489246"/>
              <a:gd name="T5" fmla="*/ 1 h 1489246"/>
              <a:gd name="T6" fmla="*/ 213962 w 1489246"/>
              <a:gd name="T7" fmla="*/ 36710 h 1489246"/>
              <a:gd name="T8" fmla="*/ 250673 w 1489246"/>
              <a:gd name="T9" fmla="*/ 125336 h 1489246"/>
              <a:gd name="T10" fmla="*/ 213962 w 1489246"/>
              <a:gd name="T11" fmla="*/ 213963 h 1489246"/>
              <a:gd name="T12" fmla="*/ 125336 w 1489246"/>
              <a:gd name="T13" fmla="*/ 250673 h 1489246"/>
              <a:gd name="T14" fmla="*/ 36710 w 1489246"/>
              <a:gd name="T15" fmla="*/ 213963 h 1489246"/>
              <a:gd name="T16" fmla="*/ 1 w 1489246"/>
              <a:gd name="T17" fmla="*/ 125336 h 1489246"/>
              <a:gd name="T18" fmla="*/ 0 w 1489246"/>
              <a:gd name="T19" fmla="*/ 125336 h 1489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9246"/>
              <a:gd name="T31" fmla="*/ 0 h 1489246"/>
              <a:gd name="T32" fmla="*/ 1489246 w 1489246"/>
              <a:gd name="T33" fmla="*/ 1489246 h 14892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9246" h="1489246">
                <a:moveTo>
                  <a:pt x="0" y="744623"/>
                </a:moveTo>
                <a:cubicBezTo>
                  <a:pt x="0" y="547137"/>
                  <a:pt x="78452" y="357739"/>
                  <a:pt x="218096" y="218095"/>
                </a:cubicBezTo>
                <a:cubicBezTo>
                  <a:pt x="357740" y="78451"/>
                  <a:pt x="547138" y="0"/>
                  <a:pt x="744625" y="1"/>
                </a:cubicBezTo>
                <a:cubicBezTo>
                  <a:pt x="942111" y="1"/>
                  <a:pt x="1131509" y="78453"/>
                  <a:pt x="1271153" y="218097"/>
                </a:cubicBezTo>
                <a:cubicBezTo>
                  <a:pt x="1410797" y="357741"/>
                  <a:pt x="1489248" y="547139"/>
                  <a:pt x="1489247" y="744626"/>
                </a:cubicBezTo>
                <a:cubicBezTo>
                  <a:pt x="1489247" y="942112"/>
                  <a:pt x="1410796" y="1131510"/>
                  <a:pt x="1271152" y="1271154"/>
                </a:cubicBezTo>
                <a:cubicBezTo>
                  <a:pt x="1131508" y="1410798"/>
                  <a:pt x="942110" y="1489249"/>
                  <a:pt x="744624" y="1489249"/>
                </a:cubicBezTo>
                <a:cubicBezTo>
                  <a:pt x="547138" y="1489249"/>
                  <a:pt x="357740" y="1410798"/>
                  <a:pt x="218096" y="1271154"/>
                </a:cubicBezTo>
                <a:cubicBezTo>
                  <a:pt x="78452" y="1131510"/>
                  <a:pt x="1" y="942112"/>
                  <a:pt x="1" y="744626"/>
                </a:cubicBezTo>
                <a:cubicBezTo>
                  <a:pt x="1" y="744625"/>
                  <a:pt x="0" y="744624"/>
                  <a:pt x="0" y="744623"/>
                </a:cubicBezTo>
                <a:close/>
              </a:path>
            </a:pathLst>
          </a:custGeom>
          <a:solidFill>
            <a:srgbClr val="FFCCCC"/>
          </a:solidFill>
          <a:ln w="28575">
            <a:solidFill>
              <a:srgbClr val="953735"/>
            </a:solidFill>
            <a:round/>
            <a:headEnd/>
            <a:tailEnd/>
          </a:ln>
        </p:spPr>
        <p:txBody>
          <a:bodyPr/>
          <a:lstStyle/>
          <a:p>
            <a:pPr defTabSz="400050" fontAlgn="auto">
              <a:lnSpc>
                <a:spcPct val="90000"/>
              </a:lnSpc>
              <a:spcBef>
                <a:spcPts val="0"/>
              </a:spcBef>
              <a:spcAft>
                <a:spcPts val="0"/>
              </a:spcAft>
            </a:pPr>
            <a:endParaRPr lang="en-US" sz="1200">
              <a:solidFill>
                <a:prstClr val="black"/>
              </a:solidFill>
              <a:latin typeface="Perpetua"/>
              <a:ea typeface="+mn-ea"/>
            </a:endParaRPr>
          </a:p>
          <a:p>
            <a:pPr defTabSz="400050" fontAlgn="auto">
              <a:lnSpc>
                <a:spcPct val="90000"/>
              </a:lnSpc>
              <a:spcBef>
                <a:spcPts val="0"/>
              </a:spcBef>
              <a:spcAft>
                <a:spcPts val="0"/>
              </a:spcAft>
            </a:pPr>
            <a:endParaRPr lang="en-US" sz="1200">
              <a:solidFill>
                <a:prstClr val="black"/>
              </a:solidFill>
              <a:latin typeface="Perpetua"/>
              <a:ea typeface="+mn-ea"/>
            </a:endParaRPr>
          </a:p>
          <a:p>
            <a:pPr defTabSz="400050" fontAlgn="auto">
              <a:lnSpc>
                <a:spcPct val="90000"/>
              </a:lnSpc>
              <a:spcBef>
                <a:spcPts val="0"/>
              </a:spcBef>
              <a:spcAft>
                <a:spcPts val="0"/>
              </a:spcAft>
            </a:pPr>
            <a:endParaRPr lang="en-US" sz="1200">
              <a:solidFill>
                <a:prstClr val="black"/>
              </a:solidFill>
              <a:latin typeface="Perpetua"/>
              <a:ea typeface="+mn-ea"/>
            </a:endParaRPr>
          </a:p>
          <a:p>
            <a:pPr algn="ctr" defTabSz="400050" fontAlgn="auto">
              <a:lnSpc>
                <a:spcPct val="90000"/>
              </a:lnSpc>
              <a:spcBef>
                <a:spcPts val="0"/>
              </a:spcBef>
              <a:spcAft>
                <a:spcPts val="0"/>
              </a:spcAft>
            </a:pPr>
            <a:r>
              <a:rPr lang="en-US" sz="1100">
                <a:solidFill>
                  <a:srgbClr val="953735"/>
                </a:solidFill>
                <a:latin typeface="Perpetua"/>
                <a:ea typeface="+mn-ea"/>
              </a:rPr>
              <a:t>CDC Funding Opportunity Announcement</a:t>
            </a:r>
          </a:p>
        </p:txBody>
      </p:sp>
      <p:sp>
        <p:nvSpPr>
          <p:cNvPr id="28690" name="Freeform 52"/>
          <p:cNvSpPr>
            <a:spLocks noChangeArrowheads="1"/>
          </p:cNvSpPr>
          <p:nvPr/>
        </p:nvSpPr>
        <p:spPr bwMode="auto">
          <a:xfrm rot="-1414924">
            <a:off x="3783013" y="814388"/>
            <a:ext cx="1017587" cy="1017587"/>
          </a:xfrm>
          <a:custGeom>
            <a:avLst/>
            <a:gdLst>
              <a:gd name="T0" fmla="*/ 0 w 1489246"/>
              <a:gd name="T1" fmla="*/ 16508 h 1489246"/>
              <a:gd name="T2" fmla="*/ 4836 w 1489246"/>
              <a:gd name="T3" fmla="*/ 4836 h 1489246"/>
              <a:gd name="T4" fmla="*/ 16508 w 1489246"/>
              <a:gd name="T5" fmla="*/ 1 h 1489246"/>
              <a:gd name="T6" fmla="*/ 28182 w 1489246"/>
              <a:gd name="T7" fmla="*/ 4836 h 1489246"/>
              <a:gd name="T8" fmla="*/ 33017 w 1489246"/>
              <a:gd name="T9" fmla="*/ 16508 h 1489246"/>
              <a:gd name="T10" fmla="*/ 28182 w 1489246"/>
              <a:gd name="T11" fmla="*/ 28182 h 1489246"/>
              <a:gd name="T12" fmla="*/ 16508 w 1489246"/>
              <a:gd name="T13" fmla="*/ 33017 h 1489246"/>
              <a:gd name="T14" fmla="*/ 4836 w 1489246"/>
              <a:gd name="T15" fmla="*/ 28182 h 1489246"/>
              <a:gd name="T16" fmla="*/ 1 w 1489246"/>
              <a:gd name="T17" fmla="*/ 16508 h 1489246"/>
              <a:gd name="T18" fmla="*/ 0 w 1489246"/>
              <a:gd name="T19" fmla="*/ 16508 h 1489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9246"/>
              <a:gd name="T31" fmla="*/ 0 h 1489246"/>
              <a:gd name="T32" fmla="*/ 1489246 w 1489246"/>
              <a:gd name="T33" fmla="*/ 1489246 h 14892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9246" h="1489246">
                <a:moveTo>
                  <a:pt x="0" y="744623"/>
                </a:moveTo>
                <a:cubicBezTo>
                  <a:pt x="0" y="547137"/>
                  <a:pt x="78452" y="357739"/>
                  <a:pt x="218096" y="218095"/>
                </a:cubicBezTo>
                <a:cubicBezTo>
                  <a:pt x="357740" y="78451"/>
                  <a:pt x="547138" y="0"/>
                  <a:pt x="744625" y="1"/>
                </a:cubicBezTo>
                <a:cubicBezTo>
                  <a:pt x="942111" y="1"/>
                  <a:pt x="1131509" y="78453"/>
                  <a:pt x="1271153" y="218097"/>
                </a:cubicBezTo>
                <a:cubicBezTo>
                  <a:pt x="1410797" y="357741"/>
                  <a:pt x="1489248" y="547139"/>
                  <a:pt x="1489247" y="744626"/>
                </a:cubicBezTo>
                <a:cubicBezTo>
                  <a:pt x="1489247" y="942112"/>
                  <a:pt x="1410796" y="1131510"/>
                  <a:pt x="1271152" y="1271154"/>
                </a:cubicBezTo>
                <a:cubicBezTo>
                  <a:pt x="1131508" y="1410798"/>
                  <a:pt x="942110" y="1489249"/>
                  <a:pt x="744624" y="1489249"/>
                </a:cubicBezTo>
                <a:cubicBezTo>
                  <a:pt x="547138" y="1489249"/>
                  <a:pt x="357740" y="1410798"/>
                  <a:pt x="218096" y="1271154"/>
                </a:cubicBezTo>
                <a:cubicBezTo>
                  <a:pt x="78452" y="1131510"/>
                  <a:pt x="1" y="942112"/>
                  <a:pt x="1" y="744626"/>
                </a:cubicBezTo>
                <a:cubicBezTo>
                  <a:pt x="1" y="744625"/>
                  <a:pt x="0" y="744624"/>
                  <a:pt x="0" y="744623"/>
                </a:cubicBezTo>
                <a:close/>
              </a:path>
            </a:pathLst>
          </a:custGeom>
          <a:solidFill>
            <a:srgbClr val="DCEBEF"/>
          </a:solidFill>
          <a:ln w="28575">
            <a:solidFill>
              <a:srgbClr val="254061"/>
            </a:solidFill>
            <a:round/>
            <a:headEnd/>
            <a:tailEnd/>
          </a:ln>
        </p:spPr>
        <p:txBody>
          <a:bodyPr/>
          <a:lstStyle/>
          <a:p>
            <a:pPr algn="ctr" defTabSz="400050" fontAlgn="auto">
              <a:lnSpc>
                <a:spcPct val="90000"/>
              </a:lnSpc>
              <a:spcBef>
                <a:spcPts val="0"/>
              </a:spcBef>
              <a:spcAft>
                <a:spcPts val="0"/>
              </a:spcAft>
            </a:pPr>
            <a:endParaRPr lang="en-US" sz="1100">
              <a:solidFill>
                <a:prstClr val="black"/>
              </a:solidFill>
              <a:latin typeface="Perpetua"/>
              <a:ea typeface="+mn-ea"/>
            </a:endParaRPr>
          </a:p>
          <a:p>
            <a:pPr algn="ctr" defTabSz="400050" fontAlgn="auto">
              <a:lnSpc>
                <a:spcPct val="90000"/>
              </a:lnSpc>
              <a:spcBef>
                <a:spcPts val="0"/>
              </a:spcBef>
              <a:spcAft>
                <a:spcPts val="0"/>
              </a:spcAft>
            </a:pPr>
            <a:endParaRPr lang="en-US" sz="1100">
              <a:solidFill>
                <a:prstClr val="black"/>
              </a:solidFill>
              <a:latin typeface="Perpetua"/>
              <a:ea typeface="+mn-ea"/>
            </a:endParaRPr>
          </a:p>
          <a:p>
            <a:pPr algn="ctr" defTabSz="400050" fontAlgn="auto">
              <a:lnSpc>
                <a:spcPct val="90000"/>
              </a:lnSpc>
              <a:spcBef>
                <a:spcPts val="0"/>
              </a:spcBef>
              <a:spcAft>
                <a:spcPts val="0"/>
              </a:spcAft>
            </a:pPr>
            <a:r>
              <a:rPr lang="en-US" sz="1100">
                <a:solidFill>
                  <a:prstClr val="black"/>
                </a:solidFill>
                <a:latin typeface="Perpetua"/>
                <a:ea typeface="+mn-ea"/>
              </a:rPr>
              <a:t>STOP </a:t>
            </a:r>
          </a:p>
          <a:p>
            <a:pPr algn="ctr" defTabSz="400050" fontAlgn="auto">
              <a:lnSpc>
                <a:spcPct val="90000"/>
              </a:lnSpc>
              <a:spcBef>
                <a:spcPts val="0"/>
              </a:spcBef>
              <a:spcAft>
                <a:spcPts val="0"/>
              </a:spcAft>
            </a:pPr>
            <a:r>
              <a:rPr lang="en-US" sz="1100">
                <a:solidFill>
                  <a:prstClr val="black"/>
                </a:solidFill>
                <a:latin typeface="Perpetua"/>
                <a:ea typeface="+mn-ea"/>
              </a:rPr>
              <a:t>Study</a:t>
            </a:r>
          </a:p>
        </p:txBody>
      </p:sp>
      <p:pic>
        <p:nvPicPr>
          <p:cNvPr id="28691" name="Picture 54" descr="Health%20care%20reform%20logo.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299181">
            <a:off x="4095750" y="152400"/>
            <a:ext cx="960438" cy="7127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dirty="0" smtClean="0"/>
              <a:t>What is the 12 Cities Project (12 CP)?</a:t>
            </a:r>
          </a:p>
        </p:txBody>
      </p:sp>
      <p:sp>
        <p:nvSpPr>
          <p:cNvPr id="4099" name="Rectangle 3"/>
          <p:cNvSpPr>
            <a:spLocks noGrp="1" noChangeArrowheads="1"/>
          </p:cNvSpPr>
          <p:nvPr>
            <p:ph idx="1"/>
          </p:nvPr>
        </p:nvSpPr>
        <p:spPr>
          <a:xfrm>
            <a:off x="457200" y="1447800"/>
            <a:ext cx="8229600" cy="3429000"/>
          </a:xfrm>
        </p:spPr>
        <p:txBody>
          <a:bodyPr/>
          <a:lstStyle/>
          <a:p>
            <a:pPr eaLnBrk="1" hangingPunct="1">
              <a:buFont typeface="Wingdings" pitchFamily="2" charset="2"/>
              <a:buChar char="v"/>
              <a:defRPr/>
            </a:pPr>
            <a:endParaRPr lang="en-US" sz="2800" dirty="0" smtClean="0"/>
          </a:p>
          <a:p>
            <a:pPr eaLnBrk="1" hangingPunct="1">
              <a:buFont typeface="Wingdings" pitchFamily="2" charset="2"/>
              <a:buChar char="v"/>
              <a:defRPr/>
            </a:pPr>
            <a:r>
              <a:rPr lang="en-US" sz="2800" dirty="0" smtClean="0"/>
              <a:t>Developed by HHS to address the fourth goal of the National HIV/AIDS Strategy: </a:t>
            </a:r>
          </a:p>
          <a:p>
            <a:pPr marL="0" indent="0" eaLnBrk="1" hangingPunct="1">
              <a:buFont typeface="Wingdings" pitchFamily="2" charset="2"/>
              <a:buNone/>
              <a:defRPr/>
            </a:pPr>
            <a:endParaRPr lang="en-US" sz="2800" dirty="0" smtClean="0"/>
          </a:p>
          <a:p>
            <a:pPr marL="0" indent="0" algn="ctr" eaLnBrk="1" hangingPunct="1">
              <a:buFont typeface="Wingdings" pitchFamily="2" charset="2"/>
              <a:buNone/>
              <a:defRPr/>
            </a:pPr>
            <a:r>
              <a:rPr lang="en-US" sz="2800" i="1" dirty="0">
                <a:ea typeface="ＭＳ Ｐゴシック" charset="0"/>
                <a:cs typeface="Arial" charset="0"/>
              </a:rPr>
              <a:t> </a:t>
            </a:r>
            <a:r>
              <a:rPr lang="en-US" sz="2800" i="1" dirty="0" smtClean="0">
                <a:ea typeface="ＭＳ Ｐゴシック" charset="0"/>
                <a:cs typeface="Arial" charset="0"/>
              </a:rPr>
              <a:t>  Achieve </a:t>
            </a:r>
            <a:r>
              <a:rPr lang="en-US" sz="2800" i="1" dirty="0">
                <a:ea typeface="ＭＳ Ｐゴシック" charset="0"/>
                <a:cs typeface="Arial" charset="0"/>
              </a:rPr>
              <a:t>a more coordinated national response </a:t>
            </a:r>
            <a:r>
              <a:rPr lang="en-US" sz="2800" i="1" dirty="0" smtClean="0">
                <a:ea typeface="ＭＳ Ｐゴシック" charset="0"/>
                <a:cs typeface="Arial" charset="0"/>
              </a:rPr>
              <a:t>to the </a:t>
            </a:r>
            <a:r>
              <a:rPr lang="en-US" sz="2800" i="1" dirty="0">
                <a:ea typeface="ＭＳ Ｐゴシック" charset="0"/>
                <a:cs typeface="Arial" charset="0"/>
              </a:rPr>
              <a:t>HIV </a:t>
            </a:r>
            <a:r>
              <a:rPr lang="en-US" sz="2800" i="1" dirty="0" smtClean="0">
                <a:ea typeface="ＭＳ Ｐゴシック" charset="0"/>
                <a:cs typeface="Arial" charset="0"/>
              </a:rPr>
              <a:t>epidemic in </a:t>
            </a:r>
            <a:r>
              <a:rPr lang="en-US" sz="2800" i="1" dirty="0">
                <a:ea typeface="ＭＳ Ｐゴシック" charset="0"/>
                <a:cs typeface="Arial" charset="0"/>
              </a:rPr>
              <a:t>the </a:t>
            </a:r>
            <a:r>
              <a:rPr lang="en-US" sz="2800" i="1" dirty="0" smtClean="0">
                <a:ea typeface="ＭＳ Ｐゴシック" charset="0"/>
                <a:cs typeface="Arial" charset="0"/>
              </a:rPr>
              <a:t>United States</a:t>
            </a:r>
            <a:endParaRPr lang="en-US" sz="2800" dirty="0" smtClean="0">
              <a:ea typeface="ＭＳ Ｐゴシック" charset="0"/>
              <a:cs typeface="Arial" charset="0"/>
            </a:endParaRPr>
          </a:p>
          <a:p>
            <a:pPr marL="0" indent="0" eaLnBrk="1" hangingPunct="1">
              <a:buFont typeface="Wingdings" pitchFamily="2" charset="2"/>
              <a:buNone/>
              <a:defRPr/>
            </a:pPr>
            <a:endParaRPr lang="en-US" sz="2400" dirty="0" smtClean="0"/>
          </a:p>
          <a:p>
            <a:pPr lvl="1" eaLnBrk="1" hangingPunct="1">
              <a:buFont typeface="Arial" pitchFamily="34" charset="0"/>
              <a:buChar char="–"/>
              <a:defRPr/>
            </a:pPr>
            <a:endParaRPr lang="en-US" sz="2400" dirty="0" smtClean="0"/>
          </a:p>
          <a:p>
            <a:pPr marL="457200" lvl="1" indent="0" eaLnBrk="1" hangingPunct="1">
              <a:buFont typeface="Arial" pitchFamily="34" charset="0"/>
              <a:buNone/>
              <a:defRPr/>
            </a:pP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CCI in San Francisco – some examples</a:t>
            </a:r>
            <a:endParaRPr lang="en-US" dirty="0"/>
          </a:p>
        </p:txBody>
      </p:sp>
      <p:sp>
        <p:nvSpPr>
          <p:cNvPr id="3" name="Content Placeholder 2"/>
          <p:cNvSpPr>
            <a:spLocks noGrp="1"/>
          </p:cNvSpPr>
          <p:nvPr>
            <p:ph sz="quarter" idx="1"/>
          </p:nvPr>
        </p:nvSpPr>
        <p:spPr/>
        <p:txBody>
          <a:bodyPr>
            <a:normAutofit fontScale="92500"/>
          </a:bodyPr>
          <a:lstStyle/>
          <a:p>
            <a:endParaRPr lang="en-US" dirty="0" smtClean="0"/>
          </a:p>
          <a:p>
            <a:r>
              <a:rPr lang="en-US" b="1" dirty="0" smtClean="0"/>
              <a:t>Collaboration</a:t>
            </a:r>
            <a:r>
              <a:rPr lang="en-US" dirty="0" smtClean="0"/>
              <a:t>: working with </a:t>
            </a:r>
            <a:r>
              <a:rPr lang="en-US" baseline="0" dirty="0" smtClean="0"/>
              <a:t>police, and other</a:t>
            </a:r>
            <a:r>
              <a:rPr lang="en-US" dirty="0" smtClean="0"/>
              <a:t> City departments to explore eliminating condoms as evidence for sex work.</a:t>
            </a:r>
            <a:endParaRPr lang="en-US" baseline="0" dirty="0" smtClean="0"/>
          </a:p>
          <a:p>
            <a:r>
              <a:rPr lang="en-US" b="1" baseline="0" dirty="0" smtClean="0"/>
              <a:t>Coordination</a:t>
            </a:r>
            <a:r>
              <a:rPr lang="en-US" baseline="0" dirty="0" smtClean="0"/>
              <a:t>:</a:t>
            </a:r>
            <a:r>
              <a:rPr lang="en-US" dirty="0" smtClean="0"/>
              <a:t> syringe disposal in alley outside clinic, Minority AIDS Initiative Targeted Capacity Expansion </a:t>
            </a:r>
            <a:endParaRPr lang="en-US" baseline="0" dirty="0" smtClean="0"/>
          </a:p>
          <a:p>
            <a:r>
              <a:rPr lang="en-US" b="1" baseline="0" dirty="0" smtClean="0"/>
              <a:t>Integration</a:t>
            </a:r>
            <a:r>
              <a:rPr lang="en-US" baseline="0" dirty="0" smtClean="0"/>
              <a:t>: HIV Health Services (CARE</a:t>
            </a:r>
            <a:r>
              <a:rPr lang="en-US" dirty="0" smtClean="0"/>
              <a:t> funding) and HIV Prevention joint</a:t>
            </a:r>
            <a:r>
              <a:rPr lang="en-US" baseline="0" dirty="0" smtClean="0"/>
              <a:t> meetings to coordinate</a:t>
            </a:r>
            <a:r>
              <a:rPr lang="en-US" dirty="0" smtClean="0"/>
              <a:t> </a:t>
            </a:r>
            <a:r>
              <a:rPr lang="en-US" baseline="0" dirty="0" smtClean="0"/>
              <a:t>treatment as prevention, funding PWP as part of Centers of Excellence</a:t>
            </a:r>
            <a:r>
              <a:rPr lang="en-US" dirty="0" smtClean="0"/>
              <a:t> as well as coordination and possible integration of the two </a:t>
            </a:r>
            <a:r>
              <a:rPr lang="en-US" baseline="0" dirty="0" smtClean="0"/>
              <a:t>planning councils</a:t>
            </a:r>
          </a:p>
          <a:p>
            <a:r>
              <a:rPr lang="en-US" b="1" baseline="0" dirty="0" smtClean="0"/>
              <a:t>CCI</a:t>
            </a:r>
            <a:r>
              <a:rPr lang="en-US" baseline="0" dirty="0" smtClean="0"/>
              <a:t>:</a:t>
            </a:r>
            <a:r>
              <a:rPr lang="en-US" dirty="0" smtClean="0"/>
              <a:t> </a:t>
            </a:r>
            <a:r>
              <a:rPr lang="en-US" baseline="0" dirty="0" smtClean="0"/>
              <a:t>Health Department reorganization/integration (PCSI)</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Factors</a:t>
            </a:r>
            <a:r>
              <a:rPr lang="en-US" baseline="0" dirty="0" smtClean="0"/>
              <a:t> of CCI</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Funding for CCI Efforts</a:t>
            </a:r>
          </a:p>
          <a:p>
            <a:r>
              <a:rPr lang="en-US" dirty="0" smtClean="0"/>
              <a:t>Required deliverables (ECHPP, PCSI)</a:t>
            </a:r>
          </a:p>
          <a:p>
            <a:r>
              <a:rPr lang="en-US" dirty="0" smtClean="0"/>
              <a:t>Achieving outcomes</a:t>
            </a:r>
          </a:p>
          <a:p>
            <a:r>
              <a:rPr lang="en-US" dirty="0" smtClean="0"/>
              <a:t>Attending to patient needs holistically</a:t>
            </a:r>
          </a:p>
          <a:p>
            <a:r>
              <a:rPr lang="en-US" dirty="0" smtClean="0"/>
              <a:t>Ability to address the social determinants of health</a:t>
            </a:r>
          </a:p>
          <a:p>
            <a:r>
              <a:rPr lang="en-US" dirty="0" smtClean="0"/>
              <a:t>Reduction of data burden (sharing and integrated systems)</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CCI: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“If you think everyone’s in your business, it’s because everyone’s in your business”</a:t>
            </a:r>
          </a:p>
          <a:p>
            <a:pPr>
              <a:buNone/>
            </a:pPr>
            <a:endParaRPr lang="en-US" dirty="0" smtClean="0"/>
          </a:p>
          <a:p>
            <a:r>
              <a:rPr lang="en-US" dirty="0" smtClean="0"/>
              <a:t>“The only thing worse than them talking about you is them not talking about you”</a:t>
            </a:r>
          </a:p>
          <a:p>
            <a:endParaRPr lang="en-US" dirty="0" smtClean="0"/>
          </a:p>
          <a:p>
            <a:pPr lvl="1"/>
            <a:r>
              <a:rPr lang="en-US" sz="3200" dirty="0" smtClean="0"/>
              <a:t>Conflicting scopes</a:t>
            </a:r>
          </a:p>
          <a:p>
            <a:pPr lvl="1"/>
            <a:r>
              <a:rPr lang="en-US" sz="3200" dirty="0" smtClean="0"/>
              <a:t>Culture/communication</a:t>
            </a:r>
          </a:p>
          <a:p>
            <a:pPr lvl="1"/>
            <a:r>
              <a:rPr lang="en-US" sz="3200" dirty="0" smtClean="0"/>
              <a:t>Data requirements</a:t>
            </a:r>
          </a:p>
          <a:p>
            <a:pPr lvl="1"/>
            <a:r>
              <a:rPr lang="en-US" sz="3200" dirty="0" smtClean="0"/>
              <a:t>Decrease in funding</a:t>
            </a:r>
          </a:p>
          <a:p>
            <a:pPr lvl="1"/>
            <a:endParaRPr lang="en-US" sz="3200"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a:t>
            </a:r>
            <a:r>
              <a:rPr lang="en-US" baseline="0" dirty="0" smtClean="0"/>
              <a:t> Learned</a:t>
            </a:r>
            <a:endParaRPr lang="en-US" dirty="0"/>
          </a:p>
        </p:txBody>
      </p:sp>
      <p:sp>
        <p:nvSpPr>
          <p:cNvPr id="3" name="Content Placeholder 2"/>
          <p:cNvSpPr>
            <a:spLocks noGrp="1"/>
          </p:cNvSpPr>
          <p:nvPr>
            <p:ph sz="quarter" idx="1"/>
          </p:nvPr>
        </p:nvSpPr>
        <p:spPr>
          <a:xfrm>
            <a:off x="838200" y="1371600"/>
            <a:ext cx="7772400" cy="4572000"/>
          </a:xfrm>
        </p:spPr>
        <p:txBody>
          <a:bodyPr>
            <a:normAutofit/>
          </a:bodyPr>
          <a:lstStyle/>
          <a:p>
            <a:pPr>
              <a:buNone/>
            </a:pPr>
            <a:endParaRPr lang="en-US" sz="3200" dirty="0" smtClean="0"/>
          </a:p>
          <a:p>
            <a:r>
              <a:rPr lang="en-US" sz="3200" dirty="0" smtClean="0"/>
              <a:t>CCI is an effort unto itself</a:t>
            </a:r>
          </a:p>
          <a:p>
            <a:r>
              <a:rPr lang="en-US" sz="3200" dirty="0" smtClean="0"/>
              <a:t>Focus on areas of commonality (populations)</a:t>
            </a:r>
          </a:p>
          <a:p>
            <a:r>
              <a:rPr lang="en-US" sz="3200" dirty="0" smtClean="0"/>
              <a:t>Practice humility and humor</a:t>
            </a:r>
          </a:p>
          <a:p>
            <a:r>
              <a:rPr lang="en-US" sz="3200" dirty="0" smtClean="0"/>
              <a:t>Take Risks around Change</a:t>
            </a:r>
          </a:p>
          <a:p>
            <a:r>
              <a:rPr lang="en-US" sz="3200" dirty="0" smtClean="0"/>
              <a:t>Develop a common language</a:t>
            </a:r>
          </a:p>
          <a:p>
            <a:r>
              <a:rPr lang="en-US" sz="3200" dirty="0" smtClean="0"/>
              <a:t>Understanding Change (communication)</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Lesson #2: This is not new</a:t>
            </a:r>
            <a:endParaRPr lang="en-US" sz="3600" dirty="0"/>
          </a:p>
        </p:txBody>
      </p:sp>
      <p:graphicFrame>
        <p:nvGraphicFramePr>
          <p:cNvPr id="4" name="Content Placeholder 3"/>
          <p:cNvGraphicFramePr>
            <a:graphicFrameLocks noGrp="1"/>
          </p:cNvGraphicFramePr>
          <p:nvPr>
            <p:ph idx="1"/>
          </p:nvPr>
        </p:nvGraphicFramePr>
        <p:xfrm>
          <a:off x="279678"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3"/>
          <p:cNvSpPr txBox="1">
            <a:spLocks noChangeArrowheads="1"/>
          </p:cNvSpPr>
          <p:nvPr/>
        </p:nvSpPr>
        <p:spPr bwMode="auto">
          <a:xfrm>
            <a:off x="6007100" y="6553200"/>
            <a:ext cx="3136900" cy="276225"/>
          </a:xfrm>
          <a:prstGeom prst="rect">
            <a:avLst/>
          </a:prstGeom>
          <a:noFill/>
          <a:ln w="9525">
            <a:noFill/>
            <a:miter lim="800000"/>
            <a:headEnd/>
            <a:tailEnd/>
          </a:ln>
        </p:spPr>
        <p:txBody>
          <a:bodyPr>
            <a:spAutoFit/>
          </a:bodyPr>
          <a:lstStyle/>
          <a:p>
            <a:pPr algn="r" fontAlgn="auto">
              <a:spcBef>
                <a:spcPts val="0"/>
              </a:spcBef>
              <a:spcAft>
                <a:spcPts val="0"/>
              </a:spcAft>
            </a:pPr>
            <a:r>
              <a:rPr lang="en-US" sz="1200" b="0" dirty="0">
                <a:solidFill>
                  <a:prstClr val="black"/>
                </a:solidFill>
                <a:latin typeface="Perpetua"/>
                <a:ea typeface="+mn-ea"/>
              </a:rPr>
              <a:t>Source: Nieves-Rivera, 2010</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p:cNvSpPr>
          <p:nvPr>
            <p:ph type="title"/>
          </p:nvPr>
        </p:nvSpPr>
        <p:spPr>
          <a:xfrm>
            <a:off x="381894" y="252798"/>
            <a:ext cx="8229600" cy="1143000"/>
          </a:xfrm>
        </p:spPr>
        <p:txBody>
          <a:bodyPr>
            <a:normAutofit/>
          </a:bodyPr>
          <a:lstStyle/>
          <a:p>
            <a:pPr>
              <a:defRPr/>
            </a:pPr>
            <a:r>
              <a:rPr lang="en-US" dirty="0" smtClean="0">
                <a:ea typeface="ＭＳ Ｐゴシック"/>
                <a:cs typeface="ＭＳ Ｐゴシック"/>
              </a:rPr>
              <a:t>Build and strengthen relationships</a:t>
            </a:r>
          </a:p>
        </p:txBody>
      </p:sp>
      <p:graphicFrame>
        <p:nvGraphicFramePr>
          <p:cNvPr id="2" name="Diagram 1"/>
          <p:cNvGraphicFramePr/>
          <p:nvPr/>
        </p:nvGraphicFramePr>
        <p:xfrm>
          <a:off x="1828800" y="1747838"/>
          <a:ext cx="5486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direction is clear:</a:t>
            </a:r>
            <a:endParaRPr lang="en-US" dirty="0"/>
          </a:p>
        </p:txBody>
      </p:sp>
      <p:sp>
        <p:nvSpPr>
          <p:cNvPr id="3" name="Content Placeholder 2"/>
          <p:cNvSpPr>
            <a:spLocks noGrp="1"/>
          </p:cNvSpPr>
          <p:nvPr>
            <p:ph sz="quarter" idx="1"/>
          </p:nvPr>
        </p:nvSpPr>
        <p:spPr/>
        <p:txBody>
          <a:bodyPr>
            <a:normAutofit/>
          </a:bodyPr>
          <a:lstStyle/>
          <a:p>
            <a:r>
              <a:rPr lang="en-US" dirty="0" smtClean="0"/>
              <a:t>“If</a:t>
            </a:r>
            <a:r>
              <a:rPr lang="en-US" baseline="0" dirty="0" smtClean="0"/>
              <a:t> they [steps in the NHAS] are to have any impact, individuals and groups all over the country will need to follow the path described and produce a more coordinated, collective response to HIV.”</a:t>
            </a:r>
          </a:p>
          <a:p>
            <a:endParaRPr lang="en-US" baseline="0" dirty="0" smtClean="0"/>
          </a:p>
          <a:p>
            <a:pPr lvl="0"/>
            <a:r>
              <a:rPr lang="en-US" baseline="0" dirty="0" smtClean="0"/>
              <a:t>“With government</a:t>
            </a:r>
            <a:r>
              <a:rPr lang="en-US" dirty="0" smtClean="0"/>
              <a:t> a</a:t>
            </a:r>
            <a:r>
              <a:rPr lang="en-US" baseline="0" dirty="0" smtClean="0"/>
              <a:t>t all levels doing its part, a committed private sector, and leadership from people living with HIV and affected communities, the US can dramatically reduce HIV transmission and better support people living with HIV and their families.”</a:t>
            </a:r>
          </a:p>
          <a:p>
            <a:pPr lvl="2"/>
            <a:r>
              <a:rPr lang="en-US" dirty="0" smtClean="0"/>
              <a:t>National HIV/AIDS Strategy, July 2010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 y="1447800"/>
            <a:ext cx="8305800" cy="3429000"/>
          </a:xfrm>
        </p:spPr>
        <p:txBody>
          <a:bodyPr/>
          <a:lstStyle/>
          <a:p>
            <a:pPr marL="0" indent="0" eaLnBrk="1" hangingPunct="1">
              <a:buFont typeface="Wingdings" pitchFamily="2" charset="2"/>
              <a:buNone/>
              <a:defRPr/>
            </a:pPr>
            <a:endParaRPr lang="en-US" sz="2800" dirty="0">
              <a:ea typeface="ＭＳ Ｐゴシック" charset="0"/>
              <a:cs typeface="Arial" charset="0"/>
            </a:endParaRPr>
          </a:p>
          <a:p>
            <a:pPr marL="0" indent="0" eaLnBrk="1" hangingPunct="1">
              <a:buFont typeface="Wingdings" pitchFamily="2" charset="2"/>
              <a:buNone/>
              <a:defRPr/>
            </a:pPr>
            <a:endParaRPr lang="en-US" altLang="ja-JP" sz="2800" dirty="0" smtClean="0"/>
          </a:p>
          <a:p>
            <a:pPr marL="0" indent="0" eaLnBrk="1" hangingPunct="1">
              <a:buFont typeface="Wingdings" pitchFamily="2" charset="2"/>
              <a:buNone/>
              <a:defRPr/>
            </a:pPr>
            <a:r>
              <a:rPr lang="ja-JP" altLang="en-US" sz="2800" dirty="0" smtClean="0"/>
              <a:t>“</a:t>
            </a:r>
            <a:r>
              <a:rPr lang="en-US" altLang="ja-JP" sz="2800" dirty="0"/>
              <a:t>…an effort to support comprehensive HIV/AIDS planning and cross-agency response in 12 communities hit </a:t>
            </a:r>
            <a:r>
              <a:rPr lang="en-US" altLang="ja-JP" sz="2800" dirty="0" smtClean="0"/>
              <a:t>hard </a:t>
            </a:r>
            <a:r>
              <a:rPr lang="en-US" altLang="ja-JP" sz="2800" dirty="0"/>
              <a:t>by HIV/AIDS</a:t>
            </a:r>
            <a:r>
              <a:rPr lang="en-US" altLang="ja-JP" sz="2800" dirty="0" smtClean="0"/>
              <a:t>…”</a:t>
            </a:r>
          </a:p>
          <a:p>
            <a:pPr marL="0" indent="0" eaLnBrk="1" hangingPunct="1">
              <a:buFont typeface="Wingdings" pitchFamily="2" charset="2"/>
              <a:buNone/>
              <a:defRPr/>
            </a:pPr>
            <a:endParaRPr lang="en-US" altLang="ja-JP" sz="2800" dirty="0" smtClean="0"/>
          </a:p>
          <a:p>
            <a:pPr marL="0" indent="0" eaLnBrk="1" hangingPunct="1">
              <a:buFont typeface="Wingdings" pitchFamily="2" charset="2"/>
              <a:buNone/>
              <a:defRPr/>
            </a:pPr>
            <a:r>
              <a:rPr lang="en-US" altLang="ja-JP" sz="2800" dirty="0"/>
              <a:t> </a:t>
            </a:r>
            <a:r>
              <a:rPr lang="en-US" altLang="ja-JP" sz="2800" dirty="0" smtClean="0"/>
              <a:t>         - </a:t>
            </a:r>
            <a:r>
              <a:rPr lang="en-US" altLang="ja-JP" sz="2000" dirty="0" smtClean="0"/>
              <a:t>2011 HHS Operational Plan: Achieving the Vision of the NHAS</a:t>
            </a:r>
            <a:endParaRPr lang="en-US" sz="2000" dirty="0" smtClean="0"/>
          </a:p>
          <a:p>
            <a:pPr lvl="1" eaLnBrk="1" hangingPunct="1">
              <a:buFont typeface="Arial" pitchFamily="34" charset="0"/>
              <a:buChar char="–"/>
              <a:defRPr/>
            </a:pPr>
            <a:endParaRPr lang="en-US" sz="2400" dirty="0" smtClean="0"/>
          </a:p>
          <a:p>
            <a:pPr marL="457200" lvl="1" indent="0" eaLnBrk="1" hangingPunct="1">
              <a:buFont typeface="Arial" pitchFamily="34" charset="0"/>
              <a:buNone/>
              <a:defRPr/>
            </a:pPr>
            <a:r>
              <a:rPr lang="en-US" sz="2400" dirty="0" smtClean="0"/>
              <a:t>  </a:t>
            </a:r>
          </a:p>
        </p:txBody>
      </p:sp>
      <p:pic>
        <p:nvPicPr>
          <p:cNvPr id="5124" name="Picture 7" descr="nhas_logo"/>
          <p:cNvPicPr>
            <a:picLocks noChangeAspect="1" noChangeArrowheads="1"/>
          </p:cNvPicPr>
          <p:nvPr/>
        </p:nvPicPr>
        <p:blipFill>
          <a:blip r:embed="rId3" cstate="print"/>
          <a:srcRect/>
          <a:stretch>
            <a:fillRect/>
          </a:stretch>
        </p:blipFill>
        <p:spPr bwMode="auto">
          <a:xfrm>
            <a:off x="3276600" y="289144"/>
            <a:ext cx="2537167" cy="1463456"/>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polaroid.png"/>
          <p:cNvPicPr>
            <a:picLocks noChangeAspect="1"/>
          </p:cNvPicPr>
          <p:nvPr/>
        </p:nvPicPr>
        <p:blipFill rotWithShape="1">
          <a:blip r:embed="rId3" cstate="screen">
            <a:extLst>
              <a:ext uri="{28A0092B-C50C-407E-A947-70E740481C1C}">
                <a14:useLocalDpi xmlns:a14="http://schemas.microsoft.com/office/drawing/2010/main"/>
              </a:ext>
            </a:extLst>
          </a:blip>
          <a:srcRect l="14196" r="9980"/>
          <a:stretch/>
        </p:blipFill>
        <p:spPr bwMode="auto">
          <a:xfrm>
            <a:off x="1828800" y="1270318"/>
            <a:ext cx="5751682" cy="4825682"/>
          </a:xfrm>
          <a:prstGeom prst="rect">
            <a:avLst/>
          </a:prstGeom>
          <a:noFill/>
          <a:ln w="9525">
            <a:noFill/>
            <a:miter lim="800000"/>
            <a:headEnd/>
            <a:tailEnd/>
          </a:ln>
        </p:spPr>
      </p:pic>
      <p:sp>
        <p:nvSpPr>
          <p:cNvPr id="6147" name="Title 1"/>
          <p:cNvSpPr>
            <a:spLocks noGrp="1"/>
          </p:cNvSpPr>
          <p:nvPr>
            <p:ph type="title"/>
          </p:nvPr>
        </p:nvSpPr>
        <p:spPr>
          <a:xfrm>
            <a:off x="457200" y="152400"/>
            <a:ext cx="8534400" cy="1143000"/>
          </a:xfrm>
        </p:spPr>
        <p:txBody>
          <a:bodyPr/>
          <a:lstStyle/>
          <a:p>
            <a:pPr algn="ctr"/>
            <a:r>
              <a:rPr lang="en-US" dirty="0" smtClean="0"/>
              <a:t>Federal Partners</a:t>
            </a:r>
          </a:p>
        </p:txBody>
      </p:sp>
      <p:pic>
        <p:nvPicPr>
          <p:cNvPr id="6148" name="Picture 314"/>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l="19026" t="33782" r="32681" b="1437"/>
          <a:stretch/>
        </p:blipFill>
        <p:spPr>
          <a:xfrm>
            <a:off x="2290276" y="1475703"/>
            <a:ext cx="4796324" cy="4437735"/>
          </a:xfrm>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3.jpeg"/></Relationships>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17.xml.rels><?xml version="1.0" encoding="UTF-8" standalone="yes"?>
<Relationships xmlns="http://schemas.openxmlformats.org/package/2006/relationships"><Relationship Id="rId1" Type="http://schemas.openxmlformats.org/officeDocument/2006/relationships/image" Target="../media/image3.jpeg"/></Relationships>
</file>

<file path=ppt/theme/_rels/theme18.xml.rels><?xml version="1.0" encoding="UTF-8" standalone="yes"?>
<Relationships xmlns="http://schemas.openxmlformats.org/package/2006/relationships"><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3.jpeg"/></Relationships>
</file>

<file path=ppt/theme/_rels/theme21.xml.rels><?xml version="1.0" encoding="UTF-8" standalone="yes"?>
<Relationships xmlns="http://schemas.openxmlformats.org/package/2006/relationships"><Relationship Id="rId1" Type="http://schemas.openxmlformats.org/officeDocument/2006/relationships/image" Target="../media/image3.jpeg"/></Relationships>
</file>

<file path=ppt/theme/_rels/theme22.xml.rels><?xml version="1.0" encoding="UTF-8" standalone="yes"?>
<Relationships xmlns="http://schemas.openxmlformats.org/package/2006/relationships"><Relationship Id="rId1" Type="http://schemas.openxmlformats.org/officeDocument/2006/relationships/image" Target="../media/image3.jpeg"/></Relationships>
</file>

<file path=ppt/theme/_rels/theme23.xml.rels><?xml version="1.0" encoding="UTF-8" standalone="yes"?>
<Relationships xmlns="http://schemas.openxmlformats.org/package/2006/relationships"><Relationship Id="rId1" Type="http://schemas.openxmlformats.org/officeDocument/2006/relationships/image" Target="../media/image3.jpeg"/></Relationships>
</file>

<file path=ppt/theme/_rels/theme24.xml.rels><?xml version="1.0" encoding="UTF-8" standalone="yes"?>
<Relationships xmlns="http://schemas.openxmlformats.org/package/2006/relationships"><Relationship Id="rId1" Type="http://schemas.openxmlformats.org/officeDocument/2006/relationships/image" Target="../media/image3.jpeg"/></Relationships>
</file>

<file path=ppt/theme/_rels/theme25.xml.rels><?xml version="1.0" encoding="UTF-8" standalone="yes"?>
<Relationships xmlns="http://schemas.openxmlformats.org/package/2006/relationships"><Relationship Id="rId1" Type="http://schemas.openxmlformats.org/officeDocument/2006/relationships/image" Target="../media/image3.jpeg"/></Relationships>
</file>

<file path=ppt/theme/_rels/theme26.xml.rels><?xml version="1.0" encoding="UTF-8" standalone="yes"?>
<Relationships xmlns="http://schemas.openxmlformats.org/package/2006/relationships"><Relationship Id="rId1" Type="http://schemas.openxmlformats.org/officeDocument/2006/relationships/image" Target="../media/image3.jpeg"/></Relationships>
</file>

<file path=ppt/theme/_rels/theme27.xml.rels><?xml version="1.0" encoding="UTF-8" standalone="yes"?>
<Relationships xmlns="http://schemas.openxmlformats.org/package/2006/relationships"><Relationship Id="rId1" Type="http://schemas.openxmlformats.org/officeDocument/2006/relationships/image" Target="../media/image3.jpeg"/></Relationships>
</file>

<file path=ppt/theme/_rels/theme28.xml.rels><?xml version="1.0" encoding="UTF-8" standalone="yes"?>
<Relationships xmlns="http://schemas.openxmlformats.org/package/2006/relationships"><Relationship Id="rId1" Type="http://schemas.openxmlformats.org/officeDocument/2006/relationships/image" Target="../media/image3.jpeg"/></Relationships>
</file>

<file path=ppt/theme/_rels/theme29.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30.xml.rels><?xml version="1.0" encoding="UTF-8" standalone="yes"?>
<Relationships xmlns="http://schemas.openxmlformats.org/package/2006/relationships"><Relationship Id="rId1" Type="http://schemas.openxmlformats.org/officeDocument/2006/relationships/image" Target="../media/image3.jpeg"/></Relationships>
</file>

<file path=ppt/theme/_rels/theme31.xml.rels><?xml version="1.0" encoding="UTF-8" standalone="yes"?>
<Relationships xmlns="http://schemas.openxmlformats.org/package/2006/relationships"><Relationship Id="rId1" Type="http://schemas.openxmlformats.org/officeDocument/2006/relationships/image" Target="../media/image3.jpeg"/></Relationships>
</file>

<file path=ppt/theme/_rels/theme32.xml.rels><?xml version="1.0" encoding="UTF-8" standalone="yes"?>
<Relationships xmlns="http://schemas.openxmlformats.org/package/2006/relationships"><Relationship Id="rId1" Type="http://schemas.openxmlformats.org/officeDocument/2006/relationships/image" Target="../media/image3.jpeg"/></Relationships>
</file>

<file path=ppt/theme/_rels/theme33.xml.rels><?xml version="1.0" encoding="UTF-8" standalone="yes"?>
<Relationships xmlns="http://schemas.openxmlformats.org/package/2006/relationships"><Relationship Id="rId1" Type="http://schemas.openxmlformats.org/officeDocument/2006/relationships/image" Target="../media/image3.jpeg"/></Relationships>
</file>

<file path=ppt/theme/_rels/theme34.xml.rels><?xml version="1.0" encoding="UTF-8" standalone="yes"?>
<Relationships xmlns="http://schemas.openxmlformats.org/package/2006/relationships"><Relationship Id="rId1" Type="http://schemas.openxmlformats.org/officeDocument/2006/relationships/image" Target="../media/image3.jpeg"/></Relationships>
</file>

<file path=ppt/theme/_rels/theme35.xml.rels><?xml version="1.0" encoding="UTF-8" standalone="yes"?>
<Relationships xmlns="http://schemas.openxmlformats.org/package/2006/relationships"><Relationship Id="rId1" Type="http://schemas.openxmlformats.org/officeDocument/2006/relationships/image" Target="../media/image3.jpeg"/></Relationships>
</file>

<file path=ppt/theme/_rels/theme36.xml.rels><?xml version="1.0" encoding="UTF-8" standalone="yes"?>
<Relationships xmlns="http://schemas.openxmlformats.org/package/2006/relationships"><Relationship Id="rId1" Type="http://schemas.openxmlformats.org/officeDocument/2006/relationships/image" Target="../media/image3.jpeg"/></Relationships>
</file>

<file path=ppt/theme/_rels/theme37.xml.rels><?xml version="1.0" encoding="UTF-8" standalone="yes"?>
<Relationships xmlns="http://schemas.openxmlformats.org/package/2006/relationships"><Relationship Id="rId1" Type="http://schemas.openxmlformats.org/officeDocument/2006/relationships/image" Target="../media/image3.jpeg"/></Relationships>
</file>

<file path=ppt/theme/_rels/theme38.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1.xml><?xml version="1.0" encoding="utf-8"?>
<a:theme xmlns:a="http://schemas.openxmlformats.org/drawingml/2006/main" name="9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4.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5.xml><?xml version="1.0" encoding="utf-8"?>
<a:theme xmlns:a="http://schemas.openxmlformats.org/drawingml/2006/main" name="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6.xml><?xml version="1.0" encoding="utf-8"?>
<a:theme xmlns:a="http://schemas.openxmlformats.org/drawingml/2006/main" name="4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7.xml><?xml version="1.0" encoding="utf-8"?>
<a:theme xmlns:a="http://schemas.openxmlformats.org/drawingml/2006/main" name="5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8.xml><?xml version="1.0" encoding="utf-8"?>
<a:theme xmlns:a="http://schemas.openxmlformats.org/drawingml/2006/main" name="6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9.xml><?xml version="1.0" encoding="utf-8"?>
<a:theme xmlns:a="http://schemas.openxmlformats.org/drawingml/2006/main" name="7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0.xml><?xml version="1.0" encoding="utf-8"?>
<a:theme xmlns:a="http://schemas.openxmlformats.org/drawingml/2006/main" name="8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1.xml><?xml version="1.0" encoding="utf-8"?>
<a:theme xmlns:a="http://schemas.openxmlformats.org/drawingml/2006/main" name="9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2.xml><?xml version="1.0" encoding="utf-8"?>
<a:theme xmlns:a="http://schemas.openxmlformats.org/drawingml/2006/main" name="10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3.xml><?xml version="1.0" encoding="utf-8"?>
<a:theme xmlns:a="http://schemas.openxmlformats.org/drawingml/2006/main" name="1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4.xml><?xml version="1.0" encoding="utf-8"?>
<a:theme xmlns:a="http://schemas.openxmlformats.org/drawingml/2006/main" name="1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5.xml><?xml version="1.0" encoding="utf-8"?>
<a:theme xmlns:a="http://schemas.openxmlformats.org/drawingml/2006/main" name="1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6.xml><?xml version="1.0" encoding="utf-8"?>
<a:theme xmlns:a="http://schemas.openxmlformats.org/drawingml/2006/main" name="14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7.xml><?xml version="1.0" encoding="utf-8"?>
<a:theme xmlns:a="http://schemas.openxmlformats.org/drawingml/2006/main" name="15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8.xml><?xml version="1.0" encoding="utf-8"?>
<a:theme xmlns:a="http://schemas.openxmlformats.org/drawingml/2006/main" name="16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9.xml><?xml version="1.0" encoding="utf-8"?>
<a:theme xmlns:a="http://schemas.openxmlformats.org/drawingml/2006/main" name="17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0.xml><?xml version="1.0" encoding="utf-8"?>
<a:theme xmlns:a="http://schemas.openxmlformats.org/drawingml/2006/main" name="18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1.xml><?xml version="1.0" encoding="utf-8"?>
<a:theme xmlns:a="http://schemas.openxmlformats.org/drawingml/2006/main" name="19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2.xml><?xml version="1.0" encoding="utf-8"?>
<a:theme xmlns:a="http://schemas.openxmlformats.org/drawingml/2006/main" name="20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3.xml><?xml version="1.0" encoding="utf-8"?>
<a:theme xmlns:a="http://schemas.openxmlformats.org/drawingml/2006/main" name="21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4.xml><?xml version="1.0" encoding="utf-8"?>
<a:theme xmlns:a="http://schemas.openxmlformats.org/drawingml/2006/main" name="22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5.xml><?xml version="1.0" encoding="utf-8"?>
<a:theme xmlns:a="http://schemas.openxmlformats.org/drawingml/2006/main" name="23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6.xml><?xml version="1.0" encoding="utf-8"?>
<a:theme xmlns:a="http://schemas.openxmlformats.org/drawingml/2006/main" name="24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7.xml><?xml version="1.0" encoding="utf-8"?>
<a:theme xmlns:a="http://schemas.openxmlformats.org/drawingml/2006/main" name="25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8.xml><?xml version="1.0" encoding="utf-8"?>
<a:theme xmlns:a="http://schemas.openxmlformats.org/drawingml/2006/main" name="26_Equity">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4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5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8.xml><?xml version="1.0" encoding="utf-8"?>
<a:theme xmlns:a="http://schemas.openxmlformats.org/drawingml/2006/main" name="6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7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2214</TotalTime>
  <Words>6261</Words>
  <Application>Microsoft Macintosh PowerPoint</Application>
  <PresentationFormat>On-screen Show (4:3)</PresentationFormat>
  <Paragraphs>889</Paragraphs>
  <Slides>76</Slides>
  <Notes>57</Notes>
  <HiddenSlides>0</HiddenSlides>
  <MMClips>0</MMClips>
  <ScaleCrop>false</ScaleCrop>
  <HeadingPairs>
    <vt:vector size="6" baseType="variant">
      <vt:variant>
        <vt:lpstr>Theme</vt:lpstr>
      </vt:variant>
      <vt:variant>
        <vt:i4>38</vt:i4>
      </vt:variant>
      <vt:variant>
        <vt:lpstr>Embedded OLE Servers</vt:lpstr>
      </vt:variant>
      <vt:variant>
        <vt:i4>1</vt:i4>
      </vt:variant>
      <vt:variant>
        <vt:lpstr>Slide Titles</vt:lpstr>
      </vt:variant>
      <vt:variant>
        <vt:i4>76</vt:i4>
      </vt:variant>
    </vt:vector>
  </HeadingPairs>
  <TitlesOfParts>
    <vt:vector size="115" baseType="lpstr">
      <vt:lpstr>Office Theme</vt:lpstr>
      <vt:lpstr>Adjacency</vt:lpstr>
      <vt:lpstr>1_Adjacency</vt:lpstr>
      <vt:lpstr>2_Adjacency</vt:lpstr>
      <vt:lpstr>3_Adjacency</vt:lpstr>
      <vt:lpstr>4_Adjacency</vt:lpstr>
      <vt:lpstr>5_Adjacency</vt:lpstr>
      <vt:lpstr>6_Adjacency</vt:lpstr>
      <vt:lpstr>7_Adjacency</vt:lpstr>
      <vt:lpstr>8_Adjacency</vt:lpstr>
      <vt:lpstr>9_Adjacency</vt:lpstr>
      <vt:lpstr>Equity</vt:lpstr>
      <vt:lpstr>1_Equity</vt:lpstr>
      <vt:lpstr>2_Equity</vt:lpstr>
      <vt:lpstr>3_Equity</vt:lpstr>
      <vt:lpstr>4_Equity</vt:lpstr>
      <vt:lpstr>5_Equity</vt:lpstr>
      <vt:lpstr>6_Equity</vt:lpstr>
      <vt:lpstr>7_Equity</vt:lpstr>
      <vt:lpstr>8_Equity</vt:lpstr>
      <vt:lpstr>9_Equity</vt:lpstr>
      <vt:lpstr>10_Equity</vt:lpstr>
      <vt:lpstr>11_Equity</vt:lpstr>
      <vt:lpstr>12_Equity</vt:lpstr>
      <vt:lpstr>13_Equity</vt:lpstr>
      <vt:lpstr>14_Equity</vt:lpstr>
      <vt:lpstr>15_Equity</vt:lpstr>
      <vt:lpstr>16_Equity</vt:lpstr>
      <vt:lpstr>17_Equity</vt:lpstr>
      <vt:lpstr>18_Equity</vt:lpstr>
      <vt:lpstr>19_Equity</vt:lpstr>
      <vt:lpstr>20_Equity</vt:lpstr>
      <vt:lpstr>21_Equity</vt:lpstr>
      <vt:lpstr>22_Equity</vt:lpstr>
      <vt:lpstr>23_Equity</vt:lpstr>
      <vt:lpstr>24_Equity</vt:lpstr>
      <vt:lpstr>25_Equity</vt:lpstr>
      <vt:lpstr>26_Equity</vt:lpstr>
      <vt:lpstr>Acrobat Document</vt:lpstr>
      <vt:lpstr>Oversight of the 12 Cities Project: How Coordination and Integration are Changing How We Fight HIV/AIDS </vt:lpstr>
      <vt:lpstr>Disclosures</vt:lpstr>
      <vt:lpstr>Disclosures</vt:lpstr>
      <vt:lpstr>Learning Objectives</vt:lpstr>
      <vt:lpstr>Obtaining CME/CE Credit</vt:lpstr>
      <vt:lpstr>Overview of Evaluation</vt:lpstr>
      <vt:lpstr>What is the 12 Cities Project (12 CP)?</vt:lpstr>
      <vt:lpstr>PowerPoint Presentation</vt:lpstr>
      <vt:lpstr>Federal Partners</vt:lpstr>
      <vt:lpstr>The 12 Cities*</vt:lpstr>
      <vt:lpstr>12 CP/NHAS Principles</vt:lpstr>
      <vt:lpstr>Selected 12 CP Activities</vt:lpstr>
      <vt:lpstr>Purposes of the Evaluation </vt:lpstr>
      <vt:lpstr>Definition of CCI</vt:lpstr>
      <vt:lpstr>Primary Evaluation Question</vt:lpstr>
      <vt:lpstr>Qualitative Approach</vt:lpstr>
      <vt:lpstr>Data Collection Steps</vt:lpstr>
      <vt:lpstr>Federal Agency Findings</vt:lpstr>
      <vt:lpstr>Discussions with the 12 Cities</vt:lpstr>
      <vt:lpstr>JSI identified          7 themes</vt:lpstr>
      <vt:lpstr> Understanding of the 12 CP and its goals varied across and within jurisdictions</vt:lpstr>
      <vt:lpstr>Ongoing communication between Federal and local partners is necessary to achieve 12 CP goals</vt:lpstr>
      <vt:lpstr>PowerPoint Presentation</vt:lpstr>
      <vt:lpstr>PowerPoint Presentation</vt:lpstr>
      <vt:lpstr>PowerPoint Presentation</vt:lpstr>
      <vt:lpstr>PowerPoint Presentation</vt:lpstr>
      <vt:lpstr>PowerPoint Presentation</vt:lpstr>
      <vt:lpstr>Summary of CCI Progress</vt:lpstr>
      <vt:lpstr>Ongoing Facilitators</vt:lpstr>
      <vt:lpstr>Ongoing Facilitators</vt:lpstr>
      <vt:lpstr>Ongoing Barriers</vt:lpstr>
      <vt:lpstr>Ongoing Barriers</vt:lpstr>
      <vt:lpstr>Recommendations</vt:lpstr>
      <vt:lpstr>Recommendations</vt:lpstr>
      <vt:lpstr>Questions for HHS</vt:lpstr>
      <vt:lpstr>Questions for Local Jurisdictions</vt:lpstr>
      <vt:lpstr>Questions for Everyone</vt:lpstr>
      <vt:lpstr>Acknowledgements</vt:lpstr>
      <vt:lpstr>Acknowledgements</vt:lpstr>
      <vt:lpstr>Coordinating HIV Prevention &amp; Care in NYC </vt:lpstr>
      <vt:lpstr> How It All Fits Together…  </vt:lpstr>
      <vt:lpstr>ECHPP Phase I in NYC (2010-2011)</vt:lpstr>
      <vt:lpstr>Key Shifts Accelerated by ECHPP/NHAS ECHPP Phase II in NYC (2011-2013) </vt:lpstr>
      <vt:lpstr>Key Shifts Accelerated by ECHPP/NHAS ECHPP Phase II in NYC (2011-2013) </vt:lpstr>
      <vt:lpstr>Key Shifts Accelerated by ECHPP/NHAS ECHPP Phase II in NYC (2011-2013) </vt:lpstr>
      <vt:lpstr>Prevention &amp; Care Collaboration:  Examples on the Ground</vt:lpstr>
      <vt:lpstr>PCSI Grant</vt:lpstr>
      <vt:lpstr>Impact of ECHPP and PCSI in NYC </vt:lpstr>
      <vt:lpstr>PowerPoint Presentation</vt:lpstr>
      <vt:lpstr>DC 12 Cities Project</vt:lpstr>
      <vt:lpstr>Changing Public Health Environment</vt:lpstr>
      <vt:lpstr>DC 12 Cities Project Overview</vt:lpstr>
      <vt:lpstr>DC 12 Cities Project Overview</vt:lpstr>
      <vt:lpstr>Provider Crosswalk</vt:lpstr>
      <vt:lpstr>PowerPoint Presentation</vt:lpstr>
      <vt:lpstr>PowerPoint Presentation</vt:lpstr>
      <vt:lpstr>PowerPoint Presentation</vt:lpstr>
      <vt:lpstr>PowerPoint Presentation</vt:lpstr>
      <vt:lpstr>Objective 1: Integrate Linkage and Navigation Support Infrastructure</vt:lpstr>
      <vt:lpstr>“No Wrong Door” Approach</vt:lpstr>
      <vt:lpstr>PowerPoint Presentation</vt:lpstr>
      <vt:lpstr>STD Clinic Pilot</vt:lpstr>
      <vt:lpstr>Conclusion</vt:lpstr>
      <vt:lpstr>PowerPoint Presentation</vt:lpstr>
      <vt:lpstr>Collaboration, Coordination, and Integration (CCI) in San Francisco</vt:lpstr>
      <vt:lpstr>Coordination*</vt:lpstr>
      <vt:lpstr>Collaboration*</vt:lpstr>
      <vt:lpstr>Integration*</vt:lpstr>
      <vt:lpstr>PowerPoint Presentation</vt:lpstr>
      <vt:lpstr>CCI in San Francisco – some examples</vt:lpstr>
      <vt:lpstr>Facilitating Factors of CCI</vt:lpstr>
      <vt:lpstr>Barriers to CCI: </vt:lpstr>
      <vt:lpstr>Lessons Learned</vt:lpstr>
      <vt:lpstr>Lesson #2: This is not new</vt:lpstr>
      <vt:lpstr>Build and strengthen relationships</vt:lpstr>
      <vt:lpstr>Our direction is clear:</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Perry</dc:creator>
  <cp:lastModifiedBy>Alan Gambrell</cp:lastModifiedBy>
  <cp:revision>177</cp:revision>
  <cp:lastPrinted>2013-03-13T17:33:43Z</cp:lastPrinted>
  <dcterms:created xsi:type="dcterms:W3CDTF">2012-07-17T17:26:43Z</dcterms:created>
  <dcterms:modified xsi:type="dcterms:W3CDTF">2013-03-13T17:36:05Z</dcterms:modified>
</cp:coreProperties>
</file>