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08" r:id="rId3"/>
    <p:sldMasterId id="2147484024" r:id="rId4"/>
    <p:sldMasterId id="2147483648" r:id="rId5"/>
    <p:sldMasterId id="2147483684" r:id="rId6"/>
  </p:sldMasterIdLst>
  <p:notesMasterIdLst>
    <p:notesMasterId r:id="rId40"/>
  </p:notesMasterIdLst>
  <p:sldIdLst>
    <p:sldId id="274" r:id="rId7"/>
    <p:sldId id="2087110237" r:id="rId8"/>
    <p:sldId id="2087110172" r:id="rId9"/>
    <p:sldId id="2087110183" r:id="rId10"/>
    <p:sldId id="2087110173" r:id="rId11"/>
    <p:sldId id="2087110178" r:id="rId12"/>
    <p:sldId id="285" r:id="rId13"/>
    <p:sldId id="287" r:id="rId14"/>
    <p:sldId id="294" r:id="rId15"/>
    <p:sldId id="2087110174" r:id="rId16"/>
    <p:sldId id="2087110240" r:id="rId17"/>
    <p:sldId id="2087110239" r:id="rId18"/>
    <p:sldId id="280" r:id="rId19"/>
    <p:sldId id="292" r:id="rId20"/>
    <p:sldId id="288" r:id="rId21"/>
    <p:sldId id="2087110175" r:id="rId22"/>
    <p:sldId id="2087110238" r:id="rId23"/>
    <p:sldId id="293" r:id="rId24"/>
    <p:sldId id="2087110171" r:id="rId25"/>
    <p:sldId id="2087110170" r:id="rId26"/>
    <p:sldId id="2087110169" r:id="rId27"/>
    <p:sldId id="2087110168" r:id="rId28"/>
    <p:sldId id="2087110181" r:id="rId29"/>
    <p:sldId id="2087110180" r:id="rId30"/>
    <p:sldId id="2087110179" r:id="rId31"/>
    <p:sldId id="303" r:id="rId32"/>
    <p:sldId id="2087110185" r:id="rId33"/>
    <p:sldId id="2087110176" r:id="rId34"/>
    <p:sldId id="295" r:id="rId35"/>
    <p:sldId id="311" r:id="rId36"/>
    <p:sldId id="2087110182" r:id="rId37"/>
    <p:sldId id="2087110177" r:id="rId38"/>
    <p:sldId id="20871101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77" autoAdjust="0"/>
    <p:restoredTop sz="94660"/>
  </p:normalViewPr>
  <p:slideViewPr>
    <p:cSldViewPr snapToGrid="0">
      <p:cViewPr varScale="1">
        <p:scale>
          <a:sx n="63" d="100"/>
          <a:sy n="63" d="100"/>
        </p:scale>
        <p:origin x="90" y="8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DB5D0-72CC-40CA-B68C-0B60F4B09957}" type="datetimeFigureOut">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55D48-6551-43C5-943D-E065015E5E5B}" type="slidenum">
              <a:t>‹#›</a:t>
            </a:fld>
            <a:endParaRPr lang="en-US"/>
          </a:p>
        </p:txBody>
      </p:sp>
    </p:spTree>
    <p:extLst>
      <p:ext uri="{BB962C8B-B14F-4D97-AF65-F5344CB8AC3E}">
        <p14:creationId xmlns:p14="http://schemas.microsoft.com/office/powerpoint/2010/main" val="137431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55D48-6551-43C5-943D-E065015E5E5B}" type="slidenum">
              <a:rPr lang="en-US" smtClean="0"/>
              <a:t>3</a:t>
            </a:fld>
            <a:endParaRPr lang="en-US"/>
          </a:p>
        </p:txBody>
      </p:sp>
    </p:spTree>
    <p:extLst>
      <p:ext uri="{BB962C8B-B14F-4D97-AF65-F5344CB8AC3E}">
        <p14:creationId xmlns:p14="http://schemas.microsoft.com/office/powerpoint/2010/main" val="1467555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931B1ED-B3D5-4098-995D-60D80A1DFAA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49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55D48-6551-43C5-943D-E065015E5E5B}" type="slidenum">
              <a:rPr lang="en-US" smtClean="0"/>
              <a:t>4</a:t>
            </a:fld>
            <a:endParaRPr lang="en-US"/>
          </a:p>
        </p:txBody>
      </p:sp>
    </p:spTree>
    <p:extLst>
      <p:ext uri="{BB962C8B-B14F-4D97-AF65-F5344CB8AC3E}">
        <p14:creationId xmlns:p14="http://schemas.microsoft.com/office/powerpoint/2010/main" val="204031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Char char="•"/>
            </a:pPr>
            <a:r>
              <a:rPr lang="x-none" dirty="0"/>
              <a:t>Better methodology produces better results</a:t>
            </a:r>
            <a:endParaRPr lang="en-US" dirty="0"/>
          </a:p>
          <a:p>
            <a:pPr marL="342900" lvl="1" indent="-342900">
              <a:buChar char="•"/>
            </a:pPr>
            <a:r>
              <a:rPr lang="x-none" dirty="0"/>
              <a:t>Use Innovation to Attract, Retain, and Motivate your Team</a:t>
            </a:r>
            <a:endParaRPr lang="en-US" dirty="0"/>
          </a:p>
          <a:p>
            <a:pPr marL="800100" lvl="3" indent="-342900">
              <a:buChar char="•"/>
            </a:pPr>
            <a:r>
              <a:rPr lang="x-none" dirty="0"/>
              <a:t>The best folks love to apply their talents to innovative work that can advance the state of the art and make a difference</a:t>
            </a:r>
            <a:endParaRPr lang="en-US" dirty="0">
              <a:cs typeface="Calibri" panose="020F0502020204030204"/>
            </a:endParaRPr>
          </a:p>
          <a:p>
            <a:pPr marL="800100" lvl="3" indent="-342900">
              <a:buChar char="•"/>
            </a:pPr>
            <a:r>
              <a:rPr lang="x-none" dirty="0"/>
              <a:t>By being innovation-focused, you continuously expand the impact you can make</a:t>
            </a:r>
            <a:endParaRPr lang="en-US" dirty="0">
              <a:cs typeface="Calibri" panose="020F0502020204030204"/>
            </a:endParaRPr>
          </a:p>
          <a:p>
            <a:pPr marL="342900" lvl="1" indent="-342900">
              <a:buChar char="•"/>
            </a:pPr>
            <a:r>
              <a:rPr lang="x-none" dirty="0"/>
              <a:t>Better staff engagement, education, and training produces better results in joint team experience and outcomes</a:t>
            </a:r>
            <a:endParaRPr lang="en-US" dirty="0"/>
          </a:p>
          <a:p>
            <a:pPr marL="342900" lvl="1" indent="-342900">
              <a:buChar char="•"/>
            </a:pPr>
            <a:r>
              <a:rPr lang="x-none" dirty="0"/>
              <a:t>Use the Power of Gratitude and Celebration</a:t>
            </a:r>
            <a:endParaRPr lang="en-US" dirty="0"/>
          </a:p>
          <a:p>
            <a:pPr marL="800100" lvl="3" indent="-342900">
              <a:buChar char="•"/>
            </a:pPr>
            <a:r>
              <a:rPr lang="x-none" dirty="0"/>
              <a:t>Positive Reinforcement Works</a:t>
            </a:r>
            <a:endParaRPr lang="en-US" dirty="0">
              <a:cs typeface="Calibri" panose="020F0502020204030204"/>
            </a:endParaRPr>
          </a:p>
          <a:p>
            <a:pPr marL="800100" lvl="3" indent="-342900">
              <a:buChar char="•"/>
            </a:pPr>
            <a:r>
              <a:rPr lang="x-none" dirty="0"/>
              <a:t>Make time to celebrate the fruits of hard labors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A955D48-6551-43C5-943D-E065015E5E5B}" type="slidenum">
              <a:rPr lang="en-US"/>
              <a:t>5</a:t>
            </a:fld>
            <a:endParaRPr lang="en-US"/>
          </a:p>
        </p:txBody>
      </p:sp>
    </p:spTree>
    <p:extLst>
      <p:ext uri="{BB962C8B-B14F-4D97-AF65-F5344CB8AC3E}">
        <p14:creationId xmlns:p14="http://schemas.microsoft.com/office/powerpoint/2010/main" val="403308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We have all of our new hires (developers and non-developers) go through an Onboarding program, one component of which is attending multi-day video training series we invested in an expert to do for us, which covers About HIV Care, Treatment, Prevention, and Housing.  This was not only to give folks the background to understand the context and content, but also to fall in love with serving the HIV community like us veterans have.  The employees then do a write up about what they learned and what stood out to them.  </a:t>
            </a:r>
            <a:endParaRPr lang="en-US" dirty="0"/>
          </a:p>
        </p:txBody>
      </p:sp>
      <p:sp>
        <p:nvSpPr>
          <p:cNvPr id="4" name="Slide Number Placeholder 3"/>
          <p:cNvSpPr>
            <a:spLocks noGrp="1"/>
          </p:cNvSpPr>
          <p:nvPr>
            <p:ph type="sldNum" sz="quarter" idx="5"/>
          </p:nvPr>
        </p:nvSpPr>
        <p:spPr/>
        <p:txBody>
          <a:bodyPr/>
          <a:lstStyle/>
          <a:p>
            <a:fld id="{3A955D48-6551-43C5-943D-E065015E5E5B}" type="slidenum">
              <a:rPr lang="en-US" smtClean="0"/>
              <a:t>7</a:t>
            </a:fld>
            <a:endParaRPr lang="en-US"/>
          </a:p>
        </p:txBody>
      </p:sp>
    </p:spTree>
    <p:extLst>
      <p:ext uri="{BB962C8B-B14F-4D97-AF65-F5344CB8AC3E}">
        <p14:creationId xmlns:p14="http://schemas.microsoft.com/office/powerpoint/2010/main" val="13466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739E7-75C6-4485-8577-8C61AC278654}" type="slidenum">
              <a:rPr lang="en-US" smtClean="0"/>
              <a:t>21</a:t>
            </a:fld>
            <a:endParaRPr lang="en-US"/>
          </a:p>
        </p:txBody>
      </p:sp>
    </p:spTree>
    <p:extLst>
      <p:ext uri="{BB962C8B-B14F-4D97-AF65-F5344CB8AC3E}">
        <p14:creationId xmlns:p14="http://schemas.microsoft.com/office/powerpoint/2010/main" val="376586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739E7-75C6-4485-8577-8C61AC278654}" type="slidenum">
              <a:rPr lang="en-US" smtClean="0"/>
              <a:t>23</a:t>
            </a:fld>
            <a:endParaRPr lang="en-US"/>
          </a:p>
        </p:txBody>
      </p:sp>
    </p:spTree>
    <p:extLst>
      <p:ext uri="{BB962C8B-B14F-4D97-AF65-F5344CB8AC3E}">
        <p14:creationId xmlns:p14="http://schemas.microsoft.com/office/powerpoint/2010/main" val="2154336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739E7-75C6-4485-8577-8C61AC278654}" type="slidenum">
              <a:rPr lang="en-US" smtClean="0"/>
              <a:t>24</a:t>
            </a:fld>
            <a:endParaRPr lang="en-US"/>
          </a:p>
        </p:txBody>
      </p:sp>
    </p:spTree>
    <p:extLst>
      <p:ext uri="{BB962C8B-B14F-4D97-AF65-F5344CB8AC3E}">
        <p14:creationId xmlns:p14="http://schemas.microsoft.com/office/powerpoint/2010/main" val="288019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739E7-75C6-4485-8577-8C61AC278654}" type="slidenum">
              <a:rPr lang="en-US" smtClean="0"/>
              <a:t>25</a:t>
            </a:fld>
            <a:endParaRPr lang="en-US"/>
          </a:p>
        </p:txBody>
      </p:sp>
    </p:spTree>
    <p:extLst>
      <p:ext uri="{BB962C8B-B14F-4D97-AF65-F5344CB8AC3E}">
        <p14:creationId xmlns:p14="http://schemas.microsoft.com/office/powerpoint/2010/main" val="246846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27</a:t>
            </a:fld>
            <a:endParaRPr lang="en-US"/>
          </a:p>
        </p:txBody>
      </p:sp>
    </p:spTree>
    <p:extLst>
      <p:ext uri="{BB962C8B-B14F-4D97-AF65-F5344CB8AC3E}">
        <p14:creationId xmlns:p14="http://schemas.microsoft.com/office/powerpoint/2010/main" val="72148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C0000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137C-E24E-4524-9B8E-A72155272BBD}" type="slidenum">
              <a:rPr lang="en-US" smtClean="0"/>
              <a:pPr/>
              <a:t>‹#›</a:t>
            </a:fld>
            <a:endParaRPr lang="en-US"/>
          </a:p>
        </p:txBody>
      </p:sp>
    </p:spTree>
    <p:extLst>
      <p:ext uri="{BB962C8B-B14F-4D97-AF65-F5344CB8AC3E}">
        <p14:creationId xmlns:p14="http://schemas.microsoft.com/office/powerpoint/2010/main" val="284402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137C-E24E-4524-9B8E-A72155272BBD}" type="slidenum">
              <a:rPr lang="en-US" smtClean="0"/>
              <a:pPr/>
              <a:t>‹#›</a:t>
            </a:fld>
            <a:endParaRPr lang="en-US"/>
          </a:p>
        </p:txBody>
      </p:sp>
      <p:sp>
        <p:nvSpPr>
          <p:cNvPr id="7" name="Rectangle 6">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48353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137C-E24E-4524-9B8E-A72155272BBD}" type="slidenum">
              <a:rPr lang="en-US" smtClean="0"/>
              <a:pPr/>
              <a:t>‹#›</a:t>
            </a:fld>
            <a:endParaRPr lang="en-US"/>
          </a:p>
        </p:txBody>
      </p:sp>
    </p:spTree>
    <p:extLst>
      <p:ext uri="{BB962C8B-B14F-4D97-AF65-F5344CB8AC3E}">
        <p14:creationId xmlns:p14="http://schemas.microsoft.com/office/powerpoint/2010/main" val="3622249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a:t>Click to edit Master text styles</a:t>
            </a:r>
          </a:p>
        </p:txBody>
      </p:sp>
    </p:spTree>
    <p:extLst>
      <p:ext uri="{BB962C8B-B14F-4D97-AF65-F5344CB8AC3E}">
        <p14:creationId xmlns:p14="http://schemas.microsoft.com/office/powerpoint/2010/main" val="1611471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C0000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229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atin typeface="+mn-lt"/>
              </a:defRPr>
            </a:lvl1p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C00000"/>
              </a:buClr>
              <a:buFont typeface="Wingdings" panose="05000000000000000000" pitchFamily="2" charset="2"/>
              <a:buChar char="§"/>
              <a:defRPr/>
            </a:lvl1pPr>
            <a:lvl2pPr marL="685800" indent="-228600">
              <a:buClr>
                <a:srgbClr val="C00000"/>
              </a:buClr>
              <a:buFont typeface="Wingdings" panose="05000000000000000000" pitchFamily="2" charset="2"/>
              <a:buChar char="§"/>
              <a:defRPr/>
            </a:lvl2pPr>
            <a:lvl3pPr marL="1143000" indent="-228600">
              <a:buClr>
                <a:srgbClr val="C00000"/>
              </a:buClr>
              <a:buFont typeface="Wingdings" panose="05000000000000000000" pitchFamily="2" charset="2"/>
              <a:buChar char="§"/>
              <a:defRPr/>
            </a:lvl3pPr>
            <a:lvl4pPr marL="1600200" indent="-228600">
              <a:buClr>
                <a:srgbClr val="C00000"/>
              </a:buClr>
              <a:buFont typeface="Wingdings" panose="05000000000000000000" pitchFamily="2" charset="2"/>
              <a:buChar char="§"/>
              <a:defRPr/>
            </a:lvl4pPr>
            <a:lvl5pPr marL="2057400" indent="-228600">
              <a:buClr>
                <a:srgbClr val="C00000"/>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7522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400" b="1">
                <a:solidFill>
                  <a:srgbClr val="C00000"/>
                </a:solidFill>
                <a:latin typeface="+mn-lt"/>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945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70542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
        <p:nvSpPr>
          <p:cNvPr id="10" name="Rectangle 9">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4825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57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18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atin typeface="+mn-lt"/>
              </a:defRPr>
            </a:lvl1p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C00000"/>
              </a:buClr>
              <a:buFont typeface="Wingdings" panose="05000000000000000000" pitchFamily="2" charset="2"/>
              <a:buChar char="§"/>
              <a:defRPr/>
            </a:lvl1pPr>
            <a:lvl2pPr marL="685800" indent="-228600">
              <a:buClr>
                <a:srgbClr val="C00000"/>
              </a:buClr>
              <a:buFont typeface="Wingdings" panose="05000000000000000000" pitchFamily="2" charset="2"/>
              <a:buChar char="§"/>
              <a:defRPr/>
            </a:lvl2pPr>
            <a:lvl3pPr marL="1143000" indent="-228600">
              <a:buClr>
                <a:srgbClr val="C00000"/>
              </a:buClr>
              <a:buFont typeface="Wingdings" panose="05000000000000000000" pitchFamily="2" charset="2"/>
              <a:buChar char="§"/>
              <a:defRPr/>
            </a:lvl3pPr>
            <a:lvl4pPr marL="1600200" indent="-228600">
              <a:buClr>
                <a:srgbClr val="C00000"/>
              </a:buClr>
              <a:buFont typeface="Wingdings" panose="05000000000000000000" pitchFamily="2" charset="2"/>
              <a:buChar char="§"/>
              <a:defRPr/>
            </a:lvl4pPr>
            <a:lvl5pPr marL="2057400" indent="-228600">
              <a:buClr>
                <a:srgbClr val="C00000"/>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137C-E24E-4524-9B8E-A72155272BBD}" type="slidenum">
              <a:rPr lang="en-US" smtClean="0"/>
              <a:pPr/>
              <a:t>‹#›</a:t>
            </a:fld>
            <a:endParaRPr lang="en-US"/>
          </a:p>
        </p:txBody>
      </p:sp>
      <p:sp>
        <p:nvSpPr>
          <p:cNvPr id="7" name="Rectangle 6">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2955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053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774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06668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736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a:t>Click to edit Master text styles</a:t>
            </a:r>
          </a:p>
        </p:txBody>
      </p:sp>
    </p:spTree>
    <p:extLst>
      <p:ext uri="{BB962C8B-B14F-4D97-AF65-F5344CB8AC3E}">
        <p14:creationId xmlns:p14="http://schemas.microsoft.com/office/powerpoint/2010/main" val="1075254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7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ECCEB4-33CC-42C6-867F-F55D9113E8C3}"/>
              </a:ext>
            </a:extLst>
          </p:cNvPr>
          <p:cNvPicPr>
            <a:picLocks noChangeAspect="1"/>
          </p:cNvPicPr>
          <p:nvPr userDrawn="1"/>
        </p:nvPicPr>
        <p:blipFill>
          <a:blip r:embed="rId2" cstate="print"/>
          <a:stretch>
            <a:fillRect/>
          </a:stretch>
        </p:blipFill>
        <p:spPr>
          <a:xfrm>
            <a:off x="0" y="5515287"/>
            <a:ext cx="12192000" cy="399426"/>
          </a:xfrm>
          <a:prstGeom prst="rect">
            <a:avLst/>
          </a:prstGeom>
        </p:spPr>
      </p:pic>
      <p:pic>
        <p:nvPicPr>
          <p:cNvPr id="4" name="Picture 3">
            <a:extLst>
              <a:ext uri="{FF2B5EF4-FFF2-40B4-BE49-F238E27FC236}">
                <a16:creationId xmlns:a16="http://schemas.microsoft.com/office/drawing/2014/main" id="{938AF0C8-7C8A-47F3-B0FB-6DDDE27D8475}"/>
              </a:ext>
            </a:extLst>
          </p:cNvPr>
          <p:cNvPicPr>
            <a:picLocks noChangeAspect="1"/>
          </p:cNvPicPr>
          <p:nvPr userDrawn="1"/>
        </p:nvPicPr>
        <p:blipFill>
          <a:blip r:embed="rId3" cstate="print"/>
          <a:stretch>
            <a:fillRect/>
          </a:stretch>
        </p:blipFill>
        <p:spPr>
          <a:xfrm>
            <a:off x="78409" y="5122720"/>
            <a:ext cx="1229255" cy="386620"/>
          </a:xfrm>
          <a:prstGeom prst="rect">
            <a:avLst/>
          </a:prstGeom>
        </p:spPr>
      </p:pic>
      <p:pic>
        <p:nvPicPr>
          <p:cNvPr id="5" name="Content Placeholder 14">
            <a:extLst>
              <a:ext uri="{FF2B5EF4-FFF2-40B4-BE49-F238E27FC236}">
                <a16:creationId xmlns:a16="http://schemas.microsoft.com/office/drawing/2014/main" id="{9CFFF132-441B-4B6C-B8D3-EB114DDACE92}"/>
              </a:ext>
            </a:extLst>
          </p:cNvPr>
          <p:cNvPicPr>
            <a:picLocks noChangeAspect="1"/>
          </p:cNvPicPr>
          <p:nvPr userDrawn="1"/>
        </p:nvPicPr>
        <p:blipFill>
          <a:blip r:embed="rId4" cstate="print"/>
          <a:stretch>
            <a:fillRect/>
          </a:stretch>
        </p:blipFill>
        <p:spPr>
          <a:xfrm>
            <a:off x="10512245" y="4596969"/>
            <a:ext cx="1583991" cy="912419"/>
          </a:xfrm>
          <a:prstGeom prst="rect">
            <a:avLst/>
          </a:prstGeom>
        </p:spPr>
      </p:pic>
    </p:spTree>
    <p:extLst>
      <p:ext uri="{BB962C8B-B14F-4D97-AF65-F5344CB8AC3E}">
        <p14:creationId xmlns:p14="http://schemas.microsoft.com/office/powerpoint/2010/main" val="2399934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77078" y="987424"/>
            <a:ext cx="4294948" cy="1069976"/>
          </a:xfrm>
          <a:prstGeom prst="rect">
            <a:avLst/>
          </a:prstGeom>
        </p:spPr>
        <p:txBody>
          <a:bodyPr anchor="b"/>
          <a:lstStyle/>
          <a:p>
            <a:r>
              <a:t>Title Text</a:t>
            </a:r>
          </a:p>
        </p:txBody>
      </p:sp>
      <p:sp>
        <p:nvSpPr>
          <p:cNvPr id="46" name="Body Level One…"/>
          <p:cNvSpPr txBox="1">
            <a:spLocks noGrp="1"/>
          </p:cNvSpPr>
          <p:nvPr>
            <p:ph type="body" sz="half" idx="1"/>
          </p:nvPr>
        </p:nvSpPr>
        <p:spPr>
          <a:xfrm>
            <a:off x="5183187" y="987425"/>
            <a:ext cx="6531735" cy="4610295"/>
          </a:xfrm>
          <a:prstGeom prst="rect">
            <a:avLst/>
          </a:prstGeom>
        </p:spPr>
        <p:txBody>
          <a:bodyPr/>
          <a:lstStyle>
            <a:lvl1pPr marL="457200" indent="-457200">
              <a:buClr>
                <a:srgbClr val="D03138"/>
              </a:buClr>
              <a:buSzPct val="100000"/>
              <a:buFont typeface="Arial"/>
              <a:buChar char="•"/>
              <a:defRPr sz="3200"/>
            </a:lvl1pPr>
            <a:lvl2pPr marL="718457" indent="-261257">
              <a:buClr>
                <a:srgbClr val="D03138"/>
              </a:buClr>
              <a:buFont typeface="Arial"/>
              <a:defRPr sz="3200"/>
            </a:lvl2pPr>
            <a:lvl3pPr marL="1219200" indent="-304800">
              <a:buClr>
                <a:srgbClr val="D03138"/>
              </a:buClr>
              <a:buFont typeface="Arial"/>
              <a:defRPr sz="3200"/>
            </a:lvl3pPr>
            <a:lvl4pPr marL="1737360" indent="-365760">
              <a:buClr>
                <a:srgbClr val="D03138"/>
              </a:buClr>
              <a:buFont typeface="Arial"/>
              <a:defRPr sz="3200"/>
            </a:lvl4pPr>
            <a:lvl5pPr marL="2194560" indent="-365760">
              <a:buClr>
                <a:srgbClr val="D03138"/>
              </a:buClr>
              <a:buFont typeface="Arial"/>
              <a:defRPr sz="3200"/>
            </a:lvl5pPr>
          </a:lstStyle>
          <a:p>
            <a:r>
              <a:t>Body Level One</a:t>
            </a:r>
          </a:p>
          <a:p>
            <a:pPr lvl="1"/>
            <a:r>
              <a:t>Body Level Two</a:t>
            </a:r>
          </a:p>
          <a:p>
            <a:pPr lvl="2"/>
            <a:r>
              <a:t>Body Level Three</a:t>
            </a:r>
          </a:p>
          <a:p>
            <a:pPr lvl="3"/>
            <a:r>
              <a:t>Body Level Four</a:t>
            </a:r>
          </a:p>
          <a:p>
            <a:pPr lvl="4"/>
            <a:r>
              <a:t>Body Level Five</a:t>
            </a:r>
          </a:p>
        </p:txBody>
      </p:sp>
      <p:sp>
        <p:nvSpPr>
          <p:cNvPr id="47" name="Text Placeholder 3"/>
          <p:cNvSpPr>
            <a:spLocks noGrp="1"/>
          </p:cNvSpPr>
          <p:nvPr>
            <p:ph type="body" sz="quarter" idx="13"/>
          </p:nvPr>
        </p:nvSpPr>
        <p:spPr>
          <a:xfrm>
            <a:off x="477076" y="2057399"/>
            <a:ext cx="4294951" cy="3540321"/>
          </a:xfrm>
          <a:prstGeom prst="rect">
            <a:avLst/>
          </a:prstGeom>
        </p:spPr>
        <p:txBody>
          <a:bodyPr/>
          <a:lstStyle/>
          <a:p>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789060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6" name="Title Text"/>
          <p:cNvSpPr txBox="1">
            <a:spLocks noGrp="1"/>
          </p:cNvSpPr>
          <p:nvPr>
            <p:ph type="title"/>
          </p:nvPr>
        </p:nvSpPr>
        <p:spPr>
          <a:prstGeom prst="rect">
            <a:avLst/>
          </a:prstGeom>
        </p:spPr>
        <p:txBody>
          <a:bodyPr/>
          <a:lstStyle/>
          <a:p>
            <a:r>
              <a:t>Title Text</a:t>
            </a:r>
          </a:p>
        </p:txBody>
      </p:sp>
      <p:sp>
        <p:nvSpPr>
          <p:cNvPr id="37" name="Body Level One…"/>
          <p:cNvSpPr txBox="1">
            <a:spLocks noGrp="1"/>
          </p:cNvSpPr>
          <p:nvPr>
            <p:ph type="body" sz="half" idx="1"/>
          </p:nvPr>
        </p:nvSpPr>
        <p:spPr>
          <a:xfrm>
            <a:off x="838200" y="1284446"/>
            <a:ext cx="5181600" cy="4276600"/>
          </a:xfrm>
          <a:prstGeom prst="rect">
            <a:avLst/>
          </a:prstGeom>
        </p:spPr>
        <p:txBody>
          <a:bodyPr/>
          <a:lstStyle>
            <a:lvl1pPr marL="457200" indent="-457200">
              <a:buClr>
                <a:srgbClr val="D03138"/>
              </a:buClr>
              <a:buSzPct val="100000"/>
              <a:buFont typeface="Arial"/>
              <a:buChar char="•"/>
              <a:defRPr sz="2800"/>
            </a:lvl1pPr>
            <a:lvl2pPr marL="723900" indent="-266700">
              <a:buClr>
                <a:srgbClr val="D03138"/>
              </a:buClr>
              <a:buFont typeface="Arial"/>
              <a:defRPr sz="2800"/>
            </a:lvl2pPr>
            <a:lvl3pPr marL="1234438" indent="-320038">
              <a:buClr>
                <a:srgbClr val="D03138"/>
              </a:buClr>
              <a:buFont typeface="Arial"/>
              <a:defRPr sz="2800"/>
            </a:lvl3pPr>
            <a:lvl4pPr marL="1727200" indent="-355600">
              <a:buClr>
                <a:srgbClr val="D03138"/>
              </a:buClr>
              <a:buFont typeface="Arial"/>
              <a:defRPr sz="2800"/>
            </a:lvl4pPr>
            <a:lvl5pPr marL="2184400" indent="-355600">
              <a:buClr>
                <a:srgbClr val="D03138"/>
              </a:buClr>
              <a:buFont typeface="Arial"/>
              <a:defRPr sz="2800"/>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6256897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F278-A6B6-4E7F-B447-84FAC1822BEF}"/>
              </a:ext>
            </a:extLst>
          </p:cNvPr>
          <p:cNvSpPr>
            <a:spLocks noGrp="1"/>
          </p:cNvSpPr>
          <p:nvPr>
            <p:ph type="ctrTitle"/>
          </p:nvPr>
        </p:nvSpPr>
        <p:spPr>
          <a:xfrm>
            <a:off x="1524000" y="1443831"/>
            <a:ext cx="9144000" cy="2387600"/>
          </a:xfrm>
        </p:spPr>
        <p:txBody>
          <a:bodyPr anchor="b"/>
          <a:lstStyle>
            <a:lvl1pPr algn="ctr">
              <a:defRPr sz="6000">
                <a:solidFill>
                  <a:srgbClr val="262F68"/>
                </a:solidFill>
              </a:defRPr>
            </a:lvl1pPr>
          </a:lstStyle>
          <a:p>
            <a:r>
              <a:rPr lang="en-US"/>
              <a:t>Click to edit Master title style</a:t>
            </a:r>
          </a:p>
        </p:txBody>
      </p:sp>
      <p:sp>
        <p:nvSpPr>
          <p:cNvPr id="3" name="Subtitle 2">
            <a:extLst>
              <a:ext uri="{FF2B5EF4-FFF2-40B4-BE49-F238E27FC236}">
                <a16:creationId xmlns:a16="http://schemas.microsoft.com/office/drawing/2014/main" id="{293038F0-40CE-4BEF-8CB4-4D871A28EF27}"/>
              </a:ext>
            </a:extLst>
          </p:cNvPr>
          <p:cNvSpPr>
            <a:spLocks noGrp="1"/>
          </p:cNvSpPr>
          <p:nvPr>
            <p:ph type="subTitle" idx="1"/>
          </p:nvPr>
        </p:nvSpPr>
        <p:spPr>
          <a:xfrm>
            <a:off x="1524000" y="415290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B16562EB-3509-446B-A4CE-D47A1C03A7DF}"/>
              </a:ext>
            </a:extLst>
          </p:cNvPr>
          <p:cNvSpPr>
            <a:spLocks noGrp="1"/>
          </p:cNvSpPr>
          <p:nvPr>
            <p:ph type="sldNum" sz="quarter" idx="12"/>
          </p:nvPr>
        </p:nvSpPr>
        <p:spPr/>
        <p:txBody>
          <a:bodyPr/>
          <a:lstStyle/>
          <a:p>
            <a:fld id="{22371414-462E-46DB-984E-E1D1898C16DC}" type="slidenum">
              <a:rPr lang="en-US" smtClean="0"/>
              <a:t>‹#›</a:t>
            </a:fld>
            <a:endParaRPr lang="en-US"/>
          </a:p>
        </p:txBody>
      </p:sp>
      <p:sp>
        <p:nvSpPr>
          <p:cNvPr id="9" name="Footer Placeholder 4">
            <a:extLst>
              <a:ext uri="{FF2B5EF4-FFF2-40B4-BE49-F238E27FC236}">
                <a16:creationId xmlns:a16="http://schemas.microsoft.com/office/drawing/2014/main" id="{683B0985-6B6E-4FB0-9CEB-EFBBFE73CD60}"/>
              </a:ext>
            </a:extLst>
          </p:cNvPr>
          <p:cNvSpPr>
            <a:spLocks noGrp="1"/>
          </p:cNvSpPr>
          <p:nvPr>
            <p:ph type="ftr" sz="quarter" idx="3"/>
          </p:nvPr>
        </p:nvSpPr>
        <p:spPr>
          <a:xfrm>
            <a:off x="3979527" y="6451396"/>
            <a:ext cx="4232945" cy="365125"/>
          </a:xfrm>
          <a:prstGeom prst="rect">
            <a:avLst/>
          </a:prstGeom>
        </p:spPr>
        <p:txBody>
          <a:bodyPr vert="horz" lIns="91440" tIns="45720" rIns="91440" bIns="45720" rtlCol="0" anchor="ctr"/>
          <a:lstStyle>
            <a:lvl1pPr algn="ctr">
              <a:defRPr sz="1200">
                <a:solidFill>
                  <a:schemeClr val="bg1"/>
                </a:solidFill>
              </a:defRPr>
            </a:lvl1pPr>
          </a:lstStyle>
          <a:p>
            <a:r>
              <a:rPr lang="en-US"/>
              <a:t>2022 National Ryan White Conference on HIV Care &amp; Treatment</a:t>
            </a:r>
          </a:p>
        </p:txBody>
      </p:sp>
    </p:spTree>
    <p:extLst>
      <p:ext uri="{BB962C8B-B14F-4D97-AF65-F5344CB8AC3E}">
        <p14:creationId xmlns:p14="http://schemas.microsoft.com/office/powerpoint/2010/main" val="1656077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400" b="1">
                <a:solidFill>
                  <a:srgbClr val="C00000"/>
                </a:solidFill>
                <a:latin typeface="+mn-lt"/>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137C-E24E-4524-9B8E-A72155272BBD}" type="slidenum">
              <a:rPr lang="en-US" smtClean="0"/>
              <a:pPr/>
              <a:t>‹#›</a:t>
            </a:fld>
            <a:endParaRPr lang="en-US"/>
          </a:p>
        </p:txBody>
      </p:sp>
    </p:spTree>
    <p:extLst>
      <p:ext uri="{BB962C8B-B14F-4D97-AF65-F5344CB8AC3E}">
        <p14:creationId xmlns:p14="http://schemas.microsoft.com/office/powerpoint/2010/main" val="3427676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99B9-46E9-4F5F-AA9D-EB8FA820B4E1}"/>
              </a:ext>
            </a:extLst>
          </p:cNvPr>
          <p:cNvSpPr>
            <a:spLocks noGrp="1"/>
          </p:cNvSpPr>
          <p:nvPr>
            <p:ph type="title"/>
          </p:nvPr>
        </p:nvSpPr>
        <p:spPr>
          <a:xfrm>
            <a:off x="838200" y="211137"/>
            <a:ext cx="6667500" cy="9398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E4CB32B-C79A-46A1-AD74-3A93852053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5093323-0CEE-411D-9A6B-176EBEE13A65}"/>
              </a:ext>
            </a:extLst>
          </p:cNvPr>
          <p:cNvSpPr>
            <a:spLocks noGrp="1"/>
          </p:cNvSpPr>
          <p:nvPr>
            <p:ph type="ftr" sz="quarter" idx="11"/>
          </p:nvPr>
        </p:nvSpPr>
        <p:spPr>
          <a:xfrm>
            <a:off x="3958555" y="6451600"/>
            <a:ext cx="4274890" cy="365125"/>
          </a:xfrm>
          <a:prstGeom prst="rect">
            <a:avLst/>
          </a:prstGeom>
        </p:spPr>
        <p:txBody>
          <a:bodyPr/>
          <a:lstStyle/>
          <a:p>
            <a:r>
              <a:rPr lang="en-US"/>
              <a:t>2022 National Ryan White Conference on HIV Care &amp; Treatment</a:t>
            </a:r>
          </a:p>
        </p:txBody>
      </p:sp>
      <p:sp>
        <p:nvSpPr>
          <p:cNvPr id="6" name="Slide Number Placeholder 5">
            <a:extLst>
              <a:ext uri="{FF2B5EF4-FFF2-40B4-BE49-F238E27FC236}">
                <a16:creationId xmlns:a16="http://schemas.microsoft.com/office/drawing/2014/main" id="{35EB6B16-B3C8-4F68-9731-F69880340DF7}"/>
              </a:ext>
            </a:extLst>
          </p:cNvPr>
          <p:cNvSpPr>
            <a:spLocks noGrp="1"/>
          </p:cNvSpPr>
          <p:nvPr>
            <p:ph type="sldNum" sz="quarter" idx="12"/>
          </p:nvPr>
        </p:nvSpPr>
        <p:spPr/>
        <p:txBody>
          <a:bodyPr/>
          <a:lstStyle/>
          <a:p>
            <a:fld id="{22371414-462E-46DB-984E-E1D1898C16DC}" type="slidenum">
              <a:rPr lang="en-US" smtClean="0"/>
              <a:t>‹#›</a:t>
            </a:fld>
            <a:endParaRPr lang="en-US"/>
          </a:p>
        </p:txBody>
      </p:sp>
    </p:spTree>
    <p:extLst>
      <p:ext uri="{BB962C8B-B14F-4D97-AF65-F5344CB8AC3E}">
        <p14:creationId xmlns:p14="http://schemas.microsoft.com/office/powerpoint/2010/main" val="176080090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7300-1867-4977-A16F-1F454A21F321}"/>
              </a:ext>
            </a:extLst>
          </p:cNvPr>
          <p:cNvSpPr>
            <a:spLocks noGrp="1"/>
          </p:cNvSpPr>
          <p:nvPr>
            <p:ph type="title"/>
          </p:nvPr>
        </p:nvSpPr>
        <p:spPr>
          <a:xfrm>
            <a:off x="831850" y="1709738"/>
            <a:ext cx="10515600" cy="2852737"/>
          </a:xfrm>
        </p:spPr>
        <p:txBody>
          <a:bodyPr anchor="b"/>
          <a:lstStyle>
            <a:lvl1pPr>
              <a:defRPr sz="6000">
                <a:solidFill>
                  <a:srgbClr val="262F68"/>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DB945-06ED-4B8B-BD5E-D319CAB5C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3A54097-78B5-4024-BD74-C9D0BCBE567C}"/>
              </a:ext>
            </a:extLst>
          </p:cNvPr>
          <p:cNvSpPr>
            <a:spLocks noGrp="1"/>
          </p:cNvSpPr>
          <p:nvPr>
            <p:ph type="ftr" sz="quarter" idx="11"/>
          </p:nvPr>
        </p:nvSpPr>
        <p:spPr>
          <a:xfrm>
            <a:off x="3958555" y="6451600"/>
            <a:ext cx="4274890" cy="365125"/>
          </a:xfrm>
          <a:prstGeom prst="rect">
            <a:avLst/>
          </a:prstGeom>
        </p:spPr>
        <p:txBody>
          <a:bodyPr/>
          <a:lstStyle/>
          <a:p>
            <a:r>
              <a:rPr lang="en-US"/>
              <a:t>2022 National Ryan White Conference on HIV Care &amp; Treatment</a:t>
            </a:r>
          </a:p>
        </p:txBody>
      </p:sp>
      <p:sp>
        <p:nvSpPr>
          <p:cNvPr id="6" name="Slide Number Placeholder 5">
            <a:extLst>
              <a:ext uri="{FF2B5EF4-FFF2-40B4-BE49-F238E27FC236}">
                <a16:creationId xmlns:a16="http://schemas.microsoft.com/office/drawing/2014/main" id="{B6C05CE1-4199-459F-B182-CE13C83618D2}"/>
              </a:ext>
            </a:extLst>
          </p:cNvPr>
          <p:cNvSpPr>
            <a:spLocks noGrp="1"/>
          </p:cNvSpPr>
          <p:nvPr>
            <p:ph type="sldNum" sz="quarter" idx="12"/>
          </p:nvPr>
        </p:nvSpPr>
        <p:spPr/>
        <p:txBody>
          <a:bodyPr/>
          <a:lstStyle/>
          <a:p>
            <a:fld id="{22371414-462E-46DB-984E-E1D1898C16DC}" type="slidenum">
              <a:rPr lang="en-US" smtClean="0"/>
              <a:t>‹#›</a:t>
            </a:fld>
            <a:endParaRPr lang="en-US"/>
          </a:p>
        </p:txBody>
      </p:sp>
    </p:spTree>
    <p:extLst>
      <p:ext uri="{BB962C8B-B14F-4D97-AF65-F5344CB8AC3E}">
        <p14:creationId xmlns:p14="http://schemas.microsoft.com/office/powerpoint/2010/main" val="65851938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2040-179B-4BDA-B27D-C34A7DCC63CD}"/>
              </a:ext>
            </a:extLst>
          </p:cNvPr>
          <p:cNvSpPr>
            <a:spLocks noGrp="1"/>
          </p:cNvSpPr>
          <p:nvPr>
            <p:ph type="title"/>
          </p:nvPr>
        </p:nvSpPr>
        <p:spPr>
          <a:xfrm>
            <a:off x="838200" y="122237"/>
            <a:ext cx="6667500" cy="10255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525DC0C-E109-4F3B-828B-D396FFA32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37C3C-A9DA-4F96-A932-21F07507BD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35008BC-EE4A-448A-96A8-926CCE52D83A}"/>
              </a:ext>
            </a:extLst>
          </p:cNvPr>
          <p:cNvSpPr>
            <a:spLocks noGrp="1"/>
          </p:cNvSpPr>
          <p:nvPr>
            <p:ph type="ftr" sz="quarter" idx="11"/>
          </p:nvPr>
        </p:nvSpPr>
        <p:spPr>
          <a:xfrm>
            <a:off x="3958555" y="6451600"/>
            <a:ext cx="4274890" cy="365125"/>
          </a:xfrm>
          <a:prstGeom prst="rect">
            <a:avLst/>
          </a:prstGeom>
        </p:spPr>
        <p:txBody>
          <a:bodyPr/>
          <a:lstStyle/>
          <a:p>
            <a:r>
              <a:rPr lang="en-US"/>
              <a:t>2022 National Ryan White Conference on HIV Care &amp; Treatment</a:t>
            </a:r>
          </a:p>
        </p:txBody>
      </p:sp>
      <p:sp>
        <p:nvSpPr>
          <p:cNvPr id="7" name="Slide Number Placeholder 6">
            <a:extLst>
              <a:ext uri="{FF2B5EF4-FFF2-40B4-BE49-F238E27FC236}">
                <a16:creationId xmlns:a16="http://schemas.microsoft.com/office/drawing/2014/main" id="{BF481EF3-16D8-428B-A377-45F0A9C63899}"/>
              </a:ext>
            </a:extLst>
          </p:cNvPr>
          <p:cNvSpPr>
            <a:spLocks noGrp="1"/>
          </p:cNvSpPr>
          <p:nvPr>
            <p:ph type="sldNum" sz="quarter" idx="12"/>
          </p:nvPr>
        </p:nvSpPr>
        <p:spPr/>
        <p:txBody>
          <a:bodyPr/>
          <a:lstStyle/>
          <a:p>
            <a:fld id="{22371414-462E-46DB-984E-E1D1898C16DC}" type="slidenum">
              <a:rPr lang="en-US" smtClean="0"/>
              <a:t>‹#›</a:t>
            </a:fld>
            <a:endParaRPr lang="en-US"/>
          </a:p>
        </p:txBody>
      </p:sp>
    </p:spTree>
    <p:extLst>
      <p:ext uri="{BB962C8B-B14F-4D97-AF65-F5344CB8AC3E}">
        <p14:creationId xmlns:p14="http://schemas.microsoft.com/office/powerpoint/2010/main" val="386175614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EF7C-6318-4C05-A383-09844856BC3A}"/>
              </a:ext>
            </a:extLst>
          </p:cNvPr>
          <p:cNvSpPr>
            <a:spLocks noGrp="1"/>
          </p:cNvSpPr>
          <p:nvPr>
            <p:ph type="title"/>
          </p:nvPr>
        </p:nvSpPr>
        <p:spPr>
          <a:xfrm>
            <a:off x="839788" y="224631"/>
            <a:ext cx="6694487" cy="899319"/>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705622-5397-4B37-A02E-9DE0BC6A60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AA9D34-E47B-4F68-8FB6-B66B61E0F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6CC97E-CEFA-43EA-9073-DD2997179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65B480-D179-4135-954F-176072A690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14719D3-4E60-4C3E-83DA-1CA13C28D989}"/>
              </a:ext>
            </a:extLst>
          </p:cNvPr>
          <p:cNvSpPr>
            <a:spLocks noGrp="1"/>
          </p:cNvSpPr>
          <p:nvPr>
            <p:ph type="ftr" sz="quarter" idx="11"/>
          </p:nvPr>
        </p:nvSpPr>
        <p:spPr>
          <a:xfrm>
            <a:off x="3958555" y="6451600"/>
            <a:ext cx="4274890" cy="365125"/>
          </a:xfrm>
          <a:prstGeom prst="rect">
            <a:avLst/>
          </a:prstGeom>
        </p:spPr>
        <p:txBody>
          <a:bodyPr/>
          <a:lstStyle/>
          <a:p>
            <a:r>
              <a:rPr lang="en-US"/>
              <a:t>2022 National Ryan White Conference on HIV Care &amp; Treatment</a:t>
            </a:r>
          </a:p>
        </p:txBody>
      </p:sp>
      <p:sp>
        <p:nvSpPr>
          <p:cNvPr id="9" name="Slide Number Placeholder 8">
            <a:extLst>
              <a:ext uri="{FF2B5EF4-FFF2-40B4-BE49-F238E27FC236}">
                <a16:creationId xmlns:a16="http://schemas.microsoft.com/office/drawing/2014/main" id="{D62A52CF-9F59-4CF9-854C-95A485444846}"/>
              </a:ext>
            </a:extLst>
          </p:cNvPr>
          <p:cNvSpPr>
            <a:spLocks noGrp="1"/>
          </p:cNvSpPr>
          <p:nvPr>
            <p:ph type="sldNum" sz="quarter" idx="12"/>
          </p:nvPr>
        </p:nvSpPr>
        <p:spPr/>
        <p:txBody>
          <a:bodyPr/>
          <a:lstStyle/>
          <a:p>
            <a:fld id="{22371414-462E-46DB-984E-E1D1898C16DC}" type="slidenum">
              <a:rPr lang="en-US" smtClean="0"/>
              <a:t>‹#›</a:t>
            </a:fld>
            <a:endParaRPr lang="en-US"/>
          </a:p>
        </p:txBody>
      </p:sp>
    </p:spTree>
    <p:extLst>
      <p:ext uri="{BB962C8B-B14F-4D97-AF65-F5344CB8AC3E}">
        <p14:creationId xmlns:p14="http://schemas.microsoft.com/office/powerpoint/2010/main" val="12487839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7FB6-6C62-4031-9C2D-82C208C8B074}"/>
              </a:ext>
            </a:extLst>
          </p:cNvPr>
          <p:cNvSpPr>
            <a:spLocks noGrp="1"/>
          </p:cNvSpPr>
          <p:nvPr>
            <p:ph type="title"/>
          </p:nvPr>
        </p:nvSpPr>
        <p:spPr>
          <a:xfrm>
            <a:off x="838200" y="131762"/>
            <a:ext cx="6667500" cy="1044575"/>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2D9C4ED-748F-44C0-B15C-AC506EB72FB3}"/>
              </a:ext>
            </a:extLst>
          </p:cNvPr>
          <p:cNvSpPr>
            <a:spLocks noGrp="1"/>
          </p:cNvSpPr>
          <p:nvPr>
            <p:ph type="ftr" sz="quarter" idx="11"/>
          </p:nvPr>
        </p:nvSpPr>
        <p:spPr>
          <a:xfrm>
            <a:off x="3958555" y="6451600"/>
            <a:ext cx="4274890" cy="365125"/>
          </a:xfrm>
          <a:prstGeom prst="rect">
            <a:avLst/>
          </a:prstGeom>
        </p:spPr>
        <p:txBody>
          <a:bodyPr/>
          <a:lstStyle/>
          <a:p>
            <a:r>
              <a:rPr lang="en-US"/>
              <a:t>2022 National Ryan White Conference on HIV Care &amp; Treatment</a:t>
            </a:r>
          </a:p>
        </p:txBody>
      </p:sp>
      <p:sp>
        <p:nvSpPr>
          <p:cNvPr id="5" name="Slide Number Placeholder 4">
            <a:extLst>
              <a:ext uri="{FF2B5EF4-FFF2-40B4-BE49-F238E27FC236}">
                <a16:creationId xmlns:a16="http://schemas.microsoft.com/office/drawing/2014/main" id="{5AD9702E-C8EF-4DE9-8D76-42D4734D43A0}"/>
              </a:ext>
            </a:extLst>
          </p:cNvPr>
          <p:cNvSpPr>
            <a:spLocks noGrp="1"/>
          </p:cNvSpPr>
          <p:nvPr>
            <p:ph type="sldNum" sz="quarter" idx="12"/>
          </p:nvPr>
        </p:nvSpPr>
        <p:spPr/>
        <p:txBody>
          <a:bodyPr/>
          <a:lstStyle/>
          <a:p>
            <a:fld id="{22371414-462E-46DB-984E-E1D1898C16DC}" type="slidenum">
              <a:rPr lang="en-US" smtClean="0"/>
              <a:t>‹#›</a:t>
            </a:fld>
            <a:endParaRPr lang="en-US"/>
          </a:p>
        </p:txBody>
      </p:sp>
    </p:spTree>
    <p:extLst>
      <p:ext uri="{BB962C8B-B14F-4D97-AF65-F5344CB8AC3E}">
        <p14:creationId xmlns:p14="http://schemas.microsoft.com/office/powerpoint/2010/main" val="31222956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ational Ryan White Conference on HIV Care &amp; Treatment 2022 Logo">
            <a:extLst>
              <a:ext uri="{FF2B5EF4-FFF2-40B4-BE49-F238E27FC236}">
                <a16:creationId xmlns:a16="http://schemas.microsoft.com/office/drawing/2014/main" id="{983C196B-F79A-BAA6-F7B1-2F65C8131F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3666" y="5225242"/>
            <a:ext cx="2731936" cy="1089834"/>
          </a:xfrm>
          <a:prstGeom prst="rect">
            <a:avLst/>
          </a:prstGeom>
        </p:spPr>
      </p:pic>
      <p:sp>
        <p:nvSpPr>
          <p:cNvPr id="5" name="Title 1">
            <a:extLst>
              <a:ext uri="{FF2B5EF4-FFF2-40B4-BE49-F238E27FC236}">
                <a16:creationId xmlns:a16="http://schemas.microsoft.com/office/drawing/2014/main" id="{6C89EC66-B660-E8DB-B13F-62153EF9FAD0}"/>
              </a:ext>
            </a:extLst>
          </p:cNvPr>
          <p:cNvSpPr>
            <a:spLocks noGrp="1"/>
          </p:cNvSpPr>
          <p:nvPr>
            <p:ph type="title" hasCustomPrompt="1"/>
          </p:nvPr>
        </p:nvSpPr>
        <p:spPr>
          <a:xfrm>
            <a:off x="992188" y="910431"/>
            <a:ext cx="8666162" cy="1785144"/>
          </a:xfrm>
        </p:spPr>
        <p:txBody>
          <a:bodyPr/>
          <a:lstStyle>
            <a:lvl1pPr>
              <a:defRPr/>
            </a:lvl1pPr>
          </a:lstStyle>
          <a:p>
            <a:r>
              <a:rPr lang="en-US"/>
              <a:t>Presentation Title</a:t>
            </a:r>
          </a:p>
        </p:txBody>
      </p:sp>
      <p:sp>
        <p:nvSpPr>
          <p:cNvPr id="6" name="Text Placeholder 2">
            <a:extLst>
              <a:ext uri="{FF2B5EF4-FFF2-40B4-BE49-F238E27FC236}">
                <a16:creationId xmlns:a16="http://schemas.microsoft.com/office/drawing/2014/main" id="{0A086226-CDDD-F30E-61CA-8FDF82974FA9}"/>
              </a:ext>
            </a:extLst>
          </p:cNvPr>
          <p:cNvSpPr>
            <a:spLocks noGrp="1"/>
          </p:cNvSpPr>
          <p:nvPr>
            <p:ph type="body" idx="1" hasCustomPrompt="1"/>
          </p:nvPr>
        </p:nvSpPr>
        <p:spPr>
          <a:xfrm>
            <a:off x="992188" y="3084513"/>
            <a:ext cx="5437187" cy="242093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(s), credentials, Position or Affiliation</a:t>
            </a:r>
          </a:p>
        </p:txBody>
      </p:sp>
    </p:spTree>
    <p:extLst>
      <p:ext uri="{BB962C8B-B14F-4D97-AF65-F5344CB8AC3E}">
        <p14:creationId xmlns:p14="http://schemas.microsoft.com/office/powerpoint/2010/main" val="322190744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B591-0D50-4DF2-959A-3DA4AEEB86DB}"/>
              </a:ext>
            </a:extLst>
          </p:cNvPr>
          <p:cNvSpPr>
            <a:spLocks noGrp="1"/>
          </p:cNvSpPr>
          <p:nvPr>
            <p:ph type="title"/>
          </p:nvPr>
        </p:nvSpPr>
        <p:spPr>
          <a:xfrm>
            <a:off x="839788" y="187325"/>
            <a:ext cx="6570662" cy="8890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579C27-1541-4E22-9BB2-F242929A7EBD}"/>
              </a:ext>
            </a:extLst>
          </p:cNvPr>
          <p:cNvSpPr>
            <a:spLocks noGrp="1"/>
          </p:cNvSpPr>
          <p:nvPr>
            <p:ph idx="1"/>
          </p:nvPr>
        </p:nvSpPr>
        <p:spPr>
          <a:xfrm>
            <a:off x="5183188" y="1533525"/>
            <a:ext cx="6172200" cy="43275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9F844-AC83-44B6-99AE-6D4481B7C997}"/>
              </a:ext>
            </a:extLst>
          </p:cNvPr>
          <p:cNvSpPr>
            <a:spLocks noGrp="1"/>
          </p:cNvSpPr>
          <p:nvPr>
            <p:ph type="body" sz="half" idx="2"/>
          </p:nvPr>
        </p:nvSpPr>
        <p:spPr>
          <a:xfrm>
            <a:off x="839788" y="1541463"/>
            <a:ext cx="3932237" cy="4327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25B3F42-C418-438F-89E8-52A6F21F2E48}"/>
              </a:ext>
            </a:extLst>
          </p:cNvPr>
          <p:cNvSpPr>
            <a:spLocks noGrp="1"/>
          </p:cNvSpPr>
          <p:nvPr>
            <p:ph type="ftr" sz="quarter" idx="11"/>
          </p:nvPr>
        </p:nvSpPr>
        <p:spPr>
          <a:xfrm>
            <a:off x="3958555" y="6451600"/>
            <a:ext cx="4274890" cy="365125"/>
          </a:xfrm>
          <a:prstGeom prst="rect">
            <a:avLst/>
          </a:prstGeom>
        </p:spPr>
        <p:txBody>
          <a:bodyPr/>
          <a:lstStyle/>
          <a:p>
            <a:r>
              <a:rPr lang="en-US"/>
              <a:t>2022 National Ryan White Conference on HIV Care &amp; Treatment</a:t>
            </a:r>
          </a:p>
        </p:txBody>
      </p:sp>
      <p:sp>
        <p:nvSpPr>
          <p:cNvPr id="7" name="Slide Number Placeholder 6">
            <a:extLst>
              <a:ext uri="{FF2B5EF4-FFF2-40B4-BE49-F238E27FC236}">
                <a16:creationId xmlns:a16="http://schemas.microsoft.com/office/drawing/2014/main" id="{932501F5-7FC5-49C3-9D44-7D021CE8EA8B}"/>
              </a:ext>
            </a:extLst>
          </p:cNvPr>
          <p:cNvSpPr>
            <a:spLocks noGrp="1"/>
          </p:cNvSpPr>
          <p:nvPr>
            <p:ph type="sldNum" sz="quarter" idx="12"/>
          </p:nvPr>
        </p:nvSpPr>
        <p:spPr/>
        <p:txBody>
          <a:bodyPr/>
          <a:lstStyle/>
          <a:p>
            <a:fld id="{22371414-462E-46DB-984E-E1D1898C16DC}" type="slidenum">
              <a:rPr lang="en-US" smtClean="0"/>
              <a:t>‹#›</a:t>
            </a:fld>
            <a:endParaRPr lang="en-US"/>
          </a:p>
        </p:txBody>
      </p:sp>
    </p:spTree>
    <p:extLst>
      <p:ext uri="{BB962C8B-B14F-4D97-AF65-F5344CB8AC3E}">
        <p14:creationId xmlns:p14="http://schemas.microsoft.com/office/powerpoint/2010/main" val="81477528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AC76-835F-4A12-928C-BF50AAA015F1}"/>
              </a:ext>
            </a:extLst>
          </p:cNvPr>
          <p:cNvSpPr>
            <a:spLocks noGrp="1"/>
          </p:cNvSpPr>
          <p:nvPr>
            <p:ph type="title"/>
          </p:nvPr>
        </p:nvSpPr>
        <p:spPr>
          <a:xfrm>
            <a:off x="839788" y="41275"/>
            <a:ext cx="6942137" cy="10826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7F4EE-DA9A-4EFB-A694-78F30CE59CF6}"/>
              </a:ext>
            </a:extLst>
          </p:cNvPr>
          <p:cNvSpPr>
            <a:spLocks noGrp="1"/>
          </p:cNvSpPr>
          <p:nvPr>
            <p:ph type="pic" idx="1"/>
          </p:nvPr>
        </p:nvSpPr>
        <p:spPr>
          <a:xfrm>
            <a:off x="5183188" y="1476375"/>
            <a:ext cx="6172200" cy="43846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BDFADC-4FA5-4023-BF05-805938D6681B}"/>
              </a:ext>
            </a:extLst>
          </p:cNvPr>
          <p:cNvSpPr>
            <a:spLocks noGrp="1"/>
          </p:cNvSpPr>
          <p:nvPr>
            <p:ph type="body" sz="half" idx="2"/>
          </p:nvPr>
        </p:nvSpPr>
        <p:spPr>
          <a:xfrm>
            <a:off x="839788" y="1484313"/>
            <a:ext cx="3932237" cy="4384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3BCFED7-BA51-49ED-B7BF-7D6E240E8463}"/>
              </a:ext>
            </a:extLst>
          </p:cNvPr>
          <p:cNvSpPr>
            <a:spLocks noGrp="1"/>
          </p:cNvSpPr>
          <p:nvPr>
            <p:ph type="ftr" sz="quarter" idx="11"/>
          </p:nvPr>
        </p:nvSpPr>
        <p:spPr>
          <a:xfrm>
            <a:off x="3958555" y="6451600"/>
            <a:ext cx="4274890" cy="365125"/>
          </a:xfrm>
          <a:prstGeom prst="rect">
            <a:avLst/>
          </a:prstGeom>
        </p:spPr>
        <p:txBody>
          <a:bodyPr/>
          <a:lstStyle>
            <a:lvl1pPr>
              <a:defRPr lang="en-US" dirty="0"/>
            </a:lvl1pPr>
          </a:lstStyle>
          <a:p>
            <a:r>
              <a:rPr lang="en-US"/>
              <a:t>2022 National Ryan White Conference on HIV Care &amp; Treatment</a:t>
            </a:r>
          </a:p>
        </p:txBody>
      </p:sp>
      <p:sp>
        <p:nvSpPr>
          <p:cNvPr id="7" name="Slide Number Placeholder 6">
            <a:extLst>
              <a:ext uri="{FF2B5EF4-FFF2-40B4-BE49-F238E27FC236}">
                <a16:creationId xmlns:a16="http://schemas.microsoft.com/office/drawing/2014/main" id="{20E0344D-170A-4DB0-94D6-76F9DE35D188}"/>
              </a:ext>
            </a:extLst>
          </p:cNvPr>
          <p:cNvSpPr>
            <a:spLocks noGrp="1"/>
          </p:cNvSpPr>
          <p:nvPr>
            <p:ph type="sldNum" sz="quarter" idx="12"/>
          </p:nvPr>
        </p:nvSpPr>
        <p:spPr/>
        <p:txBody>
          <a:bodyPr/>
          <a:lstStyle/>
          <a:p>
            <a:fld id="{22371414-462E-46DB-984E-E1D1898C16DC}" type="slidenum">
              <a:rPr lang="en-US" smtClean="0"/>
              <a:t>‹#›</a:t>
            </a:fld>
            <a:endParaRPr lang="en-US"/>
          </a:p>
        </p:txBody>
      </p:sp>
    </p:spTree>
    <p:extLst>
      <p:ext uri="{BB962C8B-B14F-4D97-AF65-F5344CB8AC3E}">
        <p14:creationId xmlns:p14="http://schemas.microsoft.com/office/powerpoint/2010/main" val="349872619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31" y="6230113"/>
            <a:ext cx="12189968" cy="146303"/>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017" y="6249162"/>
            <a:ext cx="12191153" cy="1905"/>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800"/>
          </a:p>
        </p:txBody>
      </p:sp>
      <p:sp>
        <p:nvSpPr>
          <p:cNvPr id="18" name="bk object 18"/>
          <p:cNvSpPr/>
          <p:nvPr/>
        </p:nvSpPr>
        <p:spPr>
          <a:xfrm>
            <a:off x="609600" y="5945123"/>
            <a:ext cx="1257808" cy="775716"/>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defRPr sz="1800" b="1" i="0">
                <a:solidFill>
                  <a:srgbClr val="000066"/>
                </a:solidFill>
                <a:latin typeface="Calibri"/>
                <a:cs typeface="Calibri"/>
              </a:defRPr>
            </a:lvl1pPr>
          </a:lstStyle>
          <a:p>
            <a:pPr marL="12700"/>
            <a:endParaRPr lang="en-US"/>
          </a:p>
        </p:txBody>
      </p:sp>
      <p:sp>
        <p:nvSpPr>
          <p:cNvPr id="3" name="Holder 3"/>
          <p:cNvSpPr>
            <a:spLocks noGrp="1"/>
          </p:cNvSpPr>
          <p:nvPr>
            <p:ph type="dt" sz="half" idx="6"/>
          </p:nvPr>
        </p:nvSpPr>
        <p:spPr/>
        <p:txBody>
          <a:bodyPr lIns="0" tIns="0" rIns="0" bIns="0"/>
          <a:lstStyle>
            <a:lvl1pPr>
              <a:defRPr sz="1800" b="1" i="0">
                <a:solidFill>
                  <a:srgbClr val="000066"/>
                </a:solidFill>
                <a:latin typeface="Calibri"/>
                <a:cs typeface="Calibri"/>
              </a:defRPr>
            </a:lvl1pPr>
          </a:lstStyle>
          <a:p>
            <a:pPr marL="12700"/>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427159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A30B25-AD54-13E9-6F81-A89483D53D96}"/>
              </a:ext>
            </a:extLst>
          </p:cNvPr>
          <p:cNvSpPr>
            <a:spLocks noGrp="1"/>
          </p:cNvSpPr>
          <p:nvPr>
            <p:ph type="dt" sz="half" idx="10"/>
          </p:nvPr>
        </p:nvSpPr>
        <p:spPr/>
        <p:txBody>
          <a:bodyPr/>
          <a:lstStyle/>
          <a:p>
            <a:fld id="{FF0A669B-47AD-469E-A490-CAFDAAA6F750}" type="datetimeFigureOut">
              <a:rPr lang="en-US" smtClean="0"/>
              <a:t>12/14/2022</a:t>
            </a:fld>
            <a:endParaRPr lang="en-US"/>
          </a:p>
        </p:txBody>
      </p:sp>
      <p:sp>
        <p:nvSpPr>
          <p:cNvPr id="3" name="Footer Placeholder 2">
            <a:extLst>
              <a:ext uri="{FF2B5EF4-FFF2-40B4-BE49-F238E27FC236}">
                <a16:creationId xmlns:a16="http://schemas.microsoft.com/office/drawing/2014/main" id="{50F5197C-5AC5-FEF3-1FA6-EDD4EF7E42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CED46F-2000-665A-97AA-C5324CC53F27}"/>
              </a:ext>
            </a:extLst>
          </p:cNvPr>
          <p:cNvSpPr>
            <a:spLocks noGrp="1"/>
          </p:cNvSpPr>
          <p:nvPr>
            <p:ph type="sldNum" sz="quarter" idx="12"/>
          </p:nvPr>
        </p:nvSpPr>
        <p:spPr/>
        <p:txBody>
          <a:bodyPr/>
          <a:lstStyle/>
          <a:p>
            <a:fld id="{07548FA5-2AC3-4499-BB64-68744126C2B5}" type="slidenum">
              <a:rPr lang="en-US" smtClean="0"/>
              <a:t>‹#›</a:t>
            </a:fld>
            <a:endParaRPr lang="en-US"/>
          </a:p>
        </p:txBody>
      </p:sp>
    </p:spTree>
    <p:extLst>
      <p:ext uri="{BB962C8B-B14F-4D97-AF65-F5344CB8AC3E}">
        <p14:creationId xmlns:p14="http://schemas.microsoft.com/office/powerpoint/2010/main" val="89564439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D137C-E24E-4524-9B8E-A72155272BBD}" type="slidenum">
              <a:rPr lang="en-US" smtClean="0"/>
              <a:pPr/>
              <a:t>‹#›</a:t>
            </a:fld>
            <a:endParaRPr lang="en-US"/>
          </a:p>
        </p:txBody>
      </p:sp>
      <p:sp>
        <p:nvSpPr>
          <p:cNvPr id="8" name="Rectangle 7">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51247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D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9009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DE Custom W/ 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96BCC267-8A53-D7B6-2042-574BC4337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4239"/>
            <a:ext cx="8848272" cy="6609522"/>
          </a:xfrm>
          <a:prstGeom prst="rect">
            <a:avLst/>
          </a:prstGeom>
        </p:spPr>
      </p:pic>
    </p:spTree>
    <p:extLst>
      <p:ext uri="{BB962C8B-B14F-4D97-AF65-F5344CB8AC3E}">
        <p14:creationId xmlns:p14="http://schemas.microsoft.com/office/powerpoint/2010/main" val="332135518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DE Custom W/ 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BA54018-468C-F95A-18B8-D597435AE5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8894291" cy="6858000"/>
          </a:xfrm>
          <a:prstGeom prst="rect">
            <a:avLst/>
          </a:prstGeom>
        </p:spPr>
      </p:pic>
    </p:spTree>
    <p:extLst>
      <p:ext uri="{BB962C8B-B14F-4D97-AF65-F5344CB8AC3E}">
        <p14:creationId xmlns:p14="http://schemas.microsoft.com/office/powerpoint/2010/main" val="332135518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9BB6-DAD1-FB5A-BB9E-615E9E9895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C5EAB5-E5BA-6559-0012-C2A5436143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C3C15-F7C6-E319-0645-D2E5840AE6B8}"/>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5" name="Footer Placeholder 4">
            <a:extLst>
              <a:ext uri="{FF2B5EF4-FFF2-40B4-BE49-F238E27FC236}">
                <a16:creationId xmlns:a16="http://schemas.microsoft.com/office/drawing/2014/main" id="{EC7F2A92-3D0B-F058-C778-0B34058E1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ABBFE-CA50-4964-5FF8-4F1ABEF570A8}"/>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102879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58B2-61C6-692D-D388-2F3740EDA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86DA0-6326-9897-6DC9-944DC9E20E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517A5-8824-689B-DAE2-44C030892897}"/>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5" name="Footer Placeholder 4">
            <a:extLst>
              <a:ext uri="{FF2B5EF4-FFF2-40B4-BE49-F238E27FC236}">
                <a16:creationId xmlns:a16="http://schemas.microsoft.com/office/drawing/2014/main" id="{F1D7EE4C-0645-4B60-68F9-89D60524C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95489-4C00-A6BF-C9D1-62A0804812F1}"/>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981113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3C00-545A-53A2-7977-A7660D1552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1F2DA-97FA-3271-2363-3C50341D1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085E4A-C3DC-4BD9-AF7C-C23340E05656}"/>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5" name="Footer Placeholder 4">
            <a:extLst>
              <a:ext uri="{FF2B5EF4-FFF2-40B4-BE49-F238E27FC236}">
                <a16:creationId xmlns:a16="http://schemas.microsoft.com/office/drawing/2014/main" id="{55A44B66-BDCB-3C19-1BAF-EB9F10017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B6532-6707-E92C-5647-154A1843AB22}"/>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611976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B3E7-CE8B-36A0-8275-0F83FCB05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DACC4-A3C8-D06A-48F7-5382B34F89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7DACE-955F-39AB-2784-C10222323C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AE3E4B-5F34-EE51-45FA-427B530F9DD9}"/>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6" name="Footer Placeholder 5">
            <a:extLst>
              <a:ext uri="{FF2B5EF4-FFF2-40B4-BE49-F238E27FC236}">
                <a16:creationId xmlns:a16="http://schemas.microsoft.com/office/drawing/2014/main" id="{709E2885-EF83-6DD6-0275-0B4C86D94D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26FF79-11D5-790A-4A32-C832A1CE38F9}"/>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667355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9ABD-4565-7120-713D-AFE8ECECB0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1C5055-3DB7-9177-4CB3-2C3ECC7581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2102-A70F-7437-61C2-B2805298DC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36000D-AB8F-5649-C752-018088EDB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279AC-5B98-E4D8-01C7-152EC6E2A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501EE0-1F12-34E1-5CDE-AB66DEA7467A}"/>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8" name="Footer Placeholder 7">
            <a:extLst>
              <a:ext uri="{FF2B5EF4-FFF2-40B4-BE49-F238E27FC236}">
                <a16:creationId xmlns:a16="http://schemas.microsoft.com/office/drawing/2014/main" id="{CA2307E4-F5E6-AAAD-E1C3-5FB5EAA071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A23269-97E8-3843-C94B-A02FC9A35532}"/>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512800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FE10-316B-7BC9-D62E-1DA994A38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DD7606-E008-6B1E-F8B6-1EDAFA252313}"/>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4" name="Footer Placeholder 3">
            <a:extLst>
              <a:ext uri="{FF2B5EF4-FFF2-40B4-BE49-F238E27FC236}">
                <a16:creationId xmlns:a16="http://schemas.microsoft.com/office/drawing/2014/main" id="{13C3148D-E4B6-07B9-5737-E672A83ECE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61E98C-2B00-1C5B-62F0-8FD8963E0E8A}"/>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421614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8698F-5ACB-468C-4710-A06DD2CFD064}"/>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3" name="Footer Placeholder 2">
            <a:extLst>
              <a:ext uri="{FF2B5EF4-FFF2-40B4-BE49-F238E27FC236}">
                <a16:creationId xmlns:a16="http://schemas.microsoft.com/office/drawing/2014/main" id="{4107B0EB-BA23-9964-C7A5-F6C6026599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819BA6-3A4F-256A-24A7-2CBA6DC1E868}"/>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51292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D137C-E24E-4524-9B8E-A72155272BBD}" type="slidenum">
              <a:rPr lang="en-US" smtClean="0"/>
              <a:pPr/>
              <a:t>‹#›</a:t>
            </a:fld>
            <a:endParaRPr lang="en-US"/>
          </a:p>
        </p:txBody>
      </p:sp>
      <p:sp>
        <p:nvSpPr>
          <p:cNvPr id="10" name="Rectangle 9">
            <a:extLst>
              <a:ext uri="{FF2B5EF4-FFF2-40B4-BE49-F238E27FC236}">
                <a16:creationId xmlns:a16="http://schemas.microsoft.com/office/drawing/2014/main" id="{8D4EB635-45C4-434A-AF9E-9B3C279E8A04}"/>
              </a:ext>
            </a:extLst>
          </p:cNvPr>
          <p:cNvSpPr/>
          <p:nvPr userDrawn="1"/>
        </p:nvSpPr>
        <p:spPr>
          <a:xfrm>
            <a:off x="502704" y="673106"/>
            <a:ext cx="119597" cy="754063"/>
          </a:xfrm>
          <a:prstGeom prst="rect">
            <a:avLst/>
          </a:prstGeom>
          <a:solidFill>
            <a:srgbClr val="D3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68078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083C-1ED5-AE17-15BF-A6759CD6C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760CF3-C213-E7D4-4235-EC723BC39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8EC376-BCA3-CADC-9808-AA806BC11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A54C7-5078-AD28-D9BF-E3736BD80738}"/>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6" name="Footer Placeholder 5">
            <a:extLst>
              <a:ext uri="{FF2B5EF4-FFF2-40B4-BE49-F238E27FC236}">
                <a16:creationId xmlns:a16="http://schemas.microsoft.com/office/drawing/2014/main" id="{8466A737-019D-8A59-5074-58850B24E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AAA98-3AF7-02E4-D0F9-9A3EA3A52B3B}"/>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881996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3DBC-6D9F-5B7B-0C55-C7FD42F9B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1583AD-E75C-C5DD-077A-2A9AAE8AE6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BCE93-2C94-6206-74F6-B870FD9398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E28BF-8FBF-AAA4-2B85-8F5CCEF67CAF}"/>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6" name="Footer Placeholder 5">
            <a:extLst>
              <a:ext uri="{FF2B5EF4-FFF2-40B4-BE49-F238E27FC236}">
                <a16:creationId xmlns:a16="http://schemas.microsoft.com/office/drawing/2014/main" id="{C90C82EA-89EF-EA92-071F-566A72145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6ABE2-6355-D0AB-DE43-8480790CCB65}"/>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32969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F756-E672-B796-5F8E-4CCB231B13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57575-5F7C-59F4-E6C0-CE10B04FA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1628A-9B4B-9F58-3E5D-787167D1DEAF}"/>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5" name="Footer Placeholder 4">
            <a:extLst>
              <a:ext uri="{FF2B5EF4-FFF2-40B4-BE49-F238E27FC236}">
                <a16:creationId xmlns:a16="http://schemas.microsoft.com/office/drawing/2014/main" id="{630E73F3-4BC0-8C69-1F3E-1DE0CA7B6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D9347-1467-AB39-8739-9725FE88B442}"/>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232192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DC3CF8-70BC-FB65-EA7D-CED6C305E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E26FAF-F0EA-842A-E8E0-8BFE4C4F4E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DDD5A-1C16-0FCA-F854-C3131C4FD683}"/>
              </a:ext>
            </a:extLst>
          </p:cNvPr>
          <p:cNvSpPr>
            <a:spLocks noGrp="1"/>
          </p:cNvSpPr>
          <p:nvPr>
            <p:ph type="dt" sz="half" idx="10"/>
          </p:nvPr>
        </p:nvSpPr>
        <p:spPr/>
        <p:txBody>
          <a:bodyPr/>
          <a:lstStyle/>
          <a:p>
            <a:fld id="{82EDB8D0-98ED-4B86-9D5F-E61ADC70144D}" type="datetimeFigureOut">
              <a:rPr lang="en-US" smtClean="0"/>
              <a:t>12/14/2022</a:t>
            </a:fld>
            <a:endParaRPr lang="en-US"/>
          </a:p>
        </p:txBody>
      </p:sp>
      <p:sp>
        <p:nvSpPr>
          <p:cNvPr id="5" name="Footer Placeholder 4">
            <a:extLst>
              <a:ext uri="{FF2B5EF4-FFF2-40B4-BE49-F238E27FC236}">
                <a16:creationId xmlns:a16="http://schemas.microsoft.com/office/drawing/2014/main" id="{5C67831B-FE4F-CA68-7FFE-ACDBF38A2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25B45-DE86-DDEA-CBBD-352E32DE3F71}"/>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20430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D137C-E24E-4524-9B8E-A72155272BBD}" type="slidenum">
              <a:rPr lang="en-US" smtClean="0"/>
              <a:pPr/>
              <a:t>‹#›</a:t>
            </a:fld>
            <a:endParaRPr lang="en-US"/>
          </a:p>
        </p:txBody>
      </p:sp>
    </p:spTree>
    <p:extLst>
      <p:ext uri="{BB962C8B-B14F-4D97-AF65-F5344CB8AC3E}">
        <p14:creationId xmlns:p14="http://schemas.microsoft.com/office/powerpoint/2010/main" val="364182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D137C-E24E-4524-9B8E-A72155272BBD}" type="slidenum">
              <a:rPr lang="en-US" smtClean="0"/>
              <a:pPr/>
              <a:t>‹#›</a:t>
            </a:fld>
            <a:endParaRPr lang="en-US"/>
          </a:p>
        </p:txBody>
      </p:sp>
    </p:spTree>
    <p:extLst>
      <p:ext uri="{BB962C8B-B14F-4D97-AF65-F5344CB8AC3E}">
        <p14:creationId xmlns:p14="http://schemas.microsoft.com/office/powerpoint/2010/main" val="383133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D137C-E24E-4524-9B8E-A72155272BBD}" type="slidenum">
              <a:rPr lang="en-US" smtClean="0"/>
              <a:pPr/>
              <a:t>‹#›</a:t>
            </a:fld>
            <a:endParaRPr lang="en-US"/>
          </a:p>
        </p:txBody>
      </p:sp>
    </p:spTree>
    <p:extLst>
      <p:ext uri="{BB962C8B-B14F-4D97-AF65-F5344CB8AC3E}">
        <p14:creationId xmlns:p14="http://schemas.microsoft.com/office/powerpoint/2010/main" val="241625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F5690-090E-445B-B0FA-EA011539AF1A}"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D137C-E24E-4524-9B8E-A72155272BBD}" type="slidenum">
              <a:rPr lang="en-US" smtClean="0"/>
              <a:pPr/>
              <a:t>‹#›</a:t>
            </a:fld>
            <a:endParaRPr lang="en-US"/>
          </a:p>
        </p:txBody>
      </p:sp>
    </p:spTree>
    <p:extLst>
      <p:ext uri="{BB962C8B-B14F-4D97-AF65-F5344CB8AC3E}">
        <p14:creationId xmlns:p14="http://schemas.microsoft.com/office/powerpoint/2010/main" val="1449599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F5690-090E-445B-B0FA-EA011539AF1A}" type="datetimeFigureOut">
              <a:rPr lang="en-US" smtClean="0"/>
              <a:pPr/>
              <a:t>12/14/2022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D137C-E24E-4524-9B8E-A72155272BBD}" type="slidenum">
              <a:rPr lang="en-US" smtClean="0"/>
              <a:pPr/>
              <a:t>‹#›</a:t>
            </a:fld>
            <a:endParaRPr lang="en-US"/>
          </a:p>
        </p:txBody>
      </p:sp>
      <p:pic>
        <p:nvPicPr>
          <p:cNvPr id="7" name="Picture 6">
            <a:extLst>
              <a:ext uri="{FF2B5EF4-FFF2-40B4-BE49-F238E27FC236}">
                <a16:creationId xmlns:a16="http://schemas.microsoft.com/office/drawing/2014/main" id="{F599FA4C-729B-4D0E-8600-6744046845D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62" y="6534151"/>
            <a:ext cx="914287" cy="126984"/>
          </a:xfrm>
          <a:prstGeom prst="rect">
            <a:avLst/>
          </a:prstGeom>
        </p:spPr>
      </p:pic>
    </p:spTree>
    <p:extLst>
      <p:ext uri="{BB962C8B-B14F-4D97-AF65-F5344CB8AC3E}">
        <p14:creationId xmlns:p14="http://schemas.microsoft.com/office/powerpoint/2010/main" val="258344634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4175" r:id="rId12"/>
  </p:sldLayoutIdLst>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F5690-090E-445B-B0FA-EA011539AF1A}" type="datetimeFigureOut">
              <a:rPr lang="en-US" smtClean="0">
                <a:solidFill>
                  <a:prstClr val="black">
                    <a:tint val="75000"/>
                  </a:prstClr>
                </a:solidFill>
              </a: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D137C-E24E-4524-9B8E-A72155272BBD}"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F599FA4C-729B-4D0E-8600-6744046845D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2462" y="6534151"/>
            <a:ext cx="914287" cy="126984"/>
          </a:xfrm>
          <a:prstGeom prst="rect">
            <a:avLst/>
          </a:prstGeom>
        </p:spPr>
      </p:pic>
    </p:spTree>
    <p:extLst>
      <p:ext uri="{BB962C8B-B14F-4D97-AF65-F5344CB8AC3E}">
        <p14:creationId xmlns:p14="http://schemas.microsoft.com/office/powerpoint/2010/main" val="395896378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212" r:id="rId12"/>
    <p:sldLayoutId id="2147484249" r:id="rId13"/>
    <p:sldLayoutId id="2147484250" r:id="rId14"/>
    <p:sldLayoutId id="2147484251" r:id="rId15"/>
    <p:sldLayoutId id="2147484252" r:id="rId16"/>
  </p:sldLayoutIdLst>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251F-C42D-440E-B3D7-F596BA6C6B62}"/>
              </a:ext>
            </a:extLst>
          </p:cNvPr>
          <p:cNvSpPr>
            <a:spLocks noGrp="1"/>
          </p:cNvSpPr>
          <p:nvPr>
            <p:ph type="title"/>
          </p:nvPr>
        </p:nvSpPr>
        <p:spPr>
          <a:xfrm>
            <a:off x="838200" y="-25400"/>
            <a:ext cx="66675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9BC65-5E53-4EF7-9393-0039757F4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61F78A-780F-4A24-B7D4-CA48949CC242}"/>
              </a:ext>
            </a:extLst>
          </p:cNvPr>
          <p:cNvSpPr>
            <a:spLocks noGrp="1"/>
          </p:cNvSpPr>
          <p:nvPr>
            <p:ph type="sldNum" sz="quarter" idx="4"/>
          </p:nvPr>
        </p:nvSpPr>
        <p:spPr>
          <a:xfrm>
            <a:off x="8610600" y="6434508"/>
            <a:ext cx="2743200" cy="365125"/>
          </a:xfrm>
          <a:prstGeom prst="rect">
            <a:avLst/>
          </a:prstGeom>
        </p:spPr>
        <p:txBody>
          <a:bodyPr vert="horz" lIns="91440" tIns="45720" rIns="91440" bIns="45720" rtlCol="0" anchor="ctr"/>
          <a:lstStyle>
            <a:lvl1pPr algn="r">
              <a:defRPr sz="1200">
                <a:solidFill>
                  <a:schemeClr val="bg1"/>
                </a:solidFill>
              </a:defRPr>
            </a:lvl1pPr>
          </a:lstStyle>
          <a:p>
            <a:fld id="{22371414-462E-46DB-984E-E1D1898C16DC}" type="slidenum">
              <a:rPr lang="en-US" smtClean="0"/>
              <a:pPr/>
              <a:t>‹#›</a:t>
            </a:fld>
            <a:endParaRPr lang="en-US"/>
          </a:p>
        </p:txBody>
      </p:sp>
      <p:sp>
        <p:nvSpPr>
          <p:cNvPr id="7" name="Footer Placeholder 6">
            <a:extLst>
              <a:ext uri="{FF2B5EF4-FFF2-40B4-BE49-F238E27FC236}">
                <a16:creationId xmlns:a16="http://schemas.microsoft.com/office/drawing/2014/main" id="{017B4046-9F7F-CB96-DFCE-278232EDA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3448257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4331" r:id="rId13"/>
    <p:sldLayoutId id="2147483662" r:id="rId14"/>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13038"/>
        </a:buClr>
        <a:buFont typeface="Arial" panose="020B0604020202020204" pitchFamily="34" charset="0"/>
        <a:buChar char="•"/>
        <a:defRPr sz="2800" kern="1200">
          <a:solidFill>
            <a:srgbClr val="262F68"/>
          </a:solidFill>
          <a:latin typeface="+mn-lt"/>
          <a:ea typeface="+mn-ea"/>
          <a:cs typeface="+mn-cs"/>
        </a:defRPr>
      </a:lvl1pPr>
      <a:lvl2pPr marL="685800" indent="-228600" algn="l" defTabSz="914400" rtl="0" eaLnBrk="1" latinLnBrk="0" hangingPunct="1">
        <a:lnSpc>
          <a:spcPct val="90000"/>
        </a:lnSpc>
        <a:spcBef>
          <a:spcPts val="500"/>
        </a:spcBef>
        <a:buClr>
          <a:srgbClr val="D13038"/>
        </a:buClr>
        <a:buFont typeface="Arial" panose="020B0604020202020204" pitchFamily="34" charset="0"/>
        <a:buChar char="•"/>
        <a:defRPr sz="2400" kern="1200">
          <a:solidFill>
            <a:srgbClr val="262F68"/>
          </a:solidFill>
          <a:latin typeface="+mn-lt"/>
          <a:ea typeface="+mn-ea"/>
          <a:cs typeface="+mn-cs"/>
        </a:defRPr>
      </a:lvl2pPr>
      <a:lvl3pPr marL="1143000" indent="-228600" algn="l" defTabSz="914400" rtl="0" eaLnBrk="1" latinLnBrk="0" hangingPunct="1">
        <a:lnSpc>
          <a:spcPct val="90000"/>
        </a:lnSpc>
        <a:spcBef>
          <a:spcPts val="500"/>
        </a:spcBef>
        <a:buClr>
          <a:srgbClr val="D13038"/>
        </a:buClr>
        <a:buFont typeface="Arial" panose="020B0604020202020204" pitchFamily="34" charset="0"/>
        <a:buChar char="•"/>
        <a:defRPr sz="2000" kern="1200">
          <a:solidFill>
            <a:srgbClr val="262F68"/>
          </a:solidFill>
          <a:latin typeface="+mn-lt"/>
          <a:ea typeface="+mn-ea"/>
          <a:cs typeface="+mn-cs"/>
        </a:defRPr>
      </a:lvl3pPr>
      <a:lvl4pPr marL="1600200" indent="-228600" algn="l" defTabSz="914400" rtl="0" eaLnBrk="1" latinLnBrk="0" hangingPunct="1">
        <a:lnSpc>
          <a:spcPct val="90000"/>
        </a:lnSpc>
        <a:spcBef>
          <a:spcPts val="500"/>
        </a:spcBef>
        <a:buClr>
          <a:srgbClr val="D13038"/>
        </a:buClr>
        <a:buFont typeface="Arial" panose="020B0604020202020204" pitchFamily="34" charset="0"/>
        <a:buChar char="•"/>
        <a:defRPr sz="1800" kern="1200">
          <a:solidFill>
            <a:srgbClr val="262F68"/>
          </a:solidFill>
          <a:latin typeface="+mn-lt"/>
          <a:ea typeface="+mn-ea"/>
          <a:cs typeface="+mn-cs"/>
        </a:defRPr>
      </a:lvl4pPr>
      <a:lvl5pPr marL="2057400" indent="-228600" algn="l" defTabSz="914400" rtl="0" eaLnBrk="1" latinLnBrk="0" hangingPunct="1">
        <a:lnSpc>
          <a:spcPct val="90000"/>
        </a:lnSpc>
        <a:spcBef>
          <a:spcPts val="500"/>
        </a:spcBef>
        <a:buClr>
          <a:srgbClr val="D13038"/>
        </a:buClr>
        <a:buFont typeface="Arial" panose="020B0604020202020204" pitchFamily="34" charset="0"/>
        <a:buChar char="•"/>
        <a:defRPr sz="1800" kern="1200">
          <a:solidFill>
            <a:srgbClr val="262F6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A2E30C-4688-539D-B1F7-F91804D47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2958E-13EB-71E6-8D5C-CFA8E3DCAC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4B137-B617-8122-E9B1-137F18D8F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DB8D0-98ED-4B86-9D5F-E61ADC70144D}" type="datetimeFigureOut">
              <a:rPr lang="en-US" smtClean="0"/>
              <a:pPr/>
              <a:t>12/14/2022</a:t>
            </a:fld>
            <a:endParaRPr lang="en-US"/>
          </a:p>
        </p:txBody>
      </p:sp>
      <p:sp>
        <p:nvSpPr>
          <p:cNvPr id="5" name="Footer Placeholder 4">
            <a:extLst>
              <a:ext uri="{FF2B5EF4-FFF2-40B4-BE49-F238E27FC236}">
                <a16:creationId xmlns:a16="http://schemas.microsoft.com/office/drawing/2014/main" id="{11D7C435-0F84-2695-BED6-FB8940ED86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97C595-2321-2A3E-86F5-DC10FF833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5665866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2genie.com/"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e2genie.com" TargetMode="External"/><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hyperlink" Target="https://rw2022.e-compas.com/"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4.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42.jpeg"/><Relationship Id="rId4" Type="http://schemas.openxmlformats.org/officeDocument/2006/relationships/hyperlink" Target="https://rw2022.e-compas.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Jesse@rdesystems.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8786" y="3655060"/>
            <a:ext cx="8583010" cy="1634049"/>
          </a:xfrm>
        </p:spPr>
        <p:txBody>
          <a:bodyPr>
            <a:noAutofit/>
          </a:bodyPr>
          <a:lstStyle/>
          <a:p>
            <a:r>
              <a:rPr lang="en-US" sz="4400" b="0" dirty="0">
                <a:ea typeface="+mn-lt"/>
                <a:cs typeface="+mn-lt"/>
              </a:rPr>
              <a:t>Bridging the System Developers and HIV Programs Gap:</a:t>
            </a:r>
            <a:br>
              <a:rPr lang="en-US" sz="4400" b="0" dirty="0">
                <a:ea typeface="+mn-lt"/>
                <a:cs typeface="+mn-lt"/>
              </a:rPr>
            </a:br>
            <a:br>
              <a:rPr lang="en-US" sz="4400" b="0" dirty="0">
                <a:ea typeface="+mn-lt"/>
                <a:cs typeface="+mn-lt"/>
              </a:rPr>
            </a:br>
            <a:r>
              <a:rPr lang="en-US" sz="3600" b="0" dirty="0">
                <a:solidFill>
                  <a:schemeClr val="tx1">
                    <a:lumMod val="65000"/>
                    <a:lumOff val="35000"/>
                  </a:schemeClr>
                </a:solidFill>
                <a:ea typeface="+mn-lt"/>
                <a:cs typeface="+mn-lt"/>
              </a:rPr>
              <a:t>Lessons from RDE’s National </a:t>
            </a:r>
            <a:br>
              <a:rPr lang="en-US" sz="3600" b="0" dirty="0">
                <a:solidFill>
                  <a:schemeClr val="tx1">
                    <a:lumMod val="65000"/>
                    <a:lumOff val="35000"/>
                  </a:schemeClr>
                </a:solidFill>
                <a:ea typeface="+mn-lt"/>
                <a:cs typeface="+mn-lt"/>
              </a:rPr>
            </a:br>
            <a:r>
              <a:rPr lang="en-US" sz="3600" b="0" dirty="0">
                <a:solidFill>
                  <a:schemeClr val="tx1">
                    <a:lumMod val="65000"/>
                    <a:lumOff val="35000"/>
                  </a:schemeClr>
                </a:solidFill>
                <a:ea typeface="+mn-lt"/>
                <a:cs typeface="+mn-lt"/>
              </a:rPr>
              <a:t>eCOMPAS (e2) Experiences</a:t>
            </a:r>
            <a:br>
              <a:rPr lang="en-US" sz="3600" b="0" dirty="0">
                <a:ea typeface="+mn-lt"/>
                <a:cs typeface="+mn-lt"/>
              </a:rPr>
            </a:br>
            <a:br>
              <a:rPr lang="en-US" sz="4400" b="0" dirty="0">
                <a:ea typeface="+mn-lt"/>
                <a:cs typeface="+mn-lt"/>
              </a:rPr>
            </a:br>
            <a:r>
              <a:rPr lang="en-US" sz="2800" b="0" dirty="0">
                <a:solidFill>
                  <a:schemeClr val="bg1">
                    <a:lumMod val="50000"/>
                  </a:schemeClr>
                </a:solidFill>
                <a:ea typeface="+mn-lt"/>
                <a:cs typeface="+mn-lt"/>
              </a:rPr>
              <a:t>Jesse Thomas</a:t>
            </a:r>
            <a:br>
              <a:rPr lang="en-US" sz="2800" b="0" dirty="0">
                <a:solidFill>
                  <a:schemeClr val="bg1">
                    <a:lumMod val="50000"/>
                  </a:schemeClr>
                </a:solidFill>
                <a:ea typeface="+mn-lt"/>
                <a:cs typeface="+mn-lt"/>
              </a:rPr>
            </a:br>
            <a:r>
              <a:rPr lang="en-US" sz="2800" b="0" dirty="0">
                <a:solidFill>
                  <a:schemeClr val="bg1">
                    <a:lumMod val="50000"/>
                  </a:schemeClr>
                </a:solidFill>
                <a:ea typeface="+mn-lt"/>
                <a:cs typeface="+mn-lt"/>
              </a:rPr>
              <a:t>Chief Vision Officer</a:t>
            </a:r>
            <a:br>
              <a:rPr lang="en-US" sz="2800" b="0" dirty="0">
                <a:solidFill>
                  <a:schemeClr val="bg1">
                    <a:lumMod val="50000"/>
                  </a:schemeClr>
                </a:solidFill>
                <a:ea typeface="+mn-lt"/>
                <a:cs typeface="+mn-lt"/>
              </a:rPr>
            </a:br>
            <a:r>
              <a:rPr lang="en-US" sz="2800" b="0" dirty="0">
                <a:solidFill>
                  <a:schemeClr val="bg1">
                    <a:lumMod val="50000"/>
                  </a:schemeClr>
                </a:solidFill>
                <a:ea typeface="+mn-lt"/>
                <a:cs typeface="+mn-lt"/>
              </a:rPr>
              <a:t>RDE Systems</a:t>
            </a:r>
            <a:endParaRPr lang="en-US" sz="2800" dirty="0">
              <a:solidFill>
                <a:schemeClr val="bg1">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294" y="1539817"/>
            <a:ext cx="2559493" cy="2975956"/>
          </a:xfrm>
          <a:prstGeom prst="rect">
            <a:avLst/>
          </a:prstGeom>
        </p:spPr>
      </p:pic>
      <p:sp>
        <p:nvSpPr>
          <p:cNvPr id="5" name="Date Placeholder 4">
            <a:extLst>
              <a:ext uri="{FF2B5EF4-FFF2-40B4-BE49-F238E27FC236}">
                <a16:creationId xmlns:a16="http://schemas.microsoft.com/office/drawing/2014/main" id="{039B8B47-6655-4C04-94FB-9A1DCC8837D4}"/>
              </a:ext>
            </a:extLst>
          </p:cNvPr>
          <p:cNvSpPr>
            <a:spLocks noGrp="1"/>
          </p:cNvSpPr>
          <p:nvPr>
            <p:ph type="dt" sz="half" idx="10"/>
          </p:nvPr>
        </p:nvSpPr>
        <p:spPr>
          <a:xfrm>
            <a:off x="3410415" y="5802453"/>
            <a:ext cx="7999751" cy="698350"/>
          </a:xfrm>
        </p:spPr>
        <p:txBody>
          <a:bodyPr/>
          <a:lstStyle/>
          <a:p>
            <a:pPr algn="ctr"/>
            <a:r>
              <a:rPr lang="en-US" sz="2400" dirty="0"/>
              <a:t>November 15, 2022</a:t>
            </a:r>
          </a:p>
          <a:p>
            <a:pPr algn="ctr"/>
            <a:endParaRPr lang="en-US" sz="1400" dirty="0"/>
          </a:p>
          <a:p>
            <a:pPr algn="ctr"/>
            <a:r>
              <a:rPr lang="en-US" sz="2400" dirty="0"/>
              <a:t>DISQ Office Hours</a:t>
            </a:r>
          </a:p>
          <a:p>
            <a:pPr algn="ctr"/>
            <a:endParaRPr lang="en-US" sz="2400" dirty="0"/>
          </a:p>
        </p:txBody>
      </p:sp>
      <p:pic>
        <p:nvPicPr>
          <p:cNvPr id="3" name="Picture 5">
            <a:extLst>
              <a:ext uri="{FF2B5EF4-FFF2-40B4-BE49-F238E27FC236}">
                <a16:creationId xmlns:a16="http://schemas.microsoft.com/office/drawing/2014/main" id="{3B044048-5979-FAC3-3625-CC9FB47370B7}"/>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417586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5ABD-CB47-2115-439F-4D91B82A6536}"/>
              </a:ext>
            </a:extLst>
          </p:cNvPr>
          <p:cNvSpPr>
            <a:spLocks noGrp="1"/>
          </p:cNvSpPr>
          <p:nvPr>
            <p:ph type="title"/>
          </p:nvPr>
        </p:nvSpPr>
        <p:spPr>
          <a:xfrm>
            <a:off x="3089701" y="2229861"/>
            <a:ext cx="6015038" cy="1095375"/>
          </a:xfrm>
        </p:spPr>
        <p:txBody>
          <a:bodyPr>
            <a:normAutofit/>
          </a:bodyPr>
          <a:lstStyle/>
          <a:p>
            <a:r>
              <a:rPr lang="en-US">
                <a:cs typeface="Calibri"/>
              </a:rPr>
              <a:t>Better Methodology</a:t>
            </a:r>
            <a:endParaRPr lang="en-US"/>
          </a:p>
        </p:txBody>
      </p:sp>
      <p:sp>
        <p:nvSpPr>
          <p:cNvPr id="3" name="Content Placeholder 2">
            <a:extLst>
              <a:ext uri="{FF2B5EF4-FFF2-40B4-BE49-F238E27FC236}">
                <a16:creationId xmlns:a16="http://schemas.microsoft.com/office/drawing/2014/main" id="{A060B894-E988-3D7C-0D13-E2D72AD9F653}"/>
              </a:ext>
            </a:extLst>
          </p:cNvPr>
          <p:cNvSpPr>
            <a:spLocks noGrp="1"/>
          </p:cNvSpPr>
          <p:nvPr>
            <p:ph type="body" idx="1"/>
          </p:nvPr>
        </p:nvSpPr>
        <p:spPr>
          <a:xfrm>
            <a:off x="3879850" y="4246563"/>
            <a:ext cx="4429126" cy="1500187"/>
          </a:xfrm>
        </p:spPr>
        <p:txBody>
          <a:bodyPr vert="horz" lIns="91440" tIns="45720" rIns="91440" bIns="45720" rtlCol="0" anchor="t">
            <a:normAutofit/>
          </a:bodyPr>
          <a:lstStyle/>
          <a:p>
            <a:r>
              <a:rPr lang="en-US" sz="5400">
                <a:solidFill>
                  <a:schemeClr val="accent5"/>
                </a:solidFill>
                <a:cs typeface="Calibri"/>
              </a:rPr>
              <a:t>Better Results</a:t>
            </a:r>
          </a:p>
        </p:txBody>
      </p:sp>
      <p:sp>
        <p:nvSpPr>
          <p:cNvPr id="4" name="TextBox 3">
            <a:extLst>
              <a:ext uri="{FF2B5EF4-FFF2-40B4-BE49-F238E27FC236}">
                <a16:creationId xmlns:a16="http://schemas.microsoft.com/office/drawing/2014/main" id="{56A86F1C-6E76-A481-167F-4C8B8D587179}"/>
              </a:ext>
            </a:extLst>
          </p:cNvPr>
          <p:cNvSpPr txBox="1"/>
          <p:nvPr/>
        </p:nvSpPr>
        <p:spPr>
          <a:xfrm>
            <a:off x="5248007" y="3323749"/>
            <a:ext cx="16990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cs typeface="Calibri"/>
              </a:rPr>
              <a:t>.   .   .</a:t>
            </a:r>
            <a:endParaRPr lang="en-US" sz="5400"/>
          </a:p>
        </p:txBody>
      </p:sp>
      <p:pic>
        <p:nvPicPr>
          <p:cNvPr id="6" name="Picture 5">
            <a:extLst>
              <a:ext uri="{FF2B5EF4-FFF2-40B4-BE49-F238E27FC236}">
                <a16:creationId xmlns:a16="http://schemas.microsoft.com/office/drawing/2014/main" id="{85300354-E258-729E-880A-A55DB5AC0DAC}"/>
              </a:ext>
            </a:extLst>
          </p:cNvPr>
          <p:cNvPicPr>
            <a:picLocks noChangeAspect="1"/>
          </p:cNvPicPr>
          <p:nvPr/>
        </p:nvPicPr>
        <p:blipFill>
          <a:blip r:embed="rId2"/>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267951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6F7C2E-9B29-432E-B8FB-FFDC95C2A4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691" y="1646319"/>
            <a:ext cx="7756684" cy="4366684"/>
          </a:xfrm>
          <a:prstGeom prst="rect">
            <a:avLst/>
          </a:prstGeom>
        </p:spPr>
      </p:pic>
      <p:sp>
        <p:nvSpPr>
          <p:cNvPr id="6" name="Title 5">
            <a:extLst>
              <a:ext uri="{FF2B5EF4-FFF2-40B4-BE49-F238E27FC236}">
                <a16:creationId xmlns:a16="http://schemas.microsoft.com/office/drawing/2014/main" id="{41239FE0-04C1-4328-B9C1-88149CFA09E7}"/>
              </a:ext>
            </a:extLst>
          </p:cNvPr>
          <p:cNvSpPr>
            <a:spLocks noGrp="1"/>
          </p:cNvSpPr>
          <p:nvPr>
            <p:ph type="title"/>
          </p:nvPr>
        </p:nvSpPr>
        <p:spPr>
          <a:xfrm>
            <a:off x="0" y="0"/>
            <a:ext cx="12191999" cy="1403498"/>
          </a:xfrm>
        </p:spPr>
        <p:txBody>
          <a:bodyPr>
            <a:noAutofit/>
          </a:bodyPr>
          <a:lstStyle/>
          <a:p>
            <a:pPr algn="l"/>
            <a:r>
              <a:rPr lang="en-US" sz="3200" b="1" dirty="0">
                <a:latin typeface="Calibri" panose="020F0502020204030204" pitchFamily="34" charset="0"/>
                <a:cs typeface="Calibri" panose="020F0502020204030204" pitchFamily="34" charset="0"/>
              </a:rPr>
              <a:t>	Ending the HIV Epidemic</a:t>
            </a:r>
          </a:p>
        </p:txBody>
      </p:sp>
      <p:sp>
        <p:nvSpPr>
          <p:cNvPr id="4" name="Footer Placeholder 3">
            <a:extLst>
              <a:ext uri="{FF2B5EF4-FFF2-40B4-BE49-F238E27FC236}">
                <a16:creationId xmlns:a16="http://schemas.microsoft.com/office/drawing/2014/main" id="{1CDC2669-DD39-4DC3-9027-98A83E75677D}"/>
              </a:ext>
            </a:extLst>
          </p:cNvPr>
          <p:cNvSpPr>
            <a:spLocks noGrp="1"/>
          </p:cNvSpPr>
          <p:nvPr>
            <p:ph type="ftr" sz="quarter" idx="11"/>
          </p:nvPr>
        </p:nvSpPr>
        <p:spPr>
          <a:xfrm>
            <a:off x="3958555" y="6451600"/>
            <a:ext cx="427489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2022 National Ryan White Conference on HIV Care &amp; Treatment</a:t>
            </a:r>
          </a:p>
        </p:txBody>
      </p:sp>
    </p:spTree>
    <p:extLst>
      <p:ext uri="{BB962C8B-B14F-4D97-AF65-F5344CB8AC3E}">
        <p14:creationId xmlns:p14="http://schemas.microsoft.com/office/powerpoint/2010/main" val="385143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6F7C2E-9B29-432E-B8FB-FFDC95C2A4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691" y="1646319"/>
            <a:ext cx="7756684" cy="4366684"/>
          </a:xfrm>
          <a:prstGeom prst="rect">
            <a:avLst/>
          </a:prstGeom>
        </p:spPr>
      </p:pic>
      <p:sp>
        <p:nvSpPr>
          <p:cNvPr id="6" name="Title 5">
            <a:extLst>
              <a:ext uri="{FF2B5EF4-FFF2-40B4-BE49-F238E27FC236}">
                <a16:creationId xmlns:a16="http://schemas.microsoft.com/office/drawing/2014/main" id="{41239FE0-04C1-4328-B9C1-88149CFA09E7}"/>
              </a:ext>
            </a:extLst>
          </p:cNvPr>
          <p:cNvSpPr>
            <a:spLocks noGrp="1"/>
          </p:cNvSpPr>
          <p:nvPr>
            <p:ph type="title"/>
          </p:nvPr>
        </p:nvSpPr>
        <p:spPr>
          <a:xfrm>
            <a:off x="0" y="0"/>
            <a:ext cx="12191999" cy="1403498"/>
          </a:xfrm>
        </p:spPr>
        <p:txBody>
          <a:bodyPr>
            <a:noAutofit/>
          </a:bodyPr>
          <a:lstStyle/>
          <a:p>
            <a:pPr algn="l"/>
            <a:r>
              <a:rPr lang="en-US" sz="3200" b="1" dirty="0">
                <a:latin typeface="Calibri" panose="020F0502020204030204" pitchFamily="34" charset="0"/>
                <a:cs typeface="Calibri" panose="020F0502020204030204" pitchFamily="34" charset="0"/>
              </a:rPr>
              <a:t>	Ending the HIV Epidemic – The Fifth Pillar</a:t>
            </a:r>
          </a:p>
        </p:txBody>
      </p:sp>
      <p:sp>
        <p:nvSpPr>
          <p:cNvPr id="4" name="Footer Placeholder 3">
            <a:extLst>
              <a:ext uri="{FF2B5EF4-FFF2-40B4-BE49-F238E27FC236}">
                <a16:creationId xmlns:a16="http://schemas.microsoft.com/office/drawing/2014/main" id="{1CDC2669-DD39-4DC3-9027-98A83E75677D}"/>
              </a:ext>
            </a:extLst>
          </p:cNvPr>
          <p:cNvSpPr>
            <a:spLocks noGrp="1"/>
          </p:cNvSpPr>
          <p:nvPr>
            <p:ph type="ftr" sz="quarter" idx="11"/>
          </p:nvPr>
        </p:nvSpPr>
        <p:spPr>
          <a:xfrm>
            <a:off x="3958555" y="6451600"/>
            <a:ext cx="427489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2022 National Ryan White Conference on HIV Care &amp; Treatment</a:t>
            </a:r>
          </a:p>
        </p:txBody>
      </p:sp>
      <p:pic>
        <p:nvPicPr>
          <p:cNvPr id="7" name="Picture 6">
            <a:extLst>
              <a:ext uri="{FF2B5EF4-FFF2-40B4-BE49-F238E27FC236}">
                <a16:creationId xmlns:a16="http://schemas.microsoft.com/office/drawing/2014/main" id="{634BC6F8-56AE-8D4F-9CAB-3567991C0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610" y="2476871"/>
            <a:ext cx="1368807" cy="2396970"/>
          </a:xfrm>
          <a:prstGeom prst="rect">
            <a:avLst/>
          </a:prstGeom>
        </p:spPr>
      </p:pic>
      <p:sp>
        <p:nvSpPr>
          <p:cNvPr id="8" name="TextBox 7">
            <a:extLst>
              <a:ext uri="{FF2B5EF4-FFF2-40B4-BE49-F238E27FC236}">
                <a16:creationId xmlns:a16="http://schemas.microsoft.com/office/drawing/2014/main" id="{A743FD98-F4BB-ECCD-6791-73E084096489}"/>
              </a:ext>
            </a:extLst>
          </p:cNvPr>
          <p:cNvSpPr txBox="1"/>
          <p:nvPr/>
        </p:nvSpPr>
        <p:spPr>
          <a:xfrm>
            <a:off x="8295947" y="1926489"/>
            <a:ext cx="3156967" cy="3998723"/>
          </a:xfrm>
          <a:prstGeom prst="rect">
            <a:avLst/>
          </a:prstGeom>
          <a:noFill/>
        </p:spPr>
        <p:txBody>
          <a:bodyPr wrap="square" rtlCol="0">
            <a:spAutoFit/>
          </a:bodyPr>
          <a:lstStyle/>
          <a:p>
            <a:pPr defTabSz="914332" fontAlgn="ctr">
              <a:buClr>
                <a:srgbClr val="C00000"/>
              </a:buClr>
              <a:defRPr/>
            </a:pPr>
            <a:r>
              <a:rPr lang="en-US" sz="1867" b="1">
                <a:solidFill>
                  <a:srgbClr val="0070C0"/>
                </a:solidFill>
                <a:latin typeface="Calibri"/>
              </a:rPr>
              <a:t>Reducing Administrative Burden</a:t>
            </a:r>
            <a:endParaRPr lang="en-US" sz="1867">
              <a:solidFill>
                <a:prstClr val="black"/>
              </a:solidFill>
              <a:latin typeface="Calibri"/>
            </a:endParaRPr>
          </a:p>
          <a:p>
            <a:pPr marL="285736" indent="-285736" defTabSz="914332" fontAlgn="ctr">
              <a:lnSpc>
                <a:spcPct val="75000"/>
              </a:lnSpc>
              <a:spcBef>
                <a:spcPts val="800"/>
              </a:spcBef>
              <a:buFont typeface="Arial" panose="020B0604020202020204" pitchFamily="34" charset="0"/>
              <a:buChar char="•"/>
              <a:defRPr/>
            </a:pPr>
            <a:r>
              <a:rPr lang="en-US" b="1">
                <a:solidFill>
                  <a:srgbClr val="002060"/>
                </a:solidFill>
                <a:latin typeface="Calibri"/>
              </a:rPr>
              <a:t>Time is our finite resource</a:t>
            </a:r>
          </a:p>
          <a:p>
            <a:pPr marL="285736" indent="-285736" defTabSz="914332" fontAlgn="ctr">
              <a:lnSpc>
                <a:spcPct val="75000"/>
              </a:lnSpc>
              <a:buFont typeface="Arial" panose="020B0604020202020204" pitchFamily="34" charset="0"/>
              <a:buChar char="•"/>
              <a:defRPr/>
            </a:pPr>
            <a:endParaRPr lang="en-US" b="1">
              <a:solidFill>
                <a:srgbClr val="002060"/>
              </a:solidFill>
              <a:latin typeface="Calibri"/>
            </a:endParaRPr>
          </a:p>
          <a:p>
            <a:pPr marL="285736" indent="-285736" defTabSz="914332" fontAlgn="ctr">
              <a:lnSpc>
                <a:spcPct val="75000"/>
              </a:lnSpc>
              <a:buFont typeface="Arial" panose="020B0604020202020204" pitchFamily="34" charset="0"/>
              <a:buChar char="•"/>
              <a:defRPr/>
            </a:pPr>
            <a:r>
              <a:rPr lang="en-US" b="1">
                <a:solidFill>
                  <a:srgbClr val="002060"/>
                </a:solidFill>
                <a:latin typeface="Calibri"/>
              </a:rPr>
              <a:t>Reduce staff stress, burnout, and turnover</a:t>
            </a:r>
          </a:p>
          <a:p>
            <a:pPr marL="285736" indent="-285736" defTabSz="914332" fontAlgn="ctr">
              <a:lnSpc>
                <a:spcPct val="75000"/>
              </a:lnSpc>
              <a:buFont typeface="Arial" panose="020B0604020202020204" pitchFamily="34" charset="0"/>
              <a:buChar char="•"/>
              <a:defRPr/>
            </a:pPr>
            <a:endParaRPr lang="en-US" b="1">
              <a:solidFill>
                <a:srgbClr val="002060"/>
              </a:solidFill>
              <a:latin typeface="Calibri"/>
            </a:endParaRPr>
          </a:p>
          <a:p>
            <a:pPr marL="285736" indent="-285736" defTabSz="914332" fontAlgn="ctr">
              <a:lnSpc>
                <a:spcPct val="75000"/>
              </a:lnSpc>
              <a:buFont typeface="Arial" panose="020B0604020202020204" pitchFamily="34" charset="0"/>
              <a:buChar char="•"/>
              <a:defRPr/>
            </a:pPr>
            <a:r>
              <a:rPr lang="en-US" b="1">
                <a:solidFill>
                  <a:srgbClr val="002060"/>
                </a:solidFill>
                <a:latin typeface="Calibri"/>
              </a:rPr>
              <a:t>Burden </a:t>
            </a:r>
            <a:r>
              <a:rPr lang="en-US" b="1">
                <a:solidFill>
                  <a:srgbClr val="002060"/>
                </a:solidFill>
                <a:latin typeface="Calibri"/>
                <a:sym typeface="Wingdings" panose="05000000000000000000" pitchFamily="2" charset="2"/>
              </a:rPr>
              <a:t> </a:t>
            </a:r>
            <a:r>
              <a:rPr lang="en-US" b="1">
                <a:solidFill>
                  <a:srgbClr val="002060"/>
                </a:solidFill>
                <a:latin typeface="Calibri"/>
              </a:rPr>
              <a:t>empowerment</a:t>
            </a:r>
          </a:p>
          <a:p>
            <a:pPr defTabSz="914332">
              <a:defRPr/>
            </a:pPr>
            <a:endParaRPr lang="en-US">
              <a:solidFill>
                <a:prstClr val="black"/>
              </a:solidFill>
              <a:latin typeface="Calibri"/>
            </a:endParaRPr>
          </a:p>
          <a:p>
            <a:pPr defTabSz="914332" fontAlgn="ctr">
              <a:buClr>
                <a:srgbClr val="C00000"/>
              </a:buClr>
              <a:defRPr/>
            </a:pPr>
            <a:r>
              <a:rPr lang="en-US" sz="1867" b="1">
                <a:solidFill>
                  <a:srgbClr val="0070C0"/>
                </a:solidFill>
                <a:latin typeface="Calibri"/>
              </a:rPr>
              <a:t>Right Data &amp; Right Tools</a:t>
            </a:r>
            <a:endParaRPr lang="en-US" sz="1867">
              <a:solidFill>
                <a:prstClr val="black"/>
              </a:solidFill>
              <a:latin typeface="Calibri"/>
            </a:endParaRPr>
          </a:p>
          <a:p>
            <a:pPr marL="121917" indent="-285736" defTabSz="914332" fontAlgn="ctr">
              <a:lnSpc>
                <a:spcPct val="75000"/>
              </a:lnSpc>
              <a:spcBef>
                <a:spcPts val="800"/>
              </a:spcBef>
              <a:buFont typeface="Arial" panose="020B0604020202020204" pitchFamily="34" charset="0"/>
              <a:buChar char="•"/>
              <a:defRPr/>
            </a:pPr>
            <a:r>
              <a:rPr lang="en-US" b="1">
                <a:solidFill>
                  <a:srgbClr val="002060"/>
                </a:solidFill>
                <a:latin typeface="Calibri"/>
              </a:rPr>
              <a:t>Quality</a:t>
            </a:r>
          </a:p>
          <a:p>
            <a:pPr marL="285736" indent="-285736" defTabSz="914332" fontAlgn="ctr">
              <a:lnSpc>
                <a:spcPct val="75000"/>
              </a:lnSpc>
              <a:buFont typeface="Arial" panose="020B0604020202020204" pitchFamily="34" charset="0"/>
              <a:buChar char="•"/>
              <a:defRPr/>
            </a:pPr>
            <a:endParaRPr lang="en-US" b="1">
              <a:solidFill>
                <a:srgbClr val="002060"/>
              </a:solidFill>
              <a:latin typeface="Calibri"/>
            </a:endParaRPr>
          </a:p>
          <a:p>
            <a:pPr marL="285736" indent="-285736" defTabSz="914332" fontAlgn="ctr">
              <a:lnSpc>
                <a:spcPct val="75000"/>
              </a:lnSpc>
              <a:buFont typeface="Arial" panose="020B0604020202020204" pitchFamily="34" charset="0"/>
              <a:buChar char="•"/>
              <a:defRPr/>
            </a:pPr>
            <a:r>
              <a:rPr lang="en-US" b="1">
                <a:solidFill>
                  <a:srgbClr val="002060"/>
                </a:solidFill>
                <a:latin typeface="Calibri"/>
              </a:rPr>
              <a:t>Actionable</a:t>
            </a:r>
          </a:p>
          <a:p>
            <a:pPr marL="285736" indent="-285736" defTabSz="914332" fontAlgn="ctr">
              <a:lnSpc>
                <a:spcPct val="75000"/>
              </a:lnSpc>
              <a:buFont typeface="Arial" panose="020B0604020202020204" pitchFamily="34" charset="0"/>
              <a:buChar char="•"/>
              <a:defRPr/>
            </a:pPr>
            <a:endParaRPr lang="en-US" b="1">
              <a:solidFill>
                <a:srgbClr val="002060"/>
              </a:solidFill>
              <a:latin typeface="Calibri"/>
            </a:endParaRPr>
          </a:p>
          <a:p>
            <a:pPr marL="285736" indent="-285736" defTabSz="914332" fontAlgn="ctr">
              <a:lnSpc>
                <a:spcPct val="75000"/>
              </a:lnSpc>
              <a:buFont typeface="Arial" panose="020B0604020202020204" pitchFamily="34" charset="0"/>
              <a:buChar char="•"/>
              <a:defRPr/>
            </a:pPr>
            <a:r>
              <a:rPr lang="en-US" b="1">
                <a:solidFill>
                  <a:srgbClr val="002060"/>
                </a:solidFill>
                <a:latin typeface="Calibri"/>
              </a:rPr>
              <a:t>Useful + Usable</a:t>
            </a:r>
          </a:p>
          <a:p>
            <a:pPr defTabSz="914332">
              <a:defRPr/>
            </a:pPr>
            <a:endParaRPr lang="en-US">
              <a:solidFill>
                <a:prstClr val="black"/>
              </a:solidFill>
              <a:latin typeface="Calibri"/>
            </a:endParaRPr>
          </a:p>
        </p:txBody>
      </p:sp>
    </p:spTree>
    <p:extLst>
      <p:ext uri="{BB962C8B-B14F-4D97-AF65-F5344CB8AC3E}">
        <p14:creationId xmlns:p14="http://schemas.microsoft.com/office/powerpoint/2010/main" val="303256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5A65-B0C1-C191-2040-244156B14178}"/>
              </a:ext>
            </a:extLst>
          </p:cNvPr>
          <p:cNvSpPr>
            <a:spLocks noGrp="1"/>
          </p:cNvSpPr>
          <p:nvPr>
            <p:ph type="title"/>
          </p:nvPr>
        </p:nvSpPr>
        <p:spPr/>
        <p:txBody>
          <a:bodyPr/>
          <a:lstStyle/>
          <a:p>
            <a:r>
              <a:rPr lang="en-US">
                <a:cs typeface="Calibri"/>
              </a:rPr>
              <a:t>Active Design</a:t>
            </a:r>
            <a:endParaRPr lang="en-US"/>
          </a:p>
        </p:txBody>
      </p:sp>
      <p:sp>
        <p:nvSpPr>
          <p:cNvPr id="3" name="Text Placeholder 2">
            <a:extLst>
              <a:ext uri="{FF2B5EF4-FFF2-40B4-BE49-F238E27FC236}">
                <a16:creationId xmlns:a16="http://schemas.microsoft.com/office/drawing/2014/main" id="{20F81D87-3E4D-CAFA-41FC-4084B2A7AECF}"/>
              </a:ext>
            </a:extLst>
          </p:cNvPr>
          <p:cNvSpPr>
            <a:spLocks noGrp="1"/>
          </p:cNvSpPr>
          <p:nvPr>
            <p:ph idx="1"/>
          </p:nvPr>
        </p:nvSpPr>
        <p:spPr/>
        <p:txBody>
          <a:bodyPr vert="horz" lIns="91440" tIns="45720" rIns="91440" bIns="45720" rtlCol="0" anchor="t">
            <a:normAutofit fontScale="92500" lnSpcReduction="10000"/>
          </a:bodyPr>
          <a:lstStyle/>
          <a:p>
            <a:r>
              <a:rPr lang="en-US" sz="3600" dirty="0">
                <a:ea typeface="+mn-lt"/>
                <a:cs typeface="+mn-lt"/>
              </a:rPr>
              <a:t>Vs. Passive Design</a:t>
            </a:r>
          </a:p>
          <a:p>
            <a:r>
              <a:rPr lang="en-US" sz="3600" dirty="0">
                <a:ea typeface="+mn-lt"/>
                <a:cs typeface="+mn-lt"/>
              </a:rPr>
              <a:t>Support vs. Enable</a:t>
            </a:r>
          </a:p>
          <a:p>
            <a:r>
              <a:rPr lang="en-US" sz="3600" dirty="0">
                <a:ea typeface="+mn-lt"/>
                <a:cs typeface="+mn-lt"/>
              </a:rPr>
              <a:t>Depth of Understanding of Needs </a:t>
            </a:r>
          </a:p>
          <a:p>
            <a:r>
              <a:rPr lang="en-US" sz="3600" dirty="0">
                <a:ea typeface="+mn-lt"/>
                <a:cs typeface="+mn-lt"/>
              </a:rPr>
              <a:t>Proposing Alternate Solutions</a:t>
            </a:r>
          </a:p>
          <a:p>
            <a:r>
              <a:rPr lang="en-US" sz="3600" dirty="0">
                <a:ea typeface="+mn-lt"/>
                <a:cs typeface="+mn-lt"/>
              </a:rPr>
              <a:t>Facilitate Catching Issues </a:t>
            </a:r>
          </a:p>
          <a:p>
            <a:pPr lvl="1"/>
            <a:r>
              <a:rPr lang="en-US" sz="3600" dirty="0">
                <a:ea typeface="+mn-lt"/>
                <a:cs typeface="+mn-lt"/>
              </a:rPr>
              <a:t>Cross-form Validations</a:t>
            </a:r>
          </a:p>
          <a:p>
            <a:pPr lvl="1"/>
            <a:r>
              <a:rPr lang="en-US" sz="3600" dirty="0">
                <a:ea typeface="+mn-lt"/>
                <a:cs typeface="+mn-lt"/>
              </a:rPr>
              <a:t>Cross-field Validations</a:t>
            </a:r>
            <a:endParaRPr lang="en-US" sz="3600" dirty="0">
              <a:cs typeface="Calibri"/>
            </a:endParaRPr>
          </a:p>
          <a:p>
            <a:r>
              <a:rPr lang="en-US" sz="3600" dirty="0">
                <a:cs typeface="Calibri"/>
              </a:rPr>
              <a:t>Cross Team Coordination</a:t>
            </a:r>
          </a:p>
          <a:p>
            <a:pPr lvl="1"/>
            <a:endParaRPr lang="en-US" dirty="0">
              <a:cs typeface="Calibri"/>
            </a:endParaRPr>
          </a:p>
          <a:p>
            <a:pPr marL="457200" lvl="1" indent="0">
              <a:buNone/>
            </a:pPr>
            <a:endParaRPr lang="en-US" dirty="0">
              <a:cs typeface="Calibri"/>
            </a:endParaRPr>
          </a:p>
          <a:p>
            <a:endParaRPr lang="en-US" dirty="0">
              <a:cs typeface="Calibri"/>
            </a:endParaRPr>
          </a:p>
        </p:txBody>
      </p:sp>
      <p:pic>
        <p:nvPicPr>
          <p:cNvPr id="5" name="Picture 5">
            <a:extLst>
              <a:ext uri="{FF2B5EF4-FFF2-40B4-BE49-F238E27FC236}">
                <a16:creationId xmlns:a16="http://schemas.microsoft.com/office/drawing/2014/main" id="{CE9A07D8-D894-A49B-9308-F9929379B743}"/>
              </a:ext>
            </a:extLst>
          </p:cNvPr>
          <p:cNvPicPr>
            <a:picLocks noChangeAspect="1"/>
          </p:cNvPicPr>
          <p:nvPr/>
        </p:nvPicPr>
        <p:blipFill>
          <a:blip r:embed="rId2"/>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1822943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6E7-ED22-C683-A45C-6D0E19003BE3}"/>
              </a:ext>
            </a:extLst>
          </p:cNvPr>
          <p:cNvSpPr>
            <a:spLocks noGrp="1"/>
          </p:cNvSpPr>
          <p:nvPr>
            <p:ph type="title"/>
          </p:nvPr>
        </p:nvSpPr>
        <p:spPr/>
        <p:txBody>
          <a:bodyPr/>
          <a:lstStyle/>
          <a:p>
            <a:r>
              <a:rPr lang="en-US">
                <a:cs typeface="Calibri"/>
              </a:rPr>
              <a:t>Impact Matrix: Connect the Dots</a:t>
            </a:r>
            <a:endParaRPr lang="en-US"/>
          </a:p>
        </p:txBody>
      </p:sp>
      <p:sp>
        <p:nvSpPr>
          <p:cNvPr id="3" name="Text Placeholder 2">
            <a:extLst>
              <a:ext uri="{FF2B5EF4-FFF2-40B4-BE49-F238E27FC236}">
                <a16:creationId xmlns:a16="http://schemas.microsoft.com/office/drawing/2014/main" id="{73129AF8-13F4-1A25-68E3-2CDD606D1002}"/>
              </a:ext>
            </a:extLst>
          </p:cNvPr>
          <p:cNvSpPr>
            <a:spLocks noGrp="1"/>
          </p:cNvSpPr>
          <p:nvPr>
            <p:ph idx="1"/>
          </p:nvPr>
        </p:nvSpPr>
        <p:spPr/>
        <p:txBody>
          <a:bodyPr vert="horz" lIns="91440" tIns="45720" rIns="91440" bIns="45720" rtlCol="0" anchor="t">
            <a:normAutofit/>
          </a:bodyPr>
          <a:lstStyle/>
          <a:p>
            <a:endParaRPr lang="en-US">
              <a:ea typeface="Calibri"/>
              <a:cs typeface="Calibri"/>
            </a:endParaRPr>
          </a:p>
        </p:txBody>
      </p:sp>
      <p:pic>
        <p:nvPicPr>
          <p:cNvPr id="4" name="Picture 4" descr="Table&#10;&#10;Description automatically generated">
            <a:extLst>
              <a:ext uri="{FF2B5EF4-FFF2-40B4-BE49-F238E27FC236}">
                <a16:creationId xmlns:a16="http://schemas.microsoft.com/office/drawing/2014/main" id="{B8EEDA0C-5022-58F0-BE15-67E10A812F69}"/>
              </a:ext>
            </a:extLst>
          </p:cNvPr>
          <p:cNvPicPr>
            <a:picLocks noChangeAspect="1"/>
          </p:cNvPicPr>
          <p:nvPr/>
        </p:nvPicPr>
        <p:blipFill>
          <a:blip r:embed="rId2"/>
          <a:stretch>
            <a:fillRect/>
          </a:stretch>
        </p:blipFill>
        <p:spPr>
          <a:xfrm>
            <a:off x="325153" y="1529900"/>
            <a:ext cx="11784480" cy="4669793"/>
          </a:xfrm>
          <a:prstGeom prst="rect">
            <a:avLst/>
          </a:prstGeom>
        </p:spPr>
      </p:pic>
      <p:sp>
        <p:nvSpPr>
          <p:cNvPr id="5" name="Rectangle 4">
            <a:extLst>
              <a:ext uri="{FF2B5EF4-FFF2-40B4-BE49-F238E27FC236}">
                <a16:creationId xmlns:a16="http://schemas.microsoft.com/office/drawing/2014/main" id="{4C552EFB-E4D2-309B-2FD6-1A30C241839E}"/>
              </a:ext>
            </a:extLst>
          </p:cNvPr>
          <p:cNvSpPr/>
          <p:nvPr/>
        </p:nvSpPr>
        <p:spPr>
          <a:xfrm>
            <a:off x="2365493" y="6070365"/>
            <a:ext cx="512703" cy="108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5">
            <a:extLst>
              <a:ext uri="{FF2B5EF4-FFF2-40B4-BE49-F238E27FC236}">
                <a16:creationId xmlns:a16="http://schemas.microsoft.com/office/drawing/2014/main" id="{5DDB735E-A825-58C6-FE03-CB75B4FB57DD}"/>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33608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C8D8F197-C80D-79BA-2ED6-1614DB1FFB3A}"/>
              </a:ext>
            </a:extLst>
          </p:cNvPr>
          <p:cNvPicPr>
            <a:picLocks noGrp="1" noChangeAspect="1"/>
          </p:cNvPicPr>
          <p:nvPr>
            <p:ph idx="1"/>
          </p:nvPr>
        </p:nvPicPr>
        <p:blipFill>
          <a:blip r:embed="rId2"/>
          <a:stretch>
            <a:fillRect/>
          </a:stretch>
        </p:blipFill>
        <p:spPr>
          <a:xfrm>
            <a:off x="3998471" y="850468"/>
            <a:ext cx="8091152" cy="4548390"/>
          </a:xfrm>
          <a:prstGeom prst="rect">
            <a:avLst/>
          </a:prstGeom>
        </p:spPr>
      </p:pic>
      <p:sp>
        <p:nvSpPr>
          <p:cNvPr id="2" name="Title 1">
            <a:extLst>
              <a:ext uri="{FF2B5EF4-FFF2-40B4-BE49-F238E27FC236}">
                <a16:creationId xmlns:a16="http://schemas.microsoft.com/office/drawing/2014/main" id="{D74FB12A-AFEA-9279-054C-FFE3CB1C3AE5}"/>
              </a:ext>
            </a:extLst>
          </p:cNvPr>
          <p:cNvSpPr>
            <a:spLocks noGrp="1"/>
          </p:cNvSpPr>
          <p:nvPr>
            <p:ph type="title"/>
          </p:nvPr>
        </p:nvSpPr>
        <p:spPr>
          <a:xfrm>
            <a:off x="486482" y="986855"/>
            <a:ext cx="3571810" cy="3573516"/>
          </a:xfrm>
        </p:spPr>
        <p:txBody>
          <a:bodyPr vert="horz" lIns="91440" tIns="45720" rIns="91440" bIns="45720" rtlCol="0" anchor="b">
            <a:normAutofit fontScale="90000"/>
          </a:bodyPr>
          <a:lstStyle/>
          <a:p>
            <a:r>
              <a:rPr lang="en-US" sz="6600">
                <a:latin typeface="+mj-lt"/>
              </a:rPr>
              <a:t>Creative Tools to Engage non-HIV IT</a:t>
            </a:r>
            <a:endParaRPr lang="en-US" sz="6600" kern="1200">
              <a:latin typeface="+mj-lt"/>
              <a:cs typeface="Calibri Light"/>
            </a:endParaRPr>
          </a:p>
        </p:txBody>
      </p:sp>
      <p:sp>
        <p:nvSpPr>
          <p:cNvPr id="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6B31B5BB-BA14-512A-CBC7-C1D2E23026CE}"/>
              </a:ext>
            </a:extLst>
          </p:cNvPr>
          <p:cNvPicPr>
            <a:picLocks noChangeAspect="1"/>
          </p:cNvPicPr>
          <p:nvPr/>
        </p:nvPicPr>
        <p:blipFill>
          <a:blip r:embed="rId3"/>
          <a:stretch>
            <a:fillRect/>
          </a:stretch>
        </p:blipFill>
        <p:spPr>
          <a:xfrm>
            <a:off x="124617" y="6620850"/>
            <a:ext cx="1113692" cy="146162"/>
          </a:xfrm>
          <a:prstGeom prst="rect">
            <a:avLst/>
          </a:prstGeom>
        </p:spPr>
      </p:pic>
    </p:spTree>
    <p:extLst>
      <p:ext uri="{BB962C8B-B14F-4D97-AF65-F5344CB8AC3E}">
        <p14:creationId xmlns:p14="http://schemas.microsoft.com/office/powerpoint/2010/main" val="326257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5ABD-CB47-2115-439F-4D91B82A6536}"/>
              </a:ext>
            </a:extLst>
          </p:cNvPr>
          <p:cNvSpPr>
            <a:spLocks noGrp="1"/>
          </p:cNvSpPr>
          <p:nvPr>
            <p:ph type="title"/>
          </p:nvPr>
        </p:nvSpPr>
        <p:spPr>
          <a:xfrm>
            <a:off x="3089701" y="1970184"/>
            <a:ext cx="6015038" cy="1095375"/>
          </a:xfrm>
        </p:spPr>
        <p:txBody>
          <a:bodyPr>
            <a:normAutofit/>
          </a:bodyPr>
          <a:lstStyle/>
          <a:p>
            <a:r>
              <a:rPr lang="en-US">
                <a:cs typeface="Calibri"/>
              </a:rPr>
              <a:t>Innovation as a Tool</a:t>
            </a:r>
            <a:endParaRPr lang="en-US"/>
          </a:p>
        </p:txBody>
      </p:sp>
      <p:sp>
        <p:nvSpPr>
          <p:cNvPr id="3" name="Content Placeholder 2">
            <a:extLst>
              <a:ext uri="{FF2B5EF4-FFF2-40B4-BE49-F238E27FC236}">
                <a16:creationId xmlns:a16="http://schemas.microsoft.com/office/drawing/2014/main" id="{A060B894-E988-3D7C-0D13-E2D72AD9F653}"/>
              </a:ext>
            </a:extLst>
          </p:cNvPr>
          <p:cNvSpPr>
            <a:spLocks noGrp="1"/>
          </p:cNvSpPr>
          <p:nvPr>
            <p:ph type="body" idx="1"/>
          </p:nvPr>
        </p:nvSpPr>
        <p:spPr>
          <a:xfrm>
            <a:off x="2262197" y="4110340"/>
            <a:ext cx="7664430" cy="1500187"/>
          </a:xfrm>
        </p:spPr>
        <p:txBody>
          <a:bodyPr vert="horz" lIns="91440" tIns="45720" rIns="91440" bIns="45720" rtlCol="0" anchor="t">
            <a:normAutofit/>
          </a:bodyPr>
          <a:lstStyle/>
          <a:p>
            <a:r>
              <a:rPr lang="en-US" sz="5400">
                <a:solidFill>
                  <a:schemeClr val="accent5"/>
                </a:solidFill>
                <a:cs typeface="Calibri"/>
              </a:rPr>
              <a:t>Attract - Retain - Motivate</a:t>
            </a:r>
          </a:p>
        </p:txBody>
      </p:sp>
      <p:sp>
        <p:nvSpPr>
          <p:cNvPr id="4" name="TextBox 3">
            <a:extLst>
              <a:ext uri="{FF2B5EF4-FFF2-40B4-BE49-F238E27FC236}">
                <a16:creationId xmlns:a16="http://schemas.microsoft.com/office/drawing/2014/main" id="{56A86F1C-6E76-A481-167F-4C8B8D587179}"/>
              </a:ext>
            </a:extLst>
          </p:cNvPr>
          <p:cNvSpPr txBox="1"/>
          <p:nvPr/>
        </p:nvSpPr>
        <p:spPr>
          <a:xfrm>
            <a:off x="5248007" y="2966162"/>
            <a:ext cx="16990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cs typeface="Calibri"/>
              </a:rPr>
              <a:t>.   .   .</a:t>
            </a:r>
            <a:endParaRPr lang="en-US" sz="5400"/>
          </a:p>
        </p:txBody>
      </p:sp>
      <p:pic>
        <p:nvPicPr>
          <p:cNvPr id="6" name="Picture 5">
            <a:extLst>
              <a:ext uri="{FF2B5EF4-FFF2-40B4-BE49-F238E27FC236}">
                <a16:creationId xmlns:a16="http://schemas.microsoft.com/office/drawing/2014/main" id="{66C87488-AAE5-AD8C-23C9-7D8790F0D1F8}"/>
              </a:ext>
            </a:extLst>
          </p:cNvPr>
          <p:cNvPicPr>
            <a:picLocks noChangeAspect="1"/>
          </p:cNvPicPr>
          <p:nvPr/>
        </p:nvPicPr>
        <p:blipFill>
          <a:blip r:embed="rId2"/>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163413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timeline of RDE's 19 SPNS projects from 2002 to 2020.">
            <a:extLst>
              <a:ext uri="{FF2B5EF4-FFF2-40B4-BE49-F238E27FC236}">
                <a16:creationId xmlns:a16="http://schemas.microsoft.com/office/drawing/2014/main" id="{0F3A00F0-6DB8-489C-945E-9339ED36A6D1}"/>
              </a:ext>
            </a:extLst>
          </p:cNvPr>
          <p:cNvGrpSpPr/>
          <p:nvPr/>
        </p:nvGrpSpPr>
        <p:grpSpPr>
          <a:xfrm>
            <a:off x="661307" y="1543301"/>
            <a:ext cx="10869385" cy="4720067"/>
            <a:chOff x="1602093" y="193587"/>
            <a:chExt cx="9194514" cy="6356390"/>
          </a:xfrm>
        </p:grpSpPr>
        <p:sp>
          <p:nvSpPr>
            <p:cNvPr id="6" name="Shape 899">
              <a:extLst>
                <a:ext uri="{FF2B5EF4-FFF2-40B4-BE49-F238E27FC236}">
                  <a16:creationId xmlns:a16="http://schemas.microsoft.com/office/drawing/2014/main" id="{9C043A94-0F14-43BA-95D3-4F7E8D2027D9}"/>
                </a:ext>
              </a:extLst>
            </p:cNvPr>
            <p:cNvSpPr/>
            <p:nvPr/>
          </p:nvSpPr>
          <p:spPr>
            <a:xfrm>
              <a:off x="7431933" y="5528152"/>
              <a:ext cx="1841199" cy="212125"/>
            </a:xfrm>
            <a:prstGeom prst="snip2DiagRect">
              <a:avLst>
                <a:gd name="adj1" fmla="val 100000"/>
                <a:gd name="adj2" fmla="val 16667"/>
              </a:avLst>
            </a:prstGeom>
            <a:solidFill>
              <a:srgbClr val="7A80D3"/>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Shape 900">
              <a:extLst>
                <a:ext uri="{FF2B5EF4-FFF2-40B4-BE49-F238E27FC236}">
                  <a16:creationId xmlns:a16="http://schemas.microsoft.com/office/drawing/2014/main" id="{A1A3CC6D-3B79-4FC7-BC7F-8FB8B10F65C0}"/>
                </a:ext>
              </a:extLst>
            </p:cNvPr>
            <p:cNvSpPr/>
            <p:nvPr/>
          </p:nvSpPr>
          <p:spPr>
            <a:xfrm>
              <a:off x="6511962" y="5098384"/>
              <a:ext cx="2301185" cy="212125"/>
            </a:xfrm>
            <a:prstGeom prst="snip2DiagRect">
              <a:avLst>
                <a:gd name="adj1" fmla="val 100000"/>
                <a:gd name="adj2" fmla="val 16667"/>
              </a:avLst>
            </a:prstGeom>
            <a:solidFill>
              <a:srgbClr val="4E53AF"/>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hape 901">
              <a:extLst>
                <a:ext uri="{FF2B5EF4-FFF2-40B4-BE49-F238E27FC236}">
                  <a16:creationId xmlns:a16="http://schemas.microsoft.com/office/drawing/2014/main" id="{C2881A53-F62E-42A1-B1B7-67C35DAAF6AB}"/>
                </a:ext>
              </a:extLst>
            </p:cNvPr>
            <p:cNvSpPr/>
            <p:nvPr/>
          </p:nvSpPr>
          <p:spPr>
            <a:xfrm>
              <a:off x="6511960" y="4732467"/>
              <a:ext cx="2761171" cy="47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Shape 902">
              <a:extLst>
                <a:ext uri="{FF2B5EF4-FFF2-40B4-BE49-F238E27FC236}">
                  <a16:creationId xmlns:a16="http://schemas.microsoft.com/office/drawing/2014/main" id="{FFD57411-4E82-46C5-8759-E31CB8DB6549}"/>
                </a:ext>
              </a:extLst>
            </p:cNvPr>
            <p:cNvSpPr/>
            <p:nvPr/>
          </p:nvSpPr>
          <p:spPr>
            <a:xfrm>
              <a:off x="7891913" y="4229108"/>
              <a:ext cx="1841200" cy="212125"/>
            </a:xfrm>
            <a:prstGeom prst="round2DiagRect">
              <a:avLst>
                <a:gd name="adj1" fmla="val 100000"/>
                <a:gd name="adj2" fmla="val 0"/>
              </a:avLst>
            </a:prstGeom>
            <a:solidFill>
              <a:srgbClr val="CF3B3F"/>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hape 903">
              <a:extLst>
                <a:ext uri="{FF2B5EF4-FFF2-40B4-BE49-F238E27FC236}">
                  <a16:creationId xmlns:a16="http://schemas.microsoft.com/office/drawing/2014/main" id="{507676A1-F8A5-4D6D-8ECD-FDB035959669}"/>
                </a:ext>
              </a:extLst>
            </p:cNvPr>
            <p:cNvSpPr/>
            <p:nvPr/>
          </p:nvSpPr>
          <p:spPr>
            <a:xfrm>
              <a:off x="6511959" y="3703663"/>
              <a:ext cx="1841200" cy="212125"/>
            </a:xfrm>
            <a:prstGeom prst="round2DiagRect">
              <a:avLst>
                <a:gd name="adj1" fmla="val 100000"/>
                <a:gd name="adj2" fmla="val 0"/>
              </a:avLst>
            </a:prstGeom>
            <a:solidFill>
              <a:srgbClr val="B20E12"/>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Shape 904">
              <a:extLst>
                <a:ext uri="{FF2B5EF4-FFF2-40B4-BE49-F238E27FC236}">
                  <a16:creationId xmlns:a16="http://schemas.microsoft.com/office/drawing/2014/main" id="{9AC600C6-94D7-4B3B-9E78-533162DADF1D}"/>
                </a:ext>
              </a:extLst>
            </p:cNvPr>
            <p:cNvSpPr/>
            <p:nvPr/>
          </p:nvSpPr>
          <p:spPr>
            <a:xfrm>
              <a:off x="7431933" y="3209108"/>
              <a:ext cx="1381215" cy="212125"/>
            </a:xfrm>
            <a:prstGeom prst="round2DiagRect">
              <a:avLst>
                <a:gd name="adj1" fmla="val 100000"/>
                <a:gd name="adj2" fmla="val 0"/>
              </a:avLst>
            </a:prstGeom>
            <a:solidFill>
              <a:srgbClr val="EE7510"/>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Shape 905">
              <a:extLst>
                <a:ext uri="{FF2B5EF4-FFF2-40B4-BE49-F238E27FC236}">
                  <a16:creationId xmlns:a16="http://schemas.microsoft.com/office/drawing/2014/main" id="{82A74480-B7DF-4FD7-9CB5-334F1F865AA1}"/>
                </a:ext>
              </a:extLst>
            </p:cNvPr>
            <p:cNvSpPr/>
            <p:nvPr/>
          </p:nvSpPr>
          <p:spPr>
            <a:xfrm>
              <a:off x="5590729" y="2486012"/>
              <a:ext cx="459987" cy="212125"/>
            </a:xfrm>
            <a:prstGeom prst="snip2DiagRect">
              <a:avLst>
                <a:gd name="adj1" fmla="val 100000"/>
                <a:gd name="adj2" fmla="val 16667"/>
              </a:avLst>
            </a:prstGeom>
            <a:solidFill>
              <a:srgbClr val="C9AAE3"/>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Shape 906">
              <a:extLst>
                <a:ext uri="{FF2B5EF4-FFF2-40B4-BE49-F238E27FC236}">
                  <a16:creationId xmlns:a16="http://schemas.microsoft.com/office/drawing/2014/main" id="{AE562C8D-1E88-49F7-A36F-2C902F22EA06}"/>
                </a:ext>
              </a:extLst>
            </p:cNvPr>
            <p:cNvSpPr/>
            <p:nvPr/>
          </p:nvSpPr>
          <p:spPr>
            <a:xfrm>
              <a:off x="5130748" y="2167824"/>
              <a:ext cx="459985" cy="212125"/>
            </a:xfrm>
            <a:prstGeom prst="snip2DiagRect">
              <a:avLst>
                <a:gd name="adj1" fmla="val 100000"/>
                <a:gd name="adj2" fmla="val 16667"/>
              </a:avLst>
            </a:prstGeom>
            <a:solidFill>
              <a:srgbClr val="AB81CF"/>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Shape 907">
              <a:extLst>
                <a:ext uri="{FF2B5EF4-FFF2-40B4-BE49-F238E27FC236}">
                  <a16:creationId xmlns:a16="http://schemas.microsoft.com/office/drawing/2014/main" id="{D7C727EF-F411-4678-95E0-6FDC222D32E9}"/>
                </a:ext>
              </a:extLst>
            </p:cNvPr>
            <p:cNvSpPr/>
            <p:nvPr/>
          </p:nvSpPr>
          <p:spPr>
            <a:xfrm>
              <a:off x="4670762" y="1849636"/>
              <a:ext cx="459985" cy="212125"/>
            </a:xfrm>
            <a:prstGeom prst="snip2DiagRect">
              <a:avLst>
                <a:gd name="adj1" fmla="val 100000"/>
                <a:gd name="adj2" fmla="val 16667"/>
              </a:avLst>
            </a:prstGeom>
            <a:solidFill>
              <a:srgbClr val="8D59BA"/>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Shape 908">
              <a:extLst>
                <a:ext uri="{FF2B5EF4-FFF2-40B4-BE49-F238E27FC236}">
                  <a16:creationId xmlns:a16="http://schemas.microsoft.com/office/drawing/2014/main" id="{AFDECFAC-62F1-4037-860E-43F3483192D6}"/>
                </a:ext>
              </a:extLst>
            </p:cNvPr>
            <p:cNvSpPr/>
            <p:nvPr/>
          </p:nvSpPr>
          <p:spPr>
            <a:xfrm>
              <a:off x="4670761" y="1738269"/>
              <a:ext cx="1379955" cy="47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Shape 909">
              <a:extLst>
                <a:ext uri="{FF2B5EF4-FFF2-40B4-BE49-F238E27FC236}">
                  <a16:creationId xmlns:a16="http://schemas.microsoft.com/office/drawing/2014/main" id="{5597FD5E-54AD-4E55-81BE-3E2A790B4E1E}"/>
                </a:ext>
              </a:extLst>
            </p:cNvPr>
            <p:cNvSpPr/>
            <p:nvPr/>
          </p:nvSpPr>
          <p:spPr>
            <a:xfrm>
              <a:off x="4209515" y="1245924"/>
              <a:ext cx="1841200" cy="212125"/>
            </a:xfrm>
            <a:prstGeom prst="round2DiagRect">
              <a:avLst>
                <a:gd name="adj1" fmla="val 100000"/>
                <a:gd name="adj2" fmla="val 0"/>
              </a:avLst>
            </a:prstGeom>
            <a:solidFill>
              <a:srgbClr val="96D642"/>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Shape 910">
              <a:extLst>
                <a:ext uri="{FF2B5EF4-FFF2-40B4-BE49-F238E27FC236}">
                  <a16:creationId xmlns:a16="http://schemas.microsoft.com/office/drawing/2014/main" id="{5B532922-A389-4F7C-BDDA-28547E111544}"/>
                </a:ext>
              </a:extLst>
            </p:cNvPr>
            <p:cNvSpPr/>
            <p:nvPr/>
          </p:nvSpPr>
          <p:spPr>
            <a:xfrm>
              <a:off x="1908334" y="837051"/>
              <a:ext cx="1841199" cy="212125"/>
            </a:xfrm>
            <a:prstGeom prst="round2DiagRect">
              <a:avLst>
                <a:gd name="adj1" fmla="val 100000"/>
                <a:gd name="adj2" fmla="val 0"/>
              </a:avLst>
            </a:prstGeom>
            <a:solidFill>
              <a:srgbClr val="02B2EE"/>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Shape 911">
              <a:extLst>
                <a:ext uri="{FF2B5EF4-FFF2-40B4-BE49-F238E27FC236}">
                  <a16:creationId xmlns:a16="http://schemas.microsoft.com/office/drawing/2014/main" id="{C8288000-31D2-4654-B37A-49CF6F2F88FF}"/>
                </a:ext>
              </a:extLst>
            </p:cNvPr>
            <p:cNvSpPr/>
            <p:nvPr/>
          </p:nvSpPr>
          <p:spPr>
            <a:xfrm>
              <a:off x="1602093" y="193587"/>
              <a:ext cx="8888275" cy="397735"/>
            </a:xfrm>
            <a:prstGeom prst="roundRect">
              <a:avLst>
                <a:gd name="adj" fmla="val 10000000"/>
              </a:avLst>
            </a:prstGeom>
            <a:solidFill>
              <a:srgbClr val="B2B2B2"/>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Shape 912">
              <a:extLst>
                <a:ext uri="{FF2B5EF4-FFF2-40B4-BE49-F238E27FC236}">
                  <a16:creationId xmlns:a16="http://schemas.microsoft.com/office/drawing/2014/main" id="{9805E62D-5AE5-46BA-A902-7FFB0AA2B298}"/>
                </a:ext>
              </a:extLst>
            </p:cNvPr>
            <p:cNvSpPr txBox="1"/>
            <p:nvPr/>
          </p:nvSpPr>
          <p:spPr>
            <a:xfrm>
              <a:off x="1602093"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2002</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1" name="Shape 913">
              <a:extLst>
                <a:ext uri="{FF2B5EF4-FFF2-40B4-BE49-F238E27FC236}">
                  <a16:creationId xmlns:a16="http://schemas.microsoft.com/office/drawing/2014/main" id="{729BFD31-B13C-4B74-A5E0-F2EFC1E1F62F}"/>
                </a:ext>
              </a:extLst>
            </p:cNvPr>
            <p:cNvCxnSpPr/>
            <p:nvPr/>
          </p:nvCxnSpPr>
          <p:spPr>
            <a:xfrm>
              <a:off x="2522623"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22" name="Shape 914">
              <a:extLst>
                <a:ext uri="{FF2B5EF4-FFF2-40B4-BE49-F238E27FC236}">
                  <a16:creationId xmlns:a16="http://schemas.microsoft.com/office/drawing/2014/main" id="{95A1B643-7AC0-459C-9814-01BA78C37C4E}"/>
                </a:ext>
              </a:extLst>
            </p:cNvPr>
            <p:cNvSpPr txBox="1"/>
            <p:nvPr/>
          </p:nvSpPr>
          <p:spPr>
            <a:xfrm>
              <a:off x="2522624"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2004</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3" name="Shape 915">
              <a:extLst>
                <a:ext uri="{FF2B5EF4-FFF2-40B4-BE49-F238E27FC236}">
                  <a16:creationId xmlns:a16="http://schemas.microsoft.com/office/drawing/2014/main" id="{6F7EEFBB-34C1-4638-94B5-A7A2F18B0F63}"/>
                </a:ext>
              </a:extLst>
            </p:cNvPr>
            <p:cNvCxnSpPr/>
            <p:nvPr/>
          </p:nvCxnSpPr>
          <p:spPr>
            <a:xfrm>
              <a:off x="3443153"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24" name="Shape 916">
              <a:extLst>
                <a:ext uri="{FF2B5EF4-FFF2-40B4-BE49-F238E27FC236}">
                  <a16:creationId xmlns:a16="http://schemas.microsoft.com/office/drawing/2014/main" id="{AA17121E-D6BC-434F-9A99-04F71BB09A5E}"/>
                </a:ext>
              </a:extLst>
            </p:cNvPr>
            <p:cNvSpPr txBox="1"/>
            <p:nvPr/>
          </p:nvSpPr>
          <p:spPr>
            <a:xfrm>
              <a:off x="3443153"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2006</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5" name="Shape 917">
              <a:extLst>
                <a:ext uri="{FF2B5EF4-FFF2-40B4-BE49-F238E27FC236}">
                  <a16:creationId xmlns:a16="http://schemas.microsoft.com/office/drawing/2014/main" id="{0FF8DA58-3E37-465F-95A3-EC2FD9AC54F4}"/>
                </a:ext>
              </a:extLst>
            </p:cNvPr>
            <p:cNvCxnSpPr/>
            <p:nvPr/>
          </p:nvCxnSpPr>
          <p:spPr>
            <a:xfrm>
              <a:off x="4363683"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26" name="Shape 918">
              <a:extLst>
                <a:ext uri="{FF2B5EF4-FFF2-40B4-BE49-F238E27FC236}">
                  <a16:creationId xmlns:a16="http://schemas.microsoft.com/office/drawing/2014/main" id="{85762B04-ED53-4171-A27B-43E578C9FF91}"/>
                </a:ext>
              </a:extLst>
            </p:cNvPr>
            <p:cNvSpPr txBox="1"/>
            <p:nvPr/>
          </p:nvSpPr>
          <p:spPr>
            <a:xfrm>
              <a:off x="4363684"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2008</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7" name="Shape 919">
              <a:extLst>
                <a:ext uri="{FF2B5EF4-FFF2-40B4-BE49-F238E27FC236}">
                  <a16:creationId xmlns:a16="http://schemas.microsoft.com/office/drawing/2014/main" id="{84FDA608-2772-4025-AAA8-7CCD5F1231C6}"/>
                </a:ext>
              </a:extLst>
            </p:cNvPr>
            <p:cNvCxnSpPr/>
            <p:nvPr/>
          </p:nvCxnSpPr>
          <p:spPr>
            <a:xfrm>
              <a:off x="5284212"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28" name="Shape 920">
              <a:extLst>
                <a:ext uri="{FF2B5EF4-FFF2-40B4-BE49-F238E27FC236}">
                  <a16:creationId xmlns:a16="http://schemas.microsoft.com/office/drawing/2014/main" id="{C8CD9A97-A05B-4E31-A20D-C4548A7A71C1}"/>
                </a:ext>
              </a:extLst>
            </p:cNvPr>
            <p:cNvSpPr txBox="1"/>
            <p:nvPr/>
          </p:nvSpPr>
          <p:spPr>
            <a:xfrm>
              <a:off x="5284213"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2010</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9" name="Shape 921">
              <a:extLst>
                <a:ext uri="{FF2B5EF4-FFF2-40B4-BE49-F238E27FC236}">
                  <a16:creationId xmlns:a16="http://schemas.microsoft.com/office/drawing/2014/main" id="{948286AD-D70C-4892-8A92-C275D53D384E}"/>
                </a:ext>
              </a:extLst>
            </p:cNvPr>
            <p:cNvCxnSpPr/>
            <p:nvPr/>
          </p:nvCxnSpPr>
          <p:spPr>
            <a:xfrm>
              <a:off x="6204743"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30" name="Shape 922">
              <a:extLst>
                <a:ext uri="{FF2B5EF4-FFF2-40B4-BE49-F238E27FC236}">
                  <a16:creationId xmlns:a16="http://schemas.microsoft.com/office/drawing/2014/main" id="{4CF1269B-7657-4D46-A3D2-6F504D1D3DD3}"/>
                </a:ext>
              </a:extLst>
            </p:cNvPr>
            <p:cNvSpPr txBox="1"/>
            <p:nvPr/>
          </p:nvSpPr>
          <p:spPr>
            <a:xfrm>
              <a:off x="6204741"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2012</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31" name="Shape 923">
              <a:extLst>
                <a:ext uri="{FF2B5EF4-FFF2-40B4-BE49-F238E27FC236}">
                  <a16:creationId xmlns:a16="http://schemas.microsoft.com/office/drawing/2014/main" id="{798E03AA-2C58-4B05-80B7-40CCA11983BE}"/>
                </a:ext>
              </a:extLst>
            </p:cNvPr>
            <p:cNvCxnSpPr/>
            <p:nvPr/>
          </p:nvCxnSpPr>
          <p:spPr>
            <a:xfrm>
              <a:off x="7125272"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32" name="Shape 924">
              <a:extLst>
                <a:ext uri="{FF2B5EF4-FFF2-40B4-BE49-F238E27FC236}">
                  <a16:creationId xmlns:a16="http://schemas.microsoft.com/office/drawing/2014/main" id="{B2FAA65E-8096-4491-9143-6A965A63695C}"/>
                </a:ext>
              </a:extLst>
            </p:cNvPr>
            <p:cNvSpPr txBox="1"/>
            <p:nvPr/>
          </p:nvSpPr>
          <p:spPr>
            <a:xfrm>
              <a:off x="7125273"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2014</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33" name="Shape 925">
              <a:extLst>
                <a:ext uri="{FF2B5EF4-FFF2-40B4-BE49-F238E27FC236}">
                  <a16:creationId xmlns:a16="http://schemas.microsoft.com/office/drawing/2014/main" id="{DCCBC401-5B08-4160-BE78-55A1AD157FC0}"/>
                </a:ext>
              </a:extLst>
            </p:cNvPr>
            <p:cNvCxnSpPr/>
            <p:nvPr/>
          </p:nvCxnSpPr>
          <p:spPr>
            <a:xfrm>
              <a:off x="8045803"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34" name="Shape 926">
              <a:extLst>
                <a:ext uri="{FF2B5EF4-FFF2-40B4-BE49-F238E27FC236}">
                  <a16:creationId xmlns:a16="http://schemas.microsoft.com/office/drawing/2014/main" id="{9797791D-6B56-4176-809A-C31F2C15F3A8}"/>
                </a:ext>
              </a:extLst>
            </p:cNvPr>
            <p:cNvSpPr txBox="1"/>
            <p:nvPr/>
          </p:nvSpPr>
          <p:spPr>
            <a:xfrm>
              <a:off x="8045801"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2016</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35" name="Shape 927">
              <a:extLst>
                <a:ext uri="{FF2B5EF4-FFF2-40B4-BE49-F238E27FC236}">
                  <a16:creationId xmlns:a16="http://schemas.microsoft.com/office/drawing/2014/main" id="{83364AAD-0E95-4BA1-9F0C-CC8E4B51501D}"/>
                </a:ext>
              </a:extLst>
            </p:cNvPr>
            <p:cNvCxnSpPr/>
            <p:nvPr/>
          </p:nvCxnSpPr>
          <p:spPr>
            <a:xfrm>
              <a:off x="8966331" y="259876"/>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36" name="Shape 928">
              <a:extLst>
                <a:ext uri="{FF2B5EF4-FFF2-40B4-BE49-F238E27FC236}">
                  <a16:creationId xmlns:a16="http://schemas.microsoft.com/office/drawing/2014/main" id="{6F3CC6D3-2EB0-49FF-932C-0DA7DCC84076}"/>
                </a:ext>
              </a:extLst>
            </p:cNvPr>
            <p:cNvSpPr txBox="1"/>
            <p:nvPr/>
          </p:nvSpPr>
          <p:spPr>
            <a:xfrm>
              <a:off x="8966332" y="193587"/>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2018</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Shape 929">
              <a:extLst>
                <a:ext uri="{FF2B5EF4-FFF2-40B4-BE49-F238E27FC236}">
                  <a16:creationId xmlns:a16="http://schemas.microsoft.com/office/drawing/2014/main" id="{1D1658FF-F466-4515-844C-E043FDEEB214}"/>
                </a:ext>
              </a:extLst>
            </p:cNvPr>
            <p:cNvSpPr txBox="1"/>
            <p:nvPr/>
          </p:nvSpPr>
          <p:spPr>
            <a:xfrm>
              <a:off x="1908332" y="585140"/>
              <a:ext cx="2762429"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B0F0"/>
                  </a:solidFill>
                  <a:effectLst/>
                  <a:uLnTx/>
                  <a:uFillTx/>
                  <a:latin typeface="Calibri"/>
                  <a:ea typeface="Calibri"/>
                  <a:cs typeface="Calibri"/>
                  <a:sym typeface="Calibri"/>
                </a:rPr>
                <a:t>Evaluate Impact of HIT on Care</a:t>
              </a:r>
              <a:endParaRPr kumimoji="0" sz="1600" b="1" i="0" u="none" strike="noStrike" kern="0" cap="none" spc="0" normalizeH="0" baseline="0" noProof="0">
                <a:ln>
                  <a:noFill/>
                </a:ln>
                <a:solidFill>
                  <a:srgbClr val="00B0F0"/>
                </a:solidFill>
                <a:effectLst/>
                <a:uLnTx/>
                <a:uFillTx/>
                <a:latin typeface="Calibri"/>
                <a:ea typeface="Calibri"/>
                <a:cs typeface="Calibri"/>
                <a:sym typeface="Calibri"/>
              </a:endParaRPr>
            </a:p>
          </p:txBody>
        </p:sp>
        <p:sp>
          <p:nvSpPr>
            <p:cNvPr id="38" name="Shape 930">
              <a:extLst>
                <a:ext uri="{FF2B5EF4-FFF2-40B4-BE49-F238E27FC236}">
                  <a16:creationId xmlns:a16="http://schemas.microsoft.com/office/drawing/2014/main" id="{2FBBB632-DD8A-47F7-926D-66AE28DA6835}"/>
                </a:ext>
              </a:extLst>
            </p:cNvPr>
            <p:cNvSpPr txBox="1"/>
            <p:nvPr/>
          </p:nvSpPr>
          <p:spPr>
            <a:xfrm>
              <a:off x="4319381" y="998188"/>
              <a:ext cx="1621471" cy="246221"/>
            </a:xfrm>
            <a:prstGeom prst="rect">
              <a:avLst/>
            </a:prstGeom>
            <a:noFill/>
            <a:ln>
              <a:noFill/>
            </a:ln>
          </p:spPr>
          <p:txBody>
            <a:bodyPr spcFirstLastPara="1"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a:ln>
                    <a:noFill/>
                  </a:ln>
                  <a:solidFill>
                    <a:srgbClr val="92D050"/>
                  </a:solidFill>
                  <a:effectLst/>
                  <a:uLnTx/>
                  <a:uFillTx/>
                  <a:latin typeface="Calibri"/>
                  <a:ea typeface="Calibri"/>
                  <a:cs typeface="Calibri"/>
                  <a:sym typeface="Calibri"/>
                </a:rPr>
                <a:t>e Networks of Care</a:t>
              </a:r>
              <a:endParaRPr kumimoji="0" sz="1600" b="1" i="0" u="sng" strike="noStrike" kern="0" cap="none" spc="0" normalizeH="0" baseline="0" noProof="0">
                <a:ln>
                  <a:noFill/>
                </a:ln>
                <a:solidFill>
                  <a:srgbClr val="92D050"/>
                </a:solidFill>
                <a:effectLst/>
                <a:uLnTx/>
                <a:uFillTx/>
                <a:latin typeface="Calibri"/>
                <a:ea typeface="Calibri"/>
                <a:cs typeface="Calibri"/>
                <a:sym typeface="Calibri"/>
              </a:endParaRPr>
            </a:p>
          </p:txBody>
        </p:sp>
        <p:sp>
          <p:nvSpPr>
            <p:cNvPr id="39" name="Shape 931">
              <a:extLst>
                <a:ext uri="{FF2B5EF4-FFF2-40B4-BE49-F238E27FC236}">
                  <a16:creationId xmlns:a16="http://schemas.microsoft.com/office/drawing/2014/main" id="{D5A21560-7D43-4ED2-8433-B98E9A48B187}"/>
                </a:ext>
              </a:extLst>
            </p:cNvPr>
            <p:cNvSpPr txBox="1"/>
            <p:nvPr/>
          </p:nvSpPr>
          <p:spPr>
            <a:xfrm>
              <a:off x="4624915" y="1461316"/>
              <a:ext cx="2223936"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a:ln>
                    <a:noFill/>
                  </a:ln>
                  <a:solidFill>
                    <a:srgbClr val="6F3198"/>
                  </a:solidFill>
                  <a:effectLst/>
                  <a:uLnTx/>
                  <a:uFillTx/>
                  <a:latin typeface="Calibri"/>
                  <a:ea typeface="Calibri"/>
                  <a:cs typeface="Calibri"/>
                  <a:sym typeface="Calibri"/>
                </a:rPr>
                <a:t>Capacity building grants*</a:t>
              </a:r>
              <a:endParaRPr kumimoji="0" sz="1600" b="1" i="0" u="sng" strike="noStrike" kern="0" cap="none" spc="0" normalizeH="0" baseline="0" noProof="0">
                <a:ln>
                  <a:noFill/>
                </a:ln>
                <a:solidFill>
                  <a:srgbClr val="6F3198"/>
                </a:solidFill>
                <a:effectLst/>
                <a:uLnTx/>
                <a:uFillTx/>
                <a:latin typeface="Calibri"/>
                <a:ea typeface="Calibri"/>
                <a:cs typeface="Calibri"/>
                <a:sym typeface="Calibri"/>
              </a:endParaRPr>
            </a:p>
          </p:txBody>
        </p:sp>
        <p:sp>
          <p:nvSpPr>
            <p:cNvPr id="40" name="Shape 932">
              <a:extLst>
                <a:ext uri="{FF2B5EF4-FFF2-40B4-BE49-F238E27FC236}">
                  <a16:creationId xmlns:a16="http://schemas.microsoft.com/office/drawing/2014/main" id="{F380F802-9AF0-487A-BB6D-9B3B547CAB7B}"/>
                </a:ext>
              </a:extLst>
            </p:cNvPr>
            <p:cNvSpPr txBox="1"/>
            <p:nvPr/>
          </p:nvSpPr>
          <p:spPr>
            <a:xfrm>
              <a:off x="5186639" y="1835188"/>
              <a:ext cx="1346220"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8D59BA"/>
                  </a:solidFill>
                  <a:effectLst/>
                  <a:uLnTx/>
                  <a:uFillTx/>
                  <a:latin typeface="Calibri"/>
                  <a:ea typeface="Calibri"/>
                  <a:cs typeface="Calibri"/>
                  <a:sym typeface="Calibri"/>
                </a:rPr>
                <a:t>Parts A &amp; B</a:t>
              </a:r>
              <a:endParaRPr kumimoji="0" sz="1600" b="1" i="0" u="none" strike="noStrike" kern="0" cap="none" spc="0" normalizeH="0" baseline="0" noProof="0">
                <a:ln>
                  <a:noFill/>
                </a:ln>
                <a:solidFill>
                  <a:srgbClr val="8D59BA"/>
                </a:solidFill>
                <a:effectLst/>
                <a:uLnTx/>
                <a:uFillTx/>
                <a:latin typeface="Calibri"/>
                <a:ea typeface="Calibri"/>
                <a:cs typeface="Calibri"/>
                <a:sym typeface="Calibri"/>
              </a:endParaRPr>
            </a:p>
          </p:txBody>
        </p:sp>
        <p:sp>
          <p:nvSpPr>
            <p:cNvPr id="41" name="Shape 933">
              <a:extLst>
                <a:ext uri="{FF2B5EF4-FFF2-40B4-BE49-F238E27FC236}">
                  <a16:creationId xmlns:a16="http://schemas.microsoft.com/office/drawing/2014/main" id="{372A129F-49C2-4CB1-904A-2CBB2D69D53D}"/>
                </a:ext>
              </a:extLst>
            </p:cNvPr>
            <p:cNvSpPr txBox="1"/>
            <p:nvPr/>
          </p:nvSpPr>
          <p:spPr>
            <a:xfrm>
              <a:off x="5653127" y="2143323"/>
              <a:ext cx="1195727"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AB81CF"/>
                  </a:solidFill>
                  <a:effectLst/>
                  <a:uLnTx/>
                  <a:uFillTx/>
                  <a:latin typeface="Calibri"/>
                  <a:ea typeface="Calibri"/>
                  <a:cs typeface="Calibri"/>
                  <a:sym typeface="Calibri"/>
                </a:rPr>
                <a:t>Parts C &amp; D</a:t>
              </a:r>
              <a:endParaRPr kumimoji="0" sz="1600" b="1" i="0" u="none" strike="noStrike" kern="0" cap="none" spc="0" normalizeH="0" baseline="0" noProof="0">
                <a:ln>
                  <a:noFill/>
                </a:ln>
                <a:solidFill>
                  <a:srgbClr val="AB81CF"/>
                </a:solidFill>
                <a:effectLst/>
                <a:uLnTx/>
                <a:uFillTx/>
                <a:latin typeface="Calibri"/>
                <a:ea typeface="Calibri"/>
                <a:cs typeface="Calibri"/>
                <a:sym typeface="Calibri"/>
              </a:endParaRPr>
            </a:p>
          </p:txBody>
        </p:sp>
        <p:sp>
          <p:nvSpPr>
            <p:cNvPr id="42" name="Shape 934">
              <a:extLst>
                <a:ext uri="{FF2B5EF4-FFF2-40B4-BE49-F238E27FC236}">
                  <a16:creationId xmlns:a16="http://schemas.microsoft.com/office/drawing/2014/main" id="{D8B01B72-1FE4-457A-B314-B15A3E4681C9}"/>
                </a:ext>
              </a:extLst>
            </p:cNvPr>
            <p:cNvSpPr txBox="1"/>
            <p:nvPr/>
          </p:nvSpPr>
          <p:spPr>
            <a:xfrm>
              <a:off x="6153942" y="2458360"/>
              <a:ext cx="999711"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C9AAE3"/>
                  </a:solidFill>
                  <a:effectLst/>
                  <a:uLnTx/>
                  <a:uFillTx/>
                  <a:latin typeface="Calibri"/>
                  <a:ea typeface="Calibri"/>
                  <a:cs typeface="Calibri"/>
                  <a:sym typeface="Calibri"/>
                </a:rPr>
                <a:t>All Parts</a:t>
              </a:r>
              <a:endParaRPr kumimoji="0" sz="1600" b="1" i="0" u="none" strike="noStrike" kern="0" cap="none" spc="0" normalizeH="0" baseline="0" noProof="0">
                <a:ln>
                  <a:noFill/>
                </a:ln>
                <a:solidFill>
                  <a:srgbClr val="C9AAE3"/>
                </a:solidFill>
                <a:effectLst/>
                <a:uLnTx/>
                <a:uFillTx/>
                <a:latin typeface="Calibri"/>
                <a:ea typeface="Calibri"/>
                <a:cs typeface="Calibri"/>
                <a:sym typeface="Calibri"/>
              </a:endParaRPr>
            </a:p>
          </p:txBody>
        </p:sp>
        <p:sp>
          <p:nvSpPr>
            <p:cNvPr id="43" name="Shape 935">
              <a:extLst>
                <a:ext uri="{FF2B5EF4-FFF2-40B4-BE49-F238E27FC236}">
                  <a16:creationId xmlns:a16="http://schemas.microsoft.com/office/drawing/2014/main" id="{D1A839A0-0178-4B40-BE5C-FDE8A72EF269}"/>
                </a:ext>
              </a:extLst>
            </p:cNvPr>
            <p:cNvSpPr txBox="1"/>
            <p:nvPr/>
          </p:nvSpPr>
          <p:spPr>
            <a:xfrm>
              <a:off x="7774293" y="2965824"/>
              <a:ext cx="2514600"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a:ln>
                    <a:noFill/>
                  </a:ln>
                  <a:solidFill>
                    <a:srgbClr val="EE7510"/>
                  </a:solidFill>
                  <a:effectLst/>
                  <a:uLnTx/>
                  <a:uFillTx/>
                  <a:latin typeface="Calibri"/>
                  <a:ea typeface="Calibri"/>
                  <a:cs typeface="Calibri"/>
                  <a:sym typeface="Calibri"/>
                </a:rPr>
                <a:t>HIT for HIV Care Continuum</a:t>
              </a:r>
              <a:endParaRPr kumimoji="0" sz="1600" b="1" i="0" u="sng" strike="noStrike" kern="0" cap="none" spc="0" normalizeH="0" baseline="0" noProof="0">
                <a:ln>
                  <a:noFill/>
                </a:ln>
                <a:solidFill>
                  <a:srgbClr val="EE7510"/>
                </a:solidFill>
                <a:effectLst/>
                <a:uLnTx/>
                <a:uFillTx/>
                <a:latin typeface="Calibri"/>
                <a:ea typeface="Calibri"/>
                <a:cs typeface="Calibri"/>
                <a:sym typeface="Calibri"/>
              </a:endParaRPr>
            </a:p>
          </p:txBody>
        </p:sp>
        <p:sp>
          <p:nvSpPr>
            <p:cNvPr id="44" name="Shape 936">
              <a:extLst>
                <a:ext uri="{FF2B5EF4-FFF2-40B4-BE49-F238E27FC236}">
                  <a16:creationId xmlns:a16="http://schemas.microsoft.com/office/drawing/2014/main" id="{978402E3-A94E-4D47-BAED-EA35921C5111}"/>
                </a:ext>
              </a:extLst>
            </p:cNvPr>
            <p:cNvSpPr txBox="1"/>
            <p:nvPr/>
          </p:nvSpPr>
          <p:spPr>
            <a:xfrm>
              <a:off x="6532859" y="3468332"/>
              <a:ext cx="3381500"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B20E12"/>
                  </a:solidFill>
                  <a:effectLst/>
                  <a:uLnTx/>
                  <a:uFillTx/>
                  <a:latin typeface="Calibri"/>
                  <a:ea typeface="Calibri"/>
                  <a:cs typeface="Calibri"/>
                  <a:sym typeface="Calibri"/>
                </a:rPr>
                <a:t>SMAIF HIEs for Care Engagement</a:t>
              </a:r>
              <a:endParaRPr kumimoji="0" sz="1600" b="1" i="0" u="none" strike="noStrike" kern="0" cap="none" spc="0" normalizeH="0" baseline="0" noProof="0">
                <a:ln>
                  <a:noFill/>
                </a:ln>
                <a:solidFill>
                  <a:srgbClr val="B20E12"/>
                </a:solidFill>
                <a:effectLst/>
                <a:uLnTx/>
                <a:uFillTx/>
                <a:latin typeface="Calibri"/>
                <a:ea typeface="Calibri"/>
                <a:cs typeface="Calibri"/>
                <a:sym typeface="Calibri"/>
              </a:endParaRPr>
            </a:p>
          </p:txBody>
        </p:sp>
        <p:sp>
          <p:nvSpPr>
            <p:cNvPr id="45" name="Shape 937">
              <a:extLst>
                <a:ext uri="{FF2B5EF4-FFF2-40B4-BE49-F238E27FC236}">
                  <a16:creationId xmlns:a16="http://schemas.microsoft.com/office/drawing/2014/main" id="{FCF5BB51-12B7-4343-B82C-72BAE3A056CE}"/>
                </a:ext>
              </a:extLst>
            </p:cNvPr>
            <p:cNvSpPr txBox="1"/>
            <p:nvPr/>
          </p:nvSpPr>
          <p:spPr>
            <a:xfrm>
              <a:off x="6783696" y="4000004"/>
              <a:ext cx="3908435"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a:ln>
                    <a:noFill/>
                  </a:ln>
                  <a:solidFill>
                    <a:srgbClr val="CF3B3F"/>
                  </a:solidFill>
                  <a:effectLst/>
                  <a:uLnTx/>
                  <a:uFillTx/>
                  <a:latin typeface="Calibri"/>
                  <a:ea typeface="Calibri"/>
                  <a:cs typeface="Calibri"/>
                  <a:sym typeface="Calibri"/>
                </a:rPr>
                <a:t>SMAIF HIV Care &amp; Housing Data Integration</a:t>
              </a:r>
              <a:endParaRPr kumimoji="0" sz="1600" b="1" i="0" u="sng" strike="noStrike" kern="0" cap="none" spc="0" normalizeH="0" baseline="0" noProof="0">
                <a:ln>
                  <a:noFill/>
                </a:ln>
                <a:solidFill>
                  <a:srgbClr val="CF3B3F"/>
                </a:solidFill>
                <a:effectLst/>
                <a:uLnTx/>
                <a:uFillTx/>
                <a:latin typeface="Calibri"/>
                <a:ea typeface="Calibri"/>
                <a:cs typeface="Calibri"/>
                <a:sym typeface="Calibri"/>
              </a:endParaRPr>
            </a:p>
          </p:txBody>
        </p:sp>
        <p:sp>
          <p:nvSpPr>
            <p:cNvPr id="46" name="Shape 938">
              <a:extLst>
                <a:ext uri="{FF2B5EF4-FFF2-40B4-BE49-F238E27FC236}">
                  <a16:creationId xmlns:a16="http://schemas.microsoft.com/office/drawing/2014/main" id="{FFAF39B2-01F9-42CD-82A3-E7437B3DFDF4}"/>
                </a:ext>
              </a:extLst>
            </p:cNvPr>
            <p:cNvSpPr txBox="1"/>
            <p:nvPr/>
          </p:nvSpPr>
          <p:spPr>
            <a:xfrm>
              <a:off x="6706121" y="4472707"/>
              <a:ext cx="2330639" cy="246221"/>
            </a:xfrm>
            <a:prstGeom prst="rect">
              <a:avLst/>
            </a:prstGeom>
            <a:noFill/>
            <a:ln>
              <a:noFill/>
            </a:ln>
          </p:spPr>
          <p:txBody>
            <a:bodyPr spcFirstLastPara="1"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2060"/>
                  </a:solidFill>
                  <a:effectLst/>
                  <a:uLnTx/>
                  <a:uFillTx/>
                  <a:latin typeface="Calibri"/>
                  <a:ea typeface="Calibri"/>
                  <a:cs typeface="Calibri"/>
                  <a:sym typeface="Calibri"/>
                </a:rPr>
                <a:t>Direct clinic IT investments:</a:t>
              </a:r>
              <a:endParaRPr kumimoji="0" sz="1600" b="1"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47" name="Shape 939">
              <a:extLst>
                <a:ext uri="{FF2B5EF4-FFF2-40B4-BE49-F238E27FC236}">
                  <a16:creationId xmlns:a16="http://schemas.microsoft.com/office/drawing/2014/main" id="{EC5E1F1F-D030-40DF-B4E0-A29E0BA6780E}"/>
                </a:ext>
              </a:extLst>
            </p:cNvPr>
            <p:cNvSpPr txBox="1"/>
            <p:nvPr/>
          </p:nvSpPr>
          <p:spPr>
            <a:xfrm>
              <a:off x="6250293" y="4856443"/>
              <a:ext cx="3238432"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4E53AF"/>
                  </a:solidFill>
                  <a:effectLst/>
                  <a:uLnTx/>
                  <a:uFillTx/>
                  <a:latin typeface="Calibri"/>
                  <a:ea typeface="Calibri"/>
                  <a:cs typeface="Calibri"/>
                  <a:sym typeface="Calibri"/>
                </a:rPr>
                <a:t>Medical Home for HIV+ Homeless</a:t>
              </a:r>
              <a:endParaRPr kumimoji="0" sz="1600" b="1" i="0" u="none" strike="noStrike" kern="0" cap="none" spc="0" normalizeH="0" baseline="0" noProof="0">
                <a:ln>
                  <a:noFill/>
                </a:ln>
                <a:solidFill>
                  <a:srgbClr val="4E53AF"/>
                </a:solidFill>
                <a:effectLst/>
                <a:uLnTx/>
                <a:uFillTx/>
                <a:latin typeface="Calibri"/>
                <a:ea typeface="Calibri"/>
                <a:cs typeface="Calibri"/>
                <a:sym typeface="Calibri"/>
              </a:endParaRPr>
            </a:p>
          </p:txBody>
        </p:sp>
        <p:sp>
          <p:nvSpPr>
            <p:cNvPr id="48" name="Shape 940">
              <a:extLst>
                <a:ext uri="{FF2B5EF4-FFF2-40B4-BE49-F238E27FC236}">
                  <a16:creationId xmlns:a16="http://schemas.microsoft.com/office/drawing/2014/main" id="{B60EE711-C516-44D5-9969-38FA53706327}"/>
                </a:ext>
              </a:extLst>
            </p:cNvPr>
            <p:cNvSpPr txBox="1"/>
            <p:nvPr/>
          </p:nvSpPr>
          <p:spPr>
            <a:xfrm>
              <a:off x="6848853" y="5294164"/>
              <a:ext cx="3592443"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a:ln>
                    <a:noFill/>
                  </a:ln>
                  <a:solidFill>
                    <a:srgbClr val="7A80D3"/>
                  </a:solidFill>
                  <a:effectLst/>
                  <a:uLnTx/>
                  <a:uFillTx/>
                  <a:latin typeface="Calibri"/>
                  <a:ea typeface="Calibri"/>
                  <a:cs typeface="Calibri"/>
                  <a:sym typeface="Calibri"/>
                </a:rPr>
                <a:t>Practice Transformation HIV Primary Care</a:t>
              </a:r>
              <a:endParaRPr kumimoji="0" sz="1600" b="1" i="0" u="sng" strike="noStrike" kern="0" cap="none" spc="0" normalizeH="0" baseline="0" noProof="0">
                <a:ln>
                  <a:noFill/>
                </a:ln>
                <a:solidFill>
                  <a:srgbClr val="7A80D3"/>
                </a:solidFill>
                <a:effectLst/>
                <a:uLnTx/>
                <a:uFillTx/>
                <a:latin typeface="Calibri"/>
                <a:ea typeface="Calibri"/>
                <a:cs typeface="Calibri"/>
                <a:sym typeface="Calibri"/>
              </a:endParaRPr>
            </a:p>
          </p:txBody>
        </p:sp>
        <p:sp>
          <p:nvSpPr>
            <p:cNvPr id="49" name="Shape 941">
              <a:extLst>
                <a:ext uri="{FF2B5EF4-FFF2-40B4-BE49-F238E27FC236}">
                  <a16:creationId xmlns:a16="http://schemas.microsoft.com/office/drawing/2014/main" id="{CCE9330A-7DB8-4A0B-9D5F-788256346EA3}"/>
                </a:ext>
              </a:extLst>
            </p:cNvPr>
            <p:cNvSpPr/>
            <p:nvPr/>
          </p:nvSpPr>
          <p:spPr>
            <a:xfrm>
              <a:off x="6934203" y="2852715"/>
              <a:ext cx="813701" cy="212125"/>
            </a:xfrm>
            <a:prstGeom prst="round2DiagRect">
              <a:avLst>
                <a:gd name="adj1" fmla="val 100000"/>
                <a:gd name="adj2" fmla="val 0"/>
              </a:avLst>
            </a:prstGeom>
            <a:solidFill>
              <a:srgbClr val="FF0066"/>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Shape 942">
              <a:extLst>
                <a:ext uri="{FF2B5EF4-FFF2-40B4-BE49-F238E27FC236}">
                  <a16:creationId xmlns:a16="http://schemas.microsoft.com/office/drawing/2014/main" id="{8C8AE97A-443C-438F-932F-B916CCA1DE37}"/>
                </a:ext>
              </a:extLst>
            </p:cNvPr>
            <p:cNvSpPr txBox="1"/>
            <p:nvPr/>
          </p:nvSpPr>
          <p:spPr>
            <a:xfrm>
              <a:off x="7086602" y="2606492"/>
              <a:ext cx="1167927"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a:ln>
                    <a:noFill/>
                  </a:ln>
                  <a:solidFill>
                    <a:srgbClr val="FF0066"/>
                  </a:solidFill>
                  <a:effectLst/>
                  <a:uLnTx/>
                  <a:uFillTx/>
                  <a:latin typeface="Calibri"/>
                  <a:ea typeface="Calibri"/>
                  <a:cs typeface="Calibri"/>
                  <a:sym typeface="Calibri"/>
                </a:rPr>
                <a:t>HIT for ADAP</a:t>
              </a:r>
              <a:endParaRPr kumimoji="0" sz="1600" b="1" i="0" u="sng" strike="noStrike" kern="0" cap="none" spc="0" normalizeH="0" baseline="0" noProof="0">
                <a:ln>
                  <a:noFill/>
                </a:ln>
                <a:solidFill>
                  <a:srgbClr val="FF0066"/>
                </a:solidFill>
                <a:effectLst/>
                <a:uLnTx/>
                <a:uFillTx/>
                <a:latin typeface="Calibri"/>
                <a:ea typeface="Calibri"/>
                <a:cs typeface="Calibri"/>
                <a:sym typeface="Calibri"/>
              </a:endParaRPr>
            </a:p>
          </p:txBody>
        </p:sp>
        <p:sp>
          <p:nvSpPr>
            <p:cNvPr id="51" name="Shape 944">
              <a:extLst>
                <a:ext uri="{FF2B5EF4-FFF2-40B4-BE49-F238E27FC236}">
                  <a16:creationId xmlns:a16="http://schemas.microsoft.com/office/drawing/2014/main" id="{CFCF8E8E-C0BE-437C-BE37-888E0974A806}"/>
                </a:ext>
              </a:extLst>
            </p:cNvPr>
            <p:cNvSpPr txBox="1"/>
            <p:nvPr/>
          </p:nvSpPr>
          <p:spPr>
            <a:xfrm>
              <a:off x="7431932" y="5786728"/>
              <a:ext cx="2964805"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8000FF"/>
                  </a:solidFill>
                  <a:effectLst/>
                  <a:uLnTx/>
                  <a:uFillTx/>
                  <a:latin typeface="Calibri"/>
                  <a:ea typeface="Calibri"/>
                  <a:cs typeface="Calibri"/>
                  <a:sym typeface="Calibri"/>
                </a:rPr>
                <a:t>Evidence-Informed Interventions</a:t>
              </a:r>
              <a:endParaRPr kumimoji="0" sz="1600" b="1" i="0" u="none" strike="noStrike" kern="0" cap="none" spc="0" normalizeH="0" baseline="0" noProof="0">
                <a:ln>
                  <a:noFill/>
                </a:ln>
                <a:solidFill>
                  <a:srgbClr val="8000FF"/>
                </a:solidFill>
                <a:effectLst/>
                <a:uLnTx/>
                <a:uFillTx/>
                <a:latin typeface="Calibri"/>
                <a:ea typeface="Calibri"/>
                <a:cs typeface="Calibri"/>
                <a:sym typeface="Calibri"/>
              </a:endParaRPr>
            </a:p>
          </p:txBody>
        </p:sp>
        <p:sp>
          <p:nvSpPr>
            <p:cNvPr id="52" name="Shape 945">
              <a:extLst>
                <a:ext uri="{FF2B5EF4-FFF2-40B4-BE49-F238E27FC236}">
                  <a16:creationId xmlns:a16="http://schemas.microsoft.com/office/drawing/2014/main" id="{32DD93DA-8316-409E-9279-6B0D68F094A8}"/>
                </a:ext>
              </a:extLst>
            </p:cNvPr>
            <p:cNvSpPr/>
            <p:nvPr/>
          </p:nvSpPr>
          <p:spPr>
            <a:xfrm>
              <a:off x="7431931" y="6032948"/>
              <a:ext cx="2909215" cy="212125"/>
            </a:xfrm>
            <a:prstGeom prst="snip2DiagRect">
              <a:avLst>
                <a:gd name="adj1" fmla="val 100000"/>
                <a:gd name="adj2" fmla="val 16667"/>
              </a:avLst>
            </a:prstGeom>
            <a:solidFill>
              <a:srgbClr val="8000FF"/>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Shape 946">
              <a:extLst>
                <a:ext uri="{FF2B5EF4-FFF2-40B4-BE49-F238E27FC236}">
                  <a16:creationId xmlns:a16="http://schemas.microsoft.com/office/drawing/2014/main" id="{F51982C2-8AD7-4887-ACB7-7C7FD898A0AE}"/>
                </a:ext>
              </a:extLst>
            </p:cNvPr>
            <p:cNvSpPr txBox="1"/>
            <p:nvPr/>
          </p:nvSpPr>
          <p:spPr>
            <a:xfrm>
              <a:off x="9876076" y="212972"/>
              <a:ext cx="920531" cy="397735"/>
            </a:xfrm>
            <a:prstGeom prst="rect">
              <a:avLst/>
            </a:prstGeom>
            <a:no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2020</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54" name="Shape 947">
              <a:extLst>
                <a:ext uri="{FF2B5EF4-FFF2-40B4-BE49-F238E27FC236}">
                  <a16:creationId xmlns:a16="http://schemas.microsoft.com/office/drawing/2014/main" id="{6CDC887B-0980-4432-8FCE-0DEFAAC62A4A}"/>
                </a:ext>
              </a:extLst>
            </p:cNvPr>
            <p:cNvCxnSpPr/>
            <p:nvPr/>
          </p:nvCxnSpPr>
          <p:spPr>
            <a:xfrm>
              <a:off x="9886563" y="249828"/>
              <a:ext cx="0" cy="265157"/>
            </a:xfrm>
            <a:prstGeom prst="straightConnector1">
              <a:avLst/>
            </a:prstGeom>
            <a:noFill/>
            <a:ln w="9525" cap="flat" cmpd="sng">
              <a:solidFill>
                <a:schemeClr val="lt1">
                  <a:alpha val="69803"/>
                </a:schemeClr>
              </a:solidFill>
              <a:prstDash val="solid"/>
              <a:round/>
              <a:headEnd type="none" w="sm" len="sm"/>
              <a:tailEnd type="none" w="sm" len="sm"/>
            </a:ln>
          </p:spPr>
        </p:cxnSp>
        <p:sp>
          <p:nvSpPr>
            <p:cNvPr id="55" name="Shape 948">
              <a:extLst>
                <a:ext uri="{FF2B5EF4-FFF2-40B4-BE49-F238E27FC236}">
                  <a16:creationId xmlns:a16="http://schemas.microsoft.com/office/drawing/2014/main" id="{2D0D5BFF-3D69-4627-BB55-B4C7A4193A1B}"/>
                </a:ext>
              </a:extLst>
            </p:cNvPr>
            <p:cNvSpPr txBox="1"/>
            <p:nvPr/>
          </p:nvSpPr>
          <p:spPr>
            <a:xfrm>
              <a:off x="7474224" y="6303756"/>
              <a:ext cx="2964805" cy="246221"/>
            </a:xfrm>
            <a:prstGeom prst="rect">
              <a:avLst/>
            </a:prstGeom>
            <a:noFill/>
            <a:ln>
              <a:noFill/>
            </a:ln>
          </p:spPr>
          <p:txBody>
            <a:bodyPr spcFirstLastPara="1" wrap="square" lIns="0" tIns="0" rIns="0" bIns="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CC66FF"/>
                  </a:solidFill>
                  <a:effectLst/>
                  <a:uLnTx/>
                  <a:uFillTx/>
                  <a:latin typeface="Calibri"/>
                  <a:ea typeface="Calibri"/>
                  <a:cs typeface="Calibri"/>
                  <a:sym typeface="Calibri"/>
                </a:rPr>
                <a:t>Social Media HIV Care Continuum</a:t>
              </a:r>
              <a:endParaRPr kumimoji="0" sz="1600" b="1" i="0" u="none" strike="noStrike" kern="0" cap="none" spc="0" normalizeH="0" baseline="0" noProof="0">
                <a:ln>
                  <a:noFill/>
                </a:ln>
                <a:solidFill>
                  <a:srgbClr val="CC66FF"/>
                </a:solidFill>
                <a:effectLst/>
                <a:uLnTx/>
                <a:uFillTx/>
                <a:latin typeface="Calibri"/>
                <a:ea typeface="Calibri"/>
                <a:cs typeface="Calibri"/>
                <a:sym typeface="Calibri"/>
              </a:endParaRPr>
            </a:p>
          </p:txBody>
        </p:sp>
      </p:grpSp>
      <p:sp>
        <p:nvSpPr>
          <p:cNvPr id="59" name="TextBox 58">
            <a:extLst>
              <a:ext uri="{FF2B5EF4-FFF2-40B4-BE49-F238E27FC236}">
                <a16:creationId xmlns:a16="http://schemas.microsoft.com/office/drawing/2014/main" id="{F90F7B6F-A69A-079A-4C54-CEE0C71D4696}"/>
              </a:ext>
            </a:extLst>
          </p:cNvPr>
          <p:cNvSpPr txBox="1"/>
          <p:nvPr/>
        </p:nvSpPr>
        <p:spPr>
          <a:xfrm>
            <a:off x="1366974" y="3436411"/>
            <a:ext cx="3264145" cy="3139321"/>
          </a:xfrm>
          <a:prstGeom prst="rect">
            <a:avLst/>
          </a:prstGeom>
          <a:noFill/>
        </p:spPr>
        <p:txBody>
          <a:bodyPr wrap="square" rtlCol="0">
            <a:spAutoFit/>
          </a:bodyPr>
          <a:lstStyle/>
          <a:p>
            <a:pPr algn="ctr" defTabSz="914332">
              <a:defRPr/>
            </a:pPr>
            <a:r>
              <a:rPr lang="en-US" sz="5400" b="1">
                <a:solidFill>
                  <a:srgbClr val="C00000"/>
                </a:solidFill>
              </a:rPr>
              <a:t>19</a:t>
            </a:r>
          </a:p>
          <a:p>
            <a:pPr algn="ctr" defTabSz="914332">
              <a:defRPr/>
            </a:pPr>
            <a:r>
              <a:rPr lang="en-US" sz="3600" b="1">
                <a:solidFill>
                  <a:prstClr val="black"/>
                </a:solidFill>
              </a:rPr>
              <a:t>SPNS Projects:</a:t>
            </a:r>
          </a:p>
          <a:p>
            <a:pPr marL="571500" indent="-571500" defTabSz="914332">
              <a:buFont typeface="Arial" panose="020B0604020202020204" pitchFamily="34" charset="0"/>
              <a:buChar char="•"/>
              <a:defRPr/>
            </a:pPr>
            <a:r>
              <a:rPr lang="en-US" sz="3600" b="1">
                <a:solidFill>
                  <a:prstClr val="black"/>
                </a:solidFill>
              </a:rPr>
              <a:t>Innovation</a:t>
            </a:r>
          </a:p>
          <a:p>
            <a:pPr marL="571500" indent="-571500" defTabSz="914332">
              <a:buFont typeface="Arial" panose="020B0604020202020204" pitchFamily="34" charset="0"/>
              <a:buChar char="•"/>
              <a:defRPr/>
            </a:pPr>
            <a:r>
              <a:rPr lang="en-US" sz="3600" b="1">
                <a:solidFill>
                  <a:prstClr val="black"/>
                </a:solidFill>
              </a:rPr>
              <a:t>Evaluation</a:t>
            </a:r>
          </a:p>
          <a:p>
            <a:pPr marL="571500" indent="-571500" defTabSz="914332">
              <a:buFont typeface="Arial" panose="020B0604020202020204" pitchFamily="34" charset="0"/>
              <a:buChar char="•"/>
              <a:defRPr/>
            </a:pPr>
            <a:r>
              <a:rPr lang="en-US" sz="3600" b="1">
                <a:solidFill>
                  <a:prstClr val="black"/>
                </a:solidFill>
              </a:rPr>
              <a:t>Replication</a:t>
            </a:r>
          </a:p>
        </p:txBody>
      </p:sp>
      <p:sp>
        <p:nvSpPr>
          <p:cNvPr id="56" name="Footer Placeholder 3">
            <a:extLst>
              <a:ext uri="{FF2B5EF4-FFF2-40B4-BE49-F238E27FC236}">
                <a16:creationId xmlns:a16="http://schemas.microsoft.com/office/drawing/2014/main" id="{62ECD15C-1451-4F45-BE23-FD59089B09F5}"/>
              </a:ext>
            </a:extLst>
          </p:cNvPr>
          <p:cNvSpPr>
            <a:spLocks noGrp="1"/>
          </p:cNvSpPr>
          <p:nvPr>
            <p:ph type="ftr" sz="quarter" idx="11"/>
          </p:nvPr>
        </p:nvSpPr>
        <p:spPr>
          <a:xfrm>
            <a:off x="3958555" y="6451600"/>
            <a:ext cx="427489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2022 National Ryan White Conference on HIV Care &amp; Treatment</a:t>
            </a:r>
          </a:p>
        </p:txBody>
      </p:sp>
    </p:spTree>
    <p:extLst>
      <p:ext uri="{BB962C8B-B14F-4D97-AF65-F5344CB8AC3E}">
        <p14:creationId xmlns:p14="http://schemas.microsoft.com/office/powerpoint/2010/main" val="2650124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5769-ADD7-AC2B-2AFD-75A4BA025AB7}"/>
              </a:ext>
            </a:extLst>
          </p:cNvPr>
          <p:cNvSpPr>
            <a:spLocks noGrp="1"/>
          </p:cNvSpPr>
          <p:nvPr>
            <p:ph type="title"/>
          </p:nvPr>
        </p:nvSpPr>
        <p:spPr/>
        <p:txBody>
          <a:bodyPr/>
          <a:lstStyle/>
          <a:p>
            <a:r>
              <a:rPr lang="en-US">
                <a:cs typeface="Calibri"/>
              </a:rPr>
              <a:t>e2Genie</a:t>
            </a:r>
            <a:endParaRPr lang="en-US"/>
          </a:p>
        </p:txBody>
      </p:sp>
      <p:pic>
        <p:nvPicPr>
          <p:cNvPr id="5" name="Picture 5" descr="Graphical user interface, application&#10;&#10;Description automatically generated">
            <a:hlinkClick r:id="rId2"/>
            <a:extLst>
              <a:ext uri="{FF2B5EF4-FFF2-40B4-BE49-F238E27FC236}">
                <a16:creationId xmlns:a16="http://schemas.microsoft.com/office/drawing/2014/main" id="{98B2C270-BAE2-FED3-9C8E-1B543A3D4243}"/>
              </a:ext>
            </a:extLst>
          </p:cNvPr>
          <p:cNvPicPr>
            <a:picLocks noGrp="1" noChangeAspect="1"/>
          </p:cNvPicPr>
          <p:nvPr>
            <p:ph idx="1"/>
          </p:nvPr>
        </p:nvPicPr>
        <p:blipFill>
          <a:blip r:embed="rId3"/>
          <a:stretch>
            <a:fillRect/>
          </a:stretch>
        </p:blipFill>
        <p:spPr>
          <a:xfrm>
            <a:off x="1045875" y="1825625"/>
            <a:ext cx="5314134" cy="4351338"/>
          </a:xfrm>
        </p:spPr>
      </p:pic>
      <p:pic>
        <p:nvPicPr>
          <p:cNvPr id="4" name="Picture 4">
            <a:extLst>
              <a:ext uri="{FF2B5EF4-FFF2-40B4-BE49-F238E27FC236}">
                <a16:creationId xmlns:a16="http://schemas.microsoft.com/office/drawing/2014/main" id="{61270D16-D773-5F36-5BEE-FCA08ED73A31}"/>
              </a:ext>
            </a:extLst>
          </p:cNvPr>
          <p:cNvPicPr>
            <a:picLocks noChangeAspect="1"/>
          </p:cNvPicPr>
          <p:nvPr/>
        </p:nvPicPr>
        <p:blipFill>
          <a:blip r:embed="rId4"/>
          <a:stretch>
            <a:fillRect/>
          </a:stretch>
        </p:blipFill>
        <p:spPr>
          <a:xfrm>
            <a:off x="7432885" y="712919"/>
            <a:ext cx="4039388" cy="5230642"/>
          </a:xfrm>
          <a:prstGeom prst="rect">
            <a:avLst/>
          </a:prstGeom>
        </p:spPr>
      </p:pic>
      <p:pic>
        <p:nvPicPr>
          <p:cNvPr id="6" name="Picture 5">
            <a:extLst>
              <a:ext uri="{FF2B5EF4-FFF2-40B4-BE49-F238E27FC236}">
                <a16:creationId xmlns:a16="http://schemas.microsoft.com/office/drawing/2014/main" id="{B99BB7D6-B295-39D3-6305-309839A8196D}"/>
              </a:ext>
            </a:extLst>
          </p:cNvPr>
          <p:cNvPicPr>
            <a:picLocks noChangeAspect="1"/>
          </p:cNvPicPr>
          <p:nvPr/>
        </p:nvPicPr>
        <p:blipFill>
          <a:blip r:embed="rId5"/>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4123786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8" name="Group 27">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21" name="Freeform: Shape 28">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9">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30">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31">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32">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3">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4">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Title 1">
            <a:extLst>
              <a:ext uri="{FF2B5EF4-FFF2-40B4-BE49-F238E27FC236}">
                <a16:creationId xmlns:a16="http://schemas.microsoft.com/office/drawing/2014/main" id="{DFC74ADF-787B-46C7-9806-3B93FF6FED2E}"/>
              </a:ext>
            </a:extLst>
          </p:cNvPr>
          <p:cNvSpPr>
            <a:spLocks noGrp="1"/>
          </p:cNvSpPr>
          <p:nvPr>
            <p:ph type="ctrTitle"/>
          </p:nvPr>
        </p:nvSpPr>
        <p:spPr>
          <a:xfrm>
            <a:off x="3045368" y="2043663"/>
            <a:ext cx="6105194" cy="2031055"/>
          </a:xfrm>
        </p:spPr>
        <p:txBody>
          <a:bodyPr>
            <a:normAutofit/>
          </a:bodyPr>
          <a:lstStyle/>
          <a:p>
            <a:r>
              <a:rPr lang="en-US" sz="5200" i="1">
                <a:solidFill>
                  <a:schemeClr val="tx2"/>
                </a:solidFill>
                <a:effectLst>
                  <a:outerShdw blurRad="38100" dist="38100" dir="2700000" algn="tl">
                    <a:srgbClr val="000000">
                      <a:alpha val="43137"/>
                    </a:srgbClr>
                  </a:outerShdw>
                </a:effectLst>
                <a:latin typeface="+mn-lt"/>
              </a:rPr>
              <a:t>Let’s </a:t>
            </a:r>
            <a:r>
              <a:rPr lang="en-US" sz="5200" i="1" err="1">
                <a:solidFill>
                  <a:schemeClr val="tx2"/>
                </a:solidFill>
                <a:effectLst>
                  <a:outerShdw blurRad="38100" dist="38100" dir="2700000" algn="tl">
                    <a:srgbClr val="000000">
                      <a:alpha val="43137"/>
                    </a:srgbClr>
                  </a:outerShdw>
                </a:effectLst>
                <a:latin typeface="+mn-lt"/>
              </a:rPr>
              <a:t>GeekOut</a:t>
            </a:r>
            <a:r>
              <a:rPr lang="en-US" sz="5200" i="1">
                <a:solidFill>
                  <a:schemeClr val="tx2"/>
                </a:solidFill>
                <a:effectLst>
                  <a:outerShdw blurRad="38100" dist="38100" dir="2700000" algn="tl">
                    <a:srgbClr val="000000">
                      <a:alpha val="43137"/>
                    </a:srgbClr>
                  </a:outerShdw>
                </a:effectLst>
                <a:latin typeface="+mn-lt"/>
              </a:rPr>
              <a:t>!</a:t>
            </a:r>
          </a:p>
        </p:txBody>
      </p:sp>
      <p:sp>
        <p:nvSpPr>
          <p:cNvPr id="3" name="Subtitle 2">
            <a:extLst>
              <a:ext uri="{FF2B5EF4-FFF2-40B4-BE49-F238E27FC236}">
                <a16:creationId xmlns:a16="http://schemas.microsoft.com/office/drawing/2014/main" id="{1D04FC41-BEF0-4BD0-B195-1AE80D2A379C}"/>
              </a:ext>
            </a:extLst>
          </p:cNvPr>
          <p:cNvSpPr>
            <a:spLocks noGrp="1"/>
          </p:cNvSpPr>
          <p:nvPr>
            <p:ph type="subTitle" idx="1"/>
          </p:nvPr>
        </p:nvSpPr>
        <p:spPr>
          <a:xfrm>
            <a:off x="3045368" y="4160126"/>
            <a:ext cx="6105194" cy="682079"/>
          </a:xfrm>
        </p:spPr>
        <p:txBody>
          <a:bodyPr>
            <a:normAutofit/>
          </a:bodyPr>
          <a:lstStyle/>
          <a:p>
            <a:r>
              <a:rPr lang="en-US" sz="1500">
                <a:solidFill>
                  <a:schemeClr val="tx2"/>
                </a:solidFill>
              </a:rPr>
              <a:t>e2Genie GeekOut Session</a:t>
            </a:r>
          </a:p>
          <a:p>
            <a:r>
              <a:rPr lang="en-US" sz="1500">
                <a:solidFill>
                  <a:schemeClr val="tx2"/>
                </a:solidFill>
              </a:rPr>
              <a:t>Ryan White Conference 2022</a:t>
            </a:r>
          </a:p>
          <a:p>
            <a:endParaRPr lang="en-US" sz="1500">
              <a:solidFill>
                <a:schemeClr val="tx2"/>
              </a:solidFill>
            </a:endParaRPr>
          </a:p>
        </p:txBody>
      </p:sp>
      <p:pic>
        <p:nvPicPr>
          <p:cNvPr id="19" name="Picture 18">
            <a:extLst>
              <a:ext uri="{FF2B5EF4-FFF2-40B4-BE49-F238E27FC236}">
                <a16:creationId xmlns:a16="http://schemas.microsoft.com/office/drawing/2014/main" id="{9AF36C2E-15F5-45C0-AB47-07E7288C2E5D}"/>
              </a:ext>
            </a:extLst>
          </p:cNvPr>
          <p:cNvPicPr>
            <a:picLocks noChangeAspect="1"/>
          </p:cNvPicPr>
          <p:nvPr/>
        </p:nvPicPr>
        <p:blipFill>
          <a:blip r:embed="rId2">
            <a:alphaModFix amt="62000"/>
          </a:blip>
          <a:stretch>
            <a:fillRect/>
          </a:stretch>
        </p:blipFill>
        <p:spPr>
          <a:xfrm>
            <a:off x="5433628" y="6437484"/>
            <a:ext cx="1409814" cy="311470"/>
          </a:xfrm>
          <a:prstGeom prst="rect">
            <a:avLst/>
          </a:prstGeom>
        </p:spPr>
      </p:pic>
      <p:pic>
        <p:nvPicPr>
          <p:cNvPr id="8" name="Picture 7">
            <a:hlinkClick r:id="rId3"/>
            <a:extLst>
              <a:ext uri="{FF2B5EF4-FFF2-40B4-BE49-F238E27FC236}">
                <a16:creationId xmlns:a16="http://schemas.microsoft.com/office/drawing/2014/main" id="{E698CEC0-6AC5-83B0-A3ED-2B9D41242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5134" y="1837177"/>
            <a:ext cx="3795465" cy="4911778"/>
          </a:xfrm>
          <a:prstGeom prst="rect">
            <a:avLst/>
          </a:prstGeom>
        </p:spPr>
      </p:pic>
      <p:pic>
        <p:nvPicPr>
          <p:cNvPr id="13" name="Picture 12" descr="A person wearing a garment&#10;&#10;Description automatically generated with medium confidence">
            <a:extLst>
              <a:ext uri="{FF2B5EF4-FFF2-40B4-BE49-F238E27FC236}">
                <a16:creationId xmlns:a16="http://schemas.microsoft.com/office/drawing/2014/main" id="{CA042EF9-353A-3A8B-2ADD-9492D19A88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605" y="1158400"/>
            <a:ext cx="3548404" cy="5703584"/>
          </a:xfrm>
          <a:prstGeom prst="rect">
            <a:avLst/>
          </a:prstGeom>
        </p:spPr>
      </p:pic>
      <p:pic>
        <p:nvPicPr>
          <p:cNvPr id="1026" name="Picture 2">
            <a:hlinkClick r:id="rId6"/>
            <a:extLst>
              <a:ext uri="{FF2B5EF4-FFF2-40B4-BE49-F238E27FC236}">
                <a16:creationId xmlns:a16="http://schemas.microsoft.com/office/drawing/2014/main" id="{44BF4928-B783-0F0F-F70D-497F5719C5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496" y="93306"/>
            <a:ext cx="1442805" cy="133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67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5" name="Rectangle 4" descr="Programs: ">
            <a:extLst>
              <a:ext uri="{FF2B5EF4-FFF2-40B4-BE49-F238E27FC236}">
                <a16:creationId xmlns:a16="http://schemas.microsoft.com/office/drawing/2014/main" id="{9D14368B-1B02-FE16-C3FB-725F003384A5}"/>
              </a:ext>
            </a:extLst>
          </p:cNvPr>
          <p:cNvSpPr/>
          <p:nvPr/>
        </p:nvSpPr>
        <p:spPr>
          <a:xfrm>
            <a:off x="10461348" y="863720"/>
            <a:ext cx="1730651" cy="4370427"/>
          </a:xfrm>
          <a:prstGeom prst="rect">
            <a:avLst/>
          </a:prstGeom>
          <a:solidFill>
            <a:srgbClr val="032B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Programs: ">
            <a:extLst>
              <a:ext uri="{FF2B5EF4-FFF2-40B4-BE49-F238E27FC236}">
                <a16:creationId xmlns:a16="http://schemas.microsoft.com/office/drawing/2014/main" id="{99E4F766-A163-CE4C-4273-054175B30570}"/>
              </a:ext>
            </a:extLst>
          </p:cNvPr>
          <p:cNvSpPr/>
          <p:nvPr/>
        </p:nvSpPr>
        <p:spPr>
          <a:xfrm>
            <a:off x="8937171" y="1515300"/>
            <a:ext cx="1524178" cy="3827402"/>
          </a:xfrm>
          <a:prstGeom prst="rect">
            <a:avLst/>
          </a:prstGeom>
          <a:solidFill>
            <a:srgbClr val="032B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46E5A1-EFF7-637F-0888-7A5912FAC8C1}"/>
              </a:ext>
            </a:extLst>
          </p:cNvPr>
          <p:cNvSpPr txBox="1"/>
          <p:nvPr/>
        </p:nvSpPr>
        <p:spPr>
          <a:xfrm>
            <a:off x="10461350" y="863721"/>
            <a:ext cx="1730650" cy="4401205"/>
          </a:xfrm>
          <a:prstGeom prst="rect">
            <a:avLst/>
          </a:prstGeom>
          <a:noFill/>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Arial"/>
                <a:ea typeface="+mn-ea"/>
                <a:cs typeface="+mn-cs"/>
              </a:rPr>
              <a:t>Users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Recipients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Sub-Recipients</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Public Health</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Human Services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Health Networks</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Harm Reduction</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Clinics</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CBOs</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Planning </a:t>
            </a:r>
            <a:br>
              <a:rPr kumimoji="0" lang="en-US" sz="1200" b="0" i="0" u="none" strike="noStrike" kern="1200" cap="none" spc="0" normalizeH="0" baseline="0" noProof="0" dirty="0">
                <a:ln>
                  <a:noFill/>
                </a:ln>
                <a:solidFill>
                  <a:prstClr val="white"/>
                </a:solidFill>
                <a:effectLst/>
                <a:uLnTx/>
                <a:uFillTx/>
                <a:latin typeface="Arial"/>
                <a:ea typeface="+mn-ea"/>
                <a:cs typeface="+mn-cs"/>
              </a:rPr>
            </a:br>
            <a:r>
              <a:rPr kumimoji="0" lang="en-US" sz="1200" b="0" i="0" u="none" strike="noStrike" kern="1200" cap="none" spc="0" normalizeH="0" baseline="0" noProof="0" dirty="0">
                <a:ln>
                  <a:noFill/>
                </a:ln>
                <a:solidFill>
                  <a:prstClr val="white"/>
                </a:solidFill>
                <a:effectLst/>
                <a:uLnTx/>
                <a:uFillTx/>
                <a:latin typeface="Arial"/>
                <a:ea typeface="+mn-ea"/>
                <a:cs typeface="+mn-cs"/>
              </a:rPr>
              <a:t>Commissions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Clients &amp; Patients</a:t>
            </a:r>
          </a:p>
        </p:txBody>
      </p:sp>
      <p:sp>
        <p:nvSpPr>
          <p:cNvPr id="3" name="TextBox 2" descr="Programs: CDC Prevention, HRSA A,B,C,D, HRSA ADAP, HRSA SPNS, HRSA AETC, HUD HOPWA, NIH, and ONC&#10;">
            <a:extLst>
              <a:ext uri="{FF2B5EF4-FFF2-40B4-BE49-F238E27FC236}">
                <a16:creationId xmlns:a16="http://schemas.microsoft.com/office/drawing/2014/main" id="{AED7F8C2-2986-F18A-A77B-DB154E645F95}"/>
              </a:ext>
            </a:extLst>
          </p:cNvPr>
          <p:cNvSpPr txBox="1"/>
          <p:nvPr/>
        </p:nvSpPr>
        <p:spPr>
          <a:xfrm>
            <a:off x="8894291" y="1602385"/>
            <a:ext cx="1567059" cy="363176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Arial"/>
                <a:ea typeface="+mn-ea"/>
                <a:cs typeface="+mn-cs"/>
              </a:rPr>
              <a:t>Programs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CDC Prevention </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HRSA A,B,C,D</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HRSA ADAP</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HRSA SPNS</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HRSA AETC</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HUD HOPWA</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NIH</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ONC</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23A23FD-2383-736B-0925-915911281559}"/>
              </a:ext>
            </a:extLst>
          </p:cNvPr>
          <p:cNvSpPr/>
          <p:nvPr/>
        </p:nvSpPr>
        <p:spPr>
          <a:xfrm>
            <a:off x="8937171" y="5342702"/>
            <a:ext cx="3106783" cy="13977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353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37" name="Freeform: Shape 36">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40" name="Freeform: Shape 39">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9EC299BB-C573-AF26-9A05-645D30A96C3D}"/>
              </a:ext>
            </a:extLst>
          </p:cNvPr>
          <p:cNvSpPr>
            <a:spLocks noGrp="1"/>
          </p:cNvSpPr>
          <p:nvPr>
            <p:ph type="title"/>
          </p:nvPr>
        </p:nvSpPr>
        <p:spPr>
          <a:xfrm>
            <a:off x="607117" y="4856777"/>
            <a:ext cx="5449818" cy="1505228"/>
          </a:xfrm>
        </p:spPr>
        <p:txBody>
          <a:bodyPr vert="horz" lIns="91440" tIns="45720" rIns="91440" bIns="45720" rtlCol="0" anchor="ctr">
            <a:normAutofit/>
          </a:bodyPr>
          <a:lstStyle/>
          <a:p>
            <a:r>
              <a:rPr lang="en-US" sz="3600" b="1">
                <a:solidFill>
                  <a:schemeClr val="accent5">
                    <a:lumMod val="75000"/>
                  </a:schemeClr>
                </a:solidFill>
                <a:effectLst/>
              </a:rPr>
              <a:t>What</a:t>
            </a:r>
            <a:r>
              <a:rPr lang="en-US" sz="3600">
                <a:solidFill>
                  <a:schemeClr val="accent5">
                    <a:lumMod val="75000"/>
                  </a:schemeClr>
                </a:solidFill>
                <a:effectLst/>
              </a:rPr>
              <a:t> </a:t>
            </a:r>
            <a:r>
              <a:rPr lang="en-US" sz="3600">
                <a:solidFill>
                  <a:schemeClr val="accent5">
                    <a:lumMod val="75000"/>
                  </a:schemeClr>
                </a:solidFill>
              </a:rPr>
              <a:t>is e2Genie</a:t>
            </a:r>
            <a:r>
              <a:rPr lang="en-US" sz="3600">
                <a:solidFill>
                  <a:schemeClr val="accent5">
                    <a:lumMod val="75000"/>
                  </a:schemeClr>
                </a:solidFill>
                <a:effectLst/>
              </a:rPr>
              <a:t> </a:t>
            </a:r>
            <a:r>
              <a:rPr lang="en-US" sz="3600" err="1">
                <a:solidFill>
                  <a:schemeClr val="accent5">
                    <a:lumMod val="75000"/>
                  </a:schemeClr>
                </a:solidFill>
                <a:effectLst/>
              </a:rPr>
              <a:t>GeekOut</a:t>
            </a:r>
            <a:r>
              <a:rPr lang="en-US" sz="3600">
                <a:solidFill>
                  <a:schemeClr val="accent5">
                    <a:lumMod val="75000"/>
                  </a:schemeClr>
                </a:solidFill>
                <a:effectLst/>
              </a:rPr>
              <a:t>?</a:t>
            </a:r>
            <a:endParaRPr lang="en-US" sz="3600">
              <a:solidFill>
                <a:schemeClr val="accent5">
                  <a:lumMod val="75000"/>
                </a:schemeClr>
              </a:solidFill>
            </a:endParaRPr>
          </a:p>
        </p:txBody>
      </p:sp>
      <p:sp>
        <p:nvSpPr>
          <p:cNvPr id="4" name="TextBox 3">
            <a:extLst>
              <a:ext uri="{FF2B5EF4-FFF2-40B4-BE49-F238E27FC236}">
                <a16:creationId xmlns:a16="http://schemas.microsoft.com/office/drawing/2014/main" id="{9991DF6C-3D36-2E29-A0B5-DC12B6A6E5A8}"/>
              </a:ext>
            </a:extLst>
          </p:cNvPr>
          <p:cNvSpPr txBox="1"/>
          <p:nvPr/>
        </p:nvSpPr>
        <p:spPr>
          <a:xfrm>
            <a:off x="5905862" y="4815856"/>
            <a:ext cx="6440886" cy="1509935"/>
          </a:xfrm>
          <a:prstGeom prst="rect">
            <a:avLst/>
          </a:prstGeom>
        </p:spPr>
        <p:txBody>
          <a:bodyPr vert="horz" lIns="91440" tIns="45720" rIns="91440" bIns="45720" rtlCol="0" anchor="ctr">
            <a:noAutofit/>
          </a:bodyPr>
          <a:lstStyle/>
          <a:p>
            <a:pPr>
              <a:lnSpc>
                <a:spcPct val="90000"/>
              </a:lnSpc>
              <a:spcAft>
                <a:spcPts val="600"/>
              </a:spcAft>
            </a:pPr>
            <a:r>
              <a:rPr lang="en-US" sz="2400">
                <a:solidFill>
                  <a:srgbClr val="FF0000"/>
                </a:solidFill>
                <a:effectLst>
                  <a:outerShdw blurRad="38100" dist="38100" dir="2700000" algn="tl">
                    <a:srgbClr val="000000">
                      <a:alpha val="43137"/>
                    </a:srgbClr>
                  </a:outerShdw>
                </a:effectLst>
              </a:rPr>
              <a:t>A Safe space to geek out about any topic </a:t>
            </a:r>
            <a:endParaRPr lang="en-US" sz="2400">
              <a:solidFill>
                <a:srgbClr val="FF0000"/>
              </a:solidFill>
              <a:effectLst>
                <a:outerShdw blurRad="38100" dist="38100" dir="2700000" algn="tl">
                  <a:srgbClr val="000000">
                    <a:alpha val="43137"/>
                  </a:srgbClr>
                </a:outerShdw>
              </a:effectLst>
              <a:cs typeface="Calibri"/>
            </a:endParaRPr>
          </a:p>
          <a:p>
            <a:pPr>
              <a:lnSpc>
                <a:spcPct val="90000"/>
              </a:lnSpc>
              <a:spcAft>
                <a:spcPts val="600"/>
              </a:spcAft>
            </a:pPr>
            <a:r>
              <a:rPr lang="en-US" sz="2400">
                <a:solidFill>
                  <a:srgbClr val="FF0000"/>
                </a:solidFill>
                <a:effectLst>
                  <a:outerShdw blurRad="38100" dist="38100" dir="2700000" algn="tl">
                    <a:srgbClr val="000000">
                      <a:alpha val="43137"/>
                    </a:srgbClr>
                  </a:outerShdw>
                </a:effectLst>
              </a:rPr>
              <a:t>           </a:t>
            </a:r>
            <a:r>
              <a:rPr lang="en-US" sz="2200">
                <a:solidFill>
                  <a:srgbClr val="FF0000"/>
                </a:solidFill>
                <a:effectLst>
                  <a:outerShdw blurRad="38100" dist="38100" dir="2700000" algn="tl">
                    <a:srgbClr val="000000">
                      <a:alpha val="43137"/>
                    </a:srgbClr>
                  </a:outerShdw>
                </a:effectLst>
              </a:rPr>
              <a:t>Where good people can use good systems</a:t>
            </a:r>
            <a:r>
              <a:rPr lang="en-US" sz="2400">
                <a:solidFill>
                  <a:srgbClr val="FF0000"/>
                </a:solidFill>
                <a:effectLst>
                  <a:outerShdw blurRad="38100" dist="38100" dir="2700000" algn="tl">
                    <a:srgbClr val="000000">
                      <a:alpha val="43137"/>
                    </a:srgbClr>
                  </a:outerShdw>
                </a:effectLst>
              </a:rPr>
              <a:t> </a:t>
            </a:r>
            <a:endParaRPr lang="en-US" sz="2400">
              <a:solidFill>
                <a:srgbClr val="FF0000"/>
              </a:solidFill>
              <a:effectLst>
                <a:outerShdw blurRad="38100" dist="38100" dir="2700000" algn="tl">
                  <a:srgbClr val="000000">
                    <a:alpha val="43137"/>
                  </a:srgbClr>
                </a:outerShdw>
              </a:effectLst>
              <a:cs typeface="Calibri"/>
            </a:endParaRPr>
          </a:p>
          <a:p>
            <a:pPr>
              <a:lnSpc>
                <a:spcPct val="90000"/>
              </a:lnSpc>
              <a:spcAft>
                <a:spcPts val="600"/>
              </a:spcAft>
            </a:pPr>
            <a:r>
              <a:rPr lang="en-US" sz="2400">
                <a:solidFill>
                  <a:srgbClr val="FF0000"/>
                </a:solidFill>
                <a:effectLst>
                  <a:outerShdw blurRad="38100" dist="38100" dir="2700000" algn="tl">
                    <a:srgbClr val="000000">
                      <a:alpha val="43137"/>
                    </a:srgbClr>
                  </a:outerShdw>
                </a:effectLst>
              </a:rPr>
              <a:t>                     To do good work to make a difference</a:t>
            </a:r>
            <a:endParaRPr lang="en-US" sz="2400">
              <a:solidFill>
                <a:srgbClr val="FF0000"/>
              </a:solidFill>
              <a:effectLst>
                <a:outerShdw blurRad="38100" dist="38100" dir="2700000" algn="tl">
                  <a:srgbClr val="000000">
                    <a:alpha val="43137"/>
                  </a:srgbClr>
                </a:outerShdw>
              </a:effectLst>
              <a:cs typeface="Calibri"/>
            </a:endParaRPr>
          </a:p>
        </p:txBody>
      </p:sp>
      <p:pic>
        <p:nvPicPr>
          <p:cNvPr id="3" name="Picture 5">
            <a:extLst>
              <a:ext uri="{FF2B5EF4-FFF2-40B4-BE49-F238E27FC236}">
                <a16:creationId xmlns:a16="http://schemas.microsoft.com/office/drawing/2014/main" id="{2D35F7DC-BA0A-FF82-4BD0-BE60803C3423}"/>
              </a:ext>
            </a:extLst>
          </p:cNvPr>
          <p:cNvPicPr>
            <a:picLocks noChangeAspect="1"/>
          </p:cNvPicPr>
          <p:nvPr/>
        </p:nvPicPr>
        <p:blipFill>
          <a:blip r:embed="rId2"/>
          <a:stretch>
            <a:fillRect/>
          </a:stretch>
        </p:blipFill>
        <p:spPr>
          <a:xfrm>
            <a:off x="2038585" y="253670"/>
            <a:ext cx="8152459" cy="4563253"/>
          </a:xfrm>
          <a:prstGeom prst="rect">
            <a:avLst/>
          </a:prstGeom>
        </p:spPr>
      </p:pic>
      <p:pic>
        <p:nvPicPr>
          <p:cNvPr id="6" name="Picture 5">
            <a:extLst>
              <a:ext uri="{FF2B5EF4-FFF2-40B4-BE49-F238E27FC236}">
                <a16:creationId xmlns:a16="http://schemas.microsoft.com/office/drawing/2014/main" id="{90AF8AF3-13BE-215E-710B-458E41A10C62}"/>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3077483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75AD06-DFC4-4B3A-8490-330823D0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587C93-0840-40DF-96D5-D1F2137E6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5E02D55A-F529-4B19-BAF9-F63240A7B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839"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60367E3C-3947-493D-9458-5955DB20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E8D9785-21DB-4CE6-B138-2999AD61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4">
              <a:extLst>
                <a:ext uri="{FF2B5EF4-FFF2-40B4-BE49-F238E27FC236}">
                  <a16:creationId xmlns:a16="http://schemas.microsoft.com/office/drawing/2014/main" id="{43AA5AD5-8F29-4165-8112-305DDDDDD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A4EC0CF-F38F-4D7F-B48D-9A26E814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7A3A52F-BCB3-444D-9372-EE018B135C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9" name="Freeform: Shape 18">
              <a:extLst>
                <a:ext uri="{FF2B5EF4-FFF2-40B4-BE49-F238E27FC236}">
                  <a16:creationId xmlns:a16="http://schemas.microsoft.com/office/drawing/2014/main" id="{91E32C13-DED6-4967-85B8-68DD77103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DDA515-BC6A-47FB-951E-E1E79287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97EEFA7-6787-4EC0-8284-6D3D27306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1A9621AC-50AB-4B43-896D-78FE571A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A8889999-EA18-E503-EDD0-99690DB48B84}"/>
              </a:ext>
            </a:extLst>
          </p:cNvPr>
          <p:cNvSpPr>
            <a:spLocks noGrp="1"/>
          </p:cNvSpPr>
          <p:nvPr>
            <p:ph type="title"/>
          </p:nvPr>
        </p:nvSpPr>
        <p:spPr>
          <a:xfrm>
            <a:off x="751158" y="537474"/>
            <a:ext cx="2400783" cy="924286"/>
          </a:xfrm>
        </p:spPr>
        <p:txBody>
          <a:bodyPr>
            <a:normAutofit/>
          </a:bodyPr>
          <a:lstStyle/>
          <a:p>
            <a:pPr marL="0" marR="0">
              <a:spcBef>
                <a:spcPts val="0"/>
              </a:spcBef>
              <a:spcAft>
                <a:spcPts val="0"/>
              </a:spcAft>
            </a:pPr>
            <a:r>
              <a:rPr lang="en-US" sz="4000">
                <a:solidFill>
                  <a:srgbClr val="4472C4"/>
                </a:solidFill>
                <a:effectLst/>
                <a:latin typeface="Calibri" panose="020F0502020204030204" pitchFamily="34" charset="0"/>
                <a:ea typeface="Calibri" panose="020F0502020204030204" pitchFamily="34" charset="0"/>
              </a:rPr>
              <a:t>The </a:t>
            </a:r>
            <a:r>
              <a:rPr lang="en-US" sz="4000" b="1">
                <a:solidFill>
                  <a:srgbClr val="4472C4"/>
                </a:solidFill>
                <a:effectLst/>
                <a:latin typeface="Calibri" panose="020F0502020204030204" pitchFamily="34" charset="0"/>
                <a:ea typeface="Calibri" panose="020F0502020204030204" pitchFamily="34" charset="0"/>
              </a:rPr>
              <a:t>Why</a:t>
            </a:r>
            <a:endParaRPr lang="en-US" sz="400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264CE8B-3010-CC53-9D50-B002AA85B5F4}"/>
              </a:ext>
            </a:extLst>
          </p:cNvPr>
          <p:cNvSpPr txBox="1"/>
          <p:nvPr/>
        </p:nvSpPr>
        <p:spPr>
          <a:xfrm>
            <a:off x="3974682" y="6533563"/>
            <a:ext cx="6396893" cy="369332"/>
          </a:xfrm>
          <a:prstGeom prst="rect">
            <a:avLst/>
          </a:prstGeom>
          <a:noFill/>
        </p:spPr>
        <p:txBody>
          <a:bodyPr wrap="square">
            <a:spAutoFit/>
          </a:bodyPr>
          <a:lstStyle/>
          <a:p>
            <a:pPr marL="457200" marR="0">
              <a:spcBef>
                <a:spcPts val="0"/>
              </a:spcBef>
              <a:spcAft>
                <a:spcPts val="0"/>
              </a:spcAft>
            </a:pPr>
            <a:r>
              <a:rPr lang="en-US" sz="1800" i="1">
                <a:solidFill>
                  <a:srgbClr val="4472C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e2DataHeroes Hangout in 2018</a:t>
            </a:r>
            <a:endParaRPr lang="en-US" sz="1800" i="1">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pic>
        <p:nvPicPr>
          <p:cNvPr id="2053" name="A33822EC-EB01-4575-ABB6-010535352186">
            <a:extLst>
              <a:ext uri="{FF2B5EF4-FFF2-40B4-BE49-F238E27FC236}">
                <a16:creationId xmlns:a16="http://schemas.microsoft.com/office/drawing/2014/main" id="{866CF516-80E5-1B88-AD08-FF6001151D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6540" y="1074705"/>
            <a:ext cx="4397921" cy="548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66499809-ABB2-44F8-8877-6769916CAFB6">
            <a:extLst>
              <a:ext uri="{FF2B5EF4-FFF2-40B4-BE49-F238E27FC236}">
                <a16:creationId xmlns:a16="http://schemas.microsoft.com/office/drawing/2014/main" id="{46394767-C934-9B74-DE33-F00249EC8E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5534" y="2864393"/>
            <a:ext cx="3708716" cy="372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people posing for a photo&#10;&#10;Description automatically generated with medium confidence">
            <a:extLst>
              <a:ext uri="{FF2B5EF4-FFF2-40B4-BE49-F238E27FC236}">
                <a16:creationId xmlns:a16="http://schemas.microsoft.com/office/drawing/2014/main" id="{96488AAD-60DA-5E30-78AF-3582D764E4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5461" y="2641149"/>
            <a:ext cx="3661145" cy="3922889"/>
          </a:xfrm>
          <a:prstGeom prst="rect">
            <a:avLst/>
          </a:prstGeom>
        </p:spPr>
      </p:pic>
      <p:sp>
        <p:nvSpPr>
          <p:cNvPr id="3" name="TextBox 2">
            <a:extLst>
              <a:ext uri="{FF2B5EF4-FFF2-40B4-BE49-F238E27FC236}">
                <a16:creationId xmlns:a16="http://schemas.microsoft.com/office/drawing/2014/main" id="{5FA89E97-4007-5448-0953-F71431276D17}"/>
              </a:ext>
            </a:extLst>
          </p:cNvPr>
          <p:cNvSpPr txBox="1"/>
          <p:nvPr/>
        </p:nvSpPr>
        <p:spPr>
          <a:xfrm>
            <a:off x="8394917" y="536096"/>
            <a:ext cx="3502356" cy="107721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We’re a group of nerds and geeks fell in love with helping to End the HIV Epidemic, who love to learn and share and geek out.</a:t>
            </a:r>
            <a:endParaRPr kumimoji="0" lang="en-US" sz="16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endParaRPr>
          </a:p>
        </p:txBody>
      </p:sp>
      <p:pic>
        <p:nvPicPr>
          <p:cNvPr id="4" name="Picture 5">
            <a:extLst>
              <a:ext uri="{FF2B5EF4-FFF2-40B4-BE49-F238E27FC236}">
                <a16:creationId xmlns:a16="http://schemas.microsoft.com/office/drawing/2014/main" id="{1A423F8F-129A-D6FB-CD66-ABB824064DE5}"/>
              </a:ext>
            </a:extLst>
          </p:cNvPr>
          <p:cNvPicPr>
            <a:picLocks noChangeAspect="1"/>
          </p:cNvPicPr>
          <p:nvPr/>
        </p:nvPicPr>
        <p:blipFill>
          <a:blip r:embed="rId6"/>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4184645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75AD06-DFC4-4B3A-8490-330823D0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587C93-0840-40DF-96D5-D1F2137E6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5E02D55A-F529-4B19-BAF9-F63240A7B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839"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60367E3C-3947-493D-9458-5955DB20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E8D9785-21DB-4CE6-B138-2999AD61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4">
              <a:extLst>
                <a:ext uri="{FF2B5EF4-FFF2-40B4-BE49-F238E27FC236}">
                  <a16:creationId xmlns:a16="http://schemas.microsoft.com/office/drawing/2014/main" id="{43AA5AD5-8F29-4165-8112-305DDDDDD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A4EC0CF-F38F-4D7F-B48D-9A26E814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7A3A52F-BCB3-444D-9372-EE018B135C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9" name="Freeform: Shape 18">
              <a:extLst>
                <a:ext uri="{FF2B5EF4-FFF2-40B4-BE49-F238E27FC236}">
                  <a16:creationId xmlns:a16="http://schemas.microsoft.com/office/drawing/2014/main" id="{91E32C13-DED6-4967-85B8-68DD77103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DDA515-BC6A-47FB-951E-E1E79287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97EEFA7-6787-4EC0-8284-6D3D27306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1A9621AC-50AB-4B43-896D-78FE571A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A8889999-EA18-E503-EDD0-99690DB48B84}"/>
              </a:ext>
            </a:extLst>
          </p:cNvPr>
          <p:cNvSpPr>
            <a:spLocks noGrp="1"/>
          </p:cNvSpPr>
          <p:nvPr>
            <p:ph type="title"/>
          </p:nvPr>
        </p:nvSpPr>
        <p:spPr>
          <a:xfrm>
            <a:off x="523135" y="154784"/>
            <a:ext cx="3742120" cy="924286"/>
          </a:xfrm>
        </p:spPr>
        <p:txBody>
          <a:bodyPr>
            <a:normAutofit/>
          </a:bodyPr>
          <a:lstStyle/>
          <a:p>
            <a:pPr marL="0" marR="0">
              <a:spcBef>
                <a:spcPts val="0"/>
              </a:spcBef>
              <a:spcAft>
                <a:spcPts val="0"/>
              </a:spcAft>
            </a:pPr>
            <a:r>
              <a:rPr lang="en-US" sz="4000" err="1">
                <a:solidFill>
                  <a:srgbClr val="4472C4"/>
                </a:solidFill>
                <a:effectLst/>
                <a:latin typeface="Calibri" panose="020F0502020204030204" pitchFamily="34" charset="0"/>
                <a:ea typeface="Calibri" panose="020F0502020204030204" pitchFamily="34" charset="0"/>
              </a:rPr>
              <a:t>GeekOut</a:t>
            </a:r>
            <a:r>
              <a:rPr lang="en-US" sz="4000">
                <a:solidFill>
                  <a:srgbClr val="4472C4"/>
                </a:solidFill>
                <a:effectLst/>
                <a:latin typeface="Calibri" panose="020F0502020204030204" pitchFamily="34" charset="0"/>
                <a:ea typeface="Calibri" panose="020F0502020204030204" pitchFamily="34" charset="0"/>
              </a:rPr>
              <a:t> Topics</a:t>
            </a:r>
            <a:endParaRPr lang="en-US" sz="400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0DC961B3-8F11-B4A5-FA40-78827DFD3366}"/>
              </a:ext>
            </a:extLst>
          </p:cNvPr>
          <p:cNvSpPr txBox="1"/>
          <p:nvPr/>
        </p:nvSpPr>
        <p:spPr>
          <a:xfrm>
            <a:off x="429337" y="2063008"/>
            <a:ext cx="3929449" cy="5604611"/>
          </a:xfrm>
          <a:prstGeom prst="rect">
            <a:avLst/>
          </a:prstGeom>
          <a:noFill/>
        </p:spPr>
        <p:txBody>
          <a:bodyPr wrap="square" rtlCol="0">
            <a:spAutoFit/>
          </a:bodyPr>
          <a:lstStyle/>
          <a:p>
            <a:pPr marL="342900" marR="0" lvl="0" indent="-342900">
              <a:lnSpc>
                <a:spcPct val="105000"/>
              </a:lnSpc>
              <a:spcBef>
                <a:spcPts val="0"/>
              </a:spcBef>
              <a:spcAft>
                <a:spcPts val="0"/>
              </a:spcAft>
              <a:buFont typeface="Symbol" panose="05050102010706020507" pitchFamily="18" charset="2"/>
              <a:buChar char=""/>
            </a:pPr>
            <a:r>
              <a:rPr lang="en-US" sz="18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Human-centered </a:t>
            </a: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approaches</a:t>
            </a: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Improving </a:t>
            </a:r>
            <a:r>
              <a:rPr lang="en-US" sz="18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health equity </a:t>
            </a: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with data-driven approaches and creative engagement </a:t>
            </a: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Program Transformation </a:t>
            </a: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Systems Transformation</a:t>
            </a:r>
          </a:p>
          <a:p>
            <a:pPr marL="342900" marR="0" lvl="0" indent="-342900">
              <a:lnSpc>
                <a:spcPct val="105000"/>
              </a:lnSpc>
              <a:spcBef>
                <a:spcPts val="0"/>
              </a:spcBef>
              <a:spcAft>
                <a:spcPts val="0"/>
              </a:spcAft>
              <a:buFont typeface="Symbol" panose="05050102010706020507" pitchFamily="18" charset="2"/>
              <a:buChar char=""/>
            </a:pPr>
            <a:endParaRPr lang="en-US">
              <a:solidFill>
                <a:srgbClr val="4472C4"/>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Employee, Workforce, and Client Wellness </a:t>
            </a:r>
          </a:p>
          <a:p>
            <a:pPr marL="342900" marR="0" lvl="0" indent="-342900">
              <a:lnSpc>
                <a:spcPct val="105000"/>
              </a:lnSpc>
              <a:spcBef>
                <a:spcPts val="0"/>
              </a:spcBef>
              <a:spcAft>
                <a:spcPts val="0"/>
              </a:spcAft>
              <a:buFont typeface="Symbol" panose="05050102010706020507" pitchFamily="18" charset="2"/>
              <a:buChar char=""/>
            </a:pPr>
            <a:endParaRPr lang="en-US">
              <a:solidFill>
                <a:srgbClr val="4472C4"/>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Data</a:t>
            </a:r>
          </a:p>
          <a:p>
            <a:pPr marL="342900" marR="0" lvl="0" indent="-342900">
              <a:lnSpc>
                <a:spcPct val="105000"/>
              </a:lnSpc>
              <a:spcBef>
                <a:spcPts val="0"/>
              </a:spcBef>
              <a:spcAft>
                <a:spcPts val="0"/>
              </a:spcAft>
              <a:buFont typeface="Symbol" panose="05050102010706020507" pitchFamily="18" charset="2"/>
              <a:buChar char=""/>
            </a:pPr>
            <a:endParaRPr lang="en-US">
              <a:solidFill>
                <a:srgbClr val="4472C4"/>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err="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PrEP</a:t>
            </a: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a:solidFill>
                <a:srgbClr val="4472C4"/>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9" name="TextBox 8">
            <a:extLst>
              <a:ext uri="{FF2B5EF4-FFF2-40B4-BE49-F238E27FC236}">
                <a16:creationId xmlns:a16="http://schemas.microsoft.com/office/drawing/2014/main" id="{E264CE8B-3010-CC53-9D50-B002AA85B5F4}"/>
              </a:ext>
            </a:extLst>
          </p:cNvPr>
          <p:cNvSpPr txBox="1"/>
          <p:nvPr/>
        </p:nvSpPr>
        <p:spPr>
          <a:xfrm>
            <a:off x="4228877" y="211706"/>
            <a:ext cx="4324865" cy="6479210"/>
          </a:xfrm>
          <a:prstGeom prst="rect">
            <a:avLst/>
          </a:prstGeom>
          <a:noFill/>
        </p:spPr>
        <p:txBody>
          <a:bodyPr wrap="square">
            <a:spAutoFit/>
          </a:bodyPr>
          <a:lstStyle/>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Better client experience with process and systems and paperwork</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Better staff experience with process and systems and paperwork</a:t>
            </a: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Successful Leadership through Difficult Times: </a:t>
            </a: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Vision, Principles, Sustainability, Leadership Development</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Health literacy</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Integrating across funding streams: HRSA, CDC, HUD, …</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EHE</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Data science and data visualization</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Dashboarding</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Trauma Informed Care </a:t>
            </a: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5506489-68D1-0320-8A4C-EDB8B80938ED}"/>
              </a:ext>
            </a:extLst>
          </p:cNvPr>
          <p:cNvSpPr txBox="1"/>
          <p:nvPr/>
        </p:nvSpPr>
        <p:spPr>
          <a:xfrm>
            <a:off x="861410" y="1208614"/>
            <a:ext cx="3564978" cy="646331"/>
          </a:xfrm>
          <a:prstGeom prst="rect">
            <a:avLst/>
          </a:prstGeom>
          <a:noFill/>
        </p:spPr>
        <p:txBody>
          <a:bodyPr wrap="square" rtlCol="0">
            <a:spAutoFit/>
          </a:bodyPr>
          <a:lstStyle/>
          <a:p>
            <a:pPr marL="0" marR="0">
              <a:spcBef>
                <a:spcPts val="0"/>
              </a:spcBef>
              <a:spcAft>
                <a:spcPts val="0"/>
              </a:spcAft>
            </a:pPr>
            <a:r>
              <a:rPr lang="en-US" sz="3600" b="1">
                <a:solidFill>
                  <a:srgbClr val="4472C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Innovation in</a:t>
            </a:r>
            <a:endParaRPr lang="en-US" sz="3600" b="1">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F65A871E-3556-DBDD-0C24-BFA56BC3001F}"/>
              </a:ext>
            </a:extLst>
          </p:cNvPr>
          <p:cNvSpPr txBox="1"/>
          <p:nvPr/>
        </p:nvSpPr>
        <p:spPr>
          <a:xfrm>
            <a:off x="8668208" y="110968"/>
            <a:ext cx="3094455" cy="4255011"/>
          </a:xfrm>
          <a:prstGeom prst="rect">
            <a:avLst/>
          </a:prstGeom>
          <a:noFill/>
        </p:spPr>
        <p:txBody>
          <a:bodyPr wrap="square">
            <a:spAutoFit/>
          </a:bodyPr>
          <a:lstStyle/>
          <a:p>
            <a:pPr marL="342900" marR="0" lvl="0" indent="-342900">
              <a:lnSpc>
                <a:spcPct val="105000"/>
              </a:lnSpc>
              <a:spcBef>
                <a:spcPts val="0"/>
              </a:spcBef>
              <a:spcAft>
                <a:spcPts val="800"/>
              </a:spcAft>
              <a:buFont typeface="Symbol" panose="05050102010706020507" pitchFamily="18" charset="2"/>
              <a:buChar char=""/>
            </a:pPr>
            <a:r>
              <a:rPr lang="en-US" sz="1800" b="1" err="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PrEP</a:t>
            </a:r>
            <a:r>
              <a:rPr lang="en-US" sz="18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Online / Mobile Enrollment, Uptake, and Retention</a:t>
            </a: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Data bridges with EMRs</a:t>
            </a: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Eliminating or integrating the </a:t>
            </a:r>
            <a:r>
              <a:rPr lang="en-US" sz="18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data silos</a:t>
            </a:r>
          </a:p>
          <a:p>
            <a:pPr marL="342900" marR="0" lvl="0" indent="-342900">
              <a:lnSpc>
                <a:spcPct val="105000"/>
              </a:lnSpc>
              <a:spcBef>
                <a:spcPts val="0"/>
              </a:spcBef>
              <a:spcAft>
                <a:spcPts val="0"/>
              </a:spcAft>
              <a:buFont typeface="Symbol" panose="05050102010706020507" pitchFamily="18" charset="2"/>
              <a:buChar char=""/>
            </a:pP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Mobile experience in our pandemic world</a:t>
            </a:r>
          </a:p>
          <a:p>
            <a:pPr marL="342900" marR="0" lvl="0" indent="-342900">
              <a:lnSpc>
                <a:spcPct val="105000"/>
              </a:lnSpc>
              <a:spcBef>
                <a:spcPts val="0"/>
              </a:spcBef>
              <a:spcAft>
                <a:spcPts val="0"/>
              </a:spcAft>
              <a:buFont typeface="Symbol" panose="05050102010706020507" pitchFamily="18" charset="2"/>
              <a:buChar char=""/>
            </a:pPr>
            <a:endParaRPr lang="en-US">
              <a:solidFill>
                <a:srgbClr val="4472C4"/>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lnSpc>
                <a:spcPct val="105000"/>
              </a:lnSpc>
              <a:spcBef>
                <a:spcPts val="0"/>
              </a:spcBef>
              <a:spcAft>
                <a:spcPts val="0"/>
              </a:spcAft>
              <a:buFont typeface="Symbol" panose="05050102010706020507" pitchFamily="18" charset="2"/>
              <a:buChar char=""/>
            </a:pPr>
            <a:endParaRPr lang="en-US">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800"/>
              </a:spcAft>
              <a:buFont typeface="Symbol" panose="05050102010706020507" pitchFamily="18" charset="2"/>
              <a:buChar char=""/>
            </a:pPr>
            <a:endParaRPr lang="en-US" sz="180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1967DE-8066-FA5B-F27A-D69C2F227982}"/>
              </a:ext>
            </a:extLst>
          </p:cNvPr>
          <p:cNvSpPr txBox="1"/>
          <p:nvPr/>
        </p:nvSpPr>
        <p:spPr>
          <a:xfrm>
            <a:off x="7973854" y="5399307"/>
            <a:ext cx="4024351" cy="1569660"/>
          </a:xfrm>
          <a:prstGeom prst="rect">
            <a:avLst/>
          </a:prstGeom>
          <a:noFill/>
        </p:spPr>
        <p:txBody>
          <a:bodyPr wrap="square" rtlCol="0">
            <a:spAutoFit/>
          </a:bodyPr>
          <a:lstStyle/>
          <a:p>
            <a:pPr algn="r"/>
            <a:r>
              <a:rPr lang="en-US" sz="3200" b="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…What’s  </a:t>
            </a:r>
          </a:p>
          <a:p>
            <a:pPr algn="r"/>
            <a:r>
              <a:rPr lang="en-US" sz="3200" b="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Your Topic?</a:t>
            </a:r>
          </a:p>
          <a:p>
            <a:endParaRPr lang="en-US" sz="3200"/>
          </a:p>
        </p:txBody>
      </p:sp>
      <p:pic>
        <p:nvPicPr>
          <p:cNvPr id="7" name="Picture 5">
            <a:extLst>
              <a:ext uri="{FF2B5EF4-FFF2-40B4-BE49-F238E27FC236}">
                <a16:creationId xmlns:a16="http://schemas.microsoft.com/office/drawing/2014/main" id="{9D53341D-468F-092B-A6F5-DD061E8B085C}"/>
              </a:ext>
            </a:extLst>
          </p:cNvPr>
          <p:cNvPicPr>
            <a:picLocks noChangeAspect="1"/>
          </p:cNvPicPr>
          <p:nvPr/>
        </p:nvPicPr>
        <p:blipFill>
          <a:blip r:embed="rId2"/>
          <a:stretch>
            <a:fillRect/>
          </a:stretch>
        </p:blipFill>
        <p:spPr>
          <a:xfrm>
            <a:off x="2177811" y="6695483"/>
            <a:ext cx="1113692" cy="146162"/>
          </a:xfrm>
          <a:prstGeom prst="rect">
            <a:avLst/>
          </a:prstGeom>
        </p:spPr>
      </p:pic>
    </p:spTree>
    <p:extLst>
      <p:ext uri="{BB962C8B-B14F-4D97-AF65-F5344CB8AC3E}">
        <p14:creationId xmlns:p14="http://schemas.microsoft.com/office/powerpoint/2010/main" val="163122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75AD06-DFC4-4B3A-8490-330823D0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587C93-0840-40DF-96D5-D1F2137E6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5E02D55A-F529-4B19-BAF9-F63240A7B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839"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60367E3C-3947-493D-9458-5955DB20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E8D9785-21DB-4CE6-B138-2999AD61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4">
              <a:extLst>
                <a:ext uri="{FF2B5EF4-FFF2-40B4-BE49-F238E27FC236}">
                  <a16:creationId xmlns:a16="http://schemas.microsoft.com/office/drawing/2014/main" id="{43AA5AD5-8F29-4165-8112-305DDDDDD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A4EC0CF-F38F-4D7F-B48D-9A26E814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7A3A52F-BCB3-444D-9372-EE018B135C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9" name="Freeform: Shape 18">
              <a:extLst>
                <a:ext uri="{FF2B5EF4-FFF2-40B4-BE49-F238E27FC236}">
                  <a16:creationId xmlns:a16="http://schemas.microsoft.com/office/drawing/2014/main" id="{91E32C13-DED6-4967-85B8-68DD77103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DDA515-BC6A-47FB-951E-E1E79287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97EEFA7-6787-4EC0-8284-6D3D27306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1A9621AC-50AB-4B43-896D-78FE571A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97D6AD3A-DDF2-987E-95E1-F3126DB669C1}"/>
              </a:ext>
            </a:extLst>
          </p:cNvPr>
          <p:cNvSpPr>
            <a:spLocks noGrp="1"/>
          </p:cNvSpPr>
          <p:nvPr>
            <p:ph type="title"/>
          </p:nvPr>
        </p:nvSpPr>
        <p:spPr>
          <a:xfrm>
            <a:off x="1981200" y="1315274"/>
            <a:ext cx="8591550" cy="1325563"/>
          </a:xfrm>
        </p:spPr>
        <p:txBody>
          <a:bodyPr>
            <a:normAutofit fontScale="90000"/>
          </a:bodyPr>
          <a:lstStyle/>
          <a:p>
            <a:pPr algn="ctr"/>
            <a:r>
              <a:rPr lang="en-US" sz="6000">
                <a:solidFill>
                  <a:srgbClr val="4B77C6"/>
                </a:solidFill>
                <a:effectLst>
                  <a:outerShdw blurRad="38100" dist="38100" dir="2700000" algn="tl">
                    <a:srgbClr val="000000">
                      <a:alpha val="43137"/>
                    </a:srgbClr>
                  </a:outerShdw>
                </a:effectLst>
                <a:ea typeface="Times New Roman" panose="02020603050405020304" pitchFamily="18" charset="0"/>
              </a:rPr>
              <a:t>e2Genie R&amp;D Team </a:t>
            </a:r>
            <a:br>
              <a:rPr lang="en-US" sz="1800">
                <a:solidFill>
                  <a:srgbClr val="4B77C6"/>
                </a:solidFill>
                <a:effectLst/>
                <a:latin typeface="Arial" panose="020B0604020202020204" pitchFamily="34" charset="0"/>
                <a:ea typeface="Times New Roman" panose="02020603050405020304" pitchFamily="18" charset="0"/>
              </a:rPr>
            </a:br>
            <a:br>
              <a:rPr lang="en-US" sz="1800">
                <a:solidFill>
                  <a:srgbClr val="4B77C6"/>
                </a:solidFill>
                <a:effectLst/>
                <a:latin typeface="Arial" panose="020B0604020202020204" pitchFamily="34" charset="0"/>
                <a:ea typeface="Times New Roman" panose="02020603050405020304" pitchFamily="18" charset="0"/>
              </a:rPr>
            </a:br>
            <a:br>
              <a:rPr lang="en-US" sz="1800">
                <a:solidFill>
                  <a:srgbClr val="4B77C6"/>
                </a:solidFill>
                <a:effectLst/>
                <a:latin typeface="Arial" panose="020B0604020202020204" pitchFamily="34" charset="0"/>
                <a:ea typeface="Times New Roman" panose="02020603050405020304" pitchFamily="18" charset="0"/>
              </a:rPr>
            </a:br>
            <a:r>
              <a:rPr lang="en-US" sz="2000">
                <a:solidFill>
                  <a:srgbClr val="4B77C6"/>
                </a:solidFill>
                <a:effectLst/>
                <a:latin typeface="Arial" panose="020B0604020202020204" pitchFamily="34" charset="0"/>
                <a:ea typeface="Times New Roman" panose="02020603050405020304" pitchFamily="18" charset="0"/>
              </a:rPr>
              <a:t>Presents a </a:t>
            </a:r>
            <a:r>
              <a:rPr lang="en-US" sz="2000" b="1">
                <a:solidFill>
                  <a:srgbClr val="4B77C6"/>
                </a:solidFill>
                <a:effectLst/>
                <a:latin typeface="Arial" panose="020B0604020202020204" pitchFamily="34" charset="0"/>
                <a:ea typeface="Times New Roman" panose="02020603050405020304" pitchFamily="18" charset="0"/>
              </a:rPr>
              <a:t>brand-new </a:t>
            </a:r>
            <a:r>
              <a:rPr lang="en-US" sz="2000">
                <a:solidFill>
                  <a:srgbClr val="4B77C6"/>
                </a:solidFill>
                <a:effectLst/>
                <a:latin typeface="Arial" panose="020B0604020202020204" pitchFamily="34" charset="0"/>
                <a:ea typeface="Times New Roman" panose="02020603050405020304" pitchFamily="18" charset="0"/>
              </a:rPr>
              <a:t>innovation in client access across service sites</a:t>
            </a:r>
            <a:endParaRPr lang="en-US">
              <a:solidFill>
                <a:srgbClr val="4B77C6"/>
              </a:solidFill>
            </a:endParaRPr>
          </a:p>
        </p:txBody>
      </p:sp>
      <p:pic>
        <p:nvPicPr>
          <p:cNvPr id="2" name="Picture 2">
            <a:extLst>
              <a:ext uri="{FF2B5EF4-FFF2-40B4-BE49-F238E27FC236}">
                <a16:creationId xmlns:a16="http://schemas.microsoft.com/office/drawing/2014/main" id="{1A8FA810-8CE1-5C2F-3473-B97150C5B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190" y="3424004"/>
            <a:ext cx="5621314" cy="26508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BF601D86-5FD6-DC8A-37A5-91F929F2F735}"/>
              </a:ext>
            </a:extLst>
          </p:cNvPr>
          <p:cNvPicPr>
            <a:picLocks noChangeAspect="1"/>
          </p:cNvPicPr>
          <p:nvPr/>
        </p:nvPicPr>
        <p:blipFill>
          <a:blip r:embed="rId4"/>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1374729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75AD06-DFC4-4B3A-8490-330823D0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587C93-0840-40DF-96D5-D1F2137E6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5E02D55A-F529-4B19-BAF9-F63240A7B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839"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60367E3C-3947-493D-9458-5955DB20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E8D9785-21DB-4CE6-B138-2999AD61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4">
              <a:extLst>
                <a:ext uri="{FF2B5EF4-FFF2-40B4-BE49-F238E27FC236}">
                  <a16:creationId xmlns:a16="http://schemas.microsoft.com/office/drawing/2014/main" id="{43AA5AD5-8F29-4165-8112-305DDDDDD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A4EC0CF-F38F-4D7F-B48D-9A26E814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7A3A52F-BCB3-444D-9372-EE018B135C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9" name="Freeform: Shape 18">
              <a:extLst>
                <a:ext uri="{FF2B5EF4-FFF2-40B4-BE49-F238E27FC236}">
                  <a16:creationId xmlns:a16="http://schemas.microsoft.com/office/drawing/2014/main" id="{91E32C13-DED6-4967-85B8-68DD77103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DDA515-BC6A-47FB-951E-E1E79287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97EEFA7-6787-4EC0-8284-6D3D27306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1A9621AC-50AB-4B43-896D-78FE571A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A8889999-EA18-E503-EDD0-99690DB48B84}"/>
              </a:ext>
            </a:extLst>
          </p:cNvPr>
          <p:cNvSpPr>
            <a:spLocks noGrp="1"/>
          </p:cNvSpPr>
          <p:nvPr>
            <p:ph type="title"/>
          </p:nvPr>
        </p:nvSpPr>
        <p:spPr>
          <a:xfrm>
            <a:off x="240109" y="12356"/>
            <a:ext cx="3828304" cy="924286"/>
          </a:xfrm>
        </p:spPr>
        <p:txBody>
          <a:bodyPr>
            <a:normAutofit/>
          </a:bodyPr>
          <a:lstStyle/>
          <a:p>
            <a:pPr marL="0" marR="0">
              <a:spcBef>
                <a:spcPts val="0"/>
              </a:spcBef>
              <a:spcAft>
                <a:spcPts val="0"/>
              </a:spcAft>
            </a:pPr>
            <a:r>
              <a:rPr lang="en-US" sz="3200">
                <a:solidFill>
                  <a:srgbClr val="4472C4"/>
                </a:solidFill>
                <a:latin typeface="Calibri" panose="020F0502020204030204" pitchFamily="34" charset="0"/>
                <a:ea typeface="Calibri" panose="020F0502020204030204" pitchFamily="34" charset="0"/>
              </a:rPr>
              <a:t>e2Passport</a:t>
            </a:r>
            <a:endParaRPr lang="en-US" sz="3200">
              <a:effectLst/>
              <a:latin typeface="Calibri" panose="020F0502020204030204" pitchFamily="34" charset="0"/>
              <a:ea typeface="Calibri" panose="020F0502020204030204" pitchFamily="34" charset="0"/>
            </a:endParaRPr>
          </a:p>
        </p:txBody>
      </p:sp>
      <p:pic>
        <p:nvPicPr>
          <p:cNvPr id="7" name="Picture 6" descr="Qr code&#10;&#10;Description automatically generated">
            <a:extLst>
              <a:ext uri="{FF2B5EF4-FFF2-40B4-BE49-F238E27FC236}">
                <a16:creationId xmlns:a16="http://schemas.microsoft.com/office/drawing/2014/main" id="{B52735FA-0C11-4978-1A87-62DE523CB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009" y="808347"/>
            <a:ext cx="2871630" cy="5411478"/>
          </a:xfrm>
          <a:prstGeom prst="rect">
            <a:avLst/>
          </a:prstGeom>
        </p:spPr>
      </p:pic>
      <p:pic>
        <p:nvPicPr>
          <p:cNvPr id="3" name="Picture 5">
            <a:extLst>
              <a:ext uri="{FF2B5EF4-FFF2-40B4-BE49-F238E27FC236}">
                <a16:creationId xmlns:a16="http://schemas.microsoft.com/office/drawing/2014/main" id="{4CF10447-0A13-9692-9D7F-B7F2A0FF8A21}"/>
              </a:ext>
            </a:extLst>
          </p:cNvPr>
          <p:cNvPicPr>
            <a:picLocks noChangeAspect="1"/>
          </p:cNvPicPr>
          <p:nvPr/>
        </p:nvPicPr>
        <p:blipFill>
          <a:blip r:embed="rId4"/>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83752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75AD06-DFC4-4B3A-8490-330823D0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587C93-0840-40DF-96D5-D1F2137E6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5E02D55A-F529-4B19-BAF9-F63240A7B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839"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60367E3C-3947-493D-9458-5955DB20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E8D9785-21DB-4CE6-B138-2999AD61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4">
              <a:extLst>
                <a:ext uri="{FF2B5EF4-FFF2-40B4-BE49-F238E27FC236}">
                  <a16:creationId xmlns:a16="http://schemas.microsoft.com/office/drawing/2014/main" id="{43AA5AD5-8F29-4165-8112-305DDDDDD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A4EC0CF-F38F-4D7F-B48D-9A26E814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7A3A52F-BCB3-444D-9372-EE018B135C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9" name="Freeform: Shape 18">
              <a:extLst>
                <a:ext uri="{FF2B5EF4-FFF2-40B4-BE49-F238E27FC236}">
                  <a16:creationId xmlns:a16="http://schemas.microsoft.com/office/drawing/2014/main" id="{91E32C13-DED6-4967-85B8-68DD77103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DDA515-BC6A-47FB-951E-E1E79287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97EEFA7-6787-4EC0-8284-6D3D27306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1A9621AC-50AB-4B43-896D-78FE571A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A8889999-EA18-E503-EDD0-99690DB48B84}"/>
              </a:ext>
            </a:extLst>
          </p:cNvPr>
          <p:cNvSpPr>
            <a:spLocks noGrp="1"/>
          </p:cNvSpPr>
          <p:nvPr>
            <p:ph type="title"/>
          </p:nvPr>
        </p:nvSpPr>
        <p:spPr>
          <a:xfrm>
            <a:off x="240109" y="12356"/>
            <a:ext cx="3828304" cy="924286"/>
          </a:xfrm>
        </p:spPr>
        <p:txBody>
          <a:bodyPr>
            <a:normAutofit/>
          </a:bodyPr>
          <a:lstStyle/>
          <a:p>
            <a:pPr marL="0" marR="0">
              <a:spcBef>
                <a:spcPts val="0"/>
              </a:spcBef>
              <a:spcAft>
                <a:spcPts val="0"/>
              </a:spcAft>
            </a:pPr>
            <a:r>
              <a:rPr lang="en-US" sz="3200">
                <a:solidFill>
                  <a:srgbClr val="4472C4"/>
                </a:solidFill>
                <a:latin typeface="Calibri" panose="020F0502020204030204" pitchFamily="34" charset="0"/>
                <a:ea typeface="Calibri" panose="020F0502020204030204" pitchFamily="34" charset="0"/>
              </a:rPr>
              <a:t>e2Passport</a:t>
            </a:r>
            <a:endParaRPr lang="en-US" sz="3200">
              <a:effectLs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EEC116EF-08EE-1BB2-CC74-B4F577C4EBB0}"/>
              </a:ext>
            </a:extLst>
          </p:cNvPr>
          <p:cNvSpPr txBox="1"/>
          <p:nvPr/>
        </p:nvSpPr>
        <p:spPr>
          <a:xfrm>
            <a:off x="275976" y="948997"/>
            <a:ext cx="5572089" cy="7017306"/>
          </a:xfrm>
          <a:prstGeom prst="rect">
            <a:avLst/>
          </a:prstGeom>
          <a:noFill/>
        </p:spPr>
        <p:txBody>
          <a:bodyPr wrap="square">
            <a:spAutoFit/>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rPr>
              <a:t>Vision: </a:t>
            </a:r>
          </a:p>
          <a:p>
            <a:pPr marL="0" marR="0">
              <a:spcBef>
                <a:spcPts val="0"/>
              </a:spcBef>
              <a:spcAft>
                <a:spcPts val="0"/>
              </a:spcAft>
            </a:pPr>
            <a:endParaRPr lang="en-US" sz="1800" b="1">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b="1">
                <a:latin typeface="Calibri" panose="020F0502020204030204" pitchFamily="34" charset="0"/>
                <a:ea typeface="Calibri" panose="020F0502020204030204" pitchFamily="34" charset="0"/>
              </a:rPr>
              <a:t>Access. </a:t>
            </a:r>
            <a:r>
              <a:rPr lang="en-US">
                <a:latin typeface="Calibri" panose="020F0502020204030204" pitchFamily="34" charset="0"/>
                <a:ea typeface="Calibri" panose="020F0502020204030204" pitchFamily="34" charset="0"/>
              </a:rPr>
              <a:t>Make it clear to your clients that your e2 system enables seamless access across all sites without lugging around information and doing duplicative work.</a:t>
            </a:r>
          </a:p>
          <a:p>
            <a:pPr marL="285750" marR="0" indent="-285750">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b="1">
                <a:latin typeface="Calibri" panose="020F0502020204030204" pitchFamily="34" charset="0"/>
                <a:ea typeface="Calibri" panose="020F0502020204030204" pitchFamily="34" charset="0"/>
              </a:rPr>
              <a:t>Time. </a:t>
            </a:r>
            <a:r>
              <a:rPr lang="en-US">
                <a:latin typeface="Calibri" panose="020F0502020204030204" pitchFamily="34" charset="0"/>
                <a:ea typeface="Calibri" panose="020F0502020204030204" pitchFamily="34" charset="0"/>
              </a:rPr>
              <a:t>Save your clients’ and funded service staff’s time by making your visit experience modern, easy, and fast.</a:t>
            </a:r>
          </a:p>
          <a:p>
            <a:pPr marL="285750" marR="0" indent="-285750">
              <a:spcBef>
                <a:spcPts val="0"/>
              </a:spcBef>
              <a:spcAft>
                <a:spcPts val="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b="1">
                <a:latin typeface="Calibri" panose="020F0502020204030204" pitchFamily="34" charset="0"/>
                <a:ea typeface="Calibri" panose="020F0502020204030204" pitchFamily="34" charset="0"/>
              </a:rPr>
              <a:t>Engagement.</a:t>
            </a:r>
            <a:r>
              <a:rPr lang="en-US">
                <a:latin typeface="Calibri" panose="020F0502020204030204" pitchFamily="34" charset="0"/>
                <a:ea typeface="Calibri" panose="020F0502020204030204" pitchFamily="34" charset="0"/>
              </a:rPr>
              <a:t> Before &amp; After Visit</a:t>
            </a:r>
          </a:p>
          <a:p>
            <a:pPr marL="285750" marR="0" indent="-285750">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rPr>
              <a:t>Push recert questions, initiatives, short satisfaction surveys, risk assessment instruments.</a:t>
            </a:r>
          </a:p>
          <a:p>
            <a:pPr marL="742950" lvl="1" indent="-285750">
              <a:buFont typeface="Arial" panose="020B0604020202020204" pitchFamily="34" charset="0"/>
              <a:buChar char="•"/>
            </a:pPr>
            <a:endParaRPr lang="en-US">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a:effectLst/>
                <a:latin typeface="Calibri" panose="020F0502020204030204" pitchFamily="34" charset="0"/>
                <a:ea typeface="Calibri" panose="020F0502020204030204" pitchFamily="34" charset="0"/>
              </a:rPr>
              <a:t>“Thanks for registering!  While you wait, would you mind answering a short survey…”</a:t>
            </a:r>
          </a:p>
          <a:p>
            <a:pPr lvl="1"/>
            <a:endParaRPr lang="en-US">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rPr>
              <a:t>“While you wait would you like to play the Covid-19 Health Literacy game…?”</a:t>
            </a:r>
            <a:endParaRPr lang="en-US">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p:txBody>
      </p:sp>
      <p:pic>
        <p:nvPicPr>
          <p:cNvPr id="7" name="Picture 6" descr="Qr code&#10;&#10;Description automatically generated">
            <a:extLst>
              <a:ext uri="{FF2B5EF4-FFF2-40B4-BE49-F238E27FC236}">
                <a16:creationId xmlns:a16="http://schemas.microsoft.com/office/drawing/2014/main" id="{B52735FA-0C11-4978-1A87-62DE523CB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1"/>
          <a:stretch/>
        </p:blipFill>
        <p:spPr>
          <a:xfrm>
            <a:off x="10657623" y="110113"/>
            <a:ext cx="1294268" cy="2420921"/>
          </a:xfrm>
          <a:prstGeom prst="rect">
            <a:avLst/>
          </a:prstGeom>
        </p:spPr>
      </p:pic>
      <p:sp>
        <p:nvSpPr>
          <p:cNvPr id="2" name="TextBox 1">
            <a:extLst>
              <a:ext uri="{FF2B5EF4-FFF2-40B4-BE49-F238E27FC236}">
                <a16:creationId xmlns:a16="http://schemas.microsoft.com/office/drawing/2014/main" id="{2CDC52ED-1C45-2BE2-6413-B4DDD7013ED2}"/>
              </a:ext>
            </a:extLst>
          </p:cNvPr>
          <p:cNvSpPr txBox="1"/>
          <p:nvPr/>
        </p:nvSpPr>
        <p:spPr>
          <a:xfrm>
            <a:off x="5793475" y="115268"/>
            <a:ext cx="6256457" cy="7571303"/>
          </a:xfrm>
          <a:prstGeom prst="rect">
            <a:avLst/>
          </a:prstGeom>
          <a:noFill/>
        </p:spPr>
        <p:txBody>
          <a:bodyPr wrap="square">
            <a:spAutoFit/>
          </a:bodyPr>
          <a:lstStyle/>
          <a:p>
            <a:pPr marL="0" marR="0">
              <a:spcBef>
                <a:spcPts val="0"/>
              </a:spcBef>
              <a:spcAft>
                <a:spcPts val="0"/>
              </a:spcAft>
            </a:pPr>
            <a:r>
              <a:rPr lang="en-US" b="1">
                <a:latin typeface="Calibri" panose="020F0502020204030204" pitchFamily="34" charset="0"/>
                <a:ea typeface="Calibri" panose="020F0502020204030204" pitchFamily="34" charset="0"/>
              </a:rPr>
              <a:t>Future Vision Potential Ideas:</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rPr>
              <a:t>Enriched </a:t>
            </a:r>
            <a:r>
              <a:rPr lang="en-US" b="1">
                <a:latin typeface="Calibri" panose="020F0502020204030204" pitchFamily="34" charset="0"/>
                <a:ea typeface="Calibri" panose="020F0502020204030204" pitchFamily="34" charset="0"/>
              </a:rPr>
              <a:t>Data Automatically</a:t>
            </a:r>
            <a:r>
              <a:rPr lang="en-US">
                <a:latin typeface="Calibri" panose="020F0502020204030204" pitchFamily="34" charset="0"/>
                <a:ea typeface="Calibri" panose="020F0502020204030204" pitchFamily="34" charset="0"/>
              </a:rPr>
              <a:t>: </a:t>
            </a:r>
          </a:p>
          <a:p>
            <a:pPr marL="285750" marR="0" indent="-285750">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Scan of Client QR Code = </a:t>
            </a:r>
            <a:r>
              <a:rPr lang="en-US">
                <a:latin typeface="Calibri" panose="020F0502020204030204" pitchFamily="34" charset="0"/>
                <a:ea typeface="Calibri" panose="020F0502020204030204" pitchFamily="34" charset="0"/>
              </a:rPr>
              <a:t>your e2 system </a:t>
            </a:r>
          </a:p>
          <a:p>
            <a:pPr marL="0" marR="0">
              <a:spcBef>
                <a:spcPts val="0"/>
              </a:spcBef>
              <a:spcAft>
                <a:spcPts val="0"/>
              </a:spcAft>
            </a:pPr>
            <a:r>
              <a:rPr lang="en-US">
                <a:latin typeface="Calibri" panose="020F0502020204030204" pitchFamily="34" charset="0"/>
                <a:ea typeface="Calibri" panose="020F0502020204030204" pitchFamily="34" charset="0"/>
              </a:rPr>
              <a:t>     knows that client made it to the appointment </a:t>
            </a:r>
          </a:p>
          <a:p>
            <a:pPr marL="0" marR="0">
              <a:spcBef>
                <a:spcPts val="0"/>
              </a:spcBef>
              <a:spcAft>
                <a:spcPts val="0"/>
              </a:spcAft>
            </a:pPr>
            <a:r>
              <a:rPr lang="en-US">
                <a:latin typeface="Calibri" panose="020F0502020204030204" pitchFamily="34" charset="0"/>
                <a:ea typeface="Calibri" panose="020F0502020204030204" pitchFamily="34" charset="0"/>
              </a:rPr>
              <a:t>     &amp; can automatically confirm successful referral.</a:t>
            </a:r>
          </a:p>
          <a:p>
            <a:pPr marL="285750" marR="0" indent="-285750">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endParaRPr>
          </a:p>
          <a:p>
            <a:r>
              <a:rPr lang="en-US" b="1">
                <a:latin typeface="Calibri" panose="020F0502020204030204" pitchFamily="34" charset="0"/>
                <a:ea typeface="Calibri" panose="020F0502020204030204" pitchFamily="34" charset="0"/>
              </a:rPr>
              <a:t>Bridging the Digital Divide</a:t>
            </a:r>
          </a:p>
          <a:p>
            <a:pPr marL="285750" indent="-285750">
              <a:buFont typeface="Arial" panose="020B0604020202020204" pitchFamily="34" charset="0"/>
              <a:buChar char="•"/>
            </a:pPr>
            <a:r>
              <a:rPr lang="en-US">
                <a:latin typeface="Calibri" panose="020F0502020204030204" pitchFamily="34" charset="0"/>
                <a:ea typeface="Calibri" panose="020F0502020204030204" pitchFamily="34" charset="0"/>
              </a:rPr>
              <a:t>Build simple Digital Divide assessment questions </a:t>
            </a:r>
          </a:p>
          <a:p>
            <a:r>
              <a:rPr lang="en-US">
                <a:latin typeface="Calibri" panose="020F0502020204030204" pitchFamily="34" charset="0"/>
                <a:ea typeface="Calibri" panose="020F0502020204030204" pitchFamily="34" charset="0"/>
              </a:rPr>
              <a:t>      into Intake to continually assess and bridge the digital divide.</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u="sng">
                <a:effectLst/>
                <a:latin typeface="Calibri" panose="020F0502020204030204" pitchFamily="34" charset="0"/>
                <a:ea typeface="Calibri" panose="020F0502020204030204" pitchFamily="34" charset="0"/>
              </a:rPr>
              <a:t>Client Data </a:t>
            </a:r>
            <a:r>
              <a:rPr lang="en-US" b="1" u="sng">
                <a:latin typeface="Calibri" panose="020F0502020204030204" pitchFamily="34" charset="0"/>
                <a:ea typeface="Calibri" panose="020F0502020204030204" pitchFamily="34" charset="0"/>
              </a:rPr>
              <a:t>Portability &amp; Empowerment</a:t>
            </a:r>
          </a:p>
          <a:p>
            <a:pPr marL="0" marR="0">
              <a:spcBef>
                <a:spcPts val="0"/>
              </a:spcBef>
              <a:spcAft>
                <a:spcPts val="0"/>
              </a:spcAft>
            </a:pPr>
            <a:endParaRPr lang="en-US" b="1">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b="1">
                <a:effectLst/>
                <a:latin typeface="Calibri" panose="020F0502020204030204" pitchFamily="34" charset="0"/>
                <a:ea typeface="Calibri" panose="020F0502020204030204" pitchFamily="34" charset="0"/>
              </a:rPr>
              <a:t>Client Can Share. </a:t>
            </a:r>
            <a:r>
              <a:rPr lang="en-US" sz="1800">
                <a:effectLst/>
                <a:latin typeface="Calibri" panose="020F0502020204030204" pitchFamily="34" charset="0"/>
                <a:ea typeface="Calibri" panose="020F0502020204030204" pitchFamily="34" charset="0"/>
              </a:rPr>
              <a:t>Let your client control who has access to records across sites that outside of the e2 Network.</a:t>
            </a:r>
          </a:p>
          <a:p>
            <a:pPr marL="742950" lvl="1" indent="-285750">
              <a:buFont typeface="Arial" panose="020B0604020202020204" pitchFamily="34" charset="0"/>
              <a:buChar char="•"/>
            </a:pPr>
            <a:r>
              <a:rPr lang="en-US">
                <a:latin typeface="Calibri" panose="020F0502020204030204" pitchFamily="34" charset="0"/>
                <a:ea typeface="Calibri" panose="020F0502020204030204" pitchFamily="34" charset="0"/>
              </a:rPr>
              <a:t>E.g., Read Only Access of client data collected from disparate networks granted by the Client</a:t>
            </a:r>
          </a:p>
          <a:p>
            <a:pPr marL="1200150" lvl="2" indent="-285750">
              <a:buFont typeface="Arial" panose="020B0604020202020204" pitchFamily="34" charset="0"/>
              <a:buChar char="•"/>
            </a:pPr>
            <a:r>
              <a:rPr lang="en-US">
                <a:effectLst/>
                <a:latin typeface="Calibri" panose="020F0502020204030204" pitchFamily="34" charset="0"/>
                <a:ea typeface="Calibri" panose="020F0502020204030204" pitchFamily="34" charset="0"/>
              </a:rPr>
              <a:t>New Provider Scans, set</a:t>
            </a:r>
            <a:r>
              <a:rPr lang="en-US">
                <a:latin typeface="Calibri" panose="020F0502020204030204" pitchFamily="34" charset="0"/>
                <a:ea typeface="Calibri" panose="020F0502020204030204" pitchFamily="34" charset="0"/>
              </a:rPr>
              <a:t>s up quick account</a:t>
            </a:r>
          </a:p>
          <a:p>
            <a:pPr marL="1200150" lvl="2" indent="-285750">
              <a:buFont typeface="Arial" panose="020B0604020202020204" pitchFamily="34" charset="0"/>
              <a:buChar char="•"/>
            </a:pPr>
            <a:r>
              <a:rPr lang="en-US">
                <a:effectLst/>
                <a:latin typeface="Calibri" panose="020F0502020204030204" pitchFamily="34" charset="0"/>
                <a:ea typeface="Calibri" panose="020F0502020204030204" pitchFamily="34" charset="0"/>
              </a:rPr>
              <a:t>Client gets notification to approve access to that </a:t>
            </a:r>
            <a:r>
              <a:rPr lang="en-US">
                <a:latin typeface="Calibri" panose="020F0502020204030204" pitchFamily="34" charset="0"/>
                <a:ea typeface="Calibri" panose="020F0502020204030204" pitchFamily="34" charset="0"/>
              </a:rPr>
              <a:t>account, for how long, or close access at will.</a:t>
            </a:r>
          </a:p>
          <a:p>
            <a:pPr marL="1200150" lvl="2" indent="-285750">
              <a:buFont typeface="Arial" panose="020B0604020202020204" pitchFamily="34" charset="0"/>
              <a:buChar char="•"/>
            </a:pPr>
            <a:r>
              <a:rPr lang="en-US">
                <a:effectLst/>
                <a:latin typeface="Calibri" panose="020F0502020204030204" pitchFamily="34" charset="0"/>
                <a:ea typeface="Calibri" panose="020F0502020204030204" pitchFamily="34" charset="0"/>
              </a:rPr>
              <a:t>New Provider or Emergency Dept has access.</a:t>
            </a:r>
          </a:p>
          <a:p>
            <a:pPr marL="285750" marR="0" indent="-285750">
              <a:spcBef>
                <a:spcPts val="0"/>
              </a:spcBef>
              <a:spcAft>
                <a:spcPts val="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b="1">
                <a:effectLst/>
                <a:latin typeface="Calibri" panose="020F0502020204030204" pitchFamily="34" charset="0"/>
                <a:ea typeface="Calibri" panose="020F0502020204030204" pitchFamily="34" charset="0"/>
              </a:rPr>
              <a:t>Audit Trail Access: </a:t>
            </a:r>
            <a:r>
              <a:rPr lang="en-US" sz="1800">
                <a:effectLst/>
                <a:latin typeface="Calibri" panose="020F0502020204030204" pitchFamily="34" charset="0"/>
                <a:ea typeface="Calibri" panose="020F0502020204030204" pitchFamily="34" charset="0"/>
              </a:rPr>
              <a:t>your clients gets to see who accessed their data, a key best practice in community support.</a:t>
            </a:r>
          </a:p>
          <a:p>
            <a:pPr marL="0" marR="0">
              <a:spcBef>
                <a:spcPts val="0"/>
              </a:spcBef>
              <a:spcAft>
                <a:spcPts val="0"/>
              </a:spcAft>
            </a:pPr>
            <a:endParaRPr lang="en-US">
              <a:latin typeface="Calibri" panose="020F0502020204030204" pitchFamily="34" charset="0"/>
              <a:ea typeface="Calibri" panose="020F0502020204030204" pitchFamily="34"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F0B977F4-0075-8791-03F3-F763762A41A8}"/>
              </a:ext>
            </a:extLst>
          </p:cNvPr>
          <p:cNvPicPr>
            <a:picLocks noChangeAspect="1"/>
          </p:cNvPicPr>
          <p:nvPr/>
        </p:nvPicPr>
        <p:blipFill>
          <a:blip r:embed="rId4"/>
          <a:stretch>
            <a:fillRect/>
          </a:stretch>
        </p:blipFill>
        <p:spPr>
          <a:xfrm>
            <a:off x="15760" y="6709915"/>
            <a:ext cx="975147" cy="136266"/>
          </a:xfrm>
          <a:prstGeom prst="rect">
            <a:avLst/>
          </a:prstGeom>
        </p:spPr>
      </p:pic>
    </p:spTree>
    <p:extLst>
      <p:ext uri="{BB962C8B-B14F-4D97-AF65-F5344CB8AC3E}">
        <p14:creationId xmlns:p14="http://schemas.microsoft.com/office/powerpoint/2010/main" val="322475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9078-ECFC-EE68-882C-D4FD1ABD1F4E}"/>
              </a:ext>
            </a:extLst>
          </p:cNvPr>
          <p:cNvSpPr>
            <a:spLocks noGrp="1"/>
          </p:cNvSpPr>
          <p:nvPr>
            <p:ph type="title"/>
          </p:nvPr>
        </p:nvSpPr>
        <p:spPr>
          <a:xfrm>
            <a:off x="648929" y="629266"/>
            <a:ext cx="3505495" cy="1622321"/>
          </a:xfrm>
        </p:spPr>
        <p:txBody>
          <a:bodyPr>
            <a:normAutofit/>
          </a:bodyPr>
          <a:lstStyle/>
          <a:p>
            <a:r>
              <a:rPr lang="en-US" b="0">
                <a:ea typeface="+mn-lt"/>
                <a:cs typeface="+mn-lt"/>
              </a:rPr>
              <a:t>Evaluation and Dissemination</a:t>
            </a:r>
            <a:endParaRPr lang="en-US"/>
          </a:p>
        </p:txBody>
      </p:sp>
      <p:sp>
        <p:nvSpPr>
          <p:cNvPr id="3" name="Content Placeholder 2">
            <a:extLst>
              <a:ext uri="{FF2B5EF4-FFF2-40B4-BE49-F238E27FC236}">
                <a16:creationId xmlns:a16="http://schemas.microsoft.com/office/drawing/2014/main" id="{718615F0-AE46-B21A-C7EA-4CEC5F2406D9}"/>
              </a:ext>
            </a:extLst>
          </p:cNvPr>
          <p:cNvSpPr>
            <a:spLocks noGrp="1"/>
          </p:cNvSpPr>
          <p:nvPr>
            <p:ph idx="1"/>
          </p:nvPr>
        </p:nvSpPr>
        <p:spPr>
          <a:xfrm>
            <a:off x="648931" y="2438400"/>
            <a:ext cx="3505494" cy="3785419"/>
          </a:xfrm>
        </p:spPr>
        <p:txBody>
          <a:bodyPr vert="horz" lIns="91440" tIns="45720" rIns="91440" bIns="45720" rtlCol="0">
            <a:normAutofit/>
          </a:bodyPr>
          <a:lstStyle/>
          <a:p>
            <a:pPr lvl="1"/>
            <a:r>
              <a:rPr lang="en-US" sz="2000">
                <a:ea typeface="+mn-lt"/>
                <a:cs typeface="+mn-lt"/>
              </a:rPr>
              <a:t>Journal Article</a:t>
            </a:r>
          </a:p>
          <a:p>
            <a:pPr lvl="1"/>
            <a:r>
              <a:rPr lang="en-US" sz="2000">
                <a:ea typeface="+mn-lt"/>
                <a:cs typeface="+mn-lt"/>
              </a:rPr>
              <a:t>Stepping Back</a:t>
            </a:r>
          </a:p>
          <a:p>
            <a:pPr lvl="1"/>
            <a:r>
              <a:rPr lang="en-US" sz="2000">
                <a:ea typeface="+mn-lt"/>
                <a:cs typeface="+mn-lt"/>
              </a:rPr>
              <a:t>Standard: Everything Should Be Disseminatable</a:t>
            </a:r>
          </a:p>
          <a:p>
            <a:pPr lvl="1"/>
            <a:r>
              <a:rPr lang="en-US" sz="2000">
                <a:ea typeface="+mn-lt"/>
                <a:cs typeface="+mn-lt"/>
              </a:rPr>
              <a:t>Advocating for Human-Centered Approach to Tech</a:t>
            </a:r>
          </a:p>
          <a:p>
            <a:endParaRPr lang="en-US" sz="200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 letter&#10;&#10;Description automatically generated">
            <a:extLst>
              <a:ext uri="{FF2B5EF4-FFF2-40B4-BE49-F238E27FC236}">
                <a16:creationId xmlns:a16="http://schemas.microsoft.com/office/drawing/2014/main" id="{EC95D289-2A77-9F12-8475-FA34D48EBBE2}"/>
              </a:ext>
            </a:extLst>
          </p:cNvPr>
          <p:cNvPicPr>
            <a:picLocks noChangeAspect="1"/>
          </p:cNvPicPr>
          <p:nvPr/>
        </p:nvPicPr>
        <p:blipFill>
          <a:blip r:embed="rId2"/>
          <a:stretch>
            <a:fillRect/>
          </a:stretch>
        </p:blipFill>
        <p:spPr>
          <a:xfrm>
            <a:off x="6160161" y="578993"/>
            <a:ext cx="4501207" cy="5696768"/>
          </a:xfrm>
          <a:prstGeom prst="rect">
            <a:avLst/>
          </a:prstGeom>
          <a:effectLst/>
        </p:spPr>
      </p:pic>
      <p:pic>
        <p:nvPicPr>
          <p:cNvPr id="6" name="Picture 5">
            <a:extLst>
              <a:ext uri="{FF2B5EF4-FFF2-40B4-BE49-F238E27FC236}">
                <a16:creationId xmlns:a16="http://schemas.microsoft.com/office/drawing/2014/main" id="{BF54175E-DEFD-F687-02E0-94490EC916CA}"/>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3639564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able&#10;&#10;Description automatically generated">
            <a:extLst>
              <a:ext uri="{FF2B5EF4-FFF2-40B4-BE49-F238E27FC236}">
                <a16:creationId xmlns:a16="http://schemas.microsoft.com/office/drawing/2014/main" id="{53260629-D503-54C5-28EC-412AE9B54AE5}"/>
              </a:ext>
            </a:extLst>
          </p:cNvPr>
          <p:cNvPicPr>
            <a:picLocks noChangeAspect="1"/>
          </p:cNvPicPr>
          <p:nvPr/>
        </p:nvPicPr>
        <p:blipFill>
          <a:blip r:embed="rId3"/>
          <a:stretch>
            <a:fillRect/>
          </a:stretch>
        </p:blipFill>
        <p:spPr>
          <a:xfrm>
            <a:off x="216205" y="1498957"/>
            <a:ext cx="6840287" cy="4746549"/>
          </a:xfrm>
          <a:prstGeom prst="rect">
            <a:avLst/>
          </a:prstGeom>
        </p:spPr>
      </p:pic>
      <p:pic>
        <p:nvPicPr>
          <p:cNvPr id="1026" name="Picture 2">
            <a:hlinkClick r:id="rId4"/>
            <a:extLst>
              <a:ext uri="{FF2B5EF4-FFF2-40B4-BE49-F238E27FC236}">
                <a16:creationId xmlns:a16="http://schemas.microsoft.com/office/drawing/2014/main" id="{2592EEB8-D036-D701-99FF-7C50E40DC0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542" y="1490253"/>
            <a:ext cx="4755253" cy="475525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9D7DA6F-E4D1-4F6C-8218-708E73E59CA3}"/>
              </a:ext>
            </a:extLst>
          </p:cNvPr>
          <p:cNvSpPr>
            <a:spLocks noGrp="1"/>
          </p:cNvSpPr>
          <p:nvPr>
            <p:ph type="ftr" sz="quarter" idx="11"/>
          </p:nvPr>
        </p:nvSpPr>
        <p:spPr>
          <a:xfrm>
            <a:off x="3958555" y="6451600"/>
            <a:ext cx="427489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2022 National Ryan White Conference on HIV Care &amp; Treatment</a:t>
            </a:r>
          </a:p>
        </p:txBody>
      </p:sp>
    </p:spTree>
    <p:extLst>
      <p:ext uri="{BB962C8B-B14F-4D97-AF65-F5344CB8AC3E}">
        <p14:creationId xmlns:p14="http://schemas.microsoft.com/office/powerpoint/2010/main" val="1892169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5ABD-CB47-2115-439F-4D91B82A6536}"/>
              </a:ext>
            </a:extLst>
          </p:cNvPr>
          <p:cNvSpPr>
            <a:spLocks noGrp="1"/>
          </p:cNvSpPr>
          <p:nvPr>
            <p:ph type="title"/>
          </p:nvPr>
        </p:nvSpPr>
        <p:spPr>
          <a:xfrm>
            <a:off x="2566092" y="1872275"/>
            <a:ext cx="7062255" cy="1095375"/>
          </a:xfrm>
        </p:spPr>
        <p:txBody>
          <a:bodyPr>
            <a:normAutofit fontScale="90000"/>
          </a:bodyPr>
          <a:lstStyle/>
          <a:p>
            <a:r>
              <a:rPr lang="en-US">
                <a:cs typeface="Calibri"/>
              </a:rPr>
              <a:t>Gratitude and Celebration</a:t>
            </a:r>
            <a:endParaRPr lang="en-US"/>
          </a:p>
        </p:txBody>
      </p:sp>
      <p:sp>
        <p:nvSpPr>
          <p:cNvPr id="3" name="Content Placeholder 2">
            <a:extLst>
              <a:ext uri="{FF2B5EF4-FFF2-40B4-BE49-F238E27FC236}">
                <a16:creationId xmlns:a16="http://schemas.microsoft.com/office/drawing/2014/main" id="{A060B894-E988-3D7C-0D13-E2D72AD9F653}"/>
              </a:ext>
            </a:extLst>
          </p:cNvPr>
          <p:cNvSpPr>
            <a:spLocks noGrp="1"/>
          </p:cNvSpPr>
          <p:nvPr>
            <p:ph type="body" idx="1"/>
          </p:nvPr>
        </p:nvSpPr>
        <p:spPr>
          <a:xfrm>
            <a:off x="2734721" y="4029457"/>
            <a:ext cx="6719382" cy="1500187"/>
          </a:xfrm>
        </p:spPr>
        <p:txBody>
          <a:bodyPr vert="horz" lIns="91440" tIns="45720" rIns="91440" bIns="45720" rtlCol="0" anchor="t">
            <a:normAutofit/>
          </a:bodyPr>
          <a:lstStyle/>
          <a:p>
            <a:r>
              <a:rPr lang="en-US" sz="5400">
                <a:solidFill>
                  <a:schemeClr val="accent5"/>
                </a:solidFill>
                <a:cs typeface="Calibri"/>
              </a:rPr>
              <a:t>Positive Reinforcement</a:t>
            </a:r>
          </a:p>
        </p:txBody>
      </p:sp>
      <p:sp>
        <p:nvSpPr>
          <p:cNvPr id="4" name="TextBox 3">
            <a:extLst>
              <a:ext uri="{FF2B5EF4-FFF2-40B4-BE49-F238E27FC236}">
                <a16:creationId xmlns:a16="http://schemas.microsoft.com/office/drawing/2014/main" id="{56A86F1C-6E76-A481-167F-4C8B8D587179}"/>
              </a:ext>
            </a:extLst>
          </p:cNvPr>
          <p:cNvSpPr txBox="1"/>
          <p:nvPr/>
        </p:nvSpPr>
        <p:spPr>
          <a:xfrm>
            <a:off x="5248007" y="2966162"/>
            <a:ext cx="16990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cs typeface="Calibri"/>
              </a:rPr>
              <a:t>.   .   .</a:t>
            </a:r>
            <a:endParaRPr lang="en-US" sz="5400"/>
          </a:p>
        </p:txBody>
      </p:sp>
      <p:pic>
        <p:nvPicPr>
          <p:cNvPr id="6" name="Picture 5">
            <a:extLst>
              <a:ext uri="{FF2B5EF4-FFF2-40B4-BE49-F238E27FC236}">
                <a16:creationId xmlns:a16="http://schemas.microsoft.com/office/drawing/2014/main" id="{816C1E18-80F8-A41B-5C5C-1EC24CF7A545}"/>
              </a:ext>
            </a:extLst>
          </p:cNvPr>
          <p:cNvPicPr>
            <a:picLocks noChangeAspect="1"/>
          </p:cNvPicPr>
          <p:nvPr/>
        </p:nvPicPr>
        <p:blipFill>
          <a:blip r:embed="rId2"/>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2697590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92178EC-C71A-E6F8-763C-3A9568EE5ED0}"/>
              </a:ext>
            </a:extLst>
          </p:cNvPr>
          <p:cNvPicPr>
            <a:picLocks noChangeAspect="1"/>
          </p:cNvPicPr>
          <p:nvPr/>
        </p:nvPicPr>
        <p:blipFill rotWithShape="1">
          <a:blip r:embed="rId2"/>
          <a:srcRect t="9091" r="23585"/>
          <a:stretch/>
        </p:blipFill>
        <p:spPr>
          <a:xfrm>
            <a:off x="3523488" y="10"/>
            <a:ext cx="8668512" cy="6857990"/>
          </a:xfrm>
          <a:prstGeom prst="rect">
            <a:avLst/>
          </a:prstGeom>
        </p:spPr>
      </p:pic>
      <p:sp>
        <p:nvSpPr>
          <p:cNvPr id="80" name="Rectangle 7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54A2C-5ADF-07E7-9C37-2126508514B3}"/>
              </a:ext>
            </a:extLst>
          </p:cNvPr>
          <p:cNvSpPr>
            <a:spLocks noGrp="1"/>
          </p:cNvSpPr>
          <p:nvPr>
            <p:ph type="title"/>
          </p:nvPr>
        </p:nvSpPr>
        <p:spPr>
          <a:xfrm>
            <a:off x="371094" y="1161288"/>
            <a:ext cx="3438144" cy="1124712"/>
          </a:xfrm>
        </p:spPr>
        <p:txBody>
          <a:bodyPr anchor="b">
            <a:normAutofit/>
          </a:bodyPr>
          <a:lstStyle/>
          <a:p>
            <a:r>
              <a:rPr lang="en-US" sz="2800">
                <a:cs typeface="Calibri"/>
              </a:rPr>
              <a:t>People and Culture</a:t>
            </a:r>
            <a:endParaRPr lang="en-US" sz="2800"/>
          </a:p>
        </p:txBody>
      </p:sp>
      <p:sp>
        <p:nvSpPr>
          <p:cNvPr id="82" name="Rectangle 8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4" name="Rectangle 8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0EF0F5B-82E9-DC94-9526-535905D07D3A}"/>
              </a:ext>
            </a:extLst>
          </p:cNvPr>
          <p:cNvSpPr>
            <a:spLocks noGrp="1"/>
          </p:cNvSpPr>
          <p:nvPr>
            <p:ph idx="1"/>
          </p:nvPr>
        </p:nvSpPr>
        <p:spPr>
          <a:xfrm>
            <a:off x="371094" y="2718054"/>
            <a:ext cx="3438906" cy="3207258"/>
          </a:xfrm>
        </p:spPr>
        <p:txBody>
          <a:bodyPr vert="horz" lIns="91440" tIns="45720" rIns="91440" bIns="45720" rtlCol="0" anchor="t">
            <a:normAutofit/>
          </a:bodyPr>
          <a:lstStyle/>
          <a:p>
            <a:pPr marL="0" indent="0">
              <a:buNone/>
            </a:pPr>
            <a:endParaRPr lang="en-US" sz="1600">
              <a:ea typeface="+mn-lt"/>
              <a:cs typeface="+mn-lt"/>
            </a:endParaRPr>
          </a:p>
          <a:p>
            <a:pPr lvl="1"/>
            <a:r>
              <a:rPr lang="en-US" sz="1600">
                <a:highlight>
                  <a:srgbClr val="FFFF00"/>
                </a:highlight>
                <a:ea typeface="+mn-lt"/>
                <a:cs typeface="+mn-lt"/>
              </a:rPr>
              <a:t>Deep Workdays</a:t>
            </a:r>
            <a:endParaRPr lang="en-US"/>
          </a:p>
          <a:p>
            <a:pPr lvl="1"/>
            <a:r>
              <a:rPr lang="en-US" sz="1600">
                <a:ea typeface="+mn-lt"/>
                <a:cs typeface="+mn-lt"/>
              </a:rPr>
              <a:t>Wellbeing Toolbox</a:t>
            </a:r>
          </a:p>
          <a:p>
            <a:pPr lvl="1"/>
            <a:r>
              <a:rPr lang="en-US" sz="1600">
                <a:ea typeface="+mn-lt"/>
                <a:cs typeface="+mn-lt"/>
              </a:rPr>
              <a:t>Hookey Days</a:t>
            </a:r>
          </a:p>
          <a:p>
            <a:pPr lvl="1"/>
            <a:r>
              <a:rPr lang="en-US" sz="1600">
                <a:ea typeface="+mn-lt"/>
                <a:cs typeface="+mn-lt"/>
              </a:rPr>
              <a:t>Cultural Gardening</a:t>
            </a:r>
          </a:p>
          <a:p>
            <a:pPr lvl="1"/>
            <a:r>
              <a:rPr lang="en-US" sz="1600">
                <a:ea typeface="+mn-lt"/>
                <a:cs typeface="+mn-lt"/>
              </a:rPr>
              <a:t>Flexibility</a:t>
            </a:r>
          </a:p>
          <a:p>
            <a:pPr lvl="1"/>
            <a:r>
              <a:rPr lang="en-US" sz="1600">
                <a:ea typeface="+mn-lt"/>
                <a:cs typeface="+mn-lt"/>
              </a:rPr>
              <a:t>Leadership Cares</a:t>
            </a:r>
          </a:p>
          <a:p>
            <a:pPr lvl="1"/>
            <a:r>
              <a:rPr lang="en-US" sz="1600">
                <a:ea typeface="+mn-lt"/>
                <a:cs typeface="+mn-lt"/>
              </a:rPr>
              <a:t>Mission-Driven</a:t>
            </a:r>
          </a:p>
          <a:p>
            <a:pPr lvl="1"/>
            <a:r>
              <a:rPr lang="en-US" sz="1600">
                <a:ea typeface="+mn-lt"/>
                <a:cs typeface="+mn-lt"/>
              </a:rPr>
              <a:t>Surfacing and developing intrigue</a:t>
            </a:r>
          </a:p>
          <a:p>
            <a:pPr lvl="1"/>
            <a:r>
              <a:rPr lang="en-US" sz="1600">
                <a:ea typeface="+mn-lt"/>
                <a:cs typeface="+mn-lt"/>
              </a:rPr>
              <a:t>Continuous Education</a:t>
            </a:r>
            <a:endParaRPr lang="en-US" sz="1600"/>
          </a:p>
        </p:txBody>
      </p:sp>
      <p:pic>
        <p:nvPicPr>
          <p:cNvPr id="6" name="Picture 5">
            <a:extLst>
              <a:ext uri="{FF2B5EF4-FFF2-40B4-BE49-F238E27FC236}">
                <a16:creationId xmlns:a16="http://schemas.microsoft.com/office/drawing/2014/main" id="{8E86DEFC-4595-DCDB-1987-E757B19F8903}"/>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3949700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54B0-A1B3-94B8-B347-1E7D180C016A}"/>
              </a:ext>
            </a:extLst>
          </p:cNvPr>
          <p:cNvSpPr>
            <a:spLocks noGrp="1"/>
          </p:cNvSpPr>
          <p:nvPr>
            <p:ph type="title"/>
          </p:nvPr>
        </p:nvSpPr>
        <p:spPr/>
        <p:txBody>
          <a:bodyPr/>
          <a:lstStyle/>
          <a:p>
            <a:r>
              <a:rPr lang="en-US" dirty="0">
                <a:cs typeface="Calibri"/>
              </a:rPr>
              <a:t>Some Relevant Challenges In Our World Today</a:t>
            </a:r>
            <a:endParaRPr lang="en-US" dirty="0"/>
          </a:p>
        </p:txBody>
      </p:sp>
      <p:sp>
        <p:nvSpPr>
          <p:cNvPr id="3" name="Content Placeholder 2">
            <a:extLst>
              <a:ext uri="{FF2B5EF4-FFF2-40B4-BE49-F238E27FC236}">
                <a16:creationId xmlns:a16="http://schemas.microsoft.com/office/drawing/2014/main" id="{24FEE2B0-44F6-4785-B175-70CB21A01AC4}"/>
              </a:ext>
            </a:extLst>
          </p:cNvPr>
          <p:cNvSpPr>
            <a:spLocks noGrp="1"/>
          </p:cNvSpPr>
          <p:nvPr>
            <p:ph idx="1"/>
          </p:nvPr>
        </p:nvSpPr>
        <p:spPr/>
        <p:txBody>
          <a:bodyPr vert="horz" lIns="91440" tIns="45720" rIns="91440" bIns="45720" rtlCol="0" anchor="t">
            <a:normAutofit/>
          </a:bodyPr>
          <a:lstStyle/>
          <a:p>
            <a:r>
              <a:rPr lang="en-US" dirty="0">
                <a:cs typeface="Calibri"/>
              </a:rPr>
              <a:t>Pandemics Pulling Staff Time and Resources</a:t>
            </a:r>
          </a:p>
          <a:p>
            <a:endParaRPr lang="en-US" dirty="0">
              <a:cs typeface="Calibri"/>
            </a:endParaRPr>
          </a:p>
          <a:p>
            <a:r>
              <a:rPr lang="en-US" dirty="0">
                <a:cs typeface="Calibri"/>
              </a:rPr>
              <a:t>The Great Resignation - Staff Turnover at all levels</a:t>
            </a:r>
          </a:p>
          <a:p>
            <a:pPr lvl="1"/>
            <a:r>
              <a:rPr lang="en-US" dirty="0">
                <a:cs typeface="Calibri"/>
              </a:rPr>
              <a:t>Loss of Program Knowledge</a:t>
            </a:r>
          </a:p>
          <a:p>
            <a:pPr lvl="1"/>
            <a:r>
              <a:rPr lang="en-US" dirty="0">
                <a:cs typeface="Calibri"/>
              </a:rPr>
              <a:t>Institutional History</a:t>
            </a:r>
          </a:p>
          <a:p>
            <a:pPr lvl="1"/>
            <a:endParaRPr lang="en-US" dirty="0">
              <a:cs typeface="Calibri"/>
            </a:endParaRPr>
          </a:p>
          <a:p>
            <a:r>
              <a:rPr lang="en-US" dirty="0">
                <a:cs typeface="Calibri"/>
              </a:rPr>
              <a:t>Constant Change: Requirements + Emerging Needs</a:t>
            </a:r>
          </a:p>
        </p:txBody>
      </p:sp>
      <p:pic>
        <p:nvPicPr>
          <p:cNvPr id="5" name="Picture 5">
            <a:extLst>
              <a:ext uri="{FF2B5EF4-FFF2-40B4-BE49-F238E27FC236}">
                <a16:creationId xmlns:a16="http://schemas.microsoft.com/office/drawing/2014/main" id="{6975217E-DD7A-9E86-556A-57D912B25F87}"/>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2203777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59ACC-AE16-68C8-B884-25381656605F}"/>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cs typeface="Calibri"/>
              </a:rPr>
              <a:t>Gratitude</a:t>
            </a:r>
          </a:p>
        </p:txBody>
      </p:sp>
      <p:pic>
        <p:nvPicPr>
          <p:cNvPr id="7" name="Picture 7" descr="Logo&#10;&#10;Description automatically generated">
            <a:extLst>
              <a:ext uri="{FF2B5EF4-FFF2-40B4-BE49-F238E27FC236}">
                <a16:creationId xmlns:a16="http://schemas.microsoft.com/office/drawing/2014/main" id="{8576D744-F73C-7E81-FC36-7454E16873A0}"/>
              </a:ext>
            </a:extLst>
          </p:cNvPr>
          <p:cNvPicPr>
            <a:picLocks noChangeAspect="1"/>
          </p:cNvPicPr>
          <p:nvPr/>
        </p:nvPicPr>
        <p:blipFill rotWithShape="1">
          <a:blip r:embed="rId2"/>
          <a:srcRect l="28431" r="1768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434258D0-EAE6-B59F-B70A-2D8C4E34D452}"/>
              </a:ext>
            </a:extLst>
          </p:cNvPr>
          <p:cNvSpPr>
            <a:spLocks noGrp="1"/>
          </p:cNvSpPr>
          <p:nvPr>
            <p:ph idx="1"/>
          </p:nvPr>
        </p:nvSpPr>
        <p:spPr>
          <a:xfrm>
            <a:off x="3971356" y="2147357"/>
            <a:ext cx="4611584" cy="4101042"/>
          </a:xfrm>
        </p:spPr>
        <p:txBody>
          <a:bodyPr vert="horz" lIns="91440" tIns="45720" rIns="91440" bIns="45720" rtlCol="0" anchor="t">
            <a:normAutofit/>
          </a:bodyPr>
          <a:lstStyle/>
          <a:p>
            <a:r>
              <a:rPr lang="en-US" sz="2400">
                <a:solidFill>
                  <a:schemeClr val="tx1">
                    <a:lumMod val="85000"/>
                    <a:lumOff val="15000"/>
                  </a:schemeClr>
                </a:solidFill>
                <a:highlight>
                  <a:srgbClr val="FFFF00"/>
                </a:highlight>
                <a:cs typeface="Calibri"/>
              </a:rPr>
              <a:t>Annual Gratitude session</a:t>
            </a:r>
            <a:endParaRPr lang="en-US">
              <a:solidFill>
                <a:schemeClr val="tx1">
                  <a:lumMod val="85000"/>
                  <a:lumOff val="15000"/>
                </a:schemeClr>
              </a:solidFill>
            </a:endParaRPr>
          </a:p>
          <a:p>
            <a:pPr lvl="1"/>
            <a:r>
              <a:rPr lang="en-US" sz="2000">
                <a:solidFill>
                  <a:schemeClr val="tx1">
                    <a:lumMod val="85000"/>
                    <a:lumOff val="15000"/>
                  </a:schemeClr>
                </a:solidFill>
                <a:cs typeface="Calibri"/>
              </a:rPr>
              <a:t> Customized Per Individual</a:t>
            </a:r>
          </a:p>
          <a:p>
            <a:pPr lvl="1"/>
            <a:r>
              <a:rPr lang="en-US" sz="2000">
                <a:solidFill>
                  <a:schemeClr val="tx1">
                    <a:lumMod val="85000"/>
                    <a:lumOff val="15000"/>
                  </a:schemeClr>
                </a:solidFill>
                <a:cs typeface="Calibri"/>
              </a:rPr>
              <a:t> Based On Peers</a:t>
            </a:r>
          </a:p>
          <a:p>
            <a:r>
              <a:rPr lang="en-US" sz="2400">
                <a:solidFill>
                  <a:schemeClr val="tx1">
                    <a:lumMod val="85000"/>
                    <a:lumOff val="15000"/>
                  </a:schemeClr>
                </a:solidFill>
                <a:cs typeface="Calibri"/>
              </a:rPr>
              <a:t>Built into meeting structures</a:t>
            </a:r>
          </a:p>
          <a:p>
            <a:r>
              <a:rPr lang="en-US" sz="2400">
                <a:solidFill>
                  <a:schemeClr val="tx1">
                    <a:lumMod val="85000"/>
                    <a:lumOff val="15000"/>
                  </a:schemeClr>
                </a:solidFill>
                <a:cs typeface="Calibri"/>
              </a:rPr>
              <a:t>Leadership awards</a:t>
            </a:r>
          </a:p>
        </p:txBody>
      </p:sp>
      <p:pic>
        <p:nvPicPr>
          <p:cNvPr id="4" name="Picture 4" descr="A picture containing text, indoor, purple&#10;&#10;Description automatically generated">
            <a:extLst>
              <a:ext uri="{FF2B5EF4-FFF2-40B4-BE49-F238E27FC236}">
                <a16:creationId xmlns:a16="http://schemas.microsoft.com/office/drawing/2014/main" id="{4FD72FF8-B399-92EF-459C-7E7945B3D509}"/>
              </a:ext>
            </a:extLst>
          </p:cNvPr>
          <p:cNvPicPr>
            <a:picLocks noChangeAspect="1"/>
          </p:cNvPicPr>
          <p:nvPr/>
        </p:nvPicPr>
        <p:blipFill rotWithShape="1">
          <a:blip r:embed="rId3"/>
          <a:srcRect l="11340" r="18678"/>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pic>
        <p:nvPicPr>
          <p:cNvPr id="8" name="Picture 8">
            <a:extLst>
              <a:ext uri="{FF2B5EF4-FFF2-40B4-BE49-F238E27FC236}">
                <a16:creationId xmlns:a16="http://schemas.microsoft.com/office/drawing/2014/main" id="{39737F7A-84B6-8B08-9E8D-60C2554A1552}"/>
              </a:ext>
            </a:extLst>
          </p:cNvPr>
          <p:cNvPicPr>
            <a:picLocks noChangeAspect="1"/>
          </p:cNvPicPr>
          <p:nvPr/>
        </p:nvPicPr>
        <p:blipFill>
          <a:blip r:embed="rId4"/>
          <a:stretch>
            <a:fillRect/>
          </a:stretch>
        </p:blipFill>
        <p:spPr>
          <a:xfrm>
            <a:off x="33764" y="59002"/>
            <a:ext cx="3400425" cy="197226"/>
          </a:xfrm>
          <a:prstGeom prst="rect">
            <a:avLst/>
          </a:prstGeom>
        </p:spPr>
      </p:pic>
      <p:pic>
        <p:nvPicPr>
          <p:cNvPr id="6" name="Picture 5">
            <a:extLst>
              <a:ext uri="{FF2B5EF4-FFF2-40B4-BE49-F238E27FC236}">
                <a16:creationId xmlns:a16="http://schemas.microsoft.com/office/drawing/2014/main" id="{9B559097-BB4D-4E79-DBC0-E3B4C507D083}"/>
              </a:ext>
            </a:extLst>
          </p:cNvPr>
          <p:cNvPicPr>
            <a:picLocks noChangeAspect="1"/>
          </p:cNvPicPr>
          <p:nvPr/>
        </p:nvPicPr>
        <p:blipFill>
          <a:blip r:embed="rId5"/>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3520099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ACDD-0AB0-0C64-F58B-ED293807B0BD}"/>
              </a:ext>
            </a:extLst>
          </p:cNvPr>
          <p:cNvSpPr>
            <a:spLocks noGrp="1"/>
          </p:cNvSpPr>
          <p:nvPr>
            <p:ph type="title"/>
          </p:nvPr>
        </p:nvSpPr>
        <p:spPr/>
        <p:txBody>
          <a:bodyPr/>
          <a:lstStyle/>
          <a:p>
            <a:r>
              <a:rPr lang="en-US">
                <a:cs typeface="Calibri"/>
              </a:rPr>
              <a:t>Leadership Values</a:t>
            </a:r>
            <a:endParaRPr lang="en-US"/>
          </a:p>
        </p:txBody>
      </p:sp>
      <p:pic>
        <p:nvPicPr>
          <p:cNvPr id="4" name="Picture 4">
            <a:extLst>
              <a:ext uri="{FF2B5EF4-FFF2-40B4-BE49-F238E27FC236}">
                <a16:creationId xmlns:a16="http://schemas.microsoft.com/office/drawing/2014/main" id="{D05E3042-42CF-BD69-05DC-71C13D42ADC5}"/>
              </a:ext>
            </a:extLst>
          </p:cNvPr>
          <p:cNvPicPr>
            <a:picLocks noGrp="1" noChangeAspect="1"/>
          </p:cNvPicPr>
          <p:nvPr>
            <p:ph idx="1"/>
          </p:nvPr>
        </p:nvPicPr>
        <p:blipFill>
          <a:blip r:embed="rId2"/>
          <a:stretch>
            <a:fillRect/>
          </a:stretch>
        </p:blipFill>
        <p:spPr>
          <a:xfrm>
            <a:off x="2735855" y="1825625"/>
            <a:ext cx="6720290" cy="4351338"/>
          </a:xfrm>
        </p:spPr>
      </p:pic>
      <p:pic>
        <p:nvPicPr>
          <p:cNvPr id="5" name="Picture 5">
            <a:extLst>
              <a:ext uri="{FF2B5EF4-FFF2-40B4-BE49-F238E27FC236}">
                <a16:creationId xmlns:a16="http://schemas.microsoft.com/office/drawing/2014/main" id="{4A920B9A-2E3D-6CE7-751F-FAA188E4FD43}"/>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1686987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3A7E-5768-9F13-BD8C-C4630CB8A5A9}"/>
              </a:ext>
            </a:extLst>
          </p:cNvPr>
          <p:cNvSpPr>
            <a:spLocks noGrp="1"/>
          </p:cNvSpPr>
          <p:nvPr>
            <p:ph type="title"/>
          </p:nvPr>
        </p:nvSpPr>
        <p:spPr/>
        <p:txBody>
          <a:bodyPr/>
          <a:lstStyle/>
          <a:p>
            <a:r>
              <a:rPr lang="en-US">
                <a:cs typeface="Calibri"/>
              </a:rPr>
              <a:t>Conclusion</a:t>
            </a:r>
          </a:p>
        </p:txBody>
      </p:sp>
      <p:sp>
        <p:nvSpPr>
          <p:cNvPr id="3" name="Content Placeholder 2">
            <a:extLst>
              <a:ext uri="{FF2B5EF4-FFF2-40B4-BE49-F238E27FC236}">
                <a16:creationId xmlns:a16="http://schemas.microsoft.com/office/drawing/2014/main" id="{0E931632-AC4B-F49D-9F01-D14D79E0A3D8}"/>
              </a:ext>
            </a:extLst>
          </p:cNvPr>
          <p:cNvSpPr>
            <a:spLocks noGrp="1"/>
          </p:cNvSpPr>
          <p:nvPr>
            <p:ph idx="1"/>
          </p:nvPr>
        </p:nvSpPr>
        <p:spPr/>
        <p:txBody>
          <a:bodyPr vert="horz" lIns="91440" tIns="45720" rIns="91440" bIns="45720" rtlCol="0" anchor="t">
            <a:normAutofit/>
          </a:bodyPr>
          <a:lstStyle/>
          <a:p>
            <a:endParaRPr lang="en-US">
              <a:cs typeface="Calibri"/>
            </a:endParaRPr>
          </a:p>
          <a:p>
            <a:r>
              <a:rPr lang="en-US">
                <a:cs typeface="Calibri"/>
              </a:rPr>
              <a:t>Only scratched the surface...</a:t>
            </a:r>
            <a:endParaRPr lang="en-US"/>
          </a:p>
          <a:p>
            <a:endParaRPr lang="en-US">
              <a:cs typeface="Calibri"/>
            </a:endParaRPr>
          </a:p>
          <a:p>
            <a:r>
              <a:rPr lang="en-US">
                <a:cs typeface="Calibri"/>
              </a:rPr>
              <a:t>People-First Approach</a:t>
            </a:r>
          </a:p>
          <a:p>
            <a:endParaRPr lang="en-US">
              <a:cs typeface="Calibri"/>
            </a:endParaRPr>
          </a:p>
          <a:p>
            <a:r>
              <a:rPr lang="en-US">
                <a:cs typeface="Calibri"/>
              </a:rPr>
              <a:t>Continuous Learning, Growing, and Improvement</a:t>
            </a:r>
          </a:p>
          <a:p>
            <a:endParaRPr lang="en-US">
              <a:cs typeface="Calibri"/>
            </a:endParaRPr>
          </a:p>
        </p:txBody>
      </p:sp>
      <p:pic>
        <p:nvPicPr>
          <p:cNvPr id="5" name="Picture 5">
            <a:extLst>
              <a:ext uri="{FF2B5EF4-FFF2-40B4-BE49-F238E27FC236}">
                <a16:creationId xmlns:a16="http://schemas.microsoft.com/office/drawing/2014/main" id="{6DFAA05D-4746-9E4E-F84D-D0D7069B8CF8}"/>
              </a:ext>
            </a:extLst>
          </p:cNvPr>
          <p:cNvPicPr>
            <a:picLocks noChangeAspect="1"/>
          </p:cNvPicPr>
          <p:nvPr/>
        </p:nvPicPr>
        <p:blipFill>
          <a:blip r:embed="rId2"/>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1563372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0"/>
            <a:ext cx="6096000" cy="723274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C00000"/>
              </a:solidFill>
              <a:effectLst/>
              <a:uLnTx/>
              <a:uFillTx/>
              <a:latin typeface="Avenir Next LT Pro" panose="020B05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Jesse Thomas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hlinkClick r:id="rId3"/>
              </a:rPr>
              <a:t>Jesse@rdesystems.com</a:t>
            </a:r>
            <a:endParaRPr kumimoji="0" lang="en-US" sz="24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lumMod val="50000"/>
                  </a:prstClr>
                </a:solidFill>
                <a:effectLst/>
                <a:uLnTx/>
                <a:uFillTx/>
                <a:latin typeface="Calibri"/>
                <a:ea typeface="+mn-ea"/>
                <a:cs typeface="+mn-cs"/>
              </a:rPr>
              <a:t>Free and innovative resources to end the epidemic</a:t>
            </a:r>
            <a:br>
              <a:rPr kumimoji="0" lang="en-US" sz="2400" b="0" i="1" u="none" strike="noStrike" kern="1200" cap="none" spc="0" normalizeH="0" baseline="0" noProof="0">
                <a:ln>
                  <a:noFill/>
                </a:ln>
                <a:solidFill>
                  <a:prstClr val="white">
                    <a:lumMod val="50000"/>
                  </a:prstClr>
                </a:solidFill>
                <a:effectLst/>
                <a:uLnTx/>
                <a:uFillTx/>
                <a:latin typeface="Calibri"/>
                <a:ea typeface="+mn-ea"/>
                <a:cs typeface="+mn-cs"/>
              </a:rPr>
            </a:br>
            <a:endParaRPr kumimoji="0" lang="en-US" sz="2400" b="0" i="1" u="none" strike="noStrike" kern="1200" cap="none" spc="0" normalizeH="0" baseline="0" noProof="0">
              <a:ln>
                <a:noFill/>
              </a:ln>
              <a:solidFill>
                <a:prstClr val="white">
                  <a:lumMod val="50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www.RDE.org/</a:t>
            </a:r>
            <a:r>
              <a:rPr kumimoji="0" lang="en-US" sz="2000" b="0" i="0" u="none" strike="noStrike" kern="1200" cap="none" spc="0" normalizeH="0" baseline="0" noProof="0">
                <a:ln>
                  <a:noFill/>
                </a:ln>
                <a:solidFill>
                  <a:srgbClr val="C00000"/>
                </a:solidFill>
                <a:effectLst/>
                <a:uLnTx/>
                <a:uFillTx/>
                <a:latin typeface="Calibri"/>
                <a:ea typeface="+mn-ea"/>
                <a:cs typeface="+mn-cs"/>
              </a:rPr>
              <a:t>Red</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RDE Red logo">
            <a:extLst>
              <a:ext uri="{FF2B5EF4-FFF2-40B4-BE49-F238E27FC236}">
                <a16:creationId xmlns:a16="http://schemas.microsoft.com/office/drawing/2014/main" id="{73525341-2A05-4D2C-A034-1E633CBB61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955" y="2290503"/>
            <a:ext cx="1512085" cy="1302161"/>
          </a:xfrm>
          <a:prstGeom prst="rect">
            <a:avLst/>
          </a:prstGeom>
        </p:spPr>
      </p:pic>
      <p:pic>
        <p:nvPicPr>
          <p:cNvPr id="8" name="Picture 7" descr="eCOMPAS logo with rainbow background">
            <a:extLst>
              <a:ext uri="{FF2B5EF4-FFF2-40B4-BE49-F238E27FC236}">
                <a16:creationId xmlns:a16="http://schemas.microsoft.com/office/drawing/2014/main" id="{344C2EFA-6C6D-4DF2-A1BE-27DFFD57559E}"/>
              </a:ext>
            </a:extLst>
          </p:cNvPr>
          <p:cNvPicPr>
            <a:picLocks noChangeAspect="1"/>
          </p:cNvPicPr>
          <p:nvPr/>
        </p:nvPicPr>
        <p:blipFill>
          <a:blip r:embed="rId5"/>
          <a:stretch>
            <a:fillRect/>
          </a:stretch>
        </p:blipFill>
        <p:spPr>
          <a:xfrm>
            <a:off x="4778784" y="3919515"/>
            <a:ext cx="2634429" cy="325408"/>
          </a:xfrm>
          <a:prstGeom prst="rect">
            <a:avLst/>
          </a:prstGeom>
        </p:spPr>
      </p:pic>
      <p:sp>
        <p:nvSpPr>
          <p:cNvPr id="5" name="Title 1">
            <a:extLst>
              <a:ext uri="{FF2B5EF4-FFF2-40B4-BE49-F238E27FC236}">
                <a16:creationId xmlns:a16="http://schemas.microsoft.com/office/drawing/2014/main" id="{8F302FAD-A8E2-57FE-065C-3C4F0C96D784}"/>
              </a:ext>
            </a:extLst>
          </p:cNvPr>
          <p:cNvSpPr txBox="1">
            <a:spLocks/>
          </p:cNvSpPr>
          <p:nvPr/>
        </p:nvSpPr>
        <p:spPr>
          <a:xfrm>
            <a:off x="838200" y="-27350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C00000"/>
                </a:solidFill>
                <a:latin typeface="+mn-lt"/>
                <a:ea typeface="+mj-ea"/>
                <a:cs typeface="+mj-cs"/>
              </a:defRPr>
            </a:lvl1pPr>
          </a:lstStyle>
          <a:p>
            <a:r>
              <a:rPr lang="en-US">
                <a:cs typeface="Calibri"/>
              </a:rPr>
              <a:t>Thank you for your time!</a:t>
            </a:r>
          </a:p>
        </p:txBody>
      </p:sp>
    </p:spTree>
    <p:extLst>
      <p:ext uri="{BB962C8B-B14F-4D97-AF65-F5344CB8AC3E}">
        <p14:creationId xmlns:p14="http://schemas.microsoft.com/office/powerpoint/2010/main" val="517213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54B0-A1B3-94B8-B347-1E7D180C016A}"/>
              </a:ext>
            </a:extLst>
          </p:cNvPr>
          <p:cNvSpPr>
            <a:spLocks noGrp="1"/>
          </p:cNvSpPr>
          <p:nvPr>
            <p:ph type="title"/>
          </p:nvPr>
        </p:nvSpPr>
        <p:spPr/>
        <p:txBody>
          <a:bodyPr/>
          <a:lstStyle/>
          <a:p>
            <a:r>
              <a:rPr lang="en-US" dirty="0">
                <a:cs typeface="Calibri"/>
              </a:rPr>
              <a:t>Human Skills</a:t>
            </a:r>
            <a:endParaRPr lang="en-US" dirty="0"/>
          </a:p>
        </p:txBody>
      </p:sp>
      <p:sp>
        <p:nvSpPr>
          <p:cNvPr id="3" name="Content Placeholder 2">
            <a:extLst>
              <a:ext uri="{FF2B5EF4-FFF2-40B4-BE49-F238E27FC236}">
                <a16:creationId xmlns:a16="http://schemas.microsoft.com/office/drawing/2014/main" id="{24FEE2B0-44F6-4785-B175-70CB21A01AC4}"/>
              </a:ext>
            </a:extLst>
          </p:cNvPr>
          <p:cNvSpPr>
            <a:spLocks noGrp="1"/>
          </p:cNvSpPr>
          <p:nvPr>
            <p:ph idx="1"/>
          </p:nvPr>
        </p:nvSpPr>
        <p:spPr>
          <a:xfrm>
            <a:off x="5690936" y="1825625"/>
            <a:ext cx="5662863" cy="4351338"/>
          </a:xfrm>
        </p:spPr>
        <p:txBody>
          <a:bodyPr vert="horz" lIns="91440" tIns="45720" rIns="91440" bIns="45720" rtlCol="0" anchor="t">
            <a:normAutofit/>
          </a:bodyPr>
          <a:lstStyle/>
          <a:p>
            <a:r>
              <a:rPr lang="x-none">
                <a:ea typeface="+mn-lt"/>
                <a:cs typeface="+mn-lt"/>
              </a:rPr>
              <a:t>Levels of Impact...</a:t>
            </a:r>
          </a:p>
          <a:p>
            <a:endParaRPr lang="x-none">
              <a:ea typeface="+mn-lt"/>
              <a:cs typeface="+mn-lt"/>
            </a:endParaRPr>
          </a:p>
          <a:p>
            <a:r>
              <a:rPr lang="x-none" dirty="0">
                <a:ea typeface="+mn-lt"/>
                <a:cs typeface="+mn-lt"/>
              </a:rPr>
              <a:t>Perspectives</a:t>
            </a:r>
            <a:endParaRPr lang="en-US" dirty="0">
              <a:ea typeface="+mn-lt"/>
              <a:cs typeface="+mn-lt"/>
            </a:endParaRPr>
          </a:p>
          <a:p>
            <a:endParaRPr lang="x-none" dirty="0">
              <a:ea typeface="+mn-lt"/>
              <a:cs typeface="+mn-lt"/>
            </a:endParaRPr>
          </a:p>
          <a:p>
            <a:pPr lvl="1"/>
            <a:r>
              <a:rPr lang="x-none" dirty="0">
                <a:ea typeface="+mn-lt"/>
                <a:cs typeface="+mn-lt"/>
              </a:rPr>
              <a:t>Program Team</a:t>
            </a:r>
            <a:r>
              <a:rPr lang="en-US" dirty="0">
                <a:ea typeface="+mn-lt"/>
                <a:cs typeface="+mn-lt"/>
              </a:rPr>
              <a:t>s</a:t>
            </a:r>
          </a:p>
          <a:p>
            <a:pPr lvl="1"/>
            <a:endParaRPr lang="x-none" dirty="0">
              <a:ea typeface="+mn-lt"/>
              <a:cs typeface="+mn-lt"/>
            </a:endParaRPr>
          </a:p>
          <a:p>
            <a:pPr lvl="1"/>
            <a:r>
              <a:rPr lang="x-none" dirty="0">
                <a:ea typeface="+mn-lt"/>
                <a:cs typeface="+mn-lt"/>
              </a:rPr>
              <a:t>Development / Technical Team</a:t>
            </a:r>
            <a:endParaRPr lang="en-US" dirty="0">
              <a:ea typeface="+mn-lt"/>
              <a:cs typeface="+mn-lt"/>
            </a:endParaRPr>
          </a:p>
          <a:p>
            <a:pPr lvl="1"/>
            <a:endParaRPr lang="x-none" dirty="0">
              <a:ea typeface="+mn-lt"/>
              <a:cs typeface="+mn-lt"/>
            </a:endParaRPr>
          </a:p>
          <a:p>
            <a:pPr lvl="1"/>
            <a:r>
              <a:rPr lang="x-none" dirty="0">
                <a:ea typeface="+mn-lt"/>
                <a:cs typeface="+mn-lt"/>
              </a:rPr>
              <a:t>Users / Stakeolders across all partner agencies</a:t>
            </a:r>
            <a:endParaRPr lang="en-US" dirty="0">
              <a:ea typeface="+mn-lt"/>
              <a:cs typeface="+mn-lt"/>
            </a:endParaRPr>
          </a:p>
          <a:p>
            <a:endParaRPr lang="en-US" dirty="0">
              <a:cs typeface="Calibri"/>
            </a:endParaRPr>
          </a:p>
        </p:txBody>
      </p:sp>
      <p:pic>
        <p:nvPicPr>
          <p:cNvPr id="5" name="Picture 4">
            <a:extLst>
              <a:ext uri="{FF2B5EF4-FFF2-40B4-BE49-F238E27FC236}">
                <a16:creationId xmlns:a16="http://schemas.microsoft.com/office/drawing/2014/main" id="{8067AE5E-36EE-B06C-BF40-C01A550FE995}"/>
              </a:ext>
            </a:extLst>
          </p:cNvPr>
          <p:cNvPicPr>
            <a:picLocks noChangeAspect="1"/>
          </p:cNvPicPr>
          <p:nvPr/>
        </p:nvPicPr>
        <p:blipFill>
          <a:blip r:embed="rId3"/>
          <a:stretch>
            <a:fillRect/>
          </a:stretch>
        </p:blipFill>
        <p:spPr>
          <a:xfrm>
            <a:off x="693820" y="2232109"/>
            <a:ext cx="4550629" cy="2893344"/>
          </a:xfrm>
          <a:prstGeom prst="rect">
            <a:avLst/>
          </a:prstGeom>
        </p:spPr>
      </p:pic>
      <p:pic>
        <p:nvPicPr>
          <p:cNvPr id="6" name="Picture 5">
            <a:extLst>
              <a:ext uri="{FF2B5EF4-FFF2-40B4-BE49-F238E27FC236}">
                <a16:creationId xmlns:a16="http://schemas.microsoft.com/office/drawing/2014/main" id="{DFD79C3C-E290-842B-D602-9BFCC7435467}"/>
              </a:ext>
            </a:extLst>
          </p:cNvPr>
          <p:cNvPicPr>
            <a:picLocks noChangeAspect="1"/>
          </p:cNvPicPr>
          <p:nvPr/>
        </p:nvPicPr>
        <p:blipFill>
          <a:blip r:embed="rId4"/>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286738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7FEE-6201-2FA1-63EE-0D0AE7C67BF3}"/>
              </a:ext>
            </a:extLst>
          </p:cNvPr>
          <p:cNvSpPr>
            <a:spLocks noGrp="1"/>
          </p:cNvSpPr>
          <p:nvPr>
            <p:ph type="title"/>
          </p:nvPr>
        </p:nvSpPr>
        <p:spPr/>
        <p:txBody>
          <a:bodyPr/>
          <a:lstStyle/>
          <a:p>
            <a:r>
              <a:rPr lang="en-US">
                <a:cs typeface="Calibri"/>
              </a:rPr>
              <a:t>Logic Model: Making a Difference with Human-Centered Ingredients</a:t>
            </a:r>
            <a:endParaRPr lang="en-US" dirty="0"/>
          </a:p>
        </p:txBody>
      </p:sp>
      <p:sp>
        <p:nvSpPr>
          <p:cNvPr id="3" name="Content Placeholder 2">
            <a:extLst>
              <a:ext uri="{FF2B5EF4-FFF2-40B4-BE49-F238E27FC236}">
                <a16:creationId xmlns:a16="http://schemas.microsoft.com/office/drawing/2014/main" id="{7BB3B0C3-F434-523A-232B-93207D8A2FC9}"/>
              </a:ext>
            </a:extLst>
          </p:cNvPr>
          <p:cNvSpPr>
            <a:spLocks noGrp="1"/>
          </p:cNvSpPr>
          <p:nvPr>
            <p:ph idx="1"/>
          </p:nvPr>
        </p:nvSpPr>
        <p:spPr/>
        <p:txBody>
          <a:bodyPr vert="horz" lIns="91440" tIns="45720" rIns="91440" bIns="45720" rtlCol="0" anchor="t">
            <a:normAutofit fontScale="92500" lnSpcReduction="10000"/>
          </a:bodyPr>
          <a:lstStyle/>
          <a:p>
            <a:r>
              <a:rPr lang="en-US">
                <a:ea typeface="+mn-lt"/>
                <a:cs typeface="+mn-lt"/>
              </a:rPr>
              <a:t>Staff Engagement, Education, Training</a:t>
            </a:r>
            <a:endParaRPr lang="en-US"/>
          </a:p>
          <a:p>
            <a:endParaRPr lang="en-US">
              <a:cs typeface="Calibri"/>
            </a:endParaRPr>
          </a:p>
          <a:p>
            <a:r>
              <a:rPr lang="en-US" dirty="0">
                <a:cs typeface="Calibri"/>
              </a:rPr>
              <a:t>Better Methodology</a:t>
            </a:r>
            <a:endParaRPr lang="en-US"/>
          </a:p>
          <a:p>
            <a:endParaRPr lang="en-US" dirty="0">
              <a:cs typeface="Calibri"/>
            </a:endParaRPr>
          </a:p>
          <a:p>
            <a:r>
              <a:rPr lang="en-US" dirty="0">
                <a:cs typeface="Calibri"/>
              </a:rPr>
              <a:t>Innovation as a Tool</a:t>
            </a:r>
          </a:p>
          <a:p>
            <a:pPr lvl="1"/>
            <a:r>
              <a:rPr lang="en-US" dirty="0">
                <a:cs typeface="Calibri"/>
              </a:rPr>
              <a:t>Attract </a:t>
            </a:r>
          </a:p>
          <a:p>
            <a:pPr lvl="1"/>
            <a:r>
              <a:rPr lang="en-US" dirty="0">
                <a:cs typeface="Calibri"/>
              </a:rPr>
              <a:t>Retain</a:t>
            </a:r>
          </a:p>
          <a:p>
            <a:pPr lvl="1"/>
            <a:r>
              <a:rPr lang="en-US" dirty="0">
                <a:cs typeface="Calibri"/>
              </a:rPr>
              <a:t>Motivate</a:t>
            </a:r>
            <a:endParaRPr lang="en-US">
              <a:cs typeface="Calibri"/>
            </a:endParaRPr>
          </a:p>
          <a:p>
            <a:pPr lvl="1"/>
            <a:r>
              <a:rPr lang="en-US">
                <a:cs typeface="Calibri"/>
              </a:rPr>
              <a:t>Expand Impact</a:t>
            </a:r>
          </a:p>
          <a:p>
            <a:pPr lvl="1"/>
            <a:endParaRPr lang="en-US">
              <a:cs typeface="Calibri"/>
            </a:endParaRPr>
          </a:p>
          <a:p>
            <a:r>
              <a:rPr lang="en-US" dirty="0">
                <a:cs typeface="Calibri"/>
              </a:rPr>
              <a:t>Gratitude and Celebration</a:t>
            </a:r>
          </a:p>
        </p:txBody>
      </p:sp>
      <p:pic>
        <p:nvPicPr>
          <p:cNvPr id="5" name="Picture 5">
            <a:extLst>
              <a:ext uri="{FF2B5EF4-FFF2-40B4-BE49-F238E27FC236}">
                <a16:creationId xmlns:a16="http://schemas.microsoft.com/office/drawing/2014/main" id="{F062D0BB-F5CB-B282-E52B-7B8FF49D4E13}"/>
              </a:ext>
            </a:extLst>
          </p:cNvPr>
          <p:cNvPicPr>
            <a:picLocks noChangeAspect="1"/>
          </p:cNvPicPr>
          <p:nvPr/>
        </p:nvPicPr>
        <p:blipFill>
          <a:blip r:embed="rId3"/>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537240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5ABD-CB47-2115-439F-4D91B82A6536}"/>
              </a:ext>
            </a:extLst>
          </p:cNvPr>
          <p:cNvSpPr>
            <a:spLocks noGrp="1"/>
          </p:cNvSpPr>
          <p:nvPr>
            <p:ph type="title"/>
          </p:nvPr>
        </p:nvSpPr>
        <p:spPr>
          <a:xfrm>
            <a:off x="1225143" y="1872274"/>
            <a:ext cx="9744154" cy="1095375"/>
          </a:xfrm>
        </p:spPr>
        <p:txBody>
          <a:bodyPr>
            <a:normAutofit/>
          </a:bodyPr>
          <a:lstStyle/>
          <a:p>
            <a:r>
              <a:rPr lang="en-US" b="0">
                <a:ea typeface="+mn-lt"/>
                <a:cs typeface="+mn-lt"/>
              </a:rPr>
              <a:t>Engagement, Education, Training</a:t>
            </a:r>
            <a:endParaRPr lang="en-US"/>
          </a:p>
        </p:txBody>
      </p:sp>
      <p:sp>
        <p:nvSpPr>
          <p:cNvPr id="3" name="Content Placeholder 2">
            <a:extLst>
              <a:ext uri="{FF2B5EF4-FFF2-40B4-BE49-F238E27FC236}">
                <a16:creationId xmlns:a16="http://schemas.microsoft.com/office/drawing/2014/main" id="{A060B894-E988-3D7C-0D13-E2D72AD9F653}"/>
              </a:ext>
            </a:extLst>
          </p:cNvPr>
          <p:cNvSpPr>
            <a:spLocks noGrp="1"/>
          </p:cNvSpPr>
          <p:nvPr>
            <p:ph type="body" idx="1"/>
          </p:nvPr>
        </p:nvSpPr>
        <p:spPr>
          <a:xfrm>
            <a:off x="252902" y="3982631"/>
            <a:ext cx="11683021" cy="1500187"/>
          </a:xfrm>
        </p:spPr>
        <p:txBody>
          <a:bodyPr vert="horz" lIns="91440" tIns="45720" rIns="91440" bIns="45720" rtlCol="0" anchor="t">
            <a:normAutofit/>
          </a:bodyPr>
          <a:lstStyle/>
          <a:p>
            <a:r>
              <a:rPr lang="en-US" sz="5400">
                <a:solidFill>
                  <a:schemeClr val="accent5"/>
                </a:solidFill>
                <a:cs typeface="Calibri"/>
              </a:rPr>
              <a:t>  Better Team Experience and Outcomes</a:t>
            </a:r>
          </a:p>
        </p:txBody>
      </p:sp>
      <p:sp>
        <p:nvSpPr>
          <p:cNvPr id="4" name="TextBox 3">
            <a:extLst>
              <a:ext uri="{FF2B5EF4-FFF2-40B4-BE49-F238E27FC236}">
                <a16:creationId xmlns:a16="http://schemas.microsoft.com/office/drawing/2014/main" id="{56A86F1C-6E76-A481-167F-4C8B8D587179}"/>
              </a:ext>
            </a:extLst>
          </p:cNvPr>
          <p:cNvSpPr txBox="1"/>
          <p:nvPr/>
        </p:nvSpPr>
        <p:spPr>
          <a:xfrm>
            <a:off x="5248007" y="2966162"/>
            <a:ext cx="16990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cs typeface="Calibri"/>
              </a:rPr>
              <a:t>.   .   .</a:t>
            </a:r>
            <a:endParaRPr lang="en-US" sz="5400"/>
          </a:p>
        </p:txBody>
      </p:sp>
      <p:pic>
        <p:nvPicPr>
          <p:cNvPr id="6" name="Picture 5">
            <a:extLst>
              <a:ext uri="{FF2B5EF4-FFF2-40B4-BE49-F238E27FC236}">
                <a16:creationId xmlns:a16="http://schemas.microsoft.com/office/drawing/2014/main" id="{1C515569-00F8-98D4-CDB4-E780BC091F13}"/>
              </a:ext>
            </a:extLst>
          </p:cNvPr>
          <p:cNvPicPr>
            <a:picLocks noChangeAspect="1"/>
          </p:cNvPicPr>
          <p:nvPr/>
        </p:nvPicPr>
        <p:blipFill>
          <a:blip r:embed="rId2"/>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336878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D387-30C2-5FFF-8B09-083BA153DC2A}"/>
              </a:ext>
            </a:extLst>
          </p:cNvPr>
          <p:cNvSpPr>
            <a:spLocks noGrp="1"/>
          </p:cNvSpPr>
          <p:nvPr>
            <p:ph type="title"/>
          </p:nvPr>
        </p:nvSpPr>
        <p:spPr>
          <a:xfrm>
            <a:off x="990600" y="4642583"/>
            <a:ext cx="10210800" cy="1099845"/>
          </a:xfrm>
        </p:spPr>
        <p:txBody>
          <a:bodyPr vert="horz" lIns="91440" tIns="45720" rIns="91440" bIns="45720" rtlCol="0" anchor="b">
            <a:normAutofit fontScale="90000"/>
          </a:bodyPr>
          <a:lstStyle/>
          <a:p>
            <a:pPr algn="ctr"/>
            <a:r>
              <a:rPr lang="en-US" sz="4200">
                <a:latin typeface="+mj-lt"/>
              </a:rPr>
              <a:t>RDE Onboarding Training Videos &amp; Impact Essays</a:t>
            </a:r>
          </a:p>
        </p:txBody>
      </p:sp>
      <p:sp>
        <p:nvSpPr>
          <p:cNvPr id="16" name="Rectangle 15">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57640E35-CDA4-7997-E51E-858FC940B070}"/>
              </a:ext>
            </a:extLst>
          </p:cNvPr>
          <p:cNvPicPr>
            <a:picLocks noChangeAspect="1"/>
          </p:cNvPicPr>
          <p:nvPr/>
        </p:nvPicPr>
        <p:blipFill>
          <a:blip r:embed="rId3"/>
          <a:stretch>
            <a:fillRect/>
          </a:stretch>
        </p:blipFill>
        <p:spPr>
          <a:xfrm>
            <a:off x="527306" y="1270016"/>
            <a:ext cx="3246120" cy="1809711"/>
          </a:xfrm>
          <a:prstGeom prst="rect">
            <a:avLst/>
          </a:prstGeom>
        </p:spPr>
      </p:pic>
      <p:sp>
        <p:nvSpPr>
          <p:cNvPr id="20"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92D6A704-4E59-9D57-BD68-F4F0AEE71BD9}"/>
              </a:ext>
            </a:extLst>
          </p:cNvPr>
          <p:cNvPicPr>
            <a:picLocks noGrp="1" noChangeAspect="1"/>
          </p:cNvPicPr>
          <p:nvPr>
            <p:ph idx="1"/>
          </p:nvPr>
        </p:nvPicPr>
        <p:blipFill>
          <a:blip r:embed="rId4"/>
          <a:stretch>
            <a:fillRect/>
          </a:stretch>
        </p:blipFill>
        <p:spPr>
          <a:xfrm>
            <a:off x="8910700" y="551859"/>
            <a:ext cx="2257790" cy="3236976"/>
          </a:xfrm>
          <a:prstGeom prst="rect">
            <a:avLst/>
          </a:prstGeom>
        </p:spPr>
      </p:pic>
      <p:pic>
        <p:nvPicPr>
          <p:cNvPr id="11" name="Picture 11" descr="Text&#10;&#10;Description automatically generated">
            <a:extLst>
              <a:ext uri="{FF2B5EF4-FFF2-40B4-BE49-F238E27FC236}">
                <a16:creationId xmlns:a16="http://schemas.microsoft.com/office/drawing/2014/main" id="{CB329FC4-862A-41F3-4530-4942BD62F377}"/>
              </a:ext>
            </a:extLst>
          </p:cNvPr>
          <p:cNvPicPr>
            <a:picLocks noChangeAspect="1"/>
          </p:cNvPicPr>
          <p:nvPr/>
        </p:nvPicPr>
        <p:blipFill>
          <a:blip r:embed="rId5"/>
          <a:stretch>
            <a:fillRect/>
          </a:stretch>
        </p:blipFill>
        <p:spPr>
          <a:xfrm>
            <a:off x="4474977" y="1266660"/>
            <a:ext cx="3246120" cy="1809711"/>
          </a:xfrm>
          <a:prstGeom prst="rect">
            <a:avLst/>
          </a:prstGeom>
        </p:spPr>
      </p:pic>
      <p:pic>
        <p:nvPicPr>
          <p:cNvPr id="4" name="Picture 5">
            <a:extLst>
              <a:ext uri="{FF2B5EF4-FFF2-40B4-BE49-F238E27FC236}">
                <a16:creationId xmlns:a16="http://schemas.microsoft.com/office/drawing/2014/main" id="{A5000F9A-5473-7284-E25F-48CD107AB706}"/>
              </a:ext>
            </a:extLst>
          </p:cNvPr>
          <p:cNvPicPr>
            <a:picLocks noChangeAspect="1"/>
          </p:cNvPicPr>
          <p:nvPr/>
        </p:nvPicPr>
        <p:blipFill>
          <a:blip r:embed="rId6"/>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2940203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45D6-2129-3ADA-B562-9F156D14030D}"/>
              </a:ext>
            </a:extLst>
          </p:cNvPr>
          <p:cNvSpPr>
            <a:spLocks noGrp="1"/>
          </p:cNvSpPr>
          <p:nvPr>
            <p:ph type="title"/>
          </p:nvPr>
        </p:nvSpPr>
        <p:spPr>
          <a:xfrm>
            <a:off x="648930" y="257673"/>
            <a:ext cx="4338050" cy="1622321"/>
          </a:xfrm>
        </p:spPr>
        <p:txBody>
          <a:bodyPr>
            <a:normAutofit fontScale="90000"/>
          </a:bodyPr>
          <a:lstStyle/>
          <a:p>
            <a:r>
              <a:rPr lang="en-US">
                <a:cs typeface="Calibri"/>
              </a:rPr>
              <a:t>Turnover Support – Helping our Client Teams</a:t>
            </a:r>
            <a:endParaRPr lang="en-US"/>
          </a:p>
        </p:txBody>
      </p:sp>
      <p:sp>
        <p:nvSpPr>
          <p:cNvPr id="3" name="Text Placeholder 2">
            <a:extLst>
              <a:ext uri="{FF2B5EF4-FFF2-40B4-BE49-F238E27FC236}">
                <a16:creationId xmlns:a16="http://schemas.microsoft.com/office/drawing/2014/main" id="{37599C3D-CA70-AB8F-CA74-6EC2B383D140}"/>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3600">
                <a:cs typeface="Calibri"/>
              </a:rPr>
              <a:t>Staff Transition Planning Tool</a:t>
            </a:r>
            <a:r>
              <a:rPr lang="en-US" sz="2000">
                <a:cs typeface="Calibri"/>
              </a:rPr>
              <a:t> </a:t>
            </a:r>
          </a:p>
          <a:p>
            <a:endParaRPr lang="en-US" sz="200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81375E-7A6E-1577-5D16-9DCD26641418}"/>
              </a:ext>
            </a:extLst>
          </p:cNvPr>
          <p:cNvSpPr/>
          <p:nvPr/>
        </p:nvSpPr>
        <p:spPr>
          <a:xfrm>
            <a:off x="5487106" y="1406173"/>
            <a:ext cx="206962" cy="75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5">
            <a:extLst>
              <a:ext uri="{FF2B5EF4-FFF2-40B4-BE49-F238E27FC236}">
                <a16:creationId xmlns:a16="http://schemas.microsoft.com/office/drawing/2014/main" id="{DB94BC53-75DC-E913-88EE-D72A559557E7}"/>
              </a:ext>
            </a:extLst>
          </p:cNvPr>
          <p:cNvPicPr>
            <a:picLocks noChangeAspect="1"/>
          </p:cNvPicPr>
          <p:nvPr/>
        </p:nvPicPr>
        <p:blipFill>
          <a:blip r:embed="rId2"/>
          <a:stretch>
            <a:fillRect/>
          </a:stretch>
        </p:blipFill>
        <p:spPr>
          <a:xfrm>
            <a:off x="139461" y="6536733"/>
            <a:ext cx="1113692" cy="146162"/>
          </a:xfrm>
          <a:prstGeom prst="rect">
            <a:avLst/>
          </a:prstGeom>
        </p:spPr>
      </p:pic>
      <p:pic>
        <p:nvPicPr>
          <p:cNvPr id="6" name="Picture 7" descr="Chart, treemap chart&#10;&#10;Description automatically generated">
            <a:extLst>
              <a:ext uri="{FF2B5EF4-FFF2-40B4-BE49-F238E27FC236}">
                <a16:creationId xmlns:a16="http://schemas.microsoft.com/office/drawing/2014/main" id="{4416185C-0658-1E41-7480-D88A8CADCBD8}"/>
              </a:ext>
            </a:extLst>
          </p:cNvPr>
          <p:cNvPicPr>
            <a:picLocks noChangeAspect="1"/>
          </p:cNvPicPr>
          <p:nvPr/>
        </p:nvPicPr>
        <p:blipFill>
          <a:blip r:embed="rId3"/>
          <a:stretch>
            <a:fillRect/>
          </a:stretch>
        </p:blipFill>
        <p:spPr>
          <a:xfrm>
            <a:off x="5367647" y="951635"/>
            <a:ext cx="6097979" cy="4944834"/>
          </a:xfrm>
          <a:prstGeom prst="rect">
            <a:avLst/>
          </a:prstGeom>
        </p:spPr>
      </p:pic>
    </p:spTree>
    <p:extLst>
      <p:ext uri="{BB962C8B-B14F-4D97-AF65-F5344CB8AC3E}">
        <p14:creationId xmlns:p14="http://schemas.microsoft.com/office/powerpoint/2010/main" val="323015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4">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person, posing&#10;&#10;Description automatically generated">
            <a:extLst>
              <a:ext uri="{FF2B5EF4-FFF2-40B4-BE49-F238E27FC236}">
                <a16:creationId xmlns:a16="http://schemas.microsoft.com/office/drawing/2014/main" id="{49221A45-8C61-F890-65E0-A2F084EDE35F}"/>
              </a:ext>
            </a:extLst>
          </p:cNvPr>
          <p:cNvPicPr>
            <a:picLocks noChangeAspect="1"/>
          </p:cNvPicPr>
          <p:nvPr/>
        </p:nvPicPr>
        <p:blipFill rotWithShape="1">
          <a:blip r:embed="rId2"/>
          <a:srcRect l="10936" r="14172"/>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Picture 6" descr="A group of people on a beach&#10;&#10;Description automatically generated">
            <a:extLst>
              <a:ext uri="{FF2B5EF4-FFF2-40B4-BE49-F238E27FC236}">
                <a16:creationId xmlns:a16="http://schemas.microsoft.com/office/drawing/2014/main" id="{D4783A23-035A-A86B-B9F6-30007CDE1C8A}"/>
              </a:ext>
            </a:extLst>
          </p:cNvPr>
          <p:cNvPicPr>
            <a:picLocks noChangeAspect="1"/>
          </p:cNvPicPr>
          <p:nvPr/>
        </p:nvPicPr>
        <p:blipFill rotWithShape="1">
          <a:blip r:embed="rId3"/>
          <a:srcRect l="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0" name="Freeform: Shape 26">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28">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4771F8-6345-D371-3C03-82169300C024}"/>
              </a:ext>
            </a:extLst>
          </p:cNvPr>
          <p:cNvSpPr>
            <a:spLocks noGrp="1"/>
          </p:cNvSpPr>
          <p:nvPr>
            <p:ph type="title"/>
          </p:nvPr>
        </p:nvSpPr>
        <p:spPr>
          <a:xfrm>
            <a:off x="448056" y="681038"/>
            <a:ext cx="2804504" cy="1325563"/>
          </a:xfrm>
        </p:spPr>
        <p:txBody>
          <a:bodyPr anchor="ctr">
            <a:normAutofit/>
          </a:bodyPr>
          <a:lstStyle/>
          <a:p>
            <a:r>
              <a:rPr lang="en-US" sz="2800">
                <a:cs typeface="Calibri"/>
              </a:rPr>
              <a:t>Engineers Attending Conferences</a:t>
            </a:r>
            <a:endParaRPr lang="en-US" sz="2800"/>
          </a:p>
        </p:txBody>
      </p:sp>
      <p:sp>
        <p:nvSpPr>
          <p:cNvPr id="42" name="Rectangle 30">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3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DD4FD1E-66CB-37B5-3033-DDBBB369908C}"/>
              </a:ext>
            </a:extLst>
          </p:cNvPr>
          <p:cNvSpPr>
            <a:spLocks noGrp="1"/>
          </p:cNvSpPr>
          <p:nvPr>
            <p:ph idx="1"/>
          </p:nvPr>
        </p:nvSpPr>
        <p:spPr>
          <a:xfrm>
            <a:off x="443353" y="2258171"/>
            <a:ext cx="3025577" cy="3918792"/>
          </a:xfrm>
        </p:spPr>
        <p:txBody>
          <a:bodyPr vert="horz" lIns="91440" tIns="45720" rIns="91440" bIns="45720" rtlCol="0" anchor="t">
            <a:normAutofit/>
          </a:bodyPr>
          <a:lstStyle/>
          <a:p>
            <a:pPr marL="0" indent="0">
              <a:buNone/>
            </a:pPr>
            <a:endParaRPr lang="en-US" sz="2000">
              <a:cs typeface="Calibri"/>
            </a:endParaRPr>
          </a:p>
          <a:p>
            <a:r>
              <a:rPr lang="en-US" sz="2000">
                <a:highlight>
                  <a:srgbClr val="FFFF00"/>
                </a:highlight>
                <a:cs typeface="Calibri"/>
              </a:rPr>
              <a:t>Developers and Implementors @ Conferences</a:t>
            </a:r>
          </a:p>
          <a:p>
            <a:r>
              <a:rPr lang="en-US" sz="2000">
                <a:cs typeface="Calibri"/>
              </a:rPr>
              <a:t>Be Curious, Learn, Cry, Be Inspired</a:t>
            </a:r>
          </a:p>
          <a:p>
            <a:endParaRPr lang="en-US" sz="1800">
              <a:cs typeface="Calibri"/>
            </a:endParaRPr>
          </a:p>
        </p:txBody>
      </p:sp>
      <p:pic>
        <p:nvPicPr>
          <p:cNvPr id="7" name="Picture 5">
            <a:extLst>
              <a:ext uri="{FF2B5EF4-FFF2-40B4-BE49-F238E27FC236}">
                <a16:creationId xmlns:a16="http://schemas.microsoft.com/office/drawing/2014/main" id="{2B49BC81-3633-51DF-5AF3-053AF3F48ADC}"/>
              </a:ext>
            </a:extLst>
          </p:cNvPr>
          <p:cNvPicPr>
            <a:picLocks noChangeAspect="1"/>
          </p:cNvPicPr>
          <p:nvPr/>
        </p:nvPicPr>
        <p:blipFill>
          <a:blip r:embed="rId4"/>
          <a:stretch>
            <a:fillRect/>
          </a:stretch>
        </p:blipFill>
        <p:spPr>
          <a:xfrm>
            <a:off x="139461" y="6536733"/>
            <a:ext cx="1113692" cy="146162"/>
          </a:xfrm>
          <a:prstGeom prst="rect">
            <a:avLst/>
          </a:prstGeom>
        </p:spPr>
      </p:pic>
    </p:spTree>
    <p:extLst>
      <p:ext uri="{BB962C8B-B14F-4D97-AF65-F5344CB8AC3E}">
        <p14:creationId xmlns:p14="http://schemas.microsoft.com/office/powerpoint/2010/main" val="26618902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ECBE11EF39A948ADDA3148EA68A94C" ma:contentTypeVersion="16" ma:contentTypeDescription="Create a new document." ma:contentTypeScope="" ma:versionID="bcd54f76418a192790436eb033f0c51f">
  <xsd:schema xmlns:xsd="http://www.w3.org/2001/XMLSchema" xmlns:xs="http://www.w3.org/2001/XMLSchema" xmlns:p="http://schemas.microsoft.com/office/2006/metadata/properties" xmlns:ns2="ce788b1a-0cd9-44e2-b0ad-28c128cb679f" xmlns:ns3="fc574dd8-d223-435b-b7bf-32c01d3885c9" targetNamespace="http://schemas.microsoft.com/office/2006/metadata/properties" ma:root="true" ma:fieldsID="b9a9f03f9df5e8f201a5857d073e51cd" ns2:_="" ns3:_="">
    <xsd:import namespace="ce788b1a-0cd9-44e2-b0ad-28c128cb679f"/>
    <xsd:import namespace="fc574dd8-d223-435b-b7bf-32c01d3885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788b1a-0cd9-44e2-b0ad-28c128cb6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1aadd20-2b3d-43e3-a02e-c3f3d205a2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574dd8-d223-435b-b7bf-32c01d3885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7f3cc5-b024-4525-9be7-ac60a100d9aa}" ma:internalName="TaxCatchAll" ma:showField="CatchAllData" ma:web="fc574dd8-d223-435b-b7bf-32c01d3885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9F46AC-BAAA-44D8-B186-0BD90E5E0A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788b1a-0cd9-44e2-b0ad-28c128cb679f"/>
    <ds:schemaRef ds:uri="fc574dd8-d223-435b-b7bf-32c01d3885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7930AC-F78E-4717-9372-CB4C1C3E8E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1230</Words>
  <Application>Microsoft Office PowerPoint</Application>
  <PresentationFormat>Widescreen</PresentationFormat>
  <Paragraphs>307</Paragraphs>
  <Slides>33</Slides>
  <Notes>10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33</vt:i4>
      </vt:variant>
    </vt:vector>
  </HeadingPairs>
  <TitlesOfParts>
    <vt:vector size="43" baseType="lpstr">
      <vt:lpstr>Arial</vt:lpstr>
      <vt:lpstr>Avenir Next LT Pro</vt:lpstr>
      <vt:lpstr>Calibri</vt:lpstr>
      <vt:lpstr>Calibri Light</vt:lpstr>
      <vt:lpstr>Symbol</vt:lpstr>
      <vt:lpstr>Wingdings</vt:lpstr>
      <vt:lpstr>office theme</vt:lpstr>
      <vt:lpstr>1_office theme</vt:lpstr>
      <vt:lpstr>Office Theme</vt:lpstr>
      <vt:lpstr>Office Theme</vt:lpstr>
      <vt:lpstr>Bridging the System Developers and HIV Programs Gap:  Lessons from RDE’s National  eCOMPAS (e2) Experiences  Jesse Thomas Chief Vision Officer RDE Systems</vt:lpstr>
      <vt:lpstr>PowerPoint Presentation</vt:lpstr>
      <vt:lpstr>Some Relevant Challenges In Our World Today</vt:lpstr>
      <vt:lpstr>Human Skills</vt:lpstr>
      <vt:lpstr>Logic Model: Making a Difference with Human-Centered Ingredients</vt:lpstr>
      <vt:lpstr>Engagement, Education, Training</vt:lpstr>
      <vt:lpstr>RDE Onboarding Training Videos &amp; Impact Essays</vt:lpstr>
      <vt:lpstr>Turnover Support – Helping our Client Teams</vt:lpstr>
      <vt:lpstr>Engineers Attending Conferences</vt:lpstr>
      <vt:lpstr>Better Methodology</vt:lpstr>
      <vt:lpstr> Ending the HIV Epidemic</vt:lpstr>
      <vt:lpstr> Ending the HIV Epidemic – The Fifth Pillar</vt:lpstr>
      <vt:lpstr>Active Design</vt:lpstr>
      <vt:lpstr>Impact Matrix: Connect the Dots</vt:lpstr>
      <vt:lpstr>Creative Tools to Engage non-HIV IT</vt:lpstr>
      <vt:lpstr>Innovation as a Tool</vt:lpstr>
      <vt:lpstr>PowerPoint Presentation</vt:lpstr>
      <vt:lpstr>e2Genie</vt:lpstr>
      <vt:lpstr>Let’s GeekOut!</vt:lpstr>
      <vt:lpstr>What is e2Genie GeekOut?</vt:lpstr>
      <vt:lpstr>The Why</vt:lpstr>
      <vt:lpstr>GeekOut Topics</vt:lpstr>
      <vt:lpstr>e2Genie R&amp;D Team    Presents a brand-new innovation in client access across service sites</vt:lpstr>
      <vt:lpstr>e2Passport</vt:lpstr>
      <vt:lpstr>e2Passport</vt:lpstr>
      <vt:lpstr>Evaluation and Dissemination</vt:lpstr>
      <vt:lpstr>PowerPoint Presentation</vt:lpstr>
      <vt:lpstr>Gratitude and Celebration</vt:lpstr>
      <vt:lpstr>People and Culture</vt:lpstr>
      <vt:lpstr>Gratitude</vt:lpstr>
      <vt:lpstr>Leadership Values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2022-12-13T21:27:00Z</dcterms:created>
  <dcterms:modified xsi:type="dcterms:W3CDTF">2022-12-14T17:32:24Z</dcterms:modified>
</cp:coreProperties>
</file>