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1"/>
  </p:notesMasterIdLst>
  <p:sldIdLst>
    <p:sldId id="283" r:id="rId2"/>
    <p:sldId id="284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D88B"/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12" autoAdjust="0"/>
    <p:restoredTop sz="93411" autoAdjust="0"/>
  </p:normalViewPr>
  <p:slideViewPr>
    <p:cSldViewPr>
      <p:cViewPr>
        <p:scale>
          <a:sx n="100" d="100"/>
          <a:sy n="100" d="100"/>
        </p:scale>
        <p:origin x="-63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675ED-EE34-465F-B38F-326A8BAA410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F530A-7F5A-4348-83CD-52B1BB3AB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187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F530A-7F5A-4348-83CD-52B1BB3AB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F530A-7F5A-4348-83CD-52B1BB3AB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F530A-7F5A-4348-83CD-52B1BB3AB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F530A-7F5A-4348-83CD-52B1BB3AB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4A4F0-35FC-41FE-A3F0-C72BF0DDAAA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6C62D-6A86-4058-A059-8210137AF901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4A4F0-35FC-41FE-A3F0-C72BF0DDAAA0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1424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6C62D-6A86-4058-A059-8210137AF901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444E-1D7F-4E07-A56A-861F0BCB03D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14BC-060B-4AD8-B7F6-EE28F11DA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444E-1D7F-4E07-A56A-861F0BCB03D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14BC-060B-4AD8-B7F6-EE28F11DA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444E-1D7F-4E07-A56A-861F0BCB03D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14BC-060B-4AD8-B7F6-EE28F11DA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444E-1D7F-4E07-A56A-861F0BCB03D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14BC-060B-4AD8-B7F6-EE28F11DA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444E-1D7F-4E07-A56A-861F0BCB03D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14BC-060B-4AD8-B7F6-EE28F11DA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444E-1D7F-4E07-A56A-861F0BCB03D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14BC-060B-4AD8-B7F6-EE28F11DA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444E-1D7F-4E07-A56A-861F0BCB03D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14BC-060B-4AD8-B7F6-EE28F11DA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444E-1D7F-4E07-A56A-861F0BCB03D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14BC-060B-4AD8-B7F6-EE28F11DA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444E-1D7F-4E07-A56A-861F0BCB03D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14BC-060B-4AD8-B7F6-EE28F11DA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444E-1D7F-4E07-A56A-861F0BCB03D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14BC-060B-4AD8-B7F6-EE28F11DA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444E-1D7F-4E07-A56A-861F0BCB03D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7A14BC-060B-4AD8-B7F6-EE28F11DA5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69444E-1D7F-4E07-A56A-861F0BCB03D4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7A14BC-060B-4AD8-B7F6-EE28F11DA5D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35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r>
              <a:rPr lang="en-US" sz="3500" dirty="0" smtClean="0">
                <a:solidFill>
                  <a:srgbClr val="FFC000"/>
                </a:solidFill>
              </a:rPr>
              <a:t> </a:t>
            </a:r>
            <a:r>
              <a:rPr lang="en-US" sz="3500" b="0" dirty="0" smtClean="0">
                <a:solidFill>
                  <a:srgbClr val="FFC000"/>
                </a:solidFill>
              </a:rPr>
              <a:t>MODIFYING EVIDENCE BASED INTERVENTIONS: WHEN LOCAL CONTEXT MEETS EVIDENCE BASED INTERVENTIONS</a:t>
            </a:r>
            <a:endParaRPr lang="en-US" sz="35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7854696" cy="17526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Speaker : </a:t>
            </a:r>
            <a:r>
              <a:rPr lang="en-US" sz="2000" b="1" dirty="0" smtClean="0"/>
              <a:t>Allison </a:t>
            </a:r>
            <a:r>
              <a:rPr lang="en-US" sz="2000" b="1" dirty="0" err="1" smtClean="0"/>
              <a:t>Precht</a:t>
            </a:r>
            <a:r>
              <a:rPr lang="en-US" sz="2000" b="1" dirty="0" smtClean="0"/>
              <a:t> , MA, </a:t>
            </a:r>
            <a:r>
              <a:rPr lang="en-US" sz="2000" b="1" dirty="0" err="1" smtClean="0"/>
              <a:t>CADC</a:t>
            </a:r>
            <a:endParaRPr lang="en-US" sz="2000" dirty="0" smtClean="0"/>
          </a:p>
          <a:p>
            <a:pPr algn="l"/>
            <a:r>
              <a:rPr lang="en-US" sz="2000" dirty="0" smtClean="0"/>
              <a:t>Speaker : </a:t>
            </a:r>
            <a:r>
              <a:rPr lang="en-US" sz="2000" b="1" dirty="0" smtClean="0"/>
              <a:t>Karen Phillips , </a:t>
            </a:r>
            <a:r>
              <a:rPr lang="en-US" sz="2000" b="1" dirty="0" err="1" smtClean="0"/>
              <a:t>MSW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LCSW</a:t>
            </a:r>
            <a:r>
              <a:rPr lang="en-US" sz="2000" b="1" dirty="0" smtClean="0"/>
              <a:t>, PIP</a:t>
            </a:r>
            <a:endParaRPr lang="en-US" sz="2000" dirty="0" smtClean="0"/>
          </a:p>
          <a:p>
            <a:pPr algn="l"/>
            <a:r>
              <a:rPr lang="en-US" sz="2000" dirty="0" smtClean="0"/>
              <a:t>Speaker : </a:t>
            </a:r>
            <a:r>
              <a:rPr lang="en-US" sz="2000" b="1" dirty="0" err="1" smtClean="0"/>
              <a:t>Damiya</a:t>
            </a:r>
            <a:r>
              <a:rPr lang="en-US" sz="2000" b="1" dirty="0" smtClean="0"/>
              <a:t> Whitaker, </a:t>
            </a:r>
            <a:r>
              <a:rPr lang="en-US" sz="2000" b="1" dirty="0" err="1" smtClean="0"/>
              <a:t>PsyD</a:t>
            </a:r>
            <a:r>
              <a:rPr lang="en-US" sz="2000" b="1" dirty="0" smtClean="0"/>
              <a:t>, MA </a:t>
            </a:r>
            <a:r>
              <a:rPr lang="en-US" sz="2000" b="1" dirty="0" smtClean="0"/>
              <a:t> </a:t>
            </a:r>
            <a:endParaRPr lang="en-US" sz="2000" dirty="0" smtClean="0"/>
          </a:p>
          <a:p>
            <a:pPr algn="l"/>
            <a:r>
              <a:rPr lang="en-US" sz="2000" dirty="0" smtClean="0"/>
              <a:t>Moderator:</a:t>
            </a:r>
            <a:r>
              <a:rPr lang="en-US" sz="2000" b="1" dirty="0" smtClean="0"/>
              <a:t> Niko Verdecias, MPH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5867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A HRSA SPNS Initiative:</a:t>
            </a:r>
          </a:p>
          <a:p>
            <a:r>
              <a:rPr lang="en-US" sz="1500" b="1" i="1" dirty="0"/>
              <a:t>Enhancing Access to and Retention in Quality HIV Care for Women of Color</a:t>
            </a:r>
            <a:endParaRPr lang="en-US" sz="15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“Deadly Secret”</a:t>
            </a:r>
            <a:br>
              <a:rPr lang="en-US" dirty="0" smtClean="0"/>
            </a:br>
            <a:r>
              <a:rPr lang="en-US" sz="2000" dirty="0" smtClean="0"/>
              <a:t>by Anonymous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1800" dirty="0" smtClean="0"/>
              <a:t>I have a deadly secret its name is HIV</a:t>
            </a:r>
          </a:p>
          <a:p>
            <a:pPr algn="ctr">
              <a:buNone/>
            </a:pPr>
            <a:r>
              <a:rPr lang="en-US" sz="1800" dirty="0" smtClean="0"/>
              <a:t>But I’m finally going to share it because it is time that I break free</a:t>
            </a:r>
          </a:p>
          <a:p>
            <a:pPr algn="ctr">
              <a:buNone/>
            </a:pPr>
            <a:r>
              <a:rPr lang="en-US" sz="1800" dirty="0" smtClean="0"/>
              <a:t>People will make fun of you the devil whispered in my ear and</a:t>
            </a:r>
          </a:p>
          <a:p>
            <a:pPr algn="ctr">
              <a:buNone/>
            </a:pPr>
            <a:r>
              <a:rPr lang="en-US" sz="1800" dirty="0" smtClean="0"/>
              <a:t>From that first day I lived a life of fear. Fear of someone finding out</a:t>
            </a:r>
          </a:p>
          <a:p>
            <a:pPr algn="ctr">
              <a:buNone/>
            </a:pPr>
            <a:r>
              <a:rPr lang="en-US" sz="1800" dirty="0" smtClean="0"/>
              <a:t>fear of being pushed away so I chose to keep it a secret I</a:t>
            </a:r>
          </a:p>
          <a:p>
            <a:pPr algn="ctr">
              <a:buNone/>
            </a:pPr>
            <a:r>
              <a:rPr lang="en-US" sz="1800" dirty="0" smtClean="0"/>
              <a:t>Couldn’t see it any other way.  One day as I was running a still</a:t>
            </a:r>
          </a:p>
          <a:p>
            <a:pPr algn="ctr">
              <a:buNone/>
            </a:pPr>
            <a:r>
              <a:rPr lang="en-US" sz="1800" dirty="0" smtClean="0"/>
              <a:t>Small voice spoke to me.  I couldn’t begin to understand it was GOD</a:t>
            </a:r>
          </a:p>
          <a:p>
            <a:pPr algn="ctr">
              <a:buNone/>
            </a:pPr>
            <a:r>
              <a:rPr lang="en-US" sz="1800" dirty="0" smtClean="0"/>
              <a:t>Speaking to little old me didn’t he know how awful I’ve been, </a:t>
            </a:r>
          </a:p>
          <a:p>
            <a:pPr algn="ctr">
              <a:buNone/>
            </a:pPr>
            <a:r>
              <a:rPr lang="en-US" sz="1800" dirty="0" smtClean="0"/>
              <a:t>does he not know that I have HIV. As if I said those thoughts out loud the </a:t>
            </a:r>
          </a:p>
          <a:p>
            <a:pPr algn="ctr">
              <a:buNone/>
            </a:pPr>
            <a:r>
              <a:rPr lang="en-US" sz="1800" dirty="0" smtClean="0"/>
              <a:t>LORD began to say of course I do my child.  But I love you anyway.  Its more</a:t>
            </a:r>
          </a:p>
          <a:p>
            <a:pPr algn="ctr">
              <a:buNone/>
            </a:pPr>
            <a:r>
              <a:rPr lang="en-US" sz="1800" dirty="0" smtClean="0"/>
              <a:t> to this then meets the eye its not only you with HIV but millions that continue</a:t>
            </a:r>
          </a:p>
          <a:p>
            <a:pPr algn="ctr">
              <a:buNone/>
            </a:pPr>
            <a:r>
              <a:rPr lang="en-US" sz="1800" dirty="0" smtClean="0"/>
              <a:t> to die.  They die alone in silence playing their deadly game.  Holding in there</a:t>
            </a:r>
          </a:p>
          <a:p>
            <a:pPr algn="ctr">
              <a:buNone/>
            </a:pPr>
            <a:r>
              <a:rPr lang="en-US" sz="1800" dirty="0" smtClean="0"/>
              <a:t> secret living with guilt and shame.  I could not understand this LORD didn’t you say you care?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1800" dirty="0" smtClean="0"/>
              <a:t>OF COURSE I DO MY CHID THAT’S WHY I GIVE YOU NO MORE THAN YOU CAN BEAR!!!!!!!!!!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670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would like to thank all of the project team for their hard work:</a:t>
            </a:r>
          </a:p>
          <a:p>
            <a:endParaRPr lang="en-US" dirty="0"/>
          </a:p>
          <a:p>
            <a:r>
              <a:rPr lang="en-US" dirty="0" smtClean="0"/>
              <a:t>L’Oreal Bailey </a:t>
            </a:r>
          </a:p>
          <a:p>
            <a:r>
              <a:rPr lang="en-US" dirty="0" err="1" smtClean="0"/>
              <a:t>Seliciano</a:t>
            </a:r>
            <a:r>
              <a:rPr lang="en-US" dirty="0" smtClean="0"/>
              <a:t> </a:t>
            </a:r>
            <a:r>
              <a:rPr lang="en-US" dirty="0" err="1" smtClean="0"/>
              <a:t>Douthard</a:t>
            </a:r>
            <a:endParaRPr lang="en-US" dirty="0"/>
          </a:p>
          <a:p>
            <a:r>
              <a:rPr lang="en-US" dirty="0" smtClean="0"/>
              <a:t>Yolanda </a:t>
            </a:r>
            <a:r>
              <a:rPr lang="en-US" dirty="0" err="1" smtClean="0"/>
              <a:t>Duplessis</a:t>
            </a:r>
            <a:endParaRPr lang="en-US" dirty="0" smtClean="0"/>
          </a:p>
          <a:p>
            <a:r>
              <a:rPr lang="en-US" dirty="0" smtClean="0"/>
              <a:t>Debbie Mata</a:t>
            </a:r>
          </a:p>
          <a:p>
            <a:r>
              <a:rPr lang="en-US" dirty="0" err="1" smtClean="0"/>
              <a:t>Nichelle</a:t>
            </a:r>
            <a:r>
              <a:rPr lang="en-US" dirty="0" smtClean="0"/>
              <a:t> Pierson</a:t>
            </a:r>
          </a:p>
          <a:p>
            <a:r>
              <a:rPr lang="en-US" dirty="0" smtClean="0"/>
              <a:t>Wendy </a:t>
            </a:r>
            <a:r>
              <a:rPr lang="en-US" dirty="0" err="1" smtClean="0"/>
              <a:t>Rebolledo</a:t>
            </a:r>
            <a:endParaRPr lang="en-US" dirty="0" smtClean="0"/>
          </a:p>
          <a:p>
            <a:r>
              <a:rPr lang="en-US" dirty="0" smtClean="0"/>
              <a:t>Katherine Roach</a:t>
            </a:r>
          </a:p>
        </p:txBody>
      </p:sp>
    </p:spTree>
    <p:extLst>
      <p:ext uri="{BB962C8B-B14F-4D97-AF65-F5344CB8AC3E}">
        <p14:creationId xmlns:p14="http://schemas.microsoft.com/office/powerpoint/2010/main" xmlns="" val="56017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851648" cy="4038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Utilizing the ARTAS Strengths Based Case Management Model to Recruit and Retain Rural Women of Color </a:t>
            </a:r>
            <a:br>
              <a:rPr lang="en-US" sz="4800" dirty="0" smtClean="0"/>
            </a:br>
            <a:r>
              <a:rPr lang="en-US" sz="4800" dirty="0" smtClean="0"/>
              <a:t>in HIV Care</a:t>
            </a:r>
            <a:endParaRPr lang="en-US" sz="48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609600" y="4572000"/>
            <a:ext cx="7854950" cy="1905000"/>
          </a:xfrm>
        </p:spPr>
        <p:txBody>
          <a:bodyPr/>
          <a:lstStyle/>
          <a:p>
            <a:pPr marR="0" eaLnBrk="1" hangingPunct="1"/>
            <a:r>
              <a:rPr lang="en-US" sz="2400" smtClean="0"/>
              <a:t>Karen Phillips, LCSW, PIP</a:t>
            </a:r>
          </a:p>
          <a:p>
            <a:pPr marR="0" eaLnBrk="1" hangingPunct="1"/>
            <a:r>
              <a:rPr lang="en-US" sz="2400" smtClean="0"/>
              <a:t>Project Coordinator</a:t>
            </a:r>
          </a:p>
          <a:p>
            <a:pPr marR="0" eaLnBrk="1" hangingPunct="1"/>
            <a:r>
              <a:rPr lang="en-US" sz="2400" smtClean="0"/>
              <a:t>Health Services Center, Inc.</a:t>
            </a:r>
          </a:p>
          <a:p>
            <a:pPr marR="0" eaLnBrk="1" hangingPunct="1"/>
            <a:r>
              <a:rPr lang="en-US" sz="2400" smtClean="0"/>
              <a:t>Hobson City, 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Project Team, Collaborators and Contributors</a:t>
            </a:r>
            <a:endParaRPr lang="en-US" dirty="0"/>
          </a:p>
        </p:txBody>
      </p:sp>
      <p:sp>
        <p:nvSpPr>
          <p:cNvPr id="7171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93925"/>
            <a:ext cx="4038600" cy="4435475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en-US" u="sng" smtClean="0"/>
              <a:t>HSC Team</a:t>
            </a:r>
          </a:p>
          <a:p>
            <a:pPr lvl="1" eaLnBrk="1" hangingPunct="1"/>
            <a:r>
              <a:rPr lang="en-US" smtClean="0"/>
              <a:t>Barbara Hanna, MD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   </a:t>
            </a:r>
            <a:r>
              <a:rPr lang="en-US" sz="2400" smtClean="0"/>
              <a:t>PI, HSC Medical Director</a:t>
            </a:r>
          </a:p>
          <a:p>
            <a:pPr lvl="1" eaLnBrk="1" hangingPunct="1"/>
            <a:r>
              <a:rPr lang="en-US" smtClean="0"/>
              <a:t>Tawanah Fagan, LBSW</a:t>
            </a:r>
          </a:p>
          <a:p>
            <a:pPr lvl="1" eaLnBrk="1" hangingPunct="1"/>
            <a:r>
              <a:rPr lang="en-US" smtClean="0"/>
              <a:t>Tiffany Garrett, BSW</a:t>
            </a:r>
          </a:p>
          <a:p>
            <a:pPr lvl="1" eaLnBrk="1" hangingPunct="1"/>
            <a:r>
              <a:rPr lang="en-US" smtClean="0"/>
              <a:t>Heather Watts, MSW</a:t>
            </a:r>
          </a:p>
          <a:p>
            <a:pPr lvl="1" eaLnBrk="1" hangingPunct="1"/>
            <a:r>
              <a:rPr lang="en-US" smtClean="0"/>
              <a:t>Mellissa Stearns, BSW</a:t>
            </a:r>
          </a:p>
          <a:p>
            <a:pPr lvl="1" eaLnBrk="1" hangingPunct="1"/>
            <a:r>
              <a:rPr lang="en-US" smtClean="0"/>
              <a:t>Cathy Simpson, Ph.D..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  </a:t>
            </a:r>
            <a:r>
              <a:rPr lang="en-US" sz="2400" smtClean="0"/>
              <a:t>  Evaluator</a:t>
            </a:r>
          </a:p>
          <a:p>
            <a:pPr eaLnBrk="1" hangingPunct="1"/>
            <a:endParaRPr lang="en-US" smtClean="0"/>
          </a:p>
        </p:txBody>
      </p:sp>
      <p:sp>
        <p:nvSpPr>
          <p:cNvPr id="7172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193925"/>
            <a:ext cx="4038600" cy="4435475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en-US" u="sng" smtClean="0"/>
              <a:t>CDC Original ARTAS Collaborators</a:t>
            </a:r>
          </a:p>
          <a:p>
            <a:pPr lvl="1" eaLnBrk="1" hangingPunct="1"/>
            <a:r>
              <a:rPr lang="en-US" smtClean="0"/>
              <a:t>Lytt Gardner, Ph.D.</a:t>
            </a:r>
          </a:p>
          <a:p>
            <a:pPr lvl="1" eaLnBrk="1" hangingPunct="1"/>
            <a:r>
              <a:rPr lang="en-US" smtClean="0"/>
              <a:t>Jason Craw, MS</a:t>
            </a:r>
          </a:p>
          <a:p>
            <a:pPr lvl="1" eaLnBrk="1" hangingPunct="1"/>
            <a:r>
              <a:rPr lang="en-US" smtClean="0"/>
              <a:t>Christine O’Daniel, RN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Richard Rapp, Ph.D., expert consultant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HSC 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smtClean="0">
                <a:latin typeface="Arial" charset="0"/>
              </a:rPr>
              <a:t>1987: Began as support agency for persons with HIV/AIDS in the Calhoun County, AL area</a:t>
            </a:r>
          </a:p>
          <a:p>
            <a:pPr marL="274320" indent="-27432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1800" u="sng" dirty="0" smtClean="0">
              <a:latin typeface="Arial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smtClean="0">
                <a:latin typeface="Arial" charset="0"/>
              </a:rPr>
              <a:t> </a:t>
            </a:r>
            <a:r>
              <a:rPr lang="en-US" sz="1800" u="sng" dirty="0" smtClean="0">
                <a:latin typeface="Arial" charset="0"/>
              </a:rPr>
              <a:t>HSC Service Area</a:t>
            </a:r>
            <a:r>
              <a:rPr lang="en-US" sz="1800" dirty="0" smtClean="0">
                <a:latin typeface="Arial" charset="0"/>
              </a:rPr>
              <a:t>: 14 Northeast Alabama counties=9,001 square miles (AL Public Health Areas V and VI)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800" dirty="0" smtClean="0">
              <a:latin typeface="Arial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smtClean="0">
                <a:latin typeface="Arial" charset="0"/>
              </a:rPr>
              <a:t>Only provider of HIV care in the service area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800" dirty="0" smtClean="0">
              <a:latin typeface="Arial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smtClean="0">
                <a:latin typeface="Arial" charset="0"/>
              </a:rPr>
              <a:t>HSC service area covers 18% of Alabama.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800" dirty="0" smtClean="0">
              <a:latin typeface="Arial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smtClean="0">
                <a:latin typeface="Arial" charset="0"/>
              </a:rPr>
              <a:t>Target population for SPNS WOC project: all women of color, enrollees predominantly African-American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1800" dirty="0" smtClean="0">
              <a:latin typeface="Arial" charset="0"/>
            </a:endParaRPr>
          </a:p>
        </p:txBody>
      </p:sp>
      <p:pic>
        <p:nvPicPr>
          <p:cNvPr id="8196" name="Picture 6" descr="New County Map"/>
          <p:cNvPicPr>
            <a:picLocks noChangeAspect="1" noChangeArrowheads="1"/>
          </p:cNvPicPr>
          <p:nvPr/>
        </p:nvPicPr>
        <p:blipFill>
          <a:blip r:embed="rId2" cstate="print"/>
          <a:srcRect l="2975" t="6818" r="5023" b="4546"/>
          <a:stretch>
            <a:fillRect/>
          </a:stretch>
        </p:blipFill>
        <p:spPr bwMode="auto">
          <a:xfrm>
            <a:off x="4724400" y="1752600"/>
            <a:ext cx="381476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Strengths-Based Case Management: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Originally developed with substance using and MI populations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Utilizes client-identified strengths as basis for behavior change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Case managers assist clients in identification of strengths and prior life successes that may be utilized to meet current life challenges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Uses Motivational Interviewing techniques to help clients identify issues and works with clients to set measurable goals and action steps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Core Assumptions: client-driven, individualized, focus on strengths not deficits/weaknesses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SBCM and ARTAS Linkage to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94237"/>
          </a:xfrm>
        </p:spPr>
        <p:txBody>
          <a:bodyPr>
            <a:normAutofit fontScale="5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/>
              <a:t>Applied SBCM to HIV/linkage to care issues with the manualized  ARTAS model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1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/>
              <a:t>Original ARTAS model provided brief (</a:t>
            </a:r>
            <a:r>
              <a:rPr lang="en-US" sz="3100" u="sng" dirty="0" smtClean="0"/>
              <a:t>&gt;</a:t>
            </a:r>
            <a:r>
              <a:rPr lang="en-US" sz="3100" dirty="0" smtClean="0"/>
              <a:t> 5 sessions) to link newly diagnosed (only) persons into care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100" dirty="0" smtClean="0"/>
              <a:t>Following sessions, participants linked to ongoing CM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100" dirty="0" smtClean="0"/>
              <a:t>ARTAS Linkage focused on using SBCM to help clients build relationships with medical/ancillary providers, navigate healthcare, encourage appt. keeping, build rapport, honor client decisions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1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/>
              <a:t>Two multi-site studies indicate that ARTAS SBCM increased initial linkage and long-term retention over standard HIV care (e.g., Craw et al., 2010; Gardner et al., 2005)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1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/>
              <a:t>HSC Adapted initial ARTAS SBCM to extend access to linkage sessions and to engage women experienced with care but in crisis that threatens retention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1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/>
              <a:t>Why modify? Nature of women’s issues, clinical experience, drop-out as significant a problem as initial linkage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Application to Linkage to Care for Women of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Adapted initial ARTAS SBCM to extend access to linkage sessions and to engage women experienced with care but not optimally engaged or retained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Why modify? Specific rural needs and clinical site experience.  Nature of women’s issues, clinical experience, drop-out as significant a problem as initial linkage, drop outs relatively common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Broadly, how was ARTAS adapted?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Linkage CMs stationed at public health departments facilitates quick access to newly diagnosed women and builds staff/DIS relationships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 adaptation, linkage sessions access is ongoing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Focuses on initial linkage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Continues focus on longer-term retention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Troubleshoots resolution of problems that may lead to drop-out/loss to care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Linkage CMs perform linkage functions and meet at least quarterly with clients (more sessions for clients in crisis, based on acuity levels)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HSC Adaptation of Original ARTAS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67200" cy="4435475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 smtClean="0"/>
              <a:t>Original ARTAS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Various sites had multiple recruitment streams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Enrolled all genders and races/ethnicities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Model applied only to persons </a:t>
            </a:r>
            <a:r>
              <a:rPr lang="en-US" sz="2000" u="sng" dirty="0" smtClean="0"/>
              <a:t>newly</a:t>
            </a:r>
            <a:r>
              <a:rPr lang="en-US" sz="2000" dirty="0" smtClean="0"/>
              <a:t> diagnosed with HIV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Clients limited to 5 total visits, visits limited to within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3 months following diagnosis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3 visits necessary for adequate “dosage”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435475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 smtClean="0"/>
              <a:t>HSC Adaptation*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HD caseworker placement and targeted recruitment streams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Enroll women of color only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Newly diagnosed, sporadic in care, and lost to care eligible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Minimum dose: 5 sessions in 4 month period following initial enrollment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No maximum dosage/visit limit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Ongoing minimum dosage: from month 5 onward minimum 1 contact per month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Use of acuity to assist in determining contacts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685800" y="5715000"/>
            <a:ext cx="33607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i="1" dirty="0">
                <a:latin typeface="Constantia" pitchFamily="18" charset="0"/>
              </a:rPr>
              <a:t>*Adaptation conducted in</a:t>
            </a:r>
          </a:p>
          <a:p>
            <a:r>
              <a:rPr lang="en-US" sz="1400" b="1" i="1" dirty="0">
                <a:latin typeface="Constantia" pitchFamily="18" charset="0"/>
              </a:rPr>
              <a:t>Collaboration with one of original</a:t>
            </a:r>
          </a:p>
          <a:p>
            <a:r>
              <a:rPr lang="en-US" sz="1400" b="1" i="1" dirty="0" err="1">
                <a:latin typeface="Constantia" pitchFamily="18" charset="0"/>
              </a:rPr>
              <a:t>ARTAS</a:t>
            </a:r>
            <a:r>
              <a:rPr lang="en-US" sz="1400" b="1" i="1" dirty="0">
                <a:latin typeface="Constantia" pitchFamily="18" charset="0"/>
              </a:rPr>
              <a:t> developers, expert consultant, </a:t>
            </a:r>
          </a:p>
          <a:p>
            <a:r>
              <a:rPr lang="en-US" sz="1400" b="1" i="1" dirty="0">
                <a:latin typeface="Constantia" pitchFamily="18" charset="0"/>
              </a:rPr>
              <a:t>Richard Rapp, </a:t>
            </a:r>
            <a:r>
              <a:rPr lang="en-US" sz="1400" b="1" i="1" dirty="0" err="1">
                <a:latin typeface="Constantia" pitchFamily="18" charset="0"/>
              </a:rPr>
              <a:t>MSW</a:t>
            </a:r>
            <a:r>
              <a:rPr lang="en-US" sz="1400" b="1" i="1" dirty="0">
                <a:latin typeface="Constantia" pitchFamily="18" charset="0"/>
              </a:rPr>
              <a:t>, Ph.D.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458200" cy="5905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smtClean="0"/>
              <a:t>Preliminary HSC Multi-site Linkage/Retention Data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152400" y="1905000"/>
          <a:ext cx="4267200" cy="3581400"/>
        </p:xfrm>
        <a:graphic>
          <a:graphicData uri="http://schemas.openxmlformats.org/presentationml/2006/ole">
            <p:oleObj spid="_x0000_s1026" name="Chart" r:id="rId3" imgW="6095913" imgH="4069087" progId="MSGraph.Chart.8">
              <p:embed followColorScheme="full"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105400" y="1524000"/>
          <a:ext cx="4038600" cy="2114550"/>
        </p:xfrm>
        <a:graphic>
          <a:graphicData uri="http://schemas.openxmlformats.org/presentationml/2006/ole">
            <p:oleObj spid="_x0000_s1027" name="Chart" r:id="rId4" imgW="4038531" imgH="2118439" progId="MSGraph.Chart.8">
              <p:embed followColorScheme="full"/>
            </p:oleObj>
          </a:graphicData>
        </a:graphic>
      </p:graphicFrame>
      <p:graphicFrame>
        <p:nvGraphicFramePr>
          <p:cNvPr id="1028" name="Object 7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429000" y="4187825"/>
          <a:ext cx="5715000" cy="2670175"/>
        </p:xfrm>
        <a:graphic>
          <a:graphicData uri="http://schemas.openxmlformats.org/presentationml/2006/ole">
            <p:oleObj spid="_x0000_s1028" name="Chart" r:id="rId5" imgW="4648166" imgH="2674718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1524000"/>
            <a:ext cx="6477000" cy="1600200"/>
          </a:xfrm>
        </p:spPr>
        <p:txBody>
          <a:bodyPr/>
          <a:lstStyle/>
          <a:p>
            <a:pPr algn="ctr"/>
            <a:r>
              <a:rPr lang="en-US" dirty="0" smtClean="0"/>
              <a:t>Introduction to Initiative and Workshop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Lessons Learned/Experience with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Clients will utilize much higher levels of CM access than the original 5 ARTAS sessions, if it is provided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Important to work directly with original model developers (e.g., fidelity, appropriate changes to model)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CM/client relationship is critical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Initial rapport building is key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Access to CM services needs to be ongoing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Ongoing relationship management with referral sources is important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Yo me cuido, Tu te cuidas, Nos cuidamos </a:t>
            </a:r>
            <a:r>
              <a:rPr lang="en-US" dirty="0" smtClean="0"/>
              <a:t>Curriculum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3962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/>
              <a:t>LIFT Project – Cumberland County, NJ</a:t>
            </a:r>
          </a:p>
          <a:p>
            <a:pPr>
              <a:defRPr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33600" y="4724400"/>
            <a:ext cx="5621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/>
              <a:t>Luz Amparo Pinzon, Ph.D. and Damiya Whitaker, PsyD, 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1295400" y="1600200"/>
            <a:ext cx="6400799" cy="4267200"/>
            <a:chOff x="1795774" y="178257"/>
            <a:chExt cx="4688154" cy="5320242"/>
          </a:xfrm>
        </p:grpSpPr>
        <p:sp>
          <p:nvSpPr>
            <p:cNvPr id="19" name="Freeform 18"/>
            <p:cNvSpPr/>
            <p:nvPr/>
          </p:nvSpPr>
          <p:spPr>
            <a:xfrm>
              <a:off x="2967813" y="178257"/>
              <a:ext cx="2313709" cy="1016000"/>
            </a:xfrm>
            <a:custGeom>
              <a:avLst/>
              <a:gdLst>
                <a:gd name="connsiteX0" fmla="*/ 0 w 1828800"/>
                <a:gd name="connsiteY0" fmla="*/ 101600 h 1016000"/>
                <a:gd name="connsiteX1" fmla="*/ 29758 w 1828800"/>
                <a:gd name="connsiteY1" fmla="*/ 29758 h 1016000"/>
                <a:gd name="connsiteX2" fmla="*/ 101600 w 1828800"/>
                <a:gd name="connsiteY2" fmla="*/ 0 h 1016000"/>
                <a:gd name="connsiteX3" fmla="*/ 1727200 w 1828800"/>
                <a:gd name="connsiteY3" fmla="*/ 0 h 1016000"/>
                <a:gd name="connsiteX4" fmla="*/ 1799042 w 1828800"/>
                <a:gd name="connsiteY4" fmla="*/ 29758 h 1016000"/>
                <a:gd name="connsiteX5" fmla="*/ 1828800 w 1828800"/>
                <a:gd name="connsiteY5" fmla="*/ 101600 h 1016000"/>
                <a:gd name="connsiteX6" fmla="*/ 1828800 w 1828800"/>
                <a:gd name="connsiteY6" fmla="*/ 914400 h 1016000"/>
                <a:gd name="connsiteX7" fmla="*/ 1799042 w 1828800"/>
                <a:gd name="connsiteY7" fmla="*/ 986242 h 1016000"/>
                <a:gd name="connsiteX8" fmla="*/ 1727200 w 1828800"/>
                <a:gd name="connsiteY8" fmla="*/ 1016000 h 1016000"/>
                <a:gd name="connsiteX9" fmla="*/ 101600 w 1828800"/>
                <a:gd name="connsiteY9" fmla="*/ 1016000 h 1016000"/>
                <a:gd name="connsiteX10" fmla="*/ 29758 w 1828800"/>
                <a:gd name="connsiteY10" fmla="*/ 986242 h 1016000"/>
                <a:gd name="connsiteX11" fmla="*/ 0 w 1828800"/>
                <a:gd name="connsiteY11" fmla="*/ 914400 h 1016000"/>
                <a:gd name="connsiteX12" fmla="*/ 0 w 1828800"/>
                <a:gd name="connsiteY12" fmla="*/ 1016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28800" h="1016000">
                  <a:moveTo>
                    <a:pt x="0" y="101600"/>
                  </a:moveTo>
                  <a:cubicBezTo>
                    <a:pt x="0" y="74654"/>
                    <a:pt x="10704" y="48812"/>
                    <a:pt x="29758" y="29758"/>
                  </a:cubicBezTo>
                  <a:cubicBezTo>
                    <a:pt x="48812" y="10704"/>
                    <a:pt x="74654" y="0"/>
                    <a:pt x="101600" y="0"/>
                  </a:cubicBezTo>
                  <a:lnTo>
                    <a:pt x="1727200" y="0"/>
                  </a:lnTo>
                  <a:cubicBezTo>
                    <a:pt x="1754146" y="0"/>
                    <a:pt x="1779988" y="10704"/>
                    <a:pt x="1799042" y="29758"/>
                  </a:cubicBezTo>
                  <a:cubicBezTo>
                    <a:pt x="1818096" y="48812"/>
                    <a:pt x="1828800" y="74654"/>
                    <a:pt x="1828800" y="101600"/>
                  </a:cubicBezTo>
                  <a:lnTo>
                    <a:pt x="1828800" y="914400"/>
                  </a:lnTo>
                  <a:cubicBezTo>
                    <a:pt x="1828800" y="941346"/>
                    <a:pt x="1818096" y="967188"/>
                    <a:pt x="1799042" y="986242"/>
                  </a:cubicBezTo>
                  <a:cubicBezTo>
                    <a:pt x="1779988" y="1005296"/>
                    <a:pt x="1754146" y="1016000"/>
                    <a:pt x="1727200" y="1016000"/>
                  </a:cubicBezTo>
                  <a:lnTo>
                    <a:pt x="101600" y="1016000"/>
                  </a:lnTo>
                  <a:cubicBezTo>
                    <a:pt x="74654" y="1016000"/>
                    <a:pt x="48812" y="1005296"/>
                    <a:pt x="29758" y="986242"/>
                  </a:cubicBezTo>
                  <a:cubicBezTo>
                    <a:pt x="10704" y="967188"/>
                    <a:pt x="0" y="941346"/>
                    <a:pt x="0" y="914400"/>
                  </a:cubicBezTo>
                  <a:lnTo>
                    <a:pt x="0" y="1016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198" tIns="121198" rIns="121198" bIns="12119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smtClean="0">
                  <a:effectLst>
                    <a:innerShdw blurRad="63500" dist="12700" dir="135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cs typeface="Arial" pitchFamily="34" charset="0"/>
                </a:rPr>
                <a:t>Needs Assessment</a:t>
              </a:r>
              <a:endParaRPr lang="en-US" sz="2400" b="1" kern="1200" dirty="0">
                <a:effectLst>
                  <a:innerShdw blurRad="63500" dist="127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3944512" y="1306793"/>
              <a:ext cx="463780" cy="381001"/>
            </a:xfrm>
            <a:custGeom>
              <a:avLst/>
              <a:gdLst>
                <a:gd name="connsiteX0" fmla="*/ 0 w 380999"/>
                <a:gd name="connsiteY0" fmla="*/ 91440 h 457200"/>
                <a:gd name="connsiteX1" fmla="*/ 190500 w 380999"/>
                <a:gd name="connsiteY1" fmla="*/ 91440 h 457200"/>
                <a:gd name="connsiteX2" fmla="*/ 190500 w 380999"/>
                <a:gd name="connsiteY2" fmla="*/ 0 h 457200"/>
                <a:gd name="connsiteX3" fmla="*/ 380999 w 380999"/>
                <a:gd name="connsiteY3" fmla="*/ 228600 h 457200"/>
                <a:gd name="connsiteX4" fmla="*/ 190500 w 380999"/>
                <a:gd name="connsiteY4" fmla="*/ 457200 h 457200"/>
                <a:gd name="connsiteX5" fmla="*/ 190500 w 380999"/>
                <a:gd name="connsiteY5" fmla="*/ 365760 h 457200"/>
                <a:gd name="connsiteX6" fmla="*/ 0 w 380999"/>
                <a:gd name="connsiteY6" fmla="*/ 365760 h 457200"/>
                <a:gd name="connsiteX7" fmla="*/ 0 w 380999"/>
                <a:gd name="connsiteY7" fmla="*/ 9144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0999" h="457200">
                  <a:moveTo>
                    <a:pt x="304799" y="1"/>
                  </a:moveTo>
                  <a:lnTo>
                    <a:pt x="304799" y="228601"/>
                  </a:lnTo>
                  <a:lnTo>
                    <a:pt x="380999" y="228601"/>
                  </a:lnTo>
                  <a:lnTo>
                    <a:pt x="190500" y="457199"/>
                  </a:lnTo>
                  <a:lnTo>
                    <a:pt x="0" y="228601"/>
                  </a:lnTo>
                  <a:lnTo>
                    <a:pt x="76200" y="228601"/>
                  </a:lnTo>
                  <a:lnTo>
                    <a:pt x="76200" y="1"/>
                  </a:lnTo>
                  <a:lnTo>
                    <a:pt x="304799" y="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1" tIns="0" rIns="91440" bIns="114301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016648" y="1720356"/>
              <a:ext cx="2313709" cy="1016000"/>
            </a:xfrm>
            <a:custGeom>
              <a:avLst/>
              <a:gdLst>
                <a:gd name="connsiteX0" fmla="*/ 0 w 1828800"/>
                <a:gd name="connsiteY0" fmla="*/ 101600 h 1016000"/>
                <a:gd name="connsiteX1" fmla="*/ 29758 w 1828800"/>
                <a:gd name="connsiteY1" fmla="*/ 29758 h 1016000"/>
                <a:gd name="connsiteX2" fmla="*/ 101600 w 1828800"/>
                <a:gd name="connsiteY2" fmla="*/ 0 h 1016000"/>
                <a:gd name="connsiteX3" fmla="*/ 1727200 w 1828800"/>
                <a:gd name="connsiteY3" fmla="*/ 0 h 1016000"/>
                <a:gd name="connsiteX4" fmla="*/ 1799042 w 1828800"/>
                <a:gd name="connsiteY4" fmla="*/ 29758 h 1016000"/>
                <a:gd name="connsiteX5" fmla="*/ 1828800 w 1828800"/>
                <a:gd name="connsiteY5" fmla="*/ 101600 h 1016000"/>
                <a:gd name="connsiteX6" fmla="*/ 1828800 w 1828800"/>
                <a:gd name="connsiteY6" fmla="*/ 914400 h 1016000"/>
                <a:gd name="connsiteX7" fmla="*/ 1799042 w 1828800"/>
                <a:gd name="connsiteY7" fmla="*/ 986242 h 1016000"/>
                <a:gd name="connsiteX8" fmla="*/ 1727200 w 1828800"/>
                <a:gd name="connsiteY8" fmla="*/ 1016000 h 1016000"/>
                <a:gd name="connsiteX9" fmla="*/ 101600 w 1828800"/>
                <a:gd name="connsiteY9" fmla="*/ 1016000 h 1016000"/>
                <a:gd name="connsiteX10" fmla="*/ 29758 w 1828800"/>
                <a:gd name="connsiteY10" fmla="*/ 986242 h 1016000"/>
                <a:gd name="connsiteX11" fmla="*/ 0 w 1828800"/>
                <a:gd name="connsiteY11" fmla="*/ 914400 h 1016000"/>
                <a:gd name="connsiteX12" fmla="*/ 0 w 1828800"/>
                <a:gd name="connsiteY12" fmla="*/ 1016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28800" h="1016000">
                  <a:moveTo>
                    <a:pt x="0" y="101600"/>
                  </a:moveTo>
                  <a:cubicBezTo>
                    <a:pt x="0" y="74654"/>
                    <a:pt x="10704" y="48812"/>
                    <a:pt x="29758" y="29758"/>
                  </a:cubicBezTo>
                  <a:cubicBezTo>
                    <a:pt x="48812" y="10704"/>
                    <a:pt x="74654" y="0"/>
                    <a:pt x="101600" y="0"/>
                  </a:cubicBezTo>
                  <a:lnTo>
                    <a:pt x="1727200" y="0"/>
                  </a:lnTo>
                  <a:cubicBezTo>
                    <a:pt x="1754146" y="0"/>
                    <a:pt x="1779988" y="10704"/>
                    <a:pt x="1799042" y="29758"/>
                  </a:cubicBezTo>
                  <a:cubicBezTo>
                    <a:pt x="1818096" y="48812"/>
                    <a:pt x="1828800" y="74654"/>
                    <a:pt x="1828800" y="101600"/>
                  </a:cubicBezTo>
                  <a:lnTo>
                    <a:pt x="1828800" y="914400"/>
                  </a:lnTo>
                  <a:cubicBezTo>
                    <a:pt x="1828800" y="941346"/>
                    <a:pt x="1818096" y="967188"/>
                    <a:pt x="1799042" y="986242"/>
                  </a:cubicBezTo>
                  <a:cubicBezTo>
                    <a:pt x="1779988" y="1005296"/>
                    <a:pt x="1754146" y="1016000"/>
                    <a:pt x="1727200" y="1016000"/>
                  </a:cubicBezTo>
                  <a:lnTo>
                    <a:pt x="101600" y="1016000"/>
                  </a:lnTo>
                  <a:cubicBezTo>
                    <a:pt x="74654" y="1016000"/>
                    <a:pt x="48812" y="1005296"/>
                    <a:pt x="29758" y="986242"/>
                  </a:cubicBezTo>
                  <a:cubicBezTo>
                    <a:pt x="10704" y="967188"/>
                    <a:pt x="0" y="941346"/>
                    <a:pt x="0" y="914400"/>
                  </a:cubicBezTo>
                  <a:lnTo>
                    <a:pt x="0" y="10160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0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198" tIns="121198" rIns="121198" bIns="12119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effectLst>
                    <a:innerShdw blurRad="63500" dist="12700" dir="135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cs typeface="Arial" pitchFamily="34" charset="0"/>
                </a:rPr>
                <a:t>Baseline Measures</a:t>
              </a:r>
              <a:endParaRPr lang="en-US" sz="2400" b="1" kern="1200" dirty="0">
                <a:effectLst>
                  <a:innerShdw blurRad="63500" dist="127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3944512" y="2804350"/>
              <a:ext cx="463780" cy="381001"/>
            </a:xfrm>
            <a:custGeom>
              <a:avLst/>
              <a:gdLst>
                <a:gd name="connsiteX0" fmla="*/ 0 w 381000"/>
                <a:gd name="connsiteY0" fmla="*/ 91440 h 457200"/>
                <a:gd name="connsiteX1" fmla="*/ 190500 w 381000"/>
                <a:gd name="connsiteY1" fmla="*/ 91440 h 457200"/>
                <a:gd name="connsiteX2" fmla="*/ 190500 w 381000"/>
                <a:gd name="connsiteY2" fmla="*/ 0 h 457200"/>
                <a:gd name="connsiteX3" fmla="*/ 381000 w 381000"/>
                <a:gd name="connsiteY3" fmla="*/ 228600 h 457200"/>
                <a:gd name="connsiteX4" fmla="*/ 190500 w 381000"/>
                <a:gd name="connsiteY4" fmla="*/ 457200 h 457200"/>
                <a:gd name="connsiteX5" fmla="*/ 190500 w 381000"/>
                <a:gd name="connsiteY5" fmla="*/ 365760 h 457200"/>
                <a:gd name="connsiteX6" fmla="*/ 0 w 381000"/>
                <a:gd name="connsiteY6" fmla="*/ 365760 h 457200"/>
                <a:gd name="connsiteX7" fmla="*/ 0 w 381000"/>
                <a:gd name="connsiteY7" fmla="*/ 9144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0" h="457200">
                  <a:moveTo>
                    <a:pt x="304800" y="0"/>
                  </a:moveTo>
                  <a:lnTo>
                    <a:pt x="304800" y="228600"/>
                  </a:lnTo>
                  <a:lnTo>
                    <a:pt x="381000" y="228600"/>
                  </a:lnTo>
                  <a:lnTo>
                    <a:pt x="190500" y="457200"/>
                  </a:lnTo>
                  <a:lnTo>
                    <a:pt x="0" y="228600"/>
                  </a:lnTo>
                  <a:lnTo>
                    <a:pt x="76200" y="228600"/>
                  </a:lnTo>
                  <a:lnTo>
                    <a:pt x="76200" y="0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0" rIns="91440" bIns="11430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795774" y="3226256"/>
              <a:ext cx="4688154" cy="2272243"/>
            </a:xfrm>
            <a:custGeom>
              <a:avLst/>
              <a:gdLst>
                <a:gd name="connsiteX0" fmla="*/ 0 w 1828800"/>
                <a:gd name="connsiteY0" fmla="*/ 101600 h 1016000"/>
                <a:gd name="connsiteX1" fmla="*/ 29758 w 1828800"/>
                <a:gd name="connsiteY1" fmla="*/ 29758 h 1016000"/>
                <a:gd name="connsiteX2" fmla="*/ 101600 w 1828800"/>
                <a:gd name="connsiteY2" fmla="*/ 0 h 1016000"/>
                <a:gd name="connsiteX3" fmla="*/ 1727200 w 1828800"/>
                <a:gd name="connsiteY3" fmla="*/ 0 h 1016000"/>
                <a:gd name="connsiteX4" fmla="*/ 1799042 w 1828800"/>
                <a:gd name="connsiteY4" fmla="*/ 29758 h 1016000"/>
                <a:gd name="connsiteX5" fmla="*/ 1828800 w 1828800"/>
                <a:gd name="connsiteY5" fmla="*/ 101600 h 1016000"/>
                <a:gd name="connsiteX6" fmla="*/ 1828800 w 1828800"/>
                <a:gd name="connsiteY6" fmla="*/ 914400 h 1016000"/>
                <a:gd name="connsiteX7" fmla="*/ 1799042 w 1828800"/>
                <a:gd name="connsiteY7" fmla="*/ 986242 h 1016000"/>
                <a:gd name="connsiteX8" fmla="*/ 1727200 w 1828800"/>
                <a:gd name="connsiteY8" fmla="*/ 1016000 h 1016000"/>
                <a:gd name="connsiteX9" fmla="*/ 101600 w 1828800"/>
                <a:gd name="connsiteY9" fmla="*/ 1016000 h 1016000"/>
                <a:gd name="connsiteX10" fmla="*/ 29758 w 1828800"/>
                <a:gd name="connsiteY10" fmla="*/ 986242 h 1016000"/>
                <a:gd name="connsiteX11" fmla="*/ 0 w 1828800"/>
                <a:gd name="connsiteY11" fmla="*/ 914400 h 1016000"/>
                <a:gd name="connsiteX12" fmla="*/ 0 w 1828800"/>
                <a:gd name="connsiteY12" fmla="*/ 1016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28800" h="1016000">
                  <a:moveTo>
                    <a:pt x="0" y="101600"/>
                  </a:moveTo>
                  <a:cubicBezTo>
                    <a:pt x="0" y="74654"/>
                    <a:pt x="10704" y="48812"/>
                    <a:pt x="29758" y="29758"/>
                  </a:cubicBezTo>
                  <a:cubicBezTo>
                    <a:pt x="48812" y="10704"/>
                    <a:pt x="74654" y="0"/>
                    <a:pt x="101600" y="0"/>
                  </a:cubicBezTo>
                  <a:lnTo>
                    <a:pt x="1727200" y="0"/>
                  </a:lnTo>
                  <a:cubicBezTo>
                    <a:pt x="1754146" y="0"/>
                    <a:pt x="1779988" y="10704"/>
                    <a:pt x="1799042" y="29758"/>
                  </a:cubicBezTo>
                  <a:cubicBezTo>
                    <a:pt x="1818096" y="48812"/>
                    <a:pt x="1828800" y="74654"/>
                    <a:pt x="1828800" y="101600"/>
                  </a:cubicBezTo>
                  <a:lnTo>
                    <a:pt x="1828800" y="914400"/>
                  </a:lnTo>
                  <a:cubicBezTo>
                    <a:pt x="1828800" y="941346"/>
                    <a:pt x="1818096" y="967188"/>
                    <a:pt x="1799042" y="986242"/>
                  </a:cubicBezTo>
                  <a:cubicBezTo>
                    <a:pt x="1779988" y="1005296"/>
                    <a:pt x="1754146" y="1016000"/>
                    <a:pt x="1727200" y="1016000"/>
                  </a:cubicBezTo>
                  <a:lnTo>
                    <a:pt x="101600" y="1016000"/>
                  </a:lnTo>
                  <a:cubicBezTo>
                    <a:pt x="74654" y="1016000"/>
                    <a:pt x="48812" y="1005296"/>
                    <a:pt x="29758" y="986242"/>
                  </a:cubicBezTo>
                  <a:cubicBezTo>
                    <a:pt x="10704" y="967188"/>
                    <a:pt x="0" y="941346"/>
                    <a:pt x="0" y="914400"/>
                  </a:cubicBezTo>
                  <a:lnTo>
                    <a:pt x="0" y="10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198" tIns="121198" rIns="121198" bIns="12119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b="1" kern="1200" dirty="0">
                <a:effectLst>
                  <a:innerShdw blurRad="63500" dist="127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1942279" y="3860200"/>
              <a:ext cx="2124075" cy="1175669"/>
            </a:xfrm>
            <a:custGeom>
              <a:avLst/>
              <a:gdLst>
                <a:gd name="connsiteX0" fmla="*/ 0 w 1828800"/>
                <a:gd name="connsiteY0" fmla="*/ 101600 h 1016000"/>
                <a:gd name="connsiteX1" fmla="*/ 29758 w 1828800"/>
                <a:gd name="connsiteY1" fmla="*/ 29758 h 1016000"/>
                <a:gd name="connsiteX2" fmla="*/ 101600 w 1828800"/>
                <a:gd name="connsiteY2" fmla="*/ 0 h 1016000"/>
                <a:gd name="connsiteX3" fmla="*/ 1727200 w 1828800"/>
                <a:gd name="connsiteY3" fmla="*/ 0 h 1016000"/>
                <a:gd name="connsiteX4" fmla="*/ 1799042 w 1828800"/>
                <a:gd name="connsiteY4" fmla="*/ 29758 h 1016000"/>
                <a:gd name="connsiteX5" fmla="*/ 1828800 w 1828800"/>
                <a:gd name="connsiteY5" fmla="*/ 101600 h 1016000"/>
                <a:gd name="connsiteX6" fmla="*/ 1828800 w 1828800"/>
                <a:gd name="connsiteY6" fmla="*/ 914400 h 1016000"/>
                <a:gd name="connsiteX7" fmla="*/ 1799042 w 1828800"/>
                <a:gd name="connsiteY7" fmla="*/ 986242 h 1016000"/>
                <a:gd name="connsiteX8" fmla="*/ 1727200 w 1828800"/>
                <a:gd name="connsiteY8" fmla="*/ 1016000 h 1016000"/>
                <a:gd name="connsiteX9" fmla="*/ 101600 w 1828800"/>
                <a:gd name="connsiteY9" fmla="*/ 1016000 h 1016000"/>
                <a:gd name="connsiteX10" fmla="*/ 29758 w 1828800"/>
                <a:gd name="connsiteY10" fmla="*/ 986242 h 1016000"/>
                <a:gd name="connsiteX11" fmla="*/ 0 w 1828800"/>
                <a:gd name="connsiteY11" fmla="*/ 914400 h 1016000"/>
                <a:gd name="connsiteX12" fmla="*/ 0 w 1828800"/>
                <a:gd name="connsiteY12" fmla="*/ 1016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28800" h="1016000">
                  <a:moveTo>
                    <a:pt x="0" y="101600"/>
                  </a:moveTo>
                  <a:cubicBezTo>
                    <a:pt x="0" y="74654"/>
                    <a:pt x="10704" y="48812"/>
                    <a:pt x="29758" y="29758"/>
                  </a:cubicBezTo>
                  <a:cubicBezTo>
                    <a:pt x="48812" y="10704"/>
                    <a:pt x="74654" y="0"/>
                    <a:pt x="101600" y="0"/>
                  </a:cubicBezTo>
                  <a:lnTo>
                    <a:pt x="1727200" y="0"/>
                  </a:lnTo>
                  <a:cubicBezTo>
                    <a:pt x="1754146" y="0"/>
                    <a:pt x="1779988" y="10704"/>
                    <a:pt x="1799042" y="29758"/>
                  </a:cubicBezTo>
                  <a:cubicBezTo>
                    <a:pt x="1818096" y="48812"/>
                    <a:pt x="1828800" y="74654"/>
                    <a:pt x="1828800" y="101600"/>
                  </a:cubicBezTo>
                  <a:lnTo>
                    <a:pt x="1828800" y="914400"/>
                  </a:lnTo>
                  <a:cubicBezTo>
                    <a:pt x="1828800" y="941346"/>
                    <a:pt x="1818096" y="967188"/>
                    <a:pt x="1799042" y="986242"/>
                  </a:cubicBezTo>
                  <a:cubicBezTo>
                    <a:pt x="1779988" y="1005296"/>
                    <a:pt x="1754146" y="1016000"/>
                    <a:pt x="1727200" y="1016000"/>
                  </a:cubicBezTo>
                  <a:lnTo>
                    <a:pt x="101600" y="1016000"/>
                  </a:lnTo>
                  <a:cubicBezTo>
                    <a:pt x="74654" y="1016000"/>
                    <a:pt x="48812" y="1005296"/>
                    <a:pt x="29758" y="986242"/>
                  </a:cubicBezTo>
                  <a:cubicBezTo>
                    <a:pt x="10704" y="967188"/>
                    <a:pt x="0" y="941346"/>
                    <a:pt x="0" y="914400"/>
                  </a:cubicBezTo>
                  <a:lnTo>
                    <a:pt x="0" y="10160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198" tIns="121198" rIns="121198" bIns="12119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effectLst>
                    <a:innerShdw blurRad="63500" dist="12700" dir="135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cs typeface="Arial" pitchFamily="34" charset="0"/>
                </a:rPr>
                <a:t>Support Services, Case Management, Referral Network</a:t>
              </a:r>
              <a:endParaRPr lang="en-US" sz="2000" b="1" kern="1200" dirty="0">
                <a:effectLst>
                  <a:innerShdw blurRad="63500" dist="127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4384026" y="3879295"/>
              <a:ext cx="2002270" cy="1156574"/>
            </a:xfrm>
            <a:custGeom>
              <a:avLst/>
              <a:gdLst>
                <a:gd name="connsiteX0" fmla="*/ 0 w 1828800"/>
                <a:gd name="connsiteY0" fmla="*/ 101600 h 1016000"/>
                <a:gd name="connsiteX1" fmla="*/ 29758 w 1828800"/>
                <a:gd name="connsiteY1" fmla="*/ 29758 h 1016000"/>
                <a:gd name="connsiteX2" fmla="*/ 101600 w 1828800"/>
                <a:gd name="connsiteY2" fmla="*/ 0 h 1016000"/>
                <a:gd name="connsiteX3" fmla="*/ 1727200 w 1828800"/>
                <a:gd name="connsiteY3" fmla="*/ 0 h 1016000"/>
                <a:gd name="connsiteX4" fmla="*/ 1799042 w 1828800"/>
                <a:gd name="connsiteY4" fmla="*/ 29758 h 1016000"/>
                <a:gd name="connsiteX5" fmla="*/ 1828800 w 1828800"/>
                <a:gd name="connsiteY5" fmla="*/ 101600 h 1016000"/>
                <a:gd name="connsiteX6" fmla="*/ 1828800 w 1828800"/>
                <a:gd name="connsiteY6" fmla="*/ 914400 h 1016000"/>
                <a:gd name="connsiteX7" fmla="*/ 1799042 w 1828800"/>
                <a:gd name="connsiteY7" fmla="*/ 986242 h 1016000"/>
                <a:gd name="connsiteX8" fmla="*/ 1727200 w 1828800"/>
                <a:gd name="connsiteY8" fmla="*/ 1016000 h 1016000"/>
                <a:gd name="connsiteX9" fmla="*/ 101600 w 1828800"/>
                <a:gd name="connsiteY9" fmla="*/ 1016000 h 1016000"/>
                <a:gd name="connsiteX10" fmla="*/ 29758 w 1828800"/>
                <a:gd name="connsiteY10" fmla="*/ 986242 h 1016000"/>
                <a:gd name="connsiteX11" fmla="*/ 0 w 1828800"/>
                <a:gd name="connsiteY11" fmla="*/ 914400 h 1016000"/>
                <a:gd name="connsiteX12" fmla="*/ 0 w 1828800"/>
                <a:gd name="connsiteY12" fmla="*/ 1016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28800" h="1016000">
                  <a:moveTo>
                    <a:pt x="0" y="101600"/>
                  </a:moveTo>
                  <a:cubicBezTo>
                    <a:pt x="0" y="74654"/>
                    <a:pt x="10704" y="48812"/>
                    <a:pt x="29758" y="29758"/>
                  </a:cubicBezTo>
                  <a:cubicBezTo>
                    <a:pt x="48812" y="10704"/>
                    <a:pt x="74654" y="0"/>
                    <a:pt x="101600" y="0"/>
                  </a:cubicBezTo>
                  <a:lnTo>
                    <a:pt x="1727200" y="0"/>
                  </a:lnTo>
                  <a:cubicBezTo>
                    <a:pt x="1754146" y="0"/>
                    <a:pt x="1779988" y="10704"/>
                    <a:pt x="1799042" y="29758"/>
                  </a:cubicBezTo>
                  <a:cubicBezTo>
                    <a:pt x="1818096" y="48812"/>
                    <a:pt x="1828800" y="74654"/>
                    <a:pt x="1828800" y="101600"/>
                  </a:cubicBezTo>
                  <a:lnTo>
                    <a:pt x="1828800" y="914400"/>
                  </a:lnTo>
                  <a:cubicBezTo>
                    <a:pt x="1828800" y="941346"/>
                    <a:pt x="1818096" y="967188"/>
                    <a:pt x="1799042" y="986242"/>
                  </a:cubicBezTo>
                  <a:cubicBezTo>
                    <a:pt x="1779988" y="1005296"/>
                    <a:pt x="1754146" y="1016000"/>
                    <a:pt x="1727200" y="1016000"/>
                  </a:cubicBezTo>
                  <a:lnTo>
                    <a:pt x="101600" y="1016000"/>
                  </a:lnTo>
                  <a:cubicBezTo>
                    <a:pt x="74654" y="1016000"/>
                    <a:pt x="48812" y="1005296"/>
                    <a:pt x="29758" y="986242"/>
                  </a:cubicBezTo>
                  <a:cubicBezTo>
                    <a:pt x="10704" y="967188"/>
                    <a:pt x="0" y="941346"/>
                    <a:pt x="0" y="914400"/>
                  </a:cubicBezTo>
                  <a:lnTo>
                    <a:pt x="0" y="10160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198" tIns="121198" rIns="121198" bIns="12119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effectLst>
                    <a:innerShdw blurRad="63500" dist="12700" dir="135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cs typeface="Arial" pitchFamily="34" charset="0"/>
                </a:rPr>
                <a:t>Curriculum Workshops,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 smtClean="0">
                  <a:effectLst>
                    <a:innerShdw blurRad="63500" dist="12700" dir="135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cs typeface="Arial" pitchFamily="34" charset="0"/>
                </a:rPr>
                <a:t>Outreach</a:t>
              </a:r>
              <a:endParaRPr lang="en-US" sz="2000" b="1" kern="1200" dirty="0">
                <a:effectLst>
                  <a:innerShdw blurRad="63500" dist="127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6731000" cy="816591"/>
          </a:xfrm>
        </p:spPr>
        <p:txBody>
          <a:bodyPr>
            <a:normAutofit/>
          </a:bodyPr>
          <a:lstStyle/>
          <a:p>
            <a:r>
              <a:rPr lang="en-US" sz="3500" dirty="0" smtClean="0"/>
              <a:t>LIFT Project Overview</a:t>
            </a:r>
            <a:endParaRPr lang="en-US" sz="3500" dirty="0"/>
          </a:p>
        </p:txBody>
      </p:sp>
      <p:sp>
        <p:nvSpPr>
          <p:cNvPr id="14" name="TextBox 13"/>
          <p:cNvSpPr txBox="1"/>
          <p:nvPr/>
        </p:nvSpPr>
        <p:spPr>
          <a:xfrm rot="21348121">
            <a:off x="228600" y="2209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048000" y="4038600"/>
            <a:ext cx="28194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smtClean="0">
                <a:solidFill>
                  <a:schemeClr val="bg1"/>
                </a:solidFill>
                <a:effectLst>
                  <a:innerShdw blurRad="63500" dist="127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INTERVENTION</a:t>
            </a:r>
            <a:endParaRPr lang="en-US" sz="2400" b="1" dirty="0">
              <a:solidFill>
                <a:schemeClr val="bg1"/>
              </a:solidFill>
              <a:effectLst>
                <a:innerShdw blurRad="63500" dist="127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500" dirty="0" smtClean="0"/>
              <a:t>Core Elements of SISTA and </a:t>
            </a:r>
            <a:r>
              <a:rPr lang="en-US" sz="3500" dirty="0" err="1" smtClean="0"/>
              <a:t>Yo</a:t>
            </a:r>
            <a:r>
              <a:rPr lang="en-US" sz="3500" dirty="0" smtClean="0"/>
              <a:t> </a:t>
            </a:r>
            <a:r>
              <a:rPr lang="en-US" sz="3500" dirty="0" smtClean="0"/>
              <a:t>Me </a:t>
            </a:r>
            <a:r>
              <a:rPr lang="en-US" sz="3500" dirty="0" err="1" smtClean="0"/>
              <a:t>C</a:t>
            </a:r>
            <a:r>
              <a:rPr lang="en-US" sz="3500" dirty="0" err="1" smtClean="0"/>
              <a:t>uido</a:t>
            </a:r>
            <a:endParaRPr lang="en-US" sz="3500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2004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Focused on empowerment, modeling, skill building, and gender-specific issues.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Designed for implementation in a community-based setting.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Aimed at reducing HIV sexual risk behaviors by increasing safer behaviors, developing positive attitudes toward safer sex, enhancing communication skills and increasing control over sexual situations.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Sessions build on each other and encourage open group participation.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Incorporate games and other interactive teaching/learning tools.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Overview of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smtClean="0"/>
              <a:t>Me </a:t>
            </a:r>
            <a:r>
              <a:rPr lang="en-US" dirty="0" err="1" smtClean="0"/>
              <a:t>Cuido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11480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dirty="0" smtClean="0">
                <a:cs typeface="Arial" pitchFamily="34" charset="0"/>
              </a:rPr>
              <a:t>Group level intervention, two 5-hour sessions.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dirty="0" smtClean="0">
                <a:cs typeface="Arial" pitchFamily="34" charset="0"/>
              </a:rPr>
              <a:t>Interactive; culturally appropriate.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dirty="0" smtClean="0">
                <a:cs typeface="Arial" pitchFamily="34" charset="0"/>
              </a:rPr>
              <a:t>Designed to: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40000"/>
              <a:buFont typeface="Wingdings" pitchFamily="2" charset="2"/>
              <a:buChar char="q"/>
            </a:pPr>
            <a:r>
              <a:rPr lang="en-US" sz="2400" dirty="0" smtClean="0">
                <a:cs typeface="Arial" pitchFamily="34" charset="0"/>
              </a:rPr>
              <a:t>Improve HIV/AIDS related knowledge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40000"/>
              <a:buFont typeface="Wingdings" pitchFamily="2" charset="2"/>
              <a:buChar char="q"/>
            </a:pPr>
            <a:r>
              <a:rPr lang="en-US" sz="2400" dirty="0" smtClean="0">
                <a:cs typeface="Arial" pitchFamily="34" charset="0"/>
              </a:rPr>
              <a:t>Promote safe sex behaviors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40000"/>
              <a:buFont typeface="Wingdings" pitchFamily="2" charset="2"/>
              <a:buChar char="q"/>
            </a:pPr>
            <a:r>
              <a:rPr lang="en-US" sz="2400" dirty="0" smtClean="0">
                <a:cs typeface="Arial" pitchFamily="34" charset="0"/>
              </a:rPr>
              <a:t>Increase self-efficacy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cs typeface="Arial" pitchFamily="34" charset="0"/>
              </a:rPr>
              <a:t>Evaluation: Pre- and post-test; 3-month follow-up.</a:t>
            </a:r>
            <a:endParaRPr lang="en-US" sz="2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00200" y="381000"/>
            <a:ext cx="6324600" cy="533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Calibri" pitchFamily="34" charset="0"/>
                <a:ea typeface="SimSun-ExtB" pitchFamily="49" charset="-122"/>
                <a:cs typeface="Times New Roman" pitchFamily="18" charset="0"/>
              </a:rPr>
              <a:t>Modifications</a:t>
            </a:r>
            <a:endParaRPr lang="en-US" sz="3200" dirty="0">
              <a:latin typeface="Calibri" pitchFamily="34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0" y="3200400"/>
            <a:ext cx="5867400" cy="215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066800"/>
          <a:ext cx="8305800" cy="556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693495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+mj-lt"/>
                        </a:rPr>
                        <a:t>SISTA</a:t>
                      </a:r>
                      <a:endParaRPr lang="en-US" sz="17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+mj-lt"/>
                        </a:rPr>
                        <a:t>Latina Adaptation</a:t>
                      </a:r>
                      <a:endParaRPr lang="en-US" sz="17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+mj-lt"/>
                        </a:rPr>
                        <a:t>African American Adaptation</a:t>
                      </a:r>
                      <a:endParaRPr lang="en-US" sz="1700" dirty="0">
                        <a:latin typeface="+mj-lt"/>
                      </a:endParaRPr>
                    </a:p>
                  </a:txBody>
                  <a:tcPr/>
                </a:tc>
              </a:tr>
              <a:tr h="67223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Based on social cognitive &amp; </a:t>
                      </a:r>
                      <a:r>
                        <a:rPr lang="en-US" sz="1300" baseline="0" dirty="0" smtClean="0">
                          <a:latin typeface="+mj-lt"/>
                        </a:rPr>
                        <a:t>gender and power theories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Based on health belief,</a:t>
                      </a:r>
                      <a:r>
                        <a:rPr lang="en-US" sz="1300" baseline="0" dirty="0" smtClean="0">
                          <a:latin typeface="+mj-lt"/>
                        </a:rPr>
                        <a:t> </a:t>
                      </a:r>
                      <a:r>
                        <a:rPr lang="en-US" sz="1300" dirty="0" smtClean="0">
                          <a:latin typeface="+mj-lt"/>
                        </a:rPr>
                        <a:t>social cognitive &amp; </a:t>
                      </a:r>
                      <a:r>
                        <a:rPr lang="en-US" sz="1300" baseline="0" dirty="0" smtClean="0">
                          <a:latin typeface="+mj-lt"/>
                        </a:rPr>
                        <a:t>gender and power theories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+mj-lt"/>
                        </a:rPr>
                        <a:t>Based on health</a:t>
                      </a:r>
                      <a:r>
                        <a:rPr lang="en-US" sz="1300" baseline="0" dirty="0" smtClean="0">
                          <a:latin typeface="+mj-lt"/>
                        </a:rPr>
                        <a:t> belief, </a:t>
                      </a:r>
                      <a:r>
                        <a:rPr lang="en-US" sz="1300" dirty="0" smtClean="0">
                          <a:latin typeface="+mj-lt"/>
                        </a:rPr>
                        <a:t>social cognitive &amp; </a:t>
                      </a:r>
                      <a:r>
                        <a:rPr lang="en-US" sz="1300" baseline="0" dirty="0" smtClean="0">
                          <a:latin typeface="+mj-lt"/>
                        </a:rPr>
                        <a:t>gender and power theories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</a:tr>
              <a:tr h="427224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Designed</a:t>
                      </a:r>
                      <a:r>
                        <a:rPr lang="en-US" sz="1300" baseline="0" dirty="0" smtClean="0">
                          <a:latin typeface="+mj-lt"/>
                        </a:rPr>
                        <a:t> for young African American women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Designed for</a:t>
                      </a:r>
                      <a:r>
                        <a:rPr lang="en-US" sz="1300" baseline="0" dirty="0" smtClean="0">
                          <a:latin typeface="+mj-lt"/>
                        </a:rPr>
                        <a:t> </a:t>
                      </a:r>
                      <a:r>
                        <a:rPr lang="en-US" sz="1300" dirty="0" smtClean="0">
                          <a:latin typeface="+mj-lt"/>
                        </a:rPr>
                        <a:t>women with low</a:t>
                      </a:r>
                      <a:r>
                        <a:rPr lang="en-US" sz="1300" baseline="0" dirty="0" smtClean="0">
                          <a:latin typeface="+mj-lt"/>
                        </a:rPr>
                        <a:t> literacy skills and limited English Proficiency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Designed for women</a:t>
                      </a:r>
                      <a:r>
                        <a:rPr lang="en-US" sz="1300" baseline="0" dirty="0" smtClean="0">
                          <a:latin typeface="+mj-lt"/>
                        </a:rPr>
                        <a:t> with low literacy skills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</a:tr>
              <a:tr h="427224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Delivered in five 2-hour</a:t>
                      </a:r>
                      <a:r>
                        <a:rPr lang="en-US" sz="1300" baseline="0" dirty="0" smtClean="0">
                          <a:latin typeface="+mj-lt"/>
                        </a:rPr>
                        <a:t> sessions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Delivered in two 5-hour sessions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Delivered in two</a:t>
                      </a:r>
                      <a:r>
                        <a:rPr lang="en-US" sz="1300" baseline="0" dirty="0" smtClean="0">
                          <a:latin typeface="+mj-lt"/>
                        </a:rPr>
                        <a:t> 5-hour sessions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</a:tr>
              <a:tr h="752131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Focus: Prevention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Focus:</a:t>
                      </a:r>
                      <a:r>
                        <a:rPr lang="en-US" sz="1300" baseline="0" dirty="0" smtClean="0">
                          <a:latin typeface="+mj-lt"/>
                        </a:rPr>
                        <a:t> Treatment &amp; Adherence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+mj-lt"/>
                        </a:rPr>
                        <a:t>(E</a:t>
                      </a:r>
                      <a:r>
                        <a:rPr lang="en-US" sz="1300" baseline="0" dirty="0" smtClean="0">
                          <a:latin typeface="+mj-lt"/>
                        </a:rPr>
                        <a:t>xpanded to include opportunistic diseases, nutrition and exercise)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Focus: Treatment &amp;</a:t>
                      </a:r>
                      <a:r>
                        <a:rPr lang="en-US" sz="1300" baseline="0" dirty="0" smtClean="0">
                          <a:latin typeface="+mj-lt"/>
                        </a:rPr>
                        <a:t> Adherence</a:t>
                      </a:r>
                    </a:p>
                    <a:p>
                      <a:r>
                        <a:rPr lang="en-US" sz="1300" dirty="0" smtClean="0">
                          <a:latin typeface="+mj-lt"/>
                        </a:rPr>
                        <a:t>(E</a:t>
                      </a:r>
                      <a:r>
                        <a:rPr lang="en-US" sz="1300" baseline="0" dirty="0" smtClean="0">
                          <a:latin typeface="+mj-lt"/>
                        </a:rPr>
                        <a:t>xpanded to include opportunistic diseases, nutrition and exercise)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</a:tr>
              <a:tr h="443605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Focus:</a:t>
                      </a:r>
                      <a:r>
                        <a:rPr lang="en-US" sz="1300" baseline="0" dirty="0" smtClean="0">
                          <a:latin typeface="+mj-lt"/>
                        </a:rPr>
                        <a:t> Assertiveness Skills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Focus:</a:t>
                      </a:r>
                      <a:r>
                        <a:rPr lang="en-US" sz="1300" baseline="0" dirty="0" smtClean="0">
                          <a:latin typeface="+mj-lt"/>
                        </a:rPr>
                        <a:t> Negotiation Skills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+mj-lt"/>
                        </a:rPr>
                        <a:t>Focus:</a:t>
                      </a:r>
                      <a:r>
                        <a:rPr lang="en-US" sz="1300" baseline="0" dirty="0" smtClean="0">
                          <a:latin typeface="+mj-lt"/>
                        </a:rPr>
                        <a:t> Negotiation Skills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</a:tr>
              <a:tr h="531818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Focus: Sexual Risk Behaviors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Focus:</a:t>
                      </a:r>
                      <a:r>
                        <a:rPr lang="en-US" sz="1300" baseline="0" dirty="0" smtClean="0">
                          <a:latin typeface="+mj-lt"/>
                        </a:rPr>
                        <a:t> Sexual Risk Behaviors with Emphasis on Re-infection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+mj-lt"/>
                        </a:rPr>
                        <a:t>Focus:</a:t>
                      </a:r>
                      <a:r>
                        <a:rPr lang="en-US" sz="1300" baseline="0" dirty="0" smtClean="0">
                          <a:latin typeface="+mj-lt"/>
                        </a:rPr>
                        <a:t> Sexual Risk Behaviors with Emphasis on Re-infection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</a:tr>
              <a:tr h="401787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Emphasis</a:t>
                      </a:r>
                      <a:r>
                        <a:rPr lang="en-US" sz="1300" baseline="0" dirty="0" smtClean="0">
                          <a:latin typeface="+mj-lt"/>
                        </a:rPr>
                        <a:t> on partner involvement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Emphasis</a:t>
                      </a:r>
                      <a:r>
                        <a:rPr lang="en-US" sz="1300" baseline="0" dirty="0" smtClean="0">
                          <a:latin typeface="+mj-lt"/>
                        </a:rPr>
                        <a:t> on self-efficacy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+mj-lt"/>
                        </a:rPr>
                        <a:t>Emphasis</a:t>
                      </a:r>
                      <a:r>
                        <a:rPr lang="en-US" sz="1300" baseline="0" dirty="0" smtClean="0">
                          <a:latin typeface="+mj-lt"/>
                        </a:rPr>
                        <a:t> on self-efficacy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</a:tr>
              <a:tr h="45159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Use of poems 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Use of role model stories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+mj-lt"/>
                        </a:rPr>
                        <a:t>Use of role model stories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Booster</a:t>
                      </a:r>
                      <a:r>
                        <a:rPr lang="en-US" sz="1300" baseline="0" dirty="0" smtClean="0">
                          <a:latin typeface="+mj-lt"/>
                        </a:rPr>
                        <a:t> sessions at 2 &amp; 4 months post-intervention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Booster session is at 6 months post-intervention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+mj-lt"/>
                        </a:rPr>
                        <a:t>Booster sessions at 6 months post-intervention</a:t>
                      </a:r>
                    </a:p>
                    <a:p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Adaptations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000" dirty="0" smtClean="0"/>
              <a:t>Based on formative findings the curriculum </a:t>
            </a:r>
            <a:r>
              <a:rPr lang="en-US" sz="2000" b="1" dirty="0" smtClean="0"/>
              <a:t>incorporates</a:t>
            </a:r>
            <a:r>
              <a:rPr lang="en-US" sz="2000" dirty="0" smtClean="0"/>
              <a:t> key issues of Latino culture that put them at risk: </a:t>
            </a:r>
          </a:p>
          <a:p>
            <a:pPr lvl="1">
              <a:defRPr/>
            </a:pPr>
            <a:r>
              <a:rPr lang="en-US" sz="1800" dirty="0" smtClean="0"/>
              <a:t>Feminization of HIV  (gender discrimination and violence)</a:t>
            </a:r>
          </a:p>
          <a:p>
            <a:pPr lvl="1">
              <a:defRPr/>
            </a:pPr>
            <a:r>
              <a:rPr lang="en-US" sz="1800" dirty="0" smtClean="0"/>
              <a:t>Traditional gender roles (machismo/</a:t>
            </a:r>
            <a:r>
              <a:rPr lang="en-US" sz="1800" dirty="0" err="1" smtClean="0"/>
              <a:t>marianismo</a:t>
            </a:r>
            <a:r>
              <a:rPr lang="en-US" sz="1800" dirty="0" smtClean="0"/>
              <a:t> )</a:t>
            </a:r>
          </a:p>
          <a:p>
            <a:pPr lvl="1">
              <a:defRPr/>
            </a:pPr>
            <a:r>
              <a:rPr lang="en-US" sz="1800" dirty="0" err="1" smtClean="0"/>
              <a:t>Familialism</a:t>
            </a:r>
            <a:r>
              <a:rPr lang="en-US" sz="1800" dirty="0" smtClean="0"/>
              <a:t>  (self-sacrifice for the benefit of the family)</a:t>
            </a:r>
          </a:p>
          <a:p>
            <a:pPr lvl="1">
              <a:defRPr/>
            </a:pPr>
            <a:r>
              <a:rPr lang="en-US" sz="1800" dirty="0" smtClean="0"/>
              <a:t>Passivity  (avoiding insisting on safe sex, when this can lead to confrontation)</a:t>
            </a:r>
          </a:p>
          <a:p>
            <a:pPr lvl="1">
              <a:defRPr/>
            </a:pPr>
            <a:r>
              <a:rPr lang="en-US" sz="1800" dirty="0" smtClean="0"/>
              <a:t>Fatalism (individual has no control over situations)</a:t>
            </a:r>
          </a:p>
          <a:p>
            <a:pPr lvl="1">
              <a:defRPr/>
            </a:pPr>
            <a:r>
              <a:rPr lang="en-US" sz="1800" dirty="0" smtClean="0"/>
              <a:t>Dignity (maintaining honor in the family and group)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Adaptations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Adaptations for African Americans were based on cultural and behavioral practices that put them at risk:</a:t>
            </a:r>
          </a:p>
          <a:p>
            <a:pPr lvl="1"/>
            <a:r>
              <a:rPr lang="en-US" sz="2000" dirty="0" smtClean="0"/>
              <a:t>Traditional gender roles</a:t>
            </a:r>
          </a:p>
          <a:p>
            <a:pPr lvl="1"/>
            <a:r>
              <a:rPr lang="en-US" sz="2000" dirty="0" smtClean="0"/>
              <a:t>Pride in devotion and service to others</a:t>
            </a:r>
          </a:p>
          <a:p>
            <a:pPr lvl="1"/>
            <a:r>
              <a:rPr lang="en-US" sz="2000" dirty="0" smtClean="0"/>
              <a:t>Religious beliefs</a:t>
            </a:r>
          </a:p>
          <a:p>
            <a:pPr lvl="1"/>
            <a:r>
              <a:rPr lang="en-US" sz="2000" dirty="0" smtClean="0"/>
              <a:t>Tendency to self-neglect</a:t>
            </a:r>
          </a:p>
          <a:p>
            <a:pPr lvl="1"/>
            <a:r>
              <a:rPr lang="en-US" sz="2000" dirty="0" smtClean="0"/>
              <a:t>Low levels of interpersonal power</a:t>
            </a:r>
          </a:p>
          <a:p>
            <a:pPr lvl="1"/>
            <a:r>
              <a:rPr lang="en-US" sz="2000" dirty="0" smtClean="0"/>
              <a:t>Concurrent sexual partners</a:t>
            </a:r>
          </a:p>
          <a:p>
            <a:pPr lvl="1"/>
            <a:endParaRPr lang="en-US" sz="2000" dirty="0" smtClean="0"/>
          </a:p>
          <a:p>
            <a:pPr lvl="1"/>
            <a:endParaRPr lang="en-US" sz="14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Lessons Learned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905000"/>
            <a:ext cx="78486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Despite diagnosis, women still lack basic knowledge about HIV/AIDS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Role model stories seem to resonate with participants and facilitate discussions on topics that were previously uncomfortable for participants.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Women with low literacy skills and limited English Proficiency skills benefit from the use of games and other interactive teaching methods.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Women now understand the relationship between nutrition and staying healthy.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Women often do not understand the link between unsafe sexual behaviors and re-infection</a:t>
            </a:r>
            <a:r>
              <a:rPr lang="en-US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.</a:t>
            </a:r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2209800"/>
            <a:ext cx="3962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Question &amp; Answer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5105400"/>
            <a:ext cx="3962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+mj-lt"/>
              </a:rPr>
              <a:t>Thank you!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8229600" cy="1828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 descr="H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152400"/>
            <a:ext cx="1371600" cy="2286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676" y="914400"/>
            <a:ext cx="6679324" cy="4398579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The Ruth M Rothstein CORE Center</a:t>
            </a:r>
          </a:p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Chicago, IL</a:t>
            </a:r>
          </a:p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Project WE CARE </a:t>
            </a:r>
          </a:p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(</a:t>
            </a:r>
            <a:r>
              <a:rPr lang="en-US" sz="9600" i="1" dirty="0" smtClean="0">
                <a:solidFill>
                  <a:schemeClr val="tx1"/>
                </a:solidFill>
              </a:rPr>
              <a:t>Women Empowered to Connect And Remain Engaged in Care</a:t>
            </a:r>
            <a:r>
              <a:rPr lang="en-US" sz="96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Experiences with the CDC DEBI  </a:t>
            </a:r>
          </a:p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Healthy Relationships </a:t>
            </a:r>
          </a:p>
          <a:p>
            <a:pPr algn="ctr"/>
            <a:endParaRPr lang="en-US" sz="9600" dirty="0">
              <a:solidFill>
                <a:schemeClr val="tx1"/>
              </a:solidFill>
            </a:endParaRPr>
          </a:p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Allison M. </a:t>
            </a:r>
            <a:r>
              <a:rPr lang="en-US" sz="7200" dirty="0" err="1" smtClean="0">
                <a:solidFill>
                  <a:schemeClr val="tx1"/>
                </a:solidFill>
              </a:rPr>
              <a:t>Precht</a:t>
            </a:r>
            <a:r>
              <a:rPr lang="en-US" sz="7200" dirty="0" smtClean="0">
                <a:solidFill>
                  <a:schemeClr val="tx1"/>
                </a:solidFill>
              </a:rPr>
              <a:t>, MA, CADC- Project Manager</a:t>
            </a:r>
          </a:p>
          <a:p>
            <a:pPr algn="ctr"/>
            <a:endParaRPr lang="en-US" sz="7200" dirty="0">
              <a:solidFill>
                <a:schemeClr val="tx1"/>
              </a:solidFill>
            </a:endParaRPr>
          </a:p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Marisol Gonzalez, RN, MPH – Principal Investigator</a:t>
            </a:r>
          </a:p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Susan Ryerson </a:t>
            </a:r>
            <a:r>
              <a:rPr lang="en-US" sz="7200" dirty="0" err="1" smtClean="0">
                <a:solidFill>
                  <a:schemeClr val="tx1"/>
                </a:solidFill>
              </a:rPr>
              <a:t>Espino</a:t>
            </a:r>
            <a:r>
              <a:rPr lang="en-US" sz="7200" dirty="0" smtClean="0">
                <a:solidFill>
                  <a:schemeClr val="tx1"/>
                </a:solidFill>
              </a:rPr>
              <a:t>, PhD – Lead Evaluator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			</a:t>
            </a:r>
          </a:p>
          <a:p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		</a:t>
            </a:r>
          </a:p>
          <a:p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		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The Ruth M. Rothstein Core Center</a:t>
            </a:r>
            <a:br>
              <a:rPr lang="en-US" sz="2800" dirty="0" smtClean="0"/>
            </a:br>
            <a:r>
              <a:rPr lang="en-US" sz="2800" dirty="0" smtClean="0"/>
              <a:t>Chicago, IL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-7071" t="37231"/>
          <a:stretch>
            <a:fillRect/>
          </a:stretch>
        </p:blipFill>
        <p:spPr bwMode="auto">
          <a:xfrm>
            <a:off x="1447800" y="1676400"/>
            <a:ext cx="6019800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990600" y="3657600"/>
            <a:ext cx="7391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Cook County Health and Hospitals System – Public “Safety-Net” Facility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5,000 active patients, 35,000 primary care visits annually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64% African American and 20% Hispanic/Latino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Frequent history of drug use, incarceration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Approximately 1200 women with HIV annually.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An estimated 70-75% of all HIV infected women and 25-30% of HIV infected children known to be in care in the Chicago area.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Healthy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DEBI </a:t>
            </a:r>
            <a:r>
              <a:rPr lang="en-US" sz="3000" dirty="0"/>
              <a:t>(</a:t>
            </a:r>
            <a:r>
              <a:rPr lang="en-US" sz="3000" dirty="0" smtClean="0"/>
              <a:t>CDC </a:t>
            </a:r>
            <a:r>
              <a:rPr lang="en-US" sz="3000" dirty="0"/>
              <a:t>Diffusion of Effective Behavioral </a:t>
            </a:r>
            <a:r>
              <a:rPr lang="en-US" sz="3000" dirty="0" smtClean="0"/>
              <a:t>Interventions). </a:t>
            </a:r>
          </a:p>
          <a:p>
            <a:r>
              <a:rPr lang="en-US" sz="3000" i="1" dirty="0" smtClean="0"/>
              <a:t>5</a:t>
            </a:r>
            <a:r>
              <a:rPr lang="en-US" sz="3000" dirty="0" smtClean="0"/>
              <a:t>-session </a:t>
            </a:r>
            <a:r>
              <a:rPr lang="en-US" sz="3000" dirty="0"/>
              <a:t>(two hours each session), small-group </a:t>
            </a:r>
            <a:r>
              <a:rPr lang="en-US" sz="3000" dirty="0" smtClean="0"/>
              <a:t>(6-8 people) intervention </a:t>
            </a:r>
            <a:r>
              <a:rPr lang="en-US" sz="3000" dirty="0"/>
              <a:t>for men and women living with HIV/AIDS. </a:t>
            </a:r>
            <a:endParaRPr lang="en-US" sz="3000" dirty="0" smtClean="0"/>
          </a:p>
          <a:p>
            <a:r>
              <a:rPr lang="en-US" sz="3000" dirty="0"/>
              <a:t>B</a:t>
            </a:r>
            <a:r>
              <a:rPr lang="en-US" sz="3000" dirty="0" smtClean="0"/>
              <a:t>ased </a:t>
            </a:r>
            <a:r>
              <a:rPr lang="en-US" sz="3000" dirty="0"/>
              <a:t>on Social Cognitive </a:t>
            </a:r>
            <a:r>
              <a:rPr lang="en-US" sz="3000" dirty="0" smtClean="0"/>
              <a:t>Theory; focuses on developing </a:t>
            </a:r>
            <a:r>
              <a:rPr lang="en-US" sz="3000" dirty="0"/>
              <a:t>skills and building self-efficacy to make informed and safe decisions about disclosure and behaviors. </a:t>
            </a:r>
            <a:endParaRPr lang="en-US" sz="3000" dirty="0" smtClean="0"/>
          </a:p>
          <a:p>
            <a:r>
              <a:rPr lang="en-US" sz="3000" dirty="0" smtClean="0"/>
              <a:t>Core &amp; modifiable key components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HR has been resource intensive</a:t>
            </a:r>
          </a:p>
          <a:p>
            <a:pPr lvl="1"/>
            <a:r>
              <a:rPr lang="en-US" dirty="0" smtClean="0"/>
              <a:t>Large staff training</a:t>
            </a:r>
          </a:p>
          <a:p>
            <a:pPr lvl="1"/>
            <a:r>
              <a:rPr lang="en-US" dirty="0" smtClean="0"/>
              <a:t>HR Consumer Advisory Board to oversee adaptation of HR to CORE context and clientele </a:t>
            </a:r>
          </a:p>
          <a:p>
            <a:pPr lvl="1"/>
            <a:r>
              <a:rPr lang="en-US" dirty="0" smtClean="0"/>
              <a:t>Significant outreach efforts &amp; incentives to encourage facilitate recruitment &amp; participation</a:t>
            </a:r>
          </a:p>
          <a:p>
            <a:pPr lvl="1"/>
            <a:r>
              <a:rPr lang="en-US" dirty="0" smtClean="0"/>
              <a:t>Space </a:t>
            </a:r>
          </a:p>
          <a:p>
            <a:pPr lvl="1"/>
            <a:r>
              <a:rPr lang="en-US" dirty="0" smtClean="0"/>
              <a:t>Refreshments/session preparation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Film clips</a:t>
            </a:r>
          </a:p>
          <a:p>
            <a:r>
              <a:rPr lang="en-US" dirty="0" smtClean="0"/>
              <a:t>Facilitators</a:t>
            </a:r>
          </a:p>
          <a:p>
            <a:r>
              <a:rPr lang="en-US" dirty="0" smtClean="0"/>
              <a:t>Series Schedule</a:t>
            </a:r>
          </a:p>
          <a:p>
            <a:r>
              <a:rPr lang="en-US" dirty="0" smtClean="0"/>
              <a:t>Incentives</a:t>
            </a:r>
          </a:p>
          <a:p>
            <a:r>
              <a:rPr lang="en-US" dirty="0" smtClean="0"/>
              <a:t>Resource Packets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27  participants  20  graduates</a:t>
            </a:r>
          </a:p>
          <a:p>
            <a:r>
              <a:rPr lang="en-US" dirty="0" smtClean="0"/>
              <a:t>Significant impact on all participants (including facilitators)</a:t>
            </a:r>
          </a:p>
          <a:p>
            <a:pPr lvl="1"/>
            <a:r>
              <a:rPr lang="en-US" dirty="0" smtClean="0"/>
              <a:t>Increased peer support (incl. developing trust in female friendships)</a:t>
            </a:r>
          </a:p>
          <a:p>
            <a:pPr lvl="1"/>
            <a:r>
              <a:rPr lang="en-US" dirty="0" smtClean="0"/>
              <a:t>Disclosures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/>
              <a:t>self awareness and confidence in negotiating safe sex and </a:t>
            </a:r>
            <a:r>
              <a:rPr lang="en-US" dirty="0" smtClean="0"/>
              <a:t>disclosure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Outstanding Work/Interests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Exploring ways to evaluate (process and outcome)</a:t>
            </a:r>
          </a:p>
          <a:p>
            <a:r>
              <a:rPr lang="en-US" dirty="0" smtClean="0"/>
              <a:t>Considering ways to leverage resources:</a:t>
            </a:r>
          </a:p>
          <a:p>
            <a:pPr lvl="1"/>
            <a:r>
              <a:rPr lang="en-US" dirty="0" smtClean="0"/>
              <a:t>Internal &amp; external collaboration to meet needs of a variety of stakeholders and keep costs down for any one program</a:t>
            </a:r>
          </a:p>
          <a:p>
            <a:r>
              <a:rPr lang="en-US" dirty="0" smtClean="0"/>
              <a:t>Consider ways to reduce “commitment threat” and increase HR exposure to more women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1904</Words>
  <Application>Microsoft Office PowerPoint</Application>
  <PresentationFormat>On-screen Show (4:3)</PresentationFormat>
  <Paragraphs>277</Paragraphs>
  <Slides>29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Flow</vt:lpstr>
      <vt:lpstr>Chart</vt:lpstr>
      <vt:lpstr>  MODIFYING EVIDENCE BASED INTERVENTIONS: WHEN LOCAL CONTEXT MEETS EVIDENCE BASED INTERVENTIONS</vt:lpstr>
      <vt:lpstr>Introduction to Initiative and Workshop</vt:lpstr>
      <vt:lpstr> </vt:lpstr>
      <vt:lpstr>The Ruth M. Rothstein Core Center Chicago, IL</vt:lpstr>
      <vt:lpstr>Background Healthy Relationships</vt:lpstr>
      <vt:lpstr>CORE Preparation</vt:lpstr>
      <vt:lpstr>Modifications</vt:lpstr>
      <vt:lpstr>Experiences </vt:lpstr>
      <vt:lpstr>Outstanding Work/Interests </vt:lpstr>
      <vt:lpstr>“Deadly Secret” by Anonymous</vt:lpstr>
      <vt:lpstr>ACKNOWLEDGEMENTS</vt:lpstr>
      <vt:lpstr>Utilizing the ARTAS Strengths Based Case Management Model to Recruit and Retain Rural Women of Color  in HIV Care</vt:lpstr>
      <vt:lpstr>Project Team, Collaborators and Contributors</vt:lpstr>
      <vt:lpstr>HSC Overview</vt:lpstr>
      <vt:lpstr>Strengths-Based Case Management: Overview</vt:lpstr>
      <vt:lpstr>SBCM and ARTAS Linkage to Care</vt:lpstr>
      <vt:lpstr>Application to Linkage to Care for Women of Color</vt:lpstr>
      <vt:lpstr>HSC Adaptation of Original ARTAS Model</vt:lpstr>
      <vt:lpstr>Preliminary HSC Multi-site Linkage/Retention Data</vt:lpstr>
      <vt:lpstr>Lessons Learned/Experience with Modifications</vt:lpstr>
      <vt:lpstr>Yo me cuido, Tu te cuidas, Nos cuidamos Curriculum </vt:lpstr>
      <vt:lpstr>LIFT Project Overview</vt:lpstr>
      <vt:lpstr>Core Elements of SISTA and Yo Me Cuido</vt:lpstr>
      <vt:lpstr>Overview of Yo Me Cuido</vt:lpstr>
      <vt:lpstr>Modifications</vt:lpstr>
      <vt:lpstr>Cultural Adaptations</vt:lpstr>
      <vt:lpstr>Cultural Adaptations</vt:lpstr>
      <vt:lpstr>Lessons Learned</vt:lpstr>
      <vt:lpstr>Slide 29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experience with CDC DEBI - Healthy Relationships</dc:title>
  <dc:creator>SUSAN</dc:creator>
  <cp:lastModifiedBy>Niko</cp:lastModifiedBy>
  <cp:revision>98</cp:revision>
  <dcterms:created xsi:type="dcterms:W3CDTF">2011-10-13T17:53:55Z</dcterms:created>
  <dcterms:modified xsi:type="dcterms:W3CDTF">2012-10-15T15:37:39Z</dcterms:modified>
</cp:coreProperties>
</file>