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42"/>
  </p:notesMasterIdLst>
  <p:sldIdLst>
    <p:sldId id="281" r:id="rId2"/>
    <p:sldId id="295"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56" r:id="rId17"/>
    <p:sldId id="257" r:id="rId18"/>
    <p:sldId id="258" r:id="rId19"/>
    <p:sldId id="259" r:id="rId20"/>
    <p:sldId id="260" r:id="rId21"/>
    <p:sldId id="261" r:id="rId22"/>
    <p:sldId id="266" r:id="rId23"/>
    <p:sldId id="262" r:id="rId24"/>
    <p:sldId id="264" r:id="rId25"/>
    <p:sldId id="267" r:id="rId26"/>
    <p:sldId id="263"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03" autoAdjust="0"/>
    <p:restoredTop sz="94017" autoAdjust="0"/>
  </p:normalViewPr>
  <p:slideViewPr>
    <p:cSldViewPr showGuides="1">
      <p:cViewPr varScale="1">
        <p:scale>
          <a:sx n="44" d="100"/>
          <a:sy n="44" d="100"/>
        </p:scale>
        <p:origin x="-18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22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8ACAD759-2424-4EBC-BF70-E113662F266C}" type="slidenum">
              <a:rPr lang="en-US"/>
              <a:pPr>
                <a:defRPr/>
              </a:pPr>
              <a:t>‹#›</a:t>
            </a:fld>
            <a:endParaRPr lang="en-US"/>
          </a:p>
        </p:txBody>
      </p:sp>
    </p:spTree>
    <p:extLst>
      <p:ext uri="{BB962C8B-B14F-4D97-AF65-F5344CB8AC3E}">
        <p14:creationId xmlns:p14="http://schemas.microsoft.com/office/powerpoint/2010/main" val="1296931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endParaRPr 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A49EBA4-8049-4546-92F1-D2406B56016E}"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E1905F8-B38B-4784-8695-E4B63919CEE0}" type="slidenum">
              <a:rPr lang="en-US" smtClean="0"/>
              <a:pPr eaLnBrk="1" hangingPunct="1"/>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A7BF04B-6769-4CB2-AC62-8FCF8EBC6646}" type="slidenum">
              <a:rPr lang="en-US" smtClean="0"/>
              <a:pPr eaLnBrk="1" hangingPunct="1"/>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ECD3159-7260-4FC4-9451-86769B9E1B39}" type="slidenum">
              <a:rPr lang="en-US" smtClean="0"/>
              <a:pPr eaLnBrk="1" hangingPunct="1"/>
              <a:t>17</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Although our clinics are located in three large Service Planning Areas across Los Angeles County, one of our full service clinics, and one that the LODi team operate out of, is in downtown Skid Row Los Angeles.  Skid Row is where the larges homeless population in the country resides.  It is also a haven for SA needs, MH issues, and STIs including HIV.  Essentially, we are talking about a population of highly stigmatized and vulnerable women who do not want to be found but once found, they are extremely appreciative of the help. For the record, JWCH has clinics located in SPAs 4, 6 and, 7</a:t>
            </a:r>
          </a:p>
          <a:p>
            <a:pPr eaLnBrk="1" hangingPunct="1"/>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Mission </a:t>
            </a:r>
            <a:r>
              <a:rPr lang="en-US" sz="1000" smtClean="0">
                <a:latin typeface="Arial" pitchFamily="34" charset="0"/>
                <a:cs typeface="Arial" pitchFamily="34" charset="0"/>
              </a:rPr>
              <a:t>is to improve the health status and well-being of under-served segments of the population of Los Angeles County through the direct provision or coordination of health care, health education, services, and research. </a:t>
            </a:r>
          </a:p>
          <a:p>
            <a:pPr eaLnBrk="1" hangingPunct="1"/>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700325A-2C37-4869-B94F-734395AAD568}" type="slidenum">
              <a:rPr lang="en-US" smtClean="0"/>
              <a:pPr eaLnBrk="1" hangingPunct="1"/>
              <a:t>18</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olidFill>
                  <a:srgbClr val="52240B"/>
                </a:solidFill>
                <a:latin typeface="Times New Roman" pitchFamily="18" charset="0"/>
                <a:cs typeface="Arial" pitchFamily="34" charset="0"/>
              </a:rPr>
              <a:t>Building relationships that involve setting goals that are client centered to enhance a client’s quality of HIV medical care </a:t>
            </a:r>
          </a:p>
          <a:p>
            <a:pPr lvl="1" eaLnBrk="1" hangingPunct="1"/>
            <a:r>
              <a:rPr lang="en-US" sz="1400" smtClean="0">
                <a:solidFill>
                  <a:srgbClr val="52240B"/>
                </a:solidFill>
                <a:latin typeface="Times New Roman" pitchFamily="18" charset="0"/>
                <a:cs typeface="Arial" pitchFamily="34" charset="0"/>
              </a:rPr>
              <a:t>Home visits </a:t>
            </a:r>
          </a:p>
          <a:p>
            <a:pPr lvl="1" eaLnBrk="1" hangingPunct="1"/>
            <a:r>
              <a:rPr lang="en-US" sz="1400" smtClean="0">
                <a:solidFill>
                  <a:srgbClr val="52240B"/>
                </a:solidFill>
                <a:latin typeface="Times New Roman" pitchFamily="18" charset="0"/>
                <a:cs typeface="Arial" pitchFamily="34" charset="0"/>
              </a:rPr>
              <a:t>Informal Availability</a:t>
            </a:r>
          </a:p>
          <a:p>
            <a:pPr lvl="1" eaLnBrk="1" hangingPunct="1"/>
            <a:r>
              <a:rPr lang="en-US" sz="1400" smtClean="0">
                <a:solidFill>
                  <a:srgbClr val="52240B"/>
                </a:solidFill>
                <a:latin typeface="Times New Roman" pitchFamily="18" charset="0"/>
                <a:cs typeface="Arial" pitchFamily="34" charset="0"/>
              </a:rPr>
              <a:t>Peer Support </a:t>
            </a:r>
          </a:p>
          <a:p>
            <a:pPr lvl="1" eaLnBrk="1" hangingPunct="1"/>
            <a:endParaRPr lang="en-US" sz="400" smtClean="0">
              <a:solidFill>
                <a:srgbClr val="52240B"/>
              </a:solidFill>
              <a:latin typeface="Times New Roman" pitchFamily="18" charset="0"/>
              <a:cs typeface="Arial" pitchFamily="34" charset="0"/>
            </a:endParaRPr>
          </a:p>
          <a:p>
            <a:pPr eaLnBrk="1" hangingPunct="1"/>
            <a:r>
              <a:rPr lang="en-US" smtClean="0">
                <a:solidFill>
                  <a:srgbClr val="52240B"/>
                </a:solidFill>
                <a:latin typeface="Times New Roman" pitchFamily="18" charset="0"/>
                <a:cs typeface="Arial" pitchFamily="34" charset="0"/>
              </a:rPr>
              <a:t>Innovative outreach and aggressive follow-up</a:t>
            </a:r>
          </a:p>
          <a:p>
            <a:pPr eaLnBrk="1" hangingPunct="1"/>
            <a:endParaRPr lang="en-US" sz="400" smtClean="0">
              <a:solidFill>
                <a:srgbClr val="52240B"/>
              </a:solidFill>
              <a:latin typeface="Times New Roman" pitchFamily="18" charset="0"/>
              <a:cs typeface="Arial" pitchFamily="34" charset="0"/>
            </a:endParaRPr>
          </a:p>
          <a:p>
            <a:pPr eaLnBrk="1" hangingPunct="1"/>
            <a:r>
              <a:rPr lang="en-US" smtClean="0">
                <a:solidFill>
                  <a:srgbClr val="52240B"/>
                </a:solidFill>
                <a:latin typeface="Times New Roman" pitchFamily="18" charset="0"/>
                <a:cs typeface="Arial" pitchFamily="34" charset="0"/>
              </a:rPr>
              <a:t>Incentives for enrolling into the project and for completing follow-ups</a:t>
            </a:r>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515E51B-8BAA-404C-9173-421CA0FED86B}" type="slidenum">
              <a:rPr lang="en-US" smtClean="0"/>
              <a:pPr eaLnBrk="1" hangingPunct="1"/>
              <a:t>20</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smtClean="0">
                <a:solidFill>
                  <a:srgbClr val="52240B"/>
                </a:solidFill>
                <a:latin typeface="Times New Roman" pitchFamily="18" charset="0"/>
                <a:cs typeface="Arial" pitchFamily="34" charset="0"/>
              </a:rPr>
              <a:t>Peer CHOWs must qualify with specific criteria:</a:t>
            </a:r>
          </a:p>
          <a:p>
            <a:pPr lvl="1" eaLnBrk="1" hangingPunct="1">
              <a:lnSpc>
                <a:spcPct val="80000"/>
              </a:lnSpc>
            </a:pPr>
            <a:r>
              <a:rPr lang="en-US" sz="900" smtClean="0">
                <a:solidFill>
                  <a:srgbClr val="52240B"/>
                </a:solidFill>
                <a:latin typeface="Times New Roman" pitchFamily="18" charset="0"/>
                <a:cs typeface="Arial" pitchFamily="34" charset="0"/>
              </a:rPr>
              <a:t>Be culturally congruent with our target population</a:t>
            </a:r>
          </a:p>
          <a:p>
            <a:pPr lvl="1" eaLnBrk="1" hangingPunct="1">
              <a:lnSpc>
                <a:spcPct val="80000"/>
              </a:lnSpc>
            </a:pPr>
            <a:r>
              <a:rPr lang="en-US" sz="900" smtClean="0">
                <a:solidFill>
                  <a:srgbClr val="52240B"/>
                </a:solidFill>
                <a:latin typeface="Times New Roman" pitchFamily="18" charset="0"/>
                <a:cs typeface="Arial" pitchFamily="34" charset="0"/>
              </a:rPr>
              <a:t>Be comfortable with sharing their HIV status</a:t>
            </a:r>
          </a:p>
          <a:p>
            <a:pPr lvl="1" eaLnBrk="1" hangingPunct="1">
              <a:lnSpc>
                <a:spcPct val="80000"/>
              </a:lnSpc>
            </a:pPr>
            <a:r>
              <a:rPr lang="en-US" sz="900" smtClean="0">
                <a:solidFill>
                  <a:srgbClr val="52240B"/>
                </a:solidFill>
                <a:latin typeface="Times New Roman" pitchFamily="18" charset="0"/>
                <a:cs typeface="Arial" pitchFamily="34" charset="0"/>
              </a:rPr>
              <a:t>Ready to be a role model to clients</a:t>
            </a:r>
          </a:p>
          <a:p>
            <a:pPr lvl="1" eaLnBrk="1" hangingPunct="1">
              <a:lnSpc>
                <a:spcPct val="80000"/>
              </a:lnSpc>
            </a:pPr>
            <a:r>
              <a:rPr lang="en-US" sz="900" smtClean="0">
                <a:solidFill>
                  <a:srgbClr val="52240B"/>
                </a:solidFill>
                <a:latin typeface="Times New Roman" pitchFamily="18" charset="0"/>
                <a:cs typeface="Arial" pitchFamily="34" charset="0"/>
              </a:rPr>
              <a:t>Have successfully completed any substance abuse programs, if applicable</a:t>
            </a:r>
          </a:p>
          <a:p>
            <a:pPr lvl="1" eaLnBrk="1" hangingPunct="1">
              <a:lnSpc>
                <a:spcPct val="80000"/>
              </a:lnSpc>
            </a:pPr>
            <a:r>
              <a:rPr lang="en-US" sz="900" smtClean="0">
                <a:solidFill>
                  <a:srgbClr val="52240B"/>
                </a:solidFill>
                <a:latin typeface="Times New Roman" pitchFamily="18" charset="0"/>
                <a:cs typeface="Arial" pitchFamily="34" charset="0"/>
              </a:rPr>
              <a:t>Be available to volunteer for at least 16 hours a week and committee for at least 3 months</a:t>
            </a:r>
          </a:p>
          <a:p>
            <a:pPr lvl="1" eaLnBrk="1" hangingPunct="1">
              <a:lnSpc>
                <a:spcPct val="80000"/>
              </a:lnSpc>
            </a:pPr>
            <a:endParaRPr lang="en-US" sz="900" smtClean="0">
              <a:solidFill>
                <a:srgbClr val="52240B"/>
              </a:solidFill>
              <a:latin typeface="Times New Roman" pitchFamily="18" charset="0"/>
              <a:cs typeface="Arial" pitchFamily="34" charset="0"/>
            </a:endParaRPr>
          </a:p>
          <a:p>
            <a:pPr lvl="1" eaLnBrk="1" hangingPunct="1">
              <a:lnSpc>
                <a:spcPct val="80000"/>
              </a:lnSpc>
            </a:pPr>
            <a:r>
              <a:rPr lang="en-US" sz="900" smtClean="0">
                <a:solidFill>
                  <a:srgbClr val="52240B"/>
                </a:solidFill>
                <a:latin typeface="Times New Roman" pitchFamily="18" charset="0"/>
                <a:cs typeface="Arial" pitchFamily="34" charset="0"/>
              </a:rPr>
              <a:t>These are volunteer positions that earn a $200 gift card per 30 days.</a:t>
            </a:r>
          </a:p>
          <a:p>
            <a:pPr lvl="1" eaLnBrk="1" hangingPunct="1">
              <a:lnSpc>
                <a:spcPct val="80000"/>
              </a:lnSpc>
            </a:pPr>
            <a:endParaRPr lang="en-US" sz="900" smtClean="0">
              <a:solidFill>
                <a:srgbClr val="52240B"/>
              </a:solidFill>
              <a:latin typeface="Times New Roman" pitchFamily="18" charset="0"/>
              <a:cs typeface="Arial" pitchFamily="34" charset="0"/>
            </a:endParaRPr>
          </a:p>
          <a:p>
            <a:pPr eaLnBrk="1" hangingPunct="1">
              <a:lnSpc>
                <a:spcPct val="80000"/>
              </a:lnSpc>
            </a:pPr>
            <a:r>
              <a:rPr lang="en-US" sz="900" smtClean="0">
                <a:latin typeface="Arial" pitchFamily="34" charset="0"/>
                <a:cs typeface="Arial" pitchFamily="34" charset="0"/>
              </a:rPr>
              <a:t>Once screened for qualification, peer CHOWs attend a 7 session training:</a:t>
            </a:r>
          </a:p>
          <a:p>
            <a:pPr lvl="1" eaLnBrk="1" hangingPunct="1">
              <a:lnSpc>
                <a:spcPct val="80000"/>
              </a:lnSpc>
            </a:pPr>
            <a:r>
              <a:rPr lang="en-US" sz="900" smtClean="0">
                <a:latin typeface="Arial" pitchFamily="34" charset="0"/>
                <a:cs typeface="Arial" pitchFamily="34" charset="0"/>
              </a:rPr>
              <a:t>SESSION 1:  HOW TO TEACH BASIC HIV/AIDS INFORMATION</a:t>
            </a:r>
          </a:p>
          <a:p>
            <a:pPr lvl="1" eaLnBrk="1" hangingPunct="1">
              <a:lnSpc>
                <a:spcPct val="80000"/>
              </a:lnSpc>
            </a:pPr>
            <a:r>
              <a:rPr lang="en-US" sz="900" smtClean="0">
                <a:latin typeface="Arial" pitchFamily="34" charset="0"/>
                <a:cs typeface="Arial" pitchFamily="34" charset="0"/>
              </a:rPr>
              <a:t>SESSION 2:  COMPONENTS OF SUCCESSFUL INTERVENTIONS AND</a:t>
            </a:r>
          </a:p>
          <a:p>
            <a:pPr lvl="1" eaLnBrk="1" hangingPunct="1">
              <a:lnSpc>
                <a:spcPct val="80000"/>
              </a:lnSpc>
            </a:pPr>
            <a:r>
              <a:rPr lang="en-US" sz="900" smtClean="0">
                <a:latin typeface="Arial" pitchFamily="34" charset="0"/>
                <a:cs typeface="Arial" pitchFamily="34" charset="0"/>
              </a:rPr>
              <a:t>                            THEORY OF BEHAVIOR CHANGE </a:t>
            </a:r>
          </a:p>
          <a:p>
            <a:pPr lvl="1" eaLnBrk="1" hangingPunct="1">
              <a:lnSpc>
                <a:spcPct val="80000"/>
              </a:lnSpc>
            </a:pPr>
            <a:r>
              <a:rPr lang="en-US" sz="900" smtClean="0">
                <a:latin typeface="Arial" pitchFamily="34" charset="0"/>
                <a:cs typeface="Arial" pitchFamily="34" charset="0"/>
              </a:rPr>
              <a:t>SESSION 3: TYPES OF BIRTH CONTROL</a:t>
            </a:r>
          </a:p>
          <a:p>
            <a:pPr lvl="1" eaLnBrk="1" hangingPunct="1">
              <a:lnSpc>
                <a:spcPct val="80000"/>
              </a:lnSpc>
            </a:pPr>
            <a:r>
              <a:rPr lang="en-US" sz="900" smtClean="0">
                <a:latin typeface="Arial" pitchFamily="34" charset="0"/>
                <a:cs typeface="Arial" pitchFamily="34" charset="0"/>
              </a:rPr>
              <a:t>SESSION 4:  ALTERNATIVE SEX AND HIV TESTING</a:t>
            </a:r>
          </a:p>
          <a:p>
            <a:pPr lvl="1" eaLnBrk="1" hangingPunct="1">
              <a:lnSpc>
                <a:spcPct val="80000"/>
              </a:lnSpc>
            </a:pPr>
            <a:r>
              <a:rPr lang="en-US" sz="900" smtClean="0">
                <a:latin typeface="Arial" pitchFamily="34" charset="0"/>
                <a:cs typeface="Arial" pitchFamily="34" charset="0"/>
              </a:rPr>
              <a:t>SESSION 5:  THE EFFECTS OF DRUGS AND ALCOHOL</a:t>
            </a:r>
          </a:p>
          <a:p>
            <a:pPr lvl="1" eaLnBrk="1" hangingPunct="1">
              <a:lnSpc>
                <a:spcPct val="80000"/>
              </a:lnSpc>
            </a:pPr>
            <a:r>
              <a:rPr lang="en-US" sz="900" smtClean="0">
                <a:latin typeface="Arial" pitchFamily="34" charset="0"/>
                <a:cs typeface="Arial" pitchFamily="34" charset="0"/>
              </a:rPr>
              <a:t>SESSION 6:  EDUCATING MY PEERS:  UNDERSTANDING MY ROLE</a:t>
            </a:r>
          </a:p>
          <a:p>
            <a:pPr lvl="1" eaLnBrk="1" hangingPunct="1">
              <a:lnSpc>
                <a:spcPct val="80000"/>
              </a:lnSpc>
            </a:pPr>
            <a:r>
              <a:rPr lang="en-US" sz="900" smtClean="0">
                <a:latin typeface="Arial" pitchFamily="34" charset="0"/>
                <a:cs typeface="Arial" pitchFamily="34" charset="0"/>
              </a:rPr>
              <a:t>SESSION 7:  BEHAVIOR MODIFICATION ACTIVITIES AND GROUP </a:t>
            </a:r>
          </a:p>
          <a:p>
            <a:pPr lvl="1" eaLnBrk="1" hangingPunct="1">
              <a:lnSpc>
                <a:spcPct val="80000"/>
              </a:lnSpc>
            </a:pPr>
            <a:r>
              <a:rPr lang="en-US" sz="900" smtClean="0">
                <a:latin typeface="Arial" pitchFamily="34" charset="0"/>
                <a:cs typeface="Arial" pitchFamily="34" charset="0"/>
              </a:rPr>
              <a:t>                           LEADERHIP</a:t>
            </a:r>
          </a:p>
          <a:p>
            <a:pPr lvl="1" eaLnBrk="1" hangingPunct="1">
              <a:lnSpc>
                <a:spcPct val="80000"/>
              </a:lnSpc>
            </a:pPr>
            <a:r>
              <a:rPr lang="en-US" sz="900" smtClean="0">
                <a:latin typeface="Arial" pitchFamily="34" charset="0"/>
                <a:cs typeface="Arial" pitchFamily="34" charset="0"/>
              </a:rPr>
              <a:t>SESSION 8:	FOLLOW UP TRAINING: TEACHING METHODS AND EFFECTIVE</a:t>
            </a:r>
          </a:p>
          <a:p>
            <a:pPr lvl="1" eaLnBrk="1" hangingPunct="1">
              <a:lnSpc>
                <a:spcPct val="80000"/>
              </a:lnSpc>
            </a:pPr>
            <a:r>
              <a:rPr lang="en-US" sz="900" smtClean="0">
                <a:latin typeface="Arial" pitchFamily="34" charset="0"/>
                <a:cs typeface="Arial" pitchFamily="34" charset="0"/>
              </a:rPr>
              <a:t>                           PUBLIC SPEAKING (Optional) </a:t>
            </a:r>
            <a:endParaRPr lang="en-US" sz="900" smtClean="0">
              <a:solidFill>
                <a:srgbClr val="52240B"/>
              </a:solidFill>
              <a:latin typeface="Times New Roman" pitchFamily="18" charset="0"/>
              <a:cs typeface="Arial" pitchFamily="34" charset="0"/>
            </a:endParaRPr>
          </a:p>
          <a:p>
            <a:pPr eaLnBrk="1" hangingPunct="1">
              <a:lnSpc>
                <a:spcPct val="80000"/>
              </a:lnSpc>
            </a:pPr>
            <a:endParaRPr lang="en-US" sz="900" smtClean="0">
              <a:latin typeface="Arial" pitchFamily="34" charset="0"/>
              <a:cs typeface="Arial" pitchFamily="34" charset="0"/>
            </a:endParaRPr>
          </a:p>
          <a:p>
            <a:pPr eaLnBrk="1" hangingPunct="1">
              <a:lnSpc>
                <a:spcPct val="80000"/>
              </a:lnSpc>
            </a:pPr>
            <a:r>
              <a:rPr lang="en-US" sz="900" smtClean="0">
                <a:latin typeface="Arial" pitchFamily="34" charset="0"/>
                <a:cs typeface="Arial" pitchFamily="34" charset="0"/>
              </a:rPr>
              <a:t>Since the beginning of LODi recruitment in February 2011, 13 peer CHOWs who have began and or completed the PEER training. There are currently 4 peer CHOWs who are volunteering on the LODi project. </a:t>
            </a:r>
            <a:r>
              <a:rPr lang="en-US" sz="900" smtClean="0">
                <a:solidFill>
                  <a:srgbClr val="660033"/>
                </a:solidFill>
                <a:latin typeface="Arial" pitchFamily="34" charset="0"/>
                <a:cs typeface="Arial" pitchFamily="34" charset="0"/>
              </a:rPr>
              <a:t>6 are employed (PT or FT) and 1 is doing psychological internship.  One, who only attended 2 sessions, died from suspected drug use a year after her attempt to be a peer.  2 volunteers have health challenges and family obligations.</a:t>
            </a:r>
            <a:endParaRPr lang="en-US" sz="900" smtClean="0">
              <a:latin typeface="Arial" pitchFamily="34" charset="0"/>
              <a:cs typeface="Arial" pitchFamily="34" charset="0"/>
            </a:endParaRPr>
          </a:p>
          <a:p>
            <a:pPr eaLnBrk="1" hangingPunct="1">
              <a:lnSpc>
                <a:spcPct val="80000"/>
              </a:lnSpc>
            </a:pPr>
            <a:endParaRPr lang="en-US" sz="900" smtClean="0">
              <a:latin typeface="Arial" pitchFamily="34" charset="0"/>
              <a:cs typeface="Arial" pitchFamily="34" charset="0"/>
            </a:endParaRPr>
          </a:p>
          <a:p>
            <a:pPr eaLnBrk="1" hangingPunct="1">
              <a:lnSpc>
                <a:spcPct val="80000"/>
              </a:lnSpc>
            </a:pPr>
            <a:endParaRPr lang="en-US" sz="900"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163C432-4ABD-47AB-9573-84C436EF5BC3}" type="slidenum">
              <a:rPr lang="en-US" smtClean="0"/>
              <a:pPr eaLnBrk="1" hangingPunct="1"/>
              <a:t>23</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EFB0B0C-6732-48E7-B244-03FD968DD43C}" type="slidenum">
              <a:rPr lang="en-US" smtClean="0"/>
              <a:pPr eaLnBrk="1" hangingPunct="1"/>
              <a:t>24</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69A4199-2CC8-4904-8D87-C13B970EEB96}" type="slidenum">
              <a:rPr lang="en-US" smtClean="0"/>
              <a:pPr eaLnBrk="1" hangingPunct="1"/>
              <a:t>25</a:t>
            </a:fld>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C63825D-6A0F-4436-904D-C392DDD3200B}" type="slidenum">
              <a:rPr lang="en-US" smtClean="0"/>
              <a:pPr eaLnBrk="1" hangingPunct="1"/>
              <a:t>26</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7DF7139-F71C-48B1-A168-F3E8E151FAA8}" type="slidenum">
              <a:rPr lang="en-US" smtClean="0"/>
              <a:pPr eaLnBrk="1" hangingPunct="1"/>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ln/>
        </p:spPr>
      </p:sp>
      <p:sp>
        <p:nvSpPr>
          <p:cNvPr id="542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a typeface="Geneva"/>
              <a:cs typeface="Genev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173D04-F094-4E34-9205-E65255C9D071}" type="slidenum">
              <a:rPr lang="en-US" smtClean="0"/>
              <a:pPr eaLnBrk="1" hangingPunct="1"/>
              <a:t>35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989B8A7-3D67-41AB-87FF-F96CED896634}" type="slidenum">
              <a:rPr lang="en-US" smtClean="0"/>
              <a:pPr eaLnBrk="1" hangingPunct="1"/>
              <a:t>36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71CED3D-F695-4078-A1C9-0D77A787A0D1}" type="slidenum">
              <a:rPr lang="en-US" smtClean="0"/>
              <a:pPr eaLnBrk="1" hangingPunct="1"/>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358D4DC-1A3C-4BAF-BB0A-F156321001BB}" type="slidenum">
              <a:rPr lang="en-US" smtClean="0"/>
              <a:pPr eaLnBrk="1" hangingPunct="1"/>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9FD089B-1CDF-4265-B6BD-95F4599465CB}" type="slidenum">
              <a:rPr lang="en-US" smtClean="0"/>
              <a:pPr eaLnBrk="1" hangingPunct="1"/>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BCAFDEB-393D-4772-AD0C-B208CE72971D}" type="slidenum">
              <a:rPr lang="en-US" smtClean="0"/>
              <a:pPr eaLnBrk="1" hangingPunct="1"/>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2A1C297-C686-48E1-BBCA-162683FC6B2E}" type="slidenum">
              <a:rPr lang="en-US" smtClean="0"/>
              <a:pPr eaLnBrk="1" hangingPunct="1"/>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4389895-1A2D-42DF-8F77-D7D1FA604091}" type="slidenum">
              <a:rPr lang="en-US" smtClean="0"/>
              <a:pPr eaLnBrk="1" hangingPunct="1"/>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lnSpc>
                <a:spcPct val="90000"/>
              </a:lnSpc>
            </a:pPr>
            <a:endParaRPr lang="en-US" sz="100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103F44B4-FAA7-4226-92AC-64165F6C6481}" type="slidenum">
              <a:rPr lang="en-US"/>
              <a:pPr>
                <a:defRPr/>
              </a:pPr>
              <a:t>‹#›</a:t>
            </a:fld>
            <a:endParaRPr lang="en-US"/>
          </a:p>
        </p:txBody>
      </p:sp>
    </p:spTree>
    <p:extLst>
      <p:ext uri="{BB962C8B-B14F-4D97-AF65-F5344CB8AC3E}">
        <p14:creationId xmlns:p14="http://schemas.microsoft.com/office/powerpoint/2010/main" val="390700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6283D78-71A4-4CA9-8BD6-DC59644C17B8}" type="slidenum">
              <a:rPr lang="en-US"/>
              <a:pPr>
                <a:defRPr/>
              </a:pPr>
              <a:t>‹#›</a:t>
            </a:fld>
            <a:endParaRPr lang="en-US"/>
          </a:p>
        </p:txBody>
      </p:sp>
    </p:spTree>
    <p:extLst>
      <p:ext uri="{BB962C8B-B14F-4D97-AF65-F5344CB8AC3E}">
        <p14:creationId xmlns:p14="http://schemas.microsoft.com/office/powerpoint/2010/main" val="229241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B5E8E9-AE2F-451F-928C-E030B4E35438}" type="slidenum">
              <a:rPr lang="en-US"/>
              <a:pPr>
                <a:defRPr/>
              </a:pPr>
              <a:t>‹#›</a:t>
            </a:fld>
            <a:endParaRPr lang="en-US"/>
          </a:p>
        </p:txBody>
      </p:sp>
    </p:spTree>
    <p:extLst>
      <p:ext uri="{BB962C8B-B14F-4D97-AF65-F5344CB8AC3E}">
        <p14:creationId xmlns:p14="http://schemas.microsoft.com/office/powerpoint/2010/main" val="1127520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with 2 Pictures">
    <p:spTree>
      <p:nvGrpSpPr>
        <p:cNvPr id="1" name=""/>
        <p:cNvGrpSpPr/>
        <p:nvPr/>
      </p:nvGrpSpPr>
      <p:grpSpPr>
        <a:xfrm>
          <a:off x="0" y="0"/>
          <a:ext cx="0" cy="0"/>
          <a:chOff x="0" y="0"/>
          <a:chExt cx="0" cy="0"/>
        </a:xfrm>
      </p:grpSpPr>
      <p:sp>
        <p:nvSpPr>
          <p:cNvPr id="4"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5"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9" name="Rectangle 3"/>
          <p:cNvSpPr/>
          <p:nvPr userDrawn="1"/>
        </p:nvSpPr>
        <p:spPr>
          <a:xfrm>
            <a:off x="304800" y="228600"/>
            <a:ext cx="8077200" cy="579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1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228600"/>
            <a:ext cx="5334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NewRyanLogo2H_low.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0400" y="6056313"/>
            <a:ext cx="2057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p:nvPr/>
        </p:nvSpPr>
        <p:spPr>
          <a:xfrm>
            <a:off x="282575" y="228600"/>
            <a:ext cx="8099425" cy="579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7" name="Content Placeholder 6"/>
          <p:cNvSpPr>
            <a:spLocks noGrp="1"/>
          </p:cNvSpPr>
          <p:nvPr>
            <p:ph sz="quarter" idx="10"/>
          </p:nvPr>
        </p:nvSpPr>
        <p:spPr>
          <a:xfrm>
            <a:off x="857250" y="1828800"/>
            <a:ext cx="7143750" cy="3810000"/>
          </a:xfrm>
          <a:prstGeom prst="rect">
            <a:avLst/>
          </a:prstGeom>
        </p:spPr>
        <p:txBody>
          <a:bodyPr/>
          <a:lstStyle>
            <a:lvl1pPr>
              <a:buClrTx/>
              <a:defRPr>
                <a:solidFill>
                  <a:srgbClr val="FFFFFF"/>
                </a:solidFill>
              </a:defRPr>
            </a:lvl1pPr>
            <a:lvl2pPr>
              <a:buClrTx/>
              <a:defRPr>
                <a:solidFill>
                  <a:srgbClr val="FFFFFF"/>
                </a:solidFill>
              </a:defRPr>
            </a:lvl2pPr>
            <a:lvl3pPr>
              <a:buClrTx/>
              <a:defRPr>
                <a:solidFill>
                  <a:srgbClr val="FFFFFF"/>
                </a:solidFill>
              </a:defRPr>
            </a:lvl3pPr>
            <a:lvl4pPr>
              <a:buClrTx/>
              <a:defRPr>
                <a:solidFill>
                  <a:srgbClr val="FFFFFF"/>
                </a:solidFill>
              </a:defRPr>
            </a:lvl4pPr>
            <a:lvl5pPr>
              <a:buClrTx/>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98474" y="484094"/>
            <a:ext cx="7502525" cy="1116106"/>
          </a:xfrm>
          <a:prstGeom prst="rect">
            <a:avLst/>
          </a:prstGeom>
        </p:spPr>
        <p:txBody>
          <a:bodyPr/>
          <a:lstStyle>
            <a:lvl1pPr>
              <a:defRPr>
                <a:solidFill>
                  <a:srgbClr val="FFFFFF"/>
                </a:solidFill>
              </a:defRPr>
            </a:lvl1pPr>
          </a:lstStyle>
          <a:p>
            <a:r>
              <a:rPr lang="en-US" smtClean="0"/>
              <a:t>Click to edit Master title style</a:t>
            </a:r>
            <a:endParaRPr dirty="0"/>
          </a:p>
        </p:txBody>
      </p:sp>
    </p:spTree>
    <p:extLst>
      <p:ext uri="{BB962C8B-B14F-4D97-AF65-F5344CB8AC3E}">
        <p14:creationId xmlns:p14="http://schemas.microsoft.com/office/powerpoint/2010/main" val="26726586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786E2B2C-656C-453B-B55E-487DB4D61674}" type="slidenum">
              <a:rPr lang="en-US"/>
              <a:pPr>
                <a:defRPr/>
              </a:pPr>
              <a:t>‹#›</a:t>
            </a:fld>
            <a:endParaRPr lang="en-US"/>
          </a:p>
        </p:txBody>
      </p:sp>
    </p:spTree>
    <p:extLst>
      <p:ext uri="{BB962C8B-B14F-4D97-AF65-F5344CB8AC3E}">
        <p14:creationId xmlns:p14="http://schemas.microsoft.com/office/powerpoint/2010/main" val="422778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EA314F18-5CD6-427D-B8A7-3EB71FE0A1E7}" type="slidenum">
              <a:rPr lang="en-US"/>
              <a:pPr>
                <a:defRPr/>
              </a:pPr>
              <a:t>‹#›</a:t>
            </a:fld>
            <a:endParaRPr lang="en-US"/>
          </a:p>
        </p:txBody>
      </p:sp>
    </p:spTree>
    <p:extLst>
      <p:ext uri="{BB962C8B-B14F-4D97-AF65-F5344CB8AC3E}">
        <p14:creationId xmlns:p14="http://schemas.microsoft.com/office/powerpoint/2010/main" val="9723883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F1F2DC0B-8737-4985-9C56-FD1C152EED20}" type="slidenum">
              <a:rPr lang="en-US"/>
              <a:pPr>
                <a:defRPr/>
              </a:pPr>
              <a:t>‹#›</a:t>
            </a:fld>
            <a:endParaRPr lang="en-US"/>
          </a:p>
        </p:txBody>
      </p:sp>
    </p:spTree>
    <p:extLst>
      <p:ext uri="{BB962C8B-B14F-4D97-AF65-F5344CB8AC3E}">
        <p14:creationId xmlns:p14="http://schemas.microsoft.com/office/powerpoint/2010/main" val="49615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854F8C55-3FA4-434B-B1B8-393DD543E38A}" type="slidenum">
              <a:rPr lang="en-US"/>
              <a:pPr>
                <a:defRPr/>
              </a:pPr>
              <a:t>‹#›</a:t>
            </a:fld>
            <a:endParaRPr lang="en-US"/>
          </a:p>
        </p:txBody>
      </p:sp>
    </p:spTree>
    <p:extLst>
      <p:ext uri="{BB962C8B-B14F-4D97-AF65-F5344CB8AC3E}">
        <p14:creationId xmlns:p14="http://schemas.microsoft.com/office/powerpoint/2010/main" val="412777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2434DDE-D237-4A14-9B2C-243B86C73A46}" type="slidenum">
              <a:rPr lang="en-US"/>
              <a:pPr>
                <a:defRPr/>
              </a:pPr>
              <a:t>‹#›</a:t>
            </a:fld>
            <a:endParaRPr lang="en-US"/>
          </a:p>
        </p:txBody>
      </p:sp>
    </p:spTree>
    <p:extLst>
      <p:ext uri="{BB962C8B-B14F-4D97-AF65-F5344CB8AC3E}">
        <p14:creationId xmlns:p14="http://schemas.microsoft.com/office/powerpoint/2010/main" val="1892995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E9F91C8F-289E-4035-BA3D-5DEA5BAB634A}" type="slidenum">
              <a:rPr lang="en-US"/>
              <a:pPr>
                <a:defRPr/>
              </a:pPr>
              <a:t>‹#›</a:t>
            </a:fld>
            <a:endParaRPr lang="en-US"/>
          </a:p>
        </p:txBody>
      </p:sp>
    </p:spTree>
    <p:extLst>
      <p:ext uri="{BB962C8B-B14F-4D97-AF65-F5344CB8AC3E}">
        <p14:creationId xmlns:p14="http://schemas.microsoft.com/office/powerpoint/2010/main" val="360812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B74E90D-4B54-4DB6-8406-B84C31127D65}" type="slidenum">
              <a:rPr lang="en-US"/>
              <a:pPr>
                <a:defRPr/>
              </a:pPr>
              <a:t>‹#›</a:t>
            </a:fld>
            <a:endParaRPr lang="en-US"/>
          </a:p>
        </p:txBody>
      </p:sp>
    </p:spTree>
    <p:extLst>
      <p:ext uri="{BB962C8B-B14F-4D97-AF65-F5344CB8AC3E}">
        <p14:creationId xmlns:p14="http://schemas.microsoft.com/office/powerpoint/2010/main" val="3244130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2D025479-14BA-472E-96FA-40EF6C870B5B}" type="slidenum">
              <a:rPr lang="en-US"/>
              <a:pPr>
                <a:defRPr/>
              </a:pPr>
              <a:t>‹#›</a:t>
            </a:fld>
            <a:endParaRPr lang="en-US"/>
          </a:p>
        </p:txBody>
      </p:sp>
    </p:spTree>
    <p:extLst>
      <p:ext uri="{BB962C8B-B14F-4D97-AF65-F5344CB8AC3E}">
        <p14:creationId xmlns:p14="http://schemas.microsoft.com/office/powerpoint/2010/main" val="151011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053"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2B75C96B-01F8-462A-8FEE-6F6DFC5892A4}"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55" r:id="rId4"/>
    <p:sldLayoutId id="2147483861" r:id="rId5"/>
    <p:sldLayoutId id="2147483856" r:id="rId6"/>
    <p:sldLayoutId id="2147483862" r:id="rId7"/>
    <p:sldLayoutId id="2147483863" r:id="rId8"/>
    <p:sldLayoutId id="2147483864" r:id="rId9"/>
    <p:sldLayoutId id="2147483857" r:id="rId10"/>
    <p:sldLayoutId id="2147483865" r:id="rId11"/>
    <p:sldLayoutId id="2147483866"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heatprogram.org/power.html" TargetMode="External"/><Relationship Id="rId4" Type="http://schemas.openxmlformats.org/officeDocument/2006/relationships/hyperlink" Target="mailto:rachael.peters@downstate.edu"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jpeg"/><Relationship Id="rId4" Type="http://schemas.openxmlformats.org/officeDocument/2006/relationships/image" Target="../media/image8.jpe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3"/>
          <p:cNvSpPr>
            <a:spLocks noGrp="1"/>
          </p:cNvSpPr>
          <p:nvPr>
            <p:ph type="ctrTitle"/>
          </p:nvPr>
        </p:nvSpPr>
        <p:spPr>
          <a:xfrm>
            <a:off x="762000" y="533400"/>
            <a:ext cx="7772400" cy="2362200"/>
          </a:xfrm>
        </p:spPr>
        <p:txBody>
          <a:bodyPr>
            <a:noAutofit/>
          </a:bodyPr>
          <a:lstStyle/>
          <a:p>
            <a:pPr eaLnBrk="1" fontAlgn="auto" hangingPunct="1">
              <a:spcAft>
                <a:spcPts val="0"/>
              </a:spcAft>
              <a:defRPr/>
            </a:pPr>
            <a:r>
              <a:rPr sz="3800" dirty="0" smtClean="0">
                <a:solidFill>
                  <a:schemeClr val="tx1"/>
                </a:solidFill>
              </a:rPr>
              <a:t>THE USE OF PEERS IN ACCESS AND RETENTION PROGRAMS FOCUSED ON HIV+ WOMEN OF COLOR</a:t>
            </a:r>
          </a:p>
        </p:txBody>
      </p:sp>
      <p:sp>
        <p:nvSpPr>
          <p:cNvPr id="8194" name="Subtitle 4"/>
          <p:cNvSpPr>
            <a:spLocks noGrp="1"/>
          </p:cNvSpPr>
          <p:nvPr>
            <p:ph type="subTitle" idx="1"/>
          </p:nvPr>
        </p:nvSpPr>
        <p:spPr>
          <a:xfrm>
            <a:off x="990600" y="3276600"/>
            <a:ext cx="7162800" cy="1905000"/>
          </a:xfrm>
        </p:spPr>
        <p:txBody>
          <a:bodyPr>
            <a:normAutofit/>
          </a:bodyPr>
          <a:lstStyle/>
          <a:p>
            <a:pPr eaLnBrk="1" fontAlgn="auto" hangingPunct="1">
              <a:spcAft>
                <a:spcPts val="0"/>
              </a:spcAft>
              <a:buFont typeface="Wingdings 2"/>
              <a:buNone/>
              <a:defRPr/>
            </a:pPr>
            <a:endParaRPr lang="en-US" sz="2000" dirty="0" smtClean="0">
              <a:solidFill>
                <a:schemeClr val="tx1"/>
              </a:solidFill>
            </a:endParaRPr>
          </a:p>
          <a:p>
            <a:pPr eaLnBrk="1" fontAlgn="auto" hangingPunct="1">
              <a:spcAft>
                <a:spcPts val="0"/>
              </a:spcAft>
              <a:buFont typeface="Wingdings 2"/>
              <a:buNone/>
              <a:defRPr/>
            </a:pPr>
            <a:r>
              <a:rPr lang="en-US" sz="2000" dirty="0" smtClean="0">
                <a:solidFill>
                  <a:schemeClr val="tx1"/>
                </a:solidFill>
              </a:rPr>
              <a:t>Speaker: </a:t>
            </a:r>
            <a:r>
              <a:rPr lang="en-US" sz="2000" b="1" dirty="0" smtClean="0">
                <a:solidFill>
                  <a:schemeClr val="tx1"/>
                </a:solidFill>
              </a:rPr>
              <a:t>Rachael Peters, MPH, </a:t>
            </a:r>
            <a:r>
              <a:rPr lang="en-US" sz="2000" b="1" dirty="0" err="1" smtClean="0">
                <a:solidFill>
                  <a:schemeClr val="tx1"/>
                </a:solidFill>
              </a:rPr>
              <a:t>MSW</a:t>
            </a:r>
            <a:r>
              <a:rPr lang="en-US" sz="2000" b="1" dirty="0" smtClean="0">
                <a:solidFill>
                  <a:schemeClr val="tx1"/>
                </a:solidFill>
              </a:rPr>
              <a:t> </a:t>
            </a:r>
            <a:endParaRPr lang="en-US" sz="2000" dirty="0" smtClean="0">
              <a:solidFill>
                <a:schemeClr val="tx1"/>
              </a:solidFill>
            </a:endParaRPr>
          </a:p>
          <a:p>
            <a:pPr eaLnBrk="1" fontAlgn="auto" hangingPunct="1">
              <a:spcAft>
                <a:spcPts val="0"/>
              </a:spcAft>
              <a:buFont typeface="Wingdings 2"/>
              <a:buNone/>
              <a:defRPr/>
            </a:pPr>
            <a:r>
              <a:rPr lang="en-US" sz="2000" dirty="0" smtClean="0">
                <a:solidFill>
                  <a:schemeClr val="tx1"/>
                </a:solidFill>
              </a:rPr>
              <a:t>Speaker: </a:t>
            </a:r>
            <a:r>
              <a:rPr lang="en-US" sz="2000" b="1" dirty="0" smtClean="0">
                <a:solidFill>
                  <a:schemeClr val="tx1"/>
                </a:solidFill>
              </a:rPr>
              <a:t>Tina Henderson, Ph.D. </a:t>
            </a:r>
            <a:endParaRPr lang="en-US" sz="2000" dirty="0" smtClean="0">
              <a:solidFill>
                <a:schemeClr val="tx1"/>
              </a:solidFill>
            </a:endParaRPr>
          </a:p>
          <a:p>
            <a:pPr eaLnBrk="1" fontAlgn="auto" hangingPunct="1">
              <a:spcAft>
                <a:spcPts val="0"/>
              </a:spcAft>
              <a:buFont typeface="Wingdings 2"/>
              <a:buNone/>
              <a:defRPr/>
            </a:pPr>
            <a:r>
              <a:rPr lang="en-US" sz="2000" dirty="0" smtClean="0">
                <a:solidFill>
                  <a:schemeClr val="tx1"/>
                </a:solidFill>
              </a:rPr>
              <a:t>Speaker: </a:t>
            </a:r>
            <a:r>
              <a:rPr lang="en-US" sz="2000" b="1" dirty="0" smtClean="0">
                <a:solidFill>
                  <a:schemeClr val="tx1"/>
                </a:solidFill>
              </a:rPr>
              <a:t>Marisol Gonzalez, R.N. </a:t>
            </a:r>
            <a:endParaRPr lang="en-US" sz="2000" dirty="0" smtClean="0">
              <a:solidFill>
                <a:schemeClr val="tx1"/>
              </a:solidFill>
            </a:endParaRPr>
          </a:p>
          <a:p>
            <a:pPr eaLnBrk="1" fontAlgn="auto" hangingPunct="1">
              <a:spcAft>
                <a:spcPts val="0"/>
              </a:spcAft>
              <a:buFont typeface="Wingdings 2"/>
              <a:buNone/>
              <a:defRPr/>
            </a:pPr>
            <a:r>
              <a:rPr lang="en-US" sz="2000" dirty="0" smtClean="0">
                <a:solidFill>
                  <a:schemeClr val="tx1"/>
                </a:solidFill>
              </a:rPr>
              <a:t>Moderator: </a:t>
            </a:r>
            <a:r>
              <a:rPr lang="en-US" sz="2000" b="1" dirty="0" smtClean="0">
                <a:solidFill>
                  <a:schemeClr val="tx1"/>
                </a:solidFill>
              </a:rPr>
              <a:t>Arthur E. Blank, Ph.D. </a:t>
            </a:r>
            <a:endParaRPr lang="en-US" sz="2000" dirty="0" smtClean="0"/>
          </a:p>
        </p:txBody>
      </p:sp>
      <p:sp>
        <p:nvSpPr>
          <p:cNvPr id="12292" name="TextBox 3"/>
          <p:cNvSpPr txBox="1">
            <a:spLocks noChangeArrowheads="1"/>
          </p:cNvSpPr>
          <p:nvPr/>
        </p:nvSpPr>
        <p:spPr bwMode="auto">
          <a:xfrm>
            <a:off x="381000" y="58674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500"/>
              <a:t>A HRSA SPNS Initiative:</a:t>
            </a:r>
          </a:p>
          <a:p>
            <a:pPr eaLnBrk="1" hangingPunct="1"/>
            <a:r>
              <a:rPr lang="en-US" sz="1500" b="1" i="1"/>
              <a:t>Enhancing Access to and Retention in Quality HIV Care for Women of Color</a:t>
            </a:r>
            <a:endParaRPr lang="en-US" sz="1500"/>
          </a:p>
          <a:p>
            <a:pPr eaLnBrk="1" hangingPunct="1"/>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1"/>
                </a:solidFill>
              </a:rPr>
              <a:t>Peer training – Evaluation Implementation</a:t>
            </a:r>
          </a:p>
        </p:txBody>
      </p:sp>
      <p:sp>
        <p:nvSpPr>
          <p:cNvPr id="17411" name="Rectangle 3"/>
          <p:cNvSpPr>
            <a:spLocks noGrp="1"/>
          </p:cNvSpPr>
          <p:nvPr>
            <p:ph idx="1"/>
          </p:nvPr>
        </p:nvSpPr>
        <p:spPr>
          <a:xfrm>
            <a:off x="457200" y="1882775"/>
            <a:ext cx="8229600" cy="4572000"/>
          </a:xfrm>
        </p:spPr>
        <p:txBody>
          <a:bodyPr>
            <a:normAutofit lnSpcReduction="10000"/>
          </a:bodyPr>
          <a:lstStyle/>
          <a:p>
            <a:pPr eaLnBrk="1" fontAlgn="auto" hangingPunct="1">
              <a:lnSpc>
                <a:spcPct val="90000"/>
              </a:lnSpc>
              <a:spcAft>
                <a:spcPts val="0"/>
              </a:spcAft>
              <a:buFont typeface="Wingdings 2"/>
              <a:buChar char=""/>
              <a:defRPr/>
            </a:pPr>
            <a:r>
              <a:rPr lang="en-US" sz="2800" smtClean="0">
                <a:solidFill>
                  <a:schemeClr val="tx1"/>
                </a:solidFill>
              </a:rPr>
              <a:t>Research with Human Subjects training</a:t>
            </a:r>
          </a:p>
          <a:p>
            <a:pPr eaLnBrk="1" fontAlgn="auto" hangingPunct="1">
              <a:lnSpc>
                <a:spcPct val="90000"/>
              </a:lnSpc>
              <a:spcAft>
                <a:spcPts val="0"/>
              </a:spcAft>
              <a:buFont typeface="Wingdings 2"/>
              <a:buChar char=""/>
              <a:defRPr/>
            </a:pPr>
            <a:r>
              <a:rPr lang="en-US" sz="2800" smtClean="0">
                <a:solidFill>
                  <a:schemeClr val="tx1"/>
                </a:solidFill>
              </a:rPr>
              <a:t>Gaining Consent</a:t>
            </a:r>
          </a:p>
          <a:p>
            <a:pPr eaLnBrk="1" fontAlgn="auto" hangingPunct="1">
              <a:lnSpc>
                <a:spcPct val="90000"/>
              </a:lnSpc>
              <a:spcAft>
                <a:spcPts val="0"/>
              </a:spcAft>
              <a:buFont typeface="Wingdings 2"/>
              <a:buChar char=""/>
              <a:defRPr/>
            </a:pPr>
            <a:r>
              <a:rPr lang="en-US" sz="2800" smtClean="0">
                <a:solidFill>
                  <a:schemeClr val="tx1"/>
                </a:solidFill>
              </a:rPr>
              <a:t>Survey implementation is more difficult for peers with lower literacy, but possible with:</a:t>
            </a:r>
          </a:p>
          <a:p>
            <a:pPr lvl="1" eaLnBrk="1" fontAlgn="auto" hangingPunct="1">
              <a:lnSpc>
                <a:spcPct val="90000"/>
              </a:lnSpc>
              <a:spcAft>
                <a:spcPts val="0"/>
              </a:spcAft>
              <a:buFont typeface="Wingdings 2"/>
              <a:buChar char=""/>
              <a:defRPr/>
            </a:pPr>
            <a:r>
              <a:rPr lang="en-US" smtClean="0">
                <a:solidFill>
                  <a:schemeClr val="tx1"/>
                </a:solidFill>
              </a:rPr>
              <a:t>Lengthy training time</a:t>
            </a:r>
          </a:p>
          <a:p>
            <a:pPr lvl="1" eaLnBrk="1" fontAlgn="auto" hangingPunct="1">
              <a:lnSpc>
                <a:spcPct val="90000"/>
              </a:lnSpc>
              <a:spcAft>
                <a:spcPts val="0"/>
              </a:spcAft>
              <a:buFont typeface="Wingdings 2"/>
              <a:buChar char=""/>
              <a:defRPr/>
            </a:pPr>
            <a:r>
              <a:rPr lang="en-US" smtClean="0">
                <a:solidFill>
                  <a:schemeClr val="tx1"/>
                </a:solidFill>
              </a:rPr>
              <a:t>Role play</a:t>
            </a:r>
          </a:p>
          <a:p>
            <a:pPr lvl="1" eaLnBrk="1" fontAlgn="auto" hangingPunct="1">
              <a:lnSpc>
                <a:spcPct val="90000"/>
              </a:lnSpc>
              <a:spcAft>
                <a:spcPts val="0"/>
              </a:spcAft>
              <a:buFont typeface="Wingdings 2"/>
              <a:buChar char=""/>
              <a:defRPr/>
            </a:pPr>
            <a:r>
              <a:rPr lang="en-US" smtClean="0">
                <a:solidFill>
                  <a:schemeClr val="tx1"/>
                </a:solidFill>
              </a:rPr>
              <a:t>Culture of group feedback</a:t>
            </a:r>
          </a:p>
          <a:p>
            <a:pPr lvl="1" eaLnBrk="1" fontAlgn="auto" hangingPunct="1">
              <a:lnSpc>
                <a:spcPct val="90000"/>
              </a:lnSpc>
              <a:spcAft>
                <a:spcPts val="0"/>
              </a:spcAft>
              <a:buFont typeface="Wingdings 2"/>
              <a:buChar char=""/>
              <a:defRPr/>
            </a:pPr>
            <a:r>
              <a:rPr lang="en-US" smtClean="0">
                <a:solidFill>
                  <a:schemeClr val="tx1"/>
                </a:solidFill>
              </a:rPr>
              <a:t>Consistent monitoring and review</a:t>
            </a:r>
          </a:p>
          <a:p>
            <a:pPr lvl="1" eaLnBrk="1" fontAlgn="auto" hangingPunct="1">
              <a:lnSpc>
                <a:spcPct val="90000"/>
              </a:lnSpc>
              <a:spcAft>
                <a:spcPts val="0"/>
              </a:spcAft>
              <a:buFont typeface="Wingdings 2"/>
              <a:buChar char=""/>
              <a:defRPr/>
            </a:pPr>
            <a:r>
              <a:rPr lang="en-US" smtClean="0">
                <a:solidFill>
                  <a:schemeClr val="tx1"/>
                </a:solidFill>
              </a:rPr>
              <a:t>Flexibility &amp; Support</a:t>
            </a:r>
          </a:p>
          <a:p>
            <a:pPr eaLnBrk="1" fontAlgn="auto" hangingPunct="1">
              <a:lnSpc>
                <a:spcPct val="90000"/>
              </a:lnSpc>
              <a:spcAft>
                <a:spcPts val="0"/>
              </a:spcAft>
              <a:buFont typeface="Wingdings 2"/>
              <a:buChar char=""/>
              <a:defRPr/>
            </a:pPr>
            <a:r>
              <a:rPr lang="en-US" sz="2800" smtClean="0">
                <a:solidFill>
                  <a:schemeClr val="tx1"/>
                </a:solidFill>
              </a:rPr>
              <a:t>Challenge of focus</a:t>
            </a:r>
          </a:p>
        </p:txBody>
      </p:sp>
      <p:pic>
        <p:nvPicPr>
          <p:cNvPr id="21508" name="Picture 5" descr="powerLOGO_CMYK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867400"/>
            <a:ext cx="2087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idx="1"/>
          </p:nvPr>
        </p:nvSpPr>
        <p:spPr>
          <a:xfrm>
            <a:off x="457200" y="1698625"/>
            <a:ext cx="6553200" cy="3330575"/>
          </a:xfrm>
        </p:spPr>
        <p:txBody>
          <a:bodyPr>
            <a:normAutofit lnSpcReduction="10000"/>
          </a:bodyPr>
          <a:lstStyle/>
          <a:p>
            <a:pPr marL="228600" indent="-228600" eaLnBrk="1" fontAlgn="auto" hangingPunct="1">
              <a:lnSpc>
                <a:spcPct val="80000"/>
              </a:lnSpc>
              <a:spcBef>
                <a:spcPct val="35000"/>
              </a:spcBef>
              <a:spcAft>
                <a:spcPts val="0"/>
              </a:spcAft>
              <a:buFont typeface="Wingdings 2"/>
              <a:buChar char=""/>
              <a:defRPr/>
            </a:pPr>
            <a:r>
              <a:rPr lang="en-US" sz="2400" smtClean="0">
                <a:solidFill>
                  <a:schemeClr val="tx1"/>
                </a:solidFill>
              </a:rPr>
              <a:t> </a:t>
            </a:r>
            <a:r>
              <a:rPr lang="en-US" smtClean="0">
                <a:solidFill>
                  <a:schemeClr val="tx1"/>
                </a:solidFill>
              </a:rPr>
              <a:t>Hiring </a:t>
            </a:r>
          </a:p>
          <a:p>
            <a:pPr marL="457200" lvl="1" eaLnBrk="1" fontAlgn="auto" hangingPunct="1">
              <a:lnSpc>
                <a:spcPct val="80000"/>
              </a:lnSpc>
              <a:spcBef>
                <a:spcPct val="35000"/>
              </a:spcBef>
              <a:spcAft>
                <a:spcPts val="0"/>
              </a:spcAft>
              <a:buFont typeface="Wingdings 2"/>
              <a:buChar char=""/>
              <a:defRPr/>
            </a:pPr>
            <a:r>
              <a:rPr lang="en-US" sz="2000" smtClean="0">
                <a:solidFill>
                  <a:schemeClr val="tx1"/>
                </a:solidFill>
              </a:rPr>
              <a:t>Right fit</a:t>
            </a:r>
          </a:p>
          <a:p>
            <a:pPr marL="457200" lvl="1" eaLnBrk="1" fontAlgn="auto" hangingPunct="1">
              <a:lnSpc>
                <a:spcPct val="80000"/>
              </a:lnSpc>
              <a:spcBef>
                <a:spcPct val="35000"/>
              </a:spcBef>
              <a:spcAft>
                <a:spcPts val="0"/>
              </a:spcAft>
              <a:buFont typeface="Wingdings 2"/>
              <a:buChar char=""/>
              <a:defRPr/>
            </a:pPr>
            <a:r>
              <a:rPr lang="en-US" sz="2000" smtClean="0">
                <a:solidFill>
                  <a:schemeClr val="tx1"/>
                </a:solidFill>
              </a:rPr>
              <a:t>Salary/Benefits</a:t>
            </a:r>
          </a:p>
          <a:p>
            <a:pPr marL="228600" indent="-228600" eaLnBrk="1" fontAlgn="auto" hangingPunct="1">
              <a:lnSpc>
                <a:spcPct val="80000"/>
              </a:lnSpc>
              <a:spcBef>
                <a:spcPct val="35000"/>
              </a:spcBef>
              <a:spcAft>
                <a:spcPts val="0"/>
              </a:spcAft>
              <a:buFont typeface="Wingdings 2"/>
              <a:buChar char=""/>
              <a:defRPr/>
            </a:pPr>
            <a:r>
              <a:rPr lang="en-US" sz="2400" smtClean="0">
                <a:solidFill>
                  <a:schemeClr val="tx1"/>
                </a:solidFill>
              </a:rPr>
              <a:t> </a:t>
            </a:r>
            <a:r>
              <a:rPr lang="en-US" smtClean="0">
                <a:solidFill>
                  <a:schemeClr val="tx1"/>
                </a:solidFill>
              </a:rPr>
              <a:t>Training</a:t>
            </a:r>
          </a:p>
          <a:p>
            <a:pPr marL="228600" indent="-228600" eaLnBrk="1" fontAlgn="auto" hangingPunct="1">
              <a:lnSpc>
                <a:spcPct val="80000"/>
              </a:lnSpc>
              <a:spcBef>
                <a:spcPct val="35000"/>
              </a:spcBef>
              <a:spcAft>
                <a:spcPts val="0"/>
              </a:spcAft>
              <a:buFont typeface="Wingdings 2"/>
              <a:buChar char=""/>
              <a:defRPr/>
            </a:pPr>
            <a:r>
              <a:rPr lang="en-US" smtClean="0">
                <a:solidFill>
                  <a:schemeClr val="tx1"/>
                </a:solidFill>
              </a:rPr>
              <a:t> Supervision</a:t>
            </a:r>
          </a:p>
          <a:p>
            <a:pPr marL="457200" lvl="1" eaLnBrk="1" fontAlgn="auto" hangingPunct="1">
              <a:lnSpc>
                <a:spcPct val="80000"/>
              </a:lnSpc>
              <a:spcBef>
                <a:spcPct val="35000"/>
              </a:spcBef>
              <a:spcAft>
                <a:spcPts val="0"/>
              </a:spcAft>
              <a:buFont typeface="Wingdings 2"/>
              <a:buChar char=""/>
              <a:defRPr/>
            </a:pPr>
            <a:r>
              <a:rPr lang="en-US" sz="2000" smtClean="0">
                <a:solidFill>
                  <a:schemeClr val="tx1"/>
                </a:solidFill>
              </a:rPr>
              <a:t>Documentation</a:t>
            </a:r>
          </a:p>
          <a:p>
            <a:pPr marL="457200" lvl="1" eaLnBrk="1" fontAlgn="auto" hangingPunct="1">
              <a:lnSpc>
                <a:spcPct val="80000"/>
              </a:lnSpc>
              <a:spcBef>
                <a:spcPct val="35000"/>
              </a:spcBef>
              <a:spcAft>
                <a:spcPts val="0"/>
              </a:spcAft>
              <a:buFont typeface="Wingdings 2"/>
              <a:buChar char=""/>
              <a:defRPr/>
            </a:pPr>
            <a:r>
              <a:rPr lang="en-US" sz="2000" smtClean="0">
                <a:solidFill>
                  <a:schemeClr val="tx1"/>
                </a:solidFill>
              </a:rPr>
              <a:t>Boundaries</a:t>
            </a:r>
          </a:p>
          <a:p>
            <a:pPr marL="457200" lvl="1" eaLnBrk="1" fontAlgn="auto" hangingPunct="1">
              <a:lnSpc>
                <a:spcPct val="80000"/>
              </a:lnSpc>
              <a:spcBef>
                <a:spcPct val="35000"/>
              </a:spcBef>
              <a:spcAft>
                <a:spcPts val="0"/>
              </a:spcAft>
              <a:buFont typeface="Wingdings 2"/>
              <a:buChar char=""/>
              <a:defRPr/>
            </a:pPr>
            <a:r>
              <a:rPr lang="en-US" sz="2000" smtClean="0">
                <a:solidFill>
                  <a:schemeClr val="tx1"/>
                </a:solidFill>
              </a:rPr>
              <a:t>Over identifying with clients</a:t>
            </a:r>
          </a:p>
        </p:txBody>
      </p:sp>
      <p:pic>
        <p:nvPicPr>
          <p:cNvPr id="225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2214563"/>
            <a:ext cx="18764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powerLOGO_CMYK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5867400"/>
            <a:ext cx="2087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6"/>
          <p:cNvSpPr>
            <a:spLocks/>
          </p:cNvSpPr>
          <p:nvPr/>
        </p:nvSpPr>
        <p:spPr bwMode="auto">
          <a:xfrm>
            <a:off x="457200" y="268288"/>
            <a:ext cx="82296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484188" indent="-484188" eaLnBrk="0" hangingPunct="0"/>
            <a:r>
              <a:rPr lang="en-US" sz="4200"/>
              <a:t>Professional Challenges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bIns="45720"/>
          <a:lstStyle/>
          <a:p>
            <a:pPr eaLnBrk="1" fontAlgn="auto" hangingPunct="1">
              <a:spcAft>
                <a:spcPts val="0"/>
              </a:spcAft>
              <a:defRPr/>
            </a:pPr>
            <a:r>
              <a:rPr lang="en-US" smtClean="0">
                <a:solidFill>
                  <a:schemeClr val="tx1"/>
                </a:solidFill>
              </a:rPr>
              <a:t>Personal Challenges </a:t>
            </a:r>
          </a:p>
        </p:txBody>
      </p:sp>
      <p:sp>
        <p:nvSpPr>
          <p:cNvPr id="23555" name="Rectangle 3"/>
          <p:cNvSpPr>
            <a:spLocks noGrp="1"/>
          </p:cNvSpPr>
          <p:nvPr>
            <p:ph idx="1"/>
          </p:nvPr>
        </p:nvSpPr>
        <p:spPr/>
        <p:txBody>
          <a:bodyPr/>
          <a:lstStyle/>
          <a:p>
            <a:pPr eaLnBrk="1" hangingPunct="1"/>
            <a:r>
              <a:rPr lang="en-US" smtClean="0">
                <a:solidFill>
                  <a:schemeClr val="tx1"/>
                </a:solidFill>
              </a:rPr>
              <a:t>Disclosure</a:t>
            </a:r>
          </a:p>
          <a:p>
            <a:pPr eaLnBrk="1" hangingPunct="1">
              <a:buFont typeface="Wingdings 2" pitchFamily="18" charset="2"/>
              <a:buNone/>
            </a:pPr>
            <a:endParaRPr lang="en-US" smtClean="0">
              <a:solidFill>
                <a:schemeClr val="tx1"/>
              </a:solidFill>
            </a:endParaRPr>
          </a:p>
          <a:p>
            <a:pPr eaLnBrk="1" hangingPunct="1"/>
            <a:r>
              <a:rPr lang="en-US" smtClean="0">
                <a:solidFill>
                  <a:schemeClr val="tx1"/>
                </a:solidFill>
              </a:rPr>
              <a:t>Stress</a:t>
            </a:r>
          </a:p>
          <a:p>
            <a:pPr lvl="1" eaLnBrk="1" hangingPunct="1">
              <a:lnSpc>
                <a:spcPct val="80000"/>
              </a:lnSpc>
              <a:spcBef>
                <a:spcPct val="35000"/>
              </a:spcBef>
            </a:pPr>
            <a:r>
              <a:rPr lang="en-US" smtClean="0">
                <a:solidFill>
                  <a:schemeClr val="tx1"/>
                </a:solidFill>
              </a:rPr>
              <a:t>Job related </a:t>
            </a:r>
          </a:p>
          <a:p>
            <a:pPr lvl="1" eaLnBrk="1" hangingPunct="1">
              <a:lnSpc>
                <a:spcPct val="80000"/>
              </a:lnSpc>
              <a:spcBef>
                <a:spcPct val="35000"/>
              </a:spcBef>
            </a:pPr>
            <a:r>
              <a:rPr lang="en-US" smtClean="0">
                <a:solidFill>
                  <a:schemeClr val="tx1"/>
                </a:solidFill>
              </a:rPr>
              <a:t>Personal Stress</a:t>
            </a:r>
          </a:p>
          <a:p>
            <a:pPr lvl="1" eaLnBrk="1" hangingPunct="1">
              <a:lnSpc>
                <a:spcPct val="80000"/>
              </a:lnSpc>
              <a:spcBef>
                <a:spcPct val="35000"/>
              </a:spcBef>
            </a:pPr>
            <a:r>
              <a:rPr lang="en-US" smtClean="0">
                <a:solidFill>
                  <a:schemeClr val="tx1"/>
                </a:solidFill>
              </a:rPr>
              <a:t>Medical Leave</a:t>
            </a:r>
          </a:p>
          <a:p>
            <a:pPr eaLnBrk="1" hangingPunct="1"/>
            <a:endParaRPr lang="en-US" sz="2400" smtClean="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228600"/>
            <a:ext cx="8229600" cy="1143000"/>
          </a:xfrm>
        </p:spPr>
        <p:txBody>
          <a:bodyPr/>
          <a:lstStyle/>
          <a:p>
            <a:pPr eaLnBrk="1" fontAlgn="auto" hangingPunct="1">
              <a:spcAft>
                <a:spcPts val="0"/>
              </a:spcAft>
              <a:defRPr/>
            </a:pPr>
            <a:r>
              <a:rPr lang="en-US" smtClean="0">
                <a:solidFill>
                  <a:schemeClr val="tx1"/>
                </a:solidFill>
              </a:rPr>
              <a:t>Qualitative</a:t>
            </a:r>
            <a:r>
              <a:rPr lang="en-US" sz="3900" smtClean="0">
                <a:solidFill>
                  <a:schemeClr val="tx1"/>
                </a:solidFill>
              </a:rPr>
              <a:t> </a:t>
            </a:r>
            <a:r>
              <a:rPr lang="en-US" smtClean="0">
                <a:solidFill>
                  <a:schemeClr val="tx1"/>
                </a:solidFill>
              </a:rPr>
              <a:t>Feedback</a:t>
            </a:r>
          </a:p>
        </p:txBody>
      </p:sp>
      <p:sp>
        <p:nvSpPr>
          <p:cNvPr id="24579" name="Rectangle 3"/>
          <p:cNvSpPr>
            <a:spLocks noChangeArrowheads="1"/>
          </p:cNvSpPr>
          <p:nvPr/>
        </p:nvSpPr>
        <p:spPr bwMode="auto">
          <a:xfrm>
            <a:off x="304800" y="685800"/>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0" hangingPunct="0">
              <a:lnSpc>
                <a:spcPct val="90000"/>
              </a:lnSpc>
              <a:spcBef>
                <a:spcPts val="2000"/>
              </a:spcBef>
              <a:buClr>
                <a:schemeClr val="accent1"/>
              </a:buClr>
              <a:buSzPct val="75000"/>
              <a:buFont typeface="Wingdings" pitchFamily="2" charset="2"/>
              <a:buChar char="n"/>
            </a:pPr>
            <a:endParaRPr lang="en-US" sz="2100"/>
          </a:p>
          <a:p>
            <a:pPr marL="228600" indent="-228600">
              <a:lnSpc>
                <a:spcPct val="90000"/>
              </a:lnSpc>
              <a:spcBef>
                <a:spcPct val="30000"/>
              </a:spcBef>
            </a:pPr>
            <a:r>
              <a:rPr lang="en-US" sz="2100"/>
              <a:t>“The fact that you have somebody that you can call, to talk to, when you need somebody to assist you, somebody who knows what you are going through. Basically, somebody who is going to keep you on point. Because a lot of females…Well, a lot of people in general feel down dealing with HIV/AIDS. With that (having a peer), you have somebody who is your age, going through or has gone through a similar situation. They can relate.“</a:t>
            </a:r>
          </a:p>
          <a:p>
            <a:pPr marL="228600" indent="-228600">
              <a:lnSpc>
                <a:spcPct val="90000"/>
              </a:lnSpc>
              <a:spcBef>
                <a:spcPct val="30000"/>
              </a:spcBef>
            </a:pPr>
            <a:endParaRPr lang="en-US" sz="2100"/>
          </a:p>
          <a:p>
            <a:pPr marL="228600" indent="-228600">
              <a:lnSpc>
                <a:spcPct val="90000"/>
              </a:lnSpc>
              <a:spcBef>
                <a:spcPct val="30000"/>
              </a:spcBef>
            </a:pPr>
            <a:r>
              <a:rPr lang="en-US" sz="2100"/>
              <a:t>“I know that having an extra person on my team, in my corner can only help where I need to be. “</a:t>
            </a:r>
          </a:p>
          <a:p>
            <a:pPr marL="228600" indent="-228600">
              <a:lnSpc>
                <a:spcPct val="90000"/>
              </a:lnSpc>
              <a:spcBef>
                <a:spcPct val="30000"/>
              </a:spcBef>
            </a:pPr>
            <a:endParaRPr lang="en-US" sz="2100"/>
          </a:p>
          <a:p>
            <a:pPr marL="228600" indent="-228600">
              <a:lnSpc>
                <a:spcPct val="90000"/>
              </a:lnSpc>
              <a:spcBef>
                <a:spcPct val="30000"/>
              </a:spcBef>
            </a:pPr>
            <a:r>
              <a:rPr lang="en-US" sz="2100"/>
              <a:t>“You just always have somebody to talk to about anything-even life experiences. You just have somebody who can relate to you. You have the case manager there as well, working with the peer, and they both help you get your information. It’s a good fit and a benefit—for me. “</a:t>
            </a:r>
          </a:p>
          <a:p>
            <a:pPr marL="228600" indent="-228600">
              <a:lnSpc>
                <a:spcPct val="90000"/>
              </a:lnSpc>
              <a:spcBef>
                <a:spcPct val="30000"/>
              </a:spcBef>
            </a:pPr>
            <a:endParaRPr lang="en-US" sz="1200"/>
          </a:p>
        </p:txBody>
      </p:sp>
      <p:pic>
        <p:nvPicPr>
          <p:cNvPr id="24580" name="Picture 5" descr="powerLOGO_CMYK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038" y="84138"/>
            <a:ext cx="1858962"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idx="1"/>
          </p:nvPr>
        </p:nvSpPr>
        <p:spPr>
          <a:xfrm>
            <a:off x="457200" y="1882775"/>
            <a:ext cx="8229600" cy="4572000"/>
          </a:xfrm>
        </p:spPr>
        <p:txBody>
          <a:bodyPr/>
          <a:lstStyle/>
          <a:p>
            <a:pPr eaLnBrk="1" hangingPunct="1">
              <a:lnSpc>
                <a:spcPct val="90000"/>
              </a:lnSpc>
              <a:buFont typeface="Arial" pitchFamily="34" charset="0"/>
              <a:buChar char="•"/>
            </a:pPr>
            <a:r>
              <a:rPr lang="en-US" sz="2400" smtClean="0">
                <a:solidFill>
                  <a:schemeClr val="tx1"/>
                </a:solidFill>
                <a:latin typeface="Calibri" pitchFamily="34" charset="0"/>
              </a:rPr>
              <a:t>HRSA SPNS for funding us</a:t>
            </a:r>
          </a:p>
          <a:p>
            <a:pPr eaLnBrk="1" hangingPunct="1">
              <a:lnSpc>
                <a:spcPct val="90000"/>
              </a:lnSpc>
              <a:buFont typeface="Arial" pitchFamily="34" charset="0"/>
              <a:buChar char="•"/>
            </a:pPr>
            <a:r>
              <a:rPr lang="en-US" sz="2400" smtClean="0">
                <a:solidFill>
                  <a:schemeClr val="tx1"/>
                </a:solidFill>
                <a:latin typeface="Calibri" pitchFamily="34" charset="0"/>
              </a:rPr>
              <a:t>The FACES Network</a:t>
            </a:r>
          </a:p>
          <a:p>
            <a:pPr lvl="1" eaLnBrk="1" hangingPunct="1">
              <a:lnSpc>
                <a:spcPct val="90000"/>
              </a:lnSpc>
              <a:buFont typeface="Arial" pitchFamily="34" charset="0"/>
              <a:buChar char="–"/>
            </a:pPr>
            <a:r>
              <a:rPr lang="en-US" sz="2100" smtClean="0">
                <a:solidFill>
                  <a:schemeClr val="tx1"/>
                </a:solidFill>
                <a:latin typeface="Calibri" pitchFamily="34" charset="0"/>
              </a:rPr>
              <a:t>J. Birnbaum, E. Eastwood, D. Weekes, S. Murphy</a:t>
            </a:r>
          </a:p>
          <a:p>
            <a:pPr eaLnBrk="1" hangingPunct="1">
              <a:lnSpc>
                <a:spcPct val="90000"/>
              </a:lnSpc>
              <a:buFont typeface="Arial" pitchFamily="34" charset="0"/>
              <a:buChar char="•"/>
            </a:pPr>
            <a:r>
              <a:rPr lang="en-US" sz="2400" smtClean="0">
                <a:solidFill>
                  <a:schemeClr val="tx1"/>
                </a:solidFill>
                <a:latin typeface="Calibri" pitchFamily="34" charset="0"/>
              </a:rPr>
              <a:t>HEAT</a:t>
            </a:r>
          </a:p>
          <a:p>
            <a:pPr lvl="1" eaLnBrk="1" hangingPunct="1">
              <a:lnSpc>
                <a:spcPct val="90000"/>
              </a:lnSpc>
              <a:buFont typeface="Arial" pitchFamily="34" charset="0"/>
              <a:buChar char="–"/>
            </a:pPr>
            <a:r>
              <a:rPr lang="en-US" sz="2100" smtClean="0">
                <a:solidFill>
                  <a:schemeClr val="tx1"/>
                </a:solidFill>
                <a:latin typeface="Calibri" pitchFamily="34" charset="0"/>
              </a:rPr>
              <a:t>J. Irwin, C. Shepherd, S. Lewis, P. Jones, L. Blackman</a:t>
            </a:r>
          </a:p>
          <a:p>
            <a:pPr eaLnBrk="1" hangingPunct="1">
              <a:lnSpc>
                <a:spcPct val="90000"/>
              </a:lnSpc>
              <a:buFont typeface="Arial" pitchFamily="34" charset="0"/>
              <a:buChar char="•"/>
            </a:pPr>
            <a:r>
              <a:rPr lang="en-US" sz="2400" smtClean="0">
                <a:solidFill>
                  <a:schemeClr val="tx1"/>
                </a:solidFill>
                <a:latin typeface="Calibri" pitchFamily="34" charset="0"/>
              </a:rPr>
              <a:t>Brooklyn Hospital, PATH Center</a:t>
            </a:r>
            <a:endParaRPr lang="en-US" sz="1900" smtClean="0">
              <a:solidFill>
                <a:schemeClr val="tx1"/>
              </a:solidFill>
              <a:latin typeface="Calibri" pitchFamily="34" charset="0"/>
            </a:endParaRPr>
          </a:p>
          <a:p>
            <a:pPr lvl="1" eaLnBrk="1" hangingPunct="1">
              <a:lnSpc>
                <a:spcPct val="90000"/>
              </a:lnSpc>
              <a:buFont typeface="Arial" pitchFamily="34" charset="0"/>
              <a:buChar char="–"/>
            </a:pPr>
            <a:r>
              <a:rPr lang="en-US" sz="2100" smtClean="0">
                <a:solidFill>
                  <a:schemeClr val="tx1"/>
                </a:solidFill>
                <a:latin typeface="Calibri" pitchFamily="34" charset="0"/>
              </a:rPr>
              <a:t>M. Perez, J. Bastas, J. Goldberg</a:t>
            </a:r>
          </a:p>
          <a:p>
            <a:pPr eaLnBrk="1" hangingPunct="1">
              <a:lnSpc>
                <a:spcPct val="90000"/>
              </a:lnSpc>
              <a:buFont typeface="Arial" pitchFamily="34" charset="0"/>
              <a:buChar char="•"/>
            </a:pPr>
            <a:r>
              <a:rPr lang="en-US" sz="2400" smtClean="0">
                <a:solidFill>
                  <a:schemeClr val="tx1"/>
                </a:solidFill>
                <a:latin typeface="Calibri" pitchFamily="34" charset="0"/>
              </a:rPr>
              <a:t>Housing Works</a:t>
            </a:r>
          </a:p>
          <a:p>
            <a:pPr lvl="1" eaLnBrk="1" hangingPunct="1">
              <a:lnSpc>
                <a:spcPct val="90000"/>
              </a:lnSpc>
              <a:buFont typeface="Arial" pitchFamily="34" charset="0"/>
              <a:buChar char="–"/>
            </a:pPr>
            <a:r>
              <a:rPr lang="en-US" sz="2100" smtClean="0">
                <a:solidFill>
                  <a:schemeClr val="tx1"/>
                </a:solidFill>
                <a:latin typeface="Calibri" pitchFamily="34" charset="0"/>
              </a:rPr>
              <a:t>W. Blanch, L. Smith, S. Culler, K. Thompson, </a:t>
            </a:r>
          </a:p>
          <a:p>
            <a:pPr eaLnBrk="1" hangingPunct="1">
              <a:lnSpc>
                <a:spcPct val="90000"/>
              </a:lnSpc>
              <a:buFont typeface="Arial" pitchFamily="34" charset="0"/>
              <a:buChar char="•"/>
            </a:pPr>
            <a:r>
              <a:rPr lang="en-US" sz="2400" smtClean="0">
                <a:solidFill>
                  <a:schemeClr val="tx1"/>
                </a:solidFill>
                <a:latin typeface="Calibri" pitchFamily="34" charset="0"/>
              </a:rPr>
              <a:t>Interfaith Medical Center</a:t>
            </a:r>
          </a:p>
          <a:p>
            <a:pPr lvl="1" eaLnBrk="1" hangingPunct="1">
              <a:lnSpc>
                <a:spcPct val="90000"/>
              </a:lnSpc>
              <a:buFont typeface="Arial" pitchFamily="34" charset="0"/>
              <a:buChar char="–"/>
            </a:pPr>
            <a:r>
              <a:rPr lang="en-US" sz="2100" smtClean="0">
                <a:solidFill>
                  <a:schemeClr val="tx1"/>
                </a:solidFill>
                <a:latin typeface="Calibri" pitchFamily="34" charset="0"/>
              </a:rPr>
              <a:t>T. Mounsey, J. Lawrence, J. Stultz, S. Ahmed</a:t>
            </a:r>
          </a:p>
          <a:p>
            <a:pPr eaLnBrk="1" hangingPunct="1">
              <a:lnSpc>
                <a:spcPct val="90000"/>
              </a:lnSpc>
            </a:pPr>
            <a:endParaRPr lang="en-US" smtClean="0">
              <a:solidFill>
                <a:schemeClr val="tx1"/>
              </a:solidFill>
              <a:latin typeface="Century Gothic" pitchFamily="34" charset="0"/>
            </a:endParaRPr>
          </a:p>
        </p:txBody>
      </p:sp>
      <p:sp>
        <p:nvSpPr>
          <p:cNvPr id="57346"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defRPr/>
            </a:pPr>
            <a:r>
              <a:rPr lang="en-US" sz="4200" dirty="0">
                <a:ln w="6350">
                  <a:solidFill>
                    <a:schemeClr val="accent1">
                      <a:shade val="43000"/>
                    </a:schemeClr>
                  </a:solidFill>
                </a:ln>
                <a:effectLst>
                  <a:outerShdw blurRad="26000" dist="26000" dir="14500000" algn="tl" rotWithShape="0">
                    <a:srgbClr val="000000">
                      <a:alpha val="40000"/>
                    </a:srgbClr>
                  </a:outerShdw>
                </a:effectLst>
                <a:latin typeface="+mj-lt"/>
                <a:ea typeface="+mj-ea"/>
                <a:cs typeface="+mj-cs"/>
              </a:rPr>
              <a:t>THANKYOU</a:t>
            </a:r>
          </a:p>
        </p:txBody>
      </p:sp>
      <p:pic>
        <p:nvPicPr>
          <p:cNvPr id="25604" name="Picture 5" descr="powerLOGO_CMYK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867400"/>
            <a:ext cx="2087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57200" y="1882775"/>
            <a:ext cx="8229600" cy="4572000"/>
          </a:xfrm>
        </p:spPr>
        <p:txBody>
          <a:bodyPr/>
          <a:lstStyle/>
          <a:p>
            <a:pPr lvl="1" eaLnBrk="1" hangingPunct="1">
              <a:buFont typeface="Wingdings" pitchFamily="2" charset="2"/>
              <a:buNone/>
            </a:pPr>
            <a:endParaRPr lang="en-US" smtClean="0"/>
          </a:p>
          <a:p>
            <a:pPr lvl="1" eaLnBrk="1" hangingPunct="1"/>
            <a:endParaRPr lang="en-US" smtClean="0"/>
          </a:p>
        </p:txBody>
      </p:sp>
      <p:pic>
        <p:nvPicPr>
          <p:cNvPr id="26627" name="Picture 5" descr="powerLOGO_CMYK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04800"/>
            <a:ext cx="28956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5"/>
          <p:cNvSpPr>
            <a:spLocks noChangeArrowheads="1"/>
          </p:cNvSpPr>
          <p:nvPr/>
        </p:nvSpPr>
        <p:spPr bwMode="auto">
          <a:xfrm>
            <a:off x="609600" y="17526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Clr>
                <a:schemeClr val="accent1"/>
              </a:buClr>
              <a:buFont typeface="Wingdings" pitchFamily="2" charset="2"/>
              <a:buNone/>
            </a:pPr>
            <a:endParaRPr lang="en-US" sz="2700">
              <a:ea typeface="ＭＳ Ｐゴシック" pitchFamily="34" charset="-128"/>
            </a:endParaRPr>
          </a:p>
          <a:p>
            <a:pPr marL="742950" lvl="1" indent="-285750">
              <a:spcBef>
                <a:spcPct val="20000"/>
              </a:spcBef>
              <a:buClr>
                <a:schemeClr val="accent1"/>
              </a:buClr>
              <a:buFont typeface="Wingdings" pitchFamily="2" charset="2"/>
              <a:buChar char="¡"/>
            </a:pPr>
            <a:endParaRPr lang="en-US" sz="2700">
              <a:ea typeface="ＭＳ Ｐゴシック" pitchFamily="34" charset="-128"/>
            </a:endParaRPr>
          </a:p>
        </p:txBody>
      </p:sp>
      <p:sp>
        <p:nvSpPr>
          <p:cNvPr id="26629" name="Rectangle 6"/>
          <p:cNvSpPr>
            <a:spLocks noChangeArrowheads="1"/>
          </p:cNvSpPr>
          <p:nvPr/>
        </p:nvSpPr>
        <p:spPr bwMode="auto">
          <a:xfrm>
            <a:off x="457200" y="1412875"/>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Font typeface="Wingdings" pitchFamily="2" charset="2"/>
              <a:buNone/>
            </a:pPr>
            <a:r>
              <a:rPr lang="en-US" sz="3200">
                <a:latin typeface="Calibri" pitchFamily="34" charset="0"/>
              </a:rPr>
              <a:t>If you have any further questions about POWER please contact Rachael Peters, POWER Program Coordinator</a:t>
            </a:r>
          </a:p>
          <a:p>
            <a:pPr marL="342900" indent="-342900">
              <a:spcBef>
                <a:spcPct val="20000"/>
              </a:spcBef>
              <a:buClr>
                <a:schemeClr val="accent1"/>
              </a:buClr>
              <a:buFont typeface="Wingdings" pitchFamily="2" charset="2"/>
              <a:buNone/>
            </a:pPr>
            <a:endParaRPr lang="en-US" sz="1500">
              <a:latin typeface="Calibri" pitchFamily="34" charset="0"/>
            </a:endParaRPr>
          </a:p>
          <a:p>
            <a:pPr marL="342900" indent="-342900">
              <a:spcBef>
                <a:spcPct val="20000"/>
              </a:spcBef>
              <a:buClr>
                <a:schemeClr val="accent1"/>
              </a:buClr>
              <a:buFont typeface="Wingdings" pitchFamily="2" charset="2"/>
              <a:buNone/>
            </a:pPr>
            <a:r>
              <a:rPr lang="en-US" sz="3200">
                <a:latin typeface="Calibri" pitchFamily="34" charset="0"/>
                <a:hlinkClick r:id="rId4"/>
              </a:rPr>
              <a:t>rachael.peters@downstate.edu</a:t>
            </a:r>
            <a:endParaRPr lang="en-US" sz="3200">
              <a:latin typeface="Calibri" pitchFamily="34" charset="0"/>
            </a:endParaRPr>
          </a:p>
          <a:p>
            <a:pPr marL="342900" indent="-342900">
              <a:spcBef>
                <a:spcPct val="20000"/>
              </a:spcBef>
              <a:buClr>
                <a:schemeClr val="accent1"/>
              </a:buClr>
              <a:buFont typeface="Wingdings" pitchFamily="2" charset="2"/>
              <a:buNone/>
            </a:pPr>
            <a:r>
              <a:rPr lang="en-US" sz="3200">
                <a:latin typeface="Calibri" pitchFamily="34" charset="0"/>
              </a:rPr>
              <a:t>718-221-6136</a:t>
            </a:r>
          </a:p>
          <a:p>
            <a:pPr marL="342900" indent="-342900">
              <a:spcBef>
                <a:spcPct val="20000"/>
              </a:spcBef>
              <a:buClr>
                <a:schemeClr val="accent1"/>
              </a:buClr>
              <a:buFont typeface="Wingdings" pitchFamily="2" charset="2"/>
              <a:buNone/>
            </a:pPr>
            <a:r>
              <a:rPr lang="en-US" sz="3200">
                <a:latin typeface="Calibri" pitchFamily="34" charset="0"/>
                <a:hlinkClick r:id="rId5"/>
              </a:rPr>
              <a:t>http://www.heatprogram.org/power.html</a:t>
            </a:r>
            <a:endParaRPr lang="en-US" sz="3200">
              <a:latin typeface="Calibri" pitchFamily="34" charset="0"/>
            </a:endParaRPr>
          </a:p>
          <a:p>
            <a:pPr marL="342900" indent="-342900">
              <a:spcBef>
                <a:spcPct val="20000"/>
              </a:spcBef>
              <a:buClr>
                <a:schemeClr val="accent1"/>
              </a:buClr>
              <a:buFont typeface="Wingdings" pitchFamily="2" charset="2"/>
              <a:buNone/>
            </a:pPr>
            <a:endParaRPr lang="en-US" sz="3200"/>
          </a:p>
          <a:p>
            <a:pPr marL="742950" lvl="1" indent="-285750">
              <a:spcBef>
                <a:spcPct val="20000"/>
              </a:spcBef>
              <a:buClr>
                <a:schemeClr val="accent1"/>
              </a:buClr>
              <a:buFont typeface="Wingdings" pitchFamily="2" charset="2"/>
              <a:buChar char="¡"/>
            </a:pPr>
            <a:endParaRPr lang="en-US" sz="270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idx="4294967295"/>
          </p:nvPr>
        </p:nvSpPr>
        <p:spPr>
          <a:xfrm>
            <a:off x="914400" y="381000"/>
            <a:ext cx="8229600" cy="1371600"/>
          </a:xfrm>
        </p:spPr>
        <p:txBody>
          <a:bodyPr/>
          <a:lstStyle/>
          <a:p>
            <a:pPr eaLnBrk="1" fontAlgn="auto" hangingPunct="1">
              <a:spcAft>
                <a:spcPts val="0"/>
              </a:spcAft>
              <a:defRPr/>
            </a:pPr>
            <a:r>
              <a:rPr lang="en-US" sz="2800" b="1" smtClean="0">
                <a:solidFill>
                  <a:srgbClr val="660033"/>
                </a:solidFill>
              </a:rPr>
              <a:t>LADIES OF DIVERSITY PROJECT (LODi)</a:t>
            </a:r>
            <a:br>
              <a:rPr lang="en-US" sz="2800" b="1" smtClean="0">
                <a:solidFill>
                  <a:srgbClr val="660033"/>
                </a:solidFill>
              </a:rPr>
            </a:br>
            <a:r>
              <a:rPr lang="en-US" sz="2800" b="1" smtClean="0">
                <a:solidFill>
                  <a:srgbClr val="660033"/>
                </a:solidFill>
              </a:rPr>
              <a:t>PROYECTO DIVERSIDAD DE MUJERES (DiMu)</a:t>
            </a:r>
          </a:p>
        </p:txBody>
      </p:sp>
      <p:pic>
        <p:nvPicPr>
          <p:cNvPr id="27651" name="Picture 4" descr="LODIDIMULOGO2 both side"/>
          <p:cNvPicPr>
            <a:picLocks noGrp="1" noChangeAspect="1" noChangeArrowheads="1"/>
          </p:cNvPicPr>
          <p:nvPr>
            <p:ph type="subTitle" idx="4294967295"/>
          </p:nvPr>
        </p:nvPicPr>
        <p:blipFill>
          <a:blip r:embed="rId2">
            <a:extLst>
              <a:ext uri="{28A0092B-C50C-407E-A947-70E740481C1C}">
                <a14:useLocalDpi xmlns:a14="http://schemas.microsoft.com/office/drawing/2010/main" val="0"/>
              </a:ext>
            </a:extLst>
          </a:blip>
          <a:srcRect/>
          <a:stretch>
            <a:fillRect/>
          </a:stretch>
        </p:blipFill>
        <p:spPr>
          <a:xfrm>
            <a:off x="2667000" y="2362200"/>
            <a:ext cx="3590925" cy="1752600"/>
          </a:xfrm>
          <a:noFill/>
        </p:spPr>
      </p:pic>
      <p:sp>
        <p:nvSpPr>
          <p:cNvPr id="27652" name="Rectangle 5"/>
          <p:cNvSpPr>
            <a:spLocks noChangeArrowheads="1"/>
          </p:cNvSpPr>
          <p:nvPr/>
        </p:nvSpPr>
        <p:spPr bwMode="auto">
          <a:xfrm>
            <a:off x="381000" y="3962400"/>
            <a:ext cx="8534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000">
                <a:solidFill>
                  <a:srgbClr val="660033"/>
                </a:solidFill>
              </a:rPr>
              <a:t>Tina Henderson, PhD, JWCH Institute, Inc</a:t>
            </a:r>
            <a:r>
              <a:rPr lang="en-US" sz="3200">
                <a:solidFill>
                  <a:srgbClr val="660033"/>
                </a:solidFill>
              </a:rPr>
              <a:t>.</a:t>
            </a:r>
            <a:br>
              <a:rPr lang="en-US" sz="3200">
                <a:solidFill>
                  <a:srgbClr val="660033"/>
                </a:solidFill>
              </a:rPr>
            </a:br>
            <a:r>
              <a:rPr lang="en-US" sz="3200">
                <a:solidFill>
                  <a:srgbClr val="660033"/>
                </a:solidFill>
              </a:rPr>
              <a:t/>
            </a:r>
            <a:br>
              <a:rPr lang="en-US" sz="3200">
                <a:solidFill>
                  <a:srgbClr val="660033"/>
                </a:solidFill>
              </a:rPr>
            </a:br>
            <a:r>
              <a:rPr lang="en-US" sz="2400">
                <a:solidFill>
                  <a:srgbClr val="660033"/>
                </a:solidFill>
              </a:rPr>
              <a:t>Ryan White All-Grantee Meeting</a:t>
            </a:r>
            <a:br>
              <a:rPr lang="en-US" sz="2400">
                <a:solidFill>
                  <a:srgbClr val="660033"/>
                </a:solidFill>
              </a:rPr>
            </a:br>
            <a:r>
              <a:rPr lang="en-US" sz="2400">
                <a:solidFill>
                  <a:srgbClr val="660033"/>
                </a:solidFill>
              </a:rPr>
              <a:t>November 27-29, 2012 </a:t>
            </a:r>
            <a:br>
              <a:rPr lang="en-US" sz="2400">
                <a:solidFill>
                  <a:srgbClr val="660033"/>
                </a:solidFill>
              </a:rPr>
            </a:br>
            <a:r>
              <a:rPr lang="en-US" sz="2400">
                <a:solidFill>
                  <a:srgbClr val="660033"/>
                </a:solidFill>
              </a:rPr>
              <a:t>Washington, DC</a:t>
            </a:r>
          </a:p>
        </p:txBody>
      </p:sp>
      <p:sp>
        <p:nvSpPr>
          <p:cNvPr id="27653" name="Text Box 9"/>
          <p:cNvSpPr txBox="1">
            <a:spLocks noChangeArrowheads="1"/>
          </p:cNvSpPr>
          <p:nvPr/>
        </p:nvSpPr>
        <p:spPr bwMode="auto">
          <a:xfrm>
            <a:off x="533400" y="1828800"/>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3200" b="1">
                <a:solidFill>
                  <a:srgbClr val="660033"/>
                </a:solidFill>
                <a:ea typeface="ＭＳ Ｐゴシック" pitchFamily="34" charset="-128"/>
                <a:cs typeface="Times New Roman" pitchFamily="18" charset="0"/>
              </a:rPr>
              <a:t>LODi/DiMu:  Peers helping clients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smtClean="0">
                <a:solidFill>
                  <a:schemeClr val="tx1"/>
                </a:solidFill>
              </a:rPr>
              <a:t>JWCH Institute, Inc.</a:t>
            </a:r>
          </a:p>
        </p:txBody>
      </p:sp>
      <p:sp>
        <p:nvSpPr>
          <p:cNvPr id="28675" name="Rectangle 3"/>
          <p:cNvSpPr>
            <a:spLocks noGrp="1" noChangeArrowheads="1"/>
          </p:cNvSpPr>
          <p:nvPr>
            <p:ph idx="1"/>
          </p:nvPr>
        </p:nvSpPr>
        <p:spPr/>
        <p:txBody>
          <a:bodyPr/>
          <a:lstStyle/>
          <a:p>
            <a:pPr eaLnBrk="1" hangingPunct="1"/>
            <a:r>
              <a:rPr lang="en-US" smtClean="0">
                <a:solidFill>
                  <a:schemeClr val="tx1"/>
                </a:solidFill>
              </a:rPr>
              <a:t>Located in Los Angeles, CA</a:t>
            </a:r>
          </a:p>
          <a:p>
            <a:pPr eaLnBrk="1" hangingPunct="1"/>
            <a:r>
              <a:rPr lang="en-US" smtClean="0">
                <a:solidFill>
                  <a:schemeClr val="tx1"/>
                </a:solidFill>
              </a:rPr>
              <a:t>Federally Qualified Health Center (FQHC)</a:t>
            </a:r>
          </a:p>
          <a:p>
            <a:pPr eaLnBrk="1" hangingPunct="1"/>
            <a:r>
              <a:rPr lang="en-US" smtClean="0">
                <a:solidFill>
                  <a:schemeClr val="tx1"/>
                </a:solidFill>
              </a:rPr>
              <a:t>21 clinics (store front to full service)</a:t>
            </a:r>
          </a:p>
          <a:p>
            <a:pPr eaLnBrk="1" hangingPunct="1"/>
            <a:r>
              <a:rPr lang="en-US" smtClean="0">
                <a:solidFill>
                  <a:schemeClr val="tx1"/>
                </a:solidFill>
              </a:rPr>
              <a:t>Service areas- Downtown and other contiguous health areas.</a:t>
            </a:r>
          </a:p>
          <a:p>
            <a:pPr eaLnBrk="1" hangingPunct="1"/>
            <a:r>
              <a:rPr lang="en-US" smtClean="0">
                <a:solidFill>
                  <a:schemeClr val="tx1"/>
                </a:solidFill>
              </a:rPr>
              <a:t>Our Mission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944562"/>
          </a:xfrm>
        </p:spPr>
        <p:txBody>
          <a:bodyPr/>
          <a:lstStyle/>
          <a:p>
            <a:pPr eaLnBrk="1" fontAlgn="auto" hangingPunct="1">
              <a:spcAft>
                <a:spcPts val="0"/>
              </a:spcAft>
              <a:defRPr/>
            </a:pPr>
            <a:r>
              <a:rPr lang="en-US" smtClean="0">
                <a:solidFill>
                  <a:schemeClr val="tx1"/>
                </a:solidFill>
              </a:rPr>
              <a:t>LODi/DiMu FRONTLINE TEAM</a:t>
            </a:r>
          </a:p>
        </p:txBody>
      </p:sp>
      <p:sp>
        <p:nvSpPr>
          <p:cNvPr id="29699" name="Rectangle 3"/>
          <p:cNvSpPr>
            <a:spLocks noGrp="1" noChangeArrowheads="1"/>
          </p:cNvSpPr>
          <p:nvPr>
            <p:ph idx="1"/>
          </p:nvPr>
        </p:nvSpPr>
        <p:spPr>
          <a:xfrm>
            <a:off x="381000" y="1676400"/>
            <a:ext cx="8305800" cy="4449763"/>
          </a:xfrm>
        </p:spPr>
        <p:txBody>
          <a:bodyPr/>
          <a:lstStyle/>
          <a:p>
            <a:pPr eaLnBrk="1" hangingPunct="1"/>
            <a:r>
              <a:rPr lang="en-US" smtClean="0">
                <a:solidFill>
                  <a:schemeClr val="tx1"/>
                </a:solidFill>
              </a:rPr>
              <a:t>3 FT Community Health Outreach Workers</a:t>
            </a:r>
          </a:p>
          <a:p>
            <a:pPr eaLnBrk="1" hangingPunct="1"/>
            <a:r>
              <a:rPr lang="en-US" smtClean="0">
                <a:solidFill>
                  <a:schemeClr val="tx1"/>
                </a:solidFill>
              </a:rPr>
              <a:t>3 PT Outreach Workers</a:t>
            </a:r>
          </a:p>
          <a:p>
            <a:pPr eaLnBrk="1" hangingPunct="1"/>
            <a:r>
              <a:rPr lang="en-US" smtClean="0">
                <a:solidFill>
                  <a:schemeClr val="tx1"/>
                </a:solidFill>
              </a:rPr>
              <a:t>4 volunteer peer CHOWS (currently)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
          <p:cNvGrpSpPr>
            <a:grpSpLocks/>
          </p:cNvGrpSpPr>
          <p:nvPr/>
        </p:nvGrpSpPr>
        <p:grpSpPr bwMode="auto">
          <a:xfrm>
            <a:off x="2057400" y="381000"/>
            <a:ext cx="6743700" cy="6286500"/>
            <a:chOff x="1080" y="2552"/>
            <a:chExt cx="10620" cy="9900"/>
          </a:xfrm>
        </p:grpSpPr>
        <p:sp>
          <p:nvSpPr>
            <p:cNvPr id="30724" name="Oval 5"/>
            <p:cNvSpPr>
              <a:spLocks noChangeArrowheads="1"/>
            </p:cNvSpPr>
            <p:nvPr/>
          </p:nvSpPr>
          <p:spPr bwMode="auto">
            <a:xfrm>
              <a:off x="3960" y="2552"/>
              <a:ext cx="3960" cy="3420"/>
            </a:xfrm>
            <a:prstGeom prst="ellipse">
              <a:avLst/>
            </a:prstGeom>
            <a:solidFill>
              <a:srgbClr val="00CCFF"/>
            </a:solidFill>
            <a:ln w="9525">
              <a:solidFill>
                <a:srgbClr val="333399"/>
              </a:solidFill>
              <a:round/>
              <a:headEnd/>
              <a:tailEnd/>
            </a:ln>
          </p:spPr>
          <p:txBody>
            <a:bodyPr/>
            <a:lstStyle/>
            <a:p>
              <a:endParaRPr lang="en-US"/>
            </a:p>
          </p:txBody>
        </p:sp>
        <p:sp>
          <p:nvSpPr>
            <p:cNvPr id="30725" name="Text Box 6"/>
            <p:cNvSpPr txBox="1">
              <a:spLocks noChangeArrowheads="1"/>
            </p:cNvSpPr>
            <p:nvPr/>
          </p:nvSpPr>
          <p:spPr bwMode="auto">
            <a:xfrm>
              <a:off x="4650" y="3812"/>
              <a:ext cx="2340" cy="18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Symbol" pitchFamily="18" charset="2"/>
                <a:buChar char="·"/>
              </a:pPr>
              <a:r>
                <a:rPr lang="en-US" sz="1100">
                  <a:ea typeface="ＭＳ Ｐゴシック" pitchFamily="34" charset="-128"/>
                </a:rPr>
                <a:t>street outreach</a:t>
              </a:r>
            </a:p>
            <a:p>
              <a:pPr eaLnBrk="1" hangingPunct="1">
                <a:buFont typeface="Symbol" pitchFamily="18" charset="2"/>
                <a:buChar char="·"/>
              </a:pPr>
              <a:r>
                <a:rPr lang="en-US" sz="1100">
                  <a:ea typeface="ＭＳ Ｐゴシック" pitchFamily="34" charset="-128"/>
                </a:rPr>
                <a:t>CBO referrals</a:t>
              </a:r>
            </a:p>
            <a:p>
              <a:pPr eaLnBrk="1" hangingPunct="1">
                <a:buFont typeface="Symbol" pitchFamily="18" charset="2"/>
                <a:buChar char="·"/>
              </a:pPr>
              <a:r>
                <a:rPr lang="en-US" sz="1100">
                  <a:ea typeface="ＭＳ Ｐゴシック" pitchFamily="34" charset="-128"/>
                </a:rPr>
                <a:t>program referrals</a:t>
              </a:r>
            </a:p>
            <a:p>
              <a:pPr eaLnBrk="1" hangingPunct="1">
                <a:buFont typeface="Symbol" pitchFamily="18" charset="2"/>
                <a:buChar char="·"/>
              </a:pPr>
              <a:r>
                <a:rPr lang="en-US" sz="1100">
                  <a:ea typeface="ＭＳ Ｐゴシック" pitchFamily="34" charset="-128"/>
                </a:rPr>
                <a:t>housing facilities</a:t>
              </a:r>
            </a:p>
            <a:p>
              <a:pPr eaLnBrk="1" hangingPunct="1">
                <a:buFont typeface="Symbol" pitchFamily="18" charset="2"/>
                <a:buChar char="·"/>
              </a:pPr>
              <a:r>
                <a:rPr lang="en-US" sz="1100">
                  <a:ea typeface="ＭＳ Ｐゴシック" pitchFamily="34" charset="-128"/>
                </a:rPr>
                <a:t>meetings</a:t>
              </a:r>
            </a:p>
            <a:p>
              <a:pPr eaLnBrk="1" hangingPunct="1">
                <a:buFont typeface="Symbol" pitchFamily="18" charset="2"/>
                <a:buChar char="·"/>
              </a:pPr>
              <a:r>
                <a:rPr lang="en-US" sz="1100">
                  <a:ea typeface="ＭＳ Ｐゴシック" pitchFamily="34" charset="-128"/>
                </a:rPr>
                <a:t>one on one</a:t>
              </a:r>
              <a:endParaRPr lang="en-US" sz="2400">
                <a:ea typeface="ＭＳ Ｐゴシック" pitchFamily="34" charset="-128"/>
              </a:endParaRPr>
            </a:p>
          </p:txBody>
        </p:sp>
        <p:sp>
          <p:nvSpPr>
            <p:cNvPr id="30726" name="Text Box 7"/>
            <p:cNvSpPr txBox="1">
              <a:spLocks noChangeArrowheads="1"/>
            </p:cNvSpPr>
            <p:nvPr/>
          </p:nvSpPr>
          <p:spPr bwMode="auto">
            <a:xfrm>
              <a:off x="4470" y="3272"/>
              <a:ext cx="2700" cy="54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ea typeface="ＭＳ Ｐゴシック" pitchFamily="34" charset="-128"/>
                </a:rPr>
                <a:t>RECRUITMENT</a:t>
              </a:r>
              <a:endParaRPr lang="en-US" sz="2400">
                <a:ea typeface="ＭＳ Ｐゴシック" pitchFamily="34" charset="-128"/>
              </a:endParaRPr>
            </a:p>
          </p:txBody>
        </p:sp>
        <p:sp>
          <p:nvSpPr>
            <p:cNvPr id="30727" name="Oval 8"/>
            <p:cNvSpPr>
              <a:spLocks noChangeArrowheads="1"/>
            </p:cNvSpPr>
            <p:nvPr/>
          </p:nvSpPr>
          <p:spPr bwMode="auto">
            <a:xfrm>
              <a:off x="1080" y="8280"/>
              <a:ext cx="3960" cy="3420"/>
            </a:xfrm>
            <a:prstGeom prst="ellipse">
              <a:avLst/>
            </a:prstGeom>
            <a:solidFill>
              <a:srgbClr val="FFCC00"/>
            </a:solidFill>
            <a:ln w="9525">
              <a:solidFill>
                <a:srgbClr val="FFCC00"/>
              </a:solidFill>
              <a:round/>
              <a:headEnd/>
              <a:tailEnd/>
            </a:ln>
          </p:spPr>
          <p:txBody>
            <a:bodyPr/>
            <a:lstStyle/>
            <a:p>
              <a:endParaRPr lang="en-US"/>
            </a:p>
          </p:txBody>
        </p:sp>
        <p:sp>
          <p:nvSpPr>
            <p:cNvPr id="30728" name="Oval 9"/>
            <p:cNvSpPr>
              <a:spLocks noChangeArrowheads="1"/>
            </p:cNvSpPr>
            <p:nvPr/>
          </p:nvSpPr>
          <p:spPr bwMode="auto">
            <a:xfrm>
              <a:off x="7200" y="8492"/>
              <a:ext cx="4500" cy="3960"/>
            </a:xfrm>
            <a:prstGeom prst="ellipse">
              <a:avLst/>
            </a:prstGeom>
            <a:solidFill>
              <a:srgbClr val="FFCC00"/>
            </a:solidFill>
            <a:ln w="9525">
              <a:solidFill>
                <a:srgbClr val="FFCC00"/>
              </a:solidFill>
              <a:round/>
              <a:headEnd/>
              <a:tailEnd/>
            </a:ln>
          </p:spPr>
          <p:txBody>
            <a:bodyPr/>
            <a:lstStyle/>
            <a:p>
              <a:endParaRPr lang="en-US"/>
            </a:p>
          </p:txBody>
        </p:sp>
        <p:sp>
          <p:nvSpPr>
            <p:cNvPr id="30729" name="AutoShape 10"/>
            <p:cNvSpPr>
              <a:spLocks noChangeArrowheads="1"/>
            </p:cNvSpPr>
            <p:nvPr/>
          </p:nvSpPr>
          <p:spPr bwMode="auto">
            <a:xfrm>
              <a:off x="4680" y="5972"/>
              <a:ext cx="3060" cy="3780"/>
            </a:xfrm>
            <a:prstGeom prst="upDownArrowCallout">
              <a:avLst>
                <a:gd name="adj1" fmla="val 25000"/>
                <a:gd name="adj2" fmla="val 25000"/>
                <a:gd name="adj3" fmla="val 15441"/>
                <a:gd name="adj4" fmla="val 50000"/>
              </a:avLst>
            </a:prstGeom>
            <a:solidFill>
              <a:srgbClr val="FF9900"/>
            </a:solidFill>
            <a:ln w="9525">
              <a:solidFill>
                <a:srgbClr val="FF9900"/>
              </a:solidFill>
              <a:miter lim="800000"/>
              <a:headEnd/>
              <a:tailEnd/>
            </a:ln>
          </p:spPr>
          <p:txBody>
            <a:bodyPr/>
            <a:lstStyle/>
            <a:p>
              <a:endParaRPr lang="en-US"/>
            </a:p>
          </p:txBody>
        </p:sp>
        <p:sp>
          <p:nvSpPr>
            <p:cNvPr id="30730" name="AutoShape 11"/>
            <p:cNvSpPr>
              <a:spLocks noChangeArrowheads="1"/>
            </p:cNvSpPr>
            <p:nvPr/>
          </p:nvSpPr>
          <p:spPr bwMode="auto">
            <a:xfrm>
              <a:off x="5040" y="9752"/>
              <a:ext cx="2340" cy="360"/>
            </a:xfrm>
            <a:prstGeom prst="leftRightArrow">
              <a:avLst>
                <a:gd name="adj1" fmla="val 50000"/>
                <a:gd name="adj2" fmla="val 130000"/>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31" name="Text Box 12"/>
            <p:cNvSpPr txBox="1">
              <a:spLocks noChangeArrowheads="1"/>
            </p:cNvSpPr>
            <p:nvPr/>
          </p:nvSpPr>
          <p:spPr bwMode="auto">
            <a:xfrm>
              <a:off x="4680" y="7412"/>
              <a:ext cx="3060" cy="1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Symbol" pitchFamily="18" charset="2"/>
                <a:buChar char="·"/>
              </a:pPr>
              <a:r>
                <a:rPr lang="en-US" sz="900">
                  <a:ea typeface="ＭＳ Ｐゴシック" pitchFamily="34" charset="-128"/>
                </a:rPr>
                <a:t>Needs assessment/baseline</a:t>
              </a:r>
            </a:p>
            <a:p>
              <a:pPr eaLnBrk="1" hangingPunct="1">
                <a:buFont typeface="Symbol" pitchFamily="18" charset="2"/>
                <a:buChar char="·"/>
              </a:pPr>
              <a:r>
                <a:rPr lang="en-US" sz="900">
                  <a:ea typeface="ＭＳ Ｐゴシック" pitchFamily="34" charset="-128"/>
                </a:rPr>
                <a:t>Assigned a CHOW/peer CHOW</a:t>
              </a:r>
            </a:p>
            <a:p>
              <a:pPr eaLnBrk="1" hangingPunct="1">
                <a:buFont typeface="Symbol" pitchFamily="18" charset="2"/>
                <a:buChar char="·"/>
              </a:pPr>
              <a:r>
                <a:rPr lang="en-US" sz="900">
                  <a:ea typeface="ＭＳ Ｐゴシック" pitchFamily="34" charset="-128"/>
                </a:rPr>
                <a:t>Provide referrals</a:t>
              </a:r>
            </a:p>
            <a:p>
              <a:pPr eaLnBrk="1" hangingPunct="1">
                <a:buFont typeface="Symbol" pitchFamily="18" charset="2"/>
                <a:buChar char="·"/>
              </a:pPr>
              <a:r>
                <a:rPr lang="en-US" sz="900">
                  <a:ea typeface="ＭＳ Ｐゴシック" pitchFamily="34" charset="-128"/>
                </a:rPr>
                <a:t>Case Management</a:t>
              </a:r>
              <a:endParaRPr lang="en-US" sz="2400">
                <a:ea typeface="ＭＳ Ｐゴシック" pitchFamily="34" charset="-128"/>
              </a:endParaRPr>
            </a:p>
          </p:txBody>
        </p:sp>
        <p:sp>
          <p:nvSpPr>
            <p:cNvPr id="30732" name="Text Box 13"/>
            <p:cNvSpPr txBox="1">
              <a:spLocks noChangeArrowheads="1"/>
            </p:cNvSpPr>
            <p:nvPr/>
          </p:nvSpPr>
          <p:spPr bwMode="auto">
            <a:xfrm>
              <a:off x="4860" y="7052"/>
              <a:ext cx="2460" cy="36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800">
                  <a:ea typeface="ＭＳ Ｐゴシック" pitchFamily="34" charset="-128"/>
                </a:rPr>
                <a:t>ENROLLMENT into LODi</a:t>
              </a:r>
              <a:endParaRPr lang="en-US" sz="2400">
                <a:ea typeface="ＭＳ Ｐゴシック" pitchFamily="34" charset="-128"/>
              </a:endParaRPr>
            </a:p>
          </p:txBody>
        </p:sp>
        <p:sp>
          <p:nvSpPr>
            <p:cNvPr id="30733" name="Text Box 14"/>
            <p:cNvSpPr txBox="1">
              <a:spLocks noChangeArrowheads="1"/>
            </p:cNvSpPr>
            <p:nvPr/>
          </p:nvSpPr>
          <p:spPr bwMode="auto">
            <a:xfrm>
              <a:off x="1440" y="9392"/>
              <a:ext cx="3287" cy="162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Symbol" pitchFamily="18" charset="2"/>
                <a:buChar char="·"/>
              </a:pPr>
              <a:r>
                <a:rPr lang="en-US" sz="1000">
                  <a:ea typeface="ＭＳ Ｐゴシック" pitchFamily="34" charset="-128"/>
                </a:rPr>
                <a:t>meet clients on a monthly basis</a:t>
              </a:r>
            </a:p>
            <a:p>
              <a:pPr eaLnBrk="1" hangingPunct="1">
                <a:buFont typeface="Symbol" pitchFamily="18" charset="2"/>
                <a:buChar char="·"/>
              </a:pPr>
              <a:r>
                <a:rPr lang="en-US" sz="1000">
                  <a:ea typeface="ＭＳ Ｐゴシック" pitchFamily="34" charset="-128"/>
                </a:rPr>
                <a:t>provide referrals</a:t>
              </a:r>
            </a:p>
            <a:p>
              <a:pPr eaLnBrk="1" hangingPunct="1">
                <a:buFont typeface="Symbol" pitchFamily="18" charset="2"/>
                <a:buChar char="·"/>
              </a:pPr>
              <a:r>
                <a:rPr lang="en-US" sz="1000">
                  <a:ea typeface="ＭＳ Ｐゴシック" pitchFamily="34" charset="-128"/>
                </a:rPr>
                <a:t>one on one case management sessions (ICM)</a:t>
              </a:r>
            </a:p>
            <a:p>
              <a:pPr eaLnBrk="1" hangingPunct="1">
                <a:buFont typeface="Symbol" pitchFamily="18" charset="2"/>
                <a:buChar char="·"/>
              </a:pPr>
              <a:r>
                <a:rPr lang="en-US" sz="1000">
                  <a:ea typeface="ＭＳ Ｐゴシック" pitchFamily="34" charset="-128"/>
                </a:rPr>
                <a:t>call or meet with client</a:t>
              </a:r>
            </a:p>
            <a:p>
              <a:pPr eaLnBrk="1" hangingPunct="1">
                <a:buFont typeface="Symbol" pitchFamily="18" charset="2"/>
                <a:buChar char="·"/>
              </a:pPr>
              <a:r>
                <a:rPr lang="en-US" sz="1000">
                  <a:ea typeface="ＭＳ Ｐゴシック" pitchFamily="34" charset="-128"/>
                </a:rPr>
                <a:t>educate on medical system</a:t>
              </a:r>
              <a:endParaRPr lang="en-US" sz="2400">
                <a:ea typeface="ＭＳ Ｐゴシック" pitchFamily="34" charset="-128"/>
              </a:endParaRPr>
            </a:p>
          </p:txBody>
        </p:sp>
        <p:sp>
          <p:nvSpPr>
            <p:cNvPr id="30734" name="Text Box 15"/>
            <p:cNvSpPr txBox="1">
              <a:spLocks noChangeArrowheads="1"/>
            </p:cNvSpPr>
            <p:nvPr/>
          </p:nvSpPr>
          <p:spPr bwMode="auto">
            <a:xfrm>
              <a:off x="1800" y="8852"/>
              <a:ext cx="2402" cy="54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ea typeface="ＭＳ Ｐゴシック" pitchFamily="34" charset="-128"/>
                </a:rPr>
                <a:t>ROLE of CHOW</a:t>
              </a:r>
              <a:endParaRPr lang="en-US" sz="2400">
                <a:ea typeface="ＭＳ Ｐゴシック" pitchFamily="34" charset="-128"/>
              </a:endParaRPr>
            </a:p>
          </p:txBody>
        </p:sp>
        <p:sp>
          <p:nvSpPr>
            <p:cNvPr id="30735" name="Text Box 16"/>
            <p:cNvSpPr txBox="1">
              <a:spLocks noChangeArrowheads="1"/>
            </p:cNvSpPr>
            <p:nvPr/>
          </p:nvSpPr>
          <p:spPr bwMode="auto">
            <a:xfrm>
              <a:off x="7740" y="9392"/>
              <a:ext cx="3420" cy="234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Symbol" pitchFamily="18" charset="2"/>
                <a:buChar char="·"/>
              </a:pPr>
              <a:r>
                <a:rPr lang="en-US" sz="1000">
                  <a:ea typeface="ＭＳ Ｐゴシック" pitchFamily="34" charset="-128"/>
                </a:rPr>
                <a:t>Increase follow-up and tracking</a:t>
              </a:r>
            </a:p>
            <a:p>
              <a:pPr eaLnBrk="1" hangingPunct="1">
                <a:buFont typeface="Symbol" pitchFamily="18" charset="2"/>
                <a:buChar char="·"/>
              </a:pPr>
              <a:r>
                <a:rPr lang="en-US" sz="1000">
                  <a:ea typeface="ＭＳ Ｐゴシック" pitchFamily="34" charset="-128"/>
                </a:rPr>
                <a:t>Co-facilitate support groups</a:t>
              </a:r>
            </a:p>
            <a:p>
              <a:pPr eaLnBrk="1" hangingPunct="1">
                <a:buFont typeface="Symbol" pitchFamily="18" charset="2"/>
                <a:buChar char="·"/>
              </a:pPr>
              <a:r>
                <a:rPr lang="en-US" sz="1000">
                  <a:ea typeface="ＭＳ Ｐゴシック" pitchFamily="34" charset="-128"/>
                </a:rPr>
                <a:t>Build and increase relationship with client</a:t>
              </a:r>
            </a:p>
            <a:p>
              <a:pPr eaLnBrk="1" hangingPunct="1">
                <a:buFont typeface="Symbol" pitchFamily="18" charset="2"/>
                <a:buChar char="·"/>
              </a:pPr>
              <a:r>
                <a:rPr lang="en-US" sz="1000">
                  <a:ea typeface="ＭＳ Ｐゴシック" pitchFamily="34" charset="-128"/>
                </a:rPr>
                <a:t>be a role model for clients</a:t>
              </a:r>
            </a:p>
            <a:p>
              <a:pPr eaLnBrk="1" hangingPunct="1">
                <a:buFont typeface="Symbol" pitchFamily="18" charset="2"/>
                <a:buChar char="·"/>
              </a:pPr>
              <a:r>
                <a:rPr lang="en-US" sz="1000">
                  <a:ea typeface="ＭＳ Ｐゴシック" pitchFamily="34" charset="-128"/>
                </a:rPr>
                <a:t>contribute to our understanding about the needs of the population</a:t>
              </a:r>
            </a:p>
          </p:txBody>
        </p:sp>
        <p:sp>
          <p:nvSpPr>
            <p:cNvPr id="30736" name="Text Box 17"/>
            <p:cNvSpPr txBox="1">
              <a:spLocks noChangeArrowheads="1"/>
            </p:cNvSpPr>
            <p:nvPr/>
          </p:nvSpPr>
          <p:spPr bwMode="auto">
            <a:xfrm>
              <a:off x="8100" y="8852"/>
              <a:ext cx="2340" cy="540"/>
            </a:xfrm>
            <a:prstGeom prst="rect">
              <a:avLst/>
            </a:prstGeom>
            <a:solidFill>
              <a:srgbClr val="FFCC00"/>
            </a:solidFill>
            <a:ln w="9525">
              <a:solidFill>
                <a:srgbClr val="FFCC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ea typeface="ＭＳ Ｐゴシック" pitchFamily="34" charset="-128"/>
                </a:rPr>
                <a:t>ROLE of PEER</a:t>
              </a:r>
              <a:endParaRPr lang="en-US" sz="2400">
                <a:ea typeface="ＭＳ Ｐゴシック" pitchFamily="34" charset="-128"/>
              </a:endParaRPr>
            </a:p>
          </p:txBody>
        </p:sp>
        <p:sp>
          <p:nvSpPr>
            <p:cNvPr id="30737" name="Oval 18"/>
            <p:cNvSpPr>
              <a:spLocks noChangeArrowheads="1"/>
            </p:cNvSpPr>
            <p:nvPr/>
          </p:nvSpPr>
          <p:spPr bwMode="auto">
            <a:xfrm>
              <a:off x="1620" y="5220"/>
              <a:ext cx="2880" cy="2340"/>
            </a:xfrm>
            <a:prstGeom prst="ellipse">
              <a:avLst/>
            </a:prstGeom>
            <a:solidFill>
              <a:srgbClr val="CC99FF"/>
            </a:solidFill>
            <a:ln w="9525">
              <a:solidFill>
                <a:srgbClr val="660033"/>
              </a:solidFill>
              <a:round/>
              <a:headEnd/>
              <a:tailEnd/>
            </a:ln>
          </p:spPr>
          <p:txBody>
            <a:bodyPr/>
            <a:lstStyle/>
            <a:p>
              <a:endParaRPr lang="en-US"/>
            </a:p>
          </p:txBody>
        </p:sp>
        <p:sp>
          <p:nvSpPr>
            <p:cNvPr id="30738" name="Text Box 19"/>
            <p:cNvSpPr txBox="1">
              <a:spLocks noChangeArrowheads="1"/>
            </p:cNvSpPr>
            <p:nvPr/>
          </p:nvSpPr>
          <p:spPr bwMode="auto">
            <a:xfrm>
              <a:off x="1800" y="5940"/>
              <a:ext cx="2520" cy="108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Symbol" pitchFamily="18" charset="2"/>
                <a:buChar char="·"/>
              </a:pPr>
              <a:r>
                <a:rPr lang="en-US" sz="900">
                  <a:ea typeface="ＭＳ Ｐゴシック" pitchFamily="34" charset="-128"/>
                </a:rPr>
                <a:t>Refer clients who qualify</a:t>
              </a:r>
            </a:p>
            <a:p>
              <a:pPr eaLnBrk="1" hangingPunct="1">
                <a:buFont typeface="Symbol" pitchFamily="18" charset="2"/>
                <a:buChar char="·"/>
              </a:pPr>
              <a:r>
                <a:rPr lang="en-US" sz="900">
                  <a:ea typeface="ＭＳ Ｐゴシック" pitchFamily="34" charset="-128"/>
                </a:rPr>
                <a:t>Work with CHOW on needs of clients</a:t>
              </a:r>
              <a:endParaRPr lang="en-US" sz="2400">
                <a:ea typeface="ＭＳ Ｐゴシック" pitchFamily="34" charset="-128"/>
              </a:endParaRPr>
            </a:p>
          </p:txBody>
        </p:sp>
        <p:sp>
          <p:nvSpPr>
            <p:cNvPr id="30739" name="Text Box 20"/>
            <p:cNvSpPr txBox="1">
              <a:spLocks noChangeArrowheads="1"/>
            </p:cNvSpPr>
            <p:nvPr/>
          </p:nvSpPr>
          <p:spPr bwMode="auto">
            <a:xfrm>
              <a:off x="1980" y="5580"/>
              <a:ext cx="1980" cy="36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b="1">
                  <a:ea typeface="ＭＳ Ｐゴシック" pitchFamily="34" charset="-128"/>
                </a:rPr>
                <a:t>CASE</a:t>
              </a:r>
              <a:r>
                <a:rPr lang="en-US" sz="1000" b="1">
                  <a:ea typeface="ＭＳ Ｐゴシック" pitchFamily="34" charset="-128"/>
                </a:rPr>
                <a:t> </a:t>
              </a:r>
              <a:r>
                <a:rPr lang="en-US" sz="900" b="1">
                  <a:ea typeface="ＭＳ Ｐゴシック" pitchFamily="34" charset="-128"/>
                </a:rPr>
                <a:t>MANAGERS</a:t>
              </a:r>
              <a:endParaRPr lang="en-US" sz="2400" b="1">
                <a:ea typeface="ＭＳ Ｐゴシック" pitchFamily="34" charset="-128"/>
              </a:endParaRPr>
            </a:p>
          </p:txBody>
        </p:sp>
        <p:sp>
          <p:nvSpPr>
            <p:cNvPr id="30740" name="AutoShape 21"/>
            <p:cNvSpPr>
              <a:spLocks noChangeArrowheads="1"/>
            </p:cNvSpPr>
            <p:nvPr/>
          </p:nvSpPr>
          <p:spPr bwMode="auto">
            <a:xfrm>
              <a:off x="2700" y="7560"/>
              <a:ext cx="720" cy="720"/>
            </a:xfrm>
            <a:prstGeom prst="downArrow">
              <a:avLst>
                <a:gd name="adj1" fmla="val 50000"/>
                <a:gd name="adj2" fmla="val 25000"/>
              </a:avLst>
            </a:prstGeom>
            <a:solidFill>
              <a:srgbClr val="CC99FF"/>
            </a:solidFill>
            <a:ln w="9525">
              <a:solidFill>
                <a:srgbClr val="660033"/>
              </a:solidFill>
              <a:miter lim="800000"/>
              <a:headEnd/>
              <a:tailEnd/>
            </a:ln>
          </p:spPr>
          <p:txBody>
            <a:bodyPr vert="eaVert"/>
            <a:lstStyle/>
            <a:p>
              <a:endParaRPr lang="en-US"/>
            </a:p>
          </p:txBody>
        </p:sp>
      </p:grpSp>
      <p:sp>
        <p:nvSpPr>
          <p:cNvPr id="30723" name="Rectangle 24"/>
          <p:cNvSpPr>
            <a:spLocks noChangeArrowheads="1"/>
          </p:cNvSpPr>
          <p:nvPr/>
        </p:nvSpPr>
        <p:spPr bwMode="auto">
          <a:xfrm>
            <a:off x="0" y="228600"/>
            <a:ext cx="3733800" cy="1447800"/>
          </a:xfrm>
          <a:prstGeom prst="rect">
            <a:avLst/>
          </a:prstGeom>
          <a:noFill/>
          <a:ln w="57150">
            <a:solidFill>
              <a:srgbClr val="FF99CC"/>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4400">
                <a:solidFill>
                  <a:srgbClr val="660033"/>
                </a:solidFill>
              </a:rPr>
              <a:t>WORKING TOGETHER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371600" y="2057400"/>
            <a:ext cx="6172200" cy="1600200"/>
          </a:xfrm>
          <a:prstGeom prst="rect">
            <a:avLst/>
          </a:prstGeom>
        </p:spPr>
        <p:txBody>
          <a:bodyPr anchor="b">
            <a:normAutofit/>
          </a:bodyPr>
          <a:lstStyle/>
          <a:p>
            <a:pPr algn="ctr" fontAlgn="auto">
              <a:spcAft>
                <a:spcPts val="0"/>
              </a:spcAft>
              <a:defRPr/>
            </a:pPr>
            <a:r>
              <a:rPr lang="en-US" sz="4000" dirty="0">
                <a:latin typeface="+mj-lt"/>
                <a:ea typeface="+mj-ea"/>
                <a:cs typeface="+mj-cs"/>
              </a:rPr>
              <a:t>Introduction to Initiative and Workshop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
          <p:cNvSpPr>
            <a:spLocks noGrp="1" noChangeArrowheads="1"/>
          </p:cNvSpPr>
          <p:nvPr>
            <p:ph type="title"/>
          </p:nvPr>
        </p:nvSpPr>
        <p:spPr/>
        <p:txBody>
          <a:bodyPr/>
          <a:lstStyle/>
          <a:p>
            <a:pPr fontAlgn="auto">
              <a:spcBef>
                <a:spcPct val="50000"/>
              </a:spcBef>
              <a:spcAft>
                <a:spcPts val="0"/>
              </a:spcAft>
              <a:defRPr/>
            </a:pPr>
            <a:r>
              <a:rPr lang="en-US" smtClean="0">
                <a:solidFill>
                  <a:schemeClr val="tx1"/>
                </a:solidFill>
              </a:rPr>
              <a:t>LODi/DiMu PEER CHOWS</a:t>
            </a:r>
          </a:p>
        </p:txBody>
      </p:sp>
      <p:sp>
        <p:nvSpPr>
          <p:cNvPr id="31747" name="Rectangle 3"/>
          <p:cNvSpPr>
            <a:spLocks noGrp="1" noChangeArrowheads="1"/>
          </p:cNvSpPr>
          <p:nvPr>
            <p:ph idx="1"/>
          </p:nvPr>
        </p:nvSpPr>
        <p:spPr>
          <a:xfrm>
            <a:off x="457200" y="1600200"/>
            <a:ext cx="8229600" cy="2057400"/>
          </a:xfrm>
        </p:spPr>
        <p:txBody>
          <a:bodyPr/>
          <a:lstStyle/>
          <a:p>
            <a:pPr marL="609600" indent="-609600" eaLnBrk="1" hangingPunct="1">
              <a:buClr>
                <a:schemeClr val="tx1"/>
              </a:buClr>
              <a:buFontTx/>
              <a:buAutoNum type="arabicPeriod"/>
            </a:pPr>
            <a:r>
              <a:rPr lang="en-US" sz="3600" smtClean="0">
                <a:solidFill>
                  <a:schemeClr val="tx1"/>
                </a:solidFill>
              </a:rPr>
              <a:t>Peer CHOWs must qualify with specific criteria.</a:t>
            </a:r>
          </a:p>
          <a:p>
            <a:pPr marL="609600" indent="-609600" eaLnBrk="1" hangingPunct="1">
              <a:buClr>
                <a:schemeClr val="tx1"/>
              </a:buClr>
              <a:buFontTx/>
              <a:buAutoNum type="arabicPeriod"/>
            </a:pPr>
            <a:r>
              <a:rPr lang="en-US" sz="3600" smtClean="0">
                <a:solidFill>
                  <a:schemeClr val="tx1"/>
                </a:solidFill>
              </a:rPr>
              <a:t>7 session training.</a:t>
            </a:r>
          </a:p>
          <a:p>
            <a:pPr marL="609600" indent="-609600" eaLnBrk="1" hangingPunct="1">
              <a:buFontTx/>
              <a:buNone/>
            </a:pPr>
            <a:endParaRPr lang="en-US" sz="1600" smtClean="0">
              <a:solidFill>
                <a:schemeClr val="tx1"/>
              </a:solidFill>
            </a:endParaRPr>
          </a:p>
        </p:txBody>
      </p:sp>
      <p:sp>
        <p:nvSpPr>
          <p:cNvPr id="31748" name="Rectangle 5"/>
          <p:cNvSpPr>
            <a:spLocks noChangeArrowheads="1"/>
          </p:cNvSpPr>
          <p:nvPr/>
        </p:nvSpPr>
        <p:spPr bwMode="auto">
          <a:xfrm>
            <a:off x="381000" y="3886200"/>
            <a:ext cx="83058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a:spcBef>
                <a:spcPct val="20000"/>
              </a:spcBef>
              <a:buFontTx/>
              <a:buChar char="•"/>
            </a:pPr>
            <a:r>
              <a:rPr lang="en-US" sz="3400"/>
              <a:t>13 peer CHOWs who have participated in PEER training (Four cohorts).</a:t>
            </a:r>
          </a:p>
          <a:p>
            <a:pPr marL="228600" indent="-228600">
              <a:spcBef>
                <a:spcPct val="20000"/>
              </a:spcBef>
              <a:buFontTx/>
              <a:buChar char="•"/>
            </a:pPr>
            <a:r>
              <a:rPr lang="en-US" sz="3400"/>
              <a:t>6 are employed and 1 doing psychological internship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US" smtClean="0">
                <a:solidFill>
                  <a:schemeClr val="tx1"/>
                </a:solidFill>
              </a:rPr>
              <a:t>FINDING &amp; SUPPORTING CLIENTS</a:t>
            </a:r>
          </a:p>
        </p:txBody>
      </p:sp>
      <p:sp>
        <p:nvSpPr>
          <p:cNvPr id="32771" name="Text Box 7"/>
          <p:cNvSpPr>
            <a:spLocks noGrp="1" noChangeArrowheads="1"/>
          </p:cNvSpPr>
          <p:nvPr>
            <p:ph idx="1"/>
          </p:nvPr>
        </p:nvSpPr>
        <p:spPr>
          <a:xfrm>
            <a:off x="457200" y="1600200"/>
            <a:ext cx="8382000" cy="4876800"/>
          </a:xfrm>
        </p:spPr>
        <p:txBody>
          <a:bodyPr/>
          <a:lstStyle/>
          <a:p>
            <a:pPr defTabSz="4389438" eaLnBrk="1" hangingPunct="1">
              <a:lnSpc>
                <a:spcPct val="80000"/>
              </a:lnSpc>
              <a:buFontTx/>
              <a:buNone/>
            </a:pPr>
            <a:r>
              <a:rPr lang="en-US" sz="2800" b="1" smtClean="0">
                <a:solidFill>
                  <a:schemeClr val="tx1"/>
                </a:solidFill>
              </a:rPr>
              <a:t>FINDING</a:t>
            </a:r>
          </a:p>
          <a:p>
            <a:pPr defTabSz="4389438" eaLnBrk="1" hangingPunct="1">
              <a:lnSpc>
                <a:spcPct val="80000"/>
              </a:lnSpc>
            </a:pPr>
            <a:r>
              <a:rPr lang="en-US" sz="2800" smtClean="0">
                <a:solidFill>
                  <a:schemeClr val="tx1"/>
                </a:solidFill>
              </a:rPr>
              <a:t>Direct street outreach</a:t>
            </a:r>
          </a:p>
          <a:p>
            <a:pPr defTabSz="4389438" eaLnBrk="1" hangingPunct="1">
              <a:lnSpc>
                <a:spcPct val="80000"/>
              </a:lnSpc>
            </a:pPr>
            <a:r>
              <a:rPr lang="en-US" sz="2800" smtClean="0">
                <a:solidFill>
                  <a:schemeClr val="tx1"/>
                </a:solidFill>
              </a:rPr>
              <a:t>Presentations at substance abuse treatment programs, facilities, transitional homes and other facilities/ agencies.</a:t>
            </a:r>
          </a:p>
          <a:p>
            <a:pPr defTabSz="4389438" eaLnBrk="1" hangingPunct="1">
              <a:lnSpc>
                <a:spcPct val="80000"/>
              </a:lnSpc>
            </a:pPr>
            <a:r>
              <a:rPr lang="en-US" sz="2800" smtClean="0">
                <a:solidFill>
                  <a:schemeClr val="tx1"/>
                </a:solidFill>
              </a:rPr>
              <a:t>Within and outside agency referrals</a:t>
            </a:r>
          </a:p>
          <a:p>
            <a:pPr defTabSz="4389438" eaLnBrk="1" hangingPunct="1">
              <a:lnSpc>
                <a:spcPct val="80000"/>
              </a:lnSpc>
            </a:pPr>
            <a:r>
              <a:rPr lang="en-US" sz="2800" smtClean="0">
                <a:solidFill>
                  <a:schemeClr val="tx1"/>
                </a:solidFill>
              </a:rPr>
              <a:t>Canvassing housing facilities </a:t>
            </a:r>
          </a:p>
          <a:p>
            <a:pPr defTabSz="4389438" eaLnBrk="1" hangingPunct="1">
              <a:lnSpc>
                <a:spcPct val="80000"/>
              </a:lnSpc>
            </a:pPr>
            <a:r>
              <a:rPr lang="en-US" sz="2800" smtClean="0">
                <a:solidFill>
                  <a:schemeClr val="tx1"/>
                </a:solidFill>
              </a:rPr>
              <a:t>Sit in waiting rooms of SROs and Skid Row Housing facilities</a:t>
            </a:r>
          </a:p>
          <a:p>
            <a:pPr defTabSz="4389438" eaLnBrk="1" hangingPunct="1">
              <a:lnSpc>
                <a:spcPct val="80000"/>
              </a:lnSpc>
            </a:pPr>
            <a:r>
              <a:rPr lang="en-US" sz="2800" smtClean="0">
                <a:solidFill>
                  <a:schemeClr val="tx1"/>
                </a:solidFill>
              </a:rPr>
              <a:t>Arrange meetings/schedule interviews with CHOWs</a:t>
            </a:r>
          </a:p>
          <a:p>
            <a:pPr defTabSz="4389438" eaLnBrk="1" hangingPunct="1">
              <a:lnSpc>
                <a:spcPct val="80000"/>
              </a:lnSpc>
            </a:pPr>
            <a:r>
              <a:rPr lang="en-US" sz="2800" smtClean="0">
                <a:solidFill>
                  <a:schemeClr val="tx1"/>
                </a:solidFill>
              </a:rPr>
              <a:t>Referrals from other clients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533400"/>
            <a:ext cx="8534400" cy="758825"/>
          </a:xfrm>
        </p:spPr>
        <p:txBody>
          <a:bodyPr/>
          <a:lstStyle/>
          <a:p>
            <a:pPr eaLnBrk="1" fontAlgn="auto" hangingPunct="1">
              <a:spcAft>
                <a:spcPts val="0"/>
              </a:spcAft>
              <a:defRPr/>
            </a:pPr>
            <a:r>
              <a:rPr lang="en-US" sz="3400" smtClean="0">
                <a:solidFill>
                  <a:schemeClr val="tx1"/>
                </a:solidFill>
              </a:rPr>
              <a:t>FINDING &amp; SUPPORTING CLIENTS cont’d</a:t>
            </a:r>
          </a:p>
        </p:txBody>
      </p:sp>
      <p:sp>
        <p:nvSpPr>
          <p:cNvPr id="33795" name="Text Box 3"/>
          <p:cNvSpPr>
            <a:spLocks noGrp="1" noChangeArrowheads="1"/>
          </p:cNvSpPr>
          <p:nvPr>
            <p:ph idx="1"/>
          </p:nvPr>
        </p:nvSpPr>
        <p:spPr>
          <a:xfrm>
            <a:off x="457200" y="1600200"/>
            <a:ext cx="8382000" cy="4876800"/>
          </a:xfrm>
        </p:spPr>
        <p:txBody>
          <a:bodyPr/>
          <a:lstStyle/>
          <a:p>
            <a:pPr defTabSz="4389438" eaLnBrk="1" hangingPunct="1">
              <a:buFontTx/>
              <a:buNone/>
            </a:pPr>
            <a:r>
              <a:rPr lang="en-US" b="1" smtClean="0">
                <a:solidFill>
                  <a:schemeClr val="tx1"/>
                </a:solidFill>
              </a:rPr>
              <a:t>SUPPORTING</a:t>
            </a:r>
          </a:p>
          <a:p>
            <a:pPr defTabSz="4389438" eaLnBrk="1" hangingPunct="1"/>
            <a:r>
              <a:rPr lang="en-US" smtClean="0">
                <a:solidFill>
                  <a:schemeClr val="tx1"/>
                </a:solidFill>
              </a:rPr>
              <a:t>Conduct one on one client support sessions</a:t>
            </a:r>
          </a:p>
          <a:p>
            <a:pPr defTabSz="4389438" eaLnBrk="1" hangingPunct="1"/>
            <a:r>
              <a:rPr lang="en-US" smtClean="0">
                <a:solidFill>
                  <a:schemeClr val="tx1"/>
                </a:solidFill>
              </a:rPr>
              <a:t>Assist clients to doctor’s appointments</a:t>
            </a:r>
          </a:p>
          <a:p>
            <a:pPr defTabSz="4389438" eaLnBrk="1" hangingPunct="1"/>
            <a:r>
              <a:rPr lang="en-US" smtClean="0">
                <a:solidFill>
                  <a:schemeClr val="tx1"/>
                </a:solidFill>
              </a:rPr>
              <a:t>Assist clients with navigating medical system</a:t>
            </a:r>
          </a:p>
          <a:p>
            <a:pPr defTabSz="4389438" eaLnBrk="1" hangingPunct="1"/>
            <a:r>
              <a:rPr lang="en-US" smtClean="0">
                <a:solidFill>
                  <a:schemeClr val="tx1"/>
                </a:solidFill>
              </a:rPr>
              <a:t>Co-facilitate support groups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fontAlgn="auto" hangingPunct="1">
              <a:spcAft>
                <a:spcPts val="0"/>
              </a:spcAft>
              <a:defRPr/>
            </a:pPr>
            <a:r>
              <a:rPr lang="en-US" smtClean="0">
                <a:solidFill>
                  <a:schemeClr val="tx1"/>
                </a:solidFill>
              </a:rPr>
              <a:t>EXPERIENCES</a:t>
            </a:r>
          </a:p>
        </p:txBody>
      </p:sp>
      <p:graphicFrame>
        <p:nvGraphicFramePr>
          <p:cNvPr id="1026" name="Object 4"/>
          <p:cNvGraphicFramePr>
            <a:graphicFrameLocks noChangeAspect="1"/>
          </p:cNvGraphicFramePr>
          <p:nvPr>
            <p:ph idx="1"/>
          </p:nvPr>
        </p:nvGraphicFramePr>
        <p:xfrm>
          <a:off x="152400" y="2386013"/>
          <a:ext cx="8763000" cy="2936875"/>
        </p:xfrm>
        <a:graphic>
          <a:graphicData uri="http://schemas.openxmlformats.org/presentationml/2006/ole">
            <mc:AlternateContent xmlns:mc="http://schemas.openxmlformats.org/markup-compatibility/2006">
              <mc:Choice xmlns:v="urn:schemas-microsoft-com:vml" Requires="v">
                <p:oleObj spid="_x0000_s1028" name="Chart" r:id="rId4" imgW="7134157" imgH="2390865" progId="Excel.Chart.8">
                  <p:embed/>
                </p:oleObj>
              </mc:Choice>
              <mc:Fallback>
                <p:oleObj name="Chart" r:id="rId4" imgW="7134157" imgH="2390865" progId="Excel.Char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386013"/>
                        <a:ext cx="8763000"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US" smtClean="0">
                <a:solidFill>
                  <a:schemeClr val="tx1"/>
                </a:solidFill>
              </a:rPr>
              <a:t>QUOTABLE EXPERIENCES</a:t>
            </a:r>
          </a:p>
        </p:txBody>
      </p:sp>
      <p:sp>
        <p:nvSpPr>
          <p:cNvPr id="34819" name="Rectangle 3"/>
          <p:cNvSpPr>
            <a:spLocks noGrp="1" noChangeArrowheads="1"/>
          </p:cNvSpPr>
          <p:nvPr>
            <p:ph idx="1"/>
          </p:nvPr>
        </p:nvSpPr>
        <p:spPr/>
        <p:txBody>
          <a:bodyPr/>
          <a:lstStyle/>
          <a:p>
            <a:pPr marL="0" indent="0" eaLnBrk="1" hangingPunct="1">
              <a:buFontTx/>
              <a:buNone/>
            </a:pPr>
            <a:r>
              <a:rPr lang="en-US" sz="2000" smtClean="0">
                <a:solidFill>
                  <a:schemeClr val="tx1"/>
                </a:solidFill>
              </a:rPr>
              <a:t>Lost clients-“Looking for lost clients was very challenging due to the fact that most do not want to be found and may be still active in their addiction and even perhaps feel hopeless.  I enjoyed the rare occasions when the client had a clear state of mind and you can see the change in them.”</a:t>
            </a:r>
          </a:p>
          <a:p>
            <a:pPr marL="0" indent="0" eaLnBrk="1" hangingPunct="1">
              <a:buFontTx/>
              <a:buNone/>
            </a:pPr>
            <a:endParaRPr lang="en-US" sz="2000" smtClean="0">
              <a:solidFill>
                <a:schemeClr val="tx1"/>
              </a:solidFill>
            </a:endParaRPr>
          </a:p>
          <a:p>
            <a:pPr marL="0" indent="0" eaLnBrk="1" hangingPunct="1">
              <a:buFontTx/>
              <a:buNone/>
            </a:pPr>
            <a:r>
              <a:rPr lang="en-US" sz="2000" smtClean="0">
                <a:solidFill>
                  <a:schemeClr val="tx1"/>
                </a:solidFill>
              </a:rPr>
              <a:t>Outreach-“Peer navigation is greatly needed for newly diagnosed and fallen out of care clients.  I believe they need to have more education on how to access care and what is patients rights.”</a:t>
            </a:r>
          </a:p>
          <a:p>
            <a:pPr marL="0" indent="0" eaLnBrk="1" hangingPunct="1">
              <a:buFontTx/>
              <a:buNone/>
            </a:pPr>
            <a:endParaRPr lang="en-US" sz="2000" smtClean="0">
              <a:solidFill>
                <a:schemeClr val="tx1"/>
              </a:solidFill>
            </a:endParaRPr>
          </a:p>
          <a:p>
            <a:pPr marL="0" indent="0" eaLnBrk="1" hangingPunct="1">
              <a:buFontTx/>
              <a:buNone/>
            </a:pPr>
            <a:r>
              <a:rPr lang="en-US" sz="2000" smtClean="0">
                <a:solidFill>
                  <a:schemeClr val="tx1"/>
                </a:solidFill>
              </a:rPr>
              <a:t>Impactful exp.-“I reached out to a person that was actually walking the street looking for help.  I was at the right place at the right time.  I was able to be a strength and give her hope and knowledge.”</a:t>
            </a:r>
          </a:p>
          <a:p>
            <a:pPr marL="0" indent="0" eaLnBrk="1" hangingPunct="1">
              <a:buFontTx/>
              <a:buNone/>
            </a:pPr>
            <a:endParaRPr lang="en-US" sz="2000" smtClean="0">
              <a:solidFill>
                <a:schemeClr val="tx1"/>
              </a:solidFill>
            </a:endParaRPr>
          </a:p>
          <a:p>
            <a:pPr marL="0" indent="0" eaLnBrk="1" hangingPunct="1">
              <a:buFontTx/>
              <a:buNone/>
            </a:pPr>
            <a:r>
              <a:rPr lang="en-US" sz="2000" smtClean="0">
                <a:solidFill>
                  <a:schemeClr val="tx1"/>
                </a:solidFill>
              </a:rPr>
              <a:t>Major challenges- “Lack of housing and fear of people knowing they are HIV.”</a:t>
            </a:r>
          </a:p>
          <a:p>
            <a:pPr marL="0" indent="0" eaLnBrk="1" hangingPunct="1">
              <a:lnSpc>
                <a:spcPct val="80000"/>
              </a:lnSpc>
              <a:buFontTx/>
              <a:buNone/>
            </a:pPr>
            <a:endParaRPr lang="en-US" sz="2000" smtClean="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smtClean="0">
                <a:solidFill>
                  <a:schemeClr val="tx1"/>
                </a:solidFill>
              </a:rPr>
              <a:t>LESSONS LEARNED-CHOWS</a:t>
            </a:r>
          </a:p>
        </p:txBody>
      </p:sp>
      <p:sp>
        <p:nvSpPr>
          <p:cNvPr id="35843" name="Rectangle 3"/>
          <p:cNvSpPr>
            <a:spLocks noGrp="1" noChangeArrowheads="1"/>
          </p:cNvSpPr>
          <p:nvPr>
            <p:ph idx="1"/>
          </p:nvPr>
        </p:nvSpPr>
        <p:spPr/>
        <p:txBody>
          <a:bodyPr/>
          <a:lstStyle/>
          <a:p>
            <a:pPr marL="0" indent="0" eaLnBrk="1" hangingPunct="1"/>
            <a:r>
              <a:rPr lang="en-US" smtClean="0">
                <a:solidFill>
                  <a:schemeClr val="tx1"/>
                </a:solidFill>
              </a:rPr>
              <a:t>Keep it fun and relevant. </a:t>
            </a:r>
          </a:p>
          <a:p>
            <a:pPr marL="0" indent="0" eaLnBrk="1" hangingPunct="1"/>
            <a:r>
              <a:rPr lang="en-US" smtClean="0">
                <a:solidFill>
                  <a:schemeClr val="tx1"/>
                </a:solidFill>
              </a:rPr>
              <a:t>Compensation not just money but sense of pride.</a:t>
            </a:r>
          </a:p>
          <a:p>
            <a:pPr marL="0" indent="0" eaLnBrk="1" hangingPunct="1"/>
            <a:r>
              <a:rPr lang="en-US" smtClean="0">
                <a:solidFill>
                  <a:schemeClr val="tx1"/>
                </a:solidFill>
              </a:rPr>
              <a:t>Include them in the process. </a:t>
            </a:r>
          </a:p>
          <a:p>
            <a:pPr marL="0" indent="0" eaLnBrk="1" hangingPunct="1"/>
            <a:r>
              <a:rPr lang="en-US" smtClean="0">
                <a:solidFill>
                  <a:schemeClr val="tx1"/>
                </a:solidFill>
              </a:rPr>
              <a:t>Be clear of expectations and their roles.</a:t>
            </a:r>
            <a:r>
              <a:rPr lang="en-US" sz="2800" smtClean="0">
                <a:solidFill>
                  <a:schemeClr val="tx1"/>
                </a:solidFill>
              </a:rPr>
              <a:t>   </a:t>
            </a:r>
          </a:p>
          <a:p>
            <a:pPr marL="0" indent="0" eaLnBrk="1" hangingPunct="1">
              <a:buFontTx/>
              <a:buNone/>
            </a:pPr>
            <a:endParaRPr lang="en-US" sz="2800" smtClean="0">
              <a:solidFill>
                <a:schemeClr val="tx1"/>
              </a:solidFill>
            </a:endParaRPr>
          </a:p>
          <a:p>
            <a:pPr marL="0" indent="0" eaLnBrk="1" hangingPunct="1">
              <a:buFontTx/>
              <a:buNone/>
            </a:pPr>
            <a:r>
              <a:rPr lang="en-US" smtClean="0">
                <a:solidFill>
                  <a:schemeClr val="tx1"/>
                </a:solidFill>
              </a:rPr>
              <a:t>Evaluation challenge: Keeping track of all of the support peer CHOWs provide to clients.</a:t>
            </a:r>
            <a:r>
              <a:rPr lang="en-US" sz="2800" smtClean="0">
                <a:solidFill>
                  <a:schemeClr val="tx1"/>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smtClean="0">
                <a:solidFill>
                  <a:schemeClr val="tx1"/>
                </a:solidFill>
              </a:rPr>
              <a:t>LESSONS LEARNED-CLIENTS</a:t>
            </a:r>
          </a:p>
        </p:txBody>
      </p:sp>
      <p:sp>
        <p:nvSpPr>
          <p:cNvPr id="36867" name="Rectangle 3"/>
          <p:cNvSpPr>
            <a:spLocks noGrp="1" noChangeArrowheads="1"/>
          </p:cNvSpPr>
          <p:nvPr>
            <p:ph idx="1"/>
          </p:nvPr>
        </p:nvSpPr>
        <p:spPr/>
        <p:txBody>
          <a:bodyPr/>
          <a:lstStyle/>
          <a:p>
            <a:pPr eaLnBrk="1" hangingPunct="1">
              <a:lnSpc>
                <a:spcPct val="90000"/>
              </a:lnSpc>
            </a:pPr>
            <a:r>
              <a:rPr lang="en-US" smtClean="0">
                <a:solidFill>
                  <a:schemeClr val="tx1"/>
                </a:solidFill>
              </a:rPr>
              <a:t>Setting goals and accomplishing them. </a:t>
            </a:r>
          </a:p>
          <a:p>
            <a:pPr eaLnBrk="1" hangingPunct="1">
              <a:lnSpc>
                <a:spcPct val="90000"/>
              </a:lnSpc>
            </a:pPr>
            <a:r>
              <a:rPr lang="en-US" smtClean="0">
                <a:solidFill>
                  <a:schemeClr val="tx1"/>
                </a:solidFill>
              </a:rPr>
              <a:t>Being accepting and providing a form of stability.</a:t>
            </a:r>
          </a:p>
          <a:p>
            <a:pPr eaLnBrk="1" hangingPunct="1">
              <a:lnSpc>
                <a:spcPct val="90000"/>
              </a:lnSpc>
            </a:pPr>
            <a:r>
              <a:rPr lang="en-US" smtClean="0">
                <a:solidFill>
                  <a:schemeClr val="tx1"/>
                </a:solidFill>
              </a:rPr>
              <a:t>Medical adherence as a social part of their life. </a:t>
            </a:r>
          </a:p>
          <a:p>
            <a:pPr eaLnBrk="1" hangingPunct="1">
              <a:lnSpc>
                <a:spcPct val="90000"/>
              </a:lnSpc>
            </a:pPr>
            <a:r>
              <a:rPr lang="en-US" smtClean="0">
                <a:solidFill>
                  <a:schemeClr val="tx1"/>
                </a:solidFill>
              </a:rPr>
              <a:t>Support groups, events, and “feel-good” activities.     </a:t>
            </a:r>
          </a:p>
          <a:p>
            <a:pPr eaLnBrk="1" hangingPunct="1">
              <a:lnSpc>
                <a:spcPct val="90000"/>
              </a:lnSpc>
            </a:pPr>
            <a:r>
              <a:rPr lang="en-US" smtClean="0">
                <a:solidFill>
                  <a:schemeClr val="tx1"/>
                </a:solidFill>
              </a:rPr>
              <a:t>“Have something to live for- something bigger than themselves”.</a:t>
            </a:r>
            <a:r>
              <a:rPr lang="en-US" smtClean="0">
                <a:solidFill>
                  <a:schemeClr val="tx1"/>
                </a:solidFill>
                <a:latin typeface="Times New Roman" pitchFamily="18" charset="0"/>
              </a:rPr>
              <a:t> </a:t>
            </a:r>
            <a:endParaRPr lang="en-US" smtClean="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4294967295"/>
          </p:nvPr>
        </p:nvSpPr>
        <p:spPr>
          <a:xfrm>
            <a:off x="0" y="457200"/>
            <a:ext cx="8991600" cy="6172200"/>
          </a:xfrm>
        </p:spPr>
        <p:txBody>
          <a:bodyPr>
            <a:normAutofit fontScale="32500" lnSpcReduction="20000"/>
          </a:bodyPr>
          <a:lstStyle/>
          <a:p>
            <a:pPr algn="ctr" eaLnBrk="1" fontAlgn="auto" hangingPunct="1">
              <a:spcAft>
                <a:spcPts val="0"/>
              </a:spcAft>
              <a:buFont typeface="Wingdings 2"/>
              <a:buChar char=""/>
              <a:defRPr/>
            </a:pPr>
            <a:endParaRPr lang="en-US" sz="2400" dirty="0" smtClean="0">
              <a:solidFill>
                <a:schemeClr val="tx1"/>
              </a:solidFill>
            </a:endParaRPr>
          </a:p>
          <a:p>
            <a:pPr algn="ctr" eaLnBrk="1" fontAlgn="auto" hangingPunct="1">
              <a:spcAft>
                <a:spcPts val="0"/>
              </a:spcAft>
              <a:buFont typeface="Wingdings 2"/>
              <a:buNone/>
              <a:defRPr/>
            </a:pPr>
            <a:r>
              <a:rPr lang="en-US" sz="9600" dirty="0" smtClean="0">
                <a:solidFill>
                  <a:schemeClr val="tx1"/>
                </a:solidFill>
                <a:latin typeface="+mj-lt"/>
              </a:rPr>
              <a:t>The Ruth M Rothstein CORE Center</a:t>
            </a:r>
          </a:p>
          <a:p>
            <a:pPr algn="ctr" eaLnBrk="1" fontAlgn="auto" hangingPunct="1">
              <a:spcAft>
                <a:spcPts val="0"/>
              </a:spcAft>
              <a:buFont typeface="Wingdings 2"/>
              <a:buNone/>
              <a:defRPr/>
            </a:pPr>
            <a:r>
              <a:rPr lang="en-US" sz="9600" dirty="0" smtClean="0">
                <a:solidFill>
                  <a:schemeClr val="tx1"/>
                </a:solidFill>
                <a:latin typeface="+mj-lt"/>
              </a:rPr>
              <a:t>Chicago, IL</a:t>
            </a:r>
          </a:p>
          <a:p>
            <a:pPr algn="ctr" eaLnBrk="1" fontAlgn="auto" hangingPunct="1">
              <a:spcAft>
                <a:spcPts val="0"/>
              </a:spcAft>
              <a:buFont typeface="Wingdings 2"/>
              <a:buNone/>
              <a:defRPr/>
            </a:pPr>
            <a:endParaRPr lang="en-US" sz="9600" dirty="0" smtClean="0">
              <a:solidFill>
                <a:schemeClr val="tx1"/>
              </a:solidFill>
              <a:latin typeface="+mj-lt"/>
            </a:endParaRPr>
          </a:p>
          <a:p>
            <a:pPr algn="ctr" eaLnBrk="1" fontAlgn="auto" hangingPunct="1">
              <a:spcAft>
                <a:spcPts val="0"/>
              </a:spcAft>
              <a:buFont typeface="Wingdings 2"/>
              <a:buNone/>
              <a:defRPr/>
            </a:pPr>
            <a:r>
              <a:rPr lang="en-US" sz="9600" dirty="0" smtClean="0">
                <a:solidFill>
                  <a:schemeClr val="tx1"/>
                </a:solidFill>
                <a:latin typeface="+mj-lt"/>
              </a:rPr>
              <a:t>Project WE CARE </a:t>
            </a:r>
          </a:p>
          <a:p>
            <a:pPr algn="ctr" eaLnBrk="1" fontAlgn="auto" hangingPunct="1">
              <a:spcAft>
                <a:spcPts val="0"/>
              </a:spcAft>
              <a:buFont typeface="Wingdings 2"/>
              <a:buNone/>
              <a:defRPr/>
            </a:pPr>
            <a:r>
              <a:rPr lang="en-US" sz="9600" dirty="0" smtClean="0">
                <a:solidFill>
                  <a:schemeClr val="tx1"/>
                </a:solidFill>
                <a:latin typeface="+mj-lt"/>
              </a:rPr>
              <a:t>(</a:t>
            </a:r>
            <a:r>
              <a:rPr lang="en-US" sz="9600" i="1" dirty="0" smtClean="0">
                <a:solidFill>
                  <a:schemeClr val="tx1"/>
                </a:solidFill>
                <a:latin typeface="+mj-lt"/>
              </a:rPr>
              <a:t>Women Empowered to Connect And Remain Engaged in Care</a:t>
            </a:r>
            <a:r>
              <a:rPr lang="en-US" sz="9600" dirty="0" smtClean="0">
                <a:solidFill>
                  <a:schemeClr val="tx1"/>
                </a:solidFill>
                <a:latin typeface="+mj-lt"/>
              </a:rPr>
              <a:t>)</a:t>
            </a:r>
          </a:p>
          <a:p>
            <a:pPr algn="ctr" eaLnBrk="1" fontAlgn="auto" hangingPunct="1">
              <a:spcAft>
                <a:spcPts val="0"/>
              </a:spcAft>
              <a:buFont typeface="Wingdings 2"/>
              <a:buNone/>
              <a:defRPr/>
            </a:pPr>
            <a:endParaRPr lang="en-US" sz="9600" dirty="0" smtClean="0">
              <a:solidFill>
                <a:schemeClr val="tx1"/>
              </a:solidFill>
              <a:latin typeface="+mj-lt"/>
            </a:endParaRPr>
          </a:p>
          <a:p>
            <a:pPr algn="ctr" eaLnBrk="1" fontAlgn="auto" hangingPunct="1">
              <a:spcAft>
                <a:spcPts val="0"/>
              </a:spcAft>
              <a:buFont typeface="Wingdings 2"/>
              <a:buNone/>
              <a:defRPr/>
            </a:pPr>
            <a:endParaRPr lang="en-US" sz="9600" dirty="0">
              <a:solidFill>
                <a:schemeClr val="tx1"/>
              </a:solidFill>
              <a:latin typeface="+mj-lt"/>
            </a:endParaRPr>
          </a:p>
          <a:p>
            <a:pPr algn="ctr" eaLnBrk="1" fontAlgn="auto" hangingPunct="1">
              <a:spcAft>
                <a:spcPts val="0"/>
              </a:spcAft>
              <a:buFont typeface="Wingdings 2"/>
              <a:buNone/>
              <a:defRPr/>
            </a:pPr>
            <a:r>
              <a:rPr lang="en-US" sz="7200" dirty="0" smtClean="0">
                <a:solidFill>
                  <a:schemeClr val="tx1"/>
                </a:solidFill>
                <a:latin typeface="+mj-lt"/>
              </a:rPr>
              <a:t>Marisol Gonzalez, RN, MPH – Principal Investigator</a:t>
            </a:r>
          </a:p>
          <a:p>
            <a:pPr algn="ctr" eaLnBrk="1" fontAlgn="auto" hangingPunct="1">
              <a:spcAft>
                <a:spcPts val="0"/>
              </a:spcAft>
              <a:buFont typeface="Wingdings 2"/>
              <a:buNone/>
              <a:defRPr/>
            </a:pPr>
            <a:r>
              <a:rPr lang="en-US" sz="7200" dirty="0" smtClean="0">
                <a:solidFill>
                  <a:schemeClr val="tx1"/>
                </a:solidFill>
                <a:latin typeface="+mj-lt"/>
              </a:rPr>
              <a:t>Allison M. Precht, MA, CADC- Project Manager</a:t>
            </a:r>
          </a:p>
          <a:p>
            <a:pPr algn="ctr" eaLnBrk="1" fontAlgn="auto" hangingPunct="1">
              <a:spcAft>
                <a:spcPts val="0"/>
              </a:spcAft>
              <a:buFont typeface="Wingdings 2"/>
              <a:buNone/>
              <a:defRPr/>
            </a:pPr>
            <a:r>
              <a:rPr lang="en-US" sz="7200" dirty="0" smtClean="0">
                <a:solidFill>
                  <a:schemeClr val="tx1"/>
                </a:solidFill>
                <a:latin typeface="+mj-lt"/>
              </a:rPr>
              <a:t>Susan Ryerson Espino, PhD – Lead Evaluator</a:t>
            </a:r>
          </a:p>
          <a:p>
            <a:pPr algn="ctr" eaLnBrk="1" fontAlgn="auto" hangingPunct="1">
              <a:spcAft>
                <a:spcPts val="0"/>
              </a:spcAft>
              <a:buFont typeface="Wingdings 2"/>
              <a:buNone/>
              <a:defRPr/>
            </a:pPr>
            <a:r>
              <a:rPr lang="en-US" sz="7200" dirty="0" smtClean="0">
                <a:solidFill>
                  <a:schemeClr val="tx1"/>
                </a:solidFill>
                <a:latin typeface="+mj-lt"/>
              </a:rPr>
              <a:t>Funded by:  HRSA: Special Project of National Significance</a:t>
            </a:r>
            <a:endParaRPr lang="en-US" sz="24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idx="4294967295"/>
          </p:nvPr>
        </p:nvSpPr>
        <p:spPr>
          <a:xfrm>
            <a:off x="685800" y="3429000"/>
            <a:ext cx="7772400" cy="2819400"/>
          </a:xfrm>
        </p:spPr>
        <p:txBody>
          <a:bodyPr>
            <a:normAutofit/>
          </a:bodyPr>
          <a:lstStyle/>
          <a:p>
            <a:pPr eaLnBrk="1" fontAlgn="auto" hangingPunct="1">
              <a:spcAft>
                <a:spcPts val="0"/>
              </a:spcAft>
              <a:buFont typeface="Wingdings" pitchFamily="2" charset="2"/>
              <a:buChar char="§"/>
              <a:defRPr/>
            </a:pPr>
            <a:r>
              <a:rPr lang="en-US" sz="1900" dirty="0" smtClean="0">
                <a:solidFill>
                  <a:schemeClr val="tx1"/>
                </a:solidFill>
                <a:latin typeface="+mj-lt"/>
              </a:rPr>
              <a:t>Cook County Health and Hospitals System – Public “Safety-Net” Facility</a:t>
            </a:r>
          </a:p>
          <a:p>
            <a:pPr eaLnBrk="1" fontAlgn="auto" hangingPunct="1">
              <a:spcAft>
                <a:spcPts val="0"/>
              </a:spcAft>
              <a:buFont typeface="Wingdings" pitchFamily="2" charset="2"/>
              <a:buChar char="§"/>
              <a:defRPr/>
            </a:pPr>
            <a:r>
              <a:rPr lang="en-US" sz="1900" dirty="0" smtClean="0">
                <a:solidFill>
                  <a:schemeClr val="tx1"/>
                </a:solidFill>
                <a:latin typeface="+mj-lt"/>
              </a:rPr>
              <a:t>5,000 active patients, 35,000 primary care visits annually </a:t>
            </a:r>
          </a:p>
          <a:p>
            <a:pPr eaLnBrk="1" fontAlgn="auto" hangingPunct="1">
              <a:spcAft>
                <a:spcPts val="0"/>
              </a:spcAft>
              <a:buFont typeface="Wingdings" pitchFamily="2" charset="2"/>
              <a:buChar char="§"/>
              <a:defRPr/>
            </a:pPr>
            <a:r>
              <a:rPr lang="en-US" sz="1900" dirty="0" smtClean="0">
                <a:solidFill>
                  <a:schemeClr val="tx1"/>
                </a:solidFill>
                <a:latin typeface="+mj-lt"/>
              </a:rPr>
              <a:t>64% African American and 20% Hispanic/Latino</a:t>
            </a:r>
          </a:p>
          <a:p>
            <a:pPr eaLnBrk="1" fontAlgn="auto" hangingPunct="1">
              <a:spcAft>
                <a:spcPts val="0"/>
              </a:spcAft>
              <a:buFont typeface="Wingdings" pitchFamily="2" charset="2"/>
              <a:buChar char="§"/>
              <a:defRPr/>
            </a:pPr>
            <a:r>
              <a:rPr lang="en-US" sz="1900" dirty="0" smtClean="0">
                <a:solidFill>
                  <a:schemeClr val="tx1"/>
                </a:solidFill>
                <a:latin typeface="+mj-lt"/>
              </a:rPr>
              <a:t>Frequent history of drug use, incarceration </a:t>
            </a:r>
          </a:p>
          <a:p>
            <a:pPr eaLnBrk="1" fontAlgn="auto" hangingPunct="1">
              <a:spcAft>
                <a:spcPts val="0"/>
              </a:spcAft>
              <a:buFont typeface="Wingdings" pitchFamily="2" charset="2"/>
              <a:buChar char="§"/>
              <a:defRPr/>
            </a:pPr>
            <a:r>
              <a:rPr lang="en-US" sz="1900" dirty="0" smtClean="0">
                <a:solidFill>
                  <a:schemeClr val="tx1"/>
                </a:solidFill>
                <a:latin typeface="+mj-lt"/>
              </a:rPr>
              <a:t>Approximately 1200 women with HIV annually.</a:t>
            </a:r>
          </a:p>
          <a:p>
            <a:pPr eaLnBrk="1" fontAlgn="auto" hangingPunct="1">
              <a:spcAft>
                <a:spcPts val="0"/>
              </a:spcAft>
              <a:buFont typeface="Wingdings" pitchFamily="2" charset="2"/>
              <a:buChar char="§"/>
              <a:defRPr/>
            </a:pPr>
            <a:r>
              <a:rPr lang="en-US" sz="1900" dirty="0" smtClean="0">
                <a:solidFill>
                  <a:schemeClr val="tx1"/>
                </a:solidFill>
                <a:latin typeface="+mj-lt"/>
              </a:rPr>
              <a:t>An estimated 70-75% of all HIV infected women and 25-30% of HIV   infected children known to be in care in the Chicago area.</a:t>
            </a:r>
          </a:p>
          <a:p>
            <a:pPr eaLnBrk="1" fontAlgn="auto" hangingPunct="1">
              <a:spcAft>
                <a:spcPts val="0"/>
              </a:spcAft>
              <a:buFont typeface="Wingdings 2"/>
              <a:buChar char=""/>
              <a:defRPr/>
            </a:pPr>
            <a:endParaRPr lang="en-US" sz="2000" dirty="0" smtClean="0">
              <a:solidFill>
                <a:schemeClr val="tx1"/>
              </a:solidFill>
              <a:latin typeface="+mj-lt"/>
            </a:endParaRPr>
          </a:p>
          <a:p>
            <a:pPr eaLnBrk="1" fontAlgn="auto" hangingPunct="1">
              <a:spcAft>
                <a:spcPts val="0"/>
              </a:spcAft>
              <a:buFont typeface="Wingdings 2"/>
              <a:buChar char=""/>
              <a:defRPr/>
            </a:pPr>
            <a:endParaRPr lang="en-US" sz="2000" dirty="0" smtClean="0">
              <a:solidFill>
                <a:schemeClr val="tx1"/>
              </a:solidFill>
            </a:endParaRPr>
          </a:p>
        </p:txBody>
      </p:sp>
      <p:sp>
        <p:nvSpPr>
          <p:cNvPr id="2" name="Title 1"/>
          <p:cNvSpPr>
            <a:spLocks noGrp="1"/>
          </p:cNvSpPr>
          <p:nvPr>
            <p:ph type="title" idx="4294967295"/>
          </p:nvPr>
        </p:nvSpPr>
        <p:spPr>
          <a:xfrm>
            <a:off x="685800" y="304800"/>
            <a:ext cx="7772400" cy="1143000"/>
          </a:xfrm>
        </p:spPr>
        <p:txBody>
          <a:bodyPr/>
          <a:lstStyle/>
          <a:p>
            <a:pPr algn="ctr" eaLnBrk="1" fontAlgn="auto" hangingPunct="1">
              <a:spcAft>
                <a:spcPts val="0"/>
              </a:spcAft>
              <a:defRPr/>
            </a:pPr>
            <a:r>
              <a:rPr lang="en-US" sz="3000" dirty="0" smtClean="0">
                <a:solidFill>
                  <a:schemeClr val="tx1"/>
                </a:solidFill>
              </a:rPr>
              <a:t>The Ruth M. Rothstein CORE Center</a:t>
            </a:r>
            <a:br>
              <a:rPr lang="en-US" sz="3000" dirty="0" smtClean="0">
                <a:solidFill>
                  <a:schemeClr val="tx1"/>
                </a:solidFill>
              </a:rPr>
            </a:br>
            <a:r>
              <a:rPr lang="en-US" sz="3000" dirty="0" smtClean="0">
                <a:solidFill>
                  <a:schemeClr val="tx1"/>
                </a:solidFill>
              </a:rPr>
              <a:t>Chicago, IL</a:t>
            </a:r>
            <a:endParaRPr lang="en-US" sz="3000" dirty="0">
              <a:solidFill>
                <a:schemeClr val="tx1"/>
              </a:solidFill>
            </a:endParaRPr>
          </a:p>
        </p:txBody>
      </p:sp>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l="-7071" t="37231"/>
          <a:stretch>
            <a:fillRect/>
          </a:stretch>
        </p:blipFill>
        <p:spPr bwMode="auto">
          <a:xfrm>
            <a:off x="1447800" y="1600200"/>
            <a:ext cx="601980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1"/>
                </a:solidFill>
              </a:rPr>
              <a:t>Program Purpose</a:t>
            </a:r>
            <a:endParaRPr lang="en-US" dirty="0">
              <a:solidFill>
                <a:schemeClr val="tx1"/>
              </a:solidFill>
            </a:endParaRPr>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tx1"/>
                </a:solidFill>
                <a:latin typeface="+mj-lt"/>
              </a:rPr>
              <a:t>The purpose of the CORE Center Peer Program is to provide a supportive structure to assist peers in maintaining their treatment plans and in developing life, work and coping skills through the opportunity to participate in CORE Center operations.</a:t>
            </a:r>
          </a:p>
          <a:p>
            <a:pPr eaLnBrk="1" fontAlgn="auto" hangingPunct="1">
              <a:spcAft>
                <a:spcPts val="0"/>
              </a:spcAft>
              <a:buFont typeface="Wingdings 2"/>
              <a:buChar char=""/>
              <a:defRPr/>
            </a:pPr>
            <a:endParaRPr 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type="subTitle" idx="1"/>
          </p:nvPr>
        </p:nvSpPr>
        <p:spPr>
          <a:xfrm>
            <a:off x="381000" y="2362200"/>
            <a:ext cx="8458200" cy="2057400"/>
          </a:xfrm>
        </p:spPr>
        <p:txBody>
          <a:bodyPr/>
          <a:lstStyle/>
          <a:p>
            <a:pPr eaLnBrk="1" hangingPunct="1"/>
            <a:r>
              <a:rPr lang="en-US" smtClean="0">
                <a:solidFill>
                  <a:schemeClr val="tx1"/>
                </a:solidFill>
                <a:latin typeface="Century Gothic" pitchFamily="34" charset="0"/>
              </a:rPr>
              <a:t>Peer Outreach Workers Engagement and Retention Program</a:t>
            </a:r>
          </a:p>
          <a:p>
            <a:pPr eaLnBrk="1" hangingPunct="1"/>
            <a:endParaRPr lang="en-US" smtClean="0">
              <a:solidFill>
                <a:schemeClr val="tx1"/>
              </a:solidFill>
              <a:latin typeface="Century Gothic" pitchFamily="34" charset="0"/>
            </a:endParaRPr>
          </a:p>
          <a:p>
            <a:pPr algn="ctr" eaLnBrk="1" hangingPunct="1"/>
            <a:r>
              <a:rPr lang="en-US" smtClean="0">
                <a:solidFill>
                  <a:schemeClr val="tx1"/>
                </a:solidFill>
                <a:latin typeface="Century Gothic" pitchFamily="34" charset="0"/>
              </a:rPr>
              <a:t>SUNY Downstate Medical Center</a:t>
            </a:r>
          </a:p>
          <a:p>
            <a:pPr algn="ctr" eaLnBrk="1" hangingPunct="1"/>
            <a:r>
              <a:rPr lang="en-US" smtClean="0">
                <a:solidFill>
                  <a:schemeClr val="tx1"/>
                </a:solidFill>
                <a:latin typeface="Century Gothic" pitchFamily="34" charset="0"/>
              </a:rPr>
              <a:t>Brooklyn NY</a:t>
            </a:r>
          </a:p>
        </p:txBody>
      </p:sp>
      <p:pic>
        <p:nvPicPr>
          <p:cNvPr id="14339" name="Picture 5" descr="powerLOGO_CMYK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533400"/>
            <a:ext cx="3756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2" descr="heat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876800"/>
            <a:ext cx="22098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
          <p:cNvSpPr>
            <a:spLocks noChangeArrowheads="1"/>
          </p:cNvSpPr>
          <p:nvPr/>
        </p:nvSpPr>
        <p:spPr bwMode="auto">
          <a:xfrm>
            <a:off x="406400" y="6019800"/>
            <a:ext cx="8382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0000"/>
              </a:lnSpc>
            </a:pPr>
            <a:r>
              <a:rPr lang="en-US" b="1"/>
              <a:t>Rachael Morgan Peters, MPH, LMSW, POWER Program Coordinator, SUNY Downstate Medical Center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1"/>
                </a:solidFill>
              </a:rPr>
              <a:t>BACKGROUND OF PEER PROGRAM</a:t>
            </a:r>
            <a:endParaRPr lang="en-US" dirty="0">
              <a:solidFill>
                <a:schemeClr val="tx1"/>
              </a:solidFill>
            </a:endParaRPr>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tx1"/>
                </a:solidFill>
                <a:latin typeface="+mj-lt"/>
              </a:rPr>
              <a:t>Developed in 1995 and centralized in 2000</a:t>
            </a:r>
          </a:p>
          <a:p>
            <a:pPr eaLnBrk="1" fontAlgn="auto" hangingPunct="1">
              <a:spcAft>
                <a:spcPts val="0"/>
              </a:spcAft>
              <a:buFont typeface="Wingdings 2"/>
              <a:buChar char=""/>
              <a:defRPr/>
            </a:pPr>
            <a:r>
              <a:rPr lang="en-US" dirty="0" smtClean="0">
                <a:solidFill>
                  <a:schemeClr val="tx1"/>
                </a:solidFill>
                <a:latin typeface="+mj-lt"/>
              </a:rPr>
              <a:t>Part-Time Stipend</a:t>
            </a:r>
          </a:p>
          <a:p>
            <a:pPr eaLnBrk="1" fontAlgn="auto" hangingPunct="1">
              <a:spcAft>
                <a:spcPts val="0"/>
              </a:spcAft>
              <a:buFont typeface="Wingdings 2"/>
              <a:buChar char=""/>
              <a:defRPr/>
            </a:pPr>
            <a:r>
              <a:rPr lang="en-US" dirty="0" smtClean="0">
                <a:solidFill>
                  <a:schemeClr val="tx1"/>
                </a:solidFill>
                <a:latin typeface="+mj-lt"/>
              </a:rPr>
              <a:t>Role models for other consumers </a:t>
            </a:r>
          </a:p>
          <a:p>
            <a:pPr eaLnBrk="1" fontAlgn="auto" hangingPunct="1">
              <a:spcAft>
                <a:spcPts val="0"/>
              </a:spcAft>
              <a:buFont typeface="Wingdings 2"/>
              <a:buChar char=""/>
              <a:defRPr/>
            </a:pPr>
            <a:r>
              <a:rPr lang="en-US" dirty="0" smtClean="0">
                <a:solidFill>
                  <a:schemeClr val="tx1"/>
                </a:solidFill>
                <a:latin typeface="+mj-lt"/>
              </a:rPr>
              <a:t>Participation is a privilege, not a right </a:t>
            </a:r>
          </a:p>
          <a:p>
            <a:pPr eaLnBrk="1" fontAlgn="auto" hangingPunct="1">
              <a:spcAft>
                <a:spcPts val="0"/>
              </a:spcAft>
              <a:buFont typeface="Wingdings 2"/>
              <a:buChar char=""/>
              <a:defRPr/>
            </a:pPr>
            <a:r>
              <a:rPr lang="en-US" dirty="0" smtClean="0">
                <a:solidFill>
                  <a:schemeClr val="tx1"/>
                </a:solidFill>
                <a:latin typeface="+mj-lt"/>
              </a:rPr>
              <a:t>Participation is dependent upon compliance with personal treatment program and satisfactory work performance</a:t>
            </a:r>
          </a:p>
          <a:p>
            <a:pPr eaLnBrk="1" fontAlgn="auto" hangingPunct="1">
              <a:spcAft>
                <a:spcPts val="0"/>
              </a:spcAft>
              <a:buFont typeface="Wingdings 2"/>
              <a:buChar char=""/>
              <a:defRPr/>
            </a:pPr>
            <a:endParaRPr lang="en-US" dirty="0" smtClean="0">
              <a:solidFill>
                <a:schemeClr val="tx1"/>
              </a:solidFill>
            </a:endParaRPr>
          </a:p>
          <a:p>
            <a:pPr eaLnBrk="1" fontAlgn="auto" hangingPunct="1">
              <a:spcAft>
                <a:spcPts val="0"/>
              </a:spcAft>
              <a:buFont typeface="Wingdings 2"/>
              <a:buChar char=""/>
              <a:defRPr/>
            </a:pPr>
            <a:endParaRPr lang="en-US" sz="2400" dirty="0" smtClean="0">
              <a:solidFill>
                <a:schemeClr val="tx1"/>
              </a:solidFill>
            </a:endParaRPr>
          </a:p>
          <a:p>
            <a:pPr eaLnBrk="1" fontAlgn="auto" hangingPunct="1">
              <a:spcAft>
                <a:spcPts val="0"/>
              </a:spcAft>
              <a:buFont typeface="Wingdings 2"/>
              <a:buChar char=""/>
              <a:defRPr/>
            </a:pPr>
            <a:endParaRPr lang="en-US"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1"/>
                </a:solidFill>
              </a:rPr>
              <a:t>Program Principles</a:t>
            </a:r>
            <a:endParaRPr lang="en-US" dirty="0">
              <a:solidFill>
                <a:schemeClr val="tx1"/>
              </a:solidFill>
            </a:endParaRPr>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tx1"/>
                </a:solidFill>
                <a:latin typeface="+mj-lt"/>
              </a:rPr>
              <a:t>Performance expectations are clearly stated and delineated at the start of training </a:t>
            </a:r>
          </a:p>
          <a:p>
            <a:pPr eaLnBrk="1" fontAlgn="auto" hangingPunct="1">
              <a:spcAft>
                <a:spcPts val="0"/>
              </a:spcAft>
              <a:buFont typeface="Wingdings 2"/>
              <a:buChar char=""/>
              <a:defRPr/>
            </a:pPr>
            <a:r>
              <a:rPr lang="en-US" dirty="0" smtClean="0">
                <a:solidFill>
                  <a:schemeClr val="tx1"/>
                </a:solidFill>
                <a:latin typeface="+mj-lt"/>
              </a:rPr>
              <a:t>There are consequences for failing to meet expectations </a:t>
            </a:r>
          </a:p>
          <a:p>
            <a:pPr eaLnBrk="1" fontAlgn="auto" hangingPunct="1">
              <a:spcAft>
                <a:spcPts val="0"/>
              </a:spcAft>
              <a:buFont typeface="Wingdings 2"/>
              <a:buChar char=""/>
              <a:defRPr/>
            </a:pPr>
            <a:r>
              <a:rPr lang="en-US" dirty="0" smtClean="0">
                <a:solidFill>
                  <a:schemeClr val="tx1"/>
                </a:solidFill>
                <a:latin typeface="+mj-lt"/>
              </a:rPr>
              <a:t>Failure to meet expectations will be addressed in a supportive non-punitive mode using a progressive discipline/employee assistance approach </a:t>
            </a:r>
          </a:p>
          <a:p>
            <a:pPr eaLnBrk="1" fontAlgn="auto" hangingPunct="1">
              <a:spcAft>
                <a:spcPts val="0"/>
              </a:spcAft>
              <a:buFont typeface="Wingdings 2"/>
              <a:buChar char=""/>
              <a:defRPr/>
            </a:pPr>
            <a:endParaRPr lang="en-US"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1"/>
                </a:solidFill>
              </a:rPr>
              <a:t>PEER PROGRAM TRAINING</a:t>
            </a:r>
            <a:endParaRPr lang="en-US" dirty="0">
              <a:solidFill>
                <a:schemeClr val="tx1"/>
              </a:solidFill>
            </a:endParaRPr>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tx1"/>
                </a:solidFill>
                <a:latin typeface="+mj-lt"/>
              </a:rPr>
              <a:t>HIV 101, HIV Timeline, STIs, Hepatitis, TB, Research, HIV-AIDS &amp; Law, Ryan White Care Act, etc.</a:t>
            </a:r>
          </a:p>
          <a:p>
            <a:pPr eaLnBrk="1" fontAlgn="auto" hangingPunct="1">
              <a:spcAft>
                <a:spcPts val="0"/>
              </a:spcAft>
              <a:buFont typeface="Wingdings 2"/>
              <a:buChar char=""/>
              <a:defRPr/>
            </a:pPr>
            <a:r>
              <a:rPr lang="en-US" dirty="0" smtClean="0">
                <a:solidFill>
                  <a:schemeClr val="tx1"/>
                </a:solidFill>
                <a:latin typeface="+mj-lt"/>
              </a:rPr>
              <a:t>Return Demonstrations</a:t>
            </a:r>
          </a:p>
          <a:p>
            <a:pPr eaLnBrk="1" fontAlgn="auto" hangingPunct="1">
              <a:spcAft>
                <a:spcPts val="0"/>
              </a:spcAft>
              <a:buFont typeface="Wingdings 2"/>
              <a:buChar char=""/>
              <a:defRPr/>
            </a:pPr>
            <a:r>
              <a:rPr lang="en-US" dirty="0" smtClean="0">
                <a:solidFill>
                  <a:schemeClr val="tx1"/>
                </a:solidFill>
                <a:latin typeface="+mj-lt"/>
              </a:rPr>
              <a:t>10 Minute Group Presentation</a:t>
            </a:r>
          </a:p>
          <a:p>
            <a:pPr eaLnBrk="1" fontAlgn="auto" hangingPunct="1">
              <a:spcAft>
                <a:spcPts val="0"/>
              </a:spcAft>
              <a:buFont typeface="Wingdings 2"/>
              <a:buChar char=""/>
              <a:defRPr/>
            </a:pPr>
            <a:r>
              <a:rPr lang="en-US" dirty="0" smtClean="0">
                <a:solidFill>
                  <a:schemeClr val="tx1"/>
                </a:solidFill>
                <a:latin typeface="+mj-lt"/>
              </a:rPr>
              <a:t>Graduation Ceremony</a:t>
            </a:r>
            <a:endParaRPr lang="en-US" dirty="0">
              <a:solidFill>
                <a:schemeClr val="tx1"/>
              </a:solidFill>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1"/>
                </a:solidFill>
              </a:rPr>
              <a:t>Program Policies</a:t>
            </a:r>
            <a:endParaRPr lang="en-US" dirty="0">
              <a:solidFill>
                <a:schemeClr val="tx1"/>
              </a:solidFill>
            </a:endParaRPr>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tx1"/>
                </a:solidFill>
                <a:latin typeface="+mj-lt"/>
              </a:rPr>
              <a:t>Qualifications for Peer Program</a:t>
            </a:r>
          </a:p>
          <a:p>
            <a:pPr eaLnBrk="1" fontAlgn="auto" hangingPunct="1">
              <a:spcAft>
                <a:spcPts val="0"/>
              </a:spcAft>
              <a:buFont typeface="Wingdings 2"/>
              <a:buChar char=""/>
              <a:defRPr/>
            </a:pPr>
            <a:r>
              <a:rPr lang="en-US" dirty="0" smtClean="0">
                <a:solidFill>
                  <a:schemeClr val="tx1"/>
                </a:solidFill>
                <a:latin typeface="+mj-lt"/>
              </a:rPr>
              <a:t>Peer Compliance with Treatment Plan</a:t>
            </a:r>
          </a:p>
          <a:p>
            <a:pPr eaLnBrk="1" fontAlgn="auto" hangingPunct="1">
              <a:spcAft>
                <a:spcPts val="0"/>
              </a:spcAft>
              <a:buFont typeface="Wingdings 2"/>
              <a:buChar char=""/>
              <a:defRPr/>
            </a:pPr>
            <a:r>
              <a:rPr lang="en-US" dirty="0" smtClean="0">
                <a:solidFill>
                  <a:schemeClr val="tx1"/>
                </a:solidFill>
                <a:latin typeface="+mj-lt"/>
              </a:rPr>
              <a:t>Code of Conduct</a:t>
            </a:r>
          </a:p>
          <a:p>
            <a:pPr eaLnBrk="1" fontAlgn="auto" hangingPunct="1">
              <a:spcAft>
                <a:spcPts val="0"/>
              </a:spcAft>
              <a:buFont typeface="Wingdings 2"/>
              <a:buChar char=""/>
              <a:defRPr/>
            </a:pPr>
            <a:r>
              <a:rPr lang="en-US" dirty="0" smtClean="0">
                <a:solidFill>
                  <a:schemeClr val="tx1"/>
                </a:solidFill>
                <a:latin typeface="+mj-lt"/>
              </a:rPr>
              <a:t>Confidentiality Agreement</a:t>
            </a:r>
          </a:p>
          <a:p>
            <a:pPr eaLnBrk="1" fontAlgn="auto" hangingPunct="1">
              <a:spcAft>
                <a:spcPts val="0"/>
              </a:spcAft>
              <a:buFont typeface="Wingdings 2"/>
              <a:buChar char=""/>
              <a:defRPr/>
            </a:pPr>
            <a:r>
              <a:rPr lang="en-US" dirty="0" smtClean="0">
                <a:solidFill>
                  <a:schemeClr val="tx1"/>
                </a:solidFill>
                <a:latin typeface="+mj-lt"/>
              </a:rPr>
              <a:t>Disciplinary Procedures/Corrective Action Plan</a:t>
            </a:r>
          </a:p>
          <a:p>
            <a:pPr eaLnBrk="1" fontAlgn="auto" hangingPunct="1">
              <a:spcAft>
                <a:spcPts val="0"/>
              </a:spcAft>
              <a:buFont typeface="Wingdings 2"/>
              <a:buChar char=""/>
              <a:defRPr/>
            </a:pPr>
            <a:r>
              <a:rPr lang="en-US" dirty="0" smtClean="0">
                <a:solidFill>
                  <a:schemeClr val="tx1"/>
                </a:solidFill>
                <a:latin typeface="+mj-lt"/>
              </a:rPr>
              <a:t>Other CORE Center and CCHHS Policies as applicable</a:t>
            </a:r>
          </a:p>
          <a:p>
            <a:pPr eaLnBrk="1" fontAlgn="auto" hangingPunct="1">
              <a:spcAft>
                <a:spcPts val="0"/>
              </a:spcAft>
              <a:buFont typeface="Wingdings 2"/>
              <a:buChar char=""/>
              <a:defRPr/>
            </a:pPr>
            <a:endParaRPr lang="en-US"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882650"/>
          </a:xfrm>
        </p:spPr>
        <p:txBody>
          <a:bodyPr/>
          <a:lstStyle/>
          <a:p>
            <a:pPr algn="ctr" eaLnBrk="1" fontAlgn="auto" hangingPunct="1">
              <a:spcAft>
                <a:spcPts val="0"/>
              </a:spcAft>
              <a:defRPr/>
            </a:pPr>
            <a:r>
              <a:rPr lang="en-US" dirty="0" smtClean="0">
                <a:solidFill>
                  <a:schemeClr val="tx1"/>
                </a:solidFill>
              </a:rPr>
              <a:t>PEER PROGRAM</a:t>
            </a:r>
            <a:endParaRPr lang="en-US" dirty="0">
              <a:solidFill>
                <a:schemeClr val="tx1"/>
              </a:solidFill>
            </a:endParaRPr>
          </a:p>
        </p:txBody>
      </p:sp>
      <p:sp>
        <p:nvSpPr>
          <p:cNvPr id="3" name="Text Placeholder 2"/>
          <p:cNvSpPr>
            <a:spLocks noGrp="1"/>
          </p:cNvSpPr>
          <p:nvPr>
            <p:ph type="body" idx="1"/>
          </p:nvPr>
        </p:nvSpPr>
        <p:spPr>
          <a:xfrm>
            <a:off x="381000" y="1219200"/>
            <a:ext cx="4040188" cy="639763"/>
          </a:xfrm>
        </p:spPr>
        <p:txBody>
          <a:bodyPr>
            <a:normAutofit/>
          </a:bodyPr>
          <a:lstStyle/>
          <a:p>
            <a:pPr algn="ctr" eaLnBrk="1" fontAlgn="auto" hangingPunct="1">
              <a:spcAft>
                <a:spcPts val="0"/>
              </a:spcAft>
              <a:buFont typeface="Wingdings 2"/>
              <a:buNone/>
              <a:defRPr/>
            </a:pPr>
            <a:r>
              <a:rPr lang="en-US" dirty="0" smtClean="0">
                <a:solidFill>
                  <a:schemeClr val="tx1"/>
                </a:solidFill>
              </a:rPr>
              <a:t>Challenges	</a:t>
            </a:r>
            <a:endParaRPr lang="en-US" dirty="0">
              <a:solidFill>
                <a:schemeClr val="tx1"/>
              </a:solidFill>
            </a:endParaRPr>
          </a:p>
        </p:txBody>
      </p:sp>
      <p:sp>
        <p:nvSpPr>
          <p:cNvPr id="5" name="Text Placeholder 4"/>
          <p:cNvSpPr>
            <a:spLocks noGrp="1"/>
          </p:cNvSpPr>
          <p:nvPr>
            <p:ph type="body" sz="half" idx="3"/>
          </p:nvPr>
        </p:nvSpPr>
        <p:spPr>
          <a:xfrm>
            <a:off x="4572000" y="1295400"/>
            <a:ext cx="4041775" cy="639763"/>
          </a:xfrm>
        </p:spPr>
        <p:txBody>
          <a:bodyPr>
            <a:normAutofit/>
          </a:bodyPr>
          <a:lstStyle/>
          <a:p>
            <a:pPr algn="ctr" eaLnBrk="1" fontAlgn="auto" hangingPunct="1">
              <a:spcAft>
                <a:spcPts val="0"/>
              </a:spcAft>
              <a:buFont typeface="Wingdings 2"/>
              <a:buNone/>
              <a:defRPr/>
            </a:pPr>
            <a:r>
              <a:rPr lang="en-US" dirty="0" smtClean="0">
                <a:solidFill>
                  <a:schemeClr val="tx1"/>
                </a:solidFill>
              </a:rPr>
              <a:t>Successes</a:t>
            </a:r>
            <a:endParaRPr lang="en-US" dirty="0">
              <a:solidFill>
                <a:schemeClr val="tx1"/>
              </a:solidFill>
            </a:endParaRPr>
          </a:p>
        </p:txBody>
      </p:sp>
      <p:sp>
        <p:nvSpPr>
          <p:cNvPr id="4" name="Content Placeholder 3"/>
          <p:cNvSpPr>
            <a:spLocks noGrp="1"/>
          </p:cNvSpPr>
          <p:nvPr>
            <p:ph sz="quarter" idx="2"/>
          </p:nvPr>
        </p:nvSpPr>
        <p:spPr>
          <a:xfrm>
            <a:off x="381000" y="1828800"/>
            <a:ext cx="4040188" cy="4495800"/>
          </a:xfrm>
        </p:spPr>
        <p:txBody>
          <a:bodyPr>
            <a:normAutofit lnSpcReduction="10000"/>
          </a:bodyPr>
          <a:lstStyle/>
          <a:p>
            <a:pPr eaLnBrk="1" fontAlgn="auto" hangingPunct="1">
              <a:spcAft>
                <a:spcPts val="0"/>
              </a:spcAft>
              <a:buFont typeface="Wingdings 2"/>
              <a:buChar char=""/>
              <a:defRPr/>
            </a:pPr>
            <a:r>
              <a:rPr lang="en-US" dirty="0" smtClean="0">
                <a:solidFill>
                  <a:schemeClr val="tx1"/>
                </a:solidFill>
                <a:latin typeface="+mj-lt"/>
              </a:rPr>
              <a:t>Employer, Employee Relations</a:t>
            </a:r>
          </a:p>
          <a:p>
            <a:pPr eaLnBrk="1" fontAlgn="auto" hangingPunct="1">
              <a:spcAft>
                <a:spcPts val="0"/>
              </a:spcAft>
              <a:buFont typeface="Wingdings 2"/>
              <a:buChar char=""/>
              <a:defRPr/>
            </a:pPr>
            <a:r>
              <a:rPr lang="en-US" dirty="0" smtClean="0">
                <a:solidFill>
                  <a:schemeClr val="tx1"/>
                </a:solidFill>
                <a:latin typeface="+mj-lt"/>
              </a:rPr>
              <a:t>Increased Demand for Peer Services </a:t>
            </a:r>
          </a:p>
          <a:p>
            <a:pPr eaLnBrk="1" fontAlgn="auto" hangingPunct="1">
              <a:spcAft>
                <a:spcPts val="0"/>
              </a:spcAft>
              <a:buFont typeface="Wingdings 2"/>
              <a:buChar char=""/>
              <a:defRPr/>
            </a:pPr>
            <a:r>
              <a:rPr lang="en-US" dirty="0" smtClean="0">
                <a:solidFill>
                  <a:schemeClr val="tx1"/>
                </a:solidFill>
                <a:latin typeface="+mj-lt"/>
              </a:rPr>
              <a:t>Funding</a:t>
            </a:r>
          </a:p>
          <a:p>
            <a:pPr eaLnBrk="1" fontAlgn="auto" hangingPunct="1">
              <a:spcAft>
                <a:spcPts val="0"/>
              </a:spcAft>
              <a:buFont typeface="Wingdings 2"/>
              <a:buChar char=""/>
              <a:defRPr/>
            </a:pPr>
            <a:r>
              <a:rPr lang="en-US" dirty="0" smtClean="0">
                <a:solidFill>
                  <a:schemeClr val="tx1"/>
                </a:solidFill>
                <a:latin typeface="+mj-lt"/>
              </a:rPr>
              <a:t>Establishing Opportunities Beyond the Program</a:t>
            </a:r>
          </a:p>
          <a:p>
            <a:pPr eaLnBrk="1" fontAlgn="auto" hangingPunct="1">
              <a:spcAft>
                <a:spcPts val="0"/>
              </a:spcAft>
              <a:buFont typeface="Wingdings 2"/>
              <a:buChar char=""/>
              <a:defRPr/>
            </a:pPr>
            <a:r>
              <a:rPr lang="en-US" dirty="0" smtClean="0">
                <a:solidFill>
                  <a:schemeClr val="tx1"/>
                </a:solidFill>
                <a:latin typeface="+mj-lt"/>
              </a:rPr>
              <a:t>Medical/Social Issues</a:t>
            </a:r>
          </a:p>
          <a:p>
            <a:pPr eaLnBrk="1" fontAlgn="auto" hangingPunct="1">
              <a:spcAft>
                <a:spcPts val="0"/>
              </a:spcAft>
              <a:buFont typeface="Wingdings 2"/>
              <a:buChar char=""/>
              <a:defRPr/>
            </a:pPr>
            <a:r>
              <a:rPr lang="en-US" dirty="0" smtClean="0">
                <a:solidFill>
                  <a:schemeClr val="tx1"/>
                </a:solidFill>
                <a:latin typeface="+mj-lt"/>
              </a:rPr>
              <a:t>Confidentiality issues</a:t>
            </a:r>
          </a:p>
          <a:p>
            <a:pPr eaLnBrk="1" fontAlgn="auto" hangingPunct="1">
              <a:spcAft>
                <a:spcPts val="0"/>
              </a:spcAft>
              <a:buFont typeface="Wingdings 2"/>
              <a:buChar char=""/>
              <a:defRPr/>
            </a:pPr>
            <a:r>
              <a:rPr lang="en-US" dirty="0" smtClean="0">
                <a:solidFill>
                  <a:schemeClr val="tx1"/>
                </a:solidFill>
                <a:latin typeface="+mj-lt"/>
              </a:rPr>
              <a:t>Managing &amp; Maintaining Healthy Boundaries</a:t>
            </a:r>
          </a:p>
          <a:p>
            <a:pPr eaLnBrk="1" fontAlgn="auto" hangingPunct="1">
              <a:spcAft>
                <a:spcPts val="0"/>
              </a:spcAft>
              <a:buFont typeface="Wingdings 2"/>
              <a:buChar char=""/>
              <a:defRPr/>
            </a:pPr>
            <a:endParaRPr lang="en-US" dirty="0">
              <a:solidFill>
                <a:schemeClr val="tx1"/>
              </a:solidFill>
            </a:endParaRPr>
          </a:p>
        </p:txBody>
      </p:sp>
      <p:sp>
        <p:nvSpPr>
          <p:cNvPr id="6" name="Content Placeholder 5"/>
          <p:cNvSpPr>
            <a:spLocks noGrp="1"/>
          </p:cNvSpPr>
          <p:nvPr>
            <p:ph sz="quarter" idx="4"/>
          </p:nvPr>
        </p:nvSpPr>
        <p:spPr>
          <a:xfrm>
            <a:off x="4572000" y="1981200"/>
            <a:ext cx="4041775" cy="4419600"/>
          </a:xfrm>
        </p:spPr>
        <p:txBody>
          <a:bodyPr>
            <a:normAutofit fontScale="92500" lnSpcReduction="20000"/>
          </a:bodyPr>
          <a:lstStyle/>
          <a:p>
            <a:pPr eaLnBrk="1" fontAlgn="auto" hangingPunct="1">
              <a:spcAft>
                <a:spcPts val="0"/>
              </a:spcAft>
              <a:buFont typeface="Wingdings 2"/>
              <a:buChar char=""/>
              <a:defRPr/>
            </a:pPr>
            <a:r>
              <a:rPr lang="en-US" dirty="0" smtClean="0">
                <a:solidFill>
                  <a:schemeClr val="tx1"/>
                </a:solidFill>
                <a:latin typeface="+mj-lt"/>
              </a:rPr>
              <a:t>Obtainment of Full-time Employment</a:t>
            </a:r>
          </a:p>
          <a:p>
            <a:pPr eaLnBrk="1" fontAlgn="auto" hangingPunct="1">
              <a:spcAft>
                <a:spcPts val="0"/>
              </a:spcAft>
              <a:buFont typeface="Wingdings 2"/>
              <a:buChar char=""/>
              <a:defRPr/>
            </a:pPr>
            <a:r>
              <a:rPr lang="en-US" dirty="0" smtClean="0">
                <a:solidFill>
                  <a:schemeClr val="tx1"/>
                </a:solidFill>
                <a:latin typeface="+mj-lt"/>
              </a:rPr>
              <a:t>Staff Recognition</a:t>
            </a:r>
          </a:p>
          <a:p>
            <a:pPr eaLnBrk="1" fontAlgn="auto" hangingPunct="1">
              <a:spcAft>
                <a:spcPts val="0"/>
              </a:spcAft>
              <a:buFont typeface="Wingdings 2"/>
              <a:buChar char=""/>
              <a:defRPr/>
            </a:pPr>
            <a:r>
              <a:rPr lang="en-US" dirty="0" smtClean="0">
                <a:solidFill>
                  <a:schemeClr val="tx1"/>
                </a:solidFill>
                <a:latin typeface="+mj-lt"/>
              </a:rPr>
              <a:t>National Recognition</a:t>
            </a:r>
          </a:p>
          <a:p>
            <a:pPr eaLnBrk="1" fontAlgn="auto" hangingPunct="1">
              <a:spcAft>
                <a:spcPts val="0"/>
              </a:spcAft>
              <a:buFont typeface="Wingdings 2"/>
              <a:buChar char=""/>
              <a:defRPr/>
            </a:pPr>
            <a:r>
              <a:rPr lang="en-US" dirty="0" smtClean="0">
                <a:solidFill>
                  <a:schemeClr val="tx1"/>
                </a:solidFill>
                <a:latin typeface="+mj-lt"/>
              </a:rPr>
              <a:t>Patient Recognition</a:t>
            </a:r>
          </a:p>
          <a:p>
            <a:pPr eaLnBrk="1" fontAlgn="auto" hangingPunct="1">
              <a:spcAft>
                <a:spcPts val="0"/>
              </a:spcAft>
              <a:buFont typeface="Wingdings 2"/>
              <a:buChar char=""/>
              <a:defRPr/>
            </a:pPr>
            <a:r>
              <a:rPr lang="en-US" dirty="0" smtClean="0">
                <a:solidFill>
                  <a:schemeClr val="tx1"/>
                </a:solidFill>
                <a:latin typeface="+mj-lt"/>
              </a:rPr>
              <a:t>Peers as Part of the Care Team</a:t>
            </a:r>
          </a:p>
          <a:p>
            <a:pPr eaLnBrk="1" fontAlgn="auto" hangingPunct="1">
              <a:spcAft>
                <a:spcPts val="0"/>
              </a:spcAft>
              <a:buFont typeface="Wingdings 2"/>
              <a:buChar char=""/>
              <a:defRPr/>
            </a:pPr>
            <a:r>
              <a:rPr lang="en-US" dirty="0" smtClean="0">
                <a:solidFill>
                  <a:schemeClr val="tx1"/>
                </a:solidFill>
                <a:latin typeface="+mj-lt"/>
              </a:rPr>
              <a:t>Personal Growth</a:t>
            </a:r>
          </a:p>
          <a:p>
            <a:pPr eaLnBrk="1" fontAlgn="auto" hangingPunct="1">
              <a:spcAft>
                <a:spcPts val="0"/>
              </a:spcAft>
              <a:buFont typeface="Wingdings 2"/>
              <a:buChar char=""/>
              <a:defRPr/>
            </a:pPr>
            <a:r>
              <a:rPr lang="en-US" dirty="0" smtClean="0">
                <a:solidFill>
                  <a:schemeClr val="tx1"/>
                </a:solidFill>
                <a:latin typeface="+mj-lt"/>
              </a:rPr>
              <a:t>A consulting Psychologist  provides MH services and monthly workshops</a:t>
            </a:r>
          </a:p>
          <a:p>
            <a:pPr eaLnBrk="1" fontAlgn="auto" hangingPunct="1">
              <a:spcAft>
                <a:spcPts val="0"/>
              </a:spcAft>
              <a:buFont typeface="Wingdings 2"/>
              <a:buChar char=""/>
              <a:defRPr/>
            </a:pPr>
            <a:r>
              <a:rPr lang="en-US" dirty="0" smtClean="0">
                <a:solidFill>
                  <a:schemeClr val="tx1"/>
                </a:solidFill>
                <a:latin typeface="+mj-lt"/>
              </a:rPr>
              <a:t>Transition into Peer Fellowship Program (2012)</a:t>
            </a:r>
          </a:p>
          <a:p>
            <a:pPr eaLnBrk="1" fontAlgn="auto" hangingPunct="1">
              <a:spcAft>
                <a:spcPts val="0"/>
              </a:spcAft>
              <a:buFont typeface="Wingdings 2"/>
              <a:buChar char=""/>
              <a:defRPr/>
            </a:pPr>
            <a:endParaRPr lang="en-US"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solidFill>
                  <a:schemeClr val="tx1"/>
                </a:solidFill>
              </a:rPr>
              <a:t/>
            </a:r>
            <a:br>
              <a:rPr lang="en-US" dirty="0" smtClean="0">
                <a:solidFill>
                  <a:schemeClr val="tx1"/>
                </a:solidFill>
              </a:rPr>
            </a:br>
            <a:r>
              <a:rPr lang="en-US" sz="4000" dirty="0" smtClean="0">
                <a:solidFill>
                  <a:schemeClr val="tx1"/>
                </a:solidFill>
              </a:rPr>
              <a:t>from Peer to Patient Navigator</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normAutofit fontScale="40000" lnSpcReduction="20000"/>
          </a:bodyPr>
          <a:lstStyle/>
          <a:p>
            <a:pPr algn="ctr" eaLnBrk="1" fontAlgn="auto" hangingPunct="1">
              <a:spcAft>
                <a:spcPts val="0"/>
              </a:spcAft>
              <a:buFont typeface="Wingdings 2"/>
              <a:buNone/>
              <a:defRPr/>
            </a:pPr>
            <a:r>
              <a:rPr lang="en-US" sz="8800" dirty="0" smtClean="0">
                <a:solidFill>
                  <a:schemeClr val="tx1"/>
                </a:solidFill>
                <a:latin typeface="+mj-lt"/>
              </a:rPr>
              <a:t>Challenges </a:t>
            </a:r>
          </a:p>
          <a:p>
            <a:pPr eaLnBrk="1" fontAlgn="auto" hangingPunct="1">
              <a:spcAft>
                <a:spcPts val="0"/>
              </a:spcAft>
              <a:buFont typeface="Wingdings 2"/>
              <a:buChar char=""/>
              <a:defRPr/>
            </a:pPr>
            <a:r>
              <a:rPr lang="en-US" sz="8800" dirty="0" smtClean="0">
                <a:solidFill>
                  <a:schemeClr val="tx1"/>
                </a:solidFill>
                <a:latin typeface="+mj-lt"/>
              </a:rPr>
              <a:t>Role Development </a:t>
            </a:r>
          </a:p>
          <a:p>
            <a:pPr lvl="1" eaLnBrk="1" fontAlgn="auto" hangingPunct="1">
              <a:spcAft>
                <a:spcPts val="0"/>
              </a:spcAft>
              <a:buFont typeface="Tw Cen MT" pitchFamily="34" charset="0"/>
              <a:buChar char="–"/>
              <a:defRPr/>
            </a:pPr>
            <a:r>
              <a:rPr lang="en-US" sz="8000" dirty="0" smtClean="0">
                <a:solidFill>
                  <a:schemeClr val="tx1"/>
                </a:solidFill>
                <a:latin typeface="+mj-lt"/>
              </a:rPr>
              <a:t>Conceptualized role vs. personnel policies</a:t>
            </a:r>
          </a:p>
          <a:p>
            <a:pPr lvl="1" eaLnBrk="1" fontAlgn="auto" hangingPunct="1">
              <a:spcAft>
                <a:spcPts val="0"/>
              </a:spcAft>
              <a:buFont typeface="Tw Cen MT" pitchFamily="34" charset="0"/>
              <a:buChar char="–"/>
              <a:defRPr/>
            </a:pPr>
            <a:r>
              <a:rPr lang="en-US" sz="8000" dirty="0" smtClean="0">
                <a:solidFill>
                  <a:schemeClr val="tx1"/>
                </a:solidFill>
                <a:latin typeface="+mj-lt"/>
              </a:rPr>
              <a:t>Challenges defining service tasks in concrete terms</a:t>
            </a:r>
          </a:p>
          <a:p>
            <a:pPr lvl="1" eaLnBrk="1" fontAlgn="auto" hangingPunct="1">
              <a:spcAft>
                <a:spcPts val="0"/>
              </a:spcAft>
              <a:buFont typeface="Tw Cen MT" pitchFamily="34" charset="0"/>
              <a:buChar char="–"/>
              <a:defRPr/>
            </a:pPr>
            <a:r>
              <a:rPr lang="en-US" sz="8000" dirty="0" smtClean="0">
                <a:solidFill>
                  <a:schemeClr val="tx1"/>
                </a:solidFill>
                <a:latin typeface="+mj-lt"/>
              </a:rPr>
              <a:t>Role acquisition issues…prefer desk work rather than advocacy work</a:t>
            </a:r>
          </a:p>
          <a:p>
            <a:pPr lvl="1" eaLnBrk="1" fontAlgn="auto" hangingPunct="1">
              <a:spcAft>
                <a:spcPts val="0"/>
              </a:spcAft>
              <a:buFont typeface="Tw Cen MT" pitchFamily="34" charset="0"/>
              <a:buChar char="–"/>
              <a:defRPr/>
            </a:pPr>
            <a:r>
              <a:rPr lang="en-US" sz="7200" dirty="0" smtClean="0">
                <a:solidFill>
                  <a:schemeClr val="tx1"/>
                </a:solidFill>
                <a:latin typeface="+mj-lt"/>
              </a:rPr>
              <a:t>Clinic Time/Hospital time/Field visit time = Level of resources needed varies.</a:t>
            </a:r>
          </a:p>
          <a:p>
            <a:pPr eaLnBrk="1" fontAlgn="auto" hangingPunct="1">
              <a:spcAft>
                <a:spcPts val="0"/>
              </a:spcAft>
              <a:buFont typeface="Wingdings 2"/>
              <a:buChar char=""/>
              <a:defRPr/>
            </a:pPr>
            <a:endParaRPr lang="en-US"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solidFill>
                  <a:schemeClr val="tx1"/>
                </a:solidFill>
              </a:rPr>
              <a:t>F</a:t>
            </a:r>
            <a:r>
              <a:rPr lang="en-US" dirty="0" smtClean="0">
                <a:solidFill>
                  <a:schemeClr val="tx1"/>
                </a:solidFill>
              </a:rPr>
              <a:t>rom Peer to Patient Navigator</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pPr algn="ctr" eaLnBrk="1" fontAlgn="auto" hangingPunct="1">
              <a:spcAft>
                <a:spcPts val="0"/>
              </a:spcAft>
              <a:buFont typeface="Wingdings 2"/>
              <a:buNone/>
              <a:defRPr/>
            </a:pPr>
            <a:r>
              <a:rPr lang="en-US" dirty="0" smtClean="0">
                <a:solidFill>
                  <a:schemeClr val="tx1"/>
                </a:solidFill>
                <a:latin typeface="+mj-lt"/>
              </a:rPr>
              <a:t>Challenges Cont’d:</a:t>
            </a:r>
          </a:p>
          <a:p>
            <a:pPr lvl="1" eaLnBrk="1" fontAlgn="auto" hangingPunct="1">
              <a:spcAft>
                <a:spcPts val="0"/>
              </a:spcAft>
              <a:buFont typeface="Wingdings 2"/>
              <a:buChar char=""/>
              <a:defRPr/>
            </a:pPr>
            <a:r>
              <a:rPr lang="en-US" dirty="0" smtClean="0">
                <a:solidFill>
                  <a:schemeClr val="tx1"/>
                </a:solidFill>
                <a:latin typeface="+mj-lt"/>
              </a:rPr>
              <a:t>Role Differentiation</a:t>
            </a:r>
          </a:p>
          <a:p>
            <a:pPr lvl="2" eaLnBrk="1" fontAlgn="auto" hangingPunct="1">
              <a:spcAft>
                <a:spcPts val="0"/>
              </a:spcAft>
              <a:buFont typeface="Wingdings 2"/>
              <a:buChar char=""/>
              <a:defRPr/>
            </a:pPr>
            <a:r>
              <a:rPr lang="en-US" dirty="0" smtClean="0">
                <a:solidFill>
                  <a:schemeClr val="tx1"/>
                </a:solidFill>
                <a:latin typeface="+mj-lt"/>
              </a:rPr>
              <a:t>Differentiating PPN from others like case managers and other peers.</a:t>
            </a:r>
          </a:p>
          <a:p>
            <a:pPr lvl="1" eaLnBrk="1" fontAlgn="auto" hangingPunct="1">
              <a:spcAft>
                <a:spcPts val="0"/>
              </a:spcAft>
              <a:buFont typeface="Wingdings 2"/>
              <a:buChar char=""/>
              <a:defRPr/>
            </a:pPr>
            <a:r>
              <a:rPr lang="en-US" dirty="0" smtClean="0">
                <a:solidFill>
                  <a:schemeClr val="tx1"/>
                </a:solidFill>
                <a:latin typeface="+mj-lt"/>
              </a:rPr>
              <a:t>Change in Benefits</a:t>
            </a:r>
          </a:p>
          <a:p>
            <a:pPr lvl="2" eaLnBrk="1" fontAlgn="auto" hangingPunct="1">
              <a:spcAft>
                <a:spcPts val="0"/>
              </a:spcAft>
              <a:buFont typeface="Wingdings 2"/>
              <a:buChar char=""/>
              <a:defRPr/>
            </a:pPr>
            <a:r>
              <a:rPr lang="en-US" dirty="0" smtClean="0">
                <a:solidFill>
                  <a:schemeClr val="tx1"/>
                </a:solidFill>
                <a:latin typeface="+mj-lt"/>
              </a:rPr>
              <a:t>Loss of Medicaid</a:t>
            </a:r>
          </a:p>
          <a:p>
            <a:pPr lvl="2" eaLnBrk="1" fontAlgn="auto" hangingPunct="1">
              <a:spcAft>
                <a:spcPts val="0"/>
              </a:spcAft>
              <a:buFont typeface="Wingdings 2"/>
              <a:buChar char=""/>
              <a:defRPr/>
            </a:pPr>
            <a:r>
              <a:rPr lang="en-US" dirty="0" smtClean="0">
                <a:solidFill>
                  <a:schemeClr val="tx1"/>
                </a:solidFill>
                <a:latin typeface="+mj-lt"/>
              </a:rPr>
              <a:t>Loss of ADAP</a:t>
            </a:r>
          </a:p>
          <a:p>
            <a:pPr lvl="2" eaLnBrk="1" fontAlgn="auto" hangingPunct="1">
              <a:spcAft>
                <a:spcPts val="0"/>
              </a:spcAft>
              <a:buFont typeface="Wingdings 2"/>
              <a:buChar char=""/>
              <a:defRPr/>
            </a:pPr>
            <a:r>
              <a:rPr lang="en-US" dirty="0" smtClean="0">
                <a:solidFill>
                  <a:schemeClr val="tx1"/>
                </a:solidFill>
                <a:latin typeface="+mj-lt"/>
              </a:rPr>
              <a:t>PAID TIME OFF (PTO) insufficient</a:t>
            </a:r>
          </a:p>
          <a:p>
            <a:pPr lvl="2" eaLnBrk="1" fontAlgn="auto" hangingPunct="1">
              <a:spcAft>
                <a:spcPts val="0"/>
              </a:spcAft>
              <a:buFont typeface="Wingdings 2"/>
              <a:buChar char=""/>
              <a:defRPr/>
            </a:pPr>
            <a:r>
              <a:rPr lang="en-US" dirty="0" smtClean="0">
                <a:solidFill>
                  <a:schemeClr val="tx1"/>
                </a:solidFill>
                <a:latin typeface="+mj-lt"/>
              </a:rPr>
              <a:t>High cost of insurance </a:t>
            </a:r>
          </a:p>
          <a:p>
            <a:pPr lvl="3" eaLnBrk="1" fontAlgn="auto" hangingPunct="1">
              <a:spcAft>
                <a:spcPts val="0"/>
              </a:spcAft>
              <a:buFont typeface="Wingdings 2"/>
              <a:buChar char=""/>
              <a:defRPr/>
            </a:pPr>
            <a:r>
              <a:rPr lang="en-US" dirty="0" smtClean="0">
                <a:solidFill>
                  <a:schemeClr val="tx1"/>
                </a:solidFill>
                <a:latin typeface="+mj-lt"/>
              </a:rPr>
              <a:t>ALL medical/mental health services must go through insurance.</a:t>
            </a:r>
          </a:p>
          <a:p>
            <a:pPr lvl="1" eaLnBrk="1" fontAlgn="auto" hangingPunct="1">
              <a:spcAft>
                <a:spcPts val="0"/>
              </a:spcAft>
              <a:buFont typeface="Wingdings 2"/>
              <a:buChar char=""/>
              <a:defRPr/>
            </a:pPr>
            <a:endParaRPr lang="en-US" dirty="0">
              <a:solidFill>
                <a:schemeClr val="tx1"/>
              </a:solidFill>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1"/>
                </a:solidFill>
              </a:rPr>
              <a:t>From Peer to Patient Navigator</a:t>
            </a:r>
            <a:endParaRPr lang="en-US" dirty="0">
              <a:solidFill>
                <a:schemeClr val="tx1"/>
              </a:solidFill>
            </a:endParaRPr>
          </a:p>
        </p:txBody>
      </p:sp>
      <p:sp>
        <p:nvSpPr>
          <p:cNvPr id="3" name="Content Placeholder 2"/>
          <p:cNvSpPr>
            <a:spLocks noGrp="1"/>
          </p:cNvSpPr>
          <p:nvPr>
            <p:ph idx="1"/>
          </p:nvPr>
        </p:nvSpPr>
        <p:spPr/>
        <p:txBody>
          <a:bodyPr>
            <a:normAutofit/>
          </a:bodyPr>
          <a:lstStyle/>
          <a:p>
            <a:pPr algn="ctr" eaLnBrk="1" fontAlgn="auto" hangingPunct="1">
              <a:spcAft>
                <a:spcPts val="0"/>
              </a:spcAft>
              <a:buFont typeface="Wingdings 2"/>
              <a:buNone/>
              <a:defRPr/>
            </a:pPr>
            <a:r>
              <a:rPr lang="en-US" dirty="0" smtClean="0">
                <a:solidFill>
                  <a:schemeClr val="tx1"/>
                </a:solidFill>
                <a:latin typeface="+mj-lt"/>
              </a:rPr>
              <a:t>Successes</a:t>
            </a:r>
          </a:p>
          <a:p>
            <a:pPr eaLnBrk="1" fontAlgn="auto" hangingPunct="1">
              <a:spcAft>
                <a:spcPts val="0"/>
              </a:spcAft>
              <a:buFontTx/>
              <a:buChar char="-"/>
              <a:defRPr/>
            </a:pPr>
            <a:r>
              <a:rPr lang="en-US" dirty="0" smtClean="0">
                <a:solidFill>
                  <a:schemeClr val="tx1"/>
                </a:solidFill>
                <a:latin typeface="+mj-lt"/>
              </a:rPr>
              <a:t>Care team beginning to see value of Patient Navigators (PN) as part of a multi-disciplinary team</a:t>
            </a:r>
          </a:p>
          <a:p>
            <a:pPr eaLnBrk="1" fontAlgn="auto" hangingPunct="1">
              <a:spcAft>
                <a:spcPts val="0"/>
              </a:spcAft>
              <a:buFontTx/>
              <a:buChar char="-"/>
              <a:defRPr/>
            </a:pPr>
            <a:r>
              <a:rPr lang="en-US" dirty="0" smtClean="0">
                <a:solidFill>
                  <a:schemeClr val="tx1"/>
                </a:solidFill>
                <a:latin typeface="+mj-lt"/>
              </a:rPr>
              <a:t>Patient Navigators self-identifying value of position</a:t>
            </a:r>
          </a:p>
          <a:p>
            <a:pPr eaLnBrk="1" fontAlgn="auto" hangingPunct="1">
              <a:spcAft>
                <a:spcPts val="0"/>
              </a:spcAft>
              <a:buFontTx/>
              <a:buChar char="-"/>
              <a:defRPr/>
            </a:pPr>
            <a:r>
              <a:rPr lang="en-US" dirty="0" smtClean="0">
                <a:solidFill>
                  <a:schemeClr val="tx1"/>
                </a:solidFill>
                <a:latin typeface="+mj-lt"/>
              </a:rPr>
              <a:t>Patients asking for their PN</a:t>
            </a:r>
          </a:p>
          <a:p>
            <a:pPr eaLnBrk="1" fontAlgn="auto" hangingPunct="1">
              <a:spcAft>
                <a:spcPts val="0"/>
              </a:spcAft>
              <a:buFontTx/>
              <a:buChar char="-"/>
              <a:defRPr/>
            </a:pPr>
            <a:endParaRPr lang="en-US" dirty="0" smtClean="0">
              <a:solidFill>
                <a:schemeClr val="tx1"/>
              </a:solidFill>
            </a:endParaRPr>
          </a:p>
          <a:p>
            <a:pPr algn="ctr" eaLnBrk="1" fontAlgn="auto" hangingPunct="1">
              <a:spcAft>
                <a:spcPts val="0"/>
              </a:spcAft>
              <a:buFont typeface="Wingdings 2"/>
              <a:buNone/>
              <a:defRPr/>
            </a:pPr>
            <a:endParaRPr lang="en-US"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1"/>
                </a:solidFill>
              </a:rPr>
              <a:t>From Peer to Patient Navigator</a:t>
            </a:r>
            <a:endParaRPr lang="en-US" dirty="0">
              <a:solidFill>
                <a:schemeClr val="tx1"/>
              </a:solidFill>
            </a:endParaRPr>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tx1"/>
                </a:solidFill>
                <a:latin typeface="+mj-lt"/>
              </a:rPr>
              <a:t>Lessons Learned</a:t>
            </a:r>
          </a:p>
          <a:p>
            <a:pPr lvl="1" eaLnBrk="1" fontAlgn="auto" hangingPunct="1">
              <a:spcAft>
                <a:spcPts val="0"/>
              </a:spcAft>
              <a:buFont typeface="Tw Cen MT" pitchFamily="34" charset="0"/>
              <a:buChar char="–"/>
              <a:defRPr/>
            </a:pPr>
            <a:r>
              <a:rPr lang="en-US" dirty="0" smtClean="0">
                <a:solidFill>
                  <a:schemeClr val="tx1"/>
                </a:solidFill>
                <a:latin typeface="+mj-lt"/>
              </a:rPr>
              <a:t>Deemphasize evaluation (in future define service prior to evaluation)</a:t>
            </a:r>
          </a:p>
          <a:p>
            <a:pPr lvl="1" eaLnBrk="1" fontAlgn="auto" hangingPunct="1">
              <a:spcAft>
                <a:spcPts val="0"/>
              </a:spcAft>
              <a:buFont typeface="Tw Cen MT" pitchFamily="34" charset="0"/>
              <a:buChar char="–"/>
              <a:defRPr/>
            </a:pPr>
            <a:r>
              <a:rPr lang="en-US" dirty="0" smtClean="0">
                <a:solidFill>
                  <a:schemeClr val="tx1"/>
                </a:solidFill>
                <a:latin typeface="+mj-lt"/>
              </a:rPr>
              <a:t>Prioritize service &amp; advocacy roles </a:t>
            </a:r>
          </a:p>
          <a:p>
            <a:pPr lvl="1" eaLnBrk="1" fontAlgn="auto" hangingPunct="1">
              <a:spcAft>
                <a:spcPts val="0"/>
              </a:spcAft>
              <a:buFont typeface="Tw Cen MT" pitchFamily="34" charset="0"/>
              <a:buChar char="–"/>
              <a:defRPr/>
            </a:pPr>
            <a:r>
              <a:rPr lang="en-US" dirty="0" smtClean="0">
                <a:solidFill>
                  <a:schemeClr val="tx1"/>
                </a:solidFill>
                <a:latin typeface="+mj-lt"/>
              </a:rPr>
              <a:t>Recruit advocates</a:t>
            </a:r>
          </a:p>
          <a:p>
            <a:pPr lvl="1" eaLnBrk="1" fontAlgn="auto" hangingPunct="1">
              <a:spcAft>
                <a:spcPts val="0"/>
              </a:spcAft>
              <a:buFont typeface="Wingdings 2"/>
              <a:buNone/>
              <a:defRPr/>
            </a:pPr>
            <a:endParaRPr lang="en-US"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1"/>
                </a:solidFill>
              </a:rPr>
              <a:t>THANKS!!!!</a:t>
            </a:r>
            <a:endParaRPr lang="en-US" dirty="0">
              <a:solidFill>
                <a:schemeClr val="tx1"/>
              </a:solidFill>
            </a:endParaRPr>
          </a:p>
        </p:txBody>
      </p:sp>
      <p:sp>
        <p:nvSpPr>
          <p:cNvPr id="3" name="Content Placeholder 2"/>
          <p:cNvSpPr>
            <a:spLocks noGrp="1"/>
          </p:cNvSpPr>
          <p:nvPr>
            <p:ph idx="1"/>
          </p:nvPr>
        </p:nvSpPr>
        <p:spPr/>
        <p:txBody>
          <a:bodyPr>
            <a:normAutofit/>
          </a:bodyPr>
          <a:lstStyle/>
          <a:p>
            <a:pPr eaLnBrk="1" fontAlgn="auto" hangingPunct="1">
              <a:spcAft>
                <a:spcPts val="0"/>
              </a:spcAft>
              <a:buFont typeface="Wingdings 2"/>
              <a:buChar char=""/>
              <a:defRPr/>
            </a:pPr>
            <a:r>
              <a:rPr lang="en-US" dirty="0" smtClean="0">
                <a:solidFill>
                  <a:schemeClr val="tx1"/>
                </a:solidFill>
                <a:latin typeface="+mj-lt"/>
              </a:rPr>
              <a:t>Peer Educators</a:t>
            </a:r>
          </a:p>
          <a:p>
            <a:pPr eaLnBrk="1" fontAlgn="auto" hangingPunct="1">
              <a:spcAft>
                <a:spcPts val="0"/>
              </a:spcAft>
              <a:buFont typeface="Wingdings 2"/>
              <a:buChar char=""/>
              <a:defRPr/>
            </a:pPr>
            <a:r>
              <a:rPr lang="en-US" dirty="0" smtClean="0">
                <a:solidFill>
                  <a:schemeClr val="tx1"/>
                </a:solidFill>
                <a:latin typeface="+mj-lt"/>
              </a:rPr>
              <a:t>Patient Navigators</a:t>
            </a:r>
          </a:p>
          <a:p>
            <a:pPr eaLnBrk="1" fontAlgn="auto" hangingPunct="1">
              <a:spcAft>
                <a:spcPts val="0"/>
              </a:spcAft>
              <a:buFont typeface="Wingdings 2"/>
              <a:buChar char=""/>
              <a:defRPr/>
            </a:pPr>
            <a:r>
              <a:rPr lang="en-US" dirty="0" smtClean="0">
                <a:solidFill>
                  <a:schemeClr val="tx1"/>
                </a:solidFill>
                <a:latin typeface="+mj-lt"/>
              </a:rPr>
              <a:t>Outreach Workers</a:t>
            </a:r>
          </a:p>
          <a:p>
            <a:pPr eaLnBrk="1" fontAlgn="auto" hangingPunct="1">
              <a:spcAft>
                <a:spcPts val="0"/>
              </a:spcAft>
              <a:buFont typeface="Wingdings 2"/>
              <a:buChar char=""/>
              <a:defRPr/>
            </a:pPr>
            <a:r>
              <a:rPr lang="en-US" dirty="0" smtClean="0">
                <a:solidFill>
                  <a:schemeClr val="tx1"/>
                </a:solidFill>
                <a:latin typeface="+mj-lt"/>
              </a:rPr>
              <a:t>Arianna Smith</a:t>
            </a:r>
          </a:p>
          <a:p>
            <a:pPr eaLnBrk="1" fontAlgn="auto" hangingPunct="1">
              <a:spcAft>
                <a:spcPts val="0"/>
              </a:spcAft>
              <a:buFont typeface="Wingdings 2"/>
              <a:buChar char=""/>
              <a:defRPr/>
            </a:pPr>
            <a:r>
              <a:rPr lang="en-US" dirty="0" smtClean="0">
                <a:solidFill>
                  <a:schemeClr val="tx1"/>
                </a:solidFill>
                <a:latin typeface="+mj-lt"/>
              </a:rPr>
              <a:t>Peter McLoyd</a:t>
            </a:r>
          </a:p>
          <a:p>
            <a:pPr eaLnBrk="1" fontAlgn="auto" hangingPunct="1">
              <a:spcAft>
                <a:spcPts val="0"/>
              </a:spcAft>
              <a:buFont typeface="Wingdings 2"/>
              <a:buChar char=""/>
              <a:defRPr/>
            </a:pPr>
            <a:r>
              <a:rPr lang="en-US" dirty="0" smtClean="0">
                <a:solidFill>
                  <a:schemeClr val="tx1"/>
                </a:solidFill>
                <a:latin typeface="+mj-lt"/>
              </a:rPr>
              <a:t>Allison Precht</a:t>
            </a:r>
            <a:endParaRPr lang="en-US" dirty="0">
              <a:solidFill>
                <a:schemeClr val="tx1"/>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13716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0" descr="BHC_logo_1linetag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47950"/>
            <a:ext cx="2857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2" descr="heatlogo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81150"/>
            <a:ext cx="16002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Oval 13"/>
          <p:cNvSpPr>
            <a:spLocks noChangeArrowheads="1"/>
          </p:cNvSpPr>
          <p:nvPr/>
        </p:nvSpPr>
        <p:spPr bwMode="auto">
          <a:xfrm>
            <a:off x="3848100" y="2682875"/>
            <a:ext cx="1447800" cy="1512888"/>
          </a:xfrm>
          <a:prstGeom prst="ellipse">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grpSp>
        <p:nvGrpSpPr>
          <p:cNvPr id="15366" name="Group 20"/>
          <p:cNvGrpSpPr>
            <a:grpSpLocks/>
          </p:cNvGrpSpPr>
          <p:nvPr/>
        </p:nvGrpSpPr>
        <p:grpSpPr bwMode="auto">
          <a:xfrm>
            <a:off x="3314700" y="2416175"/>
            <a:ext cx="1600200" cy="1779588"/>
            <a:chOff x="2112" y="1378"/>
            <a:chExt cx="1008" cy="1121"/>
          </a:xfrm>
        </p:grpSpPr>
        <p:pic>
          <p:nvPicPr>
            <p:cNvPr id="15371" name="Picture 14" descr="MC90043258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0" y="1438"/>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5" descr="MC90043258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4" y="2025"/>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6" descr="MC90043258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2" y="2163"/>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7" descr="MC90043258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4" y="1462"/>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18" descr="MC90043258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6" y="1689"/>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19" descr="MC900432586[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2" y="1378"/>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7" name="Rectangle 2"/>
          <p:cNvSpPr>
            <a:spLocks noChangeArrowheads="1"/>
          </p:cNvSpPr>
          <p:nvPr/>
        </p:nvSpPr>
        <p:spPr bwMode="auto">
          <a:xfrm>
            <a:off x="381000" y="636588"/>
            <a:ext cx="8305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sz="3000">
              <a:latin typeface="Calibri" pitchFamily="34" charset="0"/>
            </a:endParaRPr>
          </a:p>
        </p:txBody>
      </p:sp>
      <p:pic>
        <p:nvPicPr>
          <p:cNvPr id="15368" name="Picture 9" descr="logo"/>
          <p:cNvPicPr>
            <a:picLocks noChangeAspect="1" noChangeArrowheads="1"/>
          </p:cNvPicPr>
          <p:nvPr/>
        </p:nvPicPr>
        <p:blipFill>
          <a:blip r:embed="rId7">
            <a:extLst>
              <a:ext uri="{28A0092B-C50C-407E-A947-70E740481C1C}">
                <a14:useLocalDpi xmlns:a14="http://schemas.microsoft.com/office/drawing/2010/main" val="0"/>
              </a:ext>
            </a:extLst>
          </a:blip>
          <a:srcRect l="10715" t="22223" b="11111"/>
          <a:stretch>
            <a:fillRect/>
          </a:stretch>
        </p:blipFill>
        <p:spPr bwMode="auto">
          <a:xfrm>
            <a:off x="7162800" y="1733550"/>
            <a:ext cx="19812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4" descr="powerLOGO_CMYKcol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4200" y="361950"/>
            <a:ext cx="2438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20"/>
          <p:cNvPicPr>
            <a:picLocks noChangeAspect="1" noChangeArrowheads="1"/>
          </p:cNvPicPr>
          <p:nvPr/>
        </p:nvPicPr>
        <p:blipFill>
          <a:blip r:embed="rId9">
            <a:extLst>
              <a:ext uri="{28A0092B-C50C-407E-A947-70E740481C1C}">
                <a14:useLocalDpi xmlns:a14="http://schemas.microsoft.com/office/drawing/2010/main" val="0"/>
              </a:ext>
            </a:extLst>
          </a:blip>
          <a:srcRect t="14844" r="78749" b="78906"/>
          <a:stretch>
            <a:fillRect/>
          </a:stretch>
        </p:blipFill>
        <p:spPr bwMode="auto">
          <a:xfrm>
            <a:off x="6553200" y="2647950"/>
            <a:ext cx="259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676400"/>
            <a:ext cx="8308848" cy="4267200"/>
          </a:xfrm>
        </p:spPr>
        <p:txBody>
          <a:bodyPr/>
          <a:lstStyle/>
          <a:p>
            <a:pPr algn="ctr" eaLnBrk="1" fontAlgn="auto" hangingPunct="1">
              <a:spcAft>
                <a:spcPts val="0"/>
              </a:spcAft>
              <a:defRPr/>
            </a:pPr>
            <a:r>
              <a:rPr lang="en-US" dirty="0" smtClean="0"/>
              <a:t>Q&amp;A Session</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Thank you</a:t>
            </a:r>
            <a:br>
              <a:rPr lang="en-US" dirty="0" smtClean="0"/>
            </a:br>
            <a:r>
              <a:rPr lang="en-US" dirty="0" smtClean="0"/>
              <a:t/>
            </a:r>
            <a:br>
              <a:rPr lang="en-US" dirty="0" smtClean="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marL="484188" eaLnBrk="1" fontAlgn="auto" hangingPunct="1">
              <a:spcAft>
                <a:spcPts val="0"/>
              </a:spcAft>
              <a:defRPr/>
            </a:pPr>
            <a:r>
              <a:rPr lang="en-US" dirty="0" smtClean="0">
                <a:solidFill>
                  <a:schemeClr val="tx1"/>
                </a:solidFill>
              </a:rPr>
              <a:t>Intervention</a:t>
            </a:r>
          </a:p>
        </p:txBody>
      </p:sp>
      <p:sp>
        <p:nvSpPr>
          <p:cNvPr id="12291" name="Content Placeholder 2"/>
          <p:cNvSpPr>
            <a:spLocks noGrp="1"/>
          </p:cNvSpPr>
          <p:nvPr>
            <p:ph idx="1"/>
          </p:nvPr>
        </p:nvSpPr>
        <p:spPr>
          <a:xfrm>
            <a:off x="457200" y="1447800"/>
            <a:ext cx="8382000" cy="5410200"/>
          </a:xfrm>
        </p:spPr>
        <p:txBody>
          <a:bodyPr>
            <a:normAutofit fontScale="92500" lnSpcReduction="20000"/>
          </a:bodyPr>
          <a:lstStyle/>
          <a:p>
            <a:pPr marL="447675" indent="-382588" eaLnBrk="1" fontAlgn="auto" hangingPunct="1">
              <a:spcAft>
                <a:spcPts val="0"/>
              </a:spcAft>
              <a:buFont typeface="Wingdings 2" pitchFamily="18" charset="2"/>
              <a:buChar char=""/>
              <a:defRPr/>
            </a:pPr>
            <a:r>
              <a:rPr lang="en-US" sz="2800" dirty="0" smtClean="0">
                <a:solidFill>
                  <a:schemeClr val="tx1"/>
                </a:solidFill>
              </a:rPr>
              <a:t>Added peers to an already existing functioning network of HIV care providers</a:t>
            </a:r>
          </a:p>
          <a:p>
            <a:pPr marL="447675" indent="-382588" eaLnBrk="1" fontAlgn="auto" hangingPunct="1">
              <a:spcAft>
                <a:spcPts val="0"/>
              </a:spcAft>
              <a:buFont typeface="Wingdings 2" pitchFamily="18" charset="2"/>
              <a:buChar char=""/>
              <a:defRPr/>
            </a:pPr>
            <a:r>
              <a:rPr lang="en-US" sz="2800" dirty="0" smtClean="0">
                <a:solidFill>
                  <a:schemeClr val="tx1"/>
                </a:solidFill>
              </a:rPr>
              <a:t>Relies on the peer-case manager dyad and strength of the network</a:t>
            </a:r>
          </a:p>
          <a:p>
            <a:pPr marL="447675" indent="-382588" eaLnBrk="1" fontAlgn="auto" hangingPunct="1">
              <a:spcAft>
                <a:spcPts val="0"/>
              </a:spcAft>
              <a:buFont typeface="Wingdings 2" pitchFamily="18" charset="2"/>
              <a:buChar char=""/>
              <a:defRPr/>
            </a:pPr>
            <a:r>
              <a:rPr lang="en-US" sz="2800" dirty="0" smtClean="0">
                <a:solidFill>
                  <a:schemeClr val="tx1"/>
                </a:solidFill>
              </a:rPr>
              <a:t>Peers are HIV+ women who are hired as part of the clinical team</a:t>
            </a:r>
          </a:p>
          <a:p>
            <a:pPr marL="447675" indent="-382588" eaLnBrk="1" fontAlgn="auto" hangingPunct="1">
              <a:spcAft>
                <a:spcPts val="0"/>
              </a:spcAft>
              <a:buFont typeface="Wingdings 2" pitchFamily="18" charset="2"/>
              <a:buChar char=""/>
              <a:defRPr/>
            </a:pPr>
            <a:r>
              <a:rPr lang="en-US" sz="2800" dirty="0" smtClean="0">
                <a:solidFill>
                  <a:schemeClr val="tx1"/>
                </a:solidFill>
              </a:rPr>
              <a:t>Peers reach out to women who are:</a:t>
            </a:r>
          </a:p>
          <a:p>
            <a:pPr marL="822325" lvl="1" eaLnBrk="1" fontAlgn="auto" hangingPunct="1">
              <a:spcAft>
                <a:spcPts val="0"/>
              </a:spcAft>
              <a:buFont typeface="Verdana" pitchFamily="34" charset="0"/>
              <a:buChar char="›"/>
              <a:defRPr/>
            </a:pPr>
            <a:r>
              <a:rPr lang="en-US" dirty="0" smtClean="0">
                <a:solidFill>
                  <a:schemeClr val="tx1"/>
                </a:solidFill>
              </a:rPr>
              <a:t>Newly diagnosed with HIV </a:t>
            </a:r>
          </a:p>
          <a:p>
            <a:pPr marL="822325" lvl="1" eaLnBrk="1" fontAlgn="auto" hangingPunct="1">
              <a:spcAft>
                <a:spcPts val="0"/>
              </a:spcAft>
              <a:buFont typeface="Verdana" pitchFamily="34" charset="0"/>
              <a:buChar char="›"/>
              <a:defRPr/>
            </a:pPr>
            <a:r>
              <a:rPr lang="en-US" dirty="0" smtClean="0">
                <a:solidFill>
                  <a:schemeClr val="tx1"/>
                </a:solidFill>
              </a:rPr>
              <a:t>Contact clients who have dropped out of care</a:t>
            </a:r>
          </a:p>
          <a:p>
            <a:pPr marL="822325" lvl="1" eaLnBrk="1" fontAlgn="auto" hangingPunct="1">
              <a:spcAft>
                <a:spcPts val="0"/>
              </a:spcAft>
              <a:buFont typeface="Verdana" pitchFamily="34" charset="0"/>
              <a:buChar char="›"/>
              <a:defRPr/>
            </a:pPr>
            <a:r>
              <a:rPr lang="en-US" dirty="0" smtClean="0">
                <a:solidFill>
                  <a:schemeClr val="tx1"/>
                </a:solidFill>
              </a:rPr>
              <a:t>Work with clients who are at-risk for dropping out (unstable housing or other unstable social factors such as family and partner issues)</a:t>
            </a:r>
          </a:p>
          <a:p>
            <a:pPr marL="822325" lvl="1" eaLnBrk="1" fontAlgn="auto" hangingPunct="1">
              <a:spcAft>
                <a:spcPts val="0"/>
              </a:spcAft>
              <a:buFont typeface="Verdana" pitchFamily="34" charset="0"/>
              <a:buChar char="›"/>
              <a:defRPr/>
            </a:pPr>
            <a:r>
              <a:rPr lang="en-US" dirty="0" smtClean="0">
                <a:solidFill>
                  <a:schemeClr val="tx1"/>
                </a:solidFill>
              </a:rPr>
              <a:t>Connect with clients who are transitioning from adolescent to adult care</a:t>
            </a:r>
          </a:p>
          <a:p>
            <a:pPr marL="447675" indent="-382588" eaLnBrk="1" fontAlgn="auto" hangingPunct="1">
              <a:spcAft>
                <a:spcPts val="0"/>
              </a:spcAft>
              <a:buFont typeface="Arial" pitchFamily="34" charset="0"/>
              <a:buNone/>
              <a:defRPr/>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457200" y="1447800"/>
            <a:ext cx="83820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endParaRPr lang="en-US" sz="3000" b="1"/>
          </a:p>
          <a:p>
            <a:r>
              <a:rPr lang="en-US" sz="3000" b="1"/>
              <a:t>“A Peer Outreach Worker gives support. Our clients see that we are going through some of the same things they are and they are inspired.” –Peer Outreach Worker</a:t>
            </a:r>
          </a:p>
          <a:p>
            <a:endParaRPr lang="en-US" sz="3000" b="1"/>
          </a:p>
          <a:p>
            <a:r>
              <a:rPr lang="en-US" sz="3000" b="1"/>
              <a:t>“I am the bridge to all the services at our clinic.” </a:t>
            </a:r>
          </a:p>
          <a:p>
            <a:pPr>
              <a:buFontTx/>
              <a:buChar char="-"/>
            </a:pPr>
            <a:r>
              <a:rPr lang="en-US" sz="3000" b="1"/>
              <a:t>Peer Outreach Worker</a:t>
            </a:r>
          </a:p>
        </p:txBody>
      </p:sp>
      <p:pic>
        <p:nvPicPr>
          <p:cNvPr id="17411" name="Picture 5" descr="powerLOGO_CMYK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867400"/>
            <a:ext cx="2085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pPr eaLnBrk="1" fontAlgn="auto" hangingPunct="1">
              <a:spcAft>
                <a:spcPts val="0"/>
              </a:spcAft>
              <a:defRPr/>
            </a:pPr>
            <a:r>
              <a:rPr lang="en-US" dirty="0" smtClean="0">
                <a:solidFill>
                  <a:schemeClr val="tx1"/>
                </a:solidFill>
              </a:rPr>
              <a:t>Peer role</a:t>
            </a:r>
            <a:endParaRPr 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fontAlgn="auto" hangingPunct="1">
              <a:spcAft>
                <a:spcPts val="0"/>
              </a:spcAft>
              <a:defRPr/>
            </a:pPr>
            <a:r>
              <a:rPr lang="en-US" smtClean="0">
                <a:solidFill>
                  <a:schemeClr val="tx1"/>
                </a:solidFill>
              </a:rPr>
              <a:t>Intervention activities</a:t>
            </a:r>
          </a:p>
        </p:txBody>
      </p:sp>
      <p:sp>
        <p:nvSpPr>
          <p:cNvPr id="14339" name="Content Placeholder 2"/>
          <p:cNvSpPr>
            <a:spLocks noGrp="1"/>
          </p:cNvSpPr>
          <p:nvPr>
            <p:ph idx="1"/>
          </p:nvPr>
        </p:nvSpPr>
        <p:spPr>
          <a:xfrm>
            <a:off x="457200" y="1219200"/>
            <a:ext cx="8229600" cy="4572000"/>
          </a:xfrm>
        </p:spPr>
        <p:txBody>
          <a:bodyPr>
            <a:normAutofit fontScale="92500" lnSpcReduction="10000"/>
          </a:bodyPr>
          <a:lstStyle/>
          <a:p>
            <a:pPr eaLnBrk="1" fontAlgn="auto" hangingPunct="1">
              <a:spcAft>
                <a:spcPts val="0"/>
              </a:spcAft>
              <a:buFont typeface="Arial" pitchFamily="34" charset="0"/>
              <a:buChar char="•"/>
              <a:defRPr/>
            </a:pPr>
            <a:endParaRPr lang="en-US" smtClean="0">
              <a:solidFill>
                <a:schemeClr val="tx1"/>
              </a:solidFill>
            </a:endParaRPr>
          </a:p>
          <a:p>
            <a:pPr eaLnBrk="1" fontAlgn="auto" hangingPunct="1">
              <a:lnSpc>
                <a:spcPct val="90000"/>
              </a:lnSpc>
              <a:spcAft>
                <a:spcPts val="0"/>
              </a:spcAft>
              <a:buFont typeface="Wingdings 2"/>
              <a:buChar char=""/>
              <a:defRPr/>
            </a:pPr>
            <a:r>
              <a:rPr lang="en-US" smtClean="0">
                <a:solidFill>
                  <a:schemeClr val="tx1"/>
                </a:solidFill>
              </a:rPr>
              <a:t>Peers provide support on an individual level at client’s homes and at clinic</a:t>
            </a:r>
          </a:p>
          <a:p>
            <a:pPr eaLnBrk="1" fontAlgn="auto" hangingPunct="1">
              <a:lnSpc>
                <a:spcPct val="90000"/>
              </a:lnSpc>
              <a:spcAft>
                <a:spcPts val="0"/>
              </a:spcAft>
              <a:buFont typeface="Wingdings 2"/>
              <a:buChar char=""/>
              <a:defRPr/>
            </a:pPr>
            <a:r>
              <a:rPr lang="en-US" smtClean="0">
                <a:solidFill>
                  <a:schemeClr val="tx1"/>
                </a:solidFill>
              </a:rPr>
              <a:t>Escort clients to services</a:t>
            </a:r>
          </a:p>
          <a:p>
            <a:pPr eaLnBrk="1" fontAlgn="auto" hangingPunct="1">
              <a:lnSpc>
                <a:spcPct val="90000"/>
              </a:lnSpc>
              <a:spcAft>
                <a:spcPts val="0"/>
              </a:spcAft>
              <a:buFont typeface="Wingdings 2"/>
              <a:buChar char=""/>
              <a:defRPr/>
            </a:pPr>
            <a:r>
              <a:rPr lang="en-US" smtClean="0">
                <a:solidFill>
                  <a:schemeClr val="tx1"/>
                </a:solidFill>
              </a:rPr>
              <a:t>Remind clients of appointments</a:t>
            </a:r>
          </a:p>
          <a:p>
            <a:pPr eaLnBrk="1" fontAlgn="auto" hangingPunct="1">
              <a:lnSpc>
                <a:spcPct val="90000"/>
              </a:lnSpc>
              <a:spcAft>
                <a:spcPts val="0"/>
              </a:spcAft>
              <a:buFont typeface="Wingdings 2"/>
              <a:buChar char=""/>
              <a:defRPr/>
            </a:pPr>
            <a:r>
              <a:rPr lang="en-US" smtClean="0">
                <a:solidFill>
                  <a:schemeClr val="tx1"/>
                </a:solidFill>
              </a:rPr>
              <a:t>Assist with transportation to appointments</a:t>
            </a:r>
          </a:p>
          <a:p>
            <a:pPr eaLnBrk="1" fontAlgn="auto" hangingPunct="1">
              <a:lnSpc>
                <a:spcPct val="90000"/>
              </a:lnSpc>
              <a:spcAft>
                <a:spcPts val="0"/>
              </a:spcAft>
              <a:buFont typeface="Wingdings 2"/>
              <a:buChar char=""/>
              <a:defRPr/>
            </a:pPr>
            <a:r>
              <a:rPr lang="en-US" smtClean="0">
                <a:solidFill>
                  <a:schemeClr val="tx1"/>
                </a:solidFill>
              </a:rPr>
              <a:t>Collaborate with clinical team to ensure client remains connected to care</a:t>
            </a:r>
          </a:p>
          <a:p>
            <a:pPr eaLnBrk="1" fontAlgn="auto" hangingPunct="1">
              <a:lnSpc>
                <a:spcPct val="90000"/>
              </a:lnSpc>
              <a:spcAft>
                <a:spcPts val="0"/>
              </a:spcAft>
              <a:buFont typeface="Wingdings 2"/>
              <a:buChar char=""/>
              <a:defRPr/>
            </a:pPr>
            <a:r>
              <a:rPr lang="en-US" smtClean="0">
                <a:solidFill>
                  <a:schemeClr val="tx1"/>
                </a:solidFill>
              </a:rPr>
              <a:t>Use Motivational Interviewing techniques to help women to seek care</a:t>
            </a:r>
          </a:p>
          <a:p>
            <a:pPr eaLnBrk="1" fontAlgn="auto" hangingPunct="1">
              <a:spcAft>
                <a:spcPts val="0"/>
              </a:spcAft>
              <a:buFont typeface="Arial" pitchFamily="34" charset="0"/>
              <a:buChar char="•"/>
              <a:defRPr/>
            </a:pPr>
            <a:endParaRPr lang="en-US" smtClean="0">
              <a:solidFill>
                <a:schemeClr val="tx1"/>
              </a:solidFill>
            </a:endParaRPr>
          </a:p>
        </p:txBody>
      </p:sp>
      <p:pic>
        <p:nvPicPr>
          <p:cNvPr id="18436" name="Picture 5" descr="powerLOGO_CMYK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943600"/>
            <a:ext cx="2085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fontAlgn="auto" hangingPunct="1">
              <a:spcAft>
                <a:spcPts val="0"/>
              </a:spcAft>
              <a:defRPr/>
            </a:pPr>
            <a:r>
              <a:rPr lang="en-US" smtClean="0">
                <a:solidFill>
                  <a:schemeClr val="tx1"/>
                </a:solidFill>
              </a:rPr>
              <a:t>Peer training</a:t>
            </a:r>
          </a:p>
        </p:txBody>
      </p:sp>
      <p:sp>
        <p:nvSpPr>
          <p:cNvPr id="19459" name="Rectangle 3"/>
          <p:cNvSpPr>
            <a:spLocks noGrp="1"/>
          </p:cNvSpPr>
          <p:nvPr>
            <p:ph idx="1"/>
          </p:nvPr>
        </p:nvSpPr>
        <p:spPr>
          <a:xfrm>
            <a:off x="457200" y="1882775"/>
            <a:ext cx="8229600" cy="4572000"/>
          </a:xfrm>
        </p:spPr>
        <p:txBody>
          <a:bodyPr/>
          <a:lstStyle/>
          <a:p>
            <a:pPr eaLnBrk="1" hangingPunct="1"/>
            <a:r>
              <a:rPr lang="en-US" smtClean="0">
                <a:solidFill>
                  <a:schemeClr val="tx1"/>
                </a:solidFill>
              </a:rPr>
              <a:t>Peers trained as both outreach workers and as researchers</a:t>
            </a:r>
          </a:p>
          <a:p>
            <a:pPr eaLnBrk="1" hangingPunct="1"/>
            <a:r>
              <a:rPr lang="en-US" smtClean="0">
                <a:solidFill>
                  <a:schemeClr val="tx1"/>
                </a:solidFill>
              </a:rPr>
              <a:t>During formal training times, weekly individual supervision, and weekly ongoing group supervision</a:t>
            </a:r>
          </a:p>
        </p:txBody>
      </p:sp>
      <p:pic>
        <p:nvPicPr>
          <p:cNvPr id="19460" name="Picture 5" descr="powerLOGO_CMYK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791200"/>
            <a:ext cx="2085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pPr eaLnBrk="1" fontAlgn="auto" hangingPunct="1">
              <a:spcAft>
                <a:spcPts val="0"/>
              </a:spcAft>
              <a:defRPr/>
            </a:pPr>
            <a:r>
              <a:rPr lang="en-US" smtClean="0">
                <a:solidFill>
                  <a:schemeClr val="tx1"/>
                </a:solidFill>
              </a:rPr>
              <a:t>Peer training</a:t>
            </a:r>
          </a:p>
        </p:txBody>
      </p:sp>
      <p:sp>
        <p:nvSpPr>
          <p:cNvPr id="39938" name="Rectangle 3"/>
          <p:cNvSpPr>
            <a:spLocks noGrp="1"/>
          </p:cNvSpPr>
          <p:nvPr>
            <p:ph idx="1"/>
          </p:nvPr>
        </p:nvSpPr>
        <p:spPr>
          <a:xfrm>
            <a:off x="457200" y="1524000"/>
            <a:ext cx="8229600" cy="4930775"/>
          </a:xfrm>
        </p:spPr>
        <p:txBody>
          <a:bodyPr>
            <a:normAutofit fontScale="92500" lnSpcReduction="20000"/>
          </a:bodyPr>
          <a:lstStyle/>
          <a:p>
            <a:pPr marL="274320" indent="-274320" eaLnBrk="1" fontAlgn="auto" hangingPunct="1">
              <a:spcBef>
                <a:spcPts val="580"/>
              </a:spcBef>
              <a:spcAft>
                <a:spcPts val="0"/>
              </a:spcAft>
              <a:buFont typeface="Wingdings 2" pitchFamily="18" charset="2"/>
              <a:buNone/>
              <a:defRPr/>
            </a:pPr>
            <a:r>
              <a:rPr lang="en-US" dirty="0" smtClean="0">
                <a:solidFill>
                  <a:schemeClr val="tx1"/>
                </a:solidFill>
              </a:rPr>
              <a:t>4 areas of training</a:t>
            </a:r>
          </a:p>
          <a:p>
            <a:pPr marL="822960" lvl="1" indent="-457200" eaLnBrk="1" fontAlgn="auto" hangingPunct="1">
              <a:spcBef>
                <a:spcPts val="370"/>
              </a:spcBef>
              <a:spcAft>
                <a:spcPts val="0"/>
              </a:spcAft>
              <a:buClr>
                <a:schemeClr val="tx1"/>
              </a:buClr>
              <a:buFont typeface="+mj-lt"/>
              <a:buAutoNum type="arabicPeriod"/>
              <a:defRPr/>
            </a:pPr>
            <a:r>
              <a:rPr lang="en-US" dirty="0" smtClean="0">
                <a:solidFill>
                  <a:schemeClr val="tx1"/>
                </a:solidFill>
              </a:rPr>
              <a:t>Peer Role</a:t>
            </a:r>
          </a:p>
          <a:p>
            <a:pPr marL="1097280" lvl="2" indent="-457200" eaLnBrk="1" fontAlgn="auto" hangingPunct="1">
              <a:spcBef>
                <a:spcPts val="370"/>
              </a:spcBef>
              <a:spcAft>
                <a:spcPts val="0"/>
              </a:spcAft>
              <a:buClr>
                <a:schemeClr val="tx1"/>
              </a:buClr>
              <a:buFont typeface="Wingdings 2"/>
              <a:buChar char=""/>
              <a:defRPr/>
            </a:pPr>
            <a:r>
              <a:rPr lang="en-US" dirty="0" smtClean="0">
                <a:solidFill>
                  <a:schemeClr val="tx1"/>
                </a:solidFill>
              </a:rPr>
              <a:t>Engagement techniques</a:t>
            </a:r>
          </a:p>
          <a:p>
            <a:pPr marL="1097280" lvl="2" indent="-457200" eaLnBrk="1" fontAlgn="auto" hangingPunct="1">
              <a:spcBef>
                <a:spcPts val="370"/>
              </a:spcBef>
              <a:spcAft>
                <a:spcPts val="0"/>
              </a:spcAft>
              <a:buClr>
                <a:schemeClr val="tx1"/>
              </a:buClr>
              <a:buFont typeface="Wingdings 2"/>
              <a:buChar char=""/>
              <a:defRPr/>
            </a:pPr>
            <a:r>
              <a:rPr lang="en-US" dirty="0" smtClean="0">
                <a:solidFill>
                  <a:schemeClr val="tx1"/>
                </a:solidFill>
              </a:rPr>
              <a:t>Safety measures</a:t>
            </a:r>
          </a:p>
          <a:p>
            <a:pPr marL="1097280" lvl="2" indent="-457200" eaLnBrk="1" fontAlgn="auto" hangingPunct="1">
              <a:spcBef>
                <a:spcPts val="370"/>
              </a:spcBef>
              <a:spcAft>
                <a:spcPts val="0"/>
              </a:spcAft>
              <a:buClr>
                <a:schemeClr val="tx1"/>
              </a:buClr>
              <a:buFont typeface="Wingdings 2"/>
              <a:buChar char=""/>
              <a:defRPr/>
            </a:pPr>
            <a:r>
              <a:rPr lang="en-US" dirty="0" smtClean="0">
                <a:solidFill>
                  <a:schemeClr val="tx1"/>
                </a:solidFill>
              </a:rPr>
              <a:t>Motivational interviewing</a:t>
            </a:r>
          </a:p>
          <a:p>
            <a:pPr marL="822960" lvl="1" indent="-457200" eaLnBrk="1" fontAlgn="auto" hangingPunct="1">
              <a:spcBef>
                <a:spcPts val="370"/>
              </a:spcBef>
              <a:spcAft>
                <a:spcPts val="0"/>
              </a:spcAft>
              <a:buClr>
                <a:schemeClr val="tx1"/>
              </a:buClr>
              <a:buFont typeface="+mj-lt"/>
              <a:buAutoNum type="arabicPeriod"/>
              <a:defRPr/>
            </a:pPr>
            <a:r>
              <a:rPr lang="en-US" dirty="0" smtClean="0">
                <a:solidFill>
                  <a:schemeClr val="tx1"/>
                </a:solidFill>
              </a:rPr>
              <a:t>HIV 101 and other information/education based topics</a:t>
            </a:r>
          </a:p>
          <a:p>
            <a:pPr marL="1074420" lvl="2" indent="-342900" eaLnBrk="1" fontAlgn="auto" hangingPunct="1">
              <a:spcBef>
                <a:spcPts val="370"/>
              </a:spcBef>
              <a:spcAft>
                <a:spcPts val="0"/>
              </a:spcAft>
              <a:buClr>
                <a:schemeClr val="tx1"/>
              </a:buClr>
              <a:buFont typeface="Wingdings 2"/>
              <a:buChar char=""/>
              <a:defRPr/>
            </a:pPr>
            <a:r>
              <a:rPr lang="en-US" dirty="0" smtClean="0">
                <a:solidFill>
                  <a:schemeClr val="tx1"/>
                </a:solidFill>
              </a:rPr>
              <a:t>Domestic violence</a:t>
            </a:r>
          </a:p>
          <a:p>
            <a:pPr marL="1074420" lvl="2" indent="-342900" eaLnBrk="1" fontAlgn="auto" hangingPunct="1">
              <a:spcBef>
                <a:spcPts val="370"/>
              </a:spcBef>
              <a:spcAft>
                <a:spcPts val="0"/>
              </a:spcAft>
              <a:buClr>
                <a:schemeClr val="tx1"/>
              </a:buClr>
              <a:buFont typeface="Wingdings 2"/>
              <a:buChar char=""/>
              <a:defRPr/>
            </a:pPr>
            <a:r>
              <a:rPr lang="en-US" dirty="0" smtClean="0">
                <a:solidFill>
                  <a:schemeClr val="tx1"/>
                </a:solidFill>
              </a:rPr>
              <a:t>Substance abuse</a:t>
            </a:r>
          </a:p>
          <a:p>
            <a:pPr marL="822960" lvl="1" indent="-457200" eaLnBrk="1" fontAlgn="auto" hangingPunct="1">
              <a:spcBef>
                <a:spcPts val="370"/>
              </a:spcBef>
              <a:spcAft>
                <a:spcPts val="0"/>
              </a:spcAft>
              <a:buClr>
                <a:schemeClr val="tx1"/>
              </a:buClr>
              <a:buFont typeface="+mj-lt"/>
              <a:buAutoNum type="arabicPeriod"/>
              <a:defRPr/>
            </a:pPr>
            <a:r>
              <a:rPr lang="en-US" dirty="0" smtClean="0">
                <a:solidFill>
                  <a:schemeClr val="tx1"/>
                </a:solidFill>
              </a:rPr>
              <a:t>Workplace Basics</a:t>
            </a:r>
          </a:p>
          <a:p>
            <a:pPr marL="1097280" lvl="2" indent="-457200" eaLnBrk="1" fontAlgn="auto" hangingPunct="1">
              <a:spcBef>
                <a:spcPts val="370"/>
              </a:spcBef>
              <a:spcAft>
                <a:spcPts val="0"/>
              </a:spcAft>
              <a:buClr>
                <a:schemeClr val="tx1"/>
              </a:buClr>
              <a:buFont typeface="Wingdings 2"/>
              <a:buChar char=""/>
              <a:defRPr/>
            </a:pPr>
            <a:r>
              <a:rPr lang="en-US" dirty="0" smtClean="0">
                <a:solidFill>
                  <a:schemeClr val="tx1"/>
                </a:solidFill>
              </a:rPr>
              <a:t>What to wear to work</a:t>
            </a:r>
          </a:p>
          <a:p>
            <a:pPr marL="822960" lvl="1" indent="-457200" eaLnBrk="1" fontAlgn="auto" hangingPunct="1">
              <a:spcBef>
                <a:spcPts val="370"/>
              </a:spcBef>
              <a:spcAft>
                <a:spcPts val="0"/>
              </a:spcAft>
              <a:buClr>
                <a:schemeClr val="tx1"/>
              </a:buClr>
              <a:buFont typeface="+mj-lt"/>
              <a:buAutoNum type="arabicPeriod"/>
              <a:defRPr/>
            </a:pPr>
            <a:r>
              <a:rPr lang="en-US" dirty="0" smtClean="0">
                <a:solidFill>
                  <a:schemeClr val="tx1"/>
                </a:solidFill>
              </a:rPr>
              <a:t>Evaluation Implementation</a:t>
            </a:r>
          </a:p>
          <a:p>
            <a:pPr marL="1097280" lvl="2" indent="-457200" eaLnBrk="1" fontAlgn="auto" hangingPunct="1">
              <a:spcBef>
                <a:spcPts val="370"/>
              </a:spcBef>
              <a:spcAft>
                <a:spcPts val="0"/>
              </a:spcAft>
              <a:buClr>
                <a:schemeClr val="tx1"/>
              </a:buClr>
              <a:buFont typeface="Wingdings 2"/>
              <a:buChar char=""/>
              <a:defRPr/>
            </a:pPr>
            <a:r>
              <a:rPr lang="en-US" dirty="0" smtClean="0">
                <a:solidFill>
                  <a:schemeClr val="tx1"/>
                </a:solidFill>
              </a:rPr>
              <a:t>Human subjects research training</a:t>
            </a:r>
          </a:p>
          <a:p>
            <a:pPr marL="1097280" lvl="2" indent="-457200" eaLnBrk="1" fontAlgn="auto" hangingPunct="1">
              <a:spcBef>
                <a:spcPts val="370"/>
              </a:spcBef>
              <a:spcAft>
                <a:spcPts val="0"/>
              </a:spcAft>
              <a:buClr>
                <a:schemeClr val="tx1"/>
              </a:buClr>
              <a:buFont typeface="Wingdings 2"/>
              <a:buChar char=""/>
              <a:defRPr/>
            </a:pPr>
            <a:r>
              <a:rPr lang="en-US" dirty="0" smtClean="0">
                <a:solidFill>
                  <a:schemeClr val="tx1"/>
                </a:solidFill>
              </a:rPr>
              <a:t>Survey review</a:t>
            </a:r>
          </a:p>
        </p:txBody>
      </p:sp>
      <p:pic>
        <p:nvPicPr>
          <p:cNvPr id="20484" name="Picture 5" descr="powerLOGO_CMYK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867400"/>
            <a:ext cx="2087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371600"/>
            <a:ext cx="2362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289</TotalTime>
  <Words>2170</Words>
  <Application>Microsoft Office PowerPoint</Application>
  <PresentationFormat>On-screen Show (4:3)</PresentationFormat>
  <Paragraphs>337</Paragraphs>
  <Slides>40</Slides>
  <Notes>21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5" baseType="lpstr">
      <vt:lpstr>Arial</vt:lpstr>
      <vt:lpstr>Franklin Gothic Medium</vt:lpstr>
      <vt:lpstr>Franklin Gothic Book</vt:lpstr>
      <vt:lpstr>Wingdings 2</vt:lpstr>
      <vt:lpstr>Century Gothic</vt:lpstr>
      <vt:lpstr>Calibri</vt:lpstr>
      <vt:lpstr>Verdana</vt:lpstr>
      <vt:lpstr>Wingdings</vt:lpstr>
      <vt:lpstr>ＭＳ Ｐゴシック</vt:lpstr>
      <vt:lpstr>Times New Roman</vt:lpstr>
      <vt:lpstr>Symbol</vt:lpstr>
      <vt:lpstr>Tw Cen MT</vt:lpstr>
      <vt:lpstr>Geneva</vt:lpstr>
      <vt:lpstr>Trek</vt:lpstr>
      <vt:lpstr>Microsoft Office Excel Chart</vt:lpstr>
      <vt:lpstr>THE USE OF PEERS IN ACCESS AND RETENTION PROGRAMS FOCUSED ON HIV+ WOMEN OF COLOR</vt:lpstr>
      <vt:lpstr>PowerPoint Presentation</vt:lpstr>
      <vt:lpstr>PowerPoint Presentation</vt:lpstr>
      <vt:lpstr>PowerPoint Presentation</vt:lpstr>
      <vt:lpstr>Intervention</vt:lpstr>
      <vt:lpstr>Peer role</vt:lpstr>
      <vt:lpstr>Intervention activities</vt:lpstr>
      <vt:lpstr>Peer training</vt:lpstr>
      <vt:lpstr>Peer training</vt:lpstr>
      <vt:lpstr>Peer training – Evaluation Implementation</vt:lpstr>
      <vt:lpstr>PowerPoint Presentation</vt:lpstr>
      <vt:lpstr>Personal Challenges </vt:lpstr>
      <vt:lpstr>Qualitative Feedback</vt:lpstr>
      <vt:lpstr>PowerPoint Presentation</vt:lpstr>
      <vt:lpstr>PowerPoint Presentation</vt:lpstr>
      <vt:lpstr>LADIES OF DIVERSITY PROJECT (LODi) PROYECTO DIVERSIDAD DE MUJERES (DiMu)</vt:lpstr>
      <vt:lpstr>JWCH Institute, Inc.</vt:lpstr>
      <vt:lpstr>LODi/DiMu FRONTLINE TEAM</vt:lpstr>
      <vt:lpstr>PowerPoint Presentation</vt:lpstr>
      <vt:lpstr>LODi/DiMu PEER CHOWS</vt:lpstr>
      <vt:lpstr>FINDING &amp; SUPPORTING CLIENTS</vt:lpstr>
      <vt:lpstr>FINDING &amp; SUPPORTING CLIENTS cont’d</vt:lpstr>
      <vt:lpstr>EXPERIENCES</vt:lpstr>
      <vt:lpstr>QUOTABLE EXPERIENCES</vt:lpstr>
      <vt:lpstr>LESSONS LEARNED-CHOWS</vt:lpstr>
      <vt:lpstr>LESSONS LEARNED-CLIENTS</vt:lpstr>
      <vt:lpstr>PowerPoint Presentation</vt:lpstr>
      <vt:lpstr>The Ruth M. Rothstein CORE Center Chicago, IL</vt:lpstr>
      <vt:lpstr>Program Purpose</vt:lpstr>
      <vt:lpstr>BACKGROUND OF PEER PROGRAM</vt:lpstr>
      <vt:lpstr>Program Principles</vt:lpstr>
      <vt:lpstr>PEER PROGRAM TRAINING</vt:lpstr>
      <vt:lpstr>Program Policies</vt:lpstr>
      <vt:lpstr>PEER PROGRAM</vt:lpstr>
      <vt:lpstr> from Peer to Patient Navigator </vt:lpstr>
      <vt:lpstr>From Peer to Patient Navigator</vt:lpstr>
      <vt:lpstr>From Peer to Patient Navigator</vt:lpstr>
      <vt:lpstr>From Peer to Patient Navigator</vt:lpstr>
      <vt:lpstr>THANKS!!!!</vt:lpstr>
      <vt:lpstr>Q&amp;A Session    Thank you  </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LADIES OF DIVERSITY PROJECT (LODi) PROYECTO DIVERSIDAD DE MUJERES (DiMu)</dc:title>
  <dc:creator>Admin2</dc:creator>
  <cp:lastModifiedBy>Nicole Mandel</cp:lastModifiedBy>
  <cp:revision>26</cp:revision>
  <dcterms:created xsi:type="dcterms:W3CDTF">2012-10-11T17:27:08Z</dcterms:created>
  <dcterms:modified xsi:type="dcterms:W3CDTF">2012-12-02T18:38:16Z</dcterms:modified>
</cp:coreProperties>
</file>