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44"/>
  </p:notesMasterIdLst>
  <p:sldIdLst>
    <p:sldId id="256" r:id="rId2"/>
    <p:sldId id="257" r:id="rId3"/>
    <p:sldId id="273" r:id="rId4"/>
    <p:sldId id="274" r:id="rId5"/>
    <p:sldId id="275" r:id="rId6"/>
    <p:sldId id="280" r:id="rId7"/>
    <p:sldId id="286" r:id="rId8"/>
    <p:sldId id="284" r:id="rId9"/>
    <p:sldId id="281" r:id="rId10"/>
    <p:sldId id="285" r:id="rId11"/>
    <p:sldId id="288" r:id="rId12"/>
    <p:sldId id="290" r:id="rId13"/>
    <p:sldId id="270" r:id="rId14"/>
    <p:sldId id="282" r:id="rId15"/>
    <p:sldId id="319" r:id="rId16"/>
    <p:sldId id="268" r:id="rId17"/>
    <p:sldId id="283" r:id="rId18"/>
    <p:sldId id="269" r:id="rId19"/>
    <p:sldId id="265" r:id="rId20"/>
    <p:sldId id="264" r:id="rId21"/>
    <p:sldId id="287" r:id="rId22"/>
    <p:sldId id="289" r:id="rId23"/>
    <p:sldId id="291" r:id="rId24"/>
    <p:sldId id="292" r:id="rId25"/>
    <p:sldId id="318" r:id="rId26"/>
    <p:sldId id="293" r:id="rId27"/>
    <p:sldId id="271" r:id="rId28"/>
    <p:sldId id="295" r:id="rId29"/>
    <p:sldId id="301" r:id="rId30"/>
    <p:sldId id="302" r:id="rId31"/>
    <p:sldId id="309" r:id="rId32"/>
    <p:sldId id="303" r:id="rId33"/>
    <p:sldId id="310" r:id="rId34"/>
    <p:sldId id="313" r:id="rId35"/>
    <p:sldId id="299" r:id="rId36"/>
    <p:sldId id="300" r:id="rId37"/>
    <p:sldId id="306" r:id="rId38"/>
    <p:sldId id="316" r:id="rId39"/>
    <p:sldId id="317" r:id="rId40"/>
    <p:sldId id="294" r:id="rId41"/>
    <p:sldId id="296"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54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howLegendKey val="0"/>
            <c:showVal val="1"/>
            <c:showCatName val="0"/>
            <c:showSerName val="0"/>
            <c:showPercent val="0"/>
            <c:showBubbleSize val="0"/>
            <c:showLeaderLines val="0"/>
          </c:dLbls>
          <c:cat>
            <c:strRef>
              <c:f>Sheet1!$A$2:$A$7</c:f>
              <c:strCache>
                <c:ptCount val="6"/>
                <c:pt idx="0">
                  <c:v>Pregnant Women</c:v>
                </c:pt>
                <c:pt idx="1">
                  <c:v>Pre-School Children </c:v>
                </c:pt>
                <c:pt idx="2">
                  <c:v>School-Age Children</c:v>
                </c:pt>
                <c:pt idx="3">
                  <c:v>Elderly  &amp; Individuals with Disabilities</c:v>
                </c:pt>
                <c:pt idx="4">
                  <c:v>Working Parents</c:v>
                </c:pt>
                <c:pt idx="5">
                  <c:v>Childless Adults</c:v>
                </c:pt>
              </c:strCache>
            </c:strRef>
          </c:cat>
          <c:val>
            <c:numRef>
              <c:f>Sheet1!$B$2:$B$7</c:f>
              <c:numCache>
                <c:formatCode>0%</c:formatCode>
                <c:ptCount val="6"/>
                <c:pt idx="0">
                  <c:v>1.33</c:v>
                </c:pt>
                <c:pt idx="1">
                  <c:v>1.33</c:v>
                </c:pt>
                <c:pt idx="2">
                  <c:v>1</c:v>
                </c:pt>
                <c:pt idx="3">
                  <c:v>0.75000000000000122</c:v>
                </c:pt>
                <c:pt idx="4">
                  <c:v>0.28000000000000008</c:v>
                </c:pt>
                <c:pt idx="5">
                  <c:v>0</c:v>
                </c:pt>
              </c:numCache>
            </c:numRef>
          </c:val>
        </c:ser>
        <c:dLbls>
          <c:showLegendKey val="0"/>
          <c:showVal val="0"/>
          <c:showCatName val="0"/>
          <c:showSerName val="0"/>
          <c:showPercent val="0"/>
          <c:showBubbleSize val="0"/>
        </c:dLbls>
        <c:gapWidth val="54"/>
        <c:axId val="113071232"/>
        <c:axId val="89944064"/>
      </c:barChart>
      <c:catAx>
        <c:axId val="113071232"/>
        <c:scaling>
          <c:orientation val="minMax"/>
        </c:scaling>
        <c:delete val="0"/>
        <c:axPos val="b"/>
        <c:majorTickMark val="out"/>
        <c:minorTickMark val="none"/>
        <c:tickLblPos val="nextTo"/>
        <c:crossAx val="89944064"/>
        <c:crosses val="autoZero"/>
        <c:auto val="1"/>
        <c:lblAlgn val="ctr"/>
        <c:lblOffset val="100"/>
        <c:noMultiLvlLbl val="0"/>
      </c:catAx>
      <c:valAx>
        <c:axId val="89944064"/>
        <c:scaling>
          <c:orientation val="minMax"/>
        </c:scaling>
        <c:delete val="1"/>
        <c:axPos val="l"/>
        <c:numFmt formatCode="0%" sourceLinked="1"/>
        <c:majorTickMark val="out"/>
        <c:minorTickMark val="none"/>
        <c:tickLblPos val="none"/>
        <c:crossAx val="11307123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20A032-4BD4-4E3D-9278-08C8DF77C86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11CF8688-72B3-4625-9CA0-4A236095F0CC}">
      <dgm:prSet phldrT="[Text]" custT="1"/>
      <dgm:spPr>
        <a:ln>
          <a:solidFill>
            <a:schemeClr val="tx2"/>
          </a:solidFill>
        </a:ln>
      </dgm:spPr>
      <dgm:t>
        <a:bodyPr/>
        <a:lstStyle/>
        <a:p>
          <a:r>
            <a:rPr lang="en-US" sz="1400"/>
            <a:t>Jail-based Services</a:t>
          </a:r>
          <a:endParaRPr lang="en-US" sz="800"/>
        </a:p>
      </dgm:t>
    </dgm:pt>
    <dgm:pt modelId="{2A2788B8-1FBA-4E3D-AB1A-0B21B15F7AF3}" type="parTrans" cxnId="{CBB2766A-60EA-4A12-962B-29D28B04BF1F}">
      <dgm:prSet/>
      <dgm:spPr/>
      <dgm:t>
        <a:bodyPr/>
        <a:lstStyle/>
        <a:p>
          <a:endParaRPr lang="en-US"/>
        </a:p>
      </dgm:t>
    </dgm:pt>
    <dgm:pt modelId="{31251CDB-58FA-4597-B598-BA75757265E9}" type="sibTrans" cxnId="{CBB2766A-60EA-4A12-962B-29D28B04BF1F}">
      <dgm:prSet/>
      <dgm:spPr>
        <a:ln>
          <a:solidFill>
            <a:schemeClr val="accent1"/>
          </a:solidFill>
        </a:ln>
      </dgm:spPr>
      <dgm:t>
        <a:bodyPr/>
        <a:lstStyle/>
        <a:p>
          <a:endParaRPr lang="en-US" sz="2800" b="1"/>
        </a:p>
      </dgm:t>
    </dgm:pt>
    <dgm:pt modelId="{979E174A-1D66-4F51-8F30-9B6DDBBD5EDE}">
      <dgm:prSet phldrT="[Text]" custT="1"/>
      <dgm:spPr/>
      <dgm:t>
        <a:bodyPr/>
        <a:lstStyle/>
        <a:p>
          <a:pPr marL="91440" indent="-91440">
            <a:spcBef>
              <a:spcPts val="0"/>
            </a:spcBef>
          </a:pPr>
          <a:r>
            <a:rPr lang="en-US" sz="1100"/>
            <a:t>Opt-in Universal Rapid HIV Testing</a:t>
          </a:r>
        </a:p>
      </dgm:t>
    </dgm:pt>
    <dgm:pt modelId="{EC1AFCE3-F64F-4301-B1B1-3675445500F2}" type="parTrans" cxnId="{164B59F9-5AF9-411F-B3F1-E19230379E52}">
      <dgm:prSet/>
      <dgm:spPr/>
      <dgm:t>
        <a:bodyPr/>
        <a:lstStyle/>
        <a:p>
          <a:endParaRPr lang="en-US"/>
        </a:p>
      </dgm:t>
    </dgm:pt>
    <dgm:pt modelId="{E769FDB4-3FD1-49D2-9110-A63E6BFE708C}" type="sibTrans" cxnId="{164B59F9-5AF9-411F-B3F1-E19230379E52}">
      <dgm:prSet/>
      <dgm:spPr/>
      <dgm:t>
        <a:bodyPr/>
        <a:lstStyle/>
        <a:p>
          <a:endParaRPr lang="en-US"/>
        </a:p>
      </dgm:t>
    </dgm:pt>
    <dgm:pt modelId="{6549A510-9E3E-466C-BB39-B7BD2B8C44DA}">
      <dgm:prSet phldrT="[Text]" custT="1"/>
      <dgm:spPr/>
      <dgm:t>
        <a:bodyPr/>
        <a:lstStyle/>
        <a:p>
          <a:pPr marL="91440" indent="-91440">
            <a:spcBef>
              <a:spcPts val="0"/>
            </a:spcBef>
          </a:pPr>
          <a:r>
            <a:rPr lang="en-US" sz="1100"/>
            <a:t>Primary HIV care and treatment including appropriate ARVs</a:t>
          </a:r>
        </a:p>
      </dgm:t>
    </dgm:pt>
    <dgm:pt modelId="{81BF842C-A299-4341-B6EE-183D6694D7E8}" type="parTrans" cxnId="{12591E59-46D7-4488-BDA7-CA42D9DEE868}">
      <dgm:prSet/>
      <dgm:spPr/>
      <dgm:t>
        <a:bodyPr/>
        <a:lstStyle/>
        <a:p>
          <a:endParaRPr lang="en-US"/>
        </a:p>
      </dgm:t>
    </dgm:pt>
    <dgm:pt modelId="{3DC63E5B-C480-4B49-840F-F1AACB4EC349}" type="sibTrans" cxnId="{12591E59-46D7-4488-BDA7-CA42D9DEE868}">
      <dgm:prSet/>
      <dgm:spPr/>
      <dgm:t>
        <a:bodyPr/>
        <a:lstStyle/>
        <a:p>
          <a:endParaRPr lang="en-US"/>
        </a:p>
      </dgm:t>
    </dgm:pt>
    <dgm:pt modelId="{2EDE601B-E104-4062-A1FB-147A9D2276B2}">
      <dgm:prSet phldrT="[Text]" custT="1"/>
      <dgm:spPr>
        <a:ln>
          <a:solidFill>
            <a:schemeClr val="tx2"/>
          </a:solidFill>
        </a:ln>
      </dgm:spPr>
      <dgm:t>
        <a:bodyPr/>
        <a:lstStyle/>
        <a:p>
          <a:r>
            <a:rPr lang="en-US" sz="1600"/>
            <a:t>Transitional Care Coordination</a:t>
          </a:r>
          <a:endParaRPr lang="en-US" sz="800" baseline="0"/>
        </a:p>
      </dgm:t>
    </dgm:pt>
    <dgm:pt modelId="{A610FAC2-738D-4B3D-A81F-E886126F5461}" type="parTrans" cxnId="{4C5EB970-8335-4CF9-88AC-4B2F737D5A9E}">
      <dgm:prSet/>
      <dgm:spPr/>
      <dgm:t>
        <a:bodyPr/>
        <a:lstStyle/>
        <a:p>
          <a:endParaRPr lang="en-US"/>
        </a:p>
      </dgm:t>
    </dgm:pt>
    <dgm:pt modelId="{4D2D58AB-DF1E-4C33-B84F-699D2D67D6D0}" type="sibTrans" cxnId="{4C5EB970-8335-4CF9-88AC-4B2F737D5A9E}">
      <dgm:prSet/>
      <dgm:spPr>
        <a:ln>
          <a:solidFill>
            <a:schemeClr val="accent1"/>
          </a:solidFill>
        </a:ln>
      </dgm:spPr>
      <dgm:t>
        <a:bodyPr/>
        <a:lstStyle/>
        <a:p>
          <a:endParaRPr lang="en-US" sz="1800"/>
        </a:p>
      </dgm:t>
    </dgm:pt>
    <dgm:pt modelId="{0A2F2B2D-78D0-4C9F-8772-92F3C5C9FEE1}">
      <dgm:prSet phldrT="[Text]" custT="1"/>
      <dgm:spPr>
        <a:ln>
          <a:solidFill>
            <a:schemeClr val="tx2"/>
          </a:solidFill>
        </a:ln>
      </dgm:spPr>
      <dgm:t>
        <a:bodyPr/>
        <a:lstStyle/>
        <a:p>
          <a:r>
            <a:rPr lang="en-US" sz="1400"/>
            <a:t>Community-based Services</a:t>
          </a:r>
          <a:endParaRPr lang="en-US" sz="800" baseline="0"/>
        </a:p>
      </dgm:t>
    </dgm:pt>
    <dgm:pt modelId="{96FBE1A2-31C7-4AD4-9239-600EA9C599CA}" type="parTrans" cxnId="{C0FFF39E-CBAC-48B4-9623-83E9C45DF644}">
      <dgm:prSet/>
      <dgm:spPr/>
      <dgm:t>
        <a:bodyPr/>
        <a:lstStyle/>
        <a:p>
          <a:endParaRPr lang="en-US"/>
        </a:p>
      </dgm:t>
    </dgm:pt>
    <dgm:pt modelId="{3CFA4CEB-823D-4847-A334-C298BC8D5D6D}" type="sibTrans" cxnId="{C0FFF39E-CBAC-48B4-9623-83E9C45DF644}">
      <dgm:prSet/>
      <dgm:spPr/>
      <dgm:t>
        <a:bodyPr/>
        <a:lstStyle/>
        <a:p>
          <a:endParaRPr lang="en-US"/>
        </a:p>
      </dgm:t>
    </dgm:pt>
    <dgm:pt modelId="{99B3C08E-EC83-4200-98B8-49FBA237FAAD}">
      <dgm:prSet phldrT="[Text]" custT="1"/>
      <dgm:spPr/>
      <dgm:t>
        <a:bodyPr/>
        <a:lstStyle/>
        <a:p>
          <a:pPr marL="137160" indent="-137160">
            <a:spcAft>
              <a:spcPts val="189"/>
            </a:spcAft>
          </a:pPr>
          <a:r>
            <a:rPr lang="en-US" sz="1050" dirty="0"/>
            <a:t>HIV Primary Care</a:t>
          </a:r>
        </a:p>
      </dgm:t>
    </dgm:pt>
    <dgm:pt modelId="{FF201B05-1339-4A29-B031-4A41189B2074}" type="parTrans" cxnId="{CEAFCF92-36A7-4332-90C8-6BF5673629A3}">
      <dgm:prSet/>
      <dgm:spPr/>
      <dgm:t>
        <a:bodyPr/>
        <a:lstStyle/>
        <a:p>
          <a:endParaRPr lang="en-US"/>
        </a:p>
      </dgm:t>
    </dgm:pt>
    <dgm:pt modelId="{5CCE13BE-C957-48BD-BDD1-3E2744EF8BE0}" type="sibTrans" cxnId="{CEAFCF92-36A7-4332-90C8-6BF5673629A3}">
      <dgm:prSet/>
      <dgm:spPr/>
      <dgm:t>
        <a:bodyPr/>
        <a:lstStyle/>
        <a:p>
          <a:endParaRPr lang="en-US"/>
        </a:p>
      </dgm:t>
    </dgm:pt>
    <dgm:pt modelId="{C5656796-6C51-4666-93DC-5A0312DB9876}">
      <dgm:prSet phldrT="[Text]" custT="1"/>
      <dgm:spPr/>
      <dgm:t>
        <a:bodyPr/>
        <a:lstStyle/>
        <a:p>
          <a:pPr marL="137160" indent="-137160">
            <a:spcAft>
              <a:spcPts val="189"/>
            </a:spcAft>
          </a:pPr>
          <a:r>
            <a:rPr lang="en-US" sz="1050"/>
            <a:t>Medical Case Management</a:t>
          </a:r>
        </a:p>
      </dgm:t>
    </dgm:pt>
    <dgm:pt modelId="{BB07A68C-9FC2-4F5E-88F9-00F51A669883}" type="parTrans" cxnId="{915F455F-5A2E-450C-81CD-1D81A6D54299}">
      <dgm:prSet/>
      <dgm:spPr/>
      <dgm:t>
        <a:bodyPr/>
        <a:lstStyle/>
        <a:p>
          <a:endParaRPr lang="en-US"/>
        </a:p>
      </dgm:t>
    </dgm:pt>
    <dgm:pt modelId="{C573A580-EDD3-44D4-BF6C-98F95755FF9A}" type="sibTrans" cxnId="{915F455F-5A2E-450C-81CD-1D81A6D54299}">
      <dgm:prSet/>
      <dgm:spPr/>
      <dgm:t>
        <a:bodyPr/>
        <a:lstStyle/>
        <a:p>
          <a:endParaRPr lang="en-US"/>
        </a:p>
      </dgm:t>
    </dgm:pt>
    <dgm:pt modelId="{C934366B-1C7C-4E70-B9B3-8AEB69C9DCC2}">
      <dgm:prSet phldrT="[Text]" custT="1"/>
      <dgm:spPr/>
      <dgm:t>
        <a:bodyPr/>
        <a:lstStyle/>
        <a:p>
          <a:pPr marL="137160" indent="-137160">
            <a:spcBef>
              <a:spcPct val="0"/>
            </a:spcBef>
          </a:pPr>
          <a:r>
            <a:rPr lang="en-US" sz="1050"/>
            <a:t>Linkages to primary care, substance abuse and mental health treatment upon release</a:t>
          </a:r>
        </a:p>
      </dgm:t>
    </dgm:pt>
    <dgm:pt modelId="{9A49C70A-1980-4E6F-85B4-DC8861DC3700}" type="sibTrans" cxnId="{B00FD356-E21C-4431-9476-6DE51F3A9B57}">
      <dgm:prSet/>
      <dgm:spPr/>
      <dgm:t>
        <a:bodyPr/>
        <a:lstStyle/>
        <a:p>
          <a:endParaRPr lang="en-US"/>
        </a:p>
      </dgm:t>
    </dgm:pt>
    <dgm:pt modelId="{3AB8C37D-B025-4C34-B751-800BE4C5F0E3}" type="parTrans" cxnId="{B00FD356-E21C-4431-9476-6DE51F3A9B57}">
      <dgm:prSet/>
      <dgm:spPr/>
      <dgm:t>
        <a:bodyPr/>
        <a:lstStyle/>
        <a:p>
          <a:endParaRPr lang="en-US"/>
        </a:p>
      </dgm:t>
    </dgm:pt>
    <dgm:pt modelId="{AD2AF9DF-C391-410A-A4C1-8C8B230E7B7F}">
      <dgm:prSet phldrT="[Text]" custT="1"/>
      <dgm:spPr/>
      <dgm:t>
        <a:bodyPr/>
        <a:lstStyle/>
        <a:p>
          <a:pPr marL="137160" indent="-137160">
            <a:spcBef>
              <a:spcPct val="0"/>
            </a:spcBef>
          </a:pPr>
          <a:r>
            <a:rPr lang="en-US" sz="1050"/>
            <a:t>Patient Navigation: accompaniment, home visits, transport, and re-engagement in care</a:t>
          </a:r>
        </a:p>
      </dgm:t>
    </dgm:pt>
    <dgm:pt modelId="{C51B9BAF-DEAE-49BB-A7B4-41102CD1F8E0}" type="sibTrans" cxnId="{230F3143-CC7D-441B-A817-7F79667069D7}">
      <dgm:prSet/>
      <dgm:spPr/>
      <dgm:t>
        <a:bodyPr/>
        <a:lstStyle/>
        <a:p>
          <a:endParaRPr lang="en-US"/>
        </a:p>
      </dgm:t>
    </dgm:pt>
    <dgm:pt modelId="{40B9D105-B8DD-4CDE-B025-65EC83002538}" type="parTrans" cxnId="{230F3143-CC7D-441B-A817-7F79667069D7}">
      <dgm:prSet/>
      <dgm:spPr/>
      <dgm:t>
        <a:bodyPr/>
        <a:lstStyle/>
        <a:p>
          <a:endParaRPr lang="en-US"/>
        </a:p>
      </dgm:t>
    </dgm:pt>
    <dgm:pt modelId="{CC591DD9-36FD-4373-89D9-54DB69A0E594}">
      <dgm:prSet phldrT="[Text]" custT="1"/>
      <dgm:spPr/>
      <dgm:t>
        <a:bodyPr/>
        <a:lstStyle/>
        <a:p>
          <a:pPr marL="137160" indent="-137160">
            <a:spcBef>
              <a:spcPct val="0"/>
            </a:spcBef>
          </a:pPr>
          <a:r>
            <a:rPr lang="en-US" sz="1050"/>
            <a:t>Discharge medications</a:t>
          </a:r>
        </a:p>
      </dgm:t>
    </dgm:pt>
    <dgm:pt modelId="{53697EAB-5604-4E5F-8594-DE6540C4A163}" type="sibTrans" cxnId="{9A1383F2-4D1F-4DC9-8A4A-110603CFD06B}">
      <dgm:prSet/>
      <dgm:spPr/>
      <dgm:t>
        <a:bodyPr/>
        <a:lstStyle/>
        <a:p>
          <a:endParaRPr lang="en-US"/>
        </a:p>
      </dgm:t>
    </dgm:pt>
    <dgm:pt modelId="{C319E9EE-1523-463C-BFB7-71CDD7229217}" type="parTrans" cxnId="{9A1383F2-4D1F-4DC9-8A4A-110603CFD06B}">
      <dgm:prSet/>
      <dgm:spPr/>
      <dgm:t>
        <a:bodyPr/>
        <a:lstStyle/>
        <a:p>
          <a:endParaRPr lang="en-US"/>
        </a:p>
      </dgm:t>
    </dgm:pt>
    <dgm:pt modelId="{F273A9E5-CCF2-4A0E-838E-0195562BE212}">
      <dgm:prSet phldrT="[Text]" custT="1"/>
      <dgm:spPr/>
      <dgm:t>
        <a:bodyPr/>
        <a:lstStyle/>
        <a:p>
          <a:pPr marL="137160" indent="-137160">
            <a:spcBef>
              <a:spcPct val="0"/>
            </a:spcBef>
          </a:pPr>
          <a:r>
            <a:rPr lang="en-US" sz="1050"/>
            <a:t>Health information / liaison to Courts</a:t>
          </a:r>
        </a:p>
      </dgm:t>
    </dgm:pt>
    <dgm:pt modelId="{53F519FA-6A87-4FF3-AF94-37D18C51CBD8}" type="sibTrans" cxnId="{0FB822C1-3C19-493D-BAE9-1F5064E6C69F}">
      <dgm:prSet/>
      <dgm:spPr/>
      <dgm:t>
        <a:bodyPr/>
        <a:lstStyle/>
        <a:p>
          <a:endParaRPr lang="en-US"/>
        </a:p>
      </dgm:t>
    </dgm:pt>
    <dgm:pt modelId="{A9829DDE-C220-4C21-B4EE-4BC31A789714}" type="parTrans" cxnId="{0FB822C1-3C19-493D-BAE9-1F5064E6C69F}">
      <dgm:prSet/>
      <dgm:spPr/>
      <dgm:t>
        <a:bodyPr/>
        <a:lstStyle/>
        <a:p>
          <a:endParaRPr lang="en-US"/>
        </a:p>
      </dgm:t>
    </dgm:pt>
    <dgm:pt modelId="{AFA521D3-319B-401C-A3E9-E9E1089C4DAC}">
      <dgm:prSet phldrT="[Text]" custT="1"/>
      <dgm:spPr/>
      <dgm:t>
        <a:bodyPr/>
        <a:lstStyle/>
        <a:p>
          <a:pPr marL="137160" indent="-137160">
            <a:spcBef>
              <a:spcPct val="0"/>
            </a:spcBef>
          </a:pPr>
          <a:r>
            <a:rPr lang="en-US" sz="1050"/>
            <a:t>Health Insurance Assistance / ADAP</a:t>
          </a:r>
        </a:p>
      </dgm:t>
    </dgm:pt>
    <dgm:pt modelId="{E32D3E92-BDFE-4B88-BE74-71926E61190A}" type="sibTrans" cxnId="{46C57F27-DC8E-4E0F-BE7B-3AB26069DA74}">
      <dgm:prSet/>
      <dgm:spPr/>
      <dgm:t>
        <a:bodyPr/>
        <a:lstStyle/>
        <a:p>
          <a:endParaRPr lang="en-US"/>
        </a:p>
      </dgm:t>
    </dgm:pt>
    <dgm:pt modelId="{BCBCD7D9-EB10-41A9-B155-1F86F021B1E6}" type="parTrans" cxnId="{46C57F27-DC8E-4E0F-BE7B-3AB26069DA74}">
      <dgm:prSet/>
      <dgm:spPr/>
      <dgm:t>
        <a:bodyPr/>
        <a:lstStyle/>
        <a:p>
          <a:endParaRPr lang="en-US"/>
        </a:p>
      </dgm:t>
    </dgm:pt>
    <dgm:pt modelId="{8C14E44A-D026-4D50-8DDE-24DF3A616C57}">
      <dgm:prSet phldrT="[Text]" custT="1"/>
      <dgm:spPr/>
      <dgm:t>
        <a:bodyPr/>
        <a:lstStyle/>
        <a:p>
          <a:pPr marL="91440" indent="-91440">
            <a:spcBef>
              <a:spcPts val="0"/>
            </a:spcBef>
          </a:pPr>
          <a:r>
            <a:rPr lang="en-US" sz="1100" dirty="0"/>
            <a:t>Treatment adherence counseling</a:t>
          </a:r>
        </a:p>
      </dgm:t>
    </dgm:pt>
    <dgm:pt modelId="{4878F1F3-0DCF-4BD5-9D34-48E2C7D97C72}" type="parTrans" cxnId="{EBD93DDC-DBA2-47E2-A5BE-F8FD22EE75B7}">
      <dgm:prSet/>
      <dgm:spPr/>
      <dgm:t>
        <a:bodyPr/>
        <a:lstStyle/>
        <a:p>
          <a:endParaRPr lang="en-US"/>
        </a:p>
      </dgm:t>
    </dgm:pt>
    <dgm:pt modelId="{DB1F9647-DEAB-4040-8D03-AD70C2CCB8D3}" type="sibTrans" cxnId="{EBD93DDC-DBA2-47E2-A5BE-F8FD22EE75B7}">
      <dgm:prSet/>
      <dgm:spPr/>
      <dgm:t>
        <a:bodyPr/>
        <a:lstStyle/>
        <a:p>
          <a:endParaRPr lang="en-US"/>
        </a:p>
      </dgm:t>
    </dgm:pt>
    <dgm:pt modelId="{F8C2F023-CEE6-4837-9A91-B4CFE807FA1A}">
      <dgm:prSet phldrT="[Text]" custT="1"/>
      <dgm:spPr/>
      <dgm:t>
        <a:bodyPr/>
        <a:lstStyle/>
        <a:p>
          <a:pPr marL="91440" indent="-91440">
            <a:spcBef>
              <a:spcPts val="0"/>
            </a:spcBef>
          </a:pPr>
          <a:r>
            <a:rPr lang="en-US" sz="1100"/>
            <a:t>Health education and risk reduction</a:t>
          </a:r>
        </a:p>
      </dgm:t>
    </dgm:pt>
    <dgm:pt modelId="{BE380B61-6E3F-4CED-8203-61FA615C180B}" type="parTrans" cxnId="{C243D3C8-65C5-4182-A9BB-38C1407FB97A}">
      <dgm:prSet/>
      <dgm:spPr/>
      <dgm:t>
        <a:bodyPr/>
        <a:lstStyle/>
        <a:p>
          <a:endParaRPr lang="en-US"/>
        </a:p>
      </dgm:t>
    </dgm:pt>
    <dgm:pt modelId="{7BE7203B-CC4A-4C15-AFFF-D3D2C9EC7693}" type="sibTrans" cxnId="{C243D3C8-65C5-4182-A9BB-38C1407FB97A}">
      <dgm:prSet/>
      <dgm:spPr/>
      <dgm:t>
        <a:bodyPr/>
        <a:lstStyle/>
        <a:p>
          <a:endParaRPr lang="en-US"/>
        </a:p>
      </dgm:t>
    </dgm:pt>
    <dgm:pt modelId="{8AAE0A56-61CE-4C13-8F15-D97DECA16232}">
      <dgm:prSet phldrT="[Text]" custT="1"/>
      <dgm:spPr/>
      <dgm:t>
        <a:bodyPr/>
        <a:lstStyle/>
        <a:p>
          <a:pPr marL="137160" indent="-137160">
            <a:spcAft>
              <a:spcPts val="189"/>
            </a:spcAft>
          </a:pPr>
          <a:r>
            <a:rPr lang="en-US" sz="1050"/>
            <a:t>Linkages to Care</a:t>
          </a:r>
        </a:p>
      </dgm:t>
    </dgm:pt>
    <dgm:pt modelId="{A04C26AA-6A0B-4091-A86B-80D2D5CC1BE9}" type="parTrans" cxnId="{BFF3C948-F6AA-460B-8A53-E7628FE617F4}">
      <dgm:prSet/>
      <dgm:spPr/>
      <dgm:t>
        <a:bodyPr/>
        <a:lstStyle/>
        <a:p>
          <a:endParaRPr lang="en-US"/>
        </a:p>
      </dgm:t>
    </dgm:pt>
    <dgm:pt modelId="{20C423FF-08B4-4EB4-8F1B-13BF842F6364}" type="sibTrans" cxnId="{BFF3C948-F6AA-460B-8A53-E7628FE617F4}">
      <dgm:prSet/>
      <dgm:spPr/>
      <dgm:t>
        <a:bodyPr/>
        <a:lstStyle/>
        <a:p>
          <a:endParaRPr lang="en-US"/>
        </a:p>
      </dgm:t>
    </dgm:pt>
    <dgm:pt modelId="{B5459C06-FA84-4152-803E-8E1E3162E12D}">
      <dgm:prSet phldrT="[Text]" custT="1"/>
      <dgm:spPr/>
      <dgm:t>
        <a:bodyPr/>
        <a:lstStyle/>
        <a:p>
          <a:pPr marL="137160" indent="-137160">
            <a:spcAft>
              <a:spcPts val="189"/>
            </a:spcAft>
          </a:pPr>
          <a:r>
            <a:rPr lang="en-US" sz="1050"/>
            <a:t>Treatment adherence and Directly Observed Therapy (DOT), as needed</a:t>
          </a:r>
        </a:p>
      </dgm:t>
    </dgm:pt>
    <dgm:pt modelId="{3C079FB4-9758-4759-B98D-AFE3A8B7F9DB}" type="parTrans" cxnId="{D00140A4-4C11-4431-A91B-6CD9E3131451}">
      <dgm:prSet/>
      <dgm:spPr/>
      <dgm:t>
        <a:bodyPr/>
        <a:lstStyle/>
        <a:p>
          <a:endParaRPr lang="en-US"/>
        </a:p>
      </dgm:t>
    </dgm:pt>
    <dgm:pt modelId="{4CBAA116-FACB-46F4-953E-2F8A0D21E4D4}" type="sibTrans" cxnId="{D00140A4-4C11-4431-A91B-6CD9E3131451}">
      <dgm:prSet/>
      <dgm:spPr/>
      <dgm:t>
        <a:bodyPr/>
        <a:lstStyle/>
        <a:p>
          <a:endParaRPr lang="en-US"/>
        </a:p>
      </dgm:t>
    </dgm:pt>
    <dgm:pt modelId="{A9302BA4-9610-4D6F-98EB-25F99DE69B1F}">
      <dgm:prSet phldrT="[Text]" custT="1"/>
      <dgm:spPr/>
      <dgm:t>
        <a:bodyPr/>
        <a:lstStyle/>
        <a:p>
          <a:pPr marL="137160" indent="-137160">
            <a:spcAft>
              <a:spcPts val="189"/>
            </a:spcAft>
          </a:pPr>
          <a:r>
            <a:rPr lang="en-US" sz="1050"/>
            <a:t>Housing assistance and placement</a:t>
          </a:r>
        </a:p>
      </dgm:t>
    </dgm:pt>
    <dgm:pt modelId="{4023235B-2458-419F-806B-0715E604CAA0}" type="parTrans" cxnId="{A7B9940F-2B2C-4C37-93DB-47CC70F86ED0}">
      <dgm:prSet/>
      <dgm:spPr/>
      <dgm:t>
        <a:bodyPr/>
        <a:lstStyle/>
        <a:p>
          <a:endParaRPr lang="en-US"/>
        </a:p>
      </dgm:t>
    </dgm:pt>
    <dgm:pt modelId="{7603A2C7-7F5C-43A0-9B49-16F022DF68FA}" type="sibTrans" cxnId="{A7B9940F-2B2C-4C37-93DB-47CC70F86ED0}">
      <dgm:prSet/>
      <dgm:spPr/>
      <dgm:t>
        <a:bodyPr/>
        <a:lstStyle/>
        <a:p>
          <a:endParaRPr lang="en-US"/>
        </a:p>
      </dgm:t>
    </dgm:pt>
    <dgm:pt modelId="{72B8505A-9783-4FDA-B0B0-F44B85C448D2}">
      <dgm:prSet phldrT="[Text]" custT="1"/>
      <dgm:spPr/>
      <dgm:t>
        <a:bodyPr/>
        <a:lstStyle/>
        <a:p>
          <a:pPr marL="137160" indent="-137160">
            <a:spcAft>
              <a:spcPts val="189"/>
            </a:spcAft>
          </a:pPr>
          <a:r>
            <a:rPr lang="en-US" sz="1050"/>
            <a:t>Health Insurance Assistance / ADAP</a:t>
          </a:r>
        </a:p>
      </dgm:t>
    </dgm:pt>
    <dgm:pt modelId="{72FFB915-A954-4EFC-808D-F879B9C64FC4}" type="parTrans" cxnId="{AC4714CC-B693-41DE-9954-B7EEE6321281}">
      <dgm:prSet/>
      <dgm:spPr/>
      <dgm:t>
        <a:bodyPr/>
        <a:lstStyle/>
        <a:p>
          <a:endParaRPr lang="en-US"/>
        </a:p>
      </dgm:t>
    </dgm:pt>
    <dgm:pt modelId="{8978A504-838A-4BD2-B1E4-C93427A67ABF}" type="sibTrans" cxnId="{AC4714CC-B693-41DE-9954-B7EEE6321281}">
      <dgm:prSet/>
      <dgm:spPr/>
      <dgm:t>
        <a:bodyPr/>
        <a:lstStyle/>
        <a:p>
          <a:endParaRPr lang="en-US"/>
        </a:p>
      </dgm:t>
    </dgm:pt>
    <dgm:pt modelId="{9B0479B4-5DAD-4C9D-96A0-A54911265617}">
      <dgm:prSet phldrT="[Text]" custT="1"/>
      <dgm:spPr/>
      <dgm:t>
        <a:bodyPr/>
        <a:lstStyle/>
        <a:p>
          <a:pPr marL="137160" indent="-137160">
            <a:spcBef>
              <a:spcPts val="1200"/>
            </a:spcBef>
          </a:pPr>
          <a:r>
            <a:rPr lang="en-US" sz="1050"/>
            <a:t>Discharge Planning starting on Day 2 of incarceration</a:t>
          </a:r>
        </a:p>
      </dgm:t>
    </dgm:pt>
    <dgm:pt modelId="{8F61AF34-F290-4C6A-8B1F-03DBAEA88759}" type="parTrans" cxnId="{EFE6D1E4-A217-455E-BE29-D721F974DDCE}">
      <dgm:prSet/>
      <dgm:spPr/>
      <dgm:t>
        <a:bodyPr/>
        <a:lstStyle/>
        <a:p>
          <a:endParaRPr lang="en-US"/>
        </a:p>
      </dgm:t>
    </dgm:pt>
    <dgm:pt modelId="{EA3F472A-DAF7-4D85-B973-C368FBB91AE7}" type="sibTrans" cxnId="{EFE6D1E4-A217-455E-BE29-D721F974DDCE}">
      <dgm:prSet/>
      <dgm:spPr/>
      <dgm:t>
        <a:bodyPr/>
        <a:lstStyle/>
        <a:p>
          <a:endParaRPr lang="en-US"/>
        </a:p>
      </dgm:t>
    </dgm:pt>
    <dgm:pt modelId="{044D8FBE-0835-44FD-A1E0-0FA4495F5A8D}">
      <dgm:prSet phldrT="[Text]" custT="1"/>
      <dgm:spPr/>
      <dgm:t>
        <a:bodyPr/>
        <a:lstStyle/>
        <a:p>
          <a:pPr marL="137160" indent="-137160">
            <a:spcAft>
              <a:spcPts val="189"/>
            </a:spcAft>
          </a:pPr>
          <a:endParaRPr lang="en-US" sz="1000"/>
        </a:p>
      </dgm:t>
    </dgm:pt>
    <dgm:pt modelId="{8929B0AC-32EC-4A69-A3C1-454E5ACBAC56}" type="parTrans" cxnId="{C6E015B4-3596-4CC7-A2A8-8005EC59D936}">
      <dgm:prSet/>
      <dgm:spPr/>
      <dgm:t>
        <a:bodyPr/>
        <a:lstStyle/>
        <a:p>
          <a:endParaRPr lang="en-US"/>
        </a:p>
      </dgm:t>
    </dgm:pt>
    <dgm:pt modelId="{D65EC843-EA4B-4F49-B28B-EA4BA45D10DA}" type="sibTrans" cxnId="{C6E015B4-3596-4CC7-A2A8-8005EC59D936}">
      <dgm:prSet/>
      <dgm:spPr/>
      <dgm:t>
        <a:bodyPr/>
        <a:lstStyle/>
        <a:p>
          <a:endParaRPr lang="en-US"/>
        </a:p>
      </dgm:t>
    </dgm:pt>
    <dgm:pt modelId="{F8CEFA92-2DDA-4CB6-87CD-03B1B41B7A22}">
      <dgm:prSet phldrT="[Text]" custT="1"/>
      <dgm:spPr/>
      <dgm:t>
        <a:bodyPr/>
        <a:lstStyle/>
        <a:p>
          <a:pPr marL="137160" indent="-137160">
            <a:spcAft>
              <a:spcPts val="189"/>
            </a:spcAft>
          </a:pPr>
          <a:endParaRPr lang="en-US" sz="1000"/>
        </a:p>
      </dgm:t>
    </dgm:pt>
    <dgm:pt modelId="{DC9B345D-36E3-4268-861C-A636BC05ECB4}" type="parTrans" cxnId="{43AFCF98-19CB-4D5B-B4E0-8D3D61293FBA}">
      <dgm:prSet/>
      <dgm:spPr/>
      <dgm:t>
        <a:bodyPr/>
        <a:lstStyle/>
        <a:p>
          <a:endParaRPr lang="en-US"/>
        </a:p>
      </dgm:t>
    </dgm:pt>
    <dgm:pt modelId="{6BF5359B-8A5C-460F-92CD-4BC8C06D838F}" type="sibTrans" cxnId="{43AFCF98-19CB-4D5B-B4E0-8D3D61293FBA}">
      <dgm:prSet/>
      <dgm:spPr/>
      <dgm:t>
        <a:bodyPr/>
        <a:lstStyle/>
        <a:p>
          <a:endParaRPr lang="en-US"/>
        </a:p>
      </dgm:t>
    </dgm:pt>
    <dgm:pt modelId="{AEA6306C-0C16-4FF7-B808-FC7CD64AE677}">
      <dgm:prSet phldrT="[Text]" custT="1"/>
      <dgm:spPr/>
      <dgm:t>
        <a:bodyPr/>
        <a:lstStyle/>
        <a:p>
          <a:pPr marL="137160" indent="-137160">
            <a:spcAft>
              <a:spcPts val="189"/>
            </a:spcAft>
          </a:pPr>
          <a:endParaRPr lang="en-US" sz="1000"/>
        </a:p>
      </dgm:t>
    </dgm:pt>
    <dgm:pt modelId="{CD05A047-80B6-4D09-94E7-C4A091D218CE}" type="parTrans" cxnId="{6ED4C9A8-5577-4264-81E9-8FE337B963E4}">
      <dgm:prSet/>
      <dgm:spPr/>
      <dgm:t>
        <a:bodyPr/>
        <a:lstStyle/>
        <a:p>
          <a:endParaRPr lang="en-US"/>
        </a:p>
      </dgm:t>
    </dgm:pt>
    <dgm:pt modelId="{4730978E-D4A0-4760-AA2E-26F8101728C3}" type="sibTrans" cxnId="{6ED4C9A8-5577-4264-81E9-8FE337B963E4}">
      <dgm:prSet/>
      <dgm:spPr/>
      <dgm:t>
        <a:bodyPr/>
        <a:lstStyle/>
        <a:p>
          <a:endParaRPr lang="en-US"/>
        </a:p>
      </dgm:t>
    </dgm:pt>
    <dgm:pt modelId="{1ECB80F1-6FBD-4130-81DB-798925154066}">
      <dgm:prSet phldrT="[Text]" custT="1"/>
      <dgm:spPr/>
      <dgm:t>
        <a:bodyPr/>
        <a:lstStyle/>
        <a:p>
          <a:pPr marL="137160" indent="-137160">
            <a:spcAft>
              <a:spcPts val="189"/>
            </a:spcAft>
          </a:pPr>
          <a:r>
            <a:rPr lang="en-US" sz="1050"/>
            <a:t>Patient Navigation: accompaniment, home visits, and re-engagement in care</a:t>
          </a:r>
        </a:p>
      </dgm:t>
    </dgm:pt>
    <dgm:pt modelId="{506656F8-7118-46FE-BC35-47C7E121825F}" type="parTrans" cxnId="{B7152008-826F-410B-8B25-3E15DE76AFE0}">
      <dgm:prSet/>
      <dgm:spPr/>
      <dgm:t>
        <a:bodyPr/>
        <a:lstStyle/>
        <a:p>
          <a:endParaRPr lang="en-US"/>
        </a:p>
      </dgm:t>
    </dgm:pt>
    <dgm:pt modelId="{D0E23A3E-9555-4B1E-A79F-7914632CDFBF}" type="sibTrans" cxnId="{B7152008-826F-410B-8B25-3E15DE76AFE0}">
      <dgm:prSet/>
      <dgm:spPr/>
      <dgm:t>
        <a:bodyPr/>
        <a:lstStyle/>
        <a:p>
          <a:endParaRPr lang="en-US"/>
        </a:p>
      </dgm:t>
    </dgm:pt>
    <dgm:pt modelId="{CCCA132A-531E-4716-8DC0-E9B9553A6314}">
      <dgm:prSet phldrT="[Text]" custT="1"/>
      <dgm:spPr/>
      <dgm:t>
        <a:bodyPr/>
        <a:lstStyle/>
        <a:p>
          <a:pPr marL="137160" indent="-137160">
            <a:spcAft>
              <a:spcPts val="189"/>
            </a:spcAft>
          </a:pPr>
          <a:r>
            <a:rPr lang="en-US" sz="1050"/>
            <a:t>Health promotion </a:t>
          </a:r>
        </a:p>
      </dgm:t>
    </dgm:pt>
    <dgm:pt modelId="{4751B847-6C6B-4270-A76A-5ABD76063845}" type="parTrans" cxnId="{1E966017-F813-42DA-BFE7-A600CC1B481A}">
      <dgm:prSet/>
      <dgm:spPr/>
      <dgm:t>
        <a:bodyPr/>
        <a:lstStyle/>
        <a:p>
          <a:endParaRPr lang="en-US"/>
        </a:p>
      </dgm:t>
    </dgm:pt>
    <dgm:pt modelId="{E478E81D-EC72-4B89-936B-23EB08564BCB}" type="sibTrans" cxnId="{1E966017-F813-42DA-BFE7-A600CC1B481A}">
      <dgm:prSet/>
      <dgm:spPr/>
      <dgm:t>
        <a:bodyPr/>
        <a:lstStyle/>
        <a:p>
          <a:endParaRPr lang="en-US"/>
        </a:p>
      </dgm:t>
    </dgm:pt>
    <dgm:pt modelId="{75BC9DD9-3D7E-4F1D-A874-9C3DFE00DB8F}" type="pres">
      <dgm:prSet presAssocID="{0B20A032-4BD4-4E3D-9278-08C8DF77C86F}" presName="Name0" presStyleCnt="0">
        <dgm:presLayoutVars>
          <dgm:dir/>
          <dgm:animLvl val="lvl"/>
          <dgm:resizeHandles val="exact"/>
        </dgm:presLayoutVars>
      </dgm:prSet>
      <dgm:spPr/>
      <dgm:t>
        <a:bodyPr/>
        <a:lstStyle/>
        <a:p>
          <a:endParaRPr lang="en-US"/>
        </a:p>
      </dgm:t>
    </dgm:pt>
    <dgm:pt modelId="{227D1F87-BB03-4F0D-9A7B-DDB7D83FFE49}" type="pres">
      <dgm:prSet presAssocID="{0B20A032-4BD4-4E3D-9278-08C8DF77C86F}" presName="tSp" presStyleCnt="0"/>
      <dgm:spPr/>
    </dgm:pt>
    <dgm:pt modelId="{D3A1D24D-2CE2-4441-BDB9-CC275E521FBE}" type="pres">
      <dgm:prSet presAssocID="{0B20A032-4BD4-4E3D-9278-08C8DF77C86F}" presName="bSp" presStyleCnt="0"/>
      <dgm:spPr/>
    </dgm:pt>
    <dgm:pt modelId="{964943D2-414B-4A78-AF30-55A0269E57FC}" type="pres">
      <dgm:prSet presAssocID="{0B20A032-4BD4-4E3D-9278-08C8DF77C86F}" presName="process" presStyleCnt="0"/>
      <dgm:spPr/>
    </dgm:pt>
    <dgm:pt modelId="{8E5AF9D5-63FA-44F6-B182-7368BD1748B1}" type="pres">
      <dgm:prSet presAssocID="{11CF8688-72B3-4625-9CA0-4A236095F0CC}" presName="composite1" presStyleCnt="0"/>
      <dgm:spPr/>
    </dgm:pt>
    <dgm:pt modelId="{DBA8E26C-1A3D-49AB-A842-6E3E8B937B2E}" type="pres">
      <dgm:prSet presAssocID="{11CF8688-72B3-4625-9CA0-4A236095F0CC}" presName="dummyNode1" presStyleLbl="node1" presStyleIdx="0" presStyleCnt="3"/>
      <dgm:spPr/>
    </dgm:pt>
    <dgm:pt modelId="{8505BF71-F89F-4115-9CB9-834063DBABA9}" type="pres">
      <dgm:prSet presAssocID="{11CF8688-72B3-4625-9CA0-4A236095F0CC}" presName="childNode1" presStyleLbl="bgAcc1" presStyleIdx="0" presStyleCnt="3" custScaleX="686706" custScaleY="698118" custLinFactNeighborX="-220" custLinFactNeighborY="-50925">
        <dgm:presLayoutVars>
          <dgm:bulletEnabled val="1"/>
        </dgm:presLayoutVars>
      </dgm:prSet>
      <dgm:spPr/>
      <dgm:t>
        <a:bodyPr/>
        <a:lstStyle/>
        <a:p>
          <a:endParaRPr lang="en-US"/>
        </a:p>
      </dgm:t>
    </dgm:pt>
    <dgm:pt modelId="{D021B2A2-3672-4DD2-B956-3E909DCB89FE}" type="pres">
      <dgm:prSet presAssocID="{11CF8688-72B3-4625-9CA0-4A236095F0CC}" presName="childNode1tx" presStyleLbl="bgAcc1" presStyleIdx="0" presStyleCnt="3">
        <dgm:presLayoutVars>
          <dgm:bulletEnabled val="1"/>
        </dgm:presLayoutVars>
      </dgm:prSet>
      <dgm:spPr/>
      <dgm:t>
        <a:bodyPr/>
        <a:lstStyle/>
        <a:p>
          <a:endParaRPr lang="en-US"/>
        </a:p>
      </dgm:t>
    </dgm:pt>
    <dgm:pt modelId="{36389E8C-F94C-4520-BCB4-6037F30750BD}" type="pres">
      <dgm:prSet presAssocID="{11CF8688-72B3-4625-9CA0-4A236095F0CC}" presName="parentNode1" presStyleLbl="node1" presStyleIdx="0" presStyleCnt="3" custScaleX="649088" custScaleY="451906" custLinFactY="200000" custLinFactNeighborX="-25119" custLinFactNeighborY="296715">
        <dgm:presLayoutVars>
          <dgm:chMax val="1"/>
          <dgm:bulletEnabled val="1"/>
        </dgm:presLayoutVars>
      </dgm:prSet>
      <dgm:spPr/>
      <dgm:t>
        <a:bodyPr/>
        <a:lstStyle/>
        <a:p>
          <a:endParaRPr lang="en-US"/>
        </a:p>
      </dgm:t>
    </dgm:pt>
    <dgm:pt modelId="{A620E187-C1A5-4619-854C-9FC7FF306BF0}" type="pres">
      <dgm:prSet presAssocID="{11CF8688-72B3-4625-9CA0-4A236095F0CC}" presName="connSite1" presStyleCnt="0"/>
      <dgm:spPr/>
    </dgm:pt>
    <dgm:pt modelId="{47C73400-FF8B-49F8-A288-DBD5AE5EA7C6}" type="pres">
      <dgm:prSet presAssocID="{31251CDB-58FA-4597-B598-BA75757265E9}" presName="Name9" presStyleLbl="sibTrans2D1" presStyleIdx="0" presStyleCnt="2" custAng="897396" custScaleX="97931" custScaleY="32566" custLinFactNeighborX="-14359" custLinFactNeighborY="55179"/>
      <dgm:spPr>
        <a:prstGeom prst="curvedUpArrow">
          <a:avLst/>
        </a:prstGeom>
      </dgm:spPr>
      <dgm:t>
        <a:bodyPr/>
        <a:lstStyle/>
        <a:p>
          <a:endParaRPr lang="en-US"/>
        </a:p>
      </dgm:t>
    </dgm:pt>
    <dgm:pt modelId="{3622A7B7-8878-41AD-8EC6-85FBD72BC7CF}" type="pres">
      <dgm:prSet presAssocID="{2EDE601B-E104-4062-A1FB-147A9D2276B2}" presName="composite2" presStyleCnt="0"/>
      <dgm:spPr/>
    </dgm:pt>
    <dgm:pt modelId="{395D7DEF-C2F5-421A-8C9B-732957A288A0}" type="pres">
      <dgm:prSet presAssocID="{2EDE601B-E104-4062-A1FB-147A9D2276B2}" presName="dummyNode2" presStyleLbl="node1" presStyleIdx="0" presStyleCnt="3"/>
      <dgm:spPr/>
    </dgm:pt>
    <dgm:pt modelId="{05AC344C-3A60-49E2-89E3-46F7C4DD6F70}" type="pres">
      <dgm:prSet presAssocID="{2EDE601B-E104-4062-A1FB-147A9D2276B2}" presName="childNode2" presStyleLbl="bgAcc1" presStyleIdx="1" presStyleCnt="3" custScaleX="1106415" custScaleY="1161850" custLinFactY="9160" custLinFactNeighborX="1551" custLinFactNeighborY="100000">
        <dgm:presLayoutVars>
          <dgm:bulletEnabled val="1"/>
        </dgm:presLayoutVars>
      </dgm:prSet>
      <dgm:spPr>
        <a:prstGeom prst="ellipse">
          <a:avLst/>
        </a:prstGeom>
      </dgm:spPr>
      <dgm:t>
        <a:bodyPr/>
        <a:lstStyle/>
        <a:p>
          <a:endParaRPr lang="en-US"/>
        </a:p>
      </dgm:t>
    </dgm:pt>
    <dgm:pt modelId="{DB4E69DA-C60F-4918-B59E-EF9C0FF08211}" type="pres">
      <dgm:prSet presAssocID="{2EDE601B-E104-4062-A1FB-147A9D2276B2}" presName="childNode2tx" presStyleLbl="bgAcc1" presStyleIdx="1" presStyleCnt="3">
        <dgm:presLayoutVars>
          <dgm:bulletEnabled val="1"/>
        </dgm:presLayoutVars>
      </dgm:prSet>
      <dgm:spPr/>
      <dgm:t>
        <a:bodyPr/>
        <a:lstStyle/>
        <a:p>
          <a:endParaRPr lang="en-US"/>
        </a:p>
      </dgm:t>
    </dgm:pt>
    <dgm:pt modelId="{8E2DDB96-4EAB-4F08-91C7-7C1AF635CCB0}" type="pres">
      <dgm:prSet presAssocID="{2EDE601B-E104-4062-A1FB-147A9D2276B2}" presName="parentNode2" presStyleLbl="node1" presStyleIdx="1" presStyleCnt="3" custScaleX="859435" custScaleY="1301814" custLinFactY="-500000" custLinFactNeighborX="-35920" custLinFactNeighborY="-532462">
        <dgm:presLayoutVars>
          <dgm:chMax val="0"/>
          <dgm:bulletEnabled val="1"/>
        </dgm:presLayoutVars>
      </dgm:prSet>
      <dgm:spPr>
        <a:prstGeom prst="ellipse">
          <a:avLst/>
        </a:prstGeom>
      </dgm:spPr>
      <dgm:t>
        <a:bodyPr/>
        <a:lstStyle/>
        <a:p>
          <a:endParaRPr lang="en-US"/>
        </a:p>
      </dgm:t>
    </dgm:pt>
    <dgm:pt modelId="{43757893-B08F-44F3-BC93-0F262BD7B1CD}" type="pres">
      <dgm:prSet presAssocID="{2EDE601B-E104-4062-A1FB-147A9D2276B2}" presName="connSite2" presStyleCnt="0"/>
      <dgm:spPr/>
    </dgm:pt>
    <dgm:pt modelId="{41E4993A-3314-4056-989B-D0EDD9288D2F}" type="pres">
      <dgm:prSet presAssocID="{4D2D58AB-DF1E-4C33-B84F-699D2D67D6D0}" presName="Name18" presStyleLbl="sibTrans2D1" presStyleIdx="1" presStyleCnt="2" custAng="1348861" custScaleX="74408" custScaleY="22796" custLinFactNeighborX="32958" custLinFactNeighborY="-37595"/>
      <dgm:spPr>
        <a:prstGeom prst="curvedDownArrow">
          <a:avLst/>
        </a:prstGeom>
      </dgm:spPr>
      <dgm:t>
        <a:bodyPr/>
        <a:lstStyle/>
        <a:p>
          <a:endParaRPr lang="en-US"/>
        </a:p>
      </dgm:t>
    </dgm:pt>
    <dgm:pt modelId="{50DA0133-E85B-4784-8413-38DFB5FB9108}" type="pres">
      <dgm:prSet presAssocID="{0A2F2B2D-78D0-4C9F-8772-92F3C5C9FEE1}" presName="composite1" presStyleCnt="0"/>
      <dgm:spPr/>
    </dgm:pt>
    <dgm:pt modelId="{5900A363-C396-482D-A1F5-8C12346955DF}" type="pres">
      <dgm:prSet presAssocID="{0A2F2B2D-78D0-4C9F-8772-92F3C5C9FEE1}" presName="dummyNode1" presStyleLbl="node1" presStyleIdx="1" presStyleCnt="3"/>
      <dgm:spPr/>
    </dgm:pt>
    <dgm:pt modelId="{85AB7B43-956E-468B-B840-A03B77BB032B}" type="pres">
      <dgm:prSet presAssocID="{0A2F2B2D-78D0-4C9F-8772-92F3C5C9FEE1}" presName="childNode1" presStyleLbl="bgAcc1" presStyleIdx="2" presStyleCnt="3" custScaleX="937359" custScaleY="888515" custLinFactY="200000" custLinFactNeighborX="640" custLinFactNeighborY="229274">
        <dgm:presLayoutVars>
          <dgm:bulletEnabled val="1"/>
        </dgm:presLayoutVars>
      </dgm:prSet>
      <dgm:spPr/>
      <dgm:t>
        <a:bodyPr/>
        <a:lstStyle/>
        <a:p>
          <a:endParaRPr lang="en-US"/>
        </a:p>
      </dgm:t>
    </dgm:pt>
    <dgm:pt modelId="{E9EE0C66-82B5-4B98-83C2-80E4AE739276}" type="pres">
      <dgm:prSet presAssocID="{0A2F2B2D-78D0-4C9F-8772-92F3C5C9FEE1}" presName="childNode1tx" presStyleLbl="bgAcc1" presStyleIdx="2" presStyleCnt="3">
        <dgm:presLayoutVars>
          <dgm:bulletEnabled val="1"/>
        </dgm:presLayoutVars>
      </dgm:prSet>
      <dgm:spPr/>
      <dgm:t>
        <a:bodyPr/>
        <a:lstStyle/>
        <a:p>
          <a:endParaRPr lang="en-US"/>
        </a:p>
      </dgm:t>
    </dgm:pt>
    <dgm:pt modelId="{47849B7E-B926-492A-BE37-CD31A5947059}" type="pres">
      <dgm:prSet presAssocID="{0A2F2B2D-78D0-4C9F-8772-92F3C5C9FEE1}" presName="parentNode1" presStyleLbl="node1" presStyleIdx="2" presStyleCnt="3" custScaleX="787475" custScaleY="574386" custLinFactY="-62432" custLinFactNeighborX="7726" custLinFactNeighborY="-100000">
        <dgm:presLayoutVars>
          <dgm:chMax val="1"/>
          <dgm:bulletEnabled val="1"/>
        </dgm:presLayoutVars>
      </dgm:prSet>
      <dgm:spPr/>
      <dgm:t>
        <a:bodyPr/>
        <a:lstStyle/>
        <a:p>
          <a:endParaRPr lang="en-US"/>
        </a:p>
      </dgm:t>
    </dgm:pt>
    <dgm:pt modelId="{FA6A1A50-09E0-4B24-8A0A-CCAC6286EDED}" type="pres">
      <dgm:prSet presAssocID="{0A2F2B2D-78D0-4C9F-8772-92F3C5C9FEE1}" presName="connSite1" presStyleCnt="0"/>
      <dgm:spPr/>
    </dgm:pt>
  </dgm:ptLst>
  <dgm:cxnLst>
    <dgm:cxn modelId="{BCD310D3-B531-412F-9890-9CE783C29F9A}" type="presOf" srcId="{6549A510-9E3E-466C-BB39-B7BD2B8C44DA}" destId="{8505BF71-F89F-4115-9CB9-834063DBABA9}" srcOrd="0" destOrd="1" presId="urn:microsoft.com/office/officeart/2005/8/layout/hProcess4"/>
    <dgm:cxn modelId="{6DE1B865-2494-41BC-B2D8-1765C07CCD19}" type="presOf" srcId="{9B0479B4-5DAD-4C9D-96A0-A54911265617}" destId="{DB4E69DA-C60F-4918-B59E-EF9C0FF08211}" srcOrd="1" destOrd="0" presId="urn:microsoft.com/office/officeart/2005/8/layout/hProcess4"/>
    <dgm:cxn modelId="{9BDD3216-AB14-45EC-9DD0-123A2656B66E}" type="presOf" srcId="{F273A9E5-CCF2-4A0E-838E-0195562BE212}" destId="{DB4E69DA-C60F-4918-B59E-EF9C0FF08211}" srcOrd="1" destOrd="2" presId="urn:microsoft.com/office/officeart/2005/8/layout/hProcess4"/>
    <dgm:cxn modelId="{0CCF0D4E-3108-41B4-BF05-0F1F33F51291}" type="presOf" srcId="{0B20A032-4BD4-4E3D-9278-08C8DF77C86F}" destId="{75BC9DD9-3D7E-4F1D-A874-9C3DFE00DB8F}" srcOrd="0" destOrd="0" presId="urn:microsoft.com/office/officeart/2005/8/layout/hProcess4"/>
    <dgm:cxn modelId="{4C5EB970-8335-4CF9-88AC-4B2F737D5A9E}" srcId="{0B20A032-4BD4-4E3D-9278-08C8DF77C86F}" destId="{2EDE601B-E104-4062-A1FB-147A9D2276B2}" srcOrd="1" destOrd="0" parTransId="{A610FAC2-738D-4B3D-A81F-E886126F5461}" sibTransId="{4D2D58AB-DF1E-4C33-B84F-699D2D67D6D0}"/>
    <dgm:cxn modelId="{DB7DC0ED-ACBF-41F4-91E2-056A33B0CD4B}" type="presOf" srcId="{8C14E44A-D026-4D50-8DDE-24DF3A616C57}" destId="{8505BF71-F89F-4115-9CB9-834063DBABA9}" srcOrd="0" destOrd="2" presId="urn:microsoft.com/office/officeart/2005/8/layout/hProcess4"/>
    <dgm:cxn modelId="{99F1A83A-978A-4C2B-9C15-E88DE4335049}" type="presOf" srcId="{4D2D58AB-DF1E-4C33-B84F-699D2D67D6D0}" destId="{41E4993A-3314-4056-989B-D0EDD9288D2F}" srcOrd="0" destOrd="0" presId="urn:microsoft.com/office/officeart/2005/8/layout/hProcess4"/>
    <dgm:cxn modelId="{5A38FA93-867C-4A83-9A59-F2D1F07DE602}" type="presOf" srcId="{979E174A-1D66-4F51-8F30-9B6DDBBD5EDE}" destId="{D021B2A2-3672-4DD2-B956-3E909DCB89FE}" srcOrd="1" destOrd="0" presId="urn:microsoft.com/office/officeart/2005/8/layout/hProcess4"/>
    <dgm:cxn modelId="{00B3F682-CDBD-4C66-B48D-DC7FC865B04C}" type="presOf" srcId="{CC591DD9-36FD-4373-89D9-54DB69A0E594}" destId="{05AC344C-3A60-49E2-89E3-46F7C4DD6F70}" srcOrd="0" destOrd="3" presId="urn:microsoft.com/office/officeart/2005/8/layout/hProcess4"/>
    <dgm:cxn modelId="{62249E3D-FAC3-4558-9246-EC2A19B5E6BE}" type="presOf" srcId="{72B8505A-9783-4FDA-B0B0-F44B85C448D2}" destId="{E9EE0C66-82B5-4B98-83C2-80E4AE739276}" srcOrd="1" destOrd="8" presId="urn:microsoft.com/office/officeart/2005/8/layout/hProcess4"/>
    <dgm:cxn modelId="{1F45B84B-C8DC-4DB0-AB0D-0A1FC9FCFC28}" type="presOf" srcId="{1ECB80F1-6FBD-4130-81DB-798925154066}" destId="{85AB7B43-956E-468B-B840-A03B77BB032B}" srcOrd="0" destOrd="4" presId="urn:microsoft.com/office/officeart/2005/8/layout/hProcess4"/>
    <dgm:cxn modelId="{1DE97B46-ACAD-41C4-ACA0-C2DBCA7C4790}" type="presOf" srcId="{0A2F2B2D-78D0-4C9F-8772-92F3C5C9FEE1}" destId="{47849B7E-B926-492A-BE37-CD31A5947059}" srcOrd="0" destOrd="0" presId="urn:microsoft.com/office/officeart/2005/8/layout/hProcess4"/>
    <dgm:cxn modelId="{1336E0D2-507F-46E3-9504-FB1EBEC760F1}" type="presOf" srcId="{F8CEFA92-2DDA-4CB6-87CD-03B1B41B7A22}" destId="{85AB7B43-956E-468B-B840-A03B77BB032B}" srcOrd="0" destOrd="10" presId="urn:microsoft.com/office/officeart/2005/8/layout/hProcess4"/>
    <dgm:cxn modelId="{0910C1F2-AC41-4D94-97D7-39F5BAFA58A7}" type="presOf" srcId="{979E174A-1D66-4F51-8F30-9B6DDBBD5EDE}" destId="{8505BF71-F89F-4115-9CB9-834063DBABA9}" srcOrd="0" destOrd="0" presId="urn:microsoft.com/office/officeart/2005/8/layout/hProcess4"/>
    <dgm:cxn modelId="{97E686F8-47E0-45FC-8DDE-29054941BE90}" type="presOf" srcId="{AD2AF9DF-C391-410A-A4C1-8C8B230E7B7F}" destId="{DB4E69DA-C60F-4918-B59E-EF9C0FF08211}" srcOrd="1" destOrd="4" presId="urn:microsoft.com/office/officeart/2005/8/layout/hProcess4"/>
    <dgm:cxn modelId="{AB9CD2BA-FEF8-4FCC-A257-F99F4462EEA5}" type="presOf" srcId="{CCCA132A-531E-4716-8DC0-E9B9553A6314}" destId="{85AB7B43-956E-468B-B840-A03B77BB032B}" srcOrd="0" destOrd="3" presId="urn:microsoft.com/office/officeart/2005/8/layout/hProcess4"/>
    <dgm:cxn modelId="{3E25304E-BB48-4182-9A64-CB17BE3FD800}" type="presOf" srcId="{CC591DD9-36FD-4373-89D9-54DB69A0E594}" destId="{DB4E69DA-C60F-4918-B59E-EF9C0FF08211}" srcOrd="1" destOrd="3" presId="urn:microsoft.com/office/officeart/2005/8/layout/hProcess4"/>
    <dgm:cxn modelId="{0FB822C1-3C19-493D-BAE9-1F5064E6C69F}" srcId="{2EDE601B-E104-4062-A1FB-147A9D2276B2}" destId="{F273A9E5-CCF2-4A0E-838E-0195562BE212}" srcOrd="2" destOrd="0" parTransId="{A9829DDE-C220-4C21-B4EE-4BC31A789714}" sibTransId="{53F519FA-6A87-4FF3-AF94-37D18C51CBD8}"/>
    <dgm:cxn modelId="{CEAFCF92-36A7-4332-90C8-6BF5673629A3}" srcId="{0A2F2B2D-78D0-4C9F-8772-92F3C5C9FEE1}" destId="{99B3C08E-EC83-4200-98B8-49FBA237FAAD}" srcOrd="1" destOrd="0" parTransId="{FF201B05-1339-4A29-B031-4A41189B2074}" sibTransId="{5CCE13BE-C957-48BD-BDD1-3E2744EF8BE0}"/>
    <dgm:cxn modelId="{E155C489-0BE9-44B0-82D9-13E0B6AFF39F}" type="presOf" srcId="{B5459C06-FA84-4152-803E-8E1E3162E12D}" destId="{E9EE0C66-82B5-4B98-83C2-80E4AE739276}" srcOrd="1" destOrd="6" presId="urn:microsoft.com/office/officeart/2005/8/layout/hProcess4"/>
    <dgm:cxn modelId="{B00FD356-E21C-4431-9476-6DE51F3A9B57}" srcId="{2EDE601B-E104-4062-A1FB-147A9D2276B2}" destId="{C934366B-1C7C-4E70-B9B3-8AEB69C9DCC2}" srcOrd="5" destOrd="0" parTransId="{3AB8C37D-B025-4C34-B751-800BE4C5F0E3}" sibTransId="{9A49C70A-1980-4E6F-85B4-DC8861DC3700}"/>
    <dgm:cxn modelId="{DC1AFAAD-E33D-473E-9E09-00DD91580A05}" type="presOf" srcId="{AFA521D3-319B-401C-A3E9-E9E1089C4DAC}" destId="{DB4E69DA-C60F-4918-B59E-EF9C0FF08211}" srcOrd="1" destOrd="1" presId="urn:microsoft.com/office/officeart/2005/8/layout/hProcess4"/>
    <dgm:cxn modelId="{CBB2766A-60EA-4A12-962B-29D28B04BF1F}" srcId="{0B20A032-4BD4-4E3D-9278-08C8DF77C86F}" destId="{11CF8688-72B3-4625-9CA0-4A236095F0CC}" srcOrd="0" destOrd="0" parTransId="{2A2788B8-1FBA-4E3D-AB1A-0B21B15F7AF3}" sibTransId="{31251CDB-58FA-4597-B598-BA75757265E9}"/>
    <dgm:cxn modelId="{8864DB89-78F0-4C54-A114-10E4496CA4B8}" type="presOf" srcId="{2EDE601B-E104-4062-A1FB-147A9D2276B2}" destId="{8E2DDB96-4EAB-4F08-91C7-7C1AF635CCB0}" srcOrd="0" destOrd="0" presId="urn:microsoft.com/office/officeart/2005/8/layout/hProcess4"/>
    <dgm:cxn modelId="{C243D3C8-65C5-4182-A9BB-38C1407FB97A}" srcId="{11CF8688-72B3-4625-9CA0-4A236095F0CC}" destId="{F8C2F023-CEE6-4837-9A91-B4CFE807FA1A}" srcOrd="3" destOrd="0" parTransId="{BE380B61-6E3F-4CED-8203-61FA615C180B}" sibTransId="{7BE7203B-CC4A-4C15-AFFF-D3D2C9EC7693}"/>
    <dgm:cxn modelId="{DB69E16E-37F1-4B2C-8B87-1C25D06BE83E}" type="presOf" srcId="{11CF8688-72B3-4625-9CA0-4A236095F0CC}" destId="{36389E8C-F94C-4520-BCB4-6037F30750BD}" srcOrd="0" destOrd="0" presId="urn:microsoft.com/office/officeart/2005/8/layout/hProcess4"/>
    <dgm:cxn modelId="{B7152008-826F-410B-8B25-3E15DE76AFE0}" srcId="{0A2F2B2D-78D0-4C9F-8772-92F3C5C9FEE1}" destId="{1ECB80F1-6FBD-4130-81DB-798925154066}" srcOrd="4" destOrd="0" parTransId="{506656F8-7118-46FE-BC35-47C7E121825F}" sibTransId="{D0E23A3E-9555-4B1E-A79F-7914632CDFBF}"/>
    <dgm:cxn modelId="{12591E59-46D7-4488-BDA7-CA42D9DEE868}" srcId="{11CF8688-72B3-4625-9CA0-4A236095F0CC}" destId="{6549A510-9E3E-466C-BB39-B7BD2B8C44DA}" srcOrd="1" destOrd="0" parTransId="{81BF842C-A299-4341-B6EE-183D6694D7E8}" sibTransId="{3DC63E5B-C480-4B49-840F-F1AACB4EC349}"/>
    <dgm:cxn modelId="{611D2C61-B408-495D-B82F-127618C8603B}" type="presOf" srcId="{AD2AF9DF-C391-410A-A4C1-8C8B230E7B7F}" destId="{05AC344C-3A60-49E2-89E3-46F7C4DD6F70}" srcOrd="0" destOrd="4" presId="urn:microsoft.com/office/officeart/2005/8/layout/hProcess4"/>
    <dgm:cxn modelId="{1ADA85AC-0E23-46E0-9882-FF254497CF8A}" type="presOf" srcId="{CCCA132A-531E-4716-8DC0-E9B9553A6314}" destId="{E9EE0C66-82B5-4B98-83C2-80E4AE739276}" srcOrd="1" destOrd="3" presId="urn:microsoft.com/office/officeart/2005/8/layout/hProcess4"/>
    <dgm:cxn modelId="{E3E65510-6389-4974-88B4-594A8B09E0FD}" type="presOf" srcId="{F8C2F023-CEE6-4837-9A91-B4CFE807FA1A}" destId="{D021B2A2-3672-4DD2-B956-3E909DCB89FE}" srcOrd="1" destOrd="3" presId="urn:microsoft.com/office/officeart/2005/8/layout/hProcess4"/>
    <dgm:cxn modelId="{D00140A4-4C11-4431-A91B-6CD9E3131451}" srcId="{0A2F2B2D-78D0-4C9F-8772-92F3C5C9FEE1}" destId="{B5459C06-FA84-4152-803E-8E1E3162E12D}" srcOrd="6" destOrd="0" parTransId="{3C079FB4-9758-4759-B98D-AFE3A8B7F9DB}" sibTransId="{4CBAA116-FACB-46F4-953E-2F8A0D21E4D4}"/>
    <dgm:cxn modelId="{1E966017-F813-42DA-BFE7-A600CC1B481A}" srcId="{0A2F2B2D-78D0-4C9F-8772-92F3C5C9FEE1}" destId="{CCCA132A-531E-4716-8DC0-E9B9553A6314}" srcOrd="3" destOrd="0" parTransId="{4751B847-6C6B-4270-A76A-5ABD76063845}" sibTransId="{E478E81D-EC72-4B89-936B-23EB08564BCB}"/>
    <dgm:cxn modelId="{29A3D43F-D7AB-41FD-9D84-805710C41F69}" type="presOf" srcId="{C5656796-6C51-4666-93DC-5A0312DB9876}" destId="{E9EE0C66-82B5-4B98-83C2-80E4AE739276}" srcOrd="1" destOrd="2" presId="urn:microsoft.com/office/officeart/2005/8/layout/hProcess4"/>
    <dgm:cxn modelId="{6ED4C9A8-5577-4264-81E9-8FE337B963E4}" srcId="{0A2F2B2D-78D0-4C9F-8772-92F3C5C9FEE1}" destId="{AEA6306C-0C16-4FF7-B808-FC7CD64AE677}" srcOrd="9" destOrd="0" parTransId="{CD05A047-80B6-4D09-94E7-C4A091D218CE}" sibTransId="{4730978E-D4A0-4760-AA2E-26F8101728C3}"/>
    <dgm:cxn modelId="{171F91B0-759F-4DA6-8F42-2B9F67E5135F}" type="presOf" srcId="{6549A510-9E3E-466C-BB39-B7BD2B8C44DA}" destId="{D021B2A2-3672-4DD2-B956-3E909DCB89FE}" srcOrd="1" destOrd="1" presId="urn:microsoft.com/office/officeart/2005/8/layout/hProcess4"/>
    <dgm:cxn modelId="{A7B9940F-2B2C-4C37-93DB-47CC70F86ED0}" srcId="{0A2F2B2D-78D0-4C9F-8772-92F3C5C9FEE1}" destId="{A9302BA4-9610-4D6F-98EB-25F99DE69B1F}" srcOrd="7" destOrd="0" parTransId="{4023235B-2458-419F-806B-0715E604CAA0}" sibTransId="{7603A2C7-7F5C-43A0-9B49-16F022DF68FA}"/>
    <dgm:cxn modelId="{EFE6D1E4-A217-455E-BE29-D721F974DDCE}" srcId="{2EDE601B-E104-4062-A1FB-147A9D2276B2}" destId="{9B0479B4-5DAD-4C9D-96A0-A54911265617}" srcOrd="0" destOrd="0" parTransId="{8F61AF34-F290-4C6A-8B1F-03DBAEA88759}" sibTransId="{EA3F472A-DAF7-4D85-B973-C368FBB91AE7}"/>
    <dgm:cxn modelId="{23C57313-C878-4809-88F3-9E0CB4192504}" type="presOf" srcId="{99B3C08E-EC83-4200-98B8-49FBA237FAAD}" destId="{E9EE0C66-82B5-4B98-83C2-80E4AE739276}" srcOrd="1" destOrd="1" presId="urn:microsoft.com/office/officeart/2005/8/layout/hProcess4"/>
    <dgm:cxn modelId="{BFF3C948-F6AA-460B-8A53-E7628FE617F4}" srcId="{0A2F2B2D-78D0-4C9F-8772-92F3C5C9FEE1}" destId="{8AAE0A56-61CE-4C13-8F15-D97DECA16232}" srcOrd="5" destOrd="0" parTransId="{A04C26AA-6A0B-4091-A86B-80D2D5CC1BE9}" sibTransId="{20C423FF-08B4-4EB4-8F1B-13BF842F6364}"/>
    <dgm:cxn modelId="{236066E8-CF04-4F2C-A219-C511BC51BADC}" type="presOf" srcId="{8AAE0A56-61CE-4C13-8F15-D97DECA16232}" destId="{85AB7B43-956E-468B-B840-A03B77BB032B}" srcOrd="0" destOrd="5" presId="urn:microsoft.com/office/officeart/2005/8/layout/hProcess4"/>
    <dgm:cxn modelId="{EAD8B2A6-04DB-40AF-A91E-345C5A862A38}" type="presOf" srcId="{AFA521D3-319B-401C-A3E9-E9E1089C4DAC}" destId="{05AC344C-3A60-49E2-89E3-46F7C4DD6F70}" srcOrd="0" destOrd="1" presId="urn:microsoft.com/office/officeart/2005/8/layout/hProcess4"/>
    <dgm:cxn modelId="{DDA2913C-A82C-4592-897B-DCA1FAB377C0}" type="presOf" srcId="{99B3C08E-EC83-4200-98B8-49FBA237FAAD}" destId="{85AB7B43-956E-468B-B840-A03B77BB032B}" srcOrd="0" destOrd="1" presId="urn:microsoft.com/office/officeart/2005/8/layout/hProcess4"/>
    <dgm:cxn modelId="{5EB68CC1-C6B3-4530-8866-D1C7D154F150}" type="presOf" srcId="{C934366B-1C7C-4E70-B9B3-8AEB69C9DCC2}" destId="{DB4E69DA-C60F-4918-B59E-EF9C0FF08211}" srcOrd="1" destOrd="5" presId="urn:microsoft.com/office/officeart/2005/8/layout/hProcess4"/>
    <dgm:cxn modelId="{B7C567B2-D213-42CC-B5B6-5BAB823872C4}" type="presOf" srcId="{8C14E44A-D026-4D50-8DDE-24DF3A616C57}" destId="{D021B2A2-3672-4DD2-B956-3E909DCB89FE}" srcOrd="1" destOrd="2" presId="urn:microsoft.com/office/officeart/2005/8/layout/hProcess4"/>
    <dgm:cxn modelId="{9A1383F2-4D1F-4DC9-8A4A-110603CFD06B}" srcId="{2EDE601B-E104-4062-A1FB-147A9D2276B2}" destId="{CC591DD9-36FD-4373-89D9-54DB69A0E594}" srcOrd="3" destOrd="0" parTransId="{C319E9EE-1523-463C-BFB7-71CDD7229217}" sibTransId="{53697EAB-5604-4E5F-8594-DE6540C4A163}"/>
    <dgm:cxn modelId="{2E4178E3-5DEA-4031-84FC-1D15AEFE755C}" type="presOf" srcId="{F8C2F023-CEE6-4837-9A91-B4CFE807FA1A}" destId="{8505BF71-F89F-4115-9CB9-834063DBABA9}" srcOrd="0" destOrd="3" presId="urn:microsoft.com/office/officeart/2005/8/layout/hProcess4"/>
    <dgm:cxn modelId="{E73C4AAB-A6EB-412B-87B8-5956923AB612}" type="presOf" srcId="{9B0479B4-5DAD-4C9D-96A0-A54911265617}" destId="{05AC344C-3A60-49E2-89E3-46F7C4DD6F70}" srcOrd="0" destOrd="0" presId="urn:microsoft.com/office/officeart/2005/8/layout/hProcess4"/>
    <dgm:cxn modelId="{D93BCB2A-CF91-4D76-ACD8-C2FBCE7E0A54}" type="presOf" srcId="{044D8FBE-0835-44FD-A1E0-0FA4495F5A8D}" destId="{E9EE0C66-82B5-4B98-83C2-80E4AE739276}" srcOrd="1" destOrd="0" presId="urn:microsoft.com/office/officeart/2005/8/layout/hProcess4"/>
    <dgm:cxn modelId="{4D50AD2F-E8A3-4D0B-8BA6-082C1B2E33CE}" type="presOf" srcId="{1ECB80F1-6FBD-4130-81DB-798925154066}" destId="{E9EE0C66-82B5-4B98-83C2-80E4AE739276}" srcOrd="1" destOrd="4" presId="urn:microsoft.com/office/officeart/2005/8/layout/hProcess4"/>
    <dgm:cxn modelId="{46C57F27-DC8E-4E0F-BE7B-3AB26069DA74}" srcId="{2EDE601B-E104-4062-A1FB-147A9D2276B2}" destId="{AFA521D3-319B-401C-A3E9-E9E1089C4DAC}" srcOrd="1" destOrd="0" parTransId="{BCBCD7D9-EB10-41A9-B155-1F86F021B1E6}" sibTransId="{E32D3E92-BDFE-4B88-BE74-71926E61190A}"/>
    <dgm:cxn modelId="{1FF3A61D-9794-4ED3-8DE9-0B8B7450719C}" type="presOf" srcId="{A9302BA4-9610-4D6F-98EB-25F99DE69B1F}" destId="{E9EE0C66-82B5-4B98-83C2-80E4AE739276}" srcOrd="1" destOrd="7" presId="urn:microsoft.com/office/officeart/2005/8/layout/hProcess4"/>
    <dgm:cxn modelId="{915F455F-5A2E-450C-81CD-1D81A6D54299}" srcId="{0A2F2B2D-78D0-4C9F-8772-92F3C5C9FEE1}" destId="{C5656796-6C51-4666-93DC-5A0312DB9876}" srcOrd="2" destOrd="0" parTransId="{BB07A68C-9FC2-4F5E-88F9-00F51A669883}" sibTransId="{C573A580-EDD3-44D4-BF6C-98F95755FF9A}"/>
    <dgm:cxn modelId="{164B59F9-5AF9-411F-B3F1-E19230379E52}" srcId="{11CF8688-72B3-4625-9CA0-4A236095F0CC}" destId="{979E174A-1D66-4F51-8F30-9B6DDBBD5EDE}" srcOrd="0" destOrd="0" parTransId="{EC1AFCE3-F64F-4301-B1B1-3675445500F2}" sibTransId="{E769FDB4-3FD1-49D2-9110-A63E6BFE708C}"/>
    <dgm:cxn modelId="{B0158D05-B732-4D90-9854-76E0E2D22578}" type="presOf" srcId="{AEA6306C-0C16-4FF7-B808-FC7CD64AE677}" destId="{85AB7B43-956E-468B-B840-A03B77BB032B}" srcOrd="0" destOrd="9" presId="urn:microsoft.com/office/officeart/2005/8/layout/hProcess4"/>
    <dgm:cxn modelId="{08AF5C0D-34CA-458A-9B98-85F020E313C4}" type="presOf" srcId="{F8CEFA92-2DDA-4CB6-87CD-03B1B41B7A22}" destId="{E9EE0C66-82B5-4B98-83C2-80E4AE739276}" srcOrd="1" destOrd="10" presId="urn:microsoft.com/office/officeart/2005/8/layout/hProcess4"/>
    <dgm:cxn modelId="{5FDBB057-A6D9-4219-8111-30892945050B}" type="presOf" srcId="{B5459C06-FA84-4152-803E-8E1E3162E12D}" destId="{85AB7B43-956E-468B-B840-A03B77BB032B}" srcOrd="0" destOrd="6" presId="urn:microsoft.com/office/officeart/2005/8/layout/hProcess4"/>
    <dgm:cxn modelId="{08F4FA46-51E7-49CD-BED2-8F36AB901380}" type="presOf" srcId="{31251CDB-58FA-4597-B598-BA75757265E9}" destId="{47C73400-FF8B-49F8-A288-DBD5AE5EA7C6}" srcOrd="0" destOrd="0" presId="urn:microsoft.com/office/officeart/2005/8/layout/hProcess4"/>
    <dgm:cxn modelId="{02522A53-D35F-4053-B5D3-E44341B081D8}" type="presOf" srcId="{C934366B-1C7C-4E70-B9B3-8AEB69C9DCC2}" destId="{05AC344C-3A60-49E2-89E3-46F7C4DD6F70}" srcOrd="0" destOrd="5" presId="urn:microsoft.com/office/officeart/2005/8/layout/hProcess4"/>
    <dgm:cxn modelId="{23FEE192-0F68-446E-9375-939B3D6ADF8D}" type="presOf" srcId="{F273A9E5-CCF2-4A0E-838E-0195562BE212}" destId="{05AC344C-3A60-49E2-89E3-46F7C4DD6F70}" srcOrd="0" destOrd="2" presId="urn:microsoft.com/office/officeart/2005/8/layout/hProcess4"/>
    <dgm:cxn modelId="{E2650EC4-E7DF-4193-A7B1-DD5A9475B1C3}" type="presOf" srcId="{72B8505A-9783-4FDA-B0B0-F44B85C448D2}" destId="{85AB7B43-956E-468B-B840-A03B77BB032B}" srcOrd="0" destOrd="8" presId="urn:microsoft.com/office/officeart/2005/8/layout/hProcess4"/>
    <dgm:cxn modelId="{C30DB04F-2A62-46BF-ACE4-F8A1B4393676}" type="presOf" srcId="{A9302BA4-9610-4D6F-98EB-25F99DE69B1F}" destId="{85AB7B43-956E-468B-B840-A03B77BB032B}" srcOrd="0" destOrd="7" presId="urn:microsoft.com/office/officeart/2005/8/layout/hProcess4"/>
    <dgm:cxn modelId="{EBD93DDC-DBA2-47E2-A5BE-F8FD22EE75B7}" srcId="{11CF8688-72B3-4625-9CA0-4A236095F0CC}" destId="{8C14E44A-D026-4D50-8DDE-24DF3A616C57}" srcOrd="2" destOrd="0" parTransId="{4878F1F3-0DCF-4BD5-9D34-48E2C7D97C72}" sibTransId="{DB1F9647-DEAB-4040-8D03-AD70C2CCB8D3}"/>
    <dgm:cxn modelId="{230F3143-CC7D-441B-A817-7F79667069D7}" srcId="{2EDE601B-E104-4062-A1FB-147A9D2276B2}" destId="{AD2AF9DF-C391-410A-A4C1-8C8B230E7B7F}" srcOrd="4" destOrd="0" parTransId="{40B9D105-B8DD-4CDE-B025-65EC83002538}" sibTransId="{C51B9BAF-DEAE-49BB-A7B4-41102CD1F8E0}"/>
    <dgm:cxn modelId="{8FCFF7AE-59CB-4CDE-B216-F4591F2559ED}" type="presOf" srcId="{AEA6306C-0C16-4FF7-B808-FC7CD64AE677}" destId="{E9EE0C66-82B5-4B98-83C2-80E4AE739276}" srcOrd="1" destOrd="9" presId="urn:microsoft.com/office/officeart/2005/8/layout/hProcess4"/>
    <dgm:cxn modelId="{617FC581-8DF8-4EB3-AF44-6BA4056FD887}" type="presOf" srcId="{044D8FBE-0835-44FD-A1E0-0FA4495F5A8D}" destId="{85AB7B43-956E-468B-B840-A03B77BB032B}" srcOrd="0" destOrd="0" presId="urn:microsoft.com/office/officeart/2005/8/layout/hProcess4"/>
    <dgm:cxn modelId="{7A121D31-C760-4FA5-9A13-F17E164198C0}" type="presOf" srcId="{8AAE0A56-61CE-4C13-8F15-D97DECA16232}" destId="{E9EE0C66-82B5-4B98-83C2-80E4AE739276}" srcOrd="1" destOrd="5" presId="urn:microsoft.com/office/officeart/2005/8/layout/hProcess4"/>
    <dgm:cxn modelId="{AC4714CC-B693-41DE-9954-B7EEE6321281}" srcId="{0A2F2B2D-78D0-4C9F-8772-92F3C5C9FEE1}" destId="{72B8505A-9783-4FDA-B0B0-F44B85C448D2}" srcOrd="8" destOrd="0" parTransId="{72FFB915-A954-4EFC-808D-F879B9C64FC4}" sibTransId="{8978A504-838A-4BD2-B1E4-C93427A67ABF}"/>
    <dgm:cxn modelId="{43AFCF98-19CB-4D5B-B4E0-8D3D61293FBA}" srcId="{0A2F2B2D-78D0-4C9F-8772-92F3C5C9FEE1}" destId="{F8CEFA92-2DDA-4CB6-87CD-03B1B41B7A22}" srcOrd="10" destOrd="0" parTransId="{DC9B345D-36E3-4268-861C-A636BC05ECB4}" sibTransId="{6BF5359B-8A5C-460F-92CD-4BC8C06D838F}"/>
    <dgm:cxn modelId="{EB89E3EE-1E4D-4D27-B9CD-0290D6D04F70}" type="presOf" srcId="{C5656796-6C51-4666-93DC-5A0312DB9876}" destId="{85AB7B43-956E-468B-B840-A03B77BB032B}" srcOrd="0" destOrd="2" presId="urn:microsoft.com/office/officeart/2005/8/layout/hProcess4"/>
    <dgm:cxn modelId="{C6E015B4-3596-4CC7-A2A8-8005EC59D936}" srcId="{0A2F2B2D-78D0-4C9F-8772-92F3C5C9FEE1}" destId="{044D8FBE-0835-44FD-A1E0-0FA4495F5A8D}" srcOrd="0" destOrd="0" parTransId="{8929B0AC-32EC-4A69-A3C1-454E5ACBAC56}" sibTransId="{D65EC843-EA4B-4F49-B28B-EA4BA45D10DA}"/>
    <dgm:cxn modelId="{C0FFF39E-CBAC-48B4-9623-83E9C45DF644}" srcId="{0B20A032-4BD4-4E3D-9278-08C8DF77C86F}" destId="{0A2F2B2D-78D0-4C9F-8772-92F3C5C9FEE1}" srcOrd="2" destOrd="0" parTransId="{96FBE1A2-31C7-4AD4-9239-600EA9C599CA}" sibTransId="{3CFA4CEB-823D-4847-A334-C298BC8D5D6D}"/>
    <dgm:cxn modelId="{B491AF0F-7382-44DB-8B69-3764D99CCC4D}" type="presParOf" srcId="{75BC9DD9-3D7E-4F1D-A874-9C3DFE00DB8F}" destId="{227D1F87-BB03-4F0D-9A7B-DDB7D83FFE49}" srcOrd="0" destOrd="0" presId="urn:microsoft.com/office/officeart/2005/8/layout/hProcess4"/>
    <dgm:cxn modelId="{387ADB2F-B373-4A97-B553-8A83A650F67D}" type="presParOf" srcId="{75BC9DD9-3D7E-4F1D-A874-9C3DFE00DB8F}" destId="{D3A1D24D-2CE2-4441-BDB9-CC275E521FBE}" srcOrd="1" destOrd="0" presId="urn:microsoft.com/office/officeart/2005/8/layout/hProcess4"/>
    <dgm:cxn modelId="{40CE7DF4-8457-4FF4-A28D-7602589D840E}" type="presParOf" srcId="{75BC9DD9-3D7E-4F1D-A874-9C3DFE00DB8F}" destId="{964943D2-414B-4A78-AF30-55A0269E57FC}" srcOrd="2" destOrd="0" presId="urn:microsoft.com/office/officeart/2005/8/layout/hProcess4"/>
    <dgm:cxn modelId="{6F9E9D60-9575-4E28-8ECC-176FE339AF15}" type="presParOf" srcId="{964943D2-414B-4A78-AF30-55A0269E57FC}" destId="{8E5AF9D5-63FA-44F6-B182-7368BD1748B1}" srcOrd="0" destOrd="0" presId="urn:microsoft.com/office/officeart/2005/8/layout/hProcess4"/>
    <dgm:cxn modelId="{3972069D-0D3D-441C-A0F4-DDBA702DF6C7}" type="presParOf" srcId="{8E5AF9D5-63FA-44F6-B182-7368BD1748B1}" destId="{DBA8E26C-1A3D-49AB-A842-6E3E8B937B2E}" srcOrd="0" destOrd="0" presId="urn:microsoft.com/office/officeart/2005/8/layout/hProcess4"/>
    <dgm:cxn modelId="{BE540EED-925B-46B8-9B23-C9B4DB7EEBCA}" type="presParOf" srcId="{8E5AF9D5-63FA-44F6-B182-7368BD1748B1}" destId="{8505BF71-F89F-4115-9CB9-834063DBABA9}" srcOrd="1" destOrd="0" presId="urn:microsoft.com/office/officeart/2005/8/layout/hProcess4"/>
    <dgm:cxn modelId="{5535C434-40B2-47BC-A8AE-BAF09CBD11F0}" type="presParOf" srcId="{8E5AF9D5-63FA-44F6-B182-7368BD1748B1}" destId="{D021B2A2-3672-4DD2-B956-3E909DCB89FE}" srcOrd="2" destOrd="0" presId="urn:microsoft.com/office/officeart/2005/8/layout/hProcess4"/>
    <dgm:cxn modelId="{B9950C46-C9BB-4459-AC66-F003FBFC5963}" type="presParOf" srcId="{8E5AF9D5-63FA-44F6-B182-7368BD1748B1}" destId="{36389E8C-F94C-4520-BCB4-6037F30750BD}" srcOrd="3" destOrd="0" presId="urn:microsoft.com/office/officeart/2005/8/layout/hProcess4"/>
    <dgm:cxn modelId="{64678178-8E68-431E-872F-D3EDBC4A363E}" type="presParOf" srcId="{8E5AF9D5-63FA-44F6-B182-7368BD1748B1}" destId="{A620E187-C1A5-4619-854C-9FC7FF306BF0}" srcOrd="4" destOrd="0" presId="urn:microsoft.com/office/officeart/2005/8/layout/hProcess4"/>
    <dgm:cxn modelId="{276B6085-9D3E-4773-ACD9-0E4F968C844B}" type="presParOf" srcId="{964943D2-414B-4A78-AF30-55A0269E57FC}" destId="{47C73400-FF8B-49F8-A288-DBD5AE5EA7C6}" srcOrd="1" destOrd="0" presId="urn:microsoft.com/office/officeart/2005/8/layout/hProcess4"/>
    <dgm:cxn modelId="{2D377213-1E72-4489-9C87-D814A6C21853}" type="presParOf" srcId="{964943D2-414B-4A78-AF30-55A0269E57FC}" destId="{3622A7B7-8878-41AD-8EC6-85FBD72BC7CF}" srcOrd="2" destOrd="0" presId="urn:microsoft.com/office/officeart/2005/8/layout/hProcess4"/>
    <dgm:cxn modelId="{50F3A448-848F-459D-968C-D91BFAE20DE3}" type="presParOf" srcId="{3622A7B7-8878-41AD-8EC6-85FBD72BC7CF}" destId="{395D7DEF-C2F5-421A-8C9B-732957A288A0}" srcOrd="0" destOrd="0" presId="urn:microsoft.com/office/officeart/2005/8/layout/hProcess4"/>
    <dgm:cxn modelId="{548CFDB0-A0F9-4405-BE90-71B5B9323073}" type="presParOf" srcId="{3622A7B7-8878-41AD-8EC6-85FBD72BC7CF}" destId="{05AC344C-3A60-49E2-89E3-46F7C4DD6F70}" srcOrd="1" destOrd="0" presId="urn:microsoft.com/office/officeart/2005/8/layout/hProcess4"/>
    <dgm:cxn modelId="{67F67CB9-FD0E-4748-B89C-8A38A5AC54BE}" type="presParOf" srcId="{3622A7B7-8878-41AD-8EC6-85FBD72BC7CF}" destId="{DB4E69DA-C60F-4918-B59E-EF9C0FF08211}" srcOrd="2" destOrd="0" presId="urn:microsoft.com/office/officeart/2005/8/layout/hProcess4"/>
    <dgm:cxn modelId="{2B291F96-5158-4EAA-8211-B9379EEFC2B0}" type="presParOf" srcId="{3622A7B7-8878-41AD-8EC6-85FBD72BC7CF}" destId="{8E2DDB96-4EAB-4F08-91C7-7C1AF635CCB0}" srcOrd="3" destOrd="0" presId="urn:microsoft.com/office/officeart/2005/8/layout/hProcess4"/>
    <dgm:cxn modelId="{74D699EC-76E7-4569-BC3F-7ADB5D6F4085}" type="presParOf" srcId="{3622A7B7-8878-41AD-8EC6-85FBD72BC7CF}" destId="{43757893-B08F-44F3-BC93-0F262BD7B1CD}" srcOrd="4" destOrd="0" presId="urn:microsoft.com/office/officeart/2005/8/layout/hProcess4"/>
    <dgm:cxn modelId="{FE2C75AA-02D0-42E1-9A89-E5D6A76ED44D}" type="presParOf" srcId="{964943D2-414B-4A78-AF30-55A0269E57FC}" destId="{41E4993A-3314-4056-989B-D0EDD9288D2F}" srcOrd="3" destOrd="0" presId="urn:microsoft.com/office/officeart/2005/8/layout/hProcess4"/>
    <dgm:cxn modelId="{6820FECF-DAED-41AB-98BF-0F85A157D024}" type="presParOf" srcId="{964943D2-414B-4A78-AF30-55A0269E57FC}" destId="{50DA0133-E85B-4784-8413-38DFB5FB9108}" srcOrd="4" destOrd="0" presId="urn:microsoft.com/office/officeart/2005/8/layout/hProcess4"/>
    <dgm:cxn modelId="{2BF32C04-3785-455C-A784-2C73A1DB834D}" type="presParOf" srcId="{50DA0133-E85B-4784-8413-38DFB5FB9108}" destId="{5900A363-C396-482D-A1F5-8C12346955DF}" srcOrd="0" destOrd="0" presId="urn:microsoft.com/office/officeart/2005/8/layout/hProcess4"/>
    <dgm:cxn modelId="{A3BB9375-6C6F-43A6-A6A9-F867C1A8D523}" type="presParOf" srcId="{50DA0133-E85B-4784-8413-38DFB5FB9108}" destId="{85AB7B43-956E-468B-B840-A03B77BB032B}" srcOrd="1" destOrd="0" presId="urn:microsoft.com/office/officeart/2005/8/layout/hProcess4"/>
    <dgm:cxn modelId="{9085FFA7-D786-4D6B-8180-7D9684BA4A2B}" type="presParOf" srcId="{50DA0133-E85B-4784-8413-38DFB5FB9108}" destId="{E9EE0C66-82B5-4B98-83C2-80E4AE739276}" srcOrd="2" destOrd="0" presId="urn:microsoft.com/office/officeart/2005/8/layout/hProcess4"/>
    <dgm:cxn modelId="{11EA7FDC-C4B1-49ED-A53B-D0B2F65C58E9}" type="presParOf" srcId="{50DA0133-E85B-4784-8413-38DFB5FB9108}" destId="{47849B7E-B926-492A-BE37-CD31A5947059}" srcOrd="3" destOrd="0" presId="urn:microsoft.com/office/officeart/2005/8/layout/hProcess4"/>
    <dgm:cxn modelId="{9FC77870-CCBB-4ABC-9EFC-4EDDB613409E}" type="presParOf" srcId="{50DA0133-E85B-4784-8413-38DFB5FB9108}" destId="{FA6A1A50-09E0-4B24-8A0A-CCAC6286EDE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5BF71-F89F-4115-9CB9-834063DBABA9}">
      <dsp:nvSpPr>
        <dsp:cNvPr id="0" name=""/>
        <dsp:cNvSpPr/>
      </dsp:nvSpPr>
      <dsp:spPr>
        <a:xfrm>
          <a:off x="1537" y="1419201"/>
          <a:ext cx="2148667" cy="18016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91440" lvl="1" indent="-91440" algn="l" defTabSz="488950">
            <a:lnSpc>
              <a:spcPct val="90000"/>
            </a:lnSpc>
            <a:spcBef>
              <a:spcPct val="0"/>
            </a:spcBef>
            <a:spcAft>
              <a:spcPct val="15000"/>
            </a:spcAft>
            <a:buChar char="••"/>
          </a:pPr>
          <a:r>
            <a:rPr lang="en-US" sz="1100" kern="1200"/>
            <a:t>Opt-in Universal Rapid HIV Testing</a:t>
          </a:r>
        </a:p>
        <a:p>
          <a:pPr marL="91440" lvl="1" indent="-91440" algn="l" defTabSz="488950">
            <a:lnSpc>
              <a:spcPct val="90000"/>
            </a:lnSpc>
            <a:spcBef>
              <a:spcPct val="0"/>
            </a:spcBef>
            <a:spcAft>
              <a:spcPct val="15000"/>
            </a:spcAft>
            <a:buChar char="••"/>
          </a:pPr>
          <a:r>
            <a:rPr lang="en-US" sz="1100" kern="1200"/>
            <a:t>Primary HIV care and treatment including appropriate ARVs</a:t>
          </a:r>
        </a:p>
        <a:p>
          <a:pPr marL="91440" lvl="1" indent="-91440" algn="l" defTabSz="488950">
            <a:lnSpc>
              <a:spcPct val="90000"/>
            </a:lnSpc>
            <a:spcBef>
              <a:spcPct val="0"/>
            </a:spcBef>
            <a:spcAft>
              <a:spcPct val="15000"/>
            </a:spcAft>
            <a:buChar char="••"/>
          </a:pPr>
          <a:r>
            <a:rPr lang="en-US" sz="1100" kern="1200" dirty="0"/>
            <a:t>Treatment adherence counseling</a:t>
          </a:r>
        </a:p>
        <a:p>
          <a:pPr marL="91440" lvl="1" indent="-91440" algn="l" defTabSz="488950">
            <a:lnSpc>
              <a:spcPct val="90000"/>
            </a:lnSpc>
            <a:spcBef>
              <a:spcPct val="0"/>
            </a:spcBef>
            <a:spcAft>
              <a:spcPct val="15000"/>
            </a:spcAft>
            <a:buChar char="••"/>
          </a:pPr>
          <a:r>
            <a:rPr lang="en-US" sz="1100" kern="1200"/>
            <a:t>Health education and risk reduction</a:t>
          </a:r>
        </a:p>
      </dsp:txBody>
      <dsp:txXfrm>
        <a:off x="42998" y="1460662"/>
        <a:ext cx="2065745" cy="1332661"/>
      </dsp:txXfrm>
    </dsp:sp>
    <dsp:sp modelId="{47C73400-FF8B-49F8-A288-DBD5AE5EA7C6}">
      <dsp:nvSpPr>
        <dsp:cNvPr id="0" name=""/>
        <dsp:cNvSpPr/>
      </dsp:nvSpPr>
      <dsp:spPr>
        <a:xfrm rot="897396">
          <a:off x="253972" y="3640623"/>
          <a:ext cx="3220431" cy="1070923"/>
        </a:xfrm>
        <a:prstGeom prst="curvedUpArrow">
          <a:avLst/>
        </a:prstGeom>
        <a:solidFill>
          <a:schemeClr val="accent1">
            <a:tint val="60000"/>
            <a:hueOff val="0"/>
            <a:satOff val="0"/>
            <a:lumOff val="0"/>
            <a:alphaOff val="0"/>
          </a:schemeClr>
        </a:solidFill>
        <a:ln>
          <a:solidFill>
            <a:schemeClr val="accent1"/>
          </a:solidFill>
        </a:ln>
        <a:effectLst/>
      </dsp:spPr>
      <dsp:style>
        <a:lnRef idx="0">
          <a:scrgbClr r="0" g="0" b="0"/>
        </a:lnRef>
        <a:fillRef idx="1">
          <a:scrgbClr r="0" g="0" b="0"/>
        </a:fillRef>
        <a:effectRef idx="0">
          <a:scrgbClr r="0" g="0" b="0"/>
        </a:effectRef>
        <a:fontRef idx="minor">
          <a:schemeClr val="lt1"/>
        </a:fontRef>
      </dsp:style>
    </dsp:sp>
    <dsp:sp modelId="{36389E8C-F94C-4520-BCB4-6037F30750BD}">
      <dsp:nvSpPr>
        <dsp:cNvPr id="0" name=""/>
        <dsp:cNvSpPr/>
      </dsp:nvSpPr>
      <dsp:spPr>
        <a:xfrm>
          <a:off x="156195" y="2879957"/>
          <a:ext cx="1805299" cy="499819"/>
        </a:xfrm>
        <a:prstGeom prst="roundRect">
          <a:avLst>
            <a:gd name="adj" fmla="val 10000"/>
          </a:avLst>
        </a:prstGeom>
        <a:solidFill>
          <a:schemeClr val="accen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a:t>Jail-based Services</a:t>
          </a:r>
          <a:endParaRPr lang="en-US" sz="800" kern="1200"/>
        </a:p>
      </dsp:txBody>
      <dsp:txXfrm>
        <a:off x="170834" y="2894596"/>
        <a:ext cx="1776021" cy="470541"/>
      </dsp:txXfrm>
    </dsp:sp>
    <dsp:sp modelId="{05AC344C-3A60-49E2-89E3-46F7C4DD6F70}">
      <dsp:nvSpPr>
        <dsp:cNvPr id="0" name=""/>
        <dsp:cNvSpPr/>
      </dsp:nvSpPr>
      <dsp:spPr>
        <a:xfrm>
          <a:off x="2202156" y="1233954"/>
          <a:ext cx="3461914" cy="299841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37160" lvl="1" indent="-137160" algn="l" defTabSz="466725">
            <a:lnSpc>
              <a:spcPct val="90000"/>
            </a:lnSpc>
            <a:spcBef>
              <a:spcPct val="0"/>
            </a:spcBef>
            <a:spcAft>
              <a:spcPct val="15000"/>
            </a:spcAft>
            <a:buChar char="••"/>
          </a:pPr>
          <a:r>
            <a:rPr lang="en-US" sz="1050" kern="1200"/>
            <a:t>Discharge Planning starting on Day 2 of incarceration</a:t>
          </a:r>
        </a:p>
        <a:p>
          <a:pPr marL="137160" lvl="1" indent="-137160" algn="l" defTabSz="466725">
            <a:lnSpc>
              <a:spcPct val="90000"/>
            </a:lnSpc>
            <a:spcBef>
              <a:spcPct val="0"/>
            </a:spcBef>
            <a:spcAft>
              <a:spcPct val="15000"/>
            </a:spcAft>
            <a:buChar char="••"/>
          </a:pPr>
          <a:r>
            <a:rPr lang="en-US" sz="1050" kern="1200"/>
            <a:t>Health Insurance Assistance / ADAP</a:t>
          </a:r>
        </a:p>
        <a:p>
          <a:pPr marL="137160" lvl="1" indent="-137160" algn="l" defTabSz="466725">
            <a:lnSpc>
              <a:spcPct val="90000"/>
            </a:lnSpc>
            <a:spcBef>
              <a:spcPct val="0"/>
            </a:spcBef>
            <a:spcAft>
              <a:spcPct val="15000"/>
            </a:spcAft>
            <a:buChar char="••"/>
          </a:pPr>
          <a:r>
            <a:rPr lang="en-US" sz="1050" kern="1200"/>
            <a:t>Health information / liaison to Courts</a:t>
          </a:r>
        </a:p>
        <a:p>
          <a:pPr marL="137160" lvl="1" indent="-137160" algn="l" defTabSz="466725">
            <a:lnSpc>
              <a:spcPct val="90000"/>
            </a:lnSpc>
            <a:spcBef>
              <a:spcPct val="0"/>
            </a:spcBef>
            <a:spcAft>
              <a:spcPct val="15000"/>
            </a:spcAft>
            <a:buChar char="••"/>
          </a:pPr>
          <a:r>
            <a:rPr lang="en-US" sz="1050" kern="1200"/>
            <a:t>Discharge medications</a:t>
          </a:r>
        </a:p>
        <a:p>
          <a:pPr marL="137160" lvl="1" indent="-137160" algn="l" defTabSz="466725">
            <a:lnSpc>
              <a:spcPct val="90000"/>
            </a:lnSpc>
            <a:spcBef>
              <a:spcPct val="0"/>
            </a:spcBef>
            <a:spcAft>
              <a:spcPct val="15000"/>
            </a:spcAft>
            <a:buChar char="••"/>
          </a:pPr>
          <a:r>
            <a:rPr lang="en-US" sz="1050" kern="1200"/>
            <a:t>Patient Navigation: accompaniment, home visits, transport, and re-engagement in care</a:t>
          </a:r>
        </a:p>
        <a:p>
          <a:pPr marL="137160" lvl="1" indent="-137160" algn="l" defTabSz="466725">
            <a:lnSpc>
              <a:spcPct val="90000"/>
            </a:lnSpc>
            <a:spcBef>
              <a:spcPct val="0"/>
            </a:spcBef>
            <a:spcAft>
              <a:spcPct val="15000"/>
            </a:spcAft>
            <a:buChar char="••"/>
          </a:pPr>
          <a:r>
            <a:rPr lang="en-US" sz="1050" kern="1200"/>
            <a:t>Linkages to primary care, substance abuse and mental health treatment upon release</a:t>
          </a:r>
        </a:p>
      </dsp:txBody>
      <dsp:txXfrm>
        <a:off x="2271158" y="1945474"/>
        <a:ext cx="3323910" cy="2217895"/>
      </dsp:txXfrm>
    </dsp:sp>
    <dsp:sp modelId="{41E4993A-3314-4056-989B-D0EDD9288D2F}">
      <dsp:nvSpPr>
        <dsp:cNvPr id="0" name=""/>
        <dsp:cNvSpPr/>
      </dsp:nvSpPr>
      <dsp:spPr>
        <a:xfrm rot="1348861">
          <a:off x="4473427" y="367467"/>
          <a:ext cx="3749557" cy="1148732"/>
        </a:xfrm>
        <a:prstGeom prst="curvedDownArrow">
          <a:avLst/>
        </a:prstGeom>
        <a:solidFill>
          <a:schemeClr val="accent1">
            <a:tint val="60000"/>
            <a:hueOff val="0"/>
            <a:satOff val="0"/>
            <a:lumOff val="0"/>
            <a:alphaOff val="0"/>
          </a:schemeClr>
        </a:solidFill>
        <a:ln>
          <a:solidFill>
            <a:schemeClr val="accent1"/>
          </a:solidFill>
        </a:ln>
        <a:effectLst/>
      </dsp:spPr>
      <dsp:style>
        <a:lnRef idx="0">
          <a:scrgbClr r="0" g="0" b="0"/>
        </a:lnRef>
        <a:fillRef idx="1">
          <a:scrgbClr r="0" g="0" b="0"/>
        </a:fillRef>
        <a:effectRef idx="0">
          <a:scrgbClr r="0" g="0" b="0"/>
        </a:effectRef>
        <a:fontRef idx="minor">
          <a:schemeClr val="lt1"/>
        </a:fontRef>
      </dsp:style>
    </dsp:sp>
    <dsp:sp modelId="{8E2DDB96-4EAB-4F08-91C7-7C1AF635CCB0}">
      <dsp:nvSpPr>
        <dsp:cNvPr id="0" name=""/>
        <dsp:cNvSpPr/>
      </dsp:nvSpPr>
      <dsp:spPr>
        <a:xfrm>
          <a:off x="2685338" y="460565"/>
          <a:ext cx="2390335" cy="1439840"/>
        </a:xfrm>
        <a:prstGeom prst="ellipse">
          <a:avLst/>
        </a:prstGeom>
        <a:solidFill>
          <a:schemeClr val="accen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a:t>Transitional Care Coordination</a:t>
          </a:r>
          <a:endParaRPr lang="en-US" sz="800" kern="1200" baseline="0"/>
        </a:p>
      </dsp:txBody>
      <dsp:txXfrm>
        <a:off x="3035394" y="671425"/>
        <a:ext cx="1690223" cy="1018120"/>
      </dsp:txXfrm>
    </dsp:sp>
    <dsp:sp modelId="{85AB7B43-956E-468B-B840-A03B77BB032B}">
      <dsp:nvSpPr>
        <dsp:cNvPr id="0" name=""/>
        <dsp:cNvSpPr/>
      </dsp:nvSpPr>
      <dsp:spPr>
        <a:xfrm>
          <a:off x="5707630" y="2412783"/>
          <a:ext cx="2932947" cy="22930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37160" lvl="1" indent="-137160" algn="l" defTabSz="444500">
            <a:lnSpc>
              <a:spcPct val="90000"/>
            </a:lnSpc>
            <a:spcBef>
              <a:spcPct val="0"/>
            </a:spcBef>
            <a:spcAft>
              <a:spcPts val="189"/>
            </a:spcAft>
            <a:buChar char="••"/>
          </a:pPr>
          <a:endParaRPr lang="en-US" sz="1000" kern="1200"/>
        </a:p>
        <a:p>
          <a:pPr marL="137160" lvl="1" indent="-137160" algn="l" defTabSz="466725">
            <a:lnSpc>
              <a:spcPct val="90000"/>
            </a:lnSpc>
            <a:spcBef>
              <a:spcPct val="0"/>
            </a:spcBef>
            <a:spcAft>
              <a:spcPts val="189"/>
            </a:spcAft>
            <a:buChar char="••"/>
          </a:pPr>
          <a:r>
            <a:rPr lang="en-US" sz="1050" kern="1200" dirty="0"/>
            <a:t>HIV Primary Care</a:t>
          </a:r>
        </a:p>
        <a:p>
          <a:pPr marL="137160" lvl="1" indent="-137160" algn="l" defTabSz="466725">
            <a:lnSpc>
              <a:spcPct val="90000"/>
            </a:lnSpc>
            <a:spcBef>
              <a:spcPct val="0"/>
            </a:spcBef>
            <a:spcAft>
              <a:spcPts val="189"/>
            </a:spcAft>
            <a:buChar char="••"/>
          </a:pPr>
          <a:r>
            <a:rPr lang="en-US" sz="1050" kern="1200"/>
            <a:t>Medical Case Management</a:t>
          </a:r>
        </a:p>
        <a:p>
          <a:pPr marL="137160" lvl="1" indent="-137160" algn="l" defTabSz="466725">
            <a:lnSpc>
              <a:spcPct val="90000"/>
            </a:lnSpc>
            <a:spcBef>
              <a:spcPct val="0"/>
            </a:spcBef>
            <a:spcAft>
              <a:spcPts val="189"/>
            </a:spcAft>
            <a:buChar char="••"/>
          </a:pPr>
          <a:r>
            <a:rPr lang="en-US" sz="1050" kern="1200"/>
            <a:t>Health promotion </a:t>
          </a:r>
        </a:p>
        <a:p>
          <a:pPr marL="137160" lvl="1" indent="-137160" algn="l" defTabSz="466725">
            <a:lnSpc>
              <a:spcPct val="90000"/>
            </a:lnSpc>
            <a:spcBef>
              <a:spcPct val="0"/>
            </a:spcBef>
            <a:spcAft>
              <a:spcPts val="189"/>
            </a:spcAft>
            <a:buChar char="••"/>
          </a:pPr>
          <a:r>
            <a:rPr lang="en-US" sz="1050" kern="1200"/>
            <a:t>Patient Navigation: accompaniment, home visits, and re-engagement in care</a:t>
          </a:r>
        </a:p>
        <a:p>
          <a:pPr marL="137160" lvl="1" indent="-137160" algn="l" defTabSz="466725">
            <a:lnSpc>
              <a:spcPct val="90000"/>
            </a:lnSpc>
            <a:spcBef>
              <a:spcPct val="0"/>
            </a:spcBef>
            <a:spcAft>
              <a:spcPts val="189"/>
            </a:spcAft>
            <a:buChar char="••"/>
          </a:pPr>
          <a:r>
            <a:rPr lang="en-US" sz="1050" kern="1200"/>
            <a:t>Linkages to Care</a:t>
          </a:r>
        </a:p>
        <a:p>
          <a:pPr marL="137160" lvl="1" indent="-137160" algn="l" defTabSz="466725">
            <a:lnSpc>
              <a:spcPct val="90000"/>
            </a:lnSpc>
            <a:spcBef>
              <a:spcPct val="0"/>
            </a:spcBef>
            <a:spcAft>
              <a:spcPts val="189"/>
            </a:spcAft>
            <a:buChar char="••"/>
          </a:pPr>
          <a:r>
            <a:rPr lang="en-US" sz="1050" kern="1200"/>
            <a:t>Treatment adherence and Directly Observed Therapy (DOT), as needed</a:t>
          </a:r>
        </a:p>
        <a:p>
          <a:pPr marL="137160" lvl="1" indent="-137160" algn="l" defTabSz="466725">
            <a:lnSpc>
              <a:spcPct val="90000"/>
            </a:lnSpc>
            <a:spcBef>
              <a:spcPct val="0"/>
            </a:spcBef>
            <a:spcAft>
              <a:spcPts val="189"/>
            </a:spcAft>
            <a:buChar char="••"/>
          </a:pPr>
          <a:r>
            <a:rPr lang="en-US" sz="1050" kern="1200"/>
            <a:t>Housing assistance and placement</a:t>
          </a:r>
        </a:p>
        <a:p>
          <a:pPr marL="137160" lvl="1" indent="-137160" algn="l" defTabSz="466725">
            <a:lnSpc>
              <a:spcPct val="90000"/>
            </a:lnSpc>
            <a:spcBef>
              <a:spcPct val="0"/>
            </a:spcBef>
            <a:spcAft>
              <a:spcPts val="189"/>
            </a:spcAft>
            <a:buChar char="••"/>
          </a:pPr>
          <a:r>
            <a:rPr lang="en-US" sz="1050" kern="1200"/>
            <a:t>Health Insurance Assistance / ADAP</a:t>
          </a:r>
        </a:p>
        <a:p>
          <a:pPr marL="137160" lvl="1" indent="-137160" algn="l" defTabSz="444500">
            <a:lnSpc>
              <a:spcPct val="90000"/>
            </a:lnSpc>
            <a:spcBef>
              <a:spcPct val="0"/>
            </a:spcBef>
            <a:spcAft>
              <a:spcPts val="189"/>
            </a:spcAft>
            <a:buChar char="••"/>
          </a:pPr>
          <a:endParaRPr lang="en-US" sz="1000" kern="1200"/>
        </a:p>
        <a:p>
          <a:pPr marL="137160" lvl="1" indent="-137160" algn="l" defTabSz="444500">
            <a:lnSpc>
              <a:spcPct val="90000"/>
            </a:lnSpc>
            <a:spcBef>
              <a:spcPct val="0"/>
            </a:spcBef>
            <a:spcAft>
              <a:spcPts val="189"/>
            </a:spcAft>
            <a:buChar char="••"/>
          </a:pPr>
          <a:endParaRPr lang="en-US" sz="1000" kern="1200"/>
        </a:p>
      </dsp:txBody>
      <dsp:txXfrm>
        <a:off x="5760399" y="2465552"/>
        <a:ext cx="2827409" cy="1696116"/>
      </dsp:txXfrm>
    </dsp:sp>
    <dsp:sp modelId="{47849B7E-B926-492A-BE37-CD31A5947059}">
      <dsp:nvSpPr>
        <dsp:cNvPr id="0" name=""/>
        <dsp:cNvSpPr/>
      </dsp:nvSpPr>
      <dsp:spPr>
        <a:xfrm>
          <a:off x="6150642" y="2083190"/>
          <a:ext cx="2190193" cy="635285"/>
        </a:xfrm>
        <a:prstGeom prst="roundRect">
          <a:avLst>
            <a:gd name="adj" fmla="val 10000"/>
          </a:avLst>
        </a:prstGeom>
        <a:solidFill>
          <a:schemeClr val="accen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a:t>Community-based Services</a:t>
          </a:r>
          <a:endParaRPr lang="en-US" sz="800" kern="1200" baseline="0"/>
        </a:p>
      </dsp:txBody>
      <dsp:txXfrm>
        <a:off x="6169249" y="2101797"/>
        <a:ext cx="2152979" cy="5980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296E31-1007-4919-BE67-9182FDB40B22}" type="datetimeFigureOut">
              <a:rPr lang="en-US" smtClean="0"/>
              <a:t>10/17/2012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C97E6F-3BB9-4226-AE0C-48F069130D94}" type="slidenum">
              <a:rPr lang="en-US" smtClean="0"/>
              <a:t>‹#›</a:t>
            </a:fld>
            <a:endParaRPr lang="en-US"/>
          </a:p>
        </p:txBody>
      </p:sp>
    </p:spTree>
    <p:extLst>
      <p:ext uri="{BB962C8B-B14F-4D97-AF65-F5344CB8AC3E}">
        <p14:creationId xmlns:p14="http://schemas.microsoft.com/office/powerpoint/2010/main" val="528206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Geneva"/>
              <a:cs typeface="Geneva"/>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02756" indent="-270291" eaLnBrk="0" hangingPunct="0">
              <a:defRPr>
                <a:solidFill>
                  <a:schemeClr val="tx1"/>
                </a:solidFill>
                <a:latin typeface="Tahoma" pitchFamily="34" charset="0"/>
              </a:defRPr>
            </a:lvl2pPr>
            <a:lvl3pPr marL="1081164" indent="-216233" eaLnBrk="0" hangingPunct="0">
              <a:defRPr>
                <a:solidFill>
                  <a:schemeClr val="tx1"/>
                </a:solidFill>
                <a:latin typeface="Tahoma" pitchFamily="34" charset="0"/>
              </a:defRPr>
            </a:lvl3pPr>
            <a:lvl4pPr marL="1513629" indent="-216233" eaLnBrk="0" hangingPunct="0">
              <a:defRPr>
                <a:solidFill>
                  <a:schemeClr val="tx1"/>
                </a:solidFill>
                <a:latin typeface="Tahoma" pitchFamily="34" charset="0"/>
              </a:defRPr>
            </a:lvl4pPr>
            <a:lvl5pPr marL="1946095" indent="-216233" eaLnBrk="0" hangingPunct="0">
              <a:defRPr>
                <a:solidFill>
                  <a:schemeClr val="tx1"/>
                </a:solidFill>
                <a:latin typeface="Tahoma" pitchFamily="34" charset="0"/>
              </a:defRPr>
            </a:lvl5pPr>
            <a:lvl6pPr marL="2378560" indent="-216233" defTabSz="432465" eaLnBrk="0" fontAlgn="base" hangingPunct="0">
              <a:spcBef>
                <a:spcPct val="0"/>
              </a:spcBef>
              <a:spcAft>
                <a:spcPct val="0"/>
              </a:spcAft>
              <a:defRPr>
                <a:solidFill>
                  <a:schemeClr val="tx1"/>
                </a:solidFill>
                <a:latin typeface="Tahoma" pitchFamily="34" charset="0"/>
              </a:defRPr>
            </a:lvl6pPr>
            <a:lvl7pPr marL="2811026" indent="-216233" defTabSz="432465" eaLnBrk="0" fontAlgn="base" hangingPunct="0">
              <a:spcBef>
                <a:spcPct val="0"/>
              </a:spcBef>
              <a:spcAft>
                <a:spcPct val="0"/>
              </a:spcAft>
              <a:defRPr>
                <a:solidFill>
                  <a:schemeClr val="tx1"/>
                </a:solidFill>
                <a:latin typeface="Tahoma" pitchFamily="34" charset="0"/>
              </a:defRPr>
            </a:lvl7pPr>
            <a:lvl8pPr marL="3243491" indent="-216233" defTabSz="432465" eaLnBrk="0" fontAlgn="base" hangingPunct="0">
              <a:spcBef>
                <a:spcPct val="0"/>
              </a:spcBef>
              <a:spcAft>
                <a:spcPct val="0"/>
              </a:spcAft>
              <a:defRPr>
                <a:solidFill>
                  <a:schemeClr val="tx1"/>
                </a:solidFill>
                <a:latin typeface="Tahoma" pitchFamily="34" charset="0"/>
              </a:defRPr>
            </a:lvl8pPr>
            <a:lvl9pPr marL="3675957" indent="-216233" defTabSz="432465" eaLnBrk="0" fontAlgn="base" hangingPunct="0">
              <a:spcBef>
                <a:spcPct val="0"/>
              </a:spcBef>
              <a:spcAft>
                <a:spcPct val="0"/>
              </a:spcAft>
              <a:defRPr>
                <a:solidFill>
                  <a:schemeClr val="tx1"/>
                </a:solidFill>
                <a:latin typeface="Tahoma" pitchFamily="34" charset="0"/>
              </a:defRPr>
            </a:lvl9pPr>
          </a:lstStyle>
          <a:p>
            <a:pPr eaLnBrk="1" hangingPunct="1"/>
            <a:fld id="{0D9823DB-4454-4BA6-A631-90DFA6EDE9C2}" type="slidenum">
              <a:rPr lang="en-US" smtClean="0">
                <a:latin typeface="Calibri" pitchFamily="34" charset="0"/>
                <a:ea typeface="Geneva"/>
                <a:cs typeface="Geneva"/>
              </a:rPr>
              <a:pPr eaLnBrk="1" hangingPunct="1"/>
              <a:t>3</a:t>
            </a:fld>
            <a:endParaRPr lang="en-US" smtClean="0">
              <a:latin typeface="Calibri" pitchFamily="34" charset="0"/>
              <a:ea typeface="Geneva"/>
              <a:cs typeface="Gene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A707A3-D98C-4169-B15E-5145C07FCCB9}" type="slidenum">
              <a:rPr lang="en-US"/>
              <a:pPr fontAlgn="base">
                <a:spcBef>
                  <a:spcPct val="0"/>
                </a:spcBef>
                <a:spcAft>
                  <a:spcPct val="0"/>
                </a:spcAft>
              </a:pPr>
              <a:t>36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a:lstStyle/>
          <a:p>
            <a:r>
              <a:rPr lang="en-US" smtClean="0">
                <a:ea typeface="Geneva"/>
                <a:cs typeface="Geneva"/>
              </a:rPr>
              <a:t>Update photo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5903" y="8687405"/>
            <a:ext cx="2972097" cy="456595"/>
          </a:xfrm>
          <a:prstGeom prst="rect">
            <a:avLst/>
          </a:prstGeom>
          <a:noFill/>
          <a:ln w="12700" cap="sq">
            <a:noFill/>
            <a:miter lim="800000"/>
            <a:headEnd type="none" w="sm" len="sm"/>
            <a:tailEnd type="none" w="sm" len="sm"/>
          </a:ln>
        </p:spPr>
        <p:txBody>
          <a:bodyPr lIns="90163" tIns="45082" rIns="90163" bIns="45082" anchor="b"/>
          <a:lstStyle/>
          <a:p>
            <a:pPr algn="r" defTabSz="867934"/>
            <a:fld id="{298BDE44-84EA-47F8-AEC7-DD281B79A070}" type="slidenum">
              <a:rPr lang="en-US" sz="1100">
                <a:latin typeface="Times New Roman" pitchFamily="18" charset="0"/>
              </a:rPr>
              <a:pPr algn="r" defTabSz="867934"/>
              <a:t>8</a:t>
            </a:fld>
            <a:endParaRPr lang="en-US" sz="1100">
              <a:latin typeface="Times New Roman" pitchFamily="18" charset="0"/>
            </a:endParaRPr>
          </a:p>
        </p:txBody>
      </p:sp>
      <p:sp>
        <p:nvSpPr>
          <p:cNvPr id="46083" name="Rectangle 2"/>
          <p:cNvSpPr>
            <a:spLocks noGrp="1" noRot="1" noChangeAspect="1" noChangeArrowheads="1" noTextEdit="1"/>
          </p:cNvSpPr>
          <p:nvPr>
            <p:ph type="sldImg"/>
          </p:nvPr>
        </p:nvSpPr>
        <p:spPr bwMode="auto">
          <a:xfrm>
            <a:off x="1150938" y="685800"/>
            <a:ext cx="4567237" cy="3425825"/>
          </a:xfrm>
          <a:noFill/>
          <a:ln>
            <a:solidFill>
              <a:srgbClr val="000000"/>
            </a:solidFill>
            <a:miter lim="800000"/>
            <a:headEnd/>
            <a:tailEnd/>
          </a:ln>
        </p:spPr>
      </p:sp>
      <p:sp>
        <p:nvSpPr>
          <p:cNvPr id="46084" name="Rectangle 3"/>
          <p:cNvSpPr>
            <a:spLocks noGrp="1" noChangeArrowheads="1"/>
          </p:cNvSpPr>
          <p:nvPr>
            <p:ph type="body" idx="1"/>
          </p:nvPr>
        </p:nvSpPr>
        <p:spPr bwMode="auto">
          <a:xfrm>
            <a:off x="915294" y="4342191"/>
            <a:ext cx="5027414" cy="4115405"/>
          </a:xfrm>
          <a:noFill/>
        </p:spPr>
        <p:txBody>
          <a:bodyPr lIns="90163" tIns="45082" rIns="90163" bIns="45082"/>
          <a:lstStyle/>
          <a:p>
            <a:pPr defTabSz="908478"/>
            <a:r>
              <a:rPr lang="en-US" smtClean="0">
                <a:ea typeface="Geneva"/>
                <a:cs typeface="Geneva"/>
              </a:rPr>
              <a:t>ALISON</a:t>
            </a:r>
          </a:p>
          <a:p>
            <a:pPr defTabSz="908478"/>
            <a:endParaRPr lang="en-US" smtClean="0">
              <a:ea typeface="Geneva"/>
              <a:cs typeface="Geneva"/>
            </a:endParaRPr>
          </a:p>
          <a:p>
            <a:pPr defTabSz="908478"/>
            <a:r>
              <a:rPr lang="en-US" smtClean="0">
                <a:ea typeface="Geneva"/>
                <a:cs typeface="Geneva"/>
              </a:rPr>
              <a:t>13% 16-21</a:t>
            </a:r>
          </a:p>
          <a:p>
            <a:pPr defTabSz="908478"/>
            <a:r>
              <a:rPr lang="en-US" smtClean="0">
                <a:ea typeface="Geneva"/>
                <a:cs typeface="Geneva"/>
              </a:rPr>
              <a:t>53% 21-40</a:t>
            </a:r>
          </a:p>
          <a:p>
            <a:pPr defTabSz="908478"/>
            <a:r>
              <a:rPr lang="en-US" smtClean="0">
                <a:ea typeface="Geneva"/>
                <a:cs typeface="Geneva"/>
              </a:rPr>
              <a:t>32% 41+</a:t>
            </a:r>
          </a:p>
          <a:p>
            <a:pPr defTabSz="908478"/>
            <a:r>
              <a:rPr lang="en-US" smtClean="0">
                <a:ea typeface="Geneva"/>
                <a:cs typeface="Geneva"/>
              </a:rPr>
              <a:t>Racial disparities in community reflected in jails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407C354-F44C-449D-B2C1-70AB22F12C0F}" type="slidenum">
              <a:rPr lang="en-US" smtClean="0"/>
              <a:pPr>
                <a:defRPr/>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a:lstStyle/>
          <a:p>
            <a:fld id="{B390067E-C987-473A-A750-7C1AC80C0490}" type="slidenum">
              <a:rPr lang="en-US" smtClean="0">
                <a:ea typeface="Geneva"/>
                <a:cs typeface="Geneva"/>
              </a:rPr>
              <a:pPr/>
              <a:t>10</a:t>
            </a:fld>
            <a:endParaRPr lang="en-US" smtClean="0">
              <a:ea typeface="Geneva"/>
              <a:cs typeface="Geneva"/>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a:lstStyle/>
          <a:p>
            <a:r>
              <a:rPr lang="en-US" dirty="0" smtClean="0">
                <a:ea typeface="Geneva"/>
                <a:cs typeface="Geneva"/>
              </a:rPr>
              <a:t>ALISON TO MARIA TOGETHER</a:t>
            </a:r>
          </a:p>
          <a:p>
            <a:r>
              <a:rPr lang="en-US" dirty="0" smtClean="0">
                <a:ea typeface="Geneva"/>
                <a:cs typeface="Geneva"/>
              </a:rPr>
              <a:t>1- Assess current and ID approaches to STREAMLINING</a:t>
            </a:r>
          </a:p>
          <a:p>
            <a:r>
              <a:rPr lang="en-US" dirty="0" smtClean="0">
                <a:ea typeface="Geneva"/>
                <a:cs typeface="Geneva"/>
              </a:rPr>
              <a:t>FROM JAIL TO COMMUNITY AND COMMUNITY TO JAIL</a:t>
            </a:r>
          </a:p>
          <a:p>
            <a:r>
              <a:rPr lang="en-US" dirty="0" smtClean="0">
                <a:ea typeface="Geneva"/>
                <a:cs typeface="Geneva"/>
              </a:rPr>
              <a:t>PCIP Largest # providers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endParaRPr lang="en-US" smtClean="0">
              <a:ea typeface="Geneva"/>
              <a:cs typeface="Geneva"/>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1BEC87F3-7FE6-46E4-AC33-F30165BEFFA5}" type="slidenum">
              <a:rPr lang="en-US" smtClean="0">
                <a:ea typeface="Geneva"/>
                <a:cs typeface="Geneva"/>
              </a:rPr>
              <a:pPr/>
              <a:t>11</a:t>
            </a:fld>
            <a:endParaRPr lang="en-US" smtClean="0">
              <a:ea typeface="Geneva"/>
              <a:cs typeface="Gene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7391" y="8687405"/>
            <a:ext cx="2970609"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0141" tIns="45069" rIns="90141" bIns="45069" anchor="b"/>
          <a:lstStyle>
            <a:lvl1pPr defTabSz="947738">
              <a:defRPr>
                <a:solidFill>
                  <a:schemeClr val="tx1"/>
                </a:solidFill>
                <a:latin typeface="Tahoma" pitchFamily="34" charset="0"/>
              </a:defRPr>
            </a:lvl1pPr>
            <a:lvl2pPr marL="742950" indent="-285750" defTabSz="947738">
              <a:defRPr>
                <a:solidFill>
                  <a:schemeClr val="tx1"/>
                </a:solidFill>
                <a:latin typeface="Tahoma" pitchFamily="34" charset="0"/>
              </a:defRPr>
            </a:lvl2pPr>
            <a:lvl3pPr marL="1143000" indent="-228600" defTabSz="947738">
              <a:defRPr>
                <a:solidFill>
                  <a:schemeClr val="tx1"/>
                </a:solidFill>
                <a:latin typeface="Tahoma" pitchFamily="34" charset="0"/>
              </a:defRPr>
            </a:lvl3pPr>
            <a:lvl4pPr marL="1600200" indent="-228600" defTabSz="947738">
              <a:defRPr>
                <a:solidFill>
                  <a:schemeClr val="tx1"/>
                </a:solidFill>
                <a:latin typeface="Tahoma" pitchFamily="34" charset="0"/>
              </a:defRPr>
            </a:lvl4pPr>
            <a:lvl5pPr marL="2057400" indent="-228600" defTabSz="947738">
              <a:defRPr>
                <a:solidFill>
                  <a:schemeClr val="tx1"/>
                </a:solidFill>
                <a:latin typeface="Tahoma" pitchFamily="34" charset="0"/>
              </a:defRPr>
            </a:lvl5pPr>
            <a:lvl6pPr marL="2514600" indent="-228600" defTabSz="947738" eaLnBrk="0" fontAlgn="base" hangingPunct="0">
              <a:spcBef>
                <a:spcPct val="0"/>
              </a:spcBef>
              <a:spcAft>
                <a:spcPct val="0"/>
              </a:spcAft>
              <a:defRPr>
                <a:solidFill>
                  <a:schemeClr val="tx1"/>
                </a:solidFill>
                <a:latin typeface="Tahoma" pitchFamily="34" charset="0"/>
              </a:defRPr>
            </a:lvl6pPr>
            <a:lvl7pPr marL="2971800" indent="-228600" defTabSz="947738" eaLnBrk="0" fontAlgn="base" hangingPunct="0">
              <a:spcBef>
                <a:spcPct val="0"/>
              </a:spcBef>
              <a:spcAft>
                <a:spcPct val="0"/>
              </a:spcAft>
              <a:defRPr>
                <a:solidFill>
                  <a:schemeClr val="tx1"/>
                </a:solidFill>
                <a:latin typeface="Tahoma" pitchFamily="34" charset="0"/>
              </a:defRPr>
            </a:lvl7pPr>
            <a:lvl8pPr marL="3429000" indent="-228600" defTabSz="947738" eaLnBrk="0" fontAlgn="base" hangingPunct="0">
              <a:spcBef>
                <a:spcPct val="0"/>
              </a:spcBef>
              <a:spcAft>
                <a:spcPct val="0"/>
              </a:spcAft>
              <a:defRPr>
                <a:solidFill>
                  <a:schemeClr val="tx1"/>
                </a:solidFill>
                <a:latin typeface="Tahoma" pitchFamily="34" charset="0"/>
              </a:defRPr>
            </a:lvl8pPr>
            <a:lvl9pPr marL="3886200" indent="-228600" defTabSz="947738" eaLnBrk="0" fontAlgn="base" hangingPunct="0">
              <a:spcBef>
                <a:spcPct val="0"/>
              </a:spcBef>
              <a:spcAft>
                <a:spcPct val="0"/>
              </a:spcAft>
              <a:defRPr>
                <a:solidFill>
                  <a:schemeClr val="tx1"/>
                </a:solidFill>
                <a:latin typeface="Tahoma" pitchFamily="34" charset="0"/>
              </a:defRPr>
            </a:lvl9pPr>
          </a:lstStyle>
          <a:p>
            <a:pPr algn="r"/>
            <a:fld id="{2F156B01-BCF5-414D-8C10-9773A00183E9}" type="slidenum">
              <a:rPr lang="en-US" sz="1000">
                <a:latin typeface="Times New Roman" pitchFamily="18" charset="0"/>
              </a:rPr>
              <a:pPr algn="r"/>
              <a:t>12</a:t>
            </a:fld>
            <a:endParaRPr lang="en-US" sz="1000">
              <a:latin typeface="Times New Roman" pitchFamily="18" charset="0"/>
            </a:endParaRPr>
          </a:p>
        </p:txBody>
      </p:sp>
      <p:sp>
        <p:nvSpPr>
          <p:cNvPr id="53251" name="Rectangle 2"/>
          <p:cNvSpPr>
            <a:spLocks noGrp="1" noRot="1" noChangeAspect="1" noChangeArrowheads="1" noTextEdit="1"/>
          </p:cNvSpPr>
          <p:nvPr>
            <p:ph type="sldImg"/>
          </p:nvPr>
        </p:nvSpPr>
        <p:spPr bwMode="auto">
          <a:xfrm>
            <a:off x="1150938" y="685800"/>
            <a:ext cx="4567237"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xfrm>
            <a:off x="913805" y="4340679"/>
            <a:ext cx="5030391" cy="41169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41" tIns="45069" rIns="90141" bIns="45069"/>
          <a:lstStyle/>
          <a:p>
            <a:pPr defTabSz="906976">
              <a:spcBef>
                <a:spcPct val="0"/>
              </a:spcBef>
            </a:pPr>
            <a:r>
              <a:rPr lang="en-US" smtClean="0">
                <a:ea typeface="Geneva"/>
                <a:cs typeface="Geneva"/>
              </a:rPr>
              <a:t>MARIA</a:t>
            </a:r>
          </a:p>
          <a:p>
            <a:pPr defTabSz="906976">
              <a:spcBef>
                <a:spcPct val="0"/>
              </a:spcBef>
            </a:pPr>
            <a:r>
              <a:rPr lang="en-US" smtClean="0">
                <a:ea typeface="Geneva"/>
                <a:cs typeface="Geneva"/>
              </a:rPr>
              <a:t>Hand out flow cht</a:t>
            </a:r>
          </a:p>
          <a:p>
            <a:pPr defTabSz="906976">
              <a:spcBef>
                <a:spcPct val="0"/>
              </a:spcBef>
            </a:pPr>
            <a:r>
              <a:rPr lang="en-US" smtClean="0">
                <a:ea typeface="Geneva"/>
                <a:cs typeface="Geneva"/>
              </a:rPr>
              <a:t>Pass baton to mo</a:t>
            </a:r>
          </a:p>
          <a:p>
            <a:pPr defTabSz="906976">
              <a:spcBef>
                <a:spcPct val="0"/>
              </a:spcBef>
            </a:pPr>
            <a:r>
              <a:rPr lang="en-US" smtClean="0">
                <a:ea typeface="Geneva"/>
                <a:cs typeface="Geneva"/>
              </a:rPr>
              <a:t>No new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Geneva"/>
              <a:cs typeface="Geneva"/>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02756" indent="-270291" eaLnBrk="0" hangingPunct="0">
              <a:defRPr>
                <a:solidFill>
                  <a:schemeClr val="tx1"/>
                </a:solidFill>
                <a:latin typeface="Tahoma" pitchFamily="34" charset="0"/>
              </a:defRPr>
            </a:lvl2pPr>
            <a:lvl3pPr marL="1081164" indent="-216233" eaLnBrk="0" hangingPunct="0">
              <a:defRPr>
                <a:solidFill>
                  <a:schemeClr val="tx1"/>
                </a:solidFill>
                <a:latin typeface="Tahoma" pitchFamily="34" charset="0"/>
              </a:defRPr>
            </a:lvl3pPr>
            <a:lvl4pPr marL="1513629" indent="-216233" eaLnBrk="0" hangingPunct="0">
              <a:defRPr>
                <a:solidFill>
                  <a:schemeClr val="tx1"/>
                </a:solidFill>
                <a:latin typeface="Tahoma" pitchFamily="34" charset="0"/>
              </a:defRPr>
            </a:lvl4pPr>
            <a:lvl5pPr marL="1946095" indent="-216233" eaLnBrk="0" hangingPunct="0">
              <a:defRPr>
                <a:solidFill>
                  <a:schemeClr val="tx1"/>
                </a:solidFill>
                <a:latin typeface="Tahoma" pitchFamily="34" charset="0"/>
              </a:defRPr>
            </a:lvl5pPr>
            <a:lvl6pPr marL="2378560" indent="-216233" defTabSz="432465" eaLnBrk="0" fontAlgn="base" hangingPunct="0">
              <a:spcBef>
                <a:spcPct val="0"/>
              </a:spcBef>
              <a:spcAft>
                <a:spcPct val="0"/>
              </a:spcAft>
              <a:defRPr>
                <a:solidFill>
                  <a:schemeClr val="tx1"/>
                </a:solidFill>
                <a:latin typeface="Tahoma" pitchFamily="34" charset="0"/>
              </a:defRPr>
            </a:lvl6pPr>
            <a:lvl7pPr marL="2811026" indent="-216233" defTabSz="432465" eaLnBrk="0" fontAlgn="base" hangingPunct="0">
              <a:spcBef>
                <a:spcPct val="0"/>
              </a:spcBef>
              <a:spcAft>
                <a:spcPct val="0"/>
              </a:spcAft>
              <a:defRPr>
                <a:solidFill>
                  <a:schemeClr val="tx1"/>
                </a:solidFill>
                <a:latin typeface="Tahoma" pitchFamily="34" charset="0"/>
              </a:defRPr>
            </a:lvl7pPr>
            <a:lvl8pPr marL="3243491" indent="-216233" defTabSz="432465" eaLnBrk="0" fontAlgn="base" hangingPunct="0">
              <a:spcBef>
                <a:spcPct val="0"/>
              </a:spcBef>
              <a:spcAft>
                <a:spcPct val="0"/>
              </a:spcAft>
              <a:defRPr>
                <a:solidFill>
                  <a:schemeClr val="tx1"/>
                </a:solidFill>
                <a:latin typeface="Tahoma" pitchFamily="34" charset="0"/>
              </a:defRPr>
            </a:lvl8pPr>
            <a:lvl9pPr marL="3675957" indent="-216233" defTabSz="432465" eaLnBrk="0" fontAlgn="base" hangingPunct="0">
              <a:spcBef>
                <a:spcPct val="0"/>
              </a:spcBef>
              <a:spcAft>
                <a:spcPct val="0"/>
              </a:spcAft>
              <a:defRPr>
                <a:solidFill>
                  <a:schemeClr val="tx1"/>
                </a:solidFill>
                <a:latin typeface="Tahoma" pitchFamily="34" charset="0"/>
              </a:defRPr>
            </a:lvl9pPr>
          </a:lstStyle>
          <a:p>
            <a:pPr eaLnBrk="1" hangingPunct="1"/>
            <a:fld id="{CD454771-C792-493B-B1B4-F658B17E512D}" type="slidenum">
              <a:rPr lang="en-US" smtClean="0">
                <a:latin typeface="Calibri" pitchFamily="34" charset="0"/>
                <a:ea typeface="Geneva"/>
                <a:cs typeface="Geneva"/>
              </a:rPr>
              <a:pPr eaLnBrk="1" hangingPunct="1"/>
              <a:t>15</a:t>
            </a:fld>
            <a:endParaRPr lang="en-US" smtClean="0">
              <a:latin typeface="Calibri" pitchFamily="34" charset="0"/>
              <a:ea typeface="Geneva"/>
              <a:cs typeface="Gene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endParaRPr lang="en-US" smtClean="0">
              <a:ea typeface="Geneva"/>
              <a:cs typeface="Geneva"/>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3A83CABB-2840-4D47-97BC-086DDDA5A165}" type="slidenum">
              <a:rPr lang="en-US" smtClean="0">
                <a:ea typeface="Geneva"/>
                <a:cs typeface="Geneva"/>
              </a:rPr>
              <a:pPr/>
              <a:t>22</a:t>
            </a:fld>
            <a:endParaRPr lang="en-US" smtClean="0">
              <a:ea typeface="Geneva"/>
              <a:cs typeface="Gene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r>
              <a:rPr lang="en-US" b="1" smtClean="0">
                <a:ea typeface="Geneva"/>
                <a:cs typeface="Geneva"/>
              </a:rPr>
              <a:t> </a:t>
            </a:r>
            <a:endParaRPr lang="en-US" smtClean="0">
              <a:ea typeface="Geneva"/>
              <a:cs typeface="Geneva"/>
            </a:endParaRPr>
          </a:p>
          <a:p>
            <a:pPr eaLnBrk="1" hangingPunct="1">
              <a:spcBef>
                <a:spcPct val="0"/>
              </a:spcBef>
            </a:pPr>
            <a:r>
              <a:rPr lang="en-US" b="1" smtClean="0">
                <a:ea typeface="Geneva"/>
                <a:cs typeface="Geneva"/>
              </a:rPr>
              <a:t>Baseline, n=249</a:t>
            </a:r>
            <a:endParaRPr lang="en-US" smtClean="0">
              <a:ea typeface="Geneva"/>
              <a:cs typeface="Geneva"/>
            </a:endParaRPr>
          </a:p>
          <a:p>
            <a:pPr eaLnBrk="1" hangingPunct="1">
              <a:spcBef>
                <a:spcPct val="0"/>
              </a:spcBef>
            </a:pPr>
            <a:r>
              <a:rPr lang="en-US" b="1" smtClean="0">
                <a:ea typeface="Geneva"/>
                <a:cs typeface="Geneva"/>
              </a:rPr>
              <a:t>Follow up, n=249</a:t>
            </a:r>
            <a:endParaRPr lang="en-US" smtClean="0">
              <a:ea typeface="Geneva"/>
              <a:cs typeface="Geneva"/>
            </a:endParaRPr>
          </a:p>
          <a:p>
            <a:pPr eaLnBrk="1" hangingPunct="1">
              <a:spcBef>
                <a:spcPct val="0"/>
              </a:spcBef>
            </a:pPr>
            <a:r>
              <a:rPr lang="en-US" b="1" smtClean="0">
                <a:ea typeface="Geneva"/>
                <a:cs typeface="Geneva"/>
              </a:rPr>
              <a:t>p-value</a:t>
            </a:r>
            <a:endParaRPr lang="en-US" smtClean="0">
              <a:ea typeface="Geneva"/>
              <a:cs typeface="Geneva"/>
            </a:endParaRPr>
          </a:p>
          <a:p>
            <a:pPr eaLnBrk="1" hangingPunct="1">
              <a:spcBef>
                <a:spcPct val="0"/>
              </a:spcBef>
            </a:pPr>
            <a:r>
              <a:rPr lang="en-US" b="1" smtClean="0">
                <a:ea typeface="Geneva"/>
                <a:cs typeface="Geneva"/>
              </a:rPr>
              <a:t>Mean CD4 Count</a:t>
            </a:r>
            <a:endParaRPr lang="en-US" smtClean="0">
              <a:ea typeface="Geneva"/>
              <a:cs typeface="Geneva"/>
            </a:endParaRPr>
          </a:p>
          <a:p>
            <a:pPr eaLnBrk="1" hangingPunct="1">
              <a:spcBef>
                <a:spcPct val="0"/>
              </a:spcBef>
            </a:pPr>
            <a:r>
              <a:rPr lang="en-US" smtClean="0">
                <a:ea typeface="Geneva"/>
                <a:cs typeface="Geneva"/>
              </a:rPr>
              <a:t>372 (SD: 249)</a:t>
            </a:r>
          </a:p>
          <a:p>
            <a:pPr eaLnBrk="1" hangingPunct="1">
              <a:spcBef>
                <a:spcPct val="0"/>
              </a:spcBef>
            </a:pPr>
            <a:r>
              <a:rPr lang="en-US" smtClean="0">
                <a:ea typeface="Geneva"/>
                <a:cs typeface="Geneva"/>
              </a:rPr>
              <a:t>419 (SD: 275)</a:t>
            </a:r>
          </a:p>
          <a:p>
            <a:pPr eaLnBrk="1" hangingPunct="1">
              <a:spcBef>
                <a:spcPct val="0"/>
              </a:spcBef>
            </a:pPr>
            <a:r>
              <a:rPr lang="en-US" smtClean="0">
                <a:ea typeface="Geneva"/>
                <a:cs typeface="Geneva"/>
              </a:rPr>
              <a:t>0.001</a:t>
            </a:r>
          </a:p>
          <a:p>
            <a:pPr eaLnBrk="1" hangingPunct="1">
              <a:spcBef>
                <a:spcPct val="0"/>
              </a:spcBef>
            </a:pPr>
            <a:r>
              <a:rPr lang="en-US" b="1" smtClean="0">
                <a:ea typeface="Geneva"/>
                <a:cs typeface="Geneva"/>
              </a:rPr>
              <a:t>Mean Viral Load</a:t>
            </a:r>
            <a:endParaRPr lang="en-US" smtClean="0">
              <a:ea typeface="Geneva"/>
              <a:cs typeface="Geneva"/>
            </a:endParaRPr>
          </a:p>
          <a:p>
            <a:pPr eaLnBrk="1" hangingPunct="1">
              <a:spcBef>
                <a:spcPct val="0"/>
              </a:spcBef>
            </a:pPr>
            <a:r>
              <a:rPr lang="en-US" smtClean="0">
                <a:ea typeface="Geneva"/>
                <a:cs typeface="Geneva"/>
              </a:rPr>
              <a:t>52,313              (SD: 181,000)</a:t>
            </a:r>
          </a:p>
          <a:p>
            <a:pPr eaLnBrk="1" hangingPunct="1">
              <a:spcBef>
                <a:spcPct val="0"/>
              </a:spcBef>
            </a:pPr>
            <a:r>
              <a:rPr lang="en-US" smtClean="0">
                <a:ea typeface="Geneva"/>
                <a:cs typeface="Geneva"/>
              </a:rPr>
              <a:t>14,044 </a:t>
            </a:r>
          </a:p>
          <a:p>
            <a:pPr eaLnBrk="1" hangingPunct="1">
              <a:spcBef>
                <a:spcPct val="0"/>
              </a:spcBef>
            </a:pPr>
            <a:r>
              <a:rPr lang="en-US" smtClean="0">
                <a:ea typeface="Geneva"/>
                <a:cs typeface="Geneva"/>
              </a:rPr>
              <a:t>(SD: 23,563)</a:t>
            </a:r>
          </a:p>
          <a:p>
            <a:pPr eaLnBrk="1" hangingPunct="1">
              <a:spcBef>
                <a:spcPct val="0"/>
              </a:spcBef>
            </a:pPr>
            <a:r>
              <a:rPr lang="en-US" smtClean="0">
                <a:ea typeface="Geneva"/>
                <a:cs typeface="Geneva"/>
              </a:rPr>
              <a:t>0.001</a:t>
            </a:r>
          </a:p>
          <a:p>
            <a:pPr eaLnBrk="1" hangingPunct="1">
              <a:spcBef>
                <a:spcPct val="0"/>
              </a:spcBef>
            </a:pPr>
            <a:r>
              <a:rPr lang="en-US" b="1" smtClean="0">
                <a:ea typeface="Geneva"/>
                <a:cs typeface="Geneva"/>
              </a:rPr>
              <a:t>On ARV therapy</a:t>
            </a:r>
            <a:endParaRPr lang="en-US" smtClean="0">
              <a:ea typeface="Geneva"/>
              <a:cs typeface="Geneva"/>
            </a:endParaRPr>
          </a:p>
          <a:p>
            <a:pPr eaLnBrk="1" hangingPunct="1">
              <a:spcBef>
                <a:spcPct val="0"/>
              </a:spcBef>
            </a:pPr>
            <a:r>
              <a:rPr lang="en-US" smtClean="0">
                <a:ea typeface="Geneva"/>
                <a:cs typeface="Geneva"/>
              </a:rPr>
              <a:t>62% </a:t>
            </a:r>
          </a:p>
          <a:p>
            <a:pPr eaLnBrk="1" hangingPunct="1">
              <a:spcBef>
                <a:spcPct val="0"/>
              </a:spcBef>
            </a:pPr>
            <a:r>
              <a:rPr lang="en-US" smtClean="0">
                <a:ea typeface="Geneva"/>
                <a:cs typeface="Geneva"/>
              </a:rPr>
              <a:t>98%</a:t>
            </a:r>
          </a:p>
          <a:p>
            <a:pPr eaLnBrk="1" hangingPunct="1">
              <a:spcBef>
                <a:spcPct val="0"/>
              </a:spcBef>
            </a:pPr>
            <a:r>
              <a:rPr lang="en-US" smtClean="0">
                <a:ea typeface="Geneva"/>
                <a:cs typeface="Geneva"/>
              </a:rPr>
              <a:t>0.000</a:t>
            </a:r>
          </a:p>
          <a:p>
            <a:pPr eaLnBrk="1" hangingPunct="1">
              <a:spcBef>
                <a:spcPct val="0"/>
              </a:spcBef>
            </a:pPr>
            <a:r>
              <a:rPr lang="en-US" b="1" smtClean="0">
                <a:ea typeface="Geneva"/>
                <a:cs typeface="Geneva"/>
              </a:rPr>
              <a:t>Average ARV adherence</a:t>
            </a:r>
            <a:endParaRPr lang="en-US" smtClean="0">
              <a:ea typeface="Geneva"/>
              <a:cs typeface="Geneva"/>
            </a:endParaRPr>
          </a:p>
          <a:p>
            <a:pPr eaLnBrk="1" hangingPunct="1">
              <a:spcBef>
                <a:spcPct val="0"/>
              </a:spcBef>
            </a:pPr>
            <a:r>
              <a:rPr lang="en-US" smtClean="0">
                <a:ea typeface="Geneva"/>
                <a:cs typeface="Geneva"/>
              </a:rPr>
              <a:t>86% (SD: 22)</a:t>
            </a:r>
          </a:p>
          <a:p>
            <a:pPr eaLnBrk="1" hangingPunct="1">
              <a:spcBef>
                <a:spcPct val="0"/>
              </a:spcBef>
            </a:pPr>
            <a:r>
              <a:rPr lang="en-US" smtClean="0">
                <a:ea typeface="Geneva"/>
                <a:cs typeface="Geneva"/>
              </a:rPr>
              <a:t>95% (SD: 9)</a:t>
            </a:r>
          </a:p>
          <a:p>
            <a:pPr eaLnBrk="1" hangingPunct="1">
              <a:spcBef>
                <a:spcPct val="0"/>
              </a:spcBef>
            </a:pPr>
            <a:r>
              <a:rPr lang="en-US" smtClean="0">
                <a:ea typeface="Geneva"/>
                <a:cs typeface="Geneva"/>
              </a:rPr>
              <a:t>0.000</a:t>
            </a:r>
          </a:p>
          <a:p>
            <a:pPr eaLnBrk="1" hangingPunct="1">
              <a:spcBef>
                <a:spcPct val="0"/>
              </a:spcBef>
            </a:pPr>
            <a:r>
              <a:rPr lang="en-US" b="1" smtClean="0">
                <a:ea typeface="Geneva"/>
                <a:cs typeface="Geneva"/>
              </a:rPr>
              <a:t>Average # of ED visits, per client,  prior 6mos</a:t>
            </a:r>
            <a:endParaRPr lang="en-US" smtClean="0">
              <a:ea typeface="Geneva"/>
              <a:cs typeface="Geneva"/>
            </a:endParaRPr>
          </a:p>
          <a:p>
            <a:pPr eaLnBrk="1" hangingPunct="1">
              <a:spcBef>
                <a:spcPct val="0"/>
              </a:spcBef>
            </a:pPr>
            <a:r>
              <a:rPr lang="en-US" smtClean="0">
                <a:ea typeface="Geneva"/>
                <a:cs typeface="Geneva"/>
              </a:rPr>
              <a:t>0.61 (SD: 1.21)</a:t>
            </a:r>
          </a:p>
          <a:p>
            <a:pPr eaLnBrk="1" hangingPunct="1">
              <a:spcBef>
                <a:spcPct val="0"/>
              </a:spcBef>
            </a:pPr>
            <a:r>
              <a:rPr lang="en-US" smtClean="0">
                <a:ea typeface="Geneva"/>
                <a:cs typeface="Geneva"/>
              </a:rPr>
              <a:t>(Min: 0–Max: 10)</a:t>
            </a:r>
          </a:p>
          <a:p>
            <a:pPr eaLnBrk="1" hangingPunct="1">
              <a:spcBef>
                <a:spcPct val="0"/>
              </a:spcBef>
            </a:pPr>
            <a:r>
              <a:rPr lang="en-US" smtClean="0">
                <a:ea typeface="Geneva"/>
                <a:cs typeface="Geneva"/>
              </a:rPr>
              <a:t>0.19 (SD: 0.60) </a:t>
            </a:r>
          </a:p>
          <a:p>
            <a:pPr eaLnBrk="1" hangingPunct="1">
              <a:spcBef>
                <a:spcPct val="0"/>
              </a:spcBef>
            </a:pPr>
            <a:r>
              <a:rPr lang="en-US" smtClean="0">
                <a:ea typeface="Geneva"/>
                <a:cs typeface="Geneva"/>
              </a:rPr>
              <a:t>(Min: 0–Max: 4)</a:t>
            </a:r>
          </a:p>
          <a:p>
            <a:pPr eaLnBrk="1" hangingPunct="1">
              <a:spcBef>
                <a:spcPct val="0"/>
              </a:spcBef>
            </a:pPr>
            <a:r>
              <a:rPr lang="en-US" smtClean="0">
                <a:ea typeface="Geneva"/>
                <a:cs typeface="Geneva"/>
              </a:rPr>
              <a:t>0.000</a:t>
            </a:r>
          </a:p>
          <a:p>
            <a:pPr eaLnBrk="1" hangingPunct="1">
              <a:spcBef>
                <a:spcPct val="0"/>
              </a:spcBef>
            </a:pPr>
            <a:r>
              <a:rPr lang="en-US" b="1" smtClean="0">
                <a:ea typeface="Geneva"/>
                <a:cs typeface="Geneva"/>
              </a:rPr>
              <a:t>Homeless</a:t>
            </a:r>
            <a:endParaRPr lang="en-US" smtClean="0">
              <a:ea typeface="Geneva"/>
              <a:cs typeface="Geneva"/>
            </a:endParaRPr>
          </a:p>
          <a:p>
            <a:pPr eaLnBrk="1" hangingPunct="1">
              <a:spcBef>
                <a:spcPct val="0"/>
              </a:spcBef>
            </a:pPr>
            <a:r>
              <a:rPr lang="en-US" smtClean="0">
                <a:ea typeface="Geneva"/>
                <a:cs typeface="Geneva"/>
              </a:rPr>
              <a:t>23%</a:t>
            </a:r>
          </a:p>
          <a:p>
            <a:pPr eaLnBrk="1" hangingPunct="1">
              <a:spcBef>
                <a:spcPct val="0"/>
              </a:spcBef>
            </a:pPr>
            <a:r>
              <a:rPr lang="en-US" smtClean="0">
                <a:ea typeface="Geneva"/>
                <a:cs typeface="Geneva"/>
              </a:rPr>
              <a:t>4.5%</a:t>
            </a:r>
          </a:p>
          <a:p>
            <a:pPr eaLnBrk="1" hangingPunct="1">
              <a:spcBef>
                <a:spcPct val="0"/>
              </a:spcBef>
            </a:pPr>
            <a:r>
              <a:rPr lang="en-US" smtClean="0">
                <a:ea typeface="Geneva"/>
                <a:cs typeface="Geneva"/>
              </a:rPr>
              <a:t>0.000</a:t>
            </a:r>
          </a:p>
          <a:p>
            <a:pPr eaLnBrk="1" hangingPunct="1">
              <a:spcBef>
                <a:spcPct val="0"/>
              </a:spcBef>
            </a:pPr>
            <a:r>
              <a:rPr lang="en-US" b="1" smtClean="0">
                <a:ea typeface="Geneva"/>
                <a:cs typeface="Geneva"/>
              </a:rPr>
              <a:t>Hunger</a:t>
            </a:r>
            <a:endParaRPr lang="en-US" smtClean="0">
              <a:ea typeface="Geneva"/>
              <a:cs typeface="Geneva"/>
            </a:endParaRPr>
          </a:p>
          <a:p>
            <a:pPr eaLnBrk="1" hangingPunct="1">
              <a:spcBef>
                <a:spcPct val="0"/>
              </a:spcBef>
            </a:pPr>
            <a:r>
              <a:rPr lang="en-US" smtClean="0">
                <a:ea typeface="Geneva"/>
                <a:cs typeface="Geneva"/>
              </a:rPr>
              <a:t>20.5% </a:t>
            </a:r>
          </a:p>
          <a:p>
            <a:pPr eaLnBrk="1" hangingPunct="1">
              <a:spcBef>
                <a:spcPct val="0"/>
              </a:spcBef>
            </a:pPr>
            <a:r>
              <a:rPr lang="en-US" smtClean="0">
                <a:ea typeface="Geneva"/>
                <a:cs typeface="Geneva"/>
              </a:rPr>
              <a:t>1.75%</a:t>
            </a:r>
          </a:p>
          <a:p>
            <a:pPr eaLnBrk="1" hangingPunct="1">
              <a:spcBef>
                <a:spcPct val="0"/>
              </a:spcBef>
            </a:pPr>
            <a:r>
              <a:rPr lang="en-US" smtClean="0">
                <a:ea typeface="Geneva"/>
                <a:cs typeface="Geneva"/>
              </a:rPr>
              <a:t>0.000</a:t>
            </a:r>
          </a:p>
          <a:p>
            <a:pPr eaLnBrk="1" hangingPunct="1">
              <a:spcBef>
                <a:spcPct val="0"/>
              </a:spcBef>
            </a:pPr>
            <a:r>
              <a:rPr lang="en-US" b="1" smtClean="0">
                <a:ea typeface="Geneva"/>
                <a:cs typeface="Geneva"/>
              </a:rPr>
              <a:t>SF-12 PCS</a:t>
            </a:r>
            <a:endParaRPr lang="en-US" smtClean="0">
              <a:ea typeface="Geneva"/>
              <a:cs typeface="Geneva"/>
            </a:endParaRPr>
          </a:p>
          <a:p>
            <a:pPr eaLnBrk="1" hangingPunct="1">
              <a:spcBef>
                <a:spcPct val="0"/>
              </a:spcBef>
            </a:pPr>
            <a:r>
              <a:rPr lang="en-US" smtClean="0">
                <a:ea typeface="Geneva"/>
                <a:cs typeface="Geneva"/>
              </a:rPr>
              <a:t>47.9 (SD: 10.6)</a:t>
            </a:r>
          </a:p>
          <a:p>
            <a:pPr eaLnBrk="1" hangingPunct="1">
              <a:spcBef>
                <a:spcPct val="0"/>
              </a:spcBef>
            </a:pPr>
            <a:r>
              <a:rPr lang="en-US" smtClean="0">
                <a:ea typeface="Geneva"/>
                <a:cs typeface="Geneva"/>
              </a:rPr>
              <a:t>50.4 (SD: 8.1)</a:t>
            </a:r>
          </a:p>
          <a:p>
            <a:pPr eaLnBrk="1" hangingPunct="1">
              <a:spcBef>
                <a:spcPct val="0"/>
              </a:spcBef>
            </a:pPr>
            <a:r>
              <a:rPr lang="en-US" smtClean="0">
                <a:ea typeface="Geneva"/>
                <a:cs typeface="Geneva"/>
              </a:rPr>
              <a:t>0.000</a:t>
            </a:r>
          </a:p>
          <a:p>
            <a:pPr eaLnBrk="1" hangingPunct="1">
              <a:spcBef>
                <a:spcPct val="0"/>
              </a:spcBef>
            </a:pPr>
            <a:r>
              <a:rPr lang="en-US" b="1" smtClean="0">
                <a:ea typeface="Geneva"/>
                <a:cs typeface="Geneva"/>
              </a:rPr>
              <a:t>SF-12 MCS</a:t>
            </a:r>
            <a:endParaRPr lang="en-US" smtClean="0">
              <a:ea typeface="Geneva"/>
              <a:cs typeface="Geneva"/>
            </a:endParaRPr>
          </a:p>
          <a:p>
            <a:pPr eaLnBrk="1" hangingPunct="1">
              <a:spcBef>
                <a:spcPct val="0"/>
              </a:spcBef>
            </a:pPr>
            <a:r>
              <a:rPr lang="en-US" smtClean="0">
                <a:ea typeface="Geneva"/>
                <a:cs typeface="Geneva"/>
              </a:rPr>
              <a:t>44.8 (SD: 9.5)</a:t>
            </a:r>
          </a:p>
          <a:p>
            <a:pPr eaLnBrk="1" hangingPunct="1">
              <a:spcBef>
                <a:spcPct val="0"/>
              </a:spcBef>
            </a:pPr>
            <a:r>
              <a:rPr lang="en-US" smtClean="0">
                <a:ea typeface="Geneva"/>
                <a:cs typeface="Geneva"/>
              </a:rPr>
              <a:t>47.5 (SD: 6.9)</a:t>
            </a:r>
          </a:p>
          <a:p>
            <a:pPr eaLnBrk="1" hangingPunct="1">
              <a:spcBef>
                <a:spcPct val="0"/>
              </a:spcBef>
            </a:pPr>
            <a:r>
              <a:rPr lang="en-US" smtClean="0">
                <a:ea typeface="Geneva"/>
                <a:cs typeface="Geneva"/>
              </a:rPr>
              <a:t>0.000</a:t>
            </a:r>
          </a:p>
          <a:p>
            <a:pPr eaLnBrk="1" hangingPunct="1">
              <a:spcBef>
                <a:spcPct val="0"/>
              </a:spcBef>
            </a:pPr>
            <a:endParaRPr lang="en-US" smtClean="0">
              <a:ea typeface="Geneva"/>
              <a:cs typeface="Geneva"/>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4AB50106-2D98-49B3-B3C1-A94209BDF30C}" type="slidenum">
              <a:rPr lang="en-US" smtClean="0">
                <a:ea typeface="Geneva"/>
                <a:cs typeface="Geneva"/>
              </a:rPr>
              <a:pPr/>
              <a:t>26</a:t>
            </a:fld>
            <a:endParaRPr lang="en-US" smtClean="0">
              <a:ea typeface="Geneva"/>
              <a:cs typeface="Gene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A9FB62-E758-40C9-84B9-9C97286A3714}" type="datetimeFigureOut">
              <a:rPr lang="en-US" smtClean="0"/>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032BA-EE72-4784-BF9D-2D5B9BE6B2CE}" type="slidenum">
              <a:rPr lang="en-US" smtClean="0"/>
              <a:t>‹#›</a:t>
            </a:fld>
            <a:endParaRPr lang="en-US"/>
          </a:p>
        </p:txBody>
      </p:sp>
    </p:spTree>
    <p:extLst>
      <p:ext uri="{BB962C8B-B14F-4D97-AF65-F5344CB8AC3E}">
        <p14:creationId xmlns:p14="http://schemas.microsoft.com/office/powerpoint/2010/main" val="33958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9FB62-E758-40C9-84B9-9C97286A3714}" type="datetimeFigureOut">
              <a:rPr lang="en-US" smtClean="0"/>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032BA-EE72-4784-BF9D-2D5B9BE6B2CE}" type="slidenum">
              <a:rPr lang="en-US" smtClean="0"/>
              <a:t>‹#›</a:t>
            </a:fld>
            <a:endParaRPr lang="en-US"/>
          </a:p>
        </p:txBody>
      </p:sp>
    </p:spTree>
    <p:extLst>
      <p:ext uri="{BB962C8B-B14F-4D97-AF65-F5344CB8AC3E}">
        <p14:creationId xmlns:p14="http://schemas.microsoft.com/office/powerpoint/2010/main" val="3627460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9FB62-E758-40C9-84B9-9C97286A3714}" type="datetimeFigureOut">
              <a:rPr lang="en-US" smtClean="0"/>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032BA-EE72-4784-BF9D-2D5B9BE6B2CE}" type="slidenum">
              <a:rPr lang="en-US" smtClean="0"/>
              <a:t>‹#›</a:t>
            </a:fld>
            <a:endParaRPr lang="en-US"/>
          </a:p>
        </p:txBody>
      </p:sp>
    </p:spTree>
    <p:extLst>
      <p:ext uri="{BB962C8B-B14F-4D97-AF65-F5344CB8AC3E}">
        <p14:creationId xmlns:p14="http://schemas.microsoft.com/office/powerpoint/2010/main" val="4164919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381000"/>
            <a:ext cx="8229600" cy="1371600"/>
          </a:xfrm>
          <a:prstGeom prst="rect">
            <a:avLst/>
          </a:prstGeom>
          <a:noFill/>
          <a:ln w="9525">
            <a:noFill/>
            <a:miter lim="800000"/>
            <a:headEnd/>
            <a:tailEnd/>
          </a:ln>
        </p:spPr>
        <p:txBody>
          <a:bodyPr anchor="ctr"/>
          <a:lstStyle/>
          <a:p>
            <a:pPr algn="ctr" defTabSz="914400"/>
            <a:endParaRPr lang="en-US" sz="4400">
              <a:solidFill>
                <a:schemeClr val="tx2"/>
              </a:solidFill>
            </a:endParaRPr>
          </a:p>
        </p:txBody>
      </p:sp>
      <p:sp>
        <p:nvSpPr>
          <p:cNvPr id="3" name="Rectangle 3"/>
          <p:cNvSpPr>
            <a:spLocks noGrp="1" noChangeArrowheads="1"/>
          </p:cNvSpPr>
          <p:nvPr/>
        </p:nvSpPr>
        <p:spPr bwMode="auto">
          <a:xfrm>
            <a:off x="457200" y="1981200"/>
            <a:ext cx="8229600" cy="4114800"/>
          </a:xfrm>
          <a:prstGeom prst="rect">
            <a:avLst/>
          </a:prstGeom>
          <a:noFill/>
          <a:ln w="9525">
            <a:noFill/>
            <a:miter lim="800000"/>
            <a:headEnd/>
            <a:tailEnd/>
          </a:ln>
        </p:spPr>
        <p:txBody>
          <a:bodyPr/>
          <a:lstStyle/>
          <a:p>
            <a:pPr marL="342900" indent="-342900" defTabSz="914400">
              <a:spcBef>
                <a:spcPct val="20000"/>
              </a:spcBef>
              <a:buClr>
                <a:schemeClr val="hlink"/>
              </a:buClr>
              <a:buSzPct val="65000"/>
              <a:buFont typeface="Wingdings" pitchFamily="2" charset="2"/>
              <a:buChar char="n"/>
            </a:pPr>
            <a:endParaRPr lang="en-US" sz="3200"/>
          </a:p>
        </p:txBody>
      </p:sp>
    </p:spTree>
    <p:extLst>
      <p:ext uri="{BB962C8B-B14F-4D97-AF65-F5344CB8AC3E}">
        <p14:creationId xmlns:p14="http://schemas.microsoft.com/office/powerpoint/2010/main" val="3229789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1C9337B-B6EA-4857-B9B9-D98BD4B91226}" type="slidenum">
              <a:rPr lang="en-US"/>
              <a:pPr>
                <a:defRPr/>
              </a:pPr>
              <a:t>‹#›</a:t>
            </a:fld>
            <a:endParaRPr lang="en-US"/>
          </a:p>
        </p:txBody>
      </p:sp>
    </p:spTree>
    <p:extLst>
      <p:ext uri="{BB962C8B-B14F-4D97-AF65-F5344CB8AC3E}">
        <p14:creationId xmlns:p14="http://schemas.microsoft.com/office/powerpoint/2010/main" val="1182411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9FB62-E758-40C9-84B9-9C97286A3714}" type="datetimeFigureOut">
              <a:rPr lang="en-US" smtClean="0"/>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032BA-EE72-4784-BF9D-2D5B9BE6B2CE}" type="slidenum">
              <a:rPr lang="en-US" smtClean="0"/>
              <a:t>‹#›</a:t>
            </a:fld>
            <a:endParaRPr lang="en-US"/>
          </a:p>
        </p:txBody>
      </p:sp>
    </p:spTree>
    <p:extLst>
      <p:ext uri="{BB962C8B-B14F-4D97-AF65-F5344CB8AC3E}">
        <p14:creationId xmlns:p14="http://schemas.microsoft.com/office/powerpoint/2010/main" val="1610277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9FB62-E758-40C9-84B9-9C97286A3714}" type="datetimeFigureOut">
              <a:rPr lang="en-US" smtClean="0"/>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032BA-EE72-4784-BF9D-2D5B9BE6B2CE}" type="slidenum">
              <a:rPr lang="en-US" smtClean="0"/>
              <a:t>‹#›</a:t>
            </a:fld>
            <a:endParaRPr lang="en-US"/>
          </a:p>
        </p:txBody>
      </p:sp>
    </p:spTree>
    <p:extLst>
      <p:ext uri="{BB962C8B-B14F-4D97-AF65-F5344CB8AC3E}">
        <p14:creationId xmlns:p14="http://schemas.microsoft.com/office/powerpoint/2010/main" val="127184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A9FB62-E758-40C9-84B9-9C97286A3714}" type="datetimeFigureOut">
              <a:rPr lang="en-US" smtClean="0"/>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032BA-EE72-4784-BF9D-2D5B9BE6B2CE}" type="slidenum">
              <a:rPr lang="en-US" smtClean="0"/>
              <a:t>‹#›</a:t>
            </a:fld>
            <a:endParaRPr lang="en-US"/>
          </a:p>
        </p:txBody>
      </p:sp>
    </p:spTree>
    <p:extLst>
      <p:ext uri="{BB962C8B-B14F-4D97-AF65-F5344CB8AC3E}">
        <p14:creationId xmlns:p14="http://schemas.microsoft.com/office/powerpoint/2010/main" val="1342922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A9FB62-E758-40C9-84B9-9C97286A3714}" type="datetimeFigureOut">
              <a:rPr lang="en-US" smtClean="0"/>
              <a:t>10/17/2012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2032BA-EE72-4784-BF9D-2D5B9BE6B2CE}" type="slidenum">
              <a:rPr lang="en-US" smtClean="0"/>
              <a:t>‹#›</a:t>
            </a:fld>
            <a:endParaRPr lang="en-US"/>
          </a:p>
        </p:txBody>
      </p:sp>
    </p:spTree>
    <p:extLst>
      <p:ext uri="{BB962C8B-B14F-4D97-AF65-F5344CB8AC3E}">
        <p14:creationId xmlns:p14="http://schemas.microsoft.com/office/powerpoint/2010/main" val="318959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A9FB62-E758-40C9-84B9-9C97286A3714}" type="datetimeFigureOut">
              <a:rPr lang="en-US" smtClean="0"/>
              <a:t>10/17/2012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2032BA-EE72-4784-BF9D-2D5B9BE6B2CE}" type="slidenum">
              <a:rPr lang="en-US" smtClean="0"/>
              <a:t>‹#›</a:t>
            </a:fld>
            <a:endParaRPr lang="en-US"/>
          </a:p>
        </p:txBody>
      </p:sp>
    </p:spTree>
    <p:extLst>
      <p:ext uri="{BB962C8B-B14F-4D97-AF65-F5344CB8AC3E}">
        <p14:creationId xmlns:p14="http://schemas.microsoft.com/office/powerpoint/2010/main" val="3144036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9FB62-E758-40C9-84B9-9C97286A3714}" type="datetimeFigureOut">
              <a:rPr lang="en-US" smtClean="0"/>
              <a:t>10/17/2012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2032BA-EE72-4784-BF9D-2D5B9BE6B2CE}" type="slidenum">
              <a:rPr lang="en-US" smtClean="0"/>
              <a:t>‹#›</a:t>
            </a:fld>
            <a:endParaRPr lang="en-US"/>
          </a:p>
        </p:txBody>
      </p:sp>
    </p:spTree>
    <p:extLst>
      <p:ext uri="{BB962C8B-B14F-4D97-AF65-F5344CB8AC3E}">
        <p14:creationId xmlns:p14="http://schemas.microsoft.com/office/powerpoint/2010/main" val="41826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9FB62-E758-40C9-84B9-9C97286A3714}" type="datetimeFigureOut">
              <a:rPr lang="en-US" smtClean="0"/>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032BA-EE72-4784-BF9D-2D5B9BE6B2CE}" type="slidenum">
              <a:rPr lang="en-US" smtClean="0"/>
              <a:t>‹#›</a:t>
            </a:fld>
            <a:endParaRPr lang="en-US"/>
          </a:p>
        </p:txBody>
      </p:sp>
    </p:spTree>
    <p:extLst>
      <p:ext uri="{BB962C8B-B14F-4D97-AF65-F5344CB8AC3E}">
        <p14:creationId xmlns:p14="http://schemas.microsoft.com/office/powerpoint/2010/main" val="3834782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9FB62-E758-40C9-84B9-9C97286A3714}" type="datetimeFigureOut">
              <a:rPr lang="en-US" smtClean="0"/>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032BA-EE72-4784-BF9D-2D5B9BE6B2CE}" type="slidenum">
              <a:rPr lang="en-US" smtClean="0"/>
              <a:t>‹#›</a:t>
            </a:fld>
            <a:endParaRPr lang="en-US"/>
          </a:p>
        </p:txBody>
      </p:sp>
    </p:spTree>
    <p:extLst>
      <p:ext uri="{BB962C8B-B14F-4D97-AF65-F5344CB8AC3E}">
        <p14:creationId xmlns:p14="http://schemas.microsoft.com/office/powerpoint/2010/main" val="440762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5000">
              <a:schemeClr val="accent2">
                <a:lumMod val="40000"/>
                <a:lumOff val="60000"/>
              </a:schemeClr>
            </a:gs>
            <a:gs pos="50000">
              <a:schemeClr val="accent1">
                <a:lumMod val="40000"/>
                <a:lumOff val="60000"/>
              </a:schemeClr>
            </a:gs>
            <a:gs pos="29583">
              <a:schemeClr val="tx2">
                <a:lumMod val="25000"/>
                <a:lumOff val="75000"/>
              </a:schemeClr>
            </a:gs>
            <a:gs pos="100000">
              <a:schemeClr val="accent5">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9FB62-E758-40C9-84B9-9C97286A3714}" type="datetimeFigureOut">
              <a:rPr lang="en-US" smtClean="0"/>
              <a:t>10/17/2012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2032BA-EE72-4784-BF9D-2D5B9BE6B2CE}" type="slidenum">
              <a:rPr lang="en-US" smtClean="0"/>
              <a:t>‹#›</a:t>
            </a:fld>
            <a:endParaRPr lang="en-US"/>
          </a:p>
        </p:txBody>
      </p:sp>
    </p:spTree>
    <p:extLst>
      <p:ext uri="{BB962C8B-B14F-4D97-AF65-F5344CB8AC3E}">
        <p14:creationId xmlns:p14="http://schemas.microsoft.com/office/powerpoint/2010/main" val="3009399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www.jjay.cuny.edu/Jail_Admin_Toolkit.pdf" TargetMode="External"/><Relationship Id="rId7" Type="http://schemas.openxmlformats.org/officeDocument/2006/relationships/hyperlink" Target="http://208.112.47.52/library/reentrycare/reentrycarecall.asp" TargetMode="External"/><Relationship Id="rId2" Type="http://schemas.openxmlformats.org/officeDocument/2006/relationships/hyperlink" Target="http://www.jjay.cuny.edu/NYCMappingHeathCare.pdf" TargetMode="External"/><Relationship Id="rId1" Type="http://schemas.openxmlformats.org/officeDocument/2006/relationships/slideLayout" Target="../slideLayouts/slideLayout12.xml"/><Relationship Id="rId6" Type="http://schemas.openxmlformats.org/officeDocument/2006/relationships/hyperlink" Target="http://www.aidsbeacon.com/news/2010/12/03/new-point-of-service-program-will-focus-on-hiv-aids-testing-and-treatment-for-inmates-at-rikers-island/" TargetMode="External"/><Relationship Id="rId5" Type="http://schemas.openxmlformats.org/officeDocument/2006/relationships/hyperlink" Target="http://hab.hrsa.gov/abouthab/files/cyberspnsjuly2012.pdf" TargetMode="External"/><Relationship Id="rId4" Type="http://schemas.openxmlformats.org/officeDocument/2006/relationships/hyperlink" Target="http://www.enhancelink.org/EnhanceLink/documents/Transitional_Care_Coordination--Fall2010.pdf" TargetMode="External"/><Relationship Id="rId9"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hventer1@health.nyc.gov"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2.xml"/><Relationship Id="rId7" Type="http://schemas.openxmlformats.org/officeDocument/2006/relationships/image" Target="../media/image9.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emf"/><Relationship Id="rId4" Type="http://schemas.openxmlformats.org/officeDocument/2006/relationships/oleObject" Target="../embeddings/oleObject1.bin"/><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0"/>
            <a:ext cx="7175351" cy="2438400"/>
          </a:xfrm>
        </p:spPr>
        <p:txBody>
          <a:bodyPr/>
          <a:lstStyle/>
          <a:p>
            <a:pPr marL="857250" indent="-674688" algn="l">
              <a:buNone/>
            </a:pPr>
            <a:r>
              <a:rPr lang="en-US" sz="4000" b="1" dirty="0" smtClean="0">
                <a:effectLst/>
              </a:rPr>
              <a:t>Warm </a:t>
            </a:r>
            <a:r>
              <a:rPr lang="en-US" sz="4000" b="1" dirty="0">
                <a:effectLst/>
              </a:rPr>
              <a:t>Transitions: </a:t>
            </a:r>
            <a:r>
              <a:rPr lang="en-US" sz="3200" b="1" dirty="0">
                <a:effectLst/>
              </a:rPr>
              <a:t>Linkages to Care for People with HIV Returning Home from Rikers Island </a:t>
            </a:r>
            <a:r>
              <a:rPr lang="en-US" sz="3200" b="1" dirty="0" smtClean="0">
                <a:effectLst/>
              </a:rPr>
              <a:t>Jails</a:t>
            </a:r>
            <a:endParaRPr lang="en-US" sz="3200" b="1" dirty="0"/>
          </a:p>
        </p:txBody>
      </p:sp>
      <p:sp>
        <p:nvSpPr>
          <p:cNvPr id="3" name="Subtitle 2"/>
          <p:cNvSpPr>
            <a:spLocks noGrp="1"/>
          </p:cNvSpPr>
          <p:nvPr>
            <p:ph type="subTitle" idx="1"/>
          </p:nvPr>
        </p:nvSpPr>
        <p:spPr>
          <a:xfrm>
            <a:off x="381000" y="3505200"/>
            <a:ext cx="8458200" cy="2057400"/>
          </a:xfrm>
        </p:spPr>
        <p:txBody>
          <a:bodyPr>
            <a:noAutofit/>
          </a:bodyPr>
          <a:lstStyle/>
          <a:p>
            <a:pPr algn="r"/>
            <a:r>
              <a:rPr lang="en-US" b="1" dirty="0" smtClean="0">
                <a:solidFill>
                  <a:srgbClr val="0554AB"/>
                </a:solidFill>
                <a:latin typeface="+mj-lt"/>
              </a:rPr>
              <a:t>NYC Correctional </a:t>
            </a:r>
            <a:r>
              <a:rPr lang="en-US" b="1" dirty="0">
                <a:solidFill>
                  <a:srgbClr val="0554AB"/>
                </a:solidFill>
                <a:latin typeface="+mj-lt"/>
              </a:rPr>
              <a:t>Health </a:t>
            </a:r>
            <a:r>
              <a:rPr lang="en-US" b="1" dirty="0" smtClean="0">
                <a:solidFill>
                  <a:srgbClr val="0554AB"/>
                </a:solidFill>
                <a:latin typeface="+mj-lt"/>
              </a:rPr>
              <a:t>Services:</a:t>
            </a:r>
          </a:p>
          <a:p>
            <a:pPr algn="r">
              <a:spcBef>
                <a:spcPts val="0"/>
              </a:spcBef>
            </a:pPr>
            <a:r>
              <a:rPr lang="en-US" b="1" dirty="0" smtClean="0">
                <a:solidFill>
                  <a:srgbClr val="0554AB"/>
                </a:solidFill>
                <a:latin typeface="+mj-lt"/>
              </a:rPr>
              <a:t>Alison </a:t>
            </a:r>
            <a:r>
              <a:rPr lang="en-US" b="1" dirty="0" smtClean="0">
                <a:solidFill>
                  <a:srgbClr val="0554AB"/>
                </a:solidFill>
                <a:latin typeface="+mj-lt"/>
              </a:rPr>
              <a:t>O. Jordan, </a:t>
            </a:r>
            <a:r>
              <a:rPr lang="en-US" b="1" dirty="0" smtClean="0">
                <a:solidFill>
                  <a:srgbClr val="0554AB"/>
                </a:solidFill>
                <a:latin typeface="+mj-lt"/>
              </a:rPr>
              <a:t>LCSW </a:t>
            </a:r>
          </a:p>
          <a:p>
            <a:pPr algn="r">
              <a:spcBef>
                <a:spcPts val="0"/>
              </a:spcBef>
            </a:pPr>
            <a:r>
              <a:rPr lang="en-US" b="1" dirty="0" smtClean="0">
                <a:solidFill>
                  <a:srgbClr val="0554AB"/>
                </a:solidFill>
                <a:latin typeface="+mj-lt"/>
              </a:rPr>
              <a:t>Ross </a:t>
            </a:r>
            <a:r>
              <a:rPr lang="en-US" b="1" dirty="0" smtClean="0">
                <a:solidFill>
                  <a:srgbClr val="0554AB"/>
                </a:solidFill>
                <a:latin typeface="+mj-lt"/>
              </a:rPr>
              <a:t>MacDonald, </a:t>
            </a:r>
            <a:r>
              <a:rPr lang="en-US" b="1" dirty="0" smtClean="0">
                <a:solidFill>
                  <a:srgbClr val="0554AB"/>
                </a:solidFill>
                <a:latin typeface="+mj-lt"/>
              </a:rPr>
              <a:t>MD</a:t>
            </a:r>
            <a:endParaRPr lang="en-US" b="1" dirty="0">
              <a:solidFill>
                <a:srgbClr val="0554AB"/>
              </a:solidFill>
              <a:latin typeface="+mj-lt"/>
            </a:endParaRPr>
          </a:p>
          <a:p>
            <a:pPr algn="l">
              <a:spcBef>
                <a:spcPts val="1000"/>
              </a:spcBef>
            </a:pPr>
            <a:r>
              <a:rPr lang="en-US" b="1" dirty="0" smtClean="0">
                <a:solidFill>
                  <a:srgbClr val="0554AB"/>
                </a:solidFill>
                <a:latin typeface="+mj-lt"/>
              </a:rPr>
              <a:t>The </a:t>
            </a:r>
            <a:r>
              <a:rPr lang="en-US" b="1" dirty="0">
                <a:solidFill>
                  <a:srgbClr val="0554AB"/>
                </a:solidFill>
                <a:latin typeface="+mj-lt"/>
              </a:rPr>
              <a:t>Fortune </a:t>
            </a:r>
            <a:r>
              <a:rPr lang="en-US" b="1" dirty="0" smtClean="0">
                <a:solidFill>
                  <a:srgbClr val="0554AB"/>
                </a:solidFill>
                <a:latin typeface="+mj-lt"/>
              </a:rPr>
              <a:t>Society: </a:t>
            </a:r>
            <a:r>
              <a:rPr lang="en-US" b="1" dirty="0" smtClean="0">
                <a:solidFill>
                  <a:srgbClr val="0554AB"/>
                </a:solidFill>
                <a:latin typeface="+mj-lt"/>
              </a:rPr>
              <a:t>Stanley Richards </a:t>
            </a:r>
          </a:p>
        </p:txBody>
      </p:sp>
      <p:pic>
        <p:nvPicPr>
          <p:cNvPr id="6" name="Picture 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05200"/>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Tree>
    <p:extLst>
      <p:ext uri="{BB962C8B-B14F-4D97-AF65-F5344CB8AC3E}">
        <p14:creationId xmlns:p14="http://schemas.microsoft.com/office/powerpoint/2010/main" val="800129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ChangeArrowheads="1"/>
          </p:cNvSpPr>
          <p:nvPr/>
        </p:nvSpPr>
        <p:spPr bwMode="auto">
          <a:xfrm>
            <a:off x="1295400" y="138906"/>
            <a:ext cx="7685088" cy="990600"/>
          </a:xfrm>
          <a:prstGeom prst="rect">
            <a:avLst/>
          </a:prstGeom>
          <a:noFill/>
          <a:ln w="9525">
            <a:noFill/>
            <a:miter lim="800000"/>
            <a:headEnd/>
            <a:tailEnd/>
          </a:ln>
        </p:spPr>
        <p:txBody>
          <a:bodyPr anchor="ctr"/>
          <a:lstStyle/>
          <a:p>
            <a:pPr algn="ctr"/>
            <a:r>
              <a:rPr lang="en-US" sz="4400" b="1" dirty="0">
                <a:latin typeface="+mj-lt"/>
                <a:cs typeface="Arial" charset="0"/>
              </a:rPr>
              <a:t>Correctional Health Care</a:t>
            </a:r>
          </a:p>
        </p:txBody>
      </p:sp>
      <p:sp>
        <p:nvSpPr>
          <p:cNvPr id="22532" name="Rectangle 5"/>
          <p:cNvSpPr>
            <a:spLocks noChangeArrowheads="1"/>
          </p:cNvSpPr>
          <p:nvPr/>
        </p:nvSpPr>
        <p:spPr bwMode="auto">
          <a:xfrm>
            <a:off x="0" y="1452563"/>
            <a:ext cx="4895850" cy="5481637"/>
          </a:xfrm>
          <a:prstGeom prst="rect">
            <a:avLst/>
          </a:prstGeom>
          <a:noFill/>
          <a:ln w="9525">
            <a:noFill/>
            <a:miter lim="800000"/>
            <a:headEnd/>
            <a:tailEnd/>
          </a:ln>
        </p:spPr>
        <p:txBody>
          <a:bodyPr/>
          <a:lstStyle/>
          <a:p>
            <a:pPr marL="514350" indent="-514350">
              <a:spcBef>
                <a:spcPct val="30000"/>
              </a:spcBef>
              <a:buFont typeface="Arial" pitchFamily="34" charset="0"/>
              <a:buChar char="•"/>
            </a:pPr>
            <a:r>
              <a:rPr lang="en-US" sz="2800" dirty="0">
                <a:latin typeface="Calibri" pitchFamily="34" charset="0"/>
              </a:rPr>
              <a:t>Short-term stays are norm</a:t>
            </a:r>
          </a:p>
          <a:p>
            <a:pPr marL="914400" lvl="1" indent="-457200">
              <a:buFont typeface="Arial" pitchFamily="34" charset="0"/>
              <a:buChar char="•"/>
            </a:pPr>
            <a:r>
              <a:rPr lang="en-US" sz="2400" dirty="0">
                <a:latin typeface="Calibri" pitchFamily="34" charset="0"/>
              </a:rPr>
              <a:t>~25% leave in 2-3 days</a:t>
            </a:r>
          </a:p>
          <a:p>
            <a:pPr marL="914400" lvl="1" indent="-457200">
              <a:buFont typeface="Arial" pitchFamily="34" charset="0"/>
              <a:buChar char="•"/>
            </a:pPr>
            <a:r>
              <a:rPr lang="en-US" sz="2400" dirty="0">
                <a:latin typeface="Calibri" pitchFamily="34" charset="0"/>
              </a:rPr>
              <a:t>~50% leave within 7 days</a:t>
            </a:r>
          </a:p>
          <a:p>
            <a:pPr marL="514350" indent="-514350">
              <a:spcBef>
                <a:spcPct val="30000"/>
              </a:spcBef>
              <a:buFont typeface="Arial" pitchFamily="34" charset="0"/>
              <a:buChar char="•"/>
            </a:pPr>
            <a:r>
              <a:rPr lang="en-US" sz="2800" dirty="0">
                <a:latin typeface="Calibri" pitchFamily="34" charset="0"/>
              </a:rPr>
              <a:t>Limited time to diagnose</a:t>
            </a:r>
          </a:p>
          <a:p>
            <a:pPr marL="514350" indent="-514350">
              <a:spcBef>
                <a:spcPct val="30000"/>
              </a:spcBef>
              <a:buFont typeface="Arial" pitchFamily="34" charset="0"/>
              <a:buChar char="•"/>
            </a:pPr>
            <a:r>
              <a:rPr lang="en-US" sz="2800" dirty="0">
                <a:latin typeface="Calibri" pitchFamily="34" charset="0"/>
              </a:rPr>
              <a:t>Limited time to start treatment, </a:t>
            </a:r>
            <a:r>
              <a:rPr lang="en-US" sz="2800" dirty="0" smtClean="0">
                <a:latin typeface="Calibri" pitchFamily="34" charset="0"/>
              </a:rPr>
              <a:t>maintain care</a:t>
            </a:r>
            <a:endParaRPr lang="en-US" sz="2800" dirty="0">
              <a:latin typeface="Calibri" pitchFamily="34" charset="0"/>
            </a:endParaRPr>
          </a:p>
          <a:p>
            <a:pPr marL="514350" indent="-514350">
              <a:spcBef>
                <a:spcPct val="30000"/>
              </a:spcBef>
              <a:buFont typeface="Arial" pitchFamily="34" charset="0"/>
              <a:buChar char="•"/>
            </a:pPr>
            <a:r>
              <a:rPr lang="en-US" sz="2800" dirty="0">
                <a:latin typeface="Calibri" pitchFamily="34" charset="0"/>
              </a:rPr>
              <a:t>Paper records</a:t>
            </a:r>
          </a:p>
          <a:p>
            <a:pPr marL="514350" indent="-514350">
              <a:spcBef>
                <a:spcPct val="60000"/>
              </a:spcBef>
              <a:buFont typeface="Arial" pitchFamily="34" charset="0"/>
              <a:buChar char="•"/>
            </a:pPr>
            <a:r>
              <a:rPr lang="en-US" sz="2800" dirty="0">
                <a:latin typeface="Calibri" pitchFamily="34" charset="0"/>
              </a:rPr>
              <a:t>Post-release tracking</a:t>
            </a:r>
          </a:p>
        </p:txBody>
      </p:sp>
      <p:sp>
        <p:nvSpPr>
          <p:cNvPr id="494599" name="Rectangle 7"/>
          <p:cNvSpPr>
            <a:spLocks noChangeArrowheads="1"/>
          </p:cNvSpPr>
          <p:nvPr/>
        </p:nvSpPr>
        <p:spPr bwMode="auto">
          <a:xfrm>
            <a:off x="4679950" y="1420813"/>
            <a:ext cx="4464050" cy="5589587"/>
          </a:xfrm>
          <a:prstGeom prst="rect">
            <a:avLst/>
          </a:prstGeom>
          <a:noFill/>
          <a:ln w="12700" cap="rnd">
            <a:noFill/>
            <a:prstDash val="sysDot"/>
            <a:miter lim="800000"/>
            <a:headEnd/>
            <a:tailEnd/>
          </a:ln>
        </p:spPr>
        <p:txBody>
          <a:bodyPr/>
          <a:lstStyle/>
          <a:p>
            <a:pPr marL="457200" indent="-457200">
              <a:lnSpc>
                <a:spcPct val="90000"/>
              </a:lnSpc>
              <a:spcBef>
                <a:spcPct val="30000"/>
              </a:spcBef>
              <a:buFont typeface="Arial" pitchFamily="34" charset="0"/>
              <a:buChar char="•"/>
            </a:pPr>
            <a:r>
              <a:rPr lang="en-US" sz="2800" dirty="0">
                <a:latin typeface="Calibri" pitchFamily="34" charset="0"/>
              </a:rPr>
              <a:t>Intake History and PE</a:t>
            </a:r>
          </a:p>
          <a:p>
            <a:pPr marL="622300" lvl="1" indent="-342900">
              <a:buFont typeface="Arial" pitchFamily="34" charset="0"/>
              <a:buChar char="•"/>
            </a:pPr>
            <a:r>
              <a:rPr lang="en-US" sz="2400" dirty="0">
                <a:latin typeface="Calibri" pitchFamily="34" charset="0"/>
              </a:rPr>
              <a:t>universal voluntary &lt; 24 </a:t>
            </a:r>
            <a:r>
              <a:rPr lang="en-US" sz="2400" dirty="0" err="1">
                <a:latin typeface="Calibri" pitchFamily="34" charset="0"/>
              </a:rPr>
              <a:t>hrs</a:t>
            </a:r>
            <a:endParaRPr lang="en-US" sz="2400" dirty="0">
              <a:latin typeface="Calibri" pitchFamily="34" charset="0"/>
            </a:endParaRPr>
          </a:p>
          <a:p>
            <a:pPr marL="622300" lvl="1" indent="-342900">
              <a:buFont typeface="Arial" pitchFamily="34" charset="0"/>
              <a:buChar char="•"/>
            </a:pPr>
            <a:r>
              <a:rPr lang="en-US" sz="2400" dirty="0">
                <a:latin typeface="Calibri" pitchFamily="34" charset="0"/>
              </a:rPr>
              <a:t>ongoing offer thereafter</a:t>
            </a:r>
          </a:p>
          <a:p>
            <a:pPr marL="457200" indent="-457200">
              <a:spcBef>
                <a:spcPct val="30000"/>
              </a:spcBef>
              <a:buFont typeface="Arial" pitchFamily="34" charset="0"/>
              <a:buChar char="•"/>
            </a:pPr>
            <a:r>
              <a:rPr lang="en-US" sz="2800" dirty="0">
                <a:latin typeface="Calibri" pitchFamily="34" charset="0"/>
              </a:rPr>
              <a:t>Work from self-reports</a:t>
            </a:r>
          </a:p>
          <a:p>
            <a:pPr marL="457200" indent="-457200">
              <a:spcBef>
                <a:spcPct val="30000"/>
              </a:spcBef>
              <a:buFont typeface="Arial" pitchFamily="34" charset="0"/>
              <a:buChar char="•"/>
            </a:pPr>
            <a:r>
              <a:rPr lang="en-US" sz="2800" dirty="0">
                <a:latin typeface="Calibri" pitchFamily="34" charset="0"/>
              </a:rPr>
              <a:t>Discharge plan </a:t>
            </a:r>
            <a:r>
              <a:rPr lang="en-US" sz="2800" dirty="0" err="1">
                <a:latin typeface="Calibri" pitchFamily="34" charset="0"/>
              </a:rPr>
              <a:t>asap</a:t>
            </a:r>
            <a:endParaRPr lang="en-US" sz="2800" dirty="0">
              <a:latin typeface="Calibri" pitchFamily="34" charset="0"/>
            </a:endParaRPr>
          </a:p>
          <a:p>
            <a:pPr marL="622300" lvl="1" indent="-342900">
              <a:buFont typeface="Arial" pitchFamily="34" charset="0"/>
              <a:buChar char="•"/>
            </a:pPr>
            <a:r>
              <a:rPr lang="en-US" sz="2400" dirty="0">
                <a:latin typeface="Calibri" pitchFamily="34" charset="0"/>
              </a:rPr>
              <a:t>engage in housing areas</a:t>
            </a:r>
          </a:p>
          <a:p>
            <a:pPr marL="622300" lvl="1" indent="-342900">
              <a:buFont typeface="Arial" pitchFamily="34" charset="0"/>
              <a:buChar char="•"/>
            </a:pPr>
            <a:r>
              <a:rPr lang="en-US" sz="2400" dirty="0" smtClean="0">
                <a:latin typeface="Calibri" pitchFamily="34" charset="0"/>
              </a:rPr>
              <a:t>transport / accompaniment</a:t>
            </a:r>
            <a:endParaRPr lang="en-US" sz="2400" dirty="0">
              <a:latin typeface="Calibri" pitchFamily="34" charset="0"/>
            </a:endParaRPr>
          </a:p>
          <a:p>
            <a:pPr marL="457200" indent="-457200">
              <a:spcBef>
                <a:spcPct val="70000"/>
              </a:spcBef>
              <a:buFont typeface="Arial" pitchFamily="34" charset="0"/>
              <a:buChar char="•"/>
            </a:pPr>
            <a:r>
              <a:rPr lang="en-US" sz="2700" dirty="0">
                <a:latin typeface="Calibri" pitchFamily="34" charset="0"/>
              </a:rPr>
              <a:t>Electronic Health </a:t>
            </a:r>
            <a:r>
              <a:rPr lang="en-US" sz="2700" dirty="0" smtClean="0">
                <a:latin typeface="Calibri" pitchFamily="34" charset="0"/>
              </a:rPr>
              <a:t>Records</a:t>
            </a:r>
          </a:p>
          <a:p>
            <a:pPr marL="457200" indent="-457200">
              <a:spcBef>
                <a:spcPct val="70000"/>
              </a:spcBef>
              <a:buFont typeface="Arial" pitchFamily="34" charset="0"/>
              <a:buChar char="•"/>
            </a:pPr>
            <a:r>
              <a:rPr lang="en-US" sz="2550" dirty="0" smtClean="0">
                <a:latin typeface="Calibri" pitchFamily="34" charset="0"/>
              </a:rPr>
              <a:t>Health Information Exchange</a:t>
            </a:r>
            <a:endParaRPr lang="en-US" sz="2550" dirty="0">
              <a:latin typeface="Calibri" pitchFamily="34" charset="0"/>
            </a:endParaRPr>
          </a:p>
        </p:txBody>
      </p:sp>
      <p:pic>
        <p:nvPicPr>
          <p:cNvPr id="22534" name="Picture 14" descr="logo"/>
          <p:cNvPicPr>
            <a:picLocks noChangeAspect="1" noChangeArrowheads="1"/>
          </p:cNvPicPr>
          <p:nvPr/>
        </p:nvPicPr>
        <p:blipFill>
          <a:blip r:embed="rId3"/>
          <a:srcRect/>
          <a:stretch>
            <a:fillRect/>
          </a:stretch>
        </p:blipFill>
        <p:spPr bwMode="auto">
          <a:xfrm>
            <a:off x="228600" y="179895"/>
            <a:ext cx="1458912" cy="835025"/>
          </a:xfrm>
          <a:prstGeom prst="rect">
            <a:avLst/>
          </a:prstGeom>
          <a:noFill/>
          <a:ln w="9525">
            <a:noFill/>
            <a:miter lim="800000"/>
            <a:headEnd/>
            <a:tailEnd/>
          </a:ln>
        </p:spPr>
      </p:pic>
      <p:sp>
        <p:nvSpPr>
          <p:cNvPr id="22536" name="Line 8"/>
          <p:cNvSpPr>
            <a:spLocks noChangeShapeType="1"/>
          </p:cNvSpPr>
          <p:nvPr/>
        </p:nvSpPr>
        <p:spPr bwMode="auto">
          <a:xfrm>
            <a:off x="4608513" y="1268413"/>
            <a:ext cx="0" cy="4248150"/>
          </a:xfrm>
          <a:prstGeom prst="line">
            <a:avLst/>
          </a:prstGeom>
          <a:noFill/>
          <a:ln w="38100" cap="sq" cmpd="dbl">
            <a:solidFill>
              <a:schemeClr val="bg2"/>
            </a:solidFill>
            <a:round/>
            <a:headEnd type="none" w="sm" len="sm"/>
            <a:tailEnd type="none" w="sm" len="sm"/>
          </a:ln>
        </p:spPr>
        <p:txBody>
          <a:bodyPr/>
          <a:lstStyle/>
          <a:p>
            <a:endParaRPr lang="en-US"/>
          </a:p>
        </p:txBody>
      </p:sp>
      <p:sp>
        <p:nvSpPr>
          <p:cNvPr id="22537" name="Line 17"/>
          <p:cNvSpPr>
            <a:spLocks noChangeShapeType="1"/>
          </p:cNvSpPr>
          <p:nvPr/>
        </p:nvSpPr>
        <p:spPr bwMode="auto">
          <a:xfrm flipV="1">
            <a:off x="377825" y="2590800"/>
            <a:ext cx="8461375" cy="36512"/>
          </a:xfrm>
          <a:prstGeom prst="line">
            <a:avLst/>
          </a:prstGeom>
          <a:noFill/>
          <a:ln w="12700" cap="sq">
            <a:solidFill>
              <a:schemeClr val="bg2"/>
            </a:solidFill>
            <a:round/>
            <a:headEnd type="none" w="sm" len="sm"/>
            <a:tailEnd type="none" w="sm" len="sm"/>
          </a:ln>
        </p:spPr>
        <p:txBody>
          <a:bodyPr/>
          <a:lstStyle/>
          <a:p>
            <a:endParaRPr lang="en-US"/>
          </a:p>
        </p:txBody>
      </p:sp>
      <p:sp>
        <p:nvSpPr>
          <p:cNvPr id="22538" name="Line 18"/>
          <p:cNvSpPr>
            <a:spLocks noChangeShapeType="1"/>
          </p:cNvSpPr>
          <p:nvPr/>
        </p:nvSpPr>
        <p:spPr bwMode="auto">
          <a:xfrm flipV="1">
            <a:off x="379200" y="3200400"/>
            <a:ext cx="8461375" cy="1588"/>
          </a:xfrm>
          <a:prstGeom prst="line">
            <a:avLst/>
          </a:prstGeom>
          <a:noFill/>
          <a:ln w="12700" cap="sq">
            <a:solidFill>
              <a:schemeClr val="bg2"/>
            </a:solidFill>
            <a:round/>
            <a:headEnd type="none" w="sm" len="sm"/>
            <a:tailEnd type="none" w="sm" len="sm"/>
          </a:ln>
        </p:spPr>
        <p:txBody>
          <a:bodyPr/>
          <a:lstStyle/>
          <a:p>
            <a:endParaRPr lang="en-US"/>
          </a:p>
        </p:txBody>
      </p:sp>
      <p:sp>
        <p:nvSpPr>
          <p:cNvPr id="22539" name="Line 19"/>
          <p:cNvSpPr>
            <a:spLocks noChangeShapeType="1"/>
          </p:cNvSpPr>
          <p:nvPr/>
        </p:nvSpPr>
        <p:spPr bwMode="auto">
          <a:xfrm flipV="1">
            <a:off x="344914" y="4724400"/>
            <a:ext cx="8461375" cy="36512"/>
          </a:xfrm>
          <a:prstGeom prst="line">
            <a:avLst/>
          </a:prstGeom>
          <a:noFill/>
          <a:ln w="12700" cap="sq">
            <a:solidFill>
              <a:schemeClr val="bg2"/>
            </a:solidFill>
            <a:round/>
            <a:headEnd type="none" w="sm" len="sm"/>
            <a:tailEnd type="none" w="sm" len="sm"/>
          </a:ln>
        </p:spPr>
        <p:txBody>
          <a:bodyPr/>
          <a:lstStyle/>
          <a:p>
            <a:endParaRPr lang="en-US"/>
          </a:p>
        </p:txBody>
      </p:sp>
      <p:sp>
        <p:nvSpPr>
          <p:cNvPr id="22540" name="Line 20"/>
          <p:cNvSpPr>
            <a:spLocks noChangeShapeType="1"/>
          </p:cNvSpPr>
          <p:nvPr/>
        </p:nvSpPr>
        <p:spPr bwMode="auto">
          <a:xfrm flipV="1">
            <a:off x="598602" y="5256213"/>
            <a:ext cx="8534400" cy="1587"/>
          </a:xfrm>
          <a:prstGeom prst="line">
            <a:avLst/>
          </a:prstGeom>
          <a:noFill/>
          <a:ln w="12700" cap="sq">
            <a:solidFill>
              <a:schemeClr val="bg2"/>
            </a:solidFill>
            <a:round/>
            <a:headEnd type="none" w="sm" len="sm"/>
            <a:tailEnd type="none" w="sm" len="sm"/>
          </a:ln>
        </p:spPr>
        <p:txBody>
          <a:bodyPr/>
          <a:lstStyle/>
          <a:p>
            <a:endParaRPr lang="en-US"/>
          </a:p>
        </p:txBody>
      </p:sp>
      <p:sp>
        <p:nvSpPr>
          <p:cNvPr id="22541" name="Text Box 21"/>
          <p:cNvSpPr txBox="1">
            <a:spLocks noChangeArrowheads="1"/>
          </p:cNvSpPr>
          <p:nvPr/>
        </p:nvSpPr>
        <p:spPr bwMode="auto">
          <a:xfrm>
            <a:off x="1295400" y="1022350"/>
            <a:ext cx="2084388" cy="519113"/>
          </a:xfrm>
          <a:prstGeom prst="rect">
            <a:avLst/>
          </a:prstGeom>
          <a:noFill/>
          <a:ln w="12700" cap="sq">
            <a:noFill/>
            <a:miter lim="800000"/>
            <a:headEnd type="none" w="sm" len="sm"/>
            <a:tailEnd type="none" w="sm" len="sm"/>
          </a:ln>
        </p:spPr>
        <p:txBody>
          <a:bodyPr wrap="none">
            <a:spAutoFit/>
          </a:bodyPr>
          <a:lstStyle/>
          <a:p>
            <a:r>
              <a:rPr lang="en-US" sz="2800" b="1" u="sng" dirty="0">
                <a:solidFill>
                  <a:srgbClr val="006699"/>
                </a:solidFill>
                <a:latin typeface="Arial" charset="0"/>
                <a:cs typeface="Arial" charset="0"/>
              </a:rPr>
              <a:t>Challenges</a:t>
            </a:r>
          </a:p>
        </p:txBody>
      </p:sp>
      <p:sp>
        <p:nvSpPr>
          <p:cNvPr id="494614" name="Rectangle 22"/>
          <p:cNvSpPr>
            <a:spLocks noChangeArrowheads="1"/>
          </p:cNvSpPr>
          <p:nvPr/>
        </p:nvSpPr>
        <p:spPr bwMode="auto">
          <a:xfrm>
            <a:off x="5976938" y="987425"/>
            <a:ext cx="1804987" cy="519113"/>
          </a:xfrm>
          <a:prstGeom prst="rect">
            <a:avLst/>
          </a:prstGeom>
          <a:noFill/>
          <a:ln w="12700" cap="sq">
            <a:noFill/>
            <a:miter lim="800000"/>
            <a:headEnd type="none" w="sm" len="sm"/>
            <a:tailEnd type="none" w="sm" len="sm"/>
          </a:ln>
        </p:spPr>
        <p:txBody>
          <a:bodyPr wrap="none">
            <a:spAutoFit/>
          </a:bodyPr>
          <a:lstStyle/>
          <a:p>
            <a:r>
              <a:rPr lang="en-US" sz="2800" b="1" u="sng" dirty="0">
                <a:solidFill>
                  <a:srgbClr val="006699"/>
                </a:solidFill>
                <a:latin typeface="Arial" charset="0"/>
                <a:cs typeface="Arial" charset="0"/>
              </a:rPr>
              <a:t>Solutions</a:t>
            </a:r>
          </a:p>
        </p:txBody>
      </p:sp>
      <p:pic>
        <p:nvPicPr>
          <p:cNvPr id="494607" name="Picture 15"/>
          <p:cNvPicPr>
            <a:picLocks noChangeAspect="1" noChangeArrowheads="1"/>
          </p:cNvPicPr>
          <p:nvPr/>
        </p:nvPicPr>
        <p:blipFill>
          <a:blip r:embed="rId4"/>
          <a:srcRect/>
          <a:stretch>
            <a:fillRect/>
          </a:stretch>
        </p:blipFill>
        <p:spPr bwMode="auto">
          <a:xfrm>
            <a:off x="3629066" y="5105400"/>
            <a:ext cx="1524000" cy="1676400"/>
          </a:xfrm>
          <a:prstGeom prst="rect">
            <a:avLst/>
          </a:prstGeom>
          <a:noFill/>
          <a:ln w="9525">
            <a:noFill/>
            <a:miter lim="800000"/>
            <a:headEnd/>
            <a:tailEnd/>
          </a:ln>
        </p:spPr>
      </p:pic>
      <p:sp>
        <p:nvSpPr>
          <p:cNvPr id="494608" name="Text Box 16"/>
          <p:cNvSpPr txBox="1">
            <a:spLocks noChangeArrowheads="1"/>
          </p:cNvSpPr>
          <p:nvPr/>
        </p:nvSpPr>
        <p:spPr bwMode="auto">
          <a:xfrm>
            <a:off x="5110449" y="6096000"/>
            <a:ext cx="2592387" cy="366713"/>
          </a:xfrm>
          <a:prstGeom prst="rect">
            <a:avLst/>
          </a:prstGeom>
          <a:noFill/>
          <a:ln w="12700" cap="sq">
            <a:noFill/>
            <a:miter lim="800000"/>
            <a:headEnd type="none" w="sm" len="sm"/>
            <a:tailEnd type="none" w="sm" len="sm"/>
          </a:ln>
        </p:spPr>
        <p:txBody>
          <a:bodyPr>
            <a:spAutoFit/>
          </a:bodyPr>
          <a:lstStyle/>
          <a:p>
            <a:pPr>
              <a:spcBef>
                <a:spcPct val="50000"/>
              </a:spcBef>
            </a:pPr>
            <a:r>
              <a:rPr lang="en-US" b="1" i="1" dirty="0">
                <a:solidFill>
                  <a:schemeClr val="bg2">
                    <a:lumMod val="50000"/>
                  </a:schemeClr>
                </a:solidFill>
                <a:latin typeface="Bookman Old Style" pitchFamily="18" charset="0"/>
              </a:rPr>
              <a:t>removing barriers</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Tree>
    <p:extLst>
      <p:ext uri="{BB962C8B-B14F-4D97-AF65-F5344CB8AC3E}">
        <p14:creationId xmlns:p14="http://schemas.microsoft.com/office/powerpoint/2010/main" val="2968134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4614"/>
                                        </p:tgtEl>
                                        <p:attrNameLst>
                                          <p:attrName>style.visibility</p:attrName>
                                        </p:attrNameLst>
                                      </p:cBhvr>
                                      <p:to>
                                        <p:strVal val="visible"/>
                                      </p:to>
                                    </p:set>
                                    <p:animEffect transition="in" filter="checkerboard(across)">
                                      <p:cBhvr>
                                        <p:cTn id="7" dur="500"/>
                                        <p:tgtEl>
                                          <p:spTgt spid="4946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94599">
                                            <p:txEl>
                                              <p:pRg st="0" end="0"/>
                                            </p:txEl>
                                          </p:spTgt>
                                        </p:tgtEl>
                                        <p:attrNameLst>
                                          <p:attrName>style.visibility</p:attrName>
                                        </p:attrNameLst>
                                      </p:cBhvr>
                                      <p:to>
                                        <p:strVal val="visible"/>
                                      </p:to>
                                    </p:set>
                                    <p:animEffect transition="in" filter="checkerboard(across)">
                                      <p:cBhvr>
                                        <p:cTn id="12" dur="500"/>
                                        <p:tgtEl>
                                          <p:spTgt spid="494599">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494599">
                                            <p:txEl>
                                              <p:pRg st="1" end="1"/>
                                            </p:txEl>
                                          </p:spTgt>
                                        </p:tgtEl>
                                        <p:attrNameLst>
                                          <p:attrName>style.visibility</p:attrName>
                                        </p:attrNameLst>
                                      </p:cBhvr>
                                      <p:to>
                                        <p:strVal val="visible"/>
                                      </p:to>
                                    </p:set>
                                    <p:animEffect transition="in" filter="checkerboard(across)">
                                      <p:cBhvr>
                                        <p:cTn id="15" dur="500"/>
                                        <p:tgtEl>
                                          <p:spTgt spid="494599">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494599">
                                            <p:txEl>
                                              <p:pRg st="2" end="2"/>
                                            </p:txEl>
                                          </p:spTgt>
                                        </p:tgtEl>
                                        <p:attrNameLst>
                                          <p:attrName>style.visibility</p:attrName>
                                        </p:attrNameLst>
                                      </p:cBhvr>
                                      <p:to>
                                        <p:strVal val="visible"/>
                                      </p:to>
                                    </p:set>
                                    <p:animEffect transition="in" filter="checkerboard(across)">
                                      <p:cBhvr>
                                        <p:cTn id="18" dur="500"/>
                                        <p:tgtEl>
                                          <p:spTgt spid="494599">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494599">
                                            <p:txEl>
                                              <p:pRg st="3" end="3"/>
                                            </p:txEl>
                                          </p:spTgt>
                                        </p:tgtEl>
                                        <p:attrNameLst>
                                          <p:attrName>style.visibility</p:attrName>
                                        </p:attrNameLst>
                                      </p:cBhvr>
                                      <p:to>
                                        <p:strVal val="visible"/>
                                      </p:to>
                                    </p:set>
                                    <p:animEffect transition="in" filter="checkerboard(across)">
                                      <p:cBhvr>
                                        <p:cTn id="23" dur="500"/>
                                        <p:tgtEl>
                                          <p:spTgt spid="494599">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494599">
                                            <p:txEl>
                                              <p:pRg st="4" end="4"/>
                                            </p:txEl>
                                          </p:spTgt>
                                        </p:tgtEl>
                                        <p:attrNameLst>
                                          <p:attrName>style.visibility</p:attrName>
                                        </p:attrNameLst>
                                      </p:cBhvr>
                                      <p:to>
                                        <p:strVal val="visible"/>
                                      </p:to>
                                    </p:set>
                                    <p:animEffect transition="in" filter="checkerboard(across)">
                                      <p:cBhvr>
                                        <p:cTn id="28" dur="500"/>
                                        <p:tgtEl>
                                          <p:spTgt spid="494599">
                                            <p:txEl>
                                              <p:pRg st="4" end="4"/>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494599">
                                            <p:txEl>
                                              <p:pRg st="5" end="5"/>
                                            </p:txEl>
                                          </p:spTgt>
                                        </p:tgtEl>
                                        <p:attrNameLst>
                                          <p:attrName>style.visibility</p:attrName>
                                        </p:attrNameLst>
                                      </p:cBhvr>
                                      <p:to>
                                        <p:strVal val="visible"/>
                                      </p:to>
                                    </p:set>
                                    <p:animEffect transition="in" filter="checkerboard(across)">
                                      <p:cBhvr>
                                        <p:cTn id="31" dur="500"/>
                                        <p:tgtEl>
                                          <p:spTgt spid="494599">
                                            <p:txEl>
                                              <p:pRg st="5" end="5"/>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494599">
                                            <p:txEl>
                                              <p:pRg st="6" end="6"/>
                                            </p:txEl>
                                          </p:spTgt>
                                        </p:tgtEl>
                                        <p:attrNameLst>
                                          <p:attrName>style.visibility</p:attrName>
                                        </p:attrNameLst>
                                      </p:cBhvr>
                                      <p:to>
                                        <p:strVal val="visible"/>
                                      </p:to>
                                    </p:set>
                                    <p:animEffect transition="in" filter="checkerboard(across)">
                                      <p:cBhvr>
                                        <p:cTn id="34" dur="500"/>
                                        <p:tgtEl>
                                          <p:spTgt spid="494599">
                                            <p:txEl>
                                              <p:pRg st="6" end="6"/>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nodeType="clickEffect">
                                  <p:stCondLst>
                                    <p:cond delay="0"/>
                                  </p:stCondLst>
                                  <p:childTnLst>
                                    <p:set>
                                      <p:cBhvr>
                                        <p:cTn id="38" dur="1" fill="hold">
                                          <p:stCondLst>
                                            <p:cond delay="0"/>
                                          </p:stCondLst>
                                        </p:cTn>
                                        <p:tgtEl>
                                          <p:spTgt spid="494599">
                                            <p:txEl>
                                              <p:pRg st="7" end="7"/>
                                            </p:txEl>
                                          </p:spTgt>
                                        </p:tgtEl>
                                        <p:attrNameLst>
                                          <p:attrName>style.visibility</p:attrName>
                                        </p:attrNameLst>
                                      </p:cBhvr>
                                      <p:to>
                                        <p:strVal val="visible"/>
                                      </p:to>
                                    </p:set>
                                    <p:animEffect transition="in" filter="checkerboard(across)">
                                      <p:cBhvr>
                                        <p:cTn id="39" dur="500"/>
                                        <p:tgtEl>
                                          <p:spTgt spid="494599">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494599">
                                            <p:txEl>
                                              <p:pRg st="8" end="8"/>
                                            </p:txEl>
                                          </p:spTgt>
                                        </p:tgtEl>
                                        <p:attrNameLst>
                                          <p:attrName>style.visibility</p:attrName>
                                        </p:attrNameLst>
                                      </p:cBhvr>
                                      <p:to>
                                        <p:strVal val="visible"/>
                                      </p:to>
                                    </p:set>
                                    <p:animEffect transition="in" filter="checkerboard(across)">
                                      <p:cBhvr>
                                        <p:cTn id="44" dur="500"/>
                                        <p:tgtEl>
                                          <p:spTgt spid="494599">
                                            <p:txEl>
                                              <p:pRg st="8" end="8"/>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63" presetClass="path" presetSubtype="0" accel="50000" decel="50000" fill="hold" nodeType="clickEffect">
                                  <p:stCondLst>
                                    <p:cond delay="0"/>
                                  </p:stCondLst>
                                  <p:childTnLst>
                                    <p:animMotion origin="layout" path="M -2.22222E-6 2.22222E-6 L 0.44809 0.00023 " pathEditMode="relative" rAng="0" ptsTypes="AA">
                                      <p:cBhvr>
                                        <p:cTn id="48" dur="2000" fill="hold"/>
                                        <p:tgtEl>
                                          <p:spTgt spid="494607"/>
                                        </p:tgtEl>
                                        <p:attrNameLst>
                                          <p:attrName>ppt_x</p:attrName>
                                          <p:attrName>ppt_y</p:attrName>
                                        </p:attrNameLst>
                                      </p:cBhvr>
                                      <p:rCtr x="224" y="0"/>
                                    </p:animMotion>
                                  </p:childTnLst>
                                </p:cTn>
                              </p:par>
                              <p:par>
                                <p:cTn id="49" presetID="63" presetClass="path" presetSubtype="0" accel="50000" decel="50000" fill="hold" grpId="0" nodeType="withEffect">
                                  <p:stCondLst>
                                    <p:cond delay="0"/>
                                  </p:stCondLst>
                                  <p:childTnLst>
                                    <p:animMotion origin="layout" path="M 4.16667E-6 4.44444E-6 L 0.4842 4.44444E-6 " pathEditMode="relative" rAng="0" ptsTypes="AA">
                                      <p:cBhvr>
                                        <p:cTn id="50" dur="2000" fill="hold"/>
                                        <p:tgtEl>
                                          <p:spTgt spid="494608"/>
                                        </p:tgtEl>
                                        <p:attrNameLst>
                                          <p:attrName>ppt_x</p:attrName>
                                          <p:attrName>ppt_y</p:attrName>
                                        </p:attrNameLst>
                                      </p:cBhvr>
                                      <p:rCtr x="24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614" grpId="0"/>
      <p:bldP spid="49460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1878" name="Picture 6"/>
          <p:cNvPicPr>
            <a:picLocks noChangeAspect="1" noChangeArrowheads="1"/>
          </p:cNvPicPr>
          <p:nvPr/>
        </p:nvPicPr>
        <p:blipFill>
          <a:blip r:embed="rId3"/>
          <a:srcRect/>
          <a:stretch>
            <a:fillRect/>
          </a:stretch>
        </p:blipFill>
        <p:spPr bwMode="auto">
          <a:xfrm rot="314509">
            <a:off x="5969354" y="2313824"/>
            <a:ext cx="2768600" cy="2343150"/>
          </a:xfrm>
          <a:prstGeom prst="rect">
            <a:avLst/>
          </a:prstGeom>
          <a:noFill/>
          <a:ln w="9525">
            <a:noFill/>
            <a:miter lim="800000"/>
            <a:headEnd/>
            <a:tailEnd/>
          </a:ln>
        </p:spPr>
      </p:pic>
      <p:sp>
        <p:nvSpPr>
          <p:cNvPr id="20483" name="Rectangle 2"/>
          <p:cNvSpPr>
            <a:spLocks noGrp="1" noChangeArrowheads="1"/>
          </p:cNvSpPr>
          <p:nvPr>
            <p:ph type="title"/>
          </p:nvPr>
        </p:nvSpPr>
        <p:spPr>
          <a:xfrm>
            <a:off x="1573212" y="76200"/>
            <a:ext cx="6884988" cy="1143000"/>
          </a:xfrm>
        </p:spPr>
        <p:txBody>
          <a:bodyPr>
            <a:normAutofit/>
          </a:bodyPr>
          <a:lstStyle/>
          <a:p>
            <a:pPr eaLnBrk="1" hangingPunct="1">
              <a:defRPr/>
            </a:pPr>
            <a:r>
              <a:rPr lang="en-US" kern="1200" dirty="0" smtClean="0">
                <a:ea typeface="+mn-ea"/>
                <a:cs typeface="+mn-cs"/>
              </a:rPr>
              <a:t>Access to Care Strategies</a:t>
            </a:r>
            <a:endParaRPr lang="en-US" kern="1200" dirty="0">
              <a:ea typeface="+mn-ea"/>
              <a:cs typeface="+mn-cs"/>
            </a:endParaRPr>
          </a:p>
        </p:txBody>
      </p:sp>
      <p:sp>
        <p:nvSpPr>
          <p:cNvPr id="20484" name="Rectangle 3"/>
          <p:cNvSpPr>
            <a:spLocks noGrp="1" noChangeArrowheads="1"/>
          </p:cNvSpPr>
          <p:nvPr>
            <p:ph type="body" idx="1"/>
          </p:nvPr>
        </p:nvSpPr>
        <p:spPr>
          <a:xfrm>
            <a:off x="457200" y="1295400"/>
            <a:ext cx="8229600" cy="4889500"/>
          </a:xfrm>
        </p:spPr>
        <p:txBody>
          <a:bodyPr>
            <a:normAutofit fontScale="85000" lnSpcReduction="10000"/>
          </a:bodyPr>
          <a:lstStyle/>
          <a:p>
            <a:pPr>
              <a:buNone/>
              <a:defRPr/>
            </a:pPr>
            <a:r>
              <a:rPr lang="en-US" i="1" dirty="0">
                <a:solidFill>
                  <a:schemeClr val="bg1">
                    <a:lumMod val="50000"/>
                  </a:schemeClr>
                </a:solidFill>
              </a:rPr>
              <a:t>Participants will be able to identify 5 strategies to facilitating access to care for hard to serve populations</a:t>
            </a:r>
          </a:p>
          <a:p>
            <a:pPr eaLnBrk="1" hangingPunct="1">
              <a:buFontTx/>
              <a:buNone/>
              <a:defRPr/>
            </a:pPr>
            <a:r>
              <a:rPr lang="en-US" i="1" dirty="0" smtClean="0"/>
              <a:t>Directly Observed Connections:</a:t>
            </a:r>
          </a:p>
          <a:p>
            <a:pPr eaLnBrk="1" hangingPunct="1">
              <a:buFontTx/>
              <a:buNone/>
              <a:defRPr/>
            </a:pPr>
            <a:endParaRPr lang="en-US" sz="1600" dirty="0" smtClean="0"/>
          </a:p>
          <a:p>
            <a:pPr marL="514350" indent="-514350" eaLnBrk="1" hangingPunct="1">
              <a:spcBef>
                <a:spcPts val="800"/>
              </a:spcBef>
              <a:spcAft>
                <a:spcPts val="400"/>
              </a:spcAft>
              <a:buClr>
                <a:schemeClr val="tx2">
                  <a:lumMod val="90000"/>
                  <a:lumOff val="10000"/>
                </a:schemeClr>
              </a:buClr>
              <a:buFont typeface="+mj-lt"/>
              <a:buAutoNum type="arabicPeriod"/>
              <a:defRPr/>
            </a:pPr>
            <a:r>
              <a:rPr lang="en-US" dirty="0" smtClean="0">
                <a:effectLst/>
                <a:latin typeface="Calibri" pitchFamily="34" charset="0"/>
              </a:rPr>
              <a:t>Case conferencing prerelease</a:t>
            </a:r>
          </a:p>
          <a:p>
            <a:pPr marL="514350" indent="-514350" eaLnBrk="1" hangingPunct="1">
              <a:spcBef>
                <a:spcPts val="800"/>
              </a:spcBef>
              <a:spcAft>
                <a:spcPts val="400"/>
              </a:spcAft>
              <a:buClr>
                <a:schemeClr val="tx2">
                  <a:lumMod val="90000"/>
                  <a:lumOff val="10000"/>
                </a:schemeClr>
              </a:buClr>
              <a:buFont typeface="+mj-lt"/>
              <a:buAutoNum type="arabicPeriod"/>
              <a:defRPr/>
            </a:pPr>
            <a:r>
              <a:rPr lang="en-US" dirty="0" smtClean="0">
                <a:effectLst/>
                <a:latin typeface="Calibri" pitchFamily="34" charset="0"/>
              </a:rPr>
              <a:t>Medical summary / medications</a:t>
            </a:r>
          </a:p>
          <a:p>
            <a:pPr marL="514350" indent="-514350" eaLnBrk="1" hangingPunct="1">
              <a:spcBef>
                <a:spcPts val="800"/>
              </a:spcBef>
              <a:spcAft>
                <a:spcPts val="400"/>
              </a:spcAft>
              <a:buClr>
                <a:schemeClr val="tx2">
                  <a:lumMod val="90000"/>
                  <a:lumOff val="10000"/>
                </a:schemeClr>
              </a:buClr>
              <a:buFont typeface="+mj-lt"/>
              <a:buAutoNum type="arabicPeriod"/>
              <a:defRPr/>
            </a:pPr>
            <a:r>
              <a:rPr lang="en-US" dirty="0" smtClean="0">
                <a:effectLst/>
                <a:latin typeface="Calibri" pitchFamily="34" charset="0"/>
              </a:rPr>
              <a:t>Accompaniment / transport </a:t>
            </a:r>
          </a:p>
          <a:p>
            <a:pPr marL="514350" indent="-514350" eaLnBrk="1" hangingPunct="1">
              <a:spcBef>
                <a:spcPts val="800"/>
              </a:spcBef>
              <a:spcAft>
                <a:spcPts val="400"/>
              </a:spcAft>
              <a:buClr>
                <a:schemeClr val="tx2">
                  <a:lumMod val="90000"/>
                  <a:lumOff val="10000"/>
                </a:schemeClr>
              </a:buClr>
              <a:buFont typeface="+mj-lt"/>
              <a:buAutoNum type="arabicPeriod"/>
              <a:defRPr/>
            </a:pPr>
            <a:r>
              <a:rPr lang="en-US" dirty="0" smtClean="0">
                <a:effectLst/>
                <a:latin typeface="Calibri" pitchFamily="34" charset="0"/>
              </a:rPr>
              <a:t>Community case manager</a:t>
            </a:r>
          </a:p>
          <a:p>
            <a:pPr marL="514350" indent="-514350" eaLnBrk="1" hangingPunct="1">
              <a:spcBef>
                <a:spcPts val="800"/>
              </a:spcBef>
              <a:spcAft>
                <a:spcPts val="400"/>
              </a:spcAft>
              <a:buClr>
                <a:schemeClr val="tx2">
                  <a:lumMod val="90000"/>
                  <a:lumOff val="10000"/>
                </a:schemeClr>
              </a:buClr>
              <a:buFont typeface="+mj-lt"/>
              <a:buAutoNum type="arabicPeriod"/>
              <a:defRPr/>
            </a:pPr>
            <a:r>
              <a:rPr lang="en-US" dirty="0" smtClean="0">
                <a:effectLst/>
                <a:latin typeface="Calibri" pitchFamily="34" charset="0"/>
              </a:rPr>
              <a:t>Direct connection to community provider</a:t>
            </a:r>
          </a:p>
          <a:p>
            <a:pPr marL="514350" indent="-514350" eaLnBrk="1" hangingPunct="1">
              <a:spcBef>
                <a:spcPts val="800"/>
              </a:spcBef>
              <a:spcAft>
                <a:spcPts val="400"/>
              </a:spcAft>
              <a:buClr>
                <a:schemeClr val="tx2">
                  <a:lumMod val="90000"/>
                  <a:lumOff val="10000"/>
                </a:schemeClr>
              </a:buClr>
              <a:buFont typeface="+mj-lt"/>
              <a:buAutoNum type="arabicPeriod"/>
              <a:defRPr/>
            </a:pPr>
            <a:r>
              <a:rPr lang="en-US" dirty="0" smtClean="0">
                <a:effectLst/>
                <a:latin typeface="Calibri" pitchFamily="34" charset="0"/>
              </a:rPr>
              <a:t>Patient Navigator / Care Coordinator</a:t>
            </a:r>
          </a:p>
          <a:p>
            <a:pPr marL="0" indent="0" eaLnBrk="1" hangingPunct="1">
              <a:buFont typeface="Wingdings" pitchFamily="2" charset="2"/>
              <a:buNone/>
              <a:defRPr/>
            </a:pPr>
            <a:endParaRPr lang="en-US" dirty="0" smtClean="0"/>
          </a:p>
          <a:p>
            <a:pPr marL="0" indent="0" eaLnBrk="1" hangingPunct="1">
              <a:buFont typeface="Wingdings" pitchFamily="2" charset="2"/>
              <a:buNone/>
              <a:defRPr/>
            </a:pPr>
            <a:endParaRPr lang="en-US" dirty="0" smtClean="0"/>
          </a:p>
        </p:txBody>
      </p:sp>
      <p:pic>
        <p:nvPicPr>
          <p:cNvPr id="7" name="Picture 6"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5575"/>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Tree>
    <p:extLst>
      <p:ext uri="{BB962C8B-B14F-4D97-AF65-F5344CB8AC3E}">
        <p14:creationId xmlns:p14="http://schemas.microsoft.com/office/powerpoint/2010/main" val="3263036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Clr clrSpc="rgb" dir="cw">
                                      <p:cBhvr override="childStyle">
                                        <p:cTn id="6" dur="100" fill="hold"/>
                                        <p:tgtEl>
                                          <p:spTgt spid="591878"/>
                                        </p:tgtEl>
                                        <p:attrNameLst>
                                          <p:attrName>style.color</p:attrName>
                                        </p:attrNameLst>
                                      </p:cBhvr>
                                      <p:to>
                                        <a:srgbClr val="FFFF66"/>
                                      </p:to>
                                    </p:animClr>
                                    <p:animClr clrSpc="rgb" dir="cw">
                                      <p:cBhvr>
                                        <p:cTn id="7" dur="100" fill="hold"/>
                                        <p:tgtEl>
                                          <p:spTgt spid="591878"/>
                                        </p:tgtEl>
                                        <p:attrNameLst>
                                          <p:attrName>fillcolor</p:attrName>
                                        </p:attrNameLst>
                                      </p:cBhvr>
                                      <p:to>
                                        <a:srgbClr val="FFFF66"/>
                                      </p:to>
                                    </p:animClr>
                                    <p:set>
                                      <p:cBhvr>
                                        <p:cTn id="8" dur="100" fill="hold"/>
                                        <p:tgtEl>
                                          <p:spTgt spid="591878"/>
                                        </p:tgtEl>
                                        <p:attrNameLst>
                                          <p:attrName>fill.type</p:attrName>
                                        </p:attrNameLst>
                                      </p:cBhvr>
                                      <p:to>
                                        <p:strVal val="solid"/>
                                      </p:to>
                                    </p:set>
                                    <p:set>
                                      <p:cBhvr>
                                        <p:cTn id="9" dur="100" fill="hold"/>
                                        <p:tgtEl>
                                          <p:spTgt spid="591878"/>
                                        </p:tgtEl>
                                        <p:attrNameLst>
                                          <p:attrName>fill.on</p:attrName>
                                        </p:attrNameLst>
                                      </p:cBhvr>
                                      <p:to>
                                        <p:strVal val="true"/>
                                      </p:to>
                                    </p:set>
                                    <p:animRot by="120000">
                                      <p:cBhvr>
                                        <p:cTn id="10" dur="100" fill="hold">
                                          <p:stCondLst>
                                            <p:cond delay="0"/>
                                          </p:stCondLst>
                                        </p:cTn>
                                        <p:tgtEl>
                                          <p:spTgt spid="591878"/>
                                        </p:tgtEl>
                                        <p:attrNameLst>
                                          <p:attrName>r</p:attrName>
                                        </p:attrNameLst>
                                      </p:cBhvr>
                                    </p:animRot>
                                    <p:animRot by="-240000">
                                      <p:cBhvr>
                                        <p:cTn id="11" dur="200" fill="hold">
                                          <p:stCondLst>
                                            <p:cond delay="200"/>
                                          </p:stCondLst>
                                        </p:cTn>
                                        <p:tgtEl>
                                          <p:spTgt spid="591878"/>
                                        </p:tgtEl>
                                        <p:attrNameLst>
                                          <p:attrName>r</p:attrName>
                                        </p:attrNameLst>
                                      </p:cBhvr>
                                    </p:animRot>
                                    <p:animRot by="240000">
                                      <p:cBhvr>
                                        <p:cTn id="12" dur="200" fill="hold">
                                          <p:stCondLst>
                                            <p:cond delay="400"/>
                                          </p:stCondLst>
                                        </p:cTn>
                                        <p:tgtEl>
                                          <p:spTgt spid="591878"/>
                                        </p:tgtEl>
                                        <p:attrNameLst>
                                          <p:attrName>r</p:attrName>
                                        </p:attrNameLst>
                                      </p:cBhvr>
                                    </p:animRot>
                                    <p:animRot by="-240000">
                                      <p:cBhvr>
                                        <p:cTn id="13" dur="200" fill="hold">
                                          <p:stCondLst>
                                            <p:cond delay="600"/>
                                          </p:stCondLst>
                                        </p:cTn>
                                        <p:tgtEl>
                                          <p:spTgt spid="591878"/>
                                        </p:tgtEl>
                                        <p:attrNameLst>
                                          <p:attrName>r</p:attrName>
                                        </p:attrNameLst>
                                      </p:cBhvr>
                                    </p:animRot>
                                    <p:animRot by="120000">
                                      <p:cBhvr>
                                        <p:cTn id="14" dur="200" fill="hold">
                                          <p:stCondLst>
                                            <p:cond delay="800"/>
                                          </p:stCondLst>
                                        </p:cTn>
                                        <p:tgtEl>
                                          <p:spTgt spid="5918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1944278" y="171112"/>
            <a:ext cx="6934200" cy="1160463"/>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r>
              <a:rPr lang="en-US" sz="4400" dirty="0">
                <a:solidFill>
                  <a:srgbClr val="224568"/>
                </a:solidFill>
                <a:latin typeface="+mj-lt"/>
              </a:rPr>
              <a:t>Continuum of Care Model</a:t>
            </a:r>
          </a:p>
        </p:txBody>
      </p:sp>
      <p:sp>
        <p:nvSpPr>
          <p:cNvPr id="35844" name="Rectangle 6"/>
          <p:cNvSpPr>
            <a:spLocks noChangeArrowheads="1"/>
          </p:cNvSpPr>
          <p:nvPr/>
        </p:nvSpPr>
        <p:spPr bwMode="auto">
          <a:xfrm>
            <a:off x="0" y="1916113"/>
            <a:ext cx="8316913"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FontTx/>
              <a:buChar char="•"/>
            </a:pPr>
            <a:endParaRPr lang="en-US" sz="3600"/>
          </a:p>
        </p:txBody>
      </p:sp>
      <p:graphicFrame>
        <p:nvGraphicFramePr>
          <p:cNvPr id="6" name="Diagram 5"/>
          <p:cNvGraphicFramePr>
            <a:graphicFrameLocks noChangeAspect="1"/>
          </p:cNvGraphicFramePr>
          <p:nvPr>
            <p:extLst>
              <p:ext uri="{D42A27DB-BD31-4B8C-83A1-F6EECF244321}">
                <p14:modId xmlns:p14="http://schemas.microsoft.com/office/powerpoint/2010/main" val="4172376412"/>
              </p:ext>
            </p:extLst>
          </p:nvPr>
        </p:nvGraphicFramePr>
        <p:xfrm>
          <a:off x="228599" y="964497"/>
          <a:ext cx="8640801" cy="4902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15575"/>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Tree>
    <p:extLst>
      <p:ext uri="{BB962C8B-B14F-4D97-AF65-F5344CB8AC3E}">
        <p14:creationId xmlns:p14="http://schemas.microsoft.com/office/powerpoint/2010/main" val="242785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Warm Transitions</a:t>
            </a:r>
            <a:endParaRPr lang="en-US" dirty="0"/>
          </a:p>
        </p:txBody>
      </p:sp>
      <p:sp>
        <p:nvSpPr>
          <p:cNvPr id="3" name="Content Placeholder 2"/>
          <p:cNvSpPr>
            <a:spLocks noGrp="1"/>
          </p:cNvSpPr>
          <p:nvPr>
            <p:ph idx="1"/>
          </p:nvPr>
        </p:nvSpPr>
        <p:spPr/>
        <p:txBody>
          <a:bodyPr/>
          <a:lstStyle/>
          <a:p>
            <a:r>
              <a:rPr lang="en-US" dirty="0" smtClean="0"/>
              <a:t>An approach to linkages to care</a:t>
            </a:r>
          </a:p>
          <a:p>
            <a:r>
              <a:rPr lang="en-US" dirty="0" smtClean="0"/>
              <a:t>Applies social </a:t>
            </a:r>
            <a:r>
              <a:rPr lang="en-US" dirty="0"/>
              <a:t>work tenets to public health activities </a:t>
            </a:r>
            <a:endParaRPr lang="en-US" dirty="0" smtClean="0"/>
          </a:p>
          <a:p>
            <a:r>
              <a:rPr lang="en-US" dirty="0" smtClean="0"/>
              <a:t>Used to connect those </a:t>
            </a:r>
            <a:r>
              <a:rPr lang="en-US" dirty="0"/>
              <a:t>with chronic health conditions including </a:t>
            </a:r>
            <a:r>
              <a:rPr lang="en-US" dirty="0" smtClean="0"/>
              <a:t>HIV-infection to community health care and services.</a:t>
            </a:r>
            <a:endParaRPr lang="en-US" dirty="0"/>
          </a:p>
        </p:txBody>
      </p:sp>
      <p:pic>
        <p:nvPicPr>
          <p:cNvPr id="4" name="Picture 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128" y="5753238"/>
            <a:ext cx="2501587" cy="1104762"/>
          </a:xfrm>
          <a:prstGeom prst="rect">
            <a:avLst/>
          </a:prstGeom>
        </p:spPr>
      </p:pic>
    </p:spTree>
    <p:extLst>
      <p:ext uri="{BB962C8B-B14F-4D97-AF65-F5344CB8AC3E}">
        <p14:creationId xmlns:p14="http://schemas.microsoft.com/office/powerpoint/2010/main" val="1355142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9069"/>
            <a:ext cx="6705600" cy="1143000"/>
          </a:xfrm>
        </p:spPr>
        <p:txBody>
          <a:bodyPr/>
          <a:lstStyle/>
          <a:p>
            <a:r>
              <a:rPr lang="en-US" dirty="0" smtClean="0"/>
              <a:t>Implementation Strategies</a:t>
            </a:r>
            <a:endParaRPr lang="en-US" dirty="0"/>
          </a:p>
        </p:txBody>
      </p:sp>
      <p:sp>
        <p:nvSpPr>
          <p:cNvPr id="3" name="Content Placeholder 2"/>
          <p:cNvSpPr>
            <a:spLocks noGrp="1"/>
          </p:cNvSpPr>
          <p:nvPr>
            <p:ph idx="1"/>
          </p:nvPr>
        </p:nvSpPr>
        <p:spPr>
          <a:xfrm>
            <a:off x="432847" y="2209800"/>
            <a:ext cx="8229600" cy="3867219"/>
          </a:xfrm>
        </p:spPr>
        <p:txBody>
          <a:bodyPr>
            <a:normAutofit/>
          </a:bodyPr>
          <a:lstStyle/>
          <a:p>
            <a:r>
              <a:rPr lang="en-US" sz="4000" dirty="0" smtClean="0"/>
              <a:t>Plan for the Unknown </a:t>
            </a:r>
          </a:p>
          <a:p>
            <a:r>
              <a:rPr lang="en-US" sz="4000" dirty="0" smtClean="0"/>
              <a:t>Expect the Unexpected</a:t>
            </a:r>
          </a:p>
          <a:p>
            <a:r>
              <a:rPr lang="en-US" sz="4000" dirty="0" smtClean="0"/>
              <a:t>Apply Social Work tenets</a:t>
            </a:r>
          </a:p>
          <a:p>
            <a:r>
              <a:rPr lang="en-US" sz="4000" dirty="0" smtClean="0"/>
              <a:t>Use Public Heath Principles</a:t>
            </a:r>
          </a:p>
          <a:p>
            <a:r>
              <a:rPr lang="en-US" sz="4000" dirty="0" smtClean="0"/>
              <a:t>Show you care</a:t>
            </a:r>
            <a:endParaRPr lang="en-US" sz="4000" dirty="0"/>
          </a:p>
        </p:txBody>
      </p:sp>
      <p:pic>
        <p:nvPicPr>
          <p:cNvPr id="4" name="Picture 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128" y="5753238"/>
            <a:ext cx="2501587" cy="1104762"/>
          </a:xfrm>
          <a:prstGeom prst="rect">
            <a:avLst/>
          </a:prstGeom>
        </p:spPr>
      </p:pic>
      <p:sp>
        <p:nvSpPr>
          <p:cNvPr id="6" name="TextBox 5"/>
          <p:cNvSpPr txBox="1"/>
          <p:nvPr/>
        </p:nvSpPr>
        <p:spPr bwMode="auto">
          <a:xfrm>
            <a:off x="304800" y="1295400"/>
            <a:ext cx="8686800" cy="801438"/>
          </a:xfrm>
          <a:prstGeom prst="rect">
            <a:avLst/>
          </a:prstGeom>
          <a:noFill/>
          <a:ln w="57150" cmpd="thinThick">
            <a:noFill/>
            <a:miter lim="800000"/>
            <a:headEnd/>
            <a:tailEnd/>
          </a:ln>
        </p:spPr>
        <p:txBody>
          <a:bodyPr wrap="square" lIns="228600" tIns="100584" rIns="228600" bIns="100584" rtlCol="0">
            <a:spAutoFit/>
          </a:bodyPr>
          <a:lstStyle/>
          <a:p>
            <a:pPr defTabSz="612775">
              <a:lnSpc>
                <a:spcPct val="80000"/>
              </a:lnSpc>
              <a:spcBef>
                <a:spcPct val="20000"/>
              </a:spcBef>
              <a:buSzPct val="125000"/>
            </a:pPr>
            <a:r>
              <a:rPr lang="en-US" sz="2400" i="1" dirty="0" smtClean="0">
                <a:solidFill>
                  <a:schemeClr val="bg1">
                    <a:lumMod val="50000"/>
                  </a:schemeClr>
                </a:solidFill>
                <a:effectLst/>
              </a:rPr>
              <a:t>Participants will be able to implement a 'warm transitions' approach to working with hard to serve populations</a:t>
            </a:r>
            <a:endParaRPr lang="en-US" sz="2800" dirty="0">
              <a:latin typeface="Calibri" pitchFamily="34" charset="0"/>
            </a:endParaRPr>
          </a:p>
        </p:txBody>
      </p:sp>
    </p:spTree>
    <p:extLst>
      <p:ext uri="{BB962C8B-B14F-4D97-AF65-F5344CB8AC3E}">
        <p14:creationId xmlns:p14="http://schemas.microsoft.com/office/powerpoint/2010/main" val="2511492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81200" y="33338"/>
            <a:ext cx="6248400" cy="1371600"/>
          </a:xfrm>
        </p:spPr>
        <p:txBody>
          <a:bodyPr>
            <a:normAutofit/>
          </a:bodyPr>
          <a:lstStyle/>
          <a:p>
            <a:pPr eaLnBrk="1" hangingPunct="1">
              <a:defRPr/>
            </a:pPr>
            <a:r>
              <a:rPr lang="en-US" kern="1200" dirty="0" smtClean="0">
                <a:ea typeface="+mn-ea"/>
                <a:cs typeface="+mn-cs"/>
              </a:rPr>
              <a:t>Practice Tools</a:t>
            </a:r>
            <a:endParaRPr lang="en-US" kern="1200" dirty="0">
              <a:ea typeface="+mn-ea"/>
              <a:cs typeface="+mn-cs"/>
            </a:endParaRPr>
          </a:p>
        </p:txBody>
      </p:sp>
      <p:sp>
        <p:nvSpPr>
          <p:cNvPr id="18435" name="Rectangle 3"/>
          <p:cNvSpPr>
            <a:spLocks noGrp="1" noChangeArrowheads="1"/>
          </p:cNvSpPr>
          <p:nvPr>
            <p:ph type="body" idx="1"/>
          </p:nvPr>
        </p:nvSpPr>
        <p:spPr>
          <a:xfrm>
            <a:off x="250825" y="1376363"/>
            <a:ext cx="8677275" cy="4749800"/>
          </a:xfrm>
        </p:spPr>
        <p:txBody>
          <a:bodyPr/>
          <a:lstStyle/>
          <a:p>
            <a:pPr eaLnBrk="1" hangingPunct="1">
              <a:lnSpc>
                <a:spcPct val="90000"/>
              </a:lnSpc>
              <a:defRPr/>
            </a:pPr>
            <a:r>
              <a:rPr lang="en-US" sz="2800" kern="1200" dirty="0">
                <a:latin typeface="Calibri" pitchFamily="34" charset="0"/>
              </a:rPr>
              <a:t>Concurrently engage and terminate</a:t>
            </a:r>
          </a:p>
          <a:p>
            <a:pPr eaLnBrk="1" hangingPunct="1">
              <a:lnSpc>
                <a:spcPct val="90000"/>
              </a:lnSpc>
              <a:defRPr/>
            </a:pPr>
            <a:r>
              <a:rPr lang="en-US" sz="2800" kern="1200" dirty="0">
                <a:latin typeface="Calibri" pitchFamily="34" charset="0"/>
              </a:rPr>
              <a:t>Stay or Go? Plan for both possibilities</a:t>
            </a:r>
          </a:p>
          <a:p>
            <a:pPr eaLnBrk="1" hangingPunct="1">
              <a:lnSpc>
                <a:spcPct val="90000"/>
              </a:lnSpc>
              <a:defRPr/>
            </a:pPr>
            <a:r>
              <a:rPr lang="en-US" sz="2800" kern="1200" dirty="0">
                <a:latin typeface="Calibri" pitchFamily="34" charset="0"/>
              </a:rPr>
              <a:t>Motivational Interviewing</a:t>
            </a:r>
          </a:p>
          <a:p>
            <a:pPr eaLnBrk="1" hangingPunct="1">
              <a:lnSpc>
                <a:spcPct val="90000"/>
              </a:lnSpc>
              <a:defRPr/>
            </a:pPr>
            <a:r>
              <a:rPr lang="en-US" sz="2800" kern="1200" dirty="0">
                <a:latin typeface="Calibri" pitchFamily="34" charset="0"/>
              </a:rPr>
              <a:t>Alcohol / Substance Abuse Screening</a:t>
            </a:r>
          </a:p>
          <a:p>
            <a:pPr eaLnBrk="1" hangingPunct="1">
              <a:lnSpc>
                <a:spcPct val="90000"/>
              </a:lnSpc>
              <a:defRPr/>
            </a:pPr>
            <a:r>
              <a:rPr lang="en-US" sz="2800" kern="1200" dirty="0">
                <a:latin typeface="Calibri" pitchFamily="34" charset="0"/>
              </a:rPr>
              <a:t>Evidence-based Tools</a:t>
            </a:r>
          </a:p>
          <a:p>
            <a:pPr marL="633413" lvl="1" indent="-293688" eaLnBrk="1" hangingPunct="1">
              <a:lnSpc>
                <a:spcPct val="90000"/>
              </a:lnSpc>
              <a:spcBef>
                <a:spcPct val="15000"/>
              </a:spcBef>
              <a:buClr>
                <a:srgbClr val="00CC00"/>
              </a:buClr>
              <a:buFont typeface="Wingdings" pitchFamily="2" charset="2"/>
              <a:buChar char="§"/>
              <a:defRPr/>
            </a:pPr>
            <a:r>
              <a:rPr lang="en-US" i="1" kern="1200" dirty="0">
                <a:latin typeface="Calibri" pitchFamily="34" charset="0"/>
              </a:rPr>
              <a:t>CAGE, Audit or DAST</a:t>
            </a:r>
          </a:p>
          <a:p>
            <a:pPr marL="633413" lvl="1" indent="-293688" eaLnBrk="1" hangingPunct="1">
              <a:lnSpc>
                <a:spcPct val="90000"/>
              </a:lnSpc>
              <a:spcBef>
                <a:spcPct val="15000"/>
              </a:spcBef>
              <a:buClr>
                <a:srgbClr val="00CC00"/>
              </a:buClr>
              <a:buFont typeface="Wingdings" pitchFamily="2" charset="2"/>
              <a:buChar char="§"/>
              <a:defRPr/>
            </a:pPr>
            <a:r>
              <a:rPr lang="en-US" i="1" kern="1200" dirty="0">
                <a:latin typeface="Calibri" pitchFamily="34" charset="0"/>
              </a:rPr>
              <a:t> Health / Wellness Screening – SF12</a:t>
            </a:r>
          </a:p>
          <a:p>
            <a:pPr marL="633413" lvl="1" indent="-293688" eaLnBrk="1" hangingPunct="1">
              <a:lnSpc>
                <a:spcPct val="90000"/>
              </a:lnSpc>
              <a:spcBef>
                <a:spcPct val="15000"/>
              </a:spcBef>
              <a:buClr>
                <a:srgbClr val="00CC00"/>
              </a:buClr>
              <a:buFont typeface="Wingdings" pitchFamily="2" charset="2"/>
              <a:buChar char="§"/>
              <a:defRPr/>
            </a:pPr>
            <a:r>
              <a:rPr lang="en-US" i="1" kern="1200" dirty="0">
                <a:latin typeface="Calibri" pitchFamily="34" charset="0"/>
              </a:rPr>
              <a:t>SPECTRM program</a:t>
            </a:r>
          </a:p>
          <a:p>
            <a:pPr eaLnBrk="1" hangingPunct="1">
              <a:lnSpc>
                <a:spcPct val="90000"/>
              </a:lnSpc>
              <a:defRPr/>
            </a:pPr>
            <a:r>
              <a:rPr lang="en-US" sz="2800" kern="1200" dirty="0">
                <a:latin typeface="Calibri" pitchFamily="34" charset="0"/>
              </a:rPr>
              <a:t>Use MOU, FQHC listings, recently award grants to build your network of resources.</a:t>
            </a:r>
          </a:p>
        </p:txBody>
      </p:sp>
      <p:pic>
        <p:nvPicPr>
          <p:cNvPr id="5" name="Picture 6"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5575"/>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Tree>
    <p:extLst>
      <p:ext uri="{BB962C8B-B14F-4D97-AF65-F5344CB8AC3E}">
        <p14:creationId xmlns:p14="http://schemas.microsoft.com/office/powerpoint/2010/main" val="1760015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lstStyle/>
          <a:p>
            <a:r>
              <a:rPr lang="en-US" dirty="0" smtClean="0"/>
              <a:t>Planning for the Unknown</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dirty="0"/>
              <a:t>At </a:t>
            </a:r>
            <a:r>
              <a:rPr lang="en-US" dirty="0" smtClean="0"/>
              <a:t>each session, plans </a:t>
            </a:r>
            <a:r>
              <a:rPr lang="en-US" dirty="0"/>
              <a:t>are devised for two possible </a:t>
            </a:r>
            <a:r>
              <a:rPr lang="en-US" dirty="0" smtClean="0"/>
              <a:t>outcomes, whether the client</a:t>
            </a:r>
          </a:p>
          <a:p>
            <a:pPr lvl="1"/>
            <a:r>
              <a:rPr lang="en-US" dirty="0" smtClean="0"/>
              <a:t>Remains </a:t>
            </a:r>
          </a:p>
          <a:p>
            <a:pPr lvl="1"/>
            <a:r>
              <a:rPr lang="en-US" dirty="0" smtClean="0"/>
              <a:t>Moves on</a:t>
            </a:r>
          </a:p>
          <a:p>
            <a:r>
              <a:rPr lang="en-US" dirty="0" smtClean="0"/>
              <a:t>“Transfer the Juice”</a:t>
            </a:r>
          </a:p>
          <a:p>
            <a:pPr lvl="1"/>
            <a:r>
              <a:rPr lang="en-US" dirty="0" smtClean="0"/>
              <a:t>case conference </a:t>
            </a:r>
            <a:r>
              <a:rPr lang="en-US" dirty="0"/>
              <a:t>with the client, </a:t>
            </a:r>
            <a:r>
              <a:rPr lang="en-US" dirty="0" smtClean="0"/>
              <a:t>current and future provider to </a:t>
            </a:r>
            <a:r>
              <a:rPr lang="en-US" dirty="0"/>
              <a:t>transition the helping </a:t>
            </a:r>
            <a:r>
              <a:rPr lang="en-US" dirty="0" smtClean="0"/>
              <a:t>relationship</a:t>
            </a:r>
            <a:endParaRPr lang="en-US" dirty="0"/>
          </a:p>
          <a:p>
            <a:endParaRPr lang="en-US" dirty="0"/>
          </a:p>
        </p:txBody>
      </p:sp>
      <p:pic>
        <p:nvPicPr>
          <p:cNvPr id="4" name="Picture 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128" y="5753238"/>
            <a:ext cx="2501587" cy="1104762"/>
          </a:xfrm>
          <a:prstGeom prst="rect">
            <a:avLst/>
          </a:prstGeom>
        </p:spPr>
      </p:pic>
    </p:spTree>
    <p:extLst>
      <p:ext uri="{BB962C8B-B14F-4D97-AF65-F5344CB8AC3E}">
        <p14:creationId xmlns:p14="http://schemas.microsoft.com/office/powerpoint/2010/main" val="1355142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lstStyle/>
          <a:p>
            <a:r>
              <a:rPr lang="en-US" dirty="0" smtClean="0"/>
              <a:t>Expect the Unexpected</a:t>
            </a:r>
            <a:endParaRPr lang="en-US" dirty="0"/>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dirty="0" smtClean="0"/>
              <a:t>Act as if each session is your last.</a:t>
            </a:r>
          </a:p>
          <a:p>
            <a:pPr marL="342900" lvl="1" indent="-342900">
              <a:buFont typeface="Arial" pitchFamily="34" charset="0"/>
              <a:buChar char="•"/>
            </a:pPr>
            <a:r>
              <a:rPr lang="en-US" dirty="0" smtClean="0"/>
              <a:t>Obtain consent to contact family members, health providers, health insurance plan, case managers.</a:t>
            </a:r>
          </a:p>
          <a:p>
            <a:r>
              <a:rPr lang="en-US" sz="2800" dirty="0" smtClean="0"/>
              <a:t>For example, jail staff note </a:t>
            </a:r>
            <a:r>
              <a:rPr lang="en-US" sz="2800" dirty="0"/>
              <a:t>upcoming </a:t>
            </a:r>
            <a:r>
              <a:rPr lang="en-US" sz="2800" dirty="0" smtClean="0"/>
              <a:t>court dates </a:t>
            </a:r>
            <a:r>
              <a:rPr lang="en-US" sz="2800" dirty="0"/>
              <a:t>and </a:t>
            </a:r>
            <a:r>
              <a:rPr lang="en-US" sz="2800" dirty="0" smtClean="0"/>
              <a:t>make arrangements in </a:t>
            </a:r>
            <a:r>
              <a:rPr lang="en-US" sz="2800" dirty="0"/>
              <a:t>anticipation of release </a:t>
            </a:r>
          </a:p>
          <a:p>
            <a:pPr lvl="1"/>
            <a:r>
              <a:rPr lang="en-US" dirty="0" smtClean="0"/>
              <a:t>two-thirds of detainees are released following a court hearing. </a:t>
            </a:r>
          </a:p>
          <a:p>
            <a:endParaRPr lang="en-US" dirty="0" smtClean="0"/>
          </a:p>
          <a:p>
            <a:pPr marL="0" indent="0">
              <a:buNone/>
            </a:pPr>
            <a:endParaRPr lang="en-US" dirty="0"/>
          </a:p>
        </p:txBody>
      </p:sp>
      <p:pic>
        <p:nvPicPr>
          <p:cNvPr id="4" name="Picture 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128" y="5753238"/>
            <a:ext cx="2501587" cy="1104762"/>
          </a:xfrm>
          <a:prstGeom prst="rect">
            <a:avLst/>
          </a:prstGeom>
        </p:spPr>
      </p:pic>
    </p:spTree>
    <p:extLst>
      <p:ext uri="{BB962C8B-B14F-4D97-AF65-F5344CB8AC3E}">
        <p14:creationId xmlns:p14="http://schemas.microsoft.com/office/powerpoint/2010/main" val="783391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lstStyle/>
          <a:p>
            <a:r>
              <a:rPr lang="en-US" dirty="0" smtClean="0"/>
              <a:t>Social Work Tenets Applied</a:t>
            </a:r>
            <a:endParaRPr lang="en-US" dirty="0"/>
          </a:p>
        </p:txBody>
      </p:sp>
      <p:sp>
        <p:nvSpPr>
          <p:cNvPr id="3" name="Content Placeholder 2"/>
          <p:cNvSpPr>
            <a:spLocks noGrp="1"/>
          </p:cNvSpPr>
          <p:nvPr>
            <p:ph idx="1"/>
          </p:nvPr>
        </p:nvSpPr>
        <p:spPr/>
        <p:txBody>
          <a:bodyPr>
            <a:normAutofit/>
          </a:bodyPr>
          <a:lstStyle/>
          <a:p>
            <a:r>
              <a:rPr lang="en-US" dirty="0" smtClean="0"/>
              <a:t>Begin </a:t>
            </a:r>
            <a:r>
              <a:rPr lang="en-US" dirty="0"/>
              <a:t>where the client </a:t>
            </a:r>
            <a:r>
              <a:rPr lang="en-US" dirty="0" smtClean="0"/>
              <a:t>is</a:t>
            </a:r>
          </a:p>
          <a:p>
            <a:pPr lvl="1"/>
            <a:r>
              <a:rPr lang="en-US" dirty="0" smtClean="0"/>
              <a:t>Inquire </a:t>
            </a:r>
            <a:r>
              <a:rPr lang="en-US" dirty="0"/>
              <a:t>about the client’s </a:t>
            </a:r>
            <a:r>
              <a:rPr lang="en-US" dirty="0" smtClean="0"/>
              <a:t>priorities.</a:t>
            </a:r>
          </a:p>
          <a:p>
            <a:r>
              <a:rPr lang="en-US" dirty="0" smtClean="0"/>
              <a:t>Address basic needs</a:t>
            </a:r>
          </a:p>
          <a:p>
            <a:pPr lvl="1"/>
            <a:r>
              <a:rPr lang="en-US" dirty="0" smtClean="0"/>
              <a:t>secure food, clothing</a:t>
            </a:r>
          </a:p>
          <a:p>
            <a:pPr lvl="1"/>
            <a:r>
              <a:rPr lang="en-US" dirty="0" smtClean="0"/>
              <a:t>stable housing</a:t>
            </a:r>
          </a:p>
          <a:p>
            <a:r>
              <a:rPr lang="en-US" dirty="0" smtClean="0"/>
              <a:t>Use “warm fuzzy” attention to reinforce positive behavior (rather than “cold, prickly”)</a:t>
            </a:r>
          </a:p>
          <a:p>
            <a:pPr marL="0" indent="0">
              <a:buNone/>
            </a:pPr>
            <a:endParaRPr lang="en-US" dirty="0" smtClean="0"/>
          </a:p>
          <a:p>
            <a:pPr marL="0" indent="0">
              <a:buNone/>
            </a:pPr>
            <a:endParaRPr lang="en-US" dirty="0"/>
          </a:p>
        </p:txBody>
      </p:sp>
      <p:pic>
        <p:nvPicPr>
          <p:cNvPr id="4" name="Picture 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128" y="5753238"/>
            <a:ext cx="2501587" cy="1104762"/>
          </a:xfrm>
          <a:prstGeom prst="rect">
            <a:avLst/>
          </a:prstGeom>
        </p:spPr>
      </p:pic>
    </p:spTree>
    <p:extLst>
      <p:ext uri="{BB962C8B-B14F-4D97-AF65-F5344CB8AC3E}">
        <p14:creationId xmlns:p14="http://schemas.microsoft.com/office/powerpoint/2010/main" val="1355142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fontScale="90000"/>
          </a:bodyPr>
          <a:lstStyle/>
          <a:p>
            <a:r>
              <a:rPr lang="en-US" dirty="0" smtClean="0"/>
              <a:t>Public Health Principles Applied</a:t>
            </a:r>
            <a:endParaRPr lang="en-US" dirty="0"/>
          </a:p>
        </p:txBody>
      </p:sp>
      <p:pic>
        <p:nvPicPr>
          <p:cNvPr id="4" name="Picture 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128" y="5753238"/>
            <a:ext cx="2501587" cy="1104762"/>
          </a:xfrm>
          <a:prstGeom prst="rect">
            <a:avLst/>
          </a:prstGeom>
        </p:spPr>
      </p:pic>
      <p:sp>
        <p:nvSpPr>
          <p:cNvPr id="6" name="Text Box 151"/>
          <p:cNvSpPr txBox="1">
            <a:spLocks noGrp="1" noChangeArrowheads="1"/>
          </p:cNvSpPr>
          <p:nvPr>
            <p:ph idx="1"/>
          </p:nvPr>
        </p:nvSpPr>
        <p:spPr bwMode="auto">
          <a:xfrm>
            <a:off x="457200" y="1600200"/>
            <a:ext cx="8229600" cy="5429179"/>
          </a:xfrm>
          <a:prstGeom prst="rect">
            <a:avLst/>
          </a:prstGeom>
          <a:noFill/>
          <a:ln w="57150" cmpd="thinThick">
            <a:noFill/>
            <a:miter lim="800000"/>
            <a:headEnd/>
            <a:tailEnd/>
          </a:ln>
        </p:spPr>
        <p:txBody>
          <a:bodyPr wrap="square" lIns="228600" tIns="100584" rIns="228600" bIns="100584">
            <a:spAutoFit/>
          </a:bodyPr>
          <a:lstStyle/>
          <a:p>
            <a:pPr marL="457200" indent="-457200" eaLnBrk="0" hangingPunct="0"/>
            <a:r>
              <a:rPr lang="en-US" dirty="0" smtClean="0"/>
              <a:t>Ask good questions</a:t>
            </a:r>
          </a:p>
          <a:p>
            <a:pPr lvl="1"/>
            <a:r>
              <a:rPr lang="en-US" dirty="0" smtClean="0"/>
              <a:t>Rather than “What’s your address?” try “How may I reach you in the community?” </a:t>
            </a:r>
          </a:p>
          <a:p>
            <a:pPr lvl="1"/>
            <a:r>
              <a:rPr lang="en-US" dirty="0" smtClean="0"/>
              <a:t>Rather than “Who is your emergency contact?” ask “Where shall I send laboratory results?”</a:t>
            </a:r>
          </a:p>
          <a:p>
            <a:pPr marL="457200" indent="-457200" eaLnBrk="0" hangingPunct="0">
              <a:buFont typeface="Arial" pitchFamily="34" charset="0"/>
              <a:buChar char="•"/>
            </a:pPr>
            <a:r>
              <a:rPr lang="en-US" dirty="0" smtClean="0"/>
              <a:t>Facilitate </a:t>
            </a:r>
            <a:r>
              <a:rPr lang="en-US" dirty="0"/>
              <a:t>access to health </a:t>
            </a:r>
            <a:r>
              <a:rPr lang="en-US" dirty="0" smtClean="0"/>
              <a:t>care and return to care: </a:t>
            </a:r>
          </a:p>
          <a:p>
            <a:pPr marL="857250" lvl="1" indent="-457200" eaLnBrk="0" hangingPunct="0">
              <a:buFont typeface="Arial" pitchFamily="34" charset="0"/>
              <a:buChar char="•"/>
            </a:pPr>
            <a:r>
              <a:rPr lang="en-US" dirty="0" smtClean="0"/>
              <a:t>Health insurance</a:t>
            </a:r>
          </a:p>
          <a:p>
            <a:pPr marL="857250" lvl="1" indent="-457200" eaLnBrk="0" hangingPunct="0">
              <a:buFont typeface="Arial" pitchFamily="34" charset="0"/>
              <a:buChar char="•"/>
            </a:pPr>
            <a:r>
              <a:rPr lang="en-US" dirty="0" smtClean="0"/>
              <a:t>Transportation</a:t>
            </a:r>
          </a:p>
          <a:p>
            <a:pPr marL="857250" lvl="1" indent="-457200" eaLnBrk="0" hangingPunct="0">
              <a:buFont typeface="Arial" pitchFamily="34" charset="0"/>
              <a:buChar char="•"/>
            </a:pPr>
            <a:r>
              <a:rPr lang="en-US" dirty="0" smtClean="0"/>
              <a:t>Medication</a:t>
            </a:r>
            <a:endParaRPr lang="en-US" sz="2800" dirty="0"/>
          </a:p>
          <a:p>
            <a:pPr marL="457200" indent="-457200" eaLnBrk="0" hangingPunct="0">
              <a:buFont typeface="Arial" pitchFamily="34" charset="0"/>
              <a:buChar char="•"/>
            </a:pPr>
            <a:endParaRPr lang="en-US" sz="1100" baseline="0" dirty="0">
              <a:latin typeface="Arial" charset="0"/>
            </a:endParaRPr>
          </a:p>
        </p:txBody>
      </p:sp>
    </p:spTree>
    <p:extLst>
      <p:ext uri="{BB962C8B-B14F-4D97-AF65-F5344CB8AC3E}">
        <p14:creationId xmlns:p14="http://schemas.microsoft.com/office/powerpoint/2010/main" val="135514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a:xfrm>
            <a:off x="457200" y="1355794"/>
            <a:ext cx="8229600" cy="4949825"/>
          </a:xfrm>
        </p:spPr>
        <p:txBody>
          <a:bodyPr>
            <a:normAutofit fontScale="70000" lnSpcReduction="20000"/>
          </a:bodyPr>
          <a:lstStyle/>
          <a:p>
            <a:pPr marL="0" indent="0">
              <a:buNone/>
            </a:pPr>
            <a:r>
              <a:rPr lang="en-US" dirty="0" smtClean="0">
                <a:effectLst/>
              </a:rPr>
              <a:t>New York City (NYC) jails are at the epicenter of an epidemic that overwhelmingly affects black and Hispanic men and offers a significant opportunity for public health intervention. </a:t>
            </a:r>
          </a:p>
          <a:p>
            <a:pPr marL="0" indent="0">
              <a:buNone/>
            </a:pPr>
            <a:r>
              <a:rPr lang="en-US" dirty="0" smtClean="0">
                <a:effectLst/>
              </a:rPr>
              <a:t>The NYC Department of Health and Mental Hygiene, the Health Authority in the NYC jail system, instituted a program to identify the HIV-infected, initiate transitional care coordination services within 48 hours of jail admission, and facilitate linkages to primary care in the community. </a:t>
            </a:r>
          </a:p>
          <a:p>
            <a:pPr marL="0" indent="0">
              <a:buNone/>
            </a:pPr>
            <a:r>
              <a:rPr lang="en-US" dirty="0" smtClean="0">
                <a:effectLst/>
              </a:rPr>
              <a:t>Trained health professionals provide transitional care coordination services using a caring and supportive, 'warm transitions' approach. Post-release, access to care is facilitated with an aftercare letter, discharge kit including condoms and medication, accompaniment and transportation as needed. </a:t>
            </a:r>
          </a:p>
          <a:p>
            <a:pPr marL="0" indent="0">
              <a:buNone/>
            </a:pPr>
            <a:r>
              <a:rPr lang="en-US" dirty="0" smtClean="0">
                <a:effectLst/>
              </a:rPr>
              <a:t>Linkages to primary care may be the right first step to facilitate continuity of care for people with HIV returning home from jail and the public health of the community to which they return. </a:t>
            </a:r>
          </a:p>
          <a:p>
            <a:pPr marL="0" indent="0">
              <a:buNone/>
            </a:pPr>
            <a:r>
              <a:rPr lang="en-US" dirty="0" smtClean="0">
                <a:effectLst/>
              </a:rPr>
              <a:t>Program outcomes will be highlighted.</a:t>
            </a:r>
            <a:endParaRPr lang="en-US" dirty="0">
              <a:effectLst/>
            </a:endParaRPr>
          </a:p>
        </p:txBody>
      </p:sp>
      <p:pic>
        <p:nvPicPr>
          <p:cNvPr id="4" name="Picture 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128" y="5753238"/>
            <a:ext cx="2501587" cy="1104762"/>
          </a:xfrm>
          <a:prstGeom prst="rect">
            <a:avLst/>
          </a:prstGeom>
        </p:spPr>
      </p:pic>
    </p:spTree>
    <p:extLst>
      <p:ext uri="{BB962C8B-B14F-4D97-AF65-F5344CB8AC3E}">
        <p14:creationId xmlns:p14="http://schemas.microsoft.com/office/powerpoint/2010/main" val="1677380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Demonstrate Caring</a:t>
            </a:r>
            <a:endParaRPr lang="en-US" dirty="0"/>
          </a:p>
        </p:txBody>
      </p:sp>
      <p:sp>
        <p:nvSpPr>
          <p:cNvPr id="3" name="Content Placeholder 2"/>
          <p:cNvSpPr>
            <a:spLocks noGrp="1"/>
          </p:cNvSpPr>
          <p:nvPr>
            <p:ph idx="1"/>
          </p:nvPr>
        </p:nvSpPr>
        <p:spPr/>
        <p:txBody>
          <a:bodyPr>
            <a:normAutofit/>
          </a:bodyPr>
          <a:lstStyle/>
          <a:p>
            <a:r>
              <a:rPr lang="en-US" dirty="0" smtClean="0"/>
              <a:t>Hire non-judgmental caring staff familiar with community needs</a:t>
            </a:r>
          </a:p>
          <a:p>
            <a:pPr marL="857250" lvl="1" indent="-457200" eaLnBrk="0" hangingPunct="0"/>
            <a:r>
              <a:rPr lang="en-US" dirty="0" smtClean="0"/>
              <a:t>Bilingual, impacted by HIV, service system</a:t>
            </a:r>
            <a:endParaRPr lang="en-US" sz="1100" baseline="0" dirty="0" smtClean="0">
              <a:latin typeface="Arial" charset="0"/>
            </a:endParaRPr>
          </a:p>
          <a:p>
            <a:r>
              <a:rPr lang="en-US" dirty="0"/>
              <a:t>Eye </a:t>
            </a:r>
            <a:r>
              <a:rPr lang="en-US" dirty="0" smtClean="0"/>
              <a:t>contact / non-verbal communication</a:t>
            </a:r>
            <a:endParaRPr lang="en-US" dirty="0"/>
          </a:p>
          <a:p>
            <a:r>
              <a:rPr lang="en-US" dirty="0" smtClean="0"/>
              <a:t>Offer undergarments, food, clothes, condoms</a:t>
            </a:r>
            <a:endParaRPr lang="en-US" dirty="0"/>
          </a:p>
          <a:p>
            <a:r>
              <a:rPr lang="en-US" dirty="0"/>
              <a:t>Arrange accompaniment</a:t>
            </a:r>
          </a:p>
          <a:p>
            <a:pPr marL="0" indent="0">
              <a:buNone/>
            </a:pPr>
            <a:endParaRPr lang="en-US" dirty="0"/>
          </a:p>
        </p:txBody>
      </p:sp>
      <p:pic>
        <p:nvPicPr>
          <p:cNvPr id="4" name="Picture 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128" y="5753238"/>
            <a:ext cx="2501587" cy="1104762"/>
          </a:xfrm>
          <a:prstGeom prst="rect">
            <a:avLst/>
          </a:prstGeom>
        </p:spPr>
      </p:pic>
    </p:spTree>
    <p:extLst>
      <p:ext uri="{BB962C8B-B14F-4D97-AF65-F5344CB8AC3E}">
        <p14:creationId xmlns:p14="http://schemas.microsoft.com/office/powerpoint/2010/main" val="1355142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97012" y="0"/>
            <a:ext cx="7037388" cy="1371600"/>
          </a:xfrm>
          <a:prstGeom prst="rect">
            <a:avLst/>
          </a:prstGeom>
          <a:noFill/>
          <a:ln w="9525">
            <a:noFill/>
            <a:miter lim="800000"/>
            <a:headEnd/>
            <a:tailEnd/>
          </a:ln>
          <a:effectLst/>
        </p:spPr>
        <p:txBody>
          <a:bodyPr anchor="ctr"/>
          <a:lstStyle/>
          <a:p>
            <a:pPr algn="ctr" defTabSz="914400" eaLnBrk="1" hangingPunct="1">
              <a:defRPr/>
            </a:pPr>
            <a:r>
              <a:rPr lang="en-US" sz="4400" dirty="0" smtClean="0">
                <a:latin typeface="+mj-lt"/>
              </a:rPr>
              <a:t> Results</a:t>
            </a:r>
            <a:endParaRPr lang="en-US" sz="4400" dirty="0">
              <a:latin typeface="+mj-lt"/>
            </a:endParaRPr>
          </a:p>
        </p:txBody>
      </p:sp>
      <p:sp>
        <p:nvSpPr>
          <p:cNvPr id="4" name="Rectangle 3"/>
          <p:cNvSpPr txBox="1">
            <a:spLocks noChangeArrowheads="1"/>
          </p:cNvSpPr>
          <p:nvPr/>
        </p:nvSpPr>
        <p:spPr bwMode="auto">
          <a:xfrm>
            <a:off x="457200" y="1187113"/>
            <a:ext cx="8458200" cy="5118506"/>
          </a:xfrm>
          <a:prstGeom prst="rect">
            <a:avLst/>
          </a:prstGeom>
          <a:noFill/>
          <a:ln w="9525">
            <a:noFill/>
            <a:miter lim="800000"/>
            <a:headEnd/>
            <a:tailEnd/>
          </a:ln>
          <a:effectLst/>
        </p:spPr>
        <p:txBody>
          <a:bodyPr/>
          <a:lstStyle/>
          <a:p>
            <a:pPr marL="457200" indent="-457200" defTabSz="914400" eaLnBrk="1" hangingPunct="1">
              <a:spcBef>
                <a:spcPct val="60000"/>
              </a:spcBef>
              <a:buSzPct val="100000"/>
              <a:buFont typeface="Arial" pitchFamily="34" charset="0"/>
              <a:buChar char="•"/>
              <a:defRPr/>
            </a:pPr>
            <a:r>
              <a:rPr lang="en-US" sz="2800" kern="0" dirty="0">
                <a:latin typeface="Calibri" pitchFamily="34" charset="0"/>
              </a:rPr>
              <a:t>About 4,300 discharge plans were developed in 2011 with those living with chronic health conditions including diabetes, heart disease, hypertension, HIV </a:t>
            </a:r>
            <a:r>
              <a:rPr lang="en-US" sz="2800" kern="0" dirty="0" err="1">
                <a:latin typeface="Calibri" pitchFamily="34" charset="0"/>
              </a:rPr>
              <a:t>hep</a:t>
            </a:r>
            <a:r>
              <a:rPr lang="en-US" sz="2800" kern="0" dirty="0">
                <a:latin typeface="Calibri" pitchFamily="34" charset="0"/>
              </a:rPr>
              <a:t> c, liver disease and substance use.</a:t>
            </a:r>
          </a:p>
          <a:p>
            <a:pPr marL="457200" indent="-457200" defTabSz="914400" eaLnBrk="1" hangingPunct="1">
              <a:spcBef>
                <a:spcPct val="60000"/>
              </a:spcBef>
              <a:buSzPct val="100000"/>
              <a:buFont typeface="Arial" pitchFamily="34" charset="0"/>
              <a:buChar char="•"/>
              <a:defRPr/>
            </a:pPr>
            <a:r>
              <a:rPr lang="en-US" sz="2800" kern="0" dirty="0">
                <a:latin typeface="Calibri" pitchFamily="34" charset="0"/>
              </a:rPr>
              <a:t>Of those released with a plan nearly 75% are connected to a community </a:t>
            </a:r>
            <a:r>
              <a:rPr lang="en-US" sz="2800" kern="0" dirty="0" smtClean="0">
                <a:latin typeface="Calibri" pitchFamily="34" charset="0"/>
              </a:rPr>
              <a:t>provider.</a:t>
            </a:r>
          </a:p>
          <a:p>
            <a:pPr marL="457200" indent="-457200" defTabSz="914400" eaLnBrk="1" hangingPunct="1">
              <a:spcBef>
                <a:spcPct val="60000"/>
              </a:spcBef>
              <a:buSzPct val="100000"/>
              <a:buFont typeface="Arial" pitchFamily="34" charset="0"/>
              <a:buChar char="•"/>
              <a:defRPr/>
            </a:pPr>
            <a:r>
              <a:rPr lang="en-US" sz="2800" kern="0" dirty="0" smtClean="0">
                <a:latin typeface="Calibri" pitchFamily="34" charset="0"/>
              </a:rPr>
              <a:t>88% not </a:t>
            </a:r>
            <a:r>
              <a:rPr lang="en-US" sz="2800" kern="0" dirty="0">
                <a:latin typeface="Calibri" pitchFamily="34" charset="0"/>
              </a:rPr>
              <a:t>initially connect were located </a:t>
            </a:r>
            <a:r>
              <a:rPr lang="en-US" sz="2800" kern="0" dirty="0" smtClean="0">
                <a:latin typeface="Calibri" pitchFamily="34" charset="0"/>
              </a:rPr>
              <a:t>(30% in jail)</a:t>
            </a:r>
          </a:p>
          <a:p>
            <a:pPr marL="457200" indent="-457200">
              <a:spcBef>
                <a:spcPct val="60000"/>
              </a:spcBef>
              <a:buSzPct val="100000"/>
              <a:buFont typeface="Arial" pitchFamily="34" charset="0"/>
              <a:buChar char="•"/>
              <a:defRPr/>
            </a:pPr>
            <a:r>
              <a:rPr lang="en-US" sz="2800" kern="0" dirty="0" smtClean="0">
                <a:latin typeface="Calibri" pitchFamily="34" charset="0"/>
              </a:rPr>
              <a:t>82% </a:t>
            </a:r>
            <a:r>
              <a:rPr lang="en-US" sz="2800" dirty="0"/>
              <a:t>of those </a:t>
            </a:r>
            <a:r>
              <a:rPr lang="en-US" sz="2800" dirty="0" smtClean="0"/>
              <a:t>in the community and not initially returned to </a:t>
            </a:r>
            <a:r>
              <a:rPr lang="en-US" sz="2800" dirty="0"/>
              <a:t>care were </a:t>
            </a:r>
            <a:r>
              <a:rPr lang="en-US" sz="2800" dirty="0" smtClean="0"/>
              <a:t>linked </a:t>
            </a:r>
            <a:r>
              <a:rPr lang="en-US" sz="2800" kern="0" dirty="0" smtClean="0">
                <a:latin typeface="Calibri" pitchFamily="34" charset="0"/>
              </a:rPr>
              <a:t>by </a:t>
            </a:r>
            <a:r>
              <a:rPr lang="en-US" sz="2800" kern="0" dirty="0">
                <a:latin typeface="Calibri" pitchFamily="34" charset="0"/>
              </a:rPr>
              <a:t>the home visit </a:t>
            </a:r>
            <a:r>
              <a:rPr lang="en-US" sz="2800" kern="0" dirty="0" smtClean="0">
                <a:latin typeface="Calibri" pitchFamily="34" charset="0"/>
              </a:rPr>
              <a:t>team</a:t>
            </a:r>
          </a:p>
        </p:txBody>
      </p:sp>
      <p:pic>
        <p:nvPicPr>
          <p:cNvPr id="5" name="Picture 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5575"/>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Tree>
    <p:extLst>
      <p:ext uri="{BB962C8B-B14F-4D97-AF65-F5344CB8AC3E}">
        <p14:creationId xmlns:p14="http://schemas.microsoft.com/office/powerpoint/2010/main" val="2166129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981200" y="131763"/>
            <a:ext cx="6553200" cy="1008062"/>
          </a:xfrm>
          <a:prstGeom prst="rect">
            <a:avLst/>
          </a:prstGeom>
          <a:noFill/>
          <a:ln>
            <a:noFill/>
          </a:ln>
          <a:effectLst/>
          <a:extLst/>
        </p:spPr>
        <p:txBody>
          <a:bodyPr anchor="ctr"/>
          <a:lstStyle/>
          <a:p>
            <a:pPr algn="ctr">
              <a:defRPr/>
            </a:pPr>
            <a:r>
              <a:rPr lang="en-US" sz="4400" dirty="0">
                <a:latin typeface="+mj-lt"/>
              </a:rPr>
              <a:t>Transitional Care Services</a:t>
            </a:r>
          </a:p>
        </p:txBody>
      </p:sp>
      <p:graphicFrame>
        <p:nvGraphicFramePr>
          <p:cNvPr id="5" name="Table 4"/>
          <p:cNvGraphicFramePr>
            <a:graphicFrameLocks noGrp="1"/>
          </p:cNvGraphicFramePr>
          <p:nvPr>
            <p:extLst>
              <p:ext uri="{D42A27DB-BD31-4B8C-83A1-F6EECF244321}">
                <p14:modId xmlns:p14="http://schemas.microsoft.com/office/powerpoint/2010/main" val="4078102465"/>
              </p:ext>
            </p:extLst>
          </p:nvPr>
        </p:nvGraphicFramePr>
        <p:xfrm>
          <a:off x="760413" y="914400"/>
          <a:ext cx="7697786" cy="5032374"/>
        </p:xfrm>
        <a:graphic>
          <a:graphicData uri="http://schemas.openxmlformats.org/drawingml/2006/table">
            <a:tbl>
              <a:tblPr/>
              <a:tblGrid>
                <a:gridCol w="2821298"/>
                <a:gridCol w="1523903"/>
                <a:gridCol w="1676293"/>
                <a:gridCol w="1676292"/>
              </a:tblGrid>
              <a:tr h="863023">
                <a:tc>
                  <a:txBody>
                    <a:bodyPr/>
                    <a:lstStyle/>
                    <a:p>
                      <a:pPr algn="ctr" fontAlgn="b"/>
                      <a:r>
                        <a:rPr lang="en-US" sz="2800" b="1" i="0" u="none" strike="noStrike" dirty="0" smtClean="0">
                          <a:solidFill>
                            <a:srgbClr val="000000"/>
                          </a:solidFill>
                          <a:effectLst/>
                          <a:latin typeface="Calibri"/>
                        </a:rPr>
                        <a:t>2011</a:t>
                      </a:r>
                      <a:endParaRPr lang="en-US" sz="2800" b="1" i="0" u="none" strike="noStrike" dirty="0">
                        <a:solidFill>
                          <a:srgbClr val="000000"/>
                        </a:solidFill>
                        <a:effectLst/>
                        <a:latin typeface="Calibri"/>
                      </a:endParaRPr>
                    </a:p>
                  </a:txBody>
                  <a:tcPr marL="9524" marR="9524" marT="95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2800" b="1" i="0" u="none" strike="noStrike" dirty="0" smtClean="0">
                          <a:solidFill>
                            <a:srgbClr val="000000"/>
                          </a:solidFill>
                          <a:effectLst/>
                          <a:latin typeface="Calibri"/>
                        </a:rPr>
                        <a:t>Known</a:t>
                      </a:r>
                    </a:p>
                    <a:p>
                      <a:pPr algn="ctr" fontAlgn="b"/>
                      <a:r>
                        <a:rPr lang="en-US" sz="2800" b="1" i="0" u="none" strike="noStrike" dirty="0" smtClean="0">
                          <a:solidFill>
                            <a:srgbClr val="000000"/>
                          </a:solidFill>
                          <a:effectLst/>
                          <a:latin typeface="Calibri"/>
                        </a:rPr>
                        <a:t>HIV</a:t>
                      </a:r>
                      <a:r>
                        <a:rPr lang="en-US" sz="2800" b="1" i="0" u="none" strike="noStrike" dirty="0">
                          <a:solidFill>
                            <a:srgbClr val="000000"/>
                          </a:solidFill>
                          <a:effectLst/>
                          <a:latin typeface="Calibri"/>
                        </a:rPr>
                        <a:t>+</a:t>
                      </a:r>
                    </a:p>
                  </a:txBody>
                  <a:tcPr marL="9524" marR="9524"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2800" b="1" i="0" u="none" strike="noStrike" dirty="0" smtClean="0">
                          <a:solidFill>
                            <a:srgbClr val="000000"/>
                          </a:solidFill>
                          <a:effectLst/>
                          <a:latin typeface="Calibri"/>
                        </a:rPr>
                        <a:t>Other</a:t>
                      </a:r>
                      <a:r>
                        <a:rPr lang="en-US" sz="2800" b="1" i="0" u="none" strike="noStrike" baseline="0" dirty="0" smtClean="0">
                          <a:solidFill>
                            <a:srgbClr val="000000"/>
                          </a:solidFill>
                          <a:effectLst/>
                          <a:latin typeface="Calibri"/>
                        </a:rPr>
                        <a:t> </a:t>
                      </a:r>
                      <a:r>
                        <a:rPr lang="en-US" sz="2800" b="1" i="0" u="none" strike="noStrike" dirty="0" smtClean="0">
                          <a:solidFill>
                            <a:srgbClr val="000000"/>
                          </a:solidFill>
                          <a:effectLst/>
                          <a:latin typeface="Calibri"/>
                        </a:rPr>
                        <a:t>Chronic</a:t>
                      </a:r>
                      <a:endParaRPr lang="en-US" sz="2800" b="1" i="0" u="none" strike="noStrike" dirty="0">
                        <a:solidFill>
                          <a:srgbClr val="000000"/>
                        </a:solidFill>
                        <a:effectLst/>
                        <a:latin typeface="Calibri"/>
                      </a:endParaRPr>
                    </a:p>
                  </a:txBody>
                  <a:tcPr marL="9524" marR="9524" marT="9526"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000000"/>
                          </a:solidFill>
                          <a:effectLst/>
                          <a:latin typeface="Calibri"/>
                        </a:rPr>
                        <a:t>All</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863023">
                <a:tc>
                  <a:txBody>
                    <a:bodyPr/>
                    <a:lstStyle/>
                    <a:p>
                      <a:pPr algn="l" fontAlgn="b"/>
                      <a:r>
                        <a:rPr lang="en-US" sz="2800" b="0" i="0" u="none" strike="noStrike" dirty="0" smtClean="0">
                          <a:solidFill>
                            <a:srgbClr val="000000"/>
                          </a:solidFill>
                          <a:effectLst/>
                          <a:latin typeface="Calibri"/>
                        </a:rPr>
                        <a:t>Education </a:t>
                      </a:r>
                      <a:r>
                        <a:rPr lang="en-US" sz="2800" b="0" i="0" u="none" strike="noStrike" baseline="0" dirty="0" smtClean="0">
                          <a:solidFill>
                            <a:srgbClr val="000000"/>
                          </a:solidFill>
                          <a:effectLst/>
                          <a:latin typeface="Calibri"/>
                        </a:rPr>
                        <a:t>session</a:t>
                      </a:r>
                      <a:endParaRPr lang="en-US" sz="2800" b="0" i="0" u="none" strike="noStrike" dirty="0">
                        <a:solidFill>
                          <a:srgbClr val="000000"/>
                        </a:solidFill>
                        <a:effectLst/>
                        <a:latin typeface="Calibri"/>
                      </a:endParaRPr>
                    </a:p>
                  </a:txBody>
                  <a:tcPr marL="9524" marR="9524" marT="95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effectLst/>
                          <a:latin typeface="Calibri"/>
                        </a:rPr>
                        <a:t>         2,518 </a:t>
                      </a:r>
                    </a:p>
                  </a:txBody>
                  <a:tcPr marL="9524" marR="9524"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effectLst/>
                          <a:latin typeface="Calibri"/>
                        </a:rPr>
                        <a:t>           3,554 </a:t>
                      </a:r>
                    </a:p>
                  </a:txBody>
                  <a:tcPr marL="9524" marR="9524" marT="9526"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a:rPr>
                        <a:t>6,072</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7259">
                <a:tc>
                  <a:txBody>
                    <a:bodyPr/>
                    <a:lstStyle/>
                    <a:p>
                      <a:pPr algn="l" fontAlgn="b"/>
                      <a:r>
                        <a:rPr lang="en-US" sz="2800" b="0" i="0" u="none" strike="noStrike" dirty="0" smtClean="0">
                          <a:solidFill>
                            <a:srgbClr val="000000"/>
                          </a:solidFill>
                          <a:effectLst/>
                          <a:latin typeface="Calibri"/>
                        </a:rPr>
                        <a:t>Discharge</a:t>
                      </a:r>
                      <a:r>
                        <a:rPr lang="en-US" sz="2800" b="0" i="0" u="none" strike="noStrike" baseline="0" dirty="0" smtClean="0">
                          <a:solidFill>
                            <a:srgbClr val="000000"/>
                          </a:solidFill>
                          <a:effectLst/>
                          <a:latin typeface="Calibri"/>
                        </a:rPr>
                        <a:t> Plan</a:t>
                      </a:r>
                      <a:endParaRPr lang="en-US" sz="2800" b="0" i="0" u="none" strike="noStrike" dirty="0">
                        <a:solidFill>
                          <a:srgbClr val="000000"/>
                        </a:solidFill>
                        <a:effectLst/>
                        <a:latin typeface="Calibri"/>
                      </a:endParaRPr>
                    </a:p>
                  </a:txBody>
                  <a:tcPr marL="9524" marR="9524" marT="95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smtClean="0">
                          <a:solidFill>
                            <a:srgbClr val="000000"/>
                          </a:solidFill>
                          <a:effectLst/>
                          <a:latin typeface="Calibri"/>
                        </a:rPr>
                        <a:t>2,518</a:t>
                      </a:r>
                      <a:endParaRPr lang="en-US" sz="2800" b="0" i="0" u="none" strike="noStrike" dirty="0">
                        <a:solidFill>
                          <a:srgbClr val="000000"/>
                        </a:solidFill>
                        <a:effectLst/>
                        <a:latin typeface="Calibri"/>
                      </a:endParaRPr>
                    </a:p>
                  </a:txBody>
                  <a:tcPr marL="9524" marR="9524"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smtClean="0">
                          <a:solidFill>
                            <a:srgbClr val="000000"/>
                          </a:solidFill>
                          <a:effectLst/>
                          <a:latin typeface="Calibri"/>
                        </a:rPr>
                        <a:t>1,763</a:t>
                      </a:r>
                      <a:endParaRPr lang="en-US" sz="2800" b="0" i="0" u="none" strike="noStrike" dirty="0">
                        <a:solidFill>
                          <a:srgbClr val="000000"/>
                        </a:solidFill>
                        <a:effectLst/>
                        <a:latin typeface="Calibri"/>
                      </a:endParaRPr>
                    </a:p>
                  </a:txBody>
                  <a:tcPr marL="9524" marR="9524" marT="9526"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smtClean="0">
                          <a:solidFill>
                            <a:srgbClr val="000000"/>
                          </a:solidFill>
                          <a:effectLst/>
                          <a:latin typeface="Calibri"/>
                        </a:rPr>
                        <a:t>4,281</a:t>
                      </a:r>
                      <a:endParaRPr lang="en-US" sz="2800" b="0" i="0" u="none" strike="noStrike" dirty="0">
                        <a:solidFill>
                          <a:srgbClr val="000000"/>
                        </a:solidFill>
                        <a:effectLst/>
                        <a:latin typeface="Calibri"/>
                      </a:endParaRPr>
                    </a:p>
                  </a:txBody>
                  <a:tcPr marL="9524" marR="9524" marT="9526"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023">
                <a:tc>
                  <a:txBody>
                    <a:bodyPr/>
                    <a:lstStyle/>
                    <a:p>
                      <a:pPr algn="l" fontAlgn="b"/>
                      <a:r>
                        <a:rPr lang="en-US" sz="2800" b="0" i="0" u="none" strike="noStrike" dirty="0">
                          <a:solidFill>
                            <a:srgbClr val="000000"/>
                          </a:solidFill>
                          <a:effectLst/>
                          <a:latin typeface="Calibri"/>
                        </a:rPr>
                        <a:t>Released w/ plan</a:t>
                      </a:r>
                    </a:p>
                  </a:txBody>
                  <a:tcPr marL="9524" marR="9524" marT="95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effectLst/>
                          <a:latin typeface="Calibri"/>
                        </a:rPr>
                        <a:t>         1,828 </a:t>
                      </a:r>
                    </a:p>
                  </a:txBody>
                  <a:tcPr marL="9524" marR="9524"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effectLst/>
                          <a:latin typeface="Calibri"/>
                        </a:rPr>
                        <a:t>           1,026 </a:t>
                      </a:r>
                    </a:p>
                  </a:txBody>
                  <a:tcPr marL="9524" marR="9524" marT="9526"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a:rPr>
                        <a:t>2,854</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023">
                <a:tc>
                  <a:txBody>
                    <a:bodyPr/>
                    <a:lstStyle/>
                    <a:p>
                      <a:pPr algn="l" fontAlgn="b"/>
                      <a:r>
                        <a:rPr lang="en-US" sz="2800" b="0" i="0" u="none" strike="noStrike">
                          <a:solidFill>
                            <a:srgbClr val="000000"/>
                          </a:solidFill>
                          <a:effectLst/>
                          <a:latin typeface="Calibri"/>
                        </a:rPr>
                        <a:t>Connected</a:t>
                      </a:r>
                    </a:p>
                  </a:txBody>
                  <a:tcPr marL="9524" marR="9524" marT="95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a:rPr>
                        <a:t>         1,337 </a:t>
                      </a:r>
                    </a:p>
                  </a:txBody>
                  <a:tcPr marL="9524" marR="9524"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effectLst/>
                          <a:latin typeface="Calibri"/>
                        </a:rPr>
                        <a:t>               783 </a:t>
                      </a:r>
                    </a:p>
                  </a:txBody>
                  <a:tcPr marL="9524" marR="9524" marT="9526"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a:rPr>
                        <a:t>2,120</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863023">
                <a:tc>
                  <a:txBody>
                    <a:bodyPr/>
                    <a:lstStyle/>
                    <a:p>
                      <a:pPr algn="l" fontAlgn="b"/>
                      <a:r>
                        <a:rPr lang="en-US" sz="2800" b="1" i="0" u="none" strike="noStrike" dirty="0" smtClean="0">
                          <a:solidFill>
                            <a:srgbClr val="000000"/>
                          </a:solidFill>
                          <a:effectLst/>
                          <a:latin typeface="Calibri"/>
                        </a:rPr>
                        <a:t>Connected / Release Rate</a:t>
                      </a:r>
                      <a:endParaRPr lang="en-US" sz="2800" b="1" i="0" u="none" strike="noStrike" dirty="0">
                        <a:solidFill>
                          <a:srgbClr val="000000"/>
                        </a:solidFill>
                        <a:effectLst/>
                        <a:latin typeface="Calibri"/>
                      </a:endParaRPr>
                    </a:p>
                  </a:txBody>
                  <a:tcPr marL="9524" marR="9524" marT="95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r" fontAlgn="b"/>
                      <a:r>
                        <a:rPr lang="en-US" sz="2800" b="1" i="0" u="none" strike="noStrike" dirty="0">
                          <a:solidFill>
                            <a:srgbClr val="000000"/>
                          </a:solidFill>
                          <a:effectLst/>
                          <a:latin typeface="Calibri"/>
                        </a:rPr>
                        <a:t>73%</a:t>
                      </a:r>
                    </a:p>
                  </a:txBody>
                  <a:tcPr marL="9524" marR="9524"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r" fontAlgn="b"/>
                      <a:r>
                        <a:rPr lang="en-US" sz="2800" b="1" i="0" u="none" strike="noStrike" dirty="0">
                          <a:solidFill>
                            <a:srgbClr val="000000"/>
                          </a:solidFill>
                          <a:effectLst/>
                          <a:latin typeface="Calibri"/>
                        </a:rPr>
                        <a:t>76%</a:t>
                      </a:r>
                    </a:p>
                  </a:txBody>
                  <a:tcPr marL="9524" marR="9524" marT="9526"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r" fontAlgn="b"/>
                      <a:r>
                        <a:rPr lang="en-US" sz="2800" b="1" i="0" u="none" strike="noStrike" dirty="0">
                          <a:solidFill>
                            <a:srgbClr val="000000"/>
                          </a:solidFill>
                          <a:effectLst/>
                          <a:latin typeface="Calibri"/>
                        </a:rPr>
                        <a:t>74%</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r>
            </a:tbl>
          </a:graphicData>
        </a:graphic>
      </p:graphicFrame>
      <p:pic>
        <p:nvPicPr>
          <p:cNvPr id="6" name="Picture 6"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5575"/>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Tree>
    <p:extLst>
      <p:ext uri="{BB962C8B-B14F-4D97-AF65-F5344CB8AC3E}">
        <p14:creationId xmlns:p14="http://schemas.microsoft.com/office/powerpoint/2010/main" val="2562783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304800" y="1143000"/>
            <a:ext cx="8534400" cy="4893647"/>
          </a:xfrm>
          <a:prstGeom prst="rect">
            <a:avLst/>
          </a:prstGeom>
          <a:noFill/>
          <a:ln w="9525">
            <a:noFill/>
            <a:miter lim="800000"/>
            <a:headEnd/>
            <a:tailEnd/>
          </a:ln>
        </p:spPr>
        <p:txBody>
          <a:bodyPr>
            <a:spAutoFit/>
          </a:bodyPr>
          <a:lstStyle/>
          <a:p>
            <a:pPr marL="342900" indent="-342900" defTabSz="2154238">
              <a:buFont typeface="Arial" pitchFamily="34" charset="0"/>
              <a:buChar char="•"/>
            </a:pPr>
            <a:r>
              <a:rPr lang="en-US" sz="2400" dirty="0">
                <a:latin typeface="Calibri" pitchFamily="34" charset="0"/>
              </a:rPr>
              <a:t>  Health Resources and Services Administration (HRSA) Special Projects of National Significance (SPNS) Demonstration Project  - Enhancing Linkages to HIV Primary Care &amp; Services in Jail Settings</a:t>
            </a:r>
          </a:p>
          <a:p>
            <a:pPr marL="342900" indent="-342900" defTabSz="2154238">
              <a:buFont typeface="Arial" pitchFamily="34" charset="0"/>
              <a:buChar char="•"/>
            </a:pPr>
            <a:endParaRPr lang="en-US" sz="2400" dirty="0">
              <a:latin typeface="Calibri" pitchFamily="34" charset="0"/>
            </a:endParaRPr>
          </a:p>
          <a:p>
            <a:pPr marL="342900" indent="-342900" defTabSz="2154238">
              <a:buFont typeface="Arial" pitchFamily="34" charset="0"/>
              <a:buChar char="•"/>
            </a:pPr>
            <a:r>
              <a:rPr lang="en-US" sz="2400" dirty="0">
                <a:latin typeface="Calibri" pitchFamily="34" charset="0"/>
              </a:rPr>
              <a:t>Ten site demonstration and evaluation of HIV service delivery in jail settings to develop innovative methods for providing care and treatment to HIV infected individuals in jail settings. </a:t>
            </a:r>
          </a:p>
          <a:p>
            <a:pPr marL="342900" indent="-342900" defTabSz="2154238">
              <a:buFont typeface="Arial" pitchFamily="34" charset="0"/>
              <a:buChar char="•"/>
            </a:pPr>
            <a:endParaRPr lang="en-US" sz="2400" dirty="0">
              <a:latin typeface="Calibri" pitchFamily="34" charset="0"/>
            </a:endParaRPr>
          </a:p>
          <a:p>
            <a:pPr marL="342900" indent="-342900" defTabSz="2154238">
              <a:buFont typeface="Arial" pitchFamily="34" charset="0"/>
              <a:buChar char="•"/>
            </a:pPr>
            <a:r>
              <a:rPr lang="en-US" sz="2400" dirty="0">
                <a:latin typeface="Calibri" pitchFamily="34" charset="0"/>
              </a:rPr>
              <a:t> Largest jail study conducted to date</a:t>
            </a:r>
          </a:p>
          <a:p>
            <a:pPr marL="800100" lvl="1" indent="-342900" defTabSz="2154238">
              <a:buFont typeface="Arial" pitchFamily="34" charset="0"/>
              <a:buChar char="•"/>
            </a:pPr>
            <a:r>
              <a:rPr lang="en-US" sz="2400" dirty="0">
                <a:latin typeface="Calibri" pitchFamily="34" charset="0"/>
              </a:rPr>
              <a:t> NYC enrolled 40% of 1,021 released to the community and followed by case managers. (Watch for AIDS &amp; Behavior supp.)</a:t>
            </a:r>
          </a:p>
        </p:txBody>
      </p:sp>
      <p:sp>
        <p:nvSpPr>
          <p:cNvPr id="3" name="Title 1"/>
          <p:cNvSpPr txBox="1">
            <a:spLocks/>
          </p:cNvSpPr>
          <p:nvPr/>
        </p:nvSpPr>
        <p:spPr>
          <a:xfrm>
            <a:off x="1981200" y="0"/>
            <a:ext cx="6781800" cy="1143000"/>
          </a:xfrm>
          <a:prstGeom prst="rect">
            <a:avLst/>
          </a:prstGeom>
        </p:spPr>
        <p:txBody>
          <a:bodyPr anchor="ctr">
            <a:normAutofit/>
          </a:bodyPr>
          <a:lstStyle/>
          <a:p>
            <a:pPr algn="ctr">
              <a:defRPr/>
            </a:pPr>
            <a:r>
              <a:rPr lang="en-US" sz="4400" dirty="0">
                <a:latin typeface="+mj-lt"/>
              </a:rPr>
              <a:t>Jail Linkages (JL) Evaluation</a:t>
            </a:r>
          </a:p>
        </p:txBody>
      </p:sp>
      <p:pic>
        <p:nvPicPr>
          <p:cNvPr id="5" name="Picture 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1462"/>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Tree>
    <p:extLst>
      <p:ext uri="{BB962C8B-B14F-4D97-AF65-F5344CB8AC3E}">
        <p14:creationId xmlns:p14="http://schemas.microsoft.com/office/powerpoint/2010/main" val="1887935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57200" y="1524000"/>
            <a:ext cx="6172200" cy="1981200"/>
          </a:xfrm>
          <a:prstGeom prst="rect">
            <a:avLst/>
          </a:prstGeom>
          <a:noFill/>
          <a:ln w="9525">
            <a:noFill/>
            <a:miter lim="800000"/>
            <a:headEnd/>
            <a:tailEnd/>
          </a:ln>
          <a:effectLst/>
        </p:spPr>
        <p:txBody>
          <a:bodyPr/>
          <a:lstStyle/>
          <a:p>
            <a:pPr defTabSz="2154238">
              <a:defRPr/>
            </a:pPr>
            <a:r>
              <a:rPr lang="en-US" sz="2000" dirty="0">
                <a:latin typeface="Arial" charset="0"/>
              </a:rPr>
              <a:t>Along with primary medical care, Jail Linkages clients were also connected to:</a:t>
            </a:r>
          </a:p>
          <a:p>
            <a:pPr marL="742950" lvl="2" defTabSz="2154238">
              <a:buFont typeface="Wingdings" pitchFamily="2" charset="2"/>
              <a:buChar char="§"/>
              <a:defRPr/>
            </a:pPr>
            <a:r>
              <a:rPr lang="en-US" sz="2000" dirty="0">
                <a:latin typeface="Arial" charset="0"/>
              </a:rPr>
              <a:t>Medical case management (53%) </a:t>
            </a:r>
          </a:p>
          <a:p>
            <a:pPr marL="742950" lvl="2" defTabSz="2154238">
              <a:buFont typeface="Wingdings" pitchFamily="2" charset="2"/>
              <a:buChar char="§"/>
              <a:defRPr/>
            </a:pPr>
            <a:r>
              <a:rPr lang="en-US" sz="2000" dirty="0">
                <a:latin typeface="Arial" charset="0"/>
              </a:rPr>
              <a:t>Substance abuse treatment (52%) </a:t>
            </a:r>
          </a:p>
          <a:p>
            <a:pPr marL="742950" lvl="2" defTabSz="2154238">
              <a:buFont typeface="Wingdings" pitchFamily="2" charset="2"/>
              <a:buChar char="§"/>
              <a:defRPr/>
            </a:pPr>
            <a:r>
              <a:rPr lang="en-US" sz="2000" dirty="0">
                <a:latin typeface="Arial" charset="0"/>
              </a:rPr>
              <a:t>Housing services (29%) </a:t>
            </a:r>
          </a:p>
          <a:p>
            <a:pPr marL="742950" lvl="2" defTabSz="2154238">
              <a:buFont typeface="Wingdings" pitchFamily="2" charset="2"/>
              <a:buChar char="§"/>
              <a:defRPr/>
            </a:pPr>
            <a:r>
              <a:rPr lang="en-US" sz="2000" dirty="0">
                <a:latin typeface="Arial" charset="0"/>
              </a:rPr>
              <a:t>Court advocacy (18%) </a:t>
            </a:r>
          </a:p>
          <a:p>
            <a:pPr defTabSz="2154238">
              <a:defRPr/>
            </a:pPr>
            <a:endParaRPr lang="en-US" sz="2000" dirty="0">
              <a:latin typeface="Arial" charset="0"/>
            </a:endParaRPr>
          </a:p>
          <a:p>
            <a:pPr defTabSz="2154238">
              <a:defRPr/>
            </a:pPr>
            <a:endParaRPr lang="en-US" sz="2000" dirty="0">
              <a:latin typeface="Arial" charset="0"/>
            </a:endParaRPr>
          </a:p>
          <a:p>
            <a:pPr defTabSz="2154238">
              <a:defRPr/>
            </a:pPr>
            <a:endParaRPr lang="en-US" sz="2000" dirty="0">
              <a:latin typeface="Arial" charset="0"/>
            </a:endParaRPr>
          </a:p>
          <a:p>
            <a:pPr defTabSz="2154238">
              <a:defRPr/>
            </a:pPr>
            <a:endParaRPr lang="en-US" sz="2000" kern="0" dirty="0">
              <a:effectLst>
                <a:outerShdw blurRad="38100" dist="38100" dir="2700000" algn="tl">
                  <a:srgbClr val="FFFFFF"/>
                </a:outerShdw>
              </a:effectLst>
              <a:latin typeface="Calibri" pitchFamily="34" charset="0"/>
            </a:endParaRPr>
          </a:p>
        </p:txBody>
      </p:sp>
      <p:sp>
        <p:nvSpPr>
          <p:cNvPr id="37891" name="Text Box 156"/>
          <p:cNvSpPr txBox="1">
            <a:spLocks noChangeArrowheads="1"/>
          </p:cNvSpPr>
          <p:nvPr/>
        </p:nvSpPr>
        <p:spPr bwMode="auto">
          <a:xfrm>
            <a:off x="24231600" y="-185738"/>
            <a:ext cx="12039600" cy="6662738"/>
          </a:xfrm>
          <a:prstGeom prst="rect">
            <a:avLst/>
          </a:prstGeom>
          <a:solidFill>
            <a:schemeClr val="bg1"/>
          </a:solidFill>
          <a:ln w="57150" cmpd="thinThick">
            <a:solidFill>
              <a:schemeClr val="tx1"/>
            </a:solidFill>
            <a:miter lim="800000"/>
            <a:headEnd/>
            <a:tailEnd/>
          </a:ln>
        </p:spPr>
        <p:txBody>
          <a:bodyPr lIns="228600" tIns="100584" rIns="228600" bIns="100584">
            <a:spAutoFit/>
          </a:bodyPr>
          <a:lstStyle/>
          <a:p>
            <a:pPr defTabSz="2154238">
              <a:buFont typeface="Symbol" pitchFamily="18" charset="2"/>
              <a:buNone/>
            </a:pPr>
            <a:r>
              <a:rPr lang="en-US" sz="2800">
                <a:latin typeface="Arial" charset="0"/>
              </a:rPr>
              <a:t>Nearly 80% of clients in who receive a discharge plan were connected to care, post-release. Along with primary medical care, clients were also connected to:</a:t>
            </a:r>
          </a:p>
          <a:p>
            <a:pPr defTabSz="2154238">
              <a:buFont typeface="Symbol" pitchFamily="18" charset="2"/>
              <a:buNone/>
            </a:pPr>
            <a:endParaRPr lang="en-US" sz="2800">
              <a:latin typeface="Arial" charset="0"/>
            </a:endParaRPr>
          </a:p>
          <a:p>
            <a:pPr marL="742950" lvl="2" defTabSz="2154238">
              <a:buFont typeface="Wingdings" pitchFamily="2" charset="2"/>
              <a:buChar char="§"/>
            </a:pPr>
            <a:r>
              <a:rPr lang="en-US" sz="2800">
                <a:latin typeface="Arial" charset="0"/>
              </a:rPr>
              <a:t>Medical case management (53%) </a:t>
            </a:r>
          </a:p>
          <a:p>
            <a:pPr marL="742950" lvl="2" defTabSz="2154238">
              <a:buFont typeface="Wingdings" pitchFamily="2" charset="2"/>
              <a:buChar char="§"/>
            </a:pPr>
            <a:r>
              <a:rPr lang="en-US" sz="2800">
                <a:latin typeface="Arial" charset="0"/>
              </a:rPr>
              <a:t>Substance abuse treatment (52%) </a:t>
            </a:r>
          </a:p>
          <a:p>
            <a:pPr marL="742950" lvl="2" defTabSz="2154238">
              <a:buFont typeface="Wingdings" pitchFamily="2" charset="2"/>
              <a:buChar char="§"/>
            </a:pPr>
            <a:r>
              <a:rPr lang="en-US" sz="2800">
                <a:latin typeface="Arial" charset="0"/>
              </a:rPr>
              <a:t>Housing services (29%) </a:t>
            </a:r>
          </a:p>
          <a:p>
            <a:pPr marL="742950" lvl="2" defTabSz="2154238">
              <a:buFont typeface="Wingdings" pitchFamily="2" charset="2"/>
              <a:buChar char="§"/>
            </a:pPr>
            <a:r>
              <a:rPr lang="en-US" sz="2800">
                <a:latin typeface="Arial" charset="0"/>
              </a:rPr>
              <a:t>Court advocacy (18%) </a:t>
            </a:r>
          </a:p>
          <a:p>
            <a:pPr defTabSz="2154238">
              <a:buFont typeface="Symbol" pitchFamily="18" charset="2"/>
              <a:buNone/>
            </a:pPr>
            <a:endParaRPr lang="en-US" sz="2800">
              <a:latin typeface="Arial" charset="0"/>
            </a:endParaRPr>
          </a:p>
          <a:p>
            <a:pPr defTabSz="2154238">
              <a:buFont typeface="Symbol" pitchFamily="18" charset="2"/>
              <a:buNone/>
            </a:pPr>
            <a:r>
              <a:rPr lang="en-US" sz="2800">
                <a:latin typeface="Arial" charset="0"/>
              </a:rPr>
              <a:t>Approximately 65% of clients accept the offer of accompaniment and / or transport to their medical appointment.</a:t>
            </a:r>
          </a:p>
          <a:p>
            <a:pPr defTabSz="2154238">
              <a:buFont typeface="Symbol" pitchFamily="18" charset="2"/>
              <a:buNone/>
            </a:pPr>
            <a:endParaRPr lang="en-US" sz="2800">
              <a:latin typeface="Arial" charset="0"/>
            </a:endParaRPr>
          </a:p>
          <a:p>
            <a:pPr defTabSz="2154238">
              <a:buFont typeface="Symbol" pitchFamily="18" charset="2"/>
              <a:buNone/>
            </a:pPr>
            <a:r>
              <a:rPr lang="en-US" sz="2800">
                <a:latin typeface="Arial" charset="0"/>
              </a:rPr>
              <a:t>The THCC home visit team has been able to locate 90% of people referred to it, finding that approximately one-third of those referred have been re-incarcerated.</a:t>
            </a:r>
          </a:p>
        </p:txBody>
      </p:sp>
      <p:sp useBgFill="1">
        <p:nvSpPr>
          <p:cNvPr id="6" name="Text Box 166"/>
          <p:cNvSpPr txBox="1">
            <a:spLocks noGrp="1" noChangeArrowheads="1"/>
          </p:cNvSpPr>
          <p:nvPr>
            <p:ph type="title"/>
          </p:nvPr>
        </p:nvSpPr>
        <p:spPr>
          <a:xfrm>
            <a:off x="1981200" y="296863"/>
            <a:ext cx="6046788" cy="769937"/>
          </a:xfrm>
        </p:spPr>
        <p:txBody>
          <a:bodyPr wrap="square">
            <a:spAutoFit/>
          </a:bodyPr>
          <a:lstStyle/>
          <a:p>
            <a:pPr>
              <a:defRPr/>
            </a:pPr>
            <a:r>
              <a:rPr lang="en-US" kern="1200" dirty="0" smtClean="0">
                <a:ea typeface="+mn-ea"/>
                <a:cs typeface="+mn-cs"/>
              </a:rPr>
              <a:t>Post Release Services</a:t>
            </a:r>
            <a:endParaRPr lang="en-US" kern="1200" dirty="0">
              <a:ea typeface="+mn-ea"/>
              <a:cs typeface="+mn-cs"/>
            </a:endParaRPr>
          </a:p>
        </p:txBody>
      </p:sp>
      <p:sp>
        <p:nvSpPr>
          <p:cNvPr id="7" name="TextBox 6"/>
          <p:cNvSpPr txBox="1"/>
          <p:nvPr/>
        </p:nvSpPr>
        <p:spPr>
          <a:xfrm>
            <a:off x="6629400" y="1524000"/>
            <a:ext cx="2362200" cy="3693319"/>
          </a:xfrm>
          <a:prstGeom prst="rect">
            <a:avLst/>
          </a:prstGeom>
          <a:noFill/>
          <a:ln cap="rnd" cmpd="dbl">
            <a:solidFill>
              <a:schemeClr val="bg2"/>
            </a:solidFill>
          </a:ln>
        </p:spPr>
        <p:txBody>
          <a:bodyPr>
            <a:spAutoFit/>
          </a:bodyPr>
          <a:lstStyle/>
          <a:p>
            <a:pPr algn="r">
              <a:defRPr/>
            </a:pPr>
            <a:r>
              <a:rPr lang="en-US" i="1" dirty="0">
                <a:solidFill>
                  <a:schemeClr val="accent2">
                    <a:lumMod val="50000"/>
                  </a:schemeClr>
                </a:solidFill>
              </a:rPr>
              <a:t>“</a:t>
            </a:r>
            <a:r>
              <a:rPr lang="en-US" b="1" i="1" dirty="0">
                <a:solidFill>
                  <a:schemeClr val="accent2">
                    <a:lumMod val="50000"/>
                  </a:schemeClr>
                </a:solidFill>
              </a:rPr>
              <a:t>An ideal community partner offers a ‘one-stop’ model of coordinated care in which primary medical care is linked with medical case management, housing assistance, substance abuse and mental health treatment, and employment and social services.” </a:t>
            </a:r>
            <a:endParaRPr lang="en-US" b="1" dirty="0">
              <a:solidFill>
                <a:schemeClr val="accent2">
                  <a:lumMod val="50000"/>
                </a:schemeClr>
              </a:solidFill>
            </a:endParaRPr>
          </a:p>
        </p:txBody>
      </p:sp>
      <p:sp>
        <p:nvSpPr>
          <p:cNvPr id="37895" name="TextBox 7"/>
          <p:cNvSpPr txBox="1">
            <a:spLocks noChangeArrowheads="1"/>
          </p:cNvSpPr>
          <p:nvPr/>
        </p:nvSpPr>
        <p:spPr bwMode="auto">
          <a:xfrm>
            <a:off x="457200" y="3770313"/>
            <a:ext cx="6477000" cy="2554287"/>
          </a:xfrm>
          <a:prstGeom prst="rect">
            <a:avLst/>
          </a:prstGeom>
          <a:noFill/>
          <a:ln w="9525">
            <a:noFill/>
            <a:miter lim="800000"/>
            <a:headEnd/>
            <a:tailEnd/>
          </a:ln>
        </p:spPr>
        <p:txBody>
          <a:bodyPr>
            <a:spAutoFit/>
          </a:bodyPr>
          <a:lstStyle/>
          <a:p>
            <a:pPr defTabSz="2154238"/>
            <a:r>
              <a:rPr lang="en-US" sz="2000">
                <a:latin typeface="Arial" charset="0"/>
              </a:rPr>
              <a:t>Approximately 65% of clients accept the offer of accompaniment and / or transport to their medical appointment.</a:t>
            </a:r>
          </a:p>
          <a:p>
            <a:pPr defTabSz="2154238"/>
            <a:endParaRPr lang="en-US" sz="2000">
              <a:latin typeface="Arial" charset="0"/>
            </a:endParaRPr>
          </a:p>
          <a:p>
            <a:pPr defTabSz="2154238"/>
            <a:r>
              <a:rPr lang="en-US" sz="2000">
                <a:latin typeface="Arial" charset="0"/>
              </a:rPr>
              <a:t>DOHMH Home Visit team staff search for those who were not known to be linked to care and has located 85% of those referred, finding 30% were re-incarcerated.</a:t>
            </a:r>
          </a:p>
        </p:txBody>
      </p:sp>
      <p:pic>
        <p:nvPicPr>
          <p:cNvPr id="8" name="Picture 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5575"/>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Tree>
    <p:extLst>
      <p:ext uri="{BB962C8B-B14F-4D97-AF65-F5344CB8AC3E}">
        <p14:creationId xmlns:p14="http://schemas.microsoft.com/office/powerpoint/2010/main" val="4213881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lstStyle/>
          <a:p>
            <a:r>
              <a:rPr lang="en-US" dirty="0" smtClean="0"/>
              <a:t>Health Liaison to Courts</a:t>
            </a:r>
            <a:endParaRPr lang="en-US" dirty="0"/>
          </a:p>
        </p:txBody>
      </p:sp>
      <p:sp>
        <p:nvSpPr>
          <p:cNvPr id="3" name="Content Placeholder 2"/>
          <p:cNvSpPr>
            <a:spLocks noGrp="1"/>
          </p:cNvSpPr>
          <p:nvPr>
            <p:ph idx="1"/>
          </p:nvPr>
        </p:nvSpPr>
        <p:spPr>
          <a:xfrm>
            <a:off x="457200" y="1187114"/>
            <a:ext cx="8229600" cy="5289886"/>
          </a:xfrm>
        </p:spPr>
        <p:txBody>
          <a:bodyPr>
            <a:normAutofit fontScale="70000" lnSpcReduction="20000"/>
          </a:bodyPr>
          <a:lstStyle/>
          <a:p>
            <a:r>
              <a:rPr lang="en-US" dirty="0" smtClean="0"/>
              <a:t>Assist courts </a:t>
            </a:r>
            <a:r>
              <a:rPr lang="en-US" dirty="0"/>
              <a:t>in placing non-violent </a:t>
            </a:r>
            <a:r>
              <a:rPr lang="en-US" dirty="0" smtClean="0"/>
              <a:t>detainees in medical alternatives to incarceration</a:t>
            </a:r>
          </a:p>
          <a:p>
            <a:pPr lvl="1"/>
            <a:r>
              <a:rPr lang="en-US" dirty="0" smtClean="0"/>
              <a:t>residential </a:t>
            </a:r>
            <a:r>
              <a:rPr lang="en-US" dirty="0"/>
              <a:t>substance use treatment, </a:t>
            </a:r>
            <a:r>
              <a:rPr lang="en-US" dirty="0" smtClean="0"/>
              <a:t>skilled </a:t>
            </a:r>
            <a:r>
              <a:rPr lang="en-US" dirty="0"/>
              <a:t>nursing and hospice </a:t>
            </a:r>
            <a:r>
              <a:rPr lang="en-US" dirty="0" smtClean="0"/>
              <a:t>programs</a:t>
            </a:r>
          </a:p>
          <a:p>
            <a:pPr lvl="1"/>
            <a:r>
              <a:rPr lang="en-US" dirty="0" smtClean="0"/>
              <a:t>requires </a:t>
            </a:r>
            <a:r>
              <a:rPr lang="en-US" dirty="0"/>
              <a:t>client consent, defense </a:t>
            </a:r>
            <a:r>
              <a:rPr lang="en-US" dirty="0" smtClean="0"/>
              <a:t>and </a:t>
            </a:r>
            <a:r>
              <a:rPr lang="en-US" dirty="0"/>
              <a:t>court support, and community resources </a:t>
            </a:r>
            <a:endParaRPr lang="en-US" dirty="0" smtClean="0"/>
          </a:p>
          <a:p>
            <a:r>
              <a:rPr lang="en-US" dirty="0" smtClean="0"/>
              <a:t>The </a:t>
            </a:r>
            <a:r>
              <a:rPr lang="en-US" dirty="0"/>
              <a:t>Health Liaison brings documentation to the court including a letter from the medical director, EHR summary reports, and program acceptance letters.  </a:t>
            </a:r>
            <a:endParaRPr lang="en-US" dirty="0" smtClean="0"/>
          </a:p>
          <a:p>
            <a:r>
              <a:rPr lang="en-US" dirty="0" smtClean="0"/>
              <a:t>Upon </a:t>
            </a:r>
            <a:r>
              <a:rPr lang="en-US" dirty="0"/>
              <a:t>court order and client agreement, a CCM or patient navigator accompanies the client and arranges transportation from court to the program.   </a:t>
            </a:r>
          </a:p>
          <a:p>
            <a:r>
              <a:rPr lang="en-US" dirty="0" smtClean="0"/>
              <a:t>250 placements to court-facilitated medical alternatives to incarceration since 2010</a:t>
            </a:r>
          </a:p>
          <a:p>
            <a:r>
              <a:rPr lang="en-US" dirty="0" smtClean="0"/>
              <a:t>Placements included residential </a:t>
            </a:r>
            <a:r>
              <a:rPr lang="en-US" dirty="0"/>
              <a:t>substance abuse treatment programs that offer on-site primary care and support services</a:t>
            </a:r>
          </a:p>
        </p:txBody>
      </p:sp>
      <p:pic>
        <p:nvPicPr>
          <p:cNvPr id="4" name="Picture 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5575"/>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Tree>
    <p:extLst>
      <p:ext uri="{BB962C8B-B14F-4D97-AF65-F5344CB8AC3E}">
        <p14:creationId xmlns:p14="http://schemas.microsoft.com/office/powerpoint/2010/main" val="3031741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3"/>
          <p:cNvSpPr txBox="1">
            <a:spLocks noGrp="1" noChangeArrowheads="1"/>
          </p:cNvSpPr>
          <p:nvPr>
            <p:ph idx="1"/>
          </p:nvPr>
        </p:nvSpPr>
        <p:spPr>
          <a:xfrm>
            <a:off x="457200" y="1143000"/>
            <a:ext cx="8686800" cy="5029200"/>
          </a:xfrm>
          <a:extLst/>
        </p:spPr>
        <p:txBody>
          <a:bodyPr wrap="square" rtlCol="0">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fontAlgn="auto" hangingPunct="1">
              <a:spcBef>
                <a:spcPct val="50000"/>
              </a:spcBef>
              <a:spcAft>
                <a:spcPts val="0"/>
              </a:spcAft>
              <a:buFont typeface="Arial" pitchFamily="34" charset="0"/>
              <a:buNone/>
              <a:defRPr/>
            </a:pPr>
            <a:r>
              <a:rPr lang="en-US" sz="1800" i="1" dirty="0">
                <a:latin typeface="Arial" pitchFamily="34" charset="0"/>
                <a:cs typeface="Arial" pitchFamily="34" charset="0"/>
              </a:rPr>
              <a:t>Averages </a:t>
            </a:r>
            <a:r>
              <a:rPr lang="en-US" sz="1800" i="1" dirty="0" smtClean="0">
                <a:latin typeface="Arial" pitchFamily="34" charset="0"/>
                <a:cs typeface="Arial" pitchFamily="34" charset="0"/>
              </a:rPr>
              <a:t>for </a:t>
            </a:r>
            <a:r>
              <a:rPr lang="en-US" sz="1800" i="1" dirty="0">
                <a:latin typeface="Arial" pitchFamily="34" charset="0"/>
                <a:cs typeface="Arial" pitchFamily="34" charset="0"/>
              </a:rPr>
              <a:t>249 </a:t>
            </a:r>
            <a:r>
              <a:rPr lang="en-US" sz="1800" i="1" dirty="0" smtClean="0">
                <a:latin typeface="Arial" pitchFamily="34" charset="0"/>
                <a:cs typeface="Arial" pitchFamily="34" charset="0"/>
              </a:rPr>
              <a:t>with 6 month post-release Jail Linkages follow up/clinical review: </a:t>
            </a:r>
            <a:endParaRPr lang="en-US" sz="1800" i="1" dirty="0">
              <a:latin typeface="Arial" pitchFamily="34" charset="0"/>
              <a:cs typeface="Arial" pitchFamily="34" charset="0"/>
            </a:endParaRPr>
          </a:p>
          <a:p>
            <a:pPr marL="0" eaLnBrk="1" hangingPunct="1">
              <a:lnSpc>
                <a:spcPct val="90000"/>
              </a:lnSpc>
              <a:buClr>
                <a:srgbClr val="FF0000"/>
              </a:buClr>
              <a:buSzPct val="125000"/>
              <a:buFont typeface="Arial" pitchFamily="34" charset="0"/>
              <a:buNone/>
              <a:defRPr/>
            </a:pPr>
            <a:endParaRPr lang="en-US" sz="1000" u="sng" dirty="0" smtClean="0">
              <a:latin typeface="Arial" pitchFamily="34" charset="0"/>
              <a:cs typeface="Arial" pitchFamily="34" charset="0"/>
            </a:endParaRPr>
          </a:p>
          <a:p>
            <a:pPr marL="0" eaLnBrk="1" hangingPunct="1">
              <a:lnSpc>
                <a:spcPct val="90000"/>
              </a:lnSpc>
              <a:buClr>
                <a:srgbClr val="FF0000"/>
              </a:buClr>
              <a:buSzPct val="125000"/>
              <a:buFont typeface="Arial" pitchFamily="34" charset="0"/>
              <a:buNone/>
              <a:defRPr/>
            </a:pPr>
            <a:r>
              <a:rPr lang="en-US" sz="2800" u="sng" dirty="0" smtClean="0">
                <a:latin typeface="Arial" pitchFamily="34" charset="0"/>
                <a:cs typeface="Arial" pitchFamily="34" charset="0"/>
              </a:rPr>
              <a:t>Client </a:t>
            </a:r>
            <a:r>
              <a:rPr lang="en-US" sz="2800" u="sng" dirty="0">
                <a:latin typeface="Arial" pitchFamily="34" charset="0"/>
                <a:cs typeface="Arial" pitchFamily="34" charset="0"/>
              </a:rPr>
              <a:t>Level </a:t>
            </a:r>
            <a:r>
              <a:rPr lang="en-US" sz="2800" u="sng" dirty="0" smtClean="0">
                <a:latin typeface="Arial" pitchFamily="34" charset="0"/>
                <a:cs typeface="Arial" pitchFamily="34" charset="0"/>
              </a:rPr>
              <a:t>Outcomes  </a:t>
            </a:r>
          </a:p>
          <a:p>
            <a:pPr marL="515938" lvl="1" indent="-342900" eaLnBrk="1" fontAlgn="ctr" hangingPunct="1">
              <a:spcBef>
                <a:spcPts val="0"/>
              </a:spcBef>
              <a:spcAft>
                <a:spcPts val="0"/>
              </a:spcAft>
              <a:buSzPct val="110000"/>
              <a:buFont typeface="Arial" pitchFamily="34" charset="0"/>
              <a:buChar char="•"/>
              <a:defRPr/>
            </a:pPr>
            <a:r>
              <a:rPr lang="en-US" sz="2000" dirty="0" smtClean="0">
                <a:latin typeface="Arial" pitchFamily="34" charset="0"/>
                <a:cs typeface="Arial" pitchFamily="34" charset="0"/>
              </a:rPr>
              <a:t>Improvements shown by increased CD4 count (372 to 419)</a:t>
            </a:r>
          </a:p>
          <a:p>
            <a:pPr marL="515938" lvl="1" indent="-342900" eaLnBrk="1" fontAlgn="ctr" hangingPunct="1">
              <a:spcBef>
                <a:spcPts val="0"/>
              </a:spcBef>
              <a:spcAft>
                <a:spcPts val="0"/>
              </a:spcAft>
              <a:buSzPct val="110000"/>
              <a:buFont typeface="Arial" pitchFamily="34" charset="0"/>
              <a:buChar char="•"/>
              <a:defRPr/>
            </a:pPr>
            <a:r>
              <a:rPr lang="en-US" sz="2000" dirty="0" smtClean="0">
                <a:latin typeface="Arial" pitchFamily="34" charset="0"/>
                <a:cs typeface="Arial" pitchFamily="34" charset="0"/>
              </a:rPr>
              <a:t>More </a:t>
            </a:r>
            <a:r>
              <a:rPr lang="en-US" sz="2000" dirty="0">
                <a:latin typeface="Arial" pitchFamily="34" charset="0"/>
                <a:cs typeface="Arial" pitchFamily="34" charset="0"/>
              </a:rPr>
              <a:t>taking medication (from 62% to 98</a:t>
            </a:r>
            <a:r>
              <a:rPr lang="en-US" sz="2000" dirty="0" smtClean="0">
                <a:latin typeface="Arial" pitchFamily="34" charset="0"/>
                <a:cs typeface="Arial" pitchFamily="34" charset="0"/>
              </a:rPr>
              <a:t>%)</a:t>
            </a:r>
          </a:p>
          <a:p>
            <a:pPr marL="515938" lvl="1" indent="-342900" eaLnBrk="1" fontAlgn="ctr" hangingPunct="1">
              <a:spcBef>
                <a:spcPts val="0"/>
              </a:spcBef>
              <a:spcAft>
                <a:spcPts val="0"/>
              </a:spcAft>
              <a:buSzPct val="110000"/>
              <a:buFont typeface="Arial" pitchFamily="34" charset="0"/>
              <a:buChar char="•"/>
              <a:defRPr/>
            </a:pPr>
            <a:r>
              <a:rPr lang="en-US" sz="2000" dirty="0" smtClean="0">
                <a:latin typeface="Arial" pitchFamily="34" charset="0"/>
                <a:cs typeface="Arial" pitchFamily="34" charset="0"/>
              </a:rPr>
              <a:t>Fewer report hunger (from 20.5% to 1.75%)</a:t>
            </a:r>
          </a:p>
          <a:p>
            <a:pPr marL="519113" lvl="1" indent="-349250" eaLnBrk="1" fontAlgn="ctr" hangingPunct="1">
              <a:spcBef>
                <a:spcPts val="0"/>
              </a:spcBef>
              <a:spcAft>
                <a:spcPts val="0"/>
              </a:spcAft>
              <a:buSzPct val="100000"/>
              <a:buFont typeface="Arial" pitchFamily="34" charset="0"/>
              <a:buChar char="•"/>
              <a:defRPr/>
            </a:pPr>
            <a:r>
              <a:rPr lang="en-US" sz="2000" dirty="0" smtClean="0">
                <a:latin typeface="Arial" pitchFamily="34" charset="0"/>
                <a:cs typeface="Arial" pitchFamily="34" charset="0"/>
              </a:rPr>
              <a:t>Overall health and mental health improved 	(SF-12 PCS from 47.9 to 50.4; SF-12 MCS from 44.8 to 47.5)</a:t>
            </a:r>
            <a:endParaRPr lang="en-US" sz="2000" dirty="0">
              <a:latin typeface="Arial" pitchFamily="34" charset="0"/>
              <a:cs typeface="Arial" pitchFamily="34" charset="0"/>
            </a:endParaRPr>
          </a:p>
          <a:p>
            <a:pPr marL="0" eaLnBrk="1" hangingPunct="1">
              <a:lnSpc>
                <a:spcPct val="90000"/>
              </a:lnSpc>
              <a:buClr>
                <a:srgbClr val="FF0000"/>
              </a:buClr>
              <a:buSzPct val="125000"/>
              <a:buFont typeface="Arial" pitchFamily="34" charset="0"/>
              <a:buNone/>
              <a:defRPr/>
            </a:pPr>
            <a:r>
              <a:rPr lang="en-US" sz="2800" u="sng" dirty="0" smtClean="0">
                <a:latin typeface="Arial" pitchFamily="34" charset="0"/>
                <a:cs typeface="Arial" pitchFamily="34" charset="0"/>
              </a:rPr>
              <a:t>Program Impact </a:t>
            </a:r>
            <a:endParaRPr lang="en-US" sz="2800" u="sng" dirty="0">
              <a:latin typeface="Arial" pitchFamily="34" charset="0"/>
              <a:cs typeface="Arial" pitchFamily="34" charset="0"/>
            </a:endParaRPr>
          </a:p>
          <a:p>
            <a:pPr marL="519113" lvl="1" indent="-349250" eaLnBrk="1" fontAlgn="ctr" hangingPunct="1">
              <a:spcBef>
                <a:spcPts val="0"/>
              </a:spcBef>
              <a:buSzPct val="110000"/>
              <a:buFont typeface="Arial" pitchFamily="34" charset="0"/>
              <a:buChar char="•"/>
              <a:defRPr/>
            </a:pPr>
            <a:r>
              <a:rPr lang="en-US" sz="2000" dirty="0" smtClean="0">
                <a:latin typeface="Arial" pitchFamily="34" charset="0"/>
                <a:cs typeface="Arial" pitchFamily="34" charset="0"/>
              </a:rPr>
              <a:t>Treatment adherence improved (from 86% to 95%)</a:t>
            </a:r>
          </a:p>
          <a:p>
            <a:pPr marL="519113" lvl="1" indent="-349250" eaLnBrk="1" fontAlgn="ctr" hangingPunct="1">
              <a:spcBef>
                <a:spcPts val="0"/>
              </a:spcBef>
              <a:buSzPct val="110000"/>
              <a:buFont typeface="Arial" pitchFamily="34" charset="0"/>
              <a:buChar char="•"/>
              <a:defRPr/>
            </a:pPr>
            <a:r>
              <a:rPr lang="en-US" sz="2000" dirty="0" smtClean="0">
                <a:latin typeface="Arial" pitchFamily="34" charset="0"/>
                <a:cs typeface="Arial" pitchFamily="34" charset="0"/>
              </a:rPr>
              <a:t>Improved viral Load (from </a:t>
            </a:r>
            <a:r>
              <a:rPr lang="en-US" sz="2000" dirty="0">
                <a:latin typeface="Arial" pitchFamily="34" charset="0"/>
                <a:cs typeface="Arial" pitchFamily="34" charset="0"/>
              </a:rPr>
              <a:t>52,313 to </a:t>
            </a:r>
            <a:r>
              <a:rPr lang="en-US" sz="2000" dirty="0" smtClean="0">
                <a:latin typeface="Arial" pitchFamily="34" charset="0"/>
                <a:cs typeface="Arial" pitchFamily="34" charset="0"/>
              </a:rPr>
              <a:t>14,044)</a:t>
            </a:r>
            <a:endParaRPr lang="en-US" sz="2000" dirty="0">
              <a:latin typeface="Arial" pitchFamily="34" charset="0"/>
              <a:cs typeface="Arial" pitchFamily="34" charset="0"/>
            </a:endParaRPr>
          </a:p>
          <a:p>
            <a:pPr marL="0" eaLnBrk="1" hangingPunct="1">
              <a:lnSpc>
                <a:spcPct val="90000"/>
              </a:lnSpc>
              <a:buClr>
                <a:srgbClr val="FF0000"/>
              </a:buClr>
              <a:buSzPct val="125000"/>
              <a:buFont typeface="Arial" pitchFamily="34" charset="0"/>
              <a:buNone/>
              <a:defRPr/>
            </a:pPr>
            <a:endParaRPr lang="en-US" sz="1000" u="sng" dirty="0" smtClean="0">
              <a:latin typeface="Arial" pitchFamily="34" charset="0"/>
              <a:cs typeface="Arial" pitchFamily="34" charset="0"/>
            </a:endParaRPr>
          </a:p>
          <a:p>
            <a:pPr marL="0" eaLnBrk="1" hangingPunct="1">
              <a:lnSpc>
                <a:spcPct val="90000"/>
              </a:lnSpc>
              <a:buClr>
                <a:srgbClr val="FF0000"/>
              </a:buClr>
              <a:buSzPct val="125000"/>
              <a:buFont typeface="Arial" pitchFamily="34" charset="0"/>
              <a:buNone/>
              <a:defRPr/>
            </a:pPr>
            <a:r>
              <a:rPr lang="en-US" sz="2800" u="sng" dirty="0" smtClean="0">
                <a:latin typeface="Arial" pitchFamily="34" charset="0"/>
                <a:cs typeface="Arial" pitchFamily="34" charset="0"/>
              </a:rPr>
              <a:t>Systems Implications</a:t>
            </a:r>
            <a:endParaRPr lang="en-US" sz="2800" u="sng" dirty="0">
              <a:latin typeface="Arial" pitchFamily="34" charset="0"/>
              <a:cs typeface="Arial" pitchFamily="34" charset="0"/>
            </a:endParaRPr>
          </a:p>
          <a:p>
            <a:pPr marL="519113" lvl="1" indent="-349250" eaLnBrk="1" fontAlgn="ctr" hangingPunct="1">
              <a:spcBef>
                <a:spcPts val="0"/>
              </a:spcBef>
              <a:spcAft>
                <a:spcPts val="0"/>
              </a:spcAft>
              <a:buSzPct val="110000"/>
              <a:buFont typeface="Arial" pitchFamily="34" charset="0"/>
              <a:buChar char="•"/>
              <a:defRPr/>
            </a:pPr>
            <a:r>
              <a:rPr lang="en-US" sz="2000" dirty="0">
                <a:latin typeface="Arial" pitchFamily="34" charset="0"/>
                <a:cs typeface="Arial" pitchFamily="34" charset="0"/>
              </a:rPr>
              <a:t>Fewer homeless in month prior: from 23% to 4.5% </a:t>
            </a:r>
          </a:p>
          <a:p>
            <a:pPr marL="519113" lvl="1" indent="-349250" eaLnBrk="1" fontAlgn="ctr" hangingPunct="1">
              <a:spcBef>
                <a:spcPts val="0"/>
              </a:spcBef>
              <a:spcAft>
                <a:spcPts val="0"/>
              </a:spcAft>
              <a:buSzPct val="100000"/>
              <a:buFont typeface="Arial" pitchFamily="34" charset="0"/>
              <a:buChar char="•"/>
              <a:defRPr/>
            </a:pPr>
            <a:r>
              <a:rPr lang="en-US" sz="2000" dirty="0">
                <a:latin typeface="Arial" pitchFamily="34" charset="0"/>
                <a:cs typeface="Arial" pitchFamily="34" charset="0"/>
              </a:rPr>
              <a:t>Fewer </a:t>
            </a:r>
            <a:r>
              <a:rPr lang="en-US" sz="2000" dirty="0" smtClean="0">
                <a:latin typeface="Arial" pitchFamily="34" charset="0"/>
                <a:cs typeface="Arial" pitchFamily="34" charset="0"/>
              </a:rPr>
              <a:t>Emergency Department </a:t>
            </a:r>
            <a:r>
              <a:rPr lang="en-US" sz="2000" dirty="0">
                <a:latin typeface="Arial" pitchFamily="34" charset="0"/>
                <a:cs typeface="Arial" pitchFamily="34" charset="0"/>
              </a:rPr>
              <a:t>visits: from .61 to .19</a:t>
            </a:r>
          </a:p>
        </p:txBody>
      </p:sp>
      <p:sp>
        <p:nvSpPr>
          <p:cNvPr id="6" name="Title 1"/>
          <p:cNvSpPr txBox="1">
            <a:spLocks/>
          </p:cNvSpPr>
          <p:nvPr/>
        </p:nvSpPr>
        <p:spPr>
          <a:xfrm>
            <a:off x="1981200" y="0"/>
            <a:ext cx="6934200" cy="1143000"/>
          </a:xfrm>
          <a:prstGeom prst="rect">
            <a:avLst/>
          </a:prstGeom>
        </p:spPr>
        <p:txBody>
          <a:bodyPr anchor="ctr">
            <a:normAutofit fontScale="92500"/>
          </a:bodyPr>
          <a:lstStyle/>
          <a:p>
            <a:pPr algn="ctr" fontAlgn="auto">
              <a:spcAft>
                <a:spcPts val="0"/>
              </a:spcAft>
              <a:defRPr/>
            </a:pPr>
            <a:r>
              <a:rPr lang="en-US" sz="4400" dirty="0" smtClean="0">
                <a:latin typeface="+mj-lt"/>
              </a:rPr>
              <a:t>Linkages </a:t>
            </a:r>
            <a:r>
              <a:rPr lang="en-US" sz="4400" dirty="0">
                <a:latin typeface="+mj-lt"/>
              </a:rPr>
              <a:t>Evaluation Outcomes</a:t>
            </a:r>
          </a:p>
        </p:txBody>
      </p:sp>
      <p:sp>
        <p:nvSpPr>
          <p:cNvPr id="38917" name="TextBox 1"/>
          <p:cNvSpPr txBox="1">
            <a:spLocks noChangeArrowheads="1"/>
          </p:cNvSpPr>
          <p:nvPr/>
        </p:nvSpPr>
        <p:spPr bwMode="auto">
          <a:xfrm>
            <a:off x="6781800" y="4629150"/>
            <a:ext cx="1524000" cy="647700"/>
          </a:xfrm>
          <a:prstGeom prst="rect">
            <a:avLst/>
          </a:prstGeom>
          <a:noFill/>
          <a:ln w="9525">
            <a:solidFill>
              <a:srgbClr val="0070C0"/>
            </a:solidFill>
            <a:miter lim="800000"/>
            <a:headEnd/>
            <a:tailEnd/>
          </a:ln>
        </p:spPr>
        <p:txBody>
          <a:bodyPr wrap="square">
            <a:spAutoFit/>
          </a:bodyPr>
          <a:lstStyle/>
          <a:p>
            <a:pPr>
              <a:buClr>
                <a:srgbClr val="FFC000"/>
              </a:buClr>
              <a:buSzPct val="110000"/>
            </a:pPr>
            <a:r>
              <a:rPr lang="en-US" i="1" dirty="0">
                <a:solidFill>
                  <a:srgbClr val="0070C0"/>
                </a:solidFill>
              </a:rPr>
              <a:t>Saving lives</a:t>
            </a:r>
          </a:p>
          <a:p>
            <a:pPr>
              <a:buClr>
                <a:srgbClr val="00B050"/>
              </a:buClr>
              <a:buSzPct val="110000"/>
            </a:pPr>
            <a:r>
              <a:rPr lang="en-US" i="1" dirty="0">
                <a:solidFill>
                  <a:srgbClr val="0070C0"/>
                </a:solidFill>
              </a:rPr>
              <a:t>Saving money</a:t>
            </a:r>
          </a:p>
        </p:txBody>
      </p:sp>
      <p:pic>
        <p:nvPicPr>
          <p:cNvPr id="7" name="Picture 6"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0528"/>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Tree>
    <p:extLst>
      <p:ext uri="{BB962C8B-B14F-4D97-AF65-F5344CB8AC3E}">
        <p14:creationId xmlns:p14="http://schemas.microsoft.com/office/powerpoint/2010/main" val="11592680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out Session</a:t>
            </a:r>
            <a:endParaRPr lang="en-US" dirty="0"/>
          </a:p>
        </p:txBody>
      </p:sp>
      <p:sp>
        <p:nvSpPr>
          <p:cNvPr id="3" name="Content Placeholder 2"/>
          <p:cNvSpPr>
            <a:spLocks noGrp="1"/>
          </p:cNvSpPr>
          <p:nvPr>
            <p:ph idx="1"/>
          </p:nvPr>
        </p:nvSpPr>
        <p:spPr/>
        <p:txBody>
          <a:bodyPr/>
          <a:lstStyle/>
          <a:p>
            <a:r>
              <a:rPr lang="en-US" dirty="0" smtClean="0"/>
              <a:t>What systems issue would you need to address in order to implement a “warm transitions” approach?</a:t>
            </a:r>
          </a:p>
          <a:p>
            <a:r>
              <a:rPr lang="en-US" dirty="0" smtClean="0"/>
              <a:t>What existing program services could you incorporate into a “warm transitions” model?</a:t>
            </a:r>
          </a:p>
          <a:p>
            <a:r>
              <a:rPr lang="en-US" dirty="0" smtClean="0"/>
              <a:t>What is the right amount of “warm transitions” supports for your clients?</a:t>
            </a:r>
          </a:p>
          <a:p>
            <a:endParaRPr lang="en-US" dirty="0"/>
          </a:p>
        </p:txBody>
      </p:sp>
      <p:pic>
        <p:nvPicPr>
          <p:cNvPr id="4" name="Picture 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128" y="5753238"/>
            <a:ext cx="2501587" cy="1104762"/>
          </a:xfrm>
          <a:prstGeom prst="rect">
            <a:avLst/>
          </a:prstGeom>
        </p:spPr>
      </p:pic>
    </p:spTree>
    <p:extLst>
      <p:ext uri="{BB962C8B-B14F-4D97-AF65-F5344CB8AC3E}">
        <p14:creationId xmlns:p14="http://schemas.microsoft.com/office/powerpoint/2010/main" val="1355142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50"/>
          <p:cNvSpPr txBox="1">
            <a:spLocks noChangeArrowheads="1"/>
          </p:cNvSpPr>
          <p:nvPr/>
        </p:nvSpPr>
        <p:spPr bwMode="auto">
          <a:xfrm>
            <a:off x="18440400" y="33909000"/>
            <a:ext cx="7620000" cy="9682163"/>
          </a:xfrm>
          <a:prstGeom prst="rect">
            <a:avLst/>
          </a:prstGeom>
          <a:solidFill>
            <a:schemeClr val="bg1"/>
          </a:solidFill>
          <a:ln w="57150" cmpd="thinThick">
            <a:solidFill>
              <a:schemeClr val="tx1"/>
            </a:solidFill>
            <a:miter lim="800000"/>
            <a:headEnd/>
            <a:tailEnd/>
          </a:ln>
        </p:spPr>
        <p:txBody>
          <a:bodyPr lIns="228600" tIns="100584" rIns="228600" bIns="100584">
            <a:spAutoFit/>
          </a:bodyPr>
          <a:lstStyle/>
          <a:p>
            <a:pPr defTabSz="2154238">
              <a:buFont typeface="Arial" charset="0"/>
              <a:buChar char="•"/>
            </a:pPr>
            <a:r>
              <a:rPr lang="en-US" sz="2800">
                <a:latin typeface="Arial Unicode MS" pitchFamily="34" charset="-128"/>
              </a:rPr>
              <a:t>In 2007, THCC was awarded a grant from the Health Resources and Services Administration (HRSA) to participate in the Enhancing Linkages to HIV Primary Care &amp; Services in Jail Settings project, part of the Special Projects of National Significance (SPNS) projects. </a:t>
            </a:r>
          </a:p>
          <a:p>
            <a:pPr defTabSz="2154238">
              <a:buFont typeface="Arial" charset="0"/>
              <a:buNone/>
            </a:pPr>
            <a:endParaRPr lang="en-US" sz="2800">
              <a:latin typeface="Arial Unicode MS" pitchFamily="34" charset="-128"/>
            </a:endParaRPr>
          </a:p>
          <a:p>
            <a:pPr defTabSz="2154238">
              <a:buFont typeface="Arial" charset="0"/>
              <a:buChar char="•"/>
            </a:pPr>
            <a:r>
              <a:rPr lang="en-US" sz="2800">
                <a:latin typeface="Arial Unicode MS" pitchFamily="34" charset="-128"/>
              </a:rPr>
              <a:t>This SPNS Initiative is a multisite demonstration and evaluation study of HIV service delivery interventions in jail settings. The purpose of these projects is to develop innovative methods for providing care and treatment to HIV positive individuals in jail settings who are returning to their communities. </a:t>
            </a:r>
          </a:p>
          <a:p>
            <a:pPr defTabSz="2154238">
              <a:buFont typeface="Arial" charset="0"/>
              <a:buChar char="•"/>
            </a:pPr>
            <a:endParaRPr lang="en-US" sz="2800">
              <a:latin typeface="Arial Unicode MS" pitchFamily="34" charset="-128"/>
            </a:endParaRPr>
          </a:p>
          <a:p>
            <a:pPr defTabSz="2154238">
              <a:buFont typeface="Arial" charset="0"/>
              <a:buChar char="•"/>
            </a:pPr>
            <a:r>
              <a:rPr lang="en-US" sz="2800">
                <a:latin typeface="Arial Unicode MS" pitchFamily="34" charset="-128"/>
              </a:rPr>
              <a:t>The THCC home visit team attempts to follow-up with all eligible (current NYC resident) clients, offering them a home visit and / or</a:t>
            </a:r>
            <a:r>
              <a:rPr lang="en-US" sz="2800">
                <a:latin typeface="Arial" charset="0"/>
              </a:rPr>
              <a:t> accompaniment to their first community-based medical appointment. </a:t>
            </a:r>
          </a:p>
        </p:txBody>
      </p:sp>
      <p:sp>
        <p:nvSpPr>
          <p:cNvPr id="40963" name="Rectangle 4"/>
          <p:cNvSpPr>
            <a:spLocks noChangeArrowheads="1"/>
          </p:cNvSpPr>
          <p:nvPr/>
        </p:nvSpPr>
        <p:spPr bwMode="auto">
          <a:xfrm>
            <a:off x="584735" y="3329674"/>
            <a:ext cx="6477000" cy="922337"/>
          </a:xfrm>
          <a:prstGeom prst="rect">
            <a:avLst/>
          </a:prstGeom>
          <a:noFill/>
          <a:ln w="9525">
            <a:noFill/>
            <a:miter lim="800000"/>
            <a:headEnd/>
            <a:tailEnd/>
          </a:ln>
        </p:spPr>
        <p:txBody>
          <a:bodyPr>
            <a:spAutoFit/>
          </a:bodyPr>
          <a:lstStyle/>
          <a:p>
            <a:r>
              <a:rPr lang="en-US" dirty="0">
                <a:solidFill>
                  <a:schemeClr val="tx2">
                    <a:lumMod val="90000"/>
                    <a:lumOff val="10000"/>
                  </a:schemeClr>
                </a:solidFill>
                <a:hlinkClick r:id="rId2"/>
              </a:rPr>
              <a:t>http://www.jjay.cuny.edu/NYCMappingHeathCare.pdf</a:t>
            </a:r>
            <a:endParaRPr lang="en-US" dirty="0">
              <a:solidFill>
                <a:schemeClr val="tx2">
                  <a:lumMod val="90000"/>
                  <a:lumOff val="10000"/>
                </a:schemeClr>
              </a:solidFill>
            </a:endParaRPr>
          </a:p>
          <a:p>
            <a:endParaRPr lang="en-US" dirty="0">
              <a:solidFill>
                <a:schemeClr val="tx2">
                  <a:lumMod val="90000"/>
                  <a:lumOff val="10000"/>
                </a:schemeClr>
              </a:solidFill>
            </a:endParaRPr>
          </a:p>
          <a:p>
            <a:endParaRPr lang="en-US" dirty="0">
              <a:solidFill>
                <a:schemeClr val="tx2">
                  <a:lumMod val="90000"/>
                  <a:lumOff val="10000"/>
                </a:schemeClr>
              </a:solidFill>
            </a:endParaRPr>
          </a:p>
        </p:txBody>
      </p:sp>
      <p:sp>
        <p:nvSpPr>
          <p:cNvPr id="40964" name="Rectangle 5"/>
          <p:cNvSpPr>
            <a:spLocks noChangeArrowheads="1"/>
          </p:cNvSpPr>
          <p:nvPr/>
        </p:nvSpPr>
        <p:spPr bwMode="auto">
          <a:xfrm>
            <a:off x="609600" y="3776797"/>
            <a:ext cx="5715000" cy="369887"/>
          </a:xfrm>
          <a:prstGeom prst="rect">
            <a:avLst/>
          </a:prstGeom>
          <a:noFill/>
          <a:ln w="9525">
            <a:noFill/>
            <a:miter lim="800000"/>
            <a:headEnd/>
            <a:tailEnd/>
          </a:ln>
        </p:spPr>
        <p:txBody>
          <a:bodyPr>
            <a:spAutoFit/>
          </a:bodyPr>
          <a:lstStyle/>
          <a:p>
            <a:r>
              <a:rPr lang="en-US" dirty="0">
                <a:solidFill>
                  <a:schemeClr val="tx2">
                    <a:lumMod val="90000"/>
                    <a:lumOff val="10000"/>
                  </a:schemeClr>
                </a:solidFill>
                <a:hlinkClick r:id="rId3"/>
              </a:rPr>
              <a:t>http://www.jjay.cuny.edu/Jail_Admin_Toolkit.pdf</a:t>
            </a:r>
            <a:endParaRPr lang="en-US" dirty="0">
              <a:solidFill>
                <a:schemeClr val="tx2">
                  <a:lumMod val="90000"/>
                  <a:lumOff val="10000"/>
                </a:schemeClr>
              </a:solidFill>
            </a:endParaRPr>
          </a:p>
        </p:txBody>
      </p:sp>
      <p:sp>
        <p:nvSpPr>
          <p:cNvPr id="40965" name="Rectangle 6"/>
          <p:cNvSpPr>
            <a:spLocks noChangeArrowheads="1"/>
          </p:cNvSpPr>
          <p:nvPr/>
        </p:nvSpPr>
        <p:spPr bwMode="auto">
          <a:xfrm>
            <a:off x="533400" y="2662237"/>
            <a:ext cx="7848600" cy="923925"/>
          </a:xfrm>
          <a:prstGeom prst="rect">
            <a:avLst/>
          </a:prstGeom>
          <a:noFill/>
          <a:ln w="9525">
            <a:noFill/>
            <a:miter lim="800000"/>
            <a:headEnd/>
            <a:tailEnd/>
          </a:ln>
        </p:spPr>
        <p:txBody>
          <a:bodyPr wrap="square">
            <a:spAutoFit/>
          </a:bodyPr>
          <a:lstStyle/>
          <a:p>
            <a:r>
              <a:rPr lang="en-US" dirty="0">
                <a:solidFill>
                  <a:schemeClr val="tx2">
                    <a:lumMod val="90000"/>
                    <a:lumOff val="10000"/>
                  </a:schemeClr>
                </a:solidFill>
                <a:hlinkClick r:id="rId4"/>
              </a:rPr>
              <a:t>http://www.enhancelink.org/EnhanceLink/documents/Transitional_Care_Coordination--Fall2010.pdf</a:t>
            </a:r>
            <a:endParaRPr lang="en-US" dirty="0">
              <a:solidFill>
                <a:schemeClr val="tx2">
                  <a:lumMod val="90000"/>
                  <a:lumOff val="10000"/>
                </a:schemeClr>
              </a:solidFill>
            </a:endParaRPr>
          </a:p>
          <a:p>
            <a:endParaRPr lang="en-US" dirty="0">
              <a:solidFill>
                <a:schemeClr val="tx2">
                  <a:lumMod val="90000"/>
                  <a:lumOff val="10000"/>
                </a:schemeClr>
              </a:solidFill>
            </a:endParaRPr>
          </a:p>
        </p:txBody>
      </p:sp>
      <p:sp>
        <p:nvSpPr>
          <p:cNvPr id="8" name="Title 1"/>
          <p:cNvSpPr txBox="1">
            <a:spLocks/>
          </p:cNvSpPr>
          <p:nvPr/>
        </p:nvSpPr>
        <p:spPr>
          <a:xfrm>
            <a:off x="1981200" y="152400"/>
            <a:ext cx="6046788" cy="1371600"/>
          </a:xfrm>
          <a:prstGeom prst="rect">
            <a:avLst/>
          </a:prstGeom>
        </p:spPr>
        <p:txBody>
          <a:bodyPr>
            <a:normAutofit/>
          </a:bodyPr>
          <a:lstStyle/>
          <a:p>
            <a:pPr algn="ctr" defTabSz="914400">
              <a:defRPr/>
            </a:pPr>
            <a:r>
              <a:rPr lang="en-US" sz="5400" dirty="0">
                <a:latin typeface="+mj-lt"/>
              </a:rPr>
              <a:t>On-line Resources</a:t>
            </a:r>
          </a:p>
        </p:txBody>
      </p:sp>
      <p:sp>
        <p:nvSpPr>
          <p:cNvPr id="40968" name="Rectangle 9"/>
          <p:cNvSpPr>
            <a:spLocks noChangeArrowheads="1"/>
          </p:cNvSpPr>
          <p:nvPr/>
        </p:nvSpPr>
        <p:spPr bwMode="auto">
          <a:xfrm>
            <a:off x="533400" y="1639780"/>
            <a:ext cx="7342188" cy="1201738"/>
          </a:xfrm>
          <a:prstGeom prst="rect">
            <a:avLst/>
          </a:prstGeom>
          <a:noFill/>
          <a:ln w="9525">
            <a:noFill/>
            <a:miter lim="800000"/>
            <a:headEnd/>
            <a:tailEnd/>
          </a:ln>
        </p:spPr>
        <p:txBody>
          <a:bodyPr>
            <a:spAutoFit/>
          </a:bodyPr>
          <a:lstStyle/>
          <a:p>
            <a:r>
              <a:rPr lang="en-US" dirty="0">
                <a:solidFill>
                  <a:schemeClr val="tx2"/>
                </a:solidFill>
                <a:hlinkClick r:id="rId5"/>
              </a:rPr>
              <a:t>http://hab.hrsa.gov/abouthab/files/cyberspnsjuly2012.pdf</a:t>
            </a:r>
            <a:endParaRPr lang="en-US" dirty="0">
              <a:solidFill>
                <a:schemeClr val="tx2"/>
              </a:solidFill>
            </a:endParaRPr>
          </a:p>
          <a:p>
            <a:endParaRPr lang="en-US" dirty="0">
              <a:solidFill>
                <a:schemeClr val="tx2"/>
              </a:solidFill>
              <a:hlinkClick r:id=""/>
            </a:endParaRPr>
          </a:p>
          <a:p>
            <a:r>
              <a:rPr lang="en-US" dirty="0">
                <a:solidFill>
                  <a:schemeClr val="tx2"/>
                </a:solidFill>
                <a:hlinkClick r:id=""/>
              </a:rPr>
              <a:t>http://www.enhancelink.org/</a:t>
            </a:r>
            <a:endParaRPr lang="en-US" dirty="0">
              <a:solidFill>
                <a:schemeClr val="tx2"/>
              </a:solidFill>
            </a:endParaRPr>
          </a:p>
          <a:p>
            <a:endParaRPr lang="en-US" dirty="0">
              <a:solidFill>
                <a:schemeClr val="tx2"/>
              </a:solidFill>
            </a:endParaRPr>
          </a:p>
        </p:txBody>
      </p:sp>
      <p:sp>
        <p:nvSpPr>
          <p:cNvPr id="40969" name="TextBox 11"/>
          <p:cNvSpPr txBox="1">
            <a:spLocks noChangeArrowheads="1"/>
          </p:cNvSpPr>
          <p:nvPr/>
        </p:nvSpPr>
        <p:spPr bwMode="auto">
          <a:xfrm>
            <a:off x="609600" y="4264921"/>
            <a:ext cx="8305800" cy="1754188"/>
          </a:xfrm>
          <a:prstGeom prst="rect">
            <a:avLst/>
          </a:prstGeom>
          <a:noFill/>
          <a:ln w="9525">
            <a:noFill/>
            <a:miter lim="800000"/>
            <a:headEnd/>
            <a:tailEnd/>
          </a:ln>
        </p:spPr>
        <p:txBody>
          <a:bodyPr wrap="square">
            <a:spAutoFit/>
          </a:bodyPr>
          <a:lstStyle/>
          <a:p>
            <a:r>
              <a:rPr lang="en-US" dirty="0" smtClean="0">
                <a:solidFill>
                  <a:schemeClr val="tx2">
                    <a:lumMod val="90000"/>
                    <a:lumOff val="10000"/>
                  </a:schemeClr>
                </a:solidFill>
                <a:hlinkClick r:id="rId6"/>
              </a:rPr>
              <a:t>http</a:t>
            </a:r>
            <a:r>
              <a:rPr lang="en-US" dirty="0">
                <a:solidFill>
                  <a:schemeClr val="tx2">
                    <a:lumMod val="90000"/>
                    <a:lumOff val="10000"/>
                  </a:schemeClr>
                </a:solidFill>
                <a:hlinkClick r:id="rId6"/>
              </a:rPr>
              <a:t>://www.aidsbeacon.com/news/2010/12/03/new-point-of-service-program-will-focus-on-hiv-aids-testing-and-treatment-for-inmates-at-rikers-island/</a:t>
            </a:r>
            <a:endParaRPr lang="en-US" dirty="0">
              <a:solidFill>
                <a:schemeClr val="tx2">
                  <a:lumMod val="90000"/>
                  <a:lumOff val="10000"/>
                </a:schemeClr>
              </a:solidFill>
            </a:endParaRPr>
          </a:p>
          <a:p>
            <a:r>
              <a:rPr lang="en-US" dirty="0">
                <a:solidFill>
                  <a:schemeClr val="tx2">
                    <a:lumMod val="90000"/>
                    <a:lumOff val="10000"/>
                  </a:schemeClr>
                </a:solidFill>
              </a:rPr>
              <a:t> </a:t>
            </a:r>
          </a:p>
          <a:p>
            <a:r>
              <a:rPr lang="en-US" dirty="0">
                <a:solidFill>
                  <a:schemeClr val="tx2">
                    <a:lumMod val="90000"/>
                    <a:lumOff val="10000"/>
                  </a:schemeClr>
                </a:solidFill>
                <a:hlinkClick r:id="rId7"/>
              </a:rPr>
              <a:t>http://208.112.47.52/library/reentrycare/reentrycarecall.asp</a:t>
            </a:r>
            <a:endParaRPr lang="en-US" dirty="0">
              <a:solidFill>
                <a:schemeClr val="tx2">
                  <a:lumMod val="90000"/>
                  <a:lumOff val="10000"/>
                </a:schemeClr>
              </a:solidFill>
            </a:endParaRPr>
          </a:p>
          <a:p>
            <a:r>
              <a:rPr lang="en-US" dirty="0">
                <a:solidFill>
                  <a:schemeClr val="tx2">
                    <a:lumMod val="90000"/>
                    <a:lumOff val="10000"/>
                  </a:schemeClr>
                </a:solidFill>
              </a:rPr>
              <a:t> </a:t>
            </a:r>
          </a:p>
          <a:p>
            <a:endParaRPr lang="en-US" dirty="0">
              <a:solidFill>
                <a:schemeClr val="tx2">
                  <a:lumMod val="90000"/>
                  <a:lumOff val="10000"/>
                </a:schemeClr>
              </a:solidFill>
            </a:endParaRPr>
          </a:p>
        </p:txBody>
      </p:sp>
      <p:pic>
        <p:nvPicPr>
          <p:cNvPr id="10" name="Picture 6" desc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15575"/>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Tree>
    <p:extLst>
      <p:ext uri="{BB962C8B-B14F-4D97-AF65-F5344CB8AC3E}">
        <p14:creationId xmlns:p14="http://schemas.microsoft.com/office/powerpoint/2010/main" val="2487989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38100" y="272713"/>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dirty="0">
                <a:latin typeface="+mj-lt"/>
                <a:ea typeface="+mj-ea"/>
                <a:cs typeface="+mj-cs"/>
              </a:rPr>
              <a:t>Building Linkages</a:t>
            </a:r>
          </a:p>
        </p:txBody>
      </p:sp>
      <p:sp>
        <p:nvSpPr>
          <p:cNvPr id="28675" name="Rectangle 5"/>
          <p:cNvSpPr>
            <a:spLocks noChangeArrowheads="1"/>
          </p:cNvSpPr>
          <p:nvPr/>
        </p:nvSpPr>
        <p:spPr bwMode="auto">
          <a:xfrm>
            <a:off x="304800" y="1371600"/>
            <a:ext cx="8458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17525" indent="-457200">
              <a:spcBef>
                <a:spcPct val="30000"/>
              </a:spcBef>
              <a:buFont typeface="Arial" pitchFamily="34" charset="0"/>
              <a:buChar char="•"/>
            </a:pPr>
            <a:r>
              <a:rPr lang="en-US" sz="3200" dirty="0"/>
              <a:t>Identify Existing Groups </a:t>
            </a:r>
          </a:p>
          <a:p>
            <a:pPr marL="1146175" lvl="1" indent="-457200">
              <a:spcBef>
                <a:spcPct val="20000"/>
              </a:spcBef>
              <a:buFont typeface="Arial" pitchFamily="34" charset="0"/>
              <a:buChar char="•"/>
            </a:pPr>
            <a:r>
              <a:rPr lang="en-US" sz="2800" dirty="0"/>
              <a:t>Attend National Conferences</a:t>
            </a:r>
          </a:p>
          <a:p>
            <a:pPr marL="1146175" lvl="1" indent="-457200">
              <a:spcBef>
                <a:spcPct val="20000"/>
              </a:spcBef>
              <a:buFont typeface="Arial" pitchFamily="34" charset="0"/>
              <a:buChar char="•"/>
            </a:pPr>
            <a:r>
              <a:rPr lang="en-US" sz="2800" dirty="0"/>
              <a:t>Solicit Grantees</a:t>
            </a:r>
          </a:p>
          <a:p>
            <a:pPr marL="517525" indent="-457200">
              <a:spcBef>
                <a:spcPct val="30000"/>
              </a:spcBef>
              <a:buFont typeface="Arial" pitchFamily="34" charset="0"/>
              <a:buChar char="•"/>
            </a:pPr>
            <a:r>
              <a:rPr lang="en-US" sz="3200" dirty="0"/>
              <a:t>Foster Partnerships</a:t>
            </a:r>
          </a:p>
          <a:p>
            <a:pPr marL="1146175" lvl="1" indent="-457200">
              <a:spcBef>
                <a:spcPct val="20000"/>
              </a:spcBef>
              <a:buFont typeface="Arial" pitchFamily="34" charset="0"/>
              <a:buChar char="•"/>
            </a:pPr>
            <a:r>
              <a:rPr lang="en-US" sz="2800" dirty="0"/>
              <a:t>Meet with Potential Partners</a:t>
            </a:r>
          </a:p>
          <a:p>
            <a:pPr marL="1146175" lvl="1" indent="-457200">
              <a:spcBef>
                <a:spcPct val="20000"/>
              </a:spcBef>
              <a:buFont typeface="Arial" pitchFamily="34" charset="0"/>
              <a:buChar char="•"/>
            </a:pPr>
            <a:r>
              <a:rPr lang="en-US" sz="2800" dirty="0"/>
              <a:t>Develop Partner Agreements </a:t>
            </a:r>
          </a:p>
          <a:p>
            <a:pPr marL="517525" indent="-457200">
              <a:spcBef>
                <a:spcPct val="30000"/>
              </a:spcBef>
              <a:buFont typeface="Arial" pitchFamily="34" charset="0"/>
              <a:buChar char="•"/>
            </a:pPr>
            <a:r>
              <a:rPr lang="en-US" sz="3200" dirty="0"/>
              <a:t>Requires Leadership</a:t>
            </a:r>
          </a:p>
          <a:p>
            <a:pPr marL="1146175" lvl="1" indent="-457200">
              <a:spcBef>
                <a:spcPct val="20000"/>
              </a:spcBef>
              <a:buFont typeface="Arial" pitchFamily="34" charset="0"/>
              <a:buChar char="•"/>
            </a:pPr>
            <a:r>
              <a:rPr lang="en-US" sz="2800" dirty="0"/>
              <a:t>Model for Staff</a:t>
            </a:r>
          </a:p>
          <a:p>
            <a:pPr marL="1146175" lvl="1" indent="-457200">
              <a:spcBef>
                <a:spcPct val="20000"/>
              </a:spcBef>
              <a:buFont typeface="Arial" pitchFamily="34" charset="0"/>
              <a:buChar char="•"/>
            </a:pPr>
            <a:r>
              <a:rPr lang="en-US" sz="2800" dirty="0"/>
              <a:t>Facilitate Networking for Staff</a:t>
            </a:r>
          </a:p>
        </p:txBody>
      </p:sp>
      <p:sp>
        <p:nvSpPr>
          <p:cNvPr id="28677" name="Text Box 8"/>
          <p:cNvSpPr txBox="1">
            <a:spLocks noChangeArrowheads="1"/>
          </p:cNvSpPr>
          <p:nvPr/>
        </p:nvSpPr>
        <p:spPr bwMode="auto">
          <a:xfrm>
            <a:off x="4318313" y="2667000"/>
            <a:ext cx="4648200" cy="707886"/>
          </a:xfrm>
          <a:prstGeom prst="rect">
            <a:avLst/>
          </a:prstGeom>
          <a:noFill/>
          <a:ln>
            <a:noFill/>
          </a:ln>
          <a:effectLst>
            <a:outerShdw dist="35921" dir="2700000" sy="50000" kx="2115830" algn="bl" rotWithShape="0">
              <a:srgbClr val="C0C0C0">
                <a:alpha val="79999"/>
              </a:srgbClr>
            </a:outerShdw>
          </a:effectLst>
          <a:extLst>
            <a:ext uri="{909E8E84-426E-40DD-AFC4-6F175D3DCCD1}">
              <a14:hiddenFill xmlns:a14="http://schemas.microsoft.com/office/drawing/2010/main">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1"/>
                </a:gradFill>
              </a14:hiddenFill>
            </a:ext>
            <a:ext uri="{91240B29-F687-4F45-9708-019B960494DF}">
              <a14:hiddenLine xmlns:a14="http://schemas.microsoft.com/office/drawing/2010/main" w="12700" algn="ctr">
                <a:solidFill>
                  <a:srgbClr val="EAEAEA"/>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sz="2000" b="1" i="1" dirty="0">
                <a:solidFill>
                  <a:schemeClr val="accent4">
                    <a:lumMod val="75000"/>
                  </a:schemeClr>
                </a:solidFill>
                <a:latin typeface="Book Antiqua" pitchFamily="18" charset="0"/>
              </a:rPr>
              <a:t>Check out award announcements – perhaps grantees need patient referrals!</a:t>
            </a:r>
          </a:p>
        </p:txBody>
      </p:sp>
      <p:pic>
        <p:nvPicPr>
          <p:cNvPr id="8" name="Picture 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5575"/>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Tree>
    <p:extLst>
      <p:ext uri="{BB962C8B-B14F-4D97-AF65-F5344CB8AC3E}">
        <p14:creationId xmlns:p14="http://schemas.microsoft.com/office/powerpoint/2010/main" val="1275968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Rikers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4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10"/>
          <p:cNvSpPr>
            <a:spLocks noChangeArrowheads="1"/>
          </p:cNvSpPr>
          <p:nvPr/>
        </p:nvSpPr>
        <p:spPr bwMode="auto">
          <a:xfrm>
            <a:off x="4859338" y="6345238"/>
            <a:ext cx="4284662" cy="5127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r" eaLnBrk="0" hangingPunct="0">
              <a:lnSpc>
                <a:spcPct val="80000"/>
              </a:lnSpc>
              <a:spcBef>
                <a:spcPct val="20000"/>
              </a:spcBef>
            </a:pPr>
            <a:r>
              <a:rPr lang="en-US" sz="1600" b="1"/>
              <a:t>NYC DOHMH provides health and </a:t>
            </a:r>
          </a:p>
          <a:p>
            <a:pPr marL="342900" indent="-342900" algn="r" eaLnBrk="0" hangingPunct="0">
              <a:lnSpc>
                <a:spcPct val="80000"/>
              </a:lnSpc>
              <a:spcBef>
                <a:spcPct val="20000"/>
              </a:spcBef>
            </a:pPr>
            <a:r>
              <a:rPr lang="en-US" sz="1600" b="1"/>
              <a:t>mental health care for all in DOC custody.</a:t>
            </a:r>
          </a:p>
        </p:txBody>
      </p:sp>
      <p:sp>
        <p:nvSpPr>
          <p:cNvPr id="17412" name="Rectangle 7"/>
          <p:cNvSpPr>
            <a:spLocks noChangeArrowheads="1"/>
          </p:cNvSpPr>
          <p:nvPr/>
        </p:nvSpPr>
        <p:spPr bwMode="auto">
          <a:xfrm>
            <a:off x="0" y="6345238"/>
            <a:ext cx="5580063" cy="5127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80000"/>
              </a:lnSpc>
              <a:spcBef>
                <a:spcPct val="20000"/>
              </a:spcBef>
            </a:pPr>
            <a:r>
              <a:rPr lang="en-US" sz="1600" b="1" dirty="0"/>
              <a:t>NYC Department of Correction (DOC) operates</a:t>
            </a:r>
          </a:p>
          <a:p>
            <a:pPr marL="342900" indent="-342900" eaLnBrk="0" hangingPunct="0">
              <a:lnSpc>
                <a:spcPct val="80000"/>
              </a:lnSpc>
              <a:spcBef>
                <a:spcPct val="20000"/>
              </a:spcBef>
            </a:pPr>
            <a:r>
              <a:rPr lang="en-US" sz="1600" b="1" dirty="0"/>
              <a:t>Rikers Island (9 jails) and </a:t>
            </a:r>
            <a:r>
              <a:rPr lang="en-US" sz="1600" b="1" dirty="0" smtClean="0"/>
              <a:t>3 </a:t>
            </a:r>
            <a:r>
              <a:rPr lang="en-US" sz="1600" b="1" dirty="0"/>
              <a:t>borough facilities</a:t>
            </a:r>
          </a:p>
        </p:txBody>
      </p:sp>
      <p:pic>
        <p:nvPicPr>
          <p:cNvPr id="17413" name="Picture 9" descr="navdo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310188"/>
            <a:ext cx="12255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5" descr="new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5410200"/>
            <a:ext cx="9144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16"/>
          <p:cNvSpPr txBox="1">
            <a:spLocks noChangeArrowheads="1"/>
          </p:cNvSpPr>
          <p:nvPr/>
        </p:nvSpPr>
        <p:spPr bwMode="auto">
          <a:xfrm>
            <a:off x="2879725" y="188913"/>
            <a:ext cx="3744913" cy="457200"/>
          </a:xfrm>
          <a:prstGeom prst="rect">
            <a:avLst/>
          </a:prstGeom>
          <a:solidFill>
            <a:srgbClr val="0026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defTabSz="457200" eaLnBrk="0" fontAlgn="base" hangingPunct="0">
              <a:spcBef>
                <a:spcPct val="0"/>
              </a:spcBef>
              <a:spcAft>
                <a:spcPct val="0"/>
              </a:spcAft>
              <a:defRPr>
                <a:solidFill>
                  <a:schemeClr val="tx1"/>
                </a:solidFill>
                <a:latin typeface="Tahoma" pitchFamily="34" charset="0"/>
              </a:defRPr>
            </a:lvl6pPr>
            <a:lvl7pPr marL="2971800" indent="-228600" defTabSz="457200" eaLnBrk="0" fontAlgn="base" hangingPunct="0">
              <a:spcBef>
                <a:spcPct val="0"/>
              </a:spcBef>
              <a:spcAft>
                <a:spcPct val="0"/>
              </a:spcAft>
              <a:defRPr>
                <a:solidFill>
                  <a:schemeClr val="tx1"/>
                </a:solidFill>
                <a:latin typeface="Tahoma" pitchFamily="34" charset="0"/>
              </a:defRPr>
            </a:lvl7pPr>
            <a:lvl8pPr marL="3429000" indent="-228600" defTabSz="457200" eaLnBrk="0" fontAlgn="base" hangingPunct="0">
              <a:spcBef>
                <a:spcPct val="0"/>
              </a:spcBef>
              <a:spcAft>
                <a:spcPct val="0"/>
              </a:spcAft>
              <a:defRPr>
                <a:solidFill>
                  <a:schemeClr val="tx1"/>
                </a:solidFill>
                <a:latin typeface="Tahoma" pitchFamily="34" charset="0"/>
              </a:defRPr>
            </a:lvl8pPr>
            <a:lvl9pPr marL="3886200" indent="-228600" defTabSz="4572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2400" b="1">
                <a:solidFill>
                  <a:schemeClr val="bg1"/>
                </a:solidFill>
                <a:latin typeface="Arial Black" pitchFamily="34" charset="0"/>
              </a:rPr>
              <a:t>RIKERS ISLAND, NY</a:t>
            </a:r>
          </a:p>
        </p:txBody>
      </p:sp>
      <p:pic>
        <p:nvPicPr>
          <p:cNvPr id="8" name="Picture 6"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987" y="-5437663"/>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4638" y="-96768"/>
            <a:ext cx="2501587" cy="1028562"/>
          </a:xfrm>
          <a:prstGeom prst="rect">
            <a:avLst/>
          </a:prstGeom>
        </p:spPr>
      </p:pic>
    </p:spTree>
    <p:extLst>
      <p:ext uri="{BB962C8B-B14F-4D97-AF65-F5344CB8AC3E}">
        <p14:creationId xmlns:p14="http://schemas.microsoft.com/office/powerpoint/2010/main" val="30772301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80000"/>
              </a:lnSpc>
              <a:spcBef>
                <a:spcPct val="20000"/>
              </a:spcBef>
            </a:pPr>
            <a:r>
              <a:rPr lang="en-US" sz="2800">
                <a:solidFill>
                  <a:srgbClr val="17375D"/>
                </a:solidFill>
                <a:latin typeface="Calibri" pitchFamily="34" charset="0"/>
              </a:rPr>
              <a:t>Now: </a:t>
            </a:r>
          </a:p>
          <a:p>
            <a:pPr eaLnBrk="1" hangingPunct="1">
              <a:lnSpc>
                <a:spcPct val="80000"/>
              </a:lnSpc>
              <a:spcBef>
                <a:spcPct val="20000"/>
              </a:spcBef>
              <a:buFont typeface="Arial" pitchFamily="34" charset="0"/>
              <a:buChar char="•"/>
            </a:pPr>
            <a:r>
              <a:rPr lang="en-US" sz="2500">
                <a:latin typeface="Calibri" pitchFamily="34" charset="0"/>
              </a:rPr>
              <a:t>States encouraged to suspend rather than terminate Medicaid on admission to correctional facilities.</a:t>
            </a:r>
          </a:p>
          <a:p>
            <a:pPr eaLnBrk="1" hangingPunct="1">
              <a:lnSpc>
                <a:spcPct val="80000"/>
              </a:lnSpc>
              <a:spcBef>
                <a:spcPct val="20000"/>
              </a:spcBef>
              <a:buFont typeface="Arial" pitchFamily="34" charset="0"/>
              <a:buChar char="•"/>
            </a:pPr>
            <a:r>
              <a:rPr lang="en-US" sz="2500">
                <a:latin typeface="Calibri" pitchFamily="34" charset="0"/>
              </a:rPr>
              <a:t>Pre-screening prerelease is permitted.</a:t>
            </a:r>
          </a:p>
          <a:p>
            <a:pPr eaLnBrk="1" hangingPunct="1">
              <a:lnSpc>
                <a:spcPct val="80000"/>
              </a:lnSpc>
              <a:spcBef>
                <a:spcPct val="20000"/>
              </a:spcBef>
              <a:buFont typeface="Arial" pitchFamily="34" charset="0"/>
              <a:buChar char="•"/>
            </a:pPr>
            <a:endParaRPr lang="en-US" sz="1000">
              <a:latin typeface="Calibri" pitchFamily="34" charset="0"/>
            </a:endParaRPr>
          </a:p>
          <a:p>
            <a:pPr eaLnBrk="1" hangingPunct="1">
              <a:lnSpc>
                <a:spcPct val="80000"/>
              </a:lnSpc>
              <a:spcBef>
                <a:spcPct val="20000"/>
              </a:spcBef>
            </a:pPr>
            <a:r>
              <a:rPr lang="en-US" sz="2800">
                <a:solidFill>
                  <a:srgbClr val="17375D"/>
                </a:solidFill>
                <a:latin typeface="Calibri" pitchFamily="34" charset="0"/>
              </a:rPr>
              <a:t>2014:</a:t>
            </a:r>
            <a:r>
              <a:rPr lang="en-US" sz="2500">
                <a:latin typeface="Calibri" pitchFamily="34" charset="0"/>
              </a:rPr>
              <a:t> </a:t>
            </a:r>
          </a:p>
          <a:p>
            <a:pPr eaLnBrk="1" hangingPunct="1">
              <a:lnSpc>
                <a:spcPct val="80000"/>
              </a:lnSpc>
              <a:spcBef>
                <a:spcPct val="20000"/>
              </a:spcBef>
              <a:buFont typeface="Arial" pitchFamily="34" charset="0"/>
              <a:buChar char="•"/>
            </a:pPr>
            <a:r>
              <a:rPr lang="en-US" sz="2500">
                <a:latin typeface="Calibri" pitchFamily="34" charset="0"/>
              </a:rPr>
              <a:t>Individuals required to have insurance</a:t>
            </a:r>
          </a:p>
          <a:p>
            <a:pPr eaLnBrk="1" hangingPunct="1">
              <a:lnSpc>
                <a:spcPct val="80000"/>
              </a:lnSpc>
              <a:spcBef>
                <a:spcPct val="20000"/>
              </a:spcBef>
              <a:buFont typeface="Arial" pitchFamily="34" charset="0"/>
              <a:buChar char="•"/>
            </a:pPr>
            <a:r>
              <a:rPr lang="en-US" sz="2400">
                <a:latin typeface="Calibri" pitchFamily="34" charset="0"/>
              </a:rPr>
              <a:t>More eligible for Medicaid enrollment while in jail</a:t>
            </a:r>
          </a:p>
          <a:p>
            <a:pPr eaLnBrk="1" hangingPunct="1">
              <a:lnSpc>
                <a:spcPct val="80000"/>
              </a:lnSpc>
              <a:spcBef>
                <a:spcPct val="20000"/>
              </a:spcBef>
              <a:buFont typeface="Arial" pitchFamily="34" charset="0"/>
              <a:buChar char="•"/>
            </a:pPr>
            <a:r>
              <a:rPr lang="en-US" sz="2400">
                <a:latin typeface="Calibri" pitchFamily="34" charset="0"/>
              </a:rPr>
              <a:t>Pre-trial detainees may be eligible for the Medicaid or new Health Insurance Exchanges</a:t>
            </a:r>
          </a:p>
          <a:p>
            <a:pPr eaLnBrk="1" hangingPunct="1">
              <a:lnSpc>
                <a:spcPct val="80000"/>
              </a:lnSpc>
              <a:spcBef>
                <a:spcPct val="20000"/>
              </a:spcBef>
              <a:buFont typeface="Arial" pitchFamily="34" charset="0"/>
              <a:buChar char="•"/>
            </a:pPr>
            <a:r>
              <a:rPr lang="en-US" sz="2400">
                <a:latin typeface="Calibri" pitchFamily="34" charset="0"/>
              </a:rPr>
              <a:t>Utilization of data matching </a:t>
            </a:r>
          </a:p>
          <a:p>
            <a:pPr eaLnBrk="1" hangingPunct="1">
              <a:lnSpc>
                <a:spcPct val="80000"/>
              </a:lnSpc>
              <a:spcBef>
                <a:spcPct val="20000"/>
              </a:spcBef>
              <a:buFont typeface="Arial" pitchFamily="34" charset="0"/>
              <a:buChar char="•"/>
            </a:pPr>
            <a:r>
              <a:rPr lang="en-US" sz="2400">
                <a:latin typeface="Calibri" pitchFamily="34" charset="0"/>
              </a:rPr>
              <a:t>Facilitation of continuity of care in community</a:t>
            </a:r>
          </a:p>
          <a:p>
            <a:pPr eaLnBrk="1" hangingPunct="1">
              <a:lnSpc>
                <a:spcPct val="80000"/>
              </a:lnSpc>
              <a:spcBef>
                <a:spcPct val="20000"/>
              </a:spcBef>
              <a:buFont typeface="Arial" pitchFamily="34" charset="0"/>
              <a:buChar char="•"/>
            </a:pPr>
            <a:endParaRPr lang="en-US" sz="2400">
              <a:solidFill>
                <a:srgbClr val="17375D"/>
              </a:solidFill>
              <a:latin typeface="Calibri" pitchFamily="34" charset="0"/>
            </a:endParaRPr>
          </a:p>
        </p:txBody>
      </p:sp>
      <p:sp>
        <p:nvSpPr>
          <p:cNvPr id="3" name="Rectangle 4"/>
          <p:cNvSpPr>
            <a:spLocks noChangeArrowheads="1"/>
          </p:cNvSpPr>
          <p:nvPr/>
        </p:nvSpPr>
        <p:spPr bwMode="auto">
          <a:xfrm>
            <a:off x="228600" y="125869"/>
            <a:ext cx="8686800" cy="1250950"/>
          </a:xfrm>
          <a:prstGeom prst="rect">
            <a:avLst/>
          </a:prstGeom>
          <a:noFill/>
          <a:ln>
            <a:noFill/>
          </a:ln>
          <a:effectLst/>
          <a:extLst/>
        </p:spPr>
        <p:txBody>
          <a:bodyPr>
            <a:spAutoFit/>
          </a:bodyPr>
          <a:lstStyle/>
          <a:p>
            <a:pPr algn="ctr" fontAlgn="auto">
              <a:spcBef>
                <a:spcPts val="0"/>
              </a:spcBef>
              <a:spcAft>
                <a:spcPts val="0"/>
              </a:spcAft>
              <a:defRPr/>
            </a:pPr>
            <a:r>
              <a:rPr lang="en-US" dirty="0">
                <a:latin typeface="+mn-lt"/>
              </a:rPr>
              <a:t/>
            </a:r>
            <a:br>
              <a:rPr lang="en-US" dirty="0">
                <a:latin typeface="+mn-lt"/>
              </a:rPr>
            </a:br>
            <a:r>
              <a:rPr lang="en-US" sz="4000" dirty="0">
                <a:solidFill>
                  <a:schemeClr val="tx2"/>
                </a:solidFill>
                <a:effectLst>
                  <a:outerShdw blurRad="38100" dist="38100" dir="2700000" algn="tl">
                    <a:srgbClr val="C0C0C0"/>
                  </a:outerShdw>
                </a:effectLst>
                <a:latin typeface="+mn-lt"/>
              </a:rPr>
              <a:t>Health Insurance </a:t>
            </a:r>
            <a:r>
              <a:rPr lang="en-US" sz="2800" dirty="0">
                <a:solidFill>
                  <a:srgbClr val="17375D"/>
                </a:solidFill>
                <a:latin typeface="Calibri" pitchFamily="34" charset="0"/>
              </a:rPr>
              <a:t> </a:t>
            </a:r>
            <a:r>
              <a:rPr lang="en-US" dirty="0">
                <a:solidFill>
                  <a:srgbClr val="17375D"/>
                </a:solidFill>
                <a:latin typeface="+mn-lt"/>
              </a:rPr>
              <a:t> </a:t>
            </a:r>
            <a:br>
              <a:rPr lang="en-US" dirty="0">
                <a:solidFill>
                  <a:srgbClr val="17375D"/>
                </a:solidFill>
                <a:latin typeface="+mn-lt"/>
              </a:rPr>
            </a:br>
            <a:endParaRPr lang="en-US" dirty="0">
              <a:solidFill>
                <a:srgbClr val="17375D"/>
              </a:solidFill>
              <a:latin typeface="+mn-lt"/>
            </a:endParaRPr>
          </a:p>
        </p:txBody>
      </p:sp>
      <p:sp>
        <p:nvSpPr>
          <p:cNvPr id="8197" name="Text Box 27"/>
          <p:cNvSpPr txBox="1">
            <a:spLocks noChangeArrowheads="1"/>
          </p:cNvSpPr>
          <p:nvPr/>
        </p:nvSpPr>
        <p:spPr bwMode="auto">
          <a:xfrm>
            <a:off x="4267200" y="6491288"/>
            <a:ext cx="4883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atin typeface="Calibri" pitchFamily="34" charset="0"/>
              </a:rPr>
              <a:t>Courtesy of Havusha &amp; Flaherty NCCHC 2011</a:t>
            </a:r>
          </a:p>
        </p:txBody>
      </p:sp>
      <p:pic>
        <p:nvPicPr>
          <p:cNvPr id="6" name="Picture 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5575"/>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Tree>
    <p:extLst>
      <p:ext uri="{BB962C8B-B14F-4D97-AF65-F5344CB8AC3E}">
        <p14:creationId xmlns:p14="http://schemas.microsoft.com/office/powerpoint/2010/main" val="1734635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p:cNvSpPr>
          <p:nvPr/>
        </p:nvSpPr>
        <p:spPr bwMode="auto">
          <a:xfrm>
            <a:off x="1981200" y="274638"/>
            <a:ext cx="6705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4000" dirty="0">
                <a:solidFill>
                  <a:schemeClr val="bg1"/>
                </a:solidFill>
              </a:rPr>
              <a:t>Medicaid Expansion by State</a:t>
            </a:r>
          </a:p>
        </p:txBody>
      </p:sp>
      <p:sp>
        <p:nvSpPr>
          <p:cNvPr id="9219" name="Date Placeholder 3"/>
          <p:cNvSpPr txBox="1">
            <a:spLocks noGrp="1"/>
          </p:cNvSpPr>
          <p:nvPr/>
        </p:nvSpPr>
        <p:spPr bwMode="auto">
          <a:xfrm>
            <a:off x="7391400" y="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sz="1400">
              <a:solidFill>
                <a:schemeClr val="bg1"/>
              </a:solidFill>
            </a:endParaRPr>
          </a:p>
        </p:txBody>
      </p:sp>
      <p:pic>
        <p:nvPicPr>
          <p:cNvPr id="9220"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8077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6"/>
          <p:cNvSpPr txBox="1">
            <a:spLocks noChangeArrowheads="1"/>
          </p:cNvSpPr>
          <p:nvPr/>
        </p:nvSpPr>
        <p:spPr bwMode="auto">
          <a:xfrm>
            <a:off x="533400" y="6019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chemeClr val="bg1"/>
                </a:solidFill>
                <a:cs typeface="Arial" pitchFamily="34" charset="0"/>
              </a:rPr>
              <a:t>Buettgens, M.; Holahan J.; Caroll, C. “Health Reform Across the States: Increased Insurance Coverage and Federal Spending on the Exchanges and Medicaid.” </a:t>
            </a:r>
            <a:r>
              <a:rPr lang="en-US" sz="1200" i="1">
                <a:solidFill>
                  <a:schemeClr val="bg1"/>
                </a:solidFill>
                <a:cs typeface="Arial" pitchFamily="34" charset="0"/>
              </a:rPr>
              <a:t>Urban Institute Timely Analysis. </a:t>
            </a:r>
            <a:r>
              <a:rPr lang="en-US" sz="1200">
                <a:solidFill>
                  <a:schemeClr val="bg1"/>
                </a:solidFill>
                <a:cs typeface="Arial" pitchFamily="34" charset="0"/>
              </a:rPr>
              <a:t>March 2011.</a:t>
            </a:r>
          </a:p>
        </p:txBody>
      </p:sp>
      <p:sp>
        <p:nvSpPr>
          <p:cNvPr id="9222" name="Text Box 10"/>
          <p:cNvSpPr txBox="1">
            <a:spLocks noChangeArrowheads="1"/>
          </p:cNvSpPr>
          <p:nvPr/>
        </p:nvSpPr>
        <p:spPr bwMode="auto">
          <a:xfrm>
            <a:off x="4756150" y="6491288"/>
            <a:ext cx="438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chemeClr val="bg1"/>
                </a:solidFill>
              </a:rPr>
              <a:t>Courtesy Health Management Associates</a:t>
            </a:r>
          </a:p>
        </p:txBody>
      </p:sp>
      <p:pic>
        <p:nvPicPr>
          <p:cNvPr id="7" name="Picture 6"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5575"/>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Tree>
    <p:extLst>
      <p:ext uri="{BB962C8B-B14F-4D97-AF65-F5344CB8AC3E}">
        <p14:creationId xmlns:p14="http://schemas.microsoft.com/office/powerpoint/2010/main" val="36493242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81200" y="228600"/>
            <a:ext cx="6705600" cy="914400"/>
          </a:xfrm>
          <a:prstGeom prst="rect">
            <a:avLst/>
          </a:prstGeom>
        </p:spPr>
        <p:txBody>
          <a:bodyPr/>
          <a:lstStyle/>
          <a:p>
            <a:pPr algn="ctr" fontAlgn="auto">
              <a:spcAft>
                <a:spcPts val="0"/>
              </a:spcAft>
              <a:defRPr/>
            </a:pPr>
            <a:r>
              <a:rPr lang="en-US" sz="4400" dirty="0">
                <a:solidFill>
                  <a:srgbClr val="17375D"/>
                </a:solidFill>
                <a:latin typeface="+mj-lt"/>
                <a:ea typeface="+mj-ea"/>
                <a:cs typeface="+mj-cs"/>
              </a:rPr>
              <a:t>Current Medicaid Rules</a:t>
            </a:r>
          </a:p>
        </p:txBody>
      </p:sp>
      <p:sp>
        <p:nvSpPr>
          <p:cNvPr id="9219" name="Rectangle 3"/>
          <p:cNvSpPr txBox="1">
            <a:spLocks noChangeArrowheads="1"/>
          </p:cNvSpPr>
          <p:nvPr/>
        </p:nvSpPr>
        <p:spPr bwMode="auto">
          <a:xfrm>
            <a:off x="381000" y="1219200"/>
            <a:ext cx="8153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371600" indent="-4572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20000"/>
              </a:spcBef>
              <a:buFont typeface="Arial" pitchFamily="34" charset="0"/>
              <a:buChar char="•"/>
            </a:pPr>
            <a:r>
              <a:rPr lang="en-US" sz="2400">
                <a:latin typeface="Calibri" pitchFamily="34" charset="0"/>
              </a:rPr>
              <a:t>The “Inmate Exception” (Social Security Act Section 190A) “excludes Federal Financial Participation (FFP) for medical care provided to inmates of a public institution, except when the inmate is a patient in a medical institution.”</a:t>
            </a:r>
          </a:p>
          <a:p>
            <a:pPr eaLnBrk="1" hangingPunct="1">
              <a:lnSpc>
                <a:spcPct val="90000"/>
              </a:lnSpc>
              <a:spcBef>
                <a:spcPct val="40000"/>
              </a:spcBef>
              <a:buFont typeface="Arial" pitchFamily="34" charset="0"/>
              <a:buChar char="•"/>
            </a:pPr>
            <a:r>
              <a:rPr lang="en-US" sz="2400">
                <a:latin typeface="Calibri" pitchFamily="34" charset="0"/>
              </a:rPr>
              <a:t>1997 CMS letter: FFP permitted for hospital and skilled nursing care for those in custody of corrections  if </a:t>
            </a:r>
          </a:p>
          <a:p>
            <a:pPr lvl="2" eaLnBrk="1" hangingPunct="1">
              <a:lnSpc>
                <a:spcPct val="90000"/>
              </a:lnSpc>
              <a:spcBef>
                <a:spcPct val="20000"/>
              </a:spcBef>
              <a:buFont typeface="Wingdings" pitchFamily="2" charset="2"/>
              <a:buChar char="Ø"/>
            </a:pPr>
            <a:r>
              <a:rPr lang="en-US">
                <a:latin typeface="Calibri" pitchFamily="34" charset="0"/>
              </a:rPr>
              <a:t>the inmate in the medical institution for more than 24 hours and </a:t>
            </a:r>
          </a:p>
          <a:p>
            <a:pPr lvl="2" eaLnBrk="1" hangingPunct="1">
              <a:lnSpc>
                <a:spcPct val="90000"/>
              </a:lnSpc>
              <a:spcBef>
                <a:spcPct val="20000"/>
              </a:spcBef>
              <a:buFont typeface="Wingdings" pitchFamily="2" charset="2"/>
              <a:buChar char="Ø"/>
            </a:pPr>
            <a:r>
              <a:rPr lang="en-US">
                <a:latin typeface="Calibri" pitchFamily="34" charset="0"/>
              </a:rPr>
              <a:t>the medical institution is not operated by corrections and serves the general public, even if there is a locked ward.</a:t>
            </a:r>
          </a:p>
          <a:p>
            <a:pPr eaLnBrk="1" hangingPunct="1">
              <a:lnSpc>
                <a:spcPct val="90000"/>
              </a:lnSpc>
              <a:spcBef>
                <a:spcPct val="40000"/>
              </a:spcBef>
              <a:buFont typeface="Arial" pitchFamily="34" charset="0"/>
              <a:buChar char="•"/>
            </a:pPr>
            <a:r>
              <a:rPr lang="en-US" sz="2400">
                <a:latin typeface="Calibri" pitchFamily="34" charset="0"/>
              </a:rPr>
              <a:t>1998 CMS letter: While FFP is not available for awaiting trial inmates receiving care on premises of prisons, jail, detention center, or other penal center, “inmates of a public institution may be eligible for Medicaid…” </a:t>
            </a:r>
            <a:endParaRPr lang="en-US" sz="1600">
              <a:latin typeface="Calibri" pitchFamily="34" charset="0"/>
            </a:endParaRPr>
          </a:p>
        </p:txBody>
      </p:sp>
      <p:sp>
        <p:nvSpPr>
          <p:cNvPr id="9221" name="Text Box 27"/>
          <p:cNvSpPr txBox="1">
            <a:spLocks noChangeArrowheads="1"/>
          </p:cNvSpPr>
          <p:nvPr/>
        </p:nvSpPr>
        <p:spPr bwMode="auto">
          <a:xfrm>
            <a:off x="4267200" y="6491288"/>
            <a:ext cx="4883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atin typeface="Calibri" pitchFamily="34" charset="0"/>
              </a:rPr>
              <a:t>Courtesy of Havusha &amp; Flaherty NCCHC 2011</a:t>
            </a:r>
          </a:p>
        </p:txBody>
      </p:sp>
      <p:pic>
        <p:nvPicPr>
          <p:cNvPr id="6" name="Picture 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5575"/>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Tree>
    <p:extLst>
      <p:ext uri="{BB962C8B-B14F-4D97-AF65-F5344CB8AC3E}">
        <p14:creationId xmlns:p14="http://schemas.microsoft.com/office/powerpoint/2010/main" val="502261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1981200" y="76200"/>
            <a:ext cx="7010400" cy="1143000"/>
          </a:xfrm>
        </p:spPr>
        <p:txBody>
          <a:bodyPr>
            <a:normAutofit fontScale="90000"/>
          </a:bodyPr>
          <a:lstStyle/>
          <a:p>
            <a:pPr eaLnBrk="1" hangingPunct="1"/>
            <a:r>
              <a:rPr lang="en-US" sz="4000" dirty="0" smtClean="0"/>
              <a:t>Medicaid Expansion by Population </a:t>
            </a:r>
          </a:p>
        </p:txBody>
      </p:sp>
      <p:graphicFrame>
        <p:nvGraphicFramePr>
          <p:cNvPr id="4" name="Chart 3"/>
          <p:cNvGraphicFramePr/>
          <p:nvPr/>
        </p:nvGraphicFramePr>
        <p:xfrm>
          <a:off x="304800" y="1600200"/>
          <a:ext cx="8382000" cy="46482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3124200" y="1905000"/>
            <a:ext cx="5334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7010400" y="1981200"/>
            <a:ext cx="0" cy="381000"/>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0246" name="TextBox 6"/>
          <p:cNvSpPr txBox="1">
            <a:spLocks noChangeArrowheads="1"/>
          </p:cNvSpPr>
          <p:nvPr/>
        </p:nvSpPr>
        <p:spPr bwMode="auto">
          <a:xfrm>
            <a:off x="6172200" y="2286000"/>
            <a:ext cx="190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atin typeface="Calibri" pitchFamily="34" charset="0"/>
                <a:cs typeface="Arial" pitchFamily="34" charset="0"/>
              </a:rPr>
              <a:t>Min income level 2014:  133%</a:t>
            </a:r>
          </a:p>
        </p:txBody>
      </p:sp>
      <p:sp>
        <p:nvSpPr>
          <p:cNvPr id="10247" name="Text Box 9"/>
          <p:cNvSpPr txBox="1">
            <a:spLocks noChangeArrowheads="1"/>
          </p:cNvSpPr>
          <p:nvPr/>
        </p:nvSpPr>
        <p:spPr bwMode="auto">
          <a:xfrm>
            <a:off x="4260850" y="6491288"/>
            <a:ext cx="4883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Courtesy of Havusha &amp; Flaherty NCCHC 2011</a:t>
            </a:r>
          </a:p>
        </p:txBody>
      </p:sp>
      <p:pic>
        <p:nvPicPr>
          <p:cNvPr id="8" name="Picture 6"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5575"/>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Tree>
    <p:extLst>
      <p:ext uri="{BB962C8B-B14F-4D97-AF65-F5344CB8AC3E}">
        <p14:creationId xmlns:p14="http://schemas.microsoft.com/office/powerpoint/2010/main" val="11780332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90583"/>
            <a:ext cx="6705600" cy="1143000"/>
          </a:xfrm>
        </p:spPr>
        <p:txBody>
          <a:bodyPr/>
          <a:lstStyle/>
          <a:p>
            <a:pPr eaLnBrk="1" hangingPunct="1"/>
            <a:r>
              <a:rPr lang="en-US" dirty="0" smtClean="0"/>
              <a:t>ACA Considerations</a:t>
            </a:r>
          </a:p>
        </p:txBody>
      </p:sp>
      <p:sp>
        <p:nvSpPr>
          <p:cNvPr id="13315" name="Rectangle 3"/>
          <p:cNvSpPr>
            <a:spLocks noGrp="1" noChangeArrowheads="1"/>
          </p:cNvSpPr>
          <p:nvPr>
            <p:ph type="body" idx="1"/>
          </p:nvPr>
        </p:nvSpPr>
        <p:spPr>
          <a:xfrm>
            <a:off x="381000" y="1600200"/>
            <a:ext cx="4267200" cy="4876800"/>
          </a:xfrm>
        </p:spPr>
        <p:txBody>
          <a:bodyPr/>
          <a:lstStyle/>
          <a:p>
            <a:pPr eaLnBrk="1" hangingPunct="1">
              <a:lnSpc>
                <a:spcPct val="90000"/>
              </a:lnSpc>
            </a:pPr>
            <a:r>
              <a:rPr lang="en-US" dirty="0" smtClean="0">
                <a:latin typeface="Calibri" pitchFamily="34" charset="0"/>
              </a:rPr>
              <a:t>Permissibility of FFP for services provided by FQHC and look-alikes if the incarcerated patient is eligible </a:t>
            </a:r>
            <a:r>
              <a:rPr lang="en-US" sz="2800" i="1" dirty="0" smtClean="0">
                <a:latin typeface="Calibri" pitchFamily="34" charset="0"/>
              </a:rPr>
              <a:t>(as in Portland, OR and areas in CA).</a:t>
            </a:r>
          </a:p>
          <a:p>
            <a:pPr eaLnBrk="1" hangingPunct="1">
              <a:spcBef>
                <a:spcPct val="0"/>
              </a:spcBef>
              <a:buFontTx/>
              <a:buNone/>
            </a:pPr>
            <a:endParaRPr lang="en-US" sz="3600" i="1" dirty="0" smtClean="0"/>
          </a:p>
        </p:txBody>
      </p:sp>
      <p:sp>
        <p:nvSpPr>
          <p:cNvPr id="13316" name="Rectangle 4"/>
          <p:cNvSpPr>
            <a:spLocks noChangeArrowheads="1"/>
          </p:cNvSpPr>
          <p:nvPr/>
        </p:nvSpPr>
        <p:spPr bwMode="auto">
          <a:xfrm>
            <a:off x="4724400" y="1600200"/>
            <a:ext cx="396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US" sz="3200" dirty="0">
                <a:latin typeface="Calibri" pitchFamily="34" charset="0"/>
              </a:rPr>
              <a:t>Impact of Payer of Last Resort on Ryan White funding</a:t>
            </a:r>
          </a:p>
          <a:p>
            <a:pPr marL="342900" indent="-342900">
              <a:lnSpc>
                <a:spcPct val="90000"/>
              </a:lnSpc>
              <a:spcBef>
                <a:spcPct val="20000"/>
              </a:spcBef>
              <a:buFontTx/>
              <a:buChar char="•"/>
            </a:pPr>
            <a:r>
              <a:rPr lang="en-US" sz="3200" dirty="0">
                <a:latin typeface="Calibri" pitchFamily="34" charset="0"/>
              </a:rPr>
              <a:t>Billing and Payment administration</a:t>
            </a:r>
          </a:p>
          <a:p>
            <a:pPr marL="342900" indent="-342900">
              <a:lnSpc>
                <a:spcPct val="90000"/>
              </a:lnSpc>
              <a:spcBef>
                <a:spcPct val="20000"/>
              </a:spcBef>
              <a:buFontTx/>
              <a:buChar char="•"/>
            </a:pPr>
            <a:r>
              <a:rPr lang="en-US" sz="3200" dirty="0">
                <a:latin typeface="Calibri" pitchFamily="34" charset="0"/>
              </a:rPr>
              <a:t>Eligibility determinations</a:t>
            </a:r>
          </a:p>
          <a:p>
            <a:pPr marL="342900" indent="-342900">
              <a:lnSpc>
                <a:spcPct val="90000"/>
              </a:lnSpc>
              <a:spcBef>
                <a:spcPct val="20000"/>
              </a:spcBef>
              <a:buFontTx/>
              <a:buChar char="•"/>
            </a:pPr>
            <a:r>
              <a:rPr lang="en-US" sz="3200" dirty="0">
                <a:latin typeface="Calibri" pitchFamily="34" charset="0"/>
              </a:rPr>
              <a:t>Individual State requirements</a:t>
            </a:r>
          </a:p>
          <a:p>
            <a:pPr marL="342900" indent="-342900">
              <a:buFontTx/>
              <a:buChar char="•"/>
            </a:pPr>
            <a:endParaRPr lang="en-US" sz="2400" dirty="0"/>
          </a:p>
        </p:txBody>
      </p:sp>
      <p:pic>
        <p:nvPicPr>
          <p:cNvPr id="5" name="Picture 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5575"/>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Tree>
    <p:extLst>
      <p:ext uri="{BB962C8B-B14F-4D97-AF65-F5344CB8AC3E}">
        <p14:creationId xmlns:p14="http://schemas.microsoft.com/office/powerpoint/2010/main" val="865954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74638"/>
            <a:ext cx="6248400" cy="1143000"/>
          </a:xfrm>
        </p:spPr>
        <p:txBody>
          <a:bodyPr/>
          <a:lstStyle/>
          <a:p>
            <a:pPr eaLnBrk="1" hangingPunct="1">
              <a:defRPr/>
            </a:pPr>
            <a:r>
              <a:rPr lang="en-US" dirty="0" smtClean="0"/>
              <a:t>Health Home Overview</a:t>
            </a:r>
            <a:endParaRPr lang="en-US" dirty="0"/>
          </a:p>
        </p:txBody>
      </p:sp>
      <p:sp>
        <p:nvSpPr>
          <p:cNvPr id="2" name="Content Placeholder 1"/>
          <p:cNvSpPr>
            <a:spLocks noGrp="1"/>
          </p:cNvSpPr>
          <p:nvPr>
            <p:ph idx="1"/>
          </p:nvPr>
        </p:nvSpPr>
        <p:spPr/>
        <p:txBody>
          <a:bodyPr>
            <a:noAutofit/>
          </a:bodyPr>
          <a:lstStyle/>
          <a:p>
            <a:pPr eaLnBrk="1" hangingPunct="1">
              <a:defRPr/>
            </a:pPr>
            <a:r>
              <a:rPr lang="en-US" sz="2400" dirty="0"/>
              <a:t>Identify </a:t>
            </a:r>
            <a:r>
              <a:rPr lang="en-US" sz="2400" dirty="0" smtClean="0"/>
              <a:t>unmet </a:t>
            </a:r>
            <a:r>
              <a:rPr lang="en-US" sz="2400" dirty="0"/>
              <a:t>needs </a:t>
            </a:r>
          </a:p>
          <a:p>
            <a:pPr lvl="1" eaLnBrk="1" hangingPunct="1">
              <a:defRPr/>
            </a:pPr>
            <a:r>
              <a:rPr lang="en-US" sz="2000" dirty="0" smtClean="0"/>
              <a:t>Better coordinated referrals to coordinated system of care</a:t>
            </a:r>
            <a:endParaRPr lang="en-US" sz="2000" dirty="0"/>
          </a:p>
          <a:p>
            <a:pPr marL="457200" lvl="1" indent="0" eaLnBrk="1" hangingPunct="1">
              <a:buFont typeface="Wingdings" pitchFamily="2" charset="2"/>
              <a:buNone/>
              <a:defRPr/>
            </a:pPr>
            <a:endParaRPr lang="en-US" sz="2000" dirty="0" smtClean="0"/>
          </a:p>
          <a:p>
            <a:pPr eaLnBrk="1" hangingPunct="1">
              <a:defRPr/>
            </a:pPr>
            <a:r>
              <a:rPr lang="en-US" sz="2400" dirty="0" smtClean="0"/>
              <a:t>Focus on averting </a:t>
            </a:r>
            <a:r>
              <a:rPr lang="en-US" sz="2400" dirty="0"/>
              <a:t>avoidable ER and hospital visits </a:t>
            </a:r>
          </a:p>
          <a:p>
            <a:pPr lvl="1" eaLnBrk="1" hangingPunct="1">
              <a:defRPr/>
            </a:pPr>
            <a:r>
              <a:rPr lang="en-US" sz="2000" dirty="0" smtClean="0"/>
              <a:t>Right care at the right time and place</a:t>
            </a:r>
            <a:endParaRPr lang="en-US" sz="2000" dirty="0"/>
          </a:p>
          <a:p>
            <a:pPr marL="0" indent="0" eaLnBrk="1" hangingPunct="1">
              <a:buFontTx/>
              <a:buNone/>
              <a:defRPr/>
            </a:pPr>
            <a:endParaRPr lang="en-US" sz="2400" dirty="0"/>
          </a:p>
          <a:p>
            <a:pPr eaLnBrk="1" hangingPunct="1">
              <a:defRPr/>
            </a:pPr>
            <a:r>
              <a:rPr lang="en-US" sz="2400" dirty="0"/>
              <a:t>Auto-assignment</a:t>
            </a:r>
            <a:r>
              <a:rPr lang="en-US" sz="2400" dirty="0" smtClean="0"/>
              <a:t> </a:t>
            </a:r>
            <a:r>
              <a:rPr lang="en-US" sz="2400" dirty="0"/>
              <a:t>into Health Homes </a:t>
            </a:r>
          </a:p>
          <a:p>
            <a:pPr lvl="1" eaLnBrk="1" hangingPunct="1">
              <a:defRPr/>
            </a:pPr>
            <a:r>
              <a:rPr lang="en-US" sz="2000" dirty="0" smtClean="0"/>
              <a:t>HH with both their case </a:t>
            </a:r>
            <a:r>
              <a:rPr lang="en-US" sz="2000" dirty="0"/>
              <a:t>management program and </a:t>
            </a:r>
            <a:r>
              <a:rPr lang="en-US" sz="2000" dirty="0" smtClean="0"/>
              <a:t>provider</a:t>
            </a:r>
          </a:p>
          <a:p>
            <a:pPr marL="0" indent="0" eaLnBrk="1" hangingPunct="1">
              <a:buFontTx/>
              <a:buNone/>
              <a:defRPr/>
            </a:pPr>
            <a:endParaRPr lang="en-US" sz="2400" dirty="0" smtClean="0"/>
          </a:p>
          <a:p>
            <a:pPr eaLnBrk="1" hangingPunct="1">
              <a:defRPr/>
            </a:pPr>
            <a:r>
              <a:rPr lang="en-US" sz="2400" dirty="0"/>
              <a:t>Up-to-date information from multiple systems </a:t>
            </a:r>
            <a:endParaRPr lang="en-US" sz="2400" dirty="0" smtClean="0"/>
          </a:p>
          <a:p>
            <a:pPr lvl="1" eaLnBrk="1" hangingPunct="1">
              <a:defRPr/>
            </a:pPr>
            <a:r>
              <a:rPr lang="en-US" sz="1800" dirty="0" smtClean="0"/>
              <a:t>Health Home coordinator access to latest medications </a:t>
            </a:r>
            <a:r>
              <a:rPr lang="en-US" sz="1800" dirty="0"/>
              <a:t>and </a:t>
            </a:r>
            <a:r>
              <a:rPr lang="en-US" sz="1800" dirty="0" smtClean="0"/>
              <a:t>treatments</a:t>
            </a:r>
            <a:endParaRPr lang="en-US" sz="1800" dirty="0"/>
          </a:p>
        </p:txBody>
      </p:sp>
      <p:pic>
        <p:nvPicPr>
          <p:cNvPr id="4" name="Picture 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5575"/>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5575"/>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
        <p:nvSpPr>
          <p:cNvPr id="7" name="Text Box 9"/>
          <p:cNvSpPr txBox="1">
            <a:spLocks noChangeArrowheads="1"/>
          </p:cNvSpPr>
          <p:nvPr/>
        </p:nvSpPr>
        <p:spPr bwMode="auto">
          <a:xfrm>
            <a:off x="11784" y="6484333"/>
            <a:ext cx="4278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latin typeface="Calibri" pitchFamily="34" charset="0"/>
              </a:rPr>
              <a:t>Courtesy of Trish Marsik, NYC DOHMH 2012</a:t>
            </a:r>
          </a:p>
        </p:txBody>
      </p:sp>
    </p:spTree>
    <p:extLst>
      <p:ext uri="{BB962C8B-B14F-4D97-AF65-F5344CB8AC3E}">
        <p14:creationId xmlns:p14="http://schemas.microsoft.com/office/powerpoint/2010/main" val="7178306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p:cNvSpPr>
            <a:spLocks noGrp="1"/>
          </p:cNvSpPr>
          <p:nvPr>
            <p:ph type="title"/>
          </p:nvPr>
        </p:nvSpPr>
        <p:spPr>
          <a:xfrm>
            <a:off x="1981200" y="181431"/>
            <a:ext cx="7010400" cy="1139825"/>
          </a:xfrm>
        </p:spPr>
        <p:txBody>
          <a:bodyPr>
            <a:normAutofit/>
          </a:bodyPr>
          <a:lstStyle/>
          <a:p>
            <a:pPr eaLnBrk="1" hangingPunct="1">
              <a:defRPr/>
            </a:pPr>
            <a:r>
              <a:rPr lang="en-US" sz="3600" dirty="0" smtClean="0"/>
              <a:t>HH Healthcare Delivery System</a:t>
            </a:r>
            <a:endParaRPr lang="en-US" sz="3600" dirty="0"/>
          </a:p>
        </p:txBody>
      </p:sp>
      <p:grpSp>
        <p:nvGrpSpPr>
          <p:cNvPr id="46082" name="Group 44"/>
          <p:cNvGrpSpPr>
            <a:grpSpLocks/>
          </p:cNvGrpSpPr>
          <p:nvPr/>
        </p:nvGrpSpPr>
        <p:grpSpPr bwMode="auto">
          <a:xfrm>
            <a:off x="304800" y="1447800"/>
            <a:ext cx="7708900" cy="4724400"/>
            <a:chOff x="304800" y="1752600"/>
            <a:chExt cx="7708900" cy="4724400"/>
          </a:xfrm>
        </p:grpSpPr>
        <p:sp>
          <p:nvSpPr>
            <p:cNvPr id="48" name="Isosceles Triangle 47"/>
            <p:cNvSpPr/>
            <p:nvPr/>
          </p:nvSpPr>
          <p:spPr>
            <a:xfrm>
              <a:off x="304800" y="5105400"/>
              <a:ext cx="304800" cy="304800"/>
            </a:xfrm>
            <a:prstGeom prst="triangle">
              <a:avLst/>
            </a:prstGeom>
          </p:spPr>
          <p:style>
            <a:lnRef idx="3">
              <a:schemeClr val="lt1"/>
            </a:lnRef>
            <a:fillRef idx="1">
              <a:schemeClr val="accent2"/>
            </a:fillRef>
            <a:effectRef idx="1">
              <a:schemeClr val="accent2"/>
            </a:effectRef>
            <a:fontRef idx="minor">
              <a:schemeClr val="lt1"/>
            </a:fontRef>
          </p:style>
          <p:txBody>
            <a:bodyPr anchor="ctr"/>
            <a:lstStyle/>
            <a:p>
              <a:pPr algn="ctr" eaLnBrk="0" hangingPunct="0">
                <a:defRPr/>
              </a:pPr>
              <a:endParaRPr lang="en-US" sz="1400" dirty="0">
                <a:solidFill>
                  <a:prstClr val="white"/>
                </a:solidFill>
              </a:endParaRPr>
            </a:p>
          </p:txBody>
        </p:sp>
        <p:sp>
          <p:nvSpPr>
            <p:cNvPr id="46084" name="TextBox 5"/>
            <p:cNvSpPr txBox="1">
              <a:spLocks noChangeArrowheads="1"/>
            </p:cNvSpPr>
            <p:nvPr/>
          </p:nvSpPr>
          <p:spPr bwMode="auto">
            <a:xfrm>
              <a:off x="609600" y="5105400"/>
              <a:ext cx="1600200" cy="738188"/>
            </a:xfrm>
            <a:prstGeom prst="rect">
              <a:avLst/>
            </a:prstGeom>
            <a:noFill/>
            <a:ln w="9525">
              <a:noFill/>
              <a:miter lim="800000"/>
              <a:headEnd/>
              <a:tailEnd/>
            </a:ln>
          </p:spPr>
          <p:txBody>
            <a:bodyPr>
              <a:spAutoFit/>
            </a:bodyPr>
            <a:lstStyle/>
            <a:p>
              <a:pPr eaLnBrk="0" hangingPunct="0"/>
              <a:r>
                <a:rPr lang="en-US" sz="1400" dirty="0">
                  <a:cs typeface="Arial" charset="0"/>
                </a:rPr>
                <a:t>= </a:t>
              </a:r>
              <a:r>
                <a:rPr lang="en-US" sz="1400" i="1" dirty="0">
                  <a:cs typeface="Arial" charset="0"/>
                </a:rPr>
                <a:t>Physical and/or </a:t>
              </a:r>
              <a:br>
                <a:rPr lang="en-US" sz="1400" i="1" dirty="0">
                  <a:cs typeface="Arial" charset="0"/>
                </a:rPr>
              </a:br>
              <a:r>
                <a:rPr lang="en-US" sz="1400" i="1" dirty="0">
                  <a:cs typeface="Arial" charset="0"/>
                </a:rPr>
                <a:t>behavioral health care provider</a:t>
              </a:r>
            </a:p>
          </p:txBody>
        </p:sp>
        <p:sp>
          <p:nvSpPr>
            <p:cNvPr id="50" name="Rectangle 49"/>
            <p:cNvSpPr/>
            <p:nvPr/>
          </p:nvSpPr>
          <p:spPr>
            <a:xfrm>
              <a:off x="1600200" y="3032125"/>
              <a:ext cx="1833563" cy="838200"/>
            </a:xfrm>
            <a:prstGeom prst="rect">
              <a:avLst/>
            </a:prstGeom>
            <a:solidFill>
              <a:schemeClr val="accent1">
                <a:lumMod val="60000"/>
                <a:lumOff val="40000"/>
              </a:schemeClr>
            </a:solidFill>
            <a:ln>
              <a:noFill/>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en-US" dirty="0">
                  <a:solidFill>
                    <a:prstClr val="black"/>
                  </a:solidFill>
                  <a:cs typeface="Arial" pitchFamily="34" charset="0"/>
                </a:rPr>
                <a:t>Managed </a:t>
              </a:r>
            </a:p>
            <a:p>
              <a:pPr algn="ctr" eaLnBrk="0" hangingPunct="0">
                <a:defRPr/>
              </a:pPr>
              <a:r>
                <a:rPr lang="en-US" dirty="0">
                  <a:solidFill>
                    <a:prstClr val="black"/>
                  </a:solidFill>
                  <a:cs typeface="Arial" pitchFamily="34" charset="0"/>
                </a:rPr>
                <a:t>Care</a:t>
              </a:r>
            </a:p>
            <a:p>
              <a:pPr algn="ctr" eaLnBrk="0" hangingPunct="0">
                <a:defRPr/>
              </a:pPr>
              <a:r>
                <a:rPr lang="en-US" dirty="0">
                  <a:solidFill>
                    <a:prstClr val="black"/>
                  </a:solidFill>
                  <a:cs typeface="Arial" pitchFamily="34" charset="0"/>
                </a:rPr>
                <a:t>Organization A</a:t>
              </a:r>
            </a:p>
          </p:txBody>
        </p:sp>
        <p:sp>
          <p:nvSpPr>
            <p:cNvPr id="51" name="Rectangle 50"/>
            <p:cNvSpPr/>
            <p:nvPr/>
          </p:nvSpPr>
          <p:spPr>
            <a:xfrm>
              <a:off x="3581400" y="3048000"/>
              <a:ext cx="1981200" cy="838200"/>
            </a:xfrm>
            <a:prstGeom prst="rect">
              <a:avLst/>
            </a:prstGeom>
            <a:solidFill>
              <a:schemeClr val="accent1">
                <a:lumMod val="60000"/>
                <a:lumOff val="40000"/>
              </a:schemeClr>
            </a:solidFill>
            <a:ln>
              <a:noFill/>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en-US" dirty="0">
                  <a:solidFill>
                    <a:prstClr val="black"/>
                  </a:solidFill>
                  <a:cs typeface="Arial" pitchFamily="34" charset="0"/>
                </a:rPr>
                <a:t>Managed </a:t>
              </a:r>
            </a:p>
            <a:p>
              <a:pPr algn="ctr" eaLnBrk="0" hangingPunct="0">
                <a:defRPr/>
              </a:pPr>
              <a:r>
                <a:rPr lang="en-US" dirty="0">
                  <a:solidFill>
                    <a:prstClr val="black"/>
                  </a:solidFill>
                  <a:cs typeface="Arial" pitchFamily="34" charset="0"/>
                </a:rPr>
                <a:t>Care</a:t>
              </a:r>
            </a:p>
            <a:p>
              <a:pPr algn="ctr" eaLnBrk="0" hangingPunct="0">
                <a:defRPr/>
              </a:pPr>
              <a:r>
                <a:rPr lang="en-US" dirty="0">
                  <a:solidFill>
                    <a:prstClr val="black"/>
                  </a:solidFill>
                  <a:cs typeface="Arial" pitchFamily="34" charset="0"/>
                </a:rPr>
                <a:t>Organization B</a:t>
              </a:r>
            </a:p>
          </p:txBody>
        </p:sp>
        <p:sp>
          <p:nvSpPr>
            <p:cNvPr id="52" name="Rectangle 51"/>
            <p:cNvSpPr/>
            <p:nvPr/>
          </p:nvSpPr>
          <p:spPr>
            <a:xfrm>
              <a:off x="5802313" y="3048000"/>
              <a:ext cx="1817687" cy="838200"/>
            </a:xfrm>
            <a:prstGeom prst="rect">
              <a:avLst/>
            </a:prstGeom>
            <a:solidFill>
              <a:schemeClr val="accent1">
                <a:lumMod val="60000"/>
                <a:lumOff val="40000"/>
              </a:schemeClr>
            </a:solidFill>
            <a:ln>
              <a:noFill/>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en-US" dirty="0">
                  <a:solidFill>
                    <a:prstClr val="black"/>
                  </a:solidFill>
                  <a:cs typeface="Arial" pitchFamily="34" charset="0"/>
                </a:rPr>
                <a:t>Managed </a:t>
              </a:r>
            </a:p>
            <a:p>
              <a:pPr algn="ctr" eaLnBrk="0" hangingPunct="0">
                <a:defRPr/>
              </a:pPr>
              <a:r>
                <a:rPr lang="en-US" dirty="0">
                  <a:solidFill>
                    <a:prstClr val="black"/>
                  </a:solidFill>
                  <a:cs typeface="Arial" pitchFamily="34" charset="0"/>
                </a:rPr>
                <a:t>Care</a:t>
              </a:r>
            </a:p>
            <a:p>
              <a:pPr algn="ctr" eaLnBrk="0" hangingPunct="0">
                <a:defRPr/>
              </a:pPr>
              <a:r>
                <a:rPr lang="en-US" dirty="0">
                  <a:solidFill>
                    <a:prstClr val="black"/>
                  </a:solidFill>
                  <a:cs typeface="Arial" pitchFamily="34" charset="0"/>
                </a:rPr>
                <a:t>Organization C</a:t>
              </a:r>
            </a:p>
          </p:txBody>
        </p:sp>
        <p:sp>
          <p:nvSpPr>
            <p:cNvPr id="53" name="Oval 52"/>
            <p:cNvSpPr/>
            <p:nvPr/>
          </p:nvSpPr>
          <p:spPr>
            <a:xfrm>
              <a:off x="1905000" y="4235450"/>
              <a:ext cx="1295400" cy="914400"/>
            </a:xfrm>
            <a:prstGeom prst="ellipse">
              <a:avLst/>
            </a:prstGeom>
            <a:solidFill>
              <a:srgbClr val="C00000"/>
            </a:solidFill>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anchor="ctr"/>
            <a:lstStyle/>
            <a:p>
              <a:pPr algn="ctr" eaLnBrk="0" hangingPunct="0">
                <a:defRPr/>
              </a:pPr>
              <a:r>
                <a:rPr lang="en-US" b="1" dirty="0">
                  <a:solidFill>
                    <a:srgbClr val="9BBB59">
                      <a:lumMod val="20000"/>
                      <a:lumOff val="80000"/>
                    </a:srgbClr>
                  </a:solidFill>
                  <a:cs typeface="Arial" pitchFamily="34" charset="0"/>
                </a:rPr>
                <a:t>HH Team </a:t>
              </a:r>
            </a:p>
          </p:txBody>
        </p:sp>
        <p:sp>
          <p:nvSpPr>
            <p:cNvPr id="54" name="Rectangle 53"/>
            <p:cNvSpPr/>
            <p:nvPr/>
          </p:nvSpPr>
          <p:spPr>
            <a:xfrm>
              <a:off x="3260725" y="1752600"/>
              <a:ext cx="2667000" cy="762000"/>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anchor="ctr"/>
            <a:lstStyle/>
            <a:p>
              <a:pPr algn="ctr" eaLnBrk="0" hangingPunct="0">
                <a:defRPr/>
              </a:pPr>
              <a:r>
                <a:rPr lang="en-US" dirty="0">
                  <a:solidFill>
                    <a:srgbClr val="000000"/>
                  </a:solidFill>
                  <a:cs typeface="Arial" pitchFamily="34" charset="0"/>
                </a:rPr>
                <a:t>Medicaid Agency</a:t>
              </a:r>
            </a:p>
          </p:txBody>
        </p:sp>
        <p:cxnSp>
          <p:nvCxnSpPr>
            <p:cNvPr id="55" name="Straight Arrow Connector 54"/>
            <p:cNvCxnSpPr/>
            <p:nvPr/>
          </p:nvCxnSpPr>
          <p:spPr>
            <a:xfrm rot="5400000">
              <a:off x="4316413" y="2770187"/>
              <a:ext cx="533400" cy="22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a:off x="2743200" y="2133600"/>
              <a:ext cx="5175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927725" y="2133600"/>
              <a:ext cx="5492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6019801" y="2590800"/>
              <a:ext cx="9144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Isosceles Triangle 58"/>
            <p:cNvSpPr/>
            <p:nvPr/>
          </p:nvSpPr>
          <p:spPr>
            <a:xfrm>
              <a:off x="3124200" y="6096000"/>
              <a:ext cx="381000" cy="381000"/>
            </a:xfrm>
            <a:prstGeom prst="triangle">
              <a:avLst/>
            </a:prstGeom>
          </p:spPr>
          <p:style>
            <a:lnRef idx="3">
              <a:schemeClr val="lt1"/>
            </a:lnRef>
            <a:fillRef idx="1">
              <a:schemeClr val="accent2"/>
            </a:fillRef>
            <a:effectRef idx="1">
              <a:schemeClr val="accent2"/>
            </a:effectRef>
            <a:fontRef idx="minor">
              <a:schemeClr val="lt1"/>
            </a:fontRef>
          </p:style>
          <p:txBody>
            <a:bodyPr anchor="ctr"/>
            <a:lstStyle/>
            <a:p>
              <a:pPr algn="ctr" eaLnBrk="0" hangingPunct="0">
                <a:defRPr/>
              </a:pPr>
              <a:endParaRPr lang="en-US" sz="1400" dirty="0">
                <a:solidFill>
                  <a:prstClr val="white"/>
                </a:solidFill>
              </a:endParaRPr>
            </a:p>
          </p:txBody>
        </p:sp>
        <p:sp>
          <p:nvSpPr>
            <p:cNvPr id="60" name="Isosceles Triangle 59"/>
            <p:cNvSpPr/>
            <p:nvPr/>
          </p:nvSpPr>
          <p:spPr>
            <a:xfrm>
              <a:off x="3657600" y="6096000"/>
              <a:ext cx="381000" cy="381000"/>
            </a:xfrm>
            <a:prstGeom prst="triangle">
              <a:avLst/>
            </a:prstGeom>
          </p:spPr>
          <p:style>
            <a:lnRef idx="3">
              <a:schemeClr val="lt1"/>
            </a:lnRef>
            <a:fillRef idx="1">
              <a:schemeClr val="accent2"/>
            </a:fillRef>
            <a:effectRef idx="1">
              <a:schemeClr val="accent2"/>
            </a:effectRef>
            <a:fontRef idx="minor">
              <a:schemeClr val="lt1"/>
            </a:fontRef>
          </p:style>
          <p:txBody>
            <a:bodyPr anchor="ctr"/>
            <a:lstStyle/>
            <a:p>
              <a:pPr algn="ctr" eaLnBrk="0" hangingPunct="0">
                <a:defRPr/>
              </a:pPr>
              <a:endParaRPr lang="en-US" sz="1400" dirty="0">
                <a:solidFill>
                  <a:prstClr val="white"/>
                </a:solidFill>
              </a:endParaRPr>
            </a:p>
          </p:txBody>
        </p:sp>
        <p:sp>
          <p:nvSpPr>
            <p:cNvPr id="61" name="Isosceles Triangle 60"/>
            <p:cNvSpPr/>
            <p:nvPr/>
          </p:nvSpPr>
          <p:spPr>
            <a:xfrm>
              <a:off x="4191000" y="6096000"/>
              <a:ext cx="381000" cy="381000"/>
            </a:xfrm>
            <a:prstGeom prst="triangle">
              <a:avLst/>
            </a:prstGeom>
          </p:spPr>
          <p:style>
            <a:lnRef idx="3">
              <a:schemeClr val="lt1"/>
            </a:lnRef>
            <a:fillRef idx="1">
              <a:schemeClr val="accent2"/>
            </a:fillRef>
            <a:effectRef idx="1">
              <a:schemeClr val="accent2"/>
            </a:effectRef>
            <a:fontRef idx="minor">
              <a:schemeClr val="lt1"/>
            </a:fontRef>
          </p:style>
          <p:txBody>
            <a:bodyPr anchor="ctr"/>
            <a:lstStyle/>
            <a:p>
              <a:pPr algn="ctr" eaLnBrk="0" hangingPunct="0">
                <a:defRPr/>
              </a:pPr>
              <a:endParaRPr lang="en-US" sz="1400" dirty="0">
                <a:solidFill>
                  <a:prstClr val="white"/>
                </a:solidFill>
              </a:endParaRPr>
            </a:p>
          </p:txBody>
        </p:sp>
        <p:sp>
          <p:nvSpPr>
            <p:cNvPr id="62" name="Isosceles Triangle 61"/>
            <p:cNvSpPr/>
            <p:nvPr/>
          </p:nvSpPr>
          <p:spPr>
            <a:xfrm>
              <a:off x="4724400" y="6096000"/>
              <a:ext cx="381000" cy="381000"/>
            </a:xfrm>
            <a:prstGeom prst="triangle">
              <a:avLst/>
            </a:prstGeom>
          </p:spPr>
          <p:style>
            <a:lnRef idx="3">
              <a:schemeClr val="lt1"/>
            </a:lnRef>
            <a:fillRef idx="1">
              <a:schemeClr val="accent2"/>
            </a:fillRef>
            <a:effectRef idx="1">
              <a:schemeClr val="accent2"/>
            </a:effectRef>
            <a:fontRef idx="minor">
              <a:schemeClr val="lt1"/>
            </a:fontRef>
          </p:style>
          <p:txBody>
            <a:bodyPr anchor="ctr"/>
            <a:lstStyle/>
            <a:p>
              <a:pPr algn="ctr" eaLnBrk="0" hangingPunct="0">
                <a:defRPr/>
              </a:pPr>
              <a:endParaRPr lang="en-US" sz="1400" dirty="0">
                <a:solidFill>
                  <a:prstClr val="white"/>
                </a:solidFill>
              </a:endParaRPr>
            </a:p>
          </p:txBody>
        </p:sp>
        <p:sp>
          <p:nvSpPr>
            <p:cNvPr id="63" name="Isosceles Triangle 62"/>
            <p:cNvSpPr/>
            <p:nvPr/>
          </p:nvSpPr>
          <p:spPr>
            <a:xfrm>
              <a:off x="5257800" y="6096000"/>
              <a:ext cx="381000" cy="381000"/>
            </a:xfrm>
            <a:prstGeom prst="triangle">
              <a:avLst/>
            </a:prstGeom>
          </p:spPr>
          <p:style>
            <a:lnRef idx="3">
              <a:schemeClr val="lt1"/>
            </a:lnRef>
            <a:fillRef idx="1">
              <a:schemeClr val="accent2"/>
            </a:fillRef>
            <a:effectRef idx="1">
              <a:schemeClr val="accent2"/>
            </a:effectRef>
            <a:fontRef idx="minor">
              <a:schemeClr val="lt1"/>
            </a:fontRef>
          </p:style>
          <p:txBody>
            <a:bodyPr anchor="ctr"/>
            <a:lstStyle/>
            <a:p>
              <a:pPr algn="ctr" eaLnBrk="0" hangingPunct="0">
                <a:defRPr/>
              </a:pPr>
              <a:endParaRPr lang="en-US" sz="1400" dirty="0">
                <a:solidFill>
                  <a:prstClr val="white"/>
                </a:solidFill>
              </a:endParaRPr>
            </a:p>
          </p:txBody>
        </p:sp>
        <p:cxnSp>
          <p:nvCxnSpPr>
            <p:cNvPr id="64" name="Straight Arrow Connector 63"/>
            <p:cNvCxnSpPr/>
            <p:nvPr/>
          </p:nvCxnSpPr>
          <p:spPr>
            <a:xfrm rot="5400000">
              <a:off x="2299494" y="2590006"/>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3151188" y="4267200"/>
              <a:ext cx="1295400" cy="914400"/>
            </a:xfrm>
            <a:prstGeom prst="ellipse">
              <a:avLst/>
            </a:prstGeom>
            <a:solidFill>
              <a:srgbClr val="C00000"/>
            </a:solidFill>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anchor="ctr"/>
            <a:lstStyle/>
            <a:p>
              <a:pPr algn="ctr" eaLnBrk="0" hangingPunct="0">
                <a:defRPr/>
              </a:pPr>
              <a:r>
                <a:rPr lang="en-US" b="1" dirty="0">
                  <a:solidFill>
                    <a:srgbClr val="9BBB59">
                      <a:lumMod val="20000"/>
                      <a:lumOff val="80000"/>
                    </a:srgbClr>
                  </a:solidFill>
                  <a:cs typeface="Arial" pitchFamily="34" charset="0"/>
                </a:rPr>
                <a:t>HH Team </a:t>
              </a:r>
            </a:p>
          </p:txBody>
        </p:sp>
        <p:sp>
          <p:nvSpPr>
            <p:cNvPr id="66" name="Oval 65"/>
            <p:cNvSpPr/>
            <p:nvPr/>
          </p:nvSpPr>
          <p:spPr>
            <a:xfrm>
              <a:off x="4279900" y="4267200"/>
              <a:ext cx="1295400" cy="914400"/>
            </a:xfrm>
            <a:prstGeom prst="ellipse">
              <a:avLst/>
            </a:prstGeom>
            <a:solidFill>
              <a:srgbClr val="C00000"/>
            </a:solidFill>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anchor="ctr"/>
            <a:lstStyle/>
            <a:p>
              <a:pPr algn="ctr" eaLnBrk="0" hangingPunct="0">
                <a:defRPr/>
              </a:pPr>
              <a:r>
                <a:rPr lang="en-US" b="1" dirty="0">
                  <a:solidFill>
                    <a:srgbClr val="9BBB59">
                      <a:lumMod val="20000"/>
                      <a:lumOff val="80000"/>
                    </a:srgbClr>
                  </a:solidFill>
                  <a:cs typeface="Arial" pitchFamily="34" charset="0"/>
                </a:rPr>
                <a:t>HH Team </a:t>
              </a:r>
            </a:p>
          </p:txBody>
        </p:sp>
        <p:cxnSp>
          <p:nvCxnSpPr>
            <p:cNvPr id="67" name="Straight Arrow Connector 66"/>
            <p:cNvCxnSpPr>
              <a:endCxn id="59" idx="0"/>
            </p:cNvCxnSpPr>
            <p:nvPr/>
          </p:nvCxnSpPr>
          <p:spPr>
            <a:xfrm rot="16200000" flipH="1">
              <a:off x="2647950" y="5429250"/>
              <a:ext cx="914400"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62" idx="0"/>
            </p:cNvCxnSpPr>
            <p:nvPr/>
          </p:nvCxnSpPr>
          <p:spPr>
            <a:xfrm>
              <a:off x="2819400" y="5181600"/>
              <a:ext cx="20955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63" idx="0"/>
            </p:cNvCxnSpPr>
            <p:nvPr/>
          </p:nvCxnSpPr>
          <p:spPr>
            <a:xfrm>
              <a:off x="2819400" y="5181600"/>
              <a:ext cx="26289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5499100" y="4267200"/>
              <a:ext cx="1295400" cy="914400"/>
            </a:xfrm>
            <a:prstGeom prst="ellipse">
              <a:avLst/>
            </a:prstGeom>
            <a:solidFill>
              <a:srgbClr val="C00000"/>
            </a:solidFill>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anchor="ctr"/>
            <a:lstStyle/>
            <a:p>
              <a:pPr algn="ctr" eaLnBrk="0" hangingPunct="0">
                <a:defRPr/>
              </a:pPr>
              <a:r>
                <a:rPr lang="en-US" b="1" dirty="0">
                  <a:solidFill>
                    <a:srgbClr val="9BBB59">
                      <a:lumMod val="20000"/>
                      <a:lumOff val="80000"/>
                    </a:srgbClr>
                  </a:solidFill>
                  <a:cs typeface="Arial" pitchFamily="34" charset="0"/>
                </a:rPr>
                <a:t>HH Team </a:t>
              </a:r>
            </a:p>
          </p:txBody>
        </p:sp>
        <p:sp>
          <p:nvSpPr>
            <p:cNvPr id="71" name="Oval 70"/>
            <p:cNvSpPr/>
            <p:nvPr/>
          </p:nvSpPr>
          <p:spPr>
            <a:xfrm>
              <a:off x="6718300" y="4267200"/>
              <a:ext cx="1295400" cy="914400"/>
            </a:xfrm>
            <a:prstGeom prst="ellipse">
              <a:avLst/>
            </a:prstGeom>
            <a:solidFill>
              <a:srgbClr val="C00000"/>
            </a:solidFill>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anchor="ctr"/>
            <a:lstStyle/>
            <a:p>
              <a:pPr algn="ctr" eaLnBrk="0" hangingPunct="0">
                <a:defRPr/>
              </a:pPr>
              <a:r>
                <a:rPr lang="en-US" b="1" dirty="0">
                  <a:solidFill>
                    <a:srgbClr val="9BBB59">
                      <a:lumMod val="20000"/>
                      <a:lumOff val="80000"/>
                    </a:srgbClr>
                  </a:solidFill>
                  <a:cs typeface="Arial" pitchFamily="34" charset="0"/>
                </a:rPr>
                <a:t>HH Team </a:t>
              </a:r>
            </a:p>
          </p:txBody>
        </p:sp>
        <p:cxnSp>
          <p:nvCxnSpPr>
            <p:cNvPr id="72" name="Straight Connector 71"/>
            <p:cNvCxnSpPr/>
            <p:nvPr/>
          </p:nvCxnSpPr>
          <p:spPr>
            <a:xfrm rot="5400000">
              <a:off x="7353300" y="40767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6191250" y="4092575"/>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4914900" y="40767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3848100" y="40767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2552700" y="40767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65" idx="4"/>
              <a:endCxn id="59" idx="0"/>
            </p:cNvCxnSpPr>
            <p:nvPr/>
          </p:nvCxnSpPr>
          <p:spPr>
            <a:xfrm rot="5400000">
              <a:off x="3099594" y="5396706"/>
              <a:ext cx="914400" cy="484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65" idx="4"/>
              <a:endCxn id="60" idx="0"/>
            </p:cNvCxnSpPr>
            <p:nvPr/>
          </p:nvCxnSpPr>
          <p:spPr>
            <a:xfrm rot="16200000" flipH="1">
              <a:off x="3366294" y="5614194"/>
              <a:ext cx="914400" cy="49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5" idx="4"/>
              <a:endCxn id="61" idx="0"/>
            </p:cNvCxnSpPr>
            <p:nvPr/>
          </p:nvCxnSpPr>
          <p:spPr>
            <a:xfrm rot="16200000" flipH="1">
              <a:off x="3632994" y="5347494"/>
              <a:ext cx="914400" cy="5826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6" idx="4"/>
              <a:endCxn id="63" idx="0"/>
            </p:cNvCxnSpPr>
            <p:nvPr/>
          </p:nvCxnSpPr>
          <p:spPr>
            <a:xfrm rot="16200000" flipH="1">
              <a:off x="4730750" y="5378450"/>
              <a:ext cx="914400" cy="520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66" idx="4"/>
              <a:endCxn id="62" idx="0"/>
            </p:cNvCxnSpPr>
            <p:nvPr/>
          </p:nvCxnSpPr>
          <p:spPr>
            <a:xfrm rot="5400000">
              <a:off x="4464050" y="5632450"/>
              <a:ext cx="914400" cy="12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0" idx="4"/>
              <a:endCxn id="63" idx="0"/>
            </p:cNvCxnSpPr>
            <p:nvPr/>
          </p:nvCxnSpPr>
          <p:spPr>
            <a:xfrm rot="5400000">
              <a:off x="5340350" y="5289550"/>
              <a:ext cx="914400" cy="698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1" idx="4"/>
              <a:endCxn id="63" idx="0"/>
            </p:cNvCxnSpPr>
            <p:nvPr/>
          </p:nvCxnSpPr>
          <p:spPr>
            <a:xfrm rot="5400000">
              <a:off x="5949950" y="4679950"/>
              <a:ext cx="914400" cy="191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0" idx="4"/>
              <a:endCxn id="59" idx="0"/>
            </p:cNvCxnSpPr>
            <p:nvPr/>
          </p:nvCxnSpPr>
          <p:spPr>
            <a:xfrm rot="5400000">
              <a:off x="4273550" y="4222750"/>
              <a:ext cx="914400" cy="2832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1" idx="4"/>
              <a:endCxn id="62" idx="0"/>
            </p:cNvCxnSpPr>
            <p:nvPr/>
          </p:nvCxnSpPr>
          <p:spPr>
            <a:xfrm rot="5400000">
              <a:off x="5683250" y="4413250"/>
              <a:ext cx="914400" cy="245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1" idx="4"/>
              <a:endCxn id="61" idx="0"/>
            </p:cNvCxnSpPr>
            <p:nvPr/>
          </p:nvCxnSpPr>
          <p:spPr>
            <a:xfrm rot="5400000">
              <a:off x="5416550" y="4146550"/>
              <a:ext cx="914400" cy="2984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7" name="Isosceles Triangle 86"/>
            <p:cNvSpPr/>
            <p:nvPr/>
          </p:nvSpPr>
          <p:spPr>
            <a:xfrm>
              <a:off x="5791200" y="6096000"/>
              <a:ext cx="381000" cy="381000"/>
            </a:xfrm>
            <a:prstGeom prst="triangle">
              <a:avLst/>
            </a:prstGeom>
          </p:spPr>
          <p:style>
            <a:lnRef idx="3">
              <a:schemeClr val="lt1"/>
            </a:lnRef>
            <a:fillRef idx="1">
              <a:schemeClr val="accent2"/>
            </a:fillRef>
            <a:effectRef idx="1">
              <a:schemeClr val="accent2"/>
            </a:effectRef>
            <a:fontRef idx="minor">
              <a:schemeClr val="lt1"/>
            </a:fontRef>
          </p:style>
          <p:txBody>
            <a:bodyPr anchor="ctr"/>
            <a:lstStyle/>
            <a:p>
              <a:pPr algn="ctr" eaLnBrk="0" hangingPunct="0">
                <a:defRPr/>
              </a:pPr>
              <a:endParaRPr lang="en-US" sz="1400" dirty="0">
                <a:solidFill>
                  <a:prstClr val="white"/>
                </a:solidFill>
              </a:endParaRPr>
            </a:p>
          </p:txBody>
        </p:sp>
        <p:cxnSp>
          <p:nvCxnSpPr>
            <p:cNvPr id="88" name="Straight Arrow Connector 87"/>
            <p:cNvCxnSpPr>
              <a:stCxn id="71" idx="4"/>
              <a:endCxn id="87" idx="0"/>
            </p:cNvCxnSpPr>
            <p:nvPr/>
          </p:nvCxnSpPr>
          <p:spPr>
            <a:xfrm rot="5400000">
              <a:off x="6216650" y="4946650"/>
              <a:ext cx="914400" cy="138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45" name="Picture 6"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5575"/>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6"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5575"/>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
        <p:nvSpPr>
          <p:cNvPr id="89" name="Text Box 9"/>
          <p:cNvSpPr txBox="1">
            <a:spLocks noChangeArrowheads="1"/>
          </p:cNvSpPr>
          <p:nvPr/>
        </p:nvSpPr>
        <p:spPr bwMode="auto">
          <a:xfrm>
            <a:off x="19639" y="6488113"/>
            <a:ext cx="4278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latin typeface="Calibri" pitchFamily="34" charset="0"/>
              </a:rPr>
              <a:t>Courtesy of Trish Marsik, NYC DOHMH 2012</a:t>
            </a:r>
          </a:p>
        </p:txBody>
      </p:sp>
    </p:spTree>
    <p:extLst>
      <p:ext uri="{BB962C8B-B14F-4D97-AF65-F5344CB8AC3E}">
        <p14:creationId xmlns:p14="http://schemas.microsoft.com/office/powerpoint/2010/main" val="30643849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p:cNvSpPr>
          <p:nvPr/>
        </p:nvSpPr>
        <p:spPr bwMode="auto">
          <a:xfrm>
            <a:off x="1676400" y="179844"/>
            <a:ext cx="6705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rgbClr val="17375D"/>
                </a:solidFill>
                <a:latin typeface="Calibri" pitchFamily="34" charset="0"/>
              </a:rPr>
              <a:t>Health Homes: </a:t>
            </a:r>
            <a:r>
              <a:rPr lang="en-US" sz="4000" dirty="0" smtClean="0">
                <a:solidFill>
                  <a:srgbClr val="17375D"/>
                </a:solidFill>
                <a:latin typeface="Calibri" pitchFamily="34" charset="0"/>
              </a:rPr>
              <a:t>Sustained </a:t>
            </a:r>
            <a:r>
              <a:rPr lang="en-US" sz="4000" dirty="0">
                <a:solidFill>
                  <a:srgbClr val="17375D"/>
                </a:solidFill>
                <a:latin typeface="Calibri" pitchFamily="34" charset="0"/>
              </a:rPr>
              <a:t>Continuity of Care?</a:t>
            </a:r>
          </a:p>
        </p:txBody>
      </p:sp>
      <p:sp>
        <p:nvSpPr>
          <p:cNvPr id="3" name="Rectangle 2"/>
          <p:cNvSpPr/>
          <p:nvPr/>
        </p:nvSpPr>
        <p:spPr>
          <a:xfrm>
            <a:off x="4876800" y="1371600"/>
            <a:ext cx="3810000" cy="5167313"/>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166688" fontAlgn="auto">
              <a:spcBef>
                <a:spcPts val="0"/>
              </a:spcBef>
              <a:spcAft>
                <a:spcPts val="0"/>
              </a:spcAft>
              <a:defRPr/>
            </a:pPr>
            <a:endParaRPr lang="en-US" sz="2000" dirty="0">
              <a:solidFill>
                <a:schemeClr val="tx1"/>
              </a:solidFill>
            </a:endParaRPr>
          </a:p>
          <a:p>
            <a:pPr marL="166688" fontAlgn="auto">
              <a:spcBef>
                <a:spcPts val="0"/>
              </a:spcBef>
              <a:spcAft>
                <a:spcPts val="0"/>
              </a:spcAft>
              <a:defRPr/>
            </a:pPr>
            <a:endParaRPr lang="en-US" sz="2000" dirty="0"/>
          </a:p>
        </p:txBody>
      </p:sp>
      <p:sp>
        <p:nvSpPr>
          <p:cNvPr id="4" name="Right Arrow Callout 3"/>
          <p:cNvSpPr/>
          <p:nvPr/>
        </p:nvSpPr>
        <p:spPr>
          <a:xfrm>
            <a:off x="609600" y="1295400"/>
            <a:ext cx="4724400" cy="5195888"/>
          </a:xfrm>
          <a:prstGeom prst="rightArrowCallout">
            <a:avLst>
              <a:gd name="adj1" fmla="val 9468"/>
              <a:gd name="adj2" fmla="val 12797"/>
              <a:gd name="adj3" fmla="val 25000"/>
              <a:gd name="adj4" fmla="val 73019"/>
            </a:avLst>
          </a:prstGeom>
          <a:solidFill>
            <a:schemeClr val="bg1"/>
          </a:solidFill>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a:p>
        </p:txBody>
      </p:sp>
      <p:sp>
        <p:nvSpPr>
          <p:cNvPr id="12293" name="TextBox 2"/>
          <p:cNvSpPr txBox="1">
            <a:spLocks noChangeArrowheads="1"/>
          </p:cNvSpPr>
          <p:nvPr/>
        </p:nvSpPr>
        <p:spPr bwMode="auto">
          <a:xfrm>
            <a:off x="5029200" y="1371600"/>
            <a:ext cx="3581400"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sz="2200" dirty="0">
                <a:latin typeface="Calibri" pitchFamily="34" charset="0"/>
                <a:cs typeface="Arial" pitchFamily="34" charset="0"/>
              </a:rPr>
              <a:t>Many detainees will be eligible Health Home enrollees</a:t>
            </a:r>
          </a:p>
          <a:p>
            <a:pPr eaLnBrk="1" hangingPunct="1"/>
            <a:endParaRPr lang="en-US" sz="600" dirty="0">
              <a:latin typeface="Calibri" pitchFamily="34" charset="0"/>
              <a:cs typeface="Arial" pitchFamily="34" charset="0"/>
            </a:endParaRPr>
          </a:p>
          <a:p>
            <a:pPr eaLnBrk="1" hangingPunct="1">
              <a:buFont typeface="Arial" pitchFamily="34" charset="0"/>
              <a:buChar char="•"/>
            </a:pPr>
            <a:r>
              <a:rPr lang="en-US" sz="2200" dirty="0">
                <a:latin typeface="Calibri" pitchFamily="34" charset="0"/>
                <a:cs typeface="Arial" pitchFamily="34" charset="0"/>
              </a:rPr>
              <a:t>Health Home providers must be able to bill Medicaid</a:t>
            </a:r>
            <a:endParaRPr lang="en-US" sz="1200" dirty="0">
              <a:latin typeface="Calibri" pitchFamily="34" charset="0"/>
              <a:cs typeface="Arial" pitchFamily="34" charset="0"/>
            </a:endParaRPr>
          </a:p>
          <a:p>
            <a:pPr eaLnBrk="1" hangingPunct="1">
              <a:buFont typeface="Arial" pitchFamily="34" charset="0"/>
              <a:buChar char="•"/>
            </a:pPr>
            <a:endParaRPr lang="en-US" sz="600" dirty="0">
              <a:latin typeface="Calibri" pitchFamily="34" charset="0"/>
              <a:cs typeface="Arial" pitchFamily="34" charset="0"/>
            </a:endParaRPr>
          </a:p>
          <a:p>
            <a:pPr eaLnBrk="1" hangingPunct="1">
              <a:buFont typeface="Arial" pitchFamily="34" charset="0"/>
              <a:buChar char="•"/>
            </a:pPr>
            <a:r>
              <a:rPr lang="en-US" sz="2200" dirty="0">
                <a:latin typeface="Calibri" pitchFamily="34" charset="0"/>
                <a:cs typeface="Arial" pitchFamily="34" charset="0"/>
              </a:rPr>
              <a:t>Systems must be in place to provide care management and continuity of care for health home enrollees that are incarcerated and/or cycle in and out of jail</a:t>
            </a:r>
          </a:p>
          <a:p>
            <a:pPr eaLnBrk="1" hangingPunct="1">
              <a:buFont typeface="Arial" pitchFamily="34" charset="0"/>
              <a:buChar char="•"/>
            </a:pPr>
            <a:endParaRPr lang="en-US" sz="2400" dirty="0">
              <a:latin typeface="Calibri" pitchFamily="34" charset="0"/>
              <a:cs typeface="Arial" pitchFamily="34" charset="0"/>
            </a:endParaRPr>
          </a:p>
        </p:txBody>
      </p:sp>
      <p:sp>
        <p:nvSpPr>
          <p:cNvPr id="12295" name="TextBox 9"/>
          <p:cNvSpPr txBox="1">
            <a:spLocks noChangeArrowheads="1"/>
          </p:cNvSpPr>
          <p:nvPr/>
        </p:nvSpPr>
        <p:spPr bwMode="auto">
          <a:xfrm>
            <a:off x="457200" y="1295400"/>
            <a:ext cx="3657600" cy="5186035"/>
          </a:xfrm>
          <a:prstGeom prst="rect">
            <a:avLst/>
          </a:prstGeom>
          <a:solidFill>
            <a:schemeClr val="bg1"/>
          </a:solid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200" dirty="0">
                <a:latin typeface="Calibri" pitchFamily="34" charset="0"/>
                <a:cs typeface="Arial" pitchFamily="34" charset="0"/>
              </a:rPr>
              <a:t>Health Homes for Medicaid enrollees with chronic conditions </a:t>
            </a:r>
          </a:p>
          <a:p>
            <a:pPr eaLnBrk="1" hangingPunct="1"/>
            <a:endParaRPr lang="en-US" sz="900" dirty="0">
              <a:latin typeface="Calibri" pitchFamily="34" charset="0"/>
              <a:cs typeface="Arial" pitchFamily="34" charset="0"/>
            </a:endParaRPr>
          </a:p>
          <a:p>
            <a:pPr eaLnBrk="1" hangingPunct="1">
              <a:buFont typeface="Arial" pitchFamily="34" charset="0"/>
              <a:buChar char="•"/>
            </a:pPr>
            <a:r>
              <a:rPr lang="en-US" sz="2200" dirty="0">
                <a:latin typeface="Calibri" pitchFamily="34" charset="0"/>
                <a:cs typeface="Arial" pitchFamily="34" charset="0"/>
              </a:rPr>
              <a:t> </a:t>
            </a:r>
            <a:r>
              <a:rPr lang="en-US" sz="2000" dirty="0">
                <a:latin typeface="Calibri" pitchFamily="34" charset="0"/>
                <a:cs typeface="Arial" pitchFamily="34" charset="0"/>
              </a:rPr>
              <a:t>2 chronic conditions;  </a:t>
            </a:r>
          </a:p>
          <a:p>
            <a:pPr eaLnBrk="1" hangingPunct="1">
              <a:buFont typeface="Arial" pitchFamily="34" charset="0"/>
              <a:buChar char="•"/>
            </a:pPr>
            <a:r>
              <a:rPr lang="en-US" sz="2000" dirty="0">
                <a:latin typeface="Calibri" pitchFamily="34" charset="0"/>
                <a:cs typeface="Arial" pitchFamily="34" charset="0"/>
              </a:rPr>
              <a:t> 1 chronic condition and at risk for another; or </a:t>
            </a:r>
          </a:p>
          <a:p>
            <a:pPr eaLnBrk="1" hangingPunct="1">
              <a:buFont typeface="Arial" pitchFamily="34" charset="0"/>
              <a:buChar char="•"/>
            </a:pPr>
            <a:r>
              <a:rPr lang="en-US" sz="2000" dirty="0">
                <a:latin typeface="Calibri" pitchFamily="34" charset="0"/>
                <a:cs typeface="Arial" pitchFamily="34" charset="0"/>
              </a:rPr>
              <a:t> 1 serious and persistent mental health condition </a:t>
            </a:r>
          </a:p>
          <a:p>
            <a:pPr eaLnBrk="1" hangingPunct="1"/>
            <a:endParaRPr lang="en-US" sz="800" dirty="0">
              <a:latin typeface="Calibri" pitchFamily="34" charset="0"/>
              <a:cs typeface="Arial" pitchFamily="34" charset="0"/>
            </a:endParaRPr>
          </a:p>
          <a:p>
            <a:pPr eaLnBrk="1" hangingPunct="1">
              <a:buFont typeface="Arial" pitchFamily="34" charset="0"/>
              <a:buChar char="•"/>
            </a:pPr>
            <a:r>
              <a:rPr lang="en-US" sz="2000" dirty="0">
                <a:latin typeface="Calibri" pitchFamily="34" charset="0"/>
                <a:cs typeface="Arial" pitchFamily="34" charset="0"/>
              </a:rPr>
              <a:t> Coordination of primary and acute physical health services, behavioral health care, and long-term community-based services and supports</a:t>
            </a:r>
          </a:p>
          <a:p>
            <a:pPr eaLnBrk="1" hangingPunct="1"/>
            <a:endParaRPr lang="en-US" sz="600" dirty="0">
              <a:latin typeface="Calibri" pitchFamily="34" charset="0"/>
              <a:cs typeface="Arial" pitchFamily="34" charset="0"/>
            </a:endParaRPr>
          </a:p>
          <a:p>
            <a:pPr eaLnBrk="1" hangingPunct="1">
              <a:buFont typeface="Arial" pitchFamily="34" charset="0"/>
              <a:buChar char="•"/>
            </a:pPr>
            <a:r>
              <a:rPr lang="en-US" sz="2000" dirty="0">
                <a:latin typeface="Calibri" pitchFamily="34" charset="0"/>
                <a:cs typeface="Arial" pitchFamily="34" charset="0"/>
              </a:rPr>
              <a:t> 90% federal match rate (FMAP) for Health Home services</a:t>
            </a:r>
          </a:p>
        </p:txBody>
      </p:sp>
      <p:pic>
        <p:nvPicPr>
          <p:cNvPr id="9" name="Picture 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5575"/>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
        <p:nvSpPr>
          <p:cNvPr id="12294" name="Text Box 9"/>
          <p:cNvSpPr txBox="1">
            <a:spLocks noChangeArrowheads="1"/>
          </p:cNvSpPr>
          <p:nvPr/>
        </p:nvSpPr>
        <p:spPr bwMode="auto">
          <a:xfrm>
            <a:off x="-6350" y="6491288"/>
            <a:ext cx="4883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latin typeface="Calibri" pitchFamily="34" charset="0"/>
              </a:rPr>
              <a:t>Courtesy of Havusha &amp; Flaherty NCCHC 2011</a:t>
            </a:r>
          </a:p>
        </p:txBody>
      </p:sp>
    </p:spTree>
    <p:extLst>
      <p:ext uri="{BB962C8B-B14F-4D97-AF65-F5344CB8AC3E}">
        <p14:creationId xmlns:p14="http://schemas.microsoft.com/office/powerpoint/2010/main" val="3065093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sz="4000" dirty="0" smtClean="0"/>
              <a:t>Health Homes &amp; Jails: </a:t>
            </a:r>
            <a:br>
              <a:rPr lang="en-US" sz="4000" dirty="0" smtClean="0"/>
            </a:br>
            <a:r>
              <a:rPr lang="en-US" sz="4000" dirty="0" smtClean="0"/>
              <a:t>Considerations</a:t>
            </a:r>
          </a:p>
        </p:txBody>
      </p:sp>
      <p:sp>
        <p:nvSpPr>
          <p:cNvPr id="16387" name="Rectangle 3"/>
          <p:cNvSpPr>
            <a:spLocks noGrp="1" noChangeArrowheads="1"/>
          </p:cNvSpPr>
          <p:nvPr>
            <p:ph type="body" idx="1"/>
          </p:nvPr>
        </p:nvSpPr>
        <p:spPr/>
        <p:txBody>
          <a:bodyPr/>
          <a:lstStyle/>
          <a:p>
            <a:r>
              <a:rPr lang="en-US" dirty="0" smtClean="0"/>
              <a:t>Health homes need jail providers to achieve success</a:t>
            </a:r>
          </a:p>
          <a:p>
            <a:pPr>
              <a:buFontTx/>
              <a:buNone/>
            </a:pPr>
            <a:endParaRPr lang="en-US" sz="1200" dirty="0" smtClean="0"/>
          </a:p>
          <a:p>
            <a:r>
              <a:rPr lang="en-US" dirty="0" smtClean="0"/>
              <a:t>DOJ Policies regarding substance abuse treatment set a promising tone</a:t>
            </a:r>
          </a:p>
          <a:p>
            <a:pPr>
              <a:buFontTx/>
              <a:buNone/>
            </a:pPr>
            <a:endParaRPr lang="en-US" sz="1200" dirty="0" smtClean="0"/>
          </a:p>
          <a:p>
            <a:r>
              <a:rPr lang="en-US" dirty="0" smtClean="0"/>
              <a:t>SPNS Jail Linkages study shows reduced ED visits, improved clinical markers</a:t>
            </a:r>
          </a:p>
        </p:txBody>
      </p:sp>
      <p:pic>
        <p:nvPicPr>
          <p:cNvPr id="4" name="Picture 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5575"/>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Tree>
    <p:extLst>
      <p:ext uri="{BB962C8B-B14F-4D97-AF65-F5344CB8AC3E}">
        <p14:creationId xmlns:p14="http://schemas.microsoft.com/office/powerpoint/2010/main" val="32655175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shotcrete"/>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590800" y="1371600"/>
            <a:ext cx="4000500" cy="4000500"/>
          </a:xfrm>
          <a:noFill/>
        </p:spPr>
      </p:pic>
      <p:sp>
        <p:nvSpPr>
          <p:cNvPr id="26630" name="Text Box 6"/>
          <p:cNvSpPr txBox="1">
            <a:spLocks noChangeArrowheads="1"/>
          </p:cNvSpPr>
          <p:nvPr/>
        </p:nvSpPr>
        <p:spPr bwMode="auto">
          <a:xfrm>
            <a:off x="1981200" y="533400"/>
            <a:ext cx="6858000" cy="584775"/>
          </a:xfrm>
          <a:prstGeom prst="rect">
            <a:avLst/>
          </a:prstGeom>
          <a:noFill/>
          <a:ln w="9525">
            <a:noFill/>
            <a:miter lim="800000"/>
            <a:headEnd/>
            <a:tailEnd/>
          </a:ln>
          <a:effectLst/>
        </p:spPr>
        <p:txBody>
          <a:bodyPr wrap="square">
            <a:spAutoFit/>
          </a:bodyPr>
          <a:lstStyle/>
          <a:p>
            <a:pPr>
              <a:defRPr/>
            </a:pPr>
            <a:r>
              <a:rPr lang="en-US" sz="3200" dirty="0"/>
              <a:t>“It is messy working with </a:t>
            </a:r>
            <a:r>
              <a:rPr lang="en-US" sz="3200" b="1" dirty="0">
                <a:solidFill>
                  <a:schemeClr val="accent2"/>
                </a:solidFill>
                <a:effectLst>
                  <a:outerShdw blurRad="38100" dist="38100" dir="2700000" algn="tl">
                    <a:srgbClr val="000000">
                      <a:alpha val="43137"/>
                    </a:srgbClr>
                  </a:outerShdw>
                </a:effectLst>
              </a:rPr>
              <a:t>Wet Concrete</a:t>
            </a:r>
          </a:p>
        </p:txBody>
      </p:sp>
      <p:sp>
        <p:nvSpPr>
          <p:cNvPr id="17412" name="Text Box 7"/>
          <p:cNvSpPr txBox="1">
            <a:spLocks noChangeArrowheads="1"/>
          </p:cNvSpPr>
          <p:nvPr/>
        </p:nvSpPr>
        <p:spPr bwMode="auto">
          <a:xfrm>
            <a:off x="457200" y="5486400"/>
            <a:ext cx="7175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dirty="0"/>
              <a:t>Still Its Easier than </a:t>
            </a:r>
            <a:r>
              <a:rPr lang="en-US" sz="3200" b="1" dirty="0">
                <a:solidFill>
                  <a:schemeClr val="accent6">
                    <a:lumMod val="50000"/>
                  </a:schemeClr>
                </a:solidFill>
              </a:rPr>
              <a:t>After it </a:t>
            </a:r>
            <a:r>
              <a:rPr lang="en-US" sz="3600" b="1" dirty="0">
                <a:solidFill>
                  <a:schemeClr val="accent6">
                    <a:lumMod val="50000"/>
                  </a:schemeClr>
                </a:solidFill>
              </a:rPr>
              <a:t>Dries</a:t>
            </a:r>
            <a:r>
              <a:rPr lang="en-US" sz="3200" dirty="0"/>
              <a:t>.”</a:t>
            </a:r>
          </a:p>
        </p:txBody>
      </p:sp>
      <p:pic>
        <p:nvPicPr>
          <p:cNvPr id="6" name="Picture 6"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5575"/>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Tree>
    <p:extLst>
      <p:ext uri="{BB962C8B-B14F-4D97-AF65-F5344CB8AC3E}">
        <p14:creationId xmlns:p14="http://schemas.microsoft.com/office/powerpoint/2010/main" val="972350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752600" y="92869"/>
            <a:ext cx="6781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t>Correctional Health Mission</a:t>
            </a:r>
          </a:p>
        </p:txBody>
      </p:sp>
      <p:sp>
        <p:nvSpPr>
          <p:cNvPr id="177155" name="Rectangle 3"/>
          <p:cNvSpPr>
            <a:spLocks noGrp="1" noChangeArrowheads="1"/>
          </p:cNvSpPr>
          <p:nvPr>
            <p:ph type="body" sz="half" idx="4294967295"/>
          </p:nvPr>
        </p:nvSpPr>
        <p:spPr>
          <a:xfrm>
            <a:off x="457200" y="1524000"/>
            <a:ext cx="8229600" cy="4389437"/>
          </a:xfrm>
        </p:spPr>
        <p:txBody>
          <a:bodyPr/>
          <a:lstStyle/>
          <a:p>
            <a:pPr eaLnBrk="1" hangingPunct="1">
              <a:lnSpc>
                <a:spcPct val="80000"/>
              </a:lnSpc>
              <a:buFont typeface="Wingdings" pitchFamily="2" charset="2"/>
              <a:buNone/>
              <a:defRPr/>
            </a:pPr>
            <a:endParaRPr lang="en-US" sz="2400" dirty="0" smtClean="0"/>
          </a:p>
          <a:p>
            <a:pPr>
              <a:lnSpc>
                <a:spcPct val="80000"/>
              </a:lnSpc>
              <a:spcBef>
                <a:spcPct val="60000"/>
              </a:spcBef>
              <a:defRPr/>
            </a:pPr>
            <a:r>
              <a:rPr lang="en-US" sz="2800" dirty="0" smtClean="0">
                <a:latin typeface="Calibri" pitchFamily="34" charset="0"/>
              </a:rPr>
              <a:t>NYC Department of Health and Mental Hygiene oversees health care of inmates with goal to improve the health of incarcerated individuals </a:t>
            </a:r>
          </a:p>
          <a:p>
            <a:pPr>
              <a:lnSpc>
                <a:spcPct val="80000"/>
              </a:lnSpc>
              <a:spcBef>
                <a:spcPct val="60000"/>
              </a:spcBef>
              <a:defRPr/>
            </a:pPr>
            <a:r>
              <a:rPr lang="en-US" sz="2800" dirty="0" smtClean="0">
                <a:latin typeface="Calibri" pitchFamily="34" charset="0"/>
              </a:rPr>
              <a:t>Public Health focus on Continuity of Care from jail to the community</a:t>
            </a:r>
          </a:p>
          <a:p>
            <a:pPr>
              <a:lnSpc>
                <a:spcPct val="80000"/>
              </a:lnSpc>
              <a:spcBef>
                <a:spcPct val="60000"/>
              </a:spcBef>
              <a:defRPr/>
            </a:pPr>
            <a:r>
              <a:rPr lang="en-US" sz="2800" dirty="0" smtClean="0">
                <a:latin typeface="Calibri" pitchFamily="34" charset="0"/>
              </a:rPr>
              <a:t>Mission to Improve health outcomes in communities</a:t>
            </a:r>
          </a:p>
          <a:p>
            <a:pPr eaLnBrk="1" hangingPunct="1">
              <a:lnSpc>
                <a:spcPct val="80000"/>
              </a:lnSpc>
              <a:spcBef>
                <a:spcPct val="60000"/>
              </a:spcBef>
              <a:buFont typeface="Wingdings" pitchFamily="2" charset="2"/>
              <a:buNone/>
              <a:defRPr/>
            </a:pPr>
            <a:endParaRPr lang="en-US" sz="3600" dirty="0" smtClean="0"/>
          </a:p>
          <a:p>
            <a:pPr eaLnBrk="1" hangingPunct="1">
              <a:lnSpc>
                <a:spcPct val="80000"/>
              </a:lnSpc>
              <a:buFont typeface="Wingdings" pitchFamily="2" charset="2"/>
              <a:buNone/>
              <a:defRPr/>
            </a:pPr>
            <a:endParaRPr lang="en-US" sz="2800" u="sng" dirty="0" smtClean="0">
              <a:solidFill>
                <a:schemeClr val="hlink"/>
              </a:solidFill>
              <a:effectLst>
                <a:outerShdw blurRad="38100" dist="38100" dir="2700000" algn="tl">
                  <a:srgbClr val="000000"/>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6128" y="5753238"/>
            <a:ext cx="2501587" cy="1104762"/>
          </a:xfrm>
          <a:prstGeom prst="rect">
            <a:avLst/>
          </a:prstGeom>
        </p:spPr>
      </p:pic>
      <p:pic>
        <p:nvPicPr>
          <p:cNvPr id="6" name="Picture 6"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10185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27988" cy="1371600"/>
          </a:xfrm>
        </p:spPr>
        <p:txBody>
          <a:bodyPr/>
          <a:lstStyle/>
          <a:p>
            <a:pPr>
              <a:defRPr/>
            </a:pPr>
            <a:r>
              <a:rPr lang="en-US" kern="1200" dirty="0" smtClean="0">
                <a:latin typeface="Arial" pitchFamily="34" charset="0"/>
                <a:ea typeface="+mn-ea"/>
                <a:cs typeface="+mn-cs"/>
              </a:rPr>
              <a:t>Case Studies</a:t>
            </a:r>
          </a:p>
        </p:txBody>
      </p:sp>
      <p:sp>
        <p:nvSpPr>
          <p:cNvPr id="3" name="Content Placeholder 2"/>
          <p:cNvSpPr>
            <a:spLocks noGrp="1"/>
          </p:cNvSpPr>
          <p:nvPr>
            <p:ph idx="1"/>
          </p:nvPr>
        </p:nvSpPr>
        <p:spPr>
          <a:xfrm>
            <a:off x="457200" y="1219200"/>
            <a:ext cx="8229600" cy="4876800"/>
          </a:xfrm>
        </p:spPr>
        <p:txBody>
          <a:bodyPr/>
          <a:lstStyle/>
          <a:p>
            <a:pPr>
              <a:spcAft>
                <a:spcPts val="1000"/>
              </a:spcAft>
              <a:defRPr/>
            </a:pPr>
            <a:r>
              <a:rPr lang="en-US" dirty="0" smtClean="0">
                <a:latin typeface="Calibri" pitchFamily="34" charset="0"/>
              </a:rPr>
              <a:t>48 </a:t>
            </a:r>
            <a:r>
              <a:rPr lang="en-US" dirty="0" err="1" smtClean="0">
                <a:latin typeface="Calibri" pitchFamily="34" charset="0"/>
              </a:rPr>
              <a:t>yo</a:t>
            </a:r>
            <a:r>
              <a:rPr lang="en-US" dirty="0" smtClean="0">
                <a:latin typeface="Calibri" pitchFamily="34" charset="0"/>
              </a:rPr>
              <a:t> AA male linked to Health Home</a:t>
            </a:r>
          </a:p>
          <a:p>
            <a:pPr>
              <a:spcAft>
                <a:spcPts val="1000"/>
              </a:spcAft>
              <a:defRPr/>
            </a:pPr>
            <a:r>
              <a:rPr lang="en-US" dirty="0" smtClean="0">
                <a:latin typeface="Calibri" pitchFamily="34" charset="0"/>
              </a:rPr>
              <a:t>44 </a:t>
            </a:r>
            <a:r>
              <a:rPr lang="en-US" dirty="0" err="1" smtClean="0">
                <a:latin typeface="Calibri" pitchFamily="34" charset="0"/>
              </a:rPr>
              <a:t>yo</a:t>
            </a:r>
            <a:r>
              <a:rPr lang="en-US" dirty="0" smtClean="0">
                <a:latin typeface="Calibri" pitchFamily="34" charset="0"/>
              </a:rPr>
              <a:t> TG M-F </a:t>
            </a:r>
            <a:r>
              <a:rPr lang="en-US" dirty="0" err="1" smtClean="0">
                <a:latin typeface="Calibri" pitchFamily="34" charset="0"/>
              </a:rPr>
              <a:t>latina</a:t>
            </a:r>
            <a:r>
              <a:rPr lang="en-US" dirty="0" smtClean="0">
                <a:latin typeface="Calibri" pitchFamily="34" charset="0"/>
              </a:rPr>
              <a:t> linked to HIV Services</a:t>
            </a:r>
          </a:p>
          <a:p>
            <a:pPr>
              <a:spcAft>
                <a:spcPts val="1000"/>
              </a:spcAft>
              <a:defRPr/>
            </a:pPr>
            <a:r>
              <a:rPr lang="en-US" dirty="0" smtClean="0">
                <a:latin typeface="Calibri" pitchFamily="34" charset="0"/>
              </a:rPr>
              <a:t>47 </a:t>
            </a:r>
            <a:r>
              <a:rPr lang="en-US" dirty="0" err="1" smtClean="0">
                <a:latin typeface="Calibri" pitchFamily="34" charset="0"/>
              </a:rPr>
              <a:t>yo</a:t>
            </a:r>
            <a:r>
              <a:rPr lang="en-US" dirty="0" smtClean="0">
                <a:latin typeface="Calibri" pitchFamily="34" charset="0"/>
              </a:rPr>
              <a:t> </a:t>
            </a:r>
            <a:r>
              <a:rPr lang="en-US" dirty="0" err="1" smtClean="0">
                <a:latin typeface="Calibri" pitchFamily="34" charset="0"/>
              </a:rPr>
              <a:t>latina</a:t>
            </a:r>
            <a:r>
              <a:rPr lang="en-US" dirty="0" smtClean="0">
                <a:latin typeface="Calibri" pitchFamily="34" charset="0"/>
              </a:rPr>
              <a:t> with TBI accompanied to SNF</a:t>
            </a:r>
          </a:p>
          <a:p>
            <a:pPr>
              <a:spcAft>
                <a:spcPts val="1000"/>
              </a:spcAft>
              <a:defRPr/>
            </a:pPr>
            <a:r>
              <a:rPr lang="en-US" dirty="0" smtClean="0">
                <a:latin typeface="Calibri" pitchFamily="34" charset="0"/>
              </a:rPr>
              <a:t>59 </a:t>
            </a:r>
            <a:r>
              <a:rPr lang="en-US" dirty="0" err="1" smtClean="0">
                <a:latin typeface="Calibri" pitchFamily="34" charset="0"/>
              </a:rPr>
              <a:t>yo</a:t>
            </a:r>
            <a:r>
              <a:rPr lang="en-US" dirty="0" smtClean="0">
                <a:latin typeface="Calibri" pitchFamily="34" charset="0"/>
              </a:rPr>
              <a:t> AA veteran linked to VA </a:t>
            </a:r>
            <a:r>
              <a:rPr lang="en-US" dirty="0" err="1" smtClean="0">
                <a:latin typeface="Calibri" pitchFamily="34" charset="0"/>
              </a:rPr>
              <a:t>domicillary</a:t>
            </a:r>
            <a:endParaRPr lang="en-US" dirty="0" smtClean="0">
              <a:latin typeface="Calibri" pitchFamily="34" charset="0"/>
            </a:endParaRPr>
          </a:p>
          <a:p>
            <a:pPr>
              <a:defRPr/>
            </a:pPr>
            <a:r>
              <a:rPr lang="en-US" dirty="0" smtClean="0"/>
              <a:t>Others from the audience?</a:t>
            </a:r>
          </a:p>
          <a:p>
            <a:pPr>
              <a:defRPr/>
            </a:pPr>
            <a:endParaRPr lang="en-US" dirty="0"/>
          </a:p>
        </p:txBody>
      </p:sp>
      <p:pic>
        <p:nvPicPr>
          <p:cNvPr id="5" name="Picture 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5575"/>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Tree>
    <p:extLst>
      <p:ext uri="{BB962C8B-B14F-4D97-AF65-F5344CB8AC3E}">
        <p14:creationId xmlns:p14="http://schemas.microsoft.com/office/powerpoint/2010/main" val="3775772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1" descr="THCC"/>
          <p:cNvPicPr>
            <a:picLocks noGrp="1" noChangeAspect="1" noChangeArrowheads="1"/>
          </p:cNvPicPr>
          <p:nvPr>
            <p:ph idx="1"/>
          </p:nvPr>
        </p:nvPicPr>
        <p:blipFill>
          <a:blip r:embed="rId3"/>
          <a:srcRect/>
          <a:stretch>
            <a:fillRect/>
          </a:stretch>
        </p:blipFill>
        <p:spPr>
          <a:xfrm>
            <a:off x="131763" y="381000"/>
            <a:ext cx="8326437" cy="11841163"/>
          </a:xfrm>
        </p:spPr>
      </p:pic>
      <p:sp>
        <p:nvSpPr>
          <p:cNvPr id="22530" name="Rectangle 13"/>
          <p:cNvSpPr>
            <a:spLocks noChangeArrowheads="1"/>
          </p:cNvSpPr>
          <p:nvPr/>
        </p:nvSpPr>
        <p:spPr bwMode="auto">
          <a:xfrm>
            <a:off x="304800" y="4800600"/>
            <a:ext cx="7723188" cy="1143000"/>
          </a:xfrm>
          <a:prstGeom prst="rect">
            <a:avLst/>
          </a:prstGeom>
          <a:noFill/>
          <a:ln w="9525">
            <a:noFill/>
            <a:miter lim="800000"/>
            <a:headEnd/>
            <a:tailEnd/>
          </a:ln>
        </p:spPr>
        <p:txBody>
          <a:bodyPr anchor="b"/>
          <a:lstStyle/>
          <a:p>
            <a:pPr algn="ctr" defTabSz="914400">
              <a:defRPr/>
            </a:pPr>
            <a:r>
              <a:rPr lang="en-US" sz="6000" dirty="0">
                <a:solidFill>
                  <a:srgbClr val="00B050"/>
                </a:solidFill>
                <a:effectLst>
                  <a:outerShdw blurRad="38100" dist="38100" dir="2700000" algn="tl">
                    <a:srgbClr val="000000">
                      <a:alpha val="43137"/>
                    </a:srgbClr>
                  </a:outerShdw>
                </a:effectLst>
                <a:latin typeface="Arial" pitchFamily="34" charset="0"/>
              </a:rPr>
              <a:t>What a Team!</a:t>
            </a:r>
          </a:p>
        </p:txBody>
      </p:sp>
      <p:pic>
        <p:nvPicPr>
          <p:cNvPr id="41988" name="Picture 4" descr="logo"/>
          <p:cNvPicPr>
            <a:picLocks noChangeAspect="1" noChangeArrowheads="1"/>
          </p:cNvPicPr>
          <p:nvPr/>
        </p:nvPicPr>
        <p:blipFill>
          <a:blip r:embed="rId4"/>
          <a:srcRect/>
          <a:stretch>
            <a:fillRect/>
          </a:stretch>
        </p:blipFill>
        <p:spPr bwMode="auto">
          <a:xfrm>
            <a:off x="8027988" y="0"/>
            <a:ext cx="1116012" cy="823913"/>
          </a:xfrm>
          <a:prstGeom prst="rect">
            <a:avLst/>
          </a:prstGeom>
          <a:noFill/>
          <a:ln w="9525">
            <a:noFill/>
            <a:miter lim="800000"/>
            <a:headEnd/>
            <a:tailEnd/>
          </a:ln>
        </p:spPr>
      </p:pic>
      <p:pic>
        <p:nvPicPr>
          <p:cNvPr id="5" name="Picture 6"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5575"/>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Tree>
    <p:extLst>
      <p:ext uri="{BB962C8B-B14F-4D97-AF65-F5344CB8AC3E}">
        <p14:creationId xmlns:p14="http://schemas.microsoft.com/office/powerpoint/2010/main" val="21563217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27988" cy="1371600"/>
          </a:xfrm>
        </p:spPr>
        <p:txBody>
          <a:bodyPr>
            <a:normAutofit/>
          </a:bodyPr>
          <a:lstStyle/>
          <a:p>
            <a:pPr>
              <a:defRPr/>
            </a:pPr>
            <a:r>
              <a:rPr lang="en-US" sz="5400" kern="1200" dirty="0">
                <a:solidFill>
                  <a:srgbClr val="224568"/>
                </a:solidFill>
                <a:latin typeface="Arial" pitchFamily="34" charset="0"/>
                <a:ea typeface="+mn-ea"/>
                <a:cs typeface="+mn-cs"/>
              </a:rPr>
              <a:t>Contact Us</a:t>
            </a:r>
          </a:p>
        </p:txBody>
      </p:sp>
      <p:sp>
        <p:nvSpPr>
          <p:cNvPr id="4" name="Subtitle 2"/>
          <p:cNvSpPr txBox="1">
            <a:spLocks/>
          </p:cNvSpPr>
          <p:nvPr/>
        </p:nvSpPr>
        <p:spPr>
          <a:xfrm>
            <a:off x="533400" y="1524000"/>
            <a:ext cx="7848600" cy="4419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C00000"/>
              </a:buClr>
              <a:buNone/>
              <a:defRPr/>
            </a:pPr>
            <a:r>
              <a:rPr lang="en-US" dirty="0" smtClean="0"/>
              <a:t>Ross MacDonald, Medical Director</a:t>
            </a:r>
          </a:p>
          <a:p>
            <a:pPr marL="339725" indent="0">
              <a:spcBef>
                <a:spcPts val="0"/>
              </a:spcBef>
              <a:buClr>
                <a:srgbClr val="C00000"/>
              </a:buClr>
              <a:buNone/>
              <a:defRPr/>
            </a:pPr>
            <a:r>
              <a:rPr lang="en-US" sz="2600" dirty="0" smtClean="0"/>
              <a:t>Correctional Health Services  </a:t>
            </a:r>
          </a:p>
          <a:p>
            <a:pPr marL="339725" indent="0">
              <a:spcBef>
                <a:spcPts val="0"/>
              </a:spcBef>
              <a:buClr>
                <a:srgbClr val="C00000"/>
              </a:buClr>
              <a:buFont typeface="Arial" pitchFamily="34" charset="0"/>
              <a:buNone/>
              <a:defRPr/>
            </a:pPr>
            <a:r>
              <a:rPr lang="en-US" sz="2600" u="sng" dirty="0" smtClean="0">
                <a:solidFill>
                  <a:schemeClr val="accent1">
                    <a:lumMod val="75000"/>
                  </a:schemeClr>
                </a:solidFill>
                <a:hlinkClick r:id="rId2"/>
              </a:rPr>
              <a:t>rmacdonald@health.nyc.gov</a:t>
            </a:r>
            <a:endParaRPr lang="en-US" sz="2600" u="sng" dirty="0" smtClean="0">
              <a:solidFill>
                <a:schemeClr val="accent1">
                  <a:lumMod val="75000"/>
                </a:schemeClr>
              </a:solidFill>
            </a:endParaRPr>
          </a:p>
          <a:p>
            <a:pPr marL="339725" indent="0">
              <a:spcBef>
                <a:spcPts val="0"/>
              </a:spcBef>
              <a:buClr>
                <a:srgbClr val="C00000"/>
              </a:buClr>
              <a:buFont typeface="Arial" pitchFamily="34" charset="0"/>
              <a:buNone/>
              <a:defRPr/>
            </a:pPr>
            <a:endParaRPr lang="en-US" sz="800" u="sng" dirty="0">
              <a:solidFill>
                <a:schemeClr val="accent1">
                  <a:lumMod val="75000"/>
                </a:schemeClr>
              </a:solidFill>
            </a:endParaRPr>
          </a:p>
          <a:p>
            <a:pPr>
              <a:buClr>
                <a:srgbClr val="C00000"/>
              </a:buClr>
              <a:defRPr/>
            </a:pPr>
            <a:endParaRPr lang="en-US" sz="1000" dirty="0" smtClean="0"/>
          </a:p>
          <a:p>
            <a:pPr marL="339725" indent="-339725">
              <a:buClr>
                <a:srgbClr val="C00000"/>
              </a:buClr>
              <a:buNone/>
              <a:defRPr/>
            </a:pPr>
            <a:r>
              <a:rPr lang="en-US" dirty="0" smtClean="0"/>
              <a:t>Alison O. Jordan, Executive Director      </a:t>
            </a:r>
            <a:r>
              <a:rPr lang="en-US" sz="2600" dirty="0" smtClean="0"/>
              <a:t>Transitional Health Care Coordination</a:t>
            </a:r>
          </a:p>
          <a:p>
            <a:pPr marL="339725" indent="0">
              <a:spcBef>
                <a:spcPts val="0"/>
              </a:spcBef>
              <a:buClr>
                <a:srgbClr val="C00000"/>
              </a:buClr>
              <a:buFont typeface="Arial" pitchFamily="34" charset="0"/>
              <a:buNone/>
              <a:defRPr/>
            </a:pPr>
            <a:r>
              <a:rPr lang="en-US" sz="2600" u="sng" dirty="0" smtClean="0">
                <a:solidFill>
                  <a:schemeClr val="accent1">
                    <a:lumMod val="75000"/>
                  </a:schemeClr>
                </a:solidFill>
                <a:hlinkClick r:id="rId2"/>
              </a:rPr>
              <a:t>ajordan@health.nyc.gov</a:t>
            </a:r>
          </a:p>
          <a:p>
            <a:pPr marL="339725" indent="-339725">
              <a:buClr>
                <a:srgbClr val="C00000"/>
              </a:buClr>
              <a:buNone/>
              <a:defRPr/>
            </a:pPr>
            <a:r>
              <a:rPr lang="en-US" sz="2800" dirty="0" smtClean="0"/>
              <a:t>Jacqueline Cruzado-Quinones, Project Manager</a:t>
            </a:r>
            <a:endParaRPr lang="en-US" sz="2600" dirty="0"/>
          </a:p>
          <a:p>
            <a:pPr marL="339725" indent="0">
              <a:spcBef>
                <a:spcPts val="0"/>
              </a:spcBef>
              <a:buClr>
                <a:srgbClr val="C00000"/>
              </a:buClr>
              <a:buNone/>
              <a:defRPr/>
            </a:pPr>
            <a:r>
              <a:rPr lang="en-US" sz="2600" u="sng" dirty="0" smtClean="0">
                <a:solidFill>
                  <a:schemeClr val="accent1">
                    <a:lumMod val="75000"/>
                  </a:schemeClr>
                </a:solidFill>
                <a:hlinkClick r:id="rId2"/>
              </a:rPr>
              <a:t>jcruzado@health.nyc.gov</a:t>
            </a:r>
            <a:endParaRPr lang="en-US" sz="2600" u="sng" dirty="0">
              <a:solidFill>
                <a:schemeClr val="accent1">
                  <a:lumMod val="75000"/>
                </a:schemeClr>
              </a:solidFill>
              <a:hlinkClick r:id="rId2"/>
            </a:endParaRPr>
          </a:p>
          <a:p>
            <a:pPr marL="339725" indent="0">
              <a:spcBef>
                <a:spcPts val="0"/>
              </a:spcBef>
              <a:buClr>
                <a:srgbClr val="C00000"/>
              </a:buClr>
              <a:buFont typeface="Arial" pitchFamily="34" charset="0"/>
              <a:buNone/>
              <a:defRPr/>
            </a:pPr>
            <a:endParaRPr lang="en-US" sz="2600" u="sng" dirty="0">
              <a:solidFill>
                <a:schemeClr val="accent1">
                  <a:lumMod val="75000"/>
                </a:schemeClr>
              </a:solidFill>
              <a:hlinkClick r:id="rId2"/>
            </a:endParaRPr>
          </a:p>
        </p:txBody>
      </p:sp>
      <p:pic>
        <p:nvPicPr>
          <p:cNvPr id="43012" name="Picture 7" descr="logo"/>
          <p:cNvPicPr>
            <a:picLocks noChangeAspect="1" noChangeArrowheads="1"/>
          </p:cNvPicPr>
          <p:nvPr/>
        </p:nvPicPr>
        <p:blipFill>
          <a:blip r:embed="rId3"/>
          <a:srcRect/>
          <a:stretch>
            <a:fillRect/>
          </a:stretch>
        </p:blipFill>
        <p:spPr bwMode="auto">
          <a:xfrm>
            <a:off x="8027988" y="0"/>
            <a:ext cx="1116012" cy="823913"/>
          </a:xfrm>
          <a:prstGeom prst="rect">
            <a:avLst/>
          </a:prstGeom>
          <a:noFill/>
          <a:ln w="9525">
            <a:noFill/>
            <a:miter lim="800000"/>
            <a:headEnd/>
            <a:tailEnd/>
          </a:ln>
        </p:spPr>
      </p:pic>
      <p:pic>
        <p:nvPicPr>
          <p:cNvPr id="5" name="Picture 6"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5575"/>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Tree>
    <p:extLst>
      <p:ext uri="{BB962C8B-B14F-4D97-AF65-F5344CB8AC3E}">
        <p14:creationId xmlns:p14="http://schemas.microsoft.com/office/powerpoint/2010/main" val="1914560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7"/>
          <p:cNvSpPr txBox="1">
            <a:spLocks noChangeArrowheads="1"/>
          </p:cNvSpPr>
          <p:nvPr/>
        </p:nvSpPr>
        <p:spPr bwMode="auto">
          <a:xfrm>
            <a:off x="304800" y="1371600"/>
            <a:ext cx="8686800" cy="4856714"/>
          </a:xfrm>
          <a:prstGeom prst="rect">
            <a:avLst/>
          </a:prstGeom>
          <a:noFill/>
          <a:ln w="57150" cmpd="thinThick">
            <a:noFill/>
            <a:miter lim="800000"/>
            <a:headEnd/>
            <a:tailEnd/>
          </a:ln>
        </p:spPr>
        <p:txBody>
          <a:bodyPr lIns="228600" tIns="100584" rIns="228600" bIns="100584">
            <a:spAutoFit/>
          </a:bodyPr>
          <a:lstStyle/>
          <a:p>
            <a:pPr marL="457200" indent="-457200" defTabSz="612775" eaLnBrk="1" hangingPunct="1">
              <a:lnSpc>
                <a:spcPct val="80000"/>
              </a:lnSpc>
              <a:spcBef>
                <a:spcPct val="20000"/>
              </a:spcBef>
              <a:buSzPct val="125000"/>
              <a:buFont typeface="Arial" pitchFamily="34" charset="0"/>
              <a:buChar char="•"/>
              <a:defRPr/>
            </a:pPr>
            <a:r>
              <a:rPr lang="en-US" sz="2800" dirty="0">
                <a:latin typeface="Calibri" pitchFamily="34" charset="0"/>
              </a:rPr>
              <a:t>Admissions to NYC jails including Rikers Island</a:t>
            </a:r>
          </a:p>
          <a:p>
            <a:pPr marL="914400" lvl="1" indent="-457200" defTabSz="612775" eaLnBrk="1" hangingPunct="1">
              <a:lnSpc>
                <a:spcPct val="80000"/>
              </a:lnSpc>
              <a:spcBef>
                <a:spcPct val="20000"/>
              </a:spcBef>
              <a:buSzPct val="100000"/>
              <a:buFont typeface="Arial" pitchFamily="34" charset="0"/>
              <a:buChar char="•"/>
              <a:defRPr/>
            </a:pPr>
            <a:r>
              <a:rPr lang="en-US" sz="2800" dirty="0">
                <a:latin typeface="Calibri" pitchFamily="34" charset="0"/>
              </a:rPr>
              <a:t>100,000 admissions per year </a:t>
            </a:r>
          </a:p>
          <a:p>
            <a:pPr marL="914400" lvl="1" indent="-457200" defTabSz="612775" eaLnBrk="1" hangingPunct="1">
              <a:lnSpc>
                <a:spcPct val="80000"/>
              </a:lnSpc>
              <a:spcBef>
                <a:spcPct val="20000"/>
              </a:spcBef>
              <a:buSzPct val="100000"/>
              <a:buFont typeface="Arial" pitchFamily="34" charset="0"/>
              <a:buChar char="•"/>
              <a:defRPr/>
            </a:pPr>
            <a:r>
              <a:rPr lang="en-US" sz="2800" dirty="0" smtClean="0">
                <a:latin typeface="Calibri" pitchFamily="34" charset="0"/>
              </a:rPr>
              <a:t>Average </a:t>
            </a:r>
            <a:r>
              <a:rPr lang="en-US" sz="2800" dirty="0">
                <a:latin typeface="Calibri" pitchFamily="34" charset="0"/>
              </a:rPr>
              <a:t>daily census of 12,500. </a:t>
            </a:r>
          </a:p>
          <a:p>
            <a:pPr marL="914400" lvl="1" indent="-457200" defTabSz="612775" eaLnBrk="1" hangingPunct="1">
              <a:lnSpc>
                <a:spcPct val="80000"/>
              </a:lnSpc>
              <a:spcBef>
                <a:spcPct val="20000"/>
              </a:spcBef>
              <a:buSzPct val="100000"/>
              <a:buFont typeface="Arial" pitchFamily="34" charset="0"/>
              <a:buChar char="•"/>
              <a:defRPr/>
            </a:pPr>
            <a:r>
              <a:rPr lang="en-US" sz="2800" dirty="0">
                <a:latin typeface="Calibri" pitchFamily="34" charset="0"/>
              </a:rPr>
              <a:t>Approximately 10% are women</a:t>
            </a:r>
            <a:r>
              <a:rPr lang="en-US" sz="2800" dirty="0" smtClean="0">
                <a:latin typeface="Calibri" pitchFamily="34" charset="0"/>
              </a:rPr>
              <a:t>.</a:t>
            </a:r>
          </a:p>
          <a:p>
            <a:pPr marL="914400" lvl="1" indent="-457200" defTabSz="612775">
              <a:lnSpc>
                <a:spcPct val="80000"/>
              </a:lnSpc>
              <a:spcBef>
                <a:spcPct val="20000"/>
              </a:spcBef>
              <a:buSzPct val="100000"/>
              <a:buFont typeface="Arial" pitchFamily="34" charset="0"/>
              <a:buChar char="•"/>
              <a:defRPr/>
            </a:pPr>
            <a:r>
              <a:rPr lang="en-US" sz="2800" dirty="0">
                <a:latin typeface="Calibri" pitchFamily="34" charset="0"/>
              </a:rPr>
              <a:t>Short stays are the norm: </a:t>
            </a:r>
            <a:r>
              <a:rPr lang="en-US" sz="2800" dirty="0" smtClean="0">
                <a:latin typeface="Calibri" pitchFamily="34" charset="0"/>
              </a:rPr>
              <a:t>25% </a:t>
            </a:r>
            <a:r>
              <a:rPr lang="en-US" sz="2800" dirty="0">
                <a:latin typeface="Calibri" pitchFamily="34" charset="0"/>
              </a:rPr>
              <a:t>released in </a:t>
            </a:r>
            <a:r>
              <a:rPr lang="en-US" sz="2800" dirty="0" smtClean="0">
                <a:latin typeface="Calibri" pitchFamily="34" charset="0"/>
              </a:rPr>
              <a:t>72 </a:t>
            </a:r>
            <a:r>
              <a:rPr lang="en-US" sz="2800" dirty="0" err="1" smtClean="0">
                <a:latin typeface="Calibri" pitchFamily="34" charset="0"/>
              </a:rPr>
              <a:t>hrs</a:t>
            </a:r>
            <a:r>
              <a:rPr lang="en-US" sz="2800" dirty="0" smtClean="0">
                <a:latin typeface="Calibri" pitchFamily="34" charset="0"/>
              </a:rPr>
              <a:t>;  over 50% </a:t>
            </a:r>
            <a:r>
              <a:rPr lang="en-US" sz="2800" dirty="0">
                <a:latin typeface="Calibri" pitchFamily="34" charset="0"/>
              </a:rPr>
              <a:t>in </a:t>
            </a:r>
            <a:r>
              <a:rPr lang="en-US" sz="2800" dirty="0" smtClean="0">
                <a:latin typeface="Calibri" pitchFamily="34" charset="0"/>
              </a:rPr>
              <a:t>&lt; 1 week</a:t>
            </a:r>
          </a:p>
          <a:p>
            <a:pPr marL="457200" indent="-457200" defTabSz="612775">
              <a:lnSpc>
                <a:spcPct val="80000"/>
              </a:lnSpc>
              <a:spcBef>
                <a:spcPct val="20000"/>
              </a:spcBef>
              <a:buSzPct val="125000"/>
              <a:buFont typeface="Arial" pitchFamily="34" charset="0"/>
              <a:buChar char="•"/>
              <a:defRPr/>
            </a:pPr>
            <a:r>
              <a:rPr lang="en-US" sz="2800" dirty="0" smtClean="0">
                <a:latin typeface="Calibri" pitchFamily="34" charset="0"/>
              </a:rPr>
              <a:t>Medical </a:t>
            </a:r>
            <a:r>
              <a:rPr lang="en-US" sz="2800" dirty="0">
                <a:latin typeface="Calibri" pitchFamily="34" charset="0"/>
              </a:rPr>
              <a:t>Intake: Within 24 hours, all persons admitted to City jails receive a intake history / exam from a DOHMH-supervised clinician.</a:t>
            </a:r>
          </a:p>
          <a:p>
            <a:pPr marL="457200" indent="-457200" defTabSz="612775">
              <a:lnSpc>
                <a:spcPct val="80000"/>
              </a:lnSpc>
              <a:spcBef>
                <a:spcPct val="20000"/>
              </a:spcBef>
              <a:buSzPct val="125000"/>
              <a:buFont typeface="Arial" pitchFamily="34" charset="0"/>
              <a:buChar char="•"/>
              <a:defRPr/>
            </a:pPr>
            <a:r>
              <a:rPr lang="en-US" sz="2800" dirty="0" smtClean="0">
                <a:latin typeface="Calibri" pitchFamily="34" charset="0"/>
              </a:rPr>
              <a:t>Discharge Planning: Connect </a:t>
            </a:r>
            <a:r>
              <a:rPr lang="en-US" sz="2800" dirty="0">
                <a:latin typeface="Calibri" pitchFamily="34" charset="0"/>
              </a:rPr>
              <a:t>persons known to be living with </a:t>
            </a:r>
            <a:r>
              <a:rPr lang="en-US" sz="2800" dirty="0" smtClean="0">
                <a:latin typeface="Calibri" pitchFamily="34" charset="0"/>
              </a:rPr>
              <a:t>HIV</a:t>
            </a:r>
            <a:r>
              <a:rPr lang="en-US" sz="2800" dirty="0">
                <a:latin typeface="Calibri" pitchFamily="34" charset="0"/>
              </a:rPr>
              <a:t>, or other chronic illness to primary care upon their release from jail. </a:t>
            </a:r>
          </a:p>
        </p:txBody>
      </p:sp>
      <p:sp>
        <p:nvSpPr>
          <p:cNvPr id="3" name="Rectangle 2"/>
          <p:cNvSpPr txBox="1">
            <a:spLocks noChangeArrowheads="1"/>
          </p:cNvSpPr>
          <p:nvPr/>
        </p:nvSpPr>
        <p:spPr bwMode="auto">
          <a:xfrm>
            <a:off x="1752600" y="-21431"/>
            <a:ext cx="6934200" cy="1371600"/>
          </a:xfrm>
          <a:prstGeom prst="rect">
            <a:avLst/>
          </a:prstGeom>
          <a:noFill/>
          <a:ln w="9525">
            <a:noFill/>
            <a:miter lim="800000"/>
            <a:headEnd/>
            <a:tailEnd/>
          </a:ln>
          <a:effectLst/>
        </p:spPr>
        <p:txBody>
          <a:bodyPr anchor="ctr"/>
          <a:lstStyle/>
          <a:p>
            <a:pPr algn="ctr" defTabSz="914400" eaLnBrk="1" hangingPunct="1">
              <a:defRPr/>
            </a:pPr>
            <a:r>
              <a:rPr lang="en-US" sz="4400" dirty="0">
                <a:latin typeface="+mj-lt"/>
                <a:ea typeface="+mj-ea"/>
                <a:cs typeface="+mj-cs"/>
              </a:rPr>
              <a:t>Correctional Health </a:t>
            </a:r>
            <a:r>
              <a:rPr lang="en-US" sz="4400" dirty="0" smtClean="0">
                <a:latin typeface="+mj-lt"/>
                <a:ea typeface="+mj-ea"/>
                <a:cs typeface="+mj-cs"/>
              </a:rPr>
              <a:t>Services</a:t>
            </a:r>
            <a:endParaRPr lang="en-US" sz="4400" dirty="0">
              <a:latin typeface="+mj-lt"/>
              <a:ea typeface="+mj-ea"/>
              <a:cs typeface="+mj-cs"/>
            </a:endParaRPr>
          </a:p>
        </p:txBody>
      </p:sp>
      <p:pic>
        <p:nvPicPr>
          <p:cNvPr id="6" name="Picture 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128" y="5753238"/>
            <a:ext cx="2501587" cy="1104762"/>
          </a:xfrm>
          <a:prstGeom prst="rect">
            <a:avLst/>
          </a:prstGeom>
        </p:spPr>
      </p:pic>
    </p:spTree>
    <p:extLst>
      <p:ext uri="{BB962C8B-B14F-4D97-AF65-F5344CB8AC3E}">
        <p14:creationId xmlns:p14="http://schemas.microsoft.com/office/powerpoint/2010/main" val="688541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75000">
              <a:schemeClr val="accent2">
                <a:lumMod val="40000"/>
                <a:lumOff val="60000"/>
              </a:schemeClr>
            </a:gs>
            <a:gs pos="50000">
              <a:schemeClr val="accent1">
                <a:lumMod val="40000"/>
                <a:lumOff val="60000"/>
              </a:schemeClr>
            </a:gs>
            <a:gs pos="29583">
              <a:schemeClr val="tx2">
                <a:lumMod val="25000"/>
                <a:lumOff val="75000"/>
              </a:schemeClr>
            </a:gs>
            <a:gs pos="100000">
              <a:schemeClr val="accent5">
                <a:lumMod val="60000"/>
                <a:lumOff val="40000"/>
              </a:schemeClr>
            </a:gs>
          </a:gsLst>
          <a:lin ang="0" scaled="1"/>
          <a:tileRect/>
        </a:gradFill>
        <a:effectLst/>
      </p:bgPr>
    </p:bg>
    <p:spTree>
      <p:nvGrpSpPr>
        <p:cNvPr id="1" name=""/>
        <p:cNvGrpSpPr/>
        <p:nvPr/>
      </p:nvGrpSpPr>
      <p:grpSpPr>
        <a:xfrm>
          <a:off x="0" y="0"/>
          <a:ext cx="0" cy="0"/>
          <a:chOff x="0" y="0"/>
          <a:chExt cx="0" cy="0"/>
        </a:xfrm>
      </p:grpSpPr>
      <p:pic>
        <p:nvPicPr>
          <p:cNvPr id="20482" name="Picture 8" descr="nyc jail releases no header"/>
          <p:cNvPicPr>
            <a:picLocks noChangeAspect="1" noChangeArrowheads="1"/>
          </p:cNvPicPr>
          <p:nvPr/>
        </p:nvPicPr>
        <p:blipFill>
          <a:blip r:embed="rId3">
            <a:extLst>
              <a:ext uri="{28A0092B-C50C-407E-A947-70E740481C1C}">
                <a14:useLocalDpi xmlns:a14="http://schemas.microsoft.com/office/drawing/2010/main" val="0"/>
              </a:ext>
            </a:extLst>
          </a:blip>
          <a:srcRect t="19194" r="10516" b="7036"/>
          <a:stretch>
            <a:fillRect/>
          </a:stretch>
        </p:blipFill>
        <p:spPr bwMode="auto">
          <a:xfrm>
            <a:off x="2362200" y="22225"/>
            <a:ext cx="67945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483" name="Text Box 5"/>
          <p:cNvSpPr txBox="1">
            <a:spLocks noChangeArrowheads="1"/>
          </p:cNvSpPr>
          <p:nvPr/>
        </p:nvSpPr>
        <p:spPr bwMode="auto">
          <a:xfrm>
            <a:off x="0" y="304800"/>
            <a:ext cx="37338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defTabSz="914400" eaLnBrk="1" hangingPunct="1"/>
            <a:r>
              <a:rPr lang="en-US" sz="3600">
                <a:solidFill>
                  <a:srgbClr val="224568"/>
                </a:solidFill>
                <a:latin typeface="Arial" pitchFamily="34" charset="0"/>
              </a:rPr>
              <a:t>Jail Discharges to NYC Communities</a:t>
            </a:r>
            <a:r>
              <a:rPr lang="en-US" sz="2800" b="1">
                <a:solidFill>
                  <a:schemeClr val="accent2"/>
                </a:solidFill>
                <a:latin typeface="Arial" pitchFamily="34" charset="0"/>
              </a:rPr>
              <a:t> </a:t>
            </a:r>
          </a:p>
          <a:p>
            <a:pPr defTabSz="914400" eaLnBrk="1" hangingPunct="1"/>
            <a:r>
              <a:rPr lang="en-US" i="1">
                <a:latin typeface="Arial" pitchFamily="34" charset="0"/>
              </a:rPr>
              <a:t>by Zip Code and </a:t>
            </a:r>
          </a:p>
          <a:p>
            <a:pPr defTabSz="914400" eaLnBrk="1" hangingPunct="1"/>
            <a:r>
              <a:rPr lang="en-US" i="1">
                <a:latin typeface="Arial" pitchFamily="34" charset="0"/>
              </a:rPr>
              <a:t>Socioeconomic Status 2004</a:t>
            </a:r>
          </a:p>
        </p:txBody>
      </p:sp>
      <p:pic>
        <p:nvPicPr>
          <p:cNvPr id="20484" name="Picture 9"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8738" y="0"/>
            <a:ext cx="14652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9" name="Text Box 7"/>
          <p:cNvSpPr txBox="1">
            <a:spLocks noChangeArrowheads="1"/>
          </p:cNvSpPr>
          <p:nvPr/>
        </p:nvSpPr>
        <p:spPr bwMode="auto">
          <a:xfrm>
            <a:off x="228600" y="2674938"/>
            <a:ext cx="2133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defTabSz="914400" eaLnBrk="1" hangingPunct="1">
              <a:spcBef>
                <a:spcPct val="40000"/>
              </a:spcBef>
              <a:buClr>
                <a:schemeClr val="tx1"/>
              </a:buClr>
            </a:pPr>
            <a:r>
              <a:rPr lang="en-US" sz="2400" i="1" dirty="0">
                <a:solidFill>
                  <a:schemeClr val="accent4">
                    <a:lumMod val="50000"/>
                  </a:schemeClr>
                </a:solidFill>
                <a:latin typeface="Calibri" pitchFamily="34" charset="0"/>
              </a:rPr>
              <a:t>Over 70% of those released from NYC jails to the community return to the areas of greatest socioeconomic and health disparities</a:t>
            </a:r>
            <a:r>
              <a:rPr lang="en-US" sz="2400" i="1" dirty="0" smtClean="0">
                <a:solidFill>
                  <a:schemeClr val="accent4">
                    <a:lumMod val="50000"/>
                  </a:schemeClr>
                </a:solidFill>
                <a:latin typeface="Calibri" pitchFamily="34" charset="0"/>
              </a:rPr>
              <a:t>.</a:t>
            </a:r>
            <a:endParaRPr lang="en-US" sz="2400" i="1" dirty="0">
              <a:solidFill>
                <a:schemeClr val="accent4">
                  <a:lumMod val="50000"/>
                </a:schemeClr>
              </a:solidFill>
              <a:latin typeface="Calibri" pitchFamily="34" charset="0"/>
            </a:endParaRPr>
          </a:p>
        </p:txBody>
      </p:sp>
      <p:sp>
        <p:nvSpPr>
          <p:cNvPr id="20486" name="TextBox 5"/>
          <p:cNvSpPr txBox="1">
            <a:spLocks noChangeArrowheads="1"/>
          </p:cNvSpPr>
          <p:nvPr/>
        </p:nvSpPr>
        <p:spPr bwMode="auto">
          <a:xfrm>
            <a:off x="3810000" y="5943600"/>
            <a:ext cx="2971800" cy="800219"/>
          </a:xfrm>
          <a:prstGeom prst="rect">
            <a:avLst/>
          </a:prstGeom>
          <a:noFill/>
          <a:ln>
            <a:noFill/>
          </a:ln>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defTabSz="457200" eaLnBrk="0" fontAlgn="base" hangingPunct="0">
              <a:spcBef>
                <a:spcPct val="0"/>
              </a:spcBef>
              <a:spcAft>
                <a:spcPct val="0"/>
              </a:spcAft>
              <a:defRPr>
                <a:solidFill>
                  <a:schemeClr val="tx1"/>
                </a:solidFill>
                <a:latin typeface="Tahoma" pitchFamily="34" charset="0"/>
              </a:defRPr>
            </a:lvl6pPr>
            <a:lvl7pPr marL="2971800" indent="-228600" defTabSz="457200" eaLnBrk="0" fontAlgn="base" hangingPunct="0">
              <a:spcBef>
                <a:spcPct val="0"/>
              </a:spcBef>
              <a:spcAft>
                <a:spcPct val="0"/>
              </a:spcAft>
              <a:defRPr>
                <a:solidFill>
                  <a:schemeClr val="tx1"/>
                </a:solidFill>
                <a:latin typeface="Tahoma" pitchFamily="34" charset="0"/>
              </a:defRPr>
            </a:lvl7pPr>
            <a:lvl8pPr marL="3429000" indent="-228600" defTabSz="457200" eaLnBrk="0" fontAlgn="base" hangingPunct="0">
              <a:spcBef>
                <a:spcPct val="0"/>
              </a:spcBef>
              <a:spcAft>
                <a:spcPct val="0"/>
              </a:spcAft>
              <a:defRPr>
                <a:solidFill>
                  <a:schemeClr val="tx1"/>
                </a:solidFill>
                <a:latin typeface="Tahoma" pitchFamily="34" charset="0"/>
              </a:defRPr>
            </a:lvl8pPr>
            <a:lvl9pPr marL="3886200" indent="-228600" defTabSz="457200" eaLnBrk="0" fontAlgn="base" hangingPunct="0">
              <a:spcBef>
                <a:spcPct val="0"/>
              </a:spcBef>
              <a:spcAft>
                <a:spcPct val="0"/>
              </a:spcAft>
              <a:defRPr>
                <a:solidFill>
                  <a:schemeClr val="tx1"/>
                </a:solidFill>
                <a:latin typeface="Tahoma" pitchFamily="34" charset="0"/>
              </a:defRPr>
            </a:lvl9pPr>
          </a:lstStyle>
          <a:p>
            <a:pPr algn="ctr"/>
            <a:r>
              <a:rPr lang="en-US" sz="2300" b="1" i="1" dirty="0">
                <a:solidFill>
                  <a:schemeClr val="tx2">
                    <a:lumMod val="75000"/>
                    <a:lumOff val="25000"/>
                  </a:schemeClr>
                </a:solidFill>
                <a:latin typeface="Arial" pitchFamily="34" charset="0"/>
                <a:cs typeface="Arial" pitchFamily="34" charset="0"/>
              </a:rPr>
              <a:t>Correctional Health is Public Health</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Tree>
    <p:extLst>
      <p:ext uri="{BB962C8B-B14F-4D97-AF65-F5344CB8AC3E}">
        <p14:creationId xmlns:p14="http://schemas.microsoft.com/office/powerpoint/2010/main" val="2562238333"/>
      </p:ext>
    </p:extLst>
  </p:cSld>
  <p:clrMapOvr>
    <a:masterClrMapping/>
  </p:clrMapOvr>
  <p:transition spd="med" advTm="10000">
    <p:sndAc>
      <p:stSnd>
        <p:snd r:embed="rId2" name="whoos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161799"/>
                                        </p:tgtEl>
                                        <p:attrNameLst>
                                          <p:attrName>style.color</p:attrName>
                                        </p:attrNameLst>
                                      </p:cBhvr>
                                      <p:by>
                                        <p:hsl h="0" s="-12549" l="-25098"/>
                                      </p:by>
                                    </p:animClr>
                                    <p:animClr clrSpc="hsl" dir="cw">
                                      <p:cBhvr>
                                        <p:cTn id="7" dur="500" fill="hold"/>
                                        <p:tgtEl>
                                          <p:spTgt spid="161799"/>
                                        </p:tgtEl>
                                        <p:attrNameLst>
                                          <p:attrName>fillcolor</p:attrName>
                                        </p:attrNameLst>
                                      </p:cBhvr>
                                      <p:by>
                                        <p:hsl h="0" s="-12549" l="-25098"/>
                                      </p:by>
                                    </p:animClr>
                                    <p:animClr clrSpc="hsl" dir="cw">
                                      <p:cBhvr>
                                        <p:cTn id="8" dur="500" fill="hold"/>
                                        <p:tgtEl>
                                          <p:spTgt spid="161799"/>
                                        </p:tgtEl>
                                        <p:attrNameLst>
                                          <p:attrName>stroke.color</p:attrName>
                                        </p:attrNameLst>
                                      </p:cBhvr>
                                      <p:by>
                                        <p:hsl h="0" s="-12549" l="-25098"/>
                                      </p:by>
                                    </p:animClr>
                                    <p:set>
                                      <p:cBhvr>
                                        <p:cTn id="9" dur="500" fill="hold"/>
                                        <p:tgtEl>
                                          <p:spTgt spid="1617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981200" y="179844"/>
            <a:ext cx="7144732" cy="1143000"/>
          </a:xfrm>
        </p:spPr>
        <p:txBody>
          <a:bodyPr/>
          <a:lstStyle/>
          <a:p>
            <a:pPr eaLnBrk="1" hangingPunct="1">
              <a:defRPr/>
            </a:pPr>
            <a:r>
              <a:rPr lang="en-US" kern="1200" dirty="0" smtClean="0">
                <a:solidFill>
                  <a:srgbClr val="224568"/>
                </a:solidFill>
                <a:latin typeface="Arial" pitchFamily="34" charset="0"/>
                <a:ea typeface="+mn-ea"/>
                <a:cs typeface="+mn-cs"/>
              </a:rPr>
              <a:t>Transitional Care Services</a:t>
            </a:r>
          </a:p>
        </p:txBody>
      </p:sp>
      <p:sp>
        <p:nvSpPr>
          <p:cNvPr id="40963" name="Rectangle 3"/>
          <p:cNvSpPr>
            <a:spLocks noGrp="1" noChangeArrowheads="1"/>
          </p:cNvSpPr>
          <p:nvPr>
            <p:ph type="body" idx="4294967295"/>
          </p:nvPr>
        </p:nvSpPr>
        <p:spPr>
          <a:xfrm>
            <a:off x="228600" y="1371600"/>
            <a:ext cx="8915400" cy="5181600"/>
          </a:xfrm>
        </p:spPr>
        <p:txBody>
          <a:bodyPr/>
          <a:lstStyle/>
          <a:p>
            <a:pPr marL="461963" indent="-349250" eaLnBrk="1" hangingPunct="1">
              <a:buSzPct val="125000"/>
              <a:defRPr/>
            </a:pPr>
            <a:r>
              <a:rPr lang="en-US" sz="2800" dirty="0" smtClean="0">
                <a:latin typeface="Calibri" pitchFamily="34" charset="0"/>
              </a:rPr>
              <a:t>Identify population – use electronic health records</a:t>
            </a:r>
          </a:p>
          <a:p>
            <a:pPr marL="461963" indent="-349250" eaLnBrk="1" hangingPunct="1">
              <a:buSzPct val="125000"/>
              <a:defRPr/>
            </a:pPr>
            <a:r>
              <a:rPr lang="en-US" sz="2800" dirty="0" smtClean="0">
                <a:latin typeface="Calibri" pitchFamily="34" charset="0"/>
              </a:rPr>
              <a:t>Engage client – access to housing areas</a:t>
            </a:r>
          </a:p>
          <a:p>
            <a:pPr marL="461963" indent="-349250" eaLnBrk="1" hangingPunct="1">
              <a:buSzPct val="125000"/>
              <a:defRPr/>
            </a:pPr>
            <a:r>
              <a:rPr lang="en-US" sz="2800" dirty="0" smtClean="0">
                <a:latin typeface="Calibri" pitchFamily="34" charset="0"/>
              </a:rPr>
              <a:t>Conduct assessment – universal tool</a:t>
            </a:r>
          </a:p>
          <a:p>
            <a:pPr marL="461963" indent="-349250" eaLnBrk="1" hangingPunct="1">
              <a:buSzPct val="125000"/>
              <a:defRPr/>
            </a:pPr>
            <a:r>
              <a:rPr lang="en-US" sz="2800" dirty="0" smtClean="0">
                <a:latin typeface="Calibri" pitchFamily="34" charset="0"/>
              </a:rPr>
              <a:t>Screen for Benefits – DSS is a partner</a:t>
            </a:r>
          </a:p>
          <a:p>
            <a:pPr marL="461963" indent="-349250" eaLnBrk="1" hangingPunct="1">
              <a:buSzPct val="125000"/>
              <a:defRPr/>
            </a:pPr>
            <a:r>
              <a:rPr lang="en-US" sz="2800" dirty="0" smtClean="0">
                <a:latin typeface="Calibri" pitchFamily="34" charset="0"/>
              </a:rPr>
              <a:t>Arrange discharge medications – 7 days + Rx</a:t>
            </a:r>
          </a:p>
          <a:p>
            <a:pPr marL="461963" indent="-349250" eaLnBrk="1" hangingPunct="1">
              <a:buSzPct val="125000"/>
              <a:defRPr/>
            </a:pPr>
            <a:r>
              <a:rPr lang="en-US" sz="2800" dirty="0" smtClean="0">
                <a:latin typeface="Calibri" pitchFamily="34" charset="0"/>
              </a:rPr>
              <a:t>Coordinate post-release plan – Primary care, social service orgs, Courts, attorneys, treatment providers</a:t>
            </a:r>
          </a:p>
          <a:p>
            <a:pPr marL="461963" indent="-349250" eaLnBrk="1" hangingPunct="1">
              <a:buSzPct val="125000"/>
              <a:defRPr/>
            </a:pPr>
            <a:r>
              <a:rPr lang="en-US" sz="2800" dirty="0" smtClean="0">
                <a:latin typeface="Calibri" pitchFamily="34" charset="0"/>
              </a:rPr>
              <a:t>Facilitate continuity of care</a:t>
            </a:r>
          </a:p>
          <a:p>
            <a:pPr lvl="1" eaLnBrk="1" hangingPunct="1">
              <a:spcBef>
                <a:spcPct val="0"/>
              </a:spcBef>
              <a:buSzTx/>
              <a:buFont typeface="Arial" pitchFamily="34" charset="0"/>
              <a:buChar char="•"/>
              <a:defRPr/>
            </a:pPr>
            <a:r>
              <a:rPr lang="en-US" sz="2400" dirty="0" smtClean="0">
                <a:latin typeface="Calibri" pitchFamily="34" charset="0"/>
              </a:rPr>
              <a:t>Aftercare letters / transfer medical information using RHIOs</a:t>
            </a:r>
          </a:p>
          <a:p>
            <a:pPr lvl="1" eaLnBrk="1" hangingPunct="1">
              <a:spcBef>
                <a:spcPct val="0"/>
              </a:spcBef>
              <a:buSzTx/>
              <a:buFont typeface="Arial" pitchFamily="34" charset="0"/>
              <a:buChar char="•"/>
              <a:defRPr/>
            </a:pPr>
            <a:r>
              <a:rPr lang="en-US" sz="2400" dirty="0" smtClean="0">
                <a:latin typeface="Calibri" pitchFamily="34" charset="0"/>
              </a:rPr>
              <a:t>Make appointments / walk-in arrangements</a:t>
            </a:r>
          </a:p>
          <a:p>
            <a:pPr lvl="1" eaLnBrk="1" hangingPunct="1">
              <a:spcBef>
                <a:spcPct val="0"/>
              </a:spcBef>
              <a:buSzTx/>
              <a:buFont typeface="Arial" pitchFamily="34" charset="0"/>
              <a:buChar char="•"/>
              <a:defRPr/>
            </a:pPr>
            <a:r>
              <a:rPr lang="en-US" sz="2400" dirty="0" smtClean="0">
                <a:latin typeface="Calibri" pitchFamily="34" charset="0"/>
              </a:rPr>
              <a:t>Arrange transportation / accompaniment</a:t>
            </a:r>
          </a:p>
        </p:txBody>
      </p:sp>
      <p:pic>
        <p:nvPicPr>
          <p:cNvPr id="5" name="Picture 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5575"/>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Tree>
    <p:extLst>
      <p:ext uri="{BB962C8B-B14F-4D97-AF65-F5344CB8AC3E}">
        <p14:creationId xmlns:p14="http://schemas.microsoft.com/office/powerpoint/2010/main" val="4256352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752600" y="60166"/>
            <a:ext cx="6477000" cy="1143000"/>
          </a:xfrm>
          <a:prstGeom prst="rect">
            <a:avLst/>
          </a:prstGeom>
          <a:noFill/>
          <a:ln w="9525">
            <a:noFill/>
            <a:miter lim="800000"/>
            <a:headEnd/>
            <a:tailEnd/>
          </a:ln>
        </p:spPr>
        <p:txBody>
          <a:bodyPr anchor="ctr"/>
          <a:lstStyle/>
          <a:p>
            <a:pPr algn="ctr" defTabSz="914400" eaLnBrk="1" hangingPunct="1"/>
            <a:r>
              <a:rPr lang="en-US" sz="4400" b="1" dirty="0">
                <a:solidFill>
                  <a:srgbClr val="224568"/>
                </a:solidFill>
                <a:latin typeface="Arial" charset="0"/>
              </a:rPr>
              <a:t>NYC Jail Population</a:t>
            </a:r>
          </a:p>
        </p:txBody>
      </p:sp>
      <p:graphicFrame>
        <p:nvGraphicFramePr>
          <p:cNvPr id="21507" name="Object 3"/>
          <p:cNvGraphicFramePr>
            <a:graphicFrameLocks noChangeAspect="1"/>
          </p:cNvGraphicFramePr>
          <p:nvPr>
            <p:extLst>
              <p:ext uri="{D42A27DB-BD31-4B8C-83A1-F6EECF244321}">
                <p14:modId xmlns:p14="http://schemas.microsoft.com/office/powerpoint/2010/main" val="3021852511"/>
              </p:ext>
            </p:extLst>
          </p:nvPr>
        </p:nvGraphicFramePr>
        <p:xfrm>
          <a:off x="3657600" y="898063"/>
          <a:ext cx="5148263" cy="2741612"/>
        </p:xfrm>
        <a:graphic>
          <a:graphicData uri="http://schemas.openxmlformats.org/presentationml/2006/ole">
            <mc:AlternateContent xmlns:mc="http://schemas.openxmlformats.org/markup-compatibility/2006">
              <mc:Choice xmlns:v="urn:schemas-microsoft-com:vml" Requires="v">
                <p:oleObj spid="_x0000_s13378" name="Chart" r:id="rId4" imgW="4390949" imgH="2343302" progId="MSGraph.Chart.8">
                  <p:embed followColorScheme="full"/>
                </p:oleObj>
              </mc:Choice>
              <mc:Fallback>
                <p:oleObj name="Chart" r:id="rId4" imgW="4390949" imgH="2343302" progId="MSGraph.Chart.8">
                  <p:embed followColorScheme="full"/>
                  <p:pic>
                    <p:nvPicPr>
                      <p:cNvPr id="0" name=""/>
                      <p:cNvPicPr>
                        <a:picLocks noChangeAspect="1" noChangeArrowheads="1"/>
                      </p:cNvPicPr>
                      <p:nvPr/>
                    </p:nvPicPr>
                    <p:blipFill>
                      <a:blip r:embed="rId5"/>
                      <a:srcRect/>
                      <a:stretch>
                        <a:fillRect/>
                      </a:stretch>
                    </p:blipFill>
                    <p:spPr bwMode="auto">
                      <a:xfrm>
                        <a:off x="3657600" y="898063"/>
                        <a:ext cx="5148263" cy="2741612"/>
                      </a:xfrm>
                      <a:prstGeom prst="rect">
                        <a:avLst/>
                      </a:prstGeom>
                      <a:pattFill prst="pct5">
                        <a:fgClr>
                          <a:schemeClr val="bg1"/>
                        </a:fgClr>
                        <a:bgClr>
                          <a:schemeClr val="bg1"/>
                        </a:bgClr>
                      </a:pattFill>
                      <a:ln w="9525">
                        <a:solidFill>
                          <a:schemeClr val="tx1"/>
                        </a:solidFill>
                        <a:miter lim="800000"/>
                        <a:headEnd/>
                        <a:tailEnd/>
                      </a:ln>
                    </p:spPr>
                  </p:pic>
                </p:oleObj>
              </mc:Fallback>
            </mc:AlternateContent>
          </a:graphicData>
        </a:graphic>
      </p:graphicFrame>
      <p:sp>
        <p:nvSpPr>
          <p:cNvPr id="21508" name="Text Box 6"/>
          <p:cNvSpPr txBox="1">
            <a:spLocks noChangeArrowheads="1"/>
          </p:cNvSpPr>
          <p:nvPr/>
        </p:nvSpPr>
        <p:spPr bwMode="auto">
          <a:xfrm>
            <a:off x="3733800" y="889582"/>
            <a:ext cx="1728788" cy="396875"/>
          </a:xfrm>
          <a:prstGeom prst="rect">
            <a:avLst/>
          </a:prstGeom>
          <a:noFill/>
          <a:ln w="12700" cap="sq">
            <a:noFill/>
            <a:miter lim="800000"/>
            <a:headEnd type="none" w="sm" len="sm"/>
            <a:tailEnd type="none" w="sm" len="sm"/>
          </a:ln>
        </p:spPr>
        <p:txBody>
          <a:bodyPr>
            <a:spAutoFit/>
          </a:bodyPr>
          <a:lstStyle/>
          <a:p>
            <a:pPr defTabSz="914400" eaLnBrk="1" hangingPunct="1"/>
            <a:r>
              <a:rPr lang="en-US" sz="2000" b="1" dirty="0">
                <a:latin typeface="Arial" charset="0"/>
              </a:rPr>
              <a:t>Age Range</a:t>
            </a:r>
          </a:p>
        </p:txBody>
      </p:sp>
      <p:graphicFrame>
        <p:nvGraphicFramePr>
          <p:cNvPr id="21509" name="Object 5"/>
          <p:cNvGraphicFramePr>
            <a:graphicFrameLocks noChangeAspect="1"/>
          </p:cNvGraphicFramePr>
          <p:nvPr>
            <p:extLst>
              <p:ext uri="{D42A27DB-BD31-4B8C-83A1-F6EECF244321}">
                <p14:modId xmlns:p14="http://schemas.microsoft.com/office/powerpoint/2010/main" val="3011993300"/>
              </p:ext>
            </p:extLst>
          </p:nvPr>
        </p:nvGraphicFramePr>
        <p:xfrm>
          <a:off x="457200" y="3644900"/>
          <a:ext cx="5148263" cy="3213100"/>
        </p:xfrm>
        <a:graphic>
          <a:graphicData uri="http://schemas.openxmlformats.org/presentationml/2006/ole">
            <mc:AlternateContent xmlns:mc="http://schemas.openxmlformats.org/markup-compatibility/2006">
              <mc:Choice xmlns:v="urn:schemas-microsoft-com:vml" Requires="v">
                <p:oleObj spid="_x0000_s13379" name="Chart" r:id="rId6" imgW="6096000" imgH="4076700" progId="MSGraph.Chart.8">
                  <p:embed followColorScheme="full"/>
                </p:oleObj>
              </mc:Choice>
              <mc:Fallback>
                <p:oleObj name="Chart" r:id="rId6" imgW="6096000" imgH="4076700" progId="MSGraph.Chart.8">
                  <p:embed followColorScheme="full"/>
                  <p:pic>
                    <p:nvPicPr>
                      <p:cNvPr id="0" name=""/>
                      <p:cNvPicPr>
                        <a:picLocks noChangeAspect="1" noChangeArrowheads="1"/>
                      </p:cNvPicPr>
                      <p:nvPr/>
                    </p:nvPicPr>
                    <p:blipFill>
                      <a:blip r:embed="rId7"/>
                      <a:srcRect/>
                      <a:stretch>
                        <a:fillRect/>
                      </a:stretch>
                    </p:blipFill>
                    <p:spPr bwMode="auto">
                      <a:xfrm>
                        <a:off x="457200" y="3644900"/>
                        <a:ext cx="5148263" cy="3213100"/>
                      </a:xfrm>
                      <a:prstGeom prst="rect">
                        <a:avLst/>
                      </a:prstGeom>
                      <a:pattFill prst="pct5">
                        <a:fgClr>
                          <a:schemeClr val="bg1"/>
                        </a:fgClr>
                        <a:bgClr>
                          <a:schemeClr val="bg1"/>
                        </a:bgClr>
                      </a:pattFill>
                      <a:ln w="9525">
                        <a:solidFill>
                          <a:schemeClr val="tx1"/>
                        </a:solidFill>
                        <a:miter lim="800000"/>
                        <a:headEnd/>
                        <a:tailEnd/>
                      </a:ln>
                    </p:spPr>
                  </p:pic>
                </p:oleObj>
              </mc:Fallback>
            </mc:AlternateContent>
          </a:graphicData>
        </a:graphic>
      </p:graphicFrame>
      <p:sp>
        <p:nvSpPr>
          <p:cNvPr id="21510" name="Text Box 8"/>
          <p:cNvSpPr txBox="1">
            <a:spLocks noChangeArrowheads="1"/>
          </p:cNvSpPr>
          <p:nvPr/>
        </p:nvSpPr>
        <p:spPr bwMode="auto">
          <a:xfrm>
            <a:off x="3535322" y="3752849"/>
            <a:ext cx="2044700" cy="396875"/>
          </a:xfrm>
          <a:prstGeom prst="rect">
            <a:avLst/>
          </a:prstGeom>
          <a:noFill/>
          <a:ln w="12700" cap="sq">
            <a:noFill/>
            <a:miter lim="800000"/>
            <a:headEnd type="none" w="sm" len="sm"/>
            <a:tailEnd type="none" w="sm" len="sm"/>
          </a:ln>
        </p:spPr>
        <p:txBody>
          <a:bodyPr wrap="none">
            <a:spAutoFit/>
          </a:bodyPr>
          <a:lstStyle/>
          <a:p>
            <a:pPr defTabSz="914400" eaLnBrk="1" hangingPunct="1"/>
            <a:r>
              <a:rPr lang="en-US" sz="2000" b="1" dirty="0">
                <a:latin typeface="Arial" charset="0"/>
              </a:rPr>
              <a:t>Race / ethnicity</a:t>
            </a:r>
          </a:p>
        </p:txBody>
      </p:sp>
      <p:pic>
        <p:nvPicPr>
          <p:cNvPr id="8" name="Picture 6" desc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95897"/>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spTree>
    <p:extLst>
      <p:ext uri="{BB962C8B-B14F-4D97-AF65-F5344CB8AC3E}">
        <p14:creationId xmlns:p14="http://schemas.microsoft.com/office/powerpoint/2010/main" val="3915111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7"/>
          <p:cNvSpPr txBox="1">
            <a:spLocks noChangeArrowheads="1"/>
          </p:cNvSpPr>
          <p:nvPr/>
        </p:nvSpPr>
        <p:spPr bwMode="auto">
          <a:xfrm>
            <a:off x="762000" y="6015872"/>
            <a:ext cx="6032812" cy="427038"/>
          </a:xfrm>
          <a:prstGeom prst="rect">
            <a:avLst/>
          </a:prstGeom>
          <a:noFill/>
          <a:ln w="9525">
            <a:noFill/>
            <a:miter lim="800000"/>
            <a:headEnd/>
            <a:tailEnd/>
          </a:ln>
        </p:spPr>
        <p:txBody>
          <a:bodyPr/>
          <a:lstStyle/>
          <a:p>
            <a:pPr>
              <a:lnSpc>
                <a:spcPct val="115000"/>
              </a:lnSpc>
            </a:pPr>
            <a:r>
              <a:rPr lang="en-US" sz="1100" i="1" dirty="0">
                <a:latin typeface="Arial Narrow" pitchFamily="34" charset="0"/>
                <a:ea typeface="Calibri" pitchFamily="34" charset="0"/>
                <a:cs typeface="Arial" pitchFamily="34" charset="0"/>
              </a:rPr>
              <a:t>New HIV Diagnoses as reported to NYC DOHMH HIV/AIDS Registry (HARS) by June 30, 2011.</a:t>
            </a:r>
            <a:endParaRPr lang="en-US" sz="1400" dirty="0">
              <a:ea typeface="Calibri" pitchFamily="34" charset="0"/>
              <a:cs typeface="Times New Roman" pitchFamily="18" charset="0"/>
            </a:endParaRPr>
          </a:p>
          <a:p>
            <a:pPr>
              <a:lnSpc>
                <a:spcPct val="115000"/>
              </a:lnSpc>
            </a:pPr>
            <a:r>
              <a:rPr lang="en-US" sz="1100" i="1" dirty="0">
                <a:latin typeface="Arial Narrow" pitchFamily="34" charset="0"/>
                <a:ea typeface="Calibri" pitchFamily="34" charset="0"/>
                <a:cs typeface="Arial" pitchFamily="34" charset="0"/>
              </a:rPr>
              <a:t>Number of Inmates Released reported by NYC DOC. All reports for the FY 2010 (July 1, 2009 to June 30, 2010).</a:t>
            </a:r>
            <a:endParaRPr lang="en-US" sz="1400" dirty="0">
              <a:ea typeface="Calibri" pitchFamily="34" charset="0"/>
              <a:cs typeface="Times New Roman" pitchFamily="18" charset="0"/>
            </a:endParaRPr>
          </a:p>
          <a:p>
            <a:pPr>
              <a:lnSpc>
                <a:spcPct val="115000"/>
              </a:lnSpc>
              <a:spcAft>
                <a:spcPts val="600"/>
              </a:spcAft>
            </a:pPr>
            <a:r>
              <a:rPr lang="en-US" sz="1100" b="1" dirty="0">
                <a:latin typeface="Arial" pitchFamily="34" charset="0"/>
                <a:ea typeface="Calibri" pitchFamily="34" charset="0"/>
                <a:cs typeface="Times New Roman" pitchFamily="18" charset="0"/>
              </a:rPr>
              <a:t> </a:t>
            </a:r>
            <a:endParaRPr lang="en-US" sz="1100" dirty="0">
              <a:ea typeface="Calibri" pitchFamily="34" charset="0"/>
              <a:cs typeface="Times New Roman" pitchFamily="18" charset="0"/>
            </a:endParaRPr>
          </a:p>
        </p:txBody>
      </p:sp>
      <p:pic>
        <p:nvPicPr>
          <p:cNvPr id="6" name="Picture 6"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5575"/>
            <a:ext cx="152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413" y="5753238"/>
            <a:ext cx="2501587" cy="1104762"/>
          </a:xfrm>
          <a:prstGeom prst="rect">
            <a:avLst/>
          </a:prstGeom>
        </p:spPr>
      </p:pic>
      <p:pic>
        <p:nvPicPr>
          <p:cNvPr id="8" name="Content Placeholder 5" descr="color_notitle.png"/>
          <p:cNvPicPr>
            <a:picLocks noChangeAspect="1" noChangeArrowheads="1"/>
          </p:cNvPicPr>
          <p:nvPr/>
        </p:nvPicPr>
        <p:blipFill>
          <a:blip r:embed="rId5" cstate="print"/>
          <a:srcRect/>
          <a:stretch>
            <a:fillRect/>
          </a:stretch>
        </p:blipFill>
        <p:spPr bwMode="auto">
          <a:xfrm>
            <a:off x="2133600" y="533400"/>
            <a:ext cx="6858000" cy="5368636"/>
          </a:xfrm>
          <a:prstGeom prst="rect">
            <a:avLst/>
          </a:prstGeom>
          <a:noFill/>
          <a:ln w="9525">
            <a:solidFill>
              <a:srgbClr val="777777"/>
            </a:solidFill>
            <a:miter lim="800000"/>
            <a:headEnd/>
            <a:tailEnd/>
          </a:ln>
        </p:spPr>
      </p:pic>
      <p:sp>
        <p:nvSpPr>
          <p:cNvPr id="9" name="Text Box 10"/>
          <p:cNvSpPr txBox="1">
            <a:spLocks noChangeArrowheads="1"/>
          </p:cNvSpPr>
          <p:nvPr/>
        </p:nvSpPr>
        <p:spPr bwMode="auto">
          <a:xfrm>
            <a:off x="2133600" y="443060"/>
            <a:ext cx="6874497" cy="762000"/>
          </a:xfrm>
          <a:prstGeom prst="rect">
            <a:avLst/>
          </a:prstGeom>
          <a:solidFill>
            <a:schemeClr val="bg1"/>
          </a:solidFill>
          <a:ln w="9525">
            <a:solidFill>
              <a:srgbClr val="777777"/>
            </a:solidFill>
            <a:miter lim="800000"/>
            <a:headEnd/>
            <a:tailEnd/>
          </a:ln>
          <a:extLst/>
        </p:spPr>
        <p:txBody>
          <a:bodyPr upright="1"/>
          <a:lstStyle/>
          <a:p>
            <a:pPr algn="ctr" fontAlgn="auto">
              <a:lnSpc>
                <a:spcPct val="115000"/>
              </a:lnSpc>
              <a:spcBef>
                <a:spcPts val="0"/>
              </a:spcBef>
              <a:spcAft>
                <a:spcPts val="600"/>
              </a:spcAft>
              <a:defRPr/>
            </a:pPr>
            <a:r>
              <a:rPr lang="en-US" sz="2000" kern="0" dirty="0">
                <a:latin typeface="Arial"/>
                <a:ea typeface="+mj-ea"/>
                <a:cs typeface="+mj-cs"/>
              </a:rPr>
              <a:t>NYC New HIV Diagnoses and Number </a:t>
            </a:r>
            <a:r>
              <a:rPr lang="en-US" sz="2000" kern="0" dirty="0" smtClean="0">
                <a:latin typeface="Arial"/>
                <a:ea typeface="+mj-ea"/>
                <a:cs typeface="+mj-cs"/>
              </a:rPr>
              <a:t>Released 	from </a:t>
            </a:r>
            <a:r>
              <a:rPr lang="en-US" sz="2000" kern="0" dirty="0">
                <a:latin typeface="Arial"/>
                <a:ea typeface="+mj-ea"/>
                <a:cs typeface="+mj-cs"/>
              </a:rPr>
              <a:t>NYC Jails by Zip Code</a:t>
            </a:r>
          </a:p>
        </p:txBody>
      </p:sp>
    </p:spTree>
    <p:extLst>
      <p:ext uri="{BB962C8B-B14F-4D97-AF65-F5344CB8AC3E}">
        <p14:creationId xmlns:p14="http://schemas.microsoft.com/office/powerpoint/2010/main" val="81771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57150" cmpd="thinThick">
          <a:noFill/>
          <a:miter lim="800000"/>
          <a:headEnd/>
          <a:tailEnd/>
        </a:ln>
      </a:spPr>
      <a:bodyPr lIns="228600" tIns="100584" rIns="228600" bIns="100584">
        <a:spAutoFit/>
      </a:bodyPr>
      <a:lstStyle>
        <a:defPPr marL="457200" indent="-457200" defTabSz="612775" eaLnBrk="1" hangingPunct="1">
          <a:lnSpc>
            <a:spcPct val="80000"/>
          </a:lnSpc>
          <a:spcBef>
            <a:spcPct val="20000"/>
          </a:spcBef>
          <a:buSzPct val="125000"/>
          <a:buFont typeface="Arial" pitchFamily="34" charset="0"/>
          <a:buChar char="•"/>
          <a:defRPr sz="2800" dirty="0">
            <a:latin typeface="Calibri"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457</TotalTime>
  <Words>2771</Words>
  <Application>Microsoft Office PowerPoint</Application>
  <PresentationFormat>On-screen Show (4:3)</PresentationFormat>
  <Paragraphs>444</Paragraphs>
  <Slides>42</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Chart</vt:lpstr>
      <vt:lpstr>Warm Transitions: Linkages to Care for People with HIV Returning Home from Rikers Island Jails</vt:lpstr>
      <vt:lpstr>Abstract</vt:lpstr>
      <vt:lpstr>PowerPoint Presentation</vt:lpstr>
      <vt:lpstr>Correctional Health Mission</vt:lpstr>
      <vt:lpstr>PowerPoint Presentation</vt:lpstr>
      <vt:lpstr>PowerPoint Presentation</vt:lpstr>
      <vt:lpstr>Transitional Care Services</vt:lpstr>
      <vt:lpstr>PowerPoint Presentation</vt:lpstr>
      <vt:lpstr>PowerPoint Presentation</vt:lpstr>
      <vt:lpstr>PowerPoint Presentation</vt:lpstr>
      <vt:lpstr>Access to Care Strategies</vt:lpstr>
      <vt:lpstr>PowerPoint Presentation</vt:lpstr>
      <vt:lpstr>Warm Transitions</vt:lpstr>
      <vt:lpstr>Implementation Strategies</vt:lpstr>
      <vt:lpstr>Practice Tools</vt:lpstr>
      <vt:lpstr>Planning for the Unknown</vt:lpstr>
      <vt:lpstr>Expect the Unexpected</vt:lpstr>
      <vt:lpstr>Social Work Tenets Applied</vt:lpstr>
      <vt:lpstr>Public Health Principles Applied</vt:lpstr>
      <vt:lpstr>Demonstrate Caring</vt:lpstr>
      <vt:lpstr>PowerPoint Presentation</vt:lpstr>
      <vt:lpstr>PowerPoint Presentation</vt:lpstr>
      <vt:lpstr>PowerPoint Presentation</vt:lpstr>
      <vt:lpstr>Post Release Services</vt:lpstr>
      <vt:lpstr>Health Liaison to Courts</vt:lpstr>
      <vt:lpstr>PowerPoint Presentation</vt:lpstr>
      <vt:lpstr>Break out Session</vt:lpstr>
      <vt:lpstr>PowerPoint Presentation</vt:lpstr>
      <vt:lpstr>PowerPoint Presentation</vt:lpstr>
      <vt:lpstr>PowerPoint Presentation</vt:lpstr>
      <vt:lpstr>PowerPoint Presentation</vt:lpstr>
      <vt:lpstr>PowerPoint Presentation</vt:lpstr>
      <vt:lpstr>Medicaid Expansion by Population </vt:lpstr>
      <vt:lpstr>ACA Considerations</vt:lpstr>
      <vt:lpstr>Health Home Overview</vt:lpstr>
      <vt:lpstr>HH Healthcare Delivery System</vt:lpstr>
      <vt:lpstr>PowerPoint Presentation</vt:lpstr>
      <vt:lpstr>Health Homes &amp; Jails:  Considerations</vt:lpstr>
      <vt:lpstr>PowerPoint Presentation</vt:lpstr>
      <vt:lpstr>Case Studies</vt:lpstr>
      <vt:lpstr>PowerPoint Presentation</vt:lpstr>
      <vt:lpstr>Contact Us</vt:lpstr>
    </vt:vector>
  </TitlesOfParts>
  <Company>NYC.GOV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Transitions: Linkages to Care for People with HIV Returning Home from Rikers Island Jails</dc:title>
  <dc:creator>Alison Jordan</dc:creator>
  <cp:lastModifiedBy>Alison Jordan</cp:lastModifiedBy>
  <cp:revision>51</cp:revision>
  <dcterms:created xsi:type="dcterms:W3CDTF">2012-10-15T20:33:27Z</dcterms:created>
  <dcterms:modified xsi:type="dcterms:W3CDTF">2012-10-17T18:16:12Z</dcterms:modified>
</cp:coreProperties>
</file>