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6"/>
  </p:notesMasterIdLst>
  <p:handoutMasterIdLst>
    <p:handoutMasterId r:id="rId17"/>
  </p:handoutMasterIdLst>
  <p:sldIdLst>
    <p:sldId id="256" r:id="rId2"/>
    <p:sldId id="258" r:id="rId3"/>
    <p:sldId id="266" r:id="rId4"/>
    <p:sldId id="257" r:id="rId5"/>
    <p:sldId id="261" r:id="rId6"/>
    <p:sldId id="267" r:id="rId7"/>
    <p:sldId id="268" r:id="rId8"/>
    <p:sldId id="260" r:id="rId9"/>
    <p:sldId id="263" r:id="rId10"/>
    <p:sldId id="259" r:id="rId11"/>
    <p:sldId id="262" r:id="rId12"/>
    <p:sldId id="264" r:id="rId13"/>
    <p:sldId id="269" r:id="rId14"/>
    <p:sldId id="265"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21" autoAdjust="0"/>
    <p:restoredTop sz="70682" autoAdjust="0"/>
  </p:normalViewPr>
  <p:slideViewPr>
    <p:cSldViewPr>
      <p:cViewPr>
        <p:scale>
          <a:sx n="80" d="100"/>
          <a:sy n="80" d="100"/>
        </p:scale>
        <p:origin x="-173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1E26D48-A9C2-41D8-B3DA-E0FFF41E5294}" type="datetimeFigureOut">
              <a:rPr lang="en-US" smtClean="0"/>
              <a:t>11/20/2012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DC01985-C3D2-47C4-BB23-E3807CCFD514}"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511484A-7CB7-47B3-980F-9B74687C2740}" type="datetimeFigureOut">
              <a:rPr lang="en-GB" smtClean="0"/>
              <a:pPr/>
              <a:t>16/11/2012</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7B44EE2-1FB2-43EC-8D33-03EFA42261BB}"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Time: 9 Min (Introductions</a:t>
            </a:r>
            <a:r>
              <a:rPr lang="en-US" baseline="0" dirty="0" smtClean="0"/>
              <a:t> 3 Min/Max Each)</a:t>
            </a:r>
          </a:p>
          <a:p>
            <a:endParaRPr lang="en-US" baseline="0" dirty="0" smtClean="0"/>
          </a:p>
          <a:p>
            <a:r>
              <a:rPr lang="en-US" baseline="0" dirty="0" smtClean="0"/>
              <a:t>	-Name</a:t>
            </a:r>
          </a:p>
          <a:p>
            <a:r>
              <a:rPr lang="en-US" baseline="0" dirty="0" smtClean="0"/>
              <a:t>	-Title</a:t>
            </a:r>
          </a:p>
          <a:p>
            <a:r>
              <a:rPr lang="en-US" baseline="0" dirty="0" smtClean="0"/>
              <a:t>	-Work Experience</a:t>
            </a:r>
          </a:p>
          <a:p>
            <a:r>
              <a:rPr lang="en-US" baseline="0" dirty="0" smtClean="0"/>
              <a:t>	-Strength/specialty</a:t>
            </a:r>
          </a:p>
        </p:txBody>
      </p:sp>
      <p:sp>
        <p:nvSpPr>
          <p:cNvPr id="4" name="Slide Number Placeholder 3"/>
          <p:cNvSpPr>
            <a:spLocks noGrp="1"/>
          </p:cNvSpPr>
          <p:nvPr>
            <p:ph type="sldNum" sz="quarter" idx="10"/>
          </p:nvPr>
        </p:nvSpPr>
        <p:spPr/>
        <p:txBody>
          <a:bodyPr/>
          <a:lstStyle/>
          <a:p>
            <a:fld id="{67B44EE2-1FB2-43EC-8D33-03EFA42261BB}"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0" lvl="1" defTabSz="931774">
              <a:defRPr/>
            </a:pPr>
            <a:r>
              <a:rPr lang="en-US" b="0" u="none" dirty="0" smtClean="0"/>
              <a:t>TIME: 20 MIN</a:t>
            </a:r>
          </a:p>
          <a:p>
            <a:pPr marL="0" lvl="1" defTabSz="931774">
              <a:defRPr/>
            </a:pPr>
            <a:endParaRPr lang="en-US" b="0" u="none" dirty="0" smtClean="0"/>
          </a:p>
          <a:p>
            <a:pPr marL="0" lvl="1" defTabSz="931774">
              <a:defRPr/>
            </a:pPr>
            <a:r>
              <a:rPr lang="en-US" b="0" u="none" dirty="0" smtClean="0"/>
              <a:t>-Intro , </a:t>
            </a:r>
            <a:r>
              <a:rPr lang="en-US" b="0" u="none" baseline="0" dirty="0" smtClean="0"/>
              <a:t>Min: 1-3</a:t>
            </a:r>
            <a:endParaRPr lang="en-US" b="0" u="none" dirty="0" smtClean="0"/>
          </a:p>
          <a:p>
            <a:pPr marL="0" lvl="1" defTabSz="931774">
              <a:defRPr/>
            </a:pPr>
            <a:r>
              <a:rPr lang="en-US" b="0" u="none" dirty="0" smtClean="0"/>
              <a:t>-Handout</a:t>
            </a:r>
            <a:r>
              <a:rPr lang="en-US" b="0" u="none" baseline="0" dirty="0" smtClean="0"/>
              <a:t> at each table (folder? With all materials) – 0 Min</a:t>
            </a:r>
          </a:p>
          <a:p>
            <a:pPr marL="0" lvl="1" defTabSz="931774">
              <a:defRPr/>
            </a:pPr>
            <a:r>
              <a:rPr lang="en-US" b="0" u="none" baseline="0" dirty="0" smtClean="0"/>
              <a:t>-Practical session, Min: 3-13</a:t>
            </a:r>
          </a:p>
          <a:p>
            <a:pPr marL="0" lvl="1" defTabSz="931774">
              <a:defRPr/>
            </a:pPr>
            <a:r>
              <a:rPr lang="en-US" b="0" u="none" baseline="0" dirty="0" smtClean="0"/>
              <a:t>	Direct participants to locate the following materials at their table:</a:t>
            </a:r>
          </a:p>
          <a:p>
            <a:pPr marL="0" lvl="1" defTabSz="931774">
              <a:defRPr/>
            </a:pPr>
            <a:r>
              <a:rPr lang="en-US" b="0" u="none" baseline="0" dirty="0" smtClean="0"/>
              <a:t>		-RSR data element table (Natacha)</a:t>
            </a:r>
          </a:p>
          <a:p>
            <a:pPr marL="0" lvl="1" defTabSz="931774">
              <a:defRPr/>
            </a:pPr>
            <a:r>
              <a:rPr lang="en-US" b="0" u="none" baseline="0" dirty="0" smtClean="0"/>
              <a:t>		-Excel Crosswalk worksheet (Natacha)</a:t>
            </a:r>
          </a:p>
          <a:p>
            <a:pPr marL="0" lvl="1" defTabSz="931774">
              <a:defRPr/>
            </a:pPr>
            <a:r>
              <a:rPr lang="en-US" b="0" u="none" baseline="0" dirty="0" smtClean="0"/>
              <a:t>		-Sample </a:t>
            </a:r>
            <a:r>
              <a:rPr lang="en-US" b="0" u="none" baseline="0" dirty="0" err="1" smtClean="0"/>
              <a:t>eMR</a:t>
            </a:r>
            <a:r>
              <a:rPr lang="en-US" b="0" u="none" baseline="0" dirty="0" smtClean="0"/>
              <a:t> screenshots (Shannon) </a:t>
            </a:r>
          </a:p>
          <a:p>
            <a:pPr marL="0" lvl="1" defTabSz="931774">
              <a:defRPr/>
            </a:pPr>
            <a:r>
              <a:rPr lang="en-US" b="0" u="none" baseline="0" dirty="0" smtClean="0"/>
              <a:t>	Walking around, assisting</a:t>
            </a:r>
            <a:br>
              <a:rPr lang="en-US" b="0" u="none" baseline="0" dirty="0" smtClean="0"/>
            </a:br>
            <a:r>
              <a:rPr lang="en-US" b="0" u="none" baseline="0" dirty="0" smtClean="0"/>
              <a:t>	Show Video </a:t>
            </a:r>
            <a:r>
              <a:rPr lang="en-US" b="1" u="sng" baseline="0" dirty="0" smtClean="0"/>
              <a:t>“Transferring Cross-walk Data Elements into Structured Fields in </a:t>
            </a:r>
            <a:r>
              <a:rPr lang="en-US" b="1" u="sng" baseline="0" dirty="0" err="1" smtClean="0"/>
              <a:t>eMR</a:t>
            </a:r>
            <a:r>
              <a:rPr lang="en-US" b="0" u="none" baseline="0" dirty="0" smtClean="0"/>
              <a:t>”, Min:14-16</a:t>
            </a:r>
          </a:p>
          <a:p>
            <a:pPr marL="0" lvl="1" defTabSz="931774">
              <a:defRPr/>
            </a:pPr>
            <a:r>
              <a:rPr lang="en-US" b="0" u="none" baseline="0" dirty="0" smtClean="0"/>
              <a:t>		(containing sample of the same data elements below and how we translated them into a template by cross walking, with Shannon’s voice) </a:t>
            </a:r>
          </a:p>
          <a:p>
            <a:pPr marL="0" lvl="1" defTabSz="931774">
              <a:defRPr/>
            </a:pPr>
            <a:r>
              <a:rPr lang="en-US" b="0" u="none" baseline="0" dirty="0" smtClean="0"/>
              <a:t>-Q&amp;A, Min: 17-20</a:t>
            </a:r>
          </a:p>
          <a:p>
            <a:pPr marL="0" lvl="1" defTabSz="931774">
              <a:defRPr/>
            </a:pPr>
            <a:endParaRPr lang="en-US" b="0" u="none" dirty="0" smtClean="0"/>
          </a:p>
          <a:p>
            <a:pPr marL="0" lvl="1" defTabSz="931774">
              <a:defRPr/>
            </a:pPr>
            <a:r>
              <a:rPr lang="en-US" b="1" u="sng" dirty="0" smtClean="0"/>
              <a:t>Define/Explain: </a:t>
            </a:r>
          </a:p>
          <a:p>
            <a:pPr marL="0" lvl="1" defTabSz="931774">
              <a:defRPr/>
            </a:pPr>
            <a:r>
              <a:rPr lang="en-US" dirty="0" smtClean="0"/>
              <a:t>-Reportable data fields</a:t>
            </a:r>
            <a:r>
              <a:rPr lang="en-US" baseline="0" dirty="0" smtClean="0"/>
              <a:t> (</a:t>
            </a:r>
            <a:r>
              <a:rPr lang="en-US" dirty="0" smtClean="0"/>
              <a:t>Structured</a:t>
            </a:r>
            <a:r>
              <a:rPr lang="en-US" baseline="0" dirty="0" smtClean="0"/>
              <a:t> data)</a:t>
            </a:r>
          </a:p>
          <a:p>
            <a:pPr marL="0" lvl="1" defTabSz="931774">
              <a:defRPr/>
            </a:pPr>
            <a:r>
              <a:rPr lang="en-US" baseline="0" dirty="0" smtClean="0"/>
              <a:t>-Show a sample of the RSR </a:t>
            </a:r>
          </a:p>
          <a:p>
            <a:pPr marL="0" lvl="1" defTabSz="931774">
              <a:defRPr/>
            </a:pPr>
            <a:endParaRPr lang="en-US" dirty="0" smtClean="0"/>
          </a:p>
          <a:p>
            <a:pPr marL="0" lvl="1" defTabSz="931774">
              <a:defRPr/>
            </a:pPr>
            <a:r>
              <a:rPr lang="en-US" b="1" u="sng" dirty="0" smtClean="0"/>
              <a:t>Handouts:</a:t>
            </a:r>
          </a:p>
          <a:p>
            <a:pPr marL="0" lvl="1" defTabSz="931774">
              <a:defRPr/>
            </a:pPr>
            <a:r>
              <a:rPr lang="en-US" dirty="0" smtClean="0"/>
              <a:t>-Have paper sample of </a:t>
            </a:r>
            <a:r>
              <a:rPr lang="en-US" dirty="0" err="1" smtClean="0"/>
              <a:t>eCW</a:t>
            </a:r>
            <a:r>
              <a:rPr lang="en-US" dirty="0" smtClean="0"/>
              <a:t> data sections (screenshots) Or </a:t>
            </a:r>
            <a:r>
              <a:rPr lang="en-US" dirty="0" err="1" smtClean="0"/>
              <a:t>eCW</a:t>
            </a:r>
            <a:r>
              <a:rPr lang="en-US" baseline="0" dirty="0" smtClean="0"/>
              <a:t> Test available on laptop </a:t>
            </a:r>
            <a:r>
              <a:rPr lang="en-US" b="1" baseline="0" dirty="0" smtClean="0">
                <a:solidFill>
                  <a:srgbClr val="FF0000"/>
                </a:solidFill>
              </a:rPr>
              <a:t>(SHANNON)</a:t>
            </a:r>
            <a:endParaRPr lang="en-US" b="1" dirty="0" smtClean="0">
              <a:solidFill>
                <a:srgbClr val="FF0000"/>
              </a:solidFill>
            </a:endParaRPr>
          </a:p>
          <a:p>
            <a:pPr marL="0" lvl="1" defTabSz="931774">
              <a:defRPr/>
            </a:pPr>
            <a:r>
              <a:rPr lang="en-US" dirty="0" smtClean="0"/>
              <a:t>	S</a:t>
            </a:r>
            <a:r>
              <a:rPr lang="en-US" baseline="0" dirty="0" smtClean="0"/>
              <a:t>amples of: demographic, sexual history, </a:t>
            </a:r>
            <a:r>
              <a:rPr lang="en-US" baseline="0" dirty="0" smtClean="0"/>
              <a:t>lab, appointment card </a:t>
            </a:r>
            <a:r>
              <a:rPr lang="en-US" baseline="0" dirty="0" smtClean="0"/>
              <a:t>&amp; progress note  (example: Risk factor, “MSM”) (free text)</a:t>
            </a:r>
          </a:p>
          <a:p>
            <a:pPr marL="0" lvl="1" defTabSz="931774">
              <a:defRPr/>
            </a:pPr>
            <a:endParaRPr lang="en-US" dirty="0" smtClean="0"/>
          </a:p>
          <a:p>
            <a:pPr marL="0" lvl="1" defTabSz="931774">
              <a:defRPr/>
            </a:pPr>
            <a:r>
              <a:rPr lang="en-US" dirty="0" smtClean="0"/>
              <a:t>-Handout paper version of “excel worksheet” T</a:t>
            </a:r>
            <a:r>
              <a:rPr lang="en-US" baseline="0" dirty="0" smtClean="0"/>
              <a:t>itled: Crosswalk with Sub-title: A mapping of two data universe </a:t>
            </a:r>
            <a:r>
              <a:rPr lang="en-US" b="1" baseline="0" dirty="0" smtClean="0"/>
              <a:t>(NATACHA)</a:t>
            </a:r>
          </a:p>
          <a:p>
            <a:pPr marL="0" lvl="1" defTabSz="931774">
              <a:defRPr/>
            </a:pPr>
            <a:r>
              <a:rPr lang="en-US" baseline="0" dirty="0" smtClean="0"/>
              <a:t>	Design spreadsheet above with two data areas</a:t>
            </a:r>
            <a:r>
              <a:rPr lang="en-US" b="0" baseline="0" dirty="0" smtClean="0"/>
              <a:t>.</a:t>
            </a:r>
            <a:r>
              <a:rPr lang="en-US" b="1" baseline="0" dirty="0" smtClean="0"/>
              <a:t>  Area 1.) </a:t>
            </a:r>
            <a:r>
              <a:rPr lang="en-US" baseline="0" dirty="0" smtClean="0"/>
              <a:t>Reflects funder requested data elements, </a:t>
            </a:r>
            <a:r>
              <a:rPr lang="en-US" b="1" baseline="0" dirty="0" smtClean="0"/>
              <a:t>Area 2.)</a:t>
            </a:r>
            <a:r>
              <a:rPr lang="en-US" baseline="0" dirty="0" smtClean="0"/>
              <a:t> The other side will be a sample of our </a:t>
            </a:r>
            <a:r>
              <a:rPr lang="en-US" baseline="0" dirty="0" err="1" smtClean="0"/>
              <a:t>eMR</a:t>
            </a:r>
            <a:r>
              <a:rPr lang="en-US" baseline="0" dirty="0" smtClean="0"/>
              <a:t> (</a:t>
            </a:r>
            <a:r>
              <a:rPr lang="en-US" baseline="0" dirty="0" err="1" smtClean="0"/>
              <a:t>eCW</a:t>
            </a:r>
            <a:r>
              <a:rPr lang="en-US" baseline="0" dirty="0" smtClean="0"/>
              <a:t>)</a:t>
            </a:r>
            <a:endParaRPr lang="en-US" dirty="0" smtClean="0"/>
          </a:p>
          <a:p>
            <a:pPr marL="0" lvl="1" defTabSz="931774">
              <a:defRPr/>
            </a:pPr>
            <a:endParaRPr lang="en-US" dirty="0" smtClean="0"/>
          </a:p>
          <a:p>
            <a:pPr marL="0" lvl="1" defTabSz="931774">
              <a:defRPr/>
            </a:pPr>
            <a:r>
              <a:rPr lang="en-US" dirty="0" smtClean="0"/>
              <a:t>-2011</a:t>
            </a:r>
            <a:r>
              <a:rPr lang="en-US" baseline="0" dirty="0" smtClean="0"/>
              <a:t> RSR/Client-Level Report or PC Part C grant guidelines/</a:t>
            </a:r>
            <a:r>
              <a:rPr lang="en-US" baseline="0" dirty="0" err="1" smtClean="0"/>
              <a:t>eHB</a:t>
            </a:r>
            <a:r>
              <a:rPr lang="en-US" baseline="0" dirty="0" smtClean="0"/>
              <a:t> Data Entry screens </a:t>
            </a:r>
            <a:r>
              <a:rPr lang="en-US" b="1" baseline="0" dirty="0" smtClean="0"/>
              <a:t>(NATACHA</a:t>
            </a:r>
            <a:r>
              <a:rPr lang="en-US" b="1" baseline="0" dirty="0" smtClean="0"/>
              <a:t>)  ***Reference Training Binder****</a:t>
            </a:r>
            <a:endParaRPr lang="en-US" b="1" baseline="0" dirty="0" smtClean="0"/>
          </a:p>
          <a:p>
            <a:pPr marL="0" lvl="1" defTabSz="931774">
              <a:defRPr/>
            </a:pPr>
            <a:endParaRPr lang="en-US" baseline="0" dirty="0" smtClean="0"/>
          </a:p>
          <a:p>
            <a:pPr marL="0" lvl="1" defTabSz="931774">
              <a:defRPr/>
            </a:pPr>
            <a:r>
              <a:rPr lang="en-US" baseline="0" dirty="0" smtClean="0"/>
              <a:t>-Video </a:t>
            </a:r>
            <a:r>
              <a:rPr lang="en-US" b="0" u="none" baseline="0" dirty="0" smtClean="0"/>
              <a:t>containing sample of the same data elements below and how we translated them into a template by cross walking 2 Min long </a:t>
            </a:r>
            <a:r>
              <a:rPr lang="en-US" b="1" u="none" baseline="0" dirty="0" smtClean="0"/>
              <a:t>(DUSTIN)</a:t>
            </a:r>
            <a:endParaRPr lang="en-US" b="1" dirty="0" smtClean="0"/>
          </a:p>
          <a:p>
            <a:pPr marL="0" lvl="1" defTabSz="931774">
              <a:defRPr/>
            </a:pPr>
            <a:endParaRPr lang="en-US" b="1" u="sng" dirty="0" smtClean="0"/>
          </a:p>
          <a:p>
            <a:pPr marL="0" lvl="1" defTabSz="931774">
              <a:defRPr/>
            </a:pPr>
            <a:r>
              <a:rPr lang="en-US" b="1" u="sng" dirty="0" smtClean="0"/>
              <a:t>Practice:</a:t>
            </a:r>
            <a:r>
              <a:rPr lang="en-US" b="1" u="sng" baseline="0" dirty="0" smtClean="0"/>
              <a:t> </a:t>
            </a:r>
            <a:endParaRPr lang="en-US" b="1" u="sng" dirty="0" smtClean="0"/>
          </a:p>
          <a:p>
            <a:pPr marL="0" lvl="1" defTabSz="931774">
              <a:defRPr/>
            </a:pPr>
            <a:r>
              <a:rPr lang="en-US" b="1" dirty="0" smtClean="0"/>
              <a:t>Step 1: Natacha</a:t>
            </a:r>
          </a:p>
          <a:p>
            <a:pPr marL="0" lvl="1" defTabSz="931774">
              <a:defRPr/>
            </a:pPr>
            <a:r>
              <a:rPr lang="en-US" dirty="0" smtClean="0"/>
              <a:t>-View</a:t>
            </a:r>
            <a:r>
              <a:rPr lang="en-US" baseline="0" dirty="0" smtClean="0"/>
              <a:t> data elements from funder on spreadsheet</a:t>
            </a:r>
          </a:p>
          <a:p>
            <a:pPr marL="0" lvl="1" defTabSz="931774">
              <a:defRPr/>
            </a:pPr>
            <a:r>
              <a:rPr lang="en-US" baseline="0" dirty="0" smtClean="0"/>
              <a:t>-Enter data available in current </a:t>
            </a:r>
            <a:r>
              <a:rPr lang="en-US" baseline="0" dirty="0" err="1" smtClean="0"/>
              <a:t>eMR</a:t>
            </a:r>
            <a:r>
              <a:rPr lang="en-US" baseline="0" dirty="0" smtClean="0"/>
              <a:t> from </a:t>
            </a:r>
            <a:r>
              <a:rPr lang="en-US" baseline="0" dirty="0" err="1" smtClean="0"/>
              <a:t>eCW</a:t>
            </a:r>
            <a:r>
              <a:rPr lang="en-US" baseline="0" dirty="0" smtClean="0"/>
              <a:t> screenshots</a:t>
            </a:r>
          </a:p>
          <a:p>
            <a:pPr marL="0" lvl="1" defTabSz="931774">
              <a:defRPr/>
            </a:pPr>
            <a:r>
              <a:rPr lang="en-US" baseline="0" dirty="0" smtClean="0"/>
              <a:t>-Identify unavailable data areas in </a:t>
            </a:r>
            <a:r>
              <a:rPr lang="en-US" baseline="0" dirty="0" err="1" smtClean="0"/>
              <a:t>eMR</a:t>
            </a:r>
            <a:r>
              <a:rPr lang="en-US" baseline="0" dirty="0" smtClean="0"/>
              <a:t> with ‘N/A’</a:t>
            </a:r>
          </a:p>
          <a:p>
            <a:pPr marL="0" lvl="1" defTabSz="931774">
              <a:defRPr/>
            </a:pPr>
            <a:endParaRPr lang="en-US" baseline="0" dirty="0" smtClean="0"/>
          </a:p>
          <a:p>
            <a:pPr marL="0" lvl="1" defTabSz="931774">
              <a:defRPr/>
            </a:pPr>
            <a:r>
              <a:rPr lang="en-US" b="1" baseline="0" dirty="0" smtClean="0"/>
              <a:t>Step 2: Shannon</a:t>
            </a:r>
          </a:p>
          <a:p>
            <a:pPr marL="0" lvl="1" defTabSz="931774">
              <a:defRPr/>
            </a:pPr>
            <a:r>
              <a:rPr lang="en-US" baseline="0" dirty="0" smtClean="0"/>
              <a:t>-For each area with N/A, propose where to store data (Demographic section or progress note section)</a:t>
            </a:r>
          </a:p>
          <a:p>
            <a:pPr marL="0" lvl="1" defTabSz="931774">
              <a:defRPr/>
            </a:pPr>
            <a:r>
              <a:rPr lang="en-US" baseline="0" dirty="0" smtClean="0"/>
              <a:t>	-Use for Demographics: External ID &amp; Risk Factor</a:t>
            </a:r>
          </a:p>
          <a:p>
            <a:pPr marL="0" lvl="1" defTabSz="931774">
              <a:defRPr/>
            </a:pPr>
            <a:endParaRPr lang="en-US" baseline="0" dirty="0" smtClean="0"/>
          </a:p>
          <a:p>
            <a:pPr marL="0" lvl="1" defTabSz="931774">
              <a:defRPr/>
            </a:pPr>
            <a:r>
              <a:rPr lang="en-US" b="1" baseline="0" dirty="0" smtClean="0"/>
              <a:t>Step 3: Shannon</a:t>
            </a:r>
          </a:p>
          <a:p>
            <a:pPr marL="0" lvl="1" defTabSz="931774">
              <a:defRPr/>
            </a:pPr>
            <a:r>
              <a:rPr lang="en-US" baseline="0" dirty="0" smtClean="0"/>
              <a:t>-Explain about structuring/</a:t>
            </a:r>
            <a:r>
              <a:rPr lang="en-US" baseline="0" dirty="0" err="1" smtClean="0"/>
              <a:t>templating</a:t>
            </a:r>
            <a:endParaRPr lang="en-US" baseline="0" dirty="0" smtClean="0"/>
          </a:p>
          <a:p>
            <a:pPr marL="0" lvl="1" defTabSz="931774">
              <a:defRPr/>
            </a:pPr>
            <a:r>
              <a:rPr lang="en-US" baseline="0" dirty="0" smtClean="0"/>
              <a:t>-Brief demonstration in </a:t>
            </a:r>
            <a:r>
              <a:rPr lang="en-US" baseline="0" dirty="0" err="1" smtClean="0"/>
              <a:t>eCW</a:t>
            </a:r>
            <a:r>
              <a:rPr lang="en-US" baseline="0" dirty="0" smtClean="0"/>
              <a:t> (video)</a:t>
            </a:r>
          </a:p>
          <a:p>
            <a:pPr marL="0" lvl="1" defTabSz="931774">
              <a:defRPr/>
            </a:pPr>
            <a:endParaRPr lang="en-US" baseline="0" dirty="0" smtClean="0"/>
          </a:p>
          <a:p>
            <a:pPr marL="0" lvl="1" defTabSz="931774">
              <a:defRPr/>
            </a:pPr>
            <a:endParaRPr lang="en-US" baseline="0" dirty="0" smtClean="0"/>
          </a:p>
          <a:p>
            <a:pPr marL="0" lvl="1" defTabSz="931774">
              <a:defRPr/>
            </a:pPr>
            <a:endParaRPr lang="en-US" baseline="0" dirty="0" smtClean="0"/>
          </a:p>
          <a:p>
            <a:pPr marL="0" lvl="1" defTabSz="931774">
              <a:defRPr/>
            </a:pPr>
            <a:endParaRPr lang="en-US" dirty="0" smtClean="0"/>
          </a:p>
          <a:p>
            <a:endParaRPr lang="en-GB" dirty="0"/>
          </a:p>
        </p:txBody>
      </p:sp>
      <p:sp>
        <p:nvSpPr>
          <p:cNvPr id="4" name="Slide Number Placeholder 3"/>
          <p:cNvSpPr>
            <a:spLocks noGrp="1"/>
          </p:cNvSpPr>
          <p:nvPr>
            <p:ph type="sldNum" sz="quarter" idx="10"/>
          </p:nvPr>
        </p:nvSpPr>
        <p:spPr/>
        <p:txBody>
          <a:bodyPr/>
          <a:lstStyle/>
          <a:p>
            <a:fld id="{67B44EE2-1FB2-43EC-8D33-03EFA42261BB}"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0" lvl="1" defTabSz="931774">
              <a:defRPr/>
            </a:pPr>
            <a:r>
              <a:rPr lang="en-US" b="0" u="none" dirty="0" smtClean="0"/>
              <a:t>TIME: 20 MIN</a:t>
            </a:r>
          </a:p>
          <a:p>
            <a:endParaRPr lang="en-US" b="0" u="none" dirty="0" smtClean="0"/>
          </a:p>
          <a:p>
            <a:r>
              <a:rPr lang="en-US" b="1" u="sng" dirty="0" smtClean="0"/>
              <a:t>INTRO:</a:t>
            </a:r>
            <a:r>
              <a:rPr lang="en-US" b="0" u="none" dirty="0" smtClean="0"/>
              <a:t>,</a:t>
            </a:r>
            <a:r>
              <a:rPr lang="en-US" b="0" u="none" baseline="0" dirty="0" smtClean="0"/>
              <a:t> Min 1-3</a:t>
            </a:r>
            <a:endParaRPr lang="en-US" b="1" u="sng" dirty="0" smtClean="0"/>
          </a:p>
          <a:p>
            <a:r>
              <a:rPr lang="en-US" baseline="0" dirty="0" smtClean="0"/>
              <a:t>- Based on the crosswalk data, request a sample of report request from audience: Specific </a:t>
            </a:r>
            <a:r>
              <a:rPr lang="en-US" baseline="0" dirty="0" err="1" smtClean="0"/>
              <a:t>vs</a:t>
            </a:r>
            <a:r>
              <a:rPr lang="en-US" baseline="0" dirty="0" smtClean="0"/>
              <a:t> Vague</a:t>
            </a:r>
          </a:p>
          <a:p>
            <a:r>
              <a:rPr lang="en-US" baseline="0" dirty="0" smtClean="0"/>
              <a:t>		Audience engagement: </a:t>
            </a:r>
          </a:p>
          <a:p>
            <a:r>
              <a:rPr lang="en-US" baseline="0" dirty="0" smtClean="0"/>
              <a:t>-Distribution: Jose: Demo ‘</a:t>
            </a:r>
            <a:r>
              <a:rPr lang="en-US" baseline="0" dirty="0" err="1" smtClean="0"/>
              <a:t>bluesheet</a:t>
            </a:r>
            <a:r>
              <a:rPr lang="en-US" baseline="0" dirty="0" smtClean="0"/>
              <a:t>’ system (soon to be moved into flow-sheets and CDSS alerts)</a:t>
            </a:r>
          </a:p>
          <a:p>
            <a:r>
              <a:rPr lang="en-US" baseline="0" dirty="0" smtClean="0"/>
              <a:t>	**Talk about as an example: PDSA for CM staff, HIVQUAL, etc.</a:t>
            </a:r>
          </a:p>
          <a:p>
            <a:endParaRPr lang="en-US" baseline="0" dirty="0" smtClean="0"/>
          </a:p>
          <a:p>
            <a:r>
              <a:rPr lang="en-US" baseline="0" dirty="0" smtClean="0"/>
              <a:t>- Demonstration,</a:t>
            </a:r>
            <a:r>
              <a:rPr lang="en-US" b="1" baseline="0" dirty="0" smtClean="0"/>
              <a:t> </a:t>
            </a:r>
            <a:r>
              <a:rPr lang="en-US" b="1" u="sng" baseline="0" dirty="0" smtClean="0"/>
              <a:t>“Data Magic”</a:t>
            </a:r>
            <a:r>
              <a:rPr lang="en-US" b="0" u="none" baseline="0" dirty="0" smtClean="0"/>
              <a:t>, Min 4-17 TOTAL</a:t>
            </a:r>
            <a:endParaRPr lang="en-US" u="sng" baseline="0" dirty="0" smtClean="0"/>
          </a:p>
          <a:p>
            <a:r>
              <a:rPr lang="en-US" baseline="0" dirty="0" smtClean="0"/>
              <a:t>	Min 4-7, Part 1: Extracting (Contains: Table with fields created, Selecting fields with specific criteria, (show criteria related to crosswalk), Output flat file that is uploadable/usable for various needs)</a:t>
            </a:r>
          </a:p>
          <a:p>
            <a:endParaRPr lang="en-US" baseline="0" dirty="0" smtClean="0"/>
          </a:p>
          <a:p>
            <a:pPr lvl="2"/>
            <a:r>
              <a:rPr lang="en-US" b="0" u="none" baseline="0" dirty="0" smtClean="0"/>
              <a:t>Min 7-11, </a:t>
            </a:r>
            <a:r>
              <a:rPr lang="en-US" b="1" u="sng" baseline="0" dirty="0" smtClean="0"/>
              <a:t>Discussion on </a:t>
            </a:r>
            <a:r>
              <a:rPr lang="en-US" b="1" u="sng" dirty="0" smtClean="0"/>
              <a:t>Validation: </a:t>
            </a:r>
          </a:p>
          <a:p>
            <a:pPr lvl="3"/>
            <a:r>
              <a:rPr lang="en-US" dirty="0" smtClean="0"/>
              <a:t>-</a:t>
            </a:r>
            <a:r>
              <a:rPr lang="en-US" b="0" i="1" dirty="0" smtClean="0"/>
              <a:t>Number</a:t>
            </a:r>
            <a:r>
              <a:rPr lang="en-US" b="0" i="1" baseline="0" dirty="0" smtClean="0"/>
              <a:t> of services: </a:t>
            </a:r>
            <a:r>
              <a:rPr lang="en-US" dirty="0" smtClean="0"/>
              <a:t>This is the result—do</a:t>
            </a:r>
            <a:r>
              <a:rPr lang="en-US" baseline="0" dirty="0" smtClean="0"/>
              <a:t> you really only have 30 patients?</a:t>
            </a:r>
          </a:p>
          <a:p>
            <a:pPr lvl="3"/>
            <a:r>
              <a:rPr lang="en-US" baseline="0" dirty="0" smtClean="0"/>
              <a:t>-</a:t>
            </a:r>
            <a:r>
              <a:rPr lang="en-US" b="0" i="1" baseline="0" dirty="0" smtClean="0"/>
              <a:t>By sampling the source:</a:t>
            </a:r>
            <a:r>
              <a:rPr lang="en-US" baseline="0" dirty="0" smtClean="0"/>
              <a:t> Source system validity – compare sample from the report to what is in your </a:t>
            </a:r>
            <a:r>
              <a:rPr lang="en-US" baseline="0" dirty="0" err="1" smtClean="0"/>
              <a:t>eHR</a:t>
            </a:r>
            <a:r>
              <a:rPr lang="en-US" baseline="0" dirty="0" smtClean="0"/>
              <a:t> system. Ensure the report is collecting information from the correct “location” in </a:t>
            </a:r>
            <a:r>
              <a:rPr lang="en-US" baseline="0" dirty="0" err="1" smtClean="0"/>
              <a:t>eHR</a:t>
            </a:r>
            <a:r>
              <a:rPr lang="en-US" baseline="0" dirty="0" smtClean="0"/>
              <a:t> </a:t>
            </a:r>
          </a:p>
          <a:p>
            <a:pPr lvl="3"/>
            <a:r>
              <a:rPr lang="en-US" baseline="0" dirty="0" smtClean="0"/>
              <a:t>-</a:t>
            </a:r>
            <a:r>
              <a:rPr lang="en-US" b="0" i="1" baseline="0" dirty="0" smtClean="0"/>
              <a:t>Programmatic gut check</a:t>
            </a:r>
            <a:r>
              <a:rPr lang="en-US" b="0" baseline="0" dirty="0" smtClean="0"/>
              <a:t>: What do you expect to see based on your overall understanding/knowledge of the program/contract </a:t>
            </a:r>
            <a:endParaRPr lang="en-US" baseline="0" dirty="0" smtClean="0"/>
          </a:p>
          <a:p>
            <a:endParaRPr lang="en-US" baseline="0" dirty="0" smtClean="0"/>
          </a:p>
          <a:p>
            <a:r>
              <a:rPr lang="en-US" baseline="0" dirty="0" smtClean="0"/>
              <a:t>	Min 12-14, Part 2: Importing (Contains: SSQI for QA&amp;I and Data Entry) </a:t>
            </a:r>
          </a:p>
          <a:p>
            <a:endParaRPr lang="en-US" baseline="0" dirty="0" smtClean="0"/>
          </a:p>
          <a:p>
            <a:pPr lvl="2"/>
            <a:r>
              <a:rPr lang="en-US" b="0" u="none" dirty="0" smtClean="0"/>
              <a:t>Min 15-17 </a:t>
            </a:r>
            <a:r>
              <a:rPr lang="en-US" b="1" u="sng" dirty="0" smtClean="0"/>
              <a:t>Quality</a:t>
            </a:r>
            <a:r>
              <a:rPr lang="en-US" b="1" u="sng" baseline="0" dirty="0" smtClean="0"/>
              <a:t> Management (Data &amp; Clinical):</a:t>
            </a:r>
            <a:r>
              <a:rPr lang="en-US" b="1" u="sng" dirty="0" smtClean="0"/>
              <a:t> </a:t>
            </a:r>
          </a:p>
          <a:p>
            <a:pPr lvl="3"/>
            <a:r>
              <a:rPr lang="en-US" baseline="0" dirty="0" smtClean="0"/>
              <a:t>-Continuing Data Quality Improvement: can assist in ensuring quality clinical care</a:t>
            </a:r>
          </a:p>
          <a:p>
            <a:pPr lvl="3"/>
            <a:r>
              <a:rPr lang="en-US" baseline="0" dirty="0" smtClean="0"/>
              <a:t>-Analyze program expectations</a:t>
            </a:r>
          </a:p>
          <a:p>
            <a:pPr lvl="3"/>
            <a:r>
              <a:rPr lang="en-US" baseline="0" dirty="0" smtClean="0"/>
              <a:t>-Use reports throughout the year to ensure that report is providing the information that you want so that at reporting time, data is accurate and up-to-date</a:t>
            </a:r>
          </a:p>
          <a:p>
            <a:pPr lvl="3"/>
            <a:r>
              <a:rPr lang="en-US" baseline="0" dirty="0" smtClean="0"/>
              <a:t>-HIV Testing Reporting (Through this data management model, speak from experience in monitoring and reporting, Access to Care, coordination to screen patient)</a:t>
            </a:r>
          </a:p>
          <a:p>
            <a:pPr lvl="2"/>
            <a:endParaRPr lang="en-US" baseline="0" dirty="0" smtClean="0"/>
          </a:p>
          <a:p>
            <a:r>
              <a:rPr lang="en-US" baseline="0" dirty="0" smtClean="0"/>
              <a:t>-Q&amp;A, Min 17-20</a:t>
            </a:r>
          </a:p>
          <a:p>
            <a:endParaRPr lang="en-US" baseline="0" dirty="0" smtClean="0"/>
          </a:p>
          <a:p>
            <a:endParaRPr lang="en-US" b="1" u="sng" dirty="0" smtClean="0"/>
          </a:p>
          <a:p>
            <a:r>
              <a:rPr lang="en-US" b="1" u="sng" dirty="0" smtClean="0"/>
              <a:t>Data Management</a:t>
            </a:r>
            <a:r>
              <a:rPr lang="en-US" b="1" u="sng" baseline="0" dirty="0" smtClean="0"/>
              <a:t> Tools:</a:t>
            </a:r>
            <a:endParaRPr lang="en-US" b="1" u="sng" dirty="0" smtClean="0"/>
          </a:p>
          <a:p>
            <a:pPr defTabSz="931774">
              <a:defRPr/>
            </a:pPr>
            <a:r>
              <a:rPr lang="en-US" dirty="0" smtClean="0"/>
              <a:t>-Video/live view of </a:t>
            </a:r>
            <a:r>
              <a:rPr lang="en-US" dirty="0" err="1" smtClean="0"/>
              <a:t>BridgeIT</a:t>
            </a:r>
            <a:r>
              <a:rPr lang="en-US" dirty="0" smtClean="0"/>
              <a:t>,</a:t>
            </a:r>
            <a:r>
              <a:rPr lang="en-US" baseline="0" dirty="0" smtClean="0"/>
              <a:t> </a:t>
            </a:r>
            <a:r>
              <a:rPr lang="en-US" dirty="0" err="1" smtClean="0"/>
              <a:t>eBO</a:t>
            </a:r>
            <a:r>
              <a:rPr lang="en-US" dirty="0" smtClean="0"/>
              <a:t>, MS Access,</a:t>
            </a:r>
            <a:r>
              <a:rPr lang="en-US" baseline="0" dirty="0" smtClean="0"/>
              <a:t> Excel</a:t>
            </a:r>
            <a:endParaRPr lang="en-US" b="1" u="sng" dirty="0" smtClean="0"/>
          </a:p>
          <a:p>
            <a:pPr defTabSz="931774">
              <a:defRPr/>
            </a:pPr>
            <a:r>
              <a:rPr lang="en-US" dirty="0" smtClean="0"/>
              <a:t>-Screenshot of</a:t>
            </a:r>
            <a:r>
              <a:rPr lang="en-US" baseline="0" dirty="0" smtClean="0"/>
              <a:t> </a:t>
            </a:r>
            <a:r>
              <a:rPr lang="en-US" baseline="0" dirty="0" err="1" smtClean="0"/>
              <a:t>BridgeIT</a:t>
            </a:r>
            <a:r>
              <a:rPr lang="en-US" baseline="0" dirty="0" smtClean="0"/>
              <a:t>/</a:t>
            </a:r>
            <a:r>
              <a:rPr lang="en-US" baseline="0" dirty="0" err="1" smtClean="0"/>
              <a:t>eBO</a:t>
            </a:r>
            <a:r>
              <a:rPr lang="en-US" baseline="0" dirty="0" smtClean="0"/>
              <a:t> data view, corresponding to </a:t>
            </a:r>
            <a:r>
              <a:rPr lang="en-US" baseline="0" dirty="0" err="1" smtClean="0"/>
              <a:t>eCW</a:t>
            </a:r>
            <a:r>
              <a:rPr lang="en-US" baseline="0" dirty="0" smtClean="0"/>
              <a:t> front-end view</a:t>
            </a:r>
          </a:p>
          <a:p>
            <a:endParaRPr lang="en-US" b="1" u="sng" dirty="0" smtClean="0"/>
          </a:p>
          <a:p>
            <a:r>
              <a:rPr lang="en-US" b="1" u="sng" dirty="0" smtClean="0"/>
              <a:t>Data</a:t>
            </a:r>
            <a:r>
              <a:rPr lang="en-US" b="1" u="sng" baseline="0" dirty="0" smtClean="0"/>
              <a:t> Extraction :</a:t>
            </a:r>
            <a:endParaRPr lang="en-US" b="0" u="none" baseline="0" dirty="0" smtClean="0"/>
          </a:p>
          <a:p>
            <a:r>
              <a:rPr lang="en-US" dirty="0" smtClean="0"/>
              <a:t>-Walk through (on-screen)</a:t>
            </a:r>
            <a:r>
              <a:rPr lang="en-US" baseline="0" dirty="0" smtClean="0"/>
              <a:t> of running an </a:t>
            </a:r>
            <a:r>
              <a:rPr lang="en-US" baseline="0" dirty="0" err="1" smtClean="0"/>
              <a:t>eBO</a:t>
            </a:r>
            <a:r>
              <a:rPr lang="en-US" baseline="0" dirty="0" smtClean="0"/>
              <a:t> or </a:t>
            </a:r>
            <a:r>
              <a:rPr lang="en-US" baseline="0" dirty="0" err="1" smtClean="0"/>
              <a:t>BridgeIT</a:t>
            </a:r>
            <a:r>
              <a:rPr lang="en-US" baseline="0" dirty="0" smtClean="0"/>
              <a:t> report with an XML, dBase or Excel format (should include the same data elements from crosswalk existing &amp; created)</a:t>
            </a:r>
          </a:p>
          <a:p>
            <a:endParaRPr lang="en-US" b="1" u="sng" dirty="0" smtClean="0"/>
          </a:p>
          <a:p>
            <a:r>
              <a:rPr lang="en-US" b="1" u="sng" dirty="0" smtClean="0"/>
              <a:t>Data</a:t>
            </a:r>
            <a:r>
              <a:rPr lang="en-US" b="1" u="sng" baseline="0" dirty="0" smtClean="0"/>
              <a:t> Import:</a:t>
            </a:r>
            <a:endParaRPr lang="en-US" b="0" u="none" baseline="0" dirty="0" smtClean="0"/>
          </a:p>
          <a:p>
            <a:r>
              <a:rPr lang="en-US" baseline="0" dirty="0" smtClean="0"/>
              <a:t>-Shannon: HIV Testing Reporting (speak on this a little)</a:t>
            </a:r>
            <a:endParaRPr lang="en-US" dirty="0" smtClean="0"/>
          </a:p>
          <a:p>
            <a:endParaRPr lang="en-US" b="1" u="sng" dirty="0" smtClean="0"/>
          </a:p>
          <a:p>
            <a:endParaRPr lang="en-US" b="1" u="sng" baseline="0" dirty="0" smtClean="0"/>
          </a:p>
        </p:txBody>
      </p:sp>
      <p:sp>
        <p:nvSpPr>
          <p:cNvPr id="4" name="Slide Number Placeholder 3"/>
          <p:cNvSpPr>
            <a:spLocks noGrp="1"/>
          </p:cNvSpPr>
          <p:nvPr>
            <p:ph type="sldNum" sz="quarter" idx="10"/>
          </p:nvPr>
        </p:nvSpPr>
        <p:spPr/>
        <p:txBody>
          <a:bodyPr/>
          <a:lstStyle/>
          <a:p>
            <a:fld id="{67B44EE2-1FB2-43EC-8D33-03EFA42261BB}"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lvl="1" defTabSz="931774">
              <a:defRPr/>
            </a:pPr>
            <a:r>
              <a:rPr lang="en-US" b="0" u="none" dirty="0" smtClean="0"/>
              <a:t>TIME: 20 MIN</a:t>
            </a:r>
          </a:p>
          <a:p>
            <a:endParaRPr lang="en-US" dirty="0" smtClean="0"/>
          </a:p>
          <a:p>
            <a:r>
              <a:rPr lang="en-US" dirty="0" smtClean="0"/>
              <a:t>Intro:</a:t>
            </a:r>
            <a:r>
              <a:rPr lang="en-US" baseline="0" dirty="0" smtClean="0"/>
              <a:t> Min 1-3</a:t>
            </a:r>
          </a:p>
          <a:p>
            <a:endParaRPr lang="en-US" dirty="0" smtClean="0"/>
          </a:p>
          <a:p>
            <a:r>
              <a:rPr lang="en-US" dirty="0" smtClean="0"/>
              <a:t>Develop and handout</a:t>
            </a:r>
            <a:r>
              <a:rPr lang="en-US" baseline="0" dirty="0" smtClean="0"/>
              <a:t> flowcharts of: </a:t>
            </a:r>
            <a:r>
              <a:rPr lang="en-US" b="1" baseline="0" dirty="0" smtClean="0"/>
              <a:t>(NATACHA)</a:t>
            </a:r>
          </a:p>
          <a:p>
            <a:r>
              <a:rPr lang="en-US" baseline="0" dirty="0" smtClean="0"/>
              <a:t>	-Crosswalk to Extract to Reporting</a:t>
            </a:r>
            <a:endParaRPr lang="en-US" dirty="0" smtClean="0"/>
          </a:p>
          <a:p>
            <a:r>
              <a:rPr lang="en-US" dirty="0" smtClean="0"/>
              <a:t>	-Data</a:t>
            </a:r>
            <a:r>
              <a:rPr lang="en-US" baseline="0" dirty="0" smtClean="0"/>
              <a:t> entry flow through clinical practice (reference getting to know your data presentation)</a:t>
            </a:r>
          </a:p>
          <a:p>
            <a:r>
              <a:rPr lang="en-US" baseline="0" dirty="0" smtClean="0"/>
              <a:t>	-Data process flow chart</a:t>
            </a:r>
            <a:endParaRPr lang="en-US" dirty="0" smtClean="0"/>
          </a:p>
          <a:p>
            <a:endParaRPr lang="en-US" dirty="0" smtClean="0"/>
          </a:p>
          <a:p>
            <a:r>
              <a:rPr lang="en-US" dirty="0" smtClean="0"/>
              <a:t>GOAL is to generate an XML </a:t>
            </a:r>
            <a:r>
              <a:rPr lang="en-US" baseline="0" dirty="0" smtClean="0"/>
              <a:t>to upload to HRSA via </a:t>
            </a:r>
            <a:r>
              <a:rPr lang="en-US" baseline="0" dirty="0" err="1" smtClean="0"/>
              <a:t>eHB</a:t>
            </a:r>
            <a:endParaRPr lang="en-US" baseline="0" dirty="0" smtClean="0"/>
          </a:p>
          <a:p>
            <a:r>
              <a:rPr lang="en-US" baseline="0" dirty="0" smtClean="0"/>
              <a:t>	</a:t>
            </a:r>
            <a:r>
              <a:rPr lang="en-US" b="1" baseline="0" dirty="0" smtClean="0"/>
              <a:t>Option 1, Provider Level: </a:t>
            </a:r>
            <a:r>
              <a:rPr lang="en-US" baseline="0" dirty="0" smtClean="0"/>
              <a:t>Enter/upload data into </a:t>
            </a:r>
            <a:r>
              <a:rPr lang="en-US" baseline="0" dirty="0" err="1" smtClean="0"/>
              <a:t>CAREWare</a:t>
            </a:r>
            <a:r>
              <a:rPr lang="en-US" baseline="0" dirty="0" smtClean="0"/>
              <a:t> or T-Rex and generate XML</a:t>
            </a:r>
            <a:endParaRPr lang="en-US" b="1" u="sng" baseline="0" dirty="0" smtClean="0"/>
          </a:p>
          <a:p>
            <a:r>
              <a:rPr lang="en-US" baseline="0" dirty="0" smtClean="0"/>
              <a:t>	</a:t>
            </a:r>
            <a:r>
              <a:rPr lang="en-US" b="1" baseline="0" dirty="0" smtClean="0"/>
              <a:t>Option 2, Vendor Level: </a:t>
            </a:r>
            <a:r>
              <a:rPr lang="en-US" baseline="0" dirty="0" smtClean="0"/>
              <a:t>Have </a:t>
            </a:r>
            <a:r>
              <a:rPr lang="en-US" baseline="0" dirty="0" err="1" smtClean="0"/>
              <a:t>eMR</a:t>
            </a:r>
            <a:r>
              <a:rPr lang="en-US" baseline="0" dirty="0" smtClean="0"/>
              <a:t> vendor develop XML from their product</a:t>
            </a:r>
          </a:p>
          <a:p>
            <a:r>
              <a:rPr lang="en-US" baseline="0" dirty="0" smtClean="0"/>
              <a:t>	</a:t>
            </a:r>
            <a:r>
              <a:rPr lang="en-US" b="1" baseline="0" dirty="0" smtClean="0"/>
              <a:t>Option 3, EMA Level:</a:t>
            </a:r>
            <a:r>
              <a:rPr lang="en-US" baseline="0" dirty="0" smtClean="0"/>
              <a:t> Enter data into EMA product such as AIRS, and EMA reports to HRSA for all contracts, i.e. NYC&amp;NYS (provider coordinates with grantees to submit on your behalf)</a:t>
            </a:r>
            <a:endParaRPr lang="en-US" dirty="0" smtClean="0"/>
          </a:p>
          <a:p>
            <a:endParaRPr lang="en-US" dirty="0" smtClean="0"/>
          </a:p>
          <a:p>
            <a:endParaRPr lang="en-US" baseline="0" dirty="0" smtClean="0"/>
          </a:p>
          <a:p>
            <a:r>
              <a:rPr lang="en-US" baseline="0" dirty="0" smtClean="0"/>
              <a:t>Q&amp;A, Min 17-20</a:t>
            </a:r>
          </a:p>
          <a:p>
            <a:endParaRPr lang="en-US" baseline="0" dirty="0" smtClean="0"/>
          </a:p>
          <a:p>
            <a:endParaRPr lang="en-US" baseline="0" dirty="0" smtClean="0"/>
          </a:p>
          <a:p>
            <a:r>
              <a:rPr lang="en-US" baseline="0" dirty="0" smtClean="0"/>
              <a:t>Interface/Data Entry</a:t>
            </a:r>
          </a:p>
          <a:p>
            <a:r>
              <a:rPr lang="en-US" baseline="0" dirty="0" smtClean="0"/>
              <a:t>Discuss systems like </a:t>
            </a:r>
            <a:r>
              <a:rPr lang="en-US" baseline="0" dirty="0" err="1" smtClean="0"/>
              <a:t>CorePoint</a:t>
            </a:r>
            <a:r>
              <a:rPr lang="en-US" baseline="0" dirty="0" smtClean="0"/>
              <a:t> that have consistent data transfer from </a:t>
            </a:r>
            <a:r>
              <a:rPr lang="en-US" baseline="0" dirty="0" err="1" smtClean="0"/>
              <a:t>eMR</a:t>
            </a:r>
            <a:r>
              <a:rPr lang="en-US" baseline="0" dirty="0" smtClean="0"/>
              <a:t> to AIRS (still under development).  Saves time and assures quality by eliminating human errors, especially in major areas such as labs (CD4, VL, STI Screenings, etc)</a:t>
            </a:r>
          </a:p>
          <a:p>
            <a:endParaRPr lang="en-US" dirty="0" smtClean="0"/>
          </a:p>
        </p:txBody>
      </p:sp>
      <p:sp>
        <p:nvSpPr>
          <p:cNvPr id="4" name="Slide Number Placeholder 3"/>
          <p:cNvSpPr>
            <a:spLocks noGrp="1"/>
          </p:cNvSpPr>
          <p:nvPr>
            <p:ph type="sldNum" sz="quarter" idx="10"/>
          </p:nvPr>
        </p:nvSpPr>
        <p:spPr/>
        <p:txBody>
          <a:bodyPr/>
          <a:lstStyle/>
          <a:p>
            <a:fld id="{67B44EE2-1FB2-43EC-8D33-03EFA42261BB}"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Time:</a:t>
            </a:r>
            <a:r>
              <a:rPr lang="en-US" baseline="0" dirty="0" smtClean="0"/>
              <a:t> </a:t>
            </a:r>
            <a:r>
              <a:rPr lang="en-US" dirty="0" smtClean="0"/>
              <a:t>5 MIN</a:t>
            </a:r>
            <a:endParaRPr lang="en-US" dirty="0"/>
          </a:p>
        </p:txBody>
      </p:sp>
      <p:sp>
        <p:nvSpPr>
          <p:cNvPr id="4" name="Slide Number Placeholder 3"/>
          <p:cNvSpPr>
            <a:spLocks noGrp="1"/>
          </p:cNvSpPr>
          <p:nvPr>
            <p:ph type="sldNum" sz="quarter" idx="10"/>
          </p:nvPr>
        </p:nvSpPr>
        <p:spPr/>
        <p:txBody>
          <a:bodyPr/>
          <a:lstStyle/>
          <a:p>
            <a:fld id="{67B44EE2-1FB2-43EC-8D33-03EFA42261BB}"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7B44EE2-1FB2-43EC-8D33-03EFA42261BB}" type="slidenum">
              <a:rPr lang="en-GB" smtClean="0"/>
              <a:pPr/>
              <a:t>14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Time: 10 Sec</a:t>
            </a:r>
          </a:p>
          <a:p>
            <a:pPr defTabSz="931774">
              <a:defRPr/>
            </a:pPr>
            <a:endParaRPr lang="en-US" baseline="0" dirty="0" smtClean="0"/>
          </a:p>
          <a:p>
            <a:pPr defTabSz="931774">
              <a:defRPr/>
            </a:pPr>
            <a:r>
              <a:rPr lang="en-GB" baseline="0" dirty="0" smtClean="0"/>
              <a:t>Nothing to disclose</a:t>
            </a:r>
            <a:endParaRPr lang="en-GB" dirty="0" smtClean="0"/>
          </a:p>
          <a:p>
            <a:endParaRPr lang="en-GB" dirty="0"/>
          </a:p>
        </p:txBody>
      </p:sp>
      <p:sp>
        <p:nvSpPr>
          <p:cNvPr id="4" name="Slide Number Placeholder 3"/>
          <p:cNvSpPr>
            <a:spLocks noGrp="1"/>
          </p:cNvSpPr>
          <p:nvPr>
            <p:ph type="sldNum" sz="quarter" idx="10"/>
          </p:nvPr>
        </p:nvSpPr>
        <p:spPr/>
        <p:txBody>
          <a:bodyPr/>
          <a:lstStyle/>
          <a:p>
            <a:fld id="{67B44EE2-1FB2-43EC-8D33-03EFA42261BB}"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Time: 10</a:t>
            </a:r>
            <a:r>
              <a:rPr lang="en-US" baseline="0" dirty="0" smtClean="0"/>
              <a:t> Sec</a:t>
            </a:r>
            <a:endParaRPr lang="en-GB" baseline="0" dirty="0" smtClean="0"/>
          </a:p>
          <a:p>
            <a:endParaRPr lang="en-GB" baseline="0" dirty="0" smtClean="0"/>
          </a:p>
          <a:p>
            <a:r>
              <a:rPr lang="en-GB" baseline="0" dirty="0" smtClean="0"/>
              <a:t>Nothing to disclose</a:t>
            </a:r>
            <a:endParaRPr lang="en-GB" dirty="0"/>
          </a:p>
        </p:txBody>
      </p:sp>
      <p:sp>
        <p:nvSpPr>
          <p:cNvPr id="4" name="Slide Number Placeholder 3"/>
          <p:cNvSpPr>
            <a:spLocks noGrp="1"/>
          </p:cNvSpPr>
          <p:nvPr>
            <p:ph type="sldNum" sz="quarter" idx="10"/>
          </p:nvPr>
        </p:nvSpPr>
        <p:spPr/>
        <p:txBody>
          <a:bodyPr/>
          <a:lstStyle/>
          <a:p>
            <a:fld id="{67B44EE2-1FB2-43EC-8D33-03EFA42261BB}"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Time:</a:t>
            </a:r>
            <a:r>
              <a:rPr lang="en-US" baseline="0" dirty="0" smtClean="0"/>
              <a:t> 5 Min</a:t>
            </a:r>
          </a:p>
          <a:p>
            <a:r>
              <a:rPr lang="en-US" baseline="0" dirty="0" smtClean="0"/>
              <a:t>Natacha Fernandez-Urena</a:t>
            </a:r>
          </a:p>
          <a:p>
            <a:endParaRPr lang="en-US" baseline="0" dirty="0" smtClean="0"/>
          </a:p>
          <a:p>
            <a:r>
              <a:rPr lang="en-US" baseline="0" dirty="0" smtClean="0"/>
              <a:t>GOAL: </a:t>
            </a:r>
          </a:p>
          <a:p>
            <a:pPr marL="232943" indent="-232943">
              <a:buAutoNum type="arabicPeriod"/>
            </a:pPr>
            <a:r>
              <a:rPr lang="en-US" baseline="0" dirty="0" smtClean="0"/>
              <a:t>Deliver message on how possible it is to document visits, while capturing the necessary data for reporting requirements, with minimal effort by utilizing structured data. </a:t>
            </a:r>
          </a:p>
          <a:p>
            <a:pPr marL="232943" indent="-232943">
              <a:buAutoNum type="arabicPeriod"/>
            </a:pPr>
            <a:r>
              <a:rPr lang="en-US" baseline="0" dirty="0" smtClean="0"/>
              <a:t>Organized retrievable data allows for: </a:t>
            </a:r>
          </a:p>
          <a:p>
            <a:pPr marL="698830" lvl="1" indent="-232943">
              <a:buAutoNum type="arabicPeriod"/>
            </a:pPr>
            <a:r>
              <a:rPr lang="en-US" baseline="0" dirty="0" smtClean="0"/>
              <a:t>data quality management tools</a:t>
            </a:r>
          </a:p>
          <a:p>
            <a:pPr marL="698830" lvl="1" indent="-232943">
              <a:buAutoNum type="arabicPeriod"/>
            </a:pPr>
            <a:r>
              <a:rPr lang="en-US" baseline="0" dirty="0" smtClean="0"/>
              <a:t>clinical decision support tools</a:t>
            </a:r>
          </a:p>
          <a:p>
            <a:pPr marL="698830" lvl="1" indent="-232943">
              <a:buAutoNum type="arabicPeriod"/>
            </a:pPr>
            <a:r>
              <a:rPr lang="en-US" baseline="0" dirty="0" smtClean="0"/>
              <a:t>program monitoring and management</a:t>
            </a:r>
          </a:p>
          <a:p>
            <a:pPr marL="232943" indent="-232943">
              <a:buAutoNum type="arabicPeriod"/>
            </a:pPr>
            <a:r>
              <a:rPr lang="en-US" baseline="0" dirty="0" smtClean="0"/>
              <a:t>Team approach.  Coordination and cooperation between report writers and direct service staff.</a:t>
            </a:r>
          </a:p>
          <a:p>
            <a:endParaRPr lang="en-US" baseline="0" dirty="0" smtClean="0"/>
          </a:p>
          <a:p>
            <a:r>
              <a:rPr lang="en-US" baseline="0" dirty="0" smtClean="0"/>
              <a:t>Highlight:</a:t>
            </a:r>
          </a:p>
          <a:p>
            <a:r>
              <a:rPr lang="en-US" baseline="0" dirty="0" smtClean="0"/>
              <a:t>WFR’s success by using these three data management basic principals. Examples: </a:t>
            </a:r>
          </a:p>
          <a:p>
            <a:r>
              <a:rPr lang="en-US" baseline="0" dirty="0" smtClean="0"/>
              <a:t>	-HIVQUAL Submission within 30-45 days and overall performance in completeness an quality care (get HIVQUAL results)</a:t>
            </a:r>
          </a:p>
          <a:p>
            <a:r>
              <a:rPr lang="en-US" baseline="0" dirty="0" smtClean="0"/>
              <a:t>	-RSR submission inclusive of all data elements, unduplicated across all titles, client-level and minimal validation feedback from HRSA &amp; EMA reporting entities in NYC</a:t>
            </a:r>
          </a:p>
          <a:p>
            <a:r>
              <a:rPr lang="en-US" baseline="0" dirty="0" smtClean="0"/>
              <a:t>	-Meaningful Use Data Quality preparedness for Stage 2.</a:t>
            </a:r>
          </a:p>
          <a:p>
            <a:r>
              <a:rPr lang="en-US" baseline="0" dirty="0" smtClean="0"/>
              <a:t>	-Information exchange on a regular basis for contract monitoring</a:t>
            </a:r>
          </a:p>
          <a:p>
            <a:r>
              <a:rPr lang="en-US" baseline="0" dirty="0" smtClean="0"/>
              <a:t>	-Internal reporting needs satisfied in a short period of time</a:t>
            </a:r>
          </a:p>
        </p:txBody>
      </p:sp>
      <p:sp>
        <p:nvSpPr>
          <p:cNvPr id="4" name="Slide Number Placeholder 3"/>
          <p:cNvSpPr>
            <a:spLocks noGrp="1"/>
          </p:cNvSpPr>
          <p:nvPr>
            <p:ph type="sldNum" sz="quarter" idx="10"/>
          </p:nvPr>
        </p:nvSpPr>
        <p:spPr/>
        <p:txBody>
          <a:bodyPr/>
          <a:lstStyle/>
          <a:p>
            <a:fld id="{67B44EE2-1FB2-43EC-8D33-03EFA42261BB}"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TIME: 1 Min</a:t>
            </a:r>
          </a:p>
          <a:p>
            <a:endParaRPr lang="en-GB" baseline="0" dirty="0" smtClean="0"/>
          </a:p>
          <a:p>
            <a:r>
              <a:rPr lang="en-GB" baseline="0" dirty="0" smtClean="0"/>
              <a:t>Summary</a:t>
            </a:r>
            <a:r>
              <a:rPr lang="en-GB" baseline="0" dirty="0" smtClean="0"/>
              <a:t>:</a:t>
            </a:r>
          </a:p>
          <a:p>
            <a:endParaRPr lang="en-GB" baseline="0" dirty="0" smtClean="0"/>
          </a:p>
          <a:p>
            <a:r>
              <a:rPr lang="en-GB" baseline="0" dirty="0" smtClean="0"/>
              <a:t>Consistently, </a:t>
            </a:r>
            <a:r>
              <a:rPr lang="en-GB" baseline="0" dirty="0" err="1" smtClean="0"/>
              <a:t>eHR</a:t>
            </a:r>
            <a:r>
              <a:rPr lang="en-GB" baseline="0" dirty="0" smtClean="0"/>
              <a:t> users lack awareness in the intent of documentation, which serves two main purposes which is documenting a visit from a legal and clinical standpoint, but at the same time be used for reporting, clinical quality monitoring &amp; chronic disease surveillance, and support coordinated patient care across care settings.</a:t>
            </a:r>
          </a:p>
        </p:txBody>
      </p:sp>
      <p:sp>
        <p:nvSpPr>
          <p:cNvPr id="4" name="Slide Number Placeholder 3"/>
          <p:cNvSpPr>
            <a:spLocks noGrp="1"/>
          </p:cNvSpPr>
          <p:nvPr>
            <p:ph type="sldNum" sz="quarter" idx="10"/>
          </p:nvPr>
        </p:nvSpPr>
        <p:spPr/>
        <p:txBody>
          <a:bodyPr/>
          <a:lstStyle/>
          <a:p>
            <a:fld id="{67B44EE2-1FB2-43EC-8D33-03EFA42261BB}"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TIME: 1 Min</a:t>
            </a:r>
          </a:p>
          <a:p>
            <a:endParaRPr lang="en-US" dirty="0" smtClean="0"/>
          </a:p>
          <a:p>
            <a:r>
              <a:rPr lang="en-US" dirty="0" smtClean="0"/>
              <a:t>Summary: </a:t>
            </a:r>
            <a:endParaRPr lang="en-US" dirty="0" smtClean="0"/>
          </a:p>
          <a:p>
            <a:endParaRPr lang="en-US" dirty="0" smtClean="0"/>
          </a:p>
          <a:p>
            <a:r>
              <a:rPr lang="en-US" dirty="0" smtClean="0"/>
              <a:t>We know,</a:t>
            </a:r>
            <a:r>
              <a:rPr lang="en-US" baseline="0" dirty="0" smtClean="0"/>
              <a:t> to move toward effectively adopting a synergistic documentation model involves empowering service providers through understanding the many tools that can be used enhance the delivery of care.  IT provides actionable tools that directly impact </a:t>
            </a:r>
            <a:endParaRPr lang="en-US" dirty="0"/>
          </a:p>
        </p:txBody>
      </p:sp>
      <p:sp>
        <p:nvSpPr>
          <p:cNvPr id="4" name="Slide Number Placeholder 3"/>
          <p:cNvSpPr>
            <a:spLocks noGrp="1"/>
          </p:cNvSpPr>
          <p:nvPr>
            <p:ph type="sldNum" sz="quarter" idx="10"/>
          </p:nvPr>
        </p:nvSpPr>
        <p:spPr/>
        <p:txBody>
          <a:bodyPr/>
          <a:lstStyle/>
          <a:p>
            <a:fld id="{67B44EE2-1FB2-43EC-8D33-03EFA42261BB}"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TIME: 1</a:t>
            </a:r>
            <a:r>
              <a:rPr lang="en-US" baseline="0" dirty="0" smtClean="0"/>
              <a:t> Min</a:t>
            </a:r>
          </a:p>
          <a:p>
            <a:endParaRPr lang="en-US" baseline="0" dirty="0" smtClean="0"/>
          </a:p>
          <a:p>
            <a:r>
              <a:rPr lang="en-US" baseline="0" dirty="0" smtClean="0"/>
              <a:t>Summary</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67B44EE2-1FB2-43EC-8D33-03EFA42261BB}"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defTabSz="931774">
              <a:defRPr/>
            </a:pPr>
            <a:r>
              <a:rPr lang="en-US" dirty="0" smtClean="0"/>
              <a:t>TIME: 3 Min</a:t>
            </a:r>
          </a:p>
          <a:p>
            <a:pPr marL="0" lvl="1" defTabSz="931774">
              <a:defRPr/>
            </a:pPr>
            <a:endParaRPr lang="en-US" dirty="0" smtClean="0"/>
          </a:p>
          <a:p>
            <a:pPr marL="0" lvl="1" defTabSz="931774">
              <a:defRPr/>
            </a:pPr>
            <a:r>
              <a:rPr lang="en-US" dirty="0" smtClean="0"/>
              <a:t>Summary:	Make</a:t>
            </a:r>
            <a:r>
              <a:rPr lang="en-US" baseline="0" dirty="0" smtClean="0"/>
              <a:t> every effort to minimize silos and exchange data amongst various entities.</a:t>
            </a:r>
            <a:endParaRPr lang="en-US" dirty="0" smtClean="0"/>
          </a:p>
          <a:p>
            <a:pPr marL="0" lvl="1" defTabSz="931774">
              <a:defRPr/>
            </a:pPr>
            <a:r>
              <a:rPr lang="en-US" dirty="0" smtClean="0"/>
              <a:t>	</a:t>
            </a:r>
          </a:p>
          <a:p>
            <a:pPr marL="0" lvl="1" defTabSz="931774">
              <a:defRPr/>
            </a:pPr>
            <a:endParaRPr lang="en-US" dirty="0" smtClean="0"/>
          </a:p>
          <a:p>
            <a:pPr marL="0" lvl="1" defTabSz="931774">
              <a:defRPr/>
            </a:pPr>
            <a:endParaRPr lang="en-US" dirty="0" smtClean="0"/>
          </a:p>
          <a:p>
            <a:pPr marL="0" lvl="1" defTabSz="931774">
              <a:defRPr/>
            </a:pPr>
            <a:r>
              <a:rPr lang="en-US" dirty="0" smtClean="0"/>
              <a:t>Example: </a:t>
            </a:r>
            <a:r>
              <a:rPr lang="en-US" dirty="0" err="1" smtClean="0"/>
              <a:t>Dx</a:t>
            </a:r>
            <a:r>
              <a:rPr lang="en-US" dirty="0" smtClean="0"/>
              <a:t> entered by Dental, </a:t>
            </a:r>
            <a:r>
              <a:rPr lang="en-US" dirty="0" err="1" smtClean="0"/>
              <a:t>vs</a:t>
            </a:r>
            <a:r>
              <a:rPr lang="en-US" dirty="0" smtClean="0"/>
              <a:t> testing HIV+ with documentation (documented </a:t>
            </a:r>
            <a:r>
              <a:rPr lang="en-US" dirty="0" err="1" smtClean="0"/>
              <a:t>dx</a:t>
            </a:r>
            <a:r>
              <a:rPr lang="en-US" dirty="0" smtClean="0"/>
              <a:t> </a:t>
            </a:r>
            <a:r>
              <a:rPr lang="en-US" dirty="0" err="1" smtClean="0"/>
              <a:t>vs</a:t>
            </a:r>
            <a:r>
              <a:rPr lang="en-US" dirty="0" smtClean="0"/>
              <a:t> pt self-report)</a:t>
            </a:r>
          </a:p>
          <a:p>
            <a:endParaRPr lang="en-US" dirty="0"/>
          </a:p>
        </p:txBody>
      </p:sp>
      <p:sp>
        <p:nvSpPr>
          <p:cNvPr id="4" name="Slide Number Placeholder 3"/>
          <p:cNvSpPr>
            <a:spLocks noGrp="1"/>
          </p:cNvSpPr>
          <p:nvPr>
            <p:ph type="sldNum" sz="quarter" idx="10"/>
          </p:nvPr>
        </p:nvSpPr>
        <p:spPr/>
        <p:txBody>
          <a:bodyPr/>
          <a:lstStyle/>
          <a:p>
            <a:fld id="{67B44EE2-1FB2-43EC-8D33-03EFA42261BB}"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TIME: 5 Min</a:t>
            </a:r>
          </a:p>
          <a:p>
            <a:endParaRPr lang="en-US" dirty="0" smtClean="0"/>
          </a:p>
          <a:p>
            <a:r>
              <a:rPr lang="en-US" dirty="0" smtClean="0"/>
              <a:t>What are challenges you’ve faced when it comes</a:t>
            </a:r>
            <a:r>
              <a:rPr lang="en-US" baseline="0" dirty="0" smtClean="0"/>
              <a:t> </a:t>
            </a:r>
            <a:r>
              <a:rPr lang="en-US" dirty="0" smtClean="0"/>
              <a:t>time</a:t>
            </a:r>
            <a:r>
              <a:rPr lang="en-US" baseline="0" dirty="0" smtClean="0"/>
              <a:t> to report?</a:t>
            </a:r>
          </a:p>
          <a:p>
            <a:endParaRPr lang="en-US" baseline="0" dirty="0" smtClean="0"/>
          </a:p>
          <a:p>
            <a:r>
              <a:rPr lang="en-US" baseline="0" dirty="0" smtClean="0"/>
              <a:t>	-Provide a sample of report request: Specific </a:t>
            </a:r>
            <a:r>
              <a:rPr lang="en-US" baseline="0" dirty="0" err="1" smtClean="0"/>
              <a:t>vs</a:t>
            </a:r>
            <a:r>
              <a:rPr lang="en-US" baseline="0" dirty="0" smtClean="0"/>
              <a:t> Vague</a:t>
            </a:r>
          </a:p>
          <a:p>
            <a:r>
              <a:rPr lang="en-US" baseline="0" dirty="0" smtClean="0"/>
              <a:t>		Audience engagement: Request an example from the audience</a:t>
            </a:r>
          </a:p>
          <a:p>
            <a:r>
              <a:rPr lang="en-US" baseline="0" dirty="0" smtClean="0"/>
              <a:t>		</a:t>
            </a:r>
          </a:p>
        </p:txBody>
      </p:sp>
      <p:sp>
        <p:nvSpPr>
          <p:cNvPr id="4" name="Slide Number Placeholder 3"/>
          <p:cNvSpPr>
            <a:spLocks noGrp="1"/>
          </p:cNvSpPr>
          <p:nvPr>
            <p:ph type="sldNum" sz="quarter" idx="10"/>
          </p:nvPr>
        </p:nvSpPr>
        <p:spPr/>
        <p:txBody>
          <a:bodyPr/>
          <a:lstStyle/>
          <a:p>
            <a:fld id="{67B44EE2-1FB2-43EC-8D33-03EFA42261BB}"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987AE7BC-BE20-459C-884F-D0B271AE0D8A}" type="datetimeFigureOut">
              <a:rPr lang="en-GB" smtClean="0"/>
              <a:pPr/>
              <a:t>16/11/2012</a:t>
            </a:fld>
            <a:endParaRPr lang="en-GB"/>
          </a:p>
        </p:txBody>
      </p:sp>
      <p:sp>
        <p:nvSpPr>
          <p:cNvPr id="17" name="Footer Placeholder 16"/>
          <p:cNvSpPr>
            <a:spLocks noGrp="1"/>
          </p:cNvSpPr>
          <p:nvPr>
            <p:ph type="ftr" sz="quarter" idx="11"/>
          </p:nvPr>
        </p:nvSpPr>
        <p:spPr/>
        <p:txBody>
          <a:bodyPr/>
          <a:lstStyle>
            <a:extLst/>
          </a:lstStyle>
          <a:p>
            <a:endParaRPr lang="en-GB"/>
          </a:p>
        </p:txBody>
      </p:sp>
      <p:sp>
        <p:nvSpPr>
          <p:cNvPr id="29" name="Slide Number Placeholder 28"/>
          <p:cNvSpPr>
            <a:spLocks noGrp="1"/>
          </p:cNvSpPr>
          <p:nvPr>
            <p:ph type="sldNum" sz="quarter" idx="12"/>
          </p:nvPr>
        </p:nvSpPr>
        <p:spPr/>
        <p:txBody>
          <a:bodyPr/>
          <a:lstStyle>
            <a:extLst/>
          </a:lstStyle>
          <a:p>
            <a:fld id="{D4166A92-2E54-4FD9-AC3F-4E05A0A160A6}" type="slidenum">
              <a:rPr lang="en-GB" smtClean="0"/>
              <a:pPr/>
              <a:t>‹#›</a:t>
            </a:fld>
            <a:endParaRPr lang="en-GB"/>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87AE7BC-BE20-459C-884F-D0B271AE0D8A}" type="datetimeFigureOut">
              <a:rPr lang="en-GB" smtClean="0"/>
              <a:pPr/>
              <a:t>16/11/2012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4166A92-2E54-4FD9-AC3F-4E05A0A160A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87AE7BC-BE20-459C-884F-D0B271AE0D8A}" type="datetimeFigureOut">
              <a:rPr lang="en-GB" smtClean="0"/>
              <a:pPr/>
              <a:t>16/11/2012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4166A92-2E54-4FD9-AC3F-4E05A0A160A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87AE7BC-BE20-459C-884F-D0B271AE0D8A}" type="datetimeFigureOut">
              <a:rPr lang="en-GB" smtClean="0"/>
              <a:pPr/>
              <a:t>16/11/2012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4166A92-2E54-4FD9-AC3F-4E05A0A160A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87AE7BC-BE20-459C-884F-D0B271AE0D8A}" type="datetimeFigureOut">
              <a:rPr lang="en-GB" smtClean="0"/>
              <a:pPr/>
              <a:t>16/11/2012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4166A92-2E54-4FD9-AC3F-4E05A0A160A6}" type="slidenum">
              <a:rPr lang="en-GB" smtClean="0"/>
              <a:pPr/>
              <a:t>‹#›</a:t>
            </a:fld>
            <a:endParaRPr lang="en-GB"/>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87AE7BC-BE20-459C-884F-D0B271AE0D8A}" type="datetimeFigureOut">
              <a:rPr lang="en-GB" smtClean="0"/>
              <a:pPr/>
              <a:t>16/11/2012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4166A92-2E54-4FD9-AC3F-4E05A0A160A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87AE7BC-BE20-459C-884F-D0B271AE0D8A}" type="datetimeFigureOut">
              <a:rPr lang="en-GB" smtClean="0"/>
              <a:pPr/>
              <a:t>16/11/2012</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D4166A92-2E54-4FD9-AC3F-4E05A0A160A6}" type="slidenum">
              <a:rPr lang="en-GB" smtClean="0"/>
              <a:pPr/>
              <a:t>‹#›</a:t>
            </a:fld>
            <a:endParaRPr lang="en-GB"/>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87AE7BC-BE20-459C-884F-D0B271AE0D8A}" type="datetimeFigureOut">
              <a:rPr lang="en-GB" smtClean="0"/>
              <a:pPr/>
              <a:t>16/11/2012</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D4166A92-2E54-4FD9-AC3F-4E05A0A160A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87AE7BC-BE20-459C-884F-D0B271AE0D8A}" type="datetimeFigureOut">
              <a:rPr lang="en-GB" smtClean="0"/>
              <a:pPr/>
              <a:t>16/11/2012</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D4166A92-2E54-4FD9-AC3F-4E05A0A160A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87AE7BC-BE20-459C-884F-D0B271AE0D8A}" type="datetimeFigureOut">
              <a:rPr lang="en-GB" smtClean="0"/>
              <a:pPr/>
              <a:t>16/11/2012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4166A92-2E54-4FD9-AC3F-4E05A0A160A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987AE7BC-BE20-459C-884F-D0B271AE0D8A}" type="datetimeFigureOut">
              <a:rPr lang="en-GB" smtClean="0"/>
              <a:pPr/>
              <a:t>16/11/2012</a:t>
            </a:fld>
            <a:endParaRPr lang="en-GB"/>
          </a:p>
        </p:txBody>
      </p:sp>
      <p:sp>
        <p:nvSpPr>
          <p:cNvPr id="6" name="Footer Placeholder 5"/>
          <p:cNvSpPr>
            <a:spLocks noGrp="1"/>
          </p:cNvSpPr>
          <p:nvPr>
            <p:ph type="ftr" sz="quarter" idx="11"/>
          </p:nvPr>
        </p:nvSpPr>
        <p:spPr>
          <a:xfrm>
            <a:off x="914400" y="55499"/>
            <a:ext cx="5562600" cy="365125"/>
          </a:xfrm>
        </p:spPr>
        <p:txBody>
          <a:bodyPr/>
          <a:lstStyle>
            <a:extLst/>
          </a:lstStyle>
          <a:p>
            <a:endParaRPr lang="en-GB"/>
          </a:p>
        </p:txBody>
      </p:sp>
      <p:sp>
        <p:nvSpPr>
          <p:cNvPr id="7" name="Slide Number Placeholder 6"/>
          <p:cNvSpPr>
            <a:spLocks noGrp="1"/>
          </p:cNvSpPr>
          <p:nvPr>
            <p:ph type="sldNum" sz="quarter" idx="12"/>
          </p:nvPr>
        </p:nvSpPr>
        <p:spPr>
          <a:xfrm>
            <a:off x="8610600" y="55499"/>
            <a:ext cx="457200" cy="365125"/>
          </a:xfrm>
        </p:spPr>
        <p:txBody>
          <a:bodyPr/>
          <a:lstStyle>
            <a:extLst/>
          </a:lstStyle>
          <a:p>
            <a:fld id="{D4166A92-2E54-4FD9-AC3F-4E05A0A160A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987AE7BC-BE20-459C-884F-D0B271AE0D8A}" type="datetimeFigureOut">
              <a:rPr lang="en-GB" smtClean="0"/>
              <a:pPr/>
              <a:t>16/11/2012</a:t>
            </a:fld>
            <a:endParaRPr lang="en-GB"/>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GB"/>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D4166A92-2E54-4FD9-AC3F-4E05A0A160A6}"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pesgce.com/RyanWhite2012"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676401"/>
            <a:ext cx="7772400" cy="1924050"/>
          </a:xfrm>
        </p:spPr>
        <p:txBody>
          <a:bodyPr/>
          <a:lstStyle/>
          <a:p>
            <a:pPr algn="ctr"/>
            <a:r>
              <a:rPr lang="en-US" dirty="0"/>
              <a:t>Using your EHR to </a:t>
            </a:r>
            <a:r>
              <a:rPr lang="en-US" dirty="0" smtClean="0"/>
              <a:t>Satisfy Reporting </a:t>
            </a:r>
            <a:r>
              <a:rPr lang="en-US" dirty="0"/>
              <a:t>Requirements</a:t>
            </a:r>
            <a:endParaRPr lang="en-GB" dirty="0"/>
          </a:p>
        </p:txBody>
      </p:sp>
      <p:sp>
        <p:nvSpPr>
          <p:cNvPr id="3" name="Subtitle 2"/>
          <p:cNvSpPr>
            <a:spLocks noGrp="1"/>
          </p:cNvSpPr>
          <p:nvPr>
            <p:ph type="subTitle" idx="1"/>
          </p:nvPr>
        </p:nvSpPr>
        <p:spPr>
          <a:xfrm>
            <a:off x="609600" y="3886200"/>
            <a:ext cx="8153400" cy="1447800"/>
          </a:xfrm>
        </p:spPr>
        <p:txBody>
          <a:bodyPr>
            <a:normAutofit/>
          </a:bodyPr>
          <a:lstStyle/>
          <a:p>
            <a:r>
              <a:rPr lang="en-US" b="1" dirty="0" smtClean="0"/>
              <a:t>Natacha Fernandez-</a:t>
            </a:r>
            <a:r>
              <a:rPr lang="en-US" b="1" dirty="0" err="1" smtClean="0"/>
              <a:t>Ureña</a:t>
            </a:r>
            <a:r>
              <a:rPr lang="en-US" dirty="0" smtClean="0"/>
              <a:t>, Database Manager</a:t>
            </a:r>
          </a:p>
          <a:p>
            <a:r>
              <a:rPr lang="en-US" b="1" dirty="0" smtClean="0"/>
              <a:t>Jose Hernandez</a:t>
            </a:r>
            <a:r>
              <a:rPr lang="en-US" dirty="0" smtClean="0"/>
              <a:t>, Supervising Case Manager</a:t>
            </a:r>
          </a:p>
          <a:p>
            <a:r>
              <a:rPr lang="en-US" b="1" dirty="0" smtClean="0"/>
              <a:t>Shannon Skinner</a:t>
            </a:r>
            <a:r>
              <a:rPr lang="en-US" dirty="0" smtClean="0"/>
              <a:t>, Coordinator for Testing &amp; Linkage to Care</a:t>
            </a:r>
          </a:p>
          <a:p>
            <a:r>
              <a:rPr lang="en-US" b="1" dirty="0" smtClean="0"/>
              <a:t>Dustin Przybilla</a:t>
            </a:r>
            <a:r>
              <a:rPr lang="en-US" dirty="0" smtClean="0"/>
              <a:t>, EHR Informatics Analyst</a:t>
            </a:r>
          </a:p>
          <a:p>
            <a:endParaRPr lang="en-GB" dirty="0"/>
          </a:p>
        </p:txBody>
      </p:sp>
      <p:pic>
        <p:nvPicPr>
          <p:cNvPr id="1026" name="Picture 2" descr="C:\Users\natacha.fernandez\AppData\Local\Microsoft\Windows\Temporary Internet Files\Content.Outlook\ZOZMXY9X\Ryan Network logo.JPG"/>
          <p:cNvPicPr>
            <a:picLocks noChangeAspect="1" noChangeArrowheads="1"/>
          </p:cNvPicPr>
          <p:nvPr/>
        </p:nvPicPr>
        <p:blipFill>
          <a:blip r:embed="rId3" cstate="print"/>
          <a:srcRect/>
          <a:stretch>
            <a:fillRect/>
          </a:stretch>
        </p:blipFill>
        <p:spPr bwMode="auto">
          <a:xfrm>
            <a:off x="6172200" y="6022670"/>
            <a:ext cx="2776728" cy="55796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325562"/>
          </a:xfrm>
        </p:spPr>
        <p:txBody>
          <a:bodyPr>
            <a:normAutofit fontScale="90000"/>
          </a:bodyPr>
          <a:lstStyle/>
          <a:p>
            <a:pPr algn="l"/>
            <a:r>
              <a:rPr lang="en-US" dirty="0" smtClean="0"/>
              <a:t>OBJ 1: </a:t>
            </a:r>
            <a:r>
              <a:rPr lang="en-US" dirty="0" err="1" smtClean="0"/>
              <a:t>Crosswalking</a:t>
            </a:r>
            <a:r>
              <a:rPr lang="en-US" dirty="0" smtClean="0"/>
              <a:t> Your Data</a:t>
            </a:r>
            <a:r>
              <a:rPr lang="en-US" sz="2200" dirty="0" smtClean="0"/>
              <a:t/>
            </a:r>
            <a:br>
              <a:rPr lang="en-US" sz="2200" dirty="0" smtClean="0"/>
            </a:br>
            <a:r>
              <a:rPr lang="en-US" sz="2200" dirty="0" smtClean="0"/>
              <a:t>Translate external reporting expectations into eHR reportable data elements</a:t>
            </a:r>
            <a:endParaRPr lang="en-GB" sz="2200" dirty="0"/>
          </a:p>
        </p:txBody>
      </p:sp>
      <p:sp>
        <p:nvSpPr>
          <p:cNvPr id="3" name="Content Placeholder 2"/>
          <p:cNvSpPr>
            <a:spLocks noGrp="1"/>
          </p:cNvSpPr>
          <p:nvPr>
            <p:ph idx="1"/>
          </p:nvPr>
        </p:nvSpPr>
        <p:spPr>
          <a:xfrm>
            <a:off x="457200" y="1905000"/>
            <a:ext cx="8610600" cy="4267200"/>
          </a:xfrm>
        </p:spPr>
        <p:txBody>
          <a:bodyPr>
            <a:normAutofit/>
          </a:bodyPr>
          <a:lstStyle/>
          <a:p>
            <a:r>
              <a:rPr lang="en-US" dirty="0" smtClean="0"/>
              <a:t>Gather data reporting elements from external entities</a:t>
            </a:r>
          </a:p>
          <a:p>
            <a:r>
              <a:rPr lang="en-US" dirty="0" smtClean="0"/>
              <a:t>Create a map to your current EMR by identifying existing reportable data fields</a:t>
            </a:r>
          </a:p>
          <a:p>
            <a:r>
              <a:rPr lang="en-US" dirty="0" smtClean="0"/>
              <a:t>Identify data elements that </a:t>
            </a:r>
            <a:r>
              <a:rPr lang="en-US" u="sng" dirty="0" smtClean="0"/>
              <a:t>do not exist</a:t>
            </a:r>
            <a:endParaRPr lang="en-US" dirty="0" smtClean="0"/>
          </a:p>
          <a:p>
            <a:r>
              <a:rPr lang="en-US" dirty="0" smtClean="0"/>
              <a:t>Explore possible areas to develop structured fields (</a:t>
            </a:r>
            <a:r>
              <a:rPr lang="en-US" dirty="0" err="1" smtClean="0"/>
              <a:t>Templating</a:t>
            </a:r>
            <a:r>
              <a:rPr lang="en-US" dirty="0" smtClean="0"/>
              <a:t>: PM or MR side?)</a:t>
            </a:r>
          </a:p>
          <a:p>
            <a:r>
              <a:rPr lang="en-US" dirty="0" smtClean="0"/>
              <a:t>Create structured fields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1295400"/>
          </a:xfrm>
        </p:spPr>
        <p:txBody>
          <a:bodyPr>
            <a:normAutofit fontScale="90000"/>
          </a:bodyPr>
          <a:lstStyle/>
          <a:p>
            <a:pPr algn="l"/>
            <a:r>
              <a:rPr lang="en-US" sz="4000" dirty="0" smtClean="0"/>
              <a:t>OBJ 2: Access to Data Magic!</a:t>
            </a:r>
            <a:r>
              <a:rPr lang="en-US" dirty="0" smtClean="0"/>
              <a:t/>
            </a:r>
            <a:br>
              <a:rPr lang="en-US" dirty="0" smtClean="0"/>
            </a:br>
            <a:r>
              <a:rPr lang="en-US" sz="2400" dirty="0" smtClean="0"/>
              <a:t>Illustrate retrieving data entered and importing for dynamic use</a:t>
            </a:r>
            <a:endParaRPr lang="en-GB" sz="2400" dirty="0"/>
          </a:p>
        </p:txBody>
      </p:sp>
      <p:sp>
        <p:nvSpPr>
          <p:cNvPr id="3" name="Content Placeholder 2"/>
          <p:cNvSpPr>
            <a:spLocks noGrp="1"/>
          </p:cNvSpPr>
          <p:nvPr>
            <p:ph idx="1"/>
          </p:nvPr>
        </p:nvSpPr>
        <p:spPr>
          <a:xfrm>
            <a:off x="609600" y="1676400"/>
            <a:ext cx="8229600" cy="4876800"/>
          </a:xfrm>
        </p:spPr>
        <p:txBody>
          <a:bodyPr>
            <a:normAutofit/>
          </a:bodyPr>
          <a:lstStyle/>
          <a:p>
            <a:r>
              <a:rPr lang="en-US" dirty="0" smtClean="0"/>
              <a:t>Data Management Tools</a:t>
            </a:r>
          </a:p>
          <a:p>
            <a:r>
              <a:rPr lang="en-US" dirty="0" smtClean="0"/>
              <a:t>Extraction: Getting Data out of the EMR</a:t>
            </a:r>
          </a:p>
          <a:p>
            <a:pPr lvl="1"/>
            <a:r>
              <a:rPr lang="en-US" dirty="0" smtClean="0"/>
              <a:t>Process: reports are developed, generated, validated and submitted</a:t>
            </a:r>
          </a:p>
          <a:p>
            <a:r>
              <a:rPr lang="en-US" dirty="0" smtClean="0"/>
              <a:t>Importing: Going Beyond Reporting</a:t>
            </a:r>
          </a:p>
          <a:p>
            <a:pPr lvl="1"/>
            <a:r>
              <a:rPr lang="en-US" dirty="0" smtClean="0"/>
              <a:t>Using MS Access to link and utilize eHR data</a:t>
            </a:r>
          </a:p>
          <a:p>
            <a:r>
              <a:rPr lang="en-US" dirty="0" smtClean="0"/>
              <a:t>Continuing Data Quality Improvement:</a:t>
            </a:r>
          </a:p>
          <a:p>
            <a:pPr lvl="1"/>
            <a:r>
              <a:rPr lang="en-US" dirty="0" smtClean="0"/>
              <a:t>Querying for upcoming or due measures</a:t>
            </a:r>
          </a:p>
          <a:p>
            <a:pPr lvl="1"/>
            <a:r>
              <a:rPr lang="en-US" dirty="0" smtClean="0"/>
              <a:t>Querying for uncollected/missing information</a:t>
            </a:r>
          </a:p>
          <a:p>
            <a:pPr lvl="1"/>
            <a:endParaRPr lang="en-US" dirty="0" smtClean="0"/>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001000" cy="914400"/>
          </a:xfrm>
        </p:spPr>
        <p:txBody>
          <a:bodyPr>
            <a:normAutofit fontScale="90000"/>
          </a:bodyPr>
          <a:lstStyle/>
          <a:p>
            <a:pPr algn="l"/>
            <a:r>
              <a:rPr lang="en-US" dirty="0" smtClean="0"/>
              <a:t>OBJ 3: Submitting Data</a:t>
            </a:r>
            <a:br>
              <a:rPr lang="en-US" dirty="0" smtClean="0"/>
            </a:br>
            <a:r>
              <a:rPr lang="en-GB" sz="2700" dirty="0" smtClean="0"/>
              <a:t>Actualize the data capture and submission process </a:t>
            </a:r>
            <a:endParaRPr lang="en-GB" sz="2700" dirty="0"/>
          </a:p>
        </p:txBody>
      </p:sp>
      <p:sp>
        <p:nvSpPr>
          <p:cNvPr id="3" name="Content Placeholder 2"/>
          <p:cNvSpPr>
            <a:spLocks noGrp="1"/>
          </p:cNvSpPr>
          <p:nvPr>
            <p:ph idx="1"/>
          </p:nvPr>
        </p:nvSpPr>
        <p:spPr>
          <a:xfrm>
            <a:off x="838200" y="1676400"/>
            <a:ext cx="7848600" cy="4572000"/>
          </a:xfrm>
        </p:spPr>
        <p:txBody>
          <a:bodyPr>
            <a:normAutofit fontScale="92500" lnSpcReduction="20000"/>
          </a:bodyPr>
          <a:lstStyle/>
          <a:p>
            <a:r>
              <a:rPr lang="en-US" sz="3300" dirty="0" smtClean="0"/>
              <a:t>Data process</a:t>
            </a:r>
          </a:p>
          <a:p>
            <a:pPr lvl="1"/>
            <a:r>
              <a:rPr lang="en-US" dirty="0" smtClean="0"/>
              <a:t>Enter, Evaluate, Extract, Submit, Approve</a:t>
            </a:r>
          </a:p>
          <a:p>
            <a:r>
              <a:rPr lang="en-US" sz="3300" dirty="0" smtClean="0"/>
              <a:t>Methods</a:t>
            </a:r>
          </a:p>
          <a:p>
            <a:pPr lvl="1"/>
            <a:r>
              <a:rPr lang="en-US" dirty="0" smtClean="0"/>
              <a:t>Data upload to centralized repository with report-generating capabilities</a:t>
            </a:r>
          </a:p>
          <a:p>
            <a:pPr lvl="2"/>
            <a:r>
              <a:rPr lang="en-US" dirty="0" smtClean="0"/>
              <a:t>T-REX</a:t>
            </a:r>
          </a:p>
          <a:p>
            <a:pPr lvl="2"/>
            <a:r>
              <a:rPr lang="en-US" dirty="0" err="1" smtClean="0"/>
              <a:t>CAREWare</a:t>
            </a:r>
            <a:endParaRPr lang="en-US" dirty="0" smtClean="0"/>
          </a:p>
          <a:p>
            <a:pPr lvl="1"/>
            <a:r>
              <a:rPr lang="en-US" dirty="0" smtClean="0"/>
              <a:t>EMR vendor can generate report </a:t>
            </a:r>
          </a:p>
          <a:p>
            <a:pPr lvl="1"/>
            <a:r>
              <a:rPr lang="en-US" dirty="0" smtClean="0"/>
              <a:t>Interface or manual data entry</a:t>
            </a:r>
          </a:p>
          <a:p>
            <a:pPr lvl="2"/>
            <a:r>
              <a:rPr lang="en-US" dirty="0" smtClean="0"/>
              <a:t>AIRS</a:t>
            </a:r>
          </a:p>
          <a:p>
            <a:pPr lvl="2"/>
            <a:r>
              <a:rPr lang="en-US" dirty="0" err="1" smtClean="0"/>
              <a:t>eSHARE</a:t>
            </a:r>
            <a:endParaRPr lang="en-US" dirty="0" smtClean="0"/>
          </a:p>
          <a:p>
            <a:r>
              <a:rPr lang="en-US" sz="3300" dirty="0" smtClean="0"/>
              <a:t>Submit client-level data via your EHB</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349496"/>
            <a:ext cx="7772400" cy="1975104"/>
          </a:xfrm>
        </p:spPr>
        <p:txBody>
          <a:bodyPr/>
          <a:lstStyle/>
          <a:p>
            <a:pPr algn="ctr"/>
            <a:r>
              <a:rPr lang="en-US" sz="5400" dirty="0" smtClean="0"/>
              <a:t>Questions &amp; Answers</a:t>
            </a:r>
            <a:endParaRPr lang="en-US" sz="5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smtClean="0"/>
              <a:t>Obtaining CME/CE Credit</a:t>
            </a:r>
            <a:endParaRPr lang="en-GB" dirty="0"/>
          </a:p>
        </p:txBody>
      </p:sp>
      <p:sp>
        <p:nvSpPr>
          <p:cNvPr id="3" name="Content Placeholder 2"/>
          <p:cNvSpPr>
            <a:spLocks noGrp="1"/>
          </p:cNvSpPr>
          <p:nvPr>
            <p:ph idx="1"/>
          </p:nvPr>
        </p:nvSpPr>
        <p:spPr/>
        <p:txBody>
          <a:bodyPr>
            <a:normAutofit/>
          </a:bodyPr>
          <a:lstStyle/>
          <a:p>
            <a:r>
              <a:rPr lang="en-US" dirty="0" smtClean="0"/>
              <a:t>If you would like to receive continuing education credit for this activity, please visit: </a:t>
            </a:r>
          </a:p>
          <a:p>
            <a:pPr>
              <a:buNone/>
            </a:pPr>
            <a:endParaRPr lang="en-US" dirty="0" smtClean="0">
              <a:hlinkClick r:id="rId3"/>
            </a:endParaRPr>
          </a:p>
          <a:p>
            <a:pPr algn="ctr">
              <a:buNone/>
            </a:pPr>
            <a:r>
              <a:rPr lang="en-US" dirty="0" smtClean="0">
                <a:hlinkClick r:id="rId3"/>
              </a:rPr>
              <a:t>http://www.pesgce.com/RyanWhite2012</a:t>
            </a:r>
            <a:endParaRPr lang="en-US" dirty="0" smtClean="0"/>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512064"/>
            <a:ext cx="6248400" cy="914400"/>
          </a:xfrm>
        </p:spPr>
        <p:txBody>
          <a:bodyPr/>
          <a:lstStyle/>
          <a:p>
            <a:r>
              <a:rPr lang="en-US" dirty="0" smtClean="0"/>
              <a:t>Disclosures</a:t>
            </a:r>
            <a:endParaRPr lang="en-GB" dirty="0"/>
          </a:p>
        </p:txBody>
      </p:sp>
      <p:sp>
        <p:nvSpPr>
          <p:cNvPr id="3" name="Content Placeholder 2"/>
          <p:cNvSpPr>
            <a:spLocks noGrp="1"/>
          </p:cNvSpPr>
          <p:nvPr>
            <p:ph idx="1"/>
          </p:nvPr>
        </p:nvSpPr>
        <p:spPr/>
        <p:txBody>
          <a:bodyPr>
            <a:normAutofit fontScale="92500"/>
          </a:bodyPr>
          <a:lstStyle/>
          <a:p>
            <a:pPr>
              <a:buNone/>
            </a:pPr>
            <a:r>
              <a:rPr lang="en-GB" dirty="0" smtClean="0"/>
              <a:t>This continuing education activity is managed and accredited by Professional  Education Service Group. The information presented in this activity represents the opinion of the author(s). Neither PESG, nor any accrediting organization endorses any commercial products displayed or mentioned in conjunction with this activity. </a:t>
            </a:r>
          </a:p>
          <a:p>
            <a:pPr>
              <a:buNone/>
            </a:pPr>
            <a:endParaRPr lang="en-GB" dirty="0" smtClean="0"/>
          </a:p>
          <a:p>
            <a:pPr>
              <a:buNone/>
            </a:pPr>
            <a:r>
              <a:rPr lang="en-US" dirty="0" smtClean="0"/>
              <a:t>Commercial Support was not received for this activity.</a:t>
            </a:r>
          </a:p>
          <a:p>
            <a:pPr>
              <a:buNone/>
            </a:pP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762000" y="304800"/>
            <a:ext cx="1447799" cy="12547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12064"/>
            <a:ext cx="7772400" cy="914400"/>
          </a:xfrm>
        </p:spPr>
        <p:txBody>
          <a:bodyPr/>
          <a:lstStyle/>
          <a:p>
            <a:r>
              <a:rPr lang="en-US" dirty="0" smtClean="0"/>
              <a:t>Disclosures</a:t>
            </a:r>
            <a:endParaRPr lang="en-GB" dirty="0"/>
          </a:p>
        </p:txBody>
      </p:sp>
      <p:sp>
        <p:nvSpPr>
          <p:cNvPr id="3" name="Content Placeholder 2"/>
          <p:cNvSpPr>
            <a:spLocks noGrp="1"/>
          </p:cNvSpPr>
          <p:nvPr>
            <p:ph idx="1"/>
          </p:nvPr>
        </p:nvSpPr>
        <p:spPr/>
        <p:txBody>
          <a:bodyPr/>
          <a:lstStyle/>
          <a:p>
            <a:r>
              <a:rPr lang="en-US" dirty="0" smtClean="0"/>
              <a:t>None of the authors has a financial interest or any relationships to disclose.</a:t>
            </a:r>
          </a:p>
          <a:p>
            <a:r>
              <a:rPr lang="en-US" dirty="0" smtClean="0"/>
              <a:t>CME Staff Disclosures</a:t>
            </a:r>
          </a:p>
          <a:p>
            <a:pPr lvl="1"/>
            <a:r>
              <a:rPr lang="en-US" dirty="0" smtClean="0"/>
              <a:t>Professional Education Services Group staff have no financial interest or relationships to disclose</a:t>
            </a:r>
            <a:endParaRPr lang="en-GB"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914400"/>
          </a:xfrm>
        </p:spPr>
        <p:txBody>
          <a:bodyPr/>
          <a:lstStyle/>
          <a:p>
            <a:r>
              <a:rPr lang="en-US" dirty="0" smtClean="0"/>
              <a:t>Learning Objectives</a:t>
            </a:r>
            <a:endParaRPr lang="en-GB" dirty="0"/>
          </a:p>
        </p:txBody>
      </p:sp>
      <p:sp>
        <p:nvSpPr>
          <p:cNvPr id="3" name="Content Placeholder 2"/>
          <p:cNvSpPr>
            <a:spLocks noGrp="1"/>
          </p:cNvSpPr>
          <p:nvPr>
            <p:ph idx="1"/>
          </p:nvPr>
        </p:nvSpPr>
        <p:spPr>
          <a:xfrm>
            <a:off x="457200" y="990600"/>
            <a:ext cx="8534400" cy="5638800"/>
          </a:xfrm>
        </p:spPr>
        <p:txBody>
          <a:bodyPr>
            <a:noAutofit/>
          </a:bodyPr>
          <a:lstStyle/>
          <a:p>
            <a:r>
              <a:rPr lang="en-US" sz="1900" b="1" dirty="0"/>
              <a:t>Learning Objective 1: </a:t>
            </a:r>
            <a:r>
              <a:rPr lang="en-US" sz="1900" dirty="0"/>
              <a:t>Using paper exercises, </a:t>
            </a:r>
            <a:r>
              <a:rPr lang="en-US" sz="1900" dirty="0" smtClean="0"/>
              <a:t>participants will create </a:t>
            </a:r>
            <a:r>
              <a:rPr lang="en-US" sz="1900" dirty="0"/>
              <a:t>a crosswalk based on data elements required for both reporting and evaluation to be collected in existing fields or structured data fields, which close the data capture gaps in EMR.</a:t>
            </a:r>
            <a:r>
              <a:rPr lang="en-US" sz="1900" b="1" dirty="0"/>
              <a:t>  </a:t>
            </a:r>
            <a:r>
              <a:rPr lang="en-US" sz="1900" dirty="0"/>
              <a:t>Staff will provide best practices on the most appropriate area for collecting and documenting data required for external reporting. </a:t>
            </a:r>
            <a:endParaRPr lang="en-GB" sz="1900" dirty="0"/>
          </a:p>
          <a:p>
            <a:endParaRPr lang="en-GB" sz="1900" dirty="0"/>
          </a:p>
          <a:p>
            <a:r>
              <a:rPr lang="en-US" sz="1900" b="1" dirty="0"/>
              <a:t>Learning Objective 2:  </a:t>
            </a:r>
            <a:r>
              <a:rPr lang="en-US" sz="1900" dirty="0" smtClean="0"/>
              <a:t>Participants will  view a </a:t>
            </a:r>
            <a:r>
              <a:rPr lang="en-US" sz="1900" dirty="0"/>
              <a:t>demonstration on how to </a:t>
            </a:r>
            <a:r>
              <a:rPr lang="en-US" sz="1900" dirty="0" smtClean="0"/>
              <a:t>extract </a:t>
            </a:r>
            <a:r>
              <a:rPr lang="en-US" sz="1900" dirty="0"/>
              <a:t>data using data extraction solutions, such as </a:t>
            </a:r>
            <a:r>
              <a:rPr lang="en-US" sz="1900" dirty="0" err="1"/>
              <a:t>Cognos</a:t>
            </a:r>
            <a:r>
              <a:rPr lang="en-US" sz="1900" dirty="0"/>
              <a:t> and BridgeIT.  </a:t>
            </a:r>
            <a:r>
              <a:rPr lang="en-US" sz="1900" dirty="0" smtClean="0"/>
              <a:t>These illustrations will show participants how </a:t>
            </a:r>
            <a:r>
              <a:rPr lang="en-US" sz="1900" dirty="0"/>
              <a:t>to import the data into other data analysis </a:t>
            </a:r>
            <a:r>
              <a:rPr lang="en-US" sz="1900" dirty="0" smtClean="0"/>
              <a:t>tools, </a:t>
            </a:r>
            <a:r>
              <a:rPr lang="en-US" sz="1900" dirty="0"/>
              <a:t>to support quality management activities to furnish data for reporting. Data analysis tools could include Access, Excel, </a:t>
            </a:r>
            <a:r>
              <a:rPr lang="en-US" sz="1900" dirty="0" err="1"/>
              <a:t>EpiInfo</a:t>
            </a:r>
            <a:r>
              <a:rPr lang="en-US" sz="1900" dirty="0"/>
              <a:t>, ERA or EMR packaged reporting tools. </a:t>
            </a:r>
            <a:endParaRPr lang="en-GB" sz="1900" dirty="0"/>
          </a:p>
          <a:p>
            <a:endParaRPr lang="en-GB" sz="1900" dirty="0"/>
          </a:p>
          <a:p>
            <a:r>
              <a:rPr lang="en-US" sz="1900" b="1" dirty="0"/>
              <a:t>Learning Objective 3:  </a:t>
            </a:r>
            <a:r>
              <a:rPr lang="en-US" sz="1900" dirty="0" smtClean="0"/>
              <a:t>Participants will  view a demonstration and receive  handouts </a:t>
            </a:r>
            <a:r>
              <a:rPr lang="en-US" sz="1900" dirty="0"/>
              <a:t>and flowcharts </a:t>
            </a:r>
            <a:r>
              <a:rPr lang="en-US" sz="1900" dirty="0" smtClean="0"/>
              <a:t>that provide </a:t>
            </a:r>
            <a:r>
              <a:rPr lang="en-US" sz="1900" dirty="0"/>
              <a:t>an overview of </a:t>
            </a:r>
            <a:r>
              <a:rPr lang="en-US" sz="1900" dirty="0" smtClean="0"/>
              <a:t>“pushing data” </a:t>
            </a:r>
            <a:r>
              <a:rPr lang="en-US" sz="1900" dirty="0"/>
              <a:t>to external reporting </a:t>
            </a:r>
            <a:r>
              <a:rPr lang="en-US" sz="1900" dirty="0" smtClean="0"/>
              <a:t>tools </a:t>
            </a:r>
            <a:r>
              <a:rPr lang="en-US" sz="1900" dirty="0"/>
              <a:t>such as </a:t>
            </a:r>
            <a:r>
              <a:rPr lang="en-US" sz="1900" dirty="0" err="1"/>
              <a:t>CAREWare</a:t>
            </a:r>
            <a:r>
              <a:rPr lang="en-US" sz="1900" dirty="0"/>
              <a:t> or AIRS, to satisfy various funders, including HRSA. This could include an electronic </a:t>
            </a:r>
            <a:r>
              <a:rPr lang="en-US" sz="1900" dirty="0" smtClean="0"/>
              <a:t>push or </a:t>
            </a:r>
            <a:r>
              <a:rPr lang="en-US" sz="1900" dirty="0"/>
              <a:t>manual data entry with the ultimate goal of submitting </a:t>
            </a:r>
            <a:r>
              <a:rPr lang="en-US" sz="1900" dirty="0" smtClean="0"/>
              <a:t>a client-level RSR</a:t>
            </a:r>
            <a:r>
              <a:rPr lang="en-US" sz="1900" dirty="0"/>
              <a:t>.   </a:t>
            </a:r>
            <a:endParaRPr lang="en-GB" sz="19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82000" cy="1143000"/>
          </a:xfrm>
        </p:spPr>
        <p:txBody>
          <a:bodyPr>
            <a:normAutofit fontScale="90000"/>
          </a:bodyPr>
          <a:lstStyle/>
          <a:p>
            <a:pPr algn="l"/>
            <a:r>
              <a:rPr lang="en-US" sz="3800" dirty="0" smtClean="0"/>
              <a:t>Continuing Education Key Principals</a:t>
            </a:r>
            <a:r>
              <a:rPr lang="en-US" dirty="0" smtClean="0"/>
              <a:t/>
            </a:r>
            <a:br>
              <a:rPr lang="en-US" dirty="0" smtClean="0"/>
            </a:br>
            <a:r>
              <a:rPr lang="en-US" sz="2800" dirty="0" smtClean="0"/>
              <a:t>1. Bridge Professional Practice Gaps</a:t>
            </a:r>
            <a:endParaRPr lang="en-GB" sz="2800" dirty="0"/>
          </a:p>
        </p:txBody>
      </p:sp>
      <p:sp>
        <p:nvSpPr>
          <p:cNvPr id="3" name="Content Placeholder 2"/>
          <p:cNvSpPr>
            <a:spLocks noGrp="1"/>
          </p:cNvSpPr>
          <p:nvPr>
            <p:ph idx="1"/>
          </p:nvPr>
        </p:nvSpPr>
        <p:spPr>
          <a:xfrm>
            <a:off x="457200" y="1752600"/>
            <a:ext cx="8229600" cy="3962400"/>
          </a:xfrm>
        </p:spPr>
        <p:txBody>
          <a:bodyPr>
            <a:normAutofit/>
          </a:bodyPr>
          <a:lstStyle/>
          <a:p>
            <a:r>
              <a:rPr lang="en-US" dirty="0" smtClean="0"/>
              <a:t>The continuing education activity will address:</a:t>
            </a:r>
          </a:p>
          <a:p>
            <a:pPr lvl="1"/>
            <a:r>
              <a:rPr lang="en-US" dirty="0" smtClean="0"/>
              <a:t>Lack of awareness in electronic health record documentation to fulfill data management and reporting requirements</a:t>
            </a:r>
          </a:p>
          <a:p>
            <a:pPr lvl="1"/>
            <a:r>
              <a:rPr lang="en-US" dirty="0" smtClean="0"/>
              <a:t>Inconsistencies in documentation of reportable data and clinical decision support reminders and alerts</a:t>
            </a:r>
          </a:p>
          <a:p>
            <a:pPr lvl="1"/>
            <a:r>
              <a:rPr lang="en-US" dirty="0" smtClean="0"/>
              <a:t>Lack of contemporary knowledge in interoperability of health information exchange &amp; impact on clinical workflow</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458200" cy="1143000"/>
          </a:xfrm>
        </p:spPr>
        <p:txBody>
          <a:bodyPr>
            <a:normAutofit fontScale="90000"/>
          </a:bodyPr>
          <a:lstStyle/>
          <a:p>
            <a:pPr algn="l"/>
            <a:r>
              <a:rPr lang="en-US" sz="3800" dirty="0" smtClean="0"/>
              <a:t>Continuing Education Key Principals, cont…</a:t>
            </a:r>
            <a:r>
              <a:rPr lang="en-US" dirty="0" smtClean="0"/>
              <a:t/>
            </a:r>
            <a:br>
              <a:rPr lang="en-US" dirty="0" smtClean="0"/>
            </a:br>
            <a:r>
              <a:rPr lang="en-US" sz="2800" dirty="0" smtClean="0"/>
              <a:t>2. Meet Educational Needs</a:t>
            </a:r>
            <a:endParaRPr lang="en-GB" sz="2800" dirty="0"/>
          </a:p>
        </p:txBody>
      </p:sp>
      <p:sp>
        <p:nvSpPr>
          <p:cNvPr id="3" name="Content Placeholder 2"/>
          <p:cNvSpPr>
            <a:spLocks noGrp="1"/>
          </p:cNvSpPr>
          <p:nvPr>
            <p:ph idx="1"/>
          </p:nvPr>
        </p:nvSpPr>
        <p:spPr>
          <a:xfrm>
            <a:off x="381000" y="2103437"/>
            <a:ext cx="8610600" cy="4144963"/>
          </a:xfrm>
        </p:spPr>
        <p:txBody>
          <a:bodyPr>
            <a:normAutofit/>
          </a:bodyPr>
          <a:lstStyle/>
          <a:p>
            <a:r>
              <a:rPr lang="en-US" dirty="0" smtClean="0"/>
              <a:t>The activity will increase the clinician’s knowledge by:</a:t>
            </a:r>
          </a:p>
          <a:p>
            <a:pPr lvl="1"/>
            <a:r>
              <a:rPr lang="en-US" sz="2400" dirty="0" smtClean="0"/>
              <a:t>Raising awareness of Health IT and Clinical Informatics</a:t>
            </a:r>
          </a:p>
          <a:p>
            <a:pPr lvl="1"/>
            <a:r>
              <a:rPr lang="en-US" sz="2400" dirty="0" smtClean="0"/>
              <a:t>Addressing the role of the clinician in disease prevention or treatment through access of quality retrievable data.</a:t>
            </a:r>
          </a:p>
          <a:p>
            <a:pPr lvl="1"/>
            <a:r>
              <a:rPr lang="en-US" sz="2400" dirty="0" smtClean="0"/>
              <a:t>Imparting new or improved methods for assessment, planning, and implementation of Health IT tools such as: CDSS, templates, order sets, dashboard data, alerts &amp; filters that inform</a:t>
            </a:r>
            <a:endParaRPr lang="en-GB"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04800"/>
            <a:ext cx="8534400" cy="914400"/>
          </a:xfrm>
        </p:spPr>
        <p:txBody>
          <a:bodyPr>
            <a:normAutofit fontScale="90000"/>
          </a:bodyPr>
          <a:lstStyle/>
          <a:p>
            <a:pPr algn="l"/>
            <a:r>
              <a:rPr lang="en-US" sz="3800" dirty="0" smtClean="0"/>
              <a:t>Continuing Education Key Principals, cont…</a:t>
            </a:r>
            <a:r>
              <a:rPr lang="en-US" dirty="0" smtClean="0"/>
              <a:t/>
            </a:r>
            <a:br>
              <a:rPr lang="en-US" dirty="0" smtClean="0"/>
            </a:br>
            <a:r>
              <a:rPr lang="en-US" sz="2800" dirty="0" smtClean="0"/>
              <a:t>3. Achieve Improved Results</a:t>
            </a:r>
            <a:endParaRPr lang="en-GB" sz="2800" dirty="0"/>
          </a:p>
        </p:txBody>
      </p:sp>
      <p:sp>
        <p:nvSpPr>
          <p:cNvPr id="3" name="Content Placeholder 2"/>
          <p:cNvSpPr>
            <a:spLocks noGrp="1"/>
          </p:cNvSpPr>
          <p:nvPr>
            <p:ph idx="1"/>
          </p:nvPr>
        </p:nvSpPr>
        <p:spPr>
          <a:xfrm>
            <a:off x="533400" y="2057400"/>
            <a:ext cx="8382000" cy="4038600"/>
          </a:xfrm>
        </p:spPr>
        <p:txBody>
          <a:bodyPr>
            <a:normAutofit fontScale="92500"/>
          </a:bodyPr>
          <a:lstStyle/>
          <a:p>
            <a:r>
              <a:rPr lang="en-US" dirty="0" smtClean="0"/>
              <a:t>This activity is designed to:</a:t>
            </a:r>
          </a:p>
          <a:p>
            <a:pPr lvl="1"/>
            <a:r>
              <a:rPr lang="en-US" dirty="0" smtClean="0"/>
              <a:t>Increase knowledge of appropriate documentation practices in electronic health record</a:t>
            </a:r>
          </a:p>
          <a:p>
            <a:pPr lvl="1"/>
            <a:r>
              <a:rPr lang="en-US" dirty="0" smtClean="0"/>
              <a:t>Impact the purpose and process of integrated documentation as it relates to reporting &amp; clinical decisions</a:t>
            </a:r>
          </a:p>
          <a:p>
            <a:pPr lvl="1"/>
            <a:r>
              <a:rPr lang="en-US" dirty="0" smtClean="0"/>
              <a:t>Implement tools that facilitate health information exchange</a:t>
            </a:r>
          </a:p>
          <a:p>
            <a:pPr lvl="1"/>
            <a:r>
              <a:rPr lang="en-US" dirty="0" smtClean="0"/>
              <a:t>Improve delivery of care for patients with chronic conditions through accessible and organized information.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772400" cy="914400"/>
          </a:xfrm>
        </p:spPr>
        <p:txBody>
          <a:bodyPr/>
          <a:lstStyle/>
          <a:p>
            <a:pPr algn="l"/>
            <a:r>
              <a:rPr lang="en-US" dirty="0" smtClean="0"/>
              <a:t>The </a:t>
            </a:r>
            <a:r>
              <a:rPr lang="en-US" dirty="0" err="1" smtClean="0"/>
              <a:t>eHR</a:t>
            </a:r>
            <a:r>
              <a:rPr lang="en-US" dirty="0" smtClean="0"/>
              <a:t> Approach	</a:t>
            </a:r>
            <a:endParaRPr lang="en-GB" dirty="0"/>
          </a:p>
        </p:txBody>
      </p:sp>
      <p:sp>
        <p:nvSpPr>
          <p:cNvPr id="3" name="Content Placeholder 2"/>
          <p:cNvSpPr>
            <a:spLocks noGrp="1"/>
          </p:cNvSpPr>
          <p:nvPr>
            <p:ph idx="1"/>
          </p:nvPr>
        </p:nvSpPr>
        <p:spPr>
          <a:xfrm>
            <a:off x="685800" y="1447800"/>
            <a:ext cx="8305800" cy="4495800"/>
          </a:xfrm>
        </p:spPr>
        <p:txBody>
          <a:bodyPr>
            <a:normAutofit lnSpcReduction="10000"/>
          </a:bodyPr>
          <a:lstStyle/>
          <a:p>
            <a:r>
              <a:rPr lang="en-US" dirty="0" smtClean="0"/>
              <a:t>Patient-centric</a:t>
            </a:r>
          </a:p>
          <a:p>
            <a:pPr lvl="1"/>
            <a:r>
              <a:rPr lang="en-US" dirty="0" smtClean="0"/>
              <a:t>Interoperability &amp; Health Information Exchange</a:t>
            </a:r>
          </a:p>
          <a:p>
            <a:pPr lvl="1"/>
            <a:r>
              <a:rPr lang="en-US" dirty="0" smtClean="0"/>
              <a:t>Health IT partnership</a:t>
            </a:r>
          </a:p>
          <a:p>
            <a:pPr lvl="1"/>
            <a:r>
              <a:rPr lang="en-US" dirty="0" smtClean="0"/>
              <a:t>Empowered consumer (i.e. Patient engagement)</a:t>
            </a:r>
          </a:p>
          <a:p>
            <a:pPr lvl="1"/>
            <a:r>
              <a:rPr lang="en-US" dirty="0" smtClean="0"/>
              <a:t>Promotes quality care</a:t>
            </a:r>
          </a:p>
          <a:p>
            <a:r>
              <a:rPr lang="en-US" dirty="0" smtClean="0"/>
              <a:t>External entities or requirements impact but do not drive data capture and documentation</a:t>
            </a:r>
          </a:p>
          <a:p>
            <a:r>
              <a:rPr lang="en-US" dirty="0" smtClean="0"/>
              <a:t>Eliminating data capture silos</a:t>
            </a:r>
          </a:p>
          <a:p>
            <a:r>
              <a:rPr lang="en-US" dirty="0" smtClean="0"/>
              <a:t>Focus on data input and its effects on output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914400"/>
          </a:xfrm>
        </p:spPr>
        <p:txBody>
          <a:bodyPr>
            <a:normAutofit fontScale="90000"/>
          </a:bodyPr>
          <a:lstStyle/>
          <a:p>
            <a:r>
              <a:rPr lang="en-US" dirty="0" smtClean="0"/>
              <a:t>Reporting Challenges</a:t>
            </a:r>
            <a:br>
              <a:rPr lang="en-US" dirty="0" smtClean="0"/>
            </a:br>
            <a:r>
              <a:rPr lang="en-US" sz="2000" dirty="0" smtClean="0"/>
              <a:t>With a little planning and development, reporting can be a snap!</a:t>
            </a:r>
            <a:r>
              <a:rPr lang="en-GB" sz="2000" dirty="0" smtClean="0"/>
              <a:t/>
            </a:r>
            <a:br>
              <a:rPr lang="en-GB" sz="2000" dirty="0" smtClean="0"/>
            </a:br>
            <a:endParaRPr lang="en-GB" sz="2000" dirty="0"/>
          </a:p>
        </p:txBody>
      </p:sp>
      <p:sp>
        <p:nvSpPr>
          <p:cNvPr id="3" name="Content Placeholder 2"/>
          <p:cNvSpPr>
            <a:spLocks noGrp="1"/>
          </p:cNvSpPr>
          <p:nvPr>
            <p:ph idx="1"/>
          </p:nvPr>
        </p:nvSpPr>
        <p:spPr>
          <a:xfrm>
            <a:off x="533400" y="1295400"/>
            <a:ext cx="8382000" cy="5181600"/>
          </a:xfrm>
        </p:spPr>
        <p:txBody>
          <a:bodyPr>
            <a:normAutofit/>
          </a:bodyPr>
          <a:lstStyle/>
          <a:p>
            <a:r>
              <a:rPr lang="en-US" dirty="0" smtClean="0"/>
              <a:t>Where’s my data?</a:t>
            </a:r>
          </a:p>
          <a:p>
            <a:pPr lvl="1"/>
            <a:r>
              <a:rPr lang="en-US" dirty="0" smtClean="0"/>
              <a:t>Did you capture it in a retrievable (structured) way?</a:t>
            </a:r>
          </a:p>
          <a:p>
            <a:pPr lvl="1"/>
            <a:r>
              <a:rPr lang="en-US" dirty="0" smtClean="0"/>
              <a:t>Was the service performed?</a:t>
            </a:r>
          </a:p>
          <a:p>
            <a:r>
              <a:rPr lang="en-US" dirty="0" smtClean="0"/>
              <a:t>How do I get it out?</a:t>
            </a:r>
          </a:p>
          <a:p>
            <a:pPr lvl="1"/>
            <a:r>
              <a:rPr lang="en-US" dirty="0" smtClean="0"/>
              <a:t>What tools are available to extract data</a:t>
            </a:r>
          </a:p>
          <a:p>
            <a:pPr lvl="1"/>
            <a:r>
              <a:rPr lang="en-US" dirty="0" smtClean="0"/>
              <a:t>What should I know when looking for my data</a:t>
            </a:r>
            <a:endParaRPr lang="en-US" dirty="0"/>
          </a:p>
          <a:p>
            <a:r>
              <a:rPr lang="en-US" dirty="0" smtClean="0"/>
              <a:t>Other challenges? </a:t>
            </a:r>
          </a:p>
          <a:p>
            <a:pPr lvl="1"/>
            <a:r>
              <a:rPr lang="en-GB" dirty="0" smtClean="0"/>
              <a:t>Determining accuracy</a:t>
            </a:r>
          </a:p>
          <a:p>
            <a:pPr lvl="1"/>
            <a:r>
              <a:rPr lang="en-GB" dirty="0" smtClean="0"/>
              <a:t>PHI &amp; HIPPA (Exchanging client-level data securely)</a:t>
            </a: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11249</TotalTime>
  <Words>982</Words>
  <Application>Microsoft Office PowerPoint</Application>
  <PresentationFormat>On-screen Show (4:3)</PresentationFormat>
  <Paragraphs>258</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Metro</vt:lpstr>
      <vt:lpstr>Using your EHR to Satisfy Reporting Requirements</vt:lpstr>
      <vt:lpstr>Disclosures</vt:lpstr>
      <vt:lpstr>Disclosures</vt:lpstr>
      <vt:lpstr>Learning Objectives</vt:lpstr>
      <vt:lpstr>Continuing Education Key Principals 1. Bridge Professional Practice Gaps</vt:lpstr>
      <vt:lpstr>Continuing Education Key Principals, cont… 2. Meet Educational Needs</vt:lpstr>
      <vt:lpstr>Continuing Education Key Principals, cont… 3. Achieve Improved Results</vt:lpstr>
      <vt:lpstr>The eHR Approach </vt:lpstr>
      <vt:lpstr>Reporting Challenges With a little planning and development, reporting can be a snap! </vt:lpstr>
      <vt:lpstr>OBJ 1: Crosswalking Your Data Translate external reporting expectations into eHR reportable data elements</vt:lpstr>
      <vt:lpstr>OBJ 2: Access to Data Magic! Illustrate retrieving data entered and importing for dynamic use</vt:lpstr>
      <vt:lpstr>OBJ 3: Submitting Data Actualize the data capture and submission process </vt:lpstr>
      <vt:lpstr>Questions &amp; Answers</vt:lpstr>
      <vt:lpstr>Obtaining CME/CE Credit</vt:lpstr>
    </vt:vector>
  </TitlesOfParts>
  <Company>Ryan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natacha.fernandez</dc:creator>
  <cp:lastModifiedBy>natacha.fernandez</cp:lastModifiedBy>
  <cp:revision>560</cp:revision>
  <dcterms:created xsi:type="dcterms:W3CDTF">2012-10-08T17:21:39Z</dcterms:created>
  <dcterms:modified xsi:type="dcterms:W3CDTF">2012-11-23T18:27:32Z</dcterms:modified>
</cp:coreProperties>
</file>