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50"/>
  </p:notesMasterIdLst>
  <p:handoutMasterIdLst>
    <p:handoutMasterId r:id="rId51"/>
  </p:handoutMasterIdLst>
  <p:sldIdLst>
    <p:sldId id="256" r:id="rId2"/>
    <p:sldId id="268" r:id="rId3"/>
    <p:sldId id="263" r:id="rId4"/>
    <p:sldId id="264" r:id="rId5"/>
    <p:sldId id="265" r:id="rId6"/>
    <p:sldId id="266" r:id="rId7"/>
    <p:sldId id="272" r:id="rId8"/>
    <p:sldId id="269" r:id="rId9"/>
    <p:sldId id="270" r:id="rId10"/>
    <p:sldId id="267" r:id="rId11"/>
    <p:sldId id="262" r:id="rId12"/>
    <p:sldId id="258" r:id="rId13"/>
    <p:sldId id="259" r:id="rId14"/>
    <p:sldId id="260"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261" r:id="rId49"/>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241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90" y="-93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57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73BF9F2E-309B-804D-884E-F0B0054400B7}" type="datetimeFigureOut">
              <a:rPr lang="en-US" smtClean="0"/>
              <a:t>10/15/2012</a:t>
            </a:fld>
            <a:endParaRPr lang="en-US" dirty="0"/>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1411FCB9-7EB0-554A-A5AC-C9D3E1600F83}" type="slidenum">
              <a:rPr lang="en-US" smtClean="0"/>
              <a:t>‹#›</a:t>
            </a:fld>
            <a:endParaRPr lang="en-US" dirty="0"/>
          </a:p>
        </p:txBody>
      </p:sp>
    </p:spTree>
    <p:extLst>
      <p:ext uri="{BB962C8B-B14F-4D97-AF65-F5344CB8AC3E}">
        <p14:creationId xmlns:p14="http://schemas.microsoft.com/office/powerpoint/2010/main" val="34687233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1B6E6562-8E2B-BC45-AFDD-076B10D93263}" type="datetimeFigureOut">
              <a:rPr lang="en-US" smtClean="0"/>
              <a:t>10/15/2012</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E7976A1C-5880-D246-A8A6-70238DE73A86}" type="slidenum">
              <a:rPr lang="en-US" smtClean="0"/>
              <a:t>‹#›</a:t>
            </a:fld>
            <a:endParaRPr lang="en-US" dirty="0"/>
          </a:p>
        </p:txBody>
      </p:sp>
    </p:spTree>
    <p:extLst>
      <p:ext uri="{BB962C8B-B14F-4D97-AF65-F5344CB8AC3E}">
        <p14:creationId xmlns:p14="http://schemas.microsoft.com/office/powerpoint/2010/main" val="8759778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976A1C-5880-D246-A8A6-70238DE73A86}" type="slidenum">
              <a:rPr lang="en-US" smtClean="0"/>
              <a:t>1</a:t>
            </a:fld>
            <a:endParaRPr lang="en-US" dirty="0"/>
          </a:p>
        </p:txBody>
      </p:sp>
    </p:spTree>
    <p:extLst>
      <p:ext uri="{BB962C8B-B14F-4D97-AF65-F5344CB8AC3E}">
        <p14:creationId xmlns:p14="http://schemas.microsoft.com/office/powerpoint/2010/main" val="3151053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effectLst/>
              </a:rPr>
              <a:t>It is a team based health care delivery model led by a clinician/physician that provides comprehensive and continuous medical care to patients with the goal of obtaining maximized health outcomes (American College of Physicians) (American Academy of Family Physicians). </a:t>
            </a:r>
          </a:p>
          <a:p>
            <a:pPr marL="0" lvl="1" defTabSz="462229" eaLnBrk="0" fontAlgn="base" hangingPunct="0">
              <a:spcBef>
                <a:spcPct val="30000"/>
              </a:spcBef>
              <a:spcAft>
                <a:spcPct val="0"/>
              </a:spcAft>
              <a:defRPr/>
            </a:pPr>
            <a:r>
              <a:rPr lang="en-US" dirty="0"/>
              <a:t>URAC (formerly the Utilization Review Accreditation Commission) definition is broader:</a:t>
            </a:r>
          </a:p>
          <a:p>
            <a:r>
              <a:rPr lang="en-US" dirty="0"/>
              <a:t> A </a:t>
            </a:r>
            <a:r>
              <a:rPr lang="en-US" b="1" i="1" dirty="0"/>
              <a:t>Patient Centered Health Care Home </a:t>
            </a:r>
            <a:r>
              <a:rPr lang="en-US" dirty="0"/>
              <a:t>(PCHCH) is an interdisciplinary clinician led team approach to delivering and coordinating care that puts patients, their families, and caregivers at the center of all decisions concerning the patient’s health and wellness. A PCHCH provides enhanced access to physical health, behavioral health, and supportive community and social services, ensuring patients receive the right care in the right setting at the right time. A PCHCH also: </a:t>
            </a:r>
          </a:p>
          <a:p>
            <a:r>
              <a:rPr lang="en-US" dirty="0"/>
              <a:t> Utilizes population health management tools to proactively establish wellness and care goals for each patient, aimed at preventing illness and improving individual well being, clinical outcomes and quality of life; </a:t>
            </a:r>
          </a:p>
          <a:p>
            <a:r>
              <a:rPr lang="en-US" dirty="0"/>
              <a:t> Empowers patients to be active participants in their care, through patient-friendly education and informed shared decision-making that is based on cooperation, trust, and respect for each individual’s health care knowledge and health literacy, values, beliefs, and cultural background; </a:t>
            </a:r>
          </a:p>
          <a:p>
            <a:r>
              <a:rPr lang="en-US" dirty="0"/>
              <a:t> Is accountable for a patient’s needs, including prevention, wellness, medical and behavioral health treatment, care transitions, and social and community services where appropriate by planning, providing, coordinating, executing, and monitoring a plan of care for each patient; </a:t>
            </a:r>
          </a:p>
          <a:p>
            <a:r>
              <a:rPr lang="en-US" dirty="0"/>
              <a:t> Optimizes value for patients, payers, and society at large, driven by a commitment to care excellence and customer service. </a:t>
            </a:r>
          </a:p>
          <a:p>
            <a:r>
              <a:rPr lang="en-US" dirty="0"/>
              <a:t> Provides a rewarding place to work, offering a high level of job training and satisfaction for all members of the team allowing team members to optimize their training and experience. </a:t>
            </a:r>
            <a:endParaRPr lang="en-US" b="0" dirty="0" smtClean="0">
              <a:effectLst/>
            </a:endParaRPr>
          </a:p>
          <a:p>
            <a:pPr eaLnBrk="1" hangingPunct="1">
              <a:spcBef>
                <a:spcPct val="0"/>
              </a:spcBef>
            </a:pPr>
            <a:r>
              <a:rPr lang="en-US" b="0" dirty="0" smtClean="0"/>
              <a:t>Now:</a:t>
            </a:r>
            <a:r>
              <a:rPr lang="en-US" b="0" baseline="0" dirty="0" smtClean="0"/>
              <a:t>  </a:t>
            </a:r>
            <a:r>
              <a:rPr lang="en-US" b="0" dirty="0" smtClean="0"/>
              <a:t>At least 5 million patients have been enrolled in at least 26 PCMH demonstration projects as of 2009 with current or planned projects backed by diverse funders in almost every state (Bitton et al., 2010). Growing every day!</a:t>
            </a:r>
          </a:p>
          <a:p>
            <a:pPr eaLnBrk="1" hangingPunct="1">
              <a:spcBef>
                <a:spcPct val="0"/>
              </a:spcBef>
            </a:pPr>
            <a:r>
              <a:rPr lang="en-US" b="0" dirty="0" smtClean="0"/>
              <a:t>A number of Ryan White clinics</a:t>
            </a:r>
            <a:r>
              <a:rPr lang="en-US" b="0" baseline="0" dirty="0" smtClean="0"/>
              <a:t> are interested  in seeking certification.  Many have already become certified or are working toward it. </a:t>
            </a:r>
            <a:endParaRPr lang="en-US" b="0" dirty="0" smtClean="0"/>
          </a:p>
        </p:txBody>
      </p:sp>
      <p:sp>
        <p:nvSpPr>
          <p:cNvPr id="4" name="Slide Number Placeholder 3"/>
          <p:cNvSpPr>
            <a:spLocks noGrp="1"/>
          </p:cNvSpPr>
          <p:nvPr>
            <p:ph type="sldNum" sz="quarter" idx="10"/>
          </p:nvPr>
        </p:nvSpPr>
        <p:spPr/>
        <p:txBody>
          <a:bodyPr/>
          <a:lstStyle/>
          <a:p>
            <a:pPr>
              <a:defRPr/>
            </a:pPr>
            <a:fld id="{7BEADBA0-B210-4C80-8DA4-302D08635D54}" type="slidenum">
              <a:rPr lang="en-US" smtClean="0"/>
              <a:pPr>
                <a:defRPr/>
              </a:pPr>
              <a:t>8</a:t>
            </a:fld>
            <a:endParaRPr lang="en-US" dirty="0"/>
          </a:p>
        </p:txBody>
      </p:sp>
    </p:spTree>
    <p:extLst>
      <p:ext uri="{BB962C8B-B14F-4D97-AF65-F5344CB8AC3E}">
        <p14:creationId xmlns:p14="http://schemas.microsoft.com/office/powerpoint/2010/main" val="1534256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62229" eaLnBrk="0" fontAlgn="base" hangingPunct="0">
              <a:spcBef>
                <a:spcPct val="30000"/>
              </a:spcBef>
              <a:spcAft>
                <a:spcPct val="0"/>
              </a:spcAft>
              <a:defRPr/>
            </a:pPr>
            <a:r>
              <a:rPr lang="en-US" dirty="0" smtClean="0">
                <a:latin typeface="Times New Roman" pitchFamily="-65" charset="0"/>
              </a:rPr>
              <a:t>These change concepts are necessary to transform a practice to a successful PCMH. </a:t>
            </a:r>
          </a:p>
          <a:p>
            <a:pPr defTabSz="462229" eaLnBrk="0" fontAlgn="base" hangingPunct="0">
              <a:spcBef>
                <a:spcPct val="30000"/>
              </a:spcBef>
              <a:spcAft>
                <a:spcPct val="0"/>
              </a:spcAft>
              <a:defRPr/>
            </a:pPr>
            <a:r>
              <a:rPr lang="en-US" dirty="0" smtClean="0"/>
              <a:t>Citation:  E. H. Wagner, K. Coleman, R. J. Reid et al., Guiding Transformation: How Medical Practices Can Become Patient-Centered Medical Homes, The Commonwealth Fund, February 2012.</a:t>
            </a:r>
          </a:p>
          <a:p>
            <a:endParaRPr lang="en-US" dirty="0" smtClean="0">
              <a:latin typeface="Times New Roman" pitchFamily="-65" charset="0"/>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65" charset="0"/>
                <a:ea typeface="ＭＳ Ｐゴシック" pitchFamily="-65" charset="-128"/>
              </a:defRPr>
            </a:lvl1pPr>
            <a:lvl2pPr marL="751122" indent="-288893">
              <a:defRPr sz="2400">
                <a:solidFill>
                  <a:schemeClr val="tx1"/>
                </a:solidFill>
                <a:latin typeface="Times New Roman" pitchFamily="-65" charset="0"/>
                <a:ea typeface="ＭＳ Ｐゴシック" pitchFamily="-65" charset="-128"/>
              </a:defRPr>
            </a:lvl2pPr>
            <a:lvl3pPr marL="1155573" indent="-231115">
              <a:defRPr sz="2400">
                <a:solidFill>
                  <a:schemeClr val="tx1"/>
                </a:solidFill>
                <a:latin typeface="Times New Roman" pitchFamily="-65" charset="0"/>
                <a:ea typeface="ＭＳ Ｐゴシック" pitchFamily="-65" charset="-128"/>
              </a:defRPr>
            </a:lvl3pPr>
            <a:lvl4pPr marL="1617802" indent="-231115">
              <a:defRPr sz="2400">
                <a:solidFill>
                  <a:schemeClr val="tx1"/>
                </a:solidFill>
                <a:latin typeface="Times New Roman" pitchFamily="-65" charset="0"/>
                <a:ea typeface="ＭＳ Ｐゴシック" pitchFamily="-65" charset="-128"/>
              </a:defRPr>
            </a:lvl4pPr>
            <a:lvl5pPr marL="2080031" indent="-231115">
              <a:defRPr sz="2400">
                <a:solidFill>
                  <a:schemeClr val="tx1"/>
                </a:solidFill>
                <a:latin typeface="Times New Roman" pitchFamily="-65" charset="0"/>
                <a:ea typeface="ＭＳ Ｐゴシック" pitchFamily="-65" charset="-128"/>
              </a:defRPr>
            </a:lvl5pPr>
            <a:lvl6pPr marL="2542261" indent="-231115" eaLnBrk="0" fontAlgn="base" hangingPunct="0">
              <a:spcBef>
                <a:spcPct val="0"/>
              </a:spcBef>
              <a:spcAft>
                <a:spcPct val="0"/>
              </a:spcAft>
              <a:defRPr sz="2400">
                <a:solidFill>
                  <a:schemeClr val="tx1"/>
                </a:solidFill>
                <a:latin typeface="Times New Roman" pitchFamily="-65" charset="0"/>
                <a:ea typeface="ＭＳ Ｐゴシック" pitchFamily="-65" charset="-128"/>
              </a:defRPr>
            </a:lvl6pPr>
            <a:lvl7pPr marL="3004490" indent="-231115" eaLnBrk="0" fontAlgn="base" hangingPunct="0">
              <a:spcBef>
                <a:spcPct val="0"/>
              </a:spcBef>
              <a:spcAft>
                <a:spcPct val="0"/>
              </a:spcAft>
              <a:defRPr sz="2400">
                <a:solidFill>
                  <a:schemeClr val="tx1"/>
                </a:solidFill>
                <a:latin typeface="Times New Roman" pitchFamily="-65" charset="0"/>
                <a:ea typeface="ＭＳ Ｐゴシック" pitchFamily="-65" charset="-128"/>
              </a:defRPr>
            </a:lvl7pPr>
            <a:lvl8pPr marL="3466719" indent="-231115" eaLnBrk="0" fontAlgn="base" hangingPunct="0">
              <a:spcBef>
                <a:spcPct val="0"/>
              </a:spcBef>
              <a:spcAft>
                <a:spcPct val="0"/>
              </a:spcAft>
              <a:defRPr sz="2400">
                <a:solidFill>
                  <a:schemeClr val="tx1"/>
                </a:solidFill>
                <a:latin typeface="Times New Roman" pitchFamily="-65" charset="0"/>
                <a:ea typeface="ＭＳ Ｐゴシック" pitchFamily="-65" charset="-128"/>
              </a:defRPr>
            </a:lvl8pPr>
            <a:lvl9pPr marL="3928948" indent="-231115" eaLnBrk="0" fontAlgn="base" hangingPunct="0">
              <a:spcBef>
                <a:spcPct val="0"/>
              </a:spcBef>
              <a:spcAft>
                <a:spcPct val="0"/>
              </a:spcAft>
              <a:defRPr sz="2400">
                <a:solidFill>
                  <a:schemeClr val="tx1"/>
                </a:solidFill>
                <a:latin typeface="Times New Roman" pitchFamily="-65" charset="0"/>
                <a:ea typeface="ＭＳ Ｐゴシック" pitchFamily="-65" charset="-128"/>
              </a:defRPr>
            </a:lvl9pPr>
          </a:lstStyle>
          <a:p>
            <a:fld id="{66FF10CA-A7BA-42FB-A82A-756FBC8A1A59}" type="slidenum">
              <a:rPr lang="en-US" sz="1200"/>
              <a:pPr/>
              <a:t>9</a:t>
            </a:fld>
            <a:endParaRPr 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06" eaLnBrk="0" hangingPunct="0">
              <a:defRPr sz="3600">
                <a:solidFill>
                  <a:schemeClr val="tx2"/>
                </a:solidFill>
                <a:latin typeface="Arial" charset="0"/>
              </a:defRPr>
            </a:lvl1pPr>
            <a:lvl2pPr marL="742935" indent="-285744" defTabSz="923906" eaLnBrk="0" hangingPunct="0">
              <a:defRPr sz="3600">
                <a:solidFill>
                  <a:schemeClr val="tx2"/>
                </a:solidFill>
                <a:latin typeface="Arial" charset="0"/>
              </a:defRPr>
            </a:lvl2pPr>
            <a:lvl3pPr marL="1142977" indent="-228595" defTabSz="923906" eaLnBrk="0" hangingPunct="0">
              <a:defRPr sz="3600">
                <a:solidFill>
                  <a:schemeClr val="tx2"/>
                </a:solidFill>
                <a:latin typeface="Arial" charset="0"/>
              </a:defRPr>
            </a:lvl3pPr>
            <a:lvl4pPr marL="1600168" indent="-228595" defTabSz="923906" eaLnBrk="0" hangingPunct="0">
              <a:defRPr sz="3600">
                <a:solidFill>
                  <a:schemeClr val="tx2"/>
                </a:solidFill>
                <a:latin typeface="Arial" charset="0"/>
              </a:defRPr>
            </a:lvl4pPr>
            <a:lvl5pPr marL="2057359" indent="-228595" defTabSz="923906" eaLnBrk="0" hangingPunct="0">
              <a:defRPr sz="3600">
                <a:solidFill>
                  <a:schemeClr val="tx2"/>
                </a:solidFill>
                <a:latin typeface="Arial" charset="0"/>
              </a:defRPr>
            </a:lvl5pPr>
            <a:lvl6pPr marL="2514550" indent="-228595" algn="ctr" defTabSz="923906" eaLnBrk="0" fontAlgn="base" hangingPunct="0">
              <a:spcBef>
                <a:spcPct val="0"/>
              </a:spcBef>
              <a:spcAft>
                <a:spcPct val="0"/>
              </a:spcAft>
              <a:defRPr sz="3600">
                <a:solidFill>
                  <a:schemeClr val="tx2"/>
                </a:solidFill>
                <a:latin typeface="Arial" charset="0"/>
              </a:defRPr>
            </a:lvl6pPr>
            <a:lvl7pPr marL="2971740" indent="-228595" algn="ctr" defTabSz="923906" eaLnBrk="0" fontAlgn="base" hangingPunct="0">
              <a:spcBef>
                <a:spcPct val="0"/>
              </a:spcBef>
              <a:spcAft>
                <a:spcPct val="0"/>
              </a:spcAft>
              <a:defRPr sz="3600">
                <a:solidFill>
                  <a:schemeClr val="tx2"/>
                </a:solidFill>
                <a:latin typeface="Arial" charset="0"/>
              </a:defRPr>
            </a:lvl7pPr>
            <a:lvl8pPr marL="3428932" indent="-228595" algn="ctr" defTabSz="923906" eaLnBrk="0" fontAlgn="base" hangingPunct="0">
              <a:spcBef>
                <a:spcPct val="0"/>
              </a:spcBef>
              <a:spcAft>
                <a:spcPct val="0"/>
              </a:spcAft>
              <a:defRPr sz="3600">
                <a:solidFill>
                  <a:schemeClr val="tx2"/>
                </a:solidFill>
                <a:latin typeface="Arial" charset="0"/>
              </a:defRPr>
            </a:lvl8pPr>
            <a:lvl9pPr marL="3886122" indent="-228595" algn="ctr" defTabSz="923906" eaLnBrk="0" fontAlgn="base" hangingPunct="0">
              <a:spcBef>
                <a:spcPct val="0"/>
              </a:spcBef>
              <a:spcAft>
                <a:spcPct val="0"/>
              </a:spcAft>
              <a:defRPr sz="3600">
                <a:solidFill>
                  <a:schemeClr val="tx2"/>
                </a:solidFill>
                <a:latin typeface="Arial" charset="0"/>
              </a:defRPr>
            </a:lvl9pPr>
          </a:lstStyle>
          <a:p>
            <a:pPr eaLnBrk="1" hangingPunct="1"/>
            <a:fld id="{E7DCBB95-B217-42EC-BE15-99E19B18C738}" type="slidenum">
              <a:rPr lang="en-US" sz="1200">
                <a:solidFill>
                  <a:schemeClr val="tx1"/>
                </a:solidFill>
              </a:rPr>
              <a:pPr eaLnBrk="1" hangingPunct="1"/>
              <a:t>11</a:t>
            </a:fld>
            <a:endParaRPr lang="en-US" sz="1200" dirty="0">
              <a:solidFill>
                <a:schemeClr val="tx1"/>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Applied to many settings including agricultural extension agencies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976A1C-5880-D246-A8A6-70238DE73A86}" type="slidenum">
              <a:rPr lang="en-US" smtClean="0"/>
              <a:t>48</a:t>
            </a:fld>
            <a:endParaRPr lang="en-US" dirty="0"/>
          </a:p>
        </p:txBody>
      </p:sp>
    </p:spTree>
    <p:extLst>
      <p:ext uri="{BB962C8B-B14F-4D97-AF65-F5344CB8AC3E}">
        <p14:creationId xmlns:p14="http://schemas.microsoft.com/office/powerpoint/2010/main" val="37148167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2" name="Rectangle 11"/>
          <p:cNvSpPr/>
          <p:nvPr userDrawn="1"/>
        </p:nvSpPr>
        <p:spPr>
          <a:xfrm>
            <a:off x="0" y="0"/>
            <a:ext cx="9001124" cy="4846320"/>
          </a:xfrm>
          <a:prstGeom prst="rect">
            <a:avLst/>
          </a:prstGeom>
          <a:solidFill>
            <a:srgbClr val="4584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4846320"/>
            <a:ext cx="9001124" cy="20116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57199" y="228600"/>
            <a:ext cx="8245475" cy="4571999"/>
          </a:xfrm>
        </p:spPr>
        <p:txBody>
          <a:bodyPr anchor="ctr">
            <a:noAutofit/>
          </a:bodyPr>
          <a:lstStyle>
            <a:lvl1pPr>
              <a:lnSpc>
                <a:spcPct val="100000"/>
              </a:lnSpc>
              <a:defRPr sz="4400" b="0" spc="-8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457200" y="4800600"/>
            <a:ext cx="5881083" cy="1244600"/>
          </a:xfrm>
        </p:spPr>
        <p:txBody>
          <a:bodyPr/>
          <a:lstStyle>
            <a:lvl1pPr marL="0" indent="0" algn="l">
              <a:buNone/>
              <a:defRPr b="0" cap="none" spc="120" baseline="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HIV Medical Homes Resource Center</a:t>
            </a:r>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001124" y="0"/>
            <a:ext cx="142876" cy="4846320"/>
          </a:xfrm>
          <a:prstGeom prst="rect">
            <a:avLst/>
          </a:prstGeom>
          <a:solidFill>
            <a:srgbClr val="CC2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HIV-MHRC-logo_final_color.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38283" y="5223207"/>
            <a:ext cx="1953833" cy="1502714"/>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HIV Medical Homes Resource Center</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HIV Medical Homes Resource Center</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4" name="Picture 3" descr="HH_stacked_FINAL.png"/>
          <p:cNvPicPr>
            <a:picLocks noChangeAspect="1"/>
          </p:cNvPicPr>
          <p:nvPr userDrawn="1"/>
        </p:nvPicPr>
        <p:blipFill>
          <a:blip r:embed="rId2"/>
          <a:stretch>
            <a:fillRect/>
          </a:stretch>
        </p:blipFill>
        <p:spPr>
          <a:xfrm>
            <a:off x="6955155" y="3762405"/>
            <a:ext cx="1731645" cy="514350"/>
          </a:xfrm>
          <a:prstGeom prst="rect">
            <a:avLst/>
          </a:prstGeom>
        </p:spPr>
      </p:pic>
      <p:cxnSp>
        <p:nvCxnSpPr>
          <p:cNvPr id="5" name="Straight Connector 4"/>
          <p:cNvCxnSpPr/>
          <p:nvPr userDrawn="1"/>
        </p:nvCxnSpPr>
        <p:spPr>
          <a:xfrm>
            <a:off x="457200" y="4381096"/>
            <a:ext cx="8229600" cy="1588"/>
          </a:xfrm>
          <a:prstGeom prst="line">
            <a:avLst/>
          </a:prstGeom>
          <a:ln w="12700" cap="flat" cmpd="sng" algn="ctr">
            <a:solidFill>
              <a:srgbClr val="00698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 name="Text Placeholder 11"/>
          <p:cNvSpPr>
            <a:spLocks noGrp="1"/>
          </p:cNvSpPr>
          <p:nvPr>
            <p:ph type="body" sz="quarter" idx="12" hasCustomPrompt="1"/>
          </p:nvPr>
        </p:nvSpPr>
        <p:spPr>
          <a:xfrm>
            <a:off x="457200" y="4389468"/>
            <a:ext cx="8229600" cy="894097"/>
          </a:xfrm>
        </p:spPr>
        <p:txBody>
          <a:bodyPr/>
          <a:lstStyle/>
          <a:p>
            <a:pPr lvl="0"/>
            <a:r>
              <a:rPr lang="en-US" dirty="0" smtClean="0"/>
              <a:t>Click to edit Title of Presentation</a:t>
            </a:r>
            <a:endParaRPr lang="en-US" dirty="0"/>
          </a:p>
        </p:txBody>
      </p:sp>
      <p:sp>
        <p:nvSpPr>
          <p:cNvPr id="7" name="Text Placeholder 20"/>
          <p:cNvSpPr>
            <a:spLocks noGrp="1"/>
          </p:cNvSpPr>
          <p:nvPr>
            <p:ph type="body" sz="quarter" idx="14" hasCustomPrompt="1"/>
          </p:nvPr>
        </p:nvSpPr>
        <p:spPr>
          <a:xfrm>
            <a:off x="457200" y="5367421"/>
            <a:ext cx="8229600" cy="988929"/>
          </a:xfrm>
        </p:spPr>
        <p:txBody>
          <a:bodyPr>
            <a:normAutofit/>
          </a:bodyPr>
          <a:lstStyle>
            <a:lvl1pPr>
              <a:defRPr sz="1400">
                <a:solidFill>
                  <a:srgbClr val="636165"/>
                </a:solidFill>
              </a:defRPr>
            </a:lvl1pPr>
          </a:lstStyle>
          <a:p>
            <a:pPr lvl="0"/>
            <a:r>
              <a:rPr lang="en-US" dirty="0" smtClean="0"/>
              <a:t>Click to edit Presenter Information</a:t>
            </a:r>
          </a:p>
          <a:p>
            <a:pPr lvl="0"/>
            <a:r>
              <a:rPr lang="en-US" dirty="0" smtClean="0"/>
              <a:t>Presenter Title</a:t>
            </a:r>
          </a:p>
          <a:p>
            <a:pPr lvl="0"/>
            <a:r>
              <a:rPr lang="en-US" dirty="0" smtClean="0"/>
              <a:t>Company</a:t>
            </a:r>
          </a:p>
          <a:p>
            <a:pPr lvl="0"/>
            <a:endParaRPr lang="en-US" dirty="0"/>
          </a:p>
        </p:txBody>
      </p:sp>
      <p:pic>
        <p:nvPicPr>
          <p:cNvPr id="8" name="Picture 7" descr="option1 title 20120809.jpg"/>
          <p:cNvPicPr>
            <a:picLocks noChangeAspect="1"/>
          </p:cNvPicPr>
          <p:nvPr userDrawn="1"/>
        </p:nvPicPr>
        <p:blipFill>
          <a:blip r:embed="rId3"/>
          <a:stretch>
            <a:fillRect/>
          </a:stretch>
        </p:blipFill>
        <p:spPr>
          <a:xfrm>
            <a:off x="462305" y="0"/>
            <a:ext cx="8229600" cy="3657600"/>
          </a:xfrm>
          <a:prstGeom prst="rect">
            <a:avLst/>
          </a:prstGeom>
        </p:spPr>
      </p:pic>
    </p:spTree>
    <p:extLst>
      <p:ext uri="{BB962C8B-B14F-4D97-AF65-F5344CB8AC3E}">
        <p14:creationId xmlns:p14="http://schemas.microsoft.com/office/powerpoint/2010/main" val="269336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4" name="Picture 3" descr="HH_stacked_FINAL.png"/>
          <p:cNvPicPr>
            <a:picLocks noChangeAspect="1"/>
          </p:cNvPicPr>
          <p:nvPr userDrawn="1"/>
        </p:nvPicPr>
        <p:blipFill>
          <a:blip r:embed="rId2"/>
          <a:stretch>
            <a:fillRect/>
          </a:stretch>
        </p:blipFill>
        <p:spPr>
          <a:xfrm>
            <a:off x="6955155" y="3762405"/>
            <a:ext cx="1731645" cy="514350"/>
          </a:xfrm>
          <a:prstGeom prst="rect">
            <a:avLst/>
          </a:prstGeom>
        </p:spPr>
      </p:pic>
      <p:cxnSp>
        <p:nvCxnSpPr>
          <p:cNvPr id="5" name="Straight Connector 4"/>
          <p:cNvCxnSpPr/>
          <p:nvPr userDrawn="1"/>
        </p:nvCxnSpPr>
        <p:spPr>
          <a:xfrm>
            <a:off x="457200" y="4381096"/>
            <a:ext cx="8229600" cy="1588"/>
          </a:xfrm>
          <a:prstGeom prst="line">
            <a:avLst/>
          </a:prstGeom>
          <a:ln w="12700" cap="flat" cmpd="sng" algn="ctr">
            <a:solidFill>
              <a:srgbClr val="00698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 name="Text Placeholder 11"/>
          <p:cNvSpPr>
            <a:spLocks noGrp="1"/>
          </p:cNvSpPr>
          <p:nvPr>
            <p:ph type="body" sz="quarter" idx="12" hasCustomPrompt="1"/>
          </p:nvPr>
        </p:nvSpPr>
        <p:spPr>
          <a:xfrm>
            <a:off x="457200" y="4389468"/>
            <a:ext cx="8229600" cy="894097"/>
          </a:xfrm>
        </p:spPr>
        <p:txBody>
          <a:bodyPr/>
          <a:lstStyle/>
          <a:p>
            <a:pPr lvl="0"/>
            <a:r>
              <a:rPr lang="en-US" dirty="0" smtClean="0"/>
              <a:t>Click to edit Title of Presentation</a:t>
            </a:r>
            <a:endParaRPr lang="en-US" dirty="0"/>
          </a:p>
        </p:txBody>
      </p:sp>
      <p:sp>
        <p:nvSpPr>
          <p:cNvPr id="7" name="Text Placeholder 20"/>
          <p:cNvSpPr>
            <a:spLocks noGrp="1"/>
          </p:cNvSpPr>
          <p:nvPr>
            <p:ph type="body" sz="quarter" idx="14" hasCustomPrompt="1"/>
          </p:nvPr>
        </p:nvSpPr>
        <p:spPr>
          <a:xfrm>
            <a:off x="457200" y="5367421"/>
            <a:ext cx="8229600" cy="988929"/>
          </a:xfrm>
        </p:spPr>
        <p:txBody>
          <a:bodyPr>
            <a:normAutofit/>
          </a:bodyPr>
          <a:lstStyle>
            <a:lvl1pPr>
              <a:defRPr sz="1400">
                <a:solidFill>
                  <a:srgbClr val="636165"/>
                </a:solidFill>
              </a:defRPr>
            </a:lvl1pPr>
          </a:lstStyle>
          <a:p>
            <a:pPr lvl="0"/>
            <a:r>
              <a:rPr lang="en-US" dirty="0" smtClean="0"/>
              <a:t>Click to edit Presenter Information</a:t>
            </a:r>
          </a:p>
          <a:p>
            <a:pPr lvl="0"/>
            <a:r>
              <a:rPr lang="en-US" dirty="0" smtClean="0"/>
              <a:t>Presenter Title</a:t>
            </a:r>
          </a:p>
          <a:p>
            <a:pPr lvl="0"/>
            <a:r>
              <a:rPr lang="en-US" dirty="0" smtClean="0"/>
              <a:t>Company</a:t>
            </a:r>
          </a:p>
          <a:p>
            <a:pPr lvl="0"/>
            <a:endParaRPr lang="en-US" dirty="0"/>
          </a:p>
        </p:txBody>
      </p:sp>
      <p:pic>
        <p:nvPicPr>
          <p:cNvPr id="8" name="Picture 7" descr="option1 title 20120809.jpg"/>
          <p:cNvPicPr>
            <a:picLocks noChangeAspect="1"/>
          </p:cNvPicPr>
          <p:nvPr userDrawn="1"/>
        </p:nvPicPr>
        <p:blipFill>
          <a:blip r:embed="rId3"/>
          <a:stretch>
            <a:fillRect/>
          </a:stretch>
        </p:blipFill>
        <p:spPr>
          <a:xfrm>
            <a:off x="462305" y="0"/>
            <a:ext cx="8229600" cy="3657600"/>
          </a:xfrm>
          <a:prstGeom prst="rect">
            <a:avLst/>
          </a:prstGeom>
        </p:spPr>
      </p:pic>
    </p:spTree>
    <p:extLst>
      <p:ext uri="{BB962C8B-B14F-4D97-AF65-F5344CB8AC3E}">
        <p14:creationId xmlns:p14="http://schemas.microsoft.com/office/powerpoint/2010/main" val="4255376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HIV Medical Homes Resource Center</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1447800"/>
            <a:ext cx="8140323" cy="4321175"/>
          </a:xfrm>
        </p:spPr>
        <p:txBody>
          <a:bodyPr anchor="ctr">
            <a:noAutofit/>
          </a:bodyPr>
          <a:lstStyle>
            <a:lvl1pPr algn="l">
              <a:lnSpc>
                <a:spcPct val="100000"/>
              </a:lnSpc>
              <a:defRPr sz="4800" b="1" cap="none" spc="-80" baseline="0">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457200" y="228601"/>
            <a:ext cx="8140322" cy="1066800"/>
          </a:xfrm>
        </p:spPr>
        <p:txBody>
          <a:bodyPr anchor="b">
            <a:normAutofit/>
          </a:bodyPr>
          <a:lstStyle>
            <a:lvl1pPr marL="0" indent="0">
              <a:buNone/>
              <a:defRPr sz="3600" b="0" cap="none"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Date Placeholder 6"/>
          <p:cNvSpPr>
            <a:spLocks noGrp="1"/>
          </p:cNvSpPr>
          <p:nvPr>
            <p:ph type="dt" sz="half" idx="10"/>
          </p:nvPr>
        </p:nvSpPr>
        <p:spPr/>
        <p:txBody>
          <a:bodyPr/>
          <a:lstStyle/>
          <a:p>
            <a:endParaRPr lang="en-US" dirty="0"/>
          </a:p>
        </p:txBody>
      </p:sp>
      <p:sp>
        <p:nvSpPr>
          <p:cNvPr id="9" name="Footer Placeholder 8"/>
          <p:cNvSpPr>
            <a:spLocks noGrp="1"/>
          </p:cNvSpPr>
          <p:nvPr>
            <p:ph type="ftr" sz="quarter" idx="12"/>
          </p:nvPr>
        </p:nvSpPr>
        <p:spPr/>
        <p:txBody>
          <a:bodyPr/>
          <a:lstStyle/>
          <a:p>
            <a:r>
              <a:rPr lang="en-US" dirty="0" smtClean="0"/>
              <a:t>HIV Medical Homes Resource Center</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574800"/>
            <a:ext cx="384718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40391" y="1574800"/>
            <a:ext cx="402341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HIV Medical Homes Resource Center</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hasCustomPrompt="1"/>
          </p:nvPr>
        </p:nvSpPr>
        <p:spPr>
          <a:xfrm>
            <a:off x="457201" y="1572768"/>
            <a:ext cx="3835942" cy="639762"/>
          </a:xfrm>
        </p:spPr>
        <p:txBody>
          <a:bodyPr anchor="b">
            <a:noAutofit/>
          </a:bodyPr>
          <a:lstStyle>
            <a:lvl1pPr marL="0" indent="0">
              <a:buNone/>
              <a:defRPr sz="1800" b="0" cap="none"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1" y="2259366"/>
            <a:ext cx="3835941"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4495437" y="1572768"/>
            <a:ext cx="4068371" cy="639762"/>
          </a:xfrm>
        </p:spPr>
        <p:txBody>
          <a:bodyPr anchor="b">
            <a:noAutofit/>
          </a:bodyPr>
          <a:lstStyle>
            <a:lvl1pPr marL="0" indent="0">
              <a:buNone/>
              <a:defRPr lang="en-US" sz="1800" b="0" kern="1200" cap="none"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dirty="0" smtClean="0"/>
              <a:t>Click to edit master text styles</a:t>
            </a:r>
          </a:p>
        </p:txBody>
      </p:sp>
      <p:sp>
        <p:nvSpPr>
          <p:cNvPr id="6" name="Content Placeholder 5"/>
          <p:cNvSpPr>
            <a:spLocks noGrp="1"/>
          </p:cNvSpPr>
          <p:nvPr>
            <p:ph sz="quarter" idx="4"/>
          </p:nvPr>
        </p:nvSpPr>
        <p:spPr>
          <a:xfrm>
            <a:off x="4495437" y="2259366"/>
            <a:ext cx="4068371"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smtClean="0"/>
              <a:t>HIV Medical Homes Resource Center</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HIV Medical Homes Resource Center</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HIV Medical Homes Resource Center</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HIV Medical Homes Resource Center</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userDrawn="1"/>
        </p:nvSpPr>
        <p:spPr>
          <a:xfrm>
            <a:off x="0" y="4846320"/>
            <a:ext cx="9001124" cy="20116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HIV Medical Homes Resource Center</a:t>
            </a:r>
            <a:endParaRPr lang="en-US"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rgbClr val="CC2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0"/>
            <a:ext cx="900112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52718"/>
            <a:ext cx="8106608"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8106608"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bg1">
                    <a:lumMod val="50000"/>
                  </a:schemeClr>
                </a:solidFill>
              </a:defRPr>
            </a:lvl1pPr>
          </a:lstStyle>
          <a:p>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rgbClr val="7F7F7F"/>
                </a:solidFill>
              </a:defRPr>
            </a:lvl1pPr>
          </a:lstStyle>
          <a:p>
            <a:r>
              <a:rPr lang="en-US" dirty="0" smtClean="0"/>
              <a:t>HIV Medical Homes Resource Center</a:t>
            </a:r>
            <a:endParaRPr lang="en-US" dirty="0"/>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001124" y="1371600"/>
            <a:ext cx="142876" cy="5486400"/>
          </a:xfrm>
          <a:prstGeom prst="rect">
            <a:avLst/>
          </a:prstGeom>
          <a:solidFill>
            <a:srgbClr val="CC2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Lst>
  <p:hf sldNum="0" hdr="0" dt="0"/>
  <p:txStyles>
    <p:titleStyle>
      <a:lvl1pPr algn="l" defTabSz="914400" rtl="0" eaLnBrk="1" latinLnBrk="0" hangingPunct="1">
        <a:spcBef>
          <a:spcPct val="0"/>
        </a:spcBef>
        <a:buNone/>
        <a:defRPr sz="3600" b="1" kern="1200" cap="none" spc="-60" baseline="0">
          <a:solidFill>
            <a:schemeClr val="tx2"/>
          </a:solidFill>
          <a:latin typeface="+mj-lt"/>
          <a:ea typeface="+mj-ea"/>
          <a:cs typeface="+mj-cs"/>
        </a:defRPr>
      </a:lvl1pPr>
    </p:titleStyle>
    <p:bodyStyle>
      <a:lvl1pPr marL="457200" indent="-457200" algn="l" defTabSz="914400" rtl="0" eaLnBrk="1" latinLnBrk="0" hangingPunct="1">
        <a:spcBef>
          <a:spcPct val="20000"/>
        </a:spcBef>
        <a:spcAft>
          <a:spcPts val="600"/>
        </a:spcAft>
        <a:buFont typeface="Wingdings" charset="2"/>
        <a:buChar char="§"/>
        <a:defRPr sz="3000" b="0" kern="1200">
          <a:solidFill>
            <a:schemeClr val="tx1"/>
          </a:solidFill>
          <a:latin typeface="+mn-lt"/>
          <a:ea typeface="+mn-ea"/>
          <a:cs typeface="+mn-cs"/>
        </a:defRPr>
      </a:lvl1pPr>
      <a:lvl2pPr marL="573088" indent="-298450" algn="l" defTabSz="914400" rtl="0" eaLnBrk="1" latinLnBrk="0" hangingPunct="1">
        <a:spcBef>
          <a:spcPct val="20000"/>
        </a:spcBef>
        <a:buClr>
          <a:schemeClr val="tx2"/>
        </a:buClr>
        <a:buFont typeface="Wingdings"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Wingdings"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4"/>
        </a:buClr>
        <a:buFont typeface="Wingdings"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buClr>
        <a:buFont typeface="Wingdings" charset="2"/>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0.jpeg"/><Relationship Id="rId4" Type="http://schemas.openxmlformats.org/officeDocument/2006/relationships/image" Target="../media/image9.emf"/></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pesgce.com/RyanWhite2012"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The Patient‐Centered Medical Home (PCMH) Guidance: Lessons from Ryan White Grantees </a:t>
            </a:r>
            <a:r>
              <a:rPr lang="en-US" b="1" dirty="0" smtClean="0"/>
              <a:t>– </a:t>
            </a:r>
            <a:br>
              <a:rPr lang="en-US" b="1" dirty="0" smtClean="0"/>
            </a:br>
            <a:r>
              <a:rPr lang="en-US" b="1" dirty="0" smtClean="0"/>
              <a:t>PCMH 201</a:t>
            </a:r>
            <a:br>
              <a:rPr lang="en-US" b="1" dirty="0" smtClean="0"/>
            </a:br>
            <a:r>
              <a:rPr lang="en-US" sz="2800" b="1" dirty="0" smtClean="0"/>
              <a:t/>
            </a:r>
            <a:br>
              <a:rPr lang="en-US" sz="2800" b="1" dirty="0" smtClean="0"/>
            </a:br>
            <a:r>
              <a:rPr lang="en-US" sz="2800" dirty="0" smtClean="0"/>
              <a:t>Ryan White Grantee Meeting 2012</a:t>
            </a:r>
            <a:endParaRPr lang="en-US" dirty="0"/>
          </a:p>
        </p:txBody>
      </p:sp>
      <p:sp>
        <p:nvSpPr>
          <p:cNvPr id="3" name="Subtitle 2"/>
          <p:cNvSpPr>
            <a:spLocks noGrp="1"/>
          </p:cNvSpPr>
          <p:nvPr>
            <p:ph type="subTitle" idx="1"/>
          </p:nvPr>
        </p:nvSpPr>
        <p:spPr>
          <a:xfrm>
            <a:off x="228600" y="4870939"/>
            <a:ext cx="6109683" cy="1244600"/>
          </a:xfrm>
        </p:spPr>
        <p:txBody>
          <a:bodyPr>
            <a:noAutofit/>
          </a:bodyPr>
          <a:lstStyle/>
          <a:p>
            <a:r>
              <a:rPr lang="en-US" sz="1800" dirty="0" smtClean="0"/>
              <a:t>Carolyn Burr, EdD, RN</a:t>
            </a:r>
          </a:p>
          <a:p>
            <a:r>
              <a:rPr lang="en-US" sz="1800" dirty="0" smtClean="0">
                <a:cs typeface="Gill Sans MT"/>
              </a:rPr>
              <a:t>Deputy Executive Director, </a:t>
            </a:r>
          </a:p>
          <a:p>
            <a:r>
              <a:rPr lang="en-US" sz="1800" dirty="0" smtClean="0">
                <a:cs typeface="Gill Sans MT"/>
              </a:rPr>
              <a:t>François-Xavier </a:t>
            </a:r>
            <a:r>
              <a:rPr lang="en-US" sz="1800" dirty="0">
                <a:cs typeface="Gill Sans MT"/>
              </a:rPr>
              <a:t>Bagnoud Center</a:t>
            </a:r>
            <a:br>
              <a:rPr lang="en-US" sz="1800" dirty="0">
                <a:cs typeface="Gill Sans MT"/>
              </a:rPr>
            </a:br>
            <a:r>
              <a:rPr lang="en-US" sz="1800" dirty="0">
                <a:cs typeface="Gill Sans MT"/>
              </a:rPr>
              <a:t>Co-Principal </a:t>
            </a:r>
            <a:r>
              <a:rPr lang="en-US" sz="1800" dirty="0" smtClean="0">
                <a:cs typeface="Gill Sans MT"/>
              </a:rPr>
              <a:t>Investigator, </a:t>
            </a:r>
            <a:r>
              <a:rPr lang="en-US" sz="1800" dirty="0">
                <a:cs typeface="Gill Sans MT"/>
              </a:rPr>
              <a:t>HIV-Medical Homes </a:t>
            </a:r>
            <a:r>
              <a:rPr lang="en-US" sz="1800" dirty="0" smtClean="0">
                <a:cs typeface="Gill Sans MT"/>
              </a:rPr>
              <a:t>Resource Center </a:t>
            </a:r>
            <a:r>
              <a:rPr lang="en-US" sz="1800" dirty="0">
                <a:cs typeface="Gill Sans MT"/>
              </a:rPr>
              <a:t>(HIV-MHRC)</a:t>
            </a:r>
            <a:r>
              <a:rPr lang="en-US" sz="1600" dirty="0">
                <a:cs typeface="Gill Sans MT"/>
              </a:rPr>
              <a:t/>
            </a:r>
            <a:br>
              <a:rPr lang="en-US" sz="1600" dirty="0">
                <a:cs typeface="Gill Sans MT"/>
              </a:rPr>
            </a:br>
            <a:endParaRPr lang="en-US" sz="1600" dirty="0"/>
          </a:p>
        </p:txBody>
      </p:sp>
      <p:sp>
        <p:nvSpPr>
          <p:cNvPr id="4" name="Footer Placeholder 3"/>
          <p:cNvSpPr>
            <a:spLocks noGrp="1"/>
          </p:cNvSpPr>
          <p:nvPr>
            <p:ph type="ftr" sz="quarter" idx="11"/>
          </p:nvPr>
        </p:nvSpPr>
        <p:spPr/>
        <p:txBody>
          <a:bodyPr/>
          <a:lstStyle/>
          <a:p>
            <a:r>
              <a:rPr lang="en-US" dirty="0" smtClean="0"/>
              <a:t>HIV Medical Homes Resource Center</a:t>
            </a:r>
            <a:endParaRPr lang="en-US" dirty="0"/>
          </a:p>
        </p:txBody>
      </p:sp>
    </p:spTree>
    <p:extLst>
      <p:ext uri="{BB962C8B-B14F-4D97-AF65-F5344CB8AC3E}">
        <p14:creationId xmlns:p14="http://schemas.microsoft.com/office/powerpoint/2010/main" val="3649269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“Lessons From the Field”</a:t>
            </a:r>
            <a:endParaRPr lang="en-US" dirty="0"/>
          </a:p>
        </p:txBody>
      </p:sp>
      <p:sp>
        <p:nvSpPr>
          <p:cNvPr id="3" name="Content Placeholder 2"/>
          <p:cNvSpPr>
            <a:spLocks noGrp="1"/>
          </p:cNvSpPr>
          <p:nvPr>
            <p:ph idx="1"/>
          </p:nvPr>
        </p:nvSpPr>
        <p:spPr/>
        <p:txBody>
          <a:bodyPr/>
          <a:lstStyle/>
          <a:p>
            <a:r>
              <a:rPr lang="en-US" dirty="0" smtClean="0"/>
              <a:t>Colleagues who have been through the PCMH certification process</a:t>
            </a:r>
          </a:p>
          <a:p>
            <a:r>
              <a:rPr lang="en-US" dirty="0" smtClean="0"/>
              <a:t>Real life examples of implementing practice transformation</a:t>
            </a:r>
          </a:p>
          <a:p>
            <a:r>
              <a:rPr lang="en-US" dirty="0" smtClean="0"/>
              <a:t>Providers from a range of RW grantees – health departments, academic medical centers, community health centers</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dirty="0" smtClean="0"/>
              <a:t>HIV Medical Homes Resource Center</a:t>
            </a:r>
            <a:endParaRPr lang="en-US" dirty="0"/>
          </a:p>
        </p:txBody>
      </p:sp>
      <p:pic>
        <p:nvPicPr>
          <p:cNvPr id="5" name="Picture 4"/>
          <p:cNvPicPr/>
          <p:nvPr/>
        </p:nvPicPr>
        <p:blipFill>
          <a:blip r:embed="rId2" cstate="email">
            <a:extLst>
              <a:ext uri="{28A0092B-C50C-407E-A947-70E740481C1C}">
                <a14:useLocalDpi xmlns:a14="http://schemas.microsoft.com/office/drawing/2010/main" val="0"/>
              </a:ext>
            </a:extLst>
          </a:blip>
          <a:stretch>
            <a:fillRect/>
          </a:stretch>
        </p:blipFill>
        <p:spPr>
          <a:xfrm>
            <a:off x="7537013" y="5575324"/>
            <a:ext cx="1026795" cy="789305"/>
          </a:xfrm>
          <a:prstGeom prst="rect">
            <a:avLst/>
          </a:prstGeom>
        </p:spPr>
      </p:pic>
    </p:spTree>
    <p:extLst>
      <p:ext uri="{BB962C8B-B14F-4D97-AF65-F5344CB8AC3E}">
        <p14:creationId xmlns:p14="http://schemas.microsoft.com/office/powerpoint/2010/main" val="12743179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pPr eaLnBrk="1" hangingPunct="1">
              <a:defRPr/>
            </a:pPr>
            <a:r>
              <a:rPr lang="en-US" dirty="0" smtClean="0"/>
              <a:t>How are new ideas or procedures adopted into practice?</a:t>
            </a:r>
          </a:p>
        </p:txBody>
      </p:sp>
      <p:sp>
        <p:nvSpPr>
          <p:cNvPr id="223235" name="Rectangle 3"/>
          <p:cNvSpPr>
            <a:spLocks noGrp="1" noChangeArrowheads="1"/>
          </p:cNvSpPr>
          <p:nvPr>
            <p:ph type="body" idx="1"/>
          </p:nvPr>
        </p:nvSpPr>
        <p:spPr/>
        <p:txBody>
          <a:bodyPr/>
          <a:lstStyle/>
          <a:p>
            <a:pPr eaLnBrk="1" hangingPunct="1">
              <a:buFont typeface="Wingdings" pitchFamily="2" charset="2"/>
              <a:buNone/>
              <a:defRPr/>
            </a:pPr>
            <a:r>
              <a:rPr lang="en-US" dirty="0" smtClean="0"/>
              <a:t>Diffusion of Innovation Theory</a:t>
            </a:r>
          </a:p>
          <a:p>
            <a:pPr eaLnBrk="1" hangingPunct="1">
              <a:defRPr/>
            </a:pPr>
            <a:r>
              <a:rPr lang="en-US" dirty="0" smtClean="0"/>
              <a:t>Knowledge</a:t>
            </a:r>
          </a:p>
          <a:p>
            <a:pPr eaLnBrk="1" hangingPunct="1">
              <a:defRPr/>
            </a:pPr>
            <a:r>
              <a:rPr lang="en-US" dirty="0" smtClean="0">
                <a:solidFill>
                  <a:srgbClr val="FF0000"/>
                </a:solidFill>
              </a:rPr>
              <a:t>Persuasion</a:t>
            </a:r>
          </a:p>
          <a:p>
            <a:pPr eaLnBrk="1" hangingPunct="1">
              <a:defRPr/>
            </a:pPr>
            <a:r>
              <a:rPr lang="en-US" dirty="0" smtClean="0"/>
              <a:t>Decision</a:t>
            </a:r>
          </a:p>
          <a:p>
            <a:pPr eaLnBrk="1" hangingPunct="1">
              <a:defRPr/>
            </a:pPr>
            <a:r>
              <a:rPr lang="en-US" dirty="0" smtClean="0"/>
              <a:t>Implementation</a:t>
            </a:r>
          </a:p>
          <a:p>
            <a:pPr eaLnBrk="1" hangingPunct="1">
              <a:defRPr/>
            </a:pPr>
            <a:r>
              <a:rPr lang="en-US" dirty="0" smtClean="0"/>
              <a:t>Confirmation</a:t>
            </a:r>
          </a:p>
        </p:txBody>
      </p:sp>
      <p:sp>
        <p:nvSpPr>
          <p:cNvPr id="223236" name="Text Box 4"/>
          <p:cNvSpPr txBox="1">
            <a:spLocks noChangeArrowheads="1"/>
          </p:cNvSpPr>
          <p:nvPr/>
        </p:nvSpPr>
        <p:spPr bwMode="auto">
          <a:xfrm>
            <a:off x="1719141" y="5571149"/>
            <a:ext cx="1898650" cy="641350"/>
          </a:xfrm>
          <a:prstGeom prst="rect">
            <a:avLst/>
          </a:prstGeom>
          <a:noFill/>
          <a:ln w="9525">
            <a:noFill/>
            <a:miter lim="800000"/>
            <a:headEnd/>
            <a:tailEnd/>
          </a:ln>
          <a:effectLst/>
        </p:spPr>
        <p:txBody>
          <a:bodyPr wrap="none">
            <a:spAutoFit/>
          </a:bodyPr>
          <a:lstStyle/>
          <a:p>
            <a:pPr algn="l">
              <a:spcBef>
                <a:spcPct val="20000"/>
              </a:spcBef>
              <a:buClr>
                <a:schemeClr val="hlink"/>
              </a:buClr>
              <a:buSzPct val="80000"/>
              <a:buFont typeface="Wingdings" pitchFamily="2" charset="2"/>
              <a:buNone/>
              <a:defRPr/>
            </a:pPr>
            <a:r>
              <a:rPr lang="en-US" sz="1800" dirty="0">
                <a:solidFill>
                  <a:schemeClr val="tx1"/>
                </a:solidFill>
                <a:effectLst>
                  <a:outerShdw blurRad="38100" dist="38100" dir="2700000" algn="tl">
                    <a:srgbClr val="000000"/>
                  </a:outerShdw>
                </a:effectLst>
              </a:rPr>
              <a:t>EM Rogers 1962</a:t>
            </a:r>
          </a:p>
          <a:p>
            <a:pPr algn="l" eaLnBrk="0" hangingPunct="0">
              <a:defRPr/>
            </a:pPr>
            <a:endParaRPr lang="en-US" sz="1800" dirty="0">
              <a:solidFill>
                <a:schemeClr val="tx1"/>
              </a:solidFill>
              <a:effectLst/>
            </a:endParaRPr>
          </a:p>
        </p:txBody>
      </p:sp>
      <p:pic>
        <p:nvPicPr>
          <p:cNvPr id="5" name="Picture 4"/>
          <p:cNvPicPr/>
          <p:nvPr/>
        </p:nvPicPr>
        <p:blipFill>
          <a:blip r:embed="rId3" cstate="email">
            <a:extLst>
              <a:ext uri="{28A0092B-C50C-407E-A947-70E740481C1C}">
                <a14:useLocalDpi xmlns:a14="http://schemas.microsoft.com/office/drawing/2010/main" val="0"/>
              </a:ext>
            </a:extLst>
          </a:blip>
          <a:stretch>
            <a:fillRect/>
          </a:stretch>
        </p:blipFill>
        <p:spPr>
          <a:xfrm>
            <a:off x="7461225" y="5663247"/>
            <a:ext cx="1026795" cy="789305"/>
          </a:xfrm>
          <a:prstGeom prst="rect">
            <a:avLst/>
          </a:prstGeom>
        </p:spPr>
      </p:pic>
    </p:spTree>
    <p:extLst>
      <p:ext uri="{BB962C8B-B14F-4D97-AF65-F5344CB8AC3E}">
        <p14:creationId xmlns:p14="http://schemas.microsoft.com/office/powerpoint/2010/main" val="3113796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 for the LFF Panel</a:t>
            </a:r>
            <a:endParaRPr lang="en-US" dirty="0"/>
          </a:p>
        </p:txBody>
      </p:sp>
      <p:sp>
        <p:nvSpPr>
          <p:cNvPr id="3" name="Content Placeholder 2"/>
          <p:cNvSpPr>
            <a:spLocks noGrp="1"/>
          </p:cNvSpPr>
          <p:nvPr>
            <p:ph idx="1"/>
          </p:nvPr>
        </p:nvSpPr>
        <p:spPr/>
        <p:txBody>
          <a:bodyPr>
            <a:normAutofit lnSpcReduction="10000"/>
          </a:bodyPr>
          <a:lstStyle/>
          <a:p>
            <a:r>
              <a:rPr lang="en-US" dirty="0" smtClean="0"/>
              <a:t>Provides models for practice change</a:t>
            </a:r>
          </a:p>
          <a:p>
            <a:pPr>
              <a:defRPr/>
            </a:pPr>
            <a:r>
              <a:rPr lang="en-US" dirty="0"/>
              <a:t>Identifies the </a:t>
            </a:r>
            <a:r>
              <a:rPr lang="en-US" dirty="0" smtClean="0"/>
              <a:t>impact </a:t>
            </a:r>
            <a:r>
              <a:rPr lang="en-US" dirty="0"/>
              <a:t>of adopting </a:t>
            </a:r>
            <a:r>
              <a:rPr lang="en-US" dirty="0" smtClean="0"/>
              <a:t>PCMH</a:t>
            </a:r>
          </a:p>
          <a:p>
            <a:pPr>
              <a:defRPr/>
            </a:pPr>
            <a:r>
              <a:rPr lang="en-US" dirty="0" smtClean="0"/>
              <a:t>Opportunity to share unexpected learning – “What I wish I’d known”</a:t>
            </a:r>
          </a:p>
          <a:p>
            <a:pPr>
              <a:defRPr/>
            </a:pPr>
            <a:r>
              <a:rPr lang="en-US" dirty="0" smtClean="0"/>
              <a:t>Provides practical advice for the documentation required </a:t>
            </a:r>
          </a:p>
          <a:p>
            <a:pPr>
              <a:defRPr/>
            </a:pPr>
            <a:r>
              <a:rPr lang="en-US" dirty="0"/>
              <a:t>Colleagues’ positive experiences increases </a:t>
            </a:r>
            <a:r>
              <a:rPr lang="en-US" dirty="0" smtClean="0"/>
              <a:t>motivation</a:t>
            </a:r>
            <a:endParaRPr lang="en-US" dirty="0"/>
          </a:p>
          <a:p>
            <a:endParaRPr lang="en-US" dirty="0"/>
          </a:p>
        </p:txBody>
      </p:sp>
      <p:sp>
        <p:nvSpPr>
          <p:cNvPr id="4" name="Footer Placeholder 3"/>
          <p:cNvSpPr>
            <a:spLocks noGrp="1"/>
          </p:cNvSpPr>
          <p:nvPr>
            <p:ph type="ftr" sz="quarter" idx="11"/>
          </p:nvPr>
        </p:nvSpPr>
        <p:spPr/>
        <p:txBody>
          <a:bodyPr/>
          <a:lstStyle/>
          <a:p>
            <a:r>
              <a:rPr lang="en-US" dirty="0" smtClean="0"/>
              <a:t>HIV Medical Homes Resource Center</a:t>
            </a:r>
            <a:endParaRPr lang="en-US" dirty="0"/>
          </a:p>
        </p:txBody>
      </p:sp>
      <p:pic>
        <p:nvPicPr>
          <p:cNvPr id="5" name="Picture 4"/>
          <p:cNvPicPr/>
          <p:nvPr/>
        </p:nvPicPr>
        <p:blipFill>
          <a:blip r:embed="rId2" cstate="email">
            <a:extLst>
              <a:ext uri="{28A0092B-C50C-407E-A947-70E740481C1C}">
                <a14:useLocalDpi xmlns:a14="http://schemas.microsoft.com/office/drawing/2010/main" val="0"/>
              </a:ext>
            </a:extLst>
          </a:blip>
          <a:stretch>
            <a:fillRect/>
          </a:stretch>
        </p:blipFill>
        <p:spPr>
          <a:xfrm>
            <a:off x="7537013" y="5592909"/>
            <a:ext cx="1026795" cy="789305"/>
          </a:xfrm>
          <a:prstGeom prst="rect">
            <a:avLst/>
          </a:prstGeom>
        </p:spPr>
      </p:pic>
    </p:spTree>
    <p:extLst>
      <p:ext uri="{BB962C8B-B14F-4D97-AF65-F5344CB8AC3E}">
        <p14:creationId xmlns:p14="http://schemas.microsoft.com/office/powerpoint/2010/main" val="11785859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713"/>
            <a:ext cx="8106608" cy="1371600"/>
          </a:xfrm>
        </p:spPr>
        <p:txBody>
          <a:bodyPr/>
          <a:lstStyle/>
          <a:p>
            <a:r>
              <a:rPr lang="en-US" dirty="0" smtClean="0"/>
              <a:t>Selection Criteria for LFF Panelists</a:t>
            </a:r>
            <a:endParaRPr lang="en-US" dirty="0"/>
          </a:p>
        </p:txBody>
      </p:sp>
      <p:sp>
        <p:nvSpPr>
          <p:cNvPr id="3" name="Content Placeholder 2"/>
          <p:cNvSpPr>
            <a:spLocks noGrp="1"/>
          </p:cNvSpPr>
          <p:nvPr>
            <p:ph idx="1"/>
          </p:nvPr>
        </p:nvSpPr>
        <p:spPr>
          <a:xfrm>
            <a:off x="457200" y="1360195"/>
            <a:ext cx="8106608" cy="4785628"/>
          </a:xfrm>
        </p:spPr>
        <p:txBody>
          <a:bodyPr>
            <a:normAutofit fontScale="92500"/>
          </a:bodyPr>
          <a:lstStyle/>
          <a:p>
            <a:r>
              <a:rPr lang="en-US" dirty="0" smtClean="0"/>
              <a:t>Needs Assessment data from the agency</a:t>
            </a:r>
          </a:p>
          <a:p>
            <a:pPr lvl="1"/>
            <a:r>
              <a:rPr lang="en-US" dirty="0" smtClean="0"/>
              <a:t>Certified as a Primary Care Medical Home</a:t>
            </a:r>
          </a:p>
          <a:p>
            <a:pPr lvl="1"/>
            <a:r>
              <a:rPr lang="en-US" dirty="0" smtClean="0"/>
              <a:t>Ryan White funding from multiple Parts</a:t>
            </a:r>
          </a:p>
          <a:p>
            <a:pPr lvl="1"/>
            <a:r>
              <a:rPr lang="en-US" dirty="0" smtClean="0"/>
              <a:t>Type of practice: HIV-specific, FQHC, academic</a:t>
            </a:r>
          </a:p>
          <a:p>
            <a:pPr lvl="1"/>
            <a:r>
              <a:rPr lang="en-US" dirty="0" smtClean="0"/>
              <a:t>Examples of successful practice change</a:t>
            </a:r>
          </a:p>
          <a:p>
            <a:r>
              <a:rPr lang="en-US" dirty="0" smtClean="0"/>
              <a:t>Key informant interviews</a:t>
            </a:r>
          </a:p>
          <a:p>
            <a:pPr lvl="1"/>
            <a:r>
              <a:rPr lang="en-US" dirty="0" smtClean="0"/>
              <a:t>Motivation for becoming PCMH</a:t>
            </a:r>
          </a:p>
          <a:p>
            <a:pPr lvl="1"/>
            <a:r>
              <a:rPr lang="en-US" dirty="0" smtClean="0"/>
              <a:t>Impact of RW on PCMH application process</a:t>
            </a:r>
          </a:p>
          <a:p>
            <a:r>
              <a:rPr lang="en-US" dirty="0" smtClean="0"/>
              <a:t>For AGM – the real-time experience of the process</a:t>
            </a:r>
            <a:endParaRPr lang="en-US" dirty="0"/>
          </a:p>
        </p:txBody>
      </p:sp>
      <p:sp>
        <p:nvSpPr>
          <p:cNvPr id="4" name="Footer Placeholder 3"/>
          <p:cNvSpPr>
            <a:spLocks noGrp="1"/>
          </p:cNvSpPr>
          <p:nvPr>
            <p:ph type="ftr" sz="quarter" idx="11"/>
          </p:nvPr>
        </p:nvSpPr>
        <p:spPr/>
        <p:txBody>
          <a:bodyPr/>
          <a:lstStyle/>
          <a:p>
            <a:r>
              <a:rPr lang="en-US" dirty="0" smtClean="0"/>
              <a:t>HIV Medical Homes Resource Center</a:t>
            </a:r>
            <a:endParaRPr lang="en-US" dirty="0"/>
          </a:p>
        </p:txBody>
      </p:sp>
      <p:pic>
        <p:nvPicPr>
          <p:cNvPr id="5" name="Picture 4"/>
          <p:cNvPicPr/>
          <p:nvPr/>
        </p:nvPicPr>
        <p:blipFill>
          <a:blip r:embed="rId2" cstate="email">
            <a:extLst>
              <a:ext uri="{28A0092B-C50C-407E-A947-70E740481C1C}">
                <a14:useLocalDpi xmlns:a14="http://schemas.microsoft.com/office/drawing/2010/main" val="0"/>
              </a:ext>
            </a:extLst>
          </a:blip>
          <a:stretch>
            <a:fillRect/>
          </a:stretch>
        </p:blipFill>
        <p:spPr>
          <a:xfrm>
            <a:off x="7689825" y="5918224"/>
            <a:ext cx="1026795" cy="789305"/>
          </a:xfrm>
          <a:prstGeom prst="rect">
            <a:avLst/>
          </a:prstGeom>
        </p:spPr>
      </p:pic>
    </p:spTree>
    <p:extLst>
      <p:ext uri="{BB962C8B-B14F-4D97-AF65-F5344CB8AC3E}">
        <p14:creationId xmlns:p14="http://schemas.microsoft.com/office/powerpoint/2010/main" val="8615205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428"/>
            <a:ext cx="8106608" cy="1371600"/>
          </a:xfrm>
        </p:spPr>
        <p:txBody>
          <a:bodyPr/>
          <a:lstStyle/>
          <a:p>
            <a:r>
              <a:rPr lang="en-US" dirty="0" smtClean="0"/>
              <a:t>Lessons from the Field</a:t>
            </a:r>
            <a:endParaRPr lang="en-US" dirty="0"/>
          </a:p>
        </p:txBody>
      </p:sp>
      <p:sp>
        <p:nvSpPr>
          <p:cNvPr id="4" name="Footer Placeholder 3"/>
          <p:cNvSpPr>
            <a:spLocks noGrp="1"/>
          </p:cNvSpPr>
          <p:nvPr>
            <p:ph type="ftr" sz="quarter" idx="11"/>
          </p:nvPr>
        </p:nvSpPr>
        <p:spPr/>
        <p:txBody>
          <a:bodyPr/>
          <a:lstStyle/>
          <a:p>
            <a:r>
              <a:rPr lang="en-US" dirty="0" smtClean="0"/>
              <a:t>HIV Medical Homes Resource Center</a:t>
            </a:r>
            <a:endParaRPr lang="en-US" dirty="0"/>
          </a:p>
        </p:txBody>
      </p:sp>
      <p:pic>
        <p:nvPicPr>
          <p:cNvPr id="6" name="Content Placeholder 5" descr="02F12888.jpg"/>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t="15510" b="15510"/>
          <a:stretch/>
        </p:blipFill>
        <p:spPr>
          <a:xfrm>
            <a:off x="2211388" y="1611313"/>
            <a:ext cx="4483100" cy="4638675"/>
          </a:xfrm>
        </p:spPr>
      </p:pic>
      <p:pic>
        <p:nvPicPr>
          <p:cNvPr id="5" name="Picture 4"/>
          <p:cNvPicPr/>
          <p:nvPr/>
        </p:nvPicPr>
        <p:blipFill>
          <a:blip r:embed="rId3" cstate="email">
            <a:extLst>
              <a:ext uri="{28A0092B-C50C-407E-A947-70E740481C1C}">
                <a14:useLocalDpi xmlns:a14="http://schemas.microsoft.com/office/drawing/2010/main" val="0"/>
              </a:ext>
            </a:extLst>
          </a:blip>
          <a:stretch>
            <a:fillRect/>
          </a:stretch>
        </p:blipFill>
        <p:spPr>
          <a:xfrm>
            <a:off x="7610693" y="5582773"/>
            <a:ext cx="1026795" cy="789305"/>
          </a:xfrm>
          <a:prstGeom prst="rect">
            <a:avLst/>
          </a:prstGeom>
        </p:spPr>
      </p:pic>
    </p:spTree>
    <p:extLst>
      <p:ext uri="{BB962C8B-B14F-4D97-AF65-F5344CB8AC3E}">
        <p14:creationId xmlns:p14="http://schemas.microsoft.com/office/powerpoint/2010/main" val="23042095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normAutofit fontScale="70000" lnSpcReduction="20000"/>
          </a:bodyPr>
          <a:lstStyle/>
          <a:p>
            <a:pPr algn="ctr"/>
            <a:r>
              <a:rPr lang="en-US" dirty="0"/>
              <a:t>Patient Centered Medical </a:t>
            </a:r>
            <a:r>
              <a:rPr lang="en-US" dirty="0" smtClean="0"/>
              <a:t>Home</a:t>
            </a:r>
          </a:p>
          <a:p>
            <a:pPr algn="ctr"/>
            <a:r>
              <a:rPr lang="en-US" dirty="0" smtClean="0"/>
              <a:t>Thomas </a:t>
            </a:r>
            <a:r>
              <a:rPr lang="en-US" dirty="0"/>
              <a:t>Street Health Center: How We Got To The </a:t>
            </a:r>
            <a:r>
              <a:rPr lang="en-US" dirty="0" smtClean="0"/>
              <a:t>Winner’s </a:t>
            </a:r>
            <a:r>
              <a:rPr lang="en-US" dirty="0"/>
              <a:t>Podium</a:t>
            </a:r>
          </a:p>
          <a:p>
            <a:pPr algn="ctr"/>
            <a:endParaRPr lang="en-US" dirty="0" smtClean="0"/>
          </a:p>
          <a:p>
            <a:pPr algn="ctr"/>
            <a:endParaRPr lang="en-US" dirty="0"/>
          </a:p>
        </p:txBody>
      </p:sp>
      <p:sp>
        <p:nvSpPr>
          <p:cNvPr id="3" name="Text Placeholder 2"/>
          <p:cNvSpPr>
            <a:spLocks noGrp="1"/>
          </p:cNvSpPr>
          <p:nvPr>
            <p:ph type="body" sz="quarter" idx="14"/>
          </p:nvPr>
        </p:nvSpPr>
        <p:spPr/>
        <p:txBody>
          <a:bodyPr>
            <a:normAutofit fontScale="77500" lnSpcReduction="20000"/>
          </a:bodyPr>
          <a:lstStyle/>
          <a:p>
            <a:r>
              <a:rPr lang="en-US" dirty="0" smtClean="0"/>
              <a:t>Ruby Chapman, BSN RN</a:t>
            </a:r>
          </a:p>
          <a:p>
            <a:r>
              <a:rPr lang="en-US" dirty="0" smtClean="0"/>
              <a:t>Nursing Coordinator </a:t>
            </a:r>
          </a:p>
          <a:p>
            <a:r>
              <a:rPr lang="en-US" dirty="0" smtClean="0"/>
              <a:t>HIV Services</a:t>
            </a:r>
          </a:p>
          <a:p>
            <a:r>
              <a:rPr lang="en-US" dirty="0" smtClean="0"/>
              <a:t>Thomas Street Health Center</a:t>
            </a:r>
            <a:endParaRPr lang="en-US" dirty="0"/>
          </a:p>
        </p:txBody>
      </p:sp>
    </p:spTree>
    <p:extLst>
      <p:ext uri="{BB962C8B-B14F-4D97-AF65-F5344CB8AC3E}">
        <p14:creationId xmlns:p14="http://schemas.microsoft.com/office/powerpoint/2010/main" val="36302837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normAutofit fontScale="70000" lnSpcReduction="20000"/>
          </a:bodyPr>
          <a:lstStyle/>
          <a:p>
            <a:pPr algn="ctr"/>
            <a:r>
              <a:rPr lang="en-US" dirty="0"/>
              <a:t>Patient Centered Medical </a:t>
            </a:r>
            <a:r>
              <a:rPr lang="en-US" dirty="0" smtClean="0"/>
              <a:t>Home</a:t>
            </a:r>
          </a:p>
          <a:p>
            <a:pPr algn="ctr"/>
            <a:r>
              <a:rPr lang="en-US" dirty="0" smtClean="0"/>
              <a:t>Thomas </a:t>
            </a:r>
            <a:r>
              <a:rPr lang="en-US" dirty="0"/>
              <a:t>Street Health Center: How We Got To The </a:t>
            </a:r>
            <a:r>
              <a:rPr lang="en-US" dirty="0" smtClean="0"/>
              <a:t>Winner’s </a:t>
            </a:r>
            <a:r>
              <a:rPr lang="en-US" dirty="0"/>
              <a:t>Podium</a:t>
            </a:r>
          </a:p>
          <a:p>
            <a:pPr algn="ctr"/>
            <a:endParaRPr lang="en-US" dirty="0" smtClean="0"/>
          </a:p>
          <a:p>
            <a:pPr algn="ctr"/>
            <a:endParaRPr lang="en-US" dirty="0"/>
          </a:p>
        </p:txBody>
      </p:sp>
      <p:sp>
        <p:nvSpPr>
          <p:cNvPr id="3" name="Text Placeholder 2"/>
          <p:cNvSpPr>
            <a:spLocks noGrp="1"/>
          </p:cNvSpPr>
          <p:nvPr>
            <p:ph type="body" sz="quarter" idx="14"/>
          </p:nvPr>
        </p:nvSpPr>
        <p:spPr>
          <a:xfrm>
            <a:off x="457200" y="5283565"/>
            <a:ext cx="8229600" cy="988929"/>
          </a:xfrm>
        </p:spPr>
        <p:txBody>
          <a:bodyPr>
            <a:noAutofit/>
          </a:bodyPr>
          <a:lstStyle/>
          <a:p>
            <a:pPr marL="0" indent="0">
              <a:buNone/>
            </a:pPr>
            <a:r>
              <a:rPr lang="en-US" sz="1800" dirty="0" smtClean="0">
                <a:solidFill>
                  <a:schemeClr val="tx1"/>
                </a:solidFill>
              </a:rPr>
              <a:t>Ruby Chapman, BSN RN</a:t>
            </a:r>
          </a:p>
          <a:p>
            <a:pPr marL="0" indent="0">
              <a:buNone/>
            </a:pPr>
            <a:r>
              <a:rPr lang="en-US" sz="1800" dirty="0" smtClean="0">
                <a:solidFill>
                  <a:schemeClr val="tx1"/>
                </a:solidFill>
              </a:rPr>
              <a:t>Nursing Coordinator </a:t>
            </a:r>
          </a:p>
          <a:p>
            <a:pPr marL="0" indent="0">
              <a:buNone/>
            </a:pPr>
            <a:r>
              <a:rPr lang="en-US" sz="1800" dirty="0" smtClean="0">
                <a:solidFill>
                  <a:schemeClr val="tx1"/>
                </a:solidFill>
              </a:rPr>
              <a:t>HIV Services, Thomas Street Health Center</a:t>
            </a:r>
            <a:endParaRPr lang="en-US" sz="1800" dirty="0">
              <a:solidFill>
                <a:schemeClr val="tx1"/>
              </a:solidFill>
            </a:endParaRPr>
          </a:p>
        </p:txBody>
      </p:sp>
    </p:spTree>
    <p:extLst>
      <p:ext uri="{BB962C8B-B14F-4D97-AF65-F5344CB8AC3E}">
        <p14:creationId xmlns:p14="http://schemas.microsoft.com/office/powerpoint/2010/main" val="42132910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Tungsten-Semibold"/>
              </a:rPr>
              <a:t>FACT SHEET</a:t>
            </a:r>
            <a:endParaRPr lang="en-US" dirty="0"/>
          </a:p>
        </p:txBody>
      </p:sp>
      <p:sp>
        <p:nvSpPr>
          <p:cNvPr id="3" name="Content Placeholder 2"/>
          <p:cNvSpPr>
            <a:spLocks noGrp="1"/>
          </p:cNvSpPr>
          <p:nvPr>
            <p:ph sz="half" idx="1"/>
          </p:nvPr>
        </p:nvSpPr>
        <p:spPr/>
        <p:txBody>
          <a:bodyPr>
            <a:normAutofit fontScale="77500" lnSpcReduction="20000"/>
          </a:bodyPr>
          <a:lstStyle/>
          <a:p>
            <a:pPr marL="457200" indent="-457200">
              <a:buFont typeface="Arial" pitchFamily="34" charset="0"/>
              <a:buChar char="•"/>
            </a:pPr>
            <a:r>
              <a:rPr lang="en-US" dirty="0" smtClean="0"/>
              <a:t>Harris </a:t>
            </a:r>
            <a:r>
              <a:rPr lang="en-US" dirty="0"/>
              <a:t>Health System’s 16 community health centers comprise the largest network </a:t>
            </a:r>
            <a:r>
              <a:rPr lang="en-US" dirty="0" smtClean="0"/>
              <a:t>of public </a:t>
            </a:r>
            <a:r>
              <a:rPr lang="en-US" dirty="0"/>
              <a:t>primary care clinics in Texas. </a:t>
            </a:r>
            <a:endParaRPr lang="en-US" dirty="0" smtClean="0"/>
          </a:p>
          <a:p>
            <a:pPr marL="457200" indent="-457200">
              <a:buFont typeface="Arial" pitchFamily="34" charset="0"/>
              <a:buChar char="•"/>
            </a:pPr>
            <a:r>
              <a:rPr lang="en-US" dirty="0" smtClean="0"/>
              <a:t>Harris </a:t>
            </a:r>
            <a:r>
              <a:rPr lang="en-US" dirty="0"/>
              <a:t>Health unites those with seven </a:t>
            </a:r>
            <a:r>
              <a:rPr lang="en-US" dirty="0" smtClean="0"/>
              <a:t>school-based clinics</a:t>
            </a:r>
            <a:r>
              <a:rPr lang="en-US" dirty="0"/>
              <a:t>, a dental center, dialysis center, five mobile health units, and three hospitals.</a:t>
            </a:r>
          </a:p>
          <a:p>
            <a:pPr marL="457200" indent="-457200">
              <a:buFont typeface="Arial" pitchFamily="34" charset="0"/>
              <a:buChar char="•"/>
            </a:pPr>
            <a:r>
              <a:rPr lang="en-US" dirty="0"/>
              <a:t>Smith Clinic, opened in Fall 2012, provides specialty outpatient services. </a:t>
            </a:r>
          </a:p>
        </p:txBody>
      </p:sp>
      <p:sp>
        <p:nvSpPr>
          <p:cNvPr id="4" name="Content Placeholder 3"/>
          <p:cNvSpPr>
            <a:spLocks noGrp="1"/>
          </p:cNvSpPr>
          <p:nvPr>
            <p:ph sz="half" idx="2"/>
          </p:nvPr>
        </p:nvSpPr>
        <p:spPr/>
        <p:txBody>
          <a:bodyPr>
            <a:normAutofit fontScale="77500" lnSpcReduction="20000"/>
          </a:bodyPr>
          <a:lstStyle/>
          <a:p>
            <a:pPr marL="457200" indent="-457200">
              <a:buFont typeface="Arial" pitchFamily="34" charset="0"/>
              <a:buChar char="•"/>
            </a:pPr>
            <a:r>
              <a:rPr lang="en-US" dirty="0"/>
              <a:t>Harris Health System provides for more than one million outpatient clinic visits a year.</a:t>
            </a:r>
          </a:p>
          <a:p>
            <a:pPr marL="457200" indent="-457200">
              <a:buFont typeface="Arial" pitchFamily="34" charset="0"/>
              <a:buChar char="•"/>
            </a:pPr>
            <a:r>
              <a:rPr lang="en-US" dirty="0"/>
              <a:t>Harris Health also provides teaching facilities for Baylor College of Medicine and The University of Texas Health Science Center at Houston (UT Health).</a:t>
            </a:r>
          </a:p>
          <a:p>
            <a:endParaRPr lang="en-US" dirty="0"/>
          </a:p>
        </p:txBody>
      </p:sp>
    </p:spTree>
    <p:extLst>
      <p:ext uri="{BB962C8B-B14F-4D97-AF65-F5344CB8AC3E}">
        <p14:creationId xmlns:p14="http://schemas.microsoft.com/office/powerpoint/2010/main" val="31796454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Tungsten-Semibold"/>
              </a:rPr>
              <a:t>FACT SHEET</a:t>
            </a:r>
            <a:endParaRPr lang="en-US" dirty="0"/>
          </a:p>
        </p:txBody>
      </p:sp>
      <p:sp>
        <p:nvSpPr>
          <p:cNvPr id="3" name="Content Placeholder 2"/>
          <p:cNvSpPr>
            <a:spLocks noGrp="1"/>
          </p:cNvSpPr>
          <p:nvPr>
            <p:ph idx="1"/>
          </p:nvPr>
        </p:nvSpPr>
        <p:spPr/>
        <p:txBody>
          <a:bodyPr/>
          <a:lstStyle/>
          <a:p>
            <a:r>
              <a:rPr lang="en-US" dirty="0"/>
              <a:t>VOLUME STATISTICS - FY 2012</a:t>
            </a:r>
          </a:p>
          <a:p>
            <a:pPr marL="457200" indent="-457200">
              <a:buFont typeface="Arial" pitchFamily="34" charset="0"/>
              <a:buChar char="•"/>
            </a:pPr>
            <a:r>
              <a:rPr lang="en-US" dirty="0"/>
              <a:t>Hospital admissions </a:t>
            </a:r>
            <a:r>
              <a:rPr lang="en-US" b="1" dirty="0"/>
              <a:t>35,343</a:t>
            </a:r>
          </a:p>
          <a:p>
            <a:pPr marL="457200" indent="-457200">
              <a:buFont typeface="Arial" pitchFamily="34" charset="0"/>
              <a:buChar char="•"/>
            </a:pPr>
            <a:r>
              <a:rPr lang="en-US" dirty="0"/>
              <a:t>Births (babies delivered) </a:t>
            </a:r>
            <a:r>
              <a:rPr lang="en-US" b="1" dirty="0"/>
              <a:t>6,643</a:t>
            </a:r>
          </a:p>
          <a:p>
            <a:pPr marL="457200" indent="-457200">
              <a:buFont typeface="Arial" pitchFamily="34" charset="0"/>
              <a:buChar char="•"/>
            </a:pPr>
            <a:r>
              <a:rPr lang="en-US" dirty="0"/>
              <a:t>Emergency visits </a:t>
            </a:r>
            <a:r>
              <a:rPr lang="en-US" b="1" dirty="0"/>
              <a:t>173,263</a:t>
            </a:r>
          </a:p>
          <a:p>
            <a:pPr marL="457200" indent="-457200">
              <a:buFont typeface="Arial" pitchFamily="34" charset="0"/>
              <a:buChar char="•"/>
            </a:pPr>
            <a:r>
              <a:rPr lang="en-US" dirty="0"/>
              <a:t>Outpatient clinic visits </a:t>
            </a:r>
            <a:r>
              <a:rPr lang="en-US" b="1" dirty="0"/>
              <a:t>1,054,770</a:t>
            </a:r>
            <a:endParaRPr lang="en-US" dirty="0"/>
          </a:p>
        </p:txBody>
      </p:sp>
    </p:spTree>
    <p:extLst>
      <p:ext uri="{BB962C8B-B14F-4D97-AF65-F5344CB8AC3E}">
        <p14:creationId xmlns:p14="http://schemas.microsoft.com/office/powerpoint/2010/main" val="18337285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Tungsten-Semibold"/>
              </a:rPr>
              <a:t>FACT </a:t>
            </a:r>
            <a:r>
              <a:rPr lang="en-US" dirty="0" smtClean="0">
                <a:latin typeface="Tungsten-Semibold"/>
              </a:rPr>
              <a:t>SHEET OUR LOCATIONS</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49721"/>
            <a:ext cx="7915275" cy="4689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69877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from the Field Panelists – AGM</a:t>
            </a:r>
            <a:endParaRPr lang="en-US" dirty="0"/>
          </a:p>
        </p:txBody>
      </p:sp>
      <p:sp>
        <p:nvSpPr>
          <p:cNvPr id="3" name="Content Placeholder 2"/>
          <p:cNvSpPr>
            <a:spLocks noGrp="1"/>
          </p:cNvSpPr>
          <p:nvPr>
            <p:ph idx="1"/>
          </p:nvPr>
        </p:nvSpPr>
        <p:spPr/>
        <p:txBody>
          <a:bodyPr/>
          <a:lstStyle/>
          <a:p>
            <a:r>
              <a:rPr lang="en-US" dirty="0" smtClean="0"/>
              <a:t>Ruby Chapman, RN, BSN</a:t>
            </a:r>
          </a:p>
          <a:p>
            <a:pPr marL="0" indent="0">
              <a:buNone/>
            </a:pPr>
            <a:r>
              <a:rPr lang="en-US" dirty="0"/>
              <a:t>	</a:t>
            </a:r>
            <a:r>
              <a:rPr lang="en-US" dirty="0" smtClean="0"/>
              <a:t>Harris Health System, Houston, TX</a:t>
            </a:r>
          </a:p>
          <a:p>
            <a:r>
              <a:rPr lang="en-US" dirty="0" smtClean="0"/>
              <a:t>Beverly Lawrence</a:t>
            </a:r>
          </a:p>
          <a:p>
            <a:pPr marL="0" indent="0">
              <a:buNone/>
            </a:pPr>
            <a:r>
              <a:rPr lang="en-US" dirty="0"/>
              <a:t>	</a:t>
            </a:r>
            <a:r>
              <a:rPr lang="en-US" dirty="0" smtClean="0"/>
              <a:t>Inova Juniper Program, Springfield, VA</a:t>
            </a:r>
          </a:p>
          <a:p>
            <a:r>
              <a:rPr lang="en-US" dirty="0" smtClean="0"/>
              <a:t>Rondalya DeShields, RN, BSN</a:t>
            </a:r>
          </a:p>
          <a:p>
            <a:pPr marL="274638" lvl="1" indent="0">
              <a:buNone/>
            </a:pPr>
            <a:r>
              <a:rPr lang="en-US" dirty="0"/>
              <a:t>	</a:t>
            </a:r>
            <a:r>
              <a:rPr lang="en-US" dirty="0" smtClean="0"/>
              <a:t>University Hospital, Newark, NJ</a:t>
            </a:r>
          </a:p>
        </p:txBody>
      </p:sp>
      <p:sp>
        <p:nvSpPr>
          <p:cNvPr id="4" name="Footer Placeholder 3"/>
          <p:cNvSpPr>
            <a:spLocks noGrp="1"/>
          </p:cNvSpPr>
          <p:nvPr>
            <p:ph type="ftr" sz="quarter" idx="11"/>
          </p:nvPr>
        </p:nvSpPr>
        <p:spPr/>
        <p:txBody>
          <a:bodyPr/>
          <a:lstStyle/>
          <a:p>
            <a:r>
              <a:rPr lang="en-US" dirty="0" smtClean="0"/>
              <a:t>HIV Medical Homes Resource Center</a:t>
            </a:r>
            <a:endParaRPr lang="en-US" dirty="0"/>
          </a:p>
        </p:txBody>
      </p:sp>
      <p:pic>
        <p:nvPicPr>
          <p:cNvPr id="6" name="Picture 5"/>
          <p:cNvPicPr/>
          <p:nvPr/>
        </p:nvPicPr>
        <p:blipFill>
          <a:blip r:embed="rId2" cstate="email">
            <a:extLst>
              <a:ext uri="{28A0092B-C50C-407E-A947-70E740481C1C}">
                <a14:useLocalDpi xmlns:a14="http://schemas.microsoft.com/office/drawing/2010/main" val="0"/>
              </a:ext>
            </a:extLst>
          </a:blip>
          <a:stretch>
            <a:fillRect/>
          </a:stretch>
        </p:blipFill>
        <p:spPr>
          <a:xfrm>
            <a:off x="7338132" y="5336858"/>
            <a:ext cx="1026795" cy="789305"/>
          </a:xfrm>
          <a:prstGeom prst="rect">
            <a:avLst/>
          </a:prstGeom>
        </p:spPr>
      </p:pic>
    </p:spTree>
    <p:extLst>
      <p:ext uri="{BB962C8B-B14F-4D97-AF65-F5344CB8AC3E}">
        <p14:creationId xmlns:p14="http://schemas.microsoft.com/office/powerpoint/2010/main" val="3665762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Tungsten-Semibold"/>
              </a:rPr>
              <a:t>FACT SHEET</a:t>
            </a:r>
            <a:endParaRPr lang="en-US" dirty="0"/>
          </a:p>
        </p:txBody>
      </p:sp>
      <p:sp>
        <p:nvSpPr>
          <p:cNvPr id="3" name="Content Placeholder 2"/>
          <p:cNvSpPr>
            <a:spLocks noGrp="1"/>
          </p:cNvSpPr>
          <p:nvPr>
            <p:ph idx="1"/>
          </p:nvPr>
        </p:nvSpPr>
        <p:spPr/>
        <p:txBody>
          <a:bodyPr>
            <a:normAutofit fontScale="92500" lnSpcReduction="10000"/>
          </a:bodyPr>
          <a:lstStyle/>
          <a:p>
            <a:r>
              <a:rPr lang="en-US" dirty="0"/>
              <a:t>COMMUNITY HEALTH PROGRAM</a:t>
            </a:r>
          </a:p>
          <a:p>
            <a:pPr marL="457200" indent="-457200">
              <a:buFont typeface="Arial" pitchFamily="34" charset="0"/>
              <a:buChar char="•"/>
            </a:pPr>
            <a:r>
              <a:rPr lang="en-US" dirty="0" smtClean="0"/>
              <a:t>Sixteen (16) </a:t>
            </a:r>
            <a:r>
              <a:rPr lang="en-US" dirty="0"/>
              <a:t>community health centers, </a:t>
            </a:r>
            <a:r>
              <a:rPr lang="en-US" dirty="0" smtClean="0"/>
              <a:t>including the </a:t>
            </a:r>
            <a:r>
              <a:rPr lang="en-US" dirty="0"/>
              <a:t>nation’s first freestanding </a:t>
            </a:r>
            <a:r>
              <a:rPr lang="en-US" dirty="0" smtClean="0"/>
              <a:t>HIV/AIDS treatment </a:t>
            </a:r>
            <a:r>
              <a:rPr lang="en-US" dirty="0"/>
              <a:t>center</a:t>
            </a:r>
          </a:p>
          <a:p>
            <a:pPr marL="457200" indent="-457200">
              <a:buFont typeface="Arial" pitchFamily="34" charset="0"/>
              <a:buChar char="•"/>
            </a:pPr>
            <a:r>
              <a:rPr lang="en-US" dirty="0" smtClean="0"/>
              <a:t>One </a:t>
            </a:r>
            <a:r>
              <a:rPr lang="en-US" dirty="0"/>
              <a:t>free-standing dental center</a:t>
            </a:r>
          </a:p>
          <a:p>
            <a:pPr marL="457200" indent="-457200">
              <a:buFont typeface="Arial" pitchFamily="34" charset="0"/>
              <a:buChar char="•"/>
            </a:pPr>
            <a:r>
              <a:rPr lang="en-US" dirty="0" smtClean="0"/>
              <a:t>Seven </a:t>
            </a:r>
            <a:r>
              <a:rPr lang="en-US" dirty="0"/>
              <a:t>school-based clinics</a:t>
            </a:r>
          </a:p>
          <a:p>
            <a:pPr marL="457200" indent="-457200">
              <a:buFont typeface="Arial" pitchFamily="34" charset="0"/>
              <a:buChar char="•"/>
            </a:pPr>
            <a:r>
              <a:rPr lang="en-US" dirty="0" smtClean="0"/>
              <a:t> Fifteen (15) </a:t>
            </a:r>
            <a:r>
              <a:rPr lang="en-US" dirty="0"/>
              <a:t>homeless shelter clinics</a:t>
            </a:r>
          </a:p>
          <a:p>
            <a:pPr marL="457200" indent="-457200">
              <a:buFont typeface="Arial" pitchFamily="34" charset="0"/>
              <a:buChar char="•"/>
            </a:pPr>
            <a:r>
              <a:rPr lang="en-US" dirty="0" smtClean="0"/>
              <a:t>Immunization </a:t>
            </a:r>
            <a:r>
              <a:rPr lang="en-US" dirty="0"/>
              <a:t>and medical outreach </a:t>
            </a:r>
            <a:r>
              <a:rPr lang="en-US" dirty="0" smtClean="0"/>
              <a:t>program with </a:t>
            </a:r>
            <a:r>
              <a:rPr lang="en-US" dirty="0"/>
              <a:t>five </a:t>
            </a:r>
            <a:r>
              <a:rPr lang="en-US" dirty="0" smtClean="0"/>
              <a:t>(5)mobile </a:t>
            </a:r>
            <a:r>
              <a:rPr lang="en-US" dirty="0"/>
              <a:t>health units</a:t>
            </a:r>
          </a:p>
        </p:txBody>
      </p:sp>
    </p:spTree>
    <p:extLst>
      <p:ext uri="{BB962C8B-B14F-4D97-AF65-F5344CB8AC3E}">
        <p14:creationId xmlns:p14="http://schemas.microsoft.com/office/powerpoint/2010/main" val="37736462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Thomas Street Health Center</a:t>
            </a:r>
            <a:endParaRPr lang="en-US" dirty="0"/>
          </a:p>
        </p:txBody>
      </p:sp>
      <p:sp>
        <p:nvSpPr>
          <p:cNvPr id="4" name="Content Placeholder 3"/>
          <p:cNvSpPr>
            <a:spLocks noGrp="1"/>
          </p:cNvSpPr>
          <p:nvPr>
            <p:ph sz="half" idx="2"/>
          </p:nvPr>
        </p:nvSpPr>
        <p:spPr/>
        <p:txBody>
          <a:bodyPr>
            <a:normAutofit lnSpcReduction="10000"/>
          </a:bodyPr>
          <a:lstStyle/>
          <a:p>
            <a:pPr marL="0" indent="0" defTabSz="1019175">
              <a:spcAft>
                <a:spcPct val="50000"/>
              </a:spcAft>
              <a:buClr>
                <a:srgbClr val="9A3416"/>
              </a:buClr>
            </a:pPr>
            <a:r>
              <a:rPr lang="en-US" sz="2000" b="1" dirty="0">
                <a:solidFill>
                  <a:schemeClr val="tx2"/>
                </a:solidFill>
                <a:latin typeface="Univers 45 Light" pitchFamily="34" charset="0"/>
              </a:rPr>
              <a:t>History</a:t>
            </a:r>
          </a:p>
          <a:p>
            <a:pPr marL="228600" indent="0" defTabSz="1019175">
              <a:buClr>
                <a:srgbClr val="591E55"/>
              </a:buClr>
            </a:pPr>
            <a:r>
              <a:rPr lang="en-US" sz="2400" b="1" dirty="0">
                <a:solidFill>
                  <a:schemeClr val="tx2"/>
                </a:solidFill>
                <a:latin typeface="Univers 45 Light" pitchFamily="34" charset="0"/>
              </a:rPr>
              <a:t>1989, first free-standing HIV clinic in US</a:t>
            </a:r>
          </a:p>
          <a:p>
            <a:pPr marL="946150" lvl="1" indent="-317500" defTabSz="1019175">
              <a:buClr>
                <a:srgbClr val="591E55"/>
              </a:buClr>
              <a:buFont typeface="Wingdings" pitchFamily="2" charset="2"/>
              <a:buChar char="§"/>
            </a:pPr>
            <a:r>
              <a:rPr lang="en-US" sz="2000" b="1" dirty="0">
                <a:solidFill>
                  <a:schemeClr val="tx2"/>
                </a:solidFill>
                <a:latin typeface="Univers 45 Light" pitchFamily="34" charset="0"/>
              </a:rPr>
              <a:t>2011, serviced 5,483 unduplicated clients </a:t>
            </a:r>
          </a:p>
          <a:p>
            <a:pPr lvl="3" defTabSz="1019175">
              <a:buClr>
                <a:srgbClr val="591E55"/>
              </a:buClr>
            </a:pPr>
            <a:r>
              <a:rPr lang="en-US" b="1" dirty="0">
                <a:solidFill>
                  <a:schemeClr val="tx2"/>
                </a:solidFill>
                <a:latin typeface="Univers 45 Light" pitchFamily="34" charset="0"/>
              </a:rPr>
              <a:t>3,732 Male (68%)</a:t>
            </a:r>
          </a:p>
          <a:p>
            <a:pPr lvl="3" defTabSz="1019175">
              <a:buClr>
                <a:srgbClr val="591E55"/>
              </a:buClr>
              <a:buFont typeface="Wingdings" pitchFamily="2" charset="2"/>
              <a:buChar char="§"/>
            </a:pPr>
            <a:r>
              <a:rPr lang="en-US" b="1" dirty="0">
                <a:solidFill>
                  <a:schemeClr val="tx2"/>
                </a:solidFill>
                <a:latin typeface="Univers 45 Light" pitchFamily="34" charset="0"/>
              </a:rPr>
              <a:t>1,751 Female (</a:t>
            </a:r>
            <a:r>
              <a:rPr lang="en-US" b="1" dirty="0">
                <a:solidFill>
                  <a:schemeClr val="tx2"/>
                </a:solidFill>
              </a:rPr>
              <a:t>32%)</a:t>
            </a:r>
            <a:r>
              <a:rPr lang="en-US" dirty="0">
                <a:solidFill>
                  <a:schemeClr val="tx2"/>
                </a:solidFill>
              </a:rPr>
              <a:t> </a:t>
            </a:r>
            <a:endParaRPr lang="en-US" dirty="0" smtClean="0">
              <a:solidFill>
                <a:schemeClr val="tx2"/>
              </a:solidFill>
            </a:endParaRPr>
          </a:p>
          <a:p>
            <a:pPr marL="114300" indent="0" defTabSz="1019175">
              <a:buClr>
                <a:srgbClr val="591E55"/>
              </a:buClr>
            </a:pPr>
            <a:r>
              <a:rPr lang="en-US" sz="2000" b="1" dirty="0" smtClean="0"/>
              <a:t>Services provided on site</a:t>
            </a:r>
          </a:p>
          <a:p>
            <a:pPr marL="457200" defTabSz="1019175">
              <a:buClr>
                <a:srgbClr val="591E55"/>
              </a:buClr>
              <a:buFont typeface="Arial" pitchFamily="34" charset="0"/>
              <a:buChar char="•"/>
            </a:pPr>
            <a:r>
              <a:rPr lang="en-US" sz="2000" b="1" dirty="0" smtClean="0"/>
              <a:t>ENT, Endocrinology, Neurology, Psych, Dermatology, Oncology, Rheumatology, MCM, OB/Gyn, Anal Dysplasia, Hep C </a:t>
            </a:r>
            <a:endParaRPr lang="en-US" sz="2000" b="1" dirty="0"/>
          </a:p>
          <a:p>
            <a:endParaRPr lang="en-US" dirty="0"/>
          </a:p>
        </p:txBody>
      </p:sp>
      <p:pic>
        <p:nvPicPr>
          <p:cNvPr id="7" name="Picture 30" descr="tsch"/>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181100" y="1812131"/>
            <a:ext cx="24384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766129" y="3662690"/>
            <a:ext cx="3139121" cy="954107"/>
          </a:xfrm>
          <a:prstGeom prst="rect">
            <a:avLst/>
          </a:prstGeom>
        </p:spPr>
        <p:txBody>
          <a:bodyPr wrap="square">
            <a:spAutoFit/>
          </a:bodyPr>
          <a:lstStyle/>
          <a:p>
            <a:pPr lvl="0" algn="ctr" defTabSz="914400" fontAlgn="base">
              <a:spcBef>
                <a:spcPct val="50000"/>
              </a:spcBef>
              <a:spcAft>
                <a:spcPct val="0"/>
              </a:spcAft>
            </a:pPr>
            <a:r>
              <a:rPr lang="en-US" sz="2800" dirty="0">
                <a:solidFill>
                  <a:srgbClr val="000000"/>
                </a:solidFill>
                <a:latin typeface="Arial" charset="0"/>
              </a:rPr>
              <a:t>Southern </a:t>
            </a:r>
            <a:r>
              <a:rPr lang="en-US" sz="2800" dirty="0" smtClean="0">
                <a:solidFill>
                  <a:srgbClr val="000000"/>
                </a:solidFill>
                <a:latin typeface="Arial" charset="0"/>
              </a:rPr>
              <a:t>Pacific Railroad Hospital</a:t>
            </a:r>
            <a:endParaRPr lang="en-US" sz="2800" dirty="0">
              <a:solidFill>
                <a:srgbClr val="000000"/>
              </a:solidFill>
              <a:latin typeface="Arial" charset="0"/>
            </a:endParaRPr>
          </a:p>
        </p:txBody>
      </p:sp>
    </p:spTree>
    <p:extLst>
      <p:ext uri="{BB962C8B-B14F-4D97-AF65-F5344CB8AC3E}">
        <p14:creationId xmlns:p14="http://schemas.microsoft.com/office/powerpoint/2010/main" val="36231089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24"/>
          <p:cNvSpPr>
            <a:spLocks noGrp="1" noChangeArrowheads="1"/>
          </p:cNvSpPr>
          <p:nvPr>
            <p:ph type="title"/>
          </p:nvPr>
        </p:nvSpPr>
        <p:spPr/>
        <p:txBody>
          <a:bodyPr>
            <a:normAutofit/>
          </a:bodyPr>
          <a:lstStyle/>
          <a:p>
            <a:r>
              <a:rPr lang="en-US" dirty="0" smtClean="0"/>
              <a:t>Thomas Street Health Center</a:t>
            </a:r>
          </a:p>
        </p:txBody>
      </p:sp>
      <p:graphicFrame>
        <p:nvGraphicFramePr>
          <p:cNvPr id="30853" name="Group 133"/>
          <p:cNvGraphicFramePr>
            <a:graphicFrameLocks noGrp="1"/>
          </p:cNvGraphicFramePr>
          <p:nvPr>
            <p:ph sz="half" idx="1"/>
          </p:nvPr>
        </p:nvGraphicFramePr>
        <p:xfrm>
          <a:off x="762000" y="1981200"/>
          <a:ext cx="3657600" cy="3124201"/>
        </p:xfrm>
        <a:graphic>
          <a:graphicData uri="http://schemas.openxmlformats.org/drawingml/2006/table">
            <a:tbl>
              <a:tblPr/>
              <a:tblGrid>
                <a:gridCol w="1701800"/>
                <a:gridCol w="1076325"/>
                <a:gridCol w="879475"/>
              </a:tblGrid>
              <a:tr h="593725">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pitchFamily="34" charset="0"/>
                          <a:cs typeface="Calibri" pitchFamily="34" charset="0"/>
                        </a:rPr>
                        <a:t>Age Categories</a:t>
                      </a:r>
                      <a:endParaRPr kumimoji="0" lang="en-US" sz="18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pitchFamily="34" charset="0"/>
                          <a:cs typeface="Calibri" pitchFamily="34" charset="0"/>
                        </a:rPr>
                        <a:t>Count</a:t>
                      </a:r>
                      <a:endParaRPr kumimoji="0" lang="en-US" sz="18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pitchFamily="34" charset="0"/>
                          <a:cs typeface="Calibri" pitchFamily="34" charset="0"/>
                        </a:rPr>
                        <a:t>%</a:t>
                      </a:r>
                      <a:r>
                        <a:rPr kumimoji="0" lang="en-US" sz="1800" b="1" i="0" u="none" strike="noStrike" cap="none" normalizeH="0" baseline="0" dirty="0" smtClean="0">
                          <a:ln>
                            <a:noFill/>
                          </a:ln>
                          <a:solidFill>
                            <a:srgbClr val="000000"/>
                          </a:solidFill>
                          <a:effectLst/>
                          <a:latin typeface="Arial"/>
                          <a:cs typeface="Calibri" pitchFamily="34" charset="0"/>
                        </a:rPr>
                        <a:t> </a:t>
                      </a:r>
                      <a:endParaRPr kumimoji="0" lang="en-US" sz="18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622300">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pitchFamily="34" charset="0"/>
                          <a:cs typeface="Calibri" pitchFamily="34" charset="0"/>
                        </a:rPr>
                        <a:t>13-24</a:t>
                      </a:r>
                      <a:endParaRPr kumimoji="0" lang="en-US" sz="18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pitchFamily="34" charset="0"/>
                          <a:cs typeface="Calibri" pitchFamily="34" charset="0"/>
                        </a:rPr>
                        <a:t>225</a:t>
                      </a:r>
                      <a:endParaRPr kumimoji="0" lang="en-US" sz="18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pitchFamily="34" charset="0"/>
                          <a:cs typeface="Calibri" pitchFamily="34" charset="0"/>
                        </a:rPr>
                        <a:t>4%</a:t>
                      </a:r>
                      <a:endParaRPr kumimoji="0" lang="en-US" sz="18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4988">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pitchFamily="34" charset="0"/>
                          <a:cs typeface="Calibri" pitchFamily="34" charset="0"/>
                        </a:rPr>
                        <a:t>25-44</a:t>
                      </a:r>
                      <a:endParaRPr kumimoji="0" lang="en-US" sz="18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pitchFamily="34" charset="0"/>
                          <a:cs typeface="Calibri" pitchFamily="34" charset="0"/>
                        </a:rPr>
                        <a:t>2321</a:t>
                      </a:r>
                      <a:endParaRPr kumimoji="0" lang="en-US" sz="18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pitchFamily="34" charset="0"/>
                          <a:cs typeface="Calibri" pitchFamily="34" charset="0"/>
                        </a:rPr>
                        <a:t>42%</a:t>
                      </a:r>
                      <a:endParaRPr kumimoji="0" lang="en-US" sz="18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6738">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pitchFamily="34" charset="0"/>
                          <a:cs typeface="Calibri" pitchFamily="34" charset="0"/>
                        </a:rPr>
                        <a:t>45-64</a:t>
                      </a:r>
                      <a:endParaRPr kumimoji="0" lang="en-US" sz="18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pitchFamily="34" charset="0"/>
                          <a:cs typeface="Calibri" pitchFamily="34" charset="0"/>
                        </a:rPr>
                        <a:t>2757</a:t>
                      </a:r>
                      <a:endParaRPr kumimoji="0" lang="en-US" sz="18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pitchFamily="34" charset="0"/>
                          <a:cs typeface="Calibri" pitchFamily="34" charset="0"/>
                        </a:rPr>
                        <a:t>50%</a:t>
                      </a:r>
                      <a:endParaRPr kumimoji="0" lang="en-US" sz="18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3225">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pitchFamily="34" charset="0"/>
                          <a:cs typeface="Calibri" pitchFamily="34" charset="0"/>
                        </a:rPr>
                        <a:t>65 &amp; Over</a:t>
                      </a:r>
                      <a:endParaRPr kumimoji="0" lang="en-US" sz="18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pitchFamily="34" charset="0"/>
                          <a:cs typeface="Calibri" pitchFamily="34" charset="0"/>
                        </a:rPr>
                        <a:t>180</a:t>
                      </a:r>
                      <a:endParaRPr kumimoji="0" lang="en-US" sz="18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pitchFamily="34" charset="0"/>
                          <a:cs typeface="Calibri" pitchFamily="34" charset="0"/>
                        </a:rPr>
                        <a:t>3%</a:t>
                      </a:r>
                      <a:endParaRPr kumimoji="0" lang="en-US" sz="18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3225">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a:cs typeface="Calibri" pitchFamily="34" charset="0"/>
                        </a:rPr>
                        <a:t> </a:t>
                      </a:r>
                      <a:endParaRPr kumimoji="0" lang="en-US" sz="18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pitchFamily="34" charset="0"/>
                          <a:cs typeface="Calibri" pitchFamily="34" charset="0"/>
                        </a:rPr>
                        <a:t>5483</a:t>
                      </a:r>
                      <a:endParaRPr kumimoji="0" lang="en-US" sz="18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pitchFamily="34" charset="0"/>
                          <a:cs typeface="Calibri" pitchFamily="34" charset="0"/>
                        </a:rPr>
                        <a:t>100%</a:t>
                      </a:r>
                      <a:endParaRPr kumimoji="0" lang="en-US" sz="18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1297" name="Object 122"/>
          <p:cNvGraphicFramePr>
            <a:graphicFrameLocks noGrp="1" noChangeAspect="1"/>
          </p:cNvGraphicFramePr>
          <p:nvPr>
            <p:ph sz="half" idx="2"/>
          </p:nvPr>
        </p:nvGraphicFramePr>
        <p:xfrm>
          <a:off x="4986338" y="1981200"/>
          <a:ext cx="3700462" cy="3176588"/>
        </p:xfrm>
        <a:graphic>
          <a:graphicData uri="http://schemas.openxmlformats.org/presentationml/2006/ole">
            <mc:AlternateContent xmlns:mc="http://schemas.openxmlformats.org/markup-compatibility/2006">
              <mc:Choice xmlns:v="urn:schemas-microsoft-com:vml" Requires="v">
                <p:oleObj spid="_x0000_s1031" name="Chart" r:id="rId3" imgW="3362134" imgH="2590681" progId="Excel.Chart.8">
                  <p:embed/>
                </p:oleObj>
              </mc:Choice>
              <mc:Fallback>
                <p:oleObj name="Chart" r:id="rId3" imgW="3362134" imgH="2590681"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6338" y="1981200"/>
                        <a:ext cx="3700462" cy="3176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1298"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33400" y="5867400"/>
            <a:ext cx="186848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47855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pic>
        <p:nvPicPr>
          <p:cNvPr id="4"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76761" y="1886991"/>
            <a:ext cx="5390477" cy="3952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3875" y="699232"/>
            <a:ext cx="7534275" cy="639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21945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WHAT EVENT AND WHAT COLOR MEDAL</a:t>
            </a:r>
            <a:endParaRPr lang="en-US" sz="3800" dirty="0"/>
          </a:p>
        </p:txBody>
      </p:sp>
      <p:pic>
        <p:nvPicPr>
          <p:cNvPr id="5" name="Picture 8"/>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81262" y="1672125"/>
            <a:ext cx="3990476" cy="438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Achieve the Gold Seal"/>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52987" y="2215356"/>
            <a:ext cx="22383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PhysRecog_PCMH2011_rg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0850" y="4448175"/>
            <a:ext cx="15240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99749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COLOR MEDAL ???</a:t>
            </a:r>
            <a:endParaRPr lang="en-US" dirty="0"/>
          </a:p>
        </p:txBody>
      </p:sp>
      <p:pic>
        <p:nvPicPr>
          <p:cNvPr id="4" name="Content Placeholder 3" descr="medals_hd"/>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1529336" y="1600200"/>
            <a:ext cx="608532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28589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Do We Prepare???</a:t>
            </a:r>
            <a:endParaRPr lang="en-US" dirty="0"/>
          </a:p>
        </p:txBody>
      </p:sp>
      <p:sp>
        <p:nvSpPr>
          <p:cNvPr id="4" name="Content Placeholder 3"/>
          <p:cNvSpPr>
            <a:spLocks noGrp="1"/>
          </p:cNvSpPr>
          <p:nvPr>
            <p:ph sz="half" idx="2"/>
          </p:nvPr>
        </p:nvSpPr>
        <p:spPr/>
        <p:txBody>
          <a:bodyPr/>
          <a:lstStyle/>
          <a:p>
            <a:pPr lvl="0" defTabSz="914400" eaLnBrk="0" fontAlgn="base" hangingPunct="0">
              <a:spcAft>
                <a:spcPct val="0"/>
              </a:spcAft>
              <a:buClr>
                <a:srgbClr val="9A3416"/>
              </a:buClr>
              <a:buFont typeface="Wingdings" pitchFamily="2" charset="2"/>
              <a:buChar char="§"/>
            </a:pPr>
            <a:r>
              <a:rPr lang="en-US" b="1" kern="0" dirty="0">
                <a:solidFill>
                  <a:srgbClr val="000000"/>
                </a:solidFill>
                <a:latin typeface="Univers 45 Light"/>
              </a:rPr>
              <a:t>Decide on the accrediting agency</a:t>
            </a:r>
          </a:p>
          <a:p>
            <a:pPr lvl="0" defTabSz="914400" eaLnBrk="0" fontAlgn="base" hangingPunct="0">
              <a:spcAft>
                <a:spcPct val="0"/>
              </a:spcAft>
              <a:buClr>
                <a:srgbClr val="9A3416"/>
              </a:buClr>
              <a:buFont typeface="Wingdings" pitchFamily="2" charset="2"/>
              <a:buChar char="§"/>
            </a:pPr>
            <a:r>
              <a:rPr lang="en-US" b="1" kern="0" dirty="0" smtClean="0">
                <a:solidFill>
                  <a:srgbClr val="000000"/>
                </a:solidFill>
                <a:latin typeface="Univers 45 Light"/>
              </a:rPr>
              <a:t>Know the rules for participation</a:t>
            </a:r>
          </a:p>
          <a:p>
            <a:pPr lvl="0" defTabSz="914400" eaLnBrk="0" fontAlgn="base" hangingPunct="0">
              <a:spcAft>
                <a:spcPct val="0"/>
              </a:spcAft>
              <a:buClr>
                <a:srgbClr val="9A3416"/>
              </a:buClr>
              <a:buFont typeface="Wingdings" pitchFamily="2" charset="2"/>
              <a:buChar char="§"/>
            </a:pPr>
            <a:r>
              <a:rPr lang="en-US" b="1" kern="0" dirty="0" smtClean="0">
                <a:solidFill>
                  <a:srgbClr val="000000"/>
                </a:solidFill>
                <a:latin typeface="Univers 45 Light"/>
              </a:rPr>
              <a:t>Develop </a:t>
            </a:r>
            <a:r>
              <a:rPr lang="en-US" b="1" kern="0" dirty="0">
                <a:solidFill>
                  <a:srgbClr val="000000"/>
                </a:solidFill>
                <a:latin typeface="Univers 45 Light"/>
              </a:rPr>
              <a:t>a strategy for reaching the goal</a:t>
            </a:r>
          </a:p>
          <a:p>
            <a:endParaRPr lang="en-US" dirty="0"/>
          </a:p>
        </p:txBody>
      </p:sp>
      <p:pic>
        <p:nvPicPr>
          <p:cNvPr id="5" name="Picture 7"/>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043166" y="1896514"/>
            <a:ext cx="2866667" cy="39333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870738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Do We Prepare???</a:t>
            </a:r>
          </a:p>
        </p:txBody>
      </p:sp>
      <p:sp>
        <p:nvSpPr>
          <p:cNvPr id="4" name="Content Placeholder 3"/>
          <p:cNvSpPr>
            <a:spLocks noGrp="1"/>
          </p:cNvSpPr>
          <p:nvPr>
            <p:ph sz="half" idx="2"/>
          </p:nvPr>
        </p:nvSpPr>
        <p:spPr/>
        <p:txBody>
          <a:bodyPr/>
          <a:lstStyle/>
          <a:p>
            <a:pPr lvl="0" defTabSz="914400" eaLnBrk="0" fontAlgn="base" hangingPunct="0">
              <a:spcAft>
                <a:spcPct val="0"/>
              </a:spcAft>
              <a:buClr>
                <a:srgbClr val="9A3416"/>
              </a:buClr>
              <a:buFont typeface="Wingdings" pitchFamily="2" charset="2"/>
              <a:buChar char="§"/>
              <a:defRPr/>
            </a:pPr>
            <a:r>
              <a:rPr lang="en-US" b="1" kern="0" dirty="0">
                <a:solidFill>
                  <a:srgbClr val="000000"/>
                </a:solidFill>
                <a:latin typeface="Univers 45 Light"/>
              </a:rPr>
              <a:t>Select those who know the most about the organization, processes, policies and procedures</a:t>
            </a:r>
            <a:endParaRPr lang="en-US" b="1" kern="0" dirty="0">
              <a:solidFill>
                <a:srgbClr val="000000"/>
              </a:solidFill>
              <a:effectLst>
                <a:outerShdw blurRad="38100" dist="38100" dir="2700000" algn="tl">
                  <a:srgbClr val="C0C0C0"/>
                </a:outerShdw>
              </a:effectLst>
              <a:latin typeface="Univers 45 Light"/>
            </a:endParaRPr>
          </a:p>
          <a:p>
            <a:pPr lvl="0" defTabSz="914400" eaLnBrk="0" fontAlgn="base" hangingPunct="0">
              <a:spcAft>
                <a:spcPct val="0"/>
              </a:spcAft>
              <a:buClr>
                <a:srgbClr val="9A3416"/>
              </a:buClr>
              <a:buFont typeface="Wingdings" pitchFamily="2" charset="2"/>
              <a:buChar char="§"/>
              <a:defRPr/>
            </a:pPr>
            <a:r>
              <a:rPr lang="en-US" b="1" kern="0" dirty="0">
                <a:solidFill>
                  <a:srgbClr val="000000"/>
                </a:solidFill>
                <a:latin typeface="Univers 45 Light"/>
              </a:rPr>
              <a:t>Involve those committed to be the best at what they do</a:t>
            </a:r>
          </a:p>
          <a:p>
            <a:endParaRPr lang="en-US" dirty="0"/>
          </a:p>
        </p:txBody>
      </p:sp>
      <p:pic>
        <p:nvPicPr>
          <p:cNvPr id="5" name="Picture 7"/>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043166" y="1896514"/>
            <a:ext cx="2866667" cy="39333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343325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Do We Prepare???</a:t>
            </a:r>
          </a:p>
        </p:txBody>
      </p:sp>
      <p:sp>
        <p:nvSpPr>
          <p:cNvPr id="4" name="Content Placeholder 3"/>
          <p:cNvSpPr>
            <a:spLocks noGrp="1"/>
          </p:cNvSpPr>
          <p:nvPr>
            <p:ph sz="half" idx="2"/>
          </p:nvPr>
        </p:nvSpPr>
        <p:spPr/>
        <p:txBody>
          <a:bodyPr/>
          <a:lstStyle/>
          <a:p>
            <a:pPr lvl="0" defTabSz="914400" eaLnBrk="0" fontAlgn="base" hangingPunct="0">
              <a:spcAft>
                <a:spcPct val="0"/>
              </a:spcAft>
              <a:buClr>
                <a:srgbClr val="9A3416"/>
              </a:buClr>
              <a:buFont typeface="Wingdings" pitchFamily="2" charset="2"/>
              <a:buChar char="§"/>
              <a:defRPr/>
            </a:pPr>
            <a:r>
              <a:rPr lang="en-US" b="1" kern="0" dirty="0">
                <a:solidFill>
                  <a:srgbClr val="000000"/>
                </a:solidFill>
                <a:latin typeface="Univers 45 Light"/>
              </a:rPr>
              <a:t>Collaborate –you cannot do it along</a:t>
            </a:r>
            <a:endParaRPr lang="en-US" b="1" kern="0" dirty="0">
              <a:solidFill>
                <a:srgbClr val="000000"/>
              </a:solidFill>
              <a:effectLst>
                <a:outerShdw blurRad="38100" dist="38100" dir="2700000" algn="tl">
                  <a:srgbClr val="C0C0C0"/>
                </a:outerShdw>
              </a:effectLst>
              <a:latin typeface="Univers 45 Light"/>
            </a:endParaRPr>
          </a:p>
          <a:p>
            <a:pPr lvl="0" defTabSz="914400" eaLnBrk="0" fontAlgn="base" hangingPunct="0">
              <a:spcAft>
                <a:spcPct val="0"/>
              </a:spcAft>
              <a:buClr>
                <a:srgbClr val="9A3416"/>
              </a:buClr>
              <a:buFont typeface="Wingdings" pitchFamily="2" charset="2"/>
              <a:buChar char="§"/>
              <a:defRPr/>
            </a:pPr>
            <a:r>
              <a:rPr lang="en-US" b="1" kern="0" dirty="0">
                <a:solidFill>
                  <a:srgbClr val="000000"/>
                </a:solidFill>
                <a:latin typeface="Univers 45 Light"/>
              </a:rPr>
              <a:t>Make sure all participants are motivated to get the job </a:t>
            </a:r>
            <a:r>
              <a:rPr lang="en-US" b="1" kern="0" dirty="0" smtClean="0">
                <a:solidFill>
                  <a:srgbClr val="000000"/>
                </a:solidFill>
                <a:latin typeface="Univers 45 Light"/>
              </a:rPr>
              <a:t>done</a:t>
            </a:r>
          </a:p>
          <a:p>
            <a:pPr lvl="0" defTabSz="914400" eaLnBrk="0" fontAlgn="base" hangingPunct="0">
              <a:spcAft>
                <a:spcPct val="0"/>
              </a:spcAft>
              <a:buClr>
                <a:srgbClr val="9A3416"/>
              </a:buClr>
              <a:buFont typeface="Wingdings" pitchFamily="2" charset="2"/>
              <a:buChar char="§"/>
              <a:defRPr/>
            </a:pPr>
            <a:r>
              <a:rPr lang="en-US" b="1" kern="0" dirty="0" smtClean="0">
                <a:solidFill>
                  <a:srgbClr val="000000"/>
                </a:solidFill>
                <a:latin typeface="Univers 45 Light"/>
              </a:rPr>
              <a:t>Who will lead your  your team???</a:t>
            </a:r>
            <a:endParaRPr lang="en-US" b="1" kern="0" dirty="0">
              <a:solidFill>
                <a:srgbClr val="000000"/>
              </a:solidFill>
              <a:latin typeface="Univers 45 Light"/>
            </a:endParaRPr>
          </a:p>
          <a:p>
            <a:endParaRPr lang="en-US" dirty="0"/>
          </a:p>
        </p:txBody>
      </p:sp>
      <p:pic>
        <p:nvPicPr>
          <p:cNvPr id="5" name="Picture 7"/>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043166" y="1896514"/>
            <a:ext cx="2866667" cy="39333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643073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Ruby </a:t>
            </a:r>
            <a:r>
              <a:rPr lang="en-US" dirty="0"/>
              <a:t>Is Our </a:t>
            </a:r>
            <a:r>
              <a:rPr lang="en-US" dirty="0" smtClean="0"/>
              <a:t>Athlete PCMH Event</a:t>
            </a:r>
            <a:endParaRPr lang="en-US" dirty="0"/>
          </a:p>
        </p:txBody>
      </p:sp>
      <p:sp>
        <p:nvSpPr>
          <p:cNvPr id="4" name="Content Placeholder 3"/>
          <p:cNvSpPr>
            <a:spLocks noGrp="1"/>
          </p:cNvSpPr>
          <p:nvPr>
            <p:ph sz="half" idx="2"/>
          </p:nvPr>
        </p:nvSpPr>
        <p:spPr/>
        <p:txBody>
          <a:bodyPr/>
          <a:lstStyle/>
          <a:p>
            <a:r>
              <a:rPr lang="en-US" sz="2400" dirty="0"/>
              <a:t>She has competed on many other Olympic teams</a:t>
            </a:r>
          </a:p>
          <a:p>
            <a:pPr lvl="1"/>
            <a:r>
              <a:rPr lang="en-US" sz="2000" dirty="0"/>
              <a:t>30 plus years as RN</a:t>
            </a:r>
          </a:p>
          <a:p>
            <a:pPr lvl="1"/>
            <a:r>
              <a:rPr lang="en-US" sz="2000" dirty="0"/>
              <a:t>20 plus years in quality performance improvement</a:t>
            </a:r>
          </a:p>
          <a:p>
            <a:pPr lvl="1"/>
            <a:r>
              <a:rPr lang="en-US" sz="2000" dirty="0"/>
              <a:t>Previous Joint Commission liaison </a:t>
            </a:r>
          </a:p>
          <a:p>
            <a:pPr lvl="1"/>
            <a:r>
              <a:rPr lang="en-US" sz="2000" dirty="0"/>
              <a:t>Lead IT educator with EMR rollout</a:t>
            </a:r>
          </a:p>
          <a:p>
            <a:pPr lvl="1"/>
            <a:r>
              <a:rPr lang="en-US" sz="2000" dirty="0"/>
              <a:t>Patient </a:t>
            </a:r>
            <a:r>
              <a:rPr lang="en-US" sz="2000" dirty="0" smtClean="0"/>
              <a:t>education</a:t>
            </a:r>
          </a:p>
          <a:p>
            <a:pPr lvl="1"/>
            <a:r>
              <a:rPr lang="en-US" sz="2000" dirty="0" smtClean="0"/>
              <a:t>Management</a:t>
            </a:r>
            <a:endParaRPr lang="en-US" sz="2000" dirty="0"/>
          </a:p>
          <a:p>
            <a:endParaRPr lang="en-US" dirty="0"/>
          </a:p>
        </p:txBody>
      </p:sp>
      <p:pic>
        <p:nvPicPr>
          <p:cNvPr id="5" name="Picture 16" descr="MC900289967[1]"/>
          <p:cNvPicPr>
            <a:picLocks noGrp="1" noChangeAspect="1" noChangeArrowheads="1"/>
          </p:cNvPicPr>
          <p:nvPr>
            <p:ph sz="half" idx="1"/>
          </p:nvPr>
        </p:nvPicPr>
        <p:blipFill>
          <a:blip r:embed="rId2" cstate="email">
            <a:extLst>
              <a:ext uri="{28A0092B-C50C-407E-A947-70E740481C1C}">
                <a14:useLocalDpi xmlns:a14="http://schemas.microsoft.com/office/drawing/2010/main" val="0"/>
              </a:ext>
            </a:extLst>
          </a:blip>
          <a:srcRect/>
          <a:stretch>
            <a:fillRect/>
          </a:stretch>
        </p:blipFill>
        <p:spPr>
          <a:xfrm>
            <a:off x="917323" y="1847936"/>
            <a:ext cx="3054602" cy="34203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207830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This continuing education activity is managed and accredited by Professional Education Service Group. The  information presented in this activity represents the opinion of the authors or faculty neither PESG, nor any accrediting organization endorses any commercial products displayed or mentioned in conjunction with this activity.</a:t>
            </a:r>
          </a:p>
          <a:p>
            <a:pPr marL="0" indent="0">
              <a:buNone/>
            </a:pPr>
            <a:r>
              <a:rPr lang="en-US" dirty="0" smtClean="0"/>
              <a:t>Commercial support was not receive for this activity.</a:t>
            </a:r>
            <a:endParaRPr lang="en-US" dirty="0"/>
          </a:p>
        </p:txBody>
      </p:sp>
      <p:sp>
        <p:nvSpPr>
          <p:cNvPr id="4" name="Footer Placeholder 3"/>
          <p:cNvSpPr>
            <a:spLocks noGrp="1"/>
          </p:cNvSpPr>
          <p:nvPr>
            <p:ph type="ftr" sz="quarter" idx="11"/>
          </p:nvPr>
        </p:nvSpPr>
        <p:spPr/>
        <p:txBody>
          <a:bodyPr/>
          <a:lstStyle/>
          <a:p>
            <a:r>
              <a:rPr lang="en-US" dirty="0" smtClean="0"/>
              <a:t>HIV Medical Homes Resource Center</a:t>
            </a:r>
            <a:endParaRPr lang="en-US" dirty="0"/>
          </a:p>
        </p:txBody>
      </p:sp>
      <p:pic>
        <p:nvPicPr>
          <p:cNvPr id="5" name="Picture 4"/>
          <p:cNvPicPr/>
          <p:nvPr/>
        </p:nvPicPr>
        <p:blipFill>
          <a:blip r:embed="rId2" cstate="email">
            <a:extLst>
              <a:ext uri="{28A0092B-C50C-407E-A947-70E740481C1C}">
                <a14:useLocalDpi xmlns:a14="http://schemas.microsoft.com/office/drawing/2010/main" val="0"/>
              </a:ext>
            </a:extLst>
          </a:blip>
          <a:stretch>
            <a:fillRect/>
          </a:stretch>
        </p:blipFill>
        <p:spPr>
          <a:xfrm>
            <a:off x="7355717" y="5557740"/>
            <a:ext cx="1026795" cy="789305"/>
          </a:xfrm>
          <a:prstGeom prst="rect">
            <a:avLst/>
          </a:prstGeom>
        </p:spPr>
      </p:pic>
    </p:spTree>
    <p:extLst>
      <p:ext uri="{BB962C8B-B14F-4D97-AF65-F5344CB8AC3E}">
        <p14:creationId xmlns:p14="http://schemas.microsoft.com/office/powerpoint/2010/main" val="23116494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Patient Centered Medical Home Decathlon</a:t>
            </a:r>
            <a:endParaRPr lang="en-US" sz="3200" dirty="0"/>
          </a:p>
        </p:txBody>
      </p:sp>
      <p:sp>
        <p:nvSpPr>
          <p:cNvPr id="4" name="Text Placeholder 3"/>
          <p:cNvSpPr>
            <a:spLocks noGrp="1"/>
          </p:cNvSpPr>
          <p:nvPr>
            <p:ph type="body" idx="1"/>
          </p:nvPr>
        </p:nvSpPr>
        <p:spPr/>
        <p:txBody>
          <a:bodyPr/>
          <a:lstStyle/>
          <a:p>
            <a:r>
              <a:rPr lang="en-US" dirty="0" smtClean="0"/>
              <a:t>Our Athlete Skill Set</a:t>
            </a:r>
            <a:endParaRPr lang="en-US" dirty="0"/>
          </a:p>
        </p:txBody>
      </p:sp>
      <p:sp>
        <p:nvSpPr>
          <p:cNvPr id="3" name="Content Placeholder 2"/>
          <p:cNvSpPr>
            <a:spLocks noGrp="1"/>
          </p:cNvSpPr>
          <p:nvPr>
            <p:ph sz="half" idx="2"/>
          </p:nvPr>
        </p:nvSpPr>
        <p:spPr/>
        <p:txBody>
          <a:bodyPr>
            <a:normAutofit/>
          </a:bodyPr>
          <a:lstStyle/>
          <a:p>
            <a:pPr marL="457200" indent="-457200">
              <a:buFont typeface="Arial" pitchFamily="34" charset="0"/>
              <a:buChar char="•"/>
            </a:pPr>
            <a:r>
              <a:rPr lang="en-US" dirty="0" smtClean="0"/>
              <a:t>Quality Management</a:t>
            </a:r>
          </a:p>
          <a:p>
            <a:pPr marL="457200" indent="-457200">
              <a:buFont typeface="Arial" pitchFamily="34" charset="0"/>
              <a:buChar char="•"/>
            </a:pPr>
            <a:r>
              <a:rPr lang="en-US" dirty="0" smtClean="0"/>
              <a:t>Performance Improvement</a:t>
            </a:r>
          </a:p>
          <a:p>
            <a:pPr marL="457200" indent="-457200">
              <a:buFont typeface="Arial" pitchFamily="34" charset="0"/>
              <a:buChar char="•"/>
            </a:pPr>
            <a:r>
              <a:rPr lang="en-US" dirty="0" smtClean="0"/>
              <a:t>Interpretation of standards</a:t>
            </a:r>
          </a:p>
          <a:p>
            <a:pPr marL="457200" indent="-457200">
              <a:buFont typeface="Arial" pitchFamily="34" charset="0"/>
              <a:buChar char="•"/>
            </a:pPr>
            <a:r>
              <a:rPr lang="en-US" dirty="0" smtClean="0"/>
              <a:t>EMR Super-user</a:t>
            </a:r>
          </a:p>
          <a:p>
            <a:pPr marL="457200" indent="-457200">
              <a:buFont typeface="Arial" pitchFamily="34" charset="0"/>
              <a:buChar char="•"/>
            </a:pPr>
            <a:r>
              <a:rPr lang="en-US" dirty="0" smtClean="0"/>
              <a:t>Clinical background</a:t>
            </a:r>
          </a:p>
        </p:txBody>
      </p:sp>
      <p:sp>
        <p:nvSpPr>
          <p:cNvPr id="5" name="Text Placeholder 4"/>
          <p:cNvSpPr>
            <a:spLocks noGrp="1"/>
          </p:cNvSpPr>
          <p:nvPr>
            <p:ph type="body" sz="quarter" idx="3"/>
          </p:nvPr>
        </p:nvSpPr>
        <p:spPr/>
        <p:txBody>
          <a:bodyPr/>
          <a:lstStyle/>
          <a:p>
            <a:r>
              <a:rPr lang="en-US" dirty="0" smtClean="0"/>
              <a:t>Our Athlete Skill Set</a:t>
            </a:r>
            <a:endParaRPr lang="en-US" dirty="0"/>
          </a:p>
        </p:txBody>
      </p:sp>
      <p:sp>
        <p:nvSpPr>
          <p:cNvPr id="6" name="Content Placeholder 5"/>
          <p:cNvSpPr>
            <a:spLocks noGrp="1"/>
          </p:cNvSpPr>
          <p:nvPr>
            <p:ph sz="quarter" idx="4"/>
          </p:nvPr>
        </p:nvSpPr>
        <p:spPr/>
        <p:txBody>
          <a:bodyPr/>
          <a:lstStyle/>
          <a:p>
            <a:pPr marL="457200" indent="-457200">
              <a:buFont typeface="Arial" pitchFamily="34" charset="0"/>
              <a:buChar char="•"/>
            </a:pPr>
            <a:r>
              <a:rPr lang="en-US" dirty="0"/>
              <a:t>Utilization Review</a:t>
            </a:r>
          </a:p>
          <a:p>
            <a:pPr marL="457200" indent="-457200">
              <a:buFont typeface="Arial" pitchFamily="34" charset="0"/>
              <a:buChar char="•"/>
            </a:pPr>
            <a:r>
              <a:rPr lang="en-US" dirty="0"/>
              <a:t>Joint Commission Liaison </a:t>
            </a:r>
          </a:p>
          <a:p>
            <a:pPr marL="457200" indent="-457200">
              <a:buFont typeface="Arial" pitchFamily="34" charset="0"/>
              <a:buChar char="•"/>
            </a:pPr>
            <a:r>
              <a:rPr lang="en-US" dirty="0"/>
              <a:t>Management (leadership)</a:t>
            </a:r>
          </a:p>
          <a:p>
            <a:pPr marL="457200" indent="-457200">
              <a:buFont typeface="Arial" pitchFamily="34" charset="0"/>
              <a:buChar char="•"/>
            </a:pPr>
            <a:r>
              <a:rPr lang="en-US" dirty="0"/>
              <a:t>Project Management</a:t>
            </a:r>
          </a:p>
          <a:p>
            <a:pPr marL="457200" indent="-457200">
              <a:buFont typeface="Arial" pitchFamily="34" charset="0"/>
              <a:buChar char="•"/>
            </a:pPr>
            <a:r>
              <a:rPr lang="en-US" dirty="0"/>
              <a:t>Interpersonal and Coaching Skills</a:t>
            </a:r>
          </a:p>
          <a:p>
            <a:endParaRPr lang="en-US" dirty="0"/>
          </a:p>
        </p:txBody>
      </p:sp>
    </p:spTree>
    <p:extLst>
      <p:ext uri="{BB962C8B-B14F-4D97-AF65-F5344CB8AC3E}">
        <p14:creationId xmlns:p14="http://schemas.microsoft.com/office/powerpoint/2010/main" val="2346633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Ruby </a:t>
            </a:r>
            <a:r>
              <a:rPr lang="en-US" dirty="0" smtClean="0"/>
              <a:t>PCMH Decathlon </a:t>
            </a:r>
            <a:r>
              <a:rPr lang="en-US" dirty="0"/>
              <a:t>Competitor </a:t>
            </a:r>
          </a:p>
        </p:txBody>
      </p:sp>
      <p:sp>
        <p:nvSpPr>
          <p:cNvPr id="4" name="Content Placeholder 3"/>
          <p:cNvSpPr>
            <a:spLocks noGrp="1"/>
          </p:cNvSpPr>
          <p:nvPr>
            <p:ph sz="half" idx="2"/>
          </p:nvPr>
        </p:nvSpPr>
        <p:spPr/>
        <p:txBody>
          <a:bodyPr/>
          <a:lstStyle/>
          <a:p>
            <a:pPr lvl="0" defTabSz="914400" eaLnBrk="0" fontAlgn="base" hangingPunct="0">
              <a:spcAft>
                <a:spcPct val="0"/>
              </a:spcAft>
              <a:buClr>
                <a:srgbClr val="9A3416"/>
              </a:buClr>
              <a:buFont typeface="Wingdings" pitchFamily="2" charset="2"/>
              <a:buChar char="§"/>
            </a:pPr>
            <a:r>
              <a:rPr lang="en-US" sz="2000" b="1" kern="0" dirty="0">
                <a:solidFill>
                  <a:srgbClr val="000000"/>
                </a:solidFill>
                <a:latin typeface="Univers 45 Light"/>
              </a:rPr>
              <a:t>100 METERS</a:t>
            </a:r>
          </a:p>
          <a:p>
            <a:pPr marL="1085850" lvl="2" defTabSz="914400" eaLnBrk="0" fontAlgn="base" hangingPunct="0">
              <a:spcAft>
                <a:spcPct val="0"/>
              </a:spcAft>
              <a:buClr>
                <a:srgbClr val="00234C"/>
              </a:buClr>
              <a:buFont typeface="Wingdings" pitchFamily="2" charset="2"/>
              <a:buChar char="§"/>
            </a:pPr>
            <a:r>
              <a:rPr lang="en-US" sz="1800" b="1" kern="0" dirty="0">
                <a:solidFill>
                  <a:srgbClr val="000000"/>
                </a:solidFill>
                <a:latin typeface="Univers 45 Light"/>
              </a:rPr>
              <a:t>NEED FOR A QUICK START</a:t>
            </a:r>
          </a:p>
          <a:p>
            <a:pPr lvl="0" defTabSz="914400" eaLnBrk="0" fontAlgn="base" hangingPunct="0">
              <a:spcAft>
                <a:spcPct val="0"/>
              </a:spcAft>
              <a:buClr>
                <a:srgbClr val="9A3416"/>
              </a:buClr>
              <a:buFont typeface="Wingdings" pitchFamily="2" charset="2"/>
              <a:buChar char="§"/>
            </a:pPr>
            <a:r>
              <a:rPr lang="en-US" sz="2000" b="1" kern="0" dirty="0">
                <a:solidFill>
                  <a:srgbClr val="000000"/>
                </a:solidFill>
                <a:latin typeface="Univers 45 Light"/>
              </a:rPr>
              <a:t>DISCUS THROW</a:t>
            </a:r>
          </a:p>
          <a:p>
            <a:pPr marL="1085850" lvl="2" defTabSz="914400" eaLnBrk="0" fontAlgn="base" hangingPunct="0">
              <a:spcAft>
                <a:spcPct val="0"/>
              </a:spcAft>
              <a:buClr>
                <a:srgbClr val="00234C"/>
              </a:buClr>
              <a:buFont typeface="Wingdings" pitchFamily="2" charset="2"/>
              <a:buChar char="§"/>
            </a:pPr>
            <a:r>
              <a:rPr lang="en-US" sz="1800" b="1" kern="0" dirty="0">
                <a:solidFill>
                  <a:srgbClr val="000000"/>
                </a:solidFill>
                <a:latin typeface="Univers 45 Light"/>
              </a:rPr>
              <a:t>ABILITY TO RID</a:t>
            </a:r>
            <a:r>
              <a:rPr lang="en-US" b="1" kern="0" dirty="0">
                <a:solidFill>
                  <a:srgbClr val="000000"/>
                </a:solidFill>
                <a:latin typeface="Univers 45 Light"/>
              </a:rPr>
              <a:t> </a:t>
            </a:r>
          </a:p>
          <a:p>
            <a:pPr lvl="0" defTabSz="914400" eaLnBrk="0" fontAlgn="base" hangingPunct="0">
              <a:spcAft>
                <a:spcPct val="0"/>
              </a:spcAft>
              <a:buClr>
                <a:srgbClr val="9A3416"/>
              </a:buClr>
              <a:buFont typeface="Wingdings" pitchFamily="2" charset="2"/>
              <a:buChar char="§"/>
            </a:pPr>
            <a:r>
              <a:rPr lang="en-US" sz="2000" b="1" kern="0" dirty="0">
                <a:solidFill>
                  <a:srgbClr val="000000"/>
                </a:solidFill>
                <a:latin typeface="Univers 45 Light"/>
              </a:rPr>
              <a:t>POLE VAULT</a:t>
            </a:r>
          </a:p>
          <a:p>
            <a:pPr marL="1085850" lvl="2" defTabSz="914400" eaLnBrk="0" fontAlgn="base" hangingPunct="0">
              <a:spcAft>
                <a:spcPct val="0"/>
              </a:spcAft>
              <a:buClr>
                <a:srgbClr val="00234C"/>
              </a:buClr>
              <a:buFont typeface="Wingdings" pitchFamily="2" charset="2"/>
              <a:buChar char="§"/>
            </a:pPr>
            <a:r>
              <a:rPr lang="en-US" sz="1800" b="1" kern="0" dirty="0">
                <a:solidFill>
                  <a:srgbClr val="000000"/>
                </a:solidFill>
                <a:latin typeface="Univers 45 Light"/>
              </a:rPr>
              <a:t>ABILITY TO LEAP OVER</a:t>
            </a:r>
          </a:p>
          <a:p>
            <a:pPr lvl="0" defTabSz="914400" eaLnBrk="0" fontAlgn="base" hangingPunct="0">
              <a:spcAft>
                <a:spcPct val="0"/>
              </a:spcAft>
              <a:buClr>
                <a:srgbClr val="9A3416"/>
              </a:buClr>
              <a:buFont typeface="Wingdings" pitchFamily="2" charset="2"/>
              <a:buChar char="§"/>
            </a:pPr>
            <a:r>
              <a:rPr lang="en-US" sz="2000" b="1" kern="0" dirty="0">
                <a:solidFill>
                  <a:srgbClr val="000000"/>
                </a:solidFill>
                <a:latin typeface="Univers 45 Light"/>
              </a:rPr>
              <a:t>JAVELIN THROW</a:t>
            </a:r>
          </a:p>
          <a:p>
            <a:pPr marL="1085850" lvl="2" defTabSz="914400" eaLnBrk="0" fontAlgn="base" hangingPunct="0">
              <a:spcAft>
                <a:spcPct val="0"/>
              </a:spcAft>
              <a:buClr>
                <a:srgbClr val="00234C"/>
              </a:buClr>
              <a:buFont typeface="Wingdings" pitchFamily="2" charset="2"/>
              <a:buChar char="§"/>
            </a:pPr>
            <a:r>
              <a:rPr lang="en-US" sz="1600" b="1" kern="0" dirty="0">
                <a:solidFill>
                  <a:srgbClr val="000000"/>
                </a:solidFill>
                <a:latin typeface="Univers 45 Light"/>
              </a:rPr>
              <a:t>ABILITY </a:t>
            </a:r>
            <a:r>
              <a:rPr lang="en-US" sz="1600" b="1" kern="0" dirty="0" smtClean="0">
                <a:solidFill>
                  <a:srgbClr val="000000"/>
                </a:solidFill>
                <a:latin typeface="Univers 45 Light"/>
              </a:rPr>
              <a:t>TO FOCUS </a:t>
            </a:r>
            <a:r>
              <a:rPr lang="en-US" sz="1600" b="1" kern="0" dirty="0">
                <a:solidFill>
                  <a:srgbClr val="000000"/>
                </a:solidFill>
                <a:latin typeface="Univers 45 Light"/>
              </a:rPr>
              <a:t>IN A SPECIFIC AREA</a:t>
            </a:r>
          </a:p>
          <a:p>
            <a:pPr lvl="0" defTabSz="914400" eaLnBrk="0" fontAlgn="base" hangingPunct="0">
              <a:spcAft>
                <a:spcPct val="0"/>
              </a:spcAft>
              <a:buClr>
                <a:srgbClr val="9A3416"/>
              </a:buClr>
              <a:buFont typeface="Wingdings" pitchFamily="2" charset="2"/>
              <a:buChar char="§"/>
            </a:pPr>
            <a:r>
              <a:rPr lang="en-US" sz="2000" b="1" kern="0" dirty="0">
                <a:solidFill>
                  <a:srgbClr val="000000"/>
                </a:solidFill>
                <a:latin typeface="Univers 45 Light"/>
              </a:rPr>
              <a:t>400 METERS </a:t>
            </a:r>
          </a:p>
          <a:p>
            <a:pPr marL="1085850" lvl="2" defTabSz="914400" eaLnBrk="0" fontAlgn="base" hangingPunct="0">
              <a:spcAft>
                <a:spcPct val="0"/>
              </a:spcAft>
              <a:buClr>
                <a:srgbClr val="00234C"/>
              </a:buClr>
              <a:buFont typeface="Wingdings" pitchFamily="2" charset="2"/>
              <a:buChar char="§"/>
            </a:pPr>
            <a:r>
              <a:rPr lang="en-US" sz="1600" b="1" kern="0" dirty="0" smtClean="0">
                <a:solidFill>
                  <a:srgbClr val="000000"/>
                </a:solidFill>
                <a:latin typeface="Univers 45 Light"/>
              </a:rPr>
              <a:t>STRENGTH </a:t>
            </a:r>
            <a:r>
              <a:rPr lang="en-US" sz="1600" b="1" kern="0" dirty="0">
                <a:solidFill>
                  <a:srgbClr val="000000"/>
                </a:solidFill>
                <a:latin typeface="Univers 45 Light"/>
              </a:rPr>
              <a:t>AND </a:t>
            </a:r>
            <a:r>
              <a:rPr lang="en-US" sz="1600" b="1" kern="0" dirty="0" smtClean="0">
                <a:solidFill>
                  <a:srgbClr val="000000"/>
                </a:solidFill>
                <a:latin typeface="Univers 45 Light"/>
              </a:rPr>
              <a:t>ENDURANCE ABILITY</a:t>
            </a:r>
            <a:endParaRPr lang="en-US" sz="1600" b="1" kern="0" dirty="0">
              <a:solidFill>
                <a:srgbClr val="000000"/>
              </a:solidFill>
              <a:latin typeface="Univers 45 Light"/>
            </a:endParaRPr>
          </a:p>
          <a:p>
            <a:endParaRPr lang="en-US" dirty="0"/>
          </a:p>
        </p:txBody>
      </p:sp>
      <p:pic>
        <p:nvPicPr>
          <p:cNvPr id="5" name="Picture 6" descr="MC900289967[1]"/>
          <p:cNvPicPr>
            <a:picLocks noGrp="1" noChangeAspect="1" noChangeArrowheads="1"/>
          </p:cNvPicPr>
          <p:nvPr>
            <p:ph sz="half" idx="1"/>
          </p:nvPr>
        </p:nvPicPr>
        <p:blipFill>
          <a:blip r:embed="rId2" cstate="email">
            <a:extLst>
              <a:ext uri="{28A0092B-C50C-407E-A947-70E740481C1C}">
                <a14:useLocalDpi xmlns:a14="http://schemas.microsoft.com/office/drawing/2010/main" val="0"/>
              </a:ext>
            </a:extLst>
          </a:blip>
          <a:srcRect/>
          <a:stretch>
            <a:fillRect/>
          </a:stretch>
        </p:blipFill>
        <p:spPr bwMode="auto">
          <a:xfrm>
            <a:off x="317248" y="1600200"/>
            <a:ext cx="2032503" cy="2563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MC900390002[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a:xfrm>
            <a:off x="1924050" y="3731743"/>
            <a:ext cx="2363311" cy="21547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718485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Ruby PCMH Decathlon Competitor  </a:t>
            </a:r>
          </a:p>
        </p:txBody>
      </p:sp>
      <p:sp>
        <p:nvSpPr>
          <p:cNvPr id="4" name="Content Placeholder 3"/>
          <p:cNvSpPr>
            <a:spLocks noGrp="1"/>
          </p:cNvSpPr>
          <p:nvPr>
            <p:ph sz="half" idx="2"/>
          </p:nvPr>
        </p:nvSpPr>
        <p:spPr/>
        <p:txBody>
          <a:bodyPr/>
          <a:lstStyle/>
          <a:p>
            <a:pPr lvl="0" defTabSz="914400" eaLnBrk="0" fontAlgn="base" hangingPunct="0">
              <a:spcAft>
                <a:spcPct val="0"/>
              </a:spcAft>
              <a:buClr>
                <a:srgbClr val="9A3416"/>
              </a:buClr>
              <a:buFont typeface="Wingdings" pitchFamily="2" charset="2"/>
              <a:buChar char="§"/>
            </a:pPr>
            <a:r>
              <a:rPr lang="en-US" sz="1800" b="1" kern="0" dirty="0">
                <a:solidFill>
                  <a:srgbClr val="000000"/>
                </a:solidFill>
                <a:latin typeface="Univers 45 Light"/>
              </a:rPr>
              <a:t>100 METERS HURDLES</a:t>
            </a:r>
          </a:p>
          <a:p>
            <a:pPr marL="1085850" lvl="2" defTabSz="914400" eaLnBrk="0" fontAlgn="base" hangingPunct="0">
              <a:spcAft>
                <a:spcPct val="0"/>
              </a:spcAft>
              <a:buClr>
                <a:srgbClr val="00234C"/>
              </a:buClr>
              <a:buFont typeface="Wingdings" pitchFamily="2" charset="2"/>
              <a:buChar char="§"/>
            </a:pPr>
            <a:r>
              <a:rPr lang="en-US" sz="1600" b="1" kern="0" dirty="0">
                <a:solidFill>
                  <a:srgbClr val="000000"/>
                </a:solidFill>
                <a:latin typeface="Univers 45 Light"/>
              </a:rPr>
              <a:t>NEED FOR A QUICK START AND JUMP OVER (overcome barriers)</a:t>
            </a:r>
          </a:p>
          <a:p>
            <a:pPr lvl="0" defTabSz="914400" eaLnBrk="0" fontAlgn="base" hangingPunct="0">
              <a:spcAft>
                <a:spcPct val="0"/>
              </a:spcAft>
              <a:buClr>
                <a:srgbClr val="9A3416"/>
              </a:buClr>
              <a:buFont typeface="Wingdings" pitchFamily="2" charset="2"/>
              <a:buChar char="§"/>
            </a:pPr>
            <a:r>
              <a:rPr lang="en-US" sz="1800" b="1" kern="0" dirty="0">
                <a:solidFill>
                  <a:srgbClr val="000000"/>
                </a:solidFill>
                <a:latin typeface="Univers 45 Light"/>
              </a:rPr>
              <a:t>LONG JUMP</a:t>
            </a:r>
          </a:p>
          <a:p>
            <a:pPr marL="1085850" lvl="2" defTabSz="914400" eaLnBrk="0" fontAlgn="base" hangingPunct="0">
              <a:spcAft>
                <a:spcPct val="0"/>
              </a:spcAft>
              <a:buClr>
                <a:srgbClr val="00234C"/>
              </a:buClr>
              <a:buFont typeface="Wingdings" pitchFamily="2" charset="2"/>
              <a:buChar char="§"/>
            </a:pPr>
            <a:r>
              <a:rPr lang="en-US" sz="1600" b="1" kern="0" dirty="0">
                <a:solidFill>
                  <a:srgbClr val="000000"/>
                </a:solidFill>
                <a:latin typeface="Univers 45 Light"/>
              </a:rPr>
              <a:t>LONG EXTENDED HOURS</a:t>
            </a:r>
            <a:r>
              <a:rPr lang="en-US" sz="1800" b="1" kern="0" dirty="0">
                <a:solidFill>
                  <a:srgbClr val="000000"/>
                </a:solidFill>
                <a:latin typeface="Univers 45 Light"/>
              </a:rPr>
              <a:t> </a:t>
            </a:r>
          </a:p>
          <a:p>
            <a:pPr lvl="0" defTabSz="914400" eaLnBrk="0" fontAlgn="base" hangingPunct="0">
              <a:spcAft>
                <a:spcPct val="0"/>
              </a:spcAft>
              <a:buClr>
                <a:srgbClr val="9A3416"/>
              </a:buClr>
              <a:buFont typeface="Wingdings" pitchFamily="2" charset="2"/>
              <a:buChar char="§"/>
            </a:pPr>
            <a:r>
              <a:rPr lang="en-US" sz="1800" b="1" kern="0" dirty="0">
                <a:solidFill>
                  <a:srgbClr val="000000"/>
                </a:solidFill>
                <a:latin typeface="Univers 45 Light"/>
              </a:rPr>
              <a:t>SHOT PUT</a:t>
            </a:r>
          </a:p>
          <a:p>
            <a:pPr marL="1085850" lvl="2" defTabSz="914400" eaLnBrk="0" fontAlgn="base" hangingPunct="0">
              <a:spcAft>
                <a:spcPct val="0"/>
              </a:spcAft>
              <a:buClr>
                <a:srgbClr val="00234C"/>
              </a:buClr>
              <a:buFont typeface="Wingdings" pitchFamily="2" charset="2"/>
              <a:buChar char="§"/>
            </a:pPr>
            <a:r>
              <a:rPr lang="en-US" sz="1600" b="1" kern="0" dirty="0">
                <a:solidFill>
                  <a:srgbClr val="000000"/>
                </a:solidFill>
                <a:latin typeface="Univers 45 Light"/>
              </a:rPr>
              <a:t>ABILITY TO MEET OR EXCEED TARGET </a:t>
            </a:r>
          </a:p>
          <a:p>
            <a:pPr lvl="0" defTabSz="914400" eaLnBrk="0" fontAlgn="base" hangingPunct="0">
              <a:spcAft>
                <a:spcPct val="0"/>
              </a:spcAft>
              <a:buClr>
                <a:srgbClr val="9A3416"/>
              </a:buClr>
              <a:buFont typeface="Wingdings" pitchFamily="2" charset="2"/>
              <a:buChar char="§"/>
            </a:pPr>
            <a:r>
              <a:rPr lang="en-US" sz="1800" b="1" kern="0" dirty="0">
                <a:solidFill>
                  <a:srgbClr val="000000"/>
                </a:solidFill>
                <a:latin typeface="Univers 45 Light"/>
              </a:rPr>
              <a:t>HIGH JUMP</a:t>
            </a:r>
          </a:p>
          <a:p>
            <a:pPr marL="1085850" lvl="2" defTabSz="914400" eaLnBrk="0" fontAlgn="base" hangingPunct="0">
              <a:spcAft>
                <a:spcPct val="0"/>
              </a:spcAft>
              <a:buClr>
                <a:srgbClr val="00234C"/>
              </a:buClr>
              <a:buFont typeface="Wingdings" pitchFamily="2" charset="2"/>
              <a:buChar char="§"/>
            </a:pPr>
            <a:r>
              <a:rPr lang="en-US" sz="1400" b="1" kern="0" dirty="0">
                <a:solidFill>
                  <a:srgbClr val="000000"/>
                </a:solidFill>
                <a:latin typeface="Univers 45 Light"/>
              </a:rPr>
              <a:t>ABILITY TO REACH ABOVE OBSTACLES</a:t>
            </a:r>
          </a:p>
          <a:p>
            <a:pPr lvl="0" defTabSz="914400" eaLnBrk="0" fontAlgn="base" hangingPunct="0">
              <a:spcAft>
                <a:spcPct val="0"/>
              </a:spcAft>
              <a:buClr>
                <a:srgbClr val="9A3416"/>
              </a:buClr>
              <a:buFont typeface="Wingdings" pitchFamily="2" charset="2"/>
              <a:buChar char="§"/>
            </a:pPr>
            <a:r>
              <a:rPr lang="en-US" sz="1800" b="1" kern="0" dirty="0">
                <a:solidFill>
                  <a:srgbClr val="000000"/>
                </a:solidFill>
                <a:latin typeface="Univers 45 Light"/>
              </a:rPr>
              <a:t>1500 METERS </a:t>
            </a:r>
          </a:p>
          <a:p>
            <a:pPr marL="1085850" lvl="2" defTabSz="914400" eaLnBrk="0" fontAlgn="base" hangingPunct="0">
              <a:spcAft>
                <a:spcPct val="0"/>
              </a:spcAft>
              <a:buClr>
                <a:srgbClr val="00234C"/>
              </a:buClr>
              <a:buFont typeface="Wingdings" pitchFamily="2" charset="2"/>
              <a:buChar char="§"/>
            </a:pPr>
            <a:r>
              <a:rPr lang="en-US" sz="1400" b="1" kern="0" dirty="0">
                <a:solidFill>
                  <a:srgbClr val="000000"/>
                </a:solidFill>
                <a:latin typeface="Univers 45 Light"/>
              </a:rPr>
              <a:t>ABILITY FOR ENDURANCE AND TO KEEP GOING THE </a:t>
            </a:r>
            <a:r>
              <a:rPr lang="en-US" sz="1400" b="1" kern="0" dirty="0" smtClean="0">
                <a:solidFill>
                  <a:srgbClr val="000000"/>
                </a:solidFill>
                <a:latin typeface="Univers 45 Light"/>
              </a:rPr>
              <a:t>DISTANCE REQUIRED TO WIN!!</a:t>
            </a:r>
            <a:endParaRPr lang="en-US" sz="1400" b="1" kern="0" dirty="0">
              <a:solidFill>
                <a:srgbClr val="000000"/>
              </a:solidFill>
              <a:latin typeface="Univers 45 Light"/>
            </a:endParaRPr>
          </a:p>
          <a:p>
            <a:endParaRPr lang="en-US" dirty="0"/>
          </a:p>
        </p:txBody>
      </p:sp>
      <p:pic>
        <p:nvPicPr>
          <p:cNvPr id="5" name="Picture 5" descr="MC900365434[1]"/>
          <p:cNvPicPr>
            <a:picLocks noGrp="1" noChangeAspect="1" noChangeArrowheads="1"/>
          </p:cNvPicPr>
          <p:nvPr>
            <p:ph sz="half" idx="1"/>
          </p:nvPr>
        </p:nvPicPr>
        <p:blipFill>
          <a:blip r:embed="rId2" cstate="email">
            <a:extLst>
              <a:ext uri="{28A0092B-C50C-407E-A947-70E740481C1C}">
                <a14:useLocalDpi xmlns:a14="http://schemas.microsoft.com/office/drawing/2010/main" val="0"/>
              </a:ext>
            </a:extLst>
          </a:blip>
          <a:srcRect/>
          <a:stretch>
            <a:fillRect/>
          </a:stretch>
        </p:blipFill>
        <p:spPr bwMode="auto">
          <a:xfrm>
            <a:off x="366903" y="1734915"/>
            <a:ext cx="1837944" cy="1513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MC900139351[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85975" y="3886200"/>
            <a:ext cx="2209800" cy="20203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339800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Training Schedule (Timeline)</a:t>
            </a:r>
            <a:endParaRPr lang="en-US" dirty="0"/>
          </a:p>
        </p:txBody>
      </p:sp>
      <p:sp>
        <p:nvSpPr>
          <p:cNvPr id="3" name="Content Placeholder 2"/>
          <p:cNvSpPr>
            <a:spLocks noGrp="1"/>
          </p:cNvSpPr>
          <p:nvPr>
            <p:ph idx="1"/>
          </p:nvPr>
        </p:nvSpPr>
        <p:spPr/>
        <p:txBody>
          <a:bodyPr/>
          <a:lstStyle/>
          <a:p>
            <a:pPr lvl="0" defTabSz="914400" eaLnBrk="0" fontAlgn="base" hangingPunct="0">
              <a:spcAft>
                <a:spcPct val="0"/>
              </a:spcAft>
              <a:buClr>
                <a:srgbClr val="9A3416"/>
              </a:buClr>
              <a:buFont typeface="Wingdings" pitchFamily="2" charset="2"/>
              <a:buChar char="§"/>
            </a:pPr>
            <a:r>
              <a:rPr lang="en-US" b="1" kern="0" dirty="0">
                <a:solidFill>
                  <a:srgbClr val="000000"/>
                </a:solidFill>
                <a:latin typeface="Univers 45 Light"/>
              </a:rPr>
              <a:t>March 15, 2011 (notification)</a:t>
            </a:r>
          </a:p>
          <a:p>
            <a:pPr lvl="0" defTabSz="914400" eaLnBrk="0" fontAlgn="base" hangingPunct="0">
              <a:spcAft>
                <a:spcPct val="0"/>
              </a:spcAft>
              <a:buClr>
                <a:srgbClr val="9A3416"/>
              </a:buClr>
              <a:buFont typeface="Wingdings" pitchFamily="2" charset="2"/>
              <a:buChar char="§"/>
            </a:pPr>
            <a:r>
              <a:rPr lang="en-US" b="1" kern="0" dirty="0">
                <a:solidFill>
                  <a:srgbClr val="000000"/>
                </a:solidFill>
                <a:latin typeface="Univers 45 Light"/>
              </a:rPr>
              <a:t>March 25, 2011 introduction to staff</a:t>
            </a:r>
          </a:p>
          <a:p>
            <a:pPr lvl="0" defTabSz="914400" eaLnBrk="0" fontAlgn="base" hangingPunct="0">
              <a:spcAft>
                <a:spcPct val="0"/>
              </a:spcAft>
              <a:buClr>
                <a:srgbClr val="9A3416"/>
              </a:buClr>
              <a:buFont typeface="Wingdings" pitchFamily="2" charset="2"/>
              <a:buChar char="§"/>
            </a:pPr>
            <a:r>
              <a:rPr lang="en-US" b="1" kern="0" dirty="0">
                <a:solidFill>
                  <a:srgbClr val="000000"/>
                </a:solidFill>
                <a:latin typeface="Univers 45 Light"/>
              </a:rPr>
              <a:t>April </a:t>
            </a:r>
          </a:p>
          <a:p>
            <a:pPr lvl="1" defTabSz="914400" eaLnBrk="0" fontAlgn="base" hangingPunct="0">
              <a:spcAft>
                <a:spcPct val="0"/>
              </a:spcAft>
              <a:buClr>
                <a:srgbClr val="591E55"/>
              </a:buClr>
              <a:buFont typeface="Wingdings" pitchFamily="2" charset="2"/>
              <a:buChar char="Ø"/>
            </a:pPr>
            <a:r>
              <a:rPr lang="en-US" b="1" kern="0" dirty="0">
                <a:solidFill>
                  <a:srgbClr val="000000"/>
                </a:solidFill>
                <a:latin typeface="Univers 45 Light"/>
              </a:rPr>
              <a:t>Initial training </a:t>
            </a:r>
          </a:p>
          <a:p>
            <a:pPr lvl="1" defTabSz="914400" eaLnBrk="0" fontAlgn="base" hangingPunct="0">
              <a:spcAft>
                <a:spcPct val="0"/>
              </a:spcAft>
              <a:buClr>
                <a:srgbClr val="591E55"/>
              </a:buClr>
              <a:buFont typeface="Wingdings" pitchFamily="2" charset="2"/>
              <a:buChar char="Ø"/>
            </a:pPr>
            <a:r>
              <a:rPr lang="en-US" b="1" kern="0" dirty="0">
                <a:solidFill>
                  <a:srgbClr val="000000"/>
                </a:solidFill>
                <a:latin typeface="Univers 45 Light"/>
              </a:rPr>
              <a:t>Development of template for notes in EMR</a:t>
            </a:r>
          </a:p>
          <a:p>
            <a:pPr lvl="1" defTabSz="914400" eaLnBrk="0" fontAlgn="base" hangingPunct="0">
              <a:spcAft>
                <a:spcPct val="0"/>
              </a:spcAft>
              <a:buClr>
                <a:srgbClr val="591E55"/>
              </a:buClr>
              <a:buFont typeface="Wingdings" pitchFamily="2" charset="2"/>
              <a:buChar char="Ø"/>
            </a:pPr>
            <a:r>
              <a:rPr lang="en-US" b="1" kern="0" dirty="0">
                <a:solidFill>
                  <a:srgbClr val="000000"/>
                </a:solidFill>
                <a:latin typeface="Univers 45 Light"/>
              </a:rPr>
              <a:t>Development of forms</a:t>
            </a:r>
          </a:p>
          <a:p>
            <a:endParaRPr lang="en-US" dirty="0"/>
          </a:p>
        </p:txBody>
      </p:sp>
      <p:pic>
        <p:nvPicPr>
          <p:cNvPr id="4"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248400" y="4267200"/>
            <a:ext cx="2695575"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13530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Training Schedule (Timeline)</a:t>
            </a:r>
          </a:p>
        </p:txBody>
      </p:sp>
      <p:sp>
        <p:nvSpPr>
          <p:cNvPr id="3" name="Content Placeholder 2"/>
          <p:cNvSpPr>
            <a:spLocks noGrp="1"/>
          </p:cNvSpPr>
          <p:nvPr>
            <p:ph idx="1"/>
          </p:nvPr>
        </p:nvSpPr>
        <p:spPr/>
        <p:txBody>
          <a:bodyPr/>
          <a:lstStyle/>
          <a:p>
            <a:pPr lvl="0" defTabSz="914400" eaLnBrk="0" fontAlgn="base" hangingPunct="0">
              <a:spcAft>
                <a:spcPct val="0"/>
              </a:spcAft>
              <a:buClr>
                <a:srgbClr val="9A3416"/>
              </a:buClr>
              <a:buFont typeface="Wingdings" pitchFamily="2" charset="2"/>
              <a:buChar char="§"/>
            </a:pPr>
            <a:r>
              <a:rPr lang="en-US" b="1" kern="0" dirty="0">
                <a:solidFill>
                  <a:schemeClr val="tx2">
                    <a:lumMod val="75000"/>
                  </a:schemeClr>
                </a:solidFill>
                <a:latin typeface="Univers 45 Light"/>
              </a:rPr>
              <a:t>May</a:t>
            </a:r>
          </a:p>
          <a:p>
            <a:pPr lvl="1" defTabSz="914400" eaLnBrk="0" fontAlgn="base" hangingPunct="0">
              <a:spcAft>
                <a:spcPct val="0"/>
              </a:spcAft>
              <a:buClr>
                <a:srgbClr val="591E55"/>
              </a:buClr>
            </a:pPr>
            <a:r>
              <a:rPr lang="en-US" b="1" kern="0" dirty="0">
                <a:solidFill>
                  <a:schemeClr val="tx2">
                    <a:lumMod val="75000"/>
                  </a:schemeClr>
                </a:solidFill>
                <a:latin typeface="Univers 45 Light"/>
              </a:rPr>
              <a:t>Initial chart review access compliance</a:t>
            </a:r>
          </a:p>
          <a:p>
            <a:pPr lvl="1" defTabSz="914400" eaLnBrk="0" fontAlgn="base" hangingPunct="0">
              <a:spcAft>
                <a:spcPct val="0"/>
              </a:spcAft>
              <a:buClr>
                <a:srgbClr val="591E55"/>
              </a:buClr>
            </a:pPr>
            <a:r>
              <a:rPr lang="en-US" b="1" kern="0" dirty="0">
                <a:solidFill>
                  <a:schemeClr val="tx2">
                    <a:lumMod val="75000"/>
                  </a:schemeClr>
                </a:solidFill>
                <a:latin typeface="Univers 45 Light"/>
              </a:rPr>
              <a:t>Refinement of documents</a:t>
            </a:r>
          </a:p>
          <a:p>
            <a:pPr lvl="1" defTabSz="914400" eaLnBrk="0" fontAlgn="base" hangingPunct="0">
              <a:spcAft>
                <a:spcPct val="0"/>
              </a:spcAft>
              <a:buClr>
                <a:srgbClr val="591E55"/>
              </a:buClr>
            </a:pPr>
            <a:r>
              <a:rPr lang="en-US" b="1" kern="0" dirty="0">
                <a:solidFill>
                  <a:schemeClr val="tx2">
                    <a:lumMod val="75000"/>
                  </a:schemeClr>
                </a:solidFill>
                <a:latin typeface="Univers 45 Light"/>
              </a:rPr>
              <a:t>Review and revision of policies and procedures</a:t>
            </a:r>
          </a:p>
          <a:p>
            <a:endParaRPr lang="en-US" dirty="0"/>
          </a:p>
        </p:txBody>
      </p:sp>
    </p:spTree>
    <p:extLst>
      <p:ext uri="{BB962C8B-B14F-4D97-AF65-F5344CB8AC3E}">
        <p14:creationId xmlns:p14="http://schemas.microsoft.com/office/powerpoint/2010/main" val="4391242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Training Schedule (Timeline)</a:t>
            </a:r>
          </a:p>
        </p:txBody>
      </p:sp>
      <p:sp>
        <p:nvSpPr>
          <p:cNvPr id="3" name="Content Placeholder 2"/>
          <p:cNvSpPr>
            <a:spLocks noGrp="1"/>
          </p:cNvSpPr>
          <p:nvPr>
            <p:ph idx="1"/>
          </p:nvPr>
        </p:nvSpPr>
        <p:spPr/>
        <p:txBody>
          <a:bodyPr/>
          <a:lstStyle/>
          <a:p>
            <a:pPr lvl="1" defTabSz="914400" eaLnBrk="0" fontAlgn="base" hangingPunct="0">
              <a:spcAft>
                <a:spcPct val="0"/>
              </a:spcAft>
              <a:buClr>
                <a:srgbClr val="591E55"/>
              </a:buClr>
              <a:buFont typeface="Wingdings" pitchFamily="2" charset="2"/>
              <a:buChar char="§"/>
            </a:pPr>
            <a:r>
              <a:rPr lang="en-US" b="1" kern="0" dirty="0">
                <a:solidFill>
                  <a:schemeClr val="tx2">
                    <a:lumMod val="75000"/>
                  </a:schemeClr>
                </a:solidFill>
                <a:latin typeface="Univers 45 Light"/>
              </a:rPr>
              <a:t>June </a:t>
            </a:r>
          </a:p>
          <a:p>
            <a:pPr marL="1543050" lvl="3" indent="-342900" defTabSz="914400" eaLnBrk="0" fontAlgn="base" hangingPunct="0">
              <a:spcAft>
                <a:spcPct val="0"/>
              </a:spcAft>
              <a:buClr>
                <a:srgbClr val="8B9000"/>
              </a:buClr>
            </a:pPr>
            <a:r>
              <a:rPr lang="en-US" b="1" kern="0" dirty="0">
                <a:solidFill>
                  <a:schemeClr val="tx2">
                    <a:lumMod val="75000"/>
                  </a:schemeClr>
                </a:solidFill>
                <a:latin typeface="Univers 45 Light"/>
              </a:rPr>
              <a:t>Ongoing meetings with coordinator</a:t>
            </a:r>
          </a:p>
          <a:p>
            <a:pPr marL="1543050" lvl="3" indent="-342900" defTabSz="914400" eaLnBrk="0" fontAlgn="base" hangingPunct="0">
              <a:spcAft>
                <a:spcPct val="0"/>
              </a:spcAft>
              <a:buClr>
                <a:srgbClr val="8B9000"/>
              </a:buClr>
            </a:pPr>
            <a:r>
              <a:rPr lang="en-US" b="1" kern="0" dirty="0">
                <a:solidFill>
                  <a:schemeClr val="tx2">
                    <a:lumMod val="75000"/>
                  </a:schemeClr>
                </a:solidFill>
                <a:latin typeface="Univers 45 Light"/>
              </a:rPr>
              <a:t>Development of forms</a:t>
            </a:r>
          </a:p>
          <a:p>
            <a:pPr marL="1543050" lvl="3" indent="-342900" defTabSz="914400" eaLnBrk="0" fontAlgn="base" hangingPunct="0">
              <a:spcAft>
                <a:spcPct val="0"/>
              </a:spcAft>
              <a:buClr>
                <a:srgbClr val="8B9000"/>
              </a:buClr>
            </a:pPr>
            <a:r>
              <a:rPr lang="en-US" b="1" kern="0" dirty="0" smtClean="0">
                <a:solidFill>
                  <a:schemeClr val="tx2">
                    <a:lumMod val="75000"/>
                  </a:schemeClr>
                </a:solidFill>
                <a:latin typeface="Univers 45 Light"/>
              </a:rPr>
              <a:t>Assessment of implemented processes </a:t>
            </a:r>
            <a:endParaRPr lang="en-US" b="1" kern="0" dirty="0">
              <a:solidFill>
                <a:schemeClr val="tx2">
                  <a:lumMod val="75000"/>
                </a:schemeClr>
              </a:solidFill>
              <a:latin typeface="Univers 45 Light"/>
            </a:endParaRPr>
          </a:p>
          <a:p>
            <a:pPr lvl="1" defTabSz="914400" eaLnBrk="0" fontAlgn="base" hangingPunct="0">
              <a:spcAft>
                <a:spcPct val="0"/>
              </a:spcAft>
              <a:buClr>
                <a:srgbClr val="591E55"/>
              </a:buClr>
              <a:buFont typeface="Wingdings" pitchFamily="2" charset="2"/>
              <a:buChar char="§"/>
            </a:pPr>
            <a:r>
              <a:rPr lang="en-US" b="1" kern="0" dirty="0">
                <a:solidFill>
                  <a:schemeClr val="tx2">
                    <a:lumMod val="75000"/>
                  </a:schemeClr>
                </a:solidFill>
                <a:latin typeface="Univers 45 Light"/>
              </a:rPr>
              <a:t>July</a:t>
            </a:r>
          </a:p>
          <a:p>
            <a:pPr marL="1543050" lvl="3" indent="-342900" defTabSz="914400" eaLnBrk="0" fontAlgn="base" hangingPunct="0">
              <a:spcAft>
                <a:spcPct val="0"/>
              </a:spcAft>
              <a:buClr>
                <a:srgbClr val="8B9000"/>
              </a:buClr>
            </a:pPr>
            <a:r>
              <a:rPr lang="en-US" b="1" kern="0" dirty="0">
                <a:solidFill>
                  <a:schemeClr val="tx2">
                    <a:lumMod val="75000"/>
                  </a:schemeClr>
                </a:solidFill>
                <a:latin typeface="Univers 45 Light"/>
              </a:rPr>
              <a:t>Continued meetings</a:t>
            </a:r>
          </a:p>
          <a:p>
            <a:pPr marL="1543050" lvl="3" indent="-342900" defTabSz="914400" eaLnBrk="0" fontAlgn="base" hangingPunct="0">
              <a:spcAft>
                <a:spcPct val="0"/>
              </a:spcAft>
              <a:buClr>
                <a:srgbClr val="8B9000"/>
              </a:buClr>
            </a:pPr>
            <a:r>
              <a:rPr lang="en-US" b="1" kern="0" dirty="0">
                <a:solidFill>
                  <a:schemeClr val="tx2">
                    <a:lumMod val="75000"/>
                  </a:schemeClr>
                </a:solidFill>
                <a:latin typeface="Univers 45 Light"/>
              </a:rPr>
              <a:t>Chasing staff, running marathon</a:t>
            </a:r>
          </a:p>
          <a:p>
            <a:pPr marL="1085850" lvl="2" defTabSz="914400" eaLnBrk="0" fontAlgn="base" hangingPunct="0">
              <a:spcAft>
                <a:spcPct val="0"/>
              </a:spcAft>
              <a:buClr>
                <a:srgbClr val="00234C"/>
              </a:buClr>
              <a:buFont typeface="Wingdings" pitchFamily="2" charset="2"/>
              <a:buChar char="§"/>
            </a:pPr>
            <a:r>
              <a:rPr lang="en-US" b="1" kern="0" dirty="0">
                <a:solidFill>
                  <a:schemeClr val="tx2">
                    <a:lumMod val="75000"/>
                  </a:schemeClr>
                </a:solidFill>
                <a:latin typeface="Univers 45 Light"/>
              </a:rPr>
              <a:t>August </a:t>
            </a:r>
          </a:p>
          <a:p>
            <a:pPr marL="1543050" lvl="3" indent="-342900" defTabSz="914400" eaLnBrk="0" fontAlgn="base" hangingPunct="0">
              <a:spcAft>
                <a:spcPct val="0"/>
              </a:spcAft>
              <a:buClr>
                <a:srgbClr val="8B9000"/>
              </a:buClr>
            </a:pPr>
            <a:r>
              <a:rPr lang="en-US" b="1" kern="0" dirty="0" smtClean="0">
                <a:solidFill>
                  <a:schemeClr val="tx2">
                    <a:lumMod val="75000"/>
                  </a:schemeClr>
                </a:solidFill>
                <a:latin typeface="Univers 45 Light"/>
              </a:rPr>
              <a:t>36 </a:t>
            </a:r>
            <a:r>
              <a:rPr lang="en-US" b="1" kern="0" dirty="0">
                <a:solidFill>
                  <a:schemeClr val="tx2">
                    <a:lumMod val="75000"/>
                  </a:schemeClr>
                </a:solidFill>
                <a:latin typeface="Univers 45 Light"/>
              </a:rPr>
              <a:t>records </a:t>
            </a:r>
            <a:r>
              <a:rPr lang="en-US" b="1" kern="0" dirty="0" smtClean="0">
                <a:solidFill>
                  <a:schemeClr val="tx2">
                    <a:lumMod val="75000"/>
                  </a:schemeClr>
                </a:solidFill>
                <a:latin typeface="Univers 45 Light"/>
              </a:rPr>
              <a:t>reviewed for </a:t>
            </a:r>
            <a:r>
              <a:rPr lang="en-US" b="1" kern="0" dirty="0">
                <a:solidFill>
                  <a:schemeClr val="tx2">
                    <a:lumMod val="75000"/>
                  </a:schemeClr>
                </a:solidFill>
                <a:latin typeface="Univers 45 Light"/>
              </a:rPr>
              <a:t>submission</a:t>
            </a:r>
          </a:p>
          <a:p>
            <a:pPr marL="1543050" lvl="3" indent="-342900" defTabSz="914400" eaLnBrk="0" fontAlgn="base" hangingPunct="0">
              <a:spcAft>
                <a:spcPct val="0"/>
              </a:spcAft>
              <a:buClr>
                <a:srgbClr val="8B9000"/>
              </a:buClr>
            </a:pPr>
            <a:r>
              <a:rPr lang="en-US" b="1" kern="0" dirty="0">
                <a:solidFill>
                  <a:schemeClr val="tx2">
                    <a:lumMod val="75000"/>
                  </a:schemeClr>
                </a:solidFill>
                <a:latin typeface="Univers 45 Light"/>
              </a:rPr>
              <a:t>Notification missing document</a:t>
            </a:r>
          </a:p>
          <a:p>
            <a:endParaRPr lang="en-US" dirty="0"/>
          </a:p>
        </p:txBody>
      </p:sp>
    </p:spTree>
    <p:extLst>
      <p:ext uri="{BB962C8B-B14F-4D97-AF65-F5344CB8AC3E}">
        <p14:creationId xmlns:p14="http://schemas.microsoft.com/office/powerpoint/2010/main" val="17845807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WE RECEIVED THE </a:t>
            </a:r>
            <a:r>
              <a:rPr lang="en-US" dirty="0" smtClean="0"/>
              <a:t>GOLDMEDAL !!!</a:t>
            </a:r>
            <a:endParaRPr lang="en-US" dirty="0"/>
          </a:p>
        </p:txBody>
      </p:sp>
      <p:sp>
        <p:nvSpPr>
          <p:cNvPr id="4" name="Rectangle 7"/>
          <p:cNvSpPr>
            <a:spLocks noGrp="1" noChangeArrowheads="1"/>
          </p:cNvSpPr>
          <p:nvPr>
            <p:ph idx="1"/>
          </p:nvPr>
        </p:nvSpPr>
        <p:spPr/>
        <p:txBody>
          <a:bodyPr/>
          <a:lstStyle/>
          <a:p>
            <a:r>
              <a:rPr lang="en-US" dirty="0" smtClean="0"/>
              <a:t>E-mail notification 9/16/11@ 4:21 pm</a:t>
            </a:r>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518" y="2362200"/>
            <a:ext cx="8173082"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92533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Do You Need To Win</a:t>
            </a:r>
          </a:p>
        </p:txBody>
      </p:sp>
      <p:pic>
        <p:nvPicPr>
          <p:cNvPr id="3" name="Picture 7"/>
          <p:cNvPicPr>
            <a:picLocks noChangeAspect="1" noChangeArrowheads="1"/>
          </p:cNvPicPr>
          <p:nvPr/>
        </p:nvPicPr>
        <p:blipFill>
          <a:blip r:embed="rId2">
            <a:extLst>
              <a:ext uri="{28A0092B-C50C-407E-A947-70E740481C1C}">
                <a14:useLocalDpi xmlns:a14="http://schemas.microsoft.com/office/drawing/2010/main" val="0"/>
              </a:ext>
            </a:extLst>
          </a:blip>
          <a:srcRect l="3310" r="3310"/>
          <a:stretch>
            <a:fillRect/>
          </a:stretch>
        </p:blipFill>
        <p:spPr>
          <a:xfrm>
            <a:off x="1333499" y="1379538"/>
            <a:ext cx="6219825" cy="3419475"/>
          </a:xfrm>
          <a:prstGeom prst="rect">
            <a:avLst/>
          </a:prstGeom>
        </p:spPr>
      </p:pic>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08113" y="4799013"/>
            <a:ext cx="6307137"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18633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You Can Do It </a:t>
            </a:r>
          </a:p>
        </p:txBody>
      </p:sp>
      <p:sp>
        <p:nvSpPr>
          <p:cNvPr id="3" name="Content Placeholder 2"/>
          <p:cNvSpPr>
            <a:spLocks noGrp="1"/>
          </p:cNvSpPr>
          <p:nvPr>
            <p:ph idx="1"/>
          </p:nvPr>
        </p:nvSpPr>
        <p:spPr/>
        <p:txBody>
          <a:bodyPr/>
          <a:lstStyle/>
          <a:p>
            <a:r>
              <a:rPr lang="en-US" dirty="0"/>
              <a:t>“Pick battles big enough to matter, small enough to win”. ~Jonathan Kozel</a:t>
            </a:r>
            <a:br>
              <a:rPr lang="en-US" dirty="0"/>
            </a:br>
            <a:endParaRPr lang="en-US" dirty="0"/>
          </a:p>
          <a:p>
            <a:r>
              <a:rPr lang="en-US" dirty="0"/>
              <a:t>“Do what you can, with what you have, where you are”. ~Theodore Roosevelt</a:t>
            </a:r>
            <a:br>
              <a:rPr lang="en-US" dirty="0"/>
            </a:br>
            <a:endParaRPr lang="en-US" dirty="0"/>
          </a:p>
          <a:p>
            <a:endParaRPr lang="en-US" dirty="0"/>
          </a:p>
        </p:txBody>
      </p:sp>
      <p:pic>
        <p:nvPicPr>
          <p:cNvPr id="4" name="Picture 5" descr="you-can-do-i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105400" y="4267200"/>
            <a:ext cx="3238727"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13543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Olympian Team Members</a:t>
            </a:r>
          </a:p>
        </p:txBody>
      </p:sp>
      <p:sp>
        <p:nvSpPr>
          <p:cNvPr id="3" name="Content Placeholder 2"/>
          <p:cNvSpPr>
            <a:spLocks noGrp="1"/>
          </p:cNvSpPr>
          <p:nvPr>
            <p:ph idx="1"/>
          </p:nvPr>
        </p:nvSpPr>
        <p:spPr/>
        <p:txBody>
          <a:bodyPr/>
          <a:lstStyle/>
          <a:p>
            <a:pPr lvl="0" defTabSz="914400" eaLnBrk="0" fontAlgn="base" hangingPunct="0">
              <a:spcAft>
                <a:spcPct val="0"/>
              </a:spcAft>
              <a:buClr>
                <a:srgbClr val="9A3416"/>
              </a:buClr>
              <a:buFont typeface="Wingdings" pitchFamily="2" charset="2"/>
              <a:buChar char="§"/>
            </a:pPr>
            <a:r>
              <a:rPr lang="en-US" b="1" kern="0" dirty="0">
                <a:solidFill>
                  <a:schemeClr val="tx2">
                    <a:lumMod val="75000"/>
                  </a:schemeClr>
                </a:solidFill>
                <a:latin typeface="Univers 45 Light"/>
              </a:rPr>
              <a:t>Irma Alvarado-Samaniego, PhD, RN</a:t>
            </a:r>
          </a:p>
          <a:p>
            <a:pPr lvl="0" defTabSz="914400" eaLnBrk="0" fontAlgn="base" hangingPunct="0">
              <a:spcAft>
                <a:spcPct val="0"/>
              </a:spcAft>
              <a:buClr>
                <a:srgbClr val="9A3416"/>
              </a:buClr>
              <a:buFont typeface="Wingdings" pitchFamily="2" charset="2"/>
              <a:buChar char="§"/>
            </a:pPr>
            <a:r>
              <a:rPr lang="en-US" b="1" kern="0" dirty="0">
                <a:solidFill>
                  <a:schemeClr val="tx2">
                    <a:lumMod val="75000"/>
                  </a:schemeClr>
                </a:solidFill>
                <a:latin typeface="Univers 45 Light"/>
              </a:rPr>
              <a:t>Thomas P. Giordano, MD, MPH</a:t>
            </a:r>
          </a:p>
          <a:p>
            <a:pPr lvl="0" defTabSz="914400" eaLnBrk="0" fontAlgn="base" hangingPunct="0">
              <a:spcAft>
                <a:spcPct val="0"/>
              </a:spcAft>
              <a:buClr>
                <a:srgbClr val="9A3416"/>
              </a:buClr>
              <a:buFont typeface="Wingdings" pitchFamily="2" charset="2"/>
              <a:buChar char="§"/>
            </a:pPr>
            <a:r>
              <a:rPr lang="en-US" b="1" kern="0" dirty="0">
                <a:solidFill>
                  <a:schemeClr val="tx2">
                    <a:lumMod val="75000"/>
                  </a:schemeClr>
                </a:solidFill>
                <a:latin typeface="Univers 45 Light"/>
              </a:rPr>
              <a:t>Pete Rodriguez, RNBSN, ACRN</a:t>
            </a:r>
          </a:p>
          <a:p>
            <a:pPr lvl="0" defTabSz="914400" eaLnBrk="0" fontAlgn="base" hangingPunct="0">
              <a:spcAft>
                <a:spcPct val="0"/>
              </a:spcAft>
              <a:buClr>
                <a:srgbClr val="9A3416"/>
              </a:buClr>
              <a:buFont typeface="Wingdings" pitchFamily="2" charset="2"/>
              <a:buChar char="§"/>
            </a:pPr>
            <a:r>
              <a:rPr lang="en-US" b="1" kern="0" dirty="0">
                <a:solidFill>
                  <a:schemeClr val="tx2">
                    <a:lumMod val="75000"/>
                  </a:schemeClr>
                </a:solidFill>
                <a:latin typeface="Univers 45 Light"/>
              </a:rPr>
              <a:t>Kimberlynn Luke MBA/HCA, RN</a:t>
            </a:r>
          </a:p>
          <a:p>
            <a:endParaRPr lang="en-US" dirty="0"/>
          </a:p>
        </p:txBody>
      </p:sp>
    </p:spTree>
    <p:extLst>
      <p:ext uri="{BB962C8B-B14F-4D97-AF65-F5344CB8AC3E}">
        <p14:creationId xmlns:p14="http://schemas.microsoft.com/office/powerpoint/2010/main" val="28871882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Content Placeholder 2"/>
          <p:cNvSpPr>
            <a:spLocks noGrp="1"/>
          </p:cNvSpPr>
          <p:nvPr>
            <p:ph idx="1"/>
          </p:nvPr>
        </p:nvSpPr>
        <p:spPr/>
        <p:txBody>
          <a:bodyPr/>
          <a:lstStyle/>
          <a:p>
            <a:pPr marL="0" indent="0">
              <a:buNone/>
            </a:pPr>
            <a:r>
              <a:rPr lang="en-US" dirty="0" smtClean="0"/>
              <a:t>Carolyn Burr, EdD, RN has no financial interest or relationships to disclose.</a:t>
            </a:r>
          </a:p>
          <a:p>
            <a:pPr marL="0" indent="0">
              <a:buNone/>
            </a:pPr>
            <a:r>
              <a:rPr lang="en-US" dirty="0" smtClean="0"/>
              <a:t>Ruby Chapman, BSN has </a:t>
            </a:r>
            <a:r>
              <a:rPr lang="en-US" dirty="0"/>
              <a:t>no financial </a:t>
            </a:r>
            <a:r>
              <a:rPr lang="en-US" dirty="0" smtClean="0"/>
              <a:t>interest </a:t>
            </a:r>
            <a:r>
              <a:rPr lang="en-US" dirty="0"/>
              <a:t>or relationships to disclose</a:t>
            </a:r>
            <a:r>
              <a:rPr lang="en-US" dirty="0" smtClean="0"/>
              <a:t>.</a:t>
            </a:r>
          </a:p>
          <a:p>
            <a:pPr marL="0" indent="0">
              <a:buNone/>
            </a:pPr>
            <a:r>
              <a:rPr lang="en-US" dirty="0" smtClean="0"/>
              <a:t>Beverly Lawrence </a:t>
            </a:r>
            <a:r>
              <a:rPr lang="en-US" dirty="0"/>
              <a:t>has no financial interest or relationships to </a:t>
            </a:r>
            <a:r>
              <a:rPr lang="en-US" dirty="0" smtClean="0"/>
              <a:t>disclose.</a:t>
            </a:r>
          </a:p>
          <a:p>
            <a:pPr marL="0" indent="0">
              <a:buNone/>
            </a:pPr>
            <a:r>
              <a:rPr lang="en-US" dirty="0" smtClean="0"/>
              <a:t>Rondayla DeShields, RN, BSN </a:t>
            </a:r>
            <a:r>
              <a:rPr lang="en-US" dirty="0"/>
              <a:t>has no financial interest or relationships to </a:t>
            </a:r>
            <a:r>
              <a:rPr lang="en-US" dirty="0" smtClean="0"/>
              <a:t>disclose.</a:t>
            </a: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dirty="0" smtClean="0"/>
              <a:t>HIV Medical Homes Resource Center</a:t>
            </a:r>
            <a:endParaRPr lang="en-US" dirty="0"/>
          </a:p>
        </p:txBody>
      </p:sp>
      <p:pic>
        <p:nvPicPr>
          <p:cNvPr id="5" name="Picture 4"/>
          <p:cNvPicPr/>
          <p:nvPr/>
        </p:nvPicPr>
        <p:blipFill>
          <a:blip r:embed="rId2" cstate="email">
            <a:extLst>
              <a:ext uri="{28A0092B-C50C-407E-A947-70E740481C1C}">
                <a14:useLocalDpi xmlns:a14="http://schemas.microsoft.com/office/drawing/2010/main" val="0"/>
              </a:ext>
            </a:extLst>
          </a:blip>
          <a:stretch>
            <a:fillRect/>
          </a:stretch>
        </p:blipFill>
        <p:spPr>
          <a:xfrm>
            <a:off x="7461225" y="5628078"/>
            <a:ext cx="1026795" cy="789305"/>
          </a:xfrm>
          <a:prstGeom prst="rect">
            <a:avLst/>
          </a:prstGeom>
        </p:spPr>
      </p:pic>
    </p:spTree>
    <p:extLst>
      <p:ext uri="{BB962C8B-B14F-4D97-AF65-F5344CB8AC3E}">
        <p14:creationId xmlns:p14="http://schemas.microsoft.com/office/powerpoint/2010/main" val="22411168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Questions</a:t>
            </a:r>
            <a:endParaRPr lang="en-US" dirty="0"/>
          </a:p>
        </p:txBody>
      </p:sp>
      <p:sp>
        <p:nvSpPr>
          <p:cNvPr id="3" name="Content Placeholder 2"/>
          <p:cNvSpPr>
            <a:spLocks noGrp="1"/>
          </p:cNvSpPr>
          <p:nvPr>
            <p:ph idx="1"/>
          </p:nvPr>
        </p:nvSpPr>
        <p:spPr/>
        <p:txBody>
          <a:bodyPr/>
          <a:lstStyle/>
          <a:p>
            <a:pPr algn="ctr"/>
            <a:r>
              <a:rPr lang="en-US" dirty="0">
                <a:latin typeface="GungsuhChe" pitchFamily="49" charset="-127"/>
              </a:rPr>
              <a:t>Thanks</a:t>
            </a:r>
          </a:p>
          <a:p>
            <a:pPr algn="ctr"/>
            <a:r>
              <a:rPr lang="en-US" dirty="0"/>
              <a:t>Ruby Chapman, BSN RN</a:t>
            </a:r>
          </a:p>
          <a:p>
            <a:pPr algn="ctr"/>
            <a:r>
              <a:rPr lang="en-US" dirty="0"/>
              <a:t>Nursing Coordinator Thomas street Health Center</a:t>
            </a:r>
          </a:p>
          <a:p>
            <a:pPr algn="ctr"/>
            <a:r>
              <a:rPr lang="en-US" dirty="0"/>
              <a:t>Ruby.Chapman@harrishealth.org</a:t>
            </a:r>
          </a:p>
          <a:p>
            <a:endParaRPr lang="en-US" dirty="0"/>
          </a:p>
        </p:txBody>
      </p:sp>
    </p:spTree>
    <p:extLst>
      <p:ext uri="{BB962C8B-B14F-4D97-AF65-F5344CB8AC3E}">
        <p14:creationId xmlns:p14="http://schemas.microsoft.com/office/powerpoint/2010/main" val="6408357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Inova Juniper</a:t>
            </a:r>
            <a:endParaRPr lang="en-US" dirty="0"/>
          </a:p>
        </p:txBody>
      </p:sp>
      <p:sp>
        <p:nvSpPr>
          <p:cNvPr id="3" name="Subtitle 2"/>
          <p:cNvSpPr>
            <a:spLocks noGrp="1"/>
          </p:cNvSpPr>
          <p:nvPr>
            <p:ph type="subTitle" idx="1"/>
          </p:nvPr>
        </p:nvSpPr>
        <p:spPr/>
        <p:txBody>
          <a:bodyPr/>
          <a:lstStyle/>
          <a:p>
            <a:endParaRPr lang="en-US" dirty="0" smtClean="0"/>
          </a:p>
          <a:p>
            <a:r>
              <a:rPr lang="en-US" dirty="0" smtClean="0"/>
              <a:t>Beverly Lawrence</a:t>
            </a:r>
            <a:endParaRPr lang="en-US" dirty="0"/>
          </a:p>
        </p:txBody>
      </p:sp>
    </p:spTree>
    <p:extLst>
      <p:ext uri="{BB962C8B-B14F-4D97-AF65-F5344CB8AC3E}">
        <p14:creationId xmlns:p14="http://schemas.microsoft.com/office/powerpoint/2010/main" val="14584270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Starting at the Beginning</a:t>
            </a:r>
            <a:endParaRPr lang="en-US" dirty="0"/>
          </a:p>
        </p:txBody>
      </p:sp>
      <p:sp>
        <p:nvSpPr>
          <p:cNvPr id="3" name="Subtitle 2"/>
          <p:cNvSpPr>
            <a:spLocks noGrp="1"/>
          </p:cNvSpPr>
          <p:nvPr>
            <p:ph type="subTitle" idx="1"/>
          </p:nvPr>
        </p:nvSpPr>
        <p:spPr>
          <a:xfrm>
            <a:off x="209843" y="4828734"/>
            <a:ext cx="6400800" cy="1752600"/>
          </a:xfrm>
        </p:spPr>
        <p:txBody>
          <a:bodyPr>
            <a:normAutofit fontScale="62500" lnSpcReduction="20000"/>
          </a:bodyPr>
          <a:lstStyle/>
          <a:p>
            <a:pPr>
              <a:lnSpc>
                <a:spcPct val="120000"/>
              </a:lnSpc>
            </a:pPr>
            <a:r>
              <a:rPr lang="en-US" dirty="0" smtClean="0"/>
              <a:t>Rondayla DeShields, RN, BSN</a:t>
            </a:r>
          </a:p>
          <a:p>
            <a:pPr>
              <a:lnSpc>
                <a:spcPct val="120000"/>
              </a:lnSpc>
            </a:pPr>
            <a:r>
              <a:rPr lang="en-US" dirty="0" smtClean="0"/>
              <a:t>Infectious Disease Practice</a:t>
            </a:r>
          </a:p>
          <a:p>
            <a:pPr>
              <a:lnSpc>
                <a:spcPct val="120000"/>
              </a:lnSpc>
            </a:pPr>
            <a:r>
              <a:rPr lang="en-US" dirty="0" smtClean="0"/>
              <a:t>University Hospital</a:t>
            </a:r>
          </a:p>
          <a:p>
            <a:pPr>
              <a:lnSpc>
                <a:spcPct val="120000"/>
              </a:lnSpc>
            </a:pPr>
            <a:r>
              <a:rPr lang="en-US" dirty="0" smtClean="0"/>
              <a:t>Newark, NJ</a:t>
            </a:r>
          </a:p>
          <a:p>
            <a:endParaRPr lang="en-US" dirty="0"/>
          </a:p>
        </p:txBody>
      </p:sp>
    </p:spTree>
    <p:extLst>
      <p:ext uri="{BB962C8B-B14F-4D97-AF65-F5344CB8AC3E}">
        <p14:creationId xmlns:p14="http://schemas.microsoft.com/office/powerpoint/2010/main" val="15172451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How did you start the process? Steps? </a:t>
            </a:r>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pitchFamily="34" charset="0"/>
              <a:buChar char="•"/>
              <a:defRPr/>
            </a:pPr>
            <a:r>
              <a:rPr lang="en-US" dirty="0" smtClean="0"/>
              <a:t>Leadership attended a 2 day training</a:t>
            </a:r>
          </a:p>
          <a:p>
            <a:pPr fontAlgn="auto">
              <a:spcAft>
                <a:spcPts val="0"/>
              </a:spcAft>
              <a:buFont typeface="Arial" pitchFamily="34" charset="0"/>
              <a:buChar char="•"/>
              <a:defRPr/>
            </a:pPr>
            <a:r>
              <a:rPr lang="en-US" dirty="0" smtClean="0"/>
              <a:t>Selection of an agency to secure certification </a:t>
            </a:r>
          </a:p>
          <a:p>
            <a:pPr lvl="1" fontAlgn="auto">
              <a:spcAft>
                <a:spcPts val="0"/>
              </a:spcAft>
              <a:buFont typeface="Arial" pitchFamily="34" charset="0"/>
              <a:buChar char="–"/>
              <a:defRPr/>
            </a:pPr>
            <a:r>
              <a:rPr lang="en-US" dirty="0" smtClean="0"/>
              <a:t>NCQA</a:t>
            </a:r>
          </a:p>
          <a:p>
            <a:pPr fontAlgn="auto">
              <a:spcAft>
                <a:spcPts val="0"/>
              </a:spcAft>
              <a:buFont typeface="Arial" pitchFamily="34" charset="0"/>
              <a:buChar char="•"/>
              <a:defRPr/>
            </a:pPr>
            <a:r>
              <a:rPr lang="en-US" dirty="0" smtClean="0"/>
              <a:t>Educated the providers and staff to obtain their buy-in </a:t>
            </a:r>
          </a:p>
          <a:p>
            <a:pPr fontAlgn="auto">
              <a:spcAft>
                <a:spcPts val="0"/>
              </a:spcAft>
              <a:buFont typeface="Arial" pitchFamily="34" charset="0"/>
              <a:buChar char="•"/>
              <a:defRPr/>
            </a:pPr>
            <a:r>
              <a:rPr lang="en-US" dirty="0" smtClean="0"/>
              <a:t>Selected a CORE Team to work on initiative</a:t>
            </a:r>
          </a:p>
          <a:p>
            <a:pPr lvl="1" fontAlgn="auto">
              <a:spcAft>
                <a:spcPts val="0"/>
              </a:spcAft>
              <a:buFont typeface="Arial" pitchFamily="34" charset="0"/>
              <a:buChar char="–"/>
              <a:defRPr/>
            </a:pPr>
            <a:r>
              <a:rPr lang="en-US" dirty="0" smtClean="0"/>
              <a:t>Who and what roles are the best fit for the team?</a:t>
            </a:r>
          </a:p>
          <a:p>
            <a:pPr lvl="1" fontAlgn="auto">
              <a:spcAft>
                <a:spcPts val="0"/>
              </a:spcAft>
              <a:buFont typeface="Arial" pitchFamily="34" charset="0"/>
              <a:buChar char="–"/>
              <a:defRPr/>
            </a:pPr>
            <a:r>
              <a:rPr lang="en-US" dirty="0" smtClean="0"/>
              <a:t>Creation of Team Charter</a:t>
            </a:r>
          </a:p>
          <a:p>
            <a:pPr fontAlgn="auto">
              <a:spcAft>
                <a:spcPts val="0"/>
              </a:spcAft>
              <a:buFont typeface="Arial" pitchFamily="34" charset="0"/>
              <a:buChar char="•"/>
              <a:defRPr/>
            </a:pPr>
            <a:r>
              <a:rPr lang="en-US" dirty="0" smtClean="0"/>
              <a:t>Established a Strategic (STRAT) Group to assist with handling barriers and resolving challenges</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p:txBody>
      </p:sp>
    </p:spTree>
    <p:extLst>
      <p:ext uri="{BB962C8B-B14F-4D97-AF65-F5344CB8AC3E}">
        <p14:creationId xmlns:p14="http://schemas.microsoft.com/office/powerpoint/2010/main" val="26842647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smtClean="0"/>
              <a:t>Steps continued…</a:t>
            </a:r>
          </a:p>
        </p:txBody>
      </p:sp>
      <p:sp>
        <p:nvSpPr>
          <p:cNvPr id="3075" name="Content Placeholder 2"/>
          <p:cNvSpPr>
            <a:spLocks noGrp="1"/>
          </p:cNvSpPr>
          <p:nvPr>
            <p:ph idx="1"/>
          </p:nvPr>
        </p:nvSpPr>
        <p:spPr/>
        <p:txBody>
          <a:bodyPr/>
          <a:lstStyle/>
          <a:p>
            <a:r>
              <a:rPr lang="en-US" dirty="0" smtClean="0"/>
              <a:t>Reviewed NCQA materials, standards and elements with providers/staff </a:t>
            </a:r>
          </a:p>
          <a:p>
            <a:r>
              <a:rPr lang="en-US" dirty="0" smtClean="0"/>
              <a:t>Performed a Readiness Assessment of the practice </a:t>
            </a:r>
          </a:p>
          <a:p>
            <a:pPr lvl="1"/>
            <a:r>
              <a:rPr lang="en-US" dirty="0" smtClean="0"/>
              <a:t>Identified areas of weakness</a:t>
            </a:r>
          </a:p>
          <a:p>
            <a:pPr lvl="1"/>
            <a:r>
              <a:rPr lang="en-US" dirty="0" smtClean="0"/>
              <a:t>Results shared with CORE/STRAT teams</a:t>
            </a:r>
          </a:p>
          <a:p>
            <a:pPr lvl="1"/>
            <a:r>
              <a:rPr lang="en-US" dirty="0" smtClean="0"/>
              <a:t>Development of workgroups, work plan, timeline, and resources</a:t>
            </a:r>
          </a:p>
        </p:txBody>
      </p:sp>
    </p:spTree>
    <p:extLst>
      <p:ext uri="{BB962C8B-B14F-4D97-AF65-F5344CB8AC3E}">
        <p14:creationId xmlns:p14="http://schemas.microsoft.com/office/powerpoint/2010/main" val="22678109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Who are the key players?</a:t>
            </a:r>
          </a:p>
        </p:txBody>
      </p:sp>
      <p:sp>
        <p:nvSpPr>
          <p:cNvPr id="4099" name="Content Placeholder 2"/>
          <p:cNvSpPr>
            <a:spLocks noGrp="1"/>
          </p:cNvSpPr>
          <p:nvPr>
            <p:ph idx="1"/>
          </p:nvPr>
        </p:nvSpPr>
        <p:spPr/>
        <p:txBody>
          <a:bodyPr/>
          <a:lstStyle/>
          <a:p>
            <a:r>
              <a:rPr lang="en-US" dirty="0" smtClean="0"/>
              <a:t>Medical Director and Manager</a:t>
            </a:r>
          </a:p>
          <a:p>
            <a:r>
              <a:rPr lang="en-US" dirty="0" smtClean="0"/>
              <a:t>Ambulatory Care Administration</a:t>
            </a:r>
          </a:p>
          <a:p>
            <a:r>
              <a:rPr lang="en-US" dirty="0" smtClean="0"/>
              <a:t>HIT</a:t>
            </a:r>
          </a:p>
          <a:p>
            <a:r>
              <a:rPr lang="en-US" dirty="0" smtClean="0"/>
              <a:t>Providers/Staff (physicians, nurses, medical case managers, dietitian, medical technicians, front desk personnel)</a:t>
            </a:r>
          </a:p>
        </p:txBody>
      </p:sp>
    </p:spTree>
    <p:extLst>
      <p:ext uri="{BB962C8B-B14F-4D97-AF65-F5344CB8AC3E}">
        <p14:creationId xmlns:p14="http://schemas.microsoft.com/office/powerpoint/2010/main" val="9927547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What are the biggest barriers? Facilitators?</a:t>
            </a:r>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pitchFamily="34" charset="0"/>
              <a:buNone/>
              <a:defRPr/>
            </a:pPr>
            <a:r>
              <a:rPr lang="en-US" b="1" dirty="0" smtClean="0"/>
              <a:t>Barriers</a:t>
            </a:r>
          </a:p>
          <a:p>
            <a:pPr fontAlgn="auto">
              <a:spcAft>
                <a:spcPts val="0"/>
              </a:spcAft>
              <a:buFont typeface="Arial" pitchFamily="34" charset="0"/>
              <a:buChar char="•"/>
              <a:defRPr/>
            </a:pPr>
            <a:r>
              <a:rPr lang="en-US" dirty="0" smtClean="0"/>
              <a:t>Staff Turnover (positive and negative)</a:t>
            </a:r>
          </a:p>
          <a:p>
            <a:pPr fontAlgn="auto">
              <a:spcAft>
                <a:spcPts val="0"/>
              </a:spcAft>
              <a:buFont typeface="Arial" pitchFamily="34" charset="0"/>
              <a:buChar char="•"/>
              <a:defRPr/>
            </a:pPr>
            <a:r>
              <a:rPr lang="en-US" dirty="0" smtClean="0"/>
              <a:t>Staff availability for meetings</a:t>
            </a:r>
          </a:p>
          <a:p>
            <a:pPr fontAlgn="auto">
              <a:spcAft>
                <a:spcPts val="0"/>
              </a:spcAft>
              <a:buFont typeface="Arial" pitchFamily="34" charset="0"/>
              <a:buChar char="•"/>
              <a:defRPr/>
            </a:pPr>
            <a:r>
              <a:rPr lang="en-US" dirty="0" smtClean="0"/>
              <a:t>New EMR implementation deferred</a:t>
            </a:r>
          </a:p>
          <a:p>
            <a:pPr fontAlgn="auto">
              <a:spcAft>
                <a:spcPts val="0"/>
              </a:spcAft>
              <a:buFont typeface="Arial" pitchFamily="34" charset="0"/>
              <a:buChar char="•"/>
              <a:defRPr/>
            </a:pPr>
            <a:r>
              <a:rPr lang="en-US" dirty="0" smtClean="0"/>
              <a:t>Current EMR is limited</a:t>
            </a:r>
          </a:p>
          <a:p>
            <a:pPr lvl="1" fontAlgn="auto">
              <a:spcAft>
                <a:spcPts val="0"/>
              </a:spcAft>
              <a:buFont typeface="Arial" pitchFamily="34" charset="0"/>
              <a:buChar char="–"/>
              <a:defRPr/>
            </a:pPr>
            <a:r>
              <a:rPr lang="en-US" dirty="0" smtClean="0"/>
              <a:t>Unable to make changes/additions</a:t>
            </a:r>
          </a:p>
          <a:p>
            <a:pPr lvl="1" fontAlgn="auto">
              <a:spcAft>
                <a:spcPts val="0"/>
              </a:spcAft>
              <a:buFont typeface="Arial" pitchFamily="34" charset="0"/>
              <a:buChar char="–"/>
              <a:defRPr/>
            </a:pPr>
            <a:r>
              <a:rPr lang="en-US" dirty="0" smtClean="0"/>
              <a:t>Unable to perform E-prescribing</a:t>
            </a:r>
          </a:p>
          <a:p>
            <a:pPr fontAlgn="auto">
              <a:spcAft>
                <a:spcPts val="0"/>
              </a:spcAft>
              <a:buFont typeface="Arial" pitchFamily="34" charset="0"/>
              <a:buNone/>
              <a:defRPr/>
            </a:pPr>
            <a:r>
              <a:rPr lang="en-US" b="1" dirty="0" smtClean="0"/>
              <a:t>Facilitators</a:t>
            </a:r>
          </a:p>
          <a:p>
            <a:pPr fontAlgn="auto">
              <a:spcAft>
                <a:spcPts val="0"/>
              </a:spcAft>
              <a:buFont typeface="Arial" pitchFamily="34" charset="0"/>
              <a:buChar char="•"/>
              <a:defRPr/>
            </a:pPr>
            <a:r>
              <a:rPr lang="en-US" dirty="0" smtClean="0"/>
              <a:t>Working in a patient centered model</a:t>
            </a:r>
          </a:p>
          <a:p>
            <a:pPr fontAlgn="auto">
              <a:spcAft>
                <a:spcPts val="0"/>
              </a:spcAft>
              <a:buFont typeface="Arial" pitchFamily="34" charset="0"/>
              <a:buChar char="•"/>
              <a:defRPr/>
            </a:pPr>
            <a:r>
              <a:rPr lang="en-US" dirty="0" smtClean="0"/>
              <a:t>Management and Staff with longevity </a:t>
            </a:r>
          </a:p>
          <a:p>
            <a:pPr fontAlgn="auto">
              <a:spcAft>
                <a:spcPts val="0"/>
              </a:spcAft>
              <a:buFont typeface="Arial" pitchFamily="34" charset="0"/>
              <a:buChar char="•"/>
              <a:defRPr/>
            </a:pPr>
            <a:endParaRPr lang="en-US" dirty="0" smtClean="0"/>
          </a:p>
        </p:txBody>
      </p:sp>
    </p:spTree>
    <p:extLst>
      <p:ext uri="{BB962C8B-B14F-4D97-AF65-F5344CB8AC3E}">
        <p14:creationId xmlns:p14="http://schemas.microsoft.com/office/powerpoint/2010/main" val="41075841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064" y="701356"/>
            <a:ext cx="8106608" cy="1371600"/>
          </a:xfrm>
        </p:spPr>
        <p:txBody>
          <a:bodyPr rtlCol="0">
            <a:normAutofit fontScale="90000"/>
          </a:bodyPr>
          <a:lstStyle/>
          <a:p>
            <a:pPr fontAlgn="auto">
              <a:spcAft>
                <a:spcPts val="0"/>
              </a:spcAft>
              <a:defRPr/>
            </a:pPr>
            <a:r>
              <a:rPr lang="en-US" sz="4000" dirty="0" smtClean="0">
                <a:latin typeface="Times New Roman" pitchFamily="18" charset="0"/>
                <a:cs typeface="Times New Roman" pitchFamily="18" charset="0"/>
              </a:rPr>
              <a:t/>
            </a:r>
            <a:br>
              <a:rPr lang="en-US" sz="40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
            </a:r>
            <a:br>
              <a:rPr lang="en-US" sz="4000" dirty="0" smtClean="0">
                <a:latin typeface="Times New Roman" pitchFamily="18" charset="0"/>
                <a:cs typeface="Times New Roman" pitchFamily="18" charset="0"/>
              </a:rPr>
            </a:br>
            <a:r>
              <a:rPr lang="en-US" sz="4000" dirty="0">
                <a:latin typeface="Times New Roman" pitchFamily="18" charset="0"/>
                <a:cs typeface="Times New Roman" pitchFamily="18" charset="0"/>
              </a:rPr>
              <a:t/>
            </a:r>
            <a:br>
              <a:rPr lang="en-US" sz="4000" dirty="0">
                <a:latin typeface="Times New Roman" pitchFamily="18" charset="0"/>
                <a:cs typeface="Times New Roman" pitchFamily="18" charset="0"/>
              </a:rPr>
            </a:br>
            <a:r>
              <a:rPr lang="en-US" sz="4000" dirty="0" smtClean="0">
                <a:latin typeface="Times New Roman" pitchFamily="18" charset="0"/>
                <a:cs typeface="Times New Roman" pitchFamily="18" charset="0"/>
              </a:rPr>
              <a:t/>
            </a:r>
            <a:br>
              <a:rPr lang="en-US" sz="40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
            </a:r>
            <a:br>
              <a:rPr lang="en-US" sz="4000" dirty="0" smtClean="0">
                <a:latin typeface="Times New Roman" pitchFamily="18" charset="0"/>
                <a:cs typeface="Times New Roman" pitchFamily="18" charset="0"/>
              </a:rPr>
            </a:br>
            <a:r>
              <a:rPr lang="en-US" sz="4000" dirty="0">
                <a:latin typeface="Times New Roman" pitchFamily="18" charset="0"/>
                <a:cs typeface="Times New Roman" pitchFamily="18" charset="0"/>
              </a:rPr>
              <a:t/>
            </a:r>
            <a:br>
              <a:rPr lang="en-US" sz="4000" dirty="0">
                <a:latin typeface="Times New Roman" pitchFamily="18" charset="0"/>
                <a:cs typeface="Times New Roman" pitchFamily="18" charset="0"/>
              </a:rPr>
            </a:br>
            <a:r>
              <a:rPr lang="en-US" sz="4000" dirty="0" smtClean="0">
                <a:latin typeface="Times New Roman" pitchFamily="18" charset="0"/>
                <a:cs typeface="Times New Roman" pitchFamily="18" charset="0"/>
              </a:rPr>
              <a:t/>
            </a:r>
            <a:br>
              <a:rPr lang="en-US" sz="4000" dirty="0" smtClean="0">
                <a:latin typeface="Times New Roman" pitchFamily="18" charset="0"/>
                <a:cs typeface="Times New Roman" pitchFamily="18" charset="0"/>
              </a:rPr>
            </a:br>
            <a:r>
              <a:rPr lang="en-US" sz="4000" dirty="0" smtClean="0">
                <a:latin typeface="Calibri" pitchFamily="34" charset="0"/>
                <a:cs typeface="Calibri" pitchFamily="34" charset="0"/>
              </a:rPr>
              <a:t>What is the impact of being a Ryan White-funded agency?</a:t>
            </a:r>
            <a:r>
              <a:rPr lang="en-US" sz="4000" dirty="0" smtClean="0"/>
              <a:t/>
            </a:r>
            <a:br>
              <a:rPr lang="en-US" sz="4000" dirty="0" smtClean="0"/>
            </a:br>
            <a:endParaRPr lang="en-US" sz="4000" dirty="0" smtClean="0"/>
          </a:p>
        </p:txBody>
      </p:sp>
      <p:sp>
        <p:nvSpPr>
          <p:cNvPr id="6147" name="Content Placeholder 2"/>
          <p:cNvSpPr>
            <a:spLocks noGrp="1"/>
          </p:cNvSpPr>
          <p:nvPr>
            <p:ph idx="1"/>
          </p:nvPr>
        </p:nvSpPr>
        <p:spPr>
          <a:xfrm>
            <a:off x="457200" y="1646238"/>
            <a:ext cx="8229600" cy="4525962"/>
          </a:xfrm>
        </p:spPr>
        <p:txBody>
          <a:bodyPr/>
          <a:lstStyle/>
          <a:p>
            <a:r>
              <a:rPr lang="en-US" dirty="0" smtClean="0"/>
              <a:t>Provides primary medical care to population</a:t>
            </a:r>
          </a:p>
          <a:p>
            <a:r>
              <a:rPr lang="en-US" dirty="0" smtClean="0"/>
              <a:t>Has a Patient centered model</a:t>
            </a:r>
          </a:p>
          <a:p>
            <a:r>
              <a:rPr lang="en-US" dirty="0" smtClean="0"/>
              <a:t>Addresses Patient Satisfaction</a:t>
            </a:r>
          </a:p>
          <a:p>
            <a:r>
              <a:rPr lang="en-US" dirty="0" smtClean="0"/>
              <a:t>Set Continuous Quality Improvement Program</a:t>
            </a:r>
          </a:p>
          <a:p>
            <a:pPr lvl="1"/>
            <a:r>
              <a:rPr lang="en-US" dirty="0" smtClean="0"/>
              <a:t>Performance HAB Measures</a:t>
            </a:r>
          </a:p>
        </p:txBody>
      </p:sp>
    </p:spTree>
    <p:extLst>
      <p:ext uri="{BB962C8B-B14F-4D97-AF65-F5344CB8AC3E}">
        <p14:creationId xmlns:p14="http://schemas.microsoft.com/office/powerpoint/2010/main" val="11369053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389" y="-427574"/>
            <a:ext cx="8106608" cy="1371600"/>
          </a:xfrm>
        </p:spPr>
        <p:txBody>
          <a:bodyPr/>
          <a:lstStyle/>
          <a:p>
            <a:r>
              <a:rPr lang="en-US" dirty="0"/>
              <a:t>Lessons from the Field </a:t>
            </a:r>
            <a:r>
              <a:rPr lang="en-US" dirty="0" smtClean="0"/>
              <a:t>Panel: Questions</a:t>
            </a:r>
            <a:endParaRPr lang="en-US" dirty="0"/>
          </a:p>
        </p:txBody>
      </p:sp>
      <p:sp>
        <p:nvSpPr>
          <p:cNvPr id="3" name="Content Placeholder 2"/>
          <p:cNvSpPr>
            <a:spLocks noGrp="1"/>
          </p:cNvSpPr>
          <p:nvPr>
            <p:ph sz="half" idx="1"/>
          </p:nvPr>
        </p:nvSpPr>
        <p:spPr>
          <a:xfrm>
            <a:off x="175846" y="1041718"/>
            <a:ext cx="4202723" cy="5548848"/>
          </a:xfrm>
        </p:spPr>
        <p:txBody>
          <a:bodyPr>
            <a:normAutofit lnSpcReduction="10000"/>
          </a:bodyPr>
          <a:lstStyle/>
          <a:p>
            <a:pPr>
              <a:buFont typeface="+mj-lt"/>
              <a:buAutoNum type="arabicPeriod"/>
            </a:pPr>
            <a:r>
              <a:rPr lang="en-US" sz="2400" dirty="0" smtClean="0"/>
              <a:t>How did you start the process? What motivated your agency?</a:t>
            </a:r>
          </a:p>
          <a:p>
            <a:pPr>
              <a:buFont typeface="+mj-lt"/>
              <a:buAutoNum type="arabicPeriod"/>
            </a:pPr>
            <a:r>
              <a:rPr lang="en-US" sz="2400" dirty="0" smtClean="0"/>
              <a:t>Who were the key players?</a:t>
            </a:r>
          </a:p>
          <a:p>
            <a:pPr>
              <a:buFont typeface="+mj-lt"/>
              <a:buAutoNum type="arabicPeriod"/>
            </a:pPr>
            <a:r>
              <a:rPr lang="en-US" sz="2400" dirty="0" smtClean="0"/>
              <a:t>What were the biggest barriers? Facilitators?</a:t>
            </a:r>
          </a:p>
          <a:p>
            <a:pPr>
              <a:buFont typeface="+mj-lt"/>
              <a:buAutoNum type="arabicPeriod"/>
            </a:pPr>
            <a:r>
              <a:rPr lang="en-US" sz="2400" dirty="0"/>
              <a:t>What was the impact of being a Ryan White-funded </a:t>
            </a:r>
            <a:r>
              <a:rPr lang="en-US" sz="2400" dirty="0" smtClean="0"/>
              <a:t>agency?</a:t>
            </a:r>
          </a:p>
          <a:p>
            <a:pPr>
              <a:buFont typeface="+mj-lt"/>
              <a:buAutoNum type="arabicPeriod"/>
            </a:pPr>
            <a:r>
              <a:rPr lang="en-US" sz="2400" dirty="0" smtClean="0"/>
              <a:t>How have patients responded?</a:t>
            </a:r>
          </a:p>
          <a:p>
            <a:pPr>
              <a:buFont typeface="+mj-lt"/>
              <a:buAutoNum type="arabicPeriod"/>
            </a:pPr>
            <a:r>
              <a:rPr lang="en-US" sz="2400" dirty="0" smtClean="0"/>
              <a:t>What was the best advice you received? Best tool?</a:t>
            </a:r>
            <a:endParaRPr lang="en-US" sz="2400" dirty="0"/>
          </a:p>
        </p:txBody>
      </p:sp>
      <p:sp>
        <p:nvSpPr>
          <p:cNvPr id="4" name="Content Placeholder 3"/>
          <p:cNvSpPr>
            <a:spLocks noGrp="1"/>
          </p:cNvSpPr>
          <p:nvPr>
            <p:ph sz="half" idx="2"/>
          </p:nvPr>
        </p:nvSpPr>
        <p:spPr>
          <a:xfrm>
            <a:off x="4457701" y="1029677"/>
            <a:ext cx="4106108" cy="5529385"/>
          </a:xfrm>
        </p:spPr>
        <p:txBody>
          <a:bodyPr>
            <a:normAutofit lnSpcReduction="10000"/>
          </a:bodyPr>
          <a:lstStyle/>
          <a:p>
            <a:pPr lvl="0">
              <a:buFont typeface="+mj-lt"/>
              <a:buAutoNum type="arabicPeriod" startAt="7"/>
            </a:pPr>
            <a:r>
              <a:rPr lang="en-US" sz="2400" dirty="0" smtClean="0"/>
              <a:t>What is the biggest reward for becoming a PCMH?</a:t>
            </a:r>
          </a:p>
          <a:p>
            <a:pPr lvl="0">
              <a:buFont typeface="+mj-lt"/>
              <a:buAutoNum type="arabicPeriod" startAt="7"/>
            </a:pPr>
            <a:r>
              <a:rPr lang="en-US" sz="2400" dirty="0" smtClean="0"/>
              <a:t>How did you start the transformation? </a:t>
            </a:r>
          </a:p>
          <a:p>
            <a:pPr lvl="0">
              <a:buFont typeface="+mj-lt"/>
              <a:buAutoNum type="arabicPeriod" startAt="7"/>
            </a:pPr>
            <a:r>
              <a:rPr lang="en-US" sz="2400" dirty="0" smtClean="0"/>
              <a:t>How has staff satisfaction changed?</a:t>
            </a:r>
          </a:p>
          <a:p>
            <a:pPr>
              <a:buFont typeface="+mj-lt"/>
              <a:buAutoNum type="arabicPeriod" startAt="7"/>
            </a:pPr>
            <a:r>
              <a:rPr lang="en-US" sz="2400" dirty="0" smtClean="0"/>
              <a:t>How did you keep your team motivated?</a:t>
            </a:r>
          </a:p>
          <a:p>
            <a:pPr>
              <a:buFont typeface="+mj-lt"/>
              <a:buAutoNum type="arabicPeriod" startAt="7"/>
            </a:pPr>
            <a:r>
              <a:rPr lang="en-US" sz="2400" dirty="0" smtClean="0"/>
              <a:t>How long did the process take?</a:t>
            </a:r>
          </a:p>
          <a:p>
            <a:pPr lvl="0">
              <a:buFont typeface="+mj-lt"/>
              <a:buAutoNum type="arabicPeriod" startAt="7"/>
            </a:pPr>
            <a:r>
              <a:rPr lang="en-US" sz="2400" dirty="0"/>
              <a:t>What do you know now that you wish you had known early in the process</a:t>
            </a:r>
            <a:r>
              <a:rPr lang="en-US" sz="2400" dirty="0" smtClean="0"/>
              <a:t>?</a:t>
            </a:r>
          </a:p>
          <a:p>
            <a:pPr lvl="0">
              <a:buFont typeface="+mj-lt"/>
              <a:buAutoNum type="arabicPeriod" startAt="7"/>
            </a:pPr>
            <a:endParaRPr lang="en-US" dirty="0"/>
          </a:p>
          <a:p>
            <a:pPr marL="514350" indent="-514350">
              <a:buFont typeface="+mj-lt"/>
              <a:buAutoNum type="arabicPeriod" startAt="7"/>
            </a:pPr>
            <a:endParaRPr lang="en-US" dirty="0"/>
          </a:p>
        </p:txBody>
      </p:sp>
      <p:sp>
        <p:nvSpPr>
          <p:cNvPr id="5" name="Footer Placeholder 4"/>
          <p:cNvSpPr>
            <a:spLocks noGrp="1"/>
          </p:cNvSpPr>
          <p:nvPr>
            <p:ph type="ftr" sz="quarter" idx="11"/>
          </p:nvPr>
        </p:nvSpPr>
        <p:spPr/>
        <p:txBody>
          <a:bodyPr/>
          <a:lstStyle/>
          <a:p>
            <a:r>
              <a:rPr lang="en-US" dirty="0" smtClean="0"/>
              <a:t>HIV Medical Homes Resource Center</a:t>
            </a:r>
            <a:endParaRPr lang="en-US" dirty="0"/>
          </a:p>
        </p:txBody>
      </p:sp>
      <p:pic>
        <p:nvPicPr>
          <p:cNvPr id="6" name="Picture 5"/>
          <p:cNvPicPr/>
          <p:nvPr/>
        </p:nvPicPr>
        <p:blipFill>
          <a:blip r:embed="rId3" cstate="email">
            <a:extLst>
              <a:ext uri="{28A0092B-C50C-407E-A947-70E740481C1C}">
                <a14:useLocalDpi xmlns:a14="http://schemas.microsoft.com/office/drawing/2010/main" val="0"/>
              </a:ext>
            </a:extLst>
          </a:blip>
          <a:stretch>
            <a:fillRect/>
          </a:stretch>
        </p:blipFill>
        <p:spPr>
          <a:xfrm>
            <a:off x="3865171" y="5831302"/>
            <a:ext cx="1026795" cy="789305"/>
          </a:xfrm>
          <a:prstGeom prst="rect">
            <a:avLst/>
          </a:prstGeom>
        </p:spPr>
      </p:pic>
    </p:spTree>
    <p:extLst>
      <p:ext uri="{BB962C8B-B14F-4D97-AF65-F5344CB8AC3E}">
        <p14:creationId xmlns:p14="http://schemas.microsoft.com/office/powerpoint/2010/main" val="2655248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By the end of this session participants will be able to</a:t>
            </a:r>
            <a:r>
              <a:rPr lang="en-US" dirty="0" smtClean="0"/>
              <a:t>:</a:t>
            </a:r>
            <a:endParaRPr lang="en-US" dirty="0"/>
          </a:p>
          <a:p>
            <a:pPr lvl="0"/>
            <a:r>
              <a:rPr lang="en-US" dirty="0"/>
              <a:t>Share lessons learned and strategies used by Ryan White HIV/AIDS clinics/practices 	who have successfully become certified as </a:t>
            </a:r>
            <a:r>
              <a:rPr lang="en-US" dirty="0" smtClean="0"/>
              <a:t>PCMHs</a:t>
            </a:r>
            <a:endParaRPr lang="en-US" dirty="0"/>
          </a:p>
          <a:p>
            <a:pPr lvl="0"/>
            <a:r>
              <a:rPr lang="en-US" dirty="0"/>
              <a:t>Discuss barriers and facilitators to changing practice to become a </a:t>
            </a:r>
            <a:r>
              <a:rPr lang="en-US" dirty="0" smtClean="0"/>
              <a:t>PCMH</a:t>
            </a:r>
            <a:endParaRPr lang="en-US" dirty="0"/>
          </a:p>
          <a:p>
            <a:r>
              <a:rPr lang="en-US" dirty="0"/>
              <a:t>Discuss resources and tools available to support this change process.</a:t>
            </a:r>
          </a:p>
        </p:txBody>
      </p:sp>
      <p:sp>
        <p:nvSpPr>
          <p:cNvPr id="4" name="Footer Placeholder 3"/>
          <p:cNvSpPr>
            <a:spLocks noGrp="1"/>
          </p:cNvSpPr>
          <p:nvPr>
            <p:ph type="ftr" sz="quarter" idx="11"/>
          </p:nvPr>
        </p:nvSpPr>
        <p:spPr/>
        <p:txBody>
          <a:bodyPr/>
          <a:lstStyle/>
          <a:p>
            <a:r>
              <a:rPr lang="en-US" dirty="0" smtClean="0"/>
              <a:t>HIV Medical Homes Resource Center</a:t>
            </a:r>
            <a:endParaRPr lang="en-US" dirty="0"/>
          </a:p>
        </p:txBody>
      </p:sp>
      <p:pic>
        <p:nvPicPr>
          <p:cNvPr id="5" name="Picture 4"/>
          <p:cNvPicPr/>
          <p:nvPr/>
        </p:nvPicPr>
        <p:blipFill>
          <a:blip r:embed="rId2" cstate="email">
            <a:extLst>
              <a:ext uri="{28A0092B-C50C-407E-A947-70E740481C1C}">
                <a14:useLocalDpi xmlns:a14="http://schemas.microsoft.com/office/drawing/2010/main" val="0"/>
              </a:ext>
            </a:extLst>
          </a:blip>
          <a:stretch>
            <a:fillRect/>
          </a:stretch>
        </p:blipFill>
        <p:spPr>
          <a:xfrm>
            <a:off x="7537013" y="5703570"/>
            <a:ext cx="1026795" cy="789305"/>
          </a:xfrm>
          <a:prstGeom prst="rect">
            <a:avLst/>
          </a:prstGeom>
        </p:spPr>
      </p:pic>
    </p:spTree>
    <p:extLst>
      <p:ext uri="{BB962C8B-B14F-4D97-AF65-F5344CB8AC3E}">
        <p14:creationId xmlns:p14="http://schemas.microsoft.com/office/powerpoint/2010/main" val="20236840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45224"/>
            <a:ext cx="8140323" cy="4321175"/>
          </a:xfrm>
        </p:spPr>
        <p:txBody>
          <a:bodyPr/>
          <a:lstStyle/>
          <a:p>
            <a:r>
              <a:rPr lang="en-US" sz="3600" b="0" dirty="0" smtClean="0"/>
              <a:t>If you would like to receive continuing education credit for this activity, please visit:</a:t>
            </a:r>
            <a:br>
              <a:rPr lang="en-US" sz="3600" b="0" dirty="0" smtClean="0"/>
            </a:br>
            <a:r>
              <a:rPr lang="en-US" sz="3600" b="0" dirty="0" smtClean="0"/>
              <a:t/>
            </a:r>
            <a:br>
              <a:rPr lang="en-US" sz="3600" b="0" dirty="0" smtClean="0"/>
            </a:br>
            <a:r>
              <a:rPr lang="en-US" sz="3600" b="0" dirty="0" smtClean="0">
                <a:hlinkClick r:id="rId2"/>
              </a:rPr>
              <a:t>http://www.pesgce.com/RyanWhite2012</a:t>
            </a:r>
            <a:r>
              <a:rPr lang="en-US" sz="3600" b="0" dirty="0" smtClean="0"/>
              <a:t/>
            </a:r>
            <a:br>
              <a:rPr lang="en-US" sz="3600" b="0" dirty="0" smtClean="0"/>
            </a:br>
            <a:endParaRPr lang="en-US" sz="3600" b="0" dirty="0"/>
          </a:p>
        </p:txBody>
      </p:sp>
      <p:sp>
        <p:nvSpPr>
          <p:cNvPr id="3" name="Text Placeholder 2"/>
          <p:cNvSpPr>
            <a:spLocks noGrp="1"/>
          </p:cNvSpPr>
          <p:nvPr>
            <p:ph type="body" idx="1"/>
          </p:nvPr>
        </p:nvSpPr>
        <p:spPr/>
        <p:txBody>
          <a:bodyPr/>
          <a:lstStyle/>
          <a:p>
            <a:r>
              <a:rPr lang="en-US" b="1" dirty="0" smtClean="0"/>
              <a:t>Obtaining CME/CE Credit</a:t>
            </a:r>
            <a:endParaRPr lang="en-US" b="1" dirty="0"/>
          </a:p>
        </p:txBody>
      </p:sp>
      <p:sp>
        <p:nvSpPr>
          <p:cNvPr id="4" name="Footer Placeholder 3"/>
          <p:cNvSpPr>
            <a:spLocks noGrp="1"/>
          </p:cNvSpPr>
          <p:nvPr>
            <p:ph type="ftr" sz="quarter" idx="12"/>
          </p:nvPr>
        </p:nvSpPr>
        <p:spPr/>
        <p:txBody>
          <a:bodyPr/>
          <a:lstStyle/>
          <a:p>
            <a:r>
              <a:rPr lang="en-US" dirty="0" smtClean="0"/>
              <a:t>HIV Medical Homes Resource Center</a:t>
            </a:r>
            <a:endParaRPr lang="en-US" dirty="0"/>
          </a:p>
        </p:txBody>
      </p:sp>
      <p:pic>
        <p:nvPicPr>
          <p:cNvPr id="5" name="Picture 4"/>
          <p:cNvPicPr/>
          <p:nvPr/>
        </p:nvPicPr>
        <p:blipFill>
          <a:blip r:embed="rId3" cstate="email">
            <a:extLst>
              <a:ext uri="{28A0092B-C50C-407E-A947-70E740481C1C}">
                <a14:useLocalDpi xmlns:a14="http://schemas.microsoft.com/office/drawing/2010/main" val="0"/>
              </a:ext>
            </a:extLst>
          </a:blip>
          <a:stretch>
            <a:fillRect/>
          </a:stretch>
        </p:blipFill>
        <p:spPr>
          <a:xfrm>
            <a:off x="7509180" y="5545308"/>
            <a:ext cx="1026795" cy="789305"/>
          </a:xfrm>
          <a:prstGeom prst="rect">
            <a:avLst/>
          </a:prstGeom>
        </p:spPr>
      </p:pic>
    </p:spTree>
    <p:extLst>
      <p:ext uri="{BB962C8B-B14F-4D97-AF65-F5344CB8AC3E}">
        <p14:creationId xmlns:p14="http://schemas.microsoft.com/office/powerpoint/2010/main" val="37046743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Patient-Centered Medical Home Institute</a:t>
            </a:r>
            <a:br>
              <a:rPr lang="en-US" dirty="0" smtClean="0"/>
            </a:br>
            <a:r>
              <a:rPr lang="en-US" dirty="0" smtClean="0"/>
              <a:t>Ryan White All Grantees Meeting 2012</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74644609"/>
              </p:ext>
            </p:extLst>
          </p:nvPr>
        </p:nvGraphicFramePr>
        <p:xfrm>
          <a:off x="457200" y="1752599"/>
          <a:ext cx="8107365" cy="4102969"/>
        </p:xfrm>
        <a:graphic>
          <a:graphicData uri="http://schemas.openxmlformats.org/drawingml/2006/table">
            <a:tbl>
              <a:tblPr firstRow="1" bandRow="1">
                <a:tableStyleId>{5C22544A-7EE6-4342-B048-85BDC9FD1C3A}</a:tableStyleId>
              </a:tblPr>
              <a:tblGrid>
                <a:gridCol w="1345223"/>
                <a:gridCol w="4299439"/>
                <a:gridCol w="2462703"/>
              </a:tblGrid>
              <a:tr h="1415453">
                <a:tc>
                  <a:txBody>
                    <a:bodyPr/>
                    <a:lstStyle/>
                    <a:p>
                      <a:r>
                        <a:rPr lang="en-US" sz="2000" b="1" kern="1200" dirty="0" smtClean="0">
                          <a:solidFill>
                            <a:schemeClr val="lt1"/>
                          </a:solidFill>
                          <a:effectLst/>
                          <a:latin typeface="+mn-lt"/>
                          <a:ea typeface="+mn-ea"/>
                          <a:cs typeface="+mn-cs"/>
                        </a:rPr>
                        <a:t>101 Session </a:t>
                      </a:r>
                      <a:endParaRPr lang="en-US" sz="2000" dirty="0"/>
                    </a:p>
                  </a:txBody>
                  <a:tcPr/>
                </a:tc>
                <a:tc>
                  <a:txBody>
                    <a:bodyPr/>
                    <a:lstStyle/>
                    <a:p>
                      <a:r>
                        <a:rPr lang="en-US" sz="2000" b="1" kern="1200" dirty="0" smtClean="0">
                          <a:solidFill>
                            <a:schemeClr val="lt1"/>
                          </a:solidFill>
                          <a:effectLst/>
                          <a:latin typeface="+mn-lt"/>
                          <a:ea typeface="+mn-ea"/>
                          <a:cs typeface="+mn-cs"/>
                        </a:rPr>
                        <a:t>The Patient-Centered Medical Home Guidance:  A Model of Care Delivery for People Living with HIV</a:t>
                      </a:r>
                      <a:endParaRPr lang="en-US" sz="2000" dirty="0"/>
                    </a:p>
                  </a:txBody>
                  <a:tcPr/>
                </a:tc>
                <a:tc>
                  <a:txBody>
                    <a:bodyPr/>
                    <a:lstStyle/>
                    <a:p>
                      <a:r>
                        <a:rPr lang="en-US" dirty="0" smtClean="0"/>
                        <a:t>Tuesday 11/27/12</a:t>
                      </a:r>
                    </a:p>
                    <a:p>
                      <a:r>
                        <a:rPr lang="en-US" dirty="0" smtClean="0"/>
                        <a:t>10 am</a:t>
                      </a:r>
                      <a:endParaRPr lang="en-US" dirty="0"/>
                    </a:p>
                  </a:txBody>
                  <a:tcPr/>
                </a:tc>
              </a:tr>
              <a:tr h="1272063">
                <a:tc>
                  <a:txBody>
                    <a:bodyPr/>
                    <a:lstStyle/>
                    <a:p>
                      <a:r>
                        <a:rPr lang="en-US" sz="2000" dirty="0" smtClean="0">
                          <a:solidFill>
                            <a:srgbClr val="FF0000"/>
                          </a:solidFill>
                        </a:rPr>
                        <a:t>201 Session</a:t>
                      </a:r>
                      <a:endParaRPr lang="en-US" sz="2000" dirty="0">
                        <a:solidFill>
                          <a:srgbClr val="FF0000"/>
                        </a:solidFill>
                      </a:endParaRPr>
                    </a:p>
                  </a:txBody>
                  <a:tcPr/>
                </a:tc>
                <a:tc>
                  <a:txBody>
                    <a:bodyPr/>
                    <a:lstStyle/>
                    <a:p>
                      <a:r>
                        <a:rPr lang="en-US" sz="2000" kern="1200" dirty="0" smtClean="0">
                          <a:solidFill>
                            <a:srgbClr val="FF0000"/>
                          </a:solidFill>
                          <a:effectLst/>
                          <a:latin typeface="+mn-lt"/>
                          <a:ea typeface="+mn-ea"/>
                          <a:cs typeface="+mn-cs"/>
                        </a:rPr>
                        <a:t>The Patient-Centered Medical Home: Lessons from Ryan White Grantees </a:t>
                      </a:r>
                      <a:endParaRPr lang="en-US" sz="2000" dirty="0">
                        <a:solidFill>
                          <a:srgbClr val="FF0000"/>
                        </a:solidFill>
                      </a:endParaRPr>
                    </a:p>
                  </a:txBody>
                  <a:tcPr/>
                </a:tc>
                <a:tc>
                  <a:txBody>
                    <a:bodyPr/>
                    <a:lstStyle/>
                    <a:p>
                      <a:r>
                        <a:rPr lang="en-US" dirty="0" smtClean="0">
                          <a:solidFill>
                            <a:srgbClr val="FF0000"/>
                          </a:solidFill>
                        </a:rPr>
                        <a:t>Tuesday 11/27/12</a:t>
                      </a:r>
                    </a:p>
                    <a:p>
                      <a:r>
                        <a:rPr lang="en-US" dirty="0" smtClean="0">
                          <a:solidFill>
                            <a:srgbClr val="FF0000"/>
                          </a:solidFill>
                        </a:rPr>
                        <a:t>1:30</a:t>
                      </a:r>
                      <a:r>
                        <a:rPr lang="en-US" baseline="0" dirty="0" smtClean="0">
                          <a:solidFill>
                            <a:srgbClr val="FF0000"/>
                          </a:solidFill>
                        </a:rPr>
                        <a:t> pm</a:t>
                      </a:r>
                      <a:endParaRPr lang="en-US" dirty="0">
                        <a:solidFill>
                          <a:srgbClr val="FF0000"/>
                        </a:solidFill>
                      </a:endParaRPr>
                    </a:p>
                  </a:txBody>
                  <a:tcPr/>
                </a:tc>
              </a:tr>
              <a:tr h="1415453">
                <a:tc>
                  <a:txBody>
                    <a:bodyPr/>
                    <a:lstStyle/>
                    <a:p>
                      <a:r>
                        <a:rPr lang="en-US" sz="2000" kern="1200" dirty="0" smtClean="0">
                          <a:solidFill>
                            <a:schemeClr val="dk1"/>
                          </a:solidFill>
                          <a:effectLst/>
                          <a:latin typeface="+mn-lt"/>
                          <a:ea typeface="+mn-ea"/>
                          <a:cs typeface="+mn-cs"/>
                        </a:rPr>
                        <a:t>301 Session </a:t>
                      </a:r>
                      <a:endParaRPr lang="en-US" sz="2000" dirty="0"/>
                    </a:p>
                  </a:txBody>
                  <a:tcPr/>
                </a:tc>
                <a:tc>
                  <a:txBody>
                    <a:bodyPr/>
                    <a:lstStyle/>
                    <a:p>
                      <a:r>
                        <a:rPr lang="en-US" sz="2000" kern="1200" dirty="0" smtClean="0">
                          <a:solidFill>
                            <a:schemeClr val="dk1"/>
                          </a:solidFill>
                          <a:effectLst/>
                          <a:latin typeface="+mn-lt"/>
                          <a:ea typeface="+mn-ea"/>
                          <a:cs typeface="+mn-cs"/>
                        </a:rPr>
                        <a:t>The Patient-Centered Medical Home:</a:t>
                      </a:r>
                    </a:p>
                    <a:p>
                      <a:r>
                        <a:rPr lang="en-US" sz="2000" kern="1200" dirty="0" smtClean="0">
                          <a:solidFill>
                            <a:schemeClr val="dk1"/>
                          </a:solidFill>
                          <a:effectLst/>
                          <a:latin typeface="+mn-lt"/>
                          <a:ea typeface="+mn-ea"/>
                          <a:cs typeface="+mn-cs"/>
                        </a:rPr>
                        <a:t>How Will We Know When We Get There?</a:t>
                      </a:r>
                      <a:endParaRPr lang="en-US" sz="2000" dirty="0"/>
                    </a:p>
                  </a:txBody>
                  <a:tcPr/>
                </a:tc>
                <a:tc>
                  <a:txBody>
                    <a:bodyPr/>
                    <a:lstStyle/>
                    <a:p>
                      <a:r>
                        <a:rPr lang="en-US" dirty="0" smtClean="0"/>
                        <a:t>Wednesday 11/28/12</a:t>
                      </a:r>
                    </a:p>
                    <a:p>
                      <a:r>
                        <a:rPr lang="en-US" dirty="0" smtClean="0"/>
                        <a:t>10 am</a:t>
                      </a:r>
                      <a:endParaRPr lang="en-US" dirty="0"/>
                    </a:p>
                  </a:txBody>
                  <a:tcPr/>
                </a:tc>
              </a:tr>
            </a:tbl>
          </a:graphicData>
        </a:graphic>
      </p:graphicFrame>
      <p:sp>
        <p:nvSpPr>
          <p:cNvPr id="4" name="Footer Placeholder 3"/>
          <p:cNvSpPr>
            <a:spLocks noGrp="1"/>
          </p:cNvSpPr>
          <p:nvPr>
            <p:ph type="ftr" sz="quarter" idx="11"/>
          </p:nvPr>
        </p:nvSpPr>
        <p:spPr/>
        <p:txBody>
          <a:bodyPr/>
          <a:lstStyle/>
          <a:p>
            <a:r>
              <a:rPr lang="en-US" dirty="0" smtClean="0"/>
              <a:t>HIV Medical Homes Resource Center</a:t>
            </a:r>
            <a:endParaRPr lang="en-US" dirty="0"/>
          </a:p>
        </p:txBody>
      </p:sp>
      <p:pic>
        <p:nvPicPr>
          <p:cNvPr id="6" name="Picture 5"/>
          <p:cNvPicPr/>
          <p:nvPr/>
        </p:nvPicPr>
        <p:blipFill>
          <a:blip r:embed="rId2" cstate="email">
            <a:extLst>
              <a:ext uri="{28A0092B-C50C-407E-A947-70E740481C1C}">
                <a14:useLocalDpi xmlns:a14="http://schemas.microsoft.com/office/drawing/2010/main" val="0"/>
              </a:ext>
            </a:extLst>
          </a:blip>
          <a:stretch>
            <a:fillRect/>
          </a:stretch>
        </p:blipFill>
        <p:spPr>
          <a:xfrm>
            <a:off x="7537770" y="5531363"/>
            <a:ext cx="1026795" cy="789305"/>
          </a:xfrm>
          <a:prstGeom prst="rect">
            <a:avLst/>
          </a:prstGeom>
        </p:spPr>
      </p:pic>
    </p:spTree>
    <p:extLst>
      <p:ext uri="{BB962C8B-B14F-4D97-AF65-F5344CB8AC3E}">
        <p14:creationId xmlns:p14="http://schemas.microsoft.com/office/powerpoint/2010/main" val="1657593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400"/>
            <a:ext cx="8556151" cy="1371600"/>
          </a:xfrm>
        </p:spPr>
        <p:txBody>
          <a:bodyPr>
            <a:normAutofit fontScale="90000"/>
          </a:bodyPr>
          <a:lstStyle/>
          <a:p>
            <a:pPr eaLnBrk="1" fontAlgn="auto" hangingPunct="1">
              <a:spcAft>
                <a:spcPts val="0"/>
              </a:spcAft>
              <a:defRPr/>
            </a:pPr>
            <a:r>
              <a:rPr lang="en-US" sz="3200" b="1" spc="-70" dirty="0">
                <a:latin typeface="Gill Sans MT" pitchFamily="34" charset="0"/>
                <a:cs typeface="Arial" pitchFamily="34" charset="0"/>
              </a:rPr>
              <a:t>What is a </a:t>
            </a:r>
            <a:r>
              <a:rPr lang="en-US" sz="3200" b="1" spc="-70" dirty="0" smtClean="0">
                <a:latin typeface="Gill Sans MT" pitchFamily="34" charset="0"/>
                <a:cs typeface="Arial" pitchFamily="34" charset="0"/>
              </a:rPr>
              <a:t>Patient-Centered Medical/Health Home (PCMH)?</a:t>
            </a:r>
            <a:r>
              <a:rPr lang="en-US" sz="3200" b="1" spc="-70" dirty="0">
                <a:latin typeface="Gill Sans MT" pitchFamily="34" charset="0"/>
                <a:cs typeface="Arial" pitchFamily="34" charset="0"/>
              </a:rPr>
              <a:t/>
            </a:r>
            <a:br>
              <a:rPr lang="en-US" sz="3200" b="1" spc="-70" dirty="0">
                <a:latin typeface="Gill Sans MT" pitchFamily="34" charset="0"/>
                <a:cs typeface="Arial" pitchFamily="34" charset="0"/>
              </a:rPr>
            </a:br>
            <a:r>
              <a:rPr lang="en-US" sz="2800" b="1" i="1" dirty="0">
                <a:latin typeface="Gill Sans MT" pitchFamily="34" charset="0"/>
                <a:cs typeface="Arial" pitchFamily="34" charset="0"/>
              </a:rPr>
              <a:t>A model for delivering primary care</a:t>
            </a:r>
            <a:endParaRPr lang="en-US" sz="3200" b="1" dirty="0">
              <a:latin typeface="Gill Sans MT" pitchFamily="34" charset="0"/>
              <a:cs typeface="Arial" pitchFamily="34" charset="0"/>
            </a:endParaRPr>
          </a:p>
        </p:txBody>
      </p:sp>
      <p:sp>
        <p:nvSpPr>
          <p:cNvPr id="3" name="Content Placeholder 2"/>
          <p:cNvSpPr>
            <a:spLocks noGrp="1"/>
          </p:cNvSpPr>
          <p:nvPr>
            <p:ph idx="1"/>
          </p:nvPr>
        </p:nvSpPr>
        <p:spPr/>
        <p:txBody>
          <a:bodyPr rtlCol="0">
            <a:normAutofit lnSpcReduction="10000"/>
          </a:bodyPr>
          <a:lstStyle/>
          <a:p>
            <a:pPr marL="457200" indent="-457200" eaLnBrk="1" fontAlgn="auto" hangingPunct="1">
              <a:buFont typeface="Wingdings" charset="2"/>
              <a:buChar char="§"/>
              <a:defRPr/>
            </a:pPr>
            <a:r>
              <a:rPr lang="en-US" sz="2800" b="0" dirty="0" smtClean="0">
                <a:latin typeface="Gill Sans MT" pitchFamily="34" charset="0"/>
                <a:cs typeface="Arial" charset="0"/>
              </a:rPr>
              <a:t>Personal primary care provider (PCP)</a:t>
            </a:r>
          </a:p>
          <a:p>
            <a:pPr marL="457200" indent="-457200" eaLnBrk="1" fontAlgn="auto" hangingPunct="1">
              <a:buFont typeface="Wingdings" charset="2"/>
              <a:buChar char="§"/>
              <a:defRPr/>
            </a:pPr>
            <a:r>
              <a:rPr lang="en-US" sz="2800" b="0" dirty="0" smtClean="0">
                <a:latin typeface="Gill Sans MT" pitchFamily="34" charset="0"/>
                <a:cs typeface="Arial" charset="0"/>
              </a:rPr>
              <a:t>PCP directed medical practice</a:t>
            </a:r>
          </a:p>
          <a:p>
            <a:pPr marL="457200" indent="-457200" eaLnBrk="1" fontAlgn="auto" hangingPunct="1">
              <a:buFont typeface="Wingdings" charset="2"/>
              <a:buChar char="§"/>
              <a:defRPr/>
            </a:pPr>
            <a:r>
              <a:rPr lang="en-US" sz="2800" b="0" dirty="0" smtClean="0">
                <a:latin typeface="Gill Sans MT" pitchFamily="34" charset="0"/>
                <a:cs typeface="Arial" charset="0"/>
              </a:rPr>
              <a:t>Whole person orientation</a:t>
            </a:r>
          </a:p>
          <a:p>
            <a:pPr marL="457200" indent="-457200" eaLnBrk="1" fontAlgn="auto" hangingPunct="1">
              <a:buFont typeface="Wingdings" charset="2"/>
              <a:buChar char="§"/>
              <a:defRPr/>
            </a:pPr>
            <a:r>
              <a:rPr lang="en-US" sz="2800" b="0" dirty="0" smtClean="0">
                <a:latin typeface="Gill Sans MT" pitchFamily="34" charset="0"/>
                <a:cs typeface="Arial" charset="0"/>
              </a:rPr>
              <a:t>Care coordinated and/or integrated</a:t>
            </a:r>
          </a:p>
          <a:p>
            <a:pPr marL="457200" indent="-457200" eaLnBrk="1" fontAlgn="auto" hangingPunct="1">
              <a:buFont typeface="Wingdings" charset="2"/>
              <a:buChar char="§"/>
              <a:defRPr/>
            </a:pPr>
            <a:r>
              <a:rPr lang="en-US" sz="2800" b="0" dirty="0" smtClean="0">
                <a:latin typeface="Gill Sans MT" pitchFamily="34" charset="0"/>
                <a:cs typeface="Arial" charset="0"/>
              </a:rPr>
              <a:t>Hallmarks: quality and safety</a:t>
            </a:r>
          </a:p>
          <a:p>
            <a:pPr marL="914400" lvl="1" indent="-457200" eaLnBrk="1" fontAlgn="auto" hangingPunct="1">
              <a:buFont typeface="Wingdings" charset="2"/>
              <a:buChar char="§"/>
              <a:defRPr/>
            </a:pPr>
            <a:r>
              <a:rPr lang="en-US" sz="2800" dirty="0" smtClean="0">
                <a:latin typeface="Gill Sans MT" pitchFamily="34" charset="0"/>
                <a:cs typeface="Arial" charset="0"/>
              </a:rPr>
              <a:t>Optimal outcomes / care planning process</a:t>
            </a:r>
          </a:p>
          <a:p>
            <a:pPr marL="914400" lvl="1" indent="-457200" eaLnBrk="1" fontAlgn="auto" hangingPunct="1">
              <a:buFont typeface="Wingdings" charset="2"/>
              <a:buChar char="§"/>
              <a:defRPr/>
            </a:pPr>
            <a:r>
              <a:rPr lang="en-US" sz="2800" b="0" dirty="0" smtClean="0">
                <a:latin typeface="Gill Sans MT" pitchFamily="34" charset="0"/>
                <a:cs typeface="Arial" charset="0"/>
              </a:rPr>
              <a:t>Evidence-based / standards of care</a:t>
            </a:r>
          </a:p>
          <a:p>
            <a:pPr marL="914400" lvl="1" indent="-457200" eaLnBrk="1" fontAlgn="auto" hangingPunct="1">
              <a:buFont typeface="Wingdings" charset="2"/>
              <a:buChar char="§"/>
              <a:defRPr/>
            </a:pPr>
            <a:r>
              <a:rPr lang="en-US" sz="2800" dirty="0" smtClean="0">
                <a:latin typeface="Gill Sans MT" pitchFamily="34" charset="0"/>
                <a:cs typeface="Arial" charset="0"/>
              </a:rPr>
              <a:t>Accountability for CQI</a:t>
            </a:r>
            <a:endParaRPr lang="en-US" sz="2800" b="0" dirty="0" smtClean="0">
              <a:latin typeface="Gill Sans MT" pitchFamily="34" charset="0"/>
              <a:cs typeface="Arial" charset="0"/>
            </a:endParaRPr>
          </a:p>
          <a:p>
            <a:pPr marL="457200" indent="-457200" eaLnBrk="1" fontAlgn="auto" hangingPunct="1">
              <a:buFont typeface="Wingdings" charset="2"/>
              <a:buChar char="§"/>
              <a:defRPr/>
            </a:pPr>
            <a:endParaRPr lang="en-US" dirty="0">
              <a:latin typeface="Gill Sans MT" pitchFamily="34" charset="0"/>
            </a:endParaRPr>
          </a:p>
        </p:txBody>
      </p:sp>
      <p:sp>
        <p:nvSpPr>
          <p:cNvPr id="53251"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t>HIV Medical Homes Resource Center</a:t>
            </a:r>
          </a:p>
        </p:txBody>
      </p:sp>
      <p:pic>
        <p:nvPicPr>
          <p:cNvPr id="5" name="Picture 4"/>
          <p:cNvPicPr/>
          <p:nvPr/>
        </p:nvPicPr>
        <p:blipFill>
          <a:blip r:embed="rId3" cstate="email">
            <a:extLst>
              <a:ext uri="{28A0092B-C50C-407E-A947-70E740481C1C}">
                <a14:useLocalDpi xmlns:a14="http://schemas.microsoft.com/office/drawing/2010/main" val="0"/>
              </a:ext>
            </a:extLst>
          </a:blip>
          <a:stretch>
            <a:fillRect/>
          </a:stretch>
        </p:blipFill>
        <p:spPr>
          <a:xfrm>
            <a:off x="7384508" y="5526535"/>
            <a:ext cx="1026795" cy="789305"/>
          </a:xfrm>
          <a:prstGeom prst="rect">
            <a:avLst/>
          </a:prstGeom>
        </p:spPr>
      </p:pic>
    </p:spTree>
    <p:extLst>
      <p:ext uri="{BB962C8B-B14F-4D97-AF65-F5344CB8AC3E}">
        <p14:creationId xmlns:p14="http://schemas.microsoft.com/office/powerpoint/2010/main" val="1631117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516194"/>
            <a:ext cx="7020232" cy="1007806"/>
          </a:xfrm>
        </p:spPr>
        <p:txBody>
          <a:bodyPr/>
          <a:lstStyle/>
          <a:p>
            <a:r>
              <a:rPr lang="en-US" b="1" dirty="0" smtClean="0">
                <a:latin typeface="Gill Sans MT" pitchFamily="34" charset="0"/>
              </a:rPr>
              <a:t>Change Concepts for the PCMH</a:t>
            </a:r>
          </a:p>
        </p:txBody>
      </p:sp>
      <p:sp>
        <p:nvSpPr>
          <p:cNvPr id="3" name="Content Placeholder 2"/>
          <p:cNvSpPr>
            <a:spLocks noGrp="1"/>
          </p:cNvSpPr>
          <p:nvPr>
            <p:ph idx="1"/>
          </p:nvPr>
        </p:nvSpPr>
        <p:spPr/>
        <p:txBody>
          <a:bodyPr>
            <a:normAutofit/>
          </a:bodyPr>
          <a:lstStyle/>
          <a:p>
            <a:pPr marL="342900" indent="-342900">
              <a:buFont typeface="Wingdings" charset="2"/>
              <a:buChar char="§"/>
              <a:defRPr/>
            </a:pPr>
            <a:r>
              <a:rPr lang="en-US" sz="2400" b="0" dirty="0" smtClean="0">
                <a:latin typeface="Gill Sans MT" pitchFamily="34" charset="0"/>
              </a:rPr>
              <a:t>Engaged Leadership</a:t>
            </a:r>
          </a:p>
          <a:p>
            <a:pPr marL="342900" indent="-342900">
              <a:buFont typeface="Wingdings" charset="2"/>
              <a:buChar char="§"/>
              <a:defRPr/>
            </a:pPr>
            <a:r>
              <a:rPr lang="en-US" sz="2400" b="0" dirty="0" smtClean="0">
                <a:latin typeface="Gill Sans MT" pitchFamily="34" charset="0"/>
              </a:rPr>
              <a:t>Quality Improvement Strategy</a:t>
            </a:r>
          </a:p>
          <a:p>
            <a:pPr marL="342900" indent="-342900">
              <a:buFont typeface="Wingdings" charset="2"/>
              <a:buChar char="§"/>
              <a:defRPr/>
            </a:pPr>
            <a:r>
              <a:rPr lang="en-US" sz="2400" b="0" dirty="0" smtClean="0">
                <a:latin typeface="Gill Sans MT" pitchFamily="34" charset="0"/>
              </a:rPr>
              <a:t>Empanelment</a:t>
            </a:r>
          </a:p>
          <a:p>
            <a:pPr marL="342900" indent="-342900">
              <a:buFont typeface="Wingdings" charset="2"/>
              <a:buChar char="§"/>
              <a:defRPr/>
            </a:pPr>
            <a:r>
              <a:rPr lang="en-US" sz="2400" b="0" dirty="0" smtClean="0">
                <a:latin typeface="Gill Sans MT" pitchFamily="34" charset="0"/>
              </a:rPr>
              <a:t>Continuous and Team-based Healing Relationship</a:t>
            </a:r>
          </a:p>
          <a:p>
            <a:pPr marL="342900" indent="-342900">
              <a:buFont typeface="Wingdings" charset="2"/>
              <a:buChar char="§"/>
              <a:defRPr/>
            </a:pPr>
            <a:r>
              <a:rPr lang="en-US" sz="2400" b="0" dirty="0" smtClean="0">
                <a:latin typeface="Gill Sans MT" pitchFamily="34" charset="0"/>
              </a:rPr>
              <a:t>Organized, Evidence-Based Care</a:t>
            </a:r>
          </a:p>
          <a:p>
            <a:pPr marL="342900" indent="-342900">
              <a:buFont typeface="Wingdings" charset="2"/>
              <a:buChar char="§"/>
              <a:defRPr/>
            </a:pPr>
            <a:r>
              <a:rPr lang="en-US" sz="2400" b="0" dirty="0" smtClean="0">
                <a:latin typeface="Gill Sans MT" pitchFamily="34" charset="0"/>
              </a:rPr>
              <a:t>Patient-Centered Interactions</a:t>
            </a:r>
          </a:p>
          <a:p>
            <a:pPr marL="342900" indent="-342900">
              <a:buFont typeface="Wingdings" charset="2"/>
              <a:buChar char="§"/>
              <a:defRPr/>
            </a:pPr>
            <a:r>
              <a:rPr lang="en-US" sz="2400" b="0" dirty="0" smtClean="0">
                <a:latin typeface="Gill Sans MT" pitchFamily="34" charset="0"/>
              </a:rPr>
              <a:t>Enhanced Access</a:t>
            </a:r>
          </a:p>
          <a:p>
            <a:pPr marL="342900" indent="-342900">
              <a:buFont typeface="Wingdings" charset="2"/>
              <a:buChar char="§"/>
              <a:defRPr/>
            </a:pPr>
            <a:r>
              <a:rPr lang="en-US" sz="2400" b="0" dirty="0" smtClean="0">
                <a:latin typeface="Gill Sans MT" pitchFamily="34" charset="0"/>
              </a:rPr>
              <a:t>Care Coordination</a:t>
            </a:r>
          </a:p>
          <a:p>
            <a:pPr>
              <a:defRPr/>
            </a:pPr>
            <a:endParaRPr lang="en-US" sz="2400" dirty="0">
              <a:latin typeface="Gill Sans MT" pitchFamily="34" charset="0"/>
            </a:endParaRPr>
          </a:p>
        </p:txBody>
      </p:sp>
      <p:sp>
        <p:nvSpPr>
          <p:cNvPr id="4" name="Footer Placeholder 3"/>
          <p:cNvSpPr>
            <a:spLocks noGrp="1"/>
          </p:cNvSpPr>
          <p:nvPr>
            <p:ph type="ftr" sz="quarter" idx="11"/>
          </p:nvPr>
        </p:nvSpPr>
        <p:spPr>
          <a:xfrm>
            <a:off x="381000" y="6356350"/>
            <a:ext cx="8229600" cy="365125"/>
          </a:xfrm>
        </p:spPr>
        <p:txBody>
          <a:bodyPr/>
          <a:lstStyle/>
          <a:p>
            <a:pPr>
              <a:defRPr/>
            </a:pPr>
            <a:r>
              <a:rPr lang="en-US" dirty="0" smtClean="0"/>
              <a:t>Wagner, EH et al, Guiding Transformation: How Medical Practices Can Become Patient-Centered Medical Homes; February, 2012</a:t>
            </a:r>
            <a:endParaRPr lang="en-US" dirty="0"/>
          </a:p>
        </p:txBody>
      </p:sp>
      <p:pic>
        <p:nvPicPr>
          <p:cNvPr id="5" name="Picture 4"/>
          <p:cNvPicPr/>
          <p:nvPr/>
        </p:nvPicPr>
        <p:blipFill>
          <a:blip r:embed="rId3" cstate="email">
            <a:extLst>
              <a:ext uri="{28A0092B-C50C-407E-A947-70E740481C1C}">
                <a14:useLocalDpi xmlns:a14="http://schemas.microsoft.com/office/drawing/2010/main" val="0"/>
              </a:ext>
            </a:extLst>
          </a:blip>
          <a:stretch>
            <a:fillRect/>
          </a:stretch>
        </p:blipFill>
        <p:spPr>
          <a:xfrm>
            <a:off x="7477432" y="5336858"/>
            <a:ext cx="1026795" cy="789305"/>
          </a:xfrm>
          <a:prstGeom prst="rect">
            <a:avLst/>
          </a:prstGeom>
        </p:spPr>
      </p:pic>
    </p:spTree>
    <p:extLst>
      <p:ext uri="{BB962C8B-B14F-4D97-AF65-F5344CB8AC3E}">
        <p14:creationId xmlns:p14="http://schemas.microsoft.com/office/powerpoint/2010/main" val="24858625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V-MHRC_ PowerPoint Template_07.12">
  <a:themeElements>
    <a:clrScheme name="Custom 24">
      <a:dk1>
        <a:sysClr val="windowText" lastClr="000000"/>
      </a:dk1>
      <a:lt1>
        <a:sysClr val="window" lastClr="FFFFFF"/>
      </a:lt1>
      <a:dk2>
        <a:srgbClr val="073E87"/>
      </a:dk2>
      <a:lt2>
        <a:srgbClr val="C6E7FC"/>
      </a:lt2>
      <a:accent1>
        <a:srgbClr val="005CA7"/>
      </a:accent1>
      <a:accent2>
        <a:srgbClr val="AA0010"/>
      </a:accent2>
      <a:accent3>
        <a:srgbClr val="F4B535"/>
      </a:accent3>
      <a:accent4>
        <a:srgbClr val="D1490A"/>
      </a:accent4>
      <a:accent5>
        <a:srgbClr val="78AC3C"/>
      </a:accent5>
      <a:accent6>
        <a:srgbClr val="7E0910"/>
      </a:accent6>
      <a:hlink>
        <a:srgbClr val="EC5C6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HIV-MHRC_ PowerPoint Template_07.12</Template>
  <TotalTime>1517</TotalTime>
  <Words>2133</Words>
  <Application>Microsoft Office PowerPoint</Application>
  <PresentationFormat>On-screen Show (4:3)</PresentationFormat>
  <Paragraphs>331</Paragraphs>
  <Slides>48</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HIV-MHRC_ PowerPoint Template_07.12</vt:lpstr>
      <vt:lpstr>Chart</vt:lpstr>
      <vt:lpstr>The Patient‐Centered Medical Home (PCMH) Guidance: Lessons from Ryan White Grantees –  PCMH 201  Ryan White Grantee Meeting 2012</vt:lpstr>
      <vt:lpstr>Lessons from the Field Panelists – AGM</vt:lpstr>
      <vt:lpstr>Disclosures</vt:lpstr>
      <vt:lpstr>Disclosures</vt:lpstr>
      <vt:lpstr>Learning Objectives</vt:lpstr>
      <vt:lpstr>If you would like to receive continuing education credit for this activity, please visit:  http://www.pesgce.com/RyanWhite2012 </vt:lpstr>
      <vt:lpstr>Patient-Centered Medical Home Institute Ryan White All Grantees Meeting 2012</vt:lpstr>
      <vt:lpstr>What is a Patient-Centered Medical/Health Home (PCMH)? A model for delivering primary care</vt:lpstr>
      <vt:lpstr>Change Concepts for the PCMH</vt:lpstr>
      <vt:lpstr>Overview of “Lessons From the Field”</vt:lpstr>
      <vt:lpstr>How are new ideas or procedures adopted into practice?</vt:lpstr>
      <vt:lpstr>Rationale for the LFF Panel</vt:lpstr>
      <vt:lpstr>Selection Criteria for LFF Panelists</vt:lpstr>
      <vt:lpstr>Lessons from the Field</vt:lpstr>
      <vt:lpstr>PowerPoint Presentation</vt:lpstr>
      <vt:lpstr>PowerPoint Presentation</vt:lpstr>
      <vt:lpstr>FACT SHEET</vt:lpstr>
      <vt:lpstr>FACT SHEET</vt:lpstr>
      <vt:lpstr>FACT SHEET OUR LOCATIONS</vt:lpstr>
      <vt:lpstr>FACT SHEET</vt:lpstr>
      <vt:lpstr>Thomas Street Health Center</vt:lpstr>
      <vt:lpstr>Thomas Street Health Center</vt:lpstr>
      <vt:lpstr>PowerPoint Presentation</vt:lpstr>
      <vt:lpstr>WHAT EVENT AND WHAT COLOR MEDAL</vt:lpstr>
      <vt:lpstr>WHAT COLOR MEDAL ???</vt:lpstr>
      <vt:lpstr>How Do We Prepare???</vt:lpstr>
      <vt:lpstr>How Do We Prepare???</vt:lpstr>
      <vt:lpstr>How Do We Prepare???</vt:lpstr>
      <vt:lpstr>Ruby Is Our Athlete PCMH Event</vt:lpstr>
      <vt:lpstr>Patient Centered Medical Home Decathlon</vt:lpstr>
      <vt:lpstr>Ruby PCMH Decathlon Competitor </vt:lpstr>
      <vt:lpstr>Ruby PCMH Decathlon Competitor  </vt:lpstr>
      <vt:lpstr>Training Schedule (Timeline)</vt:lpstr>
      <vt:lpstr>Training Schedule (Timeline)</vt:lpstr>
      <vt:lpstr>Training Schedule (Timeline)</vt:lpstr>
      <vt:lpstr>WE RECEIVED THE GOLDMEDAL !!!</vt:lpstr>
      <vt:lpstr>What Do You Need To Win</vt:lpstr>
      <vt:lpstr>You Can Do It </vt:lpstr>
      <vt:lpstr>Olympian Team Members</vt:lpstr>
      <vt:lpstr>Questions</vt:lpstr>
      <vt:lpstr>Inova Juniper</vt:lpstr>
      <vt:lpstr>Starting at the Beginning</vt:lpstr>
      <vt:lpstr>How did you start the process? Steps? </vt:lpstr>
      <vt:lpstr>Steps continued…</vt:lpstr>
      <vt:lpstr>Who are the key players?</vt:lpstr>
      <vt:lpstr>What are the biggest barriers? Facilitators?</vt:lpstr>
      <vt:lpstr>       What is the impact of being a Ryan White-funded agency? </vt:lpstr>
      <vt:lpstr>Lessons from the Field Panel: 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Burr, Carolyn</dc:creator>
  <cp:lastModifiedBy>Burr, Carolyn</cp:lastModifiedBy>
  <cp:revision>26</cp:revision>
  <cp:lastPrinted>2012-10-10T16:19:08Z</cp:lastPrinted>
  <dcterms:created xsi:type="dcterms:W3CDTF">2012-10-05T20:02:39Z</dcterms:created>
  <dcterms:modified xsi:type="dcterms:W3CDTF">2012-10-15T19:17:32Z</dcterms:modified>
</cp:coreProperties>
</file>