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44953-FB0E-4173-B16F-E0E424983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38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6B26-8D92-4CA3-9C3E-98333B1C55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0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7930A-612B-490D-B8AE-A7953FE2D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8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ABBDF-2FAB-43DA-9331-24CEE2381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8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5901A-A939-48E0-BF3E-4EA7CFBC4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1DB9-E33A-4D4B-A018-A713A3D4CE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FD708-FAE0-4DB4-B843-A4F07603E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7A23B-26A1-4F1A-92CA-8DE804D7D2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5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E9F61-8639-4682-97FC-D1B57D6872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9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42AF-3B84-47C0-BFC2-3D3107A390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21814-8C61-476A-9DE4-97F7A59BE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EC5180-0E39-4EAB-A471-7A76865965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algn="l"/>
            <a:r>
              <a:rPr lang="en-US" sz="4800" b="1"/>
              <a:t>Why an ice cream label?</a:t>
            </a:r>
            <a:br>
              <a:rPr lang="en-US" sz="4800" b="1"/>
            </a:br>
            <a:endParaRPr lang="en-US" sz="2400" b="1"/>
          </a:p>
        </p:txBody>
      </p:sp>
      <p:pic>
        <p:nvPicPr>
          <p:cNvPr id="3075" name="Picture 6" descr="MC900445692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3276600" cy="4038600"/>
          </a:xfrm>
        </p:spPr>
      </p:pic>
      <p:sp>
        <p:nvSpPr>
          <p:cNvPr id="307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371600"/>
            <a:ext cx="4572000" cy="5029200"/>
          </a:xfrm>
        </p:spPr>
        <p:txBody>
          <a:bodyPr/>
          <a:lstStyle/>
          <a:p>
            <a:r>
              <a:rPr lang="en-US"/>
              <a:t>3 minutes to administer</a:t>
            </a:r>
          </a:p>
          <a:p>
            <a:r>
              <a:rPr lang="en-US"/>
              <a:t>Easy to document</a:t>
            </a:r>
          </a:p>
          <a:p>
            <a:r>
              <a:rPr lang="en-US"/>
              <a:t>Validated tool in English and Spanish</a:t>
            </a:r>
          </a:p>
          <a:p>
            <a:r>
              <a:rPr lang="en-US"/>
              <a:t>Assesses</a:t>
            </a:r>
          </a:p>
          <a:p>
            <a:pPr lvl="1"/>
            <a:r>
              <a:rPr lang="en-US" sz="3200"/>
              <a:t>Prose literacy</a:t>
            </a:r>
          </a:p>
          <a:p>
            <a:pPr lvl="1"/>
            <a:r>
              <a:rPr lang="en-US" sz="3200"/>
              <a:t>Numeracy</a:t>
            </a:r>
          </a:p>
          <a:p>
            <a:pPr lvl="1"/>
            <a:r>
              <a:rPr lang="en-US" sz="3200"/>
              <a:t>Document literacy</a:t>
            </a:r>
          </a:p>
          <a:p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/>
              <a:t>The Newest Vital Sign (Pfizer, Inc)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838200"/>
            <a:ext cx="6477000" cy="601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9674225"/>
            <a:ext cx="861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200">
              <a:ea typeface="ＭＳ Ｐゴシック" pitchFamily="34" charset="-128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228600" y="228600"/>
            <a:ext cx="8763000" cy="668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ea typeface="ＭＳ Ｐゴシック" pitchFamily="34" charset="-128"/>
              </a:rPr>
              <a:t>Score Sheet for the Newest Vital Sign </a:t>
            </a:r>
            <a:endParaRPr lang="en-US" sz="1400">
              <a:ea typeface="ＭＳ Ｐゴシック" pitchFamily="34" charset="-128"/>
            </a:endParaRPr>
          </a:p>
          <a:p>
            <a:r>
              <a:rPr lang="en-US" sz="1400" b="1">
                <a:ea typeface="ＭＳ Ｐゴシック" pitchFamily="34" charset="-128"/>
              </a:rPr>
              <a:t>Questions and Answers READ TO SUBJECT: This information is on the back of a container of a pint of ice cream.</a:t>
            </a:r>
            <a:r>
              <a:rPr lang="en-US" sz="1200" b="1">
                <a:ea typeface="ＭＳ Ｐゴシック" pitchFamily="34" charset="-128"/>
              </a:rPr>
              <a:t> </a:t>
            </a:r>
            <a:endParaRPr lang="en-US" sz="1200">
              <a:ea typeface="ＭＳ Ｐゴシック" pitchFamily="34" charset="-128"/>
            </a:endParaRPr>
          </a:p>
          <a:p>
            <a:endParaRPr lang="en-US" sz="1200">
              <a:ea typeface="ＭＳ Ｐゴシック" pitchFamily="34" charset="-128"/>
            </a:endParaRPr>
          </a:p>
          <a:p>
            <a:r>
              <a:rPr lang="en-US" sz="1400">
                <a:ea typeface="ＭＳ Ｐゴシック" pitchFamily="34" charset="-128"/>
              </a:rPr>
              <a:t>1. If you eat the entire container, how many calories will you eat? </a:t>
            </a:r>
          </a:p>
          <a:p>
            <a:r>
              <a:rPr lang="en-US" sz="1400" b="1" i="1">
                <a:ea typeface="ＭＳ Ｐゴシック" pitchFamily="34" charset="-128"/>
              </a:rPr>
              <a:t>Answer: </a:t>
            </a:r>
            <a:r>
              <a:rPr lang="en-US" sz="1400" i="1">
                <a:ea typeface="ＭＳ Ｐゴシック" pitchFamily="34" charset="-128"/>
              </a:rPr>
              <a:t>1,000 is the only correct answer </a:t>
            </a:r>
          </a:p>
          <a:p>
            <a:endParaRPr lang="en-US" sz="1400">
              <a:ea typeface="ＭＳ Ｐゴシック" pitchFamily="34" charset="-128"/>
            </a:endParaRPr>
          </a:p>
          <a:p>
            <a:r>
              <a:rPr lang="en-US" sz="1400">
                <a:ea typeface="ＭＳ Ｐゴシック" pitchFamily="34" charset="-128"/>
              </a:rPr>
              <a:t>2. If you are allowed to eat 60 grams of carbohydrates as a snack, how much ice cream could you have? </a:t>
            </a:r>
          </a:p>
          <a:p>
            <a:r>
              <a:rPr lang="en-US" sz="1400" b="1" i="1">
                <a:ea typeface="ＭＳ Ｐゴシック" pitchFamily="34" charset="-128"/>
              </a:rPr>
              <a:t>Answer: </a:t>
            </a:r>
            <a:r>
              <a:rPr lang="en-US" sz="1400" i="1">
                <a:ea typeface="ＭＳ Ｐゴシック" pitchFamily="34" charset="-128"/>
              </a:rPr>
              <a:t>Any of the following is correct: 1 cup (or any amount up to 1 cup), half the container. Note: If patient answers “two servings,” ask “How much ice cream would that be if you were to measure it into a bowl?” </a:t>
            </a:r>
          </a:p>
          <a:p>
            <a:endParaRPr lang="en-US" sz="1400">
              <a:ea typeface="ＭＳ Ｐゴシック" pitchFamily="34" charset="-128"/>
            </a:endParaRPr>
          </a:p>
          <a:p>
            <a:r>
              <a:rPr lang="en-US" sz="1400">
                <a:ea typeface="ＭＳ Ｐゴシック" pitchFamily="34" charset="-128"/>
              </a:rPr>
              <a:t>3. Your doctor advises you to reduce the amount of saturated fat in your diet. You usually have 42 g of saturated fat each day, which includes one serving of ice cream. If you stop eating ice cream, how many grams of saturated fat would you be consuming each day? </a:t>
            </a:r>
          </a:p>
          <a:p>
            <a:r>
              <a:rPr lang="en-US" sz="1400" b="1" i="1">
                <a:ea typeface="ＭＳ Ｐゴシック" pitchFamily="34" charset="-128"/>
              </a:rPr>
              <a:t>Answer: </a:t>
            </a:r>
            <a:r>
              <a:rPr lang="en-US" sz="1400" i="1">
                <a:ea typeface="ＭＳ Ｐゴシック" pitchFamily="34" charset="-128"/>
              </a:rPr>
              <a:t>33 is the only correct answer </a:t>
            </a:r>
          </a:p>
          <a:p>
            <a:endParaRPr lang="en-US" sz="1400">
              <a:ea typeface="ＭＳ Ｐゴシック" pitchFamily="34" charset="-128"/>
            </a:endParaRPr>
          </a:p>
          <a:p>
            <a:r>
              <a:rPr lang="en-US" sz="1400">
                <a:ea typeface="ＭＳ Ｐゴシック" pitchFamily="34" charset="-128"/>
              </a:rPr>
              <a:t>4. If you usually eat 2,500 calories in a day, what percentage of your daily value of calories will you be eating if you eat one serving? </a:t>
            </a:r>
          </a:p>
          <a:p>
            <a:r>
              <a:rPr lang="en-US" sz="1400" b="1" i="1">
                <a:ea typeface="ＭＳ Ｐゴシック" pitchFamily="34" charset="-128"/>
              </a:rPr>
              <a:t>Answer: </a:t>
            </a:r>
            <a:r>
              <a:rPr lang="en-US" sz="1400" i="1">
                <a:ea typeface="ＭＳ Ｐゴシック" pitchFamily="34" charset="-128"/>
              </a:rPr>
              <a:t>10% is the only correct answer </a:t>
            </a:r>
          </a:p>
          <a:p>
            <a:endParaRPr lang="en-US" sz="1400">
              <a:ea typeface="ＭＳ Ｐゴシック" pitchFamily="34" charset="-128"/>
            </a:endParaRPr>
          </a:p>
          <a:p>
            <a:r>
              <a:rPr lang="en-US" sz="1400" b="1">
                <a:ea typeface="ＭＳ Ｐゴシック" pitchFamily="34" charset="-128"/>
              </a:rPr>
              <a:t>READ TO SUBJECT: Pretend that you are allergic to the following substances: penicillin, peanuts, latex gloves, and bee stings. </a:t>
            </a:r>
          </a:p>
          <a:p>
            <a:endParaRPr lang="en-US" sz="1400">
              <a:ea typeface="ＭＳ Ｐゴシック" pitchFamily="34" charset="-128"/>
            </a:endParaRPr>
          </a:p>
          <a:p>
            <a:r>
              <a:rPr lang="en-US" sz="1400">
                <a:ea typeface="ＭＳ Ｐゴシック" pitchFamily="34" charset="-128"/>
              </a:rPr>
              <a:t>5. Is it safe for you to eat this ice cream? </a:t>
            </a:r>
          </a:p>
          <a:p>
            <a:r>
              <a:rPr lang="en-US" sz="1400" b="1" i="1">
                <a:ea typeface="ＭＳ Ｐゴシック" pitchFamily="34" charset="-128"/>
              </a:rPr>
              <a:t>Answer: No </a:t>
            </a:r>
          </a:p>
          <a:p>
            <a:endParaRPr lang="en-US" sz="1400">
              <a:ea typeface="ＭＳ Ｐゴシック" pitchFamily="34" charset="-128"/>
            </a:endParaRPr>
          </a:p>
          <a:p>
            <a:r>
              <a:rPr lang="en-US" sz="1400">
                <a:ea typeface="ＭＳ Ｐゴシック" pitchFamily="34" charset="-128"/>
              </a:rPr>
              <a:t>6. (Ask only if the patient responds “no” to question 5): Why not? </a:t>
            </a:r>
          </a:p>
          <a:p>
            <a:r>
              <a:rPr lang="en-US" sz="1400" b="1" i="1">
                <a:ea typeface="ＭＳ Ｐゴシック" pitchFamily="34" charset="-128"/>
              </a:rPr>
              <a:t>Answer: </a:t>
            </a:r>
            <a:r>
              <a:rPr lang="en-US" sz="1400" i="1">
                <a:ea typeface="ＭＳ Ｐゴシック" pitchFamily="34" charset="-128"/>
              </a:rPr>
              <a:t>Because it has peanut oil. </a:t>
            </a:r>
            <a:endParaRPr lang="en-US" sz="1400">
              <a:ea typeface="ＭＳ Ｐゴシック" pitchFamily="34" charset="-128"/>
            </a:endParaRPr>
          </a:p>
          <a:p>
            <a:endParaRPr lang="en-US" sz="1400">
              <a:ea typeface="ＭＳ Ｐゴシック" pitchFamily="34" charset="-128"/>
            </a:endParaRPr>
          </a:p>
          <a:p>
            <a:r>
              <a:rPr lang="en-US" sz="1200">
                <a:ea typeface="ＭＳ Ｐゴシック" pitchFamily="34" charset="-128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1200">
                <a:ea typeface="ＭＳ Ｐゴシック" pitchFamily="34" charset="-12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Interpretation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="1"/>
              <a:t>Number of correct answers: Tally up ‘Yes’ answers</a:t>
            </a:r>
          </a:p>
          <a:p>
            <a:pPr lvl="1"/>
            <a:r>
              <a:rPr lang="en-US"/>
              <a:t>Score of 0-1 suggests high likelihood (50% or more) of limited literacy.</a:t>
            </a:r>
          </a:p>
          <a:p>
            <a:pPr lvl="1"/>
            <a:r>
              <a:rPr lang="en-US"/>
              <a:t>Score of 2-3 indicates the possibility of limited literacy.</a:t>
            </a:r>
          </a:p>
          <a:p>
            <a:pPr lvl="1"/>
            <a:r>
              <a:rPr lang="en-US"/>
              <a:t>Score of 4-6 almost always indicates adequate literacy.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How St. Mary’s HIV Clinic uses results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00200"/>
            <a:ext cx="4267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Health literacy assessed once ever.</a:t>
            </a:r>
          </a:p>
          <a:p>
            <a:pPr>
              <a:lnSpc>
                <a:spcPct val="90000"/>
              </a:lnSpc>
            </a:pPr>
            <a:r>
              <a:rPr lang="en-US" sz="2400"/>
              <a:t>Score of &lt;=3, patient to receive intervention.</a:t>
            </a:r>
          </a:p>
          <a:p>
            <a:pPr>
              <a:lnSpc>
                <a:spcPct val="90000"/>
              </a:lnSpc>
            </a:pPr>
            <a:r>
              <a:rPr lang="en-US" sz="2400"/>
              <a:t>Intervention = Teach back.  Goal is teach back done at end of each medical appointment.</a:t>
            </a:r>
          </a:p>
          <a:p>
            <a:pPr>
              <a:lnSpc>
                <a:spcPct val="90000"/>
              </a:lnSpc>
            </a:pPr>
            <a:r>
              <a:rPr lang="en-US" sz="2400"/>
              <a:t>Started using teach back consistently in August 2011.  2012 will be first full year of data for complete HIVQUAL health literacy measure.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46482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ＭＳ Ｐゴシック</vt:lpstr>
      <vt:lpstr>Default Design</vt:lpstr>
      <vt:lpstr>Why an ice cream label? </vt:lpstr>
      <vt:lpstr>The Newest Vital Sign (Pfizer, Inc)</vt:lpstr>
      <vt:lpstr>PowerPoint Presentation</vt:lpstr>
      <vt:lpstr>Interpretation</vt:lpstr>
      <vt:lpstr>How St. Mary’s HIV Clinic uses results</vt:lpstr>
    </vt:vector>
  </TitlesOfParts>
  <Company>smh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an ice cream label?</dc:title>
  <dc:creator>s010795</dc:creator>
  <cp:lastModifiedBy>Nicole Mandel</cp:lastModifiedBy>
  <cp:revision>2</cp:revision>
  <dcterms:created xsi:type="dcterms:W3CDTF">2012-10-08T21:20:08Z</dcterms:created>
  <dcterms:modified xsi:type="dcterms:W3CDTF">2012-12-02T18:40:31Z</dcterms:modified>
</cp:coreProperties>
</file>