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sldIdLst>
    <p:sldId id="312" r:id="rId2"/>
    <p:sldId id="313" r:id="rId3"/>
    <p:sldId id="314" r:id="rId4"/>
    <p:sldId id="256" r:id="rId5"/>
    <p:sldId id="315" r:id="rId6"/>
    <p:sldId id="316" r:id="rId7"/>
    <p:sldId id="296" r:id="rId8"/>
    <p:sldId id="305" r:id="rId9"/>
    <p:sldId id="272" r:id="rId10"/>
    <p:sldId id="307" r:id="rId11"/>
    <p:sldId id="259" r:id="rId12"/>
    <p:sldId id="258" r:id="rId13"/>
    <p:sldId id="273" r:id="rId14"/>
    <p:sldId id="274" r:id="rId15"/>
    <p:sldId id="308" r:id="rId16"/>
    <p:sldId id="275" r:id="rId17"/>
    <p:sldId id="276" r:id="rId18"/>
    <p:sldId id="297" r:id="rId19"/>
    <p:sldId id="301" r:id="rId20"/>
    <p:sldId id="298" r:id="rId21"/>
    <p:sldId id="302" r:id="rId22"/>
    <p:sldId id="288" r:id="rId23"/>
    <p:sldId id="277" r:id="rId24"/>
    <p:sldId id="278" r:id="rId25"/>
    <p:sldId id="303" r:id="rId26"/>
    <p:sldId id="294" r:id="rId27"/>
    <p:sldId id="295" r:id="rId28"/>
    <p:sldId id="304" r:id="rId29"/>
    <p:sldId id="282" r:id="rId30"/>
    <p:sldId id="281" r:id="rId31"/>
    <p:sldId id="283" r:id="rId32"/>
    <p:sldId id="279" r:id="rId33"/>
    <p:sldId id="299" r:id="rId34"/>
    <p:sldId id="280" r:id="rId35"/>
    <p:sldId id="284" r:id="rId36"/>
    <p:sldId id="285" r:id="rId37"/>
    <p:sldId id="287" r:id="rId38"/>
    <p:sldId id="291" r:id="rId39"/>
    <p:sldId id="292" r:id="rId40"/>
    <p:sldId id="290" r:id="rId41"/>
    <p:sldId id="300" r:id="rId42"/>
    <p:sldId id="309" r:id="rId4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82187" autoAdjust="0"/>
  </p:normalViewPr>
  <p:slideViewPr>
    <p:cSldViewPr>
      <p:cViewPr varScale="1">
        <p:scale>
          <a:sx n="60" d="100"/>
          <a:sy n="60" d="100"/>
        </p:scale>
        <p:origin x="-786" y="-96"/>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2D986C-8313-4A80-B353-55C05DDEC9AE}" type="doc">
      <dgm:prSet loTypeId="urn:microsoft.com/office/officeart/2005/8/layout/venn1" loCatId="relationship" qsTypeId="urn:microsoft.com/office/officeart/2005/8/quickstyle/simple1" qsCatId="simple" csTypeId="urn:microsoft.com/office/officeart/2005/8/colors/accent1_2" csCatId="accent1" phldr="1"/>
      <dgm:spPr/>
    </dgm:pt>
    <dgm:pt modelId="{4B8A40F9-8282-4A12-B587-774861C22174}">
      <dgm:prSet phldrT="[Text]"/>
      <dgm:spPr>
        <a:solidFill>
          <a:srgbClr val="FF0000"/>
        </a:solidFill>
      </dgm:spPr>
      <dgm:t>
        <a:bodyPr/>
        <a:lstStyle/>
        <a:p>
          <a:r>
            <a:rPr lang="en-US" dirty="0" smtClean="0"/>
            <a:t>Housing</a:t>
          </a:r>
          <a:endParaRPr lang="en-US" dirty="0"/>
        </a:p>
      </dgm:t>
    </dgm:pt>
    <dgm:pt modelId="{2DA58338-48F8-4EE1-9FD7-F513AC786EBB}" type="parTrans" cxnId="{39F5B180-ABC9-492C-A404-CA819AB52A63}">
      <dgm:prSet/>
      <dgm:spPr/>
      <dgm:t>
        <a:bodyPr/>
        <a:lstStyle/>
        <a:p>
          <a:endParaRPr lang="en-US"/>
        </a:p>
      </dgm:t>
    </dgm:pt>
    <dgm:pt modelId="{C3A53C49-AA75-4E3B-B1AB-9A30D3A9A71A}" type="sibTrans" cxnId="{39F5B180-ABC9-492C-A404-CA819AB52A63}">
      <dgm:prSet/>
      <dgm:spPr/>
      <dgm:t>
        <a:bodyPr/>
        <a:lstStyle/>
        <a:p>
          <a:endParaRPr lang="en-US"/>
        </a:p>
      </dgm:t>
    </dgm:pt>
    <dgm:pt modelId="{0DD11220-CCE5-49DC-AF6D-3C0F549965A2}">
      <dgm:prSet phldrT="[Text]"/>
      <dgm:spPr>
        <a:solidFill>
          <a:srgbClr val="7030A0"/>
        </a:solidFill>
      </dgm:spPr>
      <dgm:t>
        <a:bodyPr/>
        <a:lstStyle/>
        <a:p>
          <a:r>
            <a:rPr lang="en-US" dirty="0" smtClean="0"/>
            <a:t>Prevention </a:t>
          </a:r>
        </a:p>
        <a:p>
          <a:r>
            <a:rPr lang="en-US" dirty="0" smtClean="0"/>
            <a:t>Education</a:t>
          </a:r>
        </a:p>
        <a:p>
          <a:r>
            <a:rPr lang="en-US" dirty="0" smtClean="0"/>
            <a:t>&amp; Testing</a:t>
          </a:r>
          <a:endParaRPr lang="en-US" dirty="0"/>
        </a:p>
      </dgm:t>
    </dgm:pt>
    <dgm:pt modelId="{0CE6DB75-6DD9-4756-AE60-27514C814751}" type="parTrans" cxnId="{7C8E2D7B-8BD9-4B36-9452-7B120E9F21DA}">
      <dgm:prSet/>
      <dgm:spPr/>
      <dgm:t>
        <a:bodyPr/>
        <a:lstStyle/>
        <a:p>
          <a:endParaRPr lang="en-US"/>
        </a:p>
      </dgm:t>
    </dgm:pt>
    <dgm:pt modelId="{825F35B4-8919-4526-8858-F0690B6BC24A}" type="sibTrans" cxnId="{7C8E2D7B-8BD9-4B36-9452-7B120E9F21DA}">
      <dgm:prSet/>
      <dgm:spPr/>
      <dgm:t>
        <a:bodyPr/>
        <a:lstStyle/>
        <a:p>
          <a:endParaRPr lang="en-US"/>
        </a:p>
      </dgm:t>
    </dgm:pt>
    <dgm:pt modelId="{50DF18D6-7867-4A13-946E-E8042DE2579B}">
      <dgm:prSet phldrT="[Text]"/>
      <dgm:spPr>
        <a:solidFill>
          <a:srgbClr val="FFFF00"/>
        </a:solidFill>
      </dgm:spPr>
      <dgm:t>
        <a:bodyPr/>
        <a:lstStyle/>
        <a:p>
          <a:r>
            <a:rPr lang="en-US" dirty="0" smtClean="0"/>
            <a:t>     Case Management</a:t>
          </a:r>
          <a:endParaRPr lang="en-US" dirty="0"/>
        </a:p>
      </dgm:t>
    </dgm:pt>
    <dgm:pt modelId="{F9BF9501-0983-4CA8-AC74-4C3D0AEFFCE8}" type="parTrans" cxnId="{34F27A7E-8585-4CC9-B5E4-DB3D6559D44C}">
      <dgm:prSet/>
      <dgm:spPr/>
      <dgm:t>
        <a:bodyPr/>
        <a:lstStyle/>
        <a:p>
          <a:endParaRPr lang="en-US"/>
        </a:p>
      </dgm:t>
    </dgm:pt>
    <dgm:pt modelId="{51E17758-2CF5-43D3-8B92-7D0E2DB29B73}" type="sibTrans" cxnId="{34F27A7E-8585-4CC9-B5E4-DB3D6559D44C}">
      <dgm:prSet/>
      <dgm:spPr/>
      <dgm:t>
        <a:bodyPr/>
        <a:lstStyle/>
        <a:p>
          <a:endParaRPr lang="en-US"/>
        </a:p>
      </dgm:t>
    </dgm:pt>
    <dgm:pt modelId="{3B50DEAC-1F29-4750-B8EA-194015332D5C}" type="pres">
      <dgm:prSet presAssocID="{222D986C-8313-4A80-B353-55C05DDEC9AE}" presName="compositeShape" presStyleCnt="0">
        <dgm:presLayoutVars>
          <dgm:chMax val="7"/>
          <dgm:dir/>
          <dgm:resizeHandles val="exact"/>
        </dgm:presLayoutVars>
      </dgm:prSet>
      <dgm:spPr/>
    </dgm:pt>
    <dgm:pt modelId="{FC40895A-F9B0-4F71-B6D7-657682FEE544}" type="pres">
      <dgm:prSet presAssocID="{4B8A40F9-8282-4A12-B587-774861C22174}" presName="circ1" presStyleLbl="vennNode1" presStyleIdx="0" presStyleCnt="3" custLinFactNeighborX="0" custLinFactNeighborY="694"/>
      <dgm:spPr/>
      <dgm:t>
        <a:bodyPr/>
        <a:lstStyle/>
        <a:p>
          <a:endParaRPr lang="en-US"/>
        </a:p>
      </dgm:t>
    </dgm:pt>
    <dgm:pt modelId="{7EA19A01-F8D3-492A-BF5F-31FDB3991FA0}" type="pres">
      <dgm:prSet presAssocID="{4B8A40F9-8282-4A12-B587-774861C22174}" presName="circ1Tx" presStyleLbl="revTx" presStyleIdx="0" presStyleCnt="0">
        <dgm:presLayoutVars>
          <dgm:chMax val="0"/>
          <dgm:chPref val="0"/>
          <dgm:bulletEnabled val="1"/>
        </dgm:presLayoutVars>
      </dgm:prSet>
      <dgm:spPr/>
      <dgm:t>
        <a:bodyPr/>
        <a:lstStyle/>
        <a:p>
          <a:endParaRPr lang="en-US"/>
        </a:p>
      </dgm:t>
    </dgm:pt>
    <dgm:pt modelId="{2EDAFF74-D626-477B-98CE-74904A8D0333}" type="pres">
      <dgm:prSet presAssocID="{0DD11220-CCE5-49DC-AF6D-3C0F549965A2}" presName="circ2" presStyleLbl="vennNode1" presStyleIdx="1" presStyleCnt="3" custLinFactNeighborX="8361" custLinFactNeighborY="-694"/>
      <dgm:spPr/>
      <dgm:t>
        <a:bodyPr/>
        <a:lstStyle/>
        <a:p>
          <a:endParaRPr lang="en-US"/>
        </a:p>
      </dgm:t>
    </dgm:pt>
    <dgm:pt modelId="{7F8A1E0B-1209-4AB2-8DF0-6D6E96B558B6}" type="pres">
      <dgm:prSet presAssocID="{0DD11220-CCE5-49DC-AF6D-3C0F549965A2}" presName="circ2Tx" presStyleLbl="revTx" presStyleIdx="0" presStyleCnt="0">
        <dgm:presLayoutVars>
          <dgm:chMax val="0"/>
          <dgm:chPref val="0"/>
          <dgm:bulletEnabled val="1"/>
        </dgm:presLayoutVars>
      </dgm:prSet>
      <dgm:spPr/>
      <dgm:t>
        <a:bodyPr/>
        <a:lstStyle/>
        <a:p>
          <a:endParaRPr lang="en-US"/>
        </a:p>
      </dgm:t>
    </dgm:pt>
    <dgm:pt modelId="{B488AA5A-4EDA-40B9-AD3F-C6ACED6FA38B}" type="pres">
      <dgm:prSet presAssocID="{50DF18D6-7867-4A13-946E-E8042DE2579B}" presName="circ3" presStyleLbl="vennNode1" presStyleIdx="2" presStyleCnt="3" custLinFactNeighborX="-11139" custLinFactNeighborY="-3472"/>
      <dgm:spPr/>
      <dgm:t>
        <a:bodyPr/>
        <a:lstStyle/>
        <a:p>
          <a:endParaRPr lang="en-US"/>
        </a:p>
      </dgm:t>
    </dgm:pt>
    <dgm:pt modelId="{5815A1BB-6718-4BAD-9A21-4B2E0005C365}" type="pres">
      <dgm:prSet presAssocID="{50DF18D6-7867-4A13-946E-E8042DE2579B}" presName="circ3Tx" presStyleLbl="revTx" presStyleIdx="0" presStyleCnt="0">
        <dgm:presLayoutVars>
          <dgm:chMax val="0"/>
          <dgm:chPref val="0"/>
          <dgm:bulletEnabled val="1"/>
        </dgm:presLayoutVars>
      </dgm:prSet>
      <dgm:spPr/>
      <dgm:t>
        <a:bodyPr/>
        <a:lstStyle/>
        <a:p>
          <a:endParaRPr lang="en-US"/>
        </a:p>
      </dgm:t>
    </dgm:pt>
  </dgm:ptLst>
  <dgm:cxnLst>
    <dgm:cxn modelId="{2709EE29-724F-4B89-B45D-5C9BF47B1CE5}" type="presOf" srcId="{4B8A40F9-8282-4A12-B587-774861C22174}" destId="{7EA19A01-F8D3-492A-BF5F-31FDB3991FA0}" srcOrd="1" destOrd="0" presId="urn:microsoft.com/office/officeart/2005/8/layout/venn1"/>
    <dgm:cxn modelId="{34F27A7E-8585-4CC9-B5E4-DB3D6559D44C}" srcId="{222D986C-8313-4A80-B353-55C05DDEC9AE}" destId="{50DF18D6-7867-4A13-946E-E8042DE2579B}" srcOrd="2" destOrd="0" parTransId="{F9BF9501-0983-4CA8-AC74-4C3D0AEFFCE8}" sibTransId="{51E17758-2CF5-43D3-8B92-7D0E2DB29B73}"/>
    <dgm:cxn modelId="{7C8E2D7B-8BD9-4B36-9452-7B120E9F21DA}" srcId="{222D986C-8313-4A80-B353-55C05DDEC9AE}" destId="{0DD11220-CCE5-49DC-AF6D-3C0F549965A2}" srcOrd="1" destOrd="0" parTransId="{0CE6DB75-6DD9-4756-AE60-27514C814751}" sibTransId="{825F35B4-8919-4526-8858-F0690B6BC24A}"/>
    <dgm:cxn modelId="{39F5B180-ABC9-492C-A404-CA819AB52A63}" srcId="{222D986C-8313-4A80-B353-55C05DDEC9AE}" destId="{4B8A40F9-8282-4A12-B587-774861C22174}" srcOrd="0" destOrd="0" parTransId="{2DA58338-48F8-4EE1-9FD7-F513AC786EBB}" sibTransId="{C3A53C49-AA75-4E3B-B1AB-9A30D3A9A71A}"/>
    <dgm:cxn modelId="{91686CAC-EF6E-4216-B495-93FEAC0AE8D8}" type="presOf" srcId="{0DD11220-CCE5-49DC-AF6D-3C0F549965A2}" destId="{2EDAFF74-D626-477B-98CE-74904A8D0333}" srcOrd="0" destOrd="0" presId="urn:microsoft.com/office/officeart/2005/8/layout/venn1"/>
    <dgm:cxn modelId="{91D0FD88-7299-40D2-9CCA-DEA29C7384B8}" type="presOf" srcId="{0DD11220-CCE5-49DC-AF6D-3C0F549965A2}" destId="{7F8A1E0B-1209-4AB2-8DF0-6D6E96B558B6}" srcOrd="1" destOrd="0" presId="urn:microsoft.com/office/officeart/2005/8/layout/venn1"/>
    <dgm:cxn modelId="{6D3876A9-F7FF-44C2-A38C-3F9C7849F0D0}" type="presOf" srcId="{50DF18D6-7867-4A13-946E-E8042DE2579B}" destId="{B488AA5A-4EDA-40B9-AD3F-C6ACED6FA38B}" srcOrd="0" destOrd="0" presId="urn:microsoft.com/office/officeart/2005/8/layout/venn1"/>
    <dgm:cxn modelId="{6B379E42-458F-4784-A531-CFCF2B95F9B0}" type="presOf" srcId="{222D986C-8313-4A80-B353-55C05DDEC9AE}" destId="{3B50DEAC-1F29-4750-B8EA-194015332D5C}" srcOrd="0" destOrd="0" presId="urn:microsoft.com/office/officeart/2005/8/layout/venn1"/>
    <dgm:cxn modelId="{D5BEB863-89CA-47CE-9DBB-38A0D63690FF}" type="presOf" srcId="{50DF18D6-7867-4A13-946E-E8042DE2579B}" destId="{5815A1BB-6718-4BAD-9A21-4B2E0005C365}" srcOrd="1" destOrd="0" presId="urn:microsoft.com/office/officeart/2005/8/layout/venn1"/>
    <dgm:cxn modelId="{DAC2A4F5-2702-4FF1-B365-341EDD8F7413}" type="presOf" srcId="{4B8A40F9-8282-4A12-B587-774861C22174}" destId="{FC40895A-F9B0-4F71-B6D7-657682FEE544}" srcOrd="0" destOrd="0" presId="urn:microsoft.com/office/officeart/2005/8/layout/venn1"/>
    <dgm:cxn modelId="{C08DDAC4-D76C-4A01-9B4C-426B2F85BC27}" type="presParOf" srcId="{3B50DEAC-1F29-4750-B8EA-194015332D5C}" destId="{FC40895A-F9B0-4F71-B6D7-657682FEE544}" srcOrd="0" destOrd="0" presId="urn:microsoft.com/office/officeart/2005/8/layout/venn1"/>
    <dgm:cxn modelId="{008F3DD4-6F73-4585-B85E-718C0A338FC6}" type="presParOf" srcId="{3B50DEAC-1F29-4750-B8EA-194015332D5C}" destId="{7EA19A01-F8D3-492A-BF5F-31FDB3991FA0}" srcOrd="1" destOrd="0" presId="urn:microsoft.com/office/officeart/2005/8/layout/venn1"/>
    <dgm:cxn modelId="{14C22F39-8AC9-40A1-9CC2-235777F08AA9}" type="presParOf" srcId="{3B50DEAC-1F29-4750-B8EA-194015332D5C}" destId="{2EDAFF74-D626-477B-98CE-74904A8D0333}" srcOrd="2" destOrd="0" presId="urn:microsoft.com/office/officeart/2005/8/layout/venn1"/>
    <dgm:cxn modelId="{2B7E6CA6-799B-4606-9099-B8D11D27E40D}" type="presParOf" srcId="{3B50DEAC-1F29-4750-B8EA-194015332D5C}" destId="{7F8A1E0B-1209-4AB2-8DF0-6D6E96B558B6}" srcOrd="3" destOrd="0" presId="urn:microsoft.com/office/officeart/2005/8/layout/venn1"/>
    <dgm:cxn modelId="{D37E523B-660B-4D47-BA3D-82B1AE572CAD}" type="presParOf" srcId="{3B50DEAC-1F29-4750-B8EA-194015332D5C}" destId="{B488AA5A-4EDA-40B9-AD3F-C6ACED6FA38B}" srcOrd="4" destOrd="0" presId="urn:microsoft.com/office/officeart/2005/8/layout/venn1"/>
    <dgm:cxn modelId="{6F86E08B-6B10-4421-B857-16AC95808468}" type="presParOf" srcId="{3B50DEAC-1F29-4750-B8EA-194015332D5C}" destId="{5815A1BB-6718-4BAD-9A21-4B2E0005C365}"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40895A-F9B0-4F71-B6D7-657682FEE544}">
      <dsp:nvSpPr>
        <dsp:cNvPr id="0" name=""/>
        <dsp:cNvSpPr/>
      </dsp:nvSpPr>
      <dsp:spPr>
        <a:xfrm>
          <a:off x="2514599" y="76187"/>
          <a:ext cx="2743200" cy="2743200"/>
        </a:xfrm>
        <a:prstGeom prst="ellipse">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Housing</a:t>
          </a:r>
          <a:endParaRPr lang="en-US" sz="2700" kern="1200" dirty="0"/>
        </a:p>
      </dsp:txBody>
      <dsp:txXfrm>
        <a:off x="2880359" y="556247"/>
        <a:ext cx="2011680" cy="1234440"/>
      </dsp:txXfrm>
    </dsp:sp>
    <dsp:sp modelId="{2EDAFF74-D626-477B-98CE-74904A8D0333}">
      <dsp:nvSpPr>
        <dsp:cNvPr id="0" name=""/>
        <dsp:cNvSpPr/>
      </dsp:nvSpPr>
      <dsp:spPr>
        <a:xfrm>
          <a:off x="3733796" y="1752612"/>
          <a:ext cx="2743200" cy="2743200"/>
        </a:xfrm>
        <a:prstGeom prst="ellipse">
          <a:avLst/>
        </a:prstGeom>
        <a:solidFill>
          <a:srgbClr val="7030A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Prevention </a:t>
          </a:r>
        </a:p>
        <a:p>
          <a:pPr lvl="0" algn="ctr" defTabSz="1200150">
            <a:lnSpc>
              <a:spcPct val="90000"/>
            </a:lnSpc>
            <a:spcBef>
              <a:spcPct val="0"/>
            </a:spcBef>
            <a:spcAft>
              <a:spcPct val="35000"/>
            </a:spcAft>
          </a:pPr>
          <a:r>
            <a:rPr lang="en-US" sz="2700" kern="1200" dirty="0" smtClean="0"/>
            <a:t>Education</a:t>
          </a:r>
        </a:p>
        <a:p>
          <a:pPr lvl="0" algn="ctr" defTabSz="1200150">
            <a:lnSpc>
              <a:spcPct val="90000"/>
            </a:lnSpc>
            <a:spcBef>
              <a:spcPct val="0"/>
            </a:spcBef>
            <a:spcAft>
              <a:spcPct val="35000"/>
            </a:spcAft>
          </a:pPr>
          <a:r>
            <a:rPr lang="en-US" sz="2700" kern="1200" dirty="0" smtClean="0"/>
            <a:t>&amp; Testing</a:t>
          </a:r>
          <a:endParaRPr lang="en-US" sz="2700" kern="1200" dirty="0"/>
        </a:p>
      </dsp:txBody>
      <dsp:txXfrm>
        <a:off x="4572758" y="2461272"/>
        <a:ext cx="1645920" cy="1508760"/>
      </dsp:txXfrm>
    </dsp:sp>
    <dsp:sp modelId="{B488AA5A-4EDA-40B9-AD3F-C6ACED6FA38B}">
      <dsp:nvSpPr>
        <dsp:cNvPr id="0" name=""/>
        <dsp:cNvSpPr/>
      </dsp:nvSpPr>
      <dsp:spPr>
        <a:xfrm>
          <a:off x="1219196" y="1676406"/>
          <a:ext cx="2743200" cy="2743200"/>
        </a:xfrm>
        <a:prstGeom prst="ellipse">
          <a:avLst/>
        </a:prstGeom>
        <a:solidFill>
          <a:srgbClr val="FFFF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     Case Management</a:t>
          </a:r>
          <a:endParaRPr lang="en-US" sz="2700" kern="1200" dirty="0"/>
        </a:p>
      </dsp:txBody>
      <dsp:txXfrm>
        <a:off x="1477514" y="2385066"/>
        <a:ext cx="1645920" cy="15087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D8C76916-A075-4FE1-8F78-6D33F316DECC}" type="datetimeFigureOut">
              <a:rPr lang="en-US" smtClean="0"/>
              <a:pPr/>
              <a:t>11/25/2012</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95D6047E-7DB1-4018-ADA8-7B0193C3FE0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1986,</a:t>
            </a:r>
            <a:r>
              <a:rPr lang="en-US" baseline="0" dirty="0" smtClean="0"/>
              <a:t> a</a:t>
            </a:r>
            <a:r>
              <a:rPr lang="en-US" sz="1200" kern="1200" dirty="0" smtClean="0">
                <a:solidFill>
                  <a:schemeClr val="tx1"/>
                </a:solidFill>
                <a:latin typeface="+mn-lt"/>
                <a:ea typeface="+mn-ea"/>
                <a:cs typeface="+mn-cs"/>
              </a:rPr>
              <a:t> group of 84 committed volunteers came together to form a community of care to provide services to 100 people with AIDS. These were the partners, family and friends of our founding volunteers. Over these many years, thanks to dedicated volunteers, talented staff, generous donors, and ongoing support from city, state and Federal agencies, we have grown to become Pennsylvania's largest AIDS service organization.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We currently serve over 5,000 clients a year through the efforts of over 350 dedicated </a:t>
            </a:r>
            <a:r>
              <a:rPr lang="en-US" sz="1200" kern="1200" dirty="0" err="1" smtClean="0">
                <a:solidFill>
                  <a:schemeClr val="tx1"/>
                </a:solidFill>
                <a:latin typeface="+mn-lt"/>
                <a:ea typeface="+mn-ea"/>
                <a:cs typeface="+mn-cs"/>
              </a:rPr>
              <a:t>volu</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HOPWA</a:t>
            </a:r>
            <a:r>
              <a:rPr lang="en-US" baseline="0" dirty="0" smtClean="0"/>
              <a:t> program is a HUD funded program, which provides Housing Opportunities for People with AIDS. The waiting list is maintained and has a priority system. High Priority is given to people who are homeless, families with children, then single individuals who are renting or residing with friends or family. The wait is approximately 2.5 to 3 years.</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16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Our</a:t>
            </a:r>
            <a:r>
              <a:rPr lang="en-US" sz="1200" baseline="0" dirty="0" smtClean="0">
                <a:latin typeface="Times New Roman" pitchFamily="18" charset="0"/>
                <a:cs typeface="Times New Roman" pitchFamily="18" charset="0"/>
              </a:rPr>
              <a:t> c</a:t>
            </a:r>
            <a:r>
              <a:rPr lang="en-US" sz="1200" dirty="0" smtClean="0">
                <a:latin typeface="Times New Roman" pitchFamily="18" charset="0"/>
                <a:cs typeface="Times New Roman" pitchFamily="18" charset="0"/>
              </a:rPr>
              <a:t>ase managers speak English, Spanish, French, American Sign Language and Hebrew. </a:t>
            </a:r>
          </a:p>
          <a:p>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19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PLP-Philadelphia Linkage Program </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21</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24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Being the leaseholder allows the client the freedom to move when tenant landlord issues arise. With utilities in the grantees name it also allows the client to have utilities that’s necessary for activities of daily living. </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25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Permanent</a:t>
            </a:r>
            <a:r>
              <a:rPr lang="en-US" baseline="0" dirty="0" smtClean="0"/>
              <a:t> housing, along with behavioral health support/ working with the most vulnerable and disenfranchised </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29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Target</a:t>
            </a:r>
            <a:r>
              <a:rPr lang="en-US" baseline="0" dirty="0" smtClean="0"/>
              <a:t> is at risk populations who are homeless. To increase have more of a positive Outlook on behavioral health</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30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i="1" dirty="0" smtClean="0"/>
              <a:t>Housing First</a:t>
            </a:r>
            <a:r>
              <a:rPr lang="en-US" dirty="0" smtClean="0"/>
              <a:t> model provide housing first, and then combines housing with supportive treatment services in mental and physical health, substance abuse, education, and employment. </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31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(including both single adults and family members) 9,468 were adults without children, 2,011 were heads of households, and 3,507 were children</a:t>
            </a:r>
          </a:p>
          <a:p>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32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Staff, volunteers and the board of directors are committed to include and assist people from our heterogeneous community and are responsive to the dynamic needs generated by the epidemic</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34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case</a:t>
            </a:r>
            <a:r>
              <a:rPr lang="en-US" baseline="0" dirty="0" smtClean="0"/>
              <a:t> load of our case manger has a 1:20 staff/client ratio due to the level of care that is provided. </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35</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lease agreement is between the Landlord and Pathways to Housing</a:t>
            </a:r>
          </a:p>
          <a:p>
            <a:r>
              <a:rPr lang="en-US" baseline="0" dirty="0" smtClean="0"/>
              <a:t>The client pays 30% of their income towards rent and utilities. The clients must agree to home vests, by staff.</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36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38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Furniture, towels, personal items, television and cleaning supplies</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39</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40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 Direct Services Unit is comprised of Housing/</a:t>
            </a:r>
            <a:r>
              <a:rPr lang="en-US" baseline="0" dirty="0" smtClean="0"/>
              <a:t> Case Management and Prevention Education and Testing. </a:t>
            </a:r>
          </a:p>
          <a:p>
            <a:r>
              <a:rPr lang="en-US" dirty="0" smtClean="0"/>
              <a:t>We</a:t>
            </a:r>
            <a:r>
              <a:rPr lang="en-US" baseline="0" dirty="0" smtClean="0"/>
              <a:t> have 76 direct services/89 staff who work from 4 offices in Philadelphia.  In addition we are out-stationed at hospitals, medical and behavioral health clinics and the Philadelphia County Jails.</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kern="1200" dirty="0" smtClean="0">
                <a:solidFill>
                  <a:schemeClr val="tx1"/>
                </a:solidFill>
                <a:latin typeface="+mn-lt"/>
                <a:ea typeface="+mn-ea"/>
                <a:cs typeface="+mn-cs"/>
              </a:rPr>
              <a:t>Also within Philadelphia, 6,000 people (50 percent) of persons with AIDS and 8,000 people (40 percent) of persons with HIV have unmet housing needs. It is believed that this figure could be widely underestimated as 20 percent of persons with HIV are unaware of their status. In Philadelphia, the rate of HIV infection among homeless persons is much higher</a:t>
            </a:r>
            <a:endParaRPr lang="en-US" sz="1100"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7030A0"/>
                </a:solidFill>
              </a:rPr>
              <a:t>Many clients</a:t>
            </a:r>
            <a:r>
              <a:rPr lang="en-US" baseline="0" dirty="0" smtClean="0">
                <a:solidFill>
                  <a:srgbClr val="7030A0"/>
                </a:solidFill>
              </a:rPr>
              <a:t> who work with a housing specialist, also receive case management services at ActionAIDS.  </a:t>
            </a:r>
          </a:p>
          <a:p>
            <a:r>
              <a:rPr lang="en-US" baseline="0" dirty="0" smtClean="0">
                <a:solidFill>
                  <a:srgbClr val="7030A0"/>
                </a:solidFill>
              </a:rPr>
              <a:t>We place a high premium on collaboration and communication among all parties involved-the client, housing specialist and case manager.</a:t>
            </a:r>
            <a:endParaRPr lang="en-US" dirty="0">
              <a:solidFill>
                <a:srgbClr val="7030A0"/>
              </a:solidFill>
            </a:endParaRPr>
          </a:p>
        </p:txBody>
      </p:sp>
      <p:sp>
        <p:nvSpPr>
          <p:cNvPr id="4" name="Slide Number Placeholder 3"/>
          <p:cNvSpPr>
            <a:spLocks noGrp="1"/>
          </p:cNvSpPr>
          <p:nvPr>
            <p:ph type="sldNum" sz="quarter" idx="10"/>
          </p:nvPr>
        </p:nvSpPr>
        <p:spPr/>
        <p:txBody>
          <a:bodyPr/>
          <a:lstStyle/>
          <a:p>
            <a:fld id="{95D6047E-7DB1-4018-ADA8-7B0193C3FE02}"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1999, responding to the growing need for lack of safe, affordable</a:t>
            </a:r>
            <a:r>
              <a:rPr lang="en-US" baseline="0" dirty="0" smtClean="0"/>
              <a:t> housing for our clients, ActionAIDS began to explore the opportunities for the agency to provide actual housing to clients in addition to housing counseling.</a:t>
            </a:r>
          </a:p>
          <a:p>
            <a:r>
              <a:rPr lang="en-US" dirty="0" smtClean="0"/>
              <a:t>We secured a McKinney grant in 2000,</a:t>
            </a:r>
            <a:r>
              <a:rPr lang="en-US" baseline="0" dirty="0" smtClean="0"/>
              <a:t> and purchased 6 abandoned row homes in North Philadelphia.  In September, 2004 Casa Nueva Vida opened.</a:t>
            </a:r>
          </a:p>
          <a:p>
            <a:r>
              <a:rPr lang="en-US" baseline="0" dirty="0" smtClean="0"/>
              <a:t>Originally slated for 9 transitional units and 3 permanent units, we approached our funder in 2007 to request that all units be transferred to permanent units.</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D6047E-7DB1-4018-ADA8-7B0193C3FE02}"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53C7D75-3B69-463B-B244-D26F37680580}"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C7D75-3B69-463B-B244-D26F3768058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C7D75-3B69-463B-B244-D26F3768058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3C7D75-3B69-463B-B244-D26F37680580}"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A53C7D75-3B69-463B-B244-D26F3768058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3C7D75-3B69-463B-B244-D26F37680580}"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3C7D75-3B69-463B-B244-D26F37680580}"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3C7D75-3B69-463B-B244-D26F376805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3C7D75-3B69-463B-B244-D26F3768058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3C7D75-3B69-463B-B244-D26F37680580}"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0AA8A3-6470-45C5-A480-F14A1E4819E6}" type="datetimeFigureOut">
              <a:rPr lang="en-US" smtClean="0"/>
              <a:pPr/>
              <a:t>11/25/2012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A53C7D75-3B69-463B-B244-D26F37680580}"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80AA8A3-6470-45C5-A480-F14A1E4819E6}" type="datetimeFigureOut">
              <a:rPr lang="en-US" smtClean="0"/>
              <a:pPr/>
              <a:t>11/25/2012</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53C7D75-3B69-463B-B244-D26F3768058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ActionAIDS</a:t>
            </a:r>
            <a:endParaRPr lang="en-US" dirty="0"/>
          </a:p>
        </p:txBody>
      </p:sp>
      <p:pic>
        <p:nvPicPr>
          <p:cNvPr id="1026" name="Picture 2"/>
          <p:cNvPicPr>
            <a:picLocks noGrp="1" noChangeAspect="1" noChangeArrowheads="1"/>
          </p:cNvPicPr>
          <p:nvPr>
            <p:ph sz="quarter" idx="1"/>
          </p:nvPr>
        </p:nvPicPr>
        <p:blipFill>
          <a:blip r:embed="rId3" cstate="print"/>
          <a:srcRect/>
          <a:stretch>
            <a:fillRect/>
          </a:stretch>
        </p:blipFill>
        <p:spPr bwMode="auto">
          <a:xfrm>
            <a:off x="2971800" y="2057400"/>
            <a:ext cx="3371850" cy="38100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The Department’s Goal</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Housing Department is dedicated to reducing and preventing homelessness, as well as promoting economic and self-sufficiency. </a:t>
            </a:r>
          </a:p>
          <a:p>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latin typeface="Times New Roman" pitchFamily="18" charset="0"/>
                <a:cs typeface="Times New Roman" pitchFamily="18" charset="0"/>
              </a:rPr>
              <a:t>Housing Services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Housing Services are provided for consumers </a:t>
            </a:r>
          </a:p>
          <a:p>
            <a:pPr>
              <a:buNone/>
            </a:pPr>
            <a:r>
              <a:rPr lang="en-US" sz="2800" dirty="0" smtClean="0">
                <a:latin typeface="Times New Roman" pitchFamily="18" charset="0"/>
                <a:cs typeface="Times New Roman" pitchFamily="18" charset="0"/>
              </a:rPr>
              <a:t>	who are living with HIV/AIDS </a:t>
            </a:r>
          </a:p>
          <a:p>
            <a:pPr>
              <a:buNone/>
            </a:pPr>
            <a:r>
              <a:rPr lang="en-US" sz="2800" dirty="0" smtClean="0">
                <a:latin typeface="Times New Roman" pitchFamily="18" charset="0"/>
                <a:cs typeface="Times New Roman" pitchFamily="18" charset="0"/>
              </a:rPr>
              <a:t>	and their household family members.  </a:t>
            </a:r>
          </a:p>
        </p:txBody>
      </p:sp>
      <p:pic>
        <p:nvPicPr>
          <p:cNvPr id="1027" name="Picture 3" descr="C:\Documents and Settings\administrator\Local Settings\Temporary Internet Files\Content.IE5\8XJU2BTJ\MC900435598[1].wmf"/>
          <p:cNvPicPr>
            <a:picLocks noChangeAspect="1" noChangeArrowheads="1"/>
          </p:cNvPicPr>
          <p:nvPr/>
        </p:nvPicPr>
        <p:blipFill>
          <a:blip r:embed="rId3" cstate="print"/>
          <a:srcRect/>
          <a:stretch>
            <a:fillRect/>
          </a:stretch>
        </p:blipFill>
        <p:spPr bwMode="auto">
          <a:xfrm>
            <a:off x="2971800" y="2841196"/>
            <a:ext cx="2346325" cy="287697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7030A0"/>
                </a:solidFill>
                <a:latin typeface="Times New Roman" pitchFamily="18" charset="0"/>
                <a:cs typeface="Times New Roman" pitchFamily="18" charset="0"/>
              </a:rPr>
              <a:t>Role of Housing Specialist </a:t>
            </a:r>
            <a:endParaRPr lang="en-US" dirty="0">
              <a:solidFill>
                <a:srgbClr val="7030A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r>
              <a:rPr lang="en-US" sz="2800" dirty="0" smtClean="0">
                <a:latin typeface="Times New Roman" pitchFamily="18" charset="0"/>
                <a:cs typeface="Times New Roman" pitchFamily="18" charset="0"/>
              </a:rPr>
              <a:t>Assist in applying for and managing applications for affordable, low income, subsidized  and/or transitional programs</a:t>
            </a:r>
          </a:p>
          <a:p>
            <a:pPr lvl="0"/>
            <a:r>
              <a:rPr lang="en-US" sz="2800" dirty="0" smtClean="0">
                <a:latin typeface="Times New Roman" pitchFamily="18" charset="0"/>
                <a:cs typeface="Times New Roman" pitchFamily="18" charset="0"/>
              </a:rPr>
              <a:t>Assist with tenant/landlord issues</a:t>
            </a:r>
          </a:p>
          <a:p>
            <a:pPr lvl="0"/>
            <a:r>
              <a:rPr lang="en-US" sz="2800" dirty="0" smtClean="0">
                <a:latin typeface="Times New Roman" pitchFamily="18" charset="0"/>
                <a:cs typeface="Times New Roman" pitchFamily="18" charset="0"/>
              </a:rPr>
              <a:t>Help clients apply for low-income utility programs </a:t>
            </a:r>
          </a:p>
          <a:p>
            <a:pPr lvl="0"/>
            <a:r>
              <a:rPr lang="en-US" sz="2800" dirty="0" smtClean="0">
                <a:latin typeface="Times New Roman" pitchFamily="18" charset="0"/>
                <a:cs typeface="Times New Roman" pitchFamily="18" charset="0"/>
              </a:rPr>
              <a:t>Budget counseling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7030A0"/>
                </a:solidFill>
              </a:rPr>
              <a:t>Casa Nueva Vida</a:t>
            </a:r>
            <a:endParaRPr lang="en-US" dirty="0">
              <a:solidFill>
                <a:srgbClr val="7030A0"/>
              </a:solidFill>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In 2004, ActionAIDS opened Casa Nueva Vida. Casa Nueva Vida consists of 12 apartments which, offer Supportive Housing to homeless families living with HIV. </a:t>
            </a:r>
            <a:endParaRPr lang="en-US" sz="2800" dirty="0">
              <a:latin typeface="Times New Roman" pitchFamily="18" charset="0"/>
              <a:cs typeface="Times New Roman" pitchFamily="18" charset="0"/>
            </a:endParaRPr>
          </a:p>
        </p:txBody>
      </p:sp>
      <p:pic>
        <p:nvPicPr>
          <p:cNvPr id="2051" name="Picture 3" descr="C:\Documents and Settings\administrator\Local Settings\Temporary Internet Files\Content.IE5\Q5F0C7AL\MC900391234[1].wmf"/>
          <p:cNvPicPr>
            <a:picLocks noChangeAspect="1" noChangeArrowheads="1"/>
          </p:cNvPicPr>
          <p:nvPr/>
        </p:nvPicPr>
        <p:blipFill>
          <a:blip r:embed="rId3" cstate="print"/>
          <a:srcRect/>
          <a:stretch>
            <a:fillRect/>
          </a:stretch>
        </p:blipFill>
        <p:spPr bwMode="auto">
          <a:xfrm>
            <a:off x="3886200" y="3505200"/>
            <a:ext cx="1584655" cy="188183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Positive Living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2800" dirty="0" smtClean="0">
                <a:latin typeface="Times New Roman" pitchFamily="18" charset="0"/>
                <a:cs typeface="Times New Roman" pitchFamily="18" charset="0"/>
              </a:rPr>
              <a:t>In 2006, ActionAIDS introduced the Positive Living housing program. The Positive Living program provides subsidized housing to 22 individuals and families. </a:t>
            </a:r>
          </a:p>
          <a:p>
            <a:endParaRPr lang="en-US" dirty="0" smtClean="0"/>
          </a:p>
        </p:txBody>
      </p:sp>
      <p:pic>
        <p:nvPicPr>
          <p:cNvPr id="5122" name="Picture 2" descr="D:\Documents and Settings\tvereen\Local Settings\Temporary Internet Files\Content.IE5\YI8JB7P2\MC900439318[1].jpg"/>
          <p:cNvPicPr>
            <a:picLocks noChangeAspect="1" noChangeArrowheads="1"/>
          </p:cNvPicPr>
          <p:nvPr/>
        </p:nvPicPr>
        <p:blipFill>
          <a:blip r:embed="rId3" cstate="print"/>
          <a:srcRect/>
          <a:stretch>
            <a:fillRect/>
          </a:stretch>
        </p:blipFill>
        <p:spPr bwMode="auto">
          <a:xfrm>
            <a:off x="2819400" y="3200400"/>
            <a:ext cx="3429000" cy="3429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Positive Living and CNV</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Applicants must be homeless and living with HIV/AIDS. In addition to providing housing, both Casa Nueva Vida and Positive Living offer case management, vocational services, life skills training and in-home supports.</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HOPWA</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None/>
            </a:pPr>
            <a:r>
              <a:rPr lang="en-US" dirty="0" smtClean="0"/>
              <a:t>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HOPWA program is independent housing, which provides rental assistance for eligible clients. The waiting list for this program is maintained by The AIDS Activities Coordinating Office. Applicants must have an AIDS diagnosis. </a:t>
            </a:r>
          </a:p>
          <a:p>
            <a:pPr>
              <a:buNone/>
            </a:pPr>
            <a:endParaRPr lang="en-US" sz="280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Harbor Project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endParaRPr lang="en-US" dirty="0" smtClean="0"/>
          </a:p>
          <a:p>
            <a:r>
              <a:rPr lang="en-US" sz="2800" dirty="0" smtClean="0">
                <a:latin typeface="Times New Roman" pitchFamily="18" charset="0"/>
                <a:cs typeface="Times New Roman" pitchFamily="18" charset="0"/>
              </a:rPr>
              <a:t>ActionAIDS partnership with Pathways to Housing “Housing First” program.  ActionAIDS provides the Case Management Services for this program.</a:t>
            </a:r>
          </a:p>
          <a:p>
            <a:endParaRPr lang="en-US" dirty="0" smtClean="0"/>
          </a:p>
          <a:p>
            <a:pPr>
              <a:buNone/>
            </a:pPr>
            <a:endParaRPr lang="en-US" dirty="0"/>
          </a:p>
        </p:txBody>
      </p:sp>
      <p:pic>
        <p:nvPicPr>
          <p:cNvPr id="3075" name="Picture 3" descr="C:\Documents and Settings\administrator\Local Settings\Temporary Internet Files\Content.IE5\RZOBSPHF\MP900442432[1].jpg"/>
          <p:cNvPicPr>
            <a:picLocks noChangeAspect="1" noChangeArrowheads="1"/>
          </p:cNvPicPr>
          <p:nvPr/>
        </p:nvPicPr>
        <p:blipFill>
          <a:blip r:embed="rId2" cstate="print"/>
          <a:srcRect/>
          <a:stretch>
            <a:fillRect/>
          </a:stretch>
        </p:blipFill>
        <p:spPr bwMode="auto">
          <a:xfrm>
            <a:off x="2895599" y="3962400"/>
            <a:ext cx="4267201" cy="1828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Medical Case Management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Medical Case Management is ActionAIDS’ core service and serves over 3,000 individuals and families each year out of over 35 locations. Our medical case managers are trained in various disciplines including social work, psychology, sociology and nursing and represent a diverse group of professionals.</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Case Management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flipV="1">
            <a:off x="8610600" y="6019800"/>
            <a:ext cx="76200" cy="76200"/>
          </a:xfrm>
        </p:spPr>
        <p:txBody>
          <a:bodyPr>
            <a:normAutofit fontScale="25000" lnSpcReduction="20000"/>
          </a:bodyPr>
          <a:lstStyle/>
          <a:p>
            <a:endParaRPr lang="en-US" dirty="0"/>
          </a:p>
        </p:txBody>
      </p:sp>
      <p:sp>
        <p:nvSpPr>
          <p:cNvPr id="4" name="Rectangle 3"/>
          <p:cNvSpPr/>
          <p:nvPr/>
        </p:nvSpPr>
        <p:spPr>
          <a:xfrm>
            <a:off x="914400" y="1600200"/>
            <a:ext cx="7772400" cy="2246769"/>
          </a:xfrm>
          <a:prstGeom prst="rect">
            <a:avLst/>
          </a:prstGeom>
        </p:spPr>
        <p:txBody>
          <a:bodyPr wrap="square">
            <a:spAutoFit/>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Specialists in the Deaf &amp; Hard of Hearing, Drug and Alcohol Addiction, Families, LGBT, Immigration, Mental Health, Nursing, Perinatal Care, Prison Systems, Women and Youth Services.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ActionAIDS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2800" dirty="0" smtClean="0"/>
              <a:t>A Philadelphia-based Organization in partnership with people living with or affected by HIV/AIDS, working to sustain and enhance quality of life. </a:t>
            </a:r>
          </a:p>
          <a:p>
            <a:r>
              <a:rPr lang="en-US" sz="2800" dirty="0" smtClean="0"/>
              <a:t>Provides a wide range of direct services </a:t>
            </a:r>
          </a:p>
          <a:p>
            <a:r>
              <a:rPr lang="en-US" sz="2800" dirty="0" smtClean="0"/>
              <a:t>Takes an active and professional approach to leadership in service, education and advocacy.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Medical Case Management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Establishing and maintaining trust through one-on-one relationships, case managers and clients work together to coordinate care, navigate through complex governmental systems, and access medical, social, legal, and emergency services.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Case Management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flipH="1">
            <a:off x="8686800" y="5943600"/>
            <a:ext cx="76200" cy="76200"/>
          </a:xfrm>
        </p:spPr>
        <p:txBody>
          <a:bodyPr>
            <a:normAutofit fontScale="25000" lnSpcReduction="20000"/>
          </a:bodyPr>
          <a:lstStyle/>
          <a:p>
            <a:endParaRPr lang="en-US" dirty="0"/>
          </a:p>
        </p:txBody>
      </p:sp>
      <p:sp>
        <p:nvSpPr>
          <p:cNvPr id="4" name="Rectangle 3"/>
          <p:cNvSpPr/>
          <p:nvPr/>
        </p:nvSpPr>
        <p:spPr>
          <a:xfrm>
            <a:off x="914400" y="1600200"/>
            <a:ext cx="7772400" cy="2246769"/>
          </a:xfrm>
          <a:prstGeom prst="rect">
            <a:avLst/>
          </a:prstGeom>
        </p:spPr>
        <p:txBody>
          <a:bodyPr wrap="square">
            <a:spAutoFit/>
          </a:bodyPr>
          <a:lstStyle/>
          <a:p>
            <a:r>
              <a:rPr lang="en-US" sz="2800" dirty="0" smtClean="0">
                <a:latin typeface="Times New Roman" pitchFamily="18" charset="0"/>
                <a:cs typeface="Times New Roman" pitchFamily="18" charset="0"/>
              </a:rPr>
              <a:t>Prisons today account for the largest concentration of people living HIV and AIDS. ActionAIDS provides case management, prevention, and outreach within the county prisons and keeps prisoners connected with medical and social services upon their release. </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Harm Reduction Model</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2800" dirty="0" smtClean="0">
                <a:latin typeface="Times New Roman" pitchFamily="18" charset="0"/>
                <a:cs typeface="Times New Roman" pitchFamily="18" charset="0"/>
              </a:rPr>
              <a:t>The agency supports a harm reduction model –embodying the notion of meeting the consumer where they are to help the consumer create a goal plan that is incremental and manageable</a:t>
            </a:r>
            <a:r>
              <a:rPr lang="en-US" dirty="0" smtClean="0"/>
              <a:t>.</a:t>
            </a:r>
            <a:endParaRPr lang="en-US" dirty="0"/>
          </a:p>
        </p:txBody>
      </p:sp>
      <p:pic>
        <p:nvPicPr>
          <p:cNvPr id="4098" name="Picture 2" descr="C:\Documents and Settings\administrator\Local Settings\Temporary Internet Files\Content.IE5\WDRF7EI1\MC900292574[1].wmf"/>
          <p:cNvPicPr>
            <a:picLocks noChangeAspect="1" noChangeArrowheads="1"/>
          </p:cNvPicPr>
          <p:nvPr/>
        </p:nvPicPr>
        <p:blipFill>
          <a:blip r:embed="rId2" cstate="print"/>
          <a:srcRect/>
          <a:stretch>
            <a:fillRect/>
          </a:stretch>
        </p:blipFill>
        <p:spPr bwMode="auto">
          <a:xfrm>
            <a:off x="3810000" y="3733800"/>
            <a:ext cx="1718158" cy="174467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Housing First?</a:t>
            </a:r>
            <a:endParaRPr lang="en-US" dirty="0"/>
          </a:p>
        </p:txBody>
      </p:sp>
      <p:sp>
        <p:nvSpPr>
          <p:cNvPr id="3" name="Content Placeholder 2"/>
          <p:cNvSpPr>
            <a:spLocks noGrp="1"/>
          </p:cNvSpPr>
          <p:nvPr>
            <p:ph sz="quarter" idx="1"/>
          </p:nvPr>
        </p:nvSpPr>
        <p:spPr/>
        <p:txBody>
          <a:bodyPr/>
          <a:lstStyle/>
          <a:p>
            <a:r>
              <a:rPr lang="en-US" sz="2800" dirty="0" smtClean="0">
                <a:latin typeface="Times New Roman" pitchFamily="18" charset="0"/>
                <a:cs typeface="Times New Roman" pitchFamily="18" charset="0"/>
              </a:rPr>
              <a:t>The Housing First model involves offering rental assistance for individuals who are chronically homeless and living with a serious mental health diagnosis. </a:t>
            </a:r>
          </a:p>
          <a:p>
            <a:r>
              <a:rPr lang="en-US" sz="2800" dirty="0" smtClean="0">
                <a:latin typeface="Times New Roman" pitchFamily="18" charset="0"/>
                <a:cs typeface="Times New Roman" pitchFamily="18" charset="0"/>
              </a:rPr>
              <a:t>The model serves individuals who are actively engaging in substance abuse, as long as they fit the above criteria.</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Why is Housing First Necessary?</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All federally funded housing programs require the residents and family members to be drug free- this creates barriers to housing for many vulnerable populations.</a:t>
            </a:r>
          </a:p>
        </p:txBody>
      </p:sp>
      <p:pic>
        <p:nvPicPr>
          <p:cNvPr id="6148" name="Picture 4" descr="D:\Documents and Settings\tvereen\Local Settings\Temporary Internet Files\Content.IE5\0QFNPLHL\MC900280815[1].wmf"/>
          <p:cNvPicPr>
            <a:picLocks noChangeAspect="1" noChangeArrowheads="1"/>
          </p:cNvPicPr>
          <p:nvPr/>
        </p:nvPicPr>
        <p:blipFill>
          <a:blip r:embed="rId3" cstate="print"/>
          <a:srcRect/>
          <a:stretch>
            <a:fillRect/>
          </a:stretch>
        </p:blipFill>
        <p:spPr bwMode="auto">
          <a:xfrm>
            <a:off x="3505200" y="4038600"/>
            <a:ext cx="2156234" cy="1382162"/>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Why is Housing First necessary?</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2800" dirty="0" smtClean="0">
                <a:latin typeface="Times New Roman" pitchFamily="18" charset="0"/>
                <a:cs typeface="Times New Roman" pitchFamily="18" charset="0"/>
              </a:rPr>
              <a:t>Housing First allows the </a:t>
            </a:r>
            <a:r>
              <a:rPr lang="en-US" sz="2800" b="1" dirty="0" smtClean="0">
                <a:latin typeface="Times New Roman" pitchFamily="18" charset="0"/>
                <a:cs typeface="Times New Roman" pitchFamily="18" charset="0"/>
              </a:rPr>
              <a:t>grantee </a:t>
            </a:r>
            <a:r>
              <a:rPr lang="en-US" sz="2800" dirty="0" smtClean="0">
                <a:latin typeface="Times New Roman" pitchFamily="18" charset="0"/>
                <a:cs typeface="Times New Roman" pitchFamily="18" charset="0"/>
              </a:rPr>
              <a:t>to be the primary lease holder, as well as, the customer responsible for utility services. </a:t>
            </a:r>
          </a:p>
          <a:p>
            <a:r>
              <a:rPr lang="en-US" sz="2800" dirty="0" smtClean="0">
                <a:latin typeface="Times New Roman" pitchFamily="18" charset="0"/>
                <a:cs typeface="Times New Roman" pitchFamily="18" charset="0"/>
              </a:rPr>
              <a:t>There are some housing options for people who have an AIDS diagnosis, as well as some that require applicants to be asymptomatic.</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Program Eligibility</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Eligible clients must meet the Federal definition of chronically homeless, live with HIV/AIDS and have an Axis I Mental Health diagnosis </a:t>
            </a:r>
          </a:p>
          <a:p>
            <a:r>
              <a:rPr lang="en-US" sz="2800" dirty="0" smtClean="0">
                <a:latin typeface="Times New Roman" pitchFamily="18" charset="0"/>
                <a:cs typeface="Times New Roman" pitchFamily="18" charset="0"/>
              </a:rPr>
              <a:t>Can include individuals actively engaging in substance (as long as first 2 criterion are met).</a:t>
            </a:r>
            <a:endParaRPr lang="en-US" sz="28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Definition of Homeless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r>
              <a:rPr lang="en-US" sz="2400" dirty="0" smtClean="0">
                <a:latin typeface="Times New Roman" pitchFamily="18" charset="0"/>
                <a:cs typeface="Times New Roman" pitchFamily="18" charset="0"/>
              </a:rPr>
              <a:t>Homeless individual lacks a fixed, regular, and adequate nighttime residence- has a primary nighttime residence that is in a publicly or privately operated shelter designed to provide temporary living accommodations and transitional housing;</a:t>
            </a:r>
          </a:p>
          <a:p>
            <a:r>
              <a:rPr lang="en-US" sz="2400" dirty="0" smtClean="0">
                <a:latin typeface="Times New Roman" pitchFamily="18" charset="0"/>
                <a:cs typeface="Times New Roman" pitchFamily="18" charset="0"/>
              </a:rPr>
              <a:t>or is in an institution that provides a temporary residence; </a:t>
            </a:r>
          </a:p>
          <a:p>
            <a:r>
              <a:rPr lang="en-US" sz="2400" dirty="0" smtClean="0">
                <a:latin typeface="Times New Roman" pitchFamily="18" charset="0"/>
                <a:cs typeface="Times New Roman" pitchFamily="18" charset="0"/>
              </a:rPr>
              <a:t>or stays in public or private place not designed for or ordinarily used as a regular sleeping accommodation for human beings.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Chronic Homeless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Chronic Homeless individuals are individuals who are homeless continually for one full year or individuals who have had 4 episodes of homelessness in the past 3 years-documented by records from a homeless shelter.</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Program Goals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To provide independent housing to:</a:t>
            </a:r>
          </a:p>
          <a:p>
            <a:r>
              <a:rPr lang="en-US" sz="2800" dirty="0" smtClean="0">
                <a:latin typeface="Times New Roman" pitchFamily="18" charset="0"/>
                <a:cs typeface="Times New Roman" pitchFamily="18" charset="0"/>
              </a:rPr>
              <a:t>people living with HIV/AIDS and</a:t>
            </a:r>
          </a:p>
          <a:p>
            <a:r>
              <a:rPr lang="en-US" sz="2800" dirty="0" smtClean="0">
                <a:latin typeface="Times New Roman" pitchFamily="18" charset="0"/>
                <a:cs typeface="Times New Roman" pitchFamily="18" charset="0"/>
              </a:rPr>
              <a:t>who are chronically homeless </a:t>
            </a:r>
          </a:p>
          <a:p>
            <a:r>
              <a:rPr lang="en-US" sz="2800" dirty="0" smtClean="0">
                <a:latin typeface="Times New Roman" pitchFamily="18" charset="0"/>
                <a:cs typeface="Times New Roman" pitchFamily="18" charset="0"/>
              </a:rPr>
              <a:t>and who have co-occurring mental health &amp; substance abuse issues.</a:t>
            </a: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ActionAIDS Clinical Programs</a:t>
            </a:r>
            <a:endParaRPr lang="en-US" dirty="0">
              <a:solidFill>
                <a:srgbClr val="FF0000"/>
              </a:solidFill>
            </a:endParaRPr>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Housing First Program Objectives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Clients will be more likely to participate in outpatient behavioral health services</a:t>
            </a:r>
          </a:p>
          <a:p>
            <a:r>
              <a:rPr lang="en-US" dirty="0" smtClean="0">
                <a:latin typeface="Times New Roman" pitchFamily="18" charset="0"/>
                <a:cs typeface="Times New Roman" pitchFamily="18" charset="0"/>
              </a:rPr>
              <a:t>Clients will be more adherent to medical treatment(s) and medication regimens. </a:t>
            </a:r>
          </a:p>
          <a:p>
            <a:r>
              <a:rPr lang="en-US" dirty="0" smtClean="0">
                <a:latin typeface="Times New Roman" pitchFamily="18" charset="0"/>
                <a:cs typeface="Times New Roman" pitchFamily="18" charset="0"/>
              </a:rPr>
              <a:t>Increase family and social interactions</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Pathways to Housing service Model</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2800" dirty="0" smtClean="0">
                <a:latin typeface="Times New Roman" pitchFamily="18" charset="0"/>
                <a:cs typeface="Times New Roman" pitchFamily="18" charset="0"/>
              </a:rPr>
              <a:t>Harbor Project is a reproduction of the Pathways to Housing Program that originated in New York City, which includes:</a:t>
            </a:r>
          </a:p>
          <a:p>
            <a:r>
              <a:rPr lang="en-US" sz="2800" dirty="0" smtClean="0">
                <a:latin typeface="Times New Roman" pitchFamily="18" charset="0"/>
                <a:cs typeface="Times New Roman" pitchFamily="18" charset="0"/>
              </a:rPr>
              <a:t>“Evidence-based” practice of Assertive Community Treatment (ACT) </a:t>
            </a:r>
          </a:p>
          <a:p>
            <a:r>
              <a:rPr lang="en-US" sz="2800" dirty="0" smtClean="0">
                <a:latin typeface="Times New Roman" pitchFamily="18" charset="0"/>
                <a:cs typeface="Times New Roman" pitchFamily="18" charset="0"/>
              </a:rPr>
              <a:t>“Best” practice of immediate access to supportive housing</a:t>
            </a:r>
          </a:p>
          <a:p>
            <a:r>
              <a:rPr lang="en-US" sz="2800" dirty="0" smtClean="0">
                <a:latin typeface="Times New Roman" pitchFamily="18" charset="0"/>
                <a:cs typeface="Times New Roman" pitchFamily="18" charset="0"/>
              </a:rPr>
              <a:t>Harm Reduction Model of Recovery</a:t>
            </a:r>
          </a:p>
          <a:p>
            <a:endParaRPr lang="en-US" dirty="0" smtClean="0"/>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Homelessness Statistics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2800" dirty="0" smtClean="0">
                <a:latin typeface="Times New Roman" pitchFamily="18" charset="0"/>
                <a:cs typeface="Times New Roman" pitchFamily="18" charset="0"/>
              </a:rPr>
              <a:t>Philadelphia’s Office of Emergency Shelter and Services serves approximately 14,986 homeless people through its emergency shelter system, each year</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pic>
        <p:nvPicPr>
          <p:cNvPr id="10246" name="Picture 6" descr="C:\Documents and Settings\administrator\Local Settings\Temporary Internet Files\Content.IE5\WXPJFUI7\MC900351873[1].wmf"/>
          <p:cNvPicPr>
            <a:picLocks noChangeAspect="1" noChangeArrowheads="1"/>
          </p:cNvPicPr>
          <p:nvPr/>
        </p:nvPicPr>
        <p:blipFill>
          <a:blip r:embed="rId3" cstate="print"/>
          <a:srcRect/>
          <a:stretch>
            <a:fillRect/>
          </a:stretch>
        </p:blipFill>
        <p:spPr bwMode="auto">
          <a:xfrm>
            <a:off x="2209800" y="3048000"/>
            <a:ext cx="3413911" cy="2731129"/>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Harm Reduction Model of Recovery</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Is defined by any decrease in substance use is a positive step </a:t>
            </a:r>
          </a:p>
          <a:p>
            <a:r>
              <a:rPr lang="en-US" sz="2800" dirty="0" smtClean="0">
                <a:latin typeface="Times New Roman" pitchFamily="18" charset="0"/>
                <a:cs typeface="Times New Roman" pitchFamily="18" charset="0"/>
              </a:rPr>
              <a:t>Some individuals will only be able to attain sobriety through long term support engagement.</a:t>
            </a:r>
            <a:endParaRPr lang="en-US" sz="2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Daily Costs of services utilized by homeless individuals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Inpatient hospital stay = $1285</a:t>
            </a:r>
          </a:p>
          <a:p>
            <a:r>
              <a:rPr lang="en-US" sz="2800" dirty="0" smtClean="0">
                <a:latin typeface="Times New Roman" pitchFamily="18" charset="0"/>
                <a:cs typeface="Times New Roman" pitchFamily="18" charset="0"/>
              </a:rPr>
              <a:t>Psychiatric hospital = $700</a:t>
            </a:r>
          </a:p>
          <a:p>
            <a:r>
              <a:rPr lang="en-US" sz="2800" dirty="0" smtClean="0">
                <a:latin typeface="Times New Roman" pitchFamily="18" charset="0"/>
                <a:cs typeface="Times New Roman" pitchFamily="18" charset="0"/>
              </a:rPr>
              <a:t>Emergency Room Visit =$200</a:t>
            </a:r>
          </a:p>
          <a:p>
            <a:r>
              <a:rPr lang="en-US" sz="2800" dirty="0" smtClean="0">
                <a:latin typeface="Times New Roman" pitchFamily="18" charset="0"/>
                <a:cs typeface="Times New Roman" pitchFamily="18" charset="0"/>
              </a:rPr>
              <a:t>Detox = $200</a:t>
            </a:r>
          </a:p>
          <a:p>
            <a:r>
              <a:rPr lang="en-US" sz="2800" dirty="0" smtClean="0">
                <a:latin typeface="Times New Roman" pitchFamily="18" charset="0"/>
                <a:cs typeface="Times New Roman" pitchFamily="18" charset="0"/>
              </a:rPr>
              <a:t>Prison = $75</a:t>
            </a:r>
          </a:p>
          <a:p>
            <a:r>
              <a:rPr lang="en-US" sz="2800" dirty="0" smtClean="0">
                <a:latin typeface="Times New Roman" pitchFamily="18" charset="0"/>
                <a:cs typeface="Times New Roman" pitchFamily="18" charset="0"/>
              </a:rPr>
              <a:t>Emergency Shelter =36</a:t>
            </a:r>
          </a:p>
          <a:p>
            <a:r>
              <a:rPr lang="en-US" sz="2800" dirty="0" smtClean="0">
                <a:latin typeface="Times New Roman" pitchFamily="18" charset="0"/>
                <a:cs typeface="Times New Roman" pitchFamily="18" charset="0"/>
              </a:rPr>
              <a:t>Permanent Supportive Housing =$28</a:t>
            </a:r>
          </a:p>
          <a:p>
            <a:endParaRPr lang="en-US" sz="28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Treatment Team</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2800" dirty="0" smtClean="0">
                <a:latin typeface="Times New Roman" pitchFamily="18" charset="0"/>
                <a:cs typeface="Times New Roman" pitchFamily="18" charset="0"/>
              </a:rPr>
              <a:t>Multi-Disciplinary team which includes:</a:t>
            </a:r>
          </a:p>
          <a:p>
            <a:r>
              <a:rPr lang="en-US" sz="2800" dirty="0" smtClean="0">
                <a:latin typeface="Times New Roman" pitchFamily="18" charset="0"/>
                <a:cs typeface="Times New Roman" pitchFamily="18" charset="0"/>
              </a:rPr>
              <a:t>ActionAIDS Medical Case Manager</a:t>
            </a:r>
          </a:p>
          <a:p>
            <a:r>
              <a:rPr lang="en-US" sz="2800" dirty="0" smtClean="0">
                <a:latin typeface="Times New Roman" pitchFamily="18" charset="0"/>
                <a:cs typeface="Times New Roman" pitchFamily="18" charset="0"/>
              </a:rPr>
              <a:t>Pathways Service Coordinators</a:t>
            </a:r>
          </a:p>
          <a:p>
            <a:r>
              <a:rPr lang="en-US" sz="2800" dirty="0" smtClean="0">
                <a:latin typeface="Times New Roman" pitchFamily="18" charset="0"/>
                <a:cs typeface="Times New Roman" pitchFamily="18" charset="0"/>
              </a:rPr>
              <a:t>Psychiatrist</a:t>
            </a:r>
          </a:p>
          <a:p>
            <a:r>
              <a:rPr lang="en-US" sz="2800" dirty="0" smtClean="0">
                <a:latin typeface="Times New Roman" pitchFamily="18" charset="0"/>
                <a:cs typeface="Times New Roman" pitchFamily="18" charset="0"/>
              </a:rPr>
              <a:t>Nurses</a:t>
            </a:r>
          </a:p>
          <a:p>
            <a:r>
              <a:rPr lang="en-US" sz="2800" dirty="0" smtClean="0">
                <a:latin typeface="Times New Roman" pitchFamily="18" charset="0"/>
                <a:cs typeface="Times New Roman" pitchFamily="18" charset="0"/>
              </a:rPr>
              <a:t>Mental Health, D&amp;A and Vocational Specialist</a:t>
            </a:r>
          </a:p>
          <a:p>
            <a:pPr>
              <a:buNone/>
            </a:pPr>
            <a:endParaRPr lang="en-US" dirty="0" smtClean="0"/>
          </a:p>
        </p:txBody>
      </p:sp>
      <p:pic>
        <p:nvPicPr>
          <p:cNvPr id="6147" name="Picture 3" descr="C:\Documents and Settings\administrator\Local Settings\Temporary Internet Files\Content.IE5\WDRF7EI1\MC900071268[1].wmf"/>
          <p:cNvPicPr>
            <a:picLocks noChangeAspect="1" noChangeArrowheads="1"/>
          </p:cNvPicPr>
          <p:nvPr/>
        </p:nvPicPr>
        <p:blipFill>
          <a:blip r:embed="rId3" cstate="print"/>
          <a:srcRect/>
          <a:stretch>
            <a:fillRect/>
          </a:stretch>
        </p:blipFill>
        <p:spPr bwMode="auto">
          <a:xfrm>
            <a:off x="3733800" y="4320012"/>
            <a:ext cx="1456033" cy="2080788"/>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Housing</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2800" dirty="0" smtClean="0">
                <a:latin typeface="Times New Roman" pitchFamily="18" charset="0"/>
                <a:cs typeface="Times New Roman" pitchFamily="18" charset="0"/>
              </a:rPr>
              <a:t>Clients are provided a one bedroom apartment, that are scattered throughout the city. This "scattered site" model fosters a sense of home and self-determination, and it helps speed the reintegration of </a:t>
            </a:r>
            <a:r>
              <a:rPr lang="en-US" sz="2800" i="1" dirty="0" smtClean="0">
                <a:latin typeface="Times New Roman" pitchFamily="18" charset="0"/>
                <a:cs typeface="Times New Roman" pitchFamily="18" charset="0"/>
              </a:rPr>
              <a:t>Pathways’</a:t>
            </a:r>
            <a:r>
              <a:rPr lang="en-US" sz="2800" dirty="0" smtClean="0">
                <a:latin typeface="Times New Roman" pitchFamily="18" charset="0"/>
                <a:cs typeface="Times New Roman" pitchFamily="18" charset="0"/>
              </a:rPr>
              <a:t> clients into the community.</a:t>
            </a:r>
          </a:p>
          <a:p>
            <a:endParaRPr lang="en-US" dirty="0"/>
          </a:p>
        </p:txBody>
      </p:sp>
      <p:pic>
        <p:nvPicPr>
          <p:cNvPr id="7171" name="Picture 3" descr="C:\Documents and Settings\administrator\Local Settings\Temporary Internet Files\Content.IE5\DNMLDCK8\MP900442456[1].jpg"/>
          <p:cNvPicPr>
            <a:picLocks noChangeAspect="1" noChangeArrowheads="1"/>
          </p:cNvPicPr>
          <p:nvPr/>
        </p:nvPicPr>
        <p:blipFill>
          <a:blip r:embed="rId3" cstate="print"/>
          <a:srcRect/>
          <a:stretch>
            <a:fillRect/>
          </a:stretch>
        </p:blipFill>
        <p:spPr bwMode="auto">
          <a:xfrm>
            <a:off x="3352800" y="3764689"/>
            <a:ext cx="2895600" cy="2321664"/>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Housing First @ ActionAIDS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Program Capacity: 20</a:t>
            </a:r>
          </a:p>
          <a:p>
            <a:r>
              <a:rPr lang="en-US" sz="2800" dirty="0" smtClean="0">
                <a:latin typeface="Times New Roman" pitchFamily="18" charset="0"/>
                <a:cs typeface="Times New Roman" pitchFamily="18" charset="0"/>
              </a:rPr>
              <a:t>Accepted the first clients April 2012</a:t>
            </a:r>
            <a:endParaRPr lang="en-US" sz="28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Housing First Challenges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Locating people who are Chronically Street Homeless</a:t>
            </a:r>
          </a:p>
          <a:p>
            <a:r>
              <a:rPr lang="en-US" sz="2800" dirty="0" smtClean="0">
                <a:latin typeface="Times New Roman" pitchFamily="18" charset="0"/>
                <a:cs typeface="Times New Roman" pitchFamily="18" charset="0"/>
              </a:rPr>
              <a:t>Locating appropriate housing for clients</a:t>
            </a:r>
          </a:p>
          <a:p>
            <a:r>
              <a:rPr lang="en-US" sz="2800" dirty="0" smtClean="0">
                <a:latin typeface="Times New Roman" pitchFamily="18" charset="0"/>
                <a:cs typeface="Times New Roman" pitchFamily="18" charset="0"/>
              </a:rPr>
              <a:t>Tenant’s issues with neighbors and/or landlord</a:t>
            </a: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Moving in!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Clients receive a move in kit, which includes the necessities for daily care and new home.</a:t>
            </a:r>
            <a:endParaRPr lang="en-US" sz="2800" dirty="0">
              <a:latin typeface="Times New Roman" pitchFamily="18" charset="0"/>
              <a:cs typeface="Times New Roman" pitchFamily="18" charset="0"/>
            </a:endParaRPr>
          </a:p>
        </p:txBody>
      </p:sp>
      <p:pic>
        <p:nvPicPr>
          <p:cNvPr id="9218" name="Picture 2" descr="C:\Documents and Settings\administrator\Local Settings\Temporary Internet Files\Content.IE5\HARXI6LH\MC900434709[1].wmf"/>
          <p:cNvPicPr>
            <a:picLocks noChangeAspect="1" noChangeArrowheads="1"/>
          </p:cNvPicPr>
          <p:nvPr/>
        </p:nvPicPr>
        <p:blipFill>
          <a:blip r:embed="rId3" cstate="print"/>
          <a:srcRect/>
          <a:stretch>
            <a:fillRect/>
          </a:stretch>
        </p:blipFill>
        <p:spPr bwMode="auto">
          <a:xfrm>
            <a:off x="2514600" y="3089274"/>
            <a:ext cx="3013075" cy="22447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ActionAIDS</a:t>
            </a:r>
          </a:p>
        </p:txBody>
      </p:sp>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Housing Services</a:t>
            </a:r>
            <a:endParaRPr lang="en-US"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Outcomes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2800" dirty="0" smtClean="0">
                <a:latin typeface="Times New Roman" pitchFamily="18" charset="0"/>
                <a:cs typeface="Times New Roman" pitchFamily="18" charset="0"/>
              </a:rPr>
              <a:t>Harbor Project outcomes have yet to be measure.    Upon one year of services ActionAIDS will provide measurable outcomes</a:t>
            </a:r>
            <a:r>
              <a:rPr lang="en-US" dirty="0" smtClean="0"/>
              <a:t>. </a:t>
            </a:r>
          </a:p>
          <a:p>
            <a:r>
              <a:rPr lang="en-US" sz="2800" dirty="0" smtClean="0">
                <a:latin typeface="Times New Roman" pitchFamily="18" charset="0"/>
                <a:cs typeface="Times New Roman" pitchFamily="18" charset="0"/>
              </a:rPr>
              <a:t>Other Housing First Programs  throughout the country report 78% reduction in inpatient admission with their clients, after being housed.</a:t>
            </a:r>
          </a:p>
          <a:p>
            <a:endParaRPr lang="en-US" dirty="0"/>
          </a:p>
        </p:txBody>
      </p:sp>
      <p:pic>
        <p:nvPicPr>
          <p:cNvPr id="8196" name="Picture 4" descr="C:\Documents and Settings\administrator\Local Settings\Temporary Internet Files\Content.IE5\L32QC4A2\MC900433845[1].png"/>
          <p:cNvPicPr>
            <a:picLocks noChangeAspect="1" noChangeArrowheads="1"/>
          </p:cNvPicPr>
          <p:nvPr/>
        </p:nvPicPr>
        <p:blipFill>
          <a:blip r:embed="rId3" cstate="print"/>
          <a:srcRect/>
          <a:stretch>
            <a:fillRect/>
          </a:stretch>
        </p:blipFill>
        <p:spPr bwMode="auto">
          <a:xfrm>
            <a:off x="3505200" y="3886200"/>
            <a:ext cx="1828572" cy="1828572"/>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err="1" smtClean="0">
                <a:latin typeface="Times New Roman" pitchFamily="18" charset="0"/>
                <a:cs typeface="Times New Roman" pitchFamily="18" charset="0"/>
              </a:rPr>
              <a:t>McCarroll</a:t>
            </a:r>
            <a:r>
              <a:rPr lang="en-US" sz="2800" dirty="0" smtClean="0">
                <a:latin typeface="Times New Roman" pitchFamily="18" charset="0"/>
                <a:cs typeface="Times New Roman" pitchFamily="18" charset="0"/>
              </a:rPr>
              <a:t>, Christina</a:t>
            </a:r>
            <a:r>
              <a:rPr lang="en-US" sz="2800" i="1" dirty="0" smtClean="0">
                <a:latin typeface="Times New Roman" pitchFamily="18" charset="0"/>
                <a:cs typeface="Times New Roman" pitchFamily="18" charset="0"/>
              </a:rPr>
              <a:t>, Pathways to housing the homeless</a:t>
            </a:r>
            <a:r>
              <a:rPr lang="en-US" sz="2800" dirty="0" smtClean="0">
                <a:latin typeface="Times New Roman" pitchFamily="18" charset="0"/>
                <a:cs typeface="Times New Roman" pitchFamily="18" charset="0"/>
              </a:rPr>
              <a:t>, The Christian Science Monitor, May 1, 2002.</a:t>
            </a:r>
          </a:p>
          <a:p>
            <a:r>
              <a:rPr lang="en-US" sz="2800" dirty="0" err="1" smtClean="0">
                <a:latin typeface="Times New Roman" pitchFamily="18" charset="0"/>
                <a:cs typeface="Times New Roman" pitchFamily="18" charset="0"/>
              </a:rPr>
              <a:t>Tsemberis</a:t>
            </a:r>
            <a:r>
              <a:rPr lang="en-US" sz="2800" dirty="0" smtClean="0">
                <a:latin typeface="Times New Roman" pitchFamily="18" charset="0"/>
                <a:cs typeface="Times New Roman" pitchFamily="18" charset="0"/>
              </a:rPr>
              <a:t> &amp; Eisenberg</a:t>
            </a:r>
            <a:r>
              <a:rPr lang="en-US" sz="2800" i="1" dirty="0" smtClean="0">
                <a:latin typeface="Times New Roman" pitchFamily="18" charset="0"/>
                <a:cs typeface="Times New Roman" pitchFamily="18" charset="0"/>
              </a:rPr>
              <a:t>, Pathways to Housing: Supported Housing for Street-Dwelling Homeless Individuals with Psychiatric Disabilities</a:t>
            </a:r>
            <a:r>
              <a:rPr lang="en-US" sz="2800" dirty="0" smtClean="0">
                <a:latin typeface="Times New Roman" pitchFamily="18" charset="0"/>
                <a:cs typeface="Times New Roman" pitchFamily="18" charset="0"/>
              </a:rPr>
              <a:t>, Psychiatric Services, </a:t>
            </a:r>
            <a:r>
              <a:rPr lang="en-US" sz="2800" dirty="0" err="1" smtClean="0">
                <a:latin typeface="Times New Roman" pitchFamily="18" charset="0"/>
                <a:cs typeface="Times New Roman" pitchFamily="18" charset="0"/>
              </a:rPr>
              <a:t>Vol</a:t>
            </a:r>
            <a:r>
              <a:rPr lang="en-US" sz="2800" dirty="0" smtClean="0">
                <a:latin typeface="Times New Roman" pitchFamily="18" charset="0"/>
                <a:cs typeface="Times New Roman" pitchFamily="18" charset="0"/>
              </a:rPr>
              <a:t> 51, No.4, April 2000</a:t>
            </a:r>
            <a:endParaRPr lang="en-US" sz="28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Questions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endParaRPr lang="en-US" dirty="0"/>
          </a:p>
        </p:txBody>
      </p:sp>
      <p:pic>
        <p:nvPicPr>
          <p:cNvPr id="7171" name="Picture 3" descr="D:\Documents and Settings\tvereen\Local Settings\Temporary Internet Files\Content.IE5\YI8JB7P2\MC900431548[1].png"/>
          <p:cNvPicPr>
            <a:picLocks noChangeAspect="1" noChangeArrowheads="1"/>
          </p:cNvPicPr>
          <p:nvPr/>
        </p:nvPicPr>
        <p:blipFill>
          <a:blip r:embed="rId2" cstate="print"/>
          <a:srcRect/>
          <a:stretch>
            <a:fillRect/>
          </a:stretch>
        </p:blipFill>
        <p:spPr bwMode="auto">
          <a:xfrm>
            <a:off x="3429143" y="2286143"/>
            <a:ext cx="2285714" cy="228571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The Community</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Homelessness and lack of affordable housing are critical issues for many people living in and around this city, state, country and beyond. </a:t>
            </a:r>
          </a:p>
          <a:p>
            <a:pPr>
              <a:buNone/>
            </a:pPr>
            <a:endParaRPr lang="en-US" sz="2800" dirty="0" smtClean="0">
              <a:latin typeface="Times New Roman" pitchFamily="18" charset="0"/>
              <a:cs typeface="Times New Roman" pitchFamily="18" charset="0"/>
            </a:endParaRPr>
          </a:p>
        </p:txBody>
      </p:sp>
      <p:pic>
        <p:nvPicPr>
          <p:cNvPr id="1032" name="Picture 8" descr="D:\Documents and Settings\tvereen\Local Settings\Temporary Internet Files\Content.IE5\YI8JB7P2\MP900433193[1].jpg"/>
          <p:cNvPicPr>
            <a:picLocks noChangeAspect="1" noChangeArrowheads="1"/>
          </p:cNvPicPr>
          <p:nvPr/>
        </p:nvPicPr>
        <p:blipFill>
          <a:blip r:embed="rId3" cstate="print"/>
          <a:srcRect/>
          <a:stretch>
            <a:fillRect/>
          </a:stretch>
        </p:blipFill>
        <p:spPr bwMode="auto">
          <a:xfrm>
            <a:off x="2667000" y="2971800"/>
            <a:ext cx="4038600" cy="28834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143000"/>
          </a:xfrm>
        </p:spPr>
        <p:txBody>
          <a:bodyPr/>
          <a:lstStyle/>
          <a:p>
            <a:pPr algn="ctr"/>
            <a:r>
              <a:rPr lang="en-US" dirty="0" smtClean="0">
                <a:latin typeface="Times New Roman" pitchFamily="18" charset="0"/>
                <a:cs typeface="Times New Roman" pitchFamily="18" charset="0"/>
              </a:rPr>
              <a:t>ActionAIDS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smtClean="0">
                <a:latin typeface="Times New Roman" pitchFamily="18" charset="0"/>
                <a:cs typeface="Times New Roman" pitchFamily="18" charset="0"/>
              </a:rPr>
              <a:t>The staff, board members, volunteers and consumers of ActionAIDS all recognize that most people living with HIV/AIDS report that housing is a critical aspect of their physical, mental and overall well-being.</a:t>
            </a:r>
            <a:endParaRPr lang="en-US" sz="2800" dirty="0"/>
          </a:p>
        </p:txBody>
      </p:sp>
      <p:pic>
        <p:nvPicPr>
          <p:cNvPr id="2050" name="Picture 2" descr="D:\Documents and Settings\tvereen\Local Settings\Temporary Internet Files\Content.IE5\NF47S3C4\MP900438369[1].jpg"/>
          <p:cNvPicPr>
            <a:picLocks noChangeAspect="1" noChangeArrowheads="1"/>
          </p:cNvPicPr>
          <p:nvPr/>
        </p:nvPicPr>
        <p:blipFill>
          <a:blip r:embed="rId2" cstate="print"/>
          <a:srcRect/>
          <a:stretch>
            <a:fillRect/>
          </a:stretch>
        </p:blipFill>
        <p:spPr bwMode="auto">
          <a:xfrm>
            <a:off x="2590800" y="3886200"/>
            <a:ext cx="4114800" cy="273536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latin typeface="Times New Roman" pitchFamily="18" charset="0"/>
                <a:cs typeface="Times New Roman" pitchFamily="18" charset="0"/>
              </a:rPr>
              <a:t>Department Mission</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sz="2800" dirty="0" smtClean="0">
                <a:latin typeface="Times New Roman" pitchFamily="18" charset="0"/>
                <a:cs typeface="Times New Roman" pitchFamily="18" charset="0"/>
              </a:rPr>
              <a:t>The Housing Department is dedicated to reducing and preventing homelessness, as well as promoting economic and self-sufficiency amongst people living with HIV/AIDS. </a:t>
            </a:r>
          </a:p>
          <a:p>
            <a:endParaRPr lang="en-US" dirty="0"/>
          </a:p>
        </p:txBody>
      </p:sp>
      <p:pic>
        <p:nvPicPr>
          <p:cNvPr id="1026" name="Picture 2" descr="C:\Documents and Settings\administrator\Local Settings\Temporary Internet Files\Content.IE5\ARCUU4E4\MC900432690[1].png"/>
          <p:cNvPicPr>
            <a:picLocks noChangeAspect="1" noChangeArrowheads="1"/>
          </p:cNvPicPr>
          <p:nvPr/>
        </p:nvPicPr>
        <p:blipFill>
          <a:blip r:embed="rId2" cstate="print"/>
          <a:srcRect/>
          <a:stretch>
            <a:fillRect/>
          </a:stretch>
        </p:blipFill>
        <p:spPr bwMode="auto">
          <a:xfrm>
            <a:off x="3581400" y="4343400"/>
            <a:ext cx="1828572" cy="18285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Department Mission</a:t>
            </a:r>
            <a:endParaRPr lang="en-US" dirty="0"/>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Housing specialists work with consumers to develop a goal plan and to identify interim steps to meet the consumer’s ultimate goal of attaining safe, secure and affordable housing.</a:t>
            </a:r>
            <a:endParaRPr lang="en-US" sz="2800" dirty="0"/>
          </a:p>
        </p:txBody>
      </p:sp>
      <p:pic>
        <p:nvPicPr>
          <p:cNvPr id="3074" name="Picture 2" descr="D:\Documents and Settings\tvereen\Local Settings\Temporary Internet Files\Content.IE5\0QFNPLHL\MC900297565[1].wmf"/>
          <p:cNvPicPr>
            <a:picLocks noChangeAspect="1" noChangeArrowheads="1"/>
          </p:cNvPicPr>
          <p:nvPr/>
        </p:nvPicPr>
        <p:blipFill>
          <a:blip r:embed="rId2" cstate="print"/>
          <a:srcRect/>
          <a:stretch>
            <a:fillRect/>
          </a:stretch>
        </p:blipFill>
        <p:spPr bwMode="auto">
          <a:xfrm>
            <a:off x="3657600" y="3733800"/>
            <a:ext cx="1810512" cy="1752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ActionAIDS Housing Department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In 1991, ActionAIDS hired the agency’s first Housing Specialist and since then</a:t>
            </a:r>
            <a:r>
              <a:rPr lang="en-US" sz="2800" dirty="0" smtClean="0">
                <a:solidFill>
                  <a:srgbClr val="FFFF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the department has grown to six Housing Specialists who serve over 600 individuals and families each year. </a:t>
            </a:r>
            <a:endParaRPr lang="en-US" sz="2800"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1969</TotalTime>
  <Words>1924</Words>
  <Application>Microsoft Office PowerPoint</Application>
  <PresentationFormat>On-screen Show (4:3)</PresentationFormat>
  <Paragraphs>192</Paragraphs>
  <Slides>42</Slides>
  <Notes>25</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Equity</vt:lpstr>
      <vt:lpstr>ActionAIDS</vt:lpstr>
      <vt:lpstr>ActionAIDS</vt:lpstr>
      <vt:lpstr>ActionAIDS Clinical Programs</vt:lpstr>
      <vt:lpstr>Housing Services</vt:lpstr>
      <vt:lpstr>The Community</vt:lpstr>
      <vt:lpstr>ActionAIDS</vt:lpstr>
      <vt:lpstr>Department Mission</vt:lpstr>
      <vt:lpstr>Department Mission</vt:lpstr>
      <vt:lpstr>ActionAIDS Housing Department</vt:lpstr>
      <vt:lpstr>The Department’s Goal</vt:lpstr>
      <vt:lpstr>   Housing Services </vt:lpstr>
      <vt:lpstr>Role of Housing Specialist </vt:lpstr>
      <vt:lpstr>Casa Nueva Vida</vt:lpstr>
      <vt:lpstr>Positive Living </vt:lpstr>
      <vt:lpstr>Positive Living and CNV</vt:lpstr>
      <vt:lpstr>HOPWA</vt:lpstr>
      <vt:lpstr>Harbor Project</vt:lpstr>
      <vt:lpstr>Medical Case Management</vt:lpstr>
      <vt:lpstr>Case Management</vt:lpstr>
      <vt:lpstr>Medical Case Management </vt:lpstr>
      <vt:lpstr>Case Management </vt:lpstr>
      <vt:lpstr>Harm Reduction Model</vt:lpstr>
      <vt:lpstr>What is Housing First?</vt:lpstr>
      <vt:lpstr>Why is Housing First Necessary?</vt:lpstr>
      <vt:lpstr>Why is Housing First necessary?</vt:lpstr>
      <vt:lpstr>Program Eligibility</vt:lpstr>
      <vt:lpstr>Definition of Homeless</vt:lpstr>
      <vt:lpstr>Chronic Homeless</vt:lpstr>
      <vt:lpstr>Program Goals</vt:lpstr>
      <vt:lpstr>Housing First Program Objectives</vt:lpstr>
      <vt:lpstr>Pathways to Housing service Model</vt:lpstr>
      <vt:lpstr>Homelessness Statistics</vt:lpstr>
      <vt:lpstr>Harm Reduction Model of Recovery</vt:lpstr>
      <vt:lpstr>Daily Costs of services utilized by homeless individuals</vt:lpstr>
      <vt:lpstr>Treatment Team</vt:lpstr>
      <vt:lpstr>Housing</vt:lpstr>
      <vt:lpstr>Housing First @ ActionAIDS</vt:lpstr>
      <vt:lpstr>Housing First Challenges</vt:lpstr>
      <vt:lpstr>Moving in!</vt:lpstr>
      <vt:lpstr>Outcomes</vt:lpstr>
      <vt:lpstr>References</vt:lpstr>
      <vt:lpstr>Questions</vt:lpstr>
    </vt:vector>
  </TitlesOfParts>
  <Company>ActionAIDS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Services</dc:title>
  <dc:creator>North Guest</dc:creator>
  <cp:lastModifiedBy>Beth Hagan</cp:lastModifiedBy>
  <cp:revision>201</cp:revision>
  <dcterms:created xsi:type="dcterms:W3CDTF">2010-08-13T16:13:17Z</dcterms:created>
  <dcterms:modified xsi:type="dcterms:W3CDTF">2012-11-25T16:53:19Z</dcterms:modified>
</cp:coreProperties>
</file>